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844" r:id="rId2"/>
  </p:sldMasterIdLst>
  <p:notesMasterIdLst>
    <p:notesMasterId r:id="rId33"/>
  </p:notesMasterIdLst>
  <p:handoutMasterIdLst>
    <p:handoutMasterId r:id="rId34"/>
  </p:handoutMasterIdLst>
  <p:sldIdLst>
    <p:sldId id="414" r:id="rId3"/>
    <p:sldId id="415" r:id="rId4"/>
    <p:sldId id="298" r:id="rId5"/>
    <p:sldId id="299" r:id="rId6"/>
    <p:sldId id="336" r:id="rId7"/>
    <p:sldId id="315" r:id="rId8"/>
    <p:sldId id="388" r:id="rId9"/>
    <p:sldId id="303" r:id="rId10"/>
    <p:sldId id="304" r:id="rId11"/>
    <p:sldId id="420" r:id="rId12"/>
    <p:sldId id="421" r:id="rId13"/>
    <p:sldId id="335" r:id="rId14"/>
    <p:sldId id="422" r:id="rId15"/>
    <p:sldId id="423" r:id="rId16"/>
    <p:sldId id="424" r:id="rId17"/>
    <p:sldId id="425" r:id="rId18"/>
    <p:sldId id="443" r:id="rId19"/>
    <p:sldId id="337" r:id="rId20"/>
    <p:sldId id="385" r:id="rId21"/>
    <p:sldId id="301" r:id="rId22"/>
    <p:sldId id="305" r:id="rId23"/>
    <p:sldId id="426" r:id="rId24"/>
    <p:sldId id="446" r:id="rId25"/>
    <p:sldId id="427" r:id="rId26"/>
    <p:sldId id="444" r:id="rId27"/>
    <p:sldId id="431" r:id="rId28"/>
    <p:sldId id="445" r:id="rId29"/>
    <p:sldId id="432" r:id="rId30"/>
    <p:sldId id="441" r:id="rId31"/>
    <p:sldId id="442" r:id="rId32"/>
  </p:sldIdLst>
  <p:sldSz cx="9144000" cy="6858000" type="screen4x3"/>
  <p:notesSz cx="7004050" cy="929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89714" autoAdjust="0"/>
  </p:normalViewPr>
  <p:slideViewPr>
    <p:cSldViewPr>
      <p:cViewPr>
        <p:scale>
          <a:sx n="85" d="100"/>
          <a:sy n="85" d="100"/>
        </p:scale>
        <p:origin x="1696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97" tIns="46549" rIns="93097" bIns="4654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97" tIns="46549" rIns="93097" bIns="4654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7CF4D41C-AE2F-45DD-B57D-4B54EBF2F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6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3438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3250"/>
            <a:ext cx="5603875" cy="417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97" tIns="46549" rIns="93097" bIns="4654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97" tIns="46549" rIns="93097" bIns="4654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3CE82542-C232-4AEB-AE02-AC4400971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9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obability_theory" TargetMode="External"/><Relationship Id="rId4" Type="http://schemas.openxmlformats.org/officeDocument/2006/relationships/hyperlink" Target="https://en.wikipedia.org/wiki/Probability" TargetMode="External"/><Relationship Id="rId5" Type="http://schemas.openxmlformats.org/officeDocument/2006/relationships/hyperlink" Target="https://en.wikipedia.org/wiki/Event_(probability_theory)" TargetMode="External"/><Relationship Id="rId6" Type="http://schemas.openxmlformats.org/officeDocument/2006/relationships/hyperlink" Target="https://en.wikipedia.org/wiki/Dice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obability_theory" TargetMode="External"/><Relationship Id="rId4" Type="http://schemas.openxmlformats.org/officeDocument/2006/relationships/hyperlink" Target="https://en.wikipedia.org/wiki/Probability" TargetMode="External"/><Relationship Id="rId5" Type="http://schemas.openxmlformats.org/officeDocument/2006/relationships/hyperlink" Target="https://en.wikipedia.org/wiki/Event_(probability_theory)" TargetMode="External"/><Relationship Id="rId6" Type="http://schemas.openxmlformats.org/officeDocument/2006/relationships/hyperlink" Target="https://en.wikipedia.org/wiki/Dice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obability_theory" TargetMode="External"/><Relationship Id="rId4" Type="http://schemas.openxmlformats.org/officeDocument/2006/relationships/hyperlink" Target="https://en.wikipedia.org/wiki/Probability" TargetMode="External"/><Relationship Id="rId5" Type="http://schemas.openxmlformats.org/officeDocument/2006/relationships/hyperlink" Target="https://en.wikipedia.org/wiki/Event_(probability_theory)" TargetMode="External"/><Relationship Id="rId6" Type="http://schemas.openxmlformats.org/officeDocument/2006/relationships/hyperlink" Target="https://en.wikipedia.org/wiki/Dice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40263" cy="3481388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266" y="4413081"/>
            <a:ext cx="5137519" cy="4178065"/>
          </a:xfrm>
          <a:noFill/>
        </p:spPr>
        <p:txBody>
          <a:bodyPr lIns="91511" tIns="45751" rIns="91511" bIns="45751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2466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35B7B2-328E-46C3-ADD8-B1DC09272176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P(X = −6) = 3/6 = 1/2 </a:t>
            </a:r>
          </a:p>
          <a:p>
            <a:r>
              <a:rPr lang="en-US" dirty="0" smtClean="0"/>
              <a:t>P(X = 5) = 2/6 = 1/3 </a:t>
            </a:r>
          </a:p>
          <a:p>
            <a:r>
              <a:rPr lang="en-US" dirty="0" smtClean="0"/>
              <a:t>P(X = 10) = 1/6 </a:t>
            </a:r>
          </a:p>
          <a:p>
            <a:endParaRPr lang="en-US" dirty="0" smtClean="0"/>
          </a:p>
          <a:p>
            <a:r>
              <a:rPr lang="en-US" dirty="0" smtClean="0"/>
              <a:t>expected value of X: µ = −6(3/6) + 5(2/6) + 10(1/6) = 2/6 ≈ 0.33 </a:t>
            </a:r>
          </a:p>
          <a:p>
            <a:endParaRPr lang="en-US" dirty="0" smtClean="0"/>
          </a:p>
          <a:p>
            <a:r>
              <a:rPr lang="en-US" dirty="0" smtClean="0"/>
              <a:t>Based on numerical values, should you take the deal? Explain your decision in complete sentences. </a:t>
            </a:r>
          </a:p>
          <a:p>
            <a:endParaRPr lang="en-US" dirty="0" smtClean="0"/>
          </a:p>
          <a:p>
            <a:r>
              <a:rPr lang="en-US" dirty="0" smtClean="0"/>
              <a:t>Solution: This looks like a pretty good deal to me because you should win about 33 cents per game. But, then again is that really worth your time?</a:t>
            </a:r>
            <a:endParaRPr lang="en-US" alt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0824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35B7B2-328E-46C3-ADD8-B1DC09272176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P(X = −6) = 3/6 = 1/2 </a:t>
            </a:r>
          </a:p>
          <a:p>
            <a:r>
              <a:rPr lang="en-US" dirty="0" smtClean="0"/>
              <a:t>P(X = 5) = 2/6 = 1/3 </a:t>
            </a:r>
          </a:p>
          <a:p>
            <a:r>
              <a:rPr lang="en-US" dirty="0" smtClean="0"/>
              <a:t>P(X = 10) = 1/6 </a:t>
            </a:r>
          </a:p>
          <a:p>
            <a:endParaRPr lang="en-US" dirty="0" smtClean="0"/>
          </a:p>
          <a:p>
            <a:r>
              <a:rPr lang="en-US" dirty="0" smtClean="0"/>
              <a:t>expected value of X: µ = −6(3/6) + 5(2/6) + 10(1/6) = 2/6 ≈ 0.33 </a:t>
            </a:r>
          </a:p>
          <a:p>
            <a:endParaRPr lang="en-US" dirty="0" smtClean="0"/>
          </a:p>
          <a:p>
            <a:r>
              <a:rPr lang="en-US" dirty="0" smtClean="0"/>
              <a:t>Based on numerical values, should you take the deal? Explain your decision in complete sentences. </a:t>
            </a:r>
          </a:p>
          <a:p>
            <a:endParaRPr lang="en-US" dirty="0" smtClean="0"/>
          </a:p>
          <a:p>
            <a:r>
              <a:rPr lang="en-US" dirty="0" smtClean="0"/>
              <a:t>Solution: This looks like a pretty good deal to me because you should win about 33 cents per game. But, then again is that really worth your time?</a:t>
            </a:r>
            <a:endParaRPr lang="en-US" alt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5276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itchFamily="34" charset="0"/>
              </a:rPr>
              <a:t>One of the most useful concepts!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In </a:t>
            </a:r>
            <a:r>
              <a:rPr lang="en-US" altLang="en-US" dirty="0" smtClean="0">
                <a:latin typeface="Arial" pitchFamily="34" charset="0"/>
                <a:hlinkClick r:id="rId3" tooltip="Probability theory"/>
              </a:rPr>
              <a:t>probability theory</a:t>
            </a:r>
            <a:r>
              <a:rPr lang="en-US" altLang="en-US" dirty="0" smtClean="0">
                <a:latin typeface="Arial" pitchFamily="34" charset="0"/>
              </a:rPr>
              <a:t>, a </a:t>
            </a:r>
            <a:r>
              <a:rPr lang="en-US" altLang="en-US" b="1" dirty="0" smtClean="0">
                <a:latin typeface="Arial" pitchFamily="34" charset="0"/>
              </a:rPr>
              <a:t>conditional probability</a:t>
            </a:r>
            <a:r>
              <a:rPr lang="en-US" altLang="en-US" dirty="0" smtClean="0">
                <a:latin typeface="Arial" pitchFamily="34" charset="0"/>
              </a:rPr>
              <a:t> measures the </a:t>
            </a:r>
            <a:r>
              <a:rPr lang="en-US" altLang="en-US" dirty="0" smtClean="0">
                <a:latin typeface="Arial" pitchFamily="34" charset="0"/>
                <a:hlinkClick r:id="rId4" tooltip="Probability"/>
              </a:rPr>
              <a:t>probability</a:t>
            </a:r>
            <a:r>
              <a:rPr lang="en-US" altLang="en-US" dirty="0" smtClean="0">
                <a:latin typeface="Arial" pitchFamily="34" charset="0"/>
              </a:rPr>
              <a:t> of an </a:t>
            </a:r>
            <a:r>
              <a:rPr lang="en-US" altLang="en-US" dirty="0" smtClean="0">
                <a:latin typeface="Arial" pitchFamily="34" charset="0"/>
                <a:hlinkClick r:id="rId5" tooltip="Event (probability theory)"/>
              </a:rPr>
              <a:t>event</a:t>
            </a:r>
            <a:r>
              <a:rPr lang="en-US" altLang="en-US" dirty="0" smtClean="0">
                <a:latin typeface="Arial" pitchFamily="34" charset="0"/>
              </a:rPr>
              <a:t> given that (by assumption, presumption, assertion or evidence) another event has occurred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Suppose that somebody secretly rolls two fair six-sided </a:t>
            </a:r>
            <a:r>
              <a:rPr lang="en-US" altLang="en-US" dirty="0" smtClean="0">
                <a:latin typeface="Arial" pitchFamily="34" charset="0"/>
                <a:hlinkClick r:id="rId6" tooltip="Dice"/>
              </a:rPr>
              <a:t>dice</a:t>
            </a:r>
            <a:r>
              <a:rPr lang="en-US" altLang="en-US" dirty="0" smtClean="0">
                <a:latin typeface="Arial" pitchFamily="34" charset="0"/>
              </a:rPr>
              <a:t>, and we must predict the outcome.</a:t>
            </a:r>
          </a:p>
          <a:p>
            <a:r>
              <a:rPr lang="en-US" altLang="en-US" dirty="0" smtClean="0">
                <a:latin typeface="Arial" pitchFamily="34" charset="0"/>
              </a:rPr>
              <a:t>Let </a:t>
            </a:r>
            <a:r>
              <a:rPr lang="en-US" altLang="en-US" i="1" dirty="0" smtClean="0">
                <a:latin typeface="Arial" pitchFamily="34" charset="0"/>
              </a:rPr>
              <a:t>A</a:t>
            </a:r>
            <a:r>
              <a:rPr lang="en-US" altLang="en-US" dirty="0" smtClean="0">
                <a:latin typeface="Arial" pitchFamily="34" charset="0"/>
              </a:rPr>
              <a:t> be the value rolled on </a:t>
            </a:r>
            <a:r>
              <a:rPr lang="en-US" altLang="en-US" dirty="0" smtClean="0">
                <a:latin typeface="Arial" pitchFamily="34" charset="0"/>
                <a:hlinkClick r:id="rId6" tooltip="Dice"/>
              </a:rPr>
              <a:t>die</a:t>
            </a:r>
            <a:r>
              <a:rPr lang="en-US" altLang="en-US" dirty="0" smtClean="0">
                <a:latin typeface="Arial" pitchFamily="34" charset="0"/>
              </a:rPr>
              <a:t> 1</a:t>
            </a:r>
          </a:p>
          <a:p>
            <a:r>
              <a:rPr lang="en-US" altLang="en-US" dirty="0" smtClean="0">
                <a:latin typeface="Arial" pitchFamily="34" charset="0"/>
              </a:rPr>
              <a:t>Let </a:t>
            </a:r>
            <a:r>
              <a:rPr lang="en-US" altLang="en-US" i="1" dirty="0" smtClean="0">
                <a:latin typeface="Arial" pitchFamily="34" charset="0"/>
              </a:rPr>
              <a:t>B</a:t>
            </a:r>
            <a:r>
              <a:rPr lang="en-US" altLang="en-US" dirty="0" smtClean="0">
                <a:latin typeface="Arial" pitchFamily="34" charset="0"/>
              </a:rPr>
              <a:t> be the value rolled on </a:t>
            </a:r>
            <a:r>
              <a:rPr lang="en-US" altLang="en-US" dirty="0" smtClean="0">
                <a:latin typeface="Arial" pitchFamily="34" charset="0"/>
                <a:hlinkClick r:id="rId6" tooltip="Dice"/>
              </a:rPr>
              <a:t>die</a:t>
            </a:r>
            <a:r>
              <a:rPr lang="en-US" altLang="en-US" dirty="0" smtClean="0">
                <a:latin typeface="Arial" pitchFamily="34" charset="0"/>
              </a:rPr>
              <a:t> 2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b="1" i="1" dirty="0" smtClean="0">
                <a:latin typeface="Arial" pitchFamily="34" charset="0"/>
              </a:rPr>
              <a:t>What is the probability that</a:t>
            </a:r>
            <a:r>
              <a:rPr lang="en-US" altLang="en-US" b="1" dirty="0" smtClean="0">
                <a:latin typeface="Arial" pitchFamily="34" charset="0"/>
              </a:rPr>
              <a:t>  A</a:t>
            </a:r>
            <a:r>
              <a:rPr lang="en-US" altLang="en-US" b="1" i="1" dirty="0" smtClean="0">
                <a:latin typeface="Arial" pitchFamily="34" charset="0"/>
              </a:rPr>
              <a:t> = 2</a:t>
            </a:r>
            <a:r>
              <a:rPr lang="en-US" altLang="en-US" b="1" dirty="0" smtClean="0">
                <a:latin typeface="Arial" pitchFamily="34" charset="0"/>
              </a:rPr>
              <a:t>  given that A+B</a:t>
            </a:r>
            <a:r>
              <a:rPr lang="en-US" altLang="en-US" b="1" i="1" dirty="0" smtClean="0">
                <a:latin typeface="Arial" pitchFamily="34" charset="0"/>
              </a:rPr>
              <a:t> ≤ 5 ?</a:t>
            </a:r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Table 3 shows that for 3 of these 10 outcomes, </a:t>
            </a:r>
            <a:r>
              <a:rPr lang="en-US" altLang="en-US" i="1" dirty="0" smtClean="0">
                <a:latin typeface="Arial" pitchFamily="34" charset="0"/>
              </a:rPr>
              <a:t>A</a:t>
            </a:r>
            <a:r>
              <a:rPr lang="en-US" altLang="en-US" dirty="0" smtClean="0">
                <a:latin typeface="Arial" pitchFamily="34" charset="0"/>
              </a:rPr>
              <a:t> = 2</a:t>
            </a:r>
          </a:p>
          <a:p>
            <a:r>
              <a:rPr lang="en-US" altLang="en-US" dirty="0" smtClean="0">
                <a:latin typeface="Arial" pitchFamily="34" charset="0"/>
              </a:rPr>
              <a:t>Thus, the conditional probability </a:t>
            </a:r>
            <a:r>
              <a:rPr lang="en-US" altLang="en-US" i="1" dirty="0" smtClean="0">
                <a:latin typeface="Arial" pitchFamily="34" charset="0"/>
              </a:rPr>
              <a:t>P</a:t>
            </a:r>
            <a:r>
              <a:rPr lang="en-US" altLang="en-US" dirty="0" smtClean="0">
                <a:latin typeface="Arial" pitchFamily="34" charset="0"/>
              </a:rPr>
              <a:t>(</a:t>
            </a:r>
            <a:r>
              <a:rPr lang="en-US" altLang="en-US" i="1" dirty="0" smtClean="0">
                <a:latin typeface="Arial" pitchFamily="34" charset="0"/>
              </a:rPr>
              <a:t>A</a:t>
            </a:r>
            <a:r>
              <a:rPr lang="en-US" altLang="en-US" dirty="0" smtClean="0">
                <a:latin typeface="Arial" pitchFamily="34" charset="0"/>
              </a:rPr>
              <a:t>=2 | </a:t>
            </a:r>
            <a:r>
              <a:rPr lang="en-US" altLang="en-US" i="1" dirty="0" smtClean="0">
                <a:latin typeface="Arial" pitchFamily="34" charset="0"/>
              </a:rPr>
              <a:t>A</a:t>
            </a:r>
            <a:r>
              <a:rPr lang="en-US" altLang="en-US" dirty="0" smtClean="0">
                <a:latin typeface="Arial" pitchFamily="34" charset="0"/>
              </a:rPr>
              <a:t>+</a:t>
            </a:r>
            <a:r>
              <a:rPr lang="en-US" altLang="en-US" i="1" dirty="0" smtClean="0">
                <a:latin typeface="Arial" pitchFamily="34" charset="0"/>
              </a:rPr>
              <a:t>B</a:t>
            </a:r>
            <a:r>
              <a:rPr lang="en-US" altLang="en-US" dirty="0" smtClean="0">
                <a:latin typeface="Arial" pitchFamily="34" charset="0"/>
              </a:rPr>
              <a:t> ≤ 5) = </a:t>
            </a:r>
            <a:r>
              <a:rPr lang="en-US" altLang="en-US" baseline="30000" dirty="0" smtClean="0">
                <a:latin typeface="Arial" pitchFamily="34" charset="0"/>
              </a:rPr>
              <a:t>3</a:t>
            </a:r>
            <a:r>
              <a:rPr lang="en-US" altLang="en-US" dirty="0" smtClean="0">
                <a:latin typeface="Arial" pitchFamily="34" charset="0"/>
              </a:rPr>
              <a:t>⁄</a:t>
            </a:r>
            <a:r>
              <a:rPr lang="en-US" altLang="en-US" baseline="-25000" dirty="0" smtClean="0">
                <a:latin typeface="Arial" pitchFamily="34" charset="0"/>
              </a:rPr>
              <a:t>10</a:t>
            </a:r>
            <a:r>
              <a:rPr lang="en-US" altLang="en-US" dirty="0" smtClean="0">
                <a:latin typeface="Arial" pitchFamily="34" charset="0"/>
              </a:rPr>
              <a:t> = 0.3.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AE444E-FA58-4090-8180-16F04CF210CD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3891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itchFamily="34" charset="0"/>
              </a:rPr>
              <a:t>One of the most useful concepts!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In </a:t>
            </a:r>
            <a:r>
              <a:rPr lang="en-US" altLang="en-US" dirty="0" smtClean="0">
                <a:latin typeface="Arial" pitchFamily="34" charset="0"/>
                <a:hlinkClick r:id="rId3" tooltip="Probability theory"/>
              </a:rPr>
              <a:t>probability theory</a:t>
            </a:r>
            <a:r>
              <a:rPr lang="en-US" altLang="en-US" dirty="0" smtClean="0">
                <a:latin typeface="Arial" pitchFamily="34" charset="0"/>
              </a:rPr>
              <a:t>, a </a:t>
            </a:r>
            <a:r>
              <a:rPr lang="en-US" altLang="en-US" b="1" dirty="0" smtClean="0">
                <a:latin typeface="Arial" pitchFamily="34" charset="0"/>
              </a:rPr>
              <a:t>conditional probability</a:t>
            </a:r>
            <a:r>
              <a:rPr lang="en-US" altLang="en-US" dirty="0" smtClean="0">
                <a:latin typeface="Arial" pitchFamily="34" charset="0"/>
              </a:rPr>
              <a:t> measures the </a:t>
            </a:r>
            <a:r>
              <a:rPr lang="en-US" altLang="en-US" dirty="0" smtClean="0">
                <a:latin typeface="Arial" pitchFamily="34" charset="0"/>
                <a:hlinkClick r:id="rId4" tooltip="Probability"/>
              </a:rPr>
              <a:t>probability</a:t>
            </a:r>
            <a:r>
              <a:rPr lang="en-US" altLang="en-US" dirty="0" smtClean="0">
                <a:latin typeface="Arial" pitchFamily="34" charset="0"/>
              </a:rPr>
              <a:t> of an </a:t>
            </a:r>
            <a:r>
              <a:rPr lang="en-US" altLang="en-US" dirty="0" smtClean="0">
                <a:latin typeface="Arial" pitchFamily="34" charset="0"/>
                <a:hlinkClick r:id="rId5" tooltip="Event (probability theory)"/>
              </a:rPr>
              <a:t>event</a:t>
            </a:r>
            <a:r>
              <a:rPr lang="en-US" altLang="en-US" dirty="0" smtClean="0">
                <a:latin typeface="Arial" pitchFamily="34" charset="0"/>
              </a:rPr>
              <a:t> given that (by assumption, presumption, assertion or evidence) another event has occurred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Suppose that somebody secretly rolls two fair six-sided </a:t>
            </a:r>
            <a:r>
              <a:rPr lang="en-US" altLang="en-US" dirty="0" smtClean="0">
                <a:latin typeface="Arial" pitchFamily="34" charset="0"/>
                <a:hlinkClick r:id="rId6" tooltip="Dice"/>
              </a:rPr>
              <a:t>dice</a:t>
            </a:r>
            <a:r>
              <a:rPr lang="en-US" altLang="en-US" dirty="0" smtClean="0">
                <a:latin typeface="Arial" pitchFamily="34" charset="0"/>
              </a:rPr>
              <a:t>, and we must predict the outcome.</a:t>
            </a:r>
          </a:p>
          <a:p>
            <a:r>
              <a:rPr lang="en-US" altLang="en-US" dirty="0" smtClean="0">
                <a:latin typeface="Arial" pitchFamily="34" charset="0"/>
              </a:rPr>
              <a:t>Let </a:t>
            </a:r>
            <a:r>
              <a:rPr lang="en-US" altLang="en-US" i="1" dirty="0" smtClean="0">
                <a:latin typeface="Arial" pitchFamily="34" charset="0"/>
              </a:rPr>
              <a:t>A</a:t>
            </a:r>
            <a:r>
              <a:rPr lang="en-US" altLang="en-US" dirty="0" smtClean="0">
                <a:latin typeface="Arial" pitchFamily="34" charset="0"/>
              </a:rPr>
              <a:t> be the value rolled on </a:t>
            </a:r>
            <a:r>
              <a:rPr lang="en-US" altLang="en-US" dirty="0" smtClean="0">
                <a:latin typeface="Arial" pitchFamily="34" charset="0"/>
                <a:hlinkClick r:id="rId6" tooltip="Dice"/>
              </a:rPr>
              <a:t>die</a:t>
            </a:r>
            <a:r>
              <a:rPr lang="en-US" altLang="en-US" dirty="0" smtClean="0">
                <a:latin typeface="Arial" pitchFamily="34" charset="0"/>
              </a:rPr>
              <a:t> 1</a:t>
            </a:r>
          </a:p>
          <a:p>
            <a:r>
              <a:rPr lang="en-US" altLang="en-US" dirty="0" smtClean="0">
                <a:latin typeface="Arial" pitchFamily="34" charset="0"/>
              </a:rPr>
              <a:t>Let </a:t>
            </a:r>
            <a:r>
              <a:rPr lang="en-US" altLang="en-US" i="1" dirty="0" smtClean="0">
                <a:latin typeface="Arial" pitchFamily="34" charset="0"/>
              </a:rPr>
              <a:t>B</a:t>
            </a:r>
            <a:r>
              <a:rPr lang="en-US" altLang="en-US" dirty="0" smtClean="0">
                <a:latin typeface="Arial" pitchFamily="34" charset="0"/>
              </a:rPr>
              <a:t> be the value rolled on </a:t>
            </a:r>
            <a:r>
              <a:rPr lang="en-US" altLang="en-US" dirty="0" smtClean="0">
                <a:latin typeface="Arial" pitchFamily="34" charset="0"/>
                <a:hlinkClick r:id="rId6" tooltip="Dice"/>
              </a:rPr>
              <a:t>die</a:t>
            </a:r>
            <a:r>
              <a:rPr lang="en-US" altLang="en-US" dirty="0" smtClean="0">
                <a:latin typeface="Arial" pitchFamily="34" charset="0"/>
              </a:rPr>
              <a:t> 2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b="1" i="1" dirty="0" smtClean="0">
                <a:latin typeface="Arial" pitchFamily="34" charset="0"/>
              </a:rPr>
              <a:t>What is the probability that</a:t>
            </a:r>
            <a:r>
              <a:rPr lang="en-US" altLang="en-US" b="1" dirty="0" smtClean="0">
                <a:latin typeface="Arial" pitchFamily="34" charset="0"/>
              </a:rPr>
              <a:t>  A</a:t>
            </a:r>
            <a:r>
              <a:rPr lang="en-US" altLang="en-US" b="1" i="1" dirty="0" smtClean="0">
                <a:latin typeface="Arial" pitchFamily="34" charset="0"/>
              </a:rPr>
              <a:t> = 2</a:t>
            </a:r>
            <a:r>
              <a:rPr lang="en-US" altLang="en-US" b="1" dirty="0" smtClean="0">
                <a:latin typeface="Arial" pitchFamily="34" charset="0"/>
              </a:rPr>
              <a:t>  given that A+B</a:t>
            </a:r>
            <a:r>
              <a:rPr lang="en-US" altLang="en-US" b="1" i="1" dirty="0" smtClean="0">
                <a:latin typeface="Arial" pitchFamily="34" charset="0"/>
              </a:rPr>
              <a:t> ≤ 5 ?</a:t>
            </a:r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Table 3 shows that for 3 of these 10 outcomes, </a:t>
            </a:r>
            <a:r>
              <a:rPr lang="en-US" altLang="en-US" i="1" dirty="0" smtClean="0">
                <a:latin typeface="Arial" pitchFamily="34" charset="0"/>
              </a:rPr>
              <a:t>A</a:t>
            </a:r>
            <a:r>
              <a:rPr lang="en-US" altLang="en-US" dirty="0" smtClean="0">
                <a:latin typeface="Arial" pitchFamily="34" charset="0"/>
              </a:rPr>
              <a:t> = 2</a:t>
            </a:r>
          </a:p>
          <a:p>
            <a:r>
              <a:rPr lang="en-US" altLang="en-US" dirty="0" smtClean="0">
                <a:latin typeface="Arial" pitchFamily="34" charset="0"/>
              </a:rPr>
              <a:t>Thus, the conditional probability </a:t>
            </a:r>
            <a:r>
              <a:rPr lang="en-US" altLang="en-US" i="1" dirty="0" smtClean="0">
                <a:latin typeface="Arial" pitchFamily="34" charset="0"/>
              </a:rPr>
              <a:t>P</a:t>
            </a:r>
            <a:r>
              <a:rPr lang="en-US" altLang="en-US" dirty="0" smtClean="0">
                <a:latin typeface="Arial" pitchFamily="34" charset="0"/>
              </a:rPr>
              <a:t>(</a:t>
            </a:r>
            <a:r>
              <a:rPr lang="en-US" altLang="en-US" i="1" dirty="0" smtClean="0">
                <a:latin typeface="Arial" pitchFamily="34" charset="0"/>
              </a:rPr>
              <a:t>A</a:t>
            </a:r>
            <a:r>
              <a:rPr lang="en-US" altLang="en-US" dirty="0" smtClean="0">
                <a:latin typeface="Arial" pitchFamily="34" charset="0"/>
              </a:rPr>
              <a:t>=2 | </a:t>
            </a:r>
            <a:r>
              <a:rPr lang="en-US" altLang="en-US" i="1" dirty="0" smtClean="0">
                <a:latin typeface="Arial" pitchFamily="34" charset="0"/>
              </a:rPr>
              <a:t>A</a:t>
            </a:r>
            <a:r>
              <a:rPr lang="en-US" altLang="en-US" dirty="0" smtClean="0">
                <a:latin typeface="Arial" pitchFamily="34" charset="0"/>
              </a:rPr>
              <a:t>+</a:t>
            </a:r>
            <a:r>
              <a:rPr lang="en-US" altLang="en-US" i="1" dirty="0" smtClean="0">
                <a:latin typeface="Arial" pitchFamily="34" charset="0"/>
              </a:rPr>
              <a:t>B</a:t>
            </a:r>
            <a:r>
              <a:rPr lang="en-US" altLang="en-US" dirty="0" smtClean="0">
                <a:latin typeface="Arial" pitchFamily="34" charset="0"/>
              </a:rPr>
              <a:t> ≤ 5) = </a:t>
            </a:r>
            <a:r>
              <a:rPr lang="en-US" altLang="en-US" baseline="30000" dirty="0" smtClean="0">
                <a:latin typeface="Arial" pitchFamily="34" charset="0"/>
              </a:rPr>
              <a:t>3</a:t>
            </a:r>
            <a:r>
              <a:rPr lang="en-US" altLang="en-US" dirty="0" smtClean="0">
                <a:latin typeface="Arial" pitchFamily="34" charset="0"/>
              </a:rPr>
              <a:t>⁄</a:t>
            </a:r>
            <a:r>
              <a:rPr lang="en-US" altLang="en-US" baseline="-25000" dirty="0" smtClean="0">
                <a:latin typeface="Arial" pitchFamily="34" charset="0"/>
              </a:rPr>
              <a:t>10</a:t>
            </a:r>
            <a:r>
              <a:rPr lang="en-US" altLang="en-US" dirty="0" smtClean="0">
                <a:latin typeface="Arial" pitchFamily="34" charset="0"/>
              </a:rPr>
              <a:t> = 0.3.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AE444E-FA58-4090-8180-16F04CF210CD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0086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itchFamily="34" charset="0"/>
              </a:rPr>
              <a:t>One of the most useful concepts!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In </a:t>
            </a:r>
            <a:r>
              <a:rPr lang="en-US" altLang="en-US" dirty="0" smtClean="0">
                <a:latin typeface="Arial" pitchFamily="34" charset="0"/>
                <a:hlinkClick r:id="rId3" tooltip="Probability theory"/>
              </a:rPr>
              <a:t>probability theory</a:t>
            </a:r>
            <a:r>
              <a:rPr lang="en-US" altLang="en-US" dirty="0" smtClean="0">
                <a:latin typeface="Arial" pitchFamily="34" charset="0"/>
              </a:rPr>
              <a:t>, a </a:t>
            </a:r>
            <a:r>
              <a:rPr lang="en-US" altLang="en-US" b="1" dirty="0" smtClean="0">
                <a:latin typeface="Arial" pitchFamily="34" charset="0"/>
              </a:rPr>
              <a:t>conditional probability</a:t>
            </a:r>
            <a:r>
              <a:rPr lang="en-US" altLang="en-US" dirty="0" smtClean="0">
                <a:latin typeface="Arial" pitchFamily="34" charset="0"/>
              </a:rPr>
              <a:t> measures the </a:t>
            </a:r>
            <a:r>
              <a:rPr lang="en-US" altLang="en-US" dirty="0" smtClean="0">
                <a:latin typeface="Arial" pitchFamily="34" charset="0"/>
                <a:hlinkClick r:id="rId4" tooltip="Probability"/>
              </a:rPr>
              <a:t>probability</a:t>
            </a:r>
            <a:r>
              <a:rPr lang="en-US" altLang="en-US" dirty="0" smtClean="0">
                <a:latin typeface="Arial" pitchFamily="34" charset="0"/>
              </a:rPr>
              <a:t> of an </a:t>
            </a:r>
            <a:r>
              <a:rPr lang="en-US" altLang="en-US" dirty="0" smtClean="0">
                <a:latin typeface="Arial" pitchFamily="34" charset="0"/>
                <a:hlinkClick r:id="rId5" tooltip="Event (probability theory)"/>
              </a:rPr>
              <a:t>event</a:t>
            </a:r>
            <a:r>
              <a:rPr lang="en-US" altLang="en-US" dirty="0" smtClean="0">
                <a:latin typeface="Arial" pitchFamily="34" charset="0"/>
              </a:rPr>
              <a:t> given that (by assumption, presumption, assertion or evidence) another event has occurred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Suppose that somebody secretly rolls two fair six-sided </a:t>
            </a:r>
            <a:r>
              <a:rPr lang="en-US" altLang="en-US" dirty="0" smtClean="0">
                <a:latin typeface="Arial" pitchFamily="34" charset="0"/>
                <a:hlinkClick r:id="rId6" tooltip="Dice"/>
              </a:rPr>
              <a:t>dice</a:t>
            </a:r>
            <a:r>
              <a:rPr lang="en-US" altLang="en-US" dirty="0" smtClean="0">
                <a:latin typeface="Arial" pitchFamily="34" charset="0"/>
              </a:rPr>
              <a:t>, and we must predict the outcome.</a:t>
            </a:r>
          </a:p>
          <a:p>
            <a:r>
              <a:rPr lang="en-US" altLang="en-US" dirty="0" smtClean="0">
                <a:latin typeface="Arial" pitchFamily="34" charset="0"/>
              </a:rPr>
              <a:t>Let </a:t>
            </a:r>
            <a:r>
              <a:rPr lang="en-US" altLang="en-US" i="1" dirty="0" smtClean="0">
                <a:latin typeface="Arial" pitchFamily="34" charset="0"/>
              </a:rPr>
              <a:t>A</a:t>
            </a:r>
            <a:r>
              <a:rPr lang="en-US" altLang="en-US" dirty="0" smtClean="0">
                <a:latin typeface="Arial" pitchFamily="34" charset="0"/>
              </a:rPr>
              <a:t> be the value rolled on </a:t>
            </a:r>
            <a:r>
              <a:rPr lang="en-US" altLang="en-US" dirty="0" smtClean="0">
                <a:latin typeface="Arial" pitchFamily="34" charset="0"/>
                <a:hlinkClick r:id="rId6" tooltip="Dice"/>
              </a:rPr>
              <a:t>die</a:t>
            </a:r>
            <a:r>
              <a:rPr lang="en-US" altLang="en-US" dirty="0" smtClean="0">
                <a:latin typeface="Arial" pitchFamily="34" charset="0"/>
              </a:rPr>
              <a:t> 1</a:t>
            </a:r>
          </a:p>
          <a:p>
            <a:r>
              <a:rPr lang="en-US" altLang="en-US" dirty="0" smtClean="0">
                <a:latin typeface="Arial" pitchFamily="34" charset="0"/>
              </a:rPr>
              <a:t>Let </a:t>
            </a:r>
            <a:r>
              <a:rPr lang="en-US" altLang="en-US" i="1" dirty="0" smtClean="0">
                <a:latin typeface="Arial" pitchFamily="34" charset="0"/>
              </a:rPr>
              <a:t>B</a:t>
            </a:r>
            <a:r>
              <a:rPr lang="en-US" altLang="en-US" dirty="0" smtClean="0">
                <a:latin typeface="Arial" pitchFamily="34" charset="0"/>
              </a:rPr>
              <a:t> be the value rolled on </a:t>
            </a:r>
            <a:r>
              <a:rPr lang="en-US" altLang="en-US" dirty="0" smtClean="0">
                <a:latin typeface="Arial" pitchFamily="34" charset="0"/>
                <a:hlinkClick r:id="rId6" tooltip="Dice"/>
              </a:rPr>
              <a:t>die</a:t>
            </a:r>
            <a:r>
              <a:rPr lang="en-US" altLang="en-US" dirty="0" smtClean="0">
                <a:latin typeface="Arial" pitchFamily="34" charset="0"/>
              </a:rPr>
              <a:t> 2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b="1" i="1" dirty="0" smtClean="0">
                <a:latin typeface="Arial" pitchFamily="34" charset="0"/>
              </a:rPr>
              <a:t>What is the probability that</a:t>
            </a:r>
            <a:r>
              <a:rPr lang="en-US" altLang="en-US" b="1" dirty="0" smtClean="0">
                <a:latin typeface="Arial" pitchFamily="34" charset="0"/>
              </a:rPr>
              <a:t>  A</a:t>
            </a:r>
            <a:r>
              <a:rPr lang="en-US" altLang="en-US" b="1" i="1" dirty="0" smtClean="0">
                <a:latin typeface="Arial" pitchFamily="34" charset="0"/>
              </a:rPr>
              <a:t> = 2</a:t>
            </a:r>
            <a:r>
              <a:rPr lang="en-US" altLang="en-US" b="1" dirty="0" smtClean="0">
                <a:latin typeface="Arial" pitchFamily="34" charset="0"/>
              </a:rPr>
              <a:t>  given that A+B</a:t>
            </a:r>
            <a:r>
              <a:rPr lang="en-US" altLang="en-US" b="1" i="1" dirty="0" smtClean="0">
                <a:latin typeface="Arial" pitchFamily="34" charset="0"/>
              </a:rPr>
              <a:t> ≤ 5 ?</a:t>
            </a:r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Table 3 shows that for 3 of these 10 outcomes, </a:t>
            </a:r>
            <a:r>
              <a:rPr lang="en-US" altLang="en-US" i="1" dirty="0" smtClean="0">
                <a:latin typeface="Arial" pitchFamily="34" charset="0"/>
              </a:rPr>
              <a:t>A</a:t>
            </a:r>
            <a:r>
              <a:rPr lang="en-US" altLang="en-US" dirty="0" smtClean="0">
                <a:latin typeface="Arial" pitchFamily="34" charset="0"/>
              </a:rPr>
              <a:t> = 2</a:t>
            </a:r>
          </a:p>
          <a:p>
            <a:r>
              <a:rPr lang="en-US" altLang="en-US" dirty="0" smtClean="0">
                <a:latin typeface="Arial" pitchFamily="34" charset="0"/>
              </a:rPr>
              <a:t>Thus, the conditional probability </a:t>
            </a:r>
            <a:r>
              <a:rPr lang="en-US" altLang="en-US" i="1" dirty="0" smtClean="0">
                <a:latin typeface="Arial" pitchFamily="34" charset="0"/>
              </a:rPr>
              <a:t>P</a:t>
            </a:r>
            <a:r>
              <a:rPr lang="en-US" altLang="en-US" dirty="0" smtClean="0">
                <a:latin typeface="Arial" pitchFamily="34" charset="0"/>
              </a:rPr>
              <a:t>(</a:t>
            </a:r>
            <a:r>
              <a:rPr lang="en-US" altLang="en-US" i="1" dirty="0" smtClean="0">
                <a:latin typeface="Arial" pitchFamily="34" charset="0"/>
              </a:rPr>
              <a:t>A</a:t>
            </a:r>
            <a:r>
              <a:rPr lang="en-US" altLang="en-US" dirty="0" smtClean="0">
                <a:latin typeface="Arial" pitchFamily="34" charset="0"/>
              </a:rPr>
              <a:t>=2 | </a:t>
            </a:r>
            <a:r>
              <a:rPr lang="en-US" altLang="en-US" i="1" dirty="0" smtClean="0">
                <a:latin typeface="Arial" pitchFamily="34" charset="0"/>
              </a:rPr>
              <a:t>A</a:t>
            </a:r>
            <a:r>
              <a:rPr lang="en-US" altLang="en-US" dirty="0" smtClean="0">
                <a:latin typeface="Arial" pitchFamily="34" charset="0"/>
              </a:rPr>
              <a:t>+</a:t>
            </a:r>
            <a:r>
              <a:rPr lang="en-US" altLang="en-US" i="1" dirty="0" smtClean="0">
                <a:latin typeface="Arial" pitchFamily="34" charset="0"/>
              </a:rPr>
              <a:t>B</a:t>
            </a:r>
            <a:r>
              <a:rPr lang="en-US" altLang="en-US" dirty="0" smtClean="0">
                <a:latin typeface="Arial" pitchFamily="34" charset="0"/>
              </a:rPr>
              <a:t> ≤ 5) = </a:t>
            </a:r>
            <a:r>
              <a:rPr lang="en-US" altLang="en-US" baseline="30000" dirty="0" smtClean="0">
                <a:latin typeface="Arial" pitchFamily="34" charset="0"/>
              </a:rPr>
              <a:t>3</a:t>
            </a:r>
            <a:r>
              <a:rPr lang="en-US" altLang="en-US" dirty="0" smtClean="0">
                <a:latin typeface="Arial" pitchFamily="34" charset="0"/>
              </a:rPr>
              <a:t>⁄</a:t>
            </a:r>
            <a:r>
              <a:rPr lang="en-US" altLang="en-US" baseline="-25000" dirty="0" smtClean="0">
                <a:latin typeface="Arial" pitchFamily="34" charset="0"/>
              </a:rPr>
              <a:t>10</a:t>
            </a:r>
            <a:r>
              <a:rPr lang="en-US" altLang="en-US" dirty="0" smtClean="0">
                <a:latin typeface="Arial" pitchFamily="34" charset="0"/>
              </a:rPr>
              <a:t> = 0.3.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AE444E-FA58-4090-8180-16F04CF210CD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88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Probability is a word, you probably heard a lot of and you are probably familiar with it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Hopefully this will give you a deeper understanding</a:t>
            </a:r>
          </a:p>
          <a:p>
            <a:endParaRPr lang="en-US" altLang="en-US" smtClean="0">
              <a:latin typeface="Arial" pitchFamily="34" charset="0"/>
            </a:endParaRPr>
          </a:p>
          <a:p>
            <a:endParaRPr lang="en-US" altLang="en-US" smtClean="0">
              <a:latin typeface="Arial" pitchFamily="34" charset="0"/>
            </a:endParaRPr>
          </a:p>
          <a:p>
            <a:endParaRPr lang="en-US" altLang="en-US" smtClean="0">
              <a:latin typeface="Arial" pitchFamily="34" charset="0"/>
            </a:endParaRPr>
          </a:p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13EA1DF-0D66-4231-9B2C-D4DACFB0481A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2391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itchFamily="34" charset="0"/>
              </a:rPr>
              <a:t>A Probability is a number assigned to each subset (events) of a sample space .</a:t>
            </a:r>
          </a:p>
          <a:p>
            <a:r>
              <a:rPr lang="en-US" altLang="en-US" dirty="0" smtClean="0">
                <a:latin typeface="Arial" pitchFamily="34" charset="0"/>
              </a:rPr>
              <a:t> </a:t>
            </a:r>
          </a:p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955C3DF-E070-48F7-AD7A-8E7EE7B69140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90000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b="1" dirty="0" smtClean="0">
                <a:latin typeface="Arial" pitchFamily="34" charset="0"/>
              </a:rPr>
              <a:t>draw a die. 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Die has 6 sides. So there is 6 equally likely possibilities; you could get 1,2,3,4,5,6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What is the probability of getting 1?</a:t>
            </a:r>
          </a:p>
          <a:p>
            <a:r>
              <a:rPr lang="en-US" altLang="en-US" dirty="0" smtClean="0">
                <a:latin typeface="Arial" pitchFamily="34" charset="0"/>
              </a:rPr>
              <a:t>How many meets my condition?</a:t>
            </a:r>
          </a:p>
          <a:p>
            <a:r>
              <a:rPr lang="en-US" altLang="en-US" dirty="0" smtClean="0">
                <a:latin typeface="Arial" pitchFamily="34" charset="0"/>
              </a:rPr>
              <a:t>P(1)?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P(1)= 1/6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P(1 or 6 )= 2/6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It might silly to ask but on one roll what is the probability of getting 2 and 3?</a:t>
            </a:r>
          </a:p>
          <a:p>
            <a:r>
              <a:rPr lang="en-US" altLang="en-US" dirty="0" smtClean="0">
                <a:latin typeface="Arial" pitchFamily="34" charset="0"/>
              </a:rPr>
              <a:t>How about P(2 and 3)? 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On one trial, 2 and 3 can not happen at the same time. They are mutually exclusive. So P(2 and 3) = 0/6=0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What is the </a:t>
            </a:r>
            <a:r>
              <a:rPr lang="en-US" altLang="en-US" dirty="0" err="1" smtClean="0">
                <a:latin typeface="Arial" pitchFamily="34" charset="0"/>
              </a:rPr>
              <a:t>probabilty</a:t>
            </a:r>
            <a:r>
              <a:rPr lang="en-US" altLang="en-US" dirty="0" smtClean="0">
                <a:latin typeface="Arial" pitchFamily="34" charset="0"/>
              </a:rPr>
              <a:t> of getting an even number? </a:t>
            </a:r>
          </a:p>
          <a:p>
            <a:r>
              <a:rPr lang="en-US" altLang="en-US" dirty="0" smtClean="0">
                <a:latin typeface="Arial" pitchFamily="34" charset="0"/>
              </a:rPr>
              <a:t>P(even)? - 2,4,6</a:t>
            </a:r>
          </a:p>
          <a:p>
            <a:r>
              <a:rPr lang="en-US" altLang="en-US" dirty="0" smtClean="0">
                <a:latin typeface="Arial" pitchFamily="34" charset="0"/>
              </a:rPr>
              <a:t>P(even)= 3/6=0.5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You are given two six-sided dice to roll.</a:t>
            </a:r>
          </a:p>
          <a:p>
            <a:r>
              <a:rPr lang="en-US" altLang="en-US" b="1" dirty="0" smtClean="0">
                <a:latin typeface="Arial" pitchFamily="34" charset="0"/>
              </a:rPr>
              <a:t>For a given roll, what is the probability at least one die displays </a:t>
            </a:r>
            <a:r>
              <a:rPr lang="en-US" altLang="en-US" dirty="0" smtClean="0">
                <a:latin typeface="Arial" pitchFamily="34" charset="0"/>
              </a:rPr>
              <a:t>1</a:t>
            </a:r>
            <a:r>
              <a:rPr lang="en-US" altLang="en-US" b="1" dirty="0" smtClean="0">
                <a:latin typeface="Arial" pitchFamily="34" charset="0"/>
              </a:rPr>
              <a:t>?</a:t>
            </a:r>
          </a:p>
          <a:p>
            <a:r>
              <a:rPr lang="en-US" altLang="en-US" b="1" dirty="0" smtClean="0">
                <a:latin typeface="Arial" pitchFamily="34" charset="0"/>
              </a:rPr>
              <a:t>11/36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endParaRPr lang="en-US" altLang="en-US" dirty="0" smtClean="0">
              <a:latin typeface="Arial" pitchFamily="34" charset="0"/>
            </a:endParaRPr>
          </a:p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C790181-67B8-4538-9ACC-5D33D3EDC155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11803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90ACA6-F6E0-4F38-810D-7676B9AFDD49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Let’s say that I have a fair coin that has the same weight and an equal chance of landing on one side or another.</a:t>
            </a:r>
          </a:p>
          <a:p>
            <a:r>
              <a:rPr lang="en-US" altLang="en-US" dirty="0" smtClean="0">
                <a:latin typeface="Arial" pitchFamily="34" charset="0"/>
              </a:rPr>
              <a:t>One side is head and the other side is tail.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Draw coin on the wall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What is the probability of getting Heads on flip of coin?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Flip Coin</a:t>
            </a:r>
          </a:p>
          <a:p>
            <a:r>
              <a:rPr lang="en-US" altLang="en-US" dirty="0" smtClean="0">
                <a:latin typeface="Arial" pitchFamily="34" charset="0"/>
              </a:rPr>
              <a:t>P(h)=?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How many different, equally likely possibilities are there?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What would occur in a very long series of repetitions.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# of possibilities that meet my condition /</a:t>
            </a:r>
          </a:p>
          <a:p>
            <a:r>
              <a:rPr lang="en-US" altLang="en-US" dirty="0" smtClean="0">
                <a:latin typeface="Arial" pitchFamily="34" charset="0"/>
              </a:rPr>
              <a:t># of equally likely possibilities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Assuming the coin can’t land on the corner, There are only two possibilities 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P(h) =1/2=0.5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If you were to experiment this random event 100 or 1000 or 1,000,000 more the better. </a:t>
            </a:r>
          </a:p>
          <a:p>
            <a:r>
              <a:rPr lang="en-US" altLang="en-US" dirty="0" smtClean="0">
                <a:latin typeface="Arial" pitchFamily="34" charset="0"/>
              </a:rPr>
              <a:t>If you were to run this test infinite times, What would be the outcome? </a:t>
            </a:r>
          </a:p>
          <a:p>
            <a:r>
              <a:rPr lang="en-US" altLang="en-US" dirty="0" smtClean="0">
                <a:latin typeface="Arial" pitchFamily="34" charset="0"/>
              </a:rPr>
              <a:t>What would be the percentage of getting heads in those experiments?</a:t>
            </a:r>
          </a:p>
          <a:p>
            <a:r>
              <a:rPr lang="en-US" altLang="en-US" dirty="0" smtClean="0">
                <a:latin typeface="Arial" pitchFamily="34" charset="0"/>
              </a:rPr>
              <a:t>You would get 50%.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I would encourage you to do it. Try flipping coin 100 or 200 times and see what percentage you get?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The more you the test, more likely that the trend will be very close to 50%.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endParaRPr lang="en-US" altLang="en-US" dirty="0" smtClean="0">
              <a:latin typeface="Arial" pitchFamily="34" charset="0"/>
            </a:endParaRPr>
          </a:p>
          <a:p>
            <a:endParaRPr lang="en-US" alt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174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90ACA6-F6E0-4F38-810D-7676B9AFDD49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Let’s say that I have a fair coin that has the same weight and an equal chance of landing on one side or another.</a:t>
            </a:r>
          </a:p>
          <a:p>
            <a:r>
              <a:rPr lang="en-US" altLang="en-US" dirty="0" smtClean="0">
                <a:latin typeface="Arial" pitchFamily="34" charset="0"/>
              </a:rPr>
              <a:t>One side is head and the other side is tail.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Draw coin on the wall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What is the probability of getting Heads on flip of coin?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Flip Coin</a:t>
            </a:r>
          </a:p>
          <a:p>
            <a:r>
              <a:rPr lang="en-US" altLang="en-US" dirty="0" smtClean="0">
                <a:latin typeface="Arial" pitchFamily="34" charset="0"/>
              </a:rPr>
              <a:t>P(h)=?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How many different, equally likely possibilities are there?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What would occur in a very long series of repetitions.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# of possibilities that meet my condition /</a:t>
            </a:r>
          </a:p>
          <a:p>
            <a:r>
              <a:rPr lang="en-US" altLang="en-US" dirty="0" smtClean="0">
                <a:latin typeface="Arial" pitchFamily="34" charset="0"/>
              </a:rPr>
              <a:t># of equally likely possibilities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Assuming the coin can’t land on the corner, There are only two possibilities 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P(h) =1/2=0.5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If you were to experiment this random event 100 or 1000 or 1,000,000 more the better. </a:t>
            </a:r>
          </a:p>
          <a:p>
            <a:r>
              <a:rPr lang="en-US" altLang="en-US" dirty="0" smtClean="0">
                <a:latin typeface="Arial" pitchFamily="34" charset="0"/>
              </a:rPr>
              <a:t>If you were to run this test infinite times, What would be the outcome? </a:t>
            </a:r>
          </a:p>
          <a:p>
            <a:r>
              <a:rPr lang="en-US" altLang="en-US" dirty="0" smtClean="0">
                <a:latin typeface="Arial" pitchFamily="34" charset="0"/>
              </a:rPr>
              <a:t>What would be the percentage of getting heads in those experiments?</a:t>
            </a:r>
          </a:p>
          <a:p>
            <a:r>
              <a:rPr lang="en-US" altLang="en-US" dirty="0" smtClean="0">
                <a:latin typeface="Arial" pitchFamily="34" charset="0"/>
              </a:rPr>
              <a:t>You would get 50%.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I would encourage you to do it. Try flipping coin 100 or 200 times and see what percentage you get?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The more you the test, more likely that the trend will be very close to 50%.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endParaRPr lang="en-US" altLang="en-US" dirty="0" smtClean="0">
              <a:latin typeface="Arial" pitchFamily="34" charset="0"/>
            </a:endParaRPr>
          </a:p>
          <a:p>
            <a:endParaRPr lang="en-US" alt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914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/>
            <a:r>
              <a:rPr lang="en-US" sz="2800" b="1" dirty="0" smtClean="0"/>
              <a:t>independent events -</a:t>
            </a:r>
            <a:r>
              <a:rPr lang="en-US" altLang="en-US" sz="2600" dirty="0" smtClean="0">
                <a:latin typeface="Arial" pitchFamily="34" charset="0"/>
              </a:rPr>
              <a:t>Meaning if knowing that A has happened does not say anything about B happening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Events are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mutually exclusive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if the occurrence of one event excludes the occurrence of the other(s). Mutually exclusive events cannot happen at the same time. For example: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when tossing a coin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the result can either be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heads or tails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but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cannot be both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Events are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independent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if the occurrence of one event does not influence (and is not influenced by) the occurrence of the other(s). 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For example: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when tossing two coins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the result of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one flip does not affect the result of the other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</a:p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C727AB-5984-4392-9243-A3B71AC55CF0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5570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E82542-C232-4AEB-AE02-AC44009710C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74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If P(A) &gt; P(B) then event A has a higher chance of occurring than event B</a:t>
            </a:r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B11F0A5-7DE8-46E4-AC91-A5599DF74727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3250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15B0F-0DFE-4966-BB8A-BE391907A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82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4D9DC-AFDB-4256-8AA5-8AD1330DC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25452-3BA3-46D3-B3DF-A2E444EB5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24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38" y="215900"/>
            <a:ext cx="8885237" cy="1155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938" y="1676400"/>
            <a:ext cx="4371975" cy="4575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676400"/>
            <a:ext cx="4371975" cy="4575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181600" y="6477000"/>
            <a:ext cx="3962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IBS-09-SL RM 501 – Ranjit Goswami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86800" y="0"/>
            <a:ext cx="4572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6082C-0830-475D-8C7D-AC6DD2006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94802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8825" y="-10414"/>
            <a:ext cx="8226348" cy="496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10/30/22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85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10/30/22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10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10/30/22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183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10/30/22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686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10/30/22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85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335BB-9E88-438C-95B5-15679DC89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3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59C0F-DC74-4BCF-9210-82594BDCC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2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BC574-F9ED-425C-8FCC-231D0808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0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C4D49-4D90-43FF-9720-6986A7B70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6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E749B-A499-404C-8293-3A68ABD14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7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F9881-A0C6-43E1-B282-9E8E7B3E7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9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4E60C-F50E-413F-815C-FD3373C86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3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41A68-8453-447C-8B40-5B98FB681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theme" Target="../theme/theme2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fld id="{4AB452D4-C165-4D40-8947-A23D2C05D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533400"/>
            <a:ext cx="8534400" cy="746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04800" y="647700"/>
            <a:ext cx="8534400" cy="381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8825" y="-71882"/>
            <a:ext cx="8226348" cy="556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2833" y="2901060"/>
            <a:ext cx="8098332" cy="147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10/30/22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609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381000" y="3564444"/>
            <a:ext cx="815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10000"/>
              </a:spcBef>
              <a:buSzPct val="75000"/>
              <a:buFont typeface="Monotype Sort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buSzPct val="70000"/>
              <a:buFont typeface="Wingdings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tr-TR" altLang="en-US" sz="3200" dirty="0" err="1"/>
              <a:t>Lecture</a:t>
            </a:r>
            <a:r>
              <a:rPr lang="tr-TR" altLang="en-US" sz="3200" dirty="0"/>
              <a:t> </a:t>
            </a:r>
            <a:r>
              <a:rPr lang="en-US" altLang="en-US" sz="3200" dirty="0"/>
              <a:t>5</a:t>
            </a:r>
            <a:r>
              <a:rPr lang="tr-TR" altLang="en-US" sz="3200" dirty="0" smtClean="0"/>
              <a:t>: </a:t>
            </a:r>
            <a:r>
              <a:rPr lang="tr-TR" altLang="en-US" sz="3200" dirty="0" err="1" smtClean="0"/>
              <a:t>Probability</a:t>
            </a:r>
            <a:endParaRPr lang="tr-TR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3642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32144" algn="l"/>
            <a:r>
              <a:rPr sz="4100" spc="-59" dirty="0"/>
              <a:t>Union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xfrm>
            <a:off x="693257" y="1524000"/>
            <a:ext cx="7757486" cy="39204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8947" marR="10070" indent="-261816">
              <a:lnSpc>
                <a:spcPct val="102600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570206" algn="l"/>
              </a:tabLst>
            </a:pPr>
            <a:r>
              <a:rPr sz="2400" spc="-69" dirty="0">
                <a:latin typeface="+mj-lt"/>
              </a:rPr>
              <a:t>For </a:t>
            </a:r>
            <a:r>
              <a:rPr sz="2400" spc="-119" dirty="0">
                <a:latin typeface="+mj-lt"/>
              </a:rPr>
              <a:t>two events </a:t>
            </a:r>
            <a:r>
              <a:rPr sz="2400" i="1" spc="-79" dirty="0">
                <a:latin typeface="+mj-lt"/>
                <a:cs typeface="Arial"/>
              </a:rPr>
              <a:t>E</a:t>
            </a:r>
            <a:r>
              <a:rPr sz="2400" spc="-119" baseline="-10416" dirty="0">
                <a:latin typeface="+mj-lt"/>
                <a:cs typeface="Trebuchet MS"/>
              </a:rPr>
              <a:t>1 </a:t>
            </a:r>
            <a:r>
              <a:rPr sz="2400" spc="-99" dirty="0">
                <a:latin typeface="+mj-lt"/>
              </a:rPr>
              <a:t>and </a:t>
            </a:r>
            <a:r>
              <a:rPr sz="2400" i="1" spc="-79" dirty="0">
                <a:latin typeface="+mj-lt"/>
                <a:cs typeface="Arial"/>
              </a:rPr>
              <a:t>E</a:t>
            </a:r>
            <a:r>
              <a:rPr sz="2400" spc="-119" baseline="-10416" dirty="0">
                <a:latin typeface="+mj-lt"/>
                <a:cs typeface="Trebuchet MS"/>
              </a:rPr>
              <a:t>2 </a:t>
            </a:r>
            <a:r>
              <a:rPr sz="2400" spc="-50" dirty="0">
                <a:latin typeface="+mj-lt"/>
              </a:rPr>
              <a:t>in </a:t>
            </a:r>
            <a:r>
              <a:rPr sz="2400" spc="-109" dirty="0">
                <a:latin typeface="+mj-lt"/>
              </a:rPr>
              <a:t>a sample </a:t>
            </a:r>
            <a:r>
              <a:rPr sz="2400" spc="-119" dirty="0">
                <a:latin typeface="+mj-lt"/>
              </a:rPr>
              <a:t>space </a:t>
            </a:r>
            <a:r>
              <a:rPr sz="2400" i="1" spc="-258" dirty="0">
                <a:latin typeface="+mj-lt"/>
                <a:cs typeface="Arial"/>
              </a:rPr>
              <a:t>S </a:t>
            </a:r>
            <a:r>
              <a:rPr sz="2400" spc="-69" dirty="0">
                <a:latin typeface="+mj-lt"/>
              </a:rPr>
              <a:t>, </a:t>
            </a:r>
            <a:r>
              <a:rPr sz="2400" spc="-208" dirty="0">
                <a:latin typeface="+mj-lt"/>
              </a:rPr>
              <a:t>we </a:t>
            </a:r>
            <a:r>
              <a:rPr sz="2400" spc="-109" dirty="0">
                <a:latin typeface="+mj-lt"/>
              </a:rPr>
              <a:t>define </a:t>
            </a:r>
            <a:r>
              <a:rPr sz="2400" spc="-59" dirty="0">
                <a:latin typeface="+mj-lt"/>
              </a:rPr>
              <a:t>their  </a:t>
            </a:r>
            <a:r>
              <a:rPr sz="2400" b="1" spc="-69" dirty="0">
                <a:latin typeface="+mj-lt"/>
                <a:cs typeface="Gill Sans MT"/>
              </a:rPr>
              <a:t>union </a:t>
            </a:r>
            <a:r>
              <a:rPr sz="2400" i="1" spc="-79" dirty="0">
                <a:latin typeface="+mj-lt"/>
                <a:cs typeface="Arial"/>
              </a:rPr>
              <a:t>E</a:t>
            </a:r>
            <a:r>
              <a:rPr sz="2400" spc="-119" baseline="-10416" dirty="0">
                <a:latin typeface="+mj-lt"/>
                <a:cs typeface="Trebuchet MS"/>
              </a:rPr>
              <a:t>1 </a:t>
            </a:r>
            <a:r>
              <a:rPr sz="2400" i="1" spc="347" dirty="0">
                <a:latin typeface="+mj-lt"/>
                <a:cs typeface="Palatino Linotype"/>
              </a:rPr>
              <a:t>∪ </a:t>
            </a:r>
            <a:r>
              <a:rPr sz="2400" i="1" spc="-79" dirty="0">
                <a:latin typeface="+mj-lt"/>
                <a:cs typeface="Arial"/>
              </a:rPr>
              <a:t>E</a:t>
            </a:r>
            <a:r>
              <a:rPr sz="2400" spc="-119" baseline="-10416" dirty="0">
                <a:latin typeface="+mj-lt"/>
                <a:cs typeface="Trebuchet MS"/>
              </a:rPr>
              <a:t>2 </a:t>
            </a:r>
            <a:r>
              <a:rPr sz="2400" spc="-129" dirty="0">
                <a:latin typeface="+mj-lt"/>
              </a:rPr>
              <a:t>as </a:t>
            </a:r>
            <a:r>
              <a:rPr sz="2400" spc="-79" dirty="0">
                <a:latin typeface="+mj-lt"/>
              </a:rPr>
              <a:t>the </a:t>
            </a:r>
            <a:r>
              <a:rPr sz="2400" spc="-99" dirty="0">
                <a:latin typeface="+mj-lt"/>
              </a:rPr>
              <a:t>set </a:t>
            </a:r>
            <a:r>
              <a:rPr sz="2400" spc="-69" dirty="0">
                <a:latin typeface="+mj-lt"/>
              </a:rPr>
              <a:t>of </a:t>
            </a:r>
            <a:r>
              <a:rPr sz="2400" spc="-30" dirty="0">
                <a:latin typeface="+mj-lt"/>
              </a:rPr>
              <a:t>all </a:t>
            </a:r>
            <a:r>
              <a:rPr sz="2400" spc="-99" dirty="0">
                <a:latin typeface="+mj-lt"/>
              </a:rPr>
              <a:t>outcomes </a:t>
            </a:r>
            <a:r>
              <a:rPr sz="2400" spc="-30" dirty="0">
                <a:latin typeface="+mj-lt"/>
              </a:rPr>
              <a:t>that </a:t>
            </a:r>
            <a:r>
              <a:rPr sz="2400" spc="-139" dirty="0">
                <a:latin typeface="+mj-lt"/>
              </a:rPr>
              <a:t>are </a:t>
            </a:r>
            <a:r>
              <a:rPr sz="2400" b="1" spc="-30" dirty="0">
                <a:latin typeface="+mj-lt"/>
              </a:rPr>
              <a:t>at </a:t>
            </a:r>
            <a:r>
              <a:rPr sz="2400" b="1" spc="-79" dirty="0">
                <a:latin typeface="+mj-lt"/>
              </a:rPr>
              <a:t>least </a:t>
            </a:r>
            <a:r>
              <a:rPr sz="2400" b="1" spc="-50" dirty="0">
                <a:latin typeface="+mj-lt"/>
              </a:rPr>
              <a:t>in  </a:t>
            </a:r>
            <a:r>
              <a:rPr sz="2400" b="1" spc="-139" dirty="0">
                <a:latin typeface="+mj-lt"/>
              </a:rPr>
              <a:t>one </a:t>
            </a:r>
            <a:r>
              <a:rPr sz="2400" b="1" spc="-69" dirty="0">
                <a:latin typeface="+mj-lt"/>
              </a:rPr>
              <a:t>of </a:t>
            </a:r>
            <a:r>
              <a:rPr sz="2400" b="1" spc="-79" dirty="0">
                <a:latin typeface="+mj-lt"/>
              </a:rPr>
              <a:t>the</a:t>
            </a:r>
            <a:r>
              <a:rPr sz="2400" b="1" spc="198" dirty="0">
                <a:latin typeface="+mj-lt"/>
              </a:rPr>
              <a:t> </a:t>
            </a:r>
            <a:r>
              <a:rPr sz="2400" b="1" spc="-109" dirty="0">
                <a:latin typeface="+mj-lt"/>
              </a:rPr>
              <a:t>events</a:t>
            </a:r>
            <a:r>
              <a:rPr sz="2400" spc="-109" dirty="0">
                <a:latin typeface="+mj-lt"/>
              </a:rPr>
              <a:t>.</a:t>
            </a:r>
            <a:endParaRPr sz="2400" dirty="0">
              <a:latin typeface="+mj-lt"/>
              <a:cs typeface="Trebuchet MS"/>
            </a:endParaRPr>
          </a:p>
          <a:p>
            <a:pPr marL="281955">
              <a:spcBef>
                <a:spcPts val="79"/>
              </a:spcBef>
              <a:buClr>
                <a:srgbClr val="3333B2"/>
              </a:buClr>
              <a:buFont typeface="Palatino Linotype"/>
              <a:buChar char="•"/>
            </a:pPr>
            <a:endParaRPr sz="2400" dirty="0">
              <a:latin typeface="+mj-lt"/>
              <a:cs typeface="Times New Roman"/>
            </a:endParaRPr>
          </a:p>
          <a:p>
            <a:pPr marL="568947" indent="-261816">
              <a:buClr>
                <a:srgbClr val="3333B2"/>
              </a:buClr>
              <a:buSzPct val="90909"/>
              <a:buFont typeface="Palatino Linotype"/>
              <a:buChar char="•"/>
              <a:tabLst>
                <a:tab pos="570206" algn="l"/>
              </a:tabLst>
            </a:pPr>
            <a:r>
              <a:rPr sz="2400" spc="-40" dirty="0">
                <a:latin typeface="+mj-lt"/>
              </a:rPr>
              <a:t>The </a:t>
            </a:r>
            <a:r>
              <a:rPr sz="2400" spc="-79" dirty="0">
                <a:latin typeface="+mj-lt"/>
              </a:rPr>
              <a:t>union </a:t>
            </a:r>
            <a:r>
              <a:rPr sz="2400" i="1" spc="-79" dirty="0">
                <a:latin typeface="+mj-lt"/>
                <a:cs typeface="Arial"/>
              </a:rPr>
              <a:t>E</a:t>
            </a:r>
            <a:r>
              <a:rPr sz="2400" spc="-119" baseline="-10416" dirty="0">
                <a:latin typeface="+mj-lt"/>
                <a:cs typeface="Trebuchet MS"/>
              </a:rPr>
              <a:t>1 </a:t>
            </a:r>
            <a:r>
              <a:rPr sz="2400" i="1" spc="347" dirty="0">
                <a:latin typeface="+mj-lt"/>
                <a:cs typeface="Palatino Linotype"/>
              </a:rPr>
              <a:t>∪ </a:t>
            </a:r>
            <a:r>
              <a:rPr sz="2400" i="1" spc="-79" dirty="0">
                <a:latin typeface="+mj-lt"/>
                <a:cs typeface="Arial"/>
              </a:rPr>
              <a:t>E</a:t>
            </a:r>
            <a:r>
              <a:rPr sz="2400" spc="-119" baseline="-10416" dirty="0">
                <a:latin typeface="+mj-lt"/>
                <a:cs typeface="Trebuchet MS"/>
              </a:rPr>
              <a:t>2  </a:t>
            </a:r>
            <a:r>
              <a:rPr sz="2400" spc="-69" dirty="0">
                <a:latin typeface="+mj-lt"/>
              </a:rPr>
              <a:t>is </a:t>
            </a:r>
            <a:r>
              <a:rPr sz="2400" spc="-109" dirty="0">
                <a:latin typeface="+mj-lt"/>
              </a:rPr>
              <a:t>an event </a:t>
            </a:r>
            <a:r>
              <a:rPr sz="2400" spc="-119" dirty="0">
                <a:latin typeface="+mj-lt"/>
              </a:rPr>
              <a:t>by </a:t>
            </a:r>
            <a:r>
              <a:rPr sz="2400" spc="-50" dirty="0">
                <a:latin typeface="+mj-lt"/>
              </a:rPr>
              <a:t>itself, </a:t>
            </a:r>
            <a:r>
              <a:rPr sz="2400" spc="-99" dirty="0">
                <a:latin typeface="+mj-lt"/>
              </a:rPr>
              <a:t>and </a:t>
            </a:r>
            <a:r>
              <a:rPr sz="2400" spc="30" dirty="0">
                <a:latin typeface="+mj-lt"/>
              </a:rPr>
              <a:t>it </a:t>
            </a:r>
            <a:r>
              <a:rPr sz="2400" spc="-79" dirty="0">
                <a:latin typeface="+mj-lt"/>
              </a:rPr>
              <a:t>occurs </a:t>
            </a:r>
            <a:r>
              <a:rPr sz="2400" spc="-139" dirty="0" smtClean="0">
                <a:latin typeface="+mj-lt"/>
              </a:rPr>
              <a:t>when</a:t>
            </a:r>
            <a:r>
              <a:rPr lang="en-US" sz="2400" dirty="0" smtClean="0">
                <a:latin typeface="+mj-lt"/>
              </a:rPr>
              <a:t>  </a:t>
            </a:r>
            <a:r>
              <a:rPr sz="2400" i="1" spc="-69" dirty="0" smtClean="0">
                <a:latin typeface="+mj-lt"/>
                <a:cs typeface="Arial"/>
              </a:rPr>
              <a:t>either </a:t>
            </a:r>
            <a:r>
              <a:rPr sz="2400" i="1" spc="-79" dirty="0">
                <a:latin typeface="+mj-lt"/>
                <a:cs typeface="Arial"/>
              </a:rPr>
              <a:t>E</a:t>
            </a:r>
            <a:r>
              <a:rPr sz="2400" spc="-119" baseline="-10416" dirty="0">
                <a:latin typeface="+mj-lt"/>
                <a:cs typeface="Trebuchet MS"/>
              </a:rPr>
              <a:t>1  </a:t>
            </a:r>
            <a:r>
              <a:rPr sz="2400" i="1" spc="-99" dirty="0">
                <a:latin typeface="+mj-lt"/>
                <a:cs typeface="Arial"/>
              </a:rPr>
              <a:t>or </a:t>
            </a:r>
            <a:r>
              <a:rPr sz="2400" i="1" spc="-89" dirty="0">
                <a:latin typeface="+mj-lt"/>
                <a:cs typeface="Arial"/>
              </a:rPr>
              <a:t>E</a:t>
            </a:r>
            <a:r>
              <a:rPr sz="2400" spc="-133" baseline="-10416" dirty="0">
                <a:latin typeface="+mj-lt"/>
                <a:cs typeface="Trebuchet MS"/>
              </a:rPr>
              <a:t>2  </a:t>
            </a:r>
            <a:r>
              <a:rPr sz="2400" spc="-79" dirty="0">
                <a:latin typeface="+mj-lt"/>
              </a:rPr>
              <a:t>(or </a:t>
            </a:r>
            <a:r>
              <a:rPr sz="2400" spc="-40" dirty="0" smtClean="0">
                <a:latin typeface="+mj-lt"/>
              </a:rPr>
              <a:t>both)</a:t>
            </a:r>
            <a:r>
              <a:rPr lang="en-US" sz="2400" spc="-40" dirty="0" smtClean="0">
                <a:latin typeface="+mj-lt"/>
              </a:rPr>
              <a:t> </a:t>
            </a:r>
            <a:r>
              <a:rPr sz="2400" spc="-79" dirty="0" smtClean="0">
                <a:latin typeface="+mj-lt"/>
              </a:rPr>
              <a:t>occurs</a:t>
            </a:r>
            <a:r>
              <a:rPr sz="2400" spc="-79" dirty="0">
                <a:latin typeface="+mj-lt"/>
              </a:rPr>
              <a:t>.</a:t>
            </a:r>
            <a:endParaRPr sz="2400" dirty="0">
              <a:latin typeface="+mj-lt"/>
              <a:cs typeface="Trebuchet MS"/>
            </a:endParaRPr>
          </a:p>
          <a:p>
            <a:pPr marL="281955">
              <a:spcBef>
                <a:spcPts val="10"/>
              </a:spcBef>
              <a:buClr>
                <a:srgbClr val="3333B2"/>
              </a:buClr>
              <a:buFont typeface="Palatino Linotype"/>
              <a:buChar char="•"/>
            </a:pPr>
            <a:endParaRPr sz="2400" dirty="0">
              <a:latin typeface="+mj-lt"/>
              <a:cs typeface="Times New Roman"/>
            </a:endParaRPr>
          </a:p>
          <a:p>
            <a:pPr marL="568947" marR="205173" indent="-261816">
              <a:lnSpc>
                <a:spcPct val="102600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570206" algn="l"/>
              </a:tabLst>
            </a:pPr>
            <a:r>
              <a:rPr sz="2400" spc="-79" dirty="0">
                <a:latin typeface="+mj-lt"/>
              </a:rPr>
              <a:t>When </a:t>
            </a:r>
            <a:r>
              <a:rPr sz="2400" spc="-89" dirty="0">
                <a:latin typeface="+mj-lt"/>
              </a:rPr>
              <a:t>possible, </a:t>
            </a:r>
            <a:r>
              <a:rPr sz="2400" spc="-198" dirty="0">
                <a:latin typeface="+mj-lt"/>
              </a:rPr>
              <a:t>we </a:t>
            </a:r>
            <a:r>
              <a:rPr sz="2400" spc="-89" dirty="0">
                <a:latin typeface="+mj-lt"/>
              </a:rPr>
              <a:t>can </a:t>
            </a:r>
            <a:r>
              <a:rPr sz="2400" spc="-59" dirty="0">
                <a:latin typeface="+mj-lt"/>
              </a:rPr>
              <a:t>identify </a:t>
            </a:r>
            <a:r>
              <a:rPr sz="2400" spc="-79" dirty="0">
                <a:latin typeface="+mj-lt"/>
              </a:rPr>
              <a:t>the </a:t>
            </a:r>
            <a:r>
              <a:rPr sz="2400" spc="-99" dirty="0">
                <a:latin typeface="+mj-lt"/>
              </a:rPr>
              <a:t>outcomes </a:t>
            </a:r>
            <a:r>
              <a:rPr sz="2400" spc="-50" dirty="0">
                <a:latin typeface="+mj-lt"/>
              </a:rPr>
              <a:t>in </a:t>
            </a:r>
            <a:r>
              <a:rPr sz="2400" spc="-79" dirty="0">
                <a:latin typeface="+mj-lt"/>
              </a:rPr>
              <a:t>the union </a:t>
            </a:r>
            <a:r>
              <a:rPr sz="2400" spc="-69" dirty="0">
                <a:latin typeface="+mj-lt"/>
              </a:rPr>
              <a:t>of  </a:t>
            </a:r>
            <a:r>
              <a:rPr sz="2400" spc="-79" dirty="0">
                <a:latin typeface="+mj-lt"/>
              </a:rPr>
              <a:t>the </a:t>
            </a:r>
            <a:r>
              <a:rPr sz="2400" spc="-109" dirty="0">
                <a:latin typeface="+mj-lt"/>
              </a:rPr>
              <a:t>two </a:t>
            </a:r>
            <a:r>
              <a:rPr sz="2400" spc="-119" dirty="0">
                <a:latin typeface="+mj-lt"/>
              </a:rPr>
              <a:t>events </a:t>
            </a:r>
            <a:r>
              <a:rPr sz="2400" spc="-99" dirty="0">
                <a:latin typeface="+mj-lt"/>
              </a:rPr>
              <a:t>and </a:t>
            </a:r>
            <a:r>
              <a:rPr sz="2400" spc="-59" dirty="0">
                <a:latin typeface="+mj-lt"/>
              </a:rPr>
              <a:t>find </a:t>
            </a:r>
            <a:r>
              <a:rPr sz="2400" spc="-79" dirty="0">
                <a:latin typeface="+mj-lt"/>
              </a:rPr>
              <a:t>the </a:t>
            </a:r>
            <a:r>
              <a:rPr sz="2400" spc="-59" dirty="0">
                <a:latin typeface="+mj-lt"/>
              </a:rPr>
              <a:t>probability </a:t>
            </a:r>
            <a:r>
              <a:rPr sz="2400" spc="-119" dirty="0">
                <a:latin typeface="+mj-lt"/>
              </a:rPr>
              <a:t>by </a:t>
            </a:r>
            <a:r>
              <a:rPr sz="2400" spc="-89" dirty="0">
                <a:latin typeface="+mj-lt"/>
              </a:rPr>
              <a:t>adding </a:t>
            </a:r>
            <a:r>
              <a:rPr sz="2400" spc="-79" dirty="0">
                <a:latin typeface="+mj-lt"/>
              </a:rPr>
              <a:t>the  </a:t>
            </a:r>
            <a:r>
              <a:rPr sz="2400" spc="-69" dirty="0">
                <a:latin typeface="+mj-lt"/>
              </a:rPr>
              <a:t>probabilities of </a:t>
            </a:r>
            <a:r>
              <a:rPr sz="2400" spc="-99" dirty="0">
                <a:latin typeface="+mj-lt"/>
              </a:rPr>
              <a:t>those</a:t>
            </a:r>
            <a:r>
              <a:rPr sz="2400" spc="238" dirty="0">
                <a:latin typeface="+mj-lt"/>
              </a:rPr>
              <a:t> </a:t>
            </a:r>
            <a:r>
              <a:rPr sz="2400" spc="-99" dirty="0">
                <a:latin typeface="+mj-lt"/>
              </a:rPr>
              <a:t>outcomes.</a:t>
            </a:r>
            <a:endParaRPr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924885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4246" algn="l"/>
            <a:r>
              <a:rPr sz="4100" spc="-99" dirty="0"/>
              <a:t>Intersection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xfrm>
            <a:off x="693257" y="1600200"/>
            <a:ext cx="7757486" cy="3929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8947" marR="10070" indent="-261816">
              <a:lnSpc>
                <a:spcPct val="102600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570206" algn="l"/>
              </a:tabLst>
            </a:pPr>
            <a:r>
              <a:rPr sz="2400" spc="-69" dirty="0">
                <a:latin typeface="+mj-lt"/>
              </a:rPr>
              <a:t>For </a:t>
            </a:r>
            <a:r>
              <a:rPr sz="2400" spc="-119" dirty="0">
                <a:latin typeface="+mj-lt"/>
              </a:rPr>
              <a:t>two events </a:t>
            </a:r>
            <a:r>
              <a:rPr sz="2400" i="1" spc="-79" dirty="0">
                <a:latin typeface="+mj-lt"/>
                <a:cs typeface="Arial"/>
              </a:rPr>
              <a:t>E</a:t>
            </a:r>
            <a:r>
              <a:rPr sz="2400" spc="-119" baseline="-10416" dirty="0">
                <a:latin typeface="+mj-lt"/>
                <a:cs typeface="Trebuchet MS"/>
              </a:rPr>
              <a:t>1 </a:t>
            </a:r>
            <a:r>
              <a:rPr sz="2400" spc="-99" dirty="0">
                <a:latin typeface="+mj-lt"/>
              </a:rPr>
              <a:t>and </a:t>
            </a:r>
            <a:r>
              <a:rPr sz="2400" i="1" spc="-79" dirty="0">
                <a:latin typeface="+mj-lt"/>
                <a:cs typeface="Arial"/>
              </a:rPr>
              <a:t>E</a:t>
            </a:r>
            <a:r>
              <a:rPr sz="2400" spc="-119" baseline="-10416" dirty="0">
                <a:latin typeface="+mj-lt"/>
                <a:cs typeface="Trebuchet MS"/>
              </a:rPr>
              <a:t>2 </a:t>
            </a:r>
            <a:r>
              <a:rPr sz="2400" spc="-50" dirty="0">
                <a:latin typeface="+mj-lt"/>
              </a:rPr>
              <a:t>in </a:t>
            </a:r>
            <a:r>
              <a:rPr sz="2400" spc="-109" dirty="0">
                <a:latin typeface="+mj-lt"/>
              </a:rPr>
              <a:t>a sample </a:t>
            </a:r>
            <a:r>
              <a:rPr sz="2400" spc="-119" dirty="0">
                <a:latin typeface="+mj-lt"/>
              </a:rPr>
              <a:t>space </a:t>
            </a:r>
            <a:r>
              <a:rPr sz="2400" i="1" spc="-258" dirty="0">
                <a:latin typeface="+mj-lt"/>
                <a:cs typeface="Arial"/>
              </a:rPr>
              <a:t>S </a:t>
            </a:r>
            <a:r>
              <a:rPr sz="2400" spc="-69" dirty="0">
                <a:latin typeface="+mj-lt"/>
              </a:rPr>
              <a:t>, </a:t>
            </a:r>
            <a:r>
              <a:rPr sz="2400" spc="-208" dirty="0">
                <a:latin typeface="+mj-lt"/>
              </a:rPr>
              <a:t>we </a:t>
            </a:r>
            <a:r>
              <a:rPr sz="2400" spc="-109" dirty="0">
                <a:latin typeface="+mj-lt"/>
              </a:rPr>
              <a:t>define </a:t>
            </a:r>
            <a:r>
              <a:rPr sz="2400" spc="-59" dirty="0">
                <a:latin typeface="+mj-lt"/>
              </a:rPr>
              <a:t>their  </a:t>
            </a:r>
            <a:r>
              <a:rPr sz="2400" b="1" spc="-69" dirty="0">
                <a:latin typeface="+mj-lt"/>
                <a:cs typeface="Gill Sans MT"/>
              </a:rPr>
              <a:t>intersection </a:t>
            </a:r>
            <a:r>
              <a:rPr sz="2400" i="1" spc="-79" dirty="0">
                <a:latin typeface="+mj-lt"/>
                <a:cs typeface="Arial"/>
              </a:rPr>
              <a:t>E</a:t>
            </a:r>
            <a:r>
              <a:rPr sz="2400" spc="-119" baseline="-10416" dirty="0">
                <a:latin typeface="+mj-lt"/>
                <a:cs typeface="Trebuchet MS"/>
              </a:rPr>
              <a:t>1 </a:t>
            </a:r>
            <a:r>
              <a:rPr sz="2400" i="1" spc="347" dirty="0" smtClean="0">
                <a:latin typeface="+mj-lt"/>
                <a:cs typeface="Palatino Linotype"/>
              </a:rPr>
              <a:t>∩</a:t>
            </a:r>
            <a:r>
              <a:rPr sz="2400" i="1" spc="-79" dirty="0" smtClean="0">
                <a:latin typeface="+mj-lt"/>
                <a:cs typeface="Arial"/>
              </a:rPr>
              <a:t>E</a:t>
            </a:r>
            <a:r>
              <a:rPr sz="2400" spc="-119" baseline="-10416" dirty="0" smtClean="0">
                <a:latin typeface="+mj-lt"/>
                <a:cs typeface="Trebuchet MS"/>
              </a:rPr>
              <a:t>2 </a:t>
            </a:r>
            <a:r>
              <a:rPr sz="2400" spc="-129" dirty="0">
                <a:latin typeface="+mj-lt"/>
              </a:rPr>
              <a:t>as </a:t>
            </a:r>
            <a:r>
              <a:rPr sz="2400" spc="-79" dirty="0">
                <a:latin typeface="+mj-lt"/>
              </a:rPr>
              <a:t>the </a:t>
            </a:r>
            <a:r>
              <a:rPr sz="2400" spc="-99" dirty="0">
                <a:latin typeface="+mj-lt"/>
              </a:rPr>
              <a:t>set </a:t>
            </a:r>
            <a:r>
              <a:rPr sz="2400" spc="-69" dirty="0">
                <a:latin typeface="+mj-lt"/>
              </a:rPr>
              <a:t>of </a:t>
            </a:r>
            <a:r>
              <a:rPr sz="2400" spc="-99" dirty="0">
                <a:latin typeface="+mj-lt"/>
              </a:rPr>
              <a:t>outcomes </a:t>
            </a:r>
            <a:r>
              <a:rPr sz="2400" spc="-30" dirty="0">
                <a:latin typeface="+mj-lt"/>
              </a:rPr>
              <a:t>that </a:t>
            </a:r>
            <a:r>
              <a:rPr sz="2400" spc="-139" dirty="0">
                <a:latin typeface="+mj-lt"/>
              </a:rPr>
              <a:t>are </a:t>
            </a:r>
            <a:r>
              <a:rPr sz="2400" spc="-50" dirty="0">
                <a:latin typeface="+mj-lt"/>
              </a:rPr>
              <a:t>in both  </a:t>
            </a:r>
            <a:r>
              <a:rPr sz="2400" spc="-109" dirty="0">
                <a:latin typeface="+mj-lt"/>
              </a:rPr>
              <a:t>events.</a:t>
            </a:r>
            <a:endParaRPr sz="2400" dirty="0">
              <a:latin typeface="+mj-lt"/>
              <a:cs typeface="Trebuchet MS"/>
            </a:endParaRPr>
          </a:p>
          <a:p>
            <a:pPr marL="281955">
              <a:spcBef>
                <a:spcPts val="10"/>
              </a:spcBef>
              <a:buClr>
                <a:srgbClr val="3333B2"/>
              </a:buClr>
              <a:buFont typeface="Palatino Linotype"/>
              <a:buChar char="•"/>
            </a:pPr>
            <a:endParaRPr sz="2400" dirty="0">
              <a:latin typeface="+mj-lt"/>
              <a:cs typeface="Times New Roman"/>
            </a:endParaRPr>
          </a:p>
          <a:p>
            <a:pPr marL="568947" marR="367550" indent="-261816">
              <a:lnSpc>
                <a:spcPct val="102600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570206" algn="l"/>
              </a:tabLst>
            </a:pPr>
            <a:r>
              <a:rPr sz="2400" spc="-40" dirty="0">
                <a:latin typeface="+mj-lt"/>
              </a:rPr>
              <a:t>The </a:t>
            </a:r>
            <a:r>
              <a:rPr sz="2400" spc="-69" dirty="0">
                <a:latin typeface="+mj-lt"/>
              </a:rPr>
              <a:t>intersection </a:t>
            </a:r>
            <a:r>
              <a:rPr sz="2400" i="1" spc="-79" dirty="0">
                <a:latin typeface="+mj-lt"/>
                <a:cs typeface="Arial"/>
              </a:rPr>
              <a:t>E</a:t>
            </a:r>
            <a:r>
              <a:rPr sz="2400" spc="-119" baseline="-10416" dirty="0">
                <a:latin typeface="+mj-lt"/>
                <a:cs typeface="Trebuchet MS"/>
              </a:rPr>
              <a:t>1 </a:t>
            </a:r>
            <a:r>
              <a:rPr sz="2400" i="1" spc="347" dirty="0" smtClean="0">
                <a:latin typeface="+mj-lt"/>
                <a:cs typeface="Palatino Linotype"/>
              </a:rPr>
              <a:t>∩</a:t>
            </a:r>
            <a:r>
              <a:rPr sz="2400" i="1" spc="-79" dirty="0" smtClean="0">
                <a:latin typeface="+mj-lt"/>
                <a:cs typeface="Arial"/>
              </a:rPr>
              <a:t>E</a:t>
            </a:r>
            <a:r>
              <a:rPr sz="2400" spc="-119" baseline="-10416" dirty="0" smtClean="0">
                <a:latin typeface="+mj-lt"/>
                <a:cs typeface="Trebuchet MS"/>
              </a:rPr>
              <a:t>2 </a:t>
            </a:r>
            <a:r>
              <a:rPr sz="2400" spc="-69" dirty="0">
                <a:latin typeface="+mj-lt"/>
              </a:rPr>
              <a:t>is </a:t>
            </a:r>
            <a:r>
              <a:rPr sz="2400" spc="-109" dirty="0">
                <a:latin typeface="+mj-lt"/>
              </a:rPr>
              <a:t>an event </a:t>
            </a:r>
            <a:r>
              <a:rPr sz="2400" spc="-119" dirty="0">
                <a:latin typeface="+mj-lt"/>
              </a:rPr>
              <a:t>by </a:t>
            </a:r>
            <a:r>
              <a:rPr sz="2400" spc="-50" dirty="0">
                <a:latin typeface="+mj-lt"/>
              </a:rPr>
              <a:t>itself, </a:t>
            </a:r>
            <a:r>
              <a:rPr sz="2400" spc="-99" dirty="0">
                <a:latin typeface="+mj-lt"/>
              </a:rPr>
              <a:t>and </a:t>
            </a:r>
            <a:r>
              <a:rPr sz="2400" spc="30" dirty="0">
                <a:latin typeface="+mj-lt"/>
              </a:rPr>
              <a:t>it </a:t>
            </a:r>
            <a:r>
              <a:rPr sz="2400" spc="-79" dirty="0">
                <a:latin typeface="+mj-lt"/>
              </a:rPr>
              <a:t>occurs  </a:t>
            </a:r>
            <a:r>
              <a:rPr sz="2400" b="1" spc="-139" dirty="0">
                <a:latin typeface="+mj-lt"/>
              </a:rPr>
              <a:t>when </a:t>
            </a:r>
            <a:r>
              <a:rPr sz="2400" b="1" spc="-50" dirty="0">
                <a:latin typeface="+mj-lt"/>
              </a:rPr>
              <a:t>both </a:t>
            </a:r>
            <a:r>
              <a:rPr sz="2400" b="1" i="1" spc="-79" dirty="0">
                <a:latin typeface="+mj-lt"/>
                <a:cs typeface="Arial"/>
              </a:rPr>
              <a:t>E</a:t>
            </a:r>
            <a:r>
              <a:rPr sz="2400" b="1" spc="-119" baseline="-10416" dirty="0">
                <a:latin typeface="+mj-lt"/>
                <a:cs typeface="Trebuchet MS"/>
              </a:rPr>
              <a:t>1  </a:t>
            </a:r>
            <a:r>
              <a:rPr sz="2400" b="1" i="1" spc="-129" dirty="0">
                <a:latin typeface="+mj-lt"/>
                <a:cs typeface="Arial"/>
              </a:rPr>
              <a:t>and </a:t>
            </a:r>
            <a:r>
              <a:rPr sz="2400" b="1" i="1" spc="-79" dirty="0">
                <a:latin typeface="+mj-lt"/>
                <a:cs typeface="Arial"/>
              </a:rPr>
              <a:t>E</a:t>
            </a:r>
            <a:r>
              <a:rPr sz="2400" b="1" spc="-119" baseline="-10416" dirty="0">
                <a:latin typeface="+mj-lt"/>
                <a:cs typeface="Trebuchet MS"/>
              </a:rPr>
              <a:t>2  </a:t>
            </a:r>
            <a:r>
              <a:rPr sz="2400" b="1" spc="-87" baseline="-10416" dirty="0">
                <a:latin typeface="+mj-lt"/>
                <a:cs typeface="Trebuchet MS"/>
              </a:rPr>
              <a:t> </a:t>
            </a:r>
            <a:r>
              <a:rPr sz="2400" b="1" spc="-59" dirty="0">
                <a:latin typeface="+mj-lt"/>
              </a:rPr>
              <a:t>occur</a:t>
            </a:r>
            <a:r>
              <a:rPr sz="2400" spc="-59" dirty="0">
                <a:latin typeface="+mj-lt"/>
              </a:rPr>
              <a:t>.</a:t>
            </a:r>
            <a:endParaRPr sz="2400" dirty="0">
              <a:latin typeface="+mj-lt"/>
              <a:cs typeface="Trebuchet MS"/>
            </a:endParaRPr>
          </a:p>
          <a:p>
            <a:pPr marL="281955">
              <a:spcBef>
                <a:spcPts val="10"/>
              </a:spcBef>
              <a:buClr>
                <a:srgbClr val="3333B2"/>
              </a:buClr>
              <a:buFont typeface="Palatino Linotype"/>
              <a:buChar char="•"/>
            </a:pPr>
            <a:endParaRPr sz="2400" dirty="0">
              <a:latin typeface="+mj-lt"/>
              <a:cs typeface="Times New Roman"/>
            </a:endParaRPr>
          </a:p>
          <a:p>
            <a:pPr marL="568947" marR="205173" indent="-261816">
              <a:lnSpc>
                <a:spcPct val="102600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570206" algn="l"/>
              </a:tabLst>
            </a:pPr>
            <a:r>
              <a:rPr sz="2400" spc="-79" dirty="0">
                <a:latin typeface="+mj-lt"/>
              </a:rPr>
              <a:t>When </a:t>
            </a:r>
            <a:r>
              <a:rPr sz="2400" spc="-89" dirty="0">
                <a:latin typeface="+mj-lt"/>
              </a:rPr>
              <a:t>possible, </a:t>
            </a:r>
            <a:r>
              <a:rPr sz="2400" spc="-198" dirty="0">
                <a:latin typeface="+mj-lt"/>
              </a:rPr>
              <a:t>we </a:t>
            </a:r>
            <a:r>
              <a:rPr sz="2400" spc="-89" dirty="0">
                <a:latin typeface="+mj-lt"/>
              </a:rPr>
              <a:t>can </a:t>
            </a:r>
            <a:r>
              <a:rPr sz="2400" spc="-59" dirty="0">
                <a:latin typeface="+mj-lt"/>
              </a:rPr>
              <a:t>identify </a:t>
            </a:r>
            <a:r>
              <a:rPr sz="2400" spc="-79" dirty="0">
                <a:latin typeface="+mj-lt"/>
              </a:rPr>
              <a:t>the </a:t>
            </a:r>
            <a:r>
              <a:rPr sz="2400" spc="-99" dirty="0">
                <a:latin typeface="+mj-lt"/>
              </a:rPr>
              <a:t>outcomes </a:t>
            </a:r>
            <a:r>
              <a:rPr sz="2400" spc="-50" dirty="0">
                <a:latin typeface="+mj-lt"/>
              </a:rPr>
              <a:t>in </a:t>
            </a:r>
            <a:r>
              <a:rPr sz="2400" spc="-79" dirty="0">
                <a:latin typeface="+mj-lt"/>
              </a:rPr>
              <a:t>the </a:t>
            </a:r>
            <a:r>
              <a:rPr lang="tr-TR" sz="2400" spc="-79" dirty="0" err="1" smtClean="0">
                <a:latin typeface="+mj-lt"/>
              </a:rPr>
              <a:t>intersection</a:t>
            </a:r>
            <a:r>
              <a:rPr lang="tr-TR" sz="2400" spc="-79" dirty="0" smtClean="0">
                <a:latin typeface="+mj-lt"/>
              </a:rPr>
              <a:t> </a:t>
            </a:r>
            <a:r>
              <a:rPr sz="2400" spc="-69" dirty="0" smtClean="0">
                <a:latin typeface="+mj-lt"/>
              </a:rPr>
              <a:t>of  </a:t>
            </a:r>
            <a:r>
              <a:rPr sz="2400" spc="-79" dirty="0">
                <a:latin typeface="+mj-lt"/>
              </a:rPr>
              <a:t>the </a:t>
            </a:r>
            <a:r>
              <a:rPr sz="2400" spc="-109" dirty="0">
                <a:latin typeface="+mj-lt"/>
              </a:rPr>
              <a:t>two </a:t>
            </a:r>
            <a:r>
              <a:rPr sz="2400" spc="-119" dirty="0">
                <a:latin typeface="+mj-lt"/>
              </a:rPr>
              <a:t>events </a:t>
            </a:r>
            <a:r>
              <a:rPr sz="2400" spc="-99" dirty="0">
                <a:latin typeface="+mj-lt"/>
              </a:rPr>
              <a:t>and </a:t>
            </a:r>
            <a:r>
              <a:rPr sz="2400" spc="-59" dirty="0">
                <a:latin typeface="+mj-lt"/>
              </a:rPr>
              <a:t>find </a:t>
            </a:r>
            <a:r>
              <a:rPr sz="2400" spc="-79" dirty="0">
                <a:latin typeface="+mj-lt"/>
              </a:rPr>
              <a:t>the </a:t>
            </a:r>
            <a:r>
              <a:rPr sz="2400" spc="-59" dirty="0">
                <a:latin typeface="+mj-lt"/>
              </a:rPr>
              <a:t>probability </a:t>
            </a:r>
            <a:r>
              <a:rPr sz="2400" spc="-119" dirty="0">
                <a:latin typeface="+mj-lt"/>
              </a:rPr>
              <a:t>by </a:t>
            </a:r>
            <a:r>
              <a:rPr lang="tr-TR" sz="2400" spc="-89" dirty="0" err="1" smtClean="0">
                <a:latin typeface="+mj-lt"/>
              </a:rPr>
              <a:t>multiplying</a:t>
            </a:r>
            <a:r>
              <a:rPr lang="tr-TR" sz="2400" spc="-89" dirty="0" smtClean="0">
                <a:latin typeface="+mj-lt"/>
              </a:rPr>
              <a:t> </a:t>
            </a:r>
            <a:r>
              <a:rPr sz="2400" spc="-89" dirty="0" smtClean="0">
                <a:latin typeface="+mj-lt"/>
              </a:rPr>
              <a:t> </a:t>
            </a:r>
            <a:r>
              <a:rPr sz="2400" spc="-79" dirty="0">
                <a:latin typeface="+mj-lt"/>
              </a:rPr>
              <a:t>the  </a:t>
            </a:r>
            <a:r>
              <a:rPr sz="2400" spc="-69" dirty="0">
                <a:latin typeface="+mj-lt"/>
              </a:rPr>
              <a:t>probabilities of </a:t>
            </a:r>
            <a:r>
              <a:rPr sz="2400" spc="-99" dirty="0">
                <a:latin typeface="+mj-lt"/>
              </a:rPr>
              <a:t>those</a:t>
            </a:r>
            <a:r>
              <a:rPr sz="2400" spc="238" dirty="0">
                <a:latin typeface="+mj-lt"/>
              </a:rPr>
              <a:t> </a:t>
            </a:r>
            <a:r>
              <a:rPr sz="2400" spc="-99" dirty="0">
                <a:latin typeface="+mj-lt"/>
              </a:rPr>
              <a:t>outcomes.</a:t>
            </a:r>
            <a:endParaRPr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40897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8229600" y="6400800"/>
            <a:ext cx="4572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F2E16BA-C396-452E-823E-FDCC6260B795}" type="slidenum">
              <a:rPr lang="en-US" altLang="en-US" sz="1200" smtClean="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smtClean="0">
              <a:solidFill>
                <a:srgbClr val="898989"/>
              </a:solidFill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 Venn Diagram</a:t>
            </a:r>
            <a:endParaRPr lang="en-US" altLang="en-US" i="1" smtClean="0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52600"/>
            <a:ext cx="8280400" cy="4521200"/>
          </a:xfrm>
          <a:solidFill>
            <a:schemeClr val="bg1">
              <a:lumMod val="6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altLang="en-US" sz="2400" smtClean="0"/>
              <a:t> </a:t>
            </a:r>
            <a:r>
              <a:rPr lang="en-US" altLang="en-US" sz="2000" smtClean="0">
                <a:sym typeface="Symbol" pitchFamily="18" charset="2"/>
              </a:rPr>
              <a:t></a:t>
            </a:r>
            <a:endParaRPr lang="en-US" altLang="en-US" sz="2400" i="1" smtClean="0"/>
          </a:p>
          <a:p>
            <a:pPr>
              <a:buFontTx/>
              <a:buNone/>
            </a:pPr>
            <a:endParaRPr lang="en-US" altLang="en-US" sz="2400" i="1" smtClean="0"/>
          </a:p>
          <a:p>
            <a:pPr>
              <a:buFontTx/>
              <a:buNone/>
            </a:pPr>
            <a:endParaRPr lang="en-US" altLang="en-US" sz="2400" i="1" smtClean="0"/>
          </a:p>
          <a:p>
            <a:pPr>
              <a:buFontTx/>
              <a:buNone/>
            </a:pPr>
            <a:endParaRPr lang="en-US" altLang="en-US" sz="2400" i="1" smtClean="0"/>
          </a:p>
          <a:p>
            <a:pPr>
              <a:buFontTx/>
              <a:buNone/>
            </a:pPr>
            <a:endParaRPr lang="en-US" altLang="en-US" sz="2400" i="1" smtClean="0"/>
          </a:p>
          <a:p>
            <a:pPr>
              <a:buFontTx/>
              <a:buNone/>
            </a:pPr>
            <a:endParaRPr lang="en-US" altLang="en-US" sz="2400" i="1" smtClean="0"/>
          </a:p>
          <a:p>
            <a:pPr>
              <a:buFontTx/>
              <a:buNone/>
            </a:pPr>
            <a:endParaRPr lang="en-US" altLang="en-US" sz="2400" i="1" smtClean="0"/>
          </a:p>
          <a:p>
            <a:pPr>
              <a:buFontTx/>
              <a:buNone/>
            </a:pPr>
            <a:r>
              <a:rPr lang="en-US" altLang="en-US" sz="2400" i="1" smtClean="0"/>
              <a:t>                                                                        </a:t>
            </a:r>
          </a:p>
        </p:txBody>
      </p:sp>
      <p:sp>
        <p:nvSpPr>
          <p:cNvPr id="38917" name="Oval 4"/>
          <p:cNvSpPr>
            <a:spLocks noChangeArrowheads="1"/>
          </p:cNvSpPr>
          <p:nvPr/>
        </p:nvSpPr>
        <p:spPr bwMode="auto">
          <a:xfrm>
            <a:off x="1371600" y="2287588"/>
            <a:ext cx="3886200" cy="36734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i="1">
                <a:latin typeface="Arial" pitchFamily="34" charset="0"/>
              </a:rPr>
              <a:t>A</a:t>
            </a:r>
          </a:p>
        </p:txBody>
      </p:sp>
      <p:sp>
        <p:nvSpPr>
          <p:cNvPr id="38918" name="Oval 5"/>
          <p:cNvSpPr>
            <a:spLocks noChangeArrowheads="1"/>
          </p:cNvSpPr>
          <p:nvPr/>
        </p:nvSpPr>
        <p:spPr bwMode="auto">
          <a:xfrm>
            <a:off x="3932238" y="2287588"/>
            <a:ext cx="3595687" cy="380841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i="1">
                <a:latin typeface="Arial" pitchFamily="34" charset="0"/>
              </a:rPr>
              <a:t>B</a:t>
            </a:r>
          </a:p>
        </p:txBody>
      </p:sp>
      <p:sp>
        <p:nvSpPr>
          <p:cNvPr id="38919" name="Oval 6"/>
          <p:cNvSpPr>
            <a:spLocks noChangeArrowheads="1"/>
          </p:cNvSpPr>
          <p:nvPr/>
        </p:nvSpPr>
        <p:spPr bwMode="auto">
          <a:xfrm>
            <a:off x="3963988" y="2803525"/>
            <a:ext cx="1217612" cy="27590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Arial" pitchFamily="34" charset="0"/>
              </a:rPr>
              <a:t>A</a:t>
            </a:r>
            <a:r>
              <a:rPr lang="en-US" altLang="en-US" sz="2400" b="1" i="1">
                <a:latin typeface="Arial" pitchFamily="34" charset="0"/>
                <a:cs typeface="Times New Roman" pitchFamily="18" charset="0"/>
              </a:rPr>
              <a:t>∩B</a:t>
            </a:r>
          </a:p>
        </p:txBody>
      </p:sp>
      <p:graphicFrame>
        <p:nvGraphicFramePr>
          <p:cNvPr id="38920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6075363" y="2493963"/>
          <a:ext cx="1543050" cy="294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05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5363" y="2493963"/>
                        <a:ext cx="1543050" cy="294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57200" y="435858"/>
            <a:ext cx="822960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1459" algn="l"/>
            <a:r>
              <a:rPr sz="4100" dirty="0"/>
              <a:t>Joint </a:t>
            </a:r>
            <a:r>
              <a:rPr sz="4100" spc="-119" dirty="0"/>
              <a:t>vs. </a:t>
            </a:r>
            <a:r>
              <a:rPr sz="4100" spc="-99" dirty="0" smtClean="0"/>
              <a:t>marginal</a:t>
            </a:r>
            <a:r>
              <a:rPr sz="4100" spc="-278" dirty="0" smtClean="0"/>
              <a:t> </a:t>
            </a:r>
            <a:r>
              <a:rPr sz="4100" spc="-69" dirty="0"/>
              <a:t>probability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75586" y="1574585"/>
            <a:ext cx="7408403" cy="3988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991" indent="-261816"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250" algn="l"/>
              </a:tabLst>
            </a:pPr>
            <a:r>
              <a:rPr sz="2200" spc="-99" dirty="0">
                <a:latin typeface="+mj-lt"/>
                <a:cs typeface="Tahoma"/>
              </a:rPr>
              <a:t>We </a:t>
            </a:r>
            <a:r>
              <a:rPr sz="2200" spc="-109" dirty="0">
                <a:latin typeface="+mj-lt"/>
                <a:cs typeface="Tahoma"/>
              </a:rPr>
              <a:t>refer </a:t>
            </a:r>
            <a:r>
              <a:rPr sz="2200" spc="-30" dirty="0">
                <a:latin typeface="+mj-lt"/>
                <a:cs typeface="Tahoma"/>
              </a:rPr>
              <a:t>to </a:t>
            </a:r>
            <a:r>
              <a:rPr sz="2200" spc="-79" dirty="0">
                <a:latin typeface="+mj-lt"/>
                <a:cs typeface="Tahoma"/>
              </a:rPr>
              <a:t>the </a:t>
            </a:r>
            <a:r>
              <a:rPr sz="2200" spc="-59" dirty="0">
                <a:latin typeface="+mj-lt"/>
                <a:cs typeface="Tahoma"/>
              </a:rPr>
              <a:t>probability </a:t>
            </a:r>
            <a:r>
              <a:rPr sz="2200" spc="-69" dirty="0">
                <a:latin typeface="+mj-lt"/>
                <a:cs typeface="Tahoma"/>
              </a:rPr>
              <a:t>of </a:t>
            </a:r>
            <a:r>
              <a:rPr sz="2200" spc="-79" dirty="0">
                <a:latin typeface="+mj-lt"/>
                <a:cs typeface="Tahoma"/>
              </a:rPr>
              <a:t>the </a:t>
            </a:r>
            <a:r>
              <a:rPr sz="2200" spc="-69" dirty="0">
                <a:latin typeface="+mj-lt"/>
                <a:cs typeface="Tahoma"/>
              </a:rPr>
              <a:t>intersection of </a:t>
            </a:r>
            <a:r>
              <a:rPr sz="2200" spc="-119" dirty="0">
                <a:latin typeface="+mj-lt"/>
                <a:cs typeface="Tahoma"/>
              </a:rPr>
              <a:t>two </a:t>
            </a:r>
            <a:r>
              <a:rPr sz="2200" spc="-109" dirty="0" smtClean="0">
                <a:latin typeface="+mj-lt"/>
                <a:cs typeface="Tahoma"/>
              </a:rPr>
              <a:t>events</a:t>
            </a:r>
            <a:r>
              <a:rPr sz="2200" spc="-109" dirty="0">
                <a:latin typeface="+mj-lt"/>
                <a:cs typeface="Tahoma"/>
              </a:rPr>
              <a:t>,</a:t>
            </a:r>
            <a:endParaRPr sz="2200" dirty="0">
              <a:latin typeface="+mj-lt"/>
              <a:cs typeface="Tahoma"/>
            </a:endParaRPr>
          </a:p>
          <a:p>
            <a:pPr marL="286991">
              <a:spcBef>
                <a:spcPts val="69"/>
              </a:spcBef>
            </a:pPr>
            <a:r>
              <a:rPr sz="2200" i="1" spc="-79" dirty="0">
                <a:latin typeface="+mj-lt"/>
                <a:cs typeface="Arial"/>
              </a:rPr>
              <a:t>P </a:t>
            </a:r>
            <a:r>
              <a:rPr sz="2200" spc="-59" dirty="0">
                <a:latin typeface="+mj-lt"/>
                <a:cs typeface="Tahoma"/>
              </a:rPr>
              <a:t>(</a:t>
            </a:r>
            <a:r>
              <a:rPr sz="2200" i="1" spc="-59" dirty="0">
                <a:latin typeface="+mj-lt"/>
                <a:cs typeface="Arial"/>
              </a:rPr>
              <a:t>E</a:t>
            </a:r>
            <a:r>
              <a:rPr sz="2200" spc="-87" baseline="-10416" dirty="0">
                <a:latin typeface="+mj-lt"/>
                <a:cs typeface="Trebuchet MS"/>
              </a:rPr>
              <a:t>1 </a:t>
            </a:r>
            <a:r>
              <a:rPr sz="2200" i="1" spc="347" dirty="0" smtClean="0">
                <a:latin typeface="+mj-lt"/>
                <a:cs typeface="Palatino Linotype"/>
              </a:rPr>
              <a:t>∩</a:t>
            </a:r>
            <a:r>
              <a:rPr sz="2200" i="1" spc="-30" dirty="0" smtClean="0">
                <a:latin typeface="+mj-lt"/>
                <a:cs typeface="Arial"/>
              </a:rPr>
              <a:t>E</a:t>
            </a:r>
            <a:r>
              <a:rPr sz="2200" spc="-44" baseline="-10416" dirty="0" smtClean="0">
                <a:latin typeface="+mj-lt"/>
                <a:cs typeface="Trebuchet MS"/>
              </a:rPr>
              <a:t>2</a:t>
            </a:r>
            <a:r>
              <a:rPr sz="2200" spc="-30" dirty="0">
                <a:latin typeface="+mj-lt"/>
                <a:cs typeface="Tahoma"/>
              </a:rPr>
              <a:t>), </a:t>
            </a:r>
            <a:r>
              <a:rPr sz="2200" spc="-129" dirty="0">
                <a:latin typeface="+mj-lt"/>
                <a:cs typeface="Tahoma"/>
              </a:rPr>
              <a:t>as </a:t>
            </a:r>
            <a:r>
              <a:rPr sz="2200" spc="-59" dirty="0">
                <a:latin typeface="+mj-lt"/>
                <a:cs typeface="Tahoma"/>
              </a:rPr>
              <a:t>their </a:t>
            </a:r>
            <a:r>
              <a:rPr sz="2200" b="1" spc="-40" dirty="0">
                <a:latin typeface="+mj-lt"/>
                <a:cs typeface="Gill Sans MT"/>
              </a:rPr>
              <a:t>joint</a:t>
            </a:r>
            <a:r>
              <a:rPr sz="2200" b="1" spc="-50" dirty="0">
                <a:latin typeface="+mj-lt"/>
                <a:cs typeface="Gill Sans MT"/>
              </a:rPr>
              <a:t> </a:t>
            </a:r>
            <a:r>
              <a:rPr sz="2200" b="1" spc="-79" dirty="0">
                <a:latin typeface="+mj-lt"/>
                <a:cs typeface="Gill Sans MT"/>
              </a:rPr>
              <a:t>probability</a:t>
            </a:r>
            <a:r>
              <a:rPr sz="2200" spc="-79" dirty="0">
                <a:latin typeface="+mj-lt"/>
                <a:cs typeface="Tahoma"/>
              </a:rPr>
              <a:t>.</a:t>
            </a:r>
            <a:endParaRPr sz="2200" dirty="0">
              <a:latin typeface="+mj-lt"/>
              <a:cs typeface="Tahoma"/>
            </a:endParaRPr>
          </a:p>
          <a:p>
            <a:pPr>
              <a:spcBef>
                <a:spcPts val="59"/>
              </a:spcBef>
            </a:pPr>
            <a:endParaRPr sz="2200" dirty="0">
              <a:latin typeface="+mj-lt"/>
              <a:cs typeface="Times New Roman"/>
            </a:endParaRPr>
          </a:p>
          <a:p>
            <a:pPr marL="286991" indent="-261816"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250" algn="l"/>
              </a:tabLst>
            </a:pPr>
            <a:r>
              <a:rPr sz="2200" spc="-159" dirty="0">
                <a:latin typeface="+mj-lt"/>
                <a:cs typeface="Tahoma"/>
              </a:rPr>
              <a:t>In </a:t>
            </a:r>
            <a:r>
              <a:rPr sz="2200" spc="-59" dirty="0">
                <a:latin typeface="+mj-lt"/>
                <a:cs typeface="Tahoma"/>
              </a:rPr>
              <a:t>contrast, </a:t>
            </a:r>
            <a:r>
              <a:rPr sz="2200" spc="-208" dirty="0">
                <a:latin typeface="+mj-lt"/>
                <a:cs typeface="Tahoma"/>
              </a:rPr>
              <a:t>we  </a:t>
            </a:r>
            <a:r>
              <a:rPr sz="2200" spc="-109" dirty="0">
                <a:latin typeface="+mj-lt"/>
                <a:cs typeface="Tahoma"/>
              </a:rPr>
              <a:t>refer </a:t>
            </a:r>
            <a:r>
              <a:rPr sz="2200" spc="-30" dirty="0">
                <a:latin typeface="+mj-lt"/>
                <a:cs typeface="Tahoma"/>
              </a:rPr>
              <a:t>to </a:t>
            </a:r>
            <a:r>
              <a:rPr sz="2200" spc="-69" dirty="0">
                <a:latin typeface="+mj-lt"/>
                <a:cs typeface="Tahoma"/>
              </a:rPr>
              <a:t>probabilities </a:t>
            </a:r>
            <a:r>
              <a:rPr sz="2200" i="1" spc="-79" dirty="0">
                <a:latin typeface="+mj-lt"/>
                <a:cs typeface="Arial"/>
              </a:rPr>
              <a:t>P </a:t>
            </a:r>
            <a:r>
              <a:rPr sz="2200" spc="-20" dirty="0">
                <a:latin typeface="+mj-lt"/>
                <a:cs typeface="Tahoma"/>
              </a:rPr>
              <a:t>(</a:t>
            </a:r>
            <a:r>
              <a:rPr sz="2200" i="1" spc="-20" dirty="0">
                <a:latin typeface="+mj-lt"/>
                <a:cs typeface="Arial"/>
              </a:rPr>
              <a:t>E</a:t>
            </a:r>
            <a:r>
              <a:rPr sz="2200" spc="-30" baseline="-10416" dirty="0">
                <a:latin typeface="+mj-lt"/>
                <a:cs typeface="Trebuchet MS"/>
              </a:rPr>
              <a:t>1</a:t>
            </a:r>
            <a:r>
              <a:rPr sz="2200" spc="-20" dirty="0">
                <a:latin typeface="+mj-lt"/>
                <a:cs typeface="Tahoma"/>
              </a:rPr>
              <a:t>) </a:t>
            </a:r>
            <a:r>
              <a:rPr sz="2200" spc="-99" dirty="0">
                <a:latin typeface="+mj-lt"/>
                <a:cs typeface="Tahoma"/>
              </a:rPr>
              <a:t>and </a:t>
            </a:r>
            <a:r>
              <a:rPr sz="2200" i="1" spc="-79" dirty="0">
                <a:latin typeface="+mj-lt"/>
                <a:cs typeface="Arial"/>
              </a:rPr>
              <a:t>P </a:t>
            </a:r>
            <a:r>
              <a:rPr sz="2200" spc="-20" dirty="0">
                <a:latin typeface="+mj-lt"/>
                <a:cs typeface="Tahoma"/>
              </a:rPr>
              <a:t>(</a:t>
            </a:r>
            <a:r>
              <a:rPr sz="2200" i="1" spc="-20" dirty="0">
                <a:latin typeface="+mj-lt"/>
                <a:cs typeface="Arial"/>
              </a:rPr>
              <a:t>E</a:t>
            </a:r>
            <a:r>
              <a:rPr sz="2200" spc="-30" baseline="-10416" dirty="0">
                <a:latin typeface="+mj-lt"/>
                <a:cs typeface="Trebuchet MS"/>
              </a:rPr>
              <a:t>2</a:t>
            </a:r>
            <a:r>
              <a:rPr sz="2200" spc="-20" dirty="0">
                <a:latin typeface="+mj-lt"/>
                <a:cs typeface="Tahoma"/>
              </a:rPr>
              <a:t>) </a:t>
            </a:r>
            <a:r>
              <a:rPr sz="2200" spc="-129" dirty="0">
                <a:latin typeface="+mj-lt"/>
                <a:cs typeface="Tahoma"/>
              </a:rPr>
              <a:t>as</a:t>
            </a:r>
            <a:r>
              <a:rPr sz="2200" spc="59" dirty="0">
                <a:latin typeface="+mj-lt"/>
                <a:cs typeface="Tahoma"/>
              </a:rPr>
              <a:t> </a:t>
            </a:r>
            <a:r>
              <a:rPr sz="2200" spc="-79" dirty="0">
                <a:latin typeface="+mj-lt"/>
                <a:cs typeface="Tahoma"/>
              </a:rPr>
              <a:t>the</a:t>
            </a:r>
            <a:endParaRPr sz="2200" dirty="0">
              <a:latin typeface="+mj-lt"/>
              <a:cs typeface="Tahoma"/>
            </a:endParaRPr>
          </a:p>
          <a:p>
            <a:pPr marL="286991">
              <a:spcBef>
                <a:spcPts val="69"/>
              </a:spcBef>
            </a:pPr>
            <a:r>
              <a:rPr sz="2200" b="1" spc="-79" dirty="0">
                <a:latin typeface="+mj-lt"/>
                <a:cs typeface="Gill Sans MT"/>
              </a:rPr>
              <a:t>marginal </a:t>
            </a:r>
            <a:r>
              <a:rPr sz="2200" b="1" spc="-69" dirty="0">
                <a:latin typeface="+mj-lt"/>
                <a:cs typeface="Gill Sans MT"/>
              </a:rPr>
              <a:t>probabilities </a:t>
            </a:r>
            <a:r>
              <a:rPr sz="2200" spc="-69" dirty="0">
                <a:latin typeface="+mj-lt"/>
                <a:cs typeface="Tahoma"/>
              </a:rPr>
              <a:t>of </a:t>
            </a:r>
            <a:r>
              <a:rPr sz="2200" spc="-119" dirty="0">
                <a:latin typeface="+mj-lt"/>
                <a:cs typeface="Tahoma"/>
              </a:rPr>
              <a:t>events </a:t>
            </a:r>
            <a:r>
              <a:rPr sz="2200" i="1" spc="-79" dirty="0">
                <a:latin typeface="+mj-lt"/>
                <a:cs typeface="Arial"/>
              </a:rPr>
              <a:t>E</a:t>
            </a:r>
            <a:r>
              <a:rPr sz="2200" spc="-119" baseline="-10416" dirty="0">
                <a:latin typeface="+mj-lt"/>
                <a:cs typeface="Trebuchet MS"/>
              </a:rPr>
              <a:t>1  </a:t>
            </a:r>
            <a:r>
              <a:rPr sz="2200" spc="-99" dirty="0">
                <a:latin typeface="+mj-lt"/>
                <a:cs typeface="Tahoma"/>
              </a:rPr>
              <a:t>and </a:t>
            </a:r>
            <a:r>
              <a:rPr sz="2200" spc="109" dirty="0">
                <a:latin typeface="+mj-lt"/>
                <a:cs typeface="Tahoma"/>
              </a:rPr>
              <a:t> </a:t>
            </a:r>
            <a:r>
              <a:rPr sz="2200" i="1" spc="-40" dirty="0">
                <a:latin typeface="+mj-lt"/>
                <a:cs typeface="Arial"/>
              </a:rPr>
              <a:t>E</a:t>
            </a:r>
            <a:r>
              <a:rPr sz="2200" spc="-59" baseline="-10416" dirty="0">
                <a:latin typeface="+mj-lt"/>
                <a:cs typeface="Trebuchet MS"/>
              </a:rPr>
              <a:t>2</a:t>
            </a:r>
            <a:r>
              <a:rPr sz="2200" spc="-40" dirty="0">
                <a:latin typeface="+mj-lt"/>
                <a:cs typeface="Tahoma"/>
              </a:rPr>
              <a:t>.</a:t>
            </a:r>
            <a:endParaRPr sz="2200" dirty="0">
              <a:latin typeface="+mj-lt"/>
              <a:cs typeface="Tahoma"/>
            </a:endParaRPr>
          </a:p>
          <a:p>
            <a:pPr>
              <a:spcBef>
                <a:spcPts val="59"/>
              </a:spcBef>
            </a:pPr>
            <a:endParaRPr sz="2200" dirty="0">
              <a:latin typeface="+mj-lt"/>
              <a:cs typeface="Times New Roman"/>
            </a:endParaRPr>
          </a:p>
          <a:p>
            <a:pPr marL="286991" indent="-261816"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250" algn="l"/>
              </a:tabLst>
            </a:pPr>
            <a:r>
              <a:rPr sz="2200" spc="-69" dirty="0">
                <a:latin typeface="+mj-lt"/>
                <a:cs typeface="Tahoma"/>
              </a:rPr>
              <a:t>For </a:t>
            </a:r>
            <a:r>
              <a:rPr sz="2200" spc="-99" dirty="0">
                <a:latin typeface="+mj-lt"/>
                <a:cs typeface="Tahoma"/>
              </a:rPr>
              <a:t>any </a:t>
            </a:r>
            <a:r>
              <a:rPr sz="2200" spc="-109" dirty="0">
                <a:latin typeface="+mj-lt"/>
                <a:cs typeface="Tahoma"/>
              </a:rPr>
              <a:t>two </a:t>
            </a:r>
            <a:r>
              <a:rPr sz="2200" spc="-119" dirty="0">
                <a:latin typeface="+mj-lt"/>
                <a:cs typeface="Tahoma"/>
              </a:rPr>
              <a:t>events </a:t>
            </a:r>
            <a:r>
              <a:rPr sz="2200" i="1" spc="-79" dirty="0">
                <a:latin typeface="+mj-lt"/>
                <a:cs typeface="Arial"/>
              </a:rPr>
              <a:t>E</a:t>
            </a:r>
            <a:r>
              <a:rPr sz="2200" spc="-119" baseline="-10416" dirty="0">
                <a:latin typeface="+mj-lt"/>
                <a:cs typeface="Trebuchet MS"/>
              </a:rPr>
              <a:t>1  </a:t>
            </a:r>
            <a:r>
              <a:rPr sz="2200" spc="-99" dirty="0">
                <a:latin typeface="+mj-lt"/>
                <a:cs typeface="Tahoma"/>
              </a:rPr>
              <a:t>and </a:t>
            </a:r>
            <a:r>
              <a:rPr sz="2200" i="1" spc="-40" dirty="0">
                <a:latin typeface="+mj-lt"/>
                <a:cs typeface="Arial"/>
              </a:rPr>
              <a:t>E</a:t>
            </a:r>
            <a:r>
              <a:rPr sz="2200" spc="-59" baseline="-10416" dirty="0">
                <a:latin typeface="+mj-lt"/>
                <a:cs typeface="Trebuchet MS"/>
              </a:rPr>
              <a:t>2</a:t>
            </a:r>
            <a:r>
              <a:rPr sz="2200" spc="-40" dirty="0">
                <a:latin typeface="+mj-lt"/>
                <a:cs typeface="Tahoma"/>
              </a:rPr>
              <a:t>, </a:t>
            </a:r>
            <a:r>
              <a:rPr sz="2200" spc="-198" dirty="0">
                <a:latin typeface="+mj-lt"/>
                <a:cs typeface="Tahoma"/>
              </a:rPr>
              <a:t>we </a:t>
            </a:r>
            <a:r>
              <a:rPr sz="2200" spc="-129" dirty="0" smtClean="0">
                <a:latin typeface="+mj-lt"/>
                <a:cs typeface="Tahoma"/>
              </a:rPr>
              <a:t>have</a:t>
            </a:r>
            <a:endParaRPr sz="2200" dirty="0">
              <a:latin typeface="+mj-lt"/>
              <a:cs typeface="Tahoma"/>
            </a:endParaRPr>
          </a:p>
          <a:p>
            <a:pPr marL="329788" algn="ctr">
              <a:spcBef>
                <a:spcPts val="1437"/>
              </a:spcBef>
            </a:pPr>
            <a:r>
              <a:rPr sz="2200" i="1" spc="-79" dirty="0">
                <a:latin typeface="+mj-lt"/>
                <a:cs typeface="Arial"/>
              </a:rPr>
              <a:t>P</a:t>
            </a:r>
            <a:r>
              <a:rPr sz="2200" i="1" spc="-436" dirty="0">
                <a:latin typeface="+mj-lt"/>
                <a:cs typeface="Arial"/>
              </a:rPr>
              <a:t> </a:t>
            </a:r>
            <a:r>
              <a:rPr sz="2200" spc="-59" dirty="0">
                <a:latin typeface="+mj-lt"/>
                <a:cs typeface="Tahoma"/>
              </a:rPr>
              <a:t>(</a:t>
            </a:r>
            <a:r>
              <a:rPr sz="2200" i="1" spc="-59" dirty="0">
                <a:latin typeface="+mj-lt"/>
                <a:cs typeface="Arial"/>
              </a:rPr>
              <a:t>E</a:t>
            </a:r>
            <a:r>
              <a:rPr sz="2200" spc="-87" baseline="-10416" dirty="0">
                <a:latin typeface="+mj-lt"/>
                <a:cs typeface="Trebuchet MS"/>
              </a:rPr>
              <a:t>1</a:t>
            </a:r>
            <a:r>
              <a:rPr sz="2200" spc="133" baseline="-10416" dirty="0">
                <a:latin typeface="+mj-lt"/>
                <a:cs typeface="Trebuchet MS"/>
              </a:rPr>
              <a:t> </a:t>
            </a:r>
            <a:r>
              <a:rPr sz="2200" i="1" spc="347" dirty="0">
                <a:latin typeface="+mj-lt"/>
                <a:cs typeface="Palatino Linotype"/>
              </a:rPr>
              <a:t>∪</a:t>
            </a:r>
            <a:r>
              <a:rPr sz="2200" i="1" spc="-79" dirty="0">
                <a:latin typeface="+mj-lt"/>
                <a:cs typeface="Palatino Linotype"/>
              </a:rPr>
              <a:t> </a:t>
            </a:r>
            <a:r>
              <a:rPr sz="2200" i="1" spc="-20" dirty="0">
                <a:latin typeface="+mj-lt"/>
                <a:cs typeface="Arial"/>
              </a:rPr>
              <a:t>E</a:t>
            </a:r>
            <a:r>
              <a:rPr sz="2200" spc="-30" baseline="-10416" dirty="0">
                <a:latin typeface="+mj-lt"/>
                <a:cs typeface="Trebuchet MS"/>
              </a:rPr>
              <a:t>2</a:t>
            </a:r>
            <a:r>
              <a:rPr sz="2200" spc="-20" dirty="0">
                <a:latin typeface="+mj-lt"/>
                <a:cs typeface="Tahoma"/>
              </a:rPr>
              <a:t>)</a:t>
            </a:r>
            <a:r>
              <a:rPr sz="2200" spc="-89" dirty="0">
                <a:latin typeface="+mj-lt"/>
                <a:cs typeface="Tahoma"/>
              </a:rPr>
              <a:t> </a:t>
            </a:r>
            <a:r>
              <a:rPr sz="2200" spc="89" dirty="0">
                <a:latin typeface="+mj-lt"/>
                <a:cs typeface="Tahoma"/>
              </a:rPr>
              <a:t>=</a:t>
            </a:r>
            <a:r>
              <a:rPr sz="2200" spc="-99" dirty="0">
                <a:latin typeface="+mj-lt"/>
                <a:cs typeface="Tahoma"/>
              </a:rPr>
              <a:t> </a:t>
            </a:r>
            <a:r>
              <a:rPr sz="2200" i="1" spc="-79" dirty="0">
                <a:latin typeface="+mj-lt"/>
                <a:cs typeface="Arial"/>
              </a:rPr>
              <a:t>P</a:t>
            </a:r>
            <a:r>
              <a:rPr sz="2200" i="1" spc="-436" dirty="0">
                <a:latin typeface="+mj-lt"/>
                <a:cs typeface="Arial"/>
              </a:rPr>
              <a:t> </a:t>
            </a:r>
            <a:r>
              <a:rPr sz="2200" spc="-20" dirty="0">
                <a:latin typeface="+mj-lt"/>
                <a:cs typeface="Tahoma"/>
              </a:rPr>
              <a:t>(</a:t>
            </a:r>
            <a:r>
              <a:rPr sz="2200" i="1" spc="-20" dirty="0">
                <a:latin typeface="+mj-lt"/>
                <a:cs typeface="Arial"/>
              </a:rPr>
              <a:t>E</a:t>
            </a:r>
            <a:r>
              <a:rPr sz="2200" spc="-30" baseline="-10416" dirty="0">
                <a:latin typeface="+mj-lt"/>
                <a:cs typeface="Trebuchet MS"/>
              </a:rPr>
              <a:t>1</a:t>
            </a:r>
            <a:r>
              <a:rPr sz="2200" spc="-20" dirty="0">
                <a:latin typeface="+mj-lt"/>
                <a:cs typeface="Tahoma"/>
              </a:rPr>
              <a:t>)</a:t>
            </a:r>
            <a:r>
              <a:rPr sz="2200" spc="-218" dirty="0">
                <a:latin typeface="+mj-lt"/>
                <a:cs typeface="Tahoma"/>
              </a:rPr>
              <a:t> </a:t>
            </a:r>
            <a:r>
              <a:rPr sz="2200" spc="89" dirty="0">
                <a:latin typeface="+mj-lt"/>
                <a:cs typeface="Tahoma"/>
              </a:rPr>
              <a:t>+</a:t>
            </a:r>
            <a:r>
              <a:rPr sz="2200" spc="-218" dirty="0">
                <a:latin typeface="+mj-lt"/>
                <a:cs typeface="Tahoma"/>
              </a:rPr>
              <a:t> </a:t>
            </a:r>
            <a:r>
              <a:rPr sz="2200" i="1" spc="-79" dirty="0">
                <a:latin typeface="+mj-lt"/>
                <a:cs typeface="Arial"/>
              </a:rPr>
              <a:t>P</a:t>
            </a:r>
            <a:r>
              <a:rPr sz="2200" i="1" spc="-436" dirty="0">
                <a:latin typeface="+mj-lt"/>
                <a:cs typeface="Arial"/>
              </a:rPr>
              <a:t> </a:t>
            </a:r>
            <a:r>
              <a:rPr sz="2200" spc="-20" dirty="0">
                <a:latin typeface="+mj-lt"/>
                <a:cs typeface="Tahoma"/>
              </a:rPr>
              <a:t>(</a:t>
            </a:r>
            <a:r>
              <a:rPr sz="2200" i="1" spc="-20" dirty="0">
                <a:latin typeface="+mj-lt"/>
                <a:cs typeface="Arial"/>
              </a:rPr>
              <a:t>E</a:t>
            </a:r>
            <a:r>
              <a:rPr sz="2200" spc="-30" baseline="-10416" dirty="0">
                <a:latin typeface="+mj-lt"/>
                <a:cs typeface="Trebuchet MS"/>
              </a:rPr>
              <a:t>2</a:t>
            </a:r>
            <a:r>
              <a:rPr sz="2200" spc="-20" dirty="0">
                <a:latin typeface="+mj-lt"/>
                <a:cs typeface="Tahoma"/>
              </a:rPr>
              <a:t>)</a:t>
            </a:r>
            <a:r>
              <a:rPr sz="2200" spc="-218" dirty="0">
                <a:latin typeface="+mj-lt"/>
                <a:cs typeface="Tahoma"/>
              </a:rPr>
              <a:t> </a:t>
            </a:r>
            <a:r>
              <a:rPr sz="2200" i="1" spc="585" dirty="0" smtClean="0">
                <a:latin typeface="+mj-lt"/>
                <a:cs typeface="Palatino Linotype"/>
              </a:rPr>
              <a:t>−</a:t>
            </a:r>
            <a:r>
              <a:rPr sz="2200" i="1" spc="-79" dirty="0" smtClean="0">
                <a:latin typeface="+mj-lt"/>
                <a:cs typeface="Arial"/>
              </a:rPr>
              <a:t>P</a:t>
            </a:r>
            <a:r>
              <a:rPr sz="2200" i="1" spc="-436" dirty="0" smtClean="0">
                <a:latin typeface="+mj-lt"/>
                <a:cs typeface="Arial"/>
              </a:rPr>
              <a:t> </a:t>
            </a:r>
            <a:r>
              <a:rPr sz="2200" spc="-59" dirty="0">
                <a:latin typeface="+mj-lt"/>
                <a:cs typeface="Tahoma"/>
              </a:rPr>
              <a:t>(</a:t>
            </a:r>
            <a:r>
              <a:rPr sz="2200" i="1" spc="-59" dirty="0">
                <a:latin typeface="+mj-lt"/>
                <a:cs typeface="Arial"/>
              </a:rPr>
              <a:t>E</a:t>
            </a:r>
            <a:r>
              <a:rPr sz="2200" spc="-87" baseline="-10416" dirty="0">
                <a:latin typeface="+mj-lt"/>
                <a:cs typeface="Trebuchet MS"/>
              </a:rPr>
              <a:t>1</a:t>
            </a:r>
            <a:r>
              <a:rPr sz="2200" spc="133" baseline="-10416" dirty="0">
                <a:latin typeface="+mj-lt"/>
                <a:cs typeface="Trebuchet MS"/>
              </a:rPr>
              <a:t> </a:t>
            </a:r>
            <a:r>
              <a:rPr sz="2200" i="1" spc="347" dirty="0">
                <a:latin typeface="+mj-lt"/>
                <a:cs typeface="Palatino Linotype"/>
              </a:rPr>
              <a:t>∩</a:t>
            </a:r>
            <a:r>
              <a:rPr sz="2200" i="1" spc="-79" dirty="0">
                <a:latin typeface="+mj-lt"/>
                <a:cs typeface="Palatino Linotype"/>
              </a:rPr>
              <a:t> </a:t>
            </a:r>
            <a:r>
              <a:rPr sz="2200" i="1" spc="-20" dirty="0">
                <a:latin typeface="+mj-lt"/>
                <a:cs typeface="Arial"/>
              </a:rPr>
              <a:t>E</a:t>
            </a:r>
            <a:r>
              <a:rPr sz="2200" spc="-30" baseline="-10416" dirty="0">
                <a:latin typeface="+mj-lt"/>
                <a:cs typeface="Trebuchet MS"/>
              </a:rPr>
              <a:t>2</a:t>
            </a:r>
            <a:r>
              <a:rPr sz="2200" spc="-20" dirty="0">
                <a:latin typeface="+mj-lt"/>
                <a:cs typeface="Tahoma"/>
              </a:rPr>
              <a:t>)</a:t>
            </a:r>
            <a:r>
              <a:rPr sz="2200" i="1" spc="-20" dirty="0">
                <a:latin typeface="+mj-lt"/>
                <a:cs typeface="Century Gothic"/>
              </a:rPr>
              <a:t>.</a:t>
            </a:r>
            <a:endParaRPr sz="2200" dirty="0">
              <a:latin typeface="+mj-lt"/>
              <a:cs typeface="Century Gothic"/>
            </a:endParaRPr>
          </a:p>
          <a:p>
            <a:pPr>
              <a:spcBef>
                <a:spcPts val="109"/>
              </a:spcBef>
            </a:pPr>
            <a:endParaRPr sz="2200" dirty="0">
              <a:latin typeface="+mj-lt"/>
              <a:cs typeface="Times New Roman"/>
            </a:endParaRPr>
          </a:p>
          <a:p>
            <a:pPr marL="286991" marR="10070" indent="-261816">
              <a:lnSpc>
                <a:spcPct val="102600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250" algn="l"/>
              </a:tabLst>
            </a:pPr>
            <a:r>
              <a:rPr sz="2200" spc="10" dirty="0">
                <a:latin typeface="+mj-lt"/>
                <a:cs typeface="Tahoma"/>
              </a:rPr>
              <a:t>That </a:t>
            </a:r>
            <a:r>
              <a:rPr sz="2200" spc="-69" dirty="0">
                <a:latin typeface="+mj-lt"/>
                <a:cs typeface="Tahoma"/>
              </a:rPr>
              <a:t>is, </a:t>
            </a:r>
            <a:r>
              <a:rPr sz="2200" spc="-79" dirty="0">
                <a:latin typeface="+mj-lt"/>
                <a:cs typeface="Tahoma"/>
              </a:rPr>
              <a:t>the </a:t>
            </a:r>
            <a:r>
              <a:rPr sz="2200" spc="-59" dirty="0">
                <a:latin typeface="+mj-lt"/>
                <a:cs typeface="Tahoma"/>
              </a:rPr>
              <a:t>probability </a:t>
            </a:r>
            <a:r>
              <a:rPr sz="2200" spc="-69" dirty="0">
                <a:latin typeface="+mj-lt"/>
                <a:cs typeface="Tahoma"/>
              </a:rPr>
              <a:t>of </a:t>
            </a:r>
            <a:r>
              <a:rPr sz="2200" spc="-79" dirty="0">
                <a:latin typeface="+mj-lt"/>
                <a:cs typeface="Tahoma"/>
              </a:rPr>
              <a:t>the union </a:t>
            </a:r>
            <a:r>
              <a:rPr sz="2200" i="1" spc="-79" dirty="0">
                <a:latin typeface="+mj-lt"/>
                <a:cs typeface="Arial"/>
              </a:rPr>
              <a:t>P </a:t>
            </a:r>
            <a:r>
              <a:rPr sz="2200" spc="-59" dirty="0">
                <a:latin typeface="+mj-lt"/>
                <a:cs typeface="Tahoma"/>
              </a:rPr>
              <a:t>(</a:t>
            </a:r>
            <a:r>
              <a:rPr sz="2200" i="1" spc="-59" dirty="0">
                <a:latin typeface="+mj-lt"/>
                <a:cs typeface="Arial"/>
              </a:rPr>
              <a:t>E</a:t>
            </a:r>
            <a:r>
              <a:rPr sz="2200" spc="-87" baseline="-10416" dirty="0">
                <a:latin typeface="+mj-lt"/>
                <a:cs typeface="Trebuchet MS"/>
              </a:rPr>
              <a:t>1 </a:t>
            </a:r>
            <a:r>
              <a:rPr sz="2200" i="1" spc="347" dirty="0" smtClean="0">
                <a:latin typeface="+mj-lt"/>
                <a:cs typeface="Palatino Linotype"/>
              </a:rPr>
              <a:t>∪</a:t>
            </a:r>
            <a:r>
              <a:rPr sz="2200" i="1" spc="-20" dirty="0" smtClean="0">
                <a:latin typeface="+mj-lt"/>
                <a:cs typeface="Arial"/>
              </a:rPr>
              <a:t>E</a:t>
            </a:r>
            <a:r>
              <a:rPr sz="2200" spc="-30" baseline="-10416" dirty="0" smtClean="0">
                <a:latin typeface="+mj-lt"/>
                <a:cs typeface="Trebuchet MS"/>
              </a:rPr>
              <a:t>2</a:t>
            </a:r>
            <a:r>
              <a:rPr sz="2200" spc="-20" dirty="0">
                <a:latin typeface="+mj-lt"/>
                <a:cs typeface="Tahoma"/>
              </a:rPr>
              <a:t>) </a:t>
            </a:r>
            <a:r>
              <a:rPr sz="2200" spc="-69" dirty="0">
                <a:latin typeface="+mj-lt"/>
                <a:cs typeface="Tahoma"/>
              </a:rPr>
              <a:t>is </a:t>
            </a:r>
            <a:r>
              <a:rPr sz="2200" spc="-79" dirty="0">
                <a:latin typeface="+mj-lt"/>
                <a:cs typeface="Tahoma"/>
              </a:rPr>
              <a:t>the </a:t>
            </a:r>
            <a:r>
              <a:rPr sz="2200" b="1" spc="-129" dirty="0">
                <a:latin typeface="+mj-lt"/>
                <a:cs typeface="Tahoma"/>
              </a:rPr>
              <a:t>sum </a:t>
            </a:r>
            <a:r>
              <a:rPr sz="2200" spc="-69" dirty="0">
                <a:latin typeface="+mj-lt"/>
                <a:cs typeface="Tahoma"/>
              </a:rPr>
              <a:t>of </a:t>
            </a:r>
            <a:r>
              <a:rPr sz="2200" spc="-59" dirty="0" smtClean="0">
                <a:latin typeface="+mj-lt"/>
                <a:cs typeface="Tahoma"/>
              </a:rPr>
              <a:t>their </a:t>
            </a:r>
            <a:r>
              <a:rPr sz="2200" b="1" spc="-89" dirty="0">
                <a:latin typeface="+mj-lt"/>
                <a:cs typeface="Tahoma"/>
              </a:rPr>
              <a:t>marginal </a:t>
            </a:r>
            <a:r>
              <a:rPr sz="2200" b="1" spc="-69" dirty="0" smtClean="0">
                <a:latin typeface="+mj-lt"/>
                <a:cs typeface="Tahoma"/>
              </a:rPr>
              <a:t>probabilities</a:t>
            </a:r>
            <a:r>
              <a:rPr lang="en-US" sz="2200" b="1" spc="-69" dirty="0" smtClean="0">
                <a:latin typeface="+mj-lt"/>
                <a:cs typeface="Tahoma"/>
              </a:rPr>
              <a:t>,</a:t>
            </a:r>
            <a:r>
              <a:rPr sz="2200" b="1" spc="-69" dirty="0" smtClean="0">
                <a:latin typeface="+mj-lt"/>
                <a:cs typeface="Tahoma"/>
              </a:rPr>
              <a:t> </a:t>
            </a:r>
            <a:r>
              <a:rPr sz="2200" b="1" spc="-89" dirty="0">
                <a:latin typeface="+mj-lt"/>
                <a:cs typeface="Tahoma"/>
              </a:rPr>
              <a:t>minus</a:t>
            </a:r>
            <a:r>
              <a:rPr sz="2200" spc="-89" dirty="0">
                <a:latin typeface="+mj-lt"/>
                <a:cs typeface="Tahoma"/>
              </a:rPr>
              <a:t> </a:t>
            </a:r>
            <a:r>
              <a:rPr sz="2200" spc="-59" dirty="0">
                <a:latin typeface="+mj-lt"/>
                <a:cs typeface="Tahoma"/>
              </a:rPr>
              <a:t>their </a:t>
            </a:r>
            <a:r>
              <a:rPr sz="2200" b="1" spc="-40" dirty="0">
                <a:latin typeface="+mj-lt"/>
                <a:cs typeface="Tahoma"/>
              </a:rPr>
              <a:t>joint </a:t>
            </a:r>
            <a:r>
              <a:rPr sz="2200" b="1" spc="-79" dirty="0" smtClean="0">
                <a:latin typeface="+mj-lt"/>
                <a:cs typeface="Tahoma"/>
              </a:rPr>
              <a:t>probability</a:t>
            </a:r>
            <a:r>
              <a:rPr sz="2200" spc="-79" dirty="0" smtClean="0">
                <a:latin typeface="+mj-lt"/>
                <a:cs typeface="Tahoma"/>
              </a:rPr>
              <a:t>.</a:t>
            </a:r>
            <a:endParaRPr sz="2200" dirty="0">
              <a:latin typeface="+mj-lt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63684390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57200" y="618292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77605" algn="l"/>
            <a:r>
              <a:rPr spc="-30" dirty="0"/>
              <a:t>Disjoint</a:t>
            </a:r>
            <a:r>
              <a:rPr spc="-69" dirty="0"/>
              <a:t> </a:t>
            </a:r>
            <a:r>
              <a:rPr spc="-139" dirty="0"/>
              <a:t>events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75586" y="1855012"/>
            <a:ext cx="7423517" cy="26407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991" marR="120837" indent="-261816">
              <a:lnSpc>
                <a:spcPct val="102600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250" algn="l"/>
              </a:tabLst>
            </a:pPr>
            <a:r>
              <a:rPr sz="2400" spc="-40" dirty="0">
                <a:latin typeface="+mj-lt"/>
                <a:cs typeface="Tahoma"/>
              </a:rPr>
              <a:t>Two </a:t>
            </a:r>
            <a:r>
              <a:rPr sz="2400" spc="-119" dirty="0">
                <a:latin typeface="+mj-lt"/>
                <a:cs typeface="Tahoma"/>
              </a:rPr>
              <a:t>events </a:t>
            </a:r>
            <a:r>
              <a:rPr sz="2400" spc="-139" dirty="0">
                <a:latin typeface="+mj-lt"/>
                <a:cs typeface="Tahoma"/>
              </a:rPr>
              <a:t>are </a:t>
            </a:r>
            <a:r>
              <a:rPr sz="2400" spc="-69" dirty="0">
                <a:latin typeface="+mj-lt"/>
                <a:cs typeface="Tahoma"/>
              </a:rPr>
              <a:t>called </a:t>
            </a:r>
            <a:r>
              <a:rPr sz="2400" b="1" spc="-40" dirty="0">
                <a:latin typeface="+mj-lt"/>
                <a:cs typeface="Gill Sans MT"/>
              </a:rPr>
              <a:t>disjoint </a:t>
            </a:r>
            <a:r>
              <a:rPr sz="2400" spc="-119" dirty="0">
                <a:latin typeface="+mj-lt"/>
                <a:cs typeface="Tahoma"/>
              </a:rPr>
              <a:t>or </a:t>
            </a:r>
            <a:r>
              <a:rPr sz="2400" b="1" spc="-59" dirty="0">
                <a:latin typeface="+mj-lt"/>
                <a:cs typeface="Gill Sans MT"/>
              </a:rPr>
              <a:t>mutually </a:t>
            </a:r>
            <a:r>
              <a:rPr sz="2400" b="1" spc="-69" dirty="0">
                <a:latin typeface="+mj-lt"/>
                <a:cs typeface="Gill Sans MT"/>
              </a:rPr>
              <a:t>exclusive </a:t>
            </a:r>
            <a:r>
              <a:rPr sz="2400" spc="-10" dirty="0">
                <a:latin typeface="+mj-lt"/>
                <a:cs typeface="Tahoma"/>
              </a:rPr>
              <a:t>if </a:t>
            </a:r>
            <a:r>
              <a:rPr sz="2400" spc="-89" dirty="0">
                <a:latin typeface="+mj-lt"/>
                <a:cs typeface="Tahoma"/>
              </a:rPr>
              <a:t>they </a:t>
            </a:r>
            <a:r>
              <a:rPr sz="2400" spc="496" dirty="0">
                <a:latin typeface="+mj-lt"/>
                <a:cs typeface="Tahoma"/>
              </a:rPr>
              <a:t> </a:t>
            </a:r>
            <a:r>
              <a:rPr sz="2400" spc="-129" dirty="0">
                <a:latin typeface="+mj-lt"/>
                <a:cs typeface="Tahoma"/>
              </a:rPr>
              <a:t>never </a:t>
            </a:r>
            <a:r>
              <a:rPr sz="2400" spc="-59" dirty="0">
                <a:latin typeface="+mj-lt"/>
                <a:cs typeface="Tahoma"/>
              </a:rPr>
              <a:t>occur </a:t>
            </a:r>
            <a:r>
              <a:rPr sz="2400" spc="-99" dirty="0">
                <a:latin typeface="+mj-lt"/>
                <a:cs typeface="Tahoma"/>
              </a:rPr>
              <a:t>together: </a:t>
            </a:r>
            <a:r>
              <a:rPr sz="2400" spc="-10" dirty="0">
                <a:latin typeface="+mj-lt"/>
                <a:cs typeface="Tahoma"/>
              </a:rPr>
              <a:t>if </a:t>
            </a:r>
            <a:r>
              <a:rPr sz="2400" spc="-208" dirty="0">
                <a:latin typeface="+mj-lt"/>
                <a:cs typeface="Tahoma"/>
              </a:rPr>
              <a:t>we </a:t>
            </a:r>
            <a:r>
              <a:rPr sz="2400" spc="-119" dirty="0">
                <a:latin typeface="+mj-lt"/>
                <a:cs typeface="Tahoma"/>
              </a:rPr>
              <a:t>know </a:t>
            </a:r>
            <a:r>
              <a:rPr sz="2400" spc="-30" dirty="0">
                <a:latin typeface="+mj-lt"/>
                <a:cs typeface="Tahoma"/>
              </a:rPr>
              <a:t>that </a:t>
            </a:r>
            <a:r>
              <a:rPr sz="2400" spc="-139" dirty="0">
                <a:latin typeface="+mj-lt"/>
                <a:cs typeface="Tahoma"/>
              </a:rPr>
              <a:t>one </a:t>
            </a:r>
            <a:r>
              <a:rPr sz="2400" spc="-69" dirty="0">
                <a:latin typeface="+mj-lt"/>
                <a:cs typeface="Tahoma"/>
              </a:rPr>
              <a:t>of </a:t>
            </a:r>
            <a:r>
              <a:rPr sz="2400" spc="-89" dirty="0">
                <a:latin typeface="+mj-lt"/>
                <a:cs typeface="Tahoma"/>
              </a:rPr>
              <a:t>them </a:t>
            </a:r>
            <a:r>
              <a:rPr sz="2400" spc="-119" dirty="0">
                <a:latin typeface="+mj-lt"/>
                <a:cs typeface="Tahoma"/>
              </a:rPr>
              <a:t>has  </a:t>
            </a:r>
            <a:r>
              <a:rPr sz="2400" spc="-79" dirty="0">
                <a:latin typeface="+mj-lt"/>
                <a:cs typeface="Tahoma"/>
              </a:rPr>
              <a:t>occurred, </a:t>
            </a:r>
            <a:r>
              <a:rPr sz="2400" spc="-208" dirty="0">
                <a:latin typeface="+mj-lt"/>
                <a:cs typeface="Tahoma"/>
              </a:rPr>
              <a:t>we  </a:t>
            </a:r>
            <a:r>
              <a:rPr sz="2400" spc="-89" dirty="0">
                <a:latin typeface="+mj-lt"/>
                <a:cs typeface="Tahoma"/>
              </a:rPr>
              <a:t>can conclude </a:t>
            </a:r>
            <a:r>
              <a:rPr sz="2400" spc="-30" dirty="0">
                <a:latin typeface="+mj-lt"/>
                <a:cs typeface="Tahoma"/>
              </a:rPr>
              <a:t>that </a:t>
            </a:r>
            <a:r>
              <a:rPr sz="2400" spc="-79" dirty="0">
                <a:latin typeface="+mj-lt"/>
                <a:cs typeface="Tahoma"/>
              </a:rPr>
              <a:t>the other </a:t>
            </a:r>
            <a:r>
              <a:rPr sz="2400" spc="-109" dirty="0">
                <a:latin typeface="+mj-lt"/>
                <a:cs typeface="Tahoma"/>
              </a:rPr>
              <a:t>event </a:t>
            </a:r>
            <a:r>
              <a:rPr sz="2400" spc="-119" dirty="0">
                <a:latin typeface="+mj-lt"/>
                <a:cs typeface="Tahoma"/>
              </a:rPr>
              <a:t>has </a:t>
            </a:r>
            <a:r>
              <a:rPr sz="2400" spc="89" dirty="0">
                <a:latin typeface="+mj-lt"/>
                <a:cs typeface="Tahoma"/>
              </a:rPr>
              <a:t> </a:t>
            </a:r>
            <a:r>
              <a:rPr sz="2400" spc="-59" dirty="0">
                <a:latin typeface="+mj-lt"/>
                <a:cs typeface="Tahoma"/>
              </a:rPr>
              <a:t>not.</a:t>
            </a:r>
            <a:endParaRPr sz="2400" dirty="0">
              <a:latin typeface="+mj-lt"/>
              <a:cs typeface="Tahoma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Palatino Linotype"/>
              <a:buChar char="•"/>
            </a:pPr>
            <a:endParaRPr sz="2400" dirty="0">
              <a:latin typeface="+mj-lt"/>
              <a:cs typeface="Times New Roman"/>
            </a:endParaRPr>
          </a:p>
          <a:p>
            <a:pPr marL="286991" marR="10070" indent="-261816">
              <a:lnSpc>
                <a:spcPct val="102600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250" algn="l"/>
              </a:tabLst>
            </a:pPr>
            <a:r>
              <a:rPr sz="2400" spc="-30" dirty="0">
                <a:latin typeface="+mj-lt"/>
                <a:cs typeface="Tahoma"/>
              </a:rPr>
              <a:t>Disjoint </a:t>
            </a:r>
            <a:r>
              <a:rPr sz="2400" spc="-119" dirty="0">
                <a:latin typeface="+mj-lt"/>
                <a:cs typeface="Tahoma"/>
              </a:rPr>
              <a:t>events </a:t>
            </a:r>
            <a:r>
              <a:rPr sz="2400" spc="-129" dirty="0">
                <a:latin typeface="+mj-lt"/>
                <a:cs typeface="Tahoma"/>
              </a:rPr>
              <a:t>have </a:t>
            </a:r>
            <a:r>
              <a:rPr sz="2400" spc="-109" dirty="0">
                <a:latin typeface="+mj-lt"/>
                <a:cs typeface="Tahoma"/>
              </a:rPr>
              <a:t>no elements </a:t>
            </a:r>
            <a:r>
              <a:rPr sz="2400" spc="-79" dirty="0">
                <a:latin typeface="+mj-lt"/>
                <a:cs typeface="Tahoma"/>
              </a:rPr>
              <a:t>(outcomes) </a:t>
            </a:r>
            <a:r>
              <a:rPr sz="2400" spc="-50" dirty="0">
                <a:latin typeface="+mj-lt"/>
                <a:cs typeface="Tahoma"/>
              </a:rPr>
              <a:t>in </a:t>
            </a:r>
            <a:r>
              <a:rPr sz="2400" spc="-99" dirty="0">
                <a:latin typeface="+mj-lt"/>
                <a:cs typeface="Tahoma"/>
              </a:rPr>
              <a:t>common, and  </a:t>
            </a:r>
            <a:r>
              <a:rPr sz="2400" spc="-59" dirty="0">
                <a:latin typeface="+mj-lt"/>
                <a:cs typeface="Tahoma"/>
              </a:rPr>
              <a:t>their </a:t>
            </a:r>
            <a:r>
              <a:rPr sz="2400" spc="-69" dirty="0">
                <a:latin typeface="+mj-lt"/>
                <a:cs typeface="Tahoma"/>
              </a:rPr>
              <a:t>intersection is </a:t>
            </a:r>
            <a:r>
              <a:rPr sz="2400" spc="-79" dirty="0">
                <a:latin typeface="+mj-lt"/>
                <a:cs typeface="Tahoma"/>
              </a:rPr>
              <a:t>the </a:t>
            </a:r>
            <a:r>
              <a:rPr sz="2400" spc="-99" dirty="0">
                <a:latin typeface="+mj-lt"/>
                <a:cs typeface="Tahoma"/>
              </a:rPr>
              <a:t>empty</a:t>
            </a:r>
            <a:r>
              <a:rPr sz="2400" spc="357" dirty="0">
                <a:latin typeface="+mj-lt"/>
                <a:cs typeface="Tahoma"/>
              </a:rPr>
              <a:t> </a:t>
            </a:r>
            <a:r>
              <a:rPr sz="2400" spc="-89" dirty="0">
                <a:latin typeface="+mj-lt"/>
                <a:cs typeface="Tahoma"/>
              </a:rPr>
              <a:t>set.</a:t>
            </a:r>
            <a:endParaRPr sz="2400" dirty="0">
              <a:latin typeface="+mj-lt"/>
              <a:cs typeface="Tahoma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Palatino Linotype"/>
              <a:buChar char="•"/>
            </a:pPr>
            <a:endParaRPr sz="2400" dirty="0">
              <a:latin typeface="+mj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113727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77605" algn="l"/>
            <a:r>
              <a:rPr sz="4100" spc="-30" dirty="0"/>
              <a:t>Disjoint</a:t>
            </a:r>
            <a:r>
              <a:rPr sz="4100" spc="-69" dirty="0"/>
              <a:t> </a:t>
            </a:r>
            <a:r>
              <a:rPr sz="4100" spc="-139" dirty="0"/>
              <a:t>events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75589" y="1302405"/>
            <a:ext cx="7341650" cy="4869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991" marR="429227" indent="-261816">
              <a:lnSpc>
                <a:spcPct val="102600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250" algn="l"/>
              </a:tabLst>
            </a:pPr>
            <a:r>
              <a:rPr sz="2200" spc="-69" dirty="0">
                <a:latin typeface="+mj-lt"/>
                <a:cs typeface="Tahoma"/>
              </a:rPr>
              <a:t>For </a:t>
            </a:r>
            <a:r>
              <a:rPr sz="2200" spc="-119" dirty="0">
                <a:latin typeface="+mj-lt"/>
                <a:cs typeface="Tahoma"/>
              </a:rPr>
              <a:t>two </a:t>
            </a:r>
            <a:r>
              <a:rPr sz="2200" spc="-59" dirty="0">
                <a:latin typeface="+mj-lt"/>
                <a:cs typeface="Tahoma"/>
              </a:rPr>
              <a:t>disjoint </a:t>
            </a:r>
            <a:r>
              <a:rPr sz="2200" spc="-119" dirty="0">
                <a:latin typeface="+mj-lt"/>
                <a:cs typeface="Tahoma"/>
              </a:rPr>
              <a:t>events </a:t>
            </a:r>
            <a:r>
              <a:rPr sz="2200" i="1" spc="-79" dirty="0">
                <a:latin typeface="+mj-lt"/>
                <a:cs typeface="Arial"/>
              </a:rPr>
              <a:t>E</a:t>
            </a:r>
            <a:r>
              <a:rPr sz="2400" spc="-119" baseline="-10416" dirty="0">
                <a:latin typeface="+mj-lt"/>
                <a:cs typeface="Trebuchet MS"/>
              </a:rPr>
              <a:t>1 </a:t>
            </a:r>
            <a:r>
              <a:rPr sz="2200" spc="-99" dirty="0">
                <a:latin typeface="+mj-lt"/>
                <a:cs typeface="Tahoma"/>
              </a:rPr>
              <a:t>and </a:t>
            </a:r>
            <a:r>
              <a:rPr sz="2200" i="1" spc="-40" dirty="0">
                <a:latin typeface="+mj-lt"/>
                <a:cs typeface="Arial"/>
              </a:rPr>
              <a:t>E</a:t>
            </a:r>
            <a:r>
              <a:rPr sz="2400" spc="-59" baseline="-10416" dirty="0">
                <a:latin typeface="+mj-lt"/>
                <a:cs typeface="Trebuchet MS"/>
              </a:rPr>
              <a:t>2</a:t>
            </a:r>
            <a:r>
              <a:rPr sz="2200" spc="-40" dirty="0">
                <a:latin typeface="+mj-lt"/>
                <a:cs typeface="Tahoma"/>
              </a:rPr>
              <a:t>, </a:t>
            </a:r>
            <a:r>
              <a:rPr sz="2200" spc="-79" dirty="0">
                <a:latin typeface="+mj-lt"/>
                <a:cs typeface="Tahoma"/>
              </a:rPr>
              <a:t>the </a:t>
            </a:r>
            <a:r>
              <a:rPr sz="2200" b="1" spc="-59" dirty="0">
                <a:latin typeface="+mj-lt"/>
                <a:cs typeface="Tahoma"/>
              </a:rPr>
              <a:t>probability </a:t>
            </a:r>
            <a:r>
              <a:rPr sz="2200" spc="-69" dirty="0">
                <a:latin typeface="+mj-lt"/>
                <a:cs typeface="Tahoma"/>
              </a:rPr>
              <a:t>of </a:t>
            </a:r>
            <a:r>
              <a:rPr sz="2200" spc="-59" dirty="0">
                <a:latin typeface="+mj-lt"/>
                <a:cs typeface="Tahoma"/>
              </a:rPr>
              <a:t>their  </a:t>
            </a:r>
            <a:r>
              <a:rPr sz="2200" b="1" spc="-69" dirty="0">
                <a:latin typeface="+mj-lt"/>
                <a:cs typeface="Tahoma"/>
              </a:rPr>
              <a:t>intersection </a:t>
            </a:r>
            <a:r>
              <a:rPr sz="2200" spc="-59" dirty="0">
                <a:latin typeface="+mj-lt"/>
                <a:cs typeface="Tahoma"/>
              </a:rPr>
              <a:t>(i.e., their </a:t>
            </a:r>
            <a:r>
              <a:rPr sz="2200" spc="-40" dirty="0">
                <a:latin typeface="+mj-lt"/>
                <a:cs typeface="Tahoma"/>
              </a:rPr>
              <a:t>joint </a:t>
            </a:r>
            <a:r>
              <a:rPr sz="2200" spc="-59" dirty="0">
                <a:latin typeface="+mj-lt"/>
                <a:cs typeface="Tahoma"/>
              </a:rPr>
              <a:t>probability) </a:t>
            </a:r>
            <a:r>
              <a:rPr sz="2200" spc="-69" dirty="0" smtClean="0">
                <a:latin typeface="+mj-lt"/>
                <a:cs typeface="Tahoma"/>
              </a:rPr>
              <a:t>is</a:t>
            </a:r>
            <a:r>
              <a:rPr lang="en-US" sz="2200" spc="-69" dirty="0" smtClean="0">
                <a:latin typeface="+mj-lt"/>
                <a:cs typeface="Tahoma"/>
              </a:rPr>
              <a:t> </a:t>
            </a:r>
            <a:r>
              <a:rPr sz="2200" b="1" spc="-109" dirty="0" smtClean="0">
                <a:latin typeface="+mj-lt"/>
                <a:cs typeface="Tahoma"/>
              </a:rPr>
              <a:t>zero</a:t>
            </a:r>
            <a:r>
              <a:rPr sz="2200" spc="-109" dirty="0">
                <a:latin typeface="+mj-lt"/>
                <a:cs typeface="Tahoma"/>
              </a:rPr>
              <a:t>:</a:t>
            </a:r>
            <a:endParaRPr sz="2200" dirty="0">
              <a:latin typeface="+mj-lt"/>
              <a:cs typeface="Tahoma"/>
            </a:endParaRPr>
          </a:p>
          <a:p>
            <a:pPr>
              <a:spcBef>
                <a:spcPts val="69"/>
              </a:spcBef>
              <a:buClr>
                <a:srgbClr val="3333B2"/>
              </a:buClr>
              <a:buFont typeface="Palatino Linotype"/>
              <a:buChar char="•"/>
            </a:pPr>
            <a:endParaRPr sz="2000" dirty="0">
              <a:latin typeface="+mj-lt"/>
              <a:cs typeface="Times New Roman"/>
            </a:endParaRPr>
          </a:p>
          <a:p>
            <a:pPr marR="89370" algn="ctr"/>
            <a:r>
              <a:rPr sz="2200" i="1" spc="-79" dirty="0">
                <a:latin typeface="+mj-lt"/>
                <a:cs typeface="Arial"/>
              </a:rPr>
              <a:t>P</a:t>
            </a:r>
            <a:r>
              <a:rPr sz="2200" i="1" spc="-436" dirty="0">
                <a:latin typeface="+mj-lt"/>
                <a:cs typeface="Arial"/>
              </a:rPr>
              <a:t> </a:t>
            </a:r>
            <a:r>
              <a:rPr sz="2200" spc="-59" dirty="0">
                <a:latin typeface="+mj-lt"/>
                <a:cs typeface="Tahoma"/>
              </a:rPr>
              <a:t>(</a:t>
            </a:r>
            <a:r>
              <a:rPr sz="2200" i="1" spc="-59" dirty="0">
                <a:latin typeface="+mj-lt"/>
                <a:cs typeface="Arial"/>
              </a:rPr>
              <a:t>E</a:t>
            </a:r>
            <a:r>
              <a:rPr sz="2400" spc="-87" baseline="-10416" dirty="0">
                <a:latin typeface="+mj-lt"/>
                <a:cs typeface="Trebuchet MS"/>
              </a:rPr>
              <a:t>1</a:t>
            </a:r>
            <a:r>
              <a:rPr sz="2400" spc="119" baseline="-10416" dirty="0">
                <a:latin typeface="+mj-lt"/>
                <a:cs typeface="Trebuchet MS"/>
              </a:rPr>
              <a:t> </a:t>
            </a:r>
            <a:r>
              <a:rPr sz="2200" i="1" spc="347" dirty="0">
                <a:latin typeface="+mj-lt"/>
                <a:cs typeface="Palatino Linotype"/>
              </a:rPr>
              <a:t>∩</a:t>
            </a:r>
            <a:r>
              <a:rPr sz="2200" i="1" spc="-89" dirty="0">
                <a:latin typeface="+mj-lt"/>
                <a:cs typeface="Palatino Linotype"/>
              </a:rPr>
              <a:t> </a:t>
            </a:r>
            <a:r>
              <a:rPr sz="2200" i="1" spc="-20" dirty="0">
                <a:latin typeface="+mj-lt"/>
                <a:cs typeface="Arial"/>
              </a:rPr>
              <a:t>E</a:t>
            </a:r>
            <a:r>
              <a:rPr sz="2400" spc="-30" baseline="-10416" dirty="0">
                <a:latin typeface="+mj-lt"/>
                <a:cs typeface="Trebuchet MS"/>
              </a:rPr>
              <a:t>2</a:t>
            </a:r>
            <a:r>
              <a:rPr sz="2200" spc="-20" dirty="0">
                <a:latin typeface="+mj-lt"/>
                <a:cs typeface="Tahoma"/>
              </a:rPr>
              <a:t>)</a:t>
            </a:r>
            <a:r>
              <a:rPr sz="2200" spc="-109" dirty="0">
                <a:latin typeface="+mj-lt"/>
                <a:cs typeface="Tahoma"/>
              </a:rPr>
              <a:t> </a:t>
            </a:r>
            <a:r>
              <a:rPr sz="2200" spc="89" dirty="0">
                <a:latin typeface="+mj-lt"/>
                <a:cs typeface="Tahoma"/>
              </a:rPr>
              <a:t>=</a:t>
            </a:r>
            <a:r>
              <a:rPr sz="2200" spc="-119" dirty="0">
                <a:latin typeface="+mj-lt"/>
                <a:cs typeface="Tahoma"/>
              </a:rPr>
              <a:t> </a:t>
            </a:r>
            <a:r>
              <a:rPr sz="2200" i="1" spc="-79" dirty="0">
                <a:latin typeface="+mj-lt"/>
                <a:cs typeface="Arial"/>
              </a:rPr>
              <a:t>P</a:t>
            </a:r>
            <a:r>
              <a:rPr sz="2200" i="1" spc="-436" dirty="0">
                <a:latin typeface="+mj-lt"/>
                <a:cs typeface="Arial"/>
              </a:rPr>
              <a:t> </a:t>
            </a:r>
            <a:r>
              <a:rPr sz="2200" spc="-129" dirty="0">
                <a:latin typeface="+mj-lt"/>
                <a:cs typeface="Tahoma"/>
              </a:rPr>
              <a:t>(</a:t>
            </a:r>
            <a:r>
              <a:rPr sz="2200" i="1" spc="-129" dirty="0">
                <a:latin typeface="+mj-lt"/>
                <a:cs typeface="Century Gothic"/>
              </a:rPr>
              <a:t>φ</a:t>
            </a:r>
            <a:r>
              <a:rPr sz="2200" spc="-129" dirty="0">
                <a:latin typeface="+mj-lt"/>
                <a:cs typeface="Tahoma"/>
              </a:rPr>
              <a:t>)</a:t>
            </a:r>
            <a:r>
              <a:rPr sz="2200" spc="-109" dirty="0">
                <a:latin typeface="+mj-lt"/>
                <a:cs typeface="Tahoma"/>
              </a:rPr>
              <a:t> </a:t>
            </a:r>
            <a:r>
              <a:rPr sz="2200" spc="89" dirty="0">
                <a:latin typeface="+mj-lt"/>
                <a:cs typeface="Tahoma"/>
              </a:rPr>
              <a:t>=</a:t>
            </a:r>
            <a:r>
              <a:rPr sz="2200" spc="-109" dirty="0">
                <a:latin typeface="+mj-lt"/>
                <a:cs typeface="Tahoma"/>
              </a:rPr>
              <a:t> 0</a:t>
            </a:r>
            <a:endParaRPr sz="2200" dirty="0">
              <a:latin typeface="+mj-lt"/>
              <a:cs typeface="Tahoma"/>
            </a:endParaRPr>
          </a:p>
          <a:p>
            <a:pPr>
              <a:spcBef>
                <a:spcPts val="10"/>
              </a:spcBef>
            </a:pPr>
            <a:endParaRPr sz="2600" dirty="0">
              <a:latin typeface="+mj-lt"/>
              <a:cs typeface="Times New Roman"/>
            </a:endParaRPr>
          </a:p>
          <a:p>
            <a:pPr marL="286991" marR="440556" indent="-261816">
              <a:lnSpc>
                <a:spcPct val="102699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250" algn="l"/>
              </a:tabLst>
            </a:pPr>
            <a:r>
              <a:rPr sz="2200" spc="-89" dirty="0">
                <a:latin typeface="+mj-lt"/>
                <a:cs typeface="Tahoma"/>
              </a:rPr>
              <a:t>Therefore, </a:t>
            </a:r>
            <a:r>
              <a:rPr sz="2200" spc="-79" dirty="0">
                <a:latin typeface="+mj-lt"/>
                <a:cs typeface="Tahoma"/>
              </a:rPr>
              <a:t>the </a:t>
            </a:r>
            <a:r>
              <a:rPr sz="2200" spc="-59" dirty="0">
                <a:latin typeface="+mj-lt"/>
                <a:cs typeface="Tahoma"/>
              </a:rPr>
              <a:t>probability </a:t>
            </a:r>
            <a:r>
              <a:rPr sz="2200" spc="-69" dirty="0">
                <a:latin typeface="+mj-lt"/>
                <a:cs typeface="Tahoma"/>
              </a:rPr>
              <a:t>of </a:t>
            </a:r>
            <a:r>
              <a:rPr sz="2200" spc="-79" dirty="0">
                <a:latin typeface="+mj-lt"/>
                <a:cs typeface="Tahoma"/>
              </a:rPr>
              <a:t>the union </a:t>
            </a:r>
            <a:r>
              <a:rPr sz="2200" spc="-69" dirty="0">
                <a:latin typeface="+mj-lt"/>
                <a:cs typeface="Tahoma"/>
              </a:rPr>
              <a:t>of </a:t>
            </a:r>
            <a:r>
              <a:rPr sz="2200" spc="-79" dirty="0">
                <a:latin typeface="+mj-lt"/>
                <a:cs typeface="Tahoma"/>
              </a:rPr>
              <a:t>the </a:t>
            </a:r>
            <a:r>
              <a:rPr sz="2200" spc="-119" dirty="0">
                <a:latin typeface="+mj-lt"/>
                <a:cs typeface="Tahoma"/>
              </a:rPr>
              <a:t>two </a:t>
            </a:r>
            <a:r>
              <a:rPr sz="2200" spc="-50" dirty="0">
                <a:latin typeface="+mj-lt"/>
                <a:cs typeface="Tahoma"/>
              </a:rPr>
              <a:t>disjoint  </a:t>
            </a:r>
            <a:r>
              <a:rPr sz="2200" spc="-119" dirty="0">
                <a:latin typeface="+mj-lt"/>
                <a:cs typeface="Tahoma"/>
              </a:rPr>
              <a:t>events </a:t>
            </a:r>
            <a:r>
              <a:rPr sz="2200" spc="-69" dirty="0">
                <a:latin typeface="+mj-lt"/>
                <a:cs typeface="Tahoma"/>
              </a:rPr>
              <a:t>is simply </a:t>
            </a:r>
            <a:r>
              <a:rPr sz="2200" spc="-79" dirty="0">
                <a:latin typeface="+mj-lt"/>
                <a:cs typeface="Tahoma"/>
              </a:rPr>
              <a:t>the </a:t>
            </a:r>
            <a:r>
              <a:rPr sz="2200" spc="-129" dirty="0">
                <a:latin typeface="+mj-lt"/>
                <a:cs typeface="Tahoma"/>
              </a:rPr>
              <a:t>sum </a:t>
            </a:r>
            <a:r>
              <a:rPr sz="2200" spc="-69" dirty="0">
                <a:latin typeface="+mj-lt"/>
                <a:cs typeface="Tahoma"/>
              </a:rPr>
              <a:t>of </a:t>
            </a:r>
            <a:r>
              <a:rPr sz="2200" spc="-59" dirty="0">
                <a:latin typeface="+mj-lt"/>
                <a:cs typeface="Tahoma"/>
              </a:rPr>
              <a:t>their </a:t>
            </a:r>
            <a:r>
              <a:rPr sz="2200" spc="-79" dirty="0">
                <a:latin typeface="+mj-lt"/>
                <a:cs typeface="Tahoma"/>
              </a:rPr>
              <a:t>marginal </a:t>
            </a:r>
            <a:r>
              <a:rPr sz="2200" spc="-69" dirty="0" smtClean="0">
                <a:latin typeface="+mj-lt"/>
                <a:cs typeface="Tahoma"/>
              </a:rPr>
              <a:t>probabilities</a:t>
            </a:r>
            <a:r>
              <a:rPr sz="2200" spc="-69" dirty="0">
                <a:latin typeface="+mj-lt"/>
                <a:cs typeface="Tahoma"/>
              </a:rPr>
              <a:t>:</a:t>
            </a:r>
            <a:endParaRPr sz="2200" dirty="0">
              <a:latin typeface="+mj-lt"/>
              <a:cs typeface="Tahoma"/>
            </a:endParaRPr>
          </a:p>
          <a:p>
            <a:pPr>
              <a:spcBef>
                <a:spcPts val="69"/>
              </a:spcBef>
              <a:buClr>
                <a:srgbClr val="3333B2"/>
              </a:buClr>
              <a:buFont typeface="Palatino Linotype"/>
              <a:buChar char="•"/>
            </a:pPr>
            <a:endParaRPr sz="2000" dirty="0">
              <a:latin typeface="+mj-lt"/>
              <a:cs typeface="Times New Roman"/>
            </a:endParaRPr>
          </a:p>
          <a:p>
            <a:pPr marR="89370" algn="ctr"/>
            <a:r>
              <a:rPr sz="2200" i="1" spc="-79" dirty="0">
                <a:latin typeface="+mj-lt"/>
                <a:cs typeface="Arial"/>
              </a:rPr>
              <a:t>P</a:t>
            </a:r>
            <a:r>
              <a:rPr sz="2200" i="1" spc="-436" dirty="0">
                <a:latin typeface="+mj-lt"/>
                <a:cs typeface="Arial"/>
              </a:rPr>
              <a:t> </a:t>
            </a:r>
            <a:r>
              <a:rPr sz="2200" spc="-59" dirty="0">
                <a:latin typeface="+mj-lt"/>
                <a:cs typeface="Tahoma"/>
              </a:rPr>
              <a:t>(</a:t>
            </a:r>
            <a:r>
              <a:rPr sz="2200" i="1" spc="-59" dirty="0">
                <a:latin typeface="+mj-lt"/>
                <a:cs typeface="Arial"/>
              </a:rPr>
              <a:t>E</a:t>
            </a:r>
            <a:r>
              <a:rPr sz="2400" spc="-87" baseline="-10416" dirty="0">
                <a:latin typeface="+mj-lt"/>
                <a:cs typeface="Trebuchet MS"/>
              </a:rPr>
              <a:t>1</a:t>
            </a:r>
            <a:r>
              <a:rPr sz="2400" spc="119" baseline="-10416" dirty="0">
                <a:latin typeface="+mj-lt"/>
                <a:cs typeface="Trebuchet MS"/>
              </a:rPr>
              <a:t> </a:t>
            </a:r>
            <a:r>
              <a:rPr sz="2200" i="1" spc="347" dirty="0">
                <a:latin typeface="+mj-lt"/>
                <a:cs typeface="Palatino Linotype"/>
              </a:rPr>
              <a:t>∪</a:t>
            </a:r>
            <a:r>
              <a:rPr sz="2200" i="1" spc="-79" dirty="0">
                <a:latin typeface="+mj-lt"/>
                <a:cs typeface="Palatino Linotype"/>
              </a:rPr>
              <a:t> </a:t>
            </a:r>
            <a:r>
              <a:rPr sz="2200" i="1" spc="-20" dirty="0">
                <a:latin typeface="+mj-lt"/>
                <a:cs typeface="Arial"/>
              </a:rPr>
              <a:t>E</a:t>
            </a:r>
            <a:r>
              <a:rPr sz="2400" spc="-30" baseline="-10416" dirty="0">
                <a:latin typeface="+mj-lt"/>
                <a:cs typeface="Trebuchet MS"/>
              </a:rPr>
              <a:t>2</a:t>
            </a:r>
            <a:r>
              <a:rPr sz="2200" spc="-20" dirty="0">
                <a:latin typeface="+mj-lt"/>
                <a:cs typeface="Tahoma"/>
              </a:rPr>
              <a:t>)</a:t>
            </a:r>
            <a:r>
              <a:rPr sz="2200" spc="-99" dirty="0">
                <a:latin typeface="+mj-lt"/>
                <a:cs typeface="Tahoma"/>
              </a:rPr>
              <a:t> </a:t>
            </a:r>
            <a:r>
              <a:rPr sz="2200" spc="89" dirty="0">
                <a:latin typeface="+mj-lt"/>
                <a:cs typeface="Tahoma"/>
              </a:rPr>
              <a:t>=</a:t>
            </a:r>
            <a:r>
              <a:rPr sz="2200" spc="-109" dirty="0">
                <a:latin typeface="+mj-lt"/>
                <a:cs typeface="Tahoma"/>
              </a:rPr>
              <a:t> </a:t>
            </a:r>
            <a:r>
              <a:rPr sz="2200" i="1" spc="-79" dirty="0">
                <a:latin typeface="+mj-lt"/>
                <a:cs typeface="Arial"/>
              </a:rPr>
              <a:t>P</a:t>
            </a:r>
            <a:r>
              <a:rPr sz="2200" i="1" spc="-436" dirty="0">
                <a:latin typeface="+mj-lt"/>
                <a:cs typeface="Arial"/>
              </a:rPr>
              <a:t> </a:t>
            </a:r>
            <a:r>
              <a:rPr sz="2200" spc="-20" dirty="0">
                <a:latin typeface="+mj-lt"/>
                <a:cs typeface="Tahoma"/>
              </a:rPr>
              <a:t>(</a:t>
            </a:r>
            <a:r>
              <a:rPr sz="2200" i="1" spc="-20" dirty="0">
                <a:latin typeface="+mj-lt"/>
                <a:cs typeface="Arial"/>
              </a:rPr>
              <a:t>E</a:t>
            </a:r>
            <a:r>
              <a:rPr sz="2400" spc="-30" baseline="-10416" dirty="0">
                <a:latin typeface="+mj-lt"/>
                <a:cs typeface="Trebuchet MS"/>
              </a:rPr>
              <a:t>1</a:t>
            </a:r>
            <a:r>
              <a:rPr sz="2200" spc="-20" dirty="0">
                <a:latin typeface="+mj-lt"/>
                <a:cs typeface="Tahoma"/>
              </a:rPr>
              <a:t>)</a:t>
            </a:r>
            <a:r>
              <a:rPr sz="2200" spc="-218" dirty="0">
                <a:latin typeface="+mj-lt"/>
                <a:cs typeface="Tahoma"/>
              </a:rPr>
              <a:t> </a:t>
            </a:r>
            <a:r>
              <a:rPr sz="2200" spc="89" dirty="0">
                <a:latin typeface="+mj-lt"/>
                <a:cs typeface="Tahoma"/>
              </a:rPr>
              <a:t>+</a:t>
            </a:r>
            <a:r>
              <a:rPr sz="2200" spc="-218" dirty="0">
                <a:latin typeface="+mj-lt"/>
                <a:cs typeface="Tahoma"/>
              </a:rPr>
              <a:t> </a:t>
            </a:r>
            <a:r>
              <a:rPr sz="2200" i="1" spc="-79" dirty="0">
                <a:latin typeface="+mj-lt"/>
                <a:cs typeface="Arial"/>
              </a:rPr>
              <a:t>P</a:t>
            </a:r>
            <a:r>
              <a:rPr sz="2200" i="1" spc="-436" dirty="0">
                <a:latin typeface="+mj-lt"/>
                <a:cs typeface="Arial"/>
              </a:rPr>
              <a:t> </a:t>
            </a:r>
            <a:r>
              <a:rPr sz="2200" spc="-20" dirty="0">
                <a:latin typeface="+mj-lt"/>
                <a:cs typeface="Tahoma"/>
              </a:rPr>
              <a:t>(</a:t>
            </a:r>
            <a:r>
              <a:rPr sz="2200" i="1" spc="-20" dirty="0">
                <a:latin typeface="+mj-lt"/>
                <a:cs typeface="Arial"/>
              </a:rPr>
              <a:t>E</a:t>
            </a:r>
            <a:r>
              <a:rPr sz="2400" spc="-30" baseline="-10416" dirty="0">
                <a:latin typeface="+mj-lt"/>
                <a:cs typeface="Trebuchet MS"/>
              </a:rPr>
              <a:t>2</a:t>
            </a:r>
            <a:r>
              <a:rPr sz="2200" spc="-20" dirty="0">
                <a:latin typeface="+mj-lt"/>
                <a:cs typeface="Tahoma"/>
              </a:rPr>
              <a:t>)</a:t>
            </a:r>
            <a:endParaRPr sz="2200" dirty="0">
              <a:latin typeface="+mj-lt"/>
              <a:cs typeface="Tahoma"/>
            </a:endParaRPr>
          </a:p>
          <a:p>
            <a:pPr>
              <a:spcBef>
                <a:spcPts val="10"/>
              </a:spcBef>
            </a:pPr>
            <a:endParaRPr sz="2600" dirty="0">
              <a:latin typeface="+mj-lt"/>
              <a:cs typeface="Times New Roman"/>
            </a:endParaRPr>
          </a:p>
          <a:p>
            <a:pPr marL="286991" marR="10070" indent="-261816" algn="just">
              <a:lnSpc>
                <a:spcPct val="102600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250" algn="l"/>
              </a:tabLst>
            </a:pPr>
            <a:r>
              <a:rPr sz="2200" spc="-159" dirty="0">
                <a:latin typeface="+mj-lt"/>
                <a:cs typeface="Tahoma"/>
              </a:rPr>
              <a:t>In </a:t>
            </a:r>
            <a:r>
              <a:rPr sz="2200" spc="-109" dirty="0">
                <a:latin typeface="+mj-lt"/>
                <a:cs typeface="Tahoma"/>
              </a:rPr>
              <a:t>general, </a:t>
            </a:r>
            <a:r>
              <a:rPr sz="2200" spc="-10" dirty="0">
                <a:latin typeface="+mj-lt"/>
                <a:cs typeface="Tahoma"/>
              </a:rPr>
              <a:t>if </a:t>
            </a:r>
            <a:r>
              <a:rPr sz="2200" spc="-208" dirty="0">
                <a:latin typeface="+mj-lt"/>
                <a:cs typeface="Tahoma"/>
              </a:rPr>
              <a:t>we </a:t>
            </a:r>
            <a:r>
              <a:rPr sz="2200" spc="-129" dirty="0">
                <a:latin typeface="+mj-lt"/>
                <a:cs typeface="Tahoma"/>
              </a:rPr>
              <a:t>have </a:t>
            </a:r>
            <a:r>
              <a:rPr sz="2200" spc="-50" dirty="0">
                <a:latin typeface="+mj-lt"/>
                <a:cs typeface="Tahoma"/>
              </a:rPr>
              <a:t>multiple disjoint </a:t>
            </a:r>
            <a:r>
              <a:rPr sz="2200" spc="-109" dirty="0">
                <a:latin typeface="+mj-lt"/>
                <a:cs typeface="Tahoma"/>
              </a:rPr>
              <a:t>events, </a:t>
            </a:r>
            <a:r>
              <a:rPr sz="2200" i="1" spc="-40" dirty="0">
                <a:latin typeface="+mj-lt"/>
                <a:cs typeface="Arial"/>
              </a:rPr>
              <a:t>E</a:t>
            </a:r>
            <a:r>
              <a:rPr sz="2400" spc="-59" baseline="-10416" dirty="0">
                <a:latin typeface="+mj-lt"/>
                <a:cs typeface="Trebuchet MS"/>
              </a:rPr>
              <a:t>1</a:t>
            </a:r>
            <a:r>
              <a:rPr sz="2200" spc="-40" dirty="0">
                <a:latin typeface="+mj-lt"/>
                <a:cs typeface="Tahoma"/>
              </a:rPr>
              <a:t>, </a:t>
            </a:r>
            <a:r>
              <a:rPr sz="2200" i="1" spc="-40" dirty="0">
                <a:latin typeface="+mj-lt"/>
                <a:cs typeface="Arial"/>
              </a:rPr>
              <a:t>E</a:t>
            </a:r>
            <a:r>
              <a:rPr sz="2400" spc="-59" baseline="-10416" dirty="0">
                <a:latin typeface="+mj-lt"/>
                <a:cs typeface="Trebuchet MS"/>
              </a:rPr>
              <a:t>2</a:t>
            </a:r>
            <a:r>
              <a:rPr sz="2200" spc="-40" dirty="0">
                <a:latin typeface="+mj-lt"/>
                <a:cs typeface="Tahoma"/>
              </a:rPr>
              <a:t>, </a:t>
            </a:r>
            <a:r>
              <a:rPr sz="2200" spc="-69" dirty="0">
                <a:latin typeface="+mj-lt"/>
                <a:cs typeface="Tahoma"/>
              </a:rPr>
              <a:t>..., </a:t>
            </a:r>
            <a:r>
              <a:rPr sz="2200" i="1" spc="-50" dirty="0">
                <a:latin typeface="+mj-lt"/>
                <a:cs typeface="Arial"/>
              </a:rPr>
              <a:t>E</a:t>
            </a:r>
            <a:r>
              <a:rPr sz="2400" i="1" spc="-73" baseline="-10416" dirty="0">
                <a:latin typeface="+mj-lt"/>
                <a:cs typeface="Arial"/>
              </a:rPr>
              <a:t>n</a:t>
            </a:r>
            <a:r>
              <a:rPr sz="2200" spc="-50" dirty="0">
                <a:latin typeface="+mj-lt"/>
                <a:cs typeface="Tahoma"/>
              </a:rPr>
              <a:t>,  </a:t>
            </a:r>
            <a:r>
              <a:rPr sz="2200" spc="-89" dirty="0">
                <a:latin typeface="+mj-lt"/>
                <a:cs typeface="Tahoma"/>
              </a:rPr>
              <a:t>then </a:t>
            </a:r>
            <a:r>
              <a:rPr sz="2200" spc="-79" dirty="0">
                <a:latin typeface="+mj-lt"/>
                <a:cs typeface="Tahoma"/>
              </a:rPr>
              <a:t>the </a:t>
            </a:r>
            <a:r>
              <a:rPr sz="2200" spc="-59" dirty="0">
                <a:latin typeface="+mj-lt"/>
                <a:cs typeface="Tahoma"/>
              </a:rPr>
              <a:t>probability </a:t>
            </a:r>
            <a:r>
              <a:rPr sz="2200" spc="-69" dirty="0">
                <a:latin typeface="+mj-lt"/>
                <a:cs typeface="Tahoma"/>
              </a:rPr>
              <a:t>of </a:t>
            </a:r>
            <a:r>
              <a:rPr sz="2200" spc="-59" dirty="0">
                <a:latin typeface="+mj-lt"/>
                <a:cs typeface="Tahoma"/>
              </a:rPr>
              <a:t>their </a:t>
            </a:r>
            <a:r>
              <a:rPr sz="2200" spc="-79" dirty="0">
                <a:latin typeface="+mj-lt"/>
                <a:cs typeface="Tahoma"/>
              </a:rPr>
              <a:t>union </a:t>
            </a:r>
            <a:r>
              <a:rPr sz="2200" spc="-69" dirty="0">
                <a:latin typeface="+mj-lt"/>
                <a:cs typeface="Tahoma"/>
              </a:rPr>
              <a:t>is </a:t>
            </a:r>
            <a:r>
              <a:rPr sz="2200" spc="-79" dirty="0">
                <a:latin typeface="+mj-lt"/>
                <a:cs typeface="Tahoma"/>
              </a:rPr>
              <a:t>the </a:t>
            </a:r>
            <a:r>
              <a:rPr sz="2200" spc="-129" dirty="0">
                <a:latin typeface="+mj-lt"/>
                <a:cs typeface="Tahoma"/>
              </a:rPr>
              <a:t>sum </a:t>
            </a:r>
            <a:r>
              <a:rPr sz="2200" spc="-69" dirty="0">
                <a:latin typeface="+mj-lt"/>
                <a:cs typeface="Tahoma"/>
              </a:rPr>
              <a:t>of </a:t>
            </a:r>
            <a:r>
              <a:rPr sz="2200" spc="-79" dirty="0">
                <a:latin typeface="+mj-lt"/>
                <a:cs typeface="Tahoma"/>
              </a:rPr>
              <a:t>the marginal  </a:t>
            </a:r>
            <a:r>
              <a:rPr sz="2200" spc="-69" dirty="0">
                <a:latin typeface="+mj-lt"/>
                <a:cs typeface="Tahoma"/>
              </a:rPr>
              <a:t>probabilities:</a:t>
            </a:r>
            <a:endParaRPr sz="2200" dirty="0">
              <a:latin typeface="+mj-lt"/>
              <a:cs typeface="Tahoma"/>
            </a:endParaRPr>
          </a:p>
          <a:p>
            <a:pPr>
              <a:spcBef>
                <a:spcPts val="69"/>
              </a:spcBef>
            </a:pPr>
            <a:endParaRPr sz="2000" dirty="0">
              <a:latin typeface="+mj-lt"/>
              <a:cs typeface="Times New Roman"/>
            </a:endParaRPr>
          </a:p>
          <a:p>
            <a:pPr marR="89370" algn="ctr"/>
            <a:r>
              <a:rPr sz="2200" i="1" spc="-79" dirty="0">
                <a:latin typeface="+mj-lt"/>
                <a:cs typeface="Arial"/>
              </a:rPr>
              <a:t>P</a:t>
            </a:r>
            <a:r>
              <a:rPr sz="2200" i="1" spc="-426" dirty="0">
                <a:latin typeface="+mj-lt"/>
                <a:cs typeface="Arial"/>
              </a:rPr>
              <a:t> </a:t>
            </a:r>
            <a:r>
              <a:rPr sz="2200" spc="-59" dirty="0">
                <a:latin typeface="+mj-lt"/>
                <a:cs typeface="Tahoma"/>
              </a:rPr>
              <a:t>(</a:t>
            </a:r>
            <a:r>
              <a:rPr sz="2200" i="1" spc="-59" dirty="0">
                <a:latin typeface="+mj-lt"/>
                <a:cs typeface="Arial"/>
              </a:rPr>
              <a:t>E</a:t>
            </a:r>
            <a:r>
              <a:rPr sz="2400" spc="-87" baseline="-10416" dirty="0">
                <a:latin typeface="+mj-lt"/>
                <a:cs typeface="Trebuchet MS"/>
              </a:rPr>
              <a:t>1</a:t>
            </a:r>
            <a:r>
              <a:rPr sz="2400" spc="149" baseline="-10416" dirty="0">
                <a:latin typeface="+mj-lt"/>
                <a:cs typeface="Trebuchet MS"/>
              </a:rPr>
              <a:t> </a:t>
            </a:r>
            <a:r>
              <a:rPr sz="2200" i="1" spc="347" dirty="0">
                <a:latin typeface="+mj-lt"/>
                <a:cs typeface="Palatino Linotype"/>
              </a:rPr>
              <a:t>∪</a:t>
            </a:r>
            <a:r>
              <a:rPr sz="2200" i="1" spc="-69" dirty="0">
                <a:latin typeface="+mj-lt"/>
                <a:cs typeface="Palatino Linotype"/>
              </a:rPr>
              <a:t> </a:t>
            </a:r>
            <a:r>
              <a:rPr sz="2200" i="1" spc="-79" dirty="0">
                <a:latin typeface="+mj-lt"/>
                <a:cs typeface="Arial"/>
              </a:rPr>
              <a:t>E</a:t>
            </a:r>
            <a:r>
              <a:rPr sz="2400" spc="-119" baseline="-10416" dirty="0">
                <a:latin typeface="+mj-lt"/>
                <a:cs typeface="Trebuchet MS"/>
              </a:rPr>
              <a:t>2</a:t>
            </a:r>
            <a:r>
              <a:rPr sz="2400" spc="149" baseline="-10416" dirty="0">
                <a:latin typeface="+mj-lt"/>
                <a:cs typeface="Trebuchet MS"/>
              </a:rPr>
              <a:t> </a:t>
            </a:r>
            <a:r>
              <a:rPr sz="2200" i="1" spc="347" dirty="0">
                <a:latin typeface="+mj-lt"/>
                <a:cs typeface="Palatino Linotype"/>
              </a:rPr>
              <a:t>∪</a:t>
            </a:r>
            <a:r>
              <a:rPr sz="2200" i="1" spc="-69" dirty="0">
                <a:latin typeface="+mj-lt"/>
                <a:cs typeface="Palatino Linotype"/>
              </a:rPr>
              <a:t> </a:t>
            </a:r>
            <a:r>
              <a:rPr sz="2200" i="1" spc="-10" dirty="0">
                <a:latin typeface="+mj-lt"/>
                <a:cs typeface="Century Gothic"/>
              </a:rPr>
              <a:t>...</a:t>
            </a:r>
            <a:r>
              <a:rPr sz="2200" i="1" spc="-129" dirty="0">
                <a:latin typeface="+mj-lt"/>
                <a:cs typeface="Century Gothic"/>
              </a:rPr>
              <a:t> </a:t>
            </a:r>
            <a:r>
              <a:rPr sz="2200" i="1" spc="347" dirty="0">
                <a:latin typeface="+mj-lt"/>
                <a:cs typeface="Palatino Linotype"/>
              </a:rPr>
              <a:t>∪</a:t>
            </a:r>
            <a:r>
              <a:rPr sz="2200" i="1" spc="-69" dirty="0">
                <a:latin typeface="+mj-lt"/>
                <a:cs typeface="Palatino Linotype"/>
              </a:rPr>
              <a:t> </a:t>
            </a:r>
            <a:r>
              <a:rPr sz="2200" i="1" spc="-20" dirty="0">
                <a:latin typeface="+mj-lt"/>
                <a:cs typeface="Arial"/>
              </a:rPr>
              <a:t>E</a:t>
            </a:r>
            <a:r>
              <a:rPr sz="2400" i="1" spc="-30" baseline="-10416" dirty="0">
                <a:latin typeface="+mj-lt"/>
                <a:cs typeface="Arial"/>
              </a:rPr>
              <a:t>n</a:t>
            </a:r>
            <a:r>
              <a:rPr sz="2200" spc="-20" dirty="0">
                <a:latin typeface="+mj-lt"/>
                <a:cs typeface="Tahoma"/>
              </a:rPr>
              <a:t>)</a:t>
            </a:r>
            <a:r>
              <a:rPr sz="2200" spc="-79" dirty="0">
                <a:latin typeface="+mj-lt"/>
                <a:cs typeface="Tahoma"/>
              </a:rPr>
              <a:t> </a:t>
            </a:r>
            <a:r>
              <a:rPr sz="2200" spc="89" dirty="0">
                <a:latin typeface="+mj-lt"/>
                <a:cs typeface="Tahoma"/>
              </a:rPr>
              <a:t>=</a:t>
            </a:r>
            <a:r>
              <a:rPr sz="2200" spc="-89" dirty="0">
                <a:latin typeface="+mj-lt"/>
                <a:cs typeface="Tahoma"/>
              </a:rPr>
              <a:t> </a:t>
            </a:r>
            <a:r>
              <a:rPr sz="2200" i="1" spc="-79" dirty="0">
                <a:latin typeface="+mj-lt"/>
                <a:cs typeface="Arial"/>
              </a:rPr>
              <a:t>P</a:t>
            </a:r>
            <a:r>
              <a:rPr sz="2200" i="1" spc="-426" dirty="0">
                <a:latin typeface="+mj-lt"/>
                <a:cs typeface="Arial"/>
              </a:rPr>
              <a:t> </a:t>
            </a:r>
            <a:r>
              <a:rPr sz="2200" spc="-20" dirty="0">
                <a:latin typeface="+mj-lt"/>
                <a:cs typeface="Tahoma"/>
              </a:rPr>
              <a:t>(</a:t>
            </a:r>
            <a:r>
              <a:rPr sz="2200" i="1" spc="-20" dirty="0">
                <a:latin typeface="+mj-lt"/>
                <a:cs typeface="Arial"/>
              </a:rPr>
              <a:t>E</a:t>
            </a:r>
            <a:r>
              <a:rPr sz="2400" spc="-30" baseline="-10416" dirty="0">
                <a:latin typeface="+mj-lt"/>
                <a:cs typeface="Trebuchet MS"/>
              </a:rPr>
              <a:t>1</a:t>
            </a:r>
            <a:r>
              <a:rPr sz="2200" spc="-20" dirty="0">
                <a:latin typeface="+mj-lt"/>
                <a:cs typeface="Tahoma"/>
              </a:rPr>
              <a:t>)</a:t>
            </a:r>
            <a:r>
              <a:rPr sz="2200" spc="-208" dirty="0">
                <a:latin typeface="+mj-lt"/>
                <a:cs typeface="Tahoma"/>
              </a:rPr>
              <a:t> </a:t>
            </a:r>
            <a:r>
              <a:rPr sz="2200" spc="89" dirty="0">
                <a:latin typeface="+mj-lt"/>
                <a:cs typeface="Tahoma"/>
              </a:rPr>
              <a:t>+</a:t>
            </a:r>
            <a:r>
              <a:rPr sz="2200" spc="-208" dirty="0">
                <a:latin typeface="+mj-lt"/>
                <a:cs typeface="Tahoma"/>
              </a:rPr>
              <a:t> </a:t>
            </a:r>
            <a:r>
              <a:rPr sz="2200" i="1" spc="-79" dirty="0">
                <a:latin typeface="+mj-lt"/>
                <a:cs typeface="Arial"/>
              </a:rPr>
              <a:t>P</a:t>
            </a:r>
            <a:r>
              <a:rPr sz="2200" i="1" spc="-426" dirty="0">
                <a:latin typeface="+mj-lt"/>
                <a:cs typeface="Arial"/>
              </a:rPr>
              <a:t> </a:t>
            </a:r>
            <a:r>
              <a:rPr sz="2200" spc="-20" dirty="0">
                <a:latin typeface="+mj-lt"/>
                <a:cs typeface="Tahoma"/>
              </a:rPr>
              <a:t>(</a:t>
            </a:r>
            <a:r>
              <a:rPr sz="2200" i="1" spc="-20" dirty="0">
                <a:latin typeface="+mj-lt"/>
                <a:cs typeface="Arial"/>
              </a:rPr>
              <a:t>E</a:t>
            </a:r>
            <a:r>
              <a:rPr sz="2400" spc="-30" baseline="-10416" dirty="0">
                <a:latin typeface="+mj-lt"/>
                <a:cs typeface="Trebuchet MS"/>
              </a:rPr>
              <a:t>2</a:t>
            </a:r>
            <a:r>
              <a:rPr sz="2200" spc="-20" dirty="0">
                <a:latin typeface="+mj-lt"/>
                <a:cs typeface="Tahoma"/>
              </a:rPr>
              <a:t>)</a:t>
            </a:r>
            <a:r>
              <a:rPr sz="2200" spc="-208" dirty="0">
                <a:latin typeface="+mj-lt"/>
                <a:cs typeface="Tahoma"/>
              </a:rPr>
              <a:t> </a:t>
            </a:r>
            <a:r>
              <a:rPr sz="2200" spc="89" dirty="0">
                <a:latin typeface="+mj-lt"/>
                <a:cs typeface="Tahoma"/>
              </a:rPr>
              <a:t>+</a:t>
            </a:r>
            <a:r>
              <a:rPr sz="2200" spc="-208" dirty="0">
                <a:latin typeface="+mj-lt"/>
                <a:cs typeface="Tahoma"/>
              </a:rPr>
              <a:t> </a:t>
            </a:r>
            <a:r>
              <a:rPr sz="2200" i="1" spc="-10" dirty="0">
                <a:latin typeface="+mj-lt"/>
                <a:cs typeface="Century Gothic"/>
              </a:rPr>
              <a:t>...</a:t>
            </a:r>
            <a:r>
              <a:rPr sz="2200" i="1" spc="-129" dirty="0">
                <a:latin typeface="+mj-lt"/>
                <a:cs typeface="Century Gothic"/>
              </a:rPr>
              <a:t> </a:t>
            </a:r>
            <a:r>
              <a:rPr sz="2200" spc="89" dirty="0">
                <a:latin typeface="+mj-lt"/>
                <a:cs typeface="Tahoma"/>
              </a:rPr>
              <a:t>+</a:t>
            </a:r>
            <a:r>
              <a:rPr sz="2200" spc="-208" dirty="0">
                <a:latin typeface="+mj-lt"/>
                <a:cs typeface="Tahoma"/>
              </a:rPr>
              <a:t> </a:t>
            </a:r>
            <a:r>
              <a:rPr sz="2200" i="1" spc="-79" dirty="0">
                <a:latin typeface="+mj-lt"/>
                <a:cs typeface="Arial"/>
              </a:rPr>
              <a:t>P</a:t>
            </a:r>
            <a:r>
              <a:rPr sz="2200" i="1" spc="-426" dirty="0">
                <a:latin typeface="+mj-lt"/>
                <a:cs typeface="Arial"/>
              </a:rPr>
              <a:t> </a:t>
            </a:r>
            <a:r>
              <a:rPr sz="2200" spc="-20" dirty="0">
                <a:latin typeface="+mj-lt"/>
                <a:cs typeface="Tahoma"/>
              </a:rPr>
              <a:t>(</a:t>
            </a:r>
            <a:r>
              <a:rPr sz="2200" i="1" spc="-20" dirty="0">
                <a:latin typeface="+mj-lt"/>
                <a:cs typeface="Arial"/>
              </a:rPr>
              <a:t>E</a:t>
            </a:r>
            <a:r>
              <a:rPr sz="2400" i="1" spc="-30" baseline="-10416" dirty="0">
                <a:latin typeface="+mj-lt"/>
                <a:cs typeface="Arial"/>
              </a:rPr>
              <a:t>n</a:t>
            </a:r>
            <a:r>
              <a:rPr sz="2200" spc="-20" dirty="0">
                <a:latin typeface="+mj-lt"/>
                <a:cs typeface="Tahoma"/>
              </a:rPr>
              <a:t>)</a:t>
            </a:r>
            <a:endParaRPr sz="2200" dirty="0">
              <a:latin typeface="+mj-lt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23563306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57200" y="507584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26971" algn="l"/>
            <a:r>
              <a:rPr spc="159" dirty="0"/>
              <a:t>P</a:t>
            </a:r>
            <a:r>
              <a:rPr spc="-208" dirty="0"/>
              <a:t>a</a:t>
            </a:r>
            <a:r>
              <a:rPr spc="-20" dirty="0"/>
              <a:t>rtition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75587" y="1781570"/>
            <a:ext cx="7390768" cy="2638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991" marR="225311" indent="-261816" algn="just">
              <a:lnSpc>
                <a:spcPct val="102600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250" algn="l"/>
              </a:tabLst>
            </a:pPr>
            <a:r>
              <a:rPr sz="2400" spc="-79" dirty="0">
                <a:latin typeface="+mj-lt"/>
                <a:cs typeface="Tahoma"/>
              </a:rPr>
              <a:t>When </a:t>
            </a:r>
            <a:r>
              <a:rPr sz="2400" spc="-109" dirty="0">
                <a:latin typeface="+mj-lt"/>
                <a:cs typeface="Tahoma"/>
              </a:rPr>
              <a:t>two </a:t>
            </a:r>
            <a:r>
              <a:rPr sz="2400" spc="-119" dirty="0">
                <a:latin typeface="+mj-lt"/>
                <a:cs typeface="Tahoma"/>
              </a:rPr>
              <a:t>or </a:t>
            </a:r>
            <a:r>
              <a:rPr sz="2400" spc="-139" dirty="0">
                <a:latin typeface="+mj-lt"/>
                <a:cs typeface="Tahoma"/>
              </a:rPr>
              <a:t>more </a:t>
            </a:r>
            <a:r>
              <a:rPr sz="2400" spc="-119" dirty="0">
                <a:latin typeface="+mj-lt"/>
                <a:cs typeface="Tahoma"/>
              </a:rPr>
              <a:t>events </a:t>
            </a:r>
            <a:r>
              <a:rPr sz="2400" spc="-139" dirty="0">
                <a:latin typeface="+mj-lt"/>
                <a:cs typeface="Tahoma"/>
              </a:rPr>
              <a:t>are </a:t>
            </a:r>
            <a:r>
              <a:rPr sz="2400" spc="-50" dirty="0">
                <a:latin typeface="+mj-lt"/>
                <a:cs typeface="Tahoma"/>
              </a:rPr>
              <a:t>disjoint </a:t>
            </a:r>
            <a:r>
              <a:rPr sz="2400" spc="-109" dirty="0">
                <a:latin typeface="+mj-lt"/>
                <a:cs typeface="Tahoma"/>
              </a:rPr>
              <a:t>and </a:t>
            </a:r>
            <a:r>
              <a:rPr sz="2400" spc="-59" dirty="0">
                <a:latin typeface="+mj-lt"/>
                <a:cs typeface="Tahoma"/>
              </a:rPr>
              <a:t>their </a:t>
            </a:r>
            <a:r>
              <a:rPr sz="2400" spc="-79" dirty="0">
                <a:latin typeface="+mj-lt"/>
                <a:cs typeface="Tahoma"/>
              </a:rPr>
              <a:t>union </a:t>
            </a:r>
            <a:r>
              <a:rPr sz="2400" spc="-69" dirty="0">
                <a:latin typeface="+mj-lt"/>
                <a:cs typeface="Tahoma"/>
              </a:rPr>
              <a:t>is </a:t>
            </a:r>
            <a:r>
              <a:rPr sz="2400" spc="-79" dirty="0">
                <a:latin typeface="+mj-lt"/>
                <a:cs typeface="Tahoma"/>
              </a:rPr>
              <a:t>the  </a:t>
            </a:r>
            <a:r>
              <a:rPr sz="2400" spc="-109" dirty="0">
                <a:latin typeface="+mj-lt"/>
                <a:cs typeface="Tahoma"/>
              </a:rPr>
              <a:t>sample </a:t>
            </a:r>
            <a:r>
              <a:rPr sz="2400" spc="-119" dirty="0">
                <a:latin typeface="+mj-lt"/>
                <a:cs typeface="Tahoma"/>
              </a:rPr>
              <a:t>space </a:t>
            </a:r>
            <a:r>
              <a:rPr sz="2400" i="1" spc="-258" dirty="0">
                <a:latin typeface="+mj-lt"/>
                <a:cs typeface="Arial"/>
              </a:rPr>
              <a:t>S </a:t>
            </a:r>
            <a:r>
              <a:rPr sz="2400" spc="-69" dirty="0">
                <a:latin typeface="+mj-lt"/>
                <a:cs typeface="Tahoma"/>
              </a:rPr>
              <a:t>, </a:t>
            </a:r>
            <a:r>
              <a:rPr sz="2400" spc="-198" dirty="0">
                <a:latin typeface="+mj-lt"/>
                <a:cs typeface="Tahoma"/>
              </a:rPr>
              <a:t>we </a:t>
            </a:r>
            <a:r>
              <a:rPr sz="2400" spc="-139" dirty="0">
                <a:latin typeface="+mj-lt"/>
                <a:cs typeface="Tahoma"/>
              </a:rPr>
              <a:t>say </a:t>
            </a:r>
            <a:r>
              <a:rPr sz="2400" spc="-30" dirty="0">
                <a:latin typeface="+mj-lt"/>
                <a:cs typeface="Tahoma"/>
              </a:rPr>
              <a:t>that </a:t>
            </a:r>
            <a:r>
              <a:rPr sz="2400" spc="-79" dirty="0">
                <a:latin typeface="+mj-lt"/>
                <a:cs typeface="Tahoma"/>
              </a:rPr>
              <a:t>the </a:t>
            </a:r>
            <a:r>
              <a:rPr sz="2400" spc="-119" dirty="0">
                <a:latin typeface="+mj-lt"/>
                <a:cs typeface="Tahoma"/>
              </a:rPr>
              <a:t>events </a:t>
            </a:r>
            <a:r>
              <a:rPr sz="2400" spc="-99" dirty="0">
                <a:latin typeface="+mj-lt"/>
                <a:cs typeface="Tahoma"/>
              </a:rPr>
              <a:t>form </a:t>
            </a:r>
            <a:r>
              <a:rPr sz="2400" spc="-109" dirty="0">
                <a:latin typeface="+mj-lt"/>
                <a:cs typeface="Tahoma"/>
              </a:rPr>
              <a:t>a </a:t>
            </a:r>
            <a:r>
              <a:rPr sz="2400" b="1" spc="-69" dirty="0">
                <a:latin typeface="+mj-lt"/>
                <a:cs typeface="Gill Sans MT"/>
              </a:rPr>
              <a:t>partition </a:t>
            </a:r>
            <a:r>
              <a:rPr sz="2400" spc="-69" dirty="0">
                <a:latin typeface="+mj-lt"/>
                <a:cs typeface="Tahoma"/>
              </a:rPr>
              <a:t>of  </a:t>
            </a:r>
            <a:r>
              <a:rPr sz="2400" spc="-79" dirty="0">
                <a:latin typeface="+mj-lt"/>
                <a:cs typeface="Tahoma"/>
              </a:rPr>
              <a:t>the </a:t>
            </a:r>
            <a:r>
              <a:rPr sz="2400" spc="-109" dirty="0">
                <a:latin typeface="+mj-lt"/>
                <a:cs typeface="Tahoma"/>
              </a:rPr>
              <a:t>sample</a:t>
            </a:r>
            <a:r>
              <a:rPr sz="2400" dirty="0">
                <a:latin typeface="+mj-lt"/>
                <a:cs typeface="Tahoma"/>
              </a:rPr>
              <a:t> </a:t>
            </a:r>
            <a:r>
              <a:rPr sz="2400" spc="-109" dirty="0">
                <a:latin typeface="+mj-lt"/>
                <a:cs typeface="Tahoma"/>
              </a:rPr>
              <a:t>space.</a:t>
            </a:r>
            <a:endParaRPr sz="2400" dirty="0">
              <a:latin typeface="+mj-lt"/>
              <a:cs typeface="Tahoma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Palatino Linotype"/>
              <a:buChar char="•"/>
            </a:pPr>
            <a:endParaRPr sz="2400" dirty="0">
              <a:latin typeface="+mj-lt"/>
              <a:cs typeface="Times New Roman"/>
            </a:endParaRPr>
          </a:p>
          <a:p>
            <a:pPr marL="286991" marR="10070" indent="-261816">
              <a:lnSpc>
                <a:spcPct val="102600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250" algn="l"/>
              </a:tabLst>
            </a:pPr>
            <a:r>
              <a:rPr sz="2400" b="1" spc="-40" dirty="0">
                <a:latin typeface="+mj-lt"/>
                <a:cs typeface="Tahoma"/>
              </a:rPr>
              <a:t>Two </a:t>
            </a:r>
            <a:r>
              <a:rPr sz="2400" b="1" spc="-99" dirty="0">
                <a:latin typeface="+mj-lt"/>
                <a:cs typeface="Tahoma"/>
              </a:rPr>
              <a:t>complementary </a:t>
            </a:r>
            <a:r>
              <a:rPr sz="2400" b="1" spc="-119" dirty="0">
                <a:latin typeface="+mj-lt"/>
                <a:cs typeface="Tahoma"/>
              </a:rPr>
              <a:t>events </a:t>
            </a:r>
            <a:r>
              <a:rPr sz="2400" i="1" spc="-169" dirty="0">
                <a:latin typeface="+mj-lt"/>
                <a:cs typeface="Arial"/>
              </a:rPr>
              <a:t>E </a:t>
            </a:r>
            <a:r>
              <a:rPr sz="2400" spc="-99" dirty="0">
                <a:latin typeface="+mj-lt"/>
                <a:cs typeface="Tahoma"/>
              </a:rPr>
              <a:t>and </a:t>
            </a:r>
            <a:r>
              <a:rPr sz="2400" i="1" spc="20" dirty="0">
                <a:latin typeface="+mj-lt"/>
                <a:cs typeface="Arial"/>
              </a:rPr>
              <a:t>E</a:t>
            </a:r>
            <a:r>
              <a:rPr sz="2400" i="1" spc="30" baseline="27777" dirty="0">
                <a:latin typeface="+mj-lt"/>
                <a:cs typeface="Arial"/>
              </a:rPr>
              <a:t>c </a:t>
            </a:r>
            <a:r>
              <a:rPr sz="2400" spc="-119" dirty="0">
                <a:latin typeface="+mj-lt"/>
                <a:cs typeface="Tahoma"/>
              </a:rPr>
              <a:t>always </a:t>
            </a:r>
            <a:r>
              <a:rPr sz="2400" b="1" spc="-99" dirty="0">
                <a:latin typeface="+mj-lt"/>
                <a:cs typeface="Tahoma"/>
              </a:rPr>
              <a:t>form </a:t>
            </a:r>
            <a:r>
              <a:rPr sz="2400" b="1" spc="-109" dirty="0">
                <a:latin typeface="+mj-lt"/>
                <a:cs typeface="Tahoma"/>
              </a:rPr>
              <a:t>a </a:t>
            </a:r>
            <a:r>
              <a:rPr sz="2400" b="1" spc="-50" dirty="0">
                <a:latin typeface="+mj-lt"/>
                <a:cs typeface="Tahoma"/>
              </a:rPr>
              <a:t>partition </a:t>
            </a:r>
            <a:r>
              <a:rPr sz="2400" spc="-69" dirty="0" smtClean="0">
                <a:latin typeface="+mj-lt"/>
                <a:cs typeface="Tahoma"/>
              </a:rPr>
              <a:t>of </a:t>
            </a:r>
            <a:r>
              <a:rPr sz="2400" spc="-79" dirty="0">
                <a:latin typeface="+mj-lt"/>
                <a:cs typeface="Tahoma"/>
              </a:rPr>
              <a:t>the </a:t>
            </a:r>
            <a:r>
              <a:rPr sz="2400" spc="-109" dirty="0">
                <a:latin typeface="+mj-lt"/>
                <a:cs typeface="Tahoma"/>
              </a:rPr>
              <a:t>sample </a:t>
            </a:r>
            <a:r>
              <a:rPr sz="2400" spc="-119" dirty="0">
                <a:latin typeface="+mj-lt"/>
                <a:cs typeface="Tahoma"/>
              </a:rPr>
              <a:t>space </a:t>
            </a:r>
            <a:r>
              <a:rPr sz="2400" spc="-99" dirty="0">
                <a:latin typeface="+mj-lt"/>
                <a:cs typeface="Tahoma"/>
              </a:rPr>
              <a:t>since </a:t>
            </a:r>
            <a:r>
              <a:rPr sz="2400" spc="-89" dirty="0">
                <a:latin typeface="+mj-lt"/>
                <a:cs typeface="Tahoma"/>
              </a:rPr>
              <a:t>they </a:t>
            </a:r>
            <a:r>
              <a:rPr sz="2400" spc="-139" dirty="0">
                <a:latin typeface="+mj-lt"/>
                <a:cs typeface="Tahoma"/>
              </a:rPr>
              <a:t>are </a:t>
            </a:r>
            <a:r>
              <a:rPr sz="2400" spc="-50" dirty="0">
                <a:latin typeface="+mj-lt"/>
                <a:cs typeface="Tahoma"/>
              </a:rPr>
              <a:t>disjoint </a:t>
            </a:r>
            <a:r>
              <a:rPr sz="2400" spc="-99" dirty="0">
                <a:latin typeface="+mj-lt"/>
                <a:cs typeface="Tahoma"/>
              </a:rPr>
              <a:t>and </a:t>
            </a:r>
            <a:r>
              <a:rPr sz="2400" spc="-59" dirty="0">
                <a:latin typeface="+mj-lt"/>
                <a:cs typeface="Tahoma"/>
              </a:rPr>
              <a:t>their </a:t>
            </a:r>
            <a:r>
              <a:rPr sz="2400" spc="-79" dirty="0">
                <a:latin typeface="+mj-lt"/>
                <a:cs typeface="Tahoma"/>
              </a:rPr>
              <a:t>union </a:t>
            </a:r>
            <a:r>
              <a:rPr sz="2400" spc="-69" dirty="0">
                <a:latin typeface="+mj-lt"/>
                <a:cs typeface="Tahoma"/>
              </a:rPr>
              <a:t>is  </a:t>
            </a:r>
            <a:r>
              <a:rPr sz="2400" spc="-79" dirty="0">
                <a:latin typeface="+mj-lt"/>
                <a:cs typeface="Tahoma"/>
              </a:rPr>
              <a:t>the </a:t>
            </a:r>
            <a:r>
              <a:rPr sz="2400" spc="-109" dirty="0">
                <a:latin typeface="+mj-lt"/>
                <a:cs typeface="Tahoma"/>
              </a:rPr>
              <a:t>sample</a:t>
            </a:r>
            <a:r>
              <a:rPr sz="2400" dirty="0">
                <a:latin typeface="+mj-lt"/>
                <a:cs typeface="Tahoma"/>
              </a:rPr>
              <a:t> </a:t>
            </a:r>
            <a:r>
              <a:rPr sz="2400" spc="-109" dirty="0">
                <a:latin typeface="+mj-lt"/>
                <a:cs typeface="Tahoma"/>
              </a:rPr>
              <a:t>space.</a:t>
            </a:r>
            <a:endParaRPr sz="2400" dirty="0">
              <a:latin typeface="+mj-lt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67527699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err="1"/>
              <a:t>Complement</a:t>
            </a:r>
            <a:endParaRPr lang="en-US" altLang="en-US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Let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 denote two events.</a:t>
            </a:r>
          </a:p>
          <a:p>
            <a:pPr eaLnBrk="1" hangingPunct="1"/>
            <a:r>
              <a:rPr lang="en-US" altLang="en-US" dirty="0" smtClean="0"/>
              <a:t>          is the event that either </a:t>
            </a:r>
            <a:r>
              <a:rPr lang="en-US" altLang="en-US" i="1" dirty="0" smtClean="0"/>
              <a:t>A or B </a:t>
            </a:r>
            <a:r>
              <a:rPr lang="en-US" altLang="en-US" dirty="0" smtClean="0"/>
              <a:t>or both occur.</a:t>
            </a:r>
          </a:p>
          <a:p>
            <a:pPr eaLnBrk="1" hangingPunct="1"/>
            <a:r>
              <a:rPr lang="en-US" altLang="en-US" i="1" dirty="0" smtClean="0"/>
              <a:t> </a:t>
            </a:r>
            <a:r>
              <a:rPr lang="en-US" altLang="en-US" dirty="0" smtClean="0"/>
              <a:t>        is the event that both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 occur simultaneously.</a:t>
            </a:r>
          </a:p>
          <a:p>
            <a:pPr eaLnBrk="1" hangingPunct="1"/>
            <a:r>
              <a:rPr lang="en-US" altLang="en-US" dirty="0" smtClean="0"/>
              <a:t>The complement of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is denoted by </a:t>
            </a:r>
          </a:p>
          <a:p>
            <a:pPr lvl="1" eaLnBrk="1" hangingPunct="1"/>
            <a:r>
              <a:rPr lang="en-US" altLang="en-US" dirty="0" smtClean="0"/>
              <a:t>      is the event that</a:t>
            </a:r>
            <a:r>
              <a:rPr lang="en-US" altLang="en-US" i="1" dirty="0" smtClean="0"/>
              <a:t> A </a:t>
            </a:r>
            <a:r>
              <a:rPr lang="en-US" altLang="en-US" dirty="0" smtClean="0"/>
              <a:t>does not occur.</a:t>
            </a:r>
          </a:p>
          <a:p>
            <a:pPr lvl="1" eaLnBrk="1" hangingPunct="1"/>
            <a:r>
              <a:rPr lang="en-US" altLang="en-US" dirty="0" smtClean="0"/>
              <a:t>Note that  </a:t>
            </a:r>
          </a:p>
        </p:txBody>
      </p:sp>
      <p:pic>
        <p:nvPicPr>
          <p:cNvPr id="3686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863" y="4495800"/>
            <a:ext cx="503237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038" y="5486400"/>
            <a:ext cx="244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25" y="4953000"/>
            <a:ext cx="34607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08904" y="2250730"/>
            <a:ext cx="1096967" cy="492443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1" name="Rectangle 2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47665" y="3333711"/>
            <a:ext cx="1096967" cy="492443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0309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284163"/>
            <a:ext cx="8885237" cy="884237"/>
          </a:xfrm>
        </p:spPr>
        <p:txBody>
          <a:bodyPr/>
          <a:lstStyle/>
          <a:p>
            <a:r>
              <a:rPr lang="en-US" altLang="en-US" dirty="0" smtClean="0"/>
              <a:t> Example</a:t>
            </a:r>
            <a:endParaRPr lang="en-US" altLang="en-US" i="1" dirty="0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820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200" b="1" dirty="0" smtClean="0"/>
              <a:t>Experiment: toss a coin 10 times and the number of heads is observed.</a:t>
            </a:r>
          </a:p>
          <a:p>
            <a:pPr>
              <a:buFontTx/>
              <a:buNone/>
            </a:pPr>
            <a:endParaRPr lang="en-US" altLang="en-US" sz="2200" dirty="0" smtClean="0"/>
          </a:p>
          <a:p>
            <a:r>
              <a:rPr lang="en-US" altLang="en-US" sz="2200" dirty="0" smtClean="0"/>
              <a:t>Let  </a:t>
            </a:r>
            <a:r>
              <a:rPr lang="en-US" altLang="en-US" sz="2200" i="1" dirty="0" smtClean="0"/>
              <a:t>A</a:t>
            </a:r>
            <a:r>
              <a:rPr lang="en-US" altLang="en-US" sz="2200" dirty="0" smtClean="0"/>
              <a:t> = { 0, 2, 4, 6, 8, 10}.</a:t>
            </a:r>
          </a:p>
          <a:p>
            <a:pPr>
              <a:buFontTx/>
              <a:buNone/>
            </a:pPr>
            <a:endParaRPr lang="en-US" altLang="en-US" sz="2200" dirty="0" smtClean="0"/>
          </a:p>
          <a:p>
            <a:r>
              <a:rPr lang="en-US" altLang="en-US" sz="2200" i="1" dirty="0" smtClean="0"/>
              <a:t>B</a:t>
            </a:r>
            <a:r>
              <a:rPr lang="en-US" altLang="en-US" sz="2200" dirty="0" smtClean="0"/>
              <a:t> = { 1, 3, 5, 7, 9}, </a:t>
            </a:r>
            <a:r>
              <a:rPr lang="en-US" altLang="en-US" sz="2200" i="1" dirty="0" smtClean="0"/>
              <a:t>C</a:t>
            </a:r>
            <a:r>
              <a:rPr lang="en-US" altLang="en-US" sz="2200" dirty="0" smtClean="0"/>
              <a:t> = {0, 1, 2, 3, 4, 5}.</a:t>
            </a:r>
          </a:p>
          <a:p>
            <a:pPr>
              <a:buFontTx/>
              <a:buNone/>
            </a:pPr>
            <a:endParaRPr lang="en-US" altLang="en-US" sz="2200" dirty="0" smtClean="0"/>
          </a:p>
          <a:p>
            <a:r>
              <a:rPr lang="en-US" altLang="en-US" sz="2200" i="1" dirty="0" smtClean="0"/>
              <a:t>A</a:t>
            </a:r>
            <a:r>
              <a:rPr lang="en-US" altLang="en-US" sz="2200" dirty="0" smtClean="0"/>
              <a:t> </a:t>
            </a:r>
            <a:r>
              <a:rPr lang="en-US" altLang="en-US" sz="2200" b="1" dirty="0" smtClean="0">
                <a:sym typeface="Symbol" pitchFamily="18" charset="2"/>
              </a:rPr>
              <a:t></a:t>
            </a:r>
            <a:r>
              <a:rPr lang="en-US" altLang="en-US" sz="2200" dirty="0" smtClean="0"/>
              <a:t> </a:t>
            </a:r>
            <a:r>
              <a:rPr lang="en-US" altLang="en-US" sz="2200" i="1" dirty="0" smtClean="0"/>
              <a:t>B</a:t>
            </a:r>
            <a:r>
              <a:rPr lang="en-US" altLang="en-US" sz="2200" dirty="0" smtClean="0"/>
              <a:t>= {0, 1, …, 10} = </a:t>
            </a:r>
            <a:r>
              <a:rPr lang="en-US" altLang="en-US" sz="2200" dirty="0" smtClean="0">
                <a:sym typeface="Symbol" pitchFamily="18" charset="2"/>
              </a:rPr>
              <a:t></a:t>
            </a:r>
            <a:r>
              <a:rPr lang="en-US" altLang="en-US" sz="2200" dirty="0" smtClean="0"/>
              <a:t>.</a:t>
            </a:r>
          </a:p>
          <a:p>
            <a:pPr>
              <a:buFontTx/>
              <a:buNone/>
            </a:pPr>
            <a:endParaRPr lang="en-US" altLang="en-US" sz="2200" dirty="0" smtClean="0"/>
          </a:p>
          <a:p>
            <a:r>
              <a:rPr lang="en-US" altLang="en-US" sz="2200" i="1" dirty="0" smtClean="0"/>
              <a:t>A</a:t>
            </a:r>
            <a:r>
              <a:rPr lang="en-US" altLang="en-US" sz="2200" dirty="0" smtClean="0"/>
              <a:t> </a:t>
            </a:r>
            <a:r>
              <a:rPr lang="en-US" altLang="en-US" sz="2200" dirty="0" smtClean="0">
                <a:sym typeface="Symbol" pitchFamily="18" charset="2"/>
              </a:rPr>
              <a:t></a:t>
            </a:r>
            <a:r>
              <a:rPr lang="en-US" altLang="en-US" sz="2200" dirty="0" smtClean="0"/>
              <a:t> </a:t>
            </a:r>
            <a:r>
              <a:rPr lang="en-US" altLang="en-US" sz="2200" i="1" dirty="0" smtClean="0"/>
              <a:t>B </a:t>
            </a:r>
            <a:r>
              <a:rPr lang="en-US" altLang="en-US" sz="2200" dirty="0" smtClean="0"/>
              <a:t>contains no outcomes. So </a:t>
            </a:r>
            <a:r>
              <a:rPr lang="en-US" altLang="en-US" sz="2200" i="1" dirty="0" smtClean="0"/>
              <a:t>A</a:t>
            </a:r>
            <a:r>
              <a:rPr lang="en-US" altLang="en-US" sz="2200" dirty="0" smtClean="0"/>
              <a:t> and </a:t>
            </a:r>
            <a:r>
              <a:rPr lang="en-US" altLang="en-US" sz="2200" i="1" dirty="0" smtClean="0"/>
              <a:t>B</a:t>
            </a:r>
            <a:r>
              <a:rPr lang="en-US" altLang="en-US" sz="2200" dirty="0" smtClean="0"/>
              <a:t> are mutually exclusive.</a:t>
            </a:r>
          </a:p>
          <a:p>
            <a:pPr>
              <a:buFontTx/>
              <a:buNone/>
            </a:pPr>
            <a:endParaRPr lang="en-US" altLang="en-US" sz="2200" dirty="0" smtClean="0"/>
          </a:p>
          <a:p>
            <a:r>
              <a:rPr lang="en-US" altLang="en-US" sz="2200" dirty="0" smtClean="0"/>
              <a:t>Complement of C</a:t>
            </a:r>
            <a:r>
              <a:rPr lang="en-US" altLang="en-US" sz="2200" baseline="30000" dirty="0" smtClean="0"/>
              <a:t> </a:t>
            </a:r>
            <a:r>
              <a:rPr lang="en-US" altLang="en-US" sz="2200" dirty="0" smtClean="0"/>
              <a:t>= {6, 7, 8, 9, 10}, </a:t>
            </a:r>
            <a:r>
              <a:rPr lang="en-US" altLang="en-US" sz="2200" i="1" dirty="0" smtClean="0"/>
              <a:t>A </a:t>
            </a:r>
            <a:r>
              <a:rPr lang="en-US" altLang="en-US" sz="2200" dirty="0" smtClean="0">
                <a:sym typeface="Symbol" pitchFamily="18" charset="2"/>
              </a:rPr>
              <a:t></a:t>
            </a:r>
            <a:r>
              <a:rPr lang="en-US" altLang="en-US" sz="2200" i="1" dirty="0" smtClean="0"/>
              <a:t> C</a:t>
            </a:r>
            <a:r>
              <a:rPr lang="en-US" altLang="en-US" sz="2200" dirty="0" smtClean="0"/>
              <a:t> = {0, 2, 4}.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1054100" y="368300"/>
            <a:ext cx="6921500" cy="812800"/>
          </a:xfrm>
        </p:spPr>
        <p:txBody>
          <a:bodyPr/>
          <a:lstStyle/>
          <a:p>
            <a:r>
              <a:rPr lang="en-US" altLang="en-US" dirty="0" smtClean="0"/>
              <a:t>Simple Game of Probability</a:t>
            </a:r>
            <a:endParaRPr lang="en-US" altLang="en-US" i="1" dirty="0" smtClean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6163" y="1652588"/>
            <a:ext cx="6956425" cy="467201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dirty="0"/>
              <a:t>Game: </a:t>
            </a:r>
            <a:r>
              <a:rPr lang="en-US" altLang="en-US" b="1" dirty="0" smtClean="0"/>
              <a:t>Suppose </a:t>
            </a:r>
            <a:r>
              <a:rPr lang="en-US" altLang="en-US" b="1" dirty="0"/>
              <a:t>that you are offered </a:t>
            </a:r>
            <a:r>
              <a:rPr lang="en-US" altLang="en-US" b="1" dirty="0" smtClean="0"/>
              <a:t>the following </a:t>
            </a:r>
            <a:r>
              <a:rPr lang="en-US" altLang="en-US" b="1" dirty="0"/>
              <a:t>“deal”. You roll a die. </a:t>
            </a:r>
            <a:endParaRPr lang="en-US" altLang="en-US" b="1" dirty="0" smtClean="0"/>
          </a:p>
          <a:p>
            <a:pPr>
              <a:buFontTx/>
              <a:buNone/>
            </a:pPr>
            <a:r>
              <a:rPr lang="en-US" altLang="en-US" dirty="0" smtClean="0"/>
              <a:t>    If you </a:t>
            </a:r>
            <a:r>
              <a:rPr lang="en-US" altLang="en-US" dirty="0"/>
              <a:t>roll a 6, you win $10. If you roll a </a:t>
            </a:r>
            <a:r>
              <a:rPr lang="en-US" altLang="en-US" dirty="0" smtClean="0"/>
              <a:t>4 or </a:t>
            </a:r>
            <a:r>
              <a:rPr lang="en-US" altLang="en-US" dirty="0"/>
              <a:t>5, you win $5. If you roll a 1, 2, or 3</a:t>
            </a:r>
            <a:r>
              <a:rPr lang="en-US" altLang="en-US" dirty="0" smtClean="0"/>
              <a:t>, you </a:t>
            </a:r>
            <a:r>
              <a:rPr lang="en-US" altLang="en-US" dirty="0"/>
              <a:t>pay $6.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r>
              <a:rPr lang="en-US" altLang="en-US" dirty="0" smtClean="0"/>
              <a:t>    Should you play this game?</a:t>
            </a:r>
          </a:p>
        </p:txBody>
      </p:sp>
    </p:spTree>
    <p:extLst>
      <p:ext uri="{BB962C8B-B14F-4D97-AF65-F5344CB8AC3E}">
        <p14:creationId xmlns:p14="http://schemas.microsoft.com/office/powerpoint/2010/main" val="4029623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64310" algn="l"/>
            <a:r>
              <a:rPr spc="-99" dirty="0"/>
              <a:t>Intr</a:t>
            </a:r>
            <a:r>
              <a:rPr spc="-50" dirty="0"/>
              <a:t>o</a:t>
            </a:r>
            <a:r>
              <a:rPr spc="-59" dirty="0"/>
              <a:t>duction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75587" y="1460654"/>
            <a:ext cx="7439891" cy="4711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41" marR="10072" indent="-261862">
              <a:lnSpc>
                <a:spcPct val="102600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300" algn="l"/>
              </a:tabLst>
            </a:pPr>
            <a:r>
              <a:rPr sz="2500" spc="-99" dirty="0" smtClean="0">
                <a:latin typeface="+mj-lt"/>
                <a:cs typeface="Tahoma"/>
              </a:rPr>
              <a:t>We </a:t>
            </a:r>
            <a:r>
              <a:rPr sz="2500" spc="-139" dirty="0" smtClean="0">
                <a:latin typeface="+mj-lt"/>
                <a:cs typeface="Tahoma"/>
              </a:rPr>
              <a:t>used </a:t>
            </a:r>
            <a:r>
              <a:rPr sz="2500" spc="-59" dirty="0">
                <a:latin typeface="+mj-lt"/>
                <a:cs typeface="Tahoma"/>
              </a:rPr>
              <a:t>plots </a:t>
            </a:r>
            <a:r>
              <a:rPr sz="2500" spc="-99" dirty="0">
                <a:latin typeface="+mj-lt"/>
                <a:cs typeface="Tahoma"/>
              </a:rPr>
              <a:t>and </a:t>
            </a:r>
            <a:r>
              <a:rPr sz="2500" spc="-119" dirty="0">
                <a:latin typeface="+mj-lt"/>
                <a:cs typeface="Tahoma"/>
              </a:rPr>
              <a:t>summary </a:t>
            </a:r>
            <a:r>
              <a:rPr sz="2500" spc="-50" dirty="0">
                <a:latin typeface="+mj-lt"/>
                <a:cs typeface="Tahoma"/>
              </a:rPr>
              <a:t>statistics </a:t>
            </a:r>
            <a:r>
              <a:rPr sz="2500" spc="-30" dirty="0">
                <a:latin typeface="+mj-lt"/>
                <a:cs typeface="Tahoma"/>
              </a:rPr>
              <a:t>to </a:t>
            </a:r>
            <a:r>
              <a:rPr sz="2500" spc="-99" dirty="0">
                <a:latin typeface="+mj-lt"/>
                <a:cs typeface="Tahoma"/>
              </a:rPr>
              <a:t>learn </a:t>
            </a:r>
            <a:r>
              <a:rPr sz="2500" spc="-59" dirty="0">
                <a:latin typeface="+mj-lt"/>
                <a:cs typeface="Tahoma"/>
              </a:rPr>
              <a:t>about </a:t>
            </a:r>
            <a:r>
              <a:rPr sz="2500" spc="-50" dirty="0" smtClean="0">
                <a:latin typeface="+mj-lt"/>
                <a:cs typeface="Tahoma"/>
              </a:rPr>
              <a:t>distribution </a:t>
            </a:r>
            <a:r>
              <a:rPr sz="2500" spc="-69" dirty="0">
                <a:latin typeface="+mj-lt"/>
                <a:cs typeface="Tahoma"/>
              </a:rPr>
              <a:t>of </a:t>
            </a:r>
            <a:r>
              <a:rPr sz="2500" spc="-89" dirty="0">
                <a:latin typeface="+mj-lt"/>
                <a:cs typeface="Tahoma"/>
              </a:rPr>
              <a:t>variables </a:t>
            </a:r>
            <a:r>
              <a:rPr sz="2500" spc="-99" dirty="0">
                <a:latin typeface="+mj-lt"/>
                <a:cs typeface="Tahoma"/>
              </a:rPr>
              <a:t>and </a:t>
            </a:r>
            <a:r>
              <a:rPr sz="2500" spc="-30" dirty="0">
                <a:latin typeface="+mj-lt"/>
                <a:cs typeface="Tahoma"/>
              </a:rPr>
              <a:t>to </a:t>
            </a:r>
            <a:r>
              <a:rPr sz="2500" spc="-79" dirty="0">
                <a:latin typeface="+mj-lt"/>
                <a:cs typeface="Tahoma"/>
              </a:rPr>
              <a:t>investigate </a:t>
            </a:r>
            <a:r>
              <a:rPr sz="2500" spc="-59" dirty="0" smtClean="0">
                <a:latin typeface="+mj-lt"/>
                <a:cs typeface="Tahoma"/>
              </a:rPr>
              <a:t>the </a:t>
            </a:r>
            <a:r>
              <a:rPr sz="2500" spc="-79" dirty="0" smtClean="0">
                <a:latin typeface="+mj-lt"/>
                <a:cs typeface="Tahoma"/>
              </a:rPr>
              <a:t>relationships</a:t>
            </a:r>
            <a:endParaRPr sz="2500" dirty="0" smtClean="0">
              <a:latin typeface="+mj-lt"/>
              <a:cs typeface="Tahoma"/>
            </a:endParaRPr>
          </a:p>
          <a:p>
            <a:pPr>
              <a:spcBef>
                <a:spcPts val="79"/>
              </a:spcBef>
              <a:buClr>
                <a:srgbClr val="3333B2"/>
              </a:buClr>
              <a:buFont typeface="Palatino Linotype"/>
              <a:buChar char="•"/>
            </a:pPr>
            <a:endParaRPr sz="2500" dirty="0" smtClean="0">
              <a:latin typeface="+mj-lt"/>
              <a:cs typeface="Times New Roman"/>
            </a:endParaRPr>
          </a:p>
          <a:p>
            <a:pPr marL="287041" indent="-261862"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300" algn="l"/>
              </a:tabLst>
            </a:pPr>
            <a:r>
              <a:rPr sz="2500" spc="-99" dirty="0" smtClean="0">
                <a:latin typeface="+mj-lt"/>
                <a:cs typeface="Tahoma"/>
              </a:rPr>
              <a:t>We </a:t>
            </a:r>
            <a:r>
              <a:rPr sz="2500" spc="-139" dirty="0">
                <a:latin typeface="+mj-lt"/>
                <a:cs typeface="Tahoma"/>
              </a:rPr>
              <a:t>now </a:t>
            </a:r>
            <a:r>
              <a:rPr sz="2500" spc="-99" dirty="0">
                <a:latin typeface="+mj-lt"/>
                <a:cs typeface="Tahoma"/>
              </a:rPr>
              <a:t>want </a:t>
            </a:r>
            <a:r>
              <a:rPr sz="2500" spc="-30" dirty="0">
                <a:latin typeface="+mj-lt"/>
                <a:cs typeface="Tahoma"/>
              </a:rPr>
              <a:t>to </a:t>
            </a:r>
            <a:r>
              <a:rPr sz="2500" b="1" spc="-99" dirty="0">
                <a:latin typeface="+mj-lt"/>
                <a:cs typeface="Tahoma"/>
              </a:rPr>
              <a:t>generalize</a:t>
            </a:r>
            <a:r>
              <a:rPr sz="2500" spc="-99" dirty="0">
                <a:latin typeface="+mj-lt"/>
                <a:cs typeface="Tahoma"/>
              </a:rPr>
              <a:t> </a:t>
            </a:r>
            <a:r>
              <a:rPr sz="2500" spc="-89" dirty="0">
                <a:latin typeface="+mj-lt"/>
                <a:cs typeface="Tahoma"/>
              </a:rPr>
              <a:t>our </a:t>
            </a:r>
            <a:r>
              <a:rPr sz="2500" spc="-79" dirty="0">
                <a:latin typeface="+mj-lt"/>
                <a:cs typeface="Tahoma"/>
              </a:rPr>
              <a:t>findings </a:t>
            </a:r>
            <a:r>
              <a:rPr sz="2500" b="1" spc="-30" dirty="0">
                <a:latin typeface="+mj-lt"/>
                <a:cs typeface="Tahoma"/>
              </a:rPr>
              <a:t>to </a:t>
            </a:r>
            <a:r>
              <a:rPr sz="2500" b="1" spc="-79" dirty="0">
                <a:latin typeface="+mj-lt"/>
                <a:cs typeface="Tahoma"/>
              </a:rPr>
              <a:t>the </a:t>
            </a:r>
            <a:r>
              <a:rPr sz="2500" b="1" spc="-59" dirty="0" smtClean="0">
                <a:latin typeface="+mj-lt"/>
                <a:cs typeface="Tahoma"/>
              </a:rPr>
              <a:t>population</a:t>
            </a:r>
            <a:r>
              <a:rPr sz="2500" spc="-59" dirty="0" smtClean="0">
                <a:latin typeface="+mj-lt"/>
                <a:cs typeface="Tahoma"/>
              </a:rPr>
              <a:t>.</a:t>
            </a:r>
            <a:endParaRPr sz="2500" dirty="0" smtClean="0">
              <a:latin typeface="+mj-lt"/>
              <a:cs typeface="Tahoma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Palatino Linotype"/>
              <a:buChar char="•"/>
            </a:pPr>
            <a:endParaRPr sz="2500" dirty="0" smtClean="0">
              <a:latin typeface="+mj-lt"/>
              <a:cs typeface="Times New Roman"/>
            </a:endParaRPr>
          </a:p>
          <a:p>
            <a:pPr marL="287041" marR="246754" indent="-261862">
              <a:lnSpc>
                <a:spcPct val="102699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300" algn="l"/>
              </a:tabLst>
            </a:pPr>
            <a:r>
              <a:rPr sz="2500" spc="-119" dirty="0" smtClean="0">
                <a:latin typeface="+mj-lt"/>
                <a:cs typeface="Tahoma"/>
              </a:rPr>
              <a:t>However</a:t>
            </a:r>
            <a:r>
              <a:rPr sz="2500" spc="-119" dirty="0">
                <a:latin typeface="+mj-lt"/>
                <a:cs typeface="Tahoma"/>
              </a:rPr>
              <a:t>, </a:t>
            </a:r>
            <a:r>
              <a:rPr sz="2500" spc="-208" dirty="0">
                <a:latin typeface="+mj-lt"/>
                <a:cs typeface="Tahoma"/>
              </a:rPr>
              <a:t>we </a:t>
            </a:r>
            <a:r>
              <a:rPr sz="2500" spc="-79" dirty="0">
                <a:latin typeface="+mj-lt"/>
                <a:cs typeface="Tahoma"/>
              </a:rPr>
              <a:t>almost </a:t>
            </a:r>
            <a:r>
              <a:rPr sz="2500" spc="-119" dirty="0">
                <a:latin typeface="+mj-lt"/>
                <a:cs typeface="Tahoma"/>
              </a:rPr>
              <a:t>always </a:t>
            </a:r>
            <a:r>
              <a:rPr sz="2500" spc="-99" dirty="0">
                <a:latin typeface="+mj-lt"/>
                <a:cs typeface="Tahoma"/>
              </a:rPr>
              <a:t>remain </a:t>
            </a:r>
            <a:r>
              <a:rPr sz="2500" b="1" spc="-69" dirty="0">
                <a:latin typeface="+mj-lt"/>
                <a:cs typeface="Tahoma"/>
              </a:rPr>
              <a:t>uncertain</a:t>
            </a:r>
            <a:r>
              <a:rPr sz="2500" spc="-69" dirty="0">
                <a:latin typeface="+mj-lt"/>
                <a:cs typeface="Tahoma"/>
              </a:rPr>
              <a:t> </a:t>
            </a:r>
            <a:r>
              <a:rPr sz="2500" spc="-59" dirty="0">
                <a:latin typeface="+mj-lt"/>
                <a:cs typeface="Tahoma"/>
              </a:rPr>
              <a:t>about </a:t>
            </a:r>
            <a:r>
              <a:rPr sz="2500" spc="-79" dirty="0">
                <a:latin typeface="+mj-lt"/>
                <a:cs typeface="Tahoma"/>
              </a:rPr>
              <a:t>the true </a:t>
            </a:r>
            <a:r>
              <a:rPr sz="2500" b="1" spc="-59" dirty="0" smtClean="0">
                <a:latin typeface="+mj-lt"/>
                <a:cs typeface="Tahoma"/>
              </a:rPr>
              <a:t>distributions</a:t>
            </a:r>
            <a:r>
              <a:rPr sz="2500" spc="-59" dirty="0" smtClean="0">
                <a:latin typeface="+mj-lt"/>
                <a:cs typeface="Tahoma"/>
              </a:rPr>
              <a:t> </a:t>
            </a:r>
            <a:r>
              <a:rPr sz="2500" spc="-99" dirty="0">
                <a:latin typeface="+mj-lt"/>
                <a:cs typeface="Tahoma"/>
              </a:rPr>
              <a:t>and </a:t>
            </a:r>
            <a:r>
              <a:rPr sz="2500" b="1" spc="-79" dirty="0">
                <a:latin typeface="+mj-lt"/>
                <a:cs typeface="Tahoma"/>
              </a:rPr>
              <a:t>relationships</a:t>
            </a:r>
            <a:r>
              <a:rPr sz="2500" spc="-79" dirty="0">
                <a:latin typeface="+mj-lt"/>
                <a:cs typeface="Tahoma"/>
              </a:rPr>
              <a:t> </a:t>
            </a:r>
            <a:r>
              <a:rPr sz="2500" spc="-50" dirty="0">
                <a:latin typeface="+mj-lt"/>
                <a:cs typeface="Tahoma"/>
              </a:rPr>
              <a:t>in </a:t>
            </a:r>
            <a:r>
              <a:rPr sz="2500" spc="-79" dirty="0">
                <a:latin typeface="+mj-lt"/>
                <a:cs typeface="Tahoma"/>
              </a:rPr>
              <a:t>the </a:t>
            </a:r>
            <a:r>
              <a:rPr sz="2500" spc="-59" dirty="0" smtClean="0">
                <a:latin typeface="+mj-lt"/>
                <a:cs typeface="Tahoma"/>
              </a:rPr>
              <a:t>population</a:t>
            </a:r>
            <a:r>
              <a:rPr sz="2500" spc="-59" dirty="0">
                <a:latin typeface="+mj-lt"/>
                <a:cs typeface="Tahoma"/>
              </a:rPr>
              <a:t>.</a:t>
            </a:r>
            <a:endParaRPr sz="2500" dirty="0">
              <a:latin typeface="+mj-lt"/>
              <a:cs typeface="Tahoma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Palatino Linotype"/>
              <a:buChar char="•"/>
            </a:pPr>
            <a:endParaRPr sz="2500" dirty="0">
              <a:latin typeface="+mj-lt"/>
              <a:cs typeface="Times New Roman"/>
            </a:endParaRPr>
          </a:p>
          <a:p>
            <a:pPr marL="287041" marR="176253" indent="-261862" algn="just">
              <a:lnSpc>
                <a:spcPct val="102600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300" algn="l"/>
              </a:tabLst>
            </a:pPr>
            <a:r>
              <a:rPr sz="2500" spc="-89" dirty="0">
                <a:latin typeface="+mj-lt"/>
                <a:cs typeface="Tahoma"/>
              </a:rPr>
              <a:t>Therefore, </a:t>
            </a:r>
            <a:r>
              <a:rPr sz="2500" spc="-208" dirty="0" smtClean="0">
                <a:latin typeface="+mj-lt"/>
                <a:cs typeface="Tahoma"/>
              </a:rPr>
              <a:t>we </a:t>
            </a:r>
            <a:r>
              <a:rPr sz="2500" spc="-99" dirty="0">
                <a:latin typeface="+mj-lt"/>
                <a:cs typeface="Tahoma"/>
              </a:rPr>
              <a:t>generalize </a:t>
            </a:r>
            <a:r>
              <a:rPr sz="2500" spc="-79" dirty="0" smtClean="0">
                <a:latin typeface="+mj-lt"/>
                <a:cs typeface="Tahoma"/>
              </a:rPr>
              <a:t>findings </a:t>
            </a:r>
            <a:r>
              <a:rPr sz="2500" spc="-79" dirty="0">
                <a:latin typeface="+mj-lt"/>
                <a:cs typeface="Tahoma"/>
              </a:rPr>
              <a:t>from </a:t>
            </a:r>
            <a:r>
              <a:rPr sz="2500" spc="-109" dirty="0">
                <a:latin typeface="+mj-lt"/>
                <a:cs typeface="Tahoma"/>
              </a:rPr>
              <a:t>a sample </a:t>
            </a:r>
            <a:r>
              <a:rPr sz="2500" spc="-30" dirty="0">
                <a:latin typeface="+mj-lt"/>
                <a:cs typeface="Tahoma"/>
              </a:rPr>
              <a:t>to </a:t>
            </a:r>
            <a:r>
              <a:rPr sz="2500" spc="-109" dirty="0" smtClean="0">
                <a:latin typeface="+mj-lt"/>
                <a:cs typeface="Tahoma"/>
              </a:rPr>
              <a:t>whole </a:t>
            </a:r>
            <a:r>
              <a:rPr sz="2500" spc="-59" dirty="0">
                <a:latin typeface="+mj-lt"/>
                <a:cs typeface="Tahoma"/>
              </a:rPr>
              <a:t>population, </a:t>
            </a:r>
            <a:r>
              <a:rPr sz="2500" spc="-208" dirty="0" smtClean="0">
                <a:latin typeface="+mj-lt"/>
                <a:cs typeface="Tahoma"/>
              </a:rPr>
              <a:t>we </a:t>
            </a:r>
            <a:r>
              <a:rPr sz="2500" spc="-89" dirty="0" smtClean="0">
                <a:latin typeface="+mj-lt"/>
                <a:cs typeface="Tahoma"/>
              </a:rPr>
              <a:t>should </a:t>
            </a:r>
            <a:r>
              <a:rPr sz="2500" b="1" spc="-40" dirty="0">
                <a:latin typeface="+mj-lt"/>
                <a:cs typeface="Tahoma"/>
              </a:rPr>
              <a:t>explicitly</a:t>
            </a:r>
            <a:r>
              <a:rPr sz="2500" spc="-40" dirty="0">
                <a:latin typeface="+mj-lt"/>
                <a:cs typeface="Tahoma"/>
              </a:rPr>
              <a:t> </a:t>
            </a:r>
            <a:r>
              <a:rPr sz="2500" spc="-79" dirty="0">
                <a:latin typeface="+mj-lt"/>
                <a:cs typeface="Tahoma"/>
              </a:rPr>
              <a:t>specify </a:t>
            </a:r>
            <a:r>
              <a:rPr lang="en-US" sz="2500" spc="-79" dirty="0" smtClean="0">
                <a:latin typeface="+mj-lt"/>
                <a:cs typeface="Tahoma"/>
              </a:rPr>
              <a:t>the </a:t>
            </a:r>
            <a:r>
              <a:rPr sz="2500" spc="-89" dirty="0" smtClean="0">
                <a:latin typeface="+mj-lt"/>
                <a:cs typeface="Tahoma"/>
              </a:rPr>
              <a:t>uncertainty</a:t>
            </a:r>
            <a:r>
              <a:rPr sz="2500" spc="-89" dirty="0">
                <a:latin typeface="+mj-lt"/>
                <a:cs typeface="Tahoma"/>
              </a:rPr>
              <a:t>.</a:t>
            </a:r>
            <a:endParaRPr sz="2500" dirty="0">
              <a:latin typeface="+mj-lt"/>
              <a:cs typeface="Tahoma"/>
            </a:endParaRPr>
          </a:p>
          <a:p>
            <a:pPr>
              <a:spcBef>
                <a:spcPts val="79"/>
              </a:spcBef>
              <a:buClr>
                <a:srgbClr val="3333B2"/>
              </a:buClr>
              <a:buFont typeface="Palatino Linotype"/>
              <a:buChar char="•"/>
            </a:pPr>
            <a:endParaRPr sz="2500" dirty="0">
              <a:latin typeface="+mj-lt"/>
              <a:cs typeface="Times New Roman"/>
            </a:endParaRPr>
          </a:p>
          <a:p>
            <a:pPr marL="287041" indent="-261862"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300" algn="l"/>
              </a:tabLst>
            </a:pPr>
            <a:r>
              <a:rPr sz="2500" spc="-99" dirty="0">
                <a:latin typeface="+mj-lt"/>
                <a:cs typeface="Tahoma"/>
              </a:rPr>
              <a:t>We </a:t>
            </a:r>
            <a:r>
              <a:rPr sz="2500" spc="-139" dirty="0">
                <a:latin typeface="+mj-lt"/>
                <a:cs typeface="Tahoma"/>
              </a:rPr>
              <a:t>now </a:t>
            </a:r>
            <a:r>
              <a:rPr sz="2500" spc="-99" dirty="0">
                <a:latin typeface="+mj-lt"/>
                <a:cs typeface="Tahoma"/>
              </a:rPr>
              <a:t>discuss </a:t>
            </a:r>
            <a:r>
              <a:rPr sz="2500" b="1" spc="-59" dirty="0">
                <a:latin typeface="+mj-lt"/>
                <a:cs typeface="Tahoma"/>
              </a:rPr>
              <a:t>probability</a:t>
            </a:r>
            <a:r>
              <a:rPr sz="2500" spc="-59" dirty="0">
                <a:latin typeface="+mj-lt"/>
                <a:cs typeface="Tahoma"/>
              </a:rPr>
              <a:t> </a:t>
            </a:r>
            <a:r>
              <a:rPr sz="2500" spc="-129" dirty="0">
                <a:latin typeface="+mj-lt"/>
                <a:cs typeface="Tahoma"/>
              </a:rPr>
              <a:t>as </a:t>
            </a:r>
            <a:r>
              <a:rPr sz="2500" spc="-109" dirty="0">
                <a:latin typeface="+mj-lt"/>
                <a:cs typeface="Tahoma"/>
              </a:rPr>
              <a:t>a </a:t>
            </a:r>
            <a:r>
              <a:rPr sz="2500" b="1" spc="-129" dirty="0">
                <a:latin typeface="+mj-lt"/>
                <a:cs typeface="Tahoma"/>
              </a:rPr>
              <a:t>measure </a:t>
            </a:r>
            <a:r>
              <a:rPr sz="2500" b="1" spc="-69" dirty="0">
                <a:latin typeface="+mj-lt"/>
                <a:cs typeface="Tahoma"/>
              </a:rPr>
              <a:t>of </a:t>
            </a:r>
            <a:r>
              <a:rPr sz="2500" b="1" spc="-89" dirty="0" smtClean="0">
                <a:latin typeface="+mj-lt"/>
                <a:cs typeface="Tahoma"/>
              </a:rPr>
              <a:t>uncertainty</a:t>
            </a:r>
            <a:r>
              <a:rPr sz="2500" spc="-89" dirty="0" smtClean="0">
                <a:latin typeface="+mj-lt"/>
                <a:cs typeface="Tahoma"/>
              </a:rPr>
              <a:t>.</a:t>
            </a:r>
            <a:endParaRPr sz="2500" dirty="0">
              <a:latin typeface="+mj-lt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64132141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1054100" y="368300"/>
            <a:ext cx="6921500" cy="812800"/>
          </a:xfrm>
        </p:spPr>
        <p:txBody>
          <a:bodyPr/>
          <a:lstStyle/>
          <a:p>
            <a:r>
              <a:rPr lang="en-US" altLang="en-US" smtClean="0"/>
              <a:t>Simple Games of Probability</a:t>
            </a:r>
            <a:endParaRPr lang="en-US" altLang="en-US" i="1" smtClean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6163" y="1652588"/>
            <a:ext cx="7183437" cy="467201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Should you play this game?</a:t>
            </a:r>
          </a:p>
          <a:p>
            <a:pPr lvl="1"/>
            <a:r>
              <a:rPr lang="en-US" dirty="0" smtClean="0"/>
              <a:t>P(X </a:t>
            </a:r>
            <a:r>
              <a:rPr lang="en-US" dirty="0"/>
              <a:t>= −6) = 3/6 = 1/2 </a:t>
            </a:r>
          </a:p>
          <a:p>
            <a:pPr lvl="1"/>
            <a:r>
              <a:rPr lang="en-US" dirty="0"/>
              <a:t>P(X = 5) = 2/6 = 1/3 </a:t>
            </a:r>
          </a:p>
          <a:p>
            <a:pPr lvl="1"/>
            <a:r>
              <a:rPr lang="en-US" dirty="0"/>
              <a:t>P(X = 10) = 1/6 </a:t>
            </a:r>
          </a:p>
          <a:p>
            <a:pPr marL="0" indent="0">
              <a:buNone/>
            </a:pPr>
            <a:r>
              <a:rPr lang="en-US" dirty="0" smtClean="0"/>
              <a:t>The expected </a:t>
            </a:r>
            <a:r>
              <a:rPr lang="en-US" dirty="0"/>
              <a:t>value of X: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µ </a:t>
            </a:r>
            <a:r>
              <a:rPr lang="en-US" dirty="0"/>
              <a:t>= −6(3/6) + 5(2/6) + 10(1/6) = </a:t>
            </a:r>
            <a:r>
              <a:rPr lang="en-US" dirty="0" smtClean="0"/>
              <a:t>2/6 </a:t>
            </a:r>
            <a:r>
              <a:rPr lang="en-US" b="1" dirty="0" smtClean="0"/>
              <a:t>≈ 0.33 </a:t>
            </a:r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-This </a:t>
            </a:r>
            <a:r>
              <a:rPr lang="en-US" sz="2600" dirty="0"/>
              <a:t>looks like a pretty good deal to me because you </a:t>
            </a:r>
            <a:r>
              <a:rPr lang="en-US" sz="2600" dirty="0" smtClean="0"/>
              <a:t>are expected to win </a:t>
            </a:r>
            <a:r>
              <a:rPr lang="en-US" sz="2600" dirty="0"/>
              <a:t>about 33 cents per game. But, then again is that really worth your time?</a:t>
            </a:r>
          </a:p>
          <a:p>
            <a:pPr marL="0" indent="0">
              <a:buNone/>
            </a:pPr>
            <a:endParaRPr lang="en-US" b="1" dirty="0"/>
          </a:p>
          <a:p>
            <a:pPr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Conditional Probability</a:t>
            </a:r>
          </a:p>
        </p:txBody>
      </p:sp>
      <p:sp>
        <p:nvSpPr>
          <p:cNvPr id="2150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marL="144755" marR="5079" indent="-132057">
              <a:lnSpc>
                <a:spcPct val="102600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145390" algn="l"/>
              </a:tabLst>
            </a:pPr>
            <a:r>
              <a:rPr lang="en-US" sz="2800" spc="-30" dirty="0" err="1" smtClean="0">
                <a:latin typeface="+mj-lt"/>
                <a:cs typeface="Tahoma"/>
              </a:rPr>
              <a:t>Ver</a:t>
            </a:r>
            <a:r>
              <a:rPr lang="tr-TR" sz="2800" spc="-30" dirty="0">
                <a:latin typeface="+mj-lt"/>
                <a:cs typeface="Tahoma"/>
              </a:rPr>
              <a:t>y</a:t>
            </a:r>
            <a:r>
              <a:rPr lang="en-US" sz="2800" spc="-30" dirty="0" smtClean="0">
                <a:latin typeface="+mj-lt"/>
                <a:cs typeface="Tahoma"/>
              </a:rPr>
              <a:t> </a:t>
            </a:r>
            <a:r>
              <a:rPr lang="en-US" sz="2800" spc="-40" dirty="0">
                <a:latin typeface="+mj-lt"/>
                <a:cs typeface="Tahoma"/>
              </a:rPr>
              <a:t>often, </a:t>
            </a:r>
            <a:r>
              <a:rPr lang="en-US" sz="2800" spc="-105" dirty="0">
                <a:latin typeface="+mj-lt"/>
                <a:cs typeface="Tahoma"/>
              </a:rPr>
              <a:t>we </a:t>
            </a:r>
            <a:r>
              <a:rPr lang="en-US" sz="2800" spc="-75" dirty="0">
                <a:latin typeface="+mj-lt"/>
                <a:cs typeface="Tahoma"/>
              </a:rPr>
              <a:t>need </a:t>
            </a:r>
            <a:r>
              <a:rPr lang="en-US" sz="2800" spc="-15" dirty="0">
                <a:latin typeface="+mj-lt"/>
                <a:cs typeface="Tahoma"/>
              </a:rPr>
              <a:t>to </a:t>
            </a:r>
            <a:r>
              <a:rPr lang="en-US" sz="2800" spc="-50" dirty="0">
                <a:latin typeface="+mj-lt"/>
                <a:cs typeface="Tahoma"/>
              </a:rPr>
              <a:t>discuss </a:t>
            </a:r>
            <a:r>
              <a:rPr lang="en-US" sz="2800" spc="-45" dirty="0">
                <a:latin typeface="+mj-lt"/>
                <a:cs typeface="Tahoma"/>
              </a:rPr>
              <a:t>possible </a:t>
            </a:r>
            <a:r>
              <a:rPr lang="en-US" sz="2800" spc="-60" dirty="0">
                <a:latin typeface="+mj-lt"/>
                <a:cs typeface="Tahoma"/>
              </a:rPr>
              <a:t>changes </a:t>
            </a:r>
            <a:r>
              <a:rPr lang="en-US" sz="2800" spc="-25" dirty="0">
                <a:latin typeface="+mj-lt"/>
                <a:cs typeface="Tahoma"/>
              </a:rPr>
              <a:t>in </a:t>
            </a:r>
            <a:r>
              <a:rPr lang="en-US" sz="2800" spc="-40" dirty="0">
                <a:latin typeface="+mj-lt"/>
                <a:cs typeface="Tahoma"/>
              </a:rPr>
              <a:t>the  </a:t>
            </a:r>
            <a:r>
              <a:rPr lang="en-US" sz="2800" b="1" spc="-30" dirty="0">
                <a:latin typeface="+mj-lt"/>
                <a:cs typeface="Tahoma"/>
              </a:rPr>
              <a:t>probability </a:t>
            </a:r>
            <a:r>
              <a:rPr lang="en-US" sz="2800" b="1" spc="-35" dirty="0">
                <a:latin typeface="+mj-lt"/>
                <a:cs typeface="Tahoma"/>
              </a:rPr>
              <a:t>of </a:t>
            </a:r>
            <a:r>
              <a:rPr lang="en-US" sz="2800" b="1" spc="-70" dirty="0">
                <a:latin typeface="+mj-lt"/>
                <a:cs typeface="Tahoma"/>
              </a:rPr>
              <a:t>one </a:t>
            </a:r>
            <a:r>
              <a:rPr lang="en-US" sz="2800" b="1" spc="-55" dirty="0">
                <a:latin typeface="+mj-lt"/>
                <a:cs typeface="Tahoma"/>
              </a:rPr>
              <a:t>event </a:t>
            </a:r>
            <a:r>
              <a:rPr lang="en-US" sz="2800" spc="-65" dirty="0">
                <a:latin typeface="+mj-lt"/>
                <a:cs typeface="Tahoma"/>
              </a:rPr>
              <a:t>based </a:t>
            </a:r>
            <a:r>
              <a:rPr lang="en-US" sz="2800" spc="-55" dirty="0">
                <a:latin typeface="+mj-lt"/>
                <a:cs typeface="Tahoma"/>
              </a:rPr>
              <a:t>on </a:t>
            </a:r>
            <a:r>
              <a:rPr lang="en-US" sz="2800" spc="-45" dirty="0">
                <a:latin typeface="+mj-lt"/>
                <a:cs typeface="Tahoma"/>
              </a:rPr>
              <a:t>our </a:t>
            </a:r>
            <a:r>
              <a:rPr lang="en-US" sz="2800" spc="-60" dirty="0">
                <a:latin typeface="+mj-lt"/>
                <a:cs typeface="Tahoma"/>
              </a:rPr>
              <a:t>knowledge </a:t>
            </a:r>
            <a:r>
              <a:rPr lang="en-US" sz="2800" spc="-50" dirty="0">
                <a:latin typeface="+mj-lt"/>
                <a:cs typeface="Tahoma"/>
              </a:rPr>
              <a:t>regarding </a:t>
            </a:r>
            <a:r>
              <a:rPr lang="en-US" sz="2800" spc="-45" dirty="0" smtClean="0">
                <a:latin typeface="+mj-lt"/>
                <a:cs typeface="Tahoma"/>
              </a:rPr>
              <a:t>the</a:t>
            </a:r>
            <a:r>
              <a:rPr lang="en-US" sz="2800" spc="250" dirty="0" smtClean="0">
                <a:latin typeface="+mj-lt"/>
                <a:cs typeface="Tahoma"/>
              </a:rPr>
              <a:t> </a:t>
            </a:r>
            <a:r>
              <a:rPr lang="en-US" sz="2800" b="1" spc="-45" dirty="0">
                <a:latin typeface="+mj-lt"/>
                <a:cs typeface="Tahoma"/>
              </a:rPr>
              <a:t>occurrence </a:t>
            </a:r>
            <a:r>
              <a:rPr lang="en-US" sz="2800" b="1" spc="-35" dirty="0">
                <a:latin typeface="+mj-lt"/>
                <a:cs typeface="Tahoma"/>
              </a:rPr>
              <a:t>of </a:t>
            </a:r>
            <a:r>
              <a:rPr lang="en-US" sz="2800" b="1" spc="-45" dirty="0">
                <a:latin typeface="+mj-lt"/>
                <a:cs typeface="Tahoma"/>
              </a:rPr>
              <a:t>another</a:t>
            </a:r>
            <a:r>
              <a:rPr lang="en-US" sz="2800" b="1" spc="85" dirty="0">
                <a:latin typeface="+mj-lt"/>
                <a:cs typeface="Tahoma"/>
              </a:rPr>
              <a:t> </a:t>
            </a:r>
            <a:r>
              <a:rPr lang="en-US" sz="2800" b="1" spc="-50" dirty="0">
                <a:latin typeface="+mj-lt"/>
                <a:cs typeface="Tahoma"/>
              </a:rPr>
              <a:t>event</a:t>
            </a:r>
            <a:r>
              <a:rPr lang="en-US" sz="2800" spc="-50" dirty="0">
                <a:latin typeface="+mj-lt"/>
                <a:cs typeface="Tahoma"/>
              </a:rPr>
              <a:t>.</a:t>
            </a:r>
            <a:endParaRPr lang="en-US" sz="2800" dirty="0">
              <a:latin typeface="+mj-lt"/>
              <a:cs typeface="Tahoma"/>
            </a:endParaRPr>
          </a:p>
          <a:p>
            <a:pPr>
              <a:spcBef>
                <a:spcPts val="5"/>
              </a:spcBef>
              <a:buClr>
                <a:srgbClr val="3333B2"/>
              </a:buClr>
              <a:buFont typeface="Palatino Linotype"/>
              <a:buChar char="•"/>
            </a:pPr>
            <a:endParaRPr lang="tr-TR" sz="3600" dirty="0" smtClean="0">
              <a:latin typeface="+mj-lt"/>
              <a:cs typeface="Times New Roman"/>
            </a:endParaRPr>
          </a:p>
          <a:p>
            <a:pPr marL="144755" marR="412678" indent="-132057" algn="just">
              <a:lnSpc>
                <a:spcPct val="102600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145390" algn="l"/>
              </a:tabLst>
            </a:pPr>
            <a:r>
              <a:rPr lang="en-US" sz="2800" spc="-20" dirty="0" smtClean="0">
                <a:latin typeface="+mj-lt"/>
                <a:cs typeface="Tahoma"/>
              </a:rPr>
              <a:t>The </a:t>
            </a:r>
            <a:r>
              <a:rPr lang="en-US" sz="2800" b="1" spc="-30" dirty="0">
                <a:latin typeface="+mj-lt"/>
                <a:cs typeface="Gill Sans MT"/>
              </a:rPr>
              <a:t>conditional </a:t>
            </a:r>
            <a:r>
              <a:rPr lang="en-US" sz="2800" b="1" spc="-40" dirty="0">
                <a:latin typeface="+mj-lt"/>
                <a:cs typeface="Gill Sans MT"/>
              </a:rPr>
              <a:t>probability</a:t>
            </a:r>
            <a:r>
              <a:rPr lang="en-US" sz="2800" spc="-40" dirty="0">
                <a:latin typeface="+mj-lt"/>
                <a:cs typeface="Tahoma"/>
              </a:rPr>
              <a:t>, </a:t>
            </a:r>
            <a:r>
              <a:rPr lang="en-US" sz="2800" spc="-55" dirty="0">
                <a:latin typeface="+mj-lt"/>
                <a:cs typeface="Tahoma"/>
              </a:rPr>
              <a:t>denoted </a:t>
            </a:r>
            <a:r>
              <a:rPr lang="en-US" sz="2800" i="1" spc="-40" dirty="0">
                <a:latin typeface="+mj-lt"/>
                <a:cs typeface="Arial"/>
              </a:rPr>
              <a:t>P </a:t>
            </a:r>
            <a:r>
              <a:rPr lang="en-US" sz="2800" spc="-45" dirty="0" smtClean="0">
                <a:latin typeface="+mj-lt"/>
                <a:cs typeface="Tahoma"/>
              </a:rPr>
              <a:t>(</a:t>
            </a:r>
            <a:r>
              <a:rPr lang="tr-TR" sz="2800" i="1" spc="-45" dirty="0">
                <a:latin typeface="+mj-lt"/>
                <a:cs typeface="Arial"/>
              </a:rPr>
              <a:t>A</a:t>
            </a:r>
            <a:r>
              <a:rPr lang="en-US" sz="2800" i="1" spc="-45" dirty="0" smtClean="0">
                <a:latin typeface="+mj-lt"/>
                <a:cs typeface="Palatino Linotype"/>
              </a:rPr>
              <a:t>|</a:t>
            </a:r>
            <a:r>
              <a:rPr lang="tr-TR" sz="2800" i="1" spc="-45" dirty="0" smtClean="0">
                <a:latin typeface="+mj-lt"/>
                <a:cs typeface="Arial"/>
              </a:rPr>
              <a:t>B</a:t>
            </a:r>
            <a:r>
              <a:rPr lang="en-US" sz="2800" spc="-45" dirty="0" smtClean="0">
                <a:latin typeface="+mj-lt"/>
                <a:cs typeface="Tahoma"/>
              </a:rPr>
              <a:t>), </a:t>
            </a:r>
            <a:r>
              <a:rPr lang="en-US" sz="2800" spc="-35" dirty="0">
                <a:latin typeface="+mj-lt"/>
                <a:cs typeface="Tahoma"/>
              </a:rPr>
              <a:t>is </a:t>
            </a:r>
            <a:r>
              <a:rPr lang="en-US" sz="2800" spc="-40" dirty="0">
                <a:latin typeface="+mj-lt"/>
                <a:cs typeface="Tahoma"/>
              </a:rPr>
              <a:t>the  </a:t>
            </a:r>
            <a:r>
              <a:rPr lang="en-US" sz="2800" spc="-30" dirty="0">
                <a:latin typeface="+mj-lt"/>
                <a:cs typeface="Tahoma"/>
              </a:rPr>
              <a:t>probability </a:t>
            </a:r>
            <a:r>
              <a:rPr lang="en-US" sz="2800" spc="-35" dirty="0">
                <a:latin typeface="+mj-lt"/>
                <a:cs typeface="Tahoma"/>
              </a:rPr>
              <a:t>of </a:t>
            </a:r>
            <a:r>
              <a:rPr lang="en-US" sz="2800" spc="-55" dirty="0">
                <a:latin typeface="+mj-lt"/>
                <a:cs typeface="Tahoma"/>
              </a:rPr>
              <a:t>event </a:t>
            </a:r>
            <a:r>
              <a:rPr lang="tr-TR" sz="2800" i="1" spc="-40" dirty="0" smtClean="0">
                <a:latin typeface="+mj-lt"/>
                <a:cs typeface="Arial"/>
              </a:rPr>
              <a:t>A </a:t>
            </a:r>
            <a:r>
              <a:rPr lang="en-US" sz="2800" spc="-50" dirty="0" smtClean="0">
                <a:latin typeface="+mj-lt"/>
                <a:cs typeface="Tahoma"/>
              </a:rPr>
              <a:t>given </a:t>
            </a:r>
            <a:r>
              <a:rPr lang="en-US" sz="2800" spc="-15" dirty="0">
                <a:latin typeface="+mj-lt"/>
                <a:cs typeface="Tahoma"/>
              </a:rPr>
              <a:t>that </a:t>
            </a:r>
            <a:r>
              <a:rPr lang="en-US" sz="2800" spc="-45" dirty="0">
                <a:latin typeface="+mj-lt"/>
                <a:cs typeface="Tahoma"/>
              </a:rPr>
              <a:t>another </a:t>
            </a:r>
            <a:r>
              <a:rPr lang="en-US" sz="2800" spc="-55" dirty="0">
                <a:latin typeface="+mj-lt"/>
                <a:cs typeface="Tahoma"/>
              </a:rPr>
              <a:t>event </a:t>
            </a:r>
            <a:r>
              <a:rPr lang="tr-TR" sz="2800" i="1" spc="-40" dirty="0" smtClean="0">
                <a:latin typeface="+mj-lt"/>
                <a:cs typeface="Arial"/>
              </a:rPr>
              <a:t>B</a:t>
            </a:r>
            <a:r>
              <a:rPr lang="en-US" sz="2800" spc="-60" baseline="-10416" dirty="0" smtClean="0">
                <a:latin typeface="+mj-lt"/>
                <a:cs typeface="Trebuchet MS"/>
              </a:rPr>
              <a:t> </a:t>
            </a:r>
            <a:r>
              <a:rPr lang="en-US" sz="2800" spc="-60" dirty="0">
                <a:latin typeface="+mj-lt"/>
                <a:cs typeface="Tahoma"/>
              </a:rPr>
              <a:t>has  </a:t>
            </a:r>
            <a:r>
              <a:rPr lang="en-US" sz="2800" spc="-40" dirty="0">
                <a:latin typeface="+mj-lt"/>
                <a:cs typeface="Tahoma"/>
              </a:rPr>
              <a:t>occurred.</a:t>
            </a:r>
            <a:endParaRPr lang="en-US" sz="2800" dirty="0">
              <a:latin typeface="+mj-lt"/>
              <a:cs typeface="Tahom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Conditional Probability</a:t>
            </a:r>
          </a:p>
        </p:txBody>
      </p:sp>
      <p:sp>
        <p:nvSpPr>
          <p:cNvPr id="2150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/>
              <a:t>The conditional probability of B given A</a:t>
            </a:r>
          </a:p>
          <a:p>
            <a:pPr>
              <a:defRPr/>
            </a:pPr>
            <a:endParaRPr lang="en-US" altLang="en-US" sz="2800" dirty="0" smtClean="0"/>
          </a:p>
          <a:p>
            <a:pPr>
              <a:defRPr/>
            </a:pPr>
            <a:endParaRPr lang="en-US" altLang="en-US" sz="2800" dirty="0" smtClean="0"/>
          </a:p>
          <a:p>
            <a:pPr>
              <a:defRPr/>
            </a:pPr>
            <a:r>
              <a:rPr lang="en-US" altLang="en-US" sz="2800" dirty="0" smtClean="0"/>
              <a:t>A and B are independent events if and only if</a:t>
            </a:r>
          </a:p>
          <a:p>
            <a:pPr>
              <a:defRPr/>
            </a:pPr>
            <a:endParaRPr lang="en-US" altLang="en-US" dirty="0"/>
          </a:p>
          <a:p>
            <a:pPr marL="0" indent="0">
              <a:buFont typeface="Arial" pitchFamily="34" charset="0"/>
              <a:buNone/>
              <a:defRPr/>
            </a:pPr>
            <a:endParaRPr lang="en-US" altLang="en-US" sz="2000" dirty="0" smtClean="0"/>
          </a:p>
          <a:p>
            <a:pPr marL="0" indent="0">
              <a:buNone/>
              <a:defRPr/>
            </a:pPr>
            <a:r>
              <a:rPr lang="en-US" altLang="en-US" sz="2400" b="1" dirty="0" smtClean="0">
                <a:latin typeface="+mj-lt"/>
              </a:rPr>
              <a:t>Example: </a:t>
            </a:r>
            <a:r>
              <a:rPr lang="en-US" sz="2400" i="1" dirty="0" err="1" smtClean="0">
                <a:latin typeface="+mj-lt"/>
              </a:rPr>
              <a:t>Pr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i="1" dirty="0" smtClean="0">
                <a:latin typeface="+mj-lt"/>
              </a:rPr>
              <a:t>Z1</a:t>
            </a:r>
            <a:r>
              <a:rPr lang="en-US" sz="2400" dirty="0" smtClean="0">
                <a:latin typeface="+mj-lt"/>
              </a:rPr>
              <a:t>=2 | </a:t>
            </a:r>
            <a:r>
              <a:rPr lang="en-US" altLang="en-US" sz="2400" dirty="0">
                <a:latin typeface="+mj-lt"/>
              </a:rPr>
              <a:t> Z1 </a:t>
            </a:r>
            <a:r>
              <a:rPr lang="en-US" sz="2400" dirty="0" smtClean="0">
                <a:latin typeface="+mj-lt"/>
              </a:rPr>
              <a:t>+</a:t>
            </a:r>
            <a:r>
              <a:rPr lang="en-US" altLang="en-US" sz="2400" dirty="0" smtClean="0">
                <a:latin typeface="+mj-lt"/>
              </a:rPr>
              <a:t> Z2</a:t>
            </a:r>
            <a:r>
              <a:rPr lang="en-US" sz="2400" dirty="0" smtClean="0">
                <a:latin typeface="+mj-lt"/>
              </a:rPr>
              <a:t> ≤ 5 )=?</a:t>
            </a:r>
            <a:endParaRPr lang="en-US" altLang="en-US" sz="2400" dirty="0" smtClean="0">
              <a:latin typeface="+mj-lt"/>
            </a:endParaRPr>
          </a:p>
          <a:p>
            <a:pPr>
              <a:defRPr/>
            </a:pPr>
            <a:r>
              <a:rPr lang="en-US" altLang="en-US" sz="2400" dirty="0" smtClean="0">
                <a:latin typeface="+mj-lt"/>
              </a:rPr>
              <a:t>Let Z1 and Z2 be fair six-sided dice rolled simultaneously.</a:t>
            </a:r>
          </a:p>
          <a:p>
            <a:pPr marL="0" indent="0">
              <a:buNone/>
              <a:defRPr/>
            </a:pPr>
            <a:r>
              <a:rPr lang="en-US" altLang="en-US" sz="2400" dirty="0" smtClean="0">
                <a:latin typeface="+mj-lt"/>
              </a:rPr>
              <a:t>      What is the probability that  Z1 = 2 when Z1+Z2 ≤ 5?</a:t>
            </a:r>
          </a:p>
          <a:p>
            <a:pPr>
              <a:defRPr/>
            </a:pPr>
            <a:endParaRPr lang="en-US" altLang="en-US" sz="2000" dirty="0" smtClean="0"/>
          </a:p>
        </p:txBody>
      </p:sp>
      <p:pic>
        <p:nvPicPr>
          <p:cNvPr id="430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19313"/>
            <a:ext cx="3886200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657600"/>
            <a:ext cx="4862513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812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Conditional Probability</a:t>
            </a:r>
          </a:p>
        </p:txBody>
      </p:sp>
      <p:sp>
        <p:nvSpPr>
          <p:cNvPr id="2150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defRPr/>
            </a:pPr>
            <a:endParaRPr lang="en-US" altLang="en-US" dirty="0"/>
          </a:p>
          <a:p>
            <a:pPr marL="0" indent="0">
              <a:buFont typeface="Arial" pitchFamily="34" charset="0"/>
              <a:buNone/>
              <a:defRPr/>
            </a:pPr>
            <a:endParaRPr lang="en-US" altLang="en-US" sz="2000" dirty="0" smtClean="0"/>
          </a:p>
          <a:p>
            <a:pPr marL="0" indent="0">
              <a:buNone/>
              <a:defRPr/>
            </a:pPr>
            <a:r>
              <a:rPr lang="en-US" altLang="en-US" sz="2400" b="1" dirty="0" smtClean="0">
                <a:latin typeface="+mj-lt"/>
              </a:rPr>
              <a:t>Example: </a:t>
            </a:r>
            <a:r>
              <a:rPr lang="en-US" sz="2400" i="1" dirty="0" err="1" smtClean="0">
                <a:latin typeface="+mj-lt"/>
              </a:rPr>
              <a:t>Pr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i="1" dirty="0" smtClean="0">
                <a:latin typeface="+mj-lt"/>
              </a:rPr>
              <a:t>Z1</a:t>
            </a:r>
            <a:r>
              <a:rPr lang="en-US" sz="2400" dirty="0" smtClean="0">
                <a:latin typeface="+mj-lt"/>
              </a:rPr>
              <a:t>=2 | </a:t>
            </a:r>
            <a:r>
              <a:rPr lang="en-US" altLang="en-US" sz="2400" dirty="0">
                <a:latin typeface="+mj-lt"/>
              </a:rPr>
              <a:t> Z1 </a:t>
            </a:r>
            <a:r>
              <a:rPr lang="en-US" sz="2400" dirty="0" smtClean="0">
                <a:latin typeface="+mj-lt"/>
              </a:rPr>
              <a:t>+</a:t>
            </a:r>
            <a:r>
              <a:rPr lang="en-US" altLang="en-US" sz="2400" dirty="0" smtClean="0">
                <a:latin typeface="+mj-lt"/>
              </a:rPr>
              <a:t> Z2</a:t>
            </a:r>
            <a:r>
              <a:rPr lang="en-US" sz="2400" dirty="0" smtClean="0">
                <a:latin typeface="+mj-lt"/>
              </a:rPr>
              <a:t> ≤ 5 )=?</a:t>
            </a:r>
            <a:endParaRPr lang="en-US" altLang="en-US" sz="2400" dirty="0" smtClean="0">
              <a:latin typeface="+mj-lt"/>
            </a:endParaRPr>
          </a:p>
          <a:p>
            <a:pPr>
              <a:defRPr/>
            </a:pPr>
            <a:r>
              <a:rPr lang="en-US" altLang="en-US" sz="2400" dirty="0" smtClean="0">
                <a:latin typeface="+mj-lt"/>
              </a:rPr>
              <a:t>Let Z1 and Z2 be fair six-sided dice rolled simultaneously.</a:t>
            </a:r>
          </a:p>
          <a:p>
            <a:pPr marL="0" indent="0">
              <a:buNone/>
              <a:defRPr/>
            </a:pPr>
            <a:r>
              <a:rPr lang="en-US" altLang="en-US" sz="2400" dirty="0" smtClean="0">
                <a:latin typeface="+mj-lt"/>
              </a:rPr>
              <a:t>      What is the probability that  Z1 = 2 when Z1+Z2 ≤ 5</a:t>
            </a:r>
            <a:r>
              <a:rPr lang="en-US" altLang="en-US" sz="2400" dirty="0" smtClean="0">
                <a:latin typeface="+mj-lt"/>
              </a:rPr>
              <a:t>?</a:t>
            </a:r>
          </a:p>
          <a:p>
            <a:pPr marL="0" indent="0">
              <a:buNone/>
              <a:defRPr/>
            </a:pPr>
            <a:r>
              <a:rPr lang="en-US" altLang="en-US" sz="2400" dirty="0">
                <a:latin typeface="+mj-lt"/>
              </a:rPr>
              <a:t>B</a:t>
            </a:r>
            <a:r>
              <a:rPr lang="en-US" altLang="en-US" sz="2400" dirty="0" smtClean="0">
                <a:latin typeface="+mj-lt"/>
              </a:rPr>
              <a:t>=</a:t>
            </a:r>
            <a:r>
              <a:rPr lang="en-US" altLang="en-US" sz="2400" dirty="0" smtClean="0"/>
              <a:t>{(</a:t>
            </a:r>
            <a:r>
              <a:rPr lang="en-US" altLang="en-US" sz="2400" dirty="0"/>
              <a:t>2,1)</a:t>
            </a:r>
            <a:r>
              <a:rPr lang="en-US" altLang="en-US" sz="2400" dirty="0"/>
              <a:t> ,(2,2) ,(2,3) </a:t>
            </a:r>
            <a:r>
              <a:rPr lang="en-US" altLang="en-US" sz="2400" dirty="0" smtClean="0"/>
              <a:t>,(2,4) ,(2,5) ,(2,6)}</a:t>
            </a:r>
            <a:endParaRPr lang="en-US" altLang="en-US" sz="2400" dirty="0" smtClean="0">
              <a:latin typeface="+mj-lt"/>
            </a:endParaRPr>
          </a:p>
          <a:p>
            <a:pPr marL="0" indent="0">
              <a:buNone/>
              <a:defRPr/>
            </a:pPr>
            <a:r>
              <a:rPr lang="en-US" altLang="en-US" sz="2400" dirty="0">
                <a:latin typeface="+mj-lt"/>
              </a:rPr>
              <a:t>A</a:t>
            </a:r>
            <a:r>
              <a:rPr lang="en-US" altLang="en-US" sz="2400" dirty="0" smtClean="0">
                <a:latin typeface="+mj-lt"/>
              </a:rPr>
              <a:t>={(1,1),(1,2),(1,3),(1,4),(2,1)</a:t>
            </a:r>
            <a:r>
              <a:rPr lang="en-US" altLang="en-US" sz="2400" dirty="0" smtClean="0"/>
              <a:t> ,(2,2) ,(2,3)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,(3,1)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,(3,2) ,(4,1)}</a:t>
            </a:r>
            <a:endParaRPr lang="en-US" altLang="en-US" sz="2400" dirty="0"/>
          </a:p>
          <a:p>
            <a:pPr marL="0" indent="0">
              <a:buNone/>
              <a:defRPr/>
            </a:pPr>
            <a:r>
              <a:rPr lang="en-US" altLang="en-US" sz="2400" i="1" dirty="0"/>
              <a:t>A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itchFamily="18" charset="2"/>
              </a:rPr>
              <a:t></a:t>
            </a:r>
            <a:r>
              <a:rPr lang="en-US" altLang="en-US" sz="2400" dirty="0"/>
              <a:t> </a:t>
            </a:r>
            <a:r>
              <a:rPr lang="en-US" altLang="en-US" sz="2400" i="1" dirty="0" smtClean="0"/>
              <a:t>B=</a:t>
            </a:r>
            <a:r>
              <a:rPr lang="en-US" altLang="en-US" sz="2400" dirty="0"/>
              <a:t>{(2,1) ,(2,2) ,(2,3</a:t>
            </a:r>
            <a:r>
              <a:rPr lang="en-US" altLang="en-US" sz="2400" dirty="0" smtClean="0"/>
              <a:t>)} </a:t>
            </a:r>
            <a:endParaRPr lang="en-US" altLang="en-US" sz="2400" dirty="0"/>
          </a:p>
          <a:p>
            <a:pPr marL="0" indent="0">
              <a:buNone/>
              <a:defRPr/>
            </a:pPr>
            <a:r>
              <a:rPr lang="en-US" altLang="en-US" sz="2400" dirty="0" err="1" smtClean="0"/>
              <a:t>Pr</a:t>
            </a:r>
            <a:r>
              <a:rPr lang="en-US" altLang="en-US" sz="2400" dirty="0" smtClean="0"/>
              <a:t>(B|A)=3/10=0.3</a:t>
            </a:r>
            <a:endParaRPr lang="en-US" altLang="en-US" sz="2400" dirty="0"/>
          </a:p>
          <a:p>
            <a:pPr marL="0" indent="0">
              <a:buNone/>
              <a:defRPr/>
            </a:pPr>
            <a:endParaRPr lang="en-US" altLang="en-US" sz="2400" dirty="0"/>
          </a:p>
          <a:p>
            <a:pPr marL="0" indent="0">
              <a:buNone/>
              <a:defRPr/>
            </a:pPr>
            <a:endParaRPr lang="en-US" altLang="en-US" sz="2400" dirty="0"/>
          </a:p>
          <a:p>
            <a:pPr marL="0" indent="0">
              <a:buNone/>
              <a:defRPr/>
            </a:pPr>
            <a:endParaRPr lang="en-US" altLang="en-US" sz="2400" dirty="0" smtClean="0">
              <a:latin typeface="+mj-lt"/>
            </a:endParaRPr>
          </a:p>
          <a:p>
            <a:pPr>
              <a:defRPr/>
            </a:pPr>
            <a:endParaRPr lang="en-US" altLang="en-US" sz="2000" dirty="0" smtClean="0"/>
          </a:p>
        </p:txBody>
      </p:sp>
      <p:pic>
        <p:nvPicPr>
          <p:cNvPr id="430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257800"/>
            <a:ext cx="3048000" cy="907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105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57200" y="359658"/>
            <a:ext cx="822960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04883" algn="l"/>
            <a:r>
              <a:rPr sz="4100" spc="-59" dirty="0"/>
              <a:t>Conditional</a:t>
            </a:r>
            <a:r>
              <a:rPr sz="4100" spc="-20" dirty="0"/>
              <a:t> </a:t>
            </a:r>
            <a:r>
              <a:rPr sz="4100" spc="-69" dirty="0"/>
              <a:t>probability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75589" y="1237552"/>
            <a:ext cx="7404625" cy="37505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991" marR="122094" indent="-261816">
              <a:lnSpc>
                <a:spcPct val="102600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250" algn="l"/>
              </a:tabLst>
            </a:pPr>
            <a:r>
              <a:rPr sz="2400" spc="-59" dirty="0">
                <a:latin typeface="+mj-lt"/>
                <a:cs typeface="Tahoma"/>
              </a:rPr>
              <a:t>Suppose we know that </a:t>
            </a:r>
            <a:r>
              <a:rPr lang="en-US" sz="2400" spc="-59" dirty="0" smtClean="0">
                <a:latin typeface="+mj-lt"/>
                <a:cs typeface="Tahoma"/>
              </a:rPr>
              <a:t>the probability </a:t>
            </a:r>
            <a:r>
              <a:rPr lang="en-US" sz="2400" spc="-59" dirty="0">
                <a:latin typeface="+mj-lt"/>
                <a:cs typeface="Tahoma"/>
              </a:rPr>
              <a:t>that a randomly selected student is a girl is P (</a:t>
            </a:r>
            <a:r>
              <a:rPr lang="en-US" sz="2400" spc="-59" dirty="0" smtClean="0">
                <a:latin typeface="+mj-lt"/>
                <a:cs typeface="Tahoma"/>
              </a:rPr>
              <a:t>F), 0.40 and</a:t>
            </a:r>
            <a:endParaRPr sz="2400" spc="-59" dirty="0">
              <a:latin typeface="+mj-lt"/>
              <a:cs typeface="Tahoma"/>
            </a:endParaRPr>
          </a:p>
          <a:p>
            <a:pPr>
              <a:spcBef>
                <a:spcPts val="79"/>
              </a:spcBef>
              <a:buClr>
                <a:srgbClr val="3333B2"/>
              </a:buClr>
              <a:buFont typeface="Palatino Linotype"/>
              <a:buChar char="•"/>
            </a:pPr>
            <a:endParaRPr sz="2400" dirty="0">
              <a:latin typeface="+mj-lt"/>
              <a:cs typeface="Times New Roman"/>
            </a:endParaRPr>
          </a:p>
          <a:p>
            <a:pPr marL="286991" indent="-261816"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250" algn="l"/>
              </a:tabLst>
            </a:pPr>
            <a:r>
              <a:rPr lang="en-US" sz="2400" spc="-40" dirty="0" smtClean="0">
                <a:latin typeface="+mj-lt"/>
                <a:cs typeface="Tahoma"/>
              </a:rPr>
              <a:t>Assume t</a:t>
            </a:r>
            <a:r>
              <a:rPr sz="2400" spc="-40" dirty="0" smtClean="0">
                <a:latin typeface="+mj-lt"/>
                <a:cs typeface="Tahoma"/>
              </a:rPr>
              <a:t>he </a:t>
            </a:r>
            <a:r>
              <a:rPr sz="2400" spc="-59" dirty="0">
                <a:latin typeface="+mj-lt"/>
                <a:cs typeface="Tahoma"/>
              </a:rPr>
              <a:t>probability </a:t>
            </a:r>
            <a:r>
              <a:rPr lang="en-US" sz="2400" spc="-69" dirty="0" smtClean="0">
                <a:latin typeface="+mj-lt"/>
                <a:cs typeface="Tahoma"/>
              </a:rPr>
              <a:t>that a randomly selected student is a </a:t>
            </a:r>
            <a:r>
              <a:rPr lang="en-US" sz="2400" spc="-69" dirty="0">
                <a:latin typeface="+mj-lt"/>
                <a:cs typeface="Tahoma"/>
              </a:rPr>
              <a:t>girl </a:t>
            </a:r>
            <a:r>
              <a:rPr lang="en-US" sz="2400" spc="-69" dirty="0" smtClean="0">
                <a:latin typeface="+mj-lt"/>
                <a:cs typeface="Tahoma"/>
              </a:rPr>
              <a:t>and </a:t>
            </a:r>
            <a:r>
              <a:rPr lang="en-US" sz="2400" spc="-69" dirty="0">
                <a:latin typeface="+mj-lt"/>
                <a:cs typeface="Tahoma"/>
              </a:rPr>
              <a:t>plays sports </a:t>
            </a:r>
            <a:r>
              <a:rPr lang="en-US" sz="2400" spc="-69" dirty="0" smtClean="0">
                <a:latin typeface="+mj-lt"/>
                <a:cs typeface="Tahoma"/>
              </a:rPr>
              <a:t>is P </a:t>
            </a:r>
            <a:r>
              <a:rPr lang="en-US" sz="2400" spc="-69" dirty="0">
                <a:latin typeface="+mj-lt"/>
                <a:cs typeface="Tahoma"/>
              </a:rPr>
              <a:t>(F ∩ S</a:t>
            </a:r>
            <a:r>
              <a:rPr lang="en-US" sz="2400" spc="-69" dirty="0" smtClean="0">
                <a:latin typeface="+mj-lt"/>
                <a:cs typeface="Tahoma"/>
              </a:rPr>
              <a:t>), 0.09. </a:t>
            </a:r>
          </a:p>
          <a:p>
            <a:pPr marL="286991" indent="-261816"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250" algn="l"/>
              </a:tabLst>
            </a:pPr>
            <a:endParaRPr lang="en-US" sz="2400" spc="-69" dirty="0">
              <a:latin typeface="+mj-lt"/>
              <a:cs typeface="Tahoma"/>
            </a:endParaRPr>
          </a:p>
          <a:p>
            <a:pPr marL="286991" indent="-261816"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250" algn="l"/>
              </a:tabLst>
            </a:pPr>
            <a:r>
              <a:rPr lang="en-US" sz="2400" spc="-69" dirty="0" smtClean="0">
                <a:latin typeface="+mj-lt"/>
                <a:cs typeface="Tahoma"/>
              </a:rPr>
              <a:t>If </a:t>
            </a:r>
            <a:r>
              <a:rPr lang="en-US" sz="2400" spc="-69" dirty="0">
                <a:latin typeface="+mj-lt"/>
                <a:cs typeface="Tahoma"/>
              </a:rPr>
              <a:t>the student is female, what is the conditional probability that she plays sports? P </a:t>
            </a:r>
            <a:r>
              <a:rPr lang="en-US" sz="2400" spc="-69" dirty="0" smtClean="0">
                <a:latin typeface="+mj-lt"/>
                <a:cs typeface="Tahoma"/>
              </a:rPr>
              <a:t>(S | F) </a:t>
            </a:r>
            <a:endParaRPr sz="2400" dirty="0">
              <a:latin typeface="+mj-lt"/>
              <a:cs typeface="Tahoma"/>
            </a:endParaRPr>
          </a:p>
          <a:p>
            <a:pPr marL="286991" marR="10070" indent="-261816">
              <a:lnSpc>
                <a:spcPct val="102600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250" algn="l"/>
              </a:tabLst>
            </a:pPr>
            <a:endParaRPr lang="en-US" sz="2400" spc="-59" dirty="0" smtClean="0">
              <a:latin typeface="+mj-lt"/>
              <a:cs typeface="Tahoma"/>
            </a:endParaRPr>
          </a:p>
          <a:p>
            <a:pPr marL="286991" marR="10070" indent="-261816">
              <a:lnSpc>
                <a:spcPct val="102600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250" algn="l"/>
              </a:tabLst>
            </a:pPr>
            <a:r>
              <a:rPr lang="en-US" sz="2400" spc="-59" dirty="0" smtClean="0">
                <a:latin typeface="+mj-lt"/>
                <a:cs typeface="Tahoma"/>
              </a:rPr>
              <a:t>The </a:t>
            </a:r>
            <a:r>
              <a:rPr lang="en-US" sz="2400" spc="-59" dirty="0">
                <a:latin typeface="+mj-lt"/>
                <a:cs typeface="Tahoma"/>
              </a:rPr>
              <a:t>conditional probability </a:t>
            </a:r>
            <a:r>
              <a:rPr sz="2400" spc="-59" dirty="0" smtClean="0">
                <a:latin typeface="+mj-lt"/>
                <a:cs typeface="Tahoma"/>
              </a:rPr>
              <a:t>can be obtained </a:t>
            </a:r>
            <a:r>
              <a:rPr sz="2400" spc="-129" dirty="0" smtClean="0">
                <a:latin typeface="+mj-lt"/>
                <a:cs typeface="Tahoma"/>
              </a:rPr>
              <a:t>as  </a:t>
            </a:r>
            <a:r>
              <a:rPr sz="2400" spc="-99" dirty="0">
                <a:latin typeface="+mj-lt"/>
                <a:cs typeface="Tahoma"/>
              </a:rPr>
              <a:t>follows:</a:t>
            </a:r>
            <a:endParaRPr sz="2400" dirty="0">
              <a:latin typeface="+mj-lt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03511" y="5404991"/>
            <a:ext cx="1506367" cy="338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sz="2200" i="1" spc="-79" dirty="0">
                <a:latin typeface="Arial"/>
                <a:cs typeface="Arial"/>
              </a:rPr>
              <a:t>P</a:t>
            </a:r>
            <a:r>
              <a:rPr sz="2200" i="1" spc="-466" dirty="0">
                <a:latin typeface="Arial"/>
                <a:cs typeface="Arial"/>
              </a:rPr>
              <a:t> </a:t>
            </a:r>
            <a:r>
              <a:rPr sz="2200" spc="-30" dirty="0" smtClean="0">
                <a:latin typeface="Tahoma"/>
                <a:cs typeface="Tahoma"/>
              </a:rPr>
              <a:t>(</a:t>
            </a:r>
            <a:r>
              <a:rPr lang="en-US" sz="2200" i="1" spc="-30" dirty="0">
                <a:latin typeface="Arial"/>
                <a:cs typeface="Arial"/>
              </a:rPr>
              <a:t>S |F</a:t>
            </a:r>
            <a:r>
              <a:rPr sz="2200" spc="-30" dirty="0" smtClean="0">
                <a:latin typeface="Tahoma"/>
                <a:cs typeface="Tahoma"/>
              </a:rPr>
              <a:t>)</a:t>
            </a:r>
            <a:r>
              <a:rPr sz="2200" spc="-198" dirty="0" smtClean="0">
                <a:latin typeface="Tahoma"/>
                <a:cs typeface="Tahoma"/>
              </a:rPr>
              <a:t> </a:t>
            </a:r>
            <a:r>
              <a:rPr sz="2200" spc="89" dirty="0">
                <a:latin typeface="Tahoma"/>
                <a:cs typeface="Tahoma"/>
              </a:rPr>
              <a:t>=</a:t>
            </a:r>
            <a:endParaRPr sz="2200" dirty="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89349" y="5219260"/>
            <a:ext cx="1444651" cy="71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200" i="1" u="sng" spc="-79" dirty="0">
                <a:latin typeface="Arial"/>
                <a:cs typeface="Arial"/>
              </a:rPr>
              <a:t>P</a:t>
            </a:r>
            <a:r>
              <a:rPr sz="2200" i="1" u="sng" spc="-454" dirty="0">
                <a:latin typeface="Arial"/>
                <a:cs typeface="Arial"/>
              </a:rPr>
              <a:t> </a:t>
            </a:r>
            <a:r>
              <a:rPr sz="2200" u="sng" spc="-10" dirty="0" smtClean="0">
                <a:latin typeface="Tahoma"/>
                <a:cs typeface="Tahoma"/>
              </a:rPr>
              <a:t>(</a:t>
            </a:r>
            <a:r>
              <a:rPr lang="en-US" sz="2200" i="1" u="sng" spc="-10" dirty="0" smtClean="0">
                <a:latin typeface="Arial"/>
                <a:cs typeface="Arial"/>
              </a:rPr>
              <a:t>F ∩S</a:t>
            </a:r>
            <a:r>
              <a:rPr sz="2200" u="sng" spc="59" dirty="0" smtClean="0">
                <a:latin typeface="Tahoma"/>
                <a:cs typeface="Tahoma"/>
              </a:rPr>
              <a:t>)</a:t>
            </a:r>
            <a:endParaRPr sz="2200" dirty="0">
              <a:latin typeface="Tahoma"/>
              <a:cs typeface="Tahoma"/>
            </a:endParaRPr>
          </a:p>
          <a:p>
            <a:pPr algn="ctr">
              <a:spcBef>
                <a:spcPts val="327"/>
              </a:spcBef>
            </a:pPr>
            <a:r>
              <a:rPr sz="2200" i="1" spc="-79" dirty="0">
                <a:latin typeface="Arial"/>
                <a:cs typeface="Arial"/>
              </a:rPr>
              <a:t>P</a:t>
            </a:r>
            <a:r>
              <a:rPr sz="2200" i="1" spc="-426" dirty="0">
                <a:latin typeface="Arial"/>
                <a:cs typeface="Arial"/>
              </a:rPr>
              <a:t> </a:t>
            </a:r>
            <a:r>
              <a:rPr sz="2200" dirty="0" smtClean="0">
                <a:latin typeface="Tahoma"/>
                <a:cs typeface="Tahoma"/>
              </a:rPr>
              <a:t>(</a:t>
            </a:r>
            <a:r>
              <a:rPr lang="en-US" sz="2200" i="1" spc="10" dirty="0" smtClean="0">
                <a:latin typeface="Arial"/>
                <a:cs typeface="Arial"/>
              </a:rPr>
              <a:t>F</a:t>
            </a:r>
            <a:r>
              <a:rPr sz="2200" dirty="0" smtClean="0">
                <a:latin typeface="Tahoma"/>
                <a:cs typeface="Tahoma"/>
              </a:rPr>
              <a:t>)</a:t>
            </a:r>
            <a:endParaRPr sz="2200" dirty="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85632" y="5219259"/>
            <a:ext cx="539068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sz="2200" spc="-109" dirty="0" smtClean="0">
                <a:latin typeface="Tahoma"/>
                <a:cs typeface="Tahoma"/>
              </a:rPr>
              <a:t>0</a:t>
            </a:r>
            <a:r>
              <a:rPr sz="2200" i="1" spc="-10" dirty="0" smtClean="0">
                <a:latin typeface="Century Gothic"/>
                <a:cs typeface="Century Gothic"/>
              </a:rPr>
              <a:t>.</a:t>
            </a:r>
            <a:r>
              <a:rPr lang="en-US" sz="2200" spc="-109" dirty="0" smtClean="0">
                <a:latin typeface="Tahoma"/>
                <a:cs typeface="Tahoma"/>
              </a:rPr>
              <a:t>09</a:t>
            </a:r>
            <a:endParaRPr sz="2200" dirty="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810823" y="5613195"/>
            <a:ext cx="488686" cy="0"/>
          </a:xfrm>
          <a:custGeom>
            <a:avLst/>
            <a:gdLst/>
            <a:ahLst/>
            <a:cxnLst/>
            <a:rect l="l" t="t" r="r" b="b"/>
            <a:pathLst>
              <a:path w="246380">
                <a:moveTo>
                  <a:pt x="0" y="0"/>
                </a:moveTo>
                <a:lnTo>
                  <a:pt x="24630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465466" y="5404991"/>
            <a:ext cx="2230734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>
              <a:lnSpc>
                <a:spcPts val="2052"/>
              </a:lnSpc>
              <a:tabLst>
                <a:tab pos="939011" algn="l"/>
              </a:tabLst>
            </a:pPr>
            <a:r>
              <a:rPr sz="2200" spc="89" dirty="0">
                <a:latin typeface="Tahoma"/>
                <a:cs typeface="Tahoma"/>
              </a:rPr>
              <a:t>=	=</a:t>
            </a:r>
            <a:r>
              <a:rPr sz="2200" spc="-278" dirty="0">
                <a:latin typeface="Tahoma"/>
                <a:cs typeface="Tahoma"/>
              </a:rPr>
              <a:t> </a:t>
            </a:r>
            <a:r>
              <a:rPr sz="2200" spc="-69" dirty="0" smtClean="0">
                <a:latin typeface="Tahoma"/>
                <a:cs typeface="Tahoma"/>
              </a:rPr>
              <a:t>0</a:t>
            </a:r>
            <a:r>
              <a:rPr sz="2200" i="1" spc="-69" dirty="0" smtClean="0">
                <a:latin typeface="Century Gothic"/>
                <a:cs typeface="Century Gothic"/>
              </a:rPr>
              <a:t>.</a:t>
            </a:r>
            <a:r>
              <a:rPr lang="en-US" sz="2200" spc="-69" dirty="0" smtClean="0">
                <a:latin typeface="Tahoma"/>
                <a:cs typeface="Tahoma"/>
              </a:rPr>
              <a:t>225</a:t>
            </a:r>
            <a:endParaRPr sz="2200" dirty="0">
              <a:latin typeface="Century Gothic"/>
              <a:cs typeface="Century Gothic"/>
            </a:endParaRPr>
          </a:p>
          <a:p>
            <a:pPr marL="344893">
              <a:lnSpc>
                <a:spcPts val="2052"/>
              </a:lnSpc>
            </a:pPr>
            <a:r>
              <a:rPr sz="2200" spc="-89" dirty="0" smtClean="0">
                <a:latin typeface="Tahoma"/>
                <a:cs typeface="Tahoma"/>
              </a:rPr>
              <a:t>0</a:t>
            </a:r>
            <a:r>
              <a:rPr sz="2200" i="1" spc="-89" dirty="0" smtClean="0">
                <a:latin typeface="Century Gothic"/>
                <a:cs typeface="Century Gothic"/>
              </a:rPr>
              <a:t>.</a:t>
            </a:r>
            <a:r>
              <a:rPr lang="en-US" sz="2200" spc="-89" dirty="0" smtClean="0">
                <a:latin typeface="Tahoma"/>
                <a:cs typeface="Tahoma"/>
              </a:rPr>
              <a:t>40</a:t>
            </a:r>
            <a:endParaRPr sz="22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8389272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" name="Shape 14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pc="-69" dirty="0" smtClean="0"/>
              <a:t>Bayes</a:t>
            </a:r>
            <a:r>
              <a:rPr lang="en-US" spc="-89" dirty="0" smtClean="0"/>
              <a:t> </a:t>
            </a:r>
            <a:r>
              <a:rPr lang="en-US" spc="-129" dirty="0" smtClean="0"/>
              <a:t>Theorem</a:t>
            </a:r>
            <a:endParaRPr dirty="0"/>
          </a:p>
        </p:txBody>
      </p:sp>
      <p:sp>
        <p:nvSpPr>
          <p:cNvPr id="1476" name="Shape 1476"/>
          <p:cNvSpPr>
            <a:spLocks noGrp="1"/>
          </p:cNvSpPr>
          <p:nvPr>
            <p:ph type="body" idx="1"/>
          </p:nvPr>
        </p:nvSpPr>
        <p:spPr>
          <a:xfrm>
            <a:off x="457200" y="1600245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endParaRPr dirty="0"/>
          </a:p>
          <a:p>
            <a:pPr>
              <a:spcBef>
                <a:spcPts val="600"/>
              </a:spcBef>
              <a:defRPr sz="2800"/>
            </a:pPr>
            <a:r>
              <a:rPr dirty="0" smtClean="0"/>
              <a:t>Conditional Probability:</a:t>
            </a:r>
            <a:endParaRPr dirty="0"/>
          </a:p>
          <a:p>
            <a:pPr>
              <a:defRPr sz="2800"/>
            </a:pPr>
            <a:endParaRPr dirty="0"/>
          </a:p>
          <a:p>
            <a:pPr>
              <a:defRPr sz="2800"/>
            </a:pPr>
            <a:endParaRPr dirty="0"/>
          </a:p>
          <a:p>
            <a:pPr>
              <a:defRPr sz="2800"/>
            </a:pPr>
            <a:endParaRPr lang="en-US" dirty="0" smtClean="0"/>
          </a:p>
          <a:p>
            <a:pPr>
              <a:defRPr sz="2800"/>
            </a:pPr>
            <a:endParaRPr lang="en-US" dirty="0"/>
          </a:p>
          <a:p>
            <a:pPr>
              <a:defRPr sz="2800"/>
            </a:pPr>
            <a:endParaRPr dirty="0"/>
          </a:p>
          <a:p>
            <a:pPr>
              <a:spcBef>
                <a:spcPts val="600"/>
              </a:spcBef>
              <a:defRPr sz="2800"/>
            </a:pPr>
            <a:r>
              <a:rPr dirty="0"/>
              <a:t> Bayes </a:t>
            </a:r>
            <a:r>
              <a:rPr dirty="0" smtClean="0"/>
              <a:t>theorem:</a:t>
            </a:r>
            <a:endParaRPr dirty="0"/>
          </a:p>
        </p:txBody>
      </p:sp>
      <p:pic>
        <p:nvPicPr>
          <p:cNvPr id="1477" name="image89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91000" y="4953000"/>
            <a:ext cx="3800696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8" name="image90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05400" y="2012200"/>
            <a:ext cx="2604930" cy="185102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48242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42360" algn="l"/>
            <a:r>
              <a:rPr spc="-69" dirty="0"/>
              <a:t>Bayes’</a:t>
            </a:r>
            <a:r>
              <a:rPr spc="-89" dirty="0"/>
              <a:t> </a:t>
            </a:r>
            <a:r>
              <a:rPr spc="-129" dirty="0"/>
              <a:t>theorem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75589" y="1047493"/>
            <a:ext cx="7482611" cy="34478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991" marR="244193" indent="-261816" algn="just">
              <a:lnSpc>
                <a:spcPct val="102600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250" algn="l"/>
              </a:tabLst>
            </a:pPr>
            <a:r>
              <a:rPr sz="2000" spc="-89" dirty="0">
                <a:latin typeface="+mj-lt"/>
                <a:cs typeface="Tahoma"/>
              </a:rPr>
              <a:t>Sometimes, </a:t>
            </a:r>
            <a:r>
              <a:rPr sz="2000" spc="-198" dirty="0">
                <a:latin typeface="+mj-lt"/>
                <a:cs typeface="Tahoma"/>
              </a:rPr>
              <a:t>we </a:t>
            </a:r>
            <a:r>
              <a:rPr sz="2000" spc="-119" dirty="0">
                <a:latin typeface="+mj-lt"/>
                <a:cs typeface="Tahoma"/>
              </a:rPr>
              <a:t>know </a:t>
            </a:r>
            <a:r>
              <a:rPr sz="2000" spc="-79" dirty="0">
                <a:latin typeface="+mj-lt"/>
                <a:cs typeface="Tahoma"/>
              </a:rPr>
              <a:t>the </a:t>
            </a:r>
            <a:r>
              <a:rPr sz="2000" spc="-50" dirty="0">
                <a:latin typeface="+mj-lt"/>
                <a:cs typeface="Tahoma"/>
              </a:rPr>
              <a:t>conditional </a:t>
            </a:r>
            <a:r>
              <a:rPr sz="2000" spc="-59" dirty="0">
                <a:latin typeface="+mj-lt"/>
                <a:cs typeface="Tahoma"/>
              </a:rPr>
              <a:t>probability </a:t>
            </a:r>
            <a:r>
              <a:rPr sz="2000" spc="-69" dirty="0">
                <a:latin typeface="+mj-lt"/>
                <a:cs typeface="Tahoma"/>
              </a:rPr>
              <a:t>of </a:t>
            </a:r>
            <a:r>
              <a:rPr sz="2000" i="1" spc="-79" dirty="0">
                <a:latin typeface="+mj-lt"/>
                <a:cs typeface="Arial"/>
              </a:rPr>
              <a:t>E</a:t>
            </a:r>
            <a:r>
              <a:rPr sz="2000" spc="-119" baseline="-10416" dirty="0">
                <a:latin typeface="+mj-lt"/>
                <a:cs typeface="Trebuchet MS"/>
              </a:rPr>
              <a:t>1 </a:t>
            </a:r>
            <a:r>
              <a:rPr sz="2000" spc="-99" dirty="0">
                <a:latin typeface="+mj-lt"/>
                <a:cs typeface="Tahoma"/>
              </a:rPr>
              <a:t>given  </a:t>
            </a:r>
            <a:r>
              <a:rPr sz="2000" i="1" spc="-40" dirty="0">
                <a:latin typeface="+mj-lt"/>
                <a:cs typeface="Arial"/>
              </a:rPr>
              <a:t>E</a:t>
            </a:r>
            <a:r>
              <a:rPr sz="2000" spc="-59" baseline="-10416" dirty="0">
                <a:latin typeface="+mj-lt"/>
                <a:cs typeface="Trebuchet MS"/>
              </a:rPr>
              <a:t>2</a:t>
            </a:r>
            <a:r>
              <a:rPr sz="2000" spc="-40" dirty="0">
                <a:latin typeface="+mj-lt"/>
                <a:cs typeface="Tahoma"/>
              </a:rPr>
              <a:t>, </a:t>
            </a:r>
            <a:r>
              <a:rPr sz="2000" spc="-50" dirty="0">
                <a:latin typeface="+mj-lt"/>
                <a:cs typeface="Tahoma"/>
              </a:rPr>
              <a:t>but </a:t>
            </a:r>
            <a:r>
              <a:rPr sz="2000" spc="-208" dirty="0">
                <a:latin typeface="+mj-lt"/>
                <a:cs typeface="Tahoma"/>
              </a:rPr>
              <a:t>we </a:t>
            </a:r>
            <a:r>
              <a:rPr sz="2000" spc="-139" dirty="0">
                <a:latin typeface="+mj-lt"/>
                <a:cs typeface="Tahoma"/>
              </a:rPr>
              <a:t>are </a:t>
            </a:r>
            <a:r>
              <a:rPr sz="2000" spc="-89" dirty="0">
                <a:latin typeface="+mj-lt"/>
                <a:cs typeface="Tahoma"/>
              </a:rPr>
              <a:t>interested </a:t>
            </a:r>
            <a:r>
              <a:rPr sz="2000" spc="-50" dirty="0">
                <a:latin typeface="+mj-lt"/>
                <a:cs typeface="Tahoma"/>
              </a:rPr>
              <a:t>in </a:t>
            </a:r>
            <a:r>
              <a:rPr sz="2000" spc="-79" dirty="0">
                <a:latin typeface="+mj-lt"/>
                <a:cs typeface="Tahoma"/>
              </a:rPr>
              <a:t>the </a:t>
            </a:r>
            <a:r>
              <a:rPr sz="2000" spc="-50" dirty="0">
                <a:latin typeface="+mj-lt"/>
                <a:cs typeface="Tahoma"/>
              </a:rPr>
              <a:t>conditional </a:t>
            </a:r>
            <a:r>
              <a:rPr sz="2000" spc="-59" dirty="0">
                <a:latin typeface="+mj-lt"/>
                <a:cs typeface="Tahoma"/>
              </a:rPr>
              <a:t>probability </a:t>
            </a:r>
            <a:r>
              <a:rPr sz="2000" spc="-69" dirty="0">
                <a:latin typeface="+mj-lt"/>
                <a:cs typeface="Tahoma"/>
              </a:rPr>
              <a:t>of </a:t>
            </a:r>
            <a:r>
              <a:rPr sz="2000" i="1" spc="-79" dirty="0">
                <a:latin typeface="+mj-lt"/>
                <a:cs typeface="Arial"/>
              </a:rPr>
              <a:t>E</a:t>
            </a:r>
            <a:r>
              <a:rPr sz="2000" spc="-119" baseline="-10416" dirty="0">
                <a:latin typeface="+mj-lt"/>
                <a:cs typeface="Trebuchet MS"/>
              </a:rPr>
              <a:t>2  </a:t>
            </a:r>
            <a:r>
              <a:rPr sz="2000" spc="-99" dirty="0">
                <a:latin typeface="+mj-lt"/>
                <a:cs typeface="Tahoma"/>
              </a:rPr>
              <a:t>given</a:t>
            </a:r>
            <a:r>
              <a:rPr sz="2000" spc="-149" dirty="0">
                <a:latin typeface="+mj-lt"/>
                <a:cs typeface="Tahoma"/>
              </a:rPr>
              <a:t> </a:t>
            </a:r>
            <a:r>
              <a:rPr sz="2000" i="1" spc="-40" dirty="0">
                <a:latin typeface="+mj-lt"/>
                <a:cs typeface="Arial"/>
              </a:rPr>
              <a:t>E</a:t>
            </a:r>
            <a:r>
              <a:rPr sz="2000" spc="-59" baseline="-10416" dirty="0">
                <a:latin typeface="+mj-lt"/>
                <a:cs typeface="Trebuchet MS"/>
              </a:rPr>
              <a:t>1</a:t>
            </a:r>
            <a:r>
              <a:rPr sz="2000" spc="-40" dirty="0">
                <a:latin typeface="+mj-lt"/>
                <a:cs typeface="Tahoma"/>
              </a:rPr>
              <a:t>.</a:t>
            </a:r>
            <a:endParaRPr sz="2000" dirty="0">
              <a:latin typeface="+mj-lt"/>
              <a:cs typeface="Tahoma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Palatino Linotype"/>
              <a:buChar char="•"/>
            </a:pPr>
            <a:endParaRPr sz="2000" dirty="0">
              <a:latin typeface="+mj-lt"/>
              <a:cs typeface="Times New Roman"/>
            </a:endParaRPr>
          </a:p>
          <a:p>
            <a:pPr marL="286991" marR="409088" indent="-261816">
              <a:lnSpc>
                <a:spcPct val="102600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250" algn="l"/>
              </a:tabLst>
            </a:pPr>
            <a:r>
              <a:rPr sz="2000" spc="-69" dirty="0">
                <a:latin typeface="+mj-lt"/>
                <a:cs typeface="Tahoma"/>
              </a:rPr>
              <a:t>For </a:t>
            </a:r>
            <a:r>
              <a:rPr sz="2000" spc="-109" dirty="0">
                <a:latin typeface="+mj-lt"/>
                <a:cs typeface="Tahoma"/>
              </a:rPr>
              <a:t>example, </a:t>
            </a:r>
            <a:r>
              <a:rPr sz="2000" spc="-119" dirty="0">
                <a:latin typeface="+mj-lt"/>
                <a:cs typeface="Tahoma"/>
              </a:rPr>
              <a:t>suppose </a:t>
            </a:r>
            <a:r>
              <a:rPr sz="2000" spc="-30" dirty="0">
                <a:latin typeface="+mj-lt"/>
                <a:cs typeface="Tahoma"/>
              </a:rPr>
              <a:t>that </a:t>
            </a:r>
            <a:r>
              <a:rPr sz="2000" spc="-79" dirty="0">
                <a:latin typeface="+mj-lt"/>
                <a:cs typeface="Tahoma"/>
              </a:rPr>
              <a:t>the </a:t>
            </a:r>
            <a:r>
              <a:rPr sz="2000" spc="-59" dirty="0">
                <a:latin typeface="+mj-lt"/>
                <a:cs typeface="Tahoma"/>
              </a:rPr>
              <a:t>probability </a:t>
            </a:r>
            <a:r>
              <a:rPr sz="2000" spc="-69" dirty="0">
                <a:latin typeface="+mj-lt"/>
                <a:cs typeface="Tahoma"/>
              </a:rPr>
              <a:t>of </a:t>
            </a:r>
            <a:r>
              <a:rPr sz="2000" spc="-89" dirty="0">
                <a:latin typeface="+mj-lt"/>
                <a:cs typeface="Tahoma"/>
              </a:rPr>
              <a:t>having </a:t>
            </a:r>
            <a:r>
              <a:rPr sz="2000" spc="-79" dirty="0">
                <a:latin typeface="+mj-lt"/>
                <a:cs typeface="Tahoma"/>
              </a:rPr>
              <a:t>lung  </a:t>
            </a:r>
            <a:r>
              <a:rPr sz="2000" spc="-89" dirty="0">
                <a:latin typeface="+mj-lt"/>
                <a:cs typeface="Tahoma"/>
              </a:rPr>
              <a:t>cancer </a:t>
            </a:r>
            <a:r>
              <a:rPr sz="2000" spc="-69" dirty="0">
                <a:latin typeface="+mj-lt"/>
                <a:cs typeface="Tahoma"/>
              </a:rPr>
              <a:t>is </a:t>
            </a:r>
            <a:r>
              <a:rPr sz="2000" i="1" spc="-79" dirty="0">
                <a:latin typeface="+mj-lt"/>
                <a:cs typeface="Arial"/>
              </a:rPr>
              <a:t>P </a:t>
            </a:r>
            <a:r>
              <a:rPr sz="2000" spc="-99" dirty="0">
                <a:latin typeface="+mj-lt"/>
                <a:cs typeface="Tahoma"/>
              </a:rPr>
              <a:t>(</a:t>
            </a:r>
            <a:r>
              <a:rPr sz="2000" i="1" spc="-99" dirty="0">
                <a:latin typeface="+mj-lt"/>
                <a:cs typeface="Arial"/>
              </a:rPr>
              <a:t>C </a:t>
            </a:r>
            <a:r>
              <a:rPr sz="2000" dirty="0">
                <a:latin typeface="+mj-lt"/>
                <a:cs typeface="Tahoma"/>
              </a:rPr>
              <a:t>) </a:t>
            </a:r>
            <a:r>
              <a:rPr sz="2000" spc="89" dirty="0">
                <a:latin typeface="+mj-lt"/>
                <a:cs typeface="Tahoma"/>
              </a:rPr>
              <a:t>= </a:t>
            </a:r>
            <a:r>
              <a:rPr sz="2000" spc="-89" dirty="0">
                <a:latin typeface="+mj-lt"/>
                <a:cs typeface="Tahoma"/>
              </a:rPr>
              <a:t>0</a:t>
            </a:r>
            <a:r>
              <a:rPr sz="2000" i="1" spc="-89" dirty="0">
                <a:latin typeface="+mj-lt"/>
                <a:cs typeface="Century Gothic"/>
              </a:rPr>
              <a:t>.</a:t>
            </a:r>
            <a:r>
              <a:rPr sz="2000" spc="-89" dirty="0">
                <a:latin typeface="+mj-lt"/>
                <a:cs typeface="Tahoma"/>
              </a:rPr>
              <a:t>001 </a:t>
            </a:r>
            <a:r>
              <a:rPr sz="2000" spc="-99" dirty="0">
                <a:latin typeface="+mj-lt"/>
                <a:cs typeface="Tahoma"/>
              </a:rPr>
              <a:t>and </a:t>
            </a:r>
            <a:r>
              <a:rPr sz="2000" spc="-30" dirty="0">
                <a:latin typeface="+mj-lt"/>
                <a:cs typeface="Tahoma"/>
              </a:rPr>
              <a:t>that </a:t>
            </a:r>
            <a:r>
              <a:rPr sz="2000" spc="-79" dirty="0">
                <a:latin typeface="+mj-lt"/>
                <a:cs typeface="Tahoma"/>
              </a:rPr>
              <a:t>the </a:t>
            </a:r>
            <a:r>
              <a:rPr sz="2000" spc="-59" dirty="0">
                <a:latin typeface="+mj-lt"/>
                <a:cs typeface="Tahoma"/>
              </a:rPr>
              <a:t>probability </a:t>
            </a:r>
            <a:r>
              <a:rPr sz="2000" spc="-69" dirty="0">
                <a:latin typeface="+mj-lt"/>
                <a:cs typeface="Tahoma"/>
              </a:rPr>
              <a:t>of </a:t>
            </a:r>
            <a:r>
              <a:rPr sz="2000" spc="-89" dirty="0">
                <a:latin typeface="+mj-lt"/>
                <a:cs typeface="Tahoma"/>
              </a:rPr>
              <a:t>being </a:t>
            </a:r>
            <a:r>
              <a:rPr sz="2000" spc="-109" dirty="0">
                <a:latin typeface="+mj-lt"/>
                <a:cs typeface="Tahoma"/>
              </a:rPr>
              <a:t>a  </a:t>
            </a:r>
            <a:r>
              <a:rPr sz="2000" spc="-119" dirty="0">
                <a:latin typeface="+mj-lt"/>
                <a:cs typeface="Tahoma"/>
              </a:rPr>
              <a:t>smoker </a:t>
            </a:r>
            <a:r>
              <a:rPr sz="2000" spc="-69" dirty="0">
                <a:latin typeface="+mj-lt"/>
                <a:cs typeface="Tahoma"/>
              </a:rPr>
              <a:t>is </a:t>
            </a:r>
            <a:r>
              <a:rPr sz="2000" i="1" spc="-79" dirty="0">
                <a:latin typeface="+mj-lt"/>
                <a:cs typeface="Arial"/>
              </a:rPr>
              <a:t>P </a:t>
            </a:r>
            <a:r>
              <a:rPr sz="2000" spc="-10" dirty="0">
                <a:latin typeface="+mj-lt"/>
                <a:cs typeface="Tahoma"/>
              </a:rPr>
              <a:t>(</a:t>
            </a:r>
            <a:r>
              <a:rPr sz="2000" i="1" spc="-10" dirty="0">
                <a:latin typeface="+mj-lt"/>
                <a:cs typeface="Arial"/>
              </a:rPr>
              <a:t>SM</a:t>
            </a:r>
            <a:r>
              <a:rPr sz="2000" spc="-10" dirty="0">
                <a:latin typeface="+mj-lt"/>
                <a:cs typeface="Tahoma"/>
              </a:rPr>
              <a:t>) </a:t>
            </a:r>
            <a:r>
              <a:rPr sz="2000" spc="89" dirty="0">
                <a:latin typeface="+mj-lt"/>
                <a:cs typeface="Tahoma"/>
              </a:rPr>
              <a:t>=</a:t>
            </a:r>
            <a:r>
              <a:rPr sz="2000" spc="-317" dirty="0">
                <a:latin typeface="+mj-lt"/>
                <a:cs typeface="Tahoma"/>
              </a:rPr>
              <a:t> </a:t>
            </a:r>
            <a:r>
              <a:rPr sz="2000" spc="-89" dirty="0">
                <a:latin typeface="+mj-lt"/>
                <a:cs typeface="Tahoma"/>
              </a:rPr>
              <a:t>0</a:t>
            </a:r>
            <a:r>
              <a:rPr sz="2000" i="1" spc="-89" dirty="0">
                <a:latin typeface="+mj-lt"/>
                <a:cs typeface="Century Gothic"/>
              </a:rPr>
              <a:t>.</a:t>
            </a:r>
            <a:r>
              <a:rPr sz="2000" spc="-89" dirty="0">
                <a:latin typeface="+mj-lt"/>
                <a:cs typeface="Tahoma"/>
              </a:rPr>
              <a:t>25.</a:t>
            </a:r>
            <a:endParaRPr sz="2000" dirty="0">
              <a:latin typeface="+mj-lt"/>
              <a:cs typeface="Tahoma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Palatino Linotype"/>
              <a:buChar char="•"/>
            </a:pPr>
            <a:endParaRPr sz="2000" dirty="0">
              <a:latin typeface="+mj-lt"/>
              <a:cs typeface="Times New Roman"/>
            </a:endParaRPr>
          </a:p>
          <a:p>
            <a:pPr marL="286991" marR="10070" indent="-261816">
              <a:lnSpc>
                <a:spcPct val="102600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250" algn="l"/>
              </a:tabLst>
            </a:pPr>
            <a:r>
              <a:rPr sz="2000" spc="-59" dirty="0">
                <a:latin typeface="+mj-lt"/>
                <a:cs typeface="Tahoma"/>
              </a:rPr>
              <a:t>Further, </a:t>
            </a:r>
            <a:r>
              <a:rPr sz="2000" spc="-119" dirty="0">
                <a:latin typeface="+mj-lt"/>
                <a:cs typeface="Tahoma"/>
              </a:rPr>
              <a:t>suppose </a:t>
            </a:r>
            <a:r>
              <a:rPr sz="2000" spc="-198" dirty="0">
                <a:latin typeface="+mj-lt"/>
                <a:cs typeface="Tahoma"/>
              </a:rPr>
              <a:t>we </a:t>
            </a:r>
            <a:r>
              <a:rPr sz="2000" spc="-119" dirty="0">
                <a:latin typeface="+mj-lt"/>
                <a:cs typeface="Tahoma"/>
              </a:rPr>
              <a:t>know </a:t>
            </a:r>
            <a:r>
              <a:rPr sz="2000" spc="-30" dirty="0">
                <a:latin typeface="+mj-lt"/>
                <a:cs typeface="Tahoma"/>
              </a:rPr>
              <a:t>that </a:t>
            </a:r>
            <a:r>
              <a:rPr sz="2000" spc="-10" dirty="0">
                <a:latin typeface="+mj-lt"/>
                <a:cs typeface="Tahoma"/>
              </a:rPr>
              <a:t>if </a:t>
            </a:r>
            <a:r>
              <a:rPr sz="2000" spc="-109" dirty="0">
                <a:latin typeface="+mj-lt"/>
                <a:cs typeface="Tahoma"/>
              </a:rPr>
              <a:t>a person </a:t>
            </a:r>
            <a:r>
              <a:rPr sz="2000" spc="-119" dirty="0">
                <a:latin typeface="+mj-lt"/>
                <a:cs typeface="Tahoma"/>
              </a:rPr>
              <a:t>has </a:t>
            </a:r>
            <a:r>
              <a:rPr sz="2000" spc="-79" dirty="0">
                <a:latin typeface="+mj-lt"/>
                <a:cs typeface="Tahoma"/>
              </a:rPr>
              <a:t>lung </a:t>
            </a:r>
            <a:r>
              <a:rPr sz="2000" spc="-89" dirty="0">
                <a:latin typeface="+mj-lt"/>
                <a:cs typeface="Tahoma"/>
              </a:rPr>
              <a:t>cancer, </a:t>
            </a:r>
            <a:r>
              <a:rPr sz="2000" spc="-79" dirty="0">
                <a:latin typeface="+mj-lt"/>
                <a:cs typeface="Tahoma"/>
              </a:rPr>
              <a:t>the  </a:t>
            </a:r>
            <a:r>
              <a:rPr sz="2000" spc="-59" dirty="0">
                <a:latin typeface="+mj-lt"/>
                <a:cs typeface="Tahoma"/>
              </a:rPr>
              <a:t>probability </a:t>
            </a:r>
            <a:r>
              <a:rPr sz="2000" spc="-69" dirty="0">
                <a:latin typeface="+mj-lt"/>
                <a:cs typeface="Tahoma"/>
              </a:rPr>
              <a:t>of </a:t>
            </a:r>
            <a:r>
              <a:rPr sz="2000" spc="-89" dirty="0">
                <a:latin typeface="+mj-lt"/>
                <a:cs typeface="Tahoma"/>
              </a:rPr>
              <a:t>being </a:t>
            </a:r>
            <a:r>
              <a:rPr sz="2000" spc="-109" dirty="0">
                <a:latin typeface="+mj-lt"/>
                <a:cs typeface="Tahoma"/>
              </a:rPr>
              <a:t>a </a:t>
            </a:r>
            <a:r>
              <a:rPr sz="2000" spc="-119" dirty="0">
                <a:latin typeface="+mj-lt"/>
                <a:cs typeface="Tahoma"/>
              </a:rPr>
              <a:t>smoker </a:t>
            </a:r>
            <a:r>
              <a:rPr sz="2000" spc="-109" dirty="0">
                <a:latin typeface="+mj-lt"/>
                <a:cs typeface="Tahoma"/>
              </a:rPr>
              <a:t>increases </a:t>
            </a:r>
            <a:r>
              <a:rPr sz="2000" spc="-30" dirty="0">
                <a:latin typeface="+mj-lt"/>
                <a:cs typeface="Tahoma"/>
              </a:rPr>
              <a:t>to </a:t>
            </a:r>
            <a:r>
              <a:rPr sz="2000" i="1" spc="-79" dirty="0">
                <a:latin typeface="+mj-lt"/>
                <a:cs typeface="Arial"/>
              </a:rPr>
              <a:t>P </a:t>
            </a:r>
            <a:r>
              <a:rPr sz="2000" spc="-139" dirty="0">
                <a:latin typeface="+mj-lt"/>
                <a:cs typeface="Tahoma"/>
              </a:rPr>
              <a:t>(</a:t>
            </a:r>
            <a:r>
              <a:rPr sz="2000" i="1" spc="-139" dirty="0">
                <a:latin typeface="+mj-lt"/>
                <a:cs typeface="Arial"/>
              </a:rPr>
              <a:t>SM</a:t>
            </a:r>
            <a:r>
              <a:rPr sz="2000" i="1" spc="-139" dirty="0">
                <a:latin typeface="+mj-lt"/>
                <a:cs typeface="Palatino Linotype"/>
              </a:rPr>
              <a:t>|</a:t>
            </a:r>
            <a:r>
              <a:rPr sz="2000" i="1" spc="-139" dirty="0">
                <a:latin typeface="+mj-lt"/>
                <a:cs typeface="Arial"/>
              </a:rPr>
              <a:t>C </a:t>
            </a:r>
            <a:r>
              <a:rPr sz="2000" dirty="0">
                <a:latin typeface="+mj-lt"/>
                <a:cs typeface="Tahoma"/>
              </a:rPr>
              <a:t>) </a:t>
            </a:r>
            <a:r>
              <a:rPr sz="2000" spc="89" dirty="0">
                <a:latin typeface="+mj-lt"/>
                <a:cs typeface="Tahoma"/>
              </a:rPr>
              <a:t>=</a:t>
            </a:r>
            <a:r>
              <a:rPr sz="2000" spc="99" dirty="0">
                <a:latin typeface="+mj-lt"/>
                <a:cs typeface="Tahoma"/>
              </a:rPr>
              <a:t> </a:t>
            </a:r>
            <a:r>
              <a:rPr sz="2000" spc="-89" dirty="0">
                <a:latin typeface="+mj-lt"/>
                <a:cs typeface="Tahoma"/>
              </a:rPr>
              <a:t>0</a:t>
            </a:r>
            <a:r>
              <a:rPr sz="2000" i="1" spc="-89" dirty="0">
                <a:latin typeface="+mj-lt"/>
                <a:cs typeface="Century Gothic"/>
              </a:rPr>
              <a:t>.</a:t>
            </a:r>
            <a:r>
              <a:rPr sz="2000" spc="-89" dirty="0">
                <a:latin typeface="+mj-lt"/>
                <a:cs typeface="Tahoma"/>
              </a:rPr>
              <a:t>40.</a:t>
            </a:r>
            <a:endParaRPr sz="2000" dirty="0">
              <a:latin typeface="+mj-lt"/>
              <a:cs typeface="Tahoma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Palatino Linotype"/>
              <a:buChar char="•"/>
            </a:pPr>
            <a:endParaRPr sz="2000" dirty="0">
              <a:latin typeface="+mj-lt"/>
              <a:cs typeface="Times New Roman"/>
            </a:endParaRPr>
          </a:p>
          <a:p>
            <a:pPr marL="286991" marR="347409" indent="-261816">
              <a:lnSpc>
                <a:spcPct val="102600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250" algn="l"/>
              </a:tabLst>
            </a:pPr>
            <a:r>
              <a:rPr sz="2000" spc="-99" dirty="0">
                <a:latin typeface="+mj-lt"/>
                <a:cs typeface="Tahoma"/>
              </a:rPr>
              <a:t>We </a:t>
            </a:r>
            <a:r>
              <a:rPr sz="2000" spc="-119" dirty="0">
                <a:latin typeface="+mj-lt"/>
                <a:cs typeface="Tahoma"/>
              </a:rPr>
              <a:t>are, </a:t>
            </a:r>
            <a:r>
              <a:rPr sz="2000" spc="-139" dirty="0">
                <a:latin typeface="+mj-lt"/>
                <a:cs typeface="Tahoma"/>
              </a:rPr>
              <a:t>however, </a:t>
            </a:r>
            <a:r>
              <a:rPr sz="2000" spc="-89" dirty="0">
                <a:latin typeface="+mj-lt"/>
                <a:cs typeface="Tahoma"/>
              </a:rPr>
              <a:t>interested </a:t>
            </a:r>
            <a:r>
              <a:rPr sz="2000" spc="-50" dirty="0">
                <a:latin typeface="+mj-lt"/>
                <a:cs typeface="Tahoma"/>
              </a:rPr>
              <a:t>in </a:t>
            </a:r>
            <a:r>
              <a:rPr sz="2000" spc="-79" dirty="0">
                <a:latin typeface="+mj-lt"/>
                <a:cs typeface="Tahoma"/>
              </a:rPr>
              <a:t>the </a:t>
            </a:r>
            <a:r>
              <a:rPr sz="2000" spc="-59" dirty="0">
                <a:latin typeface="+mj-lt"/>
                <a:cs typeface="Tahoma"/>
              </a:rPr>
              <a:t>probability </a:t>
            </a:r>
            <a:r>
              <a:rPr sz="2000" spc="-69" dirty="0">
                <a:latin typeface="+mj-lt"/>
                <a:cs typeface="Tahoma"/>
              </a:rPr>
              <a:t>of </a:t>
            </a:r>
            <a:r>
              <a:rPr sz="2000" spc="-99" dirty="0">
                <a:latin typeface="+mj-lt"/>
                <a:cs typeface="Tahoma"/>
              </a:rPr>
              <a:t>developing  </a:t>
            </a:r>
            <a:r>
              <a:rPr sz="2000" spc="-79" dirty="0">
                <a:latin typeface="+mj-lt"/>
                <a:cs typeface="Tahoma"/>
              </a:rPr>
              <a:t>lung </a:t>
            </a:r>
            <a:r>
              <a:rPr sz="2000" spc="-89" dirty="0">
                <a:latin typeface="+mj-lt"/>
                <a:cs typeface="Tahoma"/>
              </a:rPr>
              <a:t>cancer </a:t>
            </a:r>
            <a:r>
              <a:rPr sz="2000" spc="-10" dirty="0">
                <a:latin typeface="+mj-lt"/>
                <a:cs typeface="Tahoma"/>
              </a:rPr>
              <a:t>if </a:t>
            </a:r>
            <a:r>
              <a:rPr sz="2000" spc="-109" dirty="0">
                <a:latin typeface="+mj-lt"/>
                <a:cs typeface="Tahoma"/>
              </a:rPr>
              <a:t>a person </a:t>
            </a:r>
            <a:r>
              <a:rPr sz="2000" spc="-69" dirty="0">
                <a:latin typeface="+mj-lt"/>
                <a:cs typeface="Tahoma"/>
              </a:rPr>
              <a:t>is </a:t>
            </a:r>
            <a:r>
              <a:rPr sz="2000" spc="-109" dirty="0">
                <a:latin typeface="+mj-lt"/>
                <a:cs typeface="Tahoma"/>
              </a:rPr>
              <a:t>a smoker, </a:t>
            </a:r>
            <a:r>
              <a:rPr sz="2000" i="1" spc="-79" dirty="0">
                <a:latin typeface="+mj-lt"/>
                <a:cs typeface="Arial"/>
              </a:rPr>
              <a:t>P </a:t>
            </a:r>
            <a:r>
              <a:rPr sz="2000" spc="-99" dirty="0">
                <a:latin typeface="+mj-lt"/>
                <a:cs typeface="Tahoma"/>
              </a:rPr>
              <a:t>(</a:t>
            </a:r>
            <a:r>
              <a:rPr sz="2000" i="1" spc="-99" dirty="0" smtClean="0">
                <a:latin typeface="+mj-lt"/>
                <a:cs typeface="Arial"/>
              </a:rPr>
              <a:t>C</a:t>
            </a:r>
            <a:r>
              <a:rPr sz="2000" i="1" spc="-119" dirty="0" smtClean="0">
                <a:latin typeface="+mj-lt"/>
                <a:cs typeface="Palatino Linotype"/>
              </a:rPr>
              <a:t>|</a:t>
            </a:r>
            <a:r>
              <a:rPr sz="2000" i="1" spc="-119" dirty="0" smtClean="0">
                <a:latin typeface="+mj-lt"/>
                <a:cs typeface="Arial"/>
              </a:rPr>
              <a:t>SM</a:t>
            </a:r>
            <a:r>
              <a:rPr sz="2000" spc="-119" dirty="0">
                <a:latin typeface="+mj-lt"/>
                <a:cs typeface="Tahoma"/>
              </a:rPr>
              <a:t>).</a:t>
            </a:r>
            <a:endParaRPr sz="2000" dirty="0">
              <a:latin typeface="+mj-lt"/>
              <a:cs typeface="Tahoma"/>
            </a:endParaRPr>
          </a:p>
        </p:txBody>
      </p:sp>
      <p:sp>
        <p:nvSpPr>
          <p:cNvPr id="4" name="object 13"/>
          <p:cNvSpPr txBox="1"/>
          <p:nvPr/>
        </p:nvSpPr>
        <p:spPr>
          <a:xfrm>
            <a:off x="1143000" y="5087582"/>
            <a:ext cx="1395531" cy="338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sz="2200" i="1" spc="-79" dirty="0">
                <a:latin typeface="Arial"/>
                <a:cs typeface="Arial"/>
              </a:rPr>
              <a:t>P</a:t>
            </a:r>
            <a:r>
              <a:rPr sz="2200" i="1" spc="-466" dirty="0">
                <a:latin typeface="Arial"/>
                <a:cs typeface="Arial"/>
              </a:rPr>
              <a:t> </a:t>
            </a:r>
            <a:r>
              <a:rPr sz="2200" spc="-89" dirty="0" smtClean="0">
                <a:latin typeface="Tahoma"/>
                <a:cs typeface="Tahoma"/>
              </a:rPr>
              <a:t>(</a:t>
            </a:r>
            <a:r>
              <a:rPr lang="tr-TR" sz="2200" i="1" spc="-89" dirty="0">
                <a:latin typeface="Arial"/>
                <a:cs typeface="Arial"/>
              </a:rPr>
              <a:t>C</a:t>
            </a:r>
            <a:r>
              <a:rPr sz="2200" i="1" spc="-89" dirty="0" smtClean="0">
                <a:latin typeface="Palatino Linotype"/>
                <a:cs typeface="Palatino Linotype"/>
              </a:rPr>
              <a:t>|</a:t>
            </a:r>
            <a:r>
              <a:rPr lang="tr-TR" sz="2200" i="1" spc="-89" dirty="0" smtClean="0">
                <a:latin typeface="Arial"/>
                <a:cs typeface="Arial"/>
              </a:rPr>
              <a:t>SM</a:t>
            </a:r>
            <a:r>
              <a:rPr sz="2200" spc="-89" dirty="0" smtClean="0">
                <a:latin typeface="Tahoma"/>
                <a:cs typeface="Tahoma"/>
              </a:rPr>
              <a:t>)</a:t>
            </a:r>
            <a:r>
              <a:rPr sz="2200" spc="-208" dirty="0" smtClean="0">
                <a:latin typeface="Tahoma"/>
                <a:cs typeface="Tahoma"/>
              </a:rPr>
              <a:t> </a:t>
            </a:r>
            <a:r>
              <a:rPr sz="2200" spc="89" dirty="0">
                <a:latin typeface="Tahoma"/>
                <a:cs typeface="Tahoma"/>
              </a:rPr>
              <a:t>=</a:t>
            </a:r>
            <a:endParaRPr sz="2200" dirty="0">
              <a:latin typeface="Tahoma"/>
              <a:cs typeface="Tahoma"/>
            </a:endParaRPr>
          </a:p>
        </p:txBody>
      </p:sp>
      <p:sp>
        <p:nvSpPr>
          <p:cNvPr id="5" name="object 14"/>
          <p:cNvSpPr txBox="1"/>
          <p:nvPr/>
        </p:nvSpPr>
        <p:spPr>
          <a:xfrm>
            <a:off x="2594603" y="4901848"/>
            <a:ext cx="2510797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sz="2200" i="1" u="sng" spc="-79" dirty="0">
                <a:latin typeface="Arial"/>
                <a:cs typeface="Arial"/>
              </a:rPr>
              <a:t>P</a:t>
            </a:r>
            <a:r>
              <a:rPr sz="2200" i="1" u="sng" spc="-496" dirty="0">
                <a:latin typeface="Arial"/>
                <a:cs typeface="Arial"/>
              </a:rPr>
              <a:t> </a:t>
            </a:r>
            <a:r>
              <a:rPr sz="2200" u="sng" spc="-89" dirty="0" smtClean="0">
                <a:latin typeface="Tahoma"/>
                <a:cs typeface="Tahoma"/>
              </a:rPr>
              <a:t>(</a:t>
            </a:r>
            <a:r>
              <a:rPr lang="tr-TR" sz="2200" i="1" u="sng" spc="-89" dirty="0" smtClean="0">
                <a:latin typeface="Arial"/>
                <a:cs typeface="Arial"/>
              </a:rPr>
              <a:t>SM</a:t>
            </a:r>
            <a:r>
              <a:rPr sz="2200" i="1" u="sng" spc="-89" dirty="0" smtClean="0">
                <a:latin typeface="Palatino Linotype"/>
                <a:cs typeface="Palatino Linotype"/>
              </a:rPr>
              <a:t>|</a:t>
            </a:r>
            <a:r>
              <a:rPr lang="tr-TR" sz="2200" i="1" u="sng" spc="-89" dirty="0">
                <a:latin typeface="Arial"/>
                <a:cs typeface="Arial"/>
              </a:rPr>
              <a:t>C</a:t>
            </a:r>
            <a:r>
              <a:rPr sz="2200" u="sng" spc="-89" dirty="0" smtClean="0">
                <a:latin typeface="Tahoma"/>
                <a:cs typeface="Tahoma"/>
              </a:rPr>
              <a:t>)</a:t>
            </a:r>
            <a:r>
              <a:rPr sz="2200" i="1" u="sng" spc="-89" dirty="0" smtClean="0">
                <a:latin typeface="Arial"/>
                <a:cs typeface="Arial"/>
              </a:rPr>
              <a:t>P</a:t>
            </a:r>
            <a:r>
              <a:rPr sz="2200" i="1" u="sng" spc="-496" dirty="0" smtClean="0">
                <a:latin typeface="Arial"/>
                <a:cs typeface="Arial"/>
              </a:rPr>
              <a:t> </a:t>
            </a:r>
            <a:r>
              <a:rPr sz="2200" u="sng" spc="-20" dirty="0" smtClean="0">
                <a:latin typeface="Tahoma"/>
                <a:cs typeface="Tahoma"/>
              </a:rPr>
              <a:t>(</a:t>
            </a:r>
            <a:r>
              <a:rPr lang="tr-TR" sz="2200" i="1" u="sng" spc="-20" dirty="0">
                <a:latin typeface="Arial"/>
                <a:cs typeface="Arial"/>
              </a:rPr>
              <a:t>C</a:t>
            </a:r>
            <a:r>
              <a:rPr sz="2200" u="sng" spc="-20" dirty="0" smtClean="0">
                <a:latin typeface="Tahoma"/>
                <a:cs typeface="Tahoma"/>
              </a:rPr>
              <a:t>)</a:t>
            </a:r>
            <a:endParaRPr sz="2200" dirty="0">
              <a:latin typeface="Tahoma"/>
              <a:cs typeface="Tahoma"/>
            </a:endParaRPr>
          </a:p>
        </p:txBody>
      </p:sp>
      <p:sp>
        <p:nvSpPr>
          <p:cNvPr id="7" name="object 16"/>
          <p:cNvSpPr txBox="1"/>
          <p:nvPr/>
        </p:nvSpPr>
        <p:spPr>
          <a:xfrm>
            <a:off x="3010786" y="5300246"/>
            <a:ext cx="962929" cy="3466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sz="2200" i="1" spc="-79" dirty="0">
                <a:latin typeface="Arial"/>
                <a:cs typeface="Arial"/>
              </a:rPr>
              <a:t>P </a:t>
            </a:r>
            <a:r>
              <a:rPr lang="tr-TR" sz="2200" i="1" spc="-79" dirty="0" smtClean="0">
                <a:latin typeface="Arial"/>
                <a:cs typeface="Arial"/>
              </a:rPr>
              <a:t>(SM)</a:t>
            </a:r>
            <a:endParaRPr sz="2200" dirty="0">
              <a:latin typeface="Tahoma"/>
              <a:cs typeface="Tahoma"/>
            </a:endParaRPr>
          </a:p>
        </p:txBody>
      </p:sp>
      <p:sp>
        <p:nvSpPr>
          <p:cNvPr id="9" name="object 13"/>
          <p:cNvSpPr txBox="1"/>
          <p:nvPr/>
        </p:nvSpPr>
        <p:spPr>
          <a:xfrm>
            <a:off x="4375192" y="5037150"/>
            <a:ext cx="328731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sz="2200" spc="89" dirty="0" smtClean="0">
                <a:latin typeface="Tahoma"/>
                <a:cs typeface="Tahoma"/>
              </a:rPr>
              <a:t>=</a:t>
            </a:r>
            <a:endParaRPr sz="2200" dirty="0">
              <a:latin typeface="Tahoma"/>
              <a:cs typeface="Tahoma"/>
            </a:endParaRPr>
          </a:p>
        </p:txBody>
      </p:sp>
      <p:sp>
        <p:nvSpPr>
          <p:cNvPr id="10" name="object 14"/>
          <p:cNvSpPr txBox="1"/>
          <p:nvPr/>
        </p:nvSpPr>
        <p:spPr>
          <a:xfrm>
            <a:off x="4576997" y="4872437"/>
            <a:ext cx="2510797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lang="tr-TR" sz="2200" i="1" u="sng" spc="-79" dirty="0" smtClean="0">
                <a:latin typeface="Arial"/>
                <a:cs typeface="Arial"/>
              </a:rPr>
              <a:t>0.40 *</a:t>
            </a:r>
            <a:r>
              <a:rPr lang="tr-TR" sz="2200" i="1" u="sng" spc="-89" dirty="0" smtClean="0">
                <a:latin typeface="Arial"/>
                <a:cs typeface="Arial"/>
              </a:rPr>
              <a:t>0.001</a:t>
            </a:r>
            <a:endParaRPr sz="2200" dirty="0">
              <a:latin typeface="Tahoma"/>
              <a:cs typeface="Tahoma"/>
            </a:endParaRPr>
          </a:p>
        </p:txBody>
      </p:sp>
      <p:sp>
        <p:nvSpPr>
          <p:cNvPr id="13" name="object 16"/>
          <p:cNvSpPr txBox="1"/>
          <p:nvPr/>
        </p:nvSpPr>
        <p:spPr>
          <a:xfrm>
            <a:off x="4791375" y="5241425"/>
            <a:ext cx="962929" cy="3466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lang="tr-TR" sz="2200" i="1" spc="-79" dirty="0" smtClean="0">
                <a:latin typeface="Arial"/>
                <a:cs typeface="Arial"/>
              </a:rPr>
              <a:t>0.25</a:t>
            </a:r>
            <a:endParaRPr sz="2200" dirty="0">
              <a:latin typeface="Tahoma"/>
              <a:cs typeface="Tahoma"/>
            </a:endParaRPr>
          </a:p>
        </p:txBody>
      </p:sp>
      <p:sp>
        <p:nvSpPr>
          <p:cNvPr id="14" name="object 13"/>
          <p:cNvSpPr txBox="1"/>
          <p:nvPr/>
        </p:nvSpPr>
        <p:spPr>
          <a:xfrm>
            <a:off x="5943600" y="5029200"/>
            <a:ext cx="328731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sz="2200" spc="89" dirty="0" smtClean="0">
                <a:latin typeface="Tahoma"/>
                <a:cs typeface="Tahoma"/>
              </a:rPr>
              <a:t>=</a:t>
            </a:r>
            <a:endParaRPr sz="2200" dirty="0">
              <a:latin typeface="Tahoma"/>
              <a:cs typeface="Tahoma"/>
            </a:endParaRPr>
          </a:p>
        </p:txBody>
      </p:sp>
      <p:sp>
        <p:nvSpPr>
          <p:cNvPr id="15" name="object 13"/>
          <p:cNvSpPr txBox="1"/>
          <p:nvPr/>
        </p:nvSpPr>
        <p:spPr>
          <a:xfrm>
            <a:off x="6148269" y="5029200"/>
            <a:ext cx="1395531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lang="tr-TR" sz="2200" i="1" spc="-79" dirty="0" smtClean="0">
                <a:latin typeface="Arial"/>
                <a:cs typeface="Arial"/>
              </a:rPr>
              <a:t>0.0016</a:t>
            </a:r>
          </a:p>
        </p:txBody>
      </p:sp>
    </p:spTree>
    <p:extLst>
      <p:ext uri="{BB962C8B-B14F-4D97-AF65-F5344CB8AC3E}">
        <p14:creationId xmlns:p14="http://schemas.microsoft.com/office/powerpoint/2010/main" val="136285085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0" name="Shape 14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Bayes </a:t>
            </a:r>
            <a:r>
              <a:rPr lang="en-US" spc="-129" dirty="0"/>
              <a:t>theorem</a:t>
            </a:r>
            <a:endParaRPr dirty="0"/>
          </a:p>
        </p:txBody>
      </p:sp>
      <p:sp>
        <p:nvSpPr>
          <p:cNvPr id="1481" name="Shape 1481"/>
          <p:cNvSpPr>
            <a:spLocks noGrp="1"/>
          </p:cNvSpPr>
          <p:nvPr>
            <p:ph type="body" idx="1"/>
          </p:nvPr>
        </p:nvSpPr>
        <p:spPr>
          <a:xfrm>
            <a:off x="411202" y="1524001"/>
            <a:ext cx="8580437" cy="518160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600"/>
              </a:spcBef>
              <a:buNone/>
              <a:defRPr sz="2800"/>
            </a:pPr>
            <a:r>
              <a:rPr lang="en-US" dirty="0"/>
              <a:t>Given:</a:t>
            </a:r>
          </a:p>
          <a:p>
            <a:pPr lvl="1">
              <a:spcBef>
                <a:spcPts val="600"/>
              </a:spcBef>
              <a:defRPr sz="2800"/>
            </a:pPr>
            <a:r>
              <a:rPr lang="en-US" sz="2400" dirty="0"/>
              <a:t>A doctor knows that meningitis causes 50% stiff neck</a:t>
            </a:r>
          </a:p>
          <a:p>
            <a:pPr lvl="1">
              <a:spcBef>
                <a:spcPts val="600"/>
              </a:spcBef>
              <a:defRPr sz="2800"/>
            </a:pPr>
            <a:r>
              <a:rPr lang="en-US" sz="2400" dirty="0"/>
              <a:t>The probability of any patient having meningitis based on historical data is 1/50,000.</a:t>
            </a:r>
          </a:p>
          <a:p>
            <a:pPr lvl="1">
              <a:spcBef>
                <a:spcPts val="600"/>
              </a:spcBef>
              <a:defRPr sz="2800"/>
            </a:pPr>
            <a:r>
              <a:rPr lang="en-US" sz="2400" dirty="0"/>
              <a:t>According to historical data, the rate of neck stiffness for any patient is known as 1/20</a:t>
            </a:r>
            <a:r>
              <a:rPr lang="en-US" sz="2400" dirty="0" smtClean="0"/>
              <a:t>.</a:t>
            </a:r>
          </a:p>
          <a:p>
            <a:pPr lvl="1">
              <a:spcBef>
                <a:spcPts val="600"/>
              </a:spcBef>
              <a:defRPr sz="2800"/>
            </a:pPr>
            <a:endParaRPr lang="en-US" sz="2400" dirty="0" smtClean="0"/>
          </a:p>
          <a:p>
            <a:pPr>
              <a:spcBef>
                <a:spcPts val="600"/>
              </a:spcBef>
              <a:defRPr sz="2800"/>
            </a:pPr>
            <a:r>
              <a:rPr lang="en-US" dirty="0"/>
              <a:t>If a patient complains of stiff neck, what is the probability of </a:t>
            </a:r>
            <a:r>
              <a:rPr lang="en-US" sz="2800" spc="-79" dirty="0" smtClean="0">
                <a:cs typeface="Tahoma"/>
              </a:rPr>
              <a:t>meningitis</a:t>
            </a:r>
            <a:r>
              <a:rPr lang="en-US" dirty="0" smtClean="0"/>
              <a:t>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9680823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42360" algn="l"/>
            <a:r>
              <a:rPr sz="4100" spc="-69" dirty="0"/>
              <a:t>Bayes’</a:t>
            </a:r>
            <a:r>
              <a:rPr sz="4100" spc="-89" dirty="0"/>
              <a:t> </a:t>
            </a:r>
            <a:r>
              <a:rPr sz="4100" spc="-129" dirty="0"/>
              <a:t>theorem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75586" y="1047493"/>
            <a:ext cx="7194288" cy="7608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991" marR="10070" indent="-261816">
              <a:lnSpc>
                <a:spcPct val="102600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250" algn="l"/>
              </a:tabLst>
            </a:pPr>
            <a:r>
              <a:rPr sz="2400" spc="-159" dirty="0">
                <a:latin typeface="+mj-lt"/>
                <a:cs typeface="Tahoma"/>
              </a:rPr>
              <a:t>In </a:t>
            </a:r>
            <a:r>
              <a:rPr sz="2400" spc="-109" dirty="0">
                <a:latin typeface="+mj-lt"/>
                <a:cs typeface="Tahoma"/>
              </a:rPr>
              <a:t>general, </a:t>
            </a:r>
            <a:r>
              <a:rPr sz="2400" spc="-89" dirty="0">
                <a:latin typeface="+mj-lt"/>
                <a:cs typeface="Tahoma"/>
              </a:rPr>
              <a:t>for </a:t>
            </a:r>
            <a:r>
              <a:rPr sz="2400" spc="-109" dirty="0">
                <a:latin typeface="+mj-lt"/>
                <a:cs typeface="Tahoma"/>
              </a:rPr>
              <a:t>two </a:t>
            </a:r>
            <a:r>
              <a:rPr sz="2400" spc="-119" dirty="0">
                <a:latin typeface="+mj-lt"/>
                <a:cs typeface="Tahoma"/>
              </a:rPr>
              <a:t>events </a:t>
            </a:r>
            <a:r>
              <a:rPr sz="2400" i="1" spc="-79" dirty="0">
                <a:latin typeface="+mj-lt"/>
                <a:cs typeface="Arial"/>
              </a:rPr>
              <a:t>E</a:t>
            </a:r>
            <a:r>
              <a:rPr sz="2400" spc="-119" baseline="-10416" dirty="0">
                <a:latin typeface="+mj-lt"/>
                <a:cs typeface="Trebuchet MS"/>
              </a:rPr>
              <a:t>1 </a:t>
            </a:r>
            <a:r>
              <a:rPr sz="2400" spc="-99" dirty="0">
                <a:latin typeface="+mj-lt"/>
                <a:cs typeface="Tahoma"/>
              </a:rPr>
              <a:t>and </a:t>
            </a:r>
            <a:r>
              <a:rPr sz="2400" i="1" spc="-40" dirty="0">
                <a:latin typeface="+mj-lt"/>
                <a:cs typeface="Arial"/>
              </a:rPr>
              <a:t>E</a:t>
            </a:r>
            <a:r>
              <a:rPr sz="2400" spc="-59" baseline="-10416" dirty="0">
                <a:latin typeface="+mj-lt"/>
                <a:cs typeface="Trebuchet MS"/>
              </a:rPr>
              <a:t>2</a:t>
            </a:r>
            <a:r>
              <a:rPr sz="2400" spc="-40" dirty="0">
                <a:latin typeface="+mj-lt"/>
                <a:cs typeface="Tahoma"/>
              </a:rPr>
              <a:t>, </a:t>
            </a:r>
            <a:r>
              <a:rPr sz="2400" spc="-79" dirty="0">
                <a:latin typeface="+mj-lt"/>
                <a:cs typeface="Tahoma"/>
              </a:rPr>
              <a:t>the </a:t>
            </a:r>
            <a:r>
              <a:rPr sz="2400" spc="-69" dirty="0">
                <a:latin typeface="+mj-lt"/>
                <a:cs typeface="Tahoma"/>
              </a:rPr>
              <a:t>following </a:t>
            </a:r>
            <a:r>
              <a:rPr sz="2400" spc="-79" dirty="0">
                <a:latin typeface="+mj-lt"/>
                <a:cs typeface="Tahoma"/>
              </a:rPr>
              <a:t>equation  </a:t>
            </a:r>
            <a:r>
              <a:rPr sz="2400" spc="-149" dirty="0">
                <a:latin typeface="+mj-lt"/>
                <a:cs typeface="Tahoma"/>
              </a:rPr>
              <a:t>shows </a:t>
            </a:r>
            <a:r>
              <a:rPr sz="2400" spc="-79" dirty="0">
                <a:latin typeface="+mj-lt"/>
                <a:cs typeface="Tahoma"/>
              </a:rPr>
              <a:t>the </a:t>
            </a:r>
            <a:r>
              <a:rPr sz="2400" spc="-69" dirty="0">
                <a:latin typeface="+mj-lt"/>
                <a:cs typeface="Tahoma"/>
              </a:rPr>
              <a:t>relationship </a:t>
            </a:r>
            <a:r>
              <a:rPr sz="2400" spc="-139" dirty="0">
                <a:latin typeface="+mj-lt"/>
                <a:cs typeface="Tahoma"/>
              </a:rPr>
              <a:t>between </a:t>
            </a:r>
            <a:r>
              <a:rPr sz="2400" i="1" spc="-79" dirty="0">
                <a:latin typeface="+mj-lt"/>
                <a:cs typeface="Arial"/>
              </a:rPr>
              <a:t>P </a:t>
            </a:r>
            <a:r>
              <a:rPr sz="2400" spc="-89" dirty="0">
                <a:latin typeface="+mj-lt"/>
                <a:cs typeface="Tahoma"/>
              </a:rPr>
              <a:t>(</a:t>
            </a:r>
            <a:r>
              <a:rPr sz="2400" i="1" spc="-89" dirty="0">
                <a:latin typeface="+mj-lt"/>
                <a:cs typeface="Arial"/>
              </a:rPr>
              <a:t>E</a:t>
            </a:r>
            <a:r>
              <a:rPr sz="2400" spc="-133" baseline="-10416" dirty="0">
                <a:latin typeface="+mj-lt"/>
                <a:cs typeface="Trebuchet MS"/>
              </a:rPr>
              <a:t>2</a:t>
            </a:r>
            <a:r>
              <a:rPr sz="2400" i="1" spc="-89" dirty="0">
                <a:latin typeface="+mj-lt"/>
                <a:cs typeface="Palatino Linotype"/>
              </a:rPr>
              <a:t>|</a:t>
            </a:r>
            <a:r>
              <a:rPr sz="2400" i="1" spc="-89" dirty="0">
                <a:latin typeface="+mj-lt"/>
                <a:cs typeface="Arial"/>
              </a:rPr>
              <a:t>E</a:t>
            </a:r>
            <a:r>
              <a:rPr sz="2400" spc="-133" baseline="-10416" dirty="0">
                <a:latin typeface="+mj-lt"/>
                <a:cs typeface="Trebuchet MS"/>
              </a:rPr>
              <a:t>1</a:t>
            </a:r>
            <a:r>
              <a:rPr sz="2400" spc="-89" dirty="0">
                <a:latin typeface="+mj-lt"/>
                <a:cs typeface="Tahoma"/>
              </a:rPr>
              <a:t>) </a:t>
            </a:r>
            <a:r>
              <a:rPr sz="2400" spc="-99" dirty="0">
                <a:latin typeface="+mj-lt"/>
                <a:cs typeface="Tahoma"/>
              </a:rPr>
              <a:t>and</a:t>
            </a:r>
            <a:r>
              <a:rPr sz="2400" spc="59" dirty="0">
                <a:latin typeface="+mj-lt"/>
                <a:cs typeface="Tahoma"/>
              </a:rPr>
              <a:t> </a:t>
            </a:r>
            <a:r>
              <a:rPr sz="2400" i="1" spc="-79" dirty="0">
                <a:latin typeface="+mj-lt"/>
                <a:cs typeface="Arial"/>
              </a:rPr>
              <a:t>P </a:t>
            </a:r>
            <a:r>
              <a:rPr sz="2400" spc="-99" dirty="0">
                <a:latin typeface="+mj-lt"/>
                <a:cs typeface="Tahoma"/>
              </a:rPr>
              <a:t>(</a:t>
            </a:r>
            <a:r>
              <a:rPr sz="2400" i="1" spc="-99" dirty="0">
                <a:latin typeface="+mj-lt"/>
                <a:cs typeface="Arial"/>
              </a:rPr>
              <a:t>E</a:t>
            </a:r>
            <a:r>
              <a:rPr sz="2400" spc="-149" baseline="-10416" dirty="0">
                <a:latin typeface="+mj-lt"/>
                <a:cs typeface="Trebuchet MS"/>
              </a:rPr>
              <a:t>1</a:t>
            </a:r>
            <a:r>
              <a:rPr sz="2400" i="1" spc="-99" dirty="0">
                <a:latin typeface="+mj-lt"/>
                <a:cs typeface="Palatino Linotype"/>
              </a:rPr>
              <a:t>|</a:t>
            </a:r>
            <a:r>
              <a:rPr sz="2400" i="1" spc="-99" dirty="0">
                <a:latin typeface="+mj-lt"/>
                <a:cs typeface="Arial"/>
              </a:rPr>
              <a:t>E</a:t>
            </a:r>
            <a:r>
              <a:rPr sz="2400" spc="-149" baseline="-10416" dirty="0">
                <a:latin typeface="+mj-lt"/>
                <a:cs typeface="Trebuchet MS"/>
              </a:rPr>
              <a:t>2</a:t>
            </a:r>
            <a:r>
              <a:rPr sz="2400" spc="-99" dirty="0">
                <a:latin typeface="+mj-lt"/>
                <a:cs typeface="Tahoma"/>
              </a:rPr>
              <a:t>):</a:t>
            </a:r>
            <a:endParaRPr sz="2400" dirty="0">
              <a:latin typeface="+mj-lt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65259" y="2158296"/>
            <a:ext cx="1395531" cy="338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sz="2200" i="1" spc="-79" dirty="0">
                <a:latin typeface="Arial"/>
                <a:cs typeface="Arial"/>
              </a:rPr>
              <a:t>P</a:t>
            </a:r>
            <a:r>
              <a:rPr sz="2200" i="1" spc="-466" dirty="0">
                <a:latin typeface="Arial"/>
                <a:cs typeface="Arial"/>
              </a:rPr>
              <a:t> </a:t>
            </a:r>
            <a:r>
              <a:rPr sz="2200" spc="-89" dirty="0">
                <a:latin typeface="Tahoma"/>
                <a:cs typeface="Tahoma"/>
              </a:rPr>
              <a:t>(</a:t>
            </a:r>
            <a:r>
              <a:rPr sz="2200" i="1" spc="-89" dirty="0">
                <a:latin typeface="Arial"/>
                <a:cs typeface="Arial"/>
              </a:rPr>
              <a:t>E</a:t>
            </a:r>
            <a:r>
              <a:rPr sz="2400" spc="-133" baseline="-10416" dirty="0">
                <a:latin typeface="Trebuchet MS"/>
                <a:cs typeface="Trebuchet MS"/>
              </a:rPr>
              <a:t>2</a:t>
            </a:r>
            <a:r>
              <a:rPr sz="2200" i="1" spc="-89" dirty="0">
                <a:latin typeface="Palatino Linotype"/>
                <a:cs typeface="Palatino Linotype"/>
              </a:rPr>
              <a:t>|</a:t>
            </a:r>
            <a:r>
              <a:rPr sz="2200" i="1" spc="-89" dirty="0">
                <a:latin typeface="Arial"/>
                <a:cs typeface="Arial"/>
              </a:rPr>
              <a:t>E</a:t>
            </a:r>
            <a:r>
              <a:rPr sz="2400" spc="-133" baseline="-10416" dirty="0">
                <a:latin typeface="Trebuchet MS"/>
                <a:cs typeface="Trebuchet MS"/>
              </a:rPr>
              <a:t>1</a:t>
            </a:r>
            <a:r>
              <a:rPr sz="2200" spc="-89" dirty="0">
                <a:latin typeface="Tahoma"/>
                <a:cs typeface="Tahoma"/>
              </a:rPr>
              <a:t>)</a:t>
            </a:r>
            <a:r>
              <a:rPr sz="2200" spc="-208" dirty="0">
                <a:latin typeface="Tahoma"/>
                <a:cs typeface="Tahoma"/>
              </a:rPr>
              <a:t> </a:t>
            </a:r>
            <a:r>
              <a:rPr sz="2200" spc="89" dirty="0">
                <a:latin typeface="Tahoma"/>
                <a:cs typeface="Tahoma"/>
              </a:rPr>
              <a:t>=</a:t>
            </a:r>
            <a:endParaRPr sz="2200" dirty="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16862" y="1972562"/>
            <a:ext cx="1801091" cy="338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sz="2200" i="1" u="sng" spc="-79" dirty="0">
                <a:latin typeface="Arial"/>
                <a:cs typeface="Arial"/>
              </a:rPr>
              <a:t>P</a:t>
            </a:r>
            <a:r>
              <a:rPr sz="2200" i="1" u="sng" spc="-496" dirty="0">
                <a:latin typeface="Arial"/>
                <a:cs typeface="Arial"/>
              </a:rPr>
              <a:t> </a:t>
            </a:r>
            <a:r>
              <a:rPr sz="2200" u="sng" spc="-89" dirty="0">
                <a:latin typeface="Tahoma"/>
                <a:cs typeface="Tahoma"/>
              </a:rPr>
              <a:t>(</a:t>
            </a:r>
            <a:r>
              <a:rPr sz="2200" i="1" u="sng" spc="-89" dirty="0">
                <a:latin typeface="Arial"/>
                <a:cs typeface="Arial"/>
              </a:rPr>
              <a:t>E</a:t>
            </a:r>
            <a:r>
              <a:rPr sz="2400" u="sng" spc="-133" baseline="-10416" dirty="0">
                <a:latin typeface="Trebuchet MS"/>
                <a:cs typeface="Trebuchet MS"/>
              </a:rPr>
              <a:t>1</a:t>
            </a:r>
            <a:r>
              <a:rPr sz="2200" i="1" u="sng" spc="-89" dirty="0">
                <a:latin typeface="Palatino Linotype"/>
                <a:cs typeface="Palatino Linotype"/>
              </a:rPr>
              <a:t>|</a:t>
            </a:r>
            <a:r>
              <a:rPr sz="2200" i="1" u="sng" spc="-89" dirty="0">
                <a:latin typeface="Arial"/>
                <a:cs typeface="Arial"/>
              </a:rPr>
              <a:t>E</a:t>
            </a:r>
            <a:r>
              <a:rPr sz="2400" u="sng" spc="-133" baseline="-10416" dirty="0">
                <a:latin typeface="Trebuchet MS"/>
                <a:cs typeface="Trebuchet MS"/>
              </a:rPr>
              <a:t>2</a:t>
            </a:r>
            <a:r>
              <a:rPr sz="2200" u="sng" spc="-89" dirty="0">
                <a:latin typeface="Tahoma"/>
                <a:cs typeface="Tahoma"/>
              </a:rPr>
              <a:t>)</a:t>
            </a:r>
            <a:r>
              <a:rPr sz="2200" i="1" u="sng" spc="-89" dirty="0">
                <a:latin typeface="Arial"/>
                <a:cs typeface="Arial"/>
              </a:rPr>
              <a:t>P</a:t>
            </a:r>
            <a:r>
              <a:rPr sz="2200" i="1" u="sng" spc="-496" dirty="0">
                <a:latin typeface="Arial"/>
                <a:cs typeface="Arial"/>
              </a:rPr>
              <a:t> </a:t>
            </a:r>
            <a:r>
              <a:rPr sz="2200" u="sng" spc="-20" dirty="0">
                <a:latin typeface="Tahoma"/>
                <a:cs typeface="Tahoma"/>
              </a:rPr>
              <a:t>(</a:t>
            </a:r>
            <a:r>
              <a:rPr sz="2200" i="1" u="sng" spc="-20" dirty="0">
                <a:latin typeface="Arial"/>
                <a:cs typeface="Arial"/>
              </a:rPr>
              <a:t>E</a:t>
            </a:r>
            <a:r>
              <a:rPr sz="2400" u="sng" spc="-30" baseline="-10416" dirty="0">
                <a:latin typeface="Trebuchet MS"/>
                <a:cs typeface="Trebuchet MS"/>
              </a:rPr>
              <a:t>2</a:t>
            </a:r>
            <a:r>
              <a:rPr sz="2200" u="sng" spc="-20" dirty="0">
                <a:latin typeface="Tahoma"/>
                <a:cs typeface="Tahoma"/>
              </a:rPr>
              <a:t>)</a:t>
            </a:r>
            <a:endParaRPr sz="2200" dirty="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13738" y="2463294"/>
            <a:ext cx="157438" cy="24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sz="1600" dirty="0">
                <a:latin typeface="Trebuchet MS"/>
                <a:cs typeface="Trebuchet MS"/>
              </a:rPr>
              <a:t>1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33045" y="2370961"/>
            <a:ext cx="745626" cy="338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sz="2200" i="1" spc="-79" dirty="0">
                <a:latin typeface="Arial"/>
                <a:cs typeface="Arial"/>
              </a:rPr>
              <a:t>P </a:t>
            </a:r>
            <a:r>
              <a:rPr sz="2200" spc="-89" dirty="0">
                <a:latin typeface="Tahoma"/>
                <a:cs typeface="Tahoma"/>
              </a:rPr>
              <a:t>(</a:t>
            </a:r>
            <a:r>
              <a:rPr sz="2200" i="1" spc="-89" dirty="0">
                <a:latin typeface="Arial"/>
                <a:cs typeface="Arial"/>
              </a:rPr>
              <a:t>E</a:t>
            </a:r>
            <a:r>
              <a:rPr sz="2200" i="1" spc="-188" dirty="0">
                <a:latin typeface="Arial"/>
                <a:cs typeface="Arial"/>
              </a:rPr>
              <a:t> </a:t>
            </a:r>
            <a:r>
              <a:rPr sz="2200" dirty="0"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97451" y="2158296"/>
            <a:ext cx="127210" cy="338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sz="2200" i="1" spc="-10" dirty="0">
                <a:latin typeface="Century Gothic"/>
                <a:cs typeface="Century Gothic"/>
              </a:rPr>
              <a:t>.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75589" y="2994543"/>
            <a:ext cx="7079673" cy="1120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991" indent="-261816"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250" algn="l"/>
              </a:tabLst>
            </a:pPr>
            <a:r>
              <a:rPr sz="2400" spc="-10" dirty="0">
                <a:latin typeface="+mj-lt"/>
                <a:cs typeface="Tahoma"/>
              </a:rPr>
              <a:t>This </a:t>
            </a:r>
            <a:r>
              <a:rPr sz="2400" spc="-89" dirty="0">
                <a:latin typeface="+mj-lt"/>
                <a:cs typeface="Tahoma"/>
              </a:rPr>
              <a:t>formula </a:t>
            </a:r>
            <a:r>
              <a:rPr sz="2400" spc="-69" dirty="0">
                <a:latin typeface="+mj-lt"/>
                <a:cs typeface="Tahoma"/>
              </a:rPr>
              <a:t>is </a:t>
            </a:r>
            <a:r>
              <a:rPr sz="2400" spc="-109" dirty="0">
                <a:latin typeface="+mj-lt"/>
                <a:cs typeface="Tahoma"/>
              </a:rPr>
              <a:t>known </a:t>
            </a:r>
            <a:r>
              <a:rPr sz="2400" spc="-129" dirty="0">
                <a:latin typeface="+mj-lt"/>
                <a:cs typeface="Tahoma"/>
              </a:rPr>
              <a:t>as </a:t>
            </a:r>
            <a:r>
              <a:rPr sz="2400" b="1" spc="-30" dirty="0">
                <a:latin typeface="+mj-lt"/>
                <a:cs typeface="Gill Sans MT"/>
              </a:rPr>
              <a:t>Bayes’ </a:t>
            </a:r>
            <a:r>
              <a:rPr sz="2400" b="1" spc="-119" dirty="0">
                <a:latin typeface="+mj-lt"/>
                <a:cs typeface="Gill Sans MT"/>
              </a:rPr>
              <a:t>theorem </a:t>
            </a:r>
            <a:r>
              <a:rPr sz="2400" spc="-119" dirty="0">
                <a:latin typeface="+mj-lt"/>
                <a:cs typeface="Tahoma"/>
              </a:rPr>
              <a:t>or </a:t>
            </a:r>
            <a:r>
              <a:rPr sz="2400" b="1" spc="-30" dirty="0">
                <a:latin typeface="+mj-lt"/>
                <a:cs typeface="Gill Sans MT"/>
              </a:rPr>
              <a:t>Bayes’ </a:t>
            </a:r>
            <a:r>
              <a:rPr sz="2400" b="1" spc="-89" dirty="0" smtClean="0">
                <a:latin typeface="+mj-lt"/>
                <a:cs typeface="Gill Sans MT"/>
              </a:rPr>
              <a:t>rule</a:t>
            </a:r>
            <a:r>
              <a:rPr sz="2400" spc="-89" dirty="0">
                <a:latin typeface="+mj-lt"/>
                <a:cs typeface="Tahoma"/>
              </a:rPr>
              <a:t>.</a:t>
            </a:r>
            <a:endParaRPr sz="2400" dirty="0">
              <a:latin typeface="+mj-lt"/>
              <a:cs typeface="Tahoma"/>
            </a:endParaRPr>
          </a:p>
          <a:p>
            <a:pPr>
              <a:spcBef>
                <a:spcPts val="79"/>
              </a:spcBef>
              <a:buClr>
                <a:srgbClr val="3333B2"/>
              </a:buClr>
              <a:buFont typeface="Palatino Linotype"/>
              <a:buChar char="•"/>
            </a:pPr>
            <a:endParaRPr sz="2400" dirty="0">
              <a:latin typeface="+mj-lt"/>
              <a:cs typeface="Times New Roman"/>
            </a:endParaRPr>
          </a:p>
          <a:p>
            <a:pPr marL="286991" indent="-261816"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250" algn="l"/>
              </a:tabLst>
            </a:pPr>
            <a:r>
              <a:rPr sz="2400" spc="-69" dirty="0">
                <a:latin typeface="+mj-lt"/>
                <a:cs typeface="Tahoma"/>
              </a:rPr>
              <a:t>For </a:t>
            </a:r>
            <a:r>
              <a:rPr sz="2400" spc="-79" dirty="0">
                <a:latin typeface="+mj-lt"/>
                <a:cs typeface="Tahoma"/>
              </a:rPr>
              <a:t>the </a:t>
            </a:r>
            <a:r>
              <a:rPr sz="2400" spc="-109" dirty="0">
                <a:latin typeface="+mj-lt"/>
                <a:cs typeface="Tahoma"/>
              </a:rPr>
              <a:t>above</a:t>
            </a:r>
            <a:r>
              <a:rPr sz="2400" spc="169" dirty="0">
                <a:latin typeface="+mj-lt"/>
                <a:cs typeface="Tahoma"/>
              </a:rPr>
              <a:t> </a:t>
            </a:r>
            <a:r>
              <a:rPr sz="2400" spc="-109" dirty="0">
                <a:latin typeface="+mj-lt"/>
                <a:cs typeface="Tahoma"/>
              </a:rPr>
              <a:t>example,</a:t>
            </a:r>
            <a:endParaRPr sz="2400" dirty="0">
              <a:latin typeface="+mj-lt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75586" y="5458291"/>
            <a:ext cx="7449967" cy="7608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991" marR="10070" indent="-261816">
              <a:lnSpc>
                <a:spcPct val="102600"/>
              </a:lnSpc>
              <a:buClr>
                <a:srgbClr val="3333B2"/>
              </a:buClr>
              <a:buSzPct val="90909"/>
              <a:buFont typeface="Palatino Linotype"/>
              <a:buChar char="•"/>
              <a:tabLst>
                <a:tab pos="288250" algn="l"/>
              </a:tabLst>
            </a:pPr>
            <a:r>
              <a:rPr sz="2400" spc="-89" dirty="0">
                <a:latin typeface="+mj-lt"/>
                <a:cs typeface="Tahoma"/>
              </a:rPr>
              <a:t>Therefore, </a:t>
            </a:r>
            <a:r>
              <a:rPr sz="2400" spc="-79" dirty="0">
                <a:latin typeface="+mj-lt"/>
                <a:cs typeface="Tahoma"/>
              </a:rPr>
              <a:t>the </a:t>
            </a:r>
            <a:r>
              <a:rPr sz="2400" spc="-59" dirty="0">
                <a:latin typeface="+mj-lt"/>
                <a:cs typeface="Tahoma"/>
              </a:rPr>
              <a:t>probability </a:t>
            </a:r>
            <a:r>
              <a:rPr sz="2400" spc="-69" dirty="0">
                <a:latin typeface="+mj-lt"/>
                <a:cs typeface="Tahoma"/>
              </a:rPr>
              <a:t>of </a:t>
            </a:r>
            <a:r>
              <a:rPr lang="en-US" sz="2400" spc="-79" dirty="0" smtClean="0">
                <a:latin typeface="+mj-lt"/>
                <a:cs typeface="Tahoma"/>
              </a:rPr>
              <a:t>meningitis </a:t>
            </a:r>
            <a:r>
              <a:rPr sz="2400" spc="-89" dirty="0" smtClean="0">
                <a:latin typeface="+mj-lt"/>
                <a:cs typeface="Tahoma"/>
              </a:rPr>
              <a:t>for </a:t>
            </a:r>
            <a:r>
              <a:rPr lang="en-US" sz="2400" spc="-119" dirty="0" smtClean="0">
                <a:latin typeface="+mj-lt"/>
                <a:cs typeface="Tahoma"/>
              </a:rPr>
              <a:t>neck stiffness patients </a:t>
            </a:r>
            <a:r>
              <a:rPr sz="2400" spc="-109" dirty="0" smtClean="0">
                <a:latin typeface="+mj-lt"/>
                <a:cs typeface="Tahoma"/>
              </a:rPr>
              <a:t>increases</a:t>
            </a:r>
            <a:r>
              <a:rPr lang="en-US" sz="2400" spc="-109" dirty="0" smtClean="0">
                <a:latin typeface="+mj-lt"/>
                <a:cs typeface="Tahoma"/>
              </a:rPr>
              <a:t> 10</a:t>
            </a:r>
            <a:r>
              <a:rPr sz="2400" spc="-109" dirty="0" smtClean="0">
                <a:latin typeface="+mj-lt"/>
                <a:cs typeface="Tahoma"/>
              </a:rPr>
              <a:t> </a:t>
            </a:r>
            <a:r>
              <a:rPr lang="en-US" sz="2400" spc="-99" dirty="0" smtClean="0">
                <a:latin typeface="+mj-lt"/>
                <a:cs typeface="Tahoma"/>
              </a:rPr>
              <a:t>folds.</a:t>
            </a:r>
            <a:endParaRPr sz="2400" dirty="0">
              <a:latin typeface="+mj-lt"/>
              <a:cs typeface="Tahoma"/>
            </a:endParaRPr>
          </a:p>
        </p:txBody>
      </p:sp>
      <p:pic>
        <p:nvPicPr>
          <p:cNvPr id="25" name="image91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4400" y="4305814"/>
            <a:ext cx="7772400" cy="96202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7574075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822158" y="692777"/>
            <a:ext cx="7712241" cy="11259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5675"/>
            <a:r>
              <a:rPr sz="2400" spc="4" dirty="0">
                <a:latin typeface="Arial"/>
                <a:cs typeface="Arial"/>
              </a:rPr>
              <a:t>In class</a:t>
            </a:r>
            <a:r>
              <a:rPr sz="2400" spc="-63" dirty="0">
                <a:latin typeface="Arial"/>
                <a:cs typeface="Arial"/>
              </a:rPr>
              <a:t> </a:t>
            </a:r>
            <a:r>
              <a:rPr sz="2400" dirty="0" smtClean="0">
                <a:latin typeface="Arial"/>
                <a:cs typeface="Arial"/>
              </a:rPr>
              <a:t>exercise</a:t>
            </a:r>
            <a:endParaRPr lang="en-US" sz="2400" dirty="0" smtClean="0">
              <a:latin typeface="Arial"/>
              <a:cs typeface="Arial"/>
            </a:endParaRPr>
          </a:p>
          <a:p>
            <a:pPr marL="735675"/>
            <a:endParaRPr sz="2000" dirty="0">
              <a:latin typeface="Arial"/>
              <a:cs typeface="Arial"/>
            </a:endParaRPr>
          </a:p>
          <a:p>
            <a:pPr marL="11397" marR="59834">
              <a:spcBef>
                <a:spcPts val="1054"/>
              </a:spcBef>
            </a:pPr>
            <a:r>
              <a:rPr sz="2000" spc="-4" dirty="0">
                <a:latin typeface="Times New Roman"/>
                <a:cs typeface="Times New Roman"/>
              </a:rPr>
              <a:t>Using </a:t>
            </a:r>
            <a:r>
              <a:rPr sz="2000" dirty="0">
                <a:latin typeface="Times New Roman"/>
                <a:cs typeface="Times New Roman"/>
              </a:rPr>
              <a:t>data </a:t>
            </a:r>
            <a:r>
              <a:rPr sz="2000" dirty="0" smtClean="0">
                <a:latin typeface="Times New Roman"/>
                <a:cs typeface="Times New Roman"/>
              </a:rPr>
              <a:t>collected, </a:t>
            </a:r>
            <a:r>
              <a:rPr sz="2000" dirty="0">
                <a:latin typeface="Times New Roman"/>
                <a:cs typeface="Times New Roman"/>
              </a:rPr>
              <a:t>the probability</a:t>
            </a:r>
            <a:r>
              <a:rPr sz="2000" spc="-94" dirty="0">
                <a:latin typeface="Times New Roman"/>
                <a:cs typeface="Times New Roman"/>
              </a:rPr>
              <a:t> </a:t>
            </a:r>
            <a:r>
              <a:rPr sz="2000" dirty="0" smtClean="0">
                <a:latin typeface="Times New Roman"/>
                <a:cs typeface="Times New Roman"/>
              </a:rPr>
              <a:t>of </a:t>
            </a:r>
            <a:r>
              <a:rPr lang="en-US" sz="2000" dirty="0" smtClean="0">
                <a:latin typeface="Times New Roman"/>
                <a:cs typeface="Times New Roman"/>
              </a:rPr>
              <a:t>a </a:t>
            </a:r>
            <a:r>
              <a:rPr lang="en-US" sz="2000" spc="-4" dirty="0" smtClean="0">
                <a:latin typeface="Times New Roman"/>
                <a:cs typeface="Times New Roman"/>
              </a:rPr>
              <a:t>sensor </a:t>
            </a:r>
            <a:r>
              <a:rPr sz="2000" dirty="0" smtClean="0">
                <a:latin typeface="Times New Roman"/>
                <a:cs typeface="Times New Roman"/>
              </a:rPr>
              <a:t>ha</a:t>
            </a:r>
            <a:r>
              <a:rPr lang="en-US" sz="2000" dirty="0" smtClean="0">
                <a:latin typeface="Times New Roman"/>
                <a:cs typeface="Times New Roman"/>
              </a:rPr>
              <a:t>ving</a:t>
            </a:r>
            <a:r>
              <a:rPr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failure </a:t>
            </a:r>
            <a:r>
              <a:rPr lang="en-US" sz="2000" spc="-4" dirty="0" smtClean="0">
                <a:latin typeface="Times New Roman"/>
                <a:cs typeface="Times New Roman"/>
              </a:rPr>
              <a:t>is </a:t>
            </a:r>
            <a:r>
              <a:rPr sz="2000" dirty="0" smtClean="0">
                <a:latin typeface="Times New Roman"/>
                <a:cs typeface="Times New Roman"/>
              </a:rPr>
              <a:t>0.0001</a:t>
            </a:r>
            <a:r>
              <a:rPr sz="2000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22158" y="4917366"/>
            <a:ext cx="37338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2000" dirty="0" err="1" smtClean="0">
                <a:solidFill>
                  <a:srgbClr val="FF2800"/>
                </a:solidFill>
                <a:latin typeface="Arial"/>
                <a:cs typeface="Arial"/>
              </a:rPr>
              <a:t>Pr</a:t>
            </a:r>
            <a:r>
              <a:rPr sz="2000" dirty="0" smtClean="0">
                <a:solidFill>
                  <a:srgbClr val="FF2800"/>
                </a:solidFill>
                <a:latin typeface="Arial"/>
                <a:cs typeface="Arial"/>
              </a:rPr>
              <a:t>[</a:t>
            </a:r>
            <a:r>
              <a:rPr lang="en-US" sz="2000" dirty="0" smtClean="0">
                <a:solidFill>
                  <a:srgbClr val="FF2800"/>
                </a:solidFill>
                <a:latin typeface="Arial"/>
                <a:cs typeface="Arial"/>
              </a:rPr>
              <a:t> failure</a:t>
            </a:r>
            <a:r>
              <a:rPr sz="2000" dirty="0" smtClean="0">
                <a:solidFill>
                  <a:srgbClr val="FF28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2800"/>
                </a:solidFill>
                <a:latin typeface="Arial"/>
                <a:cs typeface="Arial"/>
              </a:rPr>
              <a:t>| </a:t>
            </a:r>
            <a:r>
              <a:rPr lang="en-US" sz="2000" spc="-4" dirty="0" smtClean="0">
                <a:solidFill>
                  <a:srgbClr val="FF2800"/>
                </a:solidFill>
                <a:latin typeface="Arial"/>
                <a:cs typeface="Arial"/>
              </a:rPr>
              <a:t>alarm </a:t>
            </a:r>
            <a:r>
              <a:rPr sz="2000" dirty="0" smtClean="0">
                <a:solidFill>
                  <a:srgbClr val="FF2800"/>
                </a:solidFill>
                <a:latin typeface="Arial"/>
                <a:cs typeface="Arial"/>
              </a:rPr>
              <a:t>] </a:t>
            </a:r>
            <a:r>
              <a:rPr sz="2000" dirty="0">
                <a:solidFill>
                  <a:srgbClr val="FF2800"/>
                </a:solidFill>
                <a:latin typeface="Arial"/>
                <a:cs typeface="Arial"/>
              </a:rPr>
              <a:t>=</a:t>
            </a:r>
            <a:r>
              <a:rPr sz="2000" spc="-85" dirty="0">
                <a:solidFill>
                  <a:srgbClr val="FF2800"/>
                </a:solidFill>
                <a:latin typeface="Arial"/>
                <a:cs typeface="Arial"/>
              </a:rPr>
              <a:t> </a:t>
            </a:r>
            <a:r>
              <a:rPr sz="2000" spc="-4" dirty="0">
                <a:solidFill>
                  <a:srgbClr val="FF2800"/>
                </a:solidFill>
                <a:latin typeface="Arial"/>
                <a:cs typeface="Arial"/>
              </a:rPr>
              <a:t>???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6943" y="2209800"/>
            <a:ext cx="6254906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 marR="4559"/>
            <a:r>
              <a:rPr sz="2000" spc="-85" dirty="0">
                <a:latin typeface="Times New Roman"/>
                <a:cs typeface="Times New Roman"/>
              </a:rPr>
              <a:t>The probability that </a:t>
            </a:r>
            <a:r>
              <a:rPr sz="2000" spc="-85" dirty="0" smtClean="0">
                <a:latin typeface="Times New Roman"/>
                <a:cs typeface="Times New Roman"/>
              </a:rPr>
              <a:t>a</a:t>
            </a:r>
            <a:r>
              <a:rPr lang="tr-TR" sz="2000" spc="-85" dirty="0" smtClean="0">
                <a:latin typeface="Times New Roman"/>
                <a:cs typeface="Times New Roman"/>
              </a:rPr>
              <a:t>n</a:t>
            </a:r>
            <a:r>
              <a:rPr lang="en-US" sz="2000" spc="-85" dirty="0" smtClean="0">
                <a:latin typeface="Times New Roman"/>
                <a:cs typeface="Times New Roman"/>
              </a:rPr>
              <a:t> alarm </a:t>
            </a:r>
            <a:r>
              <a:rPr lang="tr-TR" sz="2000" spc="-85" dirty="0" err="1" smtClean="0">
                <a:latin typeface="Times New Roman"/>
                <a:cs typeface="Times New Roman"/>
              </a:rPr>
              <a:t>occurs</a:t>
            </a:r>
            <a:r>
              <a:rPr lang="tr-TR" sz="2000" spc="-85" dirty="0" smtClean="0">
                <a:latin typeface="Times New Roman"/>
                <a:cs typeface="Times New Roman"/>
              </a:rPr>
              <a:t> </a:t>
            </a:r>
            <a:r>
              <a:rPr lang="tr-TR" sz="2000" spc="-85" dirty="0" err="1" smtClean="0">
                <a:latin typeface="Times New Roman"/>
                <a:cs typeface="Times New Roman"/>
              </a:rPr>
              <a:t>when</a:t>
            </a:r>
            <a:r>
              <a:rPr lang="en-US" sz="2000" spc="-85" dirty="0" smtClean="0">
                <a:latin typeface="Times New Roman"/>
                <a:cs typeface="Times New Roman"/>
              </a:rPr>
              <a:t> </a:t>
            </a:r>
            <a:r>
              <a:rPr lang="en-US" sz="2000" spc="-85" dirty="0" smtClean="0">
                <a:latin typeface="Times New Roman"/>
                <a:cs typeface="Times New Roman"/>
              </a:rPr>
              <a:t>a sensor failure is</a:t>
            </a:r>
            <a:r>
              <a:rPr sz="2000" spc="-85" dirty="0" smtClean="0">
                <a:latin typeface="Times New Roman"/>
                <a:cs typeface="Times New Roman"/>
              </a:rPr>
              <a:t> 0.90</a:t>
            </a:r>
            <a:r>
              <a:rPr sz="2000" spc="-85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22158" y="3144951"/>
            <a:ext cx="7175212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 marR="4559"/>
            <a:r>
              <a:rPr sz="2000" dirty="0">
                <a:latin typeface="Times New Roman"/>
                <a:cs typeface="Times New Roman"/>
              </a:rPr>
              <a:t>The probabilities of a “false positive” (the </a:t>
            </a:r>
            <a:r>
              <a:rPr lang="en-US" sz="2000" dirty="0" smtClean="0">
                <a:latin typeface="Times New Roman"/>
                <a:cs typeface="Times New Roman"/>
              </a:rPr>
              <a:t>alarm </a:t>
            </a:r>
            <a:r>
              <a:rPr sz="2000" spc="-4" dirty="0" smtClean="0">
                <a:latin typeface="Times New Roman"/>
                <a:cs typeface="Times New Roman"/>
              </a:rPr>
              <a:t>saying </a:t>
            </a:r>
            <a:r>
              <a:rPr sz="2000" dirty="0">
                <a:latin typeface="Times New Roman"/>
                <a:cs typeface="Times New Roman"/>
              </a:rPr>
              <a:t>there </a:t>
            </a:r>
            <a:r>
              <a:rPr sz="2000" spc="-4" dirty="0">
                <a:latin typeface="Times New Roman"/>
                <a:cs typeface="Times New Roman"/>
              </a:rPr>
              <a:t>was </a:t>
            </a:r>
            <a:r>
              <a:rPr lang="en-US" sz="2000" dirty="0" smtClean="0">
                <a:latin typeface="Times New Roman"/>
                <a:cs typeface="Times New Roman"/>
              </a:rPr>
              <a:t>a failure </a:t>
            </a:r>
            <a:r>
              <a:rPr sz="2000" spc="-4" dirty="0" smtClean="0">
                <a:latin typeface="Times New Roman"/>
                <a:cs typeface="Times New Roman"/>
              </a:rPr>
              <a:t>when </a:t>
            </a:r>
            <a:r>
              <a:rPr sz="2000" dirty="0">
                <a:latin typeface="Times New Roman"/>
                <a:cs typeface="Times New Roman"/>
              </a:rPr>
              <a:t>there </a:t>
            </a:r>
            <a:r>
              <a:rPr sz="2000" spc="-4" dirty="0">
                <a:latin typeface="Times New Roman"/>
                <a:cs typeface="Times New Roman"/>
              </a:rPr>
              <a:t>was </a:t>
            </a:r>
            <a:r>
              <a:rPr sz="2000" dirty="0">
                <a:latin typeface="Times New Roman"/>
                <a:cs typeface="Times New Roman"/>
              </a:rPr>
              <a:t>not) </a:t>
            </a:r>
            <a:r>
              <a:rPr sz="2000" spc="-4" dirty="0">
                <a:latin typeface="Times New Roman"/>
                <a:cs typeface="Times New Roman"/>
              </a:rPr>
              <a:t>was</a:t>
            </a:r>
            <a:r>
              <a:rPr sz="2000" spc="-72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0.001.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22159" y="4185047"/>
            <a:ext cx="6748607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 marR="4559"/>
            <a:r>
              <a:rPr sz="2000" dirty="0">
                <a:latin typeface="Times New Roman"/>
                <a:cs typeface="Times New Roman"/>
              </a:rPr>
              <a:t>What is the probability that </a:t>
            </a:r>
            <a:r>
              <a:rPr lang="tr-TR" sz="2000" dirty="0" err="1" smtClean="0">
                <a:latin typeface="Times New Roman"/>
                <a:cs typeface="Times New Roman"/>
              </a:rPr>
              <a:t>actually</a:t>
            </a:r>
            <a:r>
              <a:rPr lang="tr-TR" sz="2000" dirty="0" smtClean="0">
                <a:latin typeface="Times New Roman"/>
                <a:cs typeface="Times New Roman"/>
              </a:rPr>
              <a:t> </a:t>
            </a:r>
            <a:r>
              <a:rPr lang="tr-TR" sz="2000" dirty="0" err="1">
                <a:latin typeface="Times New Roman"/>
                <a:cs typeface="Times New Roman"/>
              </a:rPr>
              <a:t>there</a:t>
            </a:r>
            <a:r>
              <a:rPr lang="tr-TR" sz="2000" dirty="0">
                <a:latin typeface="Times New Roman"/>
                <a:cs typeface="Times New Roman"/>
              </a:rPr>
              <a:t> is a </a:t>
            </a:r>
            <a:r>
              <a:rPr lang="tr-TR" sz="2000" dirty="0" err="1" smtClean="0">
                <a:latin typeface="Times New Roman"/>
                <a:cs typeface="Times New Roman"/>
              </a:rPr>
              <a:t>failure</a:t>
            </a:r>
            <a:r>
              <a:rPr lang="tr-TR" sz="2000" dirty="0" smtClean="0">
                <a:latin typeface="Times New Roman"/>
                <a:cs typeface="Times New Roman"/>
              </a:rPr>
              <a:t> </a:t>
            </a:r>
            <a:r>
              <a:rPr lang="tr-TR" sz="2000" dirty="0" err="1" smtClean="0">
                <a:latin typeface="Times New Roman"/>
                <a:cs typeface="Times New Roman"/>
              </a:rPr>
              <a:t>during</a:t>
            </a:r>
            <a:r>
              <a:rPr lang="tr-TR" sz="2000" dirty="0" smtClean="0">
                <a:latin typeface="Times New Roman"/>
                <a:cs typeface="Times New Roman"/>
              </a:rPr>
              <a:t> an alarm?</a:t>
            </a:r>
            <a:endParaRPr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67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Concept of </a:t>
            </a:r>
            <a:r>
              <a:rPr lang="en-US" altLang="en-US" smtClean="0"/>
              <a:t>Probability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 smtClean="0"/>
              <a:t>Chance behavior </a:t>
            </a:r>
            <a:r>
              <a:rPr lang="en-US" altLang="en-US" sz="2800" dirty="0" smtClean="0"/>
              <a:t>is </a:t>
            </a:r>
            <a:r>
              <a:rPr lang="en-US" altLang="en-US" sz="2800" b="1" dirty="0" smtClean="0"/>
              <a:t>unpredictable</a:t>
            </a:r>
            <a:r>
              <a:rPr lang="en-US" altLang="en-US" sz="2800" dirty="0" smtClean="0"/>
              <a:t> in the </a:t>
            </a:r>
            <a:r>
              <a:rPr lang="en-US" altLang="en-US" sz="2800" b="1" dirty="0" smtClean="0"/>
              <a:t>short run</a:t>
            </a:r>
            <a:r>
              <a:rPr lang="en-US" altLang="en-US" sz="2800" dirty="0" smtClean="0"/>
              <a:t>, but</a:t>
            </a:r>
            <a:r>
              <a:rPr lang="tr-TR" altLang="en-US" sz="2800" dirty="0" smtClean="0"/>
              <a:t> </a:t>
            </a:r>
            <a:r>
              <a:rPr lang="en-US" altLang="en-US" sz="2800" dirty="0" smtClean="0"/>
              <a:t>has a regular and </a:t>
            </a:r>
            <a:r>
              <a:rPr lang="en-US" altLang="en-US" sz="2800" b="1" dirty="0" smtClean="0"/>
              <a:t>predictable pattern </a:t>
            </a:r>
            <a:r>
              <a:rPr lang="en-US" altLang="en-US" sz="2800" dirty="0" smtClean="0"/>
              <a:t>in the </a:t>
            </a:r>
            <a:r>
              <a:rPr lang="en-US" altLang="en-US" sz="2800" b="1" dirty="0" smtClean="0"/>
              <a:t>long run</a:t>
            </a:r>
            <a:r>
              <a:rPr lang="en-US" altLang="en-US" sz="2800" dirty="0" smtClean="0"/>
              <a:t>.</a:t>
            </a:r>
          </a:p>
          <a:p>
            <a:pPr eaLnBrk="1" hangingPunct="1"/>
            <a:endParaRPr lang="tr-TR" altLang="en-US" sz="2800" dirty="0" smtClean="0"/>
          </a:p>
          <a:p>
            <a:pPr eaLnBrk="1" hangingPunct="1"/>
            <a:r>
              <a:rPr lang="en-US" altLang="en-US" sz="2800" dirty="0" smtClean="0"/>
              <a:t>The </a:t>
            </a:r>
            <a:r>
              <a:rPr lang="en-US" altLang="en-US" sz="2800" b="1" dirty="0" smtClean="0"/>
              <a:t>probability</a:t>
            </a:r>
            <a:r>
              <a:rPr lang="en-US" altLang="en-US" sz="2800" dirty="0" smtClean="0"/>
              <a:t> of any outcome of a </a:t>
            </a:r>
            <a:r>
              <a:rPr lang="en-US" altLang="en-US" sz="2800" b="1" dirty="0" smtClean="0"/>
              <a:t>random</a:t>
            </a:r>
            <a:r>
              <a:rPr lang="tr-TR" altLang="en-US" sz="2800" b="1" dirty="0" smtClean="0"/>
              <a:t> </a:t>
            </a:r>
            <a:r>
              <a:rPr lang="en-US" altLang="en-US" sz="2800" b="1" dirty="0" smtClean="0"/>
              <a:t>phenomenon </a:t>
            </a:r>
            <a:r>
              <a:rPr lang="en-US" altLang="en-US" sz="2800" dirty="0" smtClean="0"/>
              <a:t>is the </a:t>
            </a:r>
            <a:r>
              <a:rPr lang="en-US" altLang="en-US" sz="2800" b="1" dirty="0" smtClean="0"/>
              <a:t>proportion of times </a:t>
            </a:r>
            <a:r>
              <a:rPr lang="en-US" altLang="en-US" sz="2800" dirty="0" smtClean="0"/>
              <a:t>the outcome</a:t>
            </a:r>
            <a:r>
              <a:rPr lang="tr-TR" altLang="en-US" sz="2800" dirty="0" smtClean="0"/>
              <a:t> </a:t>
            </a:r>
            <a:r>
              <a:rPr lang="en-US" altLang="en-US" sz="2800" dirty="0" smtClean="0"/>
              <a:t>would occur in a </a:t>
            </a:r>
            <a:r>
              <a:rPr lang="en-US" altLang="en-US" sz="2800" b="1" dirty="0" smtClean="0"/>
              <a:t>very long series of repetitions</a:t>
            </a:r>
            <a:r>
              <a:rPr lang="en-US" altLang="en-US" sz="2800" dirty="0" smtClean="0"/>
              <a:t>.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485EA55-608F-46D8-AF5D-CDCE93445111}" type="slidenum">
              <a:rPr lang="en-US" altLang="en-US" sz="1200" smtClean="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smtClean="0">
              <a:solidFill>
                <a:srgbClr val="898989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7400" y="533400"/>
            <a:ext cx="4038600" cy="14183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694" algn="ctr"/>
            <a:r>
              <a:rPr sz="2400" spc="4" dirty="0" smtClean="0">
                <a:latin typeface="Arial"/>
                <a:cs typeface="Arial"/>
              </a:rPr>
              <a:t>Answer</a:t>
            </a:r>
            <a:endParaRPr lang="en-US" sz="2400" spc="4" dirty="0" smtClean="0">
              <a:latin typeface="Arial"/>
              <a:cs typeface="Arial"/>
            </a:endParaRPr>
          </a:p>
          <a:p>
            <a:pPr marL="58694" algn="ctr"/>
            <a:endParaRPr lang="en-US" dirty="0" smtClean="0">
              <a:latin typeface="Arial"/>
              <a:cs typeface="Arial"/>
            </a:endParaRPr>
          </a:p>
          <a:p>
            <a:pPr marL="58694" algn="ctr"/>
            <a:endParaRPr dirty="0">
              <a:latin typeface="Arial"/>
              <a:cs typeface="Arial"/>
            </a:endParaRPr>
          </a:p>
          <a:p>
            <a:pPr algn="ctr">
              <a:spcBef>
                <a:spcPts val="175"/>
              </a:spcBef>
            </a:pPr>
            <a:r>
              <a:rPr sz="1400" dirty="0" err="1" smtClean="0">
                <a:cs typeface="Arial" panose="020B0604020202020204" pitchFamily="34" charset="0"/>
              </a:rPr>
              <a:t>Pr</a:t>
            </a:r>
            <a:r>
              <a:rPr sz="1400" dirty="0" smtClean="0">
                <a:cs typeface="Arial" panose="020B0604020202020204" pitchFamily="34" charset="0"/>
              </a:rPr>
              <a:t>[</a:t>
            </a:r>
            <a:r>
              <a:rPr lang="en-US" sz="1400" dirty="0" smtClean="0">
                <a:cs typeface="Arial" panose="020B0604020202020204" pitchFamily="34" charset="0"/>
              </a:rPr>
              <a:t>failure</a:t>
            </a:r>
            <a:r>
              <a:rPr sz="1400" dirty="0" smtClean="0">
                <a:cs typeface="Arial" panose="020B0604020202020204" pitchFamily="34" charset="0"/>
              </a:rPr>
              <a:t> </a:t>
            </a:r>
            <a:r>
              <a:rPr sz="1400" dirty="0">
                <a:cs typeface="Arial" panose="020B0604020202020204" pitchFamily="34" charset="0"/>
              </a:rPr>
              <a:t>| </a:t>
            </a:r>
            <a:r>
              <a:rPr lang="en-US" sz="1400" spc="-4" dirty="0" smtClean="0">
                <a:cs typeface="Arial" panose="020B0604020202020204" pitchFamily="34" charset="0"/>
              </a:rPr>
              <a:t>alarm</a:t>
            </a:r>
            <a:r>
              <a:rPr sz="1400" dirty="0" smtClean="0">
                <a:cs typeface="Arial" panose="020B0604020202020204" pitchFamily="34" charset="0"/>
              </a:rPr>
              <a:t>] </a:t>
            </a:r>
            <a:r>
              <a:rPr sz="1400" dirty="0">
                <a:cs typeface="Arial" panose="020B0604020202020204" pitchFamily="34" charset="0"/>
              </a:rPr>
              <a:t>= </a:t>
            </a:r>
            <a:r>
              <a:rPr sz="1400" u="sng" spc="-4" dirty="0" err="1" smtClean="0">
                <a:cs typeface="Arial" panose="020B0604020202020204" pitchFamily="34" charset="0"/>
              </a:rPr>
              <a:t>Pr</a:t>
            </a:r>
            <a:r>
              <a:rPr sz="1400" u="sng" spc="-4" dirty="0" smtClean="0">
                <a:cs typeface="Arial" panose="020B0604020202020204" pitchFamily="34" charset="0"/>
              </a:rPr>
              <a:t>[</a:t>
            </a:r>
            <a:r>
              <a:rPr lang="en-US" sz="1400" u="sng" spc="-4" dirty="0" smtClean="0">
                <a:cs typeface="Arial" panose="020B0604020202020204" pitchFamily="34" charset="0"/>
              </a:rPr>
              <a:t>alarm</a:t>
            </a:r>
            <a:r>
              <a:rPr sz="1400" u="sng" spc="-4" dirty="0" smtClean="0">
                <a:cs typeface="Arial" panose="020B0604020202020204" pitchFamily="34" charset="0"/>
              </a:rPr>
              <a:t> </a:t>
            </a:r>
            <a:r>
              <a:rPr sz="1400" u="sng" dirty="0">
                <a:cs typeface="Arial" panose="020B0604020202020204" pitchFamily="34" charset="0"/>
              </a:rPr>
              <a:t>| </a:t>
            </a:r>
            <a:r>
              <a:rPr lang="en-US" sz="1400" u="sng" spc="-4" dirty="0" smtClean="0">
                <a:cs typeface="Arial" panose="020B0604020202020204" pitchFamily="34" charset="0"/>
              </a:rPr>
              <a:t>failure</a:t>
            </a:r>
            <a:r>
              <a:rPr sz="1400" u="sng" spc="-4" dirty="0" smtClean="0">
                <a:cs typeface="Arial" panose="020B0604020202020204" pitchFamily="34" charset="0"/>
              </a:rPr>
              <a:t>]</a:t>
            </a:r>
            <a:r>
              <a:rPr lang="en-US" sz="1400" u="sng" spc="-4" dirty="0" smtClean="0">
                <a:cs typeface="Arial" panose="020B0604020202020204" pitchFamily="34" charset="0"/>
              </a:rPr>
              <a:t> *</a:t>
            </a:r>
            <a:r>
              <a:rPr sz="1400" u="sng" spc="9" dirty="0" smtClean="0">
                <a:cs typeface="Arial" panose="020B0604020202020204" pitchFamily="34" charset="0"/>
              </a:rPr>
              <a:t> </a:t>
            </a:r>
            <a:r>
              <a:rPr sz="1400" u="sng" dirty="0" err="1" smtClean="0">
                <a:cs typeface="Arial" panose="020B0604020202020204" pitchFamily="34" charset="0"/>
              </a:rPr>
              <a:t>Pr</a:t>
            </a:r>
            <a:r>
              <a:rPr sz="1400" u="sng" dirty="0" smtClean="0">
                <a:cs typeface="Arial" panose="020B0604020202020204" pitchFamily="34" charset="0"/>
              </a:rPr>
              <a:t>[</a:t>
            </a:r>
            <a:r>
              <a:rPr lang="en-US" sz="1400" u="sng" dirty="0" smtClean="0">
                <a:cs typeface="Arial" panose="020B0604020202020204" pitchFamily="34" charset="0"/>
              </a:rPr>
              <a:t>failure</a:t>
            </a:r>
            <a:r>
              <a:rPr sz="1400" u="sng" dirty="0" smtClean="0">
                <a:cs typeface="Arial" panose="020B0604020202020204" pitchFamily="34" charset="0"/>
              </a:rPr>
              <a:t>]</a:t>
            </a:r>
            <a:endParaRPr sz="1400" dirty="0">
              <a:cs typeface="Arial" panose="020B0604020202020204" pitchFamily="34" charset="0"/>
            </a:endParaRPr>
          </a:p>
          <a:p>
            <a:pPr marL="1955722">
              <a:spcBef>
                <a:spcPts val="255"/>
              </a:spcBef>
            </a:pPr>
            <a:r>
              <a:rPr lang="en-US" sz="1400" dirty="0">
                <a:cs typeface="Arial" panose="020B0604020202020204" pitchFamily="34" charset="0"/>
              </a:rPr>
              <a:t> </a:t>
            </a:r>
            <a:r>
              <a:rPr lang="en-US" sz="1400" dirty="0" smtClean="0">
                <a:cs typeface="Arial" panose="020B0604020202020204" pitchFamily="34" charset="0"/>
              </a:rPr>
              <a:t>       </a:t>
            </a:r>
            <a:r>
              <a:rPr sz="1400" dirty="0" err="1" smtClean="0">
                <a:cs typeface="Arial" panose="020B0604020202020204" pitchFamily="34" charset="0"/>
              </a:rPr>
              <a:t>Pr</a:t>
            </a:r>
            <a:r>
              <a:rPr sz="1400" dirty="0" smtClean="0">
                <a:cs typeface="Arial" panose="020B0604020202020204" pitchFamily="34" charset="0"/>
              </a:rPr>
              <a:t>[</a:t>
            </a:r>
            <a:r>
              <a:rPr lang="en-US" sz="1400" dirty="0" smtClean="0">
                <a:cs typeface="Arial" panose="020B0604020202020204" pitchFamily="34" charset="0"/>
              </a:rPr>
              <a:t>alarm</a:t>
            </a:r>
            <a:r>
              <a:rPr sz="1400" dirty="0" smtClean="0">
                <a:cs typeface="Arial" panose="020B0604020202020204" pitchFamily="34" charset="0"/>
              </a:rPr>
              <a:t>]</a:t>
            </a:r>
            <a:endParaRPr sz="1400" dirty="0"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7487" y="2160541"/>
            <a:ext cx="3581400" cy="469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1400" dirty="0" err="1">
                <a:cs typeface="Arial" panose="020B0604020202020204" pitchFamily="34" charset="0"/>
              </a:rPr>
              <a:t>Pr</a:t>
            </a:r>
            <a:r>
              <a:rPr sz="1400" dirty="0">
                <a:cs typeface="Arial" panose="020B0604020202020204" pitchFamily="34" charset="0"/>
              </a:rPr>
              <a:t>[</a:t>
            </a:r>
            <a:r>
              <a:rPr lang="en-US" sz="1400" dirty="0">
                <a:cs typeface="Arial" panose="020B0604020202020204" pitchFamily="34" charset="0"/>
              </a:rPr>
              <a:t>failure</a:t>
            </a:r>
            <a:r>
              <a:rPr sz="1400" dirty="0">
                <a:cs typeface="Arial" panose="020B0604020202020204" pitchFamily="34" charset="0"/>
              </a:rPr>
              <a:t>] = 0.0001</a:t>
            </a:r>
          </a:p>
          <a:p>
            <a:pPr marL="11397">
              <a:spcBef>
                <a:spcPts val="255"/>
              </a:spcBef>
            </a:pPr>
            <a:r>
              <a:rPr sz="1400" dirty="0" err="1">
                <a:cs typeface="Arial" panose="020B0604020202020204" pitchFamily="34" charset="0"/>
              </a:rPr>
              <a:t>Pr</a:t>
            </a:r>
            <a:r>
              <a:rPr sz="1400" dirty="0">
                <a:cs typeface="Arial" panose="020B0604020202020204" pitchFamily="34" charset="0"/>
              </a:rPr>
              <a:t>[no </a:t>
            </a:r>
            <a:r>
              <a:rPr lang="en-US" sz="1400" dirty="0">
                <a:cs typeface="Arial" panose="020B0604020202020204" pitchFamily="34" charset="0"/>
              </a:rPr>
              <a:t>failure</a:t>
            </a:r>
            <a:r>
              <a:rPr sz="1400" dirty="0">
                <a:cs typeface="Arial" panose="020B0604020202020204" pitchFamily="34" charset="0"/>
              </a:rPr>
              <a:t>] = </a:t>
            </a:r>
            <a:r>
              <a:rPr sz="1400" dirty="0" smtClean="0">
                <a:cs typeface="Arial" panose="020B0604020202020204" pitchFamily="34" charset="0"/>
              </a:rPr>
              <a:t>1</a:t>
            </a:r>
            <a:r>
              <a:rPr lang="en-US" sz="1400" dirty="0" smtClean="0">
                <a:cs typeface="Arial" panose="020B0604020202020204" pitchFamily="34" charset="0"/>
              </a:rPr>
              <a:t> </a:t>
            </a:r>
            <a:r>
              <a:rPr sz="1400" dirty="0" smtClean="0">
                <a:cs typeface="Arial" panose="020B0604020202020204" pitchFamily="34" charset="0"/>
              </a:rPr>
              <a:t>-</a:t>
            </a:r>
            <a:r>
              <a:rPr lang="en-US" sz="1400" dirty="0" smtClean="0">
                <a:cs typeface="Arial" panose="020B0604020202020204" pitchFamily="34" charset="0"/>
              </a:rPr>
              <a:t> </a:t>
            </a:r>
            <a:r>
              <a:rPr sz="1400" dirty="0" smtClean="0">
                <a:cs typeface="Arial" panose="020B0604020202020204" pitchFamily="34" charset="0"/>
              </a:rPr>
              <a:t>0.0001 </a:t>
            </a:r>
            <a:r>
              <a:rPr sz="1400" dirty="0">
                <a:cs typeface="Arial" panose="020B0604020202020204" pitchFamily="34" charset="0"/>
              </a:rPr>
              <a:t>= 0.9999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57486" y="2725637"/>
            <a:ext cx="3709913" cy="9034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 marR="4559">
              <a:lnSpc>
                <a:spcPct val="118100"/>
              </a:lnSpc>
            </a:pPr>
            <a:r>
              <a:rPr sz="1400" dirty="0" err="1">
                <a:cs typeface="Arial" panose="020B0604020202020204" pitchFamily="34" charset="0"/>
              </a:rPr>
              <a:t>Pr</a:t>
            </a:r>
            <a:r>
              <a:rPr sz="1400" dirty="0">
                <a:cs typeface="Arial" panose="020B0604020202020204" pitchFamily="34" charset="0"/>
              </a:rPr>
              <a:t>[</a:t>
            </a:r>
            <a:r>
              <a:rPr lang="en-US" sz="1400" dirty="0">
                <a:cs typeface="Arial" panose="020B0604020202020204" pitchFamily="34" charset="0"/>
              </a:rPr>
              <a:t>alarm</a:t>
            </a:r>
            <a:r>
              <a:rPr sz="1400" dirty="0">
                <a:cs typeface="Arial" panose="020B0604020202020204" pitchFamily="34" charset="0"/>
              </a:rPr>
              <a:t> | </a:t>
            </a:r>
            <a:r>
              <a:rPr lang="en-US" sz="1400" dirty="0">
                <a:cs typeface="Arial" panose="020B0604020202020204" pitchFamily="34" charset="0"/>
              </a:rPr>
              <a:t>failure</a:t>
            </a:r>
            <a:r>
              <a:rPr sz="1400" dirty="0">
                <a:cs typeface="Arial" panose="020B0604020202020204" pitchFamily="34" charset="0"/>
              </a:rPr>
              <a:t>]=0.9  </a:t>
            </a:r>
            <a:endParaRPr lang="en-US" sz="1400" dirty="0">
              <a:cs typeface="Arial" panose="020B0604020202020204" pitchFamily="34" charset="0"/>
            </a:endParaRPr>
          </a:p>
          <a:p>
            <a:pPr marL="11397" marR="4559">
              <a:lnSpc>
                <a:spcPct val="118100"/>
              </a:lnSpc>
            </a:pPr>
            <a:r>
              <a:rPr sz="1400" dirty="0" err="1">
                <a:cs typeface="Arial" panose="020B0604020202020204" pitchFamily="34" charset="0"/>
              </a:rPr>
              <a:t>Pr</a:t>
            </a:r>
            <a:r>
              <a:rPr sz="1400" dirty="0">
                <a:cs typeface="Arial" panose="020B0604020202020204" pitchFamily="34" charset="0"/>
              </a:rPr>
              <a:t>[</a:t>
            </a:r>
            <a:r>
              <a:rPr lang="en-US" sz="1400" dirty="0">
                <a:cs typeface="Arial" panose="020B0604020202020204" pitchFamily="34" charset="0"/>
              </a:rPr>
              <a:t>alarm</a:t>
            </a:r>
            <a:r>
              <a:rPr sz="1400" dirty="0">
                <a:cs typeface="Arial" panose="020B0604020202020204" pitchFamily="34" charset="0"/>
              </a:rPr>
              <a:t> |</a:t>
            </a:r>
            <a:r>
              <a:rPr lang="en-US" sz="1400" dirty="0">
                <a:cs typeface="Arial" panose="020B0604020202020204" pitchFamily="34" charset="0"/>
              </a:rPr>
              <a:t> </a:t>
            </a:r>
            <a:r>
              <a:rPr sz="1400" dirty="0">
                <a:cs typeface="Arial" panose="020B0604020202020204" pitchFamily="34" charset="0"/>
              </a:rPr>
              <a:t>no </a:t>
            </a:r>
            <a:r>
              <a:rPr lang="en-US" sz="1400" dirty="0">
                <a:cs typeface="Arial" panose="020B0604020202020204" pitchFamily="34" charset="0"/>
              </a:rPr>
              <a:t>failure</a:t>
            </a:r>
            <a:r>
              <a:rPr sz="1400" dirty="0">
                <a:cs typeface="Arial" panose="020B0604020202020204" pitchFamily="34" charset="0"/>
              </a:rPr>
              <a:t>] = 0.001</a:t>
            </a:r>
          </a:p>
          <a:p>
            <a:pPr marL="11397">
              <a:spcBef>
                <a:spcPts val="1436"/>
              </a:spcBef>
            </a:pPr>
            <a:r>
              <a:rPr sz="1400" dirty="0" err="1" smtClean="0">
                <a:cs typeface="Arial" panose="020B0604020202020204" pitchFamily="34" charset="0"/>
              </a:rPr>
              <a:t>Pr</a:t>
            </a:r>
            <a:r>
              <a:rPr sz="1400" dirty="0" smtClean="0">
                <a:cs typeface="Arial" panose="020B0604020202020204" pitchFamily="34" charset="0"/>
              </a:rPr>
              <a:t>[</a:t>
            </a:r>
            <a:r>
              <a:rPr lang="en-US" sz="1400" dirty="0">
                <a:cs typeface="Arial" panose="020B0604020202020204" pitchFamily="34" charset="0"/>
              </a:rPr>
              <a:t>alarm</a:t>
            </a:r>
            <a:r>
              <a:rPr sz="1400" dirty="0">
                <a:cs typeface="Arial" panose="020B0604020202020204" pitchFamily="34" charset="0"/>
              </a:rPr>
              <a:t>] = ???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149866" y="3721641"/>
            <a:ext cx="653693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spcBef>
                <a:spcPts val="1436"/>
              </a:spcBef>
            </a:pPr>
            <a:r>
              <a:rPr sz="1400" dirty="0" err="1">
                <a:cs typeface="Arial" panose="020B0604020202020204" pitchFamily="34" charset="0"/>
              </a:rPr>
              <a:t>Pr</a:t>
            </a:r>
            <a:r>
              <a:rPr sz="1400" dirty="0">
                <a:cs typeface="Arial" panose="020B0604020202020204" pitchFamily="34" charset="0"/>
              </a:rPr>
              <a:t>[</a:t>
            </a:r>
            <a:r>
              <a:rPr lang="en-US" sz="1400" dirty="0">
                <a:cs typeface="Arial" panose="020B0604020202020204" pitchFamily="34" charset="0"/>
              </a:rPr>
              <a:t>alarm</a:t>
            </a:r>
            <a:r>
              <a:rPr sz="1400" dirty="0">
                <a:cs typeface="Arial" panose="020B0604020202020204" pitchFamily="34" charset="0"/>
              </a:rPr>
              <a:t>] =</a:t>
            </a:r>
            <a:r>
              <a:rPr lang="en-US" sz="1400" dirty="0">
                <a:cs typeface="Arial" panose="020B0604020202020204" pitchFamily="34" charset="0"/>
              </a:rPr>
              <a:t> </a:t>
            </a:r>
            <a:r>
              <a:rPr sz="1400" dirty="0" err="1">
                <a:cs typeface="Arial" panose="020B0604020202020204" pitchFamily="34" charset="0"/>
              </a:rPr>
              <a:t>Pr</a:t>
            </a:r>
            <a:r>
              <a:rPr sz="1400" dirty="0">
                <a:cs typeface="Arial" panose="020B0604020202020204" pitchFamily="34" charset="0"/>
              </a:rPr>
              <a:t>[</a:t>
            </a:r>
            <a:r>
              <a:rPr lang="en-US" sz="1400" dirty="0">
                <a:cs typeface="Arial" panose="020B0604020202020204" pitchFamily="34" charset="0"/>
              </a:rPr>
              <a:t>alarm</a:t>
            </a:r>
            <a:r>
              <a:rPr sz="1400" dirty="0">
                <a:cs typeface="Arial" panose="020B0604020202020204" pitchFamily="34" charset="0"/>
              </a:rPr>
              <a:t> | </a:t>
            </a:r>
            <a:r>
              <a:rPr lang="en-US" sz="1400" dirty="0">
                <a:cs typeface="Arial" panose="020B0604020202020204" pitchFamily="34" charset="0"/>
              </a:rPr>
              <a:t>failure</a:t>
            </a:r>
            <a:r>
              <a:rPr sz="1400" dirty="0">
                <a:cs typeface="Arial" panose="020B0604020202020204" pitchFamily="34" charset="0"/>
              </a:rPr>
              <a:t>]</a:t>
            </a:r>
            <a:r>
              <a:rPr lang="en-US" sz="1400" dirty="0">
                <a:cs typeface="Arial" panose="020B0604020202020204" pitchFamily="34" charset="0"/>
              </a:rPr>
              <a:t> * </a:t>
            </a:r>
            <a:r>
              <a:rPr sz="1400" dirty="0" err="1">
                <a:cs typeface="Arial" panose="020B0604020202020204" pitchFamily="34" charset="0"/>
              </a:rPr>
              <a:t>Pr</a:t>
            </a:r>
            <a:r>
              <a:rPr sz="1400" dirty="0">
                <a:cs typeface="Arial" panose="020B0604020202020204" pitchFamily="34" charset="0"/>
              </a:rPr>
              <a:t>[</a:t>
            </a:r>
            <a:r>
              <a:rPr lang="en-US" sz="1400" dirty="0">
                <a:cs typeface="Arial" panose="020B0604020202020204" pitchFamily="34" charset="0"/>
              </a:rPr>
              <a:t>failure</a:t>
            </a:r>
            <a:r>
              <a:rPr sz="1400" dirty="0">
                <a:cs typeface="Arial" panose="020B0604020202020204" pitchFamily="34" charset="0"/>
              </a:rPr>
              <a:t>] +  </a:t>
            </a:r>
            <a:r>
              <a:rPr sz="1400" dirty="0" err="1">
                <a:cs typeface="Arial" panose="020B0604020202020204" pitchFamily="34" charset="0"/>
              </a:rPr>
              <a:t>Pr</a:t>
            </a:r>
            <a:r>
              <a:rPr sz="1400" dirty="0">
                <a:cs typeface="Arial" panose="020B0604020202020204" pitchFamily="34" charset="0"/>
              </a:rPr>
              <a:t>[</a:t>
            </a:r>
            <a:r>
              <a:rPr lang="en-US" sz="1400" dirty="0">
                <a:cs typeface="Arial" panose="020B0604020202020204" pitchFamily="34" charset="0"/>
              </a:rPr>
              <a:t>alarm</a:t>
            </a:r>
            <a:r>
              <a:rPr sz="1400" dirty="0">
                <a:cs typeface="Arial" panose="020B0604020202020204" pitchFamily="34" charset="0"/>
              </a:rPr>
              <a:t> | no </a:t>
            </a:r>
            <a:r>
              <a:rPr lang="en-US" sz="1400" dirty="0">
                <a:cs typeface="Arial" panose="020B0604020202020204" pitchFamily="34" charset="0"/>
              </a:rPr>
              <a:t>failure</a:t>
            </a:r>
            <a:r>
              <a:rPr sz="1400" dirty="0">
                <a:cs typeface="Arial" panose="020B0604020202020204" pitchFamily="34" charset="0"/>
              </a:rPr>
              <a:t>]</a:t>
            </a:r>
            <a:r>
              <a:rPr lang="en-US" sz="1400" dirty="0">
                <a:cs typeface="Arial" panose="020B0604020202020204" pitchFamily="34" charset="0"/>
              </a:rPr>
              <a:t> *</a:t>
            </a:r>
            <a:r>
              <a:rPr sz="1400" dirty="0">
                <a:cs typeface="Arial" panose="020B0604020202020204" pitchFamily="34" charset="0"/>
              </a:rPr>
              <a:t> </a:t>
            </a:r>
            <a:r>
              <a:rPr sz="1400" dirty="0" err="1">
                <a:cs typeface="Arial" panose="020B0604020202020204" pitchFamily="34" charset="0"/>
              </a:rPr>
              <a:t>Pr</a:t>
            </a:r>
            <a:r>
              <a:rPr sz="1400" dirty="0">
                <a:cs typeface="Arial" panose="020B0604020202020204" pitchFamily="34" charset="0"/>
              </a:rPr>
              <a:t>[no </a:t>
            </a:r>
            <a:r>
              <a:rPr lang="en-US" sz="1400" dirty="0">
                <a:cs typeface="Arial" panose="020B0604020202020204" pitchFamily="34" charset="0"/>
              </a:rPr>
              <a:t>failure</a:t>
            </a:r>
            <a:r>
              <a:rPr sz="1400" dirty="0">
                <a:cs typeface="Arial" panose="020B0604020202020204" pitchFamily="34" charset="0"/>
              </a:rPr>
              <a:t>]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895600" y="4026441"/>
            <a:ext cx="3047999" cy="469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1400" dirty="0">
                <a:cs typeface="Arial" panose="020B0604020202020204" pitchFamily="34" charset="0"/>
              </a:rPr>
              <a:t>= (0.9)(0.0001) + (0.001)(0.9999)</a:t>
            </a:r>
          </a:p>
          <a:p>
            <a:pPr marL="11397">
              <a:spcBef>
                <a:spcPts val="255"/>
              </a:spcBef>
            </a:pPr>
            <a:r>
              <a:rPr sz="1400" dirty="0">
                <a:cs typeface="Arial" panose="020B0604020202020204" pitchFamily="34" charset="0"/>
              </a:rPr>
              <a:t>= 0.0010899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976886" y="5383604"/>
            <a:ext cx="9906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1400" dirty="0">
                <a:latin typeface="Arial"/>
                <a:cs typeface="Arial"/>
              </a:rPr>
              <a:t>=</a:t>
            </a:r>
            <a:r>
              <a:rPr sz="1400" spc="-94" dirty="0">
                <a:latin typeface="Arial"/>
                <a:cs typeface="Arial"/>
              </a:rPr>
              <a:t> </a:t>
            </a:r>
            <a:r>
              <a:rPr sz="1400" spc="-4" dirty="0">
                <a:solidFill>
                  <a:srgbClr val="FF2800"/>
                </a:solidFill>
                <a:latin typeface="Arial"/>
                <a:cs typeface="Arial"/>
              </a:rPr>
              <a:t>0.0826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57487" y="5043799"/>
            <a:ext cx="2719314" cy="7360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17767"/>
            <a:endParaRPr sz="1400" dirty="0">
              <a:latin typeface="Arial"/>
              <a:cs typeface="Arial"/>
            </a:endParaRPr>
          </a:p>
          <a:p>
            <a:pPr marL="11397">
              <a:spcBef>
                <a:spcPts val="350"/>
              </a:spcBef>
            </a:pPr>
            <a:r>
              <a:rPr sz="1400" dirty="0" err="1" smtClean="0">
                <a:latin typeface="Arial"/>
                <a:cs typeface="Arial"/>
              </a:rPr>
              <a:t>Pr</a:t>
            </a:r>
            <a:r>
              <a:rPr sz="1400" dirty="0" smtClean="0">
                <a:latin typeface="Arial"/>
                <a:cs typeface="Arial"/>
              </a:rPr>
              <a:t>[</a:t>
            </a:r>
            <a:r>
              <a:rPr lang="en-US" sz="1400" dirty="0" smtClean="0">
                <a:latin typeface="Arial"/>
                <a:cs typeface="Arial"/>
              </a:rPr>
              <a:t>failure</a:t>
            </a:r>
            <a:r>
              <a:rPr sz="1400" dirty="0" smtClean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| </a:t>
            </a:r>
            <a:r>
              <a:rPr lang="en-US" sz="1400" spc="-4" dirty="0" smtClean="0">
                <a:latin typeface="Arial"/>
                <a:cs typeface="Arial"/>
              </a:rPr>
              <a:t>alarm</a:t>
            </a:r>
            <a:r>
              <a:rPr sz="1400" dirty="0" smtClean="0">
                <a:latin typeface="Arial"/>
                <a:cs typeface="Arial"/>
              </a:rPr>
              <a:t>] =</a:t>
            </a:r>
            <a:r>
              <a:rPr lang="en-US" sz="1400" spc="-85" dirty="0">
                <a:latin typeface="Arial"/>
                <a:cs typeface="Arial"/>
              </a:rPr>
              <a:t> </a:t>
            </a:r>
            <a:r>
              <a:rPr lang="en-US" sz="1400" spc="-85" dirty="0" smtClean="0">
                <a:latin typeface="Arial"/>
                <a:cs typeface="Arial"/>
              </a:rPr>
              <a:t>  </a:t>
            </a:r>
            <a:r>
              <a:rPr sz="1400" u="sng" dirty="0" smtClean="0">
                <a:latin typeface="Arial"/>
                <a:cs typeface="Arial"/>
              </a:rPr>
              <a:t>(0.9)</a:t>
            </a:r>
            <a:r>
              <a:rPr lang="en-US" sz="1400" u="sng" dirty="0" smtClean="0">
                <a:latin typeface="Arial"/>
                <a:cs typeface="Arial"/>
              </a:rPr>
              <a:t> </a:t>
            </a:r>
            <a:r>
              <a:rPr sz="1400" u="sng" dirty="0" smtClean="0">
                <a:latin typeface="Arial"/>
                <a:cs typeface="Arial"/>
              </a:rPr>
              <a:t>(0.0001)</a:t>
            </a:r>
            <a:endParaRPr sz="1400" dirty="0" smtClean="0">
              <a:latin typeface="Arial"/>
              <a:cs typeface="Arial"/>
            </a:endParaRPr>
          </a:p>
          <a:p>
            <a:pPr marR="75790" algn="r">
              <a:spcBef>
                <a:spcPts val="255"/>
              </a:spcBef>
            </a:pPr>
            <a:r>
              <a:rPr sz="1400" spc="-4" dirty="0" smtClean="0">
                <a:latin typeface="Arial"/>
                <a:cs typeface="Arial"/>
              </a:rPr>
              <a:t>0.0010899</a:t>
            </a: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310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Some Terminology</a:t>
            </a:r>
            <a:endParaRPr lang="en-US" alt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 smtClean="0"/>
              <a:t>Sample Space </a:t>
            </a:r>
            <a:r>
              <a:rPr lang="en-US" altLang="en-US" sz="2800" dirty="0" smtClean="0"/>
              <a:t>- the set of all possible outcomes of a</a:t>
            </a:r>
            <a:r>
              <a:rPr lang="tr-TR" altLang="en-US" sz="2800" dirty="0" smtClean="0"/>
              <a:t> </a:t>
            </a:r>
            <a:r>
              <a:rPr lang="en-US" altLang="en-US" sz="2800" dirty="0" smtClean="0"/>
              <a:t>random phenomenon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b="1" dirty="0" smtClean="0"/>
              <a:t>Event </a:t>
            </a:r>
            <a:r>
              <a:rPr lang="en-US" altLang="en-US" sz="2800" dirty="0" smtClean="0"/>
              <a:t>- any set of outcomes of interest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b="1" dirty="0" smtClean="0"/>
              <a:t>Probability of an event </a:t>
            </a:r>
            <a:r>
              <a:rPr lang="en-US" altLang="en-US" sz="2800" dirty="0" smtClean="0"/>
              <a:t>- the relative frequency of this</a:t>
            </a:r>
            <a:r>
              <a:rPr lang="tr-TR" altLang="en-US" sz="2800" dirty="0" smtClean="0"/>
              <a:t> </a:t>
            </a:r>
            <a:r>
              <a:rPr lang="en-US" altLang="en-US" sz="2800" dirty="0" smtClean="0"/>
              <a:t>set of outcomes over an infinite number of trials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b="1" dirty="0" err="1" smtClean="0"/>
              <a:t>Pr</a:t>
            </a:r>
            <a:r>
              <a:rPr lang="en-US" altLang="en-US" sz="2800" b="1" dirty="0" smtClean="0"/>
              <a:t>(A) </a:t>
            </a:r>
            <a:r>
              <a:rPr lang="en-US" altLang="en-US" sz="2800" dirty="0" smtClean="0"/>
              <a:t>is the probability of event </a:t>
            </a:r>
            <a:r>
              <a:rPr lang="en-US" altLang="en-US" sz="2800" b="1" dirty="0" smtClean="0"/>
              <a:t>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reeform 2"/>
          <p:cNvSpPr>
            <a:spLocks/>
          </p:cNvSpPr>
          <p:nvPr/>
        </p:nvSpPr>
        <p:spPr bwMode="auto">
          <a:xfrm>
            <a:off x="1028700" y="2908300"/>
            <a:ext cx="2133600" cy="1447800"/>
          </a:xfrm>
          <a:custGeom>
            <a:avLst/>
            <a:gdLst>
              <a:gd name="T0" fmla="*/ 2147483647 w 1344"/>
              <a:gd name="T1" fmla="*/ 0 h 912"/>
              <a:gd name="T2" fmla="*/ 2147483647 w 1344"/>
              <a:gd name="T3" fmla="*/ 2147483647 h 912"/>
              <a:gd name="T4" fmla="*/ 2147483647 w 1344"/>
              <a:gd name="T5" fmla="*/ 2147483647 h 912"/>
              <a:gd name="T6" fmla="*/ 2147483647 w 1344"/>
              <a:gd name="T7" fmla="*/ 2147483647 h 912"/>
              <a:gd name="T8" fmla="*/ 2147483647 w 1344"/>
              <a:gd name="T9" fmla="*/ 2147483647 h 912"/>
              <a:gd name="T10" fmla="*/ 2147483647 w 1344"/>
              <a:gd name="T11" fmla="*/ 2147483647 h 912"/>
              <a:gd name="T12" fmla="*/ 2147483647 w 1344"/>
              <a:gd name="T13" fmla="*/ 2147483647 h 912"/>
              <a:gd name="T14" fmla="*/ 2147483647 w 1344"/>
              <a:gd name="T15" fmla="*/ 2147483647 h 912"/>
              <a:gd name="T16" fmla="*/ 2147483647 w 1344"/>
              <a:gd name="T17" fmla="*/ 2147483647 h 912"/>
              <a:gd name="T18" fmla="*/ 2147483647 w 1344"/>
              <a:gd name="T19" fmla="*/ 2147483647 h 912"/>
              <a:gd name="T20" fmla="*/ 2147483647 w 1344"/>
              <a:gd name="T21" fmla="*/ 2147483647 h 912"/>
              <a:gd name="T22" fmla="*/ 2147483647 w 1344"/>
              <a:gd name="T23" fmla="*/ 2147483647 h 912"/>
              <a:gd name="T24" fmla="*/ 2147483647 w 1344"/>
              <a:gd name="T25" fmla="*/ 2147483647 h 912"/>
              <a:gd name="T26" fmla="*/ 0 w 1344"/>
              <a:gd name="T27" fmla="*/ 2147483647 h 912"/>
              <a:gd name="T28" fmla="*/ 2147483647 w 1344"/>
              <a:gd name="T29" fmla="*/ 0 h 9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344" h="912">
                <a:moveTo>
                  <a:pt x="48" y="0"/>
                </a:moveTo>
                <a:lnTo>
                  <a:pt x="720" y="48"/>
                </a:lnTo>
                <a:lnTo>
                  <a:pt x="1104" y="144"/>
                </a:lnTo>
                <a:lnTo>
                  <a:pt x="1344" y="432"/>
                </a:lnTo>
                <a:lnTo>
                  <a:pt x="1152" y="624"/>
                </a:lnTo>
                <a:lnTo>
                  <a:pt x="1296" y="816"/>
                </a:lnTo>
                <a:lnTo>
                  <a:pt x="1248" y="912"/>
                </a:lnTo>
                <a:lnTo>
                  <a:pt x="864" y="912"/>
                </a:lnTo>
                <a:lnTo>
                  <a:pt x="624" y="816"/>
                </a:lnTo>
                <a:lnTo>
                  <a:pt x="192" y="912"/>
                </a:lnTo>
                <a:lnTo>
                  <a:pt x="96" y="864"/>
                </a:lnTo>
                <a:lnTo>
                  <a:pt x="48" y="480"/>
                </a:lnTo>
                <a:lnTo>
                  <a:pt x="240" y="240"/>
                </a:lnTo>
                <a:lnTo>
                  <a:pt x="0" y="96"/>
                </a:lnTo>
                <a:lnTo>
                  <a:pt x="48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Freeform 3"/>
          <p:cNvSpPr>
            <a:spLocks/>
          </p:cNvSpPr>
          <p:nvPr/>
        </p:nvSpPr>
        <p:spPr bwMode="auto">
          <a:xfrm>
            <a:off x="1444625" y="3365500"/>
            <a:ext cx="1336675" cy="903288"/>
          </a:xfrm>
          <a:custGeom>
            <a:avLst/>
            <a:gdLst>
              <a:gd name="T0" fmla="*/ 2147483647 w 842"/>
              <a:gd name="T1" fmla="*/ 2147483647 h 569"/>
              <a:gd name="T2" fmla="*/ 2147483647 w 842"/>
              <a:gd name="T3" fmla="*/ 2147483647 h 569"/>
              <a:gd name="T4" fmla="*/ 2147483647 w 842"/>
              <a:gd name="T5" fmla="*/ 0 h 569"/>
              <a:gd name="T6" fmla="*/ 2147483647 w 842"/>
              <a:gd name="T7" fmla="*/ 0 h 569"/>
              <a:gd name="T8" fmla="*/ 2147483647 w 842"/>
              <a:gd name="T9" fmla="*/ 2147483647 h 569"/>
              <a:gd name="T10" fmla="*/ 2147483647 w 842"/>
              <a:gd name="T11" fmla="*/ 2147483647 h 569"/>
              <a:gd name="T12" fmla="*/ 2147483647 w 842"/>
              <a:gd name="T13" fmla="*/ 2147483647 h 569"/>
              <a:gd name="T14" fmla="*/ 2147483647 w 842"/>
              <a:gd name="T15" fmla="*/ 2147483647 h 569"/>
              <a:gd name="T16" fmla="*/ 2147483647 w 842"/>
              <a:gd name="T17" fmla="*/ 2147483647 h 569"/>
              <a:gd name="T18" fmla="*/ 2147483647 w 842"/>
              <a:gd name="T19" fmla="*/ 2147483647 h 569"/>
              <a:gd name="T20" fmla="*/ 2147483647 w 842"/>
              <a:gd name="T21" fmla="*/ 2147483647 h 569"/>
              <a:gd name="T22" fmla="*/ 0 w 842"/>
              <a:gd name="T23" fmla="*/ 2147483647 h 569"/>
              <a:gd name="T24" fmla="*/ 2147483647 w 842"/>
              <a:gd name="T25" fmla="*/ 2147483647 h 56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842" h="569">
                <a:moveTo>
                  <a:pt x="74" y="336"/>
                </a:moveTo>
                <a:lnTo>
                  <a:pt x="314" y="192"/>
                </a:lnTo>
                <a:lnTo>
                  <a:pt x="602" y="0"/>
                </a:lnTo>
                <a:lnTo>
                  <a:pt x="698" y="0"/>
                </a:lnTo>
                <a:lnTo>
                  <a:pt x="602" y="96"/>
                </a:lnTo>
                <a:lnTo>
                  <a:pt x="842" y="288"/>
                </a:lnTo>
                <a:lnTo>
                  <a:pt x="842" y="384"/>
                </a:lnTo>
                <a:lnTo>
                  <a:pt x="652" y="569"/>
                </a:lnTo>
                <a:lnTo>
                  <a:pt x="561" y="569"/>
                </a:lnTo>
                <a:lnTo>
                  <a:pt x="352" y="543"/>
                </a:lnTo>
                <a:lnTo>
                  <a:pt x="52" y="439"/>
                </a:lnTo>
                <a:lnTo>
                  <a:pt x="0" y="347"/>
                </a:lnTo>
                <a:lnTo>
                  <a:pt x="74" y="33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85800" y="685800"/>
            <a:ext cx="576897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2400" b="1" dirty="0">
                <a:latin typeface="+mj-lt"/>
              </a:rPr>
              <a:t>Sample Space</a:t>
            </a:r>
          </a:p>
          <a:p>
            <a:pPr eaLnBrk="0" hangingPunct="0">
              <a:defRPr/>
            </a:pPr>
            <a:r>
              <a:rPr lang="en-US" altLang="en-US" sz="2000" dirty="0">
                <a:latin typeface="+mj-lt"/>
              </a:rPr>
              <a:t>The sample space is the set of </a:t>
            </a:r>
            <a:r>
              <a:rPr lang="en-US" altLang="en-US" sz="2000" b="1" dirty="0">
                <a:latin typeface="+mj-lt"/>
              </a:rPr>
              <a:t>all possible outcomes</a:t>
            </a:r>
            <a:r>
              <a:rPr lang="en-US" altLang="en-US" sz="2000" dirty="0">
                <a:latin typeface="+mj-lt"/>
              </a:rPr>
              <a:t>.</a:t>
            </a:r>
          </a:p>
        </p:txBody>
      </p:sp>
      <p:sp>
        <p:nvSpPr>
          <p:cNvPr id="33798" name="Oval 5"/>
          <p:cNvSpPr>
            <a:spLocks noChangeArrowheads="1"/>
          </p:cNvSpPr>
          <p:nvPr/>
        </p:nvSpPr>
        <p:spPr bwMode="auto">
          <a:xfrm>
            <a:off x="1028700" y="29083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3799" name="Oval 6"/>
          <p:cNvSpPr>
            <a:spLocks noChangeArrowheads="1"/>
          </p:cNvSpPr>
          <p:nvPr/>
        </p:nvSpPr>
        <p:spPr bwMode="auto">
          <a:xfrm>
            <a:off x="2095500" y="29845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3800" name="Oval 7"/>
          <p:cNvSpPr>
            <a:spLocks noChangeArrowheads="1"/>
          </p:cNvSpPr>
          <p:nvPr/>
        </p:nvSpPr>
        <p:spPr bwMode="auto">
          <a:xfrm>
            <a:off x="1943100" y="32131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3801" name="Oval 8"/>
          <p:cNvSpPr>
            <a:spLocks noChangeArrowheads="1"/>
          </p:cNvSpPr>
          <p:nvPr/>
        </p:nvSpPr>
        <p:spPr bwMode="auto">
          <a:xfrm>
            <a:off x="1104900" y="35941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3802" name="Oval 9"/>
          <p:cNvSpPr>
            <a:spLocks noChangeArrowheads="1"/>
          </p:cNvSpPr>
          <p:nvPr/>
        </p:nvSpPr>
        <p:spPr bwMode="auto">
          <a:xfrm>
            <a:off x="1485900" y="38989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3803" name="Oval 10"/>
          <p:cNvSpPr>
            <a:spLocks noChangeArrowheads="1"/>
          </p:cNvSpPr>
          <p:nvPr/>
        </p:nvSpPr>
        <p:spPr bwMode="auto">
          <a:xfrm>
            <a:off x="2705100" y="31369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3804" name="Oval 11"/>
          <p:cNvSpPr>
            <a:spLocks noChangeArrowheads="1"/>
          </p:cNvSpPr>
          <p:nvPr/>
        </p:nvSpPr>
        <p:spPr bwMode="auto">
          <a:xfrm>
            <a:off x="3009900" y="35179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3805" name="Oval 12"/>
          <p:cNvSpPr>
            <a:spLocks noChangeArrowheads="1"/>
          </p:cNvSpPr>
          <p:nvPr/>
        </p:nvSpPr>
        <p:spPr bwMode="auto">
          <a:xfrm>
            <a:off x="1409700" y="32131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3806" name="Oval 13"/>
          <p:cNvSpPr>
            <a:spLocks noChangeArrowheads="1"/>
          </p:cNvSpPr>
          <p:nvPr/>
        </p:nvSpPr>
        <p:spPr bwMode="auto">
          <a:xfrm>
            <a:off x="1181100" y="42037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3807" name="Oval 14"/>
          <p:cNvSpPr>
            <a:spLocks noChangeArrowheads="1"/>
          </p:cNvSpPr>
          <p:nvPr/>
        </p:nvSpPr>
        <p:spPr bwMode="auto">
          <a:xfrm>
            <a:off x="2324100" y="33655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3808" name="Oval 15"/>
          <p:cNvSpPr>
            <a:spLocks noChangeArrowheads="1"/>
          </p:cNvSpPr>
          <p:nvPr/>
        </p:nvSpPr>
        <p:spPr bwMode="auto">
          <a:xfrm>
            <a:off x="1866900" y="36703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3809" name="Oval 16"/>
          <p:cNvSpPr>
            <a:spLocks noChangeArrowheads="1"/>
          </p:cNvSpPr>
          <p:nvPr/>
        </p:nvSpPr>
        <p:spPr bwMode="auto">
          <a:xfrm>
            <a:off x="1943100" y="40513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3810" name="Oval 17"/>
          <p:cNvSpPr>
            <a:spLocks noChangeArrowheads="1"/>
          </p:cNvSpPr>
          <p:nvPr/>
        </p:nvSpPr>
        <p:spPr bwMode="auto">
          <a:xfrm>
            <a:off x="2705100" y="38227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3811" name="Oval 18"/>
          <p:cNvSpPr>
            <a:spLocks noChangeArrowheads="1"/>
          </p:cNvSpPr>
          <p:nvPr/>
        </p:nvSpPr>
        <p:spPr bwMode="auto">
          <a:xfrm>
            <a:off x="2324100" y="41275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3812" name="Oval 19"/>
          <p:cNvSpPr>
            <a:spLocks noChangeArrowheads="1"/>
          </p:cNvSpPr>
          <p:nvPr/>
        </p:nvSpPr>
        <p:spPr bwMode="auto">
          <a:xfrm>
            <a:off x="2933700" y="41275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3813" name="Oval 20"/>
          <p:cNvSpPr>
            <a:spLocks noChangeArrowheads="1"/>
          </p:cNvSpPr>
          <p:nvPr/>
        </p:nvSpPr>
        <p:spPr bwMode="auto">
          <a:xfrm>
            <a:off x="2684463" y="4156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3814" name="Line 21"/>
          <p:cNvSpPr>
            <a:spLocks noChangeShapeType="1"/>
          </p:cNvSpPr>
          <p:nvPr/>
        </p:nvSpPr>
        <p:spPr bwMode="auto">
          <a:xfrm>
            <a:off x="1866900" y="1689100"/>
            <a:ext cx="533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58394" y="4720779"/>
            <a:ext cx="317901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2400" b="1" dirty="0">
                <a:latin typeface="+mj-lt"/>
              </a:rPr>
              <a:t>Simple Events</a:t>
            </a:r>
          </a:p>
          <a:p>
            <a:pPr eaLnBrk="0" hangingPunct="0">
              <a:defRPr/>
            </a:pPr>
            <a:r>
              <a:rPr lang="en-US" altLang="en-US" sz="2000" dirty="0">
                <a:latin typeface="+mj-lt"/>
              </a:rPr>
              <a:t>The </a:t>
            </a:r>
            <a:r>
              <a:rPr lang="en-US" altLang="en-US" sz="2000" b="1" dirty="0" smtClean="0">
                <a:latin typeface="+mj-lt"/>
              </a:rPr>
              <a:t>individual outcomes</a:t>
            </a:r>
            <a:r>
              <a:rPr lang="en-US" altLang="en-US" sz="2000" dirty="0" smtClean="0">
                <a:latin typeface="+mj-lt"/>
              </a:rPr>
              <a:t> are</a:t>
            </a:r>
          </a:p>
          <a:p>
            <a:pPr eaLnBrk="0" hangingPunct="0">
              <a:defRPr/>
            </a:pPr>
            <a:r>
              <a:rPr lang="en-US" altLang="en-US" sz="2000" dirty="0" smtClean="0">
                <a:latin typeface="+mj-lt"/>
              </a:rPr>
              <a:t> </a:t>
            </a:r>
            <a:r>
              <a:rPr lang="en-US" altLang="en-US" sz="2000" dirty="0">
                <a:latin typeface="+mj-lt"/>
              </a:rPr>
              <a:t>called simple events.  </a:t>
            </a:r>
          </a:p>
        </p:txBody>
      </p:sp>
      <p:sp>
        <p:nvSpPr>
          <p:cNvPr id="33816" name="Line 23"/>
          <p:cNvSpPr>
            <a:spLocks noChangeShapeType="1"/>
          </p:cNvSpPr>
          <p:nvPr/>
        </p:nvSpPr>
        <p:spPr bwMode="auto">
          <a:xfrm flipV="1">
            <a:off x="1409700" y="40513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5573939" y="4214827"/>
            <a:ext cx="329359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2400" b="1" dirty="0">
                <a:latin typeface="+mj-lt"/>
              </a:rPr>
              <a:t>Event</a:t>
            </a:r>
          </a:p>
          <a:p>
            <a:pPr eaLnBrk="0" hangingPunct="0">
              <a:defRPr/>
            </a:pPr>
            <a:r>
              <a:rPr lang="en-US" altLang="en-US" sz="2000" dirty="0">
                <a:latin typeface="+mj-lt"/>
              </a:rPr>
              <a:t>An event is any collection</a:t>
            </a:r>
          </a:p>
          <a:p>
            <a:pPr eaLnBrk="0" hangingPunct="0">
              <a:defRPr/>
            </a:pPr>
            <a:r>
              <a:rPr lang="en-US" altLang="en-US" sz="2000" dirty="0">
                <a:latin typeface="+mj-lt"/>
              </a:rPr>
              <a:t>of </a:t>
            </a:r>
            <a:r>
              <a:rPr lang="en-US" altLang="en-US" sz="2000" b="1" dirty="0">
                <a:latin typeface="+mj-lt"/>
              </a:rPr>
              <a:t>one or more simple events</a:t>
            </a:r>
            <a:endParaRPr lang="en-US" altLang="en-US" sz="2400" b="1" dirty="0">
              <a:latin typeface="+mj-lt"/>
            </a:endParaRPr>
          </a:p>
        </p:txBody>
      </p:sp>
      <p:sp>
        <p:nvSpPr>
          <p:cNvPr id="33818" name="Line 25"/>
          <p:cNvSpPr>
            <a:spLocks noChangeShapeType="1"/>
          </p:cNvSpPr>
          <p:nvPr/>
        </p:nvSpPr>
        <p:spPr bwMode="auto">
          <a:xfrm flipH="1" flipV="1">
            <a:off x="2476500" y="3898900"/>
            <a:ext cx="3048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1"/>
          <p:cNvSpPr>
            <a:spLocks noChangeArrowheads="1"/>
          </p:cNvSpPr>
          <p:nvPr/>
        </p:nvSpPr>
        <p:spPr bwMode="auto">
          <a:xfrm>
            <a:off x="5524500" y="1833563"/>
            <a:ext cx="3048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itchFamily="34" charset="0"/>
              </a:rPr>
              <a:t># of ways it can happen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itchFamily="34" charset="0"/>
              </a:rPr>
              <a:t># of all possible outcomes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584825" y="2157413"/>
            <a:ext cx="28352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21" name="Rectangle 34"/>
          <p:cNvSpPr>
            <a:spLocks noChangeArrowheads="1"/>
          </p:cNvSpPr>
          <p:nvPr/>
        </p:nvSpPr>
        <p:spPr bwMode="auto">
          <a:xfrm>
            <a:off x="2662238" y="1973263"/>
            <a:ext cx="28622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itchFamily="34" charset="0"/>
              </a:rPr>
              <a:t>Probability of an event =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543800" cy="990600"/>
          </a:xfrm>
        </p:spPr>
        <p:txBody>
          <a:bodyPr/>
          <a:lstStyle/>
          <a:p>
            <a:r>
              <a:rPr lang="en-US" altLang="en-US" smtClean="0"/>
              <a:t> Example</a:t>
            </a:r>
            <a:endParaRPr lang="en-US" altLang="en-US" i="1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207" y="1600200"/>
            <a:ext cx="7664450" cy="5029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2200" b="1" dirty="0">
                <a:latin typeface="+mj-lt"/>
              </a:rPr>
              <a:t>Experiment: Toss a coin 3 times. </a:t>
            </a:r>
          </a:p>
          <a:p>
            <a:pPr>
              <a:defRPr/>
            </a:pPr>
            <a:r>
              <a:rPr lang="en-US" altLang="en-US" sz="2200" dirty="0" smtClean="0">
                <a:latin typeface="+mj-lt"/>
              </a:rPr>
              <a:t>Sample </a:t>
            </a:r>
            <a:r>
              <a:rPr lang="en-US" altLang="en-US" sz="2200" dirty="0">
                <a:latin typeface="+mj-lt"/>
              </a:rPr>
              <a:t>space </a:t>
            </a:r>
            <a:r>
              <a:rPr lang="en-US" altLang="en-US" sz="2200" dirty="0">
                <a:latin typeface="+mj-lt"/>
                <a:sym typeface="Symbol" pitchFamily="18" charset="2"/>
              </a:rPr>
              <a:t></a:t>
            </a:r>
          </a:p>
          <a:p>
            <a:pPr>
              <a:defRPr/>
            </a:pPr>
            <a:endParaRPr lang="en-US" altLang="en-US" sz="2200" dirty="0">
              <a:latin typeface="+mj-lt"/>
            </a:endParaRPr>
          </a:p>
          <a:p>
            <a:pPr>
              <a:defRPr/>
            </a:pPr>
            <a:r>
              <a:rPr lang="en-US" altLang="en-US" sz="2200" dirty="0">
                <a:latin typeface="+mj-lt"/>
                <a:sym typeface="Symbol" pitchFamily="18" charset="2"/>
              </a:rPr>
              <a:t></a:t>
            </a:r>
            <a:r>
              <a:rPr lang="en-US" altLang="en-US" sz="2200" dirty="0">
                <a:latin typeface="+mj-lt"/>
              </a:rPr>
              <a:t> = {HHH, HHT, HTH, HTT, THH, THT, TTH, TTT}.</a:t>
            </a:r>
          </a:p>
          <a:p>
            <a:pPr>
              <a:defRPr/>
            </a:pPr>
            <a:endParaRPr lang="en-US" altLang="en-US" sz="2200" dirty="0">
              <a:latin typeface="+mj-lt"/>
            </a:endParaRPr>
          </a:p>
          <a:p>
            <a:pPr>
              <a:defRPr/>
            </a:pPr>
            <a:r>
              <a:rPr lang="en-US" altLang="en-US" sz="2200" dirty="0">
                <a:latin typeface="+mj-lt"/>
              </a:rPr>
              <a:t>Examples of events include</a:t>
            </a:r>
          </a:p>
          <a:p>
            <a:pPr lvl="1">
              <a:buFontTx/>
              <a:buNone/>
              <a:defRPr/>
            </a:pPr>
            <a:r>
              <a:rPr lang="en-US" altLang="en-US" sz="2200" dirty="0">
                <a:latin typeface="+mj-lt"/>
              </a:rPr>
              <a:t>A = {at least two heads}</a:t>
            </a:r>
          </a:p>
          <a:p>
            <a:pPr lvl="1">
              <a:buFontTx/>
              <a:buNone/>
              <a:defRPr/>
            </a:pPr>
            <a:r>
              <a:rPr lang="en-US" altLang="en-US" sz="2200" dirty="0" smtClean="0">
                <a:latin typeface="+mj-lt"/>
              </a:rPr>
              <a:t>P(A)=?</a:t>
            </a:r>
          </a:p>
          <a:p>
            <a:pPr marL="457200" lvl="1" indent="0">
              <a:buNone/>
              <a:defRPr/>
            </a:pPr>
            <a:endParaRPr lang="en-US" altLang="en-US" sz="2200" dirty="0" smtClean="0">
              <a:latin typeface="+mj-lt"/>
            </a:endParaRPr>
          </a:p>
          <a:p>
            <a:pPr marL="457200" lvl="1" indent="0">
              <a:buNone/>
              <a:defRPr/>
            </a:pPr>
            <a:r>
              <a:rPr lang="en-US" altLang="en-US" sz="2200" dirty="0">
                <a:latin typeface="+mj-lt"/>
              </a:rPr>
              <a:t>B</a:t>
            </a:r>
            <a:r>
              <a:rPr lang="en-US" altLang="en-US" sz="2200" dirty="0" smtClean="0">
                <a:latin typeface="+mj-lt"/>
              </a:rPr>
              <a:t>=  {</a:t>
            </a:r>
            <a:r>
              <a:rPr lang="en-US" altLang="en-US" sz="2200" dirty="0">
                <a:latin typeface="+mj-lt"/>
              </a:rPr>
              <a:t>exactly two </a:t>
            </a:r>
            <a:r>
              <a:rPr lang="en-US" altLang="en-US" sz="2200" dirty="0" smtClean="0">
                <a:latin typeface="+mj-lt"/>
              </a:rPr>
              <a:t>tails}</a:t>
            </a:r>
          </a:p>
          <a:p>
            <a:pPr marL="457200" lvl="1" indent="0">
              <a:buNone/>
              <a:defRPr/>
            </a:pPr>
            <a:r>
              <a:rPr lang="en-US" altLang="en-US" sz="2200" dirty="0" smtClean="0">
                <a:latin typeface="+mj-lt"/>
              </a:rPr>
              <a:t>P(B)=?</a:t>
            </a:r>
            <a:endParaRPr lang="en-US" altLang="en-US" sz="2200" dirty="0">
              <a:latin typeface="+mj-lt"/>
            </a:endParaRPr>
          </a:p>
          <a:p>
            <a:pPr marL="457200" lvl="1" indent="0">
              <a:buNone/>
              <a:defRPr/>
            </a:pPr>
            <a:endParaRPr lang="en-US" altLang="en-US" sz="22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543800" cy="990600"/>
          </a:xfrm>
        </p:spPr>
        <p:txBody>
          <a:bodyPr/>
          <a:lstStyle/>
          <a:p>
            <a:r>
              <a:rPr lang="en-US" altLang="en-US" smtClean="0"/>
              <a:t> Example</a:t>
            </a:r>
            <a:endParaRPr lang="en-US" altLang="en-US" i="1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21675" cy="5029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2200" b="1" dirty="0">
                <a:latin typeface="+mj-lt"/>
              </a:rPr>
              <a:t>Experiment: Toss a coin 3 times. </a:t>
            </a:r>
          </a:p>
          <a:p>
            <a:pPr>
              <a:defRPr/>
            </a:pPr>
            <a:r>
              <a:rPr lang="en-US" altLang="en-US" sz="2200" dirty="0" smtClean="0">
                <a:latin typeface="+mj-lt"/>
              </a:rPr>
              <a:t> </a:t>
            </a:r>
            <a:r>
              <a:rPr lang="en-US" altLang="en-US" sz="2200" dirty="0" smtClean="0">
                <a:latin typeface="+mj-lt"/>
                <a:sym typeface="Symbol" pitchFamily="18" charset="2"/>
              </a:rPr>
              <a:t></a:t>
            </a:r>
            <a:r>
              <a:rPr lang="en-US" altLang="en-US" sz="2200" dirty="0" smtClean="0">
                <a:latin typeface="+mj-lt"/>
              </a:rPr>
              <a:t> </a:t>
            </a:r>
            <a:r>
              <a:rPr lang="en-US" altLang="en-US" sz="2200" dirty="0">
                <a:latin typeface="+mj-lt"/>
              </a:rPr>
              <a:t>= {HHH, HHT, HTH, HTT, THH, THT, TTH, TTT}.</a:t>
            </a:r>
          </a:p>
          <a:p>
            <a:pPr lvl="1">
              <a:buFontTx/>
              <a:buNone/>
              <a:defRPr/>
            </a:pPr>
            <a:r>
              <a:rPr lang="en-US" altLang="en-US" sz="2200" dirty="0" smtClean="0"/>
              <a:t> </a:t>
            </a:r>
            <a:endParaRPr lang="en-US" altLang="en-US" sz="2200" dirty="0"/>
          </a:p>
          <a:p>
            <a:pPr marL="457200" lvl="1" indent="0">
              <a:buNone/>
              <a:defRPr/>
            </a:pPr>
            <a:r>
              <a:rPr lang="en-US" altLang="en-US" sz="2200" dirty="0"/>
              <a:t>B=  {exactly two tails.}</a:t>
            </a:r>
          </a:p>
          <a:p>
            <a:pPr marL="457200" lvl="1" indent="0">
              <a:buNone/>
              <a:defRPr/>
            </a:pPr>
            <a:r>
              <a:rPr lang="en-US" altLang="en-US" sz="2200" dirty="0"/>
              <a:t>P(B)=?</a:t>
            </a:r>
          </a:p>
          <a:p>
            <a:pPr marL="457200" lvl="1" indent="0">
              <a:buNone/>
              <a:defRPr/>
            </a:pPr>
            <a:endParaRPr lang="en-US" altLang="en-US" sz="2200" dirty="0" smtClean="0">
              <a:latin typeface="+mj-lt"/>
            </a:endParaRPr>
          </a:p>
          <a:p>
            <a:pPr marL="457200" lvl="1" indent="0">
              <a:buNone/>
              <a:defRPr/>
            </a:pPr>
            <a:r>
              <a:rPr lang="en-US" altLang="en-US" sz="2200" dirty="0" smtClean="0">
                <a:latin typeface="+mj-lt"/>
              </a:rPr>
              <a:t>A </a:t>
            </a:r>
            <a:r>
              <a:rPr lang="en-US" altLang="en-US" sz="2200" dirty="0">
                <a:latin typeface="+mj-lt"/>
              </a:rPr>
              <a:t>= </a:t>
            </a:r>
            <a:r>
              <a:rPr lang="en-US" altLang="en-US" sz="2200" dirty="0" smtClean="0">
                <a:latin typeface="+mj-lt"/>
              </a:rPr>
              <a:t>{</a:t>
            </a:r>
            <a:r>
              <a:rPr lang="en-US" altLang="en-US" sz="2200" dirty="0">
                <a:latin typeface="+mj-lt"/>
              </a:rPr>
              <a:t>at least two heads</a:t>
            </a:r>
            <a:r>
              <a:rPr lang="en-US" altLang="en-US" sz="2200" dirty="0" smtClean="0">
                <a:latin typeface="+mj-lt"/>
              </a:rPr>
              <a:t>} =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{HHH, HHT,HTH, THH} </a:t>
            </a:r>
            <a:endParaRPr lang="en-US" altLang="en-US" sz="2200" dirty="0">
              <a:latin typeface="+mj-lt"/>
            </a:endParaRPr>
          </a:p>
          <a:p>
            <a:pPr lvl="1">
              <a:buNone/>
              <a:defRPr/>
            </a:pPr>
            <a:r>
              <a:rPr lang="en-US" altLang="en-US" sz="2200" dirty="0"/>
              <a:t>P(A</a:t>
            </a:r>
            <a:r>
              <a:rPr lang="en-US" altLang="en-US" sz="2200" dirty="0" smtClean="0"/>
              <a:t>)= 4/8=1/2</a:t>
            </a:r>
            <a:endParaRPr lang="en-US" altLang="en-US" sz="2200" dirty="0"/>
          </a:p>
          <a:p>
            <a:pPr lvl="1">
              <a:buFontTx/>
              <a:buNone/>
              <a:defRPr/>
            </a:pPr>
            <a:endParaRPr lang="en-US" altLang="en-US" sz="2200" dirty="0">
              <a:latin typeface="+mj-lt"/>
            </a:endParaRPr>
          </a:p>
          <a:p>
            <a:pPr marL="457200" lvl="1" indent="0">
              <a:buNone/>
              <a:defRPr/>
            </a:pPr>
            <a:r>
              <a:rPr lang="en-US" altLang="en-US" sz="2200" dirty="0"/>
              <a:t>B=  {exactly two tails</a:t>
            </a:r>
            <a:r>
              <a:rPr lang="en-US" altLang="en-US" sz="2200" dirty="0" smtClean="0"/>
              <a:t>.}  = </a:t>
            </a:r>
            <a:r>
              <a:rPr lang="en-US" altLang="en-US" sz="2200" dirty="0" smtClean="0">
                <a:latin typeface="+mj-lt"/>
              </a:rPr>
              <a:t>{</a:t>
            </a:r>
            <a:r>
              <a:rPr lang="en-US" altLang="en-US" sz="2200" dirty="0">
                <a:latin typeface="+mj-lt"/>
              </a:rPr>
              <a:t>HTT, </a:t>
            </a:r>
            <a:r>
              <a:rPr lang="en-US" altLang="en-US" sz="2200" dirty="0" smtClean="0">
                <a:latin typeface="+mj-lt"/>
              </a:rPr>
              <a:t>THT, TTH</a:t>
            </a:r>
            <a:r>
              <a:rPr lang="en-US" altLang="en-US" sz="2200" dirty="0">
                <a:latin typeface="+mj-lt"/>
              </a:rPr>
              <a:t>} </a:t>
            </a:r>
          </a:p>
          <a:p>
            <a:pPr lvl="1">
              <a:buNone/>
              <a:defRPr/>
            </a:pPr>
            <a:r>
              <a:rPr lang="en-US" altLang="en-US" sz="2200" dirty="0" smtClean="0"/>
              <a:t>P(B)= 3/8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78795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 Concepts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/>
              <a:t>Two events A </a:t>
            </a:r>
            <a:r>
              <a:rPr lang="en-US" dirty="0"/>
              <a:t>and B are </a:t>
            </a:r>
            <a:r>
              <a:rPr lang="en-US" b="1" dirty="0"/>
              <a:t>mutually </a:t>
            </a:r>
            <a:r>
              <a:rPr lang="en-US" b="1" dirty="0" smtClean="0"/>
              <a:t>exclusive, </a:t>
            </a:r>
            <a:r>
              <a:rPr lang="en-US" dirty="0" smtClean="0"/>
              <a:t>or</a:t>
            </a:r>
            <a:r>
              <a:rPr lang="en-US" b="1" dirty="0" smtClean="0"/>
              <a:t> </a:t>
            </a:r>
            <a:r>
              <a:rPr lang="en-US" altLang="en-US" dirty="0" smtClean="0"/>
              <a:t>or </a:t>
            </a:r>
            <a:r>
              <a:rPr lang="en-US" altLang="en-US" b="1" i="1" dirty="0" smtClean="0"/>
              <a:t>disjoint</a:t>
            </a:r>
            <a:r>
              <a:rPr lang="en-US" altLang="en-US" i="1" dirty="0" smtClean="0"/>
              <a:t>,</a:t>
            </a:r>
            <a:r>
              <a:rPr lang="en-US" b="1" dirty="0" smtClean="0"/>
              <a:t> </a:t>
            </a:r>
            <a:r>
              <a:rPr lang="en-US" dirty="0"/>
              <a:t>if both cannot occur </a:t>
            </a:r>
            <a:r>
              <a:rPr lang="en-US" dirty="0" smtClean="0"/>
              <a:t>at the </a:t>
            </a:r>
            <a:r>
              <a:rPr lang="en-US" dirty="0"/>
              <a:t>same time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 and B are </a:t>
            </a:r>
            <a:r>
              <a:rPr lang="en-US" b="1" dirty="0"/>
              <a:t>independent events </a:t>
            </a:r>
            <a:r>
              <a:rPr lang="en-US" dirty="0"/>
              <a:t>if and only if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dirty="0" smtClean="0"/>
              <a:t>	P(A ∩ </a:t>
            </a:r>
            <a:r>
              <a:rPr lang="en-US" dirty="0"/>
              <a:t>B) = </a:t>
            </a:r>
            <a:r>
              <a:rPr lang="en-US" dirty="0" smtClean="0"/>
              <a:t>P(A).P(B)</a:t>
            </a:r>
          </a:p>
          <a:p>
            <a:pPr marL="857250" lvl="1" indent="-457200">
              <a:defRPr/>
            </a:pPr>
            <a:endParaRPr lang="en-US" sz="2600" dirty="0" smtClean="0"/>
          </a:p>
          <a:p>
            <a:pPr marL="857250" lvl="1" indent="-457200">
              <a:defRPr/>
            </a:pPr>
            <a:r>
              <a:rPr lang="en-US" sz="2600" dirty="0" smtClean="0"/>
              <a:t>Meaning that occurrence of A does not say anything about occurrence of B  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b="1" dirty="0" smtClean="0"/>
          </a:p>
        </p:txBody>
      </p:sp>
      <p:pic>
        <p:nvPicPr>
          <p:cNvPr id="37893" name="Picture 6" descr="P(A \cup B) = P(A) + P(B) - \cancelto0{P(A \cap B)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95600"/>
            <a:ext cx="445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 Concepts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Multiplication Law</a:t>
            </a:r>
            <a:r>
              <a:rPr lang="en-US" altLang="en-US" dirty="0" smtClean="0"/>
              <a:t>: If                  are independent events, then</a:t>
            </a:r>
          </a:p>
          <a:p>
            <a:endParaRPr lang="en-US" altLang="en-US" dirty="0" smtClean="0"/>
          </a:p>
          <a:p>
            <a:r>
              <a:rPr lang="en-US" altLang="en-US" b="1" dirty="0" smtClean="0"/>
              <a:t>Addition Law</a:t>
            </a:r>
            <a:r>
              <a:rPr lang="en-US" altLang="en-US" dirty="0" smtClean="0"/>
              <a:t>: If A and B are any events, then</a:t>
            </a:r>
          </a:p>
          <a:p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 -Note: This law can be extended to more than 2 events.</a:t>
            </a:r>
            <a:endParaRPr lang="en-US" altLang="en-US" sz="2800" b="1" dirty="0" smtClean="0"/>
          </a:p>
        </p:txBody>
      </p:sp>
      <p:pic>
        <p:nvPicPr>
          <p:cNvPr id="399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767013"/>
            <a:ext cx="54864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712913"/>
            <a:ext cx="16002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4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952875"/>
            <a:ext cx="44862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10732</TotalTime>
  <Words>2829</Words>
  <Application>Microsoft Macintosh PowerPoint</Application>
  <PresentationFormat>Ekran Gösterisi (4:3)</PresentationFormat>
  <Paragraphs>442</Paragraphs>
  <Slides>30</Slides>
  <Notes>14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2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43" baseType="lpstr">
      <vt:lpstr>Calibri</vt:lpstr>
      <vt:lpstr>Century Gothic</vt:lpstr>
      <vt:lpstr>Gill Sans MT</vt:lpstr>
      <vt:lpstr>Palatino Linotype</vt:lpstr>
      <vt:lpstr>Symbol</vt:lpstr>
      <vt:lpstr>Tahoma</vt:lpstr>
      <vt:lpstr>Times New Roman</vt:lpstr>
      <vt:lpstr>Trebuchet MS</vt:lpstr>
      <vt:lpstr>Wingdings</vt:lpstr>
      <vt:lpstr>Arial</vt:lpstr>
      <vt:lpstr>Office Theme</vt:lpstr>
      <vt:lpstr>1_Office Theme</vt:lpstr>
      <vt:lpstr>Equation</vt:lpstr>
      <vt:lpstr>PowerPoint Sunusu</vt:lpstr>
      <vt:lpstr>Introduction</vt:lpstr>
      <vt:lpstr>Concept of Probability</vt:lpstr>
      <vt:lpstr>Some Terminology</vt:lpstr>
      <vt:lpstr>PowerPoint Sunusu</vt:lpstr>
      <vt:lpstr> Example</vt:lpstr>
      <vt:lpstr> Example</vt:lpstr>
      <vt:lpstr>Basic Concepts</vt:lpstr>
      <vt:lpstr>Basic Concepts</vt:lpstr>
      <vt:lpstr>Union</vt:lpstr>
      <vt:lpstr>Intersection</vt:lpstr>
      <vt:lpstr> Venn Diagram</vt:lpstr>
      <vt:lpstr>Joint vs. marginal probability</vt:lpstr>
      <vt:lpstr>Disjoint events</vt:lpstr>
      <vt:lpstr>Disjoint events</vt:lpstr>
      <vt:lpstr>Partition</vt:lpstr>
      <vt:lpstr>Complement</vt:lpstr>
      <vt:lpstr> Example</vt:lpstr>
      <vt:lpstr>Simple Game of Probability</vt:lpstr>
      <vt:lpstr>Simple Games of Probability</vt:lpstr>
      <vt:lpstr>Conditional Probability</vt:lpstr>
      <vt:lpstr>Conditional Probability</vt:lpstr>
      <vt:lpstr>Conditional Probability</vt:lpstr>
      <vt:lpstr>Conditional probability</vt:lpstr>
      <vt:lpstr>Bayes Theorem</vt:lpstr>
      <vt:lpstr>Bayes’ theorem</vt:lpstr>
      <vt:lpstr>Bayes theorem</vt:lpstr>
      <vt:lpstr>Bayes’ theorem</vt:lpstr>
      <vt:lpstr>PowerPoint Sunusu</vt:lpstr>
      <vt:lpstr>PowerPoint Sunusu</vt:lpstr>
    </vt:vector>
  </TitlesOfParts>
  <Company>KSU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Mining: Introduction</dc:title>
  <dc:creator>KSU</dc:creator>
  <cp:lastModifiedBy>kubraadali@gmail.com</cp:lastModifiedBy>
  <cp:revision>350</cp:revision>
  <dcterms:created xsi:type="dcterms:W3CDTF">2006-08-30T09:37:06Z</dcterms:created>
  <dcterms:modified xsi:type="dcterms:W3CDTF">2022-10-30T20:11:40Z</dcterms:modified>
</cp:coreProperties>
</file>