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257" r:id="rId3"/>
    <p:sldId id="260" r:id="rId4"/>
    <p:sldId id="262" r:id="rId5"/>
    <p:sldId id="261" r:id="rId6"/>
    <p:sldId id="263" r:id="rId7"/>
    <p:sldId id="266" r:id="rId8"/>
    <p:sldId id="267" r:id="rId9"/>
    <p:sldId id="268" r:id="rId10"/>
    <p:sldId id="269" r:id="rId11"/>
    <p:sldId id="270" r:id="rId12"/>
    <p:sldId id="273" r:id="rId13"/>
    <p:sldId id="271" r:id="rId14"/>
    <p:sldId id="275" r:id="rId15"/>
    <p:sldId id="274" r:id="rId16"/>
    <p:sldId id="276" r:id="rId17"/>
    <p:sldId id="272" r:id="rId18"/>
    <p:sldId id="265" r:id="rId19"/>
    <p:sldId id="277" r:id="rId20"/>
    <p:sldId id="278" r:id="rId21"/>
    <p:sldId id="280" r:id="rId22"/>
    <p:sldId id="279" r:id="rId23"/>
    <p:sldId id="282" r:id="rId24"/>
    <p:sldId id="283" r:id="rId25"/>
    <p:sldId id="284" r:id="rId26"/>
    <p:sldId id="285" r:id="rId27"/>
    <p:sldId id="286" r:id="rId28"/>
    <p:sldId id="305" r:id="rId29"/>
    <p:sldId id="306" r:id="rId30"/>
    <p:sldId id="287" r:id="rId31"/>
    <p:sldId id="288" r:id="rId32"/>
    <p:sldId id="289" r:id="rId33"/>
    <p:sldId id="291" r:id="rId34"/>
    <p:sldId id="290" r:id="rId35"/>
    <p:sldId id="264" r:id="rId36"/>
    <p:sldId id="293" r:id="rId37"/>
    <p:sldId id="294" r:id="rId38"/>
    <p:sldId id="258" r:id="rId39"/>
    <p:sldId id="297" r:id="rId40"/>
    <p:sldId id="295" r:id="rId41"/>
    <p:sldId id="298" r:id="rId42"/>
    <p:sldId id="299" r:id="rId43"/>
    <p:sldId id="303" r:id="rId44"/>
    <p:sldId id="304" r:id="rId45"/>
    <p:sldId id="259" r:id="rId46"/>
    <p:sldId id="307" r:id="rId47"/>
    <p:sldId id="308" r:id="rId48"/>
    <p:sldId id="309" r:id="rId49"/>
    <p:sldId id="310" r:id="rId50"/>
    <p:sldId id="311" r:id="rId51"/>
    <p:sldId id="314" r:id="rId52"/>
    <p:sldId id="315" r:id="rId53"/>
    <p:sldId id="316" r:id="rId54"/>
    <p:sldId id="317" r:id="rId55"/>
    <p:sldId id="312" r:id="rId56"/>
    <p:sldId id="318" r:id="rId57"/>
    <p:sldId id="320" r:id="rId58"/>
    <p:sldId id="321" r:id="rId59"/>
    <p:sldId id="322" r:id="rId60"/>
    <p:sldId id="323" r:id="rId61"/>
    <p:sldId id="324" r:id="rId62"/>
    <p:sldId id="325" r:id="rId63"/>
    <p:sldId id="313" r:id="rId64"/>
    <p:sldId id="326" r:id="rId65"/>
    <p:sldId id="327" r:id="rId66"/>
    <p:sldId id="328" r:id="rId67"/>
    <p:sldId id="302" r:id="rId68"/>
    <p:sldId id="30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760" autoAdjust="0"/>
  </p:normalViewPr>
  <p:slideViewPr>
    <p:cSldViewPr snapToGrid="0">
      <p:cViewPr varScale="1">
        <p:scale>
          <a:sx n="102" d="100"/>
          <a:sy n="102" d="100"/>
        </p:scale>
        <p:origin x="8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4A77D-19C4-4FE6-8277-3B7B40D4CBC5}" type="datetimeFigureOut">
              <a:rPr lang="tr-TR" smtClean="0"/>
              <a:t>13.10.2019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E4596-B6EE-42E8-A003-B72E5BEFE148}" type="slidenum">
              <a:rPr lang="tr-TR" smtClean="0"/>
              <a:t>‹#›</a:t>
            </a:fld>
            <a:endParaRPr lang="tr-TR"/>
          </a:p>
        </p:txBody>
      </p:sp>
    </p:spTree>
    <p:extLst>
      <p:ext uri="{BB962C8B-B14F-4D97-AF65-F5344CB8AC3E}">
        <p14:creationId xmlns:p14="http://schemas.microsoft.com/office/powerpoint/2010/main" val="272868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packets travel from the source host to the destination host, they travel over different physical networks. </a:t>
            </a:r>
          </a:p>
          <a:p>
            <a:r>
              <a:rPr lang="en-US" dirty="0" smtClean="0"/>
              <a:t>Physical networks can consist of different types of physical media such as copper wires, optical fibers, and wireless consisting of electromagnetic signals, radio and microwave frequencies, and satellite links.</a:t>
            </a:r>
            <a:endParaRPr lang="en-US" altLang="en-US" dirty="0" smtClean="0"/>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4</a:t>
            </a:fld>
            <a:endParaRPr lang="tr-TR"/>
          </a:p>
        </p:txBody>
      </p:sp>
    </p:spTree>
    <p:extLst>
      <p:ext uri="{BB962C8B-B14F-4D97-AF65-F5344CB8AC3E}">
        <p14:creationId xmlns:p14="http://schemas.microsoft.com/office/powerpoint/2010/main" val="4293807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15</a:t>
            </a:fld>
            <a:endParaRPr lang="tr-TR"/>
          </a:p>
        </p:txBody>
      </p:sp>
    </p:spTree>
    <p:extLst>
      <p:ext uri="{BB962C8B-B14F-4D97-AF65-F5344CB8AC3E}">
        <p14:creationId xmlns:p14="http://schemas.microsoft.com/office/powerpoint/2010/main" val="177955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16</a:t>
            </a:fld>
            <a:endParaRPr lang="tr-TR"/>
          </a:p>
        </p:txBody>
      </p:sp>
    </p:spTree>
    <p:extLst>
      <p:ext uri="{BB962C8B-B14F-4D97-AF65-F5344CB8AC3E}">
        <p14:creationId xmlns:p14="http://schemas.microsoft.com/office/powerpoint/2010/main" val="151126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17</a:t>
            </a:fld>
            <a:endParaRPr lang="tr-TR"/>
          </a:p>
        </p:txBody>
      </p:sp>
    </p:spTree>
    <p:extLst>
      <p:ext uri="{BB962C8B-B14F-4D97-AF65-F5344CB8AC3E}">
        <p14:creationId xmlns:p14="http://schemas.microsoft.com/office/powerpoint/2010/main" val="35483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Structure of the frame and the fields contained in the header and trailer depend on Layer 2 protocol.</a:t>
            </a:r>
            <a:endParaRPr lang="en-US" altLang="en-US" dirty="0" smtClean="0"/>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19</a:t>
            </a:fld>
            <a:endParaRPr lang="tr-TR"/>
          </a:p>
        </p:txBody>
      </p:sp>
    </p:spTree>
    <p:extLst>
      <p:ext uri="{BB962C8B-B14F-4D97-AF65-F5344CB8AC3E}">
        <p14:creationId xmlns:p14="http://schemas.microsoft.com/office/powerpoint/2010/main" val="56661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Frame start and stop indicator flags</a:t>
            </a:r>
            <a:r>
              <a:rPr lang="en-US" dirty="0" smtClean="0"/>
              <a:t> - Identifies the beginning and end limits of the frame.</a:t>
            </a:r>
          </a:p>
          <a:p>
            <a:r>
              <a:rPr lang="en-US" b="1" dirty="0" smtClean="0"/>
              <a:t>Addressing</a:t>
            </a:r>
            <a:r>
              <a:rPr lang="en-US" dirty="0" smtClean="0"/>
              <a:t> - Indicates the source and destination nodes.</a:t>
            </a:r>
          </a:p>
          <a:p>
            <a:r>
              <a:rPr lang="en-US" b="1" dirty="0" smtClean="0"/>
              <a:t>Type</a:t>
            </a:r>
            <a:r>
              <a:rPr lang="en-US" dirty="0" smtClean="0"/>
              <a:t> - Identifies the Layer 3 protocol in the data field.</a:t>
            </a:r>
          </a:p>
          <a:p>
            <a:r>
              <a:rPr lang="en-US" b="1" dirty="0" smtClean="0"/>
              <a:t>Control</a:t>
            </a:r>
            <a:r>
              <a:rPr lang="en-US" dirty="0" smtClean="0"/>
              <a:t> - Identifies special flow control services such as </a:t>
            </a:r>
            <a:r>
              <a:rPr lang="en-US" dirty="0" err="1" smtClean="0"/>
              <a:t>QoS</a:t>
            </a:r>
            <a:r>
              <a:rPr lang="en-US" dirty="0" smtClean="0"/>
              <a:t>. </a:t>
            </a:r>
          </a:p>
          <a:p>
            <a:r>
              <a:rPr lang="en-US" b="1" dirty="0" smtClean="0"/>
              <a:t>Data</a:t>
            </a:r>
            <a:r>
              <a:rPr lang="en-US" dirty="0" smtClean="0"/>
              <a:t> - Contains the frame payload (i.e., packet header, segment header, and the data).</a:t>
            </a:r>
            <a:endParaRPr lang="en-US" altLang="en-US" sz="1200" dirty="0" smtClean="0"/>
          </a:p>
        </p:txBody>
      </p:sp>
      <p:sp>
        <p:nvSpPr>
          <p:cNvPr id="4" name="Slide Number Placeholder 3"/>
          <p:cNvSpPr>
            <a:spLocks noGrp="1"/>
          </p:cNvSpPr>
          <p:nvPr>
            <p:ph type="sldNum" sz="quarter" idx="10"/>
          </p:nvPr>
        </p:nvSpPr>
        <p:spPr/>
        <p:txBody>
          <a:bodyPr/>
          <a:lstStyle/>
          <a:p>
            <a:fld id="{83CE4596-B6EE-42E8-A003-B72E5BEFE148}" type="slidenum">
              <a:rPr lang="tr-TR" smtClean="0"/>
              <a:t>20</a:t>
            </a:fld>
            <a:endParaRPr lang="tr-TR"/>
          </a:p>
        </p:txBody>
      </p:sp>
    </p:spTree>
    <p:extLst>
      <p:ext uri="{BB962C8B-B14F-4D97-AF65-F5344CB8AC3E}">
        <p14:creationId xmlns:p14="http://schemas.microsoft.com/office/powerpoint/2010/main" val="98775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p>
        </p:txBody>
      </p:sp>
      <p:sp>
        <p:nvSpPr>
          <p:cNvPr id="4" name="Slide Number Placeholder 3"/>
          <p:cNvSpPr>
            <a:spLocks noGrp="1"/>
          </p:cNvSpPr>
          <p:nvPr>
            <p:ph type="sldNum" sz="quarter" idx="10"/>
          </p:nvPr>
        </p:nvSpPr>
        <p:spPr/>
        <p:txBody>
          <a:bodyPr/>
          <a:lstStyle/>
          <a:p>
            <a:fld id="{83CE4596-B6EE-42E8-A003-B72E5BEFE148}" type="slidenum">
              <a:rPr lang="tr-TR" smtClean="0"/>
              <a:t>21</a:t>
            </a:fld>
            <a:endParaRPr lang="tr-TR"/>
          </a:p>
        </p:txBody>
      </p:sp>
    </p:spTree>
    <p:extLst>
      <p:ext uri="{BB962C8B-B14F-4D97-AF65-F5344CB8AC3E}">
        <p14:creationId xmlns:p14="http://schemas.microsoft.com/office/powerpoint/2010/main" val="324629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p>
        </p:txBody>
      </p:sp>
      <p:sp>
        <p:nvSpPr>
          <p:cNvPr id="4" name="Slide Number Placeholder 3"/>
          <p:cNvSpPr>
            <a:spLocks noGrp="1"/>
          </p:cNvSpPr>
          <p:nvPr>
            <p:ph type="sldNum" sz="quarter" idx="10"/>
          </p:nvPr>
        </p:nvSpPr>
        <p:spPr/>
        <p:txBody>
          <a:bodyPr/>
          <a:lstStyle/>
          <a:p>
            <a:fld id="{83CE4596-B6EE-42E8-A003-B72E5BEFE148}" type="slidenum">
              <a:rPr lang="tr-TR" smtClean="0"/>
              <a:t>22</a:t>
            </a:fld>
            <a:endParaRPr lang="tr-TR"/>
          </a:p>
        </p:txBody>
      </p:sp>
    </p:spTree>
    <p:extLst>
      <p:ext uri="{BB962C8B-B14F-4D97-AF65-F5344CB8AC3E}">
        <p14:creationId xmlns:p14="http://schemas.microsoft.com/office/powerpoint/2010/main" val="322514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The MAC sublayer has two primary responsibilities:</a:t>
            </a:r>
          </a:p>
          <a:p>
            <a:pPr lvl="1"/>
            <a:r>
              <a:rPr lang="en-US" altLang="ja-JP" dirty="0" smtClean="0"/>
              <a:t>Data encapsulation</a:t>
            </a:r>
          </a:p>
          <a:p>
            <a:pPr lvl="1"/>
            <a:r>
              <a:rPr lang="en-US" altLang="ja-JP" dirty="0" smtClean="0"/>
              <a:t>Media access control</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26</a:t>
            </a:fld>
            <a:endParaRPr lang="tr-TR"/>
          </a:p>
        </p:txBody>
      </p:sp>
    </p:spTree>
    <p:extLst>
      <p:ext uri="{BB962C8B-B14F-4D97-AF65-F5344CB8AC3E}">
        <p14:creationId xmlns:p14="http://schemas.microsoft.com/office/powerpoint/2010/main" val="403086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PREAMBLE</a:t>
            </a:r>
            <a:r>
              <a:rPr lang="en-US" baseline="0" dirty="0" smtClean="0"/>
              <a:t> – 8 Bytes</a:t>
            </a:r>
          </a:p>
          <a:p>
            <a:r>
              <a:rPr lang="en-US" baseline="0" dirty="0" smtClean="0"/>
              <a:t>MAC Address – 6 Bytes</a:t>
            </a:r>
          </a:p>
          <a:p>
            <a:r>
              <a:rPr lang="en-US" baseline="0" dirty="0" err="1" smtClean="0"/>
              <a:t>EtherType</a:t>
            </a:r>
            <a:r>
              <a:rPr lang="en-US" baseline="0" dirty="0" smtClean="0"/>
              <a:t> – 2 Bytes</a:t>
            </a:r>
          </a:p>
          <a:p>
            <a:r>
              <a:rPr lang="en-US" baseline="0" dirty="0" smtClean="0"/>
              <a:t>FCS – 4 Bytes</a:t>
            </a:r>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27</a:t>
            </a:fld>
            <a:endParaRPr lang="tr-TR"/>
          </a:p>
        </p:txBody>
      </p:sp>
    </p:spTree>
    <p:extLst>
      <p:ext uri="{BB962C8B-B14F-4D97-AF65-F5344CB8AC3E}">
        <p14:creationId xmlns:p14="http://schemas.microsoft.com/office/powerpoint/2010/main" val="168454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PREAMBLE</a:t>
            </a:r>
            <a:r>
              <a:rPr lang="en-US" baseline="0" dirty="0" smtClean="0"/>
              <a:t> – 8 Bytes</a:t>
            </a:r>
          </a:p>
          <a:p>
            <a:r>
              <a:rPr lang="en-US" baseline="0" dirty="0" smtClean="0"/>
              <a:t>MAC Address – 6 Bytes</a:t>
            </a:r>
          </a:p>
          <a:p>
            <a:r>
              <a:rPr lang="en-US" baseline="0" dirty="0" err="1" smtClean="0"/>
              <a:t>EtherType</a:t>
            </a:r>
            <a:r>
              <a:rPr lang="en-US" baseline="0" dirty="0" smtClean="0"/>
              <a:t> – 2 Bytes</a:t>
            </a:r>
          </a:p>
          <a:p>
            <a:r>
              <a:rPr lang="en-US" baseline="0" dirty="0" smtClean="0"/>
              <a:t>FCS – 4 Bytes</a:t>
            </a:r>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28</a:t>
            </a:fld>
            <a:endParaRPr lang="tr-TR"/>
          </a:p>
        </p:txBody>
      </p:sp>
    </p:spTree>
    <p:extLst>
      <p:ext uri="{BB962C8B-B14F-4D97-AF65-F5344CB8AC3E}">
        <p14:creationId xmlns:p14="http://schemas.microsoft.com/office/powerpoint/2010/main" val="366266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Engineering organizations that define open standards and protocols that apply to the network access layer include:</a:t>
            </a:r>
          </a:p>
          <a:p>
            <a:pPr lvl="1"/>
            <a:r>
              <a:rPr lang="en-US" sz="1500" dirty="0" smtClean="0"/>
              <a:t>Institute of Electrical and Electronics Engineers (IEEE)</a:t>
            </a:r>
          </a:p>
          <a:p>
            <a:pPr lvl="1"/>
            <a:r>
              <a:rPr lang="en-US" sz="1500" dirty="0" smtClean="0"/>
              <a:t>International Telecommunication Union (ITU)</a:t>
            </a:r>
          </a:p>
          <a:p>
            <a:pPr lvl="1"/>
            <a:r>
              <a:rPr lang="en-US" sz="1500" dirty="0" smtClean="0"/>
              <a:t>International Organization for Standardization (ISO)</a:t>
            </a:r>
          </a:p>
          <a:p>
            <a:pPr lvl="1"/>
            <a:r>
              <a:rPr lang="en-US" sz="1500" dirty="0" smtClean="0"/>
              <a:t>American National Standards Institute (ANSI)</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5</a:t>
            </a:fld>
            <a:endParaRPr lang="tr-TR"/>
          </a:p>
        </p:txBody>
      </p:sp>
    </p:spTree>
    <p:extLst>
      <p:ext uri="{BB962C8B-B14F-4D97-AF65-F5344CB8AC3E}">
        <p14:creationId xmlns:p14="http://schemas.microsoft.com/office/powerpoint/2010/main" val="394040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PREAMBLE</a:t>
            </a:r>
            <a:r>
              <a:rPr lang="en-US" baseline="0" dirty="0" smtClean="0"/>
              <a:t> – 8 Bytes</a:t>
            </a:r>
          </a:p>
          <a:p>
            <a:r>
              <a:rPr lang="en-US" baseline="0" dirty="0" smtClean="0"/>
              <a:t>MAC Address – 6 Bytes</a:t>
            </a:r>
          </a:p>
          <a:p>
            <a:r>
              <a:rPr lang="en-US" baseline="0" dirty="0" err="1" smtClean="0"/>
              <a:t>EtherType</a:t>
            </a:r>
            <a:r>
              <a:rPr lang="en-US" baseline="0" dirty="0" smtClean="0"/>
              <a:t> – 2 Bytes</a:t>
            </a:r>
          </a:p>
          <a:p>
            <a:r>
              <a:rPr lang="en-US" baseline="0" dirty="0" smtClean="0"/>
              <a:t>FCS – 4 Bytes</a:t>
            </a:r>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29</a:t>
            </a:fld>
            <a:endParaRPr lang="tr-TR"/>
          </a:p>
        </p:txBody>
      </p:sp>
    </p:spTree>
    <p:extLst>
      <p:ext uri="{BB962C8B-B14F-4D97-AF65-F5344CB8AC3E}">
        <p14:creationId xmlns:p14="http://schemas.microsoft.com/office/powerpoint/2010/main" val="130078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30</a:t>
            </a:fld>
            <a:endParaRPr lang="tr-TR"/>
          </a:p>
        </p:txBody>
      </p:sp>
    </p:spTree>
    <p:extLst>
      <p:ext uri="{BB962C8B-B14F-4D97-AF65-F5344CB8AC3E}">
        <p14:creationId xmlns:p14="http://schemas.microsoft.com/office/powerpoint/2010/main" val="2040579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When a device is forwarding a message to an Ethernet network, it attaches header information to the frame. </a:t>
            </a:r>
          </a:p>
          <a:p>
            <a:endParaRPr lang="en-US" altLang="ja-JP" dirty="0" smtClean="0"/>
          </a:p>
          <a:p>
            <a:r>
              <a:rPr lang="en-US" altLang="ja-JP" dirty="0" smtClean="0"/>
              <a:t>The header information contains the source and destination MAC address.                                </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31</a:t>
            </a:fld>
            <a:endParaRPr lang="tr-TR"/>
          </a:p>
        </p:txBody>
      </p:sp>
    </p:spTree>
    <p:extLst>
      <p:ext uri="{BB962C8B-B14F-4D97-AF65-F5344CB8AC3E}">
        <p14:creationId xmlns:p14="http://schemas.microsoft.com/office/powerpoint/2010/main" val="11634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32</a:t>
            </a:fld>
            <a:endParaRPr lang="tr-TR"/>
          </a:p>
        </p:txBody>
      </p:sp>
    </p:spTree>
    <p:extLst>
      <p:ext uri="{BB962C8B-B14F-4D97-AF65-F5344CB8AC3E}">
        <p14:creationId xmlns:p14="http://schemas.microsoft.com/office/powerpoint/2010/main" val="4764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When the IPv4 broadcast packet is encapsulated in the Ethernet frame, the destination MAC address is the broadcast MAC address of FF-FF-FF-FF-FF-FF in hexadecimal (48 ones in binary).</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33</a:t>
            </a:fld>
            <a:endParaRPr lang="tr-TR"/>
          </a:p>
        </p:txBody>
      </p:sp>
    </p:spTree>
    <p:extLst>
      <p:ext uri="{BB962C8B-B14F-4D97-AF65-F5344CB8AC3E}">
        <p14:creationId xmlns:p14="http://schemas.microsoft.com/office/powerpoint/2010/main" val="2401699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Multicast addresses allow a source device to send a packet to a group of devices. </a:t>
            </a:r>
          </a:p>
          <a:p>
            <a:pPr lvl="1"/>
            <a:r>
              <a:rPr lang="en-US" altLang="ja-JP" dirty="0" smtClean="0"/>
              <a:t>Devices in a multicast group are assigned a multicast group IP address in the range of 224.0.0.0 to 239.255.255.255 (IPv6 multicast addresses begin with FF00::/8). </a:t>
            </a:r>
          </a:p>
          <a:p>
            <a:pPr lvl="1"/>
            <a:r>
              <a:rPr lang="en-US" altLang="ja-JP" dirty="0" smtClean="0"/>
              <a:t>The multicast IP address requires a corresponding multicast MAC address that begins with 01-00-5E in hexadecimal. </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34</a:t>
            </a:fld>
            <a:endParaRPr lang="tr-TR"/>
          </a:p>
        </p:txBody>
      </p:sp>
    </p:spTree>
    <p:extLst>
      <p:ext uri="{BB962C8B-B14F-4D97-AF65-F5344CB8AC3E}">
        <p14:creationId xmlns:p14="http://schemas.microsoft.com/office/powerpoint/2010/main" val="206076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45" lvl="1" indent="-169545">
              <a:spcBef>
                <a:spcPts val="600"/>
              </a:spcBef>
              <a:spcAft>
                <a:spcPts val="600"/>
              </a:spcAft>
              <a:buSzPct val="90000"/>
              <a:buFont typeface="Wingdings" panose="05000000000000000000" pitchFamily="2" charset="2"/>
              <a:buChar char="§"/>
            </a:pPr>
            <a:r>
              <a:rPr lang="en-US" sz="1500" dirty="0" smtClean="0"/>
              <a:t>Parallel communications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Bits can be transmitted simultaneously over multiple wires.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At one time, most PCs included both serial and parallel ports. Parallel ports were used to connect printers, computers, and other devices that required relatively high bandwidth. </a:t>
            </a:r>
            <a:endParaRPr lang="en-CA" altLang="en-US" sz="1400" dirty="0" smtClean="0">
              <a:solidFill>
                <a:srgbClr val="000000"/>
              </a:solidFill>
            </a:endParaRP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39</a:t>
            </a:fld>
            <a:endParaRPr lang="tr-TR"/>
          </a:p>
        </p:txBody>
      </p:sp>
    </p:spTree>
    <p:extLst>
      <p:ext uri="{BB962C8B-B14F-4D97-AF65-F5344CB8AC3E}">
        <p14:creationId xmlns:p14="http://schemas.microsoft.com/office/powerpoint/2010/main" val="70072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45" lvl="1" indent="-169545">
              <a:spcBef>
                <a:spcPts val="600"/>
              </a:spcBef>
              <a:spcAft>
                <a:spcPts val="600"/>
              </a:spcAft>
              <a:buSzPct val="90000"/>
              <a:buFont typeface="Wingdings" panose="05000000000000000000" pitchFamily="2" charset="2"/>
              <a:buChar char="§"/>
            </a:pPr>
            <a:r>
              <a:rPr lang="en-US" sz="1500" dirty="0" smtClean="0"/>
              <a:t>Parallel communications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Bits can be transmitted simultaneously over multiple wires.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At one time, most PCs included both serial and parallel ports. Parallel ports were used to connect printers, computers, and other devices that required relatively high bandwidth. </a:t>
            </a:r>
            <a:endParaRPr lang="en-CA" altLang="en-US" sz="1400" dirty="0" smtClean="0">
              <a:solidFill>
                <a:srgbClr val="000000"/>
              </a:solidFill>
            </a:endParaRP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40</a:t>
            </a:fld>
            <a:endParaRPr lang="tr-TR"/>
          </a:p>
        </p:txBody>
      </p:sp>
    </p:spTree>
    <p:extLst>
      <p:ext uri="{BB962C8B-B14F-4D97-AF65-F5344CB8AC3E}">
        <p14:creationId xmlns:p14="http://schemas.microsoft.com/office/powerpoint/2010/main" val="2157543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43</a:t>
            </a:fld>
            <a:endParaRPr lang="tr-TR"/>
          </a:p>
        </p:txBody>
      </p:sp>
    </p:spTree>
    <p:extLst>
      <p:ext uri="{BB962C8B-B14F-4D97-AF65-F5344CB8AC3E}">
        <p14:creationId xmlns:p14="http://schemas.microsoft.com/office/powerpoint/2010/main" val="3992417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PPP requires a full-duplex circuit, either dedicated or switched, that can operate in an asynchronous or synchronous bit-serial mode.</a:t>
            </a:r>
          </a:p>
          <a:p>
            <a:r>
              <a:rPr lang="en-US" dirty="0" smtClean="0"/>
              <a:t>Most of the work done by PPP happens at the data link and network layers, by LCP and NCPs.</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49</a:t>
            </a:fld>
            <a:endParaRPr lang="tr-TR"/>
          </a:p>
        </p:txBody>
      </p:sp>
    </p:spTree>
    <p:extLst>
      <p:ext uri="{BB962C8B-B14F-4D97-AF65-F5344CB8AC3E}">
        <p14:creationId xmlns:p14="http://schemas.microsoft.com/office/powerpoint/2010/main" val="135205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Physical topology</a:t>
            </a:r>
            <a:r>
              <a:rPr lang="en-US" b="0" baseline="0" dirty="0" smtClean="0"/>
              <a:t> -</a:t>
            </a:r>
            <a:r>
              <a:rPr lang="en-US" dirty="0" smtClean="0"/>
              <a:t> Refers to the physical connections and identifies how end devices and infrastructure devices such as routers, switches, and wireless access points are interconnected.</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Logical Topology</a:t>
            </a:r>
            <a:r>
              <a:rPr lang="en-US" b="1" baseline="0" dirty="0" smtClean="0"/>
              <a:t> -</a:t>
            </a:r>
            <a:r>
              <a:rPr lang="en-US" b="1" dirty="0" smtClean="0"/>
              <a:t> </a:t>
            </a:r>
            <a:r>
              <a:rPr lang="en-US" dirty="0" smtClean="0"/>
              <a:t>Refers to the way a network transfers frames from one node to the next. These logical signal paths are defined by data link layer protocols. </a:t>
            </a:r>
            <a:endParaRPr lang="en-CA" altLang="en-US" sz="1400" b="1" dirty="0" smtClean="0"/>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8</a:t>
            </a:fld>
            <a:endParaRPr lang="tr-TR"/>
          </a:p>
        </p:txBody>
      </p:sp>
    </p:spTree>
    <p:extLst>
      <p:ext uri="{BB962C8B-B14F-4D97-AF65-F5344CB8AC3E}">
        <p14:creationId xmlns:p14="http://schemas.microsoft.com/office/powerpoint/2010/main" val="19507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200" dirty="0" smtClean="0">
                <a:solidFill>
                  <a:srgbClr val="000000"/>
                </a:solidFill>
                <a:latin typeface="+mn-lt"/>
                <a:ea typeface="ＭＳ Ｐゴシック" charset="0"/>
                <a:cs typeface="CiscoSans"/>
              </a:rPr>
              <a:t>Authentication using either PAP or CHAP : PAP is very basic two-way process with no encryption. CHAP</a:t>
            </a:r>
            <a:r>
              <a:rPr lang="en-US" sz="1200" baseline="0" dirty="0" smtClean="0">
                <a:solidFill>
                  <a:srgbClr val="000000"/>
                </a:solidFill>
                <a:latin typeface="+mn-lt"/>
                <a:ea typeface="ＭＳ Ｐゴシック" charset="0"/>
                <a:cs typeface="CiscoSans"/>
              </a:rPr>
              <a:t> is more secure. It involves a three-way exchange of a shared secret.</a:t>
            </a:r>
            <a:endParaRPr lang="en-US" sz="12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200" dirty="0" smtClean="0">
                <a:solidFill>
                  <a:srgbClr val="000000"/>
                </a:solidFill>
                <a:latin typeface="+mn-lt"/>
                <a:ea typeface="ＭＳ Ｐゴシック" charset="0"/>
                <a:cs typeface="CiscoSans"/>
              </a:rPr>
              <a:t>Compression using either Stacker or Predictor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200" dirty="0" smtClean="0">
                <a:solidFill>
                  <a:srgbClr val="000000"/>
                </a:solidFill>
                <a:latin typeface="+mn-lt"/>
                <a:ea typeface="ＭＳ Ｐゴシック" charset="0"/>
                <a:cs typeface="CiscoSans"/>
              </a:rPr>
              <a:t>Multilink that combines two or more channels to increase the WAN bandwidth</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66</a:t>
            </a:fld>
            <a:endParaRPr lang="tr-TR"/>
          </a:p>
        </p:txBody>
      </p:sp>
    </p:spTree>
    <p:extLst>
      <p:ext uri="{BB962C8B-B14F-4D97-AF65-F5344CB8AC3E}">
        <p14:creationId xmlns:p14="http://schemas.microsoft.com/office/powerpoint/2010/main" val="26470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Half-Duplex Communication</a:t>
            </a:r>
          </a:p>
          <a:p>
            <a:pPr lvl="1"/>
            <a:r>
              <a:rPr lang="en-US" sz="1600" dirty="0" smtClean="0"/>
              <a:t>Both devices can transmit and receive on the media but cannot do so simultaneously.</a:t>
            </a:r>
          </a:p>
          <a:p>
            <a:r>
              <a:rPr lang="en-US" sz="1800" b="1" dirty="0" smtClean="0"/>
              <a:t>Full-Duplex Communication</a:t>
            </a:r>
          </a:p>
          <a:p>
            <a:pPr lvl="1"/>
            <a:r>
              <a:rPr lang="en-US" sz="1600" dirty="0" smtClean="0"/>
              <a:t>Both devices can transmit and receive on the media at the same time. </a:t>
            </a:r>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9</a:t>
            </a:fld>
            <a:endParaRPr lang="tr-TR"/>
          </a:p>
        </p:txBody>
      </p:sp>
    </p:spTree>
    <p:extLst>
      <p:ext uri="{BB962C8B-B14F-4D97-AF65-F5344CB8AC3E}">
        <p14:creationId xmlns:p14="http://schemas.microsoft.com/office/powerpoint/2010/main" val="112703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800" dirty="0" smtClean="0"/>
              <a:t>Contention-Based Access</a:t>
            </a:r>
          </a:p>
          <a:p>
            <a:pPr lvl="1"/>
            <a:r>
              <a:rPr lang="en-US" sz="1700" dirty="0" smtClean="0"/>
              <a:t>Nodes operate in half-duplex.</a:t>
            </a:r>
          </a:p>
          <a:p>
            <a:pPr lvl="1"/>
            <a:r>
              <a:rPr lang="en-US" sz="1700" dirty="0" smtClean="0"/>
              <a:t>Compete for the use of the medium.</a:t>
            </a:r>
          </a:p>
          <a:p>
            <a:pPr lvl="1"/>
            <a:r>
              <a:rPr lang="en-US" sz="1700" dirty="0" smtClean="0"/>
              <a:t>Only one device can send at a time.  </a:t>
            </a:r>
            <a:endParaRPr lang="en-CA" altLang="en-US" sz="1550" b="1" dirty="0" smtClean="0"/>
          </a:p>
          <a:p>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10</a:t>
            </a:fld>
            <a:endParaRPr lang="tr-TR"/>
          </a:p>
        </p:txBody>
      </p:sp>
    </p:spTree>
    <p:extLst>
      <p:ext uri="{BB962C8B-B14F-4D97-AF65-F5344CB8AC3E}">
        <p14:creationId xmlns:p14="http://schemas.microsoft.com/office/powerpoint/2010/main" val="127950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800" dirty="0" smtClean="0"/>
              <a:t>Controlled Access</a:t>
            </a:r>
          </a:p>
          <a:p>
            <a:pPr lvl="1"/>
            <a:r>
              <a:rPr lang="en-US" sz="1800" dirty="0" smtClean="0"/>
              <a:t>Each node has its own time to use the medium</a:t>
            </a:r>
            <a:r>
              <a:rPr lang="en-US" sz="1700" dirty="0" smtClean="0"/>
              <a:t>.</a:t>
            </a:r>
          </a:p>
          <a:p>
            <a:pPr lvl="1"/>
            <a:r>
              <a:rPr lang="en-US" sz="1800" dirty="0" smtClean="0"/>
              <a:t>Legacy Token Ring LANs are an example</a:t>
            </a:r>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11</a:t>
            </a:fld>
            <a:endParaRPr lang="tr-TR"/>
          </a:p>
        </p:txBody>
      </p:sp>
    </p:spTree>
    <p:extLst>
      <p:ext uri="{BB962C8B-B14F-4D97-AF65-F5344CB8AC3E}">
        <p14:creationId xmlns:p14="http://schemas.microsoft.com/office/powerpoint/2010/main" val="226613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12</a:t>
            </a:fld>
            <a:endParaRPr lang="tr-TR"/>
          </a:p>
        </p:txBody>
      </p:sp>
    </p:spTree>
    <p:extLst>
      <p:ext uri="{BB962C8B-B14F-4D97-AF65-F5344CB8AC3E}">
        <p14:creationId xmlns:p14="http://schemas.microsoft.com/office/powerpoint/2010/main" val="354049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13</a:t>
            </a:fld>
            <a:endParaRPr lang="tr-TR"/>
          </a:p>
        </p:txBody>
      </p:sp>
    </p:spTree>
    <p:extLst>
      <p:ext uri="{BB962C8B-B14F-4D97-AF65-F5344CB8AC3E}">
        <p14:creationId xmlns:p14="http://schemas.microsoft.com/office/powerpoint/2010/main" val="208666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tr-TR" dirty="0"/>
          </a:p>
        </p:txBody>
      </p:sp>
      <p:sp>
        <p:nvSpPr>
          <p:cNvPr id="4" name="Slide Number Placeholder 3"/>
          <p:cNvSpPr>
            <a:spLocks noGrp="1"/>
          </p:cNvSpPr>
          <p:nvPr>
            <p:ph type="sldNum" sz="quarter" idx="10"/>
          </p:nvPr>
        </p:nvSpPr>
        <p:spPr/>
        <p:txBody>
          <a:bodyPr/>
          <a:lstStyle/>
          <a:p>
            <a:fld id="{83CE4596-B6EE-42E8-A003-B72E5BEFE148}" type="slidenum">
              <a:rPr lang="tr-TR" smtClean="0"/>
              <a:t>14</a:t>
            </a:fld>
            <a:endParaRPr lang="tr-TR"/>
          </a:p>
        </p:txBody>
      </p:sp>
    </p:spTree>
    <p:extLst>
      <p:ext uri="{BB962C8B-B14F-4D97-AF65-F5344CB8AC3E}">
        <p14:creationId xmlns:p14="http://schemas.microsoft.com/office/powerpoint/2010/main" val="207742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netacad.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LINK LAYER</a:t>
            </a:r>
            <a:endParaRPr lang="tr-TR" dirty="0"/>
          </a:p>
        </p:txBody>
      </p:sp>
      <p:sp>
        <p:nvSpPr>
          <p:cNvPr id="3" name="Subtitle 2"/>
          <p:cNvSpPr>
            <a:spLocks noGrp="1"/>
          </p:cNvSpPr>
          <p:nvPr>
            <p:ph type="subTitle" idx="1"/>
          </p:nvPr>
        </p:nvSpPr>
        <p:spPr>
          <a:xfrm>
            <a:off x="1751012" y="3886199"/>
            <a:ext cx="8676222" cy="1053445"/>
          </a:xfrm>
        </p:spPr>
        <p:txBody>
          <a:bodyPr/>
          <a:lstStyle/>
          <a:p>
            <a:r>
              <a:rPr lang="en-US" dirty="0" smtClean="0"/>
              <a:t>ETHERNET – HDLC - PPP</a:t>
            </a:r>
            <a:endParaRPr lang="tr-TR" dirty="0"/>
          </a:p>
        </p:txBody>
      </p:sp>
    </p:spTree>
    <p:extLst>
      <p:ext uri="{BB962C8B-B14F-4D97-AF65-F5344CB8AC3E}">
        <p14:creationId xmlns:p14="http://schemas.microsoft.com/office/powerpoint/2010/main" val="299609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Medıa Access Control</a:t>
            </a:r>
            <a:endParaRPr lang="tr-TR" sz="4800" dirty="0"/>
          </a:p>
        </p:txBody>
      </p:sp>
      <p:sp>
        <p:nvSpPr>
          <p:cNvPr id="6" name="Rectangle 3"/>
          <p:cNvSpPr txBox="1">
            <a:spLocks noChangeArrowheads="1"/>
          </p:cNvSpPr>
          <p:nvPr/>
        </p:nvSpPr>
        <p:spPr>
          <a:xfrm>
            <a:off x="2655948" y="5495193"/>
            <a:ext cx="6876927" cy="121333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400" dirty="0" smtClean="0"/>
              <a:t>ACCESS CONTROL METHOD</a:t>
            </a:r>
            <a:endParaRPr lang="en-US" sz="2400" dirty="0"/>
          </a:p>
          <a:p>
            <a:pPr marL="0" indent="0" algn="just">
              <a:buFont typeface="Arial"/>
              <a:buNone/>
            </a:pPr>
            <a:endParaRPr lang="en-CA" altLang="en-US" sz="1650" b="1" dirty="0" smtClean="0"/>
          </a:p>
        </p:txBody>
      </p:sp>
      <p:pic>
        <p:nvPicPr>
          <p:cNvPr id="8" name="Picture 7"/>
          <p:cNvPicPr>
            <a:picLocks noChangeAspect="1"/>
          </p:cNvPicPr>
          <p:nvPr/>
        </p:nvPicPr>
        <p:blipFill>
          <a:blip r:embed="rId3"/>
          <a:stretch>
            <a:fillRect/>
          </a:stretch>
        </p:blipFill>
        <p:spPr>
          <a:xfrm>
            <a:off x="2549769" y="1645920"/>
            <a:ext cx="7085816" cy="3833969"/>
          </a:xfrm>
          <a:prstGeom prst="rect">
            <a:avLst/>
          </a:prstGeom>
        </p:spPr>
      </p:pic>
    </p:spTree>
    <p:extLst>
      <p:ext uri="{BB962C8B-B14F-4D97-AF65-F5344CB8AC3E}">
        <p14:creationId xmlns:p14="http://schemas.microsoft.com/office/powerpoint/2010/main" val="159483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Medıa Access Control</a:t>
            </a:r>
            <a:endParaRPr lang="tr-TR" sz="4800" dirty="0"/>
          </a:p>
        </p:txBody>
      </p:sp>
      <p:sp>
        <p:nvSpPr>
          <p:cNvPr id="6" name="Rectangle 3"/>
          <p:cNvSpPr txBox="1">
            <a:spLocks noChangeArrowheads="1"/>
          </p:cNvSpPr>
          <p:nvPr/>
        </p:nvSpPr>
        <p:spPr>
          <a:xfrm>
            <a:off x="2655948" y="5495193"/>
            <a:ext cx="6876927" cy="121333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400" dirty="0" smtClean="0"/>
              <a:t>ACCESS CONTROL METHOD</a:t>
            </a:r>
            <a:endParaRPr lang="en-US" sz="2400" dirty="0"/>
          </a:p>
          <a:p>
            <a:pPr marL="0" indent="0" algn="just">
              <a:buFont typeface="Arial"/>
              <a:buNone/>
            </a:pPr>
            <a:endParaRPr lang="en-CA" altLang="en-US" sz="1650" b="1" dirty="0" smtClean="0"/>
          </a:p>
        </p:txBody>
      </p:sp>
      <p:pic>
        <p:nvPicPr>
          <p:cNvPr id="5" name="Picture 4"/>
          <p:cNvPicPr>
            <a:picLocks noChangeAspect="1"/>
          </p:cNvPicPr>
          <p:nvPr/>
        </p:nvPicPr>
        <p:blipFill>
          <a:blip r:embed="rId3"/>
          <a:stretch>
            <a:fillRect/>
          </a:stretch>
        </p:blipFill>
        <p:spPr>
          <a:xfrm>
            <a:off x="2752588" y="1777805"/>
            <a:ext cx="6683646" cy="3717388"/>
          </a:xfrm>
          <a:prstGeom prst="rect">
            <a:avLst/>
          </a:prstGeom>
        </p:spPr>
      </p:pic>
    </p:spTree>
    <p:extLst>
      <p:ext uri="{BB962C8B-B14F-4D97-AF65-F5344CB8AC3E}">
        <p14:creationId xmlns:p14="http://schemas.microsoft.com/office/powerpoint/2010/main" val="192524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CONTENTION BASED – CSMA/CD</a:t>
            </a:r>
            <a:endParaRPr lang="tr-TR" sz="4800" dirty="0"/>
          </a:p>
        </p:txBody>
      </p:sp>
      <p:sp>
        <p:nvSpPr>
          <p:cNvPr id="7" name="Rectangle 3"/>
          <p:cNvSpPr txBox="1">
            <a:spLocks noChangeArrowheads="1"/>
          </p:cNvSpPr>
          <p:nvPr/>
        </p:nvSpPr>
        <p:spPr>
          <a:xfrm>
            <a:off x="1141412" y="1645920"/>
            <a:ext cx="9840179" cy="477246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400" dirty="0" smtClean="0"/>
              <a:t>Carrier Sense Multiple Access/Collision Detection (CSMA/CD) process is used in half-duplex Ethernet LANs.</a:t>
            </a:r>
            <a:r>
              <a:rPr lang="en-US" altLang="en-US" sz="2400" dirty="0" smtClean="0"/>
              <a:t> </a:t>
            </a:r>
          </a:p>
          <a:p>
            <a:pPr lvl="1"/>
            <a:r>
              <a:rPr lang="en-US" sz="2400" dirty="0" smtClean="0"/>
              <a:t>If two devices transmit at the same time, a collision will occur.</a:t>
            </a:r>
          </a:p>
          <a:p>
            <a:pPr lvl="1"/>
            <a:r>
              <a:rPr lang="en-US" sz="2400" dirty="0" smtClean="0"/>
              <a:t>Both devices will detect the collision on the network.</a:t>
            </a:r>
          </a:p>
          <a:p>
            <a:pPr lvl="1"/>
            <a:r>
              <a:rPr lang="en-US" sz="2400" dirty="0" smtClean="0"/>
              <a:t>Data sent by both devices will be corrupted and will need to be resent</a:t>
            </a:r>
            <a:r>
              <a:rPr lang="en-US" altLang="en-US" sz="2400" dirty="0" smtClean="0"/>
              <a:t>. </a:t>
            </a:r>
          </a:p>
          <a:p>
            <a:pPr lvl="1"/>
            <a:r>
              <a:rPr lang="en-US" altLang="en-US" sz="2400" dirty="0" smtClean="0"/>
              <a:t>Jam sıgnal, Back-off algorıthm</a:t>
            </a:r>
          </a:p>
          <a:p>
            <a:pPr lvl="1"/>
            <a:endParaRPr lang="en-US" altLang="en-US" sz="2400" dirty="0" smtClean="0"/>
          </a:p>
          <a:p>
            <a:pPr marL="0" indent="0">
              <a:buFont typeface="Arial"/>
              <a:buNone/>
            </a:pPr>
            <a:endParaRPr lang="en-CA" altLang="en-US" sz="2400" b="1" dirty="0" smtClean="0"/>
          </a:p>
        </p:txBody>
      </p:sp>
    </p:spTree>
    <p:extLst>
      <p:ext uri="{BB962C8B-B14F-4D97-AF65-F5344CB8AC3E}">
        <p14:creationId xmlns:p14="http://schemas.microsoft.com/office/powerpoint/2010/main" val="8000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CONTENTION BASED – CSMA/CD</a:t>
            </a:r>
            <a:endParaRPr lang="tr-TR" sz="4800" dirty="0"/>
          </a:p>
        </p:txBody>
      </p:sp>
      <p:pic>
        <p:nvPicPr>
          <p:cNvPr id="9" name="Picture 8"/>
          <p:cNvPicPr>
            <a:picLocks noChangeAspect="1"/>
          </p:cNvPicPr>
          <p:nvPr/>
        </p:nvPicPr>
        <p:blipFill>
          <a:blip r:embed="rId3"/>
          <a:stretch>
            <a:fillRect/>
          </a:stretch>
        </p:blipFill>
        <p:spPr>
          <a:xfrm>
            <a:off x="2287309" y="1751428"/>
            <a:ext cx="7753507" cy="4284832"/>
          </a:xfrm>
          <a:prstGeom prst="rect">
            <a:avLst/>
          </a:prstGeom>
        </p:spPr>
      </p:pic>
    </p:spTree>
    <p:extLst>
      <p:ext uri="{BB962C8B-B14F-4D97-AF65-F5344CB8AC3E}">
        <p14:creationId xmlns:p14="http://schemas.microsoft.com/office/powerpoint/2010/main" val="99380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CONTENTION BASED – CSMA/CD</a:t>
            </a:r>
            <a:endParaRPr lang="tr-TR" sz="4800" dirty="0"/>
          </a:p>
        </p:txBody>
      </p:sp>
      <p:pic>
        <p:nvPicPr>
          <p:cNvPr id="10" name="Picture 9"/>
          <p:cNvPicPr>
            <a:picLocks noChangeAspect="1"/>
          </p:cNvPicPr>
          <p:nvPr/>
        </p:nvPicPr>
        <p:blipFill>
          <a:blip r:embed="rId3"/>
          <a:stretch>
            <a:fillRect/>
          </a:stretch>
        </p:blipFill>
        <p:spPr>
          <a:xfrm>
            <a:off x="2312926" y="1645920"/>
            <a:ext cx="7562972" cy="4174157"/>
          </a:xfrm>
          <a:prstGeom prst="rect">
            <a:avLst/>
          </a:prstGeom>
        </p:spPr>
      </p:pic>
    </p:spTree>
    <p:extLst>
      <p:ext uri="{BB962C8B-B14F-4D97-AF65-F5344CB8AC3E}">
        <p14:creationId xmlns:p14="http://schemas.microsoft.com/office/powerpoint/2010/main" val="282968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CONTENTION BASED – CSMA/CD</a:t>
            </a:r>
            <a:endParaRPr lang="tr-TR" sz="4800" dirty="0"/>
          </a:p>
        </p:txBody>
      </p:sp>
      <p:pic>
        <p:nvPicPr>
          <p:cNvPr id="11" name="Picture 10"/>
          <p:cNvPicPr>
            <a:picLocks noChangeAspect="1"/>
          </p:cNvPicPr>
          <p:nvPr/>
        </p:nvPicPr>
        <p:blipFill>
          <a:blip r:embed="rId3"/>
          <a:stretch>
            <a:fillRect/>
          </a:stretch>
        </p:blipFill>
        <p:spPr>
          <a:xfrm>
            <a:off x="2488772" y="2067950"/>
            <a:ext cx="7211279" cy="4103892"/>
          </a:xfrm>
          <a:prstGeom prst="rect">
            <a:avLst/>
          </a:prstGeom>
        </p:spPr>
      </p:pic>
    </p:spTree>
    <p:extLst>
      <p:ext uri="{BB962C8B-B14F-4D97-AF65-F5344CB8AC3E}">
        <p14:creationId xmlns:p14="http://schemas.microsoft.com/office/powerpoint/2010/main" val="390582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CONTENTION BASED – CSMA/CA</a:t>
            </a:r>
            <a:endParaRPr lang="tr-TR" sz="4800" dirty="0"/>
          </a:p>
        </p:txBody>
      </p:sp>
      <p:sp>
        <p:nvSpPr>
          <p:cNvPr id="4" name="Rectangle 3"/>
          <p:cNvSpPr txBox="1">
            <a:spLocks noChangeArrowheads="1"/>
          </p:cNvSpPr>
          <p:nvPr/>
        </p:nvSpPr>
        <p:spPr>
          <a:xfrm>
            <a:off x="1141412" y="1915745"/>
            <a:ext cx="10227041" cy="425645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400" b="1" dirty="0"/>
              <a:t>Carrier Sense Multiple Access/Collision </a:t>
            </a:r>
            <a:r>
              <a:rPr lang="en-US" sz="2400" b="1" dirty="0" smtClean="0"/>
              <a:t>Avoıdance </a:t>
            </a:r>
            <a:r>
              <a:rPr lang="en-US" sz="2400" b="1" dirty="0"/>
              <a:t>(</a:t>
            </a:r>
            <a:r>
              <a:rPr lang="en-US" sz="2400" b="1" dirty="0" smtClean="0"/>
              <a:t>CSMA/CA) </a:t>
            </a:r>
          </a:p>
          <a:p>
            <a:pPr lvl="1"/>
            <a:r>
              <a:rPr lang="en-US" sz="2400" dirty="0" smtClean="0"/>
              <a:t>Uses a method to detect if the media is clear.</a:t>
            </a:r>
          </a:p>
          <a:p>
            <a:pPr lvl="1"/>
            <a:r>
              <a:rPr lang="en-US" sz="2400" dirty="0" smtClean="0"/>
              <a:t>Does not detect collisions but attempts to avoid them by waiting before transmitting.</a:t>
            </a:r>
          </a:p>
          <a:p>
            <a:r>
              <a:rPr lang="en-US" altLang="en-US" sz="2400" b="1" dirty="0" smtClean="0"/>
              <a:t>Note</a:t>
            </a:r>
            <a:r>
              <a:rPr lang="en-US" altLang="en-US" sz="2400" dirty="0" smtClean="0"/>
              <a:t>: </a:t>
            </a:r>
            <a:r>
              <a:rPr lang="en-US" sz="2400" dirty="0" smtClean="0"/>
              <a:t>Ethernet LANs using switches do not use a contention-based system because the switch and the host NIC operate in full-duplex mode.</a:t>
            </a:r>
            <a:endParaRPr lang="en-US" altLang="en-US" sz="2400" dirty="0" smtClean="0"/>
          </a:p>
          <a:p>
            <a:pPr marL="0" indent="0">
              <a:buNone/>
            </a:pPr>
            <a:endParaRPr lang="en-US" altLang="en-US" sz="2400" dirty="0" smtClean="0"/>
          </a:p>
          <a:p>
            <a:pPr marL="0" indent="0">
              <a:buFont typeface="Arial"/>
              <a:buNone/>
            </a:pPr>
            <a:endParaRPr lang="en-CA" altLang="en-US" sz="2400" b="1" dirty="0" smtClean="0"/>
          </a:p>
        </p:txBody>
      </p:sp>
    </p:spTree>
    <p:extLst>
      <p:ext uri="{BB962C8B-B14F-4D97-AF65-F5344CB8AC3E}">
        <p14:creationId xmlns:p14="http://schemas.microsoft.com/office/powerpoint/2010/main" val="135980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CONTENTION BASED – CSMA/CA</a:t>
            </a:r>
            <a:endParaRPr lang="tr-TR" sz="4800" dirty="0"/>
          </a:p>
        </p:txBody>
      </p:sp>
      <p:pic>
        <p:nvPicPr>
          <p:cNvPr id="7" name="Picture 6"/>
          <p:cNvPicPr>
            <a:picLocks noChangeAspect="1"/>
          </p:cNvPicPr>
          <p:nvPr/>
        </p:nvPicPr>
        <p:blipFill>
          <a:blip r:embed="rId3"/>
          <a:stretch>
            <a:fillRect/>
          </a:stretch>
        </p:blipFill>
        <p:spPr>
          <a:xfrm>
            <a:off x="2449207" y="1645920"/>
            <a:ext cx="7290410" cy="4385210"/>
          </a:xfrm>
          <a:prstGeom prst="rect">
            <a:avLst/>
          </a:prstGeom>
        </p:spPr>
      </p:pic>
    </p:spTree>
    <p:extLst>
      <p:ext uri="{BB962C8B-B14F-4D97-AF65-F5344CB8AC3E}">
        <p14:creationId xmlns:p14="http://schemas.microsoft.com/office/powerpoint/2010/main" val="139293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DATA LINK FRAME</a:t>
            </a:r>
            <a:endParaRPr lang="tr-TR" sz="4800" dirty="0"/>
          </a:p>
        </p:txBody>
      </p:sp>
      <p:sp>
        <p:nvSpPr>
          <p:cNvPr id="6" name="Rectangle 3"/>
          <p:cNvSpPr txBox="1">
            <a:spLocks noChangeArrowheads="1"/>
          </p:cNvSpPr>
          <p:nvPr/>
        </p:nvSpPr>
        <p:spPr>
          <a:xfrm>
            <a:off x="1256063" y="1645921"/>
            <a:ext cx="8995768" cy="276781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400" dirty="0" smtClean="0"/>
              <a:t>Each frame type has three basic parts:</a:t>
            </a:r>
          </a:p>
          <a:p>
            <a:pPr lvl="1"/>
            <a:r>
              <a:rPr lang="en-US" sz="2400" dirty="0" smtClean="0"/>
              <a:t>Header</a:t>
            </a:r>
          </a:p>
          <a:p>
            <a:pPr lvl="1"/>
            <a:r>
              <a:rPr lang="en-US" sz="2400" dirty="0" smtClean="0"/>
              <a:t>Data</a:t>
            </a:r>
          </a:p>
          <a:p>
            <a:pPr lvl="1"/>
            <a:r>
              <a:rPr lang="en-US" sz="2400" dirty="0" smtClean="0"/>
              <a:t>Trailer</a:t>
            </a:r>
          </a:p>
          <a:p>
            <a:pPr marL="0" indent="0">
              <a:buFont typeface="Arial"/>
              <a:buNone/>
            </a:pPr>
            <a:endParaRPr lang="en-CA" altLang="en-US" sz="2400" b="1" dirty="0" smtClean="0"/>
          </a:p>
        </p:txBody>
      </p:sp>
      <p:pic>
        <p:nvPicPr>
          <p:cNvPr id="3" name="Picture 2"/>
          <p:cNvPicPr>
            <a:picLocks noChangeAspect="1"/>
          </p:cNvPicPr>
          <p:nvPr/>
        </p:nvPicPr>
        <p:blipFill>
          <a:blip r:embed="rId2"/>
          <a:stretch>
            <a:fillRect/>
          </a:stretch>
        </p:blipFill>
        <p:spPr>
          <a:xfrm>
            <a:off x="2093546" y="4281853"/>
            <a:ext cx="8001731" cy="1178169"/>
          </a:xfrm>
          <a:prstGeom prst="rect">
            <a:avLst/>
          </a:prstGeom>
        </p:spPr>
      </p:pic>
    </p:spTree>
    <p:extLst>
      <p:ext uri="{BB962C8B-B14F-4D97-AF65-F5344CB8AC3E}">
        <p14:creationId xmlns:p14="http://schemas.microsoft.com/office/powerpoint/2010/main" val="322011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DATA LINK FRAME</a:t>
            </a:r>
            <a:endParaRPr lang="tr-TR" sz="4800" dirty="0"/>
          </a:p>
        </p:txBody>
      </p:sp>
      <p:pic>
        <p:nvPicPr>
          <p:cNvPr id="5" name="Picture 4"/>
          <p:cNvPicPr>
            <a:picLocks noChangeAspect="1"/>
          </p:cNvPicPr>
          <p:nvPr/>
        </p:nvPicPr>
        <p:blipFill>
          <a:blip r:embed="rId3"/>
          <a:stretch>
            <a:fillRect/>
          </a:stretch>
        </p:blipFill>
        <p:spPr>
          <a:xfrm>
            <a:off x="2404971" y="1645920"/>
            <a:ext cx="7378882" cy="4570242"/>
          </a:xfrm>
          <a:prstGeom prst="rect">
            <a:avLst/>
          </a:prstGeom>
        </p:spPr>
      </p:pic>
    </p:spTree>
    <p:extLst>
      <p:ext uri="{BB962C8B-B14F-4D97-AF65-F5344CB8AC3E}">
        <p14:creationId xmlns:p14="http://schemas.microsoft.com/office/powerpoint/2010/main" val="255580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The Data lınk layer</a:t>
            </a:r>
            <a:endParaRPr lang="tr-TR" sz="4800" dirty="0"/>
          </a:p>
        </p:txBody>
      </p:sp>
      <p:pic>
        <p:nvPicPr>
          <p:cNvPr id="5" name="Picture 4"/>
          <p:cNvPicPr>
            <a:picLocks noChangeAspect="1"/>
          </p:cNvPicPr>
          <p:nvPr/>
        </p:nvPicPr>
        <p:blipFill>
          <a:blip r:embed="rId2"/>
          <a:stretch>
            <a:fillRect/>
          </a:stretch>
        </p:blipFill>
        <p:spPr>
          <a:xfrm>
            <a:off x="2374467" y="1753985"/>
            <a:ext cx="7439890" cy="4605251"/>
          </a:xfrm>
          <a:prstGeom prst="rect">
            <a:avLst/>
          </a:prstGeom>
        </p:spPr>
      </p:pic>
    </p:spTree>
    <p:extLst>
      <p:ext uri="{BB962C8B-B14F-4D97-AF65-F5344CB8AC3E}">
        <p14:creationId xmlns:p14="http://schemas.microsoft.com/office/powerpoint/2010/main" val="421693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FRAME FIELDS </a:t>
            </a:r>
            <a:r>
              <a:rPr lang="en-US" dirty="0" smtClean="0"/>
              <a:t>(GENERIC)</a:t>
            </a:r>
            <a:endParaRPr lang="tr-TR" sz="4800" dirty="0"/>
          </a:p>
        </p:txBody>
      </p:sp>
      <p:pic>
        <p:nvPicPr>
          <p:cNvPr id="5" name="Picture 4"/>
          <p:cNvPicPr>
            <a:picLocks noChangeAspect="1"/>
          </p:cNvPicPr>
          <p:nvPr/>
        </p:nvPicPr>
        <p:blipFill>
          <a:blip r:embed="rId3"/>
          <a:stretch>
            <a:fillRect/>
          </a:stretch>
        </p:blipFill>
        <p:spPr>
          <a:xfrm>
            <a:off x="1776595" y="1936066"/>
            <a:ext cx="8635633" cy="4026794"/>
          </a:xfrm>
          <a:prstGeom prst="rect">
            <a:avLst/>
          </a:prstGeom>
        </p:spPr>
      </p:pic>
    </p:spTree>
    <p:extLst>
      <p:ext uri="{BB962C8B-B14F-4D97-AF65-F5344CB8AC3E}">
        <p14:creationId xmlns:p14="http://schemas.microsoft.com/office/powerpoint/2010/main" val="146368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a:t>DATA LINK FRAME</a:t>
            </a:r>
            <a:endParaRPr lang="tr-TR" sz="4800" dirty="0"/>
          </a:p>
        </p:txBody>
      </p:sp>
      <p:grpSp>
        <p:nvGrpSpPr>
          <p:cNvPr id="6" name="Group 5"/>
          <p:cNvGrpSpPr/>
          <p:nvPr/>
        </p:nvGrpSpPr>
        <p:grpSpPr>
          <a:xfrm>
            <a:off x="1819741" y="1645920"/>
            <a:ext cx="8549342" cy="4556917"/>
            <a:chOff x="1" y="1193800"/>
            <a:chExt cx="5489522" cy="3556000"/>
          </a:xfrm>
        </p:grpSpPr>
        <p:pic>
          <p:nvPicPr>
            <p:cNvPr id="7" name="Picture 6"/>
            <p:cNvPicPr>
              <a:picLocks noChangeAspect="1"/>
            </p:cNvPicPr>
            <p:nvPr/>
          </p:nvPicPr>
          <p:blipFill>
            <a:blip r:embed="rId3"/>
            <a:stretch>
              <a:fillRect/>
            </a:stretch>
          </p:blipFill>
          <p:spPr>
            <a:xfrm>
              <a:off x="1" y="1193800"/>
              <a:ext cx="5489522" cy="3556000"/>
            </a:xfrm>
            <a:prstGeom prst="rect">
              <a:avLst/>
            </a:prstGeom>
          </p:spPr>
        </p:pic>
        <p:pic>
          <p:nvPicPr>
            <p:cNvPr id="8" name="Picture 7"/>
            <p:cNvPicPr>
              <a:picLocks noChangeAspect="1"/>
            </p:cNvPicPr>
            <p:nvPr/>
          </p:nvPicPr>
          <p:blipFill>
            <a:blip r:embed="rId4"/>
            <a:stretch>
              <a:fillRect/>
            </a:stretch>
          </p:blipFill>
          <p:spPr>
            <a:xfrm>
              <a:off x="1" y="1803400"/>
              <a:ext cx="1182130" cy="355600"/>
            </a:xfrm>
            <a:prstGeom prst="rect">
              <a:avLst/>
            </a:prstGeom>
          </p:spPr>
        </p:pic>
        <p:pic>
          <p:nvPicPr>
            <p:cNvPr id="9" name="Picture 8"/>
            <p:cNvPicPr>
              <a:picLocks noChangeAspect="1"/>
            </p:cNvPicPr>
            <p:nvPr/>
          </p:nvPicPr>
          <p:blipFill>
            <a:blip r:embed="rId5"/>
            <a:stretch>
              <a:fillRect/>
            </a:stretch>
          </p:blipFill>
          <p:spPr>
            <a:xfrm>
              <a:off x="940355" y="2304148"/>
              <a:ext cx="1282699" cy="234143"/>
            </a:xfrm>
            <a:prstGeom prst="rect">
              <a:avLst/>
            </a:prstGeom>
          </p:spPr>
        </p:pic>
        <p:pic>
          <p:nvPicPr>
            <p:cNvPr id="10" name="Picture 9"/>
            <p:cNvPicPr>
              <a:picLocks noChangeAspect="1"/>
            </p:cNvPicPr>
            <p:nvPr/>
          </p:nvPicPr>
          <p:blipFill>
            <a:blip r:embed="rId6"/>
            <a:stretch>
              <a:fillRect/>
            </a:stretch>
          </p:blipFill>
          <p:spPr>
            <a:xfrm>
              <a:off x="2407758" y="2099238"/>
              <a:ext cx="1160942" cy="214628"/>
            </a:xfrm>
            <a:prstGeom prst="rect">
              <a:avLst/>
            </a:prstGeom>
          </p:spPr>
        </p:pic>
        <p:pic>
          <p:nvPicPr>
            <p:cNvPr id="11" name="Picture 10"/>
            <p:cNvPicPr>
              <a:picLocks noChangeAspect="1"/>
            </p:cNvPicPr>
            <p:nvPr/>
          </p:nvPicPr>
          <p:blipFill>
            <a:blip r:embed="rId7"/>
            <a:stretch>
              <a:fillRect/>
            </a:stretch>
          </p:blipFill>
          <p:spPr>
            <a:xfrm>
              <a:off x="1904999" y="3106382"/>
              <a:ext cx="1454177" cy="246272"/>
            </a:xfrm>
            <a:prstGeom prst="rect">
              <a:avLst/>
            </a:prstGeom>
          </p:spPr>
        </p:pic>
      </p:grpSp>
    </p:spTree>
    <p:extLst>
      <p:ext uri="{BB962C8B-B14F-4D97-AF65-F5344CB8AC3E}">
        <p14:creationId xmlns:p14="http://schemas.microsoft.com/office/powerpoint/2010/main" val="262071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ADDRESSES</a:t>
            </a:r>
            <a:endParaRPr lang="tr-TR" sz="4800" dirty="0"/>
          </a:p>
        </p:txBody>
      </p:sp>
      <p:pic>
        <p:nvPicPr>
          <p:cNvPr id="4" name="Picture 3"/>
          <p:cNvPicPr>
            <a:picLocks noChangeAspect="1"/>
          </p:cNvPicPr>
          <p:nvPr/>
        </p:nvPicPr>
        <p:blipFill>
          <a:blip r:embed="rId3"/>
          <a:stretch>
            <a:fillRect/>
          </a:stretch>
        </p:blipFill>
        <p:spPr>
          <a:xfrm>
            <a:off x="1341376" y="1707466"/>
            <a:ext cx="9506072" cy="4584090"/>
          </a:xfrm>
          <a:prstGeom prst="rect">
            <a:avLst/>
          </a:prstGeom>
        </p:spPr>
      </p:pic>
    </p:spTree>
    <p:extLst>
      <p:ext uri="{BB962C8B-B14F-4D97-AF65-F5344CB8AC3E}">
        <p14:creationId xmlns:p14="http://schemas.microsoft.com/office/powerpoint/2010/main" val="379964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120" y="2196445"/>
            <a:ext cx="9905998" cy="2392052"/>
          </a:xfrm>
        </p:spPr>
        <p:txBody>
          <a:bodyPr>
            <a:normAutofit/>
          </a:bodyPr>
          <a:lstStyle/>
          <a:p>
            <a:pPr algn="ctr"/>
            <a:r>
              <a:rPr lang="en-US" sz="6600" dirty="0" smtClean="0"/>
              <a:t>Ethernet</a:t>
            </a:r>
            <a:endParaRPr lang="tr-TR" sz="6600" dirty="0"/>
          </a:p>
        </p:txBody>
      </p:sp>
    </p:spTree>
    <p:extLst>
      <p:ext uri="{BB962C8B-B14F-4D97-AF65-F5344CB8AC3E}">
        <p14:creationId xmlns:p14="http://schemas.microsoft.com/office/powerpoint/2010/main" val="239355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err="1" smtClean="0"/>
              <a:t>ethernet</a:t>
            </a:r>
            <a:endParaRPr lang="tr-TR" sz="4800" dirty="0"/>
          </a:p>
        </p:txBody>
      </p:sp>
      <p:sp>
        <p:nvSpPr>
          <p:cNvPr id="4" name="TextBox 3"/>
          <p:cNvSpPr txBox="1"/>
          <p:nvPr/>
        </p:nvSpPr>
        <p:spPr>
          <a:xfrm>
            <a:off x="615142" y="1645920"/>
            <a:ext cx="8934211" cy="4524315"/>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Defined </a:t>
            </a:r>
            <a:r>
              <a:rPr lang="en-US" altLang="ja-JP" sz="2400" dirty="0"/>
              <a:t>in the IEEE 802.2 and 802.3 standards. </a:t>
            </a:r>
            <a:endParaRPr lang="en-US" altLang="ja-JP" sz="2400" dirty="0" smtClean="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It supports data bandwidths of 10 Mb/s, 100 Mb/s, 1000 Mb/s (1 Gb/s), 10,000 Mb/s (10 Gb/s), 40,000 Mb/s (40 Gb/s), and 100,000 Mb/s (100 Gb/s).</a:t>
            </a:r>
          </a:p>
          <a:p>
            <a:endParaRPr lang="en-US" altLang="ja-JP" sz="2400" dirty="0"/>
          </a:p>
          <a:p>
            <a:pPr marL="342900" indent="-342900">
              <a:buFont typeface="Arial" panose="020B0604020202020204" pitchFamily="34" charset="0"/>
              <a:buChar char="•"/>
            </a:pPr>
            <a:r>
              <a:rPr lang="en-US" altLang="ja-JP" sz="2400" dirty="0"/>
              <a:t>Ethernet operates in the data link layer and the physical layer. </a:t>
            </a:r>
          </a:p>
          <a:p>
            <a:endParaRPr lang="en-US" altLang="ja-JP" sz="2400" dirty="0"/>
          </a:p>
          <a:p>
            <a:pPr marL="342900" indent="-342900">
              <a:buFont typeface="Arial" panose="020B0604020202020204" pitchFamily="34" charset="0"/>
              <a:buChar char="•"/>
            </a:pPr>
            <a:r>
              <a:rPr lang="en-US" altLang="ja-JP" sz="2400" dirty="0"/>
              <a:t>Ethernet relies on the two separate sublayers of the data link layer to operate, the Logical Link Control (LLC) and the MAC sublayers.</a:t>
            </a:r>
            <a:endParaRPr lang="en-US" altLang="ja-JP" sz="2400" dirty="0"/>
          </a:p>
        </p:txBody>
      </p:sp>
    </p:spTree>
    <p:extLst>
      <p:ext uri="{BB962C8B-B14F-4D97-AF65-F5344CB8AC3E}">
        <p14:creationId xmlns:p14="http://schemas.microsoft.com/office/powerpoint/2010/main" val="72091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err="1" smtClean="0"/>
              <a:t>ethernet</a:t>
            </a:r>
            <a:endParaRPr lang="tr-TR" sz="4800" dirty="0"/>
          </a:p>
        </p:txBody>
      </p:sp>
      <p:sp>
        <p:nvSpPr>
          <p:cNvPr id="4" name="TextBox 3"/>
          <p:cNvSpPr txBox="1"/>
          <p:nvPr/>
        </p:nvSpPr>
        <p:spPr>
          <a:xfrm>
            <a:off x="615144" y="1645920"/>
            <a:ext cx="6492666" cy="4154984"/>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t>The Ethernet LLC sublayer handles the communication between the upper layers and the lower layers. It is implemented in software, and its implementation is independent of the hardware. </a:t>
            </a:r>
          </a:p>
          <a:p>
            <a:endParaRPr lang="en-US" altLang="ja-JP" sz="2400" dirty="0"/>
          </a:p>
          <a:p>
            <a:pPr marL="342900" indent="-342900">
              <a:buFont typeface="Arial" panose="020B0604020202020204" pitchFamily="34" charset="0"/>
              <a:buChar char="•"/>
            </a:pPr>
            <a:r>
              <a:rPr lang="en-US" altLang="ja-JP" sz="2400" dirty="0"/>
              <a:t>The MAC sublayer constitutes the lower sublayer of the data link layer. MAC is implemented by hardware, typically in the computer NIC. </a:t>
            </a:r>
          </a:p>
        </p:txBody>
      </p:sp>
      <p:pic>
        <p:nvPicPr>
          <p:cNvPr id="5" name="Picture 4"/>
          <p:cNvPicPr>
            <a:picLocks noChangeAspect="1"/>
          </p:cNvPicPr>
          <p:nvPr/>
        </p:nvPicPr>
        <p:blipFill>
          <a:blip r:embed="rId2"/>
          <a:stretch>
            <a:fillRect/>
          </a:stretch>
        </p:blipFill>
        <p:spPr>
          <a:xfrm>
            <a:off x="7107810" y="1645921"/>
            <a:ext cx="4640045" cy="4292966"/>
          </a:xfrm>
          <a:prstGeom prst="rect">
            <a:avLst/>
          </a:prstGeom>
        </p:spPr>
      </p:pic>
    </p:spTree>
    <p:extLst>
      <p:ext uri="{BB962C8B-B14F-4D97-AF65-F5344CB8AC3E}">
        <p14:creationId xmlns:p14="http://schemas.microsoft.com/office/powerpoint/2010/main" val="310488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ETHERNET MAC SUBLAYER</a:t>
            </a:r>
            <a:endParaRPr lang="tr-TR" sz="4800" dirty="0"/>
          </a:p>
        </p:txBody>
      </p:sp>
      <p:pic>
        <p:nvPicPr>
          <p:cNvPr id="6" name="Picture 5"/>
          <p:cNvPicPr>
            <a:picLocks noChangeAspect="1"/>
          </p:cNvPicPr>
          <p:nvPr/>
        </p:nvPicPr>
        <p:blipFill>
          <a:blip r:embed="rId3"/>
          <a:stretch>
            <a:fillRect/>
          </a:stretch>
        </p:blipFill>
        <p:spPr>
          <a:xfrm>
            <a:off x="1225228" y="1645920"/>
            <a:ext cx="9606170" cy="4453222"/>
          </a:xfrm>
          <a:prstGeom prst="rect">
            <a:avLst/>
          </a:prstGeom>
        </p:spPr>
      </p:pic>
    </p:spTree>
    <p:extLst>
      <p:ext uri="{BB962C8B-B14F-4D97-AF65-F5344CB8AC3E}">
        <p14:creationId xmlns:p14="http://schemas.microsoft.com/office/powerpoint/2010/main" val="2539586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ETHERNET FRAME</a:t>
            </a:r>
            <a:endParaRPr lang="tr-TR" sz="4800" dirty="0"/>
          </a:p>
        </p:txBody>
      </p:sp>
      <p:pic>
        <p:nvPicPr>
          <p:cNvPr id="4" name="Picture 3"/>
          <p:cNvPicPr>
            <a:picLocks noChangeAspect="1"/>
          </p:cNvPicPr>
          <p:nvPr/>
        </p:nvPicPr>
        <p:blipFill>
          <a:blip r:embed="rId3"/>
          <a:stretch>
            <a:fillRect/>
          </a:stretch>
        </p:blipFill>
        <p:spPr>
          <a:xfrm>
            <a:off x="1230566" y="1645920"/>
            <a:ext cx="9727692" cy="2303563"/>
          </a:xfrm>
          <a:prstGeom prst="rect">
            <a:avLst/>
          </a:prstGeom>
        </p:spPr>
      </p:pic>
      <p:sp>
        <p:nvSpPr>
          <p:cNvPr id="5" name="Rectangle 6"/>
          <p:cNvSpPr>
            <a:spLocks noGrp="1" noChangeArrowheads="1"/>
          </p:cNvSpPr>
          <p:nvPr>
            <p:ph idx="1"/>
          </p:nvPr>
        </p:nvSpPr>
        <p:spPr>
          <a:xfrm>
            <a:off x="1141413" y="4535876"/>
            <a:ext cx="10151898" cy="1271156"/>
          </a:xfrm>
        </p:spPr>
        <p:txBody>
          <a:bodyPr>
            <a:normAutofit/>
          </a:bodyPr>
          <a:lstStyle/>
          <a:p>
            <a:pPr algn="ctr"/>
            <a:r>
              <a:rPr lang="en-US" altLang="ja-JP" sz="2400" dirty="0"/>
              <a:t>The minimum Ethernet frame size </a:t>
            </a:r>
            <a:r>
              <a:rPr lang="en-US" altLang="ja-JP" sz="2400" dirty="0" smtClean="0"/>
              <a:t>from Destination MAC address to FCS is </a:t>
            </a:r>
            <a:r>
              <a:rPr lang="en-US" altLang="ja-JP" sz="2400" dirty="0"/>
              <a:t>64 bytes and the maximum is 1518 bytes. </a:t>
            </a:r>
            <a:endParaRPr lang="en-US" altLang="ja-JP" sz="2400" dirty="0" smtClean="0"/>
          </a:p>
        </p:txBody>
      </p:sp>
    </p:spTree>
    <p:extLst>
      <p:ext uri="{BB962C8B-B14F-4D97-AF65-F5344CB8AC3E}">
        <p14:creationId xmlns:p14="http://schemas.microsoft.com/office/powerpoint/2010/main" val="2782472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ETHERNET FRAME</a:t>
            </a:r>
            <a:endParaRPr lang="tr-TR" sz="4800" dirty="0"/>
          </a:p>
        </p:txBody>
      </p:sp>
      <p:sp>
        <p:nvSpPr>
          <p:cNvPr id="5" name="Rectangle 6"/>
          <p:cNvSpPr>
            <a:spLocks noGrp="1" noChangeArrowheads="1"/>
          </p:cNvSpPr>
          <p:nvPr>
            <p:ph idx="1"/>
          </p:nvPr>
        </p:nvSpPr>
        <p:spPr>
          <a:xfrm>
            <a:off x="1141413" y="1764396"/>
            <a:ext cx="10151898" cy="4429014"/>
          </a:xfrm>
        </p:spPr>
        <p:txBody>
          <a:bodyPr>
            <a:normAutofit/>
          </a:bodyPr>
          <a:lstStyle/>
          <a:p>
            <a:r>
              <a:rPr lang="en-US" altLang="ja-JP" sz="2400" dirty="0" smtClean="0"/>
              <a:t>PREAMBLE:</a:t>
            </a:r>
          </a:p>
          <a:p>
            <a:pPr lvl="1"/>
            <a:r>
              <a:rPr lang="en-US" altLang="ja-JP" sz="2200" dirty="0" smtClean="0"/>
              <a:t>Preamble(7 bytes) and Start Frame Delımıter(SFD – 1 byte) fields are used for synchronızatıon between the sendıng and receıvıng devıces.</a:t>
            </a:r>
          </a:p>
          <a:p>
            <a:pPr lvl="1"/>
            <a:r>
              <a:rPr lang="en-US" altLang="ja-JP" sz="2200" dirty="0" smtClean="0"/>
              <a:t>It ıs used to get the attentıon of the receıvıng nodes. Essentıally, fırst few bytes tell the receıvers to get ready to receıve the a new frame</a:t>
            </a:r>
          </a:p>
          <a:p>
            <a:r>
              <a:rPr lang="en-US" altLang="ja-JP" sz="2400" dirty="0" smtClean="0"/>
              <a:t>ETHERTYPE: </a:t>
            </a:r>
          </a:p>
          <a:p>
            <a:pPr lvl="1"/>
            <a:r>
              <a:rPr lang="en-US" altLang="ja-JP" sz="2200" dirty="0" smtClean="0"/>
              <a:t>Thıs 2-byte fıeld ıdentıfıes the upper layer protocol encapsulated ın the Ethernet frame (0x800 – IPv4; 0x86DD – IPv6; 0x806 – ARP …)</a:t>
            </a:r>
          </a:p>
          <a:p>
            <a:pPr marL="457200" lvl="1" indent="0">
              <a:buNone/>
            </a:pPr>
            <a:endParaRPr lang="en-US" altLang="ja-JP" sz="2400" dirty="0" smtClean="0"/>
          </a:p>
          <a:p>
            <a:pPr marL="457200" lvl="1" indent="0">
              <a:buNone/>
            </a:pPr>
            <a:endParaRPr lang="en-US" altLang="ja-JP" sz="2400" dirty="0" smtClean="0"/>
          </a:p>
        </p:txBody>
      </p:sp>
    </p:spTree>
    <p:extLst>
      <p:ext uri="{BB962C8B-B14F-4D97-AF65-F5344CB8AC3E}">
        <p14:creationId xmlns:p14="http://schemas.microsoft.com/office/powerpoint/2010/main" val="293604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ETHERNET FRAME</a:t>
            </a:r>
            <a:endParaRPr lang="tr-TR" sz="4800" dirty="0"/>
          </a:p>
        </p:txBody>
      </p:sp>
      <p:sp>
        <p:nvSpPr>
          <p:cNvPr id="5" name="Rectangle 6"/>
          <p:cNvSpPr>
            <a:spLocks noGrp="1" noChangeArrowheads="1"/>
          </p:cNvSpPr>
          <p:nvPr>
            <p:ph idx="1"/>
          </p:nvPr>
        </p:nvSpPr>
        <p:spPr>
          <a:xfrm>
            <a:off x="1141413" y="1764395"/>
            <a:ext cx="10151898" cy="4598697"/>
          </a:xfrm>
        </p:spPr>
        <p:txBody>
          <a:bodyPr>
            <a:normAutofit/>
          </a:bodyPr>
          <a:lstStyle/>
          <a:p>
            <a:r>
              <a:rPr lang="en-US" altLang="ja-JP" sz="2400" dirty="0" smtClean="0"/>
              <a:t>FRAME CHECK SEQUENCE:</a:t>
            </a:r>
          </a:p>
          <a:p>
            <a:pPr lvl="1"/>
            <a:r>
              <a:rPr lang="en-US" altLang="ja-JP" sz="2400" dirty="0" smtClean="0"/>
              <a:t>FCS fıeld (4 bytes) ıs used to detect errors ın a frame</a:t>
            </a:r>
          </a:p>
          <a:p>
            <a:pPr lvl="1"/>
            <a:r>
              <a:rPr lang="en-US" altLang="ja-JP" sz="2400" dirty="0" smtClean="0"/>
              <a:t>It user a cyclıc redundancy check (CRC)</a:t>
            </a:r>
          </a:p>
          <a:p>
            <a:pPr lvl="1"/>
            <a:r>
              <a:rPr lang="en-US" altLang="ja-JP" sz="2400" dirty="0" smtClean="0"/>
              <a:t>The sendıng devıces calculates a </a:t>
            </a:r>
            <a:r>
              <a:rPr lang="en-US" altLang="ja-JP" sz="2400" dirty="0" err="1" smtClean="0"/>
              <a:t>crc</a:t>
            </a:r>
            <a:r>
              <a:rPr lang="en-US" altLang="ja-JP" sz="2400" dirty="0" smtClean="0"/>
              <a:t> and wrıtes the result ın the FCS fıeld of a frame</a:t>
            </a:r>
          </a:p>
          <a:p>
            <a:pPr lvl="1"/>
            <a:r>
              <a:rPr lang="en-US" altLang="ja-JP" sz="2400" dirty="0" smtClean="0"/>
              <a:t>The receıvıng devıce generates a </a:t>
            </a:r>
            <a:r>
              <a:rPr lang="en-US" altLang="ja-JP" sz="2400" dirty="0" err="1" smtClean="0"/>
              <a:t>crc</a:t>
            </a:r>
            <a:r>
              <a:rPr lang="en-US" altLang="ja-JP" sz="2400" dirty="0" smtClean="0"/>
              <a:t> to look for errors. If the calculatıons match, no error occurred.</a:t>
            </a:r>
          </a:p>
          <a:p>
            <a:pPr lvl="1"/>
            <a:r>
              <a:rPr lang="en-US" altLang="ja-JP" sz="2400" dirty="0" smtClean="0"/>
              <a:t>Calculatıons that do not match are an ındıcatıon of error, therefore the frame ıs dropped  </a:t>
            </a:r>
          </a:p>
          <a:p>
            <a:pPr marL="457200" lvl="1" indent="0">
              <a:buNone/>
            </a:pPr>
            <a:endParaRPr lang="en-US" altLang="ja-JP" sz="2400" dirty="0" smtClean="0"/>
          </a:p>
        </p:txBody>
      </p:sp>
    </p:spTree>
    <p:extLst>
      <p:ext uri="{BB962C8B-B14F-4D97-AF65-F5344CB8AC3E}">
        <p14:creationId xmlns:p14="http://schemas.microsoft.com/office/powerpoint/2010/main" val="117790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The Data lınk layer</a:t>
            </a:r>
            <a:endParaRPr lang="tr-TR" sz="4800" dirty="0"/>
          </a:p>
        </p:txBody>
      </p:sp>
      <p:pic>
        <p:nvPicPr>
          <p:cNvPr id="6" name="Picture 5"/>
          <p:cNvPicPr>
            <a:picLocks noChangeAspect="1"/>
          </p:cNvPicPr>
          <p:nvPr/>
        </p:nvPicPr>
        <p:blipFill>
          <a:blip r:embed="rId2"/>
          <a:stretch>
            <a:fillRect/>
          </a:stretch>
        </p:blipFill>
        <p:spPr>
          <a:xfrm>
            <a:off x="714896" y="1780702"/>
            <a:ext cx="5147280" cy="2957553"/>
          </a:xfrm>
          <a:prstGeom prst="rect">
            <a:avLst/>
          </a:prstGeom>
        </p:spPr>
      </p:pic>
      <p:pic>
        <p:nvPicPr>
          <p:cNvPr id="7" name="Picture 6"/>
          <p:cNvPicPr>
            <a:picLocks noChangeAspect="1"/>
          </p:cNvPicPr>
          <p:nvPr/>
        </p:nvPicPr>
        <p:blipFill>
          <a:blip r:embed="rId3"/>
          <a:stretch>
            <a:fillRect/>
          </a:stretch>
        </p:blipFill>
        <p:spPr>
          <a:xfrm>
            <a:off x="5943498" y="3150524"/>
            <a:ext cx="5484938" cy="3155189"/>
          </a:xfrm>
          <a:prstGeom prst="rect">
            <a:avLst/>
          </a:prstGeom>
        </p:spPr>
      </p:pic>
    </p:spTree>
    <p:extLst>
      <p:ext uri="{BB962C8B-B14F-4D97-AF65-F5344CB8AC3E}">
        <p14:creationId xmlns:p14="http://schemas.microsoft.com/office/powerpoint/2010/main" val="334798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ETHERNET MAC Address</a:t>
            </a:r>
            <a:endParaRPr lang="tr-TR" sz="4800" dirty="0"/>
          </a:p>
        </p:txBody>
      </p:sp>
      <p:sp>
        <p:nvSpPr>
          <p:cNvPr id="5" name="Rectangle 6"/>
          <p:cNvSpPr>
            <a:spLocks noGrp="1" noChangeArrowheads="1"/>
          </p:cNvSpPr>
          <p:nvPr>
            <p:ph idx="1"/>
          </p:nvPr>
        </p:nvSpPr>
        <p:spPr>
          <a:xfrm>
            <a:off x="1141413" y="4931802"/>
            <a:ext cx="10151898" cy="1271156"/>
          </a:xfrm>
        </p:spPr>
        <p:txBody>
          <a:bodyPr>
            <a:normAutofit/>
          </a:bodyPr>
          <a:lstStyle/>
          <a:p>
            <a:pPr algn="ctr"/>
            <a:r>
              <a:rPr lang="en-US" altLang="ja-JP" sz="2400" dirty="0"/>
              <a:t>An Ethernet MAC address is a 48-bit binary value expressed as 12 hexadecimal digits (4 bits per hexadecimal digit).</a:t>
            </a:r>
          </a:p>
        </p:txBody>
      </p:sp>
      <p:pic>
        <p:nvPicPr>
          <p:cNvPr id="6" name="Picture 5"/>
          <p:cNvPicPr>
            <a:picLocks noChangeAspect="1"/>
          </p:cNvPicPr>
          <p:nvPr/>
        </p:nvPicPr>
        <p:blipFill>
          <a:blip r:embed="rId3"/>
          <a:stretch>
            <a:fillRect/>
          </a:stretch>
        </p:blipFill>
        <p:spPr>
          <a:xfrm>
            <a:off x="2808795" y="1421555"/>
            <a:ext cx="6571234" cy="3367261"/>
          </a:xfrm>
          <a:prstGeom prst="rect">
            <a:avLst/>
          </a:prstGeom>
        </p:spPr>
      </p:pic>
    </p:spTree>
    <p:extLst>
      <p:ext uri="{BB962C8B-B14F-4D97-AF65-F5344CB8AC3E}">
        <p14:creationId xmlns:p14="http://schemas.microsoft.com/office/powerpoint/2010/main" val="384242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ETHERNET MAC Address</a:t>
            </a:r>
            <a:endParaRPr lang="tr-TR" sz="4800" dirty="0"/>
          </a:p>
        </p:txBody>
      </p:sp>
      <p:pic>
        <p:nvPicPr>
          <p:cNvPr id="7" name="Picture 6"/>
          <p:cNvPicPr>
            <a:picLocks noChangeAspect="1"/>
          </p:cNvPicPr>
          <p:nvPr/>
        </p:nvPicPr>
        <p:blipFill>
          <a:blip r:embed="rId3"/>
          <a:stretch>
            <a:fillRect/>
          </a:stretch>
        </p:blipFill>
        <p:spPr>
          <a:xfrm>
            <a:off x="2564458" y="1645920"/>
            <a:ext cx="7059907" cy="4539625"/>
          </a:xfrm>
          <a:prstGeom prst="rect">
            <a:avLst/>
          </a:prstGeom>
        </p:spPr>
      </p:pic>
    </p:spTree>
    <p:extLst>
      <p:ext uri="{BB962C8B-B14F-4D97-AF65-F5344CB8AC3E}">
        <p14:creationId xmlns:p14="http://schemas.microsoft.com/office/powerpoint/2010/main" val="3911945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UNICAST MAC Address</a:t>
            </a:r>
            <a:endParaRPr lang="tr-TR" sz="4800" dirty="0"/>
          </a:p>
        </p:txBody>
      </p:sp>
      <p:pic>
        <p:nvPicPr>
          <p:cNvPr id="4" name="Picture 3"/>
          <p:cNvPicPr>
            <a:picLocks noChangeAspect="1"/>
          </p:cNvPicPr>
          <p:nvPr/>
        </p:nvPicPr>
        <p:blipFill>
          <a:blip r:embed="rId3"/>
          <a:stretch>
            <a:fillRect/>
          </a:stretch>
        </p:blipFill>
        <p:spPr>
          <a:xfrm>
            <a:off x="2220380" y="1645920"/>
            <a:ext cx="7748064" cy="4455135"/>
          </a:xfrm>
          <a:prstGeom prst="rect">
            <a:avLst/>
          </a:prstGeom>
        </p:spPr>
      </p:pic>
    </p:spTree>
    <p:extLst>
      <p:ext uri="{BB962C8B-B14F-4D97-AF65-F5344CB8AC3E}">
        <p14:creationId xmlns:p14="http://schemas.microsoft.com/office/powerpoint/2010/main" val="3420223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BROADCAST MAC Address</a:t>
            </a:r>
            <a:endParaRPr lang="tr-TR" sz="4800" dirty="0"/>
          </a:p>
        </p:txBody>
      </p:sp>
      <p:pic>
        <p:nvPicPr>
          <p:cNvPr id="4" name="Picture 3"/>
          <p:cNvPicPr>
            <a:picLocks noChangeAspect="1"/>
          </p:cNvPicPr>
          <p:nvPr/>
        </p:nvPicPr>
        <p:blipFill>
          <a:blip r:embed="rId3"/>
          <a:stretch>
            <a:fillRect/>
          </a:stretch>
        </p:blipFill>
        <p:spPr>
          <a:xfrm>
            <a:off x="1895155" y="1645920"/>
            <a:ext cx="8398514" cy="4720474"/>
          </a:xfrm>
          <a:prstGeom prst="rect">
            <a:avLst/>
          </a:prstGeom>
        </p:spPr>
      </p:pic>
    </p:spTree>
    <p:extLst>
      <p:ext uri="{BB962C8B-B14F-4D97-AF65-F5344CB8AC3E}">
        <p14:creationId xmlns:p14="http://schemas.microsoft.com/office/powerpoint/2010/main" val="24833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err="1" smtClean="0"/>
              <a:t>multıCAST</a:t>
            </a:r>
            <a:r>
              <a:rPr lang="en-US" sz="4800" dirty="0" smtClean="0"/>
              <a:t> MAC Address</a:t>
            </a:r>
            <a:endParaRPr lang="tr-TR" sz="4800" dirty="0"/>
          </a:p>
        </p:txBody>
      </p:sp>
      <p:pic>
        <p:nvPicPr>
          <p:cNvPr id="4" name="Picture 3"/>
          <p:cNvPicPr>
            <a:picLocks noChangeAspect="1"/>
          </p:cNvPicPr>
          <p:nvPr/>
        </p:nvPicPr>
        <p:blipFill>
          <a:blip r:embed="rId3"/>
          <a:stretch>
            <a:fillRect/>
          </a:stretch>
        </p:blipFill>
        <p:spPr>
          <a:xfrm>
            <a:off x="1734899" y="1579932"/>
            <a:ext cx="8719025" cy="4798428"/>
          </a:xfrm>
          <a:prstGeom prst="rect">
            <a:avLst/>
          </a:prstGeom>
        </p:spPr>
      </p:pic>
    </p:spTree>
    <p:extLst>
      <p:ext uri="{BB962C8B-B14F-4D97-AF65-F5344CB8AC3E}">
        <p14:creationId xmlns:p14="http://schemas.microsoft.com/office/powerpoint/2010/main" val="835448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The Data lınk layer</a:t>
            </a:r>
            <a:endParaRPr lang="tr-TR" sz="4800" dirty="0"/>
          </a:p>
        </p:txBody>
      </p:sp>
      <p:pic>
        <p:nvPicPr>
          <p:cNvPr id="4" name="Picture 3"/>
          <p:cNvPicPr>
            <a:picLocks noChangeAspect="1"/>
          </p:cNvPicPr>
          <p:nvPr/>
        </p:nvPicPr>
        <p:blipFill>
          <a:blip r:embed="rId2"/>
          <a:stretch>
            <a:fillRect/>
          </a:stretch>
        </p:blipFill>
        <p:spPr>
          <a:xfrm>
            <a:off x="2098422" y="1936866"/>
            <a:ext cx="7991979" cy="4242905"/>
          </a:xfrm>
          <a:prstGeom prst="rect">
            <a:avLst/>
          </a:prstGeom>
        </p:spPr>
      </p:pic>
    </p:spTree>
    <p:extLst>
      <p:ext uri="{BB962C8B-B14F-4D97-AF65-F5344CB8AC3E}">
        <p14:creationId xmlns:p14="http://schemas.microsoft.com/office/powerpoint/2010/main" val="2830647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120" y="2196445"/>
            <a:ext cx="9905998" cy="2392052"/>
          </a:xfrm>
        </p:spPr>
        <p:txBody>
          <a:bodyPr>
            <a:normAutofit/>
          </a:bodyPr>
          <a:lstStyle/>
          <a:p>
            <a:pPr algn="ctr"/>
            <a:r>
              <a:rPr lang="en-US" sz="6600" dirty="0" err="1" smtClean="0"/>
              <a:t>SERıal</a:t>
            </a:r>
            <a:r>
              <a:rPr lang="en-US" sz="6600" dirty="0" smtClean="0"/>
              <a:t> connectıons</a:t>
            </a:r>
            <a:endParaRPr lang="tr-TR" sz="6600" dirty="0"/>
          </a:p>
        </p:txBody>
      </p:sp>
    </p:spTree>
    <p:extLst>
      <p:ext uri="{BB962C8B-B14F-4D97-AF65-F5344CB8AC3E}">
        <p14:creationId xmlns:p14="http://schemas.microsoft.com/office/powerpoint/2010/main" val="376308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LAN vs WAN</a:t>
            </a:r>
            <a:endParaRPr lang="tr-TR" sz="4800" dirty="0"/>
          </a:p>
        </p:txBody>
      </p:sp>
      <p:sp>
        <p:nvSpPr>
          <p:cNvPr id="6" name="Content Placeholder 2"/>
          <p:cNvSpPr>
            <a:spLocks noGrp="1"/>
          </p:cNvSpPr>
          <p:nvPr>
            <p:ph idx="1"/>
          </p:nvPr>
        </p:nvSpPr>
        <p:spPr>
          <a:xfrm>
            <a:off x="1141413" y="1645920"/>
            <a:ext cx="9784253" cy="4402318"/>
          </a:xfrm>
        </p:spPr>
        <p:txBody>
          <a:bodyPr>
            <a:normAutofit/>
          </a:bodyPr>
          <a:lstStyle/>
          <a:p>
            <a:pPr marL="169545" indent="-169545"/>
            <a:r>
              <a:rPr lang="en-US" altLang="en-US" sz="2400" dirty="0" smtClean="0">
                <a:cs typeface="Arial"/>
              </a:rPr>
              <a:t>A WAN is owned </a:t>
            </a:r>
            <a:r>
              <a:rPr lang="en-US" altLang="en-US" sz="2400" dirty="0">
                <a:cs typeface="Arial"/>
              </a:rPr>
              <a:t>by a service provider and a LAN is typically owned by an organization.</a:t>
            </a:r>
            <a:endParaRPr lang="en-US" sz="2400" dirty="0"/>
          </a:p>
          <a:p>
            <a:pPr marL="169545" indent="-169545"/>
            <a:r>
              <a:rPr lang="en-US" sz="2400" dirty="0"/>
              <a:t>Point-to-point connections connect LANs to service provider </a:t>
            </a:r>
            <a:r>
              <a:rPr lang="en-US" sz="2400" dirty="0" smtClean="0"/>
              <a:t>WANs.</a:t>
            </a:r>
            <a:endParaRPr lang="en-US" sz="2400" dirty="0"/>
          </a:p>
          <a:p>
            <a:pPr marL="169545" indent="-169545"/>
            <a:r>
              <a:rPr lang="en-US" sz="2400" u="sng" dirty="0" smtClean="0"/>
              <a:t>A LAN</a:t>
            </a:r>
            <a:r>
              <a:rPr lang="en-US" sz="2400" u="sng" dirty="0"/>
              <a:t>-to-WAN point-to-point connection is also referred to as a serial connection or leased-line connection. </a:t>
            </a:r>
          </a:p>
          <a:p>
            <a:pPr marL="169545" indent="-169545"/>
            <a:r>
              <a:rPr lang="en-US" sz="2400" dirty="0" smtClean="0"/>
              <a:t>Companies </a:t>
            </a:r>
            <a:r>
              <a:rPr lang="en-US" sz="2400" dirty="0"/>
              <a:t>pay for a continuous connection between two remote </a:t>
            </a:r>
            <a:r>
              <a:rPr lang="en-US" sz="2400" dirty="0" smtClean="0"/>
              <a:t>sites</a:t>
            </a:r>
            <a:r>
              <a:rPr lang="en-US" sz="2400" dirty="0"/>
              <a:t>.</a:t>
            </a:r>
            <a:endParaRPr lang="en-US" sz="2400" dirty="0" smtClean="0"/>
          </a:p>
          <a:p>
            <a:pPr marL="169545" indent="-169545"/>
            <a:r>
              <a:rPr lang="en-US" sz="2400" dirty="0" smtClean="0"/>
              <a:t>Servıce provıders </a:t>
            </a:r>
            <a:r>
              <a:rPr lang="en-US" sz="2400" dirty="0" smtClean="0"/>
              <a:t>try to the </a:t>
            </a:r>
            <a:r>
              <a:rPr lang="en-US" sz="2400" dirty="0"/>
              <a:t>line </a:t>
            </a:r>
            <a:r>
              <a:rPr lang="en-US" sz="2400" dirty="0" smtClean="0"/>
              <a:t>continuously </a:t>
            </a:r>
            <a:r>
              <a:rPr lang="en-US" sz="2400" dirty="0"/>
              <a:t>active and available</a:t>
            </a:r>
            <a:r>
              <a:rPr lang="en-US" sz="2400" dirty="0" smtClean="0"/>
              <a:t>.</a:t>
            </a:r>
            <a:endParaRPr lang="en-US" altLang="en-US" sz="2400" dirty="0">
              <a:cs typeface="Arial"/>
            </a:endParaRPr>
          </a:p>
        </p:txBody>
      </p:sp>
    </p:spTree>
    <p:extLst>
      <p:ext uri="{BB962C8B-B14F-4D97-AF65-F5344CB8AC3E}">
        <p14:creationId xmlns:p14="http://schemas.microsoft.com/office/powerpoint/2010/main" val="957654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Serıal connectıons</a:t>
            </a:r>
            <a:endParaRPr lang="tr-TR" sz="4800" dirty="0"/>
          </a:p>
        </p:txBody>
      </p:sp>
      <p:pic>
        <p:nvPicPr>
          <p:cNvPr id="5" name="Picture 4"/>
          <p:cNvPicPr>
            <a:picLocks noChangeAspect="1"/>
          </p:cNvPicPr>
          <p:nvPr/>
        </p:nvPicPr>
        <p:blipFill>
          <a:blip r:embed="rId2"/>
          <a:stretch>
            <a:fillRect/>
          </a:stretch>
        </p:blipFill>
        <p:spPr>
          <a:xfrm>
            <a:off x="2069551" y="2173821"/>
            <a:ext cx="8049721" cy="3039202"/>
          </a:xfrm>
          <a:prstGeom prst="rect">
            <a:avLst/>
          </a:prstGeom>
        </p:spPr>
      </p:pic>
    </p:spTree>
    <p:extLst>
      <p:ext uri="{BB962C8B-B14F-4D97-AF65-F5344CB8AC3E}">
        <p14:creationId xmlns:p14="http://schemas.microsoft.com/office/powerpoint/2010/main" val="2084045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Serıal communıcatıons</a:t>
            </a:r>
            <a:endParaRPr lang="tr-TR" sz="4800" dirty="0"/>
          </a:p>
        </p:txBody>
      </p:sp>
      <p:sp>
        <p:nvSpPr>
          <p:cNvPr id="6" name="TextBox 5"/>
          <p:cNvSpPr txBox="1"/>
          <p:nvPr/>
        </p:nvSpPr>
        <p:spPr>
          <a:xfrm>
            <a:off x="1141413" y="1843883"/>
            <a:ext cx="940795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Serial </a:t>
            </a:r>
            <a:r>
              <a:rPr lang="en-US" sz="2400" dirty="0" smtClean="0"/>
              <a:t>Communication: </a:t>
            </a:r>
            <a:br>
              <a:rPr lang="en-US" sz="2400" dirty="0" smtClean="0"/>
            </a:br>
            <a:endParaRPr lang="en-US" sz="2400" dirty="0" smtClean="0"/>
          </a:p>
          <a:p>
            <a:pPr marL="800100" lvl="1" indent="-342900">
              <a:buFont typeface="Arial" panose="020B0604020202020204" pitchFamily="34" charset="0"/>
              <a:buChar char="•"/>
            </a:pPr>
            <a:r>
              <a:rPr lang="en-US" sz="2400" dirty="0" smtClean="0"/>
              <a:t>Method </a:t>
            </a:r>
            <a:r>
              <a:rPr lang="en-US" sz="2400" dirty="0"/>
              <a:t>of data transmissions in which the bits are transmitted sequentially over a single </a:t>
            </a:r>
            <a:r>
              <a:rPr lang="en-US" sz="2400" dirty="0" smtClean="0"/>
              <a:t>channel.</a:t>
            </a:r>
            <a:br>
              <a:rPr lang="en-US" sz="2400" dirty="0" smtClean="0"/>
            </a:br>
            <a:endParaRPr lang="en-US" sz="2400" dirty="0" smtClean="0"/>
          </a:p>
          <a:p>
            <a:pPr marL="800100" lvl="1" indent="-342900">
              <a:buFont typeface="Arial" panose="020B0604020202020204" pitchFamily="34" charset="0"/>
              <a:buChar char="•"/>
            </a:pPr>
            <a:r>
              <a:rPr lang="en-US" sz="2400" dirty="0" smtClean="0"/>
              <a:t>Equivalent </a:t>
            </a:r>
            <a:r>
              <a:rPr lang="en-US" sz="2400" dirty="0"/>
              <a:t>to a pipe only wide enough to fit one ball at a time. Multiple balls can go into the pipe, but only one at a time, and they only have one exit point, the other end of the pipe. </a:t>
            </a:r>
          </a:p>
          <a:p>
            <a:pPr marL="342900" indent="-342900">
              <a:buFont typeface="Arial" panose="020B0604020202020204" pitchFamily="34" charset="0"/>
              <a:buChar char="•"/>
            </a:pPr>
            <a:endParaRPr lang="tr-TR" sz="2400" dirty="0"/>
          </a:p>
        </p:txBody>
      </p:sp>
    </p:spTree>
    <p:extLst>
      <p:ext uri="{BB962C8B-B14F-4D97-AF65-F5344CB8AC3E}">
        <p14:creationId xmlns:p14="http://schemas.microsoft.com/office/powerpoint/2010/main" val="81104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The Data lınk layer</a:t>
            </a:r>
            <a:endParaRPr lang="tr-TR" sz="4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610" y="1645920"/>
            <a:ext cx="7039604" cy="472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891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Serıal communıcatıons</a:t>
            </a:r>
            <a:endParaRPr lang="tr-TR" sz="4800" dirty="0"/>
          </a:p>
        </p:txBody>
      </p:sp>
      <p:pic>
        <p:nvPicPr>
          <p:cNvPr id="4" name="Picture 3"/>
          <p:cNvPicPr>
            <a:picLocks noChangeAspect="1"/>
          </p:cNvPicPr>
          <p:nvPr/>
        </p:nvPicPr>
        <p:blipFill>
          <a:blip r:embed="rId3"/>
          <a:stretch>
            <a:fillRect/>
          </a:stretch>
        </p:blipFill>
        <p:spPr>
          <a:xfrm>
            <a:off x="2616122" y="1645920"/>
            <a:ext cx="6956580" cy="4453160"/>
          </a:xfrm>
          <a:prstGeom prst="rect">
            <a:avLst/>
          </a:prstGeom>
        </p:spPr>
      </p:pic>
    </p:spTree>
    <p:extLst>
      <p:ext uri="{BB962C8B-B14F-4D97-AF65-F5344CB8AC3E}">
        <p14:creationId xmlns:p14="http://schemas.microsoft.com/office/powerpoint/2010/main" val="111101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Serıal bandwıdth</a:t>
            </a:r>
            <a:endParaRPr lang="tr-TR" sz="4800" dirty="0"/>
          </a:p>
        </p:txBody>
      </p:sp>
      <p:sp>
        <p:nvSpPr>
          <p:cNvPr id="3" name="TextBox 2"/>
          <p:cNvSpPr txBox="1"/>
          <p:nvPr/>
        </p:nvSpPr>
        <p:spPr>
          <a:xfrm>
            <a:off x="1074656" y="1480008"/>
            <a:ext cx="10199802"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Bandwidth</a:t>
            </a:r>
          </a:p>
          <a:p>
            <a:pPr marL="800100" lvl="1" indent="-342900">
              <a:buFont typeface="Arial" panose="020B0604020202020204" pitchFamily="34" charset="0"/>
              <a:buChar char="•"/>
            </a:pPr>
            <a:r>
              <a:rPr lang="en-US" sz="2400" dirty="0" smtClean="0"/>
              <a:t>Refers to the rate at which data is transferred over the communication link</a:t>
            </a:r>
          </a:p>
          <a:p>
            <a:pPr marL="800100" lvl="1" indent="-342900">
              <a:buFont typeface="Arial" panose="020B0604020202020204" pitchFamily="34" charset="0"/>
              <a:buChar char="•"/>
            </a:pPr>
            <a:r>
              <a:rPr lang="en-US" sz="2400" dirty="0" smtClean="0"/>
              <a:t>Carrier technology dictates how much </a:t>
            </a:r>
            <a:r>
              <a:rPr lang="en-US" sz="2400" dirty="0" err="1" smtClean="0"/>
              <a:t>bandwith</a:t>
            </a:r>
            <a:r>
              <a:rPr lang="en-US" sz="2400" dirty="0" smtClean="0"/>
              <a:t> is available</a:t>
            </a:r>
          </a:p>
          <a:p>
            <a:pPr marL="1257300" lvl="2" indent="-342900">
              <a:buFont typeface="Arial" panose="020B0604020202020204" pitchFamily="34" charset="0"/>
              <a:buChar char="•"/>
            </a:pPr>
            <a:r>
              <a:rPr lang="en-US" sz="2400" dirty="0" smtClean="0"/>
              <a:t>T-Carrier Specification  (North American)</a:t>
            </a:r>
          </a:p>
          <a:p>
            <a:pPr marL="1257300" lvl="2" indent="-342900">
              <a:buFont typeface="Arial" panose="020B0604020202020204" pitchFamily="34" charset="0"/>
              <a:buChar char="•"/>
            </a:pPr>
            <a:r>
              <a:rPr lang="en-US" sz="2400" dirty="0" smtClean="0"/>
              <a:t>E-Carrier Specification  (European)</a:t>
            </a:r>
          </a:p>
          <a:p>
            <a:pPr marL="1257300" lvl="2" indent="-342900">
              <a:buFont typeface="Arial" panose="020B0604020202020204" pitchFamily="34" charset="0"/>
              <a:buChar char="•"/>
            </a:pPr>
            <a:r>
              <a:rPr lang="en-US" sz="2400" dirty="0" smtClean="0"/>
              <a:t>US Optical Carrier (OC) Specification</a:t>
            </a:r>
            <a:endParaRPr lang="tr-TR" sz="2400" dirty="0"/>
          </a:p>
        </p:txBody>
      </p:sp>
      <p:sp>
        <p:nvSpPr>
          <p:cNvPr id="7" name="TextBox 6"/>
          <p:cNvSpPr txBox="1"/>
          <p:nvPr/>
        </p:nvSpPr>
        <p:spPr>
          <a:xfrm>
            <a:off x="1074656" y="4300194"/>
            <a:ext cx="10199802" cy="1877437"/>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2400" dirty="0"/>
              <a:t>I</a:t>
            </a:r>
            <a:r>
              <a:rPr lang="en-US" sz="2400" dirty="0" smtClean="0"/>
              <a:t>n </a:t>
            </a:r>
            <a:r>
              <a:rPr lang="en-US" sz="2400" dirty="0">
                <a:ea typeface="ＭＳ Ｐゴシック" charset="0"/>
                <a:cs typeface="CiscoSans"/>
              </a:rPr>
              <a:t>North America, expressed as a digital signal level number (DS0, DS1, etc.), which refers to the rate and format of the signal. </a:t>
            </a:r>
            <a:endParaRPr lang="en-US" sz="2400" dirty="0" smtClean="0">
              <a:ea typeface="ＭＳ Ｐゴシック" charset="0"/>
              <a:cs typeface="CiscoSans"/>
            </a:endParaRPr>
          </a:p>
          <a:p>
            <a:pPr marL="771208" lvl="4" indent="-169545" defTabSz="684213">
              <a:spcBef>
                <a:spcPts val="600"/>
              </a:spcBef>
              <a:spcAft>
                <a:spcPts val="600"/>
              </a:spcAft>
              <a:buSzPct val="90000"/>
              <a:buFont typeface="Wingdings" panose="05000000000000000000" pitchFamily="2" charset="2"/>
              <a:buChar char="§"/>
            </a:pPr>
            <a:r>
              <a:rPr lang="en-US" sz="2400" dirty="0" smtClean="0">
                <a:ea typeface="ＭＳ Ｐゴシック" charset="0"/>
                <a:cs typeface="CiscoSans"/>
              </a:rPr>
              <a:t>DS0 64 kb/s</a:t>
            </a:r>
          </a:p>
          <a:p>
            <a:pPr marL="771208" lvl="4" indent="-169545" defTabSz="684213">
              <a:spcBef>
                <a:spcPts val="600"/>
              </a:spcBef>
              <a:spcAft>
                <a:spcPts val="600"/>
              </a:spcAft>
              <a:buSzPct val="90000"/>
              <a:buFont typeface="Wingdings" panose="05000000000000000000" pitchFamily="2" charset="2"/>
              <a:buChar char="§"/>
            </a:pPr>
            <a:r>
              <a:rPr lang="en-US" sz="2400" dirty="0" smtClean="0">
                <a:ea typeface="ＭＳ Ｐゴシック" charset="0"/>
                <a:cs typeface="CiscoSans"/>
              </a:rPr>
              <a:t>DS1 = 24 x DS0 = T1</a:t>
            </a:r>
          </a:p>
        </p:txBody>
      </p:sp>
    </p:spTree>
    <p:extLst>
      <p:ext uri="{BB962C8B-B14F-4D97-AF65-F5344CB8AC3E}">
        <p14:creationId xmlns:p14="http://schemas.microsoft.com/office/powerpoint/2010/main" val="2327325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Serıal bandwıdth</a:t>
            </a:r>
            <a:endParaRPr lang="tr-TR" sz="4800" dirty="0"/>
          </a:p>
        </p:txBody>
      </p:sp>
      <p:pic>
        <p:nvPicPr>
          <p:cNvPr id="5" name="Picture 4"/>
          <p:cNvPicPr>
            <a:picLocks noChangeAspect="1"/>
          </p:cNvPicPr>
          <p:nvPr/>
        </p:nvPicPr>
        <p:blipFill>
          <a:blip r:embed="rId2"/>
          <a:stretch>
            <a:fillRect/>
          </a:stretch>
        </p:blipFill>
        <p:spPr>
          <a:xfrm>
            <a:off x="2380636" y="1740188"/>
            <a:ext cx="7427552" cy="4500357"/>
          </a:xfrm>
          <a:prstGeom prst="rect">
            <a:avLst/>
          </a:prstGeom>
        </p:spPr>
      </p:pic>
    </p:spTree>
    <p:extLst>
      <p:ext uri="{BB962C8B-B14F-4D97-AF65-F5344CB8AC3E}">
        <p14:creationId xmlns:p14="http://schemas.microsoft.com/office/powerpoint/2010/main" val="2677001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WAN FRAME ENCAPSULATION</a:t>
            </a:r>
            <a:endParaRPr lang="tr-TR" sz="4800" dirty="0"/>
          </a:p>
        </p:txBody>
      </p:sp>
      <p:sp>
        <p:nvSpPr>
          <p:cNvPr id="6" name="TextBox 5"/>
          <p:cNvSpPr txBox="1"/>
          <p:nvPr/>
        </p:nvSpPr>
        <p:spPr>
          <a:xfrm>
            <a:off x="1141413" y="1843883"/>
            <a:ext cx="940795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Data is encapsulated into frames before crossing the WAN link and must be configured for the appropriate Layer 2 protocol. </a:t>
            </a:r>
            <a:r>
              <a:rPr lang="en-US" sz="2400" dirty="0" smtClean="0"/>
              <a:t>.</a:t>
            </a:r>
            <a:endParaRPr lang="en-US" sz="2400" dirty="0"/>
          </a:p>
          <a:p>
            <a:pPr marL="342900" indent="-342900">
              <a:buFont typeface="Arial" panose="020B0604020202020204" pitchFamily="34" charset="0"/>
              <a:buChar char="•"/>
            </a:pPr>
            <a:r>
              <a:rPr lang="en-US" sz="2400" dirty="0"/>
              <a:t>Choice of protocol depends on the WAN technology and the communicating equipment. </a:t>
            </a:r>
            <a:endParaRPr lang="en-US" sz="2400" dirty="0" smtClean="0"/>
          </a:p>
          <a:p>
            <a:pPr marL="342900" indent="-342900">
              <a:buFont typeface="Arial" panose="020B0604020202020204" pitchFamily="34" charset="0"/>
              <a:buChar char="•"/>
            </a:pPr>
            <a:r>
              <a:rPr lang="en-US" sz="2400" dirty="0"/>
              <a:t>WAN </a:t>
            </a:r>
            <a:r>
              <a:rPr lang="en-US" sz="2400" dirty="0" smtClean="0"/>
              <a:t>protocols: </a:t>
            </a:r>
          </a:p>
          <a:p>
            <a:pPr marL="800100" lvl="1" indent="-342900">
              <a:buFont typeface="Arial" panose="020B0604020202020204" pitchFamily="34" charset="0"/>
              <a:buChar char="•"/>
            </a:pPr>
            <a:r>
              <a:rPr lang="en-US" sz="2400" dirty="0" smtClean="0"/>
              <a:t>HDLC</a:t>
            </a:r>
          </a:p>
          <a:p>
            <a:pPr marL="800100" lvl="1" indent="-342900">
              <a:buFont typeface="Arial" panose="020B0604020202020204" pitchFamily="34" charset="0"/>
              <a:buChar char="•"/>
            </a:pPr>
            <a:r>
              <a:rPr lang="en-US" sz="2400" dirty="0" smtClean="0"/>
              <a:t>PPP</a:t>
            </a:r>
          </a:p>
          <a:p>
            <a:pPr marL="800100" lvl="1" indent="-342900">
              <a:buFont typeface="Arial" panose="020B0604020202020204" pitchFamily="34" charset="0"/>
              <a:buChar char="•"/>
            </a:pPr>
            <a:r>
              <a:rPr lang="en-US" sz="2400" dirty="0" smtClean="0"/>
              <a:t>SLIP</a:t>
            </a:r>
          </a:p>
          <a:p>
            <a:pPr marL="800100" lvl="1" indent="-342900">
              <a:buFont typeface="Arial" panose="020B0604020202020204" pitchFamily="34" charset="0"/>
              <a:buChar char="•"/>
            </a:pPr>
            <a:r>
              <a:rPr lang="en-US" sz="2400" dirty="0" smtClean="0"/>
              <a:t>X.25</a:t>
            </a:r>
          </a:p>
          <a:p>
            <a:pPr marL="800100" lvl="1" indent="-342900">
              <a:buFont typeface="Arial" panose="020B0604020202020204" pitchFamily="34" charset="0"/>
              <a:buChar char="•"/>
            </a:pPr>
            <a:r>
              <a:rPr lang="en-US" sz="2400" dirty="0" smtClean="0"/>
              <a:t>Frame Relay</a:t>
            </a:r>
          </a:p>
          <a:p>
            <a:pPr marL="800100" lvl="1" indent="-342900">
              <a:buFont typeface="Arial" panose="020B0604020202020204" pitchFamily="34" charset="0"/>
              <a:buChar char="•"/>
            </a:pPr>
            <a:r>
              <a:rPr lang="en-US" sz="2400" dirty="0" smtClean="0"/>
              <a:t>ATM</a:t>
            </a:r>
            <a:endParaRPr lang="tr-TR" sz="2400" dirty="0"/>
          </a:p>
        </p:txBody>
      </p:sp>
    </p:spTree>
    <p:extLst>
      <p:ext uri="{BB962C8B-B14F-4D97-AF65-F5344CB8AC3E}">
        <p14:creationId xmlns:p14="http://schemas.microsoft.com/office/powerpoint/2010/main" val="1350007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120" y="2196445"/>
            <a:ext cx="9905998" cy="2392052"/>
          </a:xfrm>
        </p:spPr>
        <p:txBody>
          <a:bodyPr>
            <a:normAutofit/>
          </a:bodyPr>
          <a:lstStyle/>
          <a:p>
            <a:pPr algn="ctr"/>
            <a:r>
              <a:rPr lang="en-US" sz="6600" dirty="0" smtClean="0"/>
              <a:t>HDLC</a:t>
            </a:r>
            <a:endParaRPr lang="tr-TR" sz="6600" dirty="0"/>
          </a:p>
        </p:txBody>
      </p:sp>
    </p:spTree>
    <p:extLst>
      <p:ext uri="{BB962C8B-B14F-4D97-AF65-F5344CB8AC3E}">
        <p14:creationId xmlns:p14="http://schemas.microsoft.com/office/powerpoint/2010/main" val="102947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HDLC</a:t>
            </a:r>
            <a:endParaRPr lang="tr-TR" sz="4800" dirty="0"/>
          </a:p>
        </p:txBody>
      </p:sp>
      <p:sp>
        <p:nvSpPr>
          <p:cNvPr id="4" name="TextBox 3"/>
          <p:cNvSpPr txBox="1"/>
          <p:nvPr/>
        </p:nvSpPr>
        <p:spPr>
          <a:xfrm>
            <a:off x="615142" y="1645920"/>
            <a:ext cx="10939549"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HDLC is a synchronous data link layer protocol developed by the International Organization for Standardization (ISO). </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HDLC defines a Layer 2 framing structure that allows flow and error control through acknowledgments</a:t>
            </a:r>
            <a:r>
              <a:rPr lang="en-US" sz="2400" dirty="0" smtClean="0"/>
              <a:t>.</a:t>
            </a:r>
            <a:br>
              <a:rPr lang="en-US" sz="2400" dirty="0" smtClean="0"/>
            </a:br>
            <a:endParaRPr lang="en-US" sz="2400" dirty="0" smtClean="0"/>
          </a:p>
          <a:p>
            <a:pPr marL="457200" indent="-457200">
              <a:buFont typeface="Arial" panose="020B0604020202020204" pitchFamily="34" charset="0"/>
              <a:buChar char="•"/>
            </a:pPr>
            <a:r>
              <a:rPr lang="en-US" sz="2400" dirty="0"/>
              <a:t>Uses a frame delimiter, or flag, to mark beginning and end of each frame.</a:t>
            </a:r>
            <a:endParaRPr lang="tr-TR" sz="2400" dirty="0"/>
          </a:p>
        </p:txBody>
      </p:sp>
      <p:pic>
        <p:nvPicPr>
          <p:cNvPr id="5" name="Picture 4"/>
          <p:cNvPicPr>
            <a:picLocks noChangeAspect="1"/>
          </p:cNvPicPr>
          <p:nvPr/>
        </p:nvPicPr>
        <p:blipFill>
          <a:blip r:embed="rId2"/>
          <a:stretch>
            <a:fillRect/>
          </a:stretch>
        </p:blipFill>
        <p:spPr>
          <a:xfrm>
            <a:off x="1961074" y="4692908"/>
            <a:ext cx="8247684" cy="1721062"/>
          </a:xfrm>
          <a:prstGeom prst="rect">
            <a:avLst/>
          </a:prstGeom>
          <a:ln>
            <a:solidFill>
              <a:srgbClr val="000000"/>
            </a:solidFill>
          </a:ln>
        </p:spPr>
      </p:pic>
    </p:spTree>
    <p:extLst>
      <p:ext uri="{BB962C8B-B14F-4D97-AF65-F5344CB8AC3E}">
        <p14:creationId xmlns:p14="http://schemas.microsoft.com/office/powerpoint/2010/main" val="117844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HDLC</a:t>
            </a:r>
            <a:endParaRPr lang="tr-TR" sz="4800" dirty="0"/>
          </a:p>
        </p:txBody>
      </p:sp>
      <p:sp>
        <p:nvSpPr>
          <p:cNvPr id="4" name="TextBox 3"/>
          <p:cNvSpPr txBox="1"/>
          <p:nvPr/>
        </p:nvSpPr>
        <p:spPr>
          <a:xfrm>
            <a:off x="615142" y="1645920"/>
            <a:ext cx="10939549"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t>There are three types of HDLC </a:t>
            </a:r>
            <a:r>
              <a:rPr lang="en-US" sz="2400" dirty="0" smtClean="0"/>
              <a:t>frames:</a:t>
            </a:r>
            <a:br>
              <a:rPr lang="en-US" sz="2400" dirty="0" smtClean="0"/>
            </a:br>
            <a:endParaRPr lang="en-US" sz="2400" dirty="0" smtClean="0"/>
          </a:p>
          <a:p>
            <a:pPr marL="914400" lvl="1" indent="-457200">
              <a:buFont typeface="Arial" panose="020B0604020202020204" pitchFamily="34" charset="0"/>
              <a:buChar char="•"/>
            </a:pPr>
            <a:r>
              <a:rPr lang="en-US" sz="2400" dirty="0" smtClean="0"/>
              <a:t>I-FRAME</a:t>
            </a:r>
            <a:r>
              <a:rPr lang="en-US" sz="2400" dirty="0"/>
              <a:t>: Information frames carry user data from the network layer. The first bit of control field of I-frame is 0.</a:t>
            </a:r>
            <a:endParaRPr lang="en-US" sz="2400" dirty="0" smtClean="0"/>
          </a:p>
          <a:p>
            <a:pPr marL="914400" lvl="1" indent="-457200">
              <a:buFont typeface="Arial" panose="020B0604020202020204" pitchFamily="34" charset="0"/>
              <a:buChar char="•"/>
            </a:pPr>
            <a:r>
              <a:rPr lang="en-US" sz="2400" dirty="0"/>
              <a:t>S-FRAME: Supervisory frames do not contain information field. They are used for flow and error </a:t>
            </a:r>
            <a:r>
              <a:rPr lang="en-US" sz="2400" dirty="0" smtClean="0"/>
              <a:t>control</a:t>
            </a:r>
            <a:r>
              <a:rPr lang="en-US" sz="2400" dirty="0"/>
              <a:t>. The first two bits of control field of S-frame is 10.</a:t>
            </a:r>
            <a:endParaRPr lang="en-US" sz="2400" dirty="0" smtClean="0"/>
          </a:p>
          <a:p>
            <a:pPr marL="914400" lvl="1" indent="-457200">
              <a:buFont typeface="Arial" panose="020B0604020202020204" pitchFamily="34" charset="0"/>
              <a:buChar char="•"/>
            </a:pPr>
            <a:r>
              <a:rPr lang="en-US" sz="2400" dirty="0"/>
              <a:t>U-FRAME: Un-numbered frames are used for myriad miscellaneous functions, like link management. The first two bits of control field of U-frame is 11.</a:t>
            </a: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3306986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120" y="2196445"/>
            <a:ext cx="9905998" cy="2392052"/>
          </a:xfrm>
        </p:spPr>
        <p:txBody>
          <a:bodyPr>
            <a:normAutofit/>
          </a:bodyPr>
          <a:lstStyle/>
          <a:p>
            <a:pPr algn="ctr"/>
            <a:r>
              <a:rPr lang="en-US" sz="6600" dirty="0" smtClean="0"/>
              <a:t>PPP</a:t>
            </a:r>
            <a:endParaRPr lang="tr-TR" sz="6600" dirty="0"/>
          </a:p>
        </p:txBody>
      </p:sp>
    </p:spTree>
    <p:extLst>
      <p:ext uri="{BB962C8B-B14F-4D97-AF65-F5344CB8AC3E}">
        <p14:creationId xmlns:p14="http://schemas.microsoft.com/office/powerpoint/2010/main" val="3787709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a:t>
            </a:r>
            <a:endParaRPr lang="tr-TR" sz="4800" dirty="0"/>
          </a:p>
        </p:txBody>
      </p:sp>
      <p:sp>
        <p:nvSpPr>
          <p:cNvPr id="4" name="TextBox 3"/>
          <p:cNvSpPr txBox="1"/>
          <p:nvPr/>
        </p:nvSpPr>
        <p:spPr>
          <a:xfrm>
            <a:off x="615142" y="1645920"/>
            <a:ext cx="10939549"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Point-to-Point Protocol contains three main components</a:t>
            </a:r>
            <a:br>
              <a:rPr lang="en-US" sz="2400" dirty="0" smtClean="0"/>
            </a:br>
            <a:endParaRPr lang="en-US" sz="2400" dirty="0" smtClean="0"/>
          </a:p>
          <a:p>
            <a:pPr marL="914400" lvl="1" indent="-457200">
              <a:buFont typeface="Arial" panose="020B0604020202020204" pitchFamily="34" charset="0"/>
              <a:buChar char="•"/>
            </a:pPr>
            <a:r>
              <a:rPr lang="en-US" sz="2400" dirty="0"/>
              <a:t>HDLC-like Framing: For transporting multiprotocol packets over point-to-point links</a:t>
            </a:r>
            <a:r>
              <a:rPr lang="en-US" sz="2400" dirty="0" smtClean="0"/>
              <a:t>.</a:t>
            </a:r>
          </a:p>
          <a:p>
            <a:pPr marL="914400" lvl="1" indent="-457200">
              <a:buFont typeface="Arial" panose="020B0604020202020204" pitchFamily="34" charset="0"/>
              <a:buChar char="•"/>
            </a:pPr>
            <a:r>
              <a:rPr lang="en-US" sz="2400" dirty="0" smtClean="0"/>
              <a:t>LCP</a:t>
            </a:r>
            <a:r>
              <a:rPr lang="en-US" sz="2400" dirty="0"/>
              <a:t>: Extensible Link Control Protocol for establishing, configuring, and testing the data-link connection.</a:t>
            </a:r>
            <a:endParaRPr lang="en-US" sz="2400" dirty="0" smtClean="0"/>
          </a:p>
          <a:p>
            <a:pPr marL="914400" lvl="1" indent="-457200">
              <a:buFont typeface="Arial" panose="020B0604020202020204" pitchFamily="34" charset="0"/>
              <a:buChar char="•"/>
            </a:pPr>
            <a:r>
              <a:rPr lang="en-US" sz="2400" dirty="0" smtClean="0"/>
              <a:t>NCP</a:t>
            </a:r>
            <a:r>
              <a:rPr lang="en-US" sz="2400" dirty="0"/>
              <a:t>: Network Control Protocol for establishing and configuring different network layer protocols (IPv4 and IPv6 Control Protocol).</a:t>
            </a:r>
            <a:endParaRPr lang="en-US" sz="2400" dirty="0" smtClean="0"/>
          </a:p>
        </p:txBody>
      </p:sp>
      <p:pic>
        <p:nvPicPr>
          <p:cNvPr id="3" name="Picture 2"/>
          <p:cNvPicPr>
            <a:picLocks noChangeAspect="1"/>
          </p:cNvPicPr>
          <p:nvPr/>
        </p:nvPicPr>
        <p:blipFill>
          <a:blip r:embed="rId2"/>
          <a:stretch>
            <a:fillRect/>
          </a:stretch>
        </p:blipFill>
        <p:spPr>
          <a:xfrm>
            <a:off x="2271860" y="4692909"/>
            <a:ext cx="6710755" cy="1660758"/>
          </a:xfrm>
          <a:prstGeom prst="rect">
            <a:avLst/>
          </a:prstGeom>
        </p:spPr>
      </p:pic>
    </p:spTree>
    <p:extLst>
      <p:ext uri="{BB962C8B-B14F-4D97-AF65-F5344CB8AC3E}">
        <p14:creationId xmlns:p14="http://schemas.microsoft.com/office/powerpoint/2010/main" val="97226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a:t>
            </a:r>
            <a:endParaRPr lang="tr-TR" sz="4800" dirty="0"/>
          </a:p>
        </p:txBody>
      </p:sp>
      <p:sp>
        <p:nvSpPr>
          <p:cNvPr id="4" name="TextBox 3"/>
          <p:cNvSpPr txBox="1"/>
          <p:nvPr/>
        </p:nvSpPr>
        <p:spPr>
          <a:xfrm>
            <a:off x="615142" y="1645920"/>
            <a:ext cx="10939549"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ADVANTAGES of PPP</a:t>
            </a:r>
          </a:p>
          <a:p>
            <a:pPr marL="914400" lvl="1" indent="-457200">
              <a:buFont typeface="Arial" panose="020B0604020202020204" pitchFamily="34" charset="0"/>
              <a:buChar char="•"/>
            </a:pPr>
            <a:r>
              <a:rPr lang="en-US" sz="2400" dirty="0"/>
              <a:t>The link quality management feature (LQM) monitors the quality of the link. LQM can be configured on an interface with a given percentage. If the error percentage falls below the configured threshold, the link is taken down and packets are rerouted or dropped</a:t>
            </a:r>
            <a:r>
              <a:rPr lang="en-US" sz="2400" dirty="0" smtClean="0"/>
              <a:t>.</a:t>
            </a:r>
            <a:br>
              <a:rPr lang="en-US" sz="2400" dirty="0" smtClean="0"/>
            </a:br>
            <a:endParaRPr lang="en-US" sz="2400" dirty="0" smtClean="0"/>
          </a:p>
          <a:p>
            <a:pPr marL="914400" lvl="1" indent="-457200">
              <a:buFont typeface="Arial" panose="020B0604020202020204" pitchFamily="34" charset="0"/>
              <a:buChar char="•"/>
            </a:pPr>
            <a:r>
              <a:rPr lang="en-US" sz="2400" dirty="0"/>
              <a:t>PPP </a:t>
            </a:r>
            <a:r>
              <a:rPr lang="en-US" sz="2400" dirty="0" smtClean="0"/>
              <a:t>supports authentication on a link.</a:t>
            </a:r>
          </a:p>
          <a:p>
            <a:pPr marL="1371600" lvl="2" indent="-457200">
              <a:buFont typeface="Arial" panose="020B0604020202020204" pitchFamily="34" charset="0"/>
              <a:buChar char="•"/>
            </a:pPr>
            <a:r>
              <a:rPr lang="en-US" sz="2400" dirty="0" smtClean="0"/>
              <a:t>PAP</a:t>
            </a:r>
          </a:p>
          <a:p>
            <a:pPr marL="1371600" lvl="2" indent="-457200">
              <a:buFont typeface="Arial" panose="020B0604020202020204" pitchFamily="34" charset="0"/>
              <a:buChar char="•"/>
            </a:pPr>
            <a:r>
              <a:rPr lang="en-US" sz="2400" dirty="0" smtClean="0"/>
              <a:t>CHAP</a:t>
            </a:r>
            <a:br>
              <a:rPr lang="en-US" sz="2400" dirty="0" smtClean="0"/>
            </a:br>
            <a:endParaRPr lang="en-US" sz="2400" dirty="0" smtClean="0"/>
          </a:p>
          <a:p>
            <a:pPr marL="914400" lvl="1" indent="-457200">
              <a:buFont typeface="Arial" panose="020B0604020202020204" pitchFamily="34" charset="0"/>
              <a:buChar char="•"/>
            </a:pPr>
            <a:r>
              <a:rPr lang="en-US" sz="2400" dirty="0" smtClean="0"/>
              <a:t>PPP support compression</a:t>
            </a:r>
            <a:r>
              <a:rPr lang="en-US" sz="2400" dirty="0"/>
              <a:t> </a:t>
            </a:r>
            <a:endParaRPr lang="en-US" sz="2400" dirty="0" smtClean="0"/>
          </a:p>
        </p:txBody>
      </p:sp>
    </p:spTree>
    <p:extLst>
      <p:ext uri="{BB962C8B-B14F-4D97-AF65-F5344CB8AC3E}">
        <p14:creationId xmlns:p14="http://schemas.microsoft.com/office/powerpoint/2010/main" val="120442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Data lınk layer STANDARDS</a:t>
            </a:r>
            <a:endParaRPr lang="tr-TR" sz="4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508" y="1857852"/>
            <a:ext cx="6433807" cy="431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051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Layered Archıtecture</a:t>
            </a:r>
            <a:endParaRPr lang="tr-TR" sz="4800" dirty="0"/>
          </a:p>
        </p:txBody>
      </p:sp>
      <p:pic>
        <p:nvPicPr>
          <p:cNvPr id="5" name="Picture 4"/>
          <p:cNvPicPr>
            <a:picLocks noChangeAspect="1"/>
          </p:cNvPicPr>
          <p:nvPr/>
        </p:nvPicPr>
        <p:blipFill>
          <a:blip r:embed="rId2"/>
          <a:stretch>
            <a:fillRect/>
          </a:stretch>
        </p:blipFill>
        <p:spPr>
          <a:xfrm>
            <a:off x="2526751" y="1645920"/>
            <a:ext cx="7135321" cy="4327202"/>
          </a:xfrm>
          <a:prstGeom prst="rect">
            <a:avLst/>
          </a:prstGeom>
        </p:spPr>
      </p:pic>
    </p:spTree>
    <p:extLst>
      <p:ext uri="{BB962C8B-B14F-4D97-AF65-F5344CB8AC3E}">
        <p14:creationId xmlns:p14="http://schemas.microsoft.com/office/powerpoint/2010/main" val="2455869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frame</a:t>
            </a:r>
            <a:endParaRPr lang="tr-TR" sz="4800" dirty="0"/>
          </a:p>
        </p:txBody>
      </p:sp>
      <p:pic>
        <p:nvPicPr>
          <p:cNvPr id="5" name="Picture 4"/>
          <p:cNvPicPr>
            <a:picLocks noChangeAspect="1"/>
          </p:cNvPicPr>
          <p:nvPr/>
        </p:nvPicPr>
        <p:blipFill>
          <a:blip r:embed="rId2"/>
          <a:stretch>
            <a:fillRect/>
          </a:stretch>
        </p:blipFill>
        <p:spPr>
          <a:xfrm>
            <a:off x="1160565" y="2079553"/>
            <a:ext cx="9867694" cy="3180604"/>
          </a:xfrm>
          <a:prstGeom prst="rect">
            <a:avLst/>
          </a:prstGeom>
        </p:spPr>
      </p:pic>
    </p:spTree>
    <p:extLst>
      <p:ext uri="{BB962C8B-B14F-4D97-AF65-F5344CB8AC3E}">
        <p14:creationId xmlns:p14="http://schemas.microsoft.com/office/powerpoint/2010/main" val="3576668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frame</a:t>
            </a:r>
            <a:endParaRPr lang="tr-TR" sz="4800" dirty="0"/>
          </a:p>
        </p:txBody>
      </p:sp>
      <p:sp>
        <p:nvSpPr>
          <p:cNvPr id="4" name="TextBox 3"/>
          <p:cNvSpPr txBox="1"/>
          <p:nvPr/>
        </p:nvSpPr>
        <p:spPr>
          <a:xfrm>
            <a:off x="615142" y="1645920"/>
            <a:ext cx="10939549"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t>Flag - A single byte that indicates the beginning or end of a frame. The Flag field consists of the binary sequence 01111110.</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Address - A single byte that contains the binary sequence 11111111, the standard broadcast address</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Control - A single byte that contains the binary sequence 00000011, which calls for transmission of user data in an </a:t>
            </a:r>
            <a:r>
              <a:rPr lang="en-US" sz="2400" dirty="0" err="1"/>
              <a:t>unsequenced</a:t>
            </a:r>
            <a:r>
              <a:rPr lang="en-US" sz="2400" dirty="0"/>
              <a:t> frame</a:t>
            </a:r>
            <a:r>
              <a:rPr lang="en-US" sz="2400" dirty="0" smtClean="0"/>
              <a:t>.</a:t>
            </a:r>
            <a:br>
              <a:rPr lang="en-US" sz="2400" dirty="0" smtClean="0"/>
            </a:br>
            <a:endParaRPr lang="en-US" sz="2400" dirty="0" smtClean="0"/>
          </a:p>
          <a:p>
            <a:pPr marL="457200" indent="-457200">
              <a:buFont typeface="Arial" panose="020B0604020202020204" pitchFamily="34" charset="0"/>
              <a:buChar char="•"/>
            </a:pPr>
            <a:r>
              <a:rPr lang="en-US" sz="2400" dirty="0"/>
              <a:t>Protocol - Two bytes that identify the protocol encapsulated in the information field of the frame.</a:t>
            </a:r>
          </a:p>
        </p:txBody>
      </p:sp>
    </p:spTree>
    <p:extLst>
      <p:ext uri="{BB962C8B-B14F-4D97-AF65-F5344CB8AC3E}">
        <p14:creationId xmlns:p14="http://schemas.microsoft.com/office/powerpoint/2010/main" val="2763053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Sessıon </a:t>
            </a:r>
            <a:endParaRPr lang="tr-TR" sz="4800" dirty="0"/>
          </a:p>
        </p:txBody>
      </p:sp>
      <p:pic>
        <p:nvPicPr>
          <p:cNvPr id="5" name="Picture 4"/>
          <p:cNvPicPr>
            <a:picLocks noChangeAspect="1"/>
          </p:cNvPicPr>
          <p:nvPr/>
        </p:nvPicPr>
        <p:blipFill>
          <a:blip r:embed="rId2"/>
          <a:stretch>
            <a:fillRect/>
          </a:stretch>
        </p:blipFill>
        <p:spPr>
          <a:xfrm>
            <a:off x="2159105" y="1645920"/>
            <a:ext cx="7870613" cy="4381636"/>
          </a:xfrm>
          <a:prstGeom prst="rect">
            <a:avLst/>
          </a:prstGeom>
        </p:spPr>
      </p:pic>
    </p:spTree>
    <p:extLst>
      <p:ext uri="{BB962C8B-B14F-4D97-AF65-F5344CB8AC3E}">
        <p14:creationId xmlns:p14="http://schemas.microsoft.com/office/powerpoint/2010/main" val="3357965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Sessıon </a:t>
            </a:r>
            <a:endParaRPr lang="tr-TR" sz="4800" dirty="0"/>
          </a:p>
        </p:txBody>
      </p:sp>
      <p:sp>
        <p:nvSpPr>
          <p:cNvPr id="4" name="TextBox 3"/>
          <p:cNvSpPr txBox="1"/>
          <p:nvPr/>
        </p:nvSpPr>
        <p:spPr>
          <a:xfrm>
            <a:off x="615142" y="1645920"/>
            <a:ext cx="10939549"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t>Phase 1: Link establishment and configuration negotiation - </a:t>
            </a:r>
            <a:r>
              <a:rPr lang="en-US" sz="2400" dirty="0" smtClean="0"/>
              <a:t>LCP </a:t>
            </a:r>
            <a:r>
              <a:rPr lang="en-US" sz="2400" dirty="0"/>
              <a:t>must first open the connection and negotiate configuration options. This phase is complete when the receiving router sends a configuration-acknowledgment frame back to the router initiating the connection</a:t>
            </a:r>
            <a:r>
              <a:rPr lang="en-US" sz="2400" dirty="0" smtClean="0"/>
              <a:t>.</a:t>
            </a:r>
          </a:p>
          <a:p>
            <a:pPr marL="457200" indent="-457200">
              <a:buFont typeface="Arial" panose="020B0604020202020204" pitchFamily="34" charset="0"/>
              <a:buChar char="•"/>
            </a:pPr>
            <a:r>
              <a:rPr lang="en-US" sz="2400" dirty="0"/>
              <a:t>Phase 2: Link quality determination (optional) - The LCP tests the link to determine whether the link quality is sufficient to bring up network layer protocols</a:t>
            </a:r>
            <a:r>
              <a:rPr lang="en-US" sz="2400" dirty="0" smtClean="0"/>
              <a:t>.</a:t>
            </a:r>
          </a:p>
          <a:p>
            <a:pPr marL="457200" indent="-457200">
              <a:buFont typeface="Arial" panose="020B0604020202020204" pitchFamily="34" charset="0"/>
              <a:buChar char="•"/>
            </a:pPr>
            <a:r>
              <a:rPr lang="en-US" sz="2400" dirty="0"/>
              <a:t>Phase 3: Network layer protocol configuration negotiation - After the LCP has finished Phase 2, the appropriate NCP can separately configure the network layer protocols, and bring them up and take them down at any time. If the LCP closes the link, it informs the network layer protocols so that they can take appropriate action.</a:t>
            </a:r>
          </a:p>
        </p:txBody>
      </p:sp>
    </p:spTree>
    <p:extLst>
      <p:ext uri="{BB962C8B-B14F-4D97-AF65-F5344CB8AC3E}">
        <p14:creationId xmlns:p14="http://schemas.microsoft.com/office/powerpoint/2010/main" val="3259704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 </a:t>
            </a:r>
            <a:r>
              <a:rPr lang="en-US" sz="4800" dirty="0" err="1" smtClean="0"/>
              <a:t>lcp</a:t>
            </a:r>
            <a:endParaRPr lang="tr-TR" sz="4800" dirty="0"/>
          </a:p>
        </p:txBody>
      </p:sp>
      <p:sp>
        <p:nvSpPr>
          <p:cNvPr id="4" name="TextBox 3"/>
          <p:cNvSpPr txBox="1"/>
          <p:nvPr/>
        </p:nvSpPr>
        <p:spPr>
          <a:xfrm>
            <a:off x="615142" y="1645920"/>
            <a:ext cx="10939549"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t>LCP functions within the data link layer and has a role in establishing, configuring, and testing the data-link connection</a:t>
            </a:r>
            <a:r>
              <a:rPr lang="en-US" sz="2400" dirty="0" smtClean="0"/>
              <a:t>.</a:t>
            </a:r>
            <a:br>
              <a:rPr lang="en-US" sz="2400" dirty="0" smtClean="0"/>
            </a:br>
            <a:endParaRPr lang="en-US" sz="2400" dirty="0" smtClean="0"/>
          </a:p>
          <a:p>
            <a:pPr marL="457200" indent="-457200">
              <a:buFont typeface="Arial" panose="020B0604020202020204" pitchFamily="34" charset="0"/>
              <a:buChar char="•"/>
            </a:pPr>
            <a:r>
              <a:rPr lang="en-US" sz="2400" dirty="0"/>
              <a:t>LCP negotiates and sets up control options on the WAN data link, which are handled by the NCPs</a:t>
            </a:r>
            <a:r>
              <a:rPr lang="en-US" sz="2400" dirty="0" smtClean="0"/>
              <a:t>.</a:t>
            </a:r>
            <a:br>
              <a:rPr lang="en-US" sz="2400" dirty="0" smtClean="0"/>
            </a:br>
            <a:endParaRPr lang="en-US" sz="2400" dirty="0" smtClean="0"/>
          </a:p>
          <a:p>
            <a:pPr marL="457200" indent="-457200">
              <a:buFont typeface="Arial" panose="020B0604020202020204" pitchFamily="34" charset="0"/>
              <a:buChar char="•"/>
            </a:pPr>
            <a:r>
              <a:rPr lang="en-US" sz="2400" dirty="0"/>
              <a:t>After the link is established, PPP also uses LCP to agree automatically on encapsulation formats such as authentication, compression, and error detection.</a:t>
            </a:r>
            <a:endParaRPr lang="en-US" sz="2400" dirty="0" smtClean="0"/>
          </a:p>
        </p:txBody>
      </p:sp>
    </p:spTree>
    <p:extLst>
      <p:ext uri="{BB962C8B-B14F-4D97-AF65-F5344CB8AC3E}">
        <p14:creationId xmlns:p14="http://schemas.microsoft.com/office/powerpoint/2010/main" val="3483048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sp>
        <p:nvSpPr>
          <p:cNvPr id="4" name="TextBox 3"/>
          <p:cNvSpPr txBox="1"/>
          <p:nvPr/>
        </p:nvSpPr>
        <p:spPr>
          <a:xfrm>
            <a:off x="615142" y="1645920"/>
            <a:ext cx="10939549"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t>LCP operation includes provisions for 3 classes of LCP frames</a:t>
            </a:r>
            <a:r>
              <a:rPr lang="en-US" sz="2400" dirty="0" smtClean="0"/>
              <a:t>:</a:t>
            </a:r>
            <a:br>
              <a:rPr lang="en-US" sz="2400" dirty="0" smtClean="0"/>
            </a:br>
            <a:endParaRPr lang="en-US" sz="2400" dirty="0" smtClean="0"/>
          </a:p>
          <a:p>
            <a:pPr marL="914400" lvl="1" indent="-457200">
              <a:buFont typeface="Arial" panose="020B0604020202020204" pitchFamily="34" charset="0"/>
              <a:buChar char="•"/>
            </a:pPr>
            <a:r>
              <a:rPr lang="en-US" sz="2400" dirty="0"/>
              <a:t>Link-establishment frames </a:t>
            </a:r>
          </a:p>
          <a:p>
            <a:pPr marL="914400" lvl="1" indent="-457200">
              <a:buFont typeface="Arial" panose="020B0604020202020204" pitchFamily="34" charset="0"/>
              <a:buChar char="•"/>
            </a:pPr>
            <a:r>
              <a:rPr lang="en-US" sz="2400" dirty="0"/>
              <a:t>Link-maintenance frames </a:t>
            </a:r>
          </a:p>
          <a:p>
            <a:pPr marL="914400" lvl="1" indent="-457200">
              <a:buFont typeface="Arial" panose="020B0604020202020204" pitchFamily="34" charset="0"/>
              <a:buChar char="•"/>
            </a:pPr>
            <a:r>
              <a:rPr lang="en-US" sz="2400" dirty="0"/>
              <a:t>Link-termination frames </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During link establishment, the LCP opens the connection and negotiates the configuration parameters. The link establishment process starts with the initiating device sending a Configure-Request frame to the responder.</a:t>
            </a:r>
            <a:endParaRPr lang="en-US" sz="2400" dirty="0" smtClean="0"/>
          </a:p>
        </p:txBody>
      </p:sp>
    </p:spTree>
    <p:extLst>
      <p:ext uri="{BB962C8B-B14F-4D97-AF65-F5344CB8AC3E}">
        <p14:creationId xmlns:p14="http://schemas.microsoft.com/office/powerpoint/2010/main" val="59161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pic>
        <p:nvPicPr>
          <p:cNvPr id="4" name="Picture 3"/>
          <p:cNvPicPr>
            <a:picLocks noChangeAspect="1"/>
          </p:cNvPicPr>
          <p:nvPr/>
        </p:nvPicPr>
        <p:blipFill>
          <a:blip r:embed="rId2"/>
          <a:stretch>
            <a:fillRect/>
          </a:stretch>
        </p:blipFill>
        <p:spPr>
          <a:xfrm>
            <a:off x="836768" y="2088147"/>
            <a:ext cx="10515288" cy="3539655"/>
          </a:xfrm>
          <a:prstGeom prst="rect">
            <a:avLst/>
          </a:prstGeom>
          <a:ln>
            <a:solidFill>
              <a:srgbClr val="00B0F0"/>
            </a:solidFill>
          </a:ln>
        </p:spPr>
      </p:pic>
    </p:spTree>
    <p:extLst>
      <p:ext uri="{BB962C8B-B14F-4D97-AF65-F5344CB8AC3E}">
        <p14:creationId xmlns:p14="http://schemas.microsoft.com/office/powerpoint/2010/main" val="3432978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sp>
        <p:nvSpPr>
          <p:cNvPr id="4" name="TextBox 3"/>
          <p:cNvSpPr txBox="1"/>
          <p:nvPr/>
        </p:nvSpPr>
        <p:spPr>
          <a:xfrm>
            <a:off x="615142" y="1645920"/>
            <a:ext cx="10939549"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Responder processes the request: </a:t>
            </a:r>
          </a:p>
          <a:p>
            <a:pPr marL="914400" lvl="1" indent="-457200">
              <a:buFont typeface="Arial" panose="020B0604020202020204" pitchFamily="34" charset="0"/>
              <a:buChar char="•"/>
            </a:pPr>
            <a:r>
              <a:rPr lang="en-US" sz="2400" dirty="0" smtClean="0"/>
              <a:t>If the options are not acceptable or not recognized, the responder sends a Configure-</a:t>
            </a:r>
            <a:r>
              <a:rPr lang="en-US" sz="2400" dirty="0" err="1" smtClean="0"/>
              <a:t>Nak</a:t>
            </a:r>
            <a:r>
              <a:rPr lang="en-US" sz="2400" dirty="0" smtClean="0"/>
              <a:t> or Configure-Reject message. </a:t>
            </a:r>
          </a:p>
          <a:p>
            <a:pPr marL="914400" lvl="1" indent="-457200">
              <a:buFont typeface="Arial" panose="020B0604020202020204" pitchFamily="34" charset="0"/>
              <a:buChar char="•"/>
            </a:pPr>
            <a:r>
              <a:rPr lang="en-US" sz="2400" dirty="0" smtClean="0"/>
              <a:t>If </a:t>
            </a:r>
            <a:r>
              <a:rPr lang="en-US" sz="2400" dirty="0"/>
              <a:t>the options are acceptable, the responder responds with a Configure-</a:t>
            </a:r>
            <a:r>
              <a:rPr lang="en-US" sz="2400" dirty="0" err="1"/>
              <a:t>Ack</a:t>
            </a:r>
            <a:r>
              <a:rPr lang="en-US" sz="2400" dirty="0"/>
              <a:t> message and the process moves on to the authentication stage. The operation of the link is handed over to the NCP. </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When NCP has completed all necessary configurations, including validating authentication, the line is available for data transfer. During the exchange of data, LCP transitions into link </a:t>
            </a:r>
            <a:r>
              <a:rPr lang="en-US" sz="2400" dirty="0" smtClean="0"/>
              <a:t>maintenance.</a:t>
            </a:r>
          </a:p>
        </p:txBody>
      </p:sp>
    </p:spTree>
    <p:extLst>
      <p:ext uri="{BB962C8B-B14F-4D97-AF65-F5344CB8AC3E}">
        <p14:creationId xmlns:p14="http://schemas.microsoft.com/office/powerpoint/2010/main" val="432144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sp>
        <p:nvSpPr>
          <p:cNvPr id="4" name="TextBox 3"/>
          <p:cNvSpPr txBox="1"/>
          <p:nvPr/>
        </p:nvSpPr>
        <p:spPr>
          <a:xfrm>
            <a:off x="615142" y="1645920"/>
            <a:ext cx="10939549"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t>During link maintenance, LCP can use messages to provide feedback and test the link. </a:t>
            </a:r>
            <a:r>
              <a:rPr lang="en-US" sz="2400" dirty="0" smtClean="0"/>
              <a:t/>
            </a:r>
            <a:br>
              <a:rPr lang="en-US" sz="2400" dirty="0" smtClean="0"/>
            </a:br>
            <a:endParaRPr lang="en-US" sz="2400" dirty="0"/>
          </a:p>
          <a:p>
            <a:pPr marL="914400" lvl="1" indent="-457200">
              <a:buFont typeface="Arial" panose="020B0604020202020204" pitchFamily="34" charset="0"/>
              <a:buChar char="•"/>
            </a:pPr>
            <a:r>
              <a:rPr lang="en-US" sz="2400" dirty="0"/>
              <a:t>Echo-Request, Echo-Reply, and Discard-Request - These frames can be used for testing the </a:t>
            </a:r>
            <a:r>
              <a:rPr lang="en-US" sz="2400" dirty="0" smtClean="0"/>
              <a:t>link</a:t>
            </a:r>
            <a:br>
              <a:rPr lang="en-US" sz="2400" dirty="0" smtClean="0"/>
            </a:br>
            <a:endParaRPr lang="en-US" sz="2400" dirty="0" smtClean="0"/>
          </a:p>
          <a:p>
            <a:pPr marL="914400" lvl="1" indent="-457200">
              <a:buFont typeface="Arial" panose="020B0604020202020204" pitchFamily="34" charset="0"/>
              <a:buChar char="•"/>
            </a:pPr>
            <a:r>
              <a:rPr lang="en-US" sz="2400" dirty="0"/>
              <a:t>Code-Reject and Protocol-Reject - These frame types provide feedback when one device receives an invalid frame. The sending device will resend the packet.</a:t>
            </a: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203571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Data lınk </a:t>
            </a:r>
            <a:r>
              <a:rPr lang="en-US" sz="4800" dirty="0" err="1" smtClean="0"/>
              <a:t>SUBlayers</a:t>
            </a:r>
            <a:endParaRPr lang="tr-TR" sz="4800" dirty="0"/>
          </a:p>
        </p:txBody>
      </p:sp>
      <p:pic>
        <p:nvPicPr>
          <p:cNvPr id="5" name="Picture 4"/>
          <p:cNvPicPr>
            <a:picLocks noChangeAspect="1"/>
          </p:cNvPicPr>
          <p:nvPr/>
        </p:nvPicPr>
        <p:blipFill>
          <a:blip r:embed="rId2"/>
          <a:stretch>
            <a:fillRect/>
          </a:stretch>
        </p:blipFill>
        <p:spPr>
          <a:xfrm>
            <a:off x="628852" y="1751428"/>
            <a:ext cx="5323971" cy="4306472"/>
          </a:xfrm>
          <a:prstGeom prst="rect">
            <a:avLst/>
          </a:prstGeom>
        </p:spPr>
      </p:pic>
      <p:sp>
        <p:nvSpPr>
          <p:cNvPr id="6" name="Rectangle 3"/>
          <p:cNvSpPr txBox="1">
            <a:spLocks noChangeArrowheads="1"/>
          </p:cNvSpPr>
          <p:nvPr/>
        </p:nvSpPr>
        <p:spPr>
          <a:xfrm>
            <a:off x="6049108" y="1542455"/>
            <a:ext cx="5292969" cy="481438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r>
              <a:rPr lang="en-US" sz="2400" b="1" dirty="0" smtClean="0"/>
              <a:t>Logical Link Control (LLC)</a:t>
            </a:r>
            <a:r>
              <a:rPr lang="en-US" sz="2400" dirty="0" smtClean="0"/>
              <a:t> </a:t>
            </a:r>
          </a:p>
          <a:p>
            <a:pPr lvl="2"/>
            <a:r>
              <a:rPr lang="en-US" sz="1800" dirty="0" smtClean="0"/>
              <a:t>Communicates with the network layer. </a:t>
            </a:r>
          </a:p>
          <a:p>
            <a:pPr lvl="2"/>
            <a:r>
              <a:rPr lang="en-US" sz="1800" dirty="0" smtClean="0"/>
              <a:t>Identifies which network layer protocol is being used for the frame. </a:t>
            </a:r>
          </a:p>
          <a:p>
            <a:pPr lvl="1"/>
            <a:r>
              <a:rPr lang="en-US" sz="2400" b="1" dirty="0" smtClean="0"/>
              <a:t>Media Access Control (MAC)</a:t>
            </a:r>
            <a:r>
              <a:rPr lang="en-US" sz="2400" dirty="0" smtClean="0"/>
              <a:t> </a:t>
            </a:r>
          </a:p>
          <a:p>
            <a:pPr lvl="2"/>
            <a:r>
              <a:rPr lang="en-US" sz="1800" dirty="0" smtClean="0"/>
              <a:t>Defines the media access processes performed by the hardware. </a:t>
            </a:r>
          </a:p>
          <a:p>
            <a:pPr lvl="2"/>
            <a:r>
              <a:rPr lang="en-US" sz="1800" dirty="0" smtClean="0"/>
              <a:t>Provides data link layer addressing and access to various network technologies.</a:t>
            </a:r>
          </a:p>
          <a:p>
            <a:pPr marL="0" indent="0">
              <a:buFont typeface="Arial"/>
              <a:buNone/>
            </a:pPr>
            <a:endParaRPr lang="en-CA" altLang="en-US" sz="1650" b="1" dirty="0" smtClean="0"/>
          </a:p>
        </p:txBody>
      </p:sp>
    </p:spTree>
    <p:extLst>
      <p:ext uri="{BB962C8B-B14F-4D97-AF65-F5344CB8AC3E}">
        <p14:creationId xmlns:p14="http://schemas.microsoft.com/office/powerpoint/2010/main" val="1161922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pic>
        <p:nvPicPr>
          <p:cNvPr id="5" name="Picture 4"/>
          <p:cNvPicPr>
            <a:picLocks noChangeAspect="1"/>
          </p:cNvPicPr>
          <p:nvPr/>
        </p:nvPicPr>
        <p:blipFill>
          <a:blip r:embed="rId2"/>
          <a:stretch>
            <a:fillRect/>
          </a:stretch>
        </p:blipFill>
        <p:spPr>
          <a:xfrm>
            <a:off x="2578599" y="1645920"/>
            <a:ext cx="7031626" cy="4766410"/>
          </a:xfrm>
          <a:prstGeom prst="rect">
            <a:avLst/>
          </a:prstGeom>
        </p:spPr>
      </p:pic>
    </p:spTree>
    <p:extLst>
      <p:ext uri="{BB962C8B-B14F-4D97-AF65-F5344CB8AC3E}">
        <p14:creationId xmlns:p14="http://schemas.microsoft.com/office/powerpoint/2010/main" val="2168477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sp>
        <p:nvSpPr>
          <p:cNvPr id="4" name="TextBox 3"/>
          <p:cNvSpPr txBox="1"/>
          <p:nvPr/>
        </p:nvSpPr>
        <p:spPr>
          <a:xfrm>
            <a:off x="615142" y="1645920"/>
            <a:ext cx="10939549"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t>Link </a:t>
            </a:r>
            <a:r>
              <a:rPr lang="en-US" sz="2400" dirty="0" smtClean="0"/>
              <a:t>Termination</a:t>
            </a:r>
            <a:br>
              <a:rPr lang="en-US" sz="2400" dirty="0" smtClean="0"/>
            </a:br>
            <a:endParaRPr lang="en-US" sz="2400" dirty="0" smtClean="0"/>
          </a:p>
          <a:p>
            <a:pPr marL="914400" lvl="1" indent="-457200">
              <a:buFont typeface="Arial" panose="020B0604020202020204" pitchFamily="34" charset="0"/>
              <a:buChar char="•"/>
            </a:pPr>
            <a:r>
              <a:rPr lang="en-US" sz="2400" dirty="0"/>
              <a:t>After the transfer of data at the network layer completes, the LCP terminates the link. NCP only terminates the network layer and NCP link. The link remains open until the LCP terminates it.</a:t>
            </a:r>
            <a:r>
              <a:rPr lang="en-US" sz="2400" dirty="0" smtClean="0"/>
              <a:t/>
            </a:r>
            <a:br>
              <a:rPr lang="en-US" sz="2400" dirty="0" smtClean="0"/>
            </a:br>
            <a:endParaRPr lang="en-US" sz="2400" dirty="0" smtClean="0"/>
          </a:p>
          <a:p>
            <a:pPr marL="914400" lvl="1" indent="-457200">
              <a:buFont typeface="Arial" panose="020B0604020202020204" pitchFamily="34" charset="0"/>
              <a:buChar char="•"/>
            </a:pPr>
            <a:r>
              <a:rPr lang="en-US" sz="2400" dirty="0"/>
              <a:t>PPP can terminate the link at any time because of the loss of the carrier, authentication failure, link quality failure, the expiration of an idle-period timer, or the administrative closing of the link</a:t>
            </a:r>
            <a:r>
              <a:rPr lang="en-US" sz="2400" dirty="0" smtClean="0"/>
              <a:t>.</a:t>
            </a:r>
            <a:br>
              <a:rPr lang="en-US" sz="2400" dirty="0" smtClean="0"/>
            </a:br>
            <a:endParaRPr lang="en-US" sz="2400" dirty="0" smtClean="0"/>
          </a:p>
          <a:p>
            <a:pPr marL="914400" lvl="1" indent="-457200">
              <a:buFont typeface="Arial" panose="020B0604020202020204" pitchFamily="34" charset="0"/>
              <a:buChar char="•"/>
            </a:pPr>
            <a:r>
              <a:rPr lang="en-US" sz="2400" dirty="0"/>
              <a:t>The LCP closes the link by exchanging Terminate packets.</a:t>
            </a: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785850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LCP OPERATION</a:t>
            </a:r>
            <a:endParaRPr lang="tr-TR" sz="4800" dirty="0"/>
          </a:p>
        </p:txBody>
      </p:sp>
      <p:pic>
        <p:nvPicPr>
          <p:cNvPr id="4" name="Picture 3"/>
          <p:cNvPicPr>
            <a:picLocks noChangeAspect="1"/>
          </p:cNvPicPr>
          <p:nvPr/>
        </p:nvPicPr>
        <p:blipFill>
          <a:blip r:embed="rId2"/>
          <a:stretch>
            <a:fillRect/>
          </a:stretch>
        </p:blipFill>
        <p:spPr>
          <a:xfrm>
            <a:off x="2555031" y="1645920"/>
            <a:ext cx="7078762" cy="4853575"/>
          </a:xfrm>
          <a:prstGeom prst="rect">
            <a:avLst/>
          </a:prstGeom>
        </p:spPr>
      </p:pic>
    </p:spTree>
    <p:extLst>
      <p:ext uri="{BB962C8B-B14F-4D97-AF65-F5344CB8AC3E}">
        <p14:creationId xmlns:p14="http://schemas.microsoft.com/office/powerpoint/2010/main" val="2348132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 NCP</a:t>
            </a:r>
            <a:endParaRPr lang="tr-TR" sz="4800" dirty="0"/>
          </a:p>
        </p:txBody>
      </p:sp>
      <p:sp>
        <p:nvSpPr>
          <p:cNvPr id="4" name="TextBox 3"/>
          <p:cNvSpPr txBox="1"/>
          <p:nvPr/>
        </p:nvSpPr>
        <p:spPr>
          <a:xfrm>
            <a:off x="615142" y="1645920"/>
            <a:ext cx="10939549"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t>PPP permits multiple network layer protocols to operate on the same communications link.</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For every network layer protocol used, PPP uses a separate NCP, as shown in the figure. IPv4 uses IP Control Protocol and IPv6 uses IPv6 Control Protocol.</a:t>
            </a: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NCPs include functional fields containing standardized codes to indicate the network layer protocol that PPP encapsulates. </a:t>
            </a:r>
          </a:p>
          <a:p>
            <a:pPr marL="914400" lvl="1" indent="-457200">
              <a:buFont typeface="Arial" panose="020B0604020202020204" pitchFamily="34" charset="0"/>
              <a:buChar char="•"/>
            </a:pPr>
            <a:r>
              <a:rPr lang="en-US" sz="2400" dirty="0"/>
              <a:t>Value 8021 = IPCP</a:t>
            </a:r>
          </a:p>
          <a:p>
            <a:pPr marL="914400" lvl="1" indent="-457200">
              <a:buFont typeface="Arial" panose="020B0604020202020204" pitchFamily="34" charset="0"/>
              <a:buChar char="•"/>
            </a:pPr>
            <a:r>
              <a:rPr lang="en-US" sz="2400" dirty="0"/>
              <a:t>Value 8057 = IPv6CP</a:t>
            </a:r>
          </a:p>
        </p:txBody>
      </p:sp>
    </p:spTree>
    <p:extLst>
      <p:ext uri="{BB962C8B-B14F-4D97-AF65-F5344CB8AC3E}">
        <p14:creationId xmlns:p14="http://schemas.microsoft.com/office/powerpoint/2010/main" val="2141981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NCP Operation</a:t>
            </a:r>
            <a:endParaRPr lang="tr-TR" sz="4800" dirty="0"/>
          </a:p>
        </p:txBody>
      </p:sp>
      <p:sp>
        <p:nvSpPr>
          <p:cNvPr id="4" name="TextBox 3"/>
          <p:cNvSpPr txBox="1"/>
          <p:nvPr/>
        </p:nvSpPr>
        <p:spPr>
          <a:xfrm>
            <a:off x="615142" y="1645920"/>
            <a:ext cx="10939549"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t>After LCP has established the link, the routers exchange IPCP messages, negotiating options specific to IPv4. </a:t>
            </a:r>
            <a:r>
              <a:rPr lang="en-US" sz="2400" dirty="0" smtClean="0"/>
              <a:t>IPCP </a:t>
            </a:r>
            <a:r>
              <a:rPr lang="en-US" sz="2400" dirty="0"/>
              <a:t>is responsible for configuring, enabling, and disabling the IPv4 modules on both ends of the link</a:t>
            </a:r>
            <a:r>
              <a:rPr lang="en-US" sz="2400" dirty="0" smtClean="0"/>
              <a:t>.</a:t>
            </a:r>
          </a:p>
          <a:p>
            <a:pPr marL="457200" indent="-457200">
              <a:buFont typeface="Arial" panose="020B0604020202020204" pitchFamily="34" charset="0"/>
              <a:buChar char="•"/>
            </a:pPr>
            <a:r>
              <a:rPr lang="en-US" sz="2400" dirty="0"/>
              <a:t>IPCP negotiates two options</a:t>
            </a:r>
            <a:r>
              <a:rPr lang="en-US" sz="2400" dirty="0" smtClean="0"/>
              <a:t>:</a:t>
            </a:r>
          </a:p>
          <a:p>
            <a:pPr marL="914400" lvl="1" indent="-457200">
              <a:buFont typeface="Arial" panose="020B0604020202020204" pitchFamily="34" charset="0"/>
              <a:buChar char="•"/>
            </a:pPr>
            <a:r>
              <a:rPr lang="en-US" sz="2400" dirty="0"/>
              <a:t>Compression - Allows devices to negotiate an algorithm to compress TCP and IP headers and save bandwidth. </a:t>
            </a:r>
            <a:endParaRPr lang="en-US" sz="2400" dirty="0" smtClean="0"/>
          </a:p>
          <a:p>
            <a:pPr marL="914400" lvl="1" indent="-457200">
              <a:buFont typeface="Arial" panose="020B0604020202020204" pitchFamily="34" charset="0"/>
              <a:buChar char="•"/>
            </a:pPr>
            <a:r>
              <a:rPr lang="en-US" sz="2400" dirty="0"/>
              <a:t>IPv4-Address - Allows the initiating device to specify an IPv4 address to use for routing IP over the PPP link, or to request an IPv4 address for the responder</a:t>
            </a:r>
            <a:r>
              <a:rPr lang="en-US" sz="2400" dirty="0" smtClean="0"/>
              <a:t>.</a:t>
            </a:r>
          </a:p>
          <a:p>
            <a:pPr marL="457200" indent="-457200">
              <a:buFont typeface="Arial" panose="020B0604020202020204" pitchFamily="34" charset="0"/>
              <a:buChar char="•"/>
            </a:pPr>
            <a:r>
              <a:rPr lang="en-US" sz="2400" dirty="0"/>
              <a:t>After the NCP process is complete, the link goes into the open state and LCP takes over again in a link maintenance phase. </a:t>
            </a:r>
          </a:p>
        </p:txBody>
      </p:sp>
    </p:spTree>
    <p:extLst>
      <p:ext uri="{BB962C8B-B14F-4D97-AF65-F5344CB8AC3E}">
        <p14:creationId xmlns:p14="http://schemas.microsoft.com/office/powerpoint/2010/main" val="2037747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NCP Operation</a:t>
            </a:r>
            <a:endParaRPr lang="tr-TR" sz="4800" dirty="0"/>
          </a:p>
        </p:txBody>
      </p:sp>
      <p:pic>
        <p:nvPicPr>
          <p:cNvPr id="5" name="Picture 4"/>
          <p:cNvPicPr>
            <a:picLocks noChangeAspect="1"/>
          </p:cNvPicPr>
          <p:nvPr/>
        </p:nvPicPr>
        <p:blipFill>
          <a:blip r:embed="rId2"/>
          <a:stretch>
            <a:fillRect/>
          </a:stretch>
        </p:blipFill>
        <p:spPr>
          <a:xfrm>
            <a:off x="2489044" y="1645920"/>
            <a:ext cx="7210735" cy="4746273"/>
          </a:xfrm>
          <a:prstGeom prst="rect">
            <a:avLst/>
          </a:prstGeom>
          <a:ln>
            <a:solidFill>
              <a:srgbClr val="00B0F0"/>
            </a:solidFill>
          </a:ln>
        </p:spPr>
      </p:pic>
    </p:spTree>
    <p:extLst>
      <p:ext uri="{BB962C8B-B14F-4D97-AF65-F5344CB8AC3E}">
        <p14:creationId xmlns:p14="http://schemas.microsoft.com/office/powerpoint/2010/main" val="361821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PPP OPTIONS</a:t>
            </a:r>
            <a:endParaRPr lang="tr-TR" sz="4800" dirty="0"/>
          </a:p>
        </p:txBody>
      </p:sp>
      <p:pic>
        <p:nvPicPr>
          <p:cNvPr id="4" name="Picture 3"/>
          <p:cNvPicPr>
            <a:picLocks noChangeAspect="1"/>
          </p:cNvPicPr>
          <p:nvPr/>
        </p:nvPicPr>
        <p:blipFill rotWithShape="1">
          <a:blip r:embed="rId3"/>
          <a:srcRect t="7997"/>
          <a:stretch/>
        </p:blipFill>
        <p:spPr>
          <a:xfrm>
            <a:off x="2239234" y="1835461"/>
            <a:ext cx="7710356" cy="4802854"/>
          </a:xfrm>
          <a:prstGeom prst="rect">
            <a:avLst/>
          </a:prstGeom>
        </p:spPr>
      </p:pic>
    </p:spTree>
    <p:extLst>
      <p:ext uri="{BB962C8B-B14F-4D97-AF65-F5344CB8AC3E}">
        <p14:creationId xmlns:p14="http://schemas.microsoft.com/office/powerpoint/2010/main" val="917777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REFERENCES</a:t>
            </a:r>
            <a:endParaRPr lang="tr-TR" sz="4800" dirty="0"/>
          </a:p>
        </p:txBody>
      </p:sp>
      <p:sp>
        <p:nvSpPr>
          <p:cNvPr id="4" name="TextBox 3"/>
          <p:cNvSpPr txBox="1"/>
          <p:nvPr/>
        </p:nvSpPr>
        <p:spPr>
          <a:xfrm>
            <a:off x="624637" y="2843124"/>
            <a:ext cx="10939549"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CISCO NETWORKING ACADEMY SLIDES</a:t>
            </a:r>
          </a:p>
          <a:p>
            <a:pPr marL="457200" indent="-457200">
              <a:buFont typeface="Arial" panose="020B0604020202020204" pitchFamily="34" charset="0"/>
              <a:buChar char="•"/>
            </a:pPr>
            <a:r>
              <a:rPr lang="en-US" sz="2800" dirty="0" smtClean="0">
                <a:hlinkClick r:id="rId2"/>
              </a:rPr>
              <a:t>www.netacad.com</a:t>
            </a:r>
            <a:endParaRPr lang="en-US" sz="2800" dirty="0" smtClean="0"/>
          </a:p>
          <a:p>
            <a:pPr marL="457200" indent="-457200">
              <a:buFont typeface="Arial" panose="020B0604020202020204" pitchFamily="34" charset="0"/>
              <a:buChar char="•"/>
            </a:pPr>
            <a:endParaRPr lang="tr-TR" sz="2800" dirty="0"/>
          </a:p>
        </p:txBody>
      </p:sp>
    </p:spTree>
    <p:extLst>
      <p:ext uri="{BB962C8B-B14F-4D97-AF65-F5344CB8AC3E}">
        <p14:creationId xmlns:p14="http://schemas.microsoft.com/office/powerpoint/2010/main" val="3244823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01" y="2582687"/>
            <a:ext cx="9905998" cy="1221971"/>
          </a:xfrm>
        </p:spPr>
        <p:txBody>
          <a:bodyPr>
            <a:normAutofit/>
          </a:bodyPr>
          <a:lstStyle/>
          <a:p>
            <a:pPr algn="ctr"/>
            <a:r>
              <a:rPr lang="en-US" sz="4800" dirty="0" smtClean="0"/>
              <a:t>THANKS</a:t>
            </a:r>
            <a:endParaRPr lang="tr-TR" sz="4800" dirty="0"/>
          </a:p>
        </p:txBody>
      </p:sp>
    </p:spTree>
    <p:extLst>
      <p:ext uri="{BB962C8B-B14F-4D97-AF65-F5344CB8AC3E}">
        <p14:creationId xmlns:p14="http://schemas.microsoft.com/office/powerpoint/2010/main" val="243424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Medıa Access Control</a:t>
            </a:r>
            <a:endParaRPr lang="tr-TR" sz="4800" dirty="0"/>
          </a:p>
        </p:txBody>
      </p:sp>
      <p:sp>
        <p:nvSpPr>
          <p:cNvPr id="6" name="Rectangle 3"/>
          <p:cNvSpPr txBox="1">
            <a:spLocks noChangeArrowheads="1"/>
          </p:cNvSpPr>
          <p:nvPr/>
        </p:nvSpPr>
        <p:spPr>
          <a:xfrm>
            <a:off x="1381735" y="5310554"/>
            <a:ext cx="9425354" cy="121333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400" dirty="0"/>
              <a:t>Media access control is the equivalent of traffic rules that regulate the entrance of motor vehicles onto a roadway. </a:t>
            </a:r>
          </a:p>
          <a:p>
            <a:pPr marL="0" indent="0" algn="just">
              <a:buFont typeface="Arial"/>
              <a:buNone/>
            </a:pPr>
            <a:endParaRPr lang="en-CA" altLang="en-US" sz="1650" b="1" dirty="0" smtClean="0"/>
          </a:p>
        </p:txBody>
      </p:sp>
      <p:pic>
        <p:nvPicPr>
          <p:cNvPr id="7" name="Picture 6"/>
          <p:cNvPicPr>
            <a:picLocks noChangeAspect="1"/>
          </p:cNvPicPr>
          <p:nvPr/>
        </p:nvPicPr>
        <p:blipFill>
          <a:blip r:embed="rId2"/>
          <a:stretch>
            <a:fillRect/>
          </a:stretch>
        </p:blipFill>
        <p:spPr>
          <a:xfrm>
            <a:off x="2505808" y="1645920"/>
            <a:ext cx="6854773" cy="3312942"/>
          </a:xfrm>
          <a:prstGeom prst="rect">
            <a:avLst/>
          </a:prstGeom>
        </p:spPr>
      </p:pic>
    </p:spTree>
    <p:extLst>
      <p:ext uri="{BB962C8B-B14F-4D97-AF65-F5344CB8AC3E}">
        <p14:creationId xmlns:p14="http://schemas.microsoft.com/office/powerpoint/2010/main" val="132937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Medıa Access Control</a:t>
            </a:r>
            <a:endParaRPr lang="tr-TR" sz="4800" dirty="0"/>
          </a:p>
        </p:txBody>
      </p:sp>
      <p:sp>
        <p:nvSpPr>
          <p:cNvPr id="6" name="Rectangle 3"/>
          <p:cNvSpPr txBox="1">
            <a:spLocks noChangeArrowheads="1"/>
          </p:cNvSpPr>
          <p:nvPr/>
        </p:nvSpPr>
        <p:spPr>
          <a:xfrm>
            <a:off x="2655948" y="5495193"/>
            <a:ext cx="6876927" cy="121333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400" dirty="0" smtClean="0"/>
              <a:t>TOPOLOGY </a:t>
            </a:r>
            <a:endParaRPr lang="en-US" sz="2400" dirty="0"/>
          </a:p>
          <a:p>
            <a:pPr marL="0" indent="0" algn="just">
              <a:buFont typeface="Arial"/>
              <a:buNone/>
            </a:pPr>
            <a:endParaRPr lang="en-CA" altLang="en-US" sz="1650" b="1" dirty="0" smtClean="0"/>
          </a:p>
        </p:txBody>
      </p:sp>
      <p:pic>
        <p:nvPicPr>
          <p:cNvPr id="5" name="Picture 4"/>
          <p:cNvPicPr>
            <a:picLocks noChangeAspect="1"/>
          </p:cNvPicPr>
          <p:nvPr/>
        </p:nvPicPr>
        <p:blipFill>
          <a:blip r:embed="rId3"/>
          <a:stretch>
            <a:fillRect/>
          </a:stretch>
        </p:blipFill>
        <p:spPr>
          <a:xfrm>
            <a:off x="517926" y="1645919"/>
            <a:ext cx="5399297" cy="3758397"/>
          </a:xfrm>
          <a:prstGeom prst="rect">
            <a:avLst/>
          </a:prstGeom>
        </p:spPr>
      </p:pic>
      <p:pic>
        <p:nvPicPr>
          <p:cNvPr id="8" name="Picture 7"/>
          <p:cNvPicPr>
            <a:picLocks noChangeAspect="1"/>
          </p:cNvPicPr>
          <p:nvPr/>
        </p:nvPicPr>
        <p:blipFill>
          <a:blip r:embed="rId4"/>
          <a:stretch>
            <a:fillRect/>
          </a:stretch>
        </p:blipFill>
        <p:spPr>
          <a:xfrm>
            <a:off x="6103400" y="1645920"/>
            <a:ext cx="5567498" cy="3745276"/>
          </a:xfrm>
          <a:prstGeom prst="rect">
            <a:avLst/>
          </a:prstGeom>
        </p:spPr>
      </p:pic>
    </p:spTree>
    <p:extLst>
      <p:ext uri="{BB962C8B-B14F-4D97-AF65-F5344CB8AC3E}">
        <p14:creationId xmlns:p14="http://schemas.microsoft.com/office/powerpoint/2010/main" val="339104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3949"/>
            <a:ext cx="9905998" cy="1221971"/>
          </a:xfrm>
        </p:spPr>
        <p:txBody>
          <a:bodyPr>
            <a:normAutofit/>
          </a:bodyPr>
          <a:lstStyle/>
          <a:p>
            <a:r>
              <a:rPr lang="en-US" sz="4800" dirty="0" smtClean="0"/>
              <a:t>Medıa Access Control</a:t>
            </a:r>
            <a:endParaRPr lang="tr-TR" sz="4800" dirty="0"/>
          </a:p>
        </p:txBody>
      </p:sp>
      <p:sp>
        <p:nvSpPr>
          <p:cNvPr id="6" name="Rectangle 3"/>
          <p:cNvSpPr txBox="1">
            <a:spLocks noChangeArrowheads="1"/>
          </p:cNvSpPr>
          <p:nvPr/>
        </p:nvSpPr>
        <p:spPr>
          <a:xfrm>
            <a:off x="2655948" y="5495193"/>
            <a:ext cx="6876927" cy="121333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400" dirty="0" smtClean="0"/>
              <a:t>COMMUNICATION </a:t>
            </a:r>
            <a:endParaRPr lang="en-US" sz="2400" dirty="0"/>
          </a:p>
          <a:p>
            <a:pPr marL="0" indent="0" algn="just">
              <a:buFont typeface="Arial"/>
              <a:buNone/>
            </a:pPr>
            <a:endParaRPr lang="en-CA" altLang="en-US" sz="1650" b="1"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25" y="1814791"/>
            <a:ext cx="5151670" cy="17249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662" y="1814791"/>
            <a:ext cx="4819526" cy="1717964"/>
          </a:xfrm>
          <a:prstGeom prst="rect">
            <a:avLst/>
          </a:prstGeom>
        </p:spPr>
      </p:pic>
      <p:pic>
        <p:nvPicPr>
          <p:cNvPr id="10" name="Picture 9"/>
          <p:cNvPicPr>
            <a:picLocks noChangeAspect="1"/>
          </p:cNvPicPr>
          <p:nvPr/>
        </p:nvPicPr>
        <p:blipFill>
          <a:blip r:embed="rId5"/>
          <a:stretch>
            <a:fillRect/>
          </a:stretch>
        </p:blipFill>
        <p:spPr>
          <a:xfrm>
            <a:off x="3606810" y="3715686"/>
            <a:ext cx="5151670" cy="1963641"/>
          </a:xfrm>
          <a:prstGeom prst="rect">
            <a:avLst/>
          </a:prstGeom>
        </p:spPr>
      </p:pic>
    </p:spTree>
    <p:extLst>
      <p:ext uri="{BB962C8B-B14F-4D97-AF65-F5344CB8AC3E}">
        <p14:creationId xmlns:p14="http://schemas.microsoft.com/office/powerpoint/2010/main" val="4074866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231</TotalTime>
  <Words>1773</Words>
  <Application>Microsoft Office PowerPoint</Application>
  <PresentationFormat>Widescreen</PresentationFormat>
  <Paragraphs>286</Paragraphs>
  <Slides>68</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ＭＳ ゴシック</vt:lpstr>
      <vt:lpstr>ＭＳ Ｐゴシック</vt:lpstr>
      <vt:lpstr>游ゴシック</vt:lpstr>
      <vt:lpstr>Arial</vt:lpstr>
      <vt:lpstr>Calibri</vt:lpstr>
      <vt:lpstr>Century Gothic</vt:lpstr>
      <vt:lpstr>CiscoSans</vt:lpstr>
      <vt:lpstr>Wingdings</vt:lpstr>
      <vt:lpstr>Mesh</vt:lpstr>
      <vt:lpstr>DATA LINK LAYER</vt:lpstr>
      <vt:lpstr>The Data lınk layer</vt:lpstr>
      <vt:lpstr>The Data lınk layer</vt:lpstr>
      <vt:lpstr>The Data lınk layer</vt:lpstr>
      <vt:lpstr>Data lınk layer STANDARDS</vt:lpstr>
      <vt:lpstr>Data lınk SUBlayers</vt:lpstr>
      <vt:lpstr>Medıa Access Control</vt:lpstr>
      <vt:lpstr>Medıa Access Control</vt:lpstr>
      <vt:lpstr>Medıa Access Control</vt:lpstr>
      <vt:lpstr>Medıa Access Control</vt:lpstr>
      <vt:lpstr>Medıa Access Control</vt:lpstr>
      <vt:lpstr>CONTENTION BASED – CSMA/CD</vt:lpstr>
      <vt:lpstr>CONTENTION BASED – CSMA/CD</vt:lpstr>
      <vt:lpstr>CONTENTION BASED – CSMA/CD</vt:lpstr>
      <vt:lpstr>CONTENTION BASED – CSMA/CD</vt:lpstr>
      <vt:lpstr>CONTENTION BASED – CSMA/CA</vt:lpstr>
      <vt:lpstr>CONTENTION BASED – CSMA/CA</vt:lpstr>
      <vt:lpstr>DATA LINK FRAME</vt:lpstr>
      <vt:lpstr>DATA LINK FRAME</vt:lpstr>
      <vt:lpstr>FRAME FIELDS (GENERIC)</vt:lpstr>
      <vt:lpstr>DATA LINK FRAME</vt:lpstr>
      <vt:lpstr>ADDRESSES</vt:lpstr>
      <vt:lpstr>Ethernet</vt:lpstr>
      <vt:lpstr>ethernet</vt:lpstr>
      <vt:lpstr>ethernet</vt:lpstr>
      <vt:lpstr>ETHERNET MAC SUBLAYER</vt:lpstr>
      <vt:lpstr>ETHERNET FRAME</vt:lpstr>
      <vt:lpstr>ETHERNET FRAME</vt:lpstr>
      <vt:lpstr>ETHERNET FRAME</vt:lpstr>
      <vt:lpstr>ETHERNET MAC Address</vt:lpstr>
      <vt:lpstr>ETHERNET MAC Address</vt:lpstr>
      <vt:lpstr>UNICAST MAC Address</vt:lpstr>
      <vt:lpstr>BROADCAST MAC Address</vt:lpstr>
      <vt:lpstr>multıCAST MAC Address</vt:lpstr>
      <vt:lpstr>The Data lınk layer</vt:lpstr>
      <vt:lpstr>SERıal connectıons</vt:lpstr>
      <vt:lpstr>LAN vs WAN</vt:lpstr>
      <vt:lpstr>Serıal connectıons</vt:lpstr>
      <vt:lpstr>Serıal communıcatıons</vt:lpstr>
      <vt:lpstr>Serıal communıcatıons</vt:lpstr>
      <vt:lpstr>Serıal bandwıdth</vt:lpstr>
      <vt:lpstr>Serıal bandwıdth</vt:lpstr>
      <vt:lpstr>WAN FRAME ENCAPSULATION</vt:lpstr>
      <vt:lpstr>HDLC</vt:lpstr>
      <vt:lpstr>HDLC</vt:lpstr>
      <vt:lpstr>HDLC</vt:lpstr>
      <vt:lpstr>PPP</vt:lpstr>
      <vt:lpstr>PPP</vt:lpstr>
      <vt:lpstr>PPP</vt:lpstr>
      <vt:lpstr>PPP Layered Archıtecture</vt:lpstr>
      <vt:lpstr>PPP frame</vt:lpstr>
      <vt:lpstr>PPP frame</vt:lpstr>
      <vt:lpstr>PPP Sessıon </vt:lpstr>
      <vt:lpstr>PPP Sessıon </vt:lpstr>
      <vt:lpstr>PPP - lcp</vt:lpstr>
      <vt:lpstr>LCP OPERATION</vt:lpstr>
      <vt:lpstr>LCP OPERATION</vt:lpstr>
      <vt:lpstr>LCP OPERATION</vt:lpstr>
      <vt:lpstr>LCP OPERATION</vt:lpstr>
      <vt:lpstr>LCP OPERATION</vt:lpstr>
      <vt:lpstr>LCP OPERATION</vt:lpstr>
      <vt:lpstr>LCP OPERATION</vt:lpstr>
      <vt:lpstr>PPP - NCP</vt:lpstr>
      <vt:lpstr>NCP Operation</vt:lpstr>
      <vt:lpstr>NCP Operation</vt:lpstr>
      <vt:lpstr>PPP OPTIONS</vt:lpstr>
      <vt:lpstr>REFERENCES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mburak</dc:creator>
  <cp:lastModifiedBy>mburak</cp:lastModifiedBy>
  <cp:revision>25</cp:revision>
  <dcterms:created xsi:type="dcterms:W3CDTF">2019-10-13T16:17:47Z</dcterms:created>
  <dcterms:modified xsi:type="dcterms:W3CDTF">2019-10-13T20:09:24Z</dcterms:modified>
</cp:coreProperties>
</file>