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  <p:sldMasterId id="2147483669" r:id="rId3"/>
    <p:sldMasterId id="2147483675" r:id="rId4"/>
    <p:sldMasterId id="2147483687" r:id="rId5"/>
    <p:sldMasterId id="2147483699" r:id="rId6"/>
  </p:sldMasterIdLst>
  <p:notesMasterIdLst>
    <p:notesMasterId r:id="rId37"/>
  </p:notesMasterIdLst>
  <p:handoutMasterIdLst>
    <p:handoutMasterId r:id="rId38"/>
  </p:handoutMasterIdLst>
  <p:sldIdLst>
    <p:sldId id="524" r:id="rId7"/>
    <p:sldId id="421" r:id="rId8"/>
    <p:sldId id="485" r:id="rId9"/>
    <p:sldId id="486" r:id="rId10"/>
    <p:sldId id="487" r:id="rId11"/>
    <p:sldId id="503" r:id="rId12"/>
    <p:sldId id="488" r:id="rId13"/>
    <p:sldId id="489" r:id="rId14"/>
    <p:sldId id="490" r:id="rId15"/>
    <p:sldId id="491" r:id="rId16"/>
    <p:sldId id="492" r:id="rId17"/>
    <p:sldId id="526" r:id="rId18"/>
    <p:sldId id="530" r:id="rId19"/>
    <p:sldId id="525" r:id="rId20"/>
    <p:sldId id="493" r:id="rId21"/>
    <p:sldId id="494" r:id="rId22"/>
    <p:sldId id="504" r:id="rId23"/>
    <p:sldId id="506" r:id="rId24"/>
    <p:sldId id="496" r:id="rId25"/>
    <p:sldId id="497" r:id="rId26"/>
    <p:sldId id="498" r:id="rId27"/>
    <p:sldId id="542" r:id="rId28"/>
    <p:sldId id="543" r:id="rId29"/>
    <p:sldId id="544" r:id="rId30"/>
    <p:sldId id="532" r:id="rId31"/>
    <p:sldId id="533" r:id="rId32"/>
    <p:sldId id="546" r:id="rId33"/>
    <p:sldId id="535" r:id="rId34"/>
    <p:sldId id="536" r:id="rId35"/>
    <p:sldId id="547" r:id="rId36"/>
  </p:sldIdLst>
  <p:sldSz cx="9144000" cy="6858000" type="screen4x3"/>
  <p:notesSz cx="6858000" cy="9144000"/>
  <p:defaultTextStyle>
    <a:defPPr>
      <a:defRPr lang="en-US"/>
    </a:defPPr>
    <a:lvl1pPr marL="0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609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202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800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405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8003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605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9206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804" algn="l" defTabSz="4556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30"/>
    <a:srgbClr val="E9C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19" autoAdjust="0"/>
    <p:restoredTop sz="89617" autoAdjust="0"/>
  </p:normalViewPr>
  <p:slideViewPr>
    <p:cSldViewPr snapToGrid="0" snapToObjects="1">
      <p:cViewPr>
        <p:scale>
          <a:sx n="110" d="100"/>
          <a:sy n="110" d="100"/>
        </p:scale>
        <p:origin x="119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26C3D-4FF7-F148-949A-3F4C958B9104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E3195-BC06-F842-AC22-B0C4D812D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66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C528A-2840-4D44-B555-676416309C72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93057-5528-3549-89E2-97C5373A7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09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202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800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405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8003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605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206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804" algn="l" defTabSz="4556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6" y="4343703"/>
            <a:ext cx="5030390" cy="4112381"/>
          </a:xfrm>
          <a:noFill/>
        </p:spPr>
        <p:txBody>
          <a:bodyPr lIns="89864" tIns="44927" rIns="89864" bIns="44927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98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93057-5528-3549-89E2-97C5373A79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12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5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2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31" y="274653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32" y="274653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5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15" y="432246"/>
            <a:ext cx="8580922" cy="838201"/>
          </a:xfrm>
        </p:spPr>
        <p:txBody>
          <a:bodyPr/>
          <a:lstStyle>
            <a:lvl1pPr algn="l" defTabSz="911202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3232" y="1344179"/>
            <a:ext cx="8570912" cy="4965192"/>
          </a:xfrm>
        </p:spPr>
        <p:txBody>
          <a:bodyPr>
            <a:noAutofit/>
          </a:bodyPr>
          <a:lstStyle>
            <a:lvl1pPr>
              <a:lnSpc>
                <a:spcPct val="95000"/>
              </a:lnSpc>
              <a:spcBef>
                <a:spcPts val="1479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1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263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2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4"/>
            <a:ext cx="7978371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8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8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53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44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28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4"/>
            <a:ext cx="7978371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3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09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7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18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28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9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4"/>
            <a:ext cx="7978371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44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2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2"/>
            <a:ext cx="7801033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19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22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6"/>
            <a:ext cx="777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91"/>
            <a:ext cx="64008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41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1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20" y="3142244"/>
            <a:ext cx="8561781" cy="430887"/>
          </a:xfrm>
        </p:spPr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24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24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6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2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4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80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6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92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8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841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1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51"/>
            <a:ext cx="39776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51"/>
            <a:ext cx="39776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47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13" y="19051"/>
            <a:ext cx="8597595" cy="488822"/>
          </a:xfr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51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2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82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94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748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85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9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21" y="1600233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20" y="1600233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609" indent="0">
              <a:buNone/>
              <a:defRPr sz="2000" b="1"/>
            </a:lvl2pPr>
            <a:lvl3pPr marL="911202" indent="0">
              <a:buNone/>
              <a:defRPr sz="1800" b="1"/>
            </a:lvl3pPr>
            <a:lvl4pPr marL="1366800" indent="0">
              <a:buNone/>
              <a:defRPr sz="1600" b="1"/>
            </a:lvl4pPr>
            <a:lvl5pPr marL="1822405" indent="0">
              <a:buNone/>
              <a:defRPr sz="1600" b="1"/>
            </a:lvl5pPr>
            <a:lvl6pPr marL="2278003" indent="0">
              <a:buNone/>
              <a:defRPr sz="1600" b="1"/>
            </a:lvl6pPr>
            <a:lvl7pPr marL="2733605" indent="0">
              <a:buNone/>
              <a:defRPr sz="1600" b="1"/>
            </a:lvl7pPr>
            <a:lvl8pPr marL="3189206" indent="0">
              <a:buNone/>
              <a:defRPr sz="1600" b="1"/>
            </a:lvl8pPr>
            <a:lvl9pPr marL="364480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609" indent="0">
              <a:buNone/>
              <a:defRPr sz="2000" b="1"/>
            </a:lvl2pPr>
            <a:lvl3pPr marL="911202" indent="0">
              <a:buNone/>
              <a:defRPr sz="1800" b="1"/>
            </a:lvl3pPr>
            <a:lvl4pPr marL="1366800" indent="0">
              <a:buNone/>
              <a:defRPr sz="1600" b="1"/>
            </a:lvl4pPr>
            <a:lvl5pPr marL="1822405" indent="0">
              <a:buNone/>
              <a:defRPr sz="1600" b="1"/>
            </a:lvl5pPr>
            <a:lvl6pPr marL="2278003" indent="0">
              <a:buNone/>
              <a:defRPr sz="1600" b="1"/>
            </a:lvl6pPr>
            <a:lvl7pPr marL="2733605" indent="0">
              <a:buNone/>
              <a:defRPr sz="1600" b="1"/>
            </a:lvl7pPr>
            <a:lvl8pPr marL="3189206" indent="0">
              <a:buNone/>
              <a:defRPr sz="1600" b="1"/>
            </a:lvl8pPr>
            <a:lvl9pPr marL="364480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6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6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5609" indent="0">
              <a:buNone/>
              <a:defRPr sz="1200"/>
            </a:lvl2pPr>
            <a:lvl3pPr marL="911202" indent="0">
              <a:buNone/>
              <a:defRPr sz="1000"/>
            </a:lvl3pPr>
            <a:lvl4pPr marL="1366800" indent="0">
              <a:buNone/>
              <a:defRPr sz="1000"/>
            </a:lvl4pPr>
            <a:lvl5pPr marL="1822405" indent="0">
              <a:buNone/>
              <a:defRPr sz="1000"/>
            </a:lvl5pPr>
            <a:lvl6pPr marL="2278003" indent="0">
              <a:buNone/>
              <a:defRPr sz="1000"/>
            </a:lvl6pPr>
            <a:lvl7pPr marL="2733605" indent="0">
              <a:buNone/>
              <a:defRPr sz="1000"/>
            </a:lvl7pPr>
            <a:lvl8pPr marL="3189206" indent="0">
              <a:buNone/>
              <a:defRPr sz="1000"/>
            </a:lvl8pPr>
            <a:lvl9pPr marL="36448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8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609" indent="0">
              <a:buNone/>
              <a:defRPr sz="2800"/>
            </a:lvl2pPr>
            <a:lvl3pPr marL="911202" indent="0">
              <a:buNone/>
              <a:defRPr sz="2400"/>
            </a:lvl3pPr>
            <a:lvl4pPr marL="1366800" indent="0">
              <a:buNone/>
              <a:defRPr sz="2000"/>
            </a:lvl4pPr>
            <a:lvl5pPr marL="1822405" indent="0">
              <a:buNone/>
              <a:defRPr sz="2000"/>
            </a:lvl5pPr>
            <a:lvl6pPr marL="2278003" indent="0">
              <a:buNone/>
              <a:defRPr sz="2000"/>
            </a:lvl6pPr>
            <a:lvl7pPr marL="2733605" indent="0">
              <a:buNone/>
              <a:defRPr sz="2000"/>
            </a:lvl7pPr>
            <a:lvl8pPr marL="3189206" indent="0">
              <a:buNone/>
              <a:defRPr sz="2000"/>
            </a:lvl8pPr>
            <a:lvl9pPr marL="364480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609" indent="0">
              <a:buNone/>
              <a:defRPr sz="1200"/>
            </a:lvl2pPr>
            <a:lvl3pPr marL="911202" indent="0">
              <a:buNone/>
              <a:defRPr sz="1000"/>
            </a:lvl3pPr>
            <a:lvl4pPr marL="1366800" indent="0">
              <a:buNone/>
              <a:defRPr sz="1000"/>
            </a:lvl4pPr>
            <a:lvl5pPr marL="1822405" indent="0">
              <a:buNone/>
              <a:defRPr sz="1000"/>
            </a:lvl5pPr>
            <a:lvl6pPr marL="2278003" indent="0">
              <a:buNone/>
              <a:defRPr sz="1000"/>
            </a:lvl6pPr>
            <a:lvl7pPr marL="2733605" indent="0">
              <a:buNone/>
              <a:defRPr sz="1000"/>
            </a:lvl7pPr>
            <a:lvl8pPr marL="3189206" indent="0">
              <a:buNone/>
              <a:defRPr sz="1000"/>
            </a:lvl8pPr>
            <a:lvl9pPr marL="36448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2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theme" Target="../theme/theme5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theme" Target="../theme/theme6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58"/>
            <a:ext cx="8229600" cy="1143001"/>
          </a:xfrm>
          <a:prstGeom prst="rect">
            <a:avLst/>
          </a:prstGeom>
        </p:spPr>
        <p:txBody>
          <a:bodyPr vert="horz" lIns="91120" tIns="45562" rIns="91120" bIns="455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3"/>
            <a:ext cx="8229600" cy="4525963"/>
          </a:xfrm>
          <a:prstGeom prst="rect">
            <a:avLst/>
          </a:prstGeom>
        </p:spPr>
        <p:txBody>
          <a:bodyPr vert="horz" lIns="91120" tIns="45562" rIns="91120" bIns="4556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120" tIns="45562" rIns="91120" bIns="4556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BA4D-BDFF-F24E-907E-043511FE760B}" type="datetimeFigureOut">
              <a:rPr lang="en-US" smtClean="0"/>
              <a:t>11/13/22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12" y="6356365"/>
            <a:ext cx="2895600" cy="365125"/>
          </a:xfrm>
          <a:prstGeom prst="rect">
            <a:avLst/>
          </a:prstGeom>
        </p:spPr>
        <p:txBody>
          <a:bodyPr vert="horz" lIns="91120" tIns="45562" rIns="91120" bIns="4556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 vert="horz" lIns="91120" tIns="45562" rIns="91120" bIns="4556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6B24-75D0-AA44-8B70-EF568781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4556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702" indent="-341702" algn="l" defTabSz="45560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348" indent="-284751" algn="l" defTabSz="455609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998" indent="-227809" algn="l" defTabSz="45560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4603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0206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5806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404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7007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601" indent="-227809" algn="l" defTabSz="4556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09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202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800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405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003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605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206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804" algn="l" defTabSz="4556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5"/>
            <a:ext cx="780103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2"/>
            <a:ext cx="797837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2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663"/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663"/>
            <a:fld id="{1D8BD707-D9CF-40AE-B4C6-C98DA3205C09}" type="datetimeFigureOut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8663"/>
              <a:t>11/13/22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663"/>
            <a:fld id="{B6F15528-21DE-4FAA-801E-634DDDAF4B2B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8663"/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9332">
        <a:defRPr>
          <a:latin typeface="+mn-lt"/>
          <a:ea typeface="+mn-ea"/>
          <a:cs typeface="+mn-cs"/>
        </a:defRPr>
      </a:lvl2pPr>
      <a:lvl3pPr marL="818663">
        <a:defRPr>
          <a:latin typeface="+mn-lt"/>
          <a:ea typeface="+mn-ea"/>
          <a:cs typeface="+mn-cs"/>
        </a:defRPr>
      </a:lvl3pPr>
      <a:lvl4pPr marL="1227997">
        <a:defRPr>
          <a:latin typeface="+mn-lt"/>
          <a:ea typeface="+mn-ea"/>
          <a:cs typeface="+mn-cs"/>
        </a:defRPr>
      </a:lvl4pPr>
      <a:lvl5pPr marL="1637330">
        <a:defRPr>
          <a:latin typeface="+mn-lt"/>
          <a:ea typeface="+mn-ea"/>
          <a:cs typeface="+mn-cs"/>
        </a:defRPr>
      </a:lvl5pPr>
      <a:lvl6pPr marL="2046666">
        <a:defRPr>
          <a:latin typeface="+mn-lt"/>
          <a:ea typeface="+mn-ea"/>
          <a:cs typeface="+mn-cs"/>
        </a:defRPr>
      </a:lvl6pPr>
      <a:lvl7pPr marL="2455998">
        <a:defRPr>
          <a:latin typeface="+mn-lt"/>
          <a:ea typeface="+mn-ea"/>
          <a:cs typeface="+mn-cs"/>
        </a:defRPr>
      </a:lvl7pPr>
      <a:lvl8pPr marL="2865329">
        <a:defRPr>
          <a:latin typeface="+mn-lt"/>
          <a:ea typeface="+mn-ea"/>
          <a:cs typeface="+mn-cs"/>
        </a:defRPr>
      </a:lvl8pPr>
      <a:lvl9pPr marL="32746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9332">
        <a:defRPr>
          <a:latin typeface="+mn-lt"/>
          <a:ea typeface="+mn-ea"/>
          <a:cs typeface="+mn-cs"/>
        </a:defRPr>
      </a:lvl2pPr>
      <a:lvl3pPr marL="818663">
        <a:defRPr>
          <a:latin typeface="+mn-lt"/>
          <a:ea typeface="+mn-ea"/>
          <a:cs typeface="+mn-cs"/>
        </a:defRPr>
      </a:lvl3pPr>
      <a:lvl4pPr marL="1227997">
        <a:defRPr>
          <a:latin typeface="+mn-lt"/>
          <a:ea typeface="+mn-ea"/>
          <a:cs typeface="+mn-cs"/>
        </a:defRPr>
      </a:lvl4pPr>
      <a:lvl5pPr marL="1637330">
        <a:defRPr>
          <a:latin typeface="+mn-lt"/>
          <a:ea typeface="+mn-ea"/>
          <a:cs typeface="+mn-cs"/>
        </a:defRPr>
      </a:lvl5pPr>
      <a:lvl6pPr marL="2046666">
        <a:defRPr>
          <a:latin typeface="+mn-lt"/>
          <a:ea typeface="+mn-ea"/>
          <a:cs typeface="+mn-cs"/>
        </a:defRPr>
      </a:lvl6pPr>
      <a:lvl7pPr marL="2455998">
        <a:defRPr>
          <a:latin typeface="+mn-lt"/>
          <a:ea typeface="+mn-ea"/>
          <a:cs typeface="+mn-cs"/>
        </a:defRPr>
      </a:lvl7pPr>
      <a:lvl8pPr marL="2865329">
        <a:defRPr>
          <a:latin typeface="+mn-lt"/>
          <a:ea typeface="+mn-ea"/>
          <a:cs typeface="+mn-cs"/>
        </a:defRPr>
      </a:lvl8pPr>
      <a:lvl9pPr marL="327466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5"/>
            <a:ext cx="780103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2"/>
            <a:ext cx="797837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2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855"/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855"/>
            <a:fld id="{1D8BD707-D9CF-40AE-B4C6-C98DA3205C09}" type="datetimeFigureOut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8855"/>
              <a:t>11/13/22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8855"/>
            <a:fld id="{B6F15528-21DE-4FAA-801E-634DDDAF4B2B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8855"/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9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9428">
        <a:defRPr>
          <a:latin typeface="+mn-lt"/>
          <a:ea typeface="+mn-ea"/>
          <a:cs typeface="+mn-cs"/>
        </a:defRPr>
      </a:lvl2pPr>
      <a:lvl3pPr marL="818855">
        <a:defRPr>
          <a:latin typeface="+mn-lt"/>
          <a:ea typeface="+mn-ea"/>
          <a:cs typeface="+mn-cs"/>
        </a:defRPr>
      </a:lvl3pPr>
      <a:lvl4pPr marL="1228284">
        <a:defRPr>
          <a:latin typeface="+mn-lt"/>
          <a:ea typeface="+mn-ea"/>
          <a:cs typeface="+mn-cs"/>
        </a:defRPr>
      </a:lvl4pPr>
      <a:lvl5pPr marL="1637712">
        <a:defRPr>
          <a:latin typeface="+mn-lt"/>
          <a:ea typeface="+mn-ea"/>
          <a:cs typeface="+mn-cs"/>
        </a:defRPr>
      </a:lvl5pPr>
      <a:lvl6pPr marL="2047144">
        <a:defRPr>
          <a:latin typeface="+mn-lt"/>
          <a:ea typeface="+mn-ea"/>
          <a:cs typeface="+mn-cs"/>
        </a:defRPr>
      </a:lvl6pPr>
      <a:lvl7pPr marL="2456572">
        <a:defRPr>
          <a:latin typeface="+mn-lt"/>
          <a:ea typeface="+mn-ea"/>
          <a:cs typeface="+mn-cs"/>
        </a:defRPr>
      </a:lvl7pPr>
      <a:lvl8pPr marL="2865999">
        <a:defRPr>
          <a:latin typeface="+mn-lt"/>
          <a:ea typeface="+mn-ea"/>
          <a:cs typeface="+mn-cs"/>
        </a:defRPr>
      </a:lvl8pPr>
      <a:lvl9pPr marL="327542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9428">
        <a:defRPr>
          <a:latin typeface="+mn-lt"/>
          <a:ea typeface="+mn-ea"/>
          <a:cs typeface="+mn-cs"/>
        </a:defRPr>
      </a:lvl2pPr>
      <a:lvl3pPr marL="818855">
        <a:defRPr>
          <a:latin typeface="+mn-lt"/>
          <a:ea typeface="+mn-ea"/>
          <a:cs typeface="+mn-cs"/>
        </a:defRPr>
      </a:lvl3pPr>
      <a:lvl4pPr marL="1228284">
        <a:defRPr>
          <a:latin typeface="+mn-lt"/>
          <a:ea typeface="+mn-ea"/>
          <a:cs typeface="+mn-cs"/>
        </a:defRPr>
      </a:lvl4pPr>
      <a:lvl5pPr marL="1637712">
        <a:defRPr>
          <a:latin typeface="+mn-lt"/>
          <a:ea typeface="+mn-ea"/>
          <a:cs typeface="+mn-cs"/>
        </a:defRPr>
      </a:lvl5pPr>
      <a:lvl6pPr marL="2047144">
        <a:defRPr>
          <a:latin typeface="+mn-lt"/>
          <a:ea typeface="+mn-ea"/>
          <a:cs typeface="+mn-cs"/>
        </a:defRPr>
      </a:lvl6pPr>
      <a:lvl7pPr marL="2456572">
        <a:defRPr>
          <a:latin typeface="+mn-lt"/>
          <a:ea typeface="+mn-ea"/>
          <a:cs typeface="+mn-cs"/>
        </a:defRPr>
      </a:lvl7pPr>
      <a:lvl8pPr marL="2865999">
        <a:defRPr>
          <a:latin typeface="+mn-lt"/>
          <a:ea typeface="+mn-ea"/>
          <a:cs typeface="+mn-cs"/>
        </a:defRPr>
      </a:lvl8pPr>
      <a:lvl9pPr marL="3275428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1484" y="545505"/>
            <a:ext cx="780103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A31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2815" y="1310612"/>
            <a:ext cx="797837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2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143"/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143"/>
            <a:fld id="{1D8BD707-D9CF-40AE-B4C6-C98DA3205C09}" type="datetimeFigureOut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9143"/>
              <a:t>11/13/22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9143"/>
            <a:fld id="{B6F15528-21DE-4FAA-801E-634DDDAF4B2B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 defTabSz="819143"/>
              <a:t>‹#›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9571">
        <a:defRPr>
          <a:latin typeface="+mn-lt"/>
          <a:ea typeface="+mn-ea"/>
          <a:cs typeface="+mn-cs"/>
        </a:defRPr>
      </a:lvl2pPr>
      <a:lvl3pPr marL="819143">
        <a:defRPr>
          <a:latin typeface="+mn-lt"/>
          <a:ea typeface="+mn-ea"/>
          <a:cs typeface="+mn-cs"/>
        </a:defRPr>
      </a:lvl3pPr>
      <a:lvl4pPr marL="1228716">
        <a:defRPr>
          <a:latin typeface="+mn-lt"/>
          <a:ea typeface="+mn-ea"/>
          <a:cs typeface="+mn-cs"/>
        </a:defRPr>
      </a:lvl4pPr>
      <a:lvl5pPr marL="1638287">
        <a:defRPr>
          <a:latin typeface="+mn-lt"/>
          <a:ea typeface="+mn-ea"/>
          <a:cs typeface="+mn-cs"/>
        </a:defRPr>
      </a:lvl5pPr>
      <a:lvl6pPr marL="2047862">
        <a:defRPr>
          <a:latin typeface="+mn-lt"/>
          <a:ea typeface="+mn-ea"/>
          <a:cs typeface="+mn-cs"/>
        </a:defRPr>
      </a:lvl6pPr>
      <a:lvl7pPr marL="2457434">
        <a:defRPr>
          <a:latin typeface="+mn-lt"/>
          <a:ea typeface="+mn-ea"/>
          <a:cs typeface="+mn-cs"/>
        </a:defRPr>
      </a:lvl7pPr>
      <a:lvl8pPr marL="2867005">
        <a:defRPr>
          <a:latin typeface="+mn-lt"/>
          <a:ea typeface="+mn-ea"/>
          <a:cs typeface="+mn-cs"/>
        </a:defRPr>
      </a:lvl8pPr>
      <a:lvl9pPr marL="32765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9571">
        <a:defRPr>
          <a:latin typeface="+mn-lt"/>
          <a:ea typeface="+mn-ea"/>
          <a:cs typeface="+mn-cs"/>
        </a:defRPr>
      </a:lvl2pPr>
      <a:lvl3pPr marL="819143">
        <a:defRPr>
          <a:latin typeface="+mn-lt"/>
          <a:ea typeface="+mn-ea"/>
          <a:cs typeface="+mn-cs"/>
        </a:defRPr>
      </a:lvl3pPr>
      <a:lvl4pPr marL="1228716">
        <a:defRPr>
          <a:latin typeface="+mn-lt"/>
          <a:ea typeface="+mn-ea"/>
          <a:cs typeface="+mn-cs"/>
        </a:defRPr>
      </a:lvl4pPr>
      <a:lvl5pPr marL="1638287">
        <a:defRPr>
          <a:latin typeface="+mn-lt"/>
          <a:ea typeface="+mn-ea"/>
          <a:cs typeface="+mn-cs"/>
        </a:defRPr>
      </a:lvl5pPr>
      <a:lvl6pPr marL="2047862">
        <a:defRPr>
          <a:latin typeface="+mn-lt"/>
          <a:ea typeface="+mn-ea"/>
          <a:cs typeface="+mn-cs"/>
        </a:defRPr>
      </a:lvl6pPr>
      <a:lvl7pPr marL="2457434">
        <a:defRPr>
          <a:latin typeface="+mn-lt"/>
          <a:ea typeface="+mn-ea"/>
          <a:cs typeface="+mn-cs"/>
        </a:defRPr>
      </a:lvl7pPr>
      <a:lvl8pPr marL="2867005">
        <a:defRPr>
          <a:latin typeface="+mn-lt"/>
          <a:ea typeface="+mn-ea"/>
          <a:cs typeface="+mn-cs"/>
        </a:defRPr>
      </a:lvl8pPr>
      <a:lvl9pPr marL="3276577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533400"/>
            <a:ext cx="8534400" cy="74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3224"/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647700"/>
            <a:ext cx="8534400" cy="38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3224"/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213" y="19055"/>
            <a:ext cx="859759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1120" y="3142245"/>
            <a:ext cx="856178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2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2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224"/>
              <a:t>11/13/22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2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22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1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614">
        <a:defRPr>
          <a:latin typeface="+mn-lt"/>
          <a:ea typeface="+mn-ea"/>
          <a:cs typeface="+mn-cs"/>
        </a:defRPr>
      </a:lvl2pPr>
      <a:lvl3pPr marL="913224">
        <a:defRPr>
          <a:latin typeface="+mn-lt"/>
          <a:ea typeface="+mn-ea"/>
          <a:cs typeface="+mn-cs"/>
        </a:defRPr>
      </a:lvl3pPr>
      <a:lvl4pPr marL="1369838">
        <a:defRPr>
          <a:latin typeface="+mn-lt"/>
          <a:ea typeface="+mn-ea"/>
          <a:cs typeface="+mn-cs"/>
        </a:defRPr>
      </a:lvl4pPr>
      <a:lvl5pPr marL="1826449">
        <a:defRPr>
          <a:latin typeface="+mn-lt"/>
          <a:ea typeface="+mn-ea"/>
          <a:cs typeface="+mn-cs"/>
        </a:defRPr>
      </a:lvl5pPr>
      <a:lvl6pPr marL="2283063">
        <a:defRPr>
          <a:latin typeface="+mn-lt"/>
          <a:ea typeface="+mn-ea"/>
          <a:cs typeface="+mn-cs"/>
        </a:defRPr>
      </a:lvl6pPr>
      <a:lvl7pPr marL="2739672">
        <a:defRPr>
          <a:latin typeface="+mn-lt"/>
          <a:ea typeface="+mn-ea"/>
          <a:cs typeface="+mn-cs"/>
        </a:defRPr>
      </a:lvl7pPr>
      <a:lvl8pPr marL="3196287">
        <a:defRPr>
          <a:latin typeface="+mn-lt"/>
          <a:ea typeface="+mn-ea"/>
          <a:cs typeface="+mn-cs"/>
        </a:defRPr>
      </a:lvl8pPr>
      <a:lvl9pPr marL="365289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14">
        <a:defRPr>
          <a:latin typeface="+mn-lt"/>
          <a:ea typeface="+mn-ea"/>
          <a:cs typeface="+mn-cs"/>
        </a:defRPr>
      </a:lvl2pPr>
      <a:lvl3pPr marL="913224">
        <a:defRPr>
          <a:latin typeface="+mn-lt"/>
          <a:ea typeface="+mn-ea"/>
          <a:cs typeface="+mn-cs"/>
        </a:defRPr>
      </a:lvl3pPr>
      <a:lvl4pPr marL="1369838">
        <a:defRPr>
          <a:latin typeface="+mn-lt"/>
          <a:ea typeface="+mn-ea"/>
          <a:cs typeface="+mn-cs"/>
        </a:defRPr>
      </a:lvl4pPr>
      <a:lvl5pPr marL="1826449">
        <a:defRPr>
          <a:latin typeface="+mn-lt"/>
          <a:ea typeface="+mn-ea"/>
          <a:cs typeface="+mn-cs"/>
        </a:defRPr>
      </a:lvl5pPr>
      <a:lvl6pPr marL="2283063">
        <a:defRPr>
          <a:latin typeface="+mn-lt"/>
          <a:ea typeface="+mn-ea"/>
          <a:cs typeface="+mn-cs"/>
        </a:defRPr>
      </a:lvl6pPr>
      <a:lvl7pPr marL="2739672">
        <a:defRPr>
          <a:latin typeface="+mn-lt"/>
          <a:ea typeface="+mn-ea"/>
          <a:cs typeface="+mn-cs"/>
        </a:defRPr>
      </a:lvl7pPr>
      <a:lvl8pPr marL="3196287">
        <a:defRPr>
          <a:latin typeface="+mn-lt"/>
          <a:ea typeface="+mn-ea"/>
          <a:cs typeface="+mn-cs"/>
        </a:defRPr>
      </a:lvl8pPr>
      <a:lvl9pPr marL="3652897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endParaRPr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fld id="{1D8BD707-D9CF-40AE-B4C6-C98DA3205C09}" type="datetimeFigureOut">
              <a:rPr lang="en-US" sz="1600">
                <a:solidFill>
                  <a:prstClr val="black">
                    <a:tint val="75000"/>
                  </a:prstClr>
                </a:solidFill>
              </a:rPr>
              <a:pPr defTabSz="820583"/>
              <a:t>11/13/22</a:t>
            </a:fld>
            <a:endParaRPr lang="en-US" sz="16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583"/>
            <a:fld id="{B6F15528-21DE-4FAA-801E-634DDDAF4B2B}" type="slidenum">
              <a:rPr sz="1600">
                <a:solidFill>
                  <a:prstClr val="black">
                    <a:tint val="75000"/>
                  </a:prstClr>
                </a:solidFill>
              </a:rPr>
              <a:pPr defTabSz="820583"/>
              <a:t>‹#›</a:t>
            </a:fld>
            <a:endParaRPr sz="16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5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291">
        <a:defRPr>
          <a:latin typeface="+mn-lt"/>
          <a:ea typeface="+mn-ea"/>
          <a:cs typeface="+mn-cs"/>
        </a:defRPr>
      </a:lvl2pPr>
      <a:lvl3pPr marL="820583">
        <a:defRPr>
          <a:latin typeface="+mn-lt"/>
          <a:ea typeface="+mn-ea"/>
          <a:cs typeface="+mn-cs"/>
        </a:defRPr>
      </a:lvl3pPr>
      <a:lvl4pPr marL="1230874">
        <a:defRPr>
          <a:latin typeface="+mn-lt"/>
          <a:ea typeface="+mn-ea"/>
          <a:cs typeface="+mn-cs"/>
        </a:defRPr>
      </a:lvl4pPr>
      <a:lvl5pPr marL="1641165">
        <a:defRPr>
          <a:latin typeface="+mn-lt"/>
          <a:ea typeface="+mn-ea"/>
          <a:cs typeface="+mn-cs"/>
        </a:defRPr>
      </a:lvl5pPr>
      <a:lvl6pPr marL="2051456">
        <a:defRPr>
          <a:latin typeface="+mn-lt"/>
          <a:ea typeface="+mn-ea"/>
          <a:cs typeface="+mn-cs"/>
        </a:defRPr>
      </a:lvl6pPr>
      <a:lvl7pPr marL="2461748">
        <a:defRPr>
          <a:latin typeface="+mn-lt"/>
          <a:ea typeface="+mn-ea"/>
          <a:cs typeface="+mn-cs"/>
        </a:defRPr>
      </a:lvl7pPr>
      <a:lvl8pPr marL="2872039">
        <a:defRPr>
          <a:latin typeface="+mn-lt"/>
          <a:ea typeface="+mn-ea"/>
          <a:cs typeface="+mn-cs"/>
        </a:defRPr>
      </a:lvl8pPr>
      <a:lvl9pPr marL="32823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1000" y="3318225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2" tIns="45662" rIns="91322" bIns="45662" anchor="ctr">
            <a:spAutoFit/>
          </a:bodyPr>
          <a:lstStyle>
            <a:lvl1pPr>
              <a:spcBef>
                <a:spcPct val="10000"/>
              </a:spcBef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buSzPct val="70000"/>
              <a:buFont typeface="Wingdings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None/>
            </a:pPr>
            <a:r>
              <a:rPr lang="tr-TR" altLang="en-US" sz="3200" dirty="0" err="1"/>
              <a:t>Lecture</a:t>
            </a:r>
            <a:r>
              <a:rPr lang="tr-TR" altLang="en-US" sz="3200" dirty="0"/>
              <a:t> </a:t>
            </a:r>
            <a:r>
              <a:rPr lang="en-US" altLang="en-US" sz="3200" smtClean="0"/>
              <a:t>7</a:t>
            </a:r>
            <a:r>
              <a:rPr lang="tr-TR" altLang="en-US" sz="3200" smtClean="0"/>
              <a:t>: </a:t>
            </a:r>
            <a:r>
              <a:rPr lang="en-US" altLang="en-US" sz="3200" dirty="0"/>
              <a:t>Estimation and </a:t>
            </a:r>
            <a:r>
              <a:rPr lang="tr-TR" altLang="en-US" sz="3200" dirty="0"/>
              <a:t>Statistical I</a:t>
            </a:r>
            <a:r>
              <a:rPr lang="en-US" altLang="en-US" sz="3200" dirty="0" err="1"/>
              <a:t>nference</a:t>
            </a:r>
            <a:endParaRPr lang="tr-T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87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9050"/>
            <a:ext cx="8229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702"/>
            <a:r>
              <a:rPr dirty="0"/>
              <a:t>Hypothesis </a:t>
            </a:r>
            <a:r>
              <a:rPr spc="50" dirty="0"/>
              <a:t>testing </a:t>
            </a:r>
            <a:r>
              <a:rPr spc="-79" dirty="0"/>
              <a:t>for </a:t>
            </a:r>
            <a:r>
              <a:rPr dirty="0"/>
              <a:t>the </a:t>
            </a:r>
            <a:r>
              <a:rPr spc="20" dirty="0"/>
              <a:t>population</a:t>
            </a:r>
            <a:r>
              <a:rPr spc="773" dirty="0"/>
              <a:t> </a:t>
            </a:r>
            <a:r>
              <a:rPr spc="30" dirty="0"/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8" y="2129832"/>
            <a:ext cx="7330314" cy="1060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0" dirty="0">
                <a:latin typeface="Tahoma"/>
                <a:cs typeface="Tahoma"/>
              </a:rPr>
              <a:t>To </a:t>
            </a:r>
            <a:r>
              <a:rPr sz="2200" spc="-89" dirty="0">
                <a:latin typeface="Tahoma"/>
                <a:cs typeface="Tahoma"/>
              </a:rPr>
              <a:t>evaluate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i="1" spc="50" dirty="0">
                <a:latin typeface="Trebuchet MS"/>
                <a:cs typeface="Trebuchet MS"/>
              </a:rPr>
              <a:t>H</a:t>
            </a:r>
            <a:r>
              <a:rPr sz="2400" spc="73" baseline="-10416" dirty="0">
                <a:latin typeface="Trebuchet MS"/>
                <a:cs typeface="Trebuchet MS"/>
              </a:rPr>
              <a:t>0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 </a:t>
            </a:r>
            <a:r>
              <a:rPr sz="2200" spc="-129" dirty="0">
                <a:latin typeface="Tahoma"/>
                <a:cs typeface="Tahoma"/>
              </a:rPr>
              <a:t>versus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spc="-69" dirty="0">
                <a:latin typeface="Tahoma"/>
                <a:cs typeface="Tahoma"/>
              </a:rPr>
              <a:t>alternative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i="1" spc="-109" dirty="0">
                <a:latin typeface="Verdana"/>
                <a:cs typeface="Verdana"/>
              </a:rPr>
              <a:t>&lt; </a:t>
            </a:r>
            <a:r>
              <a:rPr sz="2200" spc="-119" dirty="0">
                <a:latin typeface="Tahoma"/>
                <a:cs typeface="Tahoma"/>
              </a:rPr>
              <a:t>98</a:t>
            </a:r>
            <a:r>
              <a:rPr sz="2200" i="1" spc="-119" dirty="0">
                <a:latin typeface="Verdana"/>
                <a:cs typeface="Verdana"/>
              </a:rPr>
              <a:t>.</a:t>
            </a:r>
            <a:r>
              <a:rPr sz="2200" spc="-119" dirty="0">
                <a:latin typeface="Tahoma"/>
                <a:cs typeface="Tahoma"/>
              </a:rPr>
              <a:t>6, </a:t>
            </a:r>
            <a:r>
              <a:rPr sz="2200" spc="-198" dirty="0">
                <a:latin typeface="Tahoma"/>
                <a:cs typeface="Tahoma"/>
              </a:rPr>
              <a:t>we </a:t>
            </a:r>
            <a:r>
              <a:rPr sz="2200" spc="-149" dirty="0">
                <a:latin typeface="Tahoma"/>
                <a:cs typeface="Tahoma"/>
              </a:rPr>
              <a:t>use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29" dirty="0">
                <a:latin typeface="Tahoma"/>
                <a:cs typeface="Tahoma"/>
              </a:rPr>
              <a:t>lower </a:t>
            </a:r>
            <a:r>
              <a:rPr sz="2200" spc="-10" dirty="0">
                <a:latin typeface="Tahoma"/>
                <a:cs typeface="Tahoma"/>
              </a:rPr>
              <a:t>tail </a:t>
            </a:r>
            <a:r>
              <a:rPr sz="2200" spc="-59" dirty="0">
                <a:latin typeface="Tahoma"/>
                <a:cs typeface="Tahoma"/>
              </a:rPr>
              <a:t>probability </a:t>
            </a:r>
            <a:r>
              <a:rPr sz="2200" spc="-69" dirty="0">
                <a:latin typeface="Tahoma"/>
                <a:cs typeface="Tahoma"/>
              </a:rPr>
              <a:t>of  </a:t>
            </a:r>
            <a:r>
              <a:rPr sz="2200" spc="-50" dirty="0">
                <a:latin typeface="Tahoma"/>
                <a:cs typeface="Tahoma"/>
              </a:rPr>
              <a:t>this </a:t>
            </a:r>
            <a:r>
              <a:rPr sz="2200" spc="-99" dirty="0">
                <a:latin typeface="Tahoma"/>
                <a:cs typeface="Tahoma"/>
              </a:rPr>
              <a:t>value </a:t>
            </a:r>
            <a:r>
              <a:rPr sz="2200" spc="-79" dirty="0">
                <a:latin typeface="Tahoma"/>
                <a:cs typeface="Tahoma"/>
              </a:rPr>
              <a:t>from the </a:t>
            </a:r>
            <a:r>
              <a:rPr sz="2200" spc="-50" dirty="0" smtClean="0">
                <a:latin typeface="Tahoma"/>
                <a:cs typeface="Tahoma"/>
              </a:rPr>
              <a:t>null</a:t>
            </a:r>
            <a:r>
              <a:rPr lang="en-US" sz="2200" spc="-50" dirty="0" smtClean="0">
                <a:latin typeface="Tahoma"/>
                <a:cs typeface="Tahoma"/>
              </a:rPr>
              <a:t> </a:t>
            </a:r>
            <a:r>
              <a:rPr sz="2200" spc="-50" dirty="0" smtClean="0">
                <a:latin typeface="Tahoma"/>
                <a:cs typeface="Tahoma"/>
              </a:rPr>
              <a:t>distribution</a:t>
            </a:r>
            <a:r>
              <a:rPr sz="2200" spc="-5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7014" y="3680004"/>
            <a:ext cx="2473666" cy="2114026"/>
          </a:xfrm>
          <a:custGeom>
            <a:avLst/>
            <a:gdLst/>
            <a:ahLst/>
            <a:cxnLst/>
            <a:rect l="l" t="t" r="r" b="b"/>
            <a:pathLst>
              <a:path w="1247139" h="1066800">
                <a:moveTo>
                  <a:pt x="0" y="1066458"/>
                </a:moveTo>
                <a:lnTo>
                  <a:pt x="38950" y="1065868"/>
                </a:lnTo>
                <a:lnTo>
                  <a:pt x="46761" y="1065694"/>
                </a:lnTo>
                <a:lnTo>
                  <a:pt x="85712" y="1064028"/>
                </a:lnTo>
                <a:lnTo>
                  <a:pt x="124697" y="1060452"/>
                </a:lnTo>
                <a:lnTo>
                  <a:pt x="163648" y="1053058"/>
                </a:lnTo>
                <a:lnTo>
                  <a:pt x="202634" y="1038963"/>
                </a:lnTo>
                <a:lnTo>
                  <a:pt x="241584" y="1013760"/>
                </a:lnTo>
                <a:lnTo>
                  <a:pt x="272759" y="981926"/>
                </a:lnTo>
                <a:lnTo>
                  <a:pt x="296157" y="949189"/>
                </a:lnTo>
                <a:lnTo>
                  <a:pt x="319521" y="907461"/>
                </a:lnTo>
                <a:lnTo>
                  <a:pt x="342919" y="855701"/>
                </a:lnTo>
                <a:lnTo>
                  <a:pt x="358506" y="815327"/>
                </a:lnTo>
                <a:lnTo>
                  <a:pt x="374093" y="770196"/>
                </a:lnTo>
                <a:lnTo>
                  <a:pt x="389680" y="720484"/>
                </a:lnTo>
                <a:lnTo>
                  <a:pt x="405268" y="666432"/>
                </a:lnTo>
                <a:lnTo>
                  <a:pt x="420855" y="608561"/>
                </a:lnTo>
                <a:lnTo>
                  <a:pt x="436442" y="547532"/>
                </a:lnTo>
                <a:lnTo>
                  <a:pt x="452029" y="484245"/>
                </a:lnTo>
                <a:lnTo>
                  <a:pt x="467617" y="419744"/>
                </a:lnTo>
                <a:lnTo>
                  <a:pt x="475393" y="387424"/>
                </a:lnTo>
                <a:lnTo>
                  <a:pt x="483204" y="355277"/>
                </a:lnTo>
                <a:lnTo>
                  <a:pt x="498791" y="292165"/>
                </a:lnTo>
                <a:lnTo>
                  <a:pt x="514378" y="231829"/>
                </a:lnTo>
                <a:lnTo>
                  <a:pt x="529966" y="175729"/>
                </a:lnTo>
                <a:lnTo>
                  <a:pt x="545553" y="125357"/>
                </a:lnTo>
                <a:lnTo>
                  <a:pt x="561140" y="82032"/>
                </a:lnTo>
                <a:lnTo>
                  <a:pt x="576727" y="46935"/>
                </a:lnTo>
                <a:lnTo>
                  <a:pt x="600091" y="11942"/>
                </a:lnTo>
                <a:lnTo>
                  <a:pt x="623489" y="0"/>
                </a:lnTo>
                <a:lnTo>
                  <a:pt x="631265" y="1319"/>
                </a:lnTo>
                <a:lnTo>
                  <a:pt x="662440" y="32806"/>
                </a:lnTo>
                <a:lnTo>
                  <a:pt x="685838" y="82032"/>
                </a:lnTo>
                <a:lnTo>
                  <a:pt x="701425" y="125357"/>
                </a:lnTo>
                <a:lnTo>
                  <a:pt x="717012" y="175729"/>
                </a:lnTo>
                <a:lnTo>
                  <a:pt x="732600" y="231829"/>
                </a:lnTo>
                <a:lnTo>
                  <a:pt x="748187" y="292165"/>
                </a:lnTo>
                <a:lnTo>
                  <a:pt x="763774" y="355277"/>
                </a:lnTo>
                <a:lnTo>
                  <a:pt x="779361" y="419744"/>
                </a:lnTo>
                <a:lnTo>
                  <a:pt x="787138" y="452099"/>
                </a:lnTo>
                <a:lnTo>
                  <a:pt x="794949" y="484245"/>
                </a:lnTo>
                <a:lnTo>
                  <a:pt x="810536" y="547532"/>
                </a:lnTo>
                <a:lnTo>
                  <a:pt x="826123" y="608561"/>
                </a:lnTo>
                <a:lnTo>
                  <a:pt x="841710" y="666432"/>
                </a:lnTo>
                <a:lnTo>
                  <a:pt x="857298" y="720484"/>
                </a:lnTo>
                <a:lnTo>
                  <a:pt x="872885" y="770196"/>
                </a:lnTo>
                <a:lnTo>
                  <a:pt x="888472" y="815327"/>
                </a:lnTo>
                <a:lnTo>
                  <a:pt x="904059" y="855701"/>
                </a:lnTo>
                <a:lnTo>
                  <a:pt x="919646" y="891353"/>
                </a:lnTo>
                <a:lnTo>
                  <a:pt x="943045" y="936345"/>
                </a:lnTo>
                <a:lnTo>
                  <a:pt x="966408" y="971963"/>
                </a:lnTo>
                <a:lnTo>
                  <a:pt x="997583" y="1006921"/>
                </a:lnTo>
                <a:lnTo>
                  <a:pt x="1028757" y="1030493"/>
                </a:lnTo>
                <a:lnTo>
                  <a:pt x="1067743" y="1048441"/>
                </a:lnTo>
                <a:lnTo>
                  <a:pt x="1106693" y="1058092"/>
                </a:lnTo>
                <a:lnTo>
                  <a:pt x="1145679" y="1062917"/>
                </a:lnTo>
                <a:lnTo>
                  <a:pt x="1184630" y="1065174"/>
                </a:lnTo>
                <a:lnTo>
                  <a:pt x="1208028" y="1065868"/>
                </a:lnTo>
                <a:lnTo>
                  <a:pt x="1215804" y="1066042"/>
                </a:lnTo>
                <a:lnTo>
                  <a:pt x="1223615" y="1066180"/>
                </a:lnTo>
                <a:lnTo>
                  <a:pt x="1231391" y="1066285"/>
                </a:lnTo>
                <a:lnTo>
                  <a:pt x="1239202" y="1066389"/>
                </a:lnTo>
                <a:lnTo>
                  <a:pt x="1246978" y="1066458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46185" y="5877901"/>
            <a:ext cx="1546671" cy="0"/>
          </a:xfrm>
          <a:custGeom>
            <a:avLst/>
            <a:gdLst/>
            <a:ahLst/>
            <a:cxnLst/>
            <a:rect l="l" t="t" r="r" b="b"/>
            <a:pathLst>
              <a:path w="779780">
                <a:moveTo>
                  <a:pt x="0" y="0"/>
                </a:moveTo>
                <a:lnTo>
                  <a:pt x="7793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46184" y="5877902"/>
            <a:ext cx="0" cy="65434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4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19103" y="5877902"/>
            <a:ext cx="0" cy="65434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4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92024" y="5877902"/>
            <a:ext cx="0" cy="65434"/>
          </a:xfrm>
          <a:custGeom>
            <a:avLst/>
            <a:gdLst/>
            <a:ahLst/>
            <a:cxnLst/>
            <a:rect l="l" t="t" r="r" b="b"/>
            <a:pathLst>
              <a:path h="33019">
                <a:moveTo>
                  <a:pt x="0" y="0"/>
                </a:moveTo>
                <a:lnTo>
                  <a:pt x="0" y="324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38067" y="3674434"/>
            <a:ext cx="0" cy="2120317"/>
          </a:xfrm>
          <a:custGeom>
            <a:avLst/>
            <a:gdLst/>
            <a:ahLst/>
            <a:cxnLst/>
            <a:rect l="l" t="t" r="r" b="b"/>
            <a:pathLst>
              <a:path h="1069975">
                <a:moveTo>
                  <a:pt x="0" y="106961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3618" y="5794041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4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73618" y="5264122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4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73618" y="4734203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4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73618" y="4204283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4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73618" y="3674431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3249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68971" y="5692375"/>
            <a:ext cx="123111" cy="20385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0.0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8971" y="5162458"/>
            <a:ext cx="123111" cy="20385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0.5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68971" y="4632536"/>
            <a:ext cx="123111" cy="20385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1.0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8971" y="4102617"/>
            <a:ext cx="123111" cy="20385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1.5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68971" y="3572767"/>
            <a:ext cx="123111" cy="20385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2.0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638071" y="3595457"/>
            <a:ext cx="2671408" cy="2282644"/>
          </a:xfrm>
          <a:custGeom>
            <a:avLst/>
            <a:gdLst/>
            <a:ahLst/>
            <a:cxnLst/>
            <a:rect l="l" t="t" r="r" b="b"/>
            <a:pathLst>
              <a:path w="1346835" h="1151889">
                <a:moveTo>
                  <a:pt x="0" y="1151789"/>
                </a:moveTo>
                <a:lnTo>
                  <a:pt x="1346751" y="1151789"/>
                </a:lnTo>
                <a:lnTo>
                  <a:pt x="1346751" y="0"/>
                </a:lnTo>
                <a:lnTo>
                  <a:pt x="0" y="0"/>
                </a:lnTo>
                <a:lnTo>
                  <a:pt x="0" y="11517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36925" y="6298164"/>
            <a:ext cx="74311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0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111173" y="4528013"/>
            <a:ext cx="123111" cy="417772"/>
          </a:xfrm>
          <a:prstGeom prst="rect">
            <a:avLst/>
          </a:prstGeom>
        </p:spPr>
        <p:txBody>
          <a:bodyPr vert="vert270" wrap="square" lIns="0" tIns="13815" rIns="0" bIns="0" rtlCol="0">
            <a:spAutoFit/>
          </a:bodyPr>
          <a:lstStyle/>
          <a:p>
            <a:pPr marL="25116">
              <a:spcBef>
                <a:spcPts val="109"/>
              </a:spcBef>
            </a:pPr>
            <a:r>
              <a:rPr sz="800" dirty="0">
                <a:latin typeface="Arial"/>
                <a:cs typeface="Arial"/>
              </a:rPr>
              <a:t>Density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38071" y="5794041"/>
            <a:ext cx="2671408" cy="0"/>
          </a:xfrm>
          <a:custGeom>
            <a:avLst/>
            <a:gdLst/>
            <a:ahLst/>
            <a:cxnLst/>
            <a:rect l="l" t="t" r="r" b="b"/>
            <a:pathLst>
              <a:path w="1346835">
                <a:moveTo>
                  <a:pt x="0" y="0"/>
                </a:moveTo>
                <a:lnTo>
                  <a:pt x="1346751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52439" y="4511814"/>
            <a:ext cx="913140" cy="1282257"/>
          </a:xfrm>
          <a:custGeom>
            <a:avLst/>
            <a:gdLst/>
            <a:ahLst/>
            <a:cxnLst/>
            <a:rect l="l" t="t" r="r" b="b"/>
            <a:pathLst>
              <a:path w="460375" h="647064">
                <a:moveTo>
                  <a:pt x="459840" y="0"/>
                </a:moveTo>
                <a:lnTo>
                  <a:pt x="444253" y="64501"/>
                </a:lnTo>
                <a:lnTo>
                  <a:pt x="428666" y="127787"/>
                </a:lnTo>
                <a:lnTo>
                  <a:pt x="413079" y="188817"/>
                </a:lnTo>
                <a:lnTo>
                  <a:pt x="397491" y="246687"/>
                </a:lnTo>
                <a:lnTo>
                  <a:pt x="381904" y="300739"/>
                </a:lnTo>
                <a:lnTo>
                  <a:pt x="366317" y="350452"/>
                </a:lnTo>
                <a:lnTo>
                  <a:pt x="350730" y="395582"/>
                </a:lnTo>
                <a:lnTo>
                  <a:pt x="335142" y="435956"/>
                </a:lnTo>
                <a:lnTo>
                  <a:pt x="319555" y="471609"/>
                </a:lnTo>
                <a:lnTo>
                  <a:pt x="296157" y="516600"/>
                </a:lnTo>
                <a:lnTo>
                  <a:pt x="272794" y="552218"/>
                </a:lnTo>
                <a:lnTo>
                  <a:pt x="241619" y="587177"/>
                </a:lnTo>
                <a:lnTo>
                  <a:pt x="210445" y="610748"/>
                </a:lnTo>
                <a:lnTo>
                  <a:pt x="171459" y="628696"/>
                </a:lnTo>
                <a:lnTo>
                  <a:pt x="132508" y="638347"/>
                </a:lnTo>
                <a:lnTo>
                  <a:pt x="93523" y="643173"/>
                </a:lnTo>
                <a:lnTo>
                  <a:pt x="38985" y="645950"/>
                </a:lnTo>
                <a:lnTo>
                  <a:pt x="0" y="646644"/>
                </a:lnTo>
                <a:lnTo>
                  <a:pt x="459840" y="647061"/>
                </a:lnTo>
                <a:lnTo>
                  <a:pt x="45984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37036" y="4511814"/>
            <a:ext cx="928255" cy="1282257"/>
          </a:xfrm>
          <a:custGeom>
            <a:avLst/>
            <a:gdLst/>
            <a:ahLst/>
            <a:cxnLst/>
            <a:rect l="l" t="t" r="r" b="b"/>
            <a:pathLst>
              <a:path w="467994" h="647064">
                <a:moveTo>
                  <a:pt x="0" y="646714"/>
                </a:moveTo>
                <a:lnTo>
                  <a:pt x="38950" y="646123"/>
                </a:lnTo>
                <a:lnTo>
                  <a:pt x="46761" y="645950"/>
                </a:lnTo>
                <a:lnTo>
                  <a:pt x="85712" y="644284"/>
                </a:lnTo>
                <a:lnTo>
                  <a:pt x="124697" y="640708"/>
                </a:lnTo>
                <a:lnTo>
                  <a:pt x="163648" y="633313"/>
                </a:lnTo>
                <a:lnTo>
                  <a:pt x="202634" y="619219"/>
                </a:lnTo>
                <a:lnTo>
                  <a:pt x="241584" y="594016"/>
                </a:lnTo>
                <a:lnTo>
                  <a:pt x="272759" y="562181"/>
                </a:lnTo>
                <a:lnTo>
                  <a:pt x="296157" y="529445"/>
                </a:lnTo>
                <a:lnTo>
                  <a:pt x="319521" y="487717"/>
                </a:lnTo>
                <a:lnTo>
                  <a:pt x="342919" y="435956"/>
                </a:lnTo>
                <a:lnTo>
                  <a:pt x="358506" y="395582"/>
                </a:lnTo>
                <a:lnTo>
                  <a:pt x="374093" y="350452"/>
                </a:lnTo>
                <a:lnTo>
                  <a:pt x="389680" y="300739"/>
                </a:lnTo>
                <a:lnTo>
                  <a:pt x="405268" y="246687"/>
                </a:lnTo>
                <a:lnTo>
                  <a:pt x="420855" y="188817"/>
                </a:lnTo>
                <a:lnTo>
                  <a:pt x="436442" y="127787"/>
                </a:lnTo>
                <a:lnTo>
                  <a:pt x="452029" y="64501"/>
                </a:lnTo>
                <a:lnTo>
                  <a:pt x="467617" y="0"/>
                </a:lnTo>
                <a:lnTo>
                  <a:pt x="467617" y="647061"/>
                </a:lnTo>
                <a:lnTo>
                  <a:pt x="0" y="64671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64519" y="5476146"/>
            <a:ext cx="309838" cy="318362"/>
          </a:xfrm>
          <a:custGeom>
            <a:avLst/>
            <a:gdLst/>
            <a:ahLst/>
            <a:cxnLst/>
            <a:rect l="l" t="t" r="r" b="b"/>
            <a:pathLst>
              <a:path w="156210" h="160655">
                <a:moveTo>
                  <a:pt x="155872" y="0"/>
                </a:moveTo>
                <a:lnTo>
                  <a:pt x="0" y="160420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64519" y="5691630"/>
            <a:ext cx="100760" cy="103183"/>
          </a:xfrm>
          <a:custGeom>
            <a:avLst/>
            <a:gdLst/>
            <a:ahLst/>
            <a:cxnLst/>
            <a:rect l="l" t="t" r="r" b="b"/>
            <a:pathLst>
              <a:path w="50800" h="52069">
                <a:moveTo>
                  <a:pt x="35097" y="0"/>
                </a:moveTo>
                <a:lnTo>
                  <a:pt x="0" y="51691"/>
                </a:lnTo>
                <a:lnTo>
                  <a:pt x="50649" y="15135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16523" y="5377288"/>
            <a:ext cx="69273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46206" y="5476146"/>
            <a:ext cx="464757" cy="212659"/>
          </a:xfrm>
          <a:custGeom>
            <a:avLst/>
            <a:gdLst/>
            <a:ahLst/>
            <a:cxnLst/>
            <a:rect l="l" t="t" r="r" b="b"/>
            <a:pathLst>
              <a:path w="234314" h="107314">
                <a:moveTo>
                  <a:pt x="0" y="0"/>
                </a:moveTo>
                <a:lnTo>
                  <a:pt x="233808" y="106958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89989" y="5617791"/>
            <a:ext cx="120912" cy="70468"/>
          </a:xfrm>
          <a:custGeom>
            <a:avLst/>
            <a:gdLst/>
            <a:ahLst/>
            <a:cxnLst/>
            <a:rect l="l" t="t" r="r" b="b"/>
            <a:pathLst>
              <a:path w="60960" h="35560">
                <a:moveTo>
                  <a:pt x="0" y="19718"/>
                </a:moveTo>
                <a:lnTo>
                  <a:pt x="60474" y="35479"/>
                </a:lnTo>
                <a:lnTo>
                  <a:pt x="9026" y="0"/>
                </a:lnTo>
              </a:path>
            </a:pathLst>
          </a:custGeom>
          <a:ln w="52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38071" y="5332637"/>
            <a:ext cx="2671408" cy="112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890">
              <a:tabLst>
                <a:tab pos="1373913" algn="l"/>
              </a:tabLst>
            </a:pPr>
            <a:r>
              <a:rPr sz="1600" spc="30" baseline="10101" dirty="0">
                <a:latin typeface="Arial"/>
                <a:cs typeface="Arial"/>
              </a:rPr>
              <a:t>p</a:t>
            </a:r>
            <a:r>
              <a:rPr sz="700" spc="20" dirty="0">
                <a:latin typeface="Arial"/>
                <a:cs typeface="Arial"/>
              </a:rPr>
              <a:t>obs</a:t>
            </a:r>
            <a:r>
              <a:rPr sz="1100" spc="20" dirty="0">
                <a:latin typeface="Arial"/>
                <a:cs typeface="Arial"/>
              </a:rPr>
              <a:t>	</a:t>
            </a:r>
            <a:r>
              <a:rPr sz="1100" spc="-10" dirty="0">
                <a:latin typeface="Arial"/>
                <a:cs typeface="Arial"/>
              </a:rPr>
              <a:t>x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98895">
              <a:tabLst>
                <a:tab pos="1069996" algn="l"/>
                <a:tab pos="1841095" algn="l"/>
              </a:tabLst>
            </a:pPr>
            <a:r>
              <a:rPr sz="800" spc="30" dirty="0">
                <a:latin typeface="Arial"/>
                <a:cs typeface="Arial"/>
              </a:rPr>
              <a:t>98.0	98.5	99.0</a:t>
            </a:r>
            <a:endParaRPr sz="8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800" spc="50" dirty="0">
                <a:latin typeface="Arial"/>
                <a:cs typeface="Arial"/>
              </a:rPr>
              <a:t>X</a:t>
            </a:r>
            <a:endParaRPr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2262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5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9959"/>
            <a:r>
              <a:rPr spc="-59" dirty="0"/>
              <a:t>Observed </a:t>
            </a:r>
            <a:r>
              <a:rPr spc="50" dirty="0"/>
              <a:t>significance</a:t>
            </a:r>
            <a:r>
              <a:rPr spc="238" dirty="0"/>
              <a:t> </a:t>
            </a:r>
            <a:r>
              <a:rPr spc="-10" dirty="0"/>
              <a:t>level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7" y="1812618"/>
            <a:ext cx="7457524" cy="3487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40" dirty="0">
                <a:latin typeface="Tahoma"/>
                <a:cs typeface="Tahoma"/>
              </a:rPr>
              <a:t>The </a:t>
            </a:r>
            <a:r>
              <a:rPr sz="2200" i="1" spc="-129" dirty="0">
                <a:latin typeface="Trebuchet MS"/>
                <a:cs typeface="Trebuchet MS"/>
              </a:rPr>
              <a:t>observed </a:t>
            </a:r>
            <a:r>
              <a:rPr sz="2200" i="1" spc="-119" dirty="0">
                <a:latin typeface="Trebuchet MS"/>
                <a:cs typeface="Trebuchet MS"/>
              </a:rPr>
              <a:t>significance </a:t>
            </a:r>
            <a:r>
              <a:rPr sz="2200" i="1" spc="-178" dirty="0">
                <a:latin typeface="Trebuchet MS"/>
                <a:cs typeface="Trebuchet MS"/>
              </a:rPr>
              <a:t>level </a:t>
            </a:r>
            <a:r>
              <a:rPr sz="2200" spc="-89" dirty="0">
                <a:latin typeface="Tahoma"/>
                <a:cs typeface="Tahoma"/>
              </a:rPr>
              <a:t>for </a:t>
            </a:r>
            <a:r>
              <a:rPr sz="2200" spc="-109" dirty="0">
                <a:latin typeface="Tahoma"/>
                <a:cs typeface="Tahoma"/>
              </a:rPr>
              <a:t>a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probability </a:t>
            </a:r>
            <a:r>
              <a:rPr sz="2200" spc="-69" dirty="0">
                <a:latin typeface="Tahoma"/>
                <a:cs typeface="Tahoma"/>
              </a:rPr>
              <a:t>of  </a:t>
            </a:r>
            <a:r>
              <a:rPr sz="2200" spc="-109" dirty="0">
                <a:latin typeface="Tahoma"/>
                <a:cs typeface="Tahoma"/>
              </a:rPr>
              <a:t>values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119" dirty="0">
                <a:latin typeface="Tahoma"/>
                <a:cs typeface="Tahoma"/>
              </a:rPr>
              <a:t>or </a:t>
            </a:r>
            <a:r>
              <a:rPr sz="2200" spc="-139" dirty="0">
                <a:latin typeface="Tahoma"/>
                <a:cs typeface="Tahoma"/>
              </a:rPr>
              <a:t>more </a:t>
            </a:r>
            <a:r>
              <a:rPr sz="2200" spc="-109" dirty="0">
                <a:latin typeface="Tahoma"/>
                <a:cs typeface="Tahoma"/>
              </a:rPr>
              <a:t>extreme </a:t>
            </a:r>
            <a:r>
              <a:rPr sz="2200" spc="-69" dirty="0">
                <a:latin typeface="Tahoma"/>
                <a:cs typeface="Tahoma"/>
              </a:rPr>
              <a:t>than </a:t>
            </a:r>
            <a:r>
              <a:rPr sz="2200" spc="-89" dirty="0">
                <a:latin typeface="Tahoma"/>
                <a:cs typeface="Tahoma"/>
              </a:rPr>
              <a:t>the </a:t>
            </a:r>
            <a:r>
              <a:rPr sz="2200" spc="-119" dirty="0">
                <a:latin typeface="Tahoma"/>
                <a:cs typeface="Tahoma"/>
              </a:rPr>
              <a:t>observed </a:t>
            </a:r>
            <a:r>
              <a:rPr sz="2200" spc="-89" dirty="0">
                <a:latin typeface="Tahoma"/>
                <a:cs typeface="Tahoma"/>
              </a:rPr>
              <a:t>value, </a:t>
            </a:r>
            <a:r>
              <a:rPr sz="2200" spc="-129" dirty="0">
                <a:latin typeface="Tahoma"/>
                <a:cs typeface="Tahoma"/>
              </a:rPr>
              <a:t>based </a:t>
            </a:r>
            <a:r>
              <a:rPr sz="2200" spc="-109" dirty="0">
                <a:latin typeface="Tahoma"/>
                <a:cs typeface="Tahoma"/>
              </a:rPr>
              <a:t>on 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distribution in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direction </a:t>
            </a:r>
            <a:r>
              <a:rPr sz="2200" spc="-79" dirty="0">
                <a:latin typeface="Tahoma"/>
                <a:cs typeface="Tahoma"/>
              </a:rPr>
              <a:t>supporting the </a:t>
            </a:r>
            <a:r>
              <a:rPr sz="2200" spc="-69" dirty="0">
                <a:latin typeface="Tahoma"/>
                <a:cs typeface="Tahoma"/>
              </a:rPr>
              <a:t>alternative  </a:t>
            </a:r>
            <a:r>
              <a:rPr sz="2200" spc="-89" dirty="0">
                <a:latin typeface="Tahoma"/>
                <a:cs typeface="Tahoma"/>
              </a:rPr>
              <a:t>hypothesis.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0" dirty="0">
                <a:latin typeface="Tahoma"/>
                <a:cs typeface="Tahoma"/>
              </a:rPr>
              <a:t>This </a:t>
            </a:r>
            <a:r>
              <a:rPr sz="2200" spc="-59" dirty="0">
                <a:latin typeface="Tahoma"/>
                <a:cs typeface="Tahoma"/>
              </a:rPr>
              <a:t>probability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89" dirty="0">
                <a:latin typeface="Tahoma"/>
                <a:cs typeface="Tahoma"/>
              </a:rPr>
              <a:t>also </a:t>
            </a:r>
            <a:r>
              <a:rPr sz="2200" spc="-69" dirty="0">
                <a:latin typeface="Tahoma"/>
                <a:cs typeface="Tahoma"/>
              </a:rPr>
              <a:t>called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i="1" spc="-79" dirty="0">
                <a:latin typeface="Trebuchet MS"/>
                <a:cs typeface="Trebuchet MS"/>
              </a:rPr>
              <a:t>p</a:t>
            </a:r>
            <a:r>
              <a:rPr sz="2200" spc="-79" dirty="0">
                <a:latin typeface="Tahoma"/>
                <a:cs typeface="Tahoma"/>
              </a:rPr>
              <a:t>-</a:t>
            </a:r>
            <a:r>
              <a:rPr sz="2200" b="1" spc="-79" dirty="0">
                <a:latin typeface="Trebuchet MS"/>
                <a:cs typeface="Trebuchet MS"/>
              </a:rPr>
              <a:t>value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spc="-109" dirty="0" smtClean="0">
                <a:latin typeface="Tahoma"/>
                <a:cs typeface="Tahoma"/>
              </a:rPr>
              <a:t>denoted</a:t>
            </a:r>
            <a:r>
              <a:rPr lang="en-US" sz="2200" spc="-109" dirty="0" smtClean="0">
                <a:latin typeface="Tahoma"/>
                <a:cs typeface="Tahoma"/>
              </a:rPr>
              <a:t> </a:t>
            </a:r>
            <a:r>
              <a:rPr sz="2200" i="1" spc="-20" dirty="0" smtClean="0">
                <a:latin typeface="Trebuchet MS"/>
                <a:cs typeface="Trebuchet MS"/>
              </a:rPr>
              <a:t>p</a:t>
            </a:r>
            <a:r>
              <a:rPr sz="2400" spc="-30" baseline="-13888" dirty="0" smtClean="0">
                <a:latin typeface="Georgia"/>
                <a:cs typeface="Georgia"/>
              </a:rPr>
              <a:t>obs</a:t>
            </a:r>
            <a:r>
              <a:rPr sz="2200" spc="-2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69" dirty="0">
                <a:latin typeface="Tahoma"/>
                <a:cs typeface="Tahoma"/>
              </a:rPr>
              <a:t>For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above</a:t>
            </a:r>
            <a:r>
              <a:rPr sz="2200" spc="169" dirty="0">
                <a:latin typeface="Tahoma"/>
                <a:cs typeface="Tahoma"/>
              </a:rPr>
              <a:t> </a:t>
            </a:r>
            <a:r>
              <a:rPr sz="2200" spc="-109" dirty="0">
                <a:latin typeface="Tahoma"/>
                <a:cs typeface="Tahoma"/>
              </a:rPr>
              <a:t>example,</a:t>
            </a:r>
            <a:endParaRPr sz="2200" dirty="0">
              <a:latin typeface="Tahoma"/>
              <a:cs typeface="Tahoma"/>
            </a:endParaRPr>
          </a:p>
          <a:p>
            <a:pPr marL="2637311">
              <a:spcBef>
                <a:spcPts val="2240"/>
              </a:spcBef>
            </a:pP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i="1" spc="-159" dirty="0" smtClean="0">
                <a:latin typeface="Trebuchet MS"/>
                <a:cs typeface="Trebuchet MS"/>
              </a:rPr>
              <a:t>P</a:t>
            </a:r>
            <a:r>
              <a:rPr lang="en-US" sz="2200" i="1" spc="-159" dirty="0" smtClean="0">
                <a:latin typeface="Trebuchet MS"/>
                <a:cs typeface="Trebuchet MS"/>
              </a:rPr>
              <a:t> </a:t>
            </a:r>
            <a:r>
              <a:rPr sz="2200" spc="-159" dirty="0" smtClean="0">
                <a:latin typeface="Tahoma"/>
                <a:cs typeface="Tahoma"/>
              </a:rPr>
              <a:t>(</a:t>
            </a:r>
            <a:r>
              <a:rPr sz="2200" i="1" spc="-159" dirty="0">
                <a:latin typeface="Trebuchet MS"/>
                <a:cs typeface="Trebuchet MS"/>
              </a:rPr>
              <a:t>X</a:t>
            </a:r>
            <a:r>
              <a:rPr sz="3300" spc="-238" baseline="12626" dirty="0">
                <a:latin typeface="Tahoma"/>
                <a:cs typeface="Tahoma"/>
              </a:rPr>
              <a:t>¯ </a:t>
            </a:r>
            <a:r>
              <a:rPr sz="2200" i="1" spc="-79" dirty="0">
                <a:latin typeface="Meiryo"/>
                <a:cs typeface="Meiryo"/>
              </a:rPr>
              <a:t>≤</a:t>
            </a:r>
            <a:r>
              <a:rPr sz="2200" i="1" spc="-59" dirty="0">
                <a:latin typeface="Meiryo"/>
                <a:cs typeface="Meiryo"/>
              </a:rPr>
              <a:t> </a:t>
            </a:r>
            <a:r>
              <a:rPr lang="en-US" sz="2200" i="1" spc="-59" dirty="0" smtClean="0">
                <a:latin typeface="Meiryo"/>
                <a:cs typeface="Meiryo"/>
              </a:rPr>
              <a:t> </a:t>
            </a:r>
            <a:r>
              <a:rPr sz="2200" i="1" spc="-208" dirty="0" smtClean="0">
                <a:latin typeface="Trebuchet MS"/>
                <a:cs typeface="Trebuchet MS"/>
              </a:rPr>
              <a:t>x</a:t>
            </a:r>
            <a:r>
              <a:rPr sz="2200" spc="-208" dirty="0" smtClean="0">
                <a:latin typeface="Tahoma"/>
                <a:cs typeface="Tahoma"/>
              </a:rPr>
              <a:t>¯</a:t>
            </a:r>
            <a:r>
              <a:rPr lang="en-US" sz="2200" spc="-208" dirty="0" smtClean="0">
                <a:latin typeface="Tahoma"/>
                <a:cs typeface="Tahoma"/>
              </a:rPr>
              <a:t> </a:t>
            </a:r>
            <a:r>
              <a:rPr sz="2200" i="1" spc="-208" dirty="0" smtClean="0">
                <a:latin typeface="Meiryo"/>
                <a:cs typeface="Meiryo"/>
              </a:rPr>
              <a:t>|</a:t>
            </a:r>
            <a:r>
              <a:rPr lang="en-US" sz="2200" i="1" spc="-208" dirty="0" smtClean="0">
                <a:latin typeface="Meiryo"/>
                <a:cs typeface="Meiryo"/>
              </a:rPr>
              <a:t> </a:t>
            </a:r>
            <a:r>
              <a:rPr lang="tr-TR" sz="2200" i="1" spc="-208" dirty="0" smtClean="0">
                <a:latin typeface="Meiryo"/>
                <a:cs typeface="Meiryo"/>
              </a:rPr>
              <a:t> </a:t>
            </a:r>
            <a:r>
              <a:rPr sz="2200" i="1" spc="-208" dirty="0">
                <a:latin typeface="Trebuchet MS"/>
                <a:cs typeface="Trebuchet MS"/>
              </a:rPr>
              <a:t>H</a:t>
            </a:r>
            <a:r>
              <a:rPr sz="2400" spc="-311" baseline="-10416" dirty="0">
                <a:latin typeface="Trebuchet MS"/>
                <a:cs typeface="Trebuchet MS"/>
              </a:rPr>
              <a:t>0</a:t>
            </a:r>
            <a:r>
              <a:rPr lang="tr-TR" sz="2400" spc="-311" baseline="-10416" dirty="0">
                <a:latin typeface="Trebuchet MS"/>
                <a:cs typeface="Trebuchet MS"/>
              </a:rPr>
              <a:t> </a:t>
            </a:r>
            <a:r>
              <a:rPr sz="2200" spc="-208" dirty="0">
                <a:latin typeface="Tahoma"/>
                <a:cs typeface="Tahoma"/>
              </a:rPr>
              <a:t>)</a:t>
            </a:r>
            <a:endParaRPr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32831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83652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0703" algn="l"/>
            <a:r>
              <a:rPr i="1" spc="40" dirty="0">
                <a:latin typeface="Calibri"/>
                <a:cs typeface="Calibri"/>
              </a:rPr>
              <a:t>p</a:t>
            </a:r>
            <a:r>
              <a:rPr spc="40" dirty="0"/>
              <a:t>-value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607" y="1122161"/>
            <a:ext cx="7476417" cy="53023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26374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lang="en-US" sz="2200" spc="-40" dirty="0">
                <a:latin typeface="Tahoma"/>
                <a:cs typeface="Tahoma"/>
              </a:rPr>
              <a:t>A P-value is the probability of getting the  data, or something as or more unusual, </a:t>
            </a:r>
            <a:r>
              <a:rPr lang="en-US" sz="2200" spc="-40" dirty="0" smtClean="0">
                <a:latin typeface="Tahoma"/>
                <a:cs typeface="Tahoma"/>
              </a:rPr>
              <a:t>if </a:t>
            </a:r>
            <a:r>
              <a:rPr lang="en-US" sz="2200" spc="-40" dirty="0">
                <a:latin typeface="Tahoma"/>
                <a:cs typeface="Tahoma"/>
              </a:rPr>
              <a:t>the null hypothesis were true.</a:t>
            </a:r>
          </a:p>
          <a:p>
            <a:pPr>
              <a:lnSpc>
                <a:spcPct val="100000"/>
              </a:lnSpc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10049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79" dirty="0">
                <a:latin typeface="Tahoma"/>
                <a:cs typeface="Tahoma"/>
              </a:rPr>
              <a:t>When the </a:t>
            </a:r>
            <a:r>
              <a:rPr sz="2200" i="1" spc="-89" dirty="0">
                <a:latin typeface="Trebuchet MS"/>
                <a:cs typeface="Trebuchet MS"/>
              </a:rPr>
              <a:t>p</a:t>
            </a:r>
            <a:r>
              <a:rPr sz="2200" spc="-89" dirty="0">
                <a:latin typeface="Tahoma"/>
                <a:cs typeface="Tahoma"/>
              </a:rPr>
              <a:t>-value </a:t>
            </a:r>
            <a:r>
              <a:rPr sz="2200" spc="-69" dirty="0">
                <a:latin typeface="Tahoma"/>
                <a:cs typeface="Tahoma"/>
              </a:rPr>
              <a:t>is small, </a:t>
            </a:r>
            <a:r>
              <a:rPr sz="2200" spc="-139" dirty="0">
                <a:latin typeface="Tahoma"/>
                <a:cs typeface="Tahoma"/>
              </a:rPr>
              <a:t>say </a:t>
            </a:r>
            <a:r>
              <a:rPr sz="2200" spc="-99" dirty="0">
                <a:latin typeface="Tahoma"/>
                <a:cs typeface="Tahoma"/>
              </a:rPr>
              <a:t>0.0</a:t>
            </a:r>
            <a:r>
              <a:rPr lang="tr-TR" sz="2200" spc="-99" dirty="0">
                <a:latin typeface="Tahoma"/>
                <a:cs typeface="Tahoma"/>
              </a:rPr>
              <a:t>5</a:t>
            </a:r>
            <a:r>
              <a:rPr sz="2200" spc="-99" dirty="0">
                <a:latin typeface="Tahoma"/>
                <a:cs typeface="Tahoma"/>
              </a:rPr>
              <a:t> </a:t>
            </a:r>
            <a:r>
              <a:rPr sz="2200" spc="-89" dirty="0">
                <a:latin typeface="Tahoma"/>
                <a:cs typeface="Tahoma"/>
              </a:rPr>
              <a:t>for </a:t>
            </a:r>
            <a:r>
              <a:rPr sz="2200" spc="-109" dirty="0">
                <a:latin typeface="Tahoma"/>
                <a:cs typeface="Tahoma"/>
              </a:rPr>
              <a:t>example, </a:t>
            </a:r>
            <a:r>
              <a:rPr sz="2200" spc="30" dirty="0">
                <a:latin typeface="Tahoma"/>
                <a:cs typeface="Tahoma"/>
              </a:rPr>
              <a:t>it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119" dirty="0">
                <a:latin typeface="Tahoma"/>
                <a:cs typeface="Tahoma"/>
              </a:rPr>
              <a:t>rare </a:t>
            </a:r>
            <a:r>
              <a:rPr sz="2200" spc="-30" dirty="0">
                <a:latin typeface="Tahoma"/>
                <a:cs typeface="Tahoma"/>
              </a:rPr>
              <a:t>to  </a:t>
            </a:r>
            <a:r>
              <a:rPr sz="2200" spc="-59" dirty="0">
                <a:latin typeface="Tahoma"/>
                <a:cs typeface="Tahoma"/>
              </a:rPr>
              <a:t>find </a:t>
            </a:r>
            <a:r>
              <a:rPr sz="2200" spc="-109" dirty="0">
                <a:latin typeface="Tahoma"/>
                <a:cs typeface="Tahoma"/>
              </a:rPr>
              <a:t>values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109" dirty="0">
                <a:latin typeface="Tahoma"/>
                <a:cs typeface="Tahoma"/>
              </a:rPr>
              <a:t>extreme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what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129" dirty="0">
                <a:latin typeface="Tahoma"/>
                <a:cs typeface="Tahoma"/>
              </a:rPr>
              <a:t>have </a:t>
            </a:r>
            <a:r>
              <a:rPr sz="2200" spc="-119" dirty="0" smtClean="0">
                <a:latin typeface="Tahoma"/>
                <a:cs typeface="Tahoma"/>
              </a:rPr>
              <a:t>observed</a:t>
            </a:r>
            <a:r>
              <a:rPr lang="tr-TR" sz="2200" spc="-69" dirty="0" smtClean="0">
                <a:latin typeface="Tahoma"/>
                <a:cs typeface="Tahoma"/>
              </a:rPr>
              <a:t>.</a:t>
            </a:r>
            <a:endParaRPr lang="tr-TR" sz="2200" spc="-69" dirty="0">
              <a:latin typeface="Tahoma"/>
              <a:cs typeface="Tahoma"/>
            </a:endParaRPr>
          </a:p>
          <a:p>
            <a:pPr marL="286334" marR="10049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endParaRPr sz="2200" dirty="0">
              <a:latin typeface="Tahoma"/>
              <a:cs typeface="Tahoma"/>
            </a:endParaRPr>
          </a:p>
          <a:p>
            <a:pPr marL="286334" marR="528718" indent="-261221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0" dirty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i="1" spc="-89" dirty="0">
                <a:latin typeface="Trebuchet MS"/>
                <a:cs typeface="Trebuchet MS"/>
              </a:rPr>
              <a:t>p</a:t>
            </a:r>
            <a:r>
              <a:rPr sz="2200" spc="-89" dirty="0">
                <a:latin typeface="Tahoma"/>
                <a:cs typeface="Tahoma"/>
              </a:rPr>
              <a:t>-value </a:t>
            </a:r>
            <a:r>
              <a:rPr sz="2200" spc="-109" dirty="0">
                <a:latin typeface="Tahoma"/>
                <a:cs typeface="Tahoma"/>
              </a:rPr>
              <a:t>increases, </a:t>
            </a:r>
            <a:r>
              <a:rPr sz="2200" spc="30" dirty="0">
                <a:latin typeface="Tahoma"/>
                <a:cs typeface="Tahoma"/>
              </a:rPr>
              <a:t>it </a:t>
            </a:r>
            <a:r>
              <a:rPr sz="2200" spc="-69" dirty="0">
                <a:latin typeface="Tahoma"/>
                <a:cs typeface="Tahoma"/>
              </a:rPr>
              <a:t>indicates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spc="-99" dirty="0">
                <a:latin typeface="Tahoma"/>
                <a:cs typeface="Tahoma"/>
              </a:rPr>
              <a:t>there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109" dirty="0">
                <a:latin typeface="Tahoma"/>
                <a:cs typeface="Tahoma"/>
              </a:rPr>
              <a:t>a </a:t>
            </a:r>
            <a:r>
              <a:rPr sz="2200" spc="-79" dirty="0">
                <a:latin typeface="Tahoma"/>
                <a:cs typeface="Tahoma"/>
              </a:rPr>
              <a:t>good  </a:t>
            </a:r>
            <a:r>
              <a:rPr sz="2200" spc="-99" dirty="0">
                <a:latin typeface="Tahoma"/>
                <a:cs typeface="Tahoma"/>
              </a:rPr>
              <a:t>chance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59" dirty="0">
                <a:latin typeface="Tahoma"/>
                <a:cs typeface="Tahoma"/>
              </a:rPr>
              <a:t>find </a:t>
            </a:r>
            <a:r>
              <a:rPr sz="2200" spc="-139" dirty="0">
                <a:latin typeface="Tahoma"/>
                <a:cs typeface="Tahoma"/>
              </a:rPr>
              <a:t>more </a:t>
            </a:r>
            <a:r>
              <a:rPr sz="2200" spc="-109" dirty="0">
                <a:latin typeface="Tahoma"/>
                <a:cs typeface="Tahoma"/>
              </a:rPr>
              <a:t>extreme values </a:t>
            </a:r>
            <a:r>
              <a:rPr sz="2200" spc="-69" dirty="0">
                <a:latin typeface="Tahoma"/>
                <a:cs typeface="Tahoma"/>
              </a:rPr>
              <a:t>(for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30" dirty="0">
                <a:latin typeface="Tahoma"/>
                <a:cs typeface="Tahoma"/>
              </a:rPr>
              <a:t>statistic)  </a:t>
            </a:r>
            <a:r>
              <a:rPr sz="2200" spc="-69" dirty="0">
                <a:latin typeface="Tahoma"/>
                <a:cs typeface="Tahoma"/>
              </a:rPr>
              <a:t>than </a:t>
            </a:r>
            <a:r>
              <a:rPr sz="2200" spc="-79" dirty="0">
                <a:latin typeface="Tahoma"/>
                <a:cs typeface="Tahoma"/>
              </a:rPr>
              <a:t>what </a:t>
            </a:r>
            <a:r>
              <a:rPr sz="2200" spc="-129" dirty="0">
                <a:latin typeface="Tahoma"/>
                <a:cs typeface="Tahoma"/>
              </a:rPr>
              <a:t>has </a:t>
            </a:r>
            <a:r>
              <a:rPr sz="2200" spc="-129" dirty="0" smtClean="0">
                <a:latin typeface="Tahoma"/>
                <a:cs typeface="Tahoma"/>
              </a:rPr>
              <a:t>been</a:t>
            </a:r>
            <a:r>
              <a:rPr lang="en-US" sz="2200" spc="377" dirty="0">
                <a:latin typeface="Tahoma"/>
                <a:cs typeface="Tahoma"/>
              </a:rPr>
              <a:t> </a:t>
            </a:r>
            <a:r>
              <a:rPr sz="2200" spc="-119" dirty="0" smtClean="0">
                <a:latin typeface="Tahoma"/>
                <a:cs typeface="Tahoma"/>
              </a:rPr>
              <a:t>observed</a:t>
            </a:r>
            <a:r>
              <a:rPr sz="2200" spc="-119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1203123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9" dirty="0">
                <a:latin typeface="Tahoma"/>
                <a:cs typeface="Tahoma"/>
              </a:rPr>
              <a:t>Then,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99" dirty="0">
                <a:latin typeface="Tahoma"/>
                <a:cs typeface="Tahoma"/>
              </a:rPr>
              <a:t>would </a:t>
            </a:r>
            <a:r>
              <a:rPr sz="2200" spc="-109" dirty="0">
                <a:latin typeface="Tahoma"/>
                <a:cs typeface="Tahoma"/>
              </a:rPr>
              <a:t>be </a:t>
            </a:r>
            <a:r>
              <a:rPr sz="2200" spc="-139" dirty="0">
                <a:latin typeface="Tahoma"/>
                <a:cs typeface="Tahoma"/>
              </a:rPr>
              <a:t>more </a:t>
            </a:r>
            <a:r>
              <a:rPr sz="2200" spc="-59" dirty="0">
                <a:latin typeface="Tahoma"/>
                <a:cs typeface="Tahoma"/>
              </a:rPr>
              <a:t>reluctant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79" dirty="0">
                <a:latin typeface="Tahoma"/>
                <a:cs typeface="Tahoma"/>
              </a:rPr>
              <a:t>reject the </a:t>
            </a:r>
            <a:r>
              <a:rPr sz="2200" spc="-50" dirty="0">
                <a:latin typeface="Tahoma"/>
                <a:cs typeface="Tahoma"/>
              </a:rPr>
              <a:t>null  </a:t>
            </a:r>
            <a:r>
              <a:rPr sz="2200" spc="-89" dirty="0">
                <a:latin typeface="Tahoma"/>
                <a:cs typeface="Tahoma"/>
              </a:rPr>
              <a:t>hypothesis.</a:t>
            </a:r>
            <a:endParaRPr sz="2200" dirty="0">
              <a:latin typeface="Tahoma"/>
              <a:cs typeface="Tahoma"/>
            </a:endParaRPr>
          </a:p>
          <a:p>
            <a:pPr marL="286334" marR="2385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129" dirty="0">
                <a:latin typeface="Tahoma"/>
                <a:cs typeface="Tahoma"/>
              </a:rPr>
              <a:t>A </a:t>
            </a:r>
            <a:r>
              <a:rPr sz="2200" spc="-99" dirty="0">
                <a:latin typeface="Tahoma"/>
                <a:cs typeface="Tahoma"/>
              </a:rPr>
              <a:t>common </a:t>
            </a:r>
            <a:r>
              <a:rPr sz="2200" b="1" spc="-59" dirty="0">
                <a:latin typeface="Trebuchet MS"/>
                <a:cs typeface="Trebuchet MS"/>
              </a:rPr>
              <a:t>mistake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119" dirty="0">
                <a:latin typeface="Tahoma"/>
                <a:cs typeface="Tahoma"/>
              </a:rPr>
              <a:t>regard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i="1" spc="-89" dirty="0">
                <a:latin typeface="Trebuchet MS"/>
                <a:cs typeface="Trebuchet MS"/>
              </a:rPr>
              <a:t>p</a:t>
            </a:r>
            <a:r>
              <a:rPr sz="2200" spc="-89" dirty="0">
                <a:latin typeface="Tahoma"/>
                <a:cs typeface="Tahoma"/>
              </a:rPr>
              <a:t>-value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probability 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99" dirty="0">
                <a:latin typeface="Tahoma"/>
                <a:cs typeface="Tahoma"/>
              </a:rPr>
              <a:t>given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19" dirty="0">
                <a:latin typeface="Tahoma"/>
                <a:cs typeface="Tahoma"/>
              </a:rPr>
              <a:t>observed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50" dirty="0">
                <a:latin typeface="Tahoma"/>
                <a:cs typeface="Tahoma"/>
              </a:rPr>
              <a:t>statistic: </a:t>
            </a:r>
            <a:r>
              <a:rPr sz="2200" spc="347" dirty="0">
                <a:latin typeface="Tahoma"/>
                <a:cs typeface="Tahoma"/>
              </a:rPr>
              <a:t> </a:t>
            </a:r>
            <a:r>
              <a:rPr sz="2200" i="1" spc="-109" dirty="0">
                <a:latin typeface="Trebuchet MS"/>
                <a:cs typeface="Trebuchet MS"/>
              </a:rPr>
              <a:t>P</a:t>
            </a:r>
            <a:r>
              <a:rPr sz="2200" spc="-109" dirty="0">
                <a:latin typeface="Tahoma"/>
                <a:cs typeface="Tahoma"/>
              </a:rPr>
              <a:t>(</a:t>
            </a:r>
            <a:r>
              <a:rPr sz="2200" i="1" spc="-109" dirty="0">
                <a:latin typeface="Trebuchet MS"/>
                <a:cs typeface="Trebuchet MS"/>
              </a:rPr>
              <a:t>H</a:t>
            </a:r>
            <a:r>
              <a:rPr sz="2400" spc="-163" baseline="-10416" dirty="0">
                <a:latin typeface="Trebuchet MS"/>
                <a:cs typeface="Trebuchet MS"/>
              </a:rPr>
              <a:t>0</a:t>
            </a:r>
            <a:r>
              <a:rPr sz="2200" i="1" spc="-109" dirty="0">
                <a:latin typeface="Meiryo"/>
                <a:cs typeface="Meiryo"/>
              </a:rPr>
              <a:t>|</a:t>
            </a:r>
            <a:r>
              <a:rPr sz="2200" i="1" spc="-109" dirty="0">
                <a:latin typeface="Trebuchet MS"/>
                <a:cs typeface="Trebuchet MS"/>
              </a:rPr>
              <a:t>x</a:t>
            </a:r>
            <a:r>
              <a:rPr sz="2200" spc="-109" dirty="0">
                <a:latin typeface="Tahoma"/>
                <a:cs typeface="Tahoma"/>
              </a:rPr>
              <a:t>¯).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632505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8181" y="844976"/>
            <a:ext cx="3116117" cy="554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3" marR="4559" indent="95613">
              <a:lnSpc>
                <a:spcPct val="101200"/>
              </a:lnSpc>
            </a:pPr>
            <a:r>
              <a:rPr spc="9" dirty="0">
                <a:solidFill>
                  <a:srgbClr val="4348AA"/>
                </a:solidFill>
                <a:latin typeface="Arial"/>
                <a:cs typeface="Arial"/>
              </a:rPr>
              <a:t>A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null hypothesis is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specific;  an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alternate hypothesis is</a:t>
            </a:r>
            <a:r>
              <a:rPr spc="-9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not.</a:t>
            </a: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6349" y="2694917"/>
            <a:ext cx="4118841" cy="2609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2000" y="5467350"/>
            <a:ext cx="2779573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3" marR="4559" indent="109268"/>
            <a:r>
              <a:rPr sz="1400" dirty="0">
                <a:solidFill>
                  <a:srgbClr val="FF2800"/>
                </a:solidFill>
                <a:latin typeface="Arial"/>
                <a:cs typeface="Arial"/>
              </a:rPr>
              <a:t>A test statistic summarizes the match </a:t>
            </a:r>
            <a:r>
              <a:rPr sz="1400" spc="-4" dirty="0" smtClean="0">
                <a:solidFill>
                  <a:srgbClr val="FF2800"/>
                </a:solidFill>
                <a:latin typeface="Arial"/>
                <a:cs typeface="Arial"/>
              </a:rPr>
              <a:t>between </a:t>
            </a:r>
            <a:r>
              <a:rPr sz="1400" dirty="0">
                <a:solidFill>
                  <a:srgbClr val="FF2800"/>
                </a:solidFill>
                <a:latin typeface="Arial"/>
                <a:cs typeface="Arial"/>
              </a:rPr>
              <a:t>the </a:t>
            </a:r>
            <a:r>
              <a:rPr sz="1400" spc="-4" dirty="0">
                <a:solidFill>
                  <a:srgbClr val="FF2800"/>
                </a:solidFill>
                <a:latin typeface="Arial"/>
                <a:cs typeface="Arial"/>
              </a:rPr>
              <a:t>data and </a:t>
            </a:r>
            <a:r>
              <a:rPr sz="1400" dirty="0">
                <a:solidFill>
                  <a:srgbClr val="FF2800"/>
                </a:solidFill>
                <a:latin typeface="Arial"/>
                <a:cs typeface="Arial"/>
              </a:rPr>
              <a:t>the </a:t>
            </a:r>
            <a:r>
              <a:rPr sz="1400" spc="-4" dirty="0">
                <a:solidFill>
                  <a:srgbClr val="FF2800"/>
                </a:solidFill>
                <a:latin typeface="Arial"/>
                <a:cs typeface="Arial"/>
              </a:rPr>
              <a:t>null</a:t>
            </a:r>
            <a:r>
              <a:rPr sz="1400" spc="-67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FF2800"/>
                </a:solidFill>
                <a:latin typeface="Arial"/>
                <a:cs typeface="Arial"/>
              </a:rPr>
              <a:t>hypothesis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8377" y="2416451"/>
            <a:ext cx="812800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3"/>
            <a:r>
              <a:rPr i="1" spc="9" dirty="0">
                <a:solidFill>
                  <a:srgbClr val="4348AA"/>
                </a:solidFill>
                <a:latin typeface="Arial"/>
                <a:cs typeface="Arial"/>
              </a:rPr>
              <a:t>P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-value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72890" y="3162300"/>
            <a:ext cx="4009159" cy="2475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73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6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7553" algn="l"/>
            <a:r>
              <a:rPr lang="tr-TR" spc="-4" dirty="0"/>
              <a:t> </a:t>
            </a:r>
            <a:endParaRPr spc="-4" dirty="0"/>
          </a:p>
        </p:txBody>
      </p:sp>
      <p:sp>
        <p:nvSpPr>
          <p:cNvPr id="3" name="object 3"/>
          <p:cNvSpPr txBox="1"/>
          <p:nvPr/>
        </p:nvSpPr>
        <p:spPr>
          <a:xfrm>
            <a:off x="564803" y="1531172"/>
            <a:ext cx="7444508" cy="4580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445" marR="641439" indent="-307071">
              <a:lnSpc>
                <a:spcPts val="2707"/>
              </a:lnSpc>
              <a:buChar char="•"/>
              <a:tabLst>
                <a:tab pos="318445" algn="l"/>
              </a:tabLst>
            </a:pPr>
            <a:r>
              <a:rPr sz="2500" spc="-4" dirty="0">
                <a:latin typeface="Gill Sans MT"/>
                <a:cs typeface="Gill Sans MT"/>
              </a:rPr>
              <a:t>Calculate a test statistic </a:t>
            </a:r>
            <a:r>
              <a:rPr sz="2500" dirty="0">
                <a:latin typeface="Gill Sans MT"/>
                <a:cs typeface="Gill Sans MT"/>
              </a:rPr>
              <a:t>in </a:t>
            </a:r>
            <a:r>
              <a:rPr sz="2500" spc="-4" dirty="0">
                <a:latin typeface="Gill Sans MT"/>
                <a:cs typeface="Gill Sans MT"/>
              </a:rPr>
              <a:t>the sample data that is  relevant to the hypothesis being</a:t>
            </a:r>
            <a:r>
              <a:rPr sz="2500" spc="31" dirty="0">
                <a:latin typeface="Gill Sans MT"/>
                <a:cs typeface="Gill Sans MT"/>
              </a:rPr>
              <a:t> </a:t>
            </a:r>
            <a:r>
              <a:rPr sz="2500" spc="-4" dirty="0">
                <a:latin typeface="Gill Sans MT"/>
                <a:cs typeface="Gill Sans MT"/>
              </a:rPr>
              <a:t>tested</a:t>
            </a:r>
            <a:endParaRPr sz="2500" dirty="0">
              <a:latin typeface="Gill Sans MT"/>
              <a:cs typeface="Gill Sans MT"/>
            </a:endParaRPr>
          </a:p>
          <a:p>
            <a:pPr>
              <a:spcBef>
                <a:spcPts val="13"/>
              </a:spcBef>
              <a:buFont typeface="Gill Sans MT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18445" marR="4559" indent="-307071">
              <a:lnSpc>
                <a:spcPct val="90200"/>
              </a:lnSpc>
              <a:buChar char="•"/>
              <a:tabLst>
                <a:tab pos="318445" algn="l"/>
              </a:tabLst>
            </a:pPr>
            <a:r>
              <a:rPr sz="2500" spc="-4" dirty="0">
                <a:latin typeface="Gill Sans MT"/>
                <a:cs typeface="Gill Sans MT"/>
              </a:rPr>
              <a:t>After calculating a test statistic we convert this to a P-  value by comparing its value to distribution of test  statistic’s under the null</a:t>
            </a:r>
            <a:r>
              <a:rPr sz="2500" spc="40" dirty="0">
                <a:latin typeface="Gill Sans MT"/>
                <a:cs typeface="Gill Sans MT"/>
              </a:rPr>
              <a:t> </a:t>
            </a:r>
            <a:r>
              <a:rPr sz="2500" spc="-4" dirty="0">
                <a:latin typeface="Gill Sans MT"/>
                <a:cs typeface="Gill Sans MT"/>
              </a:rPr>
              <a:t>hypothesis</a:t>
            </a:r>
            <a:endParaRPr sz="2500" dirty="0">
              <a:latin typeface="Gill Sans MT"/>
              <a:cs typeface="Gill Sans MT"/>
            </a:endParaRPr>
          </a:p>
          <a:p>
            <a:pPr>
              <a:spcBef>
                <a:spcPts val="4"/>
              </a:spcBef>
              <a:buFont typeface="Gill Sans MT"/>
              <a:buChar char="•"/>
            </a:pPr>
            <a:endParaRPr sz="2700" dirty="0">
              <a:latin typeface="Times New Roman"/>
              <a:cs typeface="Times New Roman"/>
            </a:endParaRPr>
          </a:p>
          <a:p>
            <a:pPr marL="318445" marR="147848" indent="-307071">
              <a:lnSpc>
                <a:spcPts val="2707"/>
              </a:lnSpc>
              <a:buChar char="•"/>
              <a:tabLst>
                <a:tab pos="318445" algn="l"/>
              </a:tabLst>
            </a:pPr>
            <a:r>
              <a:rPr sz="2500" spc="-4" dirty="0">
                <a:latin typeface="Gill Sans MT"/>
                <a:cs typeface="Gill Sans MT"/>
              </a:rPr>
              <a:t>Measure </a:t>
            </a:r>
            <a:r>
              <a:rPr sz="2500" dirty="0">
                <a:latin typeface="Gill Sans MT"/>
                <a:cs typeface="Gill Sans MT"/>
              </a:rPr>
              <a:t>of </a:t>
            </a:r>
            <a:r>
              <a:rPr sz="2500" spc="-4" dirty="0">
                <a:latin typeface="Gill Sans MT"/>
                <a:cs typeface="Gill Sans MT"/>
              </a:rPr>
              <a:t>how likely the test statistic value is under  the null</a:t>
            </a:r>
            <a:r>
              <a:rPr sz="2500" spc="-36" dirty="0">
                <a:latin typeface="Gill Sans MT"/>
                <a:cs typeface="Gill Sans MT"/>
              </a:rPr>
              <a:t> </a:t>
            </a:r>
            <a:r>
              <a:rPr sz="2500" spc="-4" dirty="0">
                <a:latin typeface="Gill Sans MT"/>
                <a:cs typeface="Gill Sans MT"/>
              </a:rPr>
              <a:t>hypothesis</a:t>
            </a:r>
            <a:endParaRPr sz="2500" dirty="0">
              <a:latin typeface="Gill Sans MT"/>
              <a:cs typeface="Gill Sans MT"/>
            </a:endParaRPr>
          </a:p>
          <a:p>
            <a:pPr>
              <a:spcBef>
                <a:spcPts val="22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360784"/>
            <a:r>
              <a:rPr sz="2500" spc="-4" dirty="0">
                <a:latin typeface="Gill Sans MT"/>
                <a:cs typeface="Gill Sans MT"/>
              </a:rPr>
              <a:t>P-value </a:t>
            </a:r>
            <a:r>
              <a:rPr sz="2500" spc="-4" dirty="0">
                <a:latin typeface="Symbol"/>
                <a:cs typeface="Symbol"/>
              </a:rPr>
              <a:t></a:t>
            </a:r>
            <a:r>
              <a:rPr sz="2500" spc="-4" dirty="0">
                <a:latin typeface="Times New Roman"/>
                <a:cs typeface="Times New Roman"/>
              </a:rPr>
              <a:t> </a:t>
            </a:r>
            <a:r>
              <a:rPr sz="2500" spc="-4" dirty="0">
                <a:latin typeface="Symbol"/>
                <a:cs typeface="Symbol"/>
              </a:rPr>
              <a:t></a:t>
            </a:r>
            <a:r>
              <a:rPr sz="2500" spc="-4" dirty="0">
                <a:latin typeface="Times New Roman"/>
                <a:cs typeface="Times New Roman"/>
              </a:rPr>
              <a:t> </a:t>
            </a:r>
            <a:r>
              <a:rPr sz="2500" spc="-4" dirty="0">
                <a:latin typeface="Symbol"/>
                <a:cs typeface="Symbol"/>
              </a:rPr>
              <a:t></a:t>
            </a:r>
            <a:r>
              <a:rPr sz="2500" spc="-4" dirty="0">
                <a:latin typeface="Times New Roman"/>
                <a:cs typeface="Times New Roman"/>
              </a:rPr>
              <a:t> </a:t>
            </a:r>
            <a:r>
              <a:rPr sz="2500" spc="-4" dirty="0">
                <a:latin typeface="Gill Sans MT"/>
                <a:cs typeface="Gill Sans MT"/>
              </a:rPr>
              <a:t>Reject H</a:t>
            </a:r>
            <a:r>
              <a:rPr sz="2600" spc="-6" baseline="-20467" dirty="0">
                <a:latin typeface="Gill Sans MT"/>
                <a:cs typeface="Gill Sans MT"/>
              </a:rPr>
              <a:t>0 </a:t>
            </a:r>
            <a:r>
              <a:rPr sz="2500" spc="-4" dirty="0">
                <a:latin typeface="Gill Sans MT"/>
                <a:cs typeface="Gill Sans MT"/>
              </a:rPr>
              <a:t>at level</a:t>
            </a:r>
            <a:r>
              <a:rPr sz="2500" spc="480" dirty="0">
                <a:latin typeface="Gill Sans MT"/>
                <a:cs typeface="Gill Sans MT"/>
              </a:rPr>
              <a:t> </a:t>
            </a:r>
            <a:r>
              <a:rPr sz="2500" spc="-4" dirty="0">
                <a:latin typeface="Symbol"/>
                <a:cs typeface="Symbol"/>
              </a:rPr>
              <a:t></a:t>
            </a:r>
            <a:endParaRPr sz="2500" dirty="0">
              <a:latin typeface="Symbol"/>
              <a:cs typeface="Symbol"/>
            </a:endParaRPr>
          </a:p>
          <a:p>
            <a:pPr marL="1348274">
              <a:spcBef>
                <a:spcPts val="1077"/>
              </a:spcBef>
            </a:pPr>
            <a:r>
              <a:rPr sz="2500" spc="-4" dirty="0">
                <a:latin typeface="Gill Sans MT"/>
                <a:cs typeface="Gill Sans MT"/>
              </a:rPr>
              <a:t>P-value &gt; </a:t>
            </a:r>
            <a:r>
              <a:rPr sz="2500" spc="-4" dirty="0">
                <a:latin typeface="Symbol"/>
                <a:cs typeface="Symbol"/>
              </a:rPr>
              <a:t></a:t>
            </a:r>
            <a:r>
              <a:rPr sz="2500" spc="-4" dirty="0">
                <a:latin typeface="Times New Roman"/>
                <a:cs typeface="Times New Roman"/>
              </a:rPr>
              <a:t> </a:t>
            </a:r>
            <a:r>
              <a:rPr sz="2500" spc="-4" dirty="0">
                <a:latin typeface="Symbol"/>
                <a:cs typeface="Symbol"/>
              </a:rPr>
              <a:t></a:t>
            </a:r>
            <a:r>
              <a:rPr sz="2500" spc="-4" dirty="0">
                <a:latin typeface="Times New Roman"/>
                <a:cs typeface="Times New Roman"/>
              </a:rPr>
              <a:t> </a:t>
            </a:r>
            <a:r>
              <a:rPr sz="2500" spc="-4" dirty="0">
                <a:latin typeface="Gill Sans MT"/>
                <a:cs typeface="Gill Sans MT"/>
              </a:rPr>
              <a:t>Do not reject H</a:t>
            </a:r>
            <a:r>
              <a:rPr sz="2600" spc="-6" baseline="-20467" dirty="0">
                <a:latin typeface="Gill Sans MT"/>
                <a:cs typeface="Gill Sans MT"/>
              </a:rPr>
              <a:t>0 </a:t>
            </a:r>
            <a:r>
              <a:rPr sz="2500" spc="-4" dirty="0">
                <a:latin typeface="Gill Sans MT"/>
                <a:cs typeface="Gill Sans MT"/>
              </a:rPr>
              <a:t>at level</a:t>
            </a:r>
            <a:r>
              <a:rPr sz="2500" spc="434" dirty="0">
                <a:latin typeface="Gill Sans MT"/>
                <a:cs typeface="Gill Sans MT"/>
              </a:rPr>
              <a:t> </a:t>
            </a:r>
            <a:r>
              <a:rPr sz="2500" spc="-4" dirty="0">
                <a:latin typeface="Symbol"/>
                <a:cs typeface="Symbol"/>
              </a:rPr>
              <a:t></a:t>
            </a:r>
            <a:endParaRPr sz="2500" dirty="0">
              <a:latin typeface="Symbol"/>
              <a:cs typeface="Symbol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57200" y="283650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619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90703" algn="l"/>
            <a:r>
              <a:rPr lang="en-US" spc="-10" dirty="0"/>
              <a:t>Interpretation </a:t>
            </a:r>
            <a:r>
              <a:rPr lang="en-US" dirty="0"/>
              <a:t>of</a:t>
            </a:r>
            <a:r>
              <a:rPr lang="en-US" spc="218" dirty="0"/>
              <a:t> </a:t>
            </a:r>
            <a:r>
              <a:rPr lang="en-US" i="1" spc="40" dirty="0">
                <a:latin typeface="Calibri"/>
                <a:cs typeface="Calibri"/>
              </a:rPr>
              <a:t>p</a:t>
            </a:r>
            <a:r>
              <a:rPr lang="en-US" spc="40" dirty="0"/>
              <a:t>-value</a:t>
            </a:r>
          </a:p>
        </p:txBody>
      </p:sp>
    </p:spTree>
    <p:extLst>
      <p:ext uri="{BB962C8B-B14F-4D97-AF65-F5344CB8AC3E}">
        <p14:creationId xmlns:p14="http://schemas.microsoft.com/office/powerpoint/2010/main" val="12000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5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9125" algn="l"/>
            <a:r>
              <a:rPr i="1" spc="357" dirty="0">
                <a:latin typeface="Calibri"/>
                <a:cs typeface="Calibri"/>
              </a:rPr>
              <a:t>z</a:t>
            </a:r>
            <a:r>
              <a:rPr spc="-30" dirty="0"/>
              <a:t>-sc</a:t>
            </a:r>
            <a:r>
              <a:rPr spc="-109" dirty="0"/>
              <a:t>o</a:t>
            </a:r>
            <a:r>
              <a:rPr spc="-129" dirty="0"/>
              <a:t>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57200" y="1600213"/>
            <a:ext cx="8229600" cy="35893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7650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906" algn="l"/>
              </a:tabLst>
            </a:pPr>
            <a:r>
              <a:rPr sz="2200" spc="-159" dirty="0"/>
              <a:t>In </a:t>
            </a:r>
            <a:r>
              <a:rPr sz="2200" spc="-69" dirty="0"/>
              <a:t>practice, </a:t>
            </a:r>
            <a:r>
              <a:rPr sz="2200" spc="30" dirty="0"/>
              <a:t>it </a:t>
            </a:r>
            <a:r>
              <a:rPr sz="2200" spc="-69" dirty="0"/>
              <a:t>is </a:t>
            </a:r>
            <a:r>
              <a:rPr sz="2200" spc="-139" dirty="0"/>
              <a:t>more </a:t>
            </a:r>
            <a:r>
              <a:rPr sz="2200" spc="-99" dirty="0"/>
              <a:t>common </a:t>
            </a:r>
            <a:r>
              <a:rPr sz="2200" spc="-30" dirty="0"/>
              <a:t>to </a:t>
            </a:r>
            <a:r>
              <a:rPr sz="2200" spc="-149" dirty="0"/>
              <a:t>use </a:t>
            </a:r>
            <a:r>
              <a:rPr sz="2200" spc="-79" dirty="0"/>
              <a:t>the </a:t>
            </a:r>
            <a:r>
              <a:rPr sz="2200" spc="-89" dirty="0"/>
              <a:t>standardized </a:t>
            </a:r>
            <a:r>
              <a:rPr sz="2200" spc="-99" dirty="0"/>
              <a:t>version </a:t>
            </a:r>
            <a:r>
              <a:rPr sz="2200" spc="-69" dirty="0" smtClean="0"/>
              <a:t>of </a:t>
            </a:r>
            <a:r>
              <a:rPr sz="2200" spc="-79" dirty="0"/>
              <a:t>the </a:t>
            </a:r>
            <a:r>
              <a:rPr sz="2200" spc="-109" dirty="0"/>
              <a:t>sample </a:t>
            </a:r>
            <a:r>
              <a:rPr sz="2200" spc="-129" dirty="0"/>
              <a:t>mean as </a:t>
            </a:r>
            <a:r>
              <a:rPr sz="2200" spc="-89" dirty="0"/>
              <a:t>our </a:t>
            </a:r>
            <a:r>
              <a:rPr sz="2200" spc="-59" dirty="0"/>
              <a:t>test </a:t>
            </a:r>
            <a:r>
              <a:rPr sz="2200" spc="-40" dirty="0" smtClean="0"/>
              <a:t>statistic</a:t>
            </a:r>
            <a:r>
              <a:rPr sz="2200" spc="-40" dirty="0"/>
              <a:t>.</a:t>
            </a:r>
            <a:endParaRPr sz="2200" dirty="0"/>
          </a:p>
          <a:p>
            <a:pPr marL="281313">
              <a:spcBef>
                <a:spcPts val="50"/>
              </a:spcBef>
              <a:buClr>
                <a:srgbClr val="3333B2"/>
              </a:buClr>
              <a:buFont typeface="Meiryo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567650" marR="8539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906" algn="l"/>
              </a:tabLst>
            </a:pPr>
            <a:r>
              <a:rPr sz="2200" spc="-99" dirty="0"/>
              <a:t>We </a:t>
            </a:r>
            <a:r>
              <a:rPr sz="2200" spc="-119" dirty="0"/>
              <a:t>know </a:t>
            </a:r>
            <a:r>
              <a:rPr sz="2200" spc="-30" dirty="0"/>
              <a:t>that </a:t>
            </a:r>
            <a:r>
              <a:rPr sz="2200" spc="-10" dirty="0"/>
              <a:t>if </a:t>
            </a:r>
            <a:r>
              <a:rPr sz="2200" spc="-109" dirty="0"/>
              <a:t>a </a:t>
            </a:r>
            <a:r>
              <a:rPr sz="2200" spc="-99" dirty="0"/>
              <a:t>random </a:t>
            </a:r>
            <a:r>
              <a:rPr sz="2200" spc="-89" dirty="0"/>
              <a:t>variable </a:t>
            </a:r>
            <a:r>
              <a:rPr sz="2200" spc="-69" dirty="0"/>
              <a:t>is </a:t>
            </a:r>
            <a:r>
              <a:rPr sz="2200" spc="-79" dirty="0"/>
              <a:t>normally </a:t>
            </a:r>
            <a:r>
              <a:rPr sz="2200" spc="-59" dirty="0"/>
              <a:t>distributed </a:t>
            </a:r>
            <a:r>
              <a:rPr sz="2200" spc="-89" dirty="0"/>
              <a:t>(</a:t>
            </a:r>
            <a:r>
              <a:rPr sz="2200" spc="-89" dirty="0" smtClean="0"/>
              <a:t>as</a:t>
            </a:r>
            <a:r>
              <a:rPr lang="en-US" sz="2200" spc="-89" dirty="0" smtClean="0"/>
              <a:t> </a:t>
            </a:r>
            <a:r>
              <a:rPr sz="2200" spc="30" dirty="0" smtClean="0"/>
              <a:t>it </a:t>
            </a:r>
            <a:r>
              <a:rPr sz="2200" spc="-69" dirty="0"/>
              <a:t>is </a:t>
            </a:r>
            <a:r>
              <a:rPr sz="2200" spc="-79" dirty="0"/>
              <a:t>the </a:t>
            </a:r>
            <a:r>
              <a:rPr sz="2200" spc="-129" dirty="0"/>
              <a:t>case </a:t>
            </a:r>
            <a:r>
              <a:rPr sz="2200" spc="-89" dirty="0"/>
              <a:t>for </a:t>
            </a: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300" spc="-757" baseline="12626" dirty="0"/>
              <a:t>¯ </a:t>
            </a:r>
            <a:r>
              <a:rPr lang="en-US" sz="3300" spc="-757" baseline="12626" dirty="0" smtClean="0"/>
              <a:t>   </a:t>
            </a:r>
            <a:r>
              <a:rPr sz="2200" spc="-30" dirty="0" smtClean="0"/>
              <a:t>), </a:t>
            </a:r>
            <a:r>
              <a:rPr sz="2200" spc="-59" dirty="0"/>
              <a:t>subtracting </a:t>
            </a:r>
            <a:r>
              <a:rPr sz="2200" spc="-79" dirty="0"/>
              <a:t>the </a:t>
            </a:r>
            <a:r>
              <a:rPr sz="2200" spc="-129" dirty="0"/>
              <a:t>mean </a:t>
            </a:r>
            <a:r>
              <a:rPr sz="2200" spc="-99" dirty="0"/>
              <a:t>and </a:t>
            </a:r>
            <a:r>
              <a:rPr sz="2200" spc="-59" dirty="0"/>
              <a:t>dividing </a:t>
            </a:r>
            <a:r>
              <a:rPr sz="2200" spc="-119" dirty="0"/>
              <a:t>by  </a:t>
            </a:r>
            <a:r>
              <a:rPr sz="2200" spc="-89" dirty="0"/>
              <a:t>standard </a:t>
            </a:r>
            <a:r>
              <a:rPr sz="2200" spc="-69" dirty="0"/>
              <a:t>deviation </a:t>
            </a:r>
            <a:r>
              <a:rPr sz="2200" spc="-99" dirty="0"/>
              <a:t>creates </a:t>
            </a:r>
            <a:r>
              <a:rPr sz="2200" spc="-109" dirty="0"/>
              <a:t>a </a:t>
            </a:r>
            <a:r>
              <a:rPr sz="2200" spc="-149" dirty="0"/>
              <a:t>new </a:t>
            </a:r>
            <a:r>
              <a:rPr sz="2200" spc="-99" dirty="0"/>
              <a:t>random </a:t>
            </a:r>
            <a:r>
              <a:rPr sz="2200" spc="-89" dirty="0"/>
              <a:t>variable </a:t>
            </a:r>
            <a:r>
              <a:rPr sz="2200" spc="-50" dirty="0"/>
              <a:t>with </a:t>
            </a:r>
            <a:r>
              <a:rPr sz="2200" spc="-89" dirty="0" smtClean="0"/>
              <a:t>standard </a:t>
            </a:r>
            <a:r>
              <a:rPr sz="2200" spc="-89" dirty="0"/>
              <a:t>normal</a:t>
            </a:r>
            <a:r>
              <a:rPr sz="2200" spc="69" dirty="0"/>
              <a:t> </a:t>
            </a:r>
            <a:r>
              <a:rPr sz="2200" spc="-50" dirty="0"/>
              <a:t>distribution,</a:t>
            </a:r>
            <a:endParaRPr sz="2200" dirty="0">
              <a:latin typeface="Trebuchet MS"/>
              <a:cs typeface="Trebuchet MS"/>
            </a:endParaRPr>
          </a:p>
          <a:p>
            <a:pPr marL="543789" algn="ctr">
              <a:spcBef>
                <a:spcPts val="1784"/>
              </a:spcBef>
            </a:pPr>
            <a:r>
              <a:rPr sz="2600" i="1" spc="119" dirty="0">
                <a:latin typeface="Trebuchet MS"/>
                <a:cs typeface="Trebuchet MS"/>
              </a:rPr>
              <a:t>Z </a:t>
            </a:r>
            <a:r>
              <a:rPr sz="2600" i="1" spc="-79" dirty="0">
                <a:latin typeface="Meiryo"/>
                <a:cs typeface="Meiryo"/>
              </a:rPr>
              <a:t>∼ </a:t>
            </a:r>
            <a:r>
              <a:rPr sz="2600" i="1" dirty="0">
                <a:latin typeface="Trebuchet MS"/>
                <a:cs typeface="Trebuchet MS"/>
              </a:rPr>
              <a:t>N</a:t>
            </a:r>
            <a:r>
              <a:rPr sz="2600" dirty="0"/>
              <a:t>(0</a:t>
            </a:r>
            <a:r>
              <a:rPr sz="2600" i="1" dirty="0">
                <a:latin typeface="Verdana"/>
                <a:cs typeface="Verdana"/>
              </a:rPr>
              <a:t>,</a:t>
            </a:r>
            <a:r>
              <a:rPr sz="2600" i="1" spc="-545" dirty="0">
                <a:latin typeface="Verdana"/>
                <a:cs typeface="Verdana"/>
              </a:rPr>
              <a:t> </a:t>
            </a:r>
            <a:r>
              <a:rPr sz="2600" spc="-109" dirty="0"/>
              <a:t>1)</a:t>
            </a:r>
            <a:r>
              <a:rPr sz="2600" i="1" spc="-109" dirty="0">
                <a:latin typeface="Verdana"/>
                <a:cs typeface="Verdana"/>
              </a:rPr>
              <a:t>.</a:t>
            </a:r>
          </a:p>
          <a:p>
            <a:pPr marL="567650" marR="833896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906" algn="l"/>
              </a:tabLst>
            </a:pPr>
            <a:r>
              <a:rPr sz="2200" spc="-99" dirty="0"/>
              <a:t>We </a:t>
            </a:r>
            <a:r>
              <a:rPr sz="2200" spc="-109" dirty="0"/>
              <a:t>refer </a:t>
            </a:r>
            <a:r>
              <a:rPr sz="2200" spc="-30" dirty="0"/>
              <a:t>to </a:t>
            </a:r>
            <a:r>
              <a:rPr sz="2200" spc="-79" dirty="0"/>
              <a:t>the </a:t>
            </a:r>
            <a:r>
              <a:rPr sz="2200" spc="-89" dirty="0"/>
              <a:t>standardized </a:t>
            </a:r>
            <a:r>
              <a:rPr sz="2200" spc="-99" dirty="0"/>
              <a:t>value </a:t>
            </a:r>
            <a:r>
              <a:rPr sz="2200" spc="-69" dirty="0"/>
              <a:t>of </a:t>
            </a:r>
            <a:r>
              <a:rPr sz="2200" spc="-79" dirty="0"/>
              <a:t>the </a:t>
            </a:r>
            <a:r>
              <a:rPr sz="2200" spc="-119" dirty="0"/>
              <a:t>observed </a:t>
            </a:r>
            <a:r>
              <a:rPr sz="2200" spc="-59" dirty="0"/>
              <a:t>test </a:t>
            </a:r>
            <a:r>
              <a:rPr sz="2200" spc="-30" dirty="0" smtClean="0"/>
              <a:t>statistic </a:t>
            </a:r>
            <a:r>
              <a:rPr sz="2200" spc="-129" dirty="0"/>
              <a:t>as </a:t>
            </a:r>
            <a:r>
              <a:rPr sz="2200" spc="-79" dirty="0"/>
              <a:t>the </a:t>
            </a:r>
            <a:r>
              <a:rPr sz="2200" i="1" spc="-99" dirty="0">
                <a:latin typeface="Trebuchet MS"/>
                <a:cs typeface="Trebuchet MS"/>
              </a:rPr>
              <a:t>z</a:t>
            </a:r>
            <a:r>
              <a:rPr sz="2200" i="1" spc="-287" dirty="0">
                <a:latin typeface="Trebuchet MS"/>
                <a:cs typeface="Trebuchet MS"/>
              </a:rPr>
              <a:t> </a:t>
            </a:r>
            <a:r>
              <a:rPr sz="2200" spc="-89" dirty="0"/>
              <a:t>-</a:t>
            </a:r>
            <a:r>
              <a:rPr sz="2200" b="1" spc="-89" dirty="0">
                <a:latin typeface="Trebuchet MS"/>
                <a:cs typeface="Trebuchet MS"/>
              </a:rPr>
              <a:t>score</a:t>
            </a:r>
            <a:r>
              <a:rPr sz="2200" spc="-89" dirty="0"/>
              <a:t>,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6446" y="5339402"/>
            <a:ext cx="65872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>
              <a:tabLst>
                <a:tab pos="418200" algn="l"/>
              </a:tabLst>
            </a:pPr>
            <a:r>
              <a:rPr sz="2200" i="1" spc="-99" dirty="0">
                <a:latin typeface="Trebuchet MS"/>
                <a:cs typeface="Trebuchet MS"/>
              </a:rPr>
              <a:t>z	</a:t>
            </a:r>
            <a:r>
              <a:rPr sz="2200" spc="89" dirty="0">
                <a:latin typeface="Tahoma"/>
                <a:cs typeface="Tahoma"/>
              </a:rPr>
              <a:t>=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5731" y="5153672"/>
            <a:ext cx="81112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i="1" spc="-575" dirty="0">
                <a:latin typeface="Trebuchet MS"/>
                <a:cs typeface="Trebuchet MS"/>
              </a:rPr>
              <a:t>x</a:t>
            </a:r>
            <a:r>
              <a:rPr sz="2200" u="sng" spc="-575" dirty="0">
                <a:latin typeface="Tahoma"/>
                <a:cs typeface="Tahoma"/>
              </a:rPr>
              <a:t>¯    </a:t>
            </a:r>
            <a:r>
              <a:rPr sz="2200" i="1" u="sng" spc="-79" dirty="0">
                <a:latin typeface="Meiryo"/>
                <a:cs typeface="Meiryo"/>
              </a:rPr>
              <a:t>−</a:t>
            </a:r>
            <a:r>
              <a:rPr sz="2200" i="1" u="sng" spc="-347" dirty="0">
                <a:latin typeface="Meiryo"/>
                <a:cs typeface="Meiryo"/>
              </a:rPr>
              <a:t> </a:t>
            </a:r>
            <a:r>
              <a:rPr sz="2200" i="1" u="sng" spc="-50" dirty="0">
                <a:latin typeface="Verdana"/>
                <a:cs typeface="Verdana"/>
              </a:rPr>
              <a:t>µ</a:t>
            </a:r>
            <a:r>
              <a:rPr sz="2400" u="sng" spc="-73" baseline="-10416" dirty="0">
                <a:latin typeface="Trebuchet MS"/>
                <a:cs typeface="Trebuchet MS"/>
              </a:rPr>
              <a:t>0</a:t>
            </a:r>
            <a:endParaRPr sz="2400" baseline="-10416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41909" y="5501792"/>
            <a:ext cx="72547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i="1" spc="10" dirty="0">
                <a:latin typeface="Verdana"/>
                <a:cs typeface="Verdana"/>
              </a:rPr>
              <a:t>σ/ </a:t>
            </a:r>
            <a:r>
              <a:rPr sz="2200" i="1" spc="59" dirty="0">
                <a:latin typeface="Verdana"/>
                <a:cs typeface="Verdana"/>
              </a:rPr>
              <a:t> </a:t>
            </a:r>
            <a:r>
              <a:rPr sz="2200" i="1" spc="-79" dirty="0">
                <a:latin typeface="Trebuchet MS"/>
                <a:cs typeface="Trebuchet MS"/>
              </a:rPr>
              <a:t>n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6209" y="5557112"/>
            <a:ext cx="579372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3300" i="1" spc="654" baseline="2525" dirty="0">
                <a:latin typeface="Meiryo"/>
                <a:cs typeface="Meiryo"/>
              </a:rPr>
              <a:t>√</a:t>
            </a:r>
            <a:r>
              <a:rPr sz="3300" i="1" spc="1054" baseline="2525" dirty="0">
                <a:latin typeface="Meiryo"/>
                <a:cs typeface="Meiryo"/>
              </a:rPr>
              <a:t> </a:t>
            </a:r>
            <a:r>
              <a:rPr sz="2200" i="1" spc="-198" dirty="0">
                <a:latin typeface="Verdana"/>
                <a:cs typeface="Verdana"/>
              </a:rPr>
              <a:t>,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0901" y="6065469"/>
            <a:ext cx="26449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spc="89" dirty="0">
                <a:latin typeface="Tahoma"/>
                <a:cs typeface="Tahoma"/>
              </a:rPr>
              <a:t>=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5728" y="5879734"/>
            <a:ext cx="1364043" cy="724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u="sng" spc="-139" dirty="0">
                <a:latin typeface="Tahoma"/>
                <a:cs typeface="Tahoma"/>
              </a:rPr>
              <a:t>98</a:t>
            </a:r>
            <a:r>
              <a:rPr sz="2200" i="1" u="sng" spc="-139" dirty="0">
                <a:latin typeface="Verdana"/>
                <a:cs typeface="Verdana"/>
              </a:rPr>
              <a:t>.</a:t>
            </a:r>
            <a:r>
              <a:rPr sz="2200" u="sng" spc="-139" dirty="0">
                <a:latin typeface="Tahoma"/>
                <a:cs typeface="Tahoma"/>
              </a:rPr>
              <a:t>4 </a:t>
            </a:r>
            <a:r>
              <a:rPr sz="2200" i="1" u="sng" spc="-79" dirty="0">
                <a:latin typeface="Meiryo"/>
                <a:cs typeface="Meiryo"/>
              </a:rPr>
              <a:t>−</a:t>
            </a:r>
            <a:r>
              <a:rPr sz="2200" i="1" u="sng" spc="-466" dirty="0">
                <a:latin typeface="Meiryo"/>
                <a:cs typeface="Meiryo"/>
              </a:rPr>
              <a:t> </a:t>
            </a:r>
            <a:r>
              <a:rPr sz="2200" u="sng" spc="-139" dirty="0">
                <a:latin typeface="Tahoma"/>
                <a:cs typeface="Tahoma"/>
              </a:rPr>
              <a:t>98</a:t>
            </a:r>
            <a:r>
              <a:rPr sz="2200" i="1" u="sng" spc="-139" dirty="0">
                <a:latin typeface="Verdana"/>
                <a:cs typeface="Verdana"/>
              </a:rPr>
              <a:t>.</a:t>
            </a:r>
            <a:r>
              <a:rPr sz="2200" u="sng" spc="-139" dirty="0">
                <a:latin typeface="Tahoma"/>
                <a:cs typeface="Tahoma"/>
              </a:rPr>
              <a:t>6</a:t>
            </a:r>
            <a:endParaRPr sz="2200">
              <a:latin typeface="Tahoma"/>
              <a:cs typeface="Tahoma"/>
            </a:endParaRPr>
          </a:p>
          <a:p>
            <a:pPr algn="ctr">
              <a:spcBef>
                <a:spcPts val="327"/>
              </a:spcBef>
            </a:pPr>
            <a:r>
              <a:rPr sz="2200" spc="-139" dirty="0">
                <a:latin typeface="Tahoma"/>
                <a:cs typeface="Tahoma"/>
              </a:rPr>
              <a:t>0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2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15095" y="6065469"/>
            <a:ext cx="76829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spc="89" dirty="0">
                <a:latin typeface="Tahoma"/>
                <a:cs typeface="Tahoma"/>
              </a:rPr>
              <a:t>=</a:t>
            </a:r>
            <a:r>
              <a:rPr sz="2200" spc="-268" dirty="0">
                <a:latin typeface="Tahoma"/>
                <a:cs typeface="Tahoma"/>
              </a:rPr>
              <a:t> </a:t>
            </a:r>
            <a:r>
              <a:rPr sz="2200" i="1" spc="-129" dirty="0">
                <a:latin typeface="Meiryo"/>
                <a:cs typeface="Meiryo"/>
              </a:rPr>
              <a:t>−</a:t>
            </a:r>
            <a:r>
              <a:rPr sz="2200" spc="-129" dirty="0">
                <a:latin typeface="Tahoma"/>
                <a:cs typeface="Tahoma"/>
              </a:rPr>
              <a:t>1</a:t>
            </a:r>
            <a:r>
              <a:rPr sz="2200" i="1" spc="-129" dirty="0">
                <a:latin typeface="Verdana"/>
                <a:cs typeface="Verdana"/>
              </a:rPr>
              <a:t>.</a:t>
            </a:r>
            <a:endParaRPr sz="22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861289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5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3323" algn="l"/>
            <a:r>
              <a:rPr i="1" spc="357" dirty="0">
                <a:latin typeface="Calibri"/>
                <a:cs typeface="Calibri"/>
              </a:rPr>
              <a:t>z</a:t>
            </a:r>
            <a:r>
              <a:rPr spc="10" dirty="0"/>
              <a:t>-test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608" y="1458233"/>
            <a:ext cx="7429815" cy="2128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1110184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99" dirty="0">
                <a:latin typeface="Tahoma"/>
                <a:cs typeface="Tahoma"/>
              </a:rPr>
              <a:t>We </a:t>
            </a:r>
            <a:r>
              <a:rPr sz="2200" spc="-109" dirty="0">
                <a:latin typeface="Tahoma"/>
                <a:cs typeface="Tahoma"/>
              </a:rPr>
              <a:t>refer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99" dirty="0">
                <a:latin typeface="Tahoma"/>
                <a:cs typeface="Tahoma"/>
              </a:rPr>
              <a:t>corresponding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spc="-59" dirty="0">
                <a:latin typeface="Tahoma"/>
                <a:cs typeface="Tahoma"/>
              </a:rPr>
              <a:t>population </a:t>
            </a:r>
            <a:r>
              <a:rPr sz="2200" spc="-129" dirty="0">
                <a:latin typeface="Tahoma"/>
                <a:cs typeface="Tahoma"/>
              </a:rPr>
              <a:t>mean as </a:t>
            </a:r>
            <a:r>
              <a:rPr sz="2200" spc="-79" dirty="0">
                <a:latin typeface="Tahoma"/>
                <a:cs typeface="Tahoma"/>
              </a:rPr>
              <a:t>the</a:t>
            </a:r>
            <a:r>
              <a:rPr sz="2200" spc="-30" dirty="0">
                <a:latin typeface="Tahoma"/>
                <a:cs typeface="Tahoma"/>
              </a:rPr>
              <a:t> </a:t>
            </a:r>
            <a:r>
              <a:rPr sz="2200" i="1" spc="-99" dirty="0">
                <a:latin typeface="Trebuchet MS"/>
                <a:cs typeface="Trebuchet MS"/>
              </a:rPr>
              <a:t>z </a:t>
            </a:r>
            <a:r>
              <a:rPr sz="2200" spc="-50" dirty="0">
                <a:latin typeface="Tahoma"/>
                <a:cs typeface="Tahoma"/>
              </a:rPr>
              <a:t>-</a:t>
            </a:r>
            <a:r>
              <a:rPr sz="2200" b="1" spc="-50" dirty="0">
                <a:latin typeface="Trebuchet MS"/>
                <a:cs typeface="Trebuchet MS"/>
              </a:rPr>
              <a:t>test</a:t>
            </a:r>
            <a:r>
              <a:rPr sz="2200" spc="-5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109" dirty="0">
                <a:latin typeface="Tahoma"/>
                <a:cs typeface="Tahoma"/>
              </a:rPr>
              <a:t>a </a:t>
            </a:r>
            <a:r>
              <a:rPr sz="2200" i="1" spc="-99" dirty="0">
                <a:latin typeface="Trebuchet MS"/>
                <a:cs typeface="Trebuchet MS"/>
              </a:rPr>
              <a:t>z </a:t>
            </a:r>
            <a:r>
              <a:rPr sz="2200" spc="-69" dirty="0">
                <a:latin typeface="Tahoma"/>
                <a:cs typeface="Tahoma"/>
              </a:rPr>
              <a:t>-test, </a:t>
            </a:r>
            <a:r>
              <a:rPr sz="2200" spc="-89" dirty="0">
                <a:latin typeface="Tahoma"/>
                <a:cs typeface="Tahoma"/>
              </a:rPr>
              <a:t>instead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89" dirty="0">
                <a:latin typeface="Tahoma"/>
                <a:cs typeface="Tahoma"/>
              </a:rPr>
              <a:t>comparing the </a:t>
            </a:r>
            <a:r>
              <a:rPr sz="2200" spc="-119" dirty="0">
                <a:latin typeface="Tahoma"/>
                <a:cs typeface="Tahoma"/>
              </a:rPr>
              <a:t>observed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129" dirty="0">
                <a:latin typeface="Tahoma"/>
                <a:cs typeface="Tahoma"/>
              </a:rPr>
              <a:t>mean </a:t>
            </a:r>
            <a:r>
              <a:rPr sz="2200" i="1" spc="-575" dirty="0">
                <a:latin typeface="Trebuchet MS"/>
                <a:cs typeface="Trebuchet MS"/>
              </a:rPr>
              <a:t>x</a:t>
            </a:r>
            <a:r>
              <a:rPr sz="2200" spc="-575" dirty="0">
                <a:latin typeface="Tahoma"/>
                <a:cs typeface="Tahoma"/>
              </a:rPr>
              <a:t>¯ 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population </a:t>
            </a:r>
            <a:r>
              <a:rPr sz="2200" spc="-129" dirty="0">
                <a:latin typeface="Tahoma"/>
                <a:cs typeface="Tahoma"/>
              </a:rPr>
              <a:t>mean </a:t>
            </a:r>
            <a:r>
              <a:rPr sz="2200" spc="-89" dirty="0">
                <a:latin typeface="Tahoma"/>
                <a:cs typeface="Tahoma"/>
              </a:rPr>
              <a:t>according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hypothesis, </a:t>
            </a:r>
            <a:r>
              <a:rPr sz="2200" spc="-208" dirty="0">
                <a:latin typeface="Tahoma"/>
                <a:cs typeface="Tahoma"/>
              </a:rPr>
              <a:t>we  </a:t>
            </a:r>
            <a:r>
              <a:rPr sz="2200" spc="-109" dirty="0">
                <a:latin typeface="Tahoma"/>
                <a:cs typeface="Tahoma"/>
              </a:rPr>
              <a:t>compare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i="1" spc="-99" dirty="0">
                <a:latin typeface="Trebuchet MS"/>
                <a:cs typeface="Trebuchet MS"/>
              </a:rPr>
              <a:t>z </a:t>
            </a:r>
            <a:r>
              <a:rPr sz="2200" spc="-119" dirty="0">
                <a:latin typeface="Tahoma"/>
                <a:cs typeface="Tahoma"/>
              </a:rPr>
              <a:t>-score </a:t>
            </a:r>
            <a:r>
              <a:rPr sz="2200" spc="-30" dirty="0">
                <a:latin typeface="Tahoma"/>
                <a:cs typeface="Tahoma"/>
              </a:rPr>
              <a:t>to</a:t>
            </a:r>
            <a:r>
              <a:rPr sz="2200" spc="-50" dirty="0">
                <a:latin typeface="Tahoma"/>
                <a:cs typeface="Tahoma"/>
              </a:rPr>
              <a:t> </a:t>
            </a:r>
            <a:r>
              <a:rPr sz="2200" spc="-89" dirty="0">
                <a:latin typeface="Tahoma"/>
                <a:cs typeface="Tahoma"/>
              </a:rPr>
              <a:t>0.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17778" y="3833789"/>
            <a:ext cx="2199094" cy="1878714"/>
          </a:xfrm>
          <a:custGeom>
            <a:avLst/>
            <a:gdLst/>
            <a:ahLst/>
            <a:cxnLst/>
            <a:rect l="l" t="t" r="r" b="b"/>
            <a:pathLst>
              <a:path w="1108710" h="948055">
                <a:moveTo>
                  <a:pt x="0" y="947932"/>
                </a:moveTo>
                <a:lnTo>
                  <a:pt x="34621" y="947408"/>
                </a:lnTo>
                <a:lnTo>
                  <a:pt x="41564" y="947254"/>
                </a:lnTo>
                <a:lnTo>
                  <a:pt x="83129" y="945310"/>
                </a:lnTo>
                <a:lnTo>
                  <a:pt x="124693" y="940496"/>
                </a:lnTo>
                <a:lnTo>
                  <a:pt x="166258" y="929449"/>
                </a:lnTo>
                <a:lnTo>
                  <a:pt x="200880" y="911521"/>
                </a:lnTo>
                <a:lnTo>
                  <a:pt x="235532" y="880911"/>
                </a:lnTo>
                <a:lnTo>
                  <a:pt x="263242" y="843697"/>
                </a:lnTo>
                <a:lnTo>
                  <a:pt x="284009" y="806606"/>
                </a:lnTo>
                <a:lnTo>
                  <a:pt x="304807" y="760598"/>
                </a:lnTo>
                <a:lnTo>
                  <a:pt x="318662" y="724711"/>
                </a:lnTo>
                <a:lnTo>
                  <a:pt x="332517" y="684597"/>
                </a:lnTo>
                <a:lnTo>
                  <a:pt x="346371" y="640410"/>
                </a:lnTo>
                <a:lnTo>
                  <a:pt x="360226" y="592365"/>
                </a:lnTo>
                <a:lnTo>
                  <a:pt x="374081" y="540926"/>
                </a:lnTo>
                <a:lnTo>
                  <a:pt x="387936" y="486679"/>
                </a:lnTo>
                <a:lnTo>
                  <a:pt x="401791" y="430426"/>
                </a:lnTo>
                <a:lnTo>
                  <a:pt x="415646" y="373094"/>
                </a:lnTo>
                <a:lnTo>
                  <a:pt x="422558" y="344366"/>
                </a:lnTo>
                <a:lnTo>
                  <a:pt x="429501" y="315792"/>
                </a:lnTo>
                <a:lnTo>
                  <a:pt x="443356" y="259694"/>
                </a:lnTo>
                <a:lnTo>
                  <a:pt x="457210" y="206064"/>
                </a:lnTo>
                <a:lnTo>
                  <a:pt x="471065" y="156199"/>
                </a:lnTo>
                <a:lnTo>
                  <a:pt x="484920" y="111425"/>
                </a:lnTo>
                <a:lnTo>
                  <a:pt x="498775" y="72915"/>
                </a:lnTo>
                <a:lnTo>
                  <a:pt x="519542" y="29160"/>
                </a:lnTo>
                <a:lnTo>
                  <a:pt x="547252" y="1172"/>
                </a:lnTo>
                <a:lnTo>
                  <a:pt x="554195" y="0"/>
                </a:lnTo>
                <a:lnTo>
                  <a:pt x="561107" y="1172"/>
                </a:lnTo>
                <a:lnTo>
                  <a:pt x="588816" y="29160"/>
                </a:lnTo>
                <a:lnTo>
                  <a:pt x="609614" y="72915"/>
                </a:lnTo>
                <a:lnTo>
                  <a:pt x="623469" y="111425"/>
                </a:lnTo>
                <a:lnTo>
                  <a:pt x="637324" y="156199"/>
                </a:lnTo>
                <a:lnTo>
                  <a:pt x="651179" y="206064"/>
                </a:lnTo>
                <a:lnTo>
                  <a:pt x="665034" y="259694"/>
                </a:lnTo>
                <a:lnTo>
                  <a:pt x="678889" y="315792"/>
                </a:lnTo>
                <a:lnTo>
                  <a:pt x="692743" y="373094"/>
                </a:lnTo>
                <a:lnTo>
                  <a:pt x="699655" y="401853"/>
                </a:lnTo>
                <a:lnTo>
                  <a:pt x="706598" y="430426"/>
                </a:lnTo>
                <a:lnTo>
                  <a:pt x="720453" y="486679"/>
                </a:lnTo>
                <a:lnTo>
                  <a:pt x="734308" y="540926"/>
                </a:lnTo>
                <a:lnTo>
                  <a:pt x="748163" y="592365"/>
                </a:lnTo>
                <a:lnTo>
                  <a:pt x="762018" y="640410"/>
                </a:lnTo>
                <a:lnTo>
                  <a:pt x="775873" y="684597"/>
                </a:lnTo>
                <a:lnTo>
                  <a:pt x="789728" y="724711"/>
                </a:lnTo>
                <a:lnTo>
                  <a:pt x="803582" y="760598"/>
                </a:lnTo>
                <a:lnTo>
                  <a:pt x="824380" y="806606"/>
                </a:lnTo>
                <a:lnTo>
                  <a:pt x="845147" y="843697"/>
                </a:lnTo>
                <a:lnTo>
                  <a:pt x="872857" y="880911"/>
                </a:lnTo>
                <a:lnTo>
                  <a:pt x="907509" y="911521"/>
                </a:lnTo>
                <a:lnTo>
                  <a:pt x="942131" y="929449"/>
                </a:lnTo>
                <a:lnTo>
                  <a:pt x="983696" y="940496"/>
                </a:lnTo>
                <a:lnTo>
                  <a:pt x="1025261" y="945310"/>
                </a:lnTo>
                <a:lnTo>
                  <a:pt x="1066825" y="947254"/>
                </a:lnTo>
                <a:lnTo>
                  <a:pt x="1073768" y="947408"/>
                </a:lnTo>
                <a:lnTo>
                  <a:pt x="1080680" y="947562"/>
                </a:lnTo>
                <a:lnTo>
                  <a:pt x="1087623" y="947686"/>
                </a:lnTo>
                <a:lnTo>
                  <a:pt x="1094535" y="947778"/>
                </a:lnTo>
                <a:lnTo>
                  <a:pt x="1101478" y="947871"/>
                </a:lnTo>
                <a:lnTo>
                  <a:pt x="1108390" y="947932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2603" y="5787413"/>
            <a:ext cx="1374119" cy="0"/>
          </a:xfrm>
          <a:custGeom>
            <a:avLst/>
            <a:gdLst/>
            <a:ahLst/>
            <a:cxnLst/>
            <a:rect l="l" t="t" r="r" b="b"/>
            <a:pathLst>
              <a:path w="692785">
                <a:moveTo>
                  <a:pt x="0" y="0"/>
                </a:moveTo>
                <a:lnTo>
                  <a:pt x="6927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92581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9600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6619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29824" y="3828836"/>
            <a:ext cx="0" cy="1885006"/>
          </a:xfrm>
          <a:custGeom>
            <a:avLst/>
            <a:gdLst/>
            <a:ahLst/>
            <a:cxnLst/>
            <a:rect l="l" t="t" r="r" b="b"/>
            <a:pathLst>
              <a:path h="951230">
                <a:moveTo>
                  <a:pt x="0" y="95074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72560" y="5712873"/>
            <a:ext cx="57935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72560" y="5241848"/>
            <a:ext cx="57935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72560" y="4770824"/>
            <a:ext cx="57935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72560" y="4299799"/>
            <a:ext cx="57935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72560" y="3828836"/>
            <a:ext cx="57935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987821" y="5619712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0.0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87821" y="5148689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87821" y="4677661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1.0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87821" y="4206637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1.5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7821" y="3735674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2.0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29828" y="3758641"/>
            <a:ext cx="2375425" cy="2029716"/>
          </a:xfrm>
          <a:custGeom>
            <a:avLst/>
            <a:gdLst/>
            <a:ahLst/>
            <a:cxnLst/>
            <a:rect l="l" t="t" r="r" b="b"/>
            <a:pathLst>
              <a:path w="1197610" h="1024255">
                <a:moveTo>
                  <a:pt x="0" y="1023779"/>
                </a:moveTo>
                <a:lnTo>
                  <a:pt x="1197073" y="1023779"/>
                </a:lnTo>
                <a:lnTo>
                  <a:pt x="1197073" y="0"/>
                </a:lnTo>
                <a:lnTo>
                  <a:pt x="0" y="0"/>
                </a:lnTo>
                <a:lnTo>
                  <a:pt x="0" y="10237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84321" y="6160966"/>
            <a:ext cx="65494" cy="0"/>
          </a:xfrm>
          <a:custGeom>
            <a:avLst/>
            <a:gdLst/>
            <a:ahLst/>
            <a:cxnLst/>
            <a:rect l="l" t="t" r="r" b="b"/>
            <a:pathLst>
              <a:path w="33019">
                <a:moveTo>
                  <a:pt x="0" y="0"/>
                </a:moveTo>
                <a:lnTo>
                  <a:pt x="329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58671" y="4584771"/>
            <a:ext cx="107722" cy="377505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Density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29828" y="5712873"/>
            <a:ext cx="2375425" cy="0"/>
          </a:xfrm>
          <a:custGeom>
            <a:avLst/>
            <a:gdLst/>
            <a:ahLst/>
            <a:cxnLst/>
            <a:rect l="l" t="t" r="r" b="b"/>
            <a:pathLst>
              <a:path w="1197610">
                <a:moveTo>
                  <a:pt x="0" y="0"/>
                </a:moveTo>
                <a:lnTo>
                  <a:pt x="1197073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31506" y="4573134"/>
            <a:ext cx="811121" cy="1140064"/>
          </a:xfrm>
          <a:custGeom>
            <a:avLst/>
            <a:gdLst/>
            <a:ahLst/>
            <a:cxnLst/>
            <a:rect l="l" t="t" r="r" b="b"/>
            <a:pathLst>
              <a:path w="408940" h="575310">
                <a:moveTo>
                  <a:pt x="408734" y="0"/>
                </a:moveTo>
                <a:lnTo>
                  <a:pt x="394879" y="57332"/>
                </a:lnTo>
                <a:lnTo>
                  <a:pt x="381024" y="113585"/>
                </a:lnTo>
                <a:lnTo>
                  <a:pt x="367169" y="167832"/>
                </a:lnTo>
                <a:lnTo>
                  <a:pt x="353314" y="219271"/>
                </a:lnTo>
                <a:lnTo>
                  <a:pt x="339459" y="267315"/>
                </a:lnTo>
                <a:lnTo>
                  <a:pt x="325605" y="311503"/>
                </a:lnTo>
                <a:lnTo>
                  <a:pt x="311750" y="351617"/>
                </a:lnTo>
                <a:lnTo>
                  <a:pt x="297895" y="387504"/>
                </a:lnTo>
                <a:lnTo>
                  <a:pt x="277097" y="433512"/>
                </a:lnTo>
                <a:lnTo>
                  <a:pt x="256330" y="470603"/>
                </a:lnTo>
                <a:lnTo>
                  <a:pt x="228620" y="507816"/>
                </a:lnTo>
                <a:lnTo>
                  <a:pt x="193968" y="538427"/>
                </a:lnTo>
                <a:lnTo>
                  <a:pt x="159346" y="556355"/>
                </a:lnTo>
                <a:lnTo>
                  <a:pt x="117781" y="567402"/>
                </a:lnTo>
                <a:lnTo>
                  <a:pt x="69274" y="572678"/>
                </a:lnTo>
                <a:lnTo>
                  <a:pt x="0" y="574776"/>
                </a:lnTo>
                <a:lnTo>
                  <a:pt x="408734" y="575147"/>
                </a:lnTo>
                <a:lnTo>
                  <a:pt x="408734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17797" y="4573134"/>
            <a:ext cx="824975" cy="1140064"/>
          </a:xfrm>
          <a:custGeom>
            <a:avLst/>
            <a:gdLst/>
            <a:ahLst/>
            <a:cxnLst/>
            <a:rect l="l" t="t" r="r" b="b"/>
            <a:pathLst>
              <a:path w="415925" h="575310">
                <a:moveTo>
                  <a:pt x="0" y="574838"/>
                </a:moveTo>
                <a:lnTo>
                  <a:pt x="34621" y="574314"/>
                </a:lnTo>
                <a:lnTo>
                  <a:pt x="41564" y="574159"/>
                </a:lnTo>
                <a:lnTo>
                  <a:pt x="83129" y="572215"/>
                </a:lnTo>
                <a:lnTo>
                  <a:pt x="124693" y="567402"/>
                </a:lnTo>
                <a:lnTo>
                  <a:pt x="166258" y="556355"/>
                </a:lnTo>
                <a:lnTo>
                  <a:pt x="200880" y="538427"/>
                </a:lnTo>
                <a:lnTo>
                  <a:pt x="235532" y="507816"/>
                </a:lnTo>
                <a:lnTo>
                  <a:pt x="263242" y="470603"/>
                </a:lnTo>
                <a:lnTo>
                  <a:pt x="284009" y="433512"/>
                </a:lnTo>
                <a:lnTo>
                  <a:pt x="304807" y="387504"/>
                </a:lnTo>
                <a:lnTo>
                  <a:pt x="318662" y="351617"/>
                </a:lnTo>
                <a:lnTo>
                  <a:pt x="332517" y="311503"/>
                </a:lnTo>
                <a:lnTo>
                  <a:pt x="346371" y="267315"/>
                </a:lnTo>
                <a:lnTo>
                  <a:pt x="360226" y="219271"/>
                </a:lnTo>
                <a:lnTo>
                  <a:pt x="374081" y="167832"/>
                </a:lnTo>
                <a:lnTo>
                  <a:pt x="387936" y="113585"/>
                </a:lnTo>
                <a:lnTo>
                  <a:pt x="401791" y="57332"/>
                </a:lnTo>
                <a:lnTo>
                  <a:pt x="415646" y="0"/>
                </a:lnTo>
                <a:lnTo>
                  <a:pt x="415646" y="575147"/>
                </a:lnTo>
                <a:lnTo>
                  <a:pt x="0" y="57483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42198" y="5430309"/>
            <a:ext cx="275831" cy="283128"/>
          </a:xfrm>
          <a:custGeom>
            <a:avLst/>
            <a:gdLst/>
            <a:ahLst/>
            <a:cxnLst/>
            <a:rect l="l" t="t" r="r" b="b"/>
            <a:pathLst>
              <a:path w="139064" h="142875">
                <a:moveTo>
                  <a:pt x="138548" y="0"/>
                </a:moveTo>
                <a:lnTo>
                  <a:pt x="0" y="142591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42198" y="5621846"/>
            <a:ext cx="89425" cy="91859"/>
          </a:xfrm>
          <a:custGeom>
            <a:avLst/>
            <a:gdLst/>
            <a:ahLst/>
            <a:cxnLst/>
            <a:rect l="l" t="t" r="r" b="b"/>
            <a:pathLst>
              <a:path w="45085" h="46355">
                <a:moveTo>
                  <a:pt x="31196" y="0"/>
                </a:moveTo>
                <a:lnTo>
                  <a:pt x="0" y="45946"/>
                </a:lnTo>
                <a:lnTo>
                  <a:pt x="45020" y="13453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55075" y="5342437"/>
            <a:ext cx="61716" cy="0"/>
          </a:xfrm>
          <a:custGeom>
            <a:avLst/>
            <a:gdLst/>
            <a:ahLst/>
            <a:cxnLst/>
            <a:rect l="l" t="t" r="r" b="b"/>
            <a:pathLst>
              <a:path w="31114">
                <a:moveTo>
                  <a:pt x="0" y="0"/>
                </a:moveTo>
                <a:lnTo>
                  <a:pt x="30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92603" y="5430308"/>
            <a:ext cx="413115" cy="188752"/>
          </a:xfrm>
          <a:custGeom>
            <a:avLst/>
            <a:gdLst/>
            <a:ahLst/>
            <a:cxnLst/>
            <a:rect l="l" t="t" r="r" b="b"/>
            <a:pathLst>
              <a:path w="208280" h="95250">
                <a:moveTo>
                  <a:pt x="0" y="0"/>
                </a:moveTo>
                <a:lnTo>
                  <a:pt x="207823" y="95071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98175" y="5556214"/>
            <a:ext cx="107058" cy="62917"/>
          </a:xfrm>
          <a:custGeom>
            <a:avLst/>
            <a:gdLst/>
            <a:ahLst/>
            <a:cxnLst/>
            <a:rect l="l" t="t" r="r" b="b"/>
            <a:pathLst>
              <a:path w="53975" h="31750">
                <a:moveTo>
                  <a:pt x="0" y="17526"/>
                </a:moveTo>
                <a:lnTo>
                  <a:pt x="53753" y="31536"/>
                </a:lnTo>
                <a:lnTo>
                  <a:pt x="8022" y="0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29828" y="5312552"/>
            <a:ext cx="2375425" cy="997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817">
              <a:tabLst>
                <a:tab pos="1220698" algn="l"/>
              </a:tabLst>
            </a:pPr>
            <a:r>
              <a:rPr sz="1300" baseline="12345" dirty="0">
                <a:latin typeface="Arial"/>
                <a:cs typeface="Arial"/>
              </a:rPr>
              <a:t>p</a:t>
            </a:r>
            <a:r>
              <a:rPr sz="700" dirty="0">
                <a:latin typeface="Arial"/>
                <a:cs typeface="Arial"/>
              </a:rPr>
              <a:t>obs</a:t>
            </a:r>
            <a:r>
              <a:rPr sz="900" dirty="0">
                <a:latin typeface="Arial"/>
                <a:cs typeface="Arial"/>
              </a:rPr>
              <a:t>	</a:t>
            </a:r>
            <a:r>
              <a:rPr sz="900" spc="30" dirty="0">
                <a:latin typeface="Arial"/>
                <a:cs typeface="Arial"/>
              </a:rPr>
              <a:t>x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spcBef>
                <a:spcPts val="59"/>
              </a:spcBef>
            </a:pPr>
            <a:endParaRPr sz="1100">
              <a:latin typeface="Times New Roman"/>
              <a:cs typeface="Times New Roman"/>
            </a:endParaRPr>
          </a:p>
          <a:p>
            <a:pPr marL="266245">
              <a:tabLst>
                <a:tab pos="950689" algn="l"/>
                <a:tab pos="1636387" algn="l"/>
              </a:tabLst>
            </a:pPr>
            <a:r>
              <a:rPr sz="700" spc="30" dirty="0">
                <a:latin typeface="Arial"/>
                <a:cs typeface="Arial"/>
              </a:rPr>
              <a:t>98.0	98.5	99.0</a:t>
            </a:r>
            <a:endParaRPr sz="70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00" spc="50" dirty="0">
                <a:latin typeface="Arial"/>
                <a:cs typeface="Arial"/>
              </a:rPr>
              <a:t>X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02400" y="3833789"/>
            <a:ext cx="2199094" cy="1878714"/>
          </a:xfrm>
          <a:custGeom>
            <a:avLst/>
            <a:gdLst/>
            <a:ahLst/>
            <a:cxnLst/>
            <a:rect l="l" t="t" r="r" b="b"/>
            <a:pathLst>
              <a:path w="1108710" h="948055">
                <a:moveTo>
                  <a:pt x="0" y="947932"/>
                </a:moveTo>
                <a:lnTo>
                  <a:pt x="1388" y="947932"/>
                </a:lnTo>
                <a:lnTo>
                  <a:pt x="2777" y="947902"/>
                </a:lnTo>
                <a:lnTo>
                  <a:pt x="4165" y="947902"/>
                </a:lnTo>
                <a:lnTo>
                  <a:pt x="5554" y="947871"/>
                </a:lnTo>
                <a:lnTo>
                  <a:pt x="6912" y="947871"/>
                </a:lnTo>
                <a:lnTo>
                  <a:pt x="8300" y="947840"/>
                </a:lnTo>
                <a:lnTo>
                  <a:pt x="9689" y="947840"/>
                </a:lnTo>
                <a:lnTo>
                  <a:pt x="11077" y="947809"/>
                </a:lnTo>
                <a:lnTo>
                  <a:pt x="12466" y="947809"/>
                </a:lnTo>
                <a:lnTo>
                  <a:pt x="13854" y="947778"/>
                </a:lnTo>
                <a:lnTo>
                  <a:pt x="15243" y="947747"/>
                </a:lnTo>
                <a:lnTo>
                  <a:pt x="16632" y="947747"/>
                </a:lnTo>
                <a:lnTo>
                  <a:pt x="18020" y="947716"/>
                </a:lnTo>
                <a:lnTo>
                  <a:pt x="19409" y="947686"/>
                </a:lnTo>
                <a:lnTo>
                  <a:pt x="20766" y="947686"/>
                </a:lnTo>
                <a:lnTo>
                  <a:pt x="22155" y="947655"/>
                </a:lnTo>
                <a:lnTo>
                  <a:pt x="23544" y="947624"/>
                </a:lnTo>
                <a:lnTo>
                  <a:pt x="24932" y="947593"/>
                </a:lnTo>
                <a:lnTo>
                  <a:pt x="26321" y="947593"/>
                </a:lnTo>
                <a:lnTo>
                  <a:pt x="27709" y="947562"/>
                </a:lnTo>
                <a:lnTo>
                  <a:pt x="29098" y="947531"/>
                </a:lnTo>
                <a:lnTo>
                  <a:pt x="30486" y="947500"/>
                </a:lnTo>
                <a:lnTo>
                  <a:pt x="31875" y="947470"/>
                </a:lnTo>
                <a:lnTo>
                  <a:pt x="33264" y="947439"/>
                </a:lnTo>
                <a:lnTo>
                  <a:pt x="34621" y="947408"/>
                </a:lnTo>
                <a:lnTo>
                  <a:pt x="36010" y="947377"/>
                </a:lnTo>
                <a:lnTo>
                  <a:pt x="37398" y="947346"/>
                </a:lnTo>
                <a:lnTo>
                  <a:pt x="38787" y="947315"/>
                </a:lnTo>
                <a:lnTo>
                  <a:pt x="40176" y="947284"/>
                </a:lnTo>
                <a:lnTo>
                  <a:pt x="41564" y="947254"/>
                </a:lnTo>
                <a:lnTo>
                  <a:pt x="42953" y="947192"/>
                </a:lnTo>
                <a:lnTo>
                  <a:pt x="44341" y="947161"/>
                </a:lnTo>
                <a:lnTo>
                  <a:pt x="45730" y="947130"/>
                </a:lnTo>
                <a:lnTo>
                  <a:pt x="47118" y="947068"/>
                </a:lnTo>
                <a:lnTo>
                  <a:pt x="48476" y="947038"/>
                </a:lnTo>
                <a:lnTo>
                  <a:pt x="49865" y="947007"/>
                </a:lnTo>
                <a:lnTo>
                  <a:pt x="51253" y="946945"/>
                </a:lnTo>
                <a:lnTo>
                  <a:pt x="52642" y="946883"/>
                </a:lnTo>
                <a:lnTo>
                  <a:pt x="54030" y="946852"/>
                </a:lnTo>
                <a:lnTo>
                  <a:pt x="55419" y="946791"/>
                </a:lnTo>
                <a:lnTo>
                  <a:pt x="56808" y="946729"/>
                </a:lnTo>
                <a:lnTo>
                  <a:pt x="58196" y="946698"/>
                </a:lnTo>
                <a:lnTo>
                  <a:pt x="59585" y="946636"/>
                </a:lnTo>
                <a:lnTo>
                  <a:pt x="60973" y="946575"/>
                </a:lnTo>
                <a:lnTo>
                  <a:pt x="62331" y="946513"/>
                </a:lnTo>
                <a:lnTo>
                  <a:pt x="63720" y="946451"/>
                </a:lnTo>
                <a:lnTo>
                  <a:pt x="65108" y="946390"/>
                </a:lnTo>
                <a:lnTo>
                  <a:pt x="66497" y="946328"/>
                </a:lnTo>
                <a:lnTo>
                  <a:pt x="67885" y="946235"/>
                </a:lnTo>
                <a:lnTo>
                  <a:pt x="69274" y="946174"/>
                </a:lnTo>
                <a:lnTo>
                  <a:pt x="70662" y="946112"/>
                </a:lnTo>
                <a:lnTo>
                  <a:pt x="72051" y="946019"/>
                </a:lnTo>
                <a:lnTo>
                  <a:pt x="73440" y="945958"/>
                </a:lnTo>
                <a:lnTo>
                  <a:pt x="74828" y="945865"/>
                </a:lnTo>
                <a:lnTo>
                  <a:pt x="76186" y="945772"/>
                </a:lnTo>
                <a:lnTo>
                  <a:pt x="77574" y="945711"/>
                </a:lnTo>
                <a:lnTo>
                  <a:pt x="78963" y="945618"/>
                </a:lnTo>
                <a:lnTo>
                  <a:pt x="80352" y="945526"/>
                </a:lnTo>
                <a:lnTo>
                  <a:pt x="81740" y="945433"/>
                </a:lnTo>
                <a:lnTo>
                  <a:pt x="83129" y="945310"/>
                </a:lnTo>
                <a:lnTo>
                  <a:pt x="84517" y="945217"/>
                </a:lnTo>
                <a:lnTo>
                  <a:pt x="85906" y="945124"/>
                </a:lnTo>
                <a:lnTo>
                  <a:pt x="87294" y="945001"/>
                </a:lnTo>
                <a:lnTo>
                  <a:pt x="88683" y="944908"/>
                </a:lnTo>
                <a:lnTo>
                  <a:pt x="90041" y="944785"/>
                </a:lnTo>
                <a:lnTo>
                  <a:pt x="91429" y="944662"/>
                </a:lnTo>
                <a:lnTo>
                  <a:pt x="92818" y="944538"/>
                </a:lnTo>
                <a:lnTo>
                  <a:pt x="94207" y="944415"/>
                </a:lnTo>
                <a:lnTo>
                  <a:pt x="95595" y="944291"/>
                </a:lnTo>
                <a:lnTo>
                  <a:pt x="96984" y="944168"/>
                </a:lnTo>
                <a:lnTo>
                  <a:pt x="98372" y="944014"/>
                </a:lnTo>
                <a:lnTo>
                  <a:pt x="99761" y="943890"/>
                </a:lnTo>
                <a:lnTo>
                  <a:pt x="101149" y="943736"/>
                </a:lnTo>
                <a:lnTo>
                  <a:pt x="102538" y="943582"/>
                </a:lnTo>
                <a:lnTo>
                  <a:pt x="103896" y="943427"/>
                </a:lnTo>
                <a:lnTo>
                  <a:pt x="105284" y="943273"/>
                </a:lnTo>
                <a:lnTo>
                  <a:pt x="106673" y="943119"/>
                </a:lnTo>
                <a:lnTo>
                  <a:pt x="108061" y="942934"/>
                </a:lnTo>
                <a:lnTo>
                  <a:pt x="109450" y="942748"/>
                </a:lnTo>
                <a:lnTo>
                  <a:pt x="110839" y="942594"/>
                </a:lnTo>
                <a:lnTo>
                  <a:pt x="112227" y="942409"/>
                </a:lnTo>
                <a:lnTo>
                  <a:pt x="113616" y="942224"/>
                </a:lnTo>
                <a:lnTo>
                  <a:pt x="115004" y="942008"/>
                </a:lnTo>
                <a:lnTo>
                  <a:pt x="116393" y="941823"/>
                </a:lnTo>
                <a:lnTo>
                  <a:pt x="117751" y="941607"/>
                </a:lnTo>
                <a:lnTo>
                  <a:pt x="119139" y="941391"/>
                </a:lnTo>
                <a:lnTo>
                  <a:pt x="120528" y="941175"/>
                </a:lnTo>
                <a:lnTo>
                  <a:pt x="121916" y="940959"/>
                </a:lnTo>
                <a:lnTo>
                  <a:pt x="123305" y="940712"/>
                </a:lnTo>
                <a:lnTo>
                  <a:pt x="124693" y="940496"/>
                </a:lnTo>
                <a:lnTo>
                  <a:pt x="126082" y="940249"/>
                </a:lnTo>
                <a:lnTo>
                  <a:pt x="127471" y="940002"/>
                </a:lnTo>
                <a:lnTo>
                  <a:pt x="128859" y="939724"/>
                </a:lnTo>
                <a:lnTo>
                  <a:pt x="130248" y="939478"/>
                </a:lnTo>
                <a:lnTo>
                  <a:pt x="131605" y="939200"/>
                </a:lnTo>
                <a:lnTo>
                  <a:pt x="132994" y="938922"/>
                </a:lnTo>
                <a:lnTo>
                  <a:pt x="134383" y="938614"/>
                </a:lnTo>
                <a:lnTo>
                  <a:pt x="135771" y="938336"/>
                </a:lnTo>
                <a:lnTo>
                  <a:pt x="137160" y="938027"/>
                </a:lnTo>
                <a:lnTo>
                  <a:pt x="138548" y="937719"/>
                </a:lnTo>
                <a:lnTo>
                  <a:pt x="145460" y="936022"/>
                </a:lnTo>
                <a:lnTo>
                  <a:pt x="146849" y="935651"/>
                </a:lnTo>
                <a:lnTo>
                  <a:pt x="148237" y="935281"/>
                </a:lnTo>
                <a:lnTo>
                  <a:pt x="149626" y="934911"/>
                </a:lnTo>
                <a:lnTo>
                  <a:pt x="151015" y="934510"/>
                </a:lnTo>
                <a:lnTo>
                  <a:pt x="152403" y="934108"/>
                </a:lnTo>
                <a:lnTo>
                  <a:pt x="153792" y="933676"/>
                </a:lnTo>
                <a:lnTo>
                  <a:pt x="155180" y="933275"/>
                </a:lnTo>
                <a:lnTo>
                  <a:pt x="156569" y="932812"/>
                </a:lnTo>
                <a:lnTo>
                  <a:pt x="157957" y="932380"/>
                </a:lnTo>
                <a:lnTo>
                  <a:pt x="159315" y="931918"/>
                </a:lnTo>
                <a:lnTo>
                  <a:pt x="160704" y="931455"/>
                </a:lnTo>
                <a:lnTo>
                  <a:pt x="162092" y="930961"/>
                </a:lnTo>
                <a:lnTo>
                  <a:pt x="163481" y="930467"/>
                </a:lnTo>
                <a:lnTo>
                  <a:pt x="164869" y="929943"/>
                </a:lnTo>
                <a:lnTo>
                  <a:pt x="166258" y="929449"/>
                </a:lnTo>
                <a:lnTo>
                  <a:pt x="167647" y="928894"/>
                </a:lnTo>
                <a:lnTo>
                  <a:pt x="169035" y="928369"/>
                </a:lnTo>
                <a:lnTo>
                  <a:pt x="170424" y="927783"/>
                </a:lnTo>
                <a:lnTo>
                  <a:pt x="171812" y="927227"/>
                </a:lnTo>
                <a:lnTo>
                  <a:pt x="173170" y="926641"/>
                </a:lnTo>
                <a:lnTo>
                  <a:pt x="174559" y="926024"/>
                </a:lnTo>
                <a:lnTo>
                  <a:pt x="175947" y="925407"/>
                </a:lnTo>
                <a:lnTo>
                  <a:pt x="177336" y="924790"/>
                </a:lnTo>
                <a:lnTo>
                  <a:pt x="178724" y="924142"/>
                </a:lnTo>
                <a:lnTo>
                  <a:pt x="180113" y="923494"/>
                </a:lnTo>
                <a:lnTo>
                  <a:pt x="181501" y="922815"/>
                </a:lnTo>
                <a:lnTo>
                  <a:pt x="182890" y="922105"/>
                </a:lnTo>
                <a:lnTo>
                  <a:pt x="184279" y="921395"/>
                </a:lnTo>
                <a:lnTo>
                  <a:pt x="191191" y="917600"/>
                </a:lnTo>
                <a:lnTo>
                  <a:pt x="192579" y="916797"/>
                </a:lnTo>
                <a:lnTo>
                  <a:pt x="193968" y="915964"/>
                </a:lnTo>
                <a:lnTo>
                  <a:pt x="195356" y="915131"/>
                </a:lnTo>
                <a:lnTo>
                  <a:pt x="196745" y="914236"/>
                </a:lnTo>
                <a:lnTo>
                  <a:pt x="198134" y="913372"/>
                </a:lnTo>
                <a:lnTo>
                  <a:pt x="199522" y="912447"/>
                </a:lnTo>
                <a:lnTo>
                  <a:pt x="200880" y="911521"/>
                </a:lnTo>
                <a:lnTo>
                  <a:pt x="202268" y="910595"/>
                </a:lnTo>
                <a:lnTo>
                  <a:pt x="203657" y="909608"/>
                </a:lnTo>
                <a:lnTo>
                  <a:pt x="205046" y="908620"/>
                </a:lnTo>
                <a:lnTo>
                  <a:pt x="206434" y="907633"/>
                </a:lnTo>
                <a:lnTo>
                  <a:pt x="207823" y="906584"/>
                </a:lnTo>
                <a:lnTo>
                  <a:pt x="209211" y="905535"/>
                </a:lnTo>
                <a:lnTo>
                  <a:pt x="210600" y="904455"/>
                </a:lnTo>
                <a:lnTo>
                  <a:pt x="211988" y="903375"/>
                </a:lnTo>
                <a:lnTo>
                  <a:pt x="213377" y="902233"/>
                </a:lnTo>
                <a:lnTo>
                  <a:pt x="214735" y="901091"/>
                </a:lnTo>
                <a:lnTo>
                  <a:pt x="216123" y="899919"/>
                </a:lnTo>
                <a:lnTo>
                  <a:pt x="217512" y="898746"/>
                </a:lnTo>
                <a:lnTo>
                  <a:pt x="218900" y="897512"/>
                </a:lnTo>
                <a:lnTo>
                  <a:pt x="220289" y="896277"/>
                </a:lnTo>
                <a:lnTo>
                  <a:pt x="221678" y="895012"/>
                </a:lnTo>
                <a:lnTo>
                  <a:pt x="223066" y="893716"/>
                </a:lnTo>
                <a:lnTo>
                  <a:pt x="224455" y="892420"/>
                </a:lnTo>
                <a:lnTo>
                  <a:pt x="225843" y="891063"/>
                </a:lnTo>
                <a:lnTo>
                  <a:pt x="227232" y="889705"/>
                </a:lnTo>
                <a:lnTo>
                  <a:pt x="228590" y="888316"/>
                </a:lnTo>
                <a:lnTo>
                  <a:pt x="229978" y="886897"/>
                </a:lnTo>
                <a:lnTo>
                  <a:pt x="231367" y="885447"/>
                </a:lnTo>
                <a:lnTo>
                  <a:pt x="232755" y="883965"/>
                </a:lnTo>
                <a:lnTo>
                  <a:pt x="234144" y="882453"/>
                </a:lnTo>
                <a:lnTo>
                  <a:pt x="235532" y="880911"/>
                </a:lnTo>
                <a:lnTo>
                  <a:pt x="236921" y="879368"/>
                </a:lnTo>
                <a:lnTo>
                  <a:pt x="238310" y="877763"/>
                </a:lnTo>
                <a:lnTo>
                  <a:pt x="239698" y="876128"/>
                </a:lnTo>
                <a:lnTo>
                  <a:pt x="241087" y="874492"/>
                </a:lnTo>
                <a:lnTo>
                  <a:pt x="242444" y="872795"/>
                </a:lnTo>
                <a:lnTo>
                  <a:pt x="243833" y="871098"/>
                </a:lnTo>
                <a:lnTo>
                  <a:pt x="245222" y="869339"/>
                </a:lnTo>
                <a:lnTo>
                  <a:pt x="246610" y="867580"/>
                </a:lnTo>
                <a:lnTo>
                  <a:pt x="247999" y="865760"/>
                </a:lnTo>
                <a:lnTo>
                  <a:pt x="256299" y="854250"/>
                </a:lnTo>
                <a:lnTo>
                  <a:pt x="257688" y="852213"/>
                </a:lnTo>
                <a:lnTo>
                  <a:pt x="277097" y="819906"/>
                </a:lnTo>
                <a:lnTo>
                  <a:pt x="278486" y="817345"/>
                </a:lnTo>
                <a:lnTo>
                  <a:pt x="279874" y="814722"/>
                </a:lnTo>
                <a:lnTo>
                  <a:pt x="281263" y="812037"/>
                </a:lnTo>
                <a:lnTo>
                  <a:pt x="282651" y="809353"/>
                </a:lnTo>
                <a:lnTo>
                  <a:pt x="284009" y="806606"/>
                </a:lnTo>
                <a:lnTo>
                  <a:pt x="285398" y="803829"/>
                </a:lnTo>
                <a:lnTo>
                  <a:pt x="297864" y="776953"/>
                </a:lnTo>
                <a:lnTo>
                  <a:pt x="299253" y="773774"/>
                </a:lnTo>
                <a:lnTo>
                  <a:pt x="311719" y="743164"/>
                </a:lnTo>
                <a:lnTo>
                  <a:pt x="313107" y="739554"/>
                </a:lnTo>
                <a:lnTo>
                  <a:pt x="325574" y="705179"/>
                </a:lnTo>
                <a:lnTo>
                  <a:pt x="326962" y="701137"/>
                </a:lnTo>
                <a:lnTo>
                  <a:pt x="339429" y="662997"/>
                </a:lnTo>
                <a:lnTo>
                  <a:pt x="340817" y="658554"/>
                </a:lnTo>
                <a:lnTo>
                  <a:pt x="342206" y="654079"/>
                </a:lnTo>
                <a:lnTo>
                  <a:pt x="343594" y="649543"/>
                </a:lnTo>
                <a:lnTo>
                  <a:pt x="344983" y="645007"/>
                </a:lnTo>
                <a:lnTo>
                  <a:pt x="346371" y="640410"/>
                </a:lnTo>
                <a:lnTo>
                  <a:pt x="347760" y="635750"/>
                </a:lnTo>
                <a:lnTo>
                  <a:pt x="349149" y="631091"/>
                </a:lnTo>
                <a:lnTo>
                  <a:pt x="350537" y="626370"/>
                </a:lnTo>
                <a:lnTo>
                  <a:pt x="351926" y="621618"/>
                </a:lnTo>
                <a:lnTo>
                  <a:pt x="353283" y="616835"/>
                </a:lnTo>
                <a:lnTo>
                  <a:pt x="354672" y="612021"/>
                </a:lnTo>
                <a:lnTo>
                  <a:pt x="356061" y="607146"/>
                </a:lnTo>
                <a:lnTo>
                  <a:pt x="357449" y="602270"/>
                </a:lnTo>
                <a:lnTo>
                  <a:pt x="358838" y="597333"/>
                </a:lnTo>
                <a:lnTo>
                  <a:pt x="367138" y="567031"/>
                </a:lnTo>
                <a:lnTo>
                  <a:pt x="368527" y="561878"/>
                </a:lnTo>
                <a:lnTo>
                  <a:pt x="369916" y="556663"/>
                </a:lnTo>
                <a:lnTo>
                  <a:pt x="371304" y="551448"/>
                </a:lnTo>
                <a:lnTo>
                  <a:pt x="372693" y="546203"/>
                </a:lnTo>
                <a:lnTo>
                  <a:pt x="380993" y="514111"/>
                </a:lnTo>
                <a:lnTo>
                  <a:pt x="382382" y="508680"/>
                </a:lnTo>
                <a:lnTo>
                  <a:pt x="383770" y="503219"/>
                </a:lnTo>
                <a:lnTo>
                  <a:pt x="385159" y="497726"/>
                </a:lnTo>
                <a:lnTo>
                  <a:pt x="386548" y="492203"/>
                </a:lnTo>
                <a:lnTo>
                  <a:pt x="387936" y="486679"/>
                </a:lnTo>
                <a:lnTo>
                  <a:pt x="389325" y="481125"/>
                </a:lnTo>
                <a:lnTo>
                  <a:pt x="390713" y="475571"/>
                </a:lnTo>
                <a:lnTo>
                  <a:pt x="392102" y="469985"/>
                </a:lnTo>
                <a:lnTo>
                  <a:pt x="393490" y="464369"/>
                </a:lnTo>
                <a:lnTo>
                  <a:pt x="394848" y="458753"/>
                </a:lnTo>
                <a:lnTo>
                  <a:pt x="396237" y="453106"/>
                </a:lnTo>
                <a:lnTo>
                  <a:pt x="397625" y="447460"/>
                </a:lnTo>
                <a:lnTo>
                  <a:pt x="399014" y="441813"/>
                </a:lnTo>
                <a:lnTo>
                  <a:pt x="400402" y="436135"/>
                </a:lnTo>
                <a:lnTo>
                  <a:pt x="401791" y="430426"/>
                </a:lnTo>
                <a:lnTo>
                  <a:pt x="403180" y="424749"/>
                </a:lnTo>
                <a:lnTo>
                  <a:pt x="404568" y="419009"/>
                </a:lnTo>
                <a:lnTo>
                  <a:pt x="405957" y="413301"/>
                </a:lnTo>
                <a:lnTo>
                  <a:pt x="407345" y="407561"/>
                </a:lnTo>
                <a:lnTo>
                  <a:pt x="408703" y="401853"/>
                </a:lnTo>
                <a:lnTo>
                  <a:pt x="410092" y="396113"/>
                </a:lnTo>
                <a:lnTo>
                  <a:pt x="411480" y="390343"/>
                </a:lnTo>
                <a:lnTo>
                  <a:pt x="412869" y="384604"/>
                </a:lnTo>
                <a:lnTo>
                  <a:pt x="414257" y="378864"/>
                </a:lnTo>
                <a:lnTo>
                  <a:pt x="415646" y="373094"/>
                </a:lnTo>
                <a:lnTo>
                  <a:pt x="417034" y="367354"/>
                </a:lnTo>
                <a:lnTo>
                  <a:pt x="418423" y="361615"/>
                </a:lnTo>
                <a:lnTo>
                  <a:pt x="419812" y="355845"/>
                </a:lnTo>
                <a:lnTo>
                  <a:pt x="421200" y="350105"/>
                </a:lnTo>
                <a:lnTo>
                  <a:pt x="422558" y="344366"/>
                </a:lnTo>
                <a:lnTo>
                  <a:pt x="423946" y="338626"/>
                </a:lnTo>
                <a:lnTo>
                  <a:pt x="425335" y="332918"/>
                </a:lnTo>
                <a:lnTo>
                  <a:pt x="426724" y="327209"/>
                </a:lnTo>
                <a:lnTo>
                  <a:pt x="428112" y="321501"/>
                </a:lnTo>
                <a:lnTo>
                  <a:pt x="429501" y="315792"/>
                </a:lnTo>
                <a:lnTo>
                  <a:pt x="430889" y="310114"/>
                </a:lnTo>
                <a:lnTo>
                  <a:pt x="432278" y="304437"/>
                </a:lnTo>
                <a:lnTo>
                  <a:pt x="433666" y="298759"/>
                </a:lnTo>
                <a:lnTo>
                  <a:pt x="435055" y="293143"/>
                </a:lnTo>
                <a:lnTo>
                  <a:pt x="436413" y="287496"/>
                </a:lnTo>
                <a:lnTo>
                  <a:pt x="437801" y="281911"/>
                </a:lnTo>
                <a:lnTo>
                  <a:pt x="439190" y="276326"/>
                </a:lnTo>
                <a:lnTo>
                  <a:pt x="440578" y="270740"/>
                </a:lnTo>
                <a:lnTo>
                  <a:pt x="441967" y="265186"/>
                </a:lnTo>
                <a:lnTo>
                  <a:pt x="443356" y="259694"/>
                </a:lnTo>
                <a:lnTo>
                  <a:pt x="444744" y="254170"/>
                </a:lnTo>
                <a:lnTo>
                  <a:pt x="446133" y="248708"/>
                </a:lnTo>
                <a:lnTo>
                  <a:pt x="447521" y="243278"/>
                </a:lnTo>
                <a:lnTo>
                  <a:pt x="448910" y="237847"/>
                </a:lnTo>
                <a:lnTo>
                  <a:pt x="458599" y="200880"/>
                </a:lnTo>
                <a:lnTo>
                  <a:pt x="462765" y="185575"/>
                </a:lnTo>
                <a:lnTo>
                  <a:pt x="464123" y="180576"/>
                </a:lnTo>
                <a:lnTo>
                  <a:pt x="475231" y="142189"/>
                </a:lnTo>
                <a:lnTo>
                  <a:pt x="476620" y="137623"/>
                </a:lnTo>
                <a:lnTo>
                  <a:pt x="477977" y="133117"/>
                </a:lnTo>
                <a:lnTo>
                  <a:pt x="490475" y="95194"/>
                </a:lnTo>
                <a:lnTo>
                  <a:pt x="491832" y="91306"/>
                </a:lnTo>
                <a:lnTo>
                  <a:pt x="507076" y="53259"/>
                </a:lnTo>
                <a:lnTo>
                  <a:pt x="526485" y="18792"/>
                </a:lnTo>
                <a:lnTo>
                  <a:pt x="554195" y="0"/>
                </a:lnTo>
                <a:lnTo>
                  <a:pt x="555583" y="61"/>
                </a:lnTo>
                <a:lnTo>
                  <a:pt x="586070" y="24747"/>
                </a:lnTo>
                <a:lnTo>
                  <a:pt x="602671" y="56345"/>
                </a:lnTo>
                <a:lnTo>
                  <a:pt x="604060" y="59492"/>
                </a:lnTo>
                <a:lnTo>
                  <a:pt x="616526" y="91306"/>
                </a:lnTo>
                <a:lnTo>
                  <a:pt x="617915" y="95194"/>
                </a:lnTo>
                <a:lnTo>
                  <a:pt x="630381" y="133117"/>
                </a:lnTo>
                <a:lnTo>
                  <a:pt x="631770" y="137623"/>
                </a:lnTo>
                <a:lnTo>
                  <a:pt x="642878" y="175608"/>
                </a:lnTo>
                <a:lnTo>
                  <a:pt x="644236" y="180576"/>
                </a:lnTo>
                <a:lnTo>
                  <a:pt x="645624" y="185575"/>
                </a:lnTo>
                <a:lnTo>
                  <a:pt x="656733" y="227108"/>
                </a:lnTo>
                <a:lnTo>
                  <a:pt x="658091" y="232478"/>
                </a:lnTo>
                <a:lnTo>
                  <a:pt x="659479" y="237847"/>
                </a:lnTo>
                <a:lnTo>
                  <a:pt x="660868" y="243278"/>
                </a:lnTo>
                <a:lnTo>
                  <a:pt x="662257" y="248708"/>
                </a:lnTo>
                <a:lnTo>
                  <a:pt x="663645" y="254170"/>
                </a:lnTo>
                <a:lnTo>
                  <a:pt x="665034" y="259694"/>
                </a:lnTo>
                <a:lnTo>
                  <a:pt x="666422" y="265186"/>
                </a:lnTo>
                <a:lnTo>
                  <a:pt x="667811" y="270740"/>
                </a:lnTo>
                <a:lnTo>
                  <a:pt x="669199" y="276326"/>
                </a:lnTo>
                <a:lnTo>
                  <a:pt x="670588" y="281911"/>
                </a:lnTo>
                <a:lnTo>
                  <a:pt x="671946" y="287496"/>
                </a:lnTo>
                <a:lnTo>
                  <a:pt x="673334" y="293143"/>
                </a:lnTo>
                <a:lnTo>
                  <a:pt x="674723" y="298759"/>
                </a:lnTo>
                <a:lnTo>
                  <a:pt x="676111" y="304437"/>
                </a:lnTo>
                <a:lnTo>
                  <a:pt x="677500" y="310114"/>
                </a:lnTo>
                <a:lnTo>
                  <a:pt x="678889" y="315792"/>
                </a:lnTo>
                <a:lnTo>
                  <a:pt x="680277" y="321501"/>
                </a:lnTo>
                <a:lnTo>
                  <a:pt x="681666" y="327209"/>
                </a:lnTo>
                <a:lnTo>
                  <a:pt x="683054" y="332918"/>
                </a:lnTo>
                <a:lnTo>
                  <a:pt x="684443" y="338626"/>
                </a:lnTo>
                <a:lnTo>
                  <a:pt x="685801" y="344366"/>
                </a:lnTo>
                <a:lnTo>
                  <a:pt x="687189" y="350105"/>
                </a:lnTo>
                <a:lnTo>
                  <a:pt x="688578" y="355845"/>
                </a:lnTo>
                <a:lnTo>
                  <a:pt x="689966" y="361615"/>
                </a:lnTo>
                <a:lnTo>
                  <a:pt x="691355" y="367354"/>
                </a:lnTo>
                <a:lnTo>
                  <a:pt x="692743" y="373094"/>
                </a:lnTo>
                <a:lnTo>
                  <a:pt x="694132" y="378864"/>
                </a:lnTo>
                <a:lnTo>
                  <a:pt x="695521" y="384604"/>
                </a:lnTo>
                <a:lnTo>
                  <a:pt x="696909" y="390343"/>
                </a:lnTo>
                <a:lnTo>
                  <a:pt x="698298" y="396113"/>
                </a:lnTo>
                <a:lnTo>
                  <a:pt x="699655" y="401853"/>
                </a:lnTo>
                <a:lnTo>
                  <a:pt x="701044" y="407561"/>
                </a:lnTo>
                <a:lnTo>
                  <a:pt x="702433" y="413301"/>
                </a:lnTo>
                <a:lnTo>
                  <a:pt x="703821" y="419009"/>
                </a:lnTo>
                <a:lnTo>
                  <a:pt x="705210" y="424749"/>
                </a:lnTo>
                <a:lnTo>
                  <a:pt x="706598" y="430426"/>
                </a:lnTo>
                <a:lnTo>
                  <a:pt x="707987" y="436135"/>
                </a:lnTo>
                <a:lnTo>
                  <a:pt x="709375" y="441813"/>
                </a:lnTo>
                <a:lnTo>
                  <a:pt x="710764" y="447460"/>
                </a:lnTo>
                <a:lnTo>
                  <a:pt x="712153" y="453106"/>
                </a:lnTo>
                <a:lnTo>
                  <a:pt x="713510" y="458753"/>
                </a:lnTo>
                <a:lnTo>
                  <a:pt x="714899" y="464369"/>
                </a:lnTo>
                <a:lnTo>
                  <a:pt x="716287" y="469985"/>
                </a:lnTo>
                <a:lnTo>
                  <a:pt x="717676" y="475571"/>
                </a:lnTo>
                <a:lnTo>
                  <a:pt x="726007" y="508680"/>
                </a:lnTo>
                <a:lnTo>
                  <a:pt x="727365" y="514111"/>
                </a:lnTo>
                <a:lnTo>
                  <a:pt x="728754" y="519511"/>
                </a:lnTo>
                <a:lnTo>
                  <a:pt x="730142" y="524911"/>
                </a:lnTo>
                <a:lnTo>
                  <a:pt x="731531" y="530280"/>
                </a:lnTo>
                <a:lnTo>
                  <a:pt x="738474" y="556663"/>
                </a:lnTo>
                <a:lnTo>
                  <a:pt x="739862" y="561878"/>
                </a:lnTo>
                <a:lnTo>
                  <a:pt x="750940" y="602270"/>
                </a:lnTo>
                <a:lnTo>
                  <a:pt x="755106" y="616835"/>
                </a:lnTo>
                <a:lnTo>
                  <a:pt x="756464" y="621618"/>
                </a:lnTo>
                <a:lnTo>
                  <a:pt x="757852" y="626370"/>
                </a:lnTo>
                <a:lnTo>
                  <a:pt x="759241" y="631091"/>
                </a:lnTo>
                <a:lnTo>
                  <a:pt x="760629" y="635750"/>
                </a:lnTo>
                <a:lnTo>
                  <a:pt x="762018" y="640410"/>
                </a:lnTo>
                <a:lnTo>
                  <a:pt x="763406" y="645007"/>
                </a:lnTo>
                <a:lnTo>
                  <a:pt x="764795" y="649543"/>
                </a:lnTo>
                <a:lnTo>
                  <a:pt x="766184" y="654079"/>
                </a:lnTo>
                <a:lnTo>
                  <a:pt x="767572" y="658554"/>
                </a:lnTo>
                <a:lnTo>
                  <a:pt x="768961" y="662997"/>
                </a:lnTo>
                <a:lnTo>
                  <a:pt x="770318" y="667410"/>
                </a:lnTo>
                <a:lnTo>
                  <a:pt x="782816" y="705179"/>
                </a:lnTo>
                <a:lnTo>
                  <a:pt x="784173" y="709159"/>
                </a:lnTo>
                <a:lnTo>
                  <a:pt x="796670" y="743164"/>
                </a:lnTo>
                <a:lnTo>
                  <a:pt x="798028" y="746744"/>
                </a:lnTo>
                <a:lnTo>
                  <a:pt x="810525" y="776953"/>
                </a:lnTo>
                <a:lnTo>
                  <a:pt x="811883" y="780100"/>
                </a:lnTo>
                <a:lnTo>
                  <a:pt x="824380" y="806606"/>
                </a:lnTo>
                <a:lnTo>
                  <a:pt x="825738" y="809353"/>
                </a:lnTo>
                <a:lnTo>
                  <a:pt x="827126" y="812037"/>
                </a:lnTo>
                <a:lnTo>
                  <a:pt x="828515" y="814722"/>
                </a:lnTo>
                <a:lnTo>
                  <a:pt x="829904" y="817345"/>
                </a:lnTo>
                <a:lnTo>
                  <a:pt x="847924" y="848017"/>
                </a:lnTo>
                <a:lnTo>
                  <a:pt x="849313" y="850146"/>
                </a:lnTo>
                <a:lnTo>
                  <a:pt x="850701" y="852213"/>
                </a:lnTo>
                <a:lnTo>
                  <a:pt x="852090" y="854250"/>
                </a:lnTo>
                <a:lnTo>
                  <a:pt x="853448" y="856256"/>
                </a:lnTo>
                <a:lnTo>
                  <a:pt x="854836" y="858231"/>
                </a:lnTo>
                <a:lnTo>
                  <a:pt x="856225" y="860144"/>
                </a:lnTo>
                <a:lnTo>
                  <a:pt x="857613" y="862057"/>
                </a:lnTo>
                <a:lnTo>
                  <a:pt x="859002" y="863939"/>
                </a:lnTo>
                <a:lnTo>
                  <a:pt x="860391" y="865760"/>
                </a:lnTo>
                <a:lnTo>
                  <a:pt x="861779" y="867580"/>
                </a:lnTo>
                <a:lnTo>
                  <a:pt x="863168" y="869339"/>
                </a:lnTo>
                <a:lnTo>
                  <a:pt x="864556" y="871098"/>
                </a:lnTo>
                <a:lnTo>
                  <a:pt x="865945" y="872795"/>
                </a:lnTo>
                <a:lnTo>
                  <a:pt x="867303" y="874492"/>
                </a:lnTo>
                <a:lnTo>
                  <a:pt x="868691" y="876128"/>
                </a:lnTo>
                <a:lnTo>
                  <a:pt x="870080" y="877763"/>
                </a:lnTo>
                <a:lnTo>
                  <a:pt x="871468" y="879368"/>
                </a:lnTo>
                <a:lnTo>
                  <a:pt x="872857" y="880911"/>
                </a:lnTo>
                <a:lnTo>
                  <a:pt x="874245" y="882453"/>
                </a:lnTo>
                <a:lnTo>
                  <a:pt x="875634" y="883965"/>
                </a:lnTo>
                <a:lnTo>
                  <a:pt x="877023" y="885447"/>
                </a:lnTo>
                <a:lnTo>
                  <a:pt x="878411" y="886897"/>
                </a:lnTo>
                <a:lnTo>
                  <a:pt x="879800" y="888316"/>
                </a:lnTo>
                <a:lnTo>
                  <a:pt x="881157" y="889705"/>
                </a:lnTo>
                <a:lnTo>
                  <a:pt x="882546" y="891063"/>
                </a:lnTo>
                <a:lnTo>
                  <a:pt x="883935" y="892420"/>
                </a:lnTo>
                <a:lnTo>
                  <a:pt x="885323" y="893716"/>
                </a:lnTo>
                <a:lnTo>
                  <a:pt x="886712" y="895012"/>
                </a:lnTo>
                <a:lnTo>
                  <a:pt x="888100" y="896277"/>
                </a:lnTo>
                <a:lnTo>
                  <a:pt x="889489" y="897512"/>
                </a:lnTo>
                <a:lnTo>
                  <a:pt x="890877" y="898746"/>
                </a:lnTo>
                <a:lnTo>
                  <a:pt x="897789" y="904455"/>
                </a:lnTo>
                <a:lnTo>
                  <a:pt x="899178" y="905535"/>
                </a:lnTo>
                <a:lnTo>
                  <a:pt x="900567" y="906584"/>
                </a:lnTo>
                <a:lnTo>
                  <a:pt x="901955" y="907633"/>
                </a:lnTo>
                <a:lnTo>
                  <a:pt x="903344" y="908620"/>
                </a:lnTo>
                <a:lnTo>
                  <a:pt x="904732" y="909608"/>
                </a:lnTo>
                <a:lnTo>
                  <a:pt x="906121" y="910595"/>
                </a:lnTo>
                <a:lnTo>
                  <a:pt x="907509" y="911521"/>
                </a:lnTo>
                <a:lnTo>
                  <a:pt x="908867" y="912447"/>
                </a:lnTo>
                <a:lnTo>
                  <a:pt x="910256" y="913372"/>
                </a:lnTo>
                <a:lnTo>
                  <a:pt x="911644" y="914236"/>
                </a:lnTo>
                <a:lnTo>
                  <a:pt x="913033" y="915131"/>
                </a:lnTo>
                <a:lnTo>
                  <a:pt x="914421" y="915964"/>
                </a:lnTo>
                <a:lnTo>
                  <a:pt x="915810" y="916797"/>
                </a:lnTo>
                <a:lnTo>
                  <a:pt x="917199" y="917600"/>
                </a:lnTo>
                <a:lnTo>
                  <a:pt x="918587" y="918402"/>
                </a:lnTo>
                <a:lnTo>
                  <a:pt x="919976" y="919173"/>
                </a:lnTo>
                <a:lnTo>
                  <a:pt x="921364" y="919945"/>
                </a:lnTo>
                <a:lnTo>
                  <a:pt x="922722" y="920685"/>
                </a:lnTo>
                <a:lnTo>
                  <a:pt x="924111" y="921395"/>
                </a:lnTo>
                <a:lnTo>
                  <a:pt x="925499" y="922105"/>
                </a:lnTo>
                <a:lnTo>
                  <a:pt x="926888" y="922815"/>
                </a:lnTo>
                <a:lnTo>
                  <a:pt x="928276" y="923494"/>
                </a:lnTo>
                <a:lnTo>
                  <a:pt x="929665" y="924142"/>
                </a:lnTo>
                <a:lnTo>
                  <a:pt x="931054" y="924790"/>
                </a:lnTo>
                <a:lnTo>
                  <a:pt x="932442" y="925407"/>
                </a:lnTo>
                <a:lnTo>
                  <a:pt x="933831" y="926024"/>
                </a:lnTo>
                <a:lnTo>
                  <a:pt x="935219" y="926641"/>
                </a:lnTo>
                <a:lnTo>
                  <a:pt x="936577" y="927227"/>
                </a:lnTo>
                <a:lnTo>
                  <a:pt x="937966" y="927783"/>
                </a:lnTo>
                <a:lnTo>
                  <a:pt x="939354" y="928369"/>
                </a:lnTo>
                <a:lnTo>
                  <a:pt x="940743" y="928894"/>
                </a:lnTo>
                <a:lnTo>
                  <a:pt x="942131" y="929449"/>
                </a:lnTo>
                <a:lnTo>
                  <a:pt x="943520" y="929943"/>
                </a:lnTo>
                <a:lnTo>
                  <a:pt x="944908" y="930467"/>
                </a:lnTo>
                <a:lnTo>
                  <a:pt x="946297" y="930961"/>
                </a:lnTo>
                <a:lnTo>
                  <a:pt x="947686" y="931455"/>
                </a:lnTo>
                <a:lnTo>
                  <a:pt x="949074" y="931918"/>
                </a:lnTo>
                <a:lnTo>
                  <a:pt x="950432" y="932380"/>
                </a:lnTo>
                <a:lnTo>
                  <a:pt x="951820" y="932812"/>
                </a:lnTo>
                <a:lnTo>
                  <a:pt x="953209" y="933275"/>
                </a:lnTo>
                <a:lnTo>
                  <a:pt x="954598" y="933676"/>
                </a:lnTo>
                <a:lnTo>
                  <a:pt x="955986" y="934108"/>
                </a:lnTo>
                <a:lnTo>
                  <a:pt x="957375" y="934510"/>
                </a:lnTo>
                <a:lnTo>
                  <a:pt x="958763" y="934911"/>
                </a:lnTo>
                <a:lnTo>
                  <a:pt x="960152" y="935281"/>
                </a:lnTo>
                <a:lnTo>
                  <a:pt x="961540" y="935651"/>
                </a:lnTo>
                <a:lnTo>
                  <a:pt x="962929" y="936022"/>
                </a:lnTo>
                <a:lnTo>
                  <a:pt x="964287" y="936392"/>
                </a:lnTo>
                <a:lnTo>
                  <a:pt x="965675" y="936731"/>
                </a:lnTo>
                <a:lnTo>
                  <a:pt x="967064" y="937071"/>
                </a:lnTo>
                <a:lnTo>
                  <a:pt x="968452" y="937410"/>
                </a:lnTo>
                <a:lnTo>
                  <a:pt x="969841" y="937719"/>
                </a:lnTo>
                <a:lnTo>
                  <a:pt x="971230" y="938027"/>
                </a:lnTo>
                <a:lnTo>
                  <a:pt x="972618" y="938336"/>
                </a:lnTo>
                <a:lnTo>
                  <a:pt x="974007" y="938614"/>
                </a:lnTo>
                <a:lnTo>
                  <a:pt x="975395" y="938922"/>
                </a:lnTo>
                <a:lnTo>
                  <a:pt x="976784" y="939200"/>
                </a:lnTo>
                <a:lnTo>
                  <a:pt x="978142" y="939478"/>
                </a:lnTo>
                <a:lnTo>
                  <a:pt x="979530" y="939724"/>
                </a:lnTo>
                <a:lnTo>
                  <a:pt x="980919" y="940002"/>
                </a:lnTo>
                <a:lnTo>
                  <a:pt x="982307" y="940249"/>
                </a:lnTo>
                <a:lnTo>
                  <a:pt x="983696" y="940496"/>
                </a:lnTo>
                <a:lnTo>
                  <a:pt x="985084" y="940712"/>
                </a:lnTo>
                <a:lnTo>
                  <a:pt x="986473" y="940959"/>
                </a:lnTo>
                <a:lnTo>
                  <a:pt x="987862" y="941175"/>
                </a:lnTo>
                <a:lnTo>
                  <a:pt x="989250" y="941391"/>
                </a:lnTo>
                <a:lnTo>
                  <a:pt x="990639" y="941607"/>
                </a:lnTo>
                <a:lnTo>
                  <a:pt x="991996" y="941823"/>
                </a:lnTo>
                <a:lnTo>
                  <a:pt x="993385" y="942008"/>
                </a:lnTo>
                <a:lnTo>
                  <a:pt x="994774" y="942224"/>
                </a:lnTo>
                <a:lnTo>
                  <a:pt x="996162" y="942409"/>
                </a:lnTo>
                <a:lnTo>
                  <a:pt x="997551" y="942594"/>
                </a:lnTo>
                <a:lnTo>
                  <a:pt x="998939" y="942748"/>
                </a:lnTo>
                <a:lnTo>
                  <a:pt x="1000328" y="942934"/>
                </a:lnTo>
                <a:lnTo>
                  <a:pt x="1001716" y="943119"/>
                </a:lnTo>
                <a:lnTo>
                  <a:pt x="1003105" y="943273"/>
                </a:lnTo>
                <a:lnTo>
                  <a:pt x="1004494" y="943427"/>
                </a:lnTo>
                <a:lnTo>
                  <a:pt x="1005851" y="943582"/>
                </a:lnTo>
                <a:lnTo>
                  <a:pt x="1007240" y="943736"/>
                </a:lnTo>
                <a:lnTo>
                  <a:pt x="1008628" y="943890"/>
                </a:lnTo>
                <a:lnTo>
                  <a:pt x="1010017" y="944014"/>
                </a:lnTo>
                <a:lnTo>
                  <a:pt x="1011406" y="944168"/>
                </a:lnTo>
                <a:lnTo>
                  <a:pt x="1012794" y="944291"/>
                </a:lnTo>
                <a:lnTo>
                  <a:pt x="1014183" y="944415"/>
                </a:lnTo>
                <a:lnTo>
                  <a:pt x="1015571" y="944538"/>
                </a:lnTo>
                <a:lnTo>
                  <a:pt x="1016960" y="944662"/>
                </a:lnTo>
                <a:lnTo>
                  <a:pt x="1018349" y="944785"/>
                </a:lnTo>
                <a:lnTo>
                  <a:pt x="1019706" y="944908"/>
                </a:lnTo>
                <a:lnTo>
                  <a:pt x="1021095" y="945001"/>
                </a:lnTo>
                <a:lnTo>
                  <a:pt x="1022483" y="945124"/>
                </a:lnTo>
                <a:lnTo>
                  <a:pt x="1023872" y="945217"/>
                </a:lnTo>
                <a:lnTo>
                  <a:pt x="1025261" y="945310"/>
                </a:lnTo>
                <a:lnTo>
                  <a:pt x="1026649" y="945433"/>
                </a:lnTo>
                <a:lnTo>
                  <a:pt x="1028038" y="945526"/>
                </a:lnTo>
                <a:lnTo>
                  <a:pt x="1029426" y="945618"/>
                </a:lnTo>
                <a:lnTo>
                  <a:pt x="1030815" y="945711"/>
                </a:lnTo>
                <a:lnTo>
                  <a:pt x="1032203" y="945772"/>
                </a:lnTo>
                <a:lnTo>
                  <a:pt x="1033561" y="945865"/>
                </a:lnTo>
                <a:lnTo>
                  <a:pt x="1034950" y="945958"/>
                </a:lnTo>
                <a:lnTo>
                  <a:pt x="1036338" y="946019"/>
                </a:lnTo>
                <a:lnTo>
                  <a:pt x="1037727" y="946112"/>
                </a:lnTo>
                <a:lnTo>
                  <a:pt x="1039115" y="946174"/>
                </a:lnTo>
                <a:lnTo>
                  <a:pt x="1040504" y="946235"/>
                </a:lnTo>
                <a:lnTo>
                  <a:pt x="1041893" y="946328"/>
                </a:lnTo>
                <a:lnTo>
                  <a:pt x="1043281" y="946390"/>
                </a:lnTo>
                <a:lnTo>
                  <a:pt x="1044670" y="946451"/>
                </a:lnTo>
                <a:lnTo>
                  <a:pt x="1046058" y="946513"/>
                </a:lnTo>
                <a:lnTo>
                  <a:pt x="1047416" y="946575"/>
                </a:lnTo>
                <a:lnTo>
                  <a:pt x="1048805" y="946636"/>
                </a:lnTo>
                <a:lnTo>
                  <a:pt x="1050193" y="946698"/>
                </a:lnTo>
                <a:lnTo>
                  <a:pt x="1051582" y="946729"/>
                </a:lnTo>
                <a:lnTo>
                  <a:pt x="1052970" y="946791"/>
                </a:lnTo>
                <a:lnTo>
                  <a:pt x="1054359" y="946852"/>
                </a:lnTo>
                <a:lnTo>
                  <a:pt x="1055747" y="946883"/>
                </a:lnTo>
                <a:lnTo>
                  <a:pt x="1057136" y="946945"/>
                </a:lnTo>
                <a:lnTo>
                  <a:pt x="1058525" y="947007"/>
                </a:lnTo>
                <a:lnTo>
                  <a:pt x="1059913" y="947038"/>
                </a:lnTo>
                <a:lnTo>
                  <a:pt x="1061271" y="947068"/>
                </a:lnTo>
                <a:lnTo>
                  <a:pt x="1062659" y="947130"/>
                </a:lnTo>
                <a:lnTo>
                  <a:pt x="1064048" y="947161"/>
                </a:lnTo>
                <a:lnTo>
                  <a:pt x="1065437" y="947192"/>
                </a:lnTo>
                <a:lnTo>
                  <a:pt x="1066825" y="947254"/>
                </a:lnTo>
                <a:lnTo>
                  <a:pt x="1068214" y="947284"/>
                </a:lnTo>
                <a:lnTo>
                  <a:pt x="1069602" y="947315"/>
                </a:lnTo>
                <a:lnTo>
                  <a:pt x="1070991" y="947346"/>
                </a:lnTo>
                <a:lnTo>
                  <a:pt x="1072379" y="947377"/>
                </a:lnTo>
                <a:lnTo>
                  <a:pt x="1073768" y="947408"/>
                </a:lnTo>
                <a:lnTo>
                  <a:pt x="1075126" y="947439"/>
                </a:lnTo>
                <a:lnTo>
                  <a:pt x="1076514" y="947470"/>
                </a:lnTo>
                <a:lnTo>
                  <a:pt x="1077903" y="947500"/>
                </a:lnTo>
                <a:lnTo>
                  <a:pt x="1079291" y="947531"/>
                </a:lnTo>
                <a:lnTo>
                  <a:pt x="1080680" y="947562"/>
                </a:lnTo>
                <a:lnTo>
                  <a:pt x="1082069" y="947593"/>
                </a:lnTo>
                <a:lnTo>
                  <a:pt x="1083457" y="947593"/>
                </a:lnTo>
                <a:lnTo>
                  <a:pt x="1084846" y="947624"/>
                </a:lnTo>
                <a:lnTo>
                  <a:pt x="1086234" y="947655"/>
                </a:lnTo>
                <a:lnTo>
                  <a:pt x="1087623" y="947686"/>
                </a:lnTo>
                <a:lnTo>
                  <a:pt x="1088981" y="947686"/>
                </a:lnTo>
                <a:lnTo>
                  <a:pt x="1090369" y="947716"/>
                </a:lnTo>
                <a:lnTo>
                  <a:pt x="1091758" y="947747"/>
                </a:lnTo>
                <a:lnTo>
                  <a:pt x="1093146" y="947747"/>
                </a:lnTo>
                <a:lnTo>
                  <a:pt x="1094535" y="947778"/>
                </a:lnTo>
                <a:lnTo>
                  <a:pt x="1095923" y="947809"/>
                </a:lnTo>
                <a:lnTo>
                  <a:pt x="1097312" y="947809"/>
                </a:lnTo>
                <a:lnTo>
                  <a:pt x="1098701" y="947840"/>
                </a:lnTo>
                <a:lnTo>
                  <a:pt x="1100089" y="947840"/>
                </a:lnTo>
                <a:lnTo>
                  <a:pt x="1101478" y="947871"/>
                </a:lnTo>
                <a:lnTo>
                  <a:pt x="1102835" y="947871"/>
                </a:lnTo>
                <a:lnTo>
                  <a:pt x="1104224" y="947902"/>
                </a:lnTo>
                <a:lnTo>
                  <a:pt x="1105613" y="947902"/>
                </a:lnTo>
                <a:lnTo>
                  <a:pt x="1107001" y="947932"/>
                </a:lnTo>
                <a:lnTo>
                  <a:pt x="1108390" y="947932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02400" y="5787413"/>
            <a:ext cx="2199094" cy="0"/>
          </a:xfrm>
          <a:custGeom>
            <a:avLst/>
            <a:gdLst/>
            <a:ahLst/>
            <a:cxnLst/>
            <a:rect l="l" t="t" r="r" b="b"/>
            <a:pathLst>
              <a:path w="1108710">
                <a:moveTo>
                  <a:pt x="0" y="0"/>
                </a:moveTo>
                <a:lnTo>
                  <a:pt x="11083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402400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52016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01632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51246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00861" y="5787414"/>
            <a:ext cx="0" cy="578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0" y="0"/>
                </a:moveTo>
                <a:lnTo>
                  <a:pt x="0" y="288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14451" y="3828836"/>
            <a:ext cx="0" cy="1885006"/>
          </a:xfrm>
          <a:custGeom>
            <a:avLst/>
            <a:gdLst/>
            <a:ahLst/>
            <a:cxnLst/>
            <a:rect l="l" t="t" r="r" b="b"/>
            <a:pathLst>
              <a:path h="951230">
                <a:moveTo>
                  <a:pt x="0" y="95074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57184" y="5712873"/>
            <a:ext cx="57935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57184" y="5241848"/>
            <a:ext cx="57935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57184" y="4770824"/>
            <a:ext cx="57935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57184" y="4299799"/>
            <a:ext cx="57935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57184" y="3828836"/>
            <a:ext cx="57935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2888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072451" y="5619712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0.0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72451" y="5148689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0.1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72451" y="4677661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0.2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72451" y="4206637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0.3</a:t>
            </a:r>
            <a:endParaRPr sz="7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72451" y="3735674"/>
            <a:ext cx="107722" cy="187494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0.4</a:t>
            </a:r>
            <a:endParaRPr sz="7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314451" y="3758641"/>
            <a:ext cx="2375425" cy="2029716"/>
          </a:xfrm>
          <a:custGeom>
            <a:avLst/>
            <a:gdLst/>
            <a:ahLst/>
            <a:cxnLst/>
            <a:rect l="l" t="t" r="r" b="b"/>
            <a:pathLst>
              <a:path w="1197610" h="1024255">
                <a:moveTo>
                  <a:pt x="0" y="1023779"/>
                </a:moveTo>
                <a:lnTo>
                  <a:pt x="1197073" y="1023779"/>
                </a:lnTo>
                <a:lnTo>
                  <a:pt x="1197073" y="0"/>
                </a:lnTo>
                <a:lnTo>
                  <a:pt x="0" y="0"/>
                </a:lnTo>
                <a:lnTo>
                  <a:pt x="0" y="10237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843301" y="4584771"/>
            <a:ext cx="107722" cy="377505"/>
          </a:xfrm>
          <a:prstGeom prst="rect">
            <a:avLst/>
          </a:prstGeom>
        </p:spPr>
        <p:txBody>
          <a:bodyPr vert="vert270" wrap="square" lIns="0" tIns="16324" rIns="0" bIns="0" rtlCol="0">
            <a:spAutoFit/>
          </a:bodyPr>
          <a:lstStyle/>
          <a:p>
            <a:pPr marL="25116">
              <a:spcBef>
                <a:spcPts val="129"/>
              </a:spcBef>
            </a:pPr>
            <a:r>
              <a:rPr sz="700" dirty="0">
                <a:latin typeface="Arial"/>
                <a:cs typeface="Arial"/>
              </a:rPr>
              <a:t>Density</a:t>
            </a:r>
            <a:endParaRPr sz="7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314451" y="5712873"/>
            <a:ext cx="2375425" cy="0"/>
          </a:xfrm>
          <a:custGeom>
            <a:avLst/>
            <a:gdLst/>
            <a:ahLst/>
            <a:cxnLst/>
            <a:rect l="l" t="t" r="r" b="b"/>
            <a:pathLst>
              <a:path w="1197610">
                <a:moveTo>
                  <a:pt x="0" y="0"/>
                </a:moveTo>
                <a:lnTo>
                  <a:pt x="1197073" y="0"/>
                </a:lnTo>
              </a:path>
            </a:pathLst>
          </a:custGeom>
          <a:ln w="317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410684" y="4573134"/>
            <a:ext cx="816159" cy="1140064"/>
          </a:xfrm>
          <a:custGeom>
            <a:avLst/>
            <a:gdLst/>
            <a:ahLst/>
            <a:cxnLst/>
            <a:rect l="l" t="t" r="r" b="b"/>
            <a:pathLst>
              <a:path w="411480" h="575310">
                <a:moveTo>
                  <a:pt x="411480" y="0"/>
                </a:moveTo>
                <a:lnTo>
                  <a:pt x="410092" y="5770"/>
                </a:lnTo>
                <a:lnTo>
                  <a:pt x="407314" y="17249"/>
                </a:lnTo>
                <a:lnTo>
                  <a:pt x="405926" y="23019"/>
                </a:lnTo>
                <a:lnTo>
                  <a:pt x="404537" y="28758"/>
                </a:lnTo>
                <a:lnTo>
                  <a:pt x="403180" y="34467"/>
                </a:lnTo>
                <a:lnTo>
                  <a:pt x="401791" y="40206"/>
                </a:lnTo>
                <a:lnTo>
                  <a:pt x="400402" y="45915"/>
                </a:lnTo>
                <a:lnTo>
                  <a:pt x="399014" y="51654"/>
                </a:lnTo>
                <a:lnTo>
                  <a:pt x="397625" y="57332"/>
                </a:lnTo>
                <a:lnTo>
                  <a:pt x="396237" y="63041"/>
                </a:lnTo>
                <a:lnTo>
                  <a:pt x="394848" y="68718"/>
                </a:lnTo>
                <a:lnTo>
                  <a:pt x="390682" y="85659"/>
                </a:lnTo>
                <a:lnTo>
                  <a:pt x="389325" y="91275"/>
                </a:lnTo>
                <a:lnTo>
                  <a:pt x="379605" y="130124"/>
                </a:lnTo>
                <a:lnTo>
                  <a:pt x="376828" y="141017"/>
                </a:lnTo>
                <a:lnTo>
                  <a:pt x="375470" y="146417"/>
                </a:lnTo>
                <a:lnTo>
                  <a:pt x="364361" y="188784"/>
                </a:lnTo>
                <a:lnTo>
                  <a:pt x="362973" y="193937"/>
                </a:lnTo>
                <a:lnTo>
                  <a:pt x="361615" y="199059"/>
                </a:lnTo>
                <a:lnTo>
                  <a:pt x="350506" y="238927"/>
                </a:lnTo>
                <a:lnTo>
                  <a:pt x="349118" y="243740"/>
                </a:lnTo>
                <a:lnTo>
                  <a:pt x="347760" y="248523"/>
                </a:lnTo>
                <a:lnTo>
                  <a:pt x="336651" y="285459"/>
                </a:lnTo>
                <a:lnTo>
                  <a:pt x="335263" y="289903"/>
                </a:lnTo>
                <a:lnTo>
                  <a:pt x="333905" y="294315"/>
                </a:lnTo>
                <a:lnTo>
                  <a:pt x="321408" y="332085"/>
                </a:lnTo>
                <a:lnTo>
                  <a:pt x="320050" y="336065"/>
                </a:lnTo>
                <a:lnTo>
                  <a:pt x="307553" y="370070"/>
                </a:lnTo>
                <a:lnTo>
                  <a:pt x="306195" y="373649"/>
                </a:lnTo>
                <a:lnTo>
                  <a:pt x="293698" y="403858"/>
                </a:lnTo>
                <a:lnTo>
                  <a:pt x="292341" y="407006"/>
                </a:lnTo>
                <a:lnTo>
                  <a:pt x="279843" y="433512"/>
                </a:lnTo>
                <a:lnTo>
                  <a:pt x="278486" y="436258"/>
                </a:lnTo>
                <a:lnTo>
                  <a:pt x="257688" y="472793"/>
                </a:lnTo>
                <a:lnTo>
                  <a:pt x="252134" y="481156"/>
                </a:lnTo>
                <a:lnTo>
                  <a:pt x="250776" y="483161"/>
                </a:lnTo>
                <a:lnTo>
                  <a:pt x="238279" y="499701"/>
                </a:lnTo>
                <a:lnTo>
                  <a:pt x="236921" y="501398"/>
                </a:lnTo>
                <a:lnTo>
                  <a:pt x="209211" y="529139"/>
                </a:lnTo>
                <a:lnTo>
                  <a:pt x="196714" y="538427"/>
                </a:lnTo>
                <a:lnTo>
                  <a:pt x="195356" y="539352"/>
                </a:lnTo>
                <a:lnTo>
                  <a:pt x="193968" y="540278"/>
                </a:lnTo>
                <a:lnTo>
                  <a:pt x="192579" y="541142"/>
                </a:lnTo>
                <a:lnTo>
                  <a:pt x="191191" y="542037"/>
                </a:lnTo>
                <a:lnTo>
                  <a:pt x="166258" y="554688"/>
                </a:lnTo>
                <a:lnTo>
                  <a:pt x="164869" y="555275"/>
                </a:lnTo>
                <a:lnTo>
                  <a:pt x="163481" y="555799"/>
                </a:lnTo>
                <a:lnTo>
                  <a:pt x="162092" y="556355"/>
                </a:lnTo>
                <a:lnTo>
                  <a:pt x="160704" y="556848"/>
                </a:lnTo>
                <a:lnTo>
                  <a:pt x="159315" y="557373"/>
                </a:lnTo>
                <a:lnTo>
                  <a:pt x="156538" y="558360"/>
                </a:lnTo>
                <a:lnTo>
                  <a:pt x="153792" y="559286"/>
                </a:lnTo>
                <a:lnTo>
                  <a:pt x="152403" y="559718"/>
                </a:lnTo>
                <a:lnTo>
                  <a:pt x="151015" y="560181"/>
                </a:lnTo>
                <a:lnTo>
                  <a:pt x="149626" y="560582"/>
                </a:lnTo>
                <a:lnTo>
                  <a:pt x="148237" y="561014"/>
                </a:lnTo>
                <a:lnTo>
                  <a:pt x="145460" y="561816"/>
                </a:lnTo>
                <a:lnTo>
                  <a:pt x="139937" y="563298"/>
                </a:lnTo>
                <a:lnTo>
                  <a:pt x="135771" y="564316"/>
                </a:lnTo>
                <a:lnTo>
                  <a:pt x="131605" y="565242"/>
                </a:lnTo>
                <a:lnTo>
                  <a:pt x="130217" y="565519"/>
                </a:lnTo>
                <a:lnTo>
                  <a:pt x="128828" y="565828"/>
                </a:lnTo>
                <a:lnTo>
                  <a:pt x="126082" y="566383"/>
                </a:lnTo>
                <a:lnTo>
                  <a:pt x="124693" y="566630"/>
                </a:lnTo>
                <a:lnTo>
                  <a:pt x="123305" y="566908"/>
                </a:lnTo>
                <a:lnTo>
                  <a:pt x="120528" y="567402"/>
                </a:lnTo>
                <a:lnTo>
                  <a:pt x="119139" y="567618"/>
                </a:lnTo>
                <a:lnTo>
                  <a:pt x="117751" y="567864"/>
                </a:lnTo>
                <a:lnTo>
                  <a:pt x="112227" y="568728"/>
                </a:lnTo>
                <a:lnTo>
                  <a:pt x="110839" y="568914"/>
                </a:lnTo>
                <a:lnTo>
                  <a:pt x="109450" y="569130"/>
                </a:lnTo>
                <a:lnTo>
                  <a:pt x="106673" y="569500"/>
                </a:lnTo>
                <a:lnTo>
                  <a:pt x="105284" y="569654"/>
                </a:lnTo>
                <a:lnTo>
                  <a:pt x="102507" y="570024"/>
                </a:lnTo>
                <a:lnTo>
                  <a:pt x="95595" y="570796"/>
                </a:lnTo>
                <a:lnTo>
                  <a:pt x="94207" y="570919"/>
                </a:lnTo>
                <a:lnTo>
                  <a:pt x="92818" y="571074"/>
                </a:lnTo>
                <a:lnTo>
                  <a:pt x="84517" y="571814"/>
                </a:lnTo>
                <a:lnTo>
                  <a:pt x="83129" y="571907"/>
                </a:lnTo>
                <a:lnTo>
                  <a:pt x="81740" y="572030"/>
                </a:lnTo>
                <a:lnTo>
                  <a:pt x="78963" y="572215"/>
                </a:lnTo>
                <a:lnTo>
                  <a:pt x="77574" y="572339"/>
                </a:lnTo>
                <a:lnTo>
                  <a:pt x="73409" y="572616"/>
                </a:lnTo>
                <a:lnTo>
                  <a:pt x="72020" y="572678"/>
                </a:lnTo>
                <a:lnTo>
                  <a:pt x="69274" y="572863"/>
                </a:lnTo>
                <a:lnTo>
                  <a:pt x="67885" y="572925"/>
                </a:lnTo>
                <a:lnTo>
                  <a:pt x="66497" y="573018"/>
                </a:lnTo>
                <a:lnTo>
                  <a:pt x="63720" y="573141"/>
                </a:lnTo>
                <a:lnTo>
                  <a:pt x="62331" y="573234"/>
                </a:lnTo>
                <a:lnTo>
                  <a:pt x="54030" y="573604"/>
                </a:lnTo>
                <a:lnTo>
                  <a:pt x="52642" y="573635"/>
                </a:lnTo>
                <a:lnTo>
                  <a:pt x="49865" y="573758"/>
                </a:lnTo>
                <a:lnTo>
                  <a:pt x="48476" y="573789"/>
                </a:lnTo>
                <a:lnTo>
                  <a:pt x="45699" y="573912"/>
                </a:lnTo>
                <a:lnTo>
                  <a:pt x="42953" y="573974"/>
                </a:lnTo>
                <a:lnTo>
                  <a:pt x="41564" y="574036"/>
                </a:lnTo>
                <a:lnTo>
                  <a:pt x="38787" y="574098"/>
                </a:lnTo>
                <a:lnTo>
                  <a:pt x="37398" y="574159"/>
                </a:lnTo>
                <a:lnTo>
                  <a:pt x="23544" y="574468"/>
                </a:lnTo>
                <a:lnTo>
                  <a:pt x="20766" y="574499"/>
                </a:lnTo>
                <a:lnTo>
                  <a:pt x="17989" y="574560"/>
                </a:lnTo>
                <a:lnTo>
                  <a:pt x="15243" y="574591"/>
                </a:lnTo>
                <a:lnTo>
                  <a:pt x="12466" y="574653"/>
                </a:lnTo>
                <a:lnTo>
                  <a:pt x="9689" y="574684"/>
                </a:lnTo>
                <a:lnTo>
                  <a:pt x="8300" y="574715"/>
                </a:lnTo>
                <a:lnTo>
                  <a:pt x="4134" y="574746"/>
                </a:lnTo>
                <a:lnTo>
                  <a:pt x="2746" y="574776"/>
                </a:lnTo>
                <a:lnTo>
                  <a:pt x="1388" y="574776"/>
                </a:lnTo>
                <a:lnTo>
                  <a:pt x="0" y="574807"/>
                </a:lnTo>
                <a:lnTo>
                  <a:pt x="411480" y="575147"/>
                </a:lnTo>
                <a:lnTo>
                  <a:pt x="411480" y="0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02422" y="4573134"/>
            <a:ext cx="824975" cy="1140064"/>
          </a:xfrm>
          <a:custGeom>
            <a:avLst/>
            <a:gdLst/>
            <a:ahLst/>
            <a:cxnLst/>
            <a:rect l="l" t="t" r="r" b="b"/>
            <a:pathLst>
              <a:path w="415925" h="575310">
                <a:moveTo>
                  <a:pt x="0" y="574838"/>
                </a:moveTo>
                <a:lnTo>
                  <a:pt x="1388" y="574838"/>
                </a:lnTo>
                <a:lnTo>
                  <a:pt x="2777" y="574807"/>
                </a:lnTo>
                <a:lnTo>
                  <a:pt x="4165" y="574807"/>
                </a:lnTo>
                <a:lnTo>
                  <a:pt x="5554" y="574776"/>
                </a:lnTo>
                <a:lnTo>
                  <a:pt x="6912" y="574776"/>
                </a:lnTo>
                <a:lnTo>
                  <a:pt x="8300" y="574746"/>
                </a:lnTo>
                <a:lnTo>
                  <a:pt x="9689" y="574746"/>
                </a:lnTo>
                <a:lnTo>
                  <a:pt x="11077" y="574715"/>
                </a:lnTo>
                <a:lnTo>
                  <a:pt x="12466" y="574715"/>
                </a:lnTo>
                <a:lnTo>
                  <a:pt x="13854" y="574684"/>
                </a:lnTo>
                <a:lnTo>
                  <a:pt x="15243" y="574653"/>
                </a:lnTo>
                <a:lnTo>
                  <a:pt x="16632" y="574653"/>
                </a:lnTo>
                <a:lnTo>
                  <a:pt x="18020" y="574622"/>
                </a:lnTo>
                <a:lnTo>
                  <a:pt x="19409" y="574591"/>
                </a:lnTo>
                <a:lnTo>
                  <a:pt x="20766" y="574591"/>
                </a:lnTo>
                <a:lnTo>
                  <a:pt x="22155" y="574560"/>
                </a:lnTo>
                <a:lnTo>
                  <a:pt x="23544" y="574530"/>
                </a:lnTo>
                <a:lnTo>
                  <a:pt x="24932" y="574499"/>
                </a:lnTo>
                <a:lnTo>
                  <a:pt x="26321" y="574499"/>
                </a:lnTo>
                <a:lnTo>
                  <a:pt x="27709" y="574468"/>
                </a:lnTo>
                <a:lnTo>
                  <a:pt x="29098" y="574437"/>
                </a:lnTo>
                <a:lnTo>
                  <a:pt x="30486" y="574406"/>
                </a:lnTo>
                <a:lnTo>
                  <a:pt x="31875" y="574375"/>
                </a:lnTo>
                <a:lnTo>
                  <a:pt x="33264" y="574344"/>
                </a:lnTo>
                <a:lnTo>
                  <a:pt x="34621" y="574314"/>
                </a:lnTo>
                <a:lnTo>
                  <a:pt x="36010" y="574283"/>
                </a:lnTo>
                <a:lnTo>
                  <a:pt x="37398" y="574252"/>
                </a:lnTo>
                <a:lnTo>
                  <a:pt x="38787" y="574221"/>
                </a:lnTo>
                <a:lnTo>
                  <a:pt x="40176" y="574190"/>
                </a:lnTo>
                <a:lnTo>
                  <a:pt x="41564" y="574159"/>
                </a:lnTo>
                <a:lnTo>
                  <a:pt x="42953" y="574098"/>
                </a:lnTo>
                <a:lnTo>
                  <a:pt x="44341" y="574067"/>
                </a:lnTo>
                <a:lnTo>
                  <a:pt x="45730" y="574036"/>
                </a:lnTo>
                <a:lnTo>
                  <a:pt x="47118" y="573974"/>
                </a:lnTo>
                <a:lnTo>
                  <a:pt x="48476" y="573943"/>
                </a:lnTo>
                <a:lnTo>
                  <a:pt x="49865" y="573912"/>
                </a:lnTo>
                <a:lnTo>
                  <a:pt x="51253" y="573851"/>
                </a:lnTo>
                <a:lnTo>
                  <a:pt x="52642" y="573789"/>
                </a:lnTo>
                <a:lnTo>
                  <a:pt x="54030" y="573758"/>
                </a:lnTo>
                <a:lnTo>
                  <a:pt x="55419" y="573696"/>
                </a:lnTo>
                <a:lnTo>
                  <a:pt x="56808" y="573635"/>
                </a:lnTo>
                <a:lnTo>
                  <a:pt x="58196" y="573604"/>
                </a:lnTo>
                <a:lnTo>
                  <a:pt x="59585" y="573542"/>
                </a:lnTo>
                <a:lnTo>
                  <a:pt x="60973" y="573480"/>
                </a:lnTo>
                <a:lnTo>
                  <a:pt x="62331" y="573419"/>
                </a:lnTo>
                <a:lnTo>
                  <a:pt x="63720" y="573357"/>
                </a:lnTo>
                <a:lnTo>
                  <a:pt x="65108" y="573295"/>
                </a:lnTo>
                <a:lnTo>
                  <a:pt x="66497" y="573234"/>
                </a:lnTo>
                <a:lnTo>
                  <a:pt x="67885" y="573141"/>
                </a:lnTo>
                <a:lnTo>
                  <a:pt x="69274" y="573079"/>
                </a:lnTo>
                <a:lnTo>
                  <a:pt x="70662" y="573018"/>
                </a:lnTo>
                <a:lnTo>
                  <a:pt x="72051" y="572925"/>
                </a:lnTo>
                <a:lnTo>
                  <a:pt x="73440" y="572863"/>
                </a:lnTo>
                <a:lnTo>
                  <a:pt x="74828" y="572771"/>
                </a:lnTo>
                <a:lnTo>
                  <a:pt x="76186" y="572678"/>
                </a:lnTo>
                <a:lnTo>
                  <a:pt x="77574" y="572616"/>
                </a:lnTo>
                <a:lnTo>
                  <a:pt x="78963" y="572524"/>
                </a:lnTo>
                <a:lnTo>
                  <a:pt x="80352" y="572431"/>
                </a:lnTo>
                <a:lnTo>
                  <a:pt x="81740" y="572339"/>
                </a:lnTo>
                <a:lnTo>
                  <a:pt x="83129" y="572215"/>
                </a:lnTo>
                <a:lnTo>
                  <a:pt x="84517" y="572123"/>
                </a:lnTo>
                <a:lnTo>
                  <a:pt x="85906" y="572030"/>
                </a:lnTo>
                <a:lnTo>
                  <a:pt x="87294" y="571907"/>
                </a:lnTo>
                <a:lnTo>
                  <a:pt x="88683" y="571814"/>
                </a:lnTo>
                <a:lnTo>
                  <a:pt x="90041" y="571691"/>
                </a:lnTo>
                <a:lnTo>
                  <a:pt x="91429" y="571567"/>
                </a:lnTo>
                <a:lnTo>
                  <a:pt x="92818" y="571444"/>
                </a:lnTo>
                <a:lnTo>
                  <a:pt x="94207" y="571320"/>
                </a:lnTo>
                <a:lnTo>
                  <a:pt x="95595" y="571197"/>
                </a:lnTo>
                <a:lnTo>
                  <a:pt x="96984" y="571074"/>
                </a:lnTo>
                <a:lnTo>
                  <a:pt x="98372" y="570919"/>
                </a:lnTo>
                <a:lnTo>
                  <a:pt x="99761" y="570796"/>
                </a:lnTo>
                <a:lnTo>
                  <a:pt x="101149" y="570642"/>
                </a:lnTo>
                <a:lnTo>
                  <a:pt x="102538" y="570487"/>
                </a:lnTo>
                <a:lnTo>
                  <a:pt x="103896" y="570333"/>
                </a:lnTo>
                <a:lnTo>
                  <a:pt x="105284" y="570179"/>
                </a:lnTo>
                <a:lnTo>
                  <a:pt x="106673" y="570024"/>
                </a:lnTo>
                <a:lnTo>
                  <a:pt x="108061" y="569839"/>
                </a:lnTo>
                <a:lnTo>
                  <a:pt x="109450" y="569654"/>
                </a:lnTo>
                <a:lnTo>
                  <a:pt x="110839" y="569500"/>
                </a:lnTo>
                <a:lnTo>
                  <a:pt x="112227" y="569315"/>
                </a:lnTo>
                <a:lnTo>
                  <a:pt x="113616" y="569130"/>
                </a:lnTo>
                <a:lnTo>
                  <a:pt x="115004" y="568914"/>
                </a:lnTo>
                <a:lnTo>
                  <a:pt x="116393" y="568728"/>
                </a:lnTo>
                <a:lnTo>
                  <a:pt x="117751" y="568512"/>
                </a:lnTo>
                <a:lnTo>
                  <a:pt x="119139" y="568296"/>
                </a:lnTo>
                <a:lnTo>
                  <a:pt x="120528" y="568080"/>
                </a:lnTo>
                <a:lnTo>
                  <a:pt x="121916" y="567864"/>
                </a:lnTo>
                <a:lnTo>
                  <a:pt x="123305" y="567618"/>
                </a:lnTo>
                <a:lnTo>
                  <a:pt x="124693" y="567402"/>
                </a:lnTo>
                <a:lnTo>
                  <a:pt x="126082" y="567155"/>
                </a:lnTo>
                <a:lnTo>
                  <a:pt x="127471" y="566908"/>
                </a:lnTo>
                <a:lnTo>
                  <a:pt x="128859" y="566630"/>
                </a:lnTo>
                <a:lnTo>
                  <a:pt x="130248" y="566383"/>
                </a:lnTo>
                <a:lnTo>
                  <a:pt x="131605" y="566106"/>
                </a:lnTo>
                <a:lnTo>
                  <a:pt x="132994" y="565828"/>
                </a:lnTo>
                <a:lnTo>
                  <a:pt x="134383" y="565519"/>
                </a:lnTo>
                <a:lnTo>
                  <a:pt x="135771" y="565242"/>
                </a:lnTo>
                <a:lnTo>
                  <a:pt x="137160" y="564933"/>
                </a:lnTo>
                <a:lnTo>
                  <a:pt x="138548" y="564624"/>
                </a:lnTo>
                <a:lnTo>
                  <a:pt x="139937" y="564316"/>
                </a:lnTo>
                <a:lnTo>
                  <a:pt x="141325" y="563976"/>
                </a:lnTo>
                <a:lnTo>
                  <a:pt x="142714" y="563637"/>
                </a:lnTo>
                <a:lnTo>
                  <a:pt x="144103" y="563298"/>
                </a:lnTo>
                <a:lnTo>
                  <a:pt x="145460" y="562927"/>
                </a:lnTo>
                <a:lnTo>
                  <a:pt x="146849" y="562557"/>
                </a:lnTo>
                <a:lnTo>
                  <a:pt x="148237" y="562187"/>
                </a:lnTo>
                <a:lnTo>
                  <a:pt x="149626" y="561816"/>
                </a:lnTo>
                <a:lnTo>
                  <a:pt x="151015" y="561415"/>
                </a:lnTo>
                <a:lnTo>
                  <a:pt x="152403" y="561014"/>
                </a:lnTo>
                <a:lnTo>
                  <a:pt x="153792" y="560582"/>
                </a:lnTo>
                <a:lnTo>
                  <a:pt x="155180" y="560181"/>
                </a:lnTo>
                <a:lnTo>
                  <a:pt x="156569" y="559718"/>
                </a:lnTo>
                <a:lnTo>
                  <a:pt x="157957" y="559286"/>
                </a:lnTo>
                <a:lnTo>
                  <a:pt x="159315" y="558823"/>
                </a:lnTo>
                <a:lnTo>
                  <a:pt x="160704" y="558360"/>
                </a:lnTo>
                <a:lnTo>
                  <a:pt x="162092" y="557867"/>
                </a:lnTo>
                <a:lnTo>
                  <a:pt x="163481" y="557373"/>
                </a:lnTo>
                <a:lnTo>
                  <a:pt x="164869" y="556848"/>
                </a:lnTo>
                <a:lnTo>
                  <a:pt x="166258" y="556355"/>
                </a:lnTo>
                <a:lnTo>
                  <a:pt x="167647" y="555799"/>
                </a:lnTo>
                <a:lnTo>
                  <a:pt x="169035" y="555275"/>
                </a:lnTo>
                <a:lnTo>
                  <a:pt x="170424" y="554688"/>
                </a:lnTo>
                <a:lnTo>
                  <a:pt x="171812" y="554133"/>
                </a:lnTo>
                <a:lnTo>
                  <a:pt x="173170" y="553547"/>
                </a:lnTo>
                <a:lnTo>
                  <a:pt x="174559" y="552929"/>
                </a:lnTo>
                <a:lnTo>
                  <a:pt x="175947" y="552312"/>
                </a:lnTo>
                <a:lnTo>
                  <a:pt x="177336" y="551695"/>
                </a:lnTo>
                <a:lnTo>
                  <a:pt x="178724" y="551047"/>
                </a:lnTo>
                <a:lnTo>
                  <a:pt x="180113" y="550399"/>
                </a:lnTo>
                <a:lnTo>
                  <a:pt x="181501" y="549720"/>
                </a:lnTo>
                <a:lnTo>
                  <a:pt x="182890" y="549011"/>
                </a:lnTo>
                <a:lnTo>
                  <a:pt x="184279" y="548301"/>
                </a:lnTo>
                <a:lnTo>
                  <a:pt x="185667" y="547591"/>
                </a:lnTo>
                <a:lnTo>
                  <a:pt x="187025" y="546851"/>
                </a:lnTo>
                <a:lnTo>
                  <a:pt x="188414" y="546079"/>
                </a:lnTo>
                <a:lnTo>
                  <a:pt x="189802" y="545308"/>
                </a:lnTo>
                <a:lnTo>
                  <a:pt x="191191" y="544505"/>
                </a:lnTo>
                <a:lnTo>
                  <a:pt x="192579" y="543703"/>
                </a:lnTo>
                <a:lnTo>
                  <a:pt x="193968" y="542870"/>
                </a:lnTo>
                <a:lnTo>
                  <a:pt x="195356" y="542037"/>
                </a:lnTo>
                <a:lnTo>
                  <a:pt x="196745" y="541142"/>
                </a:lnTo>
                <a:lnTo>
                  <a:pt x="198134" y="540278"/>
                </a:lnTo>
                <a:lnTo>
                  <a:pt x="199522" y="539352"/>
                </a:lnTo>
                <a:lnTo>
                  <a:pt x="200880" y="538427"/>
                </a:lnTo>
                <a:lnTo>
                  <a:pt x="202268" y="537501"/>
                </a:lnTo>
                <a:lnTo>
                  <a:pt x="203657" y="536513"/>
                </a:lnTo>
                <a:lnTo>
                  <a:pt x="205046" y="535526"/>
                </a:lnTo>
                <a:lnTo>
                  <a:pt x="206434" y="534539"/>
                </a:lnTo>
                <a:lnTo>
                  <a:pt x="207823" y="533489"/>
                </a:lnTo>
                <a:lnTo>
                  <a:pt x="209211" y="532440"/>
                </a:lnTo>
                <a:lnTo>
                  <a:pt x="210600" y="531360"/>
                </a:lnTo>
                <a:lnTo>
                  <a:pt x="211988" y="530280"/>
                </a:lnTo>
                <a:lnTo>
                  <a:pt x="213377" y="529139"/>
                </a:lnTo>
                <a:lnTo>
                  <a:pt x="214735" y="527997"/>
                </a:lnTo>
                <a:lnTo>
                  <a:pt x="216123" y="526824"/>
                </a:lnTo>
                <a:lnTo>
                  <a:pt x="217512" y="525652"/>
                </a:lnTo>
                <a:lnTo>
                  <a:pt x="218900" y="524417"/>
                </a:lnTo>
                <a:lnTo>
                  <a:pt x="220289" y="523183"/>
                </a:lnTo>
                <a:lnTo>
                  <a:pt x="221678" y="521918"/>
                </a:lnTo>
                <a:lnTo>
                  <a:pt x="223066" y="520622"/>
                </a:lnTo>
                <a:lnTo>
                  <a:pt x="224455" y="519326"/>
                </a:lnTo>
                <a:lnTo>
                  <a:pt x="225843" y="517968"/>
                </a:lnTo>
                <a:lnTo>
                  <a:pt x="227232" y="516611"/>
                </a:lnTo>
                <a:lnTo>
                  <a:pt x="228590" y="515222"/>
                </a:lnTo>
                <a:lnTo>
                  <a:pt x="229978" y="513803"/>
                </a:lnTo>
                <a:lnTo>
                  <a:pt x="231367" y="512352"/>
                </a:lnTo>
                <a:lnTo>
                  <a:pt x="232755" y="510871"/>
                </a:lnTo>
                <a:lnTo>
                  <a:pt x="234144" y="509359"/>
                </a:lnTo>
                <a:lnTo>
                  <a:pt x="235532" y="507816"/>
                </a:lnTo>
                <a:lnTo>
                  <a:pt x="236921" y="506273"/>
                </a:lnTo>
                <a:lnTo>
                  <a:pt x="238310" y="504669"/>
                </a:lnTo>
                <a:lnTo>
                  <a:pt x="239698" y="503033"/>
                </a:lnTo>
                <a:lnTo>
                  <a:pt x="241087" y="501398"/>
                </a:lnTo>
                <a:lnTo>
                  <a:pt x="242444" y="499701"/>
                </a:lnTo>
                <a:lnTo>
                  <a:pt x="243833" y="498004"/>
                </a:lnTo>
                <a:lnTo>
                  <a:pt x="256299" y="481156"/>
                </a:lnTo>
                <a:lnTo>
                  <a:pt x="257688" y="479119"/>
                </a:lnTo>
                <a:lnTo>
                  <a:pt x="277097" y="446812"/>
                </a:lnTo>
                <a:lnTo>
                  <a:pt x="278486" y="444250"/>
                </a:lnTo>
                <a:lnTo>
                  <a:pt x="279874" y="441628"/>
                </a:lnTo>
                <a:lnTo>
                  <a:pt x="281263" y="438943"/>
                </a:lnTo>
                <a:lnTo>
                  <a:pt x="282651" y="436258"/>
                </a:lnTo>
                <a:lnTo>
                  <a:pt x="284009" y="433512"/>
                </a:lnTo>
                <a:lnTo>
                  <a:pt x="285398" y="430735"/>
                </a:lnTo>
                <a:lnTo>
                  <a:pt x="297864" y="403858"/>
                </a:lnTo>
                <a:lnTo>
                  <a:pt x="299253" y="400680"/>
                </a:lnTo>
                <a:lnTo>
                  <a:pt x="311719" y="370070"/>
                </a:lnTo>
                <a:lnTo>
                  <a:pt x="313107" y="366459"/>
                </a:lnTo>
                <a:lnTo>
                  <a:pt x="325574" y="332085"/>
                </a:lnTo>
                <a:lnTo>
                  <a:pt x="326962" y="328042"/>
                </a:lnTo>
                <a:lnTo>
                  <a:pt x="339429" y="289903"/>
                </a:lnTo>
                <a:lnTo>
                  <a:pt x="340817" y="285459"/>
                </a:lnTo>
                <a:lnTo>
                  <a:pt x="342206" y="280985"/>
                </a:lnTo>
                <a:lnTo>
                  <a:pt x="343594" y="276449"/>
                </a:lnTo>
                <a:lnTo>
                  <a:pt x="344983" y="271913"/>
                </a:lnTo>
                <a:lnTo>
                  <a:pt x="346371" y="267315"/>
                </a:lnTo>
                <a:lnTo>
                  <a:pt x="347760" y="262656"/>
                </a:lnTo>
                <a:lnTo>
                  <a:pt x="349149" y="257996"/>
                </a:lnTo>
                <a:lnTo>
                  <a:pt x="350537" y="253275"/>
                </a:lnTo>
                <a:lnTo>
                  <a:pt x="351926" y="248523"/>
                </a:lnTo>
                <a:lnTo>
                  <a:pt x="353283" y="243740"/>
                </a:lnTo>
                <a:lnTo>
                  <a:pt x="354672" y="238927"/>
                </a:lnTo>
                <a:lnTo>
                  <a:pt x="356061" y="234051"/>
                </a:lnTo>
                <a:lnTo>
                  <a:pt x="357449" y="229176"/>
                </a:lnTo>
                <a:lnTo>
                  <a:pt x="358838" y="224239"/>
                </a:lnTo>
                <a:lnTo>
                  <a:pt x="367138" y="193937"/>
                </a:lnTo>
                <a:lnTo>
                  <a:pt x="368527" y="188784"/>
                </a:lnTo>
                <a:lnTo>
                  <a:pt x="369916" y="183569"/>
                </a:lnTo>
                <a:lnTo>
                  <a:pt x="371304" y="178354"/>
                </a:lnTo>
                <a:lnTo>
                  <a:pt x="372693" y="173108"/>
                </a:lnTo>
                <a:lnTo>
                  <a:pt x="380993" y="141017"/>
                </a:lnTo>
                <a:lnTo>
                  <a:pt x="382382" y="135586"/>
                </a:lnTo>
                <a:lnTo>
                  <a:pt x="383770" y="130124"/>
                </a:lnTo>
                <a:lnTo>
                  <a:pt x="385159" y="124632"/>
                </a:lnTo>
                <a:lnTo>
                  <a:pt x="386548" y="119108"/>
                </a:lnTo>
                <a:lnTo>
                  <a:pt x="387936" y="113585"/>
                </a:lnTo>
                <a:lnTo>
                  <a:pt x="389325" y="108031"/>
                </a:lnTo>
                <a:lnTo>
                  <a:pt x="390713" y="102476"/>
                </a:lnTo>
                <a:lnTo>
                  <a:pt x="392102" y="96891"/>
                </a:lnTo>
                <a:lnTo>
                  <a:pt x="393490" y="91275"/>
                </a:lnTo>
                <a:lnTo>
                  <a:pt x="394848" y="85659"/>
                </a:lnTo>
                <a:lnTo>
                  <a:pt x="396237" y="80012"/>
                </a:lnTo>
                <a:lnTo>
                  <a:pt x="397625" y="74365"/>
                </a:lnTo>
                <a:lnTo>
                  <a:pt x="399014" y="68718"/>
                </a:lnTo>
                <a:lnTo>
                  <a:pt x="400402" y="63041"/>
                </a:lnTo>
                <a:lnTo>
                  <a:pt x="401791" y="57332"/>
                </a:lnTo>
                <a:lnTo>
                  <a:pt x="403180" y="51654"/>
                </a:lnTo>
                <a:lnTo>
                  <a:pt x="404568" y="45915"/>
                </a:lnTo>
                <a:lnTo>
                  <a:pt x="405957" y="40206"/>
                </a:lnTo>
                <a:lnTo>
                  <a:pt x="407345" y="34467"/>
                </a:lnTo>
                <a:lnTo>
                  <a:pt x="408703" y="28758"/>
                </a:lnTo>
                <a:lnTo>
                  <a:pt x="410092" y="23019"/>
                </a:lnTo>
                <a:lnTo>
                  <a:pt x="411480" y="17249"/>
                </a:lnTo>
                <a:lnTo>
                  <a:pt x="412869" y="11509"/>
                </a:lnTo>
                <a:lnTo>
                  <a:pt x="414257" y="5770"/>
                </a:lnTo>
                <a:lnTo>
                  <a:pt x="415646" y="0"/>
                </a:lnTo>
                <a:lnTo>
                  <a:pt x="415646" y="575147"/>
                </a:lnTo>
                <a:lnTo>
                  <a:pt x="0" y="57483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26825" y="5477394"/>
            <a:ext cx="275831" cy="236570"/>
          </a:xfrm>
          <a:custGeom>
            <a:avLst/>
            <a:gdLst/>
            <a:ahLst/>
            <a:cxnLst/>
            <a:rect l="l" t="t" r="r" b="b"/>
            <a:pathLst>
              <a:path w="139064" h="119380">
                <a:moveTo>
                  <a:pt x="138548" y="0"/>
                </a:moveTo>
                <a:lnTo>
                  <a:pt x="0" y="118831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26824" y="5627820"/>
            <a:ext cx="95722" cy="85568"/>
          </a:xfrm>
          <a:custGeom>
            <a:avLst/>
            <a:gdLst/>
            <a:ahLst/>
            <a:cxnLst/>
            <a:rect l="l" t="t" r="r" b="b"/>
            <a:pathLst>
              <a:path w="48260" h="43180">
                <a:moveTo>
                  <a:pt x="35238" y="0"/>
                </a:moveTo>
                <a:lnTo>
                  <a:pt x="0" y="42922"/>
                </a:lnTo>
                <a:lnTo>
                  <a:pt x="47797" y="14626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77209" y="5477396"/>
            <a:ext cx="275831" cy="142193"/>
          </a:xfrm>
          <a:custGeom>
            <a:avLst/>
            <a:gdLst/>
            <a:ahLst/>
            <a:cxnLst/>
            <a:rect l="l" t="t" r="r" b="b"/>
            <a:pathLst>
              <a:path w="139064" h="71755">
                <a:moveTo>
                  <a:pt x="0" y="0"/>
                </a:moveTo>
                <a:lnTo>
                  <a:pt x="138548" y="71310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846807" y="5552115"/>
            <a:ext cx="105798" cy="66692"/>
          </a:xfrm>
          <a:custGeom>
            <a:avLst/>
            <a:gdLst/>
            <a:ahLst/>
            <a:cxnLst/>
            <a:rect l="l" t="t" r="r" b="b"/>
            <a:pathLst>
              <a:path w="53339" h="33655">
                <a:moveTo>
                  <a:pt x="0" y="17125"/>
                </a:moveTo>
                <a:lnTo>
                  <a:pt x="53043" y="33603"/>
                </a:lnTo>
                <a:lnTo>
                  <a:pt x="8825" y="0"/>
                </a:lnTo>
              </a:path>
            </a:pathLst>
          </a:custGeom>
          <a:ln w="46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314451" y="5359679"/>
            <a:ext cx="2375425" cy="92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817">
              <a:tabLst>
                <a:tab pos="1220698" algn="l"/>
              </a:tabLst>
            </a:pPr>
            <a:r>
              <a:rPr sz="1300" baseline="12345" dirty="0">
                <a:latin typeface="Arial"/>
                <a:cs typeface="Arial"/>
              </a:rPr>
              <a:t>p</a:t>
            </a:r>
            <a:r>
              <a:rPr sz="700" dirty="0">
                <a:latin typeface="Arial"/>
                <a:cs typeface="Arial"/>
              </a:rPr>
              <a:t>obs	</a:t>
            </a:r>
            <a:r>
              <a:rPr sz="1300" spc="44" baseline="6172" dirty="0">
                <a:latin typeface="Arial"/>
                <a:cs typeface="Arial"/>
              </a:rPr>
              <a:t>z</a:t>
            </a:r>
            <a:endParaRPr sz="1300" baseline="6172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marR="12562" algn="ctr">
              <a:tabLst>
                <a:tab pos="547556" algn="l"/>
                <a:tab pos="1124002" algn="l"/>
                <a:tab pos="1671554" algn="l"/>
                <a:tab pos="2220365" algn="l"/>
              </a:tabLst>
            </a:pPr>
            <a:r>
              <a:rPr sz="700" spc="40" dirty="0">
                <a:latin typeface="Arial"/>
                <a:cs typeface="Arial"/>
              </a:rPr>
              <a:t>−4	−2	0	2	4</a:t>
            </a:r>
            <a:endParaRPr sz="70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00" spc="40" dirty="0">
                <a:latin typeface="Arial"/>
                <a:cs typeface="Arial"/>
              </a:rPr>
              <a:t>Z</a:t>
            </a:r>
            <a:endParaRPr sz="7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1771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0826" y="1788346"/>
            <a:ext cx="6811818" cy="4382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523" indent="-307036" defTabSz="818759">
              <a:buFontTx/>
              <a:buChar char="•"/>
              <a:tabLst>
                <a:tab pos="324092" algn="l"/>
              </a:tabLst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Hypothesis tests can be one or two sided</a:t>
            </a:r>
            <a:r>
              <a:rPr sz="2500" spc="58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(tailed)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defTabSz="818759">
              <a:spcBef>
                <a:spcPts val="13"/>
              </a:spcBef>
              <a:buFont typeface="Gill Sans MT"/>
              <a:buChar char="•"/>
            </a:pPr>
            <a:endParaRPr sz="3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8407" indent="-307036" defTabSz="818759">
              <a:spcBef>
                <a:spcPts val="4"/>
              </a:spcBef>
              <a:buFontTx/>
              <a:buChar char="•"/>
              <a:tabLst>
                <a:tab pos="318407" algn="l"/>
              </a:tabLst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One tailed tests </a:t>
            </a:r>
            <a:r>
              <a:rPr sz="2500" dirty="0">
                <a:solidFill>
                  <a:prstClr val="black"/>
                </a:solidFill>
                <a:latin typeface="Gill Sans MT"/>
                <a:cs typeface="Gill Sans MT"/>
              </a:rPr>
              <a:t>are</a:t>
            </a:r>
            <a:r>
              <a:rPr sz="2500" spc="4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directional: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R="342857" algn="ctr" defTabSz="818759">
              <a:spcBef>
                <a:spcPts val="1216"/>
              </a:spcBef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600" spc="-6" baseline="-20467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: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-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500" spc="-4" dirty="0">
                <a:solidFill>
                  <a:prstClr val="black"/>
                </a:solidFill>
                <a:latin typeface="Symbol"/>
                <a:cs typeface="Symbol"/>
              </a:rPr>
              <a:t></a:t>
            </a:r>
            <a:r>
              <a:rPr sz="2500" spc="47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R="342857" algn="ctr" defTabSz="818759">
              <a:spcBef>
                <a:spcPts val="2130"/>
              </a:spcBef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600" spc="-6" baseline="-20467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: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-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&gt;</a:t>
            </a:r>
            <a:r>
              <a:rPr sz="2500" spc="412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defTabSz="818759">
              <a:spcBef>
                <a:spcPts val="45"/>
              </a:spcBef>
            </a:pPr>
            <a:endParaRPr sz="2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616" indent="-307036" defTabSz="818759">
              <a:buFontTx/>
              <a:buChar char="•"/>
              <a:tabLst>
                <a:tab pos="362185" algn="l"/>
              </a:tabLst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Two tailed tests </a:t>
            </a:r>
            <a:r>
              <a:rPr sz="2500" dirty="0">
                <a:solidFill>
                  <a:prstClr val="black"/>
                </a:solidFill>
                <a:latin typeface="Gill Sans MT"/>
                <a:cs typeface="Gill Sans MT"/>
              </a:rPr>
              <a:t>are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not</a:t>
            </a:r>
            <a:r>
              <a:rPr sz="2500" spc="9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directional: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R="255292" algn="ctr" defTabSz="818759">
              <a:spcBef>
                <a:spcPts val="1225"/>
              </a:spcBef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600" spc="-6" baseline="-20467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: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-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=</a:t>
            </a:r>
            <a:r>
              <a:rPr sz="2500" spc="404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R="263259" algn="ctr" defTabSz="818759">
              <a:spcBef>
                <a:spcPts val="2130"/>
              </a:spcBef>
            </a:pP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600" spc="-6" baseline="-20467" dirty="0">
                <a:solidFill>
                  <a:prstClr val="black"/>
                </a:solidFill>
                <a:latin typeface="Gill Sans MT"/>
                <a:cs typeface="Gill Sans MT"/>
              </a:rPr>
              <a:t>A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: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- </a:t>
            </a:r>
            <a:r>
              <a:rPr sz="2500" dirty="0">
                <a:solidFill>
                  <a:prstClr val="black"/>
                </a:solidFill>
                <a:latin typeface="Symbol"/>
                <a:cs typeface="Symbol"/>
              </a:rPr>
              <a:t></a:t>
            </a:r>
            <a:r>
              <a:rPr sz="2600" baseline="-20467" dirty="0">
                <a:solidFill>
                  <a:prstClr val="black"/>
                </a:solidFill>
                <a:latin typeface="Arial"/>
                <a:cs typeface="Arial"/>
              </a:rPr>
              <a:t>2 </a:t>
            </a:r>
            <a:r>
              <a:rPr sz="2500" spc="-4" dirty="0">
                <a:solidFill>
                  <a:prstClr val="black"/>
                </a:solidFill>
                <a:latin typeface="Symbol"/>
                <a:cs typeface="Symbol"/>
              </a:rPr>
              <a:t></a:t>
            </a:r>
            <a:r>
              <a:rPr sz="2500" spc="49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500" spc="-4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457200" y="411920"/>
            <a:ext cx="82296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600" b="0" i="0">
                <a:solidFill>
                  <a:srgbClr val="0A31F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53214" defTabSz="912476"/>
            <a:r>
              <a:rPr lang="en-US" kern="0" spc="-40" dirty="0">
                <a:solidFill>
                  <a:schemeClr val="tx1"/>
                </a:solidFill>
              </a:rPr>
              <a:t>One-sided </a:t>
            </a:r>
            <a:r>
              <a:rPr lang="en-US" kern="0" spc="69" dirty="0">
                <a:solidFill>
                  <a:schemeClr val="tx1"/>
                </a:solidFill>
              </a:rPr>
              <a:t>vs. </a:t>
            </a:r>
            <a:r>
              <a:rPr lang="en-US" kern="0" spc="-40" dirty="0">
                <a:solidFill>
                  <a:schemeClr val="tx1"/>
                </a:solidFill>
              </a:rPr>
              <a:t>two-sided </a:t>
            </a:r>
            <a:r>
              <a:rPr lang="en-US" kern="0" spc="10" dirty="0">
                <a:solidFill>
                  <a:schemeClr val="tx1"/>
                </a:solidFill>
              </a:rPr>
              <a:t>hypothesis </a:t>
            </a:r>
            <a:r>
              <a:rPr lang="en-US" kern="0" spc="129" dirty="0">
                <a:solidFill>
                  <a:schemeClr val="tx1"/>
                </a:solidFill>
              </a:rPr>
              <a:t> </a:t>
            </a:r>
            <a:r>
              <a:rPr lang="tr-TR" kern="0" spc="129" dirty="0">
                <a:solidFill>
                  <a:schemeClr val="tx1"/>
                </a:solidFill>
              </a:rPr>
              <a:t>				</a:t>
            </a:r>
            <a:r>
              <a:rPr lang="en-US" kern="0" spc="50" dirty="0">
                <a:solidFill>
                  <a:schemeClr val="tx1"/>
                </a:solidFill>
              </a:rPr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438641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484" y="545502"/>
            <a:ext cx="780103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3124"/>
            <a:r>
              <a:rPr sz="3200" dirty="0">
                <a:solidFill>
                  <a:schemeClr val="tx1"/>
                </a:solidFill>
              </a:rPr>
              <a:t>When To </a:t>
            </a:r>
            <a:r>
              <a:rPr sz="3200" spc="-4" dirty="0">
                <a:solidFill>
                  <a:schemeClr val="tx1"/>
                </a:solidFill>
              </a:rPr>
              <a:t>Reject</a:t>
            </a:r>
            <a:r>
              <a:rPr sz="3200" spc="-85" dirty="0">
                <a:solidFill>
                  <a:schemeClr val="tx1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H</a:t>
            </a:r>
            <a:r>
              <a:rPr sz="3200" baseline="-20833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" name="object 3"/>
          <p:cNvSpPr/>
          <p:nvPr/>
        </p:nvSpPr>
        <p:spPr>
          <a:xfrm>
            <a:off x="612371" y="2823883"/>
            <a:ext cx="3922222" cy="313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9047"/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35730" y="2838673"/>
            <a:ext cx="3922222" cy="3131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19047"/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730" y="3065945"/>
            <a:ext cx="1051214" cy="7566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819047">
              <a:lnSpc>
                <a:spcPts val="1853"/>
              </a:lnSpc>
            </a:pP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One</a:t>
            </a:r>
            <a:r>
              <a:rPr b="1" spc="-9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Sided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algn="ctr" defTabSz="819047">
              <a:lnSpc>
                <a:spcPts val="2069"/>
              </a:lnSpc>
            </a:pPr>
            <a:r>
              <a:rPr b="1" dirty="0">
                <a:solidFill>
                  <a:prstClr val="black"/>
                </a:solidFill>
                <a:latin typeface="Symbol"/>
                <a:cs typeface="Symbol"/>
              </a:rPr>
              <a:t>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00" b="1" spc="117" dirty="0">
                <a:solidFill>
                  <a:prstClr val="black"/>
                </a:solidFill>
                <a:latin typeface="Gill Sans MT"/>
                <a:cs typeface="Gill Sans MT"/>
              </a:rPr>
              <a:t>=</a:t>
            </a:r>
            <a:r>
              <a:rPr sz="1400" b="1" spc="-8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400" b="1" spc="45" dirty="0">
                <a:solidFill>
                  <a:prstClr val="black"/>
                </a:solidFill>
                <a:latin typeface="Gill Sans MT"/>
                <a:cs typeface="Gill Sans MT"/>
              </a:rPr>
              <a:t>0.05</a:t>
            </a:r>
            <a:endParaRPr sz="14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59086" y="5300829"/>
            <a:ext cx="0" cy="441512"/>
          </a:xfrm>
          <a:custGeom>
            <a:avLst/>
            <a:gdLst/>
            <a:ahLst/>
            <a:cxnLst/>
            <a:rect l="l" t="t" r="r" b="b"/>
            <a:pathLst>
              <a:path h="500379">
                <a:moveTo>
                  <a:pt x="0" y="0"/>
                </a:moveTo>
                <a:lnTo>
                  <a:pt x="0" y="499871"/>
                </a:lnTo>
              </a:path>
            </a:pathLst>
          </a:custGeom>
          <a:ln w="15239">
            <a:solidFill>
              <a:srgbClr val="FF2800"/>
            </a:solidFill>
          </a:ln>
        </p:spPr>
        <p:txBody>
          <a:bodyPr wrap="square" lIns="0" tIns="0" rIns="0" bIns="0" rtlCol="0"/>
          <a:lstStyle/>
          <a:p>
            <a:pPr defTabSz="819047"/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59930" y="5296795"/>
            <a:ext cx="0" cy="441512"/>
          </a:xfrm>
          <a:custGeom>
            <a:avLst/>
            <a:gdLst/>
            <a:ahLst/>
            <a:cxnLst/>
            <a:rect l="l" t="t" r="r" b="b"/>
            <a:pathLst>
              <a:path h="500379">
                <a:moveTo>
                  <a:pt x="0" y="0"/>
                </a:moveTo>
                <a:lnTo>
                  <a:pt x="0" y="499871"/>
                </a:lnTo>
              </a:path>
            </a:pathLst>
          </a:custGeom>
          <a:ln w="15239">
            <a:solidFill>
              <a:srgbClr val="FF2800"/>
            </a:solidFill>
          </a:ln>
        </p:spPr>
        <p:txBody>
          <a:bodyPr wrap="square" lIns="0" tIns="0" rIns="0" bIns="0" rtlCol="0"/>
          <a:lstStyle/>
          <a:p>
            <a:pPr defTabSz="819047"/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95057" y="4983479"/>
            <a:ext cx="6927" cy="769284"/>
          </a:xfrm>
          <a:custGeom>
            <a:avLst/>
            <a:gdLst/>
            <a:ahLst/>
            <a:cxnLst/>
            <a:rect l="l" t="t" r="r" b="b"/>
            <a:pathLst>
              <a:path w="7619" h="871854">
                <a:moveTo>
                  <a:pt x="7619" y="0"/>
                </a:moveTo>
                <a:lnTo>
                  <a:pt x="0" y="871727"/>
                </a:lnTo>
              </a:path>
            </a:pathLst>
          </a:custGeom>
          <a:ln w="15239">
            <a:solidFill>
              <a:srgbClr val="FF2800"/>
            </a:solidFill>
          </a:ln>
        </p:spPr>
        <p:txBody>
          <a:bodyPr wrap="square" lIns="0" tIns="0" rIns="0" bIns="0" rtlCol="0"/>
          <a:lstStyle/>
          <a:p>
            <a:pPr defTabSz="819047"/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9657" y="6031902"/>
            <a:ext cx="163252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7" defTabSz="819047"/>
            <a:r>
              <a:rPr sz="1400" spc="-4" dirty="0">
                <a:solidFill>
                  <a:prstClr val="black"/>
                </a:solidFill>
                <a:latin typeface="Gill Sans MT"/>
                <a:cs typeface="Gill Sans MT"/>
              </a:rPr>
              <a:t>Critical Value =</a:t>
            </a:r>
            <a:r>
              <a:rPr sz="1400" spc="-40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prstClr val="black"/>
                </a:solidFill>
                <a:latin typeface="Gill Sans MT"/>
                <a:cs typeface="Gill Sans MT"/>
              </a:rPr>
              <a:t>-</a:t>
            </a:r>
            <a:r>
              <a:rPr sz="14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sz="1400" dirty="0">
                <a:solidFill>
                  <a:prstClr val="black"/>
                </a:solidFill>
                <a:latin typeface="Gill Sans MT"/>
                <a:cs typeface="Gill Sans MT"/>
              </a:rPr>
              <a:t>.64</a:t>
            </a:r>
            <a:endParaRPr sz="14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2371" y="6033247"/>
            <a:ext cx="24955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77" defTabSz="819047"/>
            <a:r>
              <a:rPr sz="1400" spc="-4" dirty="0">
                <a:solidFill>
                  <a:prstClr val="black"/>
                </a:solidFill>
                <a:latin typeface="Gill Sans MT"/>
                <a:cs typeface="Gill Sans MT"/>
              </a:rPr>
              <a:t>Critical Values = -</a:t>
            </a:r>
            <a:r>
              <a:rPr sz="1400" spc="-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sz="1400" spc="-4" dirty="0">
                <a:solidFill>
                  <a:prstClr val="black"/>
                </a:solidFill>
                <a:latin typeface="Gill Sans MT"/>
                <a:cs typeface="Gill Sans MT"/>
              </a:rPr>
              <a:t>.96 and</a:t>
            </a:r>
            <a:r>
              <a:rPr sz="1400" spc="9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400" spc="-4" dirty="0">
                <a:solidFill>
                  <a:prstClr val="black"/>
                </a:solidFill>
                <a:latin typeface="Gill Sans MT"/>
                <a:cs typeface="Gill Sans MT"/>
              </a:rPr>
              <a:t>+1.96</a:t>
            </a:r>
            <a:endParaRPr sz="14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xfrm>
            <a:off x="582815" y="1310616"/>
            <a:ext cx="7978371" cy="1448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57" marR="39248">
              <a:lnSpc>
                <a:spcPct val="104099"/>
              </a:lnSpc>
            </a:pPr>
            <a:r>
              <a:rPr b="1" spc="81" dirty="0"/>
              <a:t>Level </a:t>
            </a:r>
            <a:r>
              <a:rPr b="1" spc="108" dirty="0"/>
              <a:t>of </a:t>
            </a:r>
            <a:r>
              <a:rPr b="1" spc="67" dirty="0"/>
              <a:t>significance, </a:t>
            </a:r>
            <a:r>
              <a:rPr b="1" dirty="0">
                <a:latin typeface="Symbol"/>
                <a:cs typeface="Symbol"/>
              </a:rPr>
              <a:t></a:t>
            </a:r>
            <a:r>
              <a:rPr dirty="0"/>
              <a:t>: </a:t>
            </a:r>
            <a:r>
              <a:rPr spc="4" dirty="0"/>
              <a:t>Specified </a:t>
            </a:r>
            <a:r>
              <a:rPr spc="-4" dirty="0"/>
              <a:t>before an experiment to </a:t>
            </a:r>
            <a:r>
              <a:rPr spc="4" dirty="0"/>
              <a:t>define  </a:t>
            </a:r>
            <a:r>
              <a:rPr spc="-4" dirty="0"/>
              <a:t>rejection</a:t>
            </a:r>
            <a:r>
              <a:rPr dirty="0"/>
              <a:t> </a:t>
            </a:r>
            <a:r>
              <a:rPr spc="-4" dirty="0"/>
              <a:t>region</a:t>
            </a:r>
          </a:p>
          <a:p>
            <a:pPr marL="11377" marR="4559">
              <a:spcBef>
                <a:spcPts val="1530"/>
              </a:spcBef>
            </a:pPr>
            <a:r>
              <a:rPr b="1" spc="85" dirty="0"/>
              <a:t>Rejection </a:t>
            </a:r>
            <a:r>
              <a:rPr b="1" spc="63" dirty="0"/>
              <a:t>region</a:t>
            </a:r>
            <a:r>
              <a:rPr spc="63" dirty="0"/>
              <a:t>: </a:t>
            </a:r>
            <a:r>
              <a:rPr spc="-4" dirty="0"/>
              <a:t>set of all test statistic values </a:t>
            </a:r>
            <a:r>
              <a:rPr dirty="0"/>
              <a:t>for </a:t>
            </a:r>
            <a:r>
              <a:rPr spc="-4" dirty="0"/>
              <a:t>which H</a:t>
            </a:r>
            <a:r>
              <a:rPr spc="-6" baseline="-22222" dirty="0"/>
              <a:t>0 </a:t>
            </a:r>
            <a:r>
              <a:rPr spc="-4" dirty="0"/>
              <a:t>will be  rejected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341867" y="3045774"/>
            <a:ext cx="1062759" cy="7566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819047">
              <a:lnSpc>
                <a:spcPts val="1853"/>
              </a:lnSpc>
            </a:pP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Two</a:t>
            </a:r>
            <a:r>
              <a:rPr b="1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Sided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algn="ctr" defTabSz="819047">
              <a:lnSpc>
                <a:spcPts val="2069"/>
              </a:lnSpc>
            </a:pPr>
            <a:r>
              <a:rPr b="1" dirty="0">
                <a:solidFill>
                  <a:prstClr val="black"/>
                </a:solidFill>
                <a:latin typeface="Symbol"/>
                <a:cs typeface="Symbol"/>
              </a:rPr>
              <a:t></a:t>
            </a:r>
            <a:r>
              <a:rPr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400" b="1" spc="117" dirty="0">
                <a:solidFill>
                  <a:prstClr val="black"/>
                </a:solidFill>
                <a:latin typeface="Gill Sans MT"/>
                <a:cs typeface="Gill Sans MT"/>
              </a:rPr>
              <a:t>=</a:t>
            </a:r>
            <a:r>
              <a:rPr sz="1400" b="1" spc="-8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1400" b="1" spc="45" dirty="0">
                <a:solidFill>
                  <a:prstClr val="black"/>
                </a:solidFill>
                <a:latin typeface="Gill Sans MT"/>
                <a:cs typeface="Gill Sans MT"/>
              </a:rPr>
              <a:t>0.05</a:t>
            </a:r>
            <a:endParaRPr sz="14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42857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9050"/>
            <a:ext cx="8229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214"/>
            <a:r>
              <a:rPr spc="-40" dirty="0"/>
              <a:t>One-sided </a:t>
            </a:r>
            <a:r>
              <a:rPr spc="69" dirty="0"/>
              <a:t>vs. </a:t>
            </a:r>
            <a:r>
              <a:rPr spc="-40" dirty="0"/>
              <a:t>two-sided </a:t>
            </a:r>
            <a:r>
              <a:rPr spc="10" dirty="0"/>
              <a:t>hypothesis </a:t>
            </a:r>
            <a:r>
              <a:rPr spc="129" dirty="0"/>
              <a:t> </a:t>
            </a:r>
            <a:r>
              <a:rPr spc="50" dirty="0"/>
              <a:t>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6" y="1681969"/>
            <a:ext cx="7472636" cy="4645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40" dirty="0">
                <a:latin typeface="Tahoma"/>
                <a:cs typeface="Tahoma"/>
              </a:rPr>
              <a:t>The </a:t>
            </a:r>
            <a:r>
              <a:rPr sz="2200" spc="-69" dirty="0">
                <a:latin typeface="Tahoma"/>
                <a:cs typeface="Tahoma"/>
              </a:rPr>
              <a:t>alternative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i="1" spc="-109" dirty="0">
                <a:latin typeface="Verdana"/>
                <a:cs typeface="Verdana"/>
              </a:rPr>
              <a:t>&lt;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 </a:t>
            </a:r>
            <a:r>
              <a:rPr sz="2200" spc="-109" dirty="0">
                <a:latin typeface="Tahoma"/>
                <a:cs typeface="Tahoma"/>
              </a:rPr>
              <a:t>or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i="1" spc="-109" dirty="0">
                <a:latin typeface="Verdana"/>
                <a:cs typeface="Verdana"/>
              </a:rPr>
              <a:t>&gt;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 are </a:t>
            </a:r>
            <a:r>
              <a:rPr sz="2200" spc="397" dirty="0">
                <a:latin typeface="Tahoma"/>
                <a:cs typeface="Tahoma"/>
              </a:rPr>
              <a:t> </a:t>
            </a:r>
            <a:r>
              <a:rPr sz="2200" spc="-69" dirty="0">
                <a:latin typeface="Tahoma"/>
                <a:cs typeface="Tahoma"/>
              </a:rPr>
              <a:t>called </a:t>
            </a:r>
            <a:r>
              <a:rPr sz="2200" i="1" spc="-129" dirty="0">
                <a:latin typeface="Trebuchet MS"/>
                <a:cs typeface="Trebuchet MS"/>
              </a:rPr>
              <a:t>one-sided</a:t>
            </a:r>
            <a:r>
              <a:rPr sz="2200" i="1" spc="89" dirty="0">
                <a:latin typeface="Trebuchet MS"/>
                <a:cs typeface="Trebuchet MS"/>
              </a:rPr>
              <a:t> </a:t>
            </a:r>
            <a:r>
              <a:rPr sz="2200" spc="-69" dirty="0">
                <a:latin typeface="Tahoma"/>
                <a:cs typeface="Tahoma"/>
              </a:rPr>
              <a:t>alternatives.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96702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69" dirty="0">
                <a:latin typeface="Tahoma"/>
                <a:cs typeface="Tahoma"/>
              </a:rPr>
              <a:t>For </a:t>
            </a:r>
            <a:r>
              <a:rPr sz="2200" spc="-119" dirty="0">
                <a:latin typeface="Tahoma"/>
                <a:cs typeface="Tahoma"/>
              </a:rPr>
              <a:t>these </a:t>
            </a:r>
            <a:r>
              <a:rPr sz="2200" spc="-109" dirty="0">
                <a:latin typeface="Tahoma"/>
                <a:cs typeface="Tahoma"/>
              </a:rPr>
              <a:t>hypotheses, 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i="1" spc="159" dirty="0">
                <a:latin typeface="Trebuchet MS"/>
                <a:cs typeface="Trebuchet MS"/>
              </a:rPr>
              <a:t>P</a:t>
            </a:r>
            <a:r>
              <a:rPr sz="2200" spc="159" dirty="0">
                <a:latin typeface="Tahoma"/>
                <a:cs typeface="Tahoma"/>
              </a:rPr>
              <a:t>(</a:t>
            </a:r>
            <a:r>
              <a:rPr sz="2200" i="1" spc="159" dirty="0">
                <a:latin typeface="Trebuchet MS"/>
                <a:cs typeface="Trebuchet MS"/>
              </a:rPr>
              <a:t>Z </a:t>
            </a:r>
            <a:r>
              <a:rPr sz="2200" i="1" spc="-79" dirty="0">
                <a:latin typeface="Meiryo"/>
                <a:cs typeface="Meiryo"/>
              </a:rPr>
              <a:t>≤ </a:t>
            </a:r>
            <a:r>
              <a:rPr sz="2200" i="1" spc="-99" dirty="0">
                <a:latin typeface="Trebuchet MS"/>
                <a:cs typeface="Trebuchet MS"/>
              </a:rPr>
              <a:t>z </a:t>
            </a:r>
            <a:r>
              <a:rPr sz="2200" dirty="0">
                <a:latin typeface="Tahoma"/>
                <a:cs typeface="Tahoma"/>
              </a:rPr>
              <a:t>)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i="1" spc="159" dirty="0">
                <a:latin typeface="Trebuchet MS"/>
                <a:cs typeface="Trebuchet MS"/>
              </a:rPr>
              <a:t>P</a:t>
            </a:r>
            <a:r>
              <a:rPr sz="2200" spc="159" dirty="0">
                <a:latin typeface="Tahoma"/>
                <a:cs typeface="Tahoma"/>
              </a:rPr>
              <a:t>(</a:t>
            </a:r>
            <a:r>
              <a:rPr sz="2200" i="1" spc="159" dirty="0">
                <a:latin typeface="Trebuchet MS"/>
                <a:cs typeface="Trebuchet MS"/>
              </a:rPr>
              <a:t>Z </a:t>
            </a:r>
            <a:r>
              <a:rPr sz="2200" i="1" spc="-79" dirty="0">
                <a:latin typeface="Meiryo"/>
                <a:cs typeface="Meiryo"/>
              </a:rPr>
              <a:t>≥ </a:t>
            </a:r>
            <a:r>
              <a:rPr sz="2200" i="1" spc="-99" dirty="0">
                <a:latin typeface="Trebuchet MS"/>
                <a:cs typeface="Trebuchet MS"/>
              </a:rPr>
              <a:t>z </a:t>
            </a:r>
            <a:r>
              <a:rPr sz="2200" dirty="0">
                <a:latin typeface="Tahoma"/>
                <a:cs typeface="Tahoma"/>
              </a:rPr>
              <a:t>)  </a:t>
            </a:r>
            <a:r>
              <a:rPr sz="2200" spc="-99" dirty="0">
                <a:latin typeface="Tahoma"/>
                <a:cs typeface="Tahoma"/>
              </a:rPr>
              <a:t>respectively.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59" dirty="0">
                <a:latin typeface="Tahoma"/>
                <a:cs typeface="Tahoma"/>
              </a:rPr>
              <a:t>contrast,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69" dirty="0">
                <a:latin typeface="Tahoma"/>
                <a:cs typeface="Tahoma"/>
              </a:rPr>
              <a:t>alternative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lang="tr-TR" sz="2200" i="1" spc="-446" dirty="0">
                <a:latin typeface="Meiryo"/>
                <a:cs typeface="Meiryo"/>
              </a:rPr>
              <a:t>!</a:t>
            </a:r>
            <a:r>
              <a:rPr sz="2200" spc="-446" dirty="0">
                <a:latin typeface="Tahoma"/>
                <a:cs typeface="Tahoma"/>
              </a:rPr>
              <a:t>=  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 </a:t>
            </a:r>
            <a:r>
              <a:rPr sz="2200" spc="226" dirty="0">
                <a:latin typeface="Tahoma"/>
                <a:cs typeface="Tahoma"/>
              </a:rPr>
              <a:t> </a:t>
            </a:r>
            <a:r>
              <a:rPr sz="2200" spc="-69" dirty="0">
                <a:latin typeface="Tahoma"/>
                <a:cs typeface="Tahoma"/>
              </a:rPr>
              <a:t>is</a:t>
            </a:r>
            <a:endParaRPr sz="2200" dirty="0">
              <a:latin typeface="Tahoma"/>
              <a:cs typeface="Tahoma"/>
            </a:endParaRPr>
          </a:p>
          <a:p>
            <a:pPr marL="286334">
              <a:spcBef>
                <a:spcPts val="69"/>
              </a:spcBef>
            </a:pPr>
            <a:r>
              <a:rPr sz="2200" i="1" spc="-129" dirty="0">
                <a:latin typeface="Trebuchet MS"/>
                <a:cs typeface="Trebuchet MS"/>
              </a:rPr>
              <a:t>two-sided</a:t>
            </a:r>
            <a:r>
              <a:rPr sz="2200" spc="-129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6334" marR="468437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69" dirty="0">
                <a:latin typeface="Tahoma"/>
                <a:cs typeface="Tahoma"/>
              </a:rPr>
              <a:t>For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above </a:t>
            </a:r>
            <a:r>
              <a:rPr sz="2200" spc="-99" dirty="0">
                <a:latin typeface="Tahoma"/>
                <a:cs typeface="Tahoma"/>
              </a:rPr>
              <a:t>three </a:t>
            </a:r>
            <a:r>
              <a:rPr sz="2200" spc="-79" dirty="0">
                <a:latin typeface="Tahoma"/>
                <a:cs typeface="Tahoma"/>
              </a:rPr>
              <a:t>alternatives, 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spc="-129" dirty="0">
                <a:latin typeface="Tahoma"/>
                <a:cs typeface="Tahoma"/>
              </a:rPr>
              <a:t>same, </a:t>
            </a:r>
            <a:r>
              <a:rPr sz="2200" i="1" spc="50" dirty="0">
                <a:latin typeface="Trebuchet MS"/>
                <a:cs typeface="Trebuchet MS"/>
              </a:rPr>
              <a:t>H</a:t>
            </a:r>
            <a:r>
              <a:rPr sz="2400" spc="73" baseline="-10416" dirty="0">
                <a:latin typeface="Trebuchet MS"/>
                <a:cs typeface="Trebuchet MS"/>
              </a:rPr>
              <a:t>0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spc="89" dirty="0">
                <a:latin typeface="Tahoma"/>
                <a:cs typeface="Tahoma"/>
              </a:rPr>
              <a:t>=</a:t>
            </a:r>
            <a:r>
              <a:rPr sz="2200" spc="169" dirty="0">
                <a:latin typeface="Tahoma"/>
                <a:cs typeface="Tahoma"/>
              </a:rPr>
              <a:t>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50" dirty="0">
                <a:latin typeface="Tahoma"/>
                <a:cs typeface="Tahoma"/>
              </a:rPr>
              <a:t>this </a:t>
            </a:r>
            <a:r>
              <a:rPr sz="2200" spc="-119" dirty="0">
                <a:latin typeface="Tahoma"/>
                <a:cs typeface="Tahoma"/>
              </a:rPr>
              <a:t>case, 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spc="-109" dirty="0">
                <a:latin typeface="Tahoma"/>
                <a:cs typeface="Tahoma"/>
              </a:rPr>
              <a:t>2 </a:t>
            </a:r>
            <a:r>
              <a:rPr sz="2200" i="1" spc="-79" dirty="0">
                <a:latin typeface="Meiryo"/>
                <a:cs typeface="Meiryo"/>
              </a:rPr>
              <a:t>× </a:t>
            </a:r>
            <a:r>
              <a:rPr sz="2200" i="1" spc="159" dirty="0">
                <a:latin typeface="Trebuchet MS"/>
                <a:cs typeface="Trebuchet MS"/>
              </a:rPr>
              <a:t>P</a:t>
            </a:r>
            <a:r>
              <a:rPr sz="2200" spc="159" dirty="0">
                <a:latin typeface="Tahoma"/>
                <a:cs typeface="Tahoma"/>
              </a:rPr>
              <a:t>(</a:t>
            </a:r>
            <a:r>
              <a:rPr sz="2200" i="1" spc="159" dirty="0">
                <a:latin typeface="Trebuchet MS"/>
                <a:cs typeface="Trebuchet MS"/>
              </a:rPr>
              <a:t>Z </a:t>
            </a:r>
            <a:r>
              <a:rPr sz="2200" i="1" spc="-79" dirty="0">
                <a:latin typeface="Meiryo"/>
                <a:cs typeface="Meiryo"/>
              </a:rPr>
              <a:t>≥</a:t>
            </a:r>
            <a:r>
              <a:rPr sz="2200" i="1" spc="-178" dirty="0">
                <a:latin typeface="Meiryo"/>
                <a:cs typeface="Meiryo"/>
              </a:rPr>
              <a:t> </a:t>
            </a:r>
            <a:r>
              <a:rPr sz="2200" i="1" spc="-139" dirty="0">
                <a:latin typeface="Meiryo"/>
                <a:cs typeface="Meiryo"/>
              </a:rPr>
              <a:t>|</a:t>
            </a:r>
            <a:r>
              <a:rPr sz="2200" i="1" spc="-139" dirty="0">
                <a:latin typeface="Trebuchet MS"/>
                <a:cs typeface="Trebuchet MS"/>
              </a:rPr>
              <a:t>z</a:t>
            </a:r>
            <a:r>
              <a:rPr sz="2200" i="1" spc="-139" dirty="0">
                <a:latin typeface="Meiryo"/>
                <a:cs typeface="Meiryo"/>
              </a:rPr>
              <a:t>|</a:t>
            </a:r>
            <a:r>
              <a:rPr sz="2200" spc="-139" dirty="0">
                <a:latin typeface="Tahoma"/>
                <a:cs typeface="Tahoma"/>
              </a:rPr>
              <a:t>).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32258204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vs. 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Descriptive: </a:t>
            </a:r>
            <a:r>
              <a:rPr lang="en-US" sz="2800" dirty="0"/>
              <a:t>e.g., Median;  describes data you have but can't be generalized beyond that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Inferential: </a:t>
            </a:r>
            <a:r>
              <a:rPr lang="en-US" sz="2800" dirty="0"/>
              <a:t>e.g., t-test, that enable inferences about the population beyond our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217" y="283651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5711"/>
            <a:r>
              <a:rPr dirty="0"/>
              <a:t>Hypothesis </a:t>
            </a:r>
            <a:r>
              <a:rPr spc="50" dirty="0"/>
              <a:t>testing </a:t>
            </a:r>
            <a:r>
              <a:rPr spc="59" dirty="0"/>
              <a:t>using</a:t>
            </a:r>
            <a:r>
              <a:rPr spc="307" dirty="0"/>
              <a:t> </a:t>
            </a:r>
            <a:r>
              <a:rPr i="1" spc="50" dirty="0">
                <a:latin typeface="Calibri"/>
                <a:cs typeface="Calibri"/>
              </a:rPr>
              <a:t>t</a:t>
            </a:r>
            <a:r>
              <a:rPr spc="50" dirty="0"/>
              <a:t>-tests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608" y="1047514"/>
            <a:ext cx="7318979" cy="5031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202193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9" dirty="0">
                <a:latin typeface="Tahoma"/>
                <a:cs typeface="Tahoma"/>
              </a:rPr>
              <a:t>So </a:t>
            </a:r>
            <a:r>
              <a:rPr sz="2200" spc="-79" dirty="0">
                <a:latin typeface="Tahoma"/>
                <a:cs typeface="Tahoma"/>
              </a:rPr>
              <a:t>far,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129" dirty="0">
                <a:latin typeface="Tahoma"/>
                <a:cs typeface="Tahoma"/>
              </a:rPr>
              <a:t>have assumed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population </a:t>
            </a:r>
            <a:r>
              <a:rPr sz="2200" spc="-99" dirty="0">
                <a:latin typeface="Tahoma"/>
                <a:cs typeface="Tahoma"/>
              </a:rPr>
              <a:t>variance </a:t>
            </a:r>
            <a:r>
              <a:rPr sz="2200" i="1" spc="-40" dirty="0">
                <a:latin typeface="Verdana"/>
                <a:cs typeface="Verdana"/>
              </a:rPr>
              <a:t>σ</a:t>
            </a:r>
            <a:r>
              <a:rPr sz="2400" spc="-59" baseline="27777" dirty="0">
                <a:latin typeface="Trebuchet MS"/>
                <a:cs typeface="Trebuchet MS"/>
              </a:rPr>
              <a:t>2 </a:t>
            </a:r>
            <a:r>
              <a:rPr sz="2200" spc="-69" dirty="0">
                <a:latin typeface="Tahoma"/>
                <a:cs typeface="Tahoma"/>
              </a:rPr>
              <a:t>is  </a:t>
            </a:r>
            <a:r>
              <a:rPr sz="2200" spc="-109" dirty="0">
                <a:latin typeface="Tahoma"/>
                <a:cs typeface="Tahoma"/>
              </a:rPr>
              <a:t>known.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597791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89" dirty="0">
                <a:latin typeface="Tahoma"/>
                <a:cs typeface="Tahoma"/>
              </a:rPr>
              <a:t>reality, </a:t>
            </a:r>
            <a:r>
              <a:rPr sz="2200" i="1" spc="-40" dirty="0">
                <a:latin typeface="Verdana"/>
                <a:cs typeface="Verdana"/>
              </a:rPr>
              <a:t>σ</a:t>
            </a:r>
            <a:r>
              <a:rPr sz="2400" spc="-59" baseline="27777" dirty="0">
                <a:latin typeface="Trebuchet MS"/>
                <a:cs typeface="Trebuchet MS"/>
              </a:rPr>
              <a:t>2 </a:t>
            </a:r>
            <a:r>
              <a:rPr sz="2200" spc="-69" dirty="0">
                <a:latin typeface="Tahoma"/>
                <a:cs typeface="Tahoma"/>
              </a:rPr>
              <a:t>is almost </a:t>
            </a:r>
            <a:r>
              <a:rPr sz="2200" spc="-119" dirty="0">
                <a:latin typeface="Tahoma"/>
                <a:cs typeface="Tahoma"/>
              </a:rPr>
              <a:t>always </a:t>
            </a:r>
            <a:r>
              <a:rPr sz="2200" spc="-109" dirty="0">
                <a:latin typeface="Tahoma"/>
                <a:cs typeface="Tahoma"/>
              </a:rPr>
              <a:t>unknown,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149" dirty="0">
                <a:latin typeface="Tahoma"/>
                <a:cs typeface="Tahoma"/>
              </a:rPr>
              <a:t>need </a:t>
            </a:r>
            <a:r>
              <a:rPr sz="2200" spc="-30" dirty="0">
                <a:latin typeface="Tahoma"/>
                <a:cs typeface="Tahoma"/>
              </a:rPr>
              <a:t>to  </a:t>
            </a:r>
            <a:r>
              <a:rPr sz="2200" spc="-79" dirty="0">
                <a:latin typeface="Tahoma"/>
                <a:cs typeface="Tahoma"/>
              </a:rPr>
              <a:t>estimate </a:t>
            </a:r>
            <a:r>
              <a:rPr sz="2200" spc="30" dirty="0">
                <a:latin typeface="Tahoma"/>
                <a:cs typeface="Tahoma"/>
              </a:rPr>
              <a:t>it </a:t>
            </a:r>
            <a:r>
              <a:rPr sz="2200" spc="-79" dirty="0">
                <a:latin typeface="Tahoma"/>
                <a:cs typeface="Tahoma"/>
              </a:rPr>
              <a:t>from the</a:t>
            </a:r>
            <a:r>
              <a:rPr sz="2200" spc="149" dirty="0">
                <a:latin typeface="Tahoma"/>
                <a:cs typeface="Tahoma"/>
              </a:rPr>
              <a:t> </a:t>
            </a:r>
            <a:r>
              <a:rPr sz="2200" spc="-69" dirty="0">
                <a:latin typeface="Tahoma"/>
                <a:cs typeface="Tahoma"/>
              </a:rPr>
              <a:t>data.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0" dirty="0">
                <a:latin typeface="Tahoma"/>
                <a:cs typeface="Tahoma"/>
              </a:rPr>
              <a:t>As </a:t>
            </a:r>
            <a:r>
              <a:rPr sz="2200" spc="-109" dirty="0">
                <a:latin typeface="Tahoma"/>
                <a:cs typeface="Tahoma"/>
              </a:rPr>
              <a:t>before, </a:t>
            </a:r>
            <a:r>
              <a:rPr sz="2200" spc="-208" dirty="0">
                <a:latin typeface="Tahoma"/>
                <a:cs typeface="Tahoma"/>
              </a:rPr>
              <a:t>we  </a:t>
            </a:r>
            <a:r>
              <a:rPr sz="2200" spc="-79" dirty="0">
                <a:latin typeface="Tahoma"/>
                <a:cs typeface="Tahoma"/>
              </a:rPr>
              <a:t>estimate </a:t>
            </a:r>
            <a:r>
              <a:rPr sz="2200" i="1" spc="-40" dirty="0">
                <a:latin typeface="Verdana"/>
                <a:cs typeface="Verdana"/>
              </a:rPr>
              <a:t>σ</a:t>
            </a:r>
            <a:r>
              <a:rPr sz="2400" spc="-59" baseline="27777" dirty="0">
                <a:latin typeface="Trebuchet MS"/>
                <a:cs typeface="Trebuchet MS"/>
              </a:rPr>
              <a:t>2  </a:t>
            </a:r>
            <a:r>
              <a:rPr sz="2200" spc="-99" dirty="0">
                <a:latin typeface="Tahoma"/>
                <a:cs typeface="Tahoma"/>
              </a:rPr>
              <a:t>using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99" dirty="0">
                <a:latin typeface="Tahoma"/>
                <a:cs typeface="Tahoma"/>
              </a:rPr>
              <a:t>variance </a:t>
            </a:r>
            <a:r>
              <a:rPr sz="2200" spc="-89" dirty="0">
                <a:latin typeface="Tahoma"/>
                <a:cs typeface="Tahoma"/>
              </a:rPr>
              <a:t> </a:t>
            </a:r>
            <a:r>
              <a:rPr sz="2200" i="1" spc="129" dirty="0">
                <a:latin typeface="Trebuchet MS"/>
                <a:cs typeface="Trebuchet MS"/>
              </a:rPr>
              <a:t>S</a:t>
            </a:r>
            <a:r>
              <a:rPr sz="2400" spc="192" baseline="27777" dirty="0">
                <a:latin typeface="Trebuchet MS"/>
                <a:cs typeface="Trebuchet MS"/>
              </a:rPr>
              <a:t>2</a:t>
            </a:r>
            <a:r>
              <a:rPr sz="2200" spc="129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0" dirty="0">
                <a:latin typeface="Tahoma"/>
                <a:cs typeface="Tahoma"/>
              </a:rPr>
              <a:t>Similar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89" dirty="0">
                <a:latin typeface="Tahoma"/>
                <a:cs typeface="Tahoma"/>
              </a:rPr>
              <a:t>our </a:t>
            </a:r>
            <a:r>
              <a:rPr sz="2200" spc="-99" dirty="0">
                <a:latin typeface="Tahoma"/>
                <a:cs typeface="Tahoma"/>
              </a:rPr>
              <a:t>approach </a:t>
            </a:r>
            <a:r>
              <a:rPr sz="2200" spc="-89" dirty="0">
                <a:latin typeface="Tahoma"/>
                <a:cs typeface="Tahoma"/>
              </a:rPr>
              <a:t>for </a:t>
            </a:r>
            <a:r>
              <a:rPr sz="2200" spc="-69" dirty="0">
                <a:latin typeface="Tahoma"/>
                <a:cs typeface="Tahoma"/>
              </a:rPr>
              <a:t>finding </a:t>
            </a:r>
            <a:r>
              <a:rPr sz="2200" spc="-89" dirty="0">
                <a:latin typeface="Tahoma"/>
                <a:cs typeface="Tahoma"/>
              </a:rPr>
              <a:t>confidence </a:t>
            </a:r>
            <a:r>
              <a:rPr sz="2200" spc="-69" dirty="0">
                <a:latin typeface="Tahoma"/>
                <a:cs typeface="Tahoma"/>
              </a:rPr>
              <a:t>intervals, </a:t>
            </a:r>
            <a:r>
              <a:rPr sz="2200" spc="-208" dirty="0">
                <a:latin typeface="Tahoma"/>
                <a:cs typeface="Tahoma"/>
              </a:rPr>
              <a:t>we  </a:t>
            </a:r>
            <a:r>
              <a:rPr sz="2200" spc="-69" dirty="0">
                <a:latin typeface="Tahoma"/>
                <a:cs typeface="Tahoma"/>
              </a:rPr>
              <a:t>account </a:t>
            </a:r>
            <a:r>
              <a:rPr sz="2200" spc="-89" dirty="0">
                <a:latin typeface="Tahoma"/>
                <a:cs typeface="Tahoma"/>
              </a:rPr>
              <a:t>for </a:t>
            </a:r>
            <a:r>
              <a:rPr sz="2200" spc="-50" dirty="0">
                <a:latin typeface="Tahoma"/>
                <a:cs typeface="Tahoma"/>
              </a:rPr>
              <a:t>this additional </a:t>
            </a:r>
            <a:r>
              <a:rPr sz="2200" spc="-109" dirty="0">
                <a:latin typeface="Tahoma"/>
                <a:cs typeface="Tahoma"/>
              </a:rPr>
              <a:t>source </a:t>
            </a:r>
            <a:r>
              <a:rPr sz="2200" spc="-69" dirty="0">
                <a:latin typeface="Tahoma"/>
                <a:cs typeface="Tahoma"/>
              </a:rPr>
              <a:t>of uncertainty </a:t>
            </a:r>
            <a:r>
              <a:rPr sz="2200" spc="-119" dirty="0">
                <a:latin typeface="Tahoma"/>
                <a:cs typeface="Tahoma"/>
              </a:rPr>
              <a:t>by </a:t>
            </a:r>
            <a:r>
              <a:rPr sz="2200" spc="-99" dirty="0">
                <a:latin typeface="Tahoma"/>
                <a:cs typeface="Tahoma"/>
              </a:rPr>
              <a:t>using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i="1" spc="-50" dirty="0">
                <a:latin typeface="Trebuchet MS"/>
                <a:cs typeface="Trebuchet MS"/>
              </a:rPr>
              <a:t>t</a:t>
            </a:r>
            <a:r>
              <a:rPr sz="2200" spc="-50" dirty="0">
                <a:latin typeface="Tahoma"/>
                <a:cs typeface="Tahoma"/>
              </a:rPr>
              <a:t>-distribution with </a:t>
            </a:r>
            <a:r>
              <a:rPr sz="2200" i="1" spc="-79" dirty="0">
                <a:latin typeface="Trebuchet MS"/>
                <a:cs typeface="Trebuchet MS"/>
              </a:rPr>
              <a:t>n </a:t>
            </a:r>
            <a:r>
              <a:rPr sz="2200" i="1" spc="-79" dirty="0">
                <a:latin typeface="Meiryo"/>
                <a:cs typeface="Meiryo"/>
              </a:rPr>
              <a:t>− </a:t>
            </a:r>
            <a:r>
              <a:rPr sz="2200" spc="-109" dirty="0">
                <a:latin typeface="Tahoma"/>
                <a:cs typeface="Tahoma"/>
              </a:rPr>
              <a:t>1 </a:t>
            </a:r>
            <a:r>
              <a:rPr sz="2200" spc="-139" dirty="0">
                <a:latin typeface="Tahoma"/>
                <a:cs typeface="Tahoma"/>
              </a:rPr>
              <a:t>degrees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119" dirty="0">
                <a:latin typeface="Tahoma"/>
                <a:cs typeface="Tahoma"/>
              </a:rPr>
              <a:t>freedom </a:t>
            </a:r>
            <a:r>
              <a:rPr sz="2200" spc="-89" dirty="0">
                <a:latin typeface="Tahoma"/>
                <a:cs typeface="Tahoma"/>
              </a:rPr>
              <a:t>instead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spc="-89" dirty="0">
                <a:latin typeface="Tahoma"/>
                <a:cs typeface="Tahoma"/>
              </a:rPr>
              <a:t>standard normal</a:t>
            </a:r>
            <a:r>
              <a:rPr sz="2200" spc="69" dirty="0">
                <a:latin typeface="Tahoma"/>
                <a:cs typeface="Tahoma"/>
              </a:rPr>
              <a:t> </a:t>
            </a:r>
            <a:r>
              <a:rPr sz="2200" spc="-50" dirty="0">
                <a:latin typeface="Tahoma"/>
                <a:cs typeface="Tahoma"/>
              </a:rPr>
              <a:t>distribution.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40" dirty="0">
                <a:latin typeface="Tahoma"/>
                <a:cs typeface="Tahoma"/>
              </a:rPr>
              <a:t>The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69" dirty="0">
                <a:latin typeface="Tahoma"/>
                <a:cs typeface="Tahoma"/>
              </a:rPr>
              <a:t>testing </a:t>
            </a:r>
            <a:r>
              <a:rPr sz="2200" spc="-109" dirty="0">
                <a:latin typeface="Tahoma"/>
                <a:cs typeface="Tahoma"/>
              </a:rPr>
              <a:t>procedure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89" dirty="0">
                <a:latin typeface="Tahoma"/>
                <a:cs typeface="Tahoma"/>
              </a:rPr>
              <a:t>then </a:t>
            </a:r>
            <a:r>
              <a:rPr sz="2200" spc="-69" dirty="0">
                <a:latin typeface="Tahoma"/>
                <a:cs typeface="Tahoma"/>
              </a:rPr>
              <a:t>called </a:t>
            </a:r>
            <a:r>
              <a:rPr sz="2200" spc="-79" dirty="0" smtClean="0">
                <a:latin typeface="Tahoma"/>
                <a:cs typeface="Tahoma"/>
              </a:rPr>
              <a:t>the</a:t>
            </a:r>
            <a:r>
              <a:rPr lang="en-US" sz="2200" spc="-79" dirty="0" smtClean="0">
                <a:latin typeface="Tahoma"/>
                <a:cs typeface="Tahoma"/>
              </a:rPr>
              <a:t> </a:t>
            </a:r>
            <a:r>
              <a:rPr sz="2200" b="1" spc="-50" dirty="0" smtClean="0">
                <a:latin typeface="Trebuchet MS"/>
                <a:cs typeface="Trebuchet MS"/>
              </a:rPr>
              <a:t>t</a:t>
            </a:r>
            <a:r>
              <a:rPr sz="2200" spc="-50" dirty="0" smtClean="0">
                <a:latin typeface="Tahoma"/>
                <a:cs typeface="Tahoma"/>
              </a:rPr>
              <a:t>-</a:t>
            </a:r>
            <a:r>
              <a:rPr sz="2200" b="1" spc="-50" dirty="0" smtClean="0">
                <a:latin typeface="Trebuchet MS"/>
                <a:cs typeface="Trebuchet MS"/>
              </a:rPr>
              <a:t>test</a:t>
            </a:r>
            <a:r>
              <a:rPr sz="2200" spc="-5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90479830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69379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5711" algn="l"/>
            <a:r>
              <a:rPr dirty="0"/>
              <a:t>Hypothesis </a:t>
            </a:r>
            <a:r>
              <a:rPr spc="50" dirty="0"/>
              <a:t>testing </a:t>
            </a:r>
            <a:r>
              <a:rPr spc="59" dirty="0"/>
              <a:t>using</a:t>
            </a:r>
            <a:r>
              <a:rPr spc="307" dirty="0"/>
              <a:t> </a:t>
            </a:r>
            <a:r>
              <a:rPr i="1" spc="50" dirty="0">
                <a:latin typeface="Calibri"/>
                <a:cs typeface="Calibri"/>
              </a:rPr>
              <a:t>t</a:t>
            </a:r>
            <a:r>
              <a:rPr spc="50" dirty="0"/>
              <a:t>-tests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3793" y="1403052"/>
            <a:ext cx="7286231" cy="71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marR="10049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9" dirty="0">
                <a:latin typeface="Tahoma"/>
                <a:cs typeface="Tahoma"/>
              </a:rPr>
              <a:t>Using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19" dirty="0">
                <a:latin typeface="Tahoma"/>
                <a:cs typeface="Tahoma"/>
              </a:rPr>
              <a:t>observed </a:t>
            </a:r>
            <a:r>
              <a:rPr sz="2200" spc="-109" dirty="0">
                <a:latin typeface="Tahoma"/>
                <a:cs typeface="Tahoma"/>
              </a:rPr>
              <a:t>values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300" spc="-757" baseline="12626" dirty="0">
                <a:latin typeface="Tahoma"/>
                <a:cs typeface="Tahoma"/>
              </a:rPr>
              <a:t>¯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i="1" spc="139" dirty="0">
                <a:latin typeface="Trebuchet MS"/>
                <a:cs typeface="Trebuchet MS"/>
              </a:rPr>
              <a:t>S</a:t>
            </a:r>
            <a:r>
              <a:rPr sz="2200" spc="139" dirty="0">
                <a:latin typeface="Tahoma"/>
                <a:cs typeface="Tahoma"/>
              </a:rPr>
              <a:t>,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19" dirty="0">
                <a:latin typeface="Tahoma"/>
                <a:cs typeface="Tahoma"/>
              </a:rPr>
              <a:t>observed </a:t>
            </a:r>
            <a:r>
              <a:rPr sz="2200" spc="-99" dirty="0">
                <a:latin typeface="Tahoma"/>
                <a:cs typeface="Tahoma"/>
              </a:rPr>
              <a:t>value </a:t>
            </a:r>
            <a:r>
              <a:rPr sz="2200" spc="-69" dirty="0">
                <a:latin typeface="Tahoma"/>
                <a:cs typeface="Tahoma"/>
              </a:rPr>
              <a:t>of 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30" dirty="0">
                <a:latin typeface="Tahoma"/>
                <a:cs typeface="Tahoma"/>
              </a:rPr>
              <a:t>statistic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79" dirty="0">
                <a:latin typeface="Tahoma"/>
                <a:cs typeface="Tahoma"/>
              </a:rPr>
              <a:t>obtained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99" dirty="0">
                <a:latin typeface="Tahoma"/>
                <a:cs typeface="Tahoma"/>
              </a:rPr>
              <a:t> follows: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7842" y="2193801"/>
            <a:ext cx="81112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i="1" spc="-575" dirty="0">
                <a:latin typeface="Trebuchet MS"/>
                <a:cs typeface="Trebuchet MS"/>
              </a:rPr>
              <a:t>x</a:t>
            </a:r>
            <a:r>
              <a:rPr sz="2200" u="sng" spc="-575" dirty="0">
                <a:latin typeface="Tahoma"/>
                <a:cs typeface="Tahoma"/>
              </a:rPr>
              <a:t>¯    </a:t>
            </a:r>
            <a:r>
              <a:rPr sz="2200" i="1" u="sng" spc="-79" dirty="0">
                <a:latin typeface="Meiryo"/>
                <a:cs typeface="Meiryo"/>
              </a:rPr>
              <a:t>−</a:t>
            </a:r>
            <a:r>
              <a:rPr sz="2200" i="1" u="sng" spc="-347" dirty="0">
                <a:latin typeface="Meiryo"/>
                <a:cs typeface="Meiryo"/>
              </a:rPr>
              <a:t> </a:t>
            </a:r>
            <a:r>
              <a:rPr sz="2200" i="1" u="sng" spc="-50" dirty="0">
                <a:latin typeface="Verdana"/>
                <a:cs typeface="Verdana"/>
              </a:rPr>
              <a:t>µ</a:t>
            </a:r>
            <a:r>
              <a:rPr sz="2400" u="sng" spc="-73" baseline="-10416" dirty="0">
                <a:latin typeface="Trebuchet MS"/>
                <a:cs typeface="Trebuchet MS"/>
              </a:rPr>
              <a:t>0</a:t>
            </a:r>
            <a:endParaRPr sz="2400" baseline="-10416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4122" y="2570953"/>
            <a:ext cx="68643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/>
            <a:r>
              <a:rPr sz="2200" i="1" spc="99" dirty="0">
                <a:latin typeface="Trebuchet MS"/>
                <a:cs typeface="Trebuchet MS"/>
              </a:rPr>
              <a:t>s</a:t>
            </a:r>
            <a:r>
              <a:rPr sz="2200" i="1" spc="99" dirty="0">
                <a:latin typeface="Verdana"/>
                <a:cs typeface="Verdana"/>
              </a:rPr>
              <a:t>/</a:t>
            </a:r>
            <a:r>
              <a:rPr sz="2200" i="1" spc="843" dirty="0">
                <a:latin typeface="Verdana"/>
                <a:cs typeface="Verdana"/>
              </a:rPr>
              <a:t> </a:t>
            </a:r>
            <a:r>
              <a:rPr sz="2200" i="1" spc="-79" dirty="0">
                <a:latin typeface="Trebuchet MS"/>
                <a:cs typeface="Trebuchet MS"/>
              </a:rPr>
              <a:t>n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2235" y="2640786"/>
            <a:ext cx="144591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>
              <a:tabLst>
                <a:tab pos="867799" algn="l"/>
              </a:tabLst>
            </a:pPr>
            <a:r>
              <a:rPr sz="2200" i="1" spc="-139" dirty="0">
                <a:latin typeface="Trebuchet MS"/>
                <a:cs typeface="Trebuchet MS"/>
              </a:rPr>
              <a:t>t</a:t>
            </a:r>
            <a:r>
              <a:rPr sz="2200" i="1" spc="99" dirty="0">
                <a:latin typeface="Trebuchet MS"/>
                <a:cs typeface="Trebuchet MS"/>
              </a:rPr>
              <a:t> </a:t>
            </a:r>
            <a:r>
              <a:rPr sz="2200" spc="89" dirty="0">
                <a:latin typeface="Tahoma"/>
                <a:cs typeface="Tahoma"/>
              </a:rPr>
              <a:t>=	</a:t>
            </a:r>
            <a:r>
              <a:rPr sz="3300" i="1" spc="654" baseline="2525" dirty="0">
                <a:latin typeface="Meiryo"/>
                <a:cs typeface="Meiryo"/>
              </a:rPr>
              <a:t>√</a:t>
            </a:r>
            <a:r>
              <a:rPr sz="3300" i="1" spc="1456" baseline="2525" dirty="0">
                <a:latin typeface="Meiryo"/>
                <a:cs typeface="Meiryo"/>
              </a:rPr>
              <a:t> </a:t>
            </a:r>
            <a:r>
              <a:rPr sz="2200" i="1" spc="-198" dirty="0">
                <a:latin typeface="Verdana"/>
                <a:cs typeface="Verdana"/>
              </a:rPr>
              <a:t>.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5591" y="3061728"/>
            <a:ext cx="3632408" cy="1074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99" dirty="0">
                <a:latin typeface="Tahoma"/>
                <a:cs typeface="Tahoma"/>
              </a:rPr>
              <a:t>We </a:t>
            </a:r>
            <a:r>
              <a:rPr sz="2200" spc="-109" dirty="0">
                <a:latin typeface="Tahoma"/>
                <a:cs typeface="Tahoma"/>
              </a:rPr>
              <a:t>refer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i="1" spc="-139" dirty="0">
                <a:latin typeface="Trebuchet MS"/>
                <a:cs typeface="Trebuchet MS"/>
              </a:rPr>
              <a:t>t 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the</a:t>
            </a:r>
            <a:r>
              <a:rPr sz="2200" spc="278" dirty="0">
                <a:latin typeface="Tahoma"/>
                <a:cs typeface="Tahoma"/>
              </a:rPr>
              <a:t> </a:t>
            </a:r>
            <a:r>
              <a:rPr sz="2200" i="1" spc="-79" dirty="0">
                <a:latin typeface="Trebuchet MS"/>
                <a:cs typeface="Trebuchet MS"/>
              </a:rPr>
              <a:t>t</a:t>
            </a:r>
            <a:r>
              <a:rPr sz="2200" spc="-79" dirty="0">
                <a:latin typeface="Tahoma"/>
                <a:cs typeface="Tahoma"/>
              </a:rPr>
              <a:t>-</a:t>
            </a:r>
            <a:r>
              <a:rPr sz="2200" b="1" spc="-79" dirty="0">
                <a:latin typeface="Trebuchet MS"/>
                <a:cs typeface="Trebuchet MS"/>
              </a:rPr>
              <a:t>score</a:t>
            </a:r>
            <a:r>
              <a:rPr sz="2200" spc="-79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59" dirty="0">
                <a:latin typeface="Tahoma"/>
                <a:cs typeface="Tahoma"/>
              </a:rPr>
              <a:t>Then,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9782" y="4168682"/>
            <a:ext cx="406567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16">
              <a:tabLst>
                <a:tab pos="2005612" algn="l"/>
              </a:tabLst>
            </a:pPr>
            <a:r>
              <a:rPr sz="2200" spc="-10" dirty="0">
                <a:latin typeface="Tahoma"/>
                <a:cs typeface="Tahoma"/>
              </a:rPr>
              <a:t>if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</a:t>
            </a:r>
            <a:r>
              <a:rPr sz="2200" i="1" spc="139" dirty="0">
                <a:latin typeface="Verdana"/>
                <a:cs typeface="Verdana"/>
              </a:rPr>
              <a:t> </a:t>
            </a:r>
            <a:r>
              <a:rPr sz="2200" i="1" spc="-109" dirty="0">
                <a:latin typeface="Verdana"/>
                <a:cs typeface="Verdana"/>
              </a:rPr>
              <a:t>&lt;</a:t>
            </a:r>
            <a:r>
              <a:rPr sz="2200" i="1" spc="-169" dirty="0">
                <a:latin typeface="Verdana"/>
                <a:cs typeface="Verdana"/>
              </a:rPr>
              <a:t> </a:t>
            </a:r>
            <a:r>
              <a:rPr sz="2200" i="1" spc="-69" dirty="0">
                <a:latin typeface="Verdana"/>
                <a:cs typeface="Verdana"/>
              </a:rPr>
              <a:t>µ</a:t>
            </a:r>
            <a:r>
              <a:rPr sz="2400" spc="-103" baseline="-10416" dirty="0">
                <a:latin typeface="Trebuchet MS"/>
                <a:cs typeface="Trebuchet MS"/>
              </a:rPr>
              <a:t>0</a:t>
            </a:r>
            <a:r>
              <a:rPr sz="2200" i="1" spc="-69" dirty="0">
                <a:latin typeface="Verdana"/>
                <a:cs typeface="Verdana"/>
              </a:rPr>
              <a:t>,	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i="1" spc="188" dirty="0">
                <a:latin typeface="Trebuchet MS"/>
                <a:cs typeface="Trebuchet MS"/>
              </a:rPr>
              <a:t>P</a:t>
            </a:r>
            <a:r>
              <a:rPr sz="2200" spc="188" dirty="0">
                <a:latin typeface="Tahoma"/>
                <a:cs typeface="Tahoma"/>
              </a:rPr>
              <a:t>(</a:t>
            </a:r>
            <a:r>
              <a:rPr sz="2200" i="1" spc="188" dirty="0">
                <a:latin typeface="Trebuchet MS"/>
                <a:cs typeface="Trebuchet MS"/>
              </a:rPr>
              <a:t>T </a:t>
            </a:r>
            <a:r>
              <a:rPr sz="2200" i="1" spc="-79" dirty="0">
                <a:latin typeface="Meiryo"/>
                <a:cs typeface="Meiryo"/>
              </a:rPr>
              <a:t>≤</a:t>
            </a:r>
            <a:r>
              <a:rPr sz="2200" i="1" spc="-426" dirty="0">
                <a:latin typeface="Meiryo"/>
                <a:cs typeface="Meiryo"/>
              </a:rPr>
              <a:t> </a:t>
            </a:r>
            <a:r>
              <a:rPr sz="2200" i="1" spc="-59" dirty="0">
                <a:latin typeface="Trebuchet MS"/>
                <a:cs typeface="Trebuchet MS"/>
              </a:rPr>
              <a:t>t</a:t>
            </a:r>
            <a:r>
              <a:rPr sz="2200" spc="-59" dirty="0">
                <a:latin typeface="Tahoma"/>
                <a:cs typeface="Tahoma"/>
              </a:rPr>
              <a:t>)</a:t>
            </a:r>
            <a:r>
              <a:rPr sz="2200" i="1" spc="-59" dirty="0">
                <a:latin typeface="Verdana"/>
                <a:cs typeface="Verdana"/>
              </a:rPr>
              <a:t>,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5607" y="4509670"/>
            <a:ext cx="7170355" cy="1734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619">
              <a:tabLst>
                <a:tab pos="3506368" algn="l"/>
              </a:tabLst>
            </a:pPr>
            <a:r>
              <a:rPr sz="2200" spc="-10" dirty="0">
                <a:latin typeface="Tahoma"/>
                <a:cs typeface="Tahoma"/>
              </a:rPr>
              <a:t>if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</a:t>
            </a:r>
            <a:r>
              <a:rPr sz="2200" i="1" spc="139" dirty="0">
                <a:latin typeface="Verdana"/>
                <a:cs typeface="Verdana"/>
              </a:rPr>
              <a:t> </a:t>
            </a:r>
            <a:r>
              <a:rPr sz="2200" i="1" spc="-109" dirty="0">
                <a:latin typeface="Verdana"/>
                <a:cs typeface="Verdana"/>
              </a:rPr>
              <a:t>&gt;</a:t>
            </a:r>
            <a:r>
              <a:rPr sz="2200" i="1" spc="-169" dirty="0">
                <a:latin typeface="Verdana"/>
                <a:cs typeface="Verdana"/>
              </a:rPr>
              <a:t> </a:t>
            </a:r>
            <a:r>
              <a:rPr sz="2200" i="1" spc="-69" dirty="0">
                <a:latin typeface="Verdana"/>
                <a:cs typeface="Verdana"/>
              </a:rPr>
              <a:t>µ</a:t>
            </a:r>
            <a:r>
              <a:rPr sz="2400" spc="-103" baseline="-10416" dirty="0">
                <a:latin typeface="Trebuchet MS"/>
                <a:cs typeface="Trebuchet MS"/>
              </a:rPr>
              <a:t>0</a:t>
            </a:r>
            <a:r>
              <a:rPr sz="2200" i="1" spc="-69" dirty="0">
                <a:latin typeface="Verdana"/>
                <a:cs typeface="Verdana"/>
              </a:rPr>
              <a:t>,	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i="1" spc="188" dirty="0">
                <a:latin typeface="Trebuchet MS"/>
                <a:cs typeface="Trebuchet MS"/>
              </a:rPr>
              <a:t>P</a:t>
            </a:r>
            <a:r>
              <a:rPr sz="2200" spc="188" dirty="0">
                <a:latin typeface="Tahoma"/>
                <a:cs typeface="Tahoma"/>
              </a:rPr>
              <a:t>(</a:t>
            </a:r>
            <a:r>
              <a:rPr sz="2200" i="1" spc="188" dirty="0">
                <a:latin typeface="Trebuchet MS"/>
                <a:cs typeface="Trebuchet MS"/>
              </a:rPr>
              <a:t>T </a:t>
            </a:r>
            <a:r>
              <a:rPr sz="2200" i="1" spc="-79" dirty="0">
                <a:latin typeface="Meiryo"/>
                <a:cs typeface="Meiryo"/>
              </a:rPr>
              <a:t>≥</a:t>
            </a:r>
            <a:r>
              <a:rPr sz="2200" i="1" spc="-426" dirty="0">
                <a:latin typeface="Meiryo"/>
                <a:cs typeface="Meiryo"/>
              </a:rPr>
              <a:t> </a:t>
            </a:r>
            <a:r>
              <a:rPr sz="2200" i="1" spc="-59" dirty="0">
                <a:latin typeface="Trebuchet MS"/>
                <a:cs typeface="Trebuchet MS"/>
              </a:rPr>
              <a:t>t</a:t>
            </a:r>
            <a:r>
              <a:rPr sz="2200" spc="-59" dirty="0">
                <a:latin typeface="Tahoma"/>
                <a:cs typeface="Tahoma"/>
              </a:rPr>
              <a:t>)</a:t>
            </a:r>
            <a:r>
              <a:rPr sz="2200" i="1" spc="-59" dirty="0">
                <a:latin typeface="Verdana"/>
                <a:cs typeface="Verdana"/>
              </a:rPr>
              <a:t>,</a:t>
            </a:r>
            <a:endParaRPr sz="2200" dirty="0">
              <a:latin typeface="Verdana"/>
              <a:cs typeface="Verdana"/>
            </a:endParaRPr>
          </a:p>
          <a:p>
            <a:pPr marL="1524619">
              <a:spcBef>
                <a:spcPts val="69"/>
              </a:spcBef>
              <a:tabLst>
                <a:tab pos="3506368" algn="l"/>
              </a:tabLst>
            </a:pPr>
            <a:r>
              <a:rPr sz="2200" spc="-10" dirty="0">
                <a:latin typeface="Tahoma"/>
                <a:cs typeface="Tahoma"/>
              </a:rPr>
              <a:t>if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</a:t>
            </a:r>
            <a:r>
              <a:rPr sz="2200" i="1" spc="149" dirty="0">
                <a:latin typeface="Verdana"/>
                <a:cs typeface="Verdana"/>
              </a:rPr>
              <a:t> </a:t>
            </a:r>
            <a:r>
              <a:rPr lang="tr-TR" sz="2200" i="1" spc="-446" dirty="0">
                <a:latin typeface="Meiryo"/>
                <a:cs typeface="Meiryo"/>
              </a:rPr>
              <a:t>!</a:t>
            </a:r>
            <a:r>
              <a:rPr sz="2200" spc="-446" dirty="0">
                <a:latin typeface="Tahoma"/>
                <a:cs typeface="Tahoma"/>
              </a:rPr>
              <a:t>= </a:t>
            </a:r>
            <a:r>
              <a:rPr sz="2200" spc="-307" dirty="0">
                <a:latin typeface="Tahoma"/>
                <a:cs typeface="Tahoma"/>
              </a:rPr>
              <a:t> </a:t>
            </a:r>
            <a:r>
              <a:rPr sz="2200" i="1" spc="-69" dirty="0">
                <a:latin typeface="Verdana"/>
                <a:cs typeface="Verdana"/>
              </a:rPr>
              <a:t>µ</a:t>
            </a:r>
            <a:r>
              <a:rPr sz="2400" spc="-103" baseline="-10416" dirty="0">
                <a:latin typeface="Trebuchet MS"/>
                <a:cs typeface="Trebuchet MS"/>
              </a:rPr>
              <a:t>0</a:t>
            </a:r>
            <a:r>
              <a:rPr sz="2200" i="1" spc="-69" dirty="0">
                <a:latin typeface="Verdana"/>
                <a:cs typeface="Verdana"/>
              </a:rPr>
              <a:t>,	</a:t>
            </a:r>
            <a:r>
              <a:rPr sz="2200" i="1" spc="-30" dirty="0">
                <a:latin typeface="Trebuchet MS"/>
                <a:cs typeface="Trebuchet MS"/>
              </a:rPr>
              <a:t>p</a:t>
            </a:r>
            <a:r>
              <a:rPr sz="2400" spc="-44" baseline="-13888" dirty="0">
                <a:latin typeface="Georgia"/>
                <a:cs typeface="Georgia"/>
              </a:rPr>
              <a:t>obs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spc="-109" dirty="0">
                <a:latin typeface="Tahoma"/>
                <a:cs typeface="Tahoma"/>
              </a:rPr>
              <a:t>2 </a:t>
            </a:r>
            <a:r>
              <a:rPr sz="2200" i="1" spc="-79" dirty="0">
                <a:latin typeface="Meiryo"/>
                <a:cs typeface="Meiryo"/>
              </a:rPr>
              <a:t>× </a:t>
            </a:r>
            <a:r>
              <a:rPr sz="2200" i="1" spc="367" dirty="0" smtClean="0">
                <a:latin typeface="Trebuchet MS"/>
                <a:cs typeface="Trebuchet MS"/>
              </a:rPr>
              <a:t>P</a:t>
            </a:r>
            <a:r>
              <a:rPr lang="en-US" sz="2200" i="1" spc="367" dirty="0" smtClean="0">
                <a:latin typeface="Trebuchet MS"/>
                <a:cs typeface="Trebuchet MS"/>
              </a:rPr>
              <a:t>(</a:t>
            </a:r>
            <a:r>
              <a:rPr sz="2200" i="1" spc="198" dirty="0" smtClean="0">
                <a:latin typeface="Trebuchet MS"/>
                <a:cs typeface="Trebuchet MS"/>
              </a:rPr>
              <a:t>T </a:t>
            </a:r>
            <a:r>
              <a:rPr sz="2200" i="1" spc="-79" dirty="0">
                <a:latin typeface="Meiryo"/>
                <a:cs typeface="Meiryo"/>
              </a:rPr>
              <a:t>≥ </a:t>
            </a:r>
            <a:r>
              <a:rPr sz="2200" i="1" spc="-238" dirty="0">
                <a:latin typeface="Meiryo"/>
                <a:cs typeface="Meiryo"/>
              </a:rPr>
              <a:t>|</a:t>
            </a:r>
            <a:r>
              <a:rPr sz="2200" i="1" spc="-238" dirty="0">
                <a:latin typeface="Trebuchet MS"/>
                <a:cs typeface="Trebuchet MS"/>
              </a:rPr>
              <a:t>t</a:t>
            </a:r>
            <a:r>
              <a:rPr sz="2200" i="1" spc="-238" dirty="0">
                <a:latin typeface="Meiryo"/>
                <a:cs typeface="Meiryo"/>
              </a:rPr>
              <a:t>|</a:t>
            </a:r>
            <a:r>
              <a:rPr sz="2200" i="1" spc="-416" dirty="0">
                <a:latin typeface="Meiryo"/>
                <a:cs typeface="Meiryo"/>
              </a:rPr>
              <a:t> </a:t>
            </a:r>
            <a:r>
              <a:rPr lang="en-US" sz="2200" i="1" spc="-416" dirty="0" smtClean="0">
                <a:latin typeface="Meiryo"/>
                <a:cs typeface="Meiryo"/>
              </a:rPr>
              <a:t> ) </a:t>
            </a:r>
            <a:r>
              <a:rPr sz="2200" i="1" spc="-198" dirty="0" smtClean="0">
                <a:latin typeface="Verdana"/>
                <a:cs typeface="Verdana"/>
              </a:rPr>
              <a:t>,</a:t>
            </a:r>
            <a:endParaRPr sz="2200" dirty="0">
              <a:latin typeface="Verdana"/>
              <a:cs typeface="Verdana"/>
            </a:endParaRPr>
          </a:p>
          <a:p>
            <a:pPr marL="286334" marR="10049" indent="-261221">
              <a:lnSpc>
                <a:spcPct val="102600"/>
              </a:lnSpc>
              <a:spcBef>
                <a:spcPts val="2677"/>
              </a:spcBef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89" dirty="0">
                <a:latin typeface="Tahoma"/>
                <a:cs typeface="Tahoma"/>
              </a:rPr>
              <a:t>Here, </a:t>
            </a:r>
            <a:r>
              <a:rPr sz="2200" i="1" spc="198" dirty="0">
                <a:latin typeface="Trebuchet MS"/>
                <a:cs typeface="Trebuchet MS"/>
              </a:rPr>
              <a:t>T </a:t>
            </a:r>
            <a:r>
              <a:rPr sz="2200" spc="-119" dirty="0">
                <a:latin typeface="Tahoma"/>
                <a:cs typeface="Tahoma"/>
              </a:rPr>
              <a:t>has </a:t>
            </a:r>
            <a:r>
              <a:rPr sz="2200" spc="-109" dirty="0">
                <a:latin typeface="Tahoma"/>
                <a:cs typeface="Tahoma"/>
              </a:rPr>
              <a:t>a </a:t>
            </a:r>
            <a:r>
              <a:rPr sz="2200" i="1" spc="-50" dirty="0">
                <a:latin typeface="Trebuchet MS"/>
                <a:cs typeface="Trebuchet MS"/>
              </a:rPr>
              <a:t>t</a:t>
            </a:r>
            <a:r>
              <a:rPr sz="2200" spc="-50" dirty="0">
                <a:latin typeface="Tahoma"/>
                <a:cs typeface="Tahoma"/>
              </a:rPr>
              <a:t>-distribution with </a:t>
            </a:r>
            <a:r>
              <a:rPr sz="2200" i="1" spc="-79" dirty="0">
                <a:latin typeface="Trebuchet MS"/>
                <a:cs typeface="Trebuchet MS"/>
              </a:rPr>
              <a:t>n </a:t>
            </a:r>
            <a:r>
              <a:rPr sz="2200" i="1" spc="-79" dirty="0">
                <a:latin typeface="Meiryo"/>
                <a:cs typeface="Meiryo"/>
              </a:rPr>
              <a:t>− </a:t>
            </a:r>
            <a:r>
              <a:rPr sz="2200" spc="-109" dirty="0">
                <a:latin typeface="Tahoma"/>
                <a:cs typeface="Tahoma"/>
              </a:rPr>
              <a:t>1 </a:t>
            </a:r>
            <a:r>
              <a:rPr sz="2200" spc="-139" dirty="0">
                <a:latin typeface="Tahoma"/>
                <a:cs typeface="Tahoma"/>
              </a:rPr>
              <a:t>degrees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109" dirty="0">
                <a:latin typeface="Tahoma"/>
                <a:cs typeface="Tahoma"/>
              </a:rPr>
              <a:t>freedom, 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i="1" spc="-139" dirty="0">
                <a:latin typeface="Trebuchet MS"/>
                <a:cs typeface="Trebuchet MS"/>
              </a:rPr>
              <a:t>t 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89" dirty="0">
                <a:latin typeface="Tahoma"/>
                <a:cs typeface="Tahoma"/>
              </a:rPr>
              <a:t>our </a:t>
            </a:r>
            <a:r>
              <a:rPr sz="2200" spc="-119" dirty="0">
                <a:latin typeface="Tahoma"/>
                <a:cs typeface="Tahoma"/>
              </a:rPr>
              <a:t>observed</a:t>
            </a:r>
            <a:r>
              <a:rPr sz="2200" spc="159" dirty="0">
                <a:latin typeface="Tahoma"/>
                <a:cs typeface="Tahoma"/>
              </a:rPr>
              <a:t> </a:t>
            </a:r>
            <a:r>
              <a:rPr sz="2200" i="1" spc="-99" dirty="0">
                <a:latin typeface="Trebuchet MS"/>
                <a:cs typeface="Trebuchet MS"/>
              </a:rPr>
              <a:t>t</a:t>
            </a:r>
            <a:r>
              <a:rPr sz="2200" spc="-99" dirty="0">
                <a:latin typeface="Tahoma"/>
                <a:cs typeface="Tahoma"/>
              </a:rPr>
              <a:t>-score.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94962521"/>
      </p:ext>
    </p:extLst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13196"/>
            <a:ext cx="8229600" cy="114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864"/>
            <a:r>
              <a:rPr dirty="0"/>
              <a:t>t-te</a:t>
            </a:r>
            <a:r>
              <a:rPr spc="-15" dirty="0"/>
              <a:t>s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1875" y="1727912"/>
            <a:ext cx="7795259" cy="4275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507" marR="285381" indent="-342459" defTabSz="913224"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The assumption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that</a:t>
            </a:r>
            <a:r>
              <a:rPr sz="3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3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will be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normally distributed  holds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for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large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samples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but not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sz="32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prstClr val="black"/>
                </a:solidFill>
                <a:latin typeface="Arial"/>
                <a:cs typeface="Arial"/>
              </a:rPr>
              <a:t>small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prstClr val="black"/>
                </a:solidFill>
                <a:latin typeface="Arial"/>
                <a:cs typeface="Arial"/>
              </a:rPr>
              <a:t>samples</a:t>
            </a:r>
            <a:endParaRPr lang="tr-TR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5144" indent="-342459" defTabSz="913224">
              <a:spcBef>
                <a:spcPts val="790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endParaRPr lang="tr-TR" sz="3200" spc="-5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355144" indent="-342459" defTabSz="913224">
              <a:spcBef>
                <a:spcPts val="790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3200" spc="-5" dirty="0" smtClean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size is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large,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use</a:t>
            </a:r>
            <a:r>
              <a:rPr sz="32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z-test</a:t>
            </a:r>
          </a:p>
          <a:p>
            <a:pPr marL="355144" indent="-342459" defTabSz="913224">
              <a:spcBef>
                <a:spcPts val="780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t-test is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used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when sample size is</a:t>
            </a:r>
            <a:r>
              <a:rPr sz="32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small</a:t>
            </a:r>
          </a:p>
          <a:p>
            <a:pPr marL="811755" indent="-342459" defTabSz="913224">
              <a:spcBef>
                <a:spcPts val="745"/>
              </a:spcBef>
              <a:buClr>
                <a:srgbClr val="0C7A9C"/>
              </a:buClr>
              <a:buFontTx/>
              <a:buChar char="–"/>
              <a:tabLst>
                <a:tab pos="812390" algn="l"/>
              </a:tabLst>
            </a:pP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Statistical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concept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8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prstClr val="black"/>
                </a:solidFill>
                <a:latin typeface="Arial"/>
                <a:cs typeface="Arial"/>
              </a:rPr>
              <a:t>t-distribution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3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4731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864"/>
            <a:r>
              <a:rPr spc="-5" dirty="0"/>
              <a:t>t-distribution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006" y="1431663"/>
            <a:ext cx="8131809" cy="51603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507" marR="5077" indent="-342459"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Sampling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based on small</a:t>
            </a:r>
            <a:r>
              <a:rPr sz="2400" spc="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samples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will  be symmetrical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(bell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shaped)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not necessarily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normal</a:t>
            </a:r>
            <a:endParaRPr lang="tr-TR" sz="2400" spc="-5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507" marR="5077" indent="-342459">
              <a:buFont typeface="Arial" panose="020B0604020202020204" pitchFamily="34" charset="0"/>
              <a:buChar char="•"/>
              <a:tabLst>
                <a:tab pos="304412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507" marR="575838" indent="-342459">
              <a:spcBef>
                <a:spcPts val="735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Spread of these symmetrical</a:t>
            </a:r>
            <a:r>
              <a:rPr sz="24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distributions</a:t>
            </a:r>
            <a:r>
              <a:rPr sz="24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is 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determined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by 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specific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size. </a:t>
            </a:r>
            <a:r>
              <a:rPr sz="2400" spc="-1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smaller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sample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size,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wider 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spread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hence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bigger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standard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error</a:t>
            </a:r>
            <a:endParaRPr lang="tr-TR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507" marR="575838" indent="-342459">
              <a:spcBef>
                <a:spcPts val="735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144" indent="-342459">
              <a:spcBef>
                <a:spcPts val="740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These symmetrical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distributions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are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known</a:t>
            </a:r>
            <a:r>
              <a:rPr sz="24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</a:p>
          <a:p>
            <a:pPr marL="761021" indent="-456614">
              <a:buFont typeface="Arial" panose="020B0604020202020204" pitchFamily="34" charset="0"/>
              <a:buChar char="•"/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student’s t-distribution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or simply,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t-distribution</a:t>
            </a:r>
            <a:endParaRPr lang="tr-TR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61021" indent="-456614">
              <a:buFont typeface="Arial" panose="020B0604020202020204" pitchFamily="34" charset="0"/>
              <a:buChar char="•"/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4507" marR="695700" indent="-342459">
              <a:spcBef>
                <a:spcPts val="730"/>
              </a:spcBef>
              <a:buFont typeface="Arial" panose="020B0604020202020204" pitchFamily="34" charset="0"/>
              <a:buChar char="•"/>
              <a:tabLst>
                <a:tab pos="304412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t-distribution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approaches</a:t>
            </a:r>
            <a:r>
              <a:rPr sz="2400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normal 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distribution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when sample size tends to</a:t>
            </a:r>
            <a:r>
              <a:rPr sz="2400" spc="7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infinity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51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1490" y="1810126"/>
            <a:ext cx="8112001" cy="3551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79599" y="448494"/>
                <a:ext cx="588554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/>
              </a:p>
              <a:p>
                <a:r>
                  <a:rPr lang="en-US" dirty="0"/>
                  <a:t>If </a:t>
                </a:r>
                <a:r>
                  <a:rPr lang="tr-TR" dirty="0" err="1" smtClean="0"/>
                  <a:t>sample</a:t>
                </a:r>
                <a:r>
                  <a:rPr lang="tr-TR" dirty="0" smtClean="0"/>
                  <a:t> data</a:t>
                </a:r>
                <a:r>
                  <a:rPr lang="en-US" dirty="0" smtClean="0"/>
                  <a:t> </a:t>
                </a:r>
                <a:r>
                  <a:rPr lang="en-US" dirty="0"/>
                  <a:t>is normally distributed, t is </a:t>
                </a:r>
                <a:r>
                  <a:rPr lang="en-US" b="1" dirty="0">
                    <a:solidFill>
                      <a:srgbClr val="0070C0"/>
                    </a:solidFill>
                  </a:rPr>
                  <a:t>almost </a:t>
                </a:r>
                <a:r>
                  <a:rPr lang="en-US" dirty="0"/>
                  <a:t>normally distributed, but not quite because of the presence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599" y="448494"/>
                <a:ext cx="5885543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82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3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071957" y="897782"/>
            <a:ext cx="2695864" cy="772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55" marR="248425" algn="ctr" defTabSz="820487">
              <a:lnSpc>
                <a:spcPct val="101200"/>
              </a:lnSpc>
            </a:pP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Hypothesis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testing:</a:t>
            </a:r>
            <a:r>
              <a:rPr spc="-31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endParaRPr lang="en-US" spc="-31" dirty="0" smtClean="0">
              <a:solidFill>
                <a:srgbClr val="4348AA"/>
              </a:solidFill>
              <a:latin typeface="Arial"/>
              <a:cs typeface="Arial"/>
            </a:endParaRPr>
          </a:p>
          <a:p>
            <a:pPr marL="144155" marR="248425" algn="ctr" defTabSz="820487">
              <a:lnSpc>
                <a:spcPct val="101200"/>
              </a:lnSpc>
            </a:pPr>
            <a:r>
              <a:rPr dirty="0" smtClean="0">
                <a:solidFill>
                  <a:srgbClr val="4348AA"/>
                </a:solidFill>
                <a:latin typeface="Arial"/>
                <a:cs typeface="Arial"/>
              </a:rPr>
              <a:t>an 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example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 defTabSz="820487">
              <a:spcBef>
                <a:spcPts val="81"/>
              </a:spcBef>
            </a:pPr>
            <a:r>
              <a:rPr sz="1300" spc="4" dirty="0">
                <a:solidFill>
                  <a:srgbClr val="FF2800"/>
                </a:solidFill>
                <a:latin typeface="Arial"/>
                <a:cs typeface="Arial"/>
              </a:rPr>
              <a:t>Does a red shirt </a:t>
            </a:r>
            <a:r>
              <a:rPr sz="1300" dirty="0">
                <a:solidFill>
                  <a:srgbClr val="FF2800"/>
                </a:solidFill>
                <a:latin typeface="Arial"/>
                <a:cs typeface="Arial"/>
              </a:rPr>
              <a:t>help </a:t>
            </a:r>
            <a:r>
              <a:rPr sz="1300" spc="4" dirty="0">
                <a:solidFill>
                  <a:srgbClr val="FF2800"/>
                </a:solidFill>
                <a:latin typeface="Arial"/>
                <a:cs typeface="Arial"/>
              </a:rPr>
              <a:t>win</a:t>
            </a:r>
            <a:r>
              <a:rPr sz="1300" spc="-36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FF2800"/>
                </a:solidFill>
                <a:latin typeface="Arial"/>
                <a:cs typeface="Arial"/>
              </a:rPr>
              <a:t>wrestling?</a:t>
            </a:r>
            <a:endParaRPr sz="13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70654" y="897782"/>
            <a:ext cx="1293812" cy="941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4464" y="2965921"/>
            <a:ext cx="3060286" cy="559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4148" marR="4559" indent="-875755" defTabSz="820487">
              <a:lnSpc>
                <a:spcPct val="101200"/>
              </a:lnSpc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experiment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and the  </a:t>
            </a:r>
            <a:r>
              <a:rPr spc="4" dirty="0" smtClean="0">
                <a:solidFill>
                  <a:srgbClr val="4348AA"/>
                </a:solidFill>
                <a:latin typeface="Arial"/>
                <a:cs typeface="Arial"/>
              </a:rPr>
              <a:t>results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206" y="3926507"/>
            <a:ext cx="4462615" cy="1630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ts val="1246"/>
              </a:lnSpc>
              <a:buFontTx/>
              <a:buChar char="•"/>
              <a:tabLst>
                <a:tab pos="152702" algn="l"/>
              </a:tabLst>
            </a:pPr>
            <a:r>
              <a:rPr sz="1500" spc="13" dirty="0">
                <a:solidFill>
                  <a:prstClr val="black"/>
                </a:solidFill>
                <a:latin typeface="Arial"/>
                <a:cs typeface="Arial"/>
              </a:rPr>
              <a:t>Does red </a:t>
            </a:r>
            <a:r>
              <a:rPr sz="1500" spc="9" dirty="0">
                <a:solidFill>
                  <a:prstClr val="black"/>
                </a:solidFill>
                <a:latin typeface="Arial"/>
                <a:cs typeface="Arial"/>
              </a:rPr>
              <a:t>influence </a:t>
            </a:r>
            <a:r>
              <a:rPr sz="1500" spc="13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500" spc="9" dirty="0">
                <a:solidFill>
                  <a:prstClr val="black"/>
                </a:solidFill>
                <a:latin typeface="Arial"/>
                <a:cs typeface="Arial"/>
              </a:rPr>
              <a:t>outcome of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wrestling,  </a:t>
            </a:r>
            <a:r>
              <a:rPr sz="1500" spc="13" dirty="0">
                <a:solidFill>
                  <a:prstClr val="black"/>
                </a:solidFill>
                <a:latin typeface="Arial"/>
                <a:cs typeface="Arial"/>
              </a:rPr>
              <a:t>taekwondo, and</a:t>
            </a:r>
            <a:r>
              <a:rPr sz="1500" spc="-7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9" dirty="0">
                <a:solidFill>
                  <a:prstClr val="black"/>
                </a:solidFill>
                <a:latin typeface="Arial"/>
                <a:cs typeface="Arial"/>
              </a:rPr>
              <a:t>boxing?</a:t>
            </a:r>
            <a:endParaRPr sz="15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820487">
              <a:spcBef>
                <a:spcPts val="13"/>
              </a:spcBef>
              <a:buFont typeface="Arial"/>
              <a:buChar char="•"/>
            </a:pP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9078" marR="63245" lvl="1" indent="-119654" defTabSz="820487">
              <a:lnSpc>
                <a:spcPct val="90700"/>
              </a:lnSpc>
              <a:buFontTx/>
              <a:buChar char="–"/>
              <a:tabLst>
                <a:tab pos="317369" algn="l"/>
              </a:tabLst>
            </a:pP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16 of 20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rounds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had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more red-shirted than</a:t>
            </a:r>
            <a:r>
              <a:rPr sz="1500" spc="-7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blue- 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shirted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winners in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these sports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2004 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Olympics</a:t>
            </a:r>
          </a:p>
          <a:p>
            <a:pPr marL="410243" lvl="1" defTabSz="820487">
              <a:spcBef>
                <a:spcPts val="45"/>
              </a:spcBef>
              <a:buFont typeface="Arial"/>
              <a:buChar char="–"/>
            </a:pP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6799" lvl="1" indent="-117375" defTabSz="820487">
              <a:buFontTx/>
              <a:buChar char="–"/>
              <a:tabLst>
                <a:tab pos="317369" algn="l"/>
              </a:tabLst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Shirt color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was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randomly</a:t>
            </a:r>
            <a:r>
              <a:rPr sz="15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assigned</a:t>
            </a:r>
            <a:endParaRPr sz="1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2"/>
          <p:cNvSpPr txBox="1"/>
          <p:nvPr/>
        </p:nvSpPr>
        <p:spPr>
          <a:xfrm>
            <a:off x="5770654" y="3230719"/>
            <a:ext cx="2888673" cy="1084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48" defTabSz="820487"/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Stating the</a:t>
            </a:r>
            <a:r>
              <a:rPr spc="-40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hypotheses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marL="131050" marR="4559" indent="-120224" defTabSz="820487">
              <a:lnSpc>
                <a:spcPts val="1605"/>
              </a:lnSpc>
              <a:spcBef>
                <a:spcPts val="1454"/>
              </a:spcBef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500" baseline="-20202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Red- and blue-shirted athletes  are </a:t>
            </a:r>
            <a:r>
              <a:rPr sz="1500" u="sng" spc="-4" dirty="0">
                <a:solidFill>
                  <a:prstClr val="black"/>
                </a:solidFill>
                <a:latin typeface="Arial"/>
                <a:cs typeface="Arial"/>
              </a:rPr>
              <a:t>equally likely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win  (</a:t>
            </a:r>
            <a:r>
              <a:rPr sz="1500" i="1" spc="-4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500" spc="-7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0.5).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3"/>
          <p:cNvSpPr txBox="1"/>
          <p:nvPr/>
        </p:nvSpPr>
        <p:spPr>
          <a:xfrm>
            <a:off x="5770655" y="4572313"/>
            <a:ext cx="2903105" cy="62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050" marR="4559" indent="-120224" defTabSz="820487">
              <a:lnSpc>
                <a:spcPct val="89500"/>
              </a:lnSpc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500" baseline="-20202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Red- and blue-shirted athletes  are </a:t>
            </a:r>
            <a:r>
              <a:rPr sz="1500" u="sng" spc="-4" dirty="0">
                <a:solidFill>
                  <a:prstClr val="black"/>
                </a:solidFill>
                <a:latin typeface="Arial"/>
                <a:cs typeface="Arial"/>
              </a:rPr>
              <a:t>not equally likely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win  (</a:t>
            </a:r>
            <a:r>
              <a:rPr sz="1500" i="1" spc="-4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500" spc="399" dirty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sz="1500" spc="-7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0.5).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0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08773" y="438898"/>
            <a:ext cx="2119745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Estimating the</a:t>
            </a:r>
            <a:r>
              <a:rPr spc="-49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value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4882" y="962582"/>
            <a:ext cx="3059545" cy="480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ct val="108000"/>
              </a:lnSpc>
              <a:buFontTx/>
              <a:buChar char="•"/>
              <a:tabLst>
                <a:tab pos="152702" algn="l"/>
              </a:tabLst>
            </a:pP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16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20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proportion of </a:t>
            </a:r>
            <a:r>
              <a:rPr sz="1500" i="1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= 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0.8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4880" y="1671886"/>
            <a:ext cx="3271406" cy="761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ct val="101299"/>
              </a:lnSpc>
              <a:buFontTx/>
              <a:buChar char="•"/>
              <a:tabLst>
                <a:tab pos="152702" algn="l"/>
              </a:tabLst>
            </a:pP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This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discrepancy of 0.3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from the 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proportion proposed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by the</a:t>
            </a:r>
            <a:r>
              <a:rPr sz="1500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null</a:t>
            </a:r>
          </a:p>
          <a:p>
            <a:pPr marL="152133" defTabSz="820487">
              <a:spcBef>
                <a:spcPts val="534"/>
              </a:spcBef>
            </a:pP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hypothesis, </a:t>
            </a:r>
            <a:r>
              <a:rPr sz="1500" i="1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500" spc="12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0.5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64412" y="578131"/>
            <a:ext cx="318885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Is this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discrepancy by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chance</a:t>
            </a:r>
            <a:r>
              <a:rPr sz="1500" spc="-81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alone?:</a:t>
            </a:r>
            <a:endParaRPr sz="1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7386" y="1015614"/>
            <a:ext cx="3083214" cy="470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5897" marR="4559" indent="-915070" defTabSz="820487">
              <a:lnSpc>
                <a:spcPct val="101899"/>
              </a:lnSpc>
            </a:pP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Estimating the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probability of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such</a:t>
            </a:r>
            <a:r>
              <a:rPr sz="1500" spc="-85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an  extreme</a:t>
            </a:r>
            <a:r>
              <a:rPr sz="1500" spc="-85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result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4693" y="1716371"/>
            <a:ext cx="3549364" cy="1002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algn="just" defTabSz="820487">
              <a:lnSpc>
                <a:spcPct val="90900"/>
              </a:lnSpc>
              <a:buFontTx/>
              <a:buChar char="•"/>
              <a:tabLst>
                <a:tab pos="152702" algn="l"/>
              </a:tabLst>
            </a:pP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500" i="1" dirty="0">
                <a:solidFill>
                  <a:prstClr val="black"/>
                </a:solidFill>
                <a:latin typeface="Arial"/>
                <a:cs typeface="Arial"/>
              </a:rPr>
              <a:t>null distribution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for a test statistic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is 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probability distribution of alternative  outcomes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when a random sample</a:t>
            </a:r>
            <a:r>
              <a:rPr sz="1500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</a:p>
          <a:p>
            <a:pPr marL="152133" marR="68944" defTabSz="820487">
              <a:lnSpc>
                <a:spcPts val="1400"/>
              </a:lnSpc>
              <a:spcBef>
                <a:spcPts val="58"/>
              </a:spcBef>
            </a:pP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taken from a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population </a:t>
            </a:r>
            <a:r>
              <a:rPr sz="1500" spc="4" dirty="0">
                <a:solidFill>
                  <a:prstClr val="black"/>
                </a:solidFill>
                <a:latin typeface="Arial"/>
                <a:cs typeface="Arial"/>
              </a:rPr>
              <a:t>corresponding  to the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null</a:t>
            </a:r>
            <a:r>
              <a:rPr sz="1500" spc="-4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expectation.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841470" y="3542906"/>
            <a:ext cx="2689514" cy="550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820487"/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The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null distribution of</a:t>
            </a:r>
            <a:r>
              <a:rPr spc="-22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the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algn="ctr" defTabSz="820487">
              <a:spcBef>
                <a:spcPts val="27"/>
              </a:spcBef>
            </a:pPr>
            <a:r>
              <a:rPr i="1" spc="4" dirty="0">
                <a:solidFill>
                  <a:srgbClr val="4348AA"/>
                </a:solidFill>
                <a:latin typeface="Arial"/>
                <a:cs typeface="Arial"/>
              </a:rPr>
              <a:t>sample</a:t>
            </a:r>
            <a:r>
              <a:rPr i="1" spc="-49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i="1" dirty="0">
                <a:solidFill>
                  <a:srgbClr val="4348AA"/>
                </a:solidFill>
                <a:latin typeface="Arial"/>
                <a:cs typeface="Arial"/>
              </a:rPr>
              <a:t>proportion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30400" y="4139641"/>
            <a:ext cx="3651661" cy="2391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 txBox="1"/>
          <p:nvPr/>
        </p:nvSpPr>
        <p:spPr>
          <a:xfrm>
            <a:off x="2848947" y="301129"/>
            <a:ext cx="2948132" cy="554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6280" marR="4559" indent="-485454" defTabSz="820487">
              <a:lnSpc>
                <a:spcPct val="101200"/>
              </a:lnSpc>
            </a:pP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Calculating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the </a:t>
            </a:r>
            <a:r>
              <a:rPr i="1" spc="4" dirty="0">
                <a:solidFill>
                  <a:srgbClr val="4348AA"/>
                </a:solidFill>
                <a:latin typeface="Arial"/>
                <a:cs typeface="Arial"/>
              </a:rPr>
              <a:t>P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-value from  the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null</a:t>
            </a:r>
            <a:r>
              <a:rPr spc="-5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distribution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3"/>
          <p:cNvSpPr txBox="1"/>
          <p:nvPr/>
        </p:nvSpPr>
        <p:spPr>
          <a:xfrm>
            <a:off x="2633860" y="1285524"/>
            <a:ext cx="5784426" cy="8951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-value </a:t>
            </a:r>
            <a:r>
              <a:rPr spc="-4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calculated</a:t>
            </a:r>
            <a:r>
              <a:rPr spc="-9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1396" defTabSz="820487">
              <a:spcBef>
                <a:spcPts val="503"/>
              </a:spcBef>
            </a:pP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= 2 </a:t>
            </a:r>
            <a:r>
              <a:rPr lang="tr-TR" spc="211" dirty="0" smtClean="0">
                <a:solidFill>
                  <a:prstClr val="black"/>
                </a:solidFill>
                <a:latin typeface="Symbol"/>
                <a:cs typeface="Arial"/>
              </a:rPr>
              <a:t>*</a:t>
            </a:r>
            <a:r>
              <a:rPr spc="-8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[Pr(16) + Pr(17) + Pr(18) + Pr(19) + Pr(20)] = </a:t>
            </a:r>
            <a:r>
              <a:rPr spc="-4" dirty="0">
                <a:solidFill>
                  <a:prstClr val="black"/>
                </a:solidFill>
                <a:latin typeface="Arial"/>
                <a:cs typeface="Arial"/>
              </a:rPr>
              <a:t>0.012.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6"/>
          <p:cNvSpPr txBox="1"/>
          <p:nvPr/>
        </p:nvSpPr>
        <p:spPr>
          <a:xfrm>
            <a:off x="-203200" y="3511039"/>
            <a:ext cx="6680777" cy="1995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14668" marR="113386" indent="-990282" defTabSz="820487">
              <a:lnSpc>
                <a:spcPct val="101200"/>
              </a:lnSpc>
            </a:pP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Significance for the red</a:t>
            </a:r>
            <a:r>
              <a:rPr spc="-5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shirt 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example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42125" algn="ctr" defTabSz="820487">
              <a:lnSpc>
                <a:spcPts val="1561"/>
              </a:lnSpc>
              <a:spcBef>
                <a:spcPts val="574"/>
              </a:spcBef>
            </a:pPr>
            <a:r>
              <a:rPr sz="1600" spc="4" dirty="0">
                <a:solidFill>
                  <a:prstClr val="black"/>
                </a:solidFill>
                <a:latin typeface="Arial"/>
                <a:cs typeface="Arial"/>
              </a:rPr>
              <a:t>•  </a:t>
            </a:r>
            <a:r>
              <a:rPr sz="1600" i="1" spc="9" dirty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sz="1600" i="1" spc="4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600" i="1" spc="-16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0.012</a:t>
            </a:r>
          </a:p>
          <a:p>
            <a:pPr marL="3628374" marR="664937" indent="-140737" defTabSz="820487">
              <a:lnSpc>
                <a:spcPts val="1614"/>
              </a:lnSpc>
              <a:spcBef>
                <a:spcPts val="31"/>
              </a:spcBef>
              <a:buFont typeface="Arial"/>
              <a:buChar char="•"/>
              <a:tabLst>
                <a:tab pos="3628944" algn="l"/>
              </a:tabLst>
            </a:pPr>
            <a:r>
              <a:rPr sz="1600" i="1" spc="9" dirty="0" smtClean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sz="1600" spc="4" dirty="0">
                <a:solidFill>
                  <a:prstClr val="black"/>
                </a:solidFill>
                <a:latin typeface="Arial"/>
                <a:cs typeface="Arial"/>
              </a:rPr>
              <a:t>&lt; </a:t>
            </a:r>
            <a:r>
              <a:rPr lang="tr-TR" sz="1600" spc="193" dirty="0" smtClean="0">
                <a:solidFill>
                  <a:prstClr val="black"/>
                </a:solidFill>
                <a:latin typeface="Arial"/>
                <a:cs typeface="Arial"/>
              </a:rPr>
              <a:t>p,</a:t>
            </a:r>
            <a:r>
              <a:rPr sz="1600" spc="-72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prstClr val="black"/>
                </a:solidFill>
                <a:latin typeface="Arial"/>
                <a:cs typeface="Arial"/>
              </a:rPr>
              <a:t>so we can reject the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null </a:t>
            </a:r>
            <a:r>
              <a:rPr sz="1600" dirty="0" smtClean="0">
                <a:solidFill>
                  <a:prstClr val="black"/>
                </a:solidFill>
                <a:latin typeface="Arial"/>
                <a:cs typeface="Arial"/>
              </a:rPr>
              <a:t>hypothesis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820487">
              <a:spcBef>
                <a:spcPts val="13"/>
              </a:spcBef>
              <a:buFont typeface="Arial"/>
              <a:buChar char="•"/>
            </a:pP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28374" marR="4559" indent="-140737" defTabSz="820487">
              <a:lnSpc>
                <a:spcPct val="100899"/>
              </a:lnSpc>
              <a:spcBef>
                <a:spcPts val="4"/>
              </a:spcBef>
              <a:buFontTx/>
              <a:buChar char="•"/>
              <a:tabLst>
                <a:tab pos="3628944" algn="l"/>
              </a:tabLst>
            </a:pPr>
            <a:r>
              <a:rPr sz="1600" spc="4" dirty="0">
                <a:solidFill>
                  <a:prstClr val="black"/>
                </a:solidFill>
                <a:latin typeface="Arial"/>
                <a:cs typeface="Arial"/>
              </a:rPr>
              <a:t>Athletes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600" spc="4" dirty="0">
                <a:solidFill>
                  <a:prstClr val="black"/>
                </a:solidFill>
                <a:latin typeface="Arial"/>
                <a:cs typeface="Arial"/>
              </a:rPr>
              <a:t>red shirts were more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likely </a:t>
            </a:r>
            <a:r>
              <a:rPr sz="1600" spc="4" dirty="0" smtClean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win.</a:t>
            </a:r>
          </a:p>
        </p:txBody>
      </p:sp>
    </p:spTree>
    <p:extLst>
      <p:ext uri="{BB962C8B-B14F-4D97-AF65-F5344CB8AC3E}">
        <p14:creationId xmlns:p14="http://schemas.microsoft.com/office/powerpoint/2010/main" val="18733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214" y="633733"/>
            <a:ext cx="2951018" cy="12425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4526" marR="4559" indent="-760090" defTabSz="820487">
              <a:lnSpc>
                <a:spcPct val="101200"/>
              </a:lnSpc>
            </a:pP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Larger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samples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give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more 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information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marL="152133" marR="68374" indent="-140737" defTabSz="820487">
              <a:lnSpc>
                <a:spcPct val="101400"/>
              </a:lnSpc>
              <a:spcBef>
                <a:spcPts val="552"/>
              </a:spcBef>
              <a:buFontTx/>
              <a:buChar char="•"/>
              <a:tabLst>
                <a:tab pos="152702" algn="l"/>
              </a:tabLst>
            </a:pPr>
            <a:r>
              <a:rPr sz="1300" spc="9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larger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will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tend to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give and  estimate with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a smaller confidence 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interval</a:t>
            </a:r>
            <a:endParaRPr sz="13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215" y="2114795"/>
            <a:ext cx="3121314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ct val="100899"/>
              </a:lnSpc>
              <a:buFontTx/>
              <a:buChar char="•"/>
              <a:tabLst>
                <a:tab pos="152702" algn="l"/>
              </a:tabLst>
            </a:pPr>
            <a:r>
              <a:rPr sz="1300" spc="9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larger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sample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will give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more power to  reject a false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null</a:t>
            </a:r>
            <a:r>
              <a:rPr sz="13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hypothesis</a:t>
            </a:r>
            <a:endParaRPr sz="13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02862" y="687481"/>
            <a:ext cx="3103995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820487"/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Hypothesis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testing: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another</a:t>
            </a:r>
            <a:r>
              <a:rPr sz="1500" spc="-81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example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  <a:p>
            <a:pPr marR="58117" algn="ctr" defTabSz="820487">
              <a:spcBef>
                <a:spcPts val="494"/>
              </a:spcBef>
            </a:pPr>
            <a:r>
              <a:rPr sz="1000" spc="-4" dirty="0">
                <a:solidFill>
                  <a:srgbClr val="FF2800"/>
                </a:solidFill>
                <a:latin typeface="Arial"/>
                <a:cs typeface="Arial"/>
              </a:rPr>
              <a:t>Do dogs </a:t>
            </a:r>
            <a:r>
              <a:rPr sz="1000" dirty="0">
                <a:solidFill>
                  <a:srgbClr val="FF2800"/>
                </a:solidFill>
                <a:latin typeface="Arial"/>
                <a:cs typeface="Arial"/>
              </a:rPr>
              <a:t>resemble their</a:t>
            </a:r>
            <a:r>
              <a:rPr sz="1000" spc="-81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000" spc="-4" dirty="0">
                <a:solidFill>
                  <a:srgbClr val="FF2800"/>
                </a:solidFill>
                <a:latin typeface="Arial"/>
                <a:cs typeface="Arial"/>
              </a:rPr>
              <a:t>owners?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12841" y="2185147"/>
            <a:ext cx="1301750" cy="87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61841" y="2181296"/>
            <a:ext cx="1301750" cy="8756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12841" y="1229845"/>
            <a:ext cx="1301750" cy="875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61841" y="1229846"/>
            <a:ext cx="1301750" cy="8756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140" y="3803838"/>
            <a:ext cx="29879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marR="4559" indent="72933" defTabSz="820487"/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Common wisdom holds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that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dogs 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resemble their </a:t>
            </a:r>
            <a:r>
              <a:rPr sz="1500" spc="-4" dirty="0">
                <a:solidFill>
                  <a:srgbClr val="4348AA"/>
                </a:solidFill>
                <a:latin typeface="Arial"/>
                <a:cs typeface="Arial"/>
              </a:rPr>
              <a:t>owners.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Is this</a:t>
            </a:r>
            <a:r>
              <a:rPr sz="1500" spc="-94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4348AA"/>
                </a:solidFill>
                <a:latin typeface="Arial"/>
                <a:cs typeface="Arial"/>
              </a:rPr>
              <a:t>true?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7214" y="4474768"/>
            <a:ext cx="2904836" cy="606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ct val="101400"/>
              </a:lnSpc>
              <a:buFontTx/>
              <a:buChar char="•"/>
              <a:tabLst>
                <a:tab pos="152702" algn="l"/>
              </a:tabLst>
            </a:pP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41 dog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owners approached in parks;  photos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taken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dog and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owner 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separately</a:t>
            </a:r>
            <a:endParaRPr sz="13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7214" y="5340334"/>
            <a:ext cx="2820555" cy="612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0737" defTabSz="820487">
              <a:lnSpc>
                <a:spcPct val="101800"/>
              </a:lnSpc>
              <a:buFontTx/>
              <a:buChar char="•"/>
              <a:tabLst>
                <a:tab pos="152702" algn="l"/>
              </a:tabLst>
            </a:pP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Photo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owner and </a:t>
            </a:r>
            <a:r>
              <a:rPr sz="1300" dirty="0">
                <a:solidFill>
                  <a:prstClr val="black"/>
                </a:solidFill>
                <a:latin typeface="Arial"/>
                <a:cs typeface="Arial"/>
              </a:rPr>
              <a:t>dog, along with  another photo of dog,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shown to  students to</a:t>
            </a:r>
            <a:r>
              <a:rPr sz="1300" spc="-5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00" spc="4" dirty="0">
                <a:solidFill>
                  <a:prstClr val="black"/>
                </a:solidFill>
                <a:latin typeface="Arial"/>
                <a:cs typeface="Arial"/>
              </a:rPr>
              <a:t>match</a:t>
            </a:r>
            <a:endParaRPr sz="13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464" y="6336798"/>
            <a:ext cx="3551382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500" spc="-18" dirty="0">
                <a:solidFill>
                  <a:prstClr val="black"/>
                </a:solidFill>
                <a:latin typeface="Verdana"/>
                <a:cs typeface="Verdana"/>
              </a:rPr>
              <a:t>Roy, </a:t>
            </a:r>
            <a:r>
              <a:rPr sz="500" spc="-9" dirty="0">
                <a:solidFill>
                  <a:prstClr val="black"/>
                </a:solidFill>
                <a:latin typeface="Verdana"/>
                <a:cs typeface="Verdana"/>
              </a:rPr>
              <a:t>M.M., </a:t>
            </a:r>
            <a:r>
              <a:rPr sz="500" dirty="0">
                <a:solidFill>
                  <a:prstClr val="black"/>
                </a:solidFill>
                <a:latin typeface="Verdana"/>
                <a:cs typeface="Verdana"/>
              </a:rPr>
              <a:t>&amp; </a:t>
            </a:r>
            <a:r>
              <a:rPr sz="500" spc="-4" dirty="0">
                <a:solidFill>
                  <a:prstClr val="black"/>
                </a:solidFill>
                <a:latin typeface="Verdana"/>
                <a:cs typeface="Verdana"/>
              </a:rPr>
              <a:t>Christenfeld, N.J.S. (2004). </a:t>
            </a:r>
            <a:r>
              <a:rPr sz="500" dirty="0">
                <a:solidFill>
                  <a:prstClr val="black"/>
                </a:solidFill>
                <a:latin typeface="Verdana"/>
                <a:cs typeface="Verdana"/>
              </a:rPr>
              <a:t>Do dogs resemble their owners? </a:t>
            </a:r>
            <a:r>
              <a:rPr sz="500" i="1" dirty="0">
                <a:solidFill>
                  <a:prstClr val="black"/>
                </a:solidFill>
                <a:latin typeface="Verdana"/>
                <a:cs typeface="Verdana"/>
              </a:rPr>
              <a:t>Psychological </a:t>
            </a:r>
            <a:r>
              <a:rPr sz="500" i="1" spc="-4" dirty="0">
                <a:solidFill>
                  <a:prstClr val="black"/>
                </a:solidFill>
                <a:latin typeface="Verdana"/>
                <a:cs typeface="Verdana"/>
              </a:rPr>
              <a:t>Science</a:t>
            </a:r>
            <a:r>
              <a:rPr sz="500" spc="-4" dirty="0">
                <a:solidFill>
                  <a:prstClr val="black"/>
                </a:solidFill>
                <a:latin typeface="Verdana"/>
                <a:cs typeface="Verdana"/>
              </a:rPr>
              <a:t>, </a:t>
            </a:r>
            <a:r>
              <a:rPr sz="500" b="1" dirty="0">
                <a:solidFill>
                  <a:prstClr val="black"/>
                </a:solidFill>
                <a:latin typeface="Verdana"/>
                <a:cs typeface="Verdana"/>
              </a:rPr>
              <a:t>15</a:t>
            </a:r>
            <a:r>
              <a:rPr sz="500" dirty="0">
                <a:solidFill>
                  <a:prstClr val="black"/>
                </a:solidFill>
                <a:latin typeface="Verdana"/>
                <a:cs typeface="Verdana"/>
              </a:rPr>
              <a:t>,</a:t>
            </a:r>
            <a:r>
              <a:rPr sz="500" spc="1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500" dirty="0">
                <a:solidFill>
                  <a:prstClr val="black"/>
                </a:solidFill>
                <a:latin typeface="Verdana"/>
                <a:cs typeface="Verdana"/>
              </a:rPr>
              <a:t>361–363</a:t>
            </a:r>
            <a:endParaRPr sz="5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28835" y="3999847"/>
            <a:ext cx="1252105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Hypotheses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1896" y="4633445"/>
            <a:ext cx="2650259" cy="764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100" spc="13" baseline="-19607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proportion of correct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matches</a:t>
            </a:r>
            <a:r>
              <a:rPr sz="1100" spc="-3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4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1050" defTabSz="820487">
              <a:spcBef>
                <a:spcPts val="49"/>
              </a:spcBef>
            </a:pPr>
            <a:r>
              <a:rPr sz="1100" i="1" spc="9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100" spc="25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4" dirty="0">
                <a:solidFill>
                  <a:prstClr val="black"/>
                </a:solidFill>
                <a:latin typeface="Arial"/>
                <a:cs typeface="Arial"/>
              </a:rPr>
              <a:t>0.5.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31050" marR="4559" indent="-120224" defTabSz="820487">
              <a:lnSpc>
                <a:spcPct val="104700"/>
              </a:lnSpc>
              <a:spcBef>
                <a:spcPts val="471"/>
              </a:spcBef>
            </a:pPr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100" spc="13" baseline="-19607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1100" spc="9" dirty="0">
                <a:solidFill>
                  <a:prstClr val="black"/>
                </a:solidFill>
                <a:latin typeface="Arial"/>
                <a:cs typeface="Arial"/>
              </a:rPr>
              <a:t>proportion of correct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matches </a:t>
            </a:r>
            <a:r>
              <a:rPr sz="1100" spc="4" dirty="0">
                <a:solidFill>
                  <a:prstClr val="black"/>
                </a:solidFill>
                <a:latin typeface="Arial"/>
                <a:cs typeface="Arial"/>
              </a:rPr>
              <a:t>is  different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from </a:t>
            </a:r>
            <a:r>
              <a:rPr sz="1100" i="1" spc="9" dirty="0">
                <a:solidFill>
                  <a:prstClr val="black"/>
                </a:solidFill>
                <a:latin typeface="Arial"/>
                <a:cs typeface="Arial"/>
              </a:rPr>
              <a:t>proportion </a:t>
            </a:r>
            <a:r>
              <a:rPr sz="1100" spc="13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1100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100" spc="4" dirty="0">
                <a:solidFill>
                  <a:prstClr val="black"/>
                </a:solidFill>
                <a:latin typeface="Arial"/>
                <a:cs typeface="Arial"/>
              </a:rPr>
              <a:t>0.5.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9346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515" y="772553"/>
            <a:ext cx="514927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Data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7213" y="1402417"/>
            <a:ext cx="30514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133" marR="4559" indent="-141306" defTabSz="820487"/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41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matches,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23 were </a:t>
            </a:r>
            <a:r>
              <a:rPr sz="1500" dirty="0">
                <a:solidFill>
                  <a:prstClr val="black"/>
                </a:solidFill>
                <a:latin typeface="Arial"/>
                <a:cs typeface="Arial"/>
              </a:rPr>
              <a:t>correct</a:t>
            </a:r>
            <a:r>
              <a:rPr sz="1500" spc="-6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and  18 were</a:t>
            </a:r>
            <a:r>
              <a:rPr sz="1500" spc="-7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prstClr val="black"/>
                </a:solidFill>
                <a:latin typeface="Arial"/>
                <a:cs typeface="Arial"/>
              </a:rPr>
              <a:t>incorrect.</a:t>
            </a:r>
            <a:endParaRPr sz="15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49378" y="772553"/>
            <a:ext cx="2611005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Estimating the</a:t>
            </a:r>
            <a:r>
              <a:rPr spc="-40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proportion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0782" y="1701122"/>
            <a:ext cx="213475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2000" i="1" spc="-9" dirty="0">
                <a:solidFill>
                  <a:prstClr val="black"/>
                </a:solidFill>
                <a:latin typeface="Times New Roman"/>
                <a:cs typeface="Times New Roman"/>
              </a:rPr>
              <a:t>sample </a:t>
            </a:r>
            <a:r>
              <a:rPr sz="2000" i="1" spc="-4" dirty="0">
                <a:solidFill>
                  <a:prstClr val="black"/>
                </a:solidFill>
                <a:latin typeface="Times New Roman"/>
                <a:cs typeface="Times New Roman"/>
              </a:rPr>
              <a:t>proportion</a:t>
            </a:r>
            <a:r>
              <a:rPr sz="2000" i="1" spc="18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endParaRPr sz="20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64922" y="1537319"/>
            <a:ext cx="2765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2000" spc="-4" dirty="0">
                <a:solidFill>
                  <a:prstClr val="black"/>
                </a:solidFill>
                <a:latin typeface="Times New Roman"/>
                <a:cs typeface="Times New Roman"/>
              </a:rPr>
              <a:t>23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75470" y="1880282"/>
            <a:ext cx="2765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2000" spc="-4" dirty="0">
                <a:solidFill>
                  <a:prstClr val="black"/>
                </a:solidFill>
                <a:latin typeface="Times New Roman"/>
                <a:cs typeface="Times New Roman"/>
              </a:rPr>
              <a:t>41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65918" y="1875987"/>
            <a:ext cx="263814" cy="0"/>
          </a:xfrm>
          <a:custGeom>
            <a:avLst/>
            <a:gdLst/>
            <a:ahLst/>
            <a:cxnLst/>
            <a:rect l="l" t="t" r="r" b="b"/>
            <a:pathLst>
              <a:path w="290195">
                <a:moveTo>
                  <a:pt x="0" y="0"/>
                </a:moveTo>
                <a:lnTo>
                  <a:pt x="290090" y="0"/>
                </a:lnTo>
              </a:path>
            </a:pathLst>
          </a:custGeom>
          <a:ln w="116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1384" y="1701122"/>
            <a:ext cx="66675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z="2000" spc="-4" dirty="0">
                <a:solidFill>
                  <a:prstClr val="black"/>
                </a:solidFill>
                <a:latin typeface="Symbol"/>
                <a:cs typeface="Symbol"/>
              </a:rPr>
              <a:t></a:t>
            </a:r>
            <a:r>
              <a:rPr sz="2000" spc="-102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prstClr val="black"/>
                </a:solidFill>
                <a:latin typeface="Times New Roman"/>
                <a:cs typeface="Times New Roman"/>
              </a:rPr>
              <a:t>0.56</a:t>
            </a:r>
            <a:endParaRPr sz="2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4161" y="4422470"/>
            <a:ext cx="2952748" cy="1791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487"/>
            <a:endParaRPr smtClean="0">
              <a:solidFill>
                <a:prstClr val="black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66346" y="3768580"/>
            <a:ext cx="3102841" cy="554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3477" marR="4559" indent="-862650" defTabSz="820487">
              <a:lnSpc>
                <a:spcPct val="101200"/>
              </a:lnSpc>
            </a:pP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Null distribution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for </a:t>
            </a:r>
            <a:r>
              <a:rPr dirty="0">
                <a:solidFill>
                  <a:srgbClr val="4348AA"/>
                </a:solidFill>
                <a:latin typeface="Arial"/>
                <a:cs typeface="Arial"/>
              </a:rPr>
              <a:t>dog/owner  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resemblance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8163" y="4873555"/>
            <a:ext cx="8763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i="1" spc="18" dirty="0">
                <a:solidFill>
                  <a:prstClr val="black"/>
                </a:solidFill>
                <a:latin typeface="Arial"/>
                <a:cs typeface="Arial"/>
              </a:rPr>
              <a:t>P </a:t>
            </a:r>
            <a:r>
              <a:rPr spc="13" dirty="0" smtClean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pc="4" dirty="0" smtClean="0">
                <a:solidFill>
                  <a:prstClr val="black"/>
                </a:solidFill>
                <a:latin typeface="Arial"/>
                <a:cs typeface="Arial"/>
              </a:rPr>
              <a:t>0.53</a:t>
            </a:r>
            <a:r>
              <a:rPr spc="4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83588" y="3999847"/>
            <a:ext cx="1343314" cy="278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defTabSz="820487"/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The</a:t>
            </a:r>
            <a:r>
              <a:rPr spc="-63" dirty="0">
                <a:solidFill>
                  <a:srgbClr val="4348AA"/>
                </a:solidFill>
                <a:latin typeface="Arial"/>
                <a:cs typeface="Arial"/>
              </a:rPr>
              <a:t> </a:t>
            </a:r>
            <a:r>
              <a:rPr i="1" spc="4" dirty="0">
                <a:solidFill>
                  <a:srgbClr val="4348AA"/>
                </a:solidFill>
                <a:latin typeface="Arial"/>
                <a:cs typeface="Arial"/>
              </a:rPr>
              <a:t>P</a:t>
            </a:r>
            <a:r>
              <a:rPr spc="4" dirty="0">
                <a:solidFill>
                  <a:srgbClr val="4348AA"/>
                </a:solidFill>
                <a:latin typeface="Arial"/>
                <a:cs typeface="Arial"/>
              </a:rPr>
              <a:t>-value: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37646" y="5597210"/>
            <a:ext cx="2280227" cy="3070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96" marR="4559" defTabSz="820487"/>
            <a:r>
              <a:rPr sz="1000" spc="-9" dirty="0">
                <a:solidFill>
                  <a:prstClr val="black"/>
                </a:solidFill>
                <a:latin typeface="Arial"/>
                <a:cs typeface="Arial"/>
              </a:rPr>
              <a:t>We </a:t>
            </a:r>
            <a:r>
              <a:rPr sz="1000" spc="-4" dirty="0">
                <a:solidFill>
                  <a:prstClr val="black"/>
                </a:solidFill>
                <a:latin typeface="Arial"/>
                <a:cs typeface="Arial"/>
              </a:rPr>
              <a:t>do not </a:t>
            </a:r>
            <a:r>
              <a:rPr sz="1000" dirty="0">
                <a:solidFill>
                  <a:prstClr val="black"/>
                </a:solidFill>
                <a:latin typeface="Arial"/>
                <a:cs typeface="Arial"/>
              </a:rPr>
              <a:t>reject the </a:t>
            </a:r>
            <a:r>
              <a:rPr sz="1000" spc="-4" dirty="0">
                <a:solidFill>
                  <a:prstClr val="black"/>
                </a:solidFill>
                <a:latin typeface="Arial"/>
                <a:cs typeface="Arial"/>
              </a:rPr>
              <a:t>null hypothesis </a:t>
            </a:r>
            <a:r>
              <a:rPr sz="1000" dirty="0">
                <a:solidFill>
                  <a:prstClr val="black"/>
                </a:solidFill>
                <a:latin typeface="Arial"/>
                <a:cs typeface="Arial"/>
              </a:rPr>
              <a:t>that  </a:t>
            </a:r>
            <a:r>
              <a:rPr sz="1000" spc="-4" dirty="0">
                <a:solidFill>
                  <a:prstClr val="black"/>
                </a:solidFill>
                <a:latin typeface="Arial"/>
                <a:cs typeface="Arial"/>
              </a:rPr>
              <a:t>dogs do not </a:t>
            </a:r>
            <a:r>
              <a:rPr sz="1000" dirty="0">
                <a:solidFill>
                  <a:prstClr val="black"/>
                </a:solidFill>
                <a:latin typeface="Arial"/>
                <a:cs typeface="Arial"/>
              </a:rPr>
              <a:t>resemble their</a:t>
            </a:r>
            <a:r>
              <a:rPr sz="1000" spc="-7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000" spc="-4" dirty="0">
                <a:solidFill>
                  <a:prstClr val="black"/>
                </a:solidFill>
                <a:latin typeface="Arial"/>
                <a:cs typeface="Arial"/>
              </a:rPr>
              <a:t>owners.</a:t>
            </a:r>
            <a:endParaRPr sz="10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80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5375" y="2222799"/>
            <a:ext cx="2593571" cy="2330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19408" y="3084755"/>
            <a:ext cx="811874" cy="727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7972" y="2025148"/>
            <a:ext cx="2057401" cy="976593"/>
          </a:xfrm>
          <a:custGeom>
            <a:avLst/>
            <a:gdLst/>
            <a:ahLst/>
            <a:cxnLst/>
            <a:rect l="l" t="t" r="r" b="b"/>
            <a:pathLst>
              <a:path w="2263140" h="1106804">
                <a:moveTo>
                  <a:pt x="0" y="614171"/>
                </a:moveTo>
                <a:lnTo>
                  <a:pt x="0" y="0"/>
                </a:lnTo>
                <a:lnTo>
                  <a:pt x="2263139" y="0"/>
                </a:lnTo>
                <a:lnTo>
                  <a:pt x="2263139" y="1106423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81701" y="3002076"/>
            <a:ext cx="90056" cy="89087"/>
          </a:xfrm>
          <a:custGeom>
            <a:avLst/>
            <a:gdLst/>
            <a:ahLst/>
            <a:cxnLst/>
            <a:rect l="l" t="t" r="r" b="b"/>
            <a:pathLst>
              <a:path w="99059" h="100964">
                <a:moveTo>
                  <a:pt x="99059" y="0"/>
                </a:moveTo>
                <a:lnTo>
                  <a:pt x="0" y="0"/>
                </a:lnTo>
                <a:lnTo>
                  <a:pt x="50291" y="100584"/>
                </a:lnTo>
                <a:lnTo>
                  <a:pt x="990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7972" y="3808239"/>
            <a:ext cx="2057401" cy="942975"/>
          </a:xfrm>
          <a:custGeom>
            <a:avLst/>
            <a:gdLst/>
            <a:ahLst/>
            <a:cxnLst/>
            <a:rect l="l" t="t" r="r" b="b"/>
            <a:pathLst>
              <a:path w="2263140" h="1068704">
                <a:moveTo>
                  <a:pt x="2263139" y="0"/>
                </a:moveTo>
                <a:lnTo>
                  <a:pt x="2263139" y="1068323"/>
                </a:lnTo>
                <a:lnTo>
                  <a:pt x="0" y="1068323"/>
                </a:lnTo>
                <a:lnTo>
                  <a:pt x="0" y="553211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24300" y="4209621"/>
            <a:ext cx="90056" cy="89087"/>
          </a:xfrm>
          <a:custGeom>
            <a:avLst/>
            <a:gdLst/>
            <a:ahLst/>
            <a:cxnLst/>
            <a:rect l="l" t="t" r="r" b="b"/>
            <a:pathLst>
              <a:path w="99060" h="100964">
                <a:moveTo>
                  <a:pt x="48767" y="0"/>
                </a:moveTo>
                <a:lnTo>
                  <a:pt x="0" y="100584"/>
                </a:lnTo>
                <a:lnTo>
                  <a:pt x="99060" y="100584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8825" y="1678194"/>
            <a:ext cx="7287491" cy="3665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18546"/>
            <a:r>
              <a:rPr sz="2200" b="1" spc="93" dirty="0">
                <a:latin typeface="Gill Sans MT"/>
                <a:cs typeface="Gill Sans MT"/>
              </a:rPr>
              <a:t>Probability</a:t>
            </a:r>
            <a:endParaRPr sz="2200">
              <a:latin typeface="Gill Sans MT"/>
              <a:cs typeface="Gill Sans MT"/>
            </a:endParaRPr>
          </a:p>
          <a:p>
            <a:pPr marL="11359">
              <a:spcBef>
                <a:spcPts val="844"/>
              </a:spcBef>
            </a:pPr>
            <a:r>
              <a:rPr sz="2600" spc="-4" dirty="0">
                <a:latin typeface="Gill Sans MT"/>
                <a:cs typeface="Gill Sans MT"/>
              </a:rPr>
              <a:t>Population</a:t>
            </a:r>
            <a:endParaRPr sz="2600">
              <a:latin typeface="Gill Sans MT"/>
              <a:cs typeface="Gill Sans MT"/>
            </a:endParaRPr>
          </a:p>
          <a:p>
            <a:pPr marL="5726824" marR="4558" indent="-152755">
              <a:lnSpc>
                <a:spcPts val="2575"/>
              </a:lnSpc>
              <a:spcBef>
                <a:spcPts val="1669"/>
              </a:spcBef>
            </a:pPr>
            <a:r>
              <a:rPr sz="2200" b="1" spc="85" dirty="0">
                <a:latin typeface="Gill Sans MT"/>
                <a:cs typeface="Gill Sans MT"/>
              </a:rPr>
              <a:t>Descriptive  </a:t>
            </a:r>
            <a:r>
              <a:rPr sz="2200" b="1" spc="89" dirty="0">
                <a:latin typeface="Gill Sans MT"/>
                <a:cs typeface="Gill Sans MT"/>
              </a:rPr>
              <a:t>Statistics</a:t>
            </a:r>
            <a:endParaRPr sz="2200">
              <a:latin typeface="Gill Sans MT"/>
              <a:cs typeface="Gill Sans MT"/>
            </a:endParaRPr>
          </a:p>
          <a:p>
            <a:pPr>
              <a:spcBef>
                <a:spcPts val="14"/>
              </a:spcBef>
            </a:pPr>
            <a:endParaRPr sz="3000">
              <a:latin typeface="Times New Roman"/>
              <a:cs typeface="Times New Roman"/>
            </a:endParaRPr>
          </a:p>
          <a:p>
            <a:pPr marL="5315131"/>
            <a:r>
              <a:rPr sz="2600" spc="-4" dirty="0">
                <a:latin typeface="Gill Sans MT"/>
                <a:cs typeface="Gill Sans MT"/>
              </a:rPr>
              <a:t>Sample</a:t>
            </a:r>
            <a:endParaRPr sz="26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spcBef>
                <a:spcPts val="36"/>
              </a:spcBef>
            </a:pPr>
            <a:endParaRPr sz="2200">
              <a:latin typeface="Times New Roman"/>
              <a:cs typeface="Times New Roman"/>
            </a:endParaRPr>
          </a:p>
          <a:p>
            <a:pPr marL="2683682"/>
            <a:r>
              <a:rPr sz="2200" b="1" spc="99" dirty="0">
                <a:latin typeface="Gill Sans MT"/>
                <a:cs typeface="Gill Sans MT"/>
              </a:rPr>
              <a:t>Inferential</a:t>
            </a:r>
            <a:r>
              <a:rPr sz="2200" b="1" spc="28" dirty="0">
                <a:latin typeface="Gill Sans MT"/>
                <a:cs typeface="Gill Sans MT"/>
              </a:rPr>
              <a:t> </a:t>
            </a:r>
            <a:r>
              <a:rPr sz="2200" b="1" spc="89" dirty="0">
                <a:latin typeface="Gill Sans MT"/>
                <a:cs typeface="Gill Sans MT"/>
              </a:rPr>
              <a:t>Statistics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99675" y="3008379"/>
            <a:ext cx="298451" cy="410134"/>
          </a:xfrm>
          <a:custGeom>
            <a:avLst/>
            <a:gdLst/>
            <a:ahLst/>
            <a:cxnLst/>
            <a:rect l="l" t="t" r="r" b="b"/>
            <a:pathLst>
              <a:path w="328295" h="464820">
                <a:moveTo>
                  <a:pt x="65531" y="242012"/>
                </a:moveTo>
                <a:lnTo>
                  <a:pt x="0" y="206960"/>
                </a:lnTo>
                <a:lnTo>
                  <a:pt x="3632" y="200281"/>
                </a:lnTo>
                <a:lnTo>
                  <a:pt x="7323" y="193686"/>
                </a:lnTo>
                <a:lnTo>
                  <a:pt x="30597" y="155943"/>
                </a:lnTo>
                <a:lnTo>
                  <a:pt x="55494" y="121550"/>
                </a:lnTo>
                <a:lnTo>
                  <a:pt x="81589" y="90810"/>
                </a:lnTo>
                <a:lnTo>
                  <a:pt x="112979" y="59966"/>
                </a:lnTo>
                <a:lnTo>
                  <a:pt x="144742" y="34985"/>
                </a:lnTo>
                <a:lnTo>
                  <a:pt x="180634" y="14230"/>
                </a:lnTo>
                <a:lnTo>
                  <a:pt x="219283" y="1676"/>
                </a:lnTo>
                <a:lnTo>
                  <a:pt x="239458" y="0"/>
                </a:lnTo>
                <a:lnTo>
                  <a:pt x="243352" y="139"/>
                </a:lnTo>
                <a:lnTo>
                  <a:pt x="282280" y="12749"/>
                </a:lnTo>
                <a:lnTo>
                  <a:pt x="308055" y="40932"/>
                </a:lnTo>
                <a:lnTo>
                  <a:pt x="322162" y="77135"/>
                </a:lnTo>
                <a:lnTo>
                  <a:pt x="327512" y="116436"/>
                </a:lnTo>
                <a:lnTo>
                  <a:pt x="327796" y="127154"/>
                </a:lnTo>
                <a:lnTo>
                  <a:pt x="327780" y="132633"/>
                </a:lnTo>
                <a:lnTo>
                  <a:pt x="327658" y="138238"/>
                </a:lnTo>
                <a:lnTo>
                  <a:pt x="185975" y="138238"/>
                </a:lnTo>
                <a:lnTo>
                  <a:pt x="181989" y="138291"/>
                </a:lnTo>
                <a:lnTo>
                  <a:pt x="142860" y="152461"/>
                </a:lnTo>
                <a:lnTo>
                  <a:pt x="110969" y="178737"/>
                </a:lnTo>
                <a:lnTo>
                  <a:pt x="84947" y="210284"/>
                </a:lnTo>
                <a:lnTo>
                  <a:pt x="69195" y="235308"/>
                </a:lnTo>
                <a:lnTo>
                  <a:pt x="65531" y="242012"/>
                </a:lnTo>
                <a:close/>
              </a:path>
              <a:path w="328295" h="464820">
                <a:moveTo>
                  <a:pt x="283233" y="312116"/>
                </a:moveTo>
                <a:lnTo>
                  <a:pt x="198120" y="312116"/>
                </a:lnTo>
                <a:lnTo>
                  <a:pt x="201622" y="305459"/>
                </a:lnTo>
                <a:lnTo>
                  <a:pt x="204921" y="298795"/>
                </a:lnTo>
                <a:lnTo>
                  <a:pt x="220445" y="259224"/>
                </a:lnTo>
                <a:lnTo>
                  <a:pt x="228568" y="221906"/>
                </a:lnTo>
                <a:lnTo>
                  <a:pt x="229820" y="204761"/>
                </a:lnTo>
                <a:lnTo>
                  <a:pt x="229818" y="199337"/>
                </a:lnTo>
                <a:lnTo>
                  <a:pt x="220255" y="158993"/>
                </a:lnTo>
                <a:lnTo>
                  <a:pt x="185975" y="138238"/>
                </a:lnTo>
                <a:lnTo>
                  <a:pt x="327658" y="138238"/>
                </a:lnTo>
                <a:lnTo>
                  <a:pt x="323879" y="179031"/>
                </a:lnTo>
                <a:lnTo>
                  <a:pt x="314978" y="222685"/>
                </a:lnTo>
                <a:lnTo>
                  <a:pt x="303289" y="261703"/>
                </a:lnTo>
                <a:lnTo>
                  <a:pt x="287867" y="301641"/>
                </a:lnTo>
                <a:lnTo>
                  <a:pt x="284935" y="308350"/>
                </a:lnTo>
                <a:lnTo>
                  <a:pt x="283233" y="312116"/>
                </a:lnTo>
                <a:close/>
              </a:path>
              <a:path w="328295" h="464820">
                <a:moveTo>
                  <a:pt x="160019" y="464516"/>
                </a:moveTo>
                <a:lnTo>
                  <a:pt x="166115" y="295352"/>
                </a:lnTo>
                <a:lnTo>
                  <a:pt x="198120" y="312116"/>
                </a:lnTo>
                <a:lnTo>
                  <a:pt x="283233" y="312116"/>
                </a:lnTo>
                <a:lnTo>
                  <a:pt x="265175" y="348692"/>
                </a:lnTo>
                <a:lnTo>
                  <a:pt x="297179" y="365456"/>
                </a:lnTo>
                <a:lnTo>
                  <a:pt x="160019" y="464516"/>
                </a:lnTo>
                <a:close/>
              </a:path>
            </a:pathLst>
          </a:custGeom>
          <a:solidFill>
            <a:srgbClr val="9292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99675" y="3008379"/>
            <a:ext cx="298451" cy="410134"/>
          </a:xfrm>
          <a:custGeom>
            <a:avLst/>
            <a:gdLst/>
            <a:ahLst/>
            <a:cxnLst/>
            <a:rect l="l" t="t" r="r" b="b"/>
            <a:pathLst>
              <a:path w="328295" h="464820">
                <a:moveTo>
                  <a:pt x="198120" y="312116"/>
                </a:moveTo>
                <a:lnTo>
                  <a:pt x="216087" y="272270"/>
                </a:lnTo>
                <a:lnTo>
                  <a:pt x="226690" y="233962"/>
                </a:lnTo>
                <a:lnTo>
                  <a:pt x="229820" y="204761"/>
                </a:lnTo>
                <a:lnTo>
                  <a:pt x="229818" y="199337"/>
                </a:lnTo>
                <a:lnTo>
                  <a:pt x="220255" y="158993"/>
                </a:lnTo>
                <a:lnTo>
                  <a:pt x="185975" y="138238"/>
                </a:lnTo>
                <a:lnTo>
                  <a:pt x="181989" y="138291"/>
                </a:lnTo>
                <a:lnTo>
                  <a:pt x="142860" y="152461"/>
                </a:lnTo>
                <a:lnTo>
                  <a:pt x="110969" y="178737"/>
                </a:lnTo>
                <a:lnTo>
                  <a:pt x="84947" y="210284"/>
                </a:lnTo>
                <a:lnTo>
                  <a:pt x="65531" y="242012"/>
                </a:lnTo>
                <a:lnTo>
                  <a:pt x="0" y="206960"/>
                </a:lnTo>
                <a:lnTo>
                  <a:pt x="22637" y="168167"/>
                </a:lnTo>
                <a:lnTo>
                  <a:pt x="47041" y="132624"/>
                </a:lnTo>
                <a:lnTo>
                  <a:pt x="72784" y="100632"/>
                </a:lnTo>
                <a:lnTo>
                  <a:pt x="99441" y="72495"/>
                </a:lnTo>
                <a:lnTo>
                  <a:pt x="131127" y="44942"/>
                </a:lnTo>
                <a:lnTo>
                  <a:pt x="162801" y="23527"/>
                </a:lnTo>
                <a:lnTo>
                  <a:pt x="198116" y="7183"/>
                </a:lnTo>
                <a:lnTo>
                  <a:pt x="239458" y="0"/>
                </a:lnTo>
                <a:lnTo>
                  <a:pt x="243352" y="139"/>
                </a:lnTo>
                <a:lnTo>
                  <a:pt x="282280" y="12749"/>
                </a:lnTo>
                <a:lnTo>
                  <a:pt x="308055" y="40932"/>
                </a:lnTo>
                <a:lnTo>
                  <a:pt x="322162" y="77135"/>
                </a:lnTo>
                <a:lnTo>
                  <a:pt x="327512" y="116436"/>
                </a:lnTo>
                <a:lnTo>
                  <a:pt x="327796" y="127154"/>
                </a:lnTo>
                <a:lnTo>
                  <a:pt x="327780" y="132633"/>
                </a:lnTo>
                <a:lnTo>
                  <a:pt x="324733" y="173005"/>
                </a:lnTo>
                <a:lnTo>
                  <a:pt x="316562" y="216308"/>
                </a:lnTo>
                <a:lnTo>
                  <a:pt x="305497" y="255122"/>
                </a:lnTo>
                <a:lnTo>
                  <a:pt x="290696" y="294943"/>
                </a:lnTo>
                <a:lnTo>
                  <a:pt x="272174" y="335243"/>
                </a:lnTo>
                <a:lnTo>
                  <a:pt x="265175" y="348692"/>
                </a:lnTo>
                <a:lnTo>
                  <a:pt x="297179" y="365456"/>
                </a:lnTo>
                <a:lnTo>
                  <a:pt x="160019" y="464516"/>
                </a:lnTo>
                <a:lnTo>
                  <a:pt x="166115" y="295352"/>
                </a:lnTo>
                <a:lnTo>
                  <a:pt x="198120" y="31211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507585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3888"/>
            <a:r>
              <a:rPr spc="-4" dirty="0"/>
              <a:t>“Central Dogma” of</a:t>
            </a:r>
            <a:r>
              <a:rPr spc="14" dirty="0"/>
              <a:t> </a:t>
            </a:r>
            <a:r>
              <a:rPr spc="-4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2294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77127" y="2150185"/>
            <a:ext cx="112683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2" defTabSz="819431"/>
            <a:r>
              <a:rPr sz="2200" b="1" spc="81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200" b="1" spc="121" baseline="-20833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r>
              <a:rPr sz="2200" b="1" spc="-54" baseline="-2083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200" b="1" spc="99" dirty="0">
                <a:solidFill>
                  <a:prstClr val="black"/>
                </a:solidFill>
                <a:latin typeface="Gill Sans MT"/>
                <a:cs typeface="Gill Sans MT"/>
              </a:rPr>
              <a:t>True</a:t>
            </a:r>
            <a:endParaRPr sz="22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5558" y="2138082"/>
            <a:ext cx="115050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2" defTabSz="819431"/>
            <a:r>
              <a:rPr sz="2200" b="1" spc="81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200" b="1" spc="121" baseline="-20833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r>
              <a:rPr sz="2200" b="1" spc="-33" baseline="-20833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200" b="1" spc="81" dirty="0">
                <a:solidFill>
                  <a:prstClr val="black"/>
                </a:solidFill>
                <a:latin typeface="Gill Sans MT"/>
                <a:cs typeface="Gill Sans MT"/>
              </a:rPr>
              <a:t>False</a:t>
            </a:r>
            <a:endParaRPr sz="22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9281" y="4136315"/>
            <a:ext cx="135059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2" defTabSz="819431"/>
            <a:r>
              <a:rPr sz="2200" b="1" spc="90" dirty="0" smtClean="0">
                <a:solidFill>
                  <a:prstClr val="black"/>
                </a:solidFill>
                <a:latin typeface="Gill Sans MT"/>
                <a:cs typeface="Gill Sans MT"/>
              </a:rPr>
              <a:t>Rej</a:t>
            </a:r>
            <a:r>
              <a:rPr lang="en-US" sz="2200" b="1" spc="90" dirty="0" smtClean="0">
                <a:solidFill>
                  <a:prstClr val="black"/>
                </a:solidFill>
                <a:latin typeface="Gill Sans MT"/>
                <a:cs typeface="Gill Sans MT"/>
              </a:rPr>
              <a:t>e</a:t>
            </a:r>
            <a:r>
              <a:rPr sz="2200" b="1" spc="90" dirty="0" smtClean="0">
                <a:solidFill>
                  <a:prstClr val="black"/>
                </a:solidFill>
                <a:latin typeface="Gill Sans MT"/>
                <a:cs typeface="Gill Sans MT"/>
              </a:rPr>
              <a:t>ct</a:t>
            </a:r>
            <a:r>
              <a:rPr sz="2200" b="1" spc="-18" dirty="0" smtClean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200" b="1" spc="85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200" b="1" spc="127" baseline="-20833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200" baseline="-20833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4109" y="1536550"/>
            <a:ext cx="4129809" cy="388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82" defTabSz="819431"/>
            <a:r>
              <a:rPr sz="2500" b="1" spc="102" dirty="0">
                <a:solidFill>
                  <a:prstClr val="black"/>
                </a:solidFill>
                <a:latin typeface="Gill Sans MT"/>
                <a:cs typeface="Gill Sans MT"/>
              </a:rPr>
              <a:t>Actual </a:t>
            </a:r>
            <a:r>
              <a:rPr sz="2500" b="1" spc="108" dirty="0">
                <a:solidFill>
                  <a:prstClr val="black"/>
                </a:solidFill>
                <a:latin typeface="Gill Sans MT"/>
                <a:cs typeface="Gill Sans MT"/>
              </a:rPr>
              <a:t>Situation</a:t>
            </a:r>
            <a:r>
              <a:rPr sz="2500" b="1" spc="-72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500" b="1" spc="94" dirty="0">
                <a:solidFill>
                  <a:prstClr val="black"/>
                </a:solidFill>
                <a:latin typeface="Gill Sans MT"/>
                <a:cs typeface="Gill Sans MT"/>
              </a:rPr>
              <a:t>“Truth”</a:t>
            </a:r>
            <a:endParaRPr sz="250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221" y="2227731"/>
            <a:ext cx="1522268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6962" indent="-306152" defTabSz="819431"/>
            <a:r>
              <a:rPr sz="2500" b="1" spc="90" dirty="0">
                <a:solidFill>
                  <a:prstClr val="black"/>
                </a:solidFill>
                <a:latin typeface="Gill Sans MT"/>
                <a:cs typeface="Gill Sans MT"/>
              </a:rPr>
              <a:t>Decision</a:t>
            </a:r>
            <a:endParaRPr sz="2500">
              <a:solidFill>
                <a:prstClr val="black"/>
              </a:solidFill>
              <a:latin typeface="Gill Sans MT"/>
              <a:cs typeface="Gill Sans MT"/>
            </a:endParaRPr>
          </a:p>
          <a:p>
            <a:pPr marL="176406" marR="4559" indent="140554" defTabSz="819431">
              <a:spcBef>
                <a:spcPts val="1822"/>
              </a:spcBef>
            </a:pPr>
            <a:r>
              <a:rPr sz="2200" b="1" spc="67" dirty="0">
                <a:solidFill>
                  <a:prstClr val="black"/>
                </a:solidFill>
                <a:latin typeface="Gill Sans MT"/>
                <a:cs typeface="Gill Sans MT"/>
              </a:rPr>
              <a:t>Do </a:t>
            </a:r>
            <a:r>
              <a:rPr sz="2200" b="1" spc="121" dirty="0">
                <a:solidFill>
                  <a:prstClr val="black"/>
                </a:solidFill>
                <a:latin typeface="Gill Sans MT"/>
                <a:cs typeface="Gill Sans MT"/>
              </a:rPr>
              <a:t>Not  </a:t>
            </a:r>
            <a:r>
              <a:rPr sz="2200" b="1" spc="90" dirty="0">
                <a:solidFill>
                  <a:prstClr val="black"/>
                </a:solidFill>
                <a:latin typeface="Gill Sans MT"/>
                <a:cs typeface="Gill Sans MT"/>
              </a:rPr>
              <a:t>Reject</a:t>
            </a:r>
            <a:r>
              <a:rPr sz="2200" b="1" spc="-31" dirty="0">
                <a:solidFill>
                  <a:prstClr val="black"/>
                </a:solidFill>
                <a:latin typeface="Gill Sans MT"/>
                <a:cs typeface="Gill Sans MT"/>
              </a:rPr>
              <a:t> </a:t>
            </a:r>
            <a:r>
              <a:rPr sz="2200" b="1" spc="85" dirty="0">
                <a:solidFill>
                  <a:prstClr val="black"/>
                </a:solidFill>
                <a:latin typeface="Gill Sans MT"/>
                <a:cs typeface="Gill Sans MT"/>
              </a:rPr>
              <a:t>H</a:t>
            </a:r>
            <a:r>
              <a:rPr sz="2200" b="1" spc="127" baseline="-20833" dirty="0">
                <a:solidFill>
                  <a:prstClr val="black"/>
                </a:solidFill>
                <a:latin typeface="Gill Sans MT"/>
                <a:cs typeface="Gill Sans MT"/>
              </a:rPr>
              <a:t>0</a:t>
            </a:r>
            <a:endParaRPr sz="2200" baseline="-20833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69285" y="1965290"/>
            <a:ext cx="623455" cy="630891"/>
          </a:xfrm>
          <a:custGeom>
            <a:avLst/>
            <a:gdLst/>
            <a:ahLst/>
            <a:cxnLst/>
            <a:rect l="l" t="t" r="r" b="b"/>
            <a:pathLst>
              <a:path w="685800" h="715010">
                <a:moveTo>
                  <a:pt x="0" y="0"/>
                </a:moveTo>
                <a:lnTo>
                  <a:pt x="685799" y="714755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819431"/>
            <a:endParaRPr smtClean="0">
              <a:solidFill>
                <a:prstClr val="black"/>
              </a:solidFill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075410" y="2596626"/>
          <a:ext cx="5950525" cy="2301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7410"/>
                <a:gridCol w="3113115"/>
              </a:tblGrid>
              <a:tr h="1133586">
                <a:tc>
                  <a:txBody>
                    <a:bodyPr/>
                    <a:lstStyle/>
                    <a:p>
                      <a:pPr marL="1186815" marR="344170" indent="-871855">
                        <a:lnSpc>
                          <a:spcPct val="119600"/>
                        </a:lnSpc>
                        <a:spcBef>
                          <a:spcPts val="1365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Correct</a:t>
                      </a:r>
                      <a:r>
                        <a:rPr sz="2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Decision 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1 -</a:t>
                      </a:r>
                      <a:r>
                        <a:rPr sz="21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Symbol"/>
                          <a:cs typeface="Symbol"/>
                        </a:rPr>
                        <a:t></a:t>
                      </a:r>
                      <a:endParaRPr sz="2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5239">
                      <a:solidFill>
                        <a:srgbClr val="000000"/>
                      </a:solidFill>
                      <a:prstDash val="solid"/>
                    </a:lnL>
                    <a:lnR w="15239">
                      <a:solidFill>
                        <a:srgbClr val="000000"/>
                      </a:solidFill>
                      <a:prstDash val="solid"/>
                    </a:lnR>
                    <a:lnT w="15239">
                      <a:solidFill>
                        <a:srgbClr val="000000"/>
                      </a:solidFill>
                      <a:prstDash val="solid"/>
                    </a:lnT>
                    <a:lnB w="152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Incorrect</a:t>
                      </a:r>
                      <a:r>
                        <a:rPr sz="2100" b="1" spc="-110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7434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Type II</a:t>
                      </a:r>
                      <a:r>
                        <a:rPr sz="2100" b="1" spc="-105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27241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100" b="1" dirty="0">
                          <a:solidFill>
                            <a:srgbClr val="FF2800"/>
                          </a:solidFill>
                          <a:latin typeface="Symbol"/>
                          <a:cs typeface="Symbol"/>
                        </a:rPr>
                        <a:t></a:t>
                      </a:r>
                      <a:endParaRPr sz="2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5239">
                      <a:solidFill>
                        <a:srgbClr val="000000"/>
                      </a:solidFill>
                      <a:prstDash val="solid"/>
                    </a:lnL>
                    <a:lnR w="15239">
                      <a:solidFill>
                        <a:srgbClr val="000000"/>
                      </a:solidFill>
                      <a:prstDash val="solid"/>
                    </a:lnR>
                    <a:lnT w="15239">
                      <a:solidFill>
                        <a:srgbClr val="000000"/>
                      </a:solidFill>
                      <a:prstDash val="solid"/>
                    </a:lnT>
                    <a:lnB w="1523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219075" marR="219710" algn="ctr">
                        <a:lnSpc>
                          <a:spcPts val="3290"/>
                        </a:lnSpc>
                        <a:spcBef>
                          <a:spcPts val="140"/>
                        </a:spcBef>
                      </a:pP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Incorrect</a:t>
                      </a:r>
                      <a:r>
                        <a:rPr sz="2100" b="1" spc="-110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Decision  </a:t>
                      </a: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Type I</a:t>
                      </a:r>
                      <a:r>
                        <a:rPr sz="2100" b="1" spc="-105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2800"/>
                          </a:solidFill>
                          <a:latin typeface="Arial"/>
                          <a:cs typeface="Arial"/>
                        </a:rPr>
                        <a:t>Error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R="123825" algn="ctr">
                        <a:lnSpc>
                          <a:spcPts val="2605"/>
                        </a:lnSpc>
                      </a:pPr>
                      <a:r>
                        <a:rPr sz="2100" b="1" dirty="0">
                          <a:solidFill>
                            <a:srgbClr val="FF2800"/>
                          </a:solidFill>
                          <a:latin typeface="Symbol"/>
                          <a:cs typeface="Symbol"/>
                        </a:rPr>
                        <a:t></a:t>
                      </a:r>
                      <a:endParaRPr sz="2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5239">
                      <a:solidFill>
                        <a:srgbClr val="000000"/>
                      </a:solidFill>
                      <a:prstDash val="solid"/>
                    </a:lnL>
                    <a:lnR w="15239">
                      <a:solidFill>
                        <a:srgbClr val="000000"/>
                      </a:solidFill>
                      <a:prstDash val="solid"/>
                    </a:lnR>
                    <a:lnT w="15239">
                      <a:solidFill>
                        <a:srgbClr val="000000"/>
                      </a:solidFill>
                      <a:prstDash val="solid"/>
                    </a:lnT>
                    <a:lnB w="152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0820" marR="365125" indent="-883919">
                        <a:lnSpc>
                          <a:spcPct val="119600"/>
                        </a:lnSpc>
                        <a:spcBef>
                          <a:spcPts val="919"/>
                        </a:spcBef>
                      </a:pPr>
                      <a:r>
                        <a:rPr sz="2100" b="1" spc="-5" dirty="0">
                          <a:latin typeface="Arial"/>
                          <a:cs typeface="Arial"/>
                        </a:rPr>
                        <a:t>Correct</a:t>
                      </a:r>
                      <a:r>
                        <a:rPr sz="2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Arial"/>
                          <a:cs typeface="Arial"/>
                        </a:rPr>
                        <a:t>Decision 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1 -</a:t>
                      </a:r>
                      <a:r>
                        <a:rPr sz="21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5" dirty="0">
                          <a:latin typeface="Symbol"/>
                          <a:cs typeface="Symbol"/>
                        </a:rPr>
                        <a:t></a:t>
                      </a:r>
                      <a:endParaRPr sz="2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15239">
                      <a:solidFill>
                        <a:srgbClr val="000000"/>
                      </a:solidFill>
                      <a:prstDash val="solid"/>
                    </a:lnL>
                    <a:lnR w="15239">
                      <a:solidFill>
                        <a:srgbClr val="000000"/>
                      </a:solidFill>
                      <a:prstDash val="solid"/>
                    </a:lnR>
                    <a:lnT w="15239">
                      <a:solidFill>
                        <a:srgbClr val="000000"/>
                      </a:solidFill>
                      <a:prstDash val="solid"/>
                    </a:lnT>
                    <a:lnB w="1523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08805" y="489519"/>
            <a:ext cx="7801033" cy="48882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Errors </a:t>
            </a:r>
            <a:r>
              <a:rPr lang="en-US" spc="-5" dirty="0"/>
              <a:t>in Hypothesis</a:t>
            </a:r>
            <a:r>
              <a:rPr lang="en-US" spc="-50" dirty="0"/>
              <a:t> </a:t>
            </a:r>
            <a:r>
              <a:rPr lang="en-US" spc="-5" dirty="0"/>
              <a:t>Testing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4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5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8989" algn="l"/>
            <a:r>
              <a:rPr dirty="0"/>
              <a:t>Hy</a:t>
            </a:r>
            <a:r>
              <a:rPr spc="79" dirty="0"/>
              <a:t>p</a:t>
            </a:r>
            <a:r>
              <a:rPr spc="-10" dirty="0"/>
              <a:t>othesis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57200" y="1600209"/>
            <a:ext cx="8229600" cy="3027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7058" marR="101619" indent="-260947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312" algn="l"/>
              </a:tabLst>
            </a:pPr>
            <a:r>
              <a:rPr sz="2200" spc="-159" dirty="0"/>
              <a:t>In </a:t>
            </a:r>
            <a:r>
              <a:rPr sz="2200" spc="-109" dirty="0"/>
              <a:t>general, many </a:t>
            </a:r>
            <a:r>
              <a:rPr sz="2200" spc="-50" dirty="0"/>
              <a:t>scientific </a:t>
            </a:r>
            <a:r>
              <a:rPr sz="2200" spc="-69" dirty="0"/>
              <a:t>investigations </a:t>
            </a:r>
            <a:r>
              <a:rPr sz="2200" spc="-59" dirty="0"/>
              <a:t>start </a:t>
            </a:r>
            <a:r>
              <a:rPr sz="2200" spc="-119" dirty="0"/>
              <a:t>by expressing </a:t>
            </a:r>
            <a:r>
              <a:rPr sz="2200" spc="-109" dirty="0"/>
              <a:t>a  </a:t>
            </a:r>
            <a:r>
              <a:rPr sz="2200" spc="-89" dirty="0"/>
              <a:t>hypothesis.</a:t>
            </a:r>
            <a:endParaRPr sz="2200" dirty="0"/>
          </a:p>
          <a:p>
            <a:pPr marL="281017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567058" marR="154308" indent="-260947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312" algn="l"/>
              </a:tabLst>
            </a:pPr>
            <a:r>
              <a:rPr sz="2200" spc="-69" dirty="0"/>
              <a:t>For </a:t>
            </a:r>
            <a:r>
              <a:rPr sz="2200" spc="-109" dirty="0"/>
              <a:t>example, </a:t>
            </a:r>
            <a:r>
              <a:rPr sz="2200" spc="-59" dirty="0"/>
              <a:t>Mackowiak </a:t>
            </a:r>
            <a:r>
              <a:rPr sz="2200" spc="-69" dirty="0"/>
              <a:t>et </a:t>
            </a:r>
            <a:r>
              <a:rPr sz="2200" spc="-50" dirty="0"/>
              <a:t>al </a:t>
            </a:r>
            <a:r>
              <a:rPr sz="2200" spc="-79" dirty="0"/>
              <a:t>(1992) </a:t>
            </a:r>
            <a:r>
              <a:rPr sz="2200" spc="-89" dirty="0"/>
              <a:t>hypothesized </a:t>
            </a:r>
            <a:r>
              <a:rPr sz="2200" spc="-30" dirty="0"/>
              <a:t>that </a:t>
            </a:r>
            <a:r>
              <a:rPr sz="2200" spc="-79" dirty="0"/>
              <a:t>the  </a:t>
            </a:r>
            <a:r>
              <a:rPr sz="2200" spc="-129" dirty="0"/>
              <a:t>average </a:t>
            </a:r>
            <a:r>
              <a:rPr sz="2200" spc="-89" dirty="0"/>
              <a:t>normal </a:t>
            </a:r>
            <a:r>
              <a:rPr sz="2200" spc="-59" dirty="0"/>
              <a:t>(i.e., </a:t>
            </a:r>
            <a:r>
              <a:rPr sz="2200" spc="-89" dirty="0"/>
              <a:t>for </a:t>
            </a:r>
            <a:r>
              <a:rPr sz="2200" spc="-79" dirty="0"/>
              <a:t>healthy </a:t>
            </a:r>
            <a:r>
              <a:rPr sz="2200" spc="-89" dirty="0"/>
              <a:t>people) </a:t>
            </a:r>
            <a:r>
              <a:rPr sz="2200" spc="-69" dirty="0"/>
              <a:t>body </a:t>
            </a:r>
            <a:r>
              <a:rPr sz="2200" spc="-89" dirty="0"/>
              <a:t>temperature </a:t>
            </a:r>
            <a:r>
              <a:rPr sz="2200" spc="-69" dirty="0"/>
              <a:t>is  </a:t>
            </a:r>
            <a:r>
              <a:rPr sz="2200" spc="-119" dirty="0"/>
              <a:t>less </a:t>
            </a:r>
            <a:r>
              <a:rPr sz="2200" spc="-69" dirty="0"/>
              <a:t>than </a:t>
            </a:r>
            <a:r>
              <a:rPr sz="2200" spc="-79" dirty="0"/>
              <a:t>the widely </a:t>
            </a:r>
            <a:r>
              <a:rPr sz="2200" spc="-89" dirty="0"/>
              <a:t>accepted </a:t>
            </a:r>
            <a:r>
              <a:rPr sz="2200" spc="-99" dirty="0"/>
              <a:t>value </a:t>
            </a:r>
            <a:r>
              <a:rPr sz="2200" spc="-69" dirty="0"/>
              <a:t>of</a:t>
            </a:r>
            <a:r>
              <a:rPr sz="2200" spc="426" dirty="0"/>
              <a:t> </a:t>
            </a:r>
            <a:r>
              <a:rPr sz="2200" spc="-89" dirty="0"/>
              <a:t>98</a:t>
            </a:r>
            <a:r>
              <a:rPr sz="2200" i="1" spc="-89" dirty="0">
                <a:latin typeface="Verdana"/>
                <a:cs typeface="Verdana"/>
              </a:rPr>
              <a:t>.</a:t>
            </a:r>
            <a:r>
              <a:rPr sz="2200" spc="-89" dirty="0"/>
              <a:t>6</a:t>
            </a:r>
            <a:r>
              <a:rPr lang="tr-TR" sz="2200" spc="-89" dirty="0"/>
              <a:t> </a:t>
            </a:r>
            <a:r>
              <a:rPr sz="2200" i="1" spc="-89" dirty="0">
                <a:latin typeface="Trebuchet MS"/>
                <a:cs typeface="Trebuchet MS"/>
              </a:rPr>
              <a:t>F </a:t>
            </a:r>
            <a:r>
              <a:rPr sz="2200" spc="-69" dirty="0"/>
              <a:t>.</a:t>
            </a:r>
            <a:endParaRPr sz="2200" dirty="0">
              <a:latin typeface="Trebuchet MS"/>
              <a:cs typeface="Trebuchet MS"/>
            </a:endParaRPr>
          </a:p>
          <a:p>
            <a:pPr marL="281017"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567058" marR="10036" indent="-260947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568312" algn="l"/>
              </a:tabLst>
            </a:pPr>
            <a:r>
              <a:rPr sz="2200" spc="-129" dirty="0"/>
              <a:t>If </a:t>
            </a:r>
            <a:r>
              <a:rPr sz="2200" spc="-198" dirty="0"/>
              <a:t>we </a:t>
            </a:r>
            <a:r>
              <a:rPr sz="2200" spc="-109" dirty="0"/>
              <a:t>denote </a:t>
            </a:r>
            <a:r>
              <a:rPr sz="2200" spc="-79" dirty="0"/>
              <a:t>the </a:t>
            </a:r>
            <a:r>
              <a:rPr sz="2200" spc="-59" dirty="0"/>
              <a:t>population </a:t>
            </a:r>
            <a:r>
              <a:rPr sz="2200" spc="-129" dirty="0"/>
              <a:t>mean </a:t>
            </a:r>
            <a:r>
              <a:rPr sz="2200" spc="-69" dirty="0"/>
              <a:t>of </a:t>
            </a:r>
            <a:r>
              <a:rPr sz="2200" spc="-89" dirty="0"/>
              <a:t>normal </a:t>
            </a:r>
            <a:r>
              <a:rPr sz="2200" spc="-69" dirty="0"/>
              <a:t>body </a:t>
            </a:r>
            <a:r>
              <a:rPr sz="2200" spc="-89" dirty="0"/>
              <a:t>temperature  </a:t>
            </a:r>
            <a:r>
              <a:rPr sz="2200" spc="-129" dirty="0"/>
              <a:t>as </a:t>
            </a:r>
            <a:r>
              <a:rPr sz="2200" i="1" spc="-79" dirty="0">
                <a:latin typeface="Verdana"/>
                <a:cs typeface="Verdana"/>
              </a:rPr>
              <a:t>µ</a:t>
            </a:r>
            <a:r>
              <a:rPr sz="2200" spc="-79" dirty="0"/>
              <a:t>, </a:t>
            </a:r>
            <a:r>
              <a:rPr sz="2200" spc="-89" dirty="0"/>
              <a:t>then </a:t>
            </a:r>
            <a:r>
              <a:rPr sz="2200" spc="-208" dirty="0"/>
              <a:t>we  </a:t>
            </a:r>
            <a:r>
              <a:rPr sz="2200" spc="-89" dirty="0"/>
              <a:t>can </a:t>
            </a:r>
            <a:r>
              <a:rPr sz="2200" spc="-139" dirty="0"/>
              <a:t>express </a:t>
            </a:r>
            <a:r>
              <a:rPr sz="2200" spc="-50" dirty="0"/>
              <a:t>this </a:t>
            </a:r>
            <a:r>
              <a:rPr sz="2200" spc="-89" dirty="0"/>
              <a:t>hypothesis </a:t>
            </a:r>
            <a:r>
              <a:rPr sz="2200" spc="-129" dirty="0"/>
              <a:t>as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i="1" spc="-109" dirty="0">
                <a:latin typeface="Verdana"/>
                <a:cs typeface="Verdana"/>
              </a:rPr>
              <a:t>&lt; </a:t>
            </a:r>
            <a:r>
              <a:rPr sz="2200" i="1" spc="-59" dirty="0">
                <a:latin typeface="Verdana"/>
                <a:cs typeface="Verdana"/>
              </a:rPr>
              <a:t> </a:t>
            </a:r>
            <a:r>
              <a:rPr sz="2200" spc="-119" dirty="0"/>
              <a:t>98</a:t>
            </a:r>
            <a:r>
              <a:rPr sz="2200" i="1" spc="-119" dirty="0">
                <a:latin typeface="Verdana"/>
                <a:cs typeface="Verdana"/>
              </a:rPr>
              <a:t>.</a:t>
            </a:r>
            <a:r>
              <a:rPr sz="2200" spc="-119" dirty="0"/>
              <a:t>6.</a:t>
            </a:r>
            <a:endParaRPr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892386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07583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9931" algn="l"/>
            <a:r>
              <a:rPr spc="-30" dirty="0"/>
              <a:t>Null </a:t>
            </a:r>
            <a:r>
              <a:rPr spc="59" dirty="0"/>
              <a:t>and </a:t>
            </a:r>
            <a:r>
              <a:rPr spc="20" dirty="0"/>
              <a:t>alternative</a:t>
            </a:r>
            <a:r>
              <a:rPr lang="tr-TR" spc="20" dirty="0"/>
              <a:t> </a:t>
            </a:r>
            <a:r>
              <a:rPr spc="-10" dirty="0"/>
              <a:t>hypotheses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607" y="1719293"/>
            <a:ext cx="7476417" cy="3210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088" marR="816849" indent="-260994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342" algn="l"/>
              </a:tabLst>
            </a:pPr>
            <a:r>
              <a:rPr sz="2200" spc="-40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79" dirty="0">
                <a:latin typeface="Tahoma"/>
                <a:cs typeface="Tahoma"/>
              </a:rPr>
              <a:t>usually reflects the </a:t>
            </a:r>
            <a:r>
              <a:rPr sz="2200" spc="-30" dirty="0">
                <a:latin typeface="Tahoma"/>
                <a:cs typeface="Tahoma"/>
              </a:rPr>
              <a:t>“status quo” </a:t>
            </a:r>
            <a:r>
              <a:rPr sz="2200" spc="-109" dirty="0">
                <a:latin typeface="Tahoma"/>
                <a:cs typeface="Tahoma"/>
              </a:rPr>
              <a:t>or  </a:t>
            </a:r>
            <a:r>
              <a:rPr sz="2200" spc="-40" dirty="0">
                <a:latin typeface="Tahoma"/>
                <a:cs typeface="Tahoma"/>
              </a:rPr>
              <a:t>“nothing </a:t>
            </a:r>
            <a:r>
              <a:rPr sz="2200" spc="-69" dirty="0">
                <a:latin typeface="Tahoma"/>
                <a:cs typeface="Tahoma"/>
              </a:rPr>
              <a:t>of</a:t>
            </a:r>
            <a:r>
              <a:rPr sz="2200" spc="50" dirty="0">
                <a:latin typeface="Tahoma"/>
                <a:cs typeface="Tahoma"/>
              </a:rPr>
              <a:t> </a:t>
            </a:r>
            <a:r>
              <a:rPr sz="2200" spc="-50" dirty="0">
                <a:latin typeface="Tahoma"/>
                <a:cs typeface="Tahoma"/>
              </a:rPr>
              <a:t>interest”.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86088" marR="10039" indent="-2609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342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59" dirty="0">
                <a:latin typeface="Tahoma"/>
                <a:cs typeface="Tahoma"/>
              </a:rPr>
              <a:t>contrast,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109" dirty="0">
                <a:latin typeface="Tahoma"/>
                <a:cs typeface="Tahoma"/>
              </a:rPr>
              <a:t>refer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89" dirty="0">
                <a:latin typeface="Tahoma"/>
                <a:cs typeface="Tahoma"/>
              </a:rPr>
              <a:t>our hypothesis </a:t>
            </a:r>
            <a:r>
              <a:rPr sz="2200" spc="-59" dirty="0">
                <a:latin typeface="Tahoma"/>
                <a:cs typeface="Tahoma"/>
              </a:rPr>
              <a:t>(i.e.,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208" dirty="0">
                <a:latin typeface="Tahoma"/>
                <a:cs typeface="Tahoma"/>
              </a:rPr>
              <a:t>we  </a:t>
            </a:r>
            <a:r>
              <a:rPr sz="2200" spc="-139" dirty="0">
                <a:latin typeface="Tahoma"/>
                <a:cs typeface="Tahoma"/>
              </a:rPr>
              <a:t>are </a:t>
            </a:r>
            <a:r>
              <a:rPr sz="2200" spc="-69" dirty="0">
                <a:latin typeface="Tahoma"/>
                <a:cs typeface="Tahoma"/>
              </a:rPr>
              <a:t>investigating </a:t>
            </a:r>
            <a:r>
              <a:rPr sz="2200" spc="-79" dirty="0">
                <a:latin typeface="Tahoma"/>
                <a:cs typeface="Tahoma"/>
              </a:rPr>
              <a:t>through </a:t>
            </a:r>
            <a:r>
              <a:rPr sz="2200" spc="-109" dirty="0">
                <a:latin typeface="Tahoma"/>
                <a:cs typeface="Tahoma"/>
              </a:rPr>
              <a:t>a </a:t>
            </a:r>
            <a:r>
              <a:rPr sz="2200" spc="-50" dirty="0">
                <a:latin typeface="Tahoma"/>
                <a:cs typeface="Tahoma"/>
              </a:rPr>
              <a:t>scientific </a:t>
            </a:r>
            <a:r>
              <a:rPr sz="2200" spc="-69" dirty="0">
                <a:latin typeface="Tahoma"/>
                <a:cs typeface="Tahoma"/>
              </a:rPr>
              <a:t>study) </a:t>
            </a:r>
            <a:r>
              <a:rPr sz="2200" spc="-129" dirty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b="1" spc="-79" dirty="0">
                <a:latin typeface="Trebuchet MS"/>
                <a:cs typeface="Trebuchet MS"/>
              </a:rPr>
              <a:t>alternative  </a:t>
            </a:r>
            <a:r>
              <a:rPr sz="2200" b="1" spc="-59" dirty="0">
                <a:latin typeface="Trebuchet MS"/>
                <a:cs typeface="Trebuchet MS"/>
              </a:rPr>
              <a:t>hypothesis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spc="-109" dirty="0">
                <a:latin typeface="Tahoma"/>
                <a:cs typeface="Tahoma"/>
              </a:rPr>
              <a:t>denote </a:t>
            </a:r>
            <a:r>
              <a:rPr sz="2200" spc="30" dirty="0">
                <a:latin typeface="Tahoma"/>
                <a:cs typeface="Tahoma"/>
              </a:rPr>
              <a:t>it </a:t>
            </a:r>
            <a:r>
              <a:rPr sz="2200" spc="-129" dirty="0">
                <a:latin typeface="Tahoma"/>
                <a:cs typeface="Tahoma"/>
              </a:rPr>
              <a:t>as</a:t>
            </a:r>
            <a:r>
              <a:rPr sz="2200" spc="327" dirty="0">
                <a:latin typeface="Tahoma"/>
                <a:cs typeface="Tahoma"/>
              </a:rPr>
              <a:t> </a:t>
            </a:r>
            <a:r>
              <a:rPr sz="2200" i="1" spc="50" dirty="0">
                <a:latin typeface="Trebuchet MS"/>
                <a:cs typeface="Trebuchet MS"/>
              </a:rPr>
              <a:t>H</a:t>
            </a:r>
            <a:r>
              <a:rPr sz="2400" i="1" spc="73" baseline="-13888" dirty="0">
                <a:latin typeface="Lucida Sans"/>
                <a:cs typeface="Lucida Sans"/>
              </a:rPr>
              <a:t>A</a:t>
            </a:r>
            <a:r>
              <a:rPr sz="2200" spc="5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86088" marR="10039" indent="-260994" algn="just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342" algn="l"/>
              </a:tabLst>
            </a:pPr>
            <a:r>
              <a:rPr sz="2200" spc="-69" dirty="0">
                <a:latin typeface="Tahoma"/>
                <a:cs typeface="Tahoma"/>
              </a:rPr>
              <a:t>For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69" dirty="0">
                <a:latin typeface="Tahoma"/>
                <a:cs typeface="Tahoma"/>
              </a:rPr>
              <a:t>testing,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79" dirty="0">
                <a:latin typeface="Tahoma"/>
                <a:cs typeface="Tahoma"/>
              </a:rPr>
              <a:t>focus </a:t>
            </a:r>
            <a:r>
              <a:rPr sz="2200" spc="-109" dirty="0">
                <a:latin typeface="Tahoma"/>
                <a:cs typeface="Tahoma"/>
              </a:rPr>
              <a:t>on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99" dirty="0">
                <a:latin typeface="Tahoma"/>
                <a:cs typeface="Tahoma"/>
              </a:rPr>
              <a:t>since </a:t>
            </a:r>
            <a:r>
              <a:rPr sz="2200" spc="30" dirty="0">
                <a:latin typeface="Tahoma"/>
                <a:cs typeface="Tahoma"/>
              </a:rPr>
              <a:t>it  </a:t>
            </a:r>
            <a:r>
              <a:rPr sz="2200" spc="-99" dirty="0">
                <a:latin typeface="Tahoma"/>
                <a:cs typeface="Tahoma"/>
              </a:rPr>
              <a:t>tends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109" dirty="0">
                <a:latin typeface="Tahoma"/>
                <a:cs typeface="Tahoma"/>
              </a:rPr>
              <a:t>be</a:t>
            </a:r>
            <a:r>
              <a:rPr sz="2200" spc="99" dirty="0">
                <a:latin typeface="Tahoma"/>
                <a:cs typeface="Tahoma"/>
              </a:rPr>
              <a:t> </a:t>
            </a:r>
            <a:r>
              <a:rPr sz="2200" spc="-79" dirty="0">
                <a:latin typeface="Tahoma"/>
                <a:cs typeface="Tahoma"/>
              </a:rPr>
              <a:t>simpler.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67156859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821"/>
            <a:r>
              <a:rPr spc="-4" dirty="0">
                <a:solidFill>
                  <a:schemeClr val="tx1"/>
                </a:solidFill>
              </a:rPr>
              <a:t>The Null and Alternative</a:t>
            </a:r>
            <a:r>
              <a:rPr spc="-9" dirty="0">
                <a:solidFill>
                  <a:schemeClr val="tx1"/>
                </a:solidFill>
              </a:rPr>
              <a:t> </a:t>
            </a:r>
            <a:r>
              <a:rPr spc="-4" dirty="0">
                <a:solidFill>
                  <a:schemeClr val="tx1"/>
                </a:solidFill>
              </a:rPr>
              <a:t>Hypothesis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854" y="1397149"/>
            <a:ext cx="7117773" cy="4642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837"/>
            <a:r>
              <a:rPr sz="2200" b="1" spc="99" dirty="0">
                <a:latin typeface="Gill Sans MT"/>
                <a:cs typeface="Gill Sans MT"/>
              </a:rPr>
              <a:t>The </a:t>
            </a:r>
            <a:r>
              <a:rPr sz="2200" b="1" spc="90" dirty="0">
                <a:latin typeface="Gill Sans MT"/>
                <a:cs typeface="Gill Sans MT"/>
              </a:rPr>
              <a:t>null </a:t>
            </a:r>
            <a:r>
              <a:rPr sz="2200" b="1" spc="102" dirty="0">
                <a:latin typeface="Gill Sans MT"/>
                <a:cs typeface="Gill Sans MT"/>
              </a:rPr>
              <a:t>hypothesis,</a:t>
            </a:r>
            <a:r>
              <a:rPr sz="2200" b="1" spc="-90" dirty="0">
                <a:latin typeface="Gill Sans MT"/>
                <a:cs typeface="Gill Sans MT"/>
              </a:rPr>
              <a:t> </a:t>
            </a:r>
            <a:r>
              <a:rPr sz="2200" b="1" spc="67" dirty="0">
                <a:latin typeface="Gill Sans MT"/>
                <a:cs typeface="Gill Sans MT"/>
              </a:rPr>
              <a:t>H</a:t>
            </a:r>
            <a:r>
              <a:rPr sz="2200" b="1" spc="101" baseline="-20833" dirty="0">
                <a:latin typeface="Gill Sans MT"/>
                <a:cs typeface="Gill Sans MT"/>
              </a:rPr>
              <a:t>0</a:t>
            </a:r>
            <a:r>
              <a:rPr sz="2200" b="1" spc="67" dirty="0">
                <a:latin typeface="Gill Sans MT"/>
                <a:cs typeface="Gill Sans MT"/>
              </a:rPr>
              <a:t>:</a:t>
            </a:r>
            <a:endParaRPr sz="2200" dirty="0">
              <a:latin typeface="Gill Sans MT"/>
              <a:cs typeface="Gill Sans MT"/>
            </a:endParaRPr>
          </a:p>
          <a:p>
            <a:pPr marL="484574" indent="-342459">
              <a:spcBef>
                <a:spcPts val="839"/>
              </a:spcBef>
              <a:buFont typeface="Arial" panose="020B0604020202020204" pitchFamily="34" charset="0"/>
              <a:buChar char="•"/>
              <a:tabLst>
                <a:tab pos="449649" algn="l"/>
              </a:tabLst>
            </a:pPr>
            <a:r>
              <a:rPr sz="2200" dirty="0">
                <a:latin typeface="Gill Sans MT"/>
                <a:cs typeface="Gill Sans MT"/>
              </a:rPr>
              <a:t>States the assumption </a:t>
            </a:r>
            <a:r>
              <a:rPr sz="2200" spc="-4" dirty="0">
                <a:latin typeface="Gill Sans MT"/>
                <a:cs typeface="Gill Sans MT"/>
              </a:rPr>
              <a:t>(numerical) </a:t>
            </a:r>
            <a:r>
              <a:rPr sz="2200" dirty="0">
                <a:latin typeface="Gill Sans MT"/>
                <a:cs typeface="Gill Sans MT"/>
              </a:rPr>
              <a:t>to be</a:t>
            </a:r>
            <a:r>
              <a:rPr sz="2200" spc="-81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tested</a:t>
            </a:r>
          </a:p>
          <a:p>
            <a:pPr marL="449080" indent="-306966">
              <a:spcBef>
                <a:spcPts val="776"/>
              </a:spcBef>
              <a:buChar char="•"/>
              <a:tabLst>
                <a:tab pos="449649" algn="l"/>
              </a:tabLst>
            </a:pPr>
            <a:r>
              <a:rPr sz="2200" dirty="0">
                <a:latin typeface="Gill Sans MT"/>
                <a:cs typeface="Gill Sans MT"/>
              </a:rPr>
              <a:t>Begin </a:t>
            </a:r>
            <a:r>
              <a:rPr sz="2200" spc="-4" dirty="0">
                <a:latin typeface="Gill Sans MT"/>
                <a:cs typeface="Gill Sans MT"/>
              </a:rPr>
              <a:t>with </a:t>
            </a:r>
            <a:r>
              <a:rPr sz="2200" dirty="0">
                <a:latin typeface="Gill Sans MT"/>
                <a:cs typeface="Gill Sans MT"/>
              </a:rPr>
              <a:t>the assumption that the null hypothesis </a:t>
            </a:r>
            <a:r>
              <a:rPr sz="2200" spc="-4" dirty="0">
                <a:latin typeface="Gill Sans MT"/>
                <a:cs typeface="Gill Sans MT"/>
              </a:rPr>
              <a:t>is</a:t>
            </a:r>
            <a:r>
              <a:rPr sz="2200" spc="-9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TRUE</a:t>
            </a:r>
          </a:p>
          <a:p>
            <a:pPr marL="449080" indent="-306966">
              <a:spcBef>
                <a:spcPts val="763"/>
              </a:spcBef>
              <a:buChar char="•"/>
              <a:tabLst>
                <a:tab pos="449649" algn="l"/>
              </a:tabLst>
            </a:pPr>
            <a:r>
              <a:rPr sz="2200" dirty="0">
                <a:latin typeface="Gill Sans MT"/>
                <a:cs typeface="Gill Sans MT"/>
              </a:rPr>
              <a:t>Always contains the ‘=’</a:t>
            </a:r>
            <a:r>
              <a:rPr sz="2200" spc="-67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sign</a:t>
            </a:r>
          </a:p>
          <a:p>
            <a:pPr>
              <a:lnSpc>
                <a:spcPct val="100000"/>
              </a:lnSpc>
              <a:buFont typeface="Gill Sans MT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  <a:buFont typeface="Gill Sans MT"/>
              <a:buChar char="•"/>
            </a:pPr>
            <a:endParaRPr sz="1700" dirty="0">
              <a:latin typeface="Times New Roman"/>
              <a:cs typeface="Times New Roman"/>
            </a:endParaRPr>
          </a:p>
          <a:p>
            <a:pPr marL="11371"/>
            <a:r>
              <a:rPr sz="2200" b="1" spc="99" dirty="0">
                <a:latin typeface="Gill Sans MT"/>
                <a:cs typeface="Gill Sans MT"/>
              </a:rPr>
              <a:t>The </a:t>
            </a:r>
            <a:r>
              <a:rPr sz="2200" b="1" spc="102" dirty="0">
                <a:latin typeface="Gill Sans MT"/>
                <a:cs typeface="Gill Sans MT"/>
              </a:rPr>
              <a:t>alternative hypothesis,</a:t>
            </a:r>
            <a:r>
              <a:rPr sz="2200" b="1" spc="-99" dirty="0">
                <a:latin typeface="Gill Sans MT"/>
                <a:cs typeface="Gill Sans MT"/>
              </a:rPr>
              <a:t> </a:t>
            </a:r>
            <a:r>
              <a:rPr sz="2200" b="1" spc="63" dirty="0">
                <a:latin typeface="Gill Sans MT"/>
                <a:cs typeface="Gill Sans MT"/>
              </a:rPr>
              <a:t>H</a:t>
            </a:r>
            <a:r>
              <a:rPr sz="2200" b="1" spc="93" baseline="-20833" dirty="0">
                <a:latin typeface="Gill Sans MT"/>
                <a:cs typeface="Gill Sans MT"/>
              </a:rPr>
              <a:t>a</a:t>
            </a:r>
            <a:r>
              <a:rPr sz="2200" b="1" spc="63" dirty="0">
                <a:latin typeface="Gill Sans MT"/>
                <a:cs typeface="Gill Sans MT"/>
              </a:rPr>
              <a:t>:</a:t>
            </a:r>
            <a:endParaRPr sz="2200" dirty="0">
              <a:latin typeface="Gill Sans MT"/>
              <a:cs typeface="Gill Sans MT"/>
            </a:endParaRPr>
          </a:p>
          <a:p>
            <a:pPr marL="660539" indent="-511606">
              <a:spcBef>
                <a:spcPts val="1631"/>
              </a:spcBef>
              <a:buChar char="•"/>
              <a:tabLst>
                <a:tab pos="661105" algn="l"/>
              </a:tabLst>
            </a:pPr>
            <a:r>
              <a:rPr sz="2200" dirty="0">
                <a:latin typeface="Gill Sans MT"/>
                <a:cs typeface="Gill Sans MT"/>
              </a:rPr>
              <a:t>Is the opposite of the null</a:t>
            </a:r>
            <a:r>
              <a:rPr sz="2200" spc="-108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hypothesis</a:t>
            </a:r>
          </a:p>
          <a:p>
            <a:pPr marL="660539" indent="-511606">
              <a:spcBef>
                <a:spcPts val="516"/>
              </a:spcBef>
              <a:buChar char="•"/>
              <a:tabLst>
                <a:tab pos="661105" algn="l"/>
              </a:tabLst>
            </a:pPr>
            <a:r>
              <a:rPr sz="2200" dirty="0">
                <a:latin typeface="Gill Sans MT"/>
                <a:cs typeface="Gill Sans MT"/>
              </a:rPr>
              <a:t>Challenges the status</a:t>
            </a:r>
            <a:r>
              <a:rPr sz="2200" spc="-94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quo</a:t>
            </a:r>
          </a:p>
          <a:p>
            <a:pPr marL="660539" indent="-511606">
              <a:spcBef>
                <a:spcPts val="507"/>
              </a:spcBef>
              <a:buChar char="•"/>
              <a:tabLst>
                <a:tab pos="661105" algn="l"/>
              </a:tabLst>
            </a:pPr>
            <a:r>
              <a:rPr sz="2200" dirty="0">
                <a:latin typeface="Gill Sans MT"/>
                <a:cs typeface="Gill Sans MT"/>
              </a:rPr>
              <a:t>Never contains </a:t>
            </a:r>
            <a:r>
              <a:rPr sz="2200" spc="-4" dirty="0">
                <a:latin typeface="Gill Sans MT"/>
                <a:cs typeface="Gill Sans MT"/>
              </a:rPr>
              <a:t>just </a:t>
            </a:r>
            <a:r>
              <a:rPr sz="2200" dirty="0">
                <a:latin typeface="Gill Sans MT"/>
                <a:cs typeface="Gill Sans MT"/>
              </a:rPr>
              <a:t>the ‘=’</a:t>
            </a:r>
            <a:r>
              <a:rPr sz="2200" spc="-76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sign</a:t>
            </a:r>
          </a:p>
          <a:p>
            <a:pPr marL="660539" marR="165988" indent="-511606">
              <a:lnSpc>
                <a:spcPts val="2313"/>
              </a:lnSpc>
              <a:spcBef>
                <a:spcPts val="817"/>
              </a:spcBef>
              <a:buChar char="•"/>
              <a:tabLst>
                <a:tab pos="661105" algn="l"/>
              </a:tabLst>
            </a:pPr>
            <a:r>
              <a:rPr sz="2200" dirty="0">
                <a:latin typeface="Gill Sans MT"/>
                <a:cs typeface="Gill Sans MT"/>
              </a:rPr>
              <a:t>Is generally the hypothesis that </a:t>
            </a:r>
            <a:r>
              <a:rPr sz="2200" spc="-4" dirty="0">
                <a:latin typeface="Gill Sans MT"/>
                <a:cs typeface="Gill Sans MT"/>
              </a:rPr>
              <a:t>is </a:t>
            </a:r>
            <a:r>
              <a:rPr sz="2200" dirty="0">
                <a:latin typeface="Gill Sans MT"/>
                <a:cs typeface="Gill Sans MT"/>
              </a:rPr>
              <a:t>believed to be true</a:t>
            </a:r>
            <a:r>
              <a:rPr sz="2200" spc="-94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by  the</a:t>
            </a:r>
            <a:r>
              <a:rPr sz="2200" spc="-90" dirty="0">
                <a:latin typeface="Gill Sans MT"/>
                <a:cs typeface="Gill Sans MT"/>
              </a:rPr>
              <a:t> </a:t>
            </a:r>
            <a:r>
              <a:rPr sz="2200" dirty="0">
                <a:latin typeface="Gill Sans MT"/>
                <a:cs typeface="Gill Sans MT"/>
              </a:rPr>
              <a:t>researcher</a:t>
            </a:r>
          </a:p>
        </p:txBody>
      </p:sp>
    </p:spTree>
    <p:extLst>
      <p:ext uri="{BB962C8B-B14F-4D97-AF65-F5344CB8AC3E}">
        <p14:creationId xmlns:p14="http://schemas.microsoft.com/office/powerpoint/2010/main" val="267398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5586" y="1663310"/>
            <a:ext cx="7355504" cy="3212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185" marR="246017" indent="-261082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441" algn="l"/>
              </a:tabLst>
            </a:pPr>
            <a:r>
              <a:rPr sz="2200" spc="-89" dirty="0">
                <a:latin typeface="Tahoma"/>
                <a:cs typeface="Tahoma"/>
              </a:rPr>
              <a:t>Consider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69" dirty="0">
                <a:latin typeface="Tahoma"/>
                <a:cs typeface="Tahoma"/>
              </a:rPr>
              <a:t>body </a:t>
            </a:r>
            <a:r>
              <a:rPr sz="2200" spc="-89" dirty="0">
                <a:latin typeface="Tahoma"/>
                <a:cs typeface="Tahoma"/>
              </a:rPr>
              <a:t>temperature </a:t>
            </a:r>
            <a:r>
              <a:rPr sz="2200" spc="-109" dirty="0">
                <a:latin typeface="Tahoma"/>
                <a:cs typeface="Tahoma"/>
              </a:rPr>
              <a:t>example, </a:t>
            </a:r>
            <a:r>
              <a:rPr sz="2200" spc="-139" dirty="0">
                <a:latin typeface="Tahoma"/>
                <a:cs typeface="Tahoma"/>
              </a:rPr>
              <a:t>where </a:t>
            </a:r>
            <a:r>
              <a:rPr sz="2200" spc="-198" dirty="0">
                <a:latin typeface="Tahoma"/>
                <a:cs typeface="Tahoma"/>
              </a:rPr>
              <a:t>we </a:t>
            </a:r>
            <a:r>
              <a:rPr sz="2200" spc="-99" dirty="0">
                <a:latin typeface="Tahoma"/>
                <a:cs typeface="Tahoma"/>
              </a:rPr>
              <a:t>want </a:t>
            </a:r>
            <a:r>
              <a:rPr sz="2200" spc="-30" dirty="0">
                <a:latin typeface="Tahoma"/>
                <a:cs typeface="Tahoma"/>
              </a:rPr>
              <a:t>to  </a:t>
            </a:r>
            <a:r>
              <a:rPr sz="2200" spc="-109" dirty="0">
                <a:latin typeface="Tahoma"/>
                <a:cs typeface="Tahoma"/>
              </a:rPr>
              <a:t>examine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i="1" spc="50" dirty="0">
                <a:latin typeface="Trebuchet MS"/>
                <a:cs typeface="Trebuchet MS"/>
              </a:rPr>
              <a:t>H</a:t>
            </a:r>
            <a:r>
              <a:rPr sz="2400" spc="73" baseline="-10416" dirty="0">
                <a:latin typeface="Trebuchet MS"/>
                <a:cs typeface="Trebuchet MS"/>
              </a:rPr>
              <a:t>0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spc="-139" dirty="0">
                <a:latin typeface="Tahoma"/>
                <a:cs typeface="Tahoma"/>
              </a:rPr>
              <a:t>98</a:t>
            </a:r>
            <a:r>
              <a:rPr sz="2200" i="1" spc="-139" dirty="0">
                <a:latin typeface="Verdana"/>
                <a:cs typeface="Verdana"/>
              </a:rPr>
              <a:t>.</a:t>
            </a:r>
            <a:r>
              <a:rPr sz="2200" spc="-139" dirty="0">
                <a:latin typeface="Tahoma"/>
                <a:cs typeface="Tahoma"/>
              </a:rPr>
              <a:t>6 </a:t>
            </a:r>
            <a:r>
              <a:rPr sz="2200" spc="-79" dirty="0">
                <a:latin typeface="Tahoma"/>
                <a:cs typeface="Tahoma"/>
              </a:rPr>
              <a:t>against the  </a:t>
            </a:r>
            <a:r>
              <a:rPr sz="2200" spc="-69" dirty="0">
                <a:latin typeface="Tahoma"/>
                <a:cs typeface="Tahoma"/>
              </a:rPr>
              <a:t>alternative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i="1" spc="59" dirty="0">
                <a:latin typeface="Trebuchet MS"/>
                <a:cs typeface="Trebuchet MS"/>
              </a:rPr>
              <a:t>H</a:t>
            </a:r>
            <a:r>
              <a:rPr sz="2400" i="1" spc="87" baseline="-13888" dirty="0">
                <a:latin typeface="Lucida Sans"/>
                <a:cs typeface="Lucida Sans"/>
              </a:rPr>
              <a:t>A </a:t>
            </a:r>
            <a:r>
              <a:rPr sz="2200" spc="-178" dirty="0">
                <a:latin typeface="Tahoma"/>
                <a:cs typeface="Tahoma"/>
              </a:rPr>
              <a:t>: </a:t>
            </a:r>
            <a:r>
              <a:rPr sz="2200" i="1" spc="-99" dirty="0">
                <a:latin typeface="Verdana"/>
                <a:cs typeface="Verdana"/>
              </a:rPr>
              <a:t>µ </a:t>
            </a:r>
            <a:r>
              <a:rPr sz="2200" i="1" spc="-109" dirty="0">
                <a:latin typeface="Verdana"/>
                <a:cs typeface="Verdana"/>
              </a:rPr>
              <a:t>&lt;</a:t>
            </a:r>
            <a:r>
              <a:rPr sz="2200" i="1" spc="198" dirty="0">
                <a:latin typeface="Verdana"/>
                <a:cs typeface="Verdana"/>
              </a:rPr>
              <a:t> </a:t>
            </a:r>
            <a:r>
              <a:rPr sz="2200" spc="-119" dirty="0">
                <a:latin typeface="Tahoma"/>
                <a:cs typeface="Tahoma"/>
              </a:rPr>
              <a:t>98</a:t>
            </a:r>
            <a:r>
              <a:rPr sz="2200" i="1" spc="-119" dirty="0">
                <a:latin typeface="Verdana"/>
                <a:cs typeface="Verdana"/>
              </a:rPr>
              <a:t>.</a:t>
            </a:r>
            <a:r>
              <a:rPr sz="2200" spc="-119" dirty="0">
                <a:latin typeface="Tahoma"/>
                <a:cs typeface="Tahoma"/>
              </a:rPr>
              <a:t>6.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79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86185" indent="-261082">
              <a:buClr>
                <a:srgbClr val="3333B2"/>
              </a:buClr>
              <a:buSzPct val="90909"/>
              <a:buFont typeface="Meiryo"/>
              <a:buChar char="•"/>
              <a:tabLst>
                <a:tab pos="287441" algn="l"/>
              </a:tabLst>
            </a:pPr>
            <a:r>
              <a:rPr sz="2200" spc="-50" dirty="0">
                <a:latin typeface="Tahoma"/>
                <a:cs typeface="Tahoma"/>
              </a:rPr>
              <a:t>To </a:t>
            </a:r>
            <a:r>
              <a:rPr sz="2200" spc="-59" dirty="0">
                <a:latin typeface="Tahoma"/>
                <a:cs typeface="Tahoma"/>
              </a:rPr>
              <a:t>start, </a:t>
            </a:r>
            <a:r>
              <a:rPr sz="2200" spc="-119" dirty="0">
                <a:latin typeface="Tahoma"/>
                <a:cs typeface="Tahoma"/>
              </a:rPr>
              <a:t>suppose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i="1" spc="-40" dirty="0">
                <a:latin typeface="Verdana"/>
                <a:cs typeface="Verdana"/>
              </a:rPr>
              <a:t>σ</a:t>
            </a:r>
            <a:r>
              <a:rPr sz="2400" spc="-59" baseline="27777" dirty="0">
                <a:latin typeface="Trebuchet MS"/>
                <a:cs typeface="Trebuchet MS"/>
              </a:rPr>
              <a:t>2  </a:t>
            </a:r>
            <a:r>
              <a:rPr sz="2200" spc="89" dirty="0">
                <a:latin typeface="Tahoma"/>
                <a:cs typeface="Tahoma"/>
              </a:rPr>
              <a:t>= </a:t>
            </a:r>
            <a:r>
              <a:rPr sz="2200" spc="-109" dirty="0">
                <a:latin typeface="Tahoma"/>
                <a:cs typeface="Tahoma"/>
              </a:rPr>
              <a:t>1 </a:t>
            </a:r>
            <a:r>
              <a:rPr sz="2200" spc="-69" dirty="0">
                <a:latin typeface="Tahoma"/>
                <a:cs typeface="Tahoma"/>
              </a:rPr>
              <a:t>is</a:t>
            </a:r>
            <a:r>
              <a:rPr sz="2200" spc="139" dirty="0">
                <a:latin typeface="Tahoma"/>
                <a:cs typeface="Tahoma"/>
              </a:rPr>
              <a:t> </a:t>
            </a:r>
            <a:r>
              <a:rPr sz="2200" spc="-99" dirty="0">
                <a:latin typeface="Tahoma"/>
                <a:cs typeface="Tahoma"/>
              </a:rPr>
              <a:t>known.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86185" marR="10042" indent="-261082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441" algn="l"/>
              </a:tabLst>
            </a:pPr>
            <a:r>
              <a:rPr sz="2200" spc="-59" dirty="0">
                <a:latin typeface="Tahoma"/>
                <a:cs typeface="Tahoma"/>
              </a:rPr>
              <a:t>Further, </a:t>
            </a:r>
            <a:r>
              <a:rPr sz="2200" spc="-119" dirty="0">
                <a:latin typeface="Tahoma"/>
                <a:cs typeface="Tahoma"/>
              </a:rPr>
              <a:t>suppose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129" dirty="0">
                <a:latin typeface="Tahoma"/>
                <a:cs typeface="Tahoma"/>
              </a:rPr>
              <a:t>have </a:t>
            </a:r>
            <a:r>
              <a:rPr sz="2200" spc="-79" dirty="0">
                <a:latin typeface="Tahoma"/>
                <a:cs typeface="Tahoma"/>
              </a:rPr>
              <a:t>randomly </a:t>
            </a:r>
            <a:r>
              <a:rPr sz="2200" spc="-99" dirty="0">
                <a:latin typeface="Tahoma"/>
                <a:cs typeface="Tahoma"/>
              </a:rPr>
              <a:t>selected </a:t>
            </a:r>
            <a:r>
              <a:rPr sz="2200" spc="-109" dirty="0">
                <a:latin typeface="Tahoma"/>
                <a:cs typeface="Tahoma"/>
              </a:rPr>
              <a:t>a sample </a:t>
            </a:r>
            <a:r>
              <a:rPr sz="2200" spc="-69" dirty="0">
                <a:latin typeface="Tahoma"/>
                <a:cs typeface="Tahoma"/>
              </a:rPr>
              <a:t>of  </a:t>
            </a:r>
            <a:r>
              <a:rPr sz="2200" spc="-109" dirty="0">
                <a:latin typeface="Tahoma"/>
                <a:cs typeface="Tahoma"/>
              </a:rPr>
              <a:t>25 </a:t>
            </a:r>
            <a:r>
              <a:rPr sz="2200" spc="-79" dirty="0">
                <a:latin typeface="Tahoma"/>
                <a:cs typeface="Tahoma"/>
              </a:rPr>
              <a:t>healthy </a:t>
            </a:r>
            <a:r>
              <a:rPr sz="2200" spc="-99" dirty="0">
                <a:latin typeface="Tahoma"/>
                <a:cs typeface="Tahoma"/>
              </a:rPr>
              <a:t>people </a:t>
            </a:r>
            <a:r>
              <a:rPr sz="2200" spc="-79" dirty="0">
                <a:latin typeface="Tahoma"/>
                <a:cs typeface="Tahoma"/>
              </a:rPr>
              <a:t>from the </a:t>
            </a:r>
            <a:r>
              <a:rPr sz="2200" spc="-59" dirty="0">
                <a:latin typeface="Tahoma"/>
                <a:cs typeface="Tahoma"/>
              </a:rPr>
              <a:t>population </a:t>
            </a:r>
            <a:r>
              <a:rPr sz="2200" spc="-99" dirty="0">
                <a:latin typeface="Tahoma"/>
                <a:cs typeface="Tahoma"/>
              </a:rPr>
              <a:t>and </a:t>
            </a:r>
            <a:r>
              <a:rPr sz="2200" spc="-129" dirty="0">
                <a:latin typeface="Tahoma"/>
                <a:cs typeface="Tahoma"/>
              </a:rPr>
              <a:t>measured </a:t>
            </a:r>
            <a:r>
              <a:rPr sz="2200" spc="-59" dirty="0">
                <a:latin typeface="Tahoma"/>
                <a:cs typeface="Tahoma"/>
              </a:rPr>
              <a:t>their  </a:t>
            </a:r>
            <a:r>
              <a:rPr sz="2200" spc="-69" dirty="0">
                <a:latin typeface="Tahoma"/>
                <a:cs typeface="Tahoma"/>
              </a:rPr>
              <a:t>body</a:t>
            </a:r>
            <a:r>
              <a:rPr sz="2200" spc="-50" dirty="0">
                <a:latin typeface="Tahoma"/>
                <a:cs typeface="Tahoma"/>
              </a:rPr>
              <a:t> </a:t>
            </a:r>
            <a:r>
              <a:rPr sz="2200" spc="-89" dirty="0">
                <a:latin typeface="Tahoma"/>
                <a:cs typeface="Tahoma"/>
              </a:rPr>
              <a:t>temperature.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457200" y="507583"/>
            <a:ext cx="82296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688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69931" algn="l"/>
            <a:r>
              <a:rPr lang="en-US" spc="-30"/>
              <a:t>Null </a:t>
            </a:r>
            <a:r>
              <a:rPr lang="en-US" spc="59"/>
              <a:t>and </a:t>
            </a:r>
            <a:r>
              <a:rPr lang="en-US" spc="20"/>
              <a:t>alternative </a:t>
            </a:r>
            <a:r>
              <a:rPr lang="en-US" spc="-10"/>
              <a:t>hypotheses</a:t>
            </a:r>
            <a:endParaRPr lang="en-US" spc="-10" dirty="0"/>
          </a:p>
        </p:txBody>
      </p:sp>
    </p:spTree>
    <p:extLst>
      <p:ext uri="{BB962C8B-B14F-4D97-AF65-F5344CB8AC3E}">
        <p14:creationId xmlns:p14="http://schemas.microsoft.com/office/powerpoint/2010/main" val="31578979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30586"/>
            <a:ext cx="82296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684"/>
            <a:r>
              <a:rPr sz="4000" dirty="0"/>
              <a:t>Hypothesis </a:t>
            </a:r>
            <a:r>
              <a:rPr sz="4000" spc="50" dirty="0"/>
              <a:t>testing </a:t>
            </a:r>
            <a:r>
              <a:rPr sz="4000" spc="-79" dirty="0"/>
              <a:t>for </a:t>
            </a:r>
            <a:r>
              <a:rPr sz="4000" dirty="0"/>
              <a:t>the </a:t>
            </a:r>
            <a:r>
              <a:rPr sz="4000" spc="20" dirty="0"/>
              <a:t>population</a:t>
            </a:r>
            <a:r>
              <a:rPr sz="4000" spc="773" dirty="0"/>
              <a:t> </a:t>
            </a:r>
            <a:r>
              <a:rPr sz="4000" spc="30" dirty="0"/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6" y="1588666"/>
            <a:ext cx="7078413" cy="4063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283" marR="10046" indent="-261173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42" algn="l"/>
              </a:tabLst>
            </a:pPr>
            <a:r>
              <a:rPr sz="2200" spc="-50" dirty="0">
                <a:latin typeface="Tahoma"/>
                <a:cs typeface="Tahoma"/>
              </a:rPr>
              <a:t>To </a:t>
            </a:r>
            <a:r>
              <a:rPr sz="2200" spc="-89" dirty="0">
                <a:latin typeface="Tahoma"/>
                <a:cs typeface="Tahoma"/>
              </a:rPr>
              <a:t>evaluate </a:t>
            </a:r>
            <a:r>
              <a:rPr sz="2200" spc="-109" dirty="0">
                <a:latin typeface="Tahoma"/>
                <a:cs typeface="Tahoma"/>
              </a:rPr>
              <a:t>hypotheses </a:t>
            </a:r>
            <a:r>
              <a:rPr sz="2200" spc="-99" dirty="0">
                <a:latin typeface="Tahoma"/>
                <a:cs typeface="Tahoma"/>
              </a:rPr>
              <a:t>regarding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population </a:t>
            </a:r>
            <a:r>
              <a:rPr sz="2200" spc="-119" dirty="0">
                <a:latin typeface="Tahoma"/>
                <a:cs typeface="Tahoma"/>
              </a:rPr>
              <a:t>mean, </a:t>
            </a:r>
            <a:r>
              <a:rPr sz="2200" spc="-198" dirty="0">
                <a:latin typeface="Tahoma"/>
                <a:cs typeface="Tahoma"/>
              </a:rPr>
              <a:t>we  </a:t>
            </a:r>
            <a:r>
              <a:rPr sz="2200" spc="-149" dirty="0">
                <a:latin typeface="Tahoma"/>
                <a:cs typeface="Tahoma"/>
              </a:rPr>
              <a:t>use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129" dirty="0">
                <a:latin typeface="Tahoma"/>
                <a:cs typeface="Tahoma"/>
              </a:rPr>
              <a:t>mean </a:t>
            </a: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400" spc="-757" baseline="12626" dirty="0">
                <a:latin typeface="Tahoma"/>
                <a:cs typeface="Tahoma"/>
              </a:rPr>
              <a:t>¯    </a:t>
            </a:r>
            <a:r>
              <a:rPr sz="2200" spc="-129" dirty="0" smtClean="0">
                <a:latin typeface="Tahoma"/>
                <a:cs typeface="Tahoma"/>
              </a:rPr>
              <a:t>as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9" dirty="0">
                <a:latin typeface="Tahoma"/>
                <a:cs typeface="Tahoma"/>
              </a:rPr>
              <a:t>test </a:t>
            </a:r>
            <a:r>
              <a:rPr sz="2200" spc="-40" dirty="0" smtClean="0">
                <a:latin typeface="Tahoma"/>
                <a:cs typeface="Tahoma"/>
              </a:rPr>
              <a:t>statistic</a:t>
            </a:r>
            <a:r>
              <a:rPr sz="2200" spc="-40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657957" algn="ctr">
              <a:spcBef>
                <a:spcPts val="2240"/>
              </a:spcBef>
            </a:pP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400" spc="-757" baseline="12626" dirty="0">
                <a:latin typeface="Tahoma"/>
                <a:cs typeface="Tahoma"/>
              </a:rPr>
              <a:t>¯     </a:t>
            </a:r>
            <a:r>
              <a:rPr sz="2200" i="1" spc="-79" dirty="0">
                <a:latin typeface="Meiryo"/>
                <a:cs typeface="Meiryo"/>
              </a:rPr>
              <a:t>∼ </a:t>
            </a:r>
            <a:r>
              <a:rPr sz="2200" i="1" spc="307" dirty="0">
                <a:latin typeface="Trebuchet MS"/>
                <a:cs typeface="Trebuchet MS"/>
              </a:rPr>
              <a:t>N</a:t>
            </a:r>
            <a:r>
              <a:rPr lang="tr-TR" sz="2200" i="1" spc="307" dirty="0">
                <a:latin typeface="Trebuchet MS"/>
                <a:cs typeface="Trebuchet MS"/>
              </a:rPr>
              <a:t>(</a:t>
            </a:r>
            <a:r>
              <a:rPr sz="2200" i="1" spc="-149" dirty="0">
                <a:latin typeface="Verdana"/>
                <a:cs typeface="Verdana"/>
              </a:rPr>
              <a:t>µ, </a:t>
            </a:r>
            <a:r>
              <a:rPr sz="2200" i="1" spc="20" dirty="0">
                <a:latin typeface="Verdana"/>
                <a:cs typeface="Verdana"/>
              </a:rPr>
              <a:t>σ</a:t>
            </a:r>
            <a:r>
              <a:rPr sz="2400" spc="30" baseline="31250" dirty="0">
                <a:latin typeface="Trebuchet MS"/>
                <a:cs typeface="Trebuchet MS"/>
              </a:rPr>
              <a:t>2</a:t>
            </a:r>
            <a:r>
              <a:rPr sz="2200" i="1" spc="20" dirty="0">
                <a:latin typeface="Verdana"/>
                <a:cs typeface="Verdana"/>
              </a:rPr>
              <a:t>/</a:t>
            </a:r>
            <a:r>
              <a:rPr sz="2200" i="1" spc="20" dirty="0">
                <a:latin typeface="Trebuchet MS"/>
                <a:cs typeface="Trebuchet MS"/>
              </a:rPr>
              <a:t>n</a:t>
            </a:r>
            <a:r>
              <a:rPr lang="tr-TR" sz="2200" i="1" spc="20" dirty="0">
                <a:latin typeface="Trebuchet MS"/>
                <a:cs typeface="Trebuchet MS"/>
              </a:rPr>
              <a:t>)</a:t>
            </a:r>
            <a:r>
              <a:rPr sz="2200" i="1" spc="-79" dirty="0">
                <a:latin typeface="Trebuchet MS"/>
                <a:cs typeface="Trebuchet MS"/>
              </a:rPr>
              <a:t> </a:t>
            </a:r>
            <a:endParaRPr sz="2200" dirty="0">
              <a:latin typeface="Verdana"/>
              <a:cs typeface="Verdana"/>
            </a:endParaRPr>
          </a:p>
          <a:p>
            <a:pPr marL="286283" indent="-261173">
              <a:spcBef>
                <a:spcPts val="2934"/>
              </a:spcBef>
              <a:buClr>
                <a:srgbClr val="3333B2"/>
              </a:buClr>
              <a:buSzPct val="90909"/>
              <a:buFont typeface="Meiryo"/>
              <a:buChar char="•"/>
              <a:tabLst>
                <a:tab pos="287542" algn="l"/>
              </a:tabLst>
            </a:pPr>
            <a:r>
              <a:rPr sz="2200" spc="-69" dirty="0">
                <a:latin typeface="Tahoma"/>
                <a:cs typeface="Tahoma"/>
              </a:rPr>
              <a:t>For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above</a:t>
            </a:r>
            <a:r>
              <a:rPr sz="2200" spc="169" dirty="0">
                <a:latin typeface="Tahoma"/>
                <a:cs typeface="Tahoma"/>
              </a:rPr>
              <a:t> </a:t>
            </a:r>
            <a:r>
              <a:rPr sz="2200" spc="-109" dirty="0">
                <a:latin typeface="Tahoma"/>
                <a:cs typeface="Tahoma"/>
              </a:rPr>
              <a:t>example,</a:t>
            </a:r>
            <a:endParaRPr sz="2200" dirty="0">
              <a:latin typeface="Tahoma"/>
              <a:cs typeface="Tahoma"/>
            </a:endParaRPr>
          </a:p>
          <a:p>
            <a:pPr marL="657957" algn="ctr">
              <a:spcBef>
                <a:spcPts val="2240"/>
              </a:spcBef>
            </a:pP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400" spc="-757" baseline="12626" dirty="0">
                <a:latin typeface="Tahoma"/>
                <a:cs typeface="Tahoma"/>
              </a:rPr>
              <a:t>¯     </a:t>
            </a:r>
            <a:r>
              <a:rPr sz="2200" i="1" spc="-79" dirty="0">
                <a:latin typeface="Meiryo"/>
                <a:cs typeface="Meiryo"/>
              </a:rPr>
              <a:t>∼ </a:t>
            </a:r>
            <a:r>
              <a:rPr sz="2200" i="1" spc="307" dirty="0">
                <a:latin typeface="Trebuchet MS"/>
                <a:cs typeface="Trebuchet MS"/>
              </a:rPr>
              <a:t>N</a:t>
            </a:r>
            <a:r>
              <a:rPr lang="tr-TR" sz="2200" i="1" spc="307" dirty="0">
                <a:latin typeface="Trebuchet MS"/>
                <a:cs typeface="Trebuchet MS"/>
              </a:rPr>
              <a:t>(</a:t>
            </a:r>
            <a:r>
              <a:rPr sz="2200" i="1" spc="-149" dirty="0">
                <a:latin typeface="Verdana"/>
                <a:cs typeface="Verdana"/>
              </a:rPr>
              <a:t>µ, </a:t>
            </a:r>
            <a:r>
              <a:rPr sz="2200" spc="-59" dirty="0">
                <a:latin typeface="Tahoma"/>
                <a:cs typeface="Tahoma"/>
              </a:rPr>
              <a:t>1</a:t>
            </a:r>
            <a:r>
              <a:rPr sz="2200" i="1" spc="-59" dirty="0">
                <a:latin typeface="Verdana"/>
                <a:cs typeface="Verdana"/>
              </a:rPr>
              <a:t>/</a:t>
            </a:r>
            <a:r>
              <a:rPr sz="2200" spc="-59" dirty="0">
                <a:latin typeface="Tahoma"/>
                <a:cs typeface="Tahoma"/>
              </a:rPr>
              <a:t>25</a:t>
            </a:r>
            <a:r>
              <a:rPr lang="tr-TR" sz="2200" i="1" spc="20" dirty="0" smtClean="0">
                <a:latin typeface="Trebuchet MS"/>
                <a:cs typeface="Trebuchet MS"/>
              </a:rPr>
              <a:t>)</a:t>
            </a:r>
            <a:endParaRPr sz="2200" dirty="0">
              <a:latin typeface="Verdana"/>
              <a:cs typeface="Verdana"/>
            </a:endParaRPr>
          </a:p>
          <a:p>
            <a:pPr marL="286283" indent="-261173">
              <a:spcBef>
                <a:spcPts val="2934"/>
              </a:spcBef>
              <a:buClr>
                <a:srgbClr val="3333B2"/>
              </a:buClr>
              <a:buSzPct val="90909"/>
              <a:buFont typeface="Meiryo"/>
              <a:buChar char="•"/>
              <a:tabLst>
                <a:tab pos="287542" algn="l"/>
              </a:tabLst>
            </a:pPr>
            <a:r>
              <a:rPr sz="2200" spc="-129" dirty="0">
                <a:latin typeface="Tahoma"/>
                <a:cs typeface="Tahoma"/>
              </a:rPr>
              <a:t>If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50" dirty="0">
                <a:latin typeface="Tahoma"/>
                <a:cs typeface="Tahoma"/>
              </a:rPr>
              <a:t>null </a:t>
            </a:r>
            <a:r>
              <a:rPr sz="2200" spc="-89" dirty="0">
                <a:latin typeface="Tahoma"/>
                <a:cs typeface="Tahoma"/>
              </a:rPr>
              <a:t>hypothesis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spc="-69" dirty="0" smtClean="0">
                <a:latin typeface="Tahoma"/>
                <a:cs typeface="Tahoma"/>
              </a:rPr>
              <a:t>true,</a:t>
            </a:r>
            <a:r>
              <a:rPr lang="en-US" sz="2200" spc="-69" dirty="0" smtClean="0">
                <a:latin typeface="Tahoma"/>
                <a:cs typeface="Tahoma"/>
              </a:rPr>
              <a:t> </a:t>
            </a:r>
            <a:r>
              <a:rPr sz="2200" spc="-89" dirty="0" smtClean="0">
                <a:latin typeface="Tahoma"/>
                <a:cs typeface="Tahoma"/>
              </a:rPr>
              <a:t>then</a:t>
            </a:r>
            <a:endParaRPr sz="2200" dirty="0">
              <a:latin typeface="Tahoma"/>
              <a:cs typeface="Tahoma"/>
            </a:endParaRPr>
          </a:p>
          <a:p>
            <a:pPr marL="657957" algn="ctr">
              <a:spcBef>
                <a:spcPts val="2240"/>
              </a:spcBef>
            </a:pPr>
            <a:r>
              <a:rPr sz="2200" i="1" spc="-504" dirty="0">
                <a:latin typeface="Trebuchet MS"/>
                <a:cs typeface="Trebuchet MS"/>
              </a:rPr>
              <a:t>X</a:t>
            </a:r>
            <a:r>
              <a:rPr sz="3400" spc="-757" baseline="12626" dirty="0">
                <a:latin typeface="Tahoma"/>
                <a:cs typeface="Tahoma"/>
              </a:rPr>
              <a:t>¯     </a:t>
            </a:r>
            <a:r>
              <a:rPr sz="2200" i="1" spc="-79" dirty="0">
                <a:latin typeface="Meiryo"/>
                <a:cs typeface="Meiryo"/>
              </a:rPr>
              <a:t>∼ </a:t>
            </a:r>
            <a:r>
              <a:rPr sz="2200" i="1" spc="307" dirty="0">
                <a:latin typeface="Trebuchet MS"/>
                <a:cs typeface="Trebuchet MS"/>
              </a:rPr>
              <a:t>N</a:t>
            </a:r>
            <a:r>
              <a:rPr lang="tr-TR" sz="2200" i="1" spc="307" dirty="0">
                <a:latin typeface="Trebuchet MS"/>
                <a:cs typeface="Trebuchet MS"/>
              </a:rPr>
              <a:t>(</a:t>
            </a:r>
            <a:r>
              <a:rPr sz="2200" spc="-149" dirty="0">
                <a:latin typeface="Tahoma"/>
                <a:cs typeface="Tahoma"/>
              </a:rPr>
              <a:t>98</a:t>
            </a:r>
            <a:r>
              <a:rPr sz="2200" i="1" spc="-149" dirty="0">
                <a:latin typeface="Verdana"/>
                <a:cs typeface="Verdana"/>
              </a:rPr>
              <a:t>.</a:t>
            </a:r>
            <a:r>
              <a:rPr sz="2200" spc="-149" dirty="0">
                <a:latin typeface="Tahoma"/>
                <a:cs typeface="Tahoma"/>
              </a:rPr>
              <a:t>6</a:t>
            </a:r>
            <a:r>
              <a:rPr sz="2200" i="1" spc="-149" dirty="0">
                <a:latin typeface="Verdana"/>
                <a:cs typeface="Verdana"/>
              </a:rPr>
              <a:t>, </a:t>
            </a:r>
            <a:r>
              <a:rPr sz="2200" spc="-59" dirty="0">
                <a:latin typeface="Tahoma"/>
                <a:cs typeface="Tahoma"/>
              </a:rPr>
              <a:t>1</a:t>
            </a:r>
            <a:r>
              <a:rPr sz="2200" i="1" spc="-59" dirty="0">
                <a:latin typeface="Verdana"/>
                <a:cs typeface="Verdana"/>
              </a:rPr>
              <a:t>/</a:t>
            </a:r>
            <a:r>
              <a:rPr sz="2200" spc="-59" dirty="0">
                <a:latin typeface="Tahoma"/>
                <a:cs typeface="Tahoma"/>
              </a:rPr>
              <a:t>25</a:t>
            </a:r>
            <a:r>
              <a:rPr lang="tr-TR" sz="2200" i="1" spc="20" dirty="0" smtClean="0">
                <a:latin typeface="Trebuchet MS"/>
                <a:cs typeface="Trebuchet MS"/>
              </a:rPr>
              <a:t>)</a:t>
            </a:r>
            <a:endParaRPr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57440655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69050"/>
            <a:ext cx="82296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702"/>
            <a:r>
              <a:rPr dirty="0"/>
              <a:t>Hypothesis </a:t>
            </a:r>
            <a:r>
              <a:rPr spc="50" dirty="0"/>
              <a:t>testing </a:t>
            </a:r>
            <a:r>
              <a:rPr spc="-79" dirty="0"/>
              <a:t>for </a:t>
            </a:r>
            <a:r>
              <a:rPr dirty="0"/>
              <a:t>the </a:t>
            </a:r>
            <a:r>
              <a:rPr spc="20" dirty="0"/>
              <a:t>population</a:t>
            </a:r>
            <a:r>
              <a:rPr spc="773" dirty="0"/>
              <a:t> </a:t>
            </a:r>
            <a:r>
              <a:rPr spc="30" dirty="0"/>
              <a:t>mean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5586" y="1883436"/>
            <a:ext cx="7242149" cy="25027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34" indent="-261221"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159" dirty="0">
                <a:latin typeface="Tahoma"/>
                <a:cs typeface="Tahoma"/>
              </a:rPr>
              <a:t>In </a:t>
            </a:r>
            <a:r>
              <a:rPr sz="2200" spc="-89" dirty="0">
                <a:latin typeface="Tahoma"/>
                <a:cs typeface="Tahoma"/>
              </a:rPr>
              <a:t>reality, </a:t>
            </a:r>
            <a:r>
              <a:rPr sz="2200" spc="-198" dirty="0">
                <a:latin typeface="Tahoma"/>
                <a:cs typeface="Tahoma"/>
              </a:rPr>
              <a:t>we </a:t>
            </a:r>
            <a:r>
              <a:rPr sz="2200" spc="-129" dirty="0">
                <a:latin typeface="Tahoma"/>
                <a:cs typeface="Tahoma"/>
              </a:rPr>
              <a:t>have </a:t>
            </a:r>
            <a:r>
              <a:rPr sz="2200" spc="-139" dirty="0">
                <a:latin typeface="Tahoma"/>
                <a:cs typeface="Tahoma"/>
              </a:rPr>
              <a:t>one </a:t>
            </a:r>
            <a:r>
              <a:rPr sz="2200" spc="-89" dirty="0">
                <a:latin typeface="Tahoma"/>
                <a:cs typeface="Tahoma"/>
              </a:rPr>
              <a:t>value, </a:t>
            </a:r>
            <a:r>
              <a:rPr sz="2200" i="1" spc="-387" dirty="0">
                <a:latin typeface="Trebuchet MS"/>
                <a:cs typeface="Trebuchet MS"/>
              </a:rPr>
              <a:t>x</a:t>
            </a:r>
            <a:r>
              <a:rPr sz="2200" spc="-387" dirty="0">
                <a:latin typeface="Tahoma"/>
                <a:cs typeface="Tahoma"/>
              </a:rPr>
              <a:t>¯,  </a:t>
            </a:r>
            <a:r>
              <a:rPr sz="2200" spc="-89" dirty="0">
                <a:latin typeface="Tahoma"/>
                <a:cs typeface="Tahoma"/>
              </a:rPr>
              <a:t>for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119" dirty="0" smtClean="0">
                <a:latin typeface="Tahoma"/>
                <a:cs typeface="Tahoma"/>
              </a:rPr>
              <a:t>mean</a:t>
            </a:r>
            <a:r>
              <a:rPr sz="2200" spc="-119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79123" indent="-261221">
              <a:lnSpc>
                <a:spcPct val="102600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99" dirty="0">
                <a:latin typeface="Tahoma"/>
                <a:cs typeface="Tahoma"/>
              </a:rPr>
              <a:t>We </a:t>
            </a:r>
            <a:r>
              <a:rPr sz="2200" spc="-89" dirty="0">
                <a:latin typeface="Tahoma"/>
                <a:cs typeface="Tahoma"/>
              </a:rPr>
              <a:t>can </a:t>
            </a:r>
            <a:r>
              <a:rPr sz="2200" spc="-149" dirty="0">
                <a:latin typeface="Tahoma"/>
                <a:cs typeface="Tahoma"/>
              </a:rPr>
              <a:t>use </a:t>
            </a:r>
            <a:r>
              <a:rPr sz="2200" spc="-50" dirty="0">
                <a:latin typeface="Tahoma"/>
                <a:cs typeface="Tahoma"/>
              </a:rPr>
              <a:t>this </a:t>
            </a:r>
            <a:r>
              <a:rPr sz="2200" spc="-99" dirty="0">
                <a:latin typeface="Tahoma"/>
                <a:cs typeface="Tahoma"/>
              </a:rPr>
              <a:t>value </a:t>
            </a:r>
            <a:r>
              <a:rPr sz="2200" spc="-30" dirty="0">
                <a:latin typeface="Tahoma"/>
                <a:cs typeface="Tahoma"/>
              </a:rPr>
              <a:t>to </a:t>
            </a:r>
            <a:r>
              <a:rPr sz="2200" spc="-59" dirty="0">
                <a:latin typeface="Tahoma"/>
                <a:cs typeface="Tahoma"/>
              </a:rPr>
              <a:t>quantify </a:t>
            </a:r>
            <a:r>
              <a:rPr sz="2200" spc="-79" dirty="0">
                <a:latin typeface="Tahoma"/>
                <a:cs typeface="Tahoma"/>
              </a:rPr>
              <a:t>the </a:t>
            </a:r>
            <a:r>
              <a:rPr sz="2200" spc="-109" dirty="0">
                <a:latin typeface="Tahoma"/>
                <a:cs typeface="Tahoma"/>
              </a:rPr>
              <a:t>evidence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99" dirty="0">
                <a:latin typeface="Tahoma"/>
                <a:cs typeface="Tahoma"/>
              </a:rPr>
              <a:t>departure  </a:t>
            </a:r>
            <a:r>
              <a:rPr sz="2200" spc="-79" dirty="0">
                <a:latin typeface="Tahoma"/>
                <a:cs typeface="Tahoma"/>
              </a:rPr>
              <a:t>from the </a:t>
            </a:r>
            <a:r>
              <a:rPr sz="2200" spc="-50" dirty="0">
                <a:latin typeface="Tahoma"/>
                <a:cs typeface="Tahoma"/>
              </a:rPr>
              <a:t>null</a:t>
            </a:r>
            <a:r>
              <a:rPr sz="2200" spc="198" dirty="0">
                <a:latin typeface="Tahoma"/>
                <a:cs typeface="Tahoma"/>
              </a:rPr>
              <a:t> </a:t>
            </a:r>
            <a:r>
              <a:rPr sz="2200" spc="-89" dirty="0">
                <a:latin typeface="Tahoma"/>
                <a:cs typeface="Tahoma"/>
              </a:rPr>
              <a:t>hypothesis.</a:t>
            </a:r>
            <a:endParaRPr sz="2200" dirty="0">
              <a:latin typeface="Tahoma"/>
              <a:cs typeface="Tahoma"/>
            </a:endParaRPr>
          </a:p>
          <a:p>
            <a:pPr>
              <a:spcBef>
                <a:spcPts val="10"/>
              </a:spcBef>
              <a:buClr>
                <a:srgbClr val="3333B2"/>
              </a:buClr>
              <a:buFont typeface="Meiryo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6334" marR="10049" indent="-261221">
              <a:lnSpc>
                <a:spcPct val="102699"/>
              </a:lnSpc>
              <a:buClr>
                <a:srgbClr val="3333B2"/>
              </a:buClr>
              <a:buSzPct val="90909"/>
              <a:buFont typeface="Meiryo"/>
              <a:buChar char="•"/>
              <a:tabLst>
                <a:tab pos="287590" algn="l"/>
              </a:tabLst>
            </a:pPr>
            <a:r>
              <a:rPr sz="2200" spc="-99" dirty="0">
                <a:latin typeface="Tahoma"/>
                <a:cs typeface="Tahoma"/>
              </a:rPr>
              <a:t>Suppose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spc="-79" dirty="0">
                <a:latin typeface="Tahoma"/>
                <a:cs typeface="Tahoma"/>
              </a:rPr>
              <a:t>from </a:t>
            </a:r>
            <a:r>
              <a:rPr sz="2200" spc="-89" dirty="0">
                <a:latin typeface="Tahoma"/>
                <a:cs typeface="Tahoma"/>
              </a:rPr>
              <a:t>our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69" dirty="0">
                <a:latin typeface="Tahoma"/>
                <a:cs typeface="Tahoma"/>
              </a:rPr>
              <a:t>of </a:t>
            </a:r>
            <a:r>
              <a:rPr sz="2200" spc="-109" dirty="0">
                <a:latin typeface="Tahoma"/>
                <a:cs typeface="Tahoma"/>
              </a:rPr>
              <a:t>25 </a:t>
            </a:r>
            <a:r>
              <a:rPr sz="2200" spc="-99" dirty="0">
                <a:latin typeface="Tahoma"/>
                <a:cs typeface="Tahoma"/>
              </a:rPr>
              <a:t>people </a:t>
            </a:r>
            <a:r>
              <a:rPr sz="2200" spc="-208" dirty="0">
                <a:latin typeface="Tahoma"/>
                <a:cs typeface="Tahoma"/>
              </a:rPr>
              <a:t>we </a:t>
            </a:r>
            <a:r>
              <a:rPr sz="2200" spc="-59" dirty="0">
                <a:latin typeface="Tahoma"/>
                <a:cs typeface="Tahoma"/>
              </a:rPr>
              <a:t>find </a:t>
            </a:r>
            <a:r>
              <a:rPr sz="2200" spc="-30" dirty="0">
                <a:latin typeface="Tahoma"/>
                <a:cs typeface="Tahoma"/>
              </a:rPr>
              <a:t>that </a:t>
            </a:r>
            <a:r>
              <a:rPr sz="2200" spc="-79" dirty="0">
                <a:latin typeface="Tahoma"/>
                <a:cs typeface="Tahoma"/>
              </a:rPr>
              <a:t>the  </a:t>
            </a:r>
            <a:r>
              <a:rPr sz="2200" spc="-109" dirty="0">
                <a:latin typeface="Tahoma"/>
                <a:cs typeface="Tahoma"/>
              </a:rPr>
              <a:t>sample </a:t>
            </a:r>
            <a:r>
              <a:rPr sz="2200" spc="-129" dirty="0">
                <a:latin typeface="Tahoma"/>
                <a:cs typeface="Tahoma"/>
              </a:rPr>
              <a:t>mean </a:t>
            </a:r>
            <a:r>
              <a:rPr sz="2200" spc="-69" dirty="0">
                <a:latin typeface="Tahoma"/>
                <a:cs typeface="Tahoma"/>
              </a:rPr>
              <a:t>is </a:t>
            </a:r>
            <a:r>
              <a:rPr sz="2200" i="1" spc="-575" dirty="0">
                <a:latin typeface="Trebuchet MS"/>
                <a:cs typeface="Trebuchet MS"/>
              </a:rPr>
              <a:t>x</a:t>
            </a:r>
            <a:r>
              <a:rPr sz="2200" spc="-575" dirty="0">
                <a:latin typeface="Tahoma"/>
                <a:cs typeface="Tahoma"/>
              </a:rPr>
              <a:t>¯      </a:t>
            </a:r>
            <a:r>
              <a:rPr sz="2200" spc="89" dirty="0">
                <a:latin typeface="Tahoma"/>
                <a:cs typeface="Tahoma"/>
              </a:rPr>
              <a:t>=</a:t>
            </a:r>
            <a:r>
              <a:rPr sz="2200" spc="208" dirty="0">
                <a:latin typeface="Tahoma"/>
                <a:cs typeface="Tahoma"/>
              </a:rPr>
              <a:t> </a:t>
            </a:r>
            <a:r>
              <a:rPr sz="2200" spc="-119" dirty="0">
                <a:latin typeface="Tahoma"/>
                <a:cs typeface="Tahoma"/>
              </a:rPr>
              <a:t>98</a:t>
            </a:r>
            <a:r>
              <a:rPr sz="2200" i="1" spc="-119" dirty="0">
                <a:latin typeface="Verdana"/>
                <a:cs typeface="Verdana"/>
              </a:rPr>
              <a:t>.</a:t>
            </a:r>
            <a:r>
              <a:rPr sz="2200" spc="-119" dirty="0">
                <a:latin typeface="Tahoma"/>
                <a:cs typeface="Tahoma"/>
              </a:rPr>
              <a:t>4.</a:t>
            </a:r>
            <a:endParaRPr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11278089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17615</TotalTime>
  <Words>1926</Words>
  <Application>Microsoft Macintosh PowerPoint</Application>
  <PresentationFormat>Ekran Gösterisi (4:3)</PresentationFormat>
  <Paragraphs>283</Paragraphs>
  <Slides>30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13</vt:i4>
      </vt:variant>
      <vt:variant>
        <vt:lpstr>Tema</vt:lpstr>
      </vt:variant>
      <vt:variant>
        <vt:i4>6</vt:i4>
      </vt:variant>
      <vt:variant>
        <vt:lpstr>Slayt Başlıkları</vt:lpstr>
      </vt:variant>
      <vt:variant>
        <vt:i4>30</vt:i4>
      </vt:variant>
    </vt:vector>
  </HeadingPairs>
  <TitlesOfParts>
    <vt:vector size="49" baseType="lpstr">
      <vt:lpstr>Calibri</vt:lpstr>
      <vt:lpstr>Cambria Math</vt:lpstr>
      <vt:lpstr>Georgia</vt:lpstr>
      <vt:lpstr>Gill Sans MT</vt:lpstr>
      <vt:lpstr>Lucida Sans</vt:lpstr>
      <vt:lpstr>Meiryo</vt:lpstr>
      <vt:lpstr>Monotype Sorts</vt:lpstr>
      <vt:lpstr>Symbol</vt:lpstr>
      <vt:lpstr>Tahoma</vt:lpstr>
      <vt:lpstr>Times New Roman</vt:lpstr>
      <vt:lpstr>Trebuchet MS</vt:lpstr>
      <vt:lpstr>Verdana</vt:lpstr>
      <vt:lpstr>Arial</vt:lpstr>
      <vt:lpstr>Office Theme</vt:lpstr>
      <vt:lpstr>1_Office Theme</vt:lpstr>
      <vt:lpstr>2_Office Theme</vt:lpstr>
      <vt:lpstr>3_Office Theme</vt:lpstr>
      <vt:lpstr>5_Office Theme</vt:lpstr>
      <vt:lpstr>6_Office Theme</vt:lpstr>
      <vt:lpstr>PowerPoint Sunusu</vt:lpstr>
      <vt:lpstr>Descriptive vs. Inferential Statistics</vt:lpstr>
      <vt:lpstr>“Central Dogma” of Statistics</vt:lpstr>
      <vt:lpstr>Hypothesis</vt:lpstr>
      <vt:lpstr>Null and alternative hypotheses</vt:lpstr>
      <vt:lpstr>The Null and Alternative Hypothesis</vt:lpstr>
      <vt:lpstr>PowerPoint Sunusu</vt:lpstr>
      <vt:lpstr>Hypothesis testing for the population mean</vt:lpstr>
      <vt:lpstr>Hypothesis testing for the population mean</vt:lpstr>
      <vt:lpstr>Hypothesis testing for the population mean</vt:lpstr>
      <vt:lpstr>Observed significance level</vt:lpstr>
      <vt:lpstr>p-value</vt:lpstr>
      <vt:lpstr>PowerPoint Sunusu</vt:lpstr>
      <vt:lpstr> </vt:lpstr>
      <vt:lpstr>z-score</vt:lpstr>
      <vt:lpstr>z-test</vt:lpstr>
      <vt:lpstr>PowerPoint Sunusu</vt:lpstr>
      <vt:lpstr>When To Reject H0</vt:lpstr>
      <vt:lpstr>One-sided vs. two-sided hypothesis  testing</vt:lpstr>
      <vt:lpstr>Hypothesis testing using t-tests</vt:lpstr>
      <vt:lpstr>Hypothesis testing using t-tests</vt:lpstr>
      <vt:lpstr>t-test</vt:lpstr>
      <vt:lpstr>t-distribution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Errors in Hypothesis Testing</vt:lpstr>
    </vt:vector>
  </TitlesOfParts>
  <Company>UC Berkeley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Franklin</dc:creator>
  <cp:lastModifiedBy>kubraadali@gmail.com</cp:lastModifiedBy>
  <cp:revision>333</cp:revision>
  <cp:lastPrinted>2014-03-04T01:19:28Z</cp:lastPrinted>
  <dcterms:created xsi:type="dcterms:W3CDTF">2014-01-27T17:03:34Z</dcterms:created>
  <dcterms:modified xsi:type="dcterms:W3CDTF">2022-11-14T10:29:14Z</dcterms:modified>
</cp:coreProperties>
</file>