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handoutMasterIdLst>
    <p:handoutMasterId r:id="rId60"/>
  </p:handoutMasterIdLst>
  <p:sldIdLst>
    <p:sldId id="351" r:id="rId2"/>
    <p:sldId id="311" r:id="rId3"/>
    <p:sldId id="312" r:id="rId4"/>
    <p:sldId id="313" r:id="rId5"/>
    <p:sldId id="314" r:id="rId6"/>
    <p:sldId id="352" r:id="rId7"/>
    <p:sldId id="353" r:id="rId8"/>
    <p:sldId id="354" r:id="rId9"/>
    <p:sldId id="317" r:id="rId10"/>
    <p:sldId id="318" r:id="rId11"/>
    <p:sldId id="319" r:id="rId12"/>
    <p:sldId id="320" r:id="rId13"/>
    <p:sldId id="355" r:id="rId14"/>
    <p:sldId id="337" r:id="rId15"/>
    <p:sldId id="338" r:id="rId16"/>
    <p:sldId id="334" r:id="rId17"/>
    <p:sldId id="356" r:id="rId18"/>
    <p:sldId id="323" r:id="rId19"/>
    <p:sldId id="324" r:id="rId20"/>
    <p:sldId id="325" r:id="rId21"/>
    <p:sldId id="326" r:id="rId22"/>
    <p:sldId id="327" r:id="rId23"/>
    <p:sldId id="361" r:id="rId24"/>
    <p:sldId id="362" r:id="rId25"/>
    <p:sldId id="363" r:id="rId26"/>
    <p:sldId id="328" r:id="rId27"/>
    <p:sldId id="369" r:id="rId28"/>
    <p:sldId id="344" r:id="rId29"/>
    <p:sldId id="345" r:id="rId30"/>
    <p:sldId id="329" r:id="rId31"/>
    <p:sldId id="370" r:id="rId32"/>
    <p:sldId id="346" r:id="rId33"/>
    <p:sldId id="347" r:id="rId34"/>
    <p:sldId id="348" r:id="rId35"/>
    <p:sldId id="371" r:id="rId36"/>
    <p:sldId id="330" r:id="rId37"/>
    <p:sldId id="372" r:id="rId38"/>
    <p:sldId id="331" r:id="rId39"/>
    <p:sldId id="332" r:id="rId40"/>
    <p:sldId id="349" r:id="rId41"/>
    <p:sldId id="350" r:id="rId42"/>
    <p:sldId id="367" r:id="rId43"/>
    <p:sldId id="368" r:id="rId44"/>
    <p:sldId id="333" r:id="rId45"/>
    <p:sldId id="365" r:id="rId46"/>
    <p:sldId id="366" r:id="rId47"/>
    <p:sldId id="281" r:id="rId48"/>
    <p:sldId id="307" r:id="rId49"/>
    <p:sldId id="268" r:id="rId50"/>
    <p:sldId id="308" r:id="rId51"/>
    <p:sldId id="309" r:id="rId52"/>
    <p:sldId id="280" r:id="rId53"/>
    <p:sldId id="282" r:id="rId54"/>
    <p:sldId id="340" r:id="rId55"/>
    <p:sldId id="341" r:id="rId56"/>
    <p:sldId id="283" r:id="rId57"/>
    <p:sldId id="284" r:id="rId58"/>
  </p:sldIdLst>
  <p:sldSz cx="9144000" cy="6858000" type="screen4x3"/>
  <p:notesSz cx="7099300" cy="10234613"/>
  <p:defaultTextStyle>
    <a:defPPr>
      <a:defRPr lang="tr-T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0066"/>
    <a:srgbClr val="5C0FB1"/>
    <a:srgbClr val="009900"/>
    <a:srgbClr val="660066"/>
    <a:srgbClr val="BA390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9857" autoAdjust="0"/>
  </p:normalViewPr>
  <p:slideViewPr>
    <p:cSldViewPr>
      <p:cViewPr varScale="1">
        <p:scale>
          <a:sx n="78" d="100"/>
          <a:sy n="78" d="100"/>
        </p:scale>
        <p:origin x="-1104" y="-104"/>
      </p:cViewPr>
      <p:guideLst>
        <p:guide orient="horz" pos="2160"/>
        <p:guide pos="2880"/>
      </p:guideLst>
    </p:cSldViewPr>
  </p:slideViewPr>
  <p:outlineViewPr>
    <p:cViewPr>
      <p:scale>
        <a:sx n="33" d="100"/>
        <a:sy n="33" d="100"/>
      </p:scale>
      <p:origin x="0" y="-35724"/>
    </p:cViewPr>
  </p:outlineViewPr>
  <p:notesTextViewPr>
    <p:cViewPr>
      <p:scale>
        <a:sx n="100" d="100"/>
        <a:sy n="100" d="100"/>
      </p:scale>
      <p:origin x="0" y="0"/>
    </p:cViewPr>
  </p:notesTextViewPr>
  <p:sorterViewPr>
    <p:cViewPr>
      <p:scale>
        <a:sx n="66" d="100"/>
        <a:sy n="66" d="100"/>
      </p:scale>
      <p:origin x="0" y="-2184"/>
    </p:cViewPr>
  </p:sorterViewPr>
  <p:notesViewPr>
    <p:cSldViewPr>
      <p:cViewPr varScale="1">
        <p:scale>
          <a:sx n="63" d="100"/>
          <a:sy n="63"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7670639219935"/>
          <c:y val="0.050179211469534"/>
          <c:w val="0.925243770314193"/>
          <c:h val="0.752688172043011"/>
        </c:manualLayout>
      </c:layout>
      <c:lineChart>
        <c:grouping val="standard"/>
        <c:varyColors val="0"/>
        <c:ser>
          <c:idx val="0"/>
          <c:order val="0"/>
          <c:spPr>
            <a:ln w="24726">
              <a:solidFill>
                <a:srgbClr val="0000FF"/>
              </a:solidFill>
              <a:prstDash val="solid"/>
            </a:ln>
          </c:spPr>
          <c:marker>
            <c:symbol val="diamond"/>
            <c:size val="3"/>
            <c:spPr>
              <a:solidFill>
                <a:srgbClr val="0000FF"/>
              </a:solidFill>
              <a:ln>
                <a:solidFill>
                  <a:srgbClr val="0000FF"/>
                </a:solidFill>
                <a:prstDash val="solid"/>
              </a:ln>
            </c:spPr>
          </c:marker>
          <c:dLbls>
            <c:dLbl>
              <c:idx val="0"/>
              <c:layout>
                <c:manualLayout>
                  <c:x val="-0.0322844804056333"/>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23668772849855"/>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421386557599483"/>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302726773482646"/>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303243587415649"/>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227920748044212"/>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0293442979095314"/>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0326462501587358"/>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0.0229471189843232"/>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0197485295217183"/>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0.0241339053895576"/>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0.0231021631642241"/>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0.0231538445575244"/>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0.0329563385185384"/>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0.038425138005014"/>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0.0384768193983144"/>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0.0385285007916146"/>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0.0288293696172008"/>
                  <c:y val="0.0"/>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16484">
                <a:noFill/>
              </a:ln>
            </c:spPr>
            <c:txPr>
              <a:bodyPr wrap="square" lIns="38100" tIns="19050" rIns="38100" bIns="19050" anchor="ctr">
                <a:spAutoFit/>
              </a:bodyPr>
              <a:lstStyle/>
              <a:p>
                <a:pPr>
                  <a:defRPr sz="779"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İnşaat!$A$3:$A$22</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numCache>
            </c:numRef>
          </c:cat>
          <c:val>
            <c:numRef>
              <c:f>İnşaat!$A$3:$A$21</c:f>
              <c:numCache>
                <c:formatCode>General</c:formatCode>
                <c:ptCount val="19"/>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numCache>
            </c:numRef>
          </c:val>
          <c:smooth val="0"/>
        </c:ser>
        <c:ser>
          <c:idx val="1"/>
          <c:order val="1"/>
          <c:spPr>
            <a:ln w="24726">
              <a:solidFill>
                <a:srgbClr val="FF00FF"/>
              </a:solidFill>
              <a:prstDash val="solid"/>
            </a:ln>
          </c:spPr>
          <c:marker>
            <c:symbol val="square"/>
            <c:size val="3"/>
            <c:spPr>
              <a:solidFill>
                <a:srgbClr val="FF00FF"/>
              </a:solidFill>
              <a:ln>
                <a:solidFill>
                  <a:srgbClr val="FF00FF"/>
                </a:solidFill>
                <a:prstDash val="solid"/>
              </a:ln>
            </c:spPr>
          </c:marker>
          <c:dLbls>
            <c:dLbl>
              <c:idx val="0"/>
              <c:layout>
                <c:manualLayout>
                  <c:x val="-0.0225178440217325"/>
                  <c:y val="0.0895535187680545"/>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0137934137251806"/>
                  <c:y val="0.0303333051110547"/>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0202369140895171"/>
                  <c:y val="0.0803157068461029"/>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0.0223467199793141"/>
                  <c:y val="-0.103935017964198"/>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0.0266233731063809"/>
                  <c:y val="0.0634455384165005"/>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0265663317589081"/>
                  <c:y val="-0.0966528664507424"/>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0.0254258667928004"/>
                  <c:y val="0.106994619111649"/>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0188682837335183"/>
                  <c:y val="0.0888823451469879"/>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0.0155609715301409"/>
                  <c:y val="-0.0812089658830918"/>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0285051901042425"/>
                  <c:y val="0.0695224933952693"/>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0.0241144542822301"/>
                  <c:y val="0.0541636997398289"/>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0.0251408365533923"/>
                  <c:y val="0.0804580810668212"/>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0.0240003715872846"/>
                  <c:y val="0.0542616453971138"/>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0.0174427885280025"/>
                  <c:y val="0.0516816699170122"/>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0.00655151099418083"/>
                  <c:y val="0.0526768544309217"/>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0.0129950113585173"/>
                  <c:y val="0.052145261503329"/>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0.018355088104219"/>
                  <c:y val="0.0629502230755874"/>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0.0182980467567463"/>
                  <c:y val="0.0722691046888685"/>
                </c:manualLayout>
              </c:layout>
              <c:spPr>
                <a:noFill/>
                <a:ln w="16484">
                  <a:noFill/>
                </a:ln>
              </c:spPr>
              <c:txPr>
                <a:bodyPr/>
                <a:lstStyle/>
                <a:p>
                  <a:pPr>
                    <a:defRPr sz="779"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w="16484">
                <a:noFill/>
              </a:ln>
            </c:spPr>
            <c:txPr>
              <a:bodyPr wrap="square" lIns="38100" tIns="19050" rIns="38100" bIns="19050" anchor="ctr">
                <a:spAutoFit/>
              </a:bodyPr>
              <a:lstStyle/>
              <a:p>
                <a:pPr>
                  <a:defRPr sz="779"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İnşaat!$A$3:$A$22</c:f>
              <c:numCache>
                <c:formatCode>General</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numCache>
            </c:numRef>
          </c:cat>
          <c:val>
            <c:numRef>
              <c:f>İnşaat!$B$3:$B$21</c:f>
              <c:numCache>
                <c:formatCode>#,##0</c:formatCode>
                <c:ptCount val="19"/>
                <c:pt idx="0">
                  <c:v>381.408</c:v>
                </c:pt>
                <c:pt idx="1">
                  <c:v>393.0</c:v>
                </c:pt>
                <c:pt idx="2">
                  <c:v>472.817</c:v>
                </c:pt>
                <c:pt idx="3">
                  <c:v>548.13</c:v>
                </c:pt>
                <c:pt idx="4">
                  <c:v>523.794</c:v>
                </c:pt>
                <c:pt idx="5">
                  <c:v>518.236</c:v>
                </c:pt>
                <c:pt idx="6">
                  <c:v>454.295</c:v>
                </c:pt>
                <c:pt idx="7">
                  <c:v>464.117</c:v>
                </c:pt>
                <c:pt idx="8">
                  <c:v>432.5989999999994</c:v>
                </c:pt>
                <c:pt idx="9">
                  <c:v>339.446</c:v>
                </c:pt>
                <c:pt idx="10">
                  <c:v>315.1619999999999</c:v>
                </c:pt>
                <c:pt idx="11">
                  <c:v>279.616</c:v>
                </c:pt>
                <c:pt idx="12">
                  <c:v>161.92</c:v>
                </c:pt>
                <c:pt idx="13">
                  <c:v>202.854</c:v>
                </c:pt>
                <c:pt idx="14">
                  <c:v>330.446</c:v>
                </c:pt>
                <c:pt idx="15">
                  <c:v>546.618</c:v>
                </c:pt>
                <c:pt idx="16">
                  <c:v>600.0</c:v>
                </c:pt>
                <c:pt idx="17">
                  <c:v>582.0</c:v>
                </c:pt>
                <c:pt idx="18">
                  <c:v>501.0</c:v>
                </c:pt>
              </c:numCache>
            </c:numRef>
          </c:val>
          <c:smooth val="0"/>
        </c:ser>
        <c:dLbls>
          <c:showLegendKey val="0"/>
          <c:showVal val="1"/>
          <c:showCatName val="0"/>
          <c:showSerName val="0"/>
          <c:showPercent val="0"/>
          <c:showBubbleSize val="0"/>
        </c:dLbls>
        <c:marker val="1"/>
        <c:smooth val="0"/>
        <c:axId val="2048060872"/>
        <c:axId val="2128442712"/>
      </c:lineChart>
      <c:catAx>
        <c:axId val="2048060872"/>
        <c:scaling>
          <c:orientation val="minMax"/>
        </c:scaling>
        <c:delete val="0"/>
        <c:axPos val="b"/>
        <c:numFmt formatCode="General" sourceLinked="1"/>
        <c:majorTickMark val="out"/>
        <c:minorTickMark val="none"/>
        <c:tickLblPos val="low"/>
        <c:spPr>
          <a:ln w="2061">
            <a:solidFill>
              <a:srgbClr val="000000"/>
            </a:solidFill>
            <a:prstDash val="solid"/>
          </a:ln>
        </c:spPr>
        <c:txPr>
          <a:bodyPr rot="0" vert="horz"/>
          <a:lstStyle/>
          <a:p>
            <a:pPr>
              <a:defRPr sz="779" b="0" i="0" u="none" strike="noStrike" baseline="0">
                <a:solidFill>
                  <a:srgbClr val="000000"/>
                </a:solidFill>
                <a:latin typeface="Arial"/>
                <a:ea typeface="Arial"/>
                <a:cs typeface="Arial"/>
              </a:defRPr>
            </a:pPr>
            <a:endParaRPr lang="en-US"/>
          </a:p>
        </c:txPr>
        <c:crossAx val="2128442712"/>
        <c:crosses val="autoZero"/>
        <c:auto val="1"/>
        <c:lblAlgn val="ctr"/>
        <c:lblOffset val="100"/>
        <c:tickLblSkip val="1"/>
        <c:tickMarkSkip val="1"/>
        <c:noMultiLvlLbl val="0"/>
      </c:catAx>
      <c:valAx>
        <c:axId val="2128442712"/>
        <c:scaling>
          <c:orientation val="minMax"/>
          <c:max val="700.0"/>
          <c:min val="0.0"/>
        </c:scaling>
        <c:delete val="0"/>
        <c:axPos val="l"/>
        <c:numFmt formatCode="General" sourceLinked="1"/>
        <c:majorTickMark val="out"/>
        <c:minorTickMark val="none"/>
        <c:tickLblPos val="nextTo"/>
        <c:spPr>
          <a:ln w="2061">
            <a:solidFill>
              <a:srgbClr val="000000"/>
            </a:solidFill>
            <a:prstDash val="solid"/>
          </a:ln>
        </c:spPr>
        <c:txPr>
          <a:bodyPr rot="0" vert="horz"/>
          <a:lstStyle/>
          <a:p>
            <a:pPr>
              <a:defRPr sz="779" b="0" i="0" u="none" strike="noStrike" baseline="0">
                <a:solidFill>
                  <a:srgbClr val="000000"/>
                </a:solidFill>
                <a:latin typeface="Arial"/>
                <a:ea typeface="Arial"/>
                <a:cs typeface="Arial"/>
              </a:defRPr>
            </a:pPr>
            <a:endParaRPr lang="en-US"/>
          </a:p>
        </c:txPr>
        <c:crossAx val="2048060872"/>
        <c:crosses val="autoZero"/>
        <c:crossBetween val="between"/>
        <c:majorUnit val="200.0"/>
      </c:valAx>
      <c:spPr>
        <a:noFill/>
        <a:ln w="16484">
          <a:noFill/>
        </a:ln>
      </c:spPr>
    </c:plotArea>
    <c:plotVisOnly val="1"/>
    <c:dispBlanksAs val="gap"/>
    <c:showDLblsOverMax val="0"/>
  </c:chart>
  <c:spPr>
    <a:noFill/>
    <a:ln>
      <a:noFill/>
    </a:ln>
  </c:spPr>
  <c:txPr>
    <a:bodyPr/>
    <a:lstStyle/>
    <a:p>
      <a:pPr>
        <a:defRPr sz="77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1625708884688"/>
          <c:y val="0.0507246376811594"/>
          <c:w val="0.921550094517958"/>
          <c:h val="0.778985507246377"/>
        </c:manualLayout>
      </c:layout>
      <c:barChart>
        <c:barDir val="col"/>
        <c:grouping val="clustered"/>
        <c:varyColors val="0"/>
        <c:ser>
          <c:idx val="0"/>
          <c:order val="0"/>
          <c:tx>
            <c:strRef>
              <c:f>Sheet1!$A$2</c:f>
              <c:strCache>
                <c:ptCount val="1"/>
                <c:pt idx="0">
                  <c:v># of Sales</c:v>
                </c:pt>
              </c:strCache>
            </c:strRef>
          </c:tx>
          <c:spPr>
            <a:gradFill rotWithShape="0">
              <a:gsLst>
                <a:gs pos="0">
                  <a:srgbClr val="9999FF"/>
                </a:gs>
                <a:gs pos="100000">
                  <a:srgbClr val="000000">
                    <a:gamma/>
                    <a:shade val="40784"/>
                    <a:invGamma/>
                  </a:srgbClr>
                </a:gs>
              </a:gsLst>
              <a:lin ang="5400000" scaled="1"/>
            </a:gradFill>
            <a:ln w="8829">
              <a:solidFill>
                <a:srgbClr val="FFFFFF"/>
              </a:solidFill>
              <a:prstDash val="solid"/>
            </a:ln>
            <a:effectLst>
              <a:outerShdw dist="35921" dir="2700000" algn="br">
                <a:srgbClr val="000000"/>
              </a:outerShdw>
            </a:effectLst>
          </c:spPr>
          <c:invertIfNegative val="0"/>
          <c:dLbls>
            <c:dLbl>
              <c:idx val="5"/>
              <c:layout>
                <c:manualLayout>
                  <c:x val="0.00849016244188761"/>
                  <c:y val="0.0101500266807521"/>
                </c:manualLayout>
              </c:layout>
              <c:spPr>
                <a:noFill/>
                <a:ln w="17659">
                  <a:noFill/>
                </a:ln>
              </c:spPr>
              <c:txPr>
                <a:bodyPr/>
                <a:lstStyle/>
                <a:p>
                  <a:pPr>
                    <a:defRPr sz="834"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171148331175049"/>
                  <c:y val="0.00701415589957557"/>
                </c:manualLayout>
              </c:layout>
              <c:spPr>
                <a:noFill/>
                <a:ln w="17659">
                  <a:noFill/>
                </a:ln>
              </c:spPr>
              <c:txPr>
                <a:bodyPr/>
                <a:lstStyle/>
                <a:p>
                  <a:pPr>
                    <a:defRPr sz="834"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17659">
                <a:noFill/>
              </a:ln>
            </c:spPr>
            <c:txPr>
              <a:bodyPr wrap="square" lIns="38100" tIns="19050" rIns="38100" bIns="19050" anchor="ctr">
                <a:spAutoFit/>
              </a:bodyPr>
              <a:lstStyle/>
              <a:p>
                <a:pPr>
                  <a:defRPr sz="834"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2000.0</c:v>
                </c:pt>
                <c:pt idx="1">
                  <c:v>2001.0</c:v>
                </c:pt>
                <c:pt idx="2">
                  <c:v>2002.0</c:v>
                </c:pt>
                <c:pt idx="3">
                  <c:v>2003.0</c:v>
                </c:pt>
                <c:pt idx="4">
                  <c:v>2004.0</c:v>
                </c:pt>
                <c:pt idx="5">
                  <c:v>2005.0</c:v>
                </c:pt>
                <c:pt idx="6">
                  <c:v>2006.0</c:v>
                </c:pt>
                <c:pt idx="7">
                  <c:v>2007.0</c:v>
                </c:pt>
              </c:numCache>
            </c:numRef>
          </c:cat>
          <c:val>
            <c:numRef>
              <c:f>Sheet1!$B$2:$I$2</c:f>
              <c:numCache>
                <c:formatCode>#,##0</c:formatCode>
                <c:ptCount val="8"/>
                <c:pt idx="0">
                  <c:v>1014.153</c:v>
                </c:pt>
                <c:pt idx="1">
                  <c:v>937.4299999999994</c:v>
                </c:pt>
                <c:pt idx="2">
                  <c:v>923.9569999999992</c:v>
                </c:pt>
                <c:pt idx="3">
                  <c:v>1017.805</c:v>
                </c:pt>
                <c:pt idx="4">
                  <c:v>1216.492</c:v>
                </c:pt>
                <c:pt idx="5">
                  <c:v>1362.641</c:v>
                </c:pt>
                <c:pt idx="6">
                  <c:v>1377.533</c:v>
                </c:pt>
                <c:pt idx="7">
                  <c:v>1383.847</c:v>
                </c:pt>
              </c:numCache>
            </c:numRef>
          </c:val>
        </c:ser>
        <c:ser>
          <c:idx val="1"/>
          <c:order val="1"/>
          <c:tx>
            <c:strRef>
              <c:f>Sheet1!$A$3</c:f>
              <c:strCache>
                <c:ptCount val="1"/>
                <c:pt idx="0">
                  <c:v># of Mortgages</c:v>
                </c:pt>
              </c:strCache>
            </c:strRef>
          </c:tx>
          <c:spPr>
            <a:gradFill rotWithShape="0">
              <a:gsLst>
                <a:gs pos="0">
                  <a:srgbClr val="993366"/>
                </a:gs>
                <a:gs pos="100000">
                  <a:srgbClr val="000000">
                    <a:gamma/>
                    <a:shade val="25882"/>
                    <a:invGamma/>
                  </a:srgbClr>
                </a:gs>
              </a:gsLst>
              <a:lin ang="5400000" scaled="1"/>
            </a:gradFill>
            <a:ln w="8829">
              <a:solidFill>
                <a:srgbClr val="FFFFFF"/>
              </a:solidFill>
              <a:prstDash val="solid"/>
            </a:ln>
          </c:spPr>
          <c:invertIfNegative val="0"/>
          <c:dLbls>
            <c:dLbl>
              <c:idx val="6"/>
              <c:layout>
                <c:manualLayout>
                  <c:x val="0.00034289428377221"/>
                  <c:y val="-0.0272588209560091"/>
                </c:manualLayout>
              </c:layout>
              <c:spPr>
                <a:noFill/>
                <a:ln w="17659">
                  <a:noFill/>
                </a:ln>
              </c:spPr>
              <c:txPr>
                <a:bodyPr/>
                <a:lstStyle/>
                <a:p>
                  <a:pPr>
                    <a:defRPr sz="834" b="0" i="0" u="none" strike="noStrike" baseline="0">
                      <a:solidFill>
                        <a:srgbClr val="FFFFFF"/>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17659">
                <a:noFill/>
              </a:ln>
            </c:spPr>
            <c:txPr>
              <a:bodyPr wrap="square" lIns="38100" tIns="19050" rIns="38100" bIns="19050" anchor="ctr">
                <a:spAutoFit/>
              </a:bodyPr>
              <a:lstStyle/>
              <a:p>
                <a:pPr>
                  <a:defRPr sz="834"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2000.0</c:v>
                </c:pt>
                <c:pt idx="1">
                  <c:v>2001.0</c:v>
                </c:pt>
                <c:pt idx="2">
                  <c:v>2002.0</c:v>
                </c:pt>
                <c:pt idx="3">
                  <c:v>2003.0</c:v>
                </c:pt>
                <c:pt idx="4">
                  <c:v>2004.0</c:v>
                </c:pt>
                <c:pt idx="5">
                  <c:v>2005.0</c:v>
                </c:pt>
                <c:pt idx="6">
                  <c:v>2006.0</c:v>
                </c:pt>
                <c:pt idx="7">
                  <c:v>2007.0</c:v>
                </c:pt>
              </c:numCache>
            </c:numRef>
          </c:cat>
          <c:val>
            <c:numRef>
              <c:f>Sheet1!$B$3:$I$3</c:f>
              <c:numCache>
                <c:formatCode>#,##0</c:formatCode>
                <c:ptCount val="8"/>
                <c:pt idx="0">
                  <c:v>23.504</c:v>
                </c:pt>
                <c:pt idx="1">
                  <c:v>13.161</c:v>
                </c:pt>
                <c:pt idx="2">
                  <c:v>8.376000000000002</c:v>
                </c:pt>
                <c:pt idx="3">
                  <c:v>14.374</c:v>
                </c:pt>
                <c:pt idx="4">
                  <c:v>57.272</c:v>
                </c:pt>
                <c:pt idx="5">
                  <c:v>196.523</c:v>
                </c:pt>
                <c:pt idx="6">
                  <c:v>230.142</c:v>
                </c:pt>
                <c:pt idx="7">
                  <c:v>232.233</c:v>
                </c:pt>
              </c:numCache>
            </c:numRef>
          </c:val>
        </c:ser>
        <c:dLbls>
          <c:showLegendKey val="0"/>
          <c:showVal val="1"/>
          <c:showCatName val="0"/>
          <c:showSerName val="0"/>
          <c:showPercent val="0"/>
          <c:showBubbleSize val="0"/>
        </c:dLbls>
        <c:gapWidth val="100"/>
        <c:overlap val="80"/>
        <c:axId val="2128670568"/>
        <c:axId val="2046798120"/>
      </c:barChart>
      <c:catAx>
        <c:axId val="2128670568"/>
        <c:scaling>
          <c:orientation val="minMax"/>
        </c:scaling>
        <c:delete val="0"/>
        <c:axPos val="b"/>
        <c:numFmt formatCode="General" sourceLinked="1"/>
        <c:majorTickMark val="out"/>
        <c:minorTickMark val="none"/>
        <c:tickLblPos val="nextTo"/>
        <c:spPr>
          <a:ln w="2207">
            <a:solidFill>
              <a:srgbClr val="000000"/>
            </a:solidFill>
            <a:prstDash val="solid"/>
          </a:ln>
        </c:spPr>
        <c:txPr>
          <a:bodyPr rot="0" vert="horz"/>
          <a:lstStyle/>
          <a:p>
            <a:pPr>
              <a:defRPr sz="834" b="0" i="0" u="none" strike="noStrike" baseline="0">
                <a:solidFill>
                  <a:srgbClr val="000000"/>
                </a:solidFill>
                <a:latin typeface="Arial"/>
                <a:ea typeface="Arial"/>
                <a:cs typeface="Arial"/>
              </a:defRPr>
            </a:pPr>
            <a:endParaRPr lang="en-US"/>
          </a:p>
        </c:txPr>
        <c:crossAx val="2046798120"/>
        <c:crosses val="autoZero"/>
        <c:auto val="1"/>
        <c:lblAlgn val="ctr"/>
        <c:lblOffset val="100"/>
        <c:tickLblSkip val="1"/>
        <c:tickMarkSkip val="1"/>
        <c:noMultiLvlLbl val="0"/>
      </c:catAx>
      <c:valAx>
        <c:axId val="2046798120"/>
        <c:scaling>
          <c:orientation val="minMax"/>
          <c:max val="1500.0"/>
          <c:min val="0.0"/>
        </c:scaling>
        <c:delete val="0"/>
        <c:axPos val="l"/>
        <c:numFmt formatCode="#,##0" sourceLinked="1"/>
        <c:majorTickMark val="out"/>
        <c:minorTickMark val="none"/>
        <c:tickLblPos val="nextTo"/>
        <c:spPr>
          <a:ln w="2207">
            <a:solidFill>
              <a:srgbClr val="000000"/>
            </a:solidFill>
            <a:prstDash val="solid"/>
          </a:ln>
        </c:spPr>
        <c:txPr>
          <a:bodyPr rot="0" vert="horz"/>
          <a:lstStyle/>
          <a:p>
            <a:pPr>
              <a:defRPr sz="834" b="0" i="0" u="none" strike="noStrike" baseline="0">
                <a:solidFill>
                  <a:srgbClr val="000000"/>
                </a:solidFill>
                <a:latin typeface="Arial"/>
                <a:ea typeface="Arial"/>
                <a:cs typeface="Arial"/>
              </a:defRPr>
            </a:pPr>
            <a:endParaRPr lang="en-US"/>
          </a:p>
        </c:txPr>
        <c:crossAx val="2128670568"/>
        <c:crosses val="autoZero"/>
        <c:crossBetween val="between"/>
        <c:majorUnit val="250.0"/>
        <c:minorUnit val="250.0"/>
      </c:valAx>
      <c:spPr>
        <a:noFill/>
        <a:ln w="17659">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BA1281B-0451-40D8-8CEF-C72F171AB466}" type="datetimeFigureOut">
              <a:rPr lang="en-US"/>
              <a:pPr>
                <a:defRPr/>
              </a:pPr>
              <a:t>4/29/20</a:t>
            </a:fld>
            <a:endParaRPr lang="en-US"/>
          </a:p>
        </p:txBody>
      </p:sp>
      <p:sp>
        <p:nvSpPr>
          <p:cNvPr id="593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50A4124-518D-4229-B595-537EAE598321}" type="slidenum">
              <a:rPr lang="en-US"/>
              <a:pPr>
                <a:defRPr/>
              </a:pPr>
              <a:t>‹#›</a:t>
            </a:fld>
            <a:endParaRPr lang="en-US"/>
          </a:p>
        </p:txBody>
      </p:sp>
    </p:spTree>
    <p:extLst>
      <p:ext uri="{BB962C8B-B14F-4D97-AF65-F5344CB8AC3E}">
        <p14:creationId xmlns:p14="http://schemas.microsoft.com/office/powerpoint/2010/main" val="312625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7315296F-A5A7-4E3A-B230-8C475937E352}" type="datetimeFigureOut">
              <a:rPr lang="en-GB"/>
              <a:pPr>
                <a:defRPr/>
              </a:pPr>
              <a:t>4/29/20</a:t>
            </a:fld>
            <a:endParaRPr lang="en-GB"/>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pPr>
              <a:defRPr/>
            </a:pPr>
            <a:fld id="{2E79E378-3E48-4CA7-A9EE-F80F7F9B1F4E}" type="slidenum">
              <a:rPr lang="en-GB"/>
              <a:pPr>
                <a:defRPr/>
              </a:pPr>
              <a:t>‹#›</a:t>
            </a:fld>
            <a:endParaRPr lang="en-GB"/>
          </a:p>
        </p:txBody>
      </p:sp>
    </p:spTree>
    <p:extLst>
      <p:ext uri="{BB962C8B-B14F-4D97-AF65-F5344CB8AC3E}">
        <p14:creationId xmlns:p14="http://schemas.microsoft.com/office/powerpoint/2010/main" val="2941212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ED99D-A870-46C0-A736-9BB0DA1AEF8D}" type="slidenum">
              <a:rPr lang="en-US" smtClean="0"/>
              <a:pPr/>
              <a:t>25</a:t>
            </a:fld>
            <a:endParaRPr lang="en-US"/>
          </a:p>
        </p:txBody>
      </p:sp>
    </p:spTree>
    <p:extLst>
      <p:ext uri="{BB962C8B-B14F-4D97-AF65-F5344CB8AC3E}">
        <p14:creationId xmlns:p14="http://schemas.microsoft.com/office/powerpoint/2010/main" val="39222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2E79E378-3E48-4CA7-A9EE-F80F7F9B1F4E}" type="slidenum">
              <a:rPr lang="en-GB" smtClean="0"/>
              <a:pPr>
                <a:defRPr/>
              </a:pPr>
              <a:t>51</a:t>
            </a:fld>
            <a:endParaRPr lang="en-GB"/>
          </a:p>
        </p:txBody>
      </p:sp>
    </p:spTree>
    <p:extLst>
      <p:ext uri="{BB962C8B-B14F-4D97-AF65-F5344CB8AC3E}">
        <p14:creationId xmlns:p14="http://schemas.microsoft.com/office/powerpoint/2010/main" val="208985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2743200" y="3657600"/>
            <a:ext cx="6248400" cy="1143000"/>
          </a:xfrm>
        </p:spPr>
        <p:txBody>
          <a:bodyPr/>
          <a:lstStyle>
            <a:lvl1pPr algn="l">
              <a:defRPr sz="3600"/>
            </a:lvl1pPr>
          </a:lstStyle>
          <a:p>
            <a:r>
              <a:rPr lang="tr-TR"/>
              <a:t>Başlık eklemek için tıklatın</a:t>
            </a:r>
          </a:p>
        </p:txBody>
      </p:sp>
      <p:sp>
        <p:nvSpPr>
          <p:cNvPr id="5939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tr-TR"/>
              <a:t>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42297EBA-AEC9-4C51-802C-519137B2A8A2}" type="slidenum">
              <a:rPr lang="tr-TR"/>
              <a:pPr>
                <a:defRPr/>
              </a:pPr>
              <a:t>‹#›</a:t>
            </a:fld>
            <a:endParaRPr lang="tr-TR"/>
          </a:p>
        </p:txBody>
      </p:sp>
    </p:spTree>
    <p:extLst>
      <p:ext uri="{BB962C8B-B14F-4D97-AF65-F5344CB8AC3E}">
        <p14:creationId xmlns:p14="http://schemas.microsoft.com/office/powerpoint/2010/main" val="89880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B61F6BE1-EFA7-4B66-A433-167D9B9C158C}" type="slidenum">
              <a:rPr lang="tr-TR"/>
              <a:pPr>
                <a:defRPr/>
              </a:pPr>
              <a:t>‹#›</a:t>
            </a:fld>
            <a:endParaRPr lang="tr-TR"/>
          </a:p>
        </p:txBody>
      </p:sp>
    </p:spTree>
    <p:extLst>
      <p:ext uri="{BB962C8B-B14F-4D97-AF65-F5344CB8AC3E}">
        <p14:creationId xmlns:p14="http://schemas.microsoft.com/office/powerpoint/2010/main" val="28163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181850" y="228600"/>
            <a:ext cx="1809750" cy="63246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752600" y="228600"/>
            <a:ext cx="5276850" cy="63246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AA352CF2-896C-4FF7-A4A9-F06BE3D5BCCE}" type="slidenum">
              <a:rPr lang="tr-TR"/>
              <a:pPr>
                <a:defRPr/>
              </a:pPr>
              <a:t>‹#›</a:t>
            </a:fld>
            <a:endParaRPr lang="tr-TR"/>
          </a:p>
        </p:txBody>
      </p:sp>
    </p:spTree>
    <p:extLst>
      <p:ext uri="{BB962C8B-B14F-4D97-AF65-F5344CB8AC3E}">
        <p14:creationId xmlns:p14="http://schemas.microsoft.com/office/powerpoint/2010/main" val="219470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18F0A48B-628B-4AA8-987A-33418E2F99B6}" type="slidenum">
              <a:rPr lang="tr-TR"/>
              <a:pPr>
                <a:defRPr/>
              </a:pPr>
              <a:t>‹#›</a:t>
            </a:fld>
            <a:endParaRPr lang="tr-TR"/>
          </a:p>
        </p:txBody>
      </p:sp>
    </p:spTree>
    <p:extLst>
      <p:ext uri="{BB962C8B-B14F-4D97-AF65-F5344CB8AC3E}">
        <p14:creationId xmlns:p14="http://schemas.microsoft.com/office/powerpoint/2010/main" val="6150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5D6F4997-CBC9-401C-A4B3-B1094979A8ED}" type="slidenum">
              <a:rPr lang="tr-TR"/>
              <a:pPr>
                <a:defRPr/>
              </a:pPr>
              <a:t>‹#›</a:t>
            </a:fld>
            <a:endParaRPr lang="tr-TR"/>
          </a:p>
        </p:txBody>
      </p:sp>
    </p:spTree>
    <p:extLst>
      <p:ext uri="{BB962C8B-B14F-4D97-AF65-F5344CB8AC3E}">
        <p14:creationId xmlns:p14="http://schemas.microsoft.com/office/powerpoint/2010/main" val="88912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E84C2BC5-D13D-40C0-A521-48AB91C42FC5}" type="slidenum">
              <a:rPr lang="tr-TR"/>
              <a:pPr>
                <a:defRPr/>
              </a:pPr>
              <a:t>‹#›</a:t>
            </a:fld>
            <a:endParaRPr lang="tr-TR"/>
          </a:p>
        </p:txBody>
      </p:sp>
    </p:spTree>
    <p:extLst>
      <p:ext uri="{BB962C8B-B14F-4D97-AF65-F5344CB8AC3E}">
        <p14:creationId xmlns:p14="http://schemas.microsoft.com/office/powerpoint/2010/main" val="206385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998B0182-E07A-4CCD-AB65-D7E34ABEBC36}" type="slidenum">
              <a:rPr lang="tr-TR"/>
              <a:pPr>
                <a:defRPr/>
              </a:pPr>
              <a:t>‹#›</a:t>
            </a:fld>
            <a:endParaRPr lang="tr-TR"/>
          </a:p>
        </p:txBody>
      </p:sp>
    </p:spTree>
    <p:extLst>
      <p:ext uri="{BB962C8B-B14F-4D97-AF65-F5344CB8AC3E}">
        <p14:creationId xmlns:p14="http://schemas.microsoft.com/office/powerpoint/2010/main" val="134107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21E673B2-78ED-467C-812D-4F68428CD320}" type="slidenum">
              <a:rPr lang="tr-TR"/>
              <a:pPr>
                <a:defRPr/>
              </a:pPr>
              <a:t>‹#›</a:t>
            </a:fld>
            <a:endParaRPr lang="tr-TR"/>
          </a:p>
        </p:txBody>
      </p:sp>
    </p:spTree>
    <p:extLst>
      <p:ext uri="{BB962C8B-B14F-4D97-AF65-F5344CB8AC3E}">
        <p14:creationId xmlns:p14="http://schemas.microsoft.com/office/powerpoint/2010/main" val="36864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11932DF9-9F05-4F0F-8C3D-AFF8E3F1D0E4}" type="slidenum">
              <a:rPr lang="tr-TR"/>
              <a:pPr>
                <a:defRPr/>
              </a:pPr>
              <a:t>‹#›</a:t>
            </a:fld>
            <a:endParaRPr lang="tr-TR"/>
          </a:p>
        </p:txBody>
      </p:sp>
    </p:spTree>
    <p:extLst>
      <p:ext uri="{BB962C8B-B14F-4D97-AF65-F5344CB8AC3E}">
        <p14:creationId xmlns:p14="http://schemas.microsoft.com/office/powerpoint/2010/main" val="369606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A72A1E44-4FB2-4AB8-B9C6-C420DB40EBC6}" type="slidenum">
              <a:rPr lang="tr-TR"/>
              <a:pPr>
                <a:defRPr/>
              </a:pPr>
              <a:t>‹#›</a:t>
            </a:fld>
            <a:endParaRPr lang="tr-TR"/>
          </a:p>
        </p:txBody>
      </p:sp>
    </p:spTree>
    <p:extLst>
      <p:ext uri="{BB962C8B-B14F-4D97-AF65-F5344CB8AC3E}">
        <p14:creationId xmlns:p14="http://schemas.microsoft.com/office/powerpoint/2010/main" val="27828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74B5B10A-A9D5-48E1-895C-E8DAF3DEA25A}" type="slidenum">
              <a:rPr lang="tr-TR"/>
              <a:pPr>
                <a:defRPr/>
              </a:pPr>
              <a:t>‹#›</a:t>
            </a:fld>
            <a:endParaRPr lang="tr-TR"/>
          </a:p>
        </p:txBody>
      </p:sp>
    </p:spTree>
    <p:extLst>
      <p:ext uri="{BB962C8B-B14F-4D97-AF65-F5344CB8AC3E}">
        <p14:creationId xmlns:p14="http://schemas.microsoft.com/office/powerpoint/2010/main" val="2603225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403350" y="0"/>
            <a:ext cx="7524750" cy="6858000"/>
          </a:xfrm>
          <a:prstGeom prst="rect">
            <a:avLst/>
          </a:prstGeom>
          <a:solidFill>
            <a:srgbClr val="EAEAEA"/>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smtClean="0"/>
          </a:p>
        </p:txBody>
      </p:sp>
      <p:sp>
        <p:nvSpPr>
          <p:cNvPr id="58371" name="Rectangle 3"/>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Başlık stilini düzenlemek için tıklatın</a:t>
            </a:r>
          </a:p>
        </p:txBody>
      </p:sp>
      <p:sp>
        <p:nvSpPr>
          <p:cNvPr id="1028" name="Rectangle 4"/>
          <p:cNvSpPr>
            <a:spLocks noGrp="1" noChangeArrowheads="1"/>
          </p:cNvSpPr>
          <p:nvPr>
            <p:ph type="body" idx="1"/>
          </p:nvPr>
        </p:nvSpPr>
        <p:spPr bwMode="auto">
          <a:xfrm>
            <a:off x="1755775" y="1447800"/>
            <a:ext cx="7235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83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tr-TR"/>
          </a:p>
        </p:txBody>
      </p:sp>
      <p:sp>
        <p:nvSpPr>
          <p:cNvPr id="583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tr-TR"/>
          </a:p>
        </p:txBody>
      </p:sp>
      <p:sp>
        <p:nvSpPr>
          <p:cNvPr id="583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02E5CE0-7370-48DF-8C0F-2C9B5702347A}" type="slidenum">
              <a:rPr lang="tr-TR"/>
              <a:pPr>
                <a:defRPr/>
              </a:pPr>
              <a:t>‹#›</a:t>
            </a:fld>
            <a:endParaRPr lang="tr-TR"/>
          </a:p>
        </p:txBody>
      </p:sp>
      <p:sp>
        <p:nvSpPr>
          <p:cNvPr id="1032" name="Text Box 8"/>
          <p:cNvSpPr txBox="1">
            <a:spLocks noChangeArrowheads="1"/>
          </p:cNvSpPr>
          <p:nvPr userDrawn="1"/>
        </p:nvSpPr>
        <p:spPr bwMode="auto">
          <a:xfrm>
            <a:off x="6804025" y="6553200"/>
            <a:ext cx="414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tr-TR" sz="1400" b="1" smtClean="0">
                <a:solidFill>
                  <a:srgbClr val="FF3300"/>
                </a:solidFill>
              </a:rPr>
              <a:t>Soyak/  Hizmete Özel Belge</a:t>
            </a:r>
            <a:endParaRPr lang="en-US" sz="1400" b="1" smtClean="0">
              <a:solidFill>
                <a:srgbClr val="FF3300"/>
              </a:solidFill>
            </a:endParaRPr>
          </a:p>
        </p:txBody>
      </p:sp>
    </p:spTree>
  </p:cSld>
  <p:clrMap bg1="dk2" tx1="lt1" bg2="dk1" tx2="lt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kumimoji="1"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n"/>
        <a:defRPr kumimoji="1" sz="2800">
          <a:solidFill>
            <a:schemeClr val="folHlink"/>
          </a:solidFill>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mn-lt"/>
        </a:defRPr>
      </a:lvl5pPr>
      <a:lvl6pPr marL="25146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6pPr>
      <a:lvl7pPr marL="29718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7pPr>
      <a:lvl8pPr marL="34290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8pPr>
      <a:lvl9pPr marL="38862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usinessdictionary.com/definition/without-recourse.html" TargetMode="External"/><Relationship Id="rId4" Type="http://schemas.openxmlformats.org/officeDocument/2006/relationships/hyperlink" Target="http://www.businessdictionary.com/definition/project.html" TargetMode="External"/><Relationship Id="rId5" Type="http://schemas.openxmlformats.org/officeDocument/2006/relationships/hyperlink" Target="http://www.businessdictionary.com/definition/sponsor.html" TargetMode="External"/><Relationship Id="rId6" Type="http://schemas.openxmlformats.org/officeDocument/2006/relationships/hyperlink" Target="http://www.businessdictionary.com/definition/investment.html" TargetMode="External"/><Relationship Id="rId7" Type="http://schemas.openxmlformats.org/officeDocument/2006/relationships/hyperlink" Target="http://www.businessdictionary.com/definition/stage.html" TargetMode="External"/><Relationship Id="rId1" Type="http://schemas.openxmlformats.org/officeDocument/2006/relationships/slideLayout" Target="../slideLayouts/slideLayout2.xml"/><Relationship Id="rId2" Type="http://schemas.openxmlformats.org/officeDocument/2006/relationships/hyperlink" Target="http://www.businessdictionary.com/definition/fund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625" y="71438"/>
            <a:ext cx="4100513" cy="727075"/>
          </a:xfrm>
        </p:spPr>
        <p:txBody>
          <a:bodyPr/>
          <a:lstStyle/>
          <a:p>
            <a:pPr algn="ctr">
              <a:defRPr/>
            </a:pPr>
            <a:r>
              <a:rPr lang="tr-TR" sz="1600" smtClean="0">
                <a:solidFill>
                  <a:schemeClr val="folHlink"/>
                </a:solidFill>
                <a:latin typeface="Calibri" panose="020F0502020204030204" pitchFamily="34" charset="0"/>
                <a:cs typeface="Times New Roman" panose="02020603050405020304" pitchFamily="18" charset="0"/>
              </a:rPr>
              <a:t>YTÜ Civil Engineering Faculty</a:t>
            </a:r>
            <a:br>
              <a:rPr lang="tr-TR" sz="1600" smtClean="0">
                <a:solidFill>
                  <a:schemeClr val="folHlink"/>
                </a:solidFill>
                <a:latin typeface="Calibri" panose="020F0502020204030204" pitchFamily="34" charset="0"/>
                <a:cs typeface="Times New Roman" panose="02020603050405020304" pitchFamily="18" charset="0"/>
              </a:rPr>
            </a:br>
            <a:r>
              <a:rPr lang="tr-TR" sz="1600" smtClean="0">
                <a:solidFill>
                  <a:schemeClr val="folHlink"/>
                </a:solidFill>
                <a:latin typeface="Calibri" panose="020F0502020204030204" pitchFamily="34" charset="0"/>
                <a:cs typeface="Times New Roman" panose="02020603050405020304" pitchFamily="18" charset="0"/>
              </a:rPr>
              <a:t>Civil Engineering Department/ Construction Management Division.</a:t>
            </a:r>
          </a:p>
        </p:txBody>
      </p:sp>
      <p:sp>
        <p:nvSpPr>
          <p:cNvPr id="5123" name="Rectangle 3"/>
          <p:cNvSpPr>
            <a:spLocks noGrp="1" noChangeArrowheads="1"/>
          </p:cNvSpPr>
          <p:nvPr>
            <p:ph type="subTitle" idx="1"/>
          </p:nvPr>
        </p:nvSpPr>
        <p:spPr>
          <a:xfrm>
            <a:off x="2571750" y="4000500"/>
            <a:ext cx="6572250" cy="1428750"/>
          </a:xfrm>
          <a:blipFill dpi="0" rotWithShape="1">
            <a:blip r:embed="rId2"/>
            <a:srcRect/>
            <a:tile tx="0" ty="0" sx="100000" sy="100000" flip="none" algn="tl"/>
          </a:blipFill>
        </p:spPr>
        <p:txBody>
          <a:bodyPr anchor="ctr"/>
          <a:lstStyle/>
          <a:p>
            <a:pPr algn="ctr">
              <a:spcBef>
                <a:spcPct val="0"/>
              </a:spcBef>
              <a:buClrTx/>
              <a:buSzTx/>
              <a:buFontTx/>
              <a:buNone/>
            </a:pPr>
            <a:r>
              <a:rPr lang="en-GB" sz="2700" b="1" smtClean="0">
                <a:solidFill>
                  <a:srgbClr val="FF0000"/>
                </a:solidFill>
                <a:latin typeface="Calibri" panose="020F0502020204030204" pitchFamily="34" charset="0"/>
                <a:cs typeface="Times New Roman" panose="02020603050405020304" pitchFamily="18" charset="0"/>
              </a:rPr>
              <a:t>Developing investment projects </a:t>
            </a:r>
            <a:endParaRPr lang="tr-TR" sz="2700" b="1" smtClean="0">
              <a:solidFill>
                <a:srgbClr val="FF0000"/>
              </a:solidFill>
              <a:latin typeface="Calibri" panose="020F0502020204030204" pitchFamily="34" charset="0"/>
              <a:cs typeface="Times New Roman" panose="02020603050405020304" pitchFamily="18" charset="0"/>
            </a:endParaRPr>
          </a:p>
          <a:p>
            <a:pPr algn="ctr">
              <a:spcBef>
                <a:spcPct val="0"/>
              </a:spcBef>
              <a:buClrTx/>
              <a:buSzTx/>
              <a:buFontTx/>
              <a:buNone/>
            </a:pPr>
            <a:r>
              <a:rPr lang="tr-TR" sz="2700" b="1" smtClean="0">
                <a:solidFill>
                  <a:srgbClr val="FF0000"/>
                </a:solidFill>
                <a:latin typeface="Calibri" panose="020F0502020204030204" pitchFamily="34" charset="0"/>
                <a:cs typeface="Times New Roman" panose="02020603050405020304" pitchFamily="18" charset="0"/>
              </a:rPr>
              <a:t>&amp;</a:t>
            </a:r>
          </a:p>
          <a:p>
            <a:pPr algn="ctr">
              <a:spcBef>
                <a:spcPct val="0"/>
              </a:spcBef>
              <a:buClrTx/>
              <a:buSzTx/>
              <a:buFontTx/>
              <a:buNone/>
            </a:pPr>
            <a:r>
              <a:rPr lang="tr-TR" sz="2700" b="1" smtClean="0">
                <a:solidFill>
                  <a:srgbClr val="FF0000"/>
                </a:solidFill>
                <a:latin typeface="Calibri" panose="020F0502020204030204" pitchFamily="34" charset="0"/>
                <a:cs typeface="Times New Roman" panose="02020603050405020304" pitchFamily="18" charset="0"/>
              </a:rPr>
              <a:t> </a:t>
            </a:r>
            <a:r>
              <a:rPr lang="en-GB" sz="2700" b="1" smtClean="0">
                <a:solidFill>
                  <a:srgbClr val="FF0000"/>
                </a:solidFill>
                <a:latin typeface="Calibri" panose="020F0502020204030204" pitchFamily="34" charset="0"/>
                <a:cs typeface="Times New Roman" panose="02020603050405020304" pitchFamily="18" charset="0"/>
              </a:rPr>
              <a:t>Feasibility studies</a:t>
            </a:r>
            <a:endParaRPr lang="tr-TR" sz="2700" b="1" smtClean="0">
              <a:solidFill>
                <a:srgbClr val="FF0000"/>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313" y="0"/>
            <a:ext cx="7239000" cy="1481138"/>
          </a:xfrm>
        </p:spPr>
        <p:txBody>
          <a:bodyPr/>
          <a:lstStyle/>
          <a:p>
            <a:pPr eaLnBrk="1" hangingPunct="1">
              <a:defRPr/>
            </a:pPr>
            <a:r>
              <a:rPr lang="en-GB" dirty="0" smtClean="0">
                <a:latin typeface="Calibri" pitchFamily="34" charset="0"/>
                <a:cs typeface="Times New Roman" pitchFamily="18" charset="0"/>
              </a:rPr>
              <a:t>Stages in investment</a:t>
            </a:r>
            <a:endParaRPr lang="tr-TR" dirty="0" smtClean="0">
              <a:latin typeface="Calibri" pitchFamily="34" charset="0"/>
              <a:cs typeface="Times New Roman" pitchFamily="18" charset="0"/>
            </a:endParaRPr>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452563"/>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50" y="0"/>
            <a:ext cx="7500938" cy="2052638"/>
          </a:xfrm>
        </p:spPr>
        <p:txBody>
          <a:bodyPr/>
          <a:lstStyle/>
          <a:p>
            <a:pPr eaLnBrk="1" hangingPunct="1">
              <a:defRPr/>
            </a:pPr>
            <a:r>
              <a:rPr lang="en-GB" dirty="0" smtClean="0">
                <a:latin typeface="Calibri" pitchFamily="34" charset="0"/>
                <a:cs typeface="Times New Roman" pitchFamily="18" charset="0"/>
              </a:rPr>
              <a:t>Preliminary Research in the Preparation of </a:t>
            </a:r>
            <a:r>
              <a:rPr lang="en-GB" dirty="0">
                <a:latin typeface="Calibri" pitchFamily="34" charset="0"/>
                <a:cs typeface="Times New Roman" pitchFamily="18" charset="0"/>
              </a:rPr>
              <a:t>I</a:t>
            </a:r>
            <a:r>
              <a:rPr lang="en-GB" dirty="0" smtClean="0">
                <a:latin typeface="Calibri" pitchFamily="34" charset="0"/>
                <a:cs typeface="Times New Roman" pitchFamily="18" charset="0"/>
              </a:rPr>
              <a:t>nvestment Projects</a:t>
            </a:r>
            <a:endParaRPr lang="tr-TR" dirty="0" smtClean="0">
              <a:latin typeface="Calibri" pitchFamily="34" charset="0"/>
              <a:cs typeface="Times New Roman" pitchFamily="18" charset="0"/>
            </a:endParaRPr>
          </a:p>
        </p:txBody>
      </p:sp>
      <p:sp>
        <p:nvSpPr>
          <p:cNvPr id="17411" name="2 İçerik Yer Tutucusu"/>
          <p:cNvSpPr>
            <a:spLocks noGrp="1"/>
          </p:cNvSpPr>
          <p:nvPr>
            <p:ph idx="1"/>
          </p:nvPr>
        </p:nvSpPr>
        <p:spPr>
          <a:xfrm>
            <a:off x="1763713" y="2214563"/>
            <a:ext cx="7204075" cy="3714750"/>
          </a:xfrm>
        </p:spPr>
        <p:txBody>
          <a:bodyPr/>
          <a:lstStyle/>
          <a:p>
            <a:pPr eaLnBrk="1" hangingPunct="1">
              <a:spcAft>
                <a:spcPts val="600"/>
              </a:spcAft>
              <a:buClr>
                <a:srgbClr val="C00000"/>
              </a:buClr>
            </a:pPr>
            <a:r>
              <a:rPr lang="en-GB" sz="2600" smtClean="0">
                <a:latin typeface="Calibri" panose="020F0502020204030204" pitchFamily="34" charset="0"/>
                <a:cs typeface="Times New Roman" panose="02020603050405020304" pitchFamily="18" charset="0"/>
              </a:rPr>
              <a:t>Identification of investment requirement</a:t>
            </a:r>
            <a:r>
              <a:rPr lang="tr-TR" sz="2600" smtClean="0">
                <a:latin typeface="Calibri" panose="020F0502020204030204" pitchFamily="34" charset="0"/>
                <a:cs typeface="Times New Roman" panose="02020603050405020304" pitchFamily="18" charset="0"/>
              </a:rPr>
              <a:t>,</a:t>
            </a:r>
          </a:p>
          <a:p>
            <a:pPr eaLnBrk="1" hangingPunct="1">
              <a:spcAft>
                <a:spcPts val="600"/>
              </a:spcAft>
              <a:buClr>
                <a:srgbClr val="C00000"/>
              </a:buClr>
            </a:pPr>
            <a:r>
              <a:rPr lang="en-GB" sz="2600" smtClean="0">
                <a:latin typeface="Calibri" panose="020F0502020204030204" pitchFamily="34" charset="0"/>
                <a:cs typeface="Times New Roman" panose="02020603050405020304" pitchFamily="18" charset="0"/>
              </a:rPr>
              <a:t>Materialization of the investment requirement</a:t>
            </a:r>
            <a:r>
              <a:rPr lang="tr-TR" sz="2600" smtClean="0">
                <a:latin typeface="Calibri" panose="020F0502020204030204" pitchFamily="34" charset="0"/>
                <a:cs typeface="Times New Roman" panose="02020603050405020304" pitchFamily="18" charset="0"/>
              </a:rPr>
              <a:t>,</a:t>
            </a:r>
          </a:p>
          <a:p>
            <a:pPr eaLnBrk="1" hangingPunct="1">
              <a:spcAft>
                <a:spcPts val="600"/>
              </a:spcAft>
              <a:buClr>
                <a:srgbClr val="C00000"/>
              </a:buClr>
            </a:pPr>
            <a:r>
              <a:rPr lang="en-GB" sz="2600" smtClean="0">
                <a:latin typeface="Calibri" panose="020F0502020204030204" pitchFamily="34" charset="0"/>
                <a:cs typeface="Times New Roman" panose="02020603050405020304" pitchFamily="18" charset="0"/>
              </a:rPr>
              <a:t>Identification of investment alternatives</a:t>
            </a:r>
            <a:r>
              <a:rPr lang="tr-TR" sz="2600" smtClean="0">
                <a:latin typeface="Calibri" panose="020F0502020204030204" pitchFamily="34" charset="0"/>
                <a:cs typeface="Times New Roman" panose="02020603050405020304" pitchFamily="18" charset="0"/>
              </a:rPr>
              <a:t>,</a:t>
            </a:r>
          </a:p>
          <a:p>
            <a:pPr eaLnBrk="1" hangingPunct="1">
              <a:spcAft>
                <a:spcPts val="600"/>
              </a:spcAft>
              <a:buClr>
                <a:srgbClr val="C00000"/>
              </a:buClr>
            </a:pPr>
            <a:r>
              <a:rPr lang="en-GB" sz="2600" smtClean="0">
                <a:latin typeface="Calibri" panose="020F0502020204030204" pitchFamily="34" charset="0"/>
                <a:cs typeface="Times New Roman" panose="02020603050405020304" pitchFamily="18" charset="0"/>
              </a:rPr>
              <a:t>Collection of the relevant information</a:t>
            </a:r>
            <a:endParaRPr lang="tr-TR" sz="2600" smtClean="0">
              <a:latin typeface="Calibri" panose="020F0502020204030204" pitchFamily="34" charset="0"/>
              <a:cs typeface="Times New Roman" panose="02020603050405020304" pitchFamily="18" charset="0"/>
            </a:endParaRPr>
          </a:p>
          <a:p>
            <a:pPr eaLnBrk="1" hangingPunct="1">
              <a:spcAft>
                <a:spcPts val="600"/>
              </a:spcAft>
              <a:buClr>
                <a:srgbClr val="C00000"/>
              </a:buClr>
              <a:buFont typeface="Wingdings" panose="05000000000000000000" pitchFamily="2" charset="2"/>
              <a:buNone/>
            </a:pPr>
            <a:r>
              <a:rPr lang="tr-TR" sz="2600" smtClean="0">
                <a:latin typeface="Calibri" panose="020F0502020204030204" pitchFamily="34" charset="0"/>
                <a:cs typeface="Times New Roman" panose="02020603050405020304" pitchFamily="18" charset="0"/>
              </a:rPr>
              <a:t>    (</a:t>
            </a:r>
            <a:r>
              <a:rPr lang="en-GB" sz="2600" smtClean="0">
                <a:latin typeface="Calibri" panose="020F0502020204030204" pitchFamily="34" charset="0"/>
                <a:cs typeface="Times New Roman" panose="02020603050405020304" pitchFamily="18" charset="0"/>
              </a:rPr>
              <a:t>related to the investment alternatives</a:t>
            </a:r>
            <a:r>
              <a:rPr lang="tr-TR" sz="2600" smtClean="0">
                <a:latin typeface="Calibri" panose="020F0502020204030204" pitchFamily="34" charset="0"/>
                <a:cs typeface="Times New Roman" panose="02020603050405020304" pitchFamily="18" charset="0"/>
              </a:rPr>
              <a:t>),</a:t>
            </a:r>
          </a:p>
          <a:p>
            <a:pPr eaLnBrk="1" hangingPunct="1">
              <a:spcAft>
                <a:spcPts val="600"/>
              </a:spcAft>
              <a:buClr>
                <a:srgbClr val="C00000"/>
              </a:buClr>
            </a:pPr>
            <a:r>
              <a:rPr lang="en-GB" sz="2600" smtClean="0">
                <a:latin typeface="Calibri" panose="020F0502020204030204" pitchFamily="34" charset="0"/>
                <a:cs typeface="Times New Roman" panose="02020603050405020304" pitchFamily="18" charset="0"/>
              </a:rPr>
              <a:t>Performing preliminary control related to investment alternatives</a:t>
            </a:r>
            <a:r>
              <a:rPr lang="tr-TR" sz="2600" smtClean="0">
                <a:latin typeface="Calibri" panose="020F0502020204030204" pitchFamily="34" charset="0"/>
                <a:cs typeface="Times New Roman" panose="020206030504050203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313" y="228600"/>
            <a:ext cx="7634287" cy="838200"/>
          </a:xfrm>
        </p:spPr>
        <p:txBody>
          <a:bodyPr/>
          <a:lstStyle/>
          <a:p>
            <a:pPr eaLnBrk="1" fontAlgn="auto" hangingPunct="1">
              <a:spcAft>
                <a:spcPts val="0"/>
              </a:spcAft>
              <a:defRPr/>
            </a:pPr>
            <a:r>
              <a:rPr lang="en-GB" sz="4400" dirty="0" smtClean="0">
                <a:latin typeface="Calibri" pitchFamily="34" charset="0"/>
                <a:cs typeface="Times New Roman" pitchFamily="18" charset="0"/>
              </a:rPr>
              <a:t>Economic Study</a:t>
            </a:r>
            <a:endParaRPr lang="tr-TR" sz="4400" dirty="0" smtClean="0">
              <a:latin typeface="Calibri" pitchFamily="34" charset="0"/>
              <a:cs typeface="Times New Roman" pitchFamily="18" charset="0"/>
            </a:endParaRPr>
          </a:p>
        </p:txBody>
      </p:sp>
      <p:sp>
        <p:nvSpPr>
          <p:cNvPr id="18435" name="2 İçerik Yer Tutucusu"/>
          <p:cNvSpPr>
            <a:spLocks noGrp="1"/>
          </p:cNvSpPr>
          <p:nvPr>
            <p:ph idx="1"/>
          </p:nvPr>
        </p:nvSpPr>
        <p:spPr>
          <a:xfrm>
            <a:off x="1331913" y="1285875"/>
            <a:ext cx="7643812" cy="5572125"/>
          </a:xfrm>
        </p:spPr>
        <p:txBody>
          <a:bodyPr/>
          <a:lstStyle/>
          <a:p>
            <a:pPr eaLnBrk="1" hangingPunct="1">
              <a:buClr>
                <a:srgbClr val="C00000"/>
              </a:buClr>
            </a:pPr>
            <a:r>
              <a:rPr lang="en-GB" sz="2600" smtClean="0">
                <a:solidFill>
                  <a:srgbClr val="FF0000"/>
                </a:solidFill>
                <a:latin typeface="Calibri" panose="020F0502020204030204" pitchFamily="34" charset="0"/>
                <a:cs typeface="Times New Roman" panose="02020603050405020304" pitchFamily="18" charset="0"/>
              </a:rPr>
              <a:t>Market research and demand forecasting</a:t>
            </a:r>
            <a:r>
              <a:rPr lang="tr-TR" sz="2600" smtClean="0">
                <a:solidFill>
                  <a:srgbClr val="FF0000"/>
                </a:solidFill>
                <a:latin typeface="Calibri" panose="020F0502020204030204" pitchFamily="34" charset="0"/>
                <a:cs typeface="Times New Roman" panose="02020603050405020304" pitchFamily="18" charset="0"/>
              </a:rPr>
              <a:t>,</a:t>
            </a:r>
          </a:p>
          <a:p>
            <a:pPr eaLnBrk="1" hangingPunct="1">
              <a:buClr>
                <a:srgbClr val="C00000"/>
              </a:buClr>
            </a:pPr>
            <a:r>
              <a:rPr lang="en-GB" sz="2600" smtClean="0">
                <a:solidFill>
                  <a:srgbClr val="FF0000"/>
                </a:solidFill>
                <a:latin typeface="Calibri" panose="020F0502020204030204" pitchFamily="34" charset="0"/>
                <a:cs typeface="Times New Roman" panose="02020603050405020304" pitchFamily="18" charset="0"/>
              </a:rPr>
              <a:t>Capacity selection,</a:t>
            </a:r>
            <a:endParaRPr lang="tr-TR" sz="2600" smtClean="0">
              <a:solidFill>
                <a:srgbClr val="FF0000"/>
              </a:solidFill>
              <a:latin typeface="Calibri" panose="020F0502020204030204" pitchFamily="34" charset="0"/>
              <a:cs typeface="Times New Roman" panose="02020603050405020304" pitchFamily="18" charset="0"/>
            </a:endParaRPr>
          </a:p>
          <a:p>
            <a:pPr lvl="1" eaLnBrk="1" hangingPunct="1">
              <a:buClr>
                <a:srgbClr val="C00000"/>
              </a:buClr>
              <a:buSzPct val="60000"/>
            </a:pPr>
            <a:r>
              <a:rPr lang="en-GB" sz="2600" smtClean="0">
                <a:solidFill>
                  <a:srgbClr val="0000CC"/>
                </a:solidFill>
                <a:latin typeface="Calibri" panose="020F0502020204030204" pitchFamily="34" charset="0"/>
                <a:cs typeface="Times New Roman" panose="02020603050405020304" pitchFamily="18" charset="0"/>
              </a:rPr>
              <a:t>Maximum Capacity</a:t>
            </a:r>
            <a:endParaRPr lang="tr-TR" sz="2600" smtClean="0">
              <a:solidFill>
                <a:srgbClr val="0000CC"/>
              </a:solidFill>
              <a:latin typeface="Calibri" panose="020F0502020204030204" pitchFamily="34" charset="0"/>
              <a:cs typeface="Times New Roman" panose="02020603050405020304" pitchFamily="18" charset="0"/>
            </a:endParaRPr>
          </a:p>
          <a:p>
            <a:pPr lvl="1" eaLnBrk="1" hangingPunct="1">
              <a:buClr>
                <a:srgbClr val="C00000"/>
              </a:buClr>
              <a:buSzPct val="60000"/>
            </a:pPr>
            <a:r>
              <a:rPr lang="en-GB" sz="2600" smtClean="0">
                <a:solidFill>
                  <a:srgbClr val="0000CC"/>
                </a:solidFill>
                <a:latin typeface="Calibri" panose="020F0502020204030204" pitchFamily="34" charset="0"/>
                <a:cs typeface="Times New Roman" panose="02020603050405020304" pitchFamily="18" charset="0"/>
              </a:rPr>
              <a:t>Normal Capacity</a:t>
            </a:r>
            <a:endParaRPr lang="tr-TR" sz="2600" smtClean="0">
              <a:solidFill>
                <a:srgbClr val="0000CC"/>
              </a:solidFill>
              <a:latin typeface="Calibri" panose="020F0502020204030204" pitchFamily="34" charset="0"/>
              <a:cs typeface="Times New Roman" panose="02020603050405020304" pitchFamily="18" charset="0"/>
            </a:endParaRPr>
          </a:p>
          <a:p>
            <a:pPr lvl="1" eaLnBrk="1" hangingPunct="1">
              <a:buClr>
                <a:srgbClr val="C00000"/>
              </a:buClr>
              <a:buSzPct val="60000"/>
            </a:pPr>
            <a:r>
              <a:rPr lang="en-GB" sz="2600" smtClean="0">
                <a:solidFill>
                  <a:srgbClr val="0000CC"/>
                </a:solidFill>
                <a:latin typeface="Calibri" panose="020F0502020204030204" pitchFamily="34" charset="0"/>
                <a:cs typeface="Times New Roman" panose="02020603050405020304" pitchFamily="18" charset="0"/>
              </a:rPr>
              <a:t>Actual Capacity</a:t>
            </a:r>
            <a:endParaRPr lang="tr-TR" sz="2600" smtClean="0">
              <a:solidFill>
                <a:srgbClr val="0000CC"/>
              </a:solidFill>
              <a:latin typeface="Calibri" panose="020F0502020204030204" pitchFamily="34" charset="0"/>
              <a:cs typeface="Times New Roman" panose="02020603050405020304" pitchFamily="18" charset="0"/>
            </a:endParaRPr>
          </a:p>
          <a:p>
            <a:pPr lvl="1" eaLnBrk="1" hangingPunct="1">
              <a:buClr>
                <a:srgbClr val="C00000"/>
              </a:buClr>
              <a:buSzPct val="60000"/>
            </a:pPr>
            <a:r>
              <a:rPr lang="en-GB" sz="2600" smtClean="0">
                <a:solidFill>
                  <a:srgbClr val="0000CC"/>
                </a:solidFill>
                <a:latin typeface="Calibri" panose="020F0502020204030204" pitchFamily="34" charset="0"/>
                <a:cs typeface="Times New Roman" panose="02020603050405020304" pitchFamily="18" charset="0"/>
              </a:rPr>
              <a:t>Optimum Capacity</a:t>
            </a:r>
            <a:r>
              <a:rPr lang="tr-TR" sz="2600" smtClean="0">
                <a:solidFill>
                  <a:srgbClr val="0000CC"/>
                </a:solidFill>
                <a:latin typeface="Calibri" panose="020F0502020204030204" pitchFamily="34" charset="0"/>
                <a:cs typeface="Times New Roman" panose="02020603050405020304" pitchFamily="18" charset="0"/>
              </a:rPr>
              <a:t>: </a:t>
            </a:r>
            <a:r>
              <a:rPr lang="en-GB" sz="2600" smtClean="0">
                <a:solidFill>
                  <a:srgbClr val="0000CC"/>
                </a:solidFill>
                <a:latin typeface="Calibri" panose="020F0502020204030204" pitchFamily="34" charset="0"/>
                <a:cs typeface="Times New Roman" panose="02020603050405020304" pitchFamily="18" charset="0"/>
              </a:rPr>
              <a:t>The capacity where the average unit total cost is minimum</a:t>
            </a:r>
            <a:endParaRPr lang="tr-TR" sz="3000" smtClean="0">
              <a:solidFill>
                <a:srgbClr val="CC0099"/>
              </a:solidFill>
              <a:latin typeface="Calibri" panose="020F0502020204030204" pitchFamily="34" charset="0"/>
              <a:cs typeface="Times New Roman" panose="02020603050405020304" pitchFamily="18" charset="0"/>
            </a:endParaRPr>
          </a:p>
          <a:p>
            <a:pPr lvl="1" eaLnBrk="1" hangingPunct="1">
              <a:buClr>
                <a:srgbClr val="C00000"/>
              </a:buClr>
              <a:buSzPct val="60000"/>
              <a:buFont typeface="Wingdings" panose="05000000000000000000" pitchFamily="2" charset="2"/>
              <a:buNone/>
            </a:pPr>
            <a:r>
              <a:rPr lang="tr-TR" sz="3000" smtClean="0">
                <a:solidFill>
                  <a:srgbClr val="CC0099"/>
                </a:solidFill>
                <a:latin typeface="Calibri" panose="020F0502020204030204" pitchFamily="34" charset="0"/>
                <a:cs typeface="Times New Roman" panose="02020603050405020304" pitchFamily="18" charset="0"/>
              </a:rPr>
              <a:t>	</a:t>
            </a:r>
            <a:r>
              <a:rPr lang="en-GB" sz="2600" b="1" smtClean="0">
                <a:solidFill>
                  <a:srgbClr val="006600"/>
                </a:solidFill>
                <a:latin typeface="Calibri" panose="020F0502020204030204" pitchFamily="34" charset="0"/>
                <a:cs typeface="Times New Roman" panose="02020603050405020304" pitchFamily="18" charset="0"/>
              </a:rPr>
              <a:t>Capacity usage ratio</a:t>
            </a:r>
            <a:r>
              <a:rPr lang="tr-TR" sz="2600" b="1" smtClean="0">
                <a:solidFill>
                  <a:srgbClr val="660066"/>
                </a:solidFill>
                <a:latin typeface="Calibri" panose="020F0502020204030204" pitchFamily="34" charset="0"/>
                <a:cs typeface="Times New Roman" panose="02020603050405020304" pitchFamily="18" charset="0"/>
              </a:rPr>
              <a:t>= </a:t>
            </a:r>
            <a:r>
              <a:rPr lang="en-GB" sz="2600" b="1" smtClean="0">
                <a:solidFill>
                  <a:srgbClr val="0000CC"/>
                </a:solidFill>
                <a:latin typeface="Calibri" panose="020F0502020204030204" pitchFamily="34" charset="0"/>
                <a:cs typeface="Times New Roman" panose="02020603050405020304" pitchFamily="18" charset="0"/>
              </a:rPr>
              <a:t>Actual Capacity</a:t>
            </a:r>
            <a:r>
              <a:rPr lang="tr-TR" sz="2600" b="1" smtClean="0">
                <a:solidFill>
                  <a:srgbClr val="660066"/>
                </a:solidFill>
                <a:latin typeface="Calibri" panose="020F0502020204030204" pitchFamily="34" charset="0"/>
                <a:cs typeface="Times New Roman" panose="02020603050405020304" pitchFamily="18" charset="0"/>
              </a:rPr>
              <a:t>/ </a:t>
            </a:r>
            <a:r>
              <a:rPr lang="en-GB" sz="2600" b="1" smtClean="0">
                <a:solidFill>
                  <a:srgbClr val="0000CC"/>
                </a:solidFill>
                <a:latin typeface="Calibri" panose="020F0502020204030204" pitchFamily="34" charset="0"/>
                <a:cs typeface="Times New Roman" panose="02020603050405020304" pitchFamily="18" charset="0"/>
              </a:rPr>
              <a:t>Normal Capacity</a:t>
            </a:r>
            <a:endParaRPr lang="tr-TR" sz="2600" b="1" smtClean="0">
              <a:solidFill>
                <a:srgbClr val="0000CC"/>
              </a:solidFill>
              <a:latin typeface="Calibri" panose="020F0502020204030204" pitchFamily="34" charset="0"/>
              <a:cs typeface="Times New Roman" panose="02020603050405020304" pitchFamily="18" charset="0"/>
            </a:endParaRPr>
          </a:p>
          <a:p>
            <a:pPr eaLnBrk="1" hangingPunct="1">
              <a:buClr>
                <a:srgbClr val="C00000"/>
              </a:buClr>
            </a:pPr>
            <a:r>
              <a:rPr lang="en-GB" sz="2600" smtClean="0">
                <a:solidFill>
                  <a:srgbClr val="FF0000"/>
                </a:solidFill>
                <a:latin typeface="Calibri" panose="020F0502020204030204" pitchFamily="34" charset="0"/>
                <a:cs typeface="Times New Roman" panose="02020603050405020304" pitchFamily="18" charset="0"/>
              </a:rPr>
              <a:t>Determination of the location of the corporation</a:t>
            </a:r>
            <a:r>
              <a:rPr lang="tr-TR" sz="2600" smtClean="0">
                <a:solidFill>
                  <a:srgbClr val="FF0000"/>
                </a:solidFill>
                <a:latin typeface="Calibri" panose="020F0502020204030204" pitchFamily="34" charset="0"/>
                <a:cs typeface="Times New Roman" panose="020206030504050203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idx="1"/>
          </p:nvPr>
        </p:nvSpPr>
        <p:spPr>
          <a:xfrm>
            <a:off x="1571625" y="592138"/>
            <a:ext cx="7288213" cy="4765675"/>
          </a:xfrm>
        </p:spPr>
        <p:txBody>
          <a:bodyPr/>
          <a:lstStyle/>
          <a:p>
            <a:pPr marL="457200" indent="-457200" algn="just">
              <a:spcAft>
                <a:spcPts val="1200"/>
              </a:spcAft>
              <a:buFont typeface="Wingdings" panose="05000000000000000000" pitchFamily="2" charset="2"/>
              <a:buNone/>
            </a:pPr>
            <a:r>
              <a:rPr lang="tr-TR" sz="2800" b="1" smtClean="0">
                <a:solidFill>
                  <a:srgbClr val="C00000"/>
                </a:solidFill>
                <a:latin typeface="Calibri" panose="020F0502020204030204" pitchFamily="34" charset="0"/>
                <a:cs typeface="Times New Roman" panose="02020603050405020304" pitchFamily="18" charset="0"/>
              </a:rPr>
              <a:t>The importance of the selection of the capacity;</a:t>
            </a:r>
          </a:p>
          <a:p>
            <a:pPr marL="766763" lvl="1" indent="-400050">
              <a:spcAft>
                <a:spcPts val="1200"/>
              </a:spcAft>
              <a:buClr>
                <a:srgbClr val="C00000"/>
              </a:buClr>
            </a:pPr>
            <a:r>
              <a:rPr lang="tr-TR" sz="2600" smtClean="0">
                <a:latin typeface="Calibri" panose="020F0502020204030204" pitchFamily="34" charset="0"/>
                <a:cs typeface="Times New Roman" panose="02020603050405020304" pitchFamily="18" charset="0"/>
              </a:rPr>
              <a:t>Scale economy (Decrease in the average unit cost with increasing quantity).</a:t>
            </a:r>
          </a:p>
          <a:p>
            <a:pPr marL="457200" indent="-457200" algn="just">
              <a:spcAft>
                <a:spcPts val="1200"/>
              </a:spcAft>
              <a:buFont typeface="Wingdings" panose="05000000000000000000" pitchFamily="2" charset="2"/>
              <a:buNone/>
            </a:pPr>
            <a:r>
              <a:rPr lang="tr-TR" sz="2800" b="1" smtClean="0">
                <a:solidFill>
                  <a:srgbClr val="C00000"/>
                </a:solidFill>
                <a:latin typeface="Calibri" panose="020F0502020204030204" pitchFamily="34" charset="0"/>
                <a:cs typeface="Times New Roman" panose="02020603050405020304" pitchFamily="18" charset="0"/>
              </a:rPr>
              <a:t>The factors which affect the capacity;</a:t>
            </a:r>
          </a:p>
          <a:p>
            <a:pPr marL="766763" lvl="1" indent="-400050">
              <a:spcAft>
                <a:spcPts val="1200"/>
              </a:spcAft>
              <a:buClr>
                <a:srgbClr val="C00000"/>
              </a:buClr>
            </a:pPr>
            <a:r>
              <a:rPr lang="tr-TR" sz="2600" smtClean="0">
                <a:latin typeface="Calibri" panose="020F0502020204030204" pitchFamily="34" charset="0"/>
                <a:cs typeface="Times New Roman" panose="02020603050405020304" pitchFamily="18" charset="0"/>
              </a:rPr>
              <a:t>since the determination of the capacity depends on many factors, this is a very difficult process.</a:t>
            </a:r>
          </a:p>
          <a:p>
            <a:pPr marL="457200" indent="-457200">
              <a:lnSpc>
                <a:spcPct val="80000"/>
              </a:lnSpc>
              <a:buFont typeface="Wingdings" panose="05000000000000000000" pitchFamily="2" charset="2"/>
              <a:buNone/>
            </a:pPr>
            <a:endParaRPr lang="tr-TR" sz="260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1428750" y="449263"/>
            <a:ext cx="7431088" cy="5337175"/>
          </a:xfrm>
        </p:spPr>
        <p:txBody>
          <a:bodyPr/>
          <a:lstStyle/>
          <a:p>
            <a:pPr marL="457200" indent="-457200" algn="ctr">
              <a:spcAft>
                <a:spcPts val="1200"/>
              </a:spcAft>
              <a:buFont typeface="Wingdings" panose="05000000000000000000" pitchFamily="2" charset="2"/>
              <a:buNone/>
            </a:pPr>
            <a:r>
              <a:rPr lang="en-GB" b="1" dirty="0" smtClean="0">
                <a:solidFill>
                  <a:srgbClr val="C00000"/>
                </a:solidFill>
                <a:latin typeface="Calibri" panose="020F0502020204030204" pitchFamily="34" charset="0"/>
                <a:cs typeface="Times New Roman" panose="02020603050405020304" pitchFamily="18" charset="0"/>
              </a:rPr>
              <a:t>Costs</a:t>
            </a:r>
            <a:endParaRPr lang="en-GB" dirty="0" smtClean="0">
              <a:solidFill>
                <a:srgbClr val="C00000"/>
              </a:solidFill>
              <a:latin typeface="Calibri" panose="020F0502020204030204" pitchFamily="34" charset="0"/>
              <a:cs typeface="Times New Roman" panose="02020603050405020304" pitchFamily="18" charset="0"/>
            </a:endParaRPr>
          </a:p>
          <a:p>
            <a:pPr marL="857250" lvl="1" indent="-457200">
              <a:spcAft>
                <a:spcPts val="1200"/>
              </a:spcAft>
              <a:buClr>
                <a:srgbClr val="C00000"/>
              </a:buClr>
            </a:pPr>
            <a:r>
              <a:rPr lang="en-GB" sz="2600" dirty="0" smtClean="0">
                <a:latin typeface="Calibri" panose="020F0502020204030204" pitchFamily="34" charset="0"/>
                <a:cs typeface="Times New Roman" panose="02020603050405020304" pitchFamily="18" charset="0"/>
              </a:rPr>
              <a:t>In order to select the</a:t>
            </a:r>
            <a:r>
              <a:rPr lang="en-US" sz="2600" dirty="0" smtClean="0">
                <a:latin typeface="Calibri" panose="020F0502020204030204" pitchFamily="34" charset="0"/>
                <a:cs typeface="Times New Roman" panose="02020603050405020304" pitchFamily="18" charset="0"/>
              </a:rPr>
              <a:t> appropriate capacity, the determination of cost functions obtained for different capacity usages are required. </a:t>
            </a:r>
            <a:endParaRPr lang="en-GB" sz="2600" dirty="0" smtClean="0">
              <a:latin typeface="Calibri" panose="020F0502020204030204" pitchFamily="34" charset="0"/>
              <a:cs typeface="Times New Roman" panose="02020603050405020304" pitchFamily="18" charset="0"/>
            </a:endParaRPr>
          </a:p>
          <a:p>
            <a:pPr marL="857250" lvl="1" indent="-457200">
              <a:spcAft>
                <a:spcPts val="1200"/>
              </a:spcAft>
              <a:buClr>
                <a:srgbClr val="C00000"/>
              </a:buClr>
            </a:pPr>
            <a:r>
              <a:rPr lang="en-GB" sz="2600" dirty="0" smtClean="0">
                <a:solidFill>
                  <a:srgbClr val="0000CC"/>
                </a:solidFill>
                <a:latin typeface="Calibri" panose="020F0502020204030204" pitchFamily="34" charset="0"/>
                <a:cs typeface="Times New Roman" panose="02020603050405020304" pitchFamily="18" charset="0"/>
              </a:rPr>
              <a:t>The cost function can be formulated as C=f(Q); </a:t>
            </a:r>
            <a:r>
              <a:rPr lang="en-GB" sz="2600" dirty="0" smtClean="0">
                <a:solidFill>
                  <a:schemeClr val="bg2"/>
                </a:solidFill>
                <a:latin typeface="Calibri" panose="020F0502020204030204" pitchFamily="34" charset="0"/>
                <a:cs typeface="Times New Roman" panose="02020603050405020304" pitchFamily="18" charset="0"/>
              </a:rPr>
              <a:t>the cost can change with the change in the quantities and prices of production factors.</a:t>
            </a:r>
          </a:p>
          <a:p>
            <a:pPr marL="857250" lvl="1" indent="-457200">
              <a:spcAft>
                <a:spcPts val="1200"/>
              </a:spcAft>
              <a:buClr>
                <a:srgbClr val="C00000"/>
              </a:buClr>
            </a:pPr>
            <a:r>
              <a:rPr lang="en-GB" sz="2600" dirty="0" smtClean="0">
                <a:solidFill>
                  <a:schemeClr val="bg2"/>
                </a:solidFill>
                <a:latin typeface="Calibri" panose="020F0502020204030204" pitchFamily="34" charset="0"/>
                <a:cs typeface="Times New Roman" panose="02020603050405020304" pitchFamily="18" charset="0"/>
              </a:rPr>
              <a:t>The effects of the costs on selection of the capacity can be varied within the duration.</a:t>
            </a:r>
          </a:p>
          <a:p>
            <a:pPr marL="857250" lvl="1" indent="-457200">
              <a:spcAft>
                <a:spcPts val="1200"/>
              </a:spcAft>
              <a:buClr>
                <a:srgbClr val="C00000"/>
              </a:buClr>
            </a:pPr>
            <a:r>
              <a:rPr lang="en-GB" sz="2600" dirty="0">
                <a:solidFill>
                  <a:schemeClr val="bg2"/>
                </a:solidFill>
                <a:latin typeface="Calibri" panose="020F0502020204030204" pitchFamily="34" charset="0"/>
                <a:cs typeface="Times New Roman" panose="02020603050405020304" pitchFamily="18" charset="0"/>
              </a:rPr>
              <a:t>I</a:t>
            </a:r>
            <a:r>
              <a:rPr lang="en-GB" sz="2600" dirty="0" smtClean="0">
                <a:solidFill>
                  <a:schemeClr val="bg2"/>
                </a:solidFill>
                <a:latin typeface="Calibri" panose="020F0502020204030204" pitchFamily="34" charset="0"/>
                <a:cs typeface="Times New Roman" panose="02020603050405020304" pitchFamily="18" charset="0"/>
              </a:rPr>
              <a:t>n other words the effect of the cost in the short term can be different than the effect of the cost in the long term. </a:t>
            </a:r>
            <a:endParaRPr lang="tr-TR" sz="2400" dirty="0" smtClean="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1571625" y="449263"/>
            <a:ext cx="7288213" cy="6408737"/>
          </a:xfrm>
        </p:spPr>
        <p:txBody>
          <a:bodyPr/>
          <a:lstStyle/>
          <a:p>
            <a:pPr marL="457200" indent="-457200">
              <a:spcAft>
                <a:spcPts val="1200"/>
              </a:spcAft>
              <a:buClr>
                <a:srgbClr val="C00000"/>
              </a:buClr>
              <a:buFont typeface="Wingdings" panose="05000000000000000000" pitchFamily="2" charset="2"/>
              <a:buNone/>
            </a:pPr>
            <a:r>
              <a:rPr lang="en-US" sz="2600" b="1" dirty="0" smtClean="0">
                <a:solidFill>
                  <a:srgbClr val="C00000"/>
                </a:solidFill>
                <a:latin typeface="Calibri" panose="020F0502020204030204" pitchFamily="34" charset="0"/>
                <a:cs typeface="Times New Roman" panose="02020603050405020304" pitchFamily="18" charset="0"/>
              </a:rPr>
              <a:t>Short term costs</a:t>
            </a:r>
            <a:endParaRPr lang="tr-TR" sz="2600" dirty="0" smtClean="0">
              <a:solidFill>
                <a:srgbClr val="C00000"/>
              </a:solidFill>
              <a:latin typeface="Calibri" panose="020F0502020204030204" pitchFamily="34" charset="0"/>
              <a:cs typeface="Times New Roman" panose="02020603050405020304" pitchFamily="18" charset="0"/>
            </a:endParaRPr>
          </a:p>
          <a:p>
            <a:pPr marL="457200" indent="-457200">
              <a:spcAft>
                <a:spcPts val="1200"/>
              </a:spcAft>
              <a:buClr>
                <a:srgbClr val="C00000"/>
              </a:buClr>
            </a:pPr>
            <a:r>
              <a:rPr lang="en-US" sz="2600" dirty="0" smtClean="0">
                <a:latin typeface="Calibri" panose="020F0502020204030204" pitchFamily="34" charset="0"/>
                <a:cs typeface="Times New Roman" panose="02020603050405020304" pitchFamily="18" charset="0"/>
              </a:rPr>
              <a:t>In this period, no change emerges in the investment structure and organization of the company. In other words, we do not expand or renovate the production facility.</a:t>
            </a:r>
          </a:p>
          <a:p>
            <a:pPr marL="457200" indent="-457200">
              <a:spcAft>
                <a:spcPts val="1200"/>
              </a:spcAft>
              <a:buClr>
                <a:srgbClr val="C00000"/>
              </a:buClr>
            </a:pPr>
            <a:r>
              <a:rPr lang="en-US" sz="2600" dirty="0" smtClean="0">
                <a:solidFill>
                  <a:srgbClr val="0000CC"/>
                </a:solidFill>
                <a:latin typeface="Calibri" panose="020F0502020204030204" pitchFamily="34" charset="0"/>
                <a:cs typeface="Times New Roman" panose="02020603050405020304" pitchFamily="18" charset="0"/>
              </a:rPr>
              <a:t>Total Fixed costs</a:t>
            </a:r>
            <a:r>
              <a:rPr lang="tr-TR" sz="2600" dirty="0" smtClean="0">
                <a:latin typeface="Calibri" panose="020F0502020204030204" pitchFamily="34" charset="0"/>
                <a:cs typeface="Times New Roman" panose="02020603050405020304" pitchFamily="18" charset="0"/>
              </a:rPr>
              <a:t>; </a:t>
            </a:r>
            <a:r>
              <a:rPr lang="en-GB" sz="2600" dirty="0" smtClean="0">
                <a:latin typeface="Calibri" panose="020F0502020204030204" pitchFamily="34" charset="0"/>
                <a:cs typeface="Times New Roman" panose="02020603050405020304" pitchFamily="18" charset="0"/>
              </a:rPr>
              <a:t>do not change within a given time period, although volume may change.</a:t>
            </a:r>
            <a:endParaRPr lang="tr-TR" sz="2600" dirty="0" smtClean="0">
              <a:latin typeface="Calibri" panose="020F0502020204030204" pitchFamily="34" charset="0"/>
              <a:cs typeface="Times New Roman" panose="02020603050405020304" pitchFamily="18" charset="0"/>
            </a:endParaRPr>
          </a:p>
          <a:p>
            <a:pPr marL="457200" indent="-457200">
              <a:spcAft>
                <a:spcPts val="1200"/>
              </a:spcAft>
              <a:buClr>
                <a:srgbClr val="C00000"/>
              </a:buClr>
            </a:pPr>
            <a:r>
              <a:rPr lang="en-US" sz="2600" dirty="0" smtClean="0">
                <a:solidFill>
                  <a:srgbClr val="0000CC"/>
                </a:solidFill>
                <a:latin typeface="Calibri" panose="020F0502020204030204" pitchFamily="34" charset="0"/>
                <a:cs typeface="Times New Roman" panose="02020603050405020304" pitchFamily="18" charset="0"/>
              </a:rPr>
              <a:t>Total Variable costs</a:t>
            </a:r>
            <a:r>
              <a:rPr lang="tr-TR" sz="2600" dirty="0" smtClean="0">
                <a:solidFill>
                  <a:srgbClr val="0000CC"/>
                </a:solidFill>
                <a:latin typeface="Calibri" panose="020F0502020204030204" pitchFamily="34" charset="0"/>
                <a:cs typeface="Times New Roman" panose="02020603050405020304" pitchFamily="18" charset="0"/>
              </a:rPr>
              <a:t>; </a:t>
            </a:r>
            <a:r>
              <a:rPr lang="tr-TR" sz="2600" dirty="0" smtClean="0">
                <a:latin typeface="Calibri" panose="020F0502020204030204" pitchFamily="34" charset="0"/>
                <a:cs typeface="Times New Roman" panose="02020603050405020304" pitchFamily="18" charset="0"/>
              </a:rPr>
              <a:t>can </a:t>
            </a:r>
            <a:r>
              <a:rPr lang="tr-TR" sz="2600" dirty="0" err="1" smtClean="0">
                <a:latin typeface="Calibri" panose="020F0502020204030204" pitchFamily="34" charset="0"/>
                <a:cs typeface="Times New Roman" panose="02020603050405020304" pitchFamily="18" charset="0"/>
              </a:rPr>
              <a:t>change</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with</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respect</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to</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the</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production</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quantity</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and</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are</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essential</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for</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production</a:t>
            </a:r>
            <a:r>
              <a:rPr lang="tr-TR" sz="2600" dirty="0" smtClean="0">
                <a:latin typeface="Calibri" panose="020F0502020204030204" pitchFamily="34" charset="0"/>
                <a:cs typeface="Times New Roman" panose="02020603050405020304"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idx="1"/>
          </p:nvPr>
        </p:nvSpPr>
        <p:spPr>
          <a:xfrm>
            <a:off x="1500188" y="449263"/>
            <a:ext cx="7429500" cy="6408737"/>
          </a:xfrm>
        </p:spPr>
        <p:txBody>
          <a:bodyPr/>
          <a:lstStyle/>
          <a:p>
            <a:pPr marL="457200" indent="-457200">
              <a:spcAft>
                <a:spcPts val="1200"/>
              </a:spcAft>
              <a:buClr>
                <a:srgbClr val="C00000"/>
              </a:buClr>
              <a:buFont typeface="Wingdings" panose="05000000000000000000" pitchFamily="2" charset="2"/>
              <a:buNone/>
            </a:pPr>
            <a:r>
              <a:rPr lang="en-US" sz="2600" b="1" smtClean="0">
                <a:solidFill>
                  <a:srgbClr val="C00000"/>
                </a:solidFill>
                <a:latin typeface="Calibri" panose="020F0502020204030204" pitchFamily="34" charset="0"/>
                <a:cs typeface="Times New Roman" panose="02020603050405020304" pitchFamily="18" charset="0"/>
              </a:rPr>
              <a:t>Short Term costs</a:t>
            </a:r>
            <a:endParaRPr lang="tr-TR" sz="2600" b="1" smtClean="0">
              <a:solidFill>
                <a:srgbClr val="C00000"/>
              </a:solidFill>
              <a:latin typeface="Calibri" panose="020F0502020204030204" pitchFamily="34" charset="0"/>
              <a:cs typeface="Times New Roman" panose="02020603050405020304" pitchFamily="18" charset="0"/>
            </a:endParaRPr>
          </a:p>
          <a:p>
            <a:pPr marL="457200" indent="-457200" algn="just">
              <a:spcAft>
                <a:spcPts val="1200"/>
              </a:spcAft>
              <a:buClr>
                <a:srgbClr val="C00000"/>
              </a:buClr>
              <a:buFont typeface="Wingdings" panose="05000000000000000000" pitchFamily="2" charset="2"/>
              <a:buNone/>
            </a:pPr>
            <a:r>
              <a:rPr lang="en-US" sz="2600" smtClean="0">
                <a:solidFill>
                  <a:srgbClr val="FF0000"/>
                </a:solidFill>
                <a:latin typeface="Calibri" panose="020F0502020204030204" pitchFamily="34" charset="0"/>
                <a:cs typeface="Times New Roman" panose="02020603050405020304" pitchFamily="18" charset="0"/>
              </a:rPr>
              <a:t>Average Unit costs</a:t>
            </a:r>
            <a:r>
              <a:rPr lang="tr-TR" sz="2600" smtClean="0">
                <a:solidFill>
                  <a:srgbClr val="FF0000"/>
                </a:solidFill>
                <a:latin typeface="Calibri" panose="020F0502020204030204" pitchFamily="34" charset="0"/>
                <a:cs typeface="Times New Roman" panose="02020603050405020304" pitchFamily="18" charset="0"/>
              </a:rPr>
              <a:t>;</a:t>
            </a:r>
          </a:p>
          <a:p>
            <a:pPr marL="857250" lvl="1" indent="-457200">
              <a:spcAft>
                <a:spcPts val="1200"/>
              </a:spcAft>
              <a:buClr>
                <a:srgbClr val="FF0000"/>
              </a:buClr>
            </a:pPr>
            <a:r>
              <a:rPr lang="en-US" sz="2400" smtClean="0">
                <a:solidFill>
                  <a:srgbClr val="0000CC"/>
                </a:solidFill>
                <a:latin typeface="Calibri" panose="020F0502020204030204" pitchFamily="34" charset="0"/>
                <a:cs typeface="Times New Roman" panose="02020603050405020304" pitchFamily="18" charset="0"/>
              </a:rPr>
              <a:t>Average Fixed costs</a:t>
            </a:r>
            <a:r>
              <a:rPr lang="tr-TR" sz="2400" smtClean="0">
                <a:latin typeface="Calibri" panose="020F0502020204030204" pitchFamily="34" charset="0"/>
                <a:cs typeface="Times New Roman" panose="02020603050405020304" pitchFamily="18" charset="0"/>
              </a:rPr>
              <a:t>= </a:t>
            </a:r>
            <a:r>
              <a:rPr lang="en-US" sz="2400" smtClean="0">
                <a:solidFill>
                  <a:srgbClr val="660066"/>
                </a:solidFill>
                <a:latin typeface="Calibri" panose="020F0502020204030204" pitchFamily="34" charset="0"/>
                <a:cs typeface="Times New Roman" panose="02020603050405020304" pitchFamily="18" charset="0"/>
              </a:rPr>
              <a:t>Total Fixed cost</a:t>
            </a:r>
            <a:r>
              <a:rPr lang="tr-TR" sz="2400" smtClean="0">
                <a:latin typeface="Calibri" panose="020F0502020204030204" pitchFamily="34" charset="0"/>
                <a:cs typeface="Times New Roman" panose="02020603050405020304" pitchFamily="18" charset="0"/>
              </a:rPr>
              <a:t>/ </a:t>
            </a:r>
            <a:r>
              <a:rPr lang="en-US" sz="2400" smtClean="0">
                <a:solidFill>
                  <a:srgbClr val="FF0066"/>
                </a:solidFill>
                <a:latin typeface="Calibri" panose="020F0502020204030204" pitchFamily="34" charset="0"/>
                <a:cs typeface="Times New Roman" panose="02020603050405020304" pitchFamily="18" charset="0"/>
              </a:rPr>
              <a:t>Quantity of production</a:t>
            </a:r>
            <a:endParaRPr lang="tr-TR" sz="2400" smtClean="0">
              <a:solidFill>
                <a:srgbClr val="FF0066"/>
              </a:solidFill>
              <a:latin typeface="Calibri" panose="020F0502020204030204" pitchFamily="34" charset="0"/>
              <a:cs typeface="Times New Roman" panose="02020603050405020304" pitchFamily="18" charset="0"/>
            </a:endParaRPr>
          </a:p>
          <a:p>
            <a:pPr marL="857250" lvl="1" indent="-457200">
              <a:spcAft>
                <a:spcPts val="1200"/>
              </a:spcAft>
              <a:buClr>
                <a:srgbClr val="FF0000"/>
              </a:buClr>
            </a:pPr>
            <a:r>
              <a:rPr lang="en-US" sz="2400" smtClean="0">
                <a:solidFill>
                  <a:srgbClr val="0000CC"/>
                </a:solidFill>
                <a:latin typeface="Calibri" panose="020F0502020204030204" pitchFamily="34" charset="0"/>
                <a:cs typeface="Times New Roman" panose="02020603050405020304" pitchFamily="18" charset="0"/>
              </a:rPr>
              <a:t>Average Variable costs</a:t>
            </a:r>
            <a:r>
              <a:rPr lang="tr-TR" sz="2400" smtClean="0">
                <a:latin typeface="Calibri" panose="020F0502020204030204" pitchFamily="34" charset="0"/>
                <a:cs typeface="Times New Roman" panose="02020603050405020304" pitchFamily="18" charset="0"/>
              </a:rPr>
              <a:t>= </a:t>
            </a:r>
            <a:r>
              <a:rPr lang="en-US" sz="2400" smtClean="0">
                <a:solidFill>
                  <a:srgbClr val="660066"/>
                </a:solidFill>
                <a:latin typeface="Calibri" panose="020F0502020204030204" pitchFamily="34" charset="0"/>
                <a:cs typeface="Times New Roman" panose="02020603050405020304" pitchFamily="18" charset="0"/>
              </a:rPr>
              <a:t>Total Variable cost</a:t>
            </a:r>
            <a:r>
              <a:rPr lang="tr-TR" sz="2400" smtClean="0">
                <a:latin typeface="Calibri" panose="020F0502020204030204" pitchFamily="34" charset="0"/>
                <a:cs typeface="Times New Roman" panose="02020603050405020304" pitchFamily="18" charset="0"/>
              </a:rPr>
              <a:t>/ </a:t>
            </a:r>
            <a:r>
              <a:rPr lang="en-US" sz="2400" smtClean="0">
                <a:solidFill>
                  <a:srgbClr val="FF0066"/>
                </a:solidFill>
                <a:latin typeface="Calibri" panose="020F0502020204030204" pitchFamily="34" charset="0"/>
                <a:cs typeface="Times New Roman" panose="02020603050405020304" pitchFamily="18" charset="0"/>
              </a:rPr>
              <a:t>Quantity of production</a:t>
            </a:r>
            <a:endParaRPr lang="tr-TR" sz="2400" smtClean="0">
              <a:solidFill>
                <a:srgbClr val="FF0066"/>
              </a:solidFill>
              <a:latin typeface="Calibri" panose="020F0502020204030204" pitchFamily="34" charset="0"/>
              <a:cs typeface="Times New Roman" panose="02020603050405020304" pitchFamily="18" charset="0"/>
            </a:endParaRPr>
          </a:p>
          <a:p>
            <a:pPr marL="857250" lvl="1" indent="-457200">
              <a:spcAft>
                <a:spcPts val="1200"/>
              </a:spcAft>
              <a:buClr>
                <a:srgbClr val="FF0000"/>
              </a:buClr>
            </a:pPr>
            <a:r>
              <a:rPr lang="en-US" sz="2400" smtClean="0">
                <a:solidFill>
                  <a:srgbClr val="0000CC"/>
                </a:solidFill>
                <a:latin typeface="Calibri" panose="020F0502020204030204" pitchFamily="34" charset="0"/>
                <a:cs typeface="Times New Roman" panose="02020603050405020304" pitchFamily="18" charset="0"/>
              </a:rPr>
              <a:t>Average Total costs</a:t>
            </a:r>
            <a:r>
              <a:rPr lang="tr-TR" sz="2400" smtClean="0">
                <a:latin typeface="Calibri" panose="020F0502020204030204" pitchFamily="34" charset="0"/>
                <a:cs typeface="Times New Roman" panose="02020603050405020304" pitchFamily="18" charset="0"/>
              </a:rPr>
              <a:t>= </a:t>
            </a:r>
            <a:r>
              <a:rPr lang="en-US" sz="2400" smtClean="0">
                <a:solidFill>
                  <a:srgbClr val="660066"/>
                </a:solidFill>
                <a:latin typeface="Calibri" panose="020F0502020204030204" pitchFamily="34" charset="0"/>
                <a:cs typeface="Times New Roman" panose="02020603050405020304" pitchFamily="18" charset="0"/>
              </a:rPr>
              <a:t>Total Cost/ </a:t>
            </a:r>
            <a:r>
              <a:rPr lang="en-US" sz="2400" smtClean="0">
                <a:solidFill>
                  <a:srgbClr val="FF0066"/>
                </a:solidFill>
                <a:latin typeface="Calibri" panose="020F0502020204030204" pitchFamily="34" charset="0"/>
                <a:cs typeface="Times New Roman" panose="02020603050405020304" pitchFamily="18" charset="0"/>
              </a:rPr>
              <a:t>Quantity of production</a:t>
            </a:r>
            <a:endParaRPr lang="tr-TR" sz="2400" smtClean="0">
              <a:solidFill>
                <a:srgbClr val="FF0066"/>
              </a:solidFill>
              <a:latin typeface="Calibri" panose="020F0502020204030204" pitchFamily="34" charset="0"/>
              <a:cs typeface="Times New Roman" panose="02020603050405020304" pitchFamily="18" charset="0"/>
            </a:endParaRPr>
          </a:p>
          <a:p>
            <a:pPr marL="457200" indent="-457200" algn="just">
              <a:spcAft>
                <a:spcPts val="1200"/>
              </a:spcAft>
            </a:pPr>
            <a:endParaRPr lang="tr-TR" sz="2600" b="1" smtClean="0">
              <a:latin typeface="Calibri" panose="020F0502020204030204" pitchFamily="34" charset="0"/>
              <a:cs typeface="Times New Roman" panose="02020603050405020304" pitchFamily="18" charset="0"/>
            </a:endParaRPr>
          </a:p>
          <a:p>
            <a:pPr marL="457200" indent="-457200" algn="just">
              <a:spcAft>
                <a:spcPts val="1200"/>
              </a:spcAft>
            </a:pPr>
            <a:endParaRPr lang="tr-TR" sz="2600" b="1" smtClean="0">
              <a:latin typeface="Calibri" panose="020F0502020204030204" pitchFamily="34" charset="0"/>
              <a:cs typeface="Times New Roman" panose="02020603050405020304" pitchFamily="18" charset="0"/>
            </a:endParaRPr>
          </a:p>
        </p:txBody>
      </p:sp>
      <p:graphicFrame>
        <p:nvGraphicFramePr>
          <p:cNvPr id="2253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669" name="Equation" r:id="rId3" imgW="114151" imgH="215619" progId="Equation.3">
                  <p:embed/>
                </p:oleObj>
              </mc:Choice>
              <mc:Fallback>
                <p:oleObj name="Equation" r:id="rId3" imgW="114151" imgH="215619"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1500188" y="449263"/>
            <a:ext cx="7359650" cy="6408737"/>
          </a:xfrm>
        </p:spPr>
        <p:txBody>
          <a:bodyPr/>
          <a:lstStyle/>
          <a:p>
            <a:pPr marL="457200" indent="-457200">
              <a:spcAft>
                <a:spcPts val="1200"/>
              </a:spcAft>
              <a:buClr>
                <a:srgbClr val="C00000"/>
              </a:buClr>
              <a:buFont typeface="Wingdings" panose="05000000000000000000" pitchFamily="2" charset="2"/>
              <a:buNone/>
            </a:pPr>
            <a:r>
              <a:rPr lang="en-GB" sz="2600" b="1" dirty="0" smtClean="0">
                <a:solidFill>
                  <a:srgbClr val="C00000"/>
                </a:solidFill>
                <a:latin typeface="Calibri" panose="020F0502020204030204" pitchFamily="34" charset="0"/>
                <a:cs typeface="Times New Roman" panose="02020603050405020304" pitchFamily="18" charset="0"/>
              </a:rPr>
              <a:t>Long term costs</a:t>
            </a:r>
          </a:p>
          <a:p>
            <a:pPr marL="457200" indent="-457200">
              <a:spcAft>
                <a:spcPts val="1200"/>
              </a:spcAft>
              <a:buClr>
                <a:srgbClr val="C00000"/>
              </a:buClr>
            </a:pPr>
            <a:endParaRPr lang="en-GB" sz="2600" dirty="0" smtClean="0">
              <a:latin typeface="Calibri" panose="020F0502020204030204" pitchFamily="34" charset="0"/>
              <a:cs typeface="Times New Roman" panose="02020603050405020304" pitchFamily="18" charset="0"/>
            </a:endParaRPr>
          </a:p>
          <a:p>
            <a:pPr marL="457200" indent="-457200">
              <a:spcAft>
                <a:spcPts val="1200"/>
              </a:spcAft>
              <a:buClr>
                <a:srgbClr val="C00000"/>
              </a:buClr>
            </a:pPr>
            <a:r>
              <a:rPr lang="en-GB" sz="2600" dirty="0" smtClean="0">
                <a:latin typeface="Calibri" panose="020F0502020204030204" pitchFamily="34" charset="0"/>
                <a:cs typeface="Times New Roman" panose="02020603050405020304" pitchFamily="18" charset="0"/>
              </a:rPr>
              <a:t>These costs occur at the end of the economic life of the investment, in other words these costs are related to the replacement of the investment.</a:t>
            </a:r>
          </a:p>
          <a:p>
            <a:pPr marL="0" indent="0">
              <a:spcAft>
                <a:spcPts val="1200"/>
              </a:spcAft>
              <a:buClr>
                <a:srgbClr val="C00000"/>
              </a:buClr>
              <a:buNone/>
            </a:pPr>
            <a:endParaRPr lang="en-GB" sz="2600" dirty="0" smtClean="0">
              <a:latin typeface="Calibri" panose="020F0502020204030204" pitchFamily="34" charset="0"/>
              <a:cs typeface="Times New Roman" panose="02020603050405020304" pitchFamily="18" charset="0"/>
            </a:endParaRPr>
          </a:p>
          <a:p>
            <a:pPr marL="457200" indent="-457200">
              <a:spcAft>
                <a:spcPts val="1200"/>
              </a:spcAft>
              <a:buClr>
                <a:srgbClr val="C00000"/>
              </a:buClr>
            </a:pPr>
            <a:r>
              <a:rPr lang="en-GB" sz="2600" dirty="0" smtClean="0">
                <a:latin typeface="Calibri" panose="020F0502020204030204" pitchFamily="34" charset="0"/>
                <a:cs typeface="Times New Roman" panose="02020603050405020304" pitchFamily="18" charset="0"/>
              </a:rPr>
              <a:t>Since the technology is updated and the capacity is increased, the average unit cost decreases.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1428750" y="714375"/>
            <a:ext cx="7378700" cy="5643563"/>
          </a:xfrm>
        </p:spPr>
        <p:txBody>
          <a:bodyPr/>
          <a:lstStyle/>
          <a:p>
            <a:pPr>
              <a:spcAft>
                <a:spcPts val="1200"/>
              </a:spcAft>
              <a:buFont typeface="Wingdings" panose="05000000000000000000" pitchFamily="2" charset="2"/>
              <a:buNone/>
            </a:pPr>
            <a:r>
              <a:rPr lang="tr-TR" smtClean="0">
                <a:solidFill>
                  <a:srgbClr val="C00000"/>
                </a:solidFill>
                <a:latin typeface="Times New Roman" panose="02020603050405020304" pitchFamily="18" charset="0"/>
                <a:cs typeface="Times New Roman" panose="02020603050405020304" pitchFamily="18" charset="0"/>
              </a:rPr>
              <a:t>	</a:t>
            </a:r>
            <a:r>
              <a:rPr lang="en-US" b="1" smtClean="0">
                <a:solidFill>
                  <a:srgbClr val="C00000"/>
                </a:solidFill>
                <a:latin typeface="Calibri" panose="020F0502020204030204" pitchFamily="34" charset="0"/>
                <a:cs typeface="Times New Roman" panose="02020603050405020304" pitchFamily="18" charset="0"/>
              </a:rPr>
              <a:t>Land Selection</a:t>
            </a:r>
            <a:endParaRPr lang="tr-TR" b="1" smtClean="0">
              <a:solidFill>
                <a:srgbClr val="C00000"/>
              </a:solidFill>
              <a:latin typeface="Calibri" panose="020F0502020204030204" pitchFamily="34" charset="0"/>
              <a:cs typeface="Times New Roman" panose="02020603050405020304" pitchFamily="18" charset="0"/>
            </a:endParaRPr>
          </a:p>
          <a:p>
            <a:pPr lvl="2">
              <a:buClr>
                <a:srgbClr val="C00000"/>
              </a:buClr>
            </a:pPr>
            <a:r>
              <a:rPr lang="en-US" sz="2800" smtClean="0">
                <a:latin typeface="Calibri" panose="020F0502020204030204" pitchFamily="34" charset="0"/>
                <a:cs typeface="Times New Roman" panose="02020603050405020304" pitchFamily="18" charset="0"/>
              </a:rPr>
              <a:t>Closeness to the target market</a:t>
            </a:r>
            <a:endParaRPr lang="tr-TR" sz="2800" smtClean="0">
              <a:latin typeface="Calibri" panose="020F0502020204030204" pitchFamily="34" charset="0"/>
              <a:cs typeface="Times New Roman" panose="02020603050405020304" pitchFamily="18" charset="0"/>
            </a:endParaRPr>
          </a:p>
          <a:p>
            <a:pPr lvl="2">
              <a:buClr>
                <a:srgbClr val="C00000"/>
              </a:buClr>
            </a:pPr>
            <a:r>
              <a:rPr lang="en-US" sz="2800" smtClean="0">
                <a:latin typeface="Calibri" panose="020F0502020204030204" pitchFamily="34" charset="0"/>
                <a:cs typeface="Times New Roman" panose="02020603050405020304" pitchFamily="18" charset="0"/>
              </a:rPr>
              <a:t>Closeness to the resources</a:t>
            </a:r>
          </a:p>
          <a:p>
            <a:pPr lvl="2">
              <a:buClr>
                <a:srgbClr val="C00000"/>
              </a:buClr>
            </a:pPr>
            <a:r>
              <a:rPr lang="en-US" sz="2800" smtClean="0">
                <a:latin typeface="Calibri" panose="020F0502020204030204" pitchFamily="34" charset="0"/>
                <a:cs typeface="Times New Roman" panose="02020603050405020304" pitchFamily="18" charset="0"/>
              </a:rPr>
              <a:t>Workforce</a:t>
            </a:r>
            <a:endParaRPr lang="tr-TR" sz="2800" smtClean="0">
              <a:latin typeface="Calibri" panose="020F0502020204030204" pitchFamily="34" charset="0"/>
              <a:cs typeface="Times New Roman" panose="02020603050405020304" pitchFamily="18" charset="0"/>
            </a:endParaRPr>
          </a:p>
          <a:p>
            <a:pPr lvl="1">
              <a:buFont typeface="Wingdings 2" panose="05020102010507070707" pitchFamily="18" charset="2"/>
              <a:buNone/>
            </a:pPr>
            <a:endParaRPr lang="tr-TR" smtClean="0">
              <a:latin typeface="Calibri" panose="020F0502020204030204" pitchFamily="34" charset="0"/>
              <a:cs typeface="Times New Roman" panose="02020603050405020304" pitchFamily="18" charset="0"/>
            </a:endParaRPr>
          </a:p>
          <a:p>
            <a:pPr lvl="1">
              <a:spcAft>
                <a:spcPts val="1200"/>
              </a:spcAft>
              <a:buFont typeface="Wingdings 2" panose="05020102010507070707" pitchFamily="18" charset="2"/>
              <a:buNone/>
            </a:pPr>
            <a:r>
              <a:rPr lang="en-US" smtClean="0">
                <a:solidFill>
                  <a:srgbClr val="0000CC"/>
                </a:solidFill>
                <a:latin typeface="Calibri" panose="020F0502020204030204" pitchFamily="34" charset="0"/>
                <a:cs typeface="Times New Roman" panose="02020603050405020304" pitchFamily="18" charset="0"/>
              </a:rPr>
              <a:t>Methods</a:t>
            </a:r>
            <a:r>
              <a:rPr lang="tr-TR" smtClean="0">
                <a:solidFill>
                  <a:srgbClr val="0000CC"/>
                </a:solidFill>
                <a:latin typeface="Calibri" panose="020F0502020204030204" pitchFamily="34" charset="0"/>
                <a:cs typeface="Times New Roman" panose="02020603050405020304" pitchFamily="18" charset="0"/>
              </a:rPr>
              <a:t>;</a:t>
            </a:r>
          </a:p>
          <a:p>
            <a:pPr lvl="2">
              <a:buClr>
                <a:srgbClr val="0000CC"/>
              </a:buClr>
              <a:buFont typeface="Wingdings" panose="05000000000000000000" pitchFamily="2" charset="2"/>
              <a:buChar char="v"/>
            </a:pPr>
            <a:r>
              <a:rPr lang="en-US" sz="2800" smtClean="0">
                <a:latin typeface="Calibri" panose="020F0502020204030204" pitchFamily="34" charset="0"/>
                <a:cs typeface="Times New Roman" panose="02020603050405020304" pitchFamily="18" charset="0"/>
              </a:rPr>
              <a:t>Scoring method</a:t>
            </a:r>
            <a:r>
              <a:rPr lang="tr-TR" sz="2800" smtClean="0">
                <a:latin typeface="Calibri" panose="020F0502020204030204" pitchFamily="34" charset="0"/>
                <a:cs typeface="Times New Roman" panose="02020603050405020304" pitchFamily="18" charset="0"/>
              </a:rPr>
              <a:t>,</a:t>
            </a:r>
          </a:p>
          <a:p>
            <a:pPr lvl="2">
              <a:buClr>
                <a:srgbClr val="0000CC"/>
              </a:buClr>
              <a:buFont typeface="Wingdings" panose="05000000000000000000" pitchFamily="2" charset="2"/>
              <a:buChar char="v"/>
            </a:pPr>
            <a:r>
              <a:rPr lang="en-US" sz="2800" smtClean="0">
                <a:latin typeface="Calibri" panose="020F0502020204030204" pitchFamily="34" charset="0"/>
                <a:cs typeface="Times New Roman" panose="02020603050405020304" pitchFamily="18" charset="0"/>
              </a:rPr>
              <a:t>Cost comparison method</a:t>
            </a:r>
            <a:r>
              <a:rPr lang="tr-TR" sz="2800" smtClean="0">
                <a:latin typeface="Calibri" panose="020F0502020204030204" pitchFamily="34" charset="0"/>
                <a:cs typeface="Times New Roman" panose="02020603050405020304" pitchFamily="18" charset="0"/>
              </a:rPr>
              <a:t>,</a:t>
            </a:r>
          </a:p>
          <a:p>
            <a:pPr lvl="2">
              <a:buClr>
                <a:srgbClr val="0000CC"/>
              </a:buClr>
              <a:buFont typeface="Wingdings" panose="05000000000000000000" pitchFamily="2" charset="2"/>
              <a:buChar char="v"/>
            </a:pPr>
            <a:r>
              <a:rPr lang="en-US" sz="2800" smtClean="0">
                <a:latin typeface="Calibri" panose="020F0502020204030204" pitchFamily="34" charset="0"/>
                <a:cs typeface="Times New Roman" panose="02020603050405020304" pitchFamily="18" charset="0"/>
              </a:rPr>
              <a:t>Benefit comparison method</a:t>
            </a:r>
            <a:r>
              <a:rPr lang="tr-TR" sz="2800" smtClean="0">
                <a:latin typeface="Calibri" panose="020F0502020204030204" pitchFamily="34" charset="0"/>
                <a:cs typeface="Times New Roman" panose="02020603050405020304" pitchFamily="18" charset="0"/>
              </a:rPr>
              <a:t>,</a:t>
            </a:r>
          </a:p>
          <a:p>
            <a:pPr lvl="2">
              <a:buClr>
                <a:srgbClr val="0000CC"/>
              </a:buClr>
              <a:buFont typeface="Wingdings" panose="05000000000000000000" pitchFamily="2" charset="2"/>
              <a:buChar char="v"/>
            </a:pPr>
            <a:r>
              <a:rPr lang="en-US" sz="2800" smtClean="0">
                <a:latin typeface="Calibri" panose="020F0502020204030204" pitchFamily="34" charset="0"/>
                <a:cs typeface="Times New Roman" panose="02020603050405020304" pitchFamily="18" charset="0"/>
              </a:rPr>
              <a:t>Profit comparison method</a:t>
            </a:r>
            <a:r>
              <a:rPr lang="tr-TR" sz="2800" smtClean="0">
                <a:latin typeface="Calibri" panose="020F0502020204030204" pitchFamily="34" charset="0"/>
                <a:cs typeface="Times New Roman" panose="020206030504050203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1643063" y="714375"/>
            <a:ext cx="7348537" cy="5105400"/>
          </a:xfrm>
        </p:spPr>
        <p:txBody>
          <a:bodyPr/>
          <a:lstStyle/>
          <a:p>
            <a:pPr>
              <a:spcAft>
                <a:spcPts val="1200"/>
              </a:spcAft>
              <a:buFont typeface="Wingdings" panose="05000000000000000000" pitchFamily="2" charset="2"/>
              <a:buNone/>
            </a:pPr>
            <a:r>
              <a:rPr lang="en-US" b="1" smtClean="0">
                <a:solidFill>
                  <a:srgbClr val="C00000"/>
                </a:solidFill>
                <a:latin typeface="Calibri" panose="020F0502020204030204" pitchFamily="34" charset="0"/>
                <a:cs typeface="Times New Roman" panose="02020603050405020304" pitchFamily="18" charset="0"/>
              </a:rPr>
              <a:t>Determination of production program</a:t>
            </a:r>
            <a:endParaRPr lang="tr-TR" b="1" smtClean="0">
              <a:solidFill>
                <a:srgbClr val="C00000"/>
              </a:solidFill>
              <a:latin typeface="Calibri" panose="020F0502020204030204" pitchFamily="34" charset="0"/>
              <a:cs typeface="Times New Roman" panose="02020603050405020304" pitchFamily="18" charset="0"/>
            </a:endParaRPr>
          </a:p>
          <a:p>
            <a:pPr lvl="1">
              <a:buClr>
                <a:srgbClr val="C00000"/>
              </a:buClr>
            </a:pPr>
            <a:r>
              <a:rPr lang="en-US" smtClean="0">
                <a:latin typeface="Calibri" panose="020F0502020204030204" pitchFamily="34" charset="0"/>
                <a:cs typeface="Times New Roman" panose="02020603050405020304" pitchFamily="18" charset="0"/>
              </a:rPr>
              <a:t>Selection of machines and equipment</a:t>
            </a:r>
            <a:endParaRPr lang="tr-TR" smtClean="0">
              <a:latin typeface="Calibri" panose="020F0502020204030204" pitchFamily="34" charset="0"/>
              <a:cs typeface="Times New Roman" panose="02020603050405020304" pitchFamily="18" charset="0"/>
            </a:endParaRPr>
          </a:p>
          <a:p>
            <a:pPr lvl="1">
              <a:buClr>
                <a:srgbClr val="C00000"/>
              </a:buClr>
            </a:pPr>
            <a:r>
              <a:rPr lang="en-US" smtClean="0">
                <a:latin typeface="Calibri" panose="020F0502020204030204" pitchFamily="34" charset="0"/>
                <a:cs typeface="Times New Roman" panose="02020603050405020304" pitchFamily="18" charset="0"/>
              </a:rPr>
              <a:t>Determination of required work force</a:t>
            </a:r>
            <a:endParaRPr lang="tr-TR"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75" y="71438"/>
            <a:ext cx="7467600" cy="725487"/>
          </a:xfrm>
        </p:spPr>
        <p:txBody>
          <a:bodyPr/>
          <a:lstStyle/>
          <a:p>
            <a:pPr eaLnBrk="1" hangingPunct="1">
              <a:defRPr/>
            </a:pPr>
            <a:r>
              <a:rPr lang="en-GB" dirty="0" smtClean="0">
                <a:latin typeface="Calibri" pitchFamily="34" charset="0"/>
                <a:cs typeface="Times New Roman" pitchFamily="18" charset="0"/>
              </a:rPr>
              <a:t>Investment Project Concept</a:t>
            </a:r>
            <a:endParaRPr lang="tr-TR" dirty="0" smtClean="0">
              <a:latin typeface="Calibri" pitchFamily="34" charset="0"/>
              <a:cs typeface="Times New Roman" pitchFamily="18" charset="0"/>
            </a:endParaRPr>
          </a:p>
        </p:txBody>
      </p:sp>
      <p:sp>
        <p:nvSpPr>
          <p:cNvPr id="6147" name="2 İçerik Yer Tutucusu"/>
          <p:cNvSpPr>
            <a:spLocks noGrp="1"/>
          </p:cNvSpPr>
          <p:nvPr>
            <p:ph idx="1"/>
          </p:nvPr>
        </p:nvSpPr>
        <p:spPr>
          <a:xfrm>
            <a:off x="1357313" y="785813"/>
            <a:ext cx="7467600" cy="5929312"/>
          </a:xfrm>
        </p:spPr>
        <p:txBody>
          <a:bodyPr/>
          <a:lstStyle/>
          <a:p>
            <a:pPr marL="273050" indent="-273050" eaLnBrk="1" hangingPunct="1">
              <a:spcAft>
                <a:spcPts val="600"/>
              </a:spcAft>
              <a:buClr>
                <a:srgbClr val="C00000"/>
              </a:buClr>
              <a:buFont typeface="Wingdings" panose="05000000000000000000" pitchFamily="2" charset="2"/>
              <a:buChar char=""/>
            </a:pPr>
            <a:r>
              <a:rPr lang="en-GB" sz="2400" dirty="0" smtClean="0">
                <a:latin typeface="Calibri" panose="020F0502020204030204" pitchFamily="34" charset="0"/>
                <a:cs typeface="Times New Roman" panose="02020603050405020304" pitchFamily="18" charset="0"/>
              </a:rPr>
              <a:t>Investment is putting money into an asset with the expectation of capital appreciation, dividends, and/or interest earnings.</a:t>
            </a:r>
          </a:p>
          <a:p>
            <a:pPr marL="273050" indent="-273050" eaLnBrk="1" hangingPunct="1">
              <a:spcAft>
                <a:spcPts val="600"/>
              </a:spcAft>
              <a:buClr>
                <a:srgbClr val="C00000"/>
              </a:buClr>
              <a:buFont typeface="Wingdings" panose="05000000000000000000" pitchFamily="2" charset="2"/>
              <a:buChar char=""/>
            </a:pPr>
            <a:r>
              <a:rPr lang="en-GB" sz="2400" dirty="0" smtClean="0">
                <a:latin typeface="Calibri" panose="020F0502020204030204" pitchFamily="34" charset="0"/>
                <a:cs typeface="Times New Roman" panose="02020603050405020304" pitchFamily="18" charset="0"/>
              </a:rPr>
              <a:t>Investment Project, is </a:t>
            </a:r>
            <a:r>
              <a:rPr lang="en-GB" sz="2400" u="sng" dirty="0" smtClean="0">
                <a:solidFill>
                  <a:srgbClr val="FF0000"/>
                </a:solidFill>
                <a:latin typeface="Calibri" panose="020F0502020204030204" pitchFamily="34" charset="0"/>
                <a:cs typeface="Times New Roman" panose="02020603050405020304" pitchFamily="18" charset="0"/>
              </a:rPr>
              <a:t>long- term allocation </a:t>
            </a:r>
            <a:r>
              <a:rPr lang="en-GB" sz="2400" dirty="0" smtClean="0">
                <a:latin typeface="Calibri" panose="020F0502020204030204" pitchFamily="34" charset="0"/>
                <a:cs typeface="Times New Roman" panose="02020603050405020304" pitchFamily="18" charset="0"/>
              </a:rPr>
              <a:t>of </a:t>
            </a:r>
            <a:r>
              <a:rPr lang="en-GB" sz="2400" dirty="0" smtClean="0">
                <a:latin typeface="Calibri" panose="020F0502020204030204" pitchFamily="34" charset="0"/>
                <a:cs typeface="Times New Roman" panose="02020603050405020304" pitchFamily="18" charset="0"/>
                <a:hlinkClick r:id="rId2"/>
              </a:rPr>
              <a:t>funds</a:t>
            </a:r>
            <a:r>
              <a:rPr lang="en-GB" sz="2400" dirty="0" smtClean="0">
                <a:latin typeface="Calibri" panose="020F0502020204030204" pitchFamily="34" charset="0"/>
                <a:cs typeface="Times New Roman" panose="02020603050405020304" pitchFamily="18" charset="0"/>
              </a:rPr>
              <a:t> (with or </a:t>
            </a:r>
            <a:r>
              <a:rPr lang="en-GB" sz="2400" dirty="0" smtClean="0">
                <a:latin typeface="Calibri" panose="020F0502020204030204" pitchFamily="34" charset="0"/>
                <a:cs typeface="Times New Roman" panose="02020603050405020304" pitchFamily="18" charset="0"/>
                <a:hlinkClick r:id="rId3"/>
              </a:rPr>
              <a:t>without recourse</a:t>
            </a:r>
            <a:r>
              <a:rPr lang="en-GB" sz="2400" dirty="0" smtClean="0">
                <a:latin typeface="Calibri" panose="020F0502020204030204" pitchFamily="34" charset="0"/>
                <a:cs typeface="Times New Roman" panose="02020603050405020304" pitchFamily="18" charset="0"/>
              </a:rPr>
              <a:t> to the </a:t>
            </a:r>
            <a:r>
              <a:rPr lang="en-GB" sz="2400" dirty="0" smtClean="0">
                <a:latin typeface="Calibri" panose="020F0502020204030204" pitchFamily="34" charset="0"/>
                <a:cs typeface="Times New Roman" panose="02020603050405020304" pitchFamily="18" charset="0"/>
                <a:hlinkClick r:id="rId4"/>
              </a:rPr>
              <a:t>project's</a:t>
            </a:r>
            <a:r>
              <a:rPr lang="en-GB" sz="2400" dirty="0" smtClean="0">
                <a:latin typeface="Calibri" panose="020F0502020204030204" pitchFamily="34" charset="0"/>
                <a:cs typeface="Times New Roman" panose="02020603050405020304" pitchFamily="18" charset="0"/>
              </a:rPr>
              <a:t> </a:t>
            </a:r>
            <a:r>
              <a:rPr lang="en-GB" sz="2400" dirty="0" smtClean="0">
                <a:latin typeface="Calibri" panose="020F0502020204030204" pitchFamily="34" charset="0"/>
                <a:cs typeface="Times New Roman" panose="02020603050405020304" pitchFamily="18" charset="0"/>
                <a:hlinkClick r:id="rId5"/>
              </a:rPr>
              <a:t>sponsor</a:t>
            </a:r>
            <a:r>
              <a:rPr lang="en-GB" sz="2400" dirty="0" smtClean="0">
                <a:latin typeface="Calibri" panose="020F0502020204030204" pitchFamily="34" charset="0"/>
                <a:cs typeface="Times New Roman" panose="02020603050405020304" pitchFamily="18" charset="0"/>
              </a:rPr>
              <a:t>) to carry an </a:t>
            </a:r>
            <a:r>
              <a:rPr lang="en-GB" sz="2400" dirty="0" smtClean="0">
                <a:latin typeface="Calibri" panose="020F0502020204030204" pitchFamily="34" charset="0"/>
                <a:cs typeface="Times New Roman" panose="02020603050405020304" pitchFamily="18" charset="0"/>
                <a:hlinkClick r:id="rId6"/>
              </a:rPr>
              <a:t>investment</a:t>
            </a:r>
            <a:r>
              <a:rPr lang="en-GB" sz="2400" dirty="0" smtClean="0">
                <a:latin typeface="Calibri" panose="020F0502020204030204" pitchFamily="34" charset="0"/>
                <a:cs typeface="Times New Roman" panose="02020603050405020304" pitchFamily="18" charset="0"/>
              </a:rPr>
              <a:t> idea through to its stable-income generation </a:t>
            </a:r>
            <a:r>
              <a:rPr lang="en-GB" sz="2400" dirty="0" smtClean="0">
                <a:latin typeface="Calibri" panose="020F0502020204030204" pitchFamily="34" charset="0"/>
                <a:cs typeface="Times New Roman" panose="02020603050405020304" pitchFamily="18" charset="0"/>
                <a:hlinkClick r:id="rId7"/>
              </a:rPr>
              <a:t>stage</a:t>
            </a:r>
            <a:r>
              <a:rPr lang="en-GB" sz="2400" dirty="0" smtClean="0">
                <a:latin typeface="Calibri" panose="020F0502020204030204" pitchFamily="34" charset="0"/>
                <a:cs typeface="Times New Roman" panose="02020603050405020304" pitchFamily="18" charset="0"/>
              </a:rPr>
              <a:t>.</a:t>
            </a:r>
            <a:endParaRPr lang="en-GB" sz="2400" dirty="0" smtClean="0"/>
          </a:p>
          <a:p>
            <a:pPr marL="273050" indent="-273050" eaLnBrk="1" hangingPunct="1">
              <a:spcAft>
                <a:spcPts val="600"/>
              </a:spcAft>
              <a:buClr>
                <a:srgbClr val="C00000"/>
              </a:buClr>
              <a:buFont typeface="Wingdings" panose="05000000000000000000" pitchFamily="2" charset="2"/>
              <a:buChar char=""/>
            </a:pPr>
            <a:r>
              <a:rPr lang="en-GB" sz="2400" dirty="0" smtClean="0">
                <a:latin typeface="Calibri" panose="020F0502020204030204" pitchFamily="34" charset="0"/>
                <a:cs typeface="Times New Roman" panose="02020603050405020304" pitchFamily="18" charset="0"/>
              </a:rPr>
              <a:t>Investment should create capacity which has long term life.</a:t>
            </a:r>
          </a:p>
          <a:p>
            <a:pPr marL="273050" indent="-273050" eaLnBrk="1" hangingPunct="1">
              <a:spcAft>
                <a:spcPts val="600"/>
              </a:spcAft>
              <a:buClr>
                <a:srgbClr val="C00000"/>
              </a:buClr>
              <a:buFont typeface="Wingdings" panose="05000000000000000000" pitchFamily="2" charset="2"/>
              <a:buChar char=""/>
            </a:pPr>
            <a:r>
              <a:rPr lang="en-GB" sz="2400" dirty="0" smtClean="0">
                <a:latin typeface="Calibri" panose="020F0502020204030204" pitchFamily="34" charset="0"/>
                <a:cs typeface="Times New Roman" panose="02020603050405020304" pitchFamily="18" charset="0"/>
              </a:rPr>
              <a:t>The inputs of the investment should be physical resources (such as raw material, work force, capital materials)</a:t>
            </a:r>
          </a:p>
          <a:p>
            <a:pPr marL="273050" indent="-273050" eaLnBrk="1" hangingPunct="1">
              <a:spcAft>
                <a:spcPts val="600"/>
              </a:spcAft>
              <a:buClr>
                <a:srgbClr val="C00000"/>
              </a:buClr>
              <a:buFont typeface="Wingdings" panose="05000000000000000000" pitchFamily="2" charset="2"/>
              <a:buChar char=""/>
            </a:pPr>
            <a:r>
              <a:rPr lang="en-GB" sz="2400" dirty="0" smtClean="0">
                <a:latin typeface="Calibri" panose="020F0502020204030204" pitchFamily="34" charset="0"/>
                <a:cs typeface="Times New Roman" panose="02020603050405020304" pitchFamily="18" charset="0"/>
              </a:rPr>
              <a:t>The investment should provide products and services to </a:t>
            </a:r>
            <a:r>
              <a:rPr lang="tr-TR" sz="2400" dirty="0" smtClean="0">
                <a:latin typeface="Calibri" panose="020F0502020204030204" pitchFamily="34" charset="0"/>
                <a:cs typeface="Times New Roman" panose="02020603050405020304" pitchFamily="18" charset="0"/>
              </a:rPr>
              <a:t> </a:t>
            </a:r>
            <a:r>
              <a:rPr lang="en-GB" sz="2400" dirty="0" smtClean="0">
                <a:latin typeface="Calibri" panose="020F0502020204030204" pitchFamily="34" charset="0"/>
                <a:cs typeface="Times New Roman" panose="02020603050405020304" pitchFamily="18" charset="0"/>
              </a:rPr>
              <a:t>internal and external parties</a:t>
            </a:r>
            <a:r>
              <a:rPr lang="tr-TR" sz="2400" dirty="0" smtClean="0">
                <a:latin typeface="Calibri" panose="020F0502020204030204" pitchFamily="34" charset="0"/>
                <a:cs typeface="Times New Roman" panose="020206030504050203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52600" y="-52388"/>
            <a:ext cx="7239000" cy="838201"/>
          </a:xfrm>
        </p:spPr>
        <p:txBody>
          <a:bodyPr/>
          <a:lstStyle/>
          <a:p>
            <a:pPr eaLnBrk="1" fontAlgn="auto" hangingPunct="1">
              <a:spcAft>
                <a:spcPts val="0"/>
              </a:spcAft>
              <a:defRPr/>
            </a:pPr>
            <a:r>
              <a:rPr lang="en-US" dirty="0" smtClean="0">
                <a:latin typeface="Calibri" pitchFamily="34" charset="0"/>
                <a:cs typeface="Times New Roman" pitchFamily="18" charset="0"/>
              </a:rPr>
              <a:t>Technical </a:t>
            </a:r>
            <a:r>
              <a:rPr lang="tr-TR" dirty="0" err="1" smtClean="0">
                <a:latin typeface="Calibri" pitchFamily="34" charset="0"/>
                <a:cs typeface="Times New Roman" pitchFamily="18" charset="0"/>
              </a:rPr>
              <a:t>survey</a:t>
            </a:r>
            <a:endParaRPr lang="tr-TR" dirty="0">
              <a:latin typeface="Calibri" pitchFamily="34" charset="0"/>
              <a:cs typeface="Times New Roman" pitchFamily="18" charset="0"/>
            </a:endParaRPr>
          </a:p>
        </p:txBody>
      </p:sp>
      <p:sp>
        <p:nvSpPr>
          <p:cNvPr id="26627" name="2 İçerik Yer Tutucusu"/>
          <p:cNvSpPr>
            <a:spLocks noGrp="1"/>
          </p:cNvSpPr>
          <p:nvPr>
            <p:ph idx="1"/>
          </p:nvPr>
        </p:nvSpPr>
        <p:spPr>
          <a:xfrm>
            <a:off x="1428750" y="785813"/>
            <a:ext cx="7467600" cy="6072187"/>
          </a:xfrm>
        </p:spPr>
        <p:txBody>
          <a:bodyPr/>
          <a:lstStyle/>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Determination of technical design of the product</a:t>
            </a:r>
            <a:r>
              <a:rPr lang="tr-TR" sz="1800" dirty="0" smtClean="0">
                <a:solidFill>
                  <a:srgbClr val="C00000"/>
                </a:solidFill>
                <a:latin typeface="Calibri" panose="020F0502020204030204" pitchFamily="34" charset="0"/>
                <a:cs typeface="Times New Roman" panose="02020603050405020304" pitchFamily="18" charset="0"/>
              </a:rPr>
              <a:t>,</a:t>
            </a: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Selection of the production method and technology</a:t>
            </a:r>
            <a:r>
              <a:rPr lang="tr-TR" sz="1800" dirty="0" smtClean="0">
                <a:solidFill>
                  <a:srgbClr val="C00000"/>
                </a:solidFill>
                <a:latin typeface="Calibri" panose="020F0502020204030204" pitchFamily="34" charset="0"/>
                <a:cs typeface="Times New Roman" panose="02020603050405020304" pitchFamily="18" charset="0"/>
              </a:rPr>
              <a:t>; </a:t>
            </a:r>
            <a:r>
              <a:rPr lang="en-GB" sz="1800" dirty="0" smtClean="0">
                <a:solidFill>
                  <a:schemeClr val="bg2"/>
                </a:solidFill>
                <a:latin typeface="Calibri" panose="020F0502020204030204" pitchFamily="34" charset="0"/>
                <a:cs typeface="Times New Roman" panose="02020603050405020304" pitchFamily="18" charset="0"/>
              </a:rPr>
              <a:t>The reason of selection, acquiring method (licence, purchasing, joint venture), the alternative technologies and their costs</a:t>
            </a: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Determination of required work force, </a:t>
            </a:r>
            <a:r>
              <a:rPr lang="en-GB" sz="1800" dirty="0" smtClean="0">
                <a:solidFill>
                  <a:schemeClr val="bg2"/>
                </a:solidFill>
                <a:latin typeface="Calibri" panose="020F0502020204030204" pitchFamily="34" charset="0"/>
                <a:cs typeface="Times New Roman" panose="02020603050405020304" pitchFamily="18" charset="0"/>
              </a:rPr>
              <a:t>required qualified and unqualified workers, inspector and managers</a:t>
            </a:r>
            <a:r>
              <a:rPr lang="tr-TR" sz="1800" dirty="0" smtClean="0">
                <a:solidFill>
                  <a:schemeClr val="bg2"/>
                </a:solidFill>
                <a:latin typeface="Calibri" panose="020F0502020204030204" pitchFamily="34" charset="0"/>
                <a:cs typeface="Times New Roman" panose="02020603050405020304" pitchFamily="18" charset="0"/>
              </a:rPr>
              <a:t>, </a:t>
            </a:r>
            <a:r>
              <a:rPr lang="en-GB" sz="1800" dirty="0" smtClean="0">
                <a:latin typeface="Calibri" panose="020F0502020204030204" pitchFamily="34" charset="0"/>
                <a:cs typeface="Times New Roman" panose="02020603050405020304" pitchFamily="18" charset="0"/>
              </a:rPr>
              <a:t>training requirement</a:t>
            </a:r>
            <a:r>
              <a:rPr lang="tr-TR" sz="1800" dirty="0" smtClean="0">
                <a:latin typeface="Calibri" panose="020F0502020204030204" pitchFamily="34" charset="0"/>
                <a:cs typeface="Times New Roman" panose="02020603050405020304" pitchFamily="18" charset="0"/>
              </a:rPr>
              <a:t>, </a:t>
            </a:r>
            <a:r>
              <a:rPr lang="en-GB" sz="1800" dirty="0" smtClean="0">
                <a:latin typeface="Calibri" panose="020F0502020204030204" pitchFamily="34" charset="0"/>
                <a:cs typeface="Times New Roman" panose="02020603050405020304" pitchFamily="18" charset="0"/>
              </a:rPr>
              <a:t>the required work force and their costs at post project and during project.</a:t>
            </a: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Work Flow charts and determination of required facilities in construction site and allocation of these facilities</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identification</a:t>
            </a:r>
            <a:r>
              <a:rPr lang="tr-TR" sz="1800" dirty="0" smtClean="0">
                <a:solidFill>
                  <a:srgbClr val="292929"/>
                </a:solidFill>
                <a:latin typeface="Calibri" panose="020F0502020204030204" pitchFamily="34" charset="0"/>
                <a:cs typeface="Times New Roman" panose="02020603050405020304" pitchFamily="18" charset="0"/>
              </a:rPr>
              <a:t> of </a:t>
            </a:r>
            <a:r>
              <a:rPr lang="tr-TR" sz="1800" dirty="0" err="1" smtClean="0">
                <a:solidFill>
                  <a:srgbClr val="292929"/>
                </a:solidFill>
                <a:latin typeface="Calibri" panose="020F0502020204030204" pitchFamily="34" charset="0"/>
                <a:cs typeface="Times New Roman" panose="02020603050405020304" pitchFamily="18" charset="0"/>
              </a:rPr>
              <a:t>location</a:t>
            </a:r>
            <a:r>
              <a:rPr lang="tr-TR" sz="1800" dirty="0" smtClean="0">
                <a:solidFill>
                  <a:srgbClr val="292929"/>
                </a:solidFill>
                <a:latin typeface="Calibri" panose="020F0502020204030204" pitchFamily="34" charset="0"/>
                <a:cs typeface="Times New Roman" panose="02020603050405020304" pitchFamily="18" charset="0"/>
              </a:rPr>
              <a:t> of </a:t>
            </a:r>
            <a:r>
              <a:rPr lang="tr-TR" sz="1800" dirty="0" err="1" smtClean="0">
                <a:solidFill>
                  <a:srgbClr val="292929"/>
                </a:solidFill>
                <a:latin typeface="Calibri" panose="020F0502020204030204" pitchFamily="34" charset="0"/>
                <a:cs typeface="Times New Roman" panose="02020603050405020304" pitchFamily="18" charset="0"/>
              </a:rPr>
              <a:t>production</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technical</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offices</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and</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other</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facilities</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that</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support</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the</a:t>
            </a:r>
            <a:r>
              <a:rPr lang="tr-TR" sz="1800" dirty="0" smtClean="0">
                <a:solidFill>
                  <a:srgbClr val="292929"/>
                </a:solidFill>
                <a:latin typeface="Calibri" panose="020F0502020204030204" pitchFamily="34" charset="0"/>
                <a:cs typeface="Times New Roman" panose="02020603050405020304" pitchFamily="18" charset="0"/>
              </a:rPr>
              <a:t> </a:t>
            </a:r>
            <a:r>
              <a:rPr lang="tr-TR" sz="1800" dirty="0" err="1" smtClean="0">
                <a:solidFill>
                  <a:srgbClr val="292929"/>
                </a:solidFill>
                <a:latin typeface="Calibri" panose="020F0502020204030204" pitchFamily="34" charset="0"/>
                <a:cs typeface="Times New Roman" panose="02020603050405020304" pitchFamily="18" charset="0"/>
              </a:rPr>
              <a:t>production</a:t>
            </a:r>
            <a:r>
              <a:rPr lang="tr-TR" sz="1800" dirty="0" smtClean="0">
                <a:solidFill>
                  <a:srgbClr val="292929"/>
                </a:solidFill>
                <a:latin typeface="Calibri" panose="020F0502020204030204" pitchFamily="34" charset="0"/>
                <a:cs typeface="Times New Roman" panose="02020603050405020304" pitchFamily="18" charset="0"/>
              </a:rPr>
              <a:t> </a:t>
            </a: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Preparation of product plans</a:t>
            </a:r>
            <a:r>
              <a:rPr lang="tr-TR" sz="1800" dirty="0" smtClean="0">
                <a:solidFill>
                  <a:srgbClr val="C00000"/>
                </a:solidFill>
                <a:latin typeface="Calibri" panose="020F0502020204030204" pitchFamily="34" charset="0"/>
                <a:cs typeface="Times New Roman" panose="02020603050405020304" pitchFamily="18" charset="0"/>
              </a:rPr>
              <a:t>; </a:t>
            </a:r>
            <a:r>
              <a:rPr lang="en-GB" sz="1800" dirty="0" smtClean="0">
                <a:solidFill>
                  <a:schemeClr val="bg2"/>
                </a:solidFill>
                <a:latin typeface="Calibri" panose="020F0502020204030204" pitchFamily="34" charset="0"/>
                <a:cs typeface="Times New Roman" panose="02020603050405020304" pitchFamily="18" charset="0"/>
              </a:rPr>
              <a:t>Who will conduct project activities and how they will do that and the cost of the production</a:t>
            </a:r>
            <a:endParaRPr lang="tr-TR" sz="1800" dirty="0" smtClean="0">
              <a:solidFill>
                <a:schemeClr val="bg2"/>
              </a:solidFill>
              <a:latin typeface="Calibri" panose="020F0502020204030204" pitchFamily="34" charset="0"/>
              <a:cs typeface="Times New Roman" panose="02020603050405020304" pitchFamily="18" charset="0"/>
            </a:endParaRP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Determination of material requirements</a:t>
            </a:r>
            <a:r>
              <a:rPr lang="tr-TR" sz="1800" dirty="0" smtClean="0">
                <a:solidFill>
                  <a:srgbClr val="C00000"/>
                </a:solidFill>
                <a:latin typeface="Calibri" panose="020F0502020204030204" pitchFamily="34" charset="0"/>
                <a:cs typeface="Times New Roman" panose="02020603050405020304" pitchFamily="18" charset="0"/>
              </a:rPr>
              <a:t>,</a:t>
            </a:r>
          </a:p>
          <a:p>
            <a:pPr marL="273050" indent="-273050" algn="just" eaLnBrk="1" hangingPunct="1">
              <a:spcAft>
                <a:spcPts val="1200"/>
              </a:spcAft>
              <a:buClr>
                <a:srgbClr val="0000CC"/>
              </a:buClr>
              <a:buFont typeface="Wingdings" panose="05000000000000000000" pitchFamily="2" charset="2"/>
              <a:buChar char=""/>
            </a:pPr>
            <a:r>
              <a:rPr lang="en-GB" sz="1800" dirty="0" smtClean="0">
                <a:solidFill>
                  <a:srgbClr val="C00000"/>
                </a:solidFill>
                <a:latin typeface="Calibri" panose="020F0502020204030204" pitchFamily="34" charset="0"/>
                <a:cs typeface="Times New Roman" panose="02020603050405020304" pitchFamily="18" charset="0"/>
              </a:rPr>
              <a:t>Calculation of construction cost</a:t>
            </a:r>
            <a:r>
              <a:rPr lang="tr-TR" sz="1800" dirty="0" smtClean="0">
                <a:solidFill>
                  <a:srgbClr val="C00000"/>
                </a:solidFill>
                <a:latin typeface="Calibri" panose="020F0502020204030204" pitchFamily="34" charset="0"/>
                <a:cs typeface="Times New Roman" panose="02020603050405020304" pitchFamily="18" charset="0"/>
              </a:rPr>
              <a:t>.</a:t>
            </a:r>
            <a:endParaRPr lang="tr-TR" sz="1800"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GB" dirty="0" smtClean="0">
                <a:latin typeface="Calibri" pitchFamily="34" charset="0"/>
                <a:cs typeface="Times New Roman" pitchFamily="18" charset="0"/>
              </a:rPr>
              <a:t>Financial survey</a:t>
            </a:r>
            <a:endParaRPr lang="tr-TR" dirty="0" smtClean="0">
              <a:latin typeface="Calibri" pitchFamily="34" charset="0"/>
              <a:cs typeface="Times New Roman" pitchFamily="18" charset="0"/>
            </a:endParaRPr>
          </a:p>
        </p:txBody>
      </p:sp>
      <p:sp>
        <p:nvSpPr>
          <p:cNvPr id="27651" name="2 İçerik Yer Tutucusu"/>
          <p:cNvSpPr>
            <a:spLocks noGrp="1"/>
          </p:cNvSpPr>
          <p:nvPr>
            <p:ph idx="1"/>
          </p:nvPr>
        </p:nvSpPr>
        <p:spPr>
          <a:xfrm>
            <a:off x="1428750" y="1285875"/>
            <a:ext cx="7467600" cy="4873625"/>
          </a:xfrm>
        </p:spPr>
        <p:txBody>
          <a:bodyPr/>
          <a:lstStyle/>
          <a:p>
            <a:pPr eaLnBrk="1" hangingPunct="1">
              <a:spcAft>
                <a:spcPts val="1200"/>
              </a:spcAft>
              <a:buClr>
                <a:srgbClr val="C00000"/>
              </a:buClr>
            </a:pPr>
            <a:r>
              <a:rPr lang="en-GB" sz="2600" smtClean="0">
                <a:latin typeface="Calibri" panose="020F0502020204030204" pitchFamily="34" charset="0"/>
                <a:cs typeface="Times New Roman" panose="02020603050405020304" pitchFamily="18" charset="0"/>
              </a:rPr>
              <a:t>Calculation of the total cost of the project</a:t>
            </a:r>
            <a:r>
              <a:rPr lang="tr-TR" sz="2600" smtClean="0">
                <a:latin typeface="Calibri" panose="020F0502020204030204" pitchFamily="34" charset="0"/>
                <a:cs typeface="Times New Roman" panose="02020603050405020304" pitchFamily="18" charset="0"/>
              </a:rPr>
              <a:t>,</a:t>
            </a:r>
          </a:p>
          <a:p>
            <a:pPr eaLnBrk="1" hangingPunct="1">
              <a:spcAft>
                <a:spcPts val="1200"/>
              </a:spcAft>
              <a:buClr>
                <a:srgbClr val="C00000"/>
              </a:buClr>
            </a:pPr>
            <a:r>
              <a:rPr lang="en-GB" sz="2600" smtClean="0">
                <a:latin typeface="Calibri" panose="020F0502020204030204" pitchFamily="34" charset="0"/>
                <a:cs typeface="Times New Roman" panose="02020603050405020304" pitchFamily="18" charset="0"/>
              </a:rPr>
              <a:t>Determination of required capital investment, total investment finance and capital structure</a:t>
            </a:r>
          </a:p>
          <a:p>
            <a:pPr eaLnBrk="1" hangingPunct="1">
              <a:spcAft>
                <a:spcPts val="1200"/>
              </a:spcAft>
              <a:buClr>
                <a:srgbClr val="C00000"/>
              </a:buClr>
            </a:pPr>
            <a:r>
              <a:rPr lang="en-GB" sz="2600" smtClean="0">
                <a:latin typeface="Calibri" panose="020F0502020204030204" pitchFamily="34" charset="0"/>
                <a:cs typeface="Times New Roman" panose="02020603050405020304" pitchFamily="18" charset="0"/>
              </a:rPr>
              <a:t>Calculation of the incomes throughout the construction period</a:t>
            </a:r>
          </a:p>
          <a:p>
            <a:pPr eaLnBrk="1" hangingPunct="1">
              <a:spcAft>
                <a:spcPts val="1200"/>
              </a:spcAft>
              <a:buClr>
                <a:srgbClr val="C00000"/>
              </a:buClr>
            </a:pPr>
            <a:r>
              <a:rPr lang="en-GB" sz="2600" smtClean="0">
                <a:latin typeface="Calibri" panose="020F0502020204030204" pitchFamily="34" charset="0"/>
                <a:cs typeface="Times New Roman" panose="02020603050405020304" pitchFamily="18" charset="0"/>
              </a:rPr>
              <a:t>Estimation of the total incomes and costs at the end of the project and profitability of the project</a:t>
            </a:r>
          </a:p>
          <a:p>
            <a:pPr eaLnBrk="1" hangingPunct="1">
              <a:spcAft>
                <a:spcPts val="1200"/>
              </a:spcAft>
              <a:buClr>
                <a:srgbClr val="C00000"/>
              </a:buClr>
            </a:pPr>
            <a:r>
              <a:rPr lang="en-GB" sz="2600" smtClean="0">
                <a:latin typeface="Calibri" panose="020F0502020204030204" pitchFamily="34" charset="0"/>
                <a:cs typeface="Times New Roman" panose="02020603050405020304" pitchFamily="18" charset="0"/>
              </a:rPr>
              <a:t>Evaluation of the project in the financial perspective</a:t>
            </a:r>
            <a:r>
              <a:rPr lang="tr-TR" sz="2600" smtClean="0">
                <a:latin typeface="Calibri" panose="020F0502020204030204" pitchFamily="34" charset="0"/>
                <a:cs typeface="Times New Roman" panose="020206030504050203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GB" dirty="0" smtClean="0">
                <a:latin typeface="Calibri" pitchFamily="34" charset="0"/>
                <a:cs typeface="Times New Roman" pitchFamily="18" charset="0"/>
              </a:rPr>
              <a:t>Conclusion and demand</a:t>
            </a:r>
            <a:endParaRPr lang="tr-TR" dirty="0" smtClean="0">
              <a:latin typeface="Calibri" pitchFamily="34" charset="0"/>
              <a:cs typeface="Times New Roman" pitchFamily="18" charset="0"/>
            </a:endParaRPr>
          </a:p>
        </p:txBody>
      </p:sp>
      <p:sp>
        <p:nvSpPr>
          <p:cNvPr id="28675" name="2 İçerik Yer Tutucusu"/>
          <p:cNvSpPr>
            <a:spLocks noGrp="1"/>
          </p:cNvSpPr>
          <p:nvPr>
            <p:ph idx="1"/>
          </p:nvPr>
        </p:nvSpPr>
        <p:spPr>
          <a:xfrm>
            <a:off x="1692275" y="1484313"/>
            <a:ext cx="6911975" cy="4873625"/>
          </a:xfrm>
        </p:spPr>
        <p:txBody>
          <a:bodyPr/>
          <a:lstStyle/>
          <a:p>
            <a:pPr eaLnBrk="1" hangingPunct="1">
              <a:spcAft>
                <a:spcPts val="1200"/>
              </a:spcAft>
              <a:buClr>
                <a:srgbClr val="C00000"/>
              </a:buClr>
            </a:pPr>
            <a:r>
              <a:rPr lang="en-GB" sz="2800" smtClean="0">
                <a:latin typeface="Calibri" panose="020F0502020204030204" pitchFamily="34" charset="0"/>
                <a:cs typeface="Times New Roman" panose="02020603050405020304" pitchFamily="18" charset="0"/>
              </a:rPr>
              <a:t>The preparation of the reports related to the project according to the purposes of the stakeholders.</a:t>
            </a:r>
          </a:p>
          <a:p>
            <a:pPr eaLnBrk="1" hangingPunct="1"/>
            <a:endParaRPr lang="tr-TR"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tr-TR" sz="3000" dirty="0" smtClean="0">
                <a:cs typeface="Times New Roman" pitchFamily="18" charset="0"/>
              </a:rPr>
              <a:t>Minimum attractive rate of return (yatırımın geri dönüşü)</a:t>
            </a:r>
            <a:endParaRPr lang="tr-TR" sz="3000" dirty="0"/>
          </a:p>
        </p:txBody>
      </p:sp>
      <p:sp>
        <p:nvSpPr>
          <p:cNvPr id="247829" name="Rectangle 21"/>
          <p:cNvSpPr>
            <a:spLocks noGrp="1" noChangeArrowheads="1"/>
          </p:cNvSpPr>
          <p:nvPr>
            <p:ph type="body" sz="half" idx="1"/>
          </p:nvPr>
        </p:nvSpPr>
        <p:spPr>
          <a:xfrm>
            <a:off x="1475655" y="1066800"/>
            <a:ext cx="3793035" cy="5081205"/>
          </a:xfrm>
          <a:noFill/>
          <a:ln/>
        </p:spPr>
        <p:txBody>
          <a:bodyPr/>
          <a:lstStyle/>
          <a:p>
            <a:pPr marL="342900" lvl="1" indent="-342900"/>
            <a:r>
              <a:rPr lang="en-US" sz="2200" dirty="0">
                <a:latin typeface="Calibri" panose="020F0502020204030204" pitchFamily="34" charset="0"/>
              </a:rPr>
              <a:t>Is the rate set by an organization to designate the lowest level of return that makes an investment acceptable.</a:t>
            </a:r>
          </a:p>
          <a:p>
            <a:r>
              <a:rPr lang="tr-TR" sz="2200" dirty="0" smtClean="0">
                <a:solidFill>
                  <a:srgbClr val="CC0000"/>
                </a:solidFill>
                <a:latin typeface="Calibri" panose="020F0502020204030204" pitchFamily="34" charset="0"/>
              </a:rPr>
              <a:t>Cost of </a:t>
            </a:r>
            <a:r>
              <a:rPr lang="tr-TR" sz="2200" dirty="0" err="1" smtClean="0">
                <a:solidFill>
                  <a:srgbClr val="CC0000"/>
                </a:solidFill>
                <a:latin typeface="Calibri" panose="020F0502020204030204" pitchFamily="34" charset="0"/>
              </a:rPr>
              <a:t>capital</a:t>
            </a:r>
            <a:r>
              <a:rPr lang="tr-TR" sz="2200" dirty="0" smtClean="0">
                <a:solidFill>
                  <a:srgbClr val="CC0000"/>
                </a:solidFill>
                <a:latin typeface="Calibri" panose="020F0502020204030204" pitchFamily="34" charset="0"/>
              </a:rPr>
              <a:t> (sermaye maliyeti)</a:t>
            </a:r>
          </a:p>
          <a:p>
            <a:r>
              <a:rPr lang="tr-TR" sz="2200" dirty="0" smtClean="0">
                <a:solidFill>
                  <a:srgbClr val="CC0000"/>
                </a:solidFill>
                <a:latin typeface="Calibri" panose="020F0502020204030204" pitchFamily="34" charset="0"/>
              </a:rPr>
              <a:t>Risk premium (risk primi)</a:t>
            </a:r>
          </a:p>
          <a:p>
            <a:pPr lvl="1"/>
            <a:r>
              <a:rPr lang="en-US" sz="2200" dirty="0" smtClean="0">
                <a:latin typeface="Calibri" panose="020F0502020204030204" pitchFamily="34" charset="0"/>
              </a:rPr>
              <a:t>If the risk of the project is high, the risk premium calculated for this project will also be high. In other words, the risk premium increases with increasing risk.</a:t>
            </a:r>
            <a:endParaRPr lang="tr-TR" sz="2200" dirty="0">
              <a:latin typeface="Calibri" panose="020F0502020204030204" pitchFamily="34" charset="0"/>
            </a:endParaRPr>
          </a:p>
        </p:txBody>
      </p:sp>
      <p:sp>
        <p:nvSpPr>
          <p:cNvPr id="247830" name="Rectangle 22"/>
          <p:cNvSpPr>
            <a:spLocks noChangeArrowheads="1"/>
          </p:cNvSpPr>
          <p:nvPr/>
        </p:nvSpPr>
        <p:spPr bwMode="auto">
          <a:xfrm>
            <a:off x="6477000" y="3089275"/>
            <a:ext cx="914400" cy="2286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2"/>
              </a:solidFill>
            </a:endParaRPr>
          </a:p>
        </p:txBody>
      </p:sp>
      <p:sp>
        <p:nvSpPr>
          <p:cNvPr id="247831" name="Rectangle 23"/>
          <p:cNvSpPr>
            <a:spLocks noChangeArrowheads="1"/>
          </p:cNvSpPr>
          <p:nvPr/>
        </p:nvSpPr>
        <p:spPr bwMode="auto">
          <a:xfrm>
            <a:off x="6477000" y="2174875"/>
            <a:ext cx="914400" cy="1219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2"/>
              </a:solidFill>
            </a:endParaRPr>
          </a:p>
        </p:txBody>
      </p:sp>
      <p:sp>
        <p:nvSpPr>
          <p:cNvPr id="247832" name="Line 24"/>
          <p:cNvSpPr>
            <a:spLocks noChangeShapeType="1"/>
          </p:cNvSpPr>
          <p:nvPr/>
        </p:nvSpPr>
        <p:spPr bwMode="auto">
          <a:xfrm>
            <a:off x="5486400" y="5375275"/>
            <a:ext cx="281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33" name="Text Box 25"/>
          <p:cNvSpPr txBox="1">
            <a:spLocks noChangeArrowheads="1"/>
          </p:cNvSpPr>
          <p:nvPr/>
        </p:nvSpPr>
        <p:spPr bwMode="auto">
          <a:xfrm rot="16200000">
            <a:off x="4939892" y="3271577"/>
            <a:ext cx="11549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chemeClr val="bg2"/>
                </a:solidFill>
              </a:rPr>
              <a:t>MARR</a:t>
            </a:r>
          </a:p>
        </p:txBody>
      </p:sp>
      <p:sp>
        <p:nvSpPr>
          <p:cNvPr id="247834" name="Line 26"/>
          <p:cNvSpPr>
            <a:spLocks noChangeShapeType="1"/>
          </p:cNvSpPr>
          <p:nvPr/>
        </p:nvSpPr>
        <p:spPr bwMode="auto">
          <a:xfrm>
            <a:off x="5334000" y="2174875"/>
            <a:ext cx="297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35" name="Line 27"/>
          <p:cNvSpPr>
            <a:spLocks noChangeShapeType="1"/>
          </p:cNvSpPr>
          <p:nvPr/>
        </p:nvSpPr>
        <p:spPr bwMode="auto">
          <a:xfrm flipV="1">
            <a:off x="5562600" y="2174875"/>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36" name="Line 28"/>
          <p:cNvSpPr>
            <a:spLocks noChangeShapeType="1"/>
          </p:cNvSpPr>
          <p:nvPr/>
        </p:nvSpPr>
        <p:spPr bwMode="auto">
          <a:xfrm>
            <a:off x="5562600" y="4156075"/>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37" name="Text Box 29"/>
          <p:cNvSpPr txBox="1">
            <a:spLocks noChangeArrowheads="1"/>
          </p:cNvSpPr>
          <p:nvPr/>
        </p:nvSpPr>
        <p:spPr bwMode="auto">
          <a:xfrm rot="16200000">
            <a:off x="7288256" y="4275237"/>
            <a:ext cx="1273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smtClean="0">
                <a:solidFill>
                  <a:schemeClr val="bg2"/>
                </a:solidFill>
              </a:rPr>
              <a:t>Cost of Capital</a:t>
            </a:r>
            <a:endParaRPr lang="en-US" sz="1400" dirty="0">
              <a:solidFill>
                <a:schemeClr val="bg2"/>
              </a:solidFill>
            </a:endParaRPr>
          </a:p>
        </p:txBody>
      </p:sp>
      <p:sp>
        <p:nvSpPr>
          <p:cNvPr id="247838" name="Text Box 30"/>
          <p:cNvSpPr txBox="1">
            <a:spLocks noChangeArrowheads="1"/>
          </p:cNvSpPr>
          <p:nvPr/>
        </p:nvSpPr>
        <p:spPr bwMode="auto">
          <a:xfrm rot="16200000">
            <a:off x="7549538" y="2636193"/>
            <a:ext cx="7505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chemeClr val="bg2"/>
                </a:solidFill>
              </a:rPr>
              <a:t>Risk</a:t>
            </a:r>
          </a:p>
          <a:p>
            <a:r>
              <a:rPr lang="en-US" sz="1200" dirty="0" smtClean="0">
                <a:solidFill>
                  <a:schemeClr val="bg2"/>
                </a:solidFill>
              </a:rPr>
              <a:t>Premium</a:t>
            </a:r>
            <a:endParaRPr lang="en-US" sz="1200" dirty="0">
              <a:solidFill>
                <a:schemeClr val="bg2"/>
              </a:solidFill>
            </a:endParaRPr>
          </a:p>
        </p:txBody>
      </p:sp>
      <p:sp>
        <p:nvSpPr>
          <p:cNvPr id="247839" name="Line 31"/>
          <p:cNvSpPr>
            <a:spLocks noChangeShapeType="1"/>
          </p:cNvSpPr>
          <p:nvPr/>
        </p:nvSpPr>
        <p:spPr bwMode="auto">
          <a:xfrm>
            <a:off x="7391400" y="3394075"/>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40" name="Line 32"/>
          <p:cNvSpPr>
            <a:spLocks noChangeShapeType="1"/>
          </p:cNvSpPr>
          <p:nvPr/>
        </p:nvSpPr>
        <p:spPr bwMode="auto">
          <a:xfrm flipV="1">
            <a:off x="7924800" y="2174875"/>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41" name="Line 33"/>
          <p:cNvSpPr>
            <a:spLocks noChangeShapeType="1"/>
          </p:cNvSpPr>
          <p:nvPr/>
        </p:nvSpPr>
        <p:spPr bwMode="auto">
          <a:xfrm>
            <a:off x="7924800" y="3165475"/>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42" name="Line 34"/>
          <p:cNvSpPr>
            <a:spLocks noChangeShapeType="1"/>
          </p:cNvSpPr>
          <p:nvPr/>
        </p:nvSpPr>
        <p:spPr bwMode="auto">
          <a:xfrm flipV="1">
            <a:off x="7924800" y="3470275"/>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
        <p:nvSpPr>
          <p:cNvPr id="247843" name="Line 35"/>
          <p:cNvSpPr>
            <a:spLocks noChangeShapeType="1"/>
          </p:cNvSpPr>
          <p:nvPr/>
        </p:nvSpPr>
        <p:spPr bwMode="auto">
          <a:xfrm>
            <a:off x="7924800" y="5146675"/>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spTree>
    <p:extLst>
      <p:ext uri="{BB962C8B-B14F-4D97-AF65-F5344CB8AC3E}">
        <p14:creationId xmlns:p14="http://schemas.microsoft.com/office/powerpoint/2010/main" val="13032800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Cost of capital</a:t>
            </a:r>
            <a:endParaRPr lang="en-US" dirty="0"/>
          </a:p>
        </p:txBody>
      </p:sp>
      <p:sp>
        <p:nvSpPr>
          <p:cNvPr id="3" name="Content Placeholder 2"/>
          <p:cNvSpPr>
            <a:spLocks noGrp="1"/>
          </p:cNvSpPr>
          <p:nvPr>
            <p:ph sz="quarter" idx="1"/>
          </p:nvPr>
        </p:nvSpPr>
        <p:spPr>
          <a:xfrm>
            <a:off x="1730583" y="1196752"/>
            <a:ext cx="7235825" cy="5105400"/>
          </a:xfrm>
        </p:spPr>
        <p:txBody>
          <a:bodyPr/>
          <a:lstStyle/>
          <a:p>
            <a:pPr>
              <a:lnSpc>
                <a:spcPct val="150000"/>
              </a:lnSpc>
            </a:pPr>
            <a:r>
              <a:rPr lang="en-US" sz="2400" b="1" dirty="0" smtClean="0">
                <a:latin typeface="Calibri" panose="020F0502020204030204" pitchFamily="34" charset="0"/>
              </a:rPr>
              <a:t>Equity (</a:t>
            </a:r>
            <a:r>
              <a:rPr lang="en-US" sz="2400" b="1" dirty="0" err="1" smtClean="0">
                <a:latin typeface="Calibri" panose="020F0502020204030204" pitchFamily="34" charset="0"/>
              </a:rPr>
              <a:t>özsermaye</a:t>
            </a:r>
            <a:r>
              <a:rPr lang="en-US" sz="2400" b="1" dirty="0" smtClean="0">
                <a:latin typeface="Calibri" panose="020F0502020204030204" pitchFamily="34" charset="0"/>
              </a:rPr>
              <a:t>) financing: </a:t>
            </a:r>
            <a:r>
              <a:rPr lang="en-US" sz="2400" dirty="0" smtClean="0">
                <a:latin typeface="Calibri" panose="020F0502020204030204" pitchFamily="34" charset="0"/>
              </a:rPr>
              <a:t>the corporation uses its own funds from cash on hand, stock sales or retained earnings.</a:t>
            </a:r>
            <a:endParaRPr lang="en-US" dirty="0"/>
          </a:p>
          <a:p>
            <a:pPr>
              <a:lnSpc>
                <a:spcPct val="150000"/>
              </a:lnSpc>
            </a:pPr>
            <a:r>
              <a:rPr lang="en-US" sz="2400" b="1" dirty="0" smtClean="0">
                <a:latin typeface="Calibri" panose="020F0502020204030204" pitchFamily="34" charset="0"/>
              </a:rPr>
              <a:t>Debt (</a:t>
            </a:r>
            <a:r>
              <a:rPr lang="en-US" sz="2400" b="1" dirty="0" err="1" smtClean="0">
                <a:latin typeface="Calibri" panose="020F0502020204030204" pitchFamily="34" charset="0"/>
              </a:rPr>
              <a:t>borç</a:t>
            </a:r>
            <a:r>
              <a:rPr lang="en-US" sz="2400" b="1" dirty="0" smtClean="0">
                <a:latin typeface="Calibri" panose="020F0502020204030204" pitchFamily="34" charset="0"/>
              </a:rPr>
              <a:t>) financing: </a:t>
            </a:r>
            <a:r>
              <a:rPr lang="en-US" sz="2400" dirty="0" smtClean="0">
                <a:latin typeface="Calibri" panose="020F0502020204030204" pitchFamily="34" charset="0"/>
              </a:rPr>
              <a:t>the corporation borrows from outside sources and repays the principal and interest based on a specified plan. </a:t>
            </a:r>
          </a:p>
          <a:p>
            <a:pPr lvl="1">
              <a:lnSpc>
                <a:spcPct val="150000"/>
              </a:lnSpc>
            </a:pPr>
            <a:r>
              <a:rPr lang="en-US" sz="2000" b="1" dirty="0" smtClean="0">
                <a:latin typeface="Calibri" panose="020F0502020204030204" pitchFamily="34" charset="0"/>
              </a:rPr>
              <a:t>Bonds</a:t>
            </a:r>
          </a:p>
          <a:p>
            <a:pPr lvl="1">
              <a:lnSpc>
                <a:spcPct val="150000"/>
              </a:lnSpc>
            </a:pPr>
            <a:r>
              <a:rPr lang="en-US" sz="2000" b="1" dirty="0" smtClean="0">
                <a:latin typeface="Calibri" panose="020F0502020204030204" pitchFamily="34" charset="0"/>
              </a:rPr>
              <a:t>Loans</a:t>
            </a:r>
          </a:p>
          <a:p>
            <a:pPr lvl="1">
              <a:lnSpc>
                <a:spcPct val="150000"/>
              </a:lnSpc>
            </a:pPr>
            <a:r>
              <a:rPr lang="en-US" sz="2000" b="1" dirty="0" smtClean="0">
                <a:latin typeface="Calibri" panose="020F0502020204030204" pitchFamily="34" charset="0"/>
              </a:rPr>
              <a:t>Mortgages etc</a:t>
            </a:r>
            <a:r>
              <a:rPr lang="en-US" sz="2000" b="1" dirty="0">
                <a:latin typeface="Calibri" panose="020F0502020204030204" pitchFamily="34" charset="0"/>
              </a:rPr>
              <a:t>.</a:t>
            </a:r>
            <a:endParaRPr lang="en-US" sz="2000" b="1" dirty="0" smtClean="0">
              <a:latin typeface="Calibri" panose="020F0502020204030204" pitchFamily="34" charset="0"/>
            </a:endParaRPr>
          </a:p>
        </p:txBody>
      </p:sp>
    </p:spTree>
    <p:extLst>
      <p:ext uri="{BB962C8B-B14F-4D97-AF65-F5344CB8AC3E}">
        <p14:creationId xmlns:p14="http://schemas.microsoft.com/office/powerpoint/2010/main" val="4044958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sz="quarter" idx="1"/>
          </p:nvPr>
        </p:nvSpPr>
        <p:spPr/>
        <p:txBody>
          <a:bodyPr/>
          <a:lstStyle/>
          <a:p>
            <a:pPr lvl="1">
              <a:lnSpc>
                <a:spcPct val="150000"/>
              </a:lnSpc>
            </a:pPr>
            <a:r>
              <a:rPr lang="en-US" dirty="0" smtClean="0">
                <a:latin typeface="Calibri" panose="020F0502020204030204" pitchFamily="34" charset="0"/>
              </a:rPr>
              <a:t>Business risks</a:t>
            </a:r>
            <a:endParaRPr lang="tr-TR" dirty="0" smtClean="0">
              <a:latin typeface="Calibri" panose="020F0502020204030204" pitchFamily="34" charset="0"/>
            </a:endParaRPr>
          </a:p>
          <a:p>
            <a:pPr lvl="1">
              <a:lnSpc>
                <a:spcPct val="150000"/>
              </a:lnSpc>
            </a:pPr>
            <a:r>
              <a:rPr lang="en-US" dirty="0" smtClean="0">
                <a:latin typeface="Calibri" panose="020F0502020204030204" pitchFamily="34" charset="0"/>
              </a:rPr>
              <a:t>Financial risks</a:t>
            </a:r>
            <a:endParaRPr lang="tr-TR" dirty="0" smtClean="0">
              <a:latin typeface="Calibri" panose="020F0502020204030204" pitchFamily="34" charset="0"/>
            </a:endParaRPr>
          </a:p>
          <a:p>
            <a:pPr lvl="1">
              <a:lnSpc>
                <a:spcPct val="150000"/>
              </a:lnSpc>
            </a:pPr>
            <a:r>
              <a:rPr lang="en-US" dirty="0" smtClean="0">
                <a:latin typeface="Calibri" panose="020F0502020204030204" pitchFamily="34" charset="0"/>
              </a:rPr>
              <a:t>Market risks</a:t>
            </a:r>
            <a:endParaRPr lang="tr-TR" dirty="0" smtClean="0">
              <a:latin typeface="Calibri" panose="020F0502020204030204" pitchFamily="34" charset="0"/>
            </a:endParaRPr>
          </a:p>
          <a:p>
            <a:pPr lvl="1">
              <a:lnSpc>
                <a:spcPct val="150000"/>
              </a:lnSpc>
            </a:pPr>
            <a:r>
              <a:rPr lang="en-US" dirty="0" smtClean="0">
                <a:latin typeface="Calibri" panose="020F0502020204030204" pitchFamily="34" charset="0"/>
              </a:rPr>
              <a:t>Interest risks </a:t>
            </a:r>
            <a:r>
              <a:rPr lang="en-US" dirty="0" err="1" smtClean="0">
                <a:latin typeface="Calibri" panose="020F0502020204030204" pitchFamily="34" charset="0"/>
              </a:rPr>
              <a:t>etc</a:t>
            </a:r>
            <a:r>
              <a:rPr lang="tr-TR"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40596395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6375" y="0"/>
            <a:ext cx="7239000" cy="1314450"/>
          </a:xfrm>
        </p:spPr>
        <p:txBody>
          <a:bodyPr/>
          <a:lstStyle/>
          <a:p>
            <a:pPr eaLnBrk="1" fontAlgn="auto" hangingPunct="1">
              <a:spcAft>
                <a:spcPts val="0"/>
              </a:spcAft>
              <a:defRPr/>
            </a:pPr>
            <a:r>
              <a:rPr lang="tr-TR" sz="3600" dirty="0" smtClean="0">
                <a:solidFill>
                  <a:srgbClr val="0000CC"/>
                </a:solidFill>
                <a:latin typeface="Calibri" pitchFamily="34" charset="0"/>
                <a:cs typeface="Times New Roman" pitchFamily="18" charset="0"/>
              </a:rPr>
              <a:t>Net </a:t>
            </a:r>
            <a:r>
              <a:rPr lang="tr-TR" sz="3600" dirty="0" err="1" smtClean="0">
                <a:solidFill>
                  <a:srgbClr val="0000CC"/>
                </a:solidFill>
                <a:latin typeface="Calibri" pitchFamily="34" charset="0"/>
                <a:cs typeface="Times New Roman" pitchFamily="18" charset="0"/>
              </a:rPr>
              <a:t>Present</a:t>
            </a:r>
            <a:r>
              <a:rPr lang="tr-TR" sz="3600" dirty="0" smtClean="0">
                <a:solidFill>
                  <a:srgbClr val="0000CC"/>
                </a:solidFill>
                <a:latin typeface="Calibri" pitchFamily="34" charset="0"/>
                <a:cs typeface="Times New Roman" pitchFamily="18" charset="0"/>
              </a:rPr>
              <a:t> Value; NPV </a:t>
            </a:r>
            <a:endParaRPr lang="tr-TR" sz="3600" dirty="0">
              <a:solidFill>
                <a:srgbClr val="0000CC"/>
              </a:solidFill>
              <a:latin typeface="Calibri" pitchFamily="34" charset="0"/>
              <a:cs typeface="Times New Roman" pitchFamily="18" charset="0"/>
            </a:endParaRPr>
          </a:p>
        </p:txBody>
      </p:sp>
      <p:sp>
        <p:nvSpPr>
          <p:cNvPr id="29699" name="2 İçerik Yer Tutucusu"/>
          <p:cNvSpPr>
            <a:spLocks noGrp="1"/>
          </p:cNvSpPr>
          <p:nvPr>
            <p:ph idx="1"/>
          </p:nvPr>
        </p:nvSpPr>
        <p:spPr>
          <a:xfrm>
            <a:off x="1417638" y="1314450"/>
            <a:ext cx="7297737" cy="5086350"/>
          </a:xfrm>
        </p:spPr>
        <p:txBody>
          <a:bodyPr/>
          <a:lstStyle/>
          <a:p>
            <a:pPr eaLnBrk="1" hangingPunct="1">
              <a:spcAft>
                <a:spcPts val="1200"/>
              </a:spcAft>
              <a:buClr>
                <a:srgbClr val="C00000"/>
              </a:buClr>
            </a:pPr>
            <a:r>
              <a:rPr lang="en-GB" dirty="0" smtClean="0">
                <a:latin typeface="Calibri" panose="020F0502020204030204" pitchFamily="34" charset="0"/>
                <a:cs typeface="Times New Roman" panose="02020603050405020304" pitchFamily="18" charset="0"/>
              </a:rPr>
              <a:t>A future amount of money converted to its equivalent value now has a present worth (PW) that is always less than that of the actual cash flow</a:t>
            </a:r>
            <a:r>
              <a:rPr lang="tr-TR" dirty="0" smtClean="0">
                <a:latin typeface="Calibri" panose="020F0502020204030204" pitchFamily="34" charset="0"/>
                <a:cs typeface="Times New Roman" panose="02020603050405020304" pitchFamily="18" charset="0"/>
              </a:rPr>
              <a:t>.</a:t>
            </a:r>
          </a:p>
          <a:p>
            <a:pPr eaLnBrk="1" hangingPunct="1">
              <a:spcAft>
                <a:spcPts val="1200"/>
              </a:spcAft>
              <a:buClr>
                <a:srgbClr val="C00000"/>
              </a:buClr>
            </a:pPr>
            <a:endParaRPr lang="tr-TR" dirty="0" smtClean="0">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GB" dirty="0" smtClean="0">
                <a:latin typeface="Calibri" panose="020F0502020204030204" pitchFamily="34" charset="0"/>
                <a:cs typeface="Times New Roman" panose="02020603050405020304" pitchFamily="18" charset="0"/>
              </a:rPr>
              <a:t>Net present value is a standard method to evaluate the long term projects.</a:t>
            </a:r>
            <a:endParaRPr lang="tr-TR" dirty="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0000CC"/>
                </a:solidFill>
                <a:latin typeface="Calibri" pitchFamily="34" charset="0"/>
                <a:cs typeface="Times New Roman" pitchFamily="18" charset="0"/>
              </a:rPr>
              <a:t>Net </a:t>
            </a:r>
            <a:r>
              <a:rPr lang="tr-TR" dirty="0" err="1">
                <a:solidFill>
                  <a:srgbClr val="0000CC"/>
                </a:solidFill>
                <a:latin typeface="Calibri" pitchFamily="34" charset="0"/>
                <a:cs typeface="Times New Roman" pitchFamily="18" charset="0"/>
              </a:rPr>
              <a:t>Present</a:t>
            </a:r>
            <a:r>
              <a:rPr lang="tr-TR" dirty="0">
                <a:solidFill>
                  <a:srgbClr val="0000CC"/>
                </a:solidFill>
                <a:latin typeface="Calibri" pitchFamily="34" charset="0"/>
                <a:cs typeface="Times New Roman" pitchFamily="18" charset="0"/>
              </a:rPr>
              <a:t> Value; NPV </a:t>
            </a:r>
            <a:endParaRPr lang="en-US" dirty="0"/>
          </a:p>
        </p:txBody>
      </p:sp>
      <p:sp>
        <p:nvSpPr>
          <p:cNvPr id="3" name="Content Placeholder 2"/>
          <p:cNvSpPr>
            <a:spLocks noGrp="1"/>
          </p:cNvSpPr>
          <p:nvPr>
            <p:ph idx="1"/>
          </p:nvPr>
        </p:nvSpPr>
        <p:spPr/>
        <p:txBody>
          <a:bodyPr/>
          <a:lstStyle/>
          <a:p>
            <a:r>
              <a:rPr lang="en-GB" sz="3000" dirty="0">
                <a:latin typeface="Calibri" panose="020F0502020204030204" pitchFamily="34" charset="0"/>
                <a:cs typeface="Times New Roman" panose="02020603050405020304" pitchFamily="18" charset="0"/>
              </a:rPr>
              <a:t>Net present value is obtained by adding present values of all </a:t>
            </a:r>
            <a:r>
              <a:rPr lang="en-GB" sz="3000" dirty="0" smtClean="0">
                <a:latin typeface="Calibri" panose="020F0502020204030204" pitchFamily="34" charset="0"/>
                <a:cs typeface="Times New Roman" panose="02020603050405020304" pitchFamily="18" charset="0"/>
              </a:rPr>
              <a:t>transactions.</a:t>
            </a:r>
            <a:endParaRPr lang="en-GB" sz="3000" dirty="0">
              <a:latin typeface="Calibri" panose="020F0502020204030204" pitchFamily="34" charset="0"/>
              <a:cs typeface="Times New Roman" panose="02020603050405020304" pitchFamily="18" charset="0"/>
            </a:endParaRPr>
          </a:p>
          <a:p>
            <a:r>
              <a:rPr lang="en-GB" sz="3000" dirty="0" smtClean="0">
                <a:latin typeface="Calibri" panose="020F0502020204030204" pitchFamily="34" charset="0"/>
                <a:cs typeface="Times New Roman" panose="02020603050405020304" pitchFamily="18" charset="0"/>
              </a:rPr>
              <a:t>If </a:t>
            </a:r>
            <a:r>
              <a:rPr lang="en-GB" sz="3000" dirty="0">
                <a:latin typeface="Calibri" panose="020F0502020204030204" pitchFamily="34" charset="0"/>
                <a:cs typeface="Times New Roman" panose="02020603050405020304" pitchFamily="18" charset="0"/>
              </a:rPr>
              <a:t>NPV is positive, this shows that the investment is </a:t>
            </a:r>
            <a:r>
              <a:rPr lang="en-GB" sz="3000" dirty="0" smtClean="0">
                <a:latin typeface="Calibri" panose="020F0502020204030204" pitchFamily="34" charset="0"/>
                <a:cs typeface="Times New Roman" panose="02020603050405020304" pitchFamily="18" charset="0"/>
              </a:rPr>
              <a:t>profitable.</a:t>
            </a:r>
          </a:p>
          <a:p>
            <a:r>
              <a:rPr lang="en-GB" sz="3000" dirty="0" smtClean="0">
                <a:latin typeface="Calibri" panose="020F0502020204030204" pitchFamily="34" charset="0"/>
                <a:cs typeface="Times New Roman" panose="02020603050405020304" pitchFamily="18" charset="0"/>
              </a:rPr>
              <a:t>On </a:t>
            </a:r>
            <a:r>
              <a:rPr lang="en-GB" sz="3000" dirty="0">
                <a:latin typeface="Calibri" panose="020F0502020204030204" pitchFamily="34" charset="0"/>
                <a:cs typeface="Times New Roman" panose="02020603050405020304" pitchFamily="18" charset="0"/>
              </a:rPr>
              <a:t>the other hand, if it is negative, this means that the costs of the investment are higher than the revenues of this </a:t>
            </a:r>
            <a:r>
              <a:rPr lang="en-GB" sz="3000" dirty="0" smtClean="0">
                <a:latin typeface="Calibri" panose="020F0502020204030204" pitchFamily="34" charset="0"/>
                <a:cs typeface="Times New Roman" panose="02020603050405020304" pitchFamily="18" charset="0"/>
              </a:rPr>
              <a:t>investment.</a:t>
            </a:r>
          </a:p>
          <a:p>
            <a:r>
              <a:rPr lang="en-GB" sz="3000" dirty="0" smtClean="0">
                <a:latin typeface="Calibri" panose="020F0502020204030204" pitchFamily="34" charset="0"/>
                <a:cs typeface="Times New Roman" panose="02020603050405020304" pitchFamily="18" charset="0"/>
              </a:rPr>
              <a:t>When </a:t>
            </a:r>
            <a:r>
              <a:rPr lang="en-GB" sz="3000" dirty="0">
                <a:latin typeface="Calibri" panose="020F0502020204030204" pitchFamily="34" charset="0"/>
                <a:cs typeface="Times New Roman" panose="02020603050405020304" pitchFamily="18" charset="0"/>
              </a:rPr>
              <a:t>it is calculated as zero, then this investment is at the breakeven point. </a:t>
            </a:r>
            <a:endParaRPr lang="tr-TR" sz="3000" dirty="0">
              <a:latin typeface="Calibri" panose="020F0502020204030204" pitchFamily="34" charset="0"/>
              <a:cs typeface="Times New Roman" panose="02020603050405020304" pitchFamily="18" charset="0"/>
            </a:endParaRPr>
          </a:p>
          <a:p>
            <a:endParaRPr lang="en-US" sz="3000" dirty="0"/>
          </a:p>
        </p:txBody>
      </p:sp>
    </p:spTree>
    <p:extLst>
      <p:ext uri="{BB962C8B-B14F-4D97-AF65-F5344CB8AC3E}">
        <p14:creationId xmlns:p14="http://schemas.microsoft.com/office/powerpoint/2010/main" val="352045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1</a:t>
            </a:r>
            <a:endParaRPr lang="en-GB" dirty="0"/>
          </a:p>
        </p:txBody>
      </p:sp>
      <p:sp>
        <p:nvSpPr>
          <p:cNvPr id="30723" name="Content Placeholder 2"/>
          <p:cNvSpPr>
            <a:spLocks noGrp="1"/>
          </p:cNvSpPr>
          <p:nvPr>
            <p:ph idx="1"/>
          </p:nvPr>
        </p:nvSpPr>
        <p:spPr/>
        <p:txBody>
          <a:bodyPr/>
          <a:lstStyle/>
          <a:p>
            <a:r>
              <a:rPr lang="en-GB" sz="2200" dirty="0" smtClean="0"/>
              <a:t>Perform a present worth analysis of equal-service machines with the costs shown below, if the MARR is 10% per year. Revenues for all </a:t>
            </a:r>
            <a:r>
              <a:rPr lang="tr-TR" sz="2200" dirty="0" err="1" smtClean="0"/>
              <a:t>two</a:t>
            </a:r>
            <a:r>
              <a:rPr lang="tr-TR" sz="2200" dirty="0" smtClean="0"/>
              <a:t> </a:t>
            </a:r>
            <a:r>
              <a:rPr lang="en-GB" sz="2200" dirty="0" smtClean="0"/>
              <a:t>alternatives are expected to be the same. </a:t>
            </a:r>
          </a:p>
        </p:txBody>
      </p:sp>
      <p:graphicFrame>
        <p:nvGraphicFramePr>
          <p:cNvPr id="4" name="Table 3"/>
          <p:cNvGraphicFramePr>
            <a:graphicFrameLocks noGrp="1"/>
          </p:cNvGraphicFramePr>
          <p:nvPr>
            <p:extLst>
              <p:ext uri="{D42A27DB-BD31-4B8C-83A1-F6EECF244321}">
                <p14:modId xmlns:p14="http://schemas.microsoft.com/office/powerpoint/2010/main" val="182227223"/>
              </p:ext>
            </p:extLst>
          </p:nvPr>
        </p:nvGraphicFramePr>
        <p:xfrm>
          <a:off x="1476375" y="3644900"/>
          <a:ext cx="7515224" cy="2124075"/>
        </p:xfrm>
        <a:graphic>
          <a:graphicData uri="http://schemas.openxmlformats.org/drawingml/2006/table">
            <a:tbl>
              <a:tblPr firstRow="1" bandRow="1">
                <a:tableStyleId>{5C22544A-7EE6-4342-B048-85BDC9FD1C3A}</a:tableStyleId>
              </a:tblPr>
              <a:tblGrid>
                <a:gridCol w="3168049"/>
                <a:gridCol w="2304035"/>
                <a:gridCol w="2043140"/>
              </a:tblGrid>
              <a:tr h="640271">
                <a:tc>
                  <a:txBody>
                    <a:bodyPr/>
                    <a:lstStyle/>
                    <a:p>
                      <a:endParaRPr lang="en-GB" sz="1800" dirty="0"/>
                    </a:p>
                  </a:txBody>
                  <a:tcPr marL="91431" marR="91431" marT="45734" marB="45734"/>
                </a:tc>
                <a:tc>
                  <a:txBody>
                    <a:bodyPr/>
                    <a:lstStyle/>
                    <a:p>
                      <a:pPr algn="ctr"/>
                      <a:r>
                        <a:rPr lang="en-GB" sz="1800" dirty="0" smtClean="0"/>
                        <a:t>Electric-powered</a:t>
                      </a:r>
                      <a:endParaRPr lang="en-GB" sz="1800" dirty="0"/>
                    </a:p>
                  </a:txBody>
                  <a:tcPr marL="91431" marR="91431" marT="45734" marB="45734"/>
                </a:tc>
                <a:tc>
                  <a:txBody>
                    <a:bodyPr/>
                    <a:lstStyle/>
                    <a:p>
                      <a:r>
                        <a:rPr lang="en-GB" sz="1800" dirty="0" smtClean="0"/>
                        <a:t>Gas-powered</a:t>
                      </a:r>
                      <a:endParaRPr lang="en-GB" sz="1800" dirty="0"/>
                    </a:p>
                  </a:txBody>
                  <a:tcPr marL="91431" marR="91431" marT="45734" marB="45734"/>
                </a:tc>
              </a:tr>
              <a:tr h="370951">
                <a:tc>
                  <a:txBody>
                    <a:bodyPr/>
                    <a:lstStyle/>
                    <a:p>
                      <a:r>
                        <a:rPr lang="en-GB" sz="1800" baseline="0" dirty="0" smtClean="0"/>
                        <a:t>Initial cost</a:t>
                      </a:r>
                      <a:endParaRPr lang="en-GB" sz="1800" dirty="0"/>
                    </a:p>
                  </a:txBody>
                  <a:tcPr marL="91431" marR="91431" marT="45734" marB="45734"/>
                </a:tc>
                <a:tc>
                  <a:txBody>
                    <a:bodyPr/>
                    <a:lstStyle/>
                    <a:p>
                      <a:pPr algn="ctr"/>
                      <a:r>
                        <a:rPr lang="en-GB" sz="1800" dirty="0" smtClean="0"/>
                        <a:t>-2500</a:t>
                      </a:r>
                      <a:endParaRPr lang="en-GB" sz="1800" dirty="0"/>
                    </a:p>
                  </a:txBody>
                  <a:tcPr marL="91431" marR="91431" marT="45734" marB="45734"/>
                </a:tc>
                <a:tc>
                  <a:txBody>
                    <a:bodyPr/>
                    <a:lstStyle/>
                    <a:p>
                      <a:pPr algn="ctr"/>
                      <a:r>
                        <a:rPr lang="en-GB" sz="1800" dirty="0" smtClean="0"/>
                        <a:t>-3500</a:t>
                      </a:r>
                      <a:endParaRPr lang="en-GB" sz="1800" dirty="0"/>
                    </a:p>
                  </a:txBody>
                  <a:tcPr marL="91431" marR="91431" marT="45734" marB="45734"/>
                </a:tc>
              </a:tr>
              <a:tr h="370951">
                <a:tc>
                  <a:txBody>
                    <a:bodyPr/>
                    <a:lstStyle/>
                    <a:p>
                      <a:r>
                        <a:rPr lang="en-GB" sz="1800" dirty="0" smtClean="0"/>
                        <a:t>Annual operating costs</a:t>
                      </a:r>
                      <a:endParaRPr lang="en-GB" sz="1800" dirty="0"/>
                    </a:p>
                  </a:txBody>
                  <a:tcPr marL="91431" marR="91431" marT="45734" marB="45734"/>
                </a:tc>
                <a:tc>
                  <a:txBody>
                    <a:bodyPr/>
                    <a:lstStyle/>
                    <a:p>
                      <a:pPr algn="ctr"/>
                      <a:r>
                        <a:rPr lang="en-GB" sz="1800" dirty="0" smtClean="0"/>
                        <a:t>-900</a:t>
                      </a:r>
                      <a:endParaRPr lang="en-GB" sz="1800" dirty="0"/>
                    </a:p>
                  </a:txBody>
                  <a:tcPr marL="91431" marR="91431" marT="45734" marB="45734"/>
                </a:tc>
                <a:tc>
                  <a:txBody>
                    <a:bodyPr/>
                    <a:lstStyle/>
                    <a:p>
                      <a:pPr algn="ctr"/>
                      <a:r>
                        <a:rPr lang="en-GB" sz="1800" dirty="0" smtClean="0"/>
                        <a:t>-700</a:t>
                      </a:r>
                      <a:endParaRPr lang="en-GB" sz="1800" dirty="0"/>
                    </a:p>
                  </a:txBody>
                  <a:tcPr marL="91431" marR="91431" marT="45734" marB="45734"/>
                </a:tc>
              </a:tr>
              <a:tr h="370951">
                <a:tc>
                  <a:txBody>
                    <a:bodyPr/>
                    <a:lstStyle/>
                    <a:p>
                      <a:r>
                        <a:rPr lang="en-GB" sz="1800" dirty="0" smtClean="0"/>
                        <a:t>Salvage value</a:t>
                      </a:r>
                      <a:endParaRPr lang="en-GB" sz="1800" dirty="0"/>
                    </a:p>
                  </a:txBody>
                  <a:tcPr marL="91431" marR="91431" marT="45734" marB="45734"/>
                </a:tc>
                <a:tc>
                  <a:txBody>
                    <a:bodyPr/>
                    <a:lstStyle/>
                    <a:p>
                      <a:pPr algn="ctr"/>
                      <a:r>
                        <a:rPr lang="en-GB" sz="1800" dirty="0" smtClean="0"/>
                        <a:t>200</a:t>
                      </a:r>
                      <a:endParaRPr lang="en-GB" sz="1800" dirty="0"/>
                    </a:p>
                  </a:txBody>
                  <a:tcPr marL="91431" marR="91431" marT="45734" marB="45734"/>
                </a:tc>
                <a:tc>
                  <a:txBody>
                    <a:bodyPr/>
                    <a:lstStyle/>
                    <a:p>
                      <a:pPr algn="ctr"/>
                      <a:r>
                        <a:rPr lang="en-GB" sz="1800" dirty="0" smtClean="0"/>
                        <a:t>350</a:t>
                      </a:r>
                      <a:endParaRPr lang="en-GB" sz="1800" dirty="0"/>
                    </a:p>
                  </a:txBody>
                  <a:tcPr marL="91431" marR="91431" marT="45734" marB="45734"/>
                </a:tc>
              </a:tr>
              <a:tr h="370951">
                <a:tc>
                  <a:txBody>
                    <a:bodyPr/>
                    <a:lstStyle/>
                    <a:p>
                      <a:r>
                        <a:rPr lang="en-GB" sz="1800" dirty="0" err="1" smtClean="0"/>
                        <a:t>Life,years</a:t>
                      </a:r>
                      <a:endParaRPr lang="en-GB" sz="1800" dirty="0"/>
                    </a:p>
                  </a:txBody>
                  <a:tcPr marL="91431" marR="91431" marT="45734" marB="45734"/>
                </a:tc>
                <a:tc>
                  <a:txBody>
                    <a:bodyPr/>
                    <a:lstStyle/>
                    <a:p>
                      <a:pPr algn="ctr"/>
                      <a:r>
                        <a:rPr lang="en-GB" sz="1800" dirty="0" smtClean="0"/>
                        <a:t>5</a:t>
                      </a:r>
                      <a:endParaRPr lang="en-GB" sz="1800" dirty="0"/>
                    </a:p>
                  </a:txBody>
                  <a:tcPr marL="91431" marR="91431" marT="45734" marB="45734"/>
                </a:tc>
                <a:tc>
                  <a:txBody>
                    <a:bodyPr/>
                    <a:lstStyle/>
                    <a:p>
                      <a:pPr algn="ctr"/>
                      <a:r>
                        <a:rPr lang="en-GB" sz="1800" dirty="0" smtClean="0"/>
                        <a:t>5</a:t>
                      </a:r>
                      <a:endParaRPr lang="en-GB" sz="1800" dirty="0"/>
                    </a:p>
                  </a:txBody>
                  <a:tcPr marL="91431" marR="91431" marT="45734" marB="45734"/>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4624"/>
            <a:ext cx="7239000" cy="838200"/>
          </a:xfrm>
        </p:spPr>
        <p:txBody>
          <a:bodyPr/>
          <a:lstStyle/>
          <a:p>
            <a:pPr>
              <a:defRPr/>
            </a:pPr>
            <a:r>
              <a:rPr lang="en-GB" dirty="0" smtClean="0"/>
              <a:t>Example 1</a:t>
            </a:r>
            <a:endParaRPr lang="en-GB" dirty="0"/>
          </a:p>
        </p:txBody>
      </p:sp>
      <p:sp>
        <p:nvSpPr>
          <p:cNvPr id="31747" name="Content Placeholder 2"/>
          <p:cNvSpPr>
            <a:spLocks noGrp="1"/>
          </p:cNvSpPr>
          <p:nvPr>
            <p:ph idx="1"/>
          </p:nvPr>
        </p:nvSpPr>
        <p:spPr/>
        <p:txBody>
          <a:bodyPr/>
          <a:lstStyle/>
          <a:p>
            <a:endParaRPr lang="en-US" dirty="0" smtClean="0"/>
          </a:p>
          <a:p>
            <a:endParaRPr lang="en-US" dirty="0" smtClean="0"/>
          </a:p>
          <a:p>
            <a:pPr marL="0" indent="0">
              <a:buNone/>
            </a:pPr>
            <a:endParaRPr lang="en-US" sz="2800" dirty="0" smtClean="0"/>
          </a:p>
          <a:p>
            <a:r>
              <a:rPr lang="en-US" sz="2400" dirty="0" err="1" smtClean="0"/>
              <a:t>PW</a:t>
            </a:r>
            <a:r>
              <a:rPr lang="en-US" sz="2400" baseline="-25000" dirty="0" err="1" smtClean="0"/>
              <a:t>e</a:t>
            </a:r>
            <a:r>
              <a:rPr lang="en-US" sz="2400" dirty="0" smtClean="0"/>
              <a:t>= - 2500 - 900(P / A, 10%,5) + 200(P /F,1O%,5) = $- 5788</a:t>
            </a:r>
          </a:p>
          <a:p>
            <a:pPr marL="0" indent="0">
              <a:buNone/>
            </a:pPr>
            <a:endParaRPr lang="en-US" sz="2400" dirty="0" smtClean="0"/>
          </a:p>
          <a:p>
            <a:r>
              <a:rPr lang="en-US" sz="2400" dirty="0" err="1" smtClean="0"/>
              <a:t>PW</a:t>
            </a:r>
            <a:r>
              <a:rPr lang="en-US" sz="2400" baseline="-25000" dirty="0" err="1" smtClean="0"/>
              <a:t>g</a:t>
            </a:r>
            <a:r>
              <a:rPr lang="en-US" sz="2400" dirty="0" smtClean="0"/>
              <a:t> = - 3500 - 700(P/A,10%,5) + 350(P/ F,10%,5) = $-5936</a:t>
            </a:r>
          </a:p>
          <a:p>
            <a:endParaRPr lang="en-US" sz="2400" dirty="0" smtClean="0"/>
          </a:p>
          <a:p>
            <a:r>
              <a:rPr lang="en-US" sz="2400" dirty="0" smtClean="0"/>
              <a:t>The electric-powered machine should be preferred.</a:t>
            </a:r>
          </a:p>
        </p:txBody>
      </p:sp>
      <p:graphicFrame>
        <p:nvGraphicFramePr>
          <p:cNvPr id="4" name="Table 3"/>
          <p:cNvGraphicFramePr>
            <a:graphicFrameLocks noGrp="1"/>
          </p:cNvGraphicFramePr>
          <p:nvPr>
            <p:extLst>
              <p:ext uri="{D42A27DB-BD31-4B8C-83A1-F6EECF244321}">
                <p14:modId xmlns:p14="http://schemas.microsoft.com/office/powerpoint/2010/main" val="867833242"/>
              </p:ext>
            </p:extLst>
          </p:nvPr>
        </p:nvGraphicFramePr>
        <p:xfrm>
          <a:off x="1619673" y="980728"/>
          <a:ext cx="7371926" cy="2103260"/>
        </p:xfrm>
        <a:graphic>
          <a:graphicData uri="http://schemas.openxmlformats.org/drawingml/2006/table">
            <a:tbl>
              <a:tblPr firstRow="1" bandRow="1">
                <a:tableStyleId>{5C22544A-7EE6-4342-B048-85BDC9FD1C3A}</a:tableStyleId>
              </a:tblPr>
              <a:tblGrid>
                <a:gridCol w="3107642"/>
                <a:gridCol w="2260102"/>
                <a:gridCol w="2004182"/>
              </a:tblGrid>
              <a:tr h="449208">
                <a:tc>
                  <a:txBody>
                    <a:bodyPr/>
                    <a:lstStyle/>
                    <a:p>
                      <a:endParaRPr lang="en-GB" sz="1800" dirty="0"/>
                    </a:p>
                  </a:txBody>
                  <a:tcPr marL="91431" marR="91431" marT="45734" marB="45734"/>
                </a:tc>
                <a:tc>
                  <a:txBody>
                    <a:bodyPr/>
                    <a:lstStyle/>
                    <a:p>
                      <a:pPr algn="ctr"/>
                      <a:r>
                        <a:rPr lang="en-GB" sz="1800" dirty="0" smtClean="0"/>
                        <a:t>Electric-powered</a:t>
                      </a:r>
                      <a:endParaRPr lang="en-GB" sz="1800" dirty="0"/>
                    </a:p>
                  </a:txBody>
                  <a:tcPr marL="91431" marR="91431" marT="45734" marB="45734"/>
                </a:tc>
                <a:tc>
                  <a:txBody>
                    <a:bodyPr/>
                    <a:lstStyle/>
                    <a:p>
                      <a:r>
                        <a:rPr lang="en-GB" sz="1800" dirty="0" smtClean="0"/>
                        <a:t>Gas-powered</a:t>
                      </a:r>
                      <a:endParaRPr lang="en-GB" sz="1800" dirty="0"/>
                    </a:p>
                  </a:txBody>
                  <a:tcPr marL="91431" marR="91431" marT="45734" marB="45734"/>
                </a:tc>
              </a:tr>
              <a:tr h="256699">
                <a:tc>
                  <a:txBody>
                    <a:bodyPr/>
                    <a:lstStyle/>
                    <a:p>
                      <a:r>
                        <a:rPr lang="en-GB" sz="1800" baseline="0" dirty="0" smtClean="0"/>
                        <a:t>Initial cost</a:t>
                      </a:r>
                      <a:endParaRPr lang="en-GB" sz="1800" dirty="0"/>
                    </a:p>
                  </a:txBody>
                  <a:tcPr marL="91431" marR="91431" marT="45734" marB="45734"/>
                </a:tc>
                <a:tc>
                  <a:txBody>
                    <a:bodyPr/>
                    <a:lstStyle/>
                    <a:p>
                      <a:pPr algn="ctr"/>
                      <a:r>
                        <a:rPr lang="en-GB" sz="1800" dirty="0" smtClean="0"/>
                        <a:t>-2500</a:t>
                      </a:r>
                      <a:endParaRPr lang="en-GB" sz="1800" dirty="0"/>
                    </a:p>
                  </a:txBody>
                  <a:tcPr marL="91431" marR="91431" marT="45734" marB="45734"/>
                </a:tc>
                <a:tc>
                  <a:txBody>
                    <a:bodyPr/>
                    <a:lstStyle/>
                    <a:p>
                      <a:pPr algn="ctr"/>
                      <a:r>
                        <a:rPr lang="en-GB" sz="1800" dirty="0" smtClean="0"/>
                        <a:t>-3500</a:t>
                      </a:r>
                      <a:endParaRPr lang="en-GB" sz="1800" dirty="0"/>
                    </a:p>
                  </a:txBody>
                  <a:tcPr marL="91431" marR="91431" marT="45734" marB="45734"/>
                </a:tc>
              </a:tr>
              <a:tr h="256699">
                <a:tc>
                  <a:txBody>
                    <a:bodyPr/>
                    <a:lstStyle/>
                    <a:p>
                      <a:r>
                        <a:rPr lang="en-GB" sz="1800" dirty="0" smtClean="0"/>
                        <a:t>Annual operating costs</a:t>
                      </a:r>
                      <a:endParaRPr lang="en-GB" sz="1800" dirty="0"/>
                    </a:p>
                  </a:txBody>
                  <a:tcPr marL="91431" marR="91431" marT="45734" marB="45734"/>
                </a:tc>
                <a:tc>
                  <a:txBody>
                    <a:bodyPr/>
                    <a:lstStyle/>
                    <a:p>
                      <a:pPr algn="ctr"/>
                      <a:r>
                        <a:rPr lang="en-GB" sz="1800" dirty="0" smtClean="0"/>
                        <a:t>-900</a:t>
                      </a:r>
                      <a:endParaRPr lang="en-GB" sz="1800" dirty="0"/>
                    </a:p>
                  </a:txBody>
                  <a:tcPr marL="91431" marR="91431" marT="45734" marB="45734"/>
                </a:tc>
                <a:tc>
                  <a:txBody>
                    <a:bodyPr/>
                    <a:lstStyle/>
                    <a:p>
                      <a:pPr algn="ctr"/>
                      <a:r>
                        <a:rPr lang="en-GB" sz="1800" dirty="0" smtClean="0"/>
                        <a:t>-700</a:t>
                      </a:r>
                      <a:endParaRPr lang="en-GB" sz="1800" dirty="0"/>
                    </a:p>
                  </a:txBody>
                  <a:tcPr marL="91431" marR="91431" marT="45734" marB="45734"/>
                </a:tc>
              </a:tr>
              <a:tr h="256699">
                <a:tc>
                  <a:txBody>
                    <a:bodyPr/>
                    <a:lstStyle/>
                    <a:p>
                      <a:r>
                        <a:rPr lang="en-GB" sz="1800" dirty="0" smtClean="0"/>
                        <a:t>Salvage value</a:t>
                      </a:r>
                      <a:endParaRPr lang="en-GB" sz="1800" dirty="0"/>
                    </a:p>
                  </a:txBody>
                  <a:tcPr marL="91431" marR="91431" marT="45734" marB="45734"/>
                </a:tc>
                <a:tc>
                  <a:txBody>
                    <a:bodyPr/>
                    <a:lstStyle/>
                    <a:p>
                      <a:pPr algn="ctr"/>
                      <a:r>
                        <a:rPr lang="en-GB" sz="1800" dirty="0" smtClean="0"/>
                        <a:t>200</a:t>
                      </a:r>
                      <a:endParaRPr lang="en-GB" sz="1800" dirty="0"/>
                    </a:p>
                  </a:txBody>
                  <a:tcPr marL="91431" marR="91431" marT="45734" marB="45734"/>
                </a:tc>
                <a:tc>
                  <a:txBody>
                    <a:bodyPr/>
                    <a:lstStyle/>
                    <a:p>
                      <a:pPr algn="ctr"/>
                      <a:r>
                        <a:rPr lang="en-GB" sz="1800" dirty="0" smtClean="0"/>
                        <a:t>350</a:t>
                      </a:r>
                      <a:endParaRPr lang="en-GB" sz="1800" dirty="0"/>
                    </a:p>
                  </a:txBody>
                  <a:tcPr marL="91431" marR="91431" marT="45734" marB="45734"/>
                </a:tc>
              </a:tr>
              <a:tr h="256699">
                <a:tc>
                  <a:txBody>
                    <a:bodyPr/>
                    <a:lstStyle/>
                    <a:p>
                      <a:r>
                        <a:rPr lang="en-GB" sz="1800" dirty="0" err="1" smtClean="0"/>
                        <a:t>Life,years</a:t>
                      </a:r>
                      <a:endParaRPr lang="en-GB" sz="1800" dirty="0"/>
                    </a:p>
                  </a:txBody>
                  <a:tcPr marL="91431" marR="91431" marT="45734" marB="45734"/>
                </a:tc>
                <a:tc>
                  <a:txBody>
                    <a:bodyPr/>
                    <a:lstStyle/>
                    <a:p>
                      <a:pPr algn="ctr"/>
                      <a:r>
                        <a:rPr lang="en-GB" sz="1800" dirty="0" smtClean="0"/>
                        <a:t>5</a:t>
                      </a:r>
                      <a:endParaRPr lang="en-GB" sz="1800" dirty="0"/>
                    </a:p>
                  </a:txBody>
                  <a:tcPr marL="91431" marR="91431" marT="45734" marB="45734"/>
                </a:tc>
                <a:tc>
                  <a:txBody>
                    <a:bodyPr/>
                    <a:lstStyle/>
                    <a:p>
                      <a:pPr algn="ctr"/>
                      <a:r>
                        <a:rPr lang="en-GB" sz="1800" dirty="0" smtClean="0"/>
                        <a:t>5</a:t>
                      </a:r>
                      <a:endParaRPr lang="en-GB" sz="1800" dirty="0"/>
                    </a:p>
                  </a:txBody>
                  <a:tcPr marL="91431" marR="91431" marT="45734" marB="45734"/>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1285875" y="0"/>
            <a:ext cx="7715250" cy="838200"/>
          </a:xfrm>
        </p:spPr>
        <p:txBody>
          <a:bodyPr/>
          <a:lstStyle/>
          <a:p>
            <a:pPr eaLnBrk="1" hangingPunct="1">
              <a:defRPr/>
            </a:pPr>
            <a:r>
              <a:rPr lang="en-GB" sz="3600" dirty="0" smtClean="0">
                <a:latin typeface="Calibri" pitchFamily="34" charset="0"/>
                <a:cs typeface="Times New Roman" pitchFamily="18" charset="0"/>
              </a:rPr>
              <a:t>Investment projects</a:t>
            </a:r>
            <a:endParaRPr lang="tr-TR" sz="3600" dirty="0" smtClean="0">
              <a:latin typeface="Calibri" pitchFamily="34" charset="0"/>
              <a:cs typeface="Times New Roman" pitchFamily="18" charset="0"/>
            </a:endParaRPr>
          </a:p>
        </p:txBody>
      </p:sp>
      <p:sp>
        <p:nvSpPr>
          <p:cNvPr id="7171" name="8 İçerik Yer Tutucusu"/>
          <p:cNvSpPr>
            <a:spLocks noGrp="1"/>
          </p:cNvSpPr>
          <p:nvPr>
            <p:ph idx="1"/>
          </p:nvPr>
        </p:nvSpPr>
        <p:spPr>
          <a:xfrm>
            <a:off x="1428750" y="1000125"/>
            <a:ext cx="7467600" cy="5286375"/>
          </a:xfrm>
        </p:spPr>
        <p:txBody>
          <a:bodyPr/>
          <a:lstStyle/>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Identification of the purposes is important since it determines the investment direction and can be used as criteria in selection of the investment,</a:t>
            </a: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Identification of the probable problems, and effects of these problems by performing situation analysis.</a:t>
            </a:r>
            <a:endParaRPr lang="tr-TR" sz="2600" dirty="0" smtClean="0">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There are mainly three </a:t>
            </a:r>
            <a:r>
              <a:rPr lang="en-GB" sz="2600" dirty="0">
                <a:latin typeface="Calibri" panose="020F0502020204030204" pitchFamily="34" charset="0"/>
                <a:cs typeface="Times New Roman" panose="02020603050405020304" pitchFamily="18" charset="0"/>
              </a:rPr>
              <a:t>stages in the investment projects plan</a:t>
            </a:r>
            <a:r>
              <a:rPr lang="tr-TR" sz="2600" dirty="0" smtClean="0">
                <a:latin typeface="Calibri" panose="020F0502020204030204" pitchFamily="34" charset="0"/>
                <a:cs typeface="Times New Roman" panose="02020603050405020304" pitchFamily="18" charset="0"/>
              </a:rPr>
              <a:t>;</a:t>
            </a:r>
          </a:p>
          <a:p>
            <a:pPr lvl="1" eaLnBrk="1" hangingPunct="1">
              <a:buClr>
                <a:srgbClr val="002060"/>
              </a:buClr>
              <a:buFont typeface="Wingdings" panose="05000000000000000000" pitchFamily="2" charset="2"/>
              <a:buChar char="§"/>
            </a:pPr>
            <a:r>
              <a:rPr lang="en-GB" sz="2600" dirty="0" smtClean="0">
                <a:solidFill>
                  <a:srgbClr val="FF0000"/>
                </a:solidFill>
                <a:latin typeface="Calibri" panose="020F0502020204030204" pitchFamily="34" charset="0"/>
                <a:cs typeface="Times New Roman" panose="02020603050405020304" pitchFamily="18" charset="0"/>
              </a:rPr>
              <a:t>Determination of alternative solutions</a:t>
            </a:r>
            <a:r>
              <a:rPr lang="tr-TR" sz="2600" dirty="0" smtClean="0">
                <a:solidFill>
                  <a:srgbClr val="FF0000"/>
                </a:solidFill>
                <a:latin typeface="Calibri" panose="020F0502020204030204" pitchFamily="34" charset="0"/>
                <a:cs typeface="Times New Roman" panose="02020603050405020304" pitchFamily="18" charset="0"/>
              </a:rPr>
              <a:t>, </a:t>
            </a:r>
          </a:p>
          <a:p>
            <a:pPr lvl="1" eaLnBrk="1" hangingPunct="1">
              <a:buClr>
                <a:srgbClr val="002060"/>
              </a:buClr>
              <a:buFont typeface="Wingdings" panose="05000000000000000000" pitchFamily="2" charset="2"/>
              <a:buChar char="§"/>
            </a:pPr>
            <a:r>
              <a:rPr lang="en-GB" sz="2600" dirty="0" smtClean="0">
                <a:solidFill>
                  <a:srgbClr val="FF0000"/>
                </a:solidFill>
                <a:latin typeface="Calibri" panose="020F0502020204030204" pitchFamily="34" charset="0"/>
                <a:cs typeface="Times New Roman" panose="02020603050405020304" pitchFamily="18" charset="0"/>
              </a:rPr>
              <a:t>Estimation of alternatives</a:t>
            </a:r>
            <a:r>
              <a:rPr lang="tr-TR" sz="2600" dirty="0" smtClean="0">
                <a:solidFill>
                  <a:srgbClr val="FF0000"/>
                </a:solidFill>
                <a:latin typeface="Calibri" panose="020F0502020204030204" pitchFamily="34" charset="0"/>
                <a:cs typeface="Times New Roman" panose="02020603050405020304" pitchFamily="18" charset="0"/>
              </a:rPr>
              <a:t>,</a:t>
            </a:r>
          </a:p>
          <a:p>
            <a:pPr lvl="1" eaLnBrk="1" hangingPunct="1">
              <a:buClr>
                <a:srgbClr val="002060"/>
              </a:buClr>
              <a:buFont typeface="Wingdings" panose="05000000000000000000" pitchFamily="2" charset="2"/>
              <a:buChar char="§"/>
            </a:pPr>
            <a:r>
              <a:rPr lang="en-GB" sz="2600" dirty="0" smtClean="0">
                <a:solidFill>
                  <a:srgbClr val="FF0000"/>
                </a:solidFill>
                <a:latin typeface="Calibri" panose="020F0502020204030204" pitchFamily="34" charset="0"/>
                <a:cs typeface="Times New Roman" panose="02020603050405020304" pitchFamily="18" charset="0"/>
              </a:rPr>
              <a:t>Evaluation Stage</a:t>
            </a:r>
            <a:r>
              <a:rPr lang="tr-TR" sz="2600" dirty="0" smtClean="0">
                <a:solidFill>
                  <a:srgbClr val="FF0000"/>
                </a:solidFill>
                <a:latin typeface="Calibri" panose="020F0502020204030204" pitchFamily="34" charset="0"/>
                <a:cs typeface="Times New Roman" panose="02020603050405020304" pitchFamily="18" charset="0"/>
              </a:rPr>
              <a:t>.</a:t>
            </a:r>
          </a:p>
          <a:p>
            <a:pPr eaLnBrk="1" hangingPunct="1"/>
            <a:endParaRPr lang="tr-T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6375" y="-315416"/>
            <a:ext cx="7239000" cy="1314450"/>
          </a:xfrm>
        </p:spPr>
        <p:txBody>
          <a:bodyPr/>
          <a:lstStyle/>
          <a:p>
            <a:pPr eaLnBrk="1" hangingPunct="1">
              <a:defRPr/>
            </a:pPr>
            <a:r>
              <a:rPr lang="tr-TR" sz="3600" dirty="0" smtClean="0">
                <a:solidFill>
                  <a:srgbClr val="0000CC"/>
                </a:solidFill>
                <a:latin typeface="Calibri" pitchFamily="34" charset="0"/>
                <a:cs typeface="Times New Roman" pitchFamily="18" charset="0"/>
              </a:rPr>
              <a:t>Rate of Return; </a:t>
            </a:r>
            <a:r>
              <a:rPr lang="en-GB" sz="3600" dirty="0" smtClean="0">
                <a:solidFill>
                  <a:srgbClr val="0000CC"/>
                </a:solidFill>
                <a:latin typeface="Calibri" pitchFamily="34" charset="0"/>
                <a:cs typeface="Times New Roman" pitchFamily="18" charset="0"/>
              </a:rPr>
              <a:t>ROR</a:t>
            </a:r>
            <a:endParaRPr lang="tr-TR" sz="3600" dirty="0" smtClean="0">
              <a:solidFill>
                <a:srgbClr val="0000CC"/>
              </a:solidFill>
              <a:latin typeface="Calibri" pitchFamily="34" charset="0"/>
              <a:cs typeface="Times New Roman" pitchFamily="18" charset="0"/>
            </a:endParaRPr>
          </a:p>
        </p:txBody>
      </p:sp>
      <p:sp>
        <p:nvSpPr>
          <p:cNvPr id="32771" name="2 İçerik Yer Tutucusu"/>
          <p:cNvSpPr>
            <a:spLocks noGrp="1"/>
          </p:cNvSpPr>
          <p:nvPr>
            <p:ph idx="1"/>
          </p:nvPr>
        </p:nvSpPr>
        <p:spPr>
          <a:xfrm>
            <a:off x="1362075" y="1125538"/>
            <a:ext cx="7467600" cy="5356225"/>
          </a:xfrm>
        </p:spPr>
        <p:txBody>
          <a:bodyPr/>
          <a:lstStyle/>
          <a:p>
            <a:pPr eaLnBrk="1" hangingPunct="1">
              <a:spcAft>
                <a:spcPts val="1200"/>
              </a:spcAft>
              <a:buClr>
                <a:srgbClr val="C00000"/>
              </a:buClr>
            </a:pPr>
            <a:r>
              <a:rPr lang="en-GB" sz="3000" dirty="0" smtClean="0">
                <a:latin typeface="Calibri" panose="020F0502020204030204" pitchFamily="34" charset="0"/>
                <a:cs typeface="Times New Roman" panose="02020603050405020304" pitchFamily="18" charset="0"/>
              </a:rPr>
              <a:t>Rate of return (ROR) is </a:t>
            </a:r>
          </a:p>
          <a:p>
            <a:pPr lvl="1"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the rate paid on the unpaid balance of borrowed money,</a:t>
            </a:r>
          </a:p>
          <a:p>
            <a:pPr lvl="1"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or the rate earned on the unrecovered balance of an investment,</a:t>
            </a:r>
          </a:p>
          <a:p>
            <a:pPr marL="0" indent="0" eaLnBrk="1" hangingPunct="1">
              <a:spcAft>
                <a:spcPts val="1200"/>
              </a:spcAft>
              <a:buClr>
                <a:srgbClr val="C00000"/>
              </a:buClr>
              <a:buNone/>
            </a:pPr>
            <a:r>
              <a:rPr lang="en-GB" sz="3000" dirty="0" smtClean="0">
                <a:latin typeface="Calibri" panose="020F0502020204030204" pitchFamily="34" charset="0"/>
                <a:cs typeface="Times New Roman" panose="02020603050405020304" pitchFamily="18" charset="0"/>
              </a:rPr>
              <a:t>so that the final payment or receipt brings the balance to exactly zero with interest considered.</a:t>
            </a:r>
          </a:p>
          <a:p>
            <a:pPr eaLnBrk="1" hangingPunct="1">
              <a:spcAft>
                <a:spcPts val="1200"/>
              </a:spcAft>
              <a:buClr>
                <a:srgbClr val="C00000"/>
              </a:buClr>
            </a:pPr>
            <a:r>
              <a:rPr lang="en-GB" sz="3000" dirty="0" smtClean="0">
                <a:latin typeface="Calibri" panose="020F0502020204030204" pitchFamily="34" charset="0"/>
                <a:cs typeface="Times New Roman" panose="02020603050405020304" pitchFamily="18" charset="0"/>
              </a:rPr>
              <a:t>The rate of return is expressed as a </a:t>
            </a:r>
            <a:r>
              <a:rPr lang="en-GB" sz="3000" dirty="0" err="1" smtClean="0">
                <a:latin typeface="Calibri" panose="020F0502020204030204" pitchFamily="34" charset="0"/>
                <a:cs typeface="Times New Roman" panose="02020603050405020304" pitchFamily="18" charset="0"/>
              </a:rPr>
              <a:t>percent</a:t>
            </a:r>
            <a:r>
              <a:rPr lang="en-GB" sz="3000" dirty="0" smtClean="0">
                <a:latin typeface="Calibri" panose="020F0502020204030204" pitchFamily="34" charset="0"/>
                <a:cs typeface="Times New Roman" panose="02020603050405020304" pitchFamily="18" charset="0"/>
              </a:rPr>
              <a:t> per period, for example, </a:t>
            </a:r>
            <a:r>
              <a:rPr lang="en-GB" sz="3000" dirty="0" err="1" smtClean="0">
                <a:latin typeface="Calibri" panose="020F0502020204030204" pitchFamily="34" charset="0"/>
                <a:cs typeface="Times New Roman" panose="02020603050405020304" pitchFamily="18" charset="0"/>
              </a:rPr>
              <a:t>i</a:t>
            </a:r>
            <a:r>
              <a:rPr lang="en-GB" sz="3000" dirty="0" smtClean="0">
                <a:latin typeface="Calibri" panose="020F0502020204030204" pitchFamily="34" charset="0"/>
                <a:cs typeface="Times New Roman" panose="02020603050405020304" pitchFamily="18" charset="0"/>
              </a:rPr>
              <a:t> = 10% per year.</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0000CC"/>
                </a:solidFill>
                <a:latin typeface="Calibri" pitchFamily="34" charset="0"/>
                <a:cs typeface="Times New Roman" pitchFamily="18" charset="0"/>
              </a:rPr>
              <a:t>Rate of Return; </a:t>
            </a:r>
            <a:r>
              <a:rPr lang="en-GB" dirty="0">
                <a:solidFill>
                  <a:srgbClr val="0000CC"/>
                </a:solidFill>
                <a:latin typeface="Calibri" pitchFamily="34" charset="0"/>
                <a:cs typeface="Times New Roman" pitchFamily="18" charset="0"/>
              </a:rPr>
              <a:t>ROR</a:t>
            </a:r>
            <a:endParaRPr lang="en-US" dirty="0"/>
          </a:p>
        </p:txBody>
      </p:sp>
      <p:sp>
        <p:nvSpPr>
          <p:cNvPr id="3" name="Content Placeholder 2"/>
          <p:cNvSpPr>
            <a:spLocks noGrp="1"/>
          </p:cNvSpPr>
          <p:nvPr>
            <p:ph idx="1"/>
          </p:nvPr>
        </p:nvSpPr>
        <p:spPr/>
        <p:txBody>
          <a:bodyPr/>
          <a:lstStyle/>
          <a:p>
            <a:r>
              <a:rPr lang="en-GB" sz="2800" dirty="0">
                <a:latin typeface="Calibri" panose="020F0502020204030204" pitchFamily="34" charset="0"/>
                <a:cs typeface="Times New Roman" panose="02020603050405020304" pitchFamily="18" charset="0"/>
              </a:rPr>
              <a:t>ROR is an important indicator in selecting </a:t>
            </a:r>
            <a:r>
              <a:rPr lang="en-GB" sz="2800" dirty="0" smtClean="0">
                <a:latin typeface="Calibri" panose="020F0502020204030204" pitchFamily="34" charset="0"/>
                <a:cs typeface="Times New Roman" panose="02020603050405020304" pitchFamily="18" charset="0"/>
              </a:rPr>
              <a:t>project.</a:t>
            </a:r>
          </a:p>
          <a:p>
            <a:endParaRPr lang="en-GB" sz="2800" dirty="0" smtClean="0">
              <a:latin typeface="Calibri" panose="020F0502020204030204" pitchFamily="34" charset="0"/>
              <a:cs typeface="Times New Roman" panose="02020603050405020304" pitchFamily="18" charset="0"/>
            </a:endParaRPr>
          </a:p>
          <a:p>
            <a:r>
              <a:rPr lang="en-GB" sz="2800" dirty="0" smtClean="0">
                <a:latin typeface="Calibri" panose="020F0502020204030204" pitchFamily="34" charset="0"/>
                <a:cs typeface="Times New Roman" panose="02020603050405020304" pitchFamily="18" charset="0"/>
              </a:rPr>
              <a:t>To </a:t>
            </a:r>
            <a:r>
              <a:rPr lang="en-GB" sz="2800" dirty="0">
                <a:latin typeface="Calibri" panose="020F0502020204030204" pitchFamily="34" charset="0"/>
                <a:cs typeface="Times New Roman" panose="02020603050405020304" pitchFamily="18" charset="0"/>
              </a:rPr>
              <a:t>determine the rate of return of a cash flow series, </a:t>
            </a:r>
            <a:r>
              <a:rPr lang="en-GB" sz="2800" dirty="0" smtClean="0">
                <a:latin typeface="Calibri" panose="020F0502020204030204" pitchFamily="34" charset="0"/>
                <a:cs typeface="Times New Roman" panose="02020603050405020304" pitchFamily="18" charset="0"/>
              </a:rPr>
              <a:t>PW relations can be used to set </a:t>
            </a:r>
            <a:r>
              <a:rPr lang="en-GB" sz="2800" dirty="0">
                <a:latin typeface="Calibri" panose="020F0502020204030204" pitchFamily="34" charset="0"/>
                <a:cs typeface="Times New Roman" panose="02020603050405020304" pitchFamily="18" charset="0"/>
              </a:rPr>
              <a:t>up the ROR </a:t>
            </a:r>
            <a:r>
              <a:rPr lang="en-GB" sz="2800" dirty="0" smtClean="0">
                <a:latin typeface="Calibri" panose="020F0502020204030204" pitchFamily="34" charset="0"/>
                <a:cs typeface="Times New Roman" panose="02020603050405020304" pitchFamily="18" charset="0"/>
              </a:rPr>
              <a:t>equation.</a:t>
            </a:r>
          </a:p>
          <a:p>
            <a:endParaRPr lang="en-GB" sz="2800" dirty="0" smtClean="0">
              <a:latin typeface="Calibri" panose="020F0502020204030204" pitchFamily="34" charset="0"/>
              <a:cs typeface="Times New Roman" panose="02020603050405020304" pitchFamily="18" charset="0"/>
            </a:endParaRPr>
          </a:p>
          <a:p>
            <a:r>
              <a:rPr lang="en-GB" sz="2800" dirty="0" smtClean="0">
                <a:latin typeface="Calibri" panose="020F0502020204030204" pitchFamily="34" charset="0"/>
                <a:cs typeface="Times New Roman" panose="02020603050405020304" pitchFamily="18" charset="0"/>
              </a:rPr>
              <a:t>The </a:t>
            </a:r>
            <a:r>
              <a:rPr lang="en-GB" sz="2800" dirty="0">
                <a:latin typeface="Calibri" panose="020F0502020204030204" pitchFamily="34" charset="0"/>
                <a:cs typeface="Times New Roman" panose="02020603050405020304" pitchFamily="18" charset="0"/>
              </a:rPr>
              <a:t>present worth of costs or disbursements </a:t>
            </a:r>
            <a:r>
              <a:rPr lang="en-GB" sz="2800" dirty="0" smtClean="0">
                <a:latin typeface="Calibri" panose="020F0502020204030204" pitchFamily="34" charset="0"/>
                <a:cs typeface="Times New Roman" panose="02020603050405020304" pitchFamily="18" charset="0"/>
              </a:rPr>
              <a:t>(</a:t>
            </a:r>
            <a:r>
              <a:rPr lang="en-GB" sz="2800" dirty="0" err="1" smtClean="0">
                <a:latin typeface="Calibri" panose="020F0502020204030204" pitchFamily="34" charset="0"/>
                <a:cs typeface="Times New Roman" panose="02020603050405020304" pitchFamily="18" charset="0"/>
              </a:rPr>
              <a:t>harcama</a:t>
            </a:r>
            <a:r>
              <a:rPr lang="en-GB" sz="2800" dirty="0" smtClean="0">
                <a:latin typeface="Calibri" panose="020F0502020204030204" pitchFamily="34" charset="0"/>
                <a:cs typeface="Times New Roman" panose="02020603050405020304" pitchFamily="18" charset="0"/>
              </a:rPr>
              <a:t>) </a:t>
            </a:r>
            <a:r>
              <a:rPr lang="en-GB" sz="2800" dirty="0" err="1" smtClean="0">
                <a:latin typeface="Calibri" panose="020F0502020204030204" pitchFamily="34" charset="0"/>
                <a:cs typeface="Times New Roman" panose="02020603050405020304" pitchFamily="18" charset="0"/>
              </a:rPr>
              <a:t>PW</a:t>
            </a:r>
            <a:r>
              <a:rPr lang="en-GB" sz="2800" baseline="-25000" dirty="0" err="1" smtClean="0">
                <a:latin typeface="Calibri" panose="020F0502020204030204" pitchFamily="34" charset="0"/>
                <a:cs typeface="Times New Roman" panose="02020603050405020304" pitchFamily="18" charset="0"/>
              </a:rPr>
              <a:t>d</a:t>
            </a:r>
            <a:r>
              <a:rPr lang="en-GB" sz="2800" dirty="0" smtClean="0">
                <a:latin typeface="Calibri" panose="020F0502020204030204" pitchFamily="34" charset="0"/>
                <a:cs typeface="Times New Roman" panose="02020603050405020304" pitchFamily="18" charset="0"/>
              </a:rPr>
              <a:t> </a:t>
            </a:r>
            <a:r>
              <a:rPr lang="en-GB" sz="2800" dirty="0">
                <a:latin typeface="Calibri" panose="020F0502020204030204" pitchFamily="34" charset="0"/>
                <a:cs typeface="Times New Roman" panose="02020603050405020304" pitchFamily="18" charset="0"/>
              </a:rPr>
              <a:t>is equated to  the present worth of incomes or receipts </a:t>
            </a:r>
            <a:r>
              <a:rPr lang="en-GB" sz="2800" dirty="0" err="1">
                <a:latin typeface="Calibri" panose="020F0502020204030204" pitchFamily="34" charset="0"/>
                <a:cs typeface="Times New Roman" panose="02020603050405020304" pitchFamily="18" charset="0"/>
              </a:rPr>
              <a:t>PW</a:t>
            </a:r>
            <a:r>
              <a:rPr lang="en-GB" sz="2800" baseline="-25000" dirty="0" err="1">
                <a:latin typeface="Calibri" panose="020F0502020204030204" pitchFamily="34" charset="0"/>
                <a:cs typeface="Times New Roman" panose="02020603050405020304" pitchFamily="18" charset="0"/>
              </a:rPr>
              <a:t>r</a:t>
            </a:r>
            <a:r>
              <a:rPr lang="en-GB" sz="2800" dirty="0" err="1">
                <a:latin typeface="Calibri" panose="020F0502020204030204" pitchFamily="34" charset="0"/>
                <a:cs typeface="Times New Roman" panose="02020603050405020304" pitchFamily="18" charset="0"/>
              </a:rPr>
              <a:t>.</a:t>
            </a:r>
            <a:r>
              <a:rPr lang="en-GB" sz="2800" dirty="0">
                <a:latin typeface="Calibri" panose="020F0502020204030204" pitchFamily="34" charset="0"/>
                <a:cs typeface="Times New Roman" panose="02020603050405020304" pitchFamily="18" charset="0"/>
              </a:rPr>
              <a:t> </a:t>
            </a:r>
            <a:endParaRPr lang="tr-TR" sz="2800" dirty="0">
              <a:latin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36660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2</a:t>
            </a:r>
            <a:endParaRPr lang="en-GB" dirty="0"/>
          </a:p>
        </p:txBody>
      </p:sp>
      <p:sp>
        <p:nvSpPr>
          <p:cNvPr id="33795" name="Content Placeholder 2"/>
          <p:cNvSpPr>
            <a:spLocks noGrp="1"/>
          </p:cNvSpPr>
          <p:nvPr>
            <p:ph idx="1"/>
          </p:nvPr>
        </p:nvSpPr>
        <p:spPr/>
        <p:txBody>
          <a:bodyPr/>
          <a:lstStyle/>
          <a:p>
            <a:r>
              <a:rPr lang="en-GB" sz="2200" dirty="0" smtClean="0"/>
              <a:t>The HVAC engineer for a company constructing one of the world's tallest buildings (Shanghai Financial </a:t>
            </a:r>
            <a:r>
              <a:rPr lang="en-GB" sz="2200" dirty="0" err="1" smtClean="0"/>
              <a:t>Center</a:t>
            </a:r>
            <a:r>
              <a:rPr lang="en-GB" sz="2200" dirty="0" smtClean="0"/>
              <a:t> in the Peoples' Republic of China) has requested that $500,000 be spent now during construction on software and hardware to improve the efficiency of the environmental control systems.</a:t>
            </a:r>
          </a:p>
          <a:p>
            <a:endParaRPr lang="en-GB" sz="2200" dirty="0"/>
          </a:p>
          <a:p>
            <a:r>
              <a:rPr lang="en-GB" sz="2200" dirty="0" smtClean="0"/>
              <a:t>This is expected to save $10,000 per year for 10 years in energy costs and $700,000 at the end of 10 years in equipment refurbishment costs. Find the rate of return.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2</a:t>
            </a:r>
            <a:endParaRPr lang="en-GB" dirty="0"/>
          </a:p>
        </p:txBody>
      </p:sp>
      <p:pic>
        <p:nvPicPr>
          <p:cNvPr id="348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484313"/>
            <a:ext cx="7564437" cy="3457575"/>
          </a:xfr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2</a:t>
            </a:r>
            <a:endParaRPr lang="en-GB" dirty="0"/>
          </a:p>
        </p:txBody>
      </p:sp>
      <p:sp>
        <p:nvSpPr>
          <p:cNvPr id="5" name="Content Placeholder 2"/>
          <p:cNvSpPr>
            <a:spLocks noGrp="1" noRot="1" noChangeAspect="1" noMove="1" noResize="1" noEditPoints="1" noAdjustHandles="1" noChangeArrowheads="1" noChangeShapeType="1" noTextEdit="1"/>
          </p:cNvSpPr>
          <p:nvPr>
            <p:ph idx="1"/>
          </p:nvPr>
        </p:nvSpPr>
        <p:spPr>
          <a:xfrm>
            <a:off x="1331641" y="1447800"/>
            <a:ext cx="7659960" cy="5105400"/>
          </a:xfrm>
          <a:blipFill rotWithShape="0">
            <a:blip r:embed="rId2"/>
            <a:stretch>
              <a:fillRect l="-1034" t="-717" r="-1193"/>
            </a:stretch>
          </a:blipFill>
          <a:extLst/>
        </p:spPr>
        <p:txBody>
          <a:bodyPr/>
          <a:lstStyle/>
          <a:p>
            <a:r>
              <a:rPr lang="en-GB" sz="3000" dirty="0">
                <a:noFill/>
              </a:rPr>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775" y="620688"/>
            <a:ext cx="7235825" cy="5832648"/>
          </a:xfrm>
        </p:spPr>
        <p:txBody>
          <a:bodyPr/>
          <a:lstStyle/>
          <a:p>
            <a:r>
              <a:rPr lang="en-US" sz="2600" dirty="0" smtClean="0"/>
              <a:t>5% --- $6,946</a:t>
            </a:r>
          </a:p>
          <a:p>
            <a:r>
              <a:rPr lang="en-US" sz="2600" dirty="0" smtClean="0"/>
              <a:t>6% --- $-35,519</a:t>
            </a:r>
          </a:p>
          <a:p>
            <a:r>
              <a:rPr lang="en-US" sz="2600" dirty="0" smtClean="0"/>
              <a:t>? ---- $0</a:t>
            </a:r>
          </a:p>
          <a:p>
            <a:endParaRPr lang="en-US" sz="2600" dirty="0"/>
          </a:p>
          <a:p>
            <a:r>
              <a:rPr lang="en-US" sz="2600" dirty="0" smtClean="0"/>
              <a:t>For 1% increase (5 to 6)%, difference is (6,946-(-35,519)=$42,465).</a:t>
            </a:r>
          </a:p>
          <a:p>
            <a:r>
              <a:rPr lang="en-US" sz="2600" dirty="0" smtClean="0"/>
              <a:t>For (x%), how much is required from $6,046 to have $0 is required? </a:t>
            </a:r>
          </a:p>
          <a:p>
            <a:endParaRPr lang="en-US" sz="2600" dirty="0"/>
          </a:p>
          <a:p>
            <a:pPr marL="0" indent="0">
              <a:buNone/>
            </a:pPr>
            <a:r>
              <a:rPr lang="en-US" sz="2600" dirty="0" smtClean="0"/>
              <a:t>1		42,465</a:t>
            </a:r>
          </a:p>
          <a:p>
            <a:pPr marL="0" indent="0">
              <a:buNone/>
            </a:pPr>
            <a:r>
              <a:rPr lang="en-US" sz="2600" dirty="0" smtClean="0"/>
              <a:t>X		(6,946-0)</a:t>
            </a:r>
          </a:p>
          <a:p>
            <a:pPr marL="0" indent="0">
              <a:buNone/>
            </a:pPr>
            <a:r>
              <a:rPr lang="en-US" sz="2600" dirty="0" smtClean="0"/>
              <a:t>-------------------</a:t>
            </a:r>
          </a:p>
          <a:p>
            <a:pPr marL="0" indent="0">
              <a:buNone/>
            </a:pPr>
            <a:r>
              <a:rPr lang="en-US" sz="2600" dirty="0" smtClean="0"/>
              <a:t>x=0.16%  ------</a:t>
            </a:r>
            <a:r>
              <a:rPr lang="en-US" sz="2600" dirty="0" smtClean="0">
                <a:sym typeface="Wingdings"/>
              </a:rPr>
              <a:t> 5.16%</a:t>
            </a:r>
            <a:endParaRPr lang="en-US" sz="2600" dirty="0"/>
          </a:p>
        </p:txBody>
      </p:sp>
    </p:spTree>
    <p:extLst>
      <p:ext uri="{BB962C8B-B14F-4D97-AF65-F5344CB8AC3E}">
        <p14:creationId xmlns:p14="http://schemas.microsoft.com/office/powerpoint/2010/main" val="17660095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188640"/>
            <a:ext cx="7239000" cy="573559"/>
          </a:xfrm>
        </p:spPr>
        <p:txBody>
          <a:bodyPr/>
          <a:lstStyle/>
          <a:p>
            <a:pPr eaLnBrk="1" hangingPunct="1">
              <a:defRPr/>
            </a:pPr>
            <a:r>
              <a:rPr lang="tr-TR" sz="3600" dirty="0" smtClean="0">
                <a:solidFill>
                  <a:srgbClr val="0000CC"/>
                </a:solidFill>
                <a:latin typeface="Calibri" pitchFamily="34" charset="0"/>
                <a:cs typeface="Times New Roman" pitchFamily="18" charset="0"/>
              </a:rPr>
              <a:t>Return of </a:t>
            </a:r>
            <a:r>
              <a:rPr lang="tr-TR" sz="3600" dirty="0" err="1" smtClean="0">
                <a:solidFill>
                  <a:srgbClr val="0000CC"/>
                </a:solidFill>
                <a:latin typeface="Calibri" pitchFamily="34" charset="0"/>
                <a:cs typeface="Times New Roman" pitchFamily="18" charset="0"/>
              </a:rPr>
              <a:t>Investment</a:t>
            </a:r>
            <a:r>
              <a:rPr lang="tr-TR" sz="3600" dirty="0" smtClean="0">
                <a:solidFill>
                  <a:srgbClr val="0000CC"/>
                </a:solidFill>
                <a:latin typeface="Calibri" pitchFamily="34" charset="0"/>
                <a:cs typeface="Times New Roman" pitchFamily="18" charset="0"/>
              </a:rPr>
              <a:t>; ROI</a:t>
            </a:r>
          </a:p>
        </p:txBody>
      </p:sp>
      <p:sp>
        <p:nvSpPr>
          <p:cNvPr id="36867" name="2 İçerik Yer Tutucusu"/>
          <p:cNvSpPr>
            <a:spLocks noGrp="1"/>
          </p:cNvSpPr>
          <p:nvPr>
            <p:ph idx="1"/>
          </p:nvPr>
        </p:nvSpPr>
        <p:spPr>
          <a:xfrm>
            <a:off x="1331640" y="980728"/>
            <a:ext cx="7612062" cy="4873625"/>
          </a:xfrm>
        </p:spPr>
        <p:txBody>
          <a:bodyPr/>
          <a:lstStyle/>
          <a:p>
            <a:pPr eaLnBrk="1" hangingPunct="1">
              <a:spcAft>
                <a:spcPts val="1200"/>
              </a:spcAft>
              <a:buClr>
                <a:srgbClr val="C00000"/>
              </a:buClr>
            </a:pPr>
            <a:r>
              <a:rPr lang="en-GB" sz="2200" dirty="0" smtClean="0"/>
              <a:t>ROI is a performance measure used </a:t>
            </a:r>
          </a:p>
          <a:p>
            <a:pPr eaLnBrk="1" hangingPunct="1">
              <a:spcAft>
                <a:spcPts val="1200"/>
              </a:spcAft>
              <a:buClr>
                <a:srgbClr val="C00000"/>
              </a:buClr>
            </a:pPr>
            <a:endParaRPr lang="en-GB" sz="2200" dirty="0" smtClean="0"/>
          </a:p>
          <a:p>
            <a:pPr lvl="1" eaLnBrk="1" hangingPunct="1">
              <a:spcAft>
                <a:spcPts val="1200"/>
              </a:spcAft>
              <a:buClr>
                <a:srgbClr val="C00000"/>
              </a:buClr>
            </a:pPr>
            <a:r>
              <a:rPr lang="en-GB" sz="2000" dirty="0" smtClean="0"/>
              <a:t>to evaluate the efficiency of an investment or,</a:t>
            </a:r>
          </a:p>
          <a:p>
            <a:pPr lvl="1" eaLnBrk="1" hangingPunct="1">
              <a:spcAft>
                <a:spcPts val="1200"/>
              </a:spcAft>
              <a:buClr>
                <a:srgbClr val="C00000"/>
              </a:buClr>
            </a:pPr>
            <a:r>
              <a:rPr lang="en-GB" sz="2000" dirty="0" smtClean="0"/>
              <a:t>to compare the efficiency of a number of different investments.</a:t>
            </a:r>
          </a:p>
          <a:p>
            <a:pPr lvl="1" eaLnBrk="1" hangingPunct="1">
              <a:spcAft>
                <a:spcPts val="1200"/>
              </a:spcAft>
              <a:buClr>
                <a:srgbClr val="C00000"/>
              </a:buClr>
            </a:pPr>
            <a:endParaRPr lang="en-GB" sz="2000" dirty="0" smtClean="0"/>
          </a:p>
          <a:p>
            <a:pPr eaLnBrk="1" hangingPunct="1">
              <a:spcAft>
                <a:spcPts val="1200"/>
              </a:spcAft>
              <a:buClr>
                <a:srgbClr val="C00000"/>
              </a:buClr>
            </a:pPr>
            <a:r>
              <a:rPr lang="en-GB" sz="2200" dirty="0" smtClean="0"/>
              <a:t>To calculate ROI, the benefit (return) of an investment is divided by the cost of the investment; the result is expressed as a percentage or a ratio.</a:t>
            </a:r>
          </a:p>
          <a:p>
            <a:pPr eaLnBrk="1" hangingPunct="1">
              <a:spcAft>
                <a:spcPts val="1200"/>
              </a:spcAft>
              <a:buClr>
                <a:srgbClr val="C00000"/>
              </a:buClr>
            </a:pPr>
            <a:r>
              <a:rPr lang="tr-TR" sz="2200" b="1" dirty="0" smtClean="0">
                <a:solidFill>
                  <a:srgbClr val="FF0000"/>
                </a:solidFill>
                <a:latin typeface="Calibri" panose="020F0502020204030204" pitchFamily="34" charset="0"/>
                <a:cs typeface="Times New Roman" panose="02020603050405020304" pitchFamily="18" charset="0"/>
              </a:rPr>
              <a:t>ROI = (</a:t>
            </a:r>
            <a:r>
              <a:rPr lang="en-GB" sz="2200" b="1" dirty="0" smtClean="0">
                <a:solidFill>
                  <a:srgbClr val="FF0000"/>
                </a:solidFill>
                <a:latin typeface="Calibri" panose="020F0502020204030204" pitchFamily="34" charset="0"/>
                <a:cs typeface="Times New Roman" panose="02020603050405020304" pitchFamily="18" charset="0"/>
              </a:rPr>
              <a:t>gains from investment</a:t>
            </a:r>
            <a:r>
              <a:rPr lang="tr-TR" sz="2200" b="1" dirty="0" smtClean="0">
                <a:solidFill>
                  <a:srgbClr val="FF0000"/>
                </a:solidFill>
                <a:latin typeface="Calibri" panose="020F0502020204030204" pitchFamily="34" charset="0"/>
                <a:cs typeface="Times New Roman" panose="02020603050405020304" pitchFamily="18" charset="0"/>
              </a:rPr>
              <a:t>/ </a:t>
            </a:r>
            <a:r>
              <a:rPr lang="en-GB" sz="2200" b="1" dirty="0">
                <a:solidFill>
                  <a:srgbClr val="FF0000"/>
                </a:solidFill>
                <a:latin typeface="Calibri" panose="020F0502020204030204" pitchFamily="34" charset="0"/>
                <a:cs typeface="Times New Roman" panose="02020603050405020304" pitchFamily="18" charset="0"/>
              </a:rPr>
              <a:t>i</a:t>
            </a:r>
            <a:r>
              <a:rPr lang="en-GB" sz="2200" b="1" dirty="0" smtClean="0">
                <a:solidFill>
                  <a:srgbClr val="FF0000"/>
                </a:solidFill>
                <a:latin typeface="Calibri" panose="020F0502020204030204" pitchFamily="34" charset="0"/>
                <a:cs typeface="Times New Roman" panose="02020603050405020304" pitchFamily="18" charset="0"/>
              </a:rPr>
              <a:t>nvestment amount</a:t>
            </a:r>
            <a:r>
              <a:rPr lang="tr-TR" sz="2200" b="1" dirty="0" smtClean="0">
                <a:solidFill>
                  <a:srgbClr val="FF0000"/>
                </a:solidFill>
                <a:latin typeface="Calibri" panose="020F0502020204030204" pitchFamily="34" charset="0"/>
                <a:cs typeface="Times New Roman" panose="02020603050405020304" pitchFamily="18" charset="0"/>
              </a:rPr>
              <a:t>) x 100</a:t>
            </a:r>
          </a:p>
          <a:p>
            <a:pPr eaLnBrk="1" hangingPunct="1">
              <a:spcAft>
                <a:spcPts val="1200"/>
              </a:spcAft>
              <a:buClr>
                <a:srgbClr val="C00000"/>
              </a:buClr>
            </a:pPr>
            <a:endParaRPr lang="en-US" sz="2500" b="1" dirty="0" smtClean="0">
              <a:solidFill>
                <a:srgbClr val="006600"/>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0000CC"/>
                </a:solidFill>
                <a:latin typeface="Calibri" pitchFamily="34" charset="0"/>
                <a:cs typeface="Times New Roman" pitchFamily="18" charset="0"/>
              </a:rPr>
              <a:t>Return of </a:t>
            </a:r>
            <a:r>
              <a:rPr lang="tr-TR" dirty="0" err="1">
                <a:solidFill>
                  <a:srgbClr val="0000CC"/>
                </a:solidFill>
                <a:latin typeface="Calibri" pitchFamily="34" charset="0"/>
                <a:cs typeface="Times New Roman" pitchFamily="18" charset="0"/>
              </a:rPr>
              <a:t>Investment</a:t>
            </a:r>
            <a:r>
              <a:rPr lang="tr-TR" dirty="0">
                <a:solidFill>
                  <a:srgbClr val="0000CC"/>
                </a:solidFill>
                <a:latin typeface="Calibri" pitchFamily="34" charset="0"/>
                <a:cs typeface="Times New Roman" pitchFamily="18" charset="0"/>
              </a:rPr>
              <a:t>; ROI</a:t>
            </a:r>
            <a:endParaRPr lang="en-US" dirty="0"/>
          </a:p>
        </p:txBody>
      </p:sp>
      <p:sp>
        <p:nvSpPr>
          <p:cNvPr id="3" name="Content Placeholder 2"/>
          <p:cNvSpPr>
            <a:spLocks noGrp="1"/>
          </p:cNvSpPr>
          <p:nvPr>
            <p:ph idx="1"/>
          </p:nvPr>
        </p:nvSpPr>
        <p:spPr/>
        <p:txBody>
          <a:bodyPr/>
          <a:lstStyle/>
          <a:p>
            <a:r>
              <a:rPr lang="en-GB" sz="2700" dirty="0"/>
              <a:t>Return on investment </a:t>
            </a:r>
            <a:r>
              <a:rPr lang="en-GB" sz="2700" dirty="0" smtClean="0"/>
              <a:t>(ROI) is </a:t>
            </a:r>
            <a:r>
              <a:rPr lang="en-GB" sz="2700" dirty="0"/>
              <a:t>a very popular metric because of its versatility and </a:t>
            </a:r>
            <a:r>
              <a:rPr lang="en-GB" sz="2700" dirty="0" smtClean="0"/>
              <a:t>simplicity.</a:t>
            </a:r>
          </a:p>
          <a:p>
            <a:endParaRPr lang="en-GB" sz="2700" dirty="0"/>
          </a:p>
          <a:p>
            <a:r>
              <a:rPr lang="en-GB" sz="2700" dirty="0"/>
              <a:t>I</a:t>
            </a:r>
            <a:r>
              <a:rPr lang="en-GB" sz="2700" dirty="0" smtClean="0"/>
              <a:t>f </a:t>
            </a:r>
            <a:r>
              <a:rPr lang="en-GB" sz="2700" dirty="0"/>
              <a:t>an investment does not have a positive ROI, </a:t>
            </a:r>
            <a:r>
              <a:rPr lang="en-GB" sz="2700" dirty="0" smtClean="0"/>
              <a:t>it should be reconsidered.</a:t>
            </a:r>
          </a:p>
          <a:p>
            <a:endParaRPr lang="en-GB" sz="2700" dirty="0" smtClean="0"/>
          </a:p>
          <a:p>
            <a:r>
              <a:rPr lang="en-GB" sz="2700" dirty="0"/>
              <a:t>I</a:t>
            </a:r>
            <a:r>
              <a:rPr lang="en-GB" sz="2700" dirty="0" smtClean="0"/>
              <a:t>f </a:t>
            </a:r>
            <a:r>
              <a:rPr lang="en-GB" sz="2700" dirty="0"/>
              <a:t>there are other opportunities </a:t>
            </a:r>
            <a:r>
              <a:rPr lang="en-GB" sz="2700" dirty="0" smtClean="0"/>
              <a:t>with </a:t>
            </a:r>
            <a:r>
              <a:rPr lang="en-GB" sz="2700" dirty="0"/>
              <a:t>higher </a:t>
            </a:r>
            <a:r>
              <a:rPr lang="en-GB" sz="2700" dirty="0" smtClean="0"/>
              <a:t>ROI values, </a:t>
            </a:r>
            <a:r>
              <a:rPr lang="en-GB" sz="2700" dirty="0"/>
              <a:t>then the investment </a:t>
            </a:r>
            <a:r>
              <a:rPr lang="en-GB" sz="2700" dirty="0" smtClean="0"/>
              <a:t>with higher ROI should </a:t>
            </a:r>
            <a:r>
              <a:rPr lang="en-GB" sz="2700" dirty="0"/>
              <a:t>be </a:t>
            </a:r>
            <a:r>
              <a:rPr lang="en-US" sz="2700" dirty="0" smtClean="0"/>
              <a:t>reconsidered.</a:t>
            </a:r>
            <a:endParaRPr lang="tr-TR" sz="2700" dirty="0"/>
          </a:p>
          <a:p>
            <a:endParaRPr lang="en-US" sz="2700" dirty="0"/>
          </a:p>
        </p:txBody>
      </p:sp>
    </p:spTree>
    <p:extLst>
      <p:ext uri="{BB962C8B-B14F-4D97-AF65-F5344CB8AC3E}">
        <p14:creationId xmlns:p14="http://schemas.microsoft.com/office/powerpoint/2010/main" val="27175285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6375" y="-387350"/>
            <a:ext cx="7239000" cy="1173163"/>
          </a:xfrm>
        </p:spPr>
        <p:txBody>
          <a:bodyPr/>
          <a:lstStyle/>
          <a:p>
            <a:pPr eaLnBrk="1" fontAlgn="auto" hangingPunct="1">
              <a:spcAft>
                <a:spcPts val="0"/>
              </a:spcAft>
              <a:defRPr/>
            </a:pPr>
            <a:r>
              <a:rPr lang="tr-TR" sz="3600" dirty="0" err="1" smtClean="0">
                <a:solidFill>
                  <a:srgbClr val="0000CC"/>
                </a:solidFill>
                <a:latin typeface="Calibri" pitchFamily="34" charset="0"/>
                <a:cs typeface="Times New Roman" pitchFamily="18" charset="0"/>
              </a:rPr>
              <a:t>Benefit</a:t>
            </a:r>
            <a:r>
              <a:rPr lang="tr-TR" sz="3600" dirty="0" smtClean="0">
                <a:solidFill>
                  <a:srgbClr val="0000CC"/>
                </a:solidFill>
                <a:latin typeface="Calibri" pitchFamily="34" charset="0"/>
                <a:cs typeface="Times New Roman" pitchFamily="18" charset="0"/>
              </a:rPr>
              <a:t> / </a:t>
            </a:r>
            <a:r>
              <a:rPr lang="tr-TR" sz="3600" dirty="0" err="1" smtClean="0">
                <a:solidFill>
                  <a:srgbClr val="0000CC"/>
                </a:solidFill>
                <a:latin typeface="Calibri" pitchFamily="34" charset="0"/>
                <a:cs typeface="Times New Roman" pitchFamily="18" charset="0"/>
              </a:rPr>
              <a:t>Cost</a:t>
            </a:r>
            <a:r>
              <a:rPr lang="tr-TR" sz="3600" dirty="0" smtClean="0">
                <a:solidFill>
                  <a:srgbClr val="0000CC"/>
                </a:solidFill>
                <a:latin typeface="Calibri" pitchFamily="34" charset="0"/>
                <a:cs typeface="Times New Roman" pitchFamily="18" charset="0"/>
              </a:rPr>
              <a:t> </a:t>
            </a:r>
            <a:r>
              <a:rPr lang="tr-TR" sz="3600" dirty="0" err="1" smtClean="0">
                <a:solidFill>
                  <a:srgbClr val="0000CC"/>
                </a:solidFill>
                <a:latin typeface="Calibri" pitchFamily="34" charset="0"/>
                <a:cs typeface="Times New Roman" pitchFamily="18" charset="0"/>
              </a:rPr>
              <a:t>Ratio</a:t>
            </a:r>
            <a:endParaRPr lang="tr-TR" sz="3600" dirty="0" smtClean="0">
              <a:solidFill>
                <a:srgbClr val="0000CC"/>
              </a:solidFill>
              <a:latin typeface="Calibri" pitchFamily="34" charset="0"/>
              <a:cs typeface="Times New Roman" pitchFamily="18" charset="0"/>
            </a:endParaRPr>
          </a:p>
        </p:txBody>
      </p:sp>
      <p:sp>
        <p:nvSpPr>
          <p:cNvPr id="37891" name="2 İçerik Yer Tutucusu"/>
          <p:cNvSpPr>
            <a:spLocks noGrp="1"/>
          </p:cNvSpPr>
          <p:nvPr>
            <p:ph idx="1"/>
          </p:nvPr>
        </p:nvSpPr>
        <p:spPr>
          <a:xfrm>
            <a:off x="1454150" y="787400"/>
            <a:ext cx="7467600" cy="5643563"/>
          </a:xfrm>
        </p:spPr>
        <p:txBody>
          <a:bodyPr/>
          <a:lstStyle/>
          <a:p>
            <a:pPr eaLnBrk="1" hangingPunct="1">
              <a:lnSpc>
                <a:spcPct val="120000"/>
              </a:lnSpc>
              <a:spcAft>
                <a:spcPts val="600"/>
              </a:spcAft>
              <a:buClr>
                <a:srgbClr val="C00000"/>
              </a:buClr>
            </a:pPr>
            <a:r>
              <a:rPr lang="en-GB" sz="2200" dirty="0" smtClean="0">
                <a:latin typeface="Calibri" panose="020F0502020204030204" pitchFamily="34" charset="0"/>
                <a:cs typeface="Times New Roman" panose="02020603050405020304" pitchFamily="18" charset="0"/>
              </a:rPr>
              <a:t>The benefits obtained at the end of the project is divided to the costs spent for the project to determine the </a:t>
            </a:r>
            <a:r>
              <a:rPr lang="en-GB" sz="2200" u="sng" dirty="0" smtClean="0">
                <a:latin typeface="Calibri" panose="020F0502020204030204" pitchFamily="34" charset="0"/>
                <a:cs typeface="Times New Roman" panose="02020603050405020304" pitchFamily="18" charset="0"/>
              </a:rPr>
              <a:t>benefit cost ratio</a:t>
            </a:r>
            <a:r>
              <a:rPr lang="en-GB" sz="2200" dirty="0" smtClean="0">
                <a:latin typeface="Calibri" panose="020F0502020204030204" pitchFamily="34" charset="0"/>
                <a:cs typeface="Times New Roman" panose="02020603050405020304" pitchFamily="18" charset="0"/>
              </a:rPr>
              <a:t>.</a:t>
            </a:r>
          </a:p>
          <a:p>
            <a:pPr eaLnBrk="1" hangingPunct="1">
              <a:lnSpc>
                <a:spcPct val="120000"/>
              </a:lnSpc>
              <a:spcAft>
                <a:spcPts val="600"/>
              </a:spcAft>
              <a:buClr>
                <a:srgbClr val="C00000"/>
              </a:buClr>
            </a:pPr>
            <a:endParaRPr lang="en-GB" sz="2200" dirty="0" smtClean="0">
              <a:latin typeface="Calibri" panose="020F0502020204030204" pitchFamily="34" charset="0"/>
              <a:cs typeface="Times New Roman" panose="02020603050405020304" pitchFamily="18" charset="0"/>
            </a:endParaRPr>
          </a:p>
          <a:p>
            <a:pPr lvl="1" eaLnBrk="1" hangingPunct="1">
              <a:lnSpc>
                <a:spcPct val="120000"/>
              </a:lnSpc>
              <a:spcAft>
                <a:spcPts val="600"/>
              </a:spcAft>
              <a:buClr>
                <a:srgbClr val="C00000"/>
              </a:buClr>
              <a:buFont typeface="Wingdings" panose="05000000000000000000" pitchFamily="2" charset="2"/>
              <a:buChar char="Ø"/>
            </a:pPr>
            <a:r>
              <a:rPr lang="en-GB" sz="2200" u="sng" dirty="0" smtClean="0">
                <a:solidFill>
                  <a:srgbClr val="0000CC"/>
                </a:solidFill>
                <a:latin typeface="Calibri" panose="020F0502020204030204" pitchFamily="34" charset="0"/>
                <a:cs typeface="Times New Roman" panose="02020603050405020304" pitchFamily="18" charset="0"/>
              </a:rPr>
              <a:t>B</a:t>
            </a:r>
            <a:r>
              <a:rPr lang="tr-TR" sz="2200" u="sng" dirty="0" smtClean="0">
                <a:solidFill>
                  <a:srgbClr val="0000CC"/>
                </a:solidFill>
                <a:latin typeface="Calibri" panose="020F0502020204030204" pitchFamily="34" charset="0"/>
                <a:cs typeface="Times New Roman" panose="02020603050405020304" pitchFamily="18" charset="0"/>
              </a:rPr>
              <a:t>/</a:t>
            </a:r>
            <a:r>
              <a:rPr lang="en-GB" sz="2200" u="sng" dirty="0" smtClean="0">
                <a:solidFill>
                  <a:srgbClr val="0000CC"/>
                </a:solidFill>
                <a:latin typeface="Calibri" panose="020F0502020204030204" pitchFamily="34" charset="0"/>
                <a:cs typeface="Times New Roman" panose="02020603050405020304" pitchFamily="18" charset="0"/>
              </a:rPr>
              <a:t>C</a:t>
            </a:r>
            <a:r>
              <a:rPr lang="tr-TR" sz="2200" u="sng" dirty="0" smtClean="0">
                <a:solidFill>
                  <a:srgbClr val="0000CC"/>
                </a:solidFill>
                <a:latin typeface="Calibri" panose="020F0502020204030204" pitchFamily="34" charset="0"/>
                <a:cs typeface="Times New Roman" panose="02020603050405020304" pitchFamily="18" charset="0"/>
              </a:rPr>
              <a:t> </a:t>
            </a:r>
            <a:r>
              <a:rPr lang="en-GB" sz="2200" u="sng" dirty="0" smtClean="0">
                <a:solidFill>
                  <a:srgbClr val="0000CC"/>
                </a:solidFill>
                <a:latin typeface="Calibri" panose="020F0502020204030204" pitchFamily="34" charset="0"/>
                <a:cs typeface="Times New Roman" panose="02020603050405020304" pitchFamily="18" charset="0"/>
              </a:rPr>
              <a:t>ratio is</a:t>
            </a:r>
            <a:r>
              <a:rPr lang="tr-TR" sz="2200" u="sng" dirty="0" smtClean="0">
                <a:solidFill>
                  <a:srgbClr val="0000CC"/>
                </a:solidFill>
                <a:latin typeface="Calibri" panose="020F0502020204030204" pitchFamily="34" charset="0"/>
                <a:cs typeface="Times New Roman" panose="02020603050405020304" pitchFamily="18" charset="0"/>
              </a:rPr>
              <a:t> </a:t>
            </a:r>
            <a:r>
              <a:rPr lang="en-GB" sz="2200" u="sng" dirty="0" smtClean="0">
                <a:solidFill>
                  <a:srgbClr val="0000CC"/>
                </a:solidFill>
                <a:latin typeface="Calibri" panose="020F0502020204030204" pitchFamily="34" charset="0"/>
                <a:cs typeface="Times New Roman" panose="02020603050405020304" pitchFamily="18" charset="0"/>
              </a:rPr>
              <a:t>larger than one</a:t>
            </a:r>
            <a:r>
              <a:rPr lang="tr-TR" sz="2200" dirty="0" smtClean="0">
                <a:solidFill>
                  <a:srgbClr val="0000CC"/>
                </a:solidFill>
                <a:latin typeface="Calibri" panose="020F0502020204030204" pitchFamily="34" charset="0"/>
                <a:cs typeface="Times New Roman" panose="02020603050405020304" pitchFamily="18" charset="0"/>
              </a:rPr>
              <a:t>; </a:t>
            </a:r>
            <a:r>
              <a:rPr lang="en-GB" sz="2200" dirty="0" smtClean="0">
                <a:latin typeface="Calibri" panose="020F0502020204030204" pitchFamily="34" charset="0"/>
                <a:cs typeface="Times New Roman" panose="02020603050405020304" pitchFamily="18" charset="0"/>
              </a:rPr>
              <a:t>the benefit of the project is higher than the cost of the project</a:t>
            </a:r>
            <a:r>
              <a:rPr lang="tr-TR" sz="2200" dirty="0" smtClean="0">
                <a:latin typeface="Calibri" panose="020F0502020204030204" pitchFamily="34" charset="0"/>
                <a:cs typeface="Times New Roman" panose="02020603050405020304" pitchFamily="18" charset="0"/>
              </a:rPr>
              <a:t>. </a:t>
            </a:r>
            <a:r>
              <a:rPr lang="en-GB" sz="2200" dirty="0" smtClean="0">
                <a:latin typeface="Calibri" panose="020F0502020204030204" pitchFamily="34" charset="0"/>
                <a:cs typeface="Times New Roman" panose="02020603050405020304" pitchFamily="18" charset="0"/>
              </a:rPr>
              <a:t>For example, if the </a:t>
            </a:r>
            <a:r>
              <a:rPr lang="tr-TR" sz="2200" dirty="0" smtClean="0">
                <a:solidFill>
                  <a:srgbClr val="FF0066"/>
                </a:solidFill>
                <a:latin typeface="Calibri" panose="020F0502020204030204" pitchFamily="34" charset="0"/>
                <a:cs typeface="Times New Roman" panose="02020603050405020304" pitchFamily="18" charset="0"/>
              </a:rPr>
              <a:t>“</a:t>
            </a:r>
            <a:r>
              <a:rPr lang="en-GB" sz="2200" dirty="0" smtClean="0">
                <a:solidFill>
                  <a:srgbClr val="FF0066"/>
                </a:solidFill>
                <a:latin typeface="Calibri" panose="020F0502020204030204" pitchFamily="34" charset="0"/>
                <a:cs typeface="Times New Roman" panose="02020603050405020304" pitchFamily="18" charset="0"/>
              </a:rPr>
              <a:t>B/C ratio is equal to </a:t>
            </a:r>
            <a:r>
              <a:rPr lang="tr-TR" sz="2200" dirty="0" smtClean="0">
                <a:solidFill>
                  <a:srgbClr val="FF0066"/>
                </a:solidFill>
                <a:latin typeface="Calibri" panose="020F0502020204030204" pitchFamily="34" charset="0"/>
                <a:cs typeface="Times New Roman" panose="02020603050405020304" pitchFamily="18" charset="0"/>
              </a:rPr>
              <a:t>2.5 "</a:t>
            </a:r>
            <a:r>
              <a:rPr lang="tr-TR" sz="2200" dirty="0" smtClean="0">
                <a:latin typeface="Calibri" panose="020F0502020204030204" pitchFamily="34" charset="0"/>
                <a:cs typeface="Times New Roman" panose="02020603050405020304" pitchFamily="18" charset="0"/>
              </a:rPr>
              <a:t>, </a:t>
            </a:r>
            <a:r>
              <a:rPr lang="en-GB" sz="2200" dirty="0" smtClean="0">
                <a:latin typeface="Calibri" panose="020F0502020204030204" pitchFamily="34" charset="0"/>
                <a:cs typeface="Times New Roman" panose="02020603050405020304" pitchFamily="18" charset="0"/>
              </a:rPr>
              <a:t>the project provides benefit whose worth is 2.5 TL, and it cost is 1 TL</a:t>
            </a:r>
            <a:r>
              <a:rPr lang="tr-TR" sz="2200" dirty="0" smtClean="0">
                <a:latin typeface="Calibri" panose="020F0502020204030204" pitchFamily="34" charset="0"/>
                <a:cs typeface="Times New Roman" panose="02020603050405020304" pitchFamily="18" charset="0"/>
              </a:rPr>
              <a:t>.</a:t>
            </a:r>
          </a:p>
          <a:p>
            <a:pPr lvl="1" eaLnBrk="1" hangingPunct="1">
              <a:lnSpc>
                <a:spcPct val="120000"/>
              </a:lnSpc>
              <a:spcAft>
                <a:spcPts val="600"/>
              </a:spcAft>
              <a:buClr>
                <a:srgbClr val="C00000"/>
              </a:buClr>
              <a:buFont typeface="Wingdings" panose="05000000000000000000" pitchFamily="2" charset="2"/>
              <a:buChar char="Ø"/>
            </a:pPr>
            <a:r>
              <a:rPr lang="en-GB" sz="2200" u="sng" dirty="0" smtClean="0">
                <a:solidFill>
                  <a:srgbClr val="0000CC"/>
                </a:solidFill>
                <a:latin typeface="Calibri" panose="020F0502020204030204" pitchFamily="34" charset="0"/>
                <a:cs typeface="Times New Roman" panose="02020603050405020304" pitchFamily="18" charset="0"/>
              </a:rPr>
              <a:t>B/C ratio is smaller than one</a:t>
            </a:r>
            <a:r>
              <a:rPr lang="tr-TR" sz="2200" dirty="0" smtClean="0">
                <a:solidFill>
                  <a:srgbClr val="0000CC"/>
                </a:solidFill>
                <a:latin typeface="Calibri" panose="020F0502020204030204" pitchFamily="34" charset="0"/>
                <a:cs typeface="Times New Roman" panose="02020603050405020304" pitchFamily="18" charset="0"/>
              </a:rPr>
              <a:t>; </a:t>
            </a:r>
            <a:r>
              <a:rPr lang="en-GB" sz="2200" dirty="0" smtClean="0">
                <a:latin typeface="Calibri" panose="020F0502020204030204" pitchFamily="34" charset="0"/>
                <a:cs typeface="Times New Roman" panose="02020603050405020304" pitchFamily="18" charset="0"/>
              </a:rPr>
              <a:t>the benefit of the project is smaller than the cost of the project</a:t>
            </a:r>
            <a:r>
              <a:rPr lang="tr-TR" sz="2200" dirty="0" smtClean="0">
                <a:latin typeface="Calibri" panose="020F0502020204030204" pitchFamily="34" charset="0"/>
                <a:cs typeface="Times New Roman" panose="02020603050405020304" pitchFamily="18" charset="0"/>
              </a:rPr>
              <a:t>.</a:t>
            </a:r>
          </a:p>
          <a:p>
            <a:pPr lvl="1" eaLnBrk="1" hangingPunct="1">
              <a:lnSpc>
                <a:spcPct val="120000"/>
              </a:lnSpc>
              <a:spcAft>
                <a:spcPts val="600"/>
              </a:spcAft>
              <a:buClr>
                <a:srgbClr val="C00000"/>
              </a:buClr>
              <a:buFont typeface="Wingdings" panose="05000000000000000000" pitchFamily="2" charset="2"/>
              <a:buChar char="Ø"/>
            </a:pPr>
            <a:r>
              <a:rPr lang="en-GB" sz="2200" u="sng" dirty="0" smtClean="0">
                <a:solidFill>
                  <a:srgbClr val="0000CC"/>
                </a:solidFill>
                <a:latin typeface="Calibri" panose="020F0502020204030204" pitchFamily="34" charset="0"/>
                <a:cs typeface="Times New Roman" panose="02020603050405020304" pitchFamily="18" charset="0"/>
              </a:rPr>
              <a:t>B/C ratio is equal to one</a:t>
            </a:r>
            <a:r>
              <a:rPr lang="tr-TR" sz="2200" u="sng" dirty="0" smtClean="0">
                <a:solidFill>
                  <a:srgbClr val="0000CC"/>
                </a:solidFill>
                <a:latin typeface="Calibri" panose="020F0502020204030204" pitchFamily="34" charset="0"/>
                <a:cs typeface="Times New Roman" panose="02020603050405020304" pitchFamily="18" charset="0"/>
              </a:rPr>
              <a:t>; </a:t>
            </a:r>
            <a:r>
              <a:rPr lang="en-GB" sz="2200" dirty="0" smtClean="0">
                <a:latin typeface="Calibri" panose="020F0502020204030204" pitchFamily="34" charset="0"/>
                <a:cs typeface="Times New Roman" panose="02020603050405020304" pitchFamily="18" charset="0"/>
              </a:rPr>
              <a:t>Project is at the breakeven point.</a:t>
            </a:r>
            <a:endParaRPr lang="tr-TR" sz="2200" dirty="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752600" y="142875"/>
            <a:ext cx="7239000" cy="838200"/>
          </a:xfrm>
        </p:spPr>
        <p:txBody>
          <a:bodyPr/>
          <a:lstStyle/>
          <a:p>
            <a:pPr eaLnBrk="1" fontAlgn="auto" hangingPunct="1">
              <a:spcAft>
                <a:spcPts val="0"/>
              </a:spcAft>
              <a:defRPr/>
            </a:pPr>
            <a:r>
              <a:rPr lang="en-US" sz="3600" dirty="0" smtClean="0">
                <a:latin typeface="Calibri" pitchFamily="34" charset="0"/>
                <a:cs typeface="Times New Roman" pitchFamily="18" charset="0"/>
              </a:rPr>
              <a:t>Payback Period (Geri </a:t>
            </a:r>
            <a:r>
              <a:rPr lang="en-US" sz="3600" dirty="0" err="1" smtClean="0">
                <a:latin typeface="Calibri" pitchFamily="34" charset="0"/>
                <a:cs typeface="Times New Roman" pitchFamily="18" charset="0"/>
              </a:rPr>
              <a:t>Ödeme</a:t>
            </a:r>
            <a:r>
              <a:rPr lang="en-US" sz="3600" dirty="0" smtClean="0">
                <a:latin typeface="Calibri" pitchFamily="34" charset="0"/>
                <a:cs typeface="Times New Roman" pitchFamily="18" charset="0"/>
              </a:rPr>
              <a:t> </a:t>
            </a:r>
            <a:r>
              <a:rPr lang="en-US" sz="3600" dirty="0" err="1" smtClean="0">
                <a:latin typeface="Calibri" pitchFamily="34" charset="0"/>
                <a:cs typeface="Times New Roman" pitchFamily="18" charset="0"/>
              </a:rPr>
              <a:t>Süresi</a:t>
            </a:r>
            <a:r>
              <a:rPr lang="en-US" sz="3600" dirty="0" smtClean="0">
                <a:latin typeface="Calibri" pitchFamily="34" charset="0"/>
                <a:cs typeface="Times New Roman" pitchFamily="18" charset="0"/>
              </a:rPr>
              <a:t>)</a:t>
            </a:r>
            <a:endParaRPr lang="tr-TR" sz="3600" dirty="0" smtClean="0">
              <a:latin typeface="Calibri" pitchFamily="34" charset="0"/>
              <a:cs typeface="Times New Roman" pitchFamily="18" charset="0"/>
            </a:endParaRPr>
          </a:p>
        </p:txBody>
      </p:sp>
      <p:sp>
        <p:nvSpPr>
          <p:cNvPr id="38915" name="3 İçerik Yer Tutucusu"/>
          <p:cNvSpPr>
            <a:spLocks noGrp="1"/>
          </p:cNvSpPr>
          <p:nvPr>
            <p:ph idx="1"/>
          </p:nvPr>
        </p:nvSpPr>
        <p:spPr>
          <a:xfrm>
            <a:off x="1428750" y="1285875"/>
            <a:ext cx="7358063" cy="4873625"/>
          </a:xfrm>
        </p:spPr>
        <p:txBody>
          <a:bodyPr/>
          <a:lstStyle/>
          <a:p>
            <a:pPr eaLnBrk="1" hangingPunct="1">
              <a:spcAft>
                <a:spcPts val="1200"/>
              </a:spcAft>
              <a:buClr>
                <a:srgbClr val="C00000"/>
              </a:buClr>
            </a:pPr>
            <a:r>
              <a:rPr lang="en-GB" sz="2600" dirty="0" smtClean="0">
                <a:solidFill>
                  <a:srgbClr val="FF0000"/>
                </a:solidFill>
                <a:latin typeface="Calibri" panose="020F0502020204030204" pitchFamily="34" charset="0"/>
                <a:cs typeface="Times New Roman" panose="02020603050405020304" pitchFamily="18" charset="0"/>
              </a:rPr>
              <a:t>Payback analysis </a:t>
            </a:r>
            <a:r>
              <a:rPr lang="en-GB" sz="2600" dirty="0" smtClean="0">
                <a:solidFill>
                  <a:schemeClr val="bg2"/>
                </a:solidFill>
                <a:latin typeface="Calibri" panose="020F0502020204030204" pitchFamily="34" charset="0"/>
                <a:cs typeface="Times New Roman" panose="02020603050405020304" pitchFamily="18" charset="0"/>
              </a:rPr>
              <a:t>(also called pay-out analysis) is another form of sensitivity analysis that uses a PW equivalence relation.</a:t>
            </a: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The point where the project starts to earn profi</a:t>
            </a:r>
            <a:r>
              <a:rPr lang="en-GB" sz="2600" dirty="0" smtClean="0">
                <a:solidFill>
                  <a:schemeClr val="bg2"/>
                </a:solidFill>
                <a:latin typeface="Calibri" panose="020F0502020204030204" pitchFamily="34" charset="0"/>
                <a:cs typeface="Times New Roman" panose="02020603050405020304" pitchFamily="18" charset="0"/>
              </a:rPr>
              <a:t>t</a:t>
            </a:r>
            <a:r>
              <a:rPr lang="tr-TR" sz="2600" dirty="0" smtClean="0">
                <a:solidFill>
                  <a:schemeClr val="bg2"/>
                </a:solidFill>
                <a:latin typeface="Calibri" panose="020F0502020204030204" pitchFamily="34" charset="0"/>
                <a:cs typeface="Times New Roman" panose="02020603050405020304" pitchFamily="18" charset="0"/>
              </a:rPr>
              <a:t>.         </a:t>
            </a:r>
            <a:r>
              <a:rPr lang="tr-TR" sz="2600" dirty="0" smtClean="0">
                <a:solidFill>
                  <a:srgbClr val="FF0066"/>
                </a:solidFill>
                <a:latin typeface="Calibri" panose="020F0502020204030204" pitchFamily="34" charset="0"/>
                <a:cs typeface="Times New Roman" panose="02020603050405020304" pitchFamily="18" charset="0"/>
              </a:rPr>
              <a:t>(</a:t>
            </a:r>
            <a:r>
              <a:rPr lang="en-GB" sz="2600" dirty="0" smtClean="0">
                <a:solidFill>
                  <a:srgbClr val="FF0066"/>
                </a:solidFill>
                <a:latin typeface="Calibri" panose="020F0502020204030204" pitchFamily="34" charset="0"/>
                <a:cs typeface="Times New Roman" panose="02020603050405020304" pitchFamily="18" charset="0"/>
              </a:rPr>
              <a:t>Breakeven point</a:t>
            </a:r>
            <a:r>
              <a:rPr lang="tr-TR" sz="2600" dirty="0" smtClean="0">
                <a:solidFill>
                  <a:srgbClr val="FF0066"/>
                </a:solidFill>
                <a:latin typeface="Calibri" panose="020F0502020204030204" pitchFamily="34" charset="0"/>
                <a:cs typeface="Times New Roman" panose="02020603050405020304" pitchFamily="18" charset="0"/>
              </a:rPr>
              <a:t>) </a:t>
            </a: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The payback period is the time, that estimated revenues and other economic benefits start to recover the initial investment P. Therefore, the alternative which has shorter payback period is the better alternative.</a:t>
            </a:r>
          </a:p>
          <a:p>
            <a:pPr eaLnBrk="1" hangingPunct="1">
              <a:spcAft>
                <a:spcPts val="1200"/>
              </a:spcAft>
              <a:buClr>
                <a:srgbClr val="C00000"/>
              </a:buClr>
            </a:pPr>
            <a:endParaRPr lang="tr-TR" sz="2600" dirty="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pPr>
              <a:defRPr/>
            </a:pPr>
            <a:r>
              <a:rPr lang="en-US" dirty="0" smtClean="0">
                <a:latin typeface="Calibri" pitchFamily="34" charset="0"/>
                <a:cs typeface="Times New Roman" pitchFamily="18" charset="0"/>
              </a:rPr>
              <a:t>Types of Investment</a:t>
            </a:r>
            <a:endParaRPr lang="tr-TR" dirty="0" smtClean="0">
              <a:latin typeface="Calibri" pitchFamily="34" charset="0"/>
              <a:cs typeface="Times New Roman" pitchFamily="18" charset="0"/>
            </a:endParaRPr>
          </a:p>
        </p:txBody>
      </p:sp>
      <p:sp>
        <p:nvSpPr>
          <p:cNvPr id="8195" name="Rectangle 3"/>
          <p:cNvSpPr>
            <a:spLocks noGrp="1"/>
          </p:cNvSpPr>
          <p:nvPr>
            <p:ph idx="1"/>
          </p:nvPr>
        </p:nvSpPr>
        <p:spPr/>
        <p:txBody>
          <a:bodyPr/>
          <a:lstStyle/>
          <a:p>
            <a:pPr>
              <a:buClr>
                <a:srgbClr val="C00000"/>
              </a:buClr>
            </a:pPr>
            <a:r>
              <a:rPr lang="en-US" smtClean="0">
                <a:solidFill>
                  <a:srgbClr val="0000CC"/>
                </a:solidFill>
                <a:latin typeface="Calibri" panose="020F0502020204030204" pitchFamily="34" charset="0"/>
                <a:cs typeface="Times New Roman" panose="02020603050405020304" pitchFamily="18" charset="0"/>
              </a:rPr>
              <a:t>Investments related to production</a:t>
            </a:r>
            <a:r>
              <a:rPr lang="tr-TR" smtClean="0">
                <a:solidFill>
                  <a:srgbClr val="0000CC"/>
                </a:solidFill>
                <a:latin typeface="Calibri" panose="020F0502020204030204" pitchFamily="34" charset="0"/>
                <a:cs typeface="Times New Roman" panose="02020603050405020304" pitchFamily="18" charset="0"/>
              </a:rPr>
              <a:t>:</a:t>
            </a:r>
          </a:p>
          <a:p>
            <a:pPr lvl="1">
              <a:buClr>
                <a:srgbClr val="C00000"/>
              </a:buClr>
            </a:pPr>
            <a:r>
              <a:rPr lang="en-US" smtClean="0">
                <a:latin typeface="Calibri" panose="020F0502020204030204" pitchFamily="34" charset="0"/>
                <a:cs typeface="Times New Roman" panose="02020603050405020304" pitchFamily="18" charset="0"/>
              </a:rPr>
              <a:t>Corporation Investments</a:t>
            </a:r>
            <a:endParaRPr lang="tr-TR" smtClean="0">
              <a:latin typeface="Calibri" panose="020F0502020204030204" pitchFamily="34" charset="0"/>
              <a:cs typeface="Times New Roman" panose="02020603050405020304" pitchFamily="18" charset="0"/>
            </a:endParaRPr>
          </a:p>
          <a:p>
            <a:pPr lvl="1">
              <a:buClr>
                <a:srgbClr val="C00000"/>
              </a:buClr>
            </a:pPr>
            <a:r>
              <a:rPr lang="en-US" smtClean="0">
                <a:latin typeface="Calibri" panose="020F0502020204030204" pitchFamily="34" charset="0"/>
                <a:cs typeface="Times New Roman" panose="02020603050405020304" pitchFamily="18" charset="0"/>
              </a:rPr>
              <a:t>Operation Investments</a:t>
            </a:r>
            <a:endParaRPr lang="tr-TR" smtClean="0">
              <a:latin typeface="Calibri" panose="020F0502020204030204" pitchFamily="34" charset="0"/>
              <a:cs typeface="Times New Roman" panose="02020603050405020304" pitchFamily="18" charset="0"/>
            </a:endParaRPr>
          </a:p>
          <a:p>
            <a:pPr lvl="2">
              <a:buClr>
                <a:srgbClr val="C00000"/>
              </a:buClr>
            </a:pPr>
            <a:r>
              <a:rPr lang="en-US" smtClean="0">
                <a:solidFill>
                  <a:srgbClr val="006600"/>
                </a:solidFill>
                <a:latin typeface="Calibri" panose="020F0502020204030204" pitchFamily="34" charset="0"/>
                <a:cs typeface="Times New Roman" panose="02020603050405020304" pitchFamily="18" charset="0"/>
              </a:rPr>
              <a:t>Repair</a:t>
            </a:r>
            <a:endParaRPr lang="tr-TR" smtClean="0">
              <a:solidFill>
                <a:srgbClr val="006600"/>
              </a:solidFill>
              <a:latin typeface="Calibri" panose="020F0502020204030204" pitchFamily="34" charset="0"/>
              <a:cs typeface="Times New Roman" panose="02020603050405020304" pitchFamily="18" charset="0"/>
            </a:endParaRPr>
          </a:p>
          <a:p>
            <a:pPr lvl="2">
              <a:buClr>
                <a:srgbClr val="C00000"/>
              </a:buClr>
            </a:pPr>
            <a:r>
              <a:rPr lang="en-GB" smtClean="0">
                <a:solidFill>
                  <a:srgbClr val="006600"/>
                </a:solidFill>
                <a:latin typeface="Calibri" panose="020F0502020204030204" pitchFamily="34" charset="0"/>
                <a:cs typeface="Times New Roman" panose="02020603050405020304" pitchFamily="18" charset="0"/>
              </a:rPr>
              <a:t>Amendment</a:t>
            </a:r>
            <a:endParaRPr lang="tr-TR" smtClean="0">
              <a:solidFill>
                <a:srgbClr val="006600"/>
              </a:solidFill>
              <a:latin typeface="Calibri" panose="020F0502020204030204" pitchFamily="34" charset="0"/>
              <a:cs typeface="Times New Roman" panose="02020603050405020304" pitchFamily="18" charset="0"/>
            </a:endParaRPr>
          </a:p>
          <a:p>
            <a:pPr lvl="1">
              <a:buClr>
                <a:srgbClr val="C00000"/>
              </a:buClr>
            </a:pPr>
            <a:r>
              <a:rPr lang="en-GB" smtClean="0">
                <a:latin typeface="Calibri" panose="020F0502020204030204" pitchFamily="34" charset="0"/>
                <a:cs typeface="Times New Roman" panose="02020603050405020304" pitchFamily="18" charset="0"/>
              </a:rPr>
              <a:t>Renovation investments</a:t>
            </a:r>
            <a:endParaRPr lang="tr-TR" smtClean="0">
              <a:latin typeface="Calibri" panose="020F0502020204030204" pitchFamily="34" charset="0"/>
              <a:cs typeface="Times New Roman" panose="02020603050405020304" pitchFamily="18" charset="0"/>
            </a:endParaRPr>
          </a:p>
          <a:p>
            <a:pPr lvl="2">
              <a:buClr>
                <a:srgbClr val="C00000"/>
              </a:buClr>
            </a:pPr>
            <a:r>
              <a:rPr lang="en-US" smtClean="0">
                <a:solidFill>
                  <a:srgbClr val="006600"/>
                </a:solidFill>
                <a:latin typeface="Calibri" panose="020F0502020204030204" pitchFamily="34" charset="0"/>
                <a:cs typeface="Times New Roman" panose="02020603050405020304" pitchFamily="18" charset="0"/>
              </a:rPr>
              <a:t>Replacement</a:t>
            </a:r>
            <a:endParaRPr lang="tr-TR" smtClean="0">
              <a:solidFill>
                <a:srgbClr val="006600"/>
              </a:solidFill>
              <a:latin typeface="Calibri" panose="020F0502020204030204" pitchFamily="34" charset="0"/>
              <a:cs typeface="Times New Roman" panose="02020603050405020304" pitchFamily="18" charset="0"/>
            </a:endParaRPr>
          </a:p>
          <a:p>
            <a:pPr lvl="2">
              <a:buClr>
                <a:srgbClr val="C00000"/>
              </a:buClr>
            </a:pPr>
            <a:r>
              <a:rPr lang="en-GB" smtClean="0">
                <a:solidFill>
                  <a:srgbClr val="006600"/>
                </a:solidFill>
                <a:latin typeface="Calibri" panose="020F0502020204030204" pitchFamily="34" charset="0"/>
                <a:cs typeface="Times New Roman" panose="02020603050405020304" pitchFamily="18" charset="0"/>
              </a:rPr>
              <a:t>Expansion</a:t>
            </a:r>
            <a:endParaRPr lang="tr-TR" smtClean="0">
              <a:solidFill>
                <a:srgbClr val="006600"/>
              </a:solidFill>
              <a:latin typeface="Calibri" panose="020F0502020204030204" pitchFamily="34" charset="0"/>
              <a:cs typeface="Times New Roman" panose="02020603050405020304" pitchFamily="18" charset="0"/>
            </a:endParaRPr>
          </a:p>
          <a:p>
            <a:pPr lvl="2">
              <a:buClr>
                <a:srgbClr val="C00000"/>
              </a:buClr>
            </a:pPr>
            <a:r>
              <a:rPr lang="en-GB" smtClean="0">
                <a:solidFill>
                  <a:srgbClr val="006600"/>
                </a:solidFill>
                <a:latin typeface="Calibri" panose="020F0502020204030204" pitchFamily="34" charset="0"/>
                <a:cs typeface="Times New Roman" panose="02020603050405020304" pitchFamily="18" charset="0"/>
              </a:rPr>
              <a:t>Preservation</a:t>
            </a:r>
            <a:endParaRPr lang="tr-TR" smtClean="0">
              <a:solidFill>
                <a:srgbClr val="006600"/>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4</a:t>
            </a:r>
            <a:endParaRPr lang="en-GB" dirty="0"/>
          </a:p>
        </p:txBody>
      </p:sp>
      <p:sp>
        <p:nvSpPr>
          <p:cNvPr id="39939" name="Content Placeholder 2"/>
          <p:cNvSpPr>
            <a:spLocks noGrp="1"/>
          </p:cNvSpPr>
          <p:nvPr>
            <p:ph idx="1"/>
          </p:nvPr>
        </p:nvSpPr>
        <p:spPr/>
        <p:txBody>
          <a:bodyPr/>
          <a:lstStyle/>
          <a:p>
            <a:r>
              <a:rPr lang="en-US" sz="2200" dirty="0" smtClean="0"/>
              <a:t>A company has two machine alternatives whose economic lives are given as  6 years for both. The price and annual income of these machines are given in the following table. According to the no return payback period, determine the alternative the company should invest. </a:t>
            </a:r>
            <a:endParaRPr lang="en-GB" sz="2200" dirty="0" smtClean="0"/>
          </a:p>
          <a:p>
            <a:endParaRPr lang="en-GB" dirty="0" smtClean="0"/>
          </a:p>
        </p:txBody>
      </p:sp>
      <p:graphicFrame>
        <p:nvGraphicFramePr>
          <p:cNvPr id="6" name="Table 5"/>
          <p:cNvGraphicFramePr>
            <a:graphicFrameLocks noGrp="1"/>
          </p:cNvGraphicFramePr>
          <p:nvPr/>
        </p:nvGraphicFramePr>
        <p:xfrm>
          <a:off x="2555875" y="3860800"/>
          <a:ext cx="5137151" cy="1568449"/>
        </p:xfrm>
        <a:graphic>
          <a:graphicData uri="http://schemas.openxmlformats.org/drawingml/2006/table">
            <a:tbl>
              <a:tblPr firstRow="1" firstCol="1" bandRow="1">
                <a:tableStyleId>{5C22544A-7EE6-4342-B048-85BDC9FD1C3A}</a:tableStyleId>
              </a:tblPr>
              <a:tblGrid>
                <a:gridCol w="1656751"/>
                <a:gridCol w="1656751"/>
                <a:gridCol w="1823649"/>
              </a:tblGrid>
              <a:tr h="807719">
                <a:tc>
                  <a:txBody>
                    <a:bodyPr/>
                    <a:lstStyle/>
                    <a:p>
                      <a:pPr algn="ctr">
                        <a:lnSpc>
                          <a:spcPct val="150000"/>
                        </a:lnSpc>
                        <a:spcAft>
                          <a:spcPts val="0"/>
                        </a:spcAft>
                      </a:pPr>
                      <a:r>
                        <a:rPr lang="en-US" sz="1200">
                          <a:effectLst/>
                        </a:rPr>
                        <a:t>Alternatives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a:effectLst/>
                        </a:rPr>
                        <a:t>Cost (TL)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a:effectLst/>
                        </a:rPr>
                        <a:t>Annual income (TL/yr)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r>
              <a:tr h="380365">
                <a:tc>
                  <a:txBody>
                    <a:bodyPr/>
                    <a:lstStyle/>
                    <a:p>
                      <a:pPr algn="ctr">
                        <a:lnSpc>
                          <a:spcPct val="150000"/>
                        </a:lnSpc>
                        <a:spcAft>
                          <a:spcPts val="0"/>
                        </a:spcAft>
                      </a:pPr>
                      <a:r>
                        <a:rPr lang="en-US" sz="1200">
                          <a:effectLst/>
                        </a:rPr>
                        <a:t>Machine 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a:effectLst/>
                        </a:rPr>
                        <a:t>200 000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a:effectLst/>
                        </a:rPr>
                        <a:t>45 000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r>
              <a:tr h="380365">
                <a:tc>
                  <a:txBody>
                    <a:bodyPr/>
                    <a:lstStyle/>
                    <a:p>
                      <a:pPr algn="ctr">
                        <a:lnSpc>
                          <a:spcPct val="150000"/>
                        </a:lnSpc>
                        <a:spcAft>
                          <a:spcPts val="0"/>
                        </a:spcAft>
                      </a:pPr>
                      <a:r>
                        <a:rPr lang="en-US" sz="1200">
                          <a:effectLst/>
                        </a:rPr>
                        <a:t>Machine 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a:effectLst/>
                        </a:rPr>
                        <a:t>300 000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c>
                  <a:txBody>
                    <a:bodyPr/>
                    <a:lstStyle/>
                    <a:p>
                      <a:pPr algn="ctr">
                        <a:lnSpc>
                          <a:spcPct val="150000"/>
                        </a:lnSpc>
                        <a:spcAft>
                          <a:spcPts val="0"/>
                        </a:spcAft>
                      </a:pPr>
                      <a:r>
                        <a:rPr lang="en-US" sz="1200" dirty="0">
                          <a:effectLst/>
                        </a:rPr>
                        <a:t>60 000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9" marR="68569"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4</a:t>
            </a:r>
            <a:endParaRPr lang="en-GB" dirty="0"/>
          </a:p>
        </p:txBody>
      </p:sp>
      <p:sp>
        <p:nvSpPr>
          <p:cNvPr id="40963" name="Content Placeholder 2"/>
          <p:cNvSpPr>
            <a:spLocks noGrp="1"/>
          </p:cNvSpPr>
          <p:nvPr>
            <p:ph idx="1"/>
          </p:nvPr>
        </p:nvSpPr>
        <p:spPr/>
        <p:txBody>
          <a:bodyPr/>
          <a:lstStyle/>
          <a:p>
            <a:r>
              <a:rPr lang="en-US" sz="2400" dirty="0" smtClean="0"/>
              <a:t>Payback Period</a:t>
            </a:r>
            <a:r>
              <a:rPr lang="en-US" sz="2400" baseline="-25000" dirty="0" smtClean="0"/>
              <a:t>1</a:t>
            </a:r>
            <a:r>
              <a:rPr lang="en-US" sz="2400" dirty="0" smtClean="0"/>
              <a:t>= 200 000/45 000 = 4.4 years</a:t>
            </a:r>
            <a:endParaRPr lang="en-GB" sz="2400" dirty="0" smtClean="0"/>
          </a:p>
          <a:p>
            <a:r>
              <a:rPr lang="en-US" sz="2400" dirty="0" smtClean="0"/>
              <a:t>Payback Period</a:t>
            </a:r>
            <a:r>
              <a:rPr lang="en-US" sz="2400" baseline="-25000" dirty="0" smtClean="0"/>
              <a:t>2</a:t>
            </a:r>
            <a:r>
              <a:rPr lang="en-US" sz="2400" dirty="0" smtClean="0"/>
              <a:t>= 300 000/60 000 = 5 years</a:t>
            </a:r>
            <a:endParaRPr lang="en-GB" sz="2400" dirty="0" smtClean="0"/>
          </a:p>
          <a:p>
            <a:r>
              <a:rPr lang="en-US" sz="2400" dirty="0" smtClean="0"/>
              <a:t>According to the payback periods, first alternative should be preferred.</a:t>
            </a:r>
            <a:endParaRPr lang="en-GB" sz="2400" dirty="0" smtClean="0"/>
          </a:p>
          <a:p>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tr-TR" dirty="0"/>
          </a:p>
        </p:txBody>
      </p:sp>
      <p:sp>
        <p:nvSpPr>
          <p:cNvPr id="3" name="Content Placeholder 2"/>
          <p:cNvSpPr>
            <a:spLocks noGrp="1"/>
          </p:cNvSpPr>
          <p:nvPr>
            <p:ph idx="1"/>
          </p:nvPr>
        </p:nvSpPr>
        <p:spPr/>
        <p:txBody>
          <a:bodyPr/>
          <a:lstStyle/>
          <a:p>
            <a:r>
              <a:rPr lang="en-US" sz="2400" dirty="0"/>
              <a:t>Compute the payback period of the following cash flow both for the no return and </a:t>
            </a:r>
            <a:r>
              <a:rPr lang="en-US" sz="2400" dirty="0" smtClean="0"/>
              <a:t>MARR </a:t>
            </a:r>
            <a:r>
              <a:rPr lang="en-US" sz="2400" dirty="0"/>
              <a:t>= 10 </a:t>
            </a:r>
            <a:r>
              <a:rPr lang="en-US" sz="2400" dirty="0" smtClean="0"/>
              <a:t>% </a:t>
            </a:r>
            <a:r>
              <a:rPr lang="en-US" sz="2400" dirty="0"/>
              <a:t>payback periods. </a:t>
            </a:r>
            <a:endParaRPr lang="en-US" sz="2400" dirty="0" smtClean="0"/>
          </a:p>
          <a:p>
            <a:endParaRPr lang="tr-TR" sz="2200" dirty="0"/>
          </a:p>
        </p:txBody>
      </p:sp>
      <p:graphicFrame>
        <p:nvGraphicFramePr>
          <p:cNvPr id="5" name="Table 4"/>
          <p:cNvGraphicFramePr>
            <a:graphicFrameLocks noGrp="1"/>
          </p:cNvGraphicFramePr>
          <p:nvPr>
            <p:extLst>
              <p:ext uri="{D42A27DB-BD31-4B8C-83A1-F6EECF244321}">
                <p14:modId xmlns:p14="http://schemas.microsoft.com/office/powerpoint/2010/main" val="4203209108"/>
              </p:ext>
            </p:extLst>
          </p:nvPr>
        </p:nvGraphicFramePr>
        <p:xfrm>
          <a:off x="1763685" y="3140969"/>
          <a:ext cx="6696747" cy="2011679"/>
        </p:xfrm>
        <a:graphic>
          <a:graphicData uri="http://schemas.openxmlformats.org/drawingml/2006/table">
            <a:tbl>
              <a:tblPr firstRow="1" firstCol="1" bandRow="1">
                <a:tableStyleId>{5C22544A-7EE6-4342-B048-85BDC9FD1C3A}</a:tableStyleId>
              </a:tblPr>
              <a:tblGrid>
                <a:gridCol w="1153944"/>
                <a:gridCol w="791829"/>
                <a:gridCol w="791829"/>
                <a:gridCol w="791829"/>
                <a:gridCol w="791829"/>
                <a:gridCol w="791829"/>
                <a:gridCol w="791829"/>
                <a:gridCol w="791829"/>
              </a:tblGrid>
              <a:tr h="972108">
                <a:tc>
                  <a:txBody>
                    <a:bodyPr/>
                    <a:lstStyle/>
                    <a:p>
                      <a:pPr marR="5715" algn="ctr">
                        <a:lnSpc>
                          <a:spcPct val="150000"/>
                        </a:lnSpc>
                        <a:spcAft>
                          <a:spcPts val="0"/>
                        </a:spcAft>
                      </a:pPr>
                      <a:r>
                        <a:rPr lang="en-US" sz="2200" dirty="0">
                          <a:effectLst/>
                        </a:rPr>
                        <a:t>End of year</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0</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1</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2</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3</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4</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dirty="0">
                          <a:effectLst/>
                        </a:rPr>
                        <a:t>5</a:t>
                      </a:r>
                      <a:endParaRPr lang="tr-T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200">
                          <a:effectLst/>
                        </a:rPr>
                        <a:t>6</a:t>
                      </a:r>
                      <a:endParaRPr lang="tr-TR" sz="2200">
                        <a:effectLst/>
                        <a:latin typeface="Times New Roman" panose="02020603050405020304" pitchFamily="18" charset="0"/>
                        <a:ea typeface="Times New Roman" panose="02020603050405020304" pitchFamily="18" charset="0"/>
                      </a:endParaRPr>
                    </a:p>
                  </a:txBody>
                  <a:tcPr marL="68580" marR="68580" marT="0" marB="0"/>
                </a:tc>
              </a:tr>
              <a:tr h="972108">
                <a:tc>
                  <a:txBody>
                    <a:bodyPr/>
                    <a:lstStyle/>
                    <a:p>
                      <a:pPr marR="5715" algn="ctr">
                        <a:lnSpc>
                          <a:spcPct val="150000"/>
                        </a:lnSpc>
                        <a:spcAft>
                          <a:spcPts val="0"/>
                        </a:spcAft>
                      </a:pPr>
                      <a:r>
                        <a:rPr lang="en-US" sz="2200">
                          <a:effectLst/>
                        </a:rPr>
                        <a:t>Cash Flow</a:t>
                      </a:r>
                      <a:endParaRPr lang="tr-TR"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-100</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25</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30</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25</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-10</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45</a:t>
                      </a:r>
                      <a:endParaRPr lang="tr-TR" sz="2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5715" algn="ctr">
                        <a:lnSpc>
                          <a:spcPct val="150000"/>
                        </a:lnSpc>
                        <a:spcAft>
                          <a:spcPts val="0"/>
                        </a:spcAft>
                      </a:pPr>
                      <a:r>
                        <a:rPr lang="en-US" sz="2100" dirty="0">
                          <a:effectLst/>
                        </a:rPr>
                        <a:t>45</a:t>
                      </a:r>
                      <a:endParaRPr lang="tr-TR" sz="21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429898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0565508"/>
              </p:ext>
            </p:extLst>
          </p:nvPr>
        </p:nvGraphicFramePr>
        <p:xfrm>
          <a:off x="1750024" y="1628800"/>
          <a:ext cx="6926431" cy="1928535"/>
        </p:xfrm>
        <a:graphic>
          <a:graphicData uri="http://schemas.openxmlformats.org/drawingml/2006/table">
            <a:tbl>
              <a:tblPr firstRow="1" firstCol="1" bandRow="1">
                <a:tableStyleId>{5C22544A-7EE6-4342-B048-85BDC9FD1C3A}</a:tableStyleId>
              </a:tblPr>
              <a:tblGrid>
                <a:gridCol w="1957880"/>
                <a:gridCol w="709793"/>
                <a:gridCol w="709793"/>
                <a:gridCol w="709793"/>
                <a:gridCol w="709793"/>
                <a:gridCol w="709793"/>
                <a:gridCol w="709793"/>
                <a:gridCol w="709793"/>
              </a:tblGrid>
              <a:tr h="217993">
                <a:tc>
                  <a:txBody>
                    <a:bodyPr/>
                    <a:lstStyle/>
                    <a:p>
                      <a:pPr marR="6985" algn="ctr">
                        <a:lnSpc>
                          <a:spcPct val="150000"/>
                        </a:lnSpc>
                        <a:spcAft>
                          <a:spcPts val="0"/>
                        </a:spcAft>
                      </a:pPr>
                      <a:r>
                        <a:rPr lang="en-US" sz="1200" dirty="0">
                          <a:effectLst/>
                        </a:rPr>
                        <a:t>Years</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0</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1</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2</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a:effectLst/>
                        </a:rPr>
                        <a:t>3</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a:effectLst/>
                        </a:rPr>
                        <a:t>4</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a:effectLst/>
                        </a:rPr>
                        <a:t>5</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a:effectLst/>
                        </a:rPr>
                        <a:t>6</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r>
              <a:tr h="466470">
                <a:tc>
                  <a:txBody>
                    <a:bodyPr/>
                    <a:lstStyle/>
                    <a:p>
                      <a:pPr marR="6985" algn="ctr">
                        <a:lnSpc>
                          <a:spcPct val="150000"/>
                        </a:lnSpc>
                        <a:spcAft>
                          <a:spcPts val="0"/>
                        </a:spcAft>
                      </a:pPr>
                      <a:r>
                        <a:rPr lang="en-US" sz="1200" dirty="0">
                          <a:effectLst/>
                        </a:rPr>
                        <a:t>Cash Flow</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-100</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25</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30</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25</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-10</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dirty="0">
                          <a:effectLst/>
                        </a:rPr>
                        <a:t>45</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R="6985" algn="ctr">
                        <a:lnSpc>
                          <a:spcPct val="150000"/>
                        </a:lnSpc>
                        <a:spcAft>
                          <a:spcPts val="0"/>
                        </a:spcAft>
                      </a:pPr>
                      <a:r>
                        <a:rPr lang="en-US" sz="1200">
                          <a:effectLst/>
                        </a:rPr>
                        <a:t>45</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r>
              <a:tr h="469634">
                <a:tc>
                  <a:txBody>
                    <a:bodyPr/>
                    <a:lstStyle/>
                    <a:p>
                      <a:pPr marR="6985" algn="ctr">
                        <a:lnSpc>
                          <a:spcPct val="150000"/>
                        </a:lnSpc>
                        <a:spcAft>
                          <a:spcPts val="0"/>
                        </a:spcAft>
                      </a:pPr>
                      <a:r>
                        <a:rPr lang="en-US" sz="1200">
                          <a:effectLst/>
                        </a:rPr>
                        <a:t>PW</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-100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22.73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24.79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18.78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-6.83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27.94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a:effectLst/>
                        </a:rPr>
                        <a:t>25.40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18111">
                <a:tc>
                  <a:txBody>
                    <a:bodyPr/>
                    <a:lstStyle/>
                    <a:p>
                      <a:pPr marR="6985" algn="ctr">
                        <a:lnSpc>
                          <a:spcPct val="150000"/>
                        </a:lnSpc>
                        <a:spcAft>
                          <a:spcPts val="0"/>
                        </a:spcAft>
                      </a:pPr>
                      <a:r>
                        <a:rPr lang="en-US" sz="1200" dirty="0" smtClean="0">
                          <a:effectLst/>
                        </a:rPr>
                        <a:t>Cumulative</a:t>
                      </a:r>
                      <a:r>
                        <a:rPr lang="en-US" sz="1200" baseline="0" dirty="0" smtClean="0">
                          <a:effectLst/>
                        </a:rPr>
                        <a:t> </a:t>
                      </a:r>
                      <a:r>
                        <a:rPr lang="en-US" sz="1200" dirty="0" smtClean="0">
                          <a:effectLst/>
                        </a:rPr>
                        <a:t>present </a:t>
                      </a:r>
                      <a:r>
                        <a:rPr lang="en-US" sz="1200" dirty="0">
                          <a:effectLst/>
                        </a:rPr>
                        <a:t>worth</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a:effectLst/>
                        </a:rPr>
                        <a:t>-100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a:effectLst/>
                        </a:rPr>
                        <a:t>-77.27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-52.48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-33.70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-40.53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-12.59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dirty="0">
                          <a:effectLst/>
                        </a:rPr>
                        <a:t>12.82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Content Placeholder 2"/>
          <p:cNvSpPr txBox="1">
            <a:spLocks/>
          </p:cNvSpPr>
          <p:nvPr/>
        </p:nvSpPr>
        <p:spPr bwMode="auto">
          <a:xfrm>
            <a:off x="1755775" y="3501008"/>
            <a:ext cx="792879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kumimoji="1"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n"/>
              <a:defRPr kumimoji="1" sz="2800">
                <a:solidFill>
                  <a:schemeClr val="folHlink"/>
                </a:solidFill>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mn-lt"/>
              </a:defRPr>
            </a:lvl5pPr>
            <a:lvl6pPr marL="25146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6pPr>
            <a:lvl7pPr marL="29718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7pPr>
            <a:lvl8pPr marL="34290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8pPr>
            <a:lvl9pPr marL="3886200" indent="-228600" algn="l" rtl="0" fontAlgn="base">
              <a:spcBef>
                <a:spcPct val="20000"/>
              </a:spcBef>
              <a:spcAft>
                <a:spcPct val="0"/>
              </a:spcAft>
              <a:buClr>
                <a:schemeClr val="accent2"/>
              </a:buClr>
              <a:buSzPct val="75000"/>
              <a:buFont typeface="Wingdings" pitchFamily="2" charset="2"/>
              <a:buChar char="n"/>
              <a:defRPr kumimoji="1" sz="2000">
                <a:solidFill>
                  <a:schemeClr val="folHlink"/>
                </a:solidFill>
                <a:latin typeface="+mn-lt"/>
              </a:defRPr>
            </a:lvl9pPr>
          </a:lstStyle>
          <a:p>
            <a:endParaRPr lang="en-GB" dirty="0" smtClean="0"/>
          </a:p>
          <a:p>
            <a:r>
              <a:rPr lang="en-GB" dirty="0" smtClean="0"/>
              <a:t>P=F(1+i)</a:t>
            </a:r>
            <a:r>
              <a:rPr lang="en-GB" baseline="30000" dirty="0" smtClean="0"/>
              <a:t>-n</a:t>
            </a:r>
          </a:p>
          <a:p>
            <a:endParaRPr lang="en-GB" baseline="30000" dirty="0"/>
          </a:p>
          <a:p>
            <a:r>
              <a:rPr lang="en-GB" sz="1800" dirty="0" smtClean="0"/>
              <a:t>Single payment, future worth is given, find present worth</a:t>
            </a:r>
          </a:p>
        </p:txBody>
      </p:sp>
    </p:spTree>
    <p:extLst>
      <p:ext uri="{BB962C8B-B14F-4D97-AF65-F5344CB8AC3E}">
        <p14:creationId xmlns:p14="http://schemas.microsoft.com/office/powerpoint/2010/main" val="14635890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214313"/>
            <a:ext cx="7239000" cy="1173162"/>
          </a:xfrm>
        </p:spPr>
        <p:txBody>
          <a:bodyPr/>
          <a:lstStyle/>
          <a:p>
            <a:pPr eaLnBrk="1" fontAlgn="auto" hangingPunct="1">
              <a:spcAft>
                <a:spcPts val="0"/>
              </a:spcAft>
              <a:defRPr/>
            </a:pPr>
            <a:r>
              <a:rPr lang="tr-TR" sz="3600" dirty="0" smtClean="0">
                <a:latin typeface="Calibri" pitchFamily="34" charset="0"/>
                <a:cs typeface="Times New Roman" pitchFamily="18" charset="0"/>
              </a:rPr>
              <a:t/>
            </a:r>
            <a:br>
              <a:rPr lang="tr-TR" sz="3600" dirty="0" smtClean="0">
                <a:latin typeface="Calibri" pitchFamily="34" charset="0"/>
                <a:cs typeface="Times New Roman" pitchFamily="18" charset="0"/>
              </a:rPr>
            </a:br>
            <a:r>
              <a:rPr lang="en-GB" sz="3200" dirty="0" smtClean="0">
                <a:solidFill>
                  <a:srgbClr val="0000CC"/>
                </a:solidFill>
                <a:latin typeface="Calibri" pitchFamily="34" charset="0"/>
                <a:cs typeface="Times New Roman" pitchFamily="18" charset="0"/>
              </a:rPr>
              <a:t>Opportunity Cost</a:t>
            </a:r>
          </a:p>
        </p:txBody>
      </p:sp>
      <p:sp>
        <p:nvSpPr>
          <p:cNvPr id="41987" name="2 İçerik Yer Tutucusu"/>
          <p:cNvSpPr>
            <a:spLocks noGrp="1"/>
          </p:cNvSpPr>
          <p:nvPr>
            <p:ph idx="1"/>
          </p:nvPr>
        </p:nvSpPr>
        <p:spPr>
          <a:xfrm>
            <a:off x="1619250" y="1627188"/>
            <a:ext cx="7056438" cy="4873625"/>
          </a:xfrm>
        </p:spPr>
        <p:txBody>
          <a:bodyPr/>
          <a:lstStyle/>
          <a:p>
            <a:pPr eaLnBrk="1" hangingPunct="1">
              <a:spcAft>
                <a:spcPts val="1200"/>
              </a:spcAft>
              <a:buClr>
                <a:srgbClr val="C00000"/>
              </a:buClr>
            </a:pPr>
            <a:endParaRPr lang="en-GB" sz="2600" dirty="0" smtClean="0">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An opportunity cost is the benefit lost by choosing one opportunity instead of another better alternative due to the limited resources of the company. </a:t>
            </a:r>
          </a:p>
          <a:p>
            <a:pPr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The opportunities which are eliminated due to the limited resources are examples of this type of costs.</a:t>
            </a:r>
            <a:endParaRPr lang="tr-TR" sz="2600" dirty="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284984"/>
            <a:ext cx="7239000" cy="838200"/>
          </a:xfrm>
        </p:spPr>
        <p:txBody>
          <a:bodyPr/>
          <a:lstStyle/>
          <a:p>
            <a:r>
              <a:rPr lang="en-US" dirty="0" smtClean="0"/>
              <a:t>Investment in Housing Sector</a:t>
            </a:r>
            <a:endParaRPr lang="tr-TR" dirty="0"/>
          </a:p>
        </p:txBody>
      </p:sp>
    </p:spTree>
    <p:extLst>
      <p:ext uri="{BB962C8B-B14F-4D97-AF65-F5344CB8AC3E}">
        <p14:creationId xmlns:p14="http://schemas.microsoft.com/office/powerpoint/2010/main" val="7271879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3188321" y="498158"/>
            <a:ext cx="2794356"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buClr>
                <a:schemeClr val="accent1"/>
              </a:buClr>
              <a:buSzPct val="65000"/>
              <a:buFont typeface="Wingdings" panose="05000000000000000000" pitchFamily="2" charset="2"/>
              <a:buNone/>
            </a:pPr>
            <a:r>
              <a:rPr kumimoji="0" lang="en-US" sz="1600" dirty="0" smtClean="0">
                <a:latin typeface="Arial" panose="020B0604020202020204" pitchFamily="34" charset="0"/>
              </a:rPr>
              <a:t>Finding the construction field</a:t>
            </a:r>
            <a:endParaRPr kumimoji="0" lang="tr-TR" sz="1600" dirty="0">
              <a:latin typeface="Arial" panose="020B0604020202020204" pitchFamily="34" charset="0"/>
            </a:endParaRPr>
          </a:p>
        </p:txBody>
      </p:sp>
      <p:sp>
        <p:nvSpPr>
          <p:cNvPr id="50179" name="Rectangle 5"/>
          <p:cNvSpPr>
            <a:spLocks noChangeArrowheads="1"/>
          </p:cNvSpPr>
          <p:nvPr/>
        </p:nvSpPr>
        <p:spPr bwMode="auto">
          <a:xfrm>
            <a:off x="1187624" y="1052736"/>
            <a:ext cx="7593012" cy="56630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buClr>
                <a:schemeClr val="accent1"/>
              </a:buClr>
              <a:buSzPct val="65000"/>
              <a:buFont typeface="Wingdings" panose="05000000000000000000" pitchFamily="2" charset="2"/>
              <a:buNone/>
            </a:pPr>
            <a:r>
              <a:rPr kumimoji="0" lang="en-US" sz="1400" dirty="0" smtClean="0">
                <a:latin typeface="Arial" panose="020B0604020202020204" pitchFamily="34" charset="0"/>
              </a:rPr>
              <a:t>Market research</a:t>
            </a:r>
            <a:r>
              <a:rPr kumimoji="0" lang="tr-TR" sz="1400" dirty="0" smtClean="0">
                <a:latin typeface="Arial" panose="020B0604020202020204" pitchFamily="34" charset="0"/>
              </a:rPr>
              <a:t>– </a:t>
            </a:r>
            <a:r>
              <a:rPr kumimoji="0" lang="en-US" sz="1400" dirty="0" smtClean="0">
                <a:latin typeface="Arial" panose="020B0604020202020204" pitchFamily="34" charset="0"/>
              </a:rPr>
              <a:t>Social, Economical and demographical studies</a:t>
            </a:r>
            <a:r>
              <a:rPr kumimoji="0" lang="tr-TR" sz="1400" dirty="0" smtClean="0">
                <a:latin typeface="Arial" panose="020B0604020202020204" pitchFamily="34" charset="0"/>
              </a:rPr>
              <a:t> </a:t>
            </a:r>
            <a:r>
              <a:rPr kumimoji="0" lang="tr-TR" sz="1400" dirty="0">
                <a:latin typeface="Arial" panose="020B0604020202020204" pitchFamily="34" charset="0"/>
              </a:rPr>
              <a:t>– </a:t>
            </a:r>
            <a:endParaRPr kumimoji="0" lang="en-US" sz="1400" dirty="0" smtClean="0">
              <a:latin typeface="Arial" panose="020B0604020202020204" pitchFamily="34" charset="0"/>
            </a:endParaRPr>
          </a:p>
          <a:p>
            <a:pPr algn="ctr" eaLnBrk="1" hangingPunct="1">
              <a:buClr>
                <a:schemeClr val="accent1"/>
              </a:buClr>
              <a:buSzPct val="65000"/>
              <a:buFont typeface="Wingdings" panose="05000000000000000000" pitchFamily="2" charset="2"/>
              <a:buNone/>
            </a:pPr>
            <a:r>
              <a:rPr kumimoji="0" lang="en-US" sz="1400" dirty="0" smtClean="0">
                <a:latin typeface="Arial" panose="020B0604020202020204" pitchFamily="34" charset="0"/>
              </a:rPr>
              <a:t>When is the right time</a:t>
            </a:r>
            <a:r>
              <a:rPr kumimoji="0" lang="tr-TR" sz="1400" dirty="0" smtClean="0">
                <a:latin typeface="Arial" panose="020B0604020202020204" pitchFamily="34" charset="0"/>
              </a:rPr>
              <a:t>? </a:t>
            </a:r>
            <a:endParaRPr kumimoji="0" lang="tr-TR" sz="1400" dirty="0">
              <a:latin typeface="Arial" panose="020B0604020202020204" pitchFamily="34" charset="0"/>
            </a:endParaRPr>
          </a:p>
        </p:txBody>
      </p:sp>
      <p:sp>
        <p:nvSpPr>
          <p:cNvPr id="50180" name="Rectangle 6"/>
          <p:cNvSpPr>
            <a:spLocks noChangeArrowheads="1"/>
          </p:cNvSpPr>
          <p:nvPr/>
        </p:nvSpPr>
        <p:spPr bwMode="auto">
          <a:xfrm>
            <a:off x="4786334" y="1800896"/>
            <a:ext cx="947696"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Concept</a:t>
            </a:r>
            <a:endParaRPr kumimoji="0" lang="tr-TR" sz="1600" dirty="0">
              <a:latin typeface="Arial" panose="020B0604020202020204" pitchFamily="34" charset="0"/>
            </a:endParaRPr>
          </a:p>
        </p:txBody>
      </p:sp>
      <p:sp>
        <p:nvSpPr>
          <p:cNvPr id="50181" name="Rectangle 7"/>
          <p:cNvSpPr>
            <a:spLocks noChangeArrowheads="1"/>
          </p:cNvSpPr>
          <p:nvPr/>
        </p:nvSpPr>
        <p:spPr bwMode="auto">
          <a:xfrm>
            <a:off x="3714382" y="2492375"/>
            <a:ext cx="2177199"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Schedule</a:t>
            </a:r>
            <a:r>
              <a:rPr kumimoji="0" lang="tr-TR" sz="1600" dirty="0" smtClean="0">
                <a:latin typeface="Arial" panose="020B0604020202020204" pitchFamily="34" charset="0"/>
              </a:rPr>
              <a:t> </a:t>
            </a:r>
            <a:r>
              <a:rPr kumimoji="0" lang="tr-TR" sz="1600" dirty="0">
                <a:latin typeface="Arial" panose="020B0604020202020204" pitchFamily="34" charset="0"/>
              </a:rPr>
              <a:t>/ </a:t>
            </a:r>
            <a:r>
              <a:rPr kumimoji="0" lang="en-US" sz="1600" dirty="0" smtClean="0">
                <a:latin typeface="Arial" panose="020B0604020202020204" pitchFamily="34" charset="0"/>
              </a:rPr>
              <a:t>Cash Flow</a:t>
            </a:r>
            <a:endParaRPr kumimoji="0" lang="tr-TR" sz="1600" dirty="0">
              <a:latin typeface="Arial" panose="020B0604020202020204" pitchFamily="34" charset="0"/>
            </a:endParaRPr>
          </a:p>
        </p:txBody>
      </p:sp>
      <p:sp>
        <p:nvSpPr>
          <p:cNvPr id="50182" name="Rectangle 8"/>
          <p:cNvSpPr>
            <a:spLocks noChangeArrowheads="1"/>
          </p:cNvSpPr>
          <p:nvPr/>
        </p:nvSpPr>
        <p:spPr bwMode="auto">
          <a:xfrm>
            <a:off x="3635896" y="2996952"/>
            <a:ext cx="2087431"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Project Development</a:t>
            </a:r>
            <a:endParaRPr kumimoji="0" lang="tr-TR" sz="1600" dirty="0">
              <a:latin typeface="Arial" panose="020B0604020202020204" pitchFamily="34" charset="0"/>
            </a:endParaRPr>
          </a:p>
        </p:txBody>
      </p:sp>
      <p:sp>
        <p:nvSpPr>
          <p:cNvPr id="50183" name="Rectangle 9"/>
          <p:cNvSpPr>
            <a:spLocks noChangeArrowheads="1"/>
          </p:cNvSpPr>
          <p:nvPr/>
        </p:nvSpPr>
        <p:spPr bwMode="auto">
          <a:xfrm>
            <a:off x="2699792" y="1794302"/>
            <a:ext cx="1809983"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Financial Analysis</a:t>
            </a:r>
            <a:endParaRPr kumimoji="0" lang="tr-TR" sz="1600" dirty="0">
              <a:latin typeface="Arial" panose="020B0604020202020204" pitchFamily="34" charset="0"/>
            </a:endParaRPr>
          </a:p>
        </p:txBody>
      </p:sp>
      <p:sp>
        <p:nvSpPr>
          <p:cNvPr id="50184" name="Rectangle 11"/>
          <p:cNvSpPr>
            <a:spLocks noChangeArrowheads="1"/>
          </p:cNvSpPr>
          <p:nvPr/>
        </p:nvSpPr>
        <p:spPr bwMode="auto">
          <a:xfrm>
            <a:off x="5707591" y="3740150"/>
            <a:ext cx="1335622"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Construction</a:t>
            </a:r>
            <a:endParaRPr kumimoji="0" lang="tr-TR" sz="1600" dirty="0">
              <a:latin typeface="Arial" panose="020B0604020202020204" pitchFamily="34" charset="0"/>
            </a:endParaRPr>
          </a:p>
        </p:txBody>
      </p:sp>
      <p:sp>
        <p:nvSpPr>
          <p:cNvPr id="50185" name="Rectangle 12"/>
          <p:cNvSpPr>
            <a:spLocks noChangeArrowheads="1"/>
          </p:cNvSpPr>
          <p:nvPr/>
        </p:nvSpPr>
        <p:spPr bwMode="auto">
          <a:xfrm>
            <a:off x="2271861" y="3789363"/>
            <a:ext cx="1085555"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Marketing</a:t>
            </a:r>
            <a:endParaRPr kumimoji="0" lang="tr-TR" sz="1600" dirty="0">
              <a:latin typeface="Arial" panose="020B0604020202020204" pitchFamily="34" charset="0"/>
            </a:endParaRPr>
          </a:p>
        </p:txBody>
      </p:sp>
      <p:sp>
        <p:nvSpPr>
          <p:cNvPr id="50186" name="Rectangle 13"/>
          <p:cNvSpPr>
            <a:spLocks noChangeArrowheads="1"/>
          </p:cNvSpPr>
          <p:nvPr/>
        </p:nvSpPr>
        <p:spPr bwMode="auto">
          <a:xfrm>
            <a:off x="7599973" y="3141663"/>
            <a:ext cx="1604274" cy="33855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Communication</a:t>
            </a:r>
            <a:endParaRPr kumimoji="0" lang="tr-TR" sz="1600" dirty="0">
              <a:latin typeface="Arial" panose="020B0604020202020204" pitchFamily="34" charset="0"/>
            </a:endParaRPr>
          </a:p>
        </p:txBody>
      </p:sp>
      <p:sp>
        <p:nvSpPr>
          <p:cNvPr id="50187" name="Rectangle 14"/>
          <p:cNvSpPr>
            <a:spLocks noChangeArrowheads="1"/>
          </p:cNvSpPr>
          <p:nvPr/>
        </p:nvSpPr>
        <p:spPr bwMode="auto">
          <a:xfrm>
            <a:off x="7714355" y="3671303"/>
            <a:ext cx="1300356" cy="33855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Permissions</a:t>
            </a:r>
            <a:endParaRPr kumimoji="0" lang="tr-TR" sz="1600" dirty="0">
              <a:latin typeface="Arial" panose="020B0604020202020204" pitchFamily="34" charset="0"/>
            </a:endParaRPr>
          </a:p>
        </p:txBody>
      </p:sp>
      <p:sp>
        <p:nvSpPr>
          <p:cNvPr id="50188" name="Rectangle 15"/>
          <p:cNvSpPr>
            <a:spLocks noChangeArrowheads="1"/>
          </p:cNvSpPr>
          <p:nvPr/>
        </p:nvSpPr>
        <p:spPr bwMode="auto">
          <a:xfrm>
            <a:off x="4213363" y="4581525"/>
            <a:ext cx="923651"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Delivery</a:t>
            </a:r>
            <a:endParaRPr kumimoji="0" lang="tr-TR" sz="1600" dirty="0">
              <a:latin typeface="Arial" panose="020B0604020202020204" pitchFamily="34" charset="0"/>
            </a:endParaRPr>
          </a:p>
        </p:txBody>
      </p:sp>
      <p:sp>
        <p:nvSpPr>
          <p:cNvPr id="50189" name="Rectangle 16"/>
          <p:cNvSpPr>
            <a:spLocks noChangeArrowheads="1"/>
          </p:cNvSpPr>
          <p:nvPr/>
        </p:nvSpPr>
        <p:spPr bwMode="auto">
          <a:xfrm>
            <a:off x="3466756" y="5445125"/>
            <a:ext cx="2501006"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Service after construction</a:t>
            </a:r>
            <a:endParaRPr kumimoji="0" lang="tr-TR" sz="1600" dirty="0">
              <a:latin typeface="Arial" panose="020B0604020202020204" pitchFamily="34" charset="0"/>
            </a:endParaRPr>
          </a:p>
        </p:txBody>
      </p:sp>
      <p:sp>
        <p:nvSpPr>
          <p:cNvPr id="50190" name="Rectangle 17"/>
          <p:cNvSpPr>
            <a:spLocks noChangeArrowheads="1"/>
          </p:cNvSpPr>
          <p:nvPr/>
        </p:nvSpPr>
        <p:spPr bwMode="auto">
          <a:xfrm>
            <a:off x="3961116" y="6165850"/>
            <a:ext cx="1382110" cy="33855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Management</a:t>
            </a:r>
            <a:endParaRPr kumimoji="0" lang="tr-TR" sz="1600" dirty="0">
              <a:latin typeface="Arial" panose="020B0604020202020204" pitchFamily="34" charset="0"/>
            </a:endParaRPr>
          </a:p>
        </p:txBody>
      </p:sp>
      <p:sp>
        <p:nvSpPr>
          <p:cNvPr id="50191" name="Rectangle 18"/>
          <p:cNvSpPr>
            <a:spLocks noChangeArrowheads="1"/>
          </p:cNvSpPr>
          <p:nvPr/>
        </p:nvSpPr>
        <p:spPr bwMode="auto">
          <a:xfrm>
            <a:off x="7820851" y="2612023"/>
            <a:ext cx="960519" cy="33855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600" dirty="0" smtClean="0">
                <a:latin typeface="Arial" panose="020B0604020202020204" pitchFamily="34" charset="0"/>
              </a:rPr>
              <a:t>Contract</a:t>
            </a:r>
            <a:endParaRPr kumimoji="0" lang="tr-TR" sz="1600" dirty="0">
              <a:latin typeface="Arial" panose="020B0604020202020204" pitchFamily="34" charset="0"/>
            </a:endParaRPr>
          </a:p>
        </p:txBody>
      </p:sp>
      <p:sp>
        <p:nvSpPr>
          <p:cNvPr id="50192" name="Rectangle 19"/>
          <p:cNvSpPr>
            <a:spLocks noChangeArrowheads="1"/>
          </p:cNvSpPr>
          <p:nvPr/>
        </p:nvSpPr>
        <p:spPr bwMode="auto">
          <a:xfrm>
            <a:off x="272961" y="387350"/>
            <a:ext cx="1627370"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dirty="0" smtClean="0">
                <a:latin typeface="Arial" panose="020B0604020202020204" pitchFamily="34" charset="0"/>
              </a:rPr>
              <a:t>Risk Management</a:t>
            </a:r>
            <a:endParaRPr kumimoji="0" lang="tr-TR" sz="1400" dirty="0">
              <a:latin typeface="Arial" panose="020B0604020202020204" pitchFamily="34" charset="0"/>
            </a:endParaRPr>
          </a:p>
        </p:txBody>
      </p:sp>
      <p:sp>
        <p:nvSpPr>
          <p:cNvPr id="50193" name="Rectangle 20"/>
          <p:cNvSpPr>
            <a:spLocks noChangeArrowheads="1"/>
          </p:cNvSpPr>
          <p:nvPr/>
        </p:nvSpPr>
        <p:spPr bwMode="auto">
          <a:xfrm>
            <a:off x="215286" y="962121"/>
            <a:ext cx="1835760"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dirty="0" smtClean="0">
                <a:latin typeface="Arial" panose="020B0604020202020204" pitchFamily="34" charset="0"/>
              </a:rPr>
              <a:t>Quality Management</a:t>
            </a:r>
            <a:endParaRPr kumimoji="0" lang="tr-TR" sz="1400" dirty="0">
              <a:latin typeface="Arial" panose="020B0604020202020204" pitchFamily="34" charset="0"/>
            </a:endParaRPr>
          </a:p>
        </p:txBody>
      </p:sp>
      <p:sp>
        <p:nvSpPr>
          <p:cNvPr id="50194" name="AutoShape 21"/>
          <p:cNvSpPr>
            <a:spLocks noChangeArrowheads="1"/>
          </p:cNvSpPr>
          <p:nvPr/>
        </p:nvSpPr>
        <p:spPr bwMode="auto">
          <a:xfrm>
            <a:off x="4427538" y="764704"/>
            <a:ext cx="360362" cy="360363"/>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195" name="AutoShape 22"/>
          <p:cNvSpPr>
            <a:spLocks noChangeArrowheads="1"/>
          </p:cNvSpPr>
          <p:nvPr/>
        </p:nvSpPr>
        <p:spPr bwMode="auto">
          <a:xfrm>
            <a:off x="4427538" y="1557338"/>
            <a:ext cx="360362" cy="360362"/>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196" name="AutoShape 23"/>
          <p:cNvSpPr>
            <a:spLocks noChangeArrowheads="1"/>
          </p:cNvSpPr>
          <p:nvPr/>
        </p:nvSpPr>
        <p:spPr bwMode="auto">
          <a:xfrm>
            <a:off x="4427538" y="2133600"/>
            <a:ext cx="360362" cy="360363"/>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197" name="AutoShape 24"/>
          <p:cNvSpPr>
            <a:spLocks noChangeArrowheads="1"/>
          </p:cNvSpPr>
          <p:nvPr/>
        </p:nvSpPr>
        <p:spPr bwMode="auto">
          <a:xfrm>
            <a:off x="4427538" y="2708920"/>
            <a:ext cx="360362" cy="360363"/>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198" name="AutoShape 25"/>
          <p:cNvSpPr>
            <a:spLocks noChangeArrowheads="1"/>
          </p:cNvSpPr>
          <p:nvPr/>
        </p:nvSpPr>
        <p:spPr bwMode="auto">
          <a:xfrm rot="2595302">
            <a:off x="3525838" y="3276600"/>
            <a:ext cx="360362" cy="452438"/>
          </a:xfrm>
          <a:prstGeom prst="downArrow">
            <a:avLst>
              <a:gd name="adj1" fmla="val 50000"/>
              <a:gd name="adj2" fmla="val 31388"/>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199" name="AutoShape 26"/>
          <p:cNvSpPr>
            <a:spLocks noChangeArrowheads="1"/>
          </p:cNvSpPr>
          <p:nvPr/>
        </p:nvSpPr>
        <p:spPr bwMode="auto">
          <a:xfrm rot="-2822565">
            <a:off x="5475288" y="3275013"/>
            <a:ext cx="360362" cy="455612"/>
          </a:xfrm>
          <a:prstGeom prst="downArrow">
            <a:avLst>
              <a:gd name="adj1" fmla="val 50000"/>
              <a:gd name="adj2" fmla="val 31608"/>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0" name="AutoShape 27"/>
          <p:cNvSpPr>
            <a:spLocks noChangeArrowheads="1"/>
          </p:cNvSpPr>
          <p:nvPr/>
        </p:nvSpPr>
        <p:spPr bwMode="auto">
          <a:xfrm rot="2595302">
            <a:off x="5213350" y="4071938"/>
            <a:ext cx="360363" cy="682625"/>
          </a:xfrm>
          <a:prstGeom prst="downArrow">
            <a:avLst>
              <a:gd name="adj1" fmla="val 50000"/>
              <a:gd name="adj2" fmla="val 47357"/>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1" name="AutoShape 28"/>
          <p:cNvSpPr>
            <a:spLocks noChangeArrowheads="1"/>
          </p:cNvSpPr>
          <p:nvPr/>
        </p:nvSpPr>
        <p:spPr bwMode="auto">
          <a:xfrm rot="-2822565">
            <a:off x="3698082" y="4091781"/>
            <a:ext cx="360362" cy="720725"/>
          </a:xfrm>
          <a:prstGeom prst="downArrow">
            <a:avLst>
              <a:gd name="adj1" fmla="val 50000"/>
              <a:gd name="adj2" fmla="val 50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2" name="AutoShape 29"/>
          <p:cNvSpPr>
            <a:spLocks noChangeArrowheads="1"/>
          </p:cNvSpPr>
          <p:nvPr/>
        </p:nvSpPr>
        <p:spPr bwMode="auto">
          <a:xfrm>
            <a:off x="4427538" y="5013325"/>
            <a:ext cx="360362" cy="360363"/>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3" name="AutoShape 30"/>
          <p:cNvSpPr>
            <a:spLocks noChangeArrowheads="1"/>
          </p:cNvSpPr>
          <p:nvPr/>
        </p:nvSpPr>
        <p:spPr bwMode="auto">
          <a:xfrm>
            <a:off x="4427538" y="5805488"/>
            <a:ext cx="360362" cy="360362"/>
          </a:xfrm>
          <a:prstGeom prst="downArrow">
            <a:avLst>
              <a:gd name="adj1" fmla="val 50000"/>
              <a:gd name="adj2" fmla="val 25000"/>
            </a:avLst>
          </a:prstGeom>
          <a:solidFill>
            <a:srgbClr val="99CC00"/>
          </a:solidFill>
          <a:ln w="28575">
            <a:solidFill>
              <a:schemeClr val="tx1"/>
            </a:solidFill>
            <a:miter lim="800000"/>
            <a:headEnd/>
            <a:tailEnd/>
          </a:ln>
        </p:spPr>
        <p:txBody>
          <a:bodyPr vert="eaVert"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4" name="AutoShape 31"/>
          <p:cNvSpPr>
            <a:spLocks/>
          </p:cNvSpPr>
          <p:nvPr/>
        </p:nvSpPr>
        <p:spPr bwMode="auto">
          <a:xfrm>
            <a:off x="6664546" y="476250"/>
            <a:ext cx="863600" cy="5689600"/>
          </a:xfrm>
          <a:prstGeom prst="rightBrace">
            <a:avLst>
              <a:gd name="adj1" fmla="val 54902"/>
              <a:gd name="adj2" fmla="val 50000"/>
            </a:avLst>
          </a:prstGeom>
          <a:noFill/>
          <a:ln w="381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endParaRPr kumimoji="0" lang="en-US" sz="2400">
              <a:solidFill>
                <a:schemeClr val="tx1"/>
              </a:solidFill>
              <a:latin typeface="Times New Roman" panose="02020603050405020304" pitchFamily="18" charset="0"/>
            </a:endParaRPr>
          </a:p>
        </p:txBody>
      </p:sp>
      <p:sp>
        <p:nvSpPr>
          <p:cNvPr id="50205" name="Rectangle 32"/>
          <p:cNvSpPr>
            <a:spLocks noChangeArrowheads="1"/>
          </p:cNvSpPr>
          <p:nvPr/>
        </p:nvSpPr>
        <p:spPr bwMode="auto">
          <a:xfrm>
            <a:off x="49977" y="1533727"/>
            <a:ext cx="2521844"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dirty="0" smtClean="0">
                <a:latin typeface="Arial" panose="020B0604020202020204" pitchFamily="34" charset="0"/>
              </a:rPr>
              <a:t>Communication Management</a:t>
            </a:r>
            <a:endParaRPr kumimoji="0" lang="tr-TR" sz="1400" dirty="0">
              <a:latin typeface="Arial" panose="020B0604020202020204" pitchFamily="34" charset="0"/>
            </a:endParaRPr>
          </a:p>
        </p:txBody>
      </p:sp>
      <p:sp>
        <p:nvSpPr>
          <p:cNvPr id="50206" name="Rectangle 33"/>
          <p:cNvSpPr>
            <a:spLocks noChangeArrowheads="1"/>
          </p:cNvSpPr>
          <p:nvPr/>
        </p:nvSpPr>
        <p:spPr bwMode="auto">
          <a:xfrm>
            <a:off x="-36512" y="2036763"/>
            <a:ext cx="2760692"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dirty="0" smtClean="0">
                <a:latin typeface="Arial" panose="020B0604020202020204" pitchFamily="34" charset="0"/>
              </a:rPr>
              <a:t>Human Resources Management</a:t>
            </a:r>
            <a:endParaRPr kumimoji="0" lang="tr-TR" sz="1400" dirty="0">
              <a:latin typeface="Arial" panose="020B0604020202020204" pitchFamily="34" charset="0"/>
            </a:endParaRPr>
          </a:p>
        </p:txBody>
      </p:sp>
      <p:sp>
        <p:nvSpPr>
          <p:cNvPr id="50207" name="Rectangle 34"/>
          <p:cNvSpPr>
            <a:spLocks noChangeArrowheads="1"/>
          </p:cNvSpPr>
          <p:nvPr/>
        </p:nvSpPr>
        <p:spPr bwMode="auto">
          <a:xfrm>
            <a:off x="249243" y="2501900"/>
            <a:ext cx="2024914"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dirty="0" smtClean="0">
                <a:latin typeface="Arial" panose="020B0604020202020204" pitchFamily="34" charset="0"/>
              </a:rPr>
              <a:t>Schedule Management</a:t>
            </a:r>
            <a:endParaRPr kumimoji="0" lang="tr-TR" sz="1400" dirty="0">
              <a:latin typeface="Arial" panose="020B0604020202020204" pitchFamily="34" charset="0"/>
            </a:endParaRPr>
          </a:p>
        </p:txBody>
      </p:sp>
      <p:sp>
        <p:nvSpPr>
          <p:cNvPr id="50208" name="Rectangle 35"/>
          <p:cNvSpPr>
            <a:spLocks noChangeArrowheads="1"/>
          </p:cNvSpPr>
          <p:nvPr/>
        </p:nvSpPr>
        <p:spPr bwMode="auto">
          <a:xfrm>
            <a:off x="391136" y="3029145"/>
            <a:ext cx="1646606" cy="30777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spcBef>
                <a:spcPct val="0"/>
              </a:spcBef>
              <a:buClrTx/>
              <a:buSzTx/>
              <a:buFontTx/>
              <a:buNone/>
            </a:pPr>
            <a:r>
              <a:rPr kumimoji="0" lang="en-US" sz="1400" smtClean="0">
                <a:latin typeface="Arial" panose="020B0604020202020204" pitchFamily="34" charset="0"/>
              </a:rPr>
              <a:t>Cost Management</a:t>
            </a:r>
            <a:endParaRPr kumimoji="0" lang="tr-TR" sz="1400" dirty="0">
              <a:latin typeface="Arial" panose="020B0604020202020204" pitchFamily="34" charset="0"/>
            </a:endParaRPr>
          </a:p>
        </p:txBody>
      </p:sp>
      <p:sp>
        <p:nvSpPr>
          <p:cNvPr id="50209" name="Rectangle 36"/>
          <p:cNvSpPr>
            <a:spLocks noChangeArrowheads="1"/>
          </p:cNvSpPr>
          <p:nvPr/>
        </p:nvSpPr>
        <p:spPr bwMode="auto">
          <a:xfrm>
            <a:off x="2286000" y="168895"/>
            <a:ext cx="4608513" cy="3077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eaLnBrk="1" hangingPunct="1">
              <a:buClr>
                <a:schemeClr val="accent1"/>
              </a:buClr>
              <a:buSzPct val="65000"/>
              <a:buFont typeface="Wingdings" panose="05000000000000000000" pitchFamily="2" charset="2"/>
              <a:buNone/>
            </a:pPr>
            <a:r>
              <a:rPr kumimoji="0" lang="tr-TR" sz="1400" dirty="0">
                <a:latin typeface="Arial" panose="020B0604020202020204" pitchFamily="34" charset="0"/>
              </a:rPr>
              <a:t> </a:t>
            </a:r>
            <a:r>
              <a:rPr kumimoji="0" lang="en-US" sz="1400" dirty="0" smtClean="0">
                <a:latin typeface="Arial" panose="020B0604020202020204" pitchFamily="34" charset="0"/>
              </a:rPr>
              <a:t>Idea</a:t>
            </a:r>
            <a:r>
              <a:rPr kumimoji="0" lang="tr-TR" sz="1400" dirty="0" smtClean="0">
                <a:latin typeface="Arial" panose="020B0604020202020204" pitchFamily="34" charset="0"/>
              </a:rPr>
              <a:t> </a:t>
            </a:r>
            <a:r>
              <a:rPr kumimoji="0" lang="tr-TR" sz="1400" dirty="0">
                <a:latin typeface="Arial" panose="020B0604020202020204" pitchFamily="34" charset="0"/>
              </a:rPr>
              <a:t>– </a:t>
            </a:r>
            <a:r>
              <a:rPr kumimoji="0" lang="en-US" sz="1400" dirty="0" smtClean="0">
                <a:latin typeface="Arial" panose="020B0604020202020204" pitchFamily="34" charset="0"/>
              </a:rPr>
              <a:t>Preliminary Feasibility study</a:t>
            </a:r>
            <a:r>
              <a:rPr kumimoji="0" lang="tr-TR" sz="1400" dirty="0" smtClean="0">
                <a:latin typeface="Arial" panose="020B0604020202020204" pitchFamily="34" charset="0"/>
              </a:rPr>
              <a:t>/ </a:t>
            </a:r>
            <a:r>
              <a:rPr kumimoji="0" lang="en-US" sz="1400" dirty="0" smtClean="0">
                <a:latin typeface="Arial" panose="020B0604020202020204" pitchFamily="34" charset="0"/>
              </a:rPr>
              <a:t>Targeted Market</a:t>
            </a:r>
            <a:endParaRPr kumimoji="0" lang="tr-TR" sz="1400" dirty="0">
              <a:latin typeface="Arial" panose="020B0604020202020204" pitchFamily="34" charset="0"/>
            </a:endParaRPr>
          </a:p>
        </p:txBody>
      </p:sp>
    </p:spTree>
    <p:extLst>
      <p:ext uri="{BB962C8B-B14F-4D97-AF65-F5344CB8AC3E}">
        <p14:creationId xmlns:p14="http://schemas.microsoft.com/office/powerpoint/2010/main" val="42730286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16013" y="404664"/>
            <a:ext cx="8027987" cy="838200"/>
          </a:xfrm>
        </p:spPr>
        <p:txBody>
          <a:bodyPr/>
          <a:lstStyle/>
          <a:p>
            <a:pPr eaLnBrk="1" hangingPunct="1">
              <a:defRPr/>
            </a:pPr>
            <a:r>
              <a:rPr lang="en-GB" dirty="0" smtClean="0">
                <a:latin typeface="Calibri" pitchFamily="34" charset="0"/>
                <a:cs typeface="Times New Roman" pitchFamily="18" charset="0"/>
              </a:rPr>
              <a:t>Preliminary stages in project development</a:t>
            </a:r>
            <a:r>
              <a:rPr lang="tr-TR" dirty="0" smtClean="0">
                <a:latin typeface="Calibri" pitchFamily="34" charset="0"/>
                <a:cs typeface="Times New Roman" pitchFamily="18" charset="0"/>
              </a:rPr>
              <a:t>;</a:t>
            </a:r>
            <a:endParaRPr lang="en-US" dirty="0" smtClean="0">
              <a:latin typeface="Calibri" pitchFamily="34" charset="0"/>
              <a:cs typeface="Times New Roman" pitchFamily="18" charset="0"/>
            </a:endParaRPr>
          </a:p>
        </p:txBody>
      </p:sp>
      <p:sp>
        <p:nvSpPr>
          <p:cNvPr id="52227" name="Rectangle 3"/>
          <p:cNvSpPr>
            <a:spLocks noGrp="1" noChangeArrowheads="1"/>
          </p:cNvSpPr>
          <p:nvPr>
            <p:ph type="body" idx="1"/>
          </p:nvPr>
        </p:nvSpPr>
        <p:spPr>
          <a:xfrm>
            <a:off x="1763713" y="1357313"/>
            <a:ext cx="6094412" cy="2176462"/>
          </a:xfrm>
        </p:spPr>
        <p:txBody>
          <a:bodyPr/>
          <a:lstStyle/>
          <a:p>
            <a:pPr eaLnBrk="1" hangingPunct="1">
              <a:buClr>
                <a:srgbClr val="C00000"/>
              </a:buClr>
            </a:pPr>
            <a:r>
              <a:rPr lang="en-GB" sz="2600" dirty="0" smtClean="0">
                <a:latin typeface="Calibri" panose="020F0502020204030204" pitchFamily="34" charset="0"/>
                <a:cs typeface="Times New Roman" panose="02020603050405020304" pitchFamily="18" charset="0"/>
              </a:rPr>
              <a:t>Evaluation of market and company</a:t>
            </a:r>
            <a:r>
              <a:rPr lang="tr-TR" sz="2600" dirty="0" smtClean="0">
                <a:latin typeface="Calibri" panose="020F0502020204030204" pitchFamily="34" charset="0"/>
                <a:cs typeface="Times New Roman" panose="02020603050405020304" pitchFamily="18" charset="0"/>
              </a:rPr>
              <a:t>,</a:t>
            </a:r>
          </a:p>
          <a:p>
            <a:pPr eaLnBrk="1" hangingPunct="1">
              <a:buClr>
                <a:srgbClr val="C00000"/>
              </a:buClr>
            </a:pPr>
            <a:r>
              <a:rPr lang="en-GB" sz="2600" dirty="0" smtClean="0">
                <a:latin typeface="Calibri" panose="020F0502020204030204" pitchFamily="34" charset="0"/>
                <a:cs typeface="Times New Roman" panose="02020603050405020304" pitchFamily="18" charset="0"/>
              </a:rPr>
              <a:t>Evaluation of legal and political situation</a:t>
            </a:r>
            <a:r>
              <a:rPr lang="tr-TR" sz="2600" dirty="0" smtClean="0">
                <a:latin typeface="Calibri" panose="020F0502020204030204" pitchFamily="34" charset="0"/>
                <a:cs typeface="Times New Roman" panose="02020603050405020304" pitchFamily="18" charset="0"/>
              </a:rPr>
              <a:t>,</a:t>
            </a:r>
          </a:p>
          <a:p>
            <a:pPr eaLnBrk="1" hangingPunct="1">
              <a:buClr>
                <a:srgbClr val="C00000"/>
              </a:buClr>
              <a:buFont typeface="Wingdings" panose="05000000000000000000" pitchFamily="2" charset="2"/>
              <a:buNone/>
            </a:pPr>
            <a:r>
              <a:rPr lang="tr-TR" sz="2600" dirty="0" smtClean="0">
                <a:solidFill>
                  <a:srgbClr val="0000CC"/>
                </a:solidFill>
                <a:latin typeface="Calibri" panose="020F0502020204030204" pitchFamily="34" charset="0"/>
                <a:cs typeface="Times New Roman" panose="02020603050405020304" pitchFamily="18" charset="0"/>
              </a:rPr>
              <a:t>    </a:t>
            </a:r>
            <a:r>
              <a:rPr lang="tr-TR" sz="2400" dirty="0" smtClean="0">
                <a:solidFill>
                  <a:srgbClr val="0000CC"/>
                </a:solidFill>
                <a:latin typeface="Calibri" panose="020F0502020204030204" pitchFamily="34" charset="0"/>
                <a:cs typeface="Times New Roman" panose="02020603050405020304" pitchFamily="18" charset="0"/>
              </a:rPr>
              <a:t>(</a:t>
            </a:r>
            <a:r>
              <a:rPr lang="en-GB" sz="2400" dirty="0" smtClean="0">
                <a:solidFill>
                  <a:srgbClr val="0000CC"/>
                </a:solidFill>
                <a:latin typeface="Calibri" panose="020F0502020204030204" pitchFamily="34" charset="0"/>
                <a:cs typeface="Times New Roman" panose="02020603050405020304" pitchFamily="18" charset="0"/>
              </a:rPr>
              <a:t>Strengths, Weaknesses, Opportunities, and Threats Analysis</a:t>
            </a:r>
            <a:r>
              <a:rPr lang="tr-TR" sz="2400" dirty="0" smtClean="0">
                <a:solidFill>
                  <a:srgbClr val="0000CC"/>
                </a:solidFill>
                <a:latin typeface="Calibri" panose="020F0502020204030204" pitchFamily="34" charset="0"/>
                <a:cs typeface="Times New Roman" panose="02020603050405020304" pitchFamily="18" charset="0"/>
              </a:rPr>
              <a:t>)</a:t>
            </a:r>
            <a:endParaRPr lang="tr-TR" sz="2600" dirty="0" smtClean="0">
              <a:solidFill>
                <a:srgbClr val="0000CC"/>
              </a:solidFill>
              <a:latin typeface="Calibri" panose="020F0502020204030204" pitchFamily="34" charset="0"/>
              <a:cs typeface="Times New Roman" panose="02020603050405020304" pitchFamily="18" charset="0"/>
            </a:endParaRPr>
          </a:p>
          <a:p>
            <a:pPr eaLnBrk="1" hangingPunct="1">
              <a:buClr>
                <a:srgbClr val="C00000"/>
              </a:buClr>
            </a:pPr>
            <a:r>
              <a:rPr lang="en-GB" sz="2600" dirty="0" smtClean="0">
                <a:latin typeface="Calibri" panose="020F0502020204030204" pitchFamily="34" charset="0"/>
                <a:cs typeface="Times New Roman" panose="02020603050405020304" pitchFamily="18" charset="0"/>
              </a:rPr>
              <a:t>Observe the development of the city</a:t>
            </a:r>
            <a:r>
              <a:rPr lang="tr-TR" sz="2600" dirty="0" smtClean="0">
                <a:latin typeface="Calibri" panose="020F0502020204030204" pitchFamily="34" charset="0"/>
                <a:cs typeface="Times New Roman" panose="02020603050405020304" pitchFamily="18" charset="0"/>
              </a:rPr>
              <a:t>.</a:t>
            </a:r>
          </a:p>
          <a:p>
            <a:pPr eaLnBrk="1" hangingPunct="1">
              <a:buFont typeface="Wingdings" panose="05000000000000000000" pitchFamily="2" charset="2"/>
              <a:buNone/>
            </a:pP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00188" y="285750"/>
            <a:ext cx="7239000" cy="1195388"/>
          </a:xfrm>
          <a:noFill/>
          <a:extLst>
            <a:ext uri="{909E8E84-426E-40dd-AFC4-6F175D3DCCD1}">
              <a14:hiddenFill xmlns:a14="http://schemas.microsoft.com/office/drawing/2010/main">
                <a:solidFill>
                  <a:srgbClr val="FFFFFF"/>
                </a:solidFill>
              </a14:hiddenFill>
            </a:ext>
          </a:extLst>
        </p:spPr>
        <p:txBody>
          <a:bodyPr/>
          <a:lstStyle/>
          <a:p>
            <a:r>
              <a:rPr lang="en-GB" sz="3600" dirty="0" smtClean="0">
                <a:effectLst/>
                <a:latin typeface="Calibri" panose="020F0502020204030204" pitchFamily="34" charset="0"/>
                <a:cs typeface="Times New Roman" panose="02020603050405020304" pitchFamily="18" charset="0"/>
              </a:rPr>
              <a:t>Basic indicators in residential building market</a:t>
            </a:r>
            <a:endParaRPr lang="en-US" sz="3600" dirty="0" smtClean="0">
              <a:effectLst/>
              <a:latin typeface="Calibri" panose="020F0502020204030204" pitchFamily="34" charset="0"/>
              <a:cs typeface="Times New Roman" panose="02020603050405020304" pitchFamily="18" charset="0"/>
            </a:endParaRPr>
          </a:p>
        </p:txBody>
      </p:sp>
      <p:sp>
        <p:nvSpPr>
          <p:cNvPr id="43011" name="Rectangle 3"/>
          <p:cNvSpPr>
            <a:spLocks noGrp="1" noChangeArrowheads="1"/>
          </p:cNvSpPr>
          <p:nvPr>
            <p:ph idx="1"/>
          </p:nvPr>
        </p:nvSpPr>
        <p:spPr>
          <a:xfrm>
            <a:off x="1571625" y="1714500"/>
            <a:ext cx="7235825" cy="2714625"/>
          </a:xfrm>
        </p:spPr>
        <p:txBody>
          <a:bodyPr/>
          <a:lstStyle/>
          <a:p>
            <a:pPr>
              <a:spcAft>
                <a:spcPts val="1200"/>
              </a:spcAft>
              <a:buClr>
                <a:srgbClr val="C00000"/>
              </a:buClr>
            </a:pPr>
            <a:r>
              <a:rPr lang="en-GB" sz="2600" dirty="0" smtClean="0">
                <a:solidFill>
                  <a:srgbClr val="0000CC"/>
                </a:solidFill>
                <a:latin typeface="Calibri" panose="020F0502020204030204" pitchFamily="34" charset="0"/>
                <a:cs typeface="Times New Roman" panose="02020603050405020304" pitchFamily="18" charset="0"/>
              </a:rPr>
              <a:t>Residential building sector indicators</a:t>
            </a:r>
            <a:r>
              <a:rPr lang="tr-TR" sz="2600" dirty="0" smtClean="0">
                <a:solidFill>
                  <a:srgbClr val="0000CC"/>
                </a:solidFill>
                <a:latin typeface="Calibri" panose="020F0502020204030204" pitchFamily="34" charset="0"/>
                <a:cs typeface="Times New Roman" panose="02020603050405020304" pitchFamily="18" charset="0"/>
              </a:rPr>
              <a:t>;</a:t>
            </a:r>
          </a:p>
          <a:p>
            <a:pPr lvl="1">
              <a:buClr>
                <a:srgbClr val="C00000"/>
              </a:buClr>
              <a:buSzPct val="60000"/>
            </a:pPr>
            <a:r>
              <a:rPr lang="en-GB" sz="2600" dirty="0" smtClean="0">
                <a:solidFill>
                  <a:schemeClr val="bg2"/>
                </a:solidFill>
                <a:latin typeface="Calibri" panose="020F0502020204030204" pitchFamily="34" charset="0"/>
                <a:cs typeface="Times New Roman" panose="02020603050405020304" pitchFamily="18" charset="0"/>
              </a:rPr>
              <a:t>Number of licences (</a:t>
            </a:r>
            <a:r>
              <a:rPr lang="en-GB" sz="2600" dirty="0" err="1" smtClean="0">
                <a:solidFill>
                  <a:schemeClr val="bg2"/>
                </a:solidFill>
                <a:latin typeface="Calibri" panose="020F0502020204030204" pitchFamily="34" charset="0"/>
                <a:cs typeface="Times New Roman" panose="02020603050405020304" pitchFamily="18" charset="0"/>
              </a:rPr>
              <a:t>ruhsat</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adetleri</a:t>
            </a:r>
            <a:r>
              <a:rPr lang="en-GB" sz="2600" dirty="0" smtClean="0">
                <a:solidFill>
                  <a:schemeClr val="bg2"/>
                </a:solidFill>
                <a:latin typeface="Calibri" panose="020F0502020204030204" pitchFamily="34" charset="0"/>
                <a:cs typeface="Times New Roman" panose="02020603050405020304" pitchFamily="18" charset="0"/>
              </a:rPr>
              <a:t>)</a:t>
            </a:r>
            <a:r>
              <a:rPr lang="tr-TR" sz="2600" dirty="0" smtClean="0">
                <a:solidFill>
                  <a:schemeClr val="bg2"/>
                </a:solidFill>
                <a:latin typeface="Calibri" panose="020F0502020204030204" pitchFamily="34" charset="0"/>
                <a:cs typeface="Times New Roman" panose="02020603050405020304" pitchFamily="18" charset="0"/>
              </a:rPr>
              <a:t>,</a:t>
            </a:r>
          </a:p>
          <a:p>
            <a:pPr lvl="1">
              <a:buClr>
                <a:srgbClr val="C00000"/>
              </a:buClr>
              <a:buSzPct val="60000"/>
            </a:pPr>
            <a:r>
              <a:rPr lang="en-GB" sz="2600" dirty="0" smtClean="0">
                <a:solidFill>
                  <a:schemeClr val="bg2"/>
                </a:solidFill>
                <a:latin typeface="Calibri" panose="020F0502020204030204" pitchFamily="34" charset="0"/>
                <a:cs typeface="Times New Roman" panose="02020603050405020304" pitchFamily="18" charset="0"/>
              </a:rPr>
              <a:t>Number of settlement permission (</a:t>
            </a:r>
            <a:r>
              <a:rPr lang="en-GB" sz="2600" dirty="0" err="1" smtClean="0">
                <a:solidFill>
                  <a:schemeClr val="bg2"/>
                </a:solidFill>
                <a:latin typeface="Calibri" panose="020F0502020204030204" pitchFamily="34" charset="0"/>
                <a:cs typeface="Times New Roman" panose="02020603050405020304" pitchFamily="18" charset="0"/>
              </a:rPr>
              <a:t>iskan</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adetleri</a:t>
            </a:r>
            <a:r>
              <a:rPr lang="tr-TR" sz="2600" dirty="0" smtClean="0">
                <a:solidFill>
                  <a:schemeClr val="bg2"/>
                </a:solidFill>
                <a:latin typeface="Calibri" panose="020F0502020204030204" pitchFamily="34" charset="0"/>
                <a:cs typeface="Times New Roman" panose="02020603050405020304" pitchFamily="18" charset="0"/>
              </a:rPr>
              <a:t>,</a:t>
            </a:r>
          </a:p>
          <a:p>
            <a:pPr lvl="1">
              <a:buClr>
                <a:srgbClr val="C00000"/>
              </a:buClr>
              <a:buSzPct val="60000"/>
            </a:pPr>
            <a:r>
              <a:rPr lang="en-GB" sz="2600" dirty="0" smtClean="0">
                <a:solidFill>
                  <a:schemeClr val="bg2"/>
                </a:solidFill>
                <a:latin typeface="Calibri" panose="020F0502020204030204" pitchFamily="34" charset="0"/>
                <a:cs typeface="Times New Roman" panose="02020603050405020304" pitchFamily="18" charset="0"/>
              </a:rPr>
              <a:t>Volume of mortgage credits (</a:t>
            </a:r>
            <a:r>
              <a:rPr lang="en-GB" sz="2600" dirty="0" err="1" smtClean="0">
                <a:solidFill>
                  <a:schemeClr val="bg2"/>
                </a:solidFill>
                <a:latin typeface="Calibri" panose="020F0502020204030204" pitchFamily="34" charset="0"/>
                <a:cs typeface="Times New Roman" panose="02020603050405020304" pitchFamily="18" charset="0"/>
              </a:rPr>
              <a:t>konut</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kredisi</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hacmi</a:t>
            </a:r>
            <a:r>
              <a:rPr lang="en-GB" sz="2600" dirty="0" smtClean="0">
                <a:solidFill>
                  <a:schemeClr val="bg2"/>
                </a:solidFill>
                <a:latin typeface="Calibri" panose="020F0502020204030204" pitchFamily="34" charset="0"/>
                <a:cs typeface="Times New Roman" panose="02020603050405020304" pitchFamily="18" charset="0"/>
              </a:rPr>
              <a:t>)</a:t>
            </a:r>
            <a:r>
              <a:rPr lang="tr-TR" sz="2600" dirty="0" smtClean="0">
                <a:solidFill>
                  <a:schemeClr val="bg2"/>
                </a:solidFill>
                <a:latin typeface="Calibri" panose="020F0502020204030204" pitchFamily="34" charset="0"/>
                <a:cs typeface="Times New Roman" panose="02020603050405020304" pitchFamily="18" charset="0"/>
              </a:rPr>
              <a:t>, </a:t>
            </a:r>
          </a:p>
          <a:p>
            <a:pPr lvl="1">
              <a:buClr>
                <a:srgbClr val="C00000"/>
              </a:buClr>
              <a:buSzPct val="60000"/>
            </a:pPr>
            <a:r>
              <a:rPr lang="en-GB" sz="2600" dirty="0" smtClean="0">
                <a:solidFill>
                  <a:schemeClr val="bg2"/>
                </a:solidFill>
                <a:latin typeface="Calibri" panose="020F0502020204030204" pitchFamily="34" charset="0"/>
                <a:cs typeface="Times New Roman" panose="02020603050405020304" pitchFamily="18" charset="0"/>
              </a:rPr>
              <a:t>Number of mortgages (</a:t>
            </a:r>
            <a:r>
              <a:rPr lang="en-GB" sz="2600" dirty="0" err="1" smtClean="0">
                <a:solidFill>
                  <a:schemeClr val="bg2"/>
                </a:solidFill>
                <a:latin typeface="Calibri" panose="020F0502020204030204" pitchFamily="34" charset="0"/>
                <a:cs typeface="Times New Roman" panose="02020603050405020304" pitchFamily="18" charset="0"/>
              </a:rPr>
              <a:t>kullanılan</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konut</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kredisi</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sayısı</a:t>
            </a:r>
            <a:r>
              <a:rPr lang="en-GB" sz="2600" dirty="0" smtClean="0">
                <a:solidFill>
                  <a:schemeClr val="bg2"/>
                </a:solidFill>
                <a:latin typeface="Calibri" panose="020F0502020204030204" pitchFamily="34" charset="0"/>
                <a:cs typeface="Times New Roman" panose="02020603050405020304" pitchFamily="18" charset="0"/>
              </a:rPr>
              <a:t>)</a:t>
            </a:r>
            <a:r>
              <a:rPr lang="tr-TR" sz="2600" dirty="0" smtClean="0">
                <a:solidFill>
                  <a:schemeClr val="bg2"/>
                </a:solidFill>
                <a:latin typeface="Calibri" panose="020F0502020204030204" pitchFamily="34" charset="0"/>
                <a:cs typeface="Times New Roman" panose="02020603050405020304" pitchFamily="18" charset="0"/>
              </a:rPr>
              <a:t>.</a:t>
            </a:r>
          </a:p>
          <a:p>
            <a:pPr lvl="1">
              <a:buFont typeface="Wingdings" panose="05000000000000000000" pitchFamily="2" charset="2"/>
              <a:buNone/>
            </a:pPr>
            <a:endParaRPr lang="en-US" dirty="0" smtClean="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23963" y="142875"/>
            <a:ext cx="7920037" cy="525463"/>
          </a:xfrm>
        </p:spPr>
        <p:txBody>
          <a:bodyPr/>
          <a:lstStyle/>
          <a:p>
            <a:pPr>
              <a:defRPr/>
            </a:pPr>
            <a:r>
              <a:rPr lang="en-US" sz="3400" dirty="0" smtClean="0">
                <a:solidFill>
                  <a:srgbClr val="CC0000"/>
                </a:solidFill>
                <a:latin typeface="Calibri" pitchFamily="34" charset="0"/>
                <a:cs typeface="Times New Roman" pitchFamily="18" charset="0"/>
              </a:rPr>
              <a:t>Residential Buildings</a:t>
            </a:r>
          </a:p>
        </p:txBody>
      </p:sp>
      <p:sp>
        <p:nvSpPr>
          <p:cNvPr id="44035" name="Rectangle 5"/>
          <p:cNvSpPr>
            <a:spLocks noChangeArrowheads="1"/>
          </p:cNvSpPr>
          <p:nvPr/>
        </p:nvSpPr>
        <p:spPr bwMode="auto">
          <a:xfrm>
            <a:off x="1641475" y="4022725"/>
            <a:ext cx="7391400" cy="2133600"/>
          </a:xfrm>
          <a:prstGeom prst="rect">
            <a:avLst/>
          </a:prstGeom>
          <a:solidFill>
            <a:schemeClr val="folHlink">
              <a:alpha val="1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a:spcBef>
                <a:spcPct val="0"/>
              </a:spcBef>
              <a:buClrTx/>
              <a:buSzTx/>
              <a:buFontTx/>
              <a:buNone/>
            </a:pPr>
            <a:endParaRPr kumimoji="0" lang="en-US" sz="2400">
              <a:latin typeface="Arial" panose="020B0604020202020204" pitchFamily="34" charset="0"/>
              <a:ea typeface="ヒラギノ角ゴ Pro W3" pitchFamily="64" charset="-128"/>
            </a:endParaRPr>
          </a:p>
        </p:txBody>
      </p:sp>
      <p:sp>
        <p:nvSpPr>
          <p:cNvPr id="44036" name="Rectangle 6"/>
          <p:cNvSpPr>
            <a:spLocks noChangeArrowheads="1"/>
          </p:cNvSpPr>
          <p:nvPr/>
        </p:nvSpPr>
        <p:spPr bwMode="auto">
          <a:xfrm>
            <a:off x="1403350" y="1333500"/>
            <a:ext cx="7561263" cy="2133600"/>
          </a:xfrm>
          <a:prstGeom prst="rect">
            <a:avLst/>
          </a:prstGeom>
          <a:solidFill>
            <a:schemeClr val="folHlink">
              <a:alpha val="1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a:spcBef>
                <a:spcPct val="0"/>
              </a:spcBef>
              <a:buClrTx/>
              <a:buSzTx/>
              <a:buFontTx/>
              <a:buNone/>
            </a:pPr>
            <a:endParaRPr kumimoji="0" lang="en-US" sz="2400">
              <a:latin typeface="Arial" panose="020B0604020202020204" pitchFamily="34" charset="0"/>
              <a:ea typeface="ヒラギノ角ゴ Pro W3" pitchFamily="64" charset="-128"/>
            </a:endParaRPr>
          </a:p>
        </p:txBody>
      </p:sp>
      <p:sp>
        <p:nvSpPr>
          <p:cNvPr id="23559" name="AutoShape 7"/>
          <p:cNvSpPr>
            <a:spLocks noChangeArrowheads="1"/>
          </p:cNvSpPr>
          <p:nvPr/>
        </p:nvSpPr>
        <p:spPr bwMode="auto">
          <a:xfrm>
            <a:off x="1565275" y="974725"/>
            <a:ext cx="7543800" cy="381000"/>
          </a:xfrm>
          <a:prstGeom prst="roundRect">
            <a:avLst>
              <a:gd name="adj" fmla="val 16667"/>
            </a:avLst>
          </a:prstGeom>
          <a:solidFill>
            <a:schemeClr val="bg1"/>
          </a:solidFill>
          <a:ln w="9525" algn="ctr">
            <a:solidFill>
              <a:srgbClr val="008000"/>
            </a:solidFill>
            <a:round/>
            <a:headEnd/>
            <a:tailEnd/>
          </a:ln>
          <a:effectLst>
            <a:outerShdw dist="35921" dir="2700000" algn="ctr" rotWithShape="0">
              <a:srgbClr val="808080">
                <a:alpha val="55000"/>
              </a:srgbClr>
            </a:outerShdw>
          </a:effectLst>
        </p:spPr>
        <p:txBody>
          <a:bodyPr wrap="none" anchor="ctr"/>
          <a:lstStyle/>
          <a:p>
            <a:pPr algn="ctr">
              <a:defRPr/>
            </a:pPr>
            <a:r>
              <a:rPr lang="en-GB" sz="1600" b="1" dirty="0">
                <a:solidFill>
                  <a:srgbClr val="EAEF31"/>
                </a:solidFill>
                <a:effectLst>
                  <a:outerShdw blurRad="38100" dist="38100" dir="2700000" algn="tl">
                    <a:srgbClr val="000000"/>
                  </a:outerShdw>
                </a:effectLst>
                <a:latin typeface="Calibri" pitchFamily="34" charset="0"/>
              </a:rPr>
              <a:t>Housing construction </a:t>
            </a:r>
            <a:r>
              <a:rPr lang="tr-TR" sz="1600" b="1" dirty="0">
                <a:solidFill>
                  <a:srgbClr val="EAEF31"/>
                </a:solidFill>
                <a:effectLst>
                  <a:outerShdw blurRad="38100" dist="38100" dir="2700000" algn="tl">
                    <a:srgbClr val="000000"/>
                  </a:outerShdw>
                </a:effectLst>
                <a:latin typeface="Calibri" pitchFamily="34" charset="0"/>
              </a:rPr>
              <a:t>(</a:t>
            </a:r>
            <a:r>
              <a:rPr lang="en-GB" sz="1600" b="1" dirty="0">
                <a:solidFill>
                  <a:srgbClr val="EAEF31"/>
                </a:solidFill>
                <a:effectLst>
                  <a:outerShdw blurRad="38100" dist="38100" dir="2700000" algn="tl">
                    <a:srgbClr val="000000"/>
                  </a:outerShdw>
                </a:effectLst>
                <a:latin typeface="Calibri" pitchFamily="34" charset="0"/>
              </a:rPr>
              <a:t>thousands</a:t>
            </a:r>
            <a:r>
              <a:rPr lang="tr-TR" sz="1600" b="1" dirty="0">
                <a:solidFill>
                  <a:srgbClr val="EAEF31"/>
                </a:solidFill>
                <a:effectLst>
                  <a:outerShdw blurRad="38100" dist="38100" dir="2700000" algn="tl">
                    <a:srgbClr val="000000"/>
                  </a:outerShdw>
                </a:effectLst>
                <a:latin typeface="Calibri" pitchFamily="34" charset="0"/>
              </a:rPr>
              <a:t>) (*)</a:t>
            </a:r>
          </a:p>
        </p:txBody>
      </p:sp>
      <p:sp>
        <p:nvSpPr>
          <p:cNvPr id="23560" name="AutoShape 8"/>
          <p:cNvSpPr>
            <a:spLocks noChangeArrowheads="1"/>
          </p:cNvSpPr>
          <p:nvPr/>
        </p:nvSpPr>
        <p:spPr bwMode="auto">
          <a:xfrm>
            <a:off x="1565275" y="3717925"/>
            <a:ext cx="7543800" cy="381000"/>
          </a:xfrm>
          <a:prstGeom prst="roundRect">
            <a:avLst>
              <a:gd name="adj" fmla="val 16667"/>
            </a:avLst>
          </a:prstGeom>
          <a:solidFill>
            <a:schemeClr val="bg1"/>
          </a:solidFill>
          <a:ln w="9525" algn="ctr">
            <a:solidFill>
              <a:srgbClr val="008000"/>
            </a:solidFill>
            <a:round/>
            <a:headEnd/>
            <a:tailEnd/>
          </a:ln>
          <a:effectLst>
            <a:outerShdw dist="35921" dir="2700000" algn="ctr" rotWithShape="0">
              <a:srgbClr val="808080">
                <a:alpha val="55000"/>
              </a:srgbClr>
            </a:outerShdw>
          </a:effectLst>
        </p:spPr>
        <p:txBody>
          <a:bodyPr wrap="none" anchor="ct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algn="ctr">
              <a:spcBef>
                <a:spcPct val="0"/>
              </a:spcBef>
              <a:buClrTx/>
              <a:buSzTx/>
              <a:buFontTx/>
              <a:buNone/>
            </a:pPr>
            <a:r>
              <a:rPr kumimoji="0" lang="en-US" sz="1600" b="1" dirty="0" smtClean="0">
                <a:solidFill>
                  <a:srgbClr val="FF33CC"/>
                </a:solidFill>
                <a:effectLst>
                  <a:outerShdw blurRad="38100" dist="38100" dir="2700000" algn="tl">
                    <a:srgbClr val="000000"/>
                  </a:outerShdw>
                </a:effectLst>
                <a:latin typeface="Calibri" panose="020F0502020204030204" pitchFamily="34" charset="0"/>
              </a:rPr>
              <a:t>Annual sale volume of houses</a:t>
            </a:r>
            <a:r>
              <a:rPr kumimoji="0" lang="tr-TR" sz="1600" b="1" dirty="0" smtClean="0">
                <a:solidFill>
                  <a:srgbClr val="FF33CC"/>
                </a:solidFill>
                <a:effectLst>
                  <a:outerShdw blurRad="38100" dist="38100" dir="2700000" algn="tl">
                    <a:srgbClr val="000000"/>
                  </a:outerShdw>
                </a:effectLst>
                <a:latin typeface="Calibri" panose="020F0502020204030204" pitchFamily="34" charset="0"/>
              </a:rPr>
              <a:t> (</a:t>
            </a:r>
            <a:r>
              <a:rPr kumimoji="0" lang="en-US" sz="1600" b="1" dirty="0" smtClean="0">
                <a:solidFill>
                  <a:srgbClr val="FF33CC"/>
                </a:solidFill>
                <a:effectLst>
                  <a:outerShdw blurRad="38100" dist="38100" dir="2700000" algn="tl">
                    <a:srgbClr val="000000"/>
                  </a:outerShdw>
                </a:effectLst>
                <a:latin typeface="Calibri" panose="020F0502020204030204" pitchFamily="34" charset="0"/>
              </a:rPr>
              <a:t>thousands</a:t>
            </a:r>
            <a:r>
              <a:rPr kumimoji="0" lang="tr-TR" sz="1600" b="1" dirty="0" smtClean="0">
                <a:solidFill>
                  <a:srgbClr val="FF33CC"/>
                </a:solidFill>
                <a:effectLst>
                  <a:outerShdw blurRad="38100" dist="38100" dir="2700000" algn="tl">
                    <a:srgbClr val="000000"/>
                  </a:outerShdw>
                </a:effectLst>
                <a:latin typeface="Calibri" panose="020F0502020204030204" pitchFamily="34" charset="0"/>
              </a:rPr>
              <a:t>) </a:t>
            </a:r>
            <a:r>
              <a:rPr kumimoji="0" lang="tr-TR" sz="1600" b="1" dirty="0">
                <a:solidFill>
                  <a:srgbClr val="FF33CC"/>
                </a:solidFill>
                <a:effectLst>
                  <a:outerShdw blurRad="38100" dist="38100" dir="2700000" algn="tl">
                    <a:srgbClr val="000000"/>
                  </a:outerShdw>
                </a:effectLst>
                <a:latin typeface="Calibri" panose="020F0502020204030204" pitchFamily="34" charset="0"/>
              </a:rPr>
              <a:t>(**)</a:t>
            </a:r>
          </a:p>
        </p:txBody>
      </p:sp>
      <p:graphicFrame>
        <p:nvGraphicFramePr>
          <p:cNvPr id="2" name="Object 9"/>
          <p:cNvGraphicFramePr>
            <a:graphicFrameLocks noChangeAspect="1"/>
          </p:cNvGraphicFramePr>
          <p:nvPr/>
        </p:nvGraphicFramePr>
        <p:xfrm>
          <a:off x="1622425" y="1550988"/>
          <a:ext cx="5665788" cy="1685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10"/>
          <p:cNvGraphicFramePr>
            <a:graphicFrameLocks noChangeAspect="1"/>
          </p:cNvGraphicFramePr>
          <p:nvPr>
            <p:extLst>
              <p:ext uri="{D42A27DB-BD31-4B8C-83A1-F6EECF244321}">
                <p14:modId xmlns:p14="http://schemas.microsoft.com/office/powerpoint/2010/main" val="4098947098"/>
              </p:ext>
            </p:extLst>
          </p:nvPr>
        </p:nvGraphicFramePr>
        <p:xfrm>
          <a:off x="1558255" y="4364038"/>
          <a:ext cx="7010400" cy="1792287"/>
        </p:xfrm>
        <a:graphic>
          <a:graphicData uri="http://schemas.openxmlformats.org/drawingml/2006/chart">
            <c:chart xmlns:c="http://schemas.openxmlformats.org/drawingml/2006/chart" xmlns:r="http://schemas.openxmlformats.org/officeDocument/2006/relationships" r:id="rId3"/>
          </a:graphicData>
        </a:graphic>
      </p:graphicFrame>
      <p:sp>
        <p:nvSpPr>
          <p:cNvPr id="44041" name="Text Box 11"/>
          <p:cNvSpPr txBox="1">
            <a:spLocks noChangeArrowheads="1"/>
          </p:cNvSpPr>
          <p:nvPr/>
        </p:nvSpPr>
        <p:spPr bwMode="auto">
          <a:xfrm>
            <a:off x="7607300" y="4832350"/>
            <a:ext cx="774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defTabSz="938213">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defTabSz="938213">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defTabSz="938213">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r>
              <a:rPr kumimoji="0" lang="en-GB" sz="800">
                <a:latin typeface="Arial" panose="020B0604020202020204" pitchFamily="34" charset="0"/>
              </a:rPr>
              <a:t>Sale of houses</a:t>
            </a:r>
            <a:endParaRPr kumimoji="0" lang="tr-TR" sz="800">
              <a:latin typeface="Arial" panose="020B0604020202020204" pitchFamily="34" charset="0"/>
            </a:endParaRPr>
          </a:p>
        </p:txBody>
      </p:sp>
      <p:sp>
        <p:nvSpPr>
          <p:cNvPr id="44042" name="Text Box 12"/>
          <p:cNvSpPr txBox="1">
            <a:spLocks noChangeArrowheads="1"/>
          </p:cNvSpPr>
          <p:nvPr/>
        </p:nvSpPr>
        <p:spPr bwMode="auto">
          <a:xfrm>
            <a:off x="7705725" y="5441950"/>
            <a:ext cx="904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defTabSz="938213">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defTabSz="938213">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defTabSz="938213">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r>
              <a:rPr kumimoji="0" lang="en-GB" sz="800">
                <a:latin typeface="Arial" panose="020B0604020202020204" pitchFamily="34" charset="0"/>
              </a:rPr>
              <a:t>House mortgages</a:t>
            </a:r>
            <a:endParaRPr kumimoji="0" lang="tr-TR" sz="800">
              <a:latin typeface="Arial" panose="020B0604020202020204" pitchFamily="34" charset="0"/>
            </a:endParaRPr>
          </a:p>
        </p:txBody>
      </p:sp>
      <p:sp>
        <p:nvSpPr>
          <p:cNvPr id="44043" name="Text Box 13"/>
          <p:cNvSpPr txBox="1">
            <a:spLocks noChangeArrowheads="1"/>
          </p:cNvSpPr>
          <p:nvPr/>
        </p:nvSpPr>
        <p:spPr bwMode="auto">
          <a:xfrm>
            <a:off x="8320088" y="1620838"/>
            <a:ext cx="788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defTabSz="938213">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defTabSz="938213">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defTabSz="938213">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r>
              <a:rPr kumimoji="0" lang="en-GB" sz="800">
                <a:latin typeface="Arial" panose="020B0604020202020204" pitchFamily="34" charset="0"/>
              </a:rPr>
              <a:t>Settlement Permission</a:t>
            </a:r>
            <a:endParaRPr kumimoji="0" lang="tr-TR" sz="800">
              <a:latin typeface="Arial" panose="020B0604020202020204" pitchFamily="34" charset="0"/>
            </a:endParaRPr>
          </a:p>
        </p:txBody>
      </p:sp>
      <p:sp>
        <p:nvSpPr>
          <p:cNvPr id="44044" name="Text Box 14"/>
          <p:cNvSpPr txBox="1">
            <a:spLocks noChangeArrowheads="1"/>
          </p:cNvSpPr>
          <p:nvPr/>
        </p:nvSpPr>
        <p:spPr bwMode="auto">
          <a:xfrm>
            <a:off x="8243888"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defTabSz="938213">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defTabSz="938213">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defTabSz="938213">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defTabSz="938213">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defTabSz="938213"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0"/>
              </a:spcBef>
              <a:buClrTx/>
              <a:buSzTx/>
              <a:buFontTx/>
              <a:buNone/>
            </a:pPr>
            <a:r>
              <a:rPr kumimoji="0" lang="en-GB" sz="800">
                <a:latin typeface="Arial" panose="020B0604020202020204" pitchFamily="34" charset="0"/>
              </a:rPr>
              <a:t>Use Permission</a:t>
            </a:r>
            <a:endParaRPr kumimoji="0" lang="tr-TR" sz="800">
              <a:latin typeface="Arial" panose="020B0604020202020204" pitchFamily="34" charset="0"/>
            </a:endParaRPr>
          </a:p>
        </p:txBody>
      </p:sp>
      <p:sp>
        <p:nvSpPr>
          <p:cNvPr id="23568" name="Rectangle 16"/>
          <p:cNvSpPr>
            <a:spLocks noChangeArrowheads="1"/>
          </p:cNvSpPr>
          <p:nvPr/>
        </p:nvSpPr>
        <p:spPr bwMode="auto">
          <a:xfrm>
            <a:off x="2438400" y="3413125"/>
            <a:ext cx="5991225" cy="152400"/>
          </a:xfrm>
          <a:prstGeom prst="rect">
            <a:avLst/>
          </a:prstGeom>
          <a:noFill/>
          <a:ln w="9525">
            <a:noFill/>
            <a:miter lim="800000"/>
            <a:headEnd/>
            <a:tailEnd/>
          </a:ln>
          <a:effectLst/>
        </p:spPr>
        <p:txBody>
          <a:bodyPr lIns="0" tIns="0" rIns="0" bIns="0">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20000"/>
              </a:spcBef>
              <a:buClr>
                <a:schemeClr val="accent2"/>
              </a:buClr>
              <a:buSzPct val="75000"/>
              <a:buFont typeface="Wingdings" panose="05000000000000000000" pitchFamily="2" charset="2"/>
              <a:buNone/>
              <a:defRPr/>
            </a:pPr>
            <a:r>
              <a:rPr kumimoji="1" lang="tr-TR" sz="1000" dirty="0" smtClean="0">
                <a:solidFill>
                  <a:schemeClr val="folHlink"/>
                </a:solidFill>
                <a:effectLst>
                  <a:outerShdw blurRad="38100" dist="38100" dir="2700000" algn="tl">
                    <a:srgbClr val="000000"/>
                  </a:outerShdw>
                </a:effectLst>
                <a:latin typeface="Verdana" panose="020B0604030504040204" pitchFamily="34" charset="0"/>
              </a:rPr>
              <a:t>(*) </a:t>
            </a:r>
            <a:r>
              <a:rPr kumimoji="1" lang="en-GB" sz="1000" dirty="0" smtClean="0">
                <a:solidFill>
                  <a:schemeClr val="folHlink"/>
                </a:solidFill>
                <a:effectLst>
                  <a:outerShdw blurRad="38100" dist="38100" dir="2700000" algn="tl">
                    <a:srgbClr val="000000"/>
                  </a:outerShdw>
                </a:effectLst>
                <a:latin typeface="Verdana" panose="020B0604030504040204" pitchFamily="34" charset="0"/>
              </a:rPr>
              <a:t>Turkish Statistical Institute</a:t>
            </a:r>
            <a:r>
              <a:rPr kumimoji="1" lang="tr-TR" sz="1000" dirty="0" smtClean="0">
                <a:solidFill>
                  <a:schemeClr val="folHlink"/>
                </a:solidFill>
                <a:effectLst>
                  <a:outerShdw blurRad="38100" dist="38100" dir="2700000" algn="tl">
                    <a:srgbClr val="000000"/>
                  </a:outerShdw>
                </a:effectLst>
                <a:latin typeface="Verdana" panose="020B0604030504040204" pitchFamily="34" charset="0"/>
              </a:rPr>
              <a:t>.</a:t>
            </a:r>
          </a:p>
        </p:txBody>
      </p:sp>
      <p:sp>
        <p:nvSpPr>
          <p:cNvPr id="23569" name="Rectangle 17"/>
          <p:cNvSpPr>
            <a:spLocks noChangeArrowheads="1"/>
          </p:cNvSpPr>
          <p:nvPr/>
        </p:nvSpPr>
        <p:spPr bwMode="auto">
          <a:xfrm>
            <a:off x="2362200" y="6156325"/>
            <a:ext cx="5991225" cy="152400"/>
          </a:xfrm>
          <a:prstGeom prst="rect">
            <a:avLst/>
          </a:prstGeom>
          <a:noFill/>
          <a:ln w="9525">
            <a:noFill/>
            <a:miter lim="800000"/>
            <a:headEnd/>
            <a:tailEnd/>
          </a:ln>
          <a:effectLst/>
        </p:spPr>
        <p:txBody>
          <a:bodyPr lIns="0" tIns="0" rIns="0" bIns="0">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20000"/>
              </a:spcBef>
              <a:buClr>
                <a:schemeClr val="accent2"/>
              </a:buClr>
              <a:buSzPct val="75000"/>
              <a:buFont typeface="Wingdings" panose="05000000000000000000" pitchFamily="2" charset="2"/>
              <a:buNone/>
              <a:defRPr/>
            </a:pPr>
            <a:r>
              <a:rPr kumimoji="1" lang="tr-TR" sz="1000" dirty="0" smtClean="0">
                <a:solidFill>
                  <a:schemeClr val="folHlink"/>
                </a:solidFill>
                <a:effectLst>
                  <a:outerShdw blurRad="38100" dist="38100" dir="2700000" algn="tl">
                    <a:srgbClr val="000000"/>
                  </a:outerShdw>
                </a:effectLst>
                <a:latin typeface="Verdana" panose="020B0604030504040204" pitchFamily="34" charset="0"/>
              </a:rPr>
              <a:t>(**) </a:t>
            </a:r>
            <a:r>
              <a:rPr kumimoji="1" lang="en-GB" sz="1000" dirty="0">
                <a:solidFill>
                  <a:schemeClr val="folHlink"/>
                </a:solidFill>
                <a:effectLst>
                  <a:outerShdw blurRad="38100" dist="38100" dir="2700000" algn="tl">
                    <a:srgbClr val="000000"/>
                  </a:outerShdw>
                </a:effectLst>
                <a:latin typeface="Verdana" panose="020B0604030504040204" pitchFamily="34" charset="0"/>
              </a:rPr>
              <a:t>General Directorate of Land Registry and Cadastre</a:t>
            </a:r>
            <a:r>
              <a:rPr kumimoji="1" lang="tr-TR" sz="1000" dirty="0" smtClean="0">
                <a:solidFill>
                  <a:schemeClr val="folHlink"/>
                </a:solidFill>
                <a:effectLst>
                  <a:outerShdw blurRad="38100" dist="38100" dir="2700000" algn="tl">
                    <a:srgbClr val="000000"/>
                  </a:outerShdw>
                </a:effectLst>
                <a:latin typeface="Verdana" panose="020B0604030504040204" pitchFamily="34" charset="0"/>
              </a:rPr>
              <a:t>.</a:t>
            </a:r>
          </a:p>
        </p:txBody>
      </p:sp>
      <p:sp>
        <p:nvSpPr>
          <p:cNvPr id="44047" name="Text Box 19"/>
          <p:cNvSpPr txBox="1">
            <a:spLocks noChangeArrowheads="1"/>
          </p:cNvSpPr>
          <p:nvPr/>
        </p:nvSpPr>
        <p:spPr bwMode="auto">
          <a:xfrm>
            <a:off x="7596188" y="1620838"/>
            <a:ext cx="719137" cy="3698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50000"/>
              </a:spcBef>
              <a:buClrTx/>
              <a:buSzTx/>
              <a:buFontTx/>
              <a:buNone/>
            </a:pPr>
            <a:r>
              <a:rPr kumimoji="0" lang="tr-TR" sz="900">
                <a:solidFill>
                  <a:schemeClr val="tx1"/>
                </a:solidFill>
                <a:latin typeface="Arial" panose="020B0604020202020204" pitchFamily="34" charset="0"/>
              </a:rPr>
              <a:t>2008 501 </a:t>
            </a:r>
            <a:r>
              <a:rPr kumimoji="0" lang="en-GB" sz="900">
                <a:solidFill>
                  <a:schemeClr val="tx1"/>
                </a:solidFill>
                <a:latin typeface="Arial" panose="020B0604020202020204" pitchFamily="34" charset="0"/>
              </a:rPr>
              <a:t>thousands</a:t>
            </a:r>
            <a:endParaRPr kumimoji="0" lang="tr-TR" sz="900">
              <a:solidFill>
                <a:schemeClr val="tx1"/>
              </a:solidFill>
              <a:latin typeface="Arial" panose="020B0604020202020204" pitchFamily="34" charset="0"/>
            </a:endParaRPr>
          </a:p>
        </p:txBody>
      </p:sp>
      <p:sp>
        <p:nvSpPr>
          <p:cNvPr id="44048" name="Text Box 20"/>
          <p:cNvSpPr txBox="1">
            <a:spLocks noChangeArrowheads="1"/>
          </p:cNvSpPr>
          <p:nvPr/>
        </p:nvSpPr>
        <p:spPr bwMode="auto">
          <a:xfrm>
            <a:off x="7507288" y="2197100"/>
            <a:ext cx="808037" cy="5080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kumimoji="1" sz="3200">
                <a:solidFill>
                  <a:schemeClr val="folHlink"/>
                </a:solidFill>
                <a:latin typeface="Verdana" panose="020B0604030504040204" pitchFamily="34" charset="0"/>
              </a:defRPr>
            </a:lvl1pPr>
            <a:lvl2pPr marL="742950" indent="-285750">
              <a:spcBef>
                <a:spcPct val="20000"/>
              </a:spcBef>
              <a:buClr>
                <a:schemeClr val="accent2"/>
              </a:buClr>
              <a:buSzPct val="75000"/>
              <a:buFont typeface="Wingdings" panose="05000000000000000000" pitchFamily="2" charset="2"/>
              <a:buChar char="n"/>
              <a:defRPr kumimoji="1" sz="2800">
                <a:solidFill>
                  <a:schemeClr val="folHlink"/>
                </a:solidFill>
                <a:latin typeface="Verdana" panose="020B0604030504040204" pitchFamily="34" charset="0"/>
              </a:defRPr>
            </a:lvl2pPr>
            <a:lvl3pPr marL="1143000" indent="-228600">
              <a:spcBef>
                <a:spcPct val="20000"/>
              </a:spcBef>
              <a:buClr>
                <a:schemeClr val="accent2"/>
              </a:buClr>
              <a:buSzPct val="75000"/>
              <a:buFont typeface="Wingdings" panose="05000000000000000000" pitchFamily="2" charset="2"/>
              <a:buChar char="n"/>
              <a:defRPr kumimoji="1" sz="2400">
                <a:solidFill>
                  <a:schemeClr val="folHlink"/>
                </a:solidFill>
                <a:latin typeface="Verdana" panose="020B0604030504040204" pitchFamily="34" charset="0"/>
              </a:defRPr>
            </a:lvl3pPr>
            <a:lvl4pPr marL="16002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4pPr>
            <a:lvl5pPr marL="2057400" indent="-228600">
              <a:spcBef>
                <a:spcPct val="20000"/>
              </a:spcBef>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folHlink"/>
                </a:solidFill>
                <a:latin typeface="Verdana" panose="020B0604030504040204" pitchFamily="34" charset="0"/>
              </a:defRPr>
            </a:lvl9pPr>
          </a:lstStyle>
          <a:p>
            <a:pPr eaLnBrk="1" hangingPunct="1">
              <a:spcBef>
                <a:spcPct val="50000"/>
              </a:spcBef>
              <a:buClrTx/>
              <a:buSzTx/>
              <a:buFontTx/>
              <a:buNone/>
            </a:pPr>
            <a:r>
              <a:rPr kumimoji="0" lang="tr-TR" sz="900" b="1">
                <a:solidFill>
                  <a:schemeClr val="tx1"/>
                </a:solidFill>
                <a:latin typeface="Arial" panose="020B0604020202020204" pitchFamily="34" charset="0"/>
              </a:rPr>
              <a:t>2008 </a:t>
            </a:r>
            <a:r>
              <a:rPr kumimoji="0" lang="en-GB" sz="900" b="1">
                <a:solidFill>
                  <a:schemeClr val="tx1"/>
                </a:solidFill>
                <a:latin typeface="Arial" panose="020B0604020202020204" pitchFamily="34" charset="0"/>
              </a:rPr>
              <a:t>July</a:t>
            </a:r>
            <a:r>
              <a:rPr kumimoji="0" lang="tr-TR" sz="900" b="1">
                <a:solidFill>
                  <a:schemeClr val="tx1"/>
                </a:solidFill>
                <a:latin typeface="Arial" panose="020B0604020202020204" pitchFamily="34" charset="0"/>
              </a:rPr>
              <a:t> 388 </a:t>
            </a:r>
            <a:r>
              <a:rPr kumimoji="0" lang="en-GB" sz="900" b="1">
                <a:solidFill>
                  <a:schemeClr val="tx1"/>
                </a:solidFill>
                <a:latin typeface="Arial" panose="020B0604020202020204" pitchFamily="34" charset="0"/>
              </a:rPr>
              <a:t>thousands</a:t>
            </a:r>
            <a:endParaRPr kumimoji="0" lang="tr-TR" sz="900" b="1">
              <a:solidFill>
                <a:schemeClr val="tx1"/>
              </a:solidFill>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14500" y="571500"/>
            <a:ext cx="7239000" cy="838200"/>
          </a:xfrm>
        </p:spPr>
        <p:txBody>
          <a:bodyPr/>
          <a:lstStyle/>
          <a:p>
            <a:pPr eaLnBrk="1" hangingPunct="1">
              <a:defRPr/>
            </a:pPr>
            <a:r>
              <a:rPr lang="en-GB" dirty="0" smtClean="0">
                <a:latin typeface="Calibri" pitchFamily="34" charset="0"/>
                <a:cs typeface="Times New Roman" pitchFamily="18" charset="0"/>
              </a:rPr>
              <a:t>Outputs of investment projects</a:t>
            </a:r>
            <a:endParaRPr lang="tr-TR" dirty="0" smtClean="0">
              <a:latin typeface="Calibri" pitchFamily="34" charset="0"/>
              <a:cs typeface="Times New Roman" pitchFamily="18" charset="0"/>
            </a:endParaRPr>
          </a:p>
        </p:txBody>
      </p:sp>
      <p:sp>
        <p:nvSpPr>
          <p:cNvPr id="11267" name="2 İçerik Yer Tutucusu"/>
          <p:cNvSpPr>
            <a:spLocks noGrp="1"/>
          </p:cNvSpPr>
          <p:nvPr>
            <p:ph idx="1"/>
          </p:nvPr>
        </p:nvSpPr>
        <p:spPr>
          <a:xfrm>
            <a:off x="1357313" y="1571625"/>
            <a:ext cx="7467600" cy="5286375"/>
          </a:xfrm>
        </p:spPr>
        <p:txBody>
          <a:bodyPr/>
          <a:lstStyle/>
          <a:p>
            <a:pPr eaLnBrk="1" hangingPunct="1">
              <a:buClr>
                <a:srgbClr val="C00000"/>
              </a:buClr>
            </a:pPr>
            <a:r>
              <a:rPr lang="en-GB" sz="2200" smtClean="0">
                <a:latin typeface="Calibri" panose="020F0502020204030204" pitchFamily="34" charset="0"/>
                <a:cs typeface="Times New Roman" panose="02020603050405020304" pitchFamily="18" charset="0"/>
              </a:rPr>
              <a:t>The existing capacity is expanded or a new capacity is developed</a:t>
            </a:r>
            <a:r>
              <a:rPr lang="tr-TR" sz="2200" smtClean="0">
                <a:latin typeface="Calibri" panose="020F0502020204030204" pitchFamily="34" charset="0"/>
                <a:cs typeface="Times New Roman" panose="02020603050405020304" pitchFamily="18" charset="0"/>
              </a:rPr>
              <a:t>.</a:t>
            </a:r>
          </a:p>
          <a:p>
            <a:pPr eaLnBrk="1" hangingPunct="1">
              <a:buClr>
                <a:srgbClr val="C00000"/>
              </a:buClr>
            </a:pPr>
            <a:r>
              <a:rPr lang="en-GB" sz="2200" smtClean="0">
                <a:latin typeface="Calibri" panose="020F0502020204030204" pitchFamily="34" charset="0"/>
                <a:cs typeface="Times New Roman" panose="02020603050405020304" pitchFamily="18" charset="0"/>
              </a:rPr>
              <a:t>The investment project demands and uses physical resources from the economy such as work force, capital and natural resources</a:t>
            </a:r>
            <a:r>
              <a:rPr lang="tr-TR" sz="2200" smtClean="0">
                <a:latin typeface="Calibri" panose="020F0502020204030204" pitchFamily="34" charset="0"/>
                <a:cs typeface="Times New Roman" panose="02020603050405020304" pitchFamily="18" charset="0"/>
              </a:rPr>
              <a:t>.</a:t>
            </a:r>
          </a:p>
          <a:p>
            <a:pPr eaLnBrk="1" hangingPunct="1">
              <a:buClr>
                <a:srgbClr val="C00000"/>
              </a:buClr>
            </a:pPr>
            <a:r>
              <a:rPr lang="en-GB" sz="2200" smtClean="0">
                <a:latin typeface="Calibri" panose="020F0502020204030204" pitchFamily="34" charset="0"/>
                <a:cs typeface="Times New Roman" panose="02020603050405020304" pitchFamily="18" charset="0"/>
              </a:rPr>
              <a:t>It leads to application of production technology</a:t>
            </a:r>
            <a:r>
              <a:rPr lang="tr-TR" sz="2200" smtClean="0">
                <a:latin typeface="Calibri" panose="020F0502020204030204" pitchFamily="34" charset="0"/>
                <a:cs typeface="Times New Roman" panose="02020603050405020304" pitchFamily="18" charset="0"/>
              </a:rPr>
              <a:t>. </a:t>
            </a:r>
            <a:r>
              <a:rPr lang="en-GB" sz="2200" smtClean="0">
                <a:latin typeface="Calibri" panose="020F0502020204030204" pitchFamily="34" charset="0"/>
                <a:cs typeface="Times New Roman" panose="02020603050405020304" pitchFamily="18" charset="0"/>
              </a:rPr>
              <a:t>By investment projects, the corporations can</a:t>
            </a:r>
            <a:r>
              <a:rPr lang="tr-TR" sz="2200" smtClean="0">
                <a:latin typeface="Calibri" panose="020F0502020204030204" pitchFamily="34" charset="0"/>
                <a:cs typeface="Times New Roman" panose="02020603050405020304" pitchFamily="18" charset="0"/>
              </a:rPr>
              <a:t>; </a:t>
            </a:r>
          </a:p>
          <a:p>
            <a:pPr lvl="1" eaLnBrk="1" hangingPunct="1">
              <a:buClr>
                <a:srgbClr val="C00000"/>
              </a:buClr>
            </a:pPr>
            <a:r>
              <a:rPr lang="en-GB" sz="2200" smtClean="0">
                <a:solidFill>
                  <a:srgbClr val="0000CC"/>
                </a:solidFill>
                <a:latin typeface="Calibri" panose="020F0502020204030204" pitchFamily="34" charset="0"/>
                <a:cs typeface="Times New Roman" panose="02020603050405020304" pitchFamily="18" charset="0"/>
              </a:rPr>
              <a:t>Decrease the risks</a:t>
            </a:r>
            <a:r>
              <a:rPr lang="tr-TR" sz="2200" smtClean="0">
                <a:solidFill>
                  <a:srgbClr val="0000CC"/>
                </a:solidFill>
                <a:latin typeface="Calibri" panose="020F0502020204030204" pitchFamily="34" charset="0"/>
                <a:cs typeface="Times New Roman" panose="02020603050405020304" pitchFamily="18" charset="0"/>
              </a:rPr>
              <a:t>,</a:t>
            </a:r>
          </a:p>
          <a:p>
            <a:pPr lvl="1" eaLnBrk="1" hangingPunct="1">
              <a:buClr>
                <a:srgbClr val="C00000"/>
              </a:buClr>
            </a:pPr>
            <a:r>
              <a:rPr lang="en-GB" sz="2200" smtClean="0">
                <a:solidFill>
                  <a:srgbClr val="0000CC"/>
                </a:solidFill>
                <a:latin typeface="Calibri" panose="020F0502020204030204" pitchFamily="34" charset="0"/>
                <a:cs typeface="Times New Roman" panose="02020603050405020304" pitchFamily="18" charset="0"/>
              </a:rPr>
              <a:t>Increase the economic benefits</a:t>
            </a:r>
            <a:r>
              <a:rPr lang="tr-TR" sz="2200" smtClean="0">
                <a:solidFill>
                  <a:srgbClr val="0000CC"/>
                </a:solidFill>
                <a:latin typeface="Calibri" panose="020F0502020204030204" pitchFamily="34" charset="0"/>
                <a:cs typeface="Times New Roman" panose="02020603050405020304" pitchFamily="18" charset="0"/>
              </a:rPr>
              <a:t>,</a:t>
            </a:r>
          </a:p>
          <a:p>
            <a:pPr lvl="1" eaLnBrk="1" hangingPunct="1">
              <a:buClr>
                <a:srgbClr val="C00000"/>
              </a:buClr>
            </a:pPr>
            <a:r>
              <a:rPr lang="en-GB" sz="2200" smtClean="0">
                <a:solidFill>
                  <a:srgbClr val="0000CC"/>
                </a:solidFill>
                <a:latin typeface="Calibri" panose="020F0502020204030204" pitchFamily="34" charset="0"/>
                <a:cs typeface="Times New Roman" panose="02020603050405020304" pitchFamily="18" charset="0"/>
              </a:rPr>
              <a:t>Improve the management process</a:t>
            </a:r>
            <a:r>
              <a:rPr lang="tr-TR" sz="2200" smtClean="0">
                <a:solidFill>
                  <a:srgbClr val="0000CC"/>
                </a:solidFill>
                <a:latin typeface="Calibri" panose="020F0502020204030204" pitchFamily="34" charset="0"/>
                <a:cs typeface="Times New Roman" panose="02020603050405020304" pitchFamily="18" charset="0"/>
              </a:rPr>
              <a:t>,</a:t>
            </a:r>
          </a:p>
          <a:p>
            <a:pPr lvl="1" eaLnBrk="1" hangingPunct="1">
              <a:buClr>
                <a:srgbClr val="C00000"/>
              </a:buClr>
            </a:pPr>
            <a:r>
              <a:rPr lang="en-GB" sz="2200" smtClean="0">
                <a:solidFill>
                  <a:srgbClr val="0000CC"/>
                </a:solidFill>
                <a:latin typeface="Calibri" panose="020F0502020204030204" pitchFamily="34" charset="0"/>
                <a:cs typeface="Times New Roman" panose="02020603050405020304" pitchFamily="18" charset="0"/>
              </a:rPr>
              <a:t>Develop new production opportunities in the country</a:t>
            </a:r>
            <a:r>
              <a:rPr lang="tr-TR" sz="2200" smtClean="0">
                <a:solidFill>
                  <a:srgbClr val="0000CC"/>
                </a:solidFill>
                <a:latin typeface="Calibri" panose="020F0502020204030204" pitchFamily="34" charset="0"/>
                <a:cs typeface="Times New Roman" panose="02020603050405020304" pitchFamily="18" charset="0"/>
              </a:rPr>
              <a:t>,</a:t>
            </a:r>
          </a:p>
          <a:p>
            <a:pPr lvl="1" eaLnBrk="1" hangingPunct="1">
              <a:buClr>
                <a:srgbClr val="C00000"/>
              </a:buClr>
            </a:pPr>
            <a:r>
              <a:rPr lang="en-GB" sz="2200" smtClean="0">
                <a:solidFill>
                  <a:srgbClr val="0000CC"/>
                </a:solidFill>
                <a:latin typeface="Calibri" panose="020F0502020204030204" pitchFamily="34" charset="0"/>
                <a:cs typeface="Times New Roman" panose="02020603050405020304" pitchFamily="18" charset="0"/>
              </a:rPr>
              <a:t>Prioritize the production of resources which have lowest risk level.</a:t>
            </a:r>
            <a:endParaRPr lang="tr-TR" sz="2200" smtClean="0">
              <a:solidFill>
                <a:srgbClr val="0000CC"/>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dirty="0" smtClean="0">
                <a:effectLst/>
                <a:latin typeface="Calibri" panose="020F0502020204030204" pitchFamily="34" charset="0"/>
                <a:cs typeface="Times New Roman" panose="02020603050405020304" pitchFamily="18" charset="0"/>
              </a:rPr>
              <a:t>Indicators in office buildings</a:t>
            </a:r>
            <a:endParaRPr lang="en-US" dirty="0" smtClean="0">
              <a:effectLst/>
              <a:latin typeface="Calibri" panose="020F0502020204030204" pitchFamily="34" charset="0"/>
              <a:cs typeface="Times New Roman" panose="02020603050405020304" pitchFamily="18" charset="0"/>
            </a:endParaRPr>
          </a:p>
        </p:txBody>
      </p:sp>
      <p:sp>
        <p:nvSpPr>
          <p:cNvPr id="45059" name="Rectangle 3"/>
          <p:cNvSpPr>
            <a:spLocks noGrp="1" noChangeArrowheads="1"/>
          </p:cNvSpPr>
          <p:nvPr>
            <p:ph idx="1"/>
          </p:nvPr>
        </p:nvSpPr>
        <p:spPr/>
        <p:txBody>
          <a:bodyPr/>
          <a:lstStyle/>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Emptiness ratio (</a:t>
            </a:r>
            <a:r>
              <a:rPr lang="en-US" sz="2600" dirty="0" err="1" smtClean="0">
                <a:solidFill>
                  <a:schemeClr val="bg2"/>
                </a:solidFill>
                <a:latin typeface="Calibri" panose="020F0502020204030204" pitchFamily="34" charset="0"/>
                <a:cs typeface="Times New Roman" panose="02020603050405020304" pitchFamily="18" charset="0"/>
              </a:rPr>
              <a:t>boşluk</a:t>
            </a:r>
            <a:r>
              <a:rPr lang="en-US" sz="2600" dirty="0" smtClean="0">
                <a:solidFill>
                  <a:schemeClr val="bg2"/>
                </a:solidFill>
                <a:latin typeface="Calibri" panose="020F0502020204030204" pitchFamily="34" charset="0"/>
                <a:cs typeface="Times New Roman" panose="02020603050405020304" pitchFamily="18" charset="0"/>
              </a:rPr>
              <a:t> </a:t>
            </a:r>
            <a:r>
              <a:rPr lang="en-US" sz="2600" dirty="0" err="1" smtClean="0">
                <a:solidFill>
                  <a:schemeClr val="bg2"/>
                </a:solidFill>
                <a:latin typeface="Calibri" panose="020F0502020204030204" pitchFamily="34" charset="0"/>
                <a:cs typeface="Times New Roman" panose="02020603050405020304" pitchFamily="18" charset="0"/>
              </a:rPr>
              <a:t>oranı</a:t>
            </a:r>
            <a:r>
              <a:rPr lang="en-US" sz="2600" dirty="0">
                <a:solidFill>
                  <a:schemeClr val="bg2"/>
                </a:solidFill>
                <a:latin typeface="Calibri" panose="020F0502020204030204" pitchFamily="34" charset="0"/>
                <a:cs typeface="Times New Roman" panose="02020603050405020304" pitchFamily="18" charset="0"/>
              </a:rPr>
              <a:t>)</a:t>
            </a:r>
            <a:endParaRPr lang="tr-TR" sz="2600" dirty="0" smtClean="0">
              <a:solidFill>
                <a:schemeClr val="bg2"/>
              </a:solidFill>
              <a:latin typeface="Calibri" panose="020F0502020204030204" pitchFamily="34" charset="0"/>
              <a:cs typeface="Times New Roman" panose="02020603050405020304" pitchFamily="18" charset="0"/>
            </a:endParaRP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Used capacity (</a:t>
            </a:r>
            <a:r>
              <a:rPr lang="en-US" sz="2600" dirty="0" err="1" smtClean="0">
                <a:solidFill>
                  <a:schemeClr val="bg2"/>
                </a:solidFill>
                <a:latin typeface="Calibri" panose="020F0502020204030204" pitchFamily="34" charset="0"/>
                <a:cs typeface="Times New Roman" panose="02020603050405020304" pitchFamily="18" charset="0"/>
              </a:rPr>
              <a:t>emilim</a:t>
            </a:r>
            <a:r>
              <a:rPr lang="en-US" sz="2600" dirty="0" smtClean="0">
                <a:solidFill>
                  <a:schemeClr val="bg2"/>
                </a:solidFill>
                <a:latin typeface="Calibri" panose="020F0502020204030204" pitchFamily="34" charset="0"/>
                <a:cs typeface="Times New Roman" panose="02020603050405020304" pitchFamily="18" charset="0"/>
              </a:rPr>
              <a:t>, </a:t>
            </a:r>
            <a:r>
              <a:rPr lang="en-US" sz="2600" dirty="0" err="1" smtClean="0">
                <a:solidFill>
                  <a:schemeClr val="bg2"/>
                </a:solidFill>
                <a:latin typeface="Calibri" panose="020F0502020204030204" pitchFamily="34" charset="0"/>
                <a:cs typeface="Times New Roman" panose="02020603050405020304" pitchFamily="18" charset="0"/>
              </a:rPr>
              <a:t>sunulan</a:t>
            </a:r>
            <a:r>
              <a:rPr lang="en-US" sz="2600" dirty="0" err="1">
                <a:solidFill>
                  <a:schemeClr val="bg2"/>
                </a:solidFill>
                <a:latin typeface="Calibri" panose="020F0502020204030204" pitchFamily="34" charset="0"/>
                <a:cs typeface="Times New Roman" panose="02020603050405020304" pitchFamily="18" charset="0"/>
              </a:rPr>
              <a:t>-</a:t>
            </a:r>
            <a:r>
              <a:rPr lang="en-US" sz="2600" dirty="0" err="1" smtClean="0">
                <a:solidFill>
                  <a:schemeClr val="bg2"/>
                </a:solidFill>
                <a:latin typeface="Calibri" panose="020F0502020204030204" pitchFamily="34" charset="0"/>
                <a:cs typeface="Times New Roman" panose="02020603050405020304" pitchFamily="18" charset="0"/>
              </a:rPr>
              <a:t>kullanılan</a:t>
            </a:r>
            <a:r>
              <a:rPr lang="en-US" sz="2600" dirty="0" smtClean="0">
                <a:solidFill>
                  <a:schemeClr val="bg2"/>
                </a:solidFill>
                <a:latin typeface="Calibri" panose="020F0502020204030204" pitchFamily="34" charset="0"/>
                <a:cs typeface="Times New Roman" panose="02020603050405020304" pitchFamily="18" charset="0"/>
              </a:rPr>
              <a:t> m</a:t>
            </a:r>
            <a:r>
              <a:rPr lang="en-US" sz="2600" baseline="30000" dirty="0" smtClean="0">
                <a:solidFill>
                  <a:schemeClr val="bg2"/>
                </a:solidFill>
                <a:latin typeface="Calibri" panose="020F0502020204030204" pitchFamily="34" charset="0"/>
                <a:cs typeface="Times New Roman" panose="02020603050405020304" pitchFamily="18" charset="0"/>
              </a:rPr>
              <a:t>2</a:t>
            </a:r>
            <a:r>
              <a:rPr lang="en-US" sz="2600" dirty="0" smtClean="0">
                <a:solidFill>
                  <a:schemeClr val="bg2"/>
                </a:solidFill>
                <a:latin typeface="Calibri" panose="020F0502020204030204" pitchFamily="34" charset="0"/>
                <a:cs typeface="Times New Roman" panose="02020603050405020304" pitchFamily="18" charset="0"/>
              </a:rPr>
              <a:t> </a:t>
            </a:r>
            <a:r>
              <a:rPr lang="en-US" sz="2600" dirty="0" err="1" smtClean="0">
                <a:solidFill>
                  <a:schemeClr val="bg2"/>
                </a:solidFill>
                <a:latin typeface="Calibri" panose="020F0502020204030204" pitchFamily="34" charset="0"/>
                <a:cs typeface="Times New Roman" panose="02020603050405020304" pitchFamily="18" charset="0"/>
              </a:rPr>
              <a:t>ünite</a:t>
            </a:r>
            <a:r>
              <a:rPr lang="en-US" sz="2600" dirty="0" smtClean="0">
                <a:solidFill>
                  <a:schemeClr val="bg2"/>
                </a:solidFill>
                <a:latin typeface="Calibri" panose="020F0502020204030204" pitchFamily="34" charset="0"/>
                <a:cs typeface="Times New Roman" panose="02020603050405020304" pitchFamily="18" charset="0"/>
              </a:rPr>
              <a:t>)</a:t>
            </a:r>
            <a:endParaRPr lang="tr-TR" sz="2600" dirty="0" smtClean="0">
              <a:solidFill>
                <a:schemeClr val="bg2"/>
              </a:solidFill>
              <a:latin typeface="Calibri" panose="020F0502020204030204" pitchFamily="34" charset="0"/>
              <a:cs typeface="Times New Roman" panose="02020603050405020304" pitchFamily="18" charset="0"/>
            </a:endParaRP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Total stock </a:t>
            </a:r>
            <a:r>
              <a:rPr lang="tr-TR" sz="2600" dirty="0" smtClean="0">
                <a:solidFill>
                  <a:schemeClr val="bg2"/>
                </a:solidFill>
                <a:latin typeface="Calibri" panose="020F0502020204030204" pitchFamily="34" charset="0"/>
                <a:cs typeface="Times New Roman" panose="02020603050405020304" pitchFamily="18" charset="0"/>
              </a:rPr>
              <a:t>m² (toplam stok)</a:t>
            </a:r>
          </a:p>
          <a:p>
            <a:pPr>
              <a:buClr>
                <a:srgbClr val="C00000"/>
              </a:buClr>
            </a:pPr>
            <a:r>
              <a:rPr lang="en-GB" sz="2600" dirty="0" smtClean="0">
                <a:solidFill>
                  <a:schemeClr val="bg2"/>
                </a:solidFill>
                <a:latin typeface="Calibri" panose="020F0502020204030204" pitchFamily="34" charset="0"/>
                <a:cs typeface="Times New Roman" panose="02020603050405020304" pitchFamily="18" charset="0"/>
              </a:rPr>
              <a:t>Average rent (</a:t>
            </a:r>
            <a:r>
              <a:rPr lang="en-GB" sz="2600" dirty="0" err="1" smtClean="0">
                <a:solidFill>
                  <a:schemeClr val="bg2"/>
                </a:solidFill>
                <a:latin typeface="Calibri" panose="020F0502020204030204" pitchFamily="34" charset="0"/>
                <a:cs typeface="Times New Roman" panose="02020603050405020304" pitchFamily="18" charset="0"/>
              </a:rPr>
              <a:t>ortalama</a:t>
            </a:r>
            <a:r>
              <a:rPr lang="en-GB" sz="2600" dirty="0" smtClean="0">
                <a:solidFill>
                  <a:schemeClr val="bg2"/>
                </a:solidFill>
                <a:latin typeface="Calibri" panose="020F0502020204030204" pitchFamily="34" charset="0"/>
                <a:cs typeface="Times New Roman" panose="02020603050405020304" pitchFamily="18" charset="0"/>
              </a:rPr>
              <a:t> </a:t>
            </a:r>
            <a:r>
              <a:rPr lang="en-GB" sz="2600" dirty="0" err="1" smtClean="0">
                <a:solidFill>
                  <a:schemeClr val="bg2"/>
                </a:solidFill>
                <a:latin typeface="Calibri" panose="020F0502020204030204" pitchFamily="34" charset="0"/>
                <a:cs typeface="Times New Roman" panose="02020603050405020304" pitchFamily="18" charset="0"/>
              </a:rPr>
              <a:t>kira</a:t>
            </a:r>
            <a:r>
              <a:rPr lang="en-GB" sz="2600" dirty="0" smtClean="0">
                <a:solidFill>
                  <a:schemeClr val="bg2"/>
                </a:solidFill>
                <a:latin typeface="Calibri" panose="020F0502020204030204" pitchFamily="34" charset="0"/>
                <a:cs typeface="Times New Roman" panose="02020603050405020304" pitchFamily="18" charset="0"/>
              </a:rPr>
              <a:t>)</a:t>
            </a:r>
            <a:endParaRPr lang="tr-TR" sz="2600" dirty="0" smtClean="0">
              <a:solidFill>
                <a:schemeClr val="bg2"/>
              </a:solidFill>
              <a:latin typeface="Calibri" panose="020F0502020204030204" pitchFamily="34" charset="0"/>
              <a:cs typeface="Times New Roman" panose="02020603050405020304" pitchFamily="18" charset="0"/>
            </a:endParaRPr>
          </a:p>
          <a:p>
            <a:pPr>
              <a:buFont typeface="Wingdings" panose="05000000000000000000" pitchFamily="2" charset="2"/>
              <a:buNone/>
            </a:pPr>
            <a:endParaRPr lang="tr-TR" sz="2600" dirty="0" smtClean="0">
              <a:solidFill>
                <a:schemeClr val="bg2"/>
              </a:solidFill>
              <a:latin typeface="Calibri" panose="020F0502020204030204" pitchFamily="34" charset="0"/>
              <a:cs typeface="Times New Roman" panose="02020603050405020304" pitchFamily="18" charset="0"/>
            </a:endParaRPr>
          </a:p>
          <a:p>
            <a:pPr>
              <a:buFont typeface="Wingdings" panose="05000000000000000000" pitchFamily="2" charset="2"/>
              <a:buNone/>
            </a:pPr>
            <a:r>
              <a:rPr lang="tr-TR" sz="2600" dirty="0" smtClean="0">
                <a:solidFill>
                  <a:schemeClr val="bg2"/>
                </a:solidFill>
                <a:latin typeface="Calibri" panose="020F0502020204030204" pitchFamily="34" charset="0"/>
                <a:cs typeface="Times New Roman" panose="02020603050405020304" pitchFamily="18" charset="0"/>
              </a:rPr>
              <a:t>	</a:t>
            </a:r>
            <a:r>
              <a:rPr lang="en-GB" sz="2600" dirty="0" smtClean="0">
                <a:solidFill>
                  <a:schemeClr val="bg2"/>
                </a:solidFill>
                <a:latin typeface="Calibri" panose="020F0502020204030204" pitchFamily="34" charset="0"/>
                <a:cs typeface="Times New Roman" panose="02020603050405020304" pitchFamily="18" charset="0"/>
              </a:rPr>
              <a:t>It is important to consider global and local economic conditions along with these indicators. </a:t>
            </a:r>
            <a:endParaRPr lang="en-US" sz="2600" dirty="0" smtClean="0">
              <a:solidFill>
                <a:schemeClr val="bg2"/>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52600" y="633636"/>
            <a:ext cx="7239000" cy="838200"/>
          </a:xfrm>
          <a:noFill/>
          <a:extLst>
            <a:ext uri="{909E8E84-426E-40dd-AFC4-6F175D3DCCD1}">
              <a14:hiddenFill xmlns:a14="http://schemas.microsoft.com/office/drawing/2010/main">
                <a:solidFill>
                  <a:srgbClr val="FFFFFF"/>
                </a:solidFill>
              </a14:hiddenFill>
            </a:ext>
          </a:extLst>
        </p:spPr>
        <p:txBody>
          <a:bodyPr/>
          <a:lstStyle/>
          <a:p>
            <a:r>
              <a:rPr lang="en-US" dirty="0" smtClean="0">
                <a:effectLst/>
                <a:latin typeface="Calibri" panose="020F0502020204030204" pitchFamily="34" charset="0"/>
                <a:cs typeface="Times New Roman" panose="02020603050405020304" pitchFamily="18" charset="0"/>
              </a:rPr>
              <a:t>Indicators in retail center market</a:t>
            </a:r>
          </a:p>
        </p:txBody>
      </p:sp>
      <p:sp>
        <p:nvSpPr>
          <p:cNvPr id="47107" name="Rectangle 3"/>
          <p:cNvSpPr>
            <a:spLocks noGrp="1" noChangeArrowheads="1"/>
          </p:cNvSpPr>
          <p:nvPr>
            <p:ph idx="1"/>
          </p:nvPr>
        </p:nvSpPr>
        <p:spPr>
          <a:xfrm>
            <a:off x="1755775" y="1447800"/>
            <a:ext cx="7235825" cy="2838450"/>
          </a:xfrm>
        </p:spPr>
        <p:txBody>
          <a:bodyPr/>
          <a:lstStyle/>
          <a:p>
            <a:pPr>
              <a:buClr>
                <a:srgbClr val="C00000"/>
              </a:buClr>
            </a:pPr>
            <a:endParaRPr lang="en-US" sz="2600" dirty="0" smtClean="0">
              <a:solidFill>
                <a:schemeClr val="bg2"/>
              </a:solidFill>
              <a:latin typeface="Calibri" panose="020F0502020204030204" pitchFamily="34" charset="0"/>
              <a:cs typeface="Times New Roman" panose="02020603050405020304" pitchFamily="18" charset="0"/>
            </a:endParaRP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Total rentable area</a:t>
            </a:r>
            <a:r>
              <a:rPr lang="tr-TR" sz="2600" dirty="0" smtClean="0">
                <a:solidFill>
                  <a:schemeClr val="bg2"/>
                </a:solidFill>
                <a:latin typeface="Calibri" panose="020F0502020204030204" pitchFamily="34" charset="0"/>
                <a:cs typeface="Times New Roman" panose="02020603050405020304" pitchFamily="18" charset="0"/>
              </a:rPr>
              <a:t>,</a:t>
            </a: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Household consumption expenditure</a:t>
            </a:r>
            <a:r>
              <a:rPr lang="tr-TR" sz="2600" dirty="0" smtClean="0">
                <a:solidFill>
                  <a:schemeClr val="bg2"/>
                </a:solidFill>
                <a:latin typeface="Calibri" panose="020F0502020204030204" pitchFamily="34" charset="0"/>
                <a:cs typeface="Times New Roman" panose="02020603050405020304" pitchFamily="18" charset="0"/>
              </a:rPr>
              <a:t>,</a:t>
            </a: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Retail center </a:t>
            </a:r>
            <a:r>
              <a:rPr lang="en-US" sz="2600" dirty="0" err="1" smtClean="0">
                <a:solidFill>
                  <a:schemeClr val="bg2"/>
                </a:solidFill>
                <a:latin typeface="Calibri" panose="020F0502020204030204" pitchFamily="34" charset="0"/>
                <a:cs typeface="Times New Roman" panose="02020603050405020304" pitchFamily="18" charset="0"/>
              </a:rPr>
              <a:t>floorspace</a:t>
            </a:r>
            <a:r>
              <a:rPr lang="en-US" sz="2600" dirty="0" smtClean="0">
                <a:solidFill>
                  <a:schemeClr val="bg2"/>
                </a:solidFill>
                <a:latin typeface="Calibri" panose="020F0502020204030204" pitchFamily="34" charset="0"/>
                <a:cs typeface="Times New Roman" panose="02020603050405020304" pitchFamily="18" charset="0"/>
              </a:rPr>
              <a:t> by 1000 inhabitants</a:t>
            </a:r>
            <a:r>
              <a:rPr lang="tr-TR" sz="2600" dirty="0" smtClean="0">
                <a:solidFill>
                  <a:schemeClr val="bg2"/>
                </a:solidFill>
                <a:latin typeface="Calibri" panose="020F0502020204030204" pitchFamily="34" charset="0"/>
                <a:cs typeface="Times New Roman" panose="02020603050405020304" pitchFamily="18" charset="0"/>
              </a:rPr>
              <a:t>, </a:t>
            </a: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New retail supply</a:t>
            </a:r>
            <a:r>
              <a:rPr lang="tr-TR" sz="2600" dirty="0" smtClean="0">
                <a:solidFill>
                  <a:schemeClr val="bg2"/>
                </a:solidFill>
                <a:latin typeface="Calibri" panose="020F0502020204030204" pitchFamily="34" charset="0"/>
                <a:cs typeface="Times New Roman" panose="02020603050405020304" pitchFamily="18" charset="0"/>
              </a:rPr>
              <a:t>,</a:t>
            </a:r>
          </a:p>
          <a:p>
            <a:pPr>
              <a:buClr>
                <a:srgbClr val="C00000"/>
              </a:buClr>
            </a:pPr>
            <a:r>
              <a:rPr lang="en-US" sz="2600" dirty="0" smtClean="0">
                <a:solidFill>
                  <a:schemeClr val="bg2"/>
                </a:solidFill>
                <a:latin typeface="Calibri" panose="020F0502020204030204" pitchFamily="34" charset="0"/>
                <a:cs typeface="Times New Roman" panose="02020603050405020304" pitchFamily="18" charset="0"/>
              </a:rPr>
              <a:t>Types of existing retail centers</a:t>
            </a:r>
            <a:r>
              <a:rPr lang="tr-TR" sz="2600" dirty="0" smtClean="0">
                <a:solidFill>
                  <a:schemeClr val="bg2"/>
                </a:solidFill>
                <a:latin typeface="Calibri" panose="020F0502020204030204" pitchFamily="34" charset="0"/>
                <a:cs typeface="Times New Roman" panose="02020603050405020304" pitchFamily="18" charset="0"/>
              </a:rPr>
              <a:t>. </a:t>
            </a:r>
            <a:endParaRPr lang="en-US" sz="2600" dirty="0" smtClean="0">
              <a:solidFill>
                <a:schemeClr val="bg2"/>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333375"/>
            <a:ext cx="7848600" cy="1139825"/>
          </a:xfrm>
        </p:spPr>
        <p:txBody>
          <a:bodyPr/>
          <a:lstStyle/>
          <a:p>
            <a:pPr eaLnBrk="1" hangingPunct="1">
              <a:defRPr/>
            </a:pPr>
            <a:r>
              <a:rPr lang="en-US" sz="3400" dirty="0" smtClean="0">
                <a:latin typeface="Calibri" pitchFamily="34" charset="0"/>
                <a:cs typeface="Times New Roman" pitchFamily="18" charset="0"/>
              </a:rPr>
              <a:t>The models used in business development in housing sector</a:t>
            </a:r>
            <a:endParaRPr lang="tr-TR" sz="3400" dirty="0" smtClean="0">
              <a:latin typeface="Calibri" pitchFamily="34" charset="0"/>
              <a:cs typeface="Times New Roman" pitchFamily="18" charset="0"/>
            </a:endParaRPr>
          </a:p>
        </p:txBody>
      </p:sp>
      <p:sp>
        <p:nvSpPr>
          <p:cNvPr id="51203" name="Rectangle 3"/>
          <p:cNvSpPr>
            <a:spLocks noGrp="1" noChangeArrowheads="1"/>
          </p:cNvSpPr>
          <p:nvPr>
            <p:ph type="body" idx="1"/>
          </p:nvPr>
        </p:nvSpPr>
        <p:spPr>
          <a:xfrm>
            <a:off x="1571625" y="1700213"/>
            <a:ext cx="7572375" cy="5157787"/>
          </a:xfrm>
        </p:spPr>
        <p:txBody>
          <a:bodyPr/>
          <a:lstStyle/>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Partnership and joint ventures</a:t>
            </a:r>
            <a:endParaRPr lang="tr-TR" sz="2600" dirty="0" smtClean="0">
              <a:latin typeface="Calibri" panose="020F0502020204030204" pitchFamily="34" charset="0"/>
              <a:cs typeface="Times New Roman" panose="02020603050405020304" pitchFamily="18" charset="0"/>
            </a:endParaRP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Share the revenues (</a:t>
            </a:r>
            <a:r>
              <a:rPr lang="en-GB" sz="2600" dirty="0" err="1">
                <a:latin typeface="Calibri" panose="020F0502020204030204" pitchFamily="34" charset="0"/>
                <a:cs typeface="Times New Roman" panose="02020603050405020304" pitchFamily="18" charset="0"/>
              </a:rPr>
              <a:t>H</a:t>
            </a:r>
            <a:r>
              <a:rPr lang="en-GB" sz="2600" dirty="0" err="1" smtClean="0">
                <a:latin typeface="Calibri" panose="020F0502020204030204" pitchFamily="34" charset="0"/>
                <a:cs typeface="Times New Roman" panose="02020603050405020304" pitchFamily="18" charset="0"/>
              </a:rPr>
              <a:t>asılat</a:t>
            </a:r>
            <a:r>
              <a:rPr lang="en-GB" sz="2600" dirty="0" smtClean="0">
                <a:latin typeface="Calibri" panose="020F0502020204030204" pitchFamily="34" charset="0"/>
                <a:cs typeface="Times New Roman" panose="02020603050405020304" pitchFamily="18" charset="0"/>
              </a:rPr>
              <a:t> </a:t>
            </a:r>
            <a:r>
              <a:rPr lang="en-GB" sz="2600" dirty="0" err="1" smtClean="0">
                <a:latin typeface="Calibri" panose="020F0502020204030204" pitchFamily="34" charset="0"/>
                <a:cs typeface="Times New Roman" panose="02020603050405020304" pitchFamily="18" charset="0"/>
              </a:rPr>
              <a:t>paylaşımı</a:t>
            </a:r>
            <a:r>
              <a:rPr lang="en-GB" sz="2600" dirty="0" smtClean="0">
                <a:latin typeface="Calibri" panose="020F0502020204030204" pitchFamily="34" charset="0"/>
                <a:cs typeface="Times New Roman" panose="02020603050405020304" pitchFamily="18" charset="0"/>
              </a:rPr>
              <a:t>)</a:t>
            </a: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Build-Operate-Transfer (Yap-</a:t>
            </a:r>
            <a:r>
              <a:rPr lang="en-GB" sz="2600" dirty="0" err="1">
                <a:latin typeface="Calibri" panose="020F0502020204030204" pitchFamily="34" charset="0"/>
                <a:cs typeface="Times New Roman" panose="02020603050405020304" pitchFamily="18" charset="0"/>
              </a:rPr>
              <a:t>İ</a:t>
            </a:r>
            <a:r>
              <a:rPr lang="en-GB" sz="2600" dirty="0" err="1" smtClean="0">
                <a:latin typeface="Calibri" panose="020F0502020204030204" pitchFamily="34" charset="0"/>
                <a:cs typeface="Times New Roman" panose="02020603050405020304" pitchFamily="18" charset="0"/>
              </a:rPr>
              <a:t>şlet</a:t>
            </a:r>
            <a:r>
              <a:rPr lang="en-GB" sz="2600" dirty="0" smtClean="0">
                <a:latin typeface="Calibri" panose="020F0502020204030204" pitchFamily="34" charset="0"/>
                <a:cs typeface="Times New Roman" panose="02020603050405020304" pitchFamily="18" charset="0"/>
              </a:rPr>
              <a:t>-</a:t>
            </a:r>
            <a:r>
              <a:rPr lang="en-GB" sz="2600" dirty="0" err="1" smtClean="0">
                <a:latin typeface="Calibri" panose="020F0502020204030204" pitchFamily="34" charset="0"/>
                <a:cs typeface="Times New Roman" panose="02020603050405020304" pitchFamily="18" charset="0"/>
              </a:rPr>
              <a:t>Devret</a:t>
            </a:r>
            <a:r>
              <a:rPr lang="en-GB" sz="2600" dirty="0" smtClean="0">
                <a:latin typeface="Calibri" panose="020F0502020204030204" pitchFamily="34" charset="0"/>
                <a:cs typeface="Times New Roman" panose="02020603050405020304" pitchFamily="18" charset="0"/>
              </a:rPr>
              <a:t>)</a:t>
            </a:r>
            <a:endParaRPr lang="tr-TR" sz="2600" dirty="0" smtClean="0">
              <a:latin typeface="Calibri" panose="020F0502020204030204" pitchFamily="34" charset="0"/>
              <a:cs typeface="Times New Roman" panose="02020603050405020304" pitchFamily="18" charset="0"/>
            </a:endParaRP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Build-Operate (Yap-</a:t>
            </a:r>
            <a:r>
              <a:rPr lang="en-GB" sz="2600" dirty="0" err="1" smtClean="0">
                <a:latin typeface="Calibri" panose="020F0502020204030204" pitchFamily="34" charset="0"/>
                <a:cs typeface="Times New Roman" panose="02020603050405020304" pitchFamily="18" charset="0"/>
              </a:rPr>
              <a:t>İşlet</a:t>
            </a:r>
            <a:r>
              <a:rPr lang="en-GB" sz="2600" dirty="0" smtClean="0">
                <a:latin typeface="Calibri" panose="020F0502020204030204" pitchFamily="34" charset="0"/>
                <a:cs typeface="Times New Roman" panose="02020603050405020304" pitchFamily="18" charset="0"/>
              </a:rPr>
              <a:t>)</a:t>
            </a:r>
            <a:endParaRPr lang="tr-TR" sz="2600" dirty="0" smtClean="0">
              <a:latin typeface="Calibri" panose="020F0502020204030204" pitchFamily="34" charset="0"/>
              <a:cs typeface="Times New Roman" panose="02020603050405020304" pitchFamily="18" charset="0"/>
            </a:endParaRP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Leasing (</a:t>
            </a:r>
            <a:r>
              <a:rPr lang="en-GB" sz="2600" dirty="0" err="1">
                <a:latin typeface="Calibri" panose="020F0502020204030204" pitchFamily="34" charset="0"/>
                <a:cs typeface="Times New Roman" panose="02020603050405020304" pitchFamily="18" charset="0"/>
              </a:rPr>
              <a:t>K</a:t>
            </a:r>
            <a:r>
              <a:rPr lang="en-GB" sz="2600" dirty="0" err="1" smtClean="0">
                <a:latin typeface="Calibri" panose="020F0502020204030204" pitchFamily="34" charset="0"/>
                <a:cs typeface="Times New Roman" panose="02020603050405020304" pitchFamily="18" charset="0"/>
              </a:rPr>
              <a:t>iralama</a:t>
            </a:r>
            <a:r>
              <a:rPr lang="en-GB" sz="2600" dirty="0" smtClean="0">
                <a:latin typeface="Calibri" panose="020F0502020204030204" pitchFamily="34" charset="0"/>
                <a:cs typeface="Times New Roman" panose="02020603050405020304" pitchFamily="18" charset="0"/>
              </a:rPr>
              <a:t>)</a:t>
            </a:r>
            <a:endParaRPr lang="tr-TR" sz="2600" dirty="0" smtClean="0">
              <a:latin typeface="Calibri" panose="020F0502020204030204" pitchFamily="34" charset="0"/>
              <a:cs typeface="Times New Roman" panose="02020603050405020304" pitchFamily="18" charset="0"/>
            </a:endParaRP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Public-</a:t>
            </a:r>
            <a:r>
              <a:rPr lang="en-GB" sz="2600" dirty="0" err="1" smtClean="0">
                <a:latin typeface="Calibri" panose="020F0502020204030204" pitchFamily="34" charset="0"/>
                <a:cs typeface="Times New Roman" panose="02020603050405020304" pitchFamily="18" charset="0"/>
              </a:rPr>
              <a:t>Privtae</a:t>
            </a:r>
            <a:r>
              <a:rPr lang="en-GB" sz="2600" dirty="0" smtClean="0">
                <a:latin typeface="Calibri" panose="020F0502020204030204" pitchFamily="34" charset="0"/>
                <a:cs typeface="Times New Roman" panose="02020603050405020304" pitchFamily="18" charset="0"/>
              </a:rPr>
              <a:t> Partnerships (</a:t>
            </a:r>
            <a:r>
              <a:rPr lang="en-GB" sz="2600" dirty="0" err="1" smtClean="0">
                <a:latin typeface="Calibri" panose="020F0502020204030204" pitchFamily="34" charset="0"/>
                <a:cs typeface="Times New Roman" panose="02020603050405020304" pitchFamily="18" charset="0"/>
              </a:rPr>
              <a:t>Kamu</a:t>
            </a:r>
            <a:r>
              <a:rPr lang="en-GB" sz="2600" dirty="0" smtClean="0">
                <a:latin typeface="Calibri" panose="020F0502020204030204" pitchFamily="34" charset="0"/>
                <a:cs typeface="Times New Roman" panose="02020603050405020304" pitchFamily="18" charset="0"/>
              </a:rPr>
              <a:t> </a:t>
            </a:r>
            <a:r>
              <a:rPr lang="en-GB" sz="2600" dirty="0" err="1" smtClean="0">
                <a:latin typeface="Calibri" panose="020F0502020204030204" pitchFamily="34" charset="0"/>
                <a:cs typeface="Times New Roman" panose="02020603050405020304" pitchFamily="18" charset="0"/>
              </a:rPr>
              <a:t>özel</a:t>
            </a:r>
            <a:r>
              <a:rPr lang="en-GB" sz="2600" dirty="0" smtClean="0">
                <a:latin typeface="Calibri" panose="020F0502020204030204" pitchFamily="34" charset="0"/>
                <a:cs typeface="Times New Roman" panose="02020603050405020304" pitchFamily="18" charset="0"/>
              </a:rPr>
              <a:t> </a:t>
            </a:r>
            <a:r>
              <a:rPr lang="en-GB" sz="2600" dirty="0" err="1" smtClean="0">
                <a:latin typeface="Calibri" panose="020F0502020204030204" pitchFamily="34" charset="0"/>
                <a:cs typeface="Times New Roman" panose="02020603050405020304" pitchFamily="18" charset="0"/>
              </a:rPr>
              <a:t>sektör</a:t>
            </a:r>
            <a:r>
              <a:rPr lang="en-GB" sz="2600" dirty="0" smtClean="0">
                <a:latin typeface="Calibri" panose="020F0502020204030204" pitchFamily="34" charset="0"/>
                <a:cs typeface="Times New Roman" panose="02020603050405020304" pitchFamily="18" charset="0"/>
              </a:rPr>
              <a:t> </a:t>
            </a:r>
            <a:r>
              <a:rPr lang="en-GB" sz="2600" dirty="0" err="1" smtClean="0">
                <a:latin typeface="Calibri" panose="020F0502020204030204" pitchFamily="34" charset="0"/>
                <a:cs typeface="Times New Roman" panose="02020603050405020304" pitchFamily="18" charset="0"/>
              </a:rPr>
              <a:t>işbirliği</a:t>
            </a:r>
            <a:r>
              <a:rPr lang="en-GB" sz="2600" dirty="0" smtClean="0">
                <a:latin typeface="Calibri" panose="020F0502020204030204" pitchFamily="34" charset="0"/>
                <a:cs typeface="Times New Roman" panose="02020603050405020304" pitchFamily="18" charset="0"/>
              </a:rPr>
              <a:t>)</a:t>
            </a:r>
          </a:p>
          <a:p>
            <a:pPr eaLnBrk="1" hangingPunct="1">
              <a:lnSpc>
                <a:spcPct val="140000"/>
              </a:lnSpc>
              <a:buClr>
                <a:srgbClr val="C00000"/>
              </a:buClr>
            </a:pPr>
            <a:r>
              <a:rPr lang="en-GB" sz="2600" dirty="0" smtClean="0">
                <a:latin typeface="Calibri" panose="020F0502020204030204" pitchFamily="34" charset="0"/>
                <a:cs typeface="Times New Roman" panose="02020603050405020304" pitchFamily="18" charset="0"/>
              </a:rPr>
              <a:t>Share in building structure (Kat </a:t>
            </a:r>
            <a:r>
              <a:rPr lang="en-GB" sz="2600" dirty="0" err="1" smtClean="0">
                <a:latin typeface="Calibri" panose="020F0502020204030204" pitchFamily="34" charset="0"/>
                <a:cs typeface="Times New Roman" panose="02020603050405020304" pitchFamily="18" charset="0"/>
              </a:rPr>
              <a:t>karşılığı</a:t>
            </a:r>
            <a:r>
              <a:rPr lang="en-GB" sz="2600" dirty="0" smtClean="0">
                <a:latin typeface="Calibri" panose="020F0502020204030204" pitchFamily="34" charset="0"/>
                <a:cs typeface="Times New Roman" panose="02020603050405020304" pitchFamily="18" charset="0"/>
              </a:rPr>
              <a:t>)</a:t>
            </a:r>
            <a:endParaRPr lang="tr-TR" sz="2600" dirty="0" smtClean="0">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03350" y="0"/>
            <a:ext cx="7239000" cy="838200"/>
          </a:xfrm>
        </p:spPr>
        <p:txBody>
          <a:bodyPr/>
          <a:lstStyle/>
          <a:p>
            <a:pPr eaLnBrk="1" hangingPunct="1">
              <a:defRPr/>
            </a:pPr>
            <a:r>
              <a:rPr lang="en-GB" dirty="0" smtClean="0">
                <a:latin typeface="Calibri" pitchFamily="34" charset="0"/>
                <a:cs typeface="Times New Roman" pitchFamily="18" charset="0"/>
              </a:rPr>
              <a:t>Construction Conditions</a:t>
            </a:r>
            <a:endParaRPr lang="en-US" dirty="0" smtClean="0">
              <a:latin typeface="Calibri" pitchFamily="34" charset="0"/>
              <a:cs typeface="Times New Roman" pitchFamily="18" charset="0"/>
            </a:endParaRPr>
          </a:p>
        </p:txBody>
      </p:sp>
      <p:sp>
        <p:nvSpPr>
          <p:cNvPr id="53251" name="Rectangle 3"/>
          <p:cNvSpPr>
            <a:spLocks noGrp="1" noChangeArrowheads="1"/>
          </p:cNvSpPr>
          <p:nvPr>
            <p:ph type="body" idx="1"/>
          </p:nvPr>
        </p:nvSpPr>
        <p:spPr>
          <a:xfrm>
            <a:off x="1500188" y="1196975"/>
            <a:ext cx="7491412" cy="5427663"/>
          </a:xfrm>
        </p:spPr>
        <p:txBody>
          <a:bodyPr/>
          <a:lstStyle/>
          <a:p>
            <a:pPr eaLnBrk="1" hangingPunct="1">
              <a:spcAft>
                <a:spcPts val="1200"/>
              </a:spcAft>
              <a:buClr>
                <a:srgbClr val="C00000"/>
              </a:buClr>
            </a:pPr>
            <a:r>
              <a:rPr lang="en-GB" sz="2600" b="1" dirty="0" smtClean="0">
                <a:solidFill>
                  <a:srgbClr val="FF0000"/>
                </a:solidFill>
                <a:latin typeface="Calibri" panose="020F0502020204030204" pitchFamily="34" charset="0"/>
                <a:cs typeface="Times New Roman" panose="02020603050405020304" pitchFamily="18" charset="0"/>
              </a:rPr>
              <a:t>Construction Field Area</a:t>
            </a:r>
            <a:r>
              <a:rPr lang="tr-TR" sz="2600" b="1" dirty="0" smtClean="0">
                <a:solidFill>
                  <a:srgbClr val="0000CC"/>
                </a:solidFill>
                <a:latin typeface="Calibri" panose="020F0502020204030204" pitchFamily="34" charset="0"/>
                <a:cs typeface="Times New Roman" panose="02020603050405020304" pitchFamily="18" charset="0"/>
              </a:rPr>
              <a:t>(Brüt İnşaat Alanı)</a:t>
            </a:r>
            <a:r>
              <a:rPr lang="tr-TR" sz="2600" b="1" dirty="0" smtClean="0">
                <a:latin typeface="Calibri" panose="020F0502020204030204" pitchFamily="34" charset="0"/>
                <a:cs typeface="Times New Roman" panose="02020603050405020304" pitchFamily="18" charset="0"/>
              </a:rPr>
              <a:t>:</a:t>
            </a:r>
            <a:r>
              <a:rPr lang="tr-TR" sz="2600" dirty="0" smtClean="0">
                <a:latin typeface="Calibri" panose="020F0502020204030204" pitchFamily="34" charset="0"/>
                <a:cs typeface="Times New Roman" panose="02020603050405020304" pitchFamily="18" charset="0"/>
              </a:rPr>
              <a:t> </a:t>
            </a:r>
            <a:r>
              <a:rPr lang="en-US" sz="2600" dirty="0" smtClean="0">
                <a:latin typeface="Calibri" panose="020F0502020204030204" pitchFamily="34" charset="0"/>
                <a:cs typeface="Times New Roman" panose="02020603050405020304" pitchFamily="18" charset="0"/>
              </a:rPr>
              <a:t>The total area of the floors placed between basement, mezzanine, and roof</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Common</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areas</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other</a:t>
            </a:r>
            <a:r>
              <a:rPr lang="tr-TR" sz="2600" dirty="0" smtClean="0">
                <a:latin typeface="Calibri" panose="020F0502020204030204" pitchFamily="34" charset="0"/>
                <a:cs typeface="Times New Roman" panose="02020603050405020304" pitchFamily="18" charset="0"/>
              </a:rPr>
              <a:t> </a:t>
            </a:r>
            <a:r>
              <a:rPr lang="tr-TR" sz="2600" dirty="0" err="1" smtClean="0">
                <a:latin typeface="Calibri" panose="020F0502020204030204" pitchFamily="34" charset="0"/>
                <a:cs typeface="Times New Roman" panose="02020603050405020304" pitchFamily="18" charset="0"/>
              </a:rPr>
              <a:t>than</a:t>
            </a:r>
            <a:r>
              <a:rPr lang="tr-TR" sz="2600" dirty="0" smtClean="0">
                <a:latin typeface="Calibri" panose="020F0502020204030204" pitchFamily="34" charset="0"/>
                <a:cs typeface="Times New Roman" panose="02020603050405020304" pitchFamily="18" charset="0"/>
              </a:rPr>
              <a:t> </a:t>
            </a:r>
            <a:r>
              <a:rPr lang="en-US" sz="2600" dirty="0" smtClean="0">
                <a:solidFill>
                  <a:srgbClr val="FF0066"/>
                </a:solidFill>
                <a:latin typeface="Calibri" panose="020F0502020204030204" pitchFamily="34" charset="0"/>
                <a:cs typeface="Times New Roman" panose="02020603050405020304" pitchFamily="18" charset="0"/>
              </a:rPr>
              <a:t>skylight (</a:t>
            </a:r>
            <a:r>
              <a:rPr lang="en-US" sz="2600" dirty="0" err="1" smtClean="0">
                <a:solidFill>
                  <a:srgbClr val="FF0066"/>
                </a:solidFill>
                <a:latin typeface="Calibri" panose="020F0502020204030204" pitchFamily="34" charset="0"/>
                <a:cs typeface="Times New Roman" panose="02020603050405020304" pitchFamily="18" charset="0"/>
              </a:rPr>
              <a:t>ışıklık</a:t>
            </a:r>
            <a:r>
              <a:rPr lang="en-US" sz="2600" dirty="0" smtClean="0">
                <a:solidFill>
                  <a:srgbClr val="FF0066"/>
                </a:solidFill>
                <a:latin typeface="Calibri" panose="020F0502020204030204" pitchFamily="34" charset="0"/>
                <a:cs typeface="Times New Roman" panose="02020603050405020304" pitchFamily="18" charset="0"/>
              </a:rPr>
              <a:t>)</a:t>
            </a:r>
            <a:r>
              <a:rPr lang="tr-TR" sz="2600" dirty="0" smtClean="0">
                <a:solidFill>
                  <a:srgbClr val="FF0066"/>
                </a:solidFill>
                <a:latin typeface="Calibri" panose="020F0502020204030204" pitchFamily="34" charset="0"/>
                <a:cs typeface="Times New Roman" panose="02020603050405020304" pitchFamily="18" charset="0"/>
              </a:rPr>
              <a:t>, </a:t>
            </a:r>
            <a:r>
              <a:rPr lang="en-US" sz="2600" dirty="0" smtClean="0">
                <a:solidFill>
                  <a:srgbClr val="FF0066"/>
                </a:solidFill>
                <a:latin typeface="Calibri" panose="020F0502020204030204" pitchFamily="34" charset="0"/>
                <a:cs typeface="Times New Roman" panose="02020603050405020304" pitchFamily="18" charset="0"/>
              </a:rPr>
              <a:t>shaft (</a:t>
            </a:r>
            <a:r>
              <a:rPr lang="en-US" sz="2600" dirty="0" err="1" smtClean="0">
                <a:solidFill>
                  <a:srgbClr val="FF0066"/>
                </a:solidFill>
                <a:latin typeface="Calibri" panose="020F0502020204030204" pitchFamily="34" charset="0"/>
                <a:cs typeface="Times New Roman" panose="02020603050405020304" pitchFamily="18" charset="0"/>
              </a:rPr>
              <a:t>hava</a:t>
            </a:r>
            <a:r>
              <a:rPr lang="en-US" sz="2600" dirty="0">
                <a:solidFill>
                  <a:srgbClr val="FF0066"/>
                </a:solidFill>
                <a:latin typeface="Calibri" panose="020F0502020204030204" pitchFamily="34" charset="0"/>
                <a:cs typeface="Times New Roman" panose="02020603050405020304" pitchFamily="18" charset="0"/>
              </a:rPr>
              <a:t> </a:t>
            </a:r>
            <a:r>
              <a:rPr lang="en-US" sz="2600" dirty="0" err="1" smtClean="0">
                <a:solidFill>
                  <a:srgbClr val="FF0066"/>
                </a:solidFill>
                <a:latin typeface="Calibri" panose="020F0502020204030204" pitchFamily="34" charset="0"/>
                <a:cs typeface="Times New Roman" panose="02020603050405020304" pitchFamily="18" charset="0"/>
              </a:rPr>
              <a:t>bacaları</a:t>
            </a:r>
            <a:r>
              <a:rPr lang="en-US" sz="2600" dirty="0" smtClean="0">
                <a:solidFill>
                  <a:srgbClr val="FF0066"/>
                </a:solidFill>
                <a:latin typeface="Calibri" panose="020F0502020204030204" pitchFamily="34" charset="0"/>
                <a:cs typeface="Times New Roman" panose="02020603050405020304" pitchFamily="18" charset="0"/>
              </a:rPr>
              <a:t>), water table (</a:t>
            </a:r>
            <a:r>
              <a:rPr lang="en-US" sz="2600" dirty="0" err="1" smtClean="0">
                <a:solidFill>
                  <a:srgbClr val="FF0066"/>
                </a:solidFill>
                <a:latin typeface="Calibri" panose="020F0502020204030204" pitchFamily="34" charset="0"/>
                <a:cs typeface="Times New Roman" panose="02020603050405020304" pitchFamily="18" charset="0"/>
              </a:rPr>
              <a:t>saçaklar</a:t>
            </a:r>
            <a:r>
              <a:rPr lang="en-US" sz="2600" dirty="0" smtClean="0">
                <a:solidFill>
                  <a:srgbClr val="FF0066"/>
                </a:solidFill>
                <a:latin typeface="Calibri" panose="020F0502020204030204" pitchFamily="34" charset="0"/>
                <a:cs typeface="Times New Roman" panose="02020603050405020304" pitchFamily="18" charset="0"/>
              </a:rPr>
              <a:t>), fire ladders placed outside the building </a:t>
            </a:r>
            <a:r>
              <a:rPr lang="en-US" sz="2600" dirty="0" smtClean="0">
                <a:solidFill>
                  <a:srgbClr val="292929"/>
                </a:solidFill>
                <a:latin typeface="Calibri" panose="020F0502020204030204" pitchFamily="34" charset="0"/>
                <a:cs typeface="Times New Roman" panose="02020603050405020304" pitchFamily="18" charset="0"/>
              </a:rPr>
              <a:t>are </a:t>
            </a:r>
            <a:r>
              <a:rPr lang="en-US" sz="2600" dirty="0" smtClean="0">
                <a:latin typeface="Calibri" panose="020F0502020204030204" pitchFamily="34" charset="0"/>
                <a:cs typeface="Times New Roman" panose="02020603050405020304" pitchFamily="18" charset="0"/>
              </a:rPr>
              <a:t>considered</a:t>
            </a:r>
            <a:r>
              <a:rPr lang="tr-TR" sz="2600" dirty="0" smtClean="0">
                <a:latin typeface="Calibri" panose="020F0502020204030204" pitchFamily="34" charset="0"/>
                <a:cs typeface="Times New Roman" panose="02020603050405020304" pitchFamily="18" charset="0"/>
              </a:rPr>
              <a:t>.</a:t>
            </a:r>
          </a:p>
          <a:p>
            <a:pPr eaLnBrk="1" hangingPunct="1">
              <a:spcAft>
                <a:spcPts val="1200"/>
              </a:spcAft>
              <a:buClr>
                <a:srgbClr val="C00000"/>
              </a:buClr>
            </a:pPr>
            <a:r>
              <a:rPr lang="en-US" sz="2600" b="1" dirty="0" smtClean="0">
                <a:solidFill>
                  <a:srgbClr val="FF0000"/>
                </a:solidFill>
                <a:latin typeface="Calibri" panose="020F0502020204030204" pitchFamily="34" charset="0"/>
                <a:cs typeface="Times New Roman" panose="02020603050405020304" pitchFamily="18" charset="0"/>
              </a:rPr>
              <a:t>Floor area coefficient</a:t>
            </a:r>
            <a:r>
              <a:rPr lang="tr-TR" sz="2600" b="1" dirty="0" smtClean="0">
                <a:solidFill>
                  <a:srgbClr val="0000CC"/>
                </a:solidFill>
                <a:latin typeface="Calibri" panose="020F0502020204030204" pitchFamily="34" charset="0"/>
                <a:cs typeface="Times New Roman" panose="02020603050405020304" pitchFamily="18" charset="0"/>
              </a:rPr>
              <a:t>(Taban Alanı Kat Sayısı, TAKS)</a:t>
            </a:r>
            <a:r>
              <a:rPr lang="tr-TR" sz="2600" b="1" dirty="0" smtClean="0">
                <a:latin typeface="Calibri" panose="020F0502020204030204" pitchFamily="34" charset="0"/>
                <a:cs typeface="Times New Roman" panose="02020603050405020304" pitchFamily="18" charset="0"/>
              </a:rPr>
              <a:t>: </a:t>
            </a:r>
            <a:r>
              <a:rPr lang="en-US" sz="2600" dirty="0" smtClean="0">
                <a:latin typeface="Calibri" panose="020F0502020204030204" pitchFamily="34" charset="0"/>
                <a:cs typeface="Times New Roman" panose="02020603050405020304" pitchFamily="18" charset="0"/>
              </a:rPr>
              <a:t>The ratio of the floor area of the construction to the area of reconstruction parcel. This shows the largest floor area of the construction on the construction field. It cannot be larger than 1.00.</a:t>
            </a:r>
            <a:endParaRPr lang="tr-TR"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03350" y="0"/>
            <a:ext cx="7239000" cy="838200"/>
          </a:xfrm>
        </p:spPr>
        <p:txBody>
          <a:bodyPr/>
          <a:lstStyle/>
          <a:p>
            <a:pPr eaLnBrk="1" hangingPunct="1">
              <a:defRPr/>
            </a:pPr>
            <a:r>
              <a:rPr lang="en-GB" dirty="0">
                <a:latin typeface="Calibri" pitchFamily="34" charset="0"/>
                <a:cs typeface="Times New Roman" pitchFamily="18" charset="0"/>
              </a:rPr>
              <a:t>Construction Conditions</a:t>
            </a:r>
            <a:endParaRPr lang="en-US" dirty="0" smtClean="0">
              <a:latin typeface="Calibri" pitchFamily="34" charset="0"/>
              <a:cs typeface="Times New Roman" pitchFamily="18" charset="0"/>
            </a:endParaRPr>
          </a:p>
        </p:txBody>
      </p:sp>
      <p:sp>
        <p:nvSpPr>
          <p:cNvPr id="54275" name="Rectangle 3"/>
          <p:cNvSpPr>
            <a:spLocks noGrp="1" noChangeArrowheads="1"/>
          </p:cNvSpPr>
          <p:nvPr>
            <p:ph type="body" idx="1"/>
          </p:nvPr>
        </p:nvSpPr>
        <p:spPr>
          <a:xfrm>
            <a:off x="1500188" y="928688"/>
            <a:ext cx="7491412" cy="5427662"/>
          </a:xfrm>
        </p:spPr>
        <p:txBody>
          <a:bodyPr/>
          <a:lstStyle/>
          <a:p>
            <a:pPr eaLnBrk="1" hangingPunct="1">
              <a:spcAft>
                <a:spcPts val="1200"/>
              </a:spcAft>
              <a:buClr>
                <a:srgbClr val="C00000"/>
              </a:buClr>
            </a:pPr>
            <a:r>
              <a:rPr lang="en-US" sz="2600" b="1" dirty="0" smtClean="0">
                <a:solidFill>
                  <a:srgbClr val="FF0000"/>
                </a:solidFill>
                <a:latin typeface="Calibri" panose="020F0502020204030204" pitchFamily="34" charset="0"/>
                <a:cs typeface="Times New Roman" panose="02020603050405020304" pitchFamily="18" charset="0"/>
              </a:rPr>
              <a:t>Total floor area coefficient</a:t>
            </a:r>
            <a:r>
              <a:rPr lang="tr-TR" sz="2600" b="1" dirty="0" smtClean="0">
                <a:solidFill>
                  <a:srgbClr val="0000CC"/>
                </a:solidFill>
                <a:latin typeface="Calibri" panose="020F0502020204030204" pitchFamily="34" charset="0"/>
                <a:cs typeface="Times New Roman" panose="02020603050405020304" pitchFamily="18" charset="0"/>
              </a:rPr>
              <a:t>(Kat Alanı Kat Sayısı, KAKS): </a:t>
            </a:r>
            <a:r>
              <a:rPr lang="en-US" sz="2600" b="1" dirty="0">
                <a:solidFill>
                  <a:srgbClr val="FF0066"/>
                </a:solidFill>
                <a:latin typeface="Calibri" panose="020F0502020204030204" pitchFamily="34" charset="0"/>
                <a:cs typeface="Times New Roman" panose="02020603050405020304" pitchFamily="18" charset="0"/>
              </a:rPr>
              <a:t>The ratio of </a:t>
            </a:r>
            <a:r>
              <a:rPr lang="en-US" sz="2600" b="1" dirty="0" smtClean="0">
                <a:solidFill>
                  <a:srgbClr val="FF0066"/>
                </a:solidFill>
                <a:latin typeface="Calibri" panose="020F0502020204030204" pitchFamily="34" charset="0"/>
                <a:cs typeface="Times New Roman" panose="02020603050405020304" pitchFamily="18" charset="0"/>
              </a:rPr>
              <a:t>the total construction area to the construction field. </a:t>
            </a:r>
            <a:r>
              <a:rPr lang="en-US" sz="2600" dirty="0" smtClean="0">
                <a:latin typeface="Calibri" panose="020F0502020204030204" pitchFamily="34" charset="0"/>
                <a:cs typeface="Times New Roman" panose="02020603050405020304" pitchFamily="18" charset="0"/>
              </a:rPr>
              <a:t>The construction area cannot be exceed to the total floor area coefficient.</a:t>
            </a:r>
          </a:p>
          <a:p>
            <a:pPr eaLnBrk="1" hangingPunct="1">
              <a:spcAft>
                <a:spcPts val="1200"/>
              </a:spcAft>
              <a:buClr>
                <a:srgbClr val="C00000"/>
              </a:buClr>
            </a:pPr>
            <a:endParaRPr lang="en-GB" sz="2600" b="1" dirty="0" smtClean="0">
              <a:solidFill>
                <a:srgbClr val="FF0000"/>
              </a:solidFill>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GB" sz="2600" b="1" dirty="0" smtClean="0">
                <a:solidFill>
                  <a:srgbClr val="FF0000"/>
                </a:solidFill>
                <a:latin typeface="Calibri" panose="020F0502020204030204" pitchFamily="34" charset="0"/>
                <a:cs typeface="Times New Roman" panose="02020603050405020304" pitchFamily="18" charset="0"/>
              </a:rPr>
              <a:t>Precedent </a:t>
            </a:r>
            <a:r>
              <a:rPr lang="tr-TR" sz="2600" b="1" dirty="0" smtClean="0">
                <a:solidFill>
                  <a:srgbClr val="0000CC"/>
                </a:solidFill>
                <a:latin typeface="Calibri" panose="020F0502020204030204" pitchFamily="34" charset="0"/>
                <a:cs typeface="Times New Roman" panose="02020603050405020304" pitchFamily="18" charset="0"/>
              </a:rPr>
              <a:t>(</a:t>
            </a:r>
            <a:r>
              <a:rPr lang="en-GB" sz="2600" b="1" dirty="0" err="1" smtClean="0">
                <a:solidFill>
                  <a:srgbClr val="0000CC"/>
                </a:solidFill>
                <a:latin typeface="Calibri" panose="020F0502020204030204" pitchFamily="34" charset="0"/>
                <a:cs typeface="Times New Roman" panose="02020603050405020304" pitchFamily="18" charset="0"/>
              </a:rPr>
              <a:t>Emsal</a:t>
            </a:r>
            <a:r>
              <a:rPr lang="en-GB" sz="2600" b="1" dirty="0" smtClean="0">
                <a:solidFill>
                  <a:srgbClr val="0000CC"/>
                </a:solidFill>
                <a:latin typeface="Calibri" panose="020F0502020204030204" pitchFamily="34" charset="0"/>
                <a:cs typeface="Times New Roman" panose="02020603050405020304" pitchFamily="18" charset="0"/>
              </a:rPr>
              <a:t>, </a:t>
            </a:r>
            <a:r>
              <a:rPr lang="en-GB" sz="2600" b="1" dirty="0" err="1" smtClean="0">
                <a:solidFill>
                  <a:srgbClr val="0000CC"/>
                </a:solidFill>
                <a:latin typeface="Calibri" panose="020F0502020204030204" pitchFamily="34" charset="0"/>
                <a:cs typeface="Times New Roman" panose="02020603050405020304" pitchFamily="18" charset="0"/>
              </a:rPr>
              <a:t>İnşaat</a:t>
            </a:r>
            <a:r>
              <a:rPr lang="en-GB" sz="2600" b="1" dirty="0" smtClean="0">
                <a:solidFill>
                  <a:srgbClr val="0000CC"/>
                </a:solidFill>
                <a:latin typeface="Calibri" panose="020F0502020204030204" pitchFamily="34" charset="0"/>
                <a:cs typeface="Times New Roman" panose="02020603050405020304" pitchFamily="18" charset="0"/>
              </a:rPr>
              <a:t> </a:t>
            </a:r>
            <a:r>
              <a:rPr lang="en-GB" sz="2600" b="1" dirty="0" err="1" smtClean="0">
                <a:solidFill>
                  <a:srgbClr val="0000CC"/>
                </a:solidFill>
                <a:latin typeface="Calibri" panose="020F0502020204030204" pitchFamily="34" charset="0"/>
                <a:cs typeface="Times New Roman" panose="02020603050405020304" pitchFamily="18" charset="0"/>
              </a:rPr>
              <a:t>yoğunluğu</a:t>
            </a:r>
            <a:r>
              <a:rPr lang="tr-TR" sz="2600" b="1" dirty="0" smtClean="0">
                <a:solidFill>
                  <a:srgbClr val="0000CC"/>
                </a:solidFill>
                <a:latin typeface="Calibri" panose="020F0502020204030204" pitchFamily="34" charset="0"/>
                <a:cs typeface="Times New Roman" panose="02020603050405020304" pitchFamily="18" charset="0"/>
              </a:rPr>
              <a:t>): </a:t>
            </a:r>
            <a:r>
              <a:rPr lang="en-US" sz="2600" b="1" dirty="0" smtClean="0">
                <a:solidFill>
                  <a:srgbClr val="0000CC"/>
                </a:solidFill>
                <a:latin typeface="Calibri" panose="020F0502020204030204" pitchFamily="34" charset="0"/>
                <a:cs typeface="Times New Roman" panose="02020603050405020304" pitchFamily="18" charset="0"/>
              </a:rPr>
              <a:t>The ratio of the construction area to the reconstruction parcel.</a:t>
            </a:r>
            <a:r>
              <a:rPr lang="tr-TR" sz="2600" dirty="0" smtClean="0">
                <a:latin typeface="Calibri" panose="020F0502020204030204" pitchFamily="34" charset="0"/>
                <a:cs typeface="Times New Roman" panose="02020603050405020304" pitchFamily="18" charset="0"/>
              </a:rPr>
              <a:t> </a:t>
            </a:r>
          </a:p>
          <a:p>
            <a:pPr marL="0" indent="0" eaLnBrk="1" hangingPunct="1">
              <a:spcAft>
                <a:spcPts val="1200"/>
              </a:spcAft>
              <a:buClr>
                <a:srgbClr val="C00000"/>
              </a:buClr>
              <a:buNone/>
            </a:pPr>
            <a:r>
              <a:rPr lang="en-US" sz="2600" dirty="0" smtClean="0">
                <a:latin typeface="Calibri" panose="020F0502020204030204" pitchFamily="34" charset="0"/>
                <a:cs typeface="Times New Roman" panose="02020603050405020304" pitchFamily="18" charset="0"/>
              </a:rPr>
              <a:t>Usually, it is considered as KAKS. The height of the building is determined by considering this coefficient and </a:t>
            </a:r>
            <a:r>
              <a:rPr lang="tr-TR" sz="2600" b="1" dirty="0" err="1" smtClean="0">
                <a:solidFill>
                  <a:srgbClr val="FF0066"/>
                </a:solidFill>
                <a:latin typeface="Calibri" panose="020F0502020204030204" pitchFamily="34" charset="0"/>
                <a:cs typeface="Times New Roman" panose="02020603050405020304" pitchFamily="18" charset="0"/>
              </a:rPr>
              <a:t>h</a:t>
            </a:r>
            <a:r>
              <a:rPr lang="tr-TR" b="1" baseline="-25000" dirty="0" err="1" smtClean="0">
                <a:solidFill>
                  <a:srgbClr val="FF0066"/>
                </a:solidFill>
                <a:latin typeface="Calibri" panose="020F0502020204030204" pitchFamily="34" charset="0"/>
                <a:cs typeface="Times New Roman" panose="02020603050405020304" pitchFamily="18" charset="0"/>
              </a:rPr>
              <a:t>max</a:t>
            </a:r>
            <a:r>
              <a:rPr lang="tr-TR" sz="2600" dirty="0" smtClean="0">
                <a:latin typeface="Calibri" panose="020F0502020204030204" pitchFamily="34" charset="0"/>
                <a:cs typeface="Times New Roman" panose="02020603050405020304" pitchFamily="18" charset="0"/>
              </a:rPr>
              <a:t>.</a:t>
            </a:r>
          </a:p>
          <a:p>
            <a:pPr eaLnBrk="1" hangingPunct="1">
              <a:lnSpc>
                <a:spcPct val="90000"/>
              </a:lnSpc>
              <a:buFont typeface="Wingdings" panose="05000000000000000000" pitchFamily="2" charset="2"/>
              <a:buNone/>
            </a:pP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endParaRPr lang="tr-TR"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03350" y="0"/>
            <a:ext cx="7239000" cy="838200"/>
          </a:xfrm>
        </p:spPr>
        <p:txBody>
          <a:bodyPr/>
          <a:lstStyle/>
          <a:p>
            <a:pPr eaLnBrk="1" hangingPunct="1">
              <a:defRPr/>
            </a:pPr>
            <a:r>
              <a:rPr lang="en-GB" dirty="0">
                <a:latin typeface="Calibri" pitchFamily="34" charset="0"/>
                <a:cs typeface="Times New Roman" pitchFamily="18" charset="0"/>
              </a:rPr>
              <a:t>Construction Conditions</a:t>
            </a:r>
            <a:endParaRPr lang="en-US" dirty="0" smtClean="0">
              <a:latin typeface="Calibri" pitchFamily="34" charset="0"/>
              <a:cs typeface="Times New Roman" pitchFamily="18" charset="0"/>
            </a:endParaRPr>
          </a:p>
        </p:txBody>
      </p:sp>
      <p:sp>
        <p:nvSpPr>
          <p:cNvPr id="55299" name="Rectangle 3"/>
          <p:cNvSpPr>
            <a:spLocks noGrp="1" noChangeArrowheads="1"/>
          </p:cNvSpPr>
          <p:nvPr>
            <p:ph type="body" idx="1"/>
          </p:nvPr>
        </p:nvSpPr>
        <p:spPr>
          <a:xfrm>
            <a:off x="1500188" y="1196975"/>
            <a:ext cx="7491412" cy="5427663"/>
          </a:xfrm>
        </p:spPr>
        <p:txBody>
          <a:bodyPr/>
          <a:lstStyle/>
          <a:p>
            <a:pPr eaLnBrk="1" hangingPunct="1">
              <a:spcAft>
                <a:spcPts val="1200"/>
              </a:spcAft>
              <a:buClr>
                <a:srgbClr val="C00000"/>
              </a:buClr>
            </a:pPr>
            <a:r>
              <a:rPr lang="tr-TR" b="1" dirty="0" err="1" smtClean="0">
                <a:solidFill>
                  <a:srgbClr val="FF0000"/>
                </a:solidFill>
                <a:latin typeface="Calibri" panose="020F0502020204030204" pitchFamily="34" charset="0"/>
                <a:cs typeface="Times New Roman" panose="02020603050405020304" pitchFamily="18" charset="0"/>
              </a:rPr>
              <a:t>H</a:t>
            </a:r>
            <a:r>
              <a:rPr lang="tr-TR" sz="4000" b="1" baseline="-25000" dirty="0" err="1" smtClean="0">
                <a:solidFill>
                  <a:srgbClr val="FF0000"/>
                </a:solidFill>
                <a:latin typeface="Calibri" panose="020F0502020204030204" pitchFamily="34" charset="0"/>
                <a:cs typeface="Times New Roman" panose="02020603050405020304" pitchFamily="18" charset="0"/>
              </a:rPr>
              <a:t>max</a:t>
            </a:r>
            <a:r>
              <a:rPr lang="tr-TR" sz="2600" b="1" dirty="0" smtClean="0">
                <a:solidFill>
                  <a:srgbClr val="FF0000"/>
                </a:solidFill>
                <a:latin typeface="Calibri" panose="020F0502020204030204" pitchFamily="34" charset="0"/>
                <a:cs typeface="Times New Roman" panose="02020603050405020304" pitchFamily="18" charset="0"/>
              </a:rPr>
              <a:t>  </a:t>
            </a:r>
            <a:r>
              <a:rPr lang="tr-TR" sz="2600" b="1" dirty="0" smtClean="0">
                <a:solidFill>
                  <a:srgbClr val="0000CC"/>
                </a:solidFill>
                <a:latin typeface="Calibri" panose="020F0502020204030204" pitchFamily="34" charset="0"/>
                <a:cs typeface="Times New Roman" panose="02020603050405020304" pitchFamily="18" charset="0"/>
              </a:rPr>
              <a:t>(Maksimum Yapı Yüksekliği): </a:t>
            </a:r>
            <a:r>
              <a:rPr lang="en-US" sz="2600" dirty="0" smtClean="0">
                <a:latin typeface="Calibri" panose="020F0502020204030204" pitchFamily="34" charset="0"/>
                <a:cs typeface="Times New Roman" panose="02020603050405020304" pitchFamily="18" charset="0"/>
              </a:rPr>
              <a:t>The maximum height of the construction</a:t>
            </a:r>
            <a:endParaRPr lang="tr-TR" sz="2600" dirty="0" smtClean="0">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US" sz="2600" b="1" dirty="0" smtClean="0">
                <a:solidFill>
                  <a:srgbClr val="FF0000"/>
                </a:solidFill>
                <a:latin typeface="Calibri" panose="020F0502020204030204" pitchFamily="34" charset="0"/>
                <a:cs typeface="Times New Roman" panose="02020603050405020304" pitchFamily="18" charset="0"/>
              </a:rPr>
              <a:t>Floor height</a:t>
            </a:r>
            <a:r>
              <a:rPr lang="tr-TR" sz="2600" b="1" dirty="0" smtClean="0">
                <a:solidFill>
                  <a:srgbClr val="FF0000"/>
                </a:solidFill>
                <a:latin typeface="Calibri" panose="020F0502020204030204" pitchFamily="34" charset="0"/>
                <a:cs typeface="Times New Roman" panose="02020603050405020304" pitchFamily="18" charset="0"/>
              </a:rPr>
              <a:t>= h; </a:t>
            </a:r>
            <a:r>
              <a:rPr lang="en-US" sz="2600" dirty="0" smtClean="0">
                <a:latin typeface="Calibri" panose="020F0502020204030204" pitchFamily="34" charset="0"/>
                <a:cs typeface="Times New Roman" panose="02020603050405020304" pitchFamily="18" charset="0"/>
              </a:rPr>
              <a:t>Usually it is taken 3 meters</a:t>
            </a:r>
            <a:r>
              <a:rPr lang="tr-TR" sz="2600" dirty="0" smtClean="0">
                <a:latin typeface="Calibri" panose="020F0502020204030204" pitchFamily="34" charset="0"/>
                <a:cs typeface="Times New Roman" panose="02020603050405020304" pitchFamily="18" charset="0"/>
              </a:rPr>
              <a:t>.</a:t>
            </a:r>
          </a:p>
          <a:p>
            <a:pPr eaLnBrk="1" hangingPunct="1">
              <a:lnSpc>
                <a:spcPct val="90000"/>
              </a:lnSpc>
              <a:buFont typeface="Wingdings" panose="05000000000000000000" pitchFamily="2" charset="2"/>
              <a:buNone/>
            </a:pP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endParaRPr lang="tr-TR"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52600" y="0"/>
            <a:ext cx="7239000" cy="838200"/>
          </a:xfrm>
        </p:spPr>
        <p:txBody>
          <a:bodyPr/>
          <a:lstStyle/>
          <a:p>
            <a:pPr eaLnBrk="1" hangingPunct="1">
              <a:defRPr/>
            </a:pPr>
            <a:r>
              <a:rPr lang="en-GB" dirty="0" smtClean="0">
                <a:solidFill>
                  <a:srgbClr val="0000FF"/>
                </a:solidFill>
                <a:latin typeface="Calibri" pitchFamily="34" charset="0"/>
                <a:cs typeface="Times New Roman" pitchFamily="18" charset="0"/>
              </a:rPr>
              <a:t>Example</a:t>
            </a:r>
            <a:r>
              <a:rPr lang="tr-TR" dirty="0" smtClean="0">
                <a:solidFill>
                  <a:srgbClr val="0000FF"/>
                </a:solidFill>
                <a:latin typeface="Calibri" pitchFamily="34" charset="0"/>
                <a:cs typeface="Times New Roman" pitchFamily="18" charset="0"/>
              </a:rPr>
              <a:t> 1 </a:t>
            </a:r>
            <a:endParaRPr lang="en-US" dirty="0" smtClean="0">
              <a:solidFill>
                <a:srgbClr val="0000FF"/>
              </a:solidFill>
              <a:latin typeface="Calibri" pitchFamily="34" charset="0"/>
              <a:cs typeface="Times New Roman" pitchFamily="18" charset="0"/>
            </a:endParaRPr>
          </a:p>
        </p:txBody>
      </p:sp>
      <p:sp>
        <p:nvSpPr>
          <p:cNvPr id="56323" name="Rectangle 3"/>
          <p:cNvSpPr>
            <a:spLocks noGrp="1" noChangeArrowheads="1"/>
          </p:cNvSpPr>
          <p:nvPr>
            <p:ph type="body" idx="1"/>
          </p:nvPr>
        </p:nvSpPr>
        <p:spPr>
          <a:xfrm>
            <a:off x="1692275" y="857250"/>
            <a:ext cx="7235825" cy="6000750"/>
          </a:xfrm>
        </p:spPr>
        <p:txBody>
          <a:bodyPr/>
          <a:lstStyle/>
          <a:p>
            <a:pPr eaLnBrk="1" hangingPunct="1">
              <a:lnSpc>
                <a:spcPct val="90000"/>
              </a:lnSpc>
              <a:spcAft>
                <a:spcPts val="600"/>
              </a:spcAft>
              <a:buClr>
                <a:srgbClr val="C00000"/>
              </a:buClr>
            </a:pPr>
            <a:r>
              <a:rPr lang="en-GB" sz="2200" b="1" dirty="0" smtClean="0">
                <a:solidFill>
                  <a:srgbClr val="FF0000"/>
                </a:solidFill>
                <a:latin typeface="Calibri" panose="020F0502020204030204" pitchFamily="34" charset="0"/>
                <a:cs typeface="Times New Roman" panose="02020603050405020304" pitchFamily="18" charset="0"/>
              </a:rPr>
              <a:t>The field area is </a:t>
            </a:r>
            <a:r>
              <a:rPr lang="tr-TR" sz="2200" b="1" dirty="0" smtClean="0">
                <a:solidFill>
                  <a:srgbClr val="FF0000"/>
                </a:solidFill>
                <a:latin typeface="Calibri" panose="020F0502020204030204" pitchFamily="34" charset="0"/>
                <a:cs typeface="Times New Roman" panose="02020603050405020304" pitchFamily="18" charset="0"/>
              </a:rPr>
              <a:t>1500m²</a:t>
            </a:r>
            <a:endParaRPr lang="tr-TR" sz="2200" dirty="0" smtClean="0">
              <a:latin typeface="Calibri" panose="020F0502020204030204" pitchFamily="34" charset="0"/>
              <a:cs typeface="Times New Roman" panose="02020603050405020304" pitchFamily="18" charset="0"/>
            </a:endParaRPr>
          </a:p>
          <a:p>
            <a:pPr eaLnBrk="1" hangingPunct="1">
              <a:lnSpc>
                <a:spcPct val="90000"/>
              </a:lnSpc>
              <a:spcAft>
                <a:spcPts val="600"/>
              </a:spcAft>
              <a:buClr>
                <a:srgbClr val="C00000"/>
              </a:buClr>
            </a:pPr>
            <a:r>
              <a:rPr lang="tr-TR" sz="2200" b="1" dirty="0" smtClean="0">
                <a:solidFill>
                  <a:srgbClr val="0000CC"/>
                </a:solidFill>
                <a:latin typeface="Calibri" panose="020F0502020204030204" pitchFamily="34" charset="0"/>
                <a:cs typeface="Times New Roman" panose="02020603050405020304" pitchFamily="18" charset="0"/>
              </a:rPr>
              <a:t>TAKS</a:t>
            </a:r>
            <a:r>
              <a:rPr lang="tr-TR" sz="2200" dirty="0" smtClean="0">
                <a:solidFill>
                  <a:srgbClr val="0000FF"/>
                </a:solidFill>
                <a:latin typeface="Calibri" panose="020F0502020204030204" pitchFamily="34" charset="0"/>
                <a:cs typeface="Times New Roman" panose="02020603050405020304" pitchFamily="18" charset="0"/>
              </a:rPr>
              <a:t> </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0.2</a:t>
            </a:r>
            <a:r>
              <a:rPr lang="tr-TR" sz="2200" dirty="0" smtClean="0">
                <a:latin typeface="Calibri" panose="020F0502020204030204" pitchFamily="34" charset="0"/>
                <a:cs typeface="Times New Roman" panose="02020603050405020304" pitchFamily="18" charset="0"/>
              </a:rPr>
              <a:t> , </a:t>
            </a:r>
            <a:r>
              <a:rPr lang="tr-TR" sz="2200" b="1" dirty="0" smtClean="0">
                <a:solidFill>
                  <a:srgbClr val="0000CC"/>
                </a:solidFill>
                <a:latin typeface="Calibri" panose="020F0502020204030204" pitchFamily="34" charset="0"/>
                <a:cs typeface="Times New Roman" panose="02020603050405020304" pitchFamily="18" charset="0"/>
              </a:rPr>
              <a:t>KAKS</a:t>
            </a:r>
            <a:r>
              <a:rPr lang="tr-TR" sz="2200" dirty="0" smtClean="0">
                <a:solidFill>
                  <a:srgbClr val="0000CC"/>
                </a:solidFill>
                <a:latin typeface="Calibri" panose="020F0502020204030204" pitchFamily="34" charset="0"/>
                <a:cs typeface="Times New Roman" panose="02020603050405020304" pitchFamily="18" charset="0"/>
              </a:rPr>
              <a:t> </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2</a:t>
            </a:r>
            <a:r>
              <a:rPr lang="tr-TR" sz="2200" dirty="0" smtClean="0">
                <a:latin typeface="Calibri" panose="020F0502020204030204" pitchFamily="34" charset="0"/>
                <a:cs typeface="Times New Roman" panose="02020603050405020304" pitchFamily="18" charset="0"/>
              </a:rPr>
              <a:t> </a:t>
            </a:r>
            <a:endParaRPr lang="en-US" sz="2200" dirty="0" smtClean="0">
              <a:latin typeface="Calibri" panose="020F0502020204030204" pitchFamily="34" charset="0"/>
              <a:cs typeface="Times New Roman" panose="02020603050405020304" pitchFamily="18" charset="0"/>
            </a:endParaRPr>
          </a:p>
          <a:p>
            <a:pPr eaLnBrk="1" hangingPunct="1">
              <a:lnSpc>
                <a:spcPct val="90000"/>
              </a:lnSpc>
              <a:spcAft>
                <a:spcPts val="600"/>
              </a:spcAft>
              <a:buClr>
                <a:srgbClr val="C00000"/>
              </a:buClr>
            </a:pPr>
            <a:r>
              <a:rPr lang="en-US" sz="2200" b="1" u="sng" dirty="0" smtClean="0">
                <a:solidFill>
                  <a:srgbClr val="FF0066"/>
                </a:solidFill>
                <a:latin typeface="Calibri" panose="020F0502020204030204" pitchFamily="34" charset="0"/>
                <a:cs typeface="Times New Roman" panose="02020603050405020304" pitchFamily="18" charset="0"/>
              </a:rPr>
              <a:t>This means that</a:t>
            </a:r>
            <a:r>
              <a:rPr lang="tr-TR" sz="2200" b="1" u="sng" dirty="0" smtClean="0">
                <a:solidFill>
                  <a:srgbClr val="FF0066"/>
                </a:solidFill>
                <a:latin typeface="Calibri" panose="020F0502020204030204" pitchFamily="34" charset="0"/>
                <a:cs typeface="Times New Roman" panose="02020603050405020304" pitchFamily="18" charset="0"/>
              </a:rPr>
              <a:t>;</a:t>
            </a:r>
          </a:p>
          <a:p>
            <a:pPr eaLnBrk="1" hangingPunct="1">
              <a:lnSpc>
                <a:spcPct val="90000"/>
              </a:lnSpc>
              <a:spcAft>
                <a:spcPts val="600"/>
              </a:spcAft>
              <a:buClr>
                <a:srgbClr val="C00000"/>
              </a:buClr>
            </a:pPr>
            <a:r>
              <a:rPr lang="tr-TR" sz="2200" b="1" dirty="0" smtClean="0">
                <a:solidFill>
                  <a:srgbClr val="FF0000"/>
                </a:solidFill>
                <a:latin typeface="Calibri" panose="020F0502020204030204" pitchFamily="34" charset="0"/>
                <a:cs typeface="Times New Roman" panose="02020603050405020304" pitchFamily="18" charset="0"/>
              </a:rPr>
              <a:t>1500</a:t>
            </a:r>
            <a:r>
              <a:rPr lang="tr-TR" sz="2200" dirty="0" smtClean="0">
                <a:solidFill>
                  <a:srgbClr val="FF0000"/>
                </a:solidFill>
                <a:latin typeface="Calibri" panose="020F0502020204030204" pitchFamily="34" charset="0"/>
                <a:cs typeface="Times New Roman" panose="02020603050405020304" pitchFamily="18" charset="0"/>
              </a:rPr>
              <a:t> </a:t>
            </a:r>
            <a:r>
              <a:rPr lang="tr-TR" sz="2200" dirty="0" smtClean="0">
                <a:solidFill>
                  <a:schemeClr val="bg2"/>
                </a:solidFill>
                <a:latin typeface="Calibri" panose="020F0502020204030204" pitchFamily="34" charset="0"/>
                <a:cs typeface="Times New Roman" panose="02020603050405020304" pitchFamily="18" charset="0"/>
              </a:rPr>
              <a:t>x</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0.2</a:t>
            </a:r>
            <a:r>
              <a:rPr lang="tr-TR" sz="2200" dirty="0" smtClean="0">
                <a:solidFill>
                  <a:srgbClr val="BA3906"/>
                </a:solidFill>
                <a:latin typeface="Calibri" panose="020F0502020204030204" pitchFamily="34" charset="0"/>
                <a:cs typeface="Times New Roman" panose="02020603050405020304" pitchFamily="18" charset="0"/>
              </a:rPr>
              <a:t> </a:t>
            </a:r>
            <a:r>
              <a:rPr lang="tr-TR" sz="2200" dirty="0" smtClean="0">
                <a:solidFill>
                  <a:schemeClr val="bg2"/>
                </a:solidFill>
                <a:latin typeface="Calibri" panose="020F0502020204030204" pitchFamily="34" charset="0"/>
                <a:cs typeface="Times New Roman" panose="02020603050405020304" pitchFamily="18" charset="0"/>
              </a:rPr>
              <a:t>=</a:t>
            </a:r>
            <a:r>
              <a:rPr lang="tr-TR" sz="2200" dirty="0" smtClean="0">
                <a:latin typeface="Calibri" panose="020F0502020204030204" pitchFamily="34" charset="0"/>
                <a:cs typeface="Times New Roman" panose="02020603050405020304" pitchFamily="18" charset="0"/>
              </a:rPr>
              <a:t> </a:t>
            </a:r>
            <a:r>
              <a:rPr lang="tr-TR" sz="2200" b="1" dirty="0" smtClean="0">
                <a:solidFill>
                  <a:srgbClr val="C00000"/>
                </a:solidFill>
                <a:latin typeface="Calibri" panose="020F0502020204030204" pitchFamily="34" charset="0"/>
                <a:cs typeface="Times New Roman" panose="02020603050405020304" pitchFamily="18" charset="0"/>
              </a:rPr>
              <a:t>300m²</a:t>
            </a:r>
            <a:r>
              <a:rPr lang="tr-TR" sz="2200" dirty="0" smtClean="0">
                <a:latin typeface="Calibri" panose="020F0502020204030204" pitchFamily="34" charset="0"/>
                <a:cs typeface="Times New Roman" panose="02020603050405020304" pitchFamily="18" charset="0"/>
              </a:rPr>
              <a:t>      </a:t>
            </a:r>
            <a:r>
              <a:rPr lang="en-US" sz="2200" b="1" dirty="0" smtClean="0">
                <a:solidFill>
                  <a:srgbClr val="660066"/>
                </a:solidFill>
                <a:latin typeface="Calibri" panose="020F0502020204030204" pitchFamily="34" charset="0"/>
                <a:cs typeface="Times New Roman" panose="02020603050405020304" pitchFamily="18" charset="0"/>
              </a:rPr>
              <a:t>The floor area of the construction</a:t>
            </a:r>
            <a:endParaRPr lang="tr-TR" sz="2200" b="1" dirty="0" smtClean="0">
              <a:solidFill>
                <a:srgbClr val="660066"/>
              </a:solidFill>
              <a:latin typeface="Calibri" panose="020F0502020204030204" pitchFamily="34" charset="0"/>
              <a:cs typeface="Times New Roman" panose="02020603050405020304" pitchFamily="18" charset="0"/>
            </a:endParaRPr>
          </a:p>
          <a:p>
            <a:pPr eaLnBrk="1" hangingPunct="1">
              <a:lnSpc>
                <a:spcPct val="90000"/>
              </a:lnSpc>
              <a:spcAft>
                <a:spcPts val="600"/>
              </a:spcAft>
              <a:buClr>
                <a:srgbClr val="C00000"/>
              </a:buClr>
            </a:pPr>
            <a:r>
              <a:rPr lang="tr-TR" sz="2200" b="1" dirty="0" smtClean="0">
                <a:solidFill>
                  <a:srgbClr val="FF0000"/>
                </a:solidFill>
                <a:latin typeface="Calibri" panose="020F0502020204030204" pitchFamily="34" charset="0"/>
                <a:cs typeface="Times New Roman" panose="02020603050405020304" pitchFamily="18" charset="0"/>
              </a:rPr>
              <a:t>1500</a:t>
            </a:r>
            <a:r>
              <a:rPr lang="tr-TR" sz="2200" dirty="0" smtClean="0">
                <a:latin typeface="Calibri" panose="020F0502020204030204" pitchFamily="34" charset="0"/>
                <a:cs typeface="Times New Roman" panose="02020603050405020304" pitchFamily="18" charset="0"/>
              </a:rPr>
              <a:t> </a:t>
            </a:r>
            <a:r>
              <a:rPr lang="tr-TR" sz="2200" dirty="0" smtClean="0">
                <a:solidFill>
                  <a:schemeClr val="bg2"/>
                </a:solidFill>
                <a:latin typeface="Calibri" panose="020F0502020204030204" pitchFamily="34" charset="0"/>
                <a:cs typeface="Times New Roman" panose="02020603050405020304" pitchFamily="18" charset="0"/>
              </a:rPr>
              <a:t>x</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2</a:t>
            </a:r>
            <a:r>
              <a:rPr lang="tr-TR" sz="2200" dirty="0" smtClean="0">
                <a:latin typeface="Calibri" panose="020F0502020204030204" pitchFamily="34" charset="0"/>
                <a:cs typeface="Times New Roman" panose="02020603050405020304" pitchFamily="18" charset="0"/>
              </a:rPr>
              <a:t> </a:t>
            </a:r>
            <a:r>
              <a:rPr lang="tr-TR" sz="2200" dirty="0" smtClean="0">
                <a:solidFill>
                  <a:schemeClr val="bg2"/>
                </a:solidFill>
                <a:latin typeface="Calibri" panose="020F0502020204030204" pitchFamily="34" charset="0"/>
                <a:cs typeface="Times New Roman" panose="02020603050405020304" pitchFamily="18" charset="0"/>
              </a:rPr>
              <a:t>=</a:t>
            </a:r>
            <a:r>
              <a:rPr lang="tr-TR" sz="2200" dirty="0" smtClean="0">
                <a:latin typeface="Calibri" panose="020F0502020204030204" pitchFamily="34" charset="0"/>
                <a:cs typeface="Times New Roman" panose="02020603050405020304" pitchFamily="18" charset="0"/>
              </a:rPr>
              <a:t> </a:t>
            </a:r>
            <a:r>
              <a:rPr lang="tr-TR" sz="2200" b="1" dirty="0" smtClean="0">
                <a:solidFill>
                  <a:srgbClr val="C00000"/>
                </a:solidFill>
                <a:latin typeface="Calibri" panose="020F0502020204030204" pitchFamily="34" charset="0"/>
                <a:cs typeface="Times New Roman" panose="02020603050405020304" pitchFamily="18" charset="0"/>
              </a:rPr>
              <a:t>3000m²</a:t>
            </a:r>
            <a:r>
              <a:rPr lang="tr-TR" sz="2200" dirty="0" smtClean="0">
                <a:latin typeface="Calibri" panose="020F0502020204030204" pitchFamily="34" charset="0"/>
                <a:cs typeface="Times New Roman" panose="02020603050405020304" pitchFamily="18" charset="0"/>
              </a:rPr>
              <a:t>       </a:t>
            </a:r>
            <a:r>
              <a:rPr lang="en-US" sz="2200" b="1" dirty="0">
                <a:solidFill>
                  <a:srgbClr val="660066"/>
                </a:solidFill>
                <a:latin typeface="Calibri" panose="020F0502020204030204" pitchFamily="34" charset="0"/>
                <a:cs typeface="Times New Roman" panose="02020603050405020304" pitchFamily="18" charset="0"/>
              </a:rPr>
              <a:t>The total construction area</a:t>
            </a:r>
            <a:endParaRPr lang="tr-TR" sz="2200" b="1" dirty="0">
              <a:solidFill>
                <a:srgbClr val="660066"/>
              </a:solidFill>
              <a:latin typeface="Calibri" panose="020F0502020204030204" pitchFamily="34" charset="0"/>
              <a:cs typeface="Times New Roman" panose="02020603050405020304" pitchFamily="18" charset="0"/>
            </a:endParaRPr>
          </a:p>
          <a:p>
            <a:pPr eaLnBrk="1" hangingPunct="1">
              <a:lnSpc>
                <a:spcPct val="90000"/>
              </a:lnSpc>
              <a:spcAft>
                <a:spcPts val="1200"/>
              </a:spcAft>
              <a:buClr>
                <a:srgbClr val="C00000"/>
              </a:buClr>
            </a:pPr>
            <a:r>
              <a:rPr lang="tr-TR" sz="2200" b="1" dirty="0" smtClean="0">
                <a:solidFill>
                  <a:srgbClr val="C00000"/>
                </a:solidFill>
                <a:latin typeface="Calibri" panose="020F0502020204030204" pitchFamily="34" charset="0"/>
                <a:cs typeface="Times New Roman" panose="02020603050405020304" pitchFamily="18" charset="0"/>
              </a:rPr>
              <a:t>3000 </a:t>
            </a:r>
            <a:r>
              <a:rPr lang="tr-TR" sz="2200" dirty="0" smtClean="0">
                <a:solidFill>
                  <a:schemeClr val="bg2"/>
                </a:solidFill>
                <a:latin typeface="Calibri" panose="020F0502020204030204" pitchFamily="34" charset="0"/>
                <a:cs typeface="Times New Roman" panose="02020603050405020304" pitchFamily="18" charset="0"/>
              </a:rPr>
              <a:t>/</a:t>
            </a:r>
            <a:r>
              <a:rPr lang="tr-TR" sz="2200" b="1" dirty="0" smtClean="0">
                <a:solidFill>
                  <a:schemeClr val="bg2"/>
                </a:solidFill>
                <a:latin typeface="Calibri" panose="020F0502020204030204" pitchFamily="34" charset="0"/>
                <a:cs typeface="Times New Roman" panose="02020603050405020304" pitchFamily="18" charset="0"/>
              </a:rPr>
              <a:t> </a:t>
            </a:r>
            <a:r>
              <a:rPr lang="tr-TR" sz="2200" b="1" dirty="0" smtClean="0">
                <a:solidFill>
                  <a:srgbClr val="C00000"/>
                </a:solidFill>
                <a:latin typeface="Calibri" panose="020F0502020204030204" pitchFamily="34" charset="0"/>
                <a:cs typeface="Times New Roman" panose="02020603050405020304" pitchFamily="18" charset="0"/>
              </a:rPr>
              <a:t>300 </a:t>
            </a:r>
            <a:r>
              <a:rPr lang="tr-TR" sz="2200" dirty="0" smtClean="0">
                <a:solidFill>
                  <a:schemeClr val="bg2"/>
                </a:solidFill>
                <a:latin typeface="Calibri" panose="020F0502020204030204" pitchFamily="34" charset="0"/>
                <a:cs typeface="Times New Roman" panose="02020603050405020304" pitchFamily="18" charset="0"/>
              </a:rPr>
              <a:t>= </a:t>
            </a:r>
            <a:r>
              <a:rPr lang="tr-TR" sz="2200" b="1" dirty="0" smtClean="0">
                <a:solidFill>
                  <a:srgbClr val="5C0FB1"/>
                </a:solidFill>
                <a:latin typeface="Calibri" panose="020F0502020204030204" pitchFamily="34" charset="0"/>
                <a:cs typeface="Times New Roman" panose="02020603050405020304" pitchFamily="18" charset="0"/>
              </a:rPr>
              <a:t>10 </a:t>
            </a:r>
            <a:r>
              <a:rPr lang="en-US" sz="2200" b="1" dirty="0" smtClean="0">
                <a:solidFill>
                  <a:srgbClr val="5C0FB1"/>
                </a:solidFill>
                <a:latin typeface="Calibri" panose="020F0502020204030204" pitchFamily="34" charset="0"/>
                <a:cs typeface="Times New Roman" panose="02020603050405020304" pitchFamily="18" charset="0"/>
              </a:rPr>
              <a:t>floors</a:t>
            </a:r>
            <a:r>
              <a:rPr lang="en-US" sz="2200" dirty="0">
                <a:latin typeface="Calibri" panose="020F0502020204030204" pitchFamily="34" charset="0"/>
                <a:cs typeface="Times New Roman" panose="02020603050405020304" pitchFamily="18" charset="0"/>
              </a:rPr>
              <a:t> </a:t>
            </a:r>
            <a:r>
              <a:rPr lang="en-US" sz="2200" dirty="0" smtClean="0">
                <a:latin typeface="Calibri" panose="020F0502020204030204" pitchFamily="34" charset="0"/>
                <a:cs typeface="Times New Roman" panose="02020603050405020304" pitchFamily="18" charset="0"/>
              </a:rPr>
              <a:t>          </a:t>
            </a:r>
            <a:r>
              <a:rPr lang="en-US" sz="2200" b="1" dirty="0" smtClean="0">
                <a:solidFill>
                  <a:srgbClr val="660066"/>
                </a:solidFill>
                <a:latin typeface="Calibri" panose="020F0502020204030204" pitchFamily="34" charset="0"/>
                <a:cs typeface="Times New Roman" panose="02020603050405020304" pitchFamily="18" charset="0"/>
              </a:rPr>
              <a:t>Number of floors</a:t>
            </a:r>
            <a:endParaRPr lang="tr-TR" sz="2200" dirty="0" smtClean="0">
              <a:latin typeface="Calibri" panose="020F0502020204030204" pitchFamily="34" charset="0"/>
              <a:cs typeface="Times New Roman" panose="02020603050405020304" pitchFamily="18" charset="0"/>
            </a:endParaRPr>
          </a:p>
          <a:p>
            <a:pPr lvl="1" eaLnBrk="1" hangingPunct="1">
              <a:lnSpc>
                <a:spcPct val="90000"/>
              </a:lnSpc>
              <a:spcAft>
                <a:spcPts val="600"/>
              </a:spcAft>
              <a:buClr>
                <a:srgbClr val="0000CC"/>
              </a:buClr>
              <a:buFont typeface="Wingdings" panose="05000000000000000000" pitchFamily="2" charset="2"/>
              <a:buChar char="Ø"/>
            </a:pPr>
            <a:r>
              <a:rPr lang="en-US" sz="2100" b="1" dirty="0" smtClean="0">
                <a:solidFill>
                  <a:srgbClr val="FF0000"/>
                </a:solidFill>
                <a:latin typeface="Calibri" panose="020F0502020204030204" pitchFamily="34" charset="0"/>
                <a:cs typeface="Times New Roman" panose="02020603050405020304" pitchFamily="18" charset="0"/>
              </a:rPr>
              <a:t>A 10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a:t>
            </a:r>
            <a:r>
              <a:rPr lang="tr-TR" sz="2100" b="1" dirty="0" smtClean="0">
                <a:solidFill>
                  <a:srgbClr val="FF0000"/>
                </a:solidFill>
                <a:latin typeface="Calibri" panose="020F0502020204030204" pitchFamily="34" charset="0"/>
                <a:cs typeface="Times New Roman" panose="02020603050405020304" pitchFamily="18" charset="0"/>
              </a:rPr>
              <a:t> </a:t>
            </a:r>
            <a:r>
              <a:rPr lang="en-US" sz="2100" b="1" dirty="0" smtClean="0">
                <a:solidFill>
                  <a:srgbClr val="FF0000"/>
                </a:solidFill>
                <a:latin typeface="Calibri" panose="020F0502020204030204" pitchFamily="34" charset="0"/>
                <a:cs typeface="Times New Roman" panose="02020603050405020304" pitchFamily="18" charset="0"/>
              </a:rPr>
              <a:t>is </a:t>
            </a:r>
            <a:r>
              <a:rPr lang="tr-TR" sz="2100" b="1" dirty="0" smtClean="0">
                <a:solidFill>
                  <a:srgbClr val="FF0000"/>
                </a:solidFill>
                <a:latin typeface="Calibri" panose="020F0502020204030204" pitchFamily="34" charset="0"/>
                <a:cs typeface="Times New Roman" panose="02020603050405020304" pitchFamily="18" charset="0"/>
              </a:rPr>
              <a:t>300m²</a:t>
            </a:r>
            <a:r>
              <a:rPr lang="en-US" sz="2100" b="1" dirty="0">
                <a:solidFill>
                  <a:srgbClr val="FF0000"/>
                </a:solidFill>
                <a:latin typeface="Calibri" panose="020F0502020204030204" pitchFamily="34" charset="0"/>
                <a:cs typeface="Times New Roman" panose="02020603050405020304" pitchFamily="18" charset="0"/>
              </a:rPr>
              <a:t> </a:t>
            </a:r>
            <a:r>
              <a:rPr lang="en-US" sz="2100" dirty="0" smtClean="0">
                <a:solidFill>
                  <a:schemeClr val="bg2"/>
                </a:solidFill>
                <a:latin typeface="Calibri" panose="020F0502020204030204" pitchFamily="34" charset="0"/>
                <a:cs typeface="Times New Roman" panose="02020603050405020304" pitchFamily="18" charset="0"/>
              </a:rPr>
              <a:t>can be constructed on this field.</a:t>
            </a:r>
            <a:r>
              <a:rPr lang="tr-TR" sz="2100" dirty="0" smtClean="0">
                <a:solidFill>
                  <a:schemeClr val="bg2"/>
                </a:solidFill>
                <a:latin typeface="Calibri" panose="020F0502020204030204" pitchFamily="34" charset="0"/>
                <a:cs typeface="Times New Roman" panose="02020603050405020304" pitchFamily="18" charset="0"/>
              </a:rPr>
              <a:t>  </a:t>
            </a:r>
          </a:p>
          <a:p>
            <a:pPr lvl="1" eaLnBrk="1" hangingPunct="1">
              <a:lnSpc>
                <a:spcPct val="90000"/>
              </a:lnSpc>
              <a:spcAft>
                <a:spcPts val="600"/>
              </a:spcAft>
              <a:buClr>
                <a:srgbClr val="0000CC"/>
              </a:buClr>
              <a:buFont typeface="Wingdings" panose="05000000000000000000" pitchFamily="2" charset="2"/>
              <a:buNone/>
            </a:pPr>
            <a:r>
              <a:rPr lang="tr-TR" sz="2100" dirty="0" smtClean="0">
                <a:solidFill>
                  <a:schemeClr val="bg2"/>
                </a:solidFill>
                <a:latin typeface="Calibri" panose="020F0502020204030204" pitchFamily="34" charset="0"/>
                <a:cs typeface="Times New Roman" panose="02020603050405020304" pitchFamily="18" charset="0"/>
              </a:rPr>
              <a:t>	</a:t>
            </a:r>
            <a:r>
              <a:rPr lang="en-US" sz="2100" b="1" dirty="0" smtClean="0">
                <a:solidFill>
                  <a:srgbClr val="0000CC"/>
                </a:solidFill>
                <a:latin typeface="Calibri" panose="020F0502020204030204" pitchFamily="34" charset="0"/>
                <a:cs typeface="Times New Roman" panose="02020603050405020304" pitchFamily="18" charset="0"/>
              </a:rPr>
              <a:t>if there is no contrary condition on the plan notes</a:t>
            </a:r>
            <a:r>
              <a:rPr lang="tr-TR" sz="2100" b="1" dirty="0" smtClean="0">
                <a:solidFill>
                  <a:srgbClr val="0000CC"/>
                </a:solidFill>
                <a:latin typeface="Calibri" panose="020F0502020204030204" pitchFamily="34" charset="0"/>
                <a:cs typeface="Times New Roman" panose="02020603050405020304" pitchFamily="18" charset="0"/>
              </a:rPr>
              <a:t>;</a:t>
            </a:r>
          </a:p>
          <a:p>
            <a:pPr lvl="1" eaLnBrk="1" hangingPunct="1">
              <a:lnSpc>
                <a:spcPct val="90000"/>
              </a:lnSpc>
              <a:spcAft>
                <a:spcPts val="600"/>
              </a:spcAft>
              <a:buClr>
                <a:srgbClr val="0000CC"/>
              </a:buClr>
              <a:buFont typeface="Wingdings" panose="05000000000000000000" pitchFamily="2" charset="2"/>
              <a:buChar char="Ø"/>
            </a:pPr>
            <a:r>
              <a:rPr lang="en-US" sz="2100" b="1" dirty="0" smtClean="0">
                <a:solidFill>
                  <a:srgbClr val="FF0000"/>
                </a:solidFill>
                <a:latin typeface="Calibri" panose="020F0502020204030204" pitchFamily="34" charset="0"/>
                <a:cs typeface="Times New Roman" panose="02020603050405020304" pitchFamily="18" charset="0"/>
              </a:rPr>
              <a:t>A 15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200m²</a:t>
            </a:r>
            <a:r>
              <a:rPr lang="tr-TR" sz="2100" dirty="0" smtClean="0">
                <a:solidFill>
                  <a:schemeClr val="bg2"/>
                </a:solidFill>
                <a:latin typeface="Calibri" panose="020F0502020204030204" pitchFamily="34" charset="0"/>
                <a:cs typeface="Times New Roman" panose="02020603050405020304" pitchFamily="18" charset="0"/>
              </a:rPr>
              <a:t> </a:t>
            </a:r>
            <a:r>
              <a:rPr lang="en-US" sz="2100" dirty="0" smtClean="0">
                <a:solidFill>
                  <a:schemeClr val="bg2"/>
                </a:solidFill>
                <a:latin typeface="Calibri" panose="020F0502020204030204" pitchFamily="34" charset="0"/>
                <a:cs typeface="Times New Roman" panose="02020603050405020304" pitchFamily="18" charset="0"/>
              </a:rPr>
              <a:t>can be constructed.</a:t>
            </a:r>
            <a:r>
              <a:rPr lang="tr-TR" sz="2100" dirty="0" smtClean="0">
                <a:solidFill>
                  <a:schemeClr val="bg2"/>
                </a:solidFill>
                <a:latin typeface="Calibri" panose="020F0502020204030204" pitchFamily="34" charset="0"/>
                <a:cs typeface="Times New Roman" panose="02020603050405020304" pitchFamily="18" charset="0"/>
              </a:rPr>
              <a:t> </a:t>
            </a:r>
          </a:p>
          <a:p>
            <a:pPr lvl="1" eaLnBrk="1" hangingPunct="1">
              <a:lnSpc>
                <a:spcPct val="90000"/>
              </a:lnSpc>
              <a:spcAft>
                <a:spcPts val="600"/>
              </a:spcAft>
              <a:buClr>
                <a:srgbClr val="0000CC"/>
              </a:buClr>
              <a:buFont typeface="Wingdings" panose="05000000000000000000" pitchFamily="2" charset="2"/>
              <a:buChar char="Ø"/>
            </a:pPr>
            <a:r>
              <a:rPr lang="en-US" sz="2100" b="1" dirty="0" smtClean="0">
                <a:solidFill>
                  <a:srgbClr val="FF0000"/>
                </a:solidFill>
                <a:latin typeface="Calibri" panose="020F0502020204030204" pitchFamily="34" charset="0"/>
                <a:cs typeface="Times New Roman" panose="02020603050405020304" pitchFamily="18" charset="0"/>
              </a:rPr>
              <a:t>A 10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200m²</a:t>
            </a:r>
            <a:r>
              <a:rPr lang="tr-TR" sz="2100" dirty="0" smtClean="0">
                <a:solidFill>
                  <a:schemeClr val="bg2"/>
                </a:solidFill>
                <a:latin typeface="Calibri" panose="020F0502020204030204" pitchFamily="34" charset="0"/>
                <a:cs typeface="Times New Roman" panose="02020603050405020304" pitchFamily="18" charset="0"/>
              </a:rPr>
              <a:t> </a:t>
            </a:r>
            <a:r>
              <a:rPr lang="en-US" sz="2100" dirty="0" smtClean="0">
                <a:solidFill>
                  <a:schemeClr val="bg2"/>
                </a:solidFill>
                <a:latin typeface="Calibri" panose="020F0502020204030204" pitchFamily="34" charset="0"/>
                <a:cs typeface="Times New Roman" panose="02020603050405020304" pitchFamily="18" charset="0"/>
              </a:rPr>
              <a:t>and a </a:t>
            </a:r>
            <a:r>
              <a:rPr lang="en-US" sz="2100" b="1" dirty="0">
                <a:solidFill>
                  <a:srgbClr val="FF0000"/>
                </a:solidFill>
                <a:latin typeface="Calibri" panose="020F0502020204030204" pitchFamily="34" charset="0"/>
                <a:cs typeface="Times New Roman" panose="02020603050405020304" pitchFamily="18" charset="0"/>
              </a:rPr>
              <a:t>10 </a:t>
            </a:r>
            <a:r>
              <a:rPr lang="en-US" sz="2100" b="1" dirty="0" err="1">
                <a:solidFill>
                  <a:srgbClr val="FF0000"/>
                </a:solidFill>
                <a:latin typeface="Calibri" panose="020F0502020204030204" pitchFamily="34" charset="0"/>
                <a:cs typeface="Times New Roman" panose="02020603050405020304" pitchFamily="18" charset="0"/>
              </a:rPr>
              <a:t>storey</a:t>
            </a:r>
            <a:r>
              <a:rPr lang="en-US" sz="2100" b="1" dirty="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100m²</a:t>
            </a:r>
            <a:r>
              <a:rPr lang="en-US" sz="2100" b="1" dirty="0" smtClean="0">
                <a:solidFill>
                  <a:srgbClr val="FF0000"/>
                </a:solidFill>
                <a:latin typeface="Calibri" panose="020F0502020204030204" pitchFamily="34" charset="0"/>
                <a:cs typeface="Times New Roman" panose="02020603050405020304" pitchFamily="18" charset="0"/>
              </a:rPr>
              <a:t> </a:t>
            </a:r>
            <a:r>
              <a:rPr lang="en-US" sz="2100" dirty="0" smtClean="0">
                <a:solidFill>
                  <a:schemeClr val="bg2"/>
                </a:solidFill>
                <a:latin typeface="Calibri" panose="020F0502020204030204" pitchFamily="34" charset="0"/>
                <a:cs typeface="Times New Roman" panose="02020603050405020304" pitchFamily="18" charset="0"/>
              </a:rPr>
              <a:t>can be constructed</a:t>
            </a:r>
            <a:r>
              <a:rPr lang="tr-TR" sz="2100" dirty="0" smtClean="0">
                <a:solidFill>
                  <a:schemeClr val="bg2"/>
                </a:solidFill>
                <a:latin typeface="Calibri" panose="020F0502020204030204" pitchFamily="34" charset="0"/>
                <a:cs typeface="Times New Roman" panose="02020603050405020304" pitchFamily="18" charset="0"/>
              </a:rPr>
              <a:t>. </a:t>
            </a:r>
          </a:p>
          <a:p>
            <a:pPr eaLnBrk="1" hangingPunct="1">
              <a:lnSpc>
                <a:spcPct val="90000"/>
              </a:lnSpc>
              <a:buFont typeface="Wingdings" panose="05000000000000000000" pitchFamily="2" charset="2"/>
              <a:buNone/>
            </a:pPr>
            <a:endParaRPr lang="en-US" sz="2000" dirty="0" smtClean="0">
              <a:latin typeface="Times New Roman" panose="02020603050405020304" pitchFamily="18" charset="0"/>
              <a:cs typeface="Times New Roman" panose="02020603050405020304" pitchFamily="18" charset="0"/>
            </a:endParaRPr>
          </a:p>
        </p:txBody>
      </p:sp>
      <p:cxnSp>
        <p:nvCxnSpPr>
          <p:cNvPr id="56324" name="4 Düz Ok Bağlayıcısı"/>
          <p:cNvCxnSpPr>
            <a:cxnSpLocks noChangeShapeType="1"/>
          </p:cNvCxnSpPr>
          <p:nvPr/>
        </p:nvCxnSpPr>
        <p:spPr bwMode="auto">
          <a:xfrm>
            <a:off x="4429125" y="2500313"/>
            <a:ext cx="214313" cy="1587"/>
          </a:xfrm>
          <a:prstGeom prst="straightConnector1">
            <a:avLst/>
          </a:prstGeom>
          <a:noFill/>
          <a:ln w="25400" cap="sq" algn="ctr">
            <a:solidFill>
              <a:srgbClr val="0000CC"/>
            </a:solidFill>
            <a:round/>
            <a:headEnd type="none" w="sm" len="sm"/>
            <a:tailEnd type="arrow" w="med" len="med"/>
          </a:ln>
          <a:extLst>
            <a:ext uri="{909E8E84-426E-40dd-AFC4-6F175D3DCCD1}">
              <a14:hiddenFill xmlns:a14="http://schemas.microsoft.com/office/drawing/2010/main">
                <a:noFill/>
              </a14:hiddenFill>
            </a:ext>
          </a:extLst>
        </p:spPr>
      </p:cxnSp>
      <p:cxnSp>
        <p:nvCxnSpPr>
          <p:cNvPr id="56325" name="5 Düz Ok Bağlayıcısı"/>
          <p:cNvCxnSpPr>
            <a:cxnSpLocks noChangeShapeType="1"/>
          </p:cNvCxnSpPr>
          <p:nvPr/>
        </p:nvCxnSpPr>
        <p:spPr bwMode="auto">
          <a:xfrm>
            <a:off x="4406106" y="2852936"/>
            <a:ext cx="214313" cy="1588"/>
          </a:xfrm>
          <a:prstGeom prst="straightConnector1">
            <a:avLst/>
          </a:prstGeom>
          <a:noFill/>
          <a:ln w="25400" cap="sq" algn="ctr">
            <a:solidFill>
              <a:srgbClr val="0000CC"/>
            </a:solidFill>
            <a:round/>
            <a:headEnd type="none" w="sm" len="sm"/>
            <a:tailEnd type="arrow" w="med" len="med"/>
          </a:ln>
          <a:extLst>
            <a:ext uri="{909E8E84-426E-40dd-AFC4-6F175D3DCCD1}">
              <a14:hiddenFill xmlns:a14="http://schemas.microsoft.com/office/drawing/2010/main">
                <a:noFill/>
              </a14:hiddenFill>
            </a:ext>
          </a:extLst>
        </p:spPr>
      </p:cxnSp>
      <p:cxnSp>
        <p:nvCxnSpPr>
          <p:cNvPr id="56326" name="6 Düz Ok Bağlayıcısı"/>
          <p:cNvCxnSpPr>
            <a:cxnSpLocks noChangeShapeType="1"/>
          </p:cNvCxnSpPr>
          <p:nvPr/>
        </p:nvCxnSpPr>
        <p:spPr bwMode="auto">
          <a:xfrm>
            <a:off x="4932040" y="3284984"/>
            <a:ext cx="214313" cy="1587"/>
          </a:xfrm>
          <a:prstGeom prst="straightConnector1">
            <a:avLst/>
          </a:prstGeom>
          <a:noFill/>
          <a:ln w="25400" cap="sq" algn="ctr">
            <a:solidFill>
              <a:srgbClr val="0000CC"/>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52600" y="0"/>
            <a:ext cx="7239000" cy="838200"/>
          </a:xfrm>
        </p:spPr>
        <p:txBody>
          <a:bodyPr/>
          <a:lstStyle/>
          <a:p>
            <a:pPr eaLnBrk="1" hangingPunct="1">
              <a:defRPr/>
            </a:pPr>
            <a:r>
              <a:rPr lang="en-US" dirty="0" smtClean="0">
                <a:solidFill>
                  <a:srgbClr val="0000FF"/>
                </a:solidFill>
                <a:latin typeface="Calibri" pitchFamily="34" charset="0"/>
                <a:cs typeface="Times New Roman" pitchFamily="18" charset="0"/>
              </a:rPr>
              <a:t>Example</a:t>
            </a:r>
            <a:r>
              <a:rPr lang="tr-TR" dirty="0" smtClean="0">
                <a:solidFill>
                  <a:srgbClr val="0000FF"/>
                </a:solidFill>
                <a:latin typeface="Calibri" pitchFamily="34" charset="0"/>
                <a:cs typeface="Times New Roman" pitchFamily="18" charset="0"/>
              </a:rPr>
              <a:t> 2</a:t>
            </a:r>
            <a:endParaRPr lang="en-US" dirty="0" smtClean="0">
              <a:solidFill>
                <a:srgbClr val="0000FF"/>
              </a:solidFill>
              <a:latin typeface="Calibri" pitchFamily="34" charset="0"/>
              <a:cs typeface="Times New Roman" pitchFamily="18" charset="0"/>
            </a:endParaRPr>
          </a:p>
        </p:txBody>
      </p:sp>
      <p:sp>
        <p:nvSpPr>
          <p:cNvPr id="57347" name="Rectangle 3"/>
          <p:cNvSpPr>
            <a:spLocks noGrp="1" noChangeArrowheads="1"/>
          </p:cNvSpPr>
          <p:nvPr>
            <p:ph type="body" idx="1"/>
          </p:nvPr>
        </p:nvSpPr>
        <p:spPr>
          <a:xfrm>
            <a:off x="1714500" y="857250"/>
            <a:ext cx="7285038" cy="5643563"/>
          </a:xfrm>
        </p:spPr>
        <p:txBody>
          <a:bodyPr/>
          <a:lstStyle/>
          <a:p>
            <a:pPr eaLnBrk="1" hangingPunct="1">
              <a:lnSpc>
                <a:spcPct val="90000"/>
              </a:lnSpc>
              <a:buClr>
                <a:srgbClr val="C00000"/>
              </a:buClr>
            </a:pPr>
            <a:r>
              <a:rPr lang="en-US" sz="2200" dirty="0" smtClean="0">
                <a:latin typeface="Calibri" panose="020F0502020204030204" pitchFamily="34" charset="0"/>
                <a:cs typeface="Times New Roman" panose="02020603050405020304" pitchFamily="18" charset="0"/>
              </a:rPr>
              <a:t>Field area is 2000 m</a:t>
            </a:r>
            <a:r>
              <a:rPr lang="en-US" sz="2200" baseline="30000" dirty="0" smtClean="0">
                <a:latin typeface="Calibri" panose="020F0502020204030204" pitchFamily="34" charset="0"/>
                <a:cs typeface="Times New Roman" panose="02020603050405020304" pitchFamily="18" charset="0"/>
              </a:rPr>
              <a:t>2</a:t>
            </a:r>
            <a:endParaRPr lang="tr-TR" sz="2200" dirty="0" smtClean="0">
              <a:latin typeface="Calibri" panose="020F0502020204030204" pitchFamily="34" charset="0"/>
              <a:cs typeface="Times New Roman" panose="02020603050405020304" pitchFamily="18" charset="0"/>
            </a:endParaRPr>
          </a:p>
          <a:p>
            <a:pPr eaLnBrk="1" hangingPunct="1">
              <a:lnSpc>
                <a:spcPct val="90000"/>
              </a:lnSpc>
              <a:buClr>
                <a:srgbClr val="C00000"/>
              </a:buClr>
            </a:pPr>
            <a:r>
              <a:rPr lang="tr-TR" sz="2200" b="1" dirty="0" smtClean="0">
                <a:solidFill>
                  <a:srgbClr val="0000CC"/>
                </a:solidFill>
                <a:latin typeface="Calibri" panose="020F0502020204030204" pitchFamily="34" charset="0"/>
                <a:cs typeface="Times New Roman" panose="02020603050405020304" pitchFamily="18" charset="0"/>
              </a:rPr>
              <a:t>KAKS</a:t>
            </a:r>
            <a:r>
              <a:rPr lang="tr-TR" sz="2200" dirty="0" smtClean="0">
                <a:latin typeface="Calibri" panose="020F0502020204030204" pitchFamily="34" charset="0"/>
                <a:cs typeface="Times New Roman" panose="02020603050405020304" pitchFamily="18" charset="0"/>
              </a:rPr>
              <a:t> = </a:t>
            </a:r>
            <a:r>
              <a:rPr lang="en-US" sz="2200" b="1" dirty="0" smtClean="0">
                <a:solidFill>
                  <a:srgbClr val="0000CC"/>
                </a:solidFill>
                <a:latin typeface="Calibri" panose="020F0502020204030204" pitchFamily="34" charset="0"/>
                <a:cs typeface="Times New Roman" panose="02020603050405020304" pitchFamily="18" charset="0"/>
              </a:rPr>
              <a:t>Precedent</a:t>
            </a:r>
            <a:r>
              <a:rPr lang="tr-TR" sz="2200" dirty="0" smtClean="0">
                <a:latin typeface="Calibri" panose="020F0502020204030204" pitchFamily="34" charset="0"/>
                <a:cs typeface="Times New Roman" panose="02020603050405020304" pitchFamily="18" charset="0"/>
              </a:rPr>
              <a:t> = </a:t>
            </a:r>
            <a:r>
              <a:rPr lang="tr-TR" sz="2200" b="1" dirty="0" smtClean="0">
                <a:solidFill>
                  <a:srgbClr val="009900"/>
                </a:solidFill>
                <a:latin typeface="Calibri" panose="020F0502020204030204" pitchFamily="34" charset="0"/>
                <a:cs typeface="Times New Roman" panose="02020603050405020304" pitchFamily="18" charset="0"/>
              </a:rPr>
              <a:t>2</a:t>
            </a:r>
            <a:r>
              <a:rPr lang="tr-TR" sz="2200" dirty="0" smtClean="0">
                <a:latin typeface="Calibri" panose="020F0502020204030204" pitchFamily="34" charset="0"/>
                <a:cs typeface="Times New Roman" panose="02020603050405020304" pitchFamily="18" charset="0"/>
              </a:rPr>
              <a:t> ,	 </a:t>
            </a:r>
            <a:r>
              <a:rPr lang="tr-TR" sz="2200" b="1" dirty="0" err="1" smtClean="0">
                <a:solidFill>
                  <a:srgbClr val="0000CC"/>
                </a:solidFill>
                <a:latin typeface="Calibri" panose="020F0502020204030204" pitchFamily="34" charset="0"/>
                <a:cs typeface="Times New Roman" panose="02020603050405020304" pitchFamily="18" charset="0"/>
              </a:rPr>
              <a:t>H</a:t>
            </a:r>
            <a:r>
              <a:rPr lang="tr-TR" b="1" baseline="-25000" dirty="0" err="1" smtClean="0">
                <a:solidFill>
                  <a:srgbClr val="0000CC"/>
                </a:solidFill>
                <a:latin typeface="Calibri" panose="020F0502020204030204" pitchFamily="34" charset="0"/>
                <a:cs typeface="Times New Roman" panose="02020603050405020304" pitchFamily="18" charset="0"/>
              </a:rPr>
              <a:t>max</a:t>
            </a:r>
            <a:r>
              <a:rPr lang="tr-TR" baseline="-25000" dirty="0" smtClean="0">
                <a:latin typeface="Calibri" panose="020F0502020204030204" pitchFamily="34" charset="0"/>
                <a:cs typeface="Times New Roman" panose="02020603050405020304" pitchFamily="18" charset="0"/>
              </a:rPr>
              <a:t> </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30m</a:t>
            </a:r>
            <a:r>
              <a:rPr lang="tr-TR" sz="2200" dirty="0" smtClean="0">
                <a:latin typeface="Calibri" panose="020F0502020204030204" pitchFamily="34" charset="0"/>
                <a:cs typeface="Times New Roman" panose="02020603050405020304" pitchFamily="18" charset="0"/>
              </a:rPr>
              <a:t> , 	</a:t>
            </a:r>
            <a:r>
              <a:rPr lang="tr-TR" sz="2200" b="1" dirty="0" smtClean="0">
                <a:solidFill>
                  <a:srgbClr val="0000CC"/>
                </a:solidFill>
                <a:latin typeface="Calibri" panose="020F0502020204030204" pitchFamily="34" charset="0"/>
                <a:cs typeface="Times New Roman" panose="02020603050405020304" pitchFamily="18" charset="0"/>
              </a:rPr>
              <a:t>h </a:t>
            </a:r>
            <a:r>
              <a:rPr lang="tr-TR" sz="2200" dirty="0" smtClean="0">
                <a:latin typeface="Calibri" panose="020F0502020204030204" pitchFamily="34" charset="0"/>
                <a:cs typeface="Times New Roman" panose="02020603050405020304" pitchFamily="18" charset="0"/>
              </a:rPr>
              <a:t>= </a:t>
            </a:r>
            <a:r>
              <a:rPr lang="tr-TR" sz="2200" b="1" smtClean="0">
                <a:solidFill>
                  <a:srgbClr val="009900"/>
                </a:solidFill>
                <a:latin typeface="Calibri" panose="020F0502020204030204" pitchFamily="34" charset="0"/>
                <a:cs typeface="Times New Roman" panose="02020603050405020304" pitchFamily="18" charset="0"/>
              </a:rPr>
              <a:t>3m </a:t>
            </a:r>
          </a:p>
          <a:p>
            <a:pPr marL="0" indent="0" eaLnBrk="1" hangingPunct="1">
              <a:lnSpc>
                <a:spcPct val="90000"/>
              </a:lnSpc>
              <a:buClr>
                <a:srgbClr val="C00000"/>
              </a:buClr>
              <a:buNone/>
            </a:pPr>
            <a:r>
              <a:rPr lang="en-US" sz="2200" b="1" u="sng" smtClean="0">
                <a:solidFill>
                  <a:srgbClr val="FF0066"/>
                </a:solidFill>
                <a:latin typeface="Calibri" panose="020F0502020204030204" pitchFamily="34" charset="0"/>
                <a:cs typeface="Times New Roman" panose="02020603050405020304" pitchFamily="18" charset="0"/>
              </a:rPr>
              <a:t>This </a:t>
            </a:r>
            <a:r>
              <a:rPr lang="en-US" sz="2200" b="1" u="sng" dirty="0" smtClean="0">
                <a:solidFill>
                  <a:srgbClr val="FF0066"/>
                </a:solidFill>
                <a:latin typeface="Calibri" panose="020F0502020204030204" pitchFamily="34" charset="0"/>
                <a:cs typeface="Times New Roman" panose="02020603050405020304" pitchFamily="18" charset="0"/>
              </a:rPr>
              <a:t>means that;</a:t>
            </a:r>
            <a:endParaRPr lang="tr-TR" sz="2200" b="1" u="sng" dirty="0" smtClean="0">
              <a:solidFill>
                <a:srgbClr val="FF0066"/>
              </a:solidFill>
              <a:latin typeface="Calibri" panose="020F0502020204030204" pitchFamily="34" charset="0"/>
              <a:cs typeface="Times New Roman" panose="02020603050405020304" pitchFamily="18" charset="0"/>
            </a:endParaRPr>
          </a:p>
          <a:p>
            <a:pPr eaLnBrk="1" hangingPunct="1">
              <a:lnSpc>
                <a:spcPct val="90000"/>
              </a:lnSpc>
              <a:buClr>
                <a:srgbClr val="C00000"/>
              </a:buClr>
              <a:buFont typeface="Wingdings" panose="05000000000000000000" pitchFamily="2" charset="2"/>
              <a:buNone/>
            </a:pPr>
            <a:endParaRPr lang="tr-TR" sz="1200" dirty="0" smtClean="0">
              <a:latin typeface="Calibri" panose="020F0502020204030204" pitchFamily="34" charset="0"/>
              <a:cs typeface="Times New Roman" panose="02020603050405020304" pitchFamily="18" charset="0"/>
            </a:endParaRPr>
          </a:p>
          <a:p>
            <a:pPr eaLnBrk="1" hangingPunct="1">
              <a:lnSpc>
                <a:spcPct val="90000"/>
              </a:lnSpc>
              <a:buClr>
                <a:srgbClr val="C00000"/>
              </a:buClr>
            </a:pPr>
            <a:r>
              <a:rPr lang="tr-TR" sz="2200" b="1" dirty="0" smtClean="0">
                <a:solidFill>
                  <a:srgbClr val="FF0000"/>
                </a:solidFill>
                <a:latin typeface="Calibri" panose="020F0502020204030204" pitchFamily="34" charset="0"/>
                <a:cs typeface="Times New Roman" panose="02020603050405020304" pitchFamily="18" charset="0"/>
              </a:rPr>
              <a:t>2000</a:t>
            </a:r>
            <a:r>
              <a:rPr lang="tr-TR" sz="2200" dirty="0" smtClean="0">
                <a:latin typeface="Calibri" panose="020F0502020204030204" pitchFamily="34" charset="0"/>
                <a:cs typeface="Times New Roman" panose="02020603050405020304" pitchFamily="18" charset="0"/>
              </a:rPr>
              <a:t> x </a:t>
            </a:r>
            <a:r>
              <a:rPr lang="tr-TR" sz="2200" b="1" dirty="0" smtClean="0">
                <a:solidFill>
                  <a:srgbClr val="009900"/>
                </a:solidFill>
                <a:latin typeface="Calibri" panose="020F0502020204030204" pitchFamily="34" charset="0"/>
                <a:cs typeface="Times New Roman" panose="02020603050405020304" pitchFamily="18" charset="0"/>
              </a:rPr>
              <a:t>2</a:t>
            </a:r>
            <a:r>
              <a:rPr lang="tr-TR" sz="2200" dirty="0" smtClean="0">
                <a:latin typeface="Calibri" panose="020F0502020204030204" pitchFamily="34" charset="0"/>
                <a:cs typeface="Times New Roman" panose="02020603050405020304" pitchFamily="18" charset="0"/>
              </a:rPr>
              <a:t> = </a:t>
            </a:r>
            <a:r>
              <a:rPr lang="tr-TR" sz="2200" b="1" dirty="0" smtClean="0">
                <a:solidFill>
                  <a:srgbClr val="C00000"/>
                </a:solidFill>
                <a:latin typeface="Calibri" panose="020F0502020204030204" pitchFamily="34" charset="0"/>
                <a:cs typeface="Times New Roman" panose="02020603050405020304" pitchFamily="18" charset="0"/>
              </a:rPr>
              <a:t>4000m²</a:t>
            </a:r>
            <a:r>
              <a:rPr lang="tr-TR" sz="2200" dirty="0" smtClean="0">
                <a:latin typeface="Calibri" panose="020F0502020204030204" pitchFamily="34" charset="0"/>
                <a:cs typeface="Times New Roman" panose="02020603050405020304" pitchFamily="18" charset="0"/>
              </a:rPr>
              <a:t> </a:t>
            </a:r>
            <a:r>
              <a:rPr lang="en-US" sz="2200" dirty="0" smtClean="0">
                <a:latin typeface="Calibri" panose="020F0502020204030204" pitchFamily="34" charset="0"/>
                <a:cs typeface="Times New Roman" panose="02020603050405020304" pitchFamily="18" charset="0"/>
              </a:rPr>
              <a:t>		</a:t>
            </a:r>
            <a:r>
              <a:rPr lang="en-US" sz="2200" b="1" dirty="0" smtClean="0">
                <a:solidFill>
                  <a:srgbClr val="660066"/>
                </a:solidFill>
                <a:latin typeface="Calibri" panose="020F0502020204030204" pitchFamily="34" charset="0"/>
                <a:cs typeface="Times New Roman" panose="02020603050405020304" pitchFamily="18" charset="0"/>
              </a:rPr>
              <a:t>The </a:t>
            </a:r>
            <a:r>
              <a:rPr lang="en-US" sz="2200" b="1" dirty="0">
                <a:solidFill>
                  <a:srgbClr val="660066"/>
                </a:solidFill>
                <a:latin typeface="Calibri" panose="020F0502020204030204" pitchFamily="34" charset="0"/>
                <a:cs typeface="Times New Roman" panose="02020603050405020304" pitchFamily="18" charset="0"/>
              </a:rPr>
              <a:t>total construction area </a:t>
            </a:r>
            <a:endParaRPr lang="en-US" sz="2200" b="1" dirty="0" smtClean="0">
              <a:solidFill>
                <a:srgbClr val="660066"/>
              </a:solidFill>
              <a:latin typeface="Calibri" panose="020F0502020204030204" pitchFamily="34" charset="0"/>
              <a:cs typeface="Times New Roman" panose="02020603050405020304" pitchFamily="18" charset="0"/>
            </a:endParaRPr>
          </a:p>
          <a:p>
            <a:pPr eaLnBrk="1" hangingPunct="1">
              <a:lnSpc>
                <a:spcPct val="90000"/>
              </a:lnSpc>
              <a:buClr>
                <a:srgbClr val="C00000"/>
              </a:buClr>
            </a:pPr>
            <a:r>
              <a:rPr lang="tr-TR" sz="2200" b="1" dirty="0" err="1" smtClean="0">
                <a:solidFill>
                  <a:srgbClr val="0000CC"/>
                </a:solidFill>
                <a:latin typeface="Calibri" panose="020F0502020204030204" pitchFamily="34" charset="0"/>
                <a:cs typeface="Times New Roman" panose="02020603050405020304" pitchFamily="18" charset="0"/>
              </a:rPr>
              <a:t>H</a:t>
            </a:r>
            <a:r>
              <a:rPr lang="tr-TR" b="1" baseline="-25000" dirty="0" err="1" smtClean="0">
                <a:solidFill>
                  <a:srgbClr val="0000CC"/>
                </a:solidFill>
                <a:latin typeface="Calibri" panose="020F0502020204030204" pitchFamily="34" charset="0"/>
                <a:cs typeface="Times New Roman" panose="02020603050405020304" pitchFamily="18" charset="0"/>
              </a:rPr>
              <a:t>max</a:t>
            </a:r>
            <a:r>
              <a:rPr lang="tr-TR" sz="2000" dirty="0" smtClean="0">
                <a:latin typeface="Calibri" panose="020F0502020204030204" pitchFamily="34" charset="0"/>
                <a:cs typeface="Times New Roman" panose="02020603050405020304" pitchFamily="18" charset="0"/>
              </a:rPr>
              <a:t> </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00CC"/>
                </a:solidFill>
                <a:latin typeface="Calibri" panose="020F0502020204030204" pitchFamily="34" charset="0"/>
                <a:cs typeface="Times New Roman" panose="02020603050405020304" pitchFamily="18" charset="0"/>
              </a:rPr>
              <a:t>h </a:t>
            </a:r>
            <a:r>
              <a:rPr lang="tr-TR" sz="2200" dirty="0" smtClean="0">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30 </a:t>
            </a:r>
            <a:r>
              <a:rPr lang="tr-TR" sz="2200" dirty="0" smtClean="0">
                <a:solidFill>
                  <a:schemeClr val="bg2"/>
                </a:solidFill>
                <a:latin typeface="Calibri" panose="020F0502020204030204" pitchFamily="34" charset="0"/>
                <a:cs typeface="Times New Roman" panose="02020603050405020304" pitchFamily="18" charset="0"/>
              </a:rPr>
              <a:t>/ </a:t>
            </a:r>
            <a:r>
              <a:rPr lang="tr-TR" sz="2200" b="1" dirty="0" smtClean="0">
                <a:solidFill>
                  <a:srgbClr val="009900"/>
                </a:solidFill>
                <a:latin typeface="Calibri" panose="020F0502020204030204" pitchFamily="34" charset="0"/>
                <a:cs typeface="Times New Roman" panose="02020603050405020304" pitchFamily="18" charset="0"/>
              </a:rPr>
              <a:t>3</a:t>
            </a:r>
            <a:r>
              <a:rPr lang="tr-TR" sz="2200" dirty="0" smtClean="0">
                <a:latin typeface="Calibri" panose="020F0502020204030204" pitchFamily="34" charset="0"/>
                <a:cs typeface="Times New Roman" panose="02020603050405020304" pitchFamily="18" charset="0"/>
              </a:rPr>
              <a:t> = </a:t>
            </a:r>
            <a:r>
              <a:rPr lang="tr-TR" sz="2200" b="1" dirty="0" smtClean="0">
                <a:solidFill>
                  <a:srgbClr val="C00000"/>
                </a:solidFill>
                <a:latin typeface="Calibri" panose="020F0502020204030204" pitchFamily="34" charset="0"/>
                <a:cs typeface="Times New Roman" panose="02020603050405020304" pitchFamily="18" charset="0"/>
              </a:rPr>
              <a:t>10 </a:t>
            </a:r>
            <a:r>
              <a:rPr lang="en-US" sz="2200" b="1" dirty="0" smtClean="0">
                <a:solidFill>
                  <a:srgbClr val="C00000"/>
                </a:solidFill>
                <a:latin typeface="Calibri" panose="020F0502020204030204" pitchFamily="34" charset="0"/>
                <a:cs typeface="Times New Roman" panose="02020603050405020304" pitchFamily="18" charset="0"/>
              </a:rPr>
              <a:t>Floors</a:t>
            </a:r>
            <a:r>
              <a:rPr lang="tr-TR" sz="2200" b="1" dirty="0" smtClean="0">
                <a:solidFill>
                  <a:srgbClr val="C00000"/>
                </a:solidFill>
                <a:latin typeface="Calibri" panose="020F0502020204030204" pitchFamily="34" charset="0"/>
                <a:cs typeface="Times New Roman" panose="02020603050405020304" pitchFamily="18" charset="0"/>
              </a:rPr>
              <a:t>      </a:t>
            </a:r>
            <a:r>
              <a:rPr lang="en-US" sz="2200" b="1" dirty="0">
                <a:solidFill>
                  <a:srgbClr val="660066"/>
                </a:solidFill>
                <a:latin typeface="Calibri" panose="020F0502020204030204" pitchFamily="34" charset="0"/>
                <a:cs typeface="Times New Roman" panose="02020603050405020304" pitchFamily="18" charset="0"/>
              </a:rPr>
              <a:t> </a:t>
            </a:r>
            <a:r>
              <a:rPr lang="en-US" sz="2200" b="1" dirty="0" smtClean="0">
                <a:solidFill>
                  <a:srgbClr val="660066"/>
                </a:solidFill>
                <a:latin typeface="Calibri" panose="020F0502020204030204" pitchFamily="34" charset="0"/>
                <a:cs typeface="Times New Roman" panose="02020603050405020304" pitchFamily="18" charset="0"/>
              </a:rPr>
              <a:t>number of floors</a:t>
            </a:r>
            <a:endParaRPr lang="tr-TR" sz="2100" dirty="0" smtClean="0">
              <a:latin typeface="Calibri" panose="020F0502020204030204" pitchFamily="34" charset="0"/>
              <a:cs typeface="Times New Roman" panose="02020603050405020304" pitchFamily="18" charset="0"/>
            </a:endParaRPr>
          </a:p>
          <a:p>
            <a:pPr lvl="1" eaLnBrk="1" hangingPunct="1">
              <a:lnSpc>
                <a:spcPct val="90000"/>
              </a:lnSpc>
              <a:spcAft>
                <a:spcPts val="600"/>
              </a:spcAft>
              <a:buClr>
                <a:srgbClr val="0000CC"/>
              </a:buClr>
              <a:buFont typeface="Wingdings" panose="05000000000000000000" pitchFamily="2" charset="2"/>
              <a:buChar char="Ø"/>
            </a:pPr>
            <a:r>
              <a:rPr lang="en-US" sz="2100" dirty="0" smtClean="0">
                <a:latin typeface="Calibri" panose="020F0502020204030204" pitchFamily="34" charset="0"/>
                <a:cs typeface="Times New Roman" panose="02020603050405020304" pitchFamily="18" charset="0"/>
              </a:rPr>
              <a:t>On this field, buildings whose total construction is </a:t>
            </a:r>
            <a:r>
              <a:rPr lang="tr-TR" sz="2100" b="1" dirty="0" smtClean="0">
                <a:solidFill>
                  <a:srgbClr val="FF0000"/>
                </a:solidFill>
                <a:latin typeface="Calibri" panose="020F0502020204030204" pitchFamily="34" charset="0"/>
                <a:cs typeface="Times New Roman" panose="02020603050405020304" pitchFamily="18" charset="0"/>
              </a:rPr>
              <a:t>4000m²</a:t>
            </a:r>
            <a:r>
              <a:rPr lang="en-US" sz="2100" dirty="0" smtClean="0">
                <a:latin typeface="Calibri" panose="020F0502020204030204" pitchFamily="34" charset="0"/>
                <a:cs typeface="Times New Roman" panose="02020603050405020304" pitchFamily="18" charset="0"/>
              </a:rPr>
              <a:t>, the maximum number of floor of these buildings is </a:t>
            </a:r>
            <a:r>
              <a:rPr lang="tr-TR" sz="2100" b="1" dirty="0" smtClean="0">
                <a:solidFill>
                  <a:srgbClr val="FF0000"/>
                </a:solidFill>
                <a:latin typeface="Calibri" panose="020F0502020204030204" pitchFamily="34" charset="0"/>
                <a:cs typeface="Times New Roman" panose="02020603050405020304" pitchFamily="18" charset="0"/>
              </a:rPr>
              <a:t>10 </a:t>
            </a:r>
            <a:r>
              <a:rPr lang="tr-TR" sz="2100" dirty="0" smtClean="0">
                <a:latin typeface="Calibri" panose="020F0502020204030204" pitchFamily="34" charset="0"/>
                <a:cs typeface="Times New Roman" panose="02020603050405020304" pitchFamily="18" charset="0"/>
              </a:rPr>
              <a:t>.  </a:t>
            </a:r>
          </a:p>
          <a:p>
            <a:pPr lvl="1" eaLnBrk="1" hangingPunct="1">
              <a:lnSpc>
                <a:spcPct val="90000"/>
              </a:lnSpc>
              <a:spcAft>
                <a:spcPts val="600"/>
              </a:spcAft>
              <a:buClr>
                <a:srgbClr val="0000CC"/>
              </a:buClr>
              <a:buNone/>
            </a:pPr>
            <a:r>
              <a:rPr lang="tr-TR" sz="2100" dirty="0" smtClean="0">
                <a:latin typeface="Calibri" panose="020F0502020204030204" pitchFamily="34" charset="0"/>
                <a:cs typeface="Times New Roman" panose="02020603050405020304" pitchFamily="18" charset="0"/>
              </a:rPr>
              <a:t>	</a:t>
            </a:r>
            <a:r>
              <a:rPr lang="en-US" sz="2100" b="1" dirty="0" smtClean="0">
                <a:solidFill>
                  <a:srgbClr val="0000CC"/>
                </a:solidFill>
                <a:latin typeface="Calibri" panose="020F0502020204030204" pitchFamily="34" charset="0"/>
                <a:cs typeface="Times New Roman" panose="02020603050405020304" pitchFamily="18" charset="0"/>
              </a:rPr>
              <a:t>If there </a:t>
            </a:r>
            <a:r>
              <a:rPr lang="en-US" sz="2100" b="1" dirty="0">
                <a:solidFill>
                  <a:srgbClr val="0000CC"/>
                </a:solidFill>
                <a:latin typeface="Calibri" panose="020F0502020204030204" pitchFamily="34" charset="0"/>
                <a:cs typeface="Times New Roman" panose="02020603050405020304" pitchFamily="18" charset="0"/>
              </a:rPr>
              <a:t>is no contrary condition on the plan notes </a:t>
            </a:r>
            <a:r>
              <a:rPr lang="en-US" sz="2100" b="1" dirty="0" smtClean="0">
                <a:solidFill>
                  <a:srgbClr val="0000CC"/>
                </a:solidFill>
                <a:latin typeface="Calibri" panose="020F0502020204030204" pitchFamily="34" charset="0"/>
                <a:cs typeface="Times New Roman" panose="02020603050405020304" pitchFamily="18" charset="0"/>
              </a:rPr>
              <a:t>and </a:t>
            </a:r>
            <a:r>
              <a:rPr lang="tr-TR" sz="2100" b="1" dirty="0" smtClean="0">
                <a:solidFill>
                  <a:srgbClr val="FF0000"/>
                </a:solidFill>
                <a:latin typeface="Calibri" panose="020F0502020204030204" pitchFamily="34" charset="0"/>
                <a:cs typeface="Times New Roman" panose="02020603050405020304" pitchFamily="18" charset="0"/>
              </a:rPr>
              <a:t>TAKS=0.25</a:t>
            </a:r>
            <a:r>
              <a:rPr lang="tr-TR" sz="2100" b="1" dirty="0" smtClean="0">
                <a:solidFill>
                  <a:srgbClr val="0000CC"/>
                </a:solidFill>
                <a:latin typeface="Calibri" panose="020F0502020204030204" pitchFamily="34" charset="0"/>
                <a:cs typeface="Times New Roman" panose="02020603050405020304" pitchFamily="18" charset="0"/>
              </a:rPr>
              <a:t>;</a:t>
            </a:r>
          </a:p>
          <a:p>
            <a:pPr lvl="1" eaLnBrk="1" hangingPunct="1">
              <a:lnSpc>
                <a:spcPct val="90000"/>
              </a:lnSpc>
              <a:spcAft>
                <a:spcPts val="600"/>
              </a:spcAft>
              <a:buClr>
                <a:srgbClr val="0000CC"/>
              </a:buClr>
              <a:buFont typeface="Wingdings" panose="05000000000000000000" pitchFamily="2" charset="2"/>
              <a:buChar char="Ø"/>
            </a:pPr>
            <a:r>
              <a:rPr lang="en-US" sz="2100" dirty="0" smtClean="0">
                <a:latin typeface="Calibri" panose="020F0502020204030204" pitchFamily="34" charset="0"/>
                <a:cs typeface="Times New Roman" panose="02020603050405020304" pitchFamily="18" charset="0"/>
              </a:rPr>
              <a:t>Floor area</a:t>
            </a:r>
            <a:r>
              <a:rPr lang="tr-TR" sz="2100" dirty="0" smtClean="0">
                <a:latin typeface="Calibri" panose="020F0502020204030204" pitchFamily="34" charset="0"/>
                <a:cs typeface="Times New Roman" panose="02020603050405020304" pitchFamily="18" charset="0"/>
              </a:rPr>
              <a:t>= 0.25 x 2000 = </a:t>
            </a:r>
            <a:r>
              <a:rPr lang="tr-TR" sz="2100" b="1" dirty="0" smtClean="0">
                <a:solidFill>
                  <a:srgbClr val="FF0000"/>
                </a:solidFill>
                <a:latin typeface="Calibri" panose="020F0502020204030204" pitchFamily="34" charset="0"/>
                <a:cs typeface="Times New Roman" panose="02020603050405020304" pitchFamily="18" charset="0"/>
              </a:rPr>
              <a:t>500 m</a:t>
            </a:r>
            <a:r>
              <a:rPr lang="tr-TR" sz="2100" b="1" baseline="30000" dirty="0" smtClean="0">
                <a:solidFill>
                  <a:srgbClr val="FF0000"/>
                </a:solidFill>
                <a:latin typeface="Calibri" panose="020F0502020204030204" pitchFamily="34" charset="0"/>
                <a:cs typeface="Times New Roman" panose="02020603050405020304" pitchFamily="18" charset="0"/>
              </a:rPr>
              <a:t>2</a:t>
            </a:r>
          </a:p>
          <a:p>
            <a:pPr lvl="1" eaLnBrk="1" hangingPunct="1">
              <a:lnSpc>
                <a:spcPct val="90000"/>
              </a:lnSpc>
              <a:spcAft>
                <a:spcPts val="600"/>
              </a:spcAft>
              <a:buClr>
                <a:srgbClr val="0000CC"/>
              </a:buClr>
              <a:buFont typeface="Wingdings" panose="05000000000000000000" pitchFamily="2" charset="2"/>
              <a:buChar char="Ø"/>
            </a:pPr>
            <a:r>
              <a:rPr lang="en-US" sz="2100" b="1" dirty="0" smtClean="0">
                <a:solidFill>
                  <a:srgbClr val="FF0000"/>
                </a:solidFill>
                <a:latin typeface="Calibri" panose="020F0502020204030204" pitchFamily="34" charset="0"/>
                <a:cs typeface="Times New Roman" panose="02020603050405020304" pitchFamily="18" charset="0"/>
              </a:rPr>
              <a:t>A 10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300m²</a:t>
            </a:r>
            <a:r>
              <a:rPr lang="tr-TR" sz="2100" dirty="0" smtClean="0">
                <a:latin typeface="Calibri" panose="020F0502020204030204" pitchFamily="34" charset="0"/>
                <a:cs typeface="Times New Roman" panose="02020603050405020304" pitchFamily="18" charset="0"/>
              </a:rPr>
              <a:t> </a:t>
            </a:r>
            <a:r>
              <a:rPr lang="en-US" sz="2100" dirty="0">
                <a:latin typeface="Calibri" panose="020F0502020204030204" pitchFamily="34" charset="0"/>
                <a:cs typeface="Times New Roman" panose="02020603050405020304" pitchFamily="18" charset="0"/>
              </a:rPr>
              <a:t>and</a:t>
            </a:r>
            <a:r>
              <a:rPr lang="en-US" sz="2100" b="1" dirty="0" smtClean="0">
                <a:solidFill>
                  <a:srgbClr val="FF0000"/>
                </a:solidFill>
                <a:latin typeface="Calibri" panose="020F0502020204030204" pitchFamily="34" charset="0"/>
                <a:cs typeface="Times New Roman" panose="02020603050405020304" pitchFamily="18" charset="0"/>
              </a:rPr>
              <a:t> a 5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200m²</a:t>
            </a:r>
            <a:r>
              <a:rPr lang="en-US" sz="2100" b="1" dirty="0" smtClean="0">
                <a:solidFill>
                  <a:srgbClr val="FF0000"/>
                </a:solidFill>
                <a:latin typeface="Calibri" panose="020F0502020204030204" pitchFamily="34" charset="0"/>
                <a:cs typeface="Times New Roman" panose="02020603050405020304" pitchFamily="18" charset="0"/>
              </a:rPr>
              <a:t> </a:t>
            </a:r>
            <a:r>
              <a:rPr lang="en-US" sz="2100" dirty="0">
                <a:latin typeface="Calibri" panose="020F0502020204030204" pitchFamily="34" charset="0"/>
                <a:cs typeface="Times New Roman" panose="02020603050405020304" pitchFamily="18" charset="0"/>
              </a:rPr>
              <a:t>can be constructed</a:t>
            </a:r>
            <a:r>
              <a:rPr lang="en-US" sz="2100" dirty="0" smtClean="0">
                <a:latin typeface="Calibri" panose="020F0502020204030204" pitchFamily="34" charset="0"/>
                <a:cs typeface="Times New Roman" panose="02020603050405020304" pitchFamily="18" charset="0"/>
              </a:rPr>
              <a:t>.</a:t>
            </a:r>
            <a:endParaRPr lang="tr-TR" sz="2100" dirty="0" smtClean="0">
              <a:latin typeface="Calibri" panose="020F0502020204030204" pitchFamily="34" charset="0"/>
              <a:cs typeface="Times New Roman" panose="02020603050405020304" pitchFamily="18" charset="0"/>
            </a:endParaRPr>
          </a:p>
          <a:p>
            <a:pPr lvl="1" eaLnBrk="1" hangingPunct="1">
              <a:lnSpc>
                <a:spcPct val="90000"/>
              </a:lnSpc>
              <a:spcAft>
                <a:spcPts val="600"/>
              </a:spcAft>
              <a:buClr>
                <a:srgbClr val="0000CC"/>
              </a:buClr>
              <a:buFont typeface="Wingdings" panose="05000000000000000000" pitchFamily="2" charset="2"/>
              <a:buChar char="Ø"/>
            </a:pPr>
            <a:r>
              <a:rPr lang="en-US" sz="2100" b="1" dirty="0" smtClean="0">
                <a:solidFill>
                  <a:srgbClr val="FF0000"/>
                </a:solidFill>
                <a:latin typeface="Calibri" panose="020F0502020204030204" pitchFamily="34" charset="0"/>
                <a:cs typeface="Times New Roman" panose="02020603050405020304" pitchFamily="18" charset="0"/>
              </a:rPr>
              <a:t>A 20 </a:t>
            </a:r>
            <a:r>
              <a:rPr lang="en-US" sz="2100" b="1" dirty="0" err="1" smtClean="0">
                <a:solidFill>
                  <a:srgbClr val="FF0000"/>
                </a:solidFill>
                <a:latin typeface="Calibri" panose="020F0502020204030204" pitchFamily="34" charset="0"/>
                <a:cs typeface="Times New Roman" panose="02020603050405020304" pitchFamily="18" charset="0"/>
              </a:rPr>
              <a:t>storey</a:t>
            </a:r>
            <a:r>
              <a:rPr lang="en-US" sz="2100" b="1" dirty="0" smtClean="0">
                <a:solidFill>
                  <a:srgbClr val="FF0000"/>
                </a:solidFill>
                <a:latin typeface="Calibri" panose="020F0502020204030204" pitchFamily="34" charset="0"/>
                <a:cs typeface="Times New Roman" panose="02020603050405020304" pitchFamily="18" charset="0"/>
              </a:rPr>
              <a:t> building whose floor area is </a:t>
            </a:r>
            <a:r>
              <a:rPr lang="tr-TR" sz="2100" b="1" dirty="0" smtClean="0">
                <a:solidFill>
                  <a:srgbClr val="FF0000"/>
                </a:solidFill>
                <a:latin typeface="Calibri" panose="020F0502020204030204" pitchFamily="34" charset="0"/>
                <a:cs typeface="Times New Roman" panose="02020603050405020304" pitchFamily="18" charset="0"/>
              </a:rPr>
              <a:t>200m²</a:t>
            </a:r>
            <a:r>
              <a:rPr lang="tr-TR" sz="2100" dirty="0" smtClean="0">
                <a:latin typeface="Calibri" panose="020F0502020204030204" pitchFamily="34" charset="0"/>
                <a:cs typeface="Times New Roman" panose="02020603050405020304" pitchFamily="18" charset="0"/>
              </a:rPr>
              <a:t> </a:t>
            </a:r>
            <a:r>
              <a:rPr lang="en-US" sz="2100" dirty="0" smtClean="0">
                <a:latin typeface="Calibri" panose="020F0502020204030204" pitchFamily="34" charset="0"/>
                <a:cs typeface="Times New Roman" panose="02020603050405020304" pitchFamily="18" charset="0"/>
              </a:rPr>
              <a:t>cannot be constructed.</a:t>
            </a:r>
            <a:endParaRPr lang="en-US" sz="2100" b="1" i="1" u="sng" dirty="0" smtClean="0">
              <a:solidFill>
                <a:srgbClr val="FF0000"/>
              </a:solidFill>
              <a:latin typeface="Calibri" panose="020F0502020204030204" pitchFamily="34" charset="0"/>
              <a:cs typeface="Times New Roman" panose="02020603050405020304" pitchFamily="18" charset="0"/>
            </a:endParaRPr>
          </a:p>
        </p:txBody>
      </p:sp>
      <p:cxnSp>
        <p:nvCxnSpPr>
          <p:cNvPr id="57348" name="3 Düz Ok Bağlayıcısı"/>
          <p:cNvCxnSpPr>
            <a:cxnSpLocks noChangeShapeType="1"/>
          </p:cNvCxnSpPr>
          <p:nvPr/>
        </p:nvCxnSpPr>
        <p:spPr bwMode="auto">
          <a:xfrm>
            <a:off x="5143500" y="2427288"/>
            <a:ext cx="214313" cy="1587"/>
          </a:xfrm>
          <a:prstGeom prst="straightConnector1">
            <a:avLst/>
          </a:prstGeom>
          <a:noFill/>
          <a:ln w="25400" cap="sq" algn="ctr">
            <a:solidFill>
              <a:srgbClr val="0000CC"/>
            </a:solidFill>
            <a:round/>
            <a:headEnd type="none" w="sm" len="sm"/>
            <a:tailEnd type="arrow" w="med" len="med"/>
          </a:ln>
          <a:extLst>
            <a:ext uri="{909E8E84-426E-40dd-AFC4-6F175D3DCCD1}">
              <a14:hiddenFill xmlns:a14="http://schemas.microsoft.com/office/drawing/2010/main">
                <a:noFill/>
              </a14:hiddenFill>
            </a:ext>
          </a:extLst>
        </p:spPr>
      </p:cxnSp>
      <p:cxnSp>
        <p:nvCxnSpPr>
          <p:cNvPr id="57349" name="4 Düz Ok Bağlayıcısı"/>
          <p:cNvCxnSpPr>
            <a:cxnSpLocks noChangeShapeType="1"/>
          </p:cNvCxnSpPr>
          <p:nvPr/>
        </p:nvCxnSpPr>
        <p:spPr bwMode="auto">
          <a:xfrm>
            <a:off x="5580112" y="2708920"/>
            <a:ext cx="214313" cy="1588"/>
          </a:xfrm>
          <a:prstGeom prst="straightConnector1">
            <a:avLst/>
          </a:prstGeom>
          <a:noFill/>
          <a:ln w="25400" cap="sq" algn="ctr">
            <a:solidFill>
              <a:srgbClr val="0000CC"/>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714500" y="285750"/>
            <a:ext cx="7239000" cy="1066800"/>
          </a:xfrm>
        </p:spPr>
        <p:txBody>
          <a:bodyPr/>
          <a:lstStyle/>
          <a:p>
            <a:pPr>
              <a:defRPr/>
            </a:pPr>
            <a:r>
              <a:rPr lang="en-GB" sz="3600" b="1" dirty="0" smtClean="0">
                <a:latin typeface="Calibri" panose="020F0502020204030204" pitchFamily="34" charset="0"/>
                <a:cs typeface="Times New Roman" panose="02020603050405020304" pitchFamily="18" charset="0"/>
              </a:rPr>
              <a:t>Investment projects in</a:t>
            </a:r>
            <a:r>
              <a:rPr lang="tr-TR" sz="3600" b="1" dirty="0" smtClean="0">
                <a:latin typeface="Calibri" panose="020F0502020204030204" pitchFamily="34" charset="0"/>
                <a:cs typeface="Times New Roman" panose="02020603050405020304" pitchFamily="18" charset="0"/>
              </a:rPr>
              <a:t> </a:t>
            </a:r>
            <a:r>
              <a:rPr lang="tr-TR" sz="3600" b="1" dirty="0" err="1" smtClean="0">
                <a:latin typeface="Calibri" panose="020F0502020204030204" pitchFamily="34" charset="0"/>
                <a:cs typeface="Times New Roman" panose="02020603050405020304" pitchFamily="18" charset="0"/>
              </a:rPr>
              <a:t>preparation</a:t>
            </a:r>
            <a:r>
              <a:rPr lang="tr-TR" sz="3600" b="1" dirty="0" smtClean="0">
                <a:latin typeface="Calibri" panose="020F0502020204030204" pitchFamily="34" charset="0"/>
                <a:cs typeface="Times New Roman" panose="02020603050405020304" pitchFamily="18" charset="0"/>
              </a:rPr>
              <a:t> </a:t>
            </a:r>
            <a:r>
              <a:rPr lang="tr-TR" sz="3600" b="1" dirty="0" err="1" smtClean="0">
                <a:latin typeface="Calibri" panose="020F0502020204030204" pitchFamily="34" charset="0"/>
                <a:cs typeface="Times New Roman" panose="02020603050405020304" pitchFamily="18" charset="0"/>
              </a:rPr>
              <a:t>and</a:t>
            </a:r>
            <a:r>
              <a:rPr lang="tr-TR" sz="3600" b="1" dirty="0" smtClean="0">
                <a:latin typeface="Calibri" panose="020F0502020204030204" pitchFamily="34" charset="0"/>
                <a:cs typeface="Times New Roman" panose="02020603050405020304" pitchFamily="18" charset="0"/>
              </a:rPr>
              <a:t> </a:t>
            </a:r>
            <a:r>
              <a:rPr lang="tr-TR" sz="3600" b="1" dirty="0" err="1" smtClean="0">
                <a:latin typeface="Calibri" panose="020F0502020204030204" pitchFamily="34" charset="0"/>
                <a:cs typeface="Times New Roman" panose="02020603050405020304" pitchFamily="18" charset="0"/>
              </a:rPr>
              <a:t>evaluation</a:t>
            </a:r>
            <a:r>
              <a:rPr lang="tr-TR" sz="3600" b="1" dirty="0" smtClean="0">
                <a:latin typeface="Calibri" panose="020F0502020204030204" pitchFamily="34" charset="0"/>
                <a:cs typeface="Times New Roman" panose="02020603050405020304" pitchFamily="18" charset="0"/>
              </a:rPr>
              <a:t> of </a:t>
            </a:r>
            <a:r>
              <a:rPr lang="tr-TR" sz="3600" b="1" dirty="0" err="1" smtClean="0">
                <a:latin typeface="Calibri" panose="020F0502020204030204" pitchFamily="34" charset="0"/>
                <a:cs typeface="Times New Roman" panose="02020603050405020304" pitchFamily="18" charset="0"/>
              </a:rPr>
              <a:t>investm</a:t>
            </a:r>
            <a:r>
              <a:rPr lang="tr-TR" sz="3600" dirty="0" err="1" smtClean="0">
                <a:latin typeface="Calibri" panose="020F0502020204030204" pitchFamily="34" charset="0"/>
                <a:cs typeface="Times New Roman" panose="02020603050405020304" pitchFamily="18" charset="0"/>
              </a:rPr>
              <a:t>ent</a:t>
            </a:r>
            <a:endParaRPr lang="tr-TR" sz="3600" dirty="0" smtClean="0">
              <a:latin typeface="Calibri" panose="020F0502020204030204" pitchFamily="34" charset="0"/>
              <a:cs typeface="Times New Roman" panose="02020603050405020304" pitchFamily="18" charset="0"/>
            </a:endParaRPr>
          </a:p>
        </p:txBody>
      </p:sp>
      <p:sp>
        <p:nvSpPr>
          <p:cNvPr id="12291" name="Rectangle 3"/>
          <p:cNvSpPr>
            <a:spLocks noGrp="1"/>
          </p:cNvSpPr>
          <p:nvPr>
            <p:ph idx="1"/>
          </p:nvPr>
        </p:nvSpPr>
        <p:spPr>
          <a:xfrm>
            <a:off x="1500188" y="1643063"/>
            <a:ext cx="7138987" cy="3654425"/>
          </a:xfrm>
        </p:spPr>
        <p:txBody>
          <a:bodyPr/>
          <a:lstStyle/>
          <a:p>
            <a:pPr>
              <a:spcAft>
                <a:spcPts val="1200"/>
              </a:spcAft>
              <a:buClr>
                <a:srgbClr val="C00000"/>
              </a:buClr>
            </a:pPr>
            <a:r>
              <a:rPr lang="en-GB" sz="2600" dirty="0" smtClean="0">
                <a:latin typeface="Calibri" panose="020F0502020204030204" pitchFamily="34" charset="0"/>
                <a:cs typeface="Times New Roman" panose="02020603050405020304" pitchFamily="18" charset="0"/>
              </a:rPr>
              <a:t>The dynamic effects of investments, which are basis of economic growth, on the developing economy can be summarized by considering</a:t>
            </a:r>
          </a:p>
          <a:p>
            <a:pPr lvl="1">
              <a:spcAft>
                <a:spcPts val="1200"/>
              </a:spcAft>
              <a:buClr>
                <a:srgbClr val="C00000"/>
              </a:buClr>
            </a:pPr>
            <a:r>
              <a:rPr lang="en-GB" sz="2200" dirty="0" smtClean="0">
                <a:latin typeface="Calibri" panose="020F0502020204030204" pitchFamily="34" charset="0"/>
                <a:cs typeface="Times New Roman" panose="02020603050405020304" pitchFamily="18" charset="0"/>
              </a:rPr>
              <a:t> accelerating and stimulating effects.</a:t>
            </a:r>
          </a:p>
          <a:p>
            <a:pPr>
              <a:spcAft>
                <a:spcPts val="1200"/>
              </a:spcAft>
              <a:buClr>
                <a:srgbClr val="C00000"/>
              </a:buClr>
            </a:pPr>
            <a:r>
              <a:rPr lang="en-GB" sz="2600" dirty="0" smtClean="0">
                <a:latin typeface="Calibri" panose="020F0502020204030204" pitchFamily="34" charset="0"/>
                <a:cs typeface="Times New Roman" panose="02020603050405020304" pitchFamily="18" charset="0"/>
              </a:rPr>
              <a:t>The simulating effects of the investment implies that the money spent for investments leads to much more increase in the gross domestic product of the country.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14500" y="0"/>
            <a:ext cx="7239000" cy="1338263"/>
          </a:xfrm>
        </p:spPr>
        <p:txBody>
          <a:bodyPr/>
          <a:lstStyle/>
          <a:p>
            <a:pPr eaLnBrk="1" hangingPunct="1">
              <a:defRPr/>
            </a:pPr>
            <a:r>
              <a:rPr lang="en-GB" dirty="0" smtClean="0">
                <a:latin typeface="Calibri" pitchFamily="34" charset="0"/>
                <a:cs typeface="Times New Roman" pitchFamily="18" charset="0"/>
              </a:rPr>
              <a:t>Preparation of feasibility studies</a:t>
            </a:r>
            <a:endParaRPr lang="tr-TR" dirty="0" smtClean="0">
              <a:latin typeface="Calibri" pitchFamily="34" charset="0"/>
              <a:cs typeface="Times New Roman" pitchFamily="18" charset="0"/>
            </a:endParaRPr>
          </a:p>
        </p:txBody>
      </p:sp>
      <p:sp>
        <p:nvSpPr>
          <p:cNvPr id="13315" name="2 İçerik Yer Tutucusu"/>
          <p:cNvSpPr>
            <a:spLocks noGrp="1"/>
          </p:cNvSpPr>
          <p:nvPr>
            <p:ph idx="1"/>
          </p:nvPr>
        </p:nvSpPr>
        <p:spPr>
          <a:xfrm>
            <a:off x="1357313" y="1571625"/>
            <a:ext cx="7467600" cy="4873625"/>
          </a:xfrm>
        </p:spPr>
        <p:txBody>
          <a:bodyPr/>
          <a:lstStyle/>
          <a:p>
            <a:pPr eaLnBrk="1" hangingPunct="1">
              <a:spcAft>
                <a:spcPts val="1200"/>
              </a:spcAft>
              <a:buClr>
                <a:srgbClr val="C00000"/>
              </a:buClr>
              <a:buFont typeface="Wingdings" panose="05000000000000000000" pitchFamily="2" charset="2"/>
              <a:buNone/>
            </a:pPr>
            <a:r>
              <a:rPr lang="en-GB" sz="2800" dirty="0" smtClean="0">
                <a:solidFill>
                  <a:srgbClr val="0000CC"/>
                </a:solidFill>
                <a:latin typeface="Calibri" panose="020F0502020204030204" pitchFamily="34" charset="0"/>
                <a:cs typeface="Times New Roman" panose="02020603050405020304" pitchFamily="18" charset="0"/>
              </a:rPr>
              <a:t>Purpose of feasibility studies;</a:t>
            </a:r>
          </a:p>
          <a:p>
            <a:pPr lvl="1" eaLnBrk="1" hangingPunct="1">
              <a:spcAft>
                <a:spcPts val="1200"/>
              </a:spcAft>
              <a:buClr>
                <a:srgbClr val="C00000"/>
              </a:buClr>
            </a:pPr>
            <a:r>
              <a:rPr lang="en-GB" sz="2600" dirty="0" smtClean="0">
                <a:solidFill>
                  <a:srgbClr val="292929"/>
                </a:solidFill>
                <a:latin typeface="Calibri" panose="020F0502020204030204" pitchFamily="34" charset="0"/>
                <a:cs typeface="Times New Roman" panose="02020603050405020304" pitchFamily="18" charset="0"/>
              </a:rPr>
              <a:t>providing optimum resource utilization,</a:t>
            </a:r>
          </a:p>
          <a:p>
            <a:pPr lvl="2" eaLnBrk="1" hangingPunct="1">
              <a:spcAft>
                <a:spcPts val="1200"/>
              </a:spcAft>
              <a:buClr>
                <a:srgbClr val="C00000"/>
              </a:buClr>
            </a:pPr>
            <a:r>
              <a:rPr lang="en-GB" sz="2200" dirty="0" smtClean="0">
                <a:solidFill>
                  <a:schemeClr val="bg2"/>
                </a:solidFill>
                <a:latin typeface="Calibri" panose="020F0502020204030204" pitchFamily="34" charset="0"/>
                <a:cs typeface="Times New Roman" panose="02020603050405020304" pitchFamily="18" charset="0"/>
              </a:rPr>
              <a:t>In this perspective, the feasibility study can be considered as a guide to make appropriate investment.</a:t>
            </a:r>
          </a:p>
          <a:p>
            <a:pPr lvl="1"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ascertain the decision of establishment of an investment,</a:t>
            </a:r>
          </a:p>
          <a:p>
            <a:pPr lvl="1" eaLnBrk="1" hangingPunct="1">
              <a:spcAft>
                <a:spcPts val="1200"/>
              </a:spcAft>
              <a:buClr>
                <a:srgbClr val="C00000"/>
              </a:buClr>
            </a:pPr>
            <a:r>
              <a:rPr lang="en-GB" sz="2600" dirty="0" smtClean="0">
                <a:latin typeface="Calibri" panose="020F0502020204030204" pitchFamily="34" charset="0"/>
                <a:cs typeface="Times New Roman" panose="02020603050405020304" pitchFamily="18" charset="0"/>
              </a:rPr>
              <a:t>determination of the size and location of the company,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14500" y="0"/>
            <a:ext cx="7239000" cy="1338263"/>
          </a:xfrm>
        </p:spPr>
        <p:txBody>
          <a:bodyPr/>
          <a:lstStyle/>
          <a:p>
            <a:pPr eaLnBrk="1" hangingPunct="1">
              <a:defRPr/>
            </a:pPr>
            <a:r>
              <a:rPr lang="en-GB" dirty="0" smtClean="0">
                <a:latin typeface="Calibri" pitchFamily="34" charset="0"/>
                <a:cs typeface="Times New Roman" pitchFamily="18" charset="0"/>
              </a:rPr>
              <a:t>Preparation of feasibility study</a:t>
            </a:r>
            <a:endParaRPr lang="tr-TR" dirty="0" smtClean="0">
              <a:latin typeface="Calibri" pitchFamily="34" charset="0"/>
              <a:cs typeface="Times New Roman" pitchFamily="18" charset="0"/>
            </a:endParaRPr>
          </a:p>
        </p:txBody>
      </p:sp>
      <p:sp>
        <p:nvSpPr>
          <p:cNvPr id="14339" name="2 İçerik Yer Tutucusu"/>
          <p:cNvSpPr>
            <a:spLocks noGrp="1"/>
          </p:cNvSpPr>
          <p:nvPr>
            <p:ph idx="1"/>
          </p:nvPr>
        </p:nvSpPr>
        <p:spPr>
          <a:xfrm>
            <a:off x="1500188" y="1571625"/>
            <a:ext cx="7324725" cy="4873625"/>
          </a:xfrm>
        </p:spPr>
        <p:txBody>
          <a:bodyPr/>
          <a:lstStyle/>
          <a:p>
            <a:pPr eaLnBrk="1" hangingPunct="1">
              <a:spcAft>
                <a:spcPts val="1200"/>
              </a:spcAft>
              <a:buClr>
                <a:srgbClr val="C00000"/>
              </a:buClr>
            </a:pPr>
            <a:r>
              <a:rPr lang="tr-TR" sz="2600" smtClean="0">
                <a:latin typeface="Calibri" panose="020F0502020204030204" pitchFamily="34" charset="0"/>
                <a:cs typeface="Times New Roman" panose="02020603050405020304" pitchFamily="18" charset="0"/>
              </a:rPr>
              <a:t>if the investment requires internal or external funding, the feasibility study can be used as a preliminary project to convince the financial corporations,</a:t>
            </a:r>
          </a:p>
          <a:p>
            <a:pPr eaLnBrk="1" hangingPunct="1">
              <a:spcAft>
                <a:spcPts val="1200"/>
              </a:spcAft>
              <a:buClr>
                <a:srgbClr val="C00000"/>
              </a:buClr>
            </a:pPr>
            <a:r>
              <a:rPr lang="tr-TR" sz="2600" smtClean="0">
                <a:latin typeface="Calibri" panose="020F0502020204030204" pitchFamily="34" charset="0"/>
                <a:cs typeface="Times New Roman" panose="02020603050405020304" pitchFamily="18" charset="0"/>
              </a:rPr>
              <a:t>to present the project to the government agencies in order to satisfy governmental financial supports,</a:t>
            </a:r>
          </a:p>
          <a:p>
            <a:pPr eaLnBrk="1" hangingPunct="1">
              <a:spcAft>
                <a:spcPts val="1200"/>
              </a:spcAft>
              <a:buClr>
                <a:srgbClr val="C00000"/>
              </a:buClr>
            </a:pPr>
            <a:r>
              <a:rPr lang="tr-TR" sz="2600" smtClean="0">
                <a:latin typeface="Calibri" panose="020F0502020204030204" pitchFamily="34" charset="0"/>
                <a:cs typeface="Times New Roman" panose="02020603050405020304" pitchFamily="18" charset="0"/>
              </a:rPr>
              <a:t>to identify the risks emerged throughout the application of the project and taking necessary actions to eliminate the effects of these risks.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en-GB" sz="4400" dirty="0" smtClean="0">
                <a:latin typeface="Calibri" pitchFamily="34" charset="0"/>
                <a:cs typeface="Times New Roman" pitchFamily="18" charset="0"/>
              </a:rPr>
              <a:t>Parts of feasibility study</a:t>
            </a:r>
            <a:endParaRPr lang="tr-TR" sz="4400" dirty="0">
              <a:latin typeface="Calibri" pitchFamily="34" charset="0"/>
              <a:cs typeface="Times New Roman" pitchFamily="18" charset="0"/>
            </a:endParaRPr>
          </a:p>
        </p:txBody>
      </p:sp>
      <p:sp>
        <p:nvSpPr>
          <p:cNvPr id="15363" name="2 İçerik Yer Tutucusu"/>
          <p:cNvSpPr>
            <a:spLocks noGrp="1"/>
          </p:cNvSpPr>
          <p:nvPr>
            <p:ph idx="1"/>
          </p:nvPr>
        </p:nvSpPr>
        <p:spPr>
          <a:xfrm>
            <a:off x="1785938" y="1500188"/>
            <a:ext cx="7000875" cy="4873625"/>
          </a:xfrm>
        </p:spPr>
        <p:txBody>
          <a:bodyPr/>
          <a:lstStyle/>
          <a:p>
            <a:pPr eaLnBrk="1" hangingPunct="1">
              <a:spcAft>
                <a:spcPts val="1200"/>
              </a:spcAft>
              <a:buClr>
                <a:srgbClr val="C00000"/>
              </a:buClr>
            </a:pPr>
            <a:r>
              <a:rPr lang="en-GB" sz="2800" smtClean="0">
                <a:solidFill>
                  <a:srgbClr val="0000CC"/>
                </a:solidFill>
                <a:latin typeface="Calibri" panose="020F0502020204030204" pitchFamily="34" charset="0"/>
                <a:cs typeface="Times New Roman" panose="02020603050405020304" pitchFamily="18" charset="0"/>
              </a:rPr>
              <a:t>Introduction</a:t>
            </a:r>
            <a:r>
              <a:rPr lang="tr-TR" sz="2800" smtClean="0">
                <a:solidFill>
                  <a:srgbClr val="0000CC"/>
                </a:solidFill>
                <a:latin typeface="Calibri" panose="020F0502020204030204" pitchFamily="34" charset="0"/>
                <a:cs typeface="Times New Roman" panose="02020603050405020304" pitchFamily="18" charset="0"/>
              </a:rPr>
              <a:t>; </a:t>
            </a:r>
            <a:r>
              <a:rPr lang="en-GB" sz="2800" smtClean="0">
                <a:solidFill>
                  <a:schemeClr val="bg2"/>
                </a:solidFill>
                <a:latin typeface="Calibri" panose="020F0502020204030204" pitchFamily="34" charset="0"/>
                <a:cs typeface="Times New Roman" panose="02020603050405020304" pitchFamily="18" charset="0"/>
              </a:rPr>
              <a:t>general information about the investor and investment</a:t>
            </a:r>
            <a:endParaRPr lang="tr-TR" sz="2800" smtClean="0">
              <a:solidFill>
                <a:schemeClr val="bg2"/>
              </a:solidFill>
              <a:latin typeface="Calibri" panose="020F0502020204030204" pitchFamily="34" charset="0"/>
              <a:cs typeface="Times New Roman" panose="02020603050405020304" pitchFamily="18" charset="0"/>
            </a:endParaRPr>
          </a:p>
          <a:p>
            <a:pPr eaLnBrk="1" hangingPunct="1">
              <a:spcAft>
                <a:spcPts val="1200"/>
              </a:spcAft>
              <a:buClr>
                <a:srgbClr val="C00000"/>
              </a:buClr>
            </a:pPr>
            <a:r>
              <a:rPr lang="en-GB" sz="2800" smtClean="0">
                <a:solidFill>
                  <a:srgbClr val="0000CC"/>
                </a:solidFill>
                <a:latin typeface="Calibri" panose="020F0502020204030204" pitchFamily="34" charset="0"/>
                <a:cs typeface="Times New Roman" panose="02020603050405020304" pitchFamily="18" charset="0"/>
              </a:rPr>
              <a:t>Economic Study</a:t>
            </a:r>
            <a:r>
              <a:rPr lang="tr-TR" sz="2800" smtClean="0">
                <a:solidFill>
                  <a:srgbClr val="0000CC"/>
                </a:solidFill>
                <a:latin typeface="Calibri" panose="020F0502020204030204" pitchFamily="34" charset="0"/>
                <a:cs typeface="Times New Roman" panose="02020603050405020304" pitchFamily="18" charset="0"/>
              </a:rPr>
              <a:t>,</a:t>
            </a:r>
          </a:p>
          <a:p>
            <a:pPr eaLnBrk="1" hangingPunct="1">
              <a:spcAft>
                <a:spcPts val="1200"/>
              </a:spcAft>
              <a:buClr>
                <a:srgbClr val="C00000"/>
              </a:buClr>
            </a:pPr>
            <a:r>
              <a:rPr lang="en-GB" sz="2800" smtClean="0">
                <a:solidFill>
                  <a:srgbClr val="0000CC"/>
                </a:solidFill>
                <a:latin typeface="Calibri" panose="020F0502020204030204" pitchFamily="34" charset="0"/>
                <a:cs typeface="Times New Roman" panose="02020603050405020304" pitchFamily="18" charset="0"/>
              </a:rPr>
              <a:t>Technical Study</a:t>
            </a:r>
            <a:r>
              <a:rPr lang="tr-TR" sz="2800" smtClean="0">
                <a:solidFill>
                  <a:srgbClr val="0000CC"/>
                </a:solidFill>
                <a:latin typeface="Calibri" panose="020F0502020204030204" pitchFamily="34" charset="0"/>
                <a:cs typeface="Times New Roman" panose="02020603050405020304" pitchFamily="18" charset="0"/>
              </a:rPr>
              <a:t>,</a:t>
            </a:r>
          </a:p>
          <a:p>
            <a:pPr eaLnBrk="1" hangingPunct="1">
              <a:spcAft>
                <a:spcPts val="1200"/>
              </a:spcAft>
              <a:buClr>
                <a:srgbClr val="C00000"/>
              </a:buClr>
            </a:pPr>
            <a:r>
              <a:rPr lang="en-GB" sz="2800" smtClean="0">
                <a:solidFill>
                  <a:srgbClr val="0000CC"/>
                </a:solidFill>
                <a:latin typeface="Calibri" panose="020F0502020204030204" pitchFamily="34" charset="0"/>
                <a:cs typeface="Times New Roman" panose="02020603050405020304" pitchFamily="18" charset="0"/>
              </a:rPr>
              <a:t>Financial Study</a:t>
            </a:r>
            <a:r>
              <a:rPr lang="tr-TR" sz="2800" smtClean="0">
                <a:solidFill>
                  <a:srgbClr val="0000CC"/>
                </a:solidFill>
                <a:latin typeface="Calibri" panose="020F0502020204030204" pitchFamily="34" charset="0"/>
                <a:cs typeface="Times New Roman" panose="02020603050405020304" pitchFamily="18" charset="0"/>
              </a:rPr>
              <a:t>,</a:t>
            </a:r>
          </a:p>
          <a:p>
            <a:pPr eaLnBrk="1" hangingPunct="1">
              <a:spcAft>
                <a:spcPts val="1200"/>
              </a:spcAft>
              <a:buClr>
                <a:srgbClr val="C00000"/>
              </a:buClr>
            </a:pPr>
            <a:r>
              <a:rPr lang="en-GB" sz="2800" smtClean="0">
                <a:solidFill>
                  <a:srgbClr val="0000CC"/>
                </a:solidFill>
                <a:latin typeface="Calibri" panose="020F0502020204030204" pitchFamily="34" charset="0"/>
                <a:cs typeface="Times New Roman" panose="02020603050405020304" pitchFamily="18" charset="0"/>
              </a:rPr>
              <a:t>Conclusion</a:t>
            </a:r>
            <a:r>
              <a:rPr lang="tr-TR" sz="2800" smtClean="0">
                <a:solidFill>
                  <a:srgbClr val="0000CC"/>
                </a:solidFill>
                <a:latin typeface="Calibri" panose="020F0502020204030204" pitchFamily="34" charset="0"/>
                <a:cs typeface="Times New Roman" panose="02020603050405020304" pitchFamily="18" charset="0"/>
              </a:rPr>
              <a:t>.</a:t>
            </a:r>
            <a:r>
              <a:rPr lang="en-GB" sz="2800" smtClean="0">
                <a:solidFill>
                  <a:srgbClr val="0000CC"/>
                </a:solidFill>
                <a:latin typeface="Calibri" panose="020F0502020204030204" pitchFamily="34" charset="0"/>
                <a:cs typeface="Times New Roman" panose="02020603050405020304" pitchFamily="18" charset="0"/>
              </a:rPr>
              <a:t> </a:t>
            </a:r>
            <a:endParaRPr lang="tr-TR" sz="2800" smtClean="0">
              <a:solidFill>
                <a:srgbClr val="0000CC"/>
              </a:solidFill>
              <a:latin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Yükselen şehir tasarım şablonu">
  <a:themeElements>
    <a:clrScheme name="1_Yükselen şehir tasarım şablonu 2">
      <a:dk1>
        <a:srgbClr val="292929"/>
      </a:dk1>
      <a:lt1>
        <a:srgbClr val="FFFFFF"/>
      </a:lt1>
      <a:dk2>
        <a:srgbClr val="C0C0C0"/>
      </a:dk2>
      <a:lt2>
        <a:srgbClr val="CC3300"/>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1_Yükselen şehir tasarım şablonu">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Yükselen şehir tasarım şablonu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
      <a:clrScheme name="1_Yükselen şehir tasarım şablonu 2">
        <a:dk1>
          <a:srgbClr val="292929"/>
        </a:dk1>
        <a:lt1>
          <a:srgbClr val="FFFFFF"/>
        </a:lt1>
        <a:dk2>
          <a:srgbClr val="C0C0C0"/>
        </a:dk2>
        <a:lt2>
          <a:srgbClr val="CC3300"/>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4996</TotalTime>
  <Words>3104</Words>
  <Application>Microsoft Macintosh PowerPoint</Application>
  <PresentationFormat>On-screen Show (4:3)</PresentationFormat>
  <Paragraphs>465</Paragraphs>
  <Slides>57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1_Yükselen şehir tasarım şablonu</vt:lpstr>
      <vt:lpstr>Equation</vt:lpstr>
      <vt:lpstr>YTÜ Civil Engineering Faculty Civil Engineering Department/ Construction Management Division.</vt:lpstr>
      <vt:lpstr>Investment Project Concept</vt:lpstr>
      <vt:lpstr>Investment projects</vt:lpstr>
      <vt:lpstr>Types of Investment</vt:lpstr>
      <vt:lpstr>Outputs of investment projects</vt:lpstr>
      <vt:lpstr>Investment projects in preparation and evaluation of investment</vt:lpstr>
      <vt:lpstr>Preparation of feasibility studies</vt:lpstr>
      <vt:lpstr>Preparation of feasibility study</vt:lpstr>
      <vt:lpstr>Parts of feasibility study</vt:lpstr>
      <vt:lpstr>Stages in investment</vt:lpstr>
      <vt:lpstr>Preliminary Research in the Preparation of Investment Projects</vt:lpstr>
      <vt:lpstr>Economic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survey</vt:lpstr>
      <vt:lpstr>Financial survey</vt:lpstr>
      <vt:lpstr>Conclusion and demand</vt:lpstr>
      <vt:lpstr>Minimum attractive rate of return (yatırımın geri dönüşü)</vt:lpstr>
      <vt:lpstr>Cost of capital</vt:lpstr>
      <vt:lpstr>Risk Premium</vt:lpstr>
      <vt:lpstr>Net Present Value; NPV </vt:lpstr>
      <vt:lpstr>Net Present Value; NPV </vt:lpstr>
      <vt:lpstr>Example 1</vt:lpstr>
      <vt:lpstr>Example 1</vt:lpstr>
      <vt:lpstr>Rate of Return; ROR</vt:lpstr>
      <vt:lpstr>Rate of Return; ROR</vt:lpstr>
      <vt:lpstr>Example 2</vt:lpstr>
      <vt:lpstr>Example 2</vt:lpstr>
      <vt:lpstr>Example 2</vt:lpstr>
      <vt:lpstr>PowerPoint Presentation</vt:lpstr>
      <vt:lpstr>Return of Investment; ROI</vt:lpstr>
      <vt:lpstr>Return of Investment; ROI</vt:lpstr>
      <vt:lpstr>Benefit / Cost Ratio</vt:lpstr>
      <vt:lpstr>Payback Period (Geri Ödeme Süresi)</vt:lpstr>
      <vt:lpstr>Example 4</vt:lpstr>
      <vt:lpstr>Example 4</vt:lpstr>
      <vt:lpstr>Example 5</vt:lpstr>
      <vt:lpstr>Example 5</vt:lpstr>
      <vt:lpstr> Opportunity Cost</vt:lpstr>
      <vt:lpstr>Investment in Housing Sector</vt:lpstr>
      <vt:lpstr>PowerPoint Presentation</vt:lpstr>
      <vt:lpstr>Preliminary stages in project development;</vt:lpstr>
      <vt:lpstr>Basic indicators in residential building market</vt:lpstr>
      <vt:lpstr>Residential Buildings</vt:lpstr>
      <vt:lpstr>Indicators in office buildings</vt:lpstr>
      <vt:lpstr>Indicators in retail center market</vt:lpstr>
      <vt:lpstr>The models used in business development in housing sector</vt:lpstr>
      <vt:lpstr>Construction Conditions</vt:lpstr>
      <vt:lpstr>Construction Conditions</vt:lpstr>
      <vt:lpstr>Construction Conditions</vt:lpstr>
      <vt:lpstr>Example 1 </vt:lpstr>
      <vt:lpstr>Example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YTÜ Fen Bilimleri Enstitüsü İnşaat Mühendisliği / Yapı İşletmesi II. Öğretim Tezsiz Yüksek Lisans Programı</dc:title>
  <dc:creator>galhanlioglu</dc:creator>
  <cp:lastModifiedBy>Asli Pelin Gurgun</cp:lastModifiedBy>
  <cp:revision>262</cp:revision>
  <dcterms:created xsi:type="dcterms:W3CDTF">2013-12-09T16:12:03Z</dcterms:created>
  <dcterms:modified xsi:type="dcterms:W3CDTF">2020-04-29T18:35:59Z</dcterms:modified>
</cp:coreProperties>
</file>