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4" r:id="rId5"/>
    <p:sldId id="259" r:id="rId6"/>
    <p:sldId id="265" r:id="rId7"/>
    <p:sldId id="277" r:id="rId8"/>
    <p:sldId id="267" r:id="rId9"/>
    <p:sldId id="275" r:id="rId10"/>
    <p:sldId id="266" r:id="rId11"/>
    <p:sldId id="276" r:id="rId12"/>
    <p:sldId id="268" r:id="rId13"/>
    <p:sldId id="269" r:id="rId14"/>
    <p:sldId id="270" r:id="rId15"/>
    <p:sldId id="278" r:id="rId16"/>
    <p:sldId id="279" r:id="rId17"/>
    <p:sldId id="280" r:id="rId18"/>
    <p:sldId id="271" r:id="rId19"/>
    <p:sldId id="272" r:id="rId20"/>
    <p:sldId id="273" r:id="rId21"/>
    <p:sldId id="260" r:id="rId22"/>
    <p:sldId id="281" r:id="rId23"/>
    <p:sldId id="282" r:id="rId24"/>
    <p:sldId id="283" r:id="rId25"/>
    <p:sldId id="284" r:id="rId26"/>
    <p:sldId id="285" r:id="rId27"/>
    <p:sldId id="286" r:id="rId28"/>
    <p:sldId id="287" r:id="rId29"/>
    <p:sldId id="261" r:id="rId30"/>
    <p:sldId id="262" r:id="rId31"/>
    <p:sldId id="288" r:id="rId32"/>
    <p:sldId id="289" r:id="rId33"/>
    <p:sldId id="290" r:id="rId34"/>
    <p:sldId id="291" r:id="rId35"/>
    <p:sldId id="263" r:id="rId36"/>
    <p:sldId id="264" r:id="rId37"/>
    <p:sldId id="292" r:id="rId38"/>
    <p:sldId id="293" r:id="rId39"/>
    <p:sldId id="294" r:id="rId40"/>
    <p:sldId id="295" r:id="rId41"/>
    <p:sldId id="298"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C60800A-E1A9-4F36-A94A-A91FB4EEAAE5}" type="datetimeFigureOut">
              <a:rPr lang="tr-TR" smtClean="0"/>
              <a:pPr/>
              <a:t>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7238BC-B8F7-4D6A-8EFF-A0D772117FB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C60800A-E1A9-4F36-A94A-A91FB4EEAAE5}" type="datetimeFigureOut">
              <a:rPr lang="tr-TR" smtClean="0"/>
              <a:pPr/>
              <a:t>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7238BC-B8F7-4D6A-8EFF-A0D772117FB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C60800A-E1A9-4F36-A94A-A91FB4EEAAE5}" type="datetimeFigureOut">
              <a:rPr lang="tr-TR" smtClean="0"/>
              <a:pPr/>
              <a:t>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7238BC-B8F7-4D6A-8EFF-A0D772117FB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C60800A-E1A9-4F36-A94A-A91FB4EEAAE5}" type="datetimeFigureOut">
              <a:rPr lang="tr-TR" smtClean="0"/>
              <a:pPr/>
              <a:t>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7238BC-B8F7-4D6A-8EFF-A0D772117FB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C60800A-E1A9-4F36-A94A-A91FB4EEAAE5}" type="datetimeFigureOut">
              <a:rPr lang="tr-TR" smtClean="0"/>
              <a:pPr/>
              <a:t>9.04.2020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A7238BC-B8F7-4D6A-8EFF-A0D772117FB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C60800A-E1A9-4F36-A94A-A91FB4EEAAE5}" type="datetimeFigureOut">
              <a:rPr lang="tr-TR" smtClean="0"/>
              <a:pPr/>
              <a:t>9.04.2020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7238BC-B8F7-4D6A-8EFF-A0D772117FB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C60800A-E1A9-4F36-A94A-A91FB4EEAAE5}" type="datetimeFigureOut">
              <a:rPr lang="tr-TR" smtClean="0"/>
              <a:pPr/>
              <a:t>9.04.2020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A7238BC-B8F7-4D6A-8EFF-A0D772117FB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C60800A-E1A9-4F36-A94A-A91FB4EEAAE5}" type="datetimeFigureOut">
              <a:rPr lang="tr-TR" smtClean="0"/>
              <a:pPr/>
              <a:t>9.04.2020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A7238BC-B8F7-4D6A-8EFF-A0D772117FB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C60800A-E1A9-4F36-A94A-A91FB4EEAAE5}" type="datetimeFigureOut">
              <a:rPr lang="tr-TR" smtClean="0"/>
              <a:pPr/>
              <a:t>9.04.2020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A7238BC-B8F7-4D6A-8EFF-A0D772117FB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C60800A-E1A9-4F36-A94A-A91FB4EEAAE5}" type="datetimeFigureOut">
              <a:rPr lang="tr-TR" smtClean="0"/>
              <a:pPr/>
              <a:t>9.04.2020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7238BC-B8F7-4D6A-8EFF-A0D772117FB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C60800A-E1A9-4F36-A94A-A91FB4EEAAE5}" type="datetimeFigureOut">
              <a:rPr lang="tr-TR" smtClean="0"/>
              <a:pPr/>
              <a:t>9.04.2020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A7238BC-B8F7-4D6A-8EFF-A0D772117FB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0800A-E1A9-4F36-A94A-A91FB4EEAAE5}" type="datetimeFigureOut">
              <a:rPr lang="tr-TR" smtClean="0"/>
              <a:pPr/>
              <a:t>9.04.2020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238BC-B8F7-4D6A-8EFF-A0D772117FB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shrae.org/file%20library/about/position%20documents/airborne-infectious-diseases.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İklimlendirme Sistemlerinde Test Ayar ve Dev 2.1 BOLUM</a:t>
            </a:r>
            <a:endParaRPr lang="tr-TR" dirty="0"/>
          </a:p>
        </p:txBody>
      </p:sp>
      <p:sp>
        <p:nvSpPr>
          <p:cNvPr id="3" name="2 Alt Başlık"/>
          <p:cNvSpPr>
            <a:spLocks noGrp="1"/>
          </p:cNvSpPr>
          <p:nvPr>
            <p:ph type="subTitle" idx="1"/>
          </p:nvPr>
        </p:nvSpPr>
        <p:spPr/>
        <p:txBody>
          <a:bodyPr/>
          <a:lstStyle/>
          <a:p>
            <a:r>
              <a:rPr lang="tr-TR" dirty="0" err="1" smtClean="0">
                <a:solidFill>
                  <a:schemeClr val="tx1"/>
                </a:solidFill>
              </a:rPr>
              <a:t>Öğr</a:t>
            </a:r>
            <a:r>
              <a:rPr lang="tr-TR" dirty="0" smtClean="0">
                <a:solidFill>
                  <a:schemeClr val="tx1"/>
                </a:solidFill>
              </a:rPr>
              <a:t>. Gör Dr. Barbaros Batur</a:t>
            </a:r>
            <a:endParaRPr lang="tr-T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654164"/>
          </a:xfrm>
        </p:spPr>
        <p:txBody>
          <a:bodyPr>
            <a:normAutofit/>
          </a:bodyPr>
          <a:lstStyle/>
          <a:p>
            <a:pPr algn="l"/>
            <a:r>
              <a:rPr lang="tr-TR" sz="2700" dirty="0" smtClean="0"/>
              <a:t>Şekil: </a:t>
            </a:r>
            <a:r>
              <a:rPr lang="tr-TR" sz="2700" dirty="0"/>
              <a:t>Damlacık süspansiyonu: </a:t>
            </a:r>
            <a:r>
              <a:rPr lang="tr-TR" sz="2700" dirty="0" err="1" smtClean="0"/>
              <a:t>Enfekte</a:t>
            </a:r>
            <a:r>
              <a:rPr lang="tr-TR" sz="2700" dirty="0" smtClean="0"/>
              <a:t> bir  hasta tarafından Üretilen </a:t>
            </a:r>
            <a:r>
              <a:rPr lang="tr-TR" sz="2700" dirty="0"/>
              <a:t>damlacıkların ve havadaki </a:t>
            </a:r>
            <a:r>
              <a:rPr lang="tr-TR" sz="2700" dirty="0" smtClean="0"/>
              <a:t>küçük</a:t>
            </a:r>
            <a:r>
              <a:rPr lang="tr-TR" dirty="0" smtClean="0"/>
              <a:t> </a:t>
            </a:r>
            <a:r>
              <a:rPr lang="tr-TR" sz="2700" dirty="0" smtClean="0"/>
              <a:t>parçacıkların </a:t>
            </a:r>
            <a:r>
              <a:rPr lang="tr-TR" sz="2700" dirty="0" err="1" smtClean="0"/>
              <a:t>aerobiyolojisinin</a:t>
            </a:r>
            <a:r>
              <a:rPr lang="tr-TR" sz="2700" dirty="0" smtClean="0"/>
              <a:t> gösterimi.</a:t>
            </a:r>
            <a:endParaRPr lang="tr-TR" sz="2700" dirty="0"/>
          </a:p>
        </p:txBody>
      </p:sp>
      <p:pic>
        <p:nvPicPr>
          <p:cNvPr id="1026" name="Picture 2" descr="C:\Users\USER\Desktop\Sekil 1.png"/>
          <p:cNvPicPr>
            <a:picLocks noGrp="1" noChangeAspect="1" noChangeArrowheads="1"/>
          </p:cNvPicPr>
          <p:nvPr>
            <p:ph idx="1"/>
          </p:nvPr>
        </p:nvPicPr>
        <p:blipFill>
          <a:blip r:embed="rId2"/>
          <a:srcRect/>
          <a:stretch>
            <a:fillRect/>
          </a:stretch>
        </p:blipFill>
        <p:spPr bwMode="auto">
          <a:xfrm>
            <a:off x="1071538" y="2332037"/>
            <a:ext cx="7083352" cy="452596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lstStyle/>
          <a:p>
            <a:pPr>
              <a:buNone/>
            </a:pPr>
            <a:r>
              <a:rPr lang="tr-TR" dirty="0" smtClean="0"/>
              <a:t>	</a:t>
            </a:r>
            <a:r>
              <a:rPr lang="tr-TR" dirty="0" smtClean="0">
                <a:solidFill>
                  <a:srgbClr val="FF0000"/>
                </a:solidFill>
              </a:rPr>
              <a:t>Hastalığa hassas </a:t>
            </a:r>
            <a:r>
              <a:rPr lang="tr-TR" dirty="0">
                <a:solidFill>
                  <a:srgbClr val="FF0000"/>
                </a:solidFill>
              </a:rPr>
              <a:t>bireylerin yakın mesafeden </a:t>
            </a:r>
            <a:r>
              <a:rPr lang="tr-TR" dirty="0" smtClean="0">
                <a:solidFill>
                  <a:srgbClr val="FF0000"/>
                </a:solidFill>
              </a:rPr>
              <a:t>[yaklaşık </a:t>
            </a:r>
            <a:r>
              <a:rPr lang="tr-TR" dirty="0">
                <a:solidFill>
                  <a:srgbClr val="FF0000"/>
                </a:solidFill>
              </a:rPr>
              <a:t>1 ila 2 m (3 ila 7 </a:t>
            </a:r>
            <a:r>
              <a:rPr lang="tr-TR" dirty="0" err="1">
                <a:solidFill>
                  <a:srgbClr val="FF0000"/>
                </a:solidFill>
              </a:rPr>
              <a:t>ft</a:t>
            </a:r>
            <a:r>
              <a:rPr lang="tr-TR" dirty="0">
                <a:solidFill>
                  <a:srgbClr val="FF0000"/>
                </a:solidFill>
              </a:rPr>
              <a:t>) </a:t>
            </a:r>
            <a:r>
              <a:rPr lang="tr-TR" dirty="0" smtClean="0">
                <a:solidFill>
                  <a:srgbClr val="FF0000"/>
                </a:solidFill>
              </a:rPr>
              <a:t>yaklaşması] </a:t>
            </a:r>
            <a:r>
              <a:rPr lang="tr-TR" dirty="0">
                <a:solidFill>
                  <a:srgbClr val="FF0000"/>
                </a:solidFill>
              </a:rPr>
              <a:t>durumunda birçok hastalığın bulaşma oranlarının daha yüksek olduğu bulunmuştur.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Havadaki </a:t>
            </a:r>
            <a:r>
              <a:rPr lang="tr-TR" dirty="0"/>
              <a:t>İletim Yolu Hangi Hastalıklar İçin </a:t>
            </a:r>
            <a:r>
              <a:rPr lang="tr-TR" dirty="0" smtClean="0"/>
              <a:t>Önemlidir?</a:t>
            </a:r>
            <a:endParaRPr lang="tr-TR" dirty="0"/>
          </a:p>
        </p:txBody>
      </p:sp>
      <p:sp>
        <p:nvSpPr>
          <p:cNvPr id="3" name="2 İçerik Yer Tutucusu"/>
          <p:cNvSpPr>
            <a:spLocks noGrp="1"/>
          </p:cNvSpPr>
          <p:nvPr>
            <p:ph idx="1"/>
          </p:nvPr>
        </p:nvSpPr>
        <p:spPr>
          <a:xfrm>
            <a:off x="457200" y="1600200"/>
            <a:ext cx="8229600" cy="4972072"/>
          </a:xfrm>
        </p:spPr>
        <p:txBody>
          <a:bodyPr>
            <a:normAutofit/>
          </a:bodyPr>
          <a:lstStyle/>
          <a:p>
            <a:pPr>
              <a:buNone/>
            </a:pPr>
            <a:r>
              <a:rPr lang="tr-TR" dirty="0" smtClean="0"/>
              <a:t>	Soğuk </a:t>
            </a:r>
            <a:r>
              <a:rPr lang="tr-TR" dirty="0"/>
              <a:t>algınlığı (</a:t>
            </a:r>
            <a:r>
              <a:rPr lang="tr-TR" dirty="0" err="1"/>
              <a:t>rinovirüsler</a:t>
            </a:r>
            <a:r>
              <a:rPr lang="tr-TR" dirty="0"/>
              <a:t>) ve </a:t>
            </a:r>
            <a:r>
              <a:rPr lang="tr-TR" dirty="0" smtClean="0"/>
              <a:t>grip (</a:t>
            </a:r>
            <a:r>
              <a:rPr lang="tr-TR" dirty="0" err="1" smtClean="0"/>
              <a:t>influenza</a:t>
            </a:r>
            <a:r>
              <a:rPr lang="tr-TR" dirty="0" smtClean="0"/>
              <a:t>) </a:t>
            </a:r>
            <a:r>
              <a:rPr lang="tr-TR" dirty="0"/>
              <a:t>hem doğrudan temas yoluyla hem de </a:t>
            </a:r>
            <a:r>
              <a:rPr lang="tr-TR" dirty="0" smtClean="0"/>
              <a:t>ayrıca </a:t>
            </a:r>
            <a:r>
              <a:rPr lang="tr-TR" dirty="0"/>
              <a:t>büyük damlacıklar </a:t>
            </a:r>
            <a:r>
              <a:rPr lang="tr-TR" dirty="0" smtClean="0"/>
              <a:t>bulaşmasının kanıtlanmıştır. </a:t>
            </a:r>
            <a:r>
              <a:rPr lang="tr-TR" dirty="0">
                <a:solidFill>
                  <a:srgbClr val="FF0000"/>
                </a:solidFill>
              </a:rPr>
              <a:t>Deneysel </a:t>
            </a:r>
            <a:r>
              <a:rPr lang="tr-TR" dirty="0" smtClean="0">
                <a:solidFill>
                  <a:srgbClr val="FF0000"/>
                </a:solidFill>
              </a:rPr>
              <a:t>çalışmalar, kontrollü </a:t>
            </a:r>
            <a:r>
              <a:rPr lang="tr-TR" dirty="0">
                <a:solidFill>
                  <a:srgbClr val="FF0000"/>
                </a:solidFill>
              </a:rPr>
              <a:t>koşullar altında 1 </a:t>
            </a:r>
            <a:r>
              <a:rPr lang="tr-TR" dirty="0" err="1">
                <a:solidFill>
                  <a:srgbClr val="FF0000"/>
                </a:solidFill>
              </a:rPr>
              <a:t>m'nin</a:t>
            </a:r>
            <a:r>
              <a:rPr lang="tr-TR" dirty="0">
                <a:solidFill>
                  <a:srgbClr val="FF0000"/>
                </a:solidFill>
              </a:rPr>
              <a:t> (3 </a:t>
            </a:r>
            <a:r>
              <a:rPr lang="tr-TR" dirty="0" err="1">
                <a:solidFill>
                  <a:srgbClr val="FF0000"/>
                </a:solidFill>
              </a:rPr>
              <a:t>ft</a:t>
            </a:r>
            <a:r>
              <a:rPr lang="tr-TR" dirty="0">
                <a:solidFill>
                  <a:srgbClr val="FF0000"/>
                </a:solidFill>
              </a:rPr>
              <a:t>) ötesine geçme olasılığını </a:t>
            </a:r>
            <a:r>
              <a:rPr lang="tr-TR" dirty="0" smtClean="0">
                <a:solidFill>
                  <a:srgbClr val="FF0000"/>
                </a:solidFill>
              </a:rPr>
              <a:t>belgelenmiştir</a:t>
            </a:r>
            <a:r>
              <a:rPr lang="tr-TR" dirty="0">
                <a:solidFill>
                  <a:srgbClr val="FF0000"/>
                </a:solidFill>
              </a:rPr>
              <a:t>. </a:t>
            </a:r>
            <a:r>
              <a:rPr lang="tr-TR" dirty="0" smtClean="0">
                <a:solidFill>
                  <a:srgbClr val="FF0000"/>
                </a:solidFill>
              </a:rPr>
              <a:t>Deney odalarında, hava </a:t>
            </a:r>
            <a:r>
              <a:rPr lang="tr-TR" dirty="0">
                <a:solidFill>
                  <a:srgbClr val="FF0000"/>
                </a:solidFill>
              </a:rPr>
              <a:t>iletimini </a:t>
            </a:r>
            <a:r>
              <a:rPr lang="tr-TR" dirty="0" smtClean="0">
                <a:solidFill>
                  <a:srgbClr val="FF0000"/>
                </a:solidFill>
              </a:rPr>
              <a:t>güçlü bileşen olduğu gözlenmektedir. Soğuk </a:t>
            </a:r>
            <a:r>
              <a:rPr lang="tr-TR" dirty="0">
                <a:solidFill>
                  <a:srgbClr val="FF0000"/>
                </a:solidFill>
              </a:rPr>
              <a:t>algınlığı gibi </a:t>
            </a:r>
            <a:r>
              <a:rPr lang="tr-TR" dirty="0" smtClean="0">
                <a:solidFill>
                  <a:srgbClr val="FF0000"/>
                </a:solidFill>
              </a:rPr>
              <a:t>yaygın </a:t>
            </a:r>
            <a:r>
              <a:rPr lang="tr-TR" dirty="0" err="1">
                <a:solidFill>
                  <a:srgbClr val="FF0000"/>
                </a:solidFill>
              </a:rPr>
              <a:t>viral</a:t>
            </a:r>
            <a:r>
              <a:rPr lang="tr-TR" dirty="0">
                <a:solidFill>
                  <a:srgbClr val="FF0000"/>
                </a:solidFill>
              </a:rPr>
              <a:t> hastalıklar için damlacık iletiminin çok daha önemli olduğunu düşündürmektedir.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fontScale="92500" lnSpcReduction="10000"/>
          </a:bodyPr>
          <a:lstStyle/>
          <a:p>
            <a:pPr>
              <a:buNone/>
            </a:pPr>
            <a:r>
              <a:rPr lang="tr-TR" dirty="0" smtClean="0"/>
              <a:t>	</a:t>
            </a:r>
            <a:r>
              <a:rPr lang="tr-TR" dirty="0" smtClean="0">
                <a:solidFill>
                  <a:srgbClr val="FF0000"/>
                </a:solidFill>
              </a:rPr>
              <a:t>Onlarca yıldır, mevsimsel </a:t>
            </a:r>
            <a:r>
              <a:rPr lang="tr-TR" dirty="0">
                <a:solidFill>
                  <a:srgbClr val="FF0000"/>
                </a:solidFill>
              </a:rPr>
              <a:t>grip </a:t>
            </a:r>
            <a:r>
              <a:rPr lang="tr-TR" dirty="0" smtClean="0">
                <a:solidFill>
                  <a:srgbClr val="FF0000"/>
                </a:solidFill>
              </a:rPr>
              <a:t>kontrolünde, küçük </a:t>
            </a:r>
            <a:r>
              <a:rPr lang="tr-TR" dirty="0" smtClean="0">
                <a:solidFill>
                  <a:srgbClr val="FF0000"/>
                </a:solidFill>
              </a:rPr>
              <a:t>damlacıkların hava yoluyla </a:t>
            </a:r>
            <a:r>
              <a:rPr lang="tr-TR" dirty="0" smtClean="0">
                <a:solidFill>
                  <a:srgbClr val="FF0000"/>
                </a:solidFill>
              </a:rPr>
              <a:t>taşınmasının </a:t>
            </a:r>
            <a:r>
              <a:rPr lang="tr-TR" dirty="0" smtClean="0">
                <a:solidFill>
                  <a:srgbClr val="FF0000"/>
                </a:solidFill>
              </a:rPr>
              <a:t>büyük damlacık önlemlerine göre çok daha önemli olduğunu gösteren kanıtlar vardır.</a:t>
            </a:r>
          </a:p>
          <a:p>
            <a:pPr>
              <a:buNone/>
            </a:pPr>
            <a:endParaRPr lang="tr-TR" dirty="0"/>
          </a:p>
          <a:p>
            <a:pPr>
              <a:buNone/>
            </a:pPr>
            <a:r>
              <a:rPr lang="tr-TR" dirty="0" smtClean="0"/>
              <a:t>	1959 </a:t>
            </a:r>
            <a:r>
              <a:rPr lang="tr-TR" dirty="0"/>
              <a:t>yılında </a:t>
            </a:r>
            <a:r>
              <a:rPr lang="tr-TR" dirty="0" smtClean="0"/>
              <a:t>bit </a:t>
            </a:r>
            <a:r>
              <a:rPr lang="tr-TR" dirty="0" err="1" smtClean="0"/>
              <a:t>influenza</a:t>
            </a:r>
            <a:r>
              <a:rPr lang="tr-TR" dirty="0" smtClean="0"/>
              <a:t> </a:t>
            </a:r>
            <a:r>
              <a:rPr lang="tr-TR" dirty="0"/>
              <a:t>önleme </a:t>
            </a:r>
            <a:r>
              <a:rPr lang="tr-TR" dirty="0" smtClean="0"/>
              <a:t>çalışmasında, </a:t>
            </a:r>
            <a:r>
              <a:rPr lang="tr-TR" dirty="0" smtClean="0">
                <a:solidFill>
                  <a:srgbClr val="FF0000"/>
                </a:solidFill>
              </a:rPr>
              <a:t>odaya </a:t>
            </a:r>
            <a:r>
              <a:rPr lang="tr-TR" dirty="0" smtClean="0">
                <a:solidFill>
                  <a:srgbClr val="FF0000"/>
                </a:solidFill>
              </a:rPr>
              <a:t>üstten </a:t>
            </a:r>
            <a:r>
              <a:rPr lang="tr-TR" dirty="0" smtClean="0">
                <a:solidFill>
                  <a:srgbClr val="FF0000"/>
                </a:solidFill>
              </a:rPr>
              <a:t>ultraviyole uygulanarak </a:t>
            </a:r>
            <a:r>
              <a:rPr lang="tr-TR" dirty="0">
                <a:solidFill>
                  <a:srgbClr val="FF0000"/>
                </a:solidFill>
              </a:rPr>
              <a:t>antiseptik ışınlama (UVGI) </a:t>
            </a:r>
            <a:r>
              <a:rPr lang="tr-TR" dirty="0" smtClean="0">
                <a:solidFill>
                  <a:srgbClr val="FF0000"/>
                </a:solidFill>
              </a:rPr>
              <a:t>yapılması ile </a:t>
            </a:r>
            <a:r>
              <a:rPr lang="tr-TR" dirty="0">
                <a:solidFill>
                  <a:srgbClr val="FF0000"/>
                </a:solidFill>
              </a:rPr>
              <a:t>personel ve hastalarda </a:t>
            </a:r>
            <a:r>
              <a:rPr lang="tr-TR" dirty="0" err="1" smtClean="0">
                <a:solidFill>
                  <a:srgbClr val="FF0000"/>
                </a:solidFill>
              </a:rPr>
              <a:t>influenzada</a:t>
            </a:r>
            <a:r>
              <a:rPr lang="tr-TR" dirty="0" smtClean="0">
                <a:solidFill>
                  <a:srgbClr val="FF0000"/>
                </a:solidFill>
              </a:rPr>
              <a:t> % </a:t>
            </a:r>
            <a:r>
              <a:rPr lang="tr-TR" dirty="0">
                <a:solidFill>
                  <a:srgbClr val="FF0000"/>
                </a:solidFill>
              </a:rPr>
              <a:t>80'lik bir azalma tespit </a:t>
            </a:r>
            <a:r>
              <a:rPr lang="tr-TR" dirty="0" smtClean="0">
                <a:solidFill>
                  <a:srgbClr val="FF0000"/>
                </a:solidFill>
              </a:rPr>
              <a:t>etmiştir.</a:t>
            </a:r>
            <a:r>
              <a:rPr lang="tr-TR" dirty="0">
                <a:solidFill>
                  <a:srgbClr val="FF0000"/>
                </a:solidFill>
              </a:rPr>
              <a:t> </a:t>
            </a:r>
            <a:r>
              <a:rPr lang="tr-TR" dirty="0"/>
              <a:t>Bu </a:t>
            </a:r>
            <a:r>
              <a:rPr lang="tr-TR" dirty="0" smtClean="0"/>
              <a:t>çalışmada hava </a:t>
            </a:r>
            <a:r>
              <a:rPr lang="tr-TR" dirty="0" smtClean="0"/>
              <a:t>akımları bulaşıcı parçacıkları taşıyordu ve </a:t>
            </a:r>
            <a:r>
              <a:rPr lang="tr-TR" dirty="0" err="1" smtClean="0"/>
              <a:t>UVGI'nin</a:t>
            </a:r>
            <a:r>
              <a:rPr lang="tr-TR" dirty="0" smtClean="0"/>
              <a:t> </a:t>
            </a:r>
            <a:r>
              <a:rPr lang="tr-TR" dirty="0"/>
              <a:t>bulunduğu yüksek </a:t>
            </a:r>
            <a:r>
              <a:rPr lang="tr-TR" dirty="0" smtClean="0"/>
              <a:t>odalardaki havada </a:t>
            </a:r>
            <a:r>
              <a:rPr lang="tr-TR" dirty="0"/>
              <a:t>bulaşıcı </a:t>
            </a:r>
            <a:r>
              <a:rPr lang="tr-TR" dirty="0" smtClean="0"/>
              <a:t>parçacıklar pasifleştirildiler</a:t>
            </a:r>
            <a:r>
              <a:rPr lang="tr-TR" dirty="0"/>
              <a:t>.</a:t>
            </a:r>
            <a:r>
              <a:rPr lang="tr-TR" dirty="0" smtClean="0"/>
              <a:t>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normAutofit/>
          </a:bodyPr>
          <a:lstStyle/>
          <a:p>
            <a:pPr>
              <a:buNone/>
            </a:pPr>
            <a:r>
              <a:rPr lang="tr-TR" dirty="0"/>
              <a:t>	</a:t>
            </a:r>
            <a:r>
              <a:rPr lang="tr-TR" dirty="0" smtClean="0"/>
              <a:t>Bir vakada, </a:t>
            </a:r>
            <a:r>
              <a:rPr lang="tr-TR" dirty="0" smtClean="0"/>
              <a:t>bir </a:t>
            </a:r>
            <a:r>
              <a:rPr lang="tr-TR" dirty="0" smtClean="0"/>
              <a:t>gemideki </a:t>
            </a:r>
            <a:r>
              <a:rPr lang="tr-TR" dirty="0" smtClean="0"/>
              <a:t>havalandırma </a:t>
            </a:r>
            <a:r>
              <a:rPr lang="tr-TR" dirty="0"/>
              <a:t>sistemi </a:t>
            </a:r>
            <a:r>
              <a:rPr lang="tr-TR" dirty="0" smtClean="0"/>
              <a:t>kapatıldığında, </a:t>
            </a:r>
            <a:r>
              <a:rPr lang="tr-TR" dirty="0" err="1" smtClean="0"/>
              <a:t>influenza</a:t>
            </a:r>
            <a:r>
              <a:rPr lang="tr-TR" dirty="0" smtClean="0"/>
              <a:t>, </a:t>
            </a:r>
            <a:r>
              <a:rPr lang="tr-TR" dirty="0" smtClean="0"/>
              <a:t>54 </a:t>
            </a:r>
            <a:r>
              <a:rPr lang="tr-TR" dirty="0" smtClean="0"/>
              <a:t>yolcunun % 72'sine bulaşmıştır. </a:t>
            </a:r>
            <a:r>
              <a:rPr lang="tr-TR" dirty="0"/>
              <a:t>Bununla birlikte, </a:t>
            </a:r>
            <a:r>
              <a:rPr lang="tr-TR" dirty="0" smtClean="0"/>
              <a:t>başka bir araştırma, aynı </a:t>
            </a:r>
            <a:r>
              <a:rPr lang="tr-TR" dirty="0"/>
              <a:t>salgında </a:t>
            </a:r>
            <a:r>
              <a:rPr lang="tr-TR" dirty="0" smtClean="0"/>
              <a:t>havalandırma ile </a:t>
            </a:r>
            <a:r>
              <a:rPr lang="tr-TR" dirty="0"/>
              <a:t>iletim yolunun önemli olmadığı </a:t>
            </a:r>
            <a:r>
              <a:rPr lang="tr-TR" dirty="0" smtClean="0"/>
              <a:t>sonucuna da </a:t>
            </a:r>
            <a:r>
              <a:rPr lang="tr-TR" dirty="0"/>
              <a:t>varılmıştır</a:t>
            </a:r>
            <a:r>
              <a:rPr lang="tr-TR" dirty="0" smtClean="0"/>
              <a:t>. </a:t>
            </a:r>
            <a:endParaRPr lang="tr-TR" dirty="0" smtClean="0"/>
          </a:p>
          <a:p>
            <a:pPr>
              <a:buNone/>
            </a:pPr>
            <a:r>
              <a:rPr lang="tr-TR" dirty="0"/>
              <a:t>	</a:t>
            </a:r>
            <a:r>
              <a:rPr lang="tr-TR" dirty="0" smtClean="0"/>
              <a:t>ABD </a:t>
            </a:r>
            <a:r>
              <a:rPr lang="tr-TR" dirty="0"/>
              <a:t>Donanması personeli </a:t>
            </a:r>
            <a:r>
              <a:rPr lang="tr-TR" dirty="0" smtClean="0"/>
              <a:t>arasında, 1986 salgınında H1N1 </a:t>
            </a:r>
            <a:r>
              <a:rPr lang="tr-TR" dirty="0" err="1"/>
              <a:t>influenza</a:t>
            </a:r>
            <a:r>
              <a:rPr lang="tr-TR" dirty="0"/>
              <a:t> </a:t>
            </a:r>
            <a:r>
              <a:rPr lang="tr-TR" dirty="0" smtClean="0"/>
              <a:t>virüsünden, aynı uçakta </a:t>
            </a:r>
            <a:r>
              <a:rPr lang="tr-TR" dirty="0" err="1" smtClean="0"/>
              <a:t>enfekte</a:t>
            </a:r>
            <a:r>
              <a:rPr lang="tr-TR" dirty="0" smtClean="0"/>
              <a:t> bireylerden 2 </a:t>
            </a:r>
            <a:r>
              <a:rPr lang="tr-TR" dirty="0" err="1" smtClean="0"/>
              <a:t>m'den</a:t>
            </a:r>
            <a:r>
              <a:rPr lang="tr-TR" dirty="0" smtClean="0"/>
              <a:t> (7 </a:t>
            </a:r>
            <a:r>
              <a:rPr lang="tr-TR" dirty="0" err="1" smtClean="0"/>
              <a:t>ft</a:t>
            </a:r>
            <a:r>
              <a:rPr lang="tr-TR" dirty="0" smtClean="0"/>
              <a:t>) uzakta olan sağlıklı bir çok yolcu hastalanmıştı.</a:t>
            </a:r>
            <a:endParaRPr lang="tr-TR" dirty="0"/>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buNone/>
            </a:pPr>
            <a:r>
              <a:rPr lang="tr-TR" dirty="0" smtClean="0"/>
              <a:t>	2009 yılında, </a:t>
            </a:r>
            <a:r>
              <a:rPr lang="tr-TR" dirty="0" err="1"/>
              <a:t>influenza</a:t>
            </a:r>
            <a:r>
              <a:rPr lang="tr-TR" dirty="0"/>
              <a:t> A salgını (H1N1) </a:t>
            </a:r>
            <a:r>
              <a:rPr lang="tr-TR" dirty="0" smtClean="0"/>
              <a:t>salgınında bu hastalanma olasılığı, 14 farklı yolculukta, yolcuların ortalama %30 oranında hasta olduğu görülmüştür. SARS ta ise havadaki damlacıklardan yayılma nedeni birinci sıradadır. </a:t>
            </a:r>
            <a:r>
              <a:rPr lang="tr-TR" dirty="0" smtClean="0">
                <a:solidFill>
                  <a:srgbClr val="FF0000"/>
                </a:solidFill>
              </a:rPr>
              <a:t>El kurutma fanları ya da uçaklardaki gibi tuvalet sifonları virüslerin yayılmasında son derece tehlikelidir. </a:t>
            </a:r>
            <a:r>
              <a:rPr lang="tr-TR" dirty="0"/>
              <a:t>Çinli öğrenci yurtlarında yapılan bir araştırma, </a:t>
            </a:r>
            <a:r>
              <a:rPr lang="tr-TR" dirty="0" smtClean="0"/>
              <a:t>soğuk algınlığı, havadaki </a:t>
            </a:r>
            <a:r>
              <a:rPr lang="tr-TR" dirty="0"/>
              <a:t>yayılım teorisine </a:t>
            </a:r>
            <a:r>
              <a:rPr lang="tr-TR" dirty="0" smtClean="0"/>
              <a:t>desteklemektedir.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857916"/>
          </a:xfrm>
        </p:spPr>
        <p:txBody>
          <a:bodyPr/>
          <a:lstStyle/>
          <a:p>
            <a:pPr>
              <a:buNone/>
            </a:pPr>
            <a:r>
              <a:rPr lang="tr-TR" dirty="0" smtClean="0"/>
              <a:t>	Mekanik havalandırması olan bir yurtta, odaların havalandırma oranı </a:t>
            </a:r>
            <a:r>
              <a:rPr lang="tr-TR" dirty="0"/>
              <a:t>13 binada 238 yurt odasında ölçülen karbondioksit konsantrasyonundan hesaplanmıştır. </a:t>
            </a:r>
            <a:r>
              <a:rPr lang="tr-TR" dirty="0" smtClean="0">
                <a:solidFill>
                  <a:srgbClr val="FF0000"/>
                </a:solidFill>
              </a:rPr>
              <a:t>Bu durumda grip olma oranı havalandırılmayan mekanlardaki %35 oranı, havalandırılanlarda %5’ e düşmüştür.</a:t>
            </a:r>
            <a:r>
              <a:rPr lang="tr-TR" dirty="0" smtClean="0"/>
              <a:t> Yine de bina yapıları hakkında bir belirsizliğin olduğunu da göz önüne alınmalıdır.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154230"/>
          </a:xfrm>
        </p:spPr>
        <p:txBody>
          <a:bodyPr>
            <a:normAutofit/>
          </a:bodyPr>
          <a:lstStyle/>
          <a:p>
            <a:r>
              <a:rPr lang="tr-TR" dirty="0"/>
              <a:t>YAPI SAHİPLERİ, OPERATÖRLER VE MÜHENDİSLER </a:t>
            </a:r>
            <a:r>
              <a:rPr lang="tr-TR" dirty="0" smtClean="0"/>
              <a:t>İÇİN </a:t>
            </a:r>
            <a:r>
              <a:rPr lang="tr-TR" dirty="0"/>
              <a:t>PRATİK UYGULAMALAR </a:t>
            </a:r>
          </a:p>
        </p:txBody>
      </p:sp>
      <p:sp>
        <p:nvSpPr>
          <p:cNvPr id="3" name="2 İçerik Yer Tutucusu"/>
          <p:cNvSpPr>
            <a:spLocks noGrp="1"/>
          </p:cNvSpPr>
          <p:nvPr>
            <p:ph idx="1"/>
          </p:nvPr>
        </p:nvSpPr>
        <p:spPr>
          <a:xfrm>
            <a:off x="457200" y="2786058"/>
            <a:ext cx="8229600" cy="3340105"/>
          </a:xfrm>
        </p:spPr>
        <p:txBody>
          <a:bodyPr/>
          <a:lstStyle/>
          <a:p>
            <a:pPr>
              <a:buNone/>
            </a:pPr>
            <a:r>
              <a:rPr lang="tr-TR" dirty="0" smtClean="0"/>
              <a:t>	Hastalık </a:t>
            </a:r>
            <a:r>
              <a:rPr lang="tr-TR" dirty="0" smtClean="0"/>
              <a:t>bulaşmasında; doğrudan </a:t>
            </a:r>
            <a:r>
              <a:rPr lang="tr-TR" dirty="0" smtClean="0"/>
              <a:t>temasın etkili önleme stratejileriyle azaltıldığında, </a:t>
            </a:r>
            <a:r>
              <a:rPr lang="tr-TR" dirty="0" smtClean="0"/>
              <a:t>büyük </a:t>
            </a:r>
            <a:r>
              <a:rPr lang="tr-TR" dirty="0"/>
              <a:t>damlacık </a:t>
            </a:r>
            <a:r>
              <a:rPr lang="tr-TR" dirty="0" smtClean="0"/>
              <a:t>yolu ile hastalık bulaşması göreceli </a:t>
            </a:r>
            <a:r>
              <a:rPr lang="tr-TR" dirty="0" smtClean="0"/>
              <a:t>olarak daha </a:t>
            </a:r>
            <a:r>
              <a:rPr lang="tr-TR" dirty="0"/>
              <a:t>önemli hale gelmesi </a:t>
            </a:r>
            <a:r>
              <a:rPr lang="tr-TR" dirty="0" smtClean="0"/>
              <a:t>olasıdır.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pPr>
              <a:buNone/>
            </a:pPr>
            <a:r>
              <a:rPr lang="tr-TR" dirty="0" smtClean="0"/>
              <a:t>	</a:t>
            </a:r>
          </a:p>
          <a:p>
            <a:pPr>
              <a:buNone/>
            </a:pPr>
            <a:r>
              <a:rPr lang="tr-TR" dirty="0" smtClean="0"/>
              <a:t>	Uzun zamandır devam eden halk sağlığı kuralları </a:t>
            </a:r>
            <a:r>
              <a:rPr lang="tr-TR" dirty="0" smtClean="0"/>
              <a:t>ve </a:t>
            </a:r>
            <a:r>
              <a:rPr lang="tr-TR" dirty="0" smtClean="0"/>
              <a:t>aynı zamanda daha yeni veriler sonucu, </a:t>
            </a:r>
            <a:r>
              <a:rPr lang="tr-TR" dirty="0" err="1" smtClean="0"/>
              <a:t>influenza</a:t>
            </a:r>
            <a:r>
              <a:rPr lang="tr-TR" dirty="0" smtClean="0"/>
              <a:t> bulaşması </a:t>
            </a:r>
            <a:r>
              <a:rPr lang="tr-TR" dirty="0"/>
              <a:t>sadece doğrudan temas veya büyük damlacıklar yoluyla </a:t>
            </a:r>
            <a:r>
              <a:rPr lang="tr-TR" dirty="0" smtClean="0"/>
              <a:t>gerçekleştiği bilinmektedir. </a:t>
            </a:r>
            <a:r>
              <a:rPr lang="tr-TR" dirty="0" smtClean="0">
                <a:solidFill>
                  <a:srgbClr val="FF0000"/>
                </a:solidFill>
              </a:rPr>
              <a:t>Bu durumda HVAC sistemlerinde hava </a:t>
            </a:r>
            <a:r>
              <a:rPr lang="tr-TR" dirty="0">
                <a:solidFill>
                  <a:srgbClr val="FF0000"/>
                </a:solidFill>
              </a:rPr>
              <a:t>yolu üzerinden </a:t>
            </a:r>
            <a:r>
              <a:rPr lang="tr-TR" dirty="0" smtClean="0">
                <a:solidFill>
                  <a:srgbClr val="FF0000"/>
                </a:solidFill>
              </a:rPr>
              <a:t>hem </a:t>
            </a:r>
            <a:r>
              <a:rPr lang="tr-TR" dirty="0">
                <a:solidFill>
                  <a:srgbClr val="FF0000"/>
                </a:solidFill>
              </a:rPr>
              <a:t>hastalığın </a:t>
            </a:r>
            <a:r>
              <a:rPr lang="tr-TR" dirty="0" smtClean="0">
                <a:solidFill>
                  <a:srgbClr val="FF0000"/>
                </a:solidFill>
              </a:rPr>
              <a:t>bulaşmasında </a:t>
            </a:r>
            <a:r>
              <a:rPr lang="tr-TR" dirty="0">
                <a:solidFill>
                  <a:srgbClr val="FF0000"/>
                </a:solidFill>
              </a:rPr>
              <a:t>hem de potansiyel olarak bulaşma riskinin azaltılmasına çok daha fazla </a:t>
            </a:r>
            <a:r>
              <a:rPr lang="tr-TR" dirty="0" smtClean="0">
                <a:solidFill>
                  <a:srgbClr val="FF0000"/>
                </a:solidFill>
              </a:rPr>
              <a:t>potansiyeli vardır.</a:t>
            </a:r>
            <a:endParaRPr lang="tr-TR"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Havalandırma ve Hava Temizleme Stratejileri</a:t>
            </a:r>
          </a:p>
        </p:txBody>
      </p:sp>
      <p:sp>
        <p:nvSpPr>
          <p:cNvPr id="3" name="2 İçerik Yer Tutucusu"/>
          <p:cNvSpPr>
            <a:spLocks noGrp="1"/>
          </p:cNvSpPr>
          <p:nvPr>
            <p:ph idx="1"/>
          </p:nvPr>
        </p:nvSpPr>
        <p:spPr/>
        <p:txBody>
          <a:bodyPr/>
          <a:lstStyle/>
          <a:p>
            <a:pPr>
              <a:buNone/>
            </a:pPr>
            <a:r>
              <a:rPr lang="tr-TR" dirty="0" smtClean="0"/>
              <a:t>	</a:t>
            </a:r>
            <a:r>
              <a:rPr lang="tr-TR" dirty="0" smtClean="0">
                <a:solidFill>
                  <a:srgbClr val="FF0000"/>
                </a:solidFill>
              </a:rPr>
              <a:t>Niçin Havalandırma Yapıyoruz;</a:t>
            </a:r>
          </a:p>
          <a:p>
            <a:pPr>
              <a:buNone/>
            </a:pPr>
            <a:r>
              <a:rPr lang="tr-TR" dirty="0" smtClean="0">
                <a:solidFill>
                  <a:srgbClr val="FF0000"/>
                </a:solidFill>
              </a:rPr>
              <a:t>• duyarlı kişilere temiz hava sağlamak</a:t>
            </a:r>
          </a:p>
          <a:p>
            <a:pPr>
              <a:buNone/>
            </a:pPr>
            <a:r>
              <a:rPr lang="tr-TR" dirty="0" smtClean="0">
                <a:solidFill>
                  <a:srgbClr val="FF0000"/>
                </a:solidFill>
              </a:rPr>
              <a:t>• kirli havayı dış mekana tahliye etmek</a:t>
            </a:r>
          </a:p>
          <a:p>
            <a:pPr>
              <a:buNone/>
            </a:pPr>
            <a:r>
              <a:rPr lang="tr-TR" dirty="0" smtClean="0">
                <a:solidFill>
                  <a:srgbClr val="FF0000"/>
                </a:solidFill>
              </a:rPr>
              <a:t>• bir mekanda bulunan havayı dışarıdan temiz hava ile seyreltmek ve / veya havayı filtrelemek</a:t>
            </a:r>
          </a:p>
          <a:p>
            <a:pPr>
              <a:buNone/>
            </a:pPr>
            <a:r>
              <a:rPr lang="tr-TR" dirty="0" smtClean="0">
                <a:solidFill>
                  <a:srgbClr val="FF0000"/>
                </a:solidFill>
              </a:rPr>
              <a:t>• oda içindeki havanın temizlenmesi</a:t>
            </a:r>
            <a:endParaRPr lang="tr-TR"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pPr algn="ctr">
              <a:buNone/>
            </a:pPr>
            <a:r>
              <a:rPr lang="tr-TR" sz="6000" b="1" dirty="0" smtClean="0"/>
              <a:t>ASHRAE </a:t>
            </a:r>
            <a:r>
              <a:rPr lang="tr-TR" sz="6000" b="1" dirty="0" err="1" smtClean="0"/>
              <a:t>Position</a:t>
            </a:r>
            <a:r>
              <a:rPr lang="tr-TR" sz="6000" b="1" dirty="0" smtClean="0"/>
              <a:t> </a:t>
            </a:r>
            <a:r>
              <a:rPr lang="tr-TR" sz="6000" b="1" dirty="0" err="1" smtClean="0"/>
              <a:t>Document</a:t>
            </a:r>
            <a:r>
              <a:rPr lang="tr-TR" sz="6000" b="1" dirty="0" smtClean="0"/>
              <a:t> on </a:t>
            </a:r>
            <a:r>
              <a:rPr lang="tr-TR" sz="6000" b="1" dirty="0" err="1" smtClean="0"/>
              <a:t>Airborne</a:t>
            </a:r>
            <a:r>
              <a:rPr lang="tr-TR" sz="6000" b="1" dirty="0" smtClean="0"/>
              <a:t> </a:t>
            </a:r>
            <a:r>
              <a:rPr lang="tr-TR" sz="6000" b="1" dirty="0" err="1" smtClean="0"/>
              <a:t>Infectious</a:t>
            </a:r>
            <a:r>
              <a:rPr lang="tr-TR" sz="6000" b="1" dirty="0" smtClean="0"/>
              <a:t> </a:t>
            </a:r>
            <a:r>
              <a:rPr lang="tr-TR" sz="6000" b="1" dirty="0" err="1" smtClean="0"/>
              <a:t>Diseases</a:t>
            </a:r>
            <a:endParaRPr lang="tr-TR" sz="6000" b="1" dirty="0" smtClean="0"/>
          </a:p>
          <a:p>
            <a:pPr algn="ctr">
              <a:buNone/>
            </a:pPr>
            <a:r>
              <a:rPr lang="tr-TR" sz="3600" dirty="0" smtClean="0">
                <a:hlinkClick r:id="rId2"/>
              </a:rPr>
              <a:t>https://www.ashrae.org/file%20library/about/position%20documents/airborne-infectious-diseases.pdf</a:t>
            </a:r>
            <a:endParaRPr lang="tr-TR" sz="3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pPr>
              <a:buNone/>
            </a:pPr>
            <a:r>
              <a:rPr lang="tr-TR" dirty="0" smtClean="0"/>
              <a:t>	</a:t>
            </a:r>
            <a:r>
              <a:rPr lang="tr-TR" dirty="0" smtClean="0">
                <a:solidFill>
                  <a:srgbClr val="FF0000"/>
                </a:solidFill>
              </a:rPr>
              <a:t>Havalandırma, odanın seyreltilmesi yoluyla birincil bulaşıcı hastalık kontrol stratejisini temsil </a:t>
            </a:r>
            <a:r>
              <a:rPr lang="tr-TR" dirty="0" smtClean="0">
                <a:solidFill>
                  <a:srgbClr val="FF0000"/>
                </a:solidFill>
              </a:rPr>
              <a:t>eder, </a:t>
            </a:r>
            <a:r>
              <a:rPr lang="tr-TR" dirty="0" smtClean="0">
                <a:solidFill>
                  <a:srgbClr val="FF0000"/>
                </a:solidFill>
              </a:rPr>
              <a:t>bir kaynak etrafındaki hava ve bulaşıcı ajanların uzaklaştırılması gerekir.</a:t>
            </a:r>
          </a:p>
          <a:p>
            <a:pPr>
              <a:buNone/>
            </a:pPr>
            <a:endParaRPr lang="tr-TR" dirty="0" smtClean="0"/>
          </a:p>
          <a:p>
            <a:pPr>
              <a:buNone/>
            </a:pPr>
            <a:r>
              <a:rPr lang="tr-TR" dirty="0" smtClean="0"/>
              <a:t>	Yönlendirilmiş hava akımı ve / veya tek yönlü düşük hızlı hava akışı için ameliyathaneler de dahil olmak üzere çeşitli ortamlarda önemlidir.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lnSpcReduction="10000"/>
          </a:bodyPr>
          <a:lstStyle/>
          <a:p>
            <a:pPr>
              <a:buNone/>
            </a:pPr>
            <a:r>
              <a:rPr lang="tr-TR" dirty="0" smtClean="0"/>
              <a:t>	Bununla birlikte, ne kadar bulaşıcı parçacık yüklerinin ne kadar azaltılması gerektiği belirsizliğini koruyor. Hastalık bulaşmalarında ve sistem verimliliklerin garanti edilip </a:t>
            </a:r>
            <a:r>
              <a:rPr lang="tr-TR" dirty="0" smtClean="0"/>
              <a:t>edilmedi göz önüne alındığında, </a:t>
            </a:r>
            <a:r>
              <a:rPr lang="tr-TR" dirty="0" smtClean="0"/>
              <a:t>ölçülebilir bir azalma elde etmek bu kontrollerin kullanım maliyeti de önemlidir.</a:t>
            </a:r>
          </a:p>
          <a:p>
            <a:pPr>
              <a:buNone/>
            </a:pPr>
            <a:r>
              <a:rPr lang="tr-TR" dirty="0" smtClean="0"/>
              <a:t>	Talep kontrollü havalandırma gibi yıllık havalandırma oranlarını düşüren enerji tasarrufu stratejileri, özellikle </a:t>
            </a:r>
            <a:r>
              <a:rPr lang="tr-TR" dirty="0" smtClean="0"/>
              <a:t>dış </a:t>
            </a:r>
            <a:r>
              <a:rPr lang="tr-TR" dirty="0" smtClean="0"/>
              <a:t>ortam </a:t>
            </a:r>
            <a:r>
              <a:rPr lang="tr-TR" dirty="0" smtClean="0"/>
              <a:t>koşullarının ılıman olduğu zamanlarda </a:t>
            </a:r>
            <a:r>
              <a:rPr lang="tr-TR" dirty="0" smtClean="0"/>
              <a:t>dikkatli kullanılmalıdır.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a:bodyPr>
          <a:lstStyle/>
          <a:p>
            <a:pPr>
              <a:buNone/>
            </a:pPr>
            <a:r>
              <a:rPr lang="tr-TR" dirty="0" smtClean="0"/>
              <a:t>	</a:t>
            </a:r>
            <a:r>
              <a:rPr lang="tr-TR" dirty="0" smtClean="0">
                <a:solidFill>
                  <a:srgbClr val="FF0000"/>
                </a:solidFill>
              </a:rPr>
              <a:t>Kullanıcı tarafından açılabilen pencereler tarafından sağlananlar gibi doğal havalandırma, çoğu havalandırma standardı ve kılavuzuna göre enfeksiyon kontrol yöntemidir.</a:t>
            </a:r>
          </a:p>
          <a:p>
            <a:pPr>
              <a:buNone/>
            </a:pPr>
            <a:endParaRPr lang="tr-TR" dirty="0" smtClean="0"/>
          </a:p>
          <a:p>
            <a:pPr>
              <a:buNone/>
            </a:pPr>
            <a:r>
              <a:rPr lang="tr-TR" dirty="0" smtClean="0"/>
              <a:t>	</a:t>
            </a:r>
            <a:r>
              <a:rPr lang="tr-TR" dirty="0" smtClean="0">
                <a:solidFill>
                  <a:srgbClr val="FF0000"/>
                </a:solidFill>
              </a:rPr>
              <a:t>Doğal </a:t>
            </a:r>
            <a:r>
              <a:rPr lang="tr-TR" dirty="0" smtClean="0">
                <a:solidFill>
                  <a:srgbClr val="FF0000"/>
                </a:solidFill>
              </a:rPr>
              <a:t>havalandırma sistemlerinin belirli havalandırma oranlarına ulaşmasını tavsiye edilir.</a:t>
            </a:r>
            <a:endParaRPr lang="tr-TR"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normAutofit fontScale="92500"/>
          </a:bodyPr>
          <a:lstStyle/>
          <a:p>
            <a:pPr>
              <a:buNone/>
            </a:pPr>
            <a:r>
              <a:rPr lang="tr-TR" dirty="0" smtClean="0"/>
              <a:t>	WHO 2009 a göre mekanik uygulama kılavuzlarında gerekli olan havalandırma oranlarından daha yüksek oranlar </a:t>
            </a:r>
            <a:r>
              <a:rPr lang="tr-TR" dirty="0" smtClean="0"/>
              <a:t>önerilir.</a:t>
            </a:r>
            <a:endParaRPr lang="tr-TR" dirty="0" smtClean="0"/>
          </a:p>
          <a:p>
            <a:pPr>
              <a:buNone/>
            </a:pPr>
            <a:endParaRPr lang="tr-TR" dirty="0" smtClean="0"/>
          </a:p>
          <a:p>
            <a:pPr>
              <a:buNone/>
            </a:pPr>
            <a:r>
              <a:rPr lang="tr-TR" dirty="0" smtClean="0"/>
              <a:t>	Oda </a:t>
            </a:r>
            <a:r>
              <a:rPr lang="tr-TR" dirty="0" smtClean="0"/>
              <a:t>basıncı, </a:t>
            </a:r>
            <a:r>
              <a:rPr lang="tr-TR" dirty="0" smtClean="0"/>
              <a:t>farkı olan bir binadaki alanlar arasındaki hava akışını kontrol etmek için önemlidir.</a:t>
            </a:r>
          </a:p>
          <a:p>
            <a:pPr>
              <a:buNone/>
            </a:pPr>
            <a:endParaRPr lang="tr-TR" dirty="0" smtClean="0"/>
          </a:p>
          <a:p>
            <a:pPr>
              <a:buNone/>
            </a:pPr>
            <a:r>
              <a:rPr lang="tr-TR" dirty="0" smtClean="0"/>
              <a:t>	</a:t>
            </a:r>
            <a:r>
              <a:rPr lang="tr-TR" dirty="0" smtClean="0">
                <a:solidFill>
                  <a:srgbClr val="FF0000"/>
                </a:solidFill>
              </a:rPr>
              <a:t>Örneğin, havadaki enfeksiyonun, izolasyon odaları içinde (</a:t>
            </a:r>
            <a:r>
              <a:rPr lang="tr-TR" dirty="0" err="1" smtClean="0">
                <a:solidFill>
                  <a:srgbClr val="FF0000"/>
                </a:solidFill>
              </a:rPr>
              <a:t>AIIR'ler</a:t>
            </a:r>
            <a:r>
              <a:rPr lang="tr-TR" dirty="0" smtClean="0">
                <a:solidFill>
                  <a:srgbClr val="FF0000"/>
                </a:solidFill>
              </a:rPr>
              <a:t>) tutulması için, çevre alanlara göre negatif basınçta odalar olması, mikropların bu oda içinde kalması sağlanması gerekir.</a:t>
            </a:r>
            <a:endParaRPr lang="tr-TR"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lstStyle/>
          <a:p>
            <a:pPr>
              <a:buNone/>
            </a:pPr>
            <a:r>
              <a:rPr lang="tr-TR" dirty="0" smtClean="0"/>
              <a:t>	Bağışıklık yetersizliği olan bireylerin bulunduğu hastane odaları, potansiyel bulaşıcı ajanları (örn., </a:t>
            </a:r>
            <a:r>
              <a:rPr lang="tr-TR" dirty="0" err="1" smtClean="0"/>
              <a:t>Aspergillus</a:t>
            </a:r>
            <a:r>
              <a:rPr lang="tr-TR" dirty="0" smtClean="0"/>
              <a:t> </a:t>
            </a:r>
            <a:r>
              <a:rPr lang="tr-TR" dirty="0" err="1" smtClean="0"/>
              <a:t>sp</a:t>
            </a:r>
            <a:r>
              <a:rPr lang="tr-TR" dirty="0" smtClean="0"/>
              <a:t>. veya diğer </a:t>
            </a:r>
            <a:r>
              <a:rPr lang="tr-TR" dirty="0" err="1" smtClean="0"/>
              <a:t>filamentöz</a:t>
            </a:r>
            <a:r>
              <a:rPr lang="tr-TR" dirty="0" smtClean="0"/>
              <a:t> mantarlar) odadan atılması gerekir.</a:t>
            </a:r>
          </a:p>
          <a:p>
            <a:pPr>
              <a:buNone/>
            </a:pPr>
            <a:endParaRPr lang="tr-TR" dirty="0" smtClean="0"/>
          </a:p>
          <a:p>
            <a:pPr>
              <a:buNone/>
            </a:pPr>
            <a:r>
              <a:rPr lang="tr-TR" dirty="0" smtClean="0"/>
              <a:t>	</a:t>
            </a:r>
            <a:r>
              <a:rPr lang="tr-TR" dirty="0" err="1" smtClean="0">
                <a:solidFill>
                  <a:srgbClr val="FF0000"/>
                </a:solidFill>
              </a:rPr>
              <a:t>Enfeksiyöz</a:t>
            </a:r>
            <a:r>
              <a:rPr lang="tr-TR" dirty="0" smtClean="0">
                <a:solidFill>
                  <a:srgbClr val="FF0000"/>
                </a:solidFill>
              </a:rPr>
              <a:t> partiküllerin havadaki yükünü azaltmak, merkezi havalandırma sistemlerine yüksek verimli partikül </a:t>
            </a:r>
            <a:r>
              <a:rPr lang="tr-TR" dirty="0" err="1" smtClean="0">
                <a:solidFill>
                  <a:srgbClr val="FF0000"/>
                </a:solidFill>
              </a:rPr>
              <a:t>filtelerin</a:t>
            </a:r>
            <a:r>
              <a:rPr lang="tr-TR" dirty="0" smtClean="0">
                <a:solidFill>
                  <a:srgbClr val="FF0000"/>
                </a:solidFill>
              </a:rPr>
              <a:t> eklenmesi gerekebilir. </a:t>
            </a:r>
            <a:endParaRPr lang="tr-TR"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lstStyle/>
          <a:p>
            <a:pPr>
              <a:buNone/>
            </a:pPr>
            <a:r>
              <a:rPr lang="tr-TR" dirty="0" smtClean="0"/>
              <a:t>	</a:t>
            </a:r>
            <a:r>
              <a:rPr lang="tr-TR" dirty="0" smtClean="0">
                <a:solidFill>
                  <a:srgbClr val="FF0000"/>
                </a:solidFill>
              </a:rPr>
              <a:t>Alanlar aynı merkezi havalandırma sistemini paylaştığında (örn. hasta </a:t>
            </a:r>
            <a:r>
              <a:rPr lang="tr-TR" dirty="0" smtClean="0">
                <a:solidFill>
                  <a:srgbClr val="FF0000"/>
                </a:solidFill>
              </a:rPr>
              <a:t>odaları, </a:t>
            </a:r>
            <a:r>
              <a:rPr lang="tr-TR" dirty="0" smtClean="0">
                <a:solidFill>
                  <a:srgbClr val="FF0000"/>
                </a:solidFill>
              </a:rPr>
              <a:t>hastanelerde veya kamuya açık binalarda lobilerde ve benzer diğer alanlar</a:t>
            </a:r>
            <a:r>
              <a:rPr lang="tr-TR" dirty="0" smtClean="0">
                <a:solidFill>
                  <a:srgbClr val="FF0000"/>
                </a:solidFill>
              </a:rPr>
              <a:t>) </a:t>
            </a:r>
            <a:r>
              <a:rPr lang="tr-TR" dirty="0" smtClean="0">
                <a:solidFill>
                  <a:srgbClr val="FF0000"/>
                </a:solidFill>
              </a:rPr>
              <a:t>bu kontrol </a:t>
            </a:r>
            <a:r>
              <a:rPr lang="tr-TR" dirty="0" smtClean="0">
                <a:solidFill>
                  <a:srgbClr val="FF0000"/>
                </a:solidFill>
              </a:rPr>
              <a:t>stratejisiyle </a:t>
            </a:r>
            <a:r>
              <a:rPr lang="tr-TR" dirty="0" err="1" smtClean="0">
                <a:solidFill>
                  <a:srgbClr val="FF0000"/>
                </a:solidFill>
              </a:rPr>
              <a:t>enfeksiyöz</a:t>
            </a:r>
            <a:r>
              <a:rPr lang="tr-TR" dirty="0" smtClean="0">
                <a:solidFill>
                  <a:srgbClr val="FF0000"/>
                </a:solidFill>
              </a:rPr>
              <a:t> ajanların bireysel alanlarda ve bir bölgeden diğerine taşınmasını azaltabilir. </a:t>
            </a:r>
            <a:endParaRPr lang="tr-TR"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a:bodyPr>
          <a:lstStyle/>
          <a:p>
            <a:pPr>
              <a:buNone/>
            </a:pPr>
            <a:r>
              <a:rPr lang="tr-TR" dirty="0" smtClean="0"/>
              <a:t>	Yerel, verimli </a:t>
            </a:r>
            <a:r>
              <a:rPr lang="tr-TR" dirty="0" err="1" smtClean="0"/>
              <a:t>filtrasyon</a:t>
            </a:r>
            <a:r>
              <a:rPr lang="tr-TR" dirty="0" smtClean="0"/>
              <a:t> üniteleri (tavana monte veya taşınabilir, zemin tipi) sağlık tesisleri ya da kamu alanlarda amaçlara hizmet edebilir. </a:t>
            </a:r>
          </a:p>
          <a:p>
            <a:pPr>
              <a:buNone/>
            </a:pPr>
            <a:endParaRPr lang="tr-TR" dirty="0" smtClean="0"/>
          </a:p>
          <a:p>
            <a:pPr>
              <a:buNone/>
            </a:pPr>
            <a:r>
              <a:rPr lang="tr-TR" dirty="0" smtClean="0"/>
              <a:t>	Genel uygulama için iki UVGI stratejisi vardır: (1) klima santrallerine ve / veya havalandırma kanalları kurulumu (2) kamusal alanların tavandan havalandırılan bölgelerde UV ışınlanmasıdır.</a:t>
            </a:r>
          </a:p>
          <a:p>
            <a:pPr>
              <a:buNone/>
            </a:pPr>
            <a:r>
              <a:rPr lang="tr-TR" dirty="0" smtClean="0"/>
              <a:t>* (UVGI): oda üstü ultraviyole antiseptik ışınlama</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857916"/>
          </a:xfrm>
        </p:spPr>
        <p:txBody>
          <a:bodyPr>
            <a:normAutofit/>
          </a:bodyPr>
          <a:lstStyle/>
          <a:p>
            <a:pPr>
              <a:buNone/>
            </a:pPr>
            <a:r>
              <a:rPr lang="tr-TR" dirty="0" smtClean="0"/>
              <a:t>	</a:t>
            </a:r>
            <a:r>
              <a:rPr lang="tr-TR" dirty="0" smtClean="0"/>
              <a:t>Merkezi </a:t>
            </a:r>
            <a:r>
              <a:rPr lang="tr-TR" dirty="0" smtClean="0"/>
              <a:t>havalandırma sisteminde </a:t>
            </a:r>
            <a:r>
              <a:rPr lang="tr-TR" dirty="0" err="1" smtClean="0"/>
              <a:t>filtrasyon</a:t>
            </a:r>
            <a:r>
              <a:rPr lang="tr-TR" dirty="0" smtClean="0"/>
              <a:t> potansiyel olarak bulaşıcı organizmaları etkisiz hale getirir ama bir </a:t>
            </a:r>
            <a:r>
              <a:rPr lang="tr-TR" dirty="0" smtClean="0"/>
              <a:t>basınç </a:t>
            </a:r>
            <a:r>
              <a:rPr lang="tr-TR" dirty="0" smtClean="0"/>
              <a:t>düşüşü oluşur. Bu durum, kanala monte UVGI, filtreleme ile karşılaştırılabilir. UVGI, havalandırma sistemine bir basınç düşüşü yükü getirmez. </a:t>
            </a:r>
          </a:p>
          <a:p>
            <a:pPr>
              <a:buNone/>
            </a:pPr>
            <a:r>
              <a:rPr lang="tr-TR" dirty="0" smtClean="0"/>
              <a:t>	Hava değişim oranlarında 6 </a:t>
            </a:r>
            <a:r>
              <a:rPr lang="tr-TR" dirty="0" err="1" smtClean="0"/>
              <a:t>ach'tan</a:t>
            </a:r>
            <a:r>
              <a:rPr lang="tr-TR" dirty="0" smtClean="0"/>
              <a:t> (saatte hava değişiklikleri) çok daha büyük olduğunda, üst oda UVGI, </a:t>
            </a:r>
            <a:r>
              <a:rPr lang="tr-TR" dirty="0" err="1" smtClean="0"/>
              <a:t>ventilasyon</a:t>
            </a:r>
            <a:r>
              <a:rPr lang="tr-TR" dirty="0" smtClean="0"/>
              <a:t> ile partikül </a:t>
            </a:r>
            <a:r>
              <a:rPr lang="tr-TR" dirty="0" err="1" smtClean="0"/>
              <a:t>giderimine</a:t>
            </a:r>
            <a:r>
              <a:rPr lang="tr-TR" dirty="0" smtClean="0"/>
              <a:t> göre daha az etkili olur.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697559"/>
          </a:xfrm>
        </p:spPr>
        <p:txBody>
          <a:bodyPr/>
          <a:lstStyle/>
          <a:p>
            <a:pPr>
              <a:buNone/>
            </a:pPr>
            <a:r>
              <a:rPr lang="tr-TR" dirty="0" smtClean="0"/>
              <a:t>	Ameliyat sırasında havanın sürekli UV ile ışınlanması stratejisi </a:t>
            </a:r>
            <a:r>
              <a:rPr lang="tr-TR" dirty="0" smtClean="0"/>
              <a:t>kullanılmıştır </a:t>
            </a:r>
            <a:r>
              <a:rPr lang="tr-TR" dirty="0" smtClean="0"/>
              <a:t>ancak bu şu anda standart uygulama değil. Bu stratejiyi kullanırken, ameliyathane personelinin UV radyasyonundan korunması tavsiye edilir. Yukarıdakilerin hepsinin klinik etkinliğini gösteren kontrollü müdahale çalışmalarının olmadığını unutmayın. Bu </a:t>
            </a:r>
            <a:r>
              <a:rPr lang="tr-TR" dirty="0" err="1" smtClean="0"/>
              <a:t>örnekre</a:t>
            </a:r>
            <a:r>
              <a:rPr lang="tr-TR" dirty="0" smtClean="0"/>
              <a:t>, </a:t>
            </a:r>
            <a:r>
              <a:rPr lang="tr-TR" dirty="0" smtClean="0"/>
              <a:t>seyreltme havalandırması ve basınç farkı da dahil olmak üzere diğer stratejiler de uygulanmıştır.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28670"/>
            <a:ext cx="8229600" cy="5197493"/>
          </a:xfrm>
        </p:spPr>
        <p:txBody>
          <a:bodyPr>
            <a:normAutofit/>
          </a:bodyPr>
          <a:lstStyle/>
          <a:p>
            <a:pPr>
              <a:buNone/>
            </a:pPr>
            <a:r>
              <a:rPr lang="tr-TR" dirty="0" smtClean="0"/>
              <a:t>	Özellikle evsiz sığınakları gibi tesisler, diğer tesislerle karşılaştırıldığında, daha yüksek bir riski içerir. Buralarda belirgin şekilde </a:t>
            </a:r>
            <a:r>
              <a:rPr lang="tr-TR" dirty="0" err="1" smtClean="0"/>
              <a:t>enfekte</a:t>
            </a:r>
            <a:r>
              <a:rPr lang="tr-TR" dirty="0" smtClean="0"/>
              <a:t> ve duyarlı bireyler, daha yüksek hastalık bulaşma oranları ile sonuçlanır.</a:t>
            </a:r>
          </a:p>
          <a:p>
            <a:pPr>
              <a:buNone/>
            </a:pPr>
            <a:endParaRPr lang="tr-TR" dirty="0" smtClean="0"/>
          </a:p>
          <a:p>
            <a:pPr>
              <a:buNone/>
            </a:pPr>
            <a:r>
              <a:rPr lang="tr-TR" dirty="0" smtClean="0"/>
              <a:t>	Bu tür araştırmalar önerilen diğer HVAC sistem tasarımındaki değişiklikler düşünülmüştür.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Hastalığın Yayılma Yolu</a:t>
            </a:r>
            <a:endParaRPr lang="tr-TR" dirty="0"/>
          </a:p>
        </p:txBody>
      </p:sp>
      <p:sp>
        <p:nvSpPr>
          <p:cNvPr id="3" name="2 İçerik Yer Tutucusu"/>
          <p:cNvSpPr>
            <a:spLocks noGrp="1"/>
          </p:cNvSpPr>
          <p:nvPr>
            <p:ph idx="1"/>
          </p:nvPr>
        </p:nvSpPr>
        <p:spPr/>
        <p:txBody>
          <a:bodyPr/>
          <a:lstStyle/>
          <a:p>
            <a:pPr>
              <a:buNone/>
            </a:pPr>
            <a:r>
              <a:rPr lang="tr-TR" dirty="0" smtClean="0"/>
              <a:t>	Havadan </a:t>
            </a:r>
            <a:r>
              <a:rPr lang="tr-TR" dirty="0"/>
              <a:t>hastalık bulaşma potansiyeli yaygın olarak kabul </a:t>
            </a:r>
            <a:r>
              <a:rPr lang="tr-TR" dirty="0" smtClean="0"/>
              <a:t>görüyor, hastalıkların </a:t>
            </a:r>
            <a:r>
              <a:rPr lang="tr-TR" dirty="0"/>
              <a:t>öncelikle hava yoluyla </a:t>
            </a:r>
            <a:r>
              <a:rPr lang="tr-TR" dirty="0" smtClean="0"/>
              <a:t>olduğu kabul ediliyor ama hala başlıca bulaşma yolu hakkında bir belirsizlik sürmektedir (Şubat 2020). </a:t>
            </a:r>
            <a:r>
              <a:rPr lang="tr-TR" dirty="0" smtClean="0">
                <a:solidFill>
                  <a:srgbClr val="FF0000"/>
                </a:solidFill>
              </a:rPr>
              <a:t>Yine de </a:t>
            </a:r>
            <a:r>
              <a:rPr lang="tr-TR" dirty="0">
                <a:solidFill>
                  <a:srgbClr val="FF0000"/>
                </a:solidFill>
              </a:rPr>
              <a:t>kısa menzilli damlacıklar, doğrudan veya dolaylı temas veya </a:t>
            </a:r>
            <a:r>
              <a:rPr lang="tr-TR" dirty="0" err="1">
                <a:solidFill>
                  <a:srgbClr val="FF0000"/>
                </a:solidFill>
              </a:rPr>
              <a:t>multimodal</a:t>
            </a:r>
            <a:r>
              <a:rPr lang="tr-TR" dirty="0">
                <a:solidFill>
                  <a:srgbClr val="FF0000"/>
                </a:solidFill>
              </a:rPr>
              <a:t> (mekanizmaların bir kombinasyonu</a:t>
            </a:r>
            <a:r>
              <a:rPr lang="tr-TR" dirty="0" smtClean="0">
                <a:solidFill>
                  <a:srgbClr val="FF0000"/>
                </a:solidFill>
              </a:rPr>
              <a:t>) yayıldığı biliniyor. </a:t>
            </a:r>
            <a:endParaRPr lang="tr-TR"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Sıcaklık ve Nem</a:t>
            </a:r>
            <a:endParaRPr lang="tr-TR" dirty="0"/>
          </a:p>
        </p:txBody>
      </p:sp>
      <p:sp>
        <p:nvSpPr>
          <p:cNvPr id="3" name="2 İçerik Yer Tutucusu"/>
          <p:cNvSpPr>
            <a:spLocks noGrp="1"/>
          </p:cNvSpPr>
          <p:nvPr>
            <p:ph idx="1"/>
          </p:nvPr>
        </p:nvSpPr>
        <p:spPr/>
        <p:txBody>
          <a:bodyPr/>
          <a:lstStyle/>
          <a:p>
            <a:pPr>
              <a:buNone/>
            </a:pPr>
            <a:r>
              <a:rPr lang="tr-TR" dirty="0" smtClean="0"/>
              <a:t>	Birçok HVAC sistemi, iç ortam nemini ve sıcaklığını kontrol edebilir. Bu da bulaşıcı ajanların bulaşabilirliğini etkileyebilir. Şu anda elde ettiğimiz kanıtlara göre, bağıl nemi (RH) kontrol etmenin havadaki bazı grip türleri de dahil olmak üzere organizmalar bazı bulaşıcı bulaşmayı azaltabileceğini göstermektedir. Yine de bu konuda bir öneri verilmesinden kaçınılmaktadır.</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normAutofit lnSpcReduction="10000"/>
          </a:bodyPr>
          <a:lstStyle/>
          <a:p>
            <a:pPr>
              <a:buNone/>
            </a:pPr>
            <a:r>
              <a:rPr lang="tr-TR" dirty="0" smtClean="0"/>
              <a:t>	Yine de 120 makalenin incelenmesi sonucu bulaşıcı virüslerin bulaşmasında nem ve </a:t>
            </a:r>
            <a:r>
              <a:rPr lang="tr-TR" dirty="0" smtClean="0"/>
              <a:t>sıcaklığın </a:t>
            </a:r>
            <a:r>
              <a:rPr lang="tr-TR" dirty="0" smtClean="0"/>
              <a:t>potansiyel mekanizma olarak iletim üzerindeki etkisini ile açıklanabileceğini düşündürmektedir. Üç farklı olası mekanizma öne sürülmüştür.</a:t>
            </a:r>
          </a:p>
          <a:p>
            <a:pPr>
              <a:buNone/>
            </a:pPr>
            <a:endParaRPr lang="tr-TR" dirty="0" smtClean="0"/>
          </a:p>
          <a:p>
            <a:pPr>
              <a:buNone/>
            </a:pPr>
            <a:r>
              <a:rPr lang="tr-TR" dirty="0" smtClean="0"/>
              <a:t>	Olası bir mekanizma, daha düşük nem oranının, daha yüksek bir nem oranına göre, daha hızlı olarak damlacıkların çekirdeğine dönüştürdüğünü gösterir. </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txBody>
          <a:bodyPr/>
          <a:lstStyle/>
          <a:p>
            <a:pPr>
              <a:buNone/>
            </a:pPr>
            <a:r>
              <a:rPr lang="tr-TR" dirty="0" smtClean="0"/>
              <a:t>	İkinci olası mekanizma, RH (bağıl nem</a:t>
            </a:r>
            <a:r>
              <a:rPr lang="tr-TR" dirty="0" smtClean="0"/>
              <a:t>)’ in </a:t>
            </a:r>
            <a:r>
              <a:rPr lang="tr-TR" dirty="0" smtClean="0"/>
              <a:t>kuru nefes alma hava burun mukozasının kurumasına neden olabileceği ve bu da, konağı daha fazla solunum yolu ile alınabileceği yolundadır.</a:t>
            </a:r>
          </a:p>
          <a:p>
            <a:pPr>
              <a:buNone/>
            </a:pPr>
            <a:endParaRPr lang="tr-TR" dirty="0" smtClean="0"/>
          </a:p>
          <a:p>
            <a:pPr>
              <a:buNone/>
            </a:pPr>
            <a:r>
              <a:rPr lang="tr-TR" dirty="0" smtClean="0"/>
              <a:t>	Üçüncü olası mekanizma </a:t>
            </a:r>
            <a:r>
              <a:rPr lang="tr-TR" dirty="0" err="1" smtClean="0"/>
              <a:t>RH'nin</a:t>
            </a:r>
            <a:r>
              <a:rPr lang="tr-TR" dirty="0" smtClean="0"/>
              <a:t> virüs partikülünün </a:t>
            </a:r>
            <a:r>
              <a:rPr lang="tr-TR" dirty="0" err="1" smtClean="0"/>
              <a:t>virülansını</a:t>
            </a:r>
            <a:r>
              <a:rPr lang="tr-TR" dirty="0" smtClean="0"/>
              <a:t> etkileme seviyesi değiştirmesidir.</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143668"/>
          </a:xfrm>
        </p:spPr>
        <p:txBody>
          <a:bodyPr>
            <a:normAutofit lnSpcReduction="10000"/>
          </a:bodyPr>
          <a:lstStyle/>
          <a:p>
            <a:pPr>
              <a:buNone/>
            </a:pPr>
            <a:r>
              <a:rPr lang="tr-TR" dirty="0" smtClean="0"/>
              <a:t>	</a:t>
            </a:r>
            <a:r>
              <a:rPr lang="tr-TR" dirty="0" err="1" smtClean="0"/>
              <a:t>İnfluenza</a:t>
            </a:r>
            <a:r>
              <a:rPr lang="tr-TR" dirty="0" smtClean="0"/>
              <a:t> A virüsü (IAV) geniş bir RH aralığında, insan mukusu da dahil olmak üzere çeşitli ortamlarda yaşayabilirliği arasındaki ilişkiyi araştırdı. Bu ilişki, canlılık ve RH arasında damlacık bileşimine bağlıdır: tuz çözeltilerinde canlılığı azalır, proteinlerle takviye edilmiş solüsyonlarda canlılık önemli ölçüde değişmediği ya da artırır.</a:t>
            </a:r>
          </a:p>
          <a:p>
            <a:pPr>
              <a:buNone/>
            </a:pPr>
            <a:endParaRPr lang="tr-TR" dirty="0" smtClean="0"/>
          </a:p>
          <a:p>
            <a:pPr>
              <a:buNone/>
            </a:pPr>
            <a:r>
              <a:rPr lang="tr-TR" dirty="0" smtClean="0"/>
              <a:t>	Havadaki </a:t>
            </a:r>
            <a:r>
              <a:rPr lang="tr-TR" dirty="0" err="1" smtClean="0"/>
              <a:t>influenza</a:t>
            </a:r>
            <a:r>
              <a:rPr lang="tr-TR" dirty="0" smtClean="0"/>
              <a:t> virüsünün hayatta kalmasını azaltmak için sıcaklık % 50 </a:t>
            </a:r>
            <a:r>
              <a:rPr lang="tr-TR" dirty="0" err="1" smtClean="0"/>
              <a:t>RH'de</a:t>
            </a:r>
            <a:r>
              <a:rPr lang="tr-TR" dirty="0" smtClean="0"/>
              <a:t> 30°</a:t>
            </a:r>
            <a:r>
              <a:rPr lang="tr-TR" dirty="0" err="1" smtClean="0"/>
              <a:t>C'nin</a:t>
            </a:r>
            <a:r>
              <a:rPr lang="tr-TR" dirty="0" smtClean="0"/>
              <a:t> (</a:t>
            </a:r>
            <a:r>
              <a:rPr lang="tr-TR" dirty="0" smtClean="0"/>
              <a:t>86°F</a:t>
            </a:r>
            <a:r>
              <a:rPr lang="tr-TR" dirty="0" smtClean="0"/>
              <a:t>) üzerine çıkılması gerekmektedir.</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HVAC Olmadığı Durumdaki Stratejiler</a:t>
            </a:r>
            <a:endParaRPr lang="tr-TR" dirty="0"/>
          </a:p>
        </p:txBody>
      </p:sp>
      <p:sp>
        <p:nvSpPr>
          <p:cNvPr id="3" name="2 İçerik Yer Tutucusu"/>
          <p:cNvSpPr>
            <a:spLocks noGrp="1"/>
          </p:cNvSpPr>
          <p:nvPr>
            <p:ph idx="1"/>
          </p:nvPr>
        </p:nvSpPr>
        <p:spPr/>
        <p:txBody>
          <a:bodyPr/>
          <a:lstStyle/>
          <a:p>
            <a:pPr>
              <a:buNone/>
            </a:pPr>
            <a:r>
              <a:rPr lang="tr-TR" dirty="0" smtClean="0"/>
              <a:t>	Bina sahipleri ve </a:t>
            </a:r>
            <a:r>
              <a:rPr lang="tr-TR" dirty="0" smtClean="0">
                <a:solidFill>
                  <a:srgbClr val="FF0000"/>
                </a:solidFill>
              </a:rPr>
              <a:t>yöneticilerinin eğitim  politikalarında, hasta çalışanların evde kalmasına izin vermek ve bu konuda telkinde bulunmak her şeyden daha etkilidir. </a:t>
            </a:r>
            <a:r>
              <a:rPr lang="tr-TR" dirty="0" smtClean="0"/>
              <a:t>Bazı durumlarda, yüksek verimli kişisel koruyucu ekipman (örn. N95 solunum maskeleri) düşünülebilir. </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6000792"/>
          </a:xfrm>
        </p:spPr>
        <p:txBody>
          <a:bodyPr>
            <a:normAutofit lnSpcReduction="10000"/>
          </a:bodyPr>
          <a:lstStyle/>
          <a:p>
            <a:pPr>
              <a:buNone/>
            </a:pPr>
            <a:r>
              <a:rPr lang="tr-TR" dirty="0" smtClean="0"/>
              <a:t>	</a:t>
            </a:r>
            <a:r>
              <a:rPr lang="tr-TR" dirty="0" smtClean="0">
                <a:solidFill>
                  <a:srgbClr val="FF0000"/>
                </a:solidFill>
              </a:rPr>
              <a:t>Genel bir halk sağlığı önlemi olan aşılama, birçok insan için etkilidir. Örneğin, </a:t>
            </a:r>
            <a:r>
              <a:rPr lang="tr-TR" dirty="0" err="1" smtClean="0">
                <a:solidFill>
                  <a:srgbClr val="FF0000"/>
                </a:solidFill>
              </a:rPr>
              <a:t>influenza</a:t>
            </a:r>
            <a:r>
              <a:rPr lang="tr-TR" dirty="0" smtClean="0">
                <a:solidFill>
                  <a:srgbClr val="FF0000"/>
                </a:solidFill>
              </a:rPr>
              <a:t> için </a:t>
            </a:r>
            <a:r>
              <a:rPr lang="tr-TR" dirty="0" smtClean="0">
                <a:solidFill>
                  <a:srgbClr val="FF0000"/>
                </a:solidFill>
              </a:rPr>
              <a:t>ortalama % </a:t>
            </a:r>
            <a:r>
              <a:rPr lang="tr-TR" dirty="0" smtClean="0">
                <a:solidFill>
                  <a:srgbClr val="FF0000"/>
                </a:solidFill>
              </a:rPr>
              <a:t>60 </a:t>
            </a:r>
            <a:r>
              <a:rPr lang="tr-TR" dirty="0" smtClean="0">
                <a:solidFill>
                  <a:srgbClr val="FF0000"/>
                </a:solidFill>
              </a:rPr>
              <a:t>ila % 70‘ </a:t>
            </a:r>
            <a:r>
              <a:rPr lang="tr-TR" dirty="0" err="1" smtClean="0">
                <a:solidFill>
                  <a:srgbClr val="FF0000"/>
                </a:solidFill>
              </a:rPr>
              <a:t>lik</a:t>
            </a:r>
            <a:r>
              <a:rPr lang="tr-TR" dirty="0" smtClean="0">
                <a:solidFill>
                  <a:srgbClr val="FF0000"/>
                </a:solidFill>
              </a:rPr>
              <a:t> </a:t>
            </a:r>
            <a:r>
              <a:rPr lang="tr-TR" dirty="0" smtClean="0">
                <a:solidFill>
                  <a:srgbClr val="FF0000"/>
                </a:solidFill>
              </a:rPr>
              <a:t>bir etkinliğe rağmen kötü sonuçlu yıllarda etkinlik % 10'a kadar düşebilir. </a:t>
            </a:r>
            <a:r>
              <a:rPr lang="tr-TR" dirty="0" smtClean="0"/>
              <a:t>Bu kötü sonuçlu yıllarda, toplum tarafından pek anlaşılmasa da, HVAC müdahaleleri daha önemli olabilir. </a:t>
            </a:r>
            <a:r>
              <a:rPr lang="tr-TR" dirty="0" smtClean="0">
                <a:solidFill>
                  <a:srgbClr val="FF0000"/>
                </a:solidFill>
              </a:rPr>
              <a:t>Örneğin, son yıllardaki modellemelerde havadaki mikrobu seyreltme amaçlı havalandırma, sosyal uzaklığın vazgeçilmez bir tamamlayıcısı olarak </a:t>
            </a:r>
            <a:r>
              <a:rPr lang="tr-TR" dirty="0" err="1" smtClean="0">
                <a:solidFill>
                  <a:srgbClr val="FF0000"/>
                </a:solidFill>
              </a:rPr>
              <a:t>pandemik</a:t>
            </a:r>
            <a:r>
              <a:rPr lang="tr-TR" dirty="0" smtClean="0">
                <a:solidFill>
                  <a:srgbClr val="FF0000"/>
                </a:solidFill>
              </a:rPr>
              <a:t> bir salgın yönetimi </a:t>
            </a:r>
            <a:r>
              <a:rPr lang="tr-TR" dirty="0" smtClean="0">
                <a:solidFill>
                  <a:srgbClr val="FF0000"/>
                </a:solidFill>
              </a:rPr>
              <a:t>destekleyerek </a:t>
            </a:r>
            <a:r>
              <a:rPr lang="tr-TR" dirty="0" smtClean="0">
                <a:solidFill>
                  <a:srgbClr val="FF0000"/>
                </a:solidFill>
              </a:rPr>
              <a:t>okulların ya da iş yerlerinin kapanma ihtiyacını azaltır. </a:t>
            </a:r>
            <a:endParaRPr lang="tr-TR"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Acil Durum Planlaması</a:t>
            </a:r>
            <a:endParaRPr lang="tr-TR" dirty="0"/>
          </a:p>
        </p:txBody>
      </p:sp>
      <p:sp>
        <p:nvSpPr>
          <p:cNvPr id="3" name="2 İçerik Yer Tutucusu"/>
          <p:cNvSpPr>
            <a:spLocks noGrp="1"/>
          </p:cNvSpPr>
          <p:nvPr>
            <p:ph idx="1"/>
          </p:nvPr>
        </p:nvSpPr>
        <p:spPr/>
        <p:txBody>
          <a:bodyPr/>
          <a:lstStyle/>
          <a:p>
            <a:pPr>
              <a:buNone/>
            </a:pPr>
            <a:r>
              <a:rPr lang="tr-TR" dirty="0" smtClean="0"/>
              <a:t>	Yirminci yüzyılda, dünyada dört grip salgını meydana geldi: 1918, 1957, 1968 ve 2009 yıllarında. Gerçek </a:t>
            </a:r>
            <a:r>
              <a:rPr lang="tr-TR" dirty="0" err="1" smtClean="0"/>
              <a:t>pandemi</a:t>
            </a:r>
            <a:r>
              <a:rPr lang="tr-TR" dirty="0" smtClean="0"/>
              <a:t> olarak sınıflandırılmamış üç dikkat çekicidir salgın da vardır: 1947'de düşük ölüm oranlarına sahip bir </a:t>
            </a:r>
            <a:r>
              <a:rPr lang="tr-TR" dirty="0" err="1" smtClean="0"/>
              <a:t>psödopandemik</a:t>
            </a:r>
            <a:r>
              <a:rPr lang="tr-TR" dirty="0" smtClean="0"/>
              <a:t>, 1977'deki salgın çocuklarda </a:t>
            </a:r>
            <a:r>
              <a:rPr lang="tr-TR" dirty="0" err="1" smtClean="0"/>
              <a:t>pandemik</a:t>
            </a:r>
            <a:r>
              <a:rPr lang="tr-TR" dirty="0" smtClean="0"/>
              <a:t> oldu ve 1976'da korkulan domuz gribinin salgını </a:t>
            </a:r>
            <a:r>
              <a:rPr lang="tr-TR" dirty="0" err="1" smtClean="0"/>
              <a:t>pandemik</a:t>
            </a:r>
            <a:r>
              <a:rPr lang="tr-TR" dirty="0" smtClean="0"/>
              <a:t> potansiyele sahip salgınlardır.</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286544"/>
          </a:xfrm>
        </p:spPr>
        <p:txBody>
          <a:bodyPr>
            <a:normAutofit/>
          </a:bodyPr>
          <a:lstStyle/>
          <a:p>
            <a:pPr>
              <a:buNone/>
            </a:pPr>
            <a:r>
              <a:rPr lang="tr-TR" dirty="0" smtClean="0"/>
              <a:t>	En son 2009'daki H1N1 salgını dünya çapında binlerce insanın ölümüne yol açtı. </a:t>
            </a:r>
            <a:r>
              <a:rPr lang="tr-TR" dirty="0" smtClean="0">
                <a:solidFill>
                  <a:srgbClr val="FF0000"/>
                </a:solidFill>
              </a:rPr>
              <a:t>Ancak hiçbiri 1918 İspanyol gribinin yol açtığı ölüm gibi bir ağır fatura çıkarmadı. Yakın tarihin en ciddi salgında tahmin edilen 50 milyondan fazla insanın ölümünden sorumluydu.</a:t>
            </a:r>
            <a:r>
              <a:rPr lang="tr-TR" dirty="0" smtClean="0"/>
              <a:t> Son 300 yıldır, her yüzyılda, yaklaşık üç grip salgını olmuştur</a:t>
            </a:r>
            <a:r>
              <a:rPr lang="tr-TR" dirty="0" smtClean="0">
                <a:solidFill>
                  <a:srgbClr val="FF0000"/>
                </a:solidFill>
              </a:rPr>
              <a:t>. Hava yolu ile yayılan bir mikroorganizmadan kaynaklanan yeni bir salgın meydana gelirse, binalarda alınacak hızlı önlemlere ihtiyaç duyulacaktır. </a:t>
            </a:r>
            <a:endParaRPr lang="tr-TR"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143668"/>
          </a:xfrm>
        </p:spPr>
        <p:txBody>
          <a:bodyPr>
            <a:normAutofit lnSpcReduction="10000"/>
          </a:bodyPr>
          <a:lstStyle/>
          <a:p>
            <a:pPr>
              <a:buNone/>
            </a:pPr>
            <a:r>
              <a:rPr lang="tr-TR" dirty="0" smtClean="0"/>
              <a:t>	</a:t>
            </a:r>
            <a:r>
              <a:rPr lang="tr-TR" dirty="0" smtClean="0">
                <a:solidFill>
                  <a:srgbClr val="FF0000"/>
                </a:solidFill>
              </a:rPr>
              <a:t>Mühendisler, tasarımı ve işletmesi ile sorumlu oldukları binaların bakımlarının yeterliliği ile acil durum planlamacılarının hazırladıkları güvenlik açıklarını azaltmalarına yardımcı olmaları gerekmektedir. Örneğin, seyreltme </a:t>
            </a:r>
            <a:r>
              <a:rPr lang="tr-TR" dirty="0" smtClean="0">
                <a:solidFill>
                  <a:srgbClr val="FF0000"/>
                </a:solidFill>
              </a:rPr>
              <a:t>amaçlı havalandırmayı </a:t>
            </a:r>
            <a:r>
              <a:rPr lang="tr-TR" dirty="0" smtClean="0">
                <a:solidFill>
                  <a:srgbClr val="FF0000"/>
                </a:solidFill>
              </a:rPr>
              <a:t>artırmak, bağıl nemi artırmak veya acil serviste, ulaşım bekleme alanlarında, yatakhanelerde ve kalabalık mekanlarda hızlı bir şekilde UVGI uygulamasına geçilmesi anlamına gelir. Bazı durumlarda da, havalandırmayı azaltmak veya basınç farkları oluşturmak uygun strateji olabilir.</a:t>
            </a:r>
            <a:endParaRPr lang="tr-TR"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rgbClr val="FF0000"/>
                </a:solidFill>
              </a:rPr>
              <a:t>ÖNERİLER</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	</a:t>
            </a:r>
            <a:r>
              <a:rPr lang="tr-TR" dirty="0" smtClean="0">
                <a:solidFill>
                  <a:srgbClr val="FF0000"/>
                </a:solidFill>
              </a:rPr>
              <a:t>Bu altyapı, örneğin yüksek riskli alanları ayıran HVAC sistemlerini;</a:t>
            </a:r>
          </a:p>
          <a:p>
            <a:r>
              <a:rPr lang="tr-TR" dirty="0" err="1" smtClean="0">
                <a:solidFill>
                  <a:srgbClr val="FF0000"/>
                </a:solidFill>
              </a:rPr>
              <a:t>Filtrasyonu</a:t>
            </a:r>
            <a:r>
              <a:rPr lang="tr-TR" dirty="0" smtClean="0">
                <a:solidFill>
                  <a:srgbClr val="FF0000"/>
                </a:solidFill>
              </a:rPr>
              <a:t> iyileştirmek için HVAC sistemi kapasitesini arttırmak</a:t>
            </a:r>
          </a:p>
          <a:p>
            <a:r>
              <a:rPr lang="tr-TR" dirty="0" smtClean="0">
                <a:solidFill>
                  <a:srgbClr val="FF0000"/>
                </a:solidFill>
              </a:rPr>
              <a:t>Havalandırmayı en yüksek seviyeye kadar arttırmak, mümkünse % 100 dış hava ile çalışmak</a:t>
            </a:r>
          </a:p>
          <a:p>
            <a:r>
              <a:rPr lang="tr-TR" dirty="0" smtClean="0">
                <a:solidFill>
                  <a:srgbClr val="FF0000"/>
                </a:solidFill>
              </a:rPr>
              <a:t>Havayı daha fazla nemlendirmek</a:t>
            </a:r>
            <a:endParaRPr lang="tr-TR"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Havalandırmada Ne Yapabiliriz</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Bazı </a:t>
            </a:r>
            <a:r>
              <a:rPr lang="tr-TR" dirty="0"/>
              <a:t>havalandırma ve hava akımı </a:t>
            </a:r>
            <a:r>
              <a:rPr lang="tr-TR" dirty="0" smtClean="0"/>
              <a:t>önleme </a:t>
            </a:r>
            <a:r>
              <a:rPr lang="tr-TR" dirty="0" smtClean="0"/>
              <a:t>stratejisi, </a:t>
            </a:r>
            <a:r>
              <a:rPr lang="tr-TR" dirty="0" smtClean="0"/>
              <a:t>hastalığın yayılmasını önlemekte </a:t>
            </a:r>
            <a:r>
              <a:rPr lang="tr-TR" dirty="0" smtClean="0"/>
              <a:t>etkilidir. </a:t>
            </a:r>
            <a:r>
              <a:rPr lang="tr-TR" dirty="0"/>
              <a:t>Bu </a:t>
            </a:r>
            <a:r>
              <a:rPr lang="tr-TR" dirty="0" smtClean="0"/>
              <a:t>doküman, </a:t>
            </a:r>
            <a:r>
              <a:rPr lang="tr-TR" dirty="0"/>
              <a:t>öncelikle insandan insana yayılan hastalıklara uygulanabilir olsa da, </a:t>
            </a:r>
            <a:r>
              <a:rPr lang="tr-TR" dirty="0" smtClean="0"/>
              <a:t>doküman prensipleri </a:t>
            </a:r>
            <a:r>
              <a:rPr lang="tr-TR" dirty="0"/>
              <a:t>bina suyu sistemleri gibi çevre rezervuarlarından kaynaklanan enfeksiyonlar </a:t>
            </a:r>
            <a:r>
              <a:rPr lang="tr-TR" dirty="0" smtClean="0"/>
              <a:t>[</a:t>
            </a:r>
            <a:r>
              <a:rPr lang="tr-TR" dirty="0" err="1" smtClean="0"/>
              <a:t>Legionella</a:t>
            </a:r>
            <a:r>
              <a:rPr lang="tr-TR" dirty="0" smtClean="0"/>
              <a:t> ve </a:t>
            </a:r>
            <a:r>
              <a:rPr lang="tr-TR" dirty="0"/>
              <a:t>küf sporları ile organik madde (mikroorganizmaların hava yoluyla yol tarafından yayıldığı ölçüde</a:t>
            </a:r>
            <a:r>
              <a:rPr lang="tr-TR" dirty="0" smtClean="0"/>
              <a:t>)] için de geçerlidir. </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txBody>
          <a:bodyPr>
            <a:normAutofit lnSpcReduction="10000"/>
          </a:bodyPr>
          <a:lstStyle/>
          <a:p>
            <a:r>
              <a:rPr lang="tr-TR" dirty="0" smtClean="0">
                <a:solidFill>
                  <a:srgbClr val="FF0000"/>
                </a:solidFill>
              </a:rPr>
              <a:t>Etkin üst oda </a:t>
            </a:r>
            <a:r>
              <a:rPr lang="tr-TR" dirty="0" err="1" smtClean="0">
                <a:solidFill>
                  <a:srgbClr val="FF0000"/>
                </a:solidFill>
              </a:rPr>
              <a:t>UVGI'sini</a:t>
            </a:r>
            <a:r>
              <a:rPr lang="tr-TR" dirty="0" smtClean="0">
                <a:solidFill>
                  <a:srgbClr val="FF0000"/>
                </a:solidFill>
              </a:rPr>
              <a:t> sağlamak için en az 2,4 m (8 </a:t>
            </a:r>
            <a:r>
              <a:rPr lang="tr-TR" dirty="0" err="1" smtClean="0">
                <a:solidFill>
                  <a:srgbClr val="FF0000"/>
                </a:solidFill>
              </a:rPr>
              <a:t>ft</a:t>
            </a:r>
            <a:r>
              <a:rPr lang="tr-TR" dirty="0" smtClean="0">
                <a:solidFill>
                  <a:srgbClr val="FF0000"/>
                </a:solidFill>
              </a:rPr>
              <a:t>) tavan yüksekliklerini sağlamak. Filtre elemanlarının ve oda içi UV armatürlerinin hızlı kullanılabilirliği için acil bir durumda hızlı konuşlandırılabilir şeklinde düzenlenmelidir.</a:t>
            </a:r>
          </a:p>
          <a:p>
            <a:r>
              <a:rPr lang="tr-TR" dirty="0" smtClean="0">
                <a:solidFill>
                  <a:srgbClr val="FF0000"/>
                </a:solidFill>
              </a:rPr>
              <a:t>Havalandırma önlemlerinin enfeksiyon kontrol stratejileri her zaman bir dizi çoklu müdahale stratejiler içermelidir. </a:t>
            </a:r>
            <a:r>
              <a:rPr lang="tr-TR" dirty="0" smtClean="0">
                <a:solidFill>
                  <a:srgbClr val="FF0000"/>
                </a:solidFill>
              </a:rPr>
              <a:t>Farklı disiplinden gelen </a:t>
            </a:r>
            <a:r>
              <a:rPr lang="tr-TR" dirty="0" smtClean="0">
                <a:solidFill>
                  <a:srgbClr val="FF0000"/>
                </a:solidFill>
              </a:rPr>
              <a:t>mühendis ekipleri, bina operatörleri, bilim adamları, enfeksiyon önleme uzmanlar ve </a:t>
            </a:r>
            <a:r>
              <a:rPr lang="tr-TR" dirty="0" err="1" smtClean="0">
                <a:solidFill>
                  <a:srgbClr val="FF0000"/>
                </a:solidFill>
              </a:rPr>
              <a:t>epidemiyologlar</a:t>
            </a:r>
            <a:r>
              <a:rPr lang="tr-TR" dirty="0" smtClean="0">
                <a:solidFill>
                  <a:srgbClr val="FF0000"/>
                </a:solidFill>
              </a:rPr>
              <a:t> müdahaleleri tanımlamalı ve uygulamak için işbirliği yapmalıdır.</a:t>
            </a:r>
            <a:endParaRPr lang="tr-TR"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r>
              <a:rPr lang="tr-TR" dirty="0" smtClean="0">
                <a:solidFill>
                  <a:srgbClr val="FF0000"/>
                </a:solidFill>
              </a:rPr>
              <a:t>Bina operatörleri ve mühendisleri bulaşıcı hastalık bulaşma acil durumlarının planlanmasında rol oynayabilir</a:t>
            </a:r>
          </a:p>
          <a:p>
            <a:endParaRPr lang="tr-TR" dirty="0" smtClean="0"/>
          </a:p>
          <a:p>
            <a:pPr>
              <a:buNone/>
            </a:pPr>
            <a:r>
              <a:rPr lang="tr-TR" dirty="0" smtClean="0"/>
              <a:t>Barbaros BATUR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Hastalığın </a:t>
            </a:r>
            <a:r>
              <a:rPr lang="tr-TR" dirty="0"/>
              <a:t>Bulaşmasına Giriş</a:t>
            </a:r>
          </a:p>
        </p:txBody>
      </p:sp>
      <p:sp>
        <p:nvSpPr>
          <p:cNvPr id="3" name="2 İçerik Yer Tutucusu"/>
          <p:cNvSpPr>
            <a:spLocks noGrp="1"/>
          </p:cNvSpPr>
          <p:nvPr>
            <p:ph idx="1"/>
          </p:nvPr>
        </p:nvSpPr>
        <p:spPr/>
        <p:txBody>
          <a:bodyPr/>
          <a:lstStyle/>
          <a:p>
            <a:pPr>
              <a:buNone/>
            </a:pPr>
            <a:r>
              <a:rPr lang="tr-TR" dirty="0"/>
              <a:t>	</a:t>
            </a:r>
            <a:r>
              <a:rPr lang="tr-TR" dirty="0" smtClean="0"/>
              <a:t>Bu </a:t>
            </a:r>
            <a:r>
              <a:rPr lang="tr-TR" dirty="0"/>
              <a:t>pozisyon belgesi, </a:t>
            </a:r>
            <a:r>
              <a:rPr lang="tr-TR" dirty="0" err="1"/>
              <a:t>enfeksiyöz</a:t>
            </a:r>
            <a:r>
              <a:rPr lang="tr-TR" dirty="0"/>
              <a:t> hastalığın </a:t>
            </a:r>
            <a:r>
              <a:rPr lang="tr-TR" dirty="0" err="1"/>
              <a:t>enfekte</a:t>
            </a:r>
            <a:r>
              <a:rPr lang="tr-TR" dirty="0"/>
              <a:t> olmuş bir kişiden yayılmasını kapsar </a:t>
            </a:r>
            <a:r>
              <a:rPr lang="tr-TR" dirty="0" smtClean="0"/>
              <a:t>ve </a:t>
            </a:r>
            <a:r>
              <a:rPr lang="tr-TR" dirty="0"/>
              <a:t>mikroorganizmalar içeren havadaki küçük parçacıklar (</a:t>
            </a:r>
            <a:r>
              <a:rPr lang="tr-TR" dirty="0" err="1"/>
              <a:t>aerosol</a:t>
            </a:r>
            <a:r>
              <a:rPr lang="tr-TR" dirty="0" smtClean="0"/>
              <a:t>) yoluyla çapraz iletim veya kişiden kişiye iletim olarak bilinen duyarlı bir kişiye bulaşmasını kapsar. Doğrudan </a:t>
            </a:r>
            <a:r>
              <a:rPr lang="tr-TR" dirty="0"/>
              <a:t>veya dolaylı temas </a:t>
            </a:r>
            <a:r>
              <a:rPr lang="tr-TR" dirty="0" smtClean="0"/>
              <a:t>yollarını kapsamaz (örn; dokunma). </a:t>
            </a:r>
            <a:r>
              <a:rPr lang="tr-TR" dirty="0"/>
              <a:t>Dolaylı temas, bir kapı tokmağı gibi bir ara cansız yüzeyle (</a:t>
            </a:r>
            <a:r>
              <a:rPr lang="tr-TR" dirty="0" err="1"/>
              <a:t>fomit</a:t>
            </a:r>
            <a:r>
              <a:rPr lang="tr-TR" dirty="0"/>
              <a:t>) teması </a:t>
            </a:r>
            <a:r>
              <a:rPr lang="tr-TR" dirty="0" smtClean="0"/>
              <a:t>içerir.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429420"/>
          </a:xfrm>
        </p:spPr>
        <p:txBody>
          <a:bodyPr>
            <a:normAutofit fontScale="92500" lnSpcReduction="20000"/>
          </a:bodyPr>
          <a:lstStyle/>
          <a:p>
            <a:pPr>
              <a:buNone/>
            </a:pPr>
            <a:r>
              <a:rPr lang="tr-TR" dirty="0" smtClean="0"/>
              <a:t>	</a:t>
            </a:r>
            <a:r>
              <a:rPr lang="tr-TR" sz="3700" dirty="0" smtClean="0"/>
              <a:t>Hava </a:t>
            </a:r>
            <a:r>
              <a:rPr lang="tr-TR" sz="3700" dirty="0"/>
              <a:t>yoluyla </a:t>
            </a:r>
            <a:r>
              <a:rPr lang="tr-TR" sz="3700" dirty="0" smtClean="0"/>
              <a:t>hastalığa maruz </a:t>
            </a:r>
            <a:r>
              <a:rPr lang="tr-TR" sz="3700" dirty="0"/>
              <a:t>kalma, serbest bırakılan ve yüzeylere düşen </a:t>
            </a:r>
            <a:r>
              <a:rPr lang="tr-TR" sz="3700" dirty="0" smtClean="0"/>
              <a:t>damlacıklar </a:t>
            </a:r>
            <a:r>
              <a:rPr lang="tr-TR" sz="3700" dirty="0"/>
              <a:t>ile meydana </a:t>
            </a:r>
            <a:r>
              <a:rPr lang="tr-TR" sz="3700" dirty="0" smtClean="0"/>
              <a:t>gelir. </a:t>
            </a:r>
            <a:r>
              <a:rPr lang="tr-TR" sz="3700" dirty="0"/>
              <a:t>Damlacıkların ve </a:t>
            </a:r>
            <a:r>
              <a:rPr lang="tr-TR" sz="3700" dirty="0" smtClean="0"/>
              <a:t>küçük parçacıkların </a:t>
            </a:r>
            <a:r>
              <a:rPr lang="tr-TR" sz="3700" dirty="0"/>
              <a:t>iletim </a:t>
            </a:r>
            <a:r>
              <a:rPr lang="tr-TR" sz="3700" dirty="0" err="1" smtClean="0"/>
              <a:t>aerobiyolojisi</a:t>
            </a:r>
            <a:r>
              <a:rPr lang="tr-TR" sz="3700" dirty="0" smtClean="0"/>
              <a:t>, </a:t>
            </a:r>
            <a:r>
              <a:rPr lang="tr-TR" sz="3700" dirty="0"/>
              <a:t>akut enfeksiyonu olan bir hasta tarafından üretilen </a:t>
            </a:r>
            <a:r>
              <a:rPr lang="tr-TR" sz="3700" dirty="0" err="1" smtClean="0"/>
              <a:t>enfekte</a:t>
            </a:r>
            <a:r>
              <a:rPr lang="tr-TR" sz="3700" dirty="0" smtClean="0"/>
              <a:t> olmuş ve küçük parçacıklar </a:t>
            </a:r>
            <a:r>
              <a:rPr lang="tr-TR" sz="3700" dirty="0">
                <a:solidFill>
                  <a:srgbClr val="FF0000"/>
                </a:solidFill>
              </a:rPr>
              <a:t>yaklaşık 1 m (3 </a:t>
            </a:r>
            <a:r>
              <a:rPr lang="tr-TR" sz="3700" dirty="0" err="1">
                <a:solidFill>
                  <a:srgbClr val="FF0000"/>
                </a:solidFill>
              </a:rPr>
              <a:t>ft</a:t>
            </a:r>
            <a:r>
              <a:rPr lang="tr-TR" sz="3700" dirty="0" smtClean="0">
                <a:solidFill>
                  <a:srgbClr val="FF0000"/>
                </a:solidFill>
              </a:rPr>
              <a:t>) mesafede, saatlerce </a:t>
            </a:r>
            <a:r>
              <a:rPr lang="tr-TR" sz="3700" dirty="0">
                <a:solidFill>
                  <a:srgbClr val="FF0000"/>
                </a:solidFill>
              </a:rPr>
              <a:t>havada </a:t>
            </a:r>
            <a:r>
              <a:rPr lang="tr-TR" sz="3700" dirty="0" smtClean="0">
                <a:solidFill>
                  <a:srgbClr val="FF0000"/>
                </a:solidFill>
              </a:rPr>
              <a:t>kalıp</a:t>
            </a:r>
            <a:r>
              <a:rPr lang="tr-TR" sz="3700" dirty="0" smtClean="0"/>
              <a:t>, hava </a:t>
            </a:r>
            <a:r>
              <a:rPr lang="tr-TR" sz="3700" dirty="0" err="1" smtClean="0"/>
              <a:t>akımlaıyla</a:t>
            </a:r>
            <a:r>
              <a:rPr lang="tr-TR" sz="3700" dirty="0" smtClean="0"/>
              <a:t> uzun </a:t>
            </a:r>
            <a:r>
              <a:rPr lang="tr-TR" sz="3700" dirty="0"/>
              <a:t>mesafelere taşınabilir</a:t>
            </a:r>
            <a:r>
              <a:rPr lang="tr-TR" sz="3700" dirty="0" smtClean="0"/>
              <a:t>. </a:t>
            </a:r>
            <a:r>
              <a:rPr lang="tr-TR" sz="3700" dirty="0"/>
              <a:t>Büyük damlacıklar ağır olduğu ve yerçekimi </a:t>
            </a:r>
            <a:r>
              <a:rPr lang="tr-TR" sz="3700" dirty="0" smtClean="0"/>
              <a:t>etkisi, buharlaşma yoluyla çapı azaltmadıkça, bir </a:t>
            </a:r>
            <a:r>
              <a:rPr lang="tr-TR" sz="3700" dirty="0" err="1" smtClean="0"/>
              <a:t>aerosol</a:t>
            </a:r>
            <a:r>
              <a:rPr lang="tr-TR" sz="3700" dirty="0" smtClean="0"/>
              <a:t> haline gelmez ve </a:t>
            </a:r>
            <a:r>
              <a:rPr lang="tr-TR" sz="3700" dirty="0"/>
              <a:t>basınç farkları ve egzoz havalandırması damlacıkları önemli ölçüde </a:t>
            </a:r>
            <a:r>
              <a:rPr lang="tr-TR" sz="3700" dirty="0" smtClean="0"/>
              <a:t>etkilemez.</a:t>
            </a:r>
            <a:endParaRPr lang="tr-TR" sz="3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72230"/>
          </a:xfrm>
        </p:spPr>
        <p:txBody>
          <a:bodyPr/>
          <a:lstStyle/>
          <a:p>
            <a:pPr>
              <a:buNone/>
            </a:pPr>
            <a:r>
              <a:rPr lang="tr-TR" dirty="0" smtClean="0"/>
              <a:t>	</a:t>
            </a:r>
            <a:r>
              <a:rPr lang="tr-TR" sz="3400" dirty="0" smtClean="0">
                <a:solidFill>
                  <a:srgbClr val="FF0000"/>
                </a:solidFill>
              </a:rPr>
              <a:t>Burada anlatılanların kapsamı, uzun </a:t>
            </a:r>
            <a:r>
              <a:rPr lang="tr-TR" sz="3400" dirty="0">
                <a:solidFill>
                  <a:srgbClr val="FF0000"/>
                </a:solidFill>
              </a:rPr>
              <a:t>süre seyahat edebilen </a:t>
            </a:r>
            <a:r>
              <a:rPr lang="tr-TR" sz="3400" dirty="0" err="1">
                <a:solidFill>
                  <a:srgbClr val="FF0000"/>
                </a:solidFill>
              </a:rPr>
              <a:t>aerosollerle</a:t>
            </a:r>
            <a:r>
              <a:rPr lang="tr-TR" sz="3400" dirty="0">
                <a:solidFill>
                  <a:srgbClr val="FF0000"/>
                </a:solidFill>
              </a:rPr>
              <a:t> </a:t>
            </a:r>
            <a:r>
              <a:rPr lang="tr-TR" sz="3400" dirty="0" smtClean="0">
                <a:solidFill>
                  <a:srgbClr val="FF0000"/>
                </a:solidFill>
              </a:rPr>
              <a:t>sınırlıdır. Bu anlatılanlara </a:t>
            </a:r>
            <a:r>
              <a:rPr lang="tr-TR" sz="3400" dirty="0">
                <a:solidFill>
                  <a:srgbClr val="FF0000"/>
                </a:solidFill>
              </a:rPr>
              <a:t>HVAC </a:t>
            </a:r>
            <a:r>
              <a:rPr lang="tr-TR" sz="3400" dirty="0" smtClean="0">
                <a:solidFill>
                  <a:srgbClr val="FF0000"/>
                </a:solidFill>
              </a:rPr>
              <a:t>sistemleri (iklimlendirme) </a:t>
            </a:r>
            <a:r>
              <a:rPr lang="tr-TR" sz="3400" dirty="0">
                <a:solidFill>
                  <a:srgbClr val="FF0000"/>
                </a:solidFill>
              </a:rPr>
              <a:t>de dahil olmak üzere hava yoluyla </a:t>
            </a:r>
            <a:r>
              <a:rPr lang="tr-TR" sz="3400" dirty="0" smtClean="0">
                <a:solidFill>
                  <a:srgbClr val="FF0000"/>
                </a:solidFill>
              </a:rPr>
              <a:t>hareketi dahildir. </a:t>
            </a:r>
            <a:r>
              <a:rPr lang="tr-TR" sz="3400" dirty="0">
                <a:solidFill>
                  <a:srgbClr val="FF0000"/>
                </a:solidFill>
              </a:rPr>
              <a:t>HVAC sistemleri daha </a:t>
            </a:r>
            <a:r>
              <a:rPr lang="tr-TR" sz="3400" dirty="0" smtClean="0">
                <a:solidFill>
                  <a:srgbClr val="FF0000"/>
                </a:solidFill>
              </a:rPr>
              <a:t>büyük partikülleri de sürüklediği </a:t>
            </a:r>
            <a:r>
              <a:rPr lang="tr-TR" sz="3400" dirty="0">
                <a:solidFill>
                  <a:srgbClr val="FF0000"/>
                </a:solidFill>
              </a:rPr>
              <a:t>bilinmektedir.</a:t>
            </a:r>
            <a:r>
              <a:rPr lang="tr-TR" sz="3400" dirty="0"/>
              <a:t> Damlacıklar ve küçük parçacıklar arasındaki boyut sınırlaması şu şekilde tanımlanmıştır: kütle medyan aerodinamik çapı (MMAD) 2.5 ila 10 µm </a:t>
            </a:r>
            <a:r>
              <a:rPr lang="tr-TR" sz="3400" dirty="0" smtClean="0"/>
              <a:t>arasındadır.</a:t>
            </a:r>
            <a:endParaRPr lang="tr-TR" sz="3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215106"/>
          </a:xfrm>
        </p:spPr>
        <p:txBody>
          <a:bodyPr>
            <a:normAutofit fontScale="92500" lnSpcReduction="10000"/>
          </a:bodyPr>
          <a:lstStyle/>
          <a:p>
            <a:pPr>
              <a:buNone/>
            </a:pPr>
            <a:r>
              <a:rPr lang="tr-TR" dirty="0" smtClean="0"/>
              <a:t>	Küçük parçacıklar havada daha uzun kalabilir. Yine de  boyutları belirleyerek, küçük parçacıkların, </a:t>
            </a:r>
            <a:r>
              <a:rPr lang="tr-TR" dirty="0"/>
              <a:t>büyük </a:t>
            </a:r>
            <a:r>
              <a:rPr lang="tr-TR" dirty="0" smtClean="0"/>
              <a:t>damlacıklara göre nasıl davrandığını </a:t>
            </a:r>
            <a:r>
              <a:rPr lang="tr-TR" dirty="0"/>
              <a:t>bilmekten daha </a:t>
            </a:r>
            <a:r>
              <a:rPr lang="tr-TR" dirty="0" smtClean="0"/>
              <a:t>fazla önemlidir. Havaya uçuşan </a:t>
            </a:r>
            <a:r>
              <a:rPr lang="tr-TR" dirty="0"/>
              <a:t>küçük parçacıklar tipik olarak </a:t>
            </a:r>
            <a:r>
              <a:rPr lang="tr-TR" dirty="0" err="1" smtClean="0"/>
              <a:t>öksürürerek</a:t>
            </a:r>
            <a:r>
              <a:rPr lang="tr-TR" dirty="0" smtClean="0"/>
              <a:t>, hapşırarak, </a:t>
            </a:r>
            <a:r>
              <a:rPr lang="tr-TR" dirty="0"/>
              <a:t>bağırarak ve daha az ölçüde şarkı söyleyerek ve </a:t>
            </a:r>
            <a:r>
              <a:rPr lang="tr-TR" dirty="0" smtClean="0"/>
              <a:t>konuşarak da </a:t>
            </a:r>
            <a:r>
              <a:rPr lang="tr-TR" dirty="0" smtClean="0"/>
              <a:t>yayılır. </a:t>
            </a:r>
            <a:r>
              <a:rPr lang="tr-TR" dirty="0"/>
              <a:t>Nefes almak bile bu tür partikülleri hasta ve çok bulaşıcı </a:t>
            </a:r>
            <a:r>
              <a:rPr lang="tr-TR" dirty="0" smtClean="0"/>
              <a:t>bireyler tarafından üretebilir. </a:t>
            </a:r>
            <a:r>
              <a:rPr lang="tr-TR" dirty="0"/>
              <a:t>Bununla birlikte, birçok hastalık için öksürük parçacık boyutu </a:t>
            </a:r>
            <a:r>
              <a:rPr lang="tr-TR" dirty="0" smtClean="0"/>
              <a:t>dağılımlarını </a:t>
            </a:r>
            <a:r>
              <a:rPr lang="tr-TR" dirty="0"/>
              <a:t>tam olarak tanımlamak veya tahmin etmek için yeterli veri yoktur ve bunları daha iyi karakterize etmek için araştırmalara ihtiyaç </a:t>
            </a:r>
            <a:r>
              <a:rPr lang="tr-TR" dirty="0" smtClean="0"/>
              <a:t>vardır. </a:t>
            </a:r>
            <a:r>
              <a:rPr lang="tr-TR" dirty="0" smtClean="0"/>
              <a:t>.</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lstStyle/>
          <a:p>
            <a:pPr>
              <a:buNone/>
            </a:pPr>
            <a:r>
              <a:rPr lang="tr-TR" dirty="0" smtClean="0"/>
              <a:t>	1950'lerde </a:t>
            </a:r>
            <a:r>
              <a:rPr lang="tr-TR" dirty="0"/>
              <a:t>parçacık büyüklüğü, havadaki süspansiyon ve iletim etkileri arasındaki ilişki netleşmeye başladı. </a:t>
            </a:r>
            <a:r>
              <a:rPr lang="tr-TR" dirty="0" smtClean="0"/>
              <a:t>Uzun </a:t>
            </a:r>
            <a:r>
              <a:rPr lang="tr-TR" dirty="0"/>
              <a:t>yıllar boyunca bulaşıcı hastalık uygulamaları geliştirdi ve şimdi bulaşıcı hastalık ve hastane </a:t>
            </a:r>
            <a:r>
              <a:rPr lang="tr-TR" dirty="0" smtClean="0"/>
              <a:t>epidemiyolojisinde farklı yollar, farklı kontrol stratejileri gerektirir.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TotalTime>
  <Words>174</Words>
  <Application>Microsoft Office PowerPoint</Application>
  <PresentationFormat>Ekran Gösterisi (4:3)</PresentationFormat>
  <Paragraphs>90</Paragraphs>
  <Slides>41</Slides>
  <Notes>0</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Ofis Teması</vt:lpstr>
      <vt:lpstr>İklimlendirme Sistemlerinde Test Ayar ve Dev 2.1 BOLUM</vt:lpstr>
      <vt:lpstr>Slayt 2</vt:lpstr>
      <vt:lpstr>Hastalığın Yayılma Yolu</vt:lpstr>
      <vt:lpstr>Havalandırmada Ne Yapabiliriz</vt:lpstr>
      <vt:lpstr>Hastalığın Bulaşmasına Giriş</vt:lpstr>
      <vt:lpstr>Slayt 6</vt:lpstr>
      <vt:lpstr>Slayt 7</vt:lpstr>
      <vt:lpstr>Slayt 8</vt:lpstr>
      <vt:lpstr>Slayt 9</vt:lpstr>
      <vt:lpstr>Şekil: Damlacık süspansiyonu: Enfekte bir  hasta tarafından Üretilen damlacıkların ve havadaki küçük parçacıkların aerobiyolojisinin gösterimi.</vt:lpstr>
      <vt:lpstr>Slayt 11</vt:lpstr>
      <vt:lpstr>Havadaki İletim Yolu Hangi Hastalıklar İçin Önemlidir?</vt:lpstr>
      <vt:lpstr>Slayt 13</vt:lpstr>
      <vt:lpstr>Slayt 14</vt:lpstr>
      <vt:lpstr>Slayt 15</vt:lpstr>
      <vt:lpstr>Slayt 16</vt:lpstr>
      <vt:lpstr>YAPI SAHİPLERİ, OPERATÖRLER VE MÜHENDİSLER İÇİN PRATİK UYGULAMALAR </vt:lpstr>
      <vt:lpstr>Slayt 18</vt:lpstr>
      <vt:lpstr>Havalandırma ve Hava Temizleme Stratejileri</vt:lpstr>
      <vt:lpstr>Slayt 20</vt:lpstr>
      <vt:lpstr>Slayt 21</vt:lpstr>
      <vt:lpstr>Slayt 22</vt:lpstr>
      <vt:lpstr>Slayt 23</vt:lpstr>
      <vt:lpstr>Slayt 24</vt:lpstr>
      <vt:lpstr>Slayt 25</vt:lpstr>
      <vt:lpstr>Slayt 26</vt:lpstr>
      <vt:lpstr>Slayt 27</vt:lpstr>
      <vt:lpstr>Slayt 28</vt:lpstr>
      <vt:lpstr>Slayt 29</vt:lpstr>
      <vt:lpstr>Sıcaklık ve Nem</vt:lpstr>
      <vt:lpstr>Slayt 31</vt:lpstr>
      <vt:lpstr>Slayt 32</vt:lpstr>
      <vt:lpstr>Slayt 33</vt:lpstr>
      <vt:lpstr>HVAC Olmadığı Durumdaki Stratejiler</vt:lpstr>
      <vt:lpstr>Slayt 35</vt:lpstr>
      <vt:lpstr>Acil Durum Planlaması</vt:lpstr>
      <vt:lpstr>Slayt 37</vt:lpstr>
      <vt:lpstr>Slayt 38</vt:lpstr>
      <vt:lpstr>ÖNERİLER</vt:lpstr>
      <vt:lpstr>Slayt 40</vt:lpstr>
      <vt:lpstr>Slayt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İklimlendirme Sistemlerinde Test Ayar ve Dev 2.1 BOLUM</dc:title>
  <dc:creator>USER</dc:creator>
  <cp:lastModifiedBy>USER</cp:lastModifiedBy>
  <cp:revision>115</cp:revision>
  <dcterms:created xsi:type="dcterms:W3CDTF">2020-04-06T12:17:55Z</dcterms:created>
  <dcterms:modified xsi:type="dcterms:W3CDTF">2020-04-09T06:38:35Z</dcterms:modified>
</cp:coreProperties>
</file>