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98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8A173-22DD-4C92-A0DE-25AD4A98C30B}" type="datetimeFigureOut">
              <a:rPr lang="tr-TR" smtClean="0"/>
              <a:pPr/>
              <a:t>10.05.2020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5BC8-6CA9-40E2-9F54-FE58925157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55BC8-6CA9-40E2-9F54-FE5892515720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tr-TR" smtClean="0"/>
              <a:t>5/8/2020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tr-TR" smtClean="0"/>
              <a:t>5/8/2020</a:t>
            </a: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5/8/2020</a:t>
            </a: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tr-TR" smtClean="0"/>
              <a:t>5/8/2020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tr-TR" smtClean="0"/>
              <a:t>5/8/2020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r>
              <a:rPr lang="tr-TR" smtClean="0"/>
              <a:t>5/8/2020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3573016"/>
            <a:ext cx="7772400" cy="82195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CHILLER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72008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tr-TR" dirty="0" smtClean="0"/>
              <a:t>Mert Akarlar</a:t>
            </a:r>
          </a:p>
          <a:p>
            <a:pPr algn="ctr"/>
            <a:r>
              <a:rPr lang="tr-TR" dirty="0" smtClean="0"/>
              <a:t>14065226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</a:t>
            </a:fld>
            <a:endParaRPr kumimoji="0" lang="en-US" dirty="0"/>
          </a:p>
        </p:txBody>
      </p:sp>
      <p:pic>
        <p:nvPicPr>
          <p:cNvPr id="4" name="3 Resim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866"/>
          <a:stretch>
            <a:fillRect/>
          </a:stretch>
        </p:blipFill>
        <p:spPr bwMode="auto">
          <a:xfrm>
            <a:off x="395536" y="404664"/>
            <a:ext cx="1800200" cy="186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866"/>
          <a:stretch>
            <a:fillRect/>
          </a:stretch>
        </p:blipFill>
        <p:spPr bwMode="auto">
          <a:xfrm>
            <a:off x="7092280" y="404664"/>
            <a:ext cx="172819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etin kutusu"/>
          <p:cNvSpPr txBox="1"/>
          <p:nvPr/>
        </p:nvSpPr>
        <p:spPr>
          <a:xfrm>
            <a:off x="2195736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YILDIZ TEKNİK ÜNİVERSİTESİ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95736" y="11967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MAKİNE MÜHENDİSLİĞİ BÖLÜMÜ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95536" y="24208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İKLİMLENDİRME SİSTEMLERİNDE TEST AYAR VE DEVREYE ALMA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 SOĞUTMALI CHILLER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 soğutmalı </a:t>
            </a:r>
            <a:r>
              <a:rPr lang="tr-TR" dirty="0" err="1"/>
              <a:t>chiller</a:t>
            </a:r>
            <a:r>
              <a:rPr lang="tr-TR" dirty="0"/>
              <a:t> soğutma sistemleri, hava soğutmalı </a:t>
            </a:r>
            <a:r>
              <a:rPr lang="tr-TR" dirty="0" err="1"/>
              <a:t>chiller</a:t>
            </a:r>
            <a:r>
              <a:rPr lang="tr-TR" dirty="0"/>
              <a:t> çalışma mantığından farklı olarak </a:t>
            </a:r>
            <a:r>
              <a:rPr lang="tr-TR" dirty="0" err="1"/>
              <a:t>kondenser</a:t>
            </a:r>
            <a:r>
              <a:rPr lang="tr-TR" dirty="0"/>
              <a:t> devresindeki sıcak gazı su ile soğutur. </a:t>
            </a:r>
            <a:endParaRPr lang="tr-TR" dirty="0" smtClean="0"/>
          </a:p>
          <a:p>
            <a:r>
              <a:rPr lang="tr-TR" dirty="0" smtClean="0"/>
              <a:t>Gazın </a:t>
            </a:r>
            <a:r>
              <a:rPr lang="tr-TR" dirty="0"/>
              <a:t>soğutulması için hava soğutmalı bataryalar yerine su kullanan </a:t>
            </a:r>
            <a:r>
              <a:rPr lang="tr-TR" dirty="0" err="1"/>
              <a:t>shell</a:t>
            </a:r>
            <a:r>
              <a:rPr lang="tr-TR" dirty="0"/>
              <a:t> &amp; </a:t>
            </a:r>
            <a:r>
              <a:rPr lang="tr-TR" dirty="0" err="1"/>
              <a:t>tube</a:t>
            </a:r>
            <a:r>
              <a:rPr lang="tr-TR" dirty="0"/>
              <a:t> veya plakalı tip ısı değiştiriciler kullanılır.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7"/>
          </a:xfrm>
        </p:spPr>
        <p:txBody>
          <a:bodyPr>
            <a:normAutofit/>
          </a:bodyPr>
          <a:lstStyle/>
          <a:p>
            <a:r>
              <a:rPr lang="tr-TR" dirty="0" smtClean="0"/>
              <a:t>Su </a:t>
            </a:r>
            <a:r>
              <a:rPr lang="tr-TR" dirty="0"/>
              <a:t>soğutmalı </a:t>
            </a:r>
            <a:r>
              <a:rPr lang="tr-TR" dirty="0" err="1"/>
              <a:t>chiller</a:t>
            </a:r>
            <a:r>
              <a:rPr lang="tr-TR" dirty="0"/>
              <a:t> sistemlerinde </a:t>
            </a:r>
            <a:r>
              <a:rPr lang="tr-TR" dirty="0" err="1" smtClean="0"/>
              <a:t>kondenser</a:t>
            </a:r>
            <a:r>
              <a:rPr lang="tr-TR" dirty="0" smtClean="0"/>
              <a:t> içerisinde </a:t>
            </a:r>
            <a:r>
              <a:rPr lang="tr-TR" dirty="0"/>
              <a:t>dolaştırılacak olan soğutma suyunun temini sırasında su kaynağı ihtiyacının olduğunu belirtmek gerekir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Su kaynakları; akarsu, deniz, soğutma kulesi veya standart su hattı olabilir. Su soğutmalı </a:t>
            </a:r>
            <a:r>
              <a:rPr lang="tr-TR" dirty="0" err="1"/>
              <a:t>chiller</a:t>
            </a:r>
            <a:r>
              <a:rPr lang="tr-TR" dirty="0"/>
              <a:t> sistemlerinde genel olarak sistemin yerleştirilecek alanın kısıtlılığı, enerji maliyetlerinin önemli ama su maliyetlerinin düşük olduğu yerlerde kullanılır.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7"/>
          </a:xfrm>
        </p:spPr>
        <p:txBody>
          <a:bodyPr/>
          <a:lstStyle/>
          <a:p>
            <a:r>
              <a:rPr lang="tr-TR" dirty="0" smtClean="0"/>
              <a:t>Nehir,göl deniz gibi sonsuz bir kaynak bulmak çoğunlukla </a:t>
            </a:r>
            <a:r>
              <a:rPr lang="tr-TR" dirty="0"/>
              <a:t>mümkün olmadığından su soğutmalı </a:t>
            </a:r>
            <a:r>
              <a:rPr lang="tr-TR" dirty="0" err="1"/>
              <a:t>chiller</a:t>
            </a:r>
            <a:r>
              <a:rPr lang="tr-TR" dirty="0"/>
              <a:t> grupları soğutma kuleleri ile birlikte verimli bir şekilde kullanılabilir.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12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924800" cy="2647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HEAT PUMP CHILLER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</a:t>
            </a:r>
            <a:r>
              <a:rPr lang="tr-TR" dirty="0" smtClean="0"/>
              <a:t>v </a:t>
            </a:r>
            <a:r>
              <a:rPr lang="tr-TR" dirty="0"/>
              <a:t>tipi ısı pompalarının daha büyük kapasiteli olanlarıdır. </a:t>
            </a:r>
            <a:r>
              <a:rPr lang="tr-TR" dirty="0">
                <a:solidFill>
                  <a:srgbClr val="002060"/>
                </a:solidFill>
              </a:rPr>
              <a:t>Yazın soğutma kışın ise ısıtma işlevi gören </a:t>
            </a:r>
            <a:r>
              <a:rPr lang="tr-TR" dirty="0" err="1">
                <a:solidFill>
                  <a:srgbClr val="002060"/>
                </a:solidFill>
              </a:rPr>
              <a:t>heat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pump</a:t>
            </a:r>
            <a:r>
              <a:rPr lang="tr-TR" dirty="0">
                <a:solidFill>
                  <a:srgbClr val="002060"/>
                </a:solidFill>
              </a:rPr>
              <a:t> </a:t>
            </a:r>
            <a:r>
              <a:rPr lang="tr-TR" dirty="0" err="1" smtClean="0">
                <a:solidFill>
                  <a:srgbClr val="002060"/>
                </a:solidFill>
              </a:rPr>
              <a:t>chiller</a:t>
            </a:r>
            <a:r>
              <a:rPr lang="tr-TR" dirty="0" smtClean="0">
                <a:solidFill>
                  <a:srgbClr val="002060"/>
                </a:solidFill>
              </a:rPr>
              <a:t> </a:t>
            </a:r>
            <a:r>
              <a:rPr lang="tr-TR" dirty="0" smtClean="0"/>
              <a:t>modelleri</a:t>
            </a:r>
            <a:r>
              <a:rPr lang="tr-TR" dirty="0"/>
              <a:t>, 4 yollu bir vana yardımıyla kompresörden gelen sıcak gazı soğutma isteniyorsa </a:t>
            </a:r>
            <a:r>
              <a:rPr lang="tr-TR" dirty="0" err="1"/>
              <a:t>kondansere</a:t>
            </a:r>
            <a:r>
              <a:rPr lang="tr-TR" dirty="0"/>
              <a:t>, ısıtma isteniyorsa </a:t>
            </a:r>
            <a:r>
              <a:rPr lang="tr-TR" dirty="0" err="1"/>
              <a:t>evoparatöre</a:t>
            </a:r>
            <a:r>
              <a:rPr lang="tr-TR" dirty="0"/>
              <a:t> gönderir. Böylece istenen sıcaklık değeri sağlanır.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13</a:t>
            </a:fld>
            <a:endParaRPr kumimoji="0"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95850" cy="5857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1331640" y="59492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pump</a:t>
            </a:r>
            <a:r>
              <a:rPr lang="tr-TR" dirty="0" smtClean="0"/>
              <a:t> </a:t>
            </a:r>
            <a:r>
              <a:rPr lang="tr-TR" dirty="0" err="1" smtClean="0"/>
              <a:t>chillera</a:t>
            </a:r>
            <a:r>
              <a:rPr lang="tr-TR" dirty="0" smtClean="0"/>
              <a:t> ait bir şematik gösterim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 BORULU CHİLLER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997146"/>
          </a:xfrm>
        </p:spPr>
        <p:txBody>
          <a:bodyPr numCol="2">
            <a:normAutofit/>
          </a:bodyPr>
          <a:lstStyle/>
          <a:p>
            <a:r>
              <a:rPr lang="tr-TR" sz="2400" dirty="0"/>
              <a:t>Aynı anda ısıtma ve soğutma yapabilen, ısı geri kazanımı sistemine sahip 4 borulu </a:t>
            </a:r>
            <a:r>
              <a:rPr lang="tr-TR" sz="2400" dirty="0" err="1"/>
              <a:t>chiller</a:t>
            </a:r>
            <a:r>
              <a:rPr lang="tr-TR" sz="2400" dirty="0"/>
              <a:t>, özellikle mevsim geçişlerinde yüksek binalarda farklı alanların ısıtılması ya da soğutulmasını sağlamaktadır. </a:t>
            </a:r>
            <a:endParaRPr lang="tr-TR" sz="2400" dirty="0" smtClean="0"/>
          </a:p>
          <a:p>
            <a:r>
              <a:rPr lang="tr-TR" sz="2400" dirty="0" smtClean="0"/>
              <a:t>Birbirinden </a:t>
            </a:r>
            <a:r>
              <a:rPr lang="tr-TR" sz="2400" dirty="0"/>
              <a:t>bağımsız alanlar için konfor uygulaması gerçekleştiren 4 borulu </a:t>
            </a:r>
            <a:r>
              <a:rPr lang="tr-TR" sz="2400" dirty="0" err="1"/>
              <a:t>chiller</a:t>
            </a:r>
            <a:r>
              <a:rPr lang="tr-TR" sz="2400" dirty="0"/>
              <a:t> modelleri, endüstriyel tesislerde de kullanılmaktadır.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528392" cy="40324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FREE COOLING CHILLER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53130"/>
          </a:xfrm>
        </p:spPr>
        <p:txBody>
          <a:bodyPr numCol="2">
            <a:normAutofit/>
          </a:bodyPr>
          <a:lstStyle/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endParaRPr lang="tr-TR" sz="2600" dirty="0"/>
          </a:p>
          <a:p>
            <a:r>
              <a:rPr lang="tr-TR" sz="2600" dirty="0" smtClean="0"/>
              <a:t>Kış aylarında soğuk olan iklim şartlarından yararlanarak doğal ve düşük maliyetli soğutma yapan </a:t>
            </a:r>
            <a:r>
              <a:rPr lang="tr-TR" sz="2600" dirty="0" err="1" smtClean="0"/>
              <a:t>free</a:t>
            </a:r>
            <a:r>
              <a:rPr lang="tr-TR" sz="2600" dirty="0" smtClean="0"/>
              <a:t> </a:t>
            </a:r>
            <a:r>
              <a:rPr lang="tr-TR" sz="2600" dirty="0" err="1" smtClean="0"/>
              <a:t>cooling</a:t>
            </a:r>
            <a:r>
              <a:rPr lang="tr-TR" sz="2600" dirty="0" smtClean="0"/>
              <a:t> </a:t>
            </a:r>
            <a:r>
              <a:rPr lang="tr-TR" sz="2600" dirty="0" err="1" smtClean="0"/>
              <a:t>chiller</a:t>
            </a:r>
            <a:r>
              <a:rPr lang="tr-TR" sz="2600" dirty="0" smtClean="0"/>
              <a:t> sistemleri, avantajlı soğutma sağlamaktadır. </a:t>
            </a:r>
          </a:p>
          <a:p>
            <a:r>
              <a:rPr lang="tr-TR" sz="2600" dirty="0" smtClean="0"/>
              <a:t>İhtiyaç duyulan soğutmanın büyük bir bölümünü doğal yollarla karşılamayı sağlar</a:t>
            </a:r>
            <a:endParaRPr lang="tr-TR" sz="26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744416" cy="42484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mevsimiklimlendirme</a:t>
            </a:r>
            <a:r>
              <a:rPr lang="tr-TR" dirty="0" smtClean="0"/>
              <a:t>.com.tr/</a:t>
            </a:r>
            <a:r>
              <a:rPr lang="tr-TR" dirty="0" err="1" smtClean="0"/>
              <a:t>chiller</a:t>
            </a:r>
            <a:endParaRPr lang="tr-TR" dirty="0" smtClean="0"/>
          </a:p>
          <a:p>
            <a:r>
              <a:rPr lang="tr-TR" dirty="0" smtClean="0"/>
              <a:t>www.</a:t>
            </a:r>
            <a:r>
              <a:rPr lang="tr-TR" dirty="0" err="1" smtClean="0"/>
              <a:t>chiller</a:t>
            </a:r>
            <a:r>
              <a:rPr lang="tr-TR" dirty="0" smtClean="0"/>
              <a:t>.com.tr</a:t>
            </a:r>
          </a:p>
          <a:p>
            <a:r>
              <a:rPr lang="tr-TR" smtClean="0"/>
              <a:t>www.mekanikcozum</a:t>
            </a:r>
            <a:r>
              <a:rPr lang="tr-TR" dirty="0" smtClean="0"/>
              <a:t>.com.tr/hava-</a:t>
            </a:r>
            <a:r>
              <a:rPr lang="tr-TR" dirty="0" err="1" smtClean="0"/>
              <a:t>sogutmali</a:t>
            </a:r>
            <a:r>
              <a:rPr lang="tr-TR" dirty="0" smtClean="0"/>
              <a:t>-</a:t>
            </a:r>
            <a:r>
              <a:rPr lang="tr-TR" dirty="0" err="1" smtClean="0"/>
              <a:t>chiller</a:t>
            </a:r>
            <a:endParaRPr lang="tr-TR" dirty="0" smtClean="0"/>
          </a:p>
          <a:p>
            <a:r>
              <a:rPr lang="tr-TR" dirty="0" smtClean="0"/>
              <a:t>www.</a:t>
            </a:r>
            <a:r>
              <a:rPr lang="tr-TR" dirty="0" err="1" smtClean="0"/>
              <a:t>researchgate</a:t>
            </a:r>
            <a:r>
              <a:rPr lang="tr-TR" dirty="0" smtClean="0"/>
              <a:t>.net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CHILLER NEDİR?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İngilizce </a:t>
            </a:r>
            <a:r>
              <a:rPr lang="tr-TR" dirty="0" err="1" smtClean="0"/>
              <a:t>chiller</a:t>
            </a:r>
            <a:r>
              <a:rPr lang="tr-TR" dirty="0" smtClean="0"/>
              <a:t> olarak adlandırılan ve Türkçeye soğutma sistemleri olarak çevrilen </a:t>
            </a:r>
            <a:r>
              <a:rPr lang="tr-TR" dirty="0" err="1" smtClean="0"/>
              <a:t>chiller</a:t>
            </a:r>
            <a:r>
              <a:rPr lang="tr-TR" dirty="0" smtClean="0"/>
              <a:t>; ısıyı bir kaynaktan alarak başka bir kaynağa transfer eden, enjeksiyon soğutma sistemi olarak adlandırılan sistemlerdir.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899592" y="479715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Chiller</a:t>
            </a:r>
            <a:r>
              <a:rPr lang="tr-TR" dirty="0" smtClean="0"/>
              <a:t> Sistemi Şematik Resim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305675" cy="38481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1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CHILLER SİSTEMİ NASIL ÇALIŞIR?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Kompresör, </a:t>
            </a:r>
            <a:r>
              <a:rPr lang="tr-TR" dirty="0" err="1" smtClean="0"/>
              <a:t>kondanser</a:t>
            </a:r>
            <a:r>
              <a:rPr lang="tr-TR" dirty="0" smtClean="0"/>
              <a:t>, genleşme vanası ve </a:t>
            </a:r>
            <a:r>
              <a:rPr lang="tr-TR" dirty="0" err="1" smtClean="0"/>
              <a:t>evaporatörden</a:t>
            </a:r>
            <a:r>
              <a:rPr lang="tr-TR" dirty="0" smtClean="0"/>
              <a:t> oluşan bir sistemdir.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3738220" cy="272108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Kompresörde sıkıştırılan ve ısınan gazın </a:t>
            </a:r>
            <a:r>
              <a:rPr lang="tr-TR" dirty="0" err="1" smtClean="0"/>
              <a:t>kondanserde</a:t>
            </a:r>
            <a:r>
              <a:rPr lang="tr-TR" dirty="0" smtClean="0"/>
              <a:t> soğutulması ile çalışır. Daha sonra genleşme vanasından geçen gazın basıncı dolayısı ile sıcaklığı düşer ve sıvılaşır. </a:t>
            </a:r>
            <a:r>
              <a:rPr lang="tr-TR" dirty="0" err="1" smtClean="0"/>
              <a:t>Evaporatörden</a:t>
            </a:r>
            <a:r>
              <a:rPr lang="tr-TR" dirty="0" smtClean="0"/>
              <a:t> geçerken soğutulmak istenen sıvının üzerinden ısıyı alır alçak basınçta gaz olarak kompresöre gelir, yeniden sıkıştırılır.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 smtClean="0"/>
              <a:t>Chiller</a:t>
            </a:r>
            <a:r>
              <a:rPr lang="tr-TR" dirty="0" smtClean="0"/>
              <a:t> sistemler ısıyı atma tipine göre ikiye ayrılır:</a:t>
            </a:r>
          </a:p>
          <a:p>
            <a:r>
              <a:rPr lang="tr-TR" dirty="0"/>
              <a:t>Su soğutmalı </a:t>
            </a:r>
            <a:r>
              <a:rPr lang="tr-TR" dirty="0" err="1" smtClean="0"/>
              <a:t>chiller</a:t>
            </a:r>
            <a:endParaRPr lang="tr-TR" dirty="0" smtClean="0"/>
          </a:p>
          <a:p>
            <a:r>
              <a:rPr lang="tr-TR" dirty="0"/>
              <a:t>Hava soğutmalı </a:t>
            </a:r>
            <a:r>
              <a:rPr lang="tr-TR" dirty="0" err="1" smtClean="0"/>
              <a:t>chiller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Bunun </a:t>
            </a:r>
            <a:r>
              <a:rPr lang="tr-TR" dirty="0"/>
              <a:t>dışında </a:t>
            </a:r>
            <a:r>
              <a:rPr lang="tr-TR" dirty="0" err="1"/>
              <a:t>heat</a:t>
            </a:r>
            <a:r>
              <a:rPr lang="tr-TR" dirty="0"/>
              <a:t> </a:t>
            </a:r>
            <a:r>
              <a:rPr lang="tr-TR" dirty="0" err="1"/>
              <a:t>pump</a:t>
            </a:r>
            <a:r>
              <a:rPr lang="tr-TR" dirty="0"/>
              <a:t> </a:t>
            </a:r>
            <a:r>
              <a:rPr lang="tr-TR" dirty="0" err="1"/>
              <a:t>chiller</a:t>
            </a:r>
            <a:r>
              <a:rPr lang="tr-TR" dirty="0"/>
              <a:t>, 4 </a:t>
            </a:r>
            <a:r>
              <a:rPr lang="tr-TR" dirty="0" smtClean="0"/>
              <a:t>borulu</a:t>
            </a:r>
          </a:p>
          <a:p>
            <a:pPr>
              <a:buNone/>
            </a:pPr>
            <a:r>
              <a:rPr lang="tr-TR" dirty="0" err="1" smtClean="0"/>
              <a:t>chiller</a:t>
            </a:r>
            <a:r>
              <a:rPr lang="tr-TR" dirty="0"/>
              <a:t>,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cooling</a:t>
            </a:r>
            <a:r>
              <a:rPr lang="tr-TR" dirty="0"/>
              <a:t> </a:t>
            </a:r>
            <a:r>
              <a:rPr lang="tr-TR" dirty="0" err="1"/>
              <a:t>chiller</a:t>
            </a:r>
            <a:r>
              <a:rPr lang="tr-TR" dirty="0"/>
              <a:t> </a:t>
            </a:r>
            <a:r>
              <a:rPr lang="tr-TR" dirty="0" smtClean="0"/>
              <a:t>sistemleri de</a:t>
            </a:r>
          </a:p>
          <a:p>
            <a:pPr>
              <a:buNone/>
            </a:pPr>
            <a:r>
              <a:rPr lang="tr-TR" dirty="0" smtClean="0"/>
              <a:t>kullanılmaktadır</a:t>
            </a:r>
            <a:r>
              <a:rPr lang="tr-TR" dirty="0"/>
              <a:t>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HAVA SOĞUTMALI CHILLERLER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Chiller</a:t>
            </a:r>
            <a:r>
              <a:rPr lang="tr-TR" dirty="0"/>
              <a:t> soğutma sistemleri farklı özelliklerine göre gruplandırılır. En büyük ayrım ise </a:t>
            </a:r>
            <a:r>
              <a:rPr lang="tr-TR" dirty="0" smtClean="0"/>
              <a:t>ısıyı transfer kaynağın </a:t>
            </a:r>
            <a:r>
              <a:rPr lang="tr-TR" dirty="0"/>
              <a:t>ne olduğudur. </a:t>
            </a:r>
            <a:endParaRPr lang="tr-TR" dirty="0" smtClean="0"/>
          </a:p>
          <a:p>
            <a:r>
              <a:rPr lang="tr-TR" dirty="0" smtClean="0"/>
              <a:t>Isı havaya </a:t>
            </a:r>
            <a:r>
              <a:rPr lang="tr-TR" dirty="0"/>
              <a:t>atılıyorsa hava kaynaklı soğutma grubu, suya atılıyorsa su kaynaklı soğutma grubu olarak adlandırılır. Hava soğutmalı </a:t>
            </a:r>
            <a:r>
              <a:rPr lang="tr-TR" dirty="0" err="1"/>
              <a:t>chiller</a:t>
            </a:r>
            <a:r>
              <a:rPr lang="tr-TR" dirty="0"/>
              <a:t> sistemleri, </a:t>
            </a:r>
            <a:r>
              <a:rPr lang="tr-TR" dirty="0" err="1"/>
              <a:t>chiller</a:t>
            </a:r>
            <a:r>
              <a:rPr lang="tr-TR" dirty="0"/>
              <a:t> içerisindeki soğutucu gazın, </a:t>
            </a:r>
            <a:r>
              <a:rPr lang="tr-TR" dirty="0" err="1"/>
              <a:t>evaporatör</a:t>
            </a:r>
            <a:r>
              <a:rPr lang="tr-TR" dirty="0"/>
              <a:t> ve kompresör üzerinden kazandığı enerjisinin hava soğutmalı bataryalar üzerinde atması şeklinde çalışır.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tr-TR" dirty="0" smtClean="0"/>
              <a:t>Hava soğutmalı </a:t>
            </a:r>
            <a:r>
              <a:rPr lang="tr-TR" dirty="0" err="1" smtClean="0"/>
              <a:t>chiller</a:t>
            </a:r>
            <a:r>
              <a:rPr lang="tr-TR" dirty="0" smtClean="0"/>
              <a:t> sistemleri, </a:t>
            </a:r>
            <a:r>
              <a:rPr lang="tr-TR" dirty="0" err="1" smtClean="0"/>
              <a:t>chiller</a:t>
            </a:r>
            <a:r>
              <a:rPr lang="tr-TR" dirty="0" smtClean="0"/>
              <a:t> içerisindeki soğutucu gazın, </a:t>
            </a:r>
            <a:r>
              <a:rPr lang="tr-TR" dirty="0" err="1" smtClean="0"/>
              <a:t>evaporatör</a:t>
            </a:r>
            <a:r>
              <a:rPr lang="tr-TR" dirty="0" smtClean="0"/>
              <a:t> ve kompresör üzerinden kazandığı enerjisinin hava soğutmalı bataryalar üzerinde atması şeklinde çalışır.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8</a:t>
            </a:fld>
            <a:endParaRPr kumimoji="0"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16424" cy="42201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5"/>
          </a:xfrm>
        </p:spPr>
        <p:txBody>
          <a:bodyPr/>
          <a:lstStyle/>
          <a:p>
            <a:r>
              <a:rPr lang="tr-TR" dirty="0"/>
              <a:t>Kompresörde sıkıştırılmış ve yüksek sıcaklıkta gaz halindeki soğutucu akışkan </a:t>
            </a:r>
            <a:r>
              <a:rPr lang="tr-TR" dirty="0" err="1"/>
              <a:t>kondansere</a:t>
            </a:r>
            <a:r>
              <a:rPr lang="tr-TR" dirty="0"/>
              <a:t> gönderilir. Fanlar yardımı ile batarya yüzeyinde hava akışı sağlanarak ısı transferi gerçekleşir. Gaz üzerindeki ısının havaya iletilmesiyle soğutma tamamlanır.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770362" cy="30747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475</Words>
  <Application>Microsoft Office PowerPoint</Application>
  <PresentationFormat>Ekran Gösterisi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CHILLER</vt:lpstr>
      <vt:lpstr>CHILLER NEDİR?</vt:lpstr>
      <vt:lpstr>Slayt 3</vt:lpstr>
      <vt:lpstr>CHILLER SİSTEMİ NASIL ÇALIŞIR?</vt:lpstr>
      <vt:lpstr>Slayt 5</vt:lpstr>
      <vt:lpstr>Slayt 6</vt:lpstr>
      <vt:lpstr>HAVA SOĞUTMALI CHILLERLER</vt:lpstr>
      <vt:lpstr>Slayt 8</vt:lpstr>
      <vt:lpstr>Slayt 9</vt:lpstr>
      <vt:lpstr>SU SOĞUTMALI CHILLER</vt:lpstr>
      <vt:lpstr>Slayt 11</vt:lpstr>
      <vt:lpstr>Slayt 12</vt:lpstr>
      <vt:lpstr>HEAT PUMP CHILLER</vt:lpstr>
      <vt:lpstr>Slayt 14</vt:lpstr>
      <vt:lpstr>4 BORULU CHİLLER</vt:lpstr>
      <vt:lpstr>FREE COOLING CHILLER</vt:lpstr>
      <vt:lpstr>KAYNAKÇA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CHILLER</dc:title>
  <dc:creator>Mert</dc:creator>
  <cp:lastModifiedBy>USER</cp:lastModifiedBy>
  <cp:revision>15</cp:revision>
  <dcterms:created xsi:type="dcterms:W3CDTF">2020-05-08T02:03:41Z</dcterms:created>
  <dcterms:modified xsi:type="dcterms:W3CDTF">2020-05-10T15:10:23Z</dcterms:modified>
</cp:coreProperties>
</file>