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6" r:id="rId25"/>
    <p:sldId id="284" r:id="rId26"/>
    <p:sldId id="285" r:id="rId27"/>
    <p:sldId id="287" r:id="rId28"/>
    <p:sldId id="289" r:id="rId29"/>
    <p:sldId id="288" r:id="rId30"/>
    <p:sldId id="281" r:id="rId31"/>
    <p:sldId id="282" r:id="rId32"/>
    <p:sldId id="283"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0705D3-818E-487D-AF3E-8BDAA4CECD48}" type="datetimeFigureOut">
              <a:rPr lang="tr-TR" smtClean="0"/>
              <a:pPr/>
              <a:t>23.11.2019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286FE-A2B1-4E8E-9B2A-7BF228461F59}" type="slidenum">
              <a:rPr lang="tr-TR" smtClean="0"/>
              <a:pPr/>
              <a:t>‹#›</a:t>
            </a:fld>
            <a:endParaRPr lang="tr-TR"/>
          </a:p>
        </p:txBody>
      </p:sp>
    </p:spTree>
    <p:extLst>
      <p:ext uri="{BB962C8B-B14F-4D97-AF65-F5344CB8AC3E}">
        <p14:creationId xmlns:p14="http://schemas.microsoft.com/office/powerpoint/2010/main" xmlns="" val="3051798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223532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4137921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2377481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192014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249265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2197956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387964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742200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221192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4149927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524CAC07-E120-4FC2-B591-3A8C07F0342B}" type="datetimeFigureOut">
              <a:rPr lang="tr-TR" smtClean="0"/>
              <a:pPr/>
              <a:t>23.11.2019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2278275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4CAC07-E120-4FC2-B591-3A8C07F0342B}" type="datetimeFigureOut">
              <a:rPr lang="tr-TR" smtClean="0"/>
              <a:pPr/>
              <a:t>23.11.2019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183B00-BAA2-47DF-AFCF-A1C8B45EB233}" type="slidenum">
              <a:rPr lang="tr-TR" smtClean="0"/>
              <a:pPr/>
              <a:t>‹#›</a:t>
            </a:fld>
            <a:endParaRPr lang="tr-TR"/>
          </a:p>
        </p:txBody>
      </p:sp>
    </p:spTree>
    <p:extLst>
      <p:ext uri="{BB962C8B-B14F-4D97-AF65-F5344CB8AC3E}">
        <p14:creationId xmlns:p14="http://schemas.microsoft.com/office/powerpoint/2010/main" xmlns="" val="1209074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smtClean="0"/>
              <a:t>ENDÜSTRİ 4.0 İLE GELİŞEN TEKNOLOJİLER VE ENDÜSTRİ </a:t>
            </a:r>
            <a:r>
              <a:rPr lang="tr-TR" err="1" smtClean="0"/>
              <a:t>4.0’IN</a:t>
            </a:r>
            <a:r>
              <a:rPr lang="tr-TR" smtClean="0"/>
              <a:t> ETKİLERİ	</a:t>
            </a:r>
            <a:endParaRPr lang="tr-TR"/>
          </a:p>
        </p:txBody>
      </p:sp>
    </p:spTree>
    <p:extLst>
      <p:ext uri="{BB962C8B-B14F-4D97-AF65-F5344CB8AC3E}">
        <p14:creationId xmlns:p14="http://schemas.microsoft.com/office/powerpoint/2010/main" xmlns="" val="3470518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188640"/>
            <a:ext cx="8507288" cy="1228998"/>
          </a:xfrm>
        </p:spPr>
        <p:txBody>
          <a:bodyPr>
            <a:normAutofit fontScale="90000"/>
          </a:bodyPr>
          <a:lstStyle/>
          <a:p>
            <a:pPr algn="l"/>
            <a:r>
              <a:rPr lang="tr-TR" sz="2400" b="1" smtClean="0"/>
              <a:t>                                                                                                                       </a:t>
            </a:r>
            <a:br>
              <a:rPr lang="tr-TR" sz="2400" b="1" smtClean="0"/>
            </a:br>
            <a:r>
              <a:rPr lang="tr-TR" sz="2400" b="1"/>
              <a:t/>
            </a:r>
            <a:br>
              <a:rPr lang="tr-TR" sz="2400" b="1"/>
            </a:br>
            <a:r>
              <a:rPr lang="tr-TR" sz="2400" b="1" smtClean="0"/>
              <a:t>     </a:t>
            </a:r>
            <a:br>
              <a:rPr lang="tr-TR" sz="2400" b="1" smtClean="0"/>
            </a:br>
            <a:r>
              <a:rPr lang="tr-TR" sz="2400" b="1"/>
              <a:t> </a:t>
            </a:r>
            <a:r>
              <a:rPr lang="tr-TR" sz="2400" b="1" smtClean="0"/>
              <a:t>    1) Otonom Robotlar</a:t>
            </a:r>
            <a:endParaRPr lang="tr-TR" sz="2400" b="1"/>
          </a:p>
        </p:txBody>
      </p:sp>
      <p:sp>
        <p:nvSpPr>
          <p:cNvPr id="3" name="İçerik Yer Tutucusu 2"/>
          <p:cNvSpPr>
            <a:spLocks noGrp="1"/>
          </p:cNvSpPr>
          <p:nvPr>
            <p:ph idx="1"/>
          </p:nvPr>
        </p:nvSpPr>
        <p:spPr>
          <a:xfrm>
            <a:off x="467544" y="1484784"/>
            <a:ext cx="8229600" cy="4929411"/>
          </a:xfrm>
        </p:spPr>
        <p:txBody>
          <a:bodyPr>
            <a:normAutofit/>
          </a:bodyPr>
          <a:lstStyle/>
          <a:p>
            <a:pPr marL="0" indent="0">
              <a:buNone/>
            </a:pPr>
            <a:r>
              <a:rPr lang="tr-TR" sz="2400"/>
              <a:t> </a:t>
            </a:r>
            <a:r>
              <a:rPr lang="tr-TR" sz="2400" smtClean="0"/>
              <a:t> </a:t>
            </a:r>
            <a:r>
              <a:rPr lang="tr-TR" sz="2400"/>
              <a:t>4.0 endüstri devrimi ile birlikte bu robotların önemi </a:t>
            </a:r>
            <a:r>
              <a:rPr lang="tr-TR" sz="2400" smtClean="0"/>
              <a:t>artmış </a:t>
            </a:r>
            <a:r>
              <a:rPr lang="tr-TR" sz="2400"/>
              <a:t>durumdadır. Üstelik ilerleyen zamanlar eşliğinde bu otonom robotlar en doğru şekilde birbirleri ile iletişim </a:t>
            </a:r>
            <a:r>
              <a:rPr lang="tr-TR" sz="2400" smtClean="0"/>
              <a:t>kurup, </a:t>
            </a:r>
            <a:r>
              <a:rPr lang="tr-TR" sz="2400"/>
              <a:t>haberleşip analiz yapmak suretiyle, iş bölümünü de istenilen düzeyde gerçekleştirip yapılacak olan üretim kapsamında en iyi uyumu sağlayacak noktaya gelmeye başlamış durumdadır. Örneğin otomotiv sektöründe kaynak, boyama ile birlikte aynı zamanda kalite kontrol ve montaj gibi daha birçok değişik entegre sistemler, fabrikasyon işlemleri altında profesyonel bir şekilde gerçekleştirilmektedir. </a:t>
            </a:r>
            <a:r>
              <a:rPr lang="tr-TR" sz="2400" smtClean="0"/>
              <a:t>Zaman açısından çok </a:t>
            </a:r>
            <a:r>
              <a:rPr lang="tr-TR" sz="2400"/>
              <a:t>fazla kâr </a:t>
            </a:r>
            <a:r>
              <a:rPr lang="tr-TR" sz="2400" smtClean="0"/>
              <a:t>sağlandığı </a:t>
            </a:r>
            <a:r>
              <a:rPr lang="tr-TR" sz="2400"/>
              <a:t>gibi, insan gücünden de kâr sağlanmaktadır.</a:t>
            </a:r>
          </a:p>
        </p:txBody>
      </p:sp>
      <p:sp>
        <p:nvSpPr>
          <p:cNvPr id="4" name="Metin kutusu 3"/>
          <p:cNvSpPr txBox="1"/>
          <p:nvPr/>
        </p:nvSpPr>
        <p:spPr>
          <a:xfrm>
            <a:off x="1547663" y="188640"/>
            <a:ext cx="6074355" cy="830997"/>
          </a:xfrm>
          <a:prstGeom prst="rect">
            <a:avLst/>
          </a:prstGeom>
          <a:noFill/>
        </p:spPr>
        <p:txBody>
          <a:bodyPr wrap="none" rtlCol="0">
            <a:spAutoFit/>
          </a:bodyPr>
          <a:lstStyle/>
          <a:p>
            <a:r>
              <a:rPr lang="tr-TR" sz="2400" b="1"/>
              <a:t>Endüstri 4.0 </a:t>
            </a:r>
            <a:r>
              <a:rPr lang="tr-TR" sz="2400" b="1" smtClean="0"/>
              <a:t>ile Birlikte </a:t>
            </a:r>
            <a:r>
              <a:rPr lang="tr-TR" sz="2400" b="1"/>
              <a:t>Gelişen Teknolojiler ve </a:t>
            </a:r>
            <a:endParaRPr lang="tr-TR" sz="2400" b="1" smtClean="0"/>
          </a:p>
          <a:p>
            <a:r>
              <a:rPr lang="tr-TR" sz="2400" b="1"/>
              <a:t> </a:t>
            </a:r>
            <a:r>
              <a:rPr lang="tr-TR" sz="2400" b="1" smtClean="0"/>
              <a:t>                Önem Kazanan Alanlar</a:t>
            </a:r>
            <a:endParaRPr lang="tr-TR" sz="2400" b="1"/>
          </a:p>
        </p:txBody>
      </p:sp>
    </p:spTree>
    <p:extLst>
      <p:ext uri="{BB962C8B-B14F-4D97-AF65-F5344CB8AC3E}">
        <p14:creationId xmlns:p14="http://schemas.microsoft.com/office/powerpoint/2010/main" xmlns="" val="1738730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Autofit/>
          </a:bodyPr>
          <a:lstStyle/>
          <a:p>
            <a:pPr marL="0" indent="0">
              <a:buNone/>
            </a:pPr>
            <a:r>
              <a:rPr lang="tr-TR" sz="2400" smtClean="0"/>
              <a:t>  </a:t>
            </a:r>
            <a:r>
              <a:rPr lang="tr-TR" sz="2400" err="1" smtClean="0"/>
              <a:t>AMR'ler</a:t>
            </a:r>
            <a:r>
              <a:rPr lang="tr-TR" sz="2400" smtClean="0"/>
              <a:t>, otonom mobil robotlar, dördüncü </a:t>
            </a:r>
            <a:r>
              <a:rPr lang="tr-TR" sz="2400"/>
              <a:t>sanayi devriminin getirdiği </a:t>
            </a:r>
            <a:r>
              <a:rPr lang="tr-TR" sz="2400" err="1"/>
              <a:t>sensör</a:t>
            </a:r>
            <a:r>
              <a:rPr lang="tr-TR" sz="2400"/>
              <a:t> ve işlem gücünü yapay zeka ile birleştirerek </a:t>
            </a:r>
            <a:r>
              <a:rPr lang="tr-TR" sz="2400" err="1"/>
              <a:t>AGV'lerden</a:t>
            </a:r>
            <a:r>
              <a:rPr lang="tr-TR" sz="2400"/>
              <a:t> çok daha esnek, çok daha verimli ve çok daha entegre bir çalışma yöntemi sunuyor. Çalışacakları alanın doğal </a:t>
            </a:r>
            <a:r>
              <a:rPr lang="tr-TR" sz="2400" err="1"/>
              <a:t>navigasyon</a:t>
            </a:r>
            <a:r>
              <a:rPr lang="tr-TR" sz="2400"/>
              <a:t> </a:t>
            </a:r>
            <a:r>
              <a:rPr lang="tr-TR" sz="2400" smtClean="0"/>
              <a:t>olarak </a:t>
            </a:r>
            <a:r>
              <a:rPr lang="tr-TR" sz="2400"/>
              <a:t>adlandırılan yöntemle önceden haritalama işlemini yaptıkları için bant, şerit, kablo ya da ray gibi hiçbir altyapı yatırımına gerek duymuyorlar. Herhangi bir hat takip etmek zorunda olmadığı için bu robotlar dinamik yol planlaması yapabiliyor, hedefe ulaşmak için belirlenen sınırlar dahilinde mevcut durumdaki en verimli yolu tercih edebiliyorlar. </a:t>
            </a:r>
            <a:r>
              <a:rPr lang="tr-TR" sz="2400" err="1"/>
              <a:t>AMR'ler</a:t>
            </a:r>
            <a:r>
              <a:rPr lang="tr-TR" sz="2400"/>
              <a:t> sahip oldukları otonomi yetenekleri sayesinde rotaları üzerinde bir engelle karşılaştıklarında alan müsait olduğu sürece engelin çevresinden güvenli biçimde geçerek yoluna devam </a:t>
            </a:r>
            <a:r>
              <a:rPr lang="tr-TR" sz="2400" smtClean="0"/>
              <a:t>edebiliyorlar ve tesisin </a:t>
            </a:r>
            <a:r>
              <a:rPr lang="tr-TR" sz="2400"/>
              <a:t>mevcut yönetim sistemleri ile entegre olabiliyor, ve bu sistemlerden iş emri alabiliyorlar </a:t>
            </a:r>
          </a:p>
        </p:txBody>
      </p:sp>
    </p:spTree>
    <p:extLst>
      <p:ext uri="{BB962C8B-B14F-4D97-AF65-F5344CB8AC3E}">
        <p14:creationId xmlns:p14="http://schemas.microsoft.com/office/powerpoint/2010/main" xmlns="" val="3381780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908720"/>
            <a:ext cx="8229600" cy="4630389"/>
          </a:xfrm>
        </p:spPr>
      </p:pic>
      <p:sp>
        <p:nvSpPr>
          <p:cNvPr id="5" name="Metin kutusu 4"/>
          <p:cNvSpPr txBox="1"/>
          <p:nvPr/>
        </p:nvSpPr>
        <p:spPr>
          <a:xfrm>
            <a:off x="1763688" y="5805264"/>
            <a:ext cx="5596468" cy="369332"/>
          </a:xfrm>
          <a:prstGeom prst="rect">
            <a:avLst/>
          </a:prstGeom>
          <a:noFill/>
        </p:spPr>
        <p:txBody>
          <a:bodyPr wrap="none" rtlCol="0">
            <a:spAutoFit/>
          </a:bodyPr>
          <a:lstStyle/>
          <a:p>
            <a:r>
              <a:rPr lang="tr-TR" smtClean="0"/>
              <a:t>100kg’a kadar taşıma </a:t>
            </a:r>
            <a:r>
              <a:rPr lang="tr-TR"/>
              <a:t>kapasitesine </a:t>
            </a:r>
            <a:r>
              <a:rPr lang="tr-TR" smtClean="0"/>
              <a:t>sahip </a:t>
            </a:r>
            <a:r>
              <a:rPr lang="tr-TR" err="1" smtClean="0"/>
              <a:t>TIAGo</a:t>
            </a:r>
            <a:r>
              <a:rPr lang="tr-TR" smtClean="0"/>
              <a:t> Base AMR </a:t>
            </a:r>
            <a:endParaRPr lang="tr-TR"/>
          </a:p>
        </p:txBody>
      </p:sp>
    </p:spTree>
    <p:extLst>
      <p:ext uri="{BB962C8B-B14F-4D97-AF65-F5344CB8AC3E}">
        <p14:creationId xmlns:p14="http://schemas.microsoft.com/office/powerpoint/2010/main" xmlns="" val="2298993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a:t>2) Siber Fiziksel Sistemler</a:t>
            </a:r>
            <a:br>
              <a:rPr lang="tr-TR" sz="2400" b="1"/>
            </a:br>
            <a:endParaRPr lang="tr-TR" sz="2400" b="1"/>
          </a:p>
        </p:txBody>
      </p:sp>
      <p:sp>
        <p:nvSpPr>
          <p:cNvPr id="3" name="İçerik Yer Tutucusu 2"/>
          <p:cNvSpPr>
            <a:spLocks noGrp="1"/>
          </p:cNvSpPr>
          <p:nvPr>
            <p:ph idx="1"/>
          </p:nvPr>
        </p:nvSpPr>
        <p:spPr>
          <a:xfrm>
            <a:off x="457200" y="1196752"/>
            <a:ext cx="8229600" cy="4929411"/>
          </a:xfrm>
        </p:spPr>
        <p:txBody>
          <a:bodyPr>
            <a:normAutofit fontScale="85000" lnSpcReduction="20000"/>
          </a:bodyPr>
          <a:lstStyle/>
          <a:p>
            <a:pPr marL="0" indent="0">
              <a:buNone/>
            </a:pPr>
            <a:r>
              <a:rPr lang="tr-TR" sz="2800" smtClean="0"/>
              <a:t> Siber </a:t>
            </a:r>
            <a:r>
              <a:rPr lang="tr-TR" sz="2800"/>
              <a:t>fiziksel </a:t>
            </a:r>
            <a:r>
              <a:rPr lang="tr-TR" sz="2800" smtClean="0"/>
              <a:t>sistemler, </a:t>
            </a:r>
            <a:r>
              <a:rPr lang="tr-TR" sz="2800"/>
              <a:t>(</a:t>
            </a:r>
            <a:r>
              <a:rPr lang="tr-TR" sz="2800" smtClean="0"/>
              <a:t>SFS), </a:t>
            </a:r>
            <a:r>
              <a:rPr lang="tr-TR" sz="2800" err="1"/>
              <a:t>sensörler</a:t>
            </a:r>
            <a:r>
              <a:rPr lang="tr-TR" sz="2800"/>
              <a:t> ve </a:t>
            </a:r>
            <a:r>
              <a:rPr lang="tr-TR" sz="2800" err="1"/>
              <a:t>aktüatörler</a:t>
            </a:r>
            <a:r>
              <a:rPr lang="tr-TR" sz="2800"/>
              <a:t> yardımıyla fiziksel dünyayı sanal bilgi işlem dünyasıyla bağlar. Farklı kurucu bileşenlerden oluşan </a:t>
            </a:r>
            <a:r>
              <a:rPr lang="tr-TR" sz="2800" err="1"/>
              <a:t>SFS’ler</a:t>
            </a:r>
            <a:r>
              <a:rPr lang="tr-TR" sz="2800"/>
              <a:t> iş birliği ile global davranışları oluşturur. Bu bileşenler gerçek dünya ile etkileşimde bulunmak için genellikle gömülü teknolojiler dahil olmak üzere yazılım sistemleri, iletişim teknolojileri, </a:t>
            </a:r>
            <a:r>
              <a:rPr lang="tr-TR" sz="2800" err="1"/>
              <a:t>sensörleri</a:t>
            </a:r>
            <a:r>
              <a:rPr lang="tr-TR" sz="2800"/>
              <a:t>/</a:t>
            </a:r>
            <a:r>
              <a:rPr lang="tr-TR" sz="2800" err="1"/>
              <a:t>aktüatörleri</a:t>
            </a:r>
            <a:r>
              <a:rPr lang="tr-TR" sz="2800"/>
              <a:t> içermektedir. Bu iki dünyayı birleştiren Siber Fiziksel Sistemler iki önemli unsurdan oluşuyor. Birbirleri ile internet üzerinden ve atanmış bir internet adresi ile haberleşen nesne ve sistemlerin oluşturduğu ağ; gerçek dünyadaki nesnelerin ve davranışların bilgisayar ortamında simülasyonuyla ortaya çıkan sanal ortamdır. "Nesnelerin İnterneti" ile birlikte çok geniş bir iletişim ağı yaratan ve böylece gerçek ve sanal dünyalar arasındaki sınırı kaldırmaya yönelen Siber-Fiziksel Sistemler, Endüstri 4.0’ın temelindeki güçlerden birini oluşturuyor.</a:t>
            </a:r>
          </a:p>
          <a:p>
            <a:pPr marL="0" indent="0">
              <a:buNone/>
            </a:pPr>
            <a:endParaRPr lang="tr-TR" sz="2800"/>
          </a:p>
          <a:p>
            <a:pPr marL="0" indent="0">
              <a:buNone/>
            </a:pPr>
            <a:endParaRPr lang="tr-TR" sz="2800"/>
          </a:p>
          <a:p>
            <a:endParaRPr lang="tr-TR"/>
          </a:p>
          <a:p>
            <a:endParaRPr lang="tr-TR"/>
          </a:p>
        </p:txBody>
      </p:sp>
    </p:spTree>
    <p:extLst>
      <p:ext uri="{BB962C8B-B14F-4D97-AF65-F5344CB8AC3E}">
        <p14:creationId xmlns:p14="http://schemas.microsoft.com/office/powerpoint/2010/main" xmlns="" val="459342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marL="0" indent="0">
              <a:buNone/>
            </a:pPr>
            <a:r>
              <a:rPr lang="tr-TR" sz="2400" smtClean="0"/>
              <a:t> Endüstri </a:t>
            </a:r>
            <a:r>
              <a:rPr lang="tr-TR" sz="2400"/>
              <a:t>4.0 tabanlı üretim süreçleri, sistemlerin çeşitli </a:t>
            </a:r>
            <a:r>
              <a:rPr lang="tr-TR" sz="2400" err="1"/>
              <a:t>arayüzler</a:t>
            </a:r>
            <a:r>
              <a:rPr lang="tr-TR" sz="2400"/>
              <a:t> üzerinden farklı ağlara bağlanıp farklı servislerle iletişim kurmasını esas alıyor. Tıpkı akıllı telefonlardaki internet bağlantısı ile çeşitli içeriklere ulaşmamız, çevremizdeki diğer akıllı telefonlarla farklı platformlar üzerinden iletişim kurmamız gibi, Endüstri 4.0 da Siber-Fiziksel Dünyalar arasındaki iletişimi makinelere yansıtıyor. Bunun en belirgin örneği ise “Akıllı Fabrikalar”</a:t>
            </a:r>
          </a:p>
          <a:p>
            <a:pPr marL="0" indent="0">
              <a:buNone/>
            </a:pPr>
            <a:r>
              <a:rPr lang="tr-TR" sz="2400" smtClean="0"/>
              <a:t>  Akıllı </a:t>
            </a:r>
            <a:r>
              <a:rPr lang="tr-TR" sz="2400"/>
              <a:t>Fabrikalarda otomasyon süreçleri, cihazların ve makinelerin birbirleriyle haberleşerek üretim işlemlerini kendi içlerinde belirleyip düzenlemeleri anlamına geliyor. Örneğin, üretimin herhangi bir aşamasında kaynak sıkıntısı olması durumunda, gerekli kaynak siparişi otomatik olarak veriliyor, oluşan arızalar anında ve yerinde tespit edilip giderilebiliyor, sistem tam kapasiteyle ve sorunsuz </a:t>
            </a:r>
            <a:r>
              <a:rPr lang="tr-TR" sz="2400" smtClean="0"/>
              <a:t>çalıştırılabiliyor.</a:t>
            </a:r>
            <a:endParaRPr lang="tr-TR" sz="2400"/>
          </a:p>
          <a:p>
            <a:endParaRPr lang="tr-TR"/>
          </a:p>
          <a:p>
            <a:endParaRPr lang="tr-TR"/>
          </a:p>
        </p:txBody>
      </p:sp>
    </p:spTree>
    <p:extLst>
      <p:ext uri="{BB962C8B-B14F-4D97-AF65-F5344CB8AC3E}">
        <p14:creationId xmlns:p14="http://schemas.microsoft.com/office/powerpoint/2010/main" xmlns="" val="897439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a:bodyPr>
          <a:lstStyle/>
          <a:p>
            <a:pPr marL="0" indent="0">
              <a:buNone/>
            </a:pPr>
            <a:r>
              <a:rPr lang="tr-TR" sz="2400"/>
              <a:t>Siber-Fiziksel Sistemler, sadece üretimde değil  bir çok yerde esas rol oynamaktadır. Bazıları şöyle sıralanabiliyor:</a:t>
            </a:r>
          </a:p>
          <a:p>
            <a:endParaRPr lang="tr-TR" sz="2400"/>
          </a:p>
          <a:p>
            <a:pPr marL="0" indent="0">
              <a:buNone/>
            </a:pPr>
            <a:r>
              <a:rPr lang="tr-TR" sz="2400" smtClean="0"/>
              <a:t>►</a:t>
            </a:r>
            <a:r>
              <a:rPr lang="tr-TR" sz="2400"/>
              <a:t>Fiziksel ve </a:t>
            </a:r>
            <a:r>
              <a:rPr lang="tr-TR" sz="2400" err="1"/>
              <a:t>organizasyonel</a:t>
            </a:r>
            <a:r>
              <a:rPr lang="tr-TR" sz="2400"/>
              <a:t> veya iş süreçleri monitör ve kontrol ediyor</a:t>
            </a:r>
          </a:p>
          <a:p>
            <a:pPr marL="0" indent="0">
              <a:buNone/>
            </a:pPr>
            <a:r>
              <a:rPr lang="tr-TR" sz="2400"/>
              <a:t>►Önemli kullanıcı katılımı/etkileşimi içeriyor</a:t>
            </a:r>
          </a:p>
          <a:p>
            <a:pPr marL="0" indent="0">
              <a:buNone/>
            </a:pPr>
            <a:r>
              <a:rPr lang="tr-TR" sz="2400"/>
              <a:t>►Gerçek zaman yapılandırma, dağıtım veya görevlendirme ile çevredeki tepkisel değişiklere uyum ve gelişim sağlıyor</a:t>
            </a:r>
          </a:p>
          <a:p>
            <a:pPr marL="0" indent="0">
              <a:buNone/>
            </a:pPr>
            <a:r>
              <a:rPr lang="tr-TR" sz="2400"/>
              <a:t>►Kendi performansını sürekli monitör ve optimize ediyor</a:t>
            </a:r>
          </a:p>
          <a:p>
            <a:pPr marL="0" indent="0">
              <a:buNone/>
            </a:pPr>
            <a:r>
              <a:rPr lang="tr-TR" sz="2400"/>
              <a:t>►Yüksek derecede güvenirlik gerektiriyor</a:t>
            </a:r>
          </a:p>
          <a:p>
            <a:pPr marL="0" indent="0">
              <a:buNone/>
            </a:pPr>
            <a:r>
              <a:rPr lang="tr-TR" sz="2400"/>
              <a:t>►Farklı teknik disiplinler ve farklı uygulama </a:t>
            </a:r>
            <a:r>
              <a:rPr lang="tr-TR" sz="2400" smtClean="0"/>
              <a:t>alanlarının entegrasyonunu </a:t>
            </a:r>
            <a:r>
              <a:rPr lang="tr-TR" sz="2400"/>
              <a:t>gerektiriyor</a:t>
            </a:r>
          </a:p>
          <a:p>
            <a:pPr marL="0" indent="0">
              <a:buNone/>
            </a:pPr>
            <a:r>
              <a:rPr lang="tr-TR" sz="2400"/>
              <a:t>►Yerel, bölgesel, ulusal ve küresel düzeyde özerlik yüksek derecede hiyerarşik karar sistemleri gerektiriyor</a:t>
            </a:r>
          </a:p>
        </p:txBody>
      </p:sp>
    </p:spTree>
    <p:extLst>
      <p:ext uri="{BB962C8B-B14F-4D97-AF65-F5344CB8AC3E}">
        <p14:creationId xmlns:p14="http://schemas.microsoft.com/office/powerpoint/2010/main" xmlns="" val="541473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smtClean="0"/>
              <a:t>3) Nesnelerin İnterneti (</a:t>
            </a:r>
            <a:r>
              <a:rPr lang="tr-TR" sz="2400" b="1" err="1" smtClean="0"/>
              <a:t>IoT</a:t>
            </a:r>
            <a:r>
              <a:rPr lang="tr-TR" sz="2400" b="1" smtClean="0"/>
              <a:t>)</a:t>
            </a:r>
            <a:endParaRPr lang="tr-TR" sz="2400" b="1"/>
          </a:p>
        </p:txBody>
      </p:sp>
      <p:sp>
        <p:nvSpPr>
          <p:cNvPr id="3" name="İçerik Yer Tutucusu 2"/>
          <p:cNvSpPr>
            <a:spLocks noGrp="1"/>
          </p:cNvSpPr>
          <p:nvPr>
            <p:ph idx="1"/>
          </p:nvPr>
        </p:nvSpPr>
        <p:spPr>
          <a:xfrm>
            <a:off x="457200" y="1124744"/>
            <a:ext cx="8229600" cy="5001419"/>
          </a:xfrm>
        </p:spPr>
        <p:txBody>
          <a:bodyPr>
            <a:normAutofit/>
          </a:bodyPr>
          <a:lstStyle/>
          <a:p>
            <a:pPr marL="0" indent="0">
              <a:buNone/>
            </a:pPr>
            <a:r>
              <a:rPr lang="tr-TR" sz="2400" smtClean="0"/>
              <a:t> </a:t>
            </a:r>
            <a:r>
              <a:rPr lang="tr-TR" sz="2400" err="1" smtClean="0"/>
              <a:t>IoT</a:t>
            </a:r>
            <a:r>
              <a:rPr lang="tr-TR" sz="2400" smtClean="0"/>
              <a:t> </a:t>
            </a:r>
            <a:r>
              <a:rPr lang="tr-TR" sz="2400"/>
              <a:t>için En kullanışlı tanım, </a:t>
            </a:r>
            <a:r>
              <a:rPr lang="tr-TR" sz="2400" err="1"/>
              <a:t>BryceBarnes</a:t>
            </a:r>
            <a:r>
              <a:rPr lang="tr-TR" sz="2400"/>
              <a:t> tarafından sunulan tanım. </a:t>
            </a:r>
            <a:r>
              <a:rPr lang="tr-TR" sz="2400" err="1"/>
              <a:t>Barnes</a:t>
            </a:r>
            <a:r>
              <a:rPr lang="tr-TR" sz="2400"/>
              <a:t> Nesnelerin </a:t>
            </a:r>
            <a:r>
              <a:rPr lang="tr-TR" sz="2400" err="1"/>
              <a:t>İnterneti’ni</a:t>
            </a:r>
            <a:r>
              <a:rPr lang="tr-TR" sz="2400"/>
              <a:t>; akıllı cihazların, birbirini algılayan ve iletişime geçebilen nesneler aracılığıyla, akıllı bağlantısı şeklinde </a:t>
            </a:r>
            <a:r>
              <a:rPr lang="tr-TR" sz="2400" smtClean="0"/>
              <a:t>tanımlıyor.</a:t>
            </a:r>
          </a:p>
          <a:p>
            <a:pPr marL="0" indent="0">
              <a:buNone/>
            </a:pPr>
            <a:r>
              <a:rPr lang="tr-TR" sz="2400"/>
              <a:t> Üretim sistemlerinin birbirine, web tabanlı sistemler ile bağlanması ve artık birçok kuruluşun ve firmanın bunu yapıyor olması, belli anahtar standartlar gerektirmekte. Bu anahtar standartlar ile makinaların, </a:t>
            </a:r>
            <a:r>
              <a:rPr lang="tr-TR" sz="2400" err="1"/>
              <a:t>IoT</a:t>
            </a:r>
            <a:r>
              <a:rPr lang="tr-TR" sz="2400"/>
              <a:t> sayesinde daha optimist bir ortamda çalışması sağlanmakta ve bu anahtar standartlar yeni optimizasyonların ve stratejilerin geliştirilmesinde önemli bir rol </a:t>
            </a:r>
            <a:r>
              <a:rPr lang="tr-TR" sz="2400" smtClean="0"/>
              <a:t>oynamaktadır.</a:t>
            </a:r>
            <a:endParaRPr lang="tr-TR" sz="2400"/>
          </a:p>
          <a:p>
            <a:pPr marL="0" indent="0">
              <a:buNone/>
            </a:pPr>
            <a:endParaRPr lang="tr-TR" sz="2400"/>
          </a:p>
          <a:p>
            <a:pPr marL="0" indent="0">
              <a:buNone/>
            </a:pPr>
            <a:endParaRPr lang="tr-TR" sz="2400"/>
          </a:p>
        </p:txBody>
      </p:sp>
    </p:spTree>
    <p:extLst>
      <p:ext uri="{BB962C8B-B14F-4D97-AF65-F5344CB8AC3E}">
        <p14:creationId xmlns:p14="http://schemas.microsoft.com/office/powerpoint/2010/main" xmlns="" val="932763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507288" cy="6408712"/>
          </a:xfrm>
        </p:spPr>
        <p:txBody>
          <a:bodyPr>
            <a:normAutofit/>
          </a:bodyPr>
          <a:lstStyle/>
          <a:p>
            <a:pPr marL="0" indent="0">
              <a:buNone/>
            </a:pPr>
            <a:r>
              <a:rPr lang="tr-TR" sz="2400" smtClean="0"/>
              <a:t> “</a:t>
            </a:r>
            <a:r>
              <a:rPr lang="tr-TR" sz="2400"/>
              <a:t>Nesnelerin İnterneti” çözümlerini, üretim teknolojilerine uygulayan üreticiler, diğer üreticilere göre daha optimize ve daha hızlı kararlar alıyor ve alınan bu kararları hem personeline hem de çalışanlarına daha hızlı iletebiliyor. Cihazlar birbirine bağlandığında, oluşturulan veriler, her cihazın kendi verisini ürettiği yazılımlar aracılığıyla birbirlerine yüksek hızlı internet desteğiyle hızla aktarılıyor ve ortaya çıkan verilerden alınan sonuçlara bakarak daha hızlı ve en etkili kararların alınabilmesi sağlanıyor. Alınan bu kararlar, yine bu sistemler ile hem iş başındaki personele hem işi takip eden yöneticiye hem de bütün cihazlara aktarılarak, senkronize bir çalışma ortamı sağlanıyor.</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4389778"/>
            <a:ext cx="7200800" cy="2279582"/>
          </a:xfrm>
          <a:prstGeom prst="rect">
            <a:avLst/>
          </a:prstGeom>
        </p:spPr>
      </p:pic>
    </p:spTree>
    <p:extLst>
      <p:ext uri="{BB962C8B-B14F-4D97-AF65-F5344CB8AC3E}">
        <p14:creationId xmlns:p14="http://schemas.microsoft.com/office/powerpoint/2010/main" xmlns="" val="3150393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smtClean="0"/>
              <a:t>4) Bulut Bilişim</a:t>
            </a:r>
            <a:endParaRPr lang="tr-TR" sz="2400" b="1"/>
          </a:p>
        </p:txBody>
      </p:sp>
      <p:sp>
        <p:nvSpPr>
          <p:cNvPr id="3" name="İçerik Yer Tutucusu 2"/>
          <p:cNvSpPr>
            <a:spLocks noGrp="1"/>
          </p:cNvSpPr>
          <p:nvPr>
            <p:ph idx="1"/>
          </p:nvPr>
        </p:nvSpPr>
        <p:spPr>
          <a:xfrm>
            <a:off x="457200" y="1268760"/>
            <a:ext cx="8229600" cy="4857403"/>
          </a:xfrm>
        </p:spPr>
        <p:txBody>
          <a:bodyPr>
            <a:normAutofit lnSpcReduction="10000"/>
          </a:bodyPr>
          <a:lstStyle/>
          <a:p>
            <a:pPr marL="0" indent="0">
              <a:buNone/>
            </a:pPr>
            <a:r>
              <a:rPr lang="tr-TR" sz="2400" smtClean="0"/>
              <a:t> Bulut </a:t>
            </a:r>
            <a:r>
              <a:rPr lang="tr-TR" sz="2400"/>
              <a:t>bilişim fikrinin temelleri 1950’li yıllarda atılmıştır. Günümüz teknolojisinde ki mevcut cihazlarda kullanıcılar her geçen gün daha fazla kişisel veri ve data saklamak istediği için barındırma kapasitesi büyük sorunlara sebep olmaktadır. Bununla birlikte cihazların özellikleri, kapasiteleri gittikçe artıyor. Bilgisayar, notebook, </a:t>
            </a:r>
            <a:r>
              <a:rPr lang="tr-TR" sz="2400" err="1"/>
              <a:t>netbook</a:t>
            </a:r>
            <a:r>
              <a:rPr lang="tr-TR" sz="2400"/>
              <a:t>, ve taşınabilir akıllı cihazların teknoloji ve kapasitesinin artmasıyla orantılı olarak fiyatlar da yükseliyor. Tüm bu sorunlara çözüm olarak ortaya çıkan Bulut (</a:t>
            </a:r>
            <a:r>
              <a:rPr lang="tr-TR" sz="2400" err="1"/>
              <a:t>Cloud</a:t>
            </a:r>
            <a:r>
              <a:rPr lang="tr-TR" sz="2400"/>
              <a:t>) Teknolojisi, internet üzerinden, erişimde bulunulan yazılım uygulamaları, veri depolama hizmeti ve işlem kapasitesi olarak tanımlanmaktadır. En düşük kapasiteli cihazla bile istenilen yerden istenildiği zaman her tür bilgiye, kişisel veriye ulaşmayı sağlıyor. Tüm bu işlemler için, dijital bir ağ aracılığıyla çoklu sunucu bağlantısı gerçekleştiriyor.</a:t>
            </a:r>
          </a:p>
        </p:txBody>
      </p:sp>
    </p:spTree>
    <p:extLst>
      <p:ext uri="{BB962C8B-B14F-4D97-AF65-F5344CB8AC3E}">
        <p14:creationId xmlns:p14="http://schemas.microsoft.com/office/powerpoint/2010/main" xmlns="" val="3272099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260648"/>
            <a:ext cx="8229600" cy="5865515"/>
          </a:xfrm>
        </p:spPr>
        <p:txBody>
          <a:bodyPr>
            <a:normAutofit/>
          </a:bodyPr>
          <a:lstStyle/>
          <a:p>
            <a:pPr marL="0" indent="0">
              <a:buNone/>
            </a:pPr>
            <a:r>
              <a:rPr lang="tr-TR" sz="2400" b="1"/>
              <a:t> </a:t>
            </a:r>
            <a:r>
              <a:rPr lang="tr-TR" sz="2400"/>
              <a:t>Makineden makineye iletişimdeki karmaşıklığı azaltan nesnelerin interneti (</a:t>
            </a:r>
            <a:r>
              <a:rPr lang="tr-TR" sz="2400" err="1"/>
              <a:t>IoT</a:t>
            </a:r>
            <a:r>
              <a:rPr lang="tr-TR" sz="2400"/>
              <a:t>), kurumların stratejik noktalara yerleştirilmiş </a:t>
            </a:r>
            <a:r>
              <a:rPr lang="tr-TR" sz="2400" err="1"/>
              <a:t>sensörler</a:t>
            </a:r>
            <a:r>
              <a:rPr lang="tr-TR" sz="2400"/>
              <a:t> aracılığıyla verileri toplamalarını ve analiz etmelerini sağlar. Bir kurum ne kadar fazla kullanılabilir veriye erişebiliyorsa bunu işleyecek olan sistemin daha tutarlı sonuçlar üretmesine katkıda bulunur. Tüm bu süreçler bulut teknolojileri vasıtasıyla gerçekleşir.</a:t>
            </a:r>
          </a:p>
          <a:p>
            <a:pPr marL="0" indent="0">
              <a:buNone/>
            </a:pPr>
            <a:endParaRPr lang="tr-TR"/>
          </a:p>
          <a:p>
            <a:pPr marL="0" indent="0">
              <a:buNone/>
            </a:pPr>
            <a:endParaRPr lang="tr-T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331640" y="3068960"/>
            <a:ext cx="6191250" cy="3609975"/>
          </a:xfrm>
          <a:prstGeom prst="rect">
            <a:avLst/>
          </a:prstGeom>
        </p:spPr>
      </p:pic>
    </p:spTree>
    <p:extLst>
      <p:ext uri="{BB962C8B-B14F-4D97-AF65-F5344CB8AC3E}">
        <p14:creationId xmlns:p14="http://schemas.microsoft.com/office/powerpoint/2010/main" xmlns="" val="37449495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92500"/>
          </a:bodyPr>
          <a:lstStyle/>
          <a:p>
            <a:pPr marL="0" indent="0">
              <a:buNone/>
            </a:pPr>
            <a:r>
              <a:rPr lang="tr-TR" sz="2400" b="1"/>
              <a:t>1</a:t>
            </a:r>
            <a:r>
              <a:rPr lang="tr-TR" sz="2400" b="1" smtClean="0"/>
              <a:t>) Endüstri 1.0 </a:t>
            </a:r>
          </a:p>
          <a:p>
            <a:pPr marL="0" indent="0">
              <a:buNone/>
            </a:pPr>
            <a:r>
              <a:rPr lang="tr-TR" sz="2400" smtClean="0"/>
              <a:t> Endüstri devrimi yaşanmadan önce ülkelerin ekonomik gelirleri insan, hayvan ve tarımcılık tarafından karşılanırdı. İlk sanayi devrimi (1.0), su ve buhar gücünü kullanan mekanik üretim sistemleri ile ortaya çıktı. Endüstri devrimi, sanayi devrimi, sonrasında yeni buluşların üretime olan etkisi ve buhar gücüyle çalışan makinelerin makineleşmiş endüstriyi doğurması, kitlesel üretime imkân ve olanak tanımıştır.</a:t>
            </a:r>
          </a:p>
          <a:p>
            <a:pPr marL="0" indent="0">
              <a:buNone/>
            </a:pPr>
            <a:r>
              <a:rPr lang="tr-TR" sz="2400" smtClean="0"/>
              <a:t> James </a:t>
            </a:r>
            <a:r>
              <a:rPr lang="tr-TR" sz="2400" err="1" smtClean="0"/>
              <a:t>Watt</a:t>
            </a:r>
            <a:r>
              <a:rPr lang="tr-TR" sz="2400" smtClean="0"/>
              <a:t> bir İskoç mucit ve mühendistir. Yıllar boyu yapmış olduğu çalışmalar, deneme/yanılmalar sonucunda, 1769 yılında kendi adına ilk buhar makinesi patentini satın almayı başarmıştır. Geliştirmiş olduğu bu buhar makinesi, bir değirmeni veya dokuma tezgahını çalıştırabilecek güce sahiptir. Dairesel hareketi mekanik güce ve sisteme çevirmeyi başaran James </a:t>
            </a:r>
            <a:r>
              <a:rPr lang="tr-TR" sz="2400" err="1" smtClean="0"/>
              <a:t>Watt</a:t>
            </a:r>
            <a:r>
              <a:rPr lang="tr-TR" sz="2400" smtClean="0"/>
              <a:t>, evimizde, hayatımızda kullandığımız elektrikli eşyaların simgesi olan </a:t>
            </a:r>
            <a:r>
              <a:rPr lang="tr-TR" sz="2400" err="1" smtClean="0"/>
              <a:t>Watt</a:t>
            </a:r>
            <a:r>
              <a:rPr lang="tr-TR" sz="2400" smtClean="0"/>
              <a:t> soyadı ile dünya tarihine imzasını atarak, endüstriyel devrimin ortaya çıkmasında çok önemli bir rol oynamıştır. </a:t>
            </a:r>
            <a:endParaRPr lang="tr-TR" sz="2400"/>
          </a:p>
        </p:txBody>
      </p:sp>
    </p:spTree>
    <p:extLst>
      <p:ext uri="{BB962C8B-B14F-4D97-AF65-F5344CB8AC3E}">
        <p14:creationId xmlns:p14="http://schemas.microsoft.com/office/powerpoint/2010/main" xmlns="" val="3247415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33551"/>
            <a:ext cx="8229600" cy="1143000"/>
          </a:xfrm>
        </p:spPr>
        <p:txBody>
          <a:bodyPr>
            <a:normAutofit/>
          </a:bodyPr>
          <a:lstStyle/>
          <a:p>
            <a:pPr algn="l"/>
            <a:r>
              <a:rPr lang="tr-TR" sz="2400" b="1" smtClean="0"/>
              <a:t>5) Siber Güvenlik</a:t>
            </a:r>
            <a:endParaRPr lang="tr-TR" sz="2400" b="1"/>
          </a:p>
        </p:txBody>
      </p:sp>
      <p:sp>
        <p:nvSpPr>
          <p:cNvPr id="3" name="İçerik Yer Tutucusu 2"/>
          <p:cNvSpPr>
            <a:spLocks noGrp="1"/>
          </p:cNvSpPr>
          <p:nvPr>
            <p:ph idx="1"/>
          </p:nvPr>
        </p:nvSpPr>
        <p:spPr>
          <a:xfrm>
            <a:off x="467544" y="836712"/>
            <a:ext cx="8435280" cy="5256584"/>
          </a:xfrm>
        </p:spPr>
        <p:txBody>
          <a:bodyPr>
            <a:noAutofit/>
          </a:bodyPr>
          <a:lstStyle/>
          <a:p>
            <a:pPr marL="0" indent="0">
              <a:buNone/>
            </a:pPr>
            <a:r>
              <a:rPr lang="tr-TR" sz="2200" smtClean="0"/>
              <a:t>  </a:t>
            </a:r>
            <a:r>
              <a:rPr lang="tr-TR" sz="2200"/>
              <a:t>Birçok şirket bu konuda birbirlerinden farklı stratejiler geliştirmektedir. Siber güvenlik konusunun bu denli önemli olmasının sebebi stratejilerin değişmesiyle tehditlerin bu stratejilere ayak uydurabilmesidir. Yani her geliştirilmiş güvenlik stratejisine karşı yeni bir güvenlik tehdidiyle karşılaşmak olağandır. Bu yüzden güvenlik önlemleri sürekli güncellenmeli ve denetlenmelidir. Yani saldırılara karşı korunmak isteyenler korsanlardan hep birkaç adım önde olmalıdır. İşte, Siemens gibi büyük kuruluşlar hem kendi şirketlerine hem de müşterilerine bu bağlamda tehdit risklerini en aza indirmek için kapsamlı teknikler geliştirmektedirler. Bu teknolojiler günceldir ve yeni tehditlere karşı hep bir devamlılık içinde uyum sağlamaktadırlar. Güvenlik önlemleri sadece gelen tehdidi önlemeye çalışmakla yetinmemeli, gelecek tehditlere karşıda stratejiler geliştirilip önlemler alabilmelidir. Siber saldırılar, eğer önlem alınmazsa Endüstri 4.0 üzerinde yıkıcı bir etki yaratabilirler. Akıllı üretim sistemlerini, veri paylaşımını, geniş veri ağlarını bozabilecek virüsler, şirketlerin üretim faaliyetleri üzerinde çok kötü etkiler yaratabilir. </a:t>
            </a:r>
          </a:p>
        </p:txBody>
      </p:sp>
    </p:spTree>
    <p:extLst>
      <p:ext uri="{BB962C8B-B14F-4D97-AF65-F5344CB8AC3E}">
        <p14:creationId xmlns:p14="http://schemas.microsoft.com/office/powerpoint/2010/main" xmlns="" val="1898195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smtClean="0"/>
              <a:t>6) Sanal Gerçeklik</a:t>
            </a:r>
            <a:endParaRPr lang="tr-TR" sz="2400" b="1"/>
          </a:p>
        </p:txBody>
      </p:sp>
      <p:sp>
        <p:nvSpPr>
          <p:cNvPr id="3" name="İçerik Yer Tutucusu 2"/>
          <p:cNvSpPr>
            <a:spLocks noGrp="1"/>
          </p:cNvSpPr>
          <p:nvPr>
            <p:ph idx="1"/>
          </p:nvPr>
        </p:nvSpPr>
        <p:spPr>
          <a:xfrm>
            <a:off x="467544" y="1268760"/>
            <a:ext cx="8229600" cy="4525963"/>
          </a:xfrm>
        </p:spPr>
        <p:txBody>
          <a:bodyPr>
            <a:normAutofit/>
          </a:bodyPr>
          <a:lstStyle/>
          <a:p>
            <a:pPr marL="0" indent="0">
              <a:buNone/>
            </a:pPr>
            <a:r>
              <a:rPr lang="tr-TR" sz="2400" smtClean="0"/>
              <a:t> Günümüzde </a:t>
            </a:r>
            <a:r>
              <a:rPr lang="tr-TR" sz="2400"/>
              <a:t>artık binlerce fabrika işçisi sanal gerçeklik cihazlarıyla eğitim alıyor. Çünkü </a:t>
            </a:r>
            <a:r>
              <a:rPr lang="tr-TR" sz="2400" smtClean="0"/>
              <a:t>VR (</a:t>
            </a:r>
            <a:r>
              <a:rPr lang="tr-TR" sz="2400"/>
              <a:t>Sanal gerçeklik) uygulamaları çalışanlara fabrika işlemlerini doğru bir şekilde </a:t>
            </a:r>
            <a:r>
              <a:rPr lang="tr-TR" sz="2400" err="1"/>
              <a:t>simüle</a:t>
            </a:r>
            <a:r>
              <a:rPr lang="tr-TR" sz="2400"/>
              <a:t> ederek sınırsız bir alan sunuyor. Bu uygulama ile lojistik, IT (Bilişim teknolojisi) sistemleri, onarımlar, montaj işlemleri işçilere tamamen ikinci bir şahıstan bağımsız olarak kullanabilecekleri düzeye kadar adım adım öğretiliyor. Buna ek olarak da minimum maliyetler ve öğrenme gelişimindeki hatalar ölçülebiliyor. Özellikle bir fabrika inşa edilirken eğitim fabrikanın fiziki kurulumundan önce başlayabiliyor.</a:t>
            </a:r>
          </a:p>
        </p:txBody>
      </p:sp>
    </p:spTree>
    <p:extLst>
      <p:ext uri="{BB962C8B-B14F-4D97-AF65-F5344CB8AC3E}">
        <p14:creationId xmlns:p14="http://schemas.microsoft.com/office/powerpoint/2010/main" xmlns="" val="423170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fontScale="92500" lnSpcReduction="20000"/>
          </a:bodyPr>
          <a:lstStyle/>
          <a:p>
            <a:pPr marL="0" indent="0">
              <a:buNone/>
            </a:pPr>
            <a:r>
              <a:rPr lang="tr-TR" sz="2400" smtClean="0"/>
              <a:t> Sanal </a:t>
            </a:r>
            <a:r>
              <a:rPr lang="tr-TR" sz="2400"/>
              <a:t>gerçeklik teknolojisiyle gelecekte daha da yaygın uygulamaların geliştirilmesi planlanıyor. Kullanıcılar canlı ortamlarda uzaktan işbirliği desteği ile fabrikaların tüm elemanlarını kontrol edebilecek. Bu gelişmeler  aynı zamanda endüstriyel alanların etkileşimli görselleştirilmesine olanak tanıyarak, üretim bozulmadan sorunlara çözüm üretilebilmesini sağlayacak. Bu gelişmelerin bazıları aşağıdaki listede verilmiştir</a:t>
            </a:r>
            <a:r>
              <a:rPr lang="tr-TR" sz="2400" smtClean="0"/>
              <a:t>.</a:t>
            </a:r>
          </a:p>
          <a:p>
            <a:pPr marL="0" indent="0">
              <a:buNone/>
            </a:pPr>
            <a:endParaRPr lang="tr-TR" sz="2400"/>
          </a:p>
          <a:p>
            <a:pPr marL="0" indent="0">
              <a:buNone/>
            </a:pPr>
            <a:r>
              <a:rPr lang="tr-TR" sz="2400"/>
              <a:t>►Sanal gerçeklik uygulamaları hemen hemen bütün küresel endüstriyel üreticiler için fuarlarda oldukça yaygın şekilde kullanılacak.</a:t>
            </a:r>
          </a:p>
          <a:p>
            <a:pPr marL="0" indent="0">
              <a:buNone/>
            </a:pPr>
            <a:r>
              <a:rPr lang="tr-TR" sz="2400" smtClean="0"/>
              <a:t>►</a:t>
            </a:r>
            <a:r>
              <a:rPr lang="tr-TR" sz="2400"/>
              <a:t>Şirketler endüstriyel amaçlı uygulamalarda akıllı yeni teknolojiler inşa etmek için sanal gerçeklik uygulamalarını kullanacak.</a:t>
            </a:r>
          </a:p>
          <a:p>
            <a:pPr marL="0" indent="0">
              <a:buNone/>
            </a:pPr>
            <a:r>
              <a:rPr lang="tr-TR" sz="2400" smtClean="0"/>
              <a:t>►</a:t>
            </a:r>
            <a:r>
              <a:rPr lang="tr-TR" sz="2400"/>
              <a:t>Kullanıcılar web tabanlı sistemlerle, fabrikaların fiziksel sistemlerinde bilgi paylaşabilecekler.</a:t>
            </a:r>
          </a:p>
          <a:p>
            <a:pPr marL="0" indent="0">
              <a:buNone/>
            </a:pPr>
            <a:r>
              <a:rPr lang="tr-TR" sz="2400" smtClean="0"/>
              <a:t>►</a:t>
            </a:r>
            <a:r>
              <a:rPr lang="tr-TR" sz="2400"/>
              <a:t>İmalat süreçleri daha esnek bir hal alacak ve ekonomik üretimler için küçük parti boyutlarında üretime izin verilecek. Robotlar ve akıllı ürünler, bu esnekliği sağlamak için kararlar alacak ve birbirleriyle iletişim kuracak.</a:t>
            </a:r>
          </a:p>
          <a:p>
            <a:pPr marL="0" indent="0">
              <a:buNone/>
            </a:pPr>
            <a:r>
              <a:rPr lang="tr-TR" sz="2400" smtClean="0"/>
              <a:t>►</a:t>
            </a:r>
            <a:r>
              <a:rPr lang="tr-TR" sz="2400"/>
              <a:t>Robotik makineleri işleten otomatik lojistik sistemler, kendi üretim ihtiyaçlarına göre ayarlanacak.</a:t>
            </a:r>
          </a:p>
          <a:p>
            <a:pPr marL="0" indent="0">
              <a:buNone/>
            </a:pPr>
            <a:endParaRPr lang="tr-TR"/>
          </a:p>
          <a:p>
            <a:pPr marL="0" indent="0">
              <a:buNone/>
            </a:pPr>
            <a:endParaRPr lang="tr-TR"/>
          </a:p>
        </p:txBody>
      </p:sp>
    </p:spTree>
    <p:extLst>
      <p:ext uri="{BB962C8B-B14F-4D97-AF65-F5344CB8AC3E}">
        <p14:creationId xmlns:p14="http://schemas.microsoft.com/office/powerpoint/2010/main" xmlns="" val="2488954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smtClean="0"/>
              <a:t>7) Katmanlı Üretim</a:t>
            </a:r>
            <a:endParaRPr lang="tr-TR" sz="2400" b="1"/>
          </a:p>
        </p:txBody>
      </p:sp>
      <p:sp>
        <p:nvSpPr>
          <p:cNvPr id="3" name="İçerik Yer Tutucusu 2"/>
          <p:cNvSpPr>
            <a:spLocks noGrp="1"/>
          </p:cNvSpPr>
          <p:nvPr>
            <p:ph idx="1"/>
          </p:nvPr>
        </p:nvSpPr>
        <p:spPr>
          <a:xfrm>
            <a:off x="457200" y="1124744"/>
            <a:ext cx="8229600" cy="5001419"/>
          </a:xfrm>
        </p:spPr>
        <p:txBody>
          <a:bodyPr>
            <a:normAutofit/>
          </a:bodyPr>
          <a:lstStyle/>
          <a:p>
            <a:pPr marL="0" indent="0">
              <a:buNone/>
            </a:pPr>
            <a:r>
              <a:rPr lang="tr-TR" sz="2400"/>
              <a:t>Katmanlı Üretimle, sanal üç boyutlu bir CAD model </a:t>
            </a:r>
            <a:r>
              <a:rPr lang="tr-TR" sz="2400" err="1"/>
              <a:t>üçgensel</a:t>
            </a:r>
            <a:r>
              <a:rPr lang="tr-TR" sz="2400"/>
              <a:t> kafes yüzeyli bir modele (STL) dönüştürülür. Model, özel yazılımlarla katmanlara dilimlendikten sonra 3 boyutlu yazıcı vasıtası ile tabandan başlanarak katman </a:t>
            </a:r>
            <a:r>
              <a:rPr lang="tr-TR" sz="2400" err="1"/>
              <a:t>katman</a:t>
            </a:r>
            <a:r>
              <a:rPr lang="tr-TR" sz="2400"/>
              <a:t> fiziksel bir modele dönüştürülmektedir. Katmanlı üretim sayesinde, tasarımda büyük bir esneklik sağlanmaktadır. Üretimi mümkün olmayan ya da güç olan parçalar bu sayede kısa sürede kolaylıkla üretilmektedir.</a:t>
            </a:r>
          </a:p>
          <a:p>
            <a:pPr marL="0" indent="0">
              <a:buNone/>
            </a:pPr>
            <a:endParaRPr lang="tr-TR"/>
          </a:p>
          <a:p>
            <a:pPr marL="0" indent="0">
              <a:buNone/>
            </a:pPr>
            <a:endParaRPr lang="tr-TR"/>
          </a:p>
        </p:txBody>
      </p:sp>
    </p:spTree>
    <p:extLst>
      <p:ext uri="{BB962C8B-B14F-4D97-AF65-F5344CB8AC3E}">
        <p14:creationId xmlns:p14="http://schemas.microsoft.com/office/powerpoint/2010/main" xmlns="" val="36844194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fontScale="70000" lnSpcReduction="20000"/>
          </a:bodyPr>
          <a:lstStyle/>
          <a:p>
            <a:pPr marL="0" indent="0">
              <a:buNone/>
            </a:pPr>
            <a:r>
              <a:rPr lang="tr-TR" smtClean="0"/>
              <a:t> </a:t>
            </a:r>
            <a:r>
              <a:rPr lang="tr-TR" sz="3300" err="1" smtClean="0"/>
              <a:t>UltraViole</a:t>
            </a:r>
            <a:r>
              <a:rPr lang="tr-TR" sz="3300" smtClean="0"/>
              <a:t> </a:t>
            </a:r>
            <a:r>
              <a:rPr lang="tr-TR" sz="3300"/>
              <a:t>ışığına duyarlı polimerlerin lazer ile katman </a:t>
            </a:r>
            <a:r>
              <a:rPr lang="tr-TR" sz="3300" err="1"/>
              <a:t>katman</a:t>
            </a:r>
            <a:r>
              <a:rPr lang="tr-TR" sz="3300"/>
              <a:t> </a:t>
            </a:r>
            <a:r>
              <a:rPr lang="tr-TR" sz="3300" err="1"/>
              <a:t>kürlenmesi</a:t>
            </a:r>
            <a:r>
              <a:rPr lang="tr-TR" sz="3300"/>
              <a:t> ile 1987 yılında başlayan hızlı </a:t>
            </a:r>
            <a:r>
              <a:rPr lang="tr-TR" sz="3300" err="1"/>
              <a:t>prototipleme</a:t>
            </a:r>
            <a:r>
              <a:rPr lang="tr-TR" sz="3300"/>
              <a:t> endüstrisi, yıllar sonra çok büyük bir endüstri haline dönüşmüştür. Bu sistemler ilk yıllarındaki gibi sadece hızlı </a:t>
            </a:r>
            <a:r>
              <a:rPr lang="tr-TR" sz="3300" err="1"/>
              <a:t>prototipleme</a:t>
            </a:r>
            <a:r>
              <a:rPr lang="tr-TR" sz="3300"/>
              <a:t> amaçlı kullanılmayıp doğrudan parça imalatı için de kullanıldığından, terminoloji de gelişerek Katmanlı Üretim Teknolojileri </a:t>
            </a:r>
            <a:r>
              <a:rPr lang="tr-TR" sz="3300" smtClean="0"/>
              <a:t>olarak </a:t>
            </a:r>
            <a:r>
              <a:rPr lang="tr-TR" sz="3300"/>
              <a:t>anılmaya başlamıştır.</a:t>
            </a:r>
          </a:p>
          <a:p>
            <a:pPr marL="0" indent="0">
              <a:buNone/>
            </a:pPr>
            <a:r>
              <a:rPr lang="tr-TR" sz="3300" smtClean="0"/>
              <a:t> Katmanlı </a:t>
            </a:r>
            <a:r>
              <a:rPr lang="tr-TR" sz="3300"/>
              <a:t>Üretim kattığı değer ve faydalar doğrultusunda 4. Sanayi Devrimi konsepti içerisinde önemli bir yere sahip olacaktır. Endüstri 4.0'la sanayi, istenen bileşenleri esnek ve daha kesin her zamankinden daha hızlı üretebilir makinelere ihtiyaç duymaktadır. Az prototip yapımı, daha az kalıp, daha az süreç katkı üretim sayesinde hayata geçecektir.</a:t>
            </a:r>
          </a:p>
          <a:p>
            <a:pPr marL="0" indent="0">
              <a:buNone/>
            </a:pPr>
            <a:r>
              <a:rPr lang="tr-TR" sz="3300" smtClean="0"/>
              <a:t> İlk </a:t>
            </a:r>
            <a:r>
              <a:rPr lang="tr-TR" sz="3300"/>
              <a:t>olarak uzayda yedek parça gereksinimlerini gidermek ve parça üretmek amaçlı başlayan katmanlı üretim süreci, son yıllarda aşırı hızlı gelişerek hayatımızın önemli alanlarına yayılmıştır. Çok çeşitli endüstrilerde, sınırsız faydalar sağlayan bu teknolojiler ile </a:t>
            </a:r>
            <a:r>
              <a:rPr lang="tr-TR" sz="3300" err="1"/>
              <a:t>inovasyon</a:t>
            </a:r>
            <a:r>
              <a:rPr lang="tr-TR" sz="3300"/>
              <a:t> ve tasarımın sınırlarını zorlamak mümkün olup, düşük maliyetlerle hızlı ve verimli şekilde en yenilikçi kaliteli ürünler üretilmektedir</a:t>
            </a:r>
          </a:p>
          <a:p>
            <a:pPr marL="0" indent="0">
              <a:buNone/>
            </a:pPr>
            <a:r>
              <a:rPr lang="tr-TR" smtClean="0"/>
              <a:t> </a:t>
            </a:r>
            <a:endParaRPr lang="tr-TR"/>
          </a:p>
        </p:txBody>
      </p:sp>
    </p:spTree>
    <p:extLst>
      <p:ext uri="{BB962C8B-B14F-4D97-AF65-F5344CB8AC3E}">
        <p14:creationId xmlns:p14="http://schemas.microsoft.com/office/powerpoint/2010/main" xmlns="" val="10382877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smtClean="0"/>
              <a:t>8) </a:t>
            </a:r>
            <a:r>
              <a:rPr lang="tr-TR" sz="2400" b="1"/>
              <a:t>A</a:t>
            </a:r>
            <a:r>
              <a:rPr lang="tr-TR" sz="2400" b="1" smtClean="0"/>
              <a:t>kıllı Güneş Enerji Sistemleri</a:t>
            </a:r>
            <a:endParaRPr lang="tr-TR" sz="2400" b="1"/>
          </a:p>
        </p:txBody>
      </p:sp>
      <p:sp>
        <p:nvSpPr>
          <p:cNvPr id="3" name="İçerik Yer Tutucusu 2"/>
          <p:cNvSpPr>
            <a:spLocks noGrp="1"/>
          </p:cNvSpPr>
          <p:nvPr>
            <p:ph idx="1"/>
          </p:nvPr>
        </p:nvSpPr>
        <p:spPr>
          <a:xfrm>
            <a:off x="395536" y="1196752"/>
            <a:ext cx="8568952" cy="5472608"/>
          </a:xfrm>
        </p:spPr>
        <p:txBody>
          <a:bodyPr>
            <a:normAutofit fontScale="85000" lnSpcReduction="10000"/>
          </a:bodyPr>
          <a:lstStyle/>
          <a:p>
            <a:pPr marL="0" indent="0">
              <a:buNone/>
            </a:pPr>
            <a:r>
              <a:rPr lang="tr-TR" sz="2400" smtClean="0"/>
              <a:t> Dijital </a:t>
            </a:r>
            <a:r>
              <a:rPr lang="tr-TR" sz="2400"/>
              <a:t>teknolojilerin uygulanmasıyla birlikte ‘akıllı’ güneş enerjisi sistemleri, tekil panel seviyesinde dahi çok büyük miktarda veri oluşturur. Bu veriler doğru şekilde analiz edildiklerinde değerli bilgiler ortaya koyarlar. Karmaşık algoritmaların kullanımı varlık yöneticilerinin hassas tahminler yapabilmesini ve enerji üretimini artıran gerçek zamanlı kararlar alabilmesini sağlar, bu sayede de her güneş enerjisi dizisinin yatırım geri dönüşü ciddi şekilde artar</a:t>
            </a:r>
            <a:r>
              <a:rPr lang="tr-TR" sz="2400" smtClean="0"/>
              <a:t>.</a:t>
            </a:r>
          </a:p>
          <a:p>
            <a:pPr marL="0" indent="0">
              <a:buNone/>
            </a:pPr>
            <a:r>
              <a:rPr lang="tr-TR" sz="2400" smtClean="0"/>
              <a:t>Örneğin </a:t>
            </a:r>
            <a:r>
              <a:rPr lang="tr-TR" sz="2400" err="1" smtClean="0"/>
              <a:t>Huawei</a:t>
            </a:r>
            <a:r>
              <a:rPr lang="tr-TR" sz="2400" smtClean="0"/>
              <a:t> </a:t>
            </a:r>
            <a:r>
              <a:rPr lang="tr-TR" sz="2400"/>
              <a:t>Güneş Enerjisi sistemlerine özgü I-V </a:t>
            </a:r>
            <a:r>
              <a:rPr lang="tr-TR" sz="2400" err="1"/>
              <a:t>Curve</a:t>
            </a:r>
            <a:r>
              <a:rPr lang="tr-TR" sz="2400"/>
              <a:t> Tanılama teknolojisi, güneş enerjisi sistemi sahiplerine ve işletmecilerine güneş enerjisi PV sistemlerinin tüm detaylarını uzaktan görüntüleme ve işlemleri uzaktan gerçekleştirme olanağı tanır. Her bir panel, tüm dizinin performansı hakkında tekil veri sağlar, bu veriler birleştirildiğinde tüm sistemin performansı hakkında kesin bilgiler elde edilir. Enerji yöneticileri kişisel bilgisayarlarını veya akıllı telefonlarını kullanarak konforlarını bozmadan birçok PV sistemi dahilindeki her </a:t>
            </a:r>
            <a:r>
              <a:rPr lang="tr-TR" sz="2400" err="1"/>
              <a:t>PV’yi</a:t>
            </a:r>
            <a:r>
              <a:rPr lang="tr-TR" sz="2400"/>
              <a:t> gerçek zamanlı olarak tarayabilir, arızaları ve sorunların temel sebeplerini hızlıca ve hassas bir şekilde tespit edebilir. Bu gerçek zamanlı izleme olanağı, henüz bir sorun ortaya çıkmadan bakım olanağı tanır ve pahalıya mal olan plansız, yorucu, yerinde test gereksinimini ortadan kaldırır, böylece tesis sahipleri ve kullanım ve bakım işletmecileri güneş paneli tesislerinin her zaman maksimum verimlilikle çalıştığından emin olabilir.</a:t>
            </a:r>
          </a:p>
        </p:txBody>
      </p:sp>
    </p:spTree>
    <p:extLst>
      <p:ext uri="{BB962C8B-B14F-4D97-AF65-F5344CB8AC3E}">
        <p14:creationId xmlns:p14="http://schemas.microsoft.com/office/powerpoint/2010/main" xmlns="" val="3214648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pPr algn="l"/>
            <a:r>
              <a:rPr lang="tr-TR" sz="2400" b="1" smtClean="0"/>
              <a:t>9) Akıllı Atık Yönetimi</a:t>
            </a:r>
            <a:endParaRPr lang="tr-TR" sz="2400" b="1"/>
          </a:p>
        </p:txBody>
      </p:sp>
      <p:sp>
        <p:nvSpPr>
          <p:cNvPr id="3" name="İçerik Yer Tutucusu 2"/>
          <p:cNvSpPr>
            <a:spLocks noGrp="1"/>
          </p:cNvSpPr>
          <p:nvPr>
            <p:ph idx="1"/>
          </p:nvPr>
        </p:nvSpPr>
        <p:spPr>
          <a:xfrm>
            <a:off x="467544" y="908720"/>
            <a:ext cx="8229600" cy="4525963"/>
          </a:xfrm>
        </p:spPr>
        <p:txBody>
          <a:bodyPr>
            <a:noAutofit/>
          </a:bodyPr>
          <a:lstStyle/>
          <a:p>
            <a:pPr marL="0" indent="0">
              <a:buNone/>
            </a:pPr>
            <a:r>
              <a:rPr lang="tr-TR" sz="2100" smtClean="0"/>
              <a:t> "</a:t>
            </a:r>
            <a:r>
              <a:rPr lang="tr-TR" sz="2100"/>
              <a:t>Nesnelerin İnterneti" akıllı şehirler yaratmak için yeni fırsatlar sağlar. Nesnelerin İnterneti ile akıllı park yönlendirme sistemleriyle arabalar ücretsiz park yerlerine doğrudan yönlendirilir ya da gaz emisyonlarını azaltmaya yardımcı olabilecek sistemler geliştirilebilir. Akıllı ve esnek otomasyon çözümleri bu tür yaklaşımların temelini oluşturur. Yeni nesil atık yönetim ve geri dönüşüm sistemleri de bu yaklaşımın bir sonucudur.</a:t>
            </a:r>
          </a:p>
          <a:p>
            <a:pPr marL="0" indent="0">
              <a:buNone/>
            </a:pPr>
            <a:r>
              <a:rPr lang="tr-TR" sz="2100" smtClean="0"/>
              <a:t> Yeni </a:t>
            </a:r>
            <a:r>
              <a:rPr lang="tr-TR" sz="2100"/>
              <a:t>nesil teknolojilerin yaratıcı fikirlerle birleşmesiyle gelecekte bizi daha rahat bir yaşam beklemektedir. Barcelona Smart City Projesi bunun güzel bir örneğidir. Bu proje kapsamında şehirdeki çöp konteynerlerinin doluluk oranı belirli bir seviyenin üzerine çıktığında konteynerler boşaltılması gerektiğini belirten sinyaller göndermektedir. Sinyaller, mobil iletişim ağı üzerinden atık yönetim şirketi tarafından kullanılan web tabanlı yazılım uygulamasına gönderilir. Bu yazılımda konteynerlerin kapasitesi trafik ışıklandırma sistemi içinde görselleştirilir. Bu, çöp kamyonlarının boşaltılmayı bekleyen konteynırlara ulaşabilmesi için en kısa rotayı gösteren ve bu sayede zaman tasarrufu sağlayan son derece kullanışlı bir yazılımdır.</a:t>
            </a:r>
          </a:p>
        </p:txBody>
      </p:sp>
    </p:spTree>
    <p:extLst>
      <p:ext uri="{BB962C8B-B14F-4D97-AF65-F5344CB8AC3E}">
        <p14:creationId xmlns:p14="http://schemas.microsoft.com/office/powerpoint/2010/main" xmlns="" val="515596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smtClean="0"/>
              <a:t>10) Akıllı Fabrikalar</a:t>
            </a:r>
            <a:endParaRPr lang="tr-TR" sz="2400" b="1"/>
          </a:p>
        </p:txBody>
      </p:sp>
      <p:sp>
        <p:nvSpPr>
          <p:cNvPr id="3" name="İçerik Yer Tutucusu 2"/>
          <p:cNvSpPr>
            <a:spLocks noGrp="1"/>
          </p:cNvSpPr>
          <p:nvPr>
            <p:ph idx="1"/>
          </p:nvPr>
        </p:nvSpPr>
        <p:spPr>
          <a:xfrm>
            <a:off x="457200" y="1124744"/>
            <a:ext cx="8229600" cy="5001419"/>
          </a:xfrm>
        </p:spPr>
        <p:txBody>
          <a:bodyPr>
            <a:normAutofit/>
          </a:bodyPr>
          <a:lstStyle/>
          <a:p>
            <a:pPr marL="0" indent="0">
              <a:buNone/>
            </a:pPr>
            <a:r>
              <a:rPr lang="tr-TR" sz="2400" smtClean="0"/>
              <a:t> Akıllı </a:t>
            </a:r>
            <a:r>
              <a:rPr lang="tr-TR" sz="2400"/>
              <a:t>Fabrika kavramı, kendisini dördüncü sanayi devrimi olarak nitelendirecek kadar ilerici ve gelişmiş bir fonksiyona sahip. Endüstri 4.0’ın sayesinde ortaya çıkan ve Akıllı Fabrika kavramı olarak şekillenen bu yeni süreç, tüm üretim sürecinin insandan kaynaklı problemlerinin ortadan kaldırılmasını ve üretimin sürekliliğinin sağlanması amaçlarını güdüyor.</a:t>
            </a:r>
            <a:r>
              <a:rPr lang="tr-TR" sz="2400" smtClean="0"/>
              <a:t>​ </a:t>
            </a:r>
          </a:p>
          <a:p>
            <a:pPr marL="0" indent="0">
              <a:buNone/>
            </a:pPr>
            <a:r>
              <a:rPr lang="tr-TR" sz="2400"/>
              <a:t> Akıllı fabrikaların ortaya çıkışını tetikleyen en önemli unsur, firmalarda insan ya da alet hatalarından kaynaklanan, üretim faaliyetlerinin aksaması olarak kabul edilebilir. Bu durumun sonucunda da mevcut problemin ortadan kaldırılması için otomasyon sistemlerinin bir sonraki aşamaya geçmesini sağlayan Akıllı Fabrika anlayışının gelişim süreci başlamıştır.</a:t>
            </a:r>
          </a:p>
          <a:p>
            <a:pPr marL="0" indent="0">
              <a:buNone/>
            </a:pPr>
            <a:endParaRPr lang="tr-TR" sz="2400"/>
          </a:p>
          <a:p>
            <a:pPr marL="0" indent="0">
              <a:buNone/>
            </a:pPr>
            <a:endParaRPr lang="tr-TR" sz="2400"/>
          </a:p>
        </p:txBody>
      </p:sp>
    </p:spTree>
    <p:extLst>
      <p:ext uri="{BB962C8B-B14F-4D97-AF65-F5344CB8AC3E}">
        <p14:creationId xmlns:p14="http://schemas.microsoft.com/office/powerpoint/2010/main" xmlns="" val="3156322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 y="838848"/>
            <a:ext cx="8302369" cy="4678384"/>
          </a:xfrm>
        </p:spPr>
      </p:pic>
    </p:spTree>
    <p:extLst>
      <p:ext uri="{BB962C8B-B14F-4D97-AF65-F5344CB8AC3E}">
        <p14:creationId xmlns:p14="http://schemas.microsoft.com/office/powerpoint/2010/main" xmlns="" val="3208928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buNone/>
            </a:pPr>
            <a:r>
              <a:rPr lang="tr-TR" sz="2400" smtClean="0"/>
              <a:t> Ülkemizde </a:t>
            </a:r>
            <a:r>
              <a:rPr lang="tr-TR" sz="2400"/>
              <a:t>de bazı örnekleri bulunan bu fabrika türünde, üretim sürecinde görevli olan tüm alet, donanım ve hatta üretilen ürünlerin, ortaya çıkarılan sistemle iletişim halinde olması mantığı bulunmaktadır. Bu iletişim de fabrika içerisinde yer alan çeşitli yazılım, </a:t>
            </a:r>
            <a:r>
              <a:rPr lang="tr-TR" sz="2400" err="1"/>
              <a:t>sensör</a:t>
            </a:r>
            <a:r>
              <a:rPr lang="tr-TR" sz="2400"/>
              <a:t> ve robot teknolojileri ile gerçekleştirilmeye çalışılmaktadır.​</a:t>
            </a:r>
          </a:p>
          <a:p>
            <a:pPr marL="0" indent="0">
              <a:buNone/>
            </a:pPr>
            <a:r>
              <a:rPr lang="tr-TR" sz="2400" smtClean="0"/>
              <a:t> Akıllı </a:t>
            </a:r>
            <a:r>
              <a:rPr lang="tr-TR" sz="2400"/>
              <a:t>fabrika sisteminin yarattığı en önemli avantaj, üretim sürecinin her aşamasının kontrol altında olması. Ortaya çıkabilecek hata ya da arızaların ön görülebilme olanağının bulunmasıdır. Bu ön görünün ortaya çıkmasını da makinelerin ve üretim hattının tüm aktörlerinin birbiriyle iletişim içinde olmaları sağlamaktadır.</a:t>
            </a:r>
          </a:p>
          <a:p>
            <a:endParaRPr lang="tr-TR"/>
          </a:p>
          <a:p>
            <a:endParaRPr lang="tr-TR"/>
          </a:p>
          <a:p>
            <a:endParaRPr lang="tr-TR"/>
          </a:p>
        </p:txBody>
      </p:sp>
    </p:spTree>
    <p:extLst>
      <p:ext uri="{BB962C8B-B14F-4D97-AF65-F5344CB8AC3E}">
        <p14:creationId xmlns:p14="http://schemas.microsoft.com/office/powerpoint/2010/main" xmlns="" val="30295280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755576" y="476672"/>
            <a:ext cx="7560840" cy="4917625"/>
          </a:xfrm>
        </p:spPr>
      </p:pic>
      <p:sp>
        <p:nvSpPr>
          <p:cNvPr id="6" name="Metin kutusu 5"/>
          <p:cNvSpPr txBox="1"/>
          <p:nvPr/>
        </p:nvSpPr>
        <p:spPr>
          <a:xfrm>
            <a:off x="1691680" y="5733255"/>
            <a:ext cx="5760640" cy="646331"/>
          </a:xfrm>
          <a:prstGeom prst="rect">
            <a:avLst/>
          </a:prstGeom>
          <a:noFill/>
        </p:spPr>
        <p:txBody>
          <a:bodyPr wrap="square" rtlCol="0">
            <a:spAutoFit/>
          </a:bodyPr>
          <a:lstStyle/>
          <a:p>
            <a:r>
              <a:rPr lang="tr-TR" err="1" smtClean="0"/>
              <a:t>Watt’ın</a:t>
            </a:r>
            <a:r>
              <a:rPr lang="tr-TR" smtClean="0"/>
              <a:t> Buhar Motoru (1775). Atmosferik basıncın hemen üstündeki buharı kullanarak bir pistonu hareket ettiriyordu. </a:t>
            </a:r>
            <a:endParaRPr lang="tr-TR"/>
          </a:p>
        </p:txBody>
      </p:sp>
    </p:spTree>
    <p:extLst>
      <p:ext uri="{BB962C8B-B14F-4D97-AF65-F5344CB8AC3E}">
        <p14:creationId xmlns:p14="http://schemas.microsoft.com/office/powerpoint/2010/main" xmlns="" val="15070369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400" b="1" smtClean="0"/>
              <a:t>Endüstri 4.0’ın pozitif ve negatif etkileri</a:t>
            </a:r>
            <a:endParaRPr lang="tr-TR" sz="2400" b="1"/>
          </a:p>
        </p:txBody>
      </p:sp>
      <p:sp>
        <p:nvSpPr>
          <p:cNvPr id="3" name="İçerik Yer Tutucusu 2"/>
          <p:cNvSpPr>
            <a:spLocks noGrp="1"/>
          </p:cNvSpPr>
          <p:nvPr>
            <p:ph idx="1"/>
          </p:nvPr>
        </p:nvSpPr>
        <p:spPr>
          <a:xfrm>
            <a:off x="457200" y="1196752"/>
            <a:ext cx="8229600" cy="5400600"/>
          </a:xfrm>
        </p:spPr>
        <p:txBody>
          <a:bodyPr>
            <a:normAutofit fontScale="92500"/>
          </a:bodyPr>
          <a:lstStyle/>
          <a:p>
            <a:pPr marL="0" indent="0">
              <a:buNone/>
            </a:pPr>
            <a:r>
              <a:rPr lang="tr-TR" sz="2400" b="1" smtClean="0"/>
              <a:t>Pozitif Etkiler</a:t>
            </a:r>
          </a:p>
          <a:p>
            <a:pPr marL="0" indent="0">
              <a:buNone/>
            </a:pPr>
            <a:endParaRPr lang="tr-TR" sz="2400" b="1"/>
          </a:p>
          <a:p>
            <a:pPr marL="0" indent="0">
              <a:buNone/>
            </a:pPr>
            <a:r>
              <a:rPr lang="tr-TR" sz="2400"/>
              <a:t>*</a:t>
            </a:r>
            <a:r>
              <a:rPr lang="tr-TR" sz="2400" smtClean="0"/>
              <a:t>Üretimde </a:t>
            </a:r>
            <a:r>
              <a:rPr lang="tr-TR" sz="2400"/>
              <a:t>esnekliğin arttırılması.</a:t>
            </a:r>
          </a:p>
          <a:p>
            <a:pPr marL="0" indent="0">
              <a:buNone/>
            </a:pPr>
            <a:r>
              <a:rPr lang="tr-TR" sz="2400"/>
              <a:t>*</a:t>
            </a:r>
            <a:r>
              <a:rPr lang="tr-TR" sz="2400" smtClean="0"/>
              <a:t>Daha </a:t>
            </a:r>
            <a:r>
              <a:rPr lang="tr-TR" sz="2400"/>
              <a:t>yüksek verimliliğin meydana gelmesi.</a:t>
            </a:r>
          </a:p>
          <a:p>
            <a:pPr marL="0" indent="0">
              <a:buNone/>
            </a:pPr>
            <a:r>
              <a:rPr lang="tr-TR" sz="2400" smtClean="0"/>
              <a:t>*Hatasız</a:t>
            </a:r>
            <a:r>
              <a:rPr lang="tr-TR" sz="2400"/>
              <a:t>, </a:t>
            </a:r>
            <a:r>
              <a:rPr lang="tr-TR" sz="2400" err="1"/>
              <a:t>tektip</a:t>
            </a:r>
            <a:r>
              <a:rPr lang="tr-TR" sz="2400"/>
              <a:t> ürünlerin devamlılık sağlaması.</a:t>
            </a:r>
          </a:p>
          <a:p>
            <a:pPr marL="0" indent="0">
              <a:buNone/>
            </a:pPr>
            <a:r>
              <a:rPr lang="tr-TR" sz="2400" smtClean="0"/>
              <a:t>*Yeni </a:t>
            </a:r>
            <a:r>
              <a:rPr lang="tr-TR" sz="2400"/>
              <a:t>hizmet ve iş modellerinin fazlasıyla geliştirilmesi.</a:t>
            </a:r>
          </a:p>
          <a:p>
            <a:pPr marL="0" indent="0">
              <a:buNone/>
            </a:pPr>
            <a:r>
              <a:rPr lang="tr-TR" sz="2400" smtClean="0"/>
              <a:t>*Sistem </a:t>
            </a:r>
            <a:r>
              <a:rPr lang="tr-TR" sz="2400"/>
              <a:t>ile birlikte bileşenlerin öz farkındalık kazanımını elde etmesi.</a:t>
            </a:r>
          </a:p>
          <a:p>
            <a:pPr marL="0" indent="0">
              <a:buNone/>
            </a:pPr>
            <a:r>
              <a:rPr lang="tr-TR" sz="2400" smtClean="0"/>
              <a:t>*Çevre </a:t>
            </a:r>
            <a:r>
              <a:rPr lang="tr-TR" sz="2400"/>
              <a:t>dostu ve kaynak tasarrufu politikalarının istikrarlı olması.</a:t>
            </a:r>
          </a:p>
          <a:p>
            <a:pPr marL="0" indent="0">
              <a:buNone/>
            </a:pPr>
            <a:r>
              <a:rPr lang="tr-TR" sz="2400" smtClean="0"/>
              <a:t>*Sistem </a:t>
            </a:r>
            <a:r>
              <a:rPr lang="tr-TR" sz="2400"/>
              <a:t>izleme ve arıza tespitinin kolaylaştırılabilir hale getirilmesi.</a:t>
            </a:r>
          </a:p>
          <a:p>
            <a:pPr marL="0" indent="0">
              <a:buNone/>
            </a:pPr>
            <a:r>
              <a:rPr lang="tr-TR" sz="2400" smtClean="0"/>
              <a:t>*Üretim </a:t>
            </a:r>
            <a:r>
              <a:rPr lang="tr-TR" sz="2400"/>
              <a:t>maliyetlerinde ciddi düşüşler sağlaması.</a:t>
            </a:r>
          </a:p>
          <a:p>
            <a:pPr marL="0" indent="0">
              <a:buNone/>
            </a:pPr>
            <a:r>
              <a:rPr lang="tr-TR" sz="2400" smtClean="0"/>
              <a:t>*İşçi </a:t>
            </a:r>
            <a:r>
              <a:rPr lang="tr-TR" sz="2400"/>
              <a:t>temelli hataların ortadan kaldırılması.</a:t>
            </a:r>
          </a:p>
          <a:p>
            <a:pPr marL="0" indent="0">
              <a:buNone/>
            </a:pPr>
            <a:r>
              <a:rPr lang="tr-TR" sz="2400" smtClean="0"/>
              <a:t>*İnsan </a:t>
            </a:r>
            <a:r>
              <a:rPr lang="tr-TR" sz="2400"/>
              <a:t>gücünün </a:t>
            </a:r>
            <a:r>
              <a:rPr lang="tr-TR" sz="2400" err="1"/>
              <a:t>minimalize</a:t>
            </a:r>
            <a:r>
              <a:rPr lang="tr-TR" sz="2400"/>
              <a:t> edilip, makine gücünün kullanılması.</a:t>
            </a:r>
          </a:p>
        </p:txBody>
      </p:sp>
    </p:spTree>
    <p:extLst>
      <p:ext uri="{BB962C8B-B14F-4D97-AF65-F5344CB8AC3E}">
        <p14:creationId xmlns:p14="http://schemas.microsoft.com/office/powerpoint/2010/main" xmlns="" val="28542430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buNone/>
            </a:pPr>
            <a:r>
              <a:rPr lang="tr-TR" sz="2400" b="1" smtClean="0"/>
              <a:t>Negatif etkiler</a:t>
            </a:r>
          </a:p>
          <a:p>
            <a:pPr marL="0" indent="0">
              <a:buNone/>
            </a:pPr>
            <a:r>
              <a:rPr lang="tr-TR" sz="2400" smtClean="0"/>
              <a:t> Mavi </a:t>
            </a:r>
            <a:r>
              <a:rPr lang="tr-TR" sz="2400"/>
              <a:t>yakalı ve düşük katma değer beyaz yakalı istihdam üzerinde olumsuz etkisi olacaktır. Robotlar ve algoritmalar pek çok işi otomatik halledebilir duruma gelecektir. Zaman içerisinde personelin yerine geçeceklerdir. Değişime uyum sağlayanlar, yeni yetkinlikler ve roller edinecektir. Bu değişimi fark edemeyen ya da ayak uyduramayanlar ise işsiz kalacaktır.</a:t>
            </a:r>
          </a:p>
          <a:p>
            <a:pPr marL="0" indent="0">
              <a:buNone/>
            </a:pPr>
            <a:r>
              <a:rPr lang="tr-TR" sz="2400" smtClean="0"/>
              <a:t> Kişisel veri ve gizlilik açıkları, kısacası kolay ele </a:t>
            </a:r>
            <a:r>
              <a:rPr lang="tr-TR" sz="2400" err="1" smtClean="0"/>
              <a:t>geçirilebilirliği</a:t>
            </a:r>
            <a:r>
              <a:rPr lang="tr-TR" sz="2400" smtClean="0"/>
              <a:t> tehlike arz edecektir.</a:t>
            </a:r>
            <a:endParaRPr lang="tr-TR" sz="2400"/>
          </a:p>
        </p:txBody>
      </p:sp>
    </p:spTree>
    <p:extLst>
      <p:ext uri="{BB962C8B-B14F-4D97-AF65-F5344CB8AC3E}">
        <p14:creationId xmlns:p14="http://schemas.microsoft.com/office/powerpoint/2010/main" xmlns="" val="36990318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xmlns="" val="3409311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F4F6AC85-DD7F-4949-A7B8-CD5A60A6E050}"/>
              </a:ext>
            </a:extLst>
          </p:cNvPr>
          <p:cNvSpPr>
            <a:spLocks noGrp="1"/>
          </p:cNvSpPr>
          <p:nvPr>
            <p:ph type="ctrTitle"/>
          </p:nvPr>
        </p:nvSpPr>
        <p:spPr>
          <a:xfrm>
            <a:off x="1071155" y="949374"/>
            <a:ext cx="6858000" cy="477837"/>
          </a:xfrm>
        </p:spPr>
        <p:txBody>
          <a:bodyPr>
            <a:normAutofit/>
          </a:bodyPr>
          <a:lstStyle/>
          <a:p>
            <a:r>
              <a:rPr lang="tr-TR" sz="2800" b="1" dirty="0">
                <a:solidFill>
                  <a:srgbClr val="C00000"/>
                </a:solidFill>
              </a:rPr>
              <a:t>ENDÜSTRİ 4.0 UYGULAMA ALANLARI &amp; PLC’LERİN KULLANIMI </a:t>
            </a:r>
          </a:p>
        </p:txBody>
      </p:sp>
      <p:sp>
        <p:nvSpPr>
          <p:cNvPr id="3" name="Alt Başlık 2">
            <a:extLst>
              <a:ext uri="{FF2B5EF4-FFF2-40B4-BE49-F238E27FC236}">
                <a16:creationId xmlns:a16="http://schemas.microsoft.com/office/drawing/2014/main" xmlns="" id="{2C649566-9F35-461C-8486-2BA8B7EDBBA8}"/>
              </a:ext>
            </a:extLst>
          </p:cNvPr>
          <p:cNvSpPr>
            <a:spLocks noGrp="1"/>
          </p:cNvSpPr>
          <p:nvPr>
            <p:ph type="subTitle" idx="1"/>
          </p:nvPr>
        </p:nvSpPr>
        <p:spPr>
          <a:xfrm>
            <a:off x="5822378" y="3924742"/>
            <a:ext cx="3213100" cy="2373049"/>
          </a:xfrm>
        </p:spPr>
        <p:txBody>
          <a:bodyPr/>
          <a:lstStyle/>
          <a:p>
            <a:pPr marL="342900" indent="-342900" algn="l">
              <a:buFont typeface="Arial" panose="020B0604020202020204" pitchFamily="34" charset="0"/>
              <a:buChar char="•"/>
            </a:pPr>
            <a:r>
              <a:rPr lang="tr-TR" dirty="0" smtClean="0"/>
              <a:t>Tercih edilme sebepleri</a:t>
            </a:r>
          </a:p>
          <a:p>
            <a:pPr marL="342900" indent="-342900" algn="l">
              <a:buFont typeface="Arial" panose="020B0604020202020204" pitchFamily="34" charset="0"/>
              <a:buChar char="•"/>
            </a:pPr>
            <a:r>
              <a:rPr lang="tr-TR" dirty="0" smtClean="0"/>
              <a:t>Kullanım alanları </a:t>
            </a:r>
            <a:endParaRPr lang="tr-TR" dirty="0"/>
          </a:p>
        </p:txBody>
      </p:sp>
      <p:sp>
        <p:nvSpPr>
          <p:cNvPr id="4" name="Metin kutusu 3">
            <a:extLst>
              <a:ext uri="{FF2B5EF4-FFF2-40B4-BE49-F238E27FC236}">
                <a16:creationId xmlns:a16="http://schemas.microsoft.com/office/drawing/2014/main" xmlns="" id="{7B86F6D1-B945-4659-9007-1E2AC095F900}"/>
              </a:ext>
            </a:extLst>
          </p:cNvPr>
          <p:cNvSpPr txBox="1"/>
          <p:nvPr/>
        </p:nvSpPr>
        <p:spPr>
          <a:xfrm>
            <a:off x="1441449" y="2920888"/>
            <a:ext cx="2057399" cy="523220"/>
          </a:xfrm>
          <a:prstGeom prst="rect">
            <a:avLst/>
          </a:prstGeom>
          <a:noFill/>
        </p:spPr>
        <p:txBody>
          <a:bodyPr wrap="square" rtlCol="0">
            <a:spAutoFit/>
          </a:bodyPr>
          <a:lstStyle/>
          <a:p>
            <a:pPr algn="ctr"/>
            <a:r>
              <a:rPr lang="tr-TR" sz="2800" b="1" dirty="0">
                <a:solidFill>
                  <a:srgbClr val="C00000"/>
                </a:solidFill>
                <a:latin typeface="+mj-lt"/>
              </a:rPr>
              <a:t>Endüstri 4.0</a:t>
            </a:r>
          </a:p>
        </p:txBody>
      </p:sp>
      <p:sp>
        <p:nvSpPr>
          <p:cNvPr id="5" name="Ok: Sağ 4">
            <a:extLst>
              <a:ext uri="{FF2B5EF4-FFF2-40B4-BE49-F238E27FC236}">
                <a16:creationId xmlns:a16="http://schemas.microsoft.com/office/drawing/2014/main" xmlns="" id="{CD960FEE-8ABE-4634-BAB6-BA45C88ED573}"/>
              </a:ext>
            </a:extLst>
          </p:cNvPr>
          <p:cNvSpPr/>
          <p:nvPr/>
        </p:nvSpPr>
        <p:spPr>
          <a:xfrm rot="8469932">
            <a:off x="3265010" y="2183049"/>
            <a:ext cx="7338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k: Sağ 5">
            <a:extLst>
              <a:ext uri="{FF2B5EF4-FFF2-40B4-BE49-F238E27FC236}">
                <a16:creationId xmlns:a16="http://schemas.microsoft.com/office/drawing/2014/main" xmlns="" id="{B106AE60-F3F9-497A-94DB-A96CCD16D820}"/>
              </a:ext>
            </a:extLst>
          </p:cNvPr>
          <p:cNvSpPr/>
          <p:nvPr/>
        </p:nvSpPr>
        <p:spPr>
          <a:xfrm rot="3052737">
            <a:off x="5404431" y="2221781"/>
            <a:ext cx="835895" cy="4071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Alt Başlık 2">
            <a:extLst>
              <a:ext uri="{FF2B5EF4-FFF2-40B4-BE49-F238E27FC236}">
                <a16:creationId xmlns:a16="http://schemas.microsoft.com/office/drawing/2014/main" xmlns="" id="{50ECCA27-1A1A-4B10-993C-F81705FD9EF4}"/>
              </a:ext>
            </a:extLst>
          </p:cNvPr>
          <p:cNvSpPr txBox="1">
            <a:spLocks/>
          </p:cNvSpPr>
          <p:nvPr/>
        </p:nvSpPr>
        <p:spPr>
          <a:xfrm>
            <a:off x="831564" y="3926153"/>
            <a:ext cx="3213100" cy="23730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tr-TR" dirty="0"/>
              <a:t>Geçmişten Günümüze Teknolojinin Gelişimi</a:t>
            </a:r>
          </a:p>
          <a:p>
            <a:pPr marL="342900" indent="-342900" algn="l">
              <a:buFont typeface="Arial" panose="020B0604020202020204" pitchFamily="34" charset="0"/>
              <a:buChar char="•"/>
            </a:pPr>
            <a:r>
              <a:rPr lang="tr-TR" dirty="0"/>
              <a:t>Türkiye ve Dünyada Endüstri 4.0 durumu</a:t>
            </a:r>
          </a:p>
          <a:p>
            <a:pPr marL="342900" indent="-342900" algn="l">
              <a:buFont typeface="Arial" panose="020B0604020202020204" pitchFamily="34" charset="0"/>
              <a:buChar char="•"/>
            </a:pPr>
            <a:r>
              <a:rPr lang="tr-TR" dirty="0"/>
              <a:t>Endüstri 4.0 Teknolojileri</a:t>
            </a:r>
          </a:p>
        </p:txBody>
      </p:sp>
      <p:sp>
        <p:nvSpPr>
          <p:cNvPr id="9" name="Metin kutusu 8">
            <a:extLst>
              <a:ext uri="{FF2B5EF4-FFF2-40B4-BE49-F238E27FC236}">
                <a16:creationId xmlns:a16="http://schemas.microsoft.com/office/drawing/2014/main" xmlns="" id="{F395741C-F5E0-4F6C-A295-61CCB422EAD4}"/>
              </a:ext>
            </a:extLst>
          </p:cNvPr>
          <p:cNvSpPr txBox="1"/>
          <p:nvPr/>
        </p:nvSpPr>
        <p:spPr>
          <a:xfrm>
            <a:off x="5645155" y="2899595"/>
            <a:ext cx="2057399" cy="523220"/>
          </a:xfrm>
          <a:prstGeom prst="rect">
            <a:avLst/>
          </a:prstGeom>
          <a:noFill/>
        </p:spPr>
        <p:txBody>
          <a:bodyPr wrap="square" rtlCol="0">
            <a:spAutoFit/>
          </a:bodyPr>
          <a:lstStyle/>
          <a:p>
            <a:pPr algn="ctr"/>
            <a:r>
              <a:rPr lang="tr-TR" sz="2800" b="1" dirty="0">
                <a:solidFill>
                  <a:srgbClr val="C00000"/>
                </a:solidFill>
                <a:latin typeface="+mj-lt"/>
              </a:rPr>
              <a:t>PLC </a:t>
            </a:r>
          </a:p>
        </p:txBody>
      </p:sp>
      <p:sp>
        <p:nvSpPr>
          <p:cNvPr id="8" name="Metin kutusu 7"/>
          <p:cNvSpPr txBox="1"/>
          <p:nvPr/>
        </p:nvSpPr>
        <p:spPr>
          <a:xfrm>
            <a:off x="7285236" y="5765074"/>
            <a:ext cx="1861457" cy="923330"/>
          </a:xfrm>
          <a:prstGeom prst="rect">
            <a:avLst/>
          </a:prstGeom>
          <a:noFill/>
        </p:spPr>
        <p:txBody>
          <a:bodyPr wrap="square" rtlCol="0">
            <a:spAutoFit/>
          </a:bodyPr>
          <a:lstStyle/>
          <a:p>
            <a:pPr algn="ctr"/>
            <a:r>
              <a:rPr lang="tr-TR" dirty="0" smtClean="0"/>
              <a:t>Recep Savaş</a:t>
            </a:r>
          </a:p>
          <a:p>
            <a:pPr algn="ctr"/>
            <a:r>
              <a:rPr lang="tr-TR" dirty="0" smtClean="0"/>
              <a:t>15065190</a:t>
            </a:r>
          </a:p>
          <a:p>
            <a:pPr algn="ctr"/>
            <a:r>
              <a:rPr lang="tr-TR" dirty="0" smtClean="0"/>
              <a:t>21.11.2019</a:t>
            </a:r>
            <a:endParaRPr lang="en-US" dirty="0"/>
          </a:p>
        </p:txBody>
      </p:sp>
    </p:spTree>
    <p:extLst>
      <p:ext uri="{BB962C8B-B14F-4D97-AF65-F5344CB8AC3E}">
        <p14:creationId xmlns:p14="http://schemas.microsoft.com/office/powerpoint/2010/main" xmlns="" val="1053080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 sanayi devriminde uçak ile ilgili görsel sonucu&quot;">
            <a:extLst>
              <a:ext uri="{FF2B5EF4-FFF2-40B4-BE49-F238E27FC236}">
                <a16:creationId xmlns:a16="http://schemas.microsoft.com/office/drawing/2014/main" xmlns="" id="{B0BF6976-456E-4057-AD46-A9E8F467EA5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t="18485" b="32621"/>
          <a:stretch/>
        </p:blipFill>
        <p:spPr bwMode="auto">
          <a:xfrm>
            <a:off x="15" y="489862"/>
            <a:ext cx="9143985" cy="447075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a:extLst>
              <a:ext uri="{FF2B5EF4-FFF2-40B4-BE49-F238E27FC236}">
                <a16:creationId xmlns:a16="http://schemas.microsoft.com/office/drawing/2014/main" xmlns="" id="{A8C6ABDC-FEA3-47C9-A09A-7D6FFEB04ED3}"/>
              </a:ext>
            </a:extLst>
          </p:cNvPr>
          <p:cNvSpPr txBox="1"/>
          <p:nvPr/>
        </p:nvSpPr>
        <p:spPr>
          <a:xfrm>
            <a:off x="2370296" y="5444808"/>
            <a:ext cx="4403408" cy="1200329"/>
          </a:xfrm>
          <a:prstGeom prst="rect">
            <a:avLst/>
          </a:prstGeom>
          <a:noFill/>
        </p:spPr>
        <p:txBody>
          <a:bodyPr wrap="square" rtlCol="0">
            <a:spAutoFit/>
          </a:bodyPr>
          <a:lstStyle/>
          <a:p>
            <a:pPr algn="ctr"/>
            <a:r>
              <a:rPr lang="tr-TR" dirty="0"/>
              <a:t>1784-İlk Mekanik Tezgah</a:t>
            </a:r>
          </a:p>
          <a:p>
            <a:pPr algn="ctr"/>
            <a:r>
              <a:rPr lang="tr-TR" dirty="0"/>
              <a:t>1870- İlk Montaj Hattı</a:t>
            </a:r>
          </a:p>
          <a:p>
            <a:pPr algn="ctr"/>
            <a:r>
              <a:rPr lang="tr-TR" dirty="0"/>
              <a:t>1969- İlk Programlanabilir Mantıksal Denetleyici (PLC)</a:t>
            </a:r>
          </a:p>
        </p:txBody>
      </p:sp>
    </p:spTree>
    <p:extLst>
      <p:ext uri="{BB962C8B-B14F-4D97-AF65-F5344CB8AC3E}">
        <p14:creationId xmlns:p14="http://schemas.microsoft.com/office/powerpoint/2010/main" xmlns="" val="2396961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EE917C9F-5063-4CA1-A0FA-14338950949B}"/>
              </a:ext>
            </a:extLst>
          </p:cNvPr>
          <p:cNvPicPr>
            <a:picLocks noChangeAspect="1"/>
          </p:cNvPicPr>
          <p:nvPr/>
        </p:nvPicPr>
        <p:blipFill rotWithShape="1">
          <a:blip r:embed="rId2"/>
          <a:srcRect t="23323" r="74379" b="2240"/>
          <a:stretch/>
        </p:blipFill>
        <p:spPr>
          <a:xfrm>
            <a:off x="903016" y="1011487"/>
            <a:ext cx="2068784" cy="5344303"/>
          </a:xfrm>
          <a:prstGeom prst="rect">
            <a:avLst/>
          </a:prstGeom>
        </p:spPr>
      </p:pic>
      <p:sp>
        <p:nvSpPr>
          <p:cNvPr id="7" name="Metin kutusu 6">
            <a:extLst>
              <a:ext uri="{FF2B5EF4-FFF2-40B4-BE49-F238E27FC236}">
                <a16:creationId xmlns:a16="http://schemas.microsoft.com/office/drawing/2014/main" xmlns="" id="{4E80077A-DC78-481C-A244-A599C12251DE}"/>
              </a:ext>
            </a:extLst>
          </p:cNvPr>
          <p:cNvSpPr txBox="1"/>
          <p:nvPr/>
        </p:nvSpPr>
        <p:spPr>
          <a:xfrm>
            <a:off x="4080262" y="1596314"/>
            <a:ext cx="3549845" cy="369332"/>
          </a:xfrm>
          <a:prstGeom prst="rect">
            <a:avLst/>
          </a:prstGeom>
          <a:noFill/>
        </p:spPr>
        <p:txBody>
          <a:bodyPr wrap="square" rtlCol="0">
            <a:spAutoFit/>
          </a:bodyPr>
          <a:lstStyle/>
          <a:p>
            <a:pPr algn="ctr"/>
            <a:r>
              <a:rPr lang="tr-TR" b="1" dirty="0"/>
              <a:t>Mekanik Dönemi - Endüstri 1.0</a:t>
            </a:r>
          </a:p>
        </p:txBody>
      </p:sp>
      <p:sp>
        <p:nvSpPr>
          <p:cNvPr id="9" name="Metin kutusu 8">
            <a:extLst>
              <a:ext uri="{FF2B5EF4-FFF2-40B4-BE49-F238E27FC236}">
                <a16:creationId xmlns:a16="http://schemas.microsoft.com/office/drawing/2014/main" xmlns="" id="{29DFD929-0824-49D3-8F5B-28C9F1E3BBAF}"/>
              </a:ext>
            </a:extLst>
          </p:cNvPr>
          <p:cNvSpPr txBox="1"/>
          <p:nvPr/>
        </p:nvSpPr>
        <p:spPr>
          <a:xfrm>
            <a:off x="4103361" y="2207415"/>
            <a:ext cx="3549845" cy="1754326"/>
          </a:xfrm>
          <a:prstGeom prst="rect">
            <a:avLst/>
          </a:prstGeom>
          <a:noFill/>
        </p:spPr>
        <p:txBody>
          <a:bodyPr wrap="square" rtlCol="0">
            <a:spAutoFit/>
          </a:bodyPr>
          <a:lstStyle/>
          <a:p>
            <a:r>
              <a:rPr lang="tr-TR" dirty="0"/>
              <a:t>      Su ve buhar gücüyle mekanik üretim</a:t>
            </a:r>
          </a:p>
          <a:p>
            <a:endParaRPr lang="tr-TR" dirty="0"/>
          </a:p>
          <a:p>
            <a:pPr marL="285750" indent="-285750">
              <a:buFont typeface="Arial" panose="020B0604020202020204" pitchFamily="34" charset="0"/>
              <a:buChar char="•"/>
            </a:pPr>
            <a:r>
              <a:rPr lang="tr-TR" dirty="0"/>
              <a:t>İlk Buhar Makinasının İcadı</a:t>
            </a:r>
          </a:p>
          <a:p>
            <a:pPr marL="285750" indent="-285750">
              <a:buFont typeface="Arial" panose="020B0604020202020204" pitchFamily="34" charset="0"/>
              <a:buChar char="•"/>
            </a:pPr>
            <a:r>
              <a:rPr lang="tr-TR" dirty="0"/>
              <a:t>Dikiş Makinesi</a:t>
            </a:r>
          </a:p>
          <a:p>
            <a:pPr marL="285750" indent="-285750">
              <a:buFont typeface="Arial" panose="020B0604020202020204" pitchFamily="34" charset="0"/>
              <a:buChar char="•"/>
            </a:pPr>
            <a:r>
              <a:rPr lang="tr-TR" dirty="0"/>
              <a:t>Telgraf</a:t>
            </a:r>
          </a:p>
        </p:txBody>
      </p:sp>
      <p:pic>
        <p:nvPicPr>
          <p:cNvPr id="8" name="Picture 5" descr="borsig-steam-locomotive-264bfnl-jpg">
            <a:extLst>
              <a:ext uri="{FF2B5EF4-FFF2-40B4-BE49-F238E27FC236}">
                <a16:creationId xmlns:a16="http://schemas.microsoft.com/office/drawing/2014/main" xmlns="" id="{66429F57-1CF0-46D5-AE3B-9C9FC7901147}"/>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37412" y="3881254"/>
            <a:ext cx="1826393" cy="2055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spinning_jenny">
            <a:extLst>
              <a:ext uri="{FF2B5EF4-FFF2-40B4-BE49-F238E27FC236}">
                <a16:creationId xmlns:a16="http://schemas.microsoft.com/office/drawing/2014/main" xmlns="" id="{6858B70F-43B4-44FF-9966-712EB00A3E70}"/>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906653" y="3347962"/>
            <a:ext cx="2897852" cy="28566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753799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ndüstri 4.0 dijital dönüşüm ile ilgili görsel sonucu&quot;">
            <a:extLst>
              <a:ext uri="{FF2B5EF4-FFF2-40B4-BE49-F238E27FC236}">
                <a16:creationId xmlns:a16="http://schemas.microsoft.com/office/drawing/2014/main" xmlns="" id="{3FE0D7BC-A81F-4A95-AFE7-16D941AFC86F}"/>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5183" t="24985" r="50000"/>
          <a:stretch/>
        </p:blipFill>
        <p:spPr bwMode="auto">
          <a:xfrm>
            <a:off x="964097" y="1113024"/>
            <a:ext cx="1967946" cy="529440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Metin kutusu 2">
            <a:extLst>
              <a:ext uri="{FF2B5EF4-FFF2-40B4-BE49-F238E27FC236}">
                <a16:creationId xmlns:a16="http://schemas.microsoft.com/office/drawing/2014/main" xmlns="" id="{87158BE1-CD32-4FA5-88C9-416783E5F1AC}"/>
              </a:ext>
            </a:extLst>
          </p:cNvPr>
          <p:cNvSpPr txBox="1"/>
          <p:nvPr/>
        </p:nvSpPr>
        <p:spPr>
          <a:xfrm>
            <a:off x="4572000" y="1547363"/>
            <a:ext cx="3069558" cy="369332"/>
          </a:xfrm>
          <a:prstGeom prst="rect">
            <a:avLst/>
          </a:prstGeom>
          <a:noFill/>
        </p:spPr>
        <p:txBody>
          <a:bodyPr wrap="none" rtlCol="0">
            <a:spAutoFit/>
          </a:bodyPr>
          <a:lstStyle/>
          <a:p>
            <a:r>
              <a:rPr lang="tr-TR" b="1" dirty="0"/>
              <a:t>Elektrik Dönemi – Endüstri 2.0</a:t>
            </a:r>
          </a:p>
        </p:txBody>
      </p:sp>
      <p:sp>
        <p:nvSpPr>
          <p:cNvPr id="4" name="Metin kutusu 3">
            <a:extLst>
              <a:ext uri="{FF2B5EF4-FFF2-40B4-BE49-F238E27FC236}">
                <a16:creationId xmlns:a16="http://schemas.microsoft.com/office/drawing/2014/main" xmlns="" id="{91584B4F-4CFF-47BB-9CA3-F717C3007A75}"/>
              </a:ext>
            </a:extLst>
          </p:cNvPr>
          <p:cNvSpPr txBox="1"/>
          <p:nvPr/>
        </p:nvSpPr>
        <p:spPr>
          <a:xfrm>
            <a:off x="4220798" y="5131686"/>
            <a:ext cx="4006097" cy="369332"/>
          </a:xfrm>
          <a:prstGeom prst="rect">
            <a:avLst/>
          </a:prstGeom>
          <a:noFill/>
        </p:spPr>
        <p:txBody>
          <a:bodyPr wrap="none" rtlCol="0">
            <a:spAutoFit/>
          </a:bodyPr>
          <a:lstStyle/>
          <a:p>
            <a:pPr marL="285750" indent="-285750">
              <a:buFont typeface="Arial" panose="020B0604020202020204" pitchFamily="34" charset="0"/>
              <a:buChar char="•"/>
            </a:pPr>
            <a:r>
              <a:rPr lang="tr-TR" dirty="0"/>
              <a:t>1903 yılında Ford’un Seri Üretim Hattı</a:t>
            </a:r>
          </a:p>
        </p:txBody>
      </p:sp>
      <p:pic>
        <p:nvPicPr>
          <p:cNvPr id="3074" name="Picture 2" descr="https://media.licdn.com/dms/image/C4E12AQE4h7y0QDemqg/article-inline_image-shrink_1000_1488/0?e=1579737600&amp;v=beta&amp;t=FtqozQgOA8ETmY2PBtALLsHkw9IXV9O3KaMrxKYhObk">
            <a:extLst>
              <a:ext uri="{FF2B5EF4-FFF2-40B4-BE49-F238E27FC236}">
                <a16:creationId xmlns:a16="http://schemas.microsoft.com/office/drawing/2014/main" xmlns="" id="{A483734B-FBD0-4007-A1F9-4E72124FBF16}"/>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2107075"/>
            <a:ext cx="2328863" cy="28342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51002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düstri 4.0 dijital dönüşüm ile ilgili görsel sonucu&quot;">
            <a:extLst>
              <a:ext uri="{FF2B5EF4-FFF2-40B4-BE49-F238E27FC236}">
                <a16:creationId xmlns:a16="http://schemas.microsoft.com/office/drawing/2014/main" xmlns="" id="{0DC06DF4-37D3-495F-9F59-8CA8D30EBAA9}"/>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50000" t="24347" r="24967"/>
          <a:stretch/>
        </p:blipFill>
        <p:spPr bwMode="auto">
          <a:xfrm>
            <a:off x="970969" y="1218167"/>
            <a:ext cx="1754505" cy="471915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a:extLst>
              <a:ext uri="{FF2B5EF4-FFF2-40B4-BE49-F238E27FC236}">
                <a16:creationId xmlns:a16="http://schemas.microsoft.com/office/drawing/2014/main" xmlns="" id="{04843F46-88AF-4D99-BBA8-86C453628107}"/>
              </a:ext>
            </a:extLst>
          </p:cNvPr>
          <p:cNvSpPr txBox="1"/>
          <p:nvPr/>
        </p:nvSpPr>
        <p:spPr>
          <a:xfrm>
            <a:off x="4542941" y="1110992"/>
            <a:ext cx="3447227" cy="369332"/>
          </a:xfrm>
          <a:prstGeom prst="rect">
            <a:avLst/>
          </a:prstGeom>
          <a:noFill/>
        </p:spPr>
        <p:txBody>
          <a:bodyPr wrap="none" rtlCol="0">
            <a:spAutoFit/>
          </a:bodyPr>
          <a:lstStyle/>
          <a:p>
            <a:pPr algn="ctr"/>
            <a:r>
              <a:rPr lang="tr-TR" b="1" dirty="0">
                <a:latin typeface="+mj-lt"/>
              </a:rPr>
              <a:t>Otomasyon Dönemi – Endüstri 3.0</a:t>
            </a:r>
          </a:p>
        </p:txBody>
      </p:sp>
      <p:pic>
        <p:nvPicPr>
          <p:cNvPr id="5122" name="Picture 2" descr="endüstri 3.0 gelişmeleri ile ilgili görsel sonucu&quot;">
            <a:extLst>
              <a:ext uri="{FF2B5EF4-FFF2-40B4-BE49-F238E27FC236}">
                <a16:creationId xmlns:a16="http://schemas.microsoft.com/office/drawing/2014/main" xmlns="" id="{EEEA208E-EC69-4BFF-85FD-781AF2E12CBC}"/>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0376" y="1480325"/>
            <a:ext cx="4731270" cy="3239869"/>
          </a:xfrm>
          <a:prstGeom prst="rect">
            <a:avLst/>
          </a:prstGeom>
          <a:noFill/>
          <a:extLst>
            <a:ext uri="{909E8E84-426E-40DD-AFC4-6F175D3DCCD1}">
              <a14:hiddenFill xmlns:a14="http://schemas.microsoft.com/office/drawing/2010/main" xmlns="">
                <a:solidFill>
                  <a:srgbClr val="FFFFFF"/>
                </a:solidFill>
              </a14:hiddenFill>
            </a:ext>
          </a:extLst>
        </p:spPr>
      </p:pic>
      <p:sp>
        <p:nvSpPr>
          <p:cNvPr id="7" name="Metin kutusu 6">
            <a:extLst>
              <a:ext uri="{FF2B5EF4-FFF2-40B4-BE49-F238E27FC236}">
                <a16:creationId xmlns:a16="http://schemas.microsoft.com/office/drawing/2014/main" xmlns="" id="{375B88E4-90E3-4D53-AB90-B277F7753553}"/>
              </a:ext>
            </a:extLst>
          </p:cNvPr>
          <p:cNvSpPr txBox="1"/>
          <p:nvPr/>
        </p:nvSpPr>
        <p:spPr>
          <a:xfrm>
            <a:off x="3355034" y="5023777"/>
            <a:ext cx="6855082" cy="1200329"/>
          </a:xfrm>
          <a:prstGeom prst="rect">
            <a:avLst/>
          </a:prstGeom>
          <a:noFill/>
        </p:spPr>
        <p:txBody>
          <a:bodyPr wrap="none" rtlCol="0">
            <a:spAutoFit/>
          </a:bodyPr>
          <a:lstStyle/>
          <a:p>
            <a:pPr marL="285750" indent="-285750">
              <a:buFont typeface="Arial" panose="020B0604020202020204" pitchFamily="34" charset="0"/>
              <a:buChar char="•"/>
            </a:pPr>
            <a:r>
              <a:rPr lang="tr-TR" dirty="0"/>
              <a:t>Genelde şuanda yaşanmakta olan endüstri 3.0 süreci elektronik ve </a:t>
            </a:r>
          </a:p>
          <a:p>
            <a:r>
              <a:rPr lang="tr-TR" dirty="0"/>
              <a:t>bilişim teknolojilerinin entegre kullanılması ile başladı. </a:t>
            </a:r>
          </a:p>
          <a:p>
            <a:pPr marL="285750" indent="-285750">
              <a:buFont typeface="Arial" panose="020B0604020202020204" pitchFamily="34" charset="0"/>
              <a:buChar char="•"/>
            </a:pPr>
            <a:r>
              <a:rPr lang="tr-TR" dirty="0"/>
              <a:t>İçinde bulunduğumuz dönemde </a:t>
            </a:r>
            <a:r>
              <a:rPr lang="tr-TR" dirty="0" err="1"/>
              <a:t>PLC’ler</a:t>
            </a:r>
            <a:r>
              <a:rPr lang="tr-TR" dirty="0"/>
              <a:t> aktif olarak kullanılmaktadır.</a:t>
            </a:r>
          </a:p>
          <a:p>
            <a:endParaRPr lang="tr-TR" dirty="0"/>
          </a:p>
        </p:txBody>
      </p:sp>
    </p:spTree>
    <p:extLst>
      <p:ext uri="{BB962C8B-B14F-4D97-AF65-F5344CB8AC3E}">
        <p14:creationId xmlns:p14="http://schemas.microsoft.com/office/powerpoint/2010/main" xmlns="" val="4082838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düstri 4.0 dijital dönüşüm ile ilgili görsel sonucu&quot;">
            <a:extLst>
              <a:ext uri="{FF2B5EF4-FFF2-40B4-BE49-F238E27FC236}">
                <a16:creationId xmlns:a16="http://schemas.microsoft.com/office/drawing/2014/main" xmlns="" id="{1063D01A-3083-46EF-96D4-42F1C7E00EBC}"/>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74788" t="24296" r="-1"/>
          <a:stretch/>
        </p:blipFill>
        <p:spPr bwMode="auto">
          <a:xfrm>
            <a:off x="977266" y="1871345"/>
            <a:ext cx="1767086" cy="47223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Metin kutusu 4">
            <a:extLst>
              <a:ext uri="{FF2B5EF4-FFF2-40B4-BE49-F238E27FC236}">
                <a16:creationId xmlns:a16="http://schemas.microsoft.com/office/drawing/2014/main" xmlns="" id="{AC463447-2881-4C96-8279-3844FF2D3340}"/>
              </a:ext>
            </a:extLst>
          </p:cNvPr>
          <p:cNvSpPr txBox="1"/>
          <p:nvPr/>
        </p:nvSpPr>
        <p:spPr>
          <a:xfrm>
            <a:off x="4572000" y="1502013"/>
            <a:ext cx="3129896" cy="369332"/>
          </a:xfrm>
          <a:prstGeom prst="rect">
            <a:avLst/>
          </a:prstGeom>
          <a:noFill/>
        </p:spPr>
        <p:txBody>
          <a:bodyPr wrap="none" rtlCol="0">
            <a:spAutoFit/>
          </a:bodyPr>
          <a:lstStyle/>
          <a:p>
            <a:r>
              <a:rPr lang="tr-TR" b="1" dirty="0"/>
              <a:t>İnternet Dönemi - Endüstri 4.0 </a:t>
            </a:r>
          </a:p>
        </p:txBody>
      </p:sp>
      <p:sp>
        <p:nvSpPr>
          <p:cNvPr id="6" name="Metin kutusu 5">
            <a:extLst>
              <a:ext uri="{FF2B5EF4-FFF2-40B4-BE49-F238E27FC236}">
                <a16:creationId xmlns:a16="http://schemas.microsoft.com/office/drawing/2014/main" xmlns="" id="{D3199A99-3A7A-4C84-9CCF-9B629159A785}"/>
              </a:ext>
            </a:extLst>
          </p:cNvPr>
          <p:cNvSpPr txBox="1"/>
          <p:nvPr/>
        </p:nvSpPr>
        <p:spPr>
          <a:xfrm>
            <a:off x="3463290" y="2228672"/>
            <a:ext cx="7186326" cy="2031325"/>
          </a:xfrm>
          <a:prstGeom prst="rect">
            <a:avLst/>
          </a:prstGeom>
          <a:noFill/>
        </p:spPr>
        <p:txBody>
          <a:bodyPr wrap="none" rtlCol="0">
            <a:spAutoFit/>
          </a:bodyPr>
          <a:lstStyle/>
          <a:p>
            <a:r>
              <a:rPr lang="tr-TR" b="1" dirty="0"/>
              <a:t>Endüstri 4.0 </a:t>
            </a:r>
            <a:r>
              <a:rPr lang="tr-TR" dirty="0"/>
              <a:t>genel olarak aşağıdaki 3 yapıdan oluşmaktadır.</a:t>
            </a:r>
          </a:p>
          <a:p>
            <a:pPr marL="285750" indent="-285750">
              <a:buFont typeface="Arial" panose="020B0604020202020204" pitchFamily="34" charset="0"/>
              <a:buChar char="•"/>
            </a:pPr>
            <a:endParaRPr lang="tr-TR" dirty="0"/>
          </a:p>
          <a:p>
            <a:pPr marL="285750" indent="-285750">
              <a:buFont typeface="Arial" panose="020B0604020202020204" pitchFamily="34" charset="0"/>
              <a:buChar char="•"/>
            </a:pPr>
            <a:r>
              <a:rPr lang="tr-TR" dirty="0"/>
              <a:t>Nesnelerin İnterneti : İnsanlarla gerçek zamanlı olarak iletişime geçerek </a:t>
            </a:r>
          </a:p>
          <a:p>
            <a:r>
              <a:rPr lang="tr-TR" dirty="0"/>
              <a:t>İş birliği içinde çalışabilirler.</a:t>
            </a:r>
          </a:p>
          <a:p>
            <a:pPr marL="285750" indent="-285750">
              <a:buFont typeface="Arial" panose="020B0604020202020204" pitchFamily="34" charset="0"/>
              <a:buChar char="•"/>
            </a:pPr>
            <a:r>
              <a:rPr lang="tr-TR" dirty="0"/>
              <a:t>Siber-Fiziksel Sistemler : Fabrikanın fiziksel yapısının sanal bir kopyası </a:t>
            </a:r>
          </a:p>
          <a:p>
            <a:r>
              <a:rPr lang="tr-TR" dirty="0"/>
              <a:t>oluşturulur.</a:t>
            </a:r>
          </a:p>
          <a:p>
            <a:pPr marL="285750" indent="-285750">
              <a:buFont typeface="Arial" panose="020B0604020202020204" pitchFamily="34" charset="0"/>
              <a:buChar char="•"/>
            </a:pPr>
            <a:r>
              <a:rPr lang="tr-TR" dirty="0"/>
              <a:t>Hizmetlerin İnterneti</a:t>
            </a:r>
          </a:p>
        </p:txBody>
      </p:sp>
      <p:sp>
        <p:nvSpPr>
          <p:cNvPr id="9" name="Metin kutusu 8">
            <a:extLst>
              <a:ext uri="{FF2B5EF4-FFF2-40B4-BE49-F238E27FC236}">
                <a16:creationId xmlns:a16="http://schemas.microsoft.com/office/drawing/2014/main" xmlns="" id="{1E95F4E6-9BC3-4CA9-B4F5-0BC4C736A364}"/>
              </a:ext>
            </a:extLst>
          </p:cNvPr>
          <p:cNvSpPr txBox="1"/>
          <p:nvPr/>
        </p:nvSpPr>
        <p:spPr>
          <a:xfrm>
            <a:off x="3912897" y="4521606"/>
            <a:ext cx="2054601" cy="523220"/>
          </a:xfrm>
          <a:prstGeom prst="rect">
            <a:avLst/>
          </a:prstGeom>
          <a:noFill/>
        </p:spPr>
        <p:txBody>
          <a:bodyPr wrap="none" rtlCol="0">
            <a:spAutoFit/>
          </a:bodyPr>
          <a:lstStyle/>
          <a:p>
            <a:pPr marL="457200" indent="-457200">
              <a:buFont typeface="Arial" panose="020B0604020202020204" pitchFamily="34" charset="0"/>
              <a:buChar char="•"/>
            </a:pPr>
            <a:r>
              <a:rPr lang="tr-TR" sz="2800" b="1" dirty="0">
                <a:solidFill>
                  <a:srgbClr val="C00000"/>
                </a:solidFill>
              </a:rPr>
              <a:t>Verimlilik</a:t>
            </a:r>
          </a:p>
        </p:txBody>
      </p:sp>
      <p:sp>
        <p:nvSpPr>
          <p:cNvPr id="10" name="Metin kutusu 9">
            <a:extLst>
              <a:ext uri="{FF2B5EF4-FFF2-40B4-BE49-F238E27FC236}">
                <a16:creationId xmlns:a16="http://schemas.microsoft.com/office/drawing/2014/main" xmlns="" id="{F5962558-F3A8-47F4-A026-CE2825B54567}"/>
              </a:ext>
            </a:extLst>
          </p:cNvPr>
          <p:cNvSpPr txBox="1"/>
          <p:nvPr/>
        </p:nvSpPr>
        <p:spPr>
          <a:xfrm>
            <a:off x="6158163" y="4521606"/>
            <a:ext cx="1495025" cy="523220"/>
          </a:xfrm>
          <a:prstGeom prst="rect">
            <a:avLst/>
          </a:prstGeom>
          <a:noFill/>
        </p:spPr>
        <p:txBody>
          <a:bodyPr wrap="none" rtlCol="0">
            <a:spAutoFit/>
          </a:bodyPr>
          <a:lstStyle/>
          <a:p>
            <a:pPr marL="457200" indent="-457200">
              <a:buFont typeface="Arial" panose="020B0604020202020204" pitchFamily="34" charset="0"/>
              <a:buChar char="•"/>
            </a:pPr>
            <a:r>
              <a:rPr lang="tr-TR" sz="2800" b="1" dirty="0">
                <a:solidFill>
                  <a:srgbClr val="7030A0"/>
                </a:solidFill>
              </a:rPr>
              <a:t>Kalite</a:t>
            </a:r>
            <a:endParaRPr lang="tr-TR" b="1" dirty="0">
              <a:solidFill>
                <a:srgbClr val="7030A0"/>
              </a:solidFill>
            </a:endParaRPr>
          </a:p>
        </p:txBody>
      </p:sp>
      <p:sp>
        <p:nvSpPr>
          <p:cNvPr id="11" name="Metin kutusu 10">
            <a:extLst>
              <a:ext uri="{FF2B5EF4-FFF2-40B4-BE49-F238E27FC236}">
                <a16:creationId xmlns:a16="http://schemas.microsoft.com/office/drawing/2014/main" xmlns="" id="{B5A8881F-AB3C-442E-A09E-652573D4C5FD}"/>
              </a:ext>
            </a:extLst>
          </p:cNvPr>
          <p:cNvSpPr txBox="1"/>
          <p:nvPr/>
        </p:nvSpPr>
        <p:spPr>
          <a:xfrm>
            <a:off x="3912897" y="5127326"/>
            <a:ext cx="1671606" cy="954107"/>
          </a:xfrm>
          <a:prstGeom prst="rect">
            <a:avLst/>
          </a:prstGeom>
          <a:noFill/>
        </p:spPr>
        <p:txBody>
          <a:bodyPr wrap="square" rtlCol="0">
            <a:spAutoFit/>
          </a:bodyPr>
          <a:lstStyle/>
          <a:p>
            <a:pPr marL="457200" indent="-457200">
              <a:buFont typeface="Arial" panose="020B0604020202020204" pitchFamily="34" charset="0"/>
              <a:buChar char="•"/>
            </a:pPr>
            <a:r>
              <a:rPr lang="tr-TR" sz="2800" b="1" dirty="0">
                <a:solidFill>
                  <a:schemeClr val="accent1"/>
                </a:solidFill>
              </a:rPr>
              <a:t>Üretkenlik</a:t>
            </a:r>
            <a:endParaRPr lang="tr-TR" sz="2000" b="1" dirty="0">
              <a:solidFill>
                <a:schemeClr val="accent1"/>
              </a:solidFill>
            </a:endParaRPr>
          </a:p>
        </p:txBody>
      </p:sp>
      <p:sp>
        <p:nvSpPr>
          <p:cNvPr id="12" name="Metin kutusu 11">
            <a:extLst>
              <a:ext uri="{FF2B5EF4-FFF2-40B4-BE49-F238E27FC236}">
                <a16:creationId xmlns:a16="http://schemas.microsoft.com/office/drawing/2014/main" xmlns="" id="{964A6A58-FA2C-4EFC-A8CF-45A5CECB17DF}"/>
              </a:ext>
            </a:extLst>
          </p:cNvPr>
          <p:cNvSpPr txBox="1"/>
          <p:nvPr/>
        </p:nvSpPr>
        <p:spPr>
          <a:xfrm>
            <a:off x="6158162" y="5127326"/>
            <a:ext cx="1435731" cy="954107"/>
          </a:xfrm>
          <a:prstGeom prst="rect">
            <a:avLst/>
          </a:prstGeom>
          <a:noFill/>
        </p:spPr>
        <p:txBody>
          <a:bodyPr wrap="square" rtlCol="0">
            <a:spAutoFit/>
          </a:bodyPr>
          <a:lstStyle/>
          <a:p>
            <a:pPr marL="457200" indent="-457200">
              <a:buFont typeface="Arial" panose="020B0604020202020204" pitchFamily="34" charset="0"/>
              <a:buChar char="•"/>
            </a:pPr>
            <a:r>
              <a:rPr lang="tr-TR" sz="2800" b="1" dirty="0">
                <a:solidFill>
                  <a:srgbClr val="FFC000"/>
                </a:solidFill>
              </a:rPr>
              <a:t>Esneklik</a:t>
            </a:r>
          </a:p>
        </p:txBody>
      </p:sp>
    </p:spTree>
    <p:extLst>
      <p:ext uri="{BB962C8B-B14F-4D97-AF65-F5344CB8AC3E}">
        <p14:creationId xmlns:p14="http://schemas.microsoft.com/office/powerpoint/2010/main" xmlns="" val="27997905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xmlns="" id="{920C06B1-472D-4F59-A69D-DE5CA831C5EB}"/>
              </a:ext>
            </a:extLst>
          </p:cNvPr>
          <p:cNvPicPr>
            <a:picLocks noChangeAspect="1"/>
          </p:cNvPicPr>
          <p:nvPr/>
        </p:nvPicPr>
        <p:blipFill>
          <a:blip r:embed="rId2"/>
          <a:stretch>
            <a:fillRect/>
          </a:stretch>
        </p:blipFill>
        <p:spPr>
          <a:xfrm>
            <a:off x="1287924" y="2012328"/>
            <a:ext cx="6568153" cy="3176892"/>
          </a:xfrm>
          <a:prstGeom prst="rect">
            <a:avLst/>
          </a:prstGeom>
        </p:spPr>
      </p:pic>
      <p:sp>
        <p:nvSpPr>
          <p:cNvPr id="5" name="Metin kutusu 4">
            <a:extLst>
              <a:ext uri="{FF2B5EF4-FFF2-40B4-BE49-F238E27FC236}">
                <a16:creationId xmlns:a16="http://schemas.microsoft.com/office/drawing/2014/main" xmlns="" id="{32FF3105-1D88-4B20-9C59-7207E4F49381}"/>
              </a:ext>
            </a:extLst>
          </p:cNvPr>
          <p:cNvSpPr txBox="1"/>
          <p:nvPr/>
        </p:nvSpPr>
        <p:spPr>
          <a:xfrm>
            <a:off x="1997158" y="5463540"/>
            <a:ext cx="7549054" cy="923330"/>
          </a:xfrm>
          <a:prstGeom prst="rect">
            <a:avLst/>
          </a:prstGeom>
          <a:noFill/>
        </p:spPr>
        <p:txBody>
          <a:bodyPr wrap="none" rtlCol="0">
            <a:spAutoFit/>
          </a:bodyPr>
          <a:lstStyle/>
          <a:p>
            <a:r>
              <a:rPr lang="tr-TR" dirty="0"/>
              <a:t>2011 – Hannover Fuarı’nda ilk defa Endüstri 4.0 terimi kullanıldı</a:t>
            </a:r>
          </a:p>
          <a:p>
            <a:r>
              <a:rPr lang="tr-TR" dirty="0"/>
              <a:t>20-23 Ocak 2016 – Dünya Ekonomi </a:t>
            </a:r>
            <a:r>
              <a:rPr lang="tr-TR" dirty="0" err="1"/>
              <a:t>Formu’nun</a:t>
            </a:r>
            <a:r>
              <a:rPr lang="tr-TR" dirty="0"/>
              <a:t> ana teması Endüstri </a:t>
            </a:r>
            <a:r>
              <a:rPr lang="tr-TR" dirty="0" smtClean="0"/>
              <a:t>4.0 , Davos </a:t>
            </a:r>
            <a:endParaRPr lang="tr-TR" dirty="0"/>
          </a:p>
          <a:p>
            <a:r>
              <a:rPr lang="tr-TR" dirty="0"/>
              <a:t>28 Aralık 2016 </a:t>
            </a:r>
            <a:r>
              <a:rPr lang="tr-TR" b="1" dirty="0"/>
              <a:t>– Sanayide Dijital Dönüşüm Platformu </a:t>
            </a:r>
            <a:r>
              <a:rPr lang="tr-TR" dirty="0"/>
              <a:t>hazırlık toplantısı</a:t>
            </a:r>
            <a:endParaRPr lang="tr-TR" b="1" dirty="0"/>
          </a:p>
        </p:txBody>
      </p:sp>
      <p:sp>
        <p:nvSpPr>
          <p:cNvPr id="6" name="Unvan 38"/>
          <p:cNvSpPr txBox="1">
            <a:spLocks/>
          </p:cNvSpPr>
          <p:nvPr/>
        </p:nvSpPr>
        <p:spPr>
          <a:xfrm>
            <a:off x="629182" y="494274"/>
            <a:ext cx="7886700" cy="8842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dirty="0" smtClean="0"/>
              <a:t>Endüstri 4.0 </a:t>
            </a:r>
            <a:r>
              <a:rPr lang="tr-TR" dirty="0" err="1" smtClean="0"/>
              <a:t>Türkiye&amp;Dünya</a:t>
            </a:r>
            <a:endParaRPr lang="en-US" dirty="0"/>
          </a:p>
        </p:txBody>
      </p:sp>
    </p:spTree>
    <p:extLst>
      <p:ext uri="{BB962C8B-B14F-4D97-AF65-F5344CB8AC3E}">
        <p14:creationId xmlns:p14="http://schemas.microsoft.com/office/powerpoint/2010/main" xmlns="" val="1232072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smtClean="0"/>
              <a:t>2) Endüstri 2.0</a:t>
            </a:r>
            <a:endParaRPr lang="tr-TR" sz="2400" b="1"/>
          </a:p>
        </p:txBody>
      </p:sp>
      <p:sp>
        <p:nvSpPr>
          <p:cNvPr id="3" name="İçerik Yer Tutucusu 2"/>
          <p:cNvSpPr>
            <a:spLocks noGrp="1"/>
          </p:cNvSpPr>
          <p:nvPr>
            <p:ph idx="1"/>
          </p:nvPr>
        </p:nvSpPr>
        <p:spPr>
          <a:xfrm>
            <a:off x="395536" y="1124744"/>
            <a:ext cx="8291264" cy="5112568"/>
          </a:xfrm>
        </p:spPr>
        <p:txBody>
          <a:bodyPr>
            <a:noAutofit/>
          </a:bodyPr>
          <a:lstStyle/>
          <a:p>
            <a:pPr marL="0" indent="0">
              <a:buNone/>
            </a:pPr>
            <a:r>
              <a:rPr lang="tr-TR" sz="2400" smtClean="0"/>
              <a:t> İkinci </a:t>
            </a:r>
            <a:r>
              <a:rPr lang="tr-TR" sz="2400"/>
              <a:t>Endüstri Devrimi (Endüstri 2.0) teknoloji devrimi olarak da ifade edilir ve yaklaşık olarak 19. Yüzyılın ortalarıyla 20. Yüzyılın ortaları arasındaki dönemi </a:t>
            </a:r>
            <a:r>
              <a:rPr lang="tr-TR" sz="2400" smtClean="0"/>
              <a:t>kapsamaktadır. </a:t>
            </a:r>
            <a:r>
              <a:rPr lang="tr-TR" sz="2400"/>
              <a:t>İkinci Endüstri Devrimi’nin temellerinin atılmasındaki en önemli faktör demiryollarının daha da gelişmesiyle birlikte uzak pazarlara ulaşımın ve hammadde tedarikinin kolaylaşmasıdır. Bunun yanı sıra kullanılan enerji kaynaklarının ve hammaddelerin değişmesi, teknolojinin her geçen gün bir adım ileri gitmesi İkinci Endüstri Devrimi’nin temellerinin atılmasındaki </a:t>
            </a:r>
            <a:r>
              <a:rPr lang="tr-TR" sz="2400" smtClean="0"/>
              <a:t>temel. </a:t>
            </a:r>
            <a:r>
              <a:rPr lang="tr-TR" sz="2400"/>
              <a:t>Bu dönemde demir kullanımının yerini çelik kullanımı aldı, bunun yanı sıra hammadde olarak kimyasal madde kullanımı da yaygınlaştı. Ayrıca, enerji kaynağı olarak buhar ve kömürün yerini elektrik ve petrolün alması, üretimde daha yüksek bir hıza ulaşılmasına neden olmuştur</a:t>
            </a:r>
          </a:p>
        </p:txBody>
      </p:sp>
    </p:spTree>
    <p:extLst>
      <p:ext uri="{BB962C8B-B14F-4D97-AF65-F5344CB8AC3E}">
        <p14:creationId xmlns:p14="http://schemas.microsoft.com/office/powerpoint/2010/main" xmlns="" val="40731054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27793DA-F625-499D-BB4F-A0E09D24924F}"/>
              </a:ext>
            </a:extLst>
          </p:cNvPr>
          <p:cNvSpPr>
            <a:spLocks noGrp="1"/>
          </p:cNvSpPr>
          <p:nvPr>
            <p:ph type="title"/>
          </p:nvPr>
        </p:nvSpPr>
        <p:spPr>
          <a:xfrm>
            <a:off x="2357438" y="365126"/>
            <a:ext cx="4429125" cy="1325563"/>
          </a:xfrm>
        </p:spPr>
        <p:txBody>
          <a:bodyPr>
            <a:normAutofit/>
          </a:bodyPr>
          <a:lstStyle/>
          <a:p>
            <a:pPr algn="ctr"/>
            <a:r>
              <a:rPr lang="tr-TR" sz="2800" b="1" dirty="0"/>
              <a:t>Dünyada Endüstri 4.0 Kullanım Durumu</a:t>
            </a:r>
          </a:p>
        </p:txBody>
      </p:sp>
      <p:pic>
        <p:nvPicPr>
          <p:cNvPr id="4" name="Resim 3">
            <a:extLst>
              <a:ext uri="{FF2B5EF4-FFF2-40B4-BE49-F238E27FC236}">
                <a16:creationId xmlns:a16="http://schemas.microsoft.com/office/drawing/2014/main" xmlns="" id="{22C5592E-689B-4FF6-8975-3AEFEE54FDF9}"/>
              </a:ext>
            </a:extLst>
          </p:cNvPr>
          <p:cNvPicPr>
            <a:picLocks noChangeAspect="1"/>
          </p:cNvPicPr>
          <p:nvPr/>
        </p:nvPicPr>
        <p:blipFill>
          <a:blip r:embed="rId2"/>
          <a:stretch>
            <a:fillRect/>
          </a:stretch>
        </p:blipFill>
        <p:spPr>
          <a:xfrm>
            <a:off x="679420" y="1690689"/>
            <a:ext cx="7785161" cy="4572635"/>
          </a:xfrm>
          <a:prstGeom prst="rect">
            <a:avLst/>
          </a:prstGeom>
        </p:spPr>
      </p:pic>
    </p:spTree>
    <p:extLst>
      <p:ext uri="{BB962C8B-B14F-4D97-AF65-F5344CB8AC3E}">
        <p14:creationId xmlns:p14="http://schemas.microsoft.com/office/powerpoint/2010/main" xmlns="" val="22718568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8BFD5A9-560D-4AAA-8F57-6F8418AAC386}"/>
              </a:ext>
            </a:extLst>
          </p:cNvPr>
          <p:cNvSpPr>
            <a:spLocks noGrp="1"/>
          </p:cNvSpPr>
          <p:nvPr>
            <p:ph type="title"/>
          </p:nvPr>
        </p:nvSpPr>
        <p:spPr>
          <a:xfrm>
            <a:off x="476794" y="369824"/>
            <a:ext cx="4186646" cy="568589"/>
          </a:xfrm>
        </p:spPr>
        <p:txBody>
          <a:bodyPr vert="horz" lIns="91440" tIns="45720" rIns="91440" bIns="45720" rtlCol="0" anchor="b">
            <a:noAutofit/>
          </a:bodyPr>
          <a:lstStyle/>
          <a:p>
            <a:pPr algn="ctr"/>
            <a:r>
              <a:rPr lang="tr-TR" sz="3200" b="1" kern="1200" dirty="0">
                <a:solidFill>
                  <a:schemeClr val="tx1"/>
                </a:solidFill>
                <a:latin typeface="+mj-lt"/>
                <a:ea typeface="+mj-ea"/>
                <a:cs typeface="+mj-cs"/>
              </a:rPr>
              <a:t>Endüstri </a:t>
            </a:r>
            <a:r>
              <a:rPr lang="tr-TR" sz="3200" b="1" kern="1200" dirty="0" smtClean="0">
                <a:solidFill>
                  <a:schemeClr val="tx1"/>
                </a:solidFill>
                <a:latin typeface="+mj-lt"/>
                <a:ea typeface="+mj-ea"/>
                <a:cs typeface="+mj-cs"/>
              </a:rPr>
              <a:t>4.0 Uygulama Alanları</a:t>
            </a:r>
            <a:endParaRPr lang="en-US" sz="3200" b="1" kern="1200" dirty="0">
              <a:solidFill>
                <a:schemeClr val="tx1"/>
              </a:solidFill>
              <a:latin typeface="+mj-lt"/>
              <a:ea typeface="+mj-ea"/>
              <a:cs typeface="+mj-cs"/>
            </a:endParaRPr>
          </a:p>
        </p:txBody>
      </p:sp>
      <p:pic>
        <p:nvPicPr>
          <p:cNvPr id="7170" name="Picture 2" descr="https://cdnendustri40.4flyy.com/image/988ead3556574bb9b00bd3d60338a83e/Industry4.0-1024x761.png">
            <a:extLst>
              <a:ext uri="{FF2B5EF4-FFF2-40B4-BE49-F238E27FC236}">
                <a16:creationId xmlns:a16="http://schemas.microsoft.com/office/drawing/2014/main" xmlns="" id="{D667F938-C2D1-4DEB-96F4-EB37CE312A6E}"/>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tretch>
            <a:fillRect/>
          </a:stretch>
        </p:blipFill>
        <p:spPr bwMode="auto">
          <a:xfrm>
            <a:off x="669786" y="877452"/>
            <a:ext cx="5768253" cy="57105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2614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5369994" y="1820467"/>
            <a:ext cx="3629842" cy="3231654"/>
          </a:xfrm>
          <a:prstGeom prst="rect">
            <a:avLst/>
          </a:prstGeom>
          <a:noFill/>
        </p:spPr>
        <p:txBody>
          <a:bodyPr wrap="square" rtlCol="0">
            <a:spAutoFit/>
          </a:bodyPr>
          <a:lstStyle/>
          <a:p>
            <a:r>
              <a:rPr lang="tr-TR" dirty="0" smtClean="0"/>
              <a:t>                                </a:t>
            </a:r>
            <a:r>
              <a:rPr lang="tr-TR" sz="2400" b="1" dirty="0" err="1" smtClean="0">
                <a:solidFill>
                  <a:srgbClr val="70AD47"/>
                </a:solidFill>
              </a:rPr>
              <a:t>Avantajarı</a:t>
            </a:r>
            <a:endParaRPr lang="tr-TR" b="1" dirty="0" smtClean="0">
              <a:solidFill>
                <a:srgbClr val="70AD47"/>
              </a:solidFill>
            </a:endParaRPr>
          </a:p>
          <a:p>
            <a:pPr marL="285750" indent="-285750">
              <a:buFont typeface="Arial" panose="020B0604020202020204" pitchFamily="34" charset="0"/>
              <a:buChar char="•"/>
            </a:pPr>
            <a:r>
              <a:rPr lang="tr-TR" dirty="0" smtClean="0"/>
              <a:t>Prototip üretilmesi gerektiğinde daha hızlıdır.</a:t>
            </a:r>
          </a:p>
          <a:p>
            <a:pPr marL="285750" indent="-285750">
              <a:buFont typeface="Arial" panose="020B0604020202020204" pitchFamily="34" charset="0"/>
              <a:buChar char="•"/>
            </a:pPr>
            <a:r>
              <a:rPr lang="tr-TR" dirty="0" smtClean="0"/>
              <a:t>Az sayıda üretilen prototipler daha ucuza mal edilmiş olur.</a:t>
            </a:r>
          </a:p>
          <a:p>
            <a:pPr marL="285750" indent="-285750">
              <a:buFont typeface="Arial" panose="020B0604020202020204" pitchFamily="34" charset="0"/>
              <a:buChar char="•"/>
            </a:pPr>
            <a:r>
              <a:rPr lang="tr-TR" dirty="0" smtClean="0"/>
              <a:t>Tasarım ile üretim arasındaki bir çok kademe </a:t>
            </a:r>
            <a:r>
              <a:rPr lang="tr-TR" dirty="0" err="1" smtClean="0"/>
              <a:t>atlanmş</a:t>
            </a:r>
            <a:r>
              <a:rPr lang="tr-TR" dirty="0" smtClean="0"/>
              <a:t> olur.</a:t>
            </a:r>
          </a:p>
          <a:p>
            <a:pPr marL="285750" indent="-285750">
              <a:buFont typeface="Arial" panose="020B0604020202020204" pitchFamily="34" charset="0"/>
              <a:buChar char="•"/>
            </a:pPr>
            <a:r>
              <a:rPr lang="tr-TR" dirty="0" smtClean="0"/>
              <a:t>Ev veya Ofis ortamında dahi üretim sağlar.</a:t>
            </a:r>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en-US" dirty="0"/>
          </a:p>
        </p:txBody>
      </p:sp>
      <p:sp>
        <p:nvSpPr>
          <p:cNvPr id="5" name="Metin kutusu 4"/>
          <p:cNvSpPr txBox="1"/>
          <p:nvPr/>
        </p:nvSpPr>
        <p:spPr>
          <a:xfrm>
            <a:off x="5375335" y="4400405"/>
            <a:ext cx="3629842" cy="2677656"/>
          </a:xfrm>
          <a:prstGeom prst="rect">
            <a:avLst/>
          </a:prstGeom>
          <a:noFill/>
        </p:spPr>
        <p:txBody>
          <a:bodyPr wrap="square" rtlCol="0">
            <a:spAutoFit/>
          </a:bodyPr>
          <a:lstStyle/>
          <a:p>
            <a:r>
              <a:rPr lang="tr-TR" dirty="0" smtClean="0"/>
              <a:t>                           </a:t>
            </a:r>
            <a:r>
              <a:rPr lang="tr-TR" sz="2400" b="1" dirty="0" err="1" smtClean="0">
                <a:solidFill>
                  <a:srgbClr val="C00000"/>
                </a:solidFill>
              </a:rPr>
              <a:t>Dezavantajarı</a:t>
            </a:r>
            <a:endParaRPr lang="tr-TR" b="1" dirty="0" smtClean="0">
              <a:solidFill>
                <a:srgbClr val="C00000"/>
              </a:solidFill>
            </a:endParaRPr>
          </a:p>
          <a:p>
            <a:pPr marL="285750" indent="-285750">
              <a:buFont typeface="Arial" panose="020B0604020202020204" pitchFamily="34" charset="0"/>
              <a:buChar char="•"/>
            </a:pPr>
            <a:r>
              <a:rPr lang="tr-TR" dirty="0" smtClean="0"/>
              <a:t>Seri üretime uygun değildir.</a:t>
            </a:r>
          </a:p>
          <a:p>
            <a:pPr marL="285750" indent="-285750">
              <a:buFont typeface="Arial" panose="020B0604020202020204" pitchFamily="34" charset="0"/>
              <a:buChar char="•"/>
            </a:pPr>
            <a:r>
              <a:rPr lang="tr-TR" dirty="0" smtClean="0"/>
              <a:t>Talaşlı imalata göre yetersiz tolerans</a:t>
            </a:r>
          </a:p>
          <a:p>
            <a:pPr marL="285750" indent="-285750">
              <a:buFont typeface="Arial" panose="020B0604020202020204" pitchFamily="34" charset="0"/>
              <a:buChar char="•"/>
            </a:pPr>
            <a:r>
              <a:rPr lang="tr-TR" dirty="0" smtClean="0"/>
              <a:t>Hammadde fiyatları hala çok yüksektir.</a:t>
            </a:r>
          </a:p>
          <a:p>
            <a:endParaRPr lang="tr-TR" dirty="0" smtClean="0"/>
          </a:p>
          <a:p>
            <a:pPr marL="285750" indent="-285750">
              <a:buFont typeface="Arial" panose="020B0604020202020204" pitchFamily="34" charset="0"/>
              <a:buChar char="•"/>
            </a:pPr>
            <a:endParaRPr lang="tr-TR" dirty="0" smtClean="0"/>
          </a:p>
          <a:p>
            <a:pPr marL="285750" indent="-285750">
              <a:buFont typeface="Arial" panose="020B0604020202020204" pitchFamily="34" charset="0"/>
              <a:buChar char="•"/>
            </a:pPr>
            <a:endParaRPr lang="en-US" dirty="0"/>
          </a:p>
        </p:txBody>
      </p:sp>
      <p:grpSp>
        <p:nvGrpSpPr>
          <p:cNvPr id="2" name="Grup 5"/>
          <p:cNvGrpSpPr/>
          <p:nvPr/>
        </p:nvGrpSpPr>
        <p:grpSpPr>
          <a:xfrm>
            <a:off x="312034" y="1689631"/>
            <a:ext cx="1260462" cy="4021939"/>
            <a:chOff x="492051" y="1597846"/>
            <a:chExt cx="1680616" cy="4021939"/>
          </a:xfrm>
        </p:grpSpPr>
        <p:grpSp>
          <p:nvGrpSpPr>
            <p:cNvPr id="4" name="Grup 6"/>
            <p:cNvGrpSpPr/>
            <p:nvPr/>
          </p:nvGrpSpPr>
          <p:grpSpPr>
            <a:xfrm rot="16200000">
              <a:off x="-1045169" y="3135066"/>
              <a:ext cx="3880090" cy="805649"/>
              <a:chOff x="1012080" y="4318437"/>
              <a:chExt cx="7407475" cy="1551275"/>
            </a:xfrm>
          </p:grpSpPr>
          <p:grpSp>
            <p:nvGrpSpPr>
              <p:cNvPr id="6" name="Group 32">
                <a:extLst>
                  <a:ext uri="{FF2B5EF4-FFF2-40B4-BE49-F238E27FC236}">
                    <a16:creationId xmlns:a16="http://schemas.microsoft.com/office/drawing/2014/main" xmlns="" id="{016DA90C-D5A9-41CB-A315-0C20F2D89AF2}"/>
                  </a:ext>
                </a:extLst>
              </p:cNvPr>
              <p:cNvGrpSpPr/>
              <p:nvPr/>
            </p:nvGrpSpPr>
            <p:grpSpPr>
              <a:xfrm>
                <a:off x="1012080" y="4318437"/>
                <a:ext cx="1580156" cy="1551274"/>
                <a:chOff x="1575836" y="2501899"/>
                <a:chExt cx="2106875" cy="2058956"/>
              </a:xfrm>
            </p:grpSpPr>
            <p:sp>
              <p:nvSpPr>
                <p:cNvPr id="37" name="Teardrop 33">
                  <a:extLst>
                    <a:ext uri="{FF2B5EF4-FFF2-40B4-BE49-F238E27FC236}">
                      <a16:creationId xmlns:a16="http://schemas.microsoft.com/office/drawing/2014/main" xmlns="" id="{91F8FA43-B89E-4E4C-A9E1-CFBC572804D7}"/>
                    </a:ext>
                  </a:extLst>
                </p:cNvPr>
                <p:cNvSpPr/>
                <p:nvPr/>
              </p:nvSpPr>
              <p:spPr>
                <a:xfrm rot="13500000">
                  <a:off x="1575836" y="2501899"/>
                  <a:ext cx="2058956" cy="2058956"/>
                </a:xfrm>
                <a:prstGeom prst="teardrop">
                  <a:avLst>
                    <a:gd name="adj" fmla="val 11919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Freeform: Shape 34">
                  <a:extLst>
                    <a:ext uri="{FF2B5EF4-FFF2-40B4-BE49-F238E27FC236}">
                      <a16:creationId xmlns:a16="http://schemas.microsoft.com/office/drawing/2014/main" xmlns="" id="{1CDF6F3B-32DB-4398-86DF-91194CEB2FCE}"/>
                    </a:ext>
                  </a:extLst>
                </p:cNvPr>
                <p:cNvSpPr/>
                <p:nvPr/>
              </p:nvSpPr>
              <p:spPr>
                <a:xfrm rot="13500000">
                  <a:off x="1855129" y="2617586"/>
                  <a:ext cx="1827582" cy="1827582"/>
                </a:xfrm>
                <a:custGeom>
                  <a:avLst/>
                  <a:gdLst>
                    <a:gd name="connsiteX0" fmla="*/ 1757429 w 1827582"/>
                    <a:gd name="connsiteY0" fmla="*/ 1526055 h 1827582"/>
                    <a:gd name="connsiteX1" fmla="*/ 1029478 w 1827582"/>
                    <a:gd name="connsiteY1" fmla="*/ 1827582 h 1827582"/>
                    <a:gd name="connsiteX2" fmla="*/ 0 w 1827582"/>
                    <a:gd name="connsiteY2" fmla="*/ 798104 h 1827582"/>
                    <a:gd name="connsiteX3" fmla="*/ 374635 w 1827582"/>
                    <a:gd name="connsiteY3" fmla="*/ 3709 h 1827582"/>
                    <a:gd name="connsiteX4" fmla="*/ 379594 w 1827582"/>
                    <a:gd name="connsiteY4" fmla="*/ 0 h 1827582"/>
                    <a:gd name="connsiteX5" fmla="*/ 324038 w 1827582"/>
                    <a:gd name="connsiteY5" fmla="*/ 74294 h 1827582"/>
                    <a:gd name="connsiteX6" fmla="*/ 148219 w 1827582"/>
                    <a:gd name="connsiteY6" fmla="*/ 649884 h 1827582"/>
                    <a:gd name="connsiteX7" fmla="*/ 1177697 w 1827582"/>
                    <a:gd name="connsiteY7" fmla="*/ 1679362 h 1827582"/>
                    <a:gd name="connsiteX8" fmla="*/ 1753288 w 1827582"/>
                    <a:gd name="connsiteY8" fmla="*/ 1503544 h 1827582"/>
                    <a:gd name="connsiteX9" fmla="*/ 1827582 w 1827582"/>
                    <a:gd name="connsiteY9" fmla="*/ 1447988 h 1827582"/>
                    <a:gd name="connsiteX10" fmla="*/ 1823873 w 1827582"/>
                    <a:gd name="connsiteY10" fmla="*/ 1452947 h 1827582"/>
                    <a:gd name="connsiteX11" fmla="*/ 1757429 w 1827582"/>
                    <a:gd name="connsiteY11" fmla="*/ 1526055 h 18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7582" h="1827582">
                      <a:moveTo>
                        <a:pt x="1757429" y="1526055"/>
                      </a:moveTo>
                      <a:cubicBezTo>
                        <a:pt x="1571130" y="1712354"/>
                        <a:pt x="1313760" y="1827582"/>
                        <a:pt x="1029478" y="1827582"/>
                      </a:cubicBezTo>
                      <a:cubicBezTo>
                        <a:pt x="460913" y="1827582"/>
                        <a:pt x="0" y="1366669"/>
                        <a:pt x="0" y="798104"/>
                      </a:cubicBezTo>
                      <a:cubicBezTo>
                        <a:pt x="0" y="478286"/>
                        <a:pt x="145836" y="192530"/>
                        <a:pt x="374635" y="3709"/>
                      </a:cubicBezTo>
                      <a:lnTo>
                        <a:pt x="379594" y="0"/>
                      </a:lnTo>
                      <a:lnTo>
                        <a:pt x="324038" y="74294"/>
                      </a:lnTo>
                      <a:cubicBezTo>
                        <a:pt x="213036" y="238599"/>
                        <a:pt x="148219" y="436673"/>
                        <a:pt x="148219" y="649884"/>
                      </a:cubicBezTo>
                      <a:cubicBezTo>
                        <a:pt x="148219" y="1218449"/>
                        <a:pt x="609133" y="1679363"/>
                        <a:pt x="1177697" y="1679362"/>
                      </a:cubicBezTo>
                      <a:cubicBezTo>
                        <a:pt x="1390909" y="1679362"/>
                        <a:pt x="1588983" y="1614546"/>
                        <a:pt x="1753288" y="1503544"/>
                      </a:cubicBezTo>
                      <a:lnTo>
                        <a:pt x="1827582" y="1447988"/>
                      </a:lnTo>
                      <a:lnTo>
                        <a:pt x="1823873" y="1452947"/>
                      </a:lnTo>
                      <a:cubicBezTo>
                        <a:pt x="1802893" y="1478370"/>
                        <a:pt x="1780716" y="1502768"/>
                        <a:pt x="1757429" y="1526055"/>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7" name="Group 35">
                <a:extLst>
                  <a:ext uri="{FF2B5EF4-FFF2-40B4-BE49-F238E27FC236}">
                    <a16:creationId xmlns:a16="http://schemas.microsoft.com/office/drawing/2014/main" xmlns="" id="{E127C482-66C8-46C4-9B7D-B83A706A9F8D}"/>
                  </a:ext>
                </a:extLst>
              </p:cNvPr>
              <p:cNvGrpSpPr/>
              <p:nvPr/>
            </p:nvGrpSpPr>
            <p:grpSpPr>
              <a:xfrm>
                <a:off x="2468910" y="4325493"/>
                <a:ext cx="1580156" cy="1544217"/>
                <a:chOff x="1575836" y="2501899"/>
                <a:chExt cx="2106875" cy="2058956"/>
              </a:xfrm>
            </p:grpSpPr>
            <p:sp>
              <p:nvSpPr>
                <p:cNvPr id="35" name="Teardrop 36">
                  <a:extLst>
                    <a:ext uri="{FF2B5EF4-FFF2-40B4-BE49-F238E27FC236}">
                      <a16:creationId xmlns:a16="http://schemas.microsoft.com/office/drawing/2014/main" xmlns="" id="{4C1A4DD6-EF43-46F7-BE3F-F2239E7C0E18}"/>
                    </a:ext>
                  </a:extLst>
                </p:cNvPr>
                <p:cNvSpPr/>
                <p:nvPr/>
              </p:nvSpPr>
              <p:spPr>
                <a:xfrm rot="13500000">
                  <a:off x="1575836" y="2501899"/>
                  <a:ext cx="2058956" cy="2058956"/>
                </a:xfrm>
                <a:prstGeom prst="teardrop">
                  <a:avLst>
                    <a:gd name="adj" fmla="val 11919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6" name="Freeform: Shape 37">
                  <a:extLst>
                    <a:ext uri="{FF2B5EF4-FFF2-40B4-BE49-F238E27FC236}">
                      <a16:creationId xmlns:a16="http://schemas.microsoft.com/office/drawing/2014/main" xmlns="" id="{AE76CBB6-A0EE-4634-8C0D-A129E7B1CCE2}"/>
                    </a:ext>
                  </a:extLst>
                </p:cNvPr>
                <p:cNvSpPr/>
                <p:nvPr/>
              </p:nvSpPr>
              <p:spPr>
                <a:xfrm rot="13500000">
                  <a:off x="1855129" y="2617586"/>
                  <a:ext cx="1827582" cy="1827582"/>
                </a:xfrm>
                <a:custGeom>
                  <a:avLst/>
                  <a:gdLst>
                    <a:gd name="connsiteX0" fmla="*/ 1757429 w 1827582"/>
                    <a:gd name="connsiteY0" fmla="*/ 1526055 h 1827582"/>
                    <a:gd name="connsiteX1" fmla="*/ 1029478 w 1827582"/>
                    <a:gd name="connsiteY1" fmla="*/ 1827582 h 1827582"/>
                    <a:gd name="connsiteX2" fmla="*/ 0 w 1827582"/>
                    <a:gd name="connsiteY2" fmla="*/ 798104 h 1827582"/>
                    <a:gd name="connsiteX3" fmla="*/ 374635 w 1827582"/>
                    <a:gd name="connsiteY3" fmla="*/ 3709 h 1827582"/>
                    <a:gd name="connsiteX4" fmla="*/ 379594 w 1827582"/>
                    <a:gd name="connsiteY4" fmla="*/ 0 h 1827582"/>
                    <a:gd name="connsiteX5" fmla="*/ 324038 w 1827582"/>
                    <a:gd name="connsiteY5" fmla="*/ 74294 h 1827582"/>
                    <a:gd name="connsiteX6" fmla="*/ 148219 w 1827582"/>
                    <a:gd name="connsiteY6" fmla="*/ 649884 h 1827582"/>
                    <a:gd name="connsiteX7" fmla="*/ 1177697 w 1827582"/>
                    <a:gd name="connsiteY7" fmla="*/ 1679362 h 1827582"/>
                    <a:gd name="connsiteX8" fmla="*/ 1753288 w 1827582"/>
                    <a:gd name="connsiteY8" fmla="*/ 1503544 h 1827582"/>
                    <a:gd name="connsiteX9" fmla="*/ 1827582 w 1827582"/>
                    <a:gd name="connsiteY9" fmla="*/ 1447988 h 1827582"/>
                    <a:gd name="connsiteX10" fmla="*/ 1823873 w 1827582"/>
                    <a:gd name="connsiteY10" fmla="*/ 1452947 h 1827582"/>
                    <a:gd name="connsiteX11" fmla="*/ 1757429 w 1827582"/>
                    <a:gd name="connsiteY11" fmla="*/ 1526055 h 18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7582" h="1827582">
                      <a:moveTo>
                        <a:pt x="1757429" y="1526055"/>
                      </a:moveTo>
                      <a:cubicBezTo>
                        <a:pt x="1571130" y="1712354"/>
                        <a:pt x="1313760" y="1827582"/>
                        <a:pt x="1029478" y="1827582"/>
                      </a:cubicBezTo>
                      <a:cubicBezTo>
                        <a:pt x="460913" y="1827582"/>
                        <a:pt x="0" y="1366669"/>
                        <a:pt x="0" y="798104"/>
                      </a:cubicBezTo>
                      <a:cubicBezTo>
                        <a:pt x="0" y="478286"/>
                        <a:pt x="145836" y="192530"/>
                        <a:pt x="374635" y="3709"/>
                      </a:cubicBezTo>
                      <a:lnTo>
                        <a:pt x="379594" y="0"/>
                      </a:lnTo>
                      <a:lnTo>
                        <a:pt x="324038" y="74294"/>
                      </a:lnTo>
                      <a:cubicBezTo>
                        <a:pt x="213036" y="238599"/>
                        <a:pt x="148219" y="436673"/>
                        <a:pt x="148219" y="649884"/>
                      </a:cubicBezTo>
                      <a:cubicBezTo>
                        <a:pt x="148219" y="1218449"/>
                        <a:pt x="609133" y="1679363"/>
                        <a:pt x="1177697" y="1679362"/>
                      </a:cubicBezTo>
                      <a:cubicBezTo>
                        <a:pt x="1390909" y="1679362"/>
                        <a:pt x="1588983" y="1614546"/>
                        <a:pt x="1753288" y="1503544"/>
                      </a:cubicBezTo>
                      <a:lnTo>
                        <a:pt x="1827582" y="1447988"/>
                      </a:lnTo>
                      <a:lnTo>
                        <a:pt x="1823873" y="1452947"/>
                      </a:lnTo>
                      <a:cubicBezTo>
                        <a:pt x="1802893" y="1478370"/>
                        <a:pt x="1780716" y="1502768"/>
                        <a:pt x="1757429" y="1526055"/>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8" name="Group 38">
                <a:extLst>
                  <a:ext uri="{FF2B5EF4-FFF2-40B4-BE49-F238E27FC236}">
                    <a16:creationId xmlns:a16="http://schemas.microsoft.com/office/drawing/2014/main" xmlns="" id="{2A36FD57-3F9B-448E-BEC3-E3FFD5483AD0}"/>
                  </a:ext>
                </a:extLst>
              </p:cNvPr>
              <p:cNvGrpSpPr/>
              <p:nvPr/>
            </p:nvGrpSpPr>
            <p:grpSpPr>
              <a:xfrm>
                <a:off x="3925740" y="4325493"/>
                <a:ext cx="1580156" cy="1544217"/>
                <a:chOff x="1575836" y="2501899"/>
                <a:chExt cx="2106875" cy="2058956"/>
              </a:xfrm>
            </p:grpSpPr>
            <p:sp>
              <p:nvSpPr>
                <p:cNvPr id="33" name="Teardrop 39">
                  <a:extLst>
                    <a:ext uri="{FF2B5EF4-FFF2-40B4-BE49-F238E27FC236}">
                      <a16:creationId xmlns:a16="http://schemas.microsoft.com/office/drawing/2014/main" xmlns="" id="{30C2A9B3-5F57-40AF-B12C-4E5E190C3ACF}"/>
                    </a:ext>
                  </a:extLst>
                </p:cNvPr>
                <p:cNvSpPr/>
                <p:nvPr/>
              </p:nvSpPr>
              <p:spPr>
                <a:xfrm rot="13500000">
                  <a:off x="1575836" y="2501899"/>
                  <a:ext cx="2058956" cy="2058956"/>
                </a:xfrm>
                <a:prstGeom prst="teardrop">
                  <a:avLst>
                    <a:gd name="adj" fmla="val 11919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4" name="Freeform: Shape 40">
                  <a:extLst>
                    <a:ext uri="{FF2B5EF4-FFF2-40B4-BE49-F238E27FC236}">
                      <a16:creationId xmlns:a16="http://schemas.microsoft.com/office/drawing/2014/main" xmlns="" id="{BDA17615-3128-4C96-ACAF-20D905E1A2B7}"/>
                    </a:ext>
                  </a:extLst>
                </p:cNvPr>
                <p:cNvSpPr/>
                <p:nvPr/>
              </p:nvSpPr>
              <p:spPr>
                <a:xfrm rot="13500000">
                  <a:off x="1855129" y="2617586"/>
                  <a:ext cx="1827582" cy="1827582"/>
                </a:xfrm>
                <a:custGeom>
                  <a:avLst/>
                  <a:gdLst>
                    <a:gd name="connsiteX0" fmla="*/ 1757429 w 1827582"/>
                    <a:gd name="connsiteY0" fmla="*/ 1526055 h 1827582"/>
                    <a:gd name="connsiteX1" fmla="*/ 1029478 w 1827582"/>
                    <a:gd name="connsiteY1" fmla="*/ 1827582 h 1827582"/>
                    <a:gd name="connsiteX2" fmla="*/ 0 w 1827582"/>
                    <a:gd name="connsiteY2" fmla="*/ 798104 h 1827582"/>
                    <a:gd name="connsiteX3" fmla="*/ 374635 w 1827582"/>
                    <a:gd name="connsiteY3" fmla="*/ 3709 h 1827582"/>
                    <a:gd name="connsiteX4" fmla="*/ 379594 w 1827582"/>
                    <a:gd name="connsiteY4" fmla="*/ 0 h 1827582"/>
                    <a:gd name="connsiteX5" fmla="*/ 324038 w 1827582"/>
                    <a:gd name="connsiteY5" fmla="*/ 74294 h 1827582"/>
                    <a:gd name="connsiteX6" fmla="*/ 148219 w 1827582"/>
                    <a:gd name="connsiteY6" fmla="*/ 649884 h 1827582"/>
                    <a:gd name="connsiteX7" fmla="*/ 1177697 w 1827582"/>
                    <a:gd name="connsiteY7" fmla="*/ 1679362 h 1827582"/>
                    <a:gd name="connsiteX8" fmla="*/ 1753288 w 1827582"/>
                    <a:gd name="connsiteY8" fmla="*/ 1503544 h 1827582"/>
                    <a:gd name="connsiteX9" fmla="*/ 1827582 w 1827582"/>
                    <a:gd name="connsiteY9" fmla="*/ 1447988 h 1827582"/>
                    <a:gd name="connsiteX10" fmla="*/ 1823873 w 1827582"/>
                    <a:gd name="connsiteY10" fmla="*/ 1452947 h 1827582"/>
                    <a:gd name="connsiteX11" fmla="*/ 1757429 w 1827582"/>
                    <a:gd name="connsiteY11" fmla="*/ 1526055 h 18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7582" h="1827582">
                      <a:moveTo>
                        <a:pt x="1757429" y="1526055"/>
                      </a:moveTo>
                      <a:cubicBezTo>
                        <a:pt x="1571130" y="1712354"/>
                        <a:pt x="1313760" y="1827582"/>
                        <a:pt x="1029478" y="1827582"/>
                      </a:cubicBezTo>
                      <a:cubicBezTo>
                        <a:pt x="460913" y="1827582"/>
                        <a:pt x="0" y="1366669"/>
                        <a:pt x="0" y="798104"/>
                      </a:cubicBezTo>
                      <a:cubicBezTo>
                        <a:pt x="0" y="478286"/>
                        <a:pt x="145836" y="192530"/>
                        <a:pt x="374635" y="3709"/>
                      </a:cubicBezTo>
                      <a:lnTo>
                        <a:pt x="379594" y="0"/>
                      </a:lnTo>
                      <a:lnTo>
                        <a:pt x="324038" y="74294"/>
                      </a:lnTo>
                      <a:cubicBezTo>
                        <a:pt x="213036" y="238599"/>
                        <a:pt x="148219" y="436673"/>
                        <a:pt x="148219" y="649884"/>
                      </a:cubicBezTo>
                      <a:cubicBezTo>
                        <a:pt x="148219" y="1218449"/>
                        <a:pt x="609133" y="1679363"/>
                        <a:pt x="1177697" y="1679362"/>
                      </a:cubicBezTo>
                      <a:cubicBezTo>
                        <a:pt x="1390909" y="1679362"/>
                        <a:pt x="1588983" y="1614546"/>
                        <a:pt x="1753288" y="1503544"/>
                      </a:cubicBezTo>
                      <a:lnTo>
                        <a:pt x="1827582" y="1447988"/>
                      </a:lnTo>
                      <a:lnTo>
                        <a:pt x="1823873" y="1452947"/>
                      </a:lnTo>
                      <a:cubicBezTo>
                        <a:pt x="1802893" y="1478370"/>
                        <a:pt x="1780716" y="1502768"/>
                        <a:pt x="1757429" y="1526055"/>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9" name="Group 41">
                <a:extLst>
                  <a:ext uri="{FF2B5EF4-FFF2-40B4-BE49-F238E27FC236}">
                    <a16:creationId xmlns:a16="http://schemas.microsoft.com/office/drawing/2014/main" xmlns="" id="{DA1D66EE-0BC7-4ACA-96E8-12C145B233CF}"/>
                  </a:ext>
                </a:extLst>
              </p:cNvPr>
              <p:cNvGrpSpPr/>
              <p:nvPr/>
            </p:nvGrpSpPr>
            <p:grpSpPr>
              <a:xfrm>
                <a:off x="5382570" y="4325493"/>
                <a:ext cx="1580156" cy="1544217"/>
                <a:chOff x="1575836" y="2501899"/>
                <a:chExt cx="2106875" cy="2058956"/>
              </a:xfrm>
            </p:grpSpPr>
            <p:sp>
              <p:nvSpPr>
                <p:cNvPr id="31" name="Teardrop 54">
                  <a:extLst>
                    <a:ext uri="{FF2B5EF4-FFF2-40B4-BE49-F238E27FC236}">
                      <a16:creationId xmlns:a16="http://schemas.microsoft.com/office/drawing/2014/main" xmlns="" id="{A0172457-5472-4381-8ADE-9C2777A56CD9}"/>
                    </a:ext>
                  </a:extLst>
                </p:cNvPr>
                <p:cNvSpPr/>
                <p:nvPr/>
              </p:nvSpPr>
              <p:spPr>
                <a:xfrm rot="13500000">
                  <a:off x="1575836" y="2501899"/>
                  <a:ext cx="2058956" cy="2058956"/>
                </a:xfrm>
                <a:prstGeom prst="teardrop">
                  <a:avLst>
                    <a:gd name="adj" fmla="val 11919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2" name="Freeform: Shape 57">
                  <a:extLst>
                    <a:ext uri="{FF2B5EF4-FFF2-40B4-BE49-F238E27FC236}">
                      <a16:creationId xmlns:a16="http://schemas.microsoft.com/office/drawing/2014/main" xmlns="" id="{52E45ECA-6BC8-48CA-905F-37986A6300DF}"/>
                    </a:ext>
                  </a:extLst>
                </p:cNvPr>
                <p:cNvSpPr/>
                <p:nvPr/>
              </p:nvSpPr>
              <p:spPr>
                <a:xfrm rot="13500000">
                  <a:off x="1855129" y="2617586"/>
                  <a:ext cx="1827582" cy="1827582"/>
                </a:xfrm>
                <a:custGeom>
                  <a:avLst/>
                  <a:gdLst>
                    <a:gd name="connsiteX0" fmla="*/ 1757429 w 1827582"/>
                    <a:gd name="connsiteY0" fmla="*/ 1526055 h 1827582"/>
                    <a:gd name="connsiteX1" fmla="*/ 1029478 w 1827582"/>
                    <a:gd name="connsiteY1" fmla="*/ 1827582 h 1827582"/>
                    <a:gd name="connsiteX2" fmla="*/ 0 w 1827582"/>
                    <a:gd name="connsiteY2" fmla="*/ 798104 h 1827582"/>
                    <a:gd name="connsiteX3" fmla="*/ 374635 w 1827582"/>
                    <a:gd name="connsiteY3" fmla="*/ 3709 h 1827582"/>
                    <a:gd name="connsiteX4" fmla="*/ 379594 w 1827582"/>
                    <a:gd name="connsiteY4" fmla="*/ 0 h 1827582"/>
                    <a:gd name="connsiteX5" fmla="*/ 324038 w 1827582"/>
                    <a:gd name="connsiteY5" fmla="*/ 74294 h 1827582"/>
                    <a:gd name="connsiteX6" fmla="*/ 148219 w 1827582"/>
                    <a:gd name="connsiteY6" fmla="*/ 649884 h 1827582"/>
                    <a:gd name="connsiteX7" fmla="*/ 1177697 w 1827582"/>
                    <a:gd name="connsiteY7" fmla="*/ 1679362 h 1827582"/>
                    <a:gd name="connsiteX8" fmla="*/ 1753288 w 1827582"/>
                    <a:gd name="connsiteY8" fmla="*/ 1503544 h 1827582"/>
                    <a:gd name="connsiteX9" fmla="*/ 1827582 w 1827582"/>
                    <a:gd name="connsiteY9" fmla="*/ 1447988 h 1827582"/>
                    <a:gd name="connsiteX10" fmla="*/ 1823873 w 1827582"/>
                    <a:gd name="connsiteY10" fmla="*/ 1452947 h 1827582"/>
                    <a:gd name="connsiteX11" fmla="*/ 1757429 w 1827582"/>
                    <a:gd name="connsiteY11" fmla="*/ 1526055 h 18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7582" h="1827582">
                      <a:moveTo>
                        <a:pt x="1757429" y="1526055"/>
                      </a:moveTo>
                      <a:cubicBezTo>
                        <a:pt x="1571130" y="1712354"/>
                        <a:pt x="1313760" y="1827582"/>
                        <a:pt x="1029478" y="1827582"/>
                      </a:cubicBezTo>
                      <a:cubicBezTo>
                        <a:pt x="460913" y="1827582"/>
                        <a:pt x="0" y="1366669"/>
                        <a:pt x="0" y="798104"/>
                      </a:cubicBezTo>
                      <a:cubicBezTo>
                        <a:pt x="0" y="478286"/>
                        <a:pt x="145836" y="192530"/>
                        <a:pt x="374635" y="3709"/>
                      </a:cubicBezTo>
                      <a:lnTo>
                        <a:pt x="379594" y="0"/>
                      </a:lnTo>
                      <a:lnTo>
                        <a:pt x="324038" y="74294"/>
                      </a:lnTo>
                      <a:cubicBezTo>
                        <a:pt x="213036" y="238599"/>
                        <a:pt x="148219" y="436673"/>
                        <a:pt x="148219" y="649884"/>
                      </a:cubicBezTo>
                      <a:cubicBezTo>
                        <a:pt x="148219" y="1218449"/>
                        <a:pt x="609133" y="1679363"/>
                        <a:pt x="1177697" y="1679362"/>
                      </a:cubicBezTo>
                      <a:cubicBezTo>
                        <a:pt x="1390909" y="1679362"/>
                        <a:pt x="1588983" y="1614546"/>
                        <a:pt x="1753288" y="1503544"/>
                      </a:cubicBezTo>
                      <a:lnTo>
                        <a:pt x="1827582" y="1447988"/>
                      </a:lnTo>
                      <a:lnTo>
                        <a:pt x="1823873" y="1452947"/>
                      </a:lnTo>
                      <a:cubicBezTo>
                        <a:pt x="1802893" y="1478370"/>
                        <a:pt x="1780716" y="1502768"/>
                        <a:pt x="1757429" y="1526055"/>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nvGrpSpPr>
              <p:cNvPr id="10" name="Group 60">
                <a:extLst>
                  <a:ext uri="{FF2B5EF4-FFF2-40B4-BE49-F238E27FC236}">
                    <a16:creationId xmlns:a16="http://schemas.microsoft.com/office/drawing/2014/main" xmlns="" id="{9B8EB577-7196-4EDA-B2F1-44A0ED5FD901}"/>
                  </a:ext>
                </a:extLst>
              </p:cNvPr>
              <p:cNvGrpSpPr/>
              <p:nvPr/>
            </p:nvGrpSpPr>
            <p:grpSpPr>
              <a:xfrm>
                <a:off x="6839399" y="4325494"/>
                <a:ext cx="1580156" cy="1544218"/>
                <a:chOff x="1575836" y="2501899"/>
                <a:chExt cx="2106876" cy="2058956"/>
              </a:xfrm>
            </p:grpSpPr>
            <p:sp>
              <p:nvSpPr>
                <p:cNvPr id="29" name="Teardrop 63">
                  <a:extLst>
                    <a:ext uri="{FF2B5EF4-FFF2-40B4-BE49-F238E27FC236}">
                      <a16:creationId xmlns:a16="http://schemas.microsoft.com/office/drawing/2014/main" xmlns="" id="{4190A67D-2CC8-459E-BAD0-838D41CBF20B}"/>
                    </a:ext>
                  </a:extLst>
                </p:cNvPr>
                <p:cNvSpPr/>
                <p:nvPr/>
              </p:nvSpPr>
              <p:spPr>
                <a:xfrm rot="13500000">
                  <a:off x="1575836" y="2501899"/>
                  <a:ext cx="2058956" cy="2058956"/>
                </a:xfrm>
                <a:prstGeom prst="teardrop">
                  <a:avLst>
                    <a:gd name="adj" fmla="val 11919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0" name="Freeform: Shape 66">
                  <a:extLst>
                    <a:ext uri="{FF2B5EF4-FFF2-40B4-BE49-F238E27FC236}">
                      <a16:creationId xmlns:a16="http://schemas.microsoft.com/office/drawing/2014/main" xmlns="" id="{80D5A387-A80F-4894-822C-6D30A75375C2}"/>
                    </a:ext>
                  </a:extLst>
                </p:cNvPr>
                <p:cNvSpPr/>
                <p:nvPr/>
              </p:nvSpPr>
              <p:spPr>
                <a:xfrm rot="13500000">
                  <a:off x="1855130" y="2617587"/>
                  <a:ext cx="1827582" cy="1827582"/>
                </a:xfrm>
                <a:custGeom>
                  <a:avLst/>
                  <a:gdLst>
                    <a:gd name="connsiteX0" fmla="*/ 1757429 w 1827582"/>
                    <a:gd name="connsiteY0" fmla="*/ 1526055 h 1827582"/>
                    <a:gd name="connsiteX1" fmla="*/ 1029478 w 1827582"/>
                    <a:gd name="connsiteY1" fmla="*/ 1827582 h 1827582"/>
                    <a:gd name="connsiteX2" fmla="*/ 0 w 1827582"/>
                    <a:gd name="connsiteY2" fmla="*/ 798104 h 1827582"/>
                    <a:gd name="connsiteX3" fmla="*/ 374635 w 1827582"/>
                    <a:gd name="connsiteY3" fmla="*/ 3709 h 1827582"/>
                    <a:gd name="connsiteX4" fmla="*/ 379594 w 1827582"/>
                    <a:gd name="connsiteY4" fmla="*/ 0 h 1827582"/>
                    <a:gd name="connsiteX5" fmla="*/ 324038 w 1827582"/>
                    <a:gd name="connsiteY5" fmla="*/ 74294 h 1827582"/>
                    <a:gd name="connsiteX6" fmla="*/ 148219 w 1827582"/>
                    <a:gd name="connsiteY6" fmla="*/ 649884 h 1827582"/>
                    <a:gd name="connsiteX7" fmla="*/ 1177697 w 1827582"/>
                    <a:gd name="connsiteY7" fmla="*/ 1679362 h 1827582"/>
                    <a:gd name="connsiteX8" fmla="*/ 1753288 w 1827582"/>
                    <a:gd name="connsiteY8" fmla="*/ 1503544 h 1827582"/>
                    <a:gd name="connsiteX9" fmla="*/ 1827582 w 1827582"/>
                    <a:gd name="connsiteY9" fmla="*/ 1447988 h 1827582"/>
                    <a:gd name="connsiteX10" fmla="*/ 1823873 w 1827582"/>
                    <a:gd name="connsiteY10" fmla="*/ 1452947 h 1827582"/>
                    <a:gd name="connsiteX11" fmla="*/ 1757429 w 1827582"/>
                    <a:gd name="connsiteY11" fmla="*/ 1526055 h 182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27582" h="1827582">
                      <a:moveTo>
                        <a:pt x="1757429" y="1526055"/>
                      </a:moveTo>
                      <a:cubicBezTo>
                        <a:pt x="1571130" y="1712354"/>
                        <a:pt x="1313760" y="1827582"/>
                        <a:pt x="1029478" y="1827582"/>
                      </a:cubicBezTo>
                      <a:cubicBezTo>
                        <a:pt x="460913" y="1827582"/>
                        <a:pt x="0" y="1366669"/>
                        <a:pt x="0" y="798104"/>
                      </a:cubicBezTo>
                      <a:cubicBezTo>
                        <a:pt x="0" y="478286"/>
                        <a:pt x="145836" y="192530"/>
                        <a:pt x="374635" y="3709"/>
                      </a:cubicBezTo>
                      <a:lnTo>
                        <a:pt x="379594" y="0"/>
                      </a:lnTo>
                      <a:lnTo>
                        <a:pt x="324038" y="74294"/>
                      </a:lnTo>
                      <a:cubicBezTo>
                        <a:pt x="213036" y="238599"/>
                        <a:pt x="148219" y="436673"/>
                        <a:pt x="148219" y="649884"/>
                      </a:cubicBezTo>
                      <a:cubicBezTo>
                        <a:pt x="148219" y="1218449"/>
                        <a:pt x="609133" y="1679363"/>
                        <a:pt x="1177697" y="1679362"/>
                      </a:cubicBezTo>
                      <a:cubicBezTo>
                        <a:pt x="1390909" y="1679362"/>
                        <a:pt x="1588983" y="1614546"/>
                        <a:pt x="1753288" y="1503544"/>
                      </a:cubicBezTo>
                      <a:lnTo>
                        <a:pt x="1827582" y="1447988"/>
                      </a:lnTo>
                      <a:lnTo>
                        <a:pt x="1823873" y="1452947"/>
                      </a:lnTo>
                      <a:cubicBezTo>
                        <a:pt x="1802893" y="1478370"/>
                        <a:pt x="1780716" y="1502768"/>
                        <a:pt x="1757429" y="1526055"/>
                      </a:cubicBez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grpSp>
        </p:grpSp>
        <p:grpSp>
          <p:nvGrpSpPr>
            <p:cNvPr id="11" name="Grup 7"/>
            <p:cNvGrpSpPr/>
            <p:nvPr/>
          </p:nvGrpSpPr>
          <p:grpSpPr>
            <a:xfrm rot="16200000">
              <a:off x="-546335" y="2900784"/>
              <a:ext cx="3792527" cy="1645476"/>
              <a:chOff x="4462443" y="1024191"/>
              <a:chExt cx="6729120" cy="2463889"/>
            </a:xfrm>
          </p:grpSpPr>
          <p:grpSp>
            <p:nvGrpSpPr>
              <p:cNvPr id="12" name="Group 93">
                <a:extLst>
                  <a:ext uri="{FF2B5EF4-FFF2-40B4-BE49-F238E27FC236}">
                    <a16:creationId xmlns:a16="http://schemas.microsoft.com/office/drawing/2014/main" xmlns="" id="{9B97779E-EED8-4F2E-B620-25F5F822DD21}"/>
                  </a:ext>
                </a:extLst>
              </p:cNvPr>
              <p:cNvGrpSpPr/>
              <p:nvPr/>
            </p:nvGrpSpPr>
            <p:grpSpPr>
              <a:xfrm>
                <a:off x="7060303" y="1056209"/>
                <a:ext cx="2701168" cy="2078217"/>
                <a:chOff x="2875860" y="1111940"/>
                <a:chExt cx="6057639" cy="2770953"/>
              </a:xfrm>
            </p:grpSpPr>
            <p:sp>
              <p:nvSpPr>
                <p:cNvPr id="22" name="TextBox 94">
                  <a:extLst>
                    <a:ext uri="{FF2B5EF4-FFF2-40B4-BE49-F238E27FC236}">
                      <a16:creationId xmlns:a16="http://schemas.microsoft.com/office/drawing/2014/main" xmlns="" id="{2A5C95C1-6497-4459-A576-12A5C346748F}"/>
                    </a:ext>
                  </a:extLst>
                </p:cNvPr>
                <p:cNvSpPr txBox="1"/>
                <p:nvPr/>
              </p:nvSpPr>
              <p:spPr>
                <a:xfrm rot="5400000">
                  <a:off x="3572531" y="415269"/>
                  <a:ext cx="1178452" cy="2571794"/>
                </a:xfrm>
                <a:prstGeom prst="rect">
                  <a:avLst/>
                </a:prstGeom>
                <a:noFill/>
              </p:spPr>
              <p:txBody>
                <a:bodyPr wrap="square" lIns="0" rIns="0" rtlCol="0" anchor="b">
                  <a:spAutoFit/>
                </a:bodyPr>
                <a:lstStyle/>
                <a:p>
                  <a:pPr algn="r"/>
                  <a:r>
                    <a:rPr lang="tr-TR" b="1" noProof="1" smtClean="0"/>
                    <a:t>1988</a:t>
                  </a:r>
                  <a:endParaRPr lang="en-US" b="1" noProof="1"/>
                </a:p>
              </p:txBody>
            </p:sp>
            <p:sp>
              <p:nvSpPr>
                <p:cNvPr id="23" name="TextBox 95">
                  <a:extLst>
                    <a:ext uri="{FF2B5EF4-FFF2-40B4-BE49-F238E27FC236}">
                      <a16:creationId xmlns:a16="http://schemas.microsoft.com/office/drawing/2014/main" xmlns="" id="{0C29B363-F2D7-442D-96D0-552B52FF4448}"/>
                    </a:ext>
                  </a:extLst>
                </p:cNvPr>
                <p:cNvSpPr txBox="1"/>
                <p:nvPr/>
              </p:nvSpPr>
              <p:spPr>
                <a:xfrm rot="5400000">
                  <a:off x="7559194" y="2508587"/>
                  <a:ext cx="1034082" cy="1714529"/>
                </a:xfrm>
                <a:prstGeom prst="rect">
                  <a:avLst/>
                </a:prstGeom>
                <a:noFill/>
              </p:spPr>
              <p:txBody>
                <a:bodyPr wrap="square" lIns="0" rIns="0" rtlCol="0" anchor="t">
                  <a:spAutoFit/>
                </a:bodyPr>
                <a:lstStyle/>
                <a:p>
                  <a:pPr algn="ctr"/>
                  <a:r>
                    <a:rPr lang="tr-TR" sz="1100" noProof="1" smtClean="0"/>
                    <a:t>First Sale</a:t>
                  </a:r>
                  <a:endParaRPr lang="en-US" sz="1100" noProof="1"/>
                </a:p>
              </p:txBody>
            </p:sp>
          </p:grpSp>
          <p:grpSp>
            <p:nvGrpSpPr>
              <p:cNvPr id="13" name="Group 102">
                <a:extLst>
                  <a:ext uri="{FF2B5EF4-FFF2-40B4-BE49-F238E27FC236}">
                    <a16:creationId xmlns:a16="http://schemas.microsoft.com/office/drawing/2014/main" xmlns="" id="{A8623693-06A6-4CB7-8CE6-96362F034224}"/>
                  </a:ext>
                </a:extLst>
              </p:cNvPr>
              <p:cNvGrpSpPr/>
              <p:nvPr/>
            </p:nvGrpSpPr>
            <p:grpSpPr>
              <a:xfrm>
                <a:off x="10427035" y="1024191"/>
                <a:ext cx="764528" cy="2201930"/>
                <a:chOff x="13693163" y="1069249"/>
                <a:chExt cx="1714528" cy="2935907"/>
              </a:xfrm>
            </p:grpSpPr>
            <p:sp>
              <p:nvSpPr>
                <p:cNvPr id="20" name="TextBox 103">
                  <a:extLst>
                    <a:ext uri="{FF2B5EF4-FFF2-40B4-BE49-F238E27FC236}">
                      <a16:creationId xmlns:a16="http://schemas.microsoft.com/office/drawing/2014/main" xmlns="" id="{B757C9A9-8B45-473F-963C-6CCB077086FB}"/>
                    </a:ext>
                  </a:extLst>
                </p:cNvPr>
                <p:cNvSpPr txBox="1"/>
                <p:nvPr/>
              </p:nvSpPr>
              <p:spPr>
                <a:xfrm rot="5400000">
                  <a:off x="13811130" y="1059196"/>
                  <a:ext cx="1468159" cy="1488266"/>
                </a:xfrm>
                <a:prstGeom prst="rect">
                  <a:avLst/>
                </a:prstGeom>
                <a:noFill/>
              </p:spPr>
              <p:txBody>
                <a:bodyPr wrap="square" lIns="0" rIns="0" rtlCol="0" anchor="b">
                  <a:spAutoFit/>
                </a:bodyPr>
                <a:lstStyle/>
                <a:p>
                  <a:pPr algn="ctr"/>
                  <a:r>
                    <a:rPr lang="tr-TR" b="1" noProof="1" smtClean="0"/>
                    <a:t>1980</a:t>
                  </a:r>
                  <a:endParaRPr lang="en-US" b="1" noProof="1"/>
                </a:p>
              </p:txBody>
            </p:sp>
            <p:sp>
              <p:nvSpPr>
                <p:cNvPr id="21" name="TextBox 104">
                  <a:extLst>
                    <a:ext uri="{FF2B5EF4-FFF2-40B4-BE49-F238E27FC236}">
                      <a16:creationId xmlns:a16="http://schemas.microsoft.com/office/drawing/2014/main" xmlns="" id="{7383035E-72A2-4C1F-96BC-12738B9680C5}"/>
                    </a:ext>
                  </a:extLst>
                </p:cNvPr>
                <p:cNvSpPr txBox="1"/>
                <p:nvPr/>
              </p:nvSpPr>
              <p:spPr>
                <a:xfrm rot="5400000">
                  <a:off x="13911122" y="2508588"/>
                  <a:ext cx="1278609" cy="1714528"/>
                </a:xfrm>
                <a:prstGeom prst="rect">
                  <a:avLst/>
                </a:prstGeom>
                <a:noFill/>
              </p:spPr>
              <p:txBody>
                <a:bodyPr wrap="square" lIns="0" rIns="0" rtlCol="0" anchor="t">
                  <a:spAutoFit/>
                </a:bodyPr>
                <a:lstStyle/>
                <a:p>
                  <a:pPr algn="ctr"/>
                  <a:r>
                    <a:rPr lang="tr-TR" sz="1100" dirty="0"/>
                    <a:t>First Patent</a:t>
                  </a:r>
                  <a:endParaRPr lang="en-US" sz="1100" noProof="1"/>
                </a:p>
              </p:txBody>
            </p:sp>
          </p:grpSp>
          <p:grpSp>
            <p:nvGrpSpPr>
              <p:cNvPr id="24" name="Group 105">
                <a:extLst>
                  <a:ext uri="{FF2B5EF4-FFF2-40B4-BE49-F238E27FC236}">
                    <a16:creationId xmlns:a16="http://schemas.microsoft.com/office/drawing/2014/main" xmlns="" id="{BF6C3843-F5D7-4947-9F10-E217AEFCF4AC}"/>
                  </a:ext>
                </a:extLst>
              </p:cNvPr>
              <p:cNvGrpSpPr/>
              <p:nvPr/>
            </p:nvGrpSpPr>
            <p:grpSpPr>
              <a:xfrm>
                <a:off x="7473919" y="1101026"/>
                <a:ext cx="2224758" cy="2387054"/>
                <a:chOff x="536350" y="1171700"/>
                <a:chExt cx="4989240" cy="3182734"/>
              </a:xfrm>
            </p:grpSpPr>
            <p:sp>
              <p:nvSpPr>
                <p:cNvPr id="18" name="TextBox 106">
                  <a:extLst>
                    <a:ext uri="{FF2B5EF4-FFF2-40B4-BE49-F238E27FC236}">
                      <a16:creationId xmlns:a16="http://schemas.microsoft.com/office/drawing/2014/main" xmlns="" id="{4FE808B1-8BF5-4170-BDB2-AE962AE3B044}"/>
                    </a:ext>
                  </a:extLst>
                </p:cNvPr>
                <p:cNvSpPr txBox="1"/>
                <p:nvPr/>
              </p:nvSpPr>
              <p:spPr>
                <a:xfrm rot="5400000">
                  <a:off x="4139226" y="1088467"/>
                  <a:ext cx="1303131" cy="1469597"/>
                </a:xfrm>
                <a:prstGeom prst="rect">
                  <a:avLst/>
                </a:prstGeom>
                <a:noFill/>
              </p:spPr>
              <p:txBody>
                <a:bodyPr wrap="square" lIns="0" rIns="0" rtlCol="0" anchor="b">
                  <a:spAutoFit/>
                </a:bodyPr>
                <a:lstStyle/>
                <a:p>
                  <a:pPr algn="ctr"/>
                  <a:r>
                    <a:rPr lang="tr-TR" b="1" noProof="1" smtClean="0"/>
                    <a:t>1992</a:t>
                  </a:r>
                  <a:endParaRPr lang="en-US" b="1" noProof="1"/>
                </a:p>
              </p:txBody>
            </p:sp>
            <p:sp>
              <p:nvSpPr>
                <p:cNvPr id="19" name="TextBox 107">
                  <a:extLst>
                    <a:ext uri="{FF2B5EF4-FFF2-40B4-BE49-F238E27FC236}">
                      <a16:creationId xmlns:a16="http://schemas.microsoft.com/office/drawing/2014/main" xmlns="" id="{03057B32-02E6-45C7-B7D0-08855B25B95D}"/>
                    </a:ext>
                  </a:extLst>
                </p:cNvPr>
                <p:cNvSpPr txBox="1"/>
                <p:nvPr/>
              </p:nvSpPr>
              <p:spPr>
                <a:xfrm rot="5400000">
                  <a:off x="881837" y="2250594"/>
                  <a:ext cx="1758353" cy="2449327"/>
                </a:xfrm>
                <a:prstGeom prst="rect">
                  <a:avLst/>
                </a:prstGeom>
                <a:noFill/>
              </p:spPr>
              <p:txBody>
                <a:bodyPr wrap="square" lIns="0" rIns="0" rtlCol="0" anchor="t">
                  <a:spAutoFit/>
                </a:bodyPr>
                <a:lstStyle/>
                <a:p>
                  <a:pPr algn="ctr"/>
                  <a:r>
                    <a:rPr lang="tr-TR" sz="1100" noProof="1" smtClean="0"/>
                    <a:t>Next</a:t>
                  </a:r>
                </a:p>
                <a:p>
                  <a:pPr algn="ctr"/>
                  <a:r>
                    <a:rPr lang="tr-TR" sz="1100" noProof="1" smtClean="0"/>
                    <a:t>Genaration</a:t>
                  </a:r>
                </a:p>
                <a:p>
                  <a:pPr algn="ctr"/>
                  <a:r>
                    <a:rPr lang="tr-TR" sz="1100" noProof="1" smtClean="0"/>
                    <a:t>Patent  </a:t>
                  </a:r>
                  <a:endParaRPr lang="en-US" sz="1100" noProof="1"/>
                </a:p>
              </p:txBody>
            </p:sp>
          </p:grpSp>
          <p:grpSp>
            <p:nvGrpSpPr>
              <p:cNvPr id="25" name="Group 108">
                <a:extLst>
                  <a:ext uri="{FF2B5EF4-FFF2-40B4-BE49-F238E27FC236}">
                    <a16:creationId xmlns:a16="http://schemas.microsoft.com/office/drawing/2014/main" xmlns="" id="{720CD9E7-D721-481D-A16C-22E10973E36B}"/>
                  </a:ext>
                </a:extLst>
              </p:cNvPr>
              <p:cNvGrpSpPr/>
              <p:nvPr/>
            </p:nvGrpSpPr>
            <p:grpSpPr>
              <a:xfrm>
                <a:off x="6294887" y="1054201"/>
                <a:ext cx="876232" cy="2272795"/>
                <a:chOff x="-5374823" y="1109265"/>
                <a:chExt cx="1965034" cy="3030391"/>
              </a:xfrm>
            </p:grpSpPr>
            <p:sp>
              <p:nvSpPr>
                <p:cNvPr id="16" name="TextBox 109">
                  <a:extLst>
                    <a:ext uri="{FF2B5EF4-FFF2-40B4-BE49-F238E27FC236}">
                      <a16:creationId xmlns:a16="http://schemas.microsoft.com/office/drawing/2014/main" xmlns="" id="{62135464-41EB-4EB9-955C-50F9F391052E}"/>
                    </a:ext>
                  </a:extLst>
                </p:cNvPr>
                <p:cNvSpPr txBox="1"/>
                <p:nvPr/>
              </p:nvSpPr>
              <p:spPr>
                <a:xfrm rot="5400000">
                  <a:off x="-5364768" y="1099210"/>
                  <a:ext cx="1468160" cy="1488270"/>
                </a:xfrm>
                <a:prstGeom prst="rect">
                  <a:avLst/>
                </a:prstGeom>
                <a:noFill/>
              </p:spPr>
              <p:txBody>
                <a:bodyPr wrap="square" lIns="0" rIns="0" rtlCol="0" anchor="b">
                  <a:spAutoFit/>
                </a:bodyPr>
                <a:lstStyle/>
                <a:p>
                  <a:pPr algn="ctr"/>
                  <a:r>
                    <a:rPr lang="tr-TR" b="1" noProof="1" smtClean="0"/>
                    <a:t>2004</a:t>
                  </a:r>
                  <a:endParaRPr lang="en-US" b="1" noProof="1"/>
                </a:p>
              </p:txBody>
            </p:sp>
            <p:sp>
              <p:nvSpPr>
                <p:cNvPr id="17" name="TextBox 110">
                  <a:extLst>
                    <a:ext uri="{FF2B5EF4-FFF2-40B4-BE49-F238E27FC236}">
                      <a16:creationId xmlns:a16="http://schemas.microsoft.com/office/drawing/2014/main" xmlns="" id="{6D079FDB-2B2E-477A-9388-052EA140003A}"/>
                    </a:ext>
                  </a:extLst>
                </p:cNvPr>
                <p:cNvSpPr txBox="1"/>
                <p:nvPr/>
              </p:nvSpPr>
              <p:spPr>
                <a:xfrm rot="5400000">
                  <a:off x="-5030592" y="2518853"/>
                  <a:ext cx="1527080" cy="1714526"/>
                </a:xfrm>
                <a:prstGeom prst="rect">
                  <a:avLst/>
                </a:prstGeom>
                <a:noFill/>
              </p:spPr>
              <p:txBody>
                <a:bodyPr wrap="square" lIns="0" rIns="0" rtlCol="0" anchor="t">
                  <a:spAutoFit/>
                </a:bodyPr>
                <a:lstStyle/>
                <a:p>
                  <a:pPr algn="ctr"/>
                  <a:r>
                    <a:rPr lang="tr-TR" sz="1100" noProof="1" smtClean="0"/>
                    <a:t>Online Patforms</a:t>
                  </a:r>
                  <a:endParaRPr lang="en-US" sz="1100" noProof="1"/>
                </a:p>
              </p:txBody>
            </p:sp>
          </p:grpSp>
          <p:grpSp>
            <p:nvGrpSpPr>
              <p:cNvPr id="26" name="Group 111">
                <a:extLst>
                  <a:ext uri="{FF2B5EF4-FFF2-40B4-BE49-F238E27FC236}">
                    <a16:creationId xmlns:a16="http://schemas.microsoft.com/office/drawing/2014/main" xmlns="" id="{142197A2-85AA-4621-8146-431B107B99C8}"/>
                  </a:ext>
                </a:extLst>
              </p:cNvPr>
              <p:cNvGrpSpPr/>
              <p:nvPr/>
            </p:nvGrpSpPr>
            <p:grpSpPr>
              <a:xfrm>
                <a:off x="4462443" y="1034616"/>
                <a:ext cx="1365228" cy="2405959"/>
                <a:chOff x="-12751353" y="1083152"/>
                <a:chExt cx="3061658" cy="3207945"/>
              </a:xfrm>
            </p:grpSpPr>
            <p:sp>
              <p:nvSpPr>
                <p:cNvPr id="14" name="TextBox 112">
                  <a:extLst>
                    <a:ext uri="{FF2B5EF4-FFF2-40B4-BE49-F238E27FC236}">
                      <a16:creationId xmlns:a16="http://schemas.microsoft.com/office/drawing/2014/main" xmlns="" id="{04D91CFD-CAB0-4F9A-A2BA-C44AF5EFF719}"/>
                    </a:ext>
                  </a:extLst>
                </p:cNvPr>
                <p:cNvSpPr txBox="1"/>
                <p:nvPr/>
              </p:nvSpPr>
              <p:spPr>
                <a:xfrm rot="5400000">
                  <a:off x="-11596054" y="1073097"/>
                  <a:ext cx="1468161" cy="1488271"/>
                </a:xfrm>
                <a:prstGeom prst="rect">
                  <a:avLst/>
                </a:prstGeom>
                <a:noFill/>
              </p:spPr>
              <p:txBody>
                <a:bodyPr wrap="square" lIns="0" rIns="0" rtlCol="0" anchor="b">
                  <a:spAutoFit/>
                </a:bodyPr>
                <a:lstStyle/>
                <a:p>
                  <a:pPr algn="ctr"/>
                  <a:r>
                    <a:rPr lang="tr-TR" b="1" noProof="1" smtClean="0"/>
                    <a:t>2007</a:t>
                  </a:r>
                  <a:endParaRPr lang="en-US" b="1" noProof="1"/>
                </a:p>
              </p:txBody>
            </p:sp>
            <p:sp>
              <p:nvSpPr>
                <p:cNvPr id="15" name="TextBox 113">
                  <a:extLst>
                    <a:ext uri="{FF2B5EF4-FFF2-40B4-BE49-F238E27FC236}">
                      <a16:creationId xmlns:a16="http://schemas.microsoft.com/office/drawing/2014/main" xmlns="" id="{447BF991-E1EC-4FDE-89D2-36C4F53FB550}"/>
                    </a:ext>
                  </a:extLst>
                </p:cNvPr>
                <p:cNvSpPr txBox="1"/>
                <p:nvPr/>
              </p:nvSpPr>
              <p:spPr>
                <a:xfrm rot="5400000">
                  <a:off x="-12048777" y="1932016"/>
                  <a:ext cx="1656505" cy="3061658"/>
                </a:xfrm>
                <a:prstGeom prst="rect">
                  <a:avLst/>
                </a:prstGeom>
                <a:noFill/>
              </p:spPr>
              <p:txBody>
                <a:bodyPr wrap="square" lIns="0" rIns="0" rtlCol="0" anchor="t">
                  <a:spAutoFit/>
                </a:bodyPr>
                <a:lstStyle/>
                <a:p>
                  <a:pPr algn="ctr"/>
                  <a:r>
                    <a:rPr lang="tr-TR" sz="1100" noProof="1" smtClean="0"/>
                    <a:t>First 3D Printer under $10.000 </a:t>
                  </a:r>
                  <a:endParaRPr lang="en-US" sz="1100" noProof="1"/>
                </a:p>
              </p:txBody>
            </p:sp>
          </p:grpSp>
        </p:grpSp>
      </p:grpSp>
      <p:sp>
        <p:nvSpPr>
          <p:cNvPr id="39" name="Unvan 38"/>
          <p:cNvSpPr>
            <a:spLocks noGrp="1"/>
          </p:cNvSpPr>
          <p:nvPr>
            <p:ph type="title"/>
          </p:nvPr>
        </p:nvSpPr>
        <p:spPr>
          <a:xfrm>
            <a:off x="629182" y="494274"/>
            <a:ext cx="7886700" cy="884226"/>
          </a:xfrm>
        </p:spPr>
        <p:txBody>
          <a:bodyPr/>
          <a:lstStyle/>
          <a:p>
            <a:r>
              <a:rPr lang="tr-TR" dirty="0" smtClean="0"/>
              <a:t>3D Printer Uygulama Alanları</a:t>
            </a:r>
            <a:endParaRPr lang="en-US" dirty="0"/>
          </a:p>
        </p:txBody>
      </p:sp>
      <p:grpSp>
        <p:nvGrpSpPr>
          <p:cNvPr id="27" name="Grup 39"/>
          <p:cNvGrpSpPr/>
          <p:nvPr/>
        </p:nvGrpSpPr>
        <p:grpSpPr>
          <a:xfrm>
            <a:off x="1870789" y="2474998"/>
            <a:ext cx="3228194" cy="3659565"/>
            <a:chOff x="2842221" y="2329592"/>
            <a:chExt cx="4304259" cy="3659565"/>
          </a:xfrm>
        </p:grpSpPr>
        <p:pic>
          <p:nvPicPr>
            <p:cNvPr id="41" name="Resim 40"/>
            <p:cNvPicPr>
              <a:picLocks noChangeAspect="1"/>
            </p:cNvPicPr>
            <p:nvPr/>
          </p:nvPicPr>
          <p:blipFill rotWithShape="1">
            <a:blip r:embed="rId2" cstate="print">
              <a:extLst>
                <a:ext uri="{28A0092B-C50C-407E-A947-70E740481C1C}">
                  <a14:useLocalDpi xmlns:a14="http://schemas.microsoft.com/office/drawing/2010/main" xmlns="" val="0"/>
                </a:ext>
              </a:extLst>
            </a:blip>
            <a:srcRect r="2599" b="9329"/>
            <a:stretch/>
          </p:blipFill>
          <p:spPr>
            <a:xfrm>
              <a:off x="5108760" y="3582452"/>
              <a:ext cx="2024546" cy="1132722"/>
            </a:xfrm>
            <a:prstGeom prst="rect">
              <a:avLst/>
            </a:prstGeom>
          </p:spPr>
        </p:pic>
        <p:pic>
          <p:nvPicPr>
            <p:cNvPr id="42" name="Resim 41"/>
            <p:cNvPicPr>
              <a:picLocks noChangeAspect="1"/>
            </p:cNvPicPr>
            <p:nvPr/>
          </p:nvPicPr>
          <p:blipFill rotWithShape="1">
            <a:blip r:embed="rId3" cstate="print">
              <a:extLst>
                <a:ext uri="{28A0092B-C50C-407E-A947-70E740481C1C}">
                  <a14:useLocalDpi xmlns:a14="http://schemas.microsoft.com/office/drawing/2010/main" xmlns="" val="0"/>
                </a:ext>
              </a:extLst>
            </a:blip>
            <a:srcRect b="7116"/>
            <a:stretch/>
          </p:blipFill>
          <p:spPr>
            <a:xfrm>
              <a:off x="5119466" y="4848075"/>
              <a:ext cx="2013840" cy="1141082"/>
            </a:xfrm>
            <a:prstGeom prst="rect">
              <a:avLst/>
            </a:prstGeom>
          </p:spPr>
        </p:pic>
        <p:pic>
          <p:nvPicPr>
            <p:cNvPr id="43" name="Resim 4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842221" y="4848075"/>
              <a:ext cx="2029292" cy="1141082"/>
            </a:xfrm>
            <a:prstGeom prst="rect">
              <a:avLst/>
            </a:prstGeom>
          </p:spPr>
        </p:pic>
        <p:pic>
          <p:nvPicPr>
            <p:cNvPr id="44" name="Resim 4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853188" y="2329592"/>
              <a:ext cx="2024437" cy="1138745"/>
            </a:xfrm>
            <a:prstGeom prst="rect">
              <a:avLst/>
            </a:prstGeom>
          </p:spPr>
        </p:pic>
        <p:pic>
          <p:nvPicPr>
            <p:cNvPr id="45" name="Resim 44"/>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2853189" y="3586036"/>
              <a:ext cx="2018324" cy="1135308"/>
            </a:xfrm>
            <a:prstGeom prst="rect">
              <a:avLst/>
            </a:prstGeom>
          </p:spPr>
        </p:pic>
        <p:pic>
          <p:nvPicPr>
            <p:cNvPr id="46" name="Resim 45"/>
            <p:cNvPicPr>
              <a:picLocks noChangeAspect="1"/>
            </p:cNvPicPr>
            <p:nvPr/>
          </p:nvPicPr>
          <p:blipFill rotWithShape="1">
            <a:blip r:embed="rId7" cstate="hqprint">
              <a:extLst>
                <a:ext uri="{28A0092B-C50C-407E-A947-70E740481C1C}">
                  <a14:useLocalDpi xmlns:a14="http://schemas.microsoft.com/office/drawing/2010/main" xmlns="" val="0"/>
                </a:ext>
              </a:extLst>
            </a:blip>
            <a:srcRect l="7635" t="7513" r="300" b="23627"/>
            <a:stretch/>
          </p:blipFill>
          <p:spPr>
            <a:xfrm>
              <a:off x="5119466" y="2335287"/>
              <a:ext cx="2027014" cy="1135781"/>
            </a:xfrm>
            <a:prstGeom prst="rect">
              <a:avLst/>
            </a:prstGeom>
          </p:spPr>
        </p:pic>
      </p:grpSp>
      <p:grpSp>
        <p:nvGrpSpPr>
          <p:cNvPr id="28" name="Grup 46"/>
          <p:cNvGrpSpPr/>
          <p:nvPr/>
        </p:nvGrpSpPr>
        <p:grpSpPr>
          <a:xfrm>
            <a:off x="2623504" y="1664533"/>
            <a:ext cx="1667867" cy="509966"/>
            <a:chOff x="9042010" y="1352775"/>
            <a:chExt cx="1662761" cy="517364"/>
          </a:xfrm>
        </p:grpSpPr>
        <p:sp>
          <p:nvSpPr>
            <p:cNvPr id="48" name="Beşgen 47"/>
            <p:cNvSpPr/>
            <p:nvPr/>
          </p:nvSpPr>
          <p:spPr>
            <a:xfrm rot="5400000">
              <a:off x="9606288" y="788497"/>
              <a:ext cx="517364" cy="1645920"/>
            </a:xfrm>
            <a:prstGeom prst="homePlate">
              <a:avLst/>
            </a:prstGeom>
            <a:solidFill>
              <a:srgbClr val="C00000"/>
            </a:solidFill>
            <a:ln w="9525" cap="flat" cmpd="sng" algn="ctr">
              <a:solidFill>
                <a:srgbClr val="3F136C"/>
              </a:solidFill>
              <a:prstDash val="solid"/>
            </a:ln>
            <a:effectLst/>
          </p:spPr>
          <p:txBody>
            <a:bodyPr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en-US" sz="1800" b="0" i="0" u="none" strike="noStrike" kern="0" cap="none" spc="0" normalizeH="0" baseline="0" noProof="0" dirty="0" smtClean="0">
                <a:ln>
                  <a:noFill/>
                </a:ln>
                <a:solidFill>
                  <a:srgbClr val="000000"/>
                </a:solidFill>
                <a:effectLst/>
                <a:uLnTx/>
                <a:uFillTx/>
                <a:latin typeface="Bosch Office Sans"/>
                <a:ea typeface="+mn-ea"/>
                <a:cs typeface="+mn-cs"/>
              </a:endParaRPr>
            </a:p>
          </p:txBody>
        </p:sp>
        <p:sp>
          <p:nvSpPr>
            <p:cNvPr id="49" name="Metin kutusu 48"/>
            <p:cNvSpPr txBox="1"/>
            <p:nvPr/>
          </p:nvSpPr>
          <p:spPr>
            <a:xfrm>
              <a:off x="9058850" y="1397472"/>
              <a:ext cx="1645921" cy="270476"/>
            </a:xfrm>
            <a:prstGeom prst="rect">
              <a:avLst/>
            </a:prstGeom>
            <a:noFill/>
          </p:spPr>
          <p:txBody>
            <a:bodyPr wrap="none" lIns="0" tIns="0" rIns="0" bIns="0" rtlCol="0">
              <a:noAutofit/>
            </a:bodyPr>
            <a:lstStyle/>
            <a:p>
              <a:pPr marR="0" algn="ctr" defTabSz="914400" eaLnBrk="1" fontAlgn="auto" latinLnBrk="0" hangingPunct="1">
                <a:lnSpc>
                  <a:spcPct val="107000"/>
                </a:lnSpc>
                <a:spcBef>
                  <a:spcPts val="500"/>
                </a:spcBef>
                <a:spcAft>
                  <a:spcPts val="0"/>
                </a:spcAft>
                <a:buClrTx/>
                <a:buSzTx/>
                <a:buFontTx/>
                <a:buNone/>
                <a:tabLst/>
              </a:pPr>
              <a:r>
                <a:rPr lang="tr-TR" b="1" kern="0" dirty="0" smtClean="0">
                  <a:solidFill>
                    <a:schemeClr val="bg1"/>
                  </a:solidFill>
                </a:rPr>
                <a:t>Application </a:t>
              </a:r>
              <a:r>
                <a:rPr lang="tr-TR" b="1" kern="0" dirty="0" err="1" smtClean="0">
                  <a:solidFill>
                    <a:schemeClr val="bg1"/>
                  </a:solidFill>
                </a:rPr>
                <a:t>Areas</a:t>
              </a:r>
              <a:endParaRPr kumimoji="0" lang="en-US" sz="1800" b="1" i="0" u="none" strike="noStrike" kern="0" cap="none" spc="0" normalizeH="0" baseline="0" noProof="0" dirty="0" err="1" smtClean="0">
                <a:ln>
                  <a:noFill/>
                </a:ln>
                <a:solidFill>
                  <a:schemeClr val="bg1"/>
                </a:solidFill>
                <a:effectLst/>
                <a:uLnTx/>
                <a:uFillTx/>
              </a:endParaRPr>
            </a:p>
          </p:txBody>
        </p:sp>
      </p:grpSp>
    </p:spTree>
    <p:extLst>
      <p:ext uri="{BB962C8B-B14F-4D97-AF65-F5344CB8AC3E}">
        <p14:creationId xmlns:p14="http://schemas.microsoft.com/office/powerpoint/2010/main" xmlns="" val="4032921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78DD5A2-926F-48F6-890F-73165254E64F}"/>
              </a:ext>
            </a:extLst>
          </p:cNvPr>
          <p:cNvSpPr>
            <a:spLocks noGrp="1"/>
          </p:cNvSpPr>
          <p:nvPr>
            <p:ph type="title"/>
          </p:nvPr>
        </p:nvSpPr>
        <p:spPr/>
        <p:txBody>
          <a:bodyPr/>
          <a:lstStyle/>
          <a:p>
            <a:r>
              <a:rPr lang="tr-TR" dirty="0" smtClean="0"/>
              <a:t>Yapay Zeka</a:t>
            </a:r>
            <a:endParaRPr lang="tr-TR" dirty="0"/>
          </a:p>
        </p:txBody>
      </p:sp>
      <p:sp>
        <p:nvSpPr>
          <p:cNvPr id="4" name="Metin kutusu 3"/>
          <p:cNvSpPr txBox="1"/>
          <p:nvPr/>
        </p:nvSpPr>
        <p:spPr>
          <a:xfrm>
            <a:off x="1428303" y="1535705"/>
            <a:ext cx="8383192" cy="1477328"/>
          </a:xfrm>
          <a:prstGeom prst="rect">
            <a:avLst/>
          </a:prstGeom>
          <a:noFill/>
        </p:spPr>
        <p:txBody>
          <a:bodyPr wrap="none" rtlCol="0">
            <a:spAutoFit/>
          </a:bodyPr>
          <a:lstStyle/>
          <a:p>
            <a:pPr marL="285750" indent="-285750">
              <a:buFont typeface="Arial" panose="020B0604020202020204" pitchFamily="34" charset="0"/>
              <a:buChar char="•"/>
            </a:pPr>
            <a:r>
              <a:rPr lang="tr-TR" dirty="0" smtClean="0"/>
              <a:t>Düşünme yeteneğine sahip, zeka gerektiren işlerin, geliştirilen programlar aracılığıyla</a:t>
            </a:r>
          </a:p>
          <a:p>
            <a:r>
              <a:rPr lang="tr-TR" dirty="0"/>
              <a:t>b</a:t>
            </a:r>
            <a:r>
              <a:rPr lang="tr-TR" dirty="0" smtClean="0"/>
              <a:t>ilgisayarlara yaptırılması.</a:t>
            </a:r>
            <a:endParaRPr lang="tr-TR" dirty="0"/>
          </a:p>
          <a:p>
            <a:pPr marL="285750" indent="-285750">
              <a:buFont typeface="Arial" panose="020B0604020202020204" pitchFamily="34" charset="0"/>
              <a:buChar char="•"/>
            </a:pPr>
            <a:r>
              <a:rPr lang="tr-TR" dirty="0" smtClean="0"/>
              <a:t>Makinelerin daha yaratıcı davranması ve gerçek bir insan gibi reaksiyon vermesidir.</a:t>
            </a:r>
          </a:p>
          <a:p>
            <a:pPr marL="285750" indent="-285750">
              <a:buFont typeface="Arial" panose="020B0604020202020204" pitchFamily="34" charset="0"/>
              <a:buChar char="•"/>
            </a:pPr>
            <a:r>
              <a:rPr lang="tr-TR" dirty="0" smtClean="0"/>
              <a:t>Fabrika içerisindeki cihazların birbiriyle haberleşiyor olması</a:t>
            </a:r>
          </a:p>
          <a:p>
            <a:pPr marL="285750" indent="-285750">
              <a:buFont typeface="Arial" panose="020B0604020202020204" pitchFamily="34" charset="0"/>
              <a:buChar char="•"/>
            </a:pPr>
            <a:r>
              <a:rPr lang="tr-TR" dirty="0" smtClean="0"/>
              <a:t>Ütopya: İnsan müdahalesi gerektirmeden çalışabilen fabrika </a:t>
            </a:r>
          </a:p>
        </p:txBody>
      </p:sp>
      <p:sp>
        <p:nvSpPr>
          <p:cNvPr id="5" name="Metin kutusu 4"/>
          <p:cNvSpPr txBox="1"/>
          <p:nvPr/>
        </p:nvSpPr>
        <p:spPr>
          <a:xfrm>
            <a:off x="893878" y="3264583"/>
            <a:ext cx="10222029" cy="2031325"/>
          </a:xfrm>
          <a:prstGeom prst="rect">
            <a:avLst/>
          </a:prstGeom>
          <a:noFill/>
        </p:spPr>
        <p:txBody>
          <a:bodyPr wrap="none" rtlCol="0">
            <a:spAutoFit/>
          </a:bodyPr>
          <a:lstStyle/>
          <a:p>
            <a:pPr marL="285750" indent="-285750">
              <a:buFont typeface="Arial" panose="020B0604020202020204" pitchFamily="34" charset="0"/>
              <a:buChar char="•"/>
            </a:pPr>
            <a:r>
              <a:rPr lang="tr-TR" dirty="0" smtClean="0"/>
              <a:t>Elinizdeki data miktarı ne kadar artarsa yapay zeka uygulamalarında aldığınız doğru sonuçların miktarı da</a:t>
            </a:r>
          </a:p>
          <a:p>
            <a:r>
              <a:rPr lang="tr-TR" dirty="0" smtClean="0"/>
              <a:t>o kadar artar. Günlük hayatımızda kullandığımız uygulamalar:</a:t>
            </a:r>
          </a:p>
          <a:p>
            <a:r>
              <a:rPr lang="tr-TR" dirty="0">
                <a:solidFill>
                  <a:srgbClr val="FF0000"/>
                </a:solidFill>
              </a:rPr>
              <a:t> </a:t>
            </a:r>
            <a:r>
              <a:rPr lang="tr-TR" dirty="0" smtClean="0">
                <a:solidFill>
                  <a:srgbClr val="FF0000"/>
                </a:solidFill>
              </a:rPr>
              <a:t>                       </a:t>
            </a:r>
            <a:r>
              <a:rPr lang="tr-TR" b="1" dirty="0" smtClean="0">
                <a:solidFill>
                  <a:srgbClr val="C00000"/>
                </a:solidFill>
              </a:rPr>
              <a:t>- </a:t>
            </a:r>
            <a:r>
              <a:rPr lang="tr-TR" dirty="0" smtClean="0"/>
              <a:t>Yemek tarifi ve hava durumu</a:t>
            </a:r>
          </a:p>
          <a:p>
            <a:r>
              <a:rPr lang="tr-TR" dirty="0">
                <a:solidFill>
                  <a:srgbClr val="FF0000"/>
                </a:solidFill>
              </a:rPr>
              <a:t> </a:t>
            </a:r>
            <a:r>
              <a:rPr lang="tr-TR" dirty="0" smtClean="0">
                <a:solidFill>
                  <a:srgbClr val="FF0000"/>
                </a:solidFill>
              </a:rPr>
              <a:t>                       </a:t>
            </a:r>
            <a:r>
              <a:rPr lang="tr-TR" b="1" dirty="0" smtClean="0">
                <a:solidFill>
                  <a:srgbClr val="C00000"/>
                </a:solidFill>
              </a:rPr>
              <a:t>- </a:t>
            </a:r>
            <a:r>
              <a:rPr lang="tr-TR" dirty="0" smtClean="0"/>
              <a:t>Yol tarifi tavsiyeleri</a:t>
            </a:r>
          </a:p>
          <a:p>
            <a:r>
              <a:rPr lang="tr-TR" dirty="0">
                <a:solidFill>
                  <a:srgbClr val="FF0000"/>
                </a:solidFill>
              </a:rPr>
              <a:t> </a:t>
            </a:r>
            <a:r>
              <a:rPr lang="tr-TR" dirty="0" smtClean="0">
                <a:solidFill>
                  <a:srgbClr val="FF0000"/>
                </a:solidFill>
              </a:rPr>
              <a:t>                       </a:t>
            </a:r>
            <a:r>
              <a:rPr lang="tr-TR" b="1" dirty="0" smtClean="0">
                <a:solidFill>
                  <a:srgbClr val="C00000"/>
                </a:solidFill>
              </a:rPr>
              <a:t>-</a:t>
            </a:r>
            <a:r>
              <a:rPr lang="tr-TR" dirty="0" smtClean="0"/>
              <a:t> Müşteri hizmetleri</a:t>
            </a:r>
          </a:p>
          <a:p>
            <a:r>
              <a:rPr lang="tr-TR" dirty="0">
                <a:solidFill>
                  <a:srgbClr val="FF0000"/>
                </a:solidFill>
              </a:rPr>
              <a:t> </a:t>
            </a:r>
            <a:r>
              <a:rPr lang="tr-TR" dirty="0" smtClean="0">
                <a:solidFill>
                  <a:srgbClr val="FF0000"/>
                </a:solidFill>
              </a:rPr>
              <a:t>                       </a:t>
            </a:r>
            <a:r>
              <a:rPr lang="tr-TR" b="1" dirty="0" smtClean="0">
                <a:solidFill>
                  <a:srgbClr val="C00000"/>
                </a:solidFill>
              </a:rPr>
              <a:t>- </a:t>
            </a:r>
            <a:r>
              <a:rPr lang="tr-TR" dirty="0" smtClean="0"/>
              <a:t>Hatalık teşhisi ve tedavi önerisi</a:t>
            </a:r>
          </a:p>
          <a:p>
            <a:r>
              <a:rPr lang="tr-TR" dirty="0" smtClean="0"/>
              <a:t>                        </a:t>
            </a:r>
            <a:endParaRPr lang="en-US" dirty="0"/>
          </a:p>
        </p:txBody>
      </p:sp>
      <p:sp>
        <p:nvSpPr>
          <p:cNvPr id="8" name="Metin kutusu 7"/>
          <p:cNvSpPr txBox="1"/>
          <p:nvPr/>
        </p:nvSpPr>
        <p:spPr>
          <a:xfrm>
            <a:off x="893878" y="5310469"/>
            <a:ext cx="6725584" cy="646331"/>
          </a:xfrm>
          <a:prstGeom prst="rect">
            <a:avLst/>
          </a:prstGeom>
          <a:noFill/>
        </p:spPr>
        <p:txBody>
          <a:bodyPr wrap="square" rtlCol="0">
            <a:spAutoFit/>
          </a:bodyPr>
          <a:lstStyle/>
          <a:p>
            <a:pPr marL="285750" indent="-285750">
              <a:buFont typeface="Arial" panose="020B0604020202020204" pitchFamily="34" charset="0"/>
              <a:buChar char="•"/>
            </a:pPr>
            <a:r>
              <a:rPr lang="tr-TR" dirty="0" smtClean="0"/>
              <a:t>3D Printerların yazıcılarındaki uygulama ÖRNEĞİ </a:t>
            </a:r>
          </a:p>
          <a:p>
            <a:r>
              <a:rPr lang="tr-TR" dirty="0" smtClean="0"/>
              <a:t>  </a:t>
            </a:r>
          </a:p>
        </p:txBody>
      </p:sp>
    </p:spTree>
    <p:extLst>
      <p:ext uri="{BB962C8B-B14F-4D97-AF65-F5344CB8AC3E}">
        <p14:creationId xmlns:p14="http://schemas.microsoft.com/office/powerpoint/2010/main" xmlns="" val="38893953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srcRect l="-606" t="190" r="872" b="1114"/>
          <a:stretch/>
        </p:blipFill>
        <p:spPr>
          <a:xfrm>
            <a:off x="1005452" y="1480090"/>
            <a:ext cx="3992589" cy="4045057"/>
          </a:xfrm>
          <a:prstGeom prst="rect">
            <a:avLst/>
          </a:prstGeom>
        </p:spPr>
      </p:pic>
      <p:grpSp>
        <p:nvGrpSpPr>
          <p:cNvPr id="2" name="Grup 15"/>
          <p:cNvGrpSpPr/>
          <p:nvPr/>
        </p:nvGrpSpPr>
        <p:grpSpPr>
          <a:xfrm>
            <a:off x="5913569" y="1169434"/>
            <a:ext cx="1804585" cy="4582500"/>
            <a:chOff x="7884758" y="1169434"/>
            <a:chExt cx="2406113" cy="4582500"/>
          </a:xfrm>
        </p:grpSpPr>
        <p:grpSp>
          <p:nvGrpSpPr>
            <p:cNvPr id="3" name="Grup 10"/>
            <p:cNvGrpSpPr/>
            <p:nvPr/>
          </p:nvGrpSpPr>
          <p:grpSpPr>
            <a:xfrm>
              <a:off x="7942878" y="1169434"/>
              <a:ext cx="2231756" cy="4582500"/>
              <a:chOff x="7942878" y="1169434"/>
              <a:chExt cx="2231756" cy="4582500"/>
            </a:xfrm>
          </p:grpSpPr>
          <p:sp>
            <p:nvSpPr>
              <p:cNvPr id="7" name="Yamuk 6"/>
              <p:cNvSpPr/>
              <p:nvPr/>
            </p:nvSpPr>
            <p:spPr>
              <a:xfrm rot="10800000">
                <a:off x="7942879" y="1169434"/>
                <a:ext cx="2231755" cy="1061634"/>
              </a:xfrm>
              <a:prstGeom prst="trapezoid">
                <a:avLst>
                  <a:gd name="adj" fmla="val 41059"/>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Yamuk 7"/>
              <p:cNvSpPr/>
              <p:nvPr/>
            </p:nvSpPr>
            <p:spPr>
              <a:xfrm rot="10800000">
                <a:off x="7942879" y="2338004"/>
                <a:ext cx="2231755" cy="1061634"/>
              </a:xfrm>
              <a:prstGeom prst="trapezoid">
                <a:avLst>
                  <a:gd name="adj" fmla="val 4105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Yamuk 8"/>
              <p:cNvSpPr/>
              <p:nvPr/>
            </p:nvSpPr>
            <p:spPr>
              <a:xfrm rot="10800000">
                <a:off x="7942878" y="3514152"/>
                <a:ext cx="2231755" cy="1061634"/>
              </a:xfrm>
              <a:prstGeom prst="trapezoid">
                <a:avLst>
                  <a:gd name="adj" fmla="val 41059"/>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Yamuk 9"/>
              <p:cNvSpPr/>
              <p:nvPr/>
            </p:nvSpPr>
            <p:spPr>
              <a:xfrm rot="10800000">
                <a:off x="7942879" y="4690300"/>
                <a:ext cx="2231755" cy="1061634"/>
              </a:xfrm>
              <a:prstGeom prst="trapezoid">
                <a:avLst>
                  <a:gd name="adj" fmla="val 41059"/>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Metin kutusu 11"/>
            <p:cNvSpPr txBox="1"/>
            <p:nvPr/>
          </p:nvSpPr>
          <p:spPr>
            <a:xfrm>
              <a:off x="7942878" y="1377085"/>
              <a:ext cx="2347993" cy="923330"/>
            </a:xfrm>
            <a:prstGeom prst="rect">
              <a:avLst/>
            </a:prstGeom>
            <a:noFill/>
          </p:spPr>
          <p:txBody>
            <a:bodyPr wrap="square" rtlCol="0">
              <a:spAutoFit/>
            </a:bodyPr>
            <a:lstStyle/>
            <a:p>
              <a:pPr algn="ctr"/>
              <a:r>
                <a:rPr lang="tr-TR" dirty="0" smtClean="0"/>
                <a:t>Veri Kaynaklarının Tespiti</a:t>
              </a:r>
              <a:endParaRPr lang="en-US" dirty="0"/>
            </a:p>
          </p:txBody>
        </p:sp>
        <p:sp>
          <p:nvSpPr>
            <p:cNvPr id="13" name="Metin kutusu 12"/>
            <p:cNvSpPr txBox="1"/>
            <p:nvPr/>
          </p:nvSpPr>
          <p:spPr>
            <a:xfrm>
              <a:off x="7942877" y="2545655"/>
              <a:ext cx="2347993" cy="646331"/>
            </a:xfrm>
            <a:prstGeom prst="rect">
              <a:avLst/>
            </a:prstGeom>
            <a:noFill/>
          </p:spPr>
          <p:txBody>
            <a:bodyPr wrap="square" rtlCol="0">
              <a:spAutoFit/>
            </a:bodyPr>
            <a:lstStyle/>
            <a:p>
              <a:pPr algn="ctr"/>
              <a:r>
                <a:rPr lang="tr-TR" dirty="0" smtClean="0"/>
                <a:t>Veri Depolama ve Yönetimi</a:t>
              </a:r>
              <a:endParaRPr lang="en-US" dirty="0"/>
            </a:p>
          </p:txBody>
        </p:sp>
        <p:sp>
          <p:nvSpPr>
            <p:cNvPr id="14" name="Metin kutusu 13"/>
            <p:cNvSpPr txBox="1"/>
            <p:nvPr/>
          </p:nvSpPr>
          <p:spPr>
            <a:xfrm>
              <a:off x="7942877" y="3721804"/>
              <a:ext cx="2347993" cy="646331"/>
            </a:xfrm>
            <a:prstGeom prst="rect">
              <a:avLst/>
            </a:prstGeom>
            <a:noFill/>
          </p:spPr>
          <p:txBody>
            <a:bodyPr wrap="square" rtlCol="0">
              <a:spAutoFit/>
            </a:bodyPr>
            <a:lstStyle/>
            <a:p>
              <a:pPr algn="ctr"/>
              <a:r>
                <a:rPr lang="tr-TR" dirty="0" smtClean="0"/>
                <a:t>Nasıl Analiz </a:t>
              </a:r>
            </a:p>
            <a:p>
              <a:pPr algn="ctr"/>
              <a:r>
                <a:rPr lang="tr-TR" dirty="0" smtClean="0"/>
                <a:t>Yapılacak ?</a:t>
              </a:r>
              <a:endParaRPr lang="en-US" dirty="0"/>
            </a:p>
          </p:txBody>
        </p:sp>
        <p:sp>
          <p:nvSpPr>
            <p:cNvPr id="15" name="Metin kutusu 14"/>
            <p:cNvSpPr txBox="1"/>
            <p:nvPr/>
          </p:nvSpPr>
          <p:spPr>
            <a:xfrm>
              <a:off x="7884758" y="4897951"/>
              <a:ext cx="2347993" cy="646331"/>
            </a:xfrm>
            <a:prstGeom prst="rect">
              <a:avLst/>
            </a:prstGeom>
            <a:noFill/>
          </p:spPr>
          <p:txBody>
            <a:bodyPr wrap="square" rtlCol="0">
              <a:spAutoFit/>
            </a:bodyPr>
            <a:lstStyle/>
            <a:p>
              <a:pPr algn="ctr"/>
              <a:r>
                <a:rPr lang="tr-TR" dirty="0" smtClean="0"/>
                <a:t>Öngörüler Nasıl Kullanılacak ?</a:t>
              </a:r>
              <a:endParaRPr lang="en-US" dirty="0"/>
            </a:p>
          </p:txBody>
        </p:sp>
      </p:grpSp>
    </p:spTree>
    <p:extLst>
      <p:ext uri="{BB962C8B-B14F-4D97-AF65-F5344CB8AC3E}">
        <p14:creationId xmlns:p14="http://schemas.microsoft.com/office/powerpoint/2010/main" xmlns="" val="11062393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1219" y="1009560"/>
            <a:ext cx="5961562" cy="523150"/>
          </a:xfrm>
        </p:spPr>
        <p:txBody>
          <a:bodyPr>
            <a:normAutofit fontScale="90000"/>
          </a:bodyPr>
          <a:lstStyle/>
          <a:p>
            <a:pPr algn="ctr"/>
            <a:r>
              <a:rPr lang="tr-TR" dirty="0" smtClean="0"/>
              <a:t>Büyük Veri Kullanılarak Ne Yapılır?</a:t>
            </a:r>
            <a:endParaRPr lang="en-US" dirty="0"/>
          </a:p>
        </p:txBody>
      </p:sp>
      <p:sp>
        <p:nvSpPr>
          <p:cNvPr id="4" name="Yuvarlatılmış Dikdörtgen 3"/>
          <p:cNvSpPr/>
          <p:nvPr/>
        </p:nvSpPr>
        <p:spPr>
          <a:xfrm>
            <a:off x="907865" y="2124892"/>
            <a:ext cx="3037118" cy="1242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Hata ve sorunların temel nedenleri bulunur.</a:t>
            </a:r>
            <a:endParaRPr lang="en-US" dirty="0"/>
          </a:p>
        </p:txBody>
      </p:sp>
      <p:sp>
        <p:nvSpPr>
          <p:cNvPr id="5" name="Yuvarlatılmış Dikdörtgen 4"/>
          <p:cNvSpPr/>
          <p:nvPr/>
        </p:nvSpPr>
        <p:spPr>
          <a:xfrm>
            <a:off x="907866" y="4676504"/>
            <a:ext cx="3037117" cy="1294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Yeni portföylerin riskleri analiz edilir.</a:t>
            </a:r>
            <a:endParaRPr lang="en-US" dirty="0"/>
          </a:p>
        </p:txBody>
      </p:sp>
      <p:sp>
        <p:nvSpPr>
          <p:cNvPr id="6" name="Yuvarlatılmış Dikdörtgen 5"/>
          <p:cNvSpPr/>
          <p:nvPr/>
        </p:nvSpPr>
        <p:spPr>
          <a:xfrm>
            <a:off x="4892041" y="4676504"/>
            <a:ext cx="3027314" cy="129440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Yanlış davranışların </a:t>
            </a:r>
            <a:r>
              <a:rPr lang="tr-TR" dirty="0" err="1" smtClean="0"/>
              <a:t>proaktif</a:t>
            </a:r>
            <a:r>
              <a:rPr lang="tr-TR" dirty="0" smtClean="0"/>
              <a:t> tespiti</a:t>
            </a:r>
            <a:endParaRPr lang="en-US" dirty="0"/>
          </a:p>
        </p:txBody>
      </p:sp>
      <p:sp>
        <p:nvSpPr>
          <p:cNvPr id="7" name="Yuvarlatılmış Dikdörtgen 6"/>
          <p:cNvSpPr/>
          <p:nvPr/>
        </p:nvSpPr>
        <p:spPr>
          <a:xfrm>
            <a:off x="4892041" y="2124892"/>
            <a:ext cx="3027315" cy="1242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Müşterilerin satın alma alışkanlıkları takip edilir.</a:t>
            </a:r>
            <a:endParaRPr lang="en-US" dirty="0"/>
          </a:p>
        </p:txBody>
      </p:sp>
    </p:spTree>
    <p:extLst>
      <p:ext uri="{BB962C8B-B14F-4D97-AF65-F5344CB8AC3E}">
        <p14:creationId xmlns:p14="http://schemas.microsoft.com/office/powerpoint/2010/main" xmlns="" val="32043200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AE0CDD6-4C21-4AC8-A144-F919F3C43E16}"/>
              </a:ext>
            </a:extLst>
          </p:cNvPr>
          <p:cNvSpPr>
            <a:spLocks noGrp="1"/>
          </p:cNvSpPr>
          <p:nvPr>
            <p:ph type="title"/>
          </p:nvPr>
        </p:nvSpPr>
        <p:spPr/>
        <p:txBody>
          <a:bodyPr/>
          <a:lstStyle/>
          <a:p>
            <a:r>
              <a:rPr lang="tr-TR" dirty="0" smtClean="0"/>
              <a:t>Endüstri 4.0 Robotları</a:t>
            </a:r>
            <a:endParaRPr lang="tr-TR" dirty="0"/>
          </a:p>
        </p:txBody>
      </p:sp>
      <p:sp>
        <p:nvSpPr>
          <p:cNvPr id="3" name="İçerik Yer Tutucusu 2">
            <a:extLst>
              <a:ext uri="{FF2B5EF4-FFF2-40B4-BE49-F238E27FC236}">
                <a16:creationId xmlns:a16="http://schemas.microsoft.com/office/drawing/2014/main" xmlns="" id="{B04669B6-224E-4CC5-9D6B-CF07E3CCB6A6}"/>
              </a:ext>
            </a:extLst>
          </p:cNvPr>
          <p:cNvSpPr>
            <a:spLocks noGrp="1"/>
          </p:cNvSpPr>
          <p:nvPr>
            <p:ph idx="1"/>
          </p:nvPr>
        </p:nvSpPr>
        <p:spPr>
          <a:xfrm>
            <a:off x="336885" y="3803650"/>
            <a:ext cx="3140242" cy="2468814"/>
          </a:xfrm>
        </p:spPr>
        <p:txBody>
          <a:bodyPr/>
          <a:lstStyle/>
          <a:p>
            <a:r>
              <a:rPr lang="tr-TR" b="1" dirty="0" err="1" smtClean="0"/>
              <a:t>Cobot</a:t>
            </a:r>
            <a:r>
              <a:rPr lang="tr-TR" b="1" dirty="0" smtClean="0"/>
              <a:t>: </a:t>
            </a:r>
            <a:r>
              <a:rPr lang="tr-TR" dirty="0" smtClean="0"/>
              <a:t>İnsanlarla birlikte çalışır. Kısaca; esnek, güvenli, işbirlikçi aynı zamanda en önemlisi  öğrenebilirdir.</a:t>
            </a:r>
          </a:p>
        </p:txBody>
      </p:sp>
      <p:pic>
        <p:nvPicPr>
          <p:cNvPr id="4" name="Resim 3"/>
          <p:cNvPicPr>
            <a:picLocks noChangeAspect="1"/>
          </p:cNvPicPr>
          <p:nvPr/>
        </p:nvPicPr>
        <p:blipFill>
          <a:blip r:embed="rId2"/>
          <a:stretch>
            <a:fillRect/>
          </a:stretch>
        </p:blipFill>
        <p:spPr>
          <a:xfrm>
            <a:off x="513991" y="1607303"/>
            <a:ext cx="2584499" cy="1928844"/>
          </a:xfrm>
          <a:prstGeom prst="rect">
            <a:avLst/>
          </a:prstGeom>
        </p:spPr>
      </p:pic>
      <p:pic>
        <p:nvPicPr>
          <p:cNvPr id="5" name="Resim 4"/>
          <p:cNvPicPr>
            <a:picLocks noChangeAspect="1"/>
          </p:cNvPicPr>
          <p:nvPr/>
        </p:nvPicPr>
        <p:blipFill>
          <a:blip r:embed="rId3"/>
          <a:stretch>
            <a:fillRect/>
          </a:stretch>
        </p:blipFill>
        <p:spPr>
          <a:xfrm>
            <a:off x="5216239" y="1607303"/>
            <a:ext cx="2582039" cy="1928844"/>
          </a:xfrm>
          <a:prstGeom prst="rect">
            <a:avLst/>
          </a:prstGeom>
        </p:spPr>
      </p:pic>
      <p:sp>
        <p:nvSpPr>
          <p:cNvPr id="6" name="İçerik Yer Tutucusu 2">
            <a:extLst>
              <a:ext uri="{FF2B5EF4-FFF2-40B4-BE49-F238E27FC236}">
                <a16:creationId xmlns:a16="http://schemas.microsoft.com/office/drawing/2014/main" xmlns="" id="{B04669B6-224E-4CC5-9D6B-CF07E3CCB6A6}"/>
              </a:ext>
            </a:extLst>
          </p:cNvPr>
          <p:cNvSpPr txBox="1">
            <a:spLocks/>
          </p:cNvSpPr>
          <p:nvPr/>
        </p:nvSpPr>
        <p:spPr>
          <a:xfrm>
            <a:off x="4986929" y="3803650"/>
            <a:ext cx="3040660" cy="28859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b="1" dirty="0" smtClean="0"/>
              <a:t>Robot: </a:t>
            </a:r>
            <a:r>
              <a:rPr lang="tr-TR" dirty="0" smtClean="0"/>
              <a:t>Önceden verilen komutlara göre çalışır. Öğrenmeye açık değildir. </a:t>
            </a:r>
          </a:p>
          <a:p>
            <a:pPr marL="0" indent="0">
              <a:buNone/>
            </a:pPr>
            <a:r>
              <a:rPr lang="tr-TR" dirty="0" smtClean="0"/>
              <a:t>      - Riskli</a:t>
            </a:r>
          </a:p>
          <a:p>
            <a:pPr marL="0" indent="0">
              <a:buNone/>
            </a:pPr>
            <a:r>
              <a:rPr lang="tr-TR" dirty="0"/>
              <a:t> </a:t>
            </a:r>
            <a:r>
              <a:rPr lang="tr-TR" dirty="0" smtClean="0"/>
              <a:t>     - Kısıtlı</a:t>
            </a:r>
          </a:p>
          <a:p>
            <a:pPr marL="0" indent="0">
              <a:buNone/>
            </a:pPr>
            <a:r>
              <a:rPr lang="tr-TR" dirty="0"/>
              <a:t> </a:t>
            </a:r>
            <a:r>
              <a:rPr lang="tr-TR" dirty="0" smtClean="0"/>
              <a:t>     - Tehlikeli</a:t>
            </a:r>
          </a:p>
        </p:txBody>
      </p:sp>
    </p:spTree>
    <p:extLst>
      <p:ext uri="{BB962C8B-B14F-4D97-AF65-F5344CB8AC3E}">
        <p14:creationId xmlns:p14="http://schemas.microsoft.com/office/powerpoint/2010/main" xmlns="" val="36036015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Sanal Gerçeklik (VR)	</a:t>
            </a:r>
            <a:endParaRPr lang="en-US" dirty="0"/>
          </a:p>
        </p:txBody>
      </p:sp>
      <p:sp>
        <p:nvSpPr>
          <p:cNvPr id="3" name="İçerik Yer Tutucusu 2"/>
          <p:cNvSpPr>
            <a:spLocks noGrp="1"/>
          </p:cNvSpPr>
          <p:nvPr>
            <p:ph idx="1"/>
          </p:nvPr>
        </p:nvSpPr>
        <p:spPr>
          <a:xfrm>
            <a:off x="628650" y="1825625"/>
            <a:ext cx="3851910" cy="4351338"/>
          </a:xfrm>
        </p:spPr>
        <p:txBody>
          <a:bodyPr>
            <a:normAutofit fontScale="92500" lnSpcReduction="20000"/>
          </a:bodyPr>
          <a:lstStyle/>
          <a:p>
            <a:r>
              <a:rPr lang="tr-TR" dirty="0" smtClean="0"/>
              <a:t>Sanal ortamları gerçek gibi sunmak.</a:t>
            </a:r>
          </a:p>
          <a:p>
            <a:pPr marL="0" indent="0">
              <a:buNone/>
            </a:pPr>
            <a:endParaRPr lang="tr-TR" dirty="0" smtClean="0"/>
          </a:p>
          <a:p>
            <a:r>
              <a:rPr lang="tr-TR" dirty="0" smtClean="0"/>
              <a:t>Gelecekte, teknisyenlere eğitim verilirken atölyeye gitmeye gerek kalmadan sanal ortamda uygulamalar yapılabilecek.</a:t>
            </a:r>
          </a:p>
          <a:p>
            <a:endParaRPr lang="tr-TR" dirty="0" smtClean="0">
              <a:solidFill>
                <a:srgbClr val="FF0000"/>
              </a:solidFill>
            </a:endParaRPr>
          </a:p>
          <a:p>
            <a:r>
              <a:rPr lang="tr-TR" dirty="0" smtClean="0"/>
              <a:t>Günümüzde birçok oyun VR gözlükleriyle oynanmaktadır. </a:t>
            </a:r>
          </a:p>
          <a:p>
            <a:pPr marL="0" indent="0">
              <a:buNone/>
            </a:pPr>
            <a:endParaRPr lang="tr-TR" dirty="0"/>
          </a:p>
          <a:p>
            <a:pPr marL="0" indent="0">
              <a:buNone/>
            </a:pPr>
            <a:r>
              <a:rPr lang="tr-TR" dirty="0" smtClean="0"/>
              <a:t>   </a:t>
            </a:r>
          </a:p>
        </p:txBody>
      </p:sp>
      <p:pic>
        <p:nvPicPr>
          <p:cNvPr id="4" name="Resim 3"/>
          <p:cNvPicPr>
            <a:picLocks noChangeAspect="1"/>
          </p:cNvPicPr>
          <p:nvPr/>
        </p:nvPicPr>
        <p:blipFill>
          <a:blip r:embed="rId2"/>
          <a:stretch>
            <a:fillRect/>
          </a:stretch>
        </p:blipFill>
        <p:spPr>
          <a:xfrm>
            <a:off x="4361273" y="1690688"/>
            <a:ext cx="4243575" cy="3807378"/>
          </a:xfrm>
          <a:prstGeom prst="rect">
            <a:avLst/>
          </a:prstGeom>
        </p:spPr>
      </p:pic>
    </p:spTree>
    <p:extLst>
      <p:ext uri="{BB962C8B-B14F-4D97-AF65-F5344CB8AC3E}">
        <p14:creationId xmlns:p14="http://schemas.microsoft.com/office/powerpoint/2010/main" xmlns="" val="2459496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6582" y="393383"/>
            <a:ext cx="4622618" cy="1325563"/>
          </a:xfrm>
        </p:spPr>
        <p:txBody>
          <a:bodyPr/>
          <a:lstStyle/>
          <a:p>
            <a:r>
              <a:rPr lang="tr-TR" dirty="0" smtClean="0"/>
              <a:t>Arttırılmış Gerçeklik (AR)</a:t>
            </a:r>
            <a:endParaRPr lang="en-US" dirty="0"/>
          </a:p>
        </p:txBody>
      </p:sp>
      <p:sp>
        <p:nvSpPr>
          <p:cNvPr id="3" name="İçerik Yer Tutucusu 2"/>
          <p:cNvSpPr>
            <a:spLocks noGrp="1"/>
          </p:cNvSpPr>
          <p:nvPr>
            <p:ph idx="1"/>
          </p:nvPr>
        </p:nvSpPr>
        <p:spPr>
          <a:xfrm>
            <a:off x="628651" y="1825625"/>
            <a:ext cx="3460025" cy="4351338"/>
          </a:xfrm>
        </p:spPr>
        <p:txBody>
          <a:bodyPr>
            <a:normAutofit/>
          </a:bodyPr>
          <a:lstStyle/>
          <a:p>
            <a:r>
              <a:rPr lang="tr-TR" sz="2000" dirty="0" smtClean="0"/>
              <a:t>Paketleme ve Pazarlama: Ürünün ambalajını açmadan içinde ne olduğunun görünmesini sağlar.</a:t>
            </a:r>
          </a:p>
          <a:p>
            <a:endParaRPr lang="tr-TR" sz="2000" dirty="0"/>
          </a:p>
          <a:p>
            <a:r>
              <a:rPr lang="tr-TR" sz="2000" dirty="0" smtClean="0"/>
              <a:t>Endüstriyel Tasarım: Ürün tamamlanmadan önce tasarımın ve </a:t>
            </a:r>
            <a:r>
              <a:rPr lang="tr-TR" sz="2000" dirty="0" err="1" smtClean="0"/>
              <a:t>işleyişii</a:t>
            </a:r>
            <a:r>
              <a:rPr lang="tr-TR" sz="2000" dirty="0" smtClean="0"/>
              <a:t> tecrübe etmeye yardımcı.</a:t>
            </a:r>
          </a:p>
          <a:p>
            <a:endParaRPr lang="tr-TR" sz="2000" dirty="0"/>
          </a:p>
          <a:p>
            <a:r>
              <a:rPr lang="tr-TR" sz="2000" dirty="0" smtClean="0"/>
              <a:t>Görev desteği:</a:t>
            </a:r>
            <a:r>
              <a:rPr lang="tr-TR" sz="2000" dirty="0"/>
              <a:t> </a:t>
            </a:r>
            <a:r>
              <a:rPr lang="tr-TR" sz="2000" dirty="0" smtClean="0"/>
              <a:t>Montaj bakım gibi görevlerde görüş alanı içinde ek bilgi sağlama</a:t>
            </a: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165543" y="531222"/>
            <a:ext cx="3220811" cy="2862943"/>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58378" y="3642360"/>
            <a:ext cx="3727976" cy="2923903"/>
          </a:xfrm>
          <a:prstGeom prst="rect">
            <a:avLst/>
          </a:prstGeom>
        </p:spPr>
      </p:pic>
    </p:spTree>
    <p:extLst>
      <p:ext uri="{BB962C8B-B14F-4D97-AF65-F5344CB8AC3E}">
        <p14:creationId xmlns:p14="http://schemas.microsoft.com/office/powerpoint/2010/main" xmlns="" val="25269544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30035" y="148278"/>
            <a:ext cx="8005898" cy="720983"/>
          </a:xfrm>
        </p:spPr>
        <p:txBody>
          <a:bodyPr/>
          <a:lstStyle/>
          <a:p>
            <a:r>
              <a:rPr lang="tr-TR" dirty="0" err="1" smtClean="0"/>
              <a:t>IoT</a:t>
            </a:r>
            <a:r>
              <a:rPr lang="tr-TR" dirty="0" smtClean="0"/>
              <a:t> Örnekleri Günlük Hayat ve Sanayi</a:t>
            </a:r>
            <a:endParaRPr lang="en-US" dirty="0"/>
          </a:p>
        </p:txBody>
      </p:sp>
      <p:pic>
        <p:nvPicPr>
          <p:cNvPr id="4" name="İçerik Yer Tutucusu 3"/>
          <p:cNvPicPr>
            <a:picLocks noGrp="1" noChangeAspect="1"/>
          </p:cNvPicPr>
          <p:nvPr>
            <p:ph idx="1"/>
          </p:nvPr>
        </p:nvPicPr>
        <p:blipFill>
          <a:blip r:embed="rId2"/>
          <a:stretch>
            <a:fillRect/>
          </a:stretch>
        </p:blipFill>
        <p:spPr>
          <a:xfrm>
            <a:off x="5498297" y="1531868"/>
            <a:ext cx="2967599" cy="3293520"/>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7178" y="1018112"/>
            <a:ext cx="5114925" cy="3429000"/>
          </a:xfrm>
          <a:prstGeom prst="rect">
            <a:avLst/>
          </a:prstGeom>
        </p:spPr>
      </p:pic>
      <p:sp>
        <p:nvSpPr>
          <p:cNvPr id="8" name="Eksi 7"/>
          <p:cNvSpPr/>
          <p:nvPr/>
        </p:nvSpPr>
        <p:spPr>
          <a:xfrm>
            <a:off x="5656217" y="2726803"/>
            <a:ext cx="718457" cy="130629"/>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p:cNvSpPr/>
          <p:nvPr/>
        </p:nvSpPr>
        <p:spPr>
          <a:xfrm>
            <a:off x="6480868" y="1922848"/>
            <a:ext cx="1848395" cy="11321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Yukarı Aşağı Ok 9"/>
          <p:cNvSpPr/>
          <p:nvPr/>
        </p:nvSpPr>
        <p:spPr>
          <a:xfrm rot="5400000">
            <a:off x="6938553" y="3280163"/>
            <a:ext cx="87087" cy="2246811"/>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Resim 10"/>
          <p:cNvPicPr>
            <a:picLocks noChangeAspect="1"/>
          </p:cNvPicPr>
          <p:nvPr/>
        </p:nvPicPr>
        <p:blipFill>
          <a:blip r:embed="rId4"/>
          <a:stretch>
            <a:fillRect/>
          </a:stretch>
        </p:blipFill>
        <p:spPr>
          <a:xfrm>
            <a:off x="1869328" y="4447113"/>
            <a:ext cx="2029935" cy="2266309"/>
          </a:xfrm>
          <a:prstGeom prst="rect">
            <a:avLst/>
          </a:prstGeom>
        </p:spPr>
      </p:pic>
    </p:spTree>
    <p:extLst>
      <p:ext uri="{BB962C8B-B14F-4D97-AF65-F5344CB8AC3E}">
        <p14:creationId xmlns:p14="http://schemas.microsoft.com/office/powerpoint/2010/main" xmlns="" val="2080713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664"/>
            <a:ext cx="8229600" cy="5721499"/>
          </a:xfrm>
        </p:spPr>
        <p:txBody>
          <a:bodyPr>
            <a:normAutofit/>
          </a:bodyPr>
          <a:lstStyle/>
          <a:p>
            <a:pPr marL="0" indent="0">
              <a:buNone/>
            </a:pPr>
            <a:r>
              <a:rPr lang="tr-TR" sz="2400" smtClean="0"/>
              <a:t> Bu </a:t>
            </a:r>
            <a:r>
              <a:rPr lang="tr-TR" sz="2400"/>
              <a:t>dönemde, Henry Ford hareketli akış bantlarını fabrikalarında kullanmaya başlamış ve seri üretime geçişte önemli bir aktör olarak ortaya </a:t>
            </a:r>
            <a:r>
              <a:rPr lang="tr-TR" sz="2400" smtClean="0"/>
              <a:t>çıkmıştır. Telefon</a:t>
            </a:r>
            <a:r>
              <a:rPr lang="tr-TR" sz="2400"/>
              <a:t>, radyo, daktilo ve ucuz gazete kâğıdı gibi haberleşme araçlarının gelişmesi iletişimin daha hızlı ve etkin bir şekilde sağlanabilir hale gelmesini sağlamıştır. Böylelikle insanlar arasındaki mesafeler daha da azalmıştır. İnsanların yaşam standartları ve yaşam tarzları değişime uğramıştır. Merkezileşme ön plana çıkmıştır. Kasabalardan şehirlere göçler hızlanmış, siyasi ve ekonomik bakımdan güçlü merkezi devletler kurulmuştur. İkinci Endüstri Devrimi öncelikli olarak Amerika, Almanya ve Japonya olmakla birlikte dünyanın birçok bölgesine yayılmıştır. </a:t>
            </a:r>
          </a:p>
        </p:txBody>
      </p:sp>
    </p:spTree>
    <p:extLst>
      <p:ext uri="{BB962C8B-B14F-4D97-AF65-F5344CB8AC3E}">
        <p14:creationId xmlns:p14="http://schemas.microsoft.com/office/powerpoint/2010/main" xmlns="" val="25054964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714500" y="1881981"/>
            <a:ext cx="5715000" cy="4238625"/>
          </a:xfrm>
        </p:spPr>
      </p:pic>
    </p:spTree>
    <p:extLst>
      <p:ext uri="{BB962C8B-B14F-4D97-AF65-F5344CB8AC3E}">
        <p14:creationId xmlns:p14="http://schemas.microsoft.com/office/powerpoint/2010/main" xmlns="" val="9297312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PLC</a:t>
            </a:r>
            <a:endParaRPr lang="en-US" dirty="0"/>
          </a:p>
        </p:txBody>
      </p:sp>
      <p:sp>
        <p:nvSpPr>
          <p:cNvPr id="3" name="İçerik Yer Tutucusu 2"/>
          <p:cNvSpPr>
            <a:spLocks noGrp="1"/>
          </p:cNvSpPr>
          <p:nvPr>
            <p:ph idx="1"/>
          </p:nvPr>
        </p:nvSpPr>
        <p:spPr/>
        <p:txBody>
          <a:bodyPr/>
          <a:lstStyle/>
          <a:p>
            <a:r>
              <a:rPr lang="en-US" dirty="0"/>
              <a:t>PLC </a:t>
            </a:r>
            <a:r>
              <a:rPr lang="en-US" dirty="0" err="1"/>
              <a:t>şüphesiz</a:t>
            </a:r>
            <a:r>
              <a:rPr lang="en-US" dirty="0"/>
              <a:t> </a:t>
            </a:r>
            <a:r>
              <a:rPr lang="en-US" dirty="0" err="1"/>
              <a:t>ki</a:t>
            </a:r>
            <a:r>
              <a:rPr lang="en-US" dirty="0"/>
              <a:t> </a:t>
            </a:r>
            <a:r>
              <a:rPr lang="en-US" dirty="0" err="1"/>
              <a:t>endüstri</a:t>
            </a:r>
            <a:r>
              <a:rPr lang="en-US" dirty="0"/>
              <a:t> 4.0 </a:t>
            </a:r>
            <a:r>
              <a:rPr lang="en-US" dirty="0" err="1"/>
              <a:t>için</a:t>
            </a:r>
            <a:r>
              <a:rPr lang="en-US" dirty="0"/>
              <a:t> </a:t>
            </a:r>
            <a:r>
              <a:rPr lang="en-US" dirty="0" err="1"/>
              <a:t>çok</a:t>
            </a:r>
            <a:r>
              <a:rPr lang="en-US" dirty="0"/>
              <a:t> </a:t>
            </a:r>
            <a:r>
              <a:rPr lang="en-US" dirty="0" err="1"/>
              <a:t>önemlidir</a:t>
            </a:r>
            <a:r>
              <a:rPr lang="en-US" dirty="0"/>
              <a:t>. Robot </a:t>
            </a:r>
            <a:r>
              <a:rPr lang="en-US" dirty="0" err="1"/>
              <a:t>otomasyonlarında</a:t>
            </a:r>
            <a:r>
              <a:rPr lang="en-US" dirty="0"/>
              <a:t> da </a:t>
            </a:r>
            <a:r>
              <a:rPr lang="en-US" dirty="0" err="1"/>
              <a:t>kullanılan</a:t>
            </a:r>
            <a:r>
              <a:rPr lang="en-US" dirty="0"/>
              <a:t> </a:t>
            </a:r>
            <a:r>
              <a:rPr lang="en-US" dirty="0" err="1"/>
              <a:t>PLC’ler</a:t>
            </a:r>
            <a:r>
              <a:rPr lang="en-US" dirty="0"/>
              <a:t> </a:t>
            </a:r>
            <a:r>
              <a:rPr lang="en-US" dirty="0" err="1"/>
              <a:t>gerek</a:t>
            </a:r>
            <a:r>
              <a:rPr lang="en-US" dirty="0"/>
              <a:t> </a:t>
            </a:r>
            <a:r>
              <a:rPr lang="en-US" dirty="0" err="1">
                <a:solidFill>
                  <a:srgbClr val="FF0000"/>
                </a:solidFill>
              </a:rPr>
              <a:t>kullanışlıl</a:t>
            </a:r>
            <a:r>
              <a:rPr lang="en-US" dirty="0" err="1"/>
              <a:t>ığı</a:t>
            </a:r>
            <a:r>
              <a:rPr lang="en-US" dirty="0"/>
              <a:t> </a:t>
            </a:r>
            <a:r>
              <a:rPr lang="en-US" dirty="0" err="1"/>
              <a:t>gerek</a:t>
            </a:r>
            <a:r>
              <a:rPr lang="en-US" dirty="0"/>
              <a:t> </a:t>
            </a:r>
            <a:r>
              <a:rPr lang="en-US" dirty="0" err="1">
                <a:solidFill>
                  <a:srgbClr val="FF0000"/>
                </a:solidFill>
              </a:rPr>
              <a:t>basit</a:t>
            </a:r>
            <a:r>
              <a:rPr lang="en-US" dirty="0" err="1"/>
              <a:t>liğinden</a:t>
            </a:r>
            <a:r>
              <a:rPr lang="en-US" dirty="0"/>
              <a:t> </a:t>
            </a:r>
            <a:r>
              <a:rPr lang="en-US" dirty="0" err="1"/>
              <a:t>dolayı</a:t>
            </a:r>
            <a:r>
              <a:rPr lang="en-US" dirty="0"/>
              <a:t> </a:t>
            </a:r>
            <a:r>
              <a:rPr lang="en-US" dirty="0" err="1"/>
              <a:t>şuan</a:t>
            </a:r>
            <a:r>
              <a:rPr lang="en-US" dirty="0"/>
              <a:t> </a:t>
            </a:r>
            <a:r>
              <a:rPr lang="en-US" dirty="0" err="1"/>
              <a:t>ki</a:t>
            </a:r>
            <a:r>
              <a:rPr lang="en-US" dirty="0"/>
              <a:t> </a:t>
            </a:r>
            <a:r>
              <a:rPr lang="en-US" dirty="0" err="1"/>
              <a:t>teknolojinin</a:t>
            </a:r>
            <a:r>
              <a:rPr lang="en-US" dirty="0"/>
              <a:t> </a:t>
            </a:r>
            <a:r>
              <a:rPr lang="en-US" dirty="0" err="1"/>
              <a:t>en</a:t>
            </a:r>
            <a:r>
              <a:rPr lang="en-US" dirty="0"/>
              <a:t> </a:t>
            </a:r>
            <a:r>
              <a:rPr lang="en-US" dirty="0" err="1"/>
              <a:t>önemli</a:t>
            </a:r>
            <a:r>
              <a:rPr lang="en-US" dirty="0"/>
              <a:t> </a:t>
            </a:r>
            <a:r>
              <a:rPr lang="en-US" dirty="0" err="1"/>
              <a:t>araçlarındandır</a:t>
            </a:r>
            <a:r>
              <a:rPr lang="en-US" dirty="0" smtClean="0"/>
              <a:t>.</a:t>
            </a:r>
            <a:endParaRPr lang="tr-TR" dirty="0" smtClean="0"/>
          </a:p>
          <a:p>
            <a:endParaRPr lang="tr-TR" dirty="0"/>
          </a:p>
          <a:p>
            <a:r>
              <a:rPr lang="tr-TR" dirty="0" smtClean="0"/>
              <a:t>Endüstri 4.0 gereği olarak ;</a:t>
            </a:r>
          </a:p>
          <a:p>
            <a:pPr marL="0" indent="0">
              <a:buNone/>
            </a:pPr>
            <a:r>
              <a:rPr lang="tr-TR" dirty="0" smtClean="0"/>
              <a:t>     - Veriyi merkeze iletir. Böylece uzaktan kontroller yapılabilir.</a:t>
            </a:r>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tr-TR" dirty="0"/>
          </a:p>
          <a:p>
            <a:endParaRPr lang="tr-TR" dirty="0" smtClean="0"/>
          </a:p>
          <a:p>
            <a:endParaRPr lang="en-US" dirty="0"/>
          </a:p>
        </p:txBody>
      </p:sp>
    </p:spTree>
    <p:extLst>
      <p:ext uri="{BB962C8B-B14F-4D97-AF65-F5344CB8AC3E}">
        <p14:creationId xmlns:p14="http://schemas.microsoft.com/office/powerpoint/2010/main" xmlns="" val="369530790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t>Fabrikaların Otomasyon Sistemlerinde </a:t>
            </a:r>
            <a:r>
              <a:rPr lang="tr-TR" sz="3600" dirty="0" err="1" smtClean="0"/>
              <a:t>Plc</a:t>
            </a:r>
            <a:r>
              <a:rPr lang="tr-TR" sz="3600" dirty="0" smtClean="0"/>
              <a:t> Kullanımı</a:t>
            </a:r>
            <a:endParaRPr lang="en-US" sz="3600" dirty="0"/>
          </a:p>
        </p:txBody>
      </p:sp>
      <p:sp>
        <p:nvSpPr>
          <p:cNvPr id="3" name="İçerik Yer Tutucusu 2"/>
          <p:cNvSpPr>
            <a:spLocks noGrp="1"/>
          </p:cNvSpPr>
          <p:nvPr>
            <p:ph idx="1"/>
          </p:nvPr>
        </p:nvSpPr>
        <p:spPr>
          <a:xfrm>
            <a:off x="380455" y="2069466"/>
            <a:ext cx="4609556" cy="2763792"/>
          </a:xfrm>
        </p:spPr>
        <p:txBody>
          <a:bodyPr>
            <a:normAutofit fontScale="92500" lnSpcReduction="10000"/>
          </a:bodyPr>
          <a:lstStyle/>
          <a:p>
            <a:r>
              <a:rPr lang="tr-TR" dirty="0" err="1" smtClean="0"/>
              <a:t>F</a:t>
            </a:r>
            <a:r>
              <a:rPr lang="en-US" dirty="0" err="1" smtClean="0"/>
              <a:t>abrikadaki</a:t>
            </a:r>
            <a:r>
              <a:rPr lang="en-US" dirty="0" smtClean="0"/>
              <a:t> </a:t>
            </a:r>
            <a:r>
              <a:rPr lang="en-US" dirty="0" err="1"/>
              <a:t>otomasyon</a:t>
            </a:r>
            <a:r>
              <a:rPr lang="en-US" dirty="0"/>
              <a:t> </a:t>
            </a:r>
            <a:r>
              <a:rPr lang="en-US" dirty="0" err="1" smtClean="0"/>
              <a:t>sisteminde</a:t>
            </a:r>
            <a:r>
              <a:rPr lang="tr-TR" dirty="0" smtClean="0"/>
              <a:t>;</a:t>
            </a:r>
          </a:p>
          <a:p>
            <a:pPr>
              <a:buFontTx/>
              <a:buChar char="-"/>
            </a:pPr>
            <a:r>
              <a:rPr lang="en-US" dirty="0" err="1" smtClean="0"/>
              <a:t>Sıcaklık</a:t>
            </a:r>
            <a:endParaRPr lang="tr-TR" dirty="0" smtClean="0"/>
          </a:p>
          <a:p>
            <a:pPr>
              <a:buFontTx/>
              <a:buChar char="-"/>
            </a:pPr>
            <a:r>
              <a:rPr lang="en-US" dirty="0" smtClean="0"/>
              <a:t> </a:t>
            </a:r>
            <a:r>
              <a:rPr lang="en-US" dirty="0" err="1" smtClean="0"/>
              <a:t>hız</a:t>
            </a:r>
            <a:endParaRPr lang="tr-TR" dirty="0" smtClean="0"/>
          </a:p>
          <a:p>
            <a:pPr>
              <a:buFontTx/>
              <a:buChar char="-"/>
            </a:pPr>
            <a:r>
              <a:rPr lang="en-US" dirty="0" smtClean="0"/>
              <a:t> </a:t>
            </a:r>
            <a:r>
              <a:rPr lang="en-US" dirty="0" err="1"/>
              <a:t>konum</a:t>
            </a:r>
            <a:r>
              <a:rPr lang="en-US" dirty="0"/>
              <a:t> </a:t>
            </a:r>
            <a:r>
              <a:rPr lang="en-US" dirty="0" err="1"/>
              <a:t>gibi</a:t>
            </a:r>
            <a:r>
              <a:rPr lang="en-US" dirty="0"/>
              <a:t> </a:t>
            </a:r>
            <a:r>
              <a:rPr lang="en-US" dirty="0" err="1"/>
              <a:t>sensörlerden</a:t>
            </a:r>
            <a:r>
              <a:rPr lang="en-US" dirty="0"/>
              <a:t> </a:t>
            </a:r>
            <a:r>
              <a:rPr lang="en-US" dirty="0" err="1"/>
              <a:t>gelen</a:t>
            </a:r>
            <a:r>
              <a:rPr lang="en-US" dirty="0"/>
              <a:t> </a:t>
            </a:r>
            <a:r>
              <a:rPr lang="en-US" dirty="0" err="1"/>
              <a:t>girdiye</a:t>
            </a:r>
            <a:r>
              <a:rPr lang="en-US" dirty="0"/>
              <a:t> </a:t>
            </a:r>
            <a:r>
              <a:rPr lang="en-US" dirty="0" err="1"/>
              <a:t>göre</a:t>
            </a:r>
            <a:r>
              <a:rPr lang="en-US" dirty="0"/>
              <a:t> motor, piston </a:t>
            </a:r>
            <a:r>
              <a:rPr lang="en-US" dirty="0" err="1"/>
              <a:t>gibi</a:t>
            </a:r>
            <a:r>
              <a:rPr lang="en-US" dirty="0"/>
              <a:t> </a:t>
            </a:r>
            <a:r>
              <a:rPr lang="en-US" dirty="0" err="1"/>
              <a:t>malzemelere</a:t>
            </a:r>
            <a:r>
              <a:rPr lang="en-US" dirty="0"/>
              <a:t> </a:t>
            </a:r>
            <a:r>
              <a:rPr lang="en-US" dirty="0" err="1"/>
              <a:t>elektrik</a:t>
            </a:r>
            <a:r>
              <a:rPr lang="en-US" dirty="0"/>
              <a:t> </a:t>
            </a:r>
            <a:r>
              <a:rPr lang="en-US" dirty="0" err="1"/>
              <a:t>sinyali</a:t>
            </a:r>
            <a:r>
              <a:rPr lang="en-US" dirty="0"/>
              <a:t> </a:t>
            </a:r>
            <a:r>
              <a:rPr lang="en-US" dirty="0" err="1"/>
              <a:t>vererek</a:t>
            </a:r>
            <a:r>
              <a:rPr lang="en-US" dirty="0"/>
              <a:t> </a:t>
            </a:r>
            <a:r>
              <a:rPr lang="en-US" dirty="0" err="1"/>
              <a:t>hareketini</a:t>
            </a:r>
            <a:r>
              <a:rPr lang="en-US" dirty="0"/>
              <a:t> </a:t>
            </a:r>
            <a:r>
              <a:rPr lang="en-US" dirty="0" err="1"/>
              <a:t>kontrol</a:t>
            </a:r>
            <a:r>
              <a:rPr lang="en-US" dirty="0"/>
              <a:t> </a:t>
            </a:r>
            <a:r>
              <a:rPr lang="en-US" dirty="0" err="1"/>
              <a:t>etmesini</a:t>
            </a:r>
            <a:r>
              <a:rPr lang="en-US" dirty="0"/>
              <a:t> </a:t>
            </a:r>
            <a:r>
              <a:rPr lang="en-US" dirty="0" err="1"/>
              <a:t>sağlan</a:t>
            </a:r>
            <a:r>
              <a:rPr lang="en-US" dirty="0"/>
              <a:t> </a:t>
            </a:r>
            <a:r>
              <a:rPr lang="en-US" dirty="0" err="1" smtClean="0"/>
              <a:t>araçtır</a:t>
            </a:r>
            <a:r>
              <a:rPr lang="tr-TR" dirty="0" smtClean="0"/>
              <a:t>.</a:t>
            </a:r>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818530" y="1690688"/>
            <a:ext cx="3814482" cy="3814482"/>
          </a:xfrm>
          <a:prstGeom prst="rect">
            <a:avLst/>
          </a:prstGeom>
        </p:spPr>
      </p:pic>
    </p:spTree>
    <p:extLst>
      <p:ext uri="{BB962C8B-B14F-4D97-AF65-F5344CB8AC3E}">
        <p14:creationId xmlns:p14="http://schemas.microsoft.com/office/powerpoint/2010/main" xmlns="" val="3912122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20936" y="59905"/>
            <a:ext cx="7886700" cy="1325563"/>
          </a:xfrm>
        </p:spPr>
        <p:txBody>
          <a:bodyPr/>
          <a:lstStyle/>
          <a:p>
            <a:r>
              <a:rPr lang="tr-TR" dirty="0" smtClean="0"/>
              <a:t>Bir Bant </a:t>
            </a:r>
            <a:r>
              <a:rPr lang="tr-TR" dirty="0" err="1" smtClean="0"/>
              <a:t>Sistemide</a:t>
            </a:r>
            <a:r>
              <a:rPr lang="tr-TR" dirty="0" smtClean="0"/>
              <a:t> </a:t>
            </a:r>
            <a:r>
              <a:rPr lang="tr-TR" dirty="0" err="1" smtClean="0"/>
              <a:t>PLC’ler</a:t>
            </a:r>
            <a:endParaRPr lang="en-US"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639111" y="1604310"/>
            <a:ext cx="4743450" cy="3552825"/>
          </a:xfrm>
          <a:prstGeom prst="rect">
            <a:avLst/>
          </a:prstGeom>
        </p:spPr>
      </p:pic>
      <p:sp>
        <p:nvSpPr>
          <p:cNvPr id="5" name="Yuvarlatılmış Dikdörtgen 4"/>
          <p:cNvSpPr/>
          <p:nvPr/>
        </p:nvSpPr>
        <p:spPr>
          <a:xfrm>
            <a:off x="628650" y="1561493"/>
            <a:ext cx="233642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Sensör</a:t>
            </a:r>
            <a:r>
              <a:rPr lang="tr-TR" dirty="0" smtClean="0"/>
              <a:t> aracı görür</a:t>
            </a:r>
            <a:endParaRPr lang="en-US" dirty="0"/>
          </a:p>
        </p:txBody>
      </p:sp>
      <p:sp>
        <p:nvSpPr>
          <p:cNvPr id="6" name="Aşağı Ok 5"/>
          <p:cNvSpPr/>
          <p:nvPr/>
        </p:nvSpPr>
        <p:spPr>
          <a:xfrm>
            <a:off x="1527921" y="2592806"/>
            <a:ext cx="537882" cy="448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Yuvarlatılmış Dikdörtgen 6"/>
          <p:cNvSpPr/>
          <p:nvPr/>
        </p:nvSpPr>
        <p:spPr>
          <a:xfrm>
            <a:off x="628649" y="3155948"/>
            <a:ext cx="233642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PLC’ye</a:t>
            </a:r>
            <a:r>
              <a:rPr lang="tr-TR" dirty="0" smtClean="0"/>
              <a:t> hazır bilgisi(sinyali) gönderilir.</a:t>
            </a:r>
            <a:endParaRPr lang="en-US" dirty="0"/>
          </a:p>
        </p:txBody>
      </p:sp>
      <p:sp>
        <p:nvSpPr>
          <p:cNvPr id="8" name="Aşağı Ok 7"/>
          <p:cNvSpPr/>
          <p:nvPr/>
        </p:nvSpPr>
        <p:spPr>
          <a:xfrm>
            <a:off x="1527921" y="4221342"/>
            <a:ext cx="537882" cy="448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Yuvarlatılmış Dikdörtgen 8"/>
          <p:cNvSpPr/>
          <p:nvPr/>
        </p:nvSpPr>
        <p:spPr>
          <a:xfrm>
            <a:off x="628649" y="4783885"/>
            <a:ext cx="233642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Montaj malzemelerine mekanik komut gönderilir</a:t>
            </a:r>
          </a:p>
        </p:txBody>
      </p:sp>
      <p:sp>
        <p:nvSpPr>
          <p:cNvPr id="11" name="Yukarı Bükülü Ok 10"/>
          <p:cNvSpPr/>
          <p:nvPr/>
        </p:nvSpPr>
        <p:spPr>
          <a:xfrm rot="5400000">
            <a:off x="2816626" y="5794409"/>
            <a:ext cx="560795" cy="67403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Yuvarlatılmış Dikdörtgen 11"/>
          <p:cNvSpPr/>
          <p:nvPr/>
        </p:nvSpPr>
        <p:spPr>
          <a:xfrm>
            <a:off x="3639112" y="5666917"/>
            <a:ext cx="233642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Montaj yapılır.</a:t>
            </a:r>
          </a:p>
        </p:txBody>
      </p:sp>
      <p:sp>
        <p:nvSpPr>
          <p:cNvPr id="13" name="Metin kutusu 12"/>
          <p:cNvSpPr txBox="1"/>
          <p:nvPr/>
        </p:nvSpPr>
        <p:spPr>
          <a:xfrm>
            <a:off x="2030095" y="5980492"/>
            <a:ext cx="973216" cy="646331"/>
          </a:xfrm>
          <a:prstGeom prst="rect">
            <a:avLst/>
          </a:prstGeom>
          <a:noFill/>
        </p:spPr>
        <p:txBody>
          <a:bodyPr wrap="none" rtlCol="0">
            <a:spAutoFit/>
          </a:bodyPr>
          <a:lstStyle/>
          <a:p>
            <a:pPr algn="ctr"/>
            <a:r>
              <a:rPr lang="tr-TR" dirty="0" smtClean="0"/>
              <a:t>‘Montajı</a:t>
            </a:r>
          </a:p>
          <a:p>
            <a:pPr algn="ctr"/>
            <a:r>
              <a:rPr lang="tr-TR" dirty="0" smtClean="0"/>
              <a:t> yap’</a:t>
            </a:r>
            <a:endParaRPr lang="en-US" dirty="0"/>
          </a:p>
        </p:txBody>
      </p:sp>
    </p:spTree>
    <p:extLst>
      <p:ext uri="{BB962C8B-B14F-4D97-AF65-F5344CB8AC3E}">
        <p14:creationId xmlns:p14="http://schemas.microsoft.com/office/powerpoint/2010/main" xmlns="" val="2333099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smtClean="0"/>
              <a:t>3) Endüstri 3.0</a:t>
            </a:r>
            <a:endParaRPr lang="tr-TR" sz="2400" b="1"/>
          </a:p>
        </p:txBody>
      </p:sp>
      <p:sp>
        <p:nvSpPr>
          <p:cNvPr id="3" name="İçerik Yer Tutucusu 2"/>
          <p:cNvSpPr>
            <a:spLocks noGrp="1"/>
          </p:cNvSpPr>
          <p:nvPr>
            <p:ph idx="1"/>
          </p:nvPr>
        </p:nvSpPr>
        <p:spPr>
          <a:xfrm>
            <a:off x="323528" y="1052736"/>
            <a:ext cx="8856984" cy="7128792"/>
          </a:xfrm>
        </p:spPr>
        <p:txBody>
          <a:bodyPr>
            <a:noAutofit/>
          </a:bodyPr>
          <a:lstStyle/>
          <a:p>
            <a:pPr marL="0" indent="0">
              <a:buNone/>
            </a:pPr>
            <a:r>
              <a:rPr lang="tr-TR" sz="2000" smtClean="0"/>
              <a:t> 1970’li </a:t>
            </a:r>
            <a:r>
              <a:rPr lang="tr-TR" sz="2000"/>
              <a:t>yıllar itibariyle gelişen teknolojinin etkisiyle otomasyon yaygınlaşmaya başlamıştır. Üçüncü Endüstri Devrimi’nin </a:t>
            </a:r>
            <a:r>
              <a:rPr lang="tr-TR" sz="2000" smtClean="0"/>
              <a:t>diğerlerine </a:t>
            </a:r>
            <a:r>
              <a:rPr lang="tr-TR" sz="2000"/>
              <a:t>nazaran daha geç başlamasının nedeni İkinci Dünya Savaşı ve büyük buhranın etkilerinin atlatılması gerekliliğiydi. Ancak, söz konusu bu olaylar, özellikle İkinci Dünya Savaşı, Üçüncü Endüstri Devrimi’nin yaşanmasını geciktirmiş olmakla birlikte Üçüncü Endüstri Devrimi’nin oluşmasının da temel nedeni olmuştur. 1970’lere girerken algılayıcılardan alınan bilgiyi, bir program çerçevesinde iş elemanlarına aktaran mikroişlemci tabanlı programlanabilir mantık devresi geliştirildi. Ve bu sistemin üretim sistemlerine uygulanmasıyla üretim sisteminin otomasyonu mümkün oldu. Bu gelişme üretime insan katkısını oldukça düşürerek hatayı da minimize etti. Böylece 1970’lerin başından günümüze kadar gelen yeni bir sanayi devri başlamış oldu. Bu dönemde bilgisayar kullanımı, akıllı telefonlar, internetin yaygınlaşması üretimi her yönüyle geniş biçimde etkiledi ve biçimlendirdi. İletişim ve ulaşımdaki gelişmelerle, ticaret ve endüstri küreselleşti. Endüstri 3.0 üretimde insan emeğinin en aza indirilmesi ve üretimin otomasyonu olarak tanımlanıyor.</a:t>
            </a:r>
          </a:p>
          <a:p>
            <a:pPr marL="0" indent="0">
              <a:buNone/>
            </a:pPr>
            <a:endParaRPr lang="tr-TR" sz="2400" smtClean="0"/>
          </a:p>
        </p:txBody>
      </p:sp>
    </p:spTree>
    <p:extLst>
      <p:ext uri="{BB962C8B-B14F-4D97-AF65-F5344CB8AC3E}">
        <p14:creationId xmlns:p14="http://schemas.microsoft.com/office/powerpoint/2010/main" xmlns="" val="4171145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400" b="1" smtClean="0"/>
              <a:t>4) Endüstri 4.0</a:t>
            </a:r>
            <a:endParaRPr lang="tr-TR" sz="2400" b="1"/>
          </a:p>
        </p:txBody>
      </p:sp>
      <p:sp>
        <p:nvSpPr>
          <p:cNvPr id="3" name="İçerik Yer Tutucusu 2"/>
          <p:cNvSpPr>
            <a:spLocks noGrp="1"/>
          </p:cNvSpPr>
          <p:nvPr>
            <p:ph idx="1"/>
          </p:nvPr>
        </p:nvSpPr>
        <p:spPr>
          <a:xfrm>
            <a:off x="457200" y="1124744"/>
            <a:ext cx="8229600" cy="5001419"/>
          </a:xfrm>
        </p:spPr>
        <p:txBody>
          <a:bodyPr>
            <a:normAutofit/>
          </a:bodyPr>
          <a:lstStyle/>
          <a:p>
            <a:pPr marL="0" indent="0">
              <a:buNone/>
            </a:pPr>
            <a:r>
              <a:rPr lang="tr-TR" sz="2600" smtClean="0"/>
              <a:t> </a:t>
            </a:r>
            <a:r>
              <a:rPr lang="tr-TR" sz="2400" smtClean="0"/>
              <a:t>Endüstri </a:t>
            </a:r>
            <a:r>
              <a:rPr lang="tr-TR" sz="2400"/>
              <a:t>4.0 </a:t>
            </a:r>
            <a:r>
              <a:rPr lang="tr-TR" sz="2400" smtClean="0"/>
              <a:t>yani 4</a:t>
            </a:r>
            <a:r>
              <a:rPr lang="tr-TR" sz="2400"/>
              <a:t>. Sanayi Devrimi, birçok çağdaş otomasyon sistemini, veri alışverişlerini ve üretim teknolojilerini içeren </a:t>
            </a:r>
            <a:r>
              <a:rPr lang="tr-TR" sz="2400" err="1"/>
              <a:t>kollektif</a:t>
            </a:r>
            <a:r>
              <a:rPr lang="tr-TR" sz="2400"/>
              <a:t> bir terimdir. Bu devrim nesnelerin interneti, internetin hizmetleri ve siber-fiziksel sistemlerden oluşan bir değerler bütünüdür. Aynı zamanda bu yapı akıllı fabrika sisteminin oluşmasında büyük rol oynar. Bu devrim, üretim ortamında her bir verinin toplanmasına ve iyi bir şekilde izlenip analiz edilmesine olanak sağlayacağı için daha verimli iş modelleri ortaya çıkacaktır. </a:t>
            </a:r>
          </a:p>
          <a:p>
            <a:endParaRPr lang="tr-TR"/>
          </a:p>
        </p:txBody>
      </p:sp>
    </p:spTree>
    <p:extLst>
      <p:ext uri="{BB962C8B-B14F-4D97-AF65-F5344CB8AC3E}">
        <p14:creationId xmlns:p14="http://schemas.microsoft.com/office/powerpoint/2010/main" xmlns="" val="1320718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5793507"/>
          </a:xfrm>
        </p:spPr>
        <p:txBody>
          <a:bodyPr>
            <a:normAutofit/>
          </a:bodyPr>
          <a:lstStyle/>
          <a:p>
            <a:pPr marL="0" indent="0">
              <a:buNone/>
            </a:pPr>
            <a:r>
              <a:rPr lang="tr-TR" sz="2400"/>
              <a:t>Endüstri </a:t>
            </a:r>
            <a:r>
              <a:rPr lang="tr-TR" sz="2400" smtClean="0"/>
              <a:t>4.0 </a:t>
            </a:r>
            <a:r>
              <a:rPr lang="tr-TR" sz="2400"/>
              <a:t>asıl olarak imalat sanayiinde </a:t>
            </a:r>
            <a:r>
              <a:rPr lang="tr-TR" sz="2400" smtClean="0"/>
              <a:t>bilgisayarlaşmanın en </a:t>
            </a:r>
            <a:r>
              <a:rPr lang="tr-TR" sz="2400"/>
              <a:t>üst düzeye çıkarılması ve dolayısıyla üretimin yüksek </a:t>
            </a:r>
            <a:r>
              <a:rPr lang="tr-TR" sz="2400" smtClean="0"/>
              <a:t>teknolojiyle donatılmasını </a:t>
            </a:r>
            <a:r>
              <a:rPr lang="tr-TR" sz="2400"/>
              <a:t>hedefleyen bir </a:t>
            </a:r>
            <a:r>
              <a:rPr lang="tr-TR" sz="2400" smtClean="0"/>
              <a:t>yaklaşımdır. </a:t>
            </a:r>
            <a:r>
              <a:rPr lang="tr-TR" sz="2400"/>
              <a:t>Burada üç temel amaç </a:t>
            </a:r>
            <a:r>
              <a:rPr lang="tr-TR" sz="2400" smtClean="0"/>
              <a:t>güdülür: </a:t>
            </a:r>
          </a:p>
          <a:p>
            <a:pPr marL="514350" indent="-514350">
              <a:buAutoNum type="arabicParenR"/>
            </a:pPr>
            <a:r>
              <a:rPr lang="tr-TR" sz="2400" smtClean="0"/>
              <a:t>Üretimde </a:t>
            </a:r>
            <a:r>
              <a:rPr lang="tr-TR" sz="2400"/>
              <a:t>insan emeğinin en aza indirilmesi ve bu </a:t>
            </a:r>
            <a:r>
              <a:rPr lang="tr-TR" sz="2400" smtClean="0"/>
              <a:t>yolla üretimdeki hataların </a:t>
            </a:r>
            <a:r>
              <a:rPr lang="tr-TR" sz="2400"/>
              <a:t>ortadan kaldırılması. </a:t>
            </a:r>
            <a:endParaRPr lang="tr-TR" sz="2400" smtClean="0"/>
          </a:p>
          <a:p>
            <a:pPr marL="514350" indent="-514350">
              <a:buAutoNum type="arabicParenR"/>
            </a:pPr>
            <a:r>
              <a:rPr lang="tr-TR" sz="2400" smtClean="0"/>
              <a:t>Üretimin </a:t>
            </a:r>
            <a:r>
              <a:rPr lang="tr-TR" sz="2400"/>
              <a:t>en üst düzeyde </a:t>
            </a:r>
            <a:r>
              <a:rPr lang="tr-TR" sz="2400" smtClean="0"/>
              <a:t>esnekliğe kavuşturulması </a:t>
            </a:r>
            <a:r>
              <a:rPr lang="tr-TR" sz="2400"/>
              <a:t>ve bu yolla tüketiciye özel ürün yapabilme </a:t>
            </a:r>
            <a:r>
              <a:rPr lang="tr-TR" sz="2400" smtClean="0"/>
              <a:t>imkânının elde </a:t>
            </a:r>
            <a:r>
              <a:rPr lang="tr-TR" sz="2400"/>
              <a:t>edilmesi. </a:t>
            </a:r>
            <a:endParaRPr lang="tr-TR" sz="2400" smtClean="0"/>
          </a:p>
          <a:p>
            <a:pPr marL="514350" indent="-514350">
              <a:buAutoNum type="arabicParenR"/>
            </a:pPr>
            <a:r>
              <a:rPr lang="tr-TR" sz="2400" smtClean="0"/>
              <a:t>Üretimin </a:t>
            </a:r>
            <a:r>
              <a:rPr lang="tr-TR" sz="2400"/>
              <a:t>hızlandırılması.</a:t>
            </a:r>
          </a:p>
          <a:p>
            <a:endParaRPr lang="tr-TR" sz="2400"/>
          </a:p>
        </p:txBody>
      </p:sp>
    </p:spTree>
    <p:extLst>
      <p:ext uri="{BB962C8B-B14F-4D97-AF65-F5344CB8AC3E}">
        <p14:creationId xmlns:p14="http://schemas.microsoft.com/office/powerpoint/2010/main" xmlns="" val="249069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8640"/>
            <a:ext cx="8229600" cy="5937523"/>
          </a:xfrm>
        </p:spPr>
        <p:txBody>
          <a:bodyPr>
            <a:normAutofit/>
          </a:bodyPr>
          <a:lstStyle/>
          <a:p>
            <a:pPr marL="0" indent="0">
              <a:buNone/>
            </a:pPr>
            <a:r>
              <a:rPr lang="tr-TR" sz="2400" smtClean="0"/>
              <a:t> Endüstri </a:t>
            </a:r>
            <a:r>
              <a:rPr lang="tr-TR" sz="2400"/>
              <a:t>4.0 ile modüler yapılı akıllı fabrikalar kapsamında, fiziksel işlemleri siber-fiziksel sistemlerle izlemek, fiziksel dünyanın sanal bir kopyasını oluşturmak ve merkezi olmayan kararların verilmesi hedeflenmektedir. Nesnelerin interneti ile siber-fiziksel sistemler birbirleriyle ve insanlarla gerçek zamanlı olarak iletişime geçip işbirliği içinde çalışabilecektir. Hizmetlerin interneti ile hem iç hem de çapraz örgütsel hizmetler sunulacak ve değer zincirinin kullanıcıları tarafından değerlendirilecektir.</a:t>
            </a:r>
          </a:p>
          <a:p>
            <a:endParaRPr lang="tr-TR"/>
          </a:p>
          <a:p>
            <a:endParaRPr lang="tr-T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51720" y="3140969"/>
            <a:ext cx="4752528" cy="3168352"/>
          </a:xfrm>
          <a:prstGeom prst="rect">
            <a:avLst/>
          </a:prstGeom>
        </p:spPr>
      </p:pic>
      <p:sp>
        <p:nvSpPr>
          <p:cNvPr id="5" name="Metin kutusu 4"/>
          <p:cNvSpPr txBox="1"/>
          <p:nvPr/>
        </p:nvSpPr>
        <p:spPr>
          <a:xfrm>
            <a:off x="3275856" y="6214283"/>
            <a:ext cx="3384376" cy="646331"/>
          </a:xfrm>
          <a:prstGeom prst="rect">
            <a:avLst/>
          </a:prstGeom>
          <a:noFill/>
        </p:spPr>
        <p:txBody>
          <a:bodyPr wrap="square" rtlCol="0">
            <a:spAutoFit/>
          </a:bodyPr>
          <a:lstStyle/>
          <a:p>
            <a:r>
              <a:rPr lang="tr-TR" smtClean="0"/>
              <a:t>Endüstri 4.0’ın yapısı</a:t>
            </a:r>
          </a:p>
          <a:p>
            <a:endParaRPr lang="tr-TR"/>
          </a:p>
        </p:txBody>
      </p:sp>
    </p:spTree>
    <p:extLst>
      <p:ext uri="{BB962C8B-B14F-4D97-AF65-F5344CB8AC3E}">
        <p14:creationId xmlns:p14="http://schemas.microsoft.com/office/powerpoint/2010/main" xmlns="" val="2609509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3687</Words>
  <Application>Microsoft Office PowerPoint</Application>
  <PresentationFormat>Ekran Gösterisi (4:3)</PresentationFormat>
  <Paragraphs>239</Paragraphs>
  <Slides>53</Slides>
  <Notes>0</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Ofis Teması</vt:lpstr>
      <vt:lpstr>ENDÜSTRİ 4.0 İLE GELİŞEN TEKNOLOJİLER VE ENDÜSTRİ 4.0’IN ETKİLERİ </vt:lpstr>
      <vt:lpstr>Slayt 2</vt:lpstr>
      <vt:lpstr>Slayt 3</vt:lpstr>
      <vt:lpstr>2) Endüstri 2.0</vt:lpstr>
      <vt:lpstr>Slayt 5</vt:lpstr>
      <vt:lpstr>3) Endüstri 3.0</vt:lpstr>
      <vt:lpstr>4) Endüstri 4.0</vt:lpstr>
      <vt:lpstr>Slayt 8</vt:lpstr>
      <vt:lpstr>Slayt 9</vt:lpstr>
      <vt:lpstr>                                                                                                                                    1) Otonom Robotlar</vt:lpstr>
      <vt:lpstr>Slayt 11</vt:lpstr>
      <vt:lpstr>Slayt 12</vt:lpstr>
      <vt:lpstr>2) Siber Fiziksel Sistemler </vt:lpstr>
      <vt:lpstr>Slayt 14</vt:lpstr>
      <vt:lpstr>Slayt 15</vt:lpstr>
      <vt:lpstr>3) Nesnelerin İnterneti (IoT)</vt:lpstr>
      <vt:lpstr>Slayt 17</vt:lpstr>
      <vt:lpstr>4) Bulut Bilişim</vt:lpstr>
      <vt:lpstr>Slayt 19</vt:lpstr>
      <vt:lpstr>5) Siber Güvenlik</vt:lpstr>
      <vt:lpstr>6) Sanal Gerçeklik</vt:lpstr>
      <vt:lpstr>Slayt 22</vt:lpstr>
      <vt:lpstr>7) Katmanlı Üretim</vt:lpstr>
      <vt:lpstr>Slayt 24</vt:lpstr>
      <vt:lpstr>8) Akıllı Güneş Enerji Sistemleri</vt:lpstr>
      <vt:lpstr>9) Akıllı Atık Yönetimi</vt:lpstr>
      <vt:lpstr>10) Akıllı Fabrikalar</vt:lpstr>
      <vt:lpstr>Slayt 28</vt:lpstr>
      <vt:lpstr>Slayt 29</vt:lpstr>
      <vt:lpstr>Endüstri 4.0’ın pozitif ve negatif etkileri</vt:lpstr>
      <vt:lpstr>Slayt 31</vt:lpstr>
      <vt:lpstr>Slayt 32</vt:lpstr>
      <vt:lpstr>ENDÜSTRİ 4.0 UYGULAMA ALANLARI &amp; PLC’LERİN KULLANIMI </vt:lpstr>
      <vt:lpstr>Slayt 34</vt:lpstr>
      <vt:lpstr>Slayt 35</vt:lpstr>
      <vt:lpstr>Slayt 36</vt:lpstr>
      <vt:lpstr>Slayt 37</vt:lpstr>
      <vt:lpstr>Slayt 38</vt:lpstr>
      <vt:lpstr>Slayt 39</vt:lpstr>
      <vt:lpstr>Dünyada Endüstri 4.0 Kullanım Durumu</vt:lpstr>
      <vt:lpstr>Endüstri 4.0 Uygulama Alanları</vt:lpstr>
      <vt:lpstr>3D Printer Uygulama Alanları</vt:lpstr>
      <vt:lpstr>Yapay Zeka</vt:lpstr>
      <vt:lpstr>Slayt 44</vt:lpstr>
      <vt:lpstr>Büyük Veri Kullanılarak Ne Yapılır?</vt:lpstr>
      <vt:lpstr>Endüstri 4.0 Robotları</vt:lpstr>
      <vt:lpstr>Sanal Gerçeklik (VR) </vt:lpstr>
      <vt:lpstr>Arttırılmış Gerçeklik (AR)</vt:lpstr>
      <vt:lpstr>IoT Örnekleri Günlük Hayat ve Sanayi</vt:lpstr>
      <vt:lpstr>Slayt 50</vt:lpstr>
      <vt:lpstr>PLC</vt:lpstr>
      <vt:lpstr>Fabrikaların Otomasyon Sistemlerinde Plc Kullanımı</vt:lpstr>
      <vt:lpstr>Bir Bant Sistemide PLC’ler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ENDÜSTRİ 4.0</dc:title>
  <dc:creator>casper</dc:creator>
  <cp:lastModifiedBy>USER</cp:lastModifiedBy>
  <cp:revision>25</cp:revision>
  <dcterms:created xsi:type="dcterms:W3CDTF">2019-11-19T22:24:36Z</dcterms:created>
  <dcterms:modified xsi:type="dcterms:W3CDTF">2019-11-23T10:21:23Z</dcterms:modified>
</cp:coreProperties>
</file>