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746387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85579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91274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10161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05884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87298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22207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136967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88705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4336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8719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060699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96160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69887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30941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19177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116134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527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isat.org/" TargetMode="External"/><Relationship Id="rId2" Type="http://schemas.openxmlformats.org/officeDocument/2006/relationships/hyperlink" Target="https://www.havalandirmaci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siformrezistans.com/" TargetMode="External"/><Relationship Id="rId4" Type="http://schemas.openxmlformats.org/officeDocument/2006/relationships/hyperlink" Target="http://www.konukisi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isat.org/psikrometrik-diyagram-ve-kullanimi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pencere, iç mekan, bina, tablo içeren bir resim&#10;&#10;Açıklama otomatik olarak oluşturuldu">
            <a:extLst>
              <a:ext uri="{FF2B5EF4-FFF2-40B4-BE49-F238E27FC236}">
                <a16:creationId xmlns:a16="http://schemas.microsoft.com/office/drawing/2014/main" xmlns="" id="{23045D08-B7D5-4A2C-82A5-08840285B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53" r="21424" b="-1"/>
          <a:stretch/>
        </p:blipFill>
        <p:spPr>
          <a:xfrm>
            <a:off x="4634683" y="10"/>
            <a:ext cx="7557317" cy="6857990"/>
          </a:xfrm>
          <a:prstGeom prst="rect">
            <a:avLst/>
          </a:prstGeom>
        </p:spPr>
      </p:pic>
      <p:pic>
        <p:nvPicPr>
          <p:cNvPr id="12" name="Picture 3" descr="bina içeren bir resim&#10;&#10;Açıklama otomatik olarak oluşturuldu">
            <a:extLst>
              <a:ext uri="{FF2B5EF4-FFF2-40B4-BE49-F238E27FC236}">
                <a16:creationId xmlns:a16="http://schemas.microsoft.com/office/drawing/2014/main" xmlns="" id="{574A9E5F-25C4-4953-AE98-994E11B8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10569" r="10567" b="-1"/>
          <a:stretch/>
        </p:blipFill>
        <p:spPr>
          <a:xfrm>
            <a:off x="20" y="7961"/>
            <a:ext cx="8102493" cy="6857990"/>
          </a:xfrm>
          <a:custGeom>
            <a:avLst/>
            <a:gdLst/>
            <a:ahLst/>
            <a:cxnLst/>
            <a:rect l="l" t="t" r="r" b="b"/>
            <a:pathLst>
              <a:path w="8102513" h="6858000">
                <a:moveTo>
                  <a:pt x="0" y="0"/>
                </a:moveTo>
                <a:lnTo>
                  <a:pt x="4500048" y="0"/>
                </a:lnTo>
                <a:lnTo>
                  <a:pt x="4794418" y="0"/>
                </a:lnTo>
                <a:cubicBezTo>
                  <a:pt x="4794418" y="0"/>
                  <a:pt x="4794418" y="0"/>
                  <a:pt x="8020436" y="3226734"/>
                </a:cubicBezTo>
                <a:cubicBezTo>
                  <a:pt x="8129873" y="3336196"/>
                  <a:pt x="8129873" y="3517045"/>
                  <a:pt x="8020436" y="3626507"/>
                </a:cubicBezTo>
                <a:cubicBezTo>
                  <a:pt x="8020436" y="3626507"/>
                  <a:pt x="8020436" y="3626507"/>
                  <a:pt x="4789660" y="6858000"/>
                </a:cubicBezTo>
                <a:lnTo>
                  <a:pt x="4785185" y="6858000"/>
                </a:lnTo>
                <a:lnTo>
                  <a:pt x="4774556" y="6858000"/>
                </a:lnTo>
                <a:lnTo>
                  <a:pt x="4753857" y="6858000"/>
                </a:lnTo>
                <a:lnTo>
                  <a:pt x="4719732" y="6858000"/>
                </a:lnTo>
                <a:lnTo>
                  <a:pt x="4668824" y="6858000"/>
                </a:lnTo>
                <a:lnTo>
                  <a:pt x="4597777" y="6858000"/>
                </a:lnTo>
                <a:lnTo>
                  <a:pt x="4503233" y="6858000"/>
                </a:lnTo>
                <a:lnTo>
                  <a:pt x="4500048" y="6858000"/>
                </a:lnTo>
                <a:lnTo>
                  <a:pt x="0" y="685800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2583AC62-C4A5-4776-A8AF-893DFBA0B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3931" y="2743556"/>
            <a:ext cx="5200285" cy="13708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3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ISITICI BATARYALAR </a:t>
            </a:r>
            <a:br>
              <a:rPr lang="tr-TR" sz="3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81F2769D-116D-4BA8-BFE3-5471AE95B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4989" y="3776803"/>
            <a:ext cx="1320283" cy="524935"/>
          </a:xfrm>
        </p:spPr>
        <p:txBody>
          <a:bodyPr>
            <a:noAutofit/>
          </a:bodyPr>
          <a:lstStyle/>
          <a:p>
            <a:r>
              <a:rPr lang="tr-TR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 ÖDEN</a:t>
            </a:r>
          </a:p>
          <a:p>
            <a:pPr algn="ctr"/>
            <a:r>
              <a:rPr lang="tr-TR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19065607</a:t>
            </a:r>
          </a:p>
        </p:txBody>
      </p:sp>
    </p:spTree>
    <p:extLst>
      <p:ext uri="{BB962C8B-B14F-4D97-AF65-F5344CB8AC3E}">
        <p14:creationId xmlns:p14="http://schemas.microsoft.com/office/powerpoint/2010/main" xmlns="" val="144476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CA4EC59-B8A3-489A-9FB4-AA0699200E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iç mekan, bina, tablo, oturma içeren bir resim&#10;&#10;Açıklama otomatik olarak oluşturuldu">
            <a:extLst>
              <a:ext uri="{FF2B5EF4-FFF2-40B4-BE49-F238E27FC236}">
                <a16:creationId xmlns:a16="http://schemas.microsoft.com/office/drawing/2014/main" xmlns="" id="{6D40EC09-361C-4547-BDA2-71F60E58FD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" r="2617" b="1"/>
          <a:stretch/>
        </p:blipFill>
        <p:spPr>
          <a:xfrm>
            <a:off x="16955" y="-32831"/>
            <a:ext cx="12191980" cy="6857990"/>
          </a:xfrm>
          <a:prstGeom prst="rect">
            <a:avLst/>
          </a:prstGeom>
        </p:spPr>
      </p:pic>
      <p:sp>
        <p:nvSpPr>
          <p:cNvPr id="12" name="Freeform 15">
            <a:extLst>
              <a:ext uri="{FF2B5EF4-FFF2-40B4-BE49-F238E27FC236}">
                <a16:creationId xmlns:a16="http://schemas.microsoft.com/office/drawing/2014/main" xmlns="" id="{1143E968-E203-496D-A1AD-2EA10AB3E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flipH="1">
            <a:off x="3005669" y="-16933"/>
            <a:ext cx="9220200" cy="6891867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8382001 w 10295468"/>
              <a:gd name="connsiteY0" fmla="*/ 8466 h 6883400"/>
              <a:gd name="connsiteX1" fmla="*/ 7738534 w 10295468"/>
              <a:gd name="connsiteY1" fmla="*/ 2573866 h 6883400"/>
              <a:gd name="connsiteX2" fmla="*/ 10295468 w 10295468"/>
              <a:gd name="connsiteY2" fmla="*/ 6874933 h 6883400"/>
              <a:gd name="connsiteX3" fmla="*/ 2954868 w 10295468"/>
              <a:gd name="connsiteY3" fmla="*/ 6883400 h 6883400"/>
              <a:gd name="connsiteX4" fmla="*/ 0 w 10295468"/>
              <a:gd name="connsiteY4" fmla="*/ 0 h 6883400"/>
              <a:gd name="connsiteX5" fmla="*/ 8382001 w 10295468"/>
              <a:gd name="connsiteY5" fmla="*/ 8466 h 6883400"/>
              <a:gd name="connsiteX0" fmla="*/ 8382001 w 10295468"/>
              <a:gd name="connsiteY0" fmla="*/ 8466 h 6891867"/>
              <a:gd name="connsiteX1" fmla="*/ 7738534 w 10295468"/>
              <a:gd name="connsiteY1" fmla="*/ 2573866 h 6891867"/>
              <a:gd name="connsiteX2" fmla="*/ 10295468 w 10295468"/>
              <a:gd name="connsiteY2" fmla="*/ 6874933 h 6891867"/>
              <a:gd name="connsiteX3" fmla="*/ 16935 w 10295468"/>
              <a:gd name="connsiteY3" fmla="*/ 6891867 h 6891867"/>
              <a:gd name="connsiteX4" fmla="*/ 0 w 10295468"/>
              <a:gd name="connsiteY4" fmla="*/ 0 h 6891867"/>
              <a:gd name="connsiteX5" fmla="*/ 8382001 w 10295468"/>
              <a:gd name="connsiteY5" fmla="*/ 8466 h 6891867"/>
              <a:gd name="connsiteX0" fmla="*/ 8382001 w 8382001"/>
              <a:gd name="connsiteY0" fmla="*/ 8466 h 6891867"/>
              <a:gd name="connsiteX1" fmla="*/ 7738534 w 8382001"/>
              <a:gd name="connsiteY1" fmla="*/ 2573866 h 6891867"/>
              <a:gd name="connsiteX2" fmla="*/ 7340602 w 8382001"/>
              <a:gd name="connsiteY2" fmla="*/ 6883400 h 6891867"/>
              <a:gd name="connsiteX3" fmla="*/ 16935 w 8382001"/>
              <a:gd name="connsiteY3" fmla="*/ 6891867 h 6891867"/>
              <a:gd name="connsiteX4" fmla="*/ 0 w 8382001"/>
              <a:gd name="connsiteY4" fmla="*/ 0 h 6891867"/>
              <a:gd name="connsiteX5" fmla="*/ 8382001 w 8382001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340602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298269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200" h="6891867">
                <a:moveTo>
                  <a:pt x="8382001" y="8466"/>
                </a:moveTo>
                <a:lnTo>
                  <a:pt x="9220200" y="5350932"/>
                </a:lnTo>
                <a:lnTo>
                  <a:pt x="7298269" y="6883400"/>
                </a:lnTo>
                <a:lnTo>
                  <a:pt x="16935" y="6891867"/>
                </a:lnTo>
                <a:lnTo>
                  <a:pt x="0" y="0"/>
                </a:lnTo>
                <a:lnTo>
                  <a:pt x="8382001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BB3444A-472E-400E-81D0-7CCDEEECC9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B7E64D84-2392-46A1-99D2-C8FC063F9A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89352A95-1C82-4A0D-9B20-8AC7280C7A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81B60E48-D617-4CF1-8900-497D491424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BFF6C14F-3347-46BB-A317-C1C12263E8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CDD86299-6737-471C-98C5-872BDC6810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60C6C46B-7841-473B-AC3A-9A69908AB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241E5626-B028-44E7-8988-3C4CC3C0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2" y="1588048"/>
            <a:ext cx="7535333" cy="141393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Sulu </a:t>
            </a:r>
            <a:r>
              <a:rPr lang="en-US" sz="2800" b="1" dirty="0" err="1">
                <a:solidFill>
                  <a:schemeClr val="bg1"/>
                </a:solidFill>
              </a:rPr>
              <a:t>Serpantinler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66E319C-EC68-4992-9ECA-1637E73C7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732" y="2678740"/>
            <a:ext cx="7388104" cy="2938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Serpantin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içerisinde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dolaşan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suyun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akımı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birden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fazla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sirkülasyon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pompası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sağlanır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Sirkülasyon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pompalarının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enerji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tüketimini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ısıtma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dağıtım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boru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ağının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hidrolik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tasarımı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serpantindeki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tarafı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basınç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kaybı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belirler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Pompaların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enerji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tüketimi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ayrıca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aşağıdakilerden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etkilenir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tr-TR" sz="20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• </a:t>
            </a:r>
            <a:r>
              <a:rPr lang="en-US" sz="2000" dirty="0" err="1">
                <a:solidFill>
                  <a:schemeClr val="bg1"/>
                </a:solidFill>
              </a:rPr>
              <a:t>Pompa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verimliliği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boyut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bağlantılı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tr-TR" sz="20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• </a:t>
            </a:r>
            <a:r>
              <a:rPr lang="en-US" sz="2000" dirty="0" err="1">
                <a:solidFill>
                  <a:schemeClr val="bg1"/>
                </a:solidFill>
              </a:rPr>
              <a:t>Serpantin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kontrol</a:t>
            </a:r>
            <a:r>
              <a:rPr lang="en-US" sz="2000" dirty="0">
                <a:solidFill>
                  <a:schemeClr val="bg1"/>
                </a:solidFill>
              </a:rPr>
              <a:t> tipi (</a:t>
            </a:r>
            <a:r>
              <a:rPr lang="en-US" sz="2000" dirty="0" err="1">
                <a:solidFill>
                  <a:schemeClr val="bg1"/>
                </a:solidFill>
              </a:rPr>
              <a:t>değişken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debisi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değişken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sıcaklığı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tr-TR" sz="20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• </a:t>
            </a:r>
            <a:r>
              <a:rPr lang="en-US" sz="2000" dirty="0" err="1">
                <a:solidFill>
                  <a:schemeClr val="bg1"/>
                </a:solidFill>
              </a:rPr>
              <a:t>Sirkülasyon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pompası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hız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kontrolü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11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AD30037-67ED-4367-9BE0-45787510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vida içeren bir resim&#10;&#10;Açıklama otomatik olarak oluşturuldu">
            <a:extLst>
              <a:ext uri="{FF2B5EF4-FFF2-40B4-BE49-F238E27FC236}">
                <a16:creationId xmlns:a16="http://schemas.microsoft.com/office/drawing/2014/main" xmlns="" id="{FEAD1736-F14B-4912-880D-D1976F621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21" r="25938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0841A4E-5BC1-44B4-83CF-D524E8AE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BF371BCC-8954-44E2-8C4F-29DC18872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CD3505BE-B420-41C5-BE34-3E7652D37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4B68A05B-A78B-4D59-8CF9-1900731A2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4D57A01-C112-4FF2-B5ED-0B762AAD9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6CCCCDF1-5D4F-4CA1-8400-DFBB96BB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20A090B2-5344-43CD-BC70-A6D44F15E8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70F208D0-2E4C-446E-BF0A-A208D0E9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248" y="23854"/>
            <a:ext cx="4700291" cy="213359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 err="1"/>
              <a:t>Elektrikli</a:t>
            </a:r>
            <a:r>
              <a:rPr lang="en-US" sz="2800" b="1" dirty="0"/>
              <a:t> </a:t>
            </a:r>
            <a:r>
              <a:rPr lang="tr-TR" sz="2800" b="1" dirty="0"/>
              <a:t>I</a:t>
            </a:r>
            <a:r>
              <a:rPr lang="en-US" sz="2800" b="1" dirty="0" err="1"/>
              <a:t>sıtıcı</a:t>
            </a:r>
            <a:r>
              <a:rPr lang="tr-TR" sz="2800" b="1" dirty="0" err="1"/>
              <a:t>lı</a:t>
            </a:r>
            <a:r>
              <a:rPr lang="tr-TR" sz="2800" b="1" dirty="0"/>
              <a:t> S</a:t>
            </a:r>
            <a:r>
              <a:rPr lang="en-US" sz="2800" b="1" dirty="0" err="1"/>
              <a:t>erpantinler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01D7348-2F7D-4406-B9EE-BB9FC0E8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054" y="1425233"/>
            <a:ext cx="5260680" cy="5276850"/>
          </a:xfrm>
        </p:spPr>
        <p:txBody>
          <a:bodyPr>
            <a:normAutofit/>
          </a:bodyPr>
          <a:lstStyle/>
          <a:p>
            <a:r>
              <a:rPr lang="en-US" sz="2000" dirty="0" err="1"/>
              <a:t>Elektrikli</a:t>
            </a:r>
            <a:r>
              <a:rPr lang="en-US" sz="2000" dirty="0"/>
              <a:t> </a:t>
            </a:r>
            <a:r>
              <a:rPr lang="en-US" sz="2000" dirty="0" err="1"/>
              <a:t>ısıtıcı</a:t>
            </a:r>
            <a:r>
              <a:rPr lang="en-US" sz="2000" dirty="0"/>
              <a:t> </a:t>
            </a:r>
            <a:r>
              <a:rPr lang="en-US" sz="2000" dirty="0" err="1"/>
              <a:t>serpantinlerin</a:t>
            </a:r>
            <a:r>
              <a:rPr lang="en-US" sz="2000" dirty="0"/>
              <a:t> primer </a:t>
            </a:r>
            <a:r>
              <a:rPr lang="en-US" sz="2000" dirty="0" err="1"/>
              <a:t>taraf</a:t>
            </a:r>
            <a:r>
              <a:rPr lang="en-US" sz="2000" dirty="0"/>
              <a:t> </a:t>
            </a:r>
            <a:r>
              <a:rPr lang="en-US" sz="2000" dirty="0" err="1"/>
              <a:t>enerji</a:t>
            </a:r>
            <a:r>
              <a:rPr lang="en-US" sz="2000" dirty="0"/>
              <a:t> </a:t>
            </a:r>
            <a:r>
              <a:rPr lang="en-US" sz="2000" dirty="0" err="1"/>
              <a:t>kayıpları</a:t>
            </a:r>
            <a:r>
              <a:rPr lang="en-US" sz="2000" dirty="0"/>
              <a:t> </a:t>
            </a:r>
            <a:r>
              <a:rPr lang="en-US" sz="2000" dirty="0" err="1"/>
              <a:t>güç</a:t>
            </a:r>
            <a:r>
              <a:rPr lang="en-US" sz="2000" dirty="0"/>
              <a:t> </a:t>
            </a:r>
            <a:r>
              <a:rPr lang="en-US" sz="2000" dirty="0" err="1"/>
              <a:t>besleme</a:t>
            </a:r>
            <a:r>
              <a:rPr lang="en-US" sz="2000" dirty="0"/>
              <a:t> </a:t>
            </a:r>
            <a:r>
              <a:rPr lang="en-US" sz="2000" dirty="0" err="1"/>
              <a:t>kablolarında</a:t>
            </a:r>
            <a:r>
              <a:rPr lang="en-US" sz="2000" dirty="0"/>
              <a:t> </a:t>
            </a:r>
            <a:r>
              <a:rPr lang="en-US" sz="2000" dirty="0" err="1"/>
              <a:t>oluşan</a:t>
            </a:r>
            <a:r>
              <a:rPr lang="en-US" sz="2000" dirty="0"/>
              <a:t> </a:t>
            </a:r>
            <a:r>
              <a:rPr lang="en-US" sz="2000" dirty="0" err="1"/>
              <a:t>ısıdan</a:t>
            </a:r>
            <a:r>
              <a:rPr lang="en-US" sz="2000" dirty="0"/>
              <a:t> </a:t>
            </a:r>
            <a:r>
              <a:rPr lang="en-US" sz="2000" dirty="0" err="1"/>
              <a:t>meydana</a:t>
            </a:r>
            <a:r>
              <a:rPr lang="en-US" sz="2000" dirty="0"/>
              <a:t> </a:t>
            </a:r>
            <a:r>
              <a:rPr lang="en-US" sz="2000" dirty="0" err="1"/>
              <a:t>gelir</a:t>
            </a:r>
            <a:r>
              <a:rPr lang="en-US" sz="2000" dirty="0"/>
              <a:t>. </a:t>
            </a:r>
            <a:r>
              <a:rPr lang="en-US" sz="2000" dirty="0" err="1"/>
              <a:t>Kaybı</a:t>
            </a:r>
            <a:r>
              <a:rPr lang="en-US" sz="2000" dirty="0"/>
              <a:t>, </a:t>
            </a:r>
            <a:r>
              <a:rPr lang="en-US" sz="2000" dirty="0" err="1"/>
              <a:t>ısıtma</a:t>
            </a:r>
            <a:r>
              <a:rPr lang="en-US" sz="2000" dirty="0"/>
              <a:t> </a:t>
            </a:r>
            <a:r>
              <a:rPr lang="en-US" sz="2000" dirty="0" err="1"/>
              <a:t>elemanına</a:t>
            </a:r>
            <a:r>
              <a:rPr lang="en-US" sz="2000" dirty="0"/>
              <a:t> </a:t>
            </a:r>
            <a:r>
              <a:rPr lang="en-US" sz="2000" dirty="0" err="1"/>
              <a:t>giden</a:t>
            </a:r>
            <a:r>
              <a:rPr lang="en-US" sz="2000" dirty="0"/>
              <a:t> </a:t>
            </a:r>
            <a:r>
              <a:rPr lang="en-US" sz="2000" dirty="0" err="1"/>
              <a:t>akım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kabloların</a:t>
            </a:r>
            <a:r>
              <a:rPr lang="en-US" sz="2000" dirty="0"/>
              <a:t> </a:t>
            </a:r>
            <a:r>
              <a:rPr lang="en-US" sz="2000" dirty="0" err="1"/>
              <a:t>elektrik</a:t>
            </a:r>
            <a:r>
              <a:rPr lang="en-US" sz="2000" dirty="0"/>
              <a:t> </a:t>
            </a:r>
            <a:r>
              <a:rPr lang="en-US" sz="2000" dirty="0" err="1"/>
              <a:t>direnci</a:t>
            </a:r>
            <a:r>
              <a:rPr lang="en-US" sz="2000" dirty="0"/>
              <a:t> </a:t>
            </a:r>
            <a:r>
              <a:rPr lang="en-US" sz="2000" dirty="0" err="1"/>
              <a:t>belirler</a:t>
            </a:r>
            <a:r>
              <a:rPr lang="en-US" sz="2000" dirty="0"/>
              <a:t>. </a:t>
            </a:r>
            <a:r>
              <a:rPr lang="en-US" sz="2000" dirty="0" err="1"/>
              <a:t>Güvenlik</a:t>
            </a:r>
            <a:r>
              <a:rPr lang="en-US" sz="2000" dirty="0"/>
              <a:t> </a:t>
            </a:r>
            <a:r>
              <a:rPr lang="en-US" sz="2000" dirty="0" err="1"/>
              <a:t>sebebi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elektrik</a:t>
            </a:r>
            <a:r>
              <a:rPr lang="en-US" sz="2000" dirty="0"/>
              <a:t> </a:t>
            </a:r>
            <a:r>
              <a:rPr lang="en-US" sz="2000" dirty="0" err="1"/>
              <a:t>kablolarında</a:t>
            </a:r>
            <a:r>
              <a:rPr lang="en-US" sz="2000" dirty="0"/>
              <a:t> </a:t>
            </a:r>
            <a:r>
              <a:rPr lang="en-US" sz="2000" dirty="0" err="1"/>
              <a:t>ısı</a:t>
            </a:r>
            <a:r>
              <a:rPr lang="en-US" sz="2000" dirty="0"/>
              <a:t> </a:t>
            </a:r>
            <a:r>
              <a:rPr lang="en-US" sz="2000" dirty="0" err="1"/>
              <a:t>üretimi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yapılan</a:t>
            </a:r>
            <a:r>
              <a:rPr lang="en-US" sz="2000" dirty="0"/>
              <a:t> </a:t>
            </a:r>
            <a:r>
              <a:rPr lang="en-US" sz="2000" dirty="0" err="1"/>
              <a:t>voltaj</a:t>
            </a:r>
            <a:r>
              <a:rPr lang="en-US" sz="2000" dirty="0"/>
              <a:t> </a:t>
            </a:r>
            <a:r>
              <a:rPr lang="en-US" sz="2000" dirty="0" err="1"/>
              <a:t>düşümleri</a:t>
            </a:r>
            <a:r>
              <a:rPr lang="en-US" sz="2000" dirty="0"/>
              <a:t> </a:t>
            </a:r>
            <a:r>
              <a:rPr lang="en-US" sz="2000" dirty="0" err="1"/>
              <a:t>ulusal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uluslararası</a:t>
            </a:r>
            <a:r>
              <a:rPr lang="en-US" sz="2000" dirty="0"/>
              <a:t> </a:t>
            </a:r>
            <a:r>
              <a:rPr lang="en-US" sz="2000" dirty="0" err="1"/>
              <a:t>standart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yönetmeliklerle</a:t>
            </a:r>
            <a:r>
              <a:rPr lang="en-US" sz="2000" dirty="0"/>
              <a:t> </a:t>
            </a:r>
            <a:r>
              <a:rPr lang="en-US" sz="2000" dirty="0" err="1"/>
              <a:t>kısıtlanmıştır</a:t>
            </a:r>
            <a:r>
              <a:rPr lang="en-US" sz="2000" dirty="0"/>
              <a:t>.</a:t>
            </a:r>
            <a:endParaRPr lang="tr-TR" sz="2000" dirty="0"/>
          </a:p>
          <a:p>
            <a:r>
              <a:rPr lang="tr-TR" sz="2000" dirty="0"/>
              <a:t>Isıtıcı yüzeyinde oluşan ısıyı kendi üzerinde toplayıp istenilen yere transfer etmek için ısıtıcı üzerine Cr-</a:t>
            </a:r>
            <a:r>
              <a:rPr lang="tr-TR" sz="2000" dirty="0" err="1"/>
              <a:t>Ni</a:t>
            </a:r>
            <a:r>
              <a:rPr lang="tr-TR" sz="2000" dirty="0"/>
              <a:t> ve galvaniz olmak üzere sarmal veya yaprak olarak tasarlanır. Montaj kolaylığı açısından gerekli durumlarda ısıtıcının başlarına rakor konulmaktadır. Maksimum çalışma derecesi 350 </a:t>
            </a:r>
            <a:r>
              <a:rPr lang="tr-T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℃ ‘</a:t>
            </a:r>
            <a:r>
              <a:rPr lang="tr-TR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dir</a:t>
            </a:r>
            <a:r>
              <a:rPr lang="tr-T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tr-TR" sz="20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98620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CA4EC59-B8A3-489A-9FB4-AA0699200E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yiyecek içeren bir resim&#10;&#10;Açıklama otomatik olarak oluşturuldu">
            <a:extLst>
              <a:ext uri="{FF2B5EF4-FFF2-40B4-BE49-F238E27FC236}">
                <a16:creationId xmlns:a16="http://schemas.microsoft.com/office/drawing/2014/main" xmlns="" id="{894FEB19-80D3-4394-A501-79F4A52E4B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06" b="145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15">
            <a:extLst>
              <a:ext uri="{FF2B5EF4-FFF2-40B4-BE49-F238E27FC236}">
                <a16:creationId xmlns:a16="http://schemas.microsoft.com/office/drawing/2014/main" xmlns="" id="{1143E968-E203-496D-A1AD-2EA10AB3E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flipH="1">
            <a:off x="3005669" y="-16933"/>
            <a:ext cx="9220200" cy="6891867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8382001 w 10295468"/>
              <a:gd name="connsiteY0" fmla="*/ 8466 h 6883400"/>
              <a:gd name="connsiteX1" fmla="*/ 7738534 w 10295468"/>
              <a:gd name="connsiteY1" fmla="*/ 2573866 h 6883400"/>
              <a:gd name="connsiteX2" fmla="*/ 10295468 w 10295468"/>
              <a:gd name="connsiteY2" fmla="*/ 6874933 h 6883400"/>
              <a:gd name="connsiteX3" fmla="*/ 2954868 w 10295468"/>
              <a:gd name="connsiteY3" fmla="*/ 6883400 h 6883400"/>
              <a:gd name="connsiteX4" fmla="*/ 0 w 10295468"/>
              <a:gd name="connsiteY4" fmla="*/ 0 h 6883400"/>
              <a:gd name="connsiteX5" fmla="*/ 8382001 w 10295468"/>
              <a:gd name="connsiteY5" fmla="*/ 8466 h 6883400"/>
              <a:gd name="connsiteX0" fmla="*/ 8382001 w 10295468"/>
              <a:gd name="connsiteY0" fmla="*/ 8466 h 6891867"/>
              <a:gd name="connsiteX1" fmla="*/ 7738534 w 10295468"/>
              <a:gd name="connsiteY1" fmla="*/ 2573866 h 6891867"/>
              <a:gd name="connsiteX2" fmla="*/ 10295468 w 10295468"/>
              <a:gd name="connsiteY2" fmla="*/ 6874933 h 6891867"/>
              <a:gd name="connsiteX3" fmla="*/ 16935 w 10295468"/>
              <a:gd name="connsiteY3" fmla="*/ 6891867 h 6891867"/>
              <a:gd name="connsiteX4" fmla="*/ 0 w 10295468"/>
              <a:gd name="connsiteY4" fmla="*/ 0 h 6891867"/>
              <a:gd name="connsiteX5" fmla="*/ 8382001 w 10295468"/>
              <a:gd name="connsiteY5" fmla="*/ 8466 h 6891867"/>
              <a:gd name="connsiteX0" fmla="*/ 8382001 w 8382001"/>
              <a:gd name="connsiteY0" fmla="*/ 8466 h 6891867"/>
              <a:gd name="connsiteX1" fmla="*/ 7738534 w 8382001"/>
              <a:gd name="connsiteY1" fmla="*/ 2573866 h 6891867"/>
              <a:gd name="connsiteX2" fmla="*/ 7340602 w 8382001"/>
              <a:gd name="connsiteY2" fmla="*/ 6883400 h 6891867"/>
              <a:gd name="connsiteX3" fmla="*/ 16935 w 8382001"/>
              <a:gd name="connsiteY3" fmla="*/ 6891867 h 6891867"/>
              <a:gd name="connsiteX4" fmla="*/ 0 w 8382001"/>
              <a:gd name="connsiteY4" fmla="*/ 0 h 6891867"/>
              <a:gd name="connsiteX5" fmla="*/ 8382001 w 8382001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340602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298269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200" h="6891867">
                <a:moveTo>
                  <a:pt x="8382001" y="8466"/>
                </a:moveTo>
                <a:lnTo>
                  <a:pt x="9220200" y="5350932"/>
                </a:lnTo>
                <a:lnTo>
                  <a:pt x="7298269" y="6883400"/>
                </a:lnTo>
                <a:lnTo>
                  <a:pt x="16935" y="6891867"/>
                </a:lnTo>
                <a:lnTo>
                  <a:pt x="0" y="0"/>
                </a:lnTo>
                <a:lnTo>
                  <a:pt x="8382001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BB3444A-472E-400E-81D0-7CCDEEECC9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B7E64D84-2392-46A1-99D2-C8FC063F9A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89352A95-1C82-4A0D-9B20-8AC7280C7A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81B60E48-D617-4CF1-8900-497D491424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BFF6C14F-3347-46BB-A317-C1C12263E8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CDD86299-6737-471C-98C5-872BDC6810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60C6C46B-7841-473B-AC3A-9A69908AB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ED35083F-E949-47C3-9B42-5944BE96B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867" y="558800"/>
            <a:ext cx="7535333" cy="141393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Buharlı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tr-TR" sz="2800" b="1" dirty="0">
                <a:solidFill>
                  <a:schemeClr val="bg1"/>
                </a:solidFill>
              </a:rPr>
              <a:t>S</a:t>
            </a:r>
            <a:r>
              <a:rPr lang="en-US" sz="2800" b="1" dirty="0" err="1">
                <a:solidFill>
                  <a:schemeClr val="bg1"/>
                </a:solidFill>
              </a:rPr>
              <a:t>erpantinler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11D711F-7BF3-46E4-8525-DE8EE5B8C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867" y="1199535"/>
            <a:ext cx="7532156" cy="5427407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Buhar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serpantinleri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için</a:t>
            </a:r>
            <a:r>
              <a:rPr lang="en-US" sz="2000" dirty="0">
                <a:solidFill>
                  <a:schemeClr val="bg1"/>
                </a:solidFill>
              </a:rPr>
              <a:t> primer </a:t>
            </a:r>
            <a:r>
              <a:rPr lang="en-US" sz="2000" dirty="0" err="1">
                <a:solidFill>
                  <a:schemeClr val="bg1"/>
                </a:solidFill>
              </a:rPr>
              <a:t>enerji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sarfiyatının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termal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ısıtma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enerjisi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sisteminde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dikkate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alındığı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kabul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edilir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Kazandaki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buhar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basıncı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buhar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yoğuşmuş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akışının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devamını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sağlar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en-US" sz="2000" dirty="0" err="1">
                <a:solidFill>
                  <a:schemeClr val="bg1"/>
                </a:solidFill>
              </a:rPr>
              <a:t>Çalışma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basıncı</a:t>
            </a:r>
            <a:r>
              <a:rPr lang="en-US" sz="2000" dirty="0">
                <a:solidFill>
                  <a:schemeClr val="bg1"/>
                </a:solidFill>
              </a:rPr>
              <a:t>: 1~200 bar </a:t>
            </a:r>
            <a:r>
              <a:rPr lang="en-US" sz="2000" dirty="0" err="1">
                <a:solidFill>
                  <a:schemeClr val="bg1"/>
                </a:solidFill>
              </a:rPr>
              <a:t>arasındadır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en-US" sz="2000" dirty="0" err="1">
                <a:solidFill>
                  <a:schemeClr val="bg1"/>
                </a:solidFill>
              </a:rPr>
              <a:t>Çalışma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şartları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müşteri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ihtiyaçlarına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göre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malzeme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cinsi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diğer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teknik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şartlar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belirlenir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tr-TR" sz="2000" dirty="0">
              <a:solidFill>
                <a:schemeClr val="bg1"/>
              </a:solidFill>
            </a:endParaRPr>
          </a:p>
          <a:p>
            <a:pPr fontAlgn="base"/>
            <a:endParaRPr lang="tr-TR" sz="2000" dirty="0">
              <a:solidFill>
                <a:schemeClr val="bg1"/>
              </a:solidFill>
            </a:endParaRPr>
          </a:p>
          <a:p>
            <a:pPr fontAlgn="base"/>
            <a:r>
              <a:rPr lang="tr-TR" sz="2000" dirty="0">
                <a:solidFill>
                  <a:schemeClr val="bg1"/>
                </a:solidFill>
              </a:rPr>
              <a:t>Isıtıcı Serpantinlerin k</a:t>
            </a:r>
            <a:r>
              <a:rPr lang="en-US" sz="2000" dirty="0" err="1">
                <a:solidFill>
                  <a:schemeClr val="bg1"/>
                </a:solidFill>
              </a:rPr>
              <a:t>ullanım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yerleri</a:t>
            </a:r>
            <a:r>
              <a:rPr lang="tr-TR" sz="2000" dirty="0" err="1">
                <a:solidFill>
                  <a:schemeClr val="bg1"/>
                </a:solidFill>
              </a:rPr>
              <a:t>nden</a:t>
            </a:r>
            <a:r>
              <a:rPr lang="tr-TR" sz="2000" dirty="0">
                <a:solidFill>
                  <a:schemeClr val="bg1"/>
                </a:solidFill>
              </a:rPr>
              <a:t> bazıları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Buhar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serpantinleri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kızgın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yağ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serpantinleri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klima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santral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bataryaları</a:t>
            </a:r>
            <a:r>
              <a:rPr lang="en-US" sz="2000" dirty="0">
                <a:solidFill>
                  <a:schemeClr val="bg1"/>
                </a:solidFill>
              </a:rPr>
              <a:t>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kurutma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makineleri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çamaşır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kurutma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makineleri</a:t>
            </a:r>
            <a:r>
              <a:rPr lang="tr-TR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fikse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makineleri</a:t>
            </a:r>
            <a:r>
              <a:rPr lang="en-US" sz="2000" dirty="0">
                <a:solidFill>
                  <a:schemeClr val="bg1"/>
                </a:solidFill>
              </a:rPr>
              <a:t>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nem</a:t>
            </a:r>
            <a:r>
              <a:rPr lang="en-US" sz="2000" dirty="0">
                <a:solidFill>
                  <a:schemeClr val="bg1"/>
                </a:solidFill>
              </a:rPr>
              <a:t> alma </a:t>
            </a:r>
            <a:r>
              <a:rPr lang="en-US" sz="2000" dirty="0" err="1">
                <a:solidFill>
                  <a:schemeClr val="bg1"/>
                </a:solidFill>
              </a:rPr>
              <a:t>sistemleri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hava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ısıtma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hava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soğutma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hava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şartlandırma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sistemleri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yağ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soğutma</a:t>
            </a:r>
            <a:r>
              <a:rPr lang="en-US" sz="2000" dirty="0">
                <a:solidFill>
                  <a:schemeClr val="bg1"/>
                </a:solidFill>
              </a:rPr>
              <a:t>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evaporasyon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konden</a:t>
            </a:r>
            <a:r>
              <a:rPr lang="tr-TR" sz="2000" dirty="0" err="1">
                <a:solidFill>
                  <a:schemeClr val="bg1"/>
                </a:solidFill>
              </a:rPr>
              <a:t>zasyon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sistemleri</a:t>
            </a:r>
            <a:r>
              <a:rPr lang="tr-TR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  <a:p>
            <a:pPr fontAlgn="base"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139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F147B830-55F2-4987-BE6F-F4D2FB86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821" y="256430"/>
            <a:ext cx="10018713" cy="1752599"/>
          </a:xfrm>
        </p:spPr>
        <p:txBody>
          <a:bodyPr>
            <a:normAutofit/>
          </a:bodyPr>
          <a:lstStyle/>
          <a:p>
            <a:r>
              <a:rPr lang="tr-TR" sz="2800" dirty="0"/>
              <a:t>KAYNAKÇA</a:t>
            </a:r>
            <a:endParaRPr lang="en-US" sz="2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6F55EFA-ACB5-4851-9C6E-9F109663F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606" y="1724771"/>
            <a:ext cx="10018713" cy="3124201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https://www.havalandirmaci.net</a:t>
            </a:r>
            <a:endParaRPr lang="tr-TR" dirty="0"/>
          </a:p>
          <a:p>
            <a:r>
              <a:rPr lang="en-US" dirty="0">
                <a:hlinkClick r:id="rId3"/>
              </a:rPr>
              <a:t>https://www.tesisat.org</a:t>
            </a:r>
            <a:endParaRPr lang="tr-TR" dirty="0"/>
          </a:p>
          <a:p>
            <a:r>
              <a:rPr lang="en-US" dirty="0">
                <a:hlinkClick r:id="rId4"/>
              </a:rPr>
              <a:t>https://piping-tools.net</a:t>
            </a:r>
            <a:endParaRPr lang="tr-TR" dirty="0">
              <a:hlinkClick r:id="rId4"/>
            </a:endParaRPr>
          </a:p>
          <a:p>
            <a:r>
              <a:rPr lang="en-US" dirty="0">
                <a:hlinkClick r:id="rId4"/>
              </a:rPr>
              <a:t>http://www.konukisi.com</a:t>
            </a:r>
            <a:endParaRPr lang="tr-TR" dirty="0"/>
          </a:p>
          <a:p>
            <a:r>
              <a:rPr lang="en-US" dirty="0">
                <a:hlinkClick r:id="rId5"/>
              </a:rPr>
              <a:t>https://www.isiformrezistans.com</a:t>
            </a:r>
            <a:endParaRPr lang="tr-TR" dirty="0"/>
          </a:p>
          <a:p>
            <a:r>
              <a:rPr lang="en-US" dirty="0"/>
              <a:t>https://www.nuhaymuhendislik.com</a:t>
            </a:r>
          </a:p>
        </p:txBody>
      </p:sp>
    </p:spTree>
    <p:extLst>
      <p:ext uri="{BB962C8B-B14F-4D97-AF65-F5344CB8AC3E}">
        <p14:creationId xmlns:p14="http://schemas.microsoft.com/office/powerpoint/2010/main" xmlns="" val="2674987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03BF673-8C68-4092-BF1B-53C57EFEC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xmlns="" id="{08751D95-C333-4DEB-90B4-1EAC9A91DC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flipH="1">
            <a:off x="4062127" y="-15832"/>
            <a:ext cx="8129873" cy="6889518"/>
          </a:xfrm>
          <a:custGeom>
            <a:avLst/>
            <a:gdLst>
              <a:gd name="connsiteX0" fmla="*/ 0 w 8129873"/>
              <a:gd name="connsiteY0" fmla="*/ 0 h 6889518"/>
              <a:gd name="connsiteX1" fmla="*/ 0 w 8129873"/>
              <a:gd name="connsiteY1" fmla="*/ 6889518 h 6889518"/>
              <a:gd name="connsiteX2" fmla="*/ 6207942 w 8129873"/>
              <a:gd name="connsiteY2" fmla="*/ 6882299 h 6889518"/>
              <a:gd name="connsiteX3" fmla="*/ 8129873 w 8129873"/>
              <a:gd name="connsiteY3" fmla="*/ 5349831 h 6889518"/>
              <a:gd name="connsiteX4" fmla="*/ 7291674 w 8129873"/>
              <a:gd name="connsiteY4" fmla="*/ 7365 h 68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9873" h="6889518">
                <a:moveTo>
                  <a:pt x="0" y="0"/>
                </a:moveTo>
                <a:lnTo>
                  <a:pt x="0" y="6889518"/>
                </a:lnTo>
                <a:lnTo>
                  <a:pt x="6207942" y="6882299"/>
                </a:lnTo>
                <a:lnTo>
                  <a:pt x="8129873" y="5349831"/>
                </a:lnTo>
                <a:lnTo>
                  <a:pt x="7291674" y="736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BBA7535-3851-431E-BDA9-B4F6C1201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413893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2F07680B-461A-4AFC-808F-93216679AA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8C864A04-25C0-4A5F-B6D4-F3859450A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5F596D75-78C8-47A8-9225-7C64A66747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128D8641-4FEB-4878-B029-6CC4922EB5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BB339737-0E88-4165-A752-9E204068DE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633AF255-B0DD-4D23-A3F2-DDB221BB1B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457E7ED-83C8-4F78-A652-70FFACE6E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32" y="1072609"/>
            <a:ext cx="6652441" cy="45226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3200" dirty="0">
                <a:solidFill>
                  <a:schemeClr val="bg1"/>
                </a:solidFill>
              </a:rPr>
              <a:t>DİNLEDİĞİNİZ İÇİN TEŞEKKÜRLER…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29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xmlns="" id="{85428F22-76B3-4107-AADE-3F9EC95FD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5346FBCF-5353-4172-96F5-4B7EB0777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73" name="Rectangle 19">
              <a:extLst>
                <a:ext uri="{FF2B5EF4-FFF2-40B4-BE49-F238E27FC236}">
                  <a16:creationId xmlns:a16="http://schemas.microsoft.com/office/drawing/2014/main" xmlns="" id="{343F3E6D-808D-43AD-9485-AD0014BEAE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4" name="Rectangle 20">
              <a:extLst>
                <a:ext uri="{FF2B5EF4-FFF2-40B4-BE49-F238E27FC236}">
                  <a16:creationId xmlns:a16="http://schemas.microsoft.com/office/drawing/2014/main" xmlns="" id="{03DB1AC6-5430-4CD3-BD83-86E675A11A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 cstate="print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78326E10-C8CB-487F-A110-F861268DE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xmlns="" id="{3279962B-46D2-4E19-B632-39B80D1E8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xmlns="" id="{321A335A-53CB-4C17-AB51-5D9C2DCB4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xmlns="" id="{A0E0D557-405B-469F-AEDE-4E3404AA41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xmlns="" id="{D8D4E62F-9393-40A6-9E85-9F3B59C46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xmlns="" id="{FABD11B1-DE89-45BC-8204-968C88AAD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xmlns="" id="{AFA4965A-1FBC-44B8-B96A-3F5275C3AE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7C5BE521-C0D8-48B4-9D47-21CE14D5BC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27" r="26304" b="-1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47" name="Unvan 1">
            <a:extLst>
              <a:ext uri="{FF2B5EF4-FFF2-40B4-BE49-F238E27FC236}">
                <a16:creationId xmlns:a16="http://schemas.microsoft.com/office/drawing/2014/main" xmlns="" id="{CC76693A-758F-4D61-8C00-5C9E4FBD8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447" y="720213"/>
            <a:ext cx="7659156" cy="6137787"/>
          </a:xfrm>
        </p:spPr>
        <p:txBody>
          <a:bodyPr>
            <a:normAutofit/>
          </a:bodyPr>
          <a:lstStyle/>
          <a:p>
            <a:r>
              <a:rPr lang="en-US" sz="2000" dirty="0" err="1"/>
              <a:t>İklimlendirme</a:t>
            </a:r>
            <a:r>
              <a:rPr lang="en-US" sz="2000" dirty="0"/>
              <a:t> </a:t>
            </a:r>
            <a:r>
              <a:rPr lang="en-US" sz="2000" dirty="0" err="1"/>
              <a:t>sistemlerinde</a:t>
            </a:r>
            <a:r>
              <a:rPr lang="en-US" sz="2000" dirty="0"/>
              <a:t> </a:t>
            </a:r>
            <a:r>
              <a:rPr lang="en-US" sz="2000" dirty="0" err="1"/>
              <a:t>havayı</a:t>
            </a:r>
            <a:r>
              <a:rPr lang="en-US" sz="2000" dirty="0"/>
              <a:t> </a:t>
            </a:r>
            <a:r>
              <a:rPr lang="en-US" sz="2000" dirty="0" err="1"/>
              <a:t>ısıtmak</a:t>
            </a:r>
            <a:r>
              <a:rPr lang="en-US" sz="2000" dirty="0"/>
              <a:t>, </a:t>
            </a:r>
            <a:r>
              <a:rPr lang="en-US" sz="2000" dirty="0" err="1"/>
              <a:t>soğutmak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nemini</a:t>
            </a:r>
            <a:r>
              <a:rPr lang="en-US" sz="2000" dirty="0"/>
              <a:t> </a:t>
            </a:r>
            <a:r>
              <a:rPr lang="en-US" sz="2000" dirty="0" err="1"/>
              <a:t>almak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kullanılan</a:t>
            </a:r>
            <a:r>
              <a:rPr lang="en-US" sz="2000" dirty="0"/>
              <a:t> </a:t>
            </a:r>
            <a:r>
              <a:rPr lang="en-US" sz="2000" dirty="0" err="1"/>
              <a:t>ısı</a:t>
            </a:r>
            <a:r>
              <a:rPr lang="en-US" sz="2000" dirty="0"/>
              <a:t> </a:t>
            </a:r>
            <a:r>
              <a:rPr lang="en-US" sz="2000" dirty="0" err="1"/>
              <a:t>değiştiriciler</a:t>
            </a:r>
            <a:r>
              <a:rPr lang="en-US" sz="2000" dirty="0"/>
              <a:t> </a:t>
            </a:r>
            <a:r>
              <a:rPr lang="en-US" sz="2000" dirty="0" err="1"/>
              <a:t>genellikle</a:t>
            </a:r>
            <a:r>
              <a:rPr lang="en-US" sz="2000" dirty="0"/>
              <a:t> </a:t>
            </a:r>
            <a:r>
              <a:rPr lang="en-US" sz="2000" dirty="0" err="1"/>
              <a:t>kanatlı</a:t>
            </a:r>
            <a:r>
              <a:rPr lang="en-US" sz="2000" dirty="0"/>
              <a:t> </a:t>
            </a:r>
            <a:r>
              <a:rPr lang="en-US" sz="2000" dirty="0" err="1"/>
              <a:t>boru</a:t>
            </a:r>
            <a:r>
              <a:rPr lang="en-US" sz="2000" dirty="0"/>
              <a:t> </a:t>
            </a:r>
            <a:r>
              <a:rPr lang="en-US" sz="2000" dirty="0" err="1"/>
              <a:t>türündendirler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serpantin</a:t>
            </a:r>
            <a:r>
              <a:rPr lang="tr-TR" sz="2000" dirty="0"/>
              <a:t> (batarya)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adlandırılırlar</a:t>
            </a:r>
            <a:r>
              <a:rPr lang="en-US" sz="2000" dirty="0"/>
              <a:t>.</a:t>
            </a:r>
            <a:r>
              <a:rPr lang="tr-TR" sz="2000" dirty="0"/>
              <a:t> </a:t>
            </a:r>
            <a:r>
              <a:rPr lang="en-US" sz="2000" dirty="0" err="1"/>
              <a:t>Kanatlı</a:t>
            </a:r>
            <a:r>
              <a:rPr lang="en-US" sz="2000" dirty="0"/>
              <a:t> </a:t>
            </a:r>
            <a:r>
              <a:rPr lang="en-US" sz="2000" dirty="0" err="1"/>
              <a:t>boruların</a:t>
            </a:r>
            <a:r>
              <a:rPr lang="en-US" sz="2000" dirty="0"/>
              <a:t> </a:t>
            </a:r>
            <a:r>
              <a:rPr lang="en-US" sz="2000" dirty="0" err="1"/>
              <a:t>dışından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şartlandırılacak</a:t>
            </a:r>
            <a:r>
              <a:rPr lang="en-US" sz="2000" dirty="0"/>
              <a:t> </a:t>
            </a:r>
            <a:r>
              <a:rPr lang="en-US" sz="2000" dirty="0" err="1"/>
              <a:t>hava</a:t>
            </a:r>
            <a:r>
              <a:rPr lang="en-US" sz="2000" dirty="0"/>
              <a:t> </a:t>
            </a:r>
            <a:r>
              <a:rPr lang="en-US" sz="2000" dirty="0" err="1"/>
              <a:t>boru</a:t>
            </a:r>
            <a:r>
              <a:rPr lang="en-US" sz="2000" dirty="0"/>
              <a:t> </a:t>
            </a:r>
            <a:r>
              <a:rPr lang="en-US" sz="2000" dirty="0" err="1"/>
              <a:t>dış</a:t>
            </a:r>
            <a:r>
              <a:rPr lang="en-US" sz="2000" dirty="0"/>
              <a:t> </a:t>
            </a:r>
            <a:r>
              <a:rPr lang="en-US" sz="2000" dirty="0" err="1"/>
              <a:t>yüzeyi</a:t>
            </a:r>
            <a:r>
              <a:rPr lang="en-US" sz="2000" dirty="0"/>
              <a:t> (</a:t>
            </a:r>
            <a:r>
              <a:rPr lang="en-US" sz="2000" dirty="0" err="1"/>
              <a:t>birincil</a:t>
            </a:r>
            <a:r>
              <a:rPr lang="en-US" sz="2000" dirty="0"/>
              <a:t> </a:t>
            </a:r>
            <a:r>
              <a:rPr lang="en-US" sz="2000" dirty="0" err="1"/>
              <a:t>ısı</a:t>
            </a:r>
            <a:r>
              <a:rPr lang="en-US" sz="2000" dirty="0"/>
              <a:t> transfer </a:t>
            </a:r>
            <a:r>
              <a:rPr lang="en-US" sz="2000" dirty="0" err="1"/>
              <a:t>yüzeyi</a:t>
            </a:r>
            <a:r>
              <a:rPr lang="en-US" sz="2000" dirty="0"/>
              <a:t>)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kanat</a:t>
            </a:r>
            <a:r>
              <a:rPr lang="en-US" sz="2000" dirty="0"/>
              <a:t> </a:t>
            </a:r>
            <a:r>
              <a:rPr lang="en-US" sz="2000" dirty="0" err="1"/>
              <a:t>yüzeyi</a:t>
            </a:r>
            <a:r>
              <a:rPr lang="en-US" sz="2000" dirty="0"/>
              <a:t> (</a:t>
            </a:r>
            <a:r>
              <a:rPr lang="en-US" sz="2000" dirty="0" err="1"/>
              <a:t>ikincil</a:t>
            </a:r>
            <a:r>
              <a:rPr lang="en-US" sz="2000" dirty="0"/>
              <a:t> </a:t>
            </a:r>
            <a:r>
              <a:rPr lang="en-US" sz="2000" dirty="0" err="1"/>
              <a:t>ısı</a:t>
            </a:r>
            <a:r>
              <a:rPr lang="en-US" sz="2000" dirty="0"/>
              <a:t> transfer </a:t>
            </a:r>
            <a:r>
              <a:rPr lang="en-US" sz="2000" dirty="0" err="1"/>
              <a:t>yüzeyi</a:t>
            </a:r>
            <a:r>
              <a:rPr lang="en-US" sz="2000" dirty="0"/>
              <a:t>)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temas</a:t>
            </a:r>
            <a:r>
              <a:rPr lang="en-US" sz="2000" dirty="0"/>
              <a:t> </a:t>
            </a:r>
            <a:r>
              <a:rPr lang="en-US" sz="2000" dirty="0" err="1"/>
              <a:t>eder</a:t>
            </a:r>
            <a:r>
              <a:rPr lang="en-US" sz="2000" dirty="0"/>
              <a:t>.</a:t>
            </a:r>
            <a:r>
              <a:rPr lang="tr-TR" sz="2000" dirty="0"/>
              <a:t> </a:t>
            </a:r>
            <a:r>
              <a:rPr lang="en-US" sz="2000" dirty="0" err="1"/>
              <a:t>Boruların</a:t>
            </a:r>
            <a:r>
              <a:rPr lang="en-US" sz="2000" dirty="0"/>
              <a:t> </a:t>
            </a:r>
            <a:r>
              <a:rPr lang="en-US" sz="2000" dirty="0" err="1"/>
              <a:t>içinde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n-US" sz="2000" dirty="0"/>
              <a:t> </a:t>
            </a:r>
            <a:r>
              <a:rPr lang="en-US" sz="2000" dirty="0" err="1"/>
              <a:t>ısıtıcı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soğutucu</a:t>
            </a:r>
            <a:r>
              <a:rPr lang="en-US" sz="2000" dirty="0"/>
              <a:t> </a:t>
            </a:r>
            <a:r>
              <a:rPr lang="en-US" sz="2000" dirty="0" err="1"/>
              <a:t>akışkan</a:t>
            </a:r>
            <a:r>
              <a:rPr lang="en-US" sz="2000" dirty="0"/>
              <a:t> </a:t>
            </a:r>
            <a:r>
              <a:rPr lang="en-US" sz="2000" dirty="0" err="1"/>
              <a:t>sirküle</a:t>
            </a:r>
            <a:r>
              <a:rPr lang="en-US" sz="2000" dirty="0"/>
              <a:t> </a:t>
            </a:r>
            <a:r>
              <a:rPr lang="en-US" sz="2000" dirty="0" err="1"/>
              <a:t>eder</a:t>
            </a:r>
            <a:r>
              <a:rPr lang="en-US" sz="2000" dirty="0"/>
              <a:t>.</a:t>
            </a:r>
            <a:r>
              <a:rPr lang="tr-TR" sz="2000" dirty="0"/>
              <a:t> </a:t>
            </a:r>
            <a:r>
              <a:rPr lang="en-US" sz="2000" dirty="0" err="1"/>
              <a:t>Genel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, </a:t>
            </a:r>
            <a:r>
              <a:rPr lang="en-US" sz="2000" dirty="0" err="1"/>
              <a:t>çelik</a:t>
            </a:r>
            <a:r>
              <a:rPr lang="en-US" sz="2000" dirty="0"/>
              <a:t> </a:t>
            </a:r>
            <a:r>
              <a:rPr lang="en-US" sz="2000" dirty="0" err="1"/>
              <a:t>boru</a:t>
            </a:r>
            <a:r>
              <a:rPr lang="en-US" sz="2000" dirty="0"/>
              <a:t> </a:t>
            </a:r>
            <a:r>
              <a:rPr lang="en-US" sz="2000" dirty="0" err="1"/>
              <a:t>üzerine</a:t>
            </a:r>
            <a:r>
              <a:rPr lang="en-US" sz="2000" dirty="0"/>
              <a:t> </a:t>
            </a:r>
            <a:r>
              <a:rPr lang="en-US" sz="2000" dirty="0" err="1"/>
              <a:t>helisel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sarılmış</a:t>
            </a:r>
            <a:r>
              <a:rPr lang="en-US" sz="2000" dirty="0"/>
              <a:t> </a:t>
            </a:r>
            <a:r>
              <a:rPr lang="en-US" sz="2000" dirty="0" err="1"/>
              <a:t>çelik</a:t>
            </a:r>
            <a:r>
              <a:rPr lang="en-US" sz="2000" dirty="0"/>
              <a:t> </a:t>
            </a:r>
            <a:r>
              <a:rPr lang="en-US" sz="2000" dirty="0" err="1"/>
              <a:t>kanat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bakır</a:t>
            </a:r>
            <a:r>
              <a:rPr lang="en-US" sz="2000" dirty="0"/>
              <a:t> </a:t>
            </a:r>
            <a:r>
              <a:rPr lang="en-US" sz="2000" dirty="0" err="1"/>
              <a:t>boru</a:t>
            </a:r>
            <a:r>
              <a:rPr lang="en-US" sz="2000" dirty="0"/>
              <a:t> </a:t>
            </a:r>
            <a:r>
              <a:rPr lang="en-US" sz="2000" dirty="0" err="1"/>
              <a:t>üzerine</a:t>
            </a:r>
            <a:r>
              <a:rPr lang="en-US" sz="2000" dirty="0"/>
              <a:t> </a:t>
            </a:r>
            <a:r>
              <a:rPr lang="en-US" sz="2000" dirty="0" err="1"/>
              <a:t>bakır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alüminyum</a:t>
            </a:r>
            <a:r>
              <a:rPr lang="en-US" sz="2000" dirty="0"/>
              <a:t> </a:t>
            </a:r>
            <a:r>
              <a:rPr lang="en-US" sz="2000" dirty="0" err="1"/>
              <a:t>kanat</a:t>
            </a:r>
            <a:r>
              <a:rPr lang="en-US" sz="2000" dirty="0"/>
              <a:t> </a:t>
            </a:r>
            <a:r>
              <a:rPr lang="en-US" sz="2000" dirty="0" err="1"/>
              <a:t>kullanılabilmektedir</a:t>
            </a:r>
            <a:r>
              <a:rPr lang="en-US" sz="2000" dirty="0"/>
              <a:t>.</a:t>
            </a:r>
            <a:endParaRPr lang="tr-TR" sz="2000" dirty="0"/>
          </a:p>
          <a:p>
            <a:endParaRPr lang="tr-TR" sz="2000" dirty="0"/>
          </a:p>
          <a:p>
            <a:r>
              <a:rPr lang="en-US" sz="2000" dirty="0" err="1"/>
              <a:t>Cebri</a:t>
            </a:r>
            <a:r>
              <a:rPr lang="en-US" sz="2000" dirty="0"/>
              <a:t> </a:t>
            </a:r>
            <a:r>
              <a:rPr lang="en-US" sz="2000" dirty="0" err="1"/>
              <a:t>sirkülasyonlu</a:t>
            </a:r>
            <a:r>
              <a:rPr lang="en-US" sz="2000" dirty="0"/>
              <a:t> </a:t>
            </a:r>
            <a:r>
              <a:rPr lang="en-US" sz="2000" dirty="0" err="1"/>
              <a:t>hava</a:t>
            </a:r>
            <a:r>
              <a:rPr lang="en-US" sz="2000" dirty="0"/>
              <a:t> </a:t>
            </a:r>
            <a:r>
              <a:rPr lang="en-US" sz="2000" dirty="0" err="1"/>
              <a:t>ısıtma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soğutma</a:t>
            </a:r>
            <a:r>
              <a:rPr lang="en-US" sz="2000" dirty="0"/>
              <a:t> </a:t>
            </a:r>
            <a:r>
              <a:rPr lang="en-US" sz="2000" dirty="0" err="1"/>
              <a:t>serpantinleri</a:t>
            </a:r>
            <a:r>
              <a:rPr lang="en-US" sz="2000" dirty="0"/>
              <a:t> ENV 1216 </a:t>
            </a:r>
            <a:r>
              <a:rPr lang="en-US" sz="2000" dirty="0" err="1"/>
              <a:t>normunda</a:t>
            </a:r>
            <a:r>
              <a:rPr lang="en-US" sz="2000" dirty="0"/>
              <a:t> </a:t>
            </a:r>
            <a:r>
              <a:rPr lang="en-US" sz="2000" dirty="0" err="1"/>
              <a:t>tanımlanmıştır</a:t>
            </a:r>
            <a:r>
              <a:rPr lang="en-US" sz="2000" dirty="0"/>
              <a:t>.</a:t>
            </a:r>
            <a:r>
              <a:rPr lang="tr-TR" sz="2000" dirty="0"/>
              <a:t> </a:t>
            </a:r>
            <a:r>
              <a:rPr lang="en-US" sz="2000" dirty="0" err="1"/>
              <a:t>İç</a:t>
            </a:r>
            <a:r>
              <a:rPr lang="en-US" sz="2000" dirty="0"/>
              <a:t> </a:t>
            </a:r>
            <a:r>
              <a:rPr lang="en-US" sz="2000" dirty="0" err="1"/>
              <a:t>akışkan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, </a:t>
            </a:r>
            <a:r>
              <a:rPr lang="en-US" sz="2000" dirty="0" err="1"/>
              <a:t>glikol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soğutucu</a:t>
            </a:r>
            <a:r>
              <a:rPr lang="en-US" sz="2000" dirty="0"/>
              <a:t> </a:t>
            </a:r>
            <a:r>
              <a:rPr lang="en-US" sz="2000" dirty="0" err="1"/>
              <a:t>akışkan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r>
              <a:rPr lang="en-US" sz="2000" dirty="0"/>
              <a:t>.</a:t>
            </a:r>
            <a:r>
              <a:rPr lang="tr-TR" sz="2000" dirty="0"/>
              <a:t> </a:t>
            </a:r>
            <a:r>
              <a:rPr lang="en-US" sz="2000" dirty="0" err="1"/>
              <a:t>Eurovent</a:t>
            </a:r>
            <a:r>
              <a:rPr lang="en-US" sz="2000" dirty="0"/>
              <a:t> </a:t>
            </a:r>
            <a:r>
              <a:rPr lang="en-US" sz="2000" dirty="0" err="1"/>
              <a:t>performans</a:t>
            </a:r>
            <a:r>
              <a:rPr lang="en-US" sz="2000" dirty="0"/>
              <a:t> </a:t>
            </a:r>
            <a:r>
              <a:rPr lang="en-US" sz="2000" dirty="0" err="1"/>
              <a:t>sertifikalandırmasında</a:t>
            </a:r>
            <a:r>
              <a:rPr lang="en-US" sz="2000" dirty="0"/>
              <a:t> 7/C/005-97 </a:t>
            </a:r>
            <a:r>
              <a:rPr lang="en-US" sz="2000" dirty="0" err="1"/>
              <a:t>standardı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r>
              <a:rPr lang="en-US" sz="2000" dirty="0"/>
              <a:t>.</a:t>
            </a:r>
            <a:r>
              <a:rPr lang="tr-TR" sz="2000" dirty="0"/>
              <a:t> </a:t>
            </a:r>
            <a:r>
              <a:rPr lang="en-US" sz="2000" dirty="0"/>
              <a:t>Bu </a:t>
            </a:r>
            <a:r>
              <a:rPr lang="en-US" sz="2000" dirty="0" err="1"/>
              <a:t>standart</a:t>
            </a:r>
            <a:r>
              <a:rPr lang="en-US" sz="2000" dirty="0"/>
              <a:t> </a:t>
            </a:r>
            <a:r>
              <a:rPr lang="en-US" sz="2000" dirty="0" err="1"/>
              <a:t>kapsamındaki</a:t>
            </a:r>
            <a:r>
              <a:rPr lang="en-US" sz="2000" dirty="0"/>
              <a:t> </a:t>
            </a:r>
            <a:r>
              <a:rPr lang="en-US" sz="2000" dirty="0" err="1"/>
              <a:t>sertifikalandırma</a:t>
            </a:r>
            <a:r>
              <a:rPr lang="en-US" sz="2000" dirty="0"/>
              <a:t> </a:t>
            </a:r>
            <a:r>
              <a:rPr lang="en-US" sz="2000" dirty="0" err="1"/>
              <a:t>uygulamasında</a:t>
            </a:r>
            <a:r>
              <a:rPr lang="en-US" sz="2000" dirty="0"/>
              <a:t>, </a:t>
            </a:r>
            <a:r>
              <a:rPr lang="en-US" sz="2000" dirty="0" err="1"/>
              <a:t>bataryanın</a:t>
            </a:r>
            <a:r>
              <a:rPr lang="en-US" sz="2000" dirty="0"/>
              <a:t> </a:t>
            </a:r>
            <a:r>
              <a:rPr lang="en-US" sz="2000" dirty="0" err="1"/>
              <a:t>kapasitesi</a:t>
            </a:r>
            <a:r>
              <a:rPr lang="en-US" sz="2000" dirty="0"/>
              <a:t>, </a:t>
            </a:r>
            <a:r>
              <a:rPr lang="en-US" sz="2000" dirty="0" err="1"/>
              <a:t>hava</a:t>
            </a:r>
            <a:r>
              <a:rPr lang="en-US" sz="2000" dirty="0"/>
              <a:t> </a:t>
            </a:r>
            <a:r>
              <a:rPr lang="en-US" sz="2000" dirty="0" err="1"/>
              <a:t>tarafı</a:t>
            </a:r>
            <a:r>
              <a:rPr lang="en-US" sz="2000" dirty="0"/>
              <a:t> </a:t>
            </a:r>
            <a:r>
              <a:rPr lang="en-US" sz="2000" dirty="0" err="1"/>
              <a:t>basınç</a:t>
            </a:r>
            <a:r>
              <a:rPr lang="en-US" sz="2000" dirty="0"/>
              <a:t> </a:t>
            </a:r>
            <a:r>
              <a:rPr lang="en-US" sz="2000" dirty="0" err="1"/>
              <a:t>kaybı</a:t>
            </a:r>
            <a:r>
              <a:rPr lang="en-US" sz="2000" dirty="0"/>
              <a:t> </a:t>
            </a:r>
            <a:r>
              <a:rPr lang="en-US" sz="2000" dirty="0" err="1"/>
              <a:t>akredite</a:t>
            </a:r>
            <a:r>
              <a:rPr lang="en-US" sz="2000" dirty="0"/>
              <a:t> lab</a:t>
            </a:r>
            <a:r>
              <a:rPr lang="tr-TR" sz="2000" dirty="0"/>
              <a:t>o</a:t>
            </a:r>
            <a:r>
              <a:rPr lang="en-US" sz="2000" dirty="0" err="1"/>
              <a:t>ratu</a:t>
            </a:r>
            <a:r>
              <a:rPr lang="tr-TR" sz="2000" dirty="0"/>
              <a:t>v</a:t>
            </a:r>
            <a:r>
              <a:rPr lang="en-US" sz="2000" dirty="0" err="1"/>
              <a:t>arlarda</a:t>
            </a:r>
            <a:r>
              <a:rPr lang="en-US" sz="2000" dirty="0"/>
              <a:t> </a:t>
            </a:r>
            <a:r>
              <a:rPr lang="en-US" sz="2000" dirty="0" err="1"/>
              <a:t>ölçülerek</a:t>
            </a:r>
            <a:r>
              <a:rPr lang="en-US" sz="2000" dirty="0"/>
              <a:t> </a:t>
            </a:r>
            <a:r>
              <a:rPr lang="en-US" sz="2000" dirty="0" err="1"/>
              <a:t>imalatçının</a:t>
            </a:r>
            <a:r>
              <a:rPr lang="en-US" sz="2000" dirty="0"/>
              <a:t> </a:t>
            </a:r>
            <a:r>
              <a:rPr lang="en-US" sz="2000" dirty="0" err="1"/>
              <a:t>yazılım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uyumluluğu</a:t>
            </a:r>
            <a:r>
              <a:rPr lang="en-US" sz="2000" dirty="0"/>
              <a:t> </a:t>
            </a:r>
            <a:r>
              <a:rPr lang="en-US" sz="2000" dirty="0" err="1"/>
              <a:t>onaylanır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265144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15FF890B-3CE7-403A-AECE-2DE04FC7AF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xmlns="" id="{99A4E160-6CFD-4514-9E20-CA6692CCDB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7" name="Freeform 7">
              <a:extLst>
                <a:ext uri="{FF2B5EF4-FFF2-40B4-BE49-F238E27FC236}">
                  <a16:creationId xmlns:a16="http://schemas.microsoft.com/office/drawing/2014/main" xmlns="" id="{3DCD16F5-8D15-45FD-BA62-ADAC08183A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xmlns="" id="{E7CFAF28-6FDA-4C2C-BE51-123D1115F7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xmlns="" id="{1FD12703-0627-4991-B2A4-F96519F908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0" name="Freeform 10">
              <a:extLst>
                <a:ext uri="{FF2B5EF4-FFF2-40B4-BE49-F238E27FC236}">
                  <a16:creationId xmlns:a16="http://schemas.microsoft.com/office/drawing/2014/main" xmlns="" id="{A5758E0B-DF61-40A8-B765-BC6841906A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21" name="Freeform 11">
              <a:extLst>
                <a:ext uri="{FF2B5EF4-FFF2-40B4-BE49-F238E27FC236}">
                  <a16:creationId xmlns:a16="http://schemas.microsoft.com/office/drawing/2014/main" xmlns="" id="{3E063A1F-9566-4436-B4E3-2890FBBC2C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39" name="Group 122">
            <a:extLst>
              <a:ext uri="{FF2B5EF4-FFF2-40B4-BE49-F238E27FC236}">
                <a16:creationId xmlns:a16="http://schemas.microsoft.com/office/drawing/2014/main" xmlns="" id="{28A4A409-9242-444A-AC1F-809866828B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4" name="Freeform 6">
              <a:extLst>
                <a:ext uri="{FF2B5EF4-FFF2-40B4-BE49-F238E27FC236}">
                  <a16:creationId xmlns:a16="http://schemas.microsoft.com/office/drawing/2014/main" xmlns="" id="{ABF65108-5AB6-40BD-BCAF-526D8E3091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xmlns="" id="{C77C904B-BC3A-472F-BB70-8750D41E41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6" name="Freeform 8">
              <a:extLst>
                <a:ext uri="{FF2B5EF4-FFF2-40B4-BE49-F238E27FC236}">
                  <a16:creationId xmlns:a16="http://schemas.microsoft.com/office/drawing/2014/main" xmlns="" id="{E910D569-2CFD-4010-B886-2F31BB8EC9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xmlns="" id="{5A816932-FBAD-46C0-AA92-336589A5A9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8" name="Freeform 10">
              <a:extLst>
                <a:ext uri="{FF2B5EF4-FFF2-40B4-BE49-F238E27FC236}">
                  <a16:creationId xmlns:a16="http://schemas.microsoft.com/office/drawing/2014/main" xmlns="" id="{3D914BDD-E5E0-4DFB-8072-5B498F94A6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29" name="Freeform 11">
              <a:extLst>
                <a:ext uri="{FF2B5EF4-FFF2-40B4-BE49-F238E27FC236}">
                  <a16:creationId xmlns:a16="http://schemas.microsoft.com/office/drawing/2014/main" xmlns="" id="{ED9E392E-46C2-4B84-A121-9B2BC452F0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F305A71C-5F4B-45BA-B9FE-C8294FE4E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312" y="685800"/>
            <a:ext cx="2812385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00FF2900-80FC-4C55-8E35-F47A706A8986}"/>
              </a:ext>
            </a:extLst>
          </p:cNvPr>
          <p:cNvSpPr txBox="1"/>
          <p:nvPr/>
        </p:nvSpPr>
        <p:spPr>
          <a:xfrm>
            <a:off x="1832955" y="595311"/>
            <a:ext cx="2812387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dirty="0" err="1"/>
              <a:t>Nemli</a:t>
            </a:r>
            <a:r>
              <a:rPr lang="en-US" sz="2000" dirty="0"/>
              <a:t> </a:t>
            </a:r>
            <a:r>
              <a:rPr lang="en-US" sz="2000" dirty="0" err="1"/>
              <a:t>hava</a:t>
            </a:r>
            <a:r>
              <a:rPr lang="en-US" sz="2000" dirty="0"/>
              <a:t> </a:t>
            </a:r>
            <a:r>
              <a:rPr lang="en-US" sz="2000" dirty="0" err="1"/>
              <a:t>içindeki</a:t>
            </a:r>
            <a:r>
              <a:rPr lang="en-US" sz="2000" dirty="0"/>
              <a:t> </a:t>
            </a:r>
            <a:r>
              <a:rPr lang="en-US" sz="2000" dirty="0" err="1"/>
              <a:t>nem</a:t>
            </a:r>
            <a:r>
              <a:rPr lang="en-US" sz="2000" dirty="0"/>
              <a:t> </a:t>
            </a:r>
            <a:r>
              <a:rPr lang="en-US" sz="2000" dirty="0" err="1"/>
              <a:t>miktarını</a:t>
            </a:r>
            <a:r>
              <a:rPr lang="en-US" sz="2000" dirty="0"/>
              <a:t> </a:t>
            </a:r>
            <a:r>
              <a:rPr lang="en-US" sz="2000" dirty="0" err="1"/>
              <a:t>kaybetmeden</a:t>
            </a:r>
            <a:r>
              <a:rPr lang="en-US" sz="2000" dirty="0"/>
              <a:t> </a:t>
            </a:r>
            <a:r>
              <a:rPr lang="en-US" sz="2000" dirty="0" err="1"/>
              <a:t>ısıtıldığında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soğutulduğunda</a:t>
            </a:r>
            <a:r>
              <a:rPr lang="en-US" sz="2000" dirty="0"/>
              <a:t> </a:t>
            </a:r>
            <a:r>
              <a:rPr lang="en-US" sz="2000" dirty="0" err="1">
                <a:hlinkClick r:id="rId3"/>
              </a:rPr>
              <a:t>Psikrometrik</a:t>
            </a:r>
            <a:r>
              <a:rPr lang="en-US" sz="2000" dirty="0">
                <a:hlinkClick r:id="rId3"/>
              </a:rPr>
              <a:t> </a:t>
            </a:r>
            <a:r>
              <a:rPr lang="en-US" sz="2000" dirty="0" err="1">
                <a:hlinkClick r:id="rId3"/>
              </a:rPr>
              <a:t>diyagram</a:t>
            </a:r>
            <a:r>
              <a:rPr lang="en-US" sz="2000" dirty="0"/>
              <a:t> </a:t>
            </a:r>
            <a:r>
              <a:rPr lang="en-US" sz="2000" dirty="0" err="1"/>
              <a:t>üzerinde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yatay</a:t>
            </a:r>
            <a:r>
              <a:rPr lang="en-US" sz="2000" dirty="0"/>
              <a:t> </a:t>
            </a:r>
            <a:r>
              <a:rPr lang="en-US" sz="2000" dirty="0" err="1"/>
              <a:t>düz</a:t>
            </a:r>
            <a:r>
              <a:rPr lang="en-US" sz="2000" dirty="0"/>
              <a:t> </a:t>
            </a:r>
            <a:r>
              <a:rPr lang="en-US" sz="2000" dirty="0" err="1"/>
              <a:t>çizgi</a:t>
            </a:r>
            <a:r>
              <a:rPr lang="en-US" sz="2000" dirty="0"/>
              <a:t> </a:t>
            </a:r>
            <a:r>
              <a:rPr lang="en-US" sz="2000" dirty="0" err="1"/>
              <a:t>halinde</a:t>
            </a:r>
            <a:r>
              <a:rPr lang="en-US" sz="2000" dirty="0"/>
              <a:t> </a:t>
            </a:r>
            <a:r>
              <a:rPr lang="en-US" sz="2000" dirty="0" err="1"/>
              <a:t>hareket</a:t>
            </a:r>
            <a:r>
              <a:rPr lang="en-US" sz="2000" dirty="0"/>
              <a:t> </a:t>
            </a:r>
            <a:r>
              <a:rPr lang="en-US" sz="2000" dirty="0" err="1"/>
              <a:t>eder</a:t>
            </a:r>
            <a:r>
              <a:rPr lang="en-US" sz="2000" dirty="0"/>
              <a:t>. Klima </a:t>
            </a:r>
            <a:r>
              <a:rPr lang="en-US" sz="2000" dirty="0" err="1"/>
              <a:t>santral</a:t>
            </a:r>
            <a:r>
              <a:rPr lang="en-US" sz="2000" dirty="0"/>
              <a:t> </a:t>
            </a:r>
            <a:r>
              <a:rPr lang="en-US" sz="2000" dirty="0" err="1"/>
              <a:t>içerisindeki</a:t>
            </a:r>
            <a:r>
              <a:rPr lang="en-US" sz="2000" dirty="0"/>
              <a:t> </a:t>
            </a:r>
            <a:r>
              <a:rPr lang="en-US" sz="2000" dirty="0" err="1"/>
              <a:t>ısıtma</a:t>
            </a:r>
            <a:r>
              <a:rPr lang="en-US" sz="2000" dirty="0"/>
              <a:t> </a:t>
            </a:r>
            <a:r>
              <a:rPr lang="en-US" sz="2000" dirty="0" err="1"/>
              <a:t>serpantinleri</a:t>
            </a:r>
            <a:r>
              <a:rPr lang="en-US" sz="2000" dirty="0"/>
              <a:t> </a:t>
            </a:r>
            <a:r>
              <a:rPr lang="en-US" sz="2000" dirty="0" err="1"/>
              <a:t>buna</a:t>
            </a:r>
            <a:r>
              <a:rPr lang="en-US" sz="2000" dirty="0"/>
              <a:t> </a:t>
            </a:r>
            <a:r>
              <a:rPr lang="en-US" sz="2000" dirty="0" err="1"/>
              <a:t>iyi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örnektir</a:t>
            </a:r>
            <a:r>
              <a:rPr lang="en-US" sz="2000" dirty="0"/>
              <a:t>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dirty="0"/>
          </a:p>
        </p:txBody>
      </p:sp>
      <p:sp>
        <p:nvSpPr>
          <p:cNvPr id="131" name="Rounded Rectangle 16">
            <a:extLst>
              <a:ext uri="{FF2B5EF4-FFF2-40B4-BE49-F238E27FC236}">
                <a16:creationId xmlns:a16="http://schemas.microsoft.com/office/drawing/2014/main" xmlns="" id="{21ECAAB0-702B-4C08-B30F-0AFAC3479A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Resim 87" descr="saat içeren bir resim&#10;&#10;Açıklama otomatik olarak oluşturuldu">
            <a:extLst>
              <a:ext uri="{FF2B5EF4-FFF2-40B4-BE49-F238E27FC236}">
                <a16:creationId xmlns:a16="http://schemas.microsoft.com/office/drawing/2014/main" xmlns="" id="{92E1BDB0-A782-4285-88E4-A729DC1B3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279" y="600294"/>
            <a:ext cx="6977115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3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84">
            <a:extLst>
              <a:ext uri="{FF2B5EF4-FFF2-40B4-BE49-F238E27FC236}">
                <a16:creationId xmlns:a16="http://schemas.microsoft.com/office/drawing/2014/main" xmlns="" id="{6CA4EC59-B8A3-489A-9FB4-AA0699200E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bina, oturma, tezgah, kaldırım içeren bir resim&#10;&#10;Açıklama otomatik olarak oluşturuldu">
            <a:extLst>
              <a:ext uri="{FF2B5EF4-FFF2-40B4-BE49-F238E27FC236}">
                <a16:creationId xmlns:a16="http://schemas.microsoft.com/office/drawing/2014/main" xmlns="" id="{D0B726F9-2CA0-424E-BAD4-A9DCF67C6F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75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7" name="Freeform 15">
            <a:extLst>
              <a:ext uri="{FF2B5EF4-FFF2-40B4-BE49-F238E27FC236}">
                <a16:creationId xmlns:a16="http://schemas.microsoft.com/office/drawing/2014/main" xmlns="" id="{1143E968-E203-496D-A1AD-2EA10AB3E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flipH="1">
            <a:off x="3005669" y="-16933"/>
            <a:ext cx="9220200" cy="6891867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8382001 w 10295468"/>
              <a:gd name="connsiteY0" fmla="*/ 8466 h 6883400"/>
              <a:gd name="connsiteX1" fmla="*/ 7738534 w 10295468"/>
              <a:gd name="connsiteY1" fmla="*/ 2573866 h 6883400"/>
              <a:gd name="connsiteX2" fmla="*/ 10295468 w 10295468"/>
              <a:gd name="connsiteY2" fmla="*/ 6874933 h 6883400"/>
              <a:gd name="connsiteX3" fmla="*/ 2954868 w 10295468"/>
              <a:gd name="connsiteY3" fmla="*/ 6883400 h 6883400"/>
              <a:gd name="connsiteX4" fmla="*/ 0 w 10295468"/>
              <a:gd name="connsiteY4" fmla="*/ 0 h 6883400"/>
              <a:gd name="connsiteX5" fmla="*/ 8382001 w 10295468"/>
              <a:gd name="connsiteY5" fmla="*/ 8466 h 6883400"/>
              <a:gd name="connsiteX0" fmla="*/ 8382001 w 10295468"/>
              <a:gd name="connsiteY0" fmla="*/ 8466 h 6891867"/>
              <a:gd name="connsiteX1" fmla="*/ 7738534 w 10295468"/>
              <a:gd name="connsiteY1" fmla="*/ 2573866 h 6891867"/>
              <a:gd name="connsiteX2" fmla="*/ 10295468 w 10295468"/>
              <a:gd name="connsiteY2" fmla="*/ 6874933 h 6891867"/>
              <a:gd name="connsiteX3" fmla="*/ 16935 w 10295468"/>
              <a:gd name="connsiteY3" fmla="*/ 6891867 h 6891867"/>
              <a:gd name="connsiteX4" fmla="*/ 0 w 10295468"/>
              <a:gd name="connsiteY4" fmla="*/ 0 h 6891867"/>
              <a:gd name="connsiteX5" fmla="*/ 8382001 w 10295468"/>
              <a:gd name="connsiteY5" fmla="*/ 8466 h 6891867"/>
              <a:gd name="connsiteX0" fmla="*/ 8382001 w 8382001"/>
              <a:gd name="connsiteY0" fmla="*/ 8466 h 6891867"/>
              <a:gd name="connsiteX1" fmla="*/ 7738534 w 8382001"/>
              <a:gd name="connsiteY1" fmla="*/ 2573866 h 6891867"/>
              <a:gd name="connsiteX2" fmla="*/ 7340602 w 8382001"/>
              <a:gd name="connsiteY2" fmla="*/ 6883400 h 6891867"/>
              <a:gd name="connsiteX3" fmla="*/ 16935 w 8382001"/>
              <a:gd name="connsiteY3" fmla="*/ 6891867 h 6891867"/>
              <a:gd name="connsiteX4" fmla="*/ 0 w 8382001"/>
              <a:gd name="connsiteY4" fmla="*/ 0 h 6891867"/>
              <a:gd name="connsiteX5" fmla="*/ 8382001 w 8382001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340602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298269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200" h="6891867">
                <a:moveTo>
                  <a:pt x="8382001" y="8466"/>
                </a:moveTo>
                <a:lnTo>
                  <a:pt x="9220200" y="5350932"/>
                </a:lnTo>
                <a:lnTo>
                  <a:pt x="7298269" y="6883400"/>
                </a:lnTo>
                <a:lnTo>
                  <a:pt x="16935" y="6891867"/>
                </a:lnTo>
                <a:lnTo>
                  <a:pt x="0" y="0"/>
                </a:lnTo>
                <a:lnTo>
                  <a:pt x="8382001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FBB3444A-472E-400E-81D0-7CCDEEECC9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xmlns="" id="{B7E64D84-2392-46A1-99D2-C8FC063F9A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xmlns="" id="{89352A95-1C82-4A0D-9B20-8AC7280C7A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xmlns="" id="{81B60E48-D617-4CF1-8900-497D491424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xmlns="" id="{BFF6C14F-3347-46BB-A317-C1C12263E8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4" name="Freeform 10">
              <a:extLst>
                <a:ext uri="{FF2B5EF4-FFF2-40B4-BE49-F238E27FC236}">
                  <a16:creationId xmlns:a16="http://schemas.microsoft.com/office/drawing/2014/main" xmlns="" id="{CDD86299-6737-471C-98C5-872BDC6810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xmlns="" id="{60C6C46B-7841-473B-AC3A-9A69908AB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CB28EE8-CB3E-403E-A33A-3CF8CA56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867" y="2048933"/>
            <a:ext cx="7532156" cy="3742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Isıtma ve soğutma işlemleri, serpantinler ile gerçekleştirilir. Serpantin boruları bakır veya çelik, kanatlar alüminyum, bakır , çelik ,</a:t>
            </a:r>
            <a:r>
              <a:rPr lang="tr-TR" sz="200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epoksi</a:t>
            </a:r>
            <a:r>
              <a:rPr lang="tr-TR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kaplı alüminyum veya </a:t>
            </a:r>
            <a:r>
              <a:rPr lang="tr-TR" sz="200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epoksi</a:t>
            </a:r>
            <a:r>
              <a:rPr lang="tr-TR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kaplı bakır olabilmektedir. Direkt genleşmeli serpantinler bakır boru- alüminyum kanat olarak imal edilmekte olup </a:t>
            </a:r>
            <a:r>
              <a:rPr lang="tr-TR" sz="200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kollektörler</a:t>
            </a:r>
            <a:r>
              <a:rPr lang="tr-TR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bakırdır. Serpantin kaseti galvanizli çelik levhalardan yapılmaktadır.</a:t>
            </a:r>
          </a:p>
        </p:txBody>
      </p:sp>
    </p:spTree>
    <p:extLst>
      <p:ext uri="{BB962C8B-B14F-4D97-AF65-F5344CB8AC3E}">
        <p14:creationId xmlns:p14="http://schemas.microsoft.com/office/powerpoint/2010/main" xmlns="" val="384660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6AD30037-67ED-4367-9BE0-45787510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bina, pencere içeren bir resim&#10;&#10;Açıklama otomatik olarak oluşturuldu">
            <a:extLst>
              <a:ext uri="{FF2B5EF4-FFF2-40B4-BE49-F238E27FC236}">
                <a16:creationId xmlns:a16="http://schemas.microsoft.com/office/drawing/2014/main" xmlns="" id="{76B61FF6-212E-4CAF-B903-F5D3FB8F3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628" b="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0841A4E-5BC1-44B4-83CF-D524E8AE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BF371BCC-8954-44E2-8C4F-29DC18872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xmlns="" id="{CD3505BE-B420-41C5-BE34-3E7652D37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4B68A05B-A78B-4D59-8CF9-1900731A2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84D57A01-C112-4FF2-B5ED-0B762AAD9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6CCCCDF1-5D4F-4CA1-8400-DFBB96BB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20A090B2-5344-43CD-BC70-A6D44F15E8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CB28EE8-CB3E-403E-A33A-3CF8CA56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40" y="456536"/>
            <a:ext cx="5260680" cy="5761384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+mj-lt"/>
                <a:cs typeface="Calibri" panose="020F0502020204030204" pitchFamily="34" charset="0"/>
              </a:rPr>
              <a:t>Test basıncı 20 </a:t>
            </a:r>
            <a:r>
              <a:rPr lang="tr-TR" sz="2000" dirty="0" err="1">
                <a:latin typeface="+mj-lt"/>
                <a:cs typeface="Calibri" panose="020F0502020204030204" pitchFamily="34" charset="0"/>
              </a:rPr>
              <a:t>bar’dır</a:t>
            </a:r>
            <a:r>
              <a:rPr lang="tr-TR" sz="2000" dirty="0">
                <a:latin typeface="+mj-lt"/>
                <a:cs typeface="Calibri" panose="020F0502020204030204" pitchFamily="34" charset="0"/>
              </a:rPr>
              <a:t>. Sıcak ve soğuk sulu serpantinlerde boru giriş-çıkış ağızları dişli; kızgın sulu ve buharlı serpantinlerde boru giriş- çıkış ağızları </a:t>
            </a:r>
            <a:r>
              <a:rPr lang="tr-TR" sz="2000" dirty="0" err="1">
                <a:latin typeface="+mj-lt"/>
                <a:cs typeface="Calibri" panose="020F0502020204030204" pitchFamily="34" charset="0"/>
              </a:rPr>
              <a:t>flanşlıdır</a:t>
            </a:r>
            <a:r>
              <a:rPr lang="tr-TR" sz="2000" dirty="0">
                <a:latin typeface="+mj-lt"/>
                <a:cs typeface="Calibri" panose="020F0502020204030204" pitchFamily="34" charset="0"/>
              </a:rPr>
              <a:t>. Bakım için kolayca dışarıya çıkarılabilecek şekilde tasarlanırlar. </a:t>
            </a:r>
          </a:p>
          <a:p>
            <a:endParaRPr lang="tr-TR" sz="2000" dirty="0">
              <a:latin typeface="+mj-lt"/>
              <a:cs typeface="Calibri" panose="020F0502020204030204" pitchFamily="34" charset="0"/>
            </a:endParaRPr>
          </a:p>
          <a:p>
            <a:r>
              <a:rPr lang="tr-TR" sz="2000" dirty="0">
                <a:latin typeface="+mj-lt"/>
                <a:cs typeface="Calibri" panose="020F0502020204030204" pitchFamily="34" charset="0"/>
              </a:rPr>
              <a:t>Özel </a:t>
            </a:r>
            <a:r>
              <a:rPr lang="tr-TR" sz="2000" dirty="0" err="1">
                <a:latin typeface="+mj-lt"/>
                <a:cs typeface="Calibri" panose="020F0502020204030204" pitchFamily="34" charset="0"/>
              </a:rPr>
              <a:t>by-pass</a:t>
            </a:r>
            <a:r>
              <a:rPr lang="tr-TR" sz="2000" dirty="0">
                <a:latin typeface="+mj-lt"/>
                <a:cs typeface="Calibri" panose="020F0502020204030204" pitchFamily="34" charset="0"/>
              </a:rPr>
              <a:t> sacları ile havanın sadece serpantin yüzeyinden geçmesi sağlanır. Yüksek verim sağlanması için hava ile su ters akışlı olarak tasarlanır. Sıcak ve soğuk sulu serpantinlerde, su girişi alttan, su çıkışı üsttendir.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xmlns="" val="383904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6CA4EC59-B8A3-489A-9FB4-AA0699200E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0D2F1EDF-9AB1-4C37-9C53-F5E14ACB1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4" b="219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Freeform 15">
            <a:extLst>
              <a:ext uri="{FF2B5EF4-FFF2-40B4-BE49-F238E27FC236}">
                <a16:creationId xmlns:a16="http://schemas.microsoft.com/office/drawing/2014/main" xmlns="" id="{1143E968-E203-496D-A1AD-2EA10AB3E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flipH="1">
            <a:off x="3005669" y="-16933"/>
            <a:ext cx="9220200" cy="6891867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8382001 w 10295468"/>
              <a:gd name="connsiteY0" fmla="*/ 8466 h 6883400"/>
              <a:gd name="connsiteX1" fmla="*/ 7738534 w 10295468"/>
              <a:gd name="connsiteY1" fmla="*/ 2573866 h 6883400"/>
              <a:gd name="connsiteX2" fmla="*/ 10295468 w 10295468"/>
              <a:gd name="connsiteY2" fmla="*/ 6874933 h 6883400"/>
              <a:gd name="connsiteX3" fmla="*/ 2954868 w 10295468"/>
              <a:gd name="connsiteY3" fmla="*/ 6883400 h 6883400"/>
              <a:gd name="connsiteX4" fmla="*/ 0 w 10295468"/>
              <a:gd name="connsiteY4" fmla="*/ 0 h 6883400"/>
              <a:gd name="connsiteX5" fmla="*/ 8382001 w 10295468"/>
              <a:gd name="connsiteY5" fmla="*/ 8466 h 6883400"/>
              <a:gd name="connsiteX0" fmla="*/ 8382001 w 10295468"/>
              <a:gd name="connsiteY0" fmla="*/ 8466 h 6891867"/>
              <a:gd name="connsiteX1" fmla="*/ 7738534 w 10295468"/>
              <a:gd name="connsiteY1" fmla="*/ 2573866 h 6891867"/>
              <a:gd name="connsiteX2" fmla="*/ 10295468 w 10295468"/>
              <a:gd name="connsiteY2" fmla="*/ 6874933 h 6891867"/>
              <a:gd name="connsiteX3" fmla="*/ 16935 w 10295468"/>
              <a:gd name="connsiteY3" fmla="*/ 6891867 h 6891867"/>
              <a:gd name="connsiteX4" fmla="*/ 0 w 10295468"/>
              <a:gd name="connsiteY4" fmla="*/ 0 h 6891867"/>
              <a:gd name="connsiteX5" fmla="*/ 8382001 w 10295468"/>
              <a:gd name="connsiteY5" fmla="*/ 8466 h 6891867"/>
              <a:gd name="connsiteX0" fmla="*/ 8382001 w 8382001"/>
              <a:gd name="connsiteY0" fmla="*/ 8466 h 6891867"/>
              <a:gd name="connsiteX1" fmla="*/ 7738534 w 8382001"/>
              <a:gd name="connsiteY1" fmla="*/ 2573866 h 6891867"/>
              <a:gd name="connsiteX2" fmla="*/ 7340602 w 8382001"/>
              <a:gd name="connsiteY2" fmla="*/ 6883400 h 6891867"/>
              <a:gd name="connsiteX3" fmla="*/ 16935 w 8382001"/>
              <a:gd name="connsiteY3" fmla="*/ 6891867 h 6891867"/>
              <a:gd name="connsiteX4" fmla="*/ 0 w 8382001"/>
              <a:gd name="connsiteY4" fmla="*/ 0 h 6891867"/>
              <a:gd name="connsiteX5" fmla="*/ 8382001 w 8382001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340602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298269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200" h="6891867">
                <a:moveTo>
                  <a:pt x="8382001" y="8466"/>
                </a:moveTo>
                <a:lnTo>
                  <a:pt x="9220200" y="5350932"/>
                </a:lnTo>
                <a:lnTo>
                  <a:pt x="7298269" y="6883400"/>
                </a:lnTo>
                <a:lnTo>
                  <a:pt x="16935" y="6891867"/>
                </a:lnTo>
                <a:lnTo>
                  <a:pt x="0" y="0"/>
                </a:lnTo>
                <a:lnTo>
                  <a:pt x="8382001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BB3444A-472E-400E-81D0-7CCDEEECC9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xmlns="" id="{B7E64D84-2392-46A1-99D2-C8FC063F9A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xmlns="" id="{89352A95-1C82-4A0D-9B20-8AC7280C7A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xmlns="" id="{81B60E48-D617-4CF1-8900-497D491424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xmlns="" id="{BFF6C14F-3347-46BB-A317-C1C12263E8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xmlns="" id="{CDD86299-6737-471C-98C5-872BDC6810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xmlns="" id="{60C6C46B-7841-473B-AC3A-9A69908AB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E1AF835-736A-4100-931A-F73BFB7C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867" y="1653871"/>
            <a:ext cx="7532156" cy="413732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dirty="0" err="1">
                <a:solidFill>
                  <a:schemeClr val="bg1"/>
                </a:solidFill>
              </a:rPr>
              <a:t>Havanın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ısıtılması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için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kullanılan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serpantinler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sıcak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sulu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kızgın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sulu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buharlı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elektrikli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olabilir.Isıtıcı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serpantinlerde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havanın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ısıtılması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sabit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özgül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nemde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gerçekleştiği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için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havaya</a:t>
            </a:r>
            <a:r>
              <a:rPr lang="en-US" sz="2200" dirty="0">
                <a:solidFill>
                  <a:schemeClr val="bg1"/>
                </a:solidFill>
              </a:rPr>
              <a:t> transfer </a:t>
            </a:r>
            <a:r>
              <a:rPr lang="en-US" sz="2200" dirty="0" err="1">
                <a:solidFill>
                  <a:schemeClr val="bg1"/>
                </a:solidFill>
              </a:rPr>
              <a:t>edilen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ısı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havanın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duyulur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ısısının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yani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sıcaklığının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artmasına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neden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olmaktadır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  <a:r>
              <a:rPr lang="tr-TR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Isıtıcı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serpantinler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ısıtıcı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akışkan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özelliklerine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bağlı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olarak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genellikle</a:t>
            </a:r>
            <a:r>
              <a:rPr lang="en-US" sz="2200" dirty="0">
                <a:solidFill>
                  <a:schemeClr val="bg1"/>
                </a:solidFill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>
                <a:solidFill>
                  <a:schemeClr val="bg1"/>
                </a:solidFill>
              </a:rPr>
              <a:t>1.Bakır </a:t>
            </a:r>
            <a:r>
              <a:rPr lang="en-US" sz="2200" dirty="0" err="1">
                <a:solidFill>
                  <a:schemeClr val="bg1"/>
                </a:solidFill>
              </a:rPr>
              <a:t>boru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alüminyum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kanatlı</a:t>
            </a:r>
            <a:endParaRPr lang="en-US" sz="22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>
                <a:solidFill>
                  <a:schemeClr val="bg1"/>
                </a:solidFill>
              </a:rPr>
              <a:t>2.Bakır </a:t>
            </a:r>
            <a:r>
              <a:rPr lang="en-US" sz="2200" dirty="0" err="1">
                <a:solidFill>
                  <a:schemeClr val="bg1"/>
                </a:solidFill>
              </a:rPr>
              <a:t>boru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bakır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kanatlı</a:t>
            </a:r>
            <a:endParaRPr lang="en-US" sz="22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>
                <a:solidFill>
                  <a:schemeClr val="bg1"/>
                </a:solidFill>
              </a:rPr>
              <a:t>3.Çelik </a:t>
            </a:r>
            <a:r>
              <a:rPr lang="en-US" sz="2200" dirty="0" err="1">
                <a:solidFill>
                  <a:schemeClr val="bg1"/>
                </a:solidFill>
              </a:rPr>
              <a:t>boru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çelik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kanatlı</a:t>
            </a:r>
            <a:endParaRPr lang="en-US" sz="22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>
                <a:solidFill>
                  <a:schemeClr val="bg1"/>
                </a:solidFill>
              </a:rPr>
              <a:t>4.Çelik </a:t>
            </a:r>
            <a:r>
              <a:rPr lang="en-US" sz="2200" dirty="0" err="1">
                <a:solidFill>
                  <a:schemeClr val="bg1"/>
                </a:solidFill>
              </a:rPr>
              <a:t>borulu</a:t>
            </a:r>
            <a:endParaRPr lang="en-US" sz="22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>
                <a:solidFill>
                  <a:schemeClr val="bg1"/>
                </a:solidFill>
              </a:rPr>
              <a:t>5.Paslanmaz </a:t>
            </a:r>
            <a:r>
              <a:rPr lang="en-US" sz="2200" dirty="0" err="1">
                <a:solidFill>
                  <a:schemeClr val="bg1"/>
                </a:solidFill>
              </a:rPr>
              <a:t>borulu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olarak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seçilirler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31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6AD30037-67ED-4367-9BE0-45787510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pencere, oturma, beyaz, bina içeren bir resim&#10;&#10;Açıklama otomatik olarak oluşturuldu">
            <a:extLst>
              <a:ext uri="{FF2B5EF4-FFF2-40B4-BE49-F238E27FC236}">
                <a16:creationId xmlns:a16="http://schemas.microsoft.com/office/drawing/2014/main" xmlns="" id="{5C4E587E-02FD-4952-8919-F76EAA69B4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1" r="25418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0841A4E-5BC1-44B4-83CF-D524E8AE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BF371BCC-8954-44E2-8C4F-29DC18872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xmlns="" id="{CD3505BE-B420-41C5-BE34-3E7652D37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xmlns="" id="{4B68A05B-A78B-4D59-8CF9-1900731A2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xmlns="" id="{84D57A01-C112-4FF2-B5ED-0B762AAD9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xmlns="" id="{6CCCCDF1-5D4F-4CA1-8400-DFBB96BB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xmlns="" id="{20A090B2-5344-43CD-BC70-A6D44F15E8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485856E-202F-4274-8177-94156815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61" y="1866899"/>
            <a:ext cx="5260680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Hava</a:t>
            </a:r>
            <a:r>
              <a:rPr lang="en-US" sz="2000" dirty="0"/>
              <a:t> </a:t>
            </a:r>
            <a:r>
              <a:rPr lang="en-US" sz="2000" dirty="0" err="1"/>
              <a:t>ısıtma</a:t>
            </a:r>
            <a:r>
              <a:rPr lang="en-US" sz="2000" dirty="0"/>
              <a:t> </a:t>
            </a:r>
            <a:r>
              <a:rPr lang="en-US" sz="2000" dirty="0" err="1"/>
              <a:t>serpantinleri</a:t>
            </a:r>
            <a:r>
              <a:rPr lang="en-US" sz="2000" dirty="0"/>
              <a:t> </a:t>
            </a:r>
            <a:r>
              <a:rPr lang="en-US" sz="2000" dirty="0" err="1"/>
              <a:t>havayı</a:t>
            </a:r>
            <a:r>
              <a:rPr lang="en-US" sz="2000" dirty="0"/>
              <a:t> </a:t>
            </a:r>
            <a:r>
              <a:rPr lang="en-US" sz="2000" dirty="0" err="1"/>
              <a:t>zorlanmış</a:t>
            </a:r>
            <a:r>
              <a:rPr lang="en-US" sz="2000" dirty="0"/>
              <a:t> </a:t>
            </a:r>
            <a:r>
              <a:rPr lang="en-US" sz="2000" dirty="0" err="1"/>
              <a:t>taşınımlı</a:t>
            </a:r>
            <a:r>
              <a:rPr lang="en-US" sz="2000" dirty="0"/>
              <a:t> </a:t>
            </a:r>
            <a:r>
              <a:rPr lang="tr-TR" sz="2000" dirty="0"/>
              <a:t>olarak </a:t>
            </a:r>
            <a:r>
              <a:rPr lang="en-US" sz="2000" dirty="0" err="1"/>
              <a:t>ısıtmak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r>
              <a:rPr lang="en-US" sz="2000" dirty="0"/>
              <a:t>. </a:t>
            </a:r>
            <a:r>
              <a:rPr lang="en-US" sz="2000" dirty="0" err="1"/>
              <a:t>Isıtma</a:t>
            </a:r>
            <a:r>
              <a:rPr lang="en-US" sz="2000" dirty="0"/>
              <a:t> </a:t>
            </a:r>
            <a:r>
              <a:rPr lang="en-US" sz="2000" dirty="0" err="1"/>
              <a:t>aracına</a:t>
            </a:r>
            <a:r>
              <a:rPr lang="en-US" sz="2000" dirty="0"/>
              <a:t> </a:t>
            </a:r>
            <a:r>
              <a:rPr lang="en-US" sz="2000" dirty="0" err="1"/>
              <a:t>bağlı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serpantinler</a:t>
            </a:r>
            <a:r>
              <a:rPr lang="en-US" sz="2000" dirty="0"/>
              <a:t> </a:t>
            </a:r>
            <a:r>
              <a:rPr lang="en-US" sz="2000" dirty="0" err="1"/>
              <a:t>aşağıdaki</a:t>
            </a:r>
            <a:r>
              <a:rPr lang="en-US" sz="2000" dirty="0"/>
              <a:t> </a:t>
            </a:r>
            <a:r>
              <a:rPr lang="en-US" sz="2000" dirty="0" err="1"/>
              <a:t>kategorilere</a:t>
            </a:r>
            <a:r>
              <a:rPr lang="en-US" sz="2000" dirty="0"/>
              <a:t> </a:t>
            </a:r>
            <a:r>
              <a:rPr lang="en-US" sz="2000" dirty="0" err="1"/>
              <a:t>ayrılır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• Sulu </a:t>
            </a:r>
            <a:r>
              <a:rPr lang="en-US" sz="2000" dirty="0" err="1"/>
              <a:t>serpantinler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• </a:t>
            </a:r>
            <a:r>
              <a:rPr lang="en-US" sz="2000" dirty="0" err="1"/>
              <a:t>Buharlı</a:t>
            </a:r>
            <a:r>
              <a:rPr lang="en-US" sz="2000" dirty="0"/>
              <a:t> </a:t>
            </a:r>
            <a:r>
              <a:rPr lang="en-US" sz="2000" dirty="0" err="1"/>
              <a:t>serpantinler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• </a:t>
            </a:r>
            <a:r>
              <a:rPr lang="en-US" sz="2000" dirty="0" err="1"/>
              <a:t>Elektrikli</a:t>
            </a:r>
            <a:r>
              <a:rPr lang="en-US" sz="2000" dirty="0"/>
              <a:t> </a:t>
            </a:r>
            <a:r>
              <a:rPr lang="en-US" sz="2000" dirty="0" err="1"/>
              <a:t>ısıtıcı</a:t>
            </a:r>
            <a:r>
              <a:rPr lang="en-US" sz="2000" dirty="0"/>
              <a:t> </a:t>
            </a:r>
            <a:r>
              <a:rPr lang="en-US" sz="2000" dirty="0" err="1"/>
              <a:t>serpantinler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Enerji</a:t>
            </a:r>
            <a:r>
              <a:rPr lang="en-US" sz="2000" dirty="0"/>
              <a:t>, </a:t>
            </a:r>
            <a:r>
              <a:rPr lang="en-US" sz="2000" dirty="0" err="1"/>
              <a:t>serpantinin</a:t>
            </a:r>
            <a:r>
              <a:rPr lang="en-US" sz="2000" dirty="0"/>
              <a:t> primer </a:t>
            </a:r>
            <a:r>
              <a:rPr lang="en-US" sz="2000" dirty="0" err="1"/>
              <a:t>tarafında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/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hava</a:t>
            </a:r>
            <a:r>
              <a:rPr lang="en-US" sz="2000" dirty="0"/>
              <a:t> </a:t>
            </a:r>
            <a:r>
              <a:rPr lang="en-US" sz="2000" dirty="0" err="1"/>
              <a:t>tarafında</a:t>
            </a:r>
            <a:r>
              <a:rPr lang="en-US" sz="2000" dirty="0"/>
              <a:t> </a:t>
            </a:r>
            <a:r>
              <a:rPr lang="en-US" sz="2000" dirty="0" err="1"/>
              <a:t>tüketilir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83695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6CA4EC59-B8A3-489A-9FB4-AA0699200E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kişi, adam, iç mekan, oturma içeren bir resim&#10;&#10;Açıklama otomatik olarak oluşturuldu">
            <a:extLst>
              <a:ext uri="{FF2B5EF4-FFF2-40B4-BE49-F238E27FC236}">
                <a16:creationId xmlns:a16="http://schemas.microsoft.com/office/drawing/2014/main" xmlns="" id="{6C0EA3A9-DB46-4C4D-B8D3-2F79172D1D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Freeform 15">
            <a:extLst>
              <a:ext uri="{FF2B5EF4-FFF2-40B4-BE49-F238E27FC236}">
                <a16:creationId xmlns:a16="http://schemas.microsoft.com/office/drawing/2014/main" xmlns="" id="{1143E968-E203-496D-A1AD-2EA10AB3E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flipH="1">
            <a:off x="3005669" y="-16933"/>
            <a:ext cx="9220200" cy="6891867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8382001 w 10295468"/>
              <a:gd name="connsiteY0" fmla="*/ 8466 h 6883400"/>
              <a:gd name="connsiteX1" fmla="*/ 7738534 w 10295468"/>
              <a:gd name="connsiteY1" fmla="*/ 2573866 h 6883400"/>
              <a:gd name="connsiteX2" fmla="*/ 10295468 w 10295468"/>
              <a:gd name="connsiteY2" fmla="*/ 6874933 h 6883400"/>
              <a:gd name="connsiteX3" fmla="*/ 2954868 w 10295468"/>
              <a:gd name="connsiteY3" fmla="*/ 6883400 h 6883400"/>
              <a:gd name="connsiteX4" fmla="*/ 0 w 10295468"/>
              <a:gd name="connsiteY4" fmla="*/ 0 h 6883400"/>
              <a:gd name="connsiteX5" fmla="*/ 8382001 w 10295468"/>
              <a:gd name="connsiteY5" fmla="*/ 8466 h 6883400"/>
              <a:gd name="connsiteX0" fmla="*/ 8382001 w 10295468"/>
              <a:gd name="connsiteY0" fmla="*/ 8466 h 6891867"/>
              <a:gd name="connsiteX1" fmla="*/ 7738534 w 10295468"/>
              <a:gd name="connsiteY1" fmla="*/ 2573866 h 6891867"/>
              <a:gd name="connsiteX2" fmla="*/ 10295468 w 10295468"/>
              <a:gd name="connsiteY2" fmla="*/ 6874933 h 6891867"/>
              <a:gd name="connsiteX3" fmla="*/ 16935 w 10295468"/>
              <a:gd name="connsiteY3" fmla="*/ 6891867 h 6891867"/>
              <a:gd name="connsiteX4" fmla="*/ 0 w 10295468"/>
              <a:gd name="connsiteY4" fmla="*/ 0 h 6891867"/>
              <a:gd name="connsiteX5" fmla="*/ 8382001 w 10295468"/>
              <a:gd name="connsiteY5" fmla="*/ 8466 h 6891867"/>
              <a:gd name="connsiteX0" fmla="*/ 8382001 w 8382001"/>
              <a:gd name="connsiteY0" fmla="*/ 8466 h 6891867"/>
              <a:gd name="connsiteX1" fmla="*/ 7738534 w 8382001"/>
              <a:gd name="connsiteY1" fmla="*/ 2573866 h 6891867"/>
              <a:gd name="connsiteX2" fmla="*/ 7340602 w 8382001"/>
              <a:gd name="connsiteY2" fmla="*/ 6883400 h 6891867"/>
              <a:gd name="connsiteX3" fmla="*/ 16935 w 8382001"/>
              <a:gd name="connsiteY3" fmla="*/ 6891867 h 6891867"/>
              <a:gd name="connsiteX4" fmla="*/ 0 w 8382001"/>
              <a:gd name="connsiteY4" fmla="*/ 0 h 6891867"/>
              <a:gd name="connsiteX5" fmla="*/ 8382001 w 8382001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340602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298269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200" h="6891867">
                <a:moveTo>
                  <a:pt x="8382001" y="8466"/>
                </a:moveTo>
                <a:lnTo>
                  <a:pt x="9220200" y="5350932"/>
                </a:lnTo>
                <a:lnTo>
                  <a:pt x="7298269" y="6883400"/>
                </a:lnTo>
                <a:lnTo>
                  <a:pt x="16935" y="6891867"/>
                </a:lnTo>
                <a:lnTo>
                  <a:pt x="0" y="0"/>
                </a:lnTo>
                <a:lnTo>
                  <a:pt x="8382001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BB3444A-472E-400E-81D0-7CCDEEECC9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B7E64D84-2392-46A1-99D2-C8FC063F9A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xmlns="" id="{89352A95-1C82-4A0D-9B20-8AC7280C7A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xmlns="" id="{81B60E48-D617-4CF1-8900-497D491424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xmlns="" id="{BFF6C14F-3347-46BB-A317-C1C12263E8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xmlns="" id="{CDD86299-6737-471C-98C5-872BDC6810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xmlns="" id="{60C6C46B-7841-473B-AC3A-9A69908AB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6DB55EC-5DB6-40AE-8D20-0AF011FA2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804" y="487530"/>
            <a:ext cx="5553094" cy="5882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>
                <a:solidFill>
                  <a:schemeClr val="bg1"/>
                </a:solidFill>
              </a:rPr>
              <a:t>      </a:t>
            </a:r>
            <a:r>
              <a:rPr lang="en-US" dirty="0" err="1">
                <a:solidFill>
                  <a:schemeClr val="bg1"/>
                </a:solidFill>
              </a:rPr>
              <a:t>Sıcak</a:t>
            </a:r>
            <a:r>
              <a:rPr lang="en-US" dirty="0">
                <a:solidFill>
                  <a:schemeClr val="bg1"/>
                </a:solidFill>
              </a:rPr>
              <a:t> Sulu </a:t>
            </a:r>
            <a:r>
              <a:rPr lang="en-US" dirty="0" err="1">
                <a:solidFill>
                  <a:schemeClr val="bg1"/>
                </a:solidFill>
              </a:rPr>
              <a:t>Batarya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Seçim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Kriterleri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0"/>
            <a:r>
              <a:rPr lang="en-US" sz="2000" dirty="0" err="1">
                <a:solidFill>
                  <a:schemeClr val="bg1"/>
                </a:solidFill>
              </a:rPr>
              <a:t>Isıtıcı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serpantin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alın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hızı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soğutucu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serpantindeki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alın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hızı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kadar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kritik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değerdir.Serpantinde</a:t>
            </a:r>
            <a:r>
              <a:rPr lang="tr-TR" sz="2000" dirty="0">
                <a:solidFill>
                  <a:schemeClr val="bg1"/>
                </a:solidFill>
              </a:rPr>
              <a:t> dolaşan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suyun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sıcaklığının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serpantini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havanın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sıcaklığından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oldukça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yüksek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olması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nedeniyle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serpantin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yüzey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dolayısıyla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serpantin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sıra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sayısı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buna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bağlı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olarak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serpantin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tarafı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basınç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kaybı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soğutucu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serpantine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göre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oldukça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düşük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çıkmaktadır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Isıtıcı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bataryalarda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hızının</a:t>
            </a:r>
            <a:r>
              <a:rPr lang="en-US" sz="2000" dirty="0">
                <a:solidFill>
                  <a:schemeClr val="bg1"/>
                </a:solidFill>
              </a:rPr>
              <a:t> 3</a:t>
            </a:r>
            <a:r>
              <a:rPr lang="tr-TR" sz="2000" dirty="0">
                <a:solidFill>
                  <a:schemeClr val="bg1"/>
                </a:solidFill>
              </a:rPr>
              <a:t> m/s’yi </a:t>
            </a:r>
            <a:r>
              <a:rPr lang="en-US" sz="2000" dirty="0" err="1">
                <a:solidFill>
                  <a:schemeClr val="bg1"/>
                </a:solidFill>
              </a:rPr>
              <a:t>geçmemesi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tavsiye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edilir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bg1"/>
                </a:solidFill>
              </a:rPr>
              <a:t>Serpantine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giren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çıkan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havanın</a:t>
            </a:r>
            <a:r>
              <a:rPr lang="en-US" sz="2000" dirty="0">
                <a:solidFill>
                  <a:schemeClr val="bg1"/>
                </a:solidFill>
              </a:rPr>
              <a:t> kuru </a:t>
            </a:r>
            <a:r>
              <a:rPr lang="en-US" sz="2000" dirty="0" err="1">
                <a:solidFill>
                  <a:schemeClr val="bg1"/>
                </a:solidFill>
              </a:rPr>
              <a:t>termometre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sıcaklığı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belirlenmelidir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bg1"/>
                </a:solidFill>
              </a:rPr>
              <a:t>Isıtıcı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serpantinde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dolaşan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ısıtıcı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akışkan</a:t>
            </a:r>
            <a:r>
              <a:rPr lang="en-US" sz="2000" dirty="0">
                <a:solidFill>
                  <a:schemeClr val="bg1"/>
                </a:solidFill>
              </a:rPr>
              <a:t> tipi </a:t>
            </a:r>
            <a:r>
              <a:rPr lang="en-US" sz="2000" dirty="0" err="1">
                <a:solidFill>
                  <a:schemeClr val="bg1"/>
                </a:solidFill>
              </a:rPr>
              <a:t>ve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rejimi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belirlenmelidir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88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AD30037-67ED-4367-9BE0-45787510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iç mekan, tablo, oturma, fırça içeren bir resim&#10;&#10;Açıklama otomatik olarak oluşturuldu">
            <a:extLst>
              <a:ext uri="{FF2B5EF4-FFF2-40B4-BE49-F238E27FC236}">
                <a16:creationId xmlns:a16="http://schemas.microsoft.com/office/drawing/2014/main" xmlns="" id="{62E2CEE0-950E-4646-BE33-43ED3792E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50" r="28098"/>
          <a:stretch/>
        </p:blipFill>
        <p:spPr>
          <a:xfrm>
            <a:off x="6892923" y="-14288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0841A4E-5BC1-44B4-83CF-D524E8AE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BF371BCC-8954-44E2-8C4F-29DC18872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CD3505BE-B420-41C5-BE34-3E7652D37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4B68A05B-A78B-4D59-8CF9-1900731A2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84D57A01-C112-4FF2-B5ED-0B762AAD9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6CCCCDF1-5D4F-4CA1-8400-DFBB96BB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20A090B2-5344-43CD-BC70-A6D44F15E8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683A6BE-127E-4223-A7C3-D453BA92A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34" y="910252"/>
            <a:ext cx="5260680" cy="5161935"/>
          </a:xfrm>
        </p:spPr>
        <p:txBody>
          <a:bodyPr>
            <a:normAutofit/>
          </a:bodyPr>
          <a:lstStyle/>
          <a:p>
            <a:pPr lvl="0"/>
            <a:r>
              <a:rPr lang="en-US" sz="2000" dirty="0" err="1"/>
              <a:t>Serpantin</a:t>
            </a:r>
            <a:r>
              <a:rPr lang="en-US" sz="2000" dirty="0"/>
              <a:t> </a:t>
            </a:r>
            <a:r>
              <a:rPr lang="en-US" sz="2000" dirty="0" err="1"/>
              <a:t>hava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tarafı</a:t>
            </a:r>
            <a:r>
              <a:rPr lang="en-US" sz="2000" dirty="0"/>
              <a:t> </a:t>
            </a:r>
            <a:r>
              <a:rPr lang="en-US" sz="2000" dirty="0" err="1"/>
              <a:t>basınç</a:t>
            </a:r>
            <a:r>
              <a:rPr lang="en-US" sz="2000" dirty="0"/>
              <a:t> </a:t>
            </a:r>
            <a:r>
              <a:rPr lang="en-US" sz="2000" dirty="0" err="1"/>
              <a:t>kayıpları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sınırlama</a:t>
            </a:r>
            <a:r>
              <a:rPr lang="en-US" sz="2000" dirty="0"/>
              <a:t> </a:t>
            </a:r>
            <a:r>
              <a:rPr lang="en-US" sz="2000" dirty="0" err="1"/>
              <a:t>getirilmelidir</a:t>
            </a:r>
            <a:r>
              <a:rPr lang="en-US" sz="2000" dirty="0"/>
              <a:t>.</a:t>
            </a:r>
            <a:r>
              <a:rPr lang="tr-TR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tarafı</a:t>
            </a:r>
            <a:r>
              <a:rPr lang="en-US" sz="2000" dirty="0"/>
              <a:t> </a:t>
            </a:r>
            <a:r>
              <a:rPr lang="en-US" sz="2000" dirty="0" err="1"/>
              <a:t>basınç</a:t>
            </a:r>
            <a:r>
              <a:rPr lang="en-US" sz="2000" dirty="0"/>
              <a:t> </a:t>
            </a:r>
            <a:r>
              <a:rPr lang="en-US" sz="2000" dirty="0" err="1"/>
              <a:t>kaybının</a:t>
            </a:r>
            <a:r>
              <a:rPr lang="en-US" sz="2000" dirty="0"/>
              <a:t> 30 kPa </a:t>
            </a:r>
            <a:r>
              <a:rPr lang="en-US" sz="2000" dirty="0" err="1"/>
              <a:t>değerini</a:t>
            </a:r>
            <a:r>
              <a:rPr lang="en-US" sz="2000" dirty="0"/>
              <a:t> </a:t>
            </a:r>
            <a:r>
              <a:rPr lang="en-US" sz="2000" dirty="0" err="1"/>
              <a:t>geçmemesi</a:t>
            </a:r>
            <a:r>
              <a:rPr lang="en-US" sz="2000" dirty="0"/>
              <a:t> </a:t>
            </a:r>
            <a:r>
              <a:rPr lang="en-US" sz="2000" dirty="0" err="1"/>
              <a:t>önerilir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/>
              <a:t>Serpantin</a:t>
            </a:r>
            <a:r>
              <a:rPr lang="en-US" sz="2000" dirty="0"/>
              <a:t> </a:t>
            </a:r>
            <a:r>
              <a:rPr lang="en-US" sz="2000" dirty="0" err="1"/>
              <a:t>hava</a:t>
            </a:r>
            <a:r>
              <a:rPr lang="en-US" sz="2000" dirty="0"/>
              <a:t> </a:t>
            </a:r>
            <a:r>
              <a:rPr lang="en-US" sz="2000" dirty="0" err="1"/>
              <a:t>debisi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ısıtma</a:t>
            </a:r>
            <a:r>
              <a:rPr lang="en-US" sz="2000" dirty="0"/>
              <a:t> </a:t>
            </a:r>
            <a:r>
              <a:rPr lang="en-US" sz="2000" dirty="0" err="1"/>
              <a:t>kapasitesi</a:t>
            </a:r>
            <a:r>
              <a:rPr lang="en-US" sz="2000" dirty="0"/>
              <a:t> </a:t>
            </a:r>
            <a:r>
              <a:rPr lang="en-US" sz="2000" dirty="0" err="1"/>
              <a:t>tanımlanmalıdır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/>
              <a:t>Buhar</a:t>
            </a:r>
            <a:r>
              <a:rPr lang="en-US" sz="2000" dirty="0"/>
              <a:t> </a:t>
            </a:r>
            <a:r>
              <a:rPr lang="en-US" sz="2000" dirty="0" err="1"/>
              <a:t>serpantinleri</a:t>
            </a:r>
            <a:r>
              <a:rPr lang="en-US" sz="2000" dirty="0"/>
              <a:t>, </a:t>
            </a:r>
            <a:r>
              <a:rPr lang="en-US" sz="2000" dirty="0" err="1"/>
              <a:t>düşük</a:t>
            </a:r>
            <a:r>
              <a:rPr lang="en-US" sz="2000" dirty="0"/>
              <a:t> </a:t>
            </a:r>
            <a:r>
              <a:rPr lang="en-US" sz="2000" dirty="0" err="1"/>
              <a:t>buhar</a:t>
            </a:r>
            <a:r>
              <a:rPr lang="en-US" sz="2000" dirty="0"/>
              <a:t> </a:t>
            </a:r>
            <a:r>
              <a:rPr lang="en-US" sz="2000" dirty="0" err="1"/>
              <a:t>basınçlarında</a:t>
            </a:r>
            <a:r>
              <a:rPr lang="en-US" sz="2000" dirty="0"/>
              <a:t> </a:t>
            </a:r>
            <a:r>
              <a:rPr lang="en-US" sz="2000" dirty="0" err="1"/>
              <a:t>bakır</a:t>
            </a:r>
            <a:r>
              <a:rPr lang="en-US" sz="2000" dirty="0"/>
              <a:t> </a:t>
            </a:r>
            <a:r>
              <a:rPr lang="en-US" sz="2000" dirty="0" err="1"/>
              <a:t>borulu</a:t>
            </a:r>
            <a:r>
              <a:rPr lang="en-US" sz="2000" dirty="0"/>
              <a:t>, </a:t>
            </a:r>
            <a:r>
              <a:rPr lang="en-US" sz="2000" dirty="0" err="1"/>
              <a:t>yüksek</a:t>
            </a:r>
            <a:r>
              <a:rPr lang="en-US" sz="2000" dirty="0"/>
              <a:t> </a:t>
            </a:r>
            <a:r>
              <a:rPr lang="en-US" sz="2000" dirty="0" err="1"/>
              <a:t>basınçlarda</a:t>
            </a:r>
            <a:r>
              <a:rPr lang="en-US" sz="2000" dirty="0"/>
              <a:t> </a:t>
            </a:r>
            <a:r>
              <a:rPr lang="en-US" sz="2000" dirty="0" err="1"/>
              <a:t>çelik</a:t>
            </a:r>
            <a:r>
              <a:rPr lang="en-US" sz="2000" dirty="0"/>
              <a:t> </a:t>
            </a:r>
            <a:r>
              <a:rPr lang="en-US" sz="2000" dirty="0" err="1"/>
              <a:t>borulu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kullanılmalıdır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/>
              <a:t>Elektrikli</a:t>
            </a:r>
            <a:r>
              <a:rPr lang="en-US" sz="2000" dirty="0"/>
              <a:t> </a:t>
            </a:r>
            <a:r>
              <a:rPr lang="en-US" sz="2000" dirty="0" err="1"/>
              <a:t>ısıtıcılarda</a:t>
            </a:r>
            <a:r>
              <a:rPr lang="en-US" sz="2000" dirty="0"/>
              <a:t> </a:t>
            </a:r>
            <a:r>
              <a:rPr lang="en-US" sz="2000" dirty="0" err="1"/>
              <a:t>hava</a:t>
            </a:r>
            <a:r>
              <a:rPr lang="en-US" sz="2000" dirty="0"/>
              <a:t> </a:t>
            </a:r>
            <a:r>
              <a:rPr lang="en-US" sz="2000" dirty="0" err="1"/>
              <a:t>hızının</a:t>
            </a:r>
            <a:r>
              <a:rPr lang="en-US" sz="2000" dirty="0"/>
              <a:t> 1 m/</a:t>
            </a:r>
            <a:r>
              <a:rPr lang="en-US" sz="2000" dirty="0" err="1"/>
              <a:t>s’nin</a:t>
            </a:r>
            <a:r>
              <a:rPr lang="en-US" sz="2000" dirty="0"/>
              <a:t> </a:t>
            </a:r>
            <a:r>
              <a:rPr lang="en-US" sz="2000" dirty="0" err="1"/>
              <a:t>altında</a:t>
            </a:r>
            <a:r>
              <a:rPr lang="en-US" sz="2000" dirty="0"/>
              <a:t> </a:t>
            </a:r>
            <a:r>
              <a:rPr lang="en-US" sz="2000" dirty="0" err="1"/>
              <a:t>olmamasına</a:t>
            </a:r>
            <a:r>
              <a:rPr lang="en-US" sz="2000" dirty="0"/>
              <a:t> </a:t>
            </a:r>
            <a:r>
              <a:rPr lang="en-US" sz="2000" dirty="0" err="1"/>
              <a:t>dikkat</a:t>
            </a:r>
            <a:r>
              <a:rPr lang="en-US" sz="2000" dirty="0"/>
              <a:t> </a:t>
            </a:r>
            <a:r>
              <a:rPr lang="en-US" sz="2000" dirty="0" err="1"/>
              <a:t>edilmelidir</a:t>
            </a:r>
            <a:r>
              <a:rPr lang="en-US" sz="2000" dirty="0"/>
              <a:t>.</a:t>
            </a:r>
            <a:r>
              <a:rPr lang="tr-TR" sz="2000" dirty="0"/>
              <a:t> </a:t>
            </a:r>
            <a:r>
              <a:rPr lang="en-US" sz="2000" dirty="0" err="1"/>
              <a:t>Elektrik</a:t>
            </a:r>
            <a:r>
              <a:rPr lang="en-US" sz="2000" dirty="0"/>
              <a:t> </a:t>
            </a:r>
            <a:r>
              <a:rPr lang="en-US" sz="2000" dirty="0" err="1"/>
              <a:t>devresinde</a:t>
            </a:r>
            <a:r>
              <a:rPr lang="en-US" sz="2000" dirty="0"/>
              <a:t> </a:t>
            </a:r>
            <a:r>
              <a:rPr lang="en-US" sz="2000" dirty="0" err="1"/>
              <a:t>gerekli</a:t>
            </a:r>
            <a:r>
              <a:rPr lang="en-US" sz="2000" dirty="0"/>
              <a:t> </a:t>
            </a:r>
            <a:r>
              <a:rPr lang="en-US" sz="2000" dirty="0" err="1"/>
              <a:t>güvenlik</a:t>
            </a:r>
            <a:r>
              <a:rPr lang="en-US" sz="2000" dirty="0"/>
              <a:t> </a:t>
            </a:r>
            <a:r>
              <a:rPr lang="en-US" sz="2000" dirty="0" err="1"/>
              <a:t>önlemleri</a:t>
            </a:r>
            <a:r>
              <a:rPr lang="en-US" sz="2000" dirty="0"/>
              <a:t> </a:t>
            </a:r>
            <a:r>
              <a:rPr lang="en-US" sz="2000" dirty="0" err="1"/>
              <a:t>alınmalıdır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436248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779</Words>
  <Application>Microsoft Office PowerPoint</Application>
  <PresentationFormat>Özel</PresentationFormat>
  <Paragraphs>46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Paralaks</vt:lpstr>
      <vt:lpstr>   ISITICI BATARYALAR  </vt:lpstr>
      <vt:lpstr>Slayt 2</vt:lpstr>
      <vt:lpstr> </vt:lpstr>
      <vt:lpstr>Slayt 4</vt:lpstr>
      <vt:lpstr>Slayt 5</vt:lpstr>
      <vt:lpstr>Slayt 6</vt:lpstr>
      <vt:lpstr>Slayt 7</vt:lpstr>
      <vt:lpstr>Slayt 8</vt:lpstr>
      <vt:lpstr>Slayt 9</vt:lpstr>
      <vt:lpstr>Sulu Serpantinler </vt:lpstr>
      <vt:lpstr>Elektrikli Isıtıcılı Serpantinler </vt:lpstr>
      <vt:lpstr>Buharlı Serpantinler </vt:lpstr>
      <vt:lpstr>KAYNAKÇA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ISITICI BATARYALAR (SERPANTİNLER)</dc:title>
  <dc:creator>Berke Öden</dc:creator>
  <cp:lastModifiedBy>USER</cp:lastModifiedBy>
  <cp:revision>7</cp:revision>
  <dcterms:created xsi:type="dcterms:W3CDTF">2020-05-07T11:30:52Z</dcterms:created>
  <dcterms:modified xsi:type="dcterms:W3CDTF">2020-05-10T15:09:04Z</dcterms:modified>
</cp:coreProperties>
</file>