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5" r:id="rId13"/>
    <p:sldId id="268" r:id="rId14"/>
    <p:sldId id="26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RKAN" initials="F" lastIdx="1" clrIdx="0">
    <p:extLst>
      <p:ext uri="{19B8F6BF-5375-455C-9EA6-DF929625EA0E}">
        <p15:presenceInfo xmlns:p15="http://schemas.microsoft.com/office/powerpoint/2012/main" xmlns="" userId="348032193a6a8f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28" autoAdjust="0"/>
    <p:restoredTop sz="94717" autoAdjust="0"/>
  </p:normalViewPr>
  <p:slideViewPr>
    <p:cSldViewPr snapToGrid="0">
      <p:cViewPr varScale="1">
        <p:scale>
          <a:sx n="69" d="100"/>
          <a:sy n="69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29E7BD7-F801-438D-ABB0-8B10AEA31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AAD4C375-667C-4464-B8CD-B369AE5B3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30ABB0-4721-4EA8-97F5-5BCF1312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C7282DB-703F-4F28-AA7E-A1E66B4A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2C52CE4-3C5A-43B6-B34E-9010E274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2563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65ADBB7-88EB-45E1-BACB-C2C0CA71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56DC6FDC-609A-4AFA-9AE0-74D333CD5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D446052-33F9-4BDC-B756-31062385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5D631C1-C0D0-45B9-B21E-0446D3EF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35DCB50-E452-4DC1-9230-732F753E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010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E7D0812C-87B4-4AB7-8655-5F0875488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079A34F-2A00-4394-820A-532799026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0CF7DA8-8CC8-40B3-ABD0-94CA8A43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F938821-26B4-40F7-871B-6E575348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A91299B-3EA6-488C-80D2-83BE38C5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587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4C444B-A304-444F-8DF8-97D996FC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08B5A86-474A-4552-B6D2-3BE22E1E2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7BC5B0C-A84D-4053-BEC7-6C416112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365B498-CE04-4665-AB20-56346D74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6B1E300-EF34-4A71-8356-AE578F26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9353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D88DF3E-EDDD-4A47-B453-CE27E9F0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48C46C3-AB2D-4287-8A46-AD45E78A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99950EB-035C-4623-81BA-9F6E3F5C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4C4D160-BB51-4022-B2B8-FB3E393F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751DE31-C5F9-480D-AF30-F8FC0CA4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41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666248E-5E6B-440F-AB9E-82F1A96B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23B3962-4963-4773-B264-D915976A3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2C52848-5C09-401F-8E28-3F5593234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FB4565F-F749-4409-BF3D-4AD5B68C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19E3C60-7D32-41CA-922F-24674326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EE97ADA-2A9B-494E-AD3A-A047842D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22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70A388E-E543-4293-A81D-E63775EC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DD37C2B-7181-4152-87C8-EEBE00838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C23F7544-4F27-45D4-AA48-6F29E99CC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14997905-4A94-4823-B502-4377B0CA1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C6617606-3093-4B2C-9AB5-C9195B4BD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77BD9BE3-F50C-4ECF-AD73-25BA9000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8510EE0C-6AB2-40F2-A4FF-BC0834EA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D76E17A-132F-4D7F-A344-9A75EC37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831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6464B7C-A235-4D74-90FD-B27ACDAA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3158A6E2-77E8-49E2-BCAC-69FDCD40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52FDF083-69B4-416D-8831-1E753A92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5A8A7409-2A5E-4C63-8FD4-B5AE4C9E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1991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E4934024-6B3B-44B0-BE57-AEB02862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61FDDE47-4564-4A01-B268-CEC7E187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66665EF9-ED78-4F05-9FCE-EDD1AED3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113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15DB7A0-20D9-46C0-BF99-B83092DB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3808B6F-3111-428B-9CA6-B07697B9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079D26B-032F-4439-B407-6BB34370C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9B5EB73-A67A-4CA3-93EC-D353EBF2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256710D-6898-4336-8A83-DE259FD4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A61442E-F6C6-48B0-AF70-87852640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88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F453CEE-445D-46B7-BE14-9E389673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722EED63-C18A-4DB4-9940-261BDDBE6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D5D3AE3-8CE5-493D-A974-F7200CD8E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9026951-5DD5-4A25-B0C1-57D61976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5217B5F-5888-45CB-BA5B-E9A9BB97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49442B4-CE1B-4D1B-9DBC-5E9715AE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028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62F6E914-EBB6-40EF-A92C-E40C2C54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666EBEA-2CCB-423C-BACA-28847380B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3B676E4-1A47-45E3-97A2-328E9D6B4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1AEF-AB43-4879-AEAF-A97CAEE08BAC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55215F5-5470-449B-99A5-260CAEAED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8B15D91-BD1A-4C70-B28C-1EE4A8FCD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633-9CFE-433C-ABBC-5ECCAEABE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41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026A589-AE90-45BB-80B4-17A31EF5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C9A1099-1E8D-461A-9995-E2D6CFD95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İKLİMLENDİRME SİSTEMLERİNDE TEST AYAR VE DEVREYE ALMA</a:t>
            </a:r>
          </a:p>
          <a:p>
            <a:pPr marL="0" indent="0" algn="ctr">
              <a:buNone/>
            </a:pPr>
            <a:r>
              <a:rPr lang="tr-TR" sz="3200" dirty="0"/>
              <a:t>ÖDEVİ</a:t>
            </a:r>
          </a:p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r>
              <a:rPr lang="tr-TR" sz="5400" dirty="0"/>
              <a:t>FURKAN BEKTAŞ</a:t>
            </a:r>
          </a:p>
          <a:p>
            <a:pPr marL="0" indent="0" algn="ctr">
              <a:buNone/>
            </a:pPr>
            <a:r>
              <a:rPr lang="tr-TR" sz="4800" dirty="0"/>
              <a:t>16065193</a:t>
            </a:r>
          </a:p>
          <a:p>
            <a:pPr marL="0" indent="0" algn="ctr">
              <a:buNone/>
            </a:pPr>
            <a:r>
              <a:rPr lang="tr-TR" sz="4800" dirty="0"/>
              <a:t>GR:1</a:t>
            </a:r>
          </a:p>
        </p:txBody>
      </p:sp>
    </p:spTree>
    <p:extLst>
      <p:ext uri="{BB962C8B-B14F-4D97-AF65-F5344CB8AC3E}">
        <p14:creationId xmlns:p14="http://schemas.microsoft.com/office/powerpoint/2010/main" xmlns="" val="262647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05D0654-4F13-4770-A0D5-BF50EE1E5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"/>
            <a:ext cx="10515600" cy="6857999"/>
          </a:xfrm>
        </p:spPr>
        <p:txBody>
          <a:bodyPr>
            <a:normAutofit fontScale="92500" lnSpcReduction="20000"/>
          </a:bodyPr>
          <a:lstStyle/>
          <a:p>
            <a:endParaRPr lang="tr-TR" dirty="0">
              <a:solidFill>
                <a:srgbClr val="C00000"/>
              </a:solidFill>
            </a:endParaRPr>
          </a:p>
          <a:p>
            <a:endParaRPr lang="tr-TR" dirty="0">
              <a:solidFill>
                <a:srgbClr val="C00000"/>
              </a:solidFill>
            </a:endParaRPr>
          </a:p>
          <a:p>
            <a:endParaRPr lang="tr-TR" dirty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C00000"/>
                </a:solidFill>
              </a:rPr>
              <a:t>Bina dışına konan cihazların seçiminde ses ve gürültü yönünden aşağıdaki özelliklere dikkat edilmelidir: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/>
              <a:t>– Cihazlar mümkün olduğu kadar şikayet gelecek yerlerden uzak mesafelere konulmalıdır.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Cihazın yerleştirme konumu öyle seçilmelidir ki cihazda sesin en çok çıktığı kısım sesten şikayet gelebilecek yerlerin aksi tarafa yönelsin.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Doğal ve yapay ses barikatları meydana getirilerek sesin zararlı olduğu yerlere gitmesi önlenmelidir.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Cihazın kendi bünyesinde ses yutucu konmalıdır.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1788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B24A93C-28A9-43FA-BB67-30F1F9B9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4497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C00000"/>
                </a:solidFill>
              </a:rPr>
              <a:t>KLAPELER</a:t>
            </a:r>
          </a:p>
        </p:txBody>
      </p:sp>
      <p:sp>
        <p:nvSpPr>
          <p:cNvPr id="18" name="İçerik Yer Tutucusu 2">
            <a:extLst>
              <a:ext uri="{FF2B5EF4-FFF2-40B4-BE49-F238E27FC236}">
                <a16:creationId xmlns:a16="http://schemas.microsoft.com/office/drawing/2014/main" xmlns="" id="{B49E134A-6E78-40AD-A918-5674E486DC44}"/>
              </a:ext>
            </a:extLst>
          </p:cNvPr>
          <p:cNvSpPr txBox="1">
            <a:spLocks/>
          </p:cNvSpPr>
          <p:nvPr/>
        </p:nvSpPr>
        <p:spPr>
          <a:xfrm>
            <a:off x="1189891" y="2572376"/>
            <a:ext cx="11100317" cy="5539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Gaz veya sıvı bir akışkanın geçmesini sağlamak ya da engellemek üzere açılıp kapanan supap. </a:t>
            </a:r>
          </a:p>
          <a:p>
            <a:endParaRPr lang="tr-TR" dirty="0"/>
          </a:p>
          <a:p>
            <a:r>
              <a:rPr lang="tr-TR" i="1" dirty="0"/>
              <a:t>Emme, sıkıştırma, tutma, egzoz, emniyet klapesi gibi çeşitleri vardır.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2" name="Picture 2" descr="Açılıp kapanan klape animasyonu">
            <a:extLst>
              <a:ext uri="{FF2B5EF4-FFF2-40B4-BE49-F238E27FC236}">
                <a16:creationId xmlns:a16="http://schemas.microsoft.com/office/drawing/2014/main" xmlns="" id="{304381FD-765D-45A1-93DF-50DE2371A5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7358" y="4803112"/>
            <a:ext cx="4652387" cy="180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523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A280E1E-2D05-4505-9662-C0A8096E7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"/>
            <a:ext cx="10515600" cy="6533965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– Kompresör, </a:t>
            </a:r>
            <a:r>
              <a:rPr lang="tr-TR" dirty="0" err="1"/>
              <a:t>kondenser</a:t>
            </a:r>
            <a:r>
              <a:rPr lang="tr-TR" dirty="0"/>
              <a:t>, klima santrali ve soğutma kulesinin bağlantı yerlerine mutlaka mantar plakalar konmalı ve titreşimler bina kolonlarına iletilmemelidir.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– Havalandırma ve klima kanallarında ses, özellikle havanın akış yönüne göre daha fazla etki yapar. Dolayısıyla üfleme fanlarının gürültüsü, kanallar, üfleyici menfezler ve </a:t>
            </a:r>
            <a:r>
              <a:rPr lang="tr-TR" dirty="0" err="1"/>
              <a:t>anemostatlar</a:t>
            </a:r>
            <a:r>
              <a:rPr lang="tr-TR" dirty="0"/>
              <a:t> tarafından ortamlara iletilir. Bu gürültüleri azaltmak için besleme kanalına ve dirseklerine iç taraftan ses yutucu sentetik elyaf yalıtım malzemeleri konmalıdır.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– Büyük kapasiteli soğutma kompresörlerinin hattına susturucular ve titreşim emiciler mutlaka takılmalıdır.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– Klima santralleri ve havalandırma sistemlerinde iyi dengelenmiş kaliteli fanlar kullanılmalıdır</a:t>
            </a:r>
          </a:p>
        </p:txBody>
      </p:sp>
    </p:spTree>
    <p:extLst>
      <p:ext uri="{BB962C8B-B14F-4D97-AF65-F5344CB8AC3E}">
        <p14:creationId xmlns:p14="http://schemas.microsoft.com/office/powerpoint/2010/main" xmlns="" val="352328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5D37CE6-7015-4DBC-9161-17E3EE8FF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644"/>
            <a:ext cx="10515600" cy="6330461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dirty="0"/>
              <a:t>Klapeler pistonlu kompresörlerde pistonların önünde bulunan kafa kısmının içerisine yerleştirilen valflerdir. Bunlar </a:t>
            </a:r>
            <a:r>
              <a:rPr lang="tr-TR" dirty="0" err="1"/>
              <a:t>geçişkenlikleri</a:t>
            </a:r>
            <a:r>
              <a:rPr lang="tr-TR" dirty="0"/>
              <a:t> sayesinde havanın doğru yönde akışını sağlarlar.</a:t>
            </a:r>
          </a:p>
          <a:p>
            <a:pPr fontAlgn="base"/>
            <a:r>
              <a:rPr lang="tr-TR" b="1" dirty="0"/>
              <a:t>Emme Klape</a:t>
            </a:r>
          </a:p>
          <a:p>
            <a:pPr fontAlgn="base"/>
            <a:r>
              <a:rPr lang="tr-TR" dirty="0"/>
              <a:t>Pistonun geri çekilişi sırasında bu klape açılarak silindir içerisine dışarıdan havanın emilmesini sağlar. Bu esnada basma klapeleri kapalıdır.</a:t>
            </a:r>
          </a:p>
          <a:p>
            <a:pPr fontAlgn="base"/>
            <a:r>
              <a:rPr lang="tr-TR" b="1" dirty="0"/>
              <a:t>Basma Klape</a:t>
            </a:r>
          </a:p>
          <a:p>
            <a:pPr fontAlgn="base"/>
            <a:r>
              <a:rPr lang="tr-TR" dirty="0"/>
              <a:t>Pistonun ileri hareketinde bu klapeler açılarak silindir içerisine emilmiş olan havanın sisteme gönderilmesini sağlar. Bu esnada emme klapeleri kapalıdır.</a:t>
            </a:r>
          </a:p>
          <a:p>
            <a:pPr fontAlgn="base"/>
            <a:r>
              <a:rPr lang="tr-TR" dirty="0"/>
              <a:t>Ayrıca </a:t>
            </a:r>
            <a:r>
              <a:rPr lang="tr-TR" b="1" dirty="0"/>
              <a:t>yaylı klape</a:t>
            </a:r>
            <a:r>
              <a:rPr lang="tr-TR" dirty="0"/>
              <a:t> ve </a:t>
            </a:r>
            <a:r>
              <a:rPr lang="tr-TR" b="1" dirty="0"/>
              <a:t>yaprak</a:t>
            </a:r>
            <a:r>
              <a:rPr lang="tr-TR" dirty="0"/>
              <a:t> </a:t>
            </a:r>
            <a:r>
              <a:rPr lang="tr-TR" b="1" dirty="0"/>
              <a:t>klape</a:t>
            </a:r>
            <a:r>
              <a:rPr lang="tr-TR" dirty="0"/>
              <a:t> olarak 2 çeşit mevcuttur.</a:t>
            </a:r>
          </a:p>
          <a:p>
            <a:pPr fontAlgn="base"/>
            <a:r>
              <a:rPr lang="tr-TR" dirty="0"/>
              <a:t>Yaylı klapeler mekanizmalarındaki yay sayesinde bir yüzeye baskı uygulayarak kapalı tutarlar. Yaprak klapeler </a:t>
            </a:r>
            <a:r>
              <a:rPr lang="tr-TR" dirty="0" err="1"/>
              <a:t>yaygan</a:t>
            </a:r>
            <a:r>
              <a:rPr lang="tr-TR" dirty="0"/>
              <a:t> bir yüzey üzerinde bulunan tek yönlü </a:t>
            </a:r>
            <a:r>
              <a:rPr lang="tr-TR" dirty="0" err="1"/>
              <a:t>geçişkenlik</a:t>
            </a:r>
            <a:r>
              <a:rPr lang="tr-TR" dirty="0"/>
              <a:t> sağlayan yaprak pullar ile tek yönlü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3626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AA2D195-4490-4F6C-B986-9FBAF566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27" y="439589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BAZI KLAPE ÇEŞİTLERİ</a:t>
            </a:r>
          </a:p>
        </p:txBody>
      </p:sp>
      <p:pic>
        <p:nvPicPr>
          <p:cNvPr id="1026" name="Picture 2" descr="Kelebek klepe toz akış kelebek vana hammadde ">
            <a:extLst>
              <a:ext uri="{FF2B5EF4-FFF2-40B4-BE49-F238E27FC236}">
                <a16:creationId xmlns:a16="http://schemas.microsoft.com/office/drawing/2014/main" xmlns="" id="{A35B57EC-179E-4D16-8B0E-369D23DD90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127" y="2369097"/>
            <a:ext cx="21336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3BD66199-5F6F-4955-A727-9351F03CA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650" y="2457450"/>
            <a:ext cx="2133600" cy="17907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85A538D8-2616-48C8-A2FF-BE0F0BB50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2" y="2369097"/>
            <a:ext cx="2133600" cy="1790700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C472D8F9-32F0-4A9B-90B7-42DFEECF467E}"/>
              </a:ext>
            </a:extLst>
          </p:cNvPr>
          <p:cNvSpPr txBox="1"/>
          <p:nvPr/>
        </p:nvSpPr>
        <p:spPr>
          <a:xfrm flipH="1">
            <a:off x="838200" y="5128092"/>
            <a:ext cx="1104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KELEBEK KLAPE                               SÜRGÜLÜ KLAPE                      PANTOLAN KLAPE                     AKIŞ KONTROL KLAPESİ</a:t>
            </a:r>
          </a:p>
        </p:txBody>
      </p:sp>
      <p:pic>
        <p:nvPicPr>
          <p:cNvPr id="15" name="Picture 4" descr="Akış kontrol ve yönlendirme vanaları hammadde transfer toz akış kontrol klepeleri">
            <a:extLst>
              <a:ext uri="{FF2B5EF4-FFF2-40B4-BE49-F238E27FC236}">
                <a16:creationId xmlns:a16="http://schemas.microsoft.com/office/drawing/2014/main" xmlns="" id="{F4346B27-93C6-4312-AFD3-522AF1937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0200" y="2551272"/>
            <a:ext cx="21336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88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F0E7C29-B318-4034-879C-C20E133A5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6921"/>
            <a:ext cx="9144000" cy="983279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SUSTURUCULAR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xmlns="" id="{55FFFFE5-B0E7-4E6D-8AF8-0A4E7EEC1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6024" y="3831771"/>
            <a:ext cx="6257925" cy="101645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Havalandırma Sistemlerinde Kullanılan Susturucular | Tesisat">
            <a:extLst>
              <a:ext uri="{FF2B5EF4-FFF2-40B4-BE49-F238E27FC236}">
                <a16:creationId xmlns:a16="http://schemas.microsoft.com/office/drawing/2014/main" xmlns="" id="{2CF25E9B-3BB9-4D56-95AB-E143B886F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1363" y="2010114"/>
            <a:ext cx="7765282" cy="436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939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712F781-1683-47EB-A6FF-0B6F216A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Susturucu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1A5AD83-B202-409F-B590-DC691FB52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Susturucular klima ve havalandırma sistemlerinde meydana gelen gürültüyü kabul edilebilir düzeylere indirmede kullanılır.</a:t>
            </a:r>
          </a:p>
          <a:p>
            <a:r>
              <a:rPr lang="tr-TR" dirty="0"/>
              <a:t> Ses sönümleyici (susturucular), kasası galvanizli çelikten imal edilir ve kanal sistemine montajının yapılabilmesi için kasanın her iki tarafında özel </a:t>
            </a:r>
            <a:r>
              <a:rPr lang="tr-TR" dirty="0" err="1"/>
              <a:t>flanş</a:t>
            </a:r>
            <a:r>
              <a:rPr lang="tr-TR" dirty="0"/>
              <a:t> profilleri kullanılır.</a:t>
            </a:r>
          </a:p>
          <a:p>
            <a:r>
              <a:rPr lang="tr-TR" dirty="0"/>
              <a:t> Susturucunun sönümleme elemanlarında yüzeyi çürümeye ve neme karşı dayanımı artırılarak 50 kg/m³ yoğunlukta preslenmiş cam yününden imal edilir.</a:t>
            </a:r>
          </a:p>
          <a:p>
            <a:r>
              <a:rPr lang="tr-TR" dirty="0"/>
              <a:t> 20 m/s hava hızına kadar yüzey aşınmasını önleyecek şekilde cam lifiyle kaplanır.</a:t>
            </a:r>
          </a:p>
        </p:txBody>
      </p:sp>
    </p:spTree>
    <p:extLst>
      <p:ext uri="{BB962C8B-B14F-4D97-AF65-F5344CB8AC3E}">
        <p14:creationId xmlns:p14="http://schemas.microsoft.com/office/powerpoint/2010/main" xmlns="" val="209907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0866669-EC88-4A51-A13F-38D4E5D89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452761"/>
            <a:ext cx="10506075" cy="6471914"/>
          </a:xfrm>
        </p:spPr>
        <p:txBody>
          <a:bodyPr/>
          <a:lstStyle/>
          <a:p>
            <a:pPr marL="0" indent="0">
              <a:buNone/>
            </a:pPr>
            <a:r>
              <a:rPr lang="tr-TR" sz="4400" b="1" dirty="0">
                <a:solidFill>
                  <a:srgbClr val="C00000"/>
                </a:solidFill>
              </a:rPr>
              <a:t>Ses ve Gürültü Kirliliği</a:t>
            </a:r>
          </a:p>
          <a:p>
            <a:r>
              <a:rPr lang="tr-TR" dirty="0"/>
              <a:t>Ses, belli bir frekansta titreşim yapan bir kaynaktan yayılan enerjiye sahip dalgaları denir.</a:t>
            </a:r>
          </a:p>
          <a:p>
            <a:r>
              <a:rPr lang="tr-TR" dirty="0"/>
              <a:t>Büyüklük olarak ise </a:t>
            </a:r>
            <a:r>
              <a:rPr lang="tr-TR" dirty="0" err="1"/>
              <a:t>dB</a:t>
            </a:r>
            <a:r>
              <a:rPr lang="tr-TR" dirty="0"/>
              <a:t> (desibel) ile ifade edilir. Ses seviyesi ile ilgili şu örnekleri verebiliriz:</a:t>
            </a:r>
          </a:p>
          <a:p>
            <a:endParaRPr lang="tr-TR" dirty="0"/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xmlns="" id="{535E02E8-74A4-4D9F-900F-3C96EF62C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3017270"/>
              </p:ext>
            </p:extLst>
          </p:nvPr>
        </p:nvGraphicFramePr>
        <p:xfrm>
          <a:off x="1866900" y="3322114"/>
          <a:ext cx="7524750" cy="2422954"/>
        </p:xfrm>
        <a:graphic>
          <a:graphicData uri="http://schemas.openxmlformats.org/drawingml/2006/table">
            <a:tbl>
              <a:tblPr/>
              <a:tblGrid>
                <a:gridCol w="3762375">
                  <a:extLst>
                    <a:ext uri="{9D8B030D-6E8A-4147-A177-3AD203B41FA5}">
                      <a16:colId xmlns:a16="http://schemas.microsoft.com/office/drawing/2014/main" xmlns="" val="781326872"/>
                    </a:ext>
                  </a:extLst>
                </a:gridCol>
                <a:gridCol w="3762375">
                  <a:extLst>
                    <a:ext uri="{9D8B030D-6E8A-4147-A177-3AD203B41FA5}">
                      <a16:colId xmlns:a16="http://schemas.microsoft.com/office/drawing/2014/main" xmlns="" val="3035729436"/>
                    </a:ext>
                  </a:extLst>
                </a:gridCol>
              </a:tblGrid>
              <a:tr h="364603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Ses kaynağı ve konumu</a:t>
                      </a:r>
                    </a:p>
                  </a:txBody>
                  <a:tcPr marL="60960" marR="60960" marT="15240" marB="15240" anchor="ctr">
                    <a:lnL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Ses şiddeti seviyesi dB (A)</a:t>
                      </a:r>
                    </a:p>
                  </a:txBody>
                  <a:tcPr marL="60960" marR="60960" marT="15240" marB="15240" anchor="ctr">
                    <a:lnL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795476"/>
                  </a:ext>
                </a:extLst>
              </a:tr>
              <a:tr h="2058351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Kalkış halindeki uçak (25 m mesafede)</a:t>
                      </a:r>
                      <a:br>
                        <a:rPr lang="tr-TR">
                          <a:effectLst/>
                        </a:rPr>
                      </a:br>
                      <a:r>
                        <a:rPr lang="tr-TR">
                          <a:effectLst/>
                        </a:rPr>
                        <a:t>Yol kazısı (7 m mesafede)</a:t>
                      </a:r>
                      <a:br>
                        <a:rPr lang="tr-TR">
                          <a:effectLst/>
                        </a:rPr>
                      </a:br>
                      <a:r>
                        <a:rPr lang="tr-TR">
                          <a:effectLst/>
                        </a:rPr>
                        <a:t>Çalar saat zili (1 m mesafede)</a:t>
                      </a:r>
                      <a:br>
                        <a:rPr lang="tr-TR">
                          <a:effectLst/>
                        </a:rPr>
                      </a:br>
                      <a:r>
                        <a:rPr lang="tr-TR">
                          <a:effectLst/>
                        </a:rPr>
                        <a:t>50 km/h hızla giden otomobilin içi</a:t>
                      </a:r>
                      <a:br>
                        <a:rPr lang="tr-TR">
                          <a:effectLst/>
                        </a:rPr>
                      </a:br>
                      <a:r>
                        <a:rPr lang="tr-TR">
                          <a:effectLst/>
                        </a:rPr>
                        <a:t>Normal konuşma (1 m mesafede)</a:t>
                      </a:r>
                      <a:br>
                        <a:rPr lang="tr-TR">
                          <a:effectLst/>
                        </a:rPr>
                      </a:br>
                      <a:r>
                        <a:rPr lang="tr-TR">
                          <a:effectLst/>
                        </a:rPr>
                        <a:t>Sakin yatak odaları (olması gereken)</a:t>
                      </a:r>
                    </a:p>
                  </a:txBody>
                  <a:tcPr marL="60960" marR="60960" marT="15240" marB="15240" anchor="ctr">
                    <a:lnL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140 dB (A)</a:t>
                      </a:r>
                      <a:br>
                        <a:rPr lang="pt-BR" dirty="0">
                          <a:effectLst/>
                        </a:rPr>
                      </a:br>
                      <a:r>
                        <a:rPr lang="pt-BR" dirty="0">
                          <a:effectLst/>
                        </a:rPr>
                        <a:t>90 dB (A)</a:t>
                      </a:r>
                      <a:br>
                        <a:rPr lang="pt-BR" dirty="0">
                          <a:effectLst/>
                        </a:rPr>
                      </a:br>
                      <a:r>
                        <a:rPr lang="pt-BR" dirty="0">
                          <a:effectLst/>
                        </a:rPr>
                        <a:t>80 dB (A)</a:t>
                      </a:r>
                      <a:br>
                        <a:rPr lang="pt-BR" dirty="0">
                          <a:effectLst/>
                        </a:rPr>
                      </a:br>
                      <a:r>
                        <a:rPr lang="pt-BR" dirty="0">
                          <a:effectLst/>
                        </a:rPr>
                        <a:t>70 dB (A)</a:t>
                      </a:r>
                      <a:br>
                        <a:rPr lang="pt-BR" dirty="0">
                          <a:effectLst/>
                        </a:rPr>
                      </a:br>
                      <a:r>
                        <a:rPr lang="pt-BR" dirty="0">
                          <a:effectLst/>
                        </a:rPr>
                        <a:t>50 dB (A)</a:t>
                      </a:r>
                      <a:br>
                        <a:rPr lang="pt-BR" dirty="0">
                          <a:effectLst/>
                        </a:rPr>
                      </a:br>
                      <a:r>
                        <a:rPr lang="pt-BR" dirty="0">
                          <a:effectLst/>
                        </a:rPr>
                        <a:t>35 dB (A)</a:t>
                      </a:r>
                    </a:p>
                  </a:txBody>
                  <a:tcPr marL="60960" marR="60960" marT="15240" marB="15240" anchor="ctr">
                    <a:lnL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022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903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8B13BCE-4D76-4201-812E-885C6A2E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Gürültü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604A20A-445E-4CAB-8A32-73A87480B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20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Gürültü:</a:t>
            </a:r>
            <a:r>
              <a:rPr lang="tr-TR" dirty="0"/>
              <a:t> Yüksek frekanstaki ses kaynaklarının çoğalması gürültü diye tanımladığımız yüksek enerjili sesleri oluşturur. Bu sesler insan kulak zarına aşırı şekilde basınç yaparak insanı rahatsız eder.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Bir mahalde bulunan insanların rahatlık durumunu (konfor) belirleyen unsurlardan birisi de bulunulan ortamdaki ses seviyesidir.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Çeşitli kaynaklardan oluşan gürültü, bu kaynakların bağlı olduğu bina elemanlarına, hava kanalları ve borular vasıtasıyla da kullanılan mahallere geçmek sureti ile çevrede istenmeyen ses kirliliğine sebep olur</a:t>
            </a:r>
          </a:p>
        </p:txBody>
      </p:sp>
    </p:spTree>
    <p:extLst>
      <p:ext uri="{BB962C8B-B14F-4D97-AF65-F5344CB8AC3E}">
        <p14:creationId xmlns:p14="http://schemas.microsoft.com/office/powerpoint/2010/main" xmlns="" val="245642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18B646F-C3D7-4562-B1A9-6A7D2813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239"/>
            <a:ext cx="10515600" cy="5978769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C00000"/>
                </a:solidFill>
              </a:rPr>
              <a:t>İklimlendirme sistemindeki gürültü kaynakları;</a:t>
            </a:r>
          </a:p>
          <a:p>
            <a:endParaRPr lang="tr-TR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/>
              <a:t>– Elektrik motorları,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Fanlar,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Pompalar gibi hareketli elemanı olan makineler,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Damper ve menfezler,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Vanalar gibi içerisinden akışkan geçince gürültü üreten elemanlardır.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7346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C13EBF7-71C4-451F-B9CF-35421B8A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65" y="612950"/>
            <a:ext cx="10550770" cy="5817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000" dirty="0">
                <a:solidFill>
                  <a:srgbClr val="C00000"/>
                </a:solidFill>
              </a:rPr>
              <a:t> Bu cihazlardan yayılan gürültü ve titreşimler aşağıda gösterildiği </a:t>
            </a:r>
            <a:r>
              <a:rPr lang="tr-TR" sz="3000">
                <a:solidFill>
                  <a:srgbClr val="C00000"/>
                </a:solidFill>
              </a:rPr>
              <a:t>gibi bina </a:t>
            </a:r>
            <a:r>
              <a:rPr lang="tr-TR" sz="3000" dirty="0">
                <a:solidFill>
                  <a:srgbClr val="C00000"/>
                </a:solidFill>
              </a:rPr>
              <a:t>içerisinde yaşanılan alanlara yayılır.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– Döşeme üzerinden bina yapısı ile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Makine dairesi duvarlarını geçerek hava ile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Hava besleme kanallarında hava ile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Dönüş havası sisteminde hava ile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– Kanal cidarlarından geçerek hava ile</a:t>
            </a:r>
            <a:br>
              <a:rPr lang="tr-TR" dirty="0"/>
            </a:br>
            <a:endParaRPr lang="tr-TR" dirty="0"/>
          </a:p>
        </p:txBody>
      </p:sp>
      <p:pic>
        <p:nvPicPr>
          <p:cNvPr id="4098" name="Picture 2" descr="Susturucu Yerleşimi">
            <a:extLst>
              <a:ext uri="{FF2B5EF4-FFF2-40B4-BE49-F238E27FC236}">
                <a16:creationId xmlns:a16="http://schemas.microsoft.com/office/drawing/2014/main" xmlns="" id="{1440F123-4380-4352-A623-A958ABBEE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6380" y="2299294"/>
            <a:ext cx="3968838" cy="268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523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146D48E-94E6-4411-B637-BE661BC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Çeşitli mahallerde oluşan iklimlendirme sistemi kaynaklı oluşan gürültüler için alınması tavsiye edilen değerler aşağıdaki tabloda verilmiştir: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8E89CBC6-1C4A-4564-807C-2A7573B2F7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848350" cy="497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766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3EFA64F-A4CA-4623-ABDF-FC3B966A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300" b="1" dirty="0">
                <a:solidFill>
                  <a:srgbClr val="C00000"/>
                </a:solidFill>
              </a:rPr>
              <a:t>Ses Sönümleyici (Susturucular) Seçimi İle Gürültünün Azaltılması:</a:t>
            </a:r>
            <a:r>
              <a:rPr lang="tr-TR" b="1" dirty="0">
                <a:solidFill>
                  <a:srgbClr val="C00000"/>
                </a:solidFill>
              </a:rPr>
              <a:t/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DD28B1A-E590-4EDC-B641-6E26E9051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8" y="1499949"/>
            <a:ext cx="10333381" cy="2948226"/>
          </a:xfrm>
        </p:spPr>
        <p:txBody>
          <a:bodyPr/>
          <a:lstStyle/>
          <a:p>
            <a:r>
              <a:rPr lang="tr-TR" dirty="0"/>
              <a:t>Bir bina içinde akustik yönden istenen ses seviyelerinin muhafazası için önce bu ses seviyelerinin bilinmesi gereklidir.</a:t>
            </a:r>
          </a:p>
          <a:p>
            <a:r>
              <a:rPr lang="tr-TR" dirty="0"/>
              <a:t> Çeşitli uygulamalar için tavsiye edilen ses seviyeleri, yukarıdaki tabloda verilmiştir. </a:t>
            </a:r>
          </a:p>
          <a:p>
            <a:r>
              <a:rPr lang="tr-TR" dirty="0"/>
              <a:t>Konutlarda bina dışına konan cihazların maksimum gürültü seviyesi 60 </a:t>
            </a:r>
            <a:r>
              <a:rPr lang="tr-TR" dirty="0" err="1"/>
              <a:t>dB</a:t>
            </a:r>
            <a:r>
              <a:rPr lang="tr-TR" dirty="0"/>
              <a:t> olarak tavsiye edilmektedir.</a:t>
            </a:r>
          </a:p>
        </p:txBody>
      </p:sp>
      <p:pic>
        <p:nvPicPr>
          <p:cNvPr id="7170" name="Picture 2" descr="dairesel susturucu, dikdörtgen susturucu, kaset tipi susturucu, kabin susturucu, susturucu fanlar">
            <a:extLst>
              <a:ext uri="{FF2B5EF4-FFF2-40B4-BE49-F238E27FC236}">
                <a16:creationId xmlns:a16="http://schemas.microsoft.com/office/drawing/2014/main" xmlns="" id="{3FB1F9AF-5C58-467F-ACCE-DA39C3A3D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4448175"/>
            <a:ext cx="2776537" cy="196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airesel susturucu, dikdörtgen susturucu, kaset tipi susturucu, kabin susturucu, susturucu fanlar">
            <a:extLst>
              <a:ext uri="{FF2B5EF4-FFF2-40B4-BE49-F238E27FC236}">
                <a16:creationId xmlns:a16="http://schemas.microsoft.com/office/drawing/2014/main" xmlns="" id="{76C982E4-C49A-46FF-AE1C-1FE2681D4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9" y="4335866"/>
            <a:ext cx="2609516" cy="244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dairesel susturucu, dikdörtgen susturucu, kaset tipi susturucu, kabin susturucu, susturucu fanlar">
            <a:extLst>
              <a:ext uri="{FF2B5EF4-FFF2-40B4-BE49-F238E27FC236}">
                <a16:creationId xmlns:a16="http://schemas.microsoft.com/office/drawing/2014/main" xmlns="" id="{5E655D88-9CB7-4490-A3E7-644D3FBE3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64" y="4335866"/>
            <a:ext cx="2767012" cy="244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82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346</Words>
  <Application>Microsoft Office PowerPoint</Application>
  <PresentationFormat>Özel</PresentationFormat>
  <Paragraphs>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 </vt:lpstr>
      <vt:lpstr>SUSTURUCULAR</vt:lpstr>
      <vt:lpstr>Susturucu Nedir?</vt:lpstr>
      <vt:lpstr>Slayt 4</vt:lpstr>
      <vt:lpstr>Gürültü</vt:lpstr>
      <vt:lpstr>Slayt 6</vt:lpstr>
      <vt:lpstr>Slayt 7</vt:lpstr>
      <vt:lpstr>Çeşitli mahallerde oluşan iklimlendirme sistemi kaynaklı oluşan gürültüler için alınması tavsiye edilen değerler aşağıdaki tabloda verilmiştir:</vt:lpstr>
      <vt:lpstr>Ses Sönümleyici (Susturucular) Seçimi İle Gürültünün Azaltılması: </vt:lpstr>
      <vt:lpstr>Slayt 10</vt:lpstr>
      <vt:lpstr>KLAPELER</vt:lpstr>
      <vt:lpstr>Slayt 12</vt:lpstr>
      <vt:lpstr>Slayt 13</vt:lpstr>
      <vt:lpstr>BAZI KLAPE ÇEŞİTLERİ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SUSTURUCULAR</dc:title>
  <dc:creator>FURKAN</dc:creator>
  <cp:lastModifiedBy>USER</cp:lastModifiedBy>
  <cp:revision>15</cp:revision>
  <dcterms:created xsi:type="dcterms:W3CDTF">2020-05-07T11:29:44Z</dcterms:created>
  <dcterms:modified xsi:type="dcterms:W3CDTF">2020-05-10T14:45:10Z</dcterms:modified>
</cp:coreProperties>
</file>