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0" r:id="rId3"/>
    <p:sldId id="261" r:id="rId4"/>
    <p:sldId id="262" r:id="rId5"/>
    <p:sldId id="278" r:id="rId6"/>
    <p:sldId id="259" r:id="rId7"/>
    <p:sldId id="263" r:id="rId8"/>
    <p:sldId id="264" r:id="rId9"/>
    <p:sldId id="265" r:id="rId10"/>
    <p:sldId id="266" r:id="rId11"/>
    <p:sldId id="258" r:id="rId12"/>
    <p:sldId id="257" r:id="rId13"/>
    <p:sldId id="267" r:id="rId14"/>
    <p:sldId id="268" r:id="rId15"/>
    <p:sldId id="270" r:id="rId16"/>
    <p:sldId id="271" r:id="rId17"/>
    <p:sldId id="275" r:id="rId18"/>
    <p:sldId id="274" r:id="rId19"/>
    <p:sldId id="272" r:id="rId20"/>
    <p:sldId id="276"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689" autoAdjust="0"/>
    <p:restoredTop sz="94660"/>
  </p:normalViewPr>
  <p:slideViewPr>
    <p:cSldViewPr snapToGrid="0">
      <p:cViewPr varScale="1">
        <p:scale>
          <a:sx n="73" d="100"/>
          <a:sy n="73" d="100"/>
        </p:scale>
        <p:origin x="-67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4.png"/><Relationship Id="rId14" Type="http://schemas.openxmlformats.org/officeDocument/2006/relationships/image" Target="../media/image33.svg"/></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28.png"/><Relationship Id="rId6" Type="http://schemas.openxmlformats.org/officeDocument/2006/relationships/image" Target="../media/image41.svg"/><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32.png"/><Relationship Id="rId1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1.png"/><Relationship Id="rId3" Type="http://schemas.openxmlformats.org/officeDocument/2006/relationships/image" Target="../media/image221.png"/><Relationship Id="rId7" Type="http://schemas.openxmlformats.org/officeDocument/2006/relationships/image" Target="../media/image261.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1.png"/><Relationship Id="rId6" Type="http://schemas.openxmlformats.org/officeDocument/2006/relationships/image" Target="../media/image25.svg"/><Relationship Id="rId11" Type="http://schemas.openxmlformats.org/officeDocument/2006/relationships/image" Target="../media/image301.png"/><Relationship Id="rId5" Type="http://schemas.openxmlformats.org/officeDocument/2006/relationships/image" Target="../media/image241.png"/><Relationship Id="rId15" Type="http://schemas.openxmlformats.org/officeDocument/2006/relationships/image" Target="../media/image34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1.png"/><Relationship Id="rId1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1.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6424C-3906-465E-9228-F49D5C8ABB9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0F5194E-3A69-444F-821E-9BFF24AE8AEA}">
      <dgm:prSet/>
      <dgm:spPr/>
      <dgm:t>
        <a:bodyPr/>
        <a:lstStyle/>
        <a:p>
          <a:pPr>
            <a:lnSpc>
              <a:spcPct val="100000"/>
            </a:lnSpc>
          </a:pPr>
          <a:r>
            <a:rPr lang="tr-TR"/>
            <a:t>-Yüksek kir tutma kapasitesi                                                           </a:t>
          </a:r>
          <a:endParaRPr lang="en-US"/>
        </a:p>
      </dgm:t>
    </dgm:pt>
    <dgm:pt modelId="{0369D937-8A67-4E2A-893E-AC0E9E9ED57E}" type="parTrans" cxnId="{484F19D9-7225-4A34-AE14-9F5D588BD4B7}">
      <dgm:prSet/>
      <dgm:spPr/>
      <dgm:t>
        <a:bodyPr/>
        <a:lstStyle/>
        <a:p>
          <a:endParaRPr lang="en-US"/>
        </a:p>
      </dgm:t>
    </dgm:pt>
    <dgm:pt modelId="{2EA82761-AE37-4ED3-B0E1-16A1E51A45CC}" type="sibTrans" cxnId="{484F19D9-7225-4A34-AE14-9F5D588BD4B7}">
      <dgm:prSet/>
      <dgm:spPr/>
      <dgm:t>
        <a:bodyPr/>
        <a:lstStyle/>
        <a:p>
          <a:pPr>
            <a:lnSpc>
              <a:spcPct val="100000"/>
            </a:lnSpc>
          </a:pPr>
          <a:endParaRPr lang="en-US"/>
        </a:p>
      </dgm:t>
    </dgm:pt>
    <dgm:pt modelId="{6CB27F54-E6F8-4097-936A-50526AE260D8}">
      <dgm:prSet/>
      <dgm:spPr/>
      <dgm:t>
        <a:bodyPr/>
        <a:lstStyle/>
        <a:p>
          <a:pPr>
            <a:lnSpc>
              <a:spcPct val="100000"/>
            </a:lnSpc>
          </a:pPr>
          <a:r>
            <a:rPr lang="tr-TR"/>
            <a:t>-Partikül bırakmaz</a:t>
          </a:r>
          <a:endParaRPr lang="en-US"/>
        </a:p>
      </dgm:t>
    </dgm:pt>
    <dgm:pt modelId="{FE34B9FE-95B3-4BFC-AB71-EEC5032EBCB4}" type="parTrans" cxnId="{FD39837B-C062-4F09-91AC-E4578528F4F5}">
      <dgm:prSet/>
      <dgm:spPr/>
      <dgm:t>
        <a:bodyPr/>
        <a:lstStyle/>
        <a:p>
          <a:endParaRPr lang="en-US"/>
        </a:p>
      </dgm:t>
    </dgm:pt>
    <dgm:pt modelId="{051BC773-8597-4EEE-BFAB-9A36EAE03A5B}" type="sibTrans" cxnId="{FD39837B-C062-4F09-91AC-E4578528F4F5}">
      <dgm:prSet/>
      <dgm:spPr/>
      <dgm:t>
        <a:bodyPr/>
        <a:lstStyle/>
        <a:p>
          <a:pPr>
            <a:lnSpc>
              <a:spcPct val="100000"/>
            </a:lnSpc>
          </a:pPr>
          <a:endParaRPr lang="en-US"/>
        </a:p>
      </dgm:t>
    </dgm:pt>
    <dgm:pt modelId="{D48A4E21-D3E6-450E-91A8-F282CDBA8CB6}">
      <dgm:prSet/>
      <dgm:spPr/>
      <dgm:t>
        <a:bodyPr/>
        <a:lstStyle/>
        <a:p>
          <a:pPr>
            <a:lnSpc>
              <a:spcPct val="100000"/>
            </a:lnSpc>
          </a:pPr>
          <a:r>
            <a:rPr lang="tr-TR" dirty="0"/>
            <a:t>-Düşük basınç kaybı                                                                       </a:t>
          </a:r>
          <a:endParaRPr lang="en-US" dirty="0"/>
        </a:p>
      </dgm:t>
    </dgm:pt>
    <dgm:pt modelId="{09288060-CE67-4DFE-BD86-C97AC3717FEC}" type="parTrans" cxnId="{B286ED2E-0F89-4E3E-A6CC-3B75EB15B505}">
      <dgm:prSet/>
      <dgm:spPr/>
      <dgm:t>
        <a:bodyPr/>
        <a:lstStyle/>
        <a:p>
          <a:endParaRPr lang="en-US"/>
        </a:p>
      </dgm:t>
    </dgm:pt>
    <dgm:pt modelId="{285BC890-BFF4-40D4-A1F6-281382BA6980}" type="sibTrans" cxnId="{B286ED2E-0F89-4E3E-A6CC-3B75EB15B505}">
      <dgm:prSet/>
      <dgm:spPr/>
      <dgm:t>
        <a:bodyPr/>
        <a:lstStyle/>
        <a:p>
          <a:pPr>
            <a:lnSpc>
              <a:spcPct val="100000"/>
            </a:lnSpc>
          </a:pPr>
          <a:endParaRPr lang="en-US"/>
        </a:p>
      </dgm:t>
    </dgm:pt>
    <dgm:pt modelId="{012C7D40-5F1D-4450-8FAB-D88D30E4D5AA}">
      <dgm:prSet/>
      <dgm:spPr/>
      <dgm:t>
        <a:bodyPr/>
        <a:lstStyle/>
        <a:p>
          <a:pPr>
            <a:lnSpc>
              <a:spcPct val="100000"/>
            </a:lnSpc>
          </a:pPr>
          <a:r>
            <a:rPr lang="tr-TR"/>
            <a:t>-Kendinden destekli ve rijit              </a:t>
          </a:r>
          <a:endParaRPr lang="en-US"/>
        </a:p>
      </dgm:t>
    </dgm:pt>
    <dgm:pt modelId="{ED22DD1D-A3E1-4418-A7B2-E084F13B0E58}" type="parTrans" cxnId="{DEB76FBF-0F39-4CEE-A72D-117FE84B1B86}">
      <dgm:prSet/>
      <dgm:spPr/>
      <dgm:t>
        <a:bodyPr/>
        <a:lstStyle/>
        <a:p>
          <a:endParaRPr lang="en-US"/>
        </a:p>
      </dgm:t>
    </dgm:pt>
    <dgm:pt modelId="{C6FBEB80-88A7-4526-B185-0F014A444F88}" type="sibTrans" cxnId="{DEB76FBF-0F39-4CEE-A72D-117FE84B1B86}">
      <dgm:prSet/>
      <dgm:spPr/>
      <dgm:t>
        <a:bodyPr/>
        <a:lstStyle/>
        <a:p>
          <a:pPr>
            <a:lnSpc>
              <a:spcPct val="100000"/>
            </a:lnSpc>
          </a:pPr>
          <a:endParaRPr lang="en-US"/>
        </a:p>
      </dgm:t>
    </dgm:pt>
    <dgm:pt modelId="{43DF9E26-63A3-40F9-B4B3-5528473CB88C}">
      <dgm:prSet/>
      <dgm:spPr/>
      <dgm:t>
        <a:bodyPr/>
        <a:lstStyle/>
        <a:p>
          <a:pPr>
            <a:lnSpc>
              <a:spcPct val="100000"/>
            </a:lnSpc>
          </a:pPr>
          <a:r>
            <a:rPr lang="tr-TR"/>
            <a:t>-Enerji Tasarrufu                                                                              </a:t>
          </a:r>
          <a:endParaRPr lang="en-US"/>
        </a:p>
      </dgm:t>
    </dgm:pt>
    <dgm:pt modelId="{367AFC48-E9DD-4FC7-9529-53EEC84393DA}" type="parTrans" cxnId="{5A9F0D41-E42C-404F-9231-6C911A5CF1BA}">
      <dgm:prSet/>
      <dgm:spPr/>
      <dgm:t>
        <a:bodyPr/>
        <a:lstStyle/>
        <a:p>
          <a:endParaRPr lang="en-US"/>
        </a:p>
      </dgm:t>
    </dgm:pt>
    <dgm:pt modelId="{0E7FCCA1-D8C2-40B0-A519-68D63583631C}" type="sibTrans" cxnId="{5A9F0D41-E42C-404F-9231-6C911A5CF1BA}">
      <dgm:prSet/>
      <dgm:spPr/>
      <dgm:t>
        <a:bodyPr/>
        <a:lstStyle/>
        <a:p>
          <a:pPr>
            <a:lnSpc>
              <a:spcPct val="100000"/>
            </a:lnSpc>
          </a:pPr>
          <a:endParaRPr lang="en-US"/>
        </a:p>
      </dgm:t>
    </dgm:pt>
    <dgm:pt modelId="{B5FA756A-1413-4B98-A7D8-595CCA61BC44}">
      <dgm:prSet/>
      <dgm:spPr/>
      <dgm:t>
        <a:bodyPr/>
        <a:lstStyle/>
        <a:p>
          <a:pPr>
            <a:lnSpc>
              <a:spcPct val="100000"/>
            </a:lnSpc>
          </a:pPr>
          <a:r>
            <a:rPr lang="tr-TR"/>
            <a:t>-Kendisi partikül üretmez</a:t>
          </a:r>
          <a:endParaRPr lang="en-US"/>
        </a:p>
      </dgm:t>
    </dgm:pt>
    <dgm:pt modelId="{99076AD6-16CE-476E-BB05-EC1FD860AFAC}" type="parTrans" cxnId="{F32A2509-6B5F-4D27-8204-81C508777973}">
      <dgm:prSet/>
      <dgm:spPr/>
      <dgm:t>
        <a:bodyPr/>
        <a:lstStyle/>
        <a:p>
          <a:endParaRPr lang="en-US"/>
        </a:p>
      </dgm:t>
    </dgm:pt>
    <dgm:pt modelId="{243F5249-910B-4C60-836C-796F4078BCF2}" type="sibTrans" cxnId="{F32A2509-6B5F-4D27-8204-81C508777973}">
      <dgm:prSet/>
      <dgm:spPr/>
      <dgm:t>
        <a:bodyPr/>
        <a:lstStyle/>
        <a:p>
          <a:pPr>
            <a:lnSpc>
              <a:spcPct val="100000"/>
            </a:lnSpc>
          </a:pPr>
          <a:endParaRPr lang="en-US"/>
        </a:p>
      </dgm:t>
    </dgm:pt>
    <dgm:pt modelId="{D6145AAE-19C6-4DA4-9E6A-8885E34E6B8C}">
      <dgm:prSet/>
      <dgm:spPr/>
      <dgm:t>
        <a:bodyPr/>
        <a:lstStyle/>
        <a:p>
          <a:pPr>
            <a:lnSpc>
              <a:spcPct val="100000"/>
            </a:lnSpc>
          </a:pPr>
          <a:r>
            <a:rPr lang="tr-TR"/>
            <a:t>-Geniş Yüzey Alanı                                                                          </a:t>
          </a:r>
          <a:endParaRPr lang="en-US"/>
        </a:p>
      </dgm:t>
    </dgm:pt>
    <dgm:pt modelId="{09DFB1E1-D75B-43D0-B0F6-5571E3356B47}" type="parTrans" cxnId="{5FD55BFB-CCE4-4571-A932-C518A8044D96}">
      <dgm:prSet/>
      <dgm:spPr/>
      <dgm:t>
        <a:bodyPr/>
        <a:lstStyle/>
        <a:p>
          <a:endParaRPr lang="en-US"/>
        </a:p>
      </dgm:t>
    </dgm:pt>
    <dgm:pt modelId="{8AEDAAE9-DCFE-4D6F-B2E6-649A4D53A067}" type="sibTrans" cxnId="{5FD55BFB-CCE4-4571-A932-C518A8044D96}">
      <dgm:prSet/>
      <dgm:spPr/>
      <dgm:t>
        <a:bodyPr/>
        <a:lstStyle/>
        <a:p>
          <a:pPr>
            <a:lnSpc>
              <a:spcPct val="100000"/>
            </a:lnSpc>
          </a:pPr>
          <a:endParaRPr lang="en-US"/>
        </a:p>
      </dgm:t>
    </dgm:pt>
    <dgm:pt modelId="{9A72A418-C880-4840-9253-CCC28F09AFCD}">
      <dgm:prSet/>
      <dgm:spPr/>
      <dgm:t>
        <a:bodyPr/>
        <a:lstStyle/>
        <a:p>
          <a:pPr>
            <a:lnSpc>
              <a:spcPct val="100000"/>
            </a:lnSpc>
          </a:pPr>
          <a:r>
            <a:rPr lang="tr-TR"/>
            <a:t>-Uzun kullanım ömrü</a:t>
          </a:r>
          <a:endParaRPr lang="en-US"/>
        </a:p>
      </dgm:t>
    </dgm:pt>
    <dgm:pt modelId="{1B08EF2A-2195-4896-B10F-06859D452712}" type="parTrans" cxnId="{3BF80CA1-CEA7-413F-9C2A-601072EAC0CF}">
      <dgm:prSet/>
      <dgm:spPr/>
      <dgm:t>
        <a:bodyPr/>
        <a:lstStyle/>
        <a:p>
          <a:endParaRPr lang="en-US"/>
        </a:p>
      </dgm:t>
    </dgm:pt>
    <dgm:pt modelId="{1E2D000A-45FC-4267-9858-D23865839FDA}" type="sibTrans" cxnId="{3BF80CA1-CEA7-413F-9C2A-601072EAC0CF}">
      <dgm:prSet/>
      <dgm:spPr/>
      <dgm:t>
        <a:bodyPr/>
        <a:lstStyle/>
        <a:p>
          <a:endParaRPr lang="en-US"/>
        </a:p>
      </dgm:t>
    </dgm:pt>
    <dgm:pt modelId="{20BD353B-ED4B-4140-B43E-FC9A8E8F7BB4}" type="pres">
      <dgm:prSet presAssocID="{50B6424C-3906-465E-9228-F49D5C8ABB92}" presName="root" presStyleCnt="0">
        <dgm:presLayoutVars>
          <dgm:dir/>
          <dgm:resizeHandles val="exact"/>
        </dgm:presLayoutVars>
      </dgm:prSet>
      <dgm:spPr/>
      <dgm:t>
        <a:bodyPr/>
        <a:lstStyle/>
        <a:p>
          <a:endParaRPr lang="tr-TR"/>
        </a:p>
      </dgm:t>
    </dgm:pt>
    <dgm:pt modelId="{6D035AB8-AFDB-4000-BAE2-6D25BB174D2B}" type="pres">
      <dgm:prSet presAssocID="{40F5194E-3A69-444F-821E-9BFF24AE8AEA}" presName="compNode" presStyleCnt="0"/>
      <dgm:spPr/>
    </dgm:pt>
    <dgm:pt modelId="{17038F51-7B45-4EF2-BCA9-4582A00365D2}" type="pres">
      <dgm:prSet presAssocID="{40F5194E-3A69-444F-821E-9BFF24AE8AEA}" presName="bgRect" presStyleLbl="bgShp" presStyleIdx="0" presStyleCnt="8"/>
      <dgm:spPr/>
    </dgm:pt>
    <dgm:pt modelId="{4C86A87E-0EDF-4DC9-958F-5BA93E0DD3D4}" type="pres">
      <dgm:prSet presAssocID="{40F5194E-3A69-444F-821E-9BFF24AE8AE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Checkmark"/>
        </a:ext>
      </dgm:extLst>
    </dgm:pt>
    <dgm:pt modelId="{2BAEDCDA-C11A-4F4A-9BBF-DBD04CB72B99}" type="pres">
      <dgm:prSet presAssocID="{40F5194E-3A69-444F-821E-9BFF24AE8AEA}" presName="spaceRect" presStyleCnt="0"/>
      <dgm:spPr/>
    </dgm:pt>
    <dgm:pt modelId="{3E94FB45-C55A-4322-8E98-A6FA0F250050}" type="pres">
      <dgm:prSet presAssocID="{40F5194E-3A69-444F-821E-9BFF24AE8AEA}" presName="parTx" presStyleLbl="revTx" presStyleIdx="0" presStyleCnt="8">
        <dgm:presLayoutVars>
          <dgm:chMax val="0"/>
          <dgm:chPref val="0"/>
        </dgm:presLayoutVars>
      </dgm:prSet>
      <dgm:spPr/>
      <dgm:t>
        <a:bodyPr/>
        <a:lstStyle/>
        <a:p>
          <a:endParaRPr lang="tr-TR"/>
        </a:p>
      </dgm:t>
    </dgm:pt>
    <dgm:pt modelId="{5226A7B6-4877-4469-817D-E57B3F4D5078}" type="pres">
      <dgm:prSet presAssocID="{2EA82761-AE37-4ED3-B0E1-16A1E51A45CC}" presName="sibTrans" presStyleCnt="0"/>
      <dgm:spPr/>
    </dgm:pt>
    <dgm:pt modelId="{C9285434-B029-4C86-9C7E-4AD8925DA329}" type="pres">
      <dgm:prSet presAssocID="{6CB27F54-E6F8-4097-936A-50526AE260D8}" presName="compNode" presStyleCnt="0"/>
      <dgm:spPr/>
    </dgm:pt>
    <dgm:pt modelId="{C449252E-7992-426D-87B6-B757FDB9D899}" type="pres">
      <dgm:prSet presAssocID="{6CB27F54-E6F8-4097-936A-50526AE260D8}" presName="bgRect" presStyleLbl="bgShp" presStyleIdx="1" presStyleCnt="8"/>
      <dgm:spPr/>
    </dgm:pt>
    <dgm:pt modelId="{95FE404D-0203-4AD5-9295-9C23BA42B2F7}" type="pres">
      <dgm:prSet presAssocID="{6CB27F54-E6F8-4097-936A-50526AE260D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Glue"/>
        </a:ext>
      </dgm:extLst>
    </dgm:pt>
    <dgm:pt modelId="{79571E9D-7DAC-4699-B8A8-094C45B6D83D}" type="pres">
      <dgm:prSet presAssocID="{6CB27F54-E6F8-4097-936A-50526AE260D8}" presName="spaceRect" presStyleCnt="0"/>
      <dgm:spPr/>
    </dgm:pt>
    <dgm:pt modelId="{3F94F05A-CC6A-4F86-9D03-788BDD606562}" type="pres">
      <dgm:prSet presAssocID="{6CB27F54-E6F8-4097-936A-50526AE260D8}" presName="parTx" presStyleLbl="revTx" presStyleIdx="1" presStyleCnt="8">
        <dgm:presLayoutVars>
          <dgm:chMax val="0"/>
          <dgm:chPref val="0"/>
        </dgm:presLayoutVars>
      </dgm:prSet>
      <dgm:spPr/>
      <dgm:t>
        <a:bodyPr/>
        <a:lstStyle/>
        <a:p>
          <a:endParaRPr lang="tr-TR"/>
        </a:p>
      </dgm:t>
    </dgm:pt>
    <dgm:pt modelId="{EBFB2A37-6725-430A-BDB3-DEE585EA01B3}" type="pres">
      <dgm:prSet presAssocID="{051BC773-8597-4EEE-BFAB-9A36EAE03A5B}" presName="sibTrans" presStyleCnt="0"/>
      <dgm:spPr/>
    </dgm:pt>
    <dgm:pt modelId="{4B88C24E-38FE-4CE0-AADB-B2E63D88AE72}" type="pres">
      <dgm:prSet presAssocID="{D48A4E21-D3E6-450E-91A8-F282CDBA8CB6}" presName="compNode" presStyleCnt="0"/>
      <dgm:spPr/>
    </dgm:pt>
    <dgm:pt modelId="{7B156888-5BAE-4C45-BCEA-6D2951D78544}" type="pres">
      <dgm:prSet presAssocID="{D48A4E21-D3E6-450E-91A8-F282CDBA8CB6}" presName="bgRect" presStyleLbl="bgShp" presStyleIdx="2" presStyleCnt="8"/>
      <dgm:spPr/>
    </dgm:pt>
    <dgm:pt modelId="{B4A1FDA2-E2FD-4BCF-A4D0-C12D83A7DE0F}" type="pres">
      <dgm:prSet presAssocID="{D48A4E21-D3E6-450E-91A8-F282CDBA8CB6}" presName="iconRect" presStyleLbl="node1" presStyleIdx="2" presStyleCnt="8"/>
      <dgm:spPr>
        <a:prstGeom prst="smileyFace">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xmlns="" id="0" name="" descr="Kanyon manzarası"/>
        </a:ext>
      </dgm:extLst>
    </dgm:pt>
    <dgm:pt modelId="{0B9F8E8B-A934-40F1-BDE1-4299732152C0}" type="pres">
      <dgm:prSet presAssocID="{D48A4E21-D3E6-450E-91A8-F282CDBA8CB6}" presName="spaceRect" presStyleCnt="0"/>
      <dgm:spPr/>
    </dgm:pt>
    <dgm:pt modelId="{D4924C42-5B49-4C80-9F4C-8C34A5597755}" type="pres">
      <dgm:prSet presAssocID="{D48A4E21-D3E6-450E-91A8-F282CDBA8CB6}" presName="parTx" presStyleLbl="revTx" presStyleIdx="2" presStyleCnt="8">
        <dgm:presLayoutVars>
          <dgm:chMax val="0"/>
          <dgm:chPref val="0"/>
        </dgm:presLayoutVars>
      </dgm:prSet>
      <dgm:spPr/>
      <dgm:t>
        <a:bodyPr/>
        <a:lstStyle/>
        <a:p>
          <a:endParaRPr lang="tr-TR"/>
        </a:p>
      </dgm:t>
    </dgm:pt>
    <dgm:pt modelId="{CEE15252-2E9E-4A6F-9698-E659045A28B9}" type="pres">
      <dgm:prSet presAssocID="{285BC890-BFF4-40D4-A1F6-281382BA6980}" presName="sibTrans" presStyleCnt="0"/>
      <dgm:spPr/>
    </dgm:pt>
    <dgm:pt modelId="{E8A823E7-1E57-43D3-B259-70BE3CD3B31A}" type="pres">
      <dgm:prSet presAssocID="{012C7D40-5F1D-4450-8FAB-D88D30E4D5AA}" presName="compNode" presStyleCnt="0"/>
      <dgm:spPr/>
    </dgm:pt>
    <dgm:pt modelId="{B8640D3B-96EC-4A5C-8858-6DC78444543C}" type="pres">
      <dgm:prSet presAssocID="{012C7D40-5F1D-4450-8FAB-D88D30E4D5AA}" presName="bgRect" presStyleLbl="bgShp" presStyleIdx="3" presStyleCnt="8"/>
      <dgm:spPr/>
    </dgm:pt>
    <dgm:pt modelId="{53D1B621-D810-4C00-A41A-81FEF5271103}" type="pres">
      <dgm:prSet presAssocID="{012C7D40-5F1D-4450-8FAB-D88D30E4D5A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Skeleton"/>
        </a:ext>
      </dgm:extLst>
    </dgm:pt>
    <dgm:pt modelId="{8A5BDD9A-F671-42A2-BE41-CDEB3C491EFD}" type="pres">
      <dgm:prSet presAssocID="{012C7D40-5F1D-4450-8FAB-D88D30E4D5AA}" presName="spaceRect" presStyleCnt="0"/>
      <dgm:spPr/>
    </dgm:pt>
    <dgm:pt modelId="{F310A112-505C-4371-A081-1AE772C0BFA3}" type="pres">
      <dgm:prSet presAssocID="{012C7D40-5F1D-4450-8FAB-D88D30E4D5AA}" presName="parTx" presStyleLbl="revTx" presStyleIdx="3" presStyleCnt="8">
        <dgm:presLayoutVars>
          <dgm:chMax val="0"/>
          <dgm:chPref val="0"/>
        </dgm:presLayoutVars>
      </dgm:prSet>
      <dgm:spPr/>
      <dgm:t>
        <a:bodyPr/>
        <a:lstStyle/>
        <a:p>
          <a:endParaRPr lang="tr-TR"/>
        </a:p>
      </dgm:t>
    </dgm:pt>
    <dgm:pt modelId="{6E0EAC0C-92E7-4950-BC89-2B61310B7058}" type="pres">
      <dgm:prSet presAssocID="{C6FBEB80-88A7-4526-B185-0F014A444F88}" presName="sibTrans" presStyleCnt="0"/>
      <dgm:spPr/>
    </dgm:pt>
    <dgm:pt modelId="{28261950-C048-4BD1-B589-1D4CF16B3A28}" type="pres">
      <dgm:prSet presAssocID="{43DF9E26-63A3-40F9-B4B3-5528473CB88C}" presName="compNode" presStyleCnt="0"/>
      <dgm:spPr/>
    </dgm:pt>
    <dgm:pt modelId="{BB6D59FB-1257-4649-B201-DB561BA590CC}" type="pres">
      <dgm:prSet presAssocID="{43DF9E26-63A3-40F9-B4B3-5528473CB88C}" presName="bgRect" presStyleLbl="bgShp" presStyleIdx="4" presStyleCnt="8"/>
      <dgm:spPr/>
    </dgm:pt>
    <dgm:pt modelId="{D32D2A44-3935-4538-BB63-2CF23FABCD72}" type="pres">
      <dgm:prSet presAssocID="{43DF9E26-63A3-40F9-B4B3-5528473CB88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Electrician"/>
        </a:ext>
      </dgm:extLst>
    </dgm:pt>
    <dgm:pt modelId="{D2985F5D-064E-42CD-ACA2-802297573A49}" type="pres">
      <dgm:prSet presAssocID="{43DF9E26-63A3-40F9-B4B3-5528473CB88C}" presName="spaceRect" presStyleCnt="0"/>
      <dgm:spPr/>
    </dgm:pt>
    <dgm:pt modelId="{8008C95D-734D-4478-BA97-266C15BF76CA}" type="pres">
      <dgm:prSet presAssocID="{43DF9E26-63A3-40F9-B4B3-5528473CB88C}" presName="parTx" presStyleLbl="revTx" presStyleIdx="4" presStyleCnt="8">
        <dgm:presLayoutVars>
          <dgm:chMax val="0"/>
          <dgm:chPref val="0"/>
        </dgm:presLayoutVars>
      </dgm:prSet>
      <dgm:spPr/>
      <dgm:t>
        <a:bodyPr/>
        <a:lstStyle/>
        <a:p>
          <a:endParaRPr lang="tr-TR"/>
        </a:p>
      </dgm:t>
    </dgm:pt>
    <dgm:pt modelId="{15DD67A5-F83B-443C-8DFE-BAF091C65592}" type="pres">
      <dgm:prSet presAssocID="{0E7FCCA1-D8C2-40B0-A519-68D63583631C}" presName="sibTrans" presStyleCnt="0"/>
      <dgm:spPr/>
    </dgm:pt>
    <dgm:pt modelId="{B5900BA6-45D7-460F-8D00-A70C6E279219}" type="pres">
      <dgm:prSet presAssocID="{B5FA756A-1413-4B98-A7D8-595CCA61BC44}" presName="compNode" presStyleCnt="0"/>
      <dgm:spPr/>
    </dgm:pt>
    <dgm:pt modelId="{53F4FEC2-DD24-4F67-A3CB-3DA5C7BD4F1A}" type="pres">
      <dgm:prSet presAssocID="{B5FA756A-1413-4B98-A7D8-595CCA61BC44}" presName="bgRect" presStyleLbl="bgShp" presStyleIdx="5" presStyleCnt="8"/>
      <dgm:spPr/>
    </dgm:pt>
    <dgm:pt modelId="{0282A33B-D4E8-4D37-86B2-D59474E93BFF}" type="pres">
      <dgm:prSet presAssocID="{B5FA756A-1413-4B98-A7D8-595CCA61BC4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Moustache Face with Solid Fill"/>
        </a:ext>
      </dgm:extLst>
    </dgm:pt>
    <dgm:pt modelId="{377A4E07-4E08-4632-BE81-3B3D0821D997}" type="pres">
      <dgm:prSet presAssocID="{B5FA756A-1413-4B98-A7D8-595CCA61BC44}" presName="spaceRect" presStyleCnt="0"/>
      <dgm:spPr/>
    </dgm:pt>
    <dgm:pt modelId="{E9B8348B-B2FF-4D86-873E-047D0946FF35}" type="pres">
      <dgm:prSet presAssocID="{B5FA756A-1413-4B98-A7D8-595CCA61BC44}" presName="parTx" presStyleLbl="revTx" presStyleIdx="5" presStyleCnt="8">
        <dgm:presLayoutVars>
          <dgm:chMax val="0"/>
          <dgm:chPref val="0"/>
        </dgm:presLayoutVars>
      </dgm:prSet>
      <dgm:spPr/>
      <dgm:t>
        <a:bodyPr/>
        <a:lstStyle/>
        <a:p>
          <a:endParaRPr lang="tr-TR"/>
        </a:p>
      </dgm:t>
    </dgm:pt>
    <dgm:pt modelId="{9C29CDCB-3C9A-4908-AEAD-1AF9222C5D7E}" type="pres">
      <dgm:prSet presAssocID="{243F5249-910B-4C60-836C-796F4078BCF2}" presName="sibTrans" presStyleCnt="0"/>
      <dgm:spPr/>
    </dgm:pt>
    <dgm:pt modelId="{8AD20371-3B7B-4D5A-AD06-D80416D915A7}" type="pres">
      <dgm:prSet presAssocID="{D6145AAE-19C6-4DA4-9E6A-8885E34E6B8C}" presName="compNode" presStyleCnt="0"/>
      <dgm:spPr/>
    </dgm:pt>
    <dgm:pt modelId="{051FA2E9-EA29-44AE-B948-AA4D88EFE558}" type="pres">
      <dgm:prSet presAssocID="{D6145AAE-19C6-4DA4-9E6A-8885E34E6B8C}" presName="bgRect" presStyleLbl="bgShp" presStyleIdx="6" presStyleCnt="8"/>
      <dgm:spPr/>
    </dgm:pt>
    <dgm:pt modelId="{36673A7E-D356-4BEA-A043-A6EBB234FFC7}" type="pres">
      <dgm:prSet presAssocID="{D6145AAE-19C6-4DA4-9E6A-8885E34E6B8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a:blipFill>
        <a:ln>
          <a:noFill/>
        </a:ln>
      </dgm:spPr>
      <dgm:extLst>
        <a:ext uri="{E40237B7-FDA0-4F09-8148-C483321AD2D9}">
          <dgm14:cNvPr xmlns:dgm14="http://schemas.microsoft.com/office/drawing/2010/diagram" xmlns="" id="0" name="" descr="Ekranı Kapla"/>
        </a:ext>
      </dgm:extLst>
    </dgm:pt>
    <dgm:pt modelId="{42E2593A-F395-4A4E-82F1-A74D7E46391B}" type="pres">
      <dgm:prSet presAssocID="{D6145AAE-19C6-4DA4-9E6A-8885E34E6B8C}" presName="spaceRect" presStyleCnt="0"/>
      <dgm:spPr/>
    </dgm:pt>
    <dgm:pt modelId="{7AF67E0B-4A17-47FA-8DE0-225CA8CD764D}" type="pres">
      <dgm:prSet presAssocID="{D6145AAE-19C6-4DA4-9E6A-8885E34E6B8C}" presName="parTx" presStyleLbl="revTx" presStyleIdx="6" presStyleCnt="8">
        <dgm:presLayoutVars>
          <dgm:chMax val="0"/>
          <dgm:chPref val="0"/>
        </dgm:presLayoutVars>
      </dgm:prSet>
      <dgm:spPr/>
      <dgm:t>
        <a:bodyPr/>
        <a:lstStyle/>
        <a:p>
          <a:endParaRPr lang="tr-TR"/>
        </a:p>
      </dgm:t>
    </dgm:pt>
    <dgm:pt modelId="{28307745-D7FB-4157-9FDB-06698A728CB0}" type="pres">
      <dgm:prSet presAssocID="{8AEDAAE9-DCFE-4D6F-B2E6-649A4D53A067}" presName="sibTrans" presStyleCnt="0"/>
      <dgm:spPr/>
    </dgm:pt>
    <dgm:pt modelId="{E01EA253-9080-456B-9E28-0BDD8F1914D4}" type="pres">
      <dgm:prSet presAssocID="{9A72A418-C880-4840-9253-CCC28F09AFCD}" presName="compNode" presStyleCnt="0"/>
      <dgm:spPr/>
    </dgm:pt>
    <dgm:pt modelId="{076AE729-BF42-458C-8AE9-5DB0FC6229F9}" type="pres">
      <dgm:prSet presAssocID="{9A72A418-C880-4840-9253-CCC28F09AFCD}" presName="bgRect" presStyleLbl="bgShp" presStyleIdx="7" presStyleCnt="8"/>
      <dgm:spPr/>
    </dgm:pt>
    <dgm:pt modelId="{F95995D1-1AA7-4A17-A7F9-64440C235B05}" type="pres">
      <dgm:prSet presAssocID="{9A72A418-C880-4840-9253-CCC28F09AFC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xmlns="" id="0" name="" descr="Bamboo"/>
        </a:ext>
      </dgm:extLst>
    </dgm:pt>
    <dgm:pt modelId="{293528BB-F417-4EB5-847B-0B5AD677197B}" type="pres">
      <dgm:prSet presAssocID="{9A72A418-C880-4840-9253-CCC28F09AFCD}" presName="spaceRect" presStyleCnt="0"/>
      <dgm:spPr/>
    </dgm:pt>
    <dgm:pt modelId="{4D3292EA-9864-49B9-8E9E-A0E31D0B5731}" type="pres">
      <dgm:prSet presAssocID="{9A72A418-C880-4840-9253-CCC28F09AFCD}" presName="parTx" presStyleLbl="revTx" presStyleIdx="7" presStyleCnt="8">
        <dgm:presLayoutVars>
          <dgm:chMax val="0"/>
          <dgm:chPref val="0"/>
        </dgm:presLayoutVars>
      </dgm:prSet>
      <dgm:spPr/>
      <dgm:t>
        <a:bodyPr/>
        <a:lstStyle/>
        <a:p>
          <a:endParaRPr lang="tr-TR"/>
        </a:p>
      </dgm:t>
    </dgm:pt>
  </dgm:ptLst>
  <dgm:cxnLst>
    <dgm:cxn modelId="{484F19D9-7225-4A34-AE14-9F5D588BD4B7}" srcId="{50B6424C-3906-465E-9228-F49D5C8ABB92}" destId="{40F5194E-3A69-444F-821E-9BFF24AE8AEA}" srcOrd="0" destOrd="0" parTransId="{0369D937-8A67-4E2A-893E-AC0E9E9ED57E}" sibTransId="{2EA82761-AE37-4ED3-B0E1-16A1E51A45CC}"/>
    <dgm:cxn modelId="{DEB76FBF-0F39-4CEE-A72D-117FE84B1B86}" srcId="{50B6424C-3906-465E-9228-F49D5C8ABB92}" destId="{012C7D40-5F1D-4450-8FAB-D88D30E4D5AA}" srcOrd="3" destOrd="0" parTransId="{ED22DD1D-A3E1-4418-A7B2-E084F13B0E58}" sibTransId="{C6FBEB80-88A7-4526-B185-0F014A444F88}"/>
    <dgm:cxn modelId="{719534DD-861C-40FD-820D-046FA38AFA91}" type="presOf" srcId="{012C7D40-5F1D-4450-8FAB-D88D30E4D5AA}" destId="{F310A112-505C-4371-A081-1AE772C0BFA3}" srcOrd="0" destOrd="0" presId="urn:microsoft.com/office/officeart/2018/2/layout/IconVerticalSolidList"/>
    <dgm:cxn modelId="{3D64F9A9-8714-440B-8A83-5E1EF9FCE3FB}" type="presOf" srcId="{43DF9E26-63A3-40F9-B4B3-5528473CB88C}" destId="{8008C95D-734D-4478-BA97-266C15BF76CA}" srcOrd="0" destOrd="0" presId="urn:microsoft.com/office/officeart/2018/2/layout/IconVerticalSolidList"/>
    <dgm:cxn modelId="{67BCC9A0-8800-4C44-9D90-C3E590D51F59}" type="presOf" srcId="{D6145AAE-19C6-4DA4-9E6A-8885E34E6B8C}" destId="{7AF67E0B-4A17-47FA-8DE0-225CA8CD764D}" srcOrd="0" destOrd="0" presId="urn:microsoft.com/office/officeart/2018/2/layout/IconVerticalSolidList"/>
    <dgm:cxn modelId="{B286ED2E-0F89-4E3E-A6CC-3B75EB15B505}" srcId="{50B6424C-3906-465E-9228-F49D5C8ABB92}" destId="{D48A4E21-D3E6-450E-91A8-F282CDBA8CB6}" srcOrd="2" destOrd="0" parTransId="{09288060-CE67-4DFE-BD86-C97AC3717FEC}" sibTransId="{285BC890-BFF4-40D4-A1F6-281382BA6980}"/>
    <dgm:cxn modelId="{E9CCBA39-B33A-40CD-8039-D13772E3EA93}" type="presOf" srcId="{B5FA756A-1413-4B98-A7D8-595CCA61BC44}" destId="{E9B8348B-B2FF-4D86-873E-047D0946FF35}" srcOrd="0" destOrd="0" presId="urn:microsoft.com/office/officeart/2018/2/layout/IconVerticalSolidList"/>
    <dgm:cxn modelId="{619BF9BD-73C9-4240-A4D8-16C9C889DBC3}" type="presOf" srcId="{40F5194E-3A69-444F-821E-9BFF24AE8AEA}" destId="{3E94FB45-C55A-4322-8E98-A6FA0F250050}" srcOrd="0" destOrd="0" presId="urn:microsoft.com/office/officeart/2018/2/layout/IconVerticalSolidList"/>
    <dgm:cxn modelId="{441C1610-5A83-4A93-BACE-E1CD532CCA4A}" type="presOf" srcId="{50B6424C-3906-465E-9228-F49D5C8ABB92}" destId="{20BD353B-ED4B-4140-B43E-FC9A8E8F7BB4}" srcOrd="0" destOrd="0" presId="urn:microsoft.com/office/officeart/2018/2/layout/IconVerticalSolidList"/>
    <dgm:cxn modelId="{5FD55BFB-CCE4-4571-A932-C518A8044D96}" srcId="{50B6424C-3906-465E-9228-F49D5C8ABB92}" destId="{D6145AAE-19C6-4DA4-9E6A-8885E34E6B8C}" srcOrd="6" destOrd="0" parTransId="{09DFB1E1-D75B-43D0-B0F6-5571E3356B47}" sibTransId="{8AEDAAE9-DCFE-4D6F-B2E6-649A4D53A067}"/>
    <dgm:cxn modelId="{5A9F0D41-E42C-404F-9231-6C911A5CF1BA}" srcId="{50B6424C-3906-465E-9228-F49D5C8ABB92}" destId="{43DF9E26-63A3-40F9-B4B3-5528473CB88C}" srcOrd="4" destOrd="0" parTransId="{367AFC48-E9DD-4FC7-9529-53EEC84393DA}" sibTransId="{0E7FCCA1-D8C2-40B0-A519-68D63583631C}"/>
    <dgm:cxn modelId="{6D95BFA6-9850-47C8-AE3B-1A2DDE5B4856}" type="presOf" srcId="{9A72A418-C880-4840-9253-CCC28F09AFCD}" destId="{4D3292EA-9864-49B9-8E9E-A0E31D0B5731}" srcOrd="0" destOrd="0" presId="urn:microsoft.com/office/officeart/2018/2/layout/IconVerticalSolidList"/>
    <dgm:cxn modelId="{FD39837B-C062-4F09-91AC-E4578528F4F5}" srcId="{50B6424C-3906-465E-9228-F49D5C8ABB92}" destId="{6CB27F54-E6F8-4097-936A-50526AE260D8}" srcOrd="1" destOrd="0" parTransId="{FE34B9FE-95B3-4BFC-AB71-EEC5032EBCB4}" sibTransId="{051BC773-8597-4EEE-BFAB-9A36EAE03A5B}"/>
    <dgm:cxn modelId="{3BF80CA1-CEA7-413F-9C2A-601072EAC0CF}" srcId="{50B6424C-3906-465E-9228-F49D5C8ABB92}" destId="{9A72A418-C880-4840-9253-CCC28F09AFCD}" srcOrd="7" destOrd="0" parTransId="{1B08EF2A-2195-4896-B10F-06859D452712}" sibTransId="{1E2D000A-45FC-4267-9858-D23865839FDA}"/>
    <dgm:cxn modelId="{5DAC4D91-B874-49F0-9415-5CC6B1B49441}" type="presOf" srcId="{D48A4E21-D3E6-450E-91A8-F282CDBA8CB6}" destId="{D4924C42-5B49-4C80-9F4C-8C34A5597755}" srcOrd="0" destOrd="0" presId="urn:microsoft.com/office/officeart/2018/2/layout/IconVerticalSolidList"/>
    <dgm:cxn modelId="{F32A2509-6B5F-4D27-8204-81C508777973}" srcId="{50B6424C-3906-465E-9228-F49D5C8ABB92}" destId="{B5FA756A-1413-4B98-A7D8-595CCA61BC44}" srcOrd="5" destOrd="0" parTransId="{99076AD6-16CE-476E-BB05-EC1FD860AFAC}" sibTransId="{243F5249-910B-4C60-836C-796F4078BCF2}"/>
    <dgm:cxn modelId="{D2B661AD-BE4D-4003-8329-08686C9A42FC}" type="presOf" srcId="{6CB27F54-E6F8-4097-936A-50526AE260D8}" destId="{3F94F05A-CC6A-4F86-9D03-788BDD606562}" srcOrd="0" destOrd="0" presId="urn:microsoft.com/office/officeart/2018/2/layout/IconVerticalSolidList"/>
    <dgm:cxn modelId="{490B9A30-A6C9-4DAB-A32F-264F265986DA}" type="presParOf" srcId="{20BD353B-ED4B-4140-B43E-FC9A8E8F7BB4}" destId="{6D035AB8-AFDB-4000-BAE2-6D25BB174D2B}" srcOrd="0" destOrd="0" presId="urn:microsoft.com/office/officeart/2018/2/layout/IconVerticalSolidList"/>
    <dgm:cxn modelId="{B1A1944D-38AD-4369-97BB-25FA719B30DC}" type="presParOf" srcId="{6D035AB8-AFDB-4000-BAE2-6D25BB174D2B}" destId="{17038F51-7B45-4EF2-BCA9-4582A00365D2}" srcOrd="0" destOrd="0" presId="urn:microsoft.com/office/officeart/2018/2/layout/IconVerticalSolidList"/>
    <dgm:cxn modelId="{880E02A5-048A-47DB-B0BD-97BE8F28F662}" type="presParOf" srcId="{6D035AB8-AFDB-4000-BAE2-6D25BB174D2B}" destId="{4C86A87E-0EDF-4DC9-958F-5BA93E0DD3D4}" srcOrd="1" destOrd="0" presId="urn:microsoft.com/office/officeart/2018/2/layout/IconVerticalSolidList"/>
    <dgm:cxn modelId="{63BE5DC6-E499-426A-BD9B-4F7A1CA1D836}" type="presParOf" srcId="{6D035AB8-AFDB-4000-BAE2-6D25BB174D2B}" destId="{2BAEDCDA-C11A-4F4A-9BBF-DBD04CB72B99}" srcOrd="2" destOrd="0" presId="urn:microsoft.com/office/officeart/2018/2/layout/IconVerticalSolidList"/>
    <dgm:cxn modelId="{BBB90B82-1DA6-47CF-BA26-E1583690BBCC}" type="presParOf" srcId="{6D035AB8-AFDB-4000-BAE2-6D25BB174D2B}" destId="{3E94FB45-C55A-4322-8E98-A6FA0F250050}" srcOrd="3" destOrd="0" presId="urn:microsoft.com/office/officeart/2018/2/layout/IconVerticalSolidList"/>
    <dgm:cxn modelId="{220D7AC3-DC4A-4A6A-8121-86D53E2BABC9}" type="presParOf" srcId="{20BD353B-ED4B-4140-B43E-FC9A8E8F7BB4}" destId="{5226A7B6-4877-4469-817D-E57B3F4D5078}" srcOrd="1" destOrd="0" presId="urn:microsoft.com/office/officeart/2018/2/layout/IconVerticalSolidList"/>
    <dgm:cxn modelId="{11E27989-2DCC-4455-BB66-2447B94B9544}" type="presParOf" srcId="{20BD353B-ED4B-4140-B43E-FC9A8E8F7BB4}" destId="{C9285434-B029-4C86-9C7E-4AD8925DA329}" srcOrd="2" destOrd="0" presId="urn:microsoft.com/office/officeart/2018/2/layout/IconVerticalSolidList"/>
    <dgm:cxn modelId="{C9275820-F86F-4307-894F-A1909A35A4C5}" type="presParOf" srcId="{C9285434-B029-4C86-9C7E-4AD8925DA329}" destId="{C449252E-7992-426D-87B6-B757FDB9D899}" srcOrd="0" destOrd="0" presId="urn:microsoft.com/office/officeart/2018/2/layout/IconVerticalSolidList"/>
    <dgm:cxn modelId="{0BF20910-AAE6-4D74-81A0-E0985FE2E20D}" type="presParOf" srcId="{C9285434-B029-4C86-9C7E-4AD8925DA329}" destId="{95FE404D-0203-4AD5-9295-9C23BA42B2F7}" srcOrd="1" destOrd="0" presId="urn:microsoft.com/office/officeart/2018/2/layout/IconVerticalSolidList"/>
    <dgm:cxn modelId="{47FAA81D-634D-40E7-BBC9-46DE6B952844}" type="presParOf" srcId="{C9285434-B029-4C86-9C7E-4AD8925DA329}" destId="{79571E9D-7DAC-4699-B8A8-094C45B6D83D}" srcOrd="2" destOrd="0" presId="urn:microsoft.com/office/officeart/2018/2/layout/IconVerticalSolidList"/>
    <dgm:cxn modelId="{F3471008-E171-4B5B-BD5B-E620862FA38D}" type="presParOf" srcId="{C9285434-B029-4C86-9C7E-4AD8925DA329}" destId="{3F94F05A-CC6A-4F86-9D03-788BDD606562}" srcOrd="3" destOrd="0" presId="urn:microsoft.com/office/officeart/2018/2/layout/IconVerticalSolidList"/>
    <dgm:cxn modelId="{A724A26D-AEC2-442C-9BF8-139CDE0254C6}" type="presParOf" srcId="{20BD353B-ED4B-4140-B43E-FC9A8E8F7BB4}" destId="{EBFB2A37-6725-430A-BDB3-DEE585EA01B3}" srcOrd="3" destOrd="0" presId="urn:microsoft.com/office/officeart/2018/2/layout/IconVerticalSolidList"/>
    <dgm:cxn modelId="{56816231-E669-4E13-A7A0-3B42BFB33A3D}" type="presParOf" srcId="{20BD353B-ED4B-4140-B43E-FC9A8E8F7BB4}" destId="{4B88C24E-38FE-4CE0-AADB-B2E63D88AE72}" srcOrd="4" destOrd="0" presId="urn:microsoft.com/office/officeart/2018/2/layout/IconVerticalSolidList"/>
    <dgm:cxn modelId="{A0281DB9-CE5F-48DC-8093-19193246BA6C}" type="presParOf" srcId="{4B88C24E-38FE-4CE0-AADB-B2E63D88AE72}" destId="{7B156888-5BAE-4C45-BCEA-6D2951D78544}" srcOrd="0" destOrd="0" presId="urn:microsoft.com/office/officeart/2018/2/layout/IconVerticalSolidList"/>
    <dgm:cxn modelId="{6040AEEB-1177-46DF-A3EC-37C3D6B48BDB}" type="presParOf" srcId="{4B88C24E-38FE-4CE0-AADB-B2E63D88AE72}" destId="{B4A1FDA2-E2FD-4BCF-A4D0-C12D83A7DE0F}" srcOrd="1" destOrd="0" presId="urn:microsoft.com/office/officeart/2018/2/layout/IconVerticalSolidList"/>
    <dgm:cxn modelId="{A7E924FD-B350-4629-90A0-41DFCBA7A4EC}" type="presParOf" srcId="{4B88C24E-38FE-4CE0-AADB-B2E63D88AE72}" destId="{0B9F8E8B-A934-40F1-BDE1-4299732152C0}" srcOrd="2" destOrd="0" presId="urn:microsoft.com/office/officeart/2018/2/layout/IconVerticalSolidList"/>
    <dgm:cxn modelId="{D61E2ED3-5D25-4C4D-9B76-64318D09B754}" type="presParOf" srcId="{4B88C24E-38FE-4CE0-AADB-B2E63D88AE72}" destId="{D4924C42-5B49-4C80-9F4C-8C34A5597755}" srcOrd="3" destOrd="0" presId="urn:microsoft.com/office/officeart/2018/2/layout/IconVerticalSolidList"/>
    <dgm:cxn modelId="{36BEE08B-4A8C-4997-B8A3-9E1866148836}" type="presParOf" srcId="{20BD353B-ED4B-4140-B43E-FC9A8E8F7BB4}" destId="{CEE15252-2E9E-4A6F-9698-E659045A28B9}" srcOrd="5" destOrd="0" presId="urn:microsoft.com/office/officeart/2018/2/layout/IconVerticalSolidList"/>
    <dgm:cxn modelId="{CA804821-9FFD-478F-9246-EFF9AA37C407}" type="presParOf" srcId="{20BD353B-ED4B-4140-B43E-FC9A8E8F7BB4}" destId="{E8A823E7-1E57-43D3-B259-70BE3CD3B31A}" srcOrd="6" destOrd="0" presId="urn:microsoft.com/office/officeart/2018/2/layout/IconVerticalSolidList"/>
    <dgm:cxn modelId="{6ED23CE5-AFDC-4397-BFA4-823BB19C9F4F}" type="presParOf" srcId="{E8A823E7-1E57-43D3-B259-70BE3CD3B31A}" destId="{B8640D3B-96EC-4A5C-8858-6DC78444543C}" srcOrd="0" destOrd="0" presId="urn:microsoft.com/office/officeart/2018/2/layout/IconVerticalSolidList"/>
    <dgm:cxn modelId="{E339FC40-A877-4045-8E20-97BACDABE67D}" type="presParOf" srcId="{E8A823E7-1E57-43D3-B259-70BE3CD3B31A}" destId="{53D1B621-D810-4C00-A41A-81FEF5271103}" srcOrd="1" destOrd="0" presId="urn:microsoft.com/office/officeart/2018/2/layout/IconVerticalSolidList"/>
    <dgm:cxn modelId="{24088155-CF4A-4F82-A206-7C2FCB3CD97C}" type="presParOf" srcId="{E8A823E7-1E57-43D3-B259-70BE3CD3B31A}" destId="{8A5BDD9A-F671-42A2-BE41-CDEB3C491EFD}" srcOrd="2" destOrd="0" presId="urn:microsoft.com/office/officeart/2018/2/layout/IconVerticalSolidList"/>
    <dgm:cxn modelId="{0B6C4F44-DEB4-4840-AA48-CFEC3D10B95D}" type="presParOf" srcId="{E8A823E7-1E57-43D3-B259-70BE3CD3B31A}" destId="{F310A112-505C-4371-A081-1AE772C0BFA3}" srcOrd="3" destOrd="0" presId="urn:microsoft.com/office/officeart/2018/2/layout/IconVerticalSolidList"/>
    <dgm:cxn modelId="{8ED846C7-E2A3-42CF-A99B-5475C51A1C98}" type="presParOf" srcId="{20BD353B-ED4B-4140-B43E-FC9A8E8F7BB4}" destId="{6E0EAC0C-92E7-4950-BC89-2B61310B7058}" srcOrd="7" destOrd="0" presId="urn:microsoft.com/office/officeart/2018/2/layout/IconVerticalSolidList"/>
    <dgm:cxn modelId="{CB8F63DA-A774-4D36-822D-944F9D26DE2E}" type="presParOf" srcId="{20BD353B-ED4B-4140-B43E-FC9A8E8F7BB4}" destId="{28261950-C048-4BD1-B589-1D4CF16B3A28}" srcOrd="8" destOrd="0" presId="urn:microsoft.com/office/officeart/2018/2/layout/IconVerticalSolidList"/>
    <dgm:cxn modelId="{254C0638-AEF9-40DD-94FE-CCCE6EE29A8B}" type="presParOf" srcId="{28261950-C048-4BD1-B589-1D4CF16B3A28}" destId="{BB6D59FB-1257-4649-B201-DB561BA590CC}" srcOrd="0" destOrd="0" presId="urn:microsoft.com/office/officeart/2018/2/layout/IconVerticalSolidList"/>
    <dgm:cxn modelId="{3BD9636D-B94D-4636-B7A7-967A5CC62B22}" type="presParOf" srcId="{28261950-C048-4BD1-B589-1D4CF16B3A28}" destId="{D32D2A44-3935-4538-BB63-2CF23FABCD72}" srcOrd="1" destOrd="0" presId="urn:microsoft.com/office/officeart/2018/2/layout/IconVerticalSolidList"/>
    <dgm:cxn modelId="{21E2BC16-C292-4793-A590-DD7B27240EBF}" type="presParOf" srcId="{28261950-C048-4BD1-B589-1D4CF16B3A28}" destId="{D2985F5D-064E-42CD-ACA2-802297573A49}" srcOrd="2" destOrd="0" presId="urn:microsoft.com/office/officeart/2018/2/layout/IconVerticalSolidList"/>
    <dgm:cxn modelId="{5AD96B81-B82F-45DC-A902-8424758FED15}" type="presParOf" srcId="{28261950-C048-4BD1-B589-1D4CF16B3A28}" destId="{8008C95D-734D-4478-BA97-266C15BF76CA}" srcOrd="3" destOrd="0" presId="urn:microsoft.com/office/officeart/2018/2/layout/IconVerticalSolidList"/>
    <dgm:cxn modelId="{95CB36C4-46DB-4055-ADE1-44B6A01E5579}" type="presParOf" srcId="{20BD353B-ED4B-4140-B43E-FC9A8E8F7BB4}" destId="{15DD67A5-F83B-443C-8DFE-BAF091C65592}" srcOrd="9" destOrd="0" presId="urn:microsoft.com/office/officeart/2018/2/layout/IconVerticalSolidList"/>
    <dgm:cxn modelId="{C4471B26-04EF-4E4B-AA69-D04C326B6191}" type="presParOf" srcId="{20BD353B-ED4B-4140-B43E-FC9A8E8F7BB4}" destId="{B5900BA6-45D7-460F-8D00-A70C6E279219}" srcOrd="10" destOrd="0" presId="urn:microsoft.com/office/officeart/2018/2/layout/IconVerticalSolidList"/>
    <dgm:cxn modelId="{D7CD6387-6BCD-4EFA-8554-385FD3122DC1}" type="presParOf" srcId="{B5900BA6-45D7-460F-8D00-A70C6E279219}" destId="{53F4FEC2-DD24-4F67-A3CB-3DA5C7BD4F1A}" srcOrd="0" destOrd="0" presId="urn:microsoft.com/office/officeart/2018/2/layout/IconVerticalSolidList"/>
    <dgm:cxn modelId="{A1D41846-A52E-4A28-8C56-80B644B3F578}" type="presParOf" srcId="{B5900BA6-45D7-460F-8D00-A70C6E279219}" destId="{0282A33B-D4E8-4D37-86B2-D59474E93BFF}" srcOrd="1" destOrd="0" presId="urn:microsoft.com/office/officeart/2018/2/layout/IconVerticalSolidList"/>
    <dgm:cxn modelId="{D3ADEF12-0075-45D6-99FE-2E25EBFC443F}" type="presParOf" srcId="{B5900BA6-45D7-460F-8D00-A70C6E279219}" destId="{377A4E07-4E08-4632-BE81-3B3D0821D997}" srcOrd="2" destOrd="0" presId="urn:microsoft.com/office/officeart/2018/2/layout/IconVerticalSolidList"/>
    <dgm:cxn modelId="{AEE915FA-5914-4DD1-BE5B-B8D8F9AAB740}" type="presParOf" srcId="{B5900BA6-45D7-460F-8D00-A70C6E279219}" destId="{E9B8348B-B2FF-4D86-873E-047D0946FF35}" srcOrd="3" destOrd="0" presId="urn:microsoft.com/office/officeart/2018/2/layout/IconVerticalSolidList"/>
    <dgm:cxn modelId="{40523BAF-173B-4627-89F4-DA38A82E0FAD}" type="presParOf" srcId="{20BD353B-ED4B-4140-B43E-FC9A8E8F7BB4}" destId="{9C29CDCB-3C9A-4908-AEAD-1AF9222C5D7E}" srcOrd="11" destOrd="0" presId="urn:microsoft.com/office/officeart/2018/2/layout/IconVerticalSolidList"/>
    <dgm:cxn modelId="{9994C55F-E7EC-4E41-9CF4-446473F46AAA}" type="presParOf" srcId="{20BD353B-ED4B-4140-B43E-FC9A8E8F7BB4}" destId="{8AD20371-3B7B-4D5A-AD06-D80416D915A7}" srcOrd="12" destOrd="0" presId="urn:microsoft.com/office/officeart/2018/2/layout/IconVerticalSolidList"/>
    <dgm:cxn modelId="{E9AB3677-7002-44A9-8F04-45B731D7E4BE}" type="presParOf" srcId="{8AD20371-3B7B-4D5A-AD06-D80416D915A7}" destId="{051FA2E9-EA29-44AE-B948-AA4D88EFE558}" srcOrd="0" destOrd="0" presId="urn:microsoft.com/office/officeart/2018/2/layout/IconVerticalSolidList"/>
    <dgm:cxn modelId="{6F08F013-4382-4BF1-988C-73E7641CAE82}" type="presParOf" srcId="{8AD20371-3B7B-4D5A-AD06-D80416D915A7}" destId="{36673A7E-D356-4BEA-A043-A6EBB234FFC7}" srcOrd="1" destOrd="0" presId="urn:microsoft.com/office/officeart/2018/2/layout/IconVerticalSolidList"/>
    <dgm:cxn modelId="{32BBFA36-786E-4905-A9E0-157C8C31673A}" type="presParOf" srcId="{8AD20371-3B7B-4D5A-AD06-D80416D915A7}" destId="{42E2593A-F395-4A4E-82F1-A74D7E46391B}" srcOrd="2" destOrd="0" presId="urn:microsoft.com/office/officeart/2018/2/layout/IconVerticalSolidList"/>
    <dgm:cxn modelId="{1B5D2656-0974-4917-8A42-63AD0E07B08E}" type="presParOf" srcId="{8AD20371-3B7B-4D5A-AD06-D80416D915A7}" destId="{7AF67E0B-4A17-47FA-8DE0-225CA8CD764D}" srcOrd="3" destOrd="0" presId="urn:microsoft.com/office/officeart/2018/2/layout/IconVerticalSolidList"/>
    <dgm:cxn modelId="{AAAADF12-B539-4777-A1DE-883D01139831}" type="presParOf" srcId="{20BD353B-ED4B-4140-B43E-FC9A8E8F7BB4}" destId="{28307745-D7FB-4157-9FDB-06698A728CB0}" srcOrd="13" destOrd="0" presId="urn:microsoft.com/office/officeart/2018/2/layout/IconVerticalSolidList"/>
    <dgm:cxn modelId="{6E48FE8B-E656-46F2-A054-4DBE212EE50B}" type="presParOf" srcId="{20BD353B-ED4B-4140-B43E-FC9A8E8F7BB4}" destId="{E01EA253-9080-456B-9E28-0BDD8F1914D4}" srcOrd="14" destOrd="0" presId="urn:microsoft.com/office/officeart/2018/2/layout/IconVerticalSolidList"/>
    <dgm:cxn modelId="{AC2CA9EA-CD30-43CF-850E-415C810B978A}" type="presParOf" srcId="{E01EA253-9080-456B-9E28-0BDD8F1914D4}" destId="{076AE729-BF42-458C-8AE9-5DB0FC6229F9}" srcOrd="0" destOrd="0" presId="urn:microsoft.com/office/officeart/2018/2/layout/IconVerticalSolidList"/>
    <dgm:cxn modelId="{B832F638-AC11-4B46-9996-004ED2A62A87}" type="presParOf" srcId="{E01EA253-9080-456B-9E28-0BDD8F1914D4}" destId="{F95995D1-1AA7-4A17-A7F9-64440C235B05}" srcOrd="1" destOrd="0" presId="urn:microsoft.com/office/officeart/2018/2/layout/IconVerticalSolidList"/>
    <dgm:cxn modelId="{CA4F0E67-E754-4EE8-852D-EAC89E622DE8}" type="presParOf" srcId="{E01EA253-9080-456B-9E28-0BDD8F1914D4}" destId="{293528BB-F417-4EB5-847B-0B5AD677197B}" srcOrd="2" destOrd="0" presId="urn:microsoft.com/office/officeart/2018/2/layout/IconVerticalSolidList"/>
    <dgm:cxn modelId="{88DC5ED3-A243-4399-BE7F-3746FEF90B49}" type="presParOf" srcId="{E01EA253-9080-456B-9E28-0BDD8F1914D4}" destId="{4D3292EA-9864-49B9-8E9E-A0E31D0B5731}"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76F9B-94F0-4D23-99D9-C5E2E04009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1360935-0C13-4A78-9E39-9208D57AF0DD}">
      <dgm:prSet/>
      <dgm:spPr/>
      <dgm:t>
        <a:bodyPr/>
        <a:lstStyle/>
        <a:p>
          <a:r>
            <a:rPr lang="tr-TR"/>
            <a:t>-Sis , Ozon vb                                                                                   </a:t>
          </a:r>
          <a:endParaRPr lang="en-US"/>
        </a:p>
      </dgm:t>
    </dgm:pt>
    <dgm:pt modelId="{B82B505E-9AA0-4E5C-942A-E125EFB27970}" type="parTrans" cxnId="{B879320F-3AAE-4D66-BE5C-B9B715DB5BE3}">
      <dgm:prSet/>
      <dgm:spPr/>
      <dgm:t>
        <a:bodyPr/>
        <a:lstStyle/>
        <a:p>
          <a:endParaRPr lang="en-US"/>
        </a:p>
      </dgm:t>
    </dgm:pt>
    <dgm:pt modelId="{E43010DD-B566-44F6-AC54-42347DA8B488}" type="sibTrans" cxnId="{B879320F-3AAE-4D66-BE5C-B9B715DB5BE3}">
      <dgm:prSet/>
      <dgm:spPr/>
      <dgm:t>
        <a:bodyPr/>
        <a:lstStyle/>
        <a:p>
          <a:endParaRPr lang="en-US"/>
        </a:p>
      </dgm:t>
    </dgm:pt>
    <dgm:pt modelId="{FD6C5B82-AB69-4273-9DD0-D792424509E6}">
      <dgm:prSet/>
      <dgm:spPr/>
      <dgm:t>
        <a:bodyPr/>
        <a:lstStyle/>
        <a:p>
          <a:r>
            <a:rPr lang="tr-TR"/>
            <a:t>-Yanma ve Diğer Gazlar</a:t>
          </a:r>
          <a:endParaRPr lang="en-US"/>
        </a:p>
      </dgm:t>
    </dgm:pt>
    <dgm:pt modelId="{12EFC053-B574-4956-83F4-B055F8C72AC8}" type="parTrans" cxnId="{D5160CF3-7814-4429-85B7-F5C27F1BB252}">
      <dgm:prSet/>
      <dgm:spPr/>
      <dgm:t>
        <a:bodyPr/>
        <a:lstStyle/>
        <a:p>
          <a:endParaRPr lang="en-US"/>
        </a:p>
      </dgm:t>
    </dgm:pt>
    <dgm:pt modelId="{EA621178-ACDB-4859-BFA5-51CFDA4B0F39}" type="sibTrans" cxnId="{D5160CF3-7814-4429-85B7-F5C27F1BB252}">
      <dgm:prSet/>
      <dgm:spPr/>
      <dgm:t>
        <a:bodyPr/>
        <a:lstStyle/>
        <a:p>
          <a:endParaRPr lang="en-US"/>
        </a:p>
      </dgm:t>
    </dgm:pt>
    <dgm:pt modelId="{84DB423C-7224-446E-AE3D-9ECF1BD16E9E}">
      <dgm:prSet/>
      <dgm:spPr/>
      <dgm:t>
        <a:bodyPr/>
        <a:lstStyle/>
        <a:p>
          <a:r>
            <a:rPr lang="tr-TR"/>
            <a:t>-Gaz Yağı , Asfalt , Katran , Yakıt Buharları                                     </a:t>
          </a:r>
          <a:endParaRPr lang="en-US"/>
        </a:p>
      </dgm:t>
    </dgm:pt>
    <dgm:pt modelId="{2C34B79D-6CF6-45EF-987B-E15F58040E4B}" type="parTrans" cxnId="{EC74F996-6B6D-4020-9EE0-C04DCC31D8A7}">
      <dgm:prSet/>
      <dgm:spPr/>
      <dgm:t>
        <a:bodyPr/>
        <a:lstStyle/>
        <a:p>
          <a:endParaRPr lang="en-US"/>
        </a:p>
      </dgm:t>
    </dgm:pt>
    <dgm:pt modelId="{C707301D-3AAD-44CA-9B86-98BA74E874CF}" type="sibTrans" cxnId="{EC74F996-6B6D-4020-9EE0-C04DCC31D8A7}">
      <dgm:prSet/>
      <dgm:spPr/>
      <dgm:t>
        <a:bodyPr/>
        <a:lstStyle/>
        <a:p>
          <a:endParaRPr lang="en-US"/>
        </a:p>
      </dgm:t>
    </dgm:pt>
    <dgm:pt modelId="{F20F4B84-A928-4E97-B17B-F1E6FFD62927}">
      <dgm:prSet/>
      <dgm:spPr/>
      <dgm:t>
        <a:bodyPr/>
        <a:lstStyle/>
        <a:p>
          <a:r>
            <a:rPr lang="tr-TR"/>
            <a:t>-Boya ve Cila Kaynaklı Tiner Buharları</a:t>
          </a:r>
          <a:endParaRPr lang="en-US"/>
        </a:p>
      </dgm:t>
    </dgm:pt>
    <dgm:pt modelId="{5FBCC7F0-BA80-4AE7-9A36-1F55CBDE169B}" type="parTrans" cxnId="{F9D50AB1-0815-44B7-B335-85FAEC07B306}">
      <dgm:prSet/>
      <dgm:spPr/>
      <dgm:t>
        <a:bodyPr/>
        <a:lstStyle/>
        <a:p>
          <a:endParaRPr lang="en-US"/>
        </a:p>
      </dgm:t>
    </dgm:pt>
    <dgm:pt modelId="{FEE86D79-2C99-4C4A-A2ED-E4360487DD97}" type="sibTrans" cxnId="{F9D50AB1-0815-44B7-B335-85FAEC07B306}">
      <dgm:prSet/>
      <dgm:spPr/>
      <dgm:t>
        <a:bodyPr/>
        <a:lstStyle/>
        <a:p>
          <a:endParaRPr lang="en-US"/>
        </a:p>
      </dgm:t>
    </dgm:pt>
    <dgm:pt modelId="{27BFF0D3-F8CE-4A4B-B623-4404ACE05AE4}">
      <dgm:prSet/>
      <dgm:spPr/>
      <dgm:t>
        <a:bodyPr/>
        <a:lstStyle/>
        <a:p>
          <a:r>
            <a:rPr lang="tr-TR"/>
            <a:t>-Yapıştırıcı ve Temizlik Malzemesi Buharları      </a:t>
          </a:r>
          <a:endParaRPr lang="en-US"/>
        </a:p>
      </dgm:t>
    </dgm:pt>
    <dgm:pt modelId="{6420E72A-98AE-4713-8B3C-A2230DE6918A}" type="parTrans" cxnId="{18C2D8C1-937D-4E74-A073-CF5BEE9177A4}">
      <dgm:prSet/>
      <dgm:spPr/>
      <dgm:t>
        <a:bodyPr/>
        <a:lstStyle/>
        <a:p>
          <a:endParaRPr lang="en-US"/>
        </a:p>
      </dgm:t>
    </dgm:pt>
    <dgm:pt modelId="{B2BDE6FC-1CFA-4A01-9BE0-19BF08875814}" type="sibTrans" cxnId="{18C2D8C1-937D-4E74-A073-CF5BEE9177A4}">
      <dgm:prSet/>
      <dgm:spPr/>
      <dgm:t>
        <a:bodyPr/>
        <a:lstStyle/>
        <a:p>
          <a:endParaRPr lang="en-US"/>
        </a:p>
      </dgm:t>
    </dgm:pt>
    <dgm:pt modelId="{C40E14BB-E59D-4114-9B05-BF96C4A72F9C}">
      <dgm:prSet/>
      <dgm:spPr/>
      <dgm:t>
        <a:bodyPr/>
        <a:lstStyle/>
        <a:p>
          <a:r>
            <a:rPr lang="tr-TR"/>
            <a:t>-Genel Personel ve Hastane Kokuları</a:t>
          </a:r>
          <a:endParaRPr lang="en-US"/>
        </a:p>
      </dgm:t>
    </dgm:pt>
    <dgm:pt modelId="{8B9CE143-34E2-4767-A6A3-11B789338E0D}" type="parTrans" cxnId="{90C5FFE3-168E-4128-B55E-08ACD93740DD}">
      <dgm:prSet/>
      <dgm:spPr/>
      <dgm:t>
        <a:bodyPr/>
        <a:lstStyle/>
        <a:p>
          <a:endParaRPr lang="en-US"/>
        </a:p>
      </dgm:t>
    </dgm:pt>
    <dgm:pt modelId="{A9313859-94C6-492D-8614-EB6412EA00F7}" type="sibTrans" cxnId="{90C5FFE3-168E-4128-B55E-08ACD93740DD}">
      <dgm:prSet/>
      <dgm:spPr/>
      <dgm:t>
        <a:bodyPr/>
        <a:lstStyle/>
        <a:p>
          <a:endParaRPr lang="en-US"/>
        </a:p>
      </dgm:t>
    </dgm:pt>
    <dgm:pt modelId="{F21EAC5B-9C2D-4F65-A496-C1C776BA8384}">
      <dgm:prSet/>
      <dgm:spPr/>
      <dgm:t>
        <a:bodyPr/>
        <a:lstStyle/>
        <a:p>
          <a:r>
            <a:rPr lang="tr-TR"/>
            <a:t>-Alkol , Tütün ve Kozmetik Kokuları                                                  </a:t>
          </a:r>
          <a:endParaRPr lang="en-US"/>
        </a:p>
      </dgm:t>
    </dgm:pt>
    <dgm:pt modelId="{85C9612D-E9DE-44F3-BC5E-537C3531EFE8}" type="parTrans" cxnId="{BD88405D-A8AD-44A7-B394-6C1373D45634}">
      <dgm:prSet/>
      <dgm:spPr/>
      <dgm:t>
        <a:bodyPr/>
        <a:lstStyle/>
        <a:p>
          <a:endParaRPr lang="en-US"/>
        </a:p>
      </dgm:t>
    </dgm:pt>
    <dgm:pt modelId="{B507DED2-2D3F-4741-A15A-D19FF4A1A6A7}" type="sibTrans" cxnId="{BD88405D-A8AD-44A7-B394-6C1373D45634}">
      <dgm:prSet/>
      <dgm:spPr/>
      <dgm:t>
        <a:bodyPr/>
        <a:lstStyle/>
        <a:p>
          <a:endParaRPr lang="en-US"/>
        </a:p>
      </dgm:t>
    </dgm:pt>
    <dgm:pt modelId="{49F20884-7DD4-42C1-B4E3-D0732D569E9B}">
      <dgm:prSet/>
      <dgm:spPr/>
      <dgm:t>
        <a:bodyPr/>
        <a:lstStyle/>
        <a:p>
          <a:r>
            <a:rPr lang="tr-TR"/>
            <a:t>-Yemek ve Çürümüş Gıda Kokuları</a:t>
          </a:r>
          <a:endParaRPr lang="en-US"/>
        </a:p>
      </dgm:t>
    </dgm:pt>
    <dgm:pt modelId="{23897D87-B6C3-43E8-926B-87DCF7D17D47}" type="parTrans" cxnId="{2D85222C-1AEF-4ED8-A797-2A13F3C71B55}">
      <dgm:prSet/>
      <dgm:spPr/>
      <dgm:t>
        <a:bodyPr/>
        <a:lstStyle/>
        <a:p>
          <a:endParaRPr lang="en-US"/>
        </a:p>
      </dgm:t>
    </dgm:pt>
    <dgm:pt modelId="{8A656D4F-642E-4ABC-8212-19E0A8824BBF}" type="sibTrans" cxnId="{2D85222C-1AEF-4ED8-A797-2A13F3C71B55}">
      <dgm:prSet/>
      <dgm:spPr/>
      <dgm:t>
        <a:bodyPr/>
        <a:lstStyle/>
        <a:p>
          <a:endParaRPr lang="en-US"/>
        </a:p>
      </dgm:t>
    </dgm:pt>
    <dgm:pt modelId="{C435B6A6-D68C-4F2E-88E4-97639D03727A}" type="pres">
      <dgm:prSet presAssocID="{0B376F9B-94F0-4D23-99D9-C5E2E040091C}" presName="root" presStyleCnt="0">
        <dgm:presLayoutVars>
          <dgm:dir/>
          <dgm:resizeHandles val="exact"/>
        </dgm:presLayoutVars>
      </dgm:prSet>
      <dgm:spPr/>
      <dgm:t>
        <a:bodyPr/>
        <a:lstStyle/>
        <a:p>
          <a:endParaRPr lang="tr-TR"/>
        </a:p>
      </dgm:t>
    </dgm:pt>
    <dgm:pt modelId="{E4569572-9D01-4F7D-B301-EA7C9E36A69F}" type="pres">
      <dgm:prSet presAssocID="{21360935-0C13-4A78-9E39-9208D57AF0DD}" presName="compNode" presStyleCnt="0"/>
      <dgm:spPr/>
    </dgm:pt>
    <dgm:pt modelId="{6B22A19B-2D5C-40E2-B658-9A212866F3EE}" type="pres">
      <dgm:prSet presAssocID="{21360935-0C13-4A78-9E39-9208D57AF0DD}" presName="bgRect" presStyleLbl="bgShp" presStyleIdx="0" presStyleCnt="8"/>
      <dgm:spPr/>
    </dgm:pt>
    <dgm:pt modelId="{BD1F345C-57EE-4209-8002-17CA7FB5F3BD}" type="pres">
      <dgm:prSet presAssocID="{21360935-0C13-4A78-9E39-9208D57AF0D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unset scene"/>
        </a:ext>
      </dgm:extLst>
    </dgm:pt>
    <dgm:pt modelId="{407ECBEC-06FB-4C54-BCA5-FC1FFFBBEFA6}" type="pres">
      <dgm:prSet presAssocID="{21360935-0C13-4A78-9E39-9208D57AF0DD}" presName="spaceRect" presStyleCnt="0"/>
      <dgm:spPr/>
    </dgm:pt>
    <dgm:pt modelId="{A7332C95-B9A9-401B-BE54-B7B26ACA3DF3}" type="pres">
      <dgm:prSet presAssocID="{21360935-0C13-4A78-9E39-9208D57AF0DD}" presName="parTx" presStyleLbl="revTx" presStyleIdx="0" presStyleCnt="8">
        <dgm:presLayoutVars>
          <dgm:chMax val="0"/>
          <dgm:chPref val="0"/>
        </dgm:presLayoutVars>
      </dgm:prSet>
      <dgm:spPr/>
      <dgm:t>
        <a:bodyPr/>
        <a:lstStyle/>
        <a:p>
          <a:endParaRPr lang="tr-TR"/>
        </a:p>
      </dgm:t>
    </dgm:pt>
    <dgm:pt modelId="{5C66FBFF-3E58-4E96-A0D9-CE0681AC0228}" type="pres">
      <dgm:prSet presAssocID="{E43010DD-B566-44F6-AC54-42347DA8B488}" presName="sibTrans" presStyleCnt="0"/>
      <dgm:spPr/>
    </dgm:pt>
    <dgm:pt modelId="{8D66E873-944A-4F87-B707-3885ABCF186B}" type="pres">
      <dgm:prSet presAssocID="{FD6C5B82-AB69-4273-9DD0-D792424509E6}" presName="compNode" presStyleCnt="0"/>
      <dgm:spPr/>
    </dgm:pt>
    <dgm:pt modelId="{519E7B3E-7096-4A4A-AC67-DFDB00646823}" type="pres">
      <dgm:prSet presAssocID="{FD6C5B82-AB69-4273-9DD0-D792424509E6}" presName="bgRect" presStyleLbl="bgShp" presStyleIdx="1" presStyleCnt="8"/>
      <dgm:spPr/>
    </dgm:pt>
    <dgm:pt modelId="{43C6ED20-2F3A-461C-809D-E429D08F3F25}" type="pres">
      <dgm:prSet presAssocID="{FD6C5B82-AB69-4273-9DD0-D792424509E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Flammable"/>
        </a:ext>
      </dgm:extLst>
    </dgm:pt>
    <dgm:pt modelId="{F28BAE8E-704D-4C4C-B2E9-F19D50509391}" type="pres">
      <dgm:prSet presAssocID="{FD6C5B82-AB69-4273-9DD0-D792424509E6}" presName="spaceRect" presStyleCnt="0"/>
      <dgm:spPr/>
    </dgm:pt>
    <dgm:pt modelId="{45A8E42D-57AA-4F09-83DB-C8B4122480BF}" type="pres">
      <dgm:prSet presAssocID="{FD6C5B82-AB69-4273-9DD0-D792424509E6}" presName="parTx" presStyleLbl="revTx" presStyleIdx="1" presStyleCnt="8">
        <dgm:presLayoutVars>
          <dgm:chMax val="0"/>
          <dgm:chPref val="0"/>
        </dgm:presLayoutVars>
      </dgm:prSet>
      <dgm:spPr/>
      <dgm:t>
        <a:bodyPr/>
        <a:lstStyle/>
        <a:p>
          <a:endParaRPr lang="tr-TR"/>
        </a:p>
      </dgm:t>
    </dgm:pt>
    <dgm:pt modelId="{E8910CF6-7B4D-4275-87C1-D6308C152BBF}" type="pres">
      <dgm:prSet presAssocID="{EA621178-ACDB-4859-BFA5-51CFDA4B0F39}" presName="sibTrans" presStyleCnt="0"/>
      <dgm:spPr/>
    </dgm:pt>
    <dgm:pt modelId="{BBF78E75-D87F-426A-87E3-8AD6B5632FE7}" type="pres">
      <dgm:prSet presAssocID="{84DB423C-7224-446E-AE3D-9ECF1BD16E9E}" presName="compNode" presStyleCnt="0"/>
      <dgm:spPr/>
    </dgm:pt>
    <dgm:pt modelId="{82E1B566-19EA-4E17-9E70-3199114D8F2A}" type="pres">
      <dgm:prSet presAssocID="{84DB423C-7224-446E-AE3D-9ECF1BD16E9E}" presName="bgRect" presStyleLbl="bgShp" presStyleIdx="2" presStyleCnt="8"/>
      <dgm:spPr/>
    </dgm:pt>
    <dgm:pt modelId="{499E0663-C8B1-4E0B-A4BA-343CF9D73B5C}" type="pres">
      <dgm:prSet presAssocID="{84DB423C-7224-446E-AE3D-9ECF1BD16E9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Fire"/>
        </a:ext>
      </dgm:extLst>
    </dgm:pt>
    <dgm:pt modelId="{921FCDD4-BA0D-456D-B0AD-F1511E3433DB}" type="pres">
      <dgm:prSet presAssocID="{84DB423C-7224-446E-AE3D-9ECF1BD16E9E}" presName="spaceRect" presStyleCnt="0"/>
      <dgm:spPr/>
    </dgm:pt>
    <dgm:pt modelId="{A74FDE29-015F-4E3C-A67B-6653D3FF37B8}" type="pres">
      <dgm:prSet presAssocID="{84DB423C-7224-446E-AE3D-9ECF1BD16E9E}" presName="parTx" presStyleLbl="revTx" presStyleIdx="2" presStyleCnt="8">
        <dgm:presLayoutVars>
          <dgm:chMax val="0"/>
          <dgm:chPref val="0"/>
        </dgm:presLayoutVars>
      </dgm:prSet>
      <dgm:spPr/>
      <dgm:t>
        <a:bodyPr/>
        <a:lstStyle/>
        <a:p>
          <a:endParaRPr lang="tr-TR"/>
        </a:p>
      </dgm:t>
    </dgm:pt>
    <dgm:pt modelId="{CD5D7D00-4070-403B-B61C-384B08A05527}" type="pres">
      <dgm:prSet presAssocID="{C707301D-3AAD-44CA-9B86-98BA74E874CF}" presName="sibTrans" presStyleCnt="0"/>
      <dgm:spPr/>
    </dgm:pt>
    <dgm:pt modelId="{AB283D46-D7D1-4236-A7D4-139E459F889C}" type="pres">
      <dgm:prSet presAssocID="{F20F4B84-A928-4E97-B17B-F1E6FFD62927}" presName="compNode" presStyleCnt="0"/>
      <dgm:spPr/>
    </dgm:pt>
    <dgm:pt modelId="{744C9395-E402-4A67-92CD-0D29841C3599}" type="pres">
      <dgm:prSet presAssocID="{F20F4B84-A928-4E97-B17B-F1E6FFD62927}" presName="bgRect" presStyleLbl="bgShp" presStyleIdx="3" presStyleCnt="8"/>
      <dgm:spPr/>
    </dgm:pt>
    <dgm:pt modelId="{96F98BF8-A8BB-442E-9F13-56C323BF6165}" type="pres">
      <dgm:prSet presAssocID="{F20F4B84-A928-4E97-B17B-F1E6FFD6292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Glue"/>
        </a:ext>
      </dgm:extLst>
    </dgm:pt>
    <dgm:pt modelId="{5C1AD411-D0EF-445C-AD92-6BD1037010FF}" type="pres">
      <dgm:prSet presAssocID="{F20F4B84-A928-4E97-B17B-F1E6FFD62927}" presName="spaceRect" presStyleCnt="0"/>
      <dgm:spPr/>
    </dgm:pt>
    <dgm:pt modelId="{F3EB34FC-0C9B-44A5-A148-E527A2331A0A}" type="pres">
      <dgm:prSet presAssocID="{F20F4B84-A928-4E97-B17B-F1E6FFD62927}" presName="parTx" presStyleLbl="revTx" presStyleIdx="3" presStyleCnt="8">
        <dgm:presLayoutVars>
          <dgm:chMax val="0"/>
          <dgm:chPref val="0"/>
        </dgm:presLayoutVars>
      </dgm:prSet>
      <dgm:spPr/>
      <dgm:t>
        <a:bodyPr/>
        <a:lstStyle/>
        <a:p>
          <a:endParaRPr lang="tr-TR"/>
        </a:p>
      </dgm:t>
    </dgm:pt>
    <dgm:pt modelId="{C0A7157D-D49B-4897-9672-449CEBFE5BDB}" type="pres">
      <dgm:prSet presAssocID="{FEE86D79-2C99-4C4A-A2ED-E4360487DD97}" presName="sibTrans" presStyleCnt="0"/>
      <dgm:spPr/>
    </dgm:pt>
    <dgm:pt modelId="{6A2C3D67-9FAF-4304-B66E-E9BF4EC996AD}" type="pres">
      <dgm:prSet presAssocID="{27BFF0D3-F8CE-4A4B-B623-4404ACE05AE4}" presName="compNode" presStyleCnt="0"/>
      <dgm:spPr/>
    </dgm:pt>
    <dgm:pt modelId="{573DAB85-CF62-4CBE-9ED2-76D1BE6F6768}" type="pres">
      <dgm:prSet presAssocID="{27BFF0D3-F8CE-4A4B-B623-4404ACE05AE4}" presName="bgRect" presStyleLbl="bgShp" presStyleIdx="4" presStyleCnt="8"/>
      <dgm:spPr/>
    </dgm:pt>
    <dgm:pt modelId="{1EDB6DCB-AFB0-4C9C-A0EC-770167A10A55}" type="pres">
      <dgm:prSet presAssocID="{27BFF0D3-F8CE-4A4B-B623-4404ACE05AE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Mop and bucket"/>
        </a:ext>
      </dgm:extLst>
    </dgm:pt>
    <dgm:pt modelId="{C7B8D0D7-A6DB-4AE6-8431-E81E3A266034}" type="pres">
      <dgm:prSet presAssocID="{27BFF0D3-F8CE-4A4B-B623-4404ACE05AE4}" presName="spaceRect" presStyleCnt="0"/>
      <dgm:spPr/>
    </dgm:pt>
    <dgm:pt modelId="{0170C625-67BB-4F0B-AE26-504744D4B688}" type="pres">
      <dgm:prSet presAssocID="{27BFF0D3-F8CE-4A4B-B623-4404ACE05AE4}" presName="parTx" presStyleLbl="revTx" presStyleIdx="4" presStyleCnt="8">
        <dgm:presLayoutVars>
          <dgm:chMax val="0"/>
          <dgm:chPref val="0"/>
        </dgm:presLayoutVars>
      </dgm:prSet>
      <dgm:spPr/>
      <dgm:t>
        <a:bodyPr/>
        <a:lstStyle/>
        <a:p>
          <a:endParaRPr lang="tr-TR"/>
        </a:p>
      </dgm:t>
    </dgm:pt>
    <dgm:pt modelId="{D69D47B1-B796-48DA-B21E-6F3CB265A32A}" type="pres">
      <dgm:prSet presAssocID="{B2BDE6FC-1CFA-4A01-9BE0-19BF08875814}" presName="sibTrans" presStyleCnt="0"/>
      <dgm:spPr/>
    </dgm:pt>
    <dgm:pt modelId="{05681CDA-7729-419C-A41A-1E1DE674A794}" type="pres">
      <dgm:prSet presAssocID="{C40E14BB-E59D-4114-9B05-BF96C4A72F9C}" presName="compNode" presStyleCnt="0"/>
      <dgm:spPr/>
    </dgm:pt>
    <dgm:pt modelId="{B425E8F7-F941-4122-9AF9-5CD01AB66382}" type="pres">
      <dgm:prSet presAssocID="{C40E14BB-E59D-4114-9B05-BF96C4A72F9C}" presName="bgRect" presStyleLbl="bgShp" presStyleIdx="5" presStyleCnt="8"/>
      <dgm:spPr/>
    </dgm:pt>
    <dgm:pt modelId="{42988675-2038-4510-8AAE-8F9BD6BDD14D}" type="pres">
      <dgm:prSet presAssocID="{C40E14BB-E59D-4114-9B05-BF96C4A72F9C}"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First Aid Kit"/>
        </a:ext>
      </dgm:extLst>
    </dgm:pt>
    <dgm:pt modelId="{E4B26A11-2827-49C9-967D-C57EA22A7644}" type="pres">
      <dgm:prSet presAssocID="{C40E14BB-E59D-4114-9B05-BF96C4A72F9C}" presName="spaceRect" presStyleCnt="0"/>
      <dgm:spPr/>
    </dgm:pt>
    <dgm:pt modelId="{CABE3DB0-CEB1-4E7E-A297-535475915267}" type="pres">
      <dgm:prSet presAssocID="{C40E14BB-E59D-4114-9B05-BF96C4A72F9C}" presName="parTx" presStyleLbl="revTx" presStyleIdx="5" presStyleCnt="8">
        <dgm:presLayoutVars>
          <dgm:chMax val="0"/>
          <dgm:chPref val="0"/>
        </dgm:presLayoutVars>
      </dgm:prSet>
      <dgm:spPr/>
      <dgm:t>
        <a:bodyPr/>
        <a:lstStyle/>
        <a:p>
          <a:endParaRPr lang="tr-TR"/>
        </a:p>
      </dgm:t>
    </dgm:pt>
    <dgm:pt modelId="{A5145630-9307-48CB-A75E-1F6CF92AC1C5}" type="pres">
      <dgm:prSet presAssocID="{A9313859-94C6-492D-8614-EB6412EA00F7}" presName="sibTrans" presStyleCnt="0"/>
      <dgm:spPr/>
    </dgm:pt>
    <dgm:pt modelId="{95240AF8-7EE0-46E5-BD75-0307480C275F}" type="pres">
      <dgm:prSet presAssocID="{F21EAC5B-9C2D-4F65-A496-C1C776BA8384}" presName="compNode" presStyleCnt="0"/>
      <dgm:spPr/>
    </dgm:pt>
    <dgm:pt modelId="{3ACD3197-9536-45AB-8D5D-CD4E2D21102F}" type="pres">
      <dgm:prSet presAssocID="{F21EAC5B-9C2D-4F65-A496-C1C776BA8384}" presName="bgRect" presStyleLbl="bgShp" presStyleIdx="6" presStyleCnt="8"/>
      <dgm:spPr/>
    </dgm:pt>
    <dgm:pt modelId="{FAC1359E-6ECB-4226-B5E6-46BAC600CAEE}" type="pres">
      <dgm:prSet presAssocID="{F21EAC5B-9C2D-4F65-A496-C1C776BA8384}"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xmlns="" id="0" name="" descr="Smoking"/>
        </a:ext>
      </dgm:extLst>
    </dgm:pt>
    <dgm:pt modelId="{A7847E3B-DF23-4951-8C4B-F5FC8464ED93}" type="pres">
      <dgm:prSet presAssocID="{F21EAC5B-9C2D-4F65-A496-C1C776BA8384}" presName="spaceRect" presStyleCnt="0"/>
      <dgm:spPr/>
    </dgm:pt>
    <dgm:pt modelId="{9E7583FD-7454-4DC7-B8FF-AD3D63B4E9C0}" type="pres">
      <dgm:prSet presAssocID="{F21EAC5B-9C2D-4F65-A496-C1C776BA8384}" presName="parTx" presStyleLbl="revTx" presStyleIdx="6" presStyleCnt="8">
        <dgm:presLayoutVars>
          <dgm:chMax val="0"/>
          <dgm:chPref val="0"/>
        </dgm:presLayoutVars>
      </dgm:prSet>
      <dgm:spPr/>
      <dgm:t>
        <a:bodyPr/>
        <a:lstStyle/>
        <a:p>
          <a:endParaRPr lang="tr-TR"/>
        </a:p>
      </dgm:t>
    </dgm:pt>
    <dgm:pt modelId="{F9D9A6BA-2707-49B2-884F-D51B9F080461}" type="pres">
      <dgm:prSet presAssocID="{B507DED2-2D3F-4741-A15A-D19FF4A1A6A7}" presName="sibTrans" presStyleCnt="0"/>
      <dgm:spPr/>
    </dgm:pt>
    <dgm:pt modelId="{37987C8B-9C7C-4CDC-8F21-D3F0EA18F43A}" type="pres">
      <dgm:prSet presAssocID="{49F20884-7DD4-42C1-B4E3-D0732D569E9B}" presName="compNode" presStyleCnt="0"/>
      <dgm:spPr/>
    </dgm:pt>
    <dgm:pt modelId="{14985CE5-099F-48CB-B208-B295F30FC3D5}" type="pres">
      <dgm:prSet presAssocID="{49F20884-7DD4-42C1-B4E3-D0732D569E9B}" presName="bgRect" presStyleLbl="bgShp" presStyleIdx="7" presStyleCnt="8"/>
      <dgm:spPr/>
    </dgm:pt>
    <dgm:pt modelId="{756B4DD9-AA1D-412B-95FC-480CDCAE77CE}" type="pres">
      <dgm:prSet presAssocID="{49F20884-7DD4-42C1-B4E3-D0732D569E9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xmlns="" id="0" name="" descr="Table Setting"/>
        </a:ext>
      </dgm:extLst>
    </dgm:pt>
    <dgm:pt modelId="{2500B3E6-C4AF-425A-BD36-1FC276CE13BA}" type="pres">
      <dgm:prSet presAssocID="{49F20884-7DD4-42C1-B4E3-D0732D569E9B}" presName="spaceRect" presStyleCnt="0"/>
      <dgm:spPr/>
    </dgm:pt>
    <dgm:pt modelId="{484E04D0-7E36-4860-BE93-A03EFFE12BC7}" type="pres">
      <dgm:prSet presAssocID="{49F20884-7DD4-42C1-B4E3-D0732D569E9B}" presName="parTx" presStyleLbl="revTx" presStyleIdx="7" presStyleCnt="8">
        <dgm:presLayoutVars>
          <dgm:chMax val="0"/>
          <dgm:chPref val="0"/>
        </dgm:presLayoutVars>
      </dgm:prSet>
      <dgm:spPr/>
      <dgm:t>
        <a:bodyPr/>
        <a:lstStyle/>
        <a:p>
          <a:endParaRPr lang="tr-TR"/>
        </a:p>
      </dgm:t>
    </dgm:pt>
  </dgm:ptLst>
  <dgm:cxnLst>
    <dgm:cxn modelId="{8756BFB9-49B4-41F6-8F38-5482FF7BB7AC}" type="presOf" srcId="{84DB423C-7224-446E-AE3D-9ECF1BD16E9E}" destId="{A74FDE29-015F-4E3C-A67B-6653D3FF37B8}" srcOrd="0" destOrd="0" presId="urn:microsoft.com/office/officeart/2018/2/layout/IconVerticalSolidList"/>
    <dgm:cxn modelId="{8B0EE195-1435-4AC5-A997-A63304B8661E}" type="presOf" srcId="{F21EAC5B-9C2D-4F65-A496-C1C776BA8384}" destId="{9E7583FD-7454-4DC7-B8FF-AD3D63B4E9C0}" srcOrd="0" destOrd="0" presId="urn:microsoft.com/office/officeart/2018/2/layout/IconVerticalSolidList"/>
    <dgm:cxn modelId="{F9D50AB1-0815-44B7-B335-85FAEC07B306}" srcId="{0B376F9B-94F0-4D23-99D9-C5E2E040091C}" destId="{F20F4B84-A928-4E97-B17B-F1E6FFD62927}" srcOrd="3" destOrd="0" parTransId="{5FBCC7F0-BA80-4AE7-9A36-1F55CBDE169B}" sibTransId="{FEE86D79-2C99-4C4A-A2ED-E4360487DD97}"/>
    <dgm:cxn modelId="{7F21AB81-05AE-4334-B88A-DC17751074CD}" type="presOf" srcId="{FD6C5B82-AB69-4273-9DD0-D792424509E6}" destId="{45A8E42D-57AA-4F09-83DB-C8B4122480BF}" srcOrd="0" destOrd="0" presId="urn:microsoft.com/office/officeart/2018/2/layout/IconVerticalSolidList"/>
    <dgm:cxn modelId="{90C5FFE3-168E-4128-B55E-08ACD93740DD}" srcId="{0B376F9B-94F0-4D23-99D9-C5E2E040091C}" destId="{C40E14BB-E59D-4114-9B05-BF96C4A72F9C}" srcOrd="5" destOrd="0" parTransId="{8B9CE143-34E2-4767-A6A3-11B789338E0D}" sibTransId="{A9313859-94C6-492D-8614-EB6412EA00F7}"/>
    <dgm:cxn modelId="{CDFB7F39-7A75-414D-A392-53EC4F7337CE}" type="presOf" srcId="{0B376F9B-94F0-4D23-99D9-C5E2E040091C}" destId="{C435B6A6-D68C-4F2E-88E4-97639D03727A}" srcOrd="0" destOrd="0" presId="urn:microsoft.com/office/officeart/2018/2/layout/IconVerticalSolidList"/>
    <dgm:cxn modelId="{EC74F996-6B6D-4020-9EE0-C04DCC31D8A7}" srcId="{0B376F9B-94F0-4D23-99D9-C5E2E040091C}" destId="{84DB423C-7224-446E-AE3D-9ECF1BD16E9E}" srcOrd="2" destOrd="0" parTransId="{2C34B79D-6CF6-45EF-987B-E15F58040E4B}" sibTransId="{C707301D-3AAD-44CA-9B86-98BA74E874CF}"/>
    <dgm:cxn modelId="{BD88405D-A8AD-44A7-B394-6C1373D45634}" srcId="{0B376F9B-94F0-4D23-99D9-C5E2E040091C}" destId="{F21EAC5B-9C2D-4F65-A496-C1C776BA8384}" srcOrd="6" destOrd="0" parTransId="{85C9612D-E9DE-44F3-BC5E-537C3531EFE8}" sibTransId="{B507DED2-2D3F-4741-A15A-D19FF4A1A6A7}"/>
    <dgm:cxn modelId="{D4506BBA-1E9A-4E99-90B1-C28A2D609F7E}" type="presOf" srcId="{F20F4B84-A928-4E97-B17B-F1E6FFD62927}" destId="{F3EB34FC-0C9B-44A5-A148-E527A2331A0A}" srcOrd="0" destOrd="0" presId="urn:microsoft.com/office/officeart/2018/2/layout/IconVerticalSolidList"/>
    <dgm:cxn modelId="{2D85222C-1AEF-4ED8-A797-2A13F3C71B55}" srcId="{0B376F9B-94F0-4D23-99D9-C5E2E040091C}" destId="{49F20884-7DD4-42C1-B4E3-D0732D569E9B}" srcOrd="7" destOrd="0" parTransId="{23897D87-B6C3-43E8-926B-87DCF7D17D47}" sibTransId="{8A656D4F-642E-4ABC-8212-19E0A8824BBF}"/>
    <dgm:cxn modelId="{B879320F-3AAE-4D66-BE5C-B9B715DB5BE3}" srcId="{0B376F9B-94F0-4D23-99D9-C5E2E040091C}" destId="{21360935-0C13-4A78-9E39-9208D57AF0DD}" srcOrd="0" destOrd="0" parTransId="{B82B505E-9AA0-4E5C-942A-E125EFB27970}" sibTransId="{E43010DD-B566-44F6-AC54-42347DA8B488}"/>
    <dgm:cxn modelId="{D5160CF3-7814-4429-85B7-F5C27F1BB252}" srcId="{0B376F9B-94F0-4D23-99D9-C5E2E040091C}" destId="{FD6C5B82-AB69-4273-9DD0-D792424509E6}" srcOrd="1" destOrd="0" parTransId="{12EFC053-B574-4956-83F4-B055F8C72AC8}" sibTransId="{EA621178-ACDB-4859-BFA5-51CFDA4B0F39}"/>
    <dgm:cxn modelId="{3D4BD69B-730E-4EC5-BE24-E79095D035EE}" type="presOf" srcId="{C40E14BB-E59D-4114-9B05-BF96C4A72F9C}" destId="{CABE3DB0-CEB1-4E7E-A297-535475915267}" srcOrd="0" destOrd="0" presId="urn:microsoft.com/office/officeart/2018/2/layout/IconVerticalSolidList"/>
    <dgm:cxn modelId="{B5A99E7E-C848-42EB-85D4-1C296D41560B}" type="presOf" srcId="{21360935-0C13-4A78-9E39-9208D57AF0DD}" destId="{A7332C95-B9A9-401B-BE54-B7B26ACA3DF3}" srcOrd="0" destOrd="0" presId="urn:microsoft.com/office/officeart/2018/2/layout/IconVerticalSolidList"/>
    <dgm:cxn modelId="{547AF4BE-613A-453F-B350-BEF881A6C855}" type="presOf" srcId="{49F20884-7DD4-42C1-B4E3-D0732D569E9B}" destId="{484E04D0-7E36-4860-BE93-A03EFFE12BC7}" srcOrd="0" destOrd="0" presId="urn:microsoft.com/office/officeart/2018/2/layout/IconVerticalSolidList"/>
    <dgm:cxn modelId="{BC33911B-13C7-4891-8840-13CB27D575DC}" type="presOf" srcId="{27BFF0D3-F8CE-4A4B-B623-4404ACE05AE4}" destId="{0170C625-67BB-4F0B-AE26-504744D4B688}" srcOrd="0" destOrd="0" presId="urn:microsoft.com/office/officeart/2018/2/layout/IconVerticalSolidList"/>
    <dgm:cxn modelId="{18C2D8C1-937D-4E74-A073-CF5BEE9177A4}" srcId="{0B376F9B-94F0-4D23-99D9-C5E2E040091C}" destId="{27BFF0D3-F8CE-4A4B-B623-4404ACE05AE4}" srcOrd="4" destOrd="0" parTransId="{6420E72A-98AE-4713-8B3C-A2230DE6918A}" sibTransId="{B2BDE6FC-1CFA-4A01-9BE0-19BF08875814}"/>
    <dgm:cxn modelId="{E68024C5-8A71-4B9A-9836-901DBAC3FD12}" type="presParOf" srcId="{C435B6A6-D68C-4F2E-88E4-97639D03727A}" destId="{E4569572-9D01-4F7D-B301-EA7C9E36A69F}" srcOrd="0" destOrd="0" presId="urn:microsoft.com/office/officeart/2018/2/layout/IconVerticalSolidList"/>
    <dgm:cxn modelId="{F0D7A852-3C95-4030-9F5F-10D733384306}" type="presParOf" srcId="{E4569572-9D01-4F7D-B301-EA7C9E36A69F}" destId="{6B22A19B-2D5C-40E2-B658-9A212866F3EE}" srcOrd="0" destOrd="0" presId="urn:microsoft.com/office/officeart/2018/2/layout/IconVerticalSolidList"/>
    <dgm:cxn modelId="{82817DFA-BC40-4458-9EAF-6DB79E15459E}" type="presParOf" srcId="{E4569572-9D01-4F7D-B301-EA7C9E36A69F}" destId="{BD1F345C-57EE-4209-8002-17CA7FB5F3BD}" srcOrd="1" destOrd="0" presId="urn:microsoft.com/office/officeart/2018/2/layout/IconVerticalSolidList"/>
    <dgm:cxn modelId="{36CBC144-FD91-4BA6-8EB5-CB18B4642D4E}" type="presParOf" srcId="{E4569572-9D01-4F7D-B301-EA7C9E36A69F}" destId="{407ECBEC-06FB-4C54-BCA5-FC1FFFBBEFA6}" srcOrd="2" destOrd="0" presId="urn:microsoft.com/office/officeart/2018/2/layout/IconVerticalSolidList"/>
    <dgm:cxn modelId="{4195D1EE-8005-49CA-A952-FD37B0EC5695}" type="presParOf" srcId="{E4569572-9D01-4F7D-B301-EA7C9E36A69F}" destId="{A7332C95-B9A9-401B-BE54-B7B26ACA3DF3}" srcOrd="3" destOrd="0" presId="urn:microsoft.com/office/officeart/2018/2/layout/IconVerticalSolidList"/>
    <dgm:cxn modelId="{86FB12A9-476C-4D02-BC4E-CDF93EAA102F}" type="presParOf" srcId="{C435B6A6-D68C-4F2E-88E4-97639D03727A}" destId="{5C66FBFF-3E58-4E96-A0D9-CE0681AC0228}" srcOrd="1" destOrd="0" presId="urn:microsoft.com/office/officeart/2018/2/layout/IconVerticalSolidList"/>
    <dgm:cxn modelId="{32F2C07D-64C9-4FC0-BD6F-13F78E9C645D}" type="presParOf" srcId="{C435B6A6-D68C-4F2E-88E4-97639D03727A}" destId="{8D66E873-944A-4F87-B707-3885ABCF186B}" srcOrd="2" destOrd="0" presId="urn:microsoft.com/office/officeart/2018/2/layout/IconVerticalSolidList"/>
    <dgm:cxn modelId="{D8C08399-D7A6-46C0-9163-CB3BF13BEC3F}" type="presParOf" srcId="{8D66E873-944A-4F87-B707-3885ABCF186B}" destId="{519E7B3E-7096-4A4A-AC67-DFDB00646823}" srcOrd="0" destOrd="0" presId="urn:microsoft.com/office/officeart/2018/2/layout/IconVerticalSolidList"/>
    <dgm:cxn modelId="{645711C7-1E67-425E-8F68-16C62E5444EB}" type="presParOf" srcId="{8D66E873-944A-4F87-B707-3885ABCF186B}" destId="{43C6ED20-2F3A-461C-809D-E429D08F3F25}" srcOrd="1" destOrd="0" presId="urn:microsoft.com/office/officeart/2018/2/layout/IconVerticalSolidList"/>
    <dgm:cxn modelId="{E52F77A6-3A2F-403C-B548-BBD653469B0F}" type="presParOf" srcId="{8D66E873-944A-4F87-B707-3885ABCF186B}" destId="{F28BAE8E-704D-4C4C-B2E9-F19D50509391}" srcOrd="2" destOrd="0" presId="urn:microsoft.com/office/officeart/2018/2/layout/IconVerticalSolidList"/>
    <dgm:cxn modelId="{5246D308-ACB7-4E4C-99BA-4277BB07759F}" type="presParOf" srcId="{8D66E873-944A-4F87-B707-3885ABCF186B}" destId="{45A8E42D-57AA-4F09-83DB-C8B4122480BF}" srcOrd="3" destOrd="0" presId="urn:microsoft.com/office/officeart/2018/2/layout/IconVerticalSolidList"/>
    <dgm:cxn modelId="{E393DB9D-14D9-4D69-BC7C-4920B11D9B55}" type="presParOf" srcId="{C435B6A6-D68C-4F2E-88E4-97639D03727A}" destId="{E8910CF6-7B4D-4275-87C1-D6308C152BBF}" srcOrd="3" destOrd="0" presId="urn:microsoft.com/office/officeart/2018/2/layout/IconVerticalSolidList"/>
    <dgm:cxn modelId="{7CFB1C07-5103-4EF7-905F-FC4312703592}" type="presParOf" srcId="{C435B6A6-D68C-4F2E-88E4-97639D03727A}" destId="{BBF78E75-D87F-426A-87E3-8AD6B5632FE7}" srcOrd="4" destOrd="0" presId="urn:microsoft.com/office/officeart/2018/2/layout/IconVerticalSolidList"/>
    <dgm:cxn modelId="{8B031E8E-75DB-470C-B3A5-1538E48040BF}" type="presParOf" srcId="{BBF78E75-D87F-426A-87E3-8AD6B5632FE7}" destId="{82E1B566-19EA-4E17-9E70-3199114D8F2A}" srcOrd="0" destOrd="0" presId="urn:microsoft.com/office/officeart/2018/2/layout/IconVerticalSolidList"/>
    <dgm:cxn modelId="{5F1FDCF4-F991-499F-AFD5-C988133F2113}" type="presParOf" srcId="{BBF78E75-D87F-426A-87E3-8AD6B5632FE7}" destId="{499E0663-C8B1-4E0B-A4BA-343CF9D73B5C}" srcOrd="1" destOrd="0" presId="urn:microsoft.com/office/officeart/2018/2/layout/IconVerticalSolidList"/>
    <dgm:cxn modelId="{58231E90-FAF6-45D1-9C27-B7C6DFB1DED0}" type="presParOf" srcId="{BBF78E75-D87F-426A-87E3-8AD6B5632FE7}" destId="{921FCDD4-BA0D-456D-B0AD-F1511E3433DB}" srcOrd="2" destOrd="0" presId="urn:microsoft.com/office/officeart/2018/2/layout/IconVerticalSolidList"/>
    <dgm:cxn modelId="{2F800355-F5AB-4FF0-91C2-B5496C1EDE77}" type="presParOf" srcId="{BBF78E75-D87F-426A-87E3-8AD6B5632FE7}" destId="{A74FDE29-015F-4E3C-A67B-6653D3FF37B8}" srcOrd="3" destOrd="0" presId="urn:microsoft.com/office/officeart/2018/2/layout/IconVerticalSolidList"/>
    <dgm:cxn modelId="{03540F85-1B3F-4DAC-A0E9-C3640E61ABBB}" type="presParOf" srcId="{C435B6A6-D68C-4F2E-88E4-97639D03727A}" destId="{CD5D7D00-4070-403B-B61C-384B08A05527}" srcOrd="5" destOrd="0" presId="urn:microsoft.com/office/officeart/2018/2/layout/IconVerticalSolidList"/>
    <dgm:cxn modelId="{375E2E64-E085-4890-BFF9-31FE9536CE51}" type="presParOf" srcId="{C435B6A6-D68C-4F2E-88E4-97639D03727A}" destId="{AB283D46-D7D1-4236-A7D4-139E459F889C}" srcOrd="6" destOrd="0" presId="urn:microsoft.com/office/officeart/2018/2/layout/IconVerticalSolidList"/>
    <dgm:cxn modelId="{4B72F1DB-FA71-4B03-9537-E2D3B0A284EE}" type="presParOf" srcId="{AB283D46-D7D1-4236-A7D4-139E459F889C}" destId="{744C9395-E402-4A67-92CD-0D29841C3599}" srcOrd="0" destOrd="0" presId="urn:microsoft.com/office/officeart/2018/2/layout/IconVerticalSolidList"/>
    <dgm:cxn modelId="{2661B508-EEBD-46DE-9B33-A24CD66B0EFC}" type="presParOf" srcId="{AB283D46-D7D1-4236-A7D4-139E459F889C}" destId="{96F98BF8-A8BB-442E-9F13-56C323BF6165}" srcOrd="1" destOrd="0" presId="urn:microsoft.com/office/officeart/2018/2/layout/IconVerticalSolidList"/>
    <dgm:cxn modelId="{840AFF58-8681-4AD5-83B1-AB46E4FDCB80}" type="presParOf" srcId="{AB283D46-D7D1-4236-A7D4-139E459F889C}" destId="{5C1AD411-D0EF-445C-AD92-6BD1037010FF}" srcOrd="2" destOrd="0" presId="urn:microsoft.com/office/officeart/2018/2/layout/IconVerticalSolidList"/>
    <dgm:cxn modelId="{4DD606D2-9322-4011-B7D6-905DCB4C9FCE}" type="presParOf" srcId="{AB283D46-D7D1-4236-A7D4-139E459F889C}" destId="{F3EB34FC-0C9B-44A5-A148-E527A2331A0A}" srcOrd="3" destOrd="0" presId="urn:microsoft.com/office/officeart/2018/2/layout/IconVerticalSolidList"/>
    <dgm:cxn modelId="{5080C136-B56A-4581-95C4-16CC14AB480F}" type="presParOf" srcId="{C435B6A6-D68C-4F2E-88E4-97639D03727A}" destId="{C0A7157D-D49B-4897-9672-449CEBFE5BDB}" srcOrd="7" destOrd="0" presId="urn:microsoft.com/office/officeart/2018/2/layout/IconVerticalSolidList"/>
    <dgm:cxn modelId="{3A84C942-2C14-4A35-8485-DEE61B403E11}" type="presParOf" srcId="{C435B6A6-D68C-4F2E-88E4-97639D03727A}" destId="{6A2C3D67-9FAF-4304-B66E-E9BF4EC996AD}" srcOrd="8" destOrd="0" presId="urn:microsoft.com/office/officeart/2018/2/layout/IconVerticalSolidList"/>
    <dgm:cxn modelId="{4AC32CAC-CD33-41D2-8D02-C31773CBD279}" type="presParOf" srcId="{6A2C3D67-9FAF-4304-B66E-E9BF4EC996AD}" destId="{573DAB85-CF62-4CBE-9ED2-76D1BE6F6768}" srcOrd="0" destOrd="0" presId="urn:microsoft.com/office/officeart/2018/2/layout/IconVerticalSolidList"/>
    <dgm:cxn modelId="{EA507991-8B1F-4A19-A26A-9F45D2272287}" type="presParOf" srcId="{6A2C3D67-9FAF-4304-B66E-E9BF4EC996AD}" destId="{1EDB6DCB-AFB0-4C9C-A0EC-770167A10A55}" srcOrd="1" destOrd="0" presId="urn:microsoft.com/office/officeart/2018/2/layout/IconVerticalSolidList"/>
    <dgm:cxn modelId="{6078C7EA-F60E-463C-87DB-3209BE74666F}" type="presParOf" srcId="{6A2C3D67-9FAF-4304-B66E-E9BF4EC996AD}" destId="{C7B8D0D7-A6DB-4AE6-8431-E81E3A266034}" srcOrd="2" destOrd="0" presId="urn:microsoft.com/office/officeart/2018/2/layout/IconVerticalSolidList"/>
    <dgm:cxn modelId="{B3B73C9A-C186-4395-959B-9C0760637C73}" type="presParOf" srcId="{6A2C3D67-9FAF-4304-B66E-E9BF4EC996AD}" destId="{0170C625-67BB-4F0B-AE26-504744D4B688}" srcOrd="3" destOrd="0" presId="urn:microsoft.com/office/officeart/2018/2/layout/IconVerticalSolidList"/>
    <dgm:cxn modelId="{D4C20C29-DE00-4F7D-8E0E-023EB914DBE7}" type="presParOf" srcId="{C435B6A6-D68C-4F2E-88E4-97639D03727A}" destId="{D69D47B1-B796-48DA-B21E-6F3CB265A32A}" srcOrd="9" destOrd="0" presId="urn:microsoft.com/office/officeart/2018/2/layout/IconVerticalSolidList"/>
    <dgm:cxn modelId="{5CC27482-F6E2-48FE-9621-359843667D1A}" type="presParOf" srcId="{C435B6A6-D68C-4F2E-88E4-97639D03727A}" destId="{05681CDA-7729-419C-A41A-1E1DE674A794}" srcOrd="10" destOrd="0" presId="urn:microsoft.com/office/officeart/2018/2/layout/IconVerticalSolidList"/>
    <dgm:cxn modelId="{9860AD9C-66D7-429F-9C3F-3CDD4AF4C2A5}" type="presParOf" srcId="{05681CDA-7729-419C-A41A-1E1DE674A794}" destId="{B425E8F7-F941-4122-9AF9-5CD01AB66382}" srcOrd="0" destOrd="0" presId="urn:microsoft.com/office/officeart/2018/2/layout/IconVerticalSolidList"/>
    <dgm:cxn modelId="{6305B86B-5C74-4240-B04A-2E8D8923CF9D}" type="presParOf" srcId="{05681CDA-7729-419C-A41A-1E1DE674A794}" destId="{42988675-2038-4510-8AAE-8F9BD6BDD14D}" srcOrd="1" destOrd="0" presId="urn:microsoft.com/office/officeart/2018/2/layout/IconVerticalSolidList"/>
    <dgm:cxn modelId="{74A3DFE0-A4C5-4525-86D0-1C2913069B96}" type="presParOf" srcId="{05681CDA-7729-419C-A41A-1E1DE674A794}" destId="{E4B26A11-2827-49C9-967D-C57EA22A7644}" srcOrd="2" destOrd="0" presId="urn:microsoft.com/office/officeart/2018/2/layout/IconVerticalSolidList"/>
    <dgm:cxn modelId="{43BF813E-FC3F-459B-A516-4315D6C16E9B}" type="presParOf" srcId="{05681CDA-7729-419C-A41A-1E1DE674A794}" destId="{CABE3DB0-CEB1-4E7E-A297-535475915267}" srcOrd="3" destOrd="0" presId="urn:microsoft.com/office/officeart/2018/2/layout/IconVerticalSolidList"/>
    <dgm:cxn modelId="{1A568280-9406-437F-93E2-8F4A957FFE49}" type="presParOf" srcId="{C435B6A6-D68C-4F2E-88E4-97639D03727A}" destId="{A5145630-9307-48CB-A75E-1F6CF92AC1C5}" srcOrd="11" destOrd="0" presId="urn:microsoft.com/office/officeart/2018/2/layout/IconVerticalSolidList"/>
    <dgm:cxn modelId="{15E44CEB-5897-4822-AF90-F13EF53BB3ED}" type="presParOf" srcId="{C435B6A6-D68C-4F2E-88E4-97639D03727A}" destId="{95240AF8-7EE0-46E5-BD75-0307480C275F}" srcOrd="12" destOrd="0" presId="urn:microsoft.com/office/officeart/2018/2/layout/IconVerticalSolidList"/>
    <dgm:cxn modelId="{430E4F1F-B8B0-4F1C-8430-1E65EDFB723B}" type="presParOf" srcId="{95240AF8-7EE0-46E5-BD75-0307480C275F}" destId="{3ACD3197-9536-45AB-8D5D-CD4E2D21102F}" srcOrd="0" destOrd="0" presId="urn:microsoft.com/office/officeart/2018/2/layout/IconVerticalSolidList"/>
    <dgm:cxn modelId="{9690DE6F-BA11-449C-96D1-47CC28A45612}" type="presParOf" srcId="{95240AF8-7EE0-46E5-BD75-0307480C275F}" destId="{FAC1359E-6ECB-4226-B5E6-46BAC600CAEE}" srcOrd="1" destOrd="0" presId="urn:microsoft.com/office/officeart/2018/2/layout/IconVerticalSolidList"/>
    <dgm:cxn modelId="{2F2EC9C7-C9DF-4F33-B992-260BFC146DD7}" type="presParOf" srcId="{95240AF8-7EE0-46E5-BD75-0307480C275F}" destId="{A7847E3B-DF23-4951-8C4B-F5FC8464ED93}" srcOrd="2" destOrd="0" presId="urn:microsoft.com/office/officeart/2018/2/layout/IconVerticalSolidList"/>
    <dgm:cxn modelId="{BEAD8583-18D6-4785-85F4-BABB13FE1221}" type="presParOf" srcId="{95240AF8-7EE0-46E5-BD75-0307480C275F}" destId="{9E7583FD-7454-4DC7-B8FF-AD3D63B4E9C0}" srcOrd="3" destOrd="0" presId="urn:microsoft.com/office/officeart/2018/2/layout/IconVerticalSolidList"/>
    <dgm:cxn modelId="{430F3F70-0C64-4B99-B1CD-DC2064F0496D}" type="presParOf" srcId="{C435B6A6-D68C-4F2E-88E4-97639D03727A}" destId="{F9D9A6BA-2707-49B2-884F-D51B9F080461}" srcOrd="13" destOrd="0" presId="urn:microsoft.com/office/officeart/2018/2/layout/IconVerticalSolidList"/>
    <dgm:cxn modelId="{AB2CFD69-BF78-48E2-8B25-CEE47398F943}" type="presParOf" srcId="{C435B6A6-D68C-4F2E-88E4-97639D03727A}" destId="{37987C8B-9C7C-4CDC-8F21-D3F0EA18F43A}" srcOrd="14" destOrd="0" presId="urn:microsoft.com/office/officeart/2018/2/layout/IconVerticalSolidList"/>
    <dgm:cxn modelId="{F0245140-E0ED-4BFF-8D5E-DD16C9561FE9}" type="presParOf" srcId="{37987C8B-9C7C-4CDC-8F21-D3F0EA18F43A}" destId="{14985CE5-099F-48CB-B208-B295F30FC3D5}" srcOrd="0" destOrd="0" presId="urn:microsoft.com/office/officeart/2018/2/layout/IconVerticalSolidList"/>
    <dgm:cxn modelId="{B2C777B4-44B4-4611-A3CC-B2CB394E3D82}" type="presParOf" srcId="{37987C8B-9C7C-4CDC-8F21-D3F0EA18F43A}" destId="{756B4DD9-AA1D-412B-95FC-480CDCAE77CE}" srcOrd="1" destOrd="0" presId="urn:microsoft.com/office/officeart/2018/2/layout/IconVerticalSolidList"/>
    <dgm:cxn modelId="{B7FCDBE7-C32E-417F-8835-0FCD0D1938D3}" type="presParOf" srcId="{37987C8B-9C7C-4CDC-8F21-D3F0EA18F43A}" destId="{2500B3E6-C4AF-425A-BD36-1FC276CE13BA}" srcOrd="2" destOrd="0" presId="urn:microsoft.com/office/officeart/2018/2/layout/IconVerticalSolidList"/>
    <dgm:cxn modelId="{1BEF4DCD-C12E-418F-A76D-9A08539070E3}" type="presParOf" srcId="{37987C8B-9C7C-4CDC-8F21-D3F0EA18F43A}" destId="{484E04D0-7E36-4860-BE93-A03EFFE12BC7}"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38F51-7B45-4EF2-BCA9-4582A00365D2}">
      <dsp:nvSpPr>
        <dsp:cNvPr id="0" name=""/>
        <dsp:cNvSpPr/>
      </dsp:nvSpPr>
      <dsp:spPr>
        <a:xfrm>
          <a:off x="0" y="718"/>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6A87E-0EDF-4DC9-958F-5BA93E0DD3D4}">
      <dsp:nvSpPr>
        <dsp:cNvPr id="0" name=""/>
        <dsp:cNvSpPr/>
      </dsp:nvSpPr>
      <dsp:spPr>
        <a:xfrm>
          <a:off x="182554" y="136502"/>
          <a:ext cx="331917" cy="3319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94FB45-C55A-4322-8E98-A6FA0F250050}">
      <dsp:nvSpPr>
        <dsp:cNvPr id="0" name=""/>
        <dsp:cNvSpPr/>
      </dsp:nvSpPr>
      <dsp:spPr>
        <a:xfrm>
          <a:off x="697026" y="71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tr-TR" sz="1500" kern="1200"/>
            <a:t>-Yüksek kir tutma kapasitesi                                                           </a:t>
          </a:r>
          <a:endParaRPr lang="en-US" sz="1500" kern="1200"/>
        </a:p>
      </dsp:txBody>
      <dsp:txXfrm>
        <a:off x="697026" y="718"/>
        <a:ext cx="5816577" cy="603486"/>
      </dsp:txXfrm>
    </dsp:sp>
    <dsp:sp modelId="{C449252E-7992-426D-87B6-B757FDB9D899}">
      <dsp:nvSpPr>
        <dsp:cNvPr id="0" name=""/>
        <dsp:cNvSpPr/>
      </dsp:nvSpPr>
      <dsp:spPr>
        <a:xfrm>
          <a:off x="0" y="755076"/>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E404D-0203-4AD5-9295-9C23BA42B2F7}">
      <dsp:nvSpPr>
        <dsp:cNvPr id="0" name=""/>
        <dsp:cNvSpPr/>
      </dsp:nvSpPr>
      <dsp:spPr>
        <a:xfrm>
          <a:off x="182554" y="890860"/>
          <a:ext cx="331917" cy="3319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94F05A-CC6A-4F86-9D03-788BDD606562}">
      <dsp:nvSpPr>
        <dsp:cNvPr id="0" name=""/>
        <dsp:cNvSpPr/>
      </dsp:nvSpPr>
      <dsp:spPr>
        <a:xfrm>
          <a:off x="697026" y="75507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tr-TR" sz="1500" kern="1200"/>
            <a:t>-Partikül bırakmaz</a:t>
          </a:r>
          <a:endParaRPr lang="en-US" sz="1500" kern="1200"/>
        </a:p>
      </dsp:txBody>
      <dsp:txXfrm>
        <a:off x="697026" y="755076"/>
        <a:ext cx="5816577" cy="603486"/>
      </dsp:txXfrm>
    </dsp:sp>
    <dsp:sp modelId="{7B156888-5BAE-4C45-BCEA-6D2951D78544}">
      <dsp:nvSpPr>
        <dsp:cNvPr id="0" name=""/>
        <dsp:cNvSpPr/>
      </dsp:nvSpPr>
      <dsp:spPr>
        <a:xfrm>
          <a:off x="0" y="1509433"/>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1FDA2-E2FD-4BCF-A4D0-C12D83A7DE0F}">
      <dsp:nvSpPr>
        <dsp:cNvPr id="0" name=""/>
        <dsp:cNvSpPr/>
      </dsp:nvSpPr>
      <dsp:spPr>
        <a:xfrm>
          <a:off x="182554" y="1645217"/>
          <a:ext cx="331917" cy="331917"/>
        </a:xfrm>
        <a:prstGeom prst="smileyFac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924C42-5B49-4C80-9F4C-8C34A5597755}">
      <dsp:nvSpPr>
        <dsp:cNvPr id="0" name=""/>
        <dsp:cNvSpPr/>
      </dsp:nvSpPr>
      <dsp:spPr>
        <a:xfrm>
          <a:off x="697026" y="150943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tr-TR" sz="1500" kern="1200" dirty="0"/>
            <a:t>-Düşük basınç kaybı                                                                       </a:t>
          </a:r>
          <a:endParaRPr lang="en-US" sz="1500" kern="1200" dirty="0"/>
        </a:p>
      </dsp:txBody>
      <dsp:txXfrm>
        <a:off x="697026" y="1509433"/>
        <a:ext cx="5816577" cy="603486"/>
      </dsp:txXfrm>
    </dsp:sp>
    <dsp:sp modelId="{B8640D3B-96EC-4A5C-8858-6DC78444543C}">
      <dsp:nvSpPr>
        <dsp:cNvPr id="0" name=""/>
        <dsp:cNvSpPr/>
      </dsp:nvSpPr>
      <dsp:spPr>
        <a:xfrm>
          <a:off x="0" y="2263791"/>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1B621-D810-4C00-A41A-81FEF5271103}">
      <dsp:nvSpPr>
        <dsp:cNvPr id="0" name=""/>
        <dsp:cNvSpPr/>
      </dsp:nvSpPr>
      <dsp:spPr>
        <a:xfrm>
          <a:off x="182554" y="2399575"/>
          <a:ext cx="331917" cy="3319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10A112-505C-4371-A081-1AE772C0BFA3}">
      <dsp:nvSpPr>
        <dsp:cNvPr id="0" name=""/>
        <dsp:cNvSpPr/>
      </dsp:nvSpPr>
      <dsp:spPr>
        <a:xfrm>
          <a:off x="697026" y="226379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tr-TR" sz="1500" kern="1200"/>
            <a:t>-Kendinden destekli ve rijit              </a:t>
          </a:r>
          <a:endParaRPr lang="en-US" sz="1500" kern="1200"/>
        </a:p>
      </dsp:txBody>
      <dsp:txXfrm>
        <a:off x="697026" y="2263791"/>
        <a:ext cx="5816577" cy="603486"/>
      </dsp:txXfrm>
    </dsp:sp>
    <dsp:sp modelId="{BB6D59FB-1257-4649-B201-DB561BA590CC}">
      <dsp:nvSpPr>
        <dsp:cNvPr id="0" name=""/>
        <dsp:cNvSpPr/>
      </dsp:nvSpPr>
      <dsp:spPr>
        <a:xfrm>
          <a:off x="0" y="3018148"/>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D2A44-3935-4538-BB63-2CF23FABCD72}">
      <dsp:nvSpPr>
        <dsp:cNvPr id="0" name=""/>
        <dsp:cNvSpPr/>
      </dsp:nvSpPr>
      <dsp:spPr>
        <a:xfrm>
          <a:off x="182554" y="3153933"/>
          <a:ext cx="331917" cy="3319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8C95D-734D-4478-BA97-266C15BF76CA}">
      <dsp:nvSpPr>
        <dsp:cNvPr id="0" name=""/>
        <dsp:cNvSpPr/>
      </dsp:nvSpPr>
      <dsp:spPr>
        <a:xfrm>
          <a:off x="697026" y="301814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tr-TR" sz="1500" kern="1200"/>
            <a:t>-Enerji Tasarrufu                                                                              </a:t>
          </a:r>
          <a:endParaRPr lang="en-US" sz="1500" kern="1200"/>
        </a:p>
      </dsp:txBody>
      <dsp:txXfrm>
        <a:off x="697026" y="3018148"/>
        <a:ext cx="5816577" cy="603486"/>
      </dsp:txXfrm>
    </dsp:sp>
    <dsp:sp modelId="{53F4FEC2-DD24-4F67-A3CB-3DA5C7BD4F1A}">
      <dsp:nvSpPr>
        <dsp:cNvPr id="0" name=""/>
        <dsp:cNvSpPr/>
      </dsp:nvSpPr>
      <dsp:spPr>
        <a:xfrm>
          <a:off x="0" y="3772506"/>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2A33B-D4E8-4D37-86B2-D59474E93BFF}">
      <dsp:nvSpPr>
        <dsp:cNvPr id="0" name=""/>
        <dsp:cNvSpPr/>
      </dsp:nvSpPr>
      <dsp:spPr>
        <a:xfrm>
          <a:off x="182554" y="3908290"/>
          <a:ext cx="331917" cy="3319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B8348B-B2FF-4D86-873E-047D0946FF35}">
      <dsp:nvSpPr>
        <dsp:cNvPr id="0" name=""/>
        <dsp:cNvSpPr/>
      </dsp:nvSpPr>
      <dsp:spPr>
        <a:xfrm>
          <a:off x="697026" y="377250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tr-TR" sz="1500" kern="1200"/>
            <a:t>-Kendisi partikül üretmez</a:t>
          </a:r>
          <a:endParaRPr lang="en-US" sz="1500" kern="1200"/>
        </a:p>
      </dsp:txBody>
      <dsp:txXfrm>
        <a:off x="697026" y="3772506"/>
        <a:ext cx="5816577" cy="603486"/>
      </dsp:txXfrm>
    </dsp:sp>
    <dsp:sp modelId="{051FA2E9-EA29-44AE-B948-AA4D88EFE558}">
      <dsp:nvSpPr>
        <dsp:cNvPr id="0" name=""/>
        <dsp:cNvSpPr/>
      </dsp:nvSpPr>
      <dsp:spPr>
        <a:xfrm>
          <a:off x="0" y="4526863"/>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73A7E-D356-4BEA-A043-A6EBB234FFC7}">
      <dsp:nvSpPr>
        <dsp:cNvPr id="0" name=""/>
        <dsp:cNvSpPr/>
      </dsp:nvSpPr>
      <dsp:spPr>
        <a:xfrm>
          <a:off x="182554" y="4662648"/>
          <a:ext cx="331917" cy="3319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F67E0B-4A17-47FA-8DE0-225CA8CD764D}">
      <dsp:nvSpPr>
        <dsp:cNvPr id="0" name=""/>
        <dsp:cNvSpPr/>
      </dsp:nvSpPr>
      <dsp:spPr>
        <a:xfrm>
          <a:off x="697026" y="452686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tr-TR" sz="1500" kern="1200"/>
            <a:t>-Geniş Yüzey Alanı                                                                          </a:t>
          </a:r>
          <a:endParaRPr lang="en-US" sz="1500" kern="1200"/>
        </a:p>
      </dsp:txBody>
      <dsp:txXfrm>
        <a:off x="697026" y="4526863"/>
        <a:ext cx="5816577" cy="603486"/>
      </dsp:txXfrm>
    </dsp:sp>
    <dsp:sp modelId="{076AE729-BF42-458C-8AE9-5DB0FC6229F9}">
      <dsp:nvSpPr>
        <dsp:cNvPr id="0" name=""/>
        <dsp:cNvSpPr/>
      </dsp:nvSpPr>
      <dsp:spPr>
        <a:xfrm>
          <a:off x="0" y="5281221"/>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5995D1-1AA7-4A17-A7F9-64440C235B05}">
      <dsp:nvSpPr>
        <dsp:cNvPr id="0" name=""/>
        <dsp:cNvSpPr/>
      </dsp:nvSpPr>
      <dsp:spPr>
        <a:xfrm>
          <a:off x="182554" y="5417005"/>
          <a:ext cx="331917" cy="33191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3292EA-9864-49B9-8E9E-A0E31D0B5731}">
      <dsp:nvSpPr>
        <dsp:cNvPr id="0" name=""/>
        <dsp:cNvSpPr/>
      </dsp:nvSpPr>
      <dsp:spPr>
        <a:xfrm>
          <a:off x="697026" y="528122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tr-TR" sz="1500" kern="1200"/>
            <a:t>-Uzun kullanım ömrü</a:t>
          </a:r>
          <a:endParaRPr lang="en-US" sz="1500" kern="1200"/>
        </a:p>
      </dsp:txBody>
      <dsp:txXfrm>
        <a:off x="697026" y="5281221"/>
        <a:ext cx="5816577" cy="603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2A19B-2D5C-40E2-B658-9A212866F3EE}">
      <dsp:nvSpPr>
        <dsp:cNvPr id="0" name=""/>
        <dsp:cNvSpPr/>
      </dsp:nvSpPr>
      <dsp:spPr>
        <a:xfrm>
          <a:off x="0" y="718"/>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F345C-57EE-4209-8002-17CA7FB5F3BD}">
      <dsp:nvSpPr>
        <dsp:cNvPr id="0" name=""/>
        <dsp:cNvSpPr/>
      </dsp:nvSpPr>
      <dsp:spPr>
        <a:xfrm>
          <a:off x="182554" y="136502"/>
          <a:ext cx="331917" cy="3319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32C95-B9A9-401B-BE54-B7B26ACA3DF3}">
      <dsp:nvSpPr>
        <dsp:cNvPr id="0" name=""/>
        <dsp:cNvSpPr/>
      </dsp:nvSpPr>
      <dsp:spPr>
        <a:xfrm>
          <a:off x="697026" y="71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tr-TR" sz="1600" kern="1200"/>
            <a:t>-Sis , Ozon vb                                                                                   </a:t>
          </a:r>
          <a:endParaRPr lang="en-US" sz="1600" kern="1200"/>
        </a:p>
      </dsp:txBody>
      <dsp:txXfrm>
        <a:off x="697026" y="718"/>
        <a:ext cx="5816577" cy="603486"/>
      </dsp:txXfrm>
    </dsp:sp>
    <dsp:sp modelId="{519E7B3E-7096-4A4A-AC67-DFDB00646823}">
      <dsp:nvSpPr>
        <dsp:cNvPr id="0" name=""/>
        <dsp:cNvSpPr/>
      </dsp:nvSpPr>
      <dsp:spPr>
        <a:xfrm>
          <a:off x="0" y="755076"/>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6ED20-2F3A-461C-809D-E429D08F3F25}">
      <dsp:nvSpPr>
        <dsp:cNvPr id="0" name=""/>
        <dsp:cNvSpPr/>
      </dsp:nvSpPr>
      <dsp:spPr>
        <a:xfrm>
          <a:off x="182554" y="890860"/>
          <a:ext cx="331917" cy="3319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A8E42D-57AA-4F09-83DB-C8B4122480BF}">
      <dsp:nvSpPr>
        <dsp:cNvPr id="0" name=""/>
        <dsp:cNvSpPr/>
      </dsp:nvSpPr>
      <dsp:spPr>
        <a:xfrm>
          <a:off x="697026" y="75507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tr-TR" sz="1600" kern="1200"/>
            <a:t>-Yanma ve Diğer Gazlar</a:t>
          </a:r>
          <a:endParaRPr lang="en-US" sz="1600" kern="1200"/>
        </a:p>
      </dsp:txBody>
      <dsp:txXfrm>
        <a:off x="697026" y="755076"/>
        <a:ext cx="5816577" cy="603486"/>
      </dsp:txXfrm>
    </dsp:sp>
    <dsp:sp modelId="{82E1B566-19EA-4E17-9E70-3199114D8F2A}">
      <dsp:nvSpPr>
        <dsp:cNvPr id="0" name=""/>
        <dsp:cNvSpPr/>
      </dsp:nvSpPr>
      <dsp:spPr>
        <a:xfrm>
          <a:off x="0" y="1509433"/>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E0663-C8B1-4E0B-A4BA-343CF9D73B5C}">
      <dsp:nvSpPr>
        <dsp:cNvPr id="0" name=""/>
        <dsp:cNvSpPr/>
      </dsp:nvSpPr>
      <dsp:spPr>
        <a:xfrm>
          <a:off x="182554" y="1645217"/>
          <a:ext cx="331917" cy="3319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4FDE29-015F-4E3C-A67B-6653D3FF37B8}">
      <dsp:nvSpPr>
        <dsp:cNvPr id="0" name=""/>
        <dsp:cNvSpPr/>
      </dsp:nvSpPr>
      <dsp:spPr>
        <a:xfrm>
          <a:off x="697026" y="150943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tr-TR" sz="1600" kern="1200"/>
            <a:t>-Gaz Yağı , Asfalt , Katran , Yakıt Buharları                                     </a:t>
          </a:r>
          <a:endParaRPr lang="en-US" sz="1600" kern="1200"/>
        </a:p>
      </dsp:txBody>
      <dsp:txXfrm>
        <a:off x="697026" y="1509433"/>
        <a:ext cx="5816577" cy="603486"/>
      </dsp:txXfrm>
    </dsp:sp>
    <dsp:sp modelId="{744C9395-E402-4A67-92CD-0D29841C3599}">
      <dsp:nvSpPr>
        <dsp:cNvPr id="0" name=""/>
        <dsp:cNvSpPr/>
      </dsp:nvSpPr>
      <dsp:spPr>
        <a:xfrm>
          <a:off x="0" y="2263791"/>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F98BF8-A8BB-442E-9F13-56C323BF6165}">
      <dsp:nvSpPr>
        <dsp:cNvPr id="0" name=""/>
        <dsp:cNvSpPr/>
      </dsp:nvSpPr>
      <dsp:spPr>
        <a:xfrm>
          <a:off x="182554" y="2399575"/>
          <a:ext cx="331917" cy="3319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EB34FC-0C9B-44A5-A148-E527A2331A0A}">
      <dsp:nvSpPr>
        <dsp:cNvPr id="0" name=""/>
        <dsp:cNvSpPr/>
      </dsp:nvSpPr>
      <dsp:spPr>
        <a:xfrm>
          <a:off x="697026" y="226379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tr-TR" sz="1600" kern="1200"/>
            <a:t>-Boya ve Cila Kaynaklı Tiner Buharları</a:t>
          </a:r>
          <a:endParaRPr lang="en-US" sz="1600" kern="1200"/>
        </a:p>
      </dsp:txBody>
      <dsp:txXfrm>
        <a:off x="697026" y="2263791"/>
        <a:ext cx="5816577" cy="603486"/>
      </dsp:txXfrm>
    </dsp:sp>
    <dsp:sp modelId="{573DAB85-CF62-4CBE-9ED2-76D1BE6F6768}">
      <dsp:nvSpPr>
        <dsp:cNvPr id="0" name=""/>
        <dsp:cNvSpPr/>
      </dsp:nvSpPr>
      <dsp:spPr>
        <a:xfrm>
          <a:off x="0" y="3018148"/>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B6DCB-AFB0-4C9C-A0EC-770167A10A55}">
      <dsp:nvSpPr>
        <dsp:cNvPr id="0" name=""/>
        <dsp:cNvSpPr/>
      </dsp:nvSpPr>
      <dsp:spPr>
        <a:xfrm>
          <a:off x="182554" y="3153933"/>
          <a:ext cx="331917" cy="3319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70C625-67BB-4F0B-AE26-504744D4B688}">
      <dsp:nvSpPr>
        <dsp:cNvPr id="0" name=""/>
        <dsp:cNvSpPr/>
      </dsp:nvSpPr>
      <dsp:spPr>
        <a:xfrm>
          <a:off x="697026" y="301814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tr-TR" sz="1600" kern="1200"/>
            <a:t>-Yapıştırıcı ve Temizlik Malzemesi Buharları      </a:t>
          </a:r>
          <a:endParaRPr lang="en-US" sz="1600" kern="1200"/>
        </a:p>
      </dsp:txBody>
      <dsp:txXfrm>
        <a:off x="697026" y="3018148"/>
        <a:ext cx="5816577" cy="603486"/>
      </dsp:txXfrm>
    </dsp:sp>
    <dsp:sp modelId="{B425E8F7-F941-4122-9AF9-5CD01AB66382}">
      <dsp:nvSpPr>
        <dsp:cNvPr id="0" name=""/>
        <dsp:cNvSpPr/>
      </dsp:nvSpPr>
      <dsp:spPr>
        <a:xfrm>
          <a:off x="0" y="3772506"/>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88675-2038-4510-8AAE-8F9BD6BDD14D}">
      <dsp:nvSpPr>
        <dsp:cNvPr id="0" name=""/>
        <dsp:cNvSpPr/>
      </dsp:nvSpPr>
      <dsp:spPr>
        <a:xfrm>
          <a:off x="182554" y="3908290"/>
          <a:ext cx="331917" cy="3319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BE3DB0-CEB1-4E7E-A297-535475915267}">
      <dsp:nvSpPr>
        <dsp:cNvPr id="0" name=""/>
        <dsp:cNvSpPr/>
      </dsp:nvSpPr>
      <dsp:spPr>
        <a:xfrm>
          <a:off x="697026" y="377250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tr-TR" sz="1600" kern="1200"/>
            <a:t>-Genel Personel ve Hastane Kokuları</a:t>
          </a:r>
          <a:endParaRPr lang="en-US" sz="1600" kern="1200"/>
        </a:p>
      </dsp:txBody>
      <dsp:txXfrm>
        <a:off x="697026" y="3772506"/>
        <a:ext cx="5816577" cy="603486"/>
      </dsp:txXfrm>
    </dsp:sp>
    <dsp:sp modelId="{3ACD3197-9536-45AB-8D5D-CD4E2D21102F}">
      <dsp:nvSpPr>
        <dsp:cNvPr id="0" name=""/>
        <dsp:cNvSpPr/>
      </dsp:nvSpPr>
      <dsp:spPr>
        <a:xfrm>
          <a:off x="0" y="4526863"/>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1359E-6ECB-4226-B5E6-46BAC600CAEE}">
      <dsp:nvSpPr>
        <dsp:cNvPr id="0" name=""/>
        <dsp:cNvSpPr/>
      </dsp:nvSpPr>
      <dsp:spPr>
        <a:xfrm>
          <a:off x="182554" y="4662648"/>
          <a:ext cx="331917" cy="3319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7583FD-7454-4DC7-B8FF-AD3D63B4E9C0}">
      <dsp:nvSpPr>
        <dsp:cNvPr id="0" name=""/>
        <dsp:cNvSpPr/>
      </dsp:nvSpPr>
      <dsp:spPr>
        <a:xfrm>
          <a:off x="697026" y="452686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tr-TR" sz="1600" kern="1200"/>
            <a:t>-Alkol , Tütün ve Kozmetik Kokuları                                                  </a:t>
          </a:r>
          <a:endParaRPr lang="en-US" sz="1600" kern="1200"/>
        </a:p>
      </dsp:txBody>
      <dsp:txXfrm>
        <a:off x="697026" y="4526863"/>
        <a:ext cx="5816577" cy="603486"/>
      </dsp:txXfrm>
    </dsp:sp>
    <dsp:sp modelId="{14985CE5-099F-48CB-B208-B295F30FC3D5}">
      <dsp:nvSpPr>
        <dsp:cNvPr id="0" name=""/>
        <dsp:cNvSpPr/>
      </dsp:nvSpPr>
      <dsp:spPr>
        <a:xfrm>
          <a:off x="0" y="5281221"/>
          <a:ext cx="6513603" cy="6034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B4DD9-AA1D-412B-95FC-480CDCAE77CE}">
      <dsp:nvSpPr>
        <dsp:cNvPr id="0" name=""/>
        <dsp:cNvSpPr/>
      </dsp:nvSpPr>
      <dsp:spPr>
        <a:xfrm>
          <a:off x="182554" y="5417005"/>
          <a:ext cx="331917" cy="33191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4E04D0-7E36-4860-BE93-A03EFFE12BC7}">
      <dsp:nvSpPr>
        <dsp:cNvPr id="0" name=""/>
        <dsp:cNvSpPr/>
      </dsp:nvSpPr>
      <dsp:spPr>
        <a:xfrm>
          <a:off x="697026" y="528122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tr-TR" sz="1600" kern="1200"/>
            <a:t>-Yemek ve Çürümüş Gıda Kokuları</a:t>
          </a:r>
          <a:endParaRPr lang="en-US" sz="1600" kern="1200"/>
        </a:p>
      </dsp:txBody>
      <dsp:txXfrm>
        <a:off x="697026" y="5281221"/>
        <a:ext cx="5816577" cy="6034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0B1A0F1-3BA9-421F-ACD9-10E779F002E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06C8DDEF-2648-403D-A4E1-47ACFFCFD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19C1676C-7C6A-4B0C-BDC2-A991350D5D67}"/>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5" name="Alt Bilgi Yer Tutucusu 4">
            <a:extLst>
              <a:ext uri="{FF2B5EF4-FFF2-40B4-BE49-F238E27FC236}">
                <a16:creationId xmlns:a16="http://schemas.microsoft.com/office/drawing/2014/main" xmlns="" id="{84DC49F4-97D5-466D-8AE0-3A311C5531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0942ACB-FEE0-4F10-8910-0AE91DD235AF}"/>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11680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87B7659-7790-4FF8-81DC-88A29656B09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8FFCFA5-B64B-4EF9-9A37-068C39D8D2F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5351B01-13D2-4B67-8F51-72EDBCF7897C}"/>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5" name="Alt Bilgi Yer Tutucusu 4">
            <a:extLst>
              <a:ext uri="{FF2B5EF4-FFF2-40B4-BE49-F238E27FC236}">
                <a16:creationId xmlns:a16="http://schemas.microsoft.com/office/drawing/2014/main" xmlns="" id="{4A7630D7-8D88-4553-8AB0-8DD7FE254D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B9A5A7A-3804-4906-A1CB-312C6EB76E6E}"/>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174652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62277181-2BC1-45DB-916A-0A8996F4C3A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518130ED-E623-40E3-B867-FF8093811D7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69CD947-7640-45C5-8BE6-9AA309FCF6F3}"/>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5" name="Alt Bilgi Yer Tutucusu 4">
            <a:extLst>
              <a:ext uri="{FF2B5EF4-FFF2-40B4-BE49-F238E27FC236}">
                <a16:creationId xmlns:a16="http://schemas.microsoft.com/office/drawing/2014/main" xmlns="" id="{BCAF2C52-E603-4FD7-8250-1AAFA865B2D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FCB3298-3BFC-4E7D-8BDC-F625835A0583}"/>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159731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3220C3-2C8B-455C-90BF-DC3604DD6B2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4617ACB-1C7F-4182-9070-1249CA6F665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E821544-3146-446D-8866-41CC61B79A95}"/>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5" name="Alt Bilgi Yer Tutucusu 4">
            <a:extLst>
              <a:ext uri="{FF2B5EF4-FFF2-40B4-BE49-F238E27FC236}">
                <a16:creationId xmlns:a16="http://schemas.microsoft.com/office/drawing/2014/main" xmlns="" id="{67A57F0B-D79F-455D-A061-D5AFF70221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11E9431-EF0D-472F-8484-D1F3838AC119}"/>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292775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7EE3A55-2993-4B08-AECC-0826D1B631F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7D073D3-DAD8-472C-A221-2C986E162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02A30C8A-B7FF-438B-99C1-CBC4F5BC551A}"/>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5" name="Alt Bilgi Yer Tutucusu 4">
            <a:extLst>
              <a:ext uri="{FF2B5EF4-FFF2-40B4-BE49-F238E27FC236}">
                <a16:creationId xmlns:a16="http://schemas.microsoft.com/office/drawing/2014/main" xmlns="" id="{223564C5-DFB4-4AB8-ADF4-DE67791EF1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F026C33-7176-4AD6-AAC8-C9BAC1E16CF4}"/>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332581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0A011C-6B32-44F9-BD54-3E15E17B1E5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656D6E4-9828-4C04-AAF3-7B71CCA645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AB4B4B1E-DEC1-4EA2-B0FF-31DBFD3C1AE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740CC30C-A5B0-4E00-8F63-9C3E3CEFE5AC}"/>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6" name="Alt Bilgi Yer Tutucusu 5">
            <a:extLst>
              <a:ext uri="{FF2B5EF4-FFF2-40B4-BE49-F238E27FC236}">
                <a16:creationId xmlns:a16="http://schemas.microsoft.com/office/drawing/2014/main" xmlns="" id="{908529FF-2A2D-44AD-9759-FED9992D10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225B3605-97FD-4625-9D01-E843AC5523A3}"/>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4810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D21CDBC-3FD1-404D-90F1-64F5AF3C51F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B7CA416-6A35-453C-8D77-E00DEB9017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451370FA-779F-4367-BD35-5B8D00AFEB0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D32E44ED-B227-4DDA-8BC7-888DF1CAC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A61F720B-D371-4ED0-BD28-995D08257AC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2C3EE3D6-2B84-4A95-A440-704701699BAD}"/>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8" name="Alt Bilgi Yer Tutucusu 7">
            <a:extLst>
              <a:ext uri="{FF2B5EF4-FFF2-40B4-BE49-F238E27FC236}">
                <a16:creationId xmlns:a16="http://schemas.microsoft.com/office/drawing/2014/main" xmlns="" id="{5B85A777-ECCF-4BC8-AC48-AEBD96CEBEA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10BC1C2E-E747-47CB-B8C5-C94131311A8E}"/>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400265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33126F5-6D73-42D8-8EF8-AFF869B349B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EDBB99C9-39EB-4170-8FC7-7BB3C57C2C76}"/>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4" name="Alt Bilgi Yer Tutucusu 3">
            <a:extLst>
              <a:ext uri="{FF2B5EF4-FFF2-40B4-BE49-F238E27FC236}">
                <a16:creationId xmlns:a16="http://schemas.microsoft.com/office/drawing/2014/main" xmlns="" id="{7C9C5021-939B-4C68-AE8C-EEE7E2D6C29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0BB42A34-BFA5-408F-803F-E9F464187127}"/>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284568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EFA17DC1-FB7D-4C32-A72C-C17AD7EED0A9}"/>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3" name="Alt Bilgi Yer Tutucusu 2">
            <a:extLst>
              <a:ext uri="{FF2B5EF4-FFF2-40B4-BE49-F238E27FC236}">
                <a16:creationId xmlns:a16="http://schemas.microsoft.com/office/drawing/2014/main" xmlns="" id="{E2E782C9-B6C1-457A-A3B5-3260E87FEE0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D4A6152D-74D2-406D-B36D-594E948E8ECE}"/>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4065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F8716D-39EE-434C-A5E0-55ED1E2197B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52148100-4AE7-45EF-8447-218C8B321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95144E99-42FD-4BE5-BFB0-727C02107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74E7A8AD-CE6C-4883-8642-CAE73CD8D207}"/>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6" name="Alt Bilgi Yer Tutucusu 5">
            <a:extLst>
              <a:ext uri="{FF2B5EF4-FFF2-40B4-BE49-F238E27FC236}">
                <a16:creationId xmlns:a16="http://schemas.microsoft.com/office/drawing/2014/main" xmlns="" id="{02F7DA09-E732-41C3-9916-A0FE0478B75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201EFF23-B19D-4DA0-AA77-A998D1AC936D}"/>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344495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20669E-8DD5-40A1-89D4-B277FBDA474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26114BB0-5AF5-4BD8-80B2-6943303BFA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CE26E2D6-69AD-453C-99CB-70CAE9F71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C1ABB036-C091-4451-8DF4-A462A5260CA0}"/>
              </a:ext>
            </a:extLst>
          </p:cNvPr>
          <p:cNvSpPr>
            <a:spLocks noGrp="1"/>
          </p:cNvSpPr>
          <p:nvPr>
            <p:ph type="dt" sz="half" idx="10"/>
          </p:nvPr>
        </p:nvSpPr>
        <p:spPr/>
        <p:txBody>
          <a:bodyPr/>
          <a:lstStyle/>
          <a:p>
            <a:fld id="{5B074D4D-7328-4A2E-B263-8F39A5CB2A8A}" type="datetimeFigureOut">
              <a:rPr lang="tr-TR" smtClean="0"/>
              <a:pPr/>
              <a:t>29.04.2020</a:t>
            </a:fld>
            <a:endParaRPr lang="tr-TR"/>
          </a:p>
        </p:txBody>
      </p:sp>
      <p:sp>
        <p:nvSpPr>
          <p:cNvPr id="6" name="Alt Bilgi Yer Tutucusu 5">
            <a:extLst>
              <a:ext uri="{FF2B5EF4-FFF2-40B4-BE49-F238E27FC236}">
                <a16:creationId xmlns:a16="http://schemas.microsoft.com/office/drawing/2014/main" xmlns="" id="{DA1461FA-F680-41E5-8379-0B4E15F5C73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748DAF94-0D54-4180-A6BF-285D70C71290}"/>
              </a:ext>
            </a:extLst>
          </p:cNvPr>
          <p:cNvSpPr>
            <a:spLocks noGrp="1"/>
          </p:cNvSpPr>
          <p:nvPr>
            <p:ph type="sldNum" sz="quarter" idx="12"/>
          </p:nvPr>
        </p:nvSpPr>
        <p:spPr/>
        <p:txBody>
          <a:body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233870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B7687E8F-9CF7-429F-A6D5-FE6C506DB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A0C0A7D8-C53A-45E6-A653-D21D260FA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EE700D1-D210-4B6A-955C-3FFAC4122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74D4D-7328-4A2E-B263-8F39A5CB2A8A}" type="datetimeFigureOut">
              <a:rPr lang="tr-TR" smtClean="0"/>
              <a:pPr/>
              <a:t>29.04.2020</a:t>
            </a:fld>
            <a:endParaRPr lang="tr-TR"/>
          </a:p>
        </p:txBody>
      </p:sp>
      <p:sp>
        <p:nvSpPr>
          <p:cNvPr id="5" name="Alt Bilgi Yer Tutucusu 4">
            <a:extLst>
              <a:ext uri="{FF2B5EF4-FFF2-40B4-BE49-F238E27FC236}">
                <a16:creationId xmlns:a16="http://schemas.microsoft.com/office/drawing/2014/main" xmlns="" id="{C754F324-8A63-4267-9E70-C24019B1F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8C4855CF-6324-4073-99BC-327AE6EB1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EFA28-1BFA-488F-9F51-D4383B1975E4}" type="slidenum">
              <a:rPr lang="tr-TR" smtClean="0"/>
              <a:pPr/>
              <a:t>‹#›</a:t>
            </a:fld>
            <a:endParaRPr lang="tr-TR"/>
          </a:p>
        </p:txBody>
      </p:sp>
    </p:spTree>
    <p:extLst>
      <p:ext uri="{BB962C8B-B14F-4D97-AF65-F5344CB8AC3E}">
        <p14:creationId xmlns:p14="http://schemas.microsoft.com/office/powerpoint/2010/main" xmlns="" val="372869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dinamikfiltre.com/urun-detay/torba-filtre" TargetMode="External"/><Relationship Id="rId3" Type="http://schemas.openxmlformats.org/officeDocument/2006/relationships/hyperlink" Target="http://generalfilterhavak.com/urunler.asp?Sayfa=Urunler&amp;Model=16&amp;Kategori=4" TargetMode="External"/><Relationship Id="rId7" Type="http://schemas.openxmlformats.org/officeDocument/2006/relationships/hyperlink" Target="https://www.ulpatek.com/tr/kaba-filtrasyon/" TargetMode="External"/><Relationship Id="rId2" Type="http://schemas.openxmlformats.org/officeDocument/2006/relationships/hyperlink" Target="https://www.ereyon.com.tr/urun/beurer-lr-200-nachkaufset-on-filtre-ve-kombine-filtre-epa-e12-filtre,-aktif-karbon-filtresi" TargetMode="External"/><Relationship Id="rId1" Type="http://schemas.openxmlformats.org/officeDocument/2006/relationships/slideLayout" Target="../slideLayouts/slideLayout2.xml"/><Relationship Id="rId6" Type="http://schemas.openxmlformats.org/officeDocument/2006/relationships/hyperlink" Target="https://bimhavalandirma.com.tr/karbon-filtre-nedir-nasil-calisir.html" TargetMode="External"/><Relationship Id="rId5" Type="http://schemas.openxmlformats.org/officeDocument/2006/relationships/hyperlink" Target="http://www.alfil.com.tr/filtreler/17-silindir-filtre-karbon.html" TargetMode="External"/><Relationship Id="rId4" Type="http://schemas.openxmlformats.org/officeDocument/2006/relationships/hyperlink" Target="https://tr.dhgate.com/product/portable-water-purifier-activated-carbon/443574156.html" TargetMode="External"/><Relationship Id="rId9" Type="http://schemas.openxmlformats.org/officeDocument/2006/relationships/hyperlink" Target="http://dusttek.com.tr/filtrel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descr="açık hava, tren, şehir, bina içeren bir resim&#10;&#10;Açıklama otomatik olarak oluşturuldu">
            <a:extLst>
              <a:ext uri="{FF2B5EF4-FFF2-40B4-BE49-F238E27FC236}">
                <a16:creationId xmlns:a16="http://schemas.microsoft.com/office/drawing/2014/main" xmlns="" id="{A396EA84-0F72-47ED-896D-F8E6D31F4523}"/>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6370" b="8630"/>
          <a:stretch/>
        </p:blipFill>
        <p:spPr>
          <a:xfrm>
            <a:off x="-1" y="10"/>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D8F0823D-AB26-4E6A-8726-FF7AC63DED9E}"/>
              </a:ext>
            </a:extLst>
          </p:cNvPr>
          <p:cNvSpPr>
            <a:spLocks noGrp="1"/>
          </p:cNvSpPr>
          <p:nvPr>
            <p:ph type="title"/>
          </p:nvPr>
        </p:nvSpPr>
        <p:spPr>
          <a:xfrm>
            <a:off x="709448" y="1913950"/>
            <a:ext cx="4204137" cy="1342754"/>
          </a:xfrm>
        </p:spPr>
        <p:txBody>
          <a:bodyPr>
            <a:normAutofit/>
          </a:bodyPr>
          <a:lstStyle/>
          <a:p>
            <a:pPr algn="ctr"/>
            <a:r>
              <a:rPr lang="es-ES" sz="3400" dirty="0"/>
              <a:t>İklimlendirme Sis. Test Ayar ve Dev. Alma</a:t>
            </a:r>
            <a:endParaRPr lang="tr-TR" sz="3400" dirty="0"/>
          </a:p>
        </p:txBody>
      </p:sp>
      <p:cxnSp>
        <p:nvCxnSpPr>
          <p:cNvPr id="14" name="Straight Connector 13">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1FEE0CE3-5087-405D-A0B9-0C8527CCB07B}"/>
              </a:ext>
            </a:extLst>
          </p:cNvPr>
          <p:cNvSpPr>
            <a:spLocks noGrp="1"/>
          </p:cNvSpPr>
          <p:nvPr>
            <p:ph idx="1"/>
          </p:nvPr>
        </p:nvSpPr>
        <p:spPr>
          <a:xfrm>
            <a:off x="397656" y="3707214"/>
            <a:ext cx="4827719" cy="2619839"/>
          </a:xfrm>
        </p:spPr>
        <p:txBody>
          <a:bodyPr anchor="ctr">
            <a:normAutofit/>
          </a:bodyPr>
          <a:lstStyle/>
          <a:p>
            <a:pPr marL="0" indent="0">
              <a:buNone/>
            </a:pPr>
            <a:r>
              <a:rPr lang="tr-TR" sz="2400" dirty="0"/>
              <a:t>Konu: Aktif Karbonlu ve Kaba Filtreler</a:t>
            </a:r>
          </a:p>
          <a:p>
            <a:pPr marL="0" indent="0">
              <a:buNone/>
            </a:pPr>
            <a:r>
              <a:rPr lang="tr-TR" sz="2400" dirty="0"/>
              <a:t>Hazırlayan: Altan ÖZTÜRK</a:t>
            </a:r>
          </a:p>
          <a:p>
            <a:pPr marL="0" indent="0">
              <a:buNone/>
            </a:pPr>
            <a:r>
              <a:rPr lang="tr-TR" sz="2400" dirty="0"/>
              <a:t>15065231</a:t>
            </a:r>
          </a:p>
          <a:p>
            <a:pPr marL="0" indent="0">
              <a:buNone/>
            </a:pPr>
            <a:endParaRPr lang="tr-TR" sz="1800" dirty="0"/>
          </a:p>
        </p:txBody>
      </p:sp>
    </p:spTree>
    <p:extLst>
      <p:ext uri="{BB962C8B-B14F-4D97-AF65-F5344CB8AC3E}">
        <p14:creationId xmlns:p14="http://schemas.microsoft.com/office/powerpoint/2010/main" xmlns="" val="191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2" name="Başlık 1">
            <a:extLst>
              <a:ext uri="{FF2B5EF4-FFF2-40B4-BE49-F238E27FC236}">
                <a16:creationId xmlns:a16="http://schemas.microsoft.com/office/drawing/2014/main" xmlns="" id="{84DB5185-6DD5-45B8-AC60-85372970A25A}"/>
              </a:ext>
            </a:extLst>
          </p:cNvPr>
          <p:cNvSpPr>
            <a:spLocks noGrp="1"/>
          </p:cNvSpPr>
          <p:nvPr>
            <p:ph type="title"/>
          </p:nvPr>
        </p:nvSpPr>
        <p:spPr>
          <a:xfrm>
            <a:off x="804998" y="798445"/>
            <a:ext cx="4803636" cy="1311664"/>
          </a:xfrm>
        </p:spPr>
        <p:txBody>
          <a:bodyPr>
            <a:normAutofit/>
          </a:bodyPr>
          <a:lstStyle/>
          <a:p>
            <a:r>
              <a:rPr lang="tr-TR" sz="3400">
                <a:solidFill>
                  <a:srgbClr val="000000"/>
                </a:solidFill>
              </a:rPr>
              <a:t>SİLİNDİR FİLTRE-KARBON</a:t>
            </a:r>
            <a:br>
              <a:rPr lang="tr-TR" sz="3400">
                <a:solidFill>
                  <a:srgbClr val="000000"/>
                </a:solidFill>
              </a:rPr>
            </a:br>
            <a:endParaRPr lang="tr-TR" sz="3400">
              <a:solidFill>
                <a:srgbClr val="000000"/>
              </a:solidFill>
            </a:endParaRPr>
          </a:p>
        </p:txBody>
      </p:sp>
      <p:sp>
        <p:nvSpPr>
          <p:cNvPr id="3" name="İçerik Yer Tutucusu 2">
            <a:extLst>
              <a:ext uri="{FF2B5EF4-FFF2-40B4-BE49-F238E27FC236}">
                <a16:creationId xmlns:a16="http://schemas.microsoft.com/office/drawing/2014/main" xmlns="" id="{7141F559-BA72-41A6-BFC3-39E725E91A47}"/>
              </a:ext>
            </a:extLst>
          </p:cNvPr>
          <p:cNvSpPr>
            <a:spLocks noGrp="1"/>
          </p:cNvSpPr>
          <p:nvPr>
            <p:ph idx="1"/>
          </p:nvPr>
        </p:nvSpPr>
        <p:spPr>
          <a:xfrm>
            <a:off x="804997" y="1581150"/>
            <a:ext cx="4706803" cy="4479823"/>
          </a:xfrm>
        </p:spPr>
        <p:txBody>
          <a:bodyPr anchor="ctr">
            <a:normAutofit lnSpcReduction="10000"/>
          </a:bodyPr>
          <a:lstStyle/>
          <a:p>
            <a:pPr marL="0" indent="0" fontAlgn="base">
              <a:buNone/>
            </a:pPr>
            <a:r>
              <a:rPr lang="tr-TR" sz="1600" dirty="0">
                <a:solidFill>
                  <a:srgbClr val="000000"/>
                </a:solidFill>
              </a:rPr>
              <a:t>SİLİNDİR FİLTRE-Galvaniz metalden silindir şeklinde üretilen </a:t>
            </a:r>
            <a:r>
              <a:rPr lang="tr-TR" sz="1600" dirty="0" err="1">
                <a:solidFill>
                  <a:srgbClr val="000000"/>
                </a:solidFill>
              </a:rPr>
              <a:t>Carbosorb</a:t>
            </a:r>
            <a:r>
              <a:rPr lang="tr-TR" sz="1600" dirty="0">
                <a:solidFill>
                  <a:srgbClr val="000000"/>
                </a:solidFill>
              </a:rPr>
              <a:t> filtreler çok yüksek koku tutma kapasitesine sahiptir. Silindir kartuşlar aktif karbon granüller ile doldurulmakta ve ihtiyaç duyulduğunda silindir kapakları açılarak mevcut karbon değiştirilebilmektedir. Hava debisine ve kullanım yerine göre 4,6,8 veya 16 kartuşlu modelleri </a:t>
            </a:r>
            <a:r>
              <a:rPr lang="tr-TR" sz="1600" dirty="0" err="1">
                <a:solidFill>
                  <a:srgbClr val="000000"/>
                </a:solidFill>
              </a:rPr>
              <a:t>mevcuttur.Kapaklar</a:t>
            </a:r>
            <a:r>
              <a:rPr lang="tr-TR" sz="1600" dirty="0">
                <a:solidFill>
                  <a:srgbClr val="000000"/>
                </a:solidFill>
              </a:rPr>
              <a:t> üzerine yerleştirilmiş paneller sayesinde montesi ve </a:t>
            </a:r>
            <a:r>
              <a:rPr lang="tr-TR" sz="1600" dirty="0" err="1">
                <a:solidFill>
                  <a:srgbClr val="000000"/>
                </a:solidFill>
              </a:rPr>
              <a:t>demontesi</a:t>
            </a:r>
            <a:r>
              <a:rPr lang="tr-TR" sz="1600" dirty="0">
                <a:solidFill>
                  <a:srgbClr val="000000"/>
                </a:solidFill>
              </a:rPr>
              <a:t> rahatlıkla </a:t>
            </a:r>
            <a:r>
              <a:rPr lang="tr-TR" sz="1600" dirty="0" err="1">
                <a:solidFill>
                  <a:srgbClr val="000000"/>
                </a:solidFill>
              </a:rPr>
              <a:t>yapılabilmektedir.Montaj</a:t>
            </a:r>
            <a:r>
              <a:rPr lang="tr-TR" sz="1600" dirty="0">
                <a:solidFill>
                  <a:srgbClr val="000000"/>
                </a:solidFill>
              </a:rPr>
              <a:t> kasası ile kapak arasında conta bulunmaktadır.</a:t>
            </a:r>
          </a:p>
          <a:p>
            <a:pPr marL="0" indent="0" fontAlgn="base">
              <a:buNone/>
            </a:pPr>
            <a:r>
              <a:rPr lang="tr-TR" sz="1600" b="1" u="sng" dirty="0">
                <a:solidFill>
                  <a:srgbClr val="000000"/>
                </a:solidFill>
              </a:rPr>
              <a:t>  UYGULAMALAR:</a:t>
            </a:r>
            <a:endParaRPr lang="tr-TR" sz="1600" dirty="0">
              <a:solidFill>
                <a:srgbClr val="000000"/>
              </a:solidFill>
            </a:endParaRPr>
          </a:p>
          <a:p>
            <a:pPr fontAlgn="base"/>
            <a:r>
              <a:rPr lang="tr-TR" sz="1600" dirty="0">
                <a:solidFill>
                  <a:srgbClr val="000000"/>
                </a:solidFill>
              </a:rPr>
              <a:t>- Genel havalandırma ünitelerinde istenmeyen koku ve gaz arıtımı amacıyla</a:t>
            </a:r>
          </a:p>
          <a:p>
            <a:pPr fontAlgn="base"/>
            <a:r>
              <a:rPr lang="tr-TR" sz="1600" dirty="0">
                <a:solidFill>
                  <a:srgbClr val="000000"/>
                </a:solidFill>
              </a:rPr>
              <a:t>- Endüstriyel tip hava şartlandırıcıları ve hava temizleyicilerinde </a:t>
            </a:r>
            <a:r>
              <a:rPr lang="tr-TR" sz="1600" dirty="0" err="1">
                <a:solidFill>
                  <a:srgbClr val="000000"/>
                </a:solidFill>
              </a:rPr>
              <a:t>solvent</a:t>
            </a:r>
            <a:r>
              <a:rPr lang="tr-TR" sz="1600" dirty="0">
                <a:solidFill>
                  <a:srgbClr val="000000"/>
                </a:solidFill>
              </a:rPr>
              <a:t> ve asidik gaz giderici</a:t>
            </a:r>
          </a:p>
          <a:p>
            <a:pPr fontAlgn="base"/>
            <a:r>
              <a:rPr lang="tr-TR" sz="1600" dirty="0">
                <a:solidFill>
                  <a:srgbClr val="000000"/>
                </a:solidFill>
              </a:rPr>
              <a:t>olarak kullanılmaktadır.</a:t>
            </a:r>
          </a:p>
          <a:p>
            <a:pPr fontAlgn="base"/>
            <a:r>
              <a:rPr lang="tr-TR" sz="1600" dirty="0">
                <a:solidFill>
                  <a:srgbClr val="000000"/>
                </a:solidFill>
              </a:rPr>
              <a:t>- </a:t>
            </a:r>
            <a:r>
              <a:rPr lang="tr-TR" sz="1600" dirty="0" err="1">
                <a:solidFill>
                  <a:srgbClr val="000000"/>
                </a:solidFill>
              </a:rPr>
              <a:t>Restaurant</a:t>
            </a:r>
            <a:r>
              <a:rPr lang="tr-TR" sz="1600" dirty="0">
                <a:solidFill>
                  <a:srgbClr val="000000"/>
                </a:solidFill>
              </a:rPr>
              <a:t> ve mutfaklarda duman kokusu arıtımı</a:t>
            </a:r>
            <a:r>
              <a:rPr lang="tr-TR" sz="1300" dirty="0">
                <a:solidFill>
                  <a:srgbClr val="000000"/>
                </a:solidFill>
              </a:rPr>
              <a:t>.</a:t>
            </a:r>
          </a:p>
        </p:txBody>
      </p:sp>
      <p:sp>
        <p:nvSpPr>
          <p:cNvPr id="19" name="Freeform 49">
            <a:extLst>
              <a:ext uri="{FF2B5EF4-FFF2-40B4-BE49-F238E27FC236}">
                <a16:creationId xmlns:a16="http://schemas.microsoft.com/office/drawing/2014/main" xmlns=""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xmlns="" id="{0BAB8126-7FE4-43FD-B421-8E70108CEB99}"/>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2775" r="328"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xmlns="" val="163704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B59DA763-A2AE-47AB-AD96-8848780B6E3E}"/>
              </a:ext>
            </a:extLst>
          </p:cNvPr>
          <p:cNvSpPr>
            <a:spLocks noGrp="1"/>
          </p:cNvSpPr>
          <p:nvPr>
            <p:ph type="title"/>
          </p:nvPr>
        </p:nvSpPr>
        <p:spPr>
          <a:xfrm>
            <a:off x="863029" y="1012004"/>
            <a:ext cx="3416158" cy="4795408"/>
          </a:xfrm>
        </p:spPr>
        <p:txBody>
          <a:bodyPr>
            <a:normAutofit/>
          </a:bodyPr>
          <a:lstStyle/>
          <a:p>
            <a:r>
              <a:rPr lang="tr-TR">
                <a:solidFill>
                  <a:srgbClr val="FFFFFF"/>
                </a:solidFill>
              </a:rPr>
              <a:t>ÖZELLİKLER</a:t>
            </a:r>
          </a:p>
        </p:txBody>
      </p:sp>
      <p:graphicFrame>
        <p:nvGraphicFramePr>
          <p:cNvPr id="5" name="İçerik Yer Tutucusu 2">
            <a:extLst>
              <a:ext uri="{FF2B5EF4-FFF2-40B4-BE49-F238E27FC236}">
                <a16:creationId xmlns:a16="http://schemas.microsoft.com/office/drawing/2014/main" xmlns="" id="{06E7DDFC-9A95-4386-BC1C-FC3D0F65E12F}"/>
              </a:ext>
            </a:extLst>
          </p:cNvPr>
          <p:cNvGraphicFramePr>
            <a:graphicFrameLocks noGrp="1"/>
          </p:cNvGraphicFramePr>
          <p:nvPr>
            <p:ph idx="1"/>
            <p:extLst>
              <p:ext uri="{D42A27DB-BD31-4B8C-83A1-F6EECF244321}">
                <p14:modId xmlns:p14="http://schemas.microsoft.com/office/powerpoint/2010/main" xmlns="" val="31936651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9629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F72C08C5-CC82-4B46-9C08-695CCBFB298D}"/>
              </a:ext>
            </a:extLst>
          </p:cNvPr>
          <p:cNvSpPr>
            <a:spLocks noGrp="1"/>
          </p:cNvSpPr>
          <p:nvPr>
            <p:ph type="title"/>
          </p:nvPr>
        </p:nvSpPr>
        <p:spPr>
          <a:xfrm>
            <a:off x="863029" y="1012004"/>
            <a:ext cx="3416158" cy="4795408"/>
          </a:xfrm>
        </p:spPr>
        <p:txBody>
          <a:bodyPr>
            <a:normAutofit/>
          </a:bodyPr>
          <a:lstStyle/>
          <a:p>
            <a:r>
              <a:rPr lang="tr-TR">
                <a:solidFill>
                  <a:srgbClr val="FFFFFF"/>
                </a:solidFill>
              </a:rPr>
              <a:t>ETKİLİ OLDUĞU DURUMLAR</a:t>
            </a:r>
          </a:p>
        </p:txBody>
      </p:sp>
      <p:graphicFrame>
        <p:nvGraphicFramePr>
          <p:cNvPr id="5" name="İçerik Yer Tutucusu 2">
            <a:extLst>
              <a:ext uri="{FF2B5EF4-FFF2-40B4-BE49-F238E27FC236}">
                <a16:creationId xmlns:a16="http://schemas.microsoft.com/office/drawing/2014/main" xmlns="" id="{CA7A0E43-33B0-47C5-A282-51DA91C162FB}"/>
              </a:ext>
            </a:extLst>
          </p:cNvPr>
          <p:cNvGraphicFramePr>
            <a:graphicFrameLocks noGrp="1"/>
          </p:cNvGraphicFramePr>
          <p:nvPr>
            <p:ph idx="1"/>
            <p:extLst>
              <p:ext uri="{D42A27DB-BD31-4B8C-83A1-F6EECF244321}">
                <p14:modId xmlns:p14="http://schemas.microsoft.com/office/powerpoint/2010/main" xmlns="" val="34310521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2046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xmlns="" id="{D04C91DD-F29C-49F1-A33E-01EE18F8C1A1}"/>
              </a:ext>
            </a:extLst>
          </p:cNvPr>
          <p:cNvSpPr>
            <a:spLocks noGrp="1"/>
          </p:cNvSpPr>
          <p:nvPr>
            <p:ph type="title"/>
          </p:nvPr>
        </p:nvSpPr>
        <p:spPr>
          <a:xfrm>
            <a:off x="1179226" y="826680"/>
            <a:ext cx="9833548" cy="1325563"/>
          </a:xfrm>
        </p:spPr>
        <p:txBody>
          <a:bodyPr>
            <a:normAutofit/>
          </a:bodyPr>
          <a:lstStyle/>
          <a:p>
            <a:pPr algn="ctr"/>
            <a:r>
              <a:rPr lang="tr-TR" sz="4000" b="1">
                <a:solidFill>
                  <a:srgbClr val="FFFFFF"/>
                </a:solidFill>
              </a:rPr>
              <a:t>Kaba Filtreler (Course Filters)</a:t>
            </a:r>
            <a:endParaRPr lang="tr-TR" sz="4000">
              <a:solidFill>
                <a:srgbClr val="FFFFFF"/>
              </a:solidFill>
            </a:endParaRPr>
          </a:p>
        </p:txBody>
      </p:sp>
      <p:sp>
        <p:nvSpPr>
          <p:cNvPr id="3" name="İçerik Yer Tutucusu 2">
            <a:extLst>
              <a:ext uri="{FF2B5EF4-FFF2-40B4-BE49-F238E27FC236}">
                <a16:creationId xmlns:a16="http://schemas.microsoft.com/office/drawing/2014/main" xmlns="" id="{4447BE4D-8A7B-46BF-8C14-3863A54F85E5}"/>
              </a:ext>
            </a:extLst>
          </p:cNvPr>
          <p:cNvSpPr>
            <a:spLocks noGrp="1"/>
          </p:cNvSpPr>
          <p:nvPr>
            <p:ph idx="1"/>
          </p:nvPr>
        </p:nvSpPr>
        <p:spPr>
          <a:xfrm>
            <a:off x="580232" y="2978923"/>
            <a:ext cx="7766050" cy="3049588"/>
          </a:xfrm>
        </p:spPr>
        <p:txBody>
          <a:bodyPr wrap="square" anchor="t">
            <a:normAutofit/>
          </a:bodyPr>
          <a:lstStyle/>
          <a:p>
            <a:pPr marL="0" indent="0">
              <a:buNone/>
            </a:pPr>
            <a:r>
              <a:rPr lang="tr-TR" dirty="0"/>
              <a:t>Bu tip filtreler endüstriyel ve konfor havalandırmasında ön filtre olarak kaba tozun tutulması için kullanılmaktadır. Sentetik elyaf malzemeden üretilmiş olup, G1,G2,G3,G4 verimlilik sınıfında, isteğe göre karton veya metal çerçeveden her ölçü ve ebatta üretilebilmektedir.</a:t>
            </a:r>
          </a:p>
        </p:txBody>
      </p:sp>
      <p:sp>
        <p:nvSpPr>
          <p:cNvPr id="4" name="Metin kutusu 3">
            <a:extLst>
              <a:ext uri="{FF2B5EF4-FFF2-40B4-BE49-F238E27FC236}">
                <a16:creationId xmlns:a16="http://schemas.microsoft.com/office/drawing/2014/main" xmlns="" id="{E2E7DBD6-1393-4BBF-82CC-06B93BC2268B}"/>
              </a:ext>
            </a:extLst>
          </p:cNvPr>
          <p:cNvSpPr txBox="1"/>
          <p:nvPr/>
        </p:nvSpPr>
        <p:spPr>
          <a:xfrm>
            <a:off x="8677275" y="2943225"/>
            <a:ext cx="3158820" cy="3049588"/>
          </a:xfrm>
          <a:prstGeom prst="rect">
            <a:avLst/>
          </a:prstGeom>
          <a:noFill/>
        </p:spPr>
        <p:txBody>
          <a:bodyPr wrap="square" rtlCol="0" anchor="t">
            <a:normAutofit/>
          </a:bodyPr>
          <a:lstStyle/>
          <a:p>
            <a:pPr>
              <a:lnSpc>
                <a:spcPct val="90000"/>
              </a:lnSpc>
              <a:spcAft>
                <a:spcPts val="600"/>
              </a:spcAft>
            </a:pPr>
            <a:r>
              <a:rPr lang="tr-TR" sz="2200" b="1" cap="all" dirty="0"/>
              <a:t>KASET FİLTRE (ZİG ZAG)</a:t>
            </a:r>
          </a:p>
          <a:p>
            <a:pPr>
              <a:lnSpc>
                <a:spcPct val="90000"/>
              </a:lnSpc>
              <a:spcAft>
                <a:spcPts val="600"/>
              </a:spcAft>
            </a:pPr>
            <a:r>
              <a:rPr lang="tr-TR" sz="2200" b="1" cap="all" dirty="0"/>
              <a:t>TORBA FİLTRE (G4)</a:t>
            </a:r>
          </a:p>
          <a:p>
            <a:pPr>
              <a:lnSpc>
                <a:spcPct val="90000"/>
              </a:lnSpc>
              <a:spcAft>
                <a:spcPts val="600"/>
              </a:spcAft>
            </a:pPr>
            <a:r>
              <a:rPr lang="tr-TR" sz="2200" b="1" cap="all" dirty="0"/>
              <a:t>METAL FİLTRE</a:t>
            </a:r>
          </a:p>
          <a:p>
            <a:pPr>
              <a:lnSpc>
                <a:spcPct val="90000"/>
              </a:lnSpc>
              <a:spcAft>
                <a:spcPts val="600"/>
              </a:spcAft>
            </a:pPr>
            <a:r>
              <a:rPr lang="tr-TR" sz="2200" b="1" cap="all" dirty="0"/>
              <a:t>POLİÜRETAN FİLTRE</a:t>
            </a:r>
          </a:p>
          <a:p>
            <a:pPr>
              <a:lnSpc>
                <a:spcPct val="90000"/>
              </a:lnSpc>
              <a:spcAft>
                <a:spcPts val="600"/>
              </a:spcAft>
            </a:pPr>
            <a:r>
              <a:rPr lang="tr-TR" sz="2200" b="1" cap="all" dirty="0"/>
              <a:t>RULO FİLTRE</a:t>
            </a:r>
          </a:p>
          <a:p>
            <a:pPr>
              <a:lnSpc>
                <a:spcPct val="90000"/>
              </a:lnSpc>
              <a:spcAft>
                <a:spcPts val="600"/>
              </a:spcAft>
            </a:pPr>
            <a:endParaRPr lang="tr-TR" sz="2200" dirty="0"/>
          </a:p>
        </p:txBody>
      </p:sp>
    </p:spTree>
    <p:extLst>
      <p:ext uri="{BB962C8B-B14F-4D97-AF65-F5344CB8AC3E}">
        <p14:creationId xmlns:p14="http://schemas.microsoft.com/office/powerpoint/2010/main" xmlns="" val="195747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2" name="Başlık 1">
            <a:extLst>
              <a:ext uri="{FF2B5EF4-FFF2-40B4-BE49-F238E27FC236}">
                <a16:creationId xmlns:a16="http://schemas.microsoft.com/office/drawing/2014/main" xmlns="" id="{F3866C52-403A-4D78-B838-78C49B502B7F}"/>
              </a:ext>
            </a:extLst>
          </p:cNvPr>
          <p:cNvSpPr>
            <a:spLocks noGrp="1"/>
          </p:cNvSpPr>
          <p:nvPr>
            <p:ph type="title"/>
          </p:nvPr>
        </p:nvSpPr>
        <p:spPr>
          <a:xfrm>
            <a:off x="1291931" y="177056"/>
            <a:ext cx="4977976" cy="1454051"/>
          </a:xfrm>
        </p:spPr>
        <p:txBody>
          <a:bodyPr>
            <a:normAutofit/>
          </a:bodyPr>
          <a:lstStyle/>
          <a:p>
            <a:r>
              <a:rPr lang="tr-TR" dirty="0">
                <a:solidFill>
                  <a:srgbClr val="000000"/>
                </a:solidFill>
              </a:rPr>
              <a:t>Torba Filtre</a:t>
            </a:r>
          </a:p>
        </p:txBody>
      </p:sp>
      <p:sp>
        <p:nvSpPr>
          <p:cNvPr id="3" name="İçerik Yer Tutucusu 2">
            <a:extLst>
              <a:ext uri="{FF2B5EF4-FFF2-40B4-BE49-F238E27FC236}">
                <a16:creationId xmlns:a16="http://schemas.microsoft.com/office/drawing/2014/main" xmlns="" id="{76AB5487-6A1F-4C49-A944-F219A1EC7F14}"/>
              </a:ext>
            </a:extLst>
          </p:cNvPr>
          <p:cNvSpPr>
            <a:spLocks noGrp="1"/>
          </p:cNvSpPr>
          <p:nvPr>
            <p:ph idx="1"/>
          </p:nvPr>
        </p:nvSpPr>
        <p:spPr>
          <a:xfrm>
            <a:off x="841678" y="1397204"/>
            <a:ext cx="4977578" cy="3639289"/>
          </a:xfrm>
        </p:spPr>
        <p:txBody>
          <a:bodyPr anchor="ctr">
            <a:normAutofit/>
          </a:bodyPr>
          <a:lstStyle/>
          <a:p>
            <a:r>
              <a:rPr lang="tr-TR" sz="1400" dirty="0">
                <a:solidFill>
                  <a:srgbClr val="000000"/>
                </a:solidFill>
              </a:rPr>
              <a:t>Hava filtresi sınıfından biriside </a:t>
            </a:r>
            <a:r>
              <a:rPr lang="tr-TR" sz="1400" b="1" dirty="0">
                <a:solidFill>
                  <a:srgbClr val="000000"/>
                </a:solidFill>
              </a:rPr>
              <a:t>Torba filtre</a:t>
            </a:r>
            <a:r>
              <a:rPr lang="tr-TR" sz="1400" dirty="0">
                <a:solidFill>
                  <a:srgbClr val="000000"/>
                </a:solidFill>
              </a:rPr>
              <a:t>dir. Mikro ince yapılı sentetik filtre malzemelerinden üretilip, yüksek bir toz tutma ve hava temizleme kapasitesi gerektiren koşullarda iyi bir performans veren filtrelerdir.</a:t>
            </a:r>
          </a:p>
          <a:p>
            <a:r>
              <a:rPr lang="tr-TR" sz="1400" dirty="0">
                <a:solidFill>
                  <a:srgbClr val="000000"/>
                </a:solidFill>
              </a:rPr>
              <a:t>Torba Filtre 3 katmanlı malzemeden meydana gelmektedir. bu katmanlar düşük basınç direnci ve yüksek  toz tutma kapasitesi sağlar.</a:t>
            </a:r>
          </a:p>
          <a:p>
            <a:r>
              <a:rPr lang="tr-TR" sz="1400" dirty="0">
                <a:solidFill>
                  <a:srgbClr val="000000"/>
                </a:solidFill>
              </a:rPr>
              <a:t>Torba Filtreler EN779 </a:t>
            </a:r>
            <a:r>
              <a:rPr lang="tr-TR" sz="1400" dirty="0" err="1">
                <a:solidFill>
                  <a:srgbClr val="000000"/>
                </a:solidFill>
              </a:rPr>
              <a:t>stnadartlarında</a:t>
            </a:r>
            <a:r>
              <a:rPr lang="tr-TR" sz="1400" dirty="0">
                <a:solidFill>
                  <a:srgbClr val="000000"/>
                </a:solidFill>
              </a:rPr>
              <a:t> G4 – F5 – F6 – F7 – F8 – F9 sınıflarında üretilmektedir.</a:t>
            </a:r>
          </a:p>
          <a:p>
            <a:r>
              <a:rPr lang="tr-TR" sz="1400" dirty="0">
                <a:solidFill>
                  <a:srgbClr val="000000"/>
                </a:solidFill>
              </a:rPr>
              <a:t>Filtre malzemesinin patlama ve sızdırmaya karşı direncinin arttırılması için </a:t>
            </a:r>
            <a:r>
              <a:rPr lang="tr-TR" sz="1400" dirty="0" err="1">
                <a:solidFill>
                  <a:srgbClr val="000000"/>
                </a:solidFill>
              </a:rPr>
              <a:t>sonik</a:t>
            </a:r>
            <a:r>
              <a:rPr lang="tr-TR" sz="1400" dirty="0">
                <a:solidFill>
                  <a:srgbClr val="000000"/>
                </a:solidFill>
              </a:rPr>
              <a:t> kaynak tekniği kullanılmıştır.</a:t>
            </a:r>
          </a:p>
          <a:p>
            <a:r>
              <a:rPr lang="tr-TR" sz="1400" dirty="0">
                <a:solidFill>
                  <a:srgbClr val="000000"/>
                </a:solidFill>
              </a:rPr>
              <a:t>Torba </a:t>
            </a:r>
            <a:r>
              <a:rPr lang="tr-TR" sz="1400" dirty="0" err="1">
                <a:solidFill>
                  <a:srgbClr val="000000"/>
                </a:solidFill>
              </a:rPr>
              <a:t>Filtre’nin</a:t>
            </a:r>
            <a:r>
              <a:rPr lang="tr-TR" sz="1400" dirty="0">
                <a:solidFill>
                  <a:srgbClr val="000000"/>
                </a:solidFill>
              </a:rPr>
              <a:t> cepleri tüm yüzey alanından tam verim elde etmek için elyaf ayıraçlar kullanılarak dikilmiştir.</a:t>
            </a:r>
          </a:p>
          <a:p>
            <a:endParaRPr lang="tr-TR" sz="1400" dirty="0">
              <a:solidFill>
                <a:srgbClr val="000000"/>
              </a:solidFill>
            </a:endParaRP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oturma, kutu, tablo, beyaz içeren bir resim&#10;&#10;Açıklama otomatik olarak oluşturuldu">
            <a:extLst>
              <a:ext uri="{FF2B5EF4-FFF2-40B4-BE49-F238E27FC236}">
                <a16:creationId xmlns:a16="http://schemas.microsoft.com/office/drawing/2014/main" xmlns="" id="{2100C449-DA78-49B7-B1BE-EC5F555D375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21726" y="1629089"/>
            <a:ext cx="3620021" cy="3620021"/>
          </a:xfrm>
          <a:prstGeom prst="rect">
            <a:avLst/>
          </a:prstGeom>
        </p:spPr>
      </p:pic>
      <p:sp>
        <p:nvSpPr>
          <p:cNvPr id="6" name="Metin kutusu 5">
            <a:extLst>
              <a:ext uri="{FF2B5EF4-FFF2-40B4-BE49-F238E27FC236}">
                <a16:creationId xmlns:a16="http://schemas.microsoft.com/office/drawing/2014/main" xmlns="" id="{452E5A4E-46E8-4B66-A40C-E5C53D8CA978}"/>
              </a:ext>
            </a:extLst>
          </p:cNvPr>
          <p:cNvSpPr txBox="1"/>
          <p:nvPr/>
        </p:nvSpPr>
        <p:spPr>
          <a:xfrm>
            <a:off x="902537" y="5036493"/>
            <a:ext cx="6391788" cy="1754326"/>
          </a:xfrm>
          <a:prstGeom prst="rect">
            <a:avLst/>
          </a:prstGeom>
          <a:noFill/>
        </p:spPr>
        <p:txBody>
          <a:bodyPr wrap="square" rtlCol="0">
            <a:spAutoFit/>
          </a:bodyPr>
          <a:lstStyle/>
          <a:p>
            <a:r>
              <a:rPr lang="tr-TR" dirty="0"/>
              <a:t>Filtrelerin ön ve ara filtre olarak kullanıldığı yerler;</a:t>
            </a:r>
          </a:p>
          <a:p>
            <a:endParaRPr lang="tr-TR" dirty="0"/>
          </a:p>
          <a:p>
            <a:r>
              <a:rPr lang="tr-TR" dirty="0"/>
              <a:t>Ameliyathaneler, hastaneler ve iklimlendirme (HVAC)  uygulamaları</a:t>
            </a:r>
          </a:p>
          <a:p>
            <a:r>
              <a:rPr lang="tr-TR" dirty="0"/>
              <a:t>Kimya sanayi, enerji üretimi, </a:t>
            </a:r>
            <a:r>
              <a:rPr lang="tr-TR" dirty="0" err="1"/>
              <a:t>mikroelektronik</a:t>
            </a:r>
            <a:r>
              <a:rPr lang="tr-TR" dirty="0"/>
              <a:t>, ilaç, gıda, mikrobiyoloji, tıp </a:t>
            </a:r>
            <a:r>
              <a:rPr lang="tr-TR" dirty="0" err="1"/>
              <a:t>v.b</a:t>
            </a:r>
            <a:endParaRPr lang="tr-TR" dirty="0"/>
          </a:p>
          <a:p>
            <a:endParaRPr lang="tr-TR" dirty="0"/>
          </a:p>
        </p:txBody>
      </p:sp>
    </p:spTree>
    <p:extLst>
      <p:ext uri="{BB962C8B-B14F-4D97-AF65-F5344CB8AC3E}">
        <p14:creationId xmlns:p14="http://schemas.microsoft.com/office/powerpoint/2010/main" xmlns="" val="204875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xmlns="" id="{2CB6C291-6CAF-46DF-ACFF-AADF0FD0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8170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0">
            <a:extLst>
              <a:ext uri="{FF2B5EF4-FFF2-40B4-BE49-F238E27FC236}">
                <a16:creationId xmlns:a16="http://schemas.microsoft.com/office/drawing/2014/main" xmlns="" id="{4735DC46-5663-471D-AADB-81E00E65B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595E59CC-7059-4455-9789-EDFBBE8F5A9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Başlık 1">
            <a:extLst>
              <a:ext uri="{FF2B5EF4-FFF2-40B4-BE49-F238E27FC236}">
                <a16:creationId xmlns:a16="http://schemas.microsoft.com/office/drawing/2014/main" xmlns="" id="{AE067D11-88CE-4ADF-BCAB-F85A75505FD4}"/>
              </a:ext>
            </a:extLst>
          </p:cNvPr>
          <p:cNvSpPr>
            <a:spLocks noGrp="1"/>
          </p:cNvSpPr>
          <p:nvPr>
            <p:ph type="title"/>
          </p:nvPr>
        </p:nvSpPr>
        <p:spPr>
          <a:xfrm>
            <a:off x="258808" y="1243013"/>
            <a:ext cx="4288410" cy="4371974"/>
          </a:xfrm>
        </p:spPr>
        <p:txBody>
          <a:bodyPr>
            <a:normAutofit/>
          </a:bodyPr>
          <a:lstStyle/>
          <a:p>
            <a:pPr fontAlgn="ctr"/>
            <a:r>
              <a:rPr lang="tr-TR" sz="2100" b="1" dirty="0">
                <a:solidFill>
                  <a:srgbClr val="3F3F3F"/>
                </a:solidFill>
                <a:latin typeface="+mn-lt"/>
              </a:rPr>
              <a:t>Genel Özellikler</a:t>
            </a:r>
            <a:r>
              <a:rPr lang="tr-TR" sz="2100" dirty="0">
                <a:solidFill>
                  <a:srgbClr val="3F3F3F"/>
                </a:solidFill>
                <a:latin typeface="+mn-lt"/>
              </a:rPr>
              <a:t/>
            </a:r>
            <a:br>
              <a:rPr lang="tr-TR" sz="2100" dirty="0">
                <a:solidFill>
                  <a:srgbClr val="3F3F3F"/>
                </a:solidFill>
                <a:latin typeface="+mn-lt"/>
              </a:rPr>
            </a:br>
            <a:r>
              <a:rPr lang="tr-TR" sz="2100" dirty="0">
                <a:solidFill>
                  <a:srgbClr val="3F3F3F"/>
                </a:solidFill>
                <a:latin typeface="+mn-lt"/>
              </a:rPr>
              <a:t>• Kendinden destekli cepler</a:t>
            </a:r>
            <a:br>
              <a:rPr lang="tr-TR" sz="2100" dirty="0">
                <a:solidFill>
                  <a:srgbClr val="3F3F3F"/>
                </a:solidFill>
                <a:latin typeface="+mn-lt"/>
              </a:rPr>
            </a:br>
            <a:r>
              <a:rPr lang="tr-TR" sz="2100" dirty="0">
                <a:solidFill>
                  <a:srgbClr val="3F3F3F"/>
                </a:solidFill>
                <a:latin typeface="+mn-lt"/>
              </a:rPr>
              <a:t>• Uzun ömürlü</a:t>
            </a:r>
            <a:br>
              <a:rPr lang="tr-TR" sz="2100" dirty="0">
                <a:solidFill>
                  <a:srgbClr val="3F3F3F"/>
                </a:solidFill>
                <a:latin typeface="+mn-lt"/>
              </a:rPr>
            </a:br>
            <a:r>
              <a:rPr lang="tr-TR" sz="2100" dirty="0">
                <a:solidFill>
                  <a:srgbClr val="3F3F3F"/>
                </a:solidFill>
                <a:latin typeface="+mn-lt"/>
              </a:rPr>
              <a:t>• İlave mekanik destek gerektirmez</a:t>
            </a:r>
            <a:br>
              <a:rPr lang="tr-TR" sz="2100" dirty="0">
                <a:solidFill>
                  <a:srgbClr val="3F3F3F"/>
                </a:solidFill>
                <a:latin typeface="+mn-lt"/>
              </a:rPr>
            </a:br>
            <a:r>
              <a:rPr lang="tr-TR" sz="2100" dirty="0">
                <a:solidFill>
                  <a:srgbClr val="3F3F3F"/>
                </a:solidFill>
                <a:latin typeface="+mn-lt"/>
              </a:rPr>
              <a:t>• Hacmi küçük kolay taşınır</a:t>
            </a:r>
            <a:br>
              <a:rPr lang="tr-TR" sz="2100" dirty="0">
                <a:solidFill>
                  <a:srgbClr val="3F3F3F"/>
                </a:solidFill>
                <a:latin typeface="+mn-lt"/>
              </a:rPr>
            </a:br>
            <a:r>
              <a:rPr lang="tr-TR" sz="2100" dirty="0">
                <a:solidFill>
                  <a:srgbClr val="3F3F3F"/>
                </a:solidFill>
                <a:latin typeface="+mn-lt"/>
              </a:rPr>
              <a:t>• Basit ve hafif</a:t>
            </a:r>
            <a:br>
              <a:rPr lang="tr-TR" sz="2100" dirty="0">
                <a:solidFill>
                  <a:srgbClr val="3F3F3F"/>
                </a:solidFill>
                <a:latin typeface="+mn-lt"/>
              </a:rPr>
            </a:br>
            <a:r>
              <a:rPr lang="tr-TR" sz="2100" dirty="0">
                <a:solidFill>
                  <a:srgbClr val="3F3F3F"/>
                </a:solidFill>
                <a:latin typeface="+mn-lt"/>
              </a:rPr>
              <a:t>• </a:t>
            </a:r>
            <a:r>
              <a:rPr lang="tr-TR" sz="2100" dirty="0" err="1">
                <a:solidFill>
                  <a:srgbClr val="3F3F3F"/>
                </a:solidFill>
                <a:latin typeface="+mn-lt"/>
              </a:rPr>
              <a:t>Rijid</a:t>
            </a:r>
            <a:r>
              <a:rPr lang="tr-TR" sz="2100" dirty="0">
                <a:solidFill>
                  <a:srgbClr val="3F3F3F"/>
                </a:solidFill>
                <a:latin typeface="+mn-lt"/>
              </a:rPr>
              <a:t> torba </a:t>
            </a:r>
            <a:r>
              <a:rPr lang="tr-TR" sz="2100" dirty="0" err="1">
                <a:solidFill>
                  <a:srgbClr val="3F3F3F"/>
                </a:solidFill>
                <a:latin typeface="+mn-lt"/>
              </a:rPr>
              <a:t>moedeli</a:t>
            </a:r>
            <a:r>
              <a:rPr lang="tr-TR" sz="2100" dirty="0">
                <a:solidFill>
                  <a:srgbClr val="3F3F3F"/>
                </a:solidFill>
                <a:latin typeface="+mn-lt"/>
              </a:rPr>
              <a:t> opsiyonlu (RB)</a:t>
            </a:r>
            <a:br>
              <a:rPr lang="tr-TR" sz="2100" dirty="0">
                <a:solidFill>
                  <a:srgbClr val="3F3F3F"/>
                </a:solidFill>
                <a:latin typeface="+mn-lt"/>
              </a:rPr>
            </a:br>
            <a:r>
              <a:rPr lang="tr-TR" sz="2100" dirty="0">
                <a:solidFill>
                  <a:srgbClr val="3F3F3F"/>
                </a:solidFill>
                <a:latin typeface="+mn-lt"/>
              </a:rPr>
              <a:t>• Polyester cepler</a:t>
            </a:r>
            <a:br>
              <a:rPr lang="tr-TR" sz="2100" dirty="0">
                <a:solidFill>
                  <a:srgbClr val="3F3F3F"/>
                </a:solidFill>
                <a:latin typeface="+mn-lt"/>
              </a:rPr>
            </a:br>
            <a:r>
              <a:rPr lang="tr-TR" sz="2100" dirty="0">
                <a:solidFill>
                  <a:srgbClr val="3F3F3F"/>
                </a:solidFill>
                <a:latin typeface="+mn-lt"/>
              </a:rPr>
              <a:t>• Kolay montaj</a:t>
            </a:r>
            <a:br>
              <a:rPr lang="tr-TR" sz="2100" dirty="0">
                <a:solidFill>
                  <a:srgbClr val="3F3F3F"/>
                </a:solidFill>
                <a:latin typeface="+mn-lt"/>
              </a:rPr>
            </a:br>
            <a:r>
              <a:rPr lang="tr-TR" sz="2100" dirty="0">
                <a:solidFill>
                  <a:srgbClr val="3F3F3F"/>
                </a:solidFill>
                <a:latin typeface="+mn-lt"/>
              </a:rPr>
              <a:t>• Düşük basınç kaybı</a:t>
            </a:r>
            <a:r>
              <a:rPr lang="tr-TR" sz="2100" dirty="0">
                <a:solidFill>
                  <a:srgbClr val="3F3F3F"/>
                </a:solidFill>
              </a:rPr>
              <a:t/>
            </a:r>
            <a:br>
              <a:rPr lang="tr-TR" sz="2100" dirty="0">
                <a:solidFill>
                  <a:srgbClr val="3F3F3F"/>
                </a:solidFill>
              </a:rPr>
            </a:br>
            <a:endParaRPr lang="tr-TR" sz="2100" dirty="0">
              <a:solidFill>
                <a:srgbClr val="3F3F3F"/>
              </a:solidFill>
            </a:endParaRPr>
          </a:p>
        </p:txBody>
      </p:sp>
      <p:sp>
        <p:nvSpPr>
          <p:cNvPr id="3" name="İçerik Yer Tutucusu 2">
            <a:extLst>
              <a:ext uri="{FF2B5EF4-FFF2-40B4-BE49-F238E27FC236}">
                <a16:creationId xmlns:a16="http://schemas.microsoft.com/office/drawing/2014/main" xmlns="" id="{7B7114A3-6753-4E37-997C-4A9E70D6052C}"/>
              </a:ext>
            </a:extLst>
          </p:cNvPr>
          <p:cNvSpPr>
            <a:spLocks noGrp="1"/>
          </p:cNvSpPr>
          <p:nvPr>
            <p:ph idx="1"/>
          </p:nvPr>
        </p:nvSpPr>
        <p:spPr>
          <a:xfrm>
            <a:off x="6391373" y="325977"/>
            <a:ext cx="5800627" cy="5575202"/>
          </a:xfrm>
        </p:spPr>
        <p:txBody>
          <a:bodyPr anchor="ctr">
            <a:normAutofit/>
          </a:bodyPr>
          <a:lstStyle/>
          <a:p>
            <a:pPr marL="0" indent="0">
              <a:buNone/>
            </a:pPr>
            <a:r>
              <a:rPr lang="tr-TR" sz="2400" b="1" dirty="0">
                <a:solidFill>
                  <a:srgbClr val="FFFFFF"/>
                </a:solidFill>
              </a:rPr>
              <a:t>Teknik Özellikler</a:t>
            </a:r>
            <a:br>
              <a:rPr lang="tr-TR" sz="2400" b="1" dirty="0">
                <a:solidFill>
                  <a:srgbClr val="FFFFFF"/>
                </a:solidFill>
              </a:rPr>
            </a:br>
            <a:r>
              <a:rPr lang="tr-TR" sz="2400" dirty="0">
                <a:solidFill>
                  <a:srgbClr val="FFFFFF"/>
                </a:solidFill>
              </a:rPr>
              <a:t>Filtre Sınıfı; G3, G4</a:t>
            </a:r>
            <a:br>
              <a:rPr lang="tr-TR" sz="2400" dirty="0">
                <a:solidFill>
                  <a:srgbClr val="FFFFFF"/>
                </a:solidFill>
              </a:rPr>
            </a:br>
            <a:r>
              <a:rPr lang="tr-TR" sz="2400" dirty="0">
                <a:solidFill>
                  <a:srgbClr val="FFFFFF"/>
                </a:solidFill>
              </a:rPr>
              <a:t>Medya; Polyester</a:t>
            </a:r>
            <a:br>
              <a:rPr lang="tr-TR" sz="2400" dirty="0">
                <a:solidFill>
                  <a:srgbClr val="FFFFFF"/>
                </a:solidFill>
              </a:rPr>
            </a:br>
            <a:r>
              <a:rPr lang="tr-TR" sz="2400" dirty="0">
                <a:solidFill>
                  <a:srgbClr val="FFFFFF"/>
                </a:solidFill>
              </a:rPr>
              <a:t>Çerçeve Türü; Galvanizli sac</a:t>
            </a:r>
            <a:br>
              <a:rPr lang="tr-TR" sz="2400" dirty="0">
                <a:solidFill>
                  <a:srgbClr val="FFFFFF"/>
                </a:solidFill>
              </a:rPr>
            </a:br>
            <a:r>
              <a:rPr lang="tr-TR" sz="2400" dirty="0">
                <a:solidFill>
                  <a:srgbClr val="FFFFFF"/>
                </a:solidFill>
              </a:rPr>
              <a:t>Son Basınç Kaybı; 250 </a:t>
            </a:r>
            <a:r>
              <a:rPr lang="tr-TR" sz="2400" dirty="0" err="1">
                <a:solidFill>
                  <a:srgbClr val="FFFFFF"/>
                </a:solidFill>
              </a:rPr>
              <a:t>Pa</a:t>
            </a:r>
            <a:r>
              <a:rPr lang="tr-TR" sz="2400" dirty="0">
                <a:solidFill>
                  <a:srgbClr val="FFFFFF"/>
                </a:solidFill>
              </a:rPr>
              <a:t/>
            </a:r>
            <a:br>
              <a:rPr lang="tr-TR" sz="2400" dirty="0">
                <a:solidFill>
                  <a:srgbClr val="FFFFFF"/>
                </a:solidFill>
              </a:rPr>
            </a:br>
            <a:r>
              <a:rPr lang="tr-TR" sz="2400" dirty="0">
                <a:solidFill>
                  <a:srgbClr val="FFFFFF"/>
                </a:solidFill>
              </a:rPr>
              <a:t>En Yüksek Çalışma Sıcaklığı; 75 ºC</a:t>
            </a:r>
            <a:br>
              <a:rPr lang="tr-TR" sz="2400" dirty="0">
                <a:solidFill>
                  <a:srgbClr val="FFFFFF"/>
                </a:solidFill>
              </a:rPr>
            </a:br>
            <a:r>
              <a:rPr lang="tr-TR" sz="2400" dirty="0">
                <a:solidFill>
                  <a:srgbClr val="FFFFFF"/>
                </a:solidFill>
              </a:rPr>
              <a:t>Uygulama; HVAC için ön filtre</a:t>
            </a:r>
          </a:p>
        </p:txBody>
      </p:sp>
    </p:spTree>
    <p:extLst>
      <p:ext uri="{BB962C8B-B14F-4D97-AF65-F5344CB8AC3E}">
        <p14:creationId xmlns:p14="http://schemas.microsoft.com/office/powerpoint/2010/main" xmlns="" val="413786608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xmlns="" id="{F22F8AF8-8037-4D87-9B75-CAC425260D71}"/>
              </a:ext>
            </a:extLst>
          </p:cNvPr>
          <p:cNvSpPr>
            <a:spLocks noGrp="1"/>
          </p:cNvSpPr>
          <p:nvPr>
            <p:ph type="title"/>
          </p:nvPr>
        </p:nvSpPr>
        <p:spPr>
          <a:xfrm>
            <a:off x="6094105" y="802955"/>
            <a:ext cx="4977976" cy="1454051"/>
          </a:xfrm>
        </p:spPr>
        <p:txBody>
          <a:bodyPr>
            <a:normAutofit/>
          </a:bodyPr>
          <a:lstStyle/>
          <a:p>
            <a:r>
              <a:rPr lang="tr-TR">
                <a:solidFill>
                  <a:srgbClr val="000000"/>
                </a:solidFill>
              </a:rPr>
              <a:t>Kaset Filtre</a:t>
            </a:r>
          </a:p>
        </p:txBody>
      </p:sp>
      <p:sp>
        <p:nvSpPr>
          <p:cNvPr id="14"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ekran, ahşap içeren bir resim&#10;&#10;Açıklama otomatik olarak oluşturuldu">
            <a:extLst>
              <a:ext uri="{FF2B5EF4-FFF2-40B4-BE49-F238E27FC236}">
                <a16:creationId xmlns:a16="http://schemas.microsoft.com/office/drawing/2014/main" xmlns="" id="{24D71733-BB5B-463C-A920-7208F0125B2C}"/>
              </a:ext>
            </a:extLst>
          </p:cNvPr>
          <p:cNvPicPr>
            <a:picLocks noChangeAspect="1"/>
          </p:cNvPicPr>
          <p:nvPr/>
        </p:nvPicPr>
        <p:blipFill rotWithShape="1">
          <a:blip r:embed="rId3" cstate="print">
            <a:alphaModFix/>
            <a:extLst>
              <a:ext uri="{28A0092B-C50C-407E-A947-70E740481C1C}">
                <a14:useLocalDpi xmlns:a14="http://schemas.microsoft.com/office/drawing/2010/main" xmlns="" val="0"/>
              </a:ext>
            </a:extLst>
          </a:blip>
          <a:srcRect l="4458"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a:extLst>
              <a:ext uri="{FF2B5EF4-FFF2-40B4-BE49-F238E27FC236}">
                <a16:creationId xmlns:a16="http://schemas.microsoft.com/office/drawing/2014/main" xmlns="" id="{DE11E062-CC53-4885-B09F-95BE9FED7BAB}"/>
              </a:ext>
            </a:extLst>
          </p:cNvPr>
          <p:cNvSpPr>
            <a:spLocks noGrp="1"/>
          </p:cNvSpPr>
          <p:nvPr>
            <p:ph idx="1"/>
          </p:nvPr>
        </p:nvSpPr>
        <p:spPr>
          <a:xfrm>
            <a:off x="6090574" y="2421682"/>
            <a:ext cx="4977578" cy="3639289"/>
          </a:xfrm>
        </p:spPr>
        <p:txBody>
          <a:bodyPr anchor="ctr">
            <a:normAutofit/>
          </a:bodyPr>
          <a:lstStyle/>
          <a:p>
            <a:pPr marL="0" indent="0">
              <a:buNone/>
            </a:pPr>
            <a:r>
              <a:rPr lang="tr-TR" sz="1700" dirty="0">
                <a:solidFill>
                  <a:srgbClr val="000000"/>
                </a:solidFill>
              </a:rPr>
              <a:t>Kaset Filtre (Panel Filtre) daha çok ön filtre olarak bilinen hava filtre gurubunun diğer ürünlerinden biridir. Hava filtre sınıfının endüstriyel alanını önemli bir kısmını oluşturmaktadır.</a:t>
            </a:r>
          </a:p>
          <a:p>
            <a:pPr marL="0" indent="0">
              <a:buNone/>
            </a:pPr>
            <a:r>
              <a:rPr lang="tr-TR" sz="1700" dirty="0">
                <a:solidFill>
                  <a:srgbClr val="000000"/>
                </a:solidFill>
              </a:rPr>
              <a:t>Kompresörlerde, klima santrallerinde havalandırma kanallarında veya özel olarak tasarlanan yerlerde kaba pislikleri yakalamaktadır.</a:t>
            </a:r>
          </a:p>
          <a:p>
            <a:pPr marL="0" indent="0">
              <a:buNone/>
            </a:pPr>
            <a:r>
              <a:rPr lang="tr-TR" sz="1700" dirty="0">
                <a:solidFill>
                  <a:srgbClr val="000000"/>
                </a:solidFill>
              </a:rPr>
              <a:t>Kaset filtre (Panel Filtre) adından da anlaşılacağı gibi kare veya dikdörtgen şeklinde yapılmaktadır. Kaset filtre içeriğini değişik türlerde hazırlayabiliriz. Galvaniz ve  karton dış yapısının yanı sıra içeriğini cam elyaf, elyaf, aktif karbon, poliüretan, metanet, sünger, karbon kömür olarak hazırlamamız mümkündür.</a:t>
            </a:r>
          </a:p>
          <a:p>
            <a:endParaRPr lang="tr-TR" sz="1700" dirty="0">
              <a:solidFill>
                <a:srgbClr val="000000"/>
              </a:solidFill>
            </a:endParaRPr>
          </a:p>
        </p:txBody>
      </p:sp>
    </p:spTree>
    <p:extLst>
      <p:ext uri="{BB962C8B-B14F-4D97-AF65-F5344CB8AC3E}">
        <p14:creationId xmlns:p14="http://schemas.microsoft.com/office/powerpoint/2010/main" xmlns="" val="79178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3" name="İçerik Yer Tutucusu 2">
            <a:extLst>
              <a:ext uri="{FF2B5EF4-FFF2-40B4-BE49-F238E27FC236}">
                <a16:creationId xmlns:a16="http://schemas.microsoft.com/office/drawing/2014/main" xmlns="" id="{BB4AC54C-BA16-4EF7-8B27-CC5F919B30DE}"/>
              </a:ext>
            </a:extLst>
          </p:cNvPr>
          <p:cNvSpPr>
            <a:spLocks noGrp="1"/>
          </p:cNvSpPr>
          <p:nvPr>
            <p:ph idx="1"/>
          </p:nvPr>
        </p:nvSpPr>
        <p:spPr>
          <a:xfrm>
            <a:off x="892077" y="1400930"/>
            <a:ext cx="4977578" cy="3639289"/>
          </a:xfrm>
        </p:spPr>
        <p:txBody>
          <a:bodyPr anchor="ctr">
            <a:normAutofit/>
          </a:bodyPr>
          <a:lstStyle/>
          <a:p>
            <a:pPr marL="0" indent="0">
              <a:buNone/>
            </a:pPr>
            <a:r>
              <a:rPr lang="tr-TR" sz="2000" b="1" dirty="0">
                <a:solidFill>
                  <a:srgbClr val="000000"/>
                </a:solidFill>
              </a:rPr>
              <a:t>Teknik Özellikler</a:t>
            </a:r>
          </a:p>
          <a:p>
            <a:r>
              <a:rPr lang="tr-TR" sz="2000" dirty="0">
                <a:solidFill>
                  <a:srgbClr val="000000"/>
                </a:solidFill>
              </a:rPr>
              <a:t>Filtre Sınıfı; G3, G4</a:t>
            </a:r>
          </a:p>
          <a:p>
            <a:r>
              <a:rPr lang="tr-TR" sz="2000" dirty="0">
                <a:solidFill>
                  <a:srgbClr val="000000"/>
                </a:solidFill>
              </a:rPr>
              <a:t>Medya; Polyester</a:t>
            </a:r>
          </a:p>
          <a:p>
            <a:r>
              <a:rPr lang="tr-TR" sz="2000" dirty="0">
                <a:solidFill>
                  <a:srgbClr val="000000"/>
                </a:solidFill>
              </a:rPr>
              <a:t>Çerçeve Türü; Galvanizli sac</a:t>
            </a:r>
          </a:p>
          <a:p>
            <a:r>
              <a:rPr lang="tr-TR" sz="2000" dirty="0">
                <a:solidFill>
                  <a:srgbClr val="000000"/>
                </a:solidFill>
              </a:rPr>
              <a:t>Standart Derinlik; 48 – 96 mm</a:t>
            </a:r>
          </a:p>
          <a:p>
            <a:r>
              <a:rPr lang="tr-TR" sz="2000" dirty="0">
                <a:solidFill>
                  <a:srgbClr val="000000"/>
                </a:solidFill>
              </a:rPr>
              <a:t>Son Basınç Kaybı; 250 </a:t>
            </a:r>
            <a:r>
              <a:rPr lang="tr-TR" sz="2000" dirty="0" err="1">
                <a:solidFill>
                  <a:srgbClr val="000000"/>
                </a:solidFill>
              </a:rPr>
              <a:t>Pa</a:t>
            </a:r>
            <a:endParaRPr lang="tr-TR" sz="2000" dirty="0">
              <a:solidFill>
                <a:srgbClr val="000000"/>
              </a:solidFill>
            </a:endParaRPr>
          </a:p>
          <a:p>
            <a:r>
              <a:rPr lang="tr-TR" sz="2000" dirty="0">
                <a:solidFill>
                  <a:srgbClr val="000000"/>
                </a:solidFill>
              </a:rPr>
              <a:t>En Yüksek Çalışma Sıcaklığı; 75 ºC</a:t>
            </a:r>
          </a:p>
          <a:p>
            <a:r>
              <a:rPr lang="tr-TR" sz="2000" dirty="0">
                <a:solidFill>
                  <a:srgbClr val="000000"/>
                </a:solidFill>
              </a:rPr>
              <a:t>Uygulama; HVAC için ön filtre</a:t>
            </a:r>
          </a:p>
        </p:txBody>
      </p:sp>
      <p:sp>
        <p:nvSpPr>
          <p:cNvPr id="18"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ekran görüntüsü, ahşap, kırmızı, cadde içeren bir resim&#10;&#10;Açıklama otomatik olarak oluşturuldu">
            <a:extLst>
              <a:ext uri="{FF2B5EF4-FFF2-40B4-BE49-F238E27FC236}">
                <a16:creationId xmlns:a16="http://schemas.microsoft.com/office/drawing/2014/main" xmlns="" id="{4F419E04-57E2-4F08-8E13-F9430C0E805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00821" y="2189148"/>
            <a:ext cx="3661831" cy="2499903"/>
          </a:xfrm>
          <a:prstGeom prst="rect">
            <a:avLst/>
          </a:prstGeom>
        </p:spPr>
      </p:pic>
    </p:spTree>
    <p:extLst>
      <p:ext uri="{BB962C8B-B14F-4D97-AF65-F5344CB8AC3E}">
        <p14:creationId xmlns:p14="http://schemas.microsoft.com/office/powerpoint/2010/main" xmlns="" val="314257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24D46527-8963-4773-8769-07E6ACE084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xmlns="" id="{92EDD0BC-7388-4C52-ABAB-A44C305E5575}"/>
              </a:ext>
            </a:extLst>
          </p:cNvPr>
          <p:cNvSpPr>
            <a:spLocks noGrp="1"/>
          </p:cNvSpPr>
          <p:nvPr>
            <p:ph type="title"/>
          </p:nvPr>
        </p:nvSpPr>
        <p:spPr>
          <a:xfrm>
            <a:off x="6284536" y="406400"/>
            <a:ext cx="5257800" cy="1325563"/>
          </a:xfrm>
        </p:spPr>
        <p:txBody>
          <a:bodyPr>
            <a:normAutofit/>
          </a:bodyPr>
          <a:lstStyle/>
          <a:p>
            <a:r>
              <a:rPr lang="tr-TR" b="1" dirty="0"/>
              <a:t>Poliüretan Filtre</a:t>
            </a:r>
            <a:br>
              <a:rPr lang="tr-TR" b="1" dirty="0"/>
            </a:br>
            <a:endParaRPr lang="tr-TR" dirty="0"/>
          </a:p>
        </p:txBody>
      </p:sp>
      <p:pic>
        <p:nvPicPr>
          <p:cNvPr id="17" name="İçerik Yer Tutucusu 16" descr="ekran görüntüsü içeren bir resim&#10;&#10;Açıklama otomatik olarak oluşturuldu">
            <a:extLst>
              <a:ext uri="{FF2B5EF4-FFF2-40B4-BE49-F238E27FC236}">
                <a16:creationId xmlns:a16="http://schemas.microsoft.com/office/drawing/2014/main" xmlns="" id="{73F7BAAE-C1B2-4FDC-ADDE-1ABE54FAB23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56128" y="1658721"/>
            <a:ext cx="7435871" cy="4069089"/>
          </a:xfrm>
        </p:spPr>
      </p:pic>
      <p:sp>
        <p:nvSpPr>
          <p:cNvPr id="20" name="Arc 19">
            <a:extLst>
              <a:ext uri="{FF2B5EF4-FFF2-40B4-BE49-F238E27FC236}">
                <a16:creationId xmlns:a16="http://schemas.microsoft.com/office/drawing/2014/main" xmlns="" id="{920E13D1-85D7-4BF3-9903-59216CB5AE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4365355" y="705367"/>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İçerik Yer Tutucusu 3">
            <a:extLst>
              <a:ext uri="{FF2B5EF4-FFF2-40B4-BE49-F238E27FC236}">
                <a16:creationId xmlns:a16="http://schemas.microsoft.com/office/drawing/2014/main" xmlns="" id="{F13CA5B5-6CEE-429D-9782-970896156934}"/>
              </a:ext>
            </a:extLst>
          </p:cNvPr>
          <p:cNvGraphicFramePr>
            <a:graphicFrameLocks noGrp="1"/>
          </p:cNvGraphicFramePr>
          <p:nvPr>
            <p:ph idx="1"/>
            <p:extLst>
              <p:ext uri="{D42A27DB-BD31-4B8C-83A1-F6EECF244321}">
                <p14:modId xmlns:p14="http://schemas.microsoft.com/office/powerpoint/2010/main" xmlns="" val="430684047"/>
              </p:ext>
            </p:extLst>
          </p:nvPr>
        </p:nvGraphicFramePr>
        <p:xfrm>
          <a:off x="855663" y="406400"/>
          <a:ext cx="4481513" cy="2871432"/>
        </p:xfrm>
        <a:graphic>
          <a:graphicData uri="http://schemas.openxmlformats.org/drawingml/2006/table">
            <a:tbl>
              <a:tblPr bandRow="1">
                <a:tableStyleId>{8EC20E35-A176-4012-BC5E-935CFFF8708E}</a:tableStyleId>
              </a:tblPr>
              <a:tblGrid>
                <a:gridCol w="4481513">
                  <a:extLst>
                    <a:ext uri="{9D8B030D-6E8A-4147-A177-3AD203B41FA5}">
                      <a16:colId xmlns:a16="http://schemas.microsoft.com/office/drawing/2014/main" xmlns="" val="3766298962"/>
                    </a:ext>
                  </a:extLst>
                </a:gridCol>
              </a:tblGrid>
              <a:tr h="2859088">
                <a:tc>
                  <a:txBody>
                    <a:bodyPr/>
                    <a:lstStyle/>
                    <a:p>
                      <a:endParaRPr lang="tr-TR" sz="1600" dirty="0">
                        <a:effectLst/>
                      </a:endParaRPr>
                    </a:p>
                    <a:p>
                      <a:r>
                        <a:rPr lang="tr-TR" sz="1600" b="1" dirty="0">
                          <a:effectLst/>
                        </a:rPr>
                        <a:t>Genel Özellikler</a:t>
                      </a:r>
                    </a:p>
                    <a:p>
                      <a:r>
                        <a:rPr lang="tr-TR" sz="1700" b="0" kern="1200" dirty="0">
                          <a:solidFill>
                            <a:schemeClr val="tx1"/>
                          </a:solidFill>
                          <a:effectLst/>
                        </a:rPr>
                        <a:t> İstenilen boyutta ve derinlikte</a:t>
                      </a:r>
                      <a:endParaRPr lang="tr-TR" sz="1700" dirty="0">
                        <a:effectLst/>
                      </a:endParaRPr>
                    </a:p>
                    <a:p>
                      <a:r>
                        <a:rPr lang="tr-TR" sz="1700" dirty="0">
                          <a:effectLst/>
                        </a:rPr>
                        <a:t> Gözenekli poliüretan filtre medyası</a:t>
                      </a:r>
                    </a:p>
                    <a:p>
                      <a:r>
                        <a:rPr lang="tr-TR" sz="1700" b="0" kern="1200" dirty="0">
                          <a:solidFill>
                            <a:schemeClr val="tx1"/>
                          </a:solidFill>
                          <a:effectLst/>
                        </a:rPr>
                        <a:t> Hacmi küçük, kolay taşınır</a:t>
                      </a:r>
                    </a:p>
                    <a:p>
                      <a:r>
                        <a:rPr lang="tr-TR" sz="1700" b="0" kern="1200" dirty="0">
                          <a:solidFill>
                            <a:schemeClr val="tx1"/>
                          </a:solidFill>
                          <a:effectLst/>
                        </a:rPr>
                        <a:t> Her iki tarafı kafes telli koruma</a:t>
                      </a:r>
                    </a:p>
                    <a:p>
                      <a:r>
                        <a:rPr lang="tr-TR" sz="1700" b="0" kern="1200" dirty="0">
                          <a:solidFill>
                            <a:schemeClr val="tx1"/>
                          </a:solidFill>
                          <a:effectLst/>
                        </a:rPr>
                        <a:t> Kolay Monte edilir</a:t>
                      </a:r>
                    </a:p>
                    <a:p>
                      <a:r>
                        <a:rPr lang="tr-TR" sz="1700" b="0" kern="1200" dirty="0">
                          <a:solidFill>
                            <a:schemeClr val="tx1"/>
                          </a:solidFill>
                          <a:effectLst/>
                        </a:rPr>
                        <a:t> Yıkanabilir</a:t>
                      </a:r>
                    </a:p>
                    <a:p>
                      <a:endParaRPr lang="tr-TR" sz="1800" b="0" kern="1200" dirty="0">
                        <a:solidFill>
                          <a:schemeClr val="tx1"/>
                        </a:solidFill>
                        <a:effectLst/>
                      </a:endParaRPr>
                    </a:p>
                    <a:p>
                      <a:endParaRPr lang="tr-TR" sz="1600" b="0" kern="1200" dirty="0">
                        <a:solidFill>
                          <a:schemeClr val="tx1"/>
                        </a:solidFill>
                        <a:effectLst/>
                      </a:endParaRPr>
                    </a:p>
                    <a:p>
                      <a:endParaRPr lang="tr-TR" sz="1600" dirty="0">
                        <a:effectLst/>
                      </a:endParaRPr>
                    </a:p>
                  </a:txBody>
                  <a:tcPr marL="33636" marR="33636" marT="33636" marB="33636" anchor="ctr"/>
                </a:tc>
                <a:extLst>
                  <a:ext uri="{0D108BD9-81ED-4DB2-BD59-A6C34878D82A}">
                    <a16:rowId xmlns:a16="http://schemas.microsoft.com/office/drawing/2014/main" xmlns="" val="1172643815"/>
                  </a:ext>
                </a:extLst>
              </a:tr>
            </a:tbl>
          </a:graphicData>
        </a:graphic>
      </p:graphicFrame>
      <p:graphicFrame>
        <p:nvGraphicFramePr>
          <p:cNvPr id="6" name="İçerik Yer Tutucusu 3">
            <a:extLst>
              <a:ext uri="{FF2B5EF4-FFF2-40B4-BE49-F238E27FC236}">
                <a16:creationId xmlns:a16="http://schemas.microsoft.com/office/drawing/2014/main" xmlns="" id="{EEDFF3A0-30DF-4E4B-A6DB-1BDFFABA5AB4}"/>
              </a:ext>
            </a:extLst>
          </p:cNvPr>
          <p:cNvGraphicFramePr>
            <a:graphicFrameLocks/>
          </p:cNvGraphicFramePr>
          <p:nvPr>
            <p:extLst>
              <p:ext uri="{D42A27DB-BD31-4B8C-83A1-F6EECF244321}">
                <p14:modId xmlns:p14="http://schemas.microsoft.com/office/powerpoint/2010/main" xmlns="" val="2222448905"/>
              </p:ext>
            </p:extLst>
          </p:nvPr>
        </p:nvGraphicFramePr>
        <p:xfrm>
          <a:off x="855663" y="3348038"/>
          <a:ext cx="4481513" cy="2859088"/>
        </p:xfrm>
        <a:graphic>
          <a:graphicData uri="http://schemas.openxmlformats.org/drawingml/2006/table">
            <a:tbl>
              <a:tblPr bandRow="1">
                <a:tableStyleId>{8EC20E35-A176-4012-BC5E-935CFFF8708E}</a:tableStyleId>
              </a:tblPr>
              <a:tblGrid>
                <a:gridCol w="4481513">
                  <a:extLst>
                    <a:ext uri="{9D8B030D-6E8A-4147-A177-3AD203B41FA5}">
                      <a16:colId xmlns:a16="http://schemas.microsoft.com/office/drawing/2014/main" xmlns="" val="3766298962"/>
                    </a:ext>
                  </a:extLst>
                </a:gridCol>
              </a:tblGrid>
              <a:tr h="2859088">
                <a:tc>
                  <a:txBody>
                    <a:bodyPr/>
                    <a:lstStyle/>
                    <a:p>
                      <a:r>
                        <a:rPr lang="tr-TR" sz="1900" b="1" kern="1200">
                          <a:solidFill>
                            <a:schemeClr val="tx1"/>
                          </a:solidFill>
                          <a:effectLst/>
                        </a:rPr>
                        <a:t>Teknik Özellikler</a:t>
                      </a:r>
                    </a:p>
                    <a:p>
                      <a:r>
                        <a:rPr lang="tr-TR" sz="1900" b="0" kern="1200">
                          <a:solidFill>
                            <a:schemeClr val="tx1"/>
                          </a:solidFill>
                          <a:effectLst/>
                        </a:rPr>
                        <a:t>Filtre Sınıfı; G2</a:t>
                      </a:r>
                    </a:p>
                    <a:p>
                      <a:r>
                        <a:rPr lang="tr-TR" sz="1900" b="0" kern="1200">
                          <a:solidFill>
                            <a:schemeClr val="tx1"/>
                          </a:solidFill>
                          <a:effectLst/>
                        </a:rPr>
                        <a:t>Medya; Poliüretan</a:t>
                      </a:r>
                    </a:p>
                    <a:p>
                      <a:r>
                        <a:rPr lang="tr-TR" sz="1900" b="0" kern="1200">
                          <a:solidFill>
                            <a:schemeClr val="tx1"/>
                          </a:solidFill>
                          <a:effectLst/>
                        </a:rPr>
                        <a:t>Çerçeve Tipi; Galvaniz Sac</a:t>
                      </a:r>
                    </a:p>
                    <a:p>
                      <a:r>
                        <a:rPr lang="tr-TR" sz="1900" b="0" kern="1200">
                          <a:solidFill>
                            <a:schemeClr val="tx1"/>
                          </a:solidFill>
                          <a:effectLst/>
                        </a:rPr>
                        <a:t>Standart derinlik; 20 – 48mm</a:t>
                      </a:r>
                    </a:p>
                    <a:p>
                      <a:r>
                        <a:rPr lang="tr-TR" sz="1900" b="0" kern="1200" err="1">
                          <a:solidFill>
                            <a:schemeClr val="tx1"/>
                          </a:solidFill>
                          <a:effectLst/>
                        </a:rPr>
                        <a:t>Max</a:t>
                      </a:r>
                      <a:r>
                        <a:rPr lang="tr-TR" sz="1900" b="0" kern="1200">
                          <a:solidFill>
                            <a:schemeClr val="tx1"/>
                          </a:solidFill>
                          <a:effectLst/>
                        </a:rPr>
                        <a:t>. Çalışma Sıcaklığı; 75°C</a:t>
                      </a:r>
                    </a:p>
                    <a:p>
                      <a:r>
                        <a:rPr lang="tr-TR" sz="1900" b="0" kern="1200">
                          <a:solidFill>
                            <a:schemeClr val="tx1"/>
                          </a:solidFill>
                          <a:effectLst/>
                        </a:rPr>
                        <a:t>Uygulama; HVAC için ön filtre</a:t>
                      </a:r>
                    </a:p>
                    <a:p>
                      <a:endParaRPr lang="tr-TR" sz="1900" b="0" kern="1200">
                        <a:solidFill>
                          <a:schemeClr val="tx1"/>
                        </a:solidFill>
                        <a:effectLst/>
                      </a:endParaRPr>
                    </a:p>
                    <a:p>
                      <a:endParaRPr lang="tr-TR" sz="1900">
                        <a:effectLst/>
                      </a:endParaRPr>
                    </a:p>
                  </a:txBody>
                  <a:tcPr marL="40924" marR="40924" marT="40924" marB="40924" anchor="ctr"/>
                </a:tc>
                <a:extLst>
                  <a:ext uri="{0D108BD9-81ED-4DB2-BD59-A6C34878D82A}">
                    <a16:rowId xmlns:a16="http://schemas.microsoft.com/office/drawing/2014/main" xmlns="" val="1172643815"/>
                  </a:ext>
                </a:extLst>
              </a:tr>
            </a:tbl>
          </a:graphicData>
        </a:graphic>
      </p:graphicFrame>
    </p:spTree>
    <p:extLst>
      <p:ext uri="{BB962C8B-B14F-4D97-AF65-F5344CB8AC3E}">
        <p14:creationId xmlns:p14="http://schemas.microsoft.com/office/powerpoint/2010/main" xmlns="" val="394026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xmlns="" id="{22CF8DDE-90E3-4D0F-BE1C-ECAAAA88C2D5}"/>
              </a:ext>
            </a:extLst>
          </p:cNvPr>
          <p:cNvSpPr>
            <a:spLocks noGrp="1"/>
          </p:cNvSpPr>
          <p:nvPr>
            <p:ph type="title"/>
          </p:nvPr>
        </p:nvSpPr>
        <p:spPr>
          <a:xfrm>
            <a:off x="5698732" y="956121"/>
            <a:ext cx="5180536" cy="2563874"/>
          </a:xfrm>
        </p:spPr>
        <p:txBody>
          <a:bodyPr>
            <a:noAutofit/>
          </a:bodyPr>
          <a:lstStyle/>
          <a:p>
            <a:r>
              <a:rPr lang="tr-TR" sz="2000" b="1" dirty="0">
                <a:solidFill>
                  <a:srgbClr val="000000"/>
                </a:solidFill>
                <a:latin typeface="+mn-lt"/>
              </a:rPr>
              <a:t>Genel Özellikler</a:t>
            </a:r>
            <a:r>
              <a:rPr lang="tr-TR" sz="2000" dirty="0">
                <a:solidFill>
                  <a:srgbClr val="000000"/>
                </a:solidFill>
                <a:latin typeface="+mn-lt"/>
              </a:rPr>
              <a:t/>
            </a:r>
            <a:br>
              <a:rPr lang="tr-TR" sz="2000" dirty="0">
                <a:solidFill>
                  <a:srgbClr val="000000"/>
                </a:solidFill>
                <a:latin typeface="+mn-lt"/>
              </a:rPr>
            </a:br>
            <a:r>
              <a:rPr lang="tr-TR" sz="2000" dirty="0">
                <a:solidFill>
                  <a:srgbClr val="000000"/>
                </a:solidFill>
                <a:latin typeface="+mn-lt"/>
              </a:rPr>
              <a:t>Uzun kullanım ömrü</a:t>
            </a:r>
            <a:br>
              <a:rPr lang="tr-TR" sz="2000" dirty="0">
                <a:solidFill>
                  <a:srgbClr val="000000"/>
                </a:solidFill>
                <a:latin typeface="+mn-lt"/>
              </a:rPr>
            </a:br>
            <a:r>
              <a:rPr lang="tr-TR" sz="2000" dirty="0">
                <a:solidFill>
                  <a:srgbClr val="000000"/>
                </a:solidFill>
                <a:latin typeface="+mn-lt"/>
              </a:rPr>
              <a:t>Uzun bakım aralıkları</a:t>
            </a:r>
            <a:br>
              <a:rPr lang="tr-TR" sz="2000" dirty="0">
                <a:solidFill>
                  <a:srgbClr val="000000"/>
                </a:solidFill>
                <a:latin typeface="+mn-lt"/>
              </a:rPr>
            </a:br>
            <a:r>
              <a:rPr lang="tr-TR" sz="2000" dirty="0">
                <a:solidFill>
                  <a:srgbClr val="000000"/>
                </a:solidFill>
                <a:latin typeface="+mn-lt"/>
              </a:rPr>
              <a:t>Kullanım ve montajı kolay</a:t>
            </a:r>
            <a:br>
              <a:rPr lang="tr-TR" sz="2000" dirty="0">
                <a:solidFill>
                  <a:srgbClr val="000000"/>
                </a:solidFill>
                <a:latin typeface="+mn-lt"/>
              </a:rPr>
            </a:br>
            <a:r>
              <a:rPr lang="tr-TR" sz="2000" dirty="0">
                <a:solidFill>
                  <a:srgbClr val="000000"/>
                </a:solidFill>
                <a:latin typeface="+mn-lt"/>
              </a:rPr>
              <a:t>Çok katmanlı medya</a:t>
            </a:r>
            <a:br>
              <a:rPr lang="tr-TR" sz="2000" dirty="0">
                <a:solidFill>
                  <a:srgbClr val="000000"/>
                </a:solidFill>
                <a:latin typeface="+mn-lt"/>
              </a:rPr>
            </a:br>
            <a:r>
              <a:rPr lang="tr-TR" sz="2000" dirty="0">
                <a:solidFill>
                  <a:srgbClr val="000000"/>
                </a:solidFill>
                <a:latin typeface="+mn-lt"/>
              </a:rPr>
              <a:t>Çeşitli derinliklerde ve her boyutta</a:t>
            </a:r>
            <a:br>
              <a:rPr lang="tr-TR" sz="2000" dirty="0">
                <a:solidFill>
                  <a:srgbClr val="000000"/>
                </a:solidFill>
                <a:latin typeface="+mn-lt"/>
              </a:rPr>
            </a:br>
            <a:r>
              <a:rPr lang="tr-TR" sz="2000" dirty="0">
                <a:solidFill>
                  <a:srgbClr val="000000"/>
                </a:solidFill>
                <a:latin typeface="+mn-lt"/>
              </a:rPr>
              <a:t>Küçük taşıma hacmi</a:t>
            </a:r>
            <a:br>
              <a:rPr lang="tr-TR" sz="2000" dirty="0">
                <a:solidFill>
                  <a:srgbClr val="000000"/>
                </a:solidFill>
                <a:latin typeface="+mn-lt"/>
              </a:rPr>
            </a:br>
            <a:r>
              <a:rPr lang="tr-TR" sz="2000" dirty="0">
                <a:solidFill>
                  <a:srgbClr val="000000"/>
                </a:solidFill>
                <a:latin typeface="+mn-lt"/>
              </a:rPr>
              <a:t>Sağlam tasarım</a:t>
            </a:r>
            <a:br>
              <a:rPr lang="tr-TR" sz="2000" dirty="0">
                <a:solidFill>
                  <a:srgbClr val="000000"/>
                </a:solidFill>
                <a:latin typeface="+mn-lt"/>
              </a:rPr>
            </a:br>
            <a:r>
              <a:rPr lang="tr-TR" sz="2000" dirty="0">
                <a:solidFill>
                  <a:srgbClr val="000000"/>
                </a:solidFill>
                <a:latin typeface="+mn-lt"/>
              </a:rPr>
              <a:t> Yüksek sıcaklığa dayanıklılık</a:t>
            </a:r>
            <a:br>
              <a:rPr lang="tr-TR" sz="2000" dirty="0">
                <a:solidFill>
                  <a:srgbClr val="000000"/>
                </a:solidFill>
                <a:latin typeface="+mn-lt"/>
              </a:rPr>
            </a:br>
            <a:r>
              <a:rPr lang="tr-TR" sz="2000" dirty="0">
                <a:solidFill>
                  <a:srgbClr val="000000"/>
                </a:solidFill>
                <a:latin typeface="+mn-lt"/>
              </a:rPr>
              <a:t>Düşük basınç kaybı</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ekran görüntüsü içeren bir resim&#10;&#10;Açıklama otomatik olarak oluşturuldu">
            <a:extLst>
              <a:ext uri="{FF2B5EF4-FFF2-40B4-BE49-F238E27FC236}">
                <a16:creationId xmlns:a16="http://schemas.microsoft.com/office/drawing/2014/main" xmlns="" id="{7FA4E3D3-431E-4E18-BFD3-A30A2DD140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0819" y="1824361"/>
            <a:ext cx="4252404" cy="3391269"/>
          </a:xfrm>
          <a:prstGeom prst="rect">
            <a:avLst/>
          </a:prstGeom>
        </p:spPr>
      </p:pic>
      <p:sp>
        <p:nvSpPr>
          <p:cNvPr id="3" name="İçerik Yer Tutucusu 2">
            <a:extLst>
              <a:ext uri="{FF2B5EF4-FFF2-40B4-BE49-F238E27FC236}">
                <a16:creationId xmlns:a16="http://schemas.microsoft.com/office/drawing/2014/main" xmlns="" id="{33C962D5-0CFD-403D-AF8D-D2D85B2C4796}"/>
              </a:ext>
            </a:extLst>
          </p:cNvPr>
          <p:cNvSpPr>
            <a:spLocks noGrp="1"/>
          </p:cNvSpPr>
          <p:nvPr>
            <p:ph idx="1"/>
          </p:nvPr>
        </p:nvSpPr>
        <p:spPr>
          <a:xfrm>
            <a:off x="5698732" y="3906175"/>
            <a:ext cx="6419287" cy="2953688"/>
          </a:xfrm>
        </p:spPr>
        <p:txBody>
          <a:bodyPr anchor="ctr">
            <a:normAutofit/>
          </a:bodyPr>
          <a:lstStyle/>
          <a:p>
            <a:pPr marL="0" indent="0">
              <a:buNone/>
            </a:pPr>
            <a:r>
              <a:rPr lang="tr-TR" sz="2000" b="1" dirty="0">
                <a:solidFill>
                  <a:srgbClr val="000000"/>
                </a:solidFill>
              </a:rPr>
              <a:t>Teknik Özellikler</a:t>
            </a:r>
          </a:p>
          <a:p>
            <a:pPr marL="0" indent="0">
              <a:buNone/>
            </a:pPr>
            <a:r>
              <a:rPr lang="tr-TR" sz="2000" dirty="0">
                <a:solidFill>
                  <a:srgbClr val="000000"/>
                </a:solidFill>
              </a:rPr>
              <a:t>Filtre Sınıfı; G2, G3</a:t>
            </a:r>
          </a:p>
          <a:p>
            <a:pPr marL="0" indent="0">
              <a:buNone/>
            </a:pPr>
            <a:r>
              <a:rPr lang="tr-TR" sz="2000" dirty="0">
                <a:solidFill>
                  <a:srgbClr val="000000"/>
                </a:solidFill>
              </a:rPr>
              <a:t>Medya; Genişletilmiş metal, örgü tel ( Alüminyum veya  galvaniz )</a:t>
            </a:r>
          </a:p>
          <a:p>
            <a:pPr marL="0" indent="0">
              <a:buNone/>
            </a:pPr>
            <a:r>
              <a:rPr lang="tr-TR" sz="2000" dirty="0">
                <a:solidFill>
                  <a:srgbClr val="000000"/>
                </a:solidFill>
              </a:rPr>
              <a:t>Çerçeve Türü; Alüminyum, Paslanmaz veya Galvanizli sac</a:t>
            </a:r>
          </a:p>
          <a:p>
            <a:pPr marL="0" indent="0">
              <a:buNone/>
            </a:pPr>
            <a:r>
              <a:rPr lang="tr-TR" sz="2000" dirty="0">
                <a:solidFill>
                  <a:srgbClr val="000000"/>
                </a:solidFill>
              </a:rPr>
              <a:t>Standart Derinlik; 20 – 48 mm</a:t>
            </a:r>
          </a:p>
          <a:p>
            <a:pPr marL="0" indent="0">
              <a:buNone/>
            </a:pPr>
            <a:r>
              <a:rPr lang="tr-TR" sz="2000" dirty="0">
                <a:solidFill>
                  <a:srgbClr val="000000"/>
                </a:solidFill>
              </a:rPr>
              <a:t>Uygulama; Gres veya yağ buharı ayırıcı</a:t>
            </a:r>
          </a:p>
          <a:p>
            <a:endParaRPr lang="tr-TR" sz="2000" dirty="0">
              <a:solidFill>
                <a:srgbClr val="000000"/>
              </a:solidFill>
            </a:endParaRPr>
          </a:p>
        </p:txBody>
      </p:sp>
      <p:sp>
        <p:nvSpPr>
          <p:cNvPr id="6" name="Metin kutusu 5">
            <a:extLst>
              <a:ext uri="{FF2B5EF4-FFF2-40B4-BE49-F238E27FC236}">
                <a16:creationId xmlns:a16="http://schemas.microsoft.com/office/drawing/2014/main" xmlns="" id="{D47BB921-3420-442C-84A0-5B7CC2122221}"/>
              </a:ext>
            </a:extLst>
          </p:cNvPr>
          <p:cNvSpPr txBox="1"/>
          <p:nvPr/>
        </p:nvSpPr>
        <p:spPr>
          <a:xfrm>
            <a:off x="5779363" y="292963"/>
            <a:ext cx="5450388" cy="400110"/>
          </a:xfrm>
          <a:prstGeom prst="rect">
            <a:avLst/>
          </a:prstGeom>
          <a:noFill/>
        </p:spPr>
        <p:txBody>
          <a:bodyPr wrap="square" rtlCol="0">
            <a:spAutoFit/>
          </a:bodyPr>
          <a:lstStyle/>
          <a:p>
            <a:r>
              <a:rPr lang="tr-TR" sz="2000" b="1" dirty="0"/>
              <a:t>Metal Filtre</a:t>
            </a:r>
          </a:p>
        </p:txBody>
      </p:sp>
    </p:spTree>
    <p:extLst>
      <p:ext uri="{BB962C8B-B14F-4D97-AF65-F5344CB8AC3E}">
        <p14:creationId xmlns:p14="http://schemas.microsoft.com/office/powerpoint/2010/main" xmlns="" val="282703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0">
            <a:extLst>
              <a:ext uri="{FF2B5EF4-FFF2-40B4-BE49-F238E27FC236}">
                <a16:creationId xmlns:a16="http://schemas.microsoft.com/office/drawing/2014/main" xmlns="" id="{9AF5C66A-E8F2-4E13-98A3-FE96597C5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2">
            <a:extLst>
              <a:ext uri="{FF2B5EF4-FFF2-40B4-BE49-F238E27FC236}">
                <a16:creationId xmlns:a16="http://schemas.microsoft.com/office/drawing/2014/main" xmlns="" id="{AC860275-E106-493A-8BF0-E0A91130EF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xmlns="" id="{E6C6DAC6-2128-4C97-8133-10439603FD7B}"/>
              </a:ext>
            </a:extLst>
          </p:cNvPr>
          <p:cNvSpPr>
            <a:spLocks noGrp="1"/>
          </p:cNvSpPr>
          <p:nvPr>
            <p:ph type="title"/>
          </p:nvPr>
        </p:nvSpPr>
        <p:spPr>
          <a:xfrm>
            <a:off x="1179576" y="822960"/>
            <a:ext cx="9829800" cy="1325880"/>
          </a:xfrm>
        </p:spPr>
        <p:txBody>
          <a:bodyPr>
            <a:normAutofit/>
          </a:bodyPr>
          <a:lstStyle/>
          <a:p>
            <a:pPr algn="ctr"/>
            <a:r>
              <a:rPr lang="tr-TR" sz="4000">
                <a:solidFill>
                  <a:srgbClr val="FFFFFF"/>
                </a:solidFill>
              </a:rPr>
              <a:t>Aktif Karbonlu Filtreler</a:t>
            </a:r>
          </a:p>
        </p:txBody>
      </p:sp>
      <p:pic>
        <p:nvPicPr>
          <p:cNvPr id="11" name="Resim 10" descr="metin içeren bir resim&#10;&#10;Açıklama otomatik olarak oluşturuldu">
            <a:extLst>
              <a:ext uri="{FF2B5EF4-FFF2-40B4-BE49-F238E27FC236}">
                <a16:creationId xmlns:a16="http://schemas.microsoft.com/office/drawing/2014/main" xmlns="" id="{54485362-DE13-487F-8B7B-20818DD32FB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4671" y="2953777"/>
            <a:ext cx="4954693" cy="2985202"/>
          </a:xfrm>
          <a:prstGeom prst="rect">
            <a:avLst/>
          </a:prstGeom>
        </p:spPr>
      </p:pic>
      <p:sp>
        <p:nvSpPr>
          <p:cNvPr id="3" name="İçerik Yer Tutucusu 2">
            <a:extLst>
              <a:ext uri="{FF2B5EF4-FFF2-40B4-BE49-F238E27FC236}">
                <a16:creationId xmlns:a16="http://schemas.microsoft.com/office/drawing/2014/main" xmlns="" id="{A3FE8224-9F59-4AEC-AE27-91D91C7143C3}"/>
              </a:ext>
            </a:extLst>
          </p:cNvPr>
          <p:cNvSpPr>
            <a:spLocks noGrp="1"/>
          </p:cNvSpPr>
          <p:nvPr>
            <p:ph idx="1"/>
          </p:nvPr>
        </p:nvSpPr>
        <p:spPr>
          <a:xfrm>
            <a:off x="6354871" y="2827419"/>
            <a:ext cx="5029200" cy="3227626"/>
          </a:xfrm>
        </p:spPr>
        <p:txBody>
          <a:bodyPr anchor="ctr">
            <a:normAutofit/>
          </a:bodyPr>
          <a:lstStyle/>
          <a:p>
            <a:pPr marL="0" indent="0">
              <a:buNone/>
            </a:pPr>
            <a:r>
              <a:rPr lang="tr-TR" sz="1500" dirty="0">
                <a:solidFill>
                  <a:srgbClr val="000000"/>
                </a:solidFill>
              </a:rPr>
              <a:t>Aktif karbon, büyük kristal formu ve oldukça geniş iç gözenek yapısı ile karbonlu </a:t>
            </a:r>
            <a:r>
              <a:rPr lang="tr-TR" sz="1500" dirty="0" err="1">
                <a:solidFill>
                  <a:srgbClr val="000000"/>
                </a:solidFill>
              </a:rPr>
              <a:t>adsorbanlar</a:t>
            </a:r>
            <a:r>
              <a:rPr lang="tr-TR" sz="1500" dirty="0">
                <a:solidFill>
                  <a:srgbClr val="000000"/>
                </a:solidFill>
              </a:rPr>
              <a:t> grubunun tanımlamada kullanılan genel bir terimdir. Aktif karbonlar, insan sağlığına zararsız kullanılan ürünler olup, oldukça fazla gözeneğe aynı zamanda geniş bir iç yüzeye sahiptir.</a:t>
            </a:r>
            <a:br>
              <a:rPr lang="tr-TR" sz="1500" dirty="0">
                <a:solidFill>
                  <a:srgbClr val="000000"/>
                </a:solidFill>
              </a:rPr>
            </a:br>
            <a:r>
              <a:rPr lang="tr-TR" sz="1500" dirty="0">
                <a:solidFill>
                  <a:srgbClr val="000000"/>
                </a:solidFill>
              </a:rPr>
              <a:t>Aktif karbonlar, çözeltideki molekül ve iyonları gözenekleri vasıtasıyla iç yüzeylerine doğru çekebilirler ve bu yüzden </a:t>
            </a:r>
            <a:r>
              <a:rPr lang="tr-TR" sz="1500" dirty="0" err="1">
                <a:solidFill>
                  <a:srgbClr val="000000"/>
                </a:solidFill>
              </a:rPr>
              <a:t>adsorban</a:t>
            </a:r>
            <a:r>
              <a:rPr lang="tr-TR" sz="1500" dirty="0">
                <a:solidFill>
                  <a:srgbClr val="000000"/>
                </a:solidFill>
              </a:rPr>
              <a:t> olarak adlandırılırlar.</a:t>
            </a:r>
            <a:br>
              <a:rPr lang="tr-TR" sz="1500" dirty="0">
                <a:solidFill>
                  <a:srgbClr val="000000"/>
                </a:solidFill>
              </a:rPr>
            </a:br>
            <a:r>
              <a:rPr lang="tr-TR" sz="1500" dirty="0">
                <a:solidFill>
                  <a:srgbClr val="000000"/>
                </a:solidFill>
              </a:rPr>
              <a:t>Karbon taneciğinin yüzeyi gaz, sıvı ve katı maddeleri çeker ve yüzeyde ince bir film tabakası oluşturur, yani </a:t>
            </a:r>
            <a:r>
              <a:rPr lang="tr-TR" sz="1500" dirty="0" err="1">
                <a:solidFill>
                  <a:srgbClr val="000000"/>
                </a:solidFill>
              </a:rPr>
              <a:t>absorbe</a:t>
            </a:r>
            <a:r>
              <a:rPr lang="tr-TR" sz="1500" dirty="0">
                <a:solidFill>
                  <a:srgbClr val="000000"/>
                </a:solidFill>
              </a:rPr>
              <a:t> eder. Aktif karbonun </a:t>
            </a:r>
            <a:r>
              <a:rPr lang="tr-TR" sz="1500" dirty="0" err="1">
                <a:solidFill>
                  <a:srgbClr val="000000"/>
                </a:solidFill>
              </a:rPr>
              <a:t>adsorban</a:t>
            </a:r>
            <a:r>
              <a:rPr lang="tr-TR" sz="1500" dirty="0">
                <a:solidFill>
                  <a:srgbClr val="000000"/>
                </a:solidFill>
              </a:rPr>
              <a:t> olarak tercih edilmesinin başlıca iki nedeni vardır. Belirli maddeleri çekebilmesi için çekici bir yüzeye sahip olması ya da fazla miktarda maddeyi tutabilmesi için geniş bir yüzeye sahip olmasıdır.</a:t>
            </a:r>
          </a:p>
        </p:txBody>
      </p:sp>
    </p:spTree>
    <p:extLst>
      <p:ext uri="{BB962C8B-B14F-4D97-AF65-F5344CB8AC3E}">
        <p14:creationId xmlns:p14="http://schemas.microsoft.com/office/powerpoint/2010/main" xmlns="" val="106167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xmlns="" id="{70CD85C5-694B-4923-8CE3-7626CD58ED46}"/>
              </a:ext>
            </a:extLst>
          </p:cNvPr>
          <p:cNvSpPr>
            <a:spLocks noGrp="1"/>
          </p:cNvSpPr>
          <p:nvPr>
            <p:ph type="title"/>
          </p:nvPr>
        </p:nvSpPr>
        <p:spPr>
          <a:xfrm>
            <a:off x="6096000" y="4109209"/>
            <a:ext cx="4977976" cy="2185342"/>
          </a:xfrm>
        </p:spPr>
        <p:txBody>
          <a:bodyPr>
            <a:noAutofit/>
          </a:bodyPr>
          <a:lstStyle/>
          <a:p>
            <a:r>
              <a:rPr lang="tr-TR" sz="2000" b="1" dirty="0">
                <a:solidFill>
                  <a:srgbClr val="000000"/>
                </a:solidFill>
                <a:latin typeface="+mn-lt"/>
              </a:rPr>
              <a:t>Genel Özellikler</a:t>
            </a:r>
            <a:r>
              <a:rPr lang="tr-TR" sz="2000" dirty="0">
                <a:solidFill>
                  <a:srgbClr val="000000"/>
                </a:solidFill>
                <a:latin typeface="+mn-lt"/>
              </a:rPr>
              <a:t/>
            </a:r>
            <a:br>
              <a:rPr lang="tr-TR" sz="2000" dirty="0">
                <a:solidFill>
                  <a:srgbClr val="000000"/>
                </a:solidFill>
                <a:latin typeface="+mn-lt"/>
              </a:rPr>
            </a:br>
            <a:r>
              <a:rPr lang="tr-TR" sz="2000" dirty="0">
                <a:solidFill>
                  <a:srgbClr val="000000"/>
                </a:solidFill>
                <a:latin typeface="+mn-lt"/>
              </a:rPr>
              <a:t>Kolay işlenebilir</a:t>
            </a:r>
            <a:br>
              <a:rPr lang="tr-TR" sz="2000" dirty="0">
                <a:solidFill>
                  <a:srgbClr val="000000"/>
                </a:solidFill>
                <a:latin typeface="+mn-lt"/>
              </a:rPr>
            </a:br>
            <a:r>
              <a:rPr lang="tr-TR" sz="2000" dirty="0">
                <a:solidFill>
                  <a:srgbClr val="000000"/>
                </a:solidFill>
                <a:latin typeface="+mn-lt"/>
              </a:rPr>
              <a:t>Çevre dostu</a:t>
            </a:r>
            <a:br>
              <a:rPr lang="tr-TR" sz="2000" dirty="0">
                <a:solidFill>
                  <a:srgbClr val="000000"/>
                </a:solidFill>
                <a:latin typeface="+mn-lt"/>
              </a:rPr>
            </a:br>
            <a:r>
              <a:rPr lang="tr-TR" sz="2000" dirty="0">
                <a:solidFill>
                  <a:srgbClr val="000000"/>
                </a:solidFill>
                <a:latin typeface="+mn-lt"/>
              </a:rPr>
              <a:t>Alev almaz</a:t>
            </a:r>
            <a:br>
              <a:rPr lang="tr-TR" sz="2000" dirty="0">
                <a:solidFill>
                  <a:srgbClr val="000000"/>
                </a:solidFill>
                <a:latin typeface="+mn-lt"/>
              </a:rPr>
            </a:br>
            <a:r>
              <a:rPr lang="tr-TR" sz="2000" dirty="0">
                <a:solidFill>
                  <a:srgbClr val="000000"/>
                </a:solidFill>
                <a:latin typeface="+mn-lt"/>
              </a:rPr>
              <a:t>Verimli Kademeli yapısı sonucu yüksek toz tutma kapasitesi.</a:t>
            </a:r>
            <a:br>
              <a:rPr lang="tr-TR" sz="2000" dirty="0">
                <a:solidFill>
                  <a:srgbClr val="000000"/>
                </a:solidFill>
                <a:latin typeface="+mn-lt"/>
              </a:rPr>
            </a:br>
            <a:r>
              <a:rPr lang="tr-TR" sz="2000" dirty="0">
                <a:solidFill>
                  <a:srgbClr val="000000"/>
                </a:solidFill>
                <a:latin typeface="+mn-lt"/>
              </a:rPr>
              <a:t>Yüksek homojenlik ve boyut çeşitliliği</a:t>
            </a:r>
            <a:br>
              <a:rPr lang="tr-TR" sz="2000" dirty="0">
                <a:solidFill>
                  <a:srgbClr val="000000"/>
                </a:solidFill>
                <a:latin typeface="+mn-lt"/>
              </a:rPr>
            </a:br>
            <a:r>
              <a:rPr lang="tr-TR" sz="2000" dirty="0">
                <a:solidFill>
                  <a:srgbClr val="000000"/>
                </a:solidFill>
                <a:latin typeface="+mn-lt"/>
              </a:rPr>
              <a:t>Termal bağlanmış</a:t>
            </a:r>
          </a:p>
        </p:txBody>
      </p:sp>
      <p:sp>
        <p:nvSpPr>
          <p:cNvPr id="14"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beyaz, ışık içeren bir resim&#10;&#10;Açıklama otomatik olarak oluşturuldu">
            <a:extLst>
              <a:ext uri="{FF2B5EF4-FFF2-40B4-BE49-F238E27FC236}">
                <a16:creationId xmlns:a16="http://schemas.microsoft.com/office/drawing/2014/main" xmlns="" id="{4A51FE12-6040-4E49-8DE4-31B854A0EDCA}"/>
              </a:ext>
            </a:extLst>
          </p:cNvPr>
          <p:cNvPicPr>
            <a:picLocks noChangeAspect="1"/>
          </p:cNvPicPr>
          <p:nvPr/>
        </p:nvPicPr>
        <p:blipFill rotWithShape="1">
          <a:blip r:embed="rId3">
            <a:alphaModFix/>
            <a:extLst>
              <a:ext uri="{28A0092B-C50C-407E-A947-70E740481C1C}">
                <a14:useLocalDpi xmlns:a14="http://schemas.microsoft.com/office/drawing/2010/main" xmlns="" val="0"/>
              </a:ext>
            </a:extLst>
          </a:blip>
          <a:srcRect t="7353" r="2" b="14018"/>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a:extLst>
              <a:ext uri="{FF2B5EF4-FFF2-40B4-BE49-F238E27FC236}">
                <a16:creationId xmlns:a16="http://schemas.microsoft.com/office/drawing/2014/main" xmlns="" id="{CB33FE1F-97B5-4CD7-B76D-12C7BA394736}"/>
              </a:ext>
            </a:extLst>
          </p:cNvPr>
          <p:cNvSpPr>
            <a:spLocks noGrp="1"/>
          </p:cNvSpPr>
          <p:nvPr>
            <p:ph idx="1"/>
          </p:nvPr>
        </p:nvSpPr>
        <p:spPr>
          <a:xfrm>
            <a:off x="6096398" y="1068557"/>
            <a:ext cx="4977578" cy="2631971"/>
          </a:xfrm>
        </p:spPr>
        <p:txBody>
          <a:bodyPr anchor="ctr">
            <a:normAutofit fontScale="85000" lnSpcReduction="20000"/>
          </a:bodyPr>
          <a:lstStyle/>
          <a:p>
            <a:pPr marL="0" indent="0">
              <a:buNone/>
            </a:pPr>
            <a:r>
              <a:rPr lang="tr-TR" sz="1900" b="1" cap="all" dirty="0">
                <a:solidFill>
                  <a:srgbClr val="000000"/>
                </a:solidFill>
              </a:rPr>
              <a:t>RULO FİLTRE</a:t>
            </a:r>
          </a:p>
          <a:p>
            <a:pPr marL="0" indent="0">
              <a:buNone/>
            </a:pPr>
            <a:r>
              <a:rPr lang="tr-TR" sz="1900" dirty="0">
                <a:solidFill>
                  <a:srgbClr val="000000"/>
                </a:solidFill>
              </a:rPr>
              <a:t>En basit havalandırma sistemlerinde, </a:t>
            </a:r>
            <a:r>
              <a:rPr lang="tr-TR" sz="1900" dirty="0" err="1">
                <a:solidFill>
                  <a:srgbClr val="000000"/>
                </a:solidFill>
              </a:rPr>
              <a:t>fancoil</a:t>
            </a:r>
            <a:r>
              <a:rPr lang="tr-TR" sz="1900" dirty="0">
                <a:solidFill>
                  <a:srgbClr val="000000"/>
                </a:solidFill>
              </a:rPr>
              <a:t> cihazlarında ve klima santrallerinde, 10µm’dan büyük partikül çaplarındaki kirleticilerin </a:t>
            </a:r>
            <a:r>
              <a:rPr lang="tr-TR" sz="1900" dirty="0" err="1">
                <a:solidFill>
                  <a:srgbClr val="000000"/>
                </a:solidFill>
              </a:rPr>
              <a:t>filtrasyonunda</a:t>
            </a:r>
            <a:r>
              <a:rPr lang="tr-TR" sz="1900" dirty="0">
                <a:solidFill>
                  <a:srgbClr val="000000"/>
                </a:solidFill>
              </a:rPr>
              <a:t> kullanılan ön filtrelerdir.</a:t>
            </a:r>
          </a:p>
          <a:p>
            <a:pPr marL="0" indent="0">
              <a:buNone/>
            </a:pPr>
            <a:r>
              <a:rPr lang="tr-TR" sz="1900" b="1" dirty="0">
                <a:solidFill>
                  <a:srgbClr val="000000"/>
                </a:solidFill>
              </a:rPr>
              <a:t>Teknik Özellikler</a:t>
            </a:r>
          </a:p>
          <a:p>
            <a:pPr marL="0" indent="0">
              <a:buNone/>
            </a:pPr>
            <a:r>
              <a:rPr lang="tr-TR" sz="1900" dirty="0">
                <a:solidFill>
                  <a:srgbClr val="000000"/>
                </a:solidFill>
              </a:rPr>
              <a:t>Filtre Sınıfı; G3 – G4</a:t>
            </a:r>
          </a:p>
          <a:p>
            <a:pPr marL="0" indent="0">
              <a:buNone/>
            </a:pPr>
            <a:r>
              <a:rPr lang="tr-TR" sz="1900" dirty="0" err="1">
                <a:solidFill>
                  <a:srgbClr val="000000"/>
                </a:solidFill>
              </a:rPr>
              <a:t>Max</a:t>
            </a:r>
            <a:r>
              <a:rPr lang="tr-TR" sz="1900" dirty="0">
                <a:solidFill>
                  <a:srgbClr val="000000"/>
                </a:solidFill>
              </a:rPr>
              <a:t>. Çalışma Sıcaklığı; 75°C</a:t>
            </a:r>
          </a:p>
          <a:p>
            <a:pPr marL="0" indent="0">
              <a:buNone/>
            </a:pPr>
            <a:r>
              <a:rPr lang="tr-TR" sz="1900" dirty="0">
                <a:solidFill>
                  <a:srgbClr val="000000"/>
                </a:solidFill>
              </a:rPr>
              <a:t>Medya; Sentetik elyaf</a:t>
            </a:r>
          </a:p>
          <a:p>
            <a:pPr marL="0" indent="0">
              <a:buNone/>
            </a:pPr>
            <a:r>
              <a:rPr lang="tr-TR" sz="1900" dirty="0">
                <a:solidFill>
                  <a:srgbClr val="000000"/>
                </a:solidFill>
              </a:rPr>
              <a:t>Son Basınç Kaybı; 250 </a:t>
            </a:r>
            <a:r>
              <a:rPr lang="tr-TR" sz="1900" dirty="0" err="1">
                <a:solidFill>
                  <a:srgbClr val="000000"/>
                </a:solidFill>
              </a:rPr>
              <a:t>Pa</a:t>
            </a:r>
            <a:endParaRPr lang="tr-TR" sz="1900" dirty="0">
              <a:solidFill>
                <a:srgbClr val="000000"/>
              </a:solidFill>
            </a:endParaRPr>
          </a:p>
          <a:p>
            <a:endParaRPr lang="tr-TR" sz="1900" dirty="0">
              <a:solidFill>
                <a:srgbClr val="000000"/>
              </a:solidFill>
            </a:endParaRPr>
          </a:p>
        </p:txBody>
      </p:sp>
    </p:spTree>
    <p:extLst>
      <p:ext uri="{BB962C8B-B14F-4D97-AF65-F5344CB8AC3E}">
        <p14:creationId xmlns:p14="http://schemas.microsoft.com/office/powerpoint/2010/main" xmlns="" val="350129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63440C-EE1D-4043-895E-D0C0E7188523}"/>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xmlns="" id="{0ECFC047-1B57-4587-8A89-F13244E6B657}"/>
              </a:ext>
            </a:extLst>
          </p:cNvPr>
          <p:cNvSpPr>
            <a:spLocks noGrp="1"/>
          </p:cNvSpPr>
          <p:nvPr>
            <p:ph idx="1"/>
          </p:nvPr>
        </p:nvSpPr>
        <p:spPr/>
        <p:txBody>
          <a:bodyPr>
            <a:normAutofit fontScale="70000" lnSpcReduction="20000"/>
          </a:bodyPr>
          <a:lstStyle/>
          <a:p>
            <a:pPr marL="0" indent="0">
              <a:buNone/>
            </a:pPr>
            <a:r>
              <a:rPr lang="tr-TR" dirty="0"/>
              <a:t>Aktif Karbonlu Filtre</a:t>
            </a:r>
          </a:p>
          <a:p>
            <a:r>
              <a:rPr lang="tr-TR" u="sng" dirty="0">
                <a:hlinkClick r:id="rId2"/>
              </a:rPr>
              <a:t>https://www.ereyon.com.tr/urun/beurer-lr-200-nachkaufset-on-filtre-ve-kombine-filtre-epa-e12-filtre,-aktif-karbon-filtresi</a:t>
            </a:r>
            <a:endParaRPr lang="tr-TR" dirty="0"/>
          </a:p>
          <a:p>
            <a:r>
              <a:rPr lang="tr-TR" u="sng" dirty="0">
                <a:hlinkClick r:id="rId3"/>
              </a:rPr>
              <a:t>http://generalfilterhavak.com/urunler.asp?Sayfa=Urunler&amp;Model=16&amp;Kategori=4</a:t>
            </a:r>
            <a:endParaRPr lang="tr-TR" dirty="0"/>
          </a:p>
          <a:p>
            <a:r>
              <a:rPr lang="tr-TR" u="sng" dirty="0">
                <a:hlinkClick r:id="rId4"/>
              </a:rPr>
              <a:t>https://tr.dhgate.com/product/portable-water-purifier-activated-carbon/443574156.html</a:t>
            </a:r>
            <a:endParaRPr lang="tr-TR" dirty="0"/>
          </a:p>
          <a:p>
            <a:r>
              <a:rPr lang="tr-TR" u="sng" dirty="0">
                <a:hlinkClick r:id="rId5"/>
              </a:rPr>
              <a:t>http://www.alfil.com.tr/filtreler/17-silindir-filtre-karbon.html</a:t>
            </a:r>
            <a:endParaRPr lang="tr-TR" dirty="0"/>
          </a:p>
          <a:p>
            <a:r>
              <a:rPr lang="tr-TR" u="sng" dirty="0">
                <a:hlinkClick r:id="rId6"/>
              </a:rPr>
              <a:t>https://bimhavalandirma.com.tr/karbon-filtre-nedir-nasil-calisir.html</a:t>
            </a:r>
            <a:endParaRPr lang="tr-TR" dirty="0"/>
          </a:p>
          <a:p>
            <a:pPr marL="0" indent="0">
              <a:buNone/>
            </a:pPr>
            <a:endParaRPr lang="tr-TR" dirty="0"/>
          </a:p>
          <a:p>
            <a:pPr marL="0" indent="0">
              <a:buNone/>
            </a:pPr>
            <a:r>
              <a:rPr lang="tr-TR" dirty="0"/>
              <a:t>Kaba Filtre</a:t>
            </a:r>
          </a:p>
          <a:p>
            <a:r>
              <a:rPr lang="tr-TR" u="sng" dirty="0">
                <a:hlinkClick r:id="rId7"/>
              </a:rPr>
              <a:t>https://www.ulpatek.com/tr/kaba-filtrasyon/</a:t>
            </a:r>
            <a:endParaRPr lang="tr-TR" dirty="0"/>
          </a:p>
          <a:p>
            <a:r>
              <a:rPr lang="tr-TR" u="sng" dirty="0">
                <a:hlinkClick r:id="rId8"/>
              </a:rPr>
              <a:t>https://dinamikfiltre.com/urun-detay/torba-filtre</a:t>
            </a:r>
            <a:endParaRPr lang="tr-TR" dirty="0"/>
          </a:p>
          <a:p>
            <a:r>
              <a:rPr lang="tr-TR" u="sng" dirty="0">
                <a:hlinkClick r:id="rId9"/>
              </a:rPr>
              <a:t>http://dusttek.com.tr/filtreler</a:t>
            </a:r>
            <a:endParaRPr lang="tr-TR" dirty="0"/>
          </a:p>
          <a:p>
            <a:endParaRPr lang="tr-TR" dirty="0"/>
          </a:p>
        </p:txBody>
      </p:sp>
    </p:spTree>
    <p:extLst>
      <p:ext uri="{BB962C8B-B14F-4D97-AF65-F5344CB8AC3E}">
        <p14:creationId xmlns:p14="http://schemas.microsoft.com/office/powerpoint/2010/main" xmlns="" val="50216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DEE5C6BA-FE2A-4C38-8D88-E70C06E54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53E66F28-0926-4CFB-BDAB-646CAB184C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8" name="Freeform 60">
            <a:extLst>
              <a:ext uri="{FF2B5EF4-FFF2-40B4-BE49-F238E27FC236}">
                <a16:creationId xmlns:a16="http://schemas.microsoft.com/office/drawing/2014/main" xmlns="" id="{DE9FA85F-F0FB-4952-A05F-04CC67B18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2040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descr="çanak, metal, geniş, yan içeren bir resim&#10;&#10;Açıklama otomatik olarak oluşturuldu">
            <a:extLst>
              <a:ext uri="{FF2B5EF4-FFF2-40B4-BE49-F238E27FC236}">
                <a16:creationId xmlns:a16="http://schemas.microsoft.com/office/drawing/2014/main" xmlns="" id="{80E8B97A-4F07-4E2E-A6FC-61C0571538B8}"/>
              </a:ext>
            </a:extLst>
          </p:cNvPr>
          <p:cNvPicPr>
            <a:picLocks noChangeAspect="1"/>
          </p:cNvPicPr>
          <p:nvPr/>
        </p:nvPicPr>
        <p:blipFill rotWithShape="1">
          <a:blip r:embed="rId3">
            <a:alphaModFix/>
            <a:extLst>
              <a:ext uri="{28A0092B-C50C-407E-A947-70E740481C1C}">
                <a14:useLocalDpi xmlns:a14="http://schemas.microsoft.com/office/drawing/2010/main" xmlns="" val="0"/>
              </a:ext>
            </a:extLst>
          </a:blip>
          <a:srcRect l="12793" r="3" b="3"/>
          <a:stretch/>
        </p:blipFill>
        <p:spPr>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40" name="Freeform 68">
            <a:extLst>
              <a:ext uri="{FF2B5EF4-FFF2-40B4-BE49-F238E27FC236}">
                <a16:creationId xmlns:a16="http://schemas.microsoft.com/office/drawing/2014/main" xmlns="" id="{FEBD362A-CC27-47D9-8FC3-A5E91BA07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12701"/>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Resim 8" descr="bardak, kahve, tablo, oturma içeren bir resim&#10;&#10;Açıklama otomatik olarak oluşturuldu">
            <a:extLst>
              <a:ext uri="{FF2B5EF4-FFF2-40B4-BE49-F238E27FC236}">
                <a16:creationId xmlns:a16="http://schemas.microsoft.com/office/drawing/2014/main" xmlns="" id="{4454E585-8C94-440F-9F40-E125B5B1E3F4}"/>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16033" r="3" b="5072"/>
          <a:stretch/>
        </p:blipFill>
        <p:spPr>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3" name="İçerik Yer Tutucusu 2">
            <a:extLst>
              <a:ext uri="{FF2B5EF4-FFF2-40B4-BE49-F238E27FC236}">
                <a16:creationId xmlns:a16="http://schemas.microsoft.com/office/drawing/2014/main" xmlns="" id="{91873D4D-6960-4986-801C-90E3DFB3B033}"/>
              </a:ext>
            </a:extLst>
          </p:cNvPr>
          <p:cNvSpPr>
            <a:spLocks noGrp="1"/>
          </p:cNvSpPr>
          <p:nvPr>
            <p:ph idx="1"/>
          </p:nvPr>
        </p:nvSpPr>
        <p:spPr>
          <a:xfrm>
            <a:off x="6448342" y="885826"/>
            <a:ext cx="4977578" cy="4927496"/>
          </a:xfrm>
        </p:spPr>
        <p:txBody>
          <a:bodyPr anchor="ctr">
            <a:normAutofit/>
          </a:bodyPr>
          <a:lstStyle/>
          <a:p>
            <a:pPr marL="0" indent="0">
              <a:buNone/>
            </a:pPr>
            <a:r>
              <a:rPr lang="tr-TR" sz="1700" dirty="0">
                <a:solidFill>
                  <a:srgbClr val="000000"/>
                </a:solidFill>
              </a:rPr>
              <a:t>Kirliliğin giderilmesinde etkili olan diğer bir parametre de gözenek büyüklüğüdür. Gözenek büyüklüğünün belirlenmesi, karbonun özelliklerinin anlaşılmasında oldukça kullanılan bir yöntemdir. Gözenekler silindirik veya konik şeklinde olabilir. Aktif karbon pek çok alanda kullanılan ve çok değer gören bir malzemedir.</a:t>
            </a:r>
            <a:br>
              <a:rPr lang="tr-TR" sz="1700" dirty="0">
                <a:solidFill>
                  <a:srgbClr val="000000"/>
                </a:solidFill>
              </a:rPr>
            </a:br>
            <a:r>
              <a:rPr lang="tr-TR" sz="1700" dirty="0">
                <a:solidFill>
                  <a:srgbClr val="000000"/>
                </a:solidFill>
              </a:rPr>
              <a:t>Aktif karbon ile ilgili dikkat edilmesi gereken önemli bir konu, bakteri üremesi için uygun ortam oluşturabilmesidir. Çünkü, aktif karbon organik maddeyi tutar ve eğer suda bakteri varsa, bakteri bu organik maddeyi besin olarak kullanarak üreyebilir. Bu gibi durumlarda bakteri kaçağı oluşumu mümkündür. Bu sebeple aktif karbonun öncesinde ve sonrasında suyun dezenfekte edilmesi önemlidir.</a:t>
            </a:r>
            <a:br>
              <a:rPr lang="tr-TR" sz="1700" dirty="0">
                <a:solidFill>
                  <a:srgbClr val="000000"/>
                </a:solidFill>
              </a:rPr>
            </a:br>
            <a:endParaRPr lang="tr-TR" sz="1700" dirty="0">
              <a:solidFill>
                <a:srgbClr val="000000"/>
              </a:solidFill>
            </a:endParaRPr>
          </a:p>
        </p:txBody>
      </p:sp>
    </p:spTree>
    <p:extLst>
      <p:ext uri="{BB962C8B-B14F-4D97-AF65-F5344CB8AC3E}">
        <p14:creationId xmlns:p14="http://schemas.microsoft.com/office/powerpoint/2010/main" xmlns="" val="145669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xmlns="" id="{DEE5C6BA-FE2A-4C38-8D88-E70C06E54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53E66F28-0926-4CFB-BDAB-646CAB184C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8" name="Freeform 60">
            <a:extLst>
              <a:ext uri="{FF2B5EF4-FFF2-40B4-BE49-F238E27FC236}">
                <a16:creationId xmlns:a16="http://schemas.microsoft.com/office/drawing/2014/main" xmlns="" id="{DE9FA85F-F0FB-4952-A05F-04CC67B18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2040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şapka içeren bir resim&#10;&#10;Açıklama otomatik olarak oluşturuldu">
            <a:extLst>
              <a:ext uri="{FF2B5EF4-FFF2-40B4-BE49-F238E27FC236}">
                <a16:creationId xmlns:a16="http://schemas.microsoft.com/office/drawing/2014/main" xmlns="" id="{88CE1B56-0144-483E-ABA6-95F489016E55}"/>
              </a:ext>
            </a:extLst>
          </p:cNvPr>
          <p:cNvPicPr>
            <a:picLocks noChangeAspect="1"/>
          </p:cNvPicPr>
          <p:nvPr/>
        </p:nvPicPr>
        <p:blipFill rotWithShape="1">
          <a:blip r:embed="rId3">
            <a:alphaModFix/>
            <a:extLst>
              <a:ext uri="{28A0092B-C50C-407E-A947-70E740481C1C}">
                <a14:useLocalDpi xmlns:a14="http://schemas.microsoft.com/office/drawing/2010/main" xmlns="" val="0"/>
              </a:ext>
            </a:extLst>
          </a:blip>
          <a:srcRect t="10698" r="1" b="8833"/>
          <a:stretch/>
        </p:blipFill>
        <p:spPr>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0" name="Freeform 68">
            <a:extLst>
              <a:ext uri="{FF2B5EF4-FFF2-40B4-BE49-F238E27FC236}">
                <a16:creationId xmlns:a16="http://schemas.microsoft.com/office/drawing/2014/main" xmlns="" id="{FEBD362A-CC27-47D9-8FC3-A5E91BA07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12701"/>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Resim 6" descr="tablo, oturma, bilgisayar, adam içeren bir resim&#10;&#10;Açıklama otomatik olarak oluşturuldu">
            <a:extLst>
              <a:ext uri="{FF2B5EF4-FFF2-40B4-BE49-F238E27FC236}">
                <a16:creationId xmlns:a16="http://schemas.microsoft.com/office/drawing/2014/main" xmlns="" id="{D30E2890-AAA8-4F1E-AB91-3381A317CABD}"/>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5666" r="3" b="15439"/>
          <a:stretch/>
        </p:blipFill>
        <p:spPr>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3" name="İçerik Yer Tutucusu 2">
            <a:extLst>
              <a:ext uri="{FF2B5EF4-FFF2-40B4-BE49-F238E27FC236}">
                <a16:creationId xmlns:a16="http://schemas.microsoft.com/office/drawing/2014/main" xmlns="" id="{B1D21A7B-AD01-46AD-A3C8-6191D2DDF7F7}"/>
              </a:ext>
            </a:extLst>
          </p:cNvPr>
          <p:cNvSpPr>
            <a:spLocks noGrp="1"/>
          </p:cNvSpPr>
          <p:nvPr>
            <p:ph idx="1"/>
          </p:nvPr>
        </p:nvSpPr>
        <p:spPr>
          <a:xfrm>
            <a:off x="6483095" y="1053467"/>
            <a:ext cx="4977578" cy="5094053"/>
          </a:xfrm>
        </p:spPr>
        <p:txBody>
          <a:bodyPr anchor="ctr">
            <a:normAutofit/>
          </a:bodyPr>
          <a:lstStyle/>
          <a:p>
            <a:pPr marL="0" indent="0">
              <a:buNone/>
            </a:pPr>
            <a:r>
              <a:rPr lang="tr-TR" sz="1700" dirty="0">
                <a:solidFill>
                  <a:srgbClr val="000000"/>
                </a:solidFill>
              </a:rPr>
              <a:t>Aktif karbon filtrenin gaz moleküllerini yakalama ve tutma özelliği bulunur. Aktif karbon filtrenin yüzeyi milyonlarca ufak gözenekten oluşur. Bu gözenekler sayesinde birçok koku yayan zehirli gazlar ve kir tutulur.</a:t>
            </a:r>
          </a:p>
          <a:p>
            <a:pPr marL="0" indent="0">
              <a:buNone/>
            </a:pPr>
            <a:r>
              <a:rPr lang="tr-TR" sz="1700" dirty="0">
                <a:solidFill>
                  <a:srgbClr val="000000"/>
                </a:solidFill>
              </a:rPr>
              <a:t>Aktif Karbon Filtreler bulunduğu yerin hava temizliğine ortam havasına göre belli bir zaman sonra değiştirilmelidir. Aktif karbon malzemesi 1-2 senede bir değiştirilmelidir, filtreler asit ile yıkanarak da yeniden kullanılabilir, asitle yıkama yöntemi Hemodiyalizde risk oluşturabileceği için tercih edilmez. Ayrıca Hemodiyaliz de su arıtma sistemlerinde kullanılan aktif karbonun belirli aralıklarla değiştirilmesinde fayda vardır.</a:t>
            </a:r>
            <a:r>
              <a:rPr lang="tr-TR" dirty="0"/>
              <a:t> </a:t>
            </a:r>
            <a:r>
              <a:rPr lang="tr-TR" sz="1700" dirty="0"/>
              <a:t>Ancak, küf, toz veya polen gibi partikülleri havadan ayrıştıramazlar.</a:t>
            </a:r>
            <a:endParaRPr lang="tr-TR" sz="1700" dirty="0">
              <a:solidFill>
                <a:srgbClr val="000000"/>
              </a:solidFill>
            </a:endParaRPr>
          </a:p>
        </p:txBody>
      </p:sp>
    </p:spTree>
    <p:extLst>
      <p:ext uri="{BB962C8B-B14F-4D97-AF65-F5344CB8AC3E}">
        <p14:creationId xmlns:p14="http://schemas.microsoft.com/office/powerpoint/2010/main" xmlns="" val="37125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4841EA57-DEA6-4BE9-B11E-1FBCC76BE1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xmlns="" id="{0B1215BE-C6A6-405E-8FD7-1EA1A0B14175}"/>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3523" r="-3" b="17831"/>
          <a:stretch/>
        </p:blipFill>
        <p:spPr>
          <a:xfrm>
            <a:off x="5926240" y="10"/>
            <a:ext cx="626575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7" name="Resim 6" descr="vapur, su, açık hava, ulaşım içeren bir resim&#10;&#10;Açıklama otomatik olarak oluşturuldu">
            <a:extLst>
              <a:ext uri="{FF2B5EF4-FFF2-40B4-BE49-F238E27FC236}">
                <a16:creationId xmlns:a16="http://schemas.microsoft.com/office/drawing/2014/main" xmlns="" id="{7CD6DD23-6ECC-4BCD-BA3E-CEB1A5621285}"/>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23263" b="13753"/>
          <a:stretch/>
        </p:blipFill>
        <p:spPr>
          <a:xfrm>
            <a:off x="6988408" y="2286000"/>
            <a:ext cx="5203590"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9" name="Resim 8" descr="açık hava, kişi, adam, fotoğraf içeren bir resim&#10;&#10;Açıklama otomatik olarak oluşturuldu">
            <a:extLst>
              <a:ext uri="{FF2B5EF4-FFF2-40B4-BE49-F238E27FC236}">
                <a16:creationId xmlns:a16="http://schemas.microsoft.com/office/drawing/2014/main" xmlns="" id="{DB686A71-D870-474C-B49E-FD230E8AFCC7}"/>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10263" b="5845"/>
          <a:stretch/>
        </p:blipFill>
        <p:spPr>
          <a:xfrm>
            <a:off x="8047618" y="4572000"/>
            <a:ext cx="4144382"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9" name="Freeform 15">
            <a:extLst>
              <a:ext uri="{FF2B5EF4-FFF2-40B4-BE49-F238E27FC236}">
                <a16:creationId xmlns:a16="http://schemas.microsoft.com/office/drawing/2014/main" xmlns="" id="{A26922E4-CEB0-4BFE-BAD1-403E6A417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xmlns="" id="{0F86758B-3106-4324-A03D-67715F7F1A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02664"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xmlns="" id="{8842EE00-8541-40F2-801B-84D242B26A03}"/>
              </a:ext>
            </a:extLst>
          </p:cNvPr>
          <p:cNvSpPr>
            <a:spLocks noGrp="1"/>
          </p:cNvSpPr>
          <p:nvPr>
            <p:ph type="title"/>
          </p:nvPr>
        </p:nvSpPr>
        <p:spPr>
          <a:xfrm>
            <a:off x="838200" y="365125"/>
            <a:ext cx="5088040" cy="1325563"/>
          </a:xfrm>
        </p:spPr>
        <p:txBody>
          <a:bodyPr>
            <a:normAutofit/>
          </a:bodyPr>
          <a:lstStyle/>
          <a:p>
            <a:r>
              <a:rPr lang="tr-TR" sz="2800" b="1" dirty="0">
                <a:solidFill>
                  <a:srgbClr val="000000"/>
                </a:solidFill>
              </a:rPr>
              <a:t>Tarihte Karbon </a:t>
            </a:r>
            <a:r>
              <a:rPr lang="tr-TR" sz="2800" b="1" dirty="0" err="1">
                <a:solidFill>
                  <a:srgbClr val="000000"/>
                </a:solidFill>
              </a:rPr>
              <a:t>Filtrasyonunun</a:t>
            </a:r>
            <a:r>
              <a:rPr lang="tr-TR" sz="2800" b="1" dirty="0">
                <a:solidFill>
                  <a:srgbClr val="000000"/>
                </a:solidFill>
              </a:rPr>
              <a:t> Kullanımı</a:t>
            </a:r>
            <a:r>
              <a:rPr lang="tr-TR" sz="2800" dirty="0">
                <a:solidFill>
                  <a:srgbClr val="000000"/>
                </a:solidFill>
              </a:rPr>
              <a:t/>
            </a:r>
            <a:br>
              <a:rPr lang="tr-TR" sz="2800" dirty="0">
                <a:solidFill>
                  <a:srgbClr val="000000"/>
                </a:solidFill>
              </a:rPr>
            </a:br>
            <a:endParaRPr lang="tr-TR" sz="2800" dirty="0">
              <a:solidFill>
                <a:srgbClr val="000000"/>
              </a:solidFill>
            </a:endParaRPr>
          </a:p>
        </p:txBody>
      </p:sp>
      <p:sp>
        <p:nvSpPr>
          <p:cNvPr id="3" name="İçerik Yer Tutucusu 2">
            <a:extLst>
              <a:ext uri="{FF2B5EF4-FFF2-40B4-BE49-F238E27FC236}">
                <a16:creationId xmlns:a16="http://schemas.microsoft.com/office/drawing/2014/main" xmlns="" id="{EF7A2D24-6856-4774-ADD1-459D717A4FA6}"/>
              </a:ext>
            </a:extLst>
          </p:cNvPr>
          <p:cNvSpPr>
            <a:spLocks noGrp="1"/>
          </p:cNvSpPr>
          <p:nvPr>
            <p:ph idx="1"/>
          </p:nvPr>
        </p:nvSpPr>
        <p:spPr>
          <a:xfrm>
            <a:off x="838200" y="1690689"/>
            <a:ext cx="5707565" cy="4486274"/>
          </a:xfrm>
        </p:spPr>
        <p:txBody>
          <a:bodyPr>
            <a:normAutofit/>
          </a:bodyPr>
          <a:lstStyle/>
          <a:p>
            <a:pPr marL="0" indent="0">
              <a:buNone/>
            </a:pPr>
            <a:r>
              <a:rPr lang="tr-TR" sz="1800" dirty="0">
                <a:solidFill>
                  <a:srgbClr val="000000"/>
                </a:solidFill>
              </a:rPr>
              <a:t>İlk kullanımın bronz üretiminde erimiş metal içerisinde bulunan yabancı maddeleri ayrıştırmak için olması muhtemeldir. Ayrıca, bulgulara göre Mısırlılar, enfeksiyonlarla ilişkili kokuları uzaklaştırmak tıbbi amaçla ilk kullananlardan olmuşlardır. Ayrıca, 16. ile 18. yüzyıllarda denizcilerin içme suyunu uzun yolculuklarda taze tutmak için su varillerinin içerisine kömürleşmiş karbon koyduklarını biliyoruz.</a:t>
            </a:r>
          </a:p>
          <a:p>
            <a:pPr marL="0" indent="0">
              <a:buNone/>
            </a:pPr>
            <a:r>
              <a:rPr lang="tr-TR" sz="1800" dirty="0">
                <a:solidFill>
                  <a:srgbClr val="000000"/>
                </a:solidFill>
              </a:rPr>
              <a:t>I. Dünya Savaşı’nda birliklere karşı kullanılan ölümcül gazların bir kısmını filtrelemek için kullanılan gaz maskelerinin içerisinde karbon kullanıldı, ancak yalnızca bazı toksinlere karşı etkiliydi. Aktif karbon üretimi ve kullanımı yalnızca II. Dünya Savaşı’ndan sonra çarpıcı bir şekilde arttı ve sonunda modern hava ve su filtrelerinin gelişmesine yol açtı.</a:t>
            </a:r>
          </a:p>
          <a:p>
            <a:endParaRPr lang="tr-TR" sz="1700" dirty="0">
              <a:solidFill>
                <a:srgbClr val="000000"/>
              </a:solidFill>
            </a:endParaRPr>
          </a:p>
        </p:txBody>
      </p:sp>
    </p:spTree>
    <p:extLst>
      <p:ext uri="{BB962C8B-B14F-4D97-AF65-F5344CB8AC3E}">
        <p14:creationId xmlns:p14="http://schemas.microsoft.com/office/powerpoint/2010/main" xmlns="" val="309347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xmlns="" id="{75F4D120-3921-42A8-A063-46B023CB0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descr="pasta, çay, içecek, yiyecek içeren bir resim&#10;&#10;Açıklama otomatik olarak oluşturuldu">
            <a:extLst>
              <a:ext uri="{FF2B5EF4-FFF2-40B4-BE49-F238E27FC236}">
                <a16:creationId xmlns:a16="http://schemas.microsoft.com/office/drawing/2014/main" xmlns="" id="{77E5F99B-0734-436B-ABBE-E84A77F4F84B}"/>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1" b="5977"/>
          <a:stretch/>
        </p:blipFill>
        <p:spPr>
          <a:xfrm>
            <a:off x="4476307" y="595421"/>
            <a:ext cx="7715693" cy="5658438"/>
          </a:xfrm>
          <a:prstGeom prst="rect">
            <a:avLst/>
          </a:prstGeom>
        </p:spPr>
      </p:pic>
      <p:pic>
        <p:nvPicPr>
          <p:cNvPr id="24" name="Picture 20">
            <a:extLst>
              <a:ext uri="{FF2B5EF4-FFF2-40B4-BE49-F238E27FC236}">
                <a16:creationId xmlns:a16="http://schemas.microsoft.com/office/drawing/2014/main" xmlns="" id="{9D01B3E5-85F4-41A9-A504-D5E6268DEC1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Başlık 1">
            <a:extLst>
              <a:ext uri="{FF2B5EF4-FFF2-40B4-BE49-F238E27FC236}">
                <a16:creationId xmlns:a16="http://schemas.microsoft.com/office/drawing/2014/main" xmlns="" id="{F2672961-BAB2-473B-9187-131DE8AB60BB}"/>
              </a:ext>
            </a:extLst>
          </p:cNvPr>
          <p:cNvSpPr>
            <a:spLocks noGrp="1"/>
          </p:cNvSpPr>
          <p:nvPr>
            <p:ph type="title"/>
          </p:nvPr>
        </p:nvSpPr>
        <p:spPr>
          <a:xfrm>
            <a:off x="804484" y="1741251"/>
            <a:ext cx="3948269" cy="3189416"/>
          </a:xfrm>
        </p:spPr>
        <p:txBody>
          <a:bodyPr vert="horz" lIns="91440" tIns="45720" rIns="91440" bIns="45720" rtlCol="0" anchor="t">
            <a:normAutofit fontScale="90000"/>
          </a:bodyPr>
          <a:lstStyle/>
          <a:p>
            <a:pPr fontAlgn="base"/>
            <a:r>
              <a:rPr lang="en-US" sz="2400" b="1" u="sng">
                <a:solidFill>
                  <a:srgbClr val="000000"/>
                </a:solidFill>
              </a:rPr>
              <a:t>UYGULAMALAR:</a:t>
            </a:r>
            <a:r>
              <a:rPr lang="en-US" sz="2400">
                <a:solidFill>
                  <a:srgbClr val="000000"/>
                </a:solidFill>
              </a:rPr>
              <a:t/>
            </a:r>
            <a:br>
              <a:rPr lang="en-US" sz="2400">
                <a:solidFill>
                  <a:srgbClr val="000000"/>
                </a:solidFill>
              </a:rPr>
            </a:br>
            <a:r>
              <a:rPr lang="en-US" sz="2400">
                <a:solidFill>
                  <a:srgbClr val="000000"/>
                </a:solidFill>
              </a:rPr>
              <a:t>- Kötü koku ve gaz arıtımı amacıyla havalandırma cihazlarında</a:t>
            </a:r>
            <a:br>
              <a:rPr lang="en-US" sz="2400">
                <a:solidFill>
                  <a:srgbClr val="000000"/>
                </a:solidFill>
              </a:rPr>
            </a:br>
            <a:r>
              <a:rPr lang="en-US" sz="2400">
                <a:solidFill>
                  <a:srgbClr val="000000"/>
                </a:solidFill>
              </a:rPr>
              <a:t>- Endüstriyel tesis ve arıtma tesislerinde klimalarda,</a:t>
            </a:r>
            <a:br>
              <a:rPr lang="en-US" sz="2400">
                <a:solidFill>
                  <a:srgbClr val="000000"/>
                </a:solidFill>
              </a:rPr>
            </a:br>
            <a:r>
              <a:rPr lang="en-US" sz="2400">
                <a:solidFill>
                  <a:srgbClr val="000000"/>
                </a:solidFill>
              </a:rPr>
              <a:t>- Boya kabinlerinde solvent kokusunu almak amacıyla ; mutfaklarda yanık yağ kokusunu tutmak amacıyla kullanılmaktadır.</a:t>
            </a:r>
            <a:br>
              <a:rPr lang="en-US" sz="2400">
                <a:solidFill>
                  <a:srgbClr val="000000"/>
                </a:solidFill>
              </a:rPr>
            </a:br>
            <a:endParaRPr lang="en-US" sz="2400" dirty="0">
              <a:solidFill>
                <a:srgbClr val="000000"/>
              </a:solidFill>
            </a:endParaRPr>
          </a:p>
        </p:txBody>
      </p:sp>
    </p:spTree>
    <p:extLst>
      <p:ext uri="{BB962C8B-B14F-4D97-AF65-F5344CB8AC3E}">
        <p14:creationId xmlns:p14="http://schemas.microsoft.com/office/powerpoint/2010/main" xmlns="" val="196365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2" name="Başlık 1">
            <a:extLst>
              <a:ext uri="{FF2B5EF4-FFF2-40B4-BE49-F238E27FC236}">
                <a16:creationId xmlns:a16="http://schemas.microsoft.com/office/drawing/2014/main" xmlns="" id="{3B733B9F-8021-4798-9CB3-03819B8F74A4}"/>
              </a:ext>
            </a:extLst>
          </p:cNvPr>
          <p:cNvSpPr>
            <a:spLocks noGrp="1"/>
          </p:cNvSpPr>
          <p:nvPr>
            <p:ph type="title"/>
          </p:nvPr>
        </p:nvSpPr>
        <p:spPr>
          <a:xfrm>
            <a:off x="804998" y="798445"/>
            <a:ext cx="4803636" cy="1311664"/>
          </a:xfrm>
        </p:spPr>
        <p:txBody>
          <a:bodyPr>
            <a:normAutofit/>
          </a:bodyPr>
          <a:lstStyle/>
          <a:p>
            <a:r>
              <a:rPr lang="tr-TR" sz="2800">
                <a:solidFill>
                  <a:srgbClr val="000000"/>
                </a:solidFill>
              </a:rPr>
              <a:t>V-KARBON KOMPAKT FİLTRE F6-F7-F8-F9</a:t>
            </a:r>
            <a:br>
              <a:rPr lang="tr-TR" sz="2800">
                <a:solidFill>
                  <a:srgbClr val="000000"/>
                </a:solidFill>
              </a:rPr>
            </a:br>
            <a:endParaRPr lang="tr-TR" sz="2800">
              <a:solidFill>
                <a:srgbClr val="000000"/>
              </a:solidFill>
            </a:endParaRPr>
          </a:p>
        </p:txBody>
      </p:sp>
      <p:sp>
        <p:nvSpPr>
          <p:cNvPr id="3" name="İçerik Yer Tutucusu 2">
            <a:extLst>
              <a:ext uri="{FF2B5EF4-FFF2-40B4-BE49-F238E27FC236}">
                <a16:creationId xmlns:a16="http://schemas.microsoft.com/office/drawing/2014/main" xmlns="" id="{6BB7FA34-3BF7-4B98-B094-2E90C83DE4B0}"/>
              </a:ext>
            </a:extLst>
          </p:cNvPr>
          <p:cNvSpPr>
            <a:spLocks noGrp="1"/>
          </p:cNvSpPr>
          <p:nvPr>
            <p:ph idx="1"/>
          </p:nvPr>
        </p:nvSpPr>
        <p:spPr>
          <a:xfrm>
            <a:off x="816886" y="2014690"/>
            <a:ext cx="4706803" cy="3788830"/>
          </a:xfrm>
        </p:spPr>
        <p:txBody>
          <a:bodyPr anchor="ctr">
            <a:normAutofit/>
          </a:bodyPr>
          <a:lstStyle/>
          <a:p>
            <a:pPr marL="0" indent="0" fontAlgn="base">
              <a:buNone/>
            </a:pPr>
            <a:r>
              <a:rPr lang="tr-TR" sz="1400" dirty="0">
                <a:solidFill>
                  <a:srgbClr val="000000"/>
                </a:solidFill>
              </a:rPr>
              <a:t>V-KARBON KOMPAKT FİLTRE-Hava kalitesinin yüksek olduğu mekanlarda organik kokuların tutulması ve hassas </a:t>
            </a:r>
            <a:r>
              <a:rPr lang="tr-TR" sz="1400" dirty="0" err="1">
                <a:solidFill>
                  <a:srgbClr val="000000"/>
                </a:solidFill>
              </a:rPr>
              <a:t>filtrasyon</a:t>
            </a:r>
            <a:r>
              <a:rPr lang="tr-TR" sz="1400" dirty="0">
                <a:solidFill>
                  <a:srgbClr val="000000"/>
                </a:solidFill>
              </a:rPr>
              <a:t> amacıyla kullanılmaktadır. İki sentetik filtre tabakasının arasına yerleştirilmiş aktif granül karbon parçacıkları sayesinde yüksek koku tutma kapasitesine sahiptir. Ayrıca iki katmanlı filtre malzemesi sayesinde F7 sınıfında </a:t>
            </a:r>
            <a:r>
              <a:rPr lang="tr-TR" sz="1400" dirty="0" err="1">
                <a:solidFill>
                  <a:srgbClr val="000000"/>
                </a:solidFill>
              </a:rPr>
              <a:t>filtrasyon</a:t>
            </a:r>
            <a:r>
              <a:rPr lang="tr-TR" sz="1400" dirty="0">
                <a:solidFill>
                  <a:srgbClr val="000000"/>
                </a:solidFill>
              </a:rPr>
              <a:t> verimliliği sağlamaktadır. Uzun filtre ömrü için </a:t>
            </a:r>
            <a:r>
              <a:rPr lang="tr-TR" sz="1400" dirty="0" err="1">
                <a:solidFill>
                  <a:srgbClr val="000000"/>
                </a:solidFill>
              </a:rPr>
              <a:t>RigiCarb</a:t>
            </a:r>
            <a:r>
              <a:rPr lang="tr-TR" sz="1400" dirty="0">
                <a:solidFill>
                  <a:srgbClr val="000000"/>
                </a:solidFill>
              </a:rPr>
              <a:t> filtrelerden önce ön filtreler kullanılmalıdır.</a:t>
            </a:r>
          </a:p>
          <a:p>
            <a:pPr marL="0" indent="0" fontAlgn="base">
              <a:buNone/>
            </a:pPr>
            <a:r>
              <a:rPr lang="tr-TR" sz="1400" b="1" u="sng" dirty="0">
                <a:solidFill>
                  <a:srgbClr val="000000"/>
                </a:solidFill>
              </a:rPr>
              <a:t>UYGULAMALAR:</a:t>
            </a:r>
            <a:endParaRPr lang="tr-TR" sz="1400" dirty="0">
              <a:solidFill>
                <a:srgbClr val="000000"/>
              </a:solidFill>
            </a:endParaRPr>
          </a:p>
          <a:p>
            <a:pPr fontAlgn="base"/>
            <a:r>
              <a:rPr lang="tr-TR" sz="1400" dirty="0">
                <a:solidFill>
                  <a:srgbClr val="000000"/>
                </a:solidFill>
              </a:rPr>
              <a:t>- Kötü koku ve gaz arıtımı amacıyla havalandırma cihazlarında</a:t>
            </a:r>
          </a:p>
          <a:p>
            <a:pPr fontAlgn="base"/>
            <a:r>
              <a:rPr lang="tr-TR" sz="1400" dirty="0">
                <a:solidFill>
                  <a:srgbClr val="000000"/>
                </a:solidFill>
              </a:rPr>
              <a:t>- Endüstriyel tesis ve arıtma tesislerinde klimalarda,</a:t>
            </a:r>
          </a:p>
          <a:p>
            <a:pPr fontAlgn="base"/>
            <a:r>
              <a:rPr lang="tr-TR" sz="1400" dirty="0">
                <a:solidFill>
                  <a:srgbClr val="000000"/>
                </a:solidFill>
              </a:rPr>
              <a:t>- Boya kabinlerinde </a:t>
            </a:r>
            <a:r>
              <a:rPr lang="tr-TR" sz="1400" dirty="0" err="1">
                <a:solidFill>
                  <a:srgbClr val="000000"/>
                </a:solidFill>
              </a:rPr>
              <a:t>solvent</a:t>
            </a:r>
            <a:r>
              <a:rPr lang="tr-TR" sz="1400" dirty="0">
                <a:solidFill>
                  <a:srgbClr val="000000"/>
                </a:solidFill>
              </a:rPr>
              <a:t> kokusunu almak amacıyla ; mutfaklarda yanık yağ kokusunu tutmak amacıyla kullanılmaktadır.</a:t>
            </a:r>
          </a:p>
          <a:p>
            <a:pPr marL="0" indent="0">
              <a:buNone/>
            </a:pPr>
            <a:endParaRPr lang="tr-TR" sz="1400" dirty="0">
              <a:solidFill>
                <a:srgbClr val="000000"/>
              </a:solidFill>
            </a:endParaRPr>
          </a:p>
        </p:txBody>
      </p:sp>
      <p:sp>
        <p:nvSpPr>
          <p:cNvPr id="21" name="Freeform 49">
            <a:extLst>
              <a:ext uri="{FF2B5EF4-FFF2-40B4-BE49-F238E27FC236}">
                <a16:creationId xmlns:a16="http://schemas.microsoft.com/office/drawing/2014/main" xmlns=""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Resim 6" descr="bilgisayar, şehir içeren bir resim&#10;&#10;Açıklama otomatik olarak oluşturuldu">
            <a:extLst>
              <a:ext uri="{FF2B5EF4-FFF2-40B4-BE49-F238E27FC236}">
                <a16:creationId xmlns:a16="http://schemas.microsoft.com/office/drawing/2014/main" xmlns="" id="{76E6E04D-E9FF-429B-BCAB-E11EF0639818}"/>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326" r="3"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xmlns="" val="179376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B05E4F47-B148-49E0-B472-BBF1493155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7A2CE8EB-F719-4F84-9E91-F538438CAC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2" name="Başlık 1">
            <a:extLst>
              <a:ext uri="{FF2B5EF4-FFF2-40B4-BE49-F238E27FC236}">
                <a16:creationId xmlns:a16="http://schemas.microsoft.com/office/drawing/2014/main" xmlns="" id="{673CB90E-24BC-45D1-93EA-EB000F26435C}"/>
              </a:ext>
            </a:extLst>
          </p:cNvPr>
          <p:cNvSpPr>
            <a:spLocks noGrp="1"/>
          </p:cNvSpPr>
          <p:nvPr>
            <p:ph type="title"/>
          </p:nvPr>
        </p:nvSpPr>
        <p:spPr>
          <a:xfrm>
            <a:off x="801340" y="802955"/>
            <a:ext cx="4766330" cy="1454051"/>
          </a:xfrm>
        </p:spPr>
        <p:txBody>
          <a:bodyPr>
            <a:normAutofit/>
          </a:bodyPr>
          <a:lstStyle/>
          <a:p>
            <a:r>
              <a:rPr lang="tr-TR" sz="3600">
                <a:solidFill>
                  <a:srgbClr val="000000"/>
                </a:solidFill>
              </a:rPr>
              <a:t>KASET FİLTRE-KARBON</a:t>
            </a:r>
            <a:br>
              <a:rPr lang="tr-TR" sz="3600">
                <a:solidFill>
                  <a:srgbClr val="000000"/>
                </a:solidFill>
              </a:rPr>
            </a:br>
            <a:endParaRPr lang="tr-TR" sz="3600">
              <a:solidFill>
                <a:srgbClr val="000000"/>
              </a:solidFill>
            </a:endParaRPr>
          </a:p>
        </p:txBody>
      </p:sp>
      <p:sp>
        <p:nvSpPr>
          <p:cNvPr id="3" name="İçerik Yer Tutucusu 2">
            <a:extLst>
              <a:ext uri="{FF2B5EF4-FFF2-40B4-BE49-F238E27FC236}">
                <a16:creationId xmlns:a16="http://schemas.microsoft.com/office/drawing/2014/main" xmlns="" id="{4819DCE6-1235-4005-8293-0EEEBC3728FD}"/>
              </a:ext>
            </a:extLst>
          </p:cNvPr>
          <p:cNvSpPr>
            <a:spLocks noGrp="1"/>
          </p:cNvSpPr>
          <p:nvPr>
            <p:ph idx="1"/>
          </p:nvPr>
        </p:nvSpPr>
        <p:spPr>
          <a:xfrm>
            <a:off x="804672" y="1802167"/>
            <a:ext cx="4765949" cy="3972992"/>
          </a:xfrm>
        </p:spPr>
        <p:txBody>
          <a:bodyPr anchor="t">
            <a:normAutofit/>
          </a:bodyPr>
          <a:lstStyle/>
          <a:p>
            <a:pPr marL="0" indent="0" fontAlgn="base">
              <a:buNone/>
            </a:pPr>
            <a:r>
              <a:rPr lang="tr-TR" sz="1600" dirty="0">
                <a:solidFill>
                  <a:srgbClr val="000000"/>
                </a:solidFill>
              </a:rPr>
              <a:t>KASET FİLTRE-Organik kokuların yoğun olarak hissedildiği ortamlar için özel olarak tasarlanmıştır. Filtreyi oluşturan çerçevenin içerisine aktif karbon granüllerin doldurulması ile üretilmektedir. Aktif karbon ile doldurulmuş paneller sayesinde kullanım ömrü diğer filtrelere göre çok daha uzundur. Kompakt yapısı sayesinde kolay montaj ve kullanım kolaylığı sağlamaktadır.</a:t>
            </a:r>
          </a:p>
          <a:p>
            <a:pPr marL="0" indent="0" fontAlgn="base">
              <a:buNone/>
            </a:pPr>
            <a:r>
              <a:rPr lang="tr-TR" sz="1600" b="1" u="sng" dirty="0">
                <a:solidFill>
                  <a:srgbClr val="000000"/>
                </a:solidFill>
              </a:rPr>
              <a:t> UYGULAMALAR:</a:t>
            </a:r>
            <a:endParaRPr lang="tr-TR" sz="1600" dirty="0">
              <a:solidFill>
                <a:srgbClr val="000000"/>
              </a:solidFill>
            </a:endParaRPr>
          </a:p>
          <a:p>
            <a:pPr fontAlgn="base"/>
            <a:r>
              <a:rPr lang="tr-TR" sz="1600" dirty="0">
                <a:solidFill>
                  <a:srgbClr val="000000"/>
                </a:solidFill>
              </a:rPr>
              <a:t>- Kötü koku ve gaz arıtımı amacıyla havalandırma cihazlarında</a:t>
            </a:r>
          </a:p>
          <a:p>
            <a:pPr fontAlgn="base"/>
            <a:r>
              <a:rPr lang="tr-TR" sz="1600" dirty="0">
                <a:solidFill>
                  <a:srgbClr val="000000"/>
                </a:solidFill>
              </a:rPr>
              <a:t>- Endüstriyel tesis ve arıtma tesislerinde klimalarda,</a:t>
            </a:r>
          </a:p>
          <a:p>
            <a:pPr fontAlgn="base"/>
            <a:r>
              <a:rPr lang="tr-TR" sz="1600" dirty="0">
                <a:solidFill>
                  <a:srgbClr val="000000"/>
                </a:solidFill>
              </a:rPr>
              <a:t>- Boya kabinlerinde </a:t>
            </a:r>
            <a:r>
              <a:rPr lang="tr-TR" sz="1600" dirty="0" err="1">
                <a:solidFill>
                  <a:srgbClr val="000000"/>
                </a:solidFill>
              </a:rPr>
              <a:t>solvent</a:t>
            </a:r>
            <a:r>
              <a:rPr lang="tr-TR" sz="1600" dirty="0">
                <a:solidFill>
                  <a:srgbClr val="000000"/>
                </a:solidFill>
              </a:rPr>
              <a:t> kokusunu almak amacıyla mutfaklarda yanık yağ kokusunu tutmak amacıyla </a:t>
            </a:r>
            <a:r>
              <a:rPr lang="tr-TR" sz="1600" dirty="0" err="1">
                <a:solidFill>
                  <a:srgbClr val="000000"/>
                </a:solidFill>
              </a:rPr>
              <a:t>kullanılmaktadı</a:t>
            </a:r>
            <a:endParaRPr lang="tr-TR" sz="1600" dirty="0">
              <a:solidFill>
                <a:srgbClr val="000000"/>
              </a:solidFill>
            </a:endParaRPr>
          </a:p>
          <a:p>
            <a:endParaRPr lang="tr-TR" sz="1400" dirty="0">
              <a:solidFill>
                <a:srgbClr val="000000"/>
              </a:solidFill>
            </a:endParaRPr>
          </a:p>
        </p:txBody>
      </p:sp>
      <p:sp>
        <p:nvSpPr>
          <p:cNvPr id="19" name="Freeform 50">
            <a:extLst>
              <a:ext uri="{FF2B5EF4-FFF2-40B4-BE49-F238E27FC236}">
                <a16:creationId xmlns:a16="http://schemas.microsoft.com/office/drawing/2014/main" xmlns="" id="{684BF3E1-C321-4F38-85CF-FEBBEEC15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oturma, siyah, tablo, işaret içeren bir resim&#10;&#10;Açıklama otomatik olarak oluşturuldu">
            <a:extLst>
              <a:ext uri="{FF2B5EF4-FFF2-40B4-BE49-F238E27FC236}">
                <a16:creationId xmlns:a16="http://schemas.microsoft.com/office/drawing/2014/main" xmlns="" id="{8D72A5F7-D5A5-4E5B-AC98-3B290E4CD31B}"/>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2867" r="14960" b="1"/>
          <a:stretch/>
        </p:blipFill>
        <p:spPr>
          <a:xfrm>
            <a:off x="7708392" y="1738553"/>
            <a:ext cx="4142232" cy="4304437"/>
          </a:xfrm>
          <a:prstGeom prst="rect">
            <a:avLst/>
          </a:prstGeom>
        </p:spPr>
      </p:pic>
    </p:spTree>
    <p:extLst>
      <p:ext uri="{BB962C8B-B14F-4D97-AF65-F5344CB8AC3E}">
        <p14:creationId xmlns:p14="http://schemas.microsoft.com/office/powerpoint/2010/main" xmlns="" val="303229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8"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iç mekan, tablo, siyah, oturma içeren bir resim&#10;&#10;Açıklama otomatik olarak oluşturuldu">
            <a:extLst>
              <a:ext uri="{FF2B5EF4-FFF2-40B4-BE49-F238E27FC236}">
                <a16:creationId xmlns:a16="http://schemas.microsoft.com/office/drawing/2014/main" xmlns="" id="{F7681288-2B98-42F2-BE9A-1A2A55F242EF}"/>
              </a:ext>
            </a:extLst>
          </p:cNvPr>
          <p:cNvPicPr>
            <a:picLocks noChangeAspect="1"/>
          </p:cNvPicPr>
          <p:nvPr/>
        </p:nvPicPr>
        <p:blipFill rotWithShape="1">
          <a:blip r:embed="rId3">
            <a:alphaModFix/>
            <a:extLst>
              <a:ext uri="{28A0092B-C50C-407E-A947-70E740481C1C}">
                <a14:useLocalDpi xmlns:a14="http://schemas.microsoft.com/office/drawing/2010/main" xmlns="" val="0"/>
              </a:ext>
            </a:extLst>
          </a:blip>
          <a:srcRect l="782" r="367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a:extLst>
              <a:ext uri="{FF2B5EF4-FFF2-40B4-BE49-F238E27FC236}">
                <a16:creationId xmlns:a16="http://schemas.microsoft.com/office/drawing/2014/main" xmlns="" id="{04A513D9-C4C1-40DE-BA73-A474B2DBC5E6}"/>
              </a:ext>
            </a:extLst>
          </p:cNvPr>
          <p:cNvSpPr>
            <a:spLocks noGrp="1"/>
          </p:cNvSpPr>
          <p:nvPr>
            <p:ph idx="1"/>
          </p:nvPr>
        </p:nvSpPr>
        <p:spPr>
          <a:xfrm>
            <a:off x="6166774" y="1609355"/>
            <a:ext cx="4977578" cy="3639289"/>
          </a:xfrm>
        </p:spPr>
        <p:txBody>
          <a:bodyPr anchor="ctr">
            <a:normAutofit/>
          </a:bodyPr>
          <a:lstStyle/>
          <a:p>
            <a:pPr marL="0" indent="0" fontAlgn="base">
              <a:buNone/>
            </a:pPr>
            <a:r>
              <a:rPr lang="tr-TR" sz="2000" dirty="0">
                <a:solidFill>
                  <a:srgbClr val="000000"/>
                </a:solidFill>
              </a:rPr>
              <a:t>Kartuş Filtre</a:t>
            </a:r>
          </a:p>
          <a:p>
            <a:pPr marL="0" indent="0" fontAlgn="base">
              <a:buNone/>
            </a:pPr>
            <a:r>
              <a:rPr lang="tr-TR" sz="2000" dirty="0">
                <a:solidFill>
                  <a:srgbClr val="000000"/>
                </a:solidFill>
              </a:rPr>
              <a:t>UYGULAMALAR:</a:t>
            </a:r>
            <a:br>
              <a:rPr lang="tr-TR" sz="2000" dirty="0">
                <a:solidFill>
                  <a:srgbClr val="000000"/>
                </a:solidFill>
              </a:rPr>
            </a:br>
            <a:r>
              <a:rPr lang="tr-TR" sz="2000" dirty="0">
                <a:solidFill>
                  <a:srgbClr val="000000"/>
                </a:solidFill>
              </a:rPr>
              <a:t>Düşük-Orta konsantrasyonlu gaz atıklarının tutulmasında.</a:t>
            </a:r>
            <a:br>
              <a:rPr lang="tr-TR" sz="2000" dirty="0">
                <a:solidFill>
                  <a:srgbClr val="000000"/>
                </a:solidFill>
              </a:rPr>
            </a:br>
            <a:r>
              <a:rPr lang="tr-TR" sz="2000" dirty="0" err="1">
                <a:solidFill>
                  <a:srgbClr val="000000"/>
                </a:solidFill>
              </a:rPr>
              <a:t>Epoksi</a:t>
            </a:r>
            <a:r>
              <a:rPr lang="tr-TR" sz="2000" dirty="0">
                <a:solidFill>
                  <a:srgbClr val="000000"/>
                </a:solidFill>
              </a:rPr>
              <a:t> boyalı genişletilmiş sacdan yapılmış kartuş, standart olarak AG veya isteğe bağlı özel karbonla doldurulmuştur.</a:t>
            </a:r>
          </a:p>
          <a:p>
            <a:pPr marL="0" indent="0">
              <a:buNone/>
            </a:pPr>
            <a:r>
              <a:rPr lang="tr-TR" sz="2000" dirty="0">
                <a:solidFill>
                  <a:srgbClr val="000000"/>
                </a:solidFill>
              </a:rPr>
              <a:t/>
            </a:r>
            <a:br>
              <a:rPr lang="tr-TR" sz="2000" dirty="0">
                <a:solidFill>
                  <a:srgbClr val="000000"/>
                </a:solidFill>
              </a:rPr>
            </a:br>
            <a:endParaRPr lang="tr-TR" sz="2000" dirty="0">
              <a:solidFill>
                <a:srgbClr val="000000"/>
              </a:solidFill>
            </a:endParaRPr>
          </a:p>
        </p:txBody>
      </p:sp>
    </p:spTree>
    <p:extLst>
      <p:ext uri="{BB962C8B-B14F-4D97-AF65-F5344CB8AC3E}">
        <p14:creationId xmlns:p14="http://schemas.microsoft.com/office/powerpoint/2010/main" xmlns="" val="398548532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886</Words>
  <Application>Microsoft Office PowerPoint</Application>
  <PresentationFormat>Özel</PresentationFormat>
  <Paragraphs>129</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Teması</vt:lpstr>
      <vt:lpstr>İklimlendirme Sis. Test Ayar ve Dev. Alma</vt:lpstr>
      <vt:lpstr>Aktif Karbonlu Filtreler</vt:lpstr>
      <vt:lpstr>Slayt 3</vt:lpstr>
      <vt:lpstr>Slayt 4</vt:lpstr>
      <vt:lpstr>Tarihte Karbon Filtrasyonunun Kullanımı </vt:lpstr>
      <vt:lpstr>UYGULAMALAR: - Kötü koku ve gaz arıtımı amacıyla havalandırma cihazlarında - Endüstriyel tesis ve arıtma tesislerinde klimalarda, - Boya kabinlerinde solvent kokusunu almak amacıyla ; mutfaklarda yanık yağ kokusunu tutmak amacıyla kullanılmaktadır. </vt:lpstr>
      <vt:lpstr>V-KARBON KOMPAKT FİLTRE F6-F7-F8-F9 </vt:lpstr>
      <vt:lpstr>KASET FİLTRE-KARBON </vt:lpstr>
      <vt:lpstr>Slayt 9</vt:lpstr>
      <vt:lpstr>SİLİNDİR FİLTRE-KARBON </vt:lpstr>
      <vt:lpstr>ÖZELLİKLER</vt:lpstr>
      <vt:lpstr>ETKİLİ OLDUĞU DURUMLAR</vt:lpstr>
      <vt:lpstr>Kaba Filtreler (Course Filters)</vt:lpstr>
      <vt:lpstr>Torba Filtre</vt:lpstr>
      <vt:lpstr>Genel Özellikler • Kendinden destekli cepler • Uzun ömürlü • İlave mekanik destek gerektirmez • Hacmi küçük kolay taşınır • Basit ve hafif • Rijid torba moedeli opsiyonlu (RB) • Polyester cepler • Kolay montaj • Düşük basınç kaybı </vt:lpstr>
      <vt:lpstr>Kaset Filtre</vt:lpstr>
      <vt:lpstr>Slayt 17</vt:lpstr>
      <vt:lpstr>Poliüretan Filtre </vt:lpstr>
      <vt:lpstr>Genel Özellikler Uzun kullanım ömrü Uzun bakım aralıkları Kullanım ve montajı kolay Çok katmanlı medya Çeşitli derinliklerde ve her boyutta Küçük taşıma hacmi Sağlam tasarım  Yüksek sıcaklığa dayanıklılık Düşük basınç kaybı</vt:lpstr>
      <vt:lpstr>Genel Özellikler Kolay işlenebilir Çevre dostu Alev almaz Verimli Kademeli yapısı sonucu yüksek toz tutma kapasitesi. Yüksek homojenlik ve boyut çeşitliliği Termal bağlanmış</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İklimlendirme Sis. Test Ayar ve Dev. Alma</dc:title>
  <dc:creator>ALTAN ÖZTÜRK</dc:creator>
  <cp:lastModifiedBy>USER</cp:lastModifiedBy>
  <cp:revision>3</cp:revision>
  <dcterms:created xsi:type="dcterms:W3CDTF">2020-04-23T16:53:08Z</dcterms:created>
  <dcterms:modified xsi:type="dcterms:W3CDTF">2020-04-29T07:07:22Z</dcterms:modified>
</cp:coreProperties>
</file>