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9"/>
  </p:notesMasterIdLst>
  <p:sldIdLst>
    <p:sldId id="256" r:id="rId2"/>
    <p:sldId id="264" r:id="rId3"/>
    <p:sldId id="257" r:id="rId4"/>
    <p:sldId id="258" r:id="rId5"/>
    <p:sldId id="259" r:id="rId6"/>
    <p:sldId id="260" r:id="rId7"/>
    <p:sldId id="261" r:id="rId8"/>
    <p:sldId id="262" r:id="rId9"/>
    <p:sldId id="290" r:id="rId10"/>
    <p:sldId id="283" r:id="rId11"/>
    <p:sldId id="265" r:id="rId12"/>
    <p:sldId id="284" r:id="rId13"/>
    <p:sldId id="285" r:id="rId14"/>
    <p:sldId id="267" r:id="rId15"/>
    <p:sldId id="275" r:id="rId16"/>
    <p:sldId id="268" r:id="rId17"/>
    <p:sldId id="276" r:id="rId18"/>
    <p:sldId id="277" r:id="rId19"/>
    <p:sldId id="286" r:id="rId20"/>
    <p:sldId id="279" r:id="rId21"/>
    <p:sldId id="287" r:id="rId22"/>
    <p:sldId id="281" r:id="rId23"/>
    <p:sldId id="282" r:id="rId24"/>
    <p:sldId id="273" r:id="rId25"/>
    <p:sldId id="288" r:id="rId26"/>
    <p:sldId id="274" r:id="rId27"/>
    <p:sldId id="289"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DBEF1-6434-4108-B6A9-CBA64AE281B4}" type="datetimeFigureOut">
              <a:rPr lang="tr-TR" smtClean="0"/>
              <a:pPr/>
              <a:t>10.05.2020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311AF-B815-4F9D-B665-FDEC57420F76}" type="slidenum">
              <a:rPr lang="tr-TR" smtClean="0"/>
              <a:pPr/>
              <a:t>‹#›</a:t>
            </a:fld>
            <a:endParaRPr lang="tr-TR"/>
          </a:p>
        </p:txBody>
      </p:sp>
    </p:spTree>
    <p:extLst>
      <p:ext uri="{BB962C8B-B14F-4D97-AF65-F5344CB8AC3E}">
        <p14:creationId xmlns:p14="http://schemas.microsoft.com/office/powerpoint/2010/main" xmlns="" val="6560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85311AF-B815-4F9D-B665-FDEC57420F76}" type="slidenum">
              <a:rPr lang="tr-TR" smtClean="0"/>
              <a:pPr/>
              <a:t>4</a:t>
            </a:fld>
            <a:endParaRPr lang="tr-TR"/>
          </a:p>
        </p:txBody>
      </p:sp>
    </p:spTree>
    <p:extLst>
      <p:ext uri="{BB962C8B-B14F-4D97-AF65-F5344CB8AC3E}">
        <p14:creationId xmlns:p14="http://schemas.microsoft.com/office/powerpoint/2010/main" xmlns="" val="103754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70A17F3-234C-48C5-871A-3AE0147B99D8}" type="datetime1">
              <a:rPr lang="tr-TR" smtClean="0"/>
              <a:pPr/>
              <a:t>10.05.2020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193213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72C12AB-BE6B-4615-93BB-C8B6C0C6B3A6}" type="datetime1">
              <a:rPr lang="tr-TR" smtClean="0"/>
              <a:pPr/>
              <a:t>10.05.2020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175208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A38BF71-DC44-4FFB-BF76-160D1FAB8089}" type="datetime1">
              <a:rPr lang="tr-TR" smtClean="0"/>
              <a:pPr/>
              <a:t>10.05.2020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06AC74-66D2-4224-8001-95047817A1F3}"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74149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B80A6FD-2C30-438D-97DD-F732A24368D4}" type="datetime1">
              <a:rPr lang="tr-TR" smtClean="0"/>
              <a:pPr/>
              <a:t>10.05.2020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340767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FA981B61-3D17-4251-BC58-F79D6925032E}" type="datetime1">
              <a:rPr lang="tr-TR" smtClean="0"/>
              <a:pPr/>
              <a:t>10.05.2020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06AC74-66D2-4224-8001-95047817A1F3}"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01188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243D69DD-9FDC-4B11-8432-D3A90B32024D}" type="datetime1">
              <a:rPr lang="tr-TR" smtClean="0"/>
              <a:pPr/>
              <a:t>10.05.2020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41560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D5677A6-137C-481E-9CBD-7CC67F2371AB}" type="datetime1">
              <a:rPr lang="tr-TR" smtClean="0"/>
              <a:pPr/>
              <a:t>10.05.2020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4035574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E1ACA6A-E291-4ADD-8B57-350709D67003}" type="datetime1">
              <a:rPr lang="tr-TR" smtClean="0"/>
              <a:pPr/>
              <a:t>10.05.2020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169822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9B01E01-80B1-4274-B759-75CE7DFEC132}" type="datetime1">
              <a:rPr lang="tr-TR" smtClean="0"/>
              <a:pPr/>
              <a:t>10.05.2020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101583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DD27FDD-F77F-4FFF-B254-AAD20377D323}" type="datetime1">
              <a:rPr lang="tr-TR" smtClean="0"/>
              <a:pPr/>
              <a:t>10.05.2020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413283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E2CEAA6-EBD7-4FCA-86FD-02A3C2400858}" type="datetime1">
              <a:rPr lang="tr-TR" smtClean="0"/>
              <a:pPr/>
              <a:t>10.05.2020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269120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6CEB467-14C5-419F-B8D3-D9F465B5DC17}" type="datetime1">
              <a:rPr lang="tr-TR" smtClean="0"/>
              <a:pPr/>
              <a:t>10.05.2020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373817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6EA22C3-D1C8-4DFA-923D-48F3D4748D49}" type="datetime1">
              <a:rPr lang="tr-TR" smtClean="0"/>
              <a:pPr/>
              <a:t>10.05.2020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176286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0D27B-BC71-4FCA-B3F9-8B2CF5DA0F40}" type="datetime1">
              <a:rPr lang="tr-TR" smtClean="0"/>
              <a:pPr/>
              <a:t>10.05.2020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347035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1C74A36-E4B6-4451-8767-66F40ADF7683}" type="datetime1">
              <a:rPr lang="tr-TR" smtClean="0"/>
              <a:pPr/>
              <a:t>10.05.2020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250104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729607D-3B92-477F-9965-F8D8BC34655A}" type="datetime1">
              <a:rPr lang="tr-TR" smtClean="0"/>
              <a:pPr/>
              <a:t>10.05.2020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242274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DD364D1-4999-4442-AA82-63A040D80EB4}" type="datetime1">
              <a:rPr lang="tr-TR" smtClean="0"/>
              <a:pPr/>
              <a:t>10.05.2020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B06AC74-66D2-4224-8001-95047817A1F3}" type="slidenum">
              <a:rPr lang="tr-TR" smtClean="0"/>
              <a:pPr/>
              <a:t>‹#›</a:t>
            </a:fld>
            <a:endParaRPr lang="tr-TR"/>
          </a:p>
        </p:txBody>
      </p:sp>
    </p:spTree>
    <p:extLst>
      <p:ext uri="{BB962C8B-B14F-4D97-AF65-F5344CB8AC3E}">
        <p14:creationId xmlns:p14="http://schemas.microsoft.com/office/powerpoint/2010/main" xmlns="" val="398519053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smartsogutma.com/su-sogutma-kuleleri" TargetMode="External"/><Relationship Id="rId3" Type="http://schemas.openxmlformats.org/officeDocument/2006/relationships/hyperlink" Target="https://www.sogutmasistemi.com/mesleki-bilgi/chiller-nedir.html" TargetMode="External"/><Relationship Id="rId7" Type="http://schemas.openxmlformats.org/officeDocument/2006/relationships/hyperlink" Target="http://www.cenk.com.tr/TR/ProductsDetails.asp?PGGroupID=492&amp;PGImageID=25&amp;langID=" TargetMode="External"/><Relationship Id="rId2" Type="http://schemas.openxmlformats.org/officeDocument/2006/relationships/hyperlink" Target="https://www.arefsogutma.com/" TargetMode="External"/><Relationship Id="rId1" Type="http://schemas.openxmlformats.org/officeDocument/2006/relationships/slideLayout" Target="../slideLayouts/slideLayout2.xml"/><Relationship Id="rId6" Type="http://schemas.openxmlformats.org/officeDocument/2006/relationships/hyperlink" Target="http://www.niba.com.tr/TR/Technical_Info_Details.asp?PGGroupID=2&amp;PGImageID=2&amp;CatID=90" TargetMode="External"/><Relationship Id="rId5" Type="http://schemas.openxmlformats.org/officeDocument/2006/relationships/hyperlink" Target="https://www.kuruman.com.tr/news/a-brief-knowledge-on-types-of-chillers" TargetMode="External"/><Relationship Id="rId10" Type="http://schemas.openxmlformats.org/officeDocument/2006/relationships/hyperlink" Target="http://www.cenk.com.tr/TR/ProductsDetails.asp?PGGroupID=505&amp;PGImageID=18&amp;langID=1&amp;CatID=20" TargetMode="External"/><Relationship Id="rId4" Type="http://schemas.openxmlformats.org/officeDocument/2006/relationships/hyperlink" Target="https://www.isitan.com.tr/chiller-nedir/" TargetMode="External"/><Relationship Id="rId9" Type="http://schemas.openxmlformats.org/officeDocument/2006/relationships/hyperlink" Target="https://tr.wikipedia.org/wiki/So%C4%9Futma_kules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76850" y="205033"/>
            <a:ext cx="9495950" cy="2262781"/>
          </a:xfrm>
        </p:spPr>
        <p:txBody>
          <a:bodyPr>
            <a:normAutofit/>
          </a:bodyPr>
          <a:lstStyle/>
          <a:p>
            <a:pPr algn="ctr"/>
            <a:r>
              <a:rPr lang="tr-TR" sz="6000" b="1" dirty="0" smtClean="0">
                <a:solidFill>
                  <a:schemeClr val="accent1">
                    <a:lumMod val="75000"/>
                  </a:schemeClr>
                </a:solidFill>
              </a:rPr>
              <a:t>SOĞUTMA KULELERİ</a:t>
            </a:r>
            <a:r>
              <a:rPr lang="tr-TR" dirty="0" smtClean="0">
                <a:solidFill>
                  <a:schemeClr val="accent1">
                    <a:lumMod val="75000"/>
                  </a:schemeClr>
                </a:solidFill>
              </a:rPr>
              <a:t/>
            </a:r>
            <a:br>
              <a:rPr lang="tr-TR" dirty="0" smtClean="0">
                <a:solidFill>
                  <a:schemeClr val="accent1">
                    <a:lumMod val="75000"/>
                  </a:schemeClr>
                </a:solidFill>
              </a:rPr>
            </a:br>
            <a:r>
              <a:rPr lang="tr-TR" sz="2700" dirty="0" smtClean="0">
                <a:solidFill>
                  <a:schemeClr val="accent1">
                    <a:lumMod val="75000"/>
                  </a:schemeClr>
                </a:solidFill>
              </a:rPr>
              <a:t>(</a:t>
            </a:r>
            <a:r>
              <a:rPr lang="tr-TR" sz="2700" dirty="0" err="1" smtClean="0">
                <a:solidFill>
                  <a:schemeClr val="accent1">
                    <a:lumMod val="75000"/>
                  </a:schemeClr>
                </a:solidFill>
              </a:rPr>
              <a:t>Chillerin</a:t>
            </a:r>
            <a:r>
              <a:rPr lang="tr-TR" sz="2700" dirty="0" smtClean="0">
                <a:solidFill>
                  <a:schemeClr val="accent1">
                    <a:lumMod val="75000"/>
                  </a:schemeClr>
                </a:solidFill>
              </a:rPr>
              <a:t> Soğutulmasında Kullanılan Soğutma Kuleleri)</a:t>
            </a:r>
            <a:endParaRPr lang="tr-TR" sz="2700" dirty="0">
              <a:solidFill>
                <a:schemeClr val="accent1">
                  <a:lumMod val="75000"/>
                </a:schemeClr>
              </a:solidFill>
            </a:endParaRPr>
          </a:p>
        </p:txBody>
      </p:sp>
      <p:sp>
        <p:nvSpPr>
          <p:cNvPr id="3" name="Alt Başlık 2"/>
          <p:cNvSpPr>
            <a:spLocks noGrp="1"/>
          </p:cNvSpPr>
          <p:nvPr>
            <p:ph type="subTitle" idx="1"/>
          </p:nvPr>
        </p:nvSpPr>
        <p:spPr>
          <a:xfrm>
            <a:off x="5684363" y="4777379"/>
            <a:ext cx="5820249" cy="1126283"/>
          </a:xfrm>
        </p:spPr>
        <p:txBody>
          <a:bodyPr>
            <a:noAutofit/>
          </a:bodyPr>
          <a:lstStyle/>
          <a:p>
            <a:r>
              <a:rPr lang="tr-TR" sz="3200" b="1" i="1" dirty="0" smtClean="0">
                <a:effectLst>
                  <a:outerShdw blurRad="38100" dist="38100" dir="2700000" algn="tl">
                    <a:srgbClr val="000000">
                      <a:alpha val="43137"/>
                    </a:srgbClr>
                  </a:outerShdw>
                </a:effectLst>
                <a:latin typeface="Lucida Handwriting" panose="03010101010101010101" pitchFamily="66" charset="0"/>
              </a:rPr>
              <a:t>FURKAN AYGAN</a:t>
            </a:r>
          </a:p>
          <a:p>
            <a:r>
              <a:rPr lang="tr-TR" sz="3200" b="1" i="1" dirty="0" smtClean="0">
                <a:effectLst>
                  <a:outerShdw blurRad="38100" dist="38100" dir="2700000" algn="tl">
                    <a:srgbClr val="000000">
                      <a:alpha val="43137"/>
                    </a:srgbClr>
                  </a:outerShdw>
                </a:effectLst>
                <a:latin typeface="Lucida Handwriting" panose="03010101010101010101" pitchFamily="66" charset="0"/>
              </a:rPr>
              <a:t>16065198</a:t>
            </a:r>
            <a:endParaRPr lang="tr-TR" sz="3200" b="1" i="1" dirty="0">
              <a:effectLst>
                <a:outerShdw blurRad="38100" dist="38100" dir="2700000" algn="tl">
                  <a:srgbClr val="000000">
                    <a:alpha val="43137"/>
                  </a:srgbClr>
                </a:outerShdw>
              </a:effectLst>
              <a:latin typeface="Lucida Handwriting" panose="03010101010101010101" pitchFamily="66" charset="0"/>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1</a:t>
            </a:fld>
            <a:endParaRPr lang="tr-TR"/>
          </a:p>
        </p:txBody>
      </p:sp>
    </p:spTree>
    <p:extLst>
      <p:ext uri="{BB962C8B-B14F-4D97-AF65-F5344CB8AC3E}">
        <p14:creationId xmlns:p14="http://schemas.microsoft.com/office/powerpoint/2010/main" xmlns="" val="1038930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pc="-5" dirty="0" smtClean="0">
                <a:solidFill>
                  <a:schemeClr val="tx1"/>
                </a:solidFill>
                <a:cs typeface="Arial"/>
              </a:rPr>
              <a:t>4.1.1 HİPERBOLİK </a:t>
            </a:r>
            <a:r>
              <a:rPr lang="tr-TR" spc="-5" dirty="0">
                <a:solidFill>
                  <a:schemeClr val="tx1"/>
                </a:solidFill>
                <a:cs typeface="Arial"/>
              </a:rPr>
              <a:t>TİP </a:t>
            </a:r>
            <a:r>
              <a:rPr lang="tr-TR" dirty="0">
                <a:solidFill>
                  <a:schemeClr val="tx1"/>
                </a:solidFill>
                <a:cs typeface="Arial"/>
              </a:rPr>
              <a:t>KULELER </a:t>
            </a:r>
            <a:endParaRPr lang="tr-TR" dirty="0"/>
          </a:p>
        </p:txBody>
      </p:sp>
      <p:sp>
        <p:nvSpPr>
          <p:cNvPr id="3" name="İçerik Yer Tutucusu 2"/>
          <p:cNvSpPr>
            <a:spLocks noGrp="1"/>
          </p:cNvSpPr>
          <p:nvPr>
            <p:ph idx="1"/>
          </p:nvPr>
        </p:nvSpPr>
        <p:spPr>
          <a:xfrm>
            <a:off x="2592925" y="2216085"/>
            <a:ext cx="8915400" cy="3534266"/>
          </a:xfrm>
        </p:spPr>
        <p:txBody>
          <a:bodyPr>
            <a:normAutofit/>
          </a:bodyPr>
          <a:lstStyle/>
          <a:p>
            <a:r>
              <a:rPr lang="tr-TR" dirty="0" smtClean="0">
                <a:solidFill>
                  <a:schemeClr val="tx1"/>
                </a:solidFill>
                <a:cs typeface="Arial"/>
              </a:rPr>
              <a:t>İlk </a:t>
            </a:r>
            <a:r>
              <a:rPr lang="tr-TR" spc="-5" dirty="0">
                <a:solidFill>
                  <a:schemeClr val="tx1"/>
                </a:solidFill>
                <a:cs typeface="Arial"/>
              </a:rPr>
              <a:t>yatırım masraflarının yüksek olması nedeniyle </a:t>
            </a:r>
            <a:r>
              <a:rPr lang="tr-TR" spc="-10" dirty="0">
                <a:solidFill>
                  <a:schemeClr val="tx1"/>
                </a:solidFill>
                <a:cs typeface="Arial"/>
              </a:rPr>
              <a:t>küçük  </a:t>
            </a:r>
            <a:r>
              <a:rPr lang="tr-TR" spc="-5" dirty="0">
                <a:solidFill>
                  <a:schemeClr val="tx1"/>
                </a:solidFill>
                <a:cs typeface="Arial"/>
              </a:rPr>
              <a:t>tesislerden </a:t>
            </a:r>
            <a:r>
              <a:rPr lang="tr-TR" spc="-10" dirty="0">
                <a:solidFill>
                  <a:schemeClr val="tx1"/>
                </a:solidFill>
                <a:cs typeface="Arial"/>
              </a:rPr>
              <a:t>ziyade büyük </a:t>
            </a:r>
            <a:r>
              <a:rPr lang="tr-TR" spc="-5" dirty="0">
                <a:solidFill>
                  <a:schemeClr val="tx1"/>
                </a:solidFill>
                <a:cs typeface="Arial"/>
              </a:rPr>
              <a:t>tesislerde kullanılan kulelerin boyutları 75-150 </a:t>
            </a:r>
            <a:r>
              <a:rPr lang="tr-TR" dirty="0">
                <a:solidFill>
                  <a:schemeClr val="tx1"/>
                </a:solidFill>
                <a:cs typeface="Arial"/>
              </a:rPr>
              <a:t>metre çap </a:t>
            </a:r>
            <a:r>
              <a:rPr lang="tr-TR" spc="-10" dirty="0">
                <a:solidFill>
                  <a:schemeClr val="tx1"/>
                </a:solidFill>
                <a:cs typeface="Arial"/>
              </a:rPr>
              <a:t>ve </a:t>
            </a:r>
            <a:r>
              <a:rPr lang="tr-TR" spc="-30" dirty="0">
                <a:solidFill>
                  <a:schemeClr val="tx1"/>
                </a:solidFill>
                <a:cs typeface="Arial"/>
              </a:rPr>
              <a:t>110-150 </a:t>
            </a:r>
            <a:r>
              <a:rPr lang="tr-TR" dirty="0">
                <a:solidFill>
                  <a:schemeClr val="tx1"/>
                </a:solidFill>
                <a:cs typeface="Arial"/>
              </a:rPr>
              <a:t>metre  </a:t>
            </a:r>
            <a:r>
              <a:rPr lang="tr-TR" spc="-5" dirty="0">
                <a:solidFill>
                  <a:schemeClr val="tx1"/>
                </a:solidFill>
                <a:cs typeface="Arial"/>
              </a:rPr>
              <a:t>yükseklik seviyelerine</a:t>
            </a:r>
            <a:r>
              <a:rPr lang="tr-TR" spc="-50" dirty="0">
                <a:solidFill>
                  <a:schemeClr val="tx1"/>
                </a:solidFill>
                <a:cs typeface="Arial"/>
              </a:rPr>
              <a:t> </a:t>
            </a:r>
            <a:r>
              <a:rPr lang="tr-TR" spc="-15" dirty="0" smtClean="0">
                <a:solidFill>
                  <a:schemeClr val="tx1"/>
                </a:solidFill>
                <a:cs typeface="Arial"/>
              </a:rPr>
              <a:t>ulaşabilmektedir.</a:t>
            </a:r>
          </a:p>
          <a:p>
            <a:r>
              <a:rPr lang="tr-TR" spc="-5" dirty="0" smtClean="0">
                <a:solidFill>
                  <a:schemeClr val="tx1"/>
                </a:solidFill>
                <a:cs typeface="Arial"/>
              </a:rPr>
              <a:t>Bu </a:t>
            </a:r>
            <a:r>
              <a:rPr lang="tr-TR" spc="-5" dirty="0">
                <a:solidFill>
                  <a:schemeClr val="tx1"/>
                </a:solidFill>
                <a:cs typeface="Arial"/>
              </a:rPr>
              <a:t>k</a:t>
            </a:r>
            <a:r>
              <a:rPr lang="tr-TR" spc="-20" dirty="0">
                <a:solidFill>
                  <a:schemeClr val="tx1"/>
                </a:solidFill>
                <a:cs typeface="Arial"/>
              </a:rPr>
              <a:t>u</a:t>
            </a:r>
            <a:r>
              <a:rPr lang="tr-TR" spc="-5" dirty="0">
                <a:solidFill>
                  <a:schemeClr val="tx1"/>
                </a:solidFill>
                <a:cs typeface="Arial"/>
              </a:rPr>
              <a:t>lele</a:t>
            </a:r>
            <a:r>
              <a:rPr lang="tr-TR" spc="-15" dirty="0">
                <a:solidFill>
                  <a:schemeClr val="tx1"/>
                </a:solidFill>
                <a:cs typeface="Arial"/>
              </a:rPr>
              <a:t>r</a:t>
            </a:r>
            <a:r>
              <a:rPr lang="tr-TR" spc="-20" dirty="0">
                <a:solidFill>
                  <a:schemeClr val="tx1"/>
                </a:solidFill>
                <a:cs typeface="Arial"/>
              </a:rPr>
              <a:t>d</a:t>
            </a:r>
            <a:r>
              <a:rPr lang="tr-TR" spc="-5" dirty="0">
                <a:solidFill>
                  <a:schemeClr val="tx1"/>
                </a:solidFill>
                <a:cs typeface="Arial"/>
              </a:rPr>
              <a:t>e</a:t>
            </a:r>
            <a:r>
              <a:rPr lang="tr-TR" dirty="0">
                <a:solidFill>
                  <a:schemeClr val="tx1"/>
                </a:solidFill>
                <a:cs typeface="Arial"/>
              </a:rPr>
              <a:t> </a:t>
            </a:r>
            <a:r>
              <a:rPr lang="tr-TR" spc="-5" dirty="0">
                <a:solidFill>
                  <a:schemeClr val="tx1"/>
                </a:solidFill>
                <a:cs typeface="Arial"/>
              </a:rPr>
              <a:t>h</a:t>
            </a:r>
            <a:r>
              <a:rPr lang="tr-TR" spc="-10" dirty="0">
                <a:solidFill>
                  <a:schemeClr val="tx1"/>
                </a:solidFill>
                <a:cs typeface="Arial"/>
              </a:rPr>
              <a:t>a</a:t>
            </a:r>
            <a:r>
              <a:rPr lang="tr-TR" dirty="0">
                <a:solidFill>
                  <a:schemeClr val="tx1"/>
                </a:solidFill>
                <a:cs typeface="Arial"/>
              </a:rPr>
              <a:t>v</a:t>
            </a:r>
            <a:r>
              <a:rPr lang="tr-TR" spc="-15" dirty="0">
                <a:solidFill>
                  <a:schemeClr val="tx1"/>
                </a:solidFill>
                <a:cs typeface="Arial"/>
              </a:rPr>
              <a:t>a</a:t>
            </a:r>
            <a:r>
              <a:rPr lang="tr-TR" spc="5" dirty="0">
                <a:solidFill>
                  <a:schemeClr val="tx1"/>
                </a:solidFill>
                <a:cs typeface="Arial"/>
              </a:rPr>
              <a:t>n</a:t>
            </a:r>
            <a:r>
              <a:rPr lang="tr-TR" spc="-20" dirty="0">
                <a:solidFill>
                  <a:schemeClr val="tx1"/>
                </a:solidFill>
                <a:cs typeface="Arial"/>
              </a:rPr>
              <a:t>ı</a:t>
            </a:r>
            <a:r>
              <a:rPr lang="tr-TR" dirty="0">
                <a:solidFill>
                  <a:schemeClr val="tx1"/>
                </a:solidFill>
                <a:cs typeface="Arial"/>
              </a:rPr>
              <a:t>n </a:t>
            </a:r>
            <a:r>
              <a:rPr lang="tr-TR" spc="-5" dirty="0">
                <a:solidFill>
                  <a:schemeClr val="tx1"/>
                </a:solidFill>
                <a:cs typeface="Arial"/>
              </a:rPr>
              <a:t>h</a:t>
            </a:r>
            <a:r>
              <a:rPr lang="tr-TR" spc="-15" dirty="0">
                <a:solidFill>
                  <a:schemeClr val="tx1"/>
                </a:solidFill>
                <a:cs typeface="Arial"/>
              </a:rPr>
              <a:t>a</a:t>
            </a:r>
            <a:r>
              <a:rPr lang="tr-TR" spc="-5" dirty="0">
                <a:solidFill>
                  <a:schemeClr val="tx1"/>
                </a:solidFill>
                <a:cs typeface="Arial"/>
              </a:rPr>
              <a:t>r</a:t>
            </a:r>
            <a:r>
              <a:rPr lang="tr-TR" spc="-15" dirty="0">
                <a:solidFill>
                  <a:schemeClr val="tx1"/>
                </a:solidFill>
                <a:cs typeface="Arial"/>
              </a:rPr>
              <a:t>e</a:t>
            </a:r>
            <a:r>
              <a:rPr lang="tr-TR" dirty="0">
                <a:solidFill>
                  <a:schemeClr val="tx1"/>
                </a:solidFill>
                <a:cs typeface="Arial"/>
              </a:rPr>
              <a:t>keti, </a:t>
            </a:r>
            <a:r>
              <a:rPr lang="tr-TR" spc="-20" dirty="0">
                <a:solidFill>
                  <a:schemeClr val="tx1"/>
                </a:solidFill>
                <a:cs typeface="Arial"/>
              </a:rPr>
              <a:t>ı</a:t>
            </a:r>
            <a:r>
              <a:rPr lang="tr-TR" spc="15" dirty="0">
                <a:solidFill>
                  <a:schemeClr val="tx1"/>
                </a:solidFill>
                <a:cs typeface="Arial"/>
              </a:rPr>
              <a:t>s</a:t>
            </a:r>
            <a:r>
              <a:rPr lang="tr-TR" spc="-10" dirty="0">
                <a:solidFill>
                  <a:schemeClr val="tx1"/>
                </a:solidFill>
                <a:cs typeface="Arial"/>
              </a:rPr>
              <a:t>ı</a:t>
            </a:r>
            <a:r>
              <a:rPr lang="tr-TR" spc="-5" dirty="0">
                <a:solidFill>
                  <a:schemeClr val="tx1"/>
                </a:solidFill>
                <a:cs typeface="Arial"/>
              </a:rPr>
              <a:t>n</a:t>
            </a:r>
            <a:r>
              <a:rPr lang="tr-TR" spc="-10" dirty="0">
                <a:solidFill>
                  <a:schemeClr val="tx1"/>
                </a:solidFill>
                <a:cs typeface="Arial"/>
              </a:rPr>
              <a:t>a</a:t>
            </a:r>
            <a:r>
              <a:rPr lang="tr-TR" dirty="0">
                <a:solidFill>
                  <a:schemeClr val="tx1"/>
                </a:solidFill>
                <a:cs typeface="Arial"/>
              </a:rPr>
              <a:t>n </a:t>
            </a:r>
            <a:r>
              <a:rPr lang="tr-TR" spc="-5" dirty="0">
                <a:solidFill>
                  <a:schemeClr val="tx1"/>
                </a:solidFill>
                <a:cs typeface="Arial"/>
              </a:rPr>
              <a:t>h</a:t>
            </a:r>
            <a:r>
              <a:rPr lang="tr-TR" spc="-10" dirty="0">
                <a:solidFill>
                  <a:schemeClr val="tx1"/>
                </a:solidFill>
                <a:cs typeface="Arial"/>
              </a:rPr>
              <a:t>a</a:t>
            </a:r>
            <a:r>
              <a:rPr lang="tr-TR" dirty="0">
                <a:solidFill>
                  <a:schemeClr val="tx1"/>
                </a:solidFill>
                <a:cs typeface="Arial"/>
              </a:rPr>
              <a:t>v</a:t>
            </a:r>
            <a:r>
              <a:rPr lang="tr-TR" spc="-15" dirty="0">
                <a:solidFill>
                  <a:schemeClr val="tx1"/>
                </a:solidFill>
                <a:cs typeface="Arial"/>
              </a:rPr>
              <a:t>a</a:t>
            </a:r>
            <a:r>
              <a:rPr lang="tr-TR" spc="-5" dirty="0">
                <a:solidFill>
                  <a:schemeClr val="tx1"/>
                </a:solidFill>
                <a:cs typeface="Arial"/>
              </a:rPr>
              <a:t>n</a:t>
            </a:r>
            <a:r>
              <a:rPr lang="tr-TR" spc="-15" dirty="0">
                <a:solidFill>
                  <a:schemeClr val="tx1"/>
                </a:solidFill>
                <a:cs typeface="Arial"/>
              </a:rPr>
              <a:t>ı</a:t>
            </a:r>
            <a:r>
              <a:rPr lang="tr-TR" dirty="0">
                <a:solidFill>
                  <a:schemeClr val="tx1"/>
                </a:solidFill>
                <a:cs typeface="Arial"/>
              </a:rPr>
              <a:t>n y</a:t>
            </a:r>
            <a:r>
              <a:rPr lang="tr-TR" spc="-15" dirty="0">
                <a:solidFill>
                  <a:schemeClr val="tx1"/>
                </a:solidFill>
                <a:cs typeface="Arial"/>
              </a:rPr>
              <a:t>ü</a:t>
            </a:r>
            <a:r>
              <a:rPr lang="tr-TR" dirty="0">
                <a:solidFill>
                  <a:schemeClr val="tx1"/>
                </a:solidFill>
                <a:cs typeface="Arial"/>
              </a:rPr>
              <a:t>k</a:t>
            </a:r>
            <a:r>
              <a:rPr lang="tr-TR" spc="10" dirty="0">
                <a:solidFill>
                  <a:schemeClr val="tx1"/>
                </a:solidFill>
                <a:cs typeface="Arial"/>
              </a:rPr>
              <a:t>s</a:t>
            </a:r>
            <a:r>
              <a:rPr lang="tr-TR" spc="-5" dirty="0">
                <a:solidFill>
                  <a:schemeClr val="tx1"/>
                </a:solidFill>
                <a:cs typeface="Arial"/>
              </a:rPr>
              <a:t>e</a:t>
            </a:r>
            <a:r>
              <a:rPr lang="tr-TR" spc="-15" dirty="0">
                <a:solidFill>
                  <a:schemeClr val="tx1"/>
                </a:solidFill>
                <a:cs typeface="Arial"/>
              </a:rPr>
              <a:t>l</a:t>
            </a:r>
            <a:r>
              <a:rPr lang="tr-TR" dirty="0">
                <a:solidFill>
                  <a:schemeClr val="tx1"/>
                </a:solidFill>
                <a:cs typeface="Arial"/>
              </a:rPr>
              <a:t>m</a:t>
            </a:r>
            <a:r>
              <a:rPr lang="tr-TR" spc="-15" dirty="0">
                <a:solidFill>
                  <a:schemeClr val="tx1"/>
                </a:solidFill>
                <a:cs typeface="Arial"/>
              </a:rPr>
              <a:t>e</a:t>
            </a:r>
            <a:r>
              <a:rPr lang="tr-TR" dirty="0">
                <a:solidFill>
                  <a:schemeClr val="tx1"/>
                </a:solidFill>
                <a:cs typeface="Arial"/>
              </a:rPr>
              <a:t>si </a:t>
            </a:r>
            <a:r>
              <a:rPr lang="tr-TR" spc="-5" dirty="0">
                <a:solidFill>
                  <a:schemeClr val="tx1"/>
                </a:solidFill>
                <a:cs typeface="Arial"/>
              </a:rPr>
              <a:t>prensibine</a:t>
            </a:r>
            <a:r>
              <a:rPr lang="tr-TR" spc="-45" dirty="0">
                <a:solidFill>
                  <a:schemeClr val="tx1"/>
                </a:solidFill>
                <a:cs typeface="Arial"/>
              </a:rPr>
              <a:t> </a:t>
            </a:r>
            <a:r>
              <a:rPr lang="tr-TR" spc="-25" dirty="0">
                <a:solidFill>
                  <a:schemeClr val="tx1"/>
                </a:solidFill>
                <a:cs typeface="Arial"/>
              </a:rPr>
              <a:t>dayanmaktadır. </a:t>
            </a:r>
            <a:endParaRPr lang="tr-TR" spc="-25" dirty="0" smtClean="0">
              <a:solidFill>
                <a:schemeClr val="tx1"/>
              </a:solidFill>
              <a:cs typeface="Arial"/>
            </a:endParaRPr>
          </a:p>
          <a:p>
            <a:r>
              <a:rPr lang="tr-TR" spc="-5" dirty="0" smtClean="0">
                <a:solidFill>
                  <a:schemeClr val="tx1"/>
                </a:solidFill>
                <a:cs typeface="Arial"/>
              </a:rPr>
              <a:t>Dış </a:t>
            </a:r>
            <a:r>
              <a:rPr lang="tr-TR" spc="-5" dirty="0">
                <a:solidFill>
                  <a:schemeClr val="tx1"/>
                </a:solidFill>
                <a:cs typeface="Arial"/>
              </a:rPr>
              <a:t>hava şartlarının değişmesi bu kulelerin performansını büyük  ölçüde</a:t>
            </a:r>
            <a:r>
              <a:rPr lang="tr-TR" spc="-45" dirty="0">
                <a:solidFill>
                  <a:schemeClr val="tx1"/>
                </a:solidFill>
                <a:cs typeface="Arial"/>
              </a:rPr>
              <a:t> </a:t>
            </a:r>
            <a:r>
              <a:rPr lang="tr-TR" spc="-20" dirty="0">
                <a:solidFill>
                  <a:schemeClr val="tx1"/>
                </a:solidFill>
                <a:cs typeface="Arial"/>
              </a:rPr>
              <a:t>etkilemektedir. </a:t>
            </a:r>
            <a:endParaRPr lang="tr-TR" spc="-20" dirty="0" smtClean="0">
              <a:solidFill>
                <a:schemeClr val="tx1"/>
              </a:solidFill>
              <a:cs typeface="Arial"/>
            </a:endParaRPr>
          </a:p>
          <a:p>
            <a:r>
              <a:rPr lang="tr-TR" spc="-10" dirty="0" smtClean="0">
                <a:solidFill>
                  <a:schemeClr val="tx1"/>
                </a:solidFill>
                <a:cs typeface="Arial"/>
              </a:rPr>
              <a:t>Dış </a:t>
            </a:r>
            <a:r>
              <a:rPr lang="tr-TR" spc="-5" dirty="0">
                <a:solidFill>
                  <a:schemeClr val="tx1"/>
                </a:solidFill>
                <a:cs typeface="Arial"/>
              </a:rPr>
              <a:t>sıcaklık </a:t>
            </a:r>
            <a:r>
              <a:rPr lang="tr-TR" spc="-10" dirty="0">
                <a:solidFill>
                  <a:schemeClr val="tx1"/>
                </a:solidFill>
                <a:cs typeface="Arial"/>
              </a:rPr>
              <a:t>düşük </a:t>
            </a:r>
            <a:r>
              <a:rPr lang="tr-TR" spc="-5" dirty="0">
                <a:solidFill>
                  <a:schemeClr val="tx1"/>
                </a:solidFill>
                <a:cs typeface="Arial"/>
              </a:rPr>
              <a:t>seviyelerde </a:t>
            </a:r>
            <a:r>
              <a:rPr lang="tr-TR" dirty="0">
                <a:solidFill>
                  <a:schemeClr val="tx1"/>
                </a:solidFill>
                <a:cs typeface="Arial"/>
              </a:rPr>
              <a:t>ise kule </a:t>
            </a:r>
            <a:r>
              <a:rPr lang="tr-TR" spc="-5" dirty="0">
                <a:solidFill>
                  <a:schemeClr val="tx1"/>
                </a:solidFill>
                <a:cs typeface="Arial"/>
              </a:rPr>
              <a:t>çekişi ve </a:t>
            </a:r>
            <a:r>
              <a:rPr lang="tr-TR" spc="-10" dirty="0">
                <a:solidFill>
                  <a:schemeClr val="tx1"/>
                </a:solidFill>
                <a:cs typeface="Arial"/>
              </a:rPr>
              <a:t>dolayısıyla</a:t>
            </a:r>
            <a:r>
              <a:rPr lang="tr-TR" dirty="0">
                <a:solidFill>
                  <a:schemeClr val="tx1"/>
                </a:solidFill>
                <a:cs typeface="Arial"/>
              </a:rPr>
              <a:t> soğutma </a:t>
            </a:r>
            <a:r>
              <a:rPr lang="tr-TR" spc="-5" dirty="0">
                <a:solidFill>
                  <a:schemeClr val="tx1"/>
                </a:solidFill>
                <a:cs typeface="Arial"/>
              </a:rPr>
              <a:t>kapasitesi</a:t>
            </a:r>
            <a:r>
              <a:rPr lang="tr-TR" spc="-50" dirty="0">
                <a:solidFill>
                  <a:schemeClr val="tx1"/>
                </a:solidFill>
                <a:cs typeface="Arial"/>
              </a:rPr>
              <a:t> </a:t>
            </a:r>
            <a:r>
              <a:rPr lang="tr-TR" spc="-15" dirty="0">
                <a:solidFill>
                  <a:schemeClr val="tx1"/>
                </a:solidFill>
                <a:cs typeface="Arial"/>
              </a:rPr>
              <a:t>artacaktır.</a:t>
            </a:r>
            <a:r>
              <a:rPr lang="tr-TR" dirty="0">
                <a:solidFill>
                  <a:schemeClr val="tx1"/>
                </a:solidFill>
                <a:cs typeface="Arial"/>
              </a:rPr>
              <a:t> </a:t>
            </a:r>
            <a:endParaRPr lang="tr-TR" dirty="0" smtClean="0">
              <a:solidFill>
                <a:schemeClr val="tx1"/>
              </a:solidFill>
              <a:cs typeface="Arial"/>
            </a:endParaRPr>
          </a:p>
          <a:p>
            <a:endParaRPr lang="tr-TR" dirty="0"/>
          </a:p>
        </p:txBody>
      </p:sp>
      <p:sp>
        <p:nvSpPr>
          <p:cNvPr id="4" name="Slayt Numarası Yer Tutucusu 3"/>
          <p:cNvSpPr>
            <a:spLocks noGrp="1"/>
          </p:cNvSpPr>
          <p:nvPr>
            <p:ph type="sldNum" sz="quarter" idx="12"/>
          </p:nvPr>
        </p:nvSpPr>
        <p:spPr/>
        <p:txBody>
          <a:bodyPr/>
          <a:lstStyle/>
          <a:p>
            <a:fld id="{EB06AC74-66D2-4224-8001-95047817A1F3}" type="slidenum">
              <a:rPr lang="tr-TR" smtClean="0"/>
              <a:pPr/>
              <a:t>10</a:t>
            </a:fld>
            <a:endParaRPr lang="tr-TR"/>
          </a:p>
        </p:txBody>
      </p:sp>
    </p:spTree>
    <p:extLst>
      <p:ext uri="{BB962C8B-B14F-4D97-AF65-F5344CB8AC3E}">
        <p14:creationId xmlns:p14="http://schemas.microsoft.com/office/powerpoint/2010/main" xmlns="" val="1204451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343306" y="1087225"/>
            <a:ext cx="4144021" cy="3778250"/>
          </a:xfrm>
          <a:prstGeom prst="rect">
            <a:avLst/>
          </a:prstGeom>
        </p:spPr>
      </p:pic>
      <p:sp>
        <p:nvSpPr>
          <p:cNvPr id="5" name="Metin kutusu 4"/>
          <p:cNvSpPr txBox="1"/>
          <p:nvPr/>
        </p:nvSpPr>
        <p:spPr>
          <a:xfrm>
            <a:off x="3535361" y="5429839"/>
            <a:ext cx="5759910" cy="369332"/>
          </a:xfrm>
          <a:prstGeom prst="rect">
            <a:avLst/>
          </a:prstGeom>
          <a:noFill/>
        </p:spPr>
        <p:txBody>
          <a:bodyPr wrap="none" rtlCol="0">
            <a:spAutoFit/>
          </a:bodyPr>
          <a:lstStyle/>
          <a:p>
            <a:r>
              <a:rPr lang="tr-TR" b="1" spc="-5" dirty="0" smtClean="0">
                <a:cs typeface="Arial"/>
              </a:rPr>
              <a:t>Doğal çekişli </a:t>
            </a:r>
            <a:r>
              <a:rPr lang="tr-TR" b="1" spc="-10" dirty="0" smtClean="0">
                <a:cs typeface="Arial"/>
              </a:rPr>
              <a:t>hiperbolik </a:t>
            </a:r>
            <a:r>
              <a:rPr lang="tr-TR" b="1" spc="-5" dirty="0" smtClean="0">
                <a:cs typeface="Arial"/>
              </a:rPr>
              <a:t>soğutma kulesi </a:t>
            </a:r>
            <a:r>
              <a:rPr lang="tr-TR" b="1" dirty="0" smtClean="0">
                <a:cs typeface="Arial"/>
              </a:rPr>
              <a:t>(baca</a:t>
            </a:r>
            <a:r>
              <a:rPr lang="tr-TR" b="1" spc="155" dirty="0" smtClean="0">
                <a:cs typeface="Arial"/>
              </a:rPr>
              <a:t> </a:t>
            </a:r>
            <a:r>
              <a:rPr lang="tr-TR" b="1" spc="-5" dirty="0" smtClean="0">
                <a:cs typeface="Arial"/>
              </a:rPr>
              <a:t>tipi)</a:t>
            </a:r>
            <a:endParaRPr lang="tr-TR" b="1" dirty="0"/>
          </a:p>
        </p:txBody>
      </p:sp>
      <p:sp>
        <p:nvSpPr>
          <p:cNvPr id="2" name="Slayt Numarası Yer Tutucusu 1"/>
          <p:cNvSpPr>
            <a:spLocks noGrp="1"/>
          </p:cNvSpPr>
          <p:nvPr>
            <p:ph type="sldNum" sz="quarter" idx="12"/>
          </p:nvPr>
        </p:nvSpPr>
        <p:spPr/>
        <p:txBody>
          <a:bodyPr/>
          <a:lstStyle/>
          <a:p>
            <a:fld id="{EB06AC74-66D2-4224-8001-95047817A1F3}" type="slidenum">
              <a:rPr lang="tr-TR" smtClean="0"/>
              <a:pPr/>
              <a:t>11</a:t>
            </a:fld>
            <a:endParaRPr lang="tr-TR"/>
          </a:p>
        </p:txBody>
      </p:sp>
    </p:spTree>
    <p:extLst>
      <p:ext uri="{BB962C8B-B14F-4D97-AF65-F5344CB8AC3E}">
        <p14:creationId xmlns:p14="http://schemas.microsoft.com/office/powerpoint/2010/main" xmlns="" val="2937162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pc="-5" dirty="0">
                <a:solidFill>
                  <a:schemeClr val="tx1"/>
                </a:solidFill>
                <a:cs typeface="Arial"/>
              </a:rPr>
              <a:t>4.1.2 ATMOSFERİK TİP </a:t>
            </a:r>
            <a:r>
              <a:rPr lang="tr-TR" dirty="0">
                <a:solidFill>
                  <a:schemeClr val="tx1"/>
                </a:solidFill>
                <a:cs typeface="Arial"/>
              </a:rPr>
              <a:t>KULELER </a:t>
            </a:r>
            <a:endParaRPr lang="tr-TR" dirty="0"/>
          </a:p>
        </p:txBody>
      </p:sp>
      <p:sp>
        <p:nvSpPr>
          <p:cNvPr id="3" name="İçerik Yer Tutucusu 2"/>
          <p:cNvSpPr>
            <a:spLocks noGrp="1"/>
          </p:cNvSpPr>
          <p:nvPr>
            <p:ph idx="1"/>
          </p:nvPr>
        </p:nvSpPr>
        <p:spPr>
          <a:xfrm>
            <a:off x="2589212" y="2237295"/>
            <a:ext cx="8915400" cy="3777622"/>
          </a:xfrm>
        </p:spPr>
        <p:txBody>
          <a:bodyPr/>
          <a:lstStyle/>
          <a:p>
            <a:r>
              <a:rPr lang="tr-TR" spc="-5" dirty="0">
                <a:solidFill>
                  <a:schemeClr val="tx1"/>
                </a:solidFill>
                <a:cs typeface="Arial"/>
              </a:rPr>
              <a:t>Atmosferik tip kulelerde havanın </a:t>
            </a:r>
            <a:r>
              <a:rPr lang="tr-TR" dirty="0">
                <a:solidFill>
                  <a:schemeClr val="tx1"/>
                </a:solidFill>
                <a:cs typeface="Arial"/>
              </a:rPr>
              <a:t>hareketi, </a:t>
            </a:r>
            <a:r>
              <a:rPr lang="tr-TR" spc="-5" dirty="0">
                <a:solidFill>
                  <a:schemeClr val="tx1"/>
                </a:solidFill>
                <a:cs typeface="Arial"/>
              </a:rPr>
              <a:t>kademeli  </a:t>
            </a:r>
            <a:r>
              <a:rPr lang="tr-TR" dirty="0">
                <a:solidFill>
                  <a:schemeClr val="tx1"/>
                </a:solidFill>
                <a:cs typeface="Arial"/>
              </a:rPr>
              <a:t>şekilde </a:t>
            </a:r>
            <a:r>
              <a:rPr lang="tr-TR" spc="-5" dirty="0">
                <a:solidFill>
                  <a:schemeClr val="tx1"/>
                </a:solidFill>
                <a:cs typeface="Arial"/>
              </a:rPr>
              <a:t>tertiplenmiş olan püskürtme </a:t>
            </a:r>
            <a:r>
              <a:rPr lang="tr-TR" spc="-5" dirty="0" err="1" smtClean="0">
                <a:solidFill>
                  <a:schemeClr val="tx1"/>
                </a:solidFill>
                <a:cs typeface="Arial"/>
              </a:rPr>
              <a:t>nozullarından</a:t>
            </a:r>
            <a:r>
              <a:rPr lang="tr-TR" spc="-5" dirty="0" smtClean="0">
                <a:solidFill>
                  <a:schemeClr val="tx1"/>
                </a:solidFill>
                <a:cs typeface="Arial"/>
              </a:rPr>
              <a:t> </a:t>
            </a:r>
            <a:r>
              <a:rPr lang="tr-TR" spc="-5" dirty="0">
                <a:solidFill>
                  <a:schemeClr val="tx1"/>
                </a:solidFill>
                <a:cs typeface="Arial"/>
              </a:rPr>
              <a:t>hızla püskürtülen </a:t>
            </a:r>
            <a:r>
              <a:rPr lang="tr-TR" dirty="0">
                <a:solidFill>
                  <a:schemeClr val="tx1"/>
                </a:solidFill>
                <a:cs typeface="Arial"/>
              </a:rPr>
              <a:t>suyun </a:t>
            </a:r>
            <a:r>
              <a:rPr lang="tr-TR" spc="-5" dirty="0">
                <a:solidFill>
                  <a:schemeClr val="tx1"/>
                </a:solidFill>
                <a:cs typeface="Arial"/>
              </a:rPr>
              <a:t>sürükleyici </a:t>
            </a:r>
            <a:r>
              <a:rPr lang="tr-TR" dirty="0">
                <a:solidFill>
                  <a:schemeClr val="tx1"/>
                </a:solidFill>
                <a:cs typeface="Arial"/>
              </a:rPr>
              <a:t>etkisiyle </a:t>
            </a:r>
            <a:r>
              <a:rPr lang="tr-TR" spc="-5" dirty="0">
                <a:solidFill>
                  <a:schemeClr val="tx1"/>
                </a:solidFill>
                <a:cs typeface="Arial"/>
              </a:rPr>
              <a:t>(</a:t>
            </a:r>
            <a:r>
              <a:rPr lang="tr-TR" spc="-5" dirty="0" err="1">
                <a:solidFill>
                  <a:schemeClr val="tx1"/>
                </a:solidFill>
                <a:cs typeface="Arial"/>
              </a:rPr>
              <a:t>endüktif</a:t>
            </a:r>
            <a:r>
              <a:rPr lang="tr-TR" spc="-5" dirty="0">
                <a:solidFill>
                  <a:schemeClr val="tx1"/>
                </a:solidFill>
                <a:cs typeface="Arial"/>
              </a:rPr>
              <a:t>  </a:t>
            </a:r>
            <a:r>
              <a:rPr lang="tr-TR" dirty="0">
                <a:solidFill>
                  <a:schemeClr val="tx1"/>
                </a:solidFill>
                <a:cs typeface="Arial"/>
              </a:rPr>
              <a:t>etki)</a:t>
            </a:r>
            <a:r>
              <a:rPr lang="tr-TR" spc="-25" dirty="0">
                <a:solidFill>
                  <a:schemeClr val="tx1"/>
                </a:solidFill>
                <a:cs typeface="Arial"/>
              </a:rPr>
              <a:t> </a:t>
            </a:r>
            <a:r>
              <a:rPr lang="tr-TR" spc="-20" dirty="0">
                <a:solidFill>
                  <a:schemeClr val="tx1"/>
                </a:solidFill>
                <a:cs typeface="Arial"/>
              </a:rPr>
              <a:t>sağlanır. Atmosferik tip kuleler üçe ayrılır</a:t>
            </a:r>
            <a:r>
              <a:rPr lang="tr-TR" spc="-20" dirty="0" smtClean="0">
                <a:solidFill>
                  <a:schemeClr val="tx1"/>
                </a:solidFill>
                <a:cs typeface="Arial"/>
              </a:rPr>
              <a:t>;</a:t>
            </a:r>
          </a:p>
          <a:p>
            <a:pPr lvl="1">
              <a:buFont typeface="Arial" panose="020B0604020202020204" pitchFamily="34" charset="0"/>
              <a:buChar char="•"/>
            </a:pPr>
            <a:r>
              <a:rPr lang="tr-TR" dirty="0">
                <a:solidFill>
                  <a:schemeClr val="tx1"/>
                </a:solidFill>
              </a:rPr>
              <a:t>Islak tip doğal çekişli soğutma </a:t>
            </a:r>
            <a:r>
              <a:rPr lang="tr-TR" dirty="0" smtClean="0">
                <a:solidFill>
                  <a:schemeClr val="tx1"/>
                </a:solidFill>
              </a:rPr>
              <a:t>kuleleri</a:t>
            </a:r>
          </a:p>
          <a:p>
            <a:pPr lvl="1">
              <a:buFont typeface="Arial" panose="020B0604020202020204" pitchFamily="34" charset="0"/>
              <a:buChar char="•"/>
            </a:pPr>
            <a:r>
              <a:rPr lang="tr-TR" dirty="0">
                <a:solidFill>
                  <a:schemeClr val="tx1"/>
                </a:solidFill>
              </a:rPr>
              <a:t>Kuru tip doğal çekişli soğutma </a:t>
            </a:r>
            <a:r>
              <a:rPr lang="tr-TR" dirty="0" smtClean="0">
                <a:solidFill>
                  <a:schemeClr val="tx1"/>
                </a:solidFill>
              </a:rPr>
              <a:t>kuleleri</a:t>
            </a:r>
          </a:p>
          <a:p>
            <a:pPr lvl="1">
              <a:buFont typeface="Arial" panose="020B0604020202020204" pitchFamily="34" charset="0"/>
              <a:buChar char="•"/>
            </a:pPr>
            <a:r>
              <a:rPr lang="tr-TR" dirty="0">
                <a:solidFill>
                  <a:schemeClr val="tx1"/>
                </a:solidFill>
              </a:rPr>
              <a:t>Fan Destekli Doğal Çekişli Soğutma Kuleleri</a:t>
            </a:r>
            <a:endParaRPr lang="tr-TR" spc="-20" dirty="0">
              <a:solidFill>
                <a:schemeClr val="tx1"/>
              </a:solidFill>
              <a:cs typeface="Arial"/>
            </a:endParaRPr>
          </a:p>
          <a:p>
            <a:endParaRPr lang="tr-TR" dirty="0"/>
          </a:p>
        </p:txBody>
      </p:sp>
      <p:sp>
        <p:nvSpPr>
          <p:cNvPr id="4" name="Slayt Numarası Yer Tutucusu 3"/>
          <p:cNvSpPr>
            <a:spLocks noGrp="1"/>
          </p:cNvSpPr>
          <p:nvPr>
            <p:ph type="sldNum" sz="quarter" idx="12"/>
          </p:nvPr>
        </p:nvSpPr>
        <p:spPr/>
        <p:txBody>
          <a:bodyPr/>
          <a:lstStyle/>
          <a:p>
            <a:fld id="{EB06AC74-66D2-4224-8001-95047817A1F3}" type="slidenum">
              <a:rPr lang="tr-TR" smtClean="0"/>
              <a:pPr/>
              <a:t>12</a:t>
            </a:fld>
            <a:endParaRPr lang="tr-TR"/>
          </a:p>
        </p:txBody>
      </p:sp>
    </p:spTree>
    <p:extLst>
      <p:ext uri="{BB962C8B-B14F-4D97-AF65-F5344CB8AC3E}">
        <p14:creationId xmlns:p14="http://schemas.microsoft.com/office/powerpoint/2010/main" xmlns="" val="2833913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chemeClr val="tx1"/>
                </a:solidFill>
              </a:rPr>
              <a:t>Islak Tip Doğal Çekişli Soğutma Kuleleri</a:t>
            </a:r>
            <a:endParaRPr lang="tr-TR" dirty="0">
              <a:solidFill>
                <a:schemeClr val="tx1"/>
              </a:solidFill>
            </a:endParaRPr>
          </a:p>
        </p:txBody>
      </p:sp>
      <p:sp>
        <p:nvSpPr>
          <p:cNvPr id="3" name="İçerik Yer Tutucusu 2"/>
          <p:cNvSpPr>
            <a:spLocks noGrp="1"/>
          </p:cNvSpPr>
          <p:nvPr>
            <p:ph idx="1"/>
          </p:nvPr>
        </p:nvSpPr>
        <p:spPr>
          <a:xfrm>
            <a:off x="2592925" y="1905000"/>
            <a:ext cx="8915400" cy="3777622"/>
          </a:xfrm>
        </p:spPr>
        <p:txBody>
          <a:bodyPr/>
          <a:lstStyle/>
          <a:p>
            <a:r>
              <a:rPr lang="tr-TR" dirty="0">
                <a:solidFill>
                  <a:schemeClr val="tx1"/>
                </a:solidFill>
              </a:rPr>
              <a:t>Islak tip doğal çekişli soğutma kuleleri büyük enerji santrallerinde ve endüstriyel tesislerde kullanılmaktadır</a:t>
            </a:r>
            <a:r>
              <a:rPr lang="tr-TR" dirty="0" smtClean="0">
                <a:solidFill>
                  <a:schemeClr val="tx1"/>
                </a:solidFill>
              </a:rPr>
              <a:t>. Bu </a:t>
            </a:r>
            <a:r>
              <a:rPr lang="tr-TR" dirty="0">
                <a:solidFill>
                  <a:schemeClr val="tx1"/>
                </a:solidFill>
              </a:rPr>
              <a:t>tip tesislerde soğutma ihtiyacı çok büyük </a:t>
            </a:r>
            <a:r>
              <a:rPr lang="tr-TR" dirty="0" smtClean="0">
                <a:solidFill>
                  <a:schemeClr val="tx1"/>
                </a:solidFill>
              </a:rPr>
              <a:t>kapasitededir</a:t>
            </a:r>
            <a:r>
              <a:rPr lang="tr-TR" dirty="0">
                <a:solidFill>
                  <a:schemeClr val="tx1"/>
                </a:solidFill>
              </a:rPr>
              <a:t>. Bu kapasiteyi sağlayabilmek ve daha ekonomik olmak için </a:t>
            </a:r>
            <a:r>
              <a:rPr lang="tr-TR" dirty="0" smtClean="0">
                <a:solidFill>
                  <a:schemeClr val="tx1"/>
                </a:solidFill>
              </a:rPr>
              <a:t>ıslak </a:t>
            </a:r>
            <a:r>
              <a:rPr lang="tr-TR" dirty="0">
                <a:solidFill>
                  <a:schemeClr val="tx1"/>
                </a:solidFill>
              </a:rPr>
              <a:t>tip doğal çekişli soğutma kuleleri tercih edilmektedir. Hiperbolik şekli sayesinde hava istenilen hızlarda </a:t>
            </a:r>
            <a:r>
              <a:rPr lang="tr-TR" dirty="0" smtClean="0">
                <a:solidFill>
                  <a:schemeClr val="tx1"/>
                </a:solidFill>
              </a:rPr>
              <a:t>(1-3 m/s) </a:t>
            </a:r>
            <a:r>
              <a:rPr lang="tr-TR" dirty="0">
                <a:solidFill>
                  <a:schemeClr val="tx1"/>
                </a:solidFill>
              </a:rPr>
              <a:t>aşağıdan yukarıya doğru hareket etmektedir. Klasik soğutma kulelerindeki  gibi dolgu, su dağıtım sistemi ve </a:t>
            </a:r>
            <a:r>
              <a:rPr lang="tr-TR" dirty="0" err="1">
                <a:solidFill>
                  <a:schemeClr val="tx1"/>
                </a:solidFill>
              </a:rPr>
              <a:t>eliminatör</a:t>
            </a:r>
            <a:r>
              <a:rPr lang="tr-TR" dirty="0">
                <a:solidFill>
                  <a:schemeClr val="tx1"/>
                </a:solidFill>
              </a:rPr>
              <a:t> bu kulelerin iç kısmını oluşturmaktadır. Bu kulelerin en büyük avantajı fan-motor grubu olmadığı için enerjiden çok büyük oranlarda tasarruf </a:t>
            </a:r>
            <a:r>
              <a:rPr lang="tr-TR" dirty="0" smtClean="0">
                <a:solidFill>
                  <a:schemeClr val="tx1"/>
                </a:solidFill>
              </a:rPr>
              <a:t>edilmesine olanak sağlamasıdır. </a:t>
            </a:r>
            <a:r>
              <a:rPr lang="tr-TR" dirty="0">
                <a:solidFill>
                  <a:schemeClr val="tx1"/>
                </a:solidFill>
              </a:rPr>
              <a:t>Bu sayede yüksek ilk yatırım </a:t>
            </a:r>
            <a:r>
              <a:rPr lang="tr-TR" dirty="0" smtClean="0">
                <a:solidFill>
                  <a:schemeClr val="tx1"/>
                </a:solidFill>
              </a:rPr>
              <a:t>maliyetine </a:t>
            </a:r>
            <a:r>
              <a:rPr lang="tr-TR" dirty="0">
                <a:solidFill>
                  <a:schemeClr val="tx1"/>
                </a:solidFill>
              </a:rPr>
              <a:t>kısa sürede geri dönüş alınmaktadır</a:t>
            </a:r>
            <a:r>
              <a:rPr lang="tr-TR" dirty="0" smtClean="0">
                <a:solidFill>
                  <a:schemeClr val="tx1"/>
                </a:solidFill>
              </a:rPr>
              <a:t>. </a:t>
            </a:r>
            <a:r>
              <a:rPr lang="tr-TR" spc="-5" dirty="0" smtClean="0">
                <a:solidFill>
                  <a:schemeClr val="tx1"/>
                </a:solidFill>
                <a:cs typeface="Arial"/>
              </a:rPr>
              <a:t>Bu </a:t>
            </a:r>
            <a:r>
              <a:rPr lang="tr-TR" dirty="0">
                <a:solidFill>
                  <a:schemeClr val="tx1"/>
                </a:solidFill>
                <a:cs typeface="Arial"/>
              </a:rPr>
              <a:t>kulelerde </a:t>
            </a:r>
            <a:r>
              <a:rPr lang="tr-TR" spc="-5" dirty="0">
                <a:solidFill>
                  <a:schemeClr val="tx1"/>
                </a:solidFill>
                <a:cs typeface="Arial"/>
              </a:rPr>
              <a:t>hava akışı </a:t>
            </a:r>
            <a:r>
              <a:rPr lang="tr-TR" dirty="0">
                <a:solidFill>
                  <a:schemeClr val="tx1"/>
                </a:solidFill>
                <a:cs typeface="Arial"/>
              </a:rPr>
              <a:t>hızları rüzgârdan </a:t>
            </a:r>
            <a:r>
              <a:rPr lang="tr-TR" spc="-5" dirty="0">
                <a:solidFill>
                  <a:schemeClr val="tx1"/>
                </a:solidFill>
                <a:cs typeface="Arial"/>
              </a:rPr>
              <a:t>olumsuz  şekilde</a:t>
            </a:r>
            <a:r>
              <a:rPr lang="tr-TR" spc="5" dirty="0">
                <a:solidFill>
                  <a:schemeClr val="tx1"/>
                </a:solidFill>
                <a:cs typeface="Arial"/>
              </a:rPr>
              <a:t> </a:t>
            </a:r>
            <a:r>
              <a:rPr lang="tr-TR" spc="-15" dirty="0" smtClean="0">
                <a:solidFill>
                  <a:schemeClr val="tx1"/>
                </a:solidFill>
                <a:cs typeface="Arial"/>
              </a:rPr>
              <a:t>etkilenmektedir.</a:t>
            </a:r>
            <a:endParaRPr lang="tr-TR" dirty="0">
              <a:solidFill>
                <a:schemeClr val="tx1"/>
              </a:solidFill>
              <a:cs typeface="Arial"/>
            </a:endParaRPr>
          </a:p>
          <a:p>
            <a:pPr marL="0" indent="0">
              <a:buNone/>
            </a:pP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13</a:t>
            </a:fld>
            <a:endParaRPr lang="tr-TR"/>
          </a:p>
        </p:txBody>
      </p:sp>
    </p:spTree>
    <p:extLst>
      <p:ext uri="{BB962C8B-B14F-4D97-AF65-F5344CB8AC3E}">
        <p14:creationId xmlns:p14="http://schemas.microsoft.com/office/powerpoint/2010/main" xmlns="" val="3551500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a:spLocks noGrp="1"/>
          </p:cNvSpPr>
          <p:nvPr>
            <p:ph idx="1"/>
          </p:nvPr>
        </p:nvSpPr>
        <p:spPr>
          <a:xfrm>
            <a:off x="2919150" y="445001"/>
            <a:ext cx="6894153" cy="5287112"/>
          </a:xfrm>
          <a:prstGeom prst="rect">
            <a:avLst/>
          </a:prstGeom>
          <a:blipFill>
            <a:blip r:embed="rId2" cstate="print"/>
            <a:stretch>
              <a:fillRect/>
            </a:stretch>
          </a:blipFill>
        </p:spPr>
        <p:txBody>
          <a:bodyPr wrap="square" lIns="0" tIns="0" rIns="0" bIns="0" rtlCol="0"/>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pPr marL="0" indent="0">
              <a:buNone/>
            </a:pPr>
            <a:endParaRPr lang="tr-TR" dirty="0"/>
          </a:p>
        </p:txBody>
      </p:sp>
      <p:sp>
        <p:nvSpPr>
          <p:cNvPr id="5" name="Metin kutusu 4"/>
          <p:cNvSpPr txBox="1"/>
          <p:nvPr/>
        </p:nvSpPr>
        <p:spPr>
          <a:xfrm>
            <a:off x="3164698" y="5977827"/>
            <a:ext cx="6403055" cy="369332"/>
          </a:xfrm>
          <a:prstGeom prst="rect">
            <a:avLst/>
          </a:prstGeom>
          <a:noFill/>
        </p:spPr>
        <p:txBody>
          <a:bodyPr wrap="square" rtlCol="0">
            <a:spAutoFit/>
          </a:bodyPr>
          <a:lstStyle/>
          <a:p>
            <a:pPr marL="12700">
              <a:lnSpc>
                <a:spcPct val="100000"/>
              </a:lnSpc>
              <a:spcBef>
                <a:spcPts val="100"/>
              </a:spcBef>
            </a:pPr>
            <a:r>
              <a:rPr lang="tr-TR" b="1" dirty="0" smtClean="0">
                <a:latin typeface="Arial"/>
                <a:cs typeface="Arial"/>
              </a:rPr>
              <a:t>Atmosferik </a:t>
            </a:r>
            <a:r>
              <a:rPr lang="tr-TR" b="1" spc="-5" dirty="0" smtClean="0">
                <a:latin typeface="Arial"/>
                <a:cs typeface="Arial"/>
              </a:rPr>
              <a:t>doğal çekişli soğutma kulesi</a:t>
            </a:r>
            <a:r>
              <a:rPr lang="tr-TR" b="1" spc="-70" dirty="0" smtClean="0">
                <a:latin typeface="Arial"/>
                <a:cs typeface="Arial"/>
              </a:rPr>
              <a:t> </a:t>
            </a:r>
            <a:r>
              <a:rPr lang="tr-TR" b="1" spc="-5" dirty="0" smtClean="0">
                <a:latin typeface="Arial"/>
                <a:cs typeface="Arial"/>
              </a:rPr>
              <a:t>kulesi(ıslak tip)</a:t>
            </a:r>
            <a:endParaRPr lang="tr-TR" b="1" dirty="0"/>
          </a:p>
        </p:txBody>
      </p:sp>
      <p:sp>
        <p:nvSpPr>
          <p:cNvPr id="2" name="Slayt Numarası Yer Tutucusu 1"/>
          <p:cNvSpPr>
            <a:spLocks noGrp="1"/>
          </p:cNvSpPr>
          <p:nvPr>
            <p:ph type="sldNum" sz="quarter" idx="12"/>
          </p:nvPr>
        </p:nvSpPr>
        <p:spPr/>
        <p:txBody>
          <a:bodyPr/>
          <a:lstStyle/>
          <a:p>
            <a:fld id="{EB06AC74-66D2-4224-8001-95047817A1F3}" type="slidenum">
              <a:rPr lang="tr-TR" smtClean="0"/>
              <a:pPr/>
              <a:t>14</a:t>
            </a:fld>
            <a:endParaRPr lang="tr-TR"/>
          </a:p>
        </p:txBody>
      </p:sp>
    </p:spTree>
    <p:extLst>
      <p:ext uri="{BB962C8B-B14F-4D97-AF65-F5344CB8AC3E}">
        <p14:creationId xmlns:p14="http://schemas.microsoft.com/office/powerpoint/2010/main" xmlns="" val="3157464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rPr>
              <a:t>Kuru Tip </a:t>
            </a:r>
            <a:r>
              <a:rPr lang="tr-TR" dirty="0">
                <a:solidFill>
                  <a:schemeClr val="tx1"/>
                </a:solidFill>
              </a:rPr>
              <a:t>Doğal Çekişli Soğutma Kuleleri</a:t>
            </a:r>
          </a:p>
        </p:txBody>
      </p:sp>
      <p:sp>
        <p:nvSpPr>
          <p:cNvPr id="3" name="İçerik Yer Tutucusu 2"/>
          <p:cNvSpPr>
            <a:spLocks noGrp="1"/>
          </p:cNvSpPr>
          <p:nvPr>
            <p:ph idx="1"/>
          </p:nvPr>
        </p:nvSpPr>
        <p:spPr>
          <a:xfrm>
            <a:off x="2589212" y="2011052"/>
            <a:ext cx="8996330" cy="3777622"/>
          </a:xfrm>
        </p:spPr>
        <p:txBody>
          <a:bodyPr>
            <a:normAutofit/>
          </a:bodyPr>
          <a:lstStyle/>
          <a:p>
            <a:r>
              <a:rPr lang="tr-TR" dirty="0">
                <a:solidFill>
                  <a:schemeClr val="tx1"/>
                </a:solidFill>
              </a:rPr>
              <a:t>Kuru tip doğal çekişli soğutma kuleleri, yüksek miktarlarda su kaynağı sıkıntısı olan bölgelerde tercih </a:t>
            </a:r>
            <a:r>
              <a:rPr lang="tr-TR" dirty="0" smtClean="0">
                <a:solidFill>
                  <a:schemeClr val="tx1"/>
                </a:solidFill>
              </a:rPr>
              <a:t>edilmektedir. </a:t>
            </a:r>
            <a:r>
              <a:rPr lang="tr-TR" dirty="0">
                <a:solidFill>
                  <a:schemeClr val="tx1"/>
                </a:solidFill>
              </a:rPr>
              <a:t>Klasik doğal çekişli soğutma kulelerin içerisinde soğutma işlemi gerçekleşirken büyük miktarda su buharı </a:t>
            </a:r>
            <a:r>
              <a:rPr lang="tr-TR" dirty="0" smtClean="0">
                <a:solidFill>
                  <a:schemeClr val="tx1"/>
                </a:solidFill>
              </a:rPr>
              <a:t>oluşmakta </a:t>
            </a:r>
            <a:r>
              <a:rPr lang="tr-TR" dirty="0">
                <a:solidFill>
                  <a:schemeClr val="tx1"/>
                </a:solidFill>
              </a:rPr>
              <a:t>ve su buharı atmosfere </a:t>
            </a:r>
            <a:r>
              <a:rPr lang="tr-TR" dirty="0" smtClean="0">
                <a:solidFill>
                  <a:schemeClr val="tx1"/>
                </a:solidFill>
              </a:rPr>
              <a:t>atılmaktadır. Bu </a:t>
            </a:r>
            <a:r>
              <a:rPr lang="tr-TR" dirty="0">
                <a:solidFill>
                  <a:schemeClr val="tx1"/>
                </a:solidFill>
              </a:rPr>
              <a:t>yüzden </a:t>
            </a:r>
            <a:r>
              <a:rPr lang="tr-TR" dirty="0" smtClean="0">
                <a:solidFill>
                  <a:schemeClr val="tx1"/>
                </a:solidFill>
              </a:rPr>
              <a:t>yüksek miktarlarda </a:t>
            </a:r>
            <a:r>
              <a:rPr lang="tr-TR" dirty="0">
                <a:solidFill>
                  <a:schemeClr val="tx1"/>
                </a:solidFill>
              </a:rPr>
              <a:t>su takviyesi ihtiyacı doğmaktadır. Bu sorunu çözmek için kuru tip doğal çekişli soğutma kuleleri kullanılmaktadır. Kule içerisine yerleştirilen borulu ısı değiştiriciler içerisinden geçen buhar, doğal akışla aşağıdan yukarı doğru hareket eden hava sayesinde </a:t>
            </a:r>
            <a:r>
              <a:rPr lang="tr-TR" dirty="0" err="1" smtClean="0">
                <a:solidFill>
                  <a:schemeClr val="tx1"/>
                </a:solidFill>
              </a:rPr>
              <a:t>yoğuşturulmakta</a:t>
            </a:r>
            <a:r>
              <a:rPr lang="tr-TR" dirty="0" smtClean="0">
                <a:solidFill>
                  <a:schemeClr val="tx1"/>
                </a:solidFill>
              </a:rPr>
              <a:t> ve </a:t>
            </a:r>
            <a:r>
              <a:rPr lang="tr-TR" dirty="0" err="1" smtClean="0">
                <a:solidFill>
                  <a:schemeClr val="tx1"/>
                </a:solidFill>
              </a:rPr>
              <a:t>yoğuşan</a:t>
            </a:r>
            <a:r>
              <a:rPr lang="tr-TR" dirty="0" smtClean="0">
                <a:solidFill>
                  <a:schemeClr val="tx1"/>
                </a:solidFill>
              </a:rPr>
              <a:t> </a:t>
            </a:r>
            <a:r>
              <a:rPr lang="tr-TR" dirty="0">
                <a:solidFill>
                  <a:schemeClr val="tx1"/>
                </a:solidFill>
              </a:rPr>
              <a:t>su tekrardan kazanlara </a:t>
            </a:r>
            <a:r>
              <a:rPr lang="tr-TR" dirty="0" smtClean="0">
                <a:solidFill>
                  <a:schemeClr val="tx1"/>
                </a:solidFill>
              </a:rPr>
              <a:t>gönderilmektedir.</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15</a:t>
            </a:fld>
            <a:endParaRPr lang="tr-TR"/>
          </a:p>
        </p:txBody>
      </p:sp>
    </p:spTree>
    <p:extLst>
      <p:ext uri="{BB962C8B-B14F-4D97-AF65-F5344CB8AC3E}">
        <p14:creationId xmlns:p14="http://schemas.microsoft.com/office/powerpoint/2010/main" xmlns="" val="3141857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817445" y="5316718"/>
            <a:ext cx="4557110" cy="369332"/>
          </a:xfrm>
          <a:prstGeom prst="rect">
            <a:avLst/>
          </a:prstGeom>
          <a:noFill/>
        </p:spPr>
        <p:txBody>
          <a:bodyPr wrap="square" rtlCol="0">
            <a:spAutoFit/>
          </a:bodyPr>
          <a:lstStyle/>
          <a:p>
            <a:r>
              <a:rPr lang="tr-TR" b="1" spc="-5" dirty="0" smtClean="0">
                <a:latin typeface="Arial"/>
                <a:cs typeface="Arial"/>
              </a:rPr>
              <a:t>Atmosferik doğal</a:t>
            </a:r>
            <a:r>
              <a:rPr lang="tr-TR" b="1" spc="-55" dirty="0" smtClean="0">
                <a:latin typeface="Arial"/>
                <a:cs typeface="Arial"/>
              </a:rPr>
              <a:t> </a:t>
            </a:r>
            <a:r>
              <a:rPr lang="tr-TR" b="1" spc="-5" dirty="0" smtClean="0">
                <a:latin typeface="Arial"/>
                <a:cs typeface="Arial"/>
              </a:rPr>
              <a:t>çekişli</a:t>
            </a:r>
            <a:r>
              <a:rPr lang="tr-TR" b="1" spc="30" dirty="0" smtClean="0">
                <a:latin typeface="Arial"/>
                <a:cs typeface="Arial"/>
              </a:rPr>
              <a:t> </a:t>
            </a:r>
            <a:r>
              <a:rPr lang="tr-TR" b="1" spc="-5" dirty="0" smtClean="0">
                <a:latin typeface="Arial"/>
                <a:cs typeface="Arial"/>
              </a:rPr>
              <a:t>soğutma (kuru)</a:t>
            </a:r>
            <a:endParaRPr lang="tr-TR" b="1" dirty="0"/>
          </a:p>
        </p:txBody>
      </p:sp>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20630" y="791852"/>
            <a:ext cx="4150740" cy="4150740"/>
          </a:xfrm>
          <a:prstGeom prst="rect">
            <a:avLst/>
          </a:prstGeom>
        </p:spPr>
      </p:pic>
      <p:sp>
        <p:nvSpPr>
          <p:cNvPr id="2" name="Slayt Numarası Yer Tutucusu 1"/>
          <p:cNvSpPr>
            <a:spLocks noGrp="1"/>
          </p:cNvSpPr>
          <p:nvPr>
            <p:ph type="sldNum" sz="quarter" idx="12"/>
          </p:nvPr>
        </p:nvSpPr>
        <p:spPr/>
        <p:txBody>
          <a:bodyPr/>
          <a:lstStyle/>
          <a:p>
            <a:fld id="{EB06AC74-66D2-4224-8001-95047817A1F3}" type="slidenum">
              <a:rPr lang="tr-TR" smtClean="0"/>
              <a:pPr/>
              <a:t>16</a:t>
            </a:fld>
            <a:endParaRPr lang="tr-TR"/>
          </a:p>
        </p:txBody>
      </p:sp>
    </p:spTree>
    <p:extLst>
      <p:ext uri="{BB962C8B-B14F-4D97-AF65-F5344CB8AC3E}">
        <p14:creationId xmlns:p14="http://schemas.microsoft.com/office/powerpoint/2010/main" xmlns="" val="3069822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Fan </a:t>
            </a:r>
            <a:r>
              <a:rPr lang="tr-TR" dirty="0" smtClean="0">
                <a:solidFill>
                  <a:schemeClr val="tx1"/>
                </a:solidFill>
              </a:rPr>
              <a:t>Destekli Doğal </a:t>
            </a:r>
            <a:r>
              <a:rPr lang="tr-TR" dirty="0">
                <a:solidFill>
                  <a:schemeClr val="tx1"/>
                </a:solidFill>
              </a:rPr>
              <a:t>Çekişli Soğutma Kuleleri</a:t>
            </a:r>
          </a:p>
        </p:txBody>
      </p:sp>
      <p:sp>
        <p:nvSpPr>
          <p:cNvPr id="3" name="İçerik Yer Tutucusu 2"/>
          <p:cNvSpPr>
            <a:spLocks noGrp="1"/>
          </p:cNvSpPr>
          <p:nvPr>
            <p:ph idx="1"/>
          </p:nvPr>
        </p:nvSpPr>
        <p:spPr>
          <a:xfrm>
            <a:off x="2592925" y="2491820"/>
            <a:ext cx="8915400" cy="3777622"/>
          </a:xfrm>
        </p:spPr>
        <p:txBody>
          <a:bodyPr/>
          <a:lstStyle/>
          <a:p>
            <a:r>
              <a:rPr lang="tr-TR" dirty="0">
                <a:solidFill>
                  <a:schemeClr val="tx1"/>
                </a:solidFill>
              </a:rPr>
              <a:t>F</a:t>
            </a:r>
            <a:r>
              <a:rPr lang="tr-TR" dirty="0" smtClean="0">
                <a:solidFill>
                  <a:schemeClr val="tx1"/>
                </a:solidFill>
              </a:rPr>
              <a:t>an destekli doğal çekişli soğutma kuleleri, klasik doğal </a:t>
            </a:r>
            <a:r>
              <a:rPr lang="tr-TR" dirty="0">
                <a:solidFill>
                  <a:schemeClr val="tx1"/>
                </a:solidFill>
              </a:rPr>
              <a:t>çekişli ve mekanik çekişli soğutma kulelerinin avantajlarını birleştirmektedir. Enerji tasarrufu mekanik çekişli soğutma kulelerine göre daha fazladır. Özellikle yazın </a:t>
            </a:r>
            <a:r>
              <a:rPr lang="tr-TR" dirty="0" smtClean="0">
                <a:solidFill>
                  <a:schemeClr val="tx1"/>
                </a:solidFill>
              </a:rPr>
              <a:t>yüksek sıcaklıklarda </a:t>
            </a:r>
            <a:r>
              <a:rPr lang="tr-TR" dirty="0">
                <a:solidFill>
                  <a:schemeClr val="tx1"/>
                </a:solidFill>
              </a:rPr>
              <a:t>daha kararlı bir soğutma avantajı sağlamaktadır. Aynı zamanda daha az yüksekliğe sahiplerdir bu sayede ilk yatırım maliyeti düşmektedir.</a:t>
            </a:r>
          </a:p>
        </p:txBody>
      </p:sp>
      <p:sp>
        <p:nvSpPr>
          <p:cNvPr id="4" name="Slayt Numarası Yer Tutucusu 3"/>
          <p:cNvSpPr>
            <a:spLocks noGrp="1"/>
          </p:cNvSpPr>
          <p:nvPr>
            <p:ph type="sldNum" sz="quarter" idx="12"/>
          </p:nvPr>
        </p:nvSpPr>
        <p:spPr/>
        <p:txBody>
          <a:bodyPr/>
          <a:lstStyle/>
          <a:p>
            <a:fld id="{EB06AC74-66D2-4224-8001-95047817A1F3}" type="slidenum">
              <a:rPr lang="tr-TR" smtClean="0"/>
              <a:pPr/>
              <a:t>17</a:t>
            </a:fld>
            <a:endParaRPr lang="tr-TR"/>
          </a:p>
        </p:txBody>
      </p:sp>
    </p:spTree>
    <p:extLst>
      <p:ext uri="{BB962C8B-B14F-4D97-AF65-F5344CB8AC3E}">
        <p14:creationId xmlns:p14="http://schemas.microsoft.com/office/powerpoint/2010/main" xmlns="" val="2853623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39680" y="1263192"/>
            <a:ext cx="6626489" cy="3703834"/>
          </a:xfrm>
        </p:spPr>
      </p:pic>
      <p:sp>
        <p:nvSpPr>
          <p:cNvPr id="5" name="Metin kutusu 4"/>
          <p:cNvSpPr txBox="1"/>
          <p:nvPr/>
        </p:nvSpPr>
        <p:spPr>
          <a:xfrm>
            <a:off x="3770793" y="5297864"/>
            <a:ext cx="5364262" cy="369332"/>
          </a:xfrm>
          <a:prstGeom prst="rect">
            <a:avLst/>
          </a:prstGeom>
          <a:noFill/>
        </p:spPr>
        <p:txBody>
          <a:bodyPr wrap="square" rtlCol="0">
            <a:spAutoFit/>
          </a:bodyPr>
          <a:lstStyle/>
          <a:p>
            <a:r>
              <a:rPr lang="tr-TR" b="1" spc="-5" dirty="0" smtClean="0">
                <a:latin typeface="Arial"/>
                <a:cs typeface="Arial"/>
              </a:rPr>
              <a:t>Atmosferik doğal</a:t>
            </a:r>
            <a:r>
              <a:rPr lang="tr-TR" b="1" spc="-55" dirty="0" smtClean="0">
                <a:latin typeface="Arial"/>
                <a:cs typeface="Arial"/>
              </a:rPr>
              <a:t> </a:t>
            </a:r>
            <a:r>
              <a:rPr lang="tr-TR" b="1" spc="-5" dirty="0" smtClean="0">
                <a:latin typeface="Arial"/>
                <a:cs typeface="Arial"/>
              </a:rPr>
              <a:t>çekişli</a:t>
            </a:r>
            <a:r>
              <a:rPr lang="tr-TR" b="1" spc="30" dirty="0" smtClean="0">
                <a:latin typeface="Arial"/>
                <a:cs typeface="Arial"/>
              </a:rPr>
              <a:t> </a:t>
            </a:r>
            <a:r>
              <a:rPr lang="tr-TR" b="1" spc="-5" dirty="0" smtClean="0">
                <a:latin typeface="Arial"/>
                <a:cs typeface="Arial"/>
              </a:rPr>
              <a:t>soğutma (fan destekli)</a:t>
            </a:r>
            <a:endParaRPr lang="tr-TR" b="1" dirty="0"/>
          </a:p>
        </p:txBody>
      </p:sp>
      <p:sp>
        <p:nvSpPr>
          <p:cNvPr id="2" name="Slayt Numarası Yer Tutucusu 1"/>
          <p:cNvSpPr>
            <a:spLocks noGrp="1"/>
          </p:cNvSpPr>
          <p:nvPr>
            <p:ph type="sldNum" sz="quarter" idx="12"/>
          </p:nvPr>
        </p:nvSpPr>
        <p:spPr/>
        <p:txBody>
          <a:bodyPr/>
          <a:lstStyle/>
          <a:p>
            <a:fld id="{EB06AC74-66D2-4224-8001-95047817A1F3}" type="slidenum">
              <a:rPr lang="tr-TR" smtClean="0"/>
              <a:pPr/>
              <a:t>18</a:t>
            </a:fld>
            <a:endParaRPr lang="tr-TR"/>
          </a:p>
        </p:txBody>
      </p:sp>
    </p:spTree>
    <p:extLst>
      <p:ext uri="{BB962C8B-B14F-4D97-AF65-F5344CB8AC3E}">
        <p14:creationId xmlns:p14="http://schemas.microsoft.com/office/powerpoint/2010/main" xmlns="" val="2067327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9068032" cy="1280890"/>
          </a:xfrm>
        </p:spPr>
        <p:txBody>
          <a:bodyPr/>
          <a:lstStyle/>
          <a:p>
            <a:r>
              <a:rPr lang="tr-TR" spc="-5" dirty="0">
                <a:solidFill>
                  <a:schemeClr val="tx1"/>
                </a:solidFill>
                <a:cs typeface="Arial"/>
              </a:rPr>
              <a:t>4.2 MEKANİK ÇEKİŞLİ SOĞUTMA </a:t>
            </a:r>
            <a:r>
              <a:rPr lang="tr-TR" dirty="0">
                <a:solidFill>
                  <a:schemeClr val="tx1"/>
                </a:solidFill>
                <a:cs typeface="Arial"/>
              </a:rPr>
              <a:t>KULELERİ </a:t>
            </a:r>
            <a:endParaRPr lang="tr-TR" dirty="0"/>
          </a:p>
        </p:txBody>
      </p:sp>
      <p:sp>
        <p:nvSpPr>
          <p:cNvPr id="3" name="İçerik Yer Tutucusu 2"/>
          <p:cNvSpPr>
            <a:spLocks noGrp="1"/>
          </p:cNvSpPr>
          <p:nvPr>
            <p:ph idx="1"/>
          </p:nvPr>
        </p:nvSpPr>
        <p:spPr/>
        <p:txBody>
          <a:bodyPr/>
          <a:lstStyle/>
          <a:p>
            <a:r>
              <a:rPr lang="tr-TR" spc="-5" dirty="0">
                <a:solidFill>
                  <a:schemeClr val="tx1"/>
                </a:solidFill>
                <a:cs typeface="Arial"/>
              </a:rPr>
              <a:t>Mekanik çekişli soğutma kulelerinde hava akışı vantilatörler sayesinde olmaktadır. Hava hareketini sağlayan vantilatör genellikle </a:t>
            </a:r>
            <a:r>
              <a:rPr lang="tr-TR" spc="-5" dirty="0" err="1">
                <a:solidFill>
                  <a:schemeClr val="tx1"/>
                </a:solidFill>
                <a:cs typeface="Arial"/>
              </a:rPr>
              <a:t>radyal</a:t>
            </a:r>
            <a:r>
              <a:rPr lang="tr-TR" spc="100" dirty="0">
                <a:solidFill>
                  <a:schemeClr val="tx1"/>
                </a:solidFill>
                <a:cs typeface="Arial"/>
              </a:rPr>
              <a:t> </a:t>
            </a:r>
            <a:r>
              <a:rPr lang="tr-TR" dirty="0">
                <a:solidFill>
                  <a:schemeClr val="tx1"/>
                </a:solidFill>
                <a:cs typeface="Arial"/>
              </a:rPr>
              <a:t>ve </a:t>
            </a:r>
            <a:r>
              <a:rPr lang="tr-TR" spc="-5" dirty="0" err="1">
                <a:solidFill>
                  <a:schemeClr val="tx1"/>
                </a:solidFill>
                <a:cs typeface="Arial"/>
              </a:rPr>
              <a:t>eksenel</a:t>
            </a:r>
            <a:r>
              <a:rPr lang="tr-TR" spc="-5" dirty="0">
                <a:solidFill>
                  <a:schemeClr val="tx1"/>
                </a:solidFill>
                <a:cs typeface="Arial"/>
              </a:rPr>
              <a:t> </a:t>
            </a:r>
            <a:r>
              <a:rPr lang="tr-TR" dirty="0">
                <a:solidFill>
                  <a:schemeClr val="tx1"/>
                </a:solidFill>
                <a:cs typeface="Arial"/>
              </a:rPr>
              <a:t>tipte</a:t>
            </a:r>
            <a:r>
              <a:rPr lang="tr-TR" spc="20" dirty="0">
                <a:solidFill>
                  <a:schemeClr val="tx1"/>
                </a:solidFill>
                <a:cs typeface="Arial"/>
              </a:rPr>
              <a:t> </a:t>
            </a:r>
            <a:r>
              <a:rPr lang="tr-TR" spc="-20" dirty="0">
                <a:solidFill>
                  <a:schemeClr val="tx1"/>
                </a:solidFill>
                <a:cs typeface="Arial"/>
              </a:rPr>
              <a:t>olmaktadır. </a:t>
            </a:r>
          </a:p>
          <a:p>
            <a:r>
              <a:rPr lang="tr-TR" spc="-5" dirty="0">
                <a:solidFill>
                  <a:schemeClr val="tx1"/>
                </a:solidFill>
                <a:cs typeface="Arial"/>
              </a:rPr>
              <a:t>Mekanik çekişli soğutma kuleleri paket </a:t>
            </a:r>
            <a:r>
              <a:rPr lang="tr-TR" dirty="0">
                <a:solidFill>
                  <a:schemeClr val="tx1"/>
                </a:solidFill>
                <a:cs typeface="Arial"/>
              </a:rPr>
              <a:t>tipte </a:t>
            </a:r>
            <a:r>
              <a:rPr lang="tr-TR" spc="-5" dirty="0">
                <a:solidFill>
                  <a:schemeClr val="tx1"/>
                </a:solidFill>
                <a:cs typeface="Arial"/>
              </a:rPr>
              <a:t>yapılabildiği gibi </a:t>
            </a:r>
            <a:r>
              <a:rPr lang="tr-TR" dirty="0">
                <a:solidFill>
                  <a:schemeClr val="tx1"/>
                </a:solidFill>
                <a:cs typeface="Arial"/>
              </a:rPr>
              <a:t>(3500 kW </a:t>
            </a:r>
            <a:r>
              <a:rPr lang="tr-TR" spc="-5" dirty="0">
                <a:solidFill>
                  <a:schemeClr val="tx1"/>
                </a:solidFill>
                <a:cs typeface="Arial"/>
              </a:rPr>
              <a:t>kapasitesine kadar) yerine imal-inşa etme tekniği ile de </a:t>
            </a:r>
            <a:r>
              <a:rPr lang="tr-TR" spc="-20" dirty="0">
                <a:solidFill>
                  <a:schemeClr val="tx1"/>
                </a:solidFill>
                <a:cs typeface="Arial"/>
              </a:rPr>
              <a:t>yapılabilmektedir</a:t>
            </a:r>
            <a:r>
              <a:rPr lang="tr-TR" spc="-20" dirty="0" smtClean="0">
                <a:solidFill>
                  <a:schemeClr val="tx1"/>
                </a:solidFill>
                <a:cs typeface="Arial"/>
              </a:rPr>
              <a:t>.</a:t>
            </a:r>
          </a:p>
          <a:p>
            <a:r>
              <a:rPr lang="tr-TR" spc="-5" dirty="0">
                <a:solidFill>
                  <a:schemeClr val="tx1"/>
                </a:solidFill>
                <a:cs typeface="Arial"/>
              </a:rPr>
              <a:t>Kuleye </a:t>
            </a:r>
            <a:r>
              <a:rPr lang="tr-TR" spc="-10" dirty="0">
                <a:solidFill>
                  <a:schemeClr val="tx1"/>
                </a:solidFill>
                <a:cs typeface="Arial"/>
              </a:rPr>
              <a:t>havanın </a:t>
            </a:r>
            <a:r>
              <a:rPr lang="tr-TR" spc="-5" dirty="0">
                <a:solidFill>
                  <a:schemeClr val="tx1"/>
                </a:solidFill>
                <a:cs typeface="Arial"/>
              </a:rPr>
              <a:t>giriş ağzı </a:t>
            </a:r>
            <a:r>
              <a:rPr lang="tr-TR" spc="-10" dirty="0">
                <a:solidFill>
                  <a:schemeClr val="tx1"/>
                </a:solidFill>
                <a:cs typeface="Arial"/>
              </a:rPr>
              <a:t>sayısına </a:t>
            </a:r>
            <a:r>
              <a:rPr lang="tr-TR" spc="-5" dirty="0">
                <a:solidFill>
                  <a:schemeClr val="tx1"/>
                </a:solidFill>
                <a:cs typeface="Arial"/>
              </a:rPr>
              <a:t>göre de </a:t>
            </a:r>
            <a:r>
              <a:rPr lang="tr-TR" dirty="0">
                <a:solidFill>
                  <a:schemeClr val="tx1"/>
                </a:solidFill>
                <a:cs typeface="Arial"/>
              </a:rPr>
              <a:t>tek </a:t>
            </a:r>
            <a:r>
              <a:rPr lang="tr-TR" spc="-5" dirty="0">
                <a:solidFill>
                  <a:schemeClr val="tx1"/>
                </a:solidFill>
                <a:cs typeface="Arial"/>
              </a:rPr>
              <a:t>girişli </a:t>
            </a:r>
            <a:r>
              <a:rPr lang="tr-TR" dirty="0">
                <a:solidFill>
                  <a:schemeClr val="tx1"/>
                </a:solidFill>
                <a:cs typeface="Arial"/>
              </a:rPr>
              <a:t>veya çift </a:t>
            </a:r>
            <a:r>
              <a:rPr lang="tr-TR" spc="-5" dirty="0">
                <a:solidFill>
                  <a:schemeClr val="tx1"/>
                </a:solidFill>
                <a:cs typeface="Arial"/>
              </a:rPr>
              <a:t>girişli kuleler </a:t>
            </a:r>
            <a:r>
              <a:rPr lang="tr-TR" spc="-5" dirty="0" smtClean="0">
                <a:solidFill>
                  <a:schemeClr val="tx1"/>
                </a:solidFill>
                <a:cs typeface="Arial"/>
              </a:rPr>
              <a:t>olabilmektedir.</a:t>
            </a:r>
          </a:p>
          <a:p>
            <a:r>
              <a:rPr lang="tr-TR" spc="-5" dirty="0" smtClean="0">
                <a:solidFill>
                  <a:schemeClr val="tx1"/>
                </a:solidFill>
                <a:cs typeface="Arial"/>
              </a:rPr>
              <a:t>Mekanik </a:t>
            </a:r>
            <a:r>
              <a:rPr lang="tr-TR" spc="-5" dirty="0">
                <a:solidFill>
                  <a:schemeClr val="tx1"/>
                </a:solidFill>
                <a:cs typeface="Arial"/>
              </a:rPr>
              <a:t>çekişli soğutma kuleleri ikiye çeşittir;</a:t>
            </a:r>
          </a:p>
          <a:p>
            <a:pPr marL="713740" lvl="1" indent="-316865">
              <a:spcBef>
                <a:spcPts val="675"/>
              </a:spcBef>
              <a:buSzPct val="96428"/>
              <a:buFont typeface="Arial" panose="020B0604020202020204" pitchFamily="34" charset="0"/>
              <a:buChar char="•"/>
              <a:tabLst>
                <a:tab pos="713740" algn="l"/>
              </a:tabLst>
            </a:pPr>
            <a:r>
              <a:rPr lang="tr-TR" spc="-5" dirty="0">
                <a:solidFill>
                  <a:schemeClr val="tx1"/>
                </a:solidFill>
                <a:cs typeface="Arial"/>
              </a:rPr>
              <a:t>Karşı akımlı</a:t>
            </a:r>
            <a:r>
              <a:rPr lang="tr-TR" dirty="0">
                <a:solidFill>
                  <a:schemeClr val="tx1"/>
                </a:solidFill>
                <a:cs typeface="Arial"/>
              </a:rPr>
              <a:t> </a:t>
            </a:r>
            <a:r>
              <a:rPr lang="tr-TR" spc="-5" dirty="0">
                <a:solidFill>
                  <a:schemeClr val="tx1"/>
                </a:solidFill>
                <a:cs typeface="Arial"/>
              </a:rPr>
              <a:t>kuleler</a:t>
            </a:r>
            <a:endParaRPr lang="tr-TR" dirty="0">
              <a:solidFill>
                <a:schemeClr val="tx1"/>
              </a:solidFill>
              <a:cs typeface="Arial"/>
            </a:endParaRPr>
          </a:p>
          <a:p>
            <a:pPr marL="713740" lvl="1" indent="-316865">
              <a:spcBef>
                <a:spcPts val="670"/>
              </a:spcBef>
              <a:buSzPct val="96428"/>
              <a:buFont typeface="Arial" panose="020B0604020202020204" pitchFamily="34" charset="0"/>
              <a:buChar char="•"/>
              <a:tabLst>
                <a:tab pos="713740" algn="l"/>
              </a:tabLst>
            </a:pPr>
            <a:r>
              <a:rPr lang="tr-TR" spc="-5" dirty="0">
                <a:solidFill>
                  <a:schemeClr val="tx1"/>
                </a:solidFill>
                <a:cs typeface="Arial"/>
              </a:rPr>
              <a:t>Çapraz akımlı</a:t>
            </a:r>
            <a:r>
              <a:rPr lang="tr-TR" spc="10" dirty="0">
                <a:solidFill>
                  <a:schemeClr val="tx1"/>
                </a:solidFill>
                <a:cs typeface="Arial"/>
              </a:rPr>
              <a:t> </a:t>
            </a:r>
            <a:r>
              <a:rPr lang="tr-TR" spc="-5" dirty="0">
                <a:solidFill>
                  <a:schemeClr val="tx1"/>
                </a:solidFill>
                <a:cs typeface="Arial"/>
              </a:rPr>
              <a:t>kuleler</a:t>
            </a:r>
            <a:endParaRPr lang="tr-TR" dirty="0">
              <a:solidFill>
                <a:schemeClr val="tx1"/>
              </a:solidFill>
              <a:cs typeface="Arial"/>
            </a:endParaRPr>
          </a:p>
          <a:p>
            <a:endParaRPr lang="tr-TR" dirty="0">
              <a:solidFill>
                <a:schemeClr val="tx1"/>
              </a:solidFill>
              <a:cs typeface="Arial"/>
            </a:endParaRPr>
          </a:p>
          <a:p>
            <a:endParaRPr lang="tr-TR" dirty="0"/>
          </a:p>
        </p:txBody>
      </p:sp>
      <p:sp>
        <p:nvSpPr>
          <p:cNvPr id="4" name="Slayt Numarası Yer Tutucusu 3"/>
          <p:cNvSpPr>
            <a:spLocks noGrp="1"/>
          </p:cNvSpPr>
          <p:nvPr>
            <p:ph type="sldNum" sz="quarter" idx="12"/>
          </p:nvPr>
        </p:nvSpPr>
        <p:spPr/>
        <p:txBody>
          <a:bodyPr/>
          <a:lstStyle/>
          <a:p>
            <a:fld id="{EB06AC74-66D2-4224-8001-95047817A1F3}" type="slidenum">
              <a:rPr lang="tr-TR" smtClean="0"/>
              <a:pPr/>
              <a:t>19</a:t>
            </a:fld>
            <a:endParaRPr lang="tr-TR"/>
          </a:p>
        </p:txBody>
      </p:sp>
    </p:spTree>
    <p:extLst>
      <p:ext uri="{BB962C8B-B14F-4D97-AF65-F5344CB8AC3E}">
        <p14:creationId xmlns:p14="http://schemas.microsoft.com/office/powerpoint/2010/main" xmlns="" val="2676260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rPr>
              <a:t>1.GİRİŞ</a:t>
            </a:r>
            <a:endParaRPr lang="tr-TR" dirty="0">
              <a:solidFill>
                <a:schemeClr val="tx1"/>
              </a:solidFill>
            </a:endParaRPr>
          </a:p>
        </p:txBody>
      </p:sp>
      <p:sp>
        <p:nvSpPr>
          <p:cNvPr id="3" name="İçerik Yer Tutucusu 2"/>
          <p:cNvSpPr>
            <a:spLocks noGrp="1"/>
          </p:cNvSpPr>
          <p:nvPr>
            <p:ph idx="1"/>
          </p:nvPr>
        </p:nvSpPr>
        <p:spPr>
          <a:xfrm>
            <a:off x="2334688" y="1831942"/>
            <a:ext cx="8915400" cy="3777622"/>
          </a:xfrm>
        </p:spPr>
        <p:txBody>
          <a:bodyPr/>
          <a:lstStyle/>
          <a:p>
            <a:pPr marL="0" indent="0">
              <a:buNone/>
            </a:pPr>
            <a:r>
              <a:rPr lang="tr-TR" dirty="0" err="1" smtClean="0">
                <a:solidFill>
                  <a:schemeClr val="tx1"/>
                </a:solidFill>
                <a:cs typeface="Calibri" panose="020F0502020204030204" pitchFamily="34" charset="0"/>
              </a:rPr>
              <a:t>Chiller</a:t>
            </a:r>
            <a:r>
              <a:rPr lang="tr-TR" dirty="0" smtClean="0">
                <a:solidFill>
                  <a:schemeClr val="tx1"/>
                </a:solidFill>
                <a:cs typeface="Calibri" panose="020F0502020204030204" pitchFamily="34" charset="0"/>
              </a:rPr>
              <a:t> cihazları;</a:t>
            </a:r>
          </a:p>
          <a:p>
            <a:r>
              <a:rPr lang="tr-TR" dirty="0" smtClean="0">
                <a:solidFill>
                  <a:schemeClr val="tx1"/>
                </a:solidFill>
                <a:cs typeface="Calibri" panose="020F0502020204030204" pitchFamily="34" charset="0"/>
              </a:rPr>
              <a:t>İçeresindeki </a:t>
            </a:r>
            <a:r>
              <a:rPr lang="tr-TR" dirty="0">
                <a:solidFill>
                  <a:schemeClr val="tx1"/>
                </a:solidFill>
                <a:cs typeface="Calibri" panose="020F0502020204030204" pitchFamily="34" charset="0"/>
              </a:rPr>
              <a:t>soğutucu gazın </a:t>
            </a:r>
            <a:r>
              <a:rPr lang="tr-TR" dirty="0" err="1">
                <a:solidFill>
                  <a:schemeClr val="tx1"/>
                </a:solidFill>
                <a:cs typeface="Calibri" panose="020F0502020204030204" pitchFamily="34" charset="0"/>
              </a:rPr>
              <a:t>evaparatör</a:t>
            </a:r>
            <a:r>
              <a:rPr lang="tr-TR" dirty="0">
                <a:solidFill>
                  <a:schemeClr val="tx1"/>
                </a:solidFill>
                <a:cs typeface="Calibri" panose="020F0502020204030204" pitchFamily="34" charset="0"/>
              </a:rPr>
              <a:t> ve kompresör üzerinden kazandığı </a:t>
            </a:r>
            <a:r>
              <a:rPr lang="tr-TR" dirty="0" smtClean="0">
                <a:solidFill>
                  <a:schemeClr val="tx1"/>
                </a:solidFill>
                <a:cs typeface="Calibri" panose="020F0502020204030204" pitchFamily="34" charset="0"/>
              </a:rPr>
              <a:t>enerjiyi </a:t>
            </a:r>
            <a:r>
              <a:rPr lang="tr-TR" dirty="0" err="1" smtClean="0">
                <a:solidFill>
                  <a:schemeClr val="tx1"/>
                </a:solidFill>
                <a:cs typeface="Calibri" panose="020F0502020204030204" pitchFamily="34" charset="0"/>
              </a:rPr>
              <a:t>kondenser</a:t>
            </a:r>
            <a:r>
              <a:rPr lang="tr-TR" dirty="0" smtClean="0">
                <a:solidFill>
                  <a:schemeClr val="tx1"/>
                </a:solidFill>
                <a:cs typeface="Calibri" panose="020F0502020204030204" pitchFamily="34" charset="0"/>
              </a:rPr>
              <a:t> </a:t>
            </a:r>
            <a:r>
              <a:rPr lang="tr-TR" dirty="0">
                <a:solidFill>
                  <a:schemeClr val="tx1"/>
                </a:solidFill>
                <a:cs typeface="Calibri" panose="020F0502020204030204" pitchFamily="34" charset="0"/>
              </a:rPr>
              <a:t>üzerinden atarak suyu soğutan sistemlerdir</a:t>
            </a:r>
            <a:r>
              <a:rPr lang="tr-TR" dirty="0" smtClean="0">
                <a:solidFill>
                  <a:schemeClr val="tx1"/>
                </a:solidFill>
                <a:cs typeface="Calibri" panose="020F0502020204030204" pitchFamily="34" charset="0"/>
              </a:rPr>
              <a:t>.</a:t>
            </a:r>
          </a:p>
          <a:p>
            <a:endParaRPr lang="tr-TR" dirty="0" smtClean="0">
              <a:solidFill>
                <a:schemeClr val="tx1"/>
              </a:solidFill>
              <a:cs typeface="Calibri" panose="020F0502020204030204" pitchFamily="34" charset="0"/>
            </a:endParaRPr>
          </a:p>
          <a:p>
            <a:r>
              <a:rPr lang="tr-TR" dirty="0" smtClean="0">
                <a:solidFill>
                  <a:schemeClr val="tx1"/>
                </a:solidFill>
                <a:cs typeface="Calibri" panose="020F0502020204030204" pitchFamily="34" charset="0"/>
              </a:rPr>
              <a:t>Bu cihazlar;</a:t>
            </a:r>
            <a:endParaRPr lang="tr-TR" dirty="0">
              <a:solidFill>
                <a:schemeClr val="tx1"/>
              </a:solidFill>
              <a:cs typeface="Calibri" panose="020F0502020204030204" pitchFamily="34" charset="0"/>
            </a:endParaRPr>
          </a:p>
          <a:p>
            <a:pPr marL="800100" lvl="1" indent="-342900">
              <a:buFont typeface="+mj-lt"/>
              <a:buAutoNum type="arabicPeriod"/>
            </a:pPr>
            <a:r>
              <a:rPr lang="es-ES" dirty="0">
                <a:solidFill>
                  <a:schemeClr val="tx1"/>
                </a:solidFill>
                <a:cs typeface="Calibri" panose="020F0502020204030204" pitchFamily="34" charset="0"/>
              </a:rPr>
              <a:t>hava soğutmalı </a:t>
            </a:r>
            <a:endParaRPr lang="tr-TR" dirty="0" smtClean="0">
              <a:solidFill>
                <a:schemeClr val="tx1"/>
              </a:solidFill>
              <a:cs typeface="Calibri" panose="020F0502020204030204" pitchFamily="34" charset="0"/>
            </a:endParaRPr>
          </a:p>
          <a:p>
            <a:pPr marL="800100" lvl="1" indent="-342900">
              <a:buFont typeface="+mj-lt"/>
              <a:buAutoNum type="arabicPeriod"/>
            </a:pPr>
            <a:r>
              <a:rPr lang="es-ES" dirty="0" smtClean="0">
                <a:solidFill>
                  <a:schemeClr val="tx1"/>
                </a:solidFill>
                <a:cs typeface="Calibri" panose="020F0502020204030204" pitchFamily="34" charset="0"/>
              </a:rPr>
              <a:t>su </a:t>
            </a:r>
            <a:r>
              <a:rPr lang="es-ES" dirty="0">
                <a:solidFill>
                  <a:schemeClr val="tx1"/>
                </a:solidFill>
                <a:cs typeface="Calibri" panose="020F0502020204030204" pitchFamily="34" charset="0"/>
              </a:rPr>
              <a:t>soğutmalı </a:t>
            </a:r>
            <a:endParaRPr lang="tr-TR" dirty="0" smtClean="0">
              <a:solidFill>
                <a:schemeClr val="tx1"/>
              </a:solidFill>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2</a:t>
            </a:fld>
            <a:endParaRPr lang="tr-TR"/>
          </a:p>
        </p:txBody>
      </p:sp>
    </p:spTree>
    <p:extLst>
      <p:ext uri="{BB962C8B-B14F-4D97-AF65-F5344CB8AC3E}">
        <p14:creationId xmlns:p14="http://schemas.microsoft.com/office/powerpoint/2010/main" xmlns="" val="2067709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rPr>
              <a:t>Karşı Akışlı Soğutma Kuleleri</a:t>
            </a:r>
            <a:endParaRPr lang="tr-TR" dirty="0">
              <a:solidFill>
                <a:schemeClr val="tx1"/>
              </a:solidFill>
            </a:endParaRPr>
          </a:p>
        </p:txBody>
      </p:sp>
      <p:sp>
        <p:nvSpPr>
          <p:cNvPr id="3" name="İçerik Yer Tutucusu 2"/>
          <p:cNvSpPr>
            <a:spLocks noGrp="1"/>
          </p:cNvSpPr>
          <p:nvPr>
            <p:ph idx="1"/>
          </p:nvPr>
        </p:nvSpPr>
        <p:spPr/>
        <p:txBody>
          <a:bodyPr/>
          <a:lstStyle/>
          <a:p>
            <a:r>
              <a:rPr lang="tr-TR" dirty="0" smtClean="0">
                <a:solidFill>
                  <a:schemeClr val="tx1"/>
                </a:solidFill>
              </a:rPr>
              <a:t>Su </a:t>
            </a:r>
            <a:r>
              <a:rPr lang="tr-TR" dirty="0">
                <a:solidFill>
                  <a:schemeClr val="tx1"/>
                </a:solidFill>
              </a:rPr>
              <a:t>ve havanın 180 derecelik bir açı oluşturacak şekilde karşı karşıya geldiği sistemlerdir. Su dağıtımı oluklu bir sistemle yapılabileceği gibi trake adı verilen basınçlı bir borulama sistemiyle de </a:t>
            </a:r>
            <a:r>
              <a:rPr lang="tr-TR" dirty="0" smtClean="0">
                <a:solidFill>
                  <a:schemeClr val="tx1"/>
                </a:solidFill>
              </a:rPr>
              <a:t>gerçekleştirilebilmektedir.  </a:t>
            </a:r>
            <a:r>
              <a:rPr lang="tr-TR" dirty="0" err="1" smtClean="0">
                <a:solidFill>
                  <a:schemeClr val="tx1"/>
                </a:solidFill>
              </a:rPr>
              <a:t>Nozullar</a:t>
            </a:r>
            <a:r>
              <a:rPr lang="tr-TR" dirty="0" smtClean="0">
                <a:solidFill>
                  <a:schemeClr val="tx1"/>
                </a:solidFill>
              </a:rPr>
              <a:t> </a:t>
            </a:r>
            <a:r>
              <a:rPr lang="tr-TR" dirty="0">
                <a:solidFill>
                  <a:schemeClr val="tx1"/>
                </a:solidFill>
              </a:rPr>
              <a:t>aracılığıyla minimize edilen su dolgu üzerindeyken, kulenin dört bir yanından içeriye hızla nüfuz eden hava ile </a:t>
            </a:r>
            <a:r>
              <a:rPr lang="tr-TR" dirty="0" smtClean="0">
                <a:solidFill>
                  <a:schemeClr val="tx1"/>
                </a:solidFill>
              </a:rPr>
              <a:t>karşılaşmakta </a:t>
            </a:r>
            <a:r>
              <a:rPr lang="tr-TR" dirty="0">
                <a:solidFill>
                  <a:schemeClr val="tx1"/>
                </a:solidFill>
              </a:rPr>
              <a:t>ve ısı transferi </a:t>
            </a:r>
            <a:r>
              <a:rPr lang="tr-TR" dirty="0" smtClean="0">
                <a:solidFill>
                  <a:schemeClr val="tx1"/>
                </a:solidFill>
              </a:rPr>
              <a:t>gerçekleşmektedir. </a:t>
            </a:r>
            <a:r>
              <a:rPr lang="tr-TR" dirty="0">
                <a:solidFill>
                  <a:schemeClr val="tx1"/>
                </a:solidFill>
              </a:rPr>
              <a:t>Soğuk su, alt havuzda bir araya </a:t>
            </a:r>
            <a:r>
              <a:rPr lang="tr-TR" dirty="0" smtClean="0">
                <a:solidFill>
                  <a:schemeClr val="tx1"/>
                </a:solidFill>
              </a:rPr>
              <a:t>getirilmekte </a:t>
            </a:r>
            <a:r>
              <a:rPr lang="tr-TR" dirty="0">
                <a:solidFill>
                  <a:schemeClr val="tx1"/>
                </a:solidFill>
              </a:rPr>
              <a:t>ve sisteme </a:t>
            </a:r>
            <a:r>
              <a:rPr lang="tr-TR" dirty="0" smtClean="0">
                <a:solidFill>
                  <a:schemeClr val="tx1"/>
                </a:solidFill>
              </a:rPr>
              <a:t>basılmaktadır.</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20</a:t>
            </a:fld>
            <a:endParaRPr lang="tr-TR"/>
          </a:p>
        </p:txBody>
      </p:sp>
    </p:spTree>
    <p:extLst>
      <p:ext uri="{BB962C8B-B14F-4D97-AF65-F5344CB8AC3E}">
        <p14:creationId xmlns:p14="http://schemas.microsoft.com/office/powerpoint/2010/main" xmlns="" val="2647525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2456247" y="458101"/>
            <a:ext cx="4447794" cy="5155946"/>
          </a:xfrm>
          <a:prstGeom prst="rect">
            <a:avLst/>
          </a:prstGeom>
          <a:blipFill>
            <a:blip r:embed="rId2" cstate="print"/>
            <a:stretch>
              <a:fillRect/>
            </a:stretch>
          </a:blipFill>
        </p:spPr>
        <p:txBody>
          <a:bodyPr wrap="square" lIns="0" tIns="0" rIns="0" bIns="0" rtlCol="0"/>
          <a:lstStyle/>
          <a:p>
            <a:endParaRPr/>
          </a:p>
        </p:txBody>
      </p:sp>
      <p:sp>
        <p:nvSpPr>
          <p:cNvPr id="5" name="Metin kutusu 4"/>
          <p:cNvSpPr txBox="1"/>
          <p:nvPr/>
        </p:nvSpPr>
        <p:spPr>
          <a:xfrm>
            <a:off x="4826054" y="5967167"/>
            <a:ext cx="3384634" cy="369332"/>
          </a:xfrm>
          <a:prstGeom prst="rect">
            <a:avLst/>
          </a:prstGeom>
          <a:noFill/>
        </p:spPr>
        <p:txBody>
          <a:bodyPr wrap="square" rtlCol="0">
            <a:spAutoFit/>
          </a:bodyPr>
          <a:lstStyle/>
          <a:p>
            <a:r>
              <a:rPr lang="tr-TR" b="1" spc="-5" dirty="0" smtClean="0">
                <a:latin typeface="Arial"/>
                <a:cs typeface="Arial"/>
              </a:rPr>
              <a:t>Karşı akışlı soğutma kulesi</a:t>
            </a:r>
            <a:endParaRPr lang="tr-TR" b="1" dirty="0"/>
          </a:p>
        </p:txBody>
      </p:sp>
      <p:pic>
        <p:nvPicPr>
          <p:cNvPr id="6" name="İçerik Yer Tutucusu 3"/>
          <p:cNvPicPr>
            <a:picLocks noGrp="1" noChangeAspect="1"/>
          </p:cNvPicPr>
          <p:nvPr>
            <p:ph idx="1"/>
          </p:nvPr>
        </p:nvPicPr>
        <p:blipFill>
          <a:blip r:embed="rId3"/>
          <a:stretch>
            <a:fillRect/>
          </a:stretch>
        </p:blipFill>
        <p:spPr>
          <a:xfrm>
            <a:off x="7013544" y="1023452"/>
            <a:ext cx="4025244" cy="4025244"/>
          </a:xfrm>
          <a:prstGeom prst="rect">
            <a:avLst/>
          </a:prstGeom>
        </p:spPr>
      </p:pic>
      <p:sp>
        <p:nvSpPr>
          <p:cNvPr id="2" name="Slayt Numarası Yer Tutucusu 1"/>
          <p:cNvSpPr>
            <a:spLocks noGrp="1"/>
          </p:cNvSpPr>
          <p:nvPr>
            <p:ph type="sldNum" sz="quarter" idx="12"/>
          </p:nvPr>
        </p:nvSpPr>
        <p:spPr/>
        <p:txBody>
          <a:bodyPr/>
          <a:lstStyle/>
          <a:p>
            <a:fld id="{EB06AC74-66D2-4224-8001-95047817A1F3}" type="slidenum">
              <a:rPr lang="tr-TR" smtClean="0"/>
              <a:pPr/>
              <a:t>21</a:t>
            </a:fld>
            <a:endParaRPr lang="tr-TR"/>
          </a:p>
        </p:txBody>
      </p:sp>
    </p:spTree>
    <p:extLst>
      <p:ext uri="{BB962C8B-B14F-4D97-AF65-F5344CB8AC3E}">
        <p14:creationId xmlns:p14="http://schemas.microsoft.com/office/powerpoint/2010/main" xmlns="" val="561707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rPr>
              <a:t>Çapraz </a:t>
            </a:r>
            <a:r>
              <a:rPr lang="tr-TR" dirty="0">
                <a:solidFill>
                  <a:schemeClr val="tx1"/>
                </a:solidFill>
              </a:rPr>
              <a:t>Akışlı Soğutma Kuleleri</a:t>
            </a:r>
            <a:endParaRPr lang="tr-TR" dirty="0"/>
          </a:p>
        </p:txBody>
      </p:sp>
      <p:sp>
        <p:nvSpPr>
          <p:cNvPr id="3" name="İçerik Yer Tutucusu 2"/>
          <p:cNvSpPr>
            <a:spLocks noGrp="1"/>
          </p:cNvSpPr>
          <p:nvPr>
            <p:ph idx="1"/>
          </p:nvPr>
        </p:nvSpPr>
        <p:spPr>
          <a:xfrm>
            <a:off x="2589212" y="2256148"/>
            <a:ext cx="8915400" cy="3777622"/>
          </a:xfrm>
        </p:spPr>
        <p:txBody>
          <a:bodyPr/>
          <a:lstStyle/>
          <a:p>
            <a:r>
              <a:rPr lang="tr-TR" dirty="0" smtClean="0">
                <a:solidFill>
                  <a:schemeClr val="tx1"/>
                </a:solidFill>
              </a:rPr>
              <a:t>Su </a:t>
            </a:r>
            <a:r>
              <a:rPr lang="tr-TR" dirty="0">
                <a:solidFill>
                  <a:schemeClr val="tx1"/>
                </a:solidFill>
              </a:rPr>
              <a:t>ve havanın 90 derecelik bir açı oluşturacak şekilde karşı karşıya geldiği sistemlerdir. Su dağıtımı doğal bir şekilde, yerçekiminin gücü ile gerçekleşmektedir. Sıcak su dağıtım havuzu üzerine sistematik şekilde konuşlandırılmış olan </a:t>
            </a:r>
            <a:r>
              <a:rPr lang="tr-TR" dirty="0" err="1">
                <a:solidFill>
                  <a:schemeClr val="tx1"/>
                </a:solidFill>
              </a:rPr>
              <a:t>nozullar</a:t>
            </a:r>
            <a:r>
              <a:rPr lang="tr-TR" dirty="0">
                <a:solidFill>
                  <a:schemeClr val="tx1"/>
                </a:solidFill>
              </a:rPr>
              <a:t> aracılığıyla su minimize </a:t>
            </a:r>
            <a:r>
              <a:rPr lang="tr-TR" dirty="0" smtClean="0">
                <a:solidFill>
                  <a:schemeClr val="tx1"/>
                </a:solidFill>
              </a:rPr>
              <a:t>edilmekte ve </a:t>
            </a:r>
            <a:r>
              <a:rPr lang="tr-TR" dirty="0">
                <a:solidFill>
                  <a:schemeClr val="tx1"/>
                </a:solidFill>
              </a:rPr>
              <a:t>dolgu üzerine </a:t>
            </a:r>
            <a:r>
              <a:rPr lang="tr-TR" dirty="0" smtClean="0">
                <a:solidFill>
                  <a:schemeClr val="tx1"/>
                </a:solidFill>
              </a:rPr>
              <a:t>gönderilmektedir. </a:t>
            </a:r>
            <a:r>
              <a:rPr lang="tr-TR" dirty="0">
                <a:solidFill>
                  <a:schemeClr val="tx1"/>
                </a:solidFill>
              </a:rPr>
              <a:t>Hava giriş panjurlarından gelen hava ile dolgu yüzeyinde karşılaşan su arasında ısı transferi </a:t>
            </a:r>
            <a:r>
              <a:rPr lang="tr-TR" dirty="0" smtClean="0">
                <a:solidFill>
                  <a:schemeClr val="tx1"/>
                </a:solidFill>
              </a:rPr>
              <a:t>gerçekleşmektedir. Alt </a:t>
            </a:r>
            <a:r>
              <a:rPr lang="tr-TR" dirty="0">
                <a:solidFill>
                  <a:schemeClr val="tx1"/>
                </a:solidFill>
              </a:rPr>
              <a:t>havuzda toplanan soğuk su tekrar sisteme </a:t>
            </a:r>
            <a:r>
              <a:rPr lang="tr-TR" dirty="0" smtClean="0">
                <a:solidFill>
                  <a:schemeClr val="tx1"/>
                </a:solidFill>
              </a:rPr>
              <a:t>basılmaktadır.</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22</a:t>
            </a:fld>
            <a:endParaRPr lang="tr-TR"/>
          </a:p>
        </p:txBody>
      </p:sp>
    </p:spTree>
    <p:extLst>
      <p:ext uri="{BB962C8B-B14F-4D97-AF65-F5344CB8AC3E}">
        <p14:creationId xmlns:p14="http://schemas.microsoft.com/office/powerpoint/2010/main" xmlns="" val="1729082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p:nvPr/>
        </p:nvSpPr>
        <p:spPr>
          <a:xfrm>
            <a:off x="2301970" y="946716"/>
            <a:ext cx="8366125" cy="4168521"/>
          </a:xfrm>
          <a:prstGeom prst="rect">
            <a:avLst/>
          </a:prstGeom>
          <a:blipFill>
            <a:blip r:embed="rId2" cstate="print"/>
            <a:stretch>
              <a:fillRect/>
            </a:stretch>
          </a:blipFill>
        </p:spPr>
        <p:txBody>
          <a:bodyPr wrap="square" lIns="0" tIns="0" rIns="0" bIns="0" rtlCol="0"/>
          <a:lstStyle/>
          <a:p>
            <a:endParaRPr/>
          </a:p>
        </p:txBody>
      </p:sp>
      <p:sp>
        <p:nvSpPr>
          <p:cNvPr id="7" name="Dikdörtgen 6"/>
          <p:cNvSpPr/>
          <p:nvPr/>
        </p:nvSpPr>
        <p:spPr>
          <a:xfrm>
            <a:off x="4824321" y="5465859"/>
            <a:ext cx="3321422" cy="369332"/>
          </a:xfrm>
          <a:prstGeom prst="rect">
            <a:avLst/>
          </a:prstGeom>
        </p:spPr>
        <p:txBody>
          <a:bodyPr wrap="none">
            <a:spAutoFit/>
          </a:bodyPr>
          <a:lstStyle/>
          <a:p>
            <a:r>
              <a:rPr lang="tr-TR" b="1" spc="-5" dirty="0" smtClean="0">
                <a:latin typeface="Arial"/>
                <a:cs typeface="Arial"/>
              </a:rPr>
              <a:t>Çapraz akışlı soğutma kulesi</a:t>
            </a:r>
            <a:endParaRPr lang="tr-TR" b="1" dirty="0"/>
          </a:p>
        </p:txBody>
      </p:sp>
      <p:sp>
        <p:nvSpPr>
          <p:cNvPr id="2" name="Slayt Numarası Yer Tutucusu 1"/>
          <p:cNvSpPr>
            <a:spLocks noGrp="1"/>
          </p:cNvSpPr>
          <p:nvPr>
            <p:ph type="sldNum" sz="quarter" idx="12"/>
          </p:nvPr>
        </p:nvSpPr>
        <p:spPr/>
        <p:txBody>
          <a:bodyPr/>
          <a:lstStyle/>
          <a:p>
            <a:fld id="{EB06AC74-66D2-4224-8001-95047817A1F3}" type="slidenum">
              <a:rPr lang="tr-TR" smtClean="0"/>
              <a:pPr/>
              <a:t>23</a:t>
            </a:fld>
            <a:endParaRPr lang="tr-TR"/>
          </a:p>
        </p:txBody>
      </p:sp>
    </p:spTree>
    <p:extLst>
      <p:ext uri="{BB962C8B-B14F-4D97-AF65-F5344CB8AC3E}">
        <p14:creationId xmlns:p14="http://schemas.microsoft.com/office/powerpoint/2010/main" xmlns="" val="2792252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7972" y="492134"/>
            <a:ext cx="10166006" cy="1280890"/>
          </a:xfrm>
        </p:spPr>
        <p:txBody>
          <a:bodyPr/>
          <a:lstStyle/>
          <a:p>
            <a:r>
              <a:rPr lang="tr-TR" dirty="0" smtClean="0"/>
              <a:t>Karşı Akışlı Ve Çapraz Akışlı Kule Karşılaştırması</a:t>
            </a:r>
            <a:endParaRPr lang="tr-TR" dirty="0"/>
          </a:p>
        </p:txBody>
      </p:sp>
      <p:sp>
        <p:nvSpPr>
          <p:cNvPr id="3" name="İçerik Yer Tutucusu 2"/>
          <p:cNvSpPr>
            <a:spLocks noGrp="1"/>
          </p:cNvSpPr>
          <p:nvPr>
            <p:ph idx="1"/>
          </p:nvPr>
        </p:nvSpPr>
        <p:spPr>
          <a:xfrm>
            <a:off x="2598639" y="1398310"/>
            <a:ext cx="8915400" cy="4724400"/>
          </a:xfrm>
        </p:spPr>
        <p:txBody>
          <a:bodyPr>
            <a:noAutofit/>
          </a:bodyPr>
          <a:lstStyle/>
          <a:p>
            <a:pPr>
              <a:buFont typeface="+mj-lt"/>
              <a:buAutoNum type="arabicPeriod"/>
            </a:pPr>
            <a:r>
              <a:rPr lang="tr-TR" dirty="0" smtClean="0">
                <a:solidFill>
                  <a:schemeClr val="tx1"/>
                </a:solidFill>
              </a:rPr>
              <a:t>Karşı </a:t>
            </a:r>
            <a:r>
              <a:rPr lang="tr-TR" dirty="0">
                <a:solidFill>
                  <a:schemeClr val="tx1"/>
                </a:solidFill>
              </a:rPr>
              <a:t>akışlı kulelerde su hava temasının 180° olmasından </a:t>
            </a:r>
            <a:r>
              <a:rPr lang="tr-TR" dirty="0" smtClean="0">
                <a:solidFill>
                  <a:schemeClr val="tx1"/>
                </a:solidFill>
              </a:rPr>
              <a:t>dolayı iyi </a:t>
            </a:r>
            <a:r>
              <a:rPr lang="tr-TR" dirty="0">
                <a:solidFill>
                  <a:schemeClr val="tx1"/>
                </a:solidFill>
              </a:rPr>
              <a:t>bir soğutma temin edilerek yaş termometre sıcaklığına </a:t>
            </a:r>
            <a:r>
              <a:rPr lang="tr-TR" dirty="0" smtClean="0">
                <a:solidFill>
                  <a:schemeClr val="tx1"/>
                </a:solidFill>
              </a:rPr>
              <a:t>yaklaşılabilmektedir. </a:t>
            </a:r>
            <a:r>
              <a:rPr lang="tr-TR" dirty="0">
                <a:solidFill>
                  <a:schemeClr val="tx1"/>
                </a:solidFill>
              </a:rPr>
              <a:t>Çapraz akışlı </a:t>
            </a:r>
            <a:r>
              <a:rPr lang="tr-TR" dirty="0" smtClean="0">
                <a:solidFill>
                  <a:schemeClr val="tx1"/>
                </a:solidFill>
              </a:rPr>
              <a:t>kulelerde </a:t>
            </a:r>
            <a:r>
              <a:rPr lang="tr-TR" dirty="0">
                <a:solidFill>
                  <a:schemeClr val="tx1"/>
                </a:solidFill>
              </a:rPr>
              <a:t>yaş termometreye yaklaşma daha </a:t>
            </a:r>
            <a:r>
              <a:rPr lang="tr-TR" dirty="0" smtClean="0">
                <a:solidFill>
                  <a:schemeClr val="tx1"/>
                </a:solidFill>
              </a:rPr>
              <a:t>güçtür. Bu </a:t>
            </a:r>
            <a:r>
              <a:rPr lang="tr-TR" dirty="0">
                <a:solidFill>
                  <a:schemeClr val="tx1"/>
                </a:solidFill>
              </a:rPr>
              <a:t>teorik üstünlükten dolayı karşı akışlı kuleler daha az enerji </a:t>
            </a:r>
            <a:r>
              <a:rPr lang="tr-TR" dirty="0" smtClean="0">
                <a:solidFill>
                  <a:schemeClr val="tx1"/>
                </a:solidFill>
              </a:rPr>
              <a:t>çekmektedir.</a:t>
            </a:r>
            <a:endParaRPr lang="tr-TR" dirty="0">
              <a:solidFill>
                <a:schemeClr val="tx1"/>
              </a:solidFill>
            </a:endParaRPr>
          </a:p>
          <a:p>
            <a:pPr>
              <a:buFont typeface="+mj-lt"/>
              <a:buAutoNum type="arabicPeriod"/>
            </a:pPr>
            <a:r>
              <a:rPr lang="tr-TR" dirty="0" smtClean="0">
                <a:solidFill>
                  <a:schemeClr val="tx1"/>
                </a:solidFill>
              </a:rPr>
              <a:t>Pompalama </a:t>
            </a:r>
            <a:r>
              <a:rPr lang="tr-TR" dirty="0">
                <a:solidFill>
                  <a:schemeClr val="tx1"/>
                </a:solidFill>
              </a:rPr>
              <a:t>yüksekliği karşı akışlı kulelerde çapraz akışlı kulelere nazaran </a:t>
            </a:r>
            <a:r>
              <a:rPr lang="tr-TR" dirty="0" smtClean="0">
                <a:solidFill>
                  <a:schemeClr val="tx1"/>
                </a:solidFill>
              </a:rPr>
              <a:t>düşüktür.</a:t>
            </a:r>
            <a:endParaRPr lang="tr-TR" dirty="0">
              <a:solidFill>
                <a:schemeClr val="tx1"/>
              </a:solidFill>
            </a:endParaRPr>
          </a:p>
          <a:p>
            <a:pPr>
              <a:buFont typeface="+mj-lt"/>
              <a:buAutoNum type="arabicPeriod"/>
            </a:pPr>
            <a:r>
              <a:rPr lang="tr-TR" dirty="0" smtClean="0">
                <a:solidFill>
                  <a:schemeClr val="tx1"/>
                </a:solidFill>
              </a:rPr>
              <a:t>Karşı </a:t>
            </a:r>
            <a:r>
              <a:rPr lang="tr-TR" dirty="0">
                <a:solidFill>
                  <a:schemeClr val="tx1"/>
                </a:solidFill>
              </a:rPr>
              <a:t>akışlı kulelerde </a:t>
            </a:r>
            <a:r>
              <a:rPr lang="tr-TR" dirty="0" err="1">
                <a:solidFill>
                  <a:schemeClr val="tx1"/>
                </a:solidFill>
              </a:rPr>
              <a:t>sirküle</a:t>
            </a:r>
            <a:r>
              <a:rPr lang="tr-TR" dirty="0">
                <a:solidFill>
                  <a:schemeClr val="tx1"/>
                </a:solidFill>
              </a:rPr>
              <a:t> eden su kule içindeki kanallardan fıskiyeler vasıtası ile dolgu üzerine </a:t>
            </a:r>
            <a:r>
              <a:rPr lang="tr-TR" dirty="0" smtClean="0">
                <a:solidFill>
                  <a:schemeClr val="tx1"/>
                </a:solidFill>
              </a:rPr>
              <a:t>dökülmektedir. </a:t>
            </a:r>
            <a:r>
              <a:rPr lang="tr-TR" dirty="0">
                <a:solidFill>
                  <a:schemeClr val="tx1"/>
                </a:solidFill>
              </a:rPr>
              <a:t>Suyun güneşle teması hemen hemen yoktur. Böylece sudaki yosunlaşma gibi biyolojik oluşum çok azdır. Halbuki çapraz akışlı kulelerde su dağıtımı </a:t>
            </a:r>
            <a:r>
              <a:rPr lang="tr-TR" dirty="0" smtClean="0">
                <a:solidFill>
                  <a:schemeClr val="tx1"/>
                </a:solidFill>
              </a:rPr>
              <a:t>üstteki </a:t>
            </a:r>
            <a:r>
              <a:rPr lang="tr-TR" dirty="0">
                <a:solidFill>
                  <a:schemeClr val="tx1"/>
                </a:solidFill>
              </a:rPr>
              <a:t>açık tavalar vasıtası ile </a:t>
            </a:r>
            <a:r>
              <a:rPr lang="tr-TR" dirty="0" smtClean="0">
                <a:solidFill>
                  <a:schemeClr val="tx1"/>
                </a:solidFill>
              </a:rPr>
              <a:t>olmaktadır. </a:t>
            </a:r>
            <a:r>
              <a:rPr lang="tr-TR" dirty="0">
                <a:solidFill>
                  <a:schemeClr val="tx1"/>
                </a:solidFill>
              </a:rPr>
              <a:t>Suyun güneşle teması hem bu tavalarda, hem en üst seviyeye kadar çıkan panjurlar arasından gerçekleşerek biyolojik büyümeye sebep </a:t>
            </a:r>
            <a:r>
              <a:rPr lang="tr-TR" dirty="0" smtClean="0">
                <a:solidFill>
                  <a:schemeClr val="tx1"/>
                </a:solidFill>
              </a:rPr>
              <a:t>olabilmektedir.</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24</a:t>
            </a:fld>
            <a:endParaRPr lang="tr-TR"/>
          </a:p>
        </p:txBody>
      </p:sp>
    </p:spTree>
    <p:extLst>
      <p:ext uri="{BB962C8B-B14F-4D97-AF65-F5344CB8AC3E}">
        <p14:creationId xmlns:p14="http://schemas.microsoft.com/office/powerpoint/2010/main" xmlns="" val="2688760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7972" y="492134"/>
            <a:ext cx="10166006" cy="1280890"/>
          </a:xfrm>
        </p:spPr>
        <p:txBody>
          <a:bodyPr/>
          <a:lstStyle/>
          <a:p>
            <a:r>
              <a:rPr lang="tr-TR" dirty="0" smtClean="0"/>
              <a:t>Karşı Akışlı Ve Çapraz Akışlı Kule Karşılaştırması</a:t>
            </a:r>
            <a:endParaRPr lang="tr-TR" dirty="0"/>
          </a:p>
        </p:txBody>
      </p:sp>
      <p:sp>
        <p:nvSpPr>
          <p:cNvPr id="3" name="İçerik Yer Tutucusu 2"/>
          <p:cNvSpPr>
            <a:spLocks noGrp="1"/>
          </p:cNvSpPr>
          <p:nvPr>
            <p:ph idx="1"/>
          </p:nvPr>
        </p:nvSpPr>
        <p:spPr>
          <a:xfrm>
            <a:off x="2598639" y="1313469"/>
            <a:ext cx="8915400" cy="5459690"/>
          </a:xfrm>
        </p:spPr>
        <p:txBody>
          <a:bodyPr>
            <a:noAutofit/>
          </a:bodyPr>
          <a:lstStyle/>
          <a:p>
            <a:pPr>
              <a:buFont typeface="+mj-lt"/>
              <a:buAutoNum type="arabicPeriod" startAt="4"/>
            </a:pPr>
            <a:r>
              <a:rPr lang="tr-TR" dirty="0" smtClean="0">
                <a:solidFill>
                  <a:schemeClr val="tx1"/>
                </a:solidFill>
              </a:rPr>
              <a:t>Çapraz akışlı kulelerde toplama havuzundaki su seviyesinin önemi büyüktür. Bu seviye düştüğü taktirde fan tarafından çekilen hava </a:t>
            </a:r>
            <a:r>
              <a:rPr lang="tr-TR" dirty="0" err="1" smtClean="0">
                <a:solidFill>
                  <a:schemeClr val="tx1"/>
                </a:solidFill>
              </a:rPr>
              <a:t>by-pass</a:t>
            </a:r>
            <a:r>
              <a:rPr lang="tr-TR" dirty="0" smtClean="0">
                <a:solidFill>
                  <a:schemeClr val="tx1"/>
                </a:solidFill>
              </a:rPr>
              <a:t> yaparak gerekli soğutmayı yapmadan kuleyi terk etmektedir. Karşı akışlı kulelerin dolgu dizilişi itibarı ile toplama havuzundaki su ne seviyede olursa olsun </a:t>
            </a:r>
            <a:r>
              <a:rPr lang="tr-TR" dirty="0" err="1" smtClean="0">
                <a:solidFill>
                  <a:schemeClr val="tx1"/>
                </a:solidFill>
              </a:rPr>
              <a:t>by-pass</a:t>
            </a:r>
            <a:r>
              <a:rPr lang="tr-TR" dirty="0" smtClean="0">
                <a:solidFill>
                  <a:schemeClr val="tx1"/>
                </a:solidFill>
              </a:rPr>
              <a:t> mümkün değildir.</a:t>
            </a:r>
          </a:p>
          <a:p>
            <a:pPr>
              <a:buFont typeface="+mj-lt"/>
              <a:buAutoNum type="arabicPeriod" startAt="4"/>
            </a:pPr>
            <a:r>
              <a:rPr lang="tr-TR" dirty="0" smtClean="0">
                <a:solidFill>
                  <a:schemeClr val="tx1"/>
                </a:solidFill>
              </a:rPr>
              <a:t>Çapraz </a:t>
            </a:r>
            <a:r>
              <a:rPr lang="tr-TR" dirty="0">
                <a:solidFill>
                  <a:schemeClr val="tx1"/>
                </a:solidFill>
              </a:rPr>
              <a:t>akışlı kuleler yerleştirilirken hakim yaz rüzgarlarına paralel olunmasına dikkat </a:t>
            </a:r>
            <a:r>
              <a:rPr lang="tr-TR" dirty="0" smtClean="0">
                <a:solidFill>
                  <a:schemeClr val="tx1"/>
                </a:solidFill>
              </a:rPr>
              <a:t>edilmelidir. </a:t>
            </a:r>
            <a:r>
              <a:rPr lang="tr-TR" dirty="0">
                <a:solidFill>
                  <a:schemeClr val="tx1"/>
                </a:solidFill>
              </a:rPr>
              <a:t>Aksi takdirde fan bacasından çıkan buharlar üst panjurlardan gelerek kule kapasitesinin düşmesine sebep </a:t>
            </a:r>
            <a:r>
              <a:rPr lang="tr-TR" dirty="0" smtClean="0">
                <a:solidFill>
                  <a:schemeClr val="tx1"/>
                </a:solidFill>
              </a:rPr>
              <a:t>olabilmektedir. </a:t>
            </a:r>
            <a:r>
              <a:rPr lang="tr-TR" dirty="0">
                <a:solidFill>
                  <a:schemeClr val="tx1"/>
                </a:solidFill>
              </a:rPr>
              <a:t>Karşı akışlı kulelerde hava giriş panjurları dört yüzeyde olup kule alt seviyesindedir. Buhar </a:t>
            </a:r>
            <a:r>
              <a:rPr lang="tr-TR" dirty="0" err="1">
                <a:solidFill>
                  <a:schemeClr val="tx1"/>
                </a:solidFill>
              </a:rPr>
              <a:t>by-pass</a:t>
            </a:r>
            <a:r>
              <a:rPr lang="tr-TR" dirty="0">
                <a:solidFill>
                  <a:schemeClr val="tx1"/>
                </a:solidFill>
              </a:rPr>
              <a:t> ihtimali çok az olduğundan yerleştirmede bir yöne konma mecburiyeti </a:t>
            </a:r>
            <a:r>
              <a:rPr lang="tr-TR" dirty="0" smtClean="0">
                <a:solidFill>
                  <a:schemeClr val="tx1"/>
                </a:solidFill>
              </a:rPr>
              <a:t>olmamaktadır</a:t>
            </a:r>
            <a:r>
              <a:rPr lang="tr-TR" dirty="0">
                <a:solidFill>
                  <a:schemeClr val="tx1"/>
                </a:solidFill>
              </a:rPr>
              <a:t>.</a:t>
            </a:r>
          </a:p>
          <a:p>
            <a:pPr>
              <a:buFont typeface="+mj-lt"/>
              <a:buAutoNum type="arabicPeriod" startAt="4"/>
            </a:pPr>
            <a:r>
              <a:rPr lang="tr-TR" dirty="0">
                <a:solidFill>
                  <a:schemeClr val="tx1"/>
                </a:solidFill>
              </a:rPr>
              <a:t>Karşı akışlı kuleler dikdörtgenler prizması şekilleri ile basit ve </a:t>
            </a:r>
            <a:r>
              <a:rPr lang="tr-TR" dirty="0" err="1">
                <a:solidFill>
                  <a:schemeClr val="tx1"/>
                </a:solidFill>
              </a:rPr>
              <a:t>rijit</a:t>
            </a:r>
            <a:r>
              <a:rPr lang="tr-TR" dirty="0">
                <a:solidFill>
                  <a:schemeClr val="tx1"/>
                </a:solidFill>
              </a:rPr>
              <a:t> bir konstrüksiyon oluştururlar. Çapraz akışlı kulelerde alttan üstten genişleyen şekilleri ile daha karmaşık bir konstrüksiyona sahiptir.</a:t>
            </a:r>
          </a:p>
          <a:p>
            <a:pPr>
              <a:buFont typeface="+mj-lt"/>
              <a:buAutoNum type="arabicPeriod" startAt="4"/>
            </a:pPr>
            <a:r>
              <a:rPr lang="tr-TR" dirty="0" smtClean="0">
                <a:solidFill>
                  <a:schemeClr val="tx1"/>
                </a:solidFill>
              </a:rPr>
              <a:t>Karşı akışlı kulelerde fanlar çalışırken dahi kule içine girilebilmekte ve  mekanik aksam dahil her türlü kontroller yapılabilmektedir. Çapraz akışlı kulelerde fan platformunun altı boşluk olduğundan fan durdurulmadan bakım yapılamamaktadır.</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25</a:t>
            </a:fld>
            <a:endParaRPr lang="tr-TR"/>
          </a:p>
        </p:txBody>
      </p:sp>
    </p:spTree>
    <p:extLst>
      <p:ext uri="{BB962C8B-B14F-4D97-AF65-F5344CB8AC3E}">
        <p14:creationId xmlns:p14="http://schemas.microsoft.com/office/powerpoint/2010/main" xmlns="" val="2387249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rPr>
              <a:t>KAYNAKÇA</a:t>
            </a:r>
            <a:endParaRPr lang="tr-TR" dirty="0"/>
          </a:p>
        </p:txBody>
      </p:sp>
      <p:sp>
        <p:nvSpPr>
          <p:cNvPr id="3" name="İçerik Yer Tutucusu 2"/>
          <p:cNvSpPr>
            <a:spLocks noGrp="1"/>
          </p:cNvSpPr>
          <p:nvPr>
            <p:ph idx="1"/>
          </p:nvPr>
        </p:nvSpPr>
        <p:spPr/>
        <p:txBody>
          <a:bodyPr>
            <a:normAutofit/>
          </a:bodyPr>
          <a:lstStyle/>
          <a:p>
            <a:r>
              <a:rPr lang="tr-TR" sz="1200" i="1" dirty="0">
                <a:solidFill>
                  <a:schemeClr val="tx1">
                    <a:lumMod val="85000"/>
                    <a:lumOff val="15000"/>
                  </a:schemeClr>
                </a:solidFill>
                <a:effectLst>
                  <a:outerShdw blurRad="38100" dist="38100" dir="2700000" algn="tl">
                    <a:srgbClr val="000000">
                      <a:alpha val="43137"/>
                    </a:srgbClr>
                  </a:outerShdw>
                </a:effectLst>
                <a:hlinkClick r:id="rId2"/>
              </a:rPr>
              <a:t>https://www.arefsogutma.com/</a:t>
            </a:r>
            <a:endParaRPr lang="tr-TR" sz="1200" i="1" dirty="0">
              <a:solidFill>
                <a:schemeClr val="tx1">
                  <a:lumMod val="85000"/>
                  <a:lumOff val="15000"/>
                </a:schemeClr>
              </a:solidFill>
              <a:effectLst>
                <a:outerShdw blurRad="38100" dist="38100" dir="2700000" algn="tl">
                  <a:srgbClr val="000000">
                    <a:alpha val="43137"/>
                  </a:srgbClr>
                </a:outerShdw>
              </a:effectLst>
            </a:endParaRPr>
          </a:p>
          <a:p>
            <a:r>
              <a:rPr lang="tr-TR" sz="1200" i="1" dirty="0">
                <a:solidFill>
                  <a:schemeClr val="tx1">
                    <a:lumMod val="85000"/>
                    <a:lumOff val="15000"/>
                  </a:schemeClr>
                </a:solidFill>
                <a:effectLst>
                  <a:outerShdw blurRad="38100" dist="38100" dir="2700000" algn="tl">
                    <a:srgbClr val="000000">
                      <a:alpha val="43137"/>
                    </a:srgbClr>
                  </a:outerShdw>
                </a:effectLst>
                <a:hlinkClick r:id="rId3"/>
              </a:rPr>
              <a:t>https://www.sogutmasistemi.com/mesleki-bilgi/chiller-nedir.html</a:t>
            </a:r>
            <a:endParaRPr lang="tr-TR" sz="1200" i="1" dirty="0">
              <a:solidFill>
                <a:schemeClr val="tx1">
                  <a:lumMod val="85000"/>
                  <a:lumOff val="15000"/>
                </a:schemeClr>
              </a:solidFill>
              <a:effectLst>
                <a:outerShdw blurRad="38100" dist="38100" dir="2700000" algn="tl">
                  <a:srgbClr val="000000">
                    <a:alpha val="43137"/>
                  </a:srgbClr>
                </a:outerShdw>
              </a:effectLst>
            </a:endParaRPr>
          </a:p>
          <a:p>
            <a:r>
              <a:rPr lang="tr-TR" sz="1200" i="1" dirty="0">
                <a:solidFill>
                  <a:schemeClr val="tx1">
                    <a:lumMod val="85000"/>
                    <a:lumOff val="15000"/>
                  </a:schemeClr>
                </a:solidFill>
                <a:effectLst>
                  <a:outerShdw blurRad="38100" dist="38100" dir="2700000" algn="tl">
                    <a:srgbClr val="000000">
                      <a:alpha val="43137"/>
                    </a:srgbClr>
                  </a:outerShdw>
                </a:effectLst>
                <a:hlinkClick r:id="rId4"/>
              </a:rPr>
              <a:t>https://www.isitan.com.tr/chiller-nedir/</a:t>
            </a:r>
            <a:endParaRPr lang="tr-TR" sz="1200" i="1" dirty="0">
              <a:solidFill>
                <a:schemeClr val="tx1">
                  <a:lumMod val="85000"/>
                  <a:lumOff val="15000"/>
                </a:schemeClr>
              </a:solidFill>
              <a:effectLst>
                <a:outerShdw blurRad="38100" dist="38100" dir="2700000" algn="tl">
                  <a:srgbClr val="000000">
                    <a:alpha val="43137"/>
                  </a:srgbClr>
                </a:outerShdw>
              </a:effectLst>
            </a:endParaRPr>
          </a:p>
          <a:p>
            <a:r>
              <a:rPr lang="tr-TR" sz="1200" i="1" dirty="0">
                <a:solidFill>
                  <a:schemeClr val="tx1">
                    <a:lumMod val="85000"/>
                    <a:lumOff val="15000"/>
                  </a:schemeClr>
                </a:solidFill>
                <a:effectLst>
                  <a:outerShdw blurRad="38100" dist="38100" dir="2700000" algn="tl">
                    <a:srgbClr val="000000">
                      <a:alpha val="43137"/>
                    </a:srgbClr>
                  </a:outerShdw>
                </a:effectLst>
                <a:hlinkClick r:id="rId5"/>
              </a:rPr>
              <a:t>https://www.kuruman.com.tr/news/a-brief-knowledge-on-types-of-chillers</a:t>
            </a:r>
            <a:endParaRPr lang="tr-TR" sz="1200" i="1" dirty="0">
              <a:solidFill>
                <a:schemeClr val="tx1">
                  <a:lumMod val="85000"/>
                  <a:lumOff val="15000"/>
                </a:schemeClr>
              </a:solidFill>
              <a:effectLst>
                <a:outerShdw blurRad="38100" dist="38100" dir="2700000" algn="tl">
                  <a:srgbClr val="000000">
                    <a:alpha val="43137"/>
                  </a:srgbClr>
                </a:outerShdw>
              </a:effectLst>
            </a:endParaRPr>
          </a:p>
          <a:p>
            <a:r>
              <a:rPr lang="tr-TR" sz="1200" i="1" dirty="0">
                <a:solidFill>
                  <a:schemeClr val="tx1">
                    <a:lumMod val="85000"/>
                    <a:lumOff val="15000"/>
                  </a:schemeClr>
                </a:solidFill>
                <a:effectLst>
                  <a:outerShdw blurRad="38100" dist="38100" dir="2700000" algn="tl">
                    <a:srgbClr val="000000">
                      <a:alpha val="43137"/>
                    </a:srgbClr>
                  </a:outerShdw>
                </a:effectLst>
                <a:hlinkClick r:id="rId6"/>
              </a:rPr>
              <a:t>http://www.niba.com.tr/TR/Technical_Info_Details.asp?PGGroupID=2&amp;PGImageID=2&amp;CatID=90</a:t>
            </a:r>
            <a:endParaRPr lang="tr-TR" sz="1200" i="1" dirty="0">
              <a:solidFill>
                <a:schemeClr val="tx1">
                  <a:lumMod val="85000"/>
                  <a:lumOff val="15000"/>
                </a:schemeClr>
              </a:solidFill>
              <a:effectLst>
                <a:outerShdw blurRad="38100" dist="38100" dir="2700000" algn="tl">
                  <a:srgbClr val="000000">
                    <a:alpha val="43137"/>
                  </a:srgbClr>
                </a:outerShdw>
              </a:effectLst>
            </a:endParaRPr>
          </a:p>
          <a:p>
            <a:r>
              <a:rPr lang="tr-TR" sz="1200" i="1" dirty="0">
                <a:solidFill>
                  <a:schemeClr val="tx1">
                    <a:lumMod val="85000"/>
                    <a:lumOff val="15000"/>
                  </a:schemeClr>
                </a:solidFill>
                <a:effectLst>
                  <a:outerShdw blurRad="38100" dist="38100" dir="2700000" algn="tl">
                    <a:srgbClr val="000000">
                      <a:alpha val="43137"/>
                    </a:srgbClr>
                  </a:outerShdw>
                </a:effectLst>
                <a:hlinkClick r:id="rId7"/>
              </a:rPr>
              <a:t>http://www.cenk.com.tr/TR/ProductsDetails.asp?PGGroupID=492&amp;PGImageID=25&amp;langID=</a:t>
            </a:r>
            <a:endParaRPr lang="tr-TR" sz="1200" i="1" dirty="0">
              <a:solidFill>
                <a:schemeClr val="tx1">
                  <a:lumMod val="85000"/>
                  <a:lumOff val="15000"/>
                </a:schemeClr>
              </a:solidFill>
              <a:effectLst>
                <a:outerShdw blurRad="38100" dist="38100" dir="2700000" algn="tl">
                  <a:srgbClr val="000000">
                    <a:alpha val="43137"/>
                  </a:srgbClr>
                </a:outerShdw>
              </a:effectLst>
            </a:endParaRPr>
          </a:p>
          <a:p>
            <a:r>
              <a:rPr lang="tr-TR" sz="1200" i="1" dirty="0">
                <a:solidFill>
                  <a:schemeClr val="tx1">
                    <a:lumMod val="85000"/>
                    <a:lumOff val="15000"/>
                  </a:schemeClr>
                </a:solidFill>
                <a:effectLst>
                  <a:outerShdw blurRad="38100" dist="38100" dir="2700000" algn="tl">
                    <a:srgbClr val="000000">
                      <a:alpha val="43137"/>
                    </a:srgbClr>
                  </a:outerShdw>
                </a:effectLst>
                <a:hlinkClick r:id="rId8"/>
              </a:rPr>
              <a:t>http://www.smartsogutma.com/su-sogutma-kuleleri</a:t>
            </a:r>
            <a:endParaRPr lang="tr-TR" sz="1200" i="1" dirty="0">
              <a:solidFill>
                <a:schemeClr val="tx1">
                  <a:lumMod val="85000"/>
                  <a:lumOff val="15000"/>
                </a:schemeClr>
              </a:solidFill>
              <a:effectLst>
                <a:outerShdw blurRad="38100" dist="38100" dir="2700000" algn="tl">
                  <a:srgbClr val="000000">
                    <a:alpha val="43137"/>
                  </a:srgbClr>
                </a:outerShdw>
              </a:effectLst>
            </a:endParaRPr>
          </a:p>
          <a:p>
            <a:r>
              <a:rPr lang="tr-TR" sz="1200" i="1" dirty="0">
                <a:solidFill>
                  <a:schemeClr val="tx1">
                    <a:lumMod val="85000"/>
                    <a:lumOff val="15000"/>
                  </a:schemeClr>
                </a:solidFill>
                <a:effectLst>
                  <a:outerShdw blurRad="38100" dist="38100" dir="2700000" algn="tl">
                    <a:srgbClr val="000000">
                      <a:alpha val="43137"/>
                    </a:srgbClr>
                  </a:outerShdw>
                </a:effectLst>
                <a:hlinkClick r:id="rId9"/>
              </a:rPr>
              <a:t>https://tr.wikipedia.org/wiki/So%C4%9Futma_kulesi</a:t>
            </a:r>
            <a:endParaRPr lang="tr-TR" sz="1200" i="1" dirty="0">
              <a:solidFill>
                <a:schemeClr val="tx1">
                  <a:lumMod val="85000"/>
                  <a:lumOff val="15000"/>
                </a:schemeClr>
              </a:solidFill>
              <a:effectLst>
                <a:outerShdw blurRad="38100" dist="38100" dir="2700000" algn="tl">
                  <a:srgbClr val="000000">
                    <a:alpha val="43137"/>
                  </a:srgbClr>
                </a:outerShdw>
              </a:effectLst>
            </a:endParaRPr>
          </a:p>
          <a:p>
            <a:r>
              <a:rPr lang="tr-TR" sz="1200" i="1" dirty="0">
                <a:solidFill>
                  <a:schemeClr val="tx1">
                    <a:lumMod val="85000"/>
                    <a:lumOff val="15000"/>
                  </a:schemeClr>
                </a:solidFill>
                <a:effectLst>
                  <a:outerShdw blurRad="38100" dist="38100" dir="2700000" algn="tl">
                    <a:srgbClr val="000000">
                      <a:alpha val="43137"/>
                    </a:srgbClr>
                  </a:outerShdw>
                </a:effectLst>
                <a:hlinkClick r:id="rId10"/>
              </a:rPr>
              <a:t>http://www.cenk.com.tr/TR/ProductsDetails.asp?PGGroupID=505&amp;PGImageID=18&amp;langID=1&amp;CatID=20</a:t>
            </a:r>
            <a:endParaRPr lang="tr-TR" sz="1200" i="1" dirty="0">
              <a:solidFill>
                <a:schemeClr val="tx1">
                  <a:lumMod val="85000"/>
                  <a:lumOff val="15000"/>
                </a:schemeClr>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26</a:t>
            </a:fld>
            <a:endParaRPr lang="tr-TR"/>
          </a:p>
        </p:txBody>
      </p:sp>
    </p:spTree>
    <p:extLst>
      <p:ext uri="{BB962C8B-B14F-4D97-AF65-F5344CB8AC3E}">
        <p14:creationId xmlns:p14="http://schemas.microsoft.com/office/powerpoint/2010/main" xmlns="" val="1197103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01575" y="3089805"/>
            <a:ext cx="5876058" cy="869453"/>
          </a:xfrm>
        </p:spPr>
        <p:txBody>
          <a:bodyPr>
            <a:normAutofit/>
          </a:bodyPr>
          <a:lstStyle/>
          <a:p>
            <a:pPr marL="0" indent="0">
              <a:buNone/>
            </a:pPr>
            <a:r>
              <a:rPr lang="tr-TR" sz="2400" b="1" i="1" dirty="0" smtClean="0">
                <a:solidFill>
                  <a:schemeClr val="tx1"/>
                </a:solidFill>
                <a:latin typeface="Cambria" panose="02040503050406030204" pitchFamily="18" charset="0"/>
                <a:ea typeface="Cambria" panose="02040503050406030204" pitchFamily="18" charset="0"/>
              </a:rPr>
              <a:t>DİNLEDİĞİNİZ İÇİN TEŞEKKÜR EDERİM..</a:t>
            </a:r>
            <a:endParaRPr lang="tr-TR" sz="2400" b="1" i="1" dirty="0">
              <a:solidFill>
                <a:schemeClr val="tx1"/>
              </a:solidFill>
              <a:latin typeface="Cambria" panose="02040503050406030204" pitchFamily="18" charset="0"/>
              <a:ea typeface="Cambria" panose="02040503050406030204" pitchFamily="18" charset="0"/>
            </a:endParaRPr>
          </a:p>
        </p:txBody>
      </p:sp>
      <p:sp>
        <p:nvSpPr>
          <p:cNvPr id="2" name="Slayt Numarası Yer Tutucusu 1"/>
          <p:cNvSpPr>
            <a:spLocks noGrp="1"/>
          </p:cNvSpPr>
          <p:nvPr>
            <p:ph type="sldNum" sz="quarter" idx="12"/>
          </p:nvPr>
        </p:nvSpPr>
        <p:spPr/>
        <p:txBody>
          <a:bodyPr/>
          <a:lstStyle/>
          <a:p>
            <a:fld id="{EB06AC74-66D2-4224-8001-95047817A1F3}" type="slidenum">
              <a:rPr lang="tr-TR" smtClean="0"/>
              <a:pPr/>
              <a:t>27</a:t>
            </a:fld>
            <a:endParaRPr lang="tr-TR"/>
          </a:p>
        </p:txBody>
      </p:sp>
    </p:spTree>
    <p:extLst>
      <p:ext uri="{BB962C8B-B14F-4D97-AF65-F5344CB8AC3E}">
        <p14:creationId xmlns:p14="http://schemas.microsoft.com/office/powerpoint/2010/main" xmlns="" val="2702786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42389" y="1190920"/>
            <a:ext cx="8915400" cy="3777622"/>
          </a:xfrm>
        </p:spPr>
        <p:txBody>
          <a:bodyPr/>
          <a:lstStyle/>
          <a:p>
            <a:r>
              <a:rPr lang="tr-TR" dirty="0">
                <a:solidFill>
                  <a:schemeClr val="tx1"/>
                </a:solidFill>
              </a:rPr>
              <a:t>Cihazların soğutma </a:t>
            </a:r>
            <a:r>
              <a:rPr lang="tr-TR" dirty="0" smtClean="0">
                <a:solidFill>
                  <a:schemeClr val="tx1"/>
                </a:solidFill>
              </a:rPr>
              <a:t>mantığı aynı olmakla birlikte sadece kullanılan </a:t>
            </a:r>
            <a:r>
              <a:rPr lang="tr-TR" dirty="0" err="1">
                <a:solidFill>
                  <a:schemeClr val="tx1"/>
                </a:solidFill>
              </a:rPr>
              <a:t>kondenserin</a:t>
            </a:r>
            <a:r>
              <a:rPr lang="tr-TR" dirty="0">
                <a:solidFill>
                  <a:schemeClr val="tx1"/>
                </a:solidFill>
              </a:rPr>
              <a:t> yapısı farklıdır.</a:t>
            </a:r>
            <a:r>
              <a:rPr lang="tr-TR" dirty="0" smtClean="0">
                <a:solidFill>
                  <a:schemeClr val="tx1"/>
                </a:solidFill>
              </a:rPr>
              <a:t> Hava </a:t>
            </a:r>
            <a:r>
              <a:rPr lang="tr-TR" dirty="0">
                <a:solidFill>
                  <a:schemeClr val="tx1"/>
                </a:solidFill>
              </a:rPr>
              <a:t>soğutmalı </a:t>
            </a:r>
            <a:r>
              <a:rPr lang="tr-TR" dirty="0" err="1">
                <a:solidFill>
                  <a:schemeClr val="tx1"/>
                </a:solidFill>
              </a:rPr>
              <a:t>chiller</a:t>
            </a:r>
            <a:r>
              <a:rPr lang="tr-TR" dirty="0">
                <a:solidFill>
                  <a:schemeClr val="tx1"/>
                </a:solidFill>
              </a:rPr>
              <a:t> </a:t>
            </a:r>
            <a:r>
              <a:rPr lang="tr-TR" dirty="0" smtClean="0">
                <a:solidFill>
                  <a:schemeClr val="tx1"/>
                </a:solidFill>
              </a:rPr>
              <a:t>cihazında </a:t>
            </a:r>
            <a:r>
              <a:rPr lang="tr-TR" dirty="0">
                <a:solidFill>
                  <a:schemeClr val="tx1"/>
                </a:solidFill>
              </a:rPr>
              <a:t>soğutucu </a:t>
            </a:r>
            <a:r>
              <a:rPr lang="tr-TR" dirty="0" smtClean="0">
                <a:solidFill>
                  <a:schemeClr val="tx1"/>
                </a:solidFill>
              </a:rPr>
              <a:t>akışkan, </a:t>
            </a:r>
            <a:r>
              <a:rPr lang="tr-TR" dirty="0">
                <a:solidFill>
                  <a:schemeClr val="tx1"/>
                </a:solidFill>
              </a:rPr>
              <a:t>havayla </a:t>
            </a:r>
            <a:r>
              <a:rPr lang="tr-TR" dirty="0" smtClean="0">
                <a:solidFill>
                  <a:schemeClr val="tx1"/>
                </a:solidFill>
              </a:rPr>
              <a:t>soğutulurken; </a:t>
            </a:r>
            <a:r>
              <a:rPr lang="tr-TR" dirty="0">
                <a:solidFill>
                  <a:schemeClr val="tx1"/>
                </a:solidFill>
              </a:rPr>
              <a:t>su soğutmalı </a:t>
            </a:r>
            <a:r>
              <a:rPr lang="tr-TR" dirty="0" err="1">
                <a:solidFill>
                  <a:schemeClr val="tx1"/>
                </a:solidFill>
              </a:rPr>
              <a:t>chiller</a:t>
            </a:r>
            <a:r>
              <a:rPr lang="tr-TR" dirty="0">
                <a:solidFill>
                  <a:schemeClr val="tx1"/>
                </a:solidFill>
              </a:rPr>
              <a:t> cihazında soğutucu </a:t>
            </a:r>
            <a:r>
              <a:rPr lang="tr-TR" dirty="0" smtClean="0">
                <a:solidFill>
                  <a:schemeClr val="tx1"/>
                </a:solidFill>
              </a:rPr>
              <a:t>akışkan, </a:t>
            </a:r>
            <a:r>
              <a:rPr lang="tr-TR" dirty="0">
                <a:solidFill>
                  <a:schemeClr val="tx1"/>
                </a:solidFill>
              </a:rPr>
              <a:t>su ile </a:t>
            </a:r>
            <a:r>
              <a:rPr lang="tr-TR" dirty="0" smtClean="0">
                <a:solidFill>
                  <a:schemeClr val="tx1"/>
                </a:solidFill>
              </a:rPr>
              <a:t>soğutulur. </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12173" y="2969520"/>
            <a:ext cx="3563626" cy="199902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73845" y="2840516"/>
            <a:ext cx="4306477" cy="2121572"/>
          </a:xfrm>
          <a:prstGeom prst="rect">
            <a:avLst/>
          </a:prstGeom>
        </p:spPr>
      </p:pic>
      <p:sp>
        <p:nvSpPr>
          <p:cNvPr id="6" name="Metin kutusu 5"/>
          <p:cNvSpPr txBox="1"/>
          <p:nvPr/>
        </p:nvSpPr>
        <p:spPr>
          <a:xfrm>
            <a:off x="3109264" y="5197141"/>
            <a:ext cx="2969444" cy="307777"/>
          </a:xfrm>
          <a:prstGeom prst="rect">
            <a:avLst/>
          </a:prstGeom>
          <a:noFill/>
        </p:spPr>
        <p:txBody>
          <a:bodyPr wrap="square" rtlCol="0">
            <a:spAutoFit/>
          </a:bodyPr>
          <a:lstStyle/>
          <a:p>
            <a:r>
              <a:rPr lang="tr-TR" sz="1400" b="1" dirty="0" smtClean="0"/>
              <a:t>Hava soğutmalı </a:t>
            </a:r>
            <a:r>
              <a:rPr lang="tr-TR" sz="1400" b="1" dirty="0" err="1" smtClean="0"/>
              <a:t>chiller</a:t>
            </a:r>
            <a:r>
              <a:rPr lang="tr-TR" sz="1400" b="1" dirty="0" smtClean="0"/>
              <a:t> cihazı</a:t>
            </a:r>
            <a:endParaRPr lang="tr-TR" sz="1400" b="1" dirty="0"/>
          </a:p>
        </p:txBody>
      </p:sp>
      <p:sp>
        <p:nvSpPr>
          <p:cNvPr id="7" name="Metin kutusu 6"/>
          <p:cNvSpPr txBox="1"/>
          <p:nvPr/>
        </p:nvSpPr>
        <p:spPr>
          <a:xfrm>
            <a:off x="7342361" y="5197142"/>
            <a:ext cx="2969444" cy="307777"/>
          </a:xfrm>
          <a:prstGeom prst="rect">
            <a:avLst/>
          </a:prstGeom>
          <a:noFill/>
        </p:spPr>
        <p:txBody>
          <a:bodyPr wrap="square" rtlCol="0">
            <a:spAutoFit/>
          </a:bodyPr>
          <a:lstStyle/>
          <a:p>
            <a:r>
              <a:rPr lang="tr-TR" sz="1400" b="1" dirty="0" smtClean="0"/>
              <a:t>Su soğutmalı </a:t>
            </a:r>
            <a:r>
              <a:rPr lang="tr-TR" sz="1400" b="1" dirty="0" err="1" smtClean="0"/>
              <a:t>chiller</a:t>
            </a:r>
            <a:r>
              <a:rPr lang="tr-TR" sz="1400" b="1" dirty="0" smtClean="0"/>
              <a:t> cihazı</a:t>
            </a:r>
            <a:endParaRPr lang="tr-TR" sz="1400" b="1" dirty="0"/>
          </a:p>
        </p:txBody>
      </p:sp>
      <p:sp>
        <p:nvSpPr>
          <p:cNvPr id="2" name="Slayt Numarası Yer Tutucusu 1"/>
          <p:cNvSpPr>
            <a:spLocks noGrp="1"/>
          </p:cNvSpPr>
          <p:nvPr>
            <p:ph type="sldNum" sz="quarter" idx="12"/>
          </p:nvPr>
        </p:nvSpPr>
        <p:spPr/>
        <p:txBody>
          <a:bodyPr/>
          <a:lstStyle/>
          <a:p>
            <a:fld id="{EB06AC74-66D2-4224-8001-95047817A1F3}" type="slidenum">
              <a:rPr lang="tr-TR" smtClean="0"/>
              <a:pPr/>
              <a:t>3</a:t>
            </a:fld>
            <a:endParaRPr lang="tr-TR"/>
          </a:p>
        </p:txBody>
      </p:sp>
    </p:spTree>
    <p:extLst>
      <p:ext uri="{BB962C8B-B14F-4D97-AF65-F5344CB8AC3E}">
        <p14:creationId xmlns:p14="http://schemas.microsoft.com/office/powerpoint/2010/main" xmlns="" val="408480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85517" y="1254551"/>
            <a:ext cx="8915400" cy="4458092"/>
          </a:xfrm>
        </p:spPr>
        <p:txBody>
          <a:bodyPr>
            <a:normAutofit/>
          </a:bodyPr>
          <a:lstStyle/>
          <a:p>
            <a:r>
              <a:rPr lang="tr-TR" dirty="0">
                <a:solidFill>
                  <a:schemeClr val="tx1"/>
                </a:solidFill>
              </a:rPr>
              <a:t>Ortam içerisinde ısınan, soğutma işlevini ihtiva eden akışkan gaz sisteminin soğutma kanallarına yönlendirilerek yüksek basınçlı fanlar sayesinde stabil hale </a:t>
            </a:r>
            <a:r>
              <a:rPr lang="tr-TR" dirty="0" smtClean="0">
                <a:solidFill>
                  <a:schemeClr val="tx1"/>
                </a:solidFill>
              </a:rPr>
              <a:t>getirilir bu </a:t>
            </a:r>
            <a:r>
              <a:rPr lang="tr-TR" dirty="0">
                <a:solidFill>
                  <a:schemeClr val="tx1"/>
                </a:solidFill>
              </a:rPr>
              <a:t>sistem hava soğutmalı </a:t>
            </a:r>
            <a:r>
              <a:rPr lang="tr-TR" dirty="0" err="1">
                <a:solidFill>
                  <a:schemeClr val="tx1"/>
                </a:solidFill>
              </a:rPr>
              <a:t>chiller</a:t>
            </a:r>
            <a:r>
              <a:rPr lang="tr-TR" dirty="0">
                <a:solidFill>
                  <a:schemeClr val="tx1"/>
                </a:solidFill>
              </a:rPr>
              <a:t> sistemidir. Su verimliliğinin az olduğu alanlarda konumlandırılır. </a:t>
            </a:r>
            <a:r>
              <a:rPr lang="tr-TR" dirty="0" smtClean="0">
                <a:solidFill>
                  <a:schemeClr val="tx1"/>
                </a:solidFill>
              </a:rPr>
              <a:t>Kurulumunun </a:t>
            </a:r>
            <a:r>
              <a:rPr lang="tr-TR" dirty="0">
                <a:solidFill>
                  <a:schemeClr val="tx1"/>
                </a:solidFill>
              </a:rPr>
              <a:t>özellikle çatı katı gibi havadar mekanlara yapılması tercih </a:t>
            </a:r>
            <a:r>
              <a:rPr lang="tr-TR" dirty="0" smtClean="0">
                <a:solidFill>
                  <a:schemeClr val="tx1"/>
                </a:solidFill>
              </a:rPr>
              <a:t>edilmektedir.</a:t>
            </a:r>
          </a:p>
          <a:p>
            <a:r>
              <a:rPr lang="tr-TR" dirty="0" smtClean="0">
                <a:solidFill>
                  <a:schemeClr val="tx1"/>
                </a:solidFill>
              </a:rPr>
              <a:t>Su </a:t>
            </a:r>
            <a:r>
              <a:rPr lang="tr-TR" dirty="0">
                <a:solidFill>
                  <a:schemeClr val="tx1"/>
                </a:solidFill>
              </a:rPr>
              <a:t>verimliliğinin yüksek olduğu alanlarda </a:t>
            </a:r>
            <a:r>
              <a:rPr lang="tr-TR" dirty="0" smtClean="0">
                <a:solidFill>
                  <a:schemeClr val="tx1"/>
                </a:solidFill>
              </a:rPr>
              <a:t>akışkan gazın </a:t>
            </a:r>
            <a:r>
              <a:rPr lang="tr-TR" dirty="0">
                <a:solidFill>
                  <a:schemeClr val="tx1"/>
                </a:solidFill>
              </a:rPr>
              <a:t>soğuması </a:t>
            </a:r>
            <a:r>
              <a:rPr lang="tr-TR" dirty="0" smtClean="0">
                <a:solidFill>
                  <a:schemeClr val="tx1"/>
                </a:solidFill>
              </a:rPr>
              <a:t>için kullanılan </a:t>
            </a:r>
            <a:r>
              <a:rPr lang="tr-TR" dirty="0">
                <a:solidFill>
                  <a:schemeClr val="tx1"/>
                </a:solidFill>
              </a:rPr>
              <a:t>yüksek </a:t>
            </a:r>
            <a:r>
              <a:rPr lang="tr-TR" dirty="0" smtClean="0">
                <a:solidFill>
                  <a:schemeClr val="tx1"/>
                </a:solidFill>
              </a:rPr>
              <a:t>debili su, yukarıya </a:t>
            </a:r>
            <a:r>
              <a:rPr lang="tr-TR" dirty="0">
                <a:solidFill>
                  <a:schemeClr val="tx1"/>
                </a:solidFill>
              </a:rPr>
              <a:t>yönlendirilerek kule tipi </a:t>
            </a:r>
            <a:r>
              <a:rPr lang="tr-TR" dirty="0" smtClean="0">
                <a:solidFill>
                  <a:schemeClr val="tx1"/>
                </a:solidFill>
              </a:rPr>
              <a:t>fanlar yardımıyla soğutulmaktadır. Bu sistem </a:t>
            </a:r>
            <a:r>
              <a:rPr lang="tr-TR" dirty="0">
                <a:solidFill>
                  <a:schemeClr val="tx1"/>
                </a:solidFill>
              </a:rPr>
              <a:t>su soğutmalı </a:t>
            </a:r>
            <a:r>
              <a:rPr lang="tr-TR" dirty="0" err="1">
                <a:solidFill>
                  <a:schemeClr val="tx1"/>
                </a:solidFill>
              </a:rPr>
              <a:t>chiller</a:t>
            </a:r>
            <a:r>
              <a:rPr lang="tr-TR" dirty="0">
                <a:solidFill>
                  <a:schemeClr val="tx1"/>
                </a:solidFill>
              </a:rPr>
              <a:t> </a:t>
            </a:r>
            <a:r>
              <a:rPr lang="tr-TR" dirty="0" smtClean="0">
                <a:solidFill>
                  <a:schemeClr val="tx1"/>
                </a:solidFill>
              </a:rPr>
              <a:t>sistemi olarak isimlendirilir. </a:t>
            </a:r>
            <a:r>
              <a:rPr lang="tr-TR" dirty="0">
                <a:solidFill>
                  <a:schemeClr val="tx1"/>
                </a:solidFill>
              </a:rPr>
              <a:t>Kurulumu için tercih edilen genel alanlar bodrum katı gibi kapalı </a:t>
            </a:r>
            <a:r>
              <a:rPr lang="tr-TR" dirty="0" smtClean="0">
                <a:solidFill>
                  <a:schemeClr val="tx1"/>
                </a:solidFill>
              </a:rPr>
              <a:t>mekanlar olmaktadır. </a:t>
            </a:r>
            <a:r>
              <a:rPr lang="tr-TR" dirty="0">
                <a:solidFill>
                  <a:schemeClr val="tx1"/>
                </a:solidFill>
              </a:rPr>
              <a:t>Aynı zamanda kompresör çalışma performansındaki artış sebebi ile daha düşük elektrik tüketimi ve daha performanslı bir çalışma </a:t>
            </a:r>
            <a:r>
              <a:rPr lang="tr-TR" dirty="0" smtClean="0">
                <a:solidFill>
                  <a:schemeClr val="tx1"/>
                </a:solidFill>
              </a:rPr>
              <a:t>göstermektedir. </a:t>
            </a:r>
            <a:r>
              <a:rPr lang="tr-TR" dirty="0">
                <a:solidFill>
                  <a:schemeClr val="tx1"/>
                </a:solidFill>
              </a:rPr>
              <a:t>H</a:t>
            </a:r>
            <a:r>
              <a:rPr lang="tr-TR" dirty="0" smtClean="0">
                <a:solidFill>
                  <a:schemeClr val="tx1"/>
                </a:solidFill>
              </a:rPr>
              <a:t>ava </a:t>
            </a:r>
            <a:r>
              <a:rPr lang="tr-TR" dirty="0">
                <a:solidFill>
                  <a:schemeClr val="tx1"/>
                </a:solidFill>
              </a:rPr>
              <a:t>soğutmalı </a:t>
            </a:r>
            <a:r>
              <a:rPr lang="tr-TR" dirty="0" err="1">
                <a:solidFill>
                  <a:schemeClr val="tx1"/>
                </a:solidFill>
              </a:rPr>
              <a:t>chiller</a:t>
            </a:r>
            <a:r>
              <a:rPr lang="tr-TR" dirty="0">
                <a:solidFill>
                  <a:schemeClr val="tx1"/>
                </a:solidFill>
              </a:rPr>
              <a:t> cihazlarına nazaran %60 ve üzerinde bir alan tasarrufu sağlamaktadır.</a:t>
            </a:r>
          </a:p>
        </p:txBody>
      </p:sp>
      <p:sp>
        <p:nvSpPr>
          <p:cNvPr id="2" name="Slayt Numarası Yer Tutucusu 1"/>
          <p:cNvSpPr>
            <a:spLocks noGrp="1"/>
          </p:cNvSpPr>
          <p:nvPr>
            <p:ph type="sldNum" sz="quarter" idx="12"/>
          </p:nvPr>
        </p:nvSpPr>
        <p:spPr/>
        <p:txBody>
          <a:bodyPr/>
          <a:lstStyle/>
          <a:p>
            <a:fld id="{EB06AC74-66D2-4224-8001-95047817A1F3}" type="slidenum">
              <a:rPr lang="tr-TR" smtClean="0"/>
              <a:pPr/>
              <a:t>4</a:t>
            </a:fld>
            <a:endParaRPr lang="tr-TR"/>
          </a:p>
        </p:txBody>
      </p:sp>
    </p:spTree>
    <p:extLst>
      <p:ext uri="{BB962C8B-B14F-4D97-AF65-F5344CB8AC3E}">
        <p14:creationId xmlns:p14="http://schemas.microsoft.com/office/powerpoint/2010/main" xmlns="" val="224236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rPr>
              <a:t>2.SOĞUTMA KULESİ</a:t>
            </a:r>
            <a:endParaRPr lang="tr-TR" dirty="0">
              <a:solidFill>
                <a:schemeClr val="tx1"/>
              </a:solidFill>
            </a:endParaRPr>
          </a:p>
        </p:txBody>
      </p:sp>
      <p:sp>
        <p:nvSpPr>
          <p:cNvPr id="3" name="İçerik Yer Tutucusu 2"/>
          <p:cNvSpPr>
            <a:spLocks noGrp="1"/>
          </p:cNvSpPr>
          <p:nvPr>
            <p:ph idx="1"/>
          </p:nvPr>
        </p:nvSpPr>
        <p:spPr/>
        <p:txBody>
          <a:bodyPr/>
          <a:lstStyle/>
          <a:p>
            <a:r>
              <a:rPr lang="tr-TR" spc="-5" dirty="0">
                <a:solidFill>
                  <a:schemeClr val="tx1"/>
                </a:solidFill>
                <a:cs typeface="Arial"/>
              </a:rPr>
              <a:t>Soğutma	</a:t>
            </a:r>
            <a:r>
              <a:rPr lang="tr-TR" spc="-5" dirty="0" smtClean="0">
                <a:solidFill>
                  <a:schemeClr val="tx1"/>
                </a:solidFill>
                <a:cs typeface="Arial"/>
              </a:rPr>
              <a:t>kuleleri</a:t>
            </a:r>
            <a:r>
              <a:rPr lang="tr-TR" dirty="0" smtClean="0">
                <a:solidFill>
                  <a:schemeClr val="tx1"/>
                </a:solidFill>
                <a:cs typeface="Arial"/>
              </a:rPr>
              <a:t> suyu </a:t>
            </a:r>
            <a:r>
              <a:rPr lang="tr-TR" spc="-5" dirty="0" smtClean="0">
                <a:solidFill>
                  <a:schemeClr val="tx1"/>
                </a:solidFill>
                <a:cs typeface="Arial"/>
              </a:rPr>
              <a:t>soğutmak </a:t>
            </a:r>
            <a:r>
              <a:rPr lang="tr-TR" spc="-5" dirty="0">
                <a:solidFill>
                  <a:schemeClr val="tx1"/>
                </a:solidFill>
                <a:cs typeface="Arial"/>
              </a:rPr>
              <a:t>üzere </a:t>
            </a:r>
            <a:r>
              <a:rPr lang="tr-TR" dirty="0">
                <a:solidFill>
                  <a:schemeClr val="tx1"/>
                </a:solidFill>
                <a:cs typeface="Arial"/>
              </a:rPr>
              <a:t>ısı </a:t>
            </a:r>
            <a:r>
              <a:rPr lang="tr-TR" spc="-5" dirty="0">
                <a:solidFill>
                  <a:schemeClr val="tx1"/>
                </a:solidFill>
                <a:cs typeface="Arial"/>
              </a:rPr>
              <a:t>ve kütle transferi </a:t>
            </a:r>
            <a:r>
              <a:rPr lang="tr-TR" spc="-10" dirty="0">
                <a:solidFill>
                  <a:schemeClr val="tx1"/>
                </a:solidFill>
                <a:cs typeface="Arial"/>
              </a:rPr>
              <a:t>yapan </a:t>
            </a:r>
            <a:r>
              <a:rPr lang="tr-TR" spc="-5" dirty="0">
                <a:solidFill>
                  <a:schemeClr val="tx1"/>
                </a:solidFill>
                <a:cs typeface="Arial"/>
              </a:rPr>
              <a:t>ve </a:t>
            </a:r>
            <a:r>
              <a:rPr lang="tr-TR" spc="-15" dirty="0">
                <a:solidFill>
                  <a:schemeClr val="tx1"/>
                </a:solidFill>
                <a:cs typeface="Arial"/>
              </a:rPr>
              <a:t>bu </a:t>
            </a:r>
            <a:r>
              <a:rPr lang="tr-TR" spc="605" dirty="0">
                <a:solidFill>
                  <a:schemeClr val="tx1"/>
                </a:solidFill>
                <a:cs typeface="Arial"/>
              </a:rPr>
              <a:t> </a:t>
            </a:r>
            <a:r>
              <a:rPr lang="tr-TR" spc="-5" dirty="0">
                <a:solidFill>
                  <a:schemeClr val="tx1"/>
                </a:solidFill>
                <a:cs typeface="Arial"/>
              </a:rPr>
              <a:t>maksatla suyun atmosferle geniş </a:t>
            </a:r>
            <a:r>
              <a:rPr lang="tr-TR" dirty="0">
                <a:solidFill>
                  <a:schemeClr val="tx1"/>
                </a:solidFill>
                <a:cs typeface="Arial"/>
              </a:rPr>
              <a:t>bir </a:t>
            </a:r>
            <a:r>
              <a:rPr lang="tr-TR" spc="-5" dirty="0">
                <a:solidFill>
                  <a:schemeClr val="tx1"/>
                </a:solidFill>
                <a:cs typeface="Arial"/>
              </a:rPr>
              <a:t>alanda temasını  sağlayan, hava </a:t>
            </a:r>
            <a:r>
              <a:rPr lang="tr-TR" spc="-10" dirty="0">
                <a:solidFill>
                  <a:schemeClr val="tx1"/>
                </a:solidFill>
                <a:cs typeface="Arial"/>
              </a:rPr>
              <a:t>ve su </a:t>
            </a:r>
            <a:r>
              <a:rPr lang="tr-TR" spc="-5" dirty="0">
                <a:solidFill>
                  <a:schemeClr val="tx1"/>
                </a:solidFill>
                <a:cs typeface="Arial"/>
              </a:rPr>
              <a:t>akımları sürekli </a:t>
            </a:r>
            <a:r>
              <a:rPr lang="tr-TR" spc="-5" dirty="0" smtClean="0">
                <a:solidFill>
                  <a:schemeClr val="tx1"/>
                </a:solidFill>
                <a:cs typeface="Arial"/>
              </a:rPr>
              <a:t>olan </a:t>
            </a:r>
            <a:r>
              <a:rPr lang="tr-TR" spc="-15" dirty="0" smtClean="0">
                <a:solidFill>
                  <a:schemeClr val="tx1"/>
                </a:solidFill>
                <a:cs typeface="Arial"/>
              </a:rPr>
              <a:t>cihazlardır.</a:t>
            </a:r>
            <a:endParaRPr lang="tr-TR" dirty="0" smtClean="0">
              <a:solidFill>
                <a:schemeClr val="tx1"/>
              </a:solidFill>
              <a:cs typeface="Arial"/>
            </a:endParaRPr>
          </a:p>
          <a:p>
            <a:r>
              <a:rPr lang="tr-TR" dirty="0" smtClean="0">
                <a:solidFill>
                  <a:schemeClr val="tx1"/>
                </a:solidFill>
                <a:cs typeface="Arial"/>
              </a:rPr>
              <a:t>Bu </a:t>
            </a:r>
            <a:r>
              <a:rPr lang="tr-TR" spc="-5" dirty="0">
                <a:solidFill>
                  <a:schemeClr val="tx1"/>
                </a:solidFill>
                <a:cs typeface="Arial"/>
              </a:rPr>
              <a:t>cihazlarda </a:t>
            </a:r>
            <a:r>
              <a:rPr lang="tr-TR" spc="-10" dirty="0">
                <a:solidFill>
                  <a:schemeClr val="tx1"/>
                </a:solidFill>
                <a:cs typeface="Arial"/>
              </a:rPr>
              <a:t>püskürtülen </a:t>
            </a:r>
            <a:r>
              <a:rPr lang="tr-TR" spc="-5" dirty="0">
                <a:solidFill>
                  <a:schemeClr val="tx1"/>
                </a:solidFill>
                <a:cs typeface="Arial"/>
              </a:rPr>
              <a:t>sıcak </a:t>
            </a:r>
            <a:r>
              <a:rPr lang="tr-TR" dirty="0" smtClean="0">
                <a:solidFill>
                  <a:schemeClr val="tx1"/>
                </a:solidFill>
                <a:cs typeface="Arial"/>
              </a:rPr>
              <a:t>su</a:t>
            </a:r>
            <a:r>
              <a:rPr lang="tr-TR" spc="459" dirty="0" smtClean="0">
                <a:solidFill>
                  <a:schemeClr val="tx1"/>
                </a:solidFill>
                <a:cs typeface="Arial"/>
              </a:rPr>
              <a:t> </a:t>
            </a:r>
            <a:r>
              <a:rPr lang="tr-TR" spc="-5" dirty="0" smtClean="0">
                <a:solidFill>
                  <a:schemeClr val="tx1"/>
                </a:solidFill>
                <a:cs typeface="Arial"/>
              </a:rPr>
              <a:t>damlacıklarına</a:t>
            </a:r>
            <a:r>
              <a:rPr lang="tr-TR" dirty="0" smtClean="0">
                <a:solidFill>
                  <a:schemeClr val="tx1"/>
                </a:solidFill>
                <a:cs typeface="Arial"/>
              </a:rPr>
              <a:t> zıt </a:t>
            </a:r>
            <a:r>
              <a:rPr lang="tr-TR" dirty="0">
                <a:solidFill>
                  <a:schemeClr val="tx1"/>
                </a:solidFill>
                <a:cs typeface="Arial"/>
              </a:rPr>
              <a:t>yönde hava </a:t>
            </a:r>
            <a:r>
              <a:rPr lang="tr-TR" spc="-5" dirty="0">
                <a:solidFill>
                  <a:schemeClr val="tx1"/>
                </a:solidFill>
                <a:cs typeface="Arial"/>
              </a:rPr>
              <a:t>dolaşımı</a:t>
            </a:r>
            <a:r>
              <a:rPr lang="tr-TR" spc="-135" dirty="0">
                <a:solidFill>
                  <a:schemeClr val="tx1"/>
                </a:solidFill>
                <a:cs typeface="Arial"/>
              </a:rPr>
              <a:t> </a:t>
            </a:r>
            <a:r>
              <a:rPr lang="tr-TR" spc="-15" dirty="0" smtClean="0">
                <a:solidFill>
                  <a:schemeClr val="tx1"/>
                </a:solidFill>
                <a:cs typeface="Arial"/>
              </a:rPr>
              <a:t>yapılır.</a:t>
            </a:r>
            <a:endParaRPr lang="tr-TR" dirty="0" smtClean="0">
              <a:solidFill>
                <a:schemeClr val="tx1"/>
              </a:solidFill>
              <a:cs typeface="Arial"/>
            </a:endParaRPr>
          </a:p>
          <a:p>
            <a:r>
              <a:rPr lang="tr-TR" spc="-5" dirty="0" smtClean="0">
                <a:solidFill>
                  <a:schemeClr val="tx1"/>
                </a:solidFill>
                <a:cs typeface="Arial"/>
              </a:rPr>
              <a:t>Su </a:t>
            </a:r>
            <a:r>
              <a:rPr lang="tr-TR" spc="-5" dirty="0">
                <a:solidFill>
                  <a:schemeClr val="tx1"/>
                </a:solidFill>
                <a:cs typeface="Arial"/>
              </a:rPr>
              <a:t>damlacıkları kütlelerine göre geniş </a:t>
            </a:r>
            <a:r>
              <a:rPr lang="tr-TR" spc="-10" dirty="0">
                <a:solidFill>
                  <a:schemeClr val="tx1"/>
                </a:solidFill>
                <a:cs typeface="Arial"/>
              </a:rPr>
              <a:t>yüzeye </a:t>
            </a:r>
            <a:r>
              <a:rPr lang="tr-TR" spc="-5" dirty="0">
                <a:solidFill>
                  <a:schemeClr val="tx1"/>
                </a:solidFill>
                <a:cs typeface="Arial"/>
              </a:rPr>
              <a:t>sahip  </a:t>
            </a:r>
            <a:r>
              <a:rPr lang="tr-TR" spc="-10" dirty="0">
                <a:solidFill>
                  <a:schemeClr val="tx1"/>
                </a:solidFill>
                <a:cs typeface="Arial"/>
              </a:rPr>
              <a:t>olduğundan, </a:t>
            </a:r>
            <a:r>
              <a:rPr lang="tr-TR" spc="-5" dirty="0">
                <a:solidFill>
                  <a:schemeClr val="tx1"/>
                </a:solidFill>
                <a:cs typeface="Arial"/>
              </a:rPr>
              <a:t>yüzeydeki </a:t>
            </a:r>
            <a:r>
              <a:rPr lang="tr-TR" dirty="0">
                <a:solidFill>
                  <a:schemeClr val="tx1"/>
                </a:solidFill>
                <a:cs typeface="Arial"/>
              </a:rPr>
              <a:t>bir </a:t>
            </a:r>
            <a:r>
              <a:rPr lang="tr-TR" spc="-5" dirty="0">
                <a:solidFill>
                  <a:schemeClr val="tx1"/>
                </a:solidFill>
                <a:cs typeface="Arial"/>
              </a:rPr>
              <a:t>miktar </a:t>
            </a:r>
            <a:r>
              <a:rPr lang="tr-TR" dirty="0">
                <a:solidFill>
                  <a:schemeClr val="tx1"/>
                </a:solidFill>
                <a:cs typeface="Arial"/>
              </a:rPr>
              <a:t>su </a:t>
            </a:r>
            <a:r>
              <a:rPr lang="tr-TR" spc="-5" dirty="0">
                <a:solidFill>
                  <a:schemeClr val="tx1"/>
                </a:solidFill>
                <a:cs typeface="Arial"/>
              </a:rPr>
              <a:t>molekülü hava  </a:t>
            </a:r>
            <a:r>
              <a:rPr lang="tr-TR" dirty="0">
                <a:solidFill>
                  <a:schemeClr val="tx1"/>
                </a:solidFill>
                <a:cs typeface="Arial"/>
              </a:rPr>
              <a:t>etkisiyle</a:t>
            </a:r>
            <a:r>
              <a:rPr lang="tr-TR" spc="-50" dirty="0">
                <a:solidFill>
                  <a:schemeClr val="tx1"/>
                </a:solidFill>
                <a:cs typeface="Arial"/>
              </a:rPr>
              <a:t> </a:t>
            </a:r>
            <a:r>
              <a:rPr lang="tr-TR" spc="-15" dirty="0" smtClean="0">
                <a:solidFill>
                  <a:schemeClr val="tx1"/>
                </a:solidFill>
                <a:cs typeface="Arial"/>
              </a:rPr>
              <a:t>buharlaşır.</a:t>
            </a:r>
            <a:endParaRPr lang="tr-TR" dirty="0" smtClean="0">
              <a:solidFill>
                <a:schemeClr val="tx1"/>
              </a:solidFill>
              <a:cs typeface="Arial"/>
            </a:endParaRPr>
          </a:p>
          <a:p>
            <a:r>
              <a:rPr lang="tr-TR" spc="-5" dirty="0" smtClean="0">
                <a:solidFill>
                  <a:schemeClr val="tx1"/>
                </a:solidFill>
                <a:cs typeface="Arial"/>
              </a:rPr>
              <a:t>Buharlaşmakta </a:t>
            </a:r>
            <a:r>
              <a:rPr lang="tr-TR" dirty="0">
                <a:solidFill>
                  <a:schemeClr val="tx1"/>
                </a:solidFill>
                <a:cs typeface="Arial"/>
              </a:rPr>
              <a:t>olan su </a:t>
            </a:r>
            <a:r>
              <a:rPr lang="tr-TR" spc="-5" dirty="0">
                <a:solidFill>
                  <a:schemeClr val="tx1"/>
                </a:solidFill>
                <a:cs typeface="Arial"/>
              </a:rPr>
              <a:t>molekülü </a:t>
            </a:r>
            <a:r>
              <a:rPr lang="tr-TR" dirty="0">
                <a:solidFill>
                  <a:schemeClr val="tx1"/>
                </a:solidFill>
                <a:cs typeface="Arial"/>
              </a:rPr>
              <a:t>ait </a:t>
            </a:r>
            <a:r>
              <a:rPr lang="tr-TR" spc="-5" dirty="0">
                <a:solidFill>
                  <a:schemeClr val="tx1"/>
                </a:solidFill>
                <a:cs typeface="Arial"/>
              </a:rPr>
              <a:t>olduğu  </a:t>
            </a:r>
            <a:r>
              <a:rPr lang="tr-TR" spc="-10" dirty="0">
                <a:solidFill>
                  <a:schemeClr val="tx1"/>
                </a:solidFill>
                <a:cs typeface="Arial"/>
              </a:rPr>
              <a:t>damlacıktan </a:t>
            </a:r>
            <a:r>
              <a:rPr lang="tr-TR" dirty="0">
                <a:solidFill>
                  <a:schemeClr val="tx1"/>
                </a:solidFill>
                <a:cs typeface="Arial"/>
              </a:rPr>
              <a:t>ısı </a:t>
            </a:r>
            <a:r>
              <a:rPr lang="tr-TR" spc="-5" dirty="0">
                <a:solidFill>
                  <a:schemeClr val="tx1"/>
                </a:solidFill>
                <a:cs typeface="Arial"/>
              </a:rPr>
              <a:t>alarak onu </a:t>
            </a:r>
            <a:r>
              <a:rPr lang="tr-TR" spc="-20" dirty="0">
                <a:solidFill>
                  <a:schemeClr val="tx1"/>
                </a:solidFill>
                <a:cs typeface="Arial"/>
              </a:rPr>
              <a:t>soğutur. </a:t>
            </a:r>
            <a:r>
              <a:rPr lang="tr-TR" spc="-10" dirty="0">
                <a:solidFill>
                  <a:schemeClr val="tx1"/>
                </a:solidFill>
                <a:cs typeface="Arial"/>
              </a:rPr>
              <a:t>Ayrıca  </a:t>
            </a:r>
            <a:r>
              <a:rPr lang="tr-TR" spc="-5" dirty="0">
                <a:solidFill>
                  <a:schemeClr val="tx1"/>
                </a:solidFill>
                <a:cs typeface="Arial"/>
              </a:rPr>
              <a:t>damlalardan </a:t>
            </a:r>
            <a:r>
              <a:rPr lang="tr-TR" dirty="0">
                <a:solidFill>
                  <a:schemeClr val="tx1"/>
                </a:solidFill>
                <a:cs typeface="Arial"/>
              </a:rPr>
              <a:t>havaya taşınım ile ısı transferi</a:t>
            </a:r>
            <a:r>
              <a:rPr lang="tr-TR" spc="-175" dirty="0">
                <a:solidFill>
                  <a:schemeClr val="tx1"/>
                </a:solidFill>
                <a:cs typeface="Arial"/>
              </a:rPr>
              <a:t> </a:t>
            </a:r>
            <a:r>
              <a:rPr lang="tr-TR" spc="-5" dirty="0" smtClean="0">
                <a:solidFill>
                  <a:schemeClr val="tx1"/>
                </a:solidFill>
                <a:cs typeface="Arial"/>
              </a:rPr>
              <a:t>oluşur.</a:t>
            </a:r>
            <a:endParaRPr lang="tr-TR" dirty="0">
              <a:solidFill>
                <a:schemeClr val="tx1"/>
              </a:solidFill>
              <a:cs typeface="Arial"/>
            </a:endParaRPr>
          </a:p>
          <a:p>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5</a:t>
            </a:fld>
            <a:endParaRPr lang="tr-TR"/>
          </a:p>
        </p:txBody>
      </p:sp>
    </p:spTree>
    <p:extLst>
      <p:ext uri="{BB962C8B-B14F-4D97-AF65-F5344CB8AC3E}">
        <p14:creationId xmlns:p14="http://schemas.microsoft.com/office/powerpoint/2010/main" xmlns="" val="4271619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067090" y="659877"/>
            <a:ext cx="7044492" cy="4515439"/>
          </a:xfrm>
          <a:prstGeom prst="rect">
            <a:avLst/>
          </a:prstGeom>
        </p:spPr>
      </p:pic>
      <p:sp>
        <p:nvSpPr>
          <p:cNvPr id="5" name="Metin kutusu 4"/>
          <p:cNvSpPr txBox="1"/>
          <p:nvPr/>
        </p:nvSpPr>
        <p:spPr>
          <a:xfrm>
            <a:off x="5271507" y="5476973"/>
            <a:ext cx="2688557" cy="369332"/>
          </a:xfrm>
          <a:prstGeom prst="rect">
            <a:avLst/>
          </a:prstGeom>
          <a:noFill/>
        </p:spPr>
        <p:txBody>
          <a:bodyPr wrap="none" rtlCol="0">
            <a:spAutoFit/>
          </a:bodyPr>
          <a:lstStyle/>
          <a:p>
            <a:r>
              <a:rPr lang="tr-TR" b="1" dirty="0" smtClean="0"/>
              <a:t>Soğutma kulesi sistemi</a:t>
            </a:r>
            <a:endParaRPr lang="tr-TR" b="1" dirty="0"/>
          </a:p>
        </p:txBody>
      </p:sp>
      <p:sp>
        <p:nvSpPr>
          <p:cNvPr id="2" name="Slayt Numarası Yer Tutucusu 1"/>
          <p:cNvSpPr>
            <a:spLocks noGrp="1"/>
          </p:cNvSpPr>
          <p:nvPr>
            <p:ph type="sldNum" sz="quarter" idx="12"/>
          </p:nvPr>
        </p:nvSpPr>
        <p:spPr/>
        <p:txBody>
          <a:bodyPr/>
          <a:lstStyle/>
          <a:p>
            <a:fld id="{EB06AC74-66D2-4224-8001-95047817A1F3}" type="slidenum">
              <a:rPr lang="tr-TR" smtClean="0"/>
              <a:pPr/>
              <a:t>6</a:t>
            </a:fld>
            <a:endParaRPr lang="tr-TR"/>
          </a:p>
        </p:txBody>
      </p:sp>
    </p:spTree>
    <p:extLst>
      <p:ext uri="{BB962C8B-B14F-4D97-AF65-F5344CB8AC3E}">
        <p14:creationId xmlns:p14="http://schemas.microsoft.com/office/powerpoint/2010/main" xmlns="" val="3722412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pc="-10" dirty="0">
                <a:solidFill>
                  <a:schemeClr val="tx1"/>
                </a:solidFill>
              </a:rPr>
              <a:t>3.SOĞUTMA KULESİ</a:t>
            </a:r>
            <a:r>
              <a:rPr lang="tr-TR" spc="-100" dirty="0">
                <a:solidFill>
                  <a:schemeClr val="tx1"/>
                </a:solidFill>
              </a:rPr>
              <a:t> </a:t>
            </a:r>
            <a:r>
              <a:rPr lang="tr-TR" spc="-25" dirty="0">
                <a:solidFill>
                  <a:schemeClr val="tx1"/>
                </a:solidFill>
              </a:rPr>
              <a:t>KAPASİTESİNİ  </a:t>
            </a:r>
            <a:r>
              <a:rPr lang="tr-TR" spc="-10" dirty="0">
                <a:solidFill>
                  <a:schemeClr val="tx1"/>
                </a:solidFill>
              </a:rPr>
              <a:t>ETKİLEYEN ÇEŞİTLİ</a:t>
            </a:r>
            <a:r>
              <a:rPr lang="tr-TR" spc="20" dirty="0">
                <a:solidFill>
                  <a:schemeClr val="tx1"/>
                </a:solidFill>
              </a:rPr>
              <a:t> </a:t>
            </a:r>
            <a:r>
              <a:rPr lang="tr-TR" spc="-25" dirty="0">
                <a:solidFill>
                  <a:schemeClr val="tx1"/>
                </a:solidFill>
              </a:rPr>
              <a:t>FAKTÖRLER</a:t>
            </a:r>
            <a:endParaRPr lang="tr-TR" dirty="0">
              <a:solidFill>
                <a:schemeClr val="tx1"/>
              </a:solidFill>
            </a:endParaRPr>
          </a:p>
        </p:txBody>
      </p:sp>
      <p:sp>
        <p:nvSpPr>
          <p:cNvPr id="3" name="İçerik Yer Tutucusu 2"/>
          <p:cNvSpPr>
            <a:spLocks noGrp="1"/>
          </p:cNvSpPr>
          <p:nvPr>
            <p:ph idx="1"/>
          </p:nvPr>
        </p:nvSpPr>
        <p:spPr>
          <a:xfrm>
            <a:off x="2589212" y="2394408"/>
            <a:ext cx="8915400" cy="3054285"/>
          </a:xfrm>
        </p:spPr>
        <p:txBody>
          <a:bodyPr/>
          <a:lstStyle/>
          <a:p>
            <a:r>
              <a:rPr lang="tr-TR" spc="-5" dirty="0">
                <a:solidFill>
                  <a:schemeClr val="tx1"/>
                </a:solidFill>
                <a:cs typeface="Arial"/>
              </a:rPr>
              <a:t>Soğutma </a:t>
            </a:r>
            <a:r>
              <a:rPr lang="tr-TR" dirty="0">
                <a:solidFill>
                  <a:schemeClr val="tx1"/>
                </a:solidFill>
                <a:cs typeface="Arial"/>
              </a:rPr>
              <a:t>kulelerinin </a:t>
            </a:r>
            <a:r>
              <a:rPr lang="tr-TR" spc="-5" dirty="0" smtClean="0">
                <a:solidFill>
                  <a:schemeClr val="tx1"/>
                </a:solidFill>
                <a:cs typeface="Arial"/>
              </a:rPr>
              <a:t>kapasitesi buharlaşma miktarı ile ilişkilidir</a:t>
            </a:r>
            <a:r>
              <a:rPr lang="tr-TR" spc="-20" dirty="0" smtClean="0">
                <a:solidFill>
                  <a:schemeClr val="tx1"/>
                </a:solidFill>
                <a:cs typeface="Arial"/>
              </a:rPr>
              <a:t>. </a:t>
            </a:r>
            <a:r>
              <a:rPr lang="tr-TR" spc="-5" dirty="0" smtClean="0">
                <a:solidFill>
                  <a:schemeClr val="tx1"/>
                </a:solidFill>
                <a:cs typeface="Arial"/>
              </a:rPr>
              <a:t>Buharlaşma miktarı, </a:t>
            </a:r>
            <a:r>
              <a:rPr lang="tr-TR" b="1" spc="-5" dirty="0" smtClean="0">
                <a:solidFill>
                  <a:schemeClr val="tx1"/>
                </a:solidFill>
                <a:cs typeface="Arial"/>
              </a:rPr>
              <a:t>su ile hava arasındaki</a:t>
            </a:r>
            <a:r>
              <a:rPr lang="tr-TR" b="1" spc="215" dirty="0">
                <a:solidFill>
                  <a:schemeClr val="tx1"/>
                </a:solidFill>
                <a:cs typeface="Arial"/>
              </a:rPr>
              <a:t> </a:t>
            </a:r>
            <a:r>
              <a:rPr lang="tr-TR" b="1" spc="-5" dirty="0" smtClean="0">
                <a:solidFill>
                  <a:schemeClr val="tx1"/>
                </a:solidFill>
                <a:cs typeface="Arial"/>
              </a:rPr>
              <a:t>temas </a:t>
            </a:r>
            <a:r>
              <a:rPr lang="tr-TR" b="1" dirty="0" smtClean="0">
                <a:solidFill>
                  <a:schemeClr val="tx1"/>
                </a:solidFill>
                <a:cs typeface="Arial"/>
              </a:rPr>
              <a:t>yüzeyi</a:t>
            </a:r>
            <a:r>
              <a:rPr lang="tr-TR" dirty="0" smtClean="0">
                <a:solidFill>
                  <a:schemeClr val="tx1"/>
                </a:solidFill>
                <a:cs typeface="Arial"/>
              </a:rPr>
              <a:t>ne </a:t>
            </a:r>
            <a:r>
              <a:rPr lang="tr-TR" spc="-5" dirty="0" smtClean="0">
                <a:solidFill>
                  <a:schemeClr val="tx1"/>
                </a:solidFill>
                <a:cs typeface="Arial"/>
              </a:rPr>
              <a:t>ve </a:t>
            </a:r>
            <a:r>
              <a:rPr lang="tr-TR" b="1" spc="-5" dirty="0" smtClean="0">
                <a:solidFill>
                  <a:schemeClr val="tx1"/>
                </a:solidFill>
                <a:cs typeface="Arial"/>
              </a:rPr>
              <a:t>atmosferik havanın</a:t>
            </a:r>
            <a:r>
              <a:rPr lang="tr-TR" b="1" dirty="0">
                <a:solidFill>
                  <a:schemeClr val="tx1"/>
                </a:solidFill>
                <a:cs typeface="Arial"/>
              </a:rPr>
              <a:t> </a:t>
            </a:r>
            <a:r>
              <a:rPr lang="tr-TR" b="1" dirty="0" smtClean="0">
                <a:solidFill>
                  <a:schemeClr val="tx1"/>
                </a:solidFill>
                <a:cs typeface="Arial"/>
              </a:rPr>
              <a:t>yaş termomet</a:t>
            </a:r>
            <a:r>
              <a:rPr lang="tr-TR" b="1" spc="5" dirty="0" smtClean="0">
                <a:solidFill>
                  <a:schemeClr val="tx1"/>
                </a:solidFill>
                <a:cs typeface="Arial"/>
              </a:rPr>
              <a:t>r</a:t>
            </a:r>
            <a:r>
              <a:rPr lang="tr-TR" b="1" spc="-5" dirty="0" smtClean="0">
                <a:solidFill>
                  <a:schemeClr val="tx1"/>
                </a:solidFill>
                <a:cs typeface="Arial"/>
              </a:rPr>
              <a:t>e sıcaklığı</a:t>
            </a:r>
            <a:r>
              <a:rPr lang="tr-TR" spc="-5" dirty="0" smtClean="0">
                <a:solidFill>
                  <a:schemeClr val="tx1"/>
                </a:solidFill>
                <a:cs typeface="Arial"/>
              </a:rPr>
              <a:t>na bağlı olarak değişir. </a:t>
            </a:r>
            <a:r>
              <a:rPr lang="tr-TR" spc="-10" dirty="0" smtClean="0">
                <a:solidFill>
                  <a:schemeClr val="tx1"/>
                </a:solidFill>
                <a:cs typeface="Arial"/>
              </a:rPr>
              <a:t>S</a:t>
            </a:r>
            <a:r>
              <a:rPr lang="tr-TR" dirty="0" smtClean="0">
                <a:solidFill>
                  <a:schemeClr val="tx1"/>
                </a:solidFill>
                <a:cs typeface="Arial"/>
              </a:rPr>
              <a:t>u ile h</a:t>
            </a:r>
            <a:r>
              <a:rPr lang="tr-TR" spc="-10" dirty="0" smtClean="0">
                <a:solidFill>
                  <a:schemeClr val="tx1"/>
                </a:solidFill>
                <a:cs typeface="Arial"/>
              </a:rPr>
              <a:t>a</a:t>
            </a:r>
            <a:r>
              <a:rPr lang="tr-TR" spc="5" dirty="0" smtClean="0">
                <a:solidFill>
                  <a:schemeClr val="tx1"/>
                </a:solidFill>
                <a:cs typeface="Arial"/>
              </a:rPr>
              <a:t>v</a:t>
            </a:r>
            <a:r>
              <a:rPr lang="tr-TR" dirty="0" smtClean="0">
                <a:solidFill>
                  <a:schemeClr val="tx1"/>
                </a:solidFill>
                <a:cs typeface="Arial"/>
              </a:rPr>
              <a:t>a </a:t>
            </a:r>
            <a:r>
              <a:rPr lang="tr-TR" spc="-10" dirty="0" smtClean="0">
                <a:solidFill>
                  <a:schemeClr val="tx1"/>
                </a:solidFill>
                <a:cs typeface="Arial"/>
              </a:rPr>
              <a:t>arasındaki </a:t>
            </a:r>
            <a:r>
              <a:rPr lang="tr-TR" spc="-5" dirty="0" smtClean="0">
                <a:solidFill>
                  <a:schemeClr val="tx1"/>
                </a:solidFill>
                <a:cs typeface="Arial"/>
              </a:rPr>
              <a:t>temas </a:t>
            </a:r>
            <a:r>
              <a:rPr lang="tr-TR" dirty="0" smtClean="0">
                <a:solidFill>
                  <a:schemeClr val="tx1"/>
                </a:solidFill>
                <a:cs typeface="Arial"/>
              </a:rPr>
              <a:t>yüzeyi </a:t>
            </a:r>
            <a:r>
              <a:rPr lang="tr-TR" spc="-5" dirty="0" smtClean="0">
                <a:solidFill>
                  <a:schemeClr val="tx1"/>
                </a:solidFill>
                <a:cs typeface="Arial"/>
              </a:rPr>
              <a:t>şunlara</a:t>
            </a:r>
            <a:r>
              <a:rPr lang="tr-TR" spc="70" dirty="0" smtClean="0">
                <a:solidFill>
                  <a:schemeClr val="tx1"/>
                </a:solidFill>
                <a:cs typeface="Arial"/>
              </a:rPr>
              <a:t> </a:t>
            </a:r>
            <a:r>
              <a:rPr lang="tr-TR" spc="-25" dirty="0" smtClean="0">
                <a:solidFill>
                  <a:schemeClr val="tx1"/>
                </a:solidFill>
                <a:cs typeface="Arial"/>
              </a:rPr>
              <a:t>bağlıdır;</a:t>
            </a:r>
            <a:endParaRPr lang="tr-TR" dirty="0" smtClean="0">
              <a:solidFill>
                <a:schemeClr val="tx1"/>
              </a:solidFill>
              <a:cs typeface="Arial"/>
            </a:endParaRPr>
          </a:p>
          <a:p>
            <a:pPr lvl="1">
              <a:buFont typeface="Wingdings" panose="05000000000000000000" pitchFamily="2" charset="2"/>
              <a:buChar char="§"/>
            </a:pPr>
            <a:r>
              <a:rPr lang="tr-TR" spc="-5" dirty="0" smtClean="0">
                <a:solidFill>
                  <a:schemeClr val="tx1"/>
                </a:solidFill>
                <a:cs typeface="Arial"/>
              </a:rPr>
              <a:t>Yüzeyi havaya </a:t>
            </a:r>
            <a:r>
              <a:rPr lang="tr-TR" spc="-5" dirty="0">
                <a:solidFill>
                  <a:schemeClr val="tx1"/>
                </a:solidFill>
                <a:cs typeface="Arial"/>
              </a:rPr>
              <a:t>maruz </a:t>
            </a:r>
            <a:r>
              <a:rPr lang="tr-TR" spc="-10" dirty="0">
                <a:solidFill>
                  <a:schemeClr val="tx1"/>
                </a:solidFill>
                <a:cs typeface="Arial"/>
              </a:rPr>
              <a:t>bırakılan </a:t>
            </a:r>
            <a:r>
              <a:rPr lang="tr-TR" spc="-5" dirty="0">
                <a:solidFill>
                  <a:schemeClr val="tx1"/>
                </a:solidFill>
                <a:cs typeface="Arial"/>
              </a:rPr>
              <a:t>suyun</a:t>
            </a:r>
            <a:r>
              <a:rPr lang="tr-TR" spc="110" dirty="0">
                <a:solidFill>
                  <a:schemeClr val="tx1"/>
                </a:solidFill>
                <a:cs typeface="Arial"/>
              </a:rPr>
              <a:t> </a:t>
            </a:r>
            <a:r>
              <a:rPr lang="tr-TR" spc="-5" dirty="0" smtClean="0">
                <a:solidFill>
                  <a:schemeClr val="tx1"/>
                </a:solidFill>
                <a:cs typeface="Arial"/>
              </a:rPr>
              <a:t>miktarına,</a:t>
            </a:r>
            <a:endParaRPr lang="tr-TR" dirty="0" smtClean="0">
              <a:solidFill>
                <a:schemeClr val="tx1"/>
              </a:solidFill>
              <a:cs typeface="Arial"/>
            </a:endParaRPr>
          </a:p>
          <a:p>
            <a:pPr lvl="1">
              <a:buFont typeface="Wingdings" panose="05000000000000000000" pitchFamily="2" charset="2"/>
              <a:buChar char="§"/>
            </a:pPr>
            <a:r>
              <a:rPr lang="tr-TR" spc="-55" dirty="0" smtClean="0">
                <a:solidFill>
                  <a:schemeClr val="tx1"/>
                </a:solidFill>
                <a:cs typeface="Arial"/>
              </a:rPr>
              <a:t>Temas </a:t>
            </a:r>
            <a:r>
              <a:rPr lang="tr-TR" spc="-5" dirty="0">
                <a:solidFill>
                  <a:schemeClr val="tx1"/>
                </a:solidFill>
                <a:cs typeface="Arial"/>
              </a:rPr>
              <a:t>yüzeyinin</a:t>
            </a:r>
            <a:r>
              <a:rPr lang="tr-TR" spc="60" dirty="0">
                <a:solidFill>
                  <a:schemeClr val="tx1"/>
                </a:solidFill>
                <a:cs typeface="Arial"/>
              </a:rPr>
              <a:t> </a:t>
            </a:r>
            <a:r>
              <a:rPr lang="tr-TR" spc="-10" dirty="0" smtClean="0">
                <a:solidFill>
                  <a:schemeClr val="tx1"/>
                </a:solidFill>
                <a:cs typeface="Arial"/>
              </a:rPr>
              <a:t>uzunluğuna,</a:t>
            </a:r>
            <a:endParaRPr lang="tr-TR" dirty="0" smtClean="0">
              <a:solidFill>
                <a:schemeClr val="tx1"/>
              </a:solidFill>
              <a:cs typeface="Arial"/>
            </a:endParaRPr>
          </a:p>
          <a:p>
            <a:pPr lvl="1">
              <a:buFont typeface="Wingdings" panose="05000000000000000000" pitchFamily="2" charset="2"/>
              <a:buChar char="§"/>
            </a:pPr>
            <a:r>
              <a:rPr lang="tr-TR" spc="-5" dirty="0" smtClean="0">
                <a:solidFill>
                  <a:schemeClr val="tx1"/>
                </a:solidFill>
                <a:cs typeface="Arial"/>
              </a:rPr>
              <a:t>Kule </a:t>
            </a:r>
            <a:r>
              <a:rPr lang="tr-TR" spc="-5" dirty="0">
                <a:solidFill>
                  <a:schemeClr val="tx1"/>
                </a:solidFill>
                <a:cs typeface="Arial"/>
              </a:rPr>
              <a:t>ve havuzdan geçen </a:t>
            </a:r>
            <a:r>
              <a:rPr lang="tr-TR" spc="-10" dirty="0">
                <a:solidFill>
                  <a:schemeClr val="tx1"/>
                </a:solidFill>
                <a:cs typeface="Arial"/>
              </a:rPr>
              <a:t>havanın</a:t>
            </a:r>
            <a:r>
              <a:rPr lang="tr-TR" spc="75" dirty="0">
                <a:solidFill>
                  <a:schemeClr val="tx1"/>
                </a:solidFill>
                <a:cs typeface="Arial"/>
              </a:rPr>
              <a:t> </a:t>
            </a:r>
            <a:r>
              <a:rPr lang="tr-TR" spc="-10" dirty="0">
                <a:solidFill>
                  <a:schemeClr val="tx1"/>
                </a:solidFill>
                <a:cs typeface="Arial"/>
              </a:rPr>
              <a:t>hızına</a:t>
            </a:r>
            <a:endParaRPr lang="tr-TR" dirty="0">
              <a:solidFill>
                <a:schemeClr val="tx1"/>
              </a:solidFill>
              <a:cs typeface="Arial"/>
            </a:endParaRPr>
          </a:p>
          <a:p>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7</a:t>
            </a:fld>
            <a:endParaRPr lang="tr-TR"/>
          </a:p>
        </p:txBody>
      </p:sp>
    </p:spTree>
    <p:extLst>
      <p:ext uri="{BB962C8B-B14F-4D97-AF65-F5344CB8AC3E}">
        <p14:creationId xmlns:p14="http://schemas.microsoft.com/office/powerpoint/2010/main" xmlns="" val="1045570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624110"/>
            <a:ext cx="8915400" cy="1280890"/>
          </a:xfrm>
        </p:spPr>
        <p:txBody>
          <a:bodyPr/>
          <a:lstStyle/>
          <a:p>
            <a:r>
              <a:rPr lang="tr-TR" spc="-5" dirty="0" smtClean="0">
                <a:solidFill>
                  <a:schemeClr val="tx1"/>
                </a:solidFill>
              </a:rPr>
              <a:t>4.SOĞUTMA</a:t>
            </a:r>
            <a:r>
              <a:rPr lang="tr-TR" spc="-225" dirty="0" smtClean="0">
                <a:solidFill>
                  <a:schemeClr val="tx1"/>
                </a:solidFill>
              </a:rPr>
              <a:t> </a:t>
            </a:r>
            <a:r>
              <a:rPr lang="tr-TR" dirty="0">
                <a:solidFill>
                  <a:schemeClr val="tx1"/>
                </a:solidFill>
              </a:rPr>
              <a:t>KULELERİNİN  </a:t>
            </a:r>
            <a:r>
              <a:rPr lang="tr-TR" spc="-5" dirty="0">
                <a:solidFill>
                  <a:schemeClr val="tx1"/>
                </a:solidFill>
              </a:rPr>
              <a:t>SINIFLANDIRILMASI</a:t>
            </a:r>
            <a:endParaRPr lang="tr-TR" dirty="0">
              <a:solidFill>
                <a:schemeClr val="tx1"/>
              </a:solidFill>
            </a:endParaRPr>
          </a:p>
        </p:txBody>
      </p:sp>
      <p:sp>
        <p:nvSpPr>
          <p:cNvPr id="3" name="İçerik Yer Tutucusu 2"/>
          <p:cNvSpPr>
            <a:spLocks noGrp="1"/>
          </p:cNvSpPr>
          <p:nvPr>
            <p:ph idx="1"/>
          </p:nvPr>
        </p:nvSpPr>
        <p:spPr>
          <a:xfrm>
            <a:off x="2592925" y="2479249"/>
            <a:ext cx="8915400" cy="3394266"/>
          </a:xfrm>
        </p:spPr>
        <p:txBody>
          <a:bodyPr/>
          <a:lstStyle/>
          <a:p>
            <a:pPr>
              <a:buFont typeface="+mj-lt"/>
              <a:buAutoNum type="arabicPeriod"/>
            </a:pPr>
            <a:r>
              <a:rPr lang="tr-TR" b="1" spc="-5" dirty="0">
                <a:solidFill>
                  <a:schemeClr val="tx1"/>
                </a:solidFill>
                <a:cs typeface="Arial"/>
              </a:rPr>
              <a:t>Doğal Çekişli Soğutma Kuleleri  </a:t>
            </a:r>
            <a:endParaRPr lang="tr-TR" b="1" spc="-5" dirty="0" smtClean="0">
              <a:solidFill>
                <a:schemeClr val="tx1"/>
              </a:solidFill>
              <a:cs typeface="Arial"/>
            </a:endParaRPr>
          </a:p>
          <a:p>
            <a:pPr lvl="1">
              <a:buFont typeface="Arial" panose="020B0604020202020204" pitchFamily="34" charset="0"/>
              <a:buChar char="•"/>
            </a:pPr>
            <a:r>
              <a:rPr lang="tr-TR" spc="-5" dirty="0" smtClean="0">
                <a:solidFill>
                  <a:schemeClr val="tx1"/>
                </a:solidFill>
                <a:cs typeface="Arial"/>
              </a:rPr>
              <a:t>Hiperbolik </a:t>
            </a:r>
            <a:r>
              <a:rPr lang="tr-TR" spc="-5" dirty="0">
                <a:solidFill>
                  <a:schemeClr val="tx1"/>
                </a:solidFill>
                <a:cs typeface="Arial"/>
              </a:rPr>
              <a:t>tip </a:t>
            </a:r>
            <a:r>
              <a:rPr lang="tr-TR" dirty="0">
                <a:solidFill>
                  <a:schemeClr val="tx1"/>
                </a:solidFill>
                <a:cs typeface="Arial"/>
              </a:rPr>
              <a:t>kuleler  </a:t>
            </a:r>
            <a:endParaRPr lang="tr-TR" dirty="0" smtClean="0">
              <a:solidFill>
                <a:schemeClr val="tx1"/>
              </a:solidFill>
              <a:cs typeface="Arial"/>
            </a:endParaRPr>
          </a:p>
          <a:p>
            <a:pPr lvl="1">
              <a:buFont typeface="Arial" panose="020B0604020202020204" pitchFamily="34" charset="0"/>
              <a:buChar char="•"/>
            </a:pPr>
            <a:r>
              <a:rPr lang="tr-TR" spc="-5" dirty="0" smtClean="0">
                <a:solidFill>
                  <a:schemeClr val="tx1"/>
                </a:solidFill>
                <a:cs typeface="Arial"/>
              </a:rPr>
              <a:t>Atmosferik </a:t>
            </a:r>
            <a:r>
              <a:rPr lang="tr-TR" spc="-5" dirty="0">
                <a:solidFill>
                  <a:schemeClr val="tx1"/>
                </a:solidFill>
                <a:cs typeface="Arial"/>
              </a:rPr>
              <a:t>tip</a:t>
            </a:r>
            <a:r>
              <a:rPr lang="tr-TR" dirty="0">
                <a:solidFill>
                  <a:schemeClr val="tx1"/>
                </a:solidFill>
                <a:cs typeface="Arial"/>
              </a:rPr>
              <a:t> </a:t>
            </a:r>
            <a:r>
              <a:rPr lang="tr-TR" dirty="0" smtClean="0">
                <a:solidFill>
                  <a:schemeClr val="tx1"/>
                </a:solidFill>
                <a:cs typeface="Arial"/>
              </a:rPr>
              <a:t>kuleler</a:t>
            </a:r>
          </a:p>
          <a:p>
            <a:pPr lvl="1">
              <a:buFont typeface="Arial" panose="020B0604020202020204" pitchFamily="34" charset="0"/>
              <a:buChar char="•"/>
            </a:pPr>
            <a:endParaRPr lang="tr-TR" dirty="0">
              <a:solidFill>
                <a:schemeClr val="tx1"/>
              </a:solidFill>
              <a:cs typeface="Arial"/>
            </a:endParaRPr>
          </a:p>
          <a:p>
            <a:pPr marL="354966">
              <a:lnSpc>
                <a:spcPct val="100000"/>
              </a:lnSpc>
              <a:spcBef>
                <a:spcPts val="675"/>
              </a:spcBef>
              <a:buFont typeface="+mj-lt"/>
              <a:buAutoNum type="arabicPeriod"/>
              <a:tabLst>
                <a:tab pos="426084" algn="l"/>
              </a:tabLst>
            </a:pPr>
            <a:r>
              <a:rPr lang="tr-TR" b="1" spc="-5" dirty="0">
                <a:solidFill>
                  <a:schemeClr val="tx1"/>
                </a:solidFill>
                <a:cs typeface="Arial"/>
              </a:rPr>
              <a:t>Mekanik Çekişli Soğutma</a:t>
            </a:r>
            <a:r>
              <a:rPr lang="tr-TR" b="1" spc="30" dirty="0">
                <a:solidFill>
                  <a:schemeClr val="tx1"/>
                </a:solidFill>
                <a:cs typeface="Arial"/>
              </a:rPr>
              <a:t> </a:t>
            </a:r>
            <a:r>
              <a:rPr lang="tr-TR" b="1" spc="-5" dirty="0">
                <a:solidFill>
                  <a:schemeClr val="tx1"/>
                </a:solidFill>
                <a:cs typeface="Arial"/>
              </a:rPr>
              <a:t>Kuleleri</a:t>
            </a:r>
            <a:endParaRPr lang="tr-TR" dirty="0">
              <a:solidFill>
                <a:schemeClr val="tx1"/>
              </a:solidFill>
              <a:cs typeface="Arial"/>
            </a:endParaRPr>
          </a:p>
          <a:p>
            <a:pPr marL="713740" lvl="1" indent="-316865">
              <a:spcBef>
                <a:spcPts val="675"/>
              </a:spcBef>
              <a:buSzPct val="96428"/>
              <a:buFont typeface="Arial" panose="020B0604020202020204" pitchFamily="34" charset="0"/>
              <a:buChar char="•"/>
              <a:tabLst>
                <a:tab pos="713740" algn="l"/>
              </a:tabLst>
            </a:pPr>
            <a:r>
              <a:rPr lang="tr-TR" spc="-5" dirty="0">
                <a:solidFill>
                  <a:schemeClr val="tx1"/>
                </a:solidFill>
                <a:cs typeface="Arial"/>
              </a:rPr>
              <a:t>Karşı akımlı</a:t>
            </a:r>
            <a:r>
              <a:rPr lang="tr-TR" dirty="0">
                <a:solidFill>
                  <a:schemeClr val="tx1"/>
                </a:solidFill>
                <a:cs typeface="Arial"/>
              </a:rPr>
              <a:t> </a:t>
            </a:r>
            <a:r>
              <a:rPr lang="tr-TR" spc="-5" dirty="0">
                <a:solidFill>
                  <a:schemeClr val="tx1"/>
                </a:solidFill>
                <a:cs typeface="Arial"/>
              </a:rPr>
              <a:t>kuleler</a:t>
            </a:r>
            <a:endParaRPr lang="tr-TR" dirty="0">
              <a:solidFill>
                <a:schemeClr val="tx1"/>
              </a:solidFill>
              <a:cs typeface="Arial"/>
            </a:endParaRPr>
          </a:p>
          <a:p>
            <a:pPr marL="713740" lvl="1" indent="-316865">
              <a:spcBef>
                <a:spcPts val="670"/>
              </a:spcBef>
              <a:buSzPct val="96428"/>
              <a:buFont typeface="Arial" panose="020B0604020202020204" pitchFamily="34" charset="0"/>
              <a:buChar char="•"/>
              <a:tabLst>
                <a:tab pos="713740" algn="l"/>
              </a:tabLst>
            </a:pPr>
            <a:r>
              <a:rPr lang="tr-TR" spc="-5" dirty="0">
                <a:solidFill>
                  <a:schemeClr val="tx1"/>
                </a:solidFill>
                <a:cs typeface="Arial"/>
              </a:rPr>
              <a:t>Çapraz akımlı</a:t>
            </a:r>
            <a:r>
              <a:rPr lang="tr-TR" spc="10" dirty="0">
                <a:solidFill>
                  <a:schemeClr val="tx1"/>
                </a:solidFill>
                <a:cs typeface="Arial"/>
              </a:rPr>
              <a:t> </a:t>
            </a:r>
            <a:r>
              <a:rPr lang="tr-TR" spc="-5" dirty="0">
                <a:solidFill>
                  <a:schemeClr val="tx1"/>
                </a:solidFill>
                <a:cs typeface="Arial"/>
              </a:rPr>
              <a:t>kuleler</a:t>
            </a:r>
            <a:endParaRPr lang="tr-TR" dirty="0">
              <a:solidFill>
                <a:schemeClr val="tx1"/>
              </a:solidFill>
              <a:cs typeface="Arial"/>
            </a:endParaRPr>
          </a:p>
          <a:p>
            <a:pPr marL="0" indent="0">
              <a:buNone/>
            </a:pP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8</a:t>
            </a:fld>
            <a:endParaRPr lang="tr-TR"/>
          </a:p>
        </p:txBody>
      </p:sp>
    </p:spTree>
    <p:extLst>
      <p:ext uri="{BB962C8B-B14F-4D97-AF65-F5344CB8AC3E}">
        <p14:creationId xmlns:p14="http://schemas.microsoft.com/office/powerpoint/2010/main" xmlns="" val="3586910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pc="-5" dirty="0" smtClean="0">
                <a:solidFill>
                  <a:schemeClr val="tx1"/>
                </a:solidFill>
                <a:cs typeface="Arial"/>
              </a:rPr>
              <a:t>4.1 DOĞAL </a:t>
            </a:r>
            <a:r>
              <a:rPr lang="tr-TR" spc="-5" dirty="0">
                <a:solidFill>
                  <a:schemeClr val="tx1"/>
                </a:solidFill>
                <a:cs typeface="Arial"/>
              </a:rPr>
              <a:t>ÇEKİŞLİ SOĞUTMA </a:t>
            </a:r>
            <a:r>
              <a:rPr lang="tr-TR" dirty="0">
                <a:solidFill>
                  <a:schemeClr val="tx1"/>
                </a:solidFill>
                <a:cs typeface="Arial"/>
              </a:rPr>
              <a:t>KULELERİ </a:t>
            </a:r>
            <a:endParaRPr lang="tr-TR" dirty="0"/>
          </a:p>
        </p:txBody>
      </p:sp>
      <p:sp>
        <p:nvSpPr>
          <p:cNvPr id="3" name="İçerik Yer Tutucusu 2"/>
          <p:cNvSpPr>
            <a:spLocks noGrp="1"/>
          </p:cNvSpPr>
          <p:nvPr>
            <p:ph idx="1"/>
          </p:nvPr>
        </p:nvSpPr>
        <p:spPr>
          <a:xfrm>
            <a:off x="2589212" y="2454111"/>
            <a:ext cx="8915400" cy="3777622"/>
          </a:xfrm>
        </p:spPr>
        <p:txBody>
          <a:bodyPr/>
          <a:lstStyle/>
          <a:p>
            <a:r>
              <a:rPr lang="tr-TR" dirty="0" smtClean="0">
                <a:solidFill>
                  <a:schemeClr val="tx1"/>
                </a:solidFill>
              </a:rPr>
              <a:t>Mekanik aksam grubunun kullanılmadığı, doğal hava sirkülasyonu ile soğutmanın yapıldığı kulelerdir. </a:t>
            </a:r>
          </a:p>
          <a:p>
            <a:r>
              <a:rPr lang="tr-TR" dirty="0" smtClean="0">
                <a:solidFill>
                  <a:schemeClr val="tx1"/>
                </a:solidFill>
              </a:rPr>
              <a:t>İlk yatırım maliyeti yüksektir.</a:t>
            </a:r>
          </a:p>
          <a:p>
            <a:r>
              <a:rPr lang="tr-TR" dirty="0" smtClean="0">
                <a:solidFill>
                  <a:schemeClr val="tx1"/>
                </a:solidFill>
              </a:rPr>
              <a:t>Buharın gizlenesi, işletme sırasında motor gücüne ihtiyaç duyulmaması gibi sebeplerden dolayı tercih edilmektedir. </a:t>
            </a:r>
          </a:p>
          <a:p>
            <a:r>
              <a:rPr lang="tr-TR" dirty="0" smtClean="0">
                <a:solidFill>
                  <a:schemeClr val="tx1"/>
                </a:solidFill>
              </a:rPr>
              <a:t>Yapımında genel olarak betonarme yapılar kullanılır.</a:t>
            </a:r>
          </a:p>
          <a:p>
            <a:r>
              <a:rPr lang="tr-TR" dirty="0" smtClean="0">
                <a:solidFill>
                  <a:schemeClr val="tx1"/>
                </a:solidFill>
              </a:rPr>
              <a:t>Enerji santralleri gibi yüksek soğutma kapasitesi ihtiyaçlarında kullanılır.</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EB06AC74-66D2-4224-8001-95047817A1F3}" type="slidenum">
              <a:rPr lang="tr-TR" smtClean="0"/>
              <a:pPr/>
              <a:t>9</a:t>
            </a:fld>
            <a:endParaRPr lang="tr-TR"/>
          </a:p>
        </p:txBody>
      </p:sp>
    </p:spTree>
    <p:extLst>
      <p:ext uri="{BB962C8B-B14F-4D97-AF65-F5344CB8AC3E}">
        <p14:creationId xmlns:p14="http://schemas.microsoft.com/office/powerpoint/2010/main" xmlns="" val="4275296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354</TotalTime>
  <Words>1278</Words>
  <Application>Microsoft Office PowerPoint</Application>
  <PresentationFormat>Özel</PresentationFormat>
  <Paragraphs>133</Paragraphs>
  <Slides>27</Slides>
  <Notes>1</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Duman</vt:lpstr>
      <vt:lpstr>SOĞUTMA KULELERİ (Chillerin Soğutulmasında Kullanılan Soğutma Kuleleri)</vt:lpstr>
      <vt:lpstr>1.GİRİŞ</vt:lpstr>
      <vt:lpstr>Slayt 3</vt:lpstr>
      <vt:lpstr>Slayt 4</vt:lpstr>
      <vt:lpstr>2.SOĞUTMA KULESİ</vt:lpstr>
      <vt:lpstr>Slayt 6</vt:lpstr>
      <vt:lpstr>3.SOĞUTMA KULESİ KAPASİTESİNİ  ETKİLEYEN ÇEŞİTLİ FAKTÖRLER</vt:lpstr>
      <vt:lpstr>4.SOĞUTMA KULELERİNİN  SINIFLANDIRILMASI</vt:lpstr>
      <vt:lpstr>4.1 DOĞAL ÇEKİŞLİ SOĞUTMA KULELERİ </vt:lpstr>
      <vt:lpstr>4.1.1 HİPERBOLİK TİP KULELER </vt:lpstr>
      <vt:lpstr>Slayt 11</vt:lpstr>
      <vt:lpstr>4.1.2 ATMOSFERİK TİP KULELER </vt:lpstr>
      <vt:lpstr>Islak Tip Doğal Çekişli Soğutma Kuleleri</vt:lpstr>
      <vt:lpstr>Slayt 14</vt:lpstr>
      <vt:lpstr>Kuru Tip Doğal Çekişli Soğutma Kuleleri</vt:lpstr>
      <vt:lpstr>Slayt 16</vt:lpstr>
      <vt:lpstr>Fan Destekli Doğal Çekişli Soğutma Kuleleri</vt:lpstr>
      <vt:lpstr>Slayt 18</vt:lpstr>
      <vt:lpstr>4.2 MEKANİK ÇEKİŞLİ SOĞUTMA KULELERİ </vt:lpstr>
      <vt:lpstr>Karşı Akışlı Soğutma Kuleleri</vt:lpstr>
      <vt:lpstr>Slayt 21</vt:lpstr>
      <vt:lpstr>Çapraz Akışlı Soğutma Kuleleri</vt:lpstr>
      <vt:lpstr>Slayt 23</vt:lpstr>
      <vt:lpstr>Karşı Akışlı Ve Çapraz Akışlı Kule Karşılaştırması</vt:lpstr>
      <vt:lpstr>Karşı Akışlı Ve Çapraz Akışlı Kule Karşılaştırması</vt:lpstr>
      <vt:lpstr>KAYNAKÇA</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SOĞUTMA KULELERİ (Chillerin Soğutulmasında Kullanılan Soğutma Kuleleri)</dc:title>
  <dc:creator>asus</dc:creator>
  <cp:lastModifiedBy>USER</cp:lastModifiedBy>
  <cp:revision>37</cp:revision>
  <dcterms:created xsi:type="dcterms:W3CDTF">2020-05-07T19:37:49Z</dcterms:created>
  <dcterms:modified xsi:type="dcterms:W3CDTF">2020-05-10T14:59:32Z</dcterms:modified>
</cp:coreProperties>
</file>