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317" r:id="rId2"/>
    <p:sldId id="318" r:id="rId3"/>
    <p:sldId id="291" r:id="rId4"/>
    <p:sldId id="320" r:id="rId5"/>
    <p:sldId id="321" r:id="rId6"/>
    <p:sldId id="322" r:id="rId7"/>
    <p:sldId id="323" r:id="rId8"/>
    <p:sldId id="324" r:id="rId9"/>
    <p:sldId id="326" r:id="rId10"/>
    <p:sldId id="327" r:id="rId11"/>
    <p:sldId id="328" r:id="rId12"/>
    <p:sldId id="329" r:id="rId13"/>
    <p:sldId id="344" r:id="rId14"/>
    <p:sldId id="343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6" r:id="rId29"/>
    <p:sldId id="347" r:id="rId30"/>
    <p:sldId id="348" r:id="rId31"/>
    <p:sldId id="349" r:id="rId32"/>
    <p:sldId id="350" r:id="rId33"/>
    <p:sldId id="351" r:id="rId34"/>
    <p:sldId id="358" r:id="rId35"/>
    <p:sldId id="359" r:id="rId36"/>
    <p:sldId id="353" r:id="rId37"/>
    <p:sldId id="354" r:id="rId38"/>
    <p:sldId id="355" r:id="rId39"/>
    <p:sldId id="356" r:id="rId40"/>
    <p:sldId id="316" r:id="rId41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0647-44EF-4EFB-BC59-FF090B1AF161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B018-EC49-4800-B906-3AD1240DAD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93E6-021A-4D3B-9574-2C468DBD3F1D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AFDCF-95CF-4ADF-B764-C71299DAC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93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03.03.2014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9216"/>
          </a:xfrm>
        </p:spPr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</a:rPr>
              <a:t>MUKAVEMET</a:t>
            </a:r>
          </a:p>
          <a:p>
            <a:pPr algn="ctr"/>
            <a:r>
              <a:rPr lang="tr-TR" dirty="0" smtClean="0"/>
              <a:t>                       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Yrd. Doç. Dr. Özgür DEMİR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0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NORMAL GERİLME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533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98" y="2276872"/>
            <a:ext cx="2228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59632" y="530120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Kestikten sonra üst kısmı atarsak, kesilen parçada dengeyi sağlayan </a:t>
            </a:r>
            <a:r>
              <a:rPr lang="tr-TR" sz="3200" b="1" dirty="0" smtClean="0">
                <a:solidFill>
                  <a:srgbClr val="FF0000"/>
                </a:solidFill>
              </a:rPr>
              <a:t>İÇ KUVVETTİR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034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NORMAL GERİLME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2392" y="1447800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tr-TR" dirty="0" smtClean="0"/>
              <a:t>Bu durumda P kuvveti kesit alanında yayılı iç kuvvetlerin bir bileşkesidir. Bu yayılı kuvvetlerin yoğunluğu (gücü) birim alana düşen kuvvete eşittir. Çubuğun kırılıp kırılmaması birim alana düşen kuvvete bağlıdır. </a:t>
            </a:r>
            <a:endParaRPr lang="tr-TR" dirty="0" smtClean="0"/>
          </a:p>
          <a:p>
            <a:pPr marL="82296" indent="0" algn="just">
              <a:buNone/>
            </a:pPr>
            <a:endParaRPr lang="tr-TR" dirty="0" smtClean="0"/>
          </a:p>
          <a:p>
            <a:pPr marL="82296" indent="0" algn="just">
              <a:buNone/>
            </a:pPr>
            <a:r>
              <a:rPr lang="tr-TR" dirty="0" smtClean="0"/>
              <a:t>Birim </a:t>
            </a:r>
            <a:r>
              <a:rPr lang="tr-TR" dirty="0" smtClean="0"/>
              <a:t>alana düşen kuvvete </a:t>
            </a:r>
            <a:r>
              <a:rPr lang="tr-TR" dirty="0" smtClean="0"/>
              <a:t>bu </a:t>
            </a:r>
            <a:r>
              <a:rPr lang="tr-TR" dirty="0" smtClean="0"/>
              <a:t>kesitteki </a:t>
            </a:r>
            <a:r>
              <a:rPr lang="tr-TR" b="1" dirty="0" smtClean="0">
                <a:solidFill>
                  <a:srgbClr val="FF0000"/>
                </a:solidFill>
              </a:rPr>
              <a:t>GERİLME</a:t>
            </a:r>
            <a:r>
              <a:rPr lang="tr-TR" dirty="0" smtClean="0"/>
              <a:t> denir. </a:t>
            </a:r>
            <a:r>
              <a:rPr lang="tr-TR" dirty="0" err="1" smtClean="0"/>
              <a:t>Sigma</a:t>
            </a:r>
            <a:r>
              <a:rPr lang="tr-TR" dirty="0" smtClean="0"/>
              <a:t> (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tr-TR" dirty="0" smtClean="0">
                <a:latin typeface="Times New Roman"/>
                <a:cs typeface="Times New Roman"/>
              </a:rPr>
              <a:t>) ile gösterilir.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96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NORMAL GERİLME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>
                  <a:buNone/>
                </a:pPr>
                <a:r>
                  <a:rPr lang="tr-TR" dirty="0" smtClean="0"/>
                  <a:t>Normal Gerilme: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4860032" y="1412776"/>
            <a:ext cx="1296144" cy="93610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1547664" y="2780928"/>
                <a:ext cx="6768752" cy="81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200" dirty="0" smtClean="0">
                    <a:latin typeface="+mj-lt"/>
                  </a:rPr>
                  <a:t>Normal Gerilme=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Alana</m:t>
                        </m:r>
                        <m:r>
                          <a:rPr lang="tr-TR" sz="32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Dik</m:t>
                        </m:r>
                        <m:r>
                          <a:rPr lang="tr-TR" sz="32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Kuvvet</m:t>
                        </m:r>
                        <m:r>
                          <a:rPr lang="tr-TR" sz="3200" b="0" i="0" smtClean="0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F</m:t>
                        </m:r>
                        <m:r>
                          <a:rPr lang="tr-TR" sz="3200" b="0" i="0" smtClean="0">
                            <a:latin typeface="Cambria Math"/>
                          </a:rPr>
                          <m:t>┴</m:t>
                        </m:r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A</m:t>
                        </m:r>
                        <m:r>
                          <a:rPr lang="tr-TR" sz="32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Kesit</m:t>
                        </m:r>
                        <m:r>
                          <a:rPr lang="tr-TR" sz="32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3200" b="0" i="0" smtClean="0">
                            <a:latin typeface="Cambria Math"/>
                          </a:rPr>
                          <m:t>Alan</m:t>
                        </m:r>
                        <m:r>
                          <a:rPr lang="tr-TR" sz="3200" b="0" i="0" smtClean="0">
                            <a:latin typeface="Cambria Math"/>
                          </a:rPr>
                          <m:t>ı</m:t>
                        </m:r>
                      </m:den>
                    </m:f>
                  </m:oMath>
                </a14:m>
                <a:endParaRPr lang="tr-TR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80928"/>
                <a:ext cx="6768752" cy="813043"/>
              </a:xfrm>
              <a:prstGeom prst="rect">
                <a:avLst/>
              </a:prstGeom>
              <a:blipFill rotWithShape="1">
                <a:blip r:embed="rId3"/>
                <a:stretch>
                  <a:fillRect l="-2342" b="-9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etin kutusu 5"/>
          <p:cNvSpPr txBox="1"/>
          <p:nvPr/>
        </p:nvSpPr>
        <p:spPr>
          <a:xfrm>
            <a:off x="1115616" y="4005064"/>
            <a:ext cx="802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Burada gerilme, kesitte </a:t>
            </a:r>
            <a:r>
              <a:rPr lang="tr-TR" sz="3200" dirty="0" err="1" smtClean="0"/>
              <a:t>dağılı</a:t>
            </a:r>
            <a:r>
              <a:rPr lang="tr-TR" sz="3200" dirty="0" smtClean="0"/>
              <a:t> iç kuvvetlerin kesit alanına bölünmesiyle elde edilir. Ortalama bir değerdir. Bu kesitteki herhangi bir noktadaki gerilme değildir. Herhangi bir noktadaki gerilme değerini bulmak için;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5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GERİLME</a:t>
            </a:r>
            <a:endParaRPr lang="tr-TR" dirty="0"/>
          </a:p>
        </p:txBody>
      </p:sp>
      <p:pic>
        <p:nvPicPr>
          <p:cNvPr id="4" name="01_09.jpg" descr="01_0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934"/>
          <a:stretch/>
        </p:blipFill>
        <p:spPr>
          <a:xfrm>
            <a:off x="971599" y="1772816"/>
            <a:ext cx="819195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dirty="0" smtClean="0"/>
              <a:t>A alanı sonsuz küçük </a:t>
            </a:r>
            <a:r>
              <a:rPr lang="tr-TR" dirty="0" smtClean="0">
                <a:latin typeface="Times New Roman"/>
                <a:cs typeface="Times New Roman"/>
              </a:rPr>
              <a:t>∆A ya doğru giderken gerilme;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NORMAL GERİLME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4807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47664" y="486916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Sonuç olarak her bir küçük alan olan </a:t>
            </a:r>
            <a:r>
              <a:rPr lang="tr-TR" sz="3200" dirty="0">
                <a:cs typeface="Times New Roman"/>
              </a:rPr>
              <a:t>∆</a:t>
            </a:r>
            <a:r>
              <a:rPr lang="tr-TR" sz="3200" dirty="0" smtClean="0">
                <a:cs typeface="Times New Roman"/>
              </a:rPr>
              <a:t>A üzerine etki eden kuvvet ∆F= </a:t>
            </a:r>
            <a:r>
              <a:rPr lang="el-GR" sz="3200" dirty="0" smtClean="0">
                <a:cs typeface="Times New Roman"/>
              </a:rPr>
              <a:t>σ</a:t>
            </a:r>
            <a:r>
              <a:rPr lang="tr-TR" sz="3200" dirty="0">
                <a:cs typeface="Times New Roman"/>
              </a:rPr>
              <a:t>.</a:t>
            </a:r>
            <a:r>
              <a:rPr lang="tr-TR" sz="3200" dirty="0" smtClean="0">
                <a:cs typeface="Times New Roman"/>
              </a:rPr>
              <a:t>∆A’dır. </a:t>
            </a:r>
            <a:r>
              <a:rPr lang="tr-TR" sz="3200" dirty="0" smtClean="0"/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476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GERİLME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1259632" y="1556793"/>
                <a:ext cx="7200800" cy="5075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3200" dirty="0" smtClean="0"/>
                  <a:t>Sonuç olarak her bir küçük alan olan </a:t>
                </a:r>
                <a:r>
                  <a:rPr lang="tr-TR" sz="3200" dirty="0" smtClean="0">
                    <a:cs typeface="Times New Roman"/>
                  </a:rPr>
                  <a:t>∆A üzerine etki eden kuvvet ∆F= </a:t>
                </a:r>
                <a:r>
                  <a:rPr lang="el-GR" sz="3200" dirty="0" smtClean="0">
                    <a:cs typeface="Times New Roman"/>
                  </a:rPr>
                  <a:t>σ</a:t>
                </a:r>
                <a:r>
                  <a:rPr lang="tr-TR" sz="3200" dirty="0" smtClean="0">
                    <a:cs typeface="Times New Roman"/>
                  </a:rPr>
                  <a:t>.∆A’dır. </a:t>
                </a:r>
                <a:r>
                  <a:rPr lang="tr-TR" sz="3200" dirty="0" smtClean="0"/>
                  <a:t> Bu kesite etki eden kuvvetlerin toplamı iç kuvvet olan P’ye eşit olmalıdır. </a:t>
                </a:r>
              </a:p>
              <a:p>
                <a:endParaRPr lang="tr-TR" sz="3200" dirty="0">
                  <a:cs typeface="Times New Roman"/>
                </a:endParaRPr>
              </a:p>
              <a:p>
                <a:r>
                  <a:rPr lang="tr-TR" sz="3200" dirty="0" smtClean="0">
                    <a:cs typeface="Times New Roman"/>
                  </a:rPr>
                  <a:t>∆</a:t>
                </a:r>
                <a:r>
                  <a:rPr lang="tr-TR" sz="3200" dirty="0" err="1" smtClean="0">
                    <a:cs typeface="Times New Roman"/>
                  </a:rPr>
                  <a:t>A</a:t>
                </a:r>
                <a:r>
                  <a:rPr lang="tr-TR" sz="3200" dirty="0" err="1" smtClean="0">
                    <a:latin typeface="Calibri"/>
                    <a:cs typeface="Times New Roman"/>
                  </a:rPr>
                  <a:t>→dA</a:t>
                </a:r>
                <a:r>
                  <a:rPr lang="tr-TR" sz="3200" dirty="0" smtClean="0">
                    <a:latin typeface="Calibri"/>
                    <a:cs typeface="Times New Roman"/>
                  </a:rPr>
                  <a:t> ve </a:t>
                </a:r>
                <a:r>
                  <a:rPr lang="tr-TR" sz="3200" dirty="0" smtClean="0">
                    <a:cs typeface="Times New Roman"/>
                  </a:rPr>
                  <a:t>∆</a:t>
                </a:r>
                <a:r>
                  <a:rPr lang="tr-TR" sz="3200" dirty="0" err="1" smtClean="0">
                    <a:cs typeface="Times New Roman"/>
                  </a:rPr>
                  <a:t>F</a:t>
                </a:r>
                <a:r>
                  <a:rPr lang="tr-TR" sz="3200" dirty="0" err="1" smtClean="0">
                    <a:latin typeface="Calibri"/>
                    <a:cs typeface="Times New Roman"/>
                  </a:rPr>
                  <a:t>→dF</a:t>
                </a:r>
                <a:r>
                  <a:rPr lang="tr-TR" sz="3200" dirty="0" smtClean="0">
                    <a:latin typeface="Calibri"/>
                    <a:cs typeface="Times New Roman"/>
                  </a:rPr>
                  <a:t> alınırsa bu durumda </a:t>
                </a:r>
                <a:r>
                  <a:rPr lang="el-GR" sz="3200" dirty="0" smtClean="0">
                    <a:latin typeface="Times New Roman"/>
                    <a:cs typeface="Times New Roman"/>
                  </a:rPr>
                  <a:t>σ</a:t>
                </a:r>
                <a:r>
                  <a:rPr lang="tr-TR" sz="3200" dirty="0" smtClean="0">
                    <a:latin typeface="Times New Roman"/>
                    <a:cs typeface="Times New Roman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3200" i="1" smtClean="0">
                              <a:latin typeface="Cambria Math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200" b="0" i="1" smtClean="0">
                              <a:latin typeface="Cambria Math"/>
                              <a:cs typeface="Times New Roman"/>
                            </a:rPr>
                            <m:t>𝑑𝐹</m:t>
                          </m:r>
                          <m:r>
                            <a:rPr lang="tr-TR" sz="3200" b="0" i="1" smtClean="0">
                              <a:latin typeface="Cambria Math"/>
                              <a:cs typeface="Times New Roman"/>
                            </a:rPr>
                            <m:t>=</m:t>
                          </m:r>
                          <m:nary>
                            <m:naryPr>
                              <m:ctrlPr>
                                <a:rPr lang="tr-TR" sz="3200" b="0" i="1" smtClean="0">
                                  <a:latin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3200" b="0" i="1" smtClean="0">
                                  <a:latin typeface="Cambria Math"/>
                                  <a:cs typeface="Times New Roman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l-GR" sz="3200" dirty="0">
                                  <a:cs typeface="Times New Roman"/>
                                </a:rPr>
                                <m:t>σ</m:t>
                              </m:r>
                              <m:r>
                                <m:rPr>
                                  <m:nor/>
                                </m:rPr>
                                <a:rPr lang="tr-TR" sz="3200" dirty="0">
                                  <a:cs typeface="Times New Roman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tr-TR" sz="3200" b="0" i="0" dirty="0" smtClean="0">
                                  <a:cs typeface="Times New Roman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tr-TR" sz="3200" dirty="0">
                                  <a:cs typeface="Times New Roman"/>
                                </a:rPr>
                                <m:t>A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tr-TR" sz="3200" dirty="0" smtClean="0">
                  <a:latin typeface="Times New Roman"/>
                  <a:cs typeface="Times New Roman"/>
                </a:endParaRPr>
              </a:p>
              <a:p>
                <a:r>
                  <a:rPr lang="tr-TR" sz="3200" dirty="0" smtClean="0">
                    <a:latin typeface="Times New Roman"/>
                    <a:cs typeface="Times New Roman"/>
                  </a:rPr>
                  <a:t>P=</a:t>
                </a:r>
                <a:r>
                  <a:rPr lang="el-GR" sz="3200" dirty="0">
                    <a:cs typeface="Times New Roman"/>
                  </a:rPr>
                  <a:t>σ</a:t>
                </a:r>
                <a:r>
                  <a:rPr lang="tr-TR" sz="3200" dirty="0" smtClean="0">
                    <a:cs typeface="Times New Roman"/>
                  </a:rPr>
                  <a:t>.A ve buradan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σ</m:t>
                    </m:r>
                    <m:r>
                      <a:rPr lang="tr-T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32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tr-TR" sz="32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tr-TR" sz="3200" dirty="0" smtClean="0">
                    <a:latin typeface="Times New Roman"/>
                    <a:cs typeface="Times New Roman"/>
                  </a:rPr>
                  <a:t> </a:t>
                </a:r>
                <a:r>
                  <a:rPr lang="tr-TR" sz="3200" dirty="0">
                    <a:latin typeface="Times New Roman"/>
                    <a:cs typeface="Times New Roman"/>
                  </a:rPr>
                  <a:t> </a:t>
                </a:r>
                <a:r>
                  <a:rPr lang="tr-TR" sz="3200" dirty="0" smtClean="0">
                    <a:latin typeface="Times New Roman"/>
                    <a:cs typeface="Times New Roman"/>
                  </a:rPr>
                  <a:t>   yazılır.</a:t>
                </a:r>
                <a:endParaRPr lang="tr-TR" sz="3200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56793"/>
                <a:ext cx="7200800" cy="5075941"/>
              </a:xfrm>
              <a:prstGeom prst="rect">
                <a:avLst/>
              </a:prstGeom>
              <a:blipFill rotWithShape="1">
                <a:blip r:embed="rId2"/>
                <a:stretch>
                  <a:fillRect l="-2202" t="-1561" r="-2117" b="-10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1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1" y="552028"/>
            <a:ext cx="79343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985521" cy="58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920892" cy="58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492713" cy="56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7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749808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GERİLME ANALİZİ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63888" y="1124744"/>
            <a:ext cx="4032448" cy="1512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4800" b="1" i="1" dirty="0" smtClean="0">
                <a:solidFill>
                  <a:srgbClr val="FF0000"/>
                </a:solidFill>
              </a:rPr>
              <a:t>2. HAFTA</a:t>
            </a:r>
            <a:endParaRPr lang="tr-TR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" y="764704"/>
            <a:ext cx="765215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6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21" y="490539"/>
            <a:ext cx="7786067" cy="53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1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04" y="161925"/>
            <a:ext cx="81153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6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041"/>
            <a:ext cx="7992888" cy="61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1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999"/>
            <a:ext cx="7920880" cy="59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98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5846"/>
            <a:ext cx="8064896" cy="58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9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32" y="138113"/>
            <a:ext cx="8045731" cy="58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4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5" y="296416"/>
            <a:ext cx="8018539" cy="58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2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4" y="291654"/>
            <a:ext cx="7884774" cy="60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2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5" y="377949"/>
            <a:ext cx="7806893" cy="564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7" y="709042"/>
            <a:ext cx="3619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49" y="709042"/>
            <a:ext cx="3495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93" y="3805386"/>
            <a:ext cx="3667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5" y="3797430"/>
            <a:ext cx="3571875" cy="265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939664" y="116632"/>
            <a:ext cx="5944704" cy="434404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chemeClr val="accent3"/>
                </a:solidFill>
              </a:rPr>
              <a:t>İÇ YÜKLER (KUVVETLER)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846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9291"/>
            <a:ext cx="7842924" cy="543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44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652"/>
            <a:ext cx="7775654" cy="55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3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6" y="405383"/>
            <a:ext cx="8000270" cy="55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7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33" y="368995"/>
            <a:ext cx="7913463" cy="58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36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78" y="402332"/>
            <a:ext cx="7666902" cy="55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5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47" y="626740"/>
            <a:ext cx="7661233" cy="53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0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0" y="464245"/>
            <a:ext cx="7879648" cy="57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13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44" y="410716"/>
            <a:ext cx="7726228" cy="53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99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2" y="356230"/>
            <a:ext cx="7854252" cy="55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49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75" y="104775"/>
            <a:ext cx="7815713" cy="57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4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96753"/>
            <a:ext cx="5976664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rgbClr val="800080"/>
                </a:solidFill>
                <a:latin typeface="Times New Roman" pitchFamily="18" charset="0"/>
              </a:rPr>
              <a:t>     ZORLAMA ÇEŞİTLERİ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04" y="2617737"/>
            <a:ext cx="8229600" cy="4411663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10000"/>
              </a:lnSpc>
              <a:buNone/>
            </a:pPr>
            <a:r>
              <a:rPr lang="tr-TR" altLang="tr-TR" sz="2800" dirty="0" smtClean="0"/>
              <a:t>	</a:t>
            </a:r>
            <a:r>
              <a:rPr lang="tr-TR" altLang="tr-TR" sz="2800" dirty="0">
                <a:solidFill>
                  <a:srgbClr val="FF0000"/>
                </a:solidFill>
              </a:rPr>
              <a:t>1-Normal kuvvet (N): </a:t>
            </a:r>
            <a:r>
              <a:rPr lang="tr-TR" altLang="tr-TR" sz="2800" dirty="0"/>
              <a:t>Kuvvet vektörünün kesit normali üzerindeki bileşenidir.</a:t>
            </a:r>
          </a:p>
          <a:p>
            <a:pPr marL="82296" indent="0" algn="just">
              <a:lnSpc>
                <a:spcPct val="110000"/>
              </a:lnSpc>
              <a:buNone/>
            </a:pPr>
            <a:r>
              <a:rPr lang="tr-TR" altLang="tr-TR" sz="2800" dirty="0"/>
              <a:t>	</a:t>
            </a:r>
            <a:r>
              <a:rPr lang="tr-TR" altLang="tr-TR" sz="2800" dirty="0">
                <a:solidFill>
                  <a:srgbClr val="FF0000"/>
                </a:solidFill>
              </a:rPr>
              <a:t>2-Kesme kuvveti (V): </a:t>
            </a:r>
            <a:r>
              <a:rPr lang="tr-TR" altLang="tr-TR" sz="2800" dirty="0"/>
              <a:t>Kuvvet vektörünün kesit düzlemi üzerindeki bileşenidir.</a:t>
            </a:r>
          </a:p>
          <a:p>
            <a:pPr marL="82296" indent="0" algn="just">
              <a:lnSpc>
                <a:spcPct val="110000"/>
              </a:lnSpc>
              <a:buNone/>
            </a:pPr>
            <a:r>
              <a:rPr lang="tr-TR" altLang="tr-TR" sz="2800" dirty="0"/>
              <a:t>	</a:t>
            </a:r>
            <a:r>
              <a:rPr lang="tr-TR" altLang="tr-TR" sz="2800" dirty="0">
                <a:solidFill>
                  <a:srgbClr val="FF0000"/>
                </a:solidFill>
              </a:rPr>
              <a:t>3-Eğilme momenti (Me): </a:t>
            </a:r>
            <a:r>
              <a:rPr lang="tr-TR" altLang="tr-TR" sz="2800" dirty="0"/>
              <a:t>Moment vektörünün kesit düzlemi üzerindeki bileşenidir.</a:t>
            </a:r>
          </a:p>
          <a:p>
            <a:pPr marL="82296" indent="0" algn="just">
              <a:lnSpc>
                <a:spcPct val="110000"/>
              </a:lnSpc>
              <a:buNone/>
            </a:pPr>
            <a:r>
              <a:rPr lang="tr-TR" altLang="tr-TR" sz="2800" dirty="0"/>
              <a:t>	</a:t>
            </a:r>
            <a:r>
              <a:rPr lang="tr-TR" altLang="tr-TR" sz="2800" dirty="0">
                <a:solidFill>
                  <a:srgbClr val="FF0000"/>
                </a:solidFill>
              </a:rPr>
              <a:t>4-Burulma momenti(</a:t>
            </a:r>
            <a:r>
              <a:rPr lang="tr-TR" altLang="tr-TR" sz="2800" dirty="0" err="1">
                <a:solidFill>
                  <a:srgbClr val="FF0000"/>
                </a:solidFill>
              </a:rPr>
              <a:t>Mb</a:t>
            </a:r>
            <a:r>
              <a:rPr lang="tr-TR" altLang="tr-TR" sz="2800" dirty="0">
                <a:solidFill>
                  <a:srgbClr val="FF0000"/>
                </a:solidFill>
              </a:rPr>
              <a:t>): </a:t>
            </a:r>
            <a:r>
              <a:rPr lang="tr-TR" altLang="tr-TR" sz="2800" dirty="0"/>
              <a:t>Moment vektörünün kesit normali üzerindeki bileşenidir.</a:t>
            </a:r>
          </a:p>
        </p:txBody>
      </p:sp>
      <p:pic>
        <p:nvPicPr>
          <p:cNvPr id="22" name="Picture 3" descr="01_02d.jpg"/>
          <p:cNvPicPr>
            <a:picLocks noChangeAspect="1"/>
          </p:cNvPicPr>
          <p:nvPr/>
        </p:nvPicPr>
        <p:blipFill rotWithShape="1">
          <a:blip r:embed="rId2"/>
          <a:srcRect b="15475"/>
          <a:stretch/>
        </p:blipFill>
        <p:spPr>
          <a:xfrm>
            <a:off x="5796136" y="404664"/>
            <a:ext cx="2952328" cy="22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19888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chemeClr val="accent3"/>
                </a:solidFill>
              </a:rPr>
              <a:t>DERS SONU….</a:t>
            </a:r>
            <a:endParaRPr lang="tr-TR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5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489825" cy="1341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500" dirty="0" smtClean="0">
                <a:solidFill>
                  <a:srgbClr val="CC3300"/>
                </a:solidFill>
                <a:latin typeface="Times New Roman" pitchFamily="18" charset="0"/>
              </a:rPr>
              <a:t>ZORLAMA ÇEŞİTLERİNİN YÖNLERİNE GÖRE İŞARETLENMESİ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9" y="1556792"/>
            <a:ext cx="6408278" cy="4627091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</a:rPr>
              <a:t>1-NORMAL KUVVET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</a:rPr>
              <a:t>a) Çekme kuvveti (+)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tr-TR" altLang="tr-TR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tr-TR" altLang="tr-TR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tr-TR" altLang="tr-TR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</a:rPr>
              <a:t>b) Basma kuvveti (-)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 smtClean="0">
                <a:solidFill>
                  <a:srgbClr val="009999"/>
                </a:solidFill>
              </a:rPr>
              <a:t>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tr-TR" altLang="tr-TR" sz="2600" dirty="0" smtClean="0">
              <a:solidFill>
                <a:srgbClr val="009999"/>
              </a:solidFill>
            </a:endParaRPr>
          </a:p>
        </p:txBody>
      </p:sp>
      <p:sp>
        <p:nvSpPr>
          <p:cNvPr id="128004" name="Rectangle 6"/>
          <p:cNvSpPr>
            <a:spLocks noChangeArrowheads="1"/>
          </p:cNvSpPr>
          <p:nvPr/>
        </p:nvSpPr>
        <p:spPr bwMode="auto">
          <a:xfrm>
            <a:off x="3130897" y="3213919"/>
            <a:ext cx="259238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8005" name="Line 7"/>
          <p:cNvSpPr>
            <a:spLocks noChangeShapeType="1"/>
          </p:cNvSpPr>
          <p:nvPr/>
        </p:nvSpPr>
        <p:spPr bwMode="auto">
          <a:xfrm>
            <a:off x="5723285" y="357269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6" name="Line 8"/>
          <p:cNvSpPr>
            <a:spLocks noChangeShapeType="1"/>
          </p:cNvSpPr>
          <p:nvPr/>
        </p:nvSpPr>
        <p:spPr bwMode="auto">
          <a:xfrm flipH="1">
            <a:off x="2411760" y="3572694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6515447" y="3356794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N(+)</a:t>
            </a:r>
          </a:p>
        </p:txBody>
      </p:sp>
      <p:sp>
        <p:nvSpPr>
          <p:cNvPr id="128008" name="Rectangle 11"/>
          <p:cNvSpPr>
            <a:spLocks noChangeArrowheads="1"/>
          </p:cNvSpPr>
          <p:nvPr/>
        </p:nvSpPr>
        <p:spPr bwMode="auto">
          <a:xfrm>
            <a:off x="3132286" y="5013325"/>
            <a:ext cx="259238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8009" name="Line 12"/>
          <p:cNvSpPr>
            <a:spLocks noChangeShapeType="1"/>
          </p:cNvSpPr>
          <p:nvPr/>
        </p:nvSpPr>
        <p:spPr bwMode="auto">
          <a:xfrm flipH="1">
            <a:off x="2413149" y="53736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10" name="Line 13"/>
          <p:cNvSpPr>
            <a:spLocks noChangeShapeType="1"/>
          </p:cNvSpPr>
          <p:nvPr/>
        </p:nvSpPr>
        <p:spPr bwMode="auto">
          <a:xfrm>
            <a:off x="5724674" y="53736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11" name="Text Box 14"/>
          <p:cNvSpPr txBox="1">
            <a:spLocks noChangeArrowheads="1"/>
          </p:cNvSpPr>
          <p:nvPr/>
        </p:nvSpPr>
        <p:spPr bwMode="auto">
          <a:xfrm>
            <a:off x="6516836" y="522922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N(-)</a:t>
            </a:r>
          </a:p>
        </p:txBody>
      </p:sp>
    </p:spTree>
    <p:extLst>
      <p:ext uri="{BB962C8B-B14F-4D97-AF65-F5344CB8AC3E}">
        <p14:creationId xmlns:p14="http://schemas.microsoft.com/office/powerpoint/2010/main" val="26895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764704"/>
            <a:ext cx="7498080" cy="54726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b="1" dirty="0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tr-TR" altLang="tr-TR" b="1" dirty="0" smtClean="0">
                <a:solidFill>
                  <a:srgbClr val="FF0000"/>
                </a:solidFill>
                <a:latin typeface="Times New Roman" pitchFamily="18" charset="0"/>
              </a:rPr>
              <a:t> 2-KESME </a:t>
            </a:r>
            <a:r>
              <a:rPr lang="tr-TR" altLang="tr-TR" b="1" dirty="0">
                <a:solidFill>
                  <a:srgbClr val="FF0000"/>
                </a:solidFill>
                <a:latin typeface="Times New Roman" pitchFamily="18" charset="0"/>
              </a:rPr>
              <a:t>KUVVETİ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9027" name="Rectangle 4"/>
          <p:cNvSpPr>
            <a:spLocks noChangeArrowheads="1"/>
          </p:cNvSpPr>
          <p:nvPr/>
        </p:nvSpPr>
        <p:spPr bwMode="auto">
          <a:xfrm>
            <a:off x="2051720" y="2589201"/>
            <a:ext cx="18732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9028" name="Line 6"/>
          <p:cNvSpPr>
            <a:spLocks noChangeShapeType="1"/>
          </p:cNvSpPr>
          <p:nvPr/>
        </p:nvSpPr>
        <p:spPr bwMode="auto">
          <a:xfrm>
            <a:off x="4285332" y="25892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29" name="Line 7"/>
          <p:cNvSpPr>
            <a:spLocks noChangeShapeType="1"/>
          </p:cNvSpPr>
          <p:nvPr/>
        </p:nvSpPr>
        <p:spPr bwMode="auto">
          <a:xfrm flipV="1">
            <a:off x="3996407" y="2564904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4356770" y="2589201"/>
            <a:ext cx="18732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2051720" y="4389426"/>
            <a:ext cx="18732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4356770" y="4389426"/>
            <a:ext cx="18732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9033" name="Line 11"/>
          <p:cNvSpPr>
            <a:spLocks noChangeShapeType="1"/>
          </p:cNvSpPr>
          <p:nvPr/>
        </p:nvSpPr>
        <p:spPr bwMode="auto">
          <a:xfrm flipV="1">
            <a:off x="4300004" y="43894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4" name="Line 12"/>
          <p:cNvSpPr>
            <a:spLocks noChangeShapeType="1"/>
          </p:cNvSpPr>
          <p:nvPr/>
        </p:nvSpPr>
        <p:spPr bwMode="auto">
          <a:xfrm>
            <a:off x="3996407" y="43894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5" name="Text Box 13"/>
          <p:cNvSpPr txBox="1">
            <a:spLocks noChangeArrowheads="1"/>
          </p:cNvSpPr>
          <p:nvPr/>
        </p:nvSpPr>
        <p:spPr bwMode="auto">
          <a:xfrm>
            <a:off x="3709070" y="3381363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V(+)</a:t>
            </a:r>
          </a:p>
        </p:txBody>
      </p:sp>
      <p:sp>
        <p:nvSpPr>
          <p:cNvPr id="129036" name="Text Box 15"/>
          <p:cNvSpPr txBox="1">
            <a:spLocks noChangeArrowheads="1"/>
          </p:cNvSpPr>
          <p:nvPr/>
        </p:nvSpPr>
        <p:spPr bwMode="auto">
          <a:xfrm>
            <a:off x="3709070" y="5253026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V(-)</a:t>
            </a:r>
          </a:p>
        </p:txBody>
      </p:sp>
    </p:spTree>
    <p:extLst>
      <p:ext uri="{BB962C8B-B14F-4D97-AF65-F5344CB8AC3E}">
        <p14:creationId xmlns:p14="http://schemas.microsoft.com/office/powerpoint/2010/main" val="25744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ChangeArrowheads="1"/>
          </p:cNvSpPr>
          <p:nvPr/>
        </p:nvSpPr>
        <p:spPr bwMode="auto">
          <a:xfrm>
            <a:off x="1330647" y="2205038"/>
            <a:ext cx="15843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51" name="Rectangle 7"/>
          <p:cNvSpPr>
            <a:spLocks noChangeArrowheads="1"/>
          </p:cNvSpPr>
          <p:nvPr/>
        </p:nvSpPr>
        <p:spPr bwMode="auto">
          <a:xfrm>
            <a:off x="3346772" y="2205038"/>
            <a:ext cx="151288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52" name="Arc 8"/>
          <p:cNvSpPr>
            <a:spLocks/>
          </p:cNvSpPr>
          <p:nvPr/>
        </p:nvSpPr>
        <p:spPr bwMode="auto">
          <a:xfrm flipV="1">
            <a:off x="2627634" y="1916113"/>
            <a:ext cx="431800" cy="1225550"/>
          </a:xfrm>
          <a:custGeom>
            <a:avLst/>
            <a:gdLst>
              <a:gd name="T0" fmla="*/ 2147483647 w 21600"/>
              <a:gd name="T1" fmla="*/ 0 h 33172"/>
              <a:gd name="T2" fmla="*/ 2147483647 w 21600"/>
              <a:gd name="T3" fmla="*/ 2147483647 h 33172"/>
              <a:gd name="T4" fmla="*/ 0 w 21600"/>
              <a:gd name="T5" fmla="*/ 2147483647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</a:path>
              <a:path w="21600" h="33172" stroke="0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  <a:lnTo>
                  <a:pt x="0" y="16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53" name="Arc 15"/>
          <p:cNvSpPr>
            <a:spLocks/>
          </p:cNvSpPr>
          <p:nvPr/>
        </p:nvSpPr>
        <p:spPr bwMode="auto">
          <a:xfrm flipH="1" flipV="1">
            <a:off x="3203897" y="1916113"/>
            <a:ext cx="215900" cy="1225550"/>
          </a:xfrm>
          <a:custGeom>
            <a:avLst/>
            <a:gdLst>
              <a:gd name="T0" fmla="*/ 2147483647 w 21600"/>
              <a:gd name="T1" fmla="*/ 0 h 41801"/>
              <a:gd name="T2" fmla="*/ 2147483647 w 21600"/>
              <a:gd name="T3" fmla="*/ 2147483647 h 41801"/>
              <a:gd name="T4" fmla="*/ 0 w 21600"/>
              <a:gd name="T5" fmla="*/ 2147483647 h 41801"/>
              <a:gd name="T6" fmla="*/ 0 60000 65536"/>
              <a:gd name="T7" fmla="*/ 0 60000 65536"/>
              <a:gd name="T8" fmla="*/ 0 60000 65536"/>
              <a:gd name="T9" fmla="*/ 0 w 21600"/>
              <a:gd name="T10" fmla="*/ 0 h 41801"/>
              <a:gd name="T11" fmla="*/ 21600 w 21600"/>
              <a:gd name="T12" fmla="*/ 41801 h 41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801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</a:path>
              <a:path w="21600" h="41801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54" name="Text Box 17"/>
          <p:cNvSpPr txBox="1">
            <a:spLocks noChangeArrowheads="1"/>
          </p:cNvSpPr>
          <p:nvPr/>
        </p:nvSpPr>
        <p:spPr bwMode="auto">
          <a:xfrm>
            <a:off x="1979934" y="148431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M</a:t>
            </a:r>
            <a:r>
              <a:rPr lang="tr-TR" altLang="tr-TR" sz="3000" b="1" baseline="-25000"/>
              <a:t>e</a:t>
            </a:r>
            <a:r>
              <a:rPr lang="tr-TR" altLang="tr-TR" sz="3000" b="1"/>
              <a:t>(+)</a:t>
            </a:r>
          </a:p>
        </p:txBody>
      </p:sp>
      <p:sp>
        <p:nvSpPr>
          <p:cNvPr id="130055" name="Rectangle 19"/>
          <p:cNvSpPr>
            <a:spLocks noChangeArrowheads="1"/>
          </p:cNvSpPr>
          <p:nvPr/>
        </p:nvSpPr>
        <p:spPr bwMode="auto">
          <a:xfrm>
            <a:off x="3275334" y="1414463"/>
            <a:ext cx="1128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3000" b="1"/>
              <a:t>M</a:t>
            </a:r>
            <a:r>
              <a:rPr lang="tr-TR" altLang="tr-TR" sz="3000" b="1" baseline="-25000"/>
              <a:t>e</a:t>
            </a:r>
            <a:r>
              <a:rPr lang="tr-TR" altLang="tr-TR" sz="3000" b="1"/>
              <a:t>(+)</a:t>
            </a:r>
          </a:p>
        </p:txBody>
      </p:sp>
      <p:sp>
        <p:nvSpPr>
          <p:cNvPr id="130056" name="Text Box 22"/>
          <p:cNvSpPr txBox="1">
            <a:spLocks noChangeArrowheads="1"/>
          </p:cNvSpPr>
          <p:nvPr/>
        </p:nvSpPr>
        <p:spPr bwMode="auto">
          <a:xfrm>
            <a:off x="1259879" y="404813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 b="1" dirty="0">
                <a:solidFill>
                  <a:srgbClr val="FF0000"/>
                </a:solidFill>
              </a:rPr>
              <a:t>3-EĞİLME MOMENTİ</a:t>
            </a:r>
          </a:p>
        </p:txBody>
      </p:sp>
      <p:sp>
        <p:nvSpPr>
          <p:cNvPr id="130057" name="Rectangle 23"/>
          <p:cNvSpPr>
            <a:spLocks noChangeArrowheads="1"/>
          </p:cNvSpPr>
          <p:nvPr/>
        </p:nvSpPr>
        <p:spPr bwMode="auto">
          <a:xfrm>
            <a:off x="5796284" y="2205038"/>
            <a:ext cx="24479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58" name="Arc 24"/>
          <p:cNvSpPr>
            <a:spLocks/>
          </p:cNvSpPr>
          <p:nvPr/>
        </p:nvSpPr>
        <p:spPr bwMode="auto">
          <a:xfrm flipH="1" flipV="1">
            <a:off x="5435922" y="1989138"/>
            <a:ext cx="431800" cy="1152525"/>
          </a:xfrm>
          <a:custGeom>
            <a:avLst/>
            <a:gdLst>
              <a:gd name="T0" fmla="*/ 2147483647 w 21600"/>
              <a:gd name="T1" fmla="*/ 0 h 41801"/>
              <a:gd name="T2" fmla="*/ 2147483647 w 21600"/>
              <a:gd name="T3" fmla="*/ 2147483647 h 41801"/>
              <a:gd name="T4" fmla="*/ 0 w 21600"/>
              <a:gd name="T5" fmla="*/ 2147483647 h 41801"/>
              <a:gd name="T6" fmla="*/ 0 60000 65536"/>
              <a:gd name="T7" fmla="*/ 0 60000 65536"/>
              <a:gd name="T8" fmla="*/ 0 60000 65536"/>
              <a:gd name="T9" fmla="*/ 0 w 21600"/>
              <a:gd name="T10" fmla="*/ 0 h 41801"/>
              <a:gd name="T11" fmla="*/ 21600 w 21600"/>
              <a:gd name="T12" fmla="*/ 41801 h 41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801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</a:path>
              <a:path w="21600" h="41801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59" name="Arc 25"/>
          <p:cNvSpPr>
            <a:spLocks/>
          </p:cNvSpPr>
          <p:nvPr/>
        </p:nvSpPr>
        <p:spPr bwMode="auto">
          <a:xfrm flipV="1">
            <a:off x="8028309" y="1989138"/>
            <a:ext cx="576263" cy="1081087"/>
          </a:xfrm>
          <a:custGeom>
            <a:avLst/>
            <a:gdLst>
              <a:gd name="T0" fmla="*/ 2147483647 w 21600"/>
              <a:gd name="T1" fmla="*/ 0 h 33172"/>
              <a:gd name="T2" fmla="*/ 2147483647 w 21600"/>
              <a:gd name="T3" fmla="*/ 2147483647 h 33172"/>
              <a:gd name="T4" fmla="*/ 0 w 21600"/>
              <a:gd name="T5" fmla="*/ 2147483647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</a:path>
              <a:path w="21600" h="33172" stroke="0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  <a:lnTo>
                  <a:pt x="0" y="16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60" name="Arc 26"/>
          <p:cNvSpPr>
            <a:spLocks/>
          </p:cNvSpPr>
          <p:nvPr/>
        </p:nvSpPr>
        <p:spPr bwMode="auto">
          <a:xfrm rot="10800000">
            <a:off x="5651822" y="2782888"/>
            <a:ext cx="2692400" cy="360362"/>
          </a:xfrm>
          <a:custGeom>
            <a:avLst/>
            <a:gdLst>
              <a:gd name="T0" fmla="*/ 2147483647 w 43200"/>
              <a:gd name="T1" fmla="*/ 2147483647 h 21783"/>
              <a:gd name="T2" fmla="*/ 2147483647 w 43200"/>
              <a:gd name="T3" fmla="*/ 2147483647 h 21783"/>
              <a:gd name="T4" fmla="*/ 2147483647 w 43200"/>
              <a:gd name="T5" fmla="*/ 2147483647 h 21783"/>
              <a:gd name="T6" fmla="*/ 0 60000 65536"/>
              <a:gd name="T7" fmla="*/ 0 60000 65536"/>
              <a:gd name="T8" fmla="*/ 0 60000 65536"/>
              <a:gd name="T9" fmla="*/ 0 w 43200"/>
              <a:gd name="T10" fmla="*/ 0 h 21783"/>
              <a:gd name="T11" fmla="*/ 43200 w 43200"/>
              <a:gd name="T12" fmla="*/ 21783 h 217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83" fill="none" extrusionOk="0">
                <a:moveTo>
                  <a:pt x="0" y="21783"/>
                </a:moveTo>
                <a:cubicBezTo>
                  <a:pt x="0" y="21722"/>
                  <a:pt x="0" y="216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83" stroke="0" extrusionOk="0">
                <a:moveTo>
                  <a:pt x="0" y="21783"/>
                </a:moveTo>
                <a:cubicBezTo>
                  <a:pt x="0" y="21722"/>
                  <a:pt x="0" y="216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61" name="Arc 27"/>
          <p:cNvSpPr>
            <a:spLocks/>
          </p:cNvSpPr>
          <p:nvPr/>
        </p:nvSpPr>
        <p:spPr bwMode="auto">
          <a:xfrm rot="10800000">
            <a:off x="5956622" y="2060575"/>
            <a:ext cx="2141537" cy="357188"/>
          </a:xfrm>
          <a:custGeom>
            <a:avLst/>
            <a:gdLst>
              <a:gd name="T0" fmla="*/ 0 w 34350"/>
              <a:gd name="T1" fmla="*/ 2147483647 h 21600"/>
              <a:gd name="T2" fmla="*/ 2147483647 w 34350"/>
              <a:gd name="T3" fmla="*/ 2147483647 h 21600"/>
              <a:gd name="T4" fmla="*/ 2147483647 w 34350"/>
              <a:gd name="T5" fmla="*/ 2147483647 h 21600"/>
              <a:gd name="T6" fmla="*/ 0 60000 65536"/>
              <a:gd name="T7" fmla="*/ 0 60000 65536"/>
              <a:gd name="T8" fmla="*/ 0 60000 65536"/>
              <a:gd name="T9" fmla="*/ 0 w 34350"/>
              <a:gd name="T10" fmla="*/ 0 h 21600"/>
              <a:gd name="T11" fmla="*/ 34350 w 343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0" h="21600" fill="none" extrusionOk="0">
                <a:moveTo>
                  <a:pt x="-1" y="9159"/>
                </a:moveTo>
                <a:cubicBezTo>
                  <a:pt x="4046" y="3416"/>
                  <a:pt x="10632" y="-1"/>
                  <a:pt x="17658" y="0"/>
                </a:cubicBezTo>
                <a:cubicBezTo>
                  <a:pt x="24122" y="0"/>
                  <a:pt x="30247" y="2895"/>
                  <a:pt x="34350" y="7890"/>
                </a:cubicBezTo>
              </a:path>
              <a:path w="34350" h="21600" stroke="0" extrusionOk="0">
                <a:moveTo>
                  <a:pt x="-1" y="9159"/>
                </a:moveTo>
                <a:cubicBezTo>
                  <a:pt x="4046" y="3416"/>
                  <a:pt x="10632" y="-1"/>
                  <a:pt x="17658" y="0"/>
                </a:cubicBezTo>
                <a:cubicBezTo>
                  <a:pt x="24122" y="0"/>
                  <a:pt x="30247" y="2895"/>
                  <a:pt x="34350" y="7890"/>
                </a:cubicBezTo>
                <a:lnTo>
                  <a:pt x="1765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62" name="Freeform 28"/>
          <p:cNvSpPr>
            <a:spLocks/>
          </p:cNvSpPr>
          <p:nvPr/>
        </p:nvSpPr>
        <p:spPr bwMode="auto">
          <a:xfrm>
            <a:off x="5651822" y="2286000"/>
            <a:ext cx="306387" cy="495300"/>
          </a:xfrm>
          <a:custGeom>
            <a:avLst/>
            <a:gdLst>
              <a:gd name="T0" fmla="*/ 0 w 193"/>
              <a:gd name="T1" fmla="*/ 2147483647 h 312"/>
              <a:gd name="T2" fmla="*/ 2147483647 w 193"/>
              <a:gd name="T3" fmla="*/ 0 h 312"/>
              <a:gd name="T4" fmla="*/ 0 60000 65536"/>
              <a:gd name="T5" fmla="*/ 0 60000 65536"/>
              <a:gd name="T6" fmla="*/ 0 w 193"/>
              <a:gd name="T7" fmla="*/ 0 h 312"/>
              <a:gd name="T8" fmla="*/ 193 w 193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" h="312">
                <a:moveTo>
                  <a:pt x="0" y="312"/>
                </a:moveTo>
                <a:lnTo>
                  <a:pt x="19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3" name="Freeform 29"/>
          <p:cNvSpPr>
            <a:spLocks/>
          </p:cNvSpPr>
          <p:nvPr/>
        </p:nvSpPr>
        <p:spPr bwMode="auto">
          <a:xfrm>
            <a:off x="8099747" y="2276475"/>
            <a:ext cx="246062" cy="530225"/>
          </a:xfrm>
          <a:custGeom>
            <a:avLst/>
            <a:gdLst>
              <a:gd name="T0" fmla="*/ 0 w 155"/>
              <a:gd name="T1" fmla="*/ 0 h 334"/>
              <a:gd name="T2" fmla="*/ 2147483647 w 155"/>
              <a:gd name="T3" fmla="*/ 2147483647 h 334"/>
              <a:gd name="T4" fmla="*/ 0 60000 65536"/>
              <a:gd name="T5" fmla="*/ 0 60000 65536"/>
              <a:gd name="T6" fmla="*/ 0 w 155"/>
              <a:gd name="T7" fmla="*/ 0 h 334"/>
              <a:gd name="T8" fmla="*/ 155 w 155"/>
              <a:gd name="T9" fmla="*/ 334 h 3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" h="334">
                <a:moveTo>
                  <a:pt x="0" y="0"/>
                </a:moveTo>
                <a:lnTo>
                  <a:pt x="155" y="33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4" name="Rectangle 30"/>
          <p:cNvSpPr>
            <a:spLocks noChangeArrowheads="1"/>
          </p:cNvSpPr>
          <p:nvPr/>
        </p:nvSpPr>
        <p:spPr bwMode="auto">
          <a:xfrm>
            <a:off x="1330647" y="4508500"/>
            <a:ext cx="15843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65" name="Rectangle 31"/>
          <p:cNvSpPr>
            <a:spLocks noChangeArrowheads="1"/>
          </p:cNvSpPr>
          <p:nvPr/>
        </p:nvSpPr>
        <p:spPr bwMode="auto">
          <a:xfrm>
            <a:off x="3419797" y="4508500"/>
            <a:ext cx="1512887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66" name="Arc 32"/>
          <p:cNvSpPr>
            <a:spLocks/>
          </p:cNvSpPr>
          <p:nvPr/>
        </p:nvSpPr>
        <p:spPr bwMode="auto">
          <a:xfrm flipV="1">
            <a:off x="2699072" y="4292600"/>
            <a:ext cx="431800" cy="1225550"/>
          </a:xfrm>
          <a:custGeom>
            <a:avLst/>
            <a:gdLst>
              <a:gd name="T0" fmla="*/ 2147483647 w 21600"/>
              <a:gd name="T1" fmla="*/ 0 h 33172"/>
              <a:gd name="T2" fmla="*/ 2147483647 w 21600"/>
              <a:gd name="T3" fmla="*/ 2147483647 h 33172"/>
              <a:gd name="T4" fmla="*/ 0 w 21600"/>
              <a:gd name="T5" fmla="*/ 2147483647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</a:path>
              <a:path w="21600" h="33172" stroke="0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  <a:lnTo>
                  <a:pt x="0" y="16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67" name="Arc 33"/>
          <p:cNvSpPr>
            <a:spLocks/>
          </p:cNvSpPr>
          <p:nvPr/>
        </p:nvSpPr>
        <p:spPr bwMode="auto">
          <a:xfrm flipH="1" flipV="1">
            <a:off x="3275334" y="4292600"/>
            <a:ext cx="215900" cy="1225550"/>
          </a:xfrm>
          <a:custGeom>
            <a:avLst/>
            <a:gdLst>
              <a:gd name="T0" fmla="*/ 2147483647 w 21600"/>
              <a:gd name="T1" fmla="*/ 0 h 41801"/>
              <a:gd name="T2" fmla="*/ 2147483647 w 21600"/>
              <a:gd name="T3" fmla="*/ 2147483647 h 41801"/>
              <a:gd name="T4" fmla="*/ 0 w 21600"/>
              <a:gd name="T5" fmla="*/ 2147483647 h 41801"/>
              <a:gd name="T6" fmla="*/ 0 60000 65536"/>
              <a:gd name="T7" fmla="*/ 0 60000 65536"/>
              <a:gd name="T8" fmla="*/ 0 60000 65536"/>
              <a:gd name="T9" fmla="*/ 0 w 21600"/>
              <a:gd name="T10" fmla="*/ 0 h 41801"/>
              <a:gd name="T11" fmla="*/ 21600 w 21600"/>
              <a:gd name="T12" fmla="*/ 41801 h 41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801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</a:path>
              <a:path w="21600" h="41801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68" name="Text Box 34"/>
          <p:cNvSpPr txBox="1">
            <a:spLocks noChangeArrowheads="1"/>
          </p:cNvSpPr>
          <p:nvPr/>
        </p:nvSpPr>
        <p:spPr bwMode="auto">
          <a:xfrm>
            <a:off x="2122809" y="558958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M</a:t>
            </a:r>
            <a:r>
              <a:rPr lang="tr-TR" altLang="tr-TR" sz="3000" b="1" baseline="-25000"/>
              <a:t>e</a:t>
            </a:r>
            <a:r>
              <a:rPr lang="tr-TR" altLang="tr-TR" sz="3000" b="1"/>
              <a:t>(-)</a:t>
            </a:r>
          </a:p>
        </p:txBody>
      </p:sp>
      <p:sp>
        <p:nvSpPr>
          <p:cNvPr id="130069" name="Text Box 35"/>
          <p:cNvSpPr txBox="1">
            <a:spLocks noChangeArrowheads="1"/>
          </p:cNvSpPr>
          <p:nvPr/>
        </p:nvSpPr>
        <p:spPr bwMode="auto">
          <a:xfrm>
            <a:off x="3275334" y="56610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b="1"/>
              <a:t>M</a:t>
            </a:r>
            <a:r>
              <a:rPr lang="tr-TR" altLang="tr-TR" sz="3000" b="1" baseline="-25000"/>
              <a:t>e</a:t>
            </a:r>
            <a:r>
              <a:rPr lang="tr-TR" altLang="tr-TR" sz="3000" b="1"/>
              <a:t>(-)</a:t>
            </a:r>
          </a:p>
        </p:txBody>
      </p:sp>
      <p:sp>
        <p:nvSpPr>
          <p:cNvPr id="130070" name="Rectangle 36"/>
          <p:cNvSpPr>
            <a:spLocks noChangeArrowheads="1"/>
          </p:cNvSpPr>
          <p:nvPr/>
        </p:nvSpPr>
        <p:spPr bwMode="auto">
          <a:xfrm>
            <a:off x="6012184" y="4581525"/>
            <a:ext cx="24479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071" name="Arc 37"/>
          <p:cNvSpPr>
            <a:spLocks/>
          </p:cNvSpPr>
          <p:nvPr/>
        </p:nvSpPr>
        <p:spPr bwMode="auto">
          <a:xfrm>
            <a:off x="5867722" y="4365625"/>
            <a:ext cx="2692400" cy="360363"/>
          </a:xfrm>
          <a:custGeom>
            <a:avLst/>
            <a:gdLst>
              <a:gd name="T0" fmla="*/ 2147483647 w 43200"/>
              <a:gd name="T1" fmla="*/ 2147483647 h 21783"/>
              <a:gd name="T2" fmla="*/ 2147483647 w 43200"/>
              <a:gd name="T3" fmla="*/ 2147483647 h 21783"/>
              <a:gd name="T4" fmla="*/ 2147483647 w 43200"/>
              <a:gd name="T5" fmla="*/ 2147483647 h 21783"/>
              <a:gd name="T6" fmla="*/ 0 60000 65536"/>
              <a:gd name="T7" fmla="*/ 0 60000 65536"/>
              <a:gd name="T8" fmla="*/ 0 60000 65536"/>
              <a:gd name="T9" fmla="*/ 0 w 43200"/>
              <a:gd name="T10" fmla="*/ 0 h 21783"/>
              <a:gd name="T11" fmla="*/ 43200 w 43200"/>
              <a:gd name="T12" fmla="*/ 21783 h 217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83" fill="none" extrusionOk="0">
                <a:moveTo>
                  <a:pt x="0" y="21783"/>
                </a:moveTo>
                <a:cubicBezTo>
                  <a:pt x="0" y="21722"/>
                  <a:pt x="0" y="216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83" stroke="0" extrusionOk="0">
                <a:moveTo>
                  <a:pt x="0" y="21783"/>
                </a:moveTo>
                <a:cubicBezTo>
                  <a:pt x="0" y="21722"/>
                  <a:pt x="0" y="216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72" name="Arc 38"/>
          <p:cNvSpPr>
            <a:spLocks/>
          </p:cNvSpPr>
          <p:nvPr/>
        </p:nvSpPr>
        <p:spPr bwMode="auto">
          <a:xfrm>
            <a:off x="6155059" y="5013325"/>
            <a:ext cx="2141538" cy="357188"/>
          </a:xfrm>
          <a:custGeom>
            <a:avLst/>
            <a:gdLst>
              <a:gd name="T0" fmla="*/ 0 w 34350"/>
              <a:gd name="T1" fmla="*/ 2147483647 h 21600"/>
              <a:gd name="T2" fmla="*/ 2147483647 w 34350"/>
              <a:gd name="T3" fmla="*/ 2147483647 h 21600"/>
              <a:gd name="T4" fmla="*/ 2147483647 w 34350"/>
              <a:gd name="T5" fmla="*/ 2147483647 h 21600"/>
              <a:gd name="T6" fmla="*/ 0 60000 65536"/>
              <a:gd name="T7" fmla="*/ 0 60000 65536"/>
              <a:gd name="T8" fmla="*/ 0 60000 65536"/>
              <a:gd name="T9" fmla="*/ 0 w 34350"/>
              <a:gd name="T10" fmla="*/ 0 h 21600"/>
              <a:gd name="T11" fmla="*/ 34350 w 343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0" h="21600" fill="none" extrusionOk="0">
                <a:moveTo>
                  <a:pt x="-1" y="9159"/>
                </a:moveTo>
                <a:cubicBezTo>
                  <a:pt x="4046" y="3416"/>
                  <a:pt x="10632" y="-1"/>
                  <a:pt x="17658" y="0"/>
                </a:cubicBezTo>
                <a:cubicBezTo>
                  <a:pt x="24122" y="0"/>
                  <a:pt x="30247" y="2895"/>
                  <a:pt x="34350" y="7890"/>
                </a:cubicBezTo>
              </a:path>
              <a:path w="34350" h="21600" stroke="0" extrusionOk="0">
                <a:moveTo>
                  <a:pt x="-1" y="9159"/>
                </a:moveTo>
                <a:cubicBezTo>
                  <a:pt x="4046" y="3416"/>
                  <a:pt x="10632" y="-1"/>
                  <a:pt x="17658" y="0"/>
                </a:cubicBezTo>
                <a:cubicBezTo>
                  <a:pt x="24122" y="0"/>
                  <a:pt x="30247" y="2895"/>
                  <a:pt x="34350" y="7890"/>
                </a:cubicBezTo>
                <a:lnTo>
                  <a:pt x="1765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73" name="Freeform 39"/>
          <p:cNvSpPr>
            <a:spLocks/>
          </p:cNvSpPr>
          <p:nvPr/>
        </p:nvSpPr>
        <p:spPr bwMode="auto">
          <a:xfrm>
            <a:off x="5862959" y="4705350"/>
            <a:ext cx="292100" cy="452438"/>
          </a:xfrm>
          <a:custGeom>
            <a:avLst/>
            <a:gdLst>
              <a:gd name="T0" fmla="*/ 0 w 184"/>
              <a:gd name="T1" fmla="*/ 0 h 285"/>
              <a:gd name="T2" fmla="*/ 2147483647 w 184"/>
              <a:gd name="T3" fmla="*/ 2147483647 h 285"/>
              <a:gd name="T4" fmla="*/ 0 60000 65536"/>
              <a:gd name="T5" fmla="*/ 0 60000 65536"/>
              <a:gd name="T6" fmla="*/ 0 w 184"/>
              <a:gd name="T7" fmla="*/ 0 h 285"/>
              <a:gd name="T8" fmla="*/ 184 w 184"/>
              <a:gd name="T9" fmla="*/ 285 h 2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285">
                <a:moveTo>
                  <a:pt x="0" y="0"/>
                </a:moveTo>
                <a:lnTo>
                  <a:pt x="184" y="28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4" name="Freeform 40"/>
          <p:cNvSpPr>
            <a:spLocks/>
          </p:cNvSpPr>
          <p:nvPr/>
        </p:nvSpPr>
        <p:spPr bwMode="auto">
          <a:xfrm>
            <a:off x="8282309" y="4718050"/>
            <a:ext cx="273050" cy="425450"/>
          </a:xfrm>
          <a:custGeom>
            <a:avLst/>
            <a:gdLst>
              <a:gd name="T0" fmla="*/ 0 w 172"/>
              <a:gd name="T1" fmla="*/ 2147483647 h 268"/>
              <a:gd name="T2" fmla="*/ 2147483647 w 172"/>
              <a:gd name="T3" fmla="*/ 0 h 268"/>
              <a:gd name="T4" fmla="*/ 0 60000 65536"/>
              <a:gd name="T5" fmla="*/ 0 60000 65536"/>
              <a:gd name="T6" fmla="*/ 0 w 172"/>
              <a:gd name="T7" fmla="*/ 0 h 268"/>
              <a:gd name="T8" fmla="*/ 172 w 172"/>
              <a:gd name="T9" fmla="*/ 268 h 2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" h="268">
                <a:moveTo>
                  <a:pt x="0" y="268"/>
                </a:moveTo>
                <a:lnTo>
                  <a:pt x="1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5" name="Arc 41"/>
          <p:cNvSpPr>
            <a:spLocks/>
          </p:cNvSpPr>
          <p:nvPr/>
        </p:nvSpPr>
        <p:spPr bwMode="auto">
          <a:xfrm flipH="1" flipV="1">
            <a:off x="5580384" y="4292600"/>
            <a:ext cx="431800" cy="1152525"/>
          </a:xfrm>
          <a:custGeom>
            <a:avLst/>
            <a:gdLst>
              <a:gd name="T0" fmla="*/ 2147483647 w 21600"/>
              <a:gd name="T1" fmla="*/ 0 h 41801"/>
              <a:gd name="T2" fmla="*/ 2147483647 w 21600"/>
              <a:gd name="T3" fmla="*/ 2147483647 h 41801"/>
              <a:gd name="T4" fmla="*/ 0 w 21600"/>
              <a:gd name="T5" fmla="*/ 2147483647 h 41801"/>
              <a:gd name="T6" fmla="*/ 0 60000 65536"/>
              <a:gd name="T7" fmla="*/ 0 60000 65536"/>
              <a:gd name="T8" fmla="*/ 0 60000 65536"/>
              <a:gd name="T9" fmla="*/ 0 w 21600"/>
              <a:gd name="T10" fmla="*/ 0 h 41801"/>
              <a:gd name="T11" fmla="*/ 21600 w 21600"/>
              <a:gd name="T12" fmla="*/ 41801 h 41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801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</a:path>
              <a:path w="21600" h="41801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0616"/>
                  <a:pt x="15570" y="38912"/>
                  <a:pt x="6667" y="41801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076" name="Arc 42"/>
          <p:cNvSpPr>
            <a:spLocks/>
          </p:cNvSpPr>
          <p:nvPr/>
        </p:nvSpPr>
        <p:spPr bwMode="auto">
          <a:xfrm flipV="1">
            <a:off x="8244209" y="4365625"/>
            <a:ext cx="576263" cy="1081088"/>
          </a:xfrm>
          <a:custGeom>
            <a:avLst/>
            <a:gdLst>
              <a:gd name="T0" fmla="*/ 2147483647 w 21600"/>
              <a:gd name="T1" fmla="*/ 0 h 33172"/>
              <a:gd name="T2" fmla="*/ 2147483647 w 21600"/>
              <a:gd name="T3" fmla="*/ 2147483647 h 33172"/>
              <a:gd name="T4" fmla="*/ 0 w 21600"/>
              <a:gd name="T5" fmla="*/ 2147483647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</a:path>
              <a:path w="21600" h="33172" stroke="0" extrusionOk="0">
                <a:moveTo>
                  <a:pt x="14360" y="-1"/>
                </a:moveTo>
                <a:cubicBezTo>
                  <a:pt x="18965" y="4098"/>
                  <a:pt x="21600" y="9969"/>
                  <a:pt x="21600" y="16135"/>
                </a:cubicBezTo>
                <a:cubicBezTo>
                  <a:pt x="21600" y="22793"/>
                  <a:pt x="18529" y="29079"/>
                  <a:pt x="13277" y="33172"/>
                </a:cubicBezTo>
                <a:lnTo>
                  <a:pt x="0" y="16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8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4-BURULMA MOMENTİ</a:t>
            </a:r>
          </a:p>
        </p:txBody>
      </p:sp>
      <p:sp>
        <p:nvSpPr>
          <p:cNvPr id="131075" name="AutoShape 4"/>
          <p:cNvSpPr>
            <a:spLocks noChangeArrowheads="1"/>
          </p:cNvSpPr>
          <p:nvPr/>
        </p:nvSpPr>
        <p:spPr bwMode="auto">
          <a:xfrm rot="5400000">
            <a:off x="3167510" y="2744613"/>
            <a:ext cx="720725" cy="2808288"/>
          </a:xfrm>
          <a:prstGeom prst="can">
            <a:avLst>
              <a:gd name="adj" fmla="val 671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1076" name="Arc 8"/>
          <p:cNvSpPr>
            <a:spLocks/>
          </p:cNvSpPr>
          <p:nvPr/>
        </p:nvSpPr>
        <p:spPr bwMode="auto">
          <a:xfrm rot="9814055">
            <a:off x="4500217" y="3861419"/>
            <a:ext cx="360362" cy="527050"/>
          </a:xfrm>
          <a:custGeom>
            <a:avLst/>
            <a:gdLst>
              <a:gd name="T0" fmla="*/ 2147483647 w 21600"/>
              <a:gd name="T1" fmla="*/ 0 h 31498"/>
              <a:gd name="T2" fmla="*/ 2147483647 w 21600"/>
              <a:gd name="T3" fmla="*/ 2147483647 h 31498"/>
              <a:gd name="T4" fmla="*/ 0 w 21600"/>
              <a:gd name="T5" fmla="*/ 2147483647 h 31498"/>
              <a:gd name="T6" fmla="*/ 0 60000 65536"/>
              <a:gd name="T7" fmla="*/ 0 60000 65536"/>
              <a:gd name="T8" fmla="*/ 0 60000 65536"/>
              <a:gd name="T9" fmla="*/ 0 w 21600"/>
              <a:gd name="T10" fmla="*/ 0 h 31498"/>
              <a:gd name="T11" fmla="*/ 21600 w 21600"/>
              <a:gd name="T12" fmla="*/ 31498 h 31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98" fill="none" extrusionOk="0">
                <a:moveTo>
                  <a:pt x="18823" y="-1"/>
                </a:moveTo>
                <a:cubicBezTo>
                  <a:pt x="20643" y="3233"/>
                  <a:pt x="21600" y="6882"/>
                  <a:pt x="21600" y="10594"/>
                </a:cubicBezTo>
                <a:cubicBezTo>
                  <a:pt x="21600" y="20427"/>
                  <a:pt x="14957" y="29020"/>
                  <a:pt x="5440" y="31497"/>
                </a:cubicBezTo>
              </a:path>
              <a:path w="21600" h="31498" stroke="0" extrusionOk="0">
                <a:moveTo>
                  <a:pt x="18823" y="-1"/>
                </a:moveTo>
                <a:cubicBezTo>
                  <a:pt x="20643" y="3233"/>
                  <a:pt x="21600" y="6882"/>
                  <a:pt x="21600" y="10594"/>
                </a:cubicBezTo>
                <a:cubicBezTo>
                  <a:pt x="21600" y="20427"/>
                  <a:pt x="14957" y="29020"/>
                  <a:pt x="5440" y="31497"/>
                </a:cubicBezTo>
                <a:lnTo>
                  <a:pt x="0" y="10594"/>
                </a:lnTo>
                <a:close/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77" name="Text Box 9"/>
          <p:cNvSpPr txBox="1">
            <a:spLocks noChangeArrowheads="1"/>
          </p:cNvSpPr>
          <p:nvPr/>
        </p:nvSpPr>
        <p:spPr bwMode="auto">
          <a:xfrm>
            <a:off x="5508104" y="2492139"/>
            <a:ext cx="1150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dirty="0" err="1"/>
              <a:t>M</a:t>
            </a:r>
            <a:r>
              <a:rPr lang="tr-TR" altLang="tr-TR" sz="3000" baseline="-25000" dirty="0" err="1"/>
              <a:t>b</a:t>
            </a:r>
            <a:r>
              <a:rPr lang="tr-TR" altLang="tr-TR" sz="3000" dirty="0"/>
              <a:t>(+)</a:t>
            </a:r>
          </a:p>
        </p:txBody>
      </p:sp>
      <p:sp>
        <p:nvSpPr>
          <p:cNvPr id="131078" name="AutoShape 11"/>
          <p:cNvSpPr>
            <a:spLocks noChangeArrowheads="1"/>
          </p:cNvSpPr>
          <p:nvPr/>
        </p:nvSpPr>
        <p:spPr bwMode="auto">
          <a:xfrm rot="5400000">
            <a:off x="3227175" y="1377230"/>
            <a:ext cx="720725" cy="2808288"/>
          </a:xfrm>
          <a:prstGeom prst="can">
            <a:avLst>
              <a:gd name="adj" fmla="val 671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1079" name="Arc 12"/>
          <p:cNvSpPr>
            <a:spLocks/>
          </p:cNvSpPr>
          <p:nvPr/>
        </p:nvSpPr>
        <p:spPr bwMode="auto">
          <a:xfrm rot="9814055">
            <a:off x="4568189" y="2472891"/>
            <a:ext cx="360363" cy="585787"/>
          </a:xfrm>
          <a:custGeom>
            <a:avLst/>
            <a:gdLst>
              <a:gd name="T0" fmla="*/ 2147483647 w 21600"/>
              <a:gd name="T1" fmla="*/ 0 h 34988"/>
              <a:gd name="T2" fmla="*/ 2147483647 w 21600"/>
              <a:gd name="T3" fmla="*/ 2147483647 h 34988"/>
              <a:gd name="T4" fmla="*/ 0 w 21600"/>
              <a:gd name="T5" fmla="*/ 2147483647 h 34988"/>
              <a:gd name="T6" fmla="*/ 0 60000 65536"/>
              <a:gd name="T7" fmla="*/ 0 60000 65536"/>
              <a:gd name="T8" fmla="*/ 0 60000 65536"/>
              <a:gd name="T9" fmla="*/ 0 w 21600"/>
              <a:gd name="T10" fmla="*/ 0 h 34988"/>
              <a:gd name="T11" fmla="*/ 21600 w 21600"/>
              <a:gd name="T12" fmla="*/ 34988 h 349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988" fill="none" extrusionOk="0">
                <a:moveTo>
                  <a:pt x="16376" y="0"/>
                </a:moveTo>
                <a:cubicBezTo>
                  <a:pt x="19746" y="3918"/>
                  <a:pt x="21600" y="8915"/>
                  <a:pt x="21600" y="14084"/>
                </a:cubicBezTo>
                <a:cubicBezTo>
                  <a:pt x="21600" y="23917"/>
                  <a:pt x="14957" y="32510"/>
                  <a:pt x="5440" y="34987"/>
                </a:cubicBezTo>
              </a:path>
              <a:path w="21600" h="34988" stroke="0" extrusionOk="0">
                <a:moveTo>
                  <a:pt x="16376" y="0"/>
                </a:moveTo>
                <a:cubicBezTo>
                  <a:pt x="19746" y="3918"/>
                  <a:pt x="21600" y="8915"/>
                  <a:pt x="21600" y="14084"/>
                </a:cubicBezTo>
                <a:cubicBezTo>
                  <a:pt x="21600" y="23917"/>
                  <a:pt x="14957" y="32510"/>
                  <a:pt x="5440" y="34987"/>
                </a:cubicBezTo>
                <a:lnTo>
                  <a:pt x="0" y="14084"/>
                </a:lnTo>
                <a:close/>
              </a:path>
            </a:pathLst>
          </a:cu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80" name="Text Box 13"/>
          <p:cNvSpPr txBox="1">
            <a:spLocks noChangeArrowheads="1"/>
          </p:cNvSpPr>
          <p:nvPr/>
        </p:nvSpPr>
        <p:spPr bwMode="auto">
          <a:xfrm>
            <a:off x="5508104" y="3883404"/>
            <a:ext cx="1150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000" dirty="0" err="1"/>
              <a:t>M</a:t>
            </a:r>
            <a:r>
              <a:rPr lang="tr-TR" altLang="tr-TR" sz="3000" baseline="-25000" dirty="0" err="1"/>
              <a:t>b</a:t>
            </a:r>
            <a:r>
              <a:rPr lang="tr-TR" altLang="tr-TR" sz="3000" dirty="0"/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22407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.Eksenel Yükleme-Normal Gerilme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82296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NORMAL </a:t>
            </a:r>
            <a:r>
              <a:rPr lang="tr-TR" b="1" dirty="0">
                <a:solidFill>
                  <a:srgbClr val="FF0000"/>
                </a:solidFill>
              </a:rPr>
              <a:t>KUVVET: </a:t>
            </a:r>
            <a:r>
              <a:rPr lang="tr-TR" dirty="0"/>
              <a:t>Bir çubuk yalnızca ekseni doğrultusundaki dış kuvvetlerin yani </a:t>
            </a:r>
            <a:r>
              <a:rPr lang="tr-TR" b="1" u="sng" dirty="0"/>
              <a:t>çekme ya da basınç kuvvetlerinin </a:t>
            </a:r>
            <a:r>
              <a:rPr lang="tr-TR" dirty="0"/>
              <a:t>etkisindeyse kesitlerde meydana gelen iç kuvvete </a:t>
            </a:r>
            <a:r>
              <a:rPr lang="tr-TR" b="1" dirty="0"/>
              <a:t>Normal Kuvvet</a:t>
            </a:r>
            <a:r>
              <a:rPr lang="tr-TR" dirty="0"/>
              <a:t>, probleme </a:t>
            </a:r>
            <a:r>
              <a:rPr lang="tr-TR" b="1" dirty="0"/>
              <a:t>normal kuvvet hali </a:t>
            </a:r>
            <a:r>
              <a:rPr lang="tr-TR" dirty="0"/>
              <a:t>denir</a:t>
            </a:r>
            <a:r>
              <a:rPr lang="tr-TR" dirty="0" smtClean="0"/>
              <a:t>.</a:t>
            </a:r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6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997</TotalTime>
  <Words>332</Words>
  <Application>Microsoft Office PowerPoint</Application>
  <PresentationFormat>Ekran Gösterisi (4:3)</PresentationFormat>
  <Paragraphs>60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Gündönümü</vt:lpstr>
      <vt:lpstr>PowerPoint Sunusu</vt:lpstr>
      <vt:lpstr>GERİLME ANALİZİ</vt:lpstr>
      <vt:lpstr>İÇ YÜKLER (KUVVETLER)</vt:lpstr>
      <vt:lpstr>     ZORLAMA ÇEŞİTLERİ</vt:lpstr>
      <vt:lpstr>ZORLAMA ÇEŞİTLERİNİN YÖNLERİNE GÖRE İŞARETLENMESİ</vt:lpstr>
      <vt:lpstr>PowerPoint Sunusu</vt:lpstr>
      <vt:lpstr>PowerPoint Sunusu</vt:lpstr>
      <vt:lpstr>4-BURULMA MOMENTİ</vt:lpstr>
      <vt:lpstr>1.Eksenel Yükleme-Normal Gerilme</vt:lpstr>
      <vt:lpstr>NORMAL GERİLME</vt:lpstr>
      <vt:lpstr>NORMAL GERİLME</vt:lpstr>
      <vt:lpstr>NORMAL GERİLME</vt:lpstr>
      <vt:lpstr>GERİLME</vt:lpstr>
      <vt:lpstr>NORMAL GERİLME</vt:lpstr>
      <vt:lpstr>GERİLME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MEKANİK NEDİR?</dc:title>
  <dc:creator>OZGURDEMIR</dc:creator>
  <cp:lastModifiedBy>YTU</cp:lastModifiedBy>
  <cp:revision>72</cp:revision>
  <cp:lastPrinted>2014-03-03T07:23:27Z</cp:lastPrinted>
  <dcterms:modified xsi:type="dcterms:W3CDTF">2014-03-03T07:25:33Z</dcterms:modified>
</cp:coreProperties>
</file>