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58" r:id="rId4"/>
    <p:sldId id="257" r:id="rId5"/>
    <p:sldId id="259" r:id="rId6"/>
    <p:sldId id="261" r:id="rId7"/>
    <p:sldId id="262" r:id="rId8"/>
    <p:sldId id="260" r:id="rId9"/>
    <p:sldId id="265" r:id="rId10"/>
    <p:sldId id="266" r:id="rId11"/>
    <p:sldId id="267" r:id="rId12"/>
    <p:sldId id="263" r:id="rId13"/>
  </p:sldIdLst>
  <p:sldSz cx="12192000" cy="6858000"/>
  <p:notesSz cx="7104063" cy="10234613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55"/>
    <a:srgbClr val="BAA66E"/>
    <a:srgbClr val="B19B5D"/>
    <a:srgbClr val="AB9558"/>
    <a:srgbClr val="AD986E"/>
    <a:srgbClr val="F8F8F8"/>
    <a:srgbClr val="1D2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706" autoAdjust="0"/>
  </p:normalViewPr>
  <p:slideViewPr>
    <p:cSldViewPr snapToGrid="0">
      <p:cViewPr varScale="1">
        <p:scale>
          <a:sx n="86" d="100"/>
          <a:sy n="86" d="100"/>
        </p:scale>
        <p:origin x="422" y="53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4023994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rtl="0"/>
            <a:fld id="{01A6FE20-6B29-4AAD-B908-06C5859EAFE5}" type="datetime1">
              <a:rPr lang="tr-TR" smtClean="0"/>
              <a:t>9.05.2021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2" y="9721110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4023994" y="9721110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rtl="0"/>
            <a:fld id="{1604A0D4-B89B-4ADD-AF9E-38636B40EE4E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4023994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rtl="0"/>
            <a:fld id="{A1CAE16B-A792-4401-8DAA-67B986E5EE7E}" type="datetime1">
              <a:rPr lang="tr-TR" noProof="0" smtClean="0"/>
              <a:t>9.05.2021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7938"/>
            <a:ext cx="6143625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3454182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2" y="9721110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4023994" y="9721110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rtl="0"/>
            <a:fld id="{82869989-EB00-4EE7-BCB5-25BDC5BB29F8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num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Düz Bağlayıcı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Düz Bağlayıcı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Düz Bağlayıcı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Bağlayıcı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Bağlayıcı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Bağlayıcı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Bağlayıcı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Bağlayıcı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Bağlayıcı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Düz Bağlayıcı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Düz Bağlayıcı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Düz Bağlayıcı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Düz Bağlayıcı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Düz Bağlayıcı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Düz Bağlayıcı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Düz Bağlayıcı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Düz Bağlayıcı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Düz Bağlayıcı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Düz Bağlayıcı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Düz Bağlayıcı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Düz Bağlayıcı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Düz Bağlayıcı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Düz Bağlayıcı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Düz Bağlayıcı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Düz Bağlayıcı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Düz Bağlayıcı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Düz Bağlayıcı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Düz Bağlayıcı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Düz Bağlayıcı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09562" y="1909346"/>
            <a:ext cx="10972241" cy="3383280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905775" y="5432563"/>
            <a:ext cx="4676026" cy="1036383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noProof="0" dirty="0"/>
              <a:t>Asıl alt başlık stilini düzenlemek için tıklayın</a:t>
            </a:r>
          </a:p>
        </p:txBody>
      </p:sp>
      <p:cxnSp>
        <p:nvCxnSpPr>
          <p:cNvPr id="58" name="Düz Bağlayıcı 57"/>
          <p:cNvCxnSpPr>
            <a:cxnSpLocks/>
          </p:cNvCxnSpPr>
          <p:nvPr userDrawn="1"/>
        </p:nvCxnSpPr>
        <p:spPr>
          <a:xfrm>
            <a:off x="609562" y="5294175"/>
            <a:ext cx="1097224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a Başlık">
    <p:bg>
      <p:bgPr>
        <a:solidFill>
          <a:srgbClr val="0028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Düz Bağlayıcı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Düz Bağlayıcı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Bağlayıcı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Bağlayıcı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Bağlayıcı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Bağlayıcı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Bağlayıcı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Bağlayıcı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Düz Bağlayıcı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Düz Bağlayıcı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Düz Bağlayıcı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Düz Bağlayıcı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Düz Bağlayıcı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Düz Bağlayıcı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Düz Bağlayıcı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Düz Bağlayıcı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Düz Bağlayıcı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Düz Bağlayıcı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Düz Bağlayıcı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Düz Bağlayıcı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Düz Bağlayıcı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Düz Bağlayıcı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Düz Bağlayıcı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Düz Bağlayıcı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Düz Bağlayıcı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Düz Bağlayıcı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Düz Bağlayıcı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563" y="2541573"/>
            <a:ext cx="10972243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rgbClr val="BAA66E"/>
                </a:solidFill>
              </a:defRPr>
            </a:lvl1pPr>
          </a:lstStyle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563" y="5431536"/>
            <a:ext cx="10972243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tr-TR" noProof="0" dirty="0"/>
              <a:t>Asıl metin stillerini düzenle</a:t>
            </a:r>
          </a:p>
        </p:txBody>
      </p:sp>
      <p:cxnSp>
        <p:nvCxnSpPr>
          <p:cNvPr id="58" name="Düz Bağlayıcı 57"/>
          <p:cNvCxnSpPr>
            <a:cxnSpLocks/>
          </p:cNvCxnSpPr>
          <p:nvPr userDrawn="1"/>
        </p:nvCxnSpPr>
        <p:spPr>
          <a:xfrm>
            <a:off x="609563" y="5294175"/>
            <a:ext cx="109722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lt Başlık">
    <p:bg>
      <p:bgPr>
        <a:solidFill>
          <a:srgbClr val="0028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Düz Bağlayıcı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Bağlayıcı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Bağlayıcı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Bağlayıcı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Bağlayıcı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Bağlayıcı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Bağlayıcı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Düz Bağlayıcı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Düz Bağlayıcı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Düz Bağlayıcı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Düz Bağlayıcı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Düz Bağlayıcı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Düz Bağlayıcı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Düz Bağlayıcı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Düz Bağlayıcı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Düz Bağlayıcı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Düz Bağlayıcı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Düz Bağlayıcı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Düz Bağlayıcı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Düz Bağlayıcı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Düz Bağlayıcı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Düz Bağlayıcı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Düz Bağlayıcı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Düz Bağlayıcı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Düz Bağlayıcı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Dikdörtgen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cxnSp>
        <p:nvCxnSpPr>
          <p:cNvPr id="59" name="Düz Bağlayıcı 58"/>
          <p:cNvCxnSpPr/>
          <p:nvPr/>
        </p:nvCxnSpPr>
        <p:spPr>
          <a:xfrm>
            <a:off x="7922495" y="2835877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923350" y="1188615"/>
            <a:ext cx="3657600" cy="1547636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rgbClr val="BAA66E"/>
                </a:solidFill>
              </a:defRPr>
            </a:lvl1pPr>
          </a:lstStyle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Resim Yer Tutucusu 2" descr="Resim eklemek için boş yer tutucu. Yer tutucuya tıklayın ve eklemek istediğiniz resmi seçin."/>
          <p:cNvSpPr>
            <a:spLocks noGrp="1"/>
          </p:cNvSpPr>
          <p:nvPr>
            <p:ph type="pic" idx="1"/>
          </p:nvPr>
        </p:nvSpPr>
        <p:spPr>
          <a:xfrm>
            <a:off x="-13663" y="-2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simgeye tıklayın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923350" y="2925879"/>
            <a:ext cx="3657600" cy="2825177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dirty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llanılmayac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14">
            <a:extLst>
              <a:ext uri="{FF2B5EF4-FFF2-40B4-BE49-F238E27FC236}">
                <a16:creationId xmlns:a16="http://schemas.microsoft.com/office/drawing/2014/main" id="{354D25E2-4D96-4CD8-BDF7-6EB2ADB2C6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62" y="116306"/>
            <a:ext cx="9088691" cy="748159"/>
          </a:xfrm>
        </p:spPr>
        <p:txBody>
          <a:bodyPr/>
          <a:lstStyle>
            <a:lvl1pPr>
              <a:defRPr/>
            </a:lvl1pPr>
          </a:lstStyle>
          <a:p>
            <a:r>
              <a:rPr lang="tr-TR" dirty="0"/>
              <a:t>Başlık</a:t>
            </a:r>
          </a:p>
        </p:txBody>
      </p:sp>
      <p:sp>
        <p:nvSpPr>
          <p:cNvPr id="10" name="Metin Yer Tutucusu 17">
            <a:extLst>
              <a:ext uri="{FF2B5EF4-FFF2-40B4-BE49-F238E27FC236}">
                <a16:creationId xmlns:a16="http://schemas.microsoft.com/office/drawing/2014/main" id="{FAE4B6B6-1590-471B-A1E9-AA293F0A1BA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98253" y="539558"/>
            <a:ext cx="1840041" cy="324907"/>
          </a:xfrm>
        </p:spPr>
        <p:txBody>
          <a:bodyPr anchor="b">
            <a:normAutofit/>
          </a:bodyPr>
          <a:lstStyle>
            <a:lvl1pPr marL="0" indent="0" algn="r">
              <a:buNone/>
              <a:defRPr sz="1400"/>
            </a:lvl1pPr>
            <a:lvl5pPr marL="963612" indent="0">
              <a:buNone/>
              <a:defRPr/>
            </a:lvl5pPr>
          </a:lstStyle>
          <a:p>
            <a:pPr lvl="0"/>
            <a:r>
              <a:rPr lang="tr-TR" dirty="0"/>
              <a:t>Alt Başlık</a:t>
            </a:r>
          </a:p>
        </p:txBody>
      </p:sp>
      <p:sp>
        <p:nvSpPr>
          <p:cNvPr id="11" name="İçerik Yer Tutucusu 21">
            <a:extLst>
              <a:ext uri="{FF2B5EF4-FFF2-40B4-BE49-F238E27FC236}">
                <a16:creationId xmlns:a16="http://schemas.microsoft.com/office/drawing/2014/main" id="{C5908A90-6227-4D25-AE49-DF2AFC8B5CD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083" y="1203689"/>
            <a:ext cx="10953723" cy="4875139"/>
          </a:xfrm>
        </p:spPr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cxnSp>
        <p:nvCxnSpPr>
          <p:cNvPr id="12" name="Düz Bağlayıcı 11">
            <a:extLst>
              <a:ext uri="{FF2B5EF4-FFF2-40B4-BE49-F238E27FC236}">
                <a16:creationId xmlns:a16="http://schemas.microsoft.com/office/drawing/2014/main" id="{C588E246-5F3B-4613-A3A4-67F88A0DD41A}"/>
              </a:ext>
            </a:extLst>
          </p:cNvPr>
          <p:cNvCxnSpPr>
            <a:cxnSpLocks/>
          </p:cNvCxnSpPr>
          <p:nvPr userDrawn="1"/>
        </p:nvCxnSpPr>
        <p:spPr>
          <a:xfrm>
            <a:off x="609562" y="1002506"/>
            <a:ext cx="10991254" cy="0"/>
          </a:xfrm>
          <a:prstGeom prst="line">
            <a:avLst/>
          </a:prstGeom>
          <a:ln w="57150">
            <a:solidFill>
              <a:srgbClr val="002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etin Yer Tutucusu 13">
            <a:extLst>
              <a:ext uri="{FF2B5EF4-FFF2-40B4-BE49-F238E27FC236}">
                <a16:creationId xmlns:a16="http://schemas.microsoft.com/office/drawing/2014/main" id="{3D9145CA-F62D-42F4-BA6D-E34BDA256D3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562" y="6318442"/>
            <a:ext cx="10953750" cy="444069"/>
          </a:xfrm>
        </p:spPr>
        <p:txBody>
          <a:bodyPr>
            <a:noAutofit/>
          </a:bodyPr>
          <a:lstStyle>
            <a:lvl1pPr marL="0" indent="0">
              <a:buNone/>
              <a:defRPr sz="1400" i="0"/>
            </a:lvl1pPr>
            <a:lvl5pPr marL="963612" indent="0">
              <a:buNone/>
              <a:defRPr/>
            </a:lvl5pPr>
          </a:lstStyle>
          <a:p>
            <a:pPr lvl="0"/>
            <a:r>
              <a:rPr lang="tr-TR" dirty="0"/>
              <a:t>Kaynakça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enel-Kaynakçal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Düz Bağlayıcı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Düz Bağlayıcı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Düz Bağlayıcı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Düz Bağlayıcı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Düz Bağlayıcı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Düz Bağlayıcı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Düz Bağlayıcı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Düz Bağlayıcı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Düz Bağlayıcı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Düz Bağlayıcı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Düz Bağlayıcı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Düz Bağlayıcı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Düz Bağlayıcı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Düz Bağlayıcı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Düz Bağlayıcı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Düz Bağlayıcı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Düz Bağlayıcı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Düz Bağlayıcı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Düz Bağlayıcı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Düz Bağlayıcı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Düz Bağlayıcı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Düz Bağlayıcı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Düz Bağlayıcı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Düz Bağlayıcı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Düz Bağlayıcı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Düz Bağlayıcı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Düz Bağlayıcı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Düz Bağlayıcı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Düz Bağlayıcı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Düz Bağlayıcı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Düz Bağlayıcı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Düz Bağlayıcı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Düz Bağlayıcı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Düz Bağlayıcı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Düz Bağlayıcı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Düz Bağlayıcı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Düz Bağlayıcı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Düz Bağlayıcı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Düz Bağlayıcı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Düz Bağlayıcı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Düz Bağlayıcı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Düz Bağlayıcı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Düz Bağlayıcı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Düz Bağlayıcı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Düz Bağlayıcı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Düz Bağlayıcı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Unvan 14">
            <a:extLst>
              <a:ext uri="{FF2B5EF4-FFF2-40B4-BE49-F238E27FC236}">
                <a16:creationId xmlns:a16="http://schemas.microsoft.com/office/drawing/2014/main" id="{0EC0D329-CF03-492E-A67A-05CCF468F5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62" y="116306"/>
            <a:ext cx="9088691" cy="779441"/>
          </a:xfrm>
        </p:spPr>
        <p:txBody>
          <a:bodyPr/>
          <a:lstStyle>
            <a:lvl1pPr>
              <a:defRPr/>
            </a:lvl1pPr>
          </a:lstStyle>
          <a:p>
            <a:r>
              <a:rPr lang="tr-TR" dirty="0"/>
              <a:t>Başlık</a:t>
            </a:r>
          </a:p>
        </p:txBody>
      </p:sp>
      <p:sp>
        <p:nvSpPr>
          <p:cNvPr id="55" name="Metin Yer Tutucusu 17">
            <a:extLst>
              <a:ext uri="{FF2B5EF4-FFF2-40B4-BE49-F238E27FC236}">
                <a16:creationId xmlns:a16="http://schemas.microsoft.com/office/drawing/2014/main" id="{449C72C5-AE26-448D-B46C-A137925631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20324" y="539565"/>
            <a:ext cx="1840041" cy="351078"/>
          </a:xfrm>
        </p:spPr>
        <p:txBody>
          <a:bodyPr anchor="b">
            <a:normAutofit/>
          </a:bodyPr>
          <a:lstStyle>
            <a:lvl1pPr marL="0" indent="0" algn="r">
              <a:buNone/>
              <a:defRPr sz="1400"/>
            </a:lvl1pPr>
            <a:lvl5pPr marL="963612" indent="0">
              <a:buNone/>
              <a:defRPr/>
            </a:lvl5pPr>
          </a:lstStyle>
          <a:p>
            <a:pPr lvl="0"/>
            <a:r>
              <a:rPr lang="tr-TR" dirty="0"/>
              <a:t>Alt Başlık</a:t>
            </a:r>
          </a:p>
        </p:txBody>
      </p:sp>
      <p:sp>
        <p:nvSpPr>
          <p:cNvPr id="57" name="İçerik Yer Tutucusu 21">
            <a:extLst>
              <a:ext uri="{FF2B5EF4-FFF2-40B4-BE49-F238E27FC236}">
                <a16:creationId xmlns:a16="http://schemas.microsoft.com/office/drawing/2014/main" id="{8B2BE75A-DFF9-448F-8D06-BD9062B7B4E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083" y="1203690"/>
            <a:ext cx="10953723" cy="4941982"/>
          </a:xfrm>
        </p:spPr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cxnSp>
        <p:nvCxnSpPr>
          <p:cNvPr id="58" name="Düz Bağlayıcı 57">
            <a:extLst>
              <a:ext uri="{FF2B5EF4-FFF2-40B4-BE49-F238E27FC236}">
                <a16:creationId xmlns:a16="http://schemas.microsoft.com/office/drawing/2014/main" id="{635F9511-B396-4884-9B1F-3BC298CD5D93}"/>
              </a:ext>
            </a:extLst>
          </p:cNvPr>
          <p:cNvCxnSpPr>
            <a:cxnSpLocks/>
          </p:cNvCxnSpPr>
          <p:nvPr userDrawn="1"/>
        </p:nvCxnSpPr>
        <p:spPr>
          <a:xfrm>
            <a:off x="609562" y="1002506"/>
            <a:ext cx="10991254" cy="0"/>
          </a:xfrm>
          <a:prstGeom prst="line">
            <a:avLst/>
          </a:prstGeom>
          <a:ln w="57150">
            <a:solidFill>
              <a:srgbClr val="002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Düz Bağlayıcı 2">
            <a:extLst>
              <a:ext uri="{FF2B5EF4-FFF2-40B4-BE49-F238E27FC236}">
                <a16:creationId xmlns:a16="http://schemas.microsoft.com/office/drawing/2014/main" id="{24718061-49E0-457B-868D-B42626D682D3}"/>
              </a:ext>
            </a:extLst>
          </p:cNvPr>
          <p:cNvCxnSpPr/>
          <p:nvPr userDrawn="1"/>
        </p:nvCxnSpPr>
        <p:spPr>
          <a:xfrm>
            <a:off x="628083" y="6241161"/>
            <a:ext cx="109912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Metin Yer Tutucusu 13">
            <a:extLst>
              <a:ext uri="{FF2B5EF4-FFF2-40B4-BE49-F238E27FC236}">
                <a16:creationId xmlns:a16="http://schemas.microsoft.com/office/drawing/2014/main" id="{9232997F-24A5-4F3B-8F03-B334764B14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562" y="6318442"/>
            <a:ext cx="10953750" cy="444069"/>
          </a:xfrm>
        </p:spPr>
        <p:txBody>
          <a:bodyPr>
            <a:noAutofit/>
          </a:bodyPr>
          <a:lstStyle>
            <a:lvl1pPr marL="0" indent="0">
              <a:buNone/>
              <a:defRPr sz="1400" i="0"/>
            </a:lvl1pPr>
            <a:lvl5pPr marL="963612" indent="0">
              <a:buNone/>
              <a:defRPr/>
            </a:lvl5pPr>
          </a:lstStyle>
          <a:p>
            <a:pPr lvl="0"/>
            <a:r>
              <a:rPr lang="tr-TR" dirty="0"/>
              <a:t>Kaynakça</a:t>
            </a:r>
          </a:p>
        </p:txBody>
      </p:sp>
    </p:spTree>
    <p:extLst>
      <p:ext uri="{BB962C8B-B14F-4D97-AF65-F5344CB8AC3E}">
        <p14:creationId xmlns:p14="http://schemas.microsoft.com/office/powerpoint/2010/main" val="240666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enel-Kaynakçası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Düz Bağlayıcı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Düz Bağlayıcı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Düz Bağlayıcı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Düz Bağlayıcı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Düz Bağlayıcı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Düz Bağlayıcı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Düz Bağlayıcı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Düz Bağlayıcı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Düz Bağlayıcı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Düz Bağlayıcı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Düz Bağlayıcı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Düz Bağlayıcı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Düz Bağlayıcı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Düz Bağlayıcı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Düz Bağlayıcı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Düz Bağlayıcı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Düz Bağlayıcı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Düz Bağlayıcı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Düz Bağlayıcı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Düz Bağlayıcı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Düz Bağlayıcı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Düz Bağlayıcı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Düz Bağlayıcı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Düz Bağlayıcı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Düz Bağlayıcı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Düz Bağlayıcı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Düz Bağlayıcı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Düz Bağlayıcı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Düz Bağlayıcı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Düz Bağlayıcı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Düz Bağlayıcı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Düz Bağlayıcı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Düz Bağlayıcı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Düz Bağlayıcı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Düz Bağlayıcı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Düz Bağlayıcı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Düz Bağlayıcı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Düz Bağlayıcı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Düz Bağlayıcı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Düz Bağlayıcı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Düz Bağlayıcı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Düz Bağlayıcı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Düz Bağlayıcı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Düz Bağlayıcı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Düz Bağlayıcı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Düz Bağlayıcı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Unvan 14">
            <a:extLst>
              <a:ext uri="{FF2B5EF4-FFF2-40B4-BE49-F238E27FC236}">
                <a16:creationId xmlns:a16="http://schemas.microsoft.com/office/drawing/2014/main" id="{0EC0D329-CF03-492E-A67A-05CCF468F5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62" y="116306"/>
            <a:ext cx="9088691" cy="779441"/>
          </a:xfrm>
        </p:spPr>
        <p:txBody>
          <a:bodyPr/>
          <a:lstStyle>
            <a:lvl1pPr>
              <a:defRPr/>
            </a:lvl1pPr>
          </a:lstStyle>
          <a:p>
            <a:r>
              <a:rPr lang="tr-TR" dirty="0"/>
              <a:t>Başlık</a:t>
            </a:r>
          </a:p>
        </p:txBody>
      </p:sp>
      <p:sp>
        <p:nvSpPr>
          <p:cNvPr id="55" name="Metin Yer Tutucusu 17">
            <a:extLst>
              <a:ext uri="{FF2B5EF4-FFF2-40B4-BE49-F238E27FC236}">
                <a16:creationId xmlns:a16="http://schemas.microsoft.com/office/drawing/2014/main" id="{449C72C5-AE26-448D-B46C-A137925631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20324" y="539565"/>
            <a:ext cx="1840041" cy="351078"/>
          </a:xfrm>
        </p:spPr>
        <p:txBody>
          <a:bodyPr anchor="b">
            <a:normAutofit/>
          </a:bodyPr>
          <a:lstStyle>
            <a:lvl1pPr marL="0" indent="0" algn="r">
              <a:buNone/>
              <a:defRPr sz="1400"/>
            </a:lvl1pPr>
            <a:lvl5pPr marL="963612" indent="0">
              <a:buNone/>
              <a:defRPr/>
            </a:lvl5pPr>
          </a:lstStyle>
          <a:p>
            <a:pPr lvl="0"/>
            <a:r>
              <a:rPr lang="tr-TR" dirty="0"/>
              <a:t>Alt Başlık</a:t>
            </a:r>
          </a:p>
        </p:txBody>
      </p:sp>
      <p:sp>
        <p:nvSpPr>
          <p:cNvPr id="57" name="İçerik Yer Tutucusu 21">
            <a:extLst>
              <a:ext uri="{FF2B5EF4-FFF2-40B4-BE49-F238E27FC236}">
                <a16:creationId xmlns:a16="http://schemas.microsoft.com/office/drawing/2014/main" id="{8B2BE75A-DFF9-448F-8D06-BD9062B7B4E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083" y="1203689"/>
            <a:ext cx="10953723" cy="5267825"/>
          </a:xfrm>
        </p:spPr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cxnSp>
        <p:nvCxnSpPr>
          <p:cNvPr id="58" name="Düz Bağlayıcı 57">
            <a:extLst>
              <a:ext uri="{FF2B5EF4-FFF2-40B4-BE49-F238E27FC236}">
                <a16:creationId xmlns:a16="http://schemas.microsoft.com/office/drawing/2014/main" id="{635F9511-B396-4884-9B1F-3BC298CD5D93}"/>
              </a:ext>
            </a:extLst>
          </p:cNvPr>
          <p:cNvCxnSpPr>
            <a:cxnSpLocks/>
          </p:cNvCxnSpPr>
          <p:nvPr userDrawn="1"/>
        </p:nvCxnSpPr>
        <p:spPr>
          <a:xfrm>
            <a:off x="609562" y="1002506"/>
            <a:ext cx="10991254" cy="0"/>
          </a:xfrm>
          <a:prstGeom prst="line">
            <a:avLst/>
          </a:prstGeom>
          <a:ln w="57150">
            <a:solidFill>
              <a:srgbClr val="0028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00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Düz Bağlayıcı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Düz Bağlayıcı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Düz Bağlayıcı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Düz Bağlayıcı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Düz Bağlayıcı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Düz Bağlayıcı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Düz Bağlayıcı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Düz Bağlayıcı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Düz Bağlayıcı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Düz Bağlayıcı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Düz Bağlayıcı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Düz Bağlayıcı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Düz Bağlayıcı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Düz Bağlayıcı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Düz Bağlayıcı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Düz Bağlayıcı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Düz Bağlayıcı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Düz Bağlayıcı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Düz Bağlayıcı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Düz Bağlayıcı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Düz Bağlayıcı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Düz Bağlayıcı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Düz Bağlayıcı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Düz Bağlayıcı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Düz Bağlayıcı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Düz Bağlayıcı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Düz Bağlayıcı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Düz Bağlayıcı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Düz Bağlayıcı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Düz Bağlayıcı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Düz Bağlayıcı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Düz Bağlayıcı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Düz Bağlayıcı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Düz Bağlayıcı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Düz Bağlayıcı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Düz Bağlayıcı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Düz Bağlayıcı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Düz Bağlayıcı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Düz Bağlayıcı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Düz Bağlayıcı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Düz Bağlayıcı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Düz Bağlayıcı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Düz Bağlayıcı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Düz Bağlayıcı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Düz Bağlayıcı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Düz Bağlayıcı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1403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Düz Bağlayıcı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Düz Bağlayıcı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Düz Bağlayıcı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Düz Bağlayıcı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Düz Bağlayıcı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Düz Bağlayıcı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Düz Bağlayıcı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Düz Bağlayıcı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Düz Bağlayıcı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Düz Bağlayıcı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Düz Bağlayıcı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Düz Bağlayıcı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Düz Bağlayıcı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Düz Bağlayıcı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Düz Bağlayıcı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Düz Bağlayıcı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Düz Bağlayıcı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Düz Bağlayıcı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Düz Bağlayıcı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Düz Bağlayıcı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Düz Bağlayıcı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Düz Bağlayıcı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Düz Bağlayıcı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Düz Bağlayıcı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Düz Bağlayıcı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Düz Bağlayıcı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Düz Bağlayıcı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Düz Bağlayıcı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Düz Bağlayıcı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Düz Bağlayıcı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Düz Bağlayıcı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Düz Bağlayıcı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Düz Bağlayıcı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Düz Bağlayıcı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Düz Bağlayıcı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Düz Bağlayıcı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Düz Bağlayıcı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Düz Bağlayıcı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Düz Bağlayıcı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Düz Bağlayıcı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Düz Bağlayıcı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Düz Bağlayıcı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Düz Bağlayıcı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Düz Bağlayıcı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Düz Bağlayıcı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Düz Bağlayıcı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cxnSp>
        <p:nvCxnSpPr>
          <p:cNvPr id="148" name="Düz Bağlayıcı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8AC57A4-246E-4485-A6C7-BD50DA509122}" type="datetime1">
              <a:rPr lang="tr-TR" noProof="0" smtClean="0"/>
              <a:t>9.05.2021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9" r:id="rId3"/>
    <p:sldLayoutId id="2147483650" r:id="rId4"/>
    <p:sldLayoutId id="2147483672" r:id="rId5"/>
    <p:sldLayoutId id="2147483674" r:id="rId6"/>
    <p:sldLayoutId id="2147483673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73E35E-949B-4F93-ADC1-09D874E03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256" y="1715232"/>
            <a:ext cx="11039475" cy="1042471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>
                <a:solidFill>
                  <a:srgbClr val="002855"/>
                </a:solidFill>
              </a:rPr>
              <a:t>MEM4501 Ceramics Class</a:t>
            </a:r>
            <a:br>
              <a:rPr lang="en-GB" sz="4000" dirty="0">
                <a:solidFill>
                  <a:srgbClr val="002855"/>
                </a:solidFill>
              </a:rPr>
            </a:br>
            <a:r>
              <a:rPr lang="en-GB" sz="4000" dirty="0">
                <a:solidFill>
                  <a:srgbClr val="002855"/>
                </a:solidFill>
              </a:rPr>
              <a:t>2020-2021</a:t>
            </a:r>
            <a:br>
              <a:rPr lang="en-GB" sz="4800" dirty="0">
                <a:solidFill>
                  <a:srgbClr val="002855"/>
                </a:solidFill>
              </a:rPr>
            </a:br>
            <a:r>
              <a:rPr lang="en-GB" sz="4800" dirty="0">
                <a:solidFill>
                  <a:srgbClr val="002855"/>
                </a:solidFill>
              </a:rPr>
              <a:t>Homework Presentations</a:t>
            </a:r>
            <a:endParaRPr lang="tr-TR" sz="4800" dirty="0">
              <a:solidFill>
                <a:srgbClr val="002855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CD936F1-2A38-4403-AA40-996A365F5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250" y="5512774"/>
            <a:ext cx="4798864" cy="987250"/>
          </a:xfrm>
        </p:spPr>
        <p:txBody>
          <a:bodyPr/>
          <a:lstStyle/>
          <a:p>
            <a:r>
              <a:rPr lang="en-GB" b="1" dirty="0"/>
              <a:t>Group Speaker:</a:t>
            </a:r>
            <a:endParaRPr lang="tr-TR" b="1" dirty="0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id="{5373E35E-949B-4F93-ADC1-09D874E0343E}"/>
              </a:ext>
            </a:extLst>
          </p:cNvPr>
          <p:cNvSpPr txBox="1">
            <a:spLocks/>
          </p:cNvSpPr>
          <p:nvPr/>
        </p:nvSpPr>
        <p:spPr>
          <a:xfrm>
            <a:off x="498269" y="1029002"/>
            <a:ext cx="11039475" cy="30712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76000"/>
              </a:lnSpc>
              <a:spcBef>
                <a:spcPct val="0"/>
              </a:spcBef>
              <a:buNone/>
              <a:defRPr sz="8000" b="1" kern="1200" cap="none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tr-TR" sz="4000" dirty="0"/>
              <a:t>TITLE: ….GLASS-CERAMIC COATINGS…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B8C81B-5A4E-4DE2-A289-5F6AC87C79E1}"/>
              </a:ext>
            </a:extLst>
          </p:cNvPr>
          <p:cNvSpPr txBox="1"/>
          <p:nvPr/>
        </p:nvSpPr>
        <p:spPr>
          <a:xfrm>
            <a:off x="565951" y="4786528"/>
            <a:ext cx="6103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Homework Group: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4AA218-EA64-4FE7-BDA6-566AAE9139FA}"/>
              </a:ext>
            </a:extLst>
          </p:cNvPr>
          <p:cNvSpPr txBox="1"/>
          <p:nvPr/>
        </p:nvSpPr>
        <p:spPr>
          <a:xfrm>
            <a:off x="8019495" y="6501594"/>
            <a:ext cx="4172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Cicek’s</a:t>
            </a:r>
            <a:r>
              <a:rPr lang="en-GB" sz="1200" dirty="0"/>
              <a:t> Ceramics Class – </a:t>
            </a:r>
            <a:r>
              <a:rPr lang="en-GB" sz="1200" dirty="0" err="1"/>
              <a:t>Yıldız</a:t>
            </a:r>
            <a:r>
              <a:rPr lang="en-GB" sz="1200" dirty="0"/>
              <a:t> Technical University 2021</a:t>
            </a:r>
          </a:p>
        </p:txBody>
      </p:sp>
    </p:spTree>
    <p:extLst>
      <p:ext uri="{BB962C8B-B14F-4D97-AF65-F5344CB8AC3E}">
        <p14:creationId xmlns:p14="http://schemas.microsoft.com/office/powerpoint/2010/main" val="23758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E81149C0-05C6-4181-8AF7-57B6F5696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3350" y="1188615"/>
            <a:ext cx="4078150" cy="1547636"/>
          </a:xfrm>
        </p:spPr>
        <p:txBody>
          <a:bodyPr>
            <a:normAutofit/>
          </a:bodyPr>
          <a:lstStyle/>
          <a:p>
            <a:r>
              <a:rPr lang="tr-TR" sz="2000" dirty="0"/>
              <a:t>3. LITERATURE RESEARCH</a:t>
            </a:r>
          </a:p>
        </p:txBody>
      </p:sp>
      <p:sp>
        <p:nvSpPr>
          <p:cNvPr id="5" name="Resim Yer Tutucusu 4">
            <a:extLst>
              <a:ext uri="{FF2B5EF4-FFF2-40B4-BE49-F238E27FC236}">
                <a16:creationId xmlns:a16="http://schemas.microsoft.com/office/drawing/2014/main" id="{BD3B5CF5-D7E5-4B40-9291-84816F700F0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78AF25FA-BC18-4C8E-953F-6E0F1FEE9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/>
              <a:t>3.1. GLASS-CERAMIC</a:t>
            </a:r>
          </a:p>
          <a:p>
            <a:r>
              <a:rPr lang="tr-TR" dirty="0"/>
              <a:t>3.2. GC APPLICATION AREAS</a:t>
            </a:r>
          </a:p>
          <a:p>
            <a:r>
              <a:rPr lang="tr-TR" dirty="0"/>
              <a:t>3.3. GC PRODUCTION</a:t>
            </a:r>
          </a:p>
          <a:p>
            <a:r>
              <a:rPr lang="tr-TR" dirty="0"/>
              <a:t>3.4. …….. GC SYSTEM FOR ……</a:t>
            </a:r>
          </a:p>
          <a:p>
            <a:r>
              <a:rPr lang="tr-TR" dirty="0"/>
              <a:t>3.5. 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69055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D53CAD99-D4F4-4A4E-A31B-B4423A37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3.4. GLASS-CERAMIC SYSTEMS FOR…</a:t>
            </a:r>
            <a:endParaRPr lang="tr-TR" dirty="0"/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AAD65C6B-EBE6-47B0-A2B7-D0879EEDDC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91567" y="544669"/>
            <a:ext cx="2390239" cy="351078"/>
          </a:xfrm>
        </p:spPr>
        <p:txBody>
          <a:bodyPr>
            <a:normAutofit/>
          </a:bodyPr>
          <a:lstStyle/>
          <a:p>
            <a:r>
              <a:rPr lang="tr-TR" dirty="0"/>
              <a:t>LITERATURE RESEARCH</a:t>
            </a:r>
          </a:p>
        </p:txBody>
      </p:sp>
      <p:sp>
        <p:nvSpPr>
          <p:cNvPr id="16" name="İçerik Yer Tutucusu 15">
            <a:extLst>
              <a:ext uri="{FF2B5EF4-FFF2-40B4-BE49-F238E27FC236}">
                <a16:creationId xmlns:a16="http://schemas.microsoft.com/office/drawing/2014/main" id="{088DA78F-F7D0-496F-8DCA-77083B9EBFB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Aaaaaaaaaaaaaaaaaaaaaaaaaaaaaaaaaaaaaaaaaaaaaaaaaaaaaaaaaaa</a:t>
            </a:r>
            <a:endParaRPr lang="tr-TR" dirty="0"/>
          </a:p>
          <a:p>
            <a:r>
              <a:rPr lang="tr-TR" dirty="0" err="1"/>
              <a:t>Aaaa</a:t>
            </a:r>
            <a:endParaRPr lang="tr-TR" dirty="0"/>
          </a:p>
          <a:p>
            <a:r>
              <a:rPr lang="tr-TR" dirty="0" err="1"/>
              <a:t>Bbbb</a:t>
            </a:r>
            <a:endParaRPr lang="tr-TR" dirty="0"/>
          </a:p>
          <a:p>
            <a:r>
              <a:rPr lang="tr-TR" dirty="0" err="1"/>
              <a:t>Cccc</a:t>
            </a:r>
            <a:endParaRPr lang="tr-TR" dirty="0"/>
          </a:p>
          <a:p>
            <a:endParaRPr lang="tr-TR" dirty="0"/>
          </a:p>
          <a:p>
            <a:pPr marL="457200" indent="-457200">
              <a:buFont typeface="+mj-lt"/>
              <a:buAutoNum type="arabicPeriod"/>
            </a:pPr>
            <a:endParaRPr lang="tr-T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ECFD2F-4415-407A-9C74-D8600FDCE4A0}"/>
              </a:ext>
            </a:extLst>
          </p:cNvPr>
          <p:cNvSpPr txBox="1"/>
          <p:nvPr/>
        </p:nvSpPr>
        <p:spPr>
          <a:xfrm>
            <a:off x="8019495" y="6501594"/>
            <a:ext cx="4172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Cicek’s</a:t>
            </a:r>
            <a:r>
              <a:rPr lang="en-GB" sz="1200" dirty="0"/>
              <a:t> Ceramics Class – </a:t>
            </a:r>
            <a:r>
              <a:rPr lang="en-GB" sz="1200" dirty="0" err="1"/>
              <a:t>Yıldız</a:t>
            </a:r>
            <a:r>
              <a:rPr lang="en-GB" sz="1200" dirty="0"/>
              <a:t> Technical University 2021</a:t>
            </a:r>
          </a:p>
        </p:txBody>
      </p:sp>
    </p:spTree>
    <p:extLst>
      <p:ext uri="{BB962C8B-B14F-4D97-AF65-F5344CB8AC3E}">
        <p14:creationId xmlns:p14="http://schemas.microsoft.com/office/powerpoint/2010/main" val="156467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3BC283A2-ACAF-4FF0-8EC1-B5A5872D189B}"/>
              </a:ext>
            </a:extLst>
          </p:cNvPr>
          <p:cNvSpPr txBox="1"/>
          <p:nvPr/>
        </p:nvSpPr>
        <p:spPr>
          <a:xfrm>
            <a:off x="4558070" y="6044195"/>
            <a:ext cx="3670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/>
              <a:t>Gereken durumlarda kullanılacak boş sayfa.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B826AB-DD74-4FC1-BEC5-EC68E766E561}"/>
              </a:ext>
            </a:extLst>
          </p:cNvPr>
          <p:cNvSpPr txBox="1"/>
          <p:nvPr/>
        </p:nvSpPr>
        <p:spPr>
          <a:xfrm>
            <a:off x="8019495" y="6501594"/>
            <a:ext cx="4172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Cicek’s</a:t>
            </a:r>
            <a:r>
              <a:rPr lang="en-GB" sz="1200" dirty="0"/>
              <a:t> Ceramics Class – </a:t>
            </a:r>
            <a:r>
              <a:rPr lang="en-GB" sz="1200" dirty="0" err="1"/>
              <a:t>Yıldız</a:t>
            </a:r>
            <a:r>
              <a:rPr lang="en-GB" sz="1200" dirty="0"/>
              <a:t> Technical University 2021</a:t>
            </a:r>
          </a:p>
        </p:txBody>
      </p:sp>
    </p:spTree>
    <p:extLst>
      <p:ext uri="{BB962C8B-B14F-4D97-AF65-F5344CB8AC3E}">
        <p14:creationId xmlns:p14="http://schemas.microsoft.com/office/powerpoint/2010/main" val="299226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5E686051-5201-4E72-B4A3-4B6902434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D0C48B01-9629-4D48-A907-468048F5C478}"/>
              </a:ext>
            </a:extLst>
          </p:cNvPr>
          <p:cNvSpPr txBox="1"/>
          <p:nvPr/>
        </p:nvSpPr>
        <p:spPr>
          <a:xfrm>
            <a:off x="7132319" y="3535901"/>
            <a:ext cx="3827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Sunuma sağ tıkladıktan sonra düzenden ilgili sayfa taslağını seçebilirsiniz.</a:t>
            </a:r>
          </a:p>
        </p:txBody>
      </p:sp>
    </p:spTree>
    <p:extLst>
      <p:ext uri="{BB962C8B-B14F-4D97-AF65-F5344CB8AC3E}">
        <p14:creationId xmlns:p14="http://schemas.microsoft.com/office/powerpoint/2010/main" val="263641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C6320B9-07C5-45B3-B570-320C6C388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/>
              <a:t>CONTENT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D6755468-11E4-475A-9BEF-3A64409FC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endParaRPr lang="tr-TR" dirty="0"/>
          </a:p>
          <a:p>
            <a:pPr marL="342900" indent="-342900">
              <a:buFont typeface="+mj-lt"/>
              <a:buAutoNum type="arabicPeriod"/>
            </a:pPr>
            <a:r>
              <a:rPr lang="tr-TR" sz="1800" b="1" dirty="0"/>
              <a:t>AIM &amp; OBJECTIVE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1800" b="1" dirty="0"/>
              <a:t>RESEARCH TOOLS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1800" b="1" dirty="0"/>
              <a:t>LITERATURE RESEARCH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1800" b="1" dirty="0"/>
              <a:t>REFERENCES</a:t>
            </a:r>
          </a:p>
          <a:p>
            <a:pPr marL="342900" indent="-342900">
              <a:buFont typeface="+mj-lt"/>
              <a:buAutoNum type="arabicPeriod"/>
            </a:pPr>
            <a:endParaRPr lang="tr-TR" dirty="0"/>
          </a:p>
          <a:p>
            <a:endParaRPr lang="tr-TR" dirty="0"/>
          </a:p>
        </p:txBody>
      </p:sp>
      <p:pic>
        <p:nvPicPr>
          <p:cNvPr id="1028" name="Picture 4" descr="boron carbide ile ilgili gÃ¶rsel sonucu">
            <a:extLst>
              <a:ext uri="{FF2B5EF4-FFF2-40B4-BE49-F238E27FC236}">
                <a16:creationId xmlns:a16="http://schemas.microsoft.com/office/drawing/2014/main" id="{C86023C3-7152-46F3-AD72-385B0D6B7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50" y="224789"/>
            <a:ext cx="6056267" cy="605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46128C9B-1815-4C41-9C78-2427F16A5459}"/>
              </a:ext>
            </a:extLst>
          </p:cNvPr>
          <p:cNvSpPr txBox="1"/>
          <p:nvPr/>
        </p:nvSpPr>
        <p:spPr>
          <a:xfrm>
            <a:off x="2362200" y="6019446"/>
            <a:ext cx="3057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/>
              <a:t>KONUYU ÖRNEKLEYİCİ GÖRSEL</a:t>
            </a:r>
          </a:p>
        </p:txBody>
      </p:sp>
    </p:spTree>
    <p:extLst>
      <p:ext uri="{BB962C8B-B14F-4D97-AF65-F5344CB8AC3E}">
        <p14:creationId xmlns:p14="http://schemas.microsoft.com/office/powerpoint/2010/main" val="252708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C826FE6-B689-4D4C-9D07-392860EB6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1. DİKKAT EDİLECEK HUSUSLAR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6C69ACA-A267-4EF3-BC49-115F9363E3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486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E81149C0-05C6-4181-8AF7-57B6F5696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1. DİKKAT EDİLECEK HUSUSLAR</a:t>
            </a:r>
          </a:p>
        </p:txBody>
      </p:sp>
      <p:sp>
        <p:nvSpPr>
          <p:cNvPr id="5" name="Resim Yer Tutucusu 4">
            <a:extLst>
              <a:ext uri="{FF2B5EF4-FFF2-40B4-BE49-F238E27FC236}">
                <a16:creationId xmlns:a16="http://schemas.microsoft.com/office/drawing/2014/main" id="{BD3B5CF5-D7E5-4B40-9291-84816F700F0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78AF25FA-BC18-4C8E-953F-6E0F1FEE9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/>
              <a:t>1.1. Genel Hususlar</a:t>
            </a:r>
          </a:p>
          <a:p>
            <a:r>
              <a:rPr lang="tr-TR" dirty="0"/>
              <a:t>1.2. Şekiller</a:t>
            </a:r>
          </a:p>
          <a:p>
            <a:r>
              <a:rPr lang="tr-TR" dirty="0"/>
              <a:t>1.3. Tablolar</a:t>
            </a:r>
          </a:p>
        </p:txBody>
      </p:sp>
    </p:spTree>
    <p:extLst>
      <p:ext uri="{BB962C8B-B14F-4D97-AF65-F5344CB8AC3E}">
        <p14:creationId xmlns:p14="http://schemas.microsoft.com/office/powerpoint/2010/main" val="112309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D53CAD99-D4F4-4A4E-A31B-B4423A37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1.1. Genel Hususlar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AAD65C6B-EBE6-47B0-A2B7-D0879EEDDC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91567" y="544669"/>
            <a:ext cx="2390239" cy="351078"/>
          </a:xfrm>
        </p:spPr>
        <p:txBody>
          <a:bodyPr>
            <a:normAutofit/>
          </a:bodyPr>
          <a:lstStyle/>
          <a:p>
            <a:r>
              <a:rPr lang="tr-TR" dirty="0"/>
              <a:t>Dikkat Edilecek Hususlar</a:t>
            </a:r>
          </a:p>
        </p:txBody>
      </p:sp>
      <p:sp>
        <p:nvSpPr>
          <p:cNvPr id="16" name="İçerik Yer Tutucusu 15">
            <a:extLst>
              <a:ext uri="{FF2B5EF4-FFF2-40B4-BE49-F238E27FC236}">
                <a16:creationId xmlns:a16="http://schemas.microsoft.com/office/drawing/2014/main" id="{088DA78F-F7D0-496F-8DCA-77083B9EBFB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Sunum hazırlarken: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/>
              <a:t>Referanslar mutlaka eklenecek.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Şekil-Tablo numaraları eklenecek.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/>
              <a:t>Kopyala yapıştır tablolar eklenmeyecek.</a:t>
            </a:r>
            <a:br>
              <a:rPr lang="tr-TR" b="1" dirty="0"/>
            </a:br>
            <a:r>
              <a:rPr lang="tr-TR" b="1" dirty="0"/>
              <a:t>Referanslı bile olsa tablo çizerken belirtilen şablon kullanılacak.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Eklenen şekillerin/resimlerin arka planları silinecek. </a:t>
            </a:r>
            <a:br>
              <a:rPr lang="tr-TR" dirty="0"/>
            </a:br>
            <a:r>
              <a:rPr lang="tr-TR" i="1" dirty="0"/>
              <a:t>Resmi tıkladıktan sonra resim araçları-renk-saydam rengi ayarla ile ilgili </a:t>
            </a:r>
            <a:r>
              <a:rPr lang="tr-TR" i="1" dirty="0" err="1"/>
              <a:t>arkaplan</a:t>
            </a:r>
            <a:r>
              <a:rPr lang="tr-TR" i="1" dirty="0"/>
              <a:t> silinebilir.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Sayfalarda mutlaka başlık olacak. 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Fontlara ve puntolara dikkat edilecek.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Sayfası kenarlarıyla metin-şekil-tablo arasında boşluk bırakılacak.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Paragraflar kısa olacak. Mümkünse maddeleştirilecek. 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875F06-7845-4540-9151-87BA077C38F6}"/>
              </a:ext>
            </a:extLst>
          </p:cNvPr>
          <p:cNvSpPr txBox="1"/>
          <p:nvPr/>
        </p:nvSpPr>
        <p:spPr>
          <a:xfrm>
            <a:off x="8019495" y="6501594"/>
            <a:ext cx="4172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Cicek’s</a:t>
            </a:r>
            <a:r>
              <a:rPr lang="en-GB" sz="1200" dirty="0"/>
              <a:t> Ceramics Class – </a:t>
            </a:r>
            <a:r>
              <a:rPr lang="en-GB" sz="1200" dirty="0" err="1"/>
              <a:t>Yıldız</a:t>
            </a:r>
            <a:r>
              <a:rPr lang="en-GB" sz="1200" dirty="0"/>
              <a:t> Technical University 2021</a:t>
            </a:r>
          </a:p>
        </p:txBody>
      </p:sp>
    </p:spTree>
    <p:extLst>
      <p:ext uri="{BB962C8B-B14F-4D97-AF65-F5344CB8AC3E}">
        <p14:creationId xmlns:p14="http://schemas.microsoft.com/office/powerpoint/2010/main" val="146572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D53CAD99-D4F4-4A4E-A31B-B4423A37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1.2. Şekiller</a:t>
            </a:r>
          </a:p>
        </p:txBody>
      </p:sp>
      <p:sp>
        <p:nvSpPr>
          <p:cNvPr id="8" name="Metin Yer Tutucusu 7">
            <a:extLst>
              <a:ext uri="{FF2B5EF4-FFF2-40B4-BE49-F238E27FC236}">
                <a16:creationId xmlns:a16="http://schemas.microsoft.com/office/drawing/2014/main" id="{EC41FC43-102A-43D4-9DF0-AD5CCCD211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tr-TR" i="1" dirty="0"/>
              <a:t>[3]-Referans1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F9F560EE-BE70-4F4A-9180-92E8A7A59324}"/>
              </a:ext>
            </a:extLst>
          </p:cNvPr>
          <p:cNvSpPr txBox="1"/>
          <p:nvPr/>
        </p:nvSpPr>
        <p:spPr>
          <a:xfrm>
            <a:off x="518121" y="5264331"/>
            <a:ext cx="108204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/>
              <a:t>Şekil 1.1 Şekil Açıklaması [3]</a:t>
            </a:r>
          </a:p>
          <a:p>
            <a:pPr algn="ctr"/>
            <a:r>
              <a:rPr lang="tr-TR" sz="1400" i="1" dirty="0"/>
              <a:t>İlk numara ana başlık numarası, ikinci numara ana başlıktaki şekil </a:t>
            </a:r>
            <a:r>
              <a:rPr lang="tr-TR" sz="1400" i="1" dirty="0" err="1"/>
              <a:t>sırası.Şekil</a:t>
            </a:r>
            <a:r>
              <a:rPr lang="tr-TR" sz="1400" i="1" dirty="0"/>
              <a:t> altına ortalanacak.</a:t>
            </a:r>
          </a:p>
          <a:p>
            <a:pPr algn="ctr"/>
            <a:r>
              <a:rPr lang="tr-TR" sz="1400" i="1" dirty="0" err="1"/>
              <a:t>Arkaplanlar</a:t>
            </a:r>
            <a:r>
              <a:rPr lang="tr-TR" sz="1400" i="1" dirty="0"/>
              <a:t> silinecek/</a:t>
            </a:r>
            <a:r>
              <a:rPr lang="tr-TR" sz="1400" i="1" dirty="0" err="1"/>
              <a:t>saydamlaştıralacak</a:t>
            </a:r>
            <a:r>
              <a:rPr lang="tr-TR" sz="1400" i="1" dirty="0"/>
              <a:t>.</a:t>
            </a:r>
          </a:p>
        </p:txBody>
      </p:sp>
      <p:pic>
        <p:nvPicPr>
          <p:cNvPr id="2050" name="Picture 2" descr="bor karbÃ¼r faz diyagramÄ± ile ilgili gÃ¶rsel sonucu">
            <a:extLst>
              <a:ext uri="{FF2B5EF4-FFF2-40B4-BE49-F238E27FC236}">
                <a16:creationId xmlns:a16="http://schemas.microsoft.com/office/drawing/2014/main" id="{4624BC7F-8CBD-4CA0-A0F6-EF9D41405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527" y="1127395"/>
            <a:ext cx="4407626" cy="3996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etin Yer Tutucusu 5">
            <a:extLst>
              <a:ext uri="{FF2B5EF4-FFF2-40B4-BE49-F238E27FC236}">
                <a16:creationId xmlns:a16="http://schemas.microsoft.com/office/drawing/2014/main" id="{5B228B34-CBDA-4102-A5B3-8F6DE3B61E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70126" y="539565"/>
            <a:ext cx="2390239" cy="351078"/>
          </a:xfrm>
        </p:spPr>
        <p:txBody>
          <a:bodyPr>
            <a:normAutofit/>
          </a:bodyPr>
          <a:lstStyle/>
          <a:p>
            <a:r>
              <a:rPr lang="tr-TR" dirty="0"/>
              <a:t>Dikkat Edilecek Hususlar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2B130C-506C-471A-A5AB-32ED127499C0}"/>
              </a:ext>
            </a:extLst>
          </p:cNvPr>
          <p:cNvSpPr txBox="1"/>
          <p:nvPr/>
        </p:nvSpPr>
        <p:spPr>
          <a:xfrm>
            <a:off x="8019495" y="6501594"/>
            <a:ext cx="4172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Cicek’s</a:t>
            </a:r>
            <a:r>
              <a:rPr lang="en-GB" sz="1200" dirty="0"/>
              <a:t> Ceramics Class – </a:t>
            </a:r>
            <a:r>
              <a:rPr lang="en-GB" sz="1200" dirty="0" err="1"/>
              <a:t>Yıldız</a:t>
            </a:r>
            <a:r>
              <a:rPr lang="en-GB" sz="1200" dirty="0"/>
              <a:t> Technical University 2021</a:t>
            </a:r>
          </a:p>
        </p:txBody>
      </p:sp>
    </p:spTree>
    <p:extLst>
      <p:ext uri="{BB962C8B-B14F-4D97-AF65-F5344CB8AC3E}">
        <p14:creationId xmlns:p14="http://schemas.microsoft.com/office/powerpoint/2010/main" val="139263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D53CAD99-D4F4-4A4E-A31B-B4423A37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1.3. Tablolar</a:t>
            </a:r>
          </a:p>
        </p:txBody>
      </p:sp>
      <p:sp>
        <p:nvSpPr>
          <p:cNvPr id="8" name="Metin Yer Tutucusu 7">
            <a:extLst>
              <a:ext uri="{FF2B5EF4-FFF2-40B4-BE49-F238E27FC236}">
                <a16:creationId xmlns:a16="http://schemas.microsoft.com/office/drawing/2014/main" id="{EC41FC43-102A-43D4-9DF0-AD5CCCD211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tr-TR" i="1" dirty="0"/>
              <a:t>[1]-Referans1</a:t>
            </a:r>
            <a:br>
              <a:rPr lang="tr-TR" i="1" dirty="0"/>
            </a:br>
            <a:r>
              <a:rPr lang="tr-TR" i="1" dirty="0"/>
              <a:t>[2]-Referans2</a:t>
            </a:r>
          </a:p>
        </p:txBody>
      </p:sp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EB69D602-5BBE-495D-B9EF-37C538A34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636466"/>
              </p:ext>
            </p:extLst>
          </p:nvPr>
        </p:nvGraphicFramePr>
        <p:xfrm>
          <a:off x="3045030" y="1781234"/>
          <a:ext cx="6101940" cy="18542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418215">
                  <a:extLst>
                    <a:ext uri="{9D8B030D-6E8A-4147-A177-3AD203B41FA5}">
                      <a16:colId xmlns:a16="http://schemas.microsoft.com/office/drawing/2014/main" val="1080742604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val="366144589"/>
                    </a:ext>
                  </a:extLst>
                </a:gridCol>
                <a:gridCol w="1658982">
                  <a:extLst>
                    <a:ext uri="{9D8B030D-6E8A-4147-A177-3AD203B41FA5}">
                      <a16:colId xmlns:a16="http://schemas.microsoft.com/office/drawing/2014/main" val="12232031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B</a:t>
                      </a:r>
                      <a:r>
                        <a:rPr lang="tr-TR" baseline="-25000" dirty="0"/>
                        <a:t>4</a:t>
                      </a:r>
                      <a:r>
                        <a:rPr lang="tr-T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SiC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115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Yoğunluk (g/cm</a:t>
                      </a:r>
                      <a:r>
                        <a:rPr lang="tr-TR" baseline="30000" dirty="0"/>
                        <a:t>3</a:t>
                      </a:r>
                      <a:r>
                        <a:rPr lang="tr-T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2,52 </a:t>
                      </a:r>
                      <a:r>
                        <a:rPr lang="tr-TR" baseline="30000" dirty="0"/>
                        <a:t>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287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Sertlik (</a:t>
                      </a:r>
                      <a:r>
                        <a:rPr lang="tr-TR" dirty="0" err="1"/>
                        <a:t>Mohs</a:t>
                      </a:r>
                      <a:r>
                        <a:rPr lang="tr-T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9,6 </a:t>
                      </a:r>
                      <a:r>
                        <a:rPr lang="tr-TR" baseline="30000" dirty="0"/>
                        <a:t>[2]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576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61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933240"/>
                  </a:ext>
                </a:extLst>
              </a:tr>
            </a:tbl>
          </a:graphicData>
        </a:graphic>
      </p:graphicFrame>
      <p:sp>
        <p:nvSpPr>
          <p:cNvPr id="11" name="Metin kutusu 10">
            <a:extLst>
              <a:ext uri="{FF2B5EF4-FFF2-40B4-BE49-F238E27FC236}">
                <a16:creationId xmlns:a16="http://schemas.microsoft.com/office/drawing/2014/main" id="{F9F560EE-BE70-4F4A-9180-92E8A7A59324}"/>
              </a:ext>
            </a:extLst>
          </p:cNvPr>
          <p:cNvSpPr txBox="1"/>
          <p:nvPr/>
        </p:nvSpPr>
        <p:spPr>
          <a:xfrm>
            <a:off x="609561" y="3788228"/>
            <a:ext cx="10820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/>
              <a:t>Tablo 1.1 Tablo Açıklaması</a:t>
            </a:r>
          </a:p>
          <a:p>
            <a:pPr algn="ctr"/>
            <a:r>
              <a:rPr lang="tr-TR" sz="1400" i="1" dirty="0"/>
              <a:t>İlk numara ana başlık numarası, ikinci numara ana başlıktaki tablo </a:t>
            </a:r>
            <a:r>
              <a:rPr lang="tr-TR" sz="1400" i="1" dirty="0" err="1"/>
              <a:t>sırası.Tablo</a:t>
            </a:r>
            <a:r>
              <a:rPr lang="tr-TR" sz="1400" i="1" dirty="0"/>
              <a:t> altına ortalanacak</a:t>
            </a:r>
          </a:p>
        </p:txBody>
      </p:sp>
      <p:sp>
        <p:nvSpPr>
          <p:cNvPr id="12" name="Metin Yer Tutucusu 5">
            <a:extLst>
              <a:ext uri="{FF2B5EF4-FFF2-40B4-BE49-F238E27FC236}">
                <a16:creationId xmlns:a16="http://schemas.microsoft.com/office/drawing/2014/main" id="{37F45A3D-4586-471F-8AD5-C10AE64367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70126" y="539565"/>
            <a:ext cx="2390239" cy="351078"/>
          </a:xfrm>
        </p:spPr>
        <p:txBody>
          <a:bodyPr>
            <a:normAutofit/>
          </a:bodyPr>
          <a:lstStyle/>
          <a:p>
            <a:r>
              <a:rPr lang="tr-TR" dirty="0"/>
              <a:t>Dikkat Edilecek Hususlar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B2ED6B-7A0F-41A9-917E-804B250288F7}"/>
              </a:ext>
            </a:extLst>
          </p:cNvPr>
          <p:cNvSpPr txBox="1"/>
          <p:nvPr/>
        </p:nvSpPr>
        <p:spPr>
          <a:xfrm>
            <a:off x="8019495" y="6501594"/>
            <a:ext cx="4172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Cicek’s</a:t>
            </a:r>
            <a:r>
              <a:rPr lang="en-GB" sz="1200" dirty="0"/>
              <a:t> Ceramics Class – </a:t>
            </a:r>
            <a:r>
              <a:rPr lang="en-GB" sz="1200" dirty="0" err="1"/>
              <a:t>Yıldız</a:t>
            </a:r>
            <a:r>
              <a:rPr lang="en-GB" sz="1200" dirty="0"/>
              <a:t> Technical University 2021</a:t>
            </a:r>
          </a:p>
        </p:txBody>
      </p:sp>
    </p:spTree>
    <p:extLst>
      <p:ext uri="{BB962C8B-B14F-4D97-AF65-F5344CB8AC3E}">
        <p14:creationId xmlns:p14="http://schemas.microsoft.com/office/powerpoint/2010/main" val="30282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C826FE6-B689-4D4C-9D07-392860EB6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000" dirty="0"/>
              <a:t>3. LITERATURE RESEARCH</a:t>
            </a:r>
          </a:p>
        </p:txBody>
      </p:sp>
    </p:spTree>
    <p:extLst>
      <p:ext uri="{BB962C8B-B14F-4D97-AF65-F5344CB8AC3E}">
        <p14:creationId xmlns:p14="http://schemas.microsoft.com/office/powerpoint/2010/main" val="202779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klava Desenli Çizgiler 16x9">
  <a:themeElements>
    <a:clrScheme name="Özel 1">
      <a:dk1>
        <a:srgbClr val="1D2B50"/>
      </a:dk1>
      <a:lt1>
        <a:srgbClr val="EFEFEF"/>
      </a:lt1>
      <a:dk2>
        <a:srgbClr val="B29C5E"/>
      </a:dk2>
      <a:lt2>
        <a:srgbClr val="EFEFEF"/>
      </a:lt2>
      <a:accent1>
        <a:srgbClr val="B29C5E"/>
      </a:accent1>
      <a:accent2>
        <a:srgbClr val="B2B2B2"/>
      </a:accent2>
      <a:accent3>
        <a:srgbClr val="4F91A1"/>
      </a:accent3>
      <a:accent4>
        <a:srgbClr val="F0BA34"/>
      </a:accent4>
      <a:accent5>
        <a:srgbClr val="1D2B50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49_TF03031015" id="{390893EB-C702-46A2-9E45-ED477A230356}" vid="{6C0DB551-3927-4012-93A8-67A0B0842775}"/>
    </a:ext>
  </a:extLst>
</a:theme>
</file>

<file path=ppt/theme/theme2.xml><?xml version="1.0" encoding="utf-8"?>
<a:theme xmlns:a="http://schemas.openxmlformats.org/drawingml/2006/main" name="Ofis Teması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İş baklava desenli çizgiler sunusu (geniş ekran)</Template>
  <TotalTime>0</TotalTime>
  <Words>339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Baklava Desenli Çizgiler 16x9</vt:lpstr>
      <vt:lpstr>MEM4501 Ceramics Class 2020-2021 Homework Presentations</vt:lpstr>
      <vt:lpstr>PowerPoint Presentation</vt:lpstr>
      <vt:lpstr>CONTENT</vt:lpstr>
      <vt:lpstr>1. DİKKAT EDİLECEK HUSUSLAR</vt:lpstr>
      <vt:lpstr>1. DİKKAT EDİLECEK HUSUSLAR</vt:lpstr>
      <vt:lpstr>1.1. Genel Hususlar</vt:lpstr>
      <vt:lpstr>1.2. Şekiller</vt:lpstr>
      <vt:lpstr>1.3. Tablolar</vt:lpstr>
      <vt:lpstr>3. LITERATURE RESEARCH</vt:lpstr>
      <vt:lpstr>3. LITERATURE RESEARCH</vt:lpstr>
      <vt:lpstr>3.4. GLASS-CERAMIC SYSTEMS FOR…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Başlık Düzeni</dc:title>
  <dc:creator/>
  <cp:lastModifiedBy/>
  <cp:revision>1303</cp:revision>
  <cp:lastPrinted>2018-05-12T11:33:37Z</cp:lastPrinted>
  <dcterms:created xsi:type="dcterms:W3CDTF">2018-05-05T11:15:30Z</dcterms:created>
  <dcterms:modified xsi:type="dcterms:W3CDTF">2021-05-09T09:41:33Z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