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56" r:id="rId2"/>
    <p:sldId id="288" r:id="rId3"/>
    <p:sldId id="289" r:id="rId4"/>
    <p:sldId id="257" r:id="rId5"/>
    <p:sldId id="258" r:id="rId6"/>
    <p:sldId id="259" r:id="rId7"/>
    <p:sldId id="260" r:id="rId8"/>
    <p:sldId id="261" r:id="rId9"/>
    <p:sldId id="262" r:id="rId10"/>
    <p:sldId id="263" r:id="rId11"/>
    <p:sldId id="264" r:id="rId12"/>
    <p:sldId id="266" r:id="rId13"/>
    <p:sldId id="265" r:id="rId14"/>
    <p:sldId id="267" r:id="rId15"/>
    <p:sldId id="268" r:id="rId16"/>
    <p:sldId id="270" r:id="rId17"/>
    <p:sldId id="269"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90" r:id="rId33"/>
    <p:sldId id="285" r:id="rId34"/>
    <p:sldId id="286" r:id="rId35"/>
    <p:sldId id="287" r:id="rId36"/>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image" Target="../media/image31.wmf"/><Relationship Id="rId4"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2 Veri Yer Tutucusu"/>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BDD0336C-87A3-4843-9CC3-D30A4708B0E9}" type="datetimeFigureOut">
              <a:rPr lang="tr-TR" smtClean="0"/>
              <a:pPr/>
              <a:t>13.10.2023</a:t>
            </a:fld>
            <a:endParaRPr lang="tr-TR"/>
          </a:p>
        </p:txBody>
      </p:sp>
      <p:sp>
        <p:nvSpPr>
          <p:cNvPr id="4" name="3 Altbilgi Yer Tutucusu"/>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5" name="4 Slayt Numarası Yer Tutucusu"/>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8626FE88-CE3D-4E22-93EB-B17BF3AA5167}" type="slidenum">
              <a:rPr lang="tr-TR" smtClean="0"/>
              <a:pPr/>
              <a:t>‹#›</a:t>
            </a:fld>
            <a:endParaRPr lang="tr-TR"/>
          </a:p>
        </p:txBody>
      </p:sp>
    </p:spTree>
    <p:extLst>
      <p:ext uri="{BB962C8B-B14F-4D97-AF65-F5344CB8AC3E}">
        <p14:creationId xmlns:p14="http://schemas.microsoft.com/office/powerpoint/2010/main" val="2589200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2 Veri Yer Tutucusu"/>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965D7B-E705-4F7E-A96D-89E1853885EE}" type="datetimeFigureOut">
              <a:rPr lang="tr-TR" smtClean="0"/>
              <a:pPr/>
              <a:t>13.10.2023</a:t>
            </a:fld>
            <a:endParaRPr lang="tr-TR"/>
          </a:p>
        </p:txBody>
      </p:sp>
      <p:sp>
        <p:nvSpPr>
          <p:cNvPr id="4" name="3 Slayt Görüntüsü Yer Tutucusu"/>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4 Not Yer Tutucusu"/>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7" name="6 Slayt Numarası Yer Tutucusu"/>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3A28FED-3B37-4AE5-92BC-106E2B983897}" type="slidenum">
              <a:rPr lang="tr-TR" smtClean="0"/>
              <a:pPr/>
              <a:t>‹#›</a:t>
            </a:fld>
            <a:endParaRPr lang="tr-TR"/>
          </a:p>
        </p:txBody>
      </p:sp>
    </p:spTree>
    <p:extLst>
      <p:ext uri="{BB962C8B-B14F-4D97-AF65-F5344CB8AC3E}">
        <p14:creationId xmlns:p14="http://schemas.microsoft.com/office/powerpoint/2010/main" val="335246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16B66E33-CCE0-432F-99C3-34600445168E}" type="datetime1">
              <a:rPr lang="tr-TR" smtClean="0"/>
              <a:pPr/>
              <a:t>13.10.2023</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F5E011DD-C4F1-45DB-A1B0-1BF18C677166}"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397ABAA-863E-4FF4-B5C1-91F12C8949DC}" type="datetime1">
              <a:rPr lang="tr-TR" smtClean="0"/>
              <a:pPr/>
              <a:t>13.10.2023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B2785C28-78E2-40A2-9635-09085B9AE577}" type="datetime1">
              <a:rPr lang="tr-TR" smtClean="0"/>
              <a:pPr/>
              <a:t>13.10.2023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AE7DFE4E-83D6-478D-A353-6745B30CCBFA}" type="datetime1">
              <a:rPr lang="tr-TR" smtClean="0"/>
              <a:pPr/>
              <a:t>13.10.2023</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F5E011DD-C4F1-45DB-A1B0-1BF18C677166}"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730969F3-52F2-4F0D-B85D-686F8ED2F2D0}" type="datetime1">
              <a:rPr lang="tr-TR" smtClean="0"/>
              <a:pPr/>
              <a:t>13.10.2023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4622DA79-796B-4B12-808C-EADBF7126736}" type="datetime1">
              <a:rPr lang="tr-TR" smtClean="0"/>
              <a:pPr/>
              <a:t>13.10.2023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BB2C61C-B952-4780-8F5A-8A6D85526C37}" type="datetime1">
              <a:rPr lang="tr-TR" smtClean="0"/>
              <a:pPr/>
              <a:t>13.10.2023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8D28431-3E0C-4F45-A6D1-AB116CE1195C}" type="datetime1">
              <a:rPr lang="tr-TR" smtClean="0"/>
              <a:pPr/>
              <a:t>13.10.2023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544DA33-ACAA-4CFC-AD12-48B03ECB5902}" type="datetime1">
              <a:rPr lang="tr-TR" smtClean="0"/>
              <a:pPr/>
              <a:t>13.10.2023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D303432-5E92-4038-8103-47F30DA09A0B}" type="datetime1">
              <a:rPr lang="tr-TR" smtClean="0"/>
              <a:pPr/>
              <a:t>13.10.2023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011DD-C4F1-45DB-A1B0-1BF18C677166}"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0B621D8-C725-4429-9889-FA7CB9410124}" type="datetime1">
              <a:rPr lang="tr-TR" smtClean="0"/>
              <a:pPr/>
              <a:t>13.10.2023</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5E011DD-C4F1-45DB-A1B0-1BF18C677166}"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4.wmf"/><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8.wmf"/><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0.png"/><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33.wmf"/><Relationship Id="rId5" Type="http://schemas.openxmlformats.org/officeDocument/2006/relationships/image" Target="../media/image3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5.png"/><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24.bin"/><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40.wmf"/><Relationship Id="rId4"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1.bin"/><Relationship Id="rId5" Type="http://schemas.openxmlformats.org/officeDocument/2006/relationships/image" Target="../media/image43.wmf"/><Relationship Id="rId4" Type="http://schemas.openxmlformats.org/officeDocument/2006/relationships/oleObject" Target="../embeddings/oleObject30.bin"/></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6.wmf"/><Relationship Id="rId4" Type="http://schemas.openxmlformats.org/officeDocument/2006/relationships/oleObject" Target="../embeddings/oleObject32.bin"/></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48.wmf"/><Relationship Id="rId4" Type="http://schemas.openxmlformats.org/officeDocument/2006/relationships/oleObject" Target="../embeddings/oleObject3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tr.wikipedia.org/wiki/Dosya:Vector_from_A_to_B.sv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tr.wikipedia.org/wiki/Dosya:3D_Vector.sv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1.wmf"/><Relationship Id="rId5" Type="http://schemas.openxmlformats.org/officeDocument/2006/relationships/oleObject" Target="../embeddings/oleObject36.bin"/><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wmf"/><Relationship Id="rId5" Type="http://schemas.openxmlformats.org/officeDocument/2006/relationships/oleObject" Target="../embeddings/oleObject39.bin"/><Relationship Id="rId4" Type="http://schemas.openxmlformats.org/officeDocument/2006/relationships/image" Target="../media/image5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6.png"/><Relationship Id="rId4" Type="http://schemas.openxmlformats.org/officeDocument/2006/relationships/image" Target="../media/image5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wmf"/><Relationship Id="rId5" Type="http://schemas.openxmlformats.org/officeDocument/2006/relationships/oleObject" Target="../embeddings/oleObject43.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62.wmf"/><Relationship Id="rId4"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5.wmf"/><Relationship Id="rId5" Type="http://schemas.openxmlformats.org/officeDocument/2006/relationships/oleObject" Target="../embeddings/oleObject48.bin"/><Relationship Id="rId4" Type="http://schemas.openxmlformats.org/officeDocument/2006/relationships/image" Target="../media/image64.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69.pn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50.bin"/><Relationship Id="rId5" Type="http://schemas.openxmlformats.org/officeDocument/2006/relationships/image" Target="../media/image66.wmf"/><Relationship Id="rId4" Type="http://schemas.openxmlformats.org/officeDocument/2006/relationships/oleObject" Target="../embeddings/oleObject49.bin"/><Relationship Id="rId9" Type="http://schemas.openxmlformats.org/officeDocument/2006/relationships/image" Target="../media/image68.wmf"/></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3.bin"/><Relationship Id="rId5" Type="http://schemas.openxmlformats.org/officeDocument/2006/relationships/image" Target="../media/image70.w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wmf"/><Relationship Id="rId5" Type="http://schemas.openxmlformats.org/officeDocument/2006/relationships/oleObject" Target="../embeddings/oleObject55.bin"/><Relationship Id="rId4" Type="http://schemas.openxmlformats.org/officeDocument/2006/relationships/image" Target="../media/image73.wm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oleObject" Target="../embeddings/oleObject57.bin"/><Relationship Id="rId7"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7.wmf"/><Relationship Id="rId5" Type="http://schemas.openxmlformats.org/officeDocument/2006/relationships/oleObject" Target="../embeddings/oleObject58.bin"/><Relationship Id="rId4" Type="http://schemas.openxmlformats.org/officeDocument/2006/relationships/image" Target="../media/image76.wmf"/></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83.wmf"/><Relationship Id="rId5" Type="http://schemas.openxmlformats.org/officeDocument/2006/relationships/oleObject" Target="../embeddings/oleObject60.bin"/><Relationship Id="rId4" Type="http://schemas.openxmlformats.org/officeDocument/2006/relationships/image" Target="../media/image82.wmf"/></Relationships>
</file>

<file path=ppt/slides/_rels/slide3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1.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8.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Geometrik Jeodezi</a:t>
            </a:r>
            <a:endParaRPr lang="tr-TR" dirty="0"/>
          </a:p>
        </p:txBody>
      </p:sp>
      <p:sp>
        <p:nvSpPr>
          <p:cNvPr id="4" name="3 Veri Yer Tutucusu"/>
          <p:cNvSpPr>
            <a:spLocks noGrp="1"/>
          </p:cNvSpPr>
          <p:nvPr>
            <p:ph type="dt" sz="half" idx="10"/>
          </p:nvPr>
        </p:nvSpPr>
        <p:spPr/>
        <p:txBody>
          <a:bodyPr/>
          <a:lstStyle/>
          <a:p>
            <a:fld id="{D848896F-0632-47FC-8A6D-F1CD1795E3BB}" type="datetime1">
              <a:rPr lang="tr-TR" smtClean="0"/>
              <a:pPr/>
              <a:t>13.10.2023</a:t>
            </a:fld>
            <a:endParaRPr lang="tr-TR" dirty="0"/>
          </a:p>
        </p:txBody>
      </p:sp>
      <p:sp>
        <p:nvSpPr>
          <p:cNvPr id="5" name="4 Slayt Numarası Yer Tutucusu"/>
          <p:cNvSpPr>
            <a:spLocks noGrp="1"/>
          </p:cNvSpPr>
          <p:nvPr>
            <p:ph type="sldNum" sz="quarter" idx="12"/>
          </p:nvPr>
        </p:nvSpPr>
        <p:spPr/>
        <p:txBody>
          <a:bodyPr/>
          <a:lstStyle/>
          <a:p>
            <a:fld id="{F5E011DD-C4F1-45DB-A1B0-1BF18C677166}" type="slidenum">
              <a:rPr lang="tr-TR" smtClean="0"/>
              <a:pPr/>
              <a:t>1</a:t>
            </a:fld>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dirty="0"/>
          </a:p>
        </p:txBody>
      </p:sp>
      <p:sp>
        <p:nvSpPr>
          <p:cNvPr id="4" name="3 Slayt Numarası Yer Tutucusu"/>
          <p:cNvSpPr>
            <a:spLocks noGrp="1"/>
          </p:cNvSpPr>
          <p:nvPr>
            <p:ph type="sldNum" sz="quarter" idx="12"/>
          </p:nvPr>
        </p:nvSpPr>
        <p:spPr/>
        <p:txBody>
          <a:bodyPr/>
          <a:lstStyle/>
          <a:p>
            <a:fld id="{F5E011DD-C4F1-45DB-A1B0-1BF18C677166}" type="slidenum">
              <a:rPr lang="tr-TR" smtClean="0"/>
              <a:pPr/>
              <a:t>10</a:t>
            </a:fld>
            <a:endParaRPr lang="tr-TR" dirty="0"/>
          </a:p>
        </p:txBody>
      </p:sp>
      <p:sp>
        <p:nvSpPr>
          <p:cNvPr id="5" name="4 İçerik Yer Tutucusu"/>
          <p:cNvSpPr>
            <a:spLocks noGrp="1"/>
          </p:cNvSpPr>
          <p:nvPr>
            <p:ph sz="quarter" idx="1"/>
          </p:nvPr>
        </p:nvSpPr>
        <p:spPr>
          <a:xfrm>
            <a:off x="457200" y="1219200"/>
            <a:ext cx="5698976" cy="4937760"/>
          </a:xfrm>
        </p:spPr>
        <p:txBody>
          <a:bodyPr>
            <a:normAutofit lnSpcReduction="10000"/>
          </a:bodyPr>
          <a:lstStyle/>
          <a:p>
            <a:r>
              <a:rPr lang="tr-TR" sz="1400" b="1" i="1" dirty="0" smtClean="0">
                <a:solidFill>
                  <a:srgbClr val="FF0000"/>
                </a:solidFill>
              </a:rPr>
              <a:t>Eğrinin Eğriliği: </a:t>
            </a:r>
            <a:r>
              <a:rPr lang="tr-TR" sz="1400" dirty="0"/>
              <a:t>B</a:t>
            </a:r>
            <a:r>
              <a:rPr lang="tr-TR" sz="1400" dirty="0" smtClean="0"/>
              <a:t>ir eğri kendi noktalarının birinin çevresinde doğrusal gitmiyorsa, bu eğriye eğrilmiş eğri denir. Bir eğrinin eğriliğini ölçmek için doğal parametre kullanılır ve aynı uzunluklu eğri parçalarına dayalı iki teğet vektörü arasındaki açının değişimi alınır.</a:t>
            </a:r>
          </a:p>
          <a:p>
            <a:r>
              <a:rPr lang="tr-TR" sz="1400" dirty="0" smtClean="0"/>
              <a:t>Doğrunun eğriliği sıfırdır, dairenin eğriliği sabit kalır. Bir eğrinin eğriliği </a:t>
            </a:r>
            <a:r>
              <a:rPr lang="el-GR" sz="1400" dirty="0" smtClean="0">
                <a:latin typeface="Calibri"/>
              </a:rPr>
              <a:t>ϰ</a:t>
            </a:r>
            <a:r>
              <a:rPr lang="tr-TR" sz="1400" dirty="0" smtClean="0">
                <a:latin typeface="Calibri"/>
              </a:rPr>
              <a:t> (veya </a:t>
            </a:r>
            <a:r>
              <a:rPr lang="az-Cyrl-AZ" sz="1400" dirty="0" smtClean="0">
                <a:latin typeface="Calibri"/>
              </a:rPr>
              <a:t>К</a:t>
            </a:r>
            <a:r>
              <a:rPr lang="tr-TR" sz="1400" dirty="0" smtClean="0">
                <a:latin typeface="Calibri"/>
              </a:rPr>
              <a:t>) ile gösterilir.</a:t>
            </a:r>
          </a:p>
          <a:p>
            <a:endParaRPr lang="tr-TR" sz="1400" dirty="0" smtClean="0">
              <a:latin typeface="Calibri"/>
            </a:endParaRPr>
          </a:p>
          <a:p>
            <a:endParaRPr lang="tr-TR" sz="1400" dirty="0" smtClean="0">
              <a:latin typeface="Calibri"/>
            </a:endParaRPr>
          </a:p>
          <a:p>
            <a:endParaRPr lang="tr-TR" sz="1400" dirty="0" smtClean="0">
              <a:latin typeface="Calibri"/>
            </a:endParaRPr>
          </a:p>
          <a:p>
            <a:endParaRPr lang="tr-TR" sz="1400" dirty="0" smtClean="0">
              <a:latin typeface="Calibri"/>
            </a:endParaRPr>
          </a:p>
          <a:p>
            <a:r>
              <a:rPr lang="tr-TR" sz="1400" b="1" i="1" dirty="0" smtClean="0">
                <a:solidFill>
                  <a:srgbClr val="FF0000"/>
                </a:solidFill>
                <a:latin typeface="Calibri"/>
              </a:rPr>
              <a:t>Teğetin doğrultusundaki değişmenin, yay uzunluğu değişmesine oranıdır.</a:t>
            </a:r>
          </a:p>
          <a:p>
            <a:endParaRPr lang="tr-TR" sz="1400" dirty="0" smtClean="0">
              <a:latin typeface="Calibri"/>
            </a:endParaRPr>
          </a:p>
          <a:p>
            <a:endParaRPr lang="tr-TR" sz="1400" dirty="0" smtClean="0">
              <a:latin typeface="Calibri"/>
            </a:endParaRPr>
          </a:p>
          <a:p>
            <a:r>
              <a:rPr lang="tr-TR" sz="1400" dirty="0" smtClean="0"/>
              <a:t>Burada, R eğrilik yarıçapıdır. </a:t>
            </a:r>
            <a:r>
              <a:rPr lang="az-Cyrl-AZ" sz="1400" dirty="0" smtClean="0"/>
              <a:t>К</a:t>
            </a:r>
            <a:r>
              <a:rPr lang="tr-TR" sz="1400" dirty="0" smtClean="0"/>
              <a:t> genel olarak s’ ye bağlı bir fonksiyondur.</a:t>
            </a:r>
          </a:p>
          <a:p>
            <a:r>
              <a:rPr lang="tr-TR" sz="1400" dirty="0" smtClean="0">
                <a:latin typeface="Calibri"/>
              </a:rPr>
              <a:t>Her bir eğride, eğrinin bir noktasında alınan </a:t>
            </a:r>
            <a:r>
              <a:rPr lang="tr-TR" sz="1400" dirty="0" err="1" smtClean="0">
                <a:latin typeface="Calibri"/>
              </a:rPr>
              <a:t>ds</a:t>
            </a:r>
            <a:r>
              <a:rPr lang="tr-TR" sz="1400" dirty="0" smtClean="0">
                <a:latin typeface="Calibri"/>
              </a:rPr>
              <a:t> kadar bir parçasına ilişkin eğriliğine bir daire yayı ile yaklaşılabilir. Eğrinin bu noktasındaki eğriliği bu dairenin yarıçapının tersidir. Bu daireye eğrilik ya da </a:t>
            </a:r>
            <a:r>
              <a:rPr lang="tr-TR" sz="1400" b="1" i="1" dirty="0" err="1" smtClean="0">
                <a:solidFill>
                  <a:srgbClr val="FF0000"/>
                </a:solidFill>
                <a:latin typeface="Calibri"/>
              </a:rPr>
              <a:t>oskülator</a:t>
            </a:r>
            <a:r>
              <a:rPr lang="tr-TR" sz="1400" b="1" i="1" dirty="0" smtClean="0">
                <a:solidFill>
                  <a:srgbClr val="FF0000"/>
                </a:solidFill>
                <a:latin typeface="Calibri"/>
              </a:rPr>
              <a:t> dairesi </a:t>
            </a:r>
            <a:r>
              <a:rPr lang="tr-TR" sz="1400" dirty="0" smtClean="0">
                <a:latin typeface="Calibri"/>
              </a:rPr>
              <a:t>denir ve bu daire teğet ile asal normalin belirlediği ya da içinde bulunduğu </a:t>
            </a:r>
            <a:r>
              <a:rPr lang="tr-TR" sz="1400" b="1" i="1" dirty="0" err="1" smtClean="0">
                <a:solidFill>
                  <a:srgbClr val="FF0000"/>
                </a:solidFill>
                <a:latin typeface="Calibri"/>
              </a:rPr>
              <a:t>oskülator</a:t>
            </a:r>
            <a:r>
              <a:rPr lang="tr-TR" sz="1400" b="1" i="1" dirty="0" smtClean="0">
                <a:solidFill>
                  <a:srgbClr val="FF0000"/>
                </a:solidFill>
                <a:latin typeface="Calibri"/>
              </a:rPr>
              <a:t> düzleminde </a:t>
            </a:r>
            <a:r>
              <a:rPr lang="tr-TR" sz="1400" dirty="0" smtClean="0">
                <a:latin typeface="Calibri"/>
              </a:rPr>
              <a:t>bulunur. </a:t>
            </a:r>
          </a:p>
        </p:txBody>
      </p:sp>
      <p:pic>
        <p:nvPicPr>
          <p:cNvPr id="20482" name="Picture 2"/>
          <p:cNvPicPr>
            <a:picLocks noChangeAspect="1" noChangeArrowheads="1"/>
          </p:cNvPicPr>
          <p:nvPr/>
        </p:nvPicPr>
        <p:blipFill>
          <a:blip r:embed="rId3" cstate="print"/>
          <a:srcRect/>
          <a:stretch>
            <a:fillRect/>
          </a:stretch>
        </p:blipFill>
        <p:spPr bwMode="auto">
          <a:xfrm>
            <a:off x="6300192" y="1700808"/>
            <a:ext cx="2724150" cy="269557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61" name="Denklem" r:id="rId4" imgW="114120" imgH="215640" progId="Equation.3">
                  <p:embed/>
                </p:oleObj>
              </mc:Choice>
              <mc:Fallback>
                <p:oleObj name="Denklem" r:id="rId4" imgW="114120" imgH="215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Nesne"/>
          <p:cNvGraphicFramePr>
            <a:graphicFrameLocks noChangeAspect="1"/>
          </p:cNvGraphicFramePr>
          <p:nvPr/>
        </p:nvGraphicFramePr>
        <p:xfrm>
          <a:off x="1619672" y="2708920"/>
          <a:ext cx="2298700" cy="977900"/>
        </p:xfrm>
        <a:graphic>
          <a:graphicData uri="http://schemas.openxmlformats.org/presentationml/2006/ole">
            <mc:AlternateContent xmlns:mc="http://schemas.openxmlformats.org/markup-compatibility/2006">
              <mc:Choice xmlns:v="urn:schemas-microsoft-com:vml" Requires="v">
                <p:oleObj spid="_x0000_s20562" name="Denklem" r:id="rId6" imgW="2298600" imgH="977760" progId="Equation.3">
                  <p:embed/>
                </p:oleObj>
              </mc:Choice>
              <mc:Fallback>
                <p:oleObj name="Denklem" r:id="rId6" imgW="2298600" imgH="97776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2" y="2708920"/>
                        <a:ext cx="229870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1547664" y="4149080"/>
          <a:ext cx="2540000" cy="457200"/>
        </p:xfrm>
        <a:graphic>
          <a:graphicData uri="http://schemas.openxmlformats.org/presentationml/2006/ole">
            <mc:AlternateContent xmlns:mc="http://schemas.openxmlformats.org/markup-compatibility/2006">
              <mc:Choice xmlns:v="urn:schemas-microsoft-com:vml" Requires="v">
                <p:oleObj spid="_x0000_s20563" name="Denklem" r:id="rId8" imgW="2539800" imgH="457200" progId="Equation.3">
                  <p:embed/>
                </p:oleObj>
              </mc:Choice>
              <mc:Fallback>
                <p:oleObj name="Denklem" r:id="rId8" imgW="2539800" imgH="4572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664" y="4149080"/>
                        <a:ext cx="2540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11</a:t>
            </a:fld>
            <a:endParaRPr lang="tr-TR"/>
          </a:p>
        </p:txBody>
      </p:sp>
      <p:sp>
        <p:nvSpPr>
          <p:cNvPr id="5" name="4 İçerik Yer Tutucusu"/>
          <p:cNvSpPr>
            <a:spLocks noGrp="1"/>
          </p:cNvSpPr>
          <p:nvPr>
            <p:ph sz="quarter" idx="1"/>
          </p:nvPr>
        </p:nvSpPr>
        <p:spPr>
          <a:xfrm>
            <a:off x="457200" y="4221088"/>
            <a:ext cx="8229600" cy="1935872"/>
          </a:xfrm>
        </p:spPr>
        <p:txBody>
          <a:bodyPr>
            <a:normAutofit fontScale="77500" lnSpcReduction="20000"/>
          </a:bodyPr>
          <a:lstStyle/>
          <a:p>
            <a:r>
              <a:rPr lang="tr-TR" dirty="0" smtClean="0"/>
              <a:t>Bir uzay eğrisi üzerinde bir P ve buna çok yakın P</a:t>
            </a:r>
            <a:r>
              <a:rPr lang="tr-TR" baseline="-25000" dirty="0" smtClean="0"/>
              <a:t>1</a:t>
            </a:r>
            <a:r>
              <a:rPr lang="tr-TR" dirty="0" smtClean="0"/>
              <a:t> ve P</a:t>
            </a:r>
            <a:r>
              <a:rPr lang="tr-TR" baseline="-25000" dirty="0" smtClean="0"/>
              <a:t>2</a:t>
            </a:r>
            <a:r>
              <a:rPr lang="tr-TR" dirty="0" smtClean="0"/>
              <a:t> noktaları alalım. P</a:t>
            </a:r>
            <a:r>
              <a:rPr lang="tr-TR" baseline="-25000" dirty="0" smtClean="0"/>
              <a:t>1</a:t>
            </a:r>
            <a:r>
              <a:rPr lang="tr-TR" dirty="0" smtClean="0"/>
              <a:t> ve P</a:t>
            </a:r>
            <a:r>
              <a:rPr lang="tr-TR" baseline="-25000" dirty="0" smtClean="0"/>
              <a:t>2</a:t>
            </a:r>
            <a:r>
              <a:rPr lang="tr-TR" dirty="0" smtClean="0"/>
              <a:t> noktaları P’ ye sonsuz yakın olduğu zaman bu üç noktadan geçen düzleme, eğrinin P noktasındaki </a:t>
            </a:r>
            <a:r>
              <a:rPr lang="tr-TR" dirty="0" err="1" smtClean="0"/>
              <a:t>oskülator</a:t>
            </a:r>
            <a:r>
              <a:rPr lang="tr-TR" dirty="0" smtClean="0"/>
              <a:t> düzlemi denir.</a:t>
            </a:r>
          </a:p>
          <a:p>
            <a:r>
              <a:rPr lang="tr-TR" dirty="0" smtClean="0"/>
              <a:t>Eğrinin P noktasındaki teğeti   olsun.   </a:t>
            </a:r>
            <a:r>
              <a:rPr lang="tr-TR" dirty="0" err="1" smtClean="0"/>
              <a:t>oskülator</a:t>
            </a:r>
            <a:r>
              <a:rPr lang="tr-TR" dirty="0" smtClean="0"/>
              <a:t> düzlemi içindedir. P noktasındaki   teğetinden geçen ve </a:t>
            </a:r>
            <a:r>
              <a:rPr lang="tr-TR" dirty="0" err="1" smtClean="0"/>
              <a:t>oskülator</a:t>
            </a:r>
            <a:r>
              <a:rPr lang="tr-TR" dirty="0" smtClean="0"/>
              <a:t> düzlemine dik olan düzleme teğet düzlem veya </a:t>
            </a:r>
            <a:r>
              <a:rPr lang="tr-TR" dirty="0" err="1" smtClean="0"/>
              <a:t>rektifiyan</a:t>
            </a:r>
            <a:r>
              <a:rPr lang="tr-TR" dirty="0" smtClean="0"/>
              <a:t> düzlem denir.     teğeti teğet ve </a:t>
            </a:r>
            <a:r>
              <a:rPr lang="tr-TR" dirty="0" err="1" smtClean="0"/>
              <a:t>oskülator</a:t>
            </a:r>
            <a:r>
              <a:rPr lang="tr-TR" dirty="0" smtClean="0"/>
              <a:t> düzlemlerinin </a:t>
            </a:r>
            <a:r>
              <a:rPr lang="tr-TR" dirty="0" smtClean="0"/>
              <a:t>arakesitidir. </a:t>
            </a:r>
            <a:endParaRPr lang="tr-TR" dirty="0"/>
          </a:p>
        </p:txBody>
      </p:sp>
      <p:pic>
        <p:nvPicPr>
          <p:cNvPr id="21506" name="Picture 2"/>
          <p:cNvPicPr>
            <a:picLocks noChangeAspect="1" noChangeArrowheads="1"/>
          </p:cNvPicPr>
          <p:nvPr/>
        </p:nvPicPr>
        <p:blipFill>
          <a:blip r:embed="rId3" cstate="print"/>
          <a:srcRect/>
          <a:stretch>
            <a:fillRect/>
          </a:stretch>
        </p:blipFill>
        <p:spPr bwMode="auto">
          <a:xfrm>
            <a:off x="1259632" y="1268760"/>
            <a:ext cx="6115050" cy="290512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4581144" y="4977744"/>
          <a:ext cx="216024" cy="360040"/>
        </p:xfrm>
        <a:graphic>
          <a:graphicData uri="http://schemas.openxmlformats.org/presentationml/2006/ole">
            <mc:AlternateContent xmlns:mc="http://schemas.openxmlformats.org/markup-compatibility/2006">
              <mc:Choice xmlns:v="urn:schemas-microsoft-com:vml" Requires="v">
                <p:oleObj spid="_x0000_s21612" name="Denklem" r:id="rId4" imgW="114120" imgH="190440" progId="Equation.3">
                  <p:embed/>
                </p:oleObj>
              </mc:Choice>
              <mc:Fallback>
                <p:oleObj name="Denklem" r:id="rId4" imgW="114120" imgH="1904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144" y="4977744"/>
                        <a:ext cx="21602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2123728" y="5229200"/>
          <a:ext cx="216024" cy="360040"/>
        </p:xfrm>
        <a:graphic>
          <a:graphicData uri="http://schemas.openxmlformats.org/presentationml/2006/ole">
            <mc:AlternateContent xmlns:mc="http://schemas.openxmlformats.org/markup-compatibility/2006">
              <mc:Choice xmlns:v="urn:schemas-microsoft-com:vml" Requires="v">
                <p:oleObj spid="_x0000_s21613" name="Denklem" r:id="rId6" imgW="114120" imgH="190440" progId="Equation.3">
                  <p:embed/>
                </p:oleObj>
              </mc:Choice>
              <mc:Fallback>
                <p:oleObj name="Denklem" r:id="rId6" imgW="114120" imgH="1904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5229200"/>
                        <a:ext cx="21602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nvGraphicFramePr>
        <p:xfrm>
          <a:off x="5149208" y="5463512"/>
          <a:ext cx="215900" cy="360363"/>
        </p:xfrm>
        <a:graphic>
          <a:graphicData uri="http://schemas.openxmlformats.org/presentationml/2006/ole">
            <mc:AlternateContent xmlns:mc="http://schemas.openxmlformats.org/markup-compatibility/2006">
              <mc:Choice xmlns:v="urn:schemas-microsoft-com:vml" Requires="v">
                <p:oleObj spid="_x0000_s21614" name="Denklem" r:id="rId8" imgW="114120" imgH="190440" progId="Equation.3">
                  <p:embed/>
                </p:oleObj>
              </mc:Choice>
              <mc:Fallback>
                <p:oleObj name="Denklem" r:id="rId8" imgW="114120" imgH="1904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9208" y="5463512"/>
                        <a:ext cx="2159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1" name="Object 7"/>
          <p:cNvGraphicFramePr>
            <a:graphicFrameLocks noChangeAspect="1"/>
          </p:cNvGraphicFramePr>
          <p:nvPr/>
        </p:nvGraphicFramePr>
        <p:xfrm>
          <a:off x="3805620" y="4966876"/>
          <a:ext cx="215900" cy="360363"/>
        </p:xfrm>
        <a:graphic>
          <a:graphicData uri="http://schemas.openxmlformats.org/presentationml/2006/ole">
            <mc:AlternateContent xmlns:mc="http://schemas.openxmlformats.org/markup-compatibility/2006">
              <mc:Choice xmlns:v="urn:schemas-microsoft-com:vml" Requires="v">
                <p:oleObj spid="_x0000_s21615" name="Denklem" r:id="rId9" imgW="114120" imgH="190440" progId="Equation.3">
                  <p:embed/>
                </p:oleObj>
              </mc:Choice>
              <mc:Fallback>
                <p:oleObj name="Denklem" r:id="rId9" imgW="114120" imgH="1904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5620" y="4966876"/>
                        <a:ext cx="215900"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12</a:t>
            </a:fld>
            <a:endParaRPr lang="tr-TR" dirty="0"/>
          </a:p>
        </p:txBody>
      </p:sp>
      <p:sp>
        <p:nvSpPr>
          <p:cNvPr id="5" name="4 İçerik Yer Tutucusu"/>
          <p:cNvSpPr>
            <a:spLocks noGrp="1"/>
          </p:cNvSpPr>
          <p:nvPr>
            <p:ph sz="quarter" idx="1"/>
          </p:nvPr>
        </p:nvSpPr>
        <p:spPr>
          <a:xfrm>
            <a:off x="457200" y="4221088"/>
            <a:ext cx="8229600" cy="1935872"/>
          </a:xfrm>
        </p:spPr>
        <p:txBody>
          <a:bodyPr>
            <a:normAutofit fontScale="92500" lnSpcReduction="20000"/>
          </a:bodyPr>
          <a:lstStyle/>
          <a:p>
            <a:r>
              <a:rPr lang="tr-TR" dirty="0" smtClean="0"/>
              <a:t>P noktasında   dik olarak alınan düzleme normal düzlem denir. Normal ve </a:t>
            </a:r>
            <a:r>
              <a:rPr lang="tr-TR" dirty="0" err="1" smtClean="0"/>
              <a:t>oskülator</a:t>
            </a:r>
            <a:r>
              <a:rPr lang="tr-TR" dirty="0" smtClean="0"/>
              <a:t> düzlemlerinin arakesitine    asal normal ve teğet ile normal düzlemlerinin arakesitine    </a:t>
            </a:r>
            <a:r>
              <a:rPr lang="tr-TR" dirty="0" err="1" smtClean="0"/>
              <a:t>bi</a:t>
            </a:r>
            <a:r>
              <a:rPr lang="tr-TR" dirty="0" smtClean="0"/>
              <a:t> normal denir.</a:t>
            </a:r>
          </a:p>
          <a:p>
            <a:r>
              <a:rPr lang="tr-TR" dirty="0" smtClean="0"/>
              <a:t>       vektörleri birer birim vektördür ve birbirlerine diktirler. Bu üç vektör bir sağ sistem oluşturur. Bu üç birim vektörün oluşturduğu </a:t>
            </a:r>
            <a:r>
              <a:rPr lang="tr-TR" dirty="0" err="1" smtClean="0"/>
              <a:t>üçyüzlüye</a:t>
            </a:r>
            <a:r>
              <a:rPr lang="tr-TR" dirty="0" smtClean="0"/>
              <a:t> FRENET </a:t>
            </a:r>
            <a:r>
              <a:rPr lang="tr-TR" dirty="0" err="1" smtClean="0"/>
              <a:t>üçyüzlüsü</a:t>
            </a:r>
            <a:r>
              <a:rPr lang="tr-TR" dirty="0" smtClean="0"/>
              <a:t> denir.</a:t>
            </a:r>
            <a:endParaRPr lang="tr-TR" dirty="0"/>
          </a:p>
        </p:txBody>
      </p:sp>
      <p:pic>
        <p:nvPicPr>
          <p:cNvPr id="21506" name="Picture 2"/>
          <p:cNvPicPr>
            <a:picLocks noChangeAspect="1" noChangeArrowheads="1"/>
          </p:cNvPicPr>
          <p:nvPr/>
        </p:nvPicPr>
        <p:blipFill>
          <a:blip r:embed="rId3" cstate="print"/>
          <a:srcRect/>
          <a:stretch>
            <a:fillRect/>
          </a:stretch>
        </p:blipFill>
        <p:spPr bwMode="auto">
          <a:xfrm>
            <a:off x="1259632" y="1268760"/>
            <a:ext cx="6115050" cy="290512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6547579" y="4437112"/>
          <a:ext cx="263525" cy="407987"/>
        </p:xfrm>
        <a:graphic>
          <a:graphicData uri="http://schemas.openxmlformats.org/presentationml/2006/ole">
            <mc:AlternateContent xmlns:mc="http://schemas.openxmlformats.org/markup-compatibility/2006">
              <mc:Choice xmlns:v="urn:schemas-microsoft-com:vml" Requires="v">
                <p:oleObj spid="_x0000_s23658" name="Denklem" r:id="rId4" imgW="139680" imgH="215640" progId="Equation.3">
                  <p:embed/>
                </p:oleObj>
              </mc:Choice>
              <mc:Fallback>
                <p:oleObj name="Denklem" r:id="rId4" imgW="139680" imgH="215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7579" y="4437112"/>
                        <a:ext cx="26352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2376328" y="4193656"/>
          <a:ext cx="216024" cy="360040"/>
        </p:xfrm>
        <a:graphic>
          <a:graphicData uri="http://schemas.openxmlformats.org/presentationml/2006/ole">
            <mc:AlternateContent xmlns:mc="http://schemas.openxmlformats.org/markup-compatibility/2006">
              <mc:Choice xmlns:v="urn:schemas-microsoft-com:vml" Requires="v">
                <p:oleObj spid="_x0000_s23659" name="Denklem" r:id="rId6" imgW="114120" imgH="190440" progId="Equation.3">
                  <p:embed/>
                </p:oleObj>
              </mc:Choice>
              <mc:Fallback>
                <p:oleObj name="Denklem" r:id="rId6" imgW="114120" imgH="1904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328" y="4193656"/>
                        <a:ext cx="216024"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10" name="Object 6"/>
          <p:cNvGraphicFramePr>
            <a:graphicFrameLocks noChangeAspect="1"/>
          </p:cNvGraphicFramePr>
          <p:nvPr/>
        </p:nvGraphicFramePr>
        <p:xfrm>
          <a:off x="6334917" y="4739277"/>
          <a:ext cx="263525" cy="407988"/>
        </p:xfrm>
        <a:graphic>
          <a:graphicData uri="http://schemas.openxmlformats.org/presentationml/2006/ole">
            <mc:AlternateContent xmlns:mc="http://schemas.openxmlformats.org/markup-compatibility/2006">
              <mc:Choice xmlns:v="urn:schemas-microsoft-com:vml" Requires="v">
                <p:oleObj spid="_x0000_s23660" name="Denklem" r:id="rId8" imgW="139680" imgH="215640" progId="Equation.3">
                  <p:embed/>
                </p:oleObj>
              </mc:Choice>
              <mc:Fallback>
                <p:oleObj name="Denklem" r:id="rId8" imgW="139680" imgH="215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4917" y="4739277"/>
                        <a:ext cx="263525" cy="407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9 Nesne"/>
          <p:cNvGraphicFramePr>
            <a:graphicFrameLocks noChangeAspect="1"/>
          </p:cNvGraphicFramePr>
          <p:nvPr/>
        </p:nvGraphicFramePr>
        <p:xfrm>
          <a:off x="755576" y="5177015"/>
          <a:ext cx="648072" cy="384793"/>
        </p:xfrm>
        <a:graphic>
          <a:graphicData uri="http://schemas.openxmlformats.org/presentationml/2006/ole">
            <mc:AlternateContent xmlns:mc="http://schemas.openxmlformats.org/markup-compatibility/2006">
              <mc:Choice xmlns:v="urn:schemas-microsoft-com:vml" Requires="v">
                <p:oleObj spid="_x0000_s23661" name="Denklem" r:id="rId10" imgW="406080" imgH="241200" progId="Equation.3">
                  <p:embed/>
                </p:oleObj>
              </mc:Choice>
              <mc:Fallback>
                <p:oleObj name="Denklem" r:id="rId10" imgW="406080" imgH="241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5177015"/>
                        <a:ext cx="648072" cy="384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13</a:t>
            </a:fld>
            <a:endParaRPr lang="tr-TR"/>
          </a:p>
        </p:txBody>
      </p:sp>
      <p:sp>
        <p:nvSpPr>
          <p:cNvPr id="5" name="4 İçerik Yer Tutucusu"/>
          <p:cNvSpPr>
            <a:spLocks noGrp="1"/>
          </p:cNvSpPr>
          <p:nvPr>
            <p:ph sz="quarter" idx="1"/>
          </p:nvPr>
        </p:nvSpPr>
        <p:spPr>
          <a:xfrm>
            <a:off x="457200" y="3573016"/>
            <a:ext cx="8229600" cy="2583944"/>
          </a:xfrm>
        </p:spPr>
        <p:txBody>
          <a:bodyPr/>
          <a:lstStyle/>
          <a:p>
            <a:r>
              <a:rPr lang="tr-TR" dirty="0" smtClean="0"/>
              <a:t>Eğer     eğrisi bir düzlem eğri ise bütün noktalarındaki </a:t>
            </a:r>
            <a:r>
              <a:rPr lang="tr-TR" dirty="0" err="1" smtClean="0"/>
              <a:t>oskülatör</a:t>
            </a:r>
            <a:r>
              <a:rPr lang="tr-TR" dirty="0" smtClean="0"/>
              <a:t> düzlemi aynı bir düzlem olur.</a:t>
            </a:r>
          </a:p>
          <a:p>
            <a:r>
              <a:rPr lang="tr-TR" dirty="0" err="1" smtClean="0"/>
              <a:t>Frenet</a:t>
            </a:r>
            <a:r>
              <a:rPr lang="tr-TR" dirty="0" smtClean="0"/>
              <a:t> </a:t>
            </a:r>
            <a:r>
              <a:rPr lang="tr-TR" dirty="0" err="1" smtClean="0"/>
              <a:t>üçyüzlüsü</a:t>
            </a:r>
            <a:r>
              <a:rPr lang="tr-TR" dirty="0" smtClean="0"/>
              <a:t> eğrinin her noktasında eğri ile birlikte düşünülebileceğinden	  üçlüsüne izleyen üçlü denir. Eğrinin uzaydaki akışı içerisinde bu üçlüdeki değişiklikler karakteristiktir.  </a:t>
            </a:r>
            <a:endParaRPr lang="tr-TR" dirty="0"/>
          </a:p>
        </p:txBody>
      </p:sp>
      <p:pic>
        <p:nvPicPr>
          <p:cNvPr id="22531" name="Picture 3"/>
          <p:cNvPicPr>
            <a:picLocks noChangeAspect="1" noChangeArrowheads="1"/>
          </p:cNvPicPr>
          <p:nvPr/>
        </p:nvPicPr>
        <p:blipFill>
          <a:blip r:embed="rId3" cstate="print"/>
          <a:srcRect/>
          <a:stretch>
            <a:fillRect/>
          </a:stretch>
        </p:blipFill>
        <p:spPr bwMode="auto">
          <a:xfrm>
            <a:off x="827584" y="1340768"/>
            <a:ext cx="3191456" cy="2016224"/>
          </a:xfrm>
          <a:prstGeom prst="rect">
            <a:avLst/>
          </a:prstGeom>
          <a:noFill/>
          <a:ln w="9525">
            <a:noFill/>
            <a:miter lim="800000"/>
            <a:headEnd/>
            <a:tailEnd/>
          </a:ln>
        </p:spPr>
      </p:pic>
      <p:pic>
        <p:nvPicPr>
          <p:cNvPr id="22532" name="Picture 4"/>
          <p:cNvPicPr>
            <a:picLocks noChangeAspect="1" noChangeArrowheads="1"/>
          </p:cNvPicPr>
          <p:nvPr/>
        </p:nvPicPr>
        <p:blipFill>
          <a:blip r:embed="rId4" cstate="print"/>
          <a:srcRect/>
          <a:stretch>
            <a:fillRect/>
          </a:stretch>
        </p:blipFill>
        <p:spPr bwMode="auto">
          <a:xfrm>
            <a:off x="4355976" y="1268760"/>
            <a:ext cx="3009900" cy="2152650"/>
          </a:xfrm>
          <a:prstGeom prst="rect">
            <a:avLst/>
          </a:prstGeom>
          <a:noFill/>
          <a:ln w="9525">
            <a:noFill/>
            <a:miter lim="800000"/>
            <a:headEnd/>
            <a:tailEnd/>
          </a:ln>
        </p:spPr>
      </p:pic>
      <p:graphicFrame>
        <p:nvGraphicFramePr>
          <p:cNvPr id="9" name="8 Nesne"/>
          <p:cNvGraphicFramePr>
            <a:graphicFrameLocks noChangeAspect="1"/>
          </p:cNvGraphicFramePr>
          <p:nvPr/>
        </p:nvGraphicFramePr>
        <p:xfrm>
          <a:off x="1458511" y="3734175"/>
          <a:ext cx="406333" cy="270889"/>
        </p:xfrm>
        <a:graphic>
          <a:graphicData uri="http://schemas.openxmlformats.org/presentationml/2006/ole">
            <mc:AlternateContent xmlns:mc="http://schemas.openxmlformats.org/markup-compatibility/2006">
              <mc:Choice xmlns:v="urn:schemas-microsoft-com:vml" Requires="v">
                <p:oleObj spid="_x0000_s22585" name="Denklem" r:id="rId5" imgW="304560" imgH="203040" progId="Equation.3">
                  <p:embed/>
                </p:oleObj>
              </mc:Choice>
              <mc:Fallback>
                <p:oleObj name="Denklem" r:id="rId5" imgW="304560" imgH="2030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8511" y="3734175"/>
                        <a:ext cx="406333" cy="270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nvGraphicFramePr>
        <p:xfrm>
          <a:off x="3707904" y="4904592"/>
          <a:ext cx="647700" cy="385762"/>
        </p:xfrm>
        <a:graphic>
          <a:graphicData uri="http://schemas.openxmlformats.org/presentationml/2006/ole">
            <mc:AlternateContent xmlns:mc="http://schemas.openxmlformats.org/markup-compatibility/2006">
              <mc:Choice xmlns:v="urn:schemas-microsoft-com:vml" Requires="v">
                <p:oleObj spid="_x0000_s22586" name="Denklem" r:id="rId7" imgW="406080" imgH="241200" progId="Equation.3">
                  <p:embed/>
                </p:oleObj>
              </mc:Choice>
              <mc:Fallback>
                <p:oleObj name="Denklem" r:id="rId7" imgW="40608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4904592"/>
                        <a:ext cx="647700"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14</a:t>
            </a:fld>
            <a:endParaRPr lang="tr-TR"/>
          </a:p>
        </p:txBody>
      </p:sp>
      <p:sp>
        <p:nvSpPr>
          <p:cNvPr id="5" name="4 İçerik Yer Tutucusu"/>
          <p:cNvSpPr>
            <a:spLocks noGrp="1"/>
          </p:cNvSpPr>
          <p:nvPr>
            <p:ph sz="quarter" idx="1"/>
          </p:nvPr>
        </p:nvSpPr>
        <p:spPr>
          <a:xfrm>
            <a:off x="457200" y="3861048"/>
            <a:ext cx="8229600" cy="2295912"/>
          </a:xfrm>
        </p:spPr>
        <p:txBody>
          <a:bodyPr>
            <a:normAutofit/>
          </a:bodyPr>
          <a:lstStyle/>
          <a:p>
            <a:r>
              <a:rPr lang="tr-TR" sz="1800" dirty="0" smtClean="0"/>
              <a:t>Burulma (</a:t>
            </a:r>
            <a:r>
              <a:rPr lang="tr-TR" sz="1800" dirty="0" err="1" smtClean="0"/>
              <a:t>Torsion</a:t>
            </a:r>
            <a:r>
              <a:rPr lang="tr-TR" sz="1800" dirty="0" smtClean="0"/>
              <a:t>): </a:t>
            </a:r>
            <a:r>
              <a:rPr lang="tr-TR" sz="1800" b="1" i="1" dirty="0" smtClean="0">
                <a:solidFill>
                  <a:srgbClr val="FF0000"/>
                </a:solidFill>
              </a:rPr>
              <a:t>Sonsuz yakın iki </a:t>
            </a:r>
            <a:r>
              <a:rPr lang="tr-TR" sz="1800" b="1" i="1" dirty="0" err="1" smtClean="0">
                <a:solidFill>
                  <a:srgbClr val="FF0000"/>
                </a:solidFill>
              </a:rPr>
              <a:t>oskülatör</a:t>
            </a:r>
            <a:r>
              <a:rPr lang="tr-TR" sz="1800" b="1" i="1" dirty="0" smtClean="0">
                <a:solidFill>
                  <a:srgbClr val="FF0000"/>
                </a:solidFill>
              </a:rPr>
              <a:t> düzlem arasındaki açının, yay uzunluğu değişmesine oranına burulma denir</a:t>
            </a:r>
            <a:r>
              <a:rPr lang="tr-TR" sz="1800" dirty="0" smtClean="0"/>
              <a:t>. İki düzlem arasındaki açı normalleri arasındaki açı ile ölçülür. </a:t>
            </a:r>
            <a:r>
              <a:rPr lang="tr-TR" sz="1800" dirty="0" err="1" smtClean="0"/>
              <a:t>Binormal</a:t>
            </a:r>
            <a:r>
              <a:rPr lang="tr-TR" sz="1800" dirty="0" smtClean="0"/>
              <a:t> </a:t>
            </a:r>
            <a:r>
              <a:rPr lang="tr-TR" sz="1800" dirty="0" err="1" smtClean="0"/>
              <a:t>oskülatör</a:t>
            </a:r>
            <a:r>
              <a:rPr lang="tr-TR" sz="1800" dirty="0" smtClean="0"/>
              <a:t> düzlemine dik olduğu için, bu düzlemin normalidir. </a:t>
            </a:r>
            <a:r>
              <a:rPr lang="tr-TR" sz="1800" dirty="0" err="1" smtClean="0"/>
              <a:t>Oskülatör</a:t>
            </a:r>
            <a:r>
              <a:rPr lang="tr-TR" sz="1800" dirty="0" smtClean="0"/>
              <a:t> düzlemleri arasındaki açı </a:t>
            </a:r>
            <a:r>
              <a:rPr lang="el-GR" sz="1800" dirty="0" smtClean="0">
                <a:latin typeface="Times New Roman"/>
                <a:cs typeface="Times New Roman"/>
              </a:rPr>
              <a:t>Δ</a:t>
            </a:r>
            <a:r>
              <a:rPr lang="el-GR" sz="1800" dirty="0" smtClean="0">
                <a:latin typeface="Calibri"/>
                <a:cs typeface="Times New Roman"/>
              </a:rPr>
              <a:t>ϕ</a:t>
            </a:r>
            <a:r>
              <a:rPr lang="tr-TR" sz="1800" dirty="0" smtClean="0">
                <a:latin typeface="Calibri"/>
                <a:cs typeface="Times New Roman"/>
              </a:rPr>
              <a:t> ise</a:t>
            </a:r>
          </a:p>
          <a:p>
            <a:endParaRPr lang="tr-TR" sz="1800" dirty="0" smtClean="0">
              <a:latin typeface="Calibri"/>
              <a:cs typeface="Times New Roman"/>
            </a:endParaRPr>
          </a:p>
          <a:p>
            <a:endParaRPr lang="tr-TR" sz="1800" dirty="0" smtClean="0">
              <a:latin typeface="Calibri"/>
              <a:cs typeface="Times New Roman"/>
            </a:endParaRPr>
          </a:p>
          <a:p>
            <a:r>
              <a:rPr lang="tr-TR" sz="1800" dirty="0" smtClean="0">
                <a:latin typeface="Calibri"/>
                <a:cs typeface="Times New Roman"/>
              </a:rPr>
              <a:t>yazılabilir. Burada              alınabilir. </a:t>
            </a:r>
            <a:endParaRPr lang="tr-TR" sz="1800" dirty="0"/>
          </a:p>
        </p:txBody>
      </p:sp>
      <p:pic>
        <p:nvPicPr>
          <p:cNvPr id="24578" name="Picture 2"/>
          <p:cNvPicPr>
            <a:picLocks noChangeAspect="1" noChangeArrowheads="1"/>
          </p:cNvPicPr>
          <p:nvPr/>
        </p:nvPicPr>
        <p:blipFill>
          <a:blip r:embed="rId3" cstate="print"/>
          <a:srcRect/>
          <a:stretch>
            <a:fillRect/>
          </a:stretch>
        </p:blipFill>
        <p:spPr bwMode="auto">
          <a:xfrm>
            <a:off x="1331640" y="1196752"/>
            <a:ext cx="6315075" cy="258127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2699792" y="5013176"/>
          <a:ext cx="3456384" cy="712656"/>
        </p:xfrm>
        <a:graphic>
          <a:graphicData uri="http://schemas.openxmlformats.org/presentationml/2006/ole">
            <mc:AlternateContent xmlns:mc="http://schemas.openxmlformats.org/markup-compatibility/2006">
              <mc:Choice xmlns:v="urn:schemas-microsoft-com:vml" Requires="v">
                <p:oleObj spid="_x0000_s24631" name="Denklem" r:id="rId4" imgW="2463480" imgH="507960" progId="Equation.3">
                  <p:embed/>
                </p:oleObj>
              </mc:Choice>
              <mc:Fallback>
                <p:oleObj name="Denklem" r:id="rId4" imgW="2463480" imgH="5079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5013176"/>
                        <a:ext cx="3456384" cy="71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Nesne"/>
          <p:cNvGraphicFramePr>
            <a:graphicFrameLocks noChangeAspect="1"/>
          </p:cNvGraphicFramePr>
          <p:nvPr/>
        </p:nvGraphicFramePr>
        <p:xfrm>
          <a:off x="2483768" y="5760688"/>
          <a:ext cx="622300" cy="304800"/>
        </p:xfrm>
        <a:graphic>
          <a:graphicData uri="http://schemas.openxmlformats.org/presentationml/2006/ole">
            <mc:AlternateContent xmlns:mc="http://schemas.openxmlformats.org/markup-compatibility/2006">
              <mc:Choice xmlns:v="urn:schemas-microsoft-com:vml" Requires="v">
                <p:oleObj spid="_x0000_s24632" name="Denklem" r:id="rId6" imgW="622080" imgH="304560" progId="Equation.3">
                  <p:embed/>
                </p:oleObj>
              </mc:Choice>
              <mc:Fallback>
                <p:oleObj name="Denklem" r:id="rId6" imgW="622080" imgH="30456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5760688"/>
                        <a:ext cx="622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 Üzerindeki Eğrinin Uzunluğu ve 1. Dereceden Temel Büyüklükler (E, F, G)</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15</a:t>
            </a:fld>
            <a:endParaRPr lang="tr-TR"/>
          </a:p>
        </p:txBody>
      </p:sp>
      <p:sp>
        <p:nvSpPr>
          <p:cNvPr id="5" name="4 İçerik Yer Tutucusu"/>
          <p:cNvSpPr>
            <a:spLocks noGrp="1"/>
          </p:cNvSpPr>
          <p:nvPr>
            <p:ph sz="quarter" idx="1"/>
          </p:nvPr>
        </p:nvSpPr>
        <p:spPr>
          <a:xfrm>
            <a:off x="457200" y="2132856"/>
            <a:ext cx="5410944" cy="1080120"/>
          </a:xfrm>
        </p:spPr>
        <p:txBody>
          <a:bodyPr>
            <a:normAutofit/>
          </a:bodyPr>
          <a:lstStyle/>
          <a:p>
            <a:r>
              <a:rPr lang="tr-TR" sz="1400" dirty="0" smtClean="0"/>
              <a:t>Yukarıdaki denklemler bir yüzeyi ve yüzey üzerindeki eğriyi göstermektedir.</a:t>
            </a:r>
          </a:p>
          <a:p>
            <a:r>
              <a:rPr lang="tr-TR" sz="1400" dirty="0" smtClean="0"/>
              <a:t>Bu yüzey üzerinde alınan bir eğri üzerinde sonsuz yakın iki nokta arasındaki </a:t>
            </a:r>
            <a:r>
              <a:rPr lang="tr-TR" sz="1400" dirty="0" err="1" smtClean="0"/>
              <a:t>ds</a:t>
            </a:r>
            <a:r>
              <a:rPr lang="tr-TR" sz="1400" dirty="0" smtClean="0"/>
              <a:t> (diferansiyel uzunluğu) yay uzunluğu için</a:t>
            </a:r>
            <a:endParaRPr lang="tr-TR" sz="1400" dirty="0"/>
          </a:p>
        </p:txBody>
      </p:sp>
      <p:pic>
        <p:nvPicPr>
          <p:cNvPr id="25602" name="Picture 2"/>
          <p:cNvPicPr>
            <a:picLocks noChangeAspect="1" noChangeArrowheads="1"/>
          </p:cNvPicPr>
          <p:nvPr/>
        </p:nvPicPr>
        <p:blipFill>
          <a:blip r:embed="rId3" cstate="print"/>
          <a:srcRect/>
          <a:stretch>
            <a:fillRect/>
          </a:stretch>
        </p:blipFill>
        <p:spPr bwMode="auto">
          <a:xfrm>
            <a:off x="6300192" y="2348880"/>
            <a:ext cx="2324100" cy="2085975"/>
          </a:xfrm>
          <a:prstGeom prst="rect">
            <a:avLst/>
          </a:prstGeom>
          <a:noFill/>
          <a:ln w="9525">
            <a:noFill/>
            <a:miter lim="800000"/>
            <a:headEnd/>
            <a:tailEnd/>
          </a:ln>
        </p:spPr>
      </p:pic>
      <p:graphicFrame>
        <p:nvGraphicFramePr>
          <p:cNvPr id="25604" name="6 İçerik Yer Tutucusu"/>
          <p:cNvGraphicFramePr>
            <a:graphicFrameLocks noChangeAspect="1"/>
          </p:cNvGraphicFramePr>
          <p:nvPr/>
        </p:nvGraphicFramePr>
        <p:xfrm>
          <a:off x="1187625" y="1340768"/>
          <a:ext cx="2232248" cy="792838"/>
        </p:xfrm>
        <a:graphic>
          <a:graphicData uri="http://schemas.openxmlformats.org/presentationml/2006/ole">
            <mc:AlternateContent xmlns:mc="http://schemas.openxmlformats.org/markup-compatibility/2006">
              <mc:Choice xmlns:v="urn:schemas-microsoft-com:vml" Requires="v">
                <p:oleObj spid="_x0000_s25656" name="Denklem" r:id="rId4" imgW="1968480" imgH="698400" progId="Equation.3">
                  <p:embed/>
                </p:oleObj>
              </mc:Choice>
              <mc:Fallback>
                <p:oleObj name="Denklem" r:id="rId4" imgW="1968480" imgH="698400" progId="Equation.3">
                  <p:embed/>
                  <p:pic>
                    <p:nvPicPr>
                      <p:cNvPr id="0" name="6 İçerik Yer Tutucus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5" y="1340768"/>
                        <a:ext cx="2232248" cy="79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5" name="6 İçerik Yer Tutucusu"/>
          <p:cNvGraphicFramePr>
            <a:graphicFrameLocks noChangeAspect="1"/>
          </p:cNvGraphicFramePr>
          <p:nvPr/>
        </p:nvGraphicFramePr>
        <p:xfrm>
          <a:off x="666304" y="3212976"/>
          <a:ext cx="3257624" cy="3155747"/>
        </p:xfrm>
        <a:graphic>
          <a:graphicData uri="http://schemas.openxmlformats.org/presentationml/2006/ole">
            <mc:AlternateContent xmlns:mc="http://schemas.openxmlformats.org/markup-compatibility/2006">
              <mc:Choice xmlns:v="urn:schemas-microsoft-com:vml" Requires="v">
                <p:oleObj spid="_x0000_s25657" name="Denklem" r:id="rId6" imgW="3200400" imgH="3098520" progId="Equation.3">
                  <p:embed/>
                </p:oleObj>
              </mc:Choice>
              <mc:Fallback>
                <p:oleObj name="Denklem" r:id="rId6" imgW="3200400" imgH="309852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304" y="3212976"/>
                        <a:ext cx="3257624" cy="3155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4 İçerik Yer Tutucusu"/>
          <p:cNvSpPr txBox="1">
            <a:spLocks/>
          </p:cNvSpPr>
          <p:nvPr/>
        </p:nvSpPr>
        <p:spPr>
          <a:xfrm>
            <a:off x="3553544" y="4797152"/>
            <a:ext cx="5410944" cy="10801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sz="1400" b="1" i="1" dirty="0" smtClean="0">
                <a:solidFill>
                  <a:srgbClr val="FF0000"/>
                </a:solidFill>
              </a:rPr>
              <a:t>Birinci Temel Form herhangi bir yüzey eğrisinin diferansiyel yay uzunluğunu veren formüldür.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1400" b="0" i="0" u="none" strike="noStrike" kern="1200" cap="none" spc="0" normalizeH="0" baseline="0" noProof="0" dirty="0" smtClean="0">
                <a:ln>
                  <a:noFill/>
                </a:ln>
                <a:solidFill>
                  <a:schemeClr val="tx1"/>
                </a:solidFill>
                <a:effectLst/>
                <a:uLnTx/>
                <a:uFillTx/>
                <a:latin typeface="+mn-lt"/>
                <a:ea typeface="+mn-ea"/>
                <a:cs typeface="+mn-cs"/>
              </a:rPr>
              <a:t>E,</a:t>
            </a:r>
            <a:r>
              <a:rPr kumimoji="0" lang="tr-TR" sz="1400" b="0" i="0" u="none" strike="noStrike" kern="1200" cap="none" spc="0" normalizeH="0" noProof="0" dirty="0" smtClean="0">
                <a:ln>
                  <a:noFill/>
                </a:ln>
                <a:solidFill>
                  <a:schemeClr val="tx1"/>
                </a:solidFill>
                <a:effectLst/>
                <a:uLnTx/>
                <a:uFillTx/>
                <a:latin typeface="+mn-lt"/>
                <a:ea typeface="+mn-ea"/>
                <a:cs typeface="+mn-cs"/>
              </a:rPr>
              <a:t> F, G büyüklüklerine 1. </a:t>
            </a:r>
            <a:r>
              <a:rPr lang="tr-TR" sz="1400" dirty="0" smtClean="0"/>
              <a:t>mertebeden asal büyüklükler denir.</a:t>
            </a:r>
            <a:endParaRPr kumimoji="0" lang="tr-T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Yüzey Eğrileri Arasındaki Açı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16</a:t>
            </a:fld>
            <a:endParaRPr lang="tr-TR"/>
          </a:p>
        </p:txBody>
      </p:sp>
      <p:sp>
        <p:nvSpPr>
          <p:cNvPr id="5" name="4 İçerik Yer Tutucusu"/>
          <p:cNvSpPr>
            <a:spLocks noGrp="1"/>
          </p:cNvSpPr>
          <p:nvPr>
            <p:ph sz="quarter" idx="1"/>
          </p:nvPr>
        </p:nvSpPr>
        <p:spPr>
          <a:xfrm>
            <a:off x="457200" y="1219200"/>
            <a:ext cx="5338936" cy="4937760"/>
          </a:xfrm>
        </p:spPr>
        <p:txBody>
          <a:bodyPr>
            <a:normAutofit/>
          </a:bodyPr>
          <a:lstStyle/>
          <a:p>
            <a:r>
              <a:rPr lang="tr-TR" sz="1600" dirty="0" smtClean="0"/>
              <a:t>u ve v parametreleri arasındaki açı, bu eğrilerin P kesim noktasında her birine çizilen ve aynı zamanda yüzeye teğet olan teğetler arasındaki açı </a:t>
            </a:r>
            <a:r>
              <a:rPr lang="el-GR" sz="1600" dirty="0" smtClean="0">
                <a:latin typeface="Calibri"/>
              </a:rPr>
              <a:t>θ</a:t>
            </a:r>
            <a:r>
              <a:rPr lang="tr-TR" sz="1600" dirty="0" smtClean="0">
                <a:latin typeface="Calibri"/>
              </a:rPr>
              <a:t> ise</a:t>
            </a:r>
          </a:p>
          <a:p>
            <a:endParaRPr lang="tr-TR" sz="1600" dirty="0" smtClean="0">
              <a:latin typeface="Calibri"/>
            </a:endParaRPr>
          </a:p>
          <a:p>
            <a:endParaRPr lang="tr-TR" sz="1600" dirty="0" smtClean="0">
              <a:latin typeface="Calibri"/>
            </a:endParaRPr>
          </a:p>
          <a:p>
            <a:endParaRPr lang="tr-TR" sz="1600" dirty="0" smtClean="0">
              <a:latin typeface="Calibri"/>
            </a:endParaRPr>
          </a:p>
          <a:p>
            <a:endParaRPr lang="tr-TR" sz="1600" dirty="0" smtClean="0">
              <a:latin typeface="Calibri"/>
            </a:endParaRPr>
          </a:p>
          <a:p>
            <a:r>
              <a:rPr lang="tr-TR" sz="1600" dirty="0" smtClean="0">
                <a:latin typeface="Calibri"/>
              </a:rPr>
              <a:t>Formüllerden F=0 ise </a:t>
            </a:r>
            <a:r>
              <a:rPr lang="el-GR" sz="1600" dirty="0" smtClean="0"/>
              <a:t>θ</a:t>
            </a:r>
            <a:r>
              <a:rPr lang="tr-TR" sz="1600" dirty="0" smtClean="0"/>
              <a:t>=90</a:t>
            </a:r>
            <a:r>
              <a:rPr lang="tr-TR" sz="1600" baseline="30000" dirty="0" smtClean="0"/>
              <a:t>o </a:t>
            </a:r>
            <a:r>
              <a:rPr lang="tr-TR" sz="1600" dirty="0" smtClean="0"/>
              <a:t> olur. Bu durumda parametre eğrileri birbirine dik (</a:t>
            </a:r>
            <a:r>
              <a:rPr lang="tr-TR" sz="1600" dirty="0" err="1" smtClean="0"/>
              <a:t>ortogonal</a:t>
            </a:r>
            <a:r>
              <a:rPr lang="tr-TR" sz="1600" dirty="0" smtClean="0"/>
              <a:t>) olur. Bunun tersi u ve v Gauss parametreleri, F=0 olacak şekilde verilmişse parametre eğrileri diktir.</a:t>
            </a:r>
          </a:p>
          <a:p>
            <a:r>
              <a:rPr lang="tr-TR" sz="1600" dirty="0" smtClean="0"/>
              <a:t>Bir parametre eğrisi (örneğin u eğrisi, v=sabit) ile herhangi bir yüzey eğrisi arasındaki açı T olsun. Bu açı, sözü edilen eğrilerin kesişme noktasındaki teğetleri arasındaki açıdır. P noktasında u parametre eğrisinin teğet vektörü ve s parametreli yüzey eğrisinin teğet vektörü arasındaki T açısı</a:t>
            </a:r>
            <a:endParaRPr lang="tr-TR" sz="1600" dirty="0"/>
          </a:p>
        </p:txBody>
      </p:sp>
      <p:pic>
        <p:nvPicPr>
          <p:cNvPr id="26626" name="Picture 2"/>
          <p:cNvPicPr>
            <a:picLocks noChangeAspect="1" noChangeArrowheads="1"/>
          </p:cNvPicPr>
          <p:nvPr/>
        </p:nvPicPr>
        <p:blipFill>
          <a:blip r:embed="rId3" cstate="print"/>
          <a:srcRect/>
          <a:stretch>
            <a:fillRect/>
          </a:stretch>
        </p:blipFill>
        <p:spPr bwMode="auto">
          <a:xfrm>
            <a:off x="6084168" y="1700808"/>
            <a:ext cx="2962275" cy="284797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1691680" y="1925976"/>
          <a:ext cx="1905000" cy="1358900"/>
        </p:xfrm>
        <a:graphic>
          <a:graphicData uri="http://schemas.openxmlformats.org/presentationml/2006/ole">
            <mc:AlternateContent xmlns:mc="http://schemas.openxmlformats.org/markup-compatibility/2006">
              <mc:Choice xmlns:v="urn:schemas-microsoft-com:vml" Requires="v">
                <p:oleObj spid="_x0000_s26679" name="Denklem" r:id="rId4" imgW="1904760" imgH="1358640" progId="Equation.3">
                  <p:embed/>
                </p:oleObj>
              </mc:Choice>
              <mc:Fallback>
                <p:oleObj name="Denklem" r:id="rId4" imgW="1904760" imgH="1358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925976"/>
                        <a:ext cx="1905000"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8" name="Object 4"/>
          <p:cNvGraphicFramePr>
            <a:graphicFrameLocks noChangeAspect="1"/>
          </p:cNvGraphicFramePr>
          <p:nvPr/>
        </p:nvGraphicFramePr>
        <p:xfrm>
          <a:off x="2555776" y="5733256"/>
          <a:ext cx="838200" cy="444500"/>
        </p:xfrm>
        <a:graphic>
          <a:graphicData uri="http://schemas.openxmlformats.org/presentationml/2006/ole">
            <mc:AlternateContent xmlns:mc="http://schemas.openxmlformats.org/markup-compatibility/2006">
              <mc:Choice xmlns:v="urn:schemas-microsoft-com:vml" Requires="v">
                <p:oleObj spid="_x0000_s26680" name="Denklem" r:id="rId6" imgW="838080" imgH="444240" progId="Equation.3">
                  <p:embed/>
                </p:oleObj>
              </mc:Choice>
              <mc:Fallback>
                <p:oleObj name="Denklem" r:id="rId6" imgW="838080" imgH="4442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5733256"/>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Yüzey Alan Elemanı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17</a:t>
            </a:fld>
            <a:endParaRPr lang="tr-TR"/>
          </a:p>
        </p:txBody>
      </p:sp>
      <p:sp>
        <p:nvSpPr>
          <p:cNvPr id="5" name="4 İçerik Yer Tutucusu"/>
          <p:cNvSpPr>
            <a:spLocks noGrp="1"/>
          </p:cNvSpPr>
          <p:nvPr>
            <p:ph sz="quarter" idx="1"/>
          </p:nvPr>
        </p:nvSpPr>
        <p:spPr>
          <a:xfrm>
            <a:off x="457200" y="1219200"/>
            <a:ext cx="5554960" cy="4937760"/>
          </a:xfrm>
        </p:spPr>
        <p:txBody>
          <a:bodyPr/>
          <a:lstStyle/>
          <a:p>
            <a:r>
              <a:rPr lang="tr-TR" dirty="0" smtClean="0"/>
              <a:t>Diferansiyel anlamda alan, parametre eğrilerinin </a:t>
            </a:r>
            <a:r>
              <a:rPr lang="tr-TR" dirty="0" err="1" smtClean="0"/>
              <a:t>ds</a:t>
            </a:r>
            <a:r>
              <a:rPr lang="tr-TR" baseline="-25000" dirty="0" smtClean="0"/>
              <a:t>(u) </a:t>
            </a:r>
            <a:r>
              <a:rPr lang="tr-TR" dirty="0" smtClean="0"/>
              <a:t>ve </a:t>
            </a:r>
            <a:r>
              <a:rPr lang="tr-TR" dirty="0" err="1" smtClean="0"/>
              <a:t>ds</a:t>
            </a:r>
            <a:r>
              <a:rPr lang="tr-TR" baseline="-25000" dirty="0" smtClean="0"/>
              <a:t>(v) </a:t>
            </a:r>
            <a:r>
              <a:rPr lang="tr-TR" dirty="0" smtClean="0"/>
              <a:t>diferansiyel yay elemanlarının oluşturduğu paralel kenar alınır. Şekilde PP</a:t>
            </a:r>
            <a:r>
              <a:rPr lang="tr-TR" baseline="-25000" dirty="0" smtClean="0"/>
              <a:t>1</a:t>
            </a:r>
            <a:r>
              <a:rPr lang="tr-TR" dirty="0" smtClean="0"/>
              <a:t>P’P</a:t>
            </a:r>
            <a:r>
              <a:rPr lang="tr-TR" baseline="-25000" dirty="0" smtClean="0"/>
              <a:t>2 </a:t>
            </a:r>
            <a:r>
              <a:rPr lang="tr-TR" dirty="0" smtClean="0"/>
              <a:t> paralel kenarın alanı </a:t>
            </a:r>
            <a:r>
              <a:rPr lang="tr-TR" dirty="0" err="1" smtClean="0"/>
              <a:t>df</a:t>
            </a:r>
            <a:r>
              <a:rPr lang="tr-TR" dirty="0" smtClean="0"/>
              <a:t> yeterli yaklaşıklıkla;</a:t>
            </a:r>
            <a:endParaRPr lang="tr-TR" baseline="-25000" dirty="0"/>
          </a:p>
        </p:txBody>
      </p:sp>
      <p:pic>
        <p:nvPicPr>
          <p:cNvPr id="6" name="Picture 2"/>
          <p:cNvPicPr>
            <a:picLocks noChangeAspect="1" noChangeArrowheads="1"/>
          </p:cNvPicPr>
          <p:nvPr/>
        </p:nvPicPr>
        <p:blipFill>
          <a:blip r:embed="rId3" cstate="print"/>
          <a:srcRect/>
          <a:stretch>
            <a:fillRect/>
          </a:stretch>
        </p:blipFill>
        <p:spPr bwMode="auto">
          <a:xfrm>
            <a:off x="6084168" y="1700808"/>
            <a:ext cx="2962275" cy="2847975"/>
          </a:xfrm>
          <a:prstGeom prst="rect">
            <a:avLst/>
          </a:prstGeom>
          <a:noFill/>
          <a:ln w="9525">
            <a:noFill/>
            <a:miter lim="800000"/>
            <a:headEnd/>
            <a:tailEnd/>
          </a:ln>
        </p:spPr>
      </p:pic>
      <p:graphicFrame>
        <p:nvGraphicFramePr>
          <p:cNvPr id="7" name="6 Nesne"/>
          <p:cNvGraphicFramePr>
            <a:graphicFrameLocks noChangeAspect="1"/>
          </p:cNvGraphicFramePr>
          <p:nvPr/>
        </p:nvGraphicFramePr>
        <p:xfrm>
          <a:off x="1115616" y="3501008"/>
          <a:ext cx="3530153" cy="2520280"/>
        </p:xfrm>
        <a:graphic>
          <a:graphicData uri="http://schemas.openxmlformats.org/presentationml/2006/ole">
            <mc:AlternateContent xmlns:mc="http://schemas.openxmlformats.org/markup-compatibility/2006">
              <mc:Choice xmlns:v="urn:schemas-microsoft-com:vml" Requires="v">
                <p:oleObj spid="_x0000_s27676" name="Denklem" r:id="rId4" imgW="2489040" imgH="1777680" progId="Equation.3">
                  <p:embed/>
                </p:oleObj>
              </mc:Choice>
              <mc:Fallback>
                <p:oleObj name="Denklem" r:id="rId4" imgW="2489040" imgH="1777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3501008"/>
                        <a:ext cx="3530153"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Yüzey Normali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18</a:t>
            </a:fld>
            <a:endParaRPr lang="tr-TR"/>
          </a:p>
        </p:txBody>
      </p:sp>
      <p:sp>
        <p:nvSpPr>
          <p:cNvPr id="5" name="4 İçerik Yer Tutucusu"/>
          <p:cNvSpPr>
            <a:spLocks noGrp="1"/>
          </p:cNvSpPr>
          <p:nvPr>
            <p:ph sz="quarter" idx="1"/>
          </p:nvPr>
        </p:nvSpPr>
        <p:spPr>
          <a:xfrm>
            <a:off x="457200" y="1219200"/>
            <a:ext cx="3394720" cy="4937760"/>
          </a:xfrm>
        </p:spPr>
        <p:txBody>
          <a:bodyPr>
            <a:normAutofit fontScale="85000" lnSpcReduction="20000"/>
          </a:bodyPr>
          <a:lstStyle/>
          <a:p>
            <a:r>
              <a:rPr lang="tr-TR" dirty="0" smtClean="0"/>
              <a:t>Yüzeyin bir noktasındaki normal vektörü, bu noktadaki yüzey teğet düzlemine diktir.</a:t>
            </a:r>
          </a:p>
          <a:p>
            <a:r>
              <a:rPr lang="tr-TR" dirty="0" smtClean="0"/>
              <a:t>Öte yandan, bir yüzey noktasında teğet düzlem içindeki iki vektöre dik olan vektör teğet düzlemine de diktir ve böyle bir vektör o noktada yüzey normalidir.</a:t>
            </a:r>
          </a:p>
          <a:p>
            <a:r>
              <a:rPr lang="tr-TR" dirty="0" smtClean="0"/>
              <a:t>Bir yüzey noktasındaki parametre eğrilerinin teğet vektörleri yüzeye de o noktada teğettir, yani o noktadaki teğet düzlem içindedir.</a:t>
            </a:r>
            <a:endParaRPr lang="tr-TR" dirty="0"/>
          </a:p>
        </p:txBody>
      </p:sp>
      <p:pic>
        <p:nvPicPr>
          <p:cNvPr id="29698" name="Picture 2"/>
          <p:cNvPicPr>
            <a:picLocks noChangeAspect="1" noChangeArrowheads="1"/>
          </p:cNvPicPr>
          <p:nvPr/>
        </p:nvPicPr>
        <p:blipFill>
          <a:blip r:embed="rId2" cstate="print"/>
          <a:srcRect/>
          <a:stretch>
            <a:fillRect/>
          </a:stretch>
        </p:blipFill>
        <p:spPr bwMode="auto">
          <a:xfrm>
            <a:off x="4211960" y="1556792"/>
            <a:ext cx="478155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Yüzey Normali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19</a:t>
            </a:fld>
            <a:endParaRPr lang="tr-TR"/>
          </a:p>
        </p:txBody>
      </p:sp>
      <p:sp>
        <p:nvSpPr>
          <p:cNvPr id="5" name="4 İçerik Yer Tutucusu"/>
          <p:cNvSpPr>
            <a:spLocks noGrp="1"/>
          </p:cNvSpPr>
          <p:nvPr>
            <p:ph sz="quarter" idx="1"/>
          </p:nvPr>
        </p:nvSpPr>
        <p:spPr>
          <a:xfrm>
            <a:off x="457200" y="1219200"/>
            <a:ext cx="3394720" cy="4937760"/>
          </a:xfrm>
        </p:spPr>
        <p:txBody>
          <a:bodyPr>
            <a:noAutofit/>
          </a:bodyPr>
          <a:lstStyle/>
          <a:p>
            <a:r>
              <a:rPr lang="tr-TR" sz="1800" dirty="0" smtClean="0"/>
              <a:t>P noktasında S yüzeyine teğet olan iki vektör Q düzlemi oluştururlar.</a:t>
            </a:r>
          </a:p>
          <a:p>
            <a:r>
              <a:rPr lang="tr-TR" sz="1800" dirty="0" smtClean="0"/>
              <a:t>Bu düzlem de P noktasında S yüzeyine teğettir.</a:t>
            </a:r>
          </a:p>
          <a:p>
            <a:r>
              <a:rPr lang="tr-TR" sz="1800" dirty="0" smtClean="0"/>
              <a:t>Bu durumda P noktasındaki parametre eğrilerinin teğet vektörlerine dik olan vektör, P noktasındaki yüzey normalidir.</a:t>
            </a:r>
          </a:p>
          <a:p>
            <a:r>
              <a:rPr lang="tr-TR" sz="1800" dirty="0" smtClean="0"/>
              <a:t>İki vektörün </a:t>
            </a:r>
            <a:r>
              <a:rPr lang="tr-TR" sz="1800" dirty="0" err="1" smtClean="0"/>
              <a:t>vektörel</a:t>
            </a:r>
            <a:r>
              <a:rPr lang="tr-TR" sz="1800" dirty="0" smtClean="0"/>
              <a:t> çarpımı bu vektörlere dik bir vektör oluşturur. </a:t>
            </a:r>
          </a:p>
          <a:p>
            <a:r>
              <a:rPr lang="tr-TR" sz="1800" dirty="0" smtClean="0"/>
              <a:t>O halde bir yüzey noktasındaki yüzey normali, bu noktada parametre eğrilerinin teğet vektörlerinin </a:t>
            </a:r>
            <a:r>
              <a:rPr lang="tr-TR" sz="1800" dirty="0" err="1" smtClean="0"/>
              <a:t>vektörel</a:t>
            </a:r>
            <a:r>
              <a:rPr lang="tr-TR" sz="1800" dirty="0" smtClean="0"/>
              <a:t> çarpımı ile oluşan bir vektördür.</a:t>
            </a:r>
            <a:endParaRPr lang="tr-TR" sz="1800" dirty="0"/>
          </a:p>
        </p:txBody>
      </p:sp>
      <p:pic>
        <p:nvPicPr>
          <p:cNvPr id="29698" name="Picture 2"/>
          <p:cNvPicPr>
            <a:picLocks noChangeAspect="1" noChangeArrowheads="1"/>
          </p:cNvPicPr>
          <p:nvPr/>
        </p:nvPicPr>
        <p:blipFill>
          <a:blip r:embed="rId3" cstate="print"/>
          <a:srcRect/>
          <a:stretch>
            <a:fillRect/>
          </a:stretch>
        </p:blipFill>
        <p:spPr bwMode="auto">
          <a:xfrm>
            <a:off x="4211960" y="1340768"/>
            <a:ext cx="4781550" cy="4152900"/>
          </a:xfrm>
          <a:prstGeom prst="rect">
            <a:avLst/>
          </a:prstGeom>
          <a:noFill/>
          <a:ln w="9525">
            <a:noFill/>
            <a:miter lim="800000"/>
            <a:headEnd/>
            <a:tailEnd/>
          </a:ln>
        </p:spPr>
      </p:pic>
      <p:graphicFrame>
        <p:nvGraphicFramePr>
          <p:cNvPr id="30722" name="Object 2"/>
          <p:cNvGraphicFramePr>
            <a:graphicFrameLocks noChangeAspect="1"/>
          </p:cNvGraphicFramePr>
          <p:nvPr/>
        </p:nvGraphicFramePr>
        <p:xfrm>
          <a:off x="4860032" y="5733256"/>
          <a:ext cx="1100138" cy="374650"/>
        </p:xfrm>
        <a:graphic>
          <a:graphicData uri="http://schemas.openxmlformats.org/presentationml/2006/ole">
            <mc:AlternateContent xmlns:mc="http://schemas.openxmlformats.org/markup-compatibility/2006">
              <mc:Choice xmlns:v="urn:schemas-microsoft-com:vml" Requires="v">
                <p:oleObj spid="_x0000_s30774" name="Denklem" r:id="rId4" imgW="672840" imgH="228600" progId="Equation.3">
                  <p:embed/>
                </p:oleObj>
              </mc:Choice>
              <mc:Fallback>
                <p:oleObj name="Denklem" r:id="rId4" imgW="67284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5733256"/>
                        <a:ext cx="110013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6308725" y="5556250"/>
          <a:ext cx="1660525" cy="728663"/>
        </p:xfrm>
        <a:graphic>
          <a:graphicData uri="http://schemas.openxmlformats.org/presentationml/2006/ole">
            <mc:AlternateContent xmlns:mc="http://schemas.openxmlformats.org/markup-compatibility/2006">
              <mc:Choice xmlns:v="urn:schemas-microsoft-com:vml" Requires="v">
                <p:oleObj spid="_x0000_s30775" name="Denklem" r:id="rId6" imgW="1015920" imgH="444240" progId="Equation.3">
                  <p:embed/>
                </p:oleObj>
              </mc:Choice>
              <mc:Fallback>
                <p:oleObj name="Denklem" r:id="rId6" imgW="101592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725" y="5556250"/>
                        <a:ext cx="1660525"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a:t>
            </a:fld>
            <a:endParaRPr lang="tr-TR"/>
          </a:p>
        </p:txBody>
      </p:sp>
      <p:sp>
        <p:nvSpPr>
          <p:cNvPr id="5" name="4 İçerik Yer Tutucusu"/>
          <p:cNvSpPr>
            <a:spLocks noGrp="1"/>
          </p:cNvSpPr>
          <p:nvPr>
            <p:ph sz="quarter" idx="1"/>
          </p:nvPr>
        </p:nvSpPr>
        <p:spPr/>
        <p:txBody>
          <a:bodyPr/>
          <a:lstStyle/>
          <a:p>
            <a:r>
              <a:rPr lang="tr-TR" dirty="0" smtClean="0"/>
              <a:t>Vektör gösterimi</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err="1" smtClean="0"/>
              <a:t>Skaler</a:t>
            </a:r>
            <a:r>
              <a:rPr lang="tr-TR" dirty="0" smtClean="0"/>
              <a:t> çarpımı</a:t>
            </a:r>
            <a:endParaRPr lang="tr-TR" dirty="0"/>
          </a:p>
        </p:txBody>
      </p:sp>
      <p:pic>
        <p:nvPicPr>
          <p:cNvPr id="46082" name="Picture 2" descr="http://upload.wikimedia.org/wikipedia/commons/thumb/9/95/Vector_from_A_to_B.svg/200px-Vector_from_A_to_B.svg.png">
            <a:hlinkClick r:id="rId2"/>
          </p:cNvPr>
          <p:cNvPicPr>
            <a:picLocks noChangeAspect="1" noChangeArrowheads="1"/>
          </p:cNvPicPr>
          <p:nvPr/>
        </p:nvPicPr>
        <p:blipFill>
          <a:blip r:embed="rId3" cstate="print"/>
          <a:srcRect/>
          <a:stretch>
            <a:fillRect/>
          </a:stretch>
        </p:blipFill>
        <p:spPr bwMode="auto">
          <a:xfrm>
            <a:off x="1043608" y="1988840"/>
            <a:ext cx="1905000" cy="742951"/>
          </a:xfrm>
          <a:prstGeom prst="rect">
            <a:avLst/>
          </a:prstGeom>
          <a:noFill/>
        </p:spPr>
      </p:pic>
      <p:pic>
        <p:nvPicPr>
          <p:cNvPr id="46084" name="Picture 4" descr="http://upload.wikimedia.org/wikipedia/commons/thumb/f/fd/3D_Vector.svg/300px-3D_Vector.svg.png">
            <a:hlinkClick r:id="rId4"/>
          </p:cNvPr>
          <p:cNvPicPr>
            <a:picLocks noChangeAspect="1" noChangeArrowheads="1"/>
          </p:cNvPicPr>
          <p:nvPr/>
        </p:nvPicPr>
        <p:blipFill>
          <a:blip r:embed="rId5" cstate="print"/>
          <a:srcRect/>
          <a:stretch>
            <a:fillRect/>
          </a:stretch>
        </p:blipFill>
        <p:spPr bwMode="auto">
          <a:xfrm>
            <a:off x="3995936" y="1124744"/>
            <a:ext cx="2857500" cy="2705100"/>
          </a:xfrm>
          <a:prstGeom prst="rect">
            <a:avLst/>
          </a:prstGeom>
          <a:noFill/>
        </p:spPr>
      </p:pic>
      <p:pic>
        <p:nvPicPr>
          <p:cNvPr id="46086" name="Picture 6"/>
          <p:cNvPicPr>
            <a:picLocks noChangeAspect="1" noChangeArrowheads="1"/>
          </p:cNvPicPr>
          <p:nvPr/>
        </p:nvPicPr>
        <p:blipFill>
          <a:blip r:embed="rId6" cstate="print"/>
          <a:srcRect/>
          <a:stretch>
            <a:fillRect/>
          </a:stretch>
        </p:blipFill>
        <p:spPr bwMode="auto">
          <a:xfrm>
            <a:off x="1403648" y="3861048"/>
            <a:ext cx="6124575" cy="571500"/>
          </a:xfrm>
          <a:prstGeom prst="rect">
            <a:avLst/>
          </a:prstGeom>
          <a:noFill/>
          <a:ln w="9525">
            <a:noFill/>
            <a:miter lim="800000"/>
            <a:headEnd/>
            <a:tailEnd/>
          </a:ln>
        </p:spPr>
      </p:pic>
      <p:pic>
        <p:nvPicPr>
          <p:cNvPr id="46087" name="Picture 7"/>
          <p:cNvPicPr>
            <a:picLocks noChangeAspect="1" noChangeArrowheads="1"/>
          </p:cNvPicPr>
          <p:nvPr/>
        </p:nvPicPr>
        <p:blipFill>
          <a:blip r:embed="rId7" cstate="print"/>
          <a:srcRect/>
          <a:stretch>
            <a:fillRect/>
          </a:stretch>
        </p:blipFill>
        <p:spPr bwMode="auto">
          <a:xfrm>
            <a:off x="1259632" y="5301208"/>
            <a:ext cx="650557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İkinci Dereceden Temel Büyüklükler ve Normal Kesit</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20</a:t>
            </a:fld>
            <a:endParaRPr lang="tr-TR"/>
          </a:p>
        </p:txBody>
      </p:sp>
      <p:graphicFrame>
        <p:nvGraphicFramePr>
          <p:cNvPr id="6" name="5 İçerik Yer Tutucusu"/>
          <p:cNvGraphicFramePr>
            <a:graphicFrameLocks noGrp="1" noChangeAspect="1"/>
          </p:cNvGraphicFramePr>
          <p:nvPr>
            <p:ph sz="quarter" idx="1"/>
          </p:nvPr>
        </p:nvGraphicFramePr>
        <p:xfrm>
          <a:off x="2506662" y="1341437"/>
          <a:ext cx="2569394" cy="1674511"/>
        </p:xfrm>
        <a:graphic>
          <a:graphicData uri="http://schemas.openxmlformats.org/presentationml/2006/ole">
            <mc:AlternateContent xmlns:mc="http://schemas.openxmlformats.org/markup-compatibility/2006">
              <mc:Choice xmlns:v="urn:schemas-microsoft-com:vml" Requires="v">
                <p:oleObj spid="_x0000_s31824" name="Denklem" r:id="rId3" imgW="1752480" imgH="1143000" progId="Equation.3">
                  <p:embed/>
                </p:oleObj>
              </mc:Choice>
              <mc:Fallback>
                <p:oleObj name="Denklem" r:id="rId3" imgW="1752480" imgH="1143000" progId="Equation.3">
                  <p:embed/>
                  <p:pic>
                    <p:nvPicPr>
                      <p:cNvPr id="0" name="5 İçerik Yer Tutucu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2" y="1341437"/>
                        <a:ext cx="2569394" cy="16745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4 İçerik Yer Tutucusu"/>
          <p:cNvSpPr txBox="1">
            <a:spLocks/>
          </p:cNvSpPr>
          <p:nvPr/>
        </p:nvSpPr>
        <p:spPr>
          <a:xfrm>
            <a:off x="457200" y="3068960"/>
            <a:ext cx="8686800" cy="36004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dirty="0" smtClean="0"/>
              <a:t>          büyüklüklerine 2. dereceden büyüklükler denir. Bir yüzey noktasındaki eğrilik 2. temel biçim ile ifade edilir.</a:t>
            </a:r>
            <a:endParaRPr kumimoji="0" lang="tr-TR" sz="1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8" name="7 Nesne"/>
          <p:cNvGraphicFramePr>
            <a:graphicFrameLocks noChangeAspect="1"/>
          </p:cNvGraphicFramePr>
          <p:nvPr/>
        </p:nvGraphicFramePr>
        <p:xfrm>
          <a:off x="736853" y="3140968"/>
          <a:ext cx="704078" cy="288032"/>
        </p:xfrm>
        <a:graphic>
          <a:graphicData uri="http://schemas.openxmlformats.org/presentationml/2006/ole">
            <mc:AlternateContent xmlns:mc="http://schemas.openxmlformats.org/markup-compatibility/2006">
              <mc:Choice xmlns:v="urn:schemas-microsoft-com:vml" Requires="v">
                <p:oleObj spid="_x0000_s31825" name="Denklem" r:id="rId5" imgW="558720" imgH="228600" progId="Equation.3">
                  <p:embed/>
                </p:oleObj>
              </mc:Choice>
              <mc:Fallback>
                <p:oleObj name="Denklem" r:id="rId5" imgW="5587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853" y="3140968"/>
                        <a:ext cx="704078"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5 İçerik Yer Tutucusu"/>
          <p:cNvGraphicFramePr>
            <a:graphicFrameLocks noChangeAspect="1"/>
          </p:cNvGraphicFramePr>
          <p:nvPr/>
        </p:nvGraphicFramePr>
        <p:xfrm>
          <a:off x="2332038" y="3789363"/>
          <a:ext cx="3484562" cy="1228725"/>
        </p:xfrm>
        <a:graphic>
          <a:graphicData uri="http://schemas.openxmlformats.org/presentationml/2006/ole">
            <mc:AlternateContent xmlns:mc="http://schemas.openxmlformats.org/markup-compatibility/2006">
              <mc:Choice xmlns:v="urn:schemas-microsoft-com:vml" Requires="v">
                <p:oleObj spid="_x0000_s31826" name="Denklem" r:id="rId7" imgW="2374560" imgH="838080" progId="Equation.3">
                  <p:embed/>
                </p:oleObj>
              </mc:Choice>
              <mc:Fallback>
                <p:oleObj name="Denklem" r:id="rId7" imgW="2374560" imgH="8380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2038" y="3789363"/>
                        <a:ext cx="3484562" cy="122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İkinci Dereceden Temel Büyüklükler ve Normal Kesit</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dirty="0"/>
          </a:p>
        </p:txBody>
      </p:sp>
      <p:sp>
        <p:nvSpPr>
          <p:cNvPr id="4" name="3 Slayt Numarası Yer Tutucusu"/>
          <p:cNvSpPr>
            <a:spLocks noGrp="1"/>
          </p:cNvSpPr>
          <p:nvPr>
            <p:ph type="sldNum" sz="quarter" idx="12"/>
          </p:nvPr>
        </p:nvSpPr>
        <p:spPr/>
        <p:txBody>
          <a:bodyPr/>
          <a:lstStyle/>
          <a:p>
            <a:fld id="{F5E011DD-C4F1-45DB-A1B0-1BF18C677166}" type="slidenum">
              <a:rPr lang="tr-TR" smtClean="0"/>
              <a:pPr/>
              <a:t>21</a:t>
            </a:fld>
            <a:endParaRPr lang="tr-TR"/>
          </a:p>
        </p:txBody>
      </p:sp>
      <p:sp>
        <p:nvSpPr>
          <p:cNvPr id="9" name="8 İçerik Yer Tutucusu"/>
          <p:cNvSpPr>
            <a:spLocks noGrp="1"/>
          </p:cNvSpPr>
          <p:nvPr>
            <p:ph sz="quarter" idx="1"/>
          </p:nvPr>
        </p:nvSpPr>
        <p:spPr>
          <a:xfrm>
            <a:off x="611560" y="1196752"/>
            <a:ext cx="8229600" cy="4937760"/>
          </a:xfrm>
        </p:spPr>
        <p:txBody>
          <a:bodyPr/>
          <a:lstStyle/>
          <a:p>
            <a:r>
              <a:rPr lang="tr-TR" dirty="0" smtClean="0"/>
              <a:t>Eğrinin bir noktasındaki teğetine dik olan vektöre </a:t>
            </a:r>
            <a:r>
              <a:rPr lang="tr-TR" i="1" dirty="0" smtClean="0">
                <a:solidFill>
                  <a:srgbClr val="FF0000"/>
                </a:solidFill>
              </a:rPr>
              <a:t>asal normal</a:t>
            </a:r>
            <a:r>
              <a:rPr lang="tr-TR" dirty="0" smtClean="0"/>
              <a:t> veya </a:t>
            </a:r>
            <a:r>
              <a:rPr lang="tr-TR" i="1" dirty="0" smtClean="0">
                <a:solidFill>
                  <a:srgbClr val="FF0000"/>
                </a:solidFill>
              </a:rPr>
              <a:t>eğrilik vektörü </a:t>
            </a:r>
            <a:r>
              <a:rPr lang="tr-TR" dirty="0" smtClean="0"/>
              <a:t>denir.</a:t>
            </a:r>
          </a:p>
          <a:p>
            <a:r>
              <a:rPr lang="tr-TR" dirty="0" smtClean="0"/>
              <a:t>Yüzeyin bir noktasından sonsuz sayıda eğri geçer. Bunlardan bir tanesinin asal normali, yüzeyin o noktasındaki normali ile çakışır. Bu eğrinin o noktadaki eğriliğine “</a:t>
            </a:r>
            <a:r>
              <a:rPr lang="tr-TR" i="1" dirty="0" smtClean="0">
                <a:solidFill>
                  <a:srgbClr val="FF0000"/>
                </a:solidFill>
              </a:rPr>
              <a:t>normal eğrilik</a:t>
            </a:r>
            <a:r>
              <a:rPr lang="tr-TR" dirty="0" smtClean="0"/>
              <a:t>” ve eğrilik yarıçapına “</a:t>
            </a:r>
            <a:r>
              <a:rPr lang="tr-TR" i="1" dirty="0" smtClean="0">
                <a:solidFill>
                  <a:srgbClr val="FF0000"/>
                </a:solidFill>
              </a:rPr>
              <a:t>normal eğrilik yarıçapı (R</a:t>
            </a:r>
            <a:r>
              <a:rPr lang="tr-TR" i="1" baseline="-25000" dirty="0" smtClean="0">
                <a:solidFill>
                  <a:srgbClr val="FF0000"/>
                </a:solidFill>
              </a:rPr>
              <a:t>nor</a:t>
            </a:r>
            <a:r>
              <a:rPr lang="tr-TR" i="1" dirty="0" smtClean="0">
                <a:solidFill>
                  <a:srgbClr val="FF0000"/>
                </a:solidFill>
              </a:rPr>
              <a:t>)</a:t>
            </a:r>
            <a:r>
              <a:rPr lang="tr-TR" dirty="0" smtClean="0"/>
              <a:t>” denir. Bu durumda </a:t>
            </a:r>
            <a:endParaRPr lang="tr-TR" dirty="0"/>
          </a:p>
        </p:txBody>
      </p:sp>
      <p:graphicFrame>
        <p:nvGraphicFramePr>
          <p:cNvPr id="10" name="9 Nesne"/>
          <p:cNvGraphicFramePr>
            <a:graphicFrameLocks noChangeAspect="1"/>
          </p:cNvGraphicFramePr>
          <p:nvPr/>
        </p:nvGraphicFramePr>
        <p:xfrm>
          <a:off x="6411064" y="3751757"/>
          <a:ext cx="1872208" cy="348544"/>
        </p:xfrm>
        <a:graphic>
          <a:graphicData uri="http://schemas.openxmlformats.org/presentationml/2006/ole">
            <mc:AlternateContent xmlns:mc="http://schemas.openxmlformats.org/markup-compatibility/2006">
              <mc:Choice xmlns:v="urn:schemas-microsoft-com:vml" Requires="v">
                <p:oleObj spid="_x0000_s32825" name="Denklem" r:id="rId3" imgW="1054080" imgH="241200" progId="Equation.3">
                  <p:embed/>
                </p:oleObj>
              </mc:Choice>
              <mc:Fallback>
                <p:oleObj name="Denklem" r:id="rId3" imgW="105408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064" y="3751757"/>
                        <a:ext cx="1872208" cy="348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4" name="Object 6"/>
          <p:cNvGraphicFramePr>
            <a:graphicFrameLocks noChangeAspect="1"/>
          </p:cNvGraphicFramePr>
          <p:nvPr/>
        </p:nvGraphicFramePr>
        <p:xfrm>
          <a:off x="3275856" y="4221088"/>
          <a:ext cx="1471612" cy="633413"/>
        </p:xfrm>
        <a:graphic>
          <a:graphicData uri="http://schemas.openxmlformats.org/presentationml/2006/ole">
            <mc:AlternateContent xmlns:mc="http://schemas.openxmlformats.org/markup-compatibility/2006">
              <mc:Choice xmlns:v="urn:schemas-microsoft-com:vml" Requires="v">
                <p:oleObj spid="_x0000_s32826" name="Denklem" r:id="rId5" imgW="1002960" imgH="431640" progId="Equation.3">
                  <p:embed/>
                </p:oleObj>
              </mc:Choice>
              <mc:Fallback>
                <p:oleObj name="Denklem" r:id="rId5" imgW="1002960" imgH="43164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221088"/>
                        <a:ext cx="1471612"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4 İçerik Yer Tutucusu"/>
          <p:cNvSpPr txBox="1">
            <a:spLocks/>
          </p:cNvSpPr>
          <p:nvPr/>
        </p:nvSpPr>
        <p:spPr>
          <a:xfrm>
            <a:off x="457200" y="5085184"/>
            <a:ext cx="8686800" cy="36004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tr-TR" sz="2600" dirty="0" smtClean="0"/>
              <a:t>Yüzeyin normalinden geçen düzlemlerin yüzey ile arakesitine “</a:t>
            </a:r>
            <a:r>
              <a:rPr lang="tr-TR" sz="2600" i="1" dirty="0" smtClean="0">
                <a:solidFill>
                  <a:srgbClr val="FF0000"/>
                </a:solidFill>
              </a:rPr>
              <a:t>normal kesit</a:t>
            </a:r>
            <a:r>
              <a:rPr lang="tr-TR" sz="2600" dirty="0" smtClean="0"/>
              <a:t>” denir.</a:t>
            </a:r>
            <a:endParaRPr lang="tr-TR"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İkinci Dereceden Temel Büyüklükler ve Normal Kesit</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dirty="0"/>
          </a:p>
        </p:txBody>
      </p:sp>
      <p:sp>
        <p:nvSpPr>
          <p:cNvPr id="4" name="3 Slayt Numarası Yer Tutucusu"/>
          <p:cNvSpPr>
            <a:spLocks noGrp="1"/>
          </p:cNvSpPr>
          <p:nvPr>
            <p:ph type="sldNum" sz="quarter" idx="12"/>
          </p:nvPr>
        </p:nvSpPr>
        <p:spPr/>
        <p:txBody>
          <a:bodyPr/>
          <a:lstStyle/>
          <a:p>
            <a:fld id="{F5E011DD-C4F1-45DB-A1B0-1BF18C677166}" type="slidenum">
              <a:rPr lang="tr-TR" smtClean="0"/>
              <a:pPr/>
              <a:t>22</a:t>
            </a:fld>
            <a:endParaRPr lang="tr-TR"/>
          </a:p>
        </p:txBody>
      </p:sp>
      <p:sp>
        <p:nvSpPr>
          <p:cNvPr id="9" name="8 İçerik Yer Tutucusu"/>
          <p:cNvSpPr>
            <a:spLocks noGrp="1"/>
          </p:cNvSpPr>
          <p:nvPr>
            <p:ph sz="quarter" idx="1"/>
          </p:nvPr>
        </p:nvSpPr>
        <p:spPr>
          <a:xfrm>
            <a:off x="611560" y="1196752"/>
            <a:ext cx="4824536" cy="4937760"/>
          </a:xfrm>
        </p:spPr>
        <p:txBody>
          <a:bodyPr>
            <a:normAutofit fontScale="77500" lnSpcReduction="20000"/>
          </a:bodyPr>
          <a:lstStyle/>
          <a:p>
            <a:r>
              <a:rPr lang="tr-TR" dirty="0" smtClean="0"/>
              <a:t>Yüzeyin bir noktasından geçen eğrinin asal normali, yüzeyin bu noktasındaki normali ile çakışmayıp bir </a:t>
            </a:r>
            <a:r>
              <a:rPr lang="el-GR" dirty="0" smtClean="0">
                <a:latin typeface="Times New Roman"/>
                <a:cs typeface="Times New Roman"/>
              </a:rPr>
              <a:t>δ</a:t>
            </a:r>
            <a:r>
              <a:rPr lang="tr-TR" dirty="0" smtClean="0">
                <a:latin typeface="Times New Roman"/>
                <a:cs typeface="Times New Roman"/>
              </a:rPr>
              <a:t> açısı yapar. Bu durumda </a:t>
            </a:r>
            <a:r>
              <a:rPr lang="tr-TR" b="1" i="1" dirty="0" err="1" smtClean="0">
                <a:solidFill>
                  <a:srgbClr val="FF0000"/>
                </a:solidFill>
                <a:latin typeface="Times New Roman"/>
                <a:cs typeface="Times New Roman"/>
              </a:rPr>
              <a:t>Meusnier</a:t>
            </a:r>
            <a:r>
              <a:rPr lang="tr-TR" b="1" i="1" dirty="0" smtClean="0">
                <a:solidFill>
                  <a:srgbClr val="FF0000"/>
                </a:solidFill>
                <a:latin typeface="Times New Roman"/>
                <a:cs typeface="Times New Roman"/>
              </a:rPr>
              <a:t> formülü </a:t>
            </a:r>
            <a:r>
              <a:rPr lang="tr-TR" dirty="0" smtClean="0">
                <a:latin typeface="Times New Roman"/>
                <a:cs typeface="Times New Roman"/>
              </a:rPr>
              <a:t>elde edilir.</a:t>
            </a:r>
            <a:r>
              <a:rPr lang="tr-TR" dirty="0" smtClean="0"/>
              <a:t> </a:t>
            </a:r>
          </a:p>
          <a:p>
            <a:endParaRPr lang="tr-TR" dirty="0" smtClean="0"/>
          </a:p>
          <a:p>
            <a:endParaRPr lang="tr-TR" dirty="0" smtClean="0"/>
          </a:p>
          <a:p>
            <a:r>
              <a:rPr lang="tr-TR" dirty="0" smtClean="0"/>
              <a:t>Bir yüzey noktasındaki yüzey normalinden geçen sonsuz sayıda düzlemin yüzeyle arakesiti olan eğrilerin o noktadaki eğrilikleri (normal eğrilik), düzlemlerin parametre eğrisi ile yaptıkları açıya bağlı olarak değişir.</a:t>
            </a:r>
          </a:p>
          <a:p>
            <a:r>
              <a:rPr lang="tr-TR" dirty="0" smtClean="0"/>
              <a:t>Bir yüzey noktasındaki normal eğriliklerden minimum ve maksimum değerde olanlar vardır. Bu değerlere asal eğrilikler denir.</a:t>
            </a:r>
            <a:endParaRPr lang="tr-TR" dirty="0"/>
          </a:p>
        </p:txBody>
      </p:sp>
      <p:graphicFrame>
        <p:nvGraphicFramePr>
          <p:cNvPr id="33796" name="Object 4"/>
          <p:cNvGraphicFramePr>
            <a:graphicFrameLocks noChangeAspect="1"/>
          </p:cNvGraphicFramePr>
          <p:nvPr/>
        </p:nvGraphicFramePr>
        <p:xfrm>
          <a:off x="1931988" y="2276475"/>
          <a:ext cx="1563687" cy="427038"/>
        </p:xfrm>
        <a:graphic>
          <a:graphicData uri="http://schemas.openxmlformats.org/presentationml/2006/ole">
            <mc:AlternateContent xmlns:mc="http://schemas.openxmlformats.org/markup-compatibility/2006">
              <mc:Choice xmlns:v="urn:schemas-microsoft-com:vml" Requires="v">
                <p:oleObj spid="_x0000_s33822" name="Denklem" r:id="rId3" imgW="838080" imgH="228600" progId="Equation.3">
                  <p:embed/>
                </p:oleObj>
              </mc:Choice>
              <mc:Fallback>
                <p:oleObj name="Denklem" r:id="rId3" imgW="838080" imgH="2286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988" y="2276475"/>
                        <a:ext cx="1563687"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797" name="Picture 5"/>
          <p:cNvPicPr>
            <a:picLocks noChangeAspect="1" noChangeArrowheads="1"/>
          </p:cNvPicPr>
          <p:nvPr/>
        </p:nvPicPr>
        <p:blipFill>
          <a:blip r:embed="rId5" cstate="print"/>
          <a:srcRect/>
          <a:stretch>
            <a:fillRect/>
          </a:stretch>
        </p:blipFill>
        <p:spPr bwMode="auto">
          <a:xfrm>
            <a:off x="5293690" y="1988840"/>
            <a:ext cx="385031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err="1" smtClean="0"/>
              <a:t>Elipsoid</a:t>
            </a:r>
            <a:r>
              <a:rPr lang="tr-TR" sz="2400" dirty="0" smtClean="0"/>
              <a:t> Yüzünde Uygulama-</a:t>
            </a:r>
            <a:r>
              <a:rPr lang="tr-TR" sz="2400" dirty="0" err="1" smtClean="0"/>
              <a:t>Elipsoid</a:t>
            </a:r>
            <a:r>
              <a:rPr lang="tr-TR" sz="2400" dirty="0" smtClean="0"/>
              <a:t> Yüzeyi için Gauss Parametreleri ve 1. Dereceden Temel Büyüklükler</a:t>
            </a:r>
            <a:endParaRPr lang="tr-TR" sz="2400"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23</a:t>
            </a:fld>
            <a:endParaRPr lang="tr-TR"/>
          </a:p>
        </p:txBody>
      </p:sp>
      <p:sp>
        <p:nvSpPr>
          <p:cNvPr id="5" name="4 İçerik Yer Tutucusu"/>
          <p:cNvSpPr>
            <a:spLocks noGrp="1"/>
          </p:cNvSpPr>
          <p:nvPr>
            <p:ph sz="quarter" idx="1"/>
          </p:nvPr>
        </p:nvSpPr>
        <p:spPr/>
        <p:txBody>
          <a:bodyPr>
            <a:normAutofit/>
          </a:bodyPr>
          <a:lstStyle/>
          <a:p>
            <a:r>
              <a:rPr lang="tr-TR" sz="1800" dirty="0" smtClean="0"/>
              <a:t>Buraya kadar genel bir yüzey ve üzerindeki eğriler için elde ettiğimiz formülleri özel bir yüzey olan </a:t>
            </a:r>
            <a:r>
              <a:rPr lang="tr-TR" sz="1800" b="1" i="1" dirty="0" smtClean="0">
                <a:solidFill>
                  <a:srgbClr val="FF0000"/>
                </a:solidFill>
              </a:rPr>
              <a:t>dönel elipsoide </a:t>
            </a:r>
            <a:r>
              <a:rPr lang="tr-TR" sz="1800" dirty="0" smtClean="0"/>
              <a:t>uygulayalım.</a:t>
            </a:r>
          </a:p>
          <a:p>
            <a:r>
              <a:rPr lang="tr-TR" sz="1800" dirty="0" err="1" smtClean="0"/>
              <a:t>Elipsoid</a:t>
            </a:r>
            <a:r>
              <a:rPr lang="tr-TR" sz="1800" dirty="0" smtClean="0"/>
              <a:t> yüzünde Gauss parametreleri olarak elipsoidal enlem </a:t>
            </a:r>
            <a:r>
              <a:rPr lang="el-GR" sz="1800" dirty="0" smtClean="0">
                <a:latin typeface="Calibri"/>
              </a:rPr>
              <a:t>ϕ</a:t>
            </a:r>
            <a:r>
              <a:rPr lang="tr-TR" sz="1800" dirty="0" smtClean="0">
                <a:latin typeface="Calibri"/>
              </a:rPr>
              <a:t> ve elipsoidal boylam </a:t>
            </a:r>
            <a:r>
              <a:rPr lang="el-GR" sz="1800" dirty="0" smtClean="0">
                <a:latin typeface="Calibri"/>
              </a:rPr>
              <a:t>λ</a:t>
            </a:r>
            <a:r>
              <a:rPr lang="tr-TR" sz="1800" dirty="0" smtClean="0">
                <a:latin typeface="Calibri"/>
              </a:rPr>
              <a:t> alınabilir. Bu durumda yer vektörü;</a:t>
            </a:r>
            <a:endParaRPr lang="tr-TR" sz="1800" dirty="0"/>
          </a:p>
        </p:txBody>
      </p:sp>
      <p:graphicFrame>
        <p:nvGraphicFramePr>
          <p:cNvPr id="6" name="5 Nesne"/>
          <p:cNvGraphicFramePr>
            <a:graphicFrameLocks noChangeAspect="1"/>
          </p:cNvGraphicFramePr>
          <p:nvPr/>
        </p:nvGraphicFramePr>
        <p:xfrm>
          <a:off x="1691680" y="2708920"/>
          <a:ext cx="4937125" cy="3192463"/>
        </p:xfrm>
        <a:graphic>
          <a:graphicData uri="http://schemas.openxmlformats.org/presentationml/2006/ole">
            <mc:AlternateContent xmlns:mc="http://schemas.openxmlformats.org/markup-compatibility/2006">
              <mc:Choice xmlns:v="urn:schemas-microsoft-com:vml" Requires="v">
                <p:oleObj spid="_x0000_s35868" name="Denklem" r:id="rId3" imgW="3848040" imgH="2489040" progId="Equation.3">
                  <p:embed/>
                </p:oleObj>
              </mc:Choice>
              <mc:Fallback>
                <p:oleObj name="Denklem" r:id="rId3" imgW="3848040" imgH="248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708920"/>
                        <a:ext cx="4937125" cy="3192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err="1" smtClean="0"/>
              <a:t>Elipsoid</a:t>
            </a:r>
            <a:r>
              <a:rPr lang="tr-TR" sz="2400" dirty="0" smtClean="0"/>
              <a:t> Yüzünde Uygulama-</a:t>
            </a:r>
            <a:r>
              <a:rPr lang="tr-TR" sz="2400" dirty="0" err="1" smtClean="0"/>
              <a:t>Elipsoid</a:t>
            </a:r>
            <a:r>
              <a:rPr lang="tr-TR" sz="2400" dirty="0" smtClean="0"/>
              <a:t> Yüzeyi için Gauss Parametreleri ve 1. Dereceden Temel Büyüklükler</a:t>
            </a:r>
            <a:endParaRPr lang="tr-TR" sz="2400"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24</a:t>
            </a:fld>
            <a:endParaRPr lang="tr-TR"/>
          </a:p>
        </p:txBody>
      </p:sp>
      <p:sp>
        <p:nvSpPr>
          <p:cNvPr id="5" name="4 İçerik Yer Tutucusu"/>
          <p:cNvSpPr>
            <a:spLocks noGrp="1"/>
          </p:cNvSpPr>
          <p:nvPr>
            <p:ph sz="quarter" idx="1"/>
          </p:nvPr>
        </p:nvSpPr>
        <p:spPr/>
        <p:txBody>
          <a:bodyPr>
            <a:normAutofit/>
          </a:bodyPr>
          <a:lstStyle/>
          <a:p>
            <a:r>
              <a:rPr lang="tr-TR" sz="1800" dirty="0" smtClean="0"/>
              <a:t>Bu denklemlerde      ve     yerlerine yazılırsa;</a:t>
            </a:r>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r>
              <a:rPr lang="tr-TR" sz="1800" dirty="0" smtClean="0"/>
              <a:t>I. Dereceden temel büyüklükler elde edilir. Burada F=0 olması, parametre eğrilerinin dik olduğunu gösterir.  Ayrıca, 1. dereceden temel büyüklüklerle </a:t>
            </a:r>
            <a:r>
              <a:rPr lang="tr-TR" sz="1800" dirty="0" err="1" smtClean="0"/>
              <a:t>elipsoid</a:t>
            </a:r>
            <a:r>
              <a:rPr lang="tr-TR" sz="1800" dirty="0" smtClean="0"/>
              <a:t> için diğer büyüklüklere gelince;</a:t>
            </a:r>
            <a:endParaRPr lang="tr-TR" sz="1800" dirty="0"/>
          </a:p>
        </p:txBody>
      </p:sp>
      <p:graphicFrame>
        <p:nvGraphicFramePr>
          <p:cNvPr id="6" name="5 Nesne"/>
          <p:cNvGraphicFramePr>
            <a:graphicFrameLocks noChangeAspect="1"/>
          </p:cNvGraphicFramePr>
          <p:nvPr/>
        </p:nvGraphicFramePr>
        <p:xfrm>
          <a:off x="1475656" y="1700808"/>
          <a:ext cx="4497387" cy="2736850"/>
        </p:xfrm>
        <a:graphic>
          <a:graphicData uri="http://schemas.openxmlformats.org/presentationml/2006/ole">
            <mc:AlternateContent xmlns:mc="http://schemas.openxmlformats.org/markup-compatibility/2006">
              <mc:Choice xmlns:v="urn:schemas-microsoft-com:vml" Requires="v">
                <p:oleObj spid="_x0000_s36970" name="Denklem" r:id="rId3" imgW="3504960" imgH="2133360" progId="Equation.3">
                  <p:embed/>
                </p:oleObj>
              </mc:Choice>
              <mc:Fallback>
                <p:oleObj name="Denklem" r:id="rId3" imgW="3504960" imgH="21333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700808"/>
                        <a:ext cx="4497387" cy="273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2483768" y="1268760"/>
          <a:ext cx="227394" cy="360040"/>
        </p:xfrm>
        <a:graphic>
          <a:graphicData uri="http://schemas.openxmlformats.org/presentationml/2006/ole">
            <mc:AlternateContent xmlns:mc="http://schemas.openxmlformats.org/markup-compatibility/2006">
              <mc:Choice xmlns:v="urn:schemas-microsoft-com:vml" Requires="v">
                <p:oleObj spid="_x0000_s36971" name="Denklem" r:id="rId5" imgW="152280" imgH="241200" progId="Equation.3">
                  <p:embed/>
                </p:oleObj>
              </mc:Choice>
              <mc:Fallback>
                <p:oleObj name="Denklem" r:id="rId5" imgW="1522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1268760"/>
                        <a:ext cx="227394"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059113" y="1276350"/>
          <a:ext cx="217487" cy="325438"/>
        </p:xfrm>
        <a:graphic>
          <a:graphicData uri="http://schemas.openxmlformats.org/presentationml/2006/ole">
            <mc:AlternateContent xmlns:mc="http://schemas.openxmlformats.org/markup-compatibility/2006">
              <mc:Choice xmlns:v="urn:schemas-microsoft-com:vml" Requires="v">
                <p:oleObj spid="_x0000_s36972" name="Denklem" r:id="rId7" imgW="152280" imgH="228600" progId="Equation.3">
                  <p:embed/>
                </p:oleObj>
              </mc:Choice>
              <mc:Fallback>
                <p:oleObj name="Denklem" r:id="rId7" imgW="15228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1276350"/>
                        <a:ext cx="217487"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8 Nesne"/>
          <p:cNvGraphicFramePr>
            <a:graphicFrameLocks noChangeAspect="1"/>
          </p:cNvGraphicFramePr>
          <p:nvPr/>
        </p:nvGraphicFramePr>
        <p:xfrm>
          <a:off x="2699792" y="5301208"/>
          <a:ext cx="3384376" cy="794904"/>
        </p:xfrm>
        <a:graphic>
          <a:graphicData uri="http://schemas.openxmlformats.org/presentationml/2006/ole">
            <mc:AlternateContent xmlns:mc="http://schemas.openxmlformats.org/markup-compatibility/2006">
              <mc:Choice xmlns:v="urn:schemas-microsoft-com:vml" Requires="v">
                <p:oleObj spid="_x0000_s36973" name="Denklem" r:id="rId9" imgW="2273040" imgH="660240" progId="Equation.3">
                  <p:embed/>
                </p:oleObj>
              </mc:Choice>
              <mc:Fallback>
                <p:oleObj name="Denklem" r:id="rId9" imgW="2273040" imgH="660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9792" y="5301208"/>
                        <a:ext cx="3384376" cy="794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err="1" smtClean="0"/>
              <a:t>Elipsoid</a:t>
            </a:r>
            <a:r>
              <a:rPr lang="tr-TR" sz="2400" dirty="0" smtClean="0"/>
              <a:t> Yüzünde Uygulama-</a:t>
            </a:r>
            <a:r>
              <a:rPr lang="tr-TR" sz="2400" dirty="0" err="1" smtClean="0"/>
              <a:t>Elipsoid</a:t>
            </a:r>
            <a:r>
              <a:rPr lang="tr-TR" sz="2400" dirty="0" smtClean="0"/>
              <a:t> Yüzeyi için Gauss Parametreleri ve 1. Dereceden Temel Büyüklükler</a:t>
            </a:r>
            <a:endParaRPr lang="tr-TR" sz="2400"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25</a:t>
            </a:fld>
            <a:endParaRPr lang="tr-TR" dirty="0"/>
          </a:p>
        </p:txBody>
      </p:sp>
      <p:sp>
        <p:nvSpPr>
          <p:cNvPr id="5" name="4 İçerik Yer Tutucusu"/>
          <p:cNvSpPr>
            <a:spLocks noGrp="1"/>
          </p:cNvSpPr>
          <p:nvPr>
            <p:ph sz="quarter" idx="1"/>
          </p:nvPr>
        </p:nvSpPr>
        <p:spPr>
          <a:xfrm>
            <a:off x="457200" y="3933056"/>
            <a:ext cx="8229600" cy="720080"/>
          </a:xfrm>
        </p:spPr>
        <p:txBody>
          <a:bodyPr>
            <a:normAutofit/>
          </a:bodyPr>
          <a:lstStyle/>
          <a:p>
            <a:r>
              <a:rPr lang="tr-TR" sz="1800" dirty="0" smtClean="0"/>
              <a:t>Ayrıca </a:t>
            </a:r>
            <a:r>
              <a:rPr lang="el-GR" sz="1800" dirty="0" smtClean="0">
                <a:latin typeface="Calibri"/>
              </a:rPr>
              <a:t>λ</a:t>
            </a:r>
            <a:r>
              <a:rPr lang="tr-TR" sz="1800" dirty="0" smtClean="0">
                <a:latin typeface="Calibri"/>
              </a:rPr>
              <a:t>=sabit eğrisi (</a:t>
            </a:r>
            <a:r>
              <a:rPr lang="el-GR" sz="1800" dirty="0" smtClean="0">
                <a:latin typeface="Calibri"/>
              </a:rPr>
              <a:t>ϕ</a:t>
            </a:r>
            <a:r>
              <a:rPr lang="tr-TR" sz="1800" dirty="0" smtClean="0">
                <a:latin typeface="Calibri"/>
              </a:rPr>
              <a:t> parametre eğrisi=meridyen) ile bir eğri elemanının yaptığı açı </a:t>
            </a:r>
            <a:r>
              <a:rPr lang="el-GR" sz="1800" dirty="0" smtClean="0">
                <a:latin typeface="Calibri"/>
              </a:rPr>
              <a:t>α</a:t>
            </a:r>
            <a:r>
              <a:rPr lang="tr-TR" sz="1800" dirty="0" smtClean="0">
                <a:latin typeface="Calibri"/>
              </a:rPr>
              <a:t> ile gösterilirse</a:t>
            </a:r>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smtClean="0"/>
          </a:p>
          <a:p>
            <a:endParaRPr lang="tr-TR" sz="1800" dirty="0"/>
          </a:p>
        </p:txBody>
      </p:sp>
      <p:pic>
        <p:nvPicPr>
          <p:cNvPr id="37894" name="Picture 6"/>
          <p:cNvPicPr>
            <a:picLocks noChangeAspect="1" noChangeArrowheads="1"/>
          </p:cNvPicPr>
          <p:nvPr/>
        </p:nvPicPr>
        <p:blipFill>
          <a:blip r:embed="rId3" cstate="print"/>
          <a:srcRect/>
          <a:stretch>
            <a:fillRect/>
          </a:stretch>
        </p:blipFill>
        <p:spPr bwMode="auto">
          <a:xfrm>
            <a:off x="1043608" y="1196752"/>
            <a:ext cx="6696744" cy="2520280"/>
          </a:xfrm>
          <a:prstGeom prst="rect">
            <a:avLst/>
          </a:prstGeom>
          <a:noFill/>
          <a:ln w="9525">
            <a:noFill/>
            <a:miter lim="800000"/>
            <a:headEnd/>
            <a:tailEnd/>
          </a:ln>
        </p:spPr>
      </p:pic>
      <p:graphicFrame>
        <p:nvGraphicFramePr>
          <p:cNvPr id="11" name="10 Nesne"/>
          <p:cNvGraphicFramePr>
            <a:graphicFrameLocks noChangeAspect="1"/>
          </p:cNvGraphicFramePr>
          <p:nvPr/>
        </p:nvGraphicFramePr>
        <p:xfrm>
          <a:off x="2987824" y="4437112"/>
          <a:ext cx="1993900" cy="1651000"/>
        </p:xfrm>
        <a:graphic>
          <a:graphicData uri="http://schemas.openxmlformats.org/presentationml/2006/ole">
            <mc:AlternateContent xmlns:mc="http://schemas.openxmlformats.org/markup-compatibility/2006">
              <mc:Choice xmlns:v="urn:schemas-microsoft-com:vml" Requires="v">
                <p:oleObj spid="_x0000_s37921" name="Denklem" r:id="rId4" imgW="1993680" imgH="1650960" progId="Equation.3">
                  <p:embed/>
                </p:oleObj>
              </mc:Choice>
              <mc:Fallback>
                <p:oleObj name="Denklem" r:id="rId4" imgW="1993680" imgH="165096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437112"/>
                        <a:ext cx="1993900" cy="165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Elipsoid</a:t>
            </a:r>
            <a:r>
              <a:rPr lang="tr-TR" dirty="0" smtClean="0"/>
              <a:t> Yüzünde Uygulama-2. Dereceden Temel Büyüklükler</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26</a:t>
            </a:fld>
            <a:endParaRPr lang="tr-TR"/>
          </a:p>
        </p:txBody>
      </p:sp>
      <p:sp>
        <p:nvSpPr>
          <p:cNvPr id="5" name="4 İçerik Yer Tutucusu"/>
          <p:cNvSpPr>
            <a:spLocks noGrp="1"/>
          </p:cNvSpPr>
          <p:nvPr>
            <p:ph sz="quarter" idx="1"/>
          </p:nvPr>
        </p:nvSpPr>
        <p:spPr/>
        <p:txBody>
          <a:bodyPr/>
          <a:lstStyle/>
          <a:p>
            <a:r>
              <a:rPr lang="tr-TR" dirty="0" smtClean="0"/>
              <a:t>Bir yüzey vektörünün birim vektörü;</a:t>
            </a:r>
          </a:p>
          <a:p>
            <a:endParaRPr lang="tr-TR" dirty="0" smtClean="0"/>
          </a:p>
          <a:p>
            <a:r>
              <a:rPr lang="tr-TR" dirty="0" smtClean="0"/>
              <a:t>bulunur. 2. derece büyüklükler</a:t>
            </a:r>
            <a:endParaRPr lang="tr-TR" dirty="0"/>
          </a:p>
        </p:txBody>
      </p:sp>
      <p:graphicFrame>
        <p:nvGraphicFramePr>
          <p:cNvPr id="6" name="5 Nesne"/>
          <p:cNvGraphicFramePr>
            <a:graphicFrameLocks noChangeAspect="1"/>
          </p:cNvGraphicFramePr>
          <p:nvPr/>
        </p:nvGraphicFramePr>
        <p:xfrm>
          <a:off x="2051720" y="1700808"/>
          <a:ext cx="3884196" cy="504056"/>
        </p:xfrm>
        <a:graphic>
          <a:graphicData uri="http://schemas.openxmlformats.org/presentationml/2006/ole">
            <mc:AlternateContent xmlns:mc="http://schemas.openxmlformats.org/markup-compatibility/2006">
              <mc:Choice xmlns:v="urn:schemas-microsoft-com:vml" Requires="v">
                <p:oleObj spid="_x0000_s38966" name="Denklem" r:id="rId3" imgW="3327120" imgH="431640" progId="Equation.3">
                  <p:embed/>
                </p:oleObj>
              </mc:Choice>
              <mc:Fallback>
                <p:oleObj name="Denklem" r:id="rId3" imgW="33271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700808"/>
                        <a:ext cx="388419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6 Nesne"/>
          <p:cNvGraphicFramePr>
            <a:graphicFrameLocks noChangeAspect="1"/>
          </p:cNvGraphicFramePr>
          <p:nvPr/>
        </p:nvGraphicFramePr>
        <p:xfrm>
          <a:off x="539552" y="2852936"/>
          <a:ext cx="8077200" cy="2997200"/>
        </p:xfrm>
        <a:graphic>
          <a:graphicData uri="http://schemas.openxmlformats.org/presentationml/2006/ole">
            <mc:AlternateContent xmlns:mc="http://schemas.openxmlformats.org/markup-compatibility/2006">
              <mc:Choice xmlns:v="urn:schemas-microsoft-com:vml" Requires="v">
                <p:oleObj spid="_x0000_s38967" name="Denklem" r:id="rId5" imgW="8076960" imgH="2997000" progId="Equation.3">
                  <p:embed/>
                </p:oleObj>
              </mc:Choice>
              <mc:Fallback>
                <p:oleObj name="Denklem" r:id="rId5" imgW="8076960" imgH="2997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852936"/>
                        <a:ext cx="8077200" cy="299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Elipsoid</a:t>
            </a:r>
            <a:r>
              <a:rPr lang="tr-TR" dirty="0" smtClean="0"/>
              <a:t> Yüzünde Uygulama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27</a:t>
            </a:fld>
            <a:endParaRPr lang="tr-TR"/>
          </a:p>
        </p:txBody>
      </p:sp>
      <mc:AlternateContent xmlns:mc="http://schemas.openxmlformats.org/markup-compatibility/2006">
        <mc:Choice xmlns:a14="http://schemas.microsoft.com/office/drawing/2010/main" Requires="a14">
          <p:sp>
            <p:nvSpPr>
              <p:cNvPr id="5" name="4 İçerik Yer Tutucusu"/>
              <p:cNvSpPr>
                <a:spLocks noGrp="1"/>
              </p:cNvSpPr>
              <p:nvPr>
                <p:ph sz="quarter" idx="1"/>
              </p:nvPr>
            </p:nvSpPr>
            <p:spPr/>
            <p:txBody>
              <a:bodyPr/>
              <a:lstStyle/>
              <a:p>
                <a:r>
                  <a:rPr lang="tr-TR" dirty="0" smtClean="0"/>
                  <a:t>Dönel </a:t>
                </a:r>
                <a:r>
                  <a:rPr lang="tr-TR" dirty="0" err="1" smtClean="0"/>
                  <a:t>Elipsoid</a:t>
                </a:r>
                <a:r>
                  <a:rPr lang="tr-TR" dirty="0" smtClean="0"/>
                  <a:t> yüzünde </a:t>
                </a:r>
                <a14:m>
                  <m:oMath xmlns:m="http://schemas.openxmlformats.org/officeDocument/2006/math">
                    <m:r>
                      <a:rPr lang="el-GR" sz="2800" i="1">
                        <a:latin typeface="Cambria Math" panose="02040503050406030204" pitchFamily="18" charset="0"/>
                        <a:ea typeface="Cambria Math" panose="02040503050406030204" pitchFamily="18" charset="0"/>
                      </a:rPr>
                      <m:t>𝜑</m:t>
                    </m:r>
                  </m:oMath>
                </a14:m>
                <a:r>
                  <a:rPr lang="tr-TR" dirty="0" smtClean="0">
                    <a:latin typeface="Calibri"/>
                  </a:rPr>
                  <a:t>, </a:t>
                </a:r>
                <a:r>
                  <a:rPr lang="el-GR" dirty="0" smtClean="0">
                    <a:latin typeface="Calibri"/>
                  </a:rPr>
                  <a:t>λ</a:t>
                </a:r>
                <a:r>
                  <a:rPr lang="tr-TR" dirty="0" smtClean="0">
                    <a:latin typeface="Calibri"/>
                  </a:rPr>
                  <a:t> Gauss parametreleri ile 1. ve 2. temel büyüklükler bulunmuştur.</a:t>
                </a:r>
              </a:p>
              <a:p>
                <a:r>
                  <a:rPr lang="tr-TR" dirty="0" smtClean="0">
                    <a:latin typeface="Calibri"/>
                  </a:rPr>
                  <a:t>1. Temel Büyüklükler               2. Temel Büyüklükler</a:t>
                </a:r>
              </a:p>
              <a:p>
                <a:endParaRPr lang="tr-TR" dirty="0" smtClean="0">
                  <a:latin typeface="Calibri"/>
                </a:endParaRPr>
              </a:p>
              <a:p>
                <a:endParaRPr lang="tr-TR" dirty="0" smtClean="0">
                  <a:latin typeface="Calibri"/>
                </a:endParaRPr>
              </a:p>
              <a:p>
                <a:endParaRPr lang="tr-TR" dirty="0" smtClean="0">
                  <a:latin typeface="Calibri"/>
                </a:endParaRPr>
              </a:p>
              <a:p>
                <a:r>
                  <a:rPr lang="tr-TR" dirty="0" smtClean="0">
                    <a:latin typeface="Calibri"/>
                  </a:rPr>
                  <a:t>Böylece;</a:t>
                </a:r>
              </a:p>
              <a:p>
                <a:endParaRPr lang="tr-TR" dirty="0" smtClean="0"/>
              </a:p>
            </p:txBody>
          </p:sp>
        </mc:Choice>
        <mc:Fallback>
          <p:sp>
            <p:nvSpPr>
              <p:cNvPr id="5" name="4 İçerik Yer Tutucusu"/>
              <p:cNvSpPr>
                <a:spLocks noGrp="1" noRot="1" noChangeAspect="1" noMove="1" noResize="1" noEditPoints="1" noAdjustHandles="1" noChangeArrowheads="1" noChangeShapeType="1" noTextEdit="1"/>
              </p:cNvSpPr>
              <p:nvPr>
                <p:ph sz="quarter" idx="1"/>
              </p:nvPr>
            </p:nvSpPr>
            <p:spPr>
              <a:blipFill rotWithShape="0">
                <a:blip r:embed="rId3"/>
                <a:stretch>
                  <a:fillRect l="-667" t="-864" r="-1185"/>
                </a:stretch>
              </a:blipFill>
            </p:spPr>
            <p:txBody>
              <a:bodyPr/>
              <a:lstStyle/>
              <a:p>
                <a:r>
                  <a:rPr lang="tr-TR">
                    <a:noFill/>
                  </a:rPr>
                  <a:t> </a:t>
                </a:r>
              </a:p>
            </p:txBody>
          </p:sp>
        </mc:Fallback>
      </mc:AlternateContent>
      <p:graphicFrame>
        <p:nvGraphicFramePr>
          <p:cNvPr id="7" name="6 Nesne"/>
          <p:cNvGraphicFramePr>
            <a:graphicFrameLocks noChangeAspect="1"/>
          </p:cNvGraphicFramePr>
          <p:nvPr/>
        </p:nvGraphicFramePr>
        <p:xfrm>
          <a:off x="1692275" y="2624138"/>
          <a:ext cx="876300" cy="1079500"/>
        </p:xfrm>
        <a:graphic>
          <a:graphicData uri="http://schemas.openxmlformats.org/presentationml/2006/ole">
            <mc:AlternateContent xmlns:mc="http://schemas.openxmlformats.org/markup-compatibility/2006">
              <mc:Choice xmlns:v="urn:schemas-microsoft-com:vml" Requires="v">
                <p:oleObj spid="_x0000_s40017" name="Denklem" r:id="rId4" imgW="876240" imgH="1079280" progId="Equation.3">
                  <p:embed/>
                </p:oleObj>
              </mc:Choice>
              <mc:Fallback>
                <p:oleObj name="Denklem" r:id="rId4" imgW="876240" imgH="10792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624138"/>
                        <a:ext cx="8763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3"/>
          <p:cNvGraphicFramePr>
            <a:graphicFrameLocks noChangeAspect="1"/>
          </p:cNvGraphicFramePr>
          <p:nvPr/>
        </p:nvGraphicFramePr>
        <p:xfrm>
          <a:off x="5637213" y="2565400"/>
          <a:ext cx="762000" cy="1054100"/>
        </p:xfrm>
        <a:graphic>
          <a:graphicData uri="http://schemas.openxmlformats.org/presentationml/2006/ole">
            <mc:AlternateContent xmlns:mc="http://schemas.openxmlformats.org/markup-compatibility/2006">
              <mc:Choice xmlns:v="urn:schemas-microsoft-com:vml" Requires="v">
                <p:oleObj spid="_x0000_s40018" name="Denklem" r:id="rId6" imgW="761760" imgH="1054080" progId="Equation.3">
                  <p:embed/>
                </p:oleObj>
              </mc:Choice>
              <mc:Fallback>
                <p:oleObj name="Denklem" r:id="rId6" imgW="761760" imgH="10540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213" y="2565400"/>
                        <a:ext cx="7620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3"/>
          <p:cNvGraphicFramePr>
            <a:graphicFrameLocks noChangeAspect="1"/>
          </p:cNvGraphicFramePr>
          <p:nvPr/>
        </p:nvGraphicFramePr>
        <p:xfrm>
          <a:off x="1763688" y="4653135"/>
          <a:ext cx="3888432" cy="916559"/>
        </p:xfrm>
        <a:graphic>
          <a:graphicData uri="http://schemas.openxmlformats.org/presentationml/2006/ole">
            <mc:AlternateContent xmlns:mc="http://schemas.openxmlformats.org/markup-compatibility/2006">
              <mc:Choice xmlns:v="urn:schemas-microsoft-com:vml" Requires="v">
                <p:oleObj spid="_x0000_s40019" name="Denklem" r:id="rId8" imgW="3555720" imgH="838080" progId="Equation.3">
                  <p:embed/>
                </p:oleObj>
              </mc:Choice>
              <mc:Fallback>
                <p:oleObj name="Denklem" r:id="rId8" imgW="3555720" imgH="8380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3688" y="4653135"/>
                        <a:ext cx="3888432" cy="916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Normal Eğrilik Yarıçapı ve Ekstrem Değerleri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28</a:t>
            </a:fld>
            <a:endParaRPr lang="tr-TR"/>
          </a:p>
        </p:txBody>
      </p:sp>
      <mc:AlternateContent xmlns:mc="http://schemas.openxmlformats.org/markup-compatibility/2006">
        <mc:Choice xmlns:a14="http://schemas.microsoft.com/office/drawing/2010/main" Requires="a14">
          <p:sp>
            <p:nvSpPr>
              <p:cNvPr id="5" name="4 İçerik Yer Tutucusu"/>
              <p:cNvSpPr>
                <a:spLocks noGrp="1"/>
              </p:cNvSpPr>
              <p:nvPr>
                <p:ph sz="quarter" idx="1"/>
              </p:nvPr>
            </p:nvSpPr>
            <p:spPr/>
            <p:txBody>
              <a:bodyPr/>
              <a:lstStyle/>
              <a:p>
                <a:r>
                  <a:rPr lang="tr-TR" dirty="0" smtClean="0"/>
                  <a:t>Normal Eğrilik;</a:t>
                </a:r>
              </a:p>
              <a:p>
                <a:endParaRPr lang="tr-TR" dirty="0" smtClean="0"/>
              </a:p>
              <a:p>
                <a:endParaRPr lang="tr-TR" dirty="0" smtClean="0"/>
              </a:p>
              <a:p>
                <a:r>
                  <a:rPr lang="tr-TR" dirty="0" smtClean="0"/>
                  <a:t>şeklinde yazılabilir. Pay ve payda </a:t>
                </a:r>
                <a14:m>
                  <m:oMath xmlns:m="http://schemas.openxmlformats.org/officeDocument/2006/math">
                    <m:r>
                      <m:rPr>
                        <m:sty m:val="p"/>
                      </m:rPr>
                      <a:rPr lang="tr-TR" sz="2800" b="0" i="0" smtClean="0">
                        <a:latin typeface="Cambria Math" panose="02040503050406030204" pitchFamily="18" charset="0"/>
                        <a:ea typeface="Cambria Math" panose="02040503050406030204" pitchFamily="18" charset="0"/>
                      </a:rPr>
                      <m:t>d</m:t>
                    </m:r>
                    <m:sSup>
                      <m:sSupPr>
                        <m:ctrlPr>
                          <a:rPr lang="tr-TR" sz="2800" b="0" i="1" smtClean="0">
                            <a:latin typeface="Cambria Math" panose="02040503050406030204" pitchFamily="18" charset="0"/>
                            <a:ea typeface="Cambria Math" panose="02040503050406030204" pitchFamily="18" charset="0"/>
                          </a:rPr>
                        </m:ctrlPr>
                      </m:sSupPr>
                      <m:e>
                        <m:r>
                          <a:rPr lang="el-GR" sz="2800" i="1">
                            <a:latin typeface="Cambria Math" panose="02040503050406030204" pitchFamily="18" charset="0"/>
                            <a:ea typeface="Cambria Math" panose="02040503050406030204" pitchFamily="18" charset="0"/>
                          </a:rPr>
                          <m:t>𝜑</m:t>
                        </m:r>
                      </m:e>
                      <m:sup>
                        <m:r>
                          <a:rPr lang="tr-TR" sz="2800" b="0" i="1" smtClean="0">
                            <a:latin typeface="Cambria Math" panose="02040503050406030204" pitchFamily="18" charset="0"/>
                            <a:ea typeface="Cambria Math" panose="02040503050406030204" pitchFamily="18" charset="0"/>
                          </a:rPr>
                          <m:t>2</m:t>
                        </m:r>
                      </m:sup>
                    </m:sSup>
                    <m:r>
                      <a:rPr lang="el-GR" sz="2800" i="1">
                        <a:latin typeface="Cambria Math" panose="02040503050406030204" pitchFamily="18" charset="0"/>
                        <a:ea typeface="Cambria Math" panose="02040503050406030204" pitchFamily="18" charset="0"/>
                      </a:rPr>
                      <m:t> </m:t>
                    </m:r>
                  </m:oMath>
                </a14:m>
                <a:r>
                  <a:rPr lang="tr-TR" dirty="0" smtClean="0"/>
                  <a:t> </a:t>
                </a:r>
                <a:r>
                  <a:rPr lang="tr-TR" dirty="0" smtClean="0"/>
                  <a:t>parantezine alınırsa, </a:t>
                </a:r>
                <a:endParaRPr lang="tr-TR" dirty="0"/>
              </a:p>
            </p:txBody>
          </p:sp>
        </mc:Choice>
        <mc:Fallback>
          <p:sp>
            <p:nvSpPr>
              <p:cNvPr id="5" name="4 İçerik Yer Tutucusu"/>
              <p:cNvSpPr>
                <a:spLocks noGrp="1" noRot="1" noChangeAspect="1" noMove="1" noResize="1" noEditPoints="1" noAdjustHandles="1" noChangeArrowheads="1" noChangeShapeType="1" noTextEdit="1"/>
              </p:cNvSpPr>
              <p:nvPr>
                <p:ph sz="quarter" idx="1"/>
              </p:nvPr>
            </p:nvSpPr>
            <p:spPr>
              <a:blipFill rotWithShape="0">
                <a:blip r:embed="rId3"/>
                <a:stretch>
                  <a:fillRect l="-667" t="-1235" r="-963"/>
                </a:stretch>
              </a:blipFill>
            </p:spPr>
            <p:txBody>
              <a:bodyPr/>
              <a:lstStyle/>
              <a:p>
                <a:r>
                  <a:rPr lang="tr-TR">
                    <a:noFill/>
                  </a:rPr>
                  <a:t> </a:t>
                </a:r>
              </a:p>
            </p:txBody>
          </p:sp>
        </mc:Fallback>
      </mc:AlternateContent>
      <p:graphicFrame>
        <p:nvGraphicFramePr>
          <p:cNvPr id="6" name="5 Nesne"/>
          <p:cNvGraphicFramePr>
            <a:graphicFrameLocks noChangeAspect="1"/>
          </p:cNvGraphicFramePr>
          <p:nvPr/>
        </p:nvGraphicFramePr>
        <p:xfrm>
          <a:off x="1187624" y="1772816"/>
          <a:ext cx="3606800" cy="774700"/>
        </p:xfrm>
        <a:graphic>
          <a:graphicData uri="http://schemas.openxmlformats.org/presentationml/2006/ole">
            <mc:AlternateContent xmlns:mc="http://schemas.openxmlformats.org/markup-compatibility/2006">
              <mc:Choice xmlns:v="urn:schemas-microsoft-com:vml" Requires="v">
                <p:oleObj spid="_x0000_s41014" name="Denklem" r:id="rId4" imgW="3606480" imgH="774360" progId="Equation.3">
                  <p:embed/>
                </p:oleObj>
              </mc:Choice>
              <mc:Fallback>
                <p:oleObj name="Denklem" r:id="rId4" imgW="3606480" imgH="7743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772816"/>
                        <a:ext cx="36068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3" name="Object 3"/>
          <p:cNvGraphicFramePr>
            <a:graphicFrameLocks noChangeAspect="1"/>
          </p:cNvGraphicFramePr>
          <p:nvPr/>
        </p:nvGraphicFramePr>
        <p:xfrm>
          <a:off x="1475656" y="3429000"/>
          <a:ext cx="3784600" cy="2133600"/>
        </p:xfrm>
        <a:graphic>
          <a:graphicData uri="http://schemas.openxmlformats.org/presentationml/2006/ole">
            <mc:AlternateContent xmlns:mc="http://schemas.openxmlformats.org/markup-compatibility/2006">
              <mc:Choice xmlns:v="urn:schemas-microsoft-com:vml" Requires="v">
                <p:oleObj spid="_x0000_s41015" name="Denklem" r:id="rId6" imgW="3784320" imgH="2133360" progId="Equation.3">
                  <p:embed/>
                </p:oleObj>
              </mc:Choice>
              <mc:Fallback>
                <p:oleObj name="Denklem" r:id="rId6" imgW="3784320" imgH="21333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5656" y="3429000"/>
                        <a:ext cx="3784600"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Normal Eğrilik Yarıçapı ve Ekstrem Değerleri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29</a:t>
            </a:fld>
            <a:endParaRPr lang="tr-TR"/>
          </a:p>
        </p:txBody>
      </p:sp>
      <p:sp>
        <p:nvSpPr>
          <p:cNvPr id="5" name="4 İçerik Yer Tutucusu"/>
          <p:cNvSpPr>
            <a:spLocks noGrp="1"/>
          </p:cNvSpPr>
          <p:nvPr>
            <p:ph sz="quarter" idx="1"/>
          </p:nvPr>
        </p:nvSpPr>
        <p:spPr/>
        <p:txBody>
          <a:bodyPr/>
          <a:lstStyle/>
          <a:p>
            <a:r>
              <a:rPr lang="tr-TR" dirty="0" smtClean="0"/>
              <a:t>Normal Eğrilik yarıçapının en büyük ve en küçük değerleri, R</a:t>
            </a:r>
            <a:r>
              <a:rPr lang="tr-TR" baseline="-25000" dirty="0" smtClean="0"/>
              <a:t>nor</a:t>
            </a:r>
            <a:r>
              <a:rPr lang="tr-TR" dirty="0" smtClean="0"/>
              <a:t>=f(</a:t>
            </a:r>
            <a:r>
              <a:rPr lang="el-GR" dirty="0" smtClean="0">
                <a:latin typeface="Calibri"/>
              </a:rPr>
              <a:t>α</a:t>
            </a:r>
            <a:r>
              <a:rPr lang="tr-TR" dirty="0" smtClean="0">
                <a:latin typeface="Calibri"/>
              </a:rPr>
              <a:t>) fonksiyonunun türevini sıfır yapan </a:t>
            </a:r>
            <a:r>
              <a:rPr lang="el-GR" dirty="0" smtClean="0"/>
              <a:t>α</a:t>
            </a:r>
            <a:r>
              <a:rPr lang="tr-TR" dirty="0" smtClean="0"/>
              <a:t> azimutlu normal eğrilerin eğrilik yarıçaplarıdır. Son eşitliğin </a:t>
            </a:r>
            <a:r>
              <a:rPr lang="el-GR" dirty="0" smtClean="0"/>
              <a:t>α</a:t>
            </a:r>
            <a:r>
              <a:rPr lang="tr-TR" dirty="0" smtClean="0"/>
              <a:t>’ ya göre türevi alınırsa;</a:t>
            </a:r>
            <a:r>
              <a:rPr lang="tr-TR" dirty="0" smtClean="0">
                <a:latin typeface="Calibri"/>
              </a:rPr>
              <a:t> </a:t>
            </a:r>
          </a:p>
          <a:p>
            <a:endParaRPr lang="tr-TR" dirty="0" smtClean="0">
              <a:latin typeface="Calibri"/>
            </a:endParaRPr>
          </a:p>
          <a:p>
            <a:r>
              <a:rPr lang="tr-TR" dirty="0" smtClean="0">
                <a:latin typeface="Calibri"/>
              </a:rPr>
              <a:t>elde edilir. c, v birer sabit olduğu için        için sin2</a:t>
            </a:r>
            <a:r>
              <a:rPr lang="el-GR" dirty="0" smtClean="0">
                <a:latin typeface="Calibri"/>
              </a:rPr>
              <a:t>α</a:t>
            </a:r>
            <a:r>
              <a:rPr lang="tr-TR" dirty="0" smtClean="0">
                <a:latin typeface="Calibri"/>
              </a:rPr>
              <a:t>=0 olmalıdır.</a:t>
            </a:r>
          </a:p>
          <a:p>
            <a:r>
              <a:rPr lang="tr-TR" dirty="0" smtClean="0">
                <a:latin typeface="Calibri"/>
              </a:rPr>
              <a:t>Dolayısıyla </a:t>
            </a:r>
            <a:r>
              <a:rPr lang="el-GR" dirty="0" smtClean="0">
                <a:latin typeface="Calibri"/>
              </a:rPr>
              <a:t>α</a:t>
            </a:r>
            <a:r>
              <a:rPr lang="tr-TR" baseline="-25000" dirty="0" smtClean="0">
                <a:latin typeface="Calibri"/>
              </a:rPr>
              <a:t>1</a:t>
            </a:r>
            <a:r>
              <a:rPr lang="tr-TR" dirty="0" smtClean="0">
                <a:latin typeface="Calibri"/>
              </a:rPr>
              <a:t>=0</a:t>
            </a:r>
            <a:r>
              <a:rPr lang="tr-TR" baseline="30000" dirty="0" smtClean="0">
                <a:latin typeface="Calibri"/>
              </a:rPr>
              <a:t>o</a:t>
            </a:r>
            <a:r>
              <a:rPr lang="tr-TR" dirty="0" smtClean="0">
                <a:latin typeface="Calibri"/>
              </a:rPr>
              <a:t>, </a:t>
            </a:r>
            <a:r>
              <a:rPr lang="el-GR" dirty="0" smtClean="0">
                <a:latin typeface="Calibri"/>
              </a:rPr>
              <a:t>α</a:t>
            </a:r>
            <a:r>
              <a:rPr lang="tr-TR" baseline="-25000" dirty="0" smtClean="0">
                <a:latin typeface="Calibri"/>
              </a:rPr>
              <a:t>2</a:t>
            </a:r>
            <a:r>
              <a:rPr lang="tr-TR" dirty="0" smtClean="0">
                <a:latin typeface="Calibri"/>
              </a:rPr>
              <a:t>=90</a:t>
            </a:r>
            <a:r>
              <a:rPr lang="tr-TR" baseline="30000" dirty="0" smtClean="0">
                <a:latin typeface="Calibri"/>
              </a:rPr>
              <a:t>o </a:t>
            </a:r>
            <a:r>
              <a:rPr lang="tr-TR" dirty="0" smtClean="0">
                <a:latin typeface="Calibri"/>
              </a:rPr>
              <a:t> olur.</a:t>
            </a:r>
          </a:p>
          <a:p>
            <a:r>
              <a:rPr lang="el-GR" dirty="0" smtClean="0"/>
              <a:t>α</a:t>
            </a:r>
            <a:r>
              <a:rPr lang="tr-TR" baseline="-25000" dirty="0" smtClean="0">
                <a:latin typeface="Calibri"/>
              </a:rPr>
              <a:t>1</a:t>
            </a:r>
            <a:r>
              <a:rPr lang="tr-TR" dirty="0" smtClean="0">
                <a:latin typeface="Calibri"/>
              </a:rPr>
              <a:t>=0</a:t>
            </a:r>
            <a:r>
              <a:rPr lang="tr-TR" baseline="30000" dirty="0" smtClean="0">
                <a:latin typeface="Calibri"/>
              </a:rPr>
              <a:t>o</a:t>
            </a:r>
            <a:r>
              <a:rPr lang="tr-TR" dirty="0" smtClean="0">
                <a:latin typeface="Calibri"/>
              </a:rPr>
              <a:t>, </a:t>
            </a:r>
            <a:r>
              <a:rPr lang="el-GR" dirty="0" smtClean="0"/>
              <a:t>α</a:t>
            </a:r>
            <a:r>
              <a:rPr lang="tr-TR" baseline="-25000" dirty="0" smtClean="0">
                <a:latin typeface="Calibri"/>
              </a:rPr>
              <a:t>2</a:t>
            </a:r>
            <a:r>
              <a:rPr lang="tr-TR" dirty="0" smtClean="0">
                <a:latin typeface="Calibri"/>
              </a:rPr>
              <a:t>=90</a:t>
            </a:r>
            <a:r>
              <a:rPr lang="tr-TR" baseline="30000" dirty="0" smtClean="0">
                <a:latin typeface="Calibri"/>
              </a:rPr>
              <a:t>o</a:t>
            </a:r>
            <a:r>
              <a:rPr lang="tr-TR" dirty="0" smtClean="0">
                <a:latin typeface="Calibri"/>
              </a:rPr>
              <a:t> denklemde yerine konursa aşağıdaki denklemler elde edilir.</a:t>
            </a:r>
            <a:r>
              <a:rPr lang="tr-TR" baseline="30000" dirty="0" smtClean="0">
                <a:latin typeface="Calibri"/>
              </a:rPr>
              <a:t>  </a:t>
            </a:r>
            <a:endParaRPr lang="tr-TR" baseline="30000" dirty="0" smtClean="0"/>
          </a:p>
        </p:txBody>
      </p:sp>
      <p:graphicFrame>
        <p:nvGraphicFramePr>
          <p:cNvPr id="8" name="7 Nesne"/>
          <p:cNvGraphicFramePr>
            <a:graphicFrameLocks noChangeAspect="1"/>
          </p:cNvGraphicFramePr>
          <p:nvPr/>
        </p:nvGraphicFramePr>
        <p:xfrm>
          <a:off x="2267744" y="2924944"/>
          <a:ext cx="3822700" cy="444500"/>
        </p:xfrm>
        <a:graphic>
          <a:graphicData uri="http://schemas.openxmlformats.org/presentationml/2006/ole">
            <mc:AlternateContent xmlns:mc="http://schemas.openxmlformats.org/markup-compatibility/2006">
              <mc:Choice xmlns:v="urn:schemas-microsoft-com:vml" Requires="v">
                <p:oleObj spid="_x0000_s42066" name="Denklem" r:id="rId3" imgW="3822480" imgH="444240" progId="Equation.3">
                  <p:embed/>
                </p:oleObj>
              </mc:Choice>
              <mc:Fallback>
                <p:oleObj name="Denklem" r:id="rId3" imgW="3822480" imgH="4442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924944"/>
                        <a:ext cx="3822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5745584" y="3421571"/>
          <a:ext cx="482600" cy="393700"/>
        </p:xfrm>
        <a:graphic>
          <a:graphicData uri="http://schemas.openxmlformats.org/presentationml/2006/ole">
            <mc:AlternateContent xmlns:mc="http://schemas.openxmlformats.org/markup-compatibility/2006">
              <mc:Choice xmlns:v="urn:schemas-microsoft-com:vml" Requires="v">
                <p:oleObj spid="_x0000_s42067" name="Denklem" r:id="rId5" imgW="482400" imgH="393480" progId="Equation.3">
                  <p:embed/>
                </p:oleObj>
              </mc:Choice>
              <mc:Fallback>
                <p:oleObj name="Denklem" r:id="rId5" imgW="482400" imgH="393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584" y="3421571"/>
                        <a:ext cx="48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extLst>
              <p:ext uri="{D42A27DB-BD31-4B8C-83A1-F6EECF244321}">
                <p14:modId xmlns:p14="http://schemas.microsoft.com/office/powerpoint/2010/main" val="345427364"/>
              </p:ext>
            </p:extLst>
          </p:nvPr>
        </p:nvGraphicFramePr>
        <p:xfrm>
          <a:off x="3544888" y="5661025"/>
          <a:ext cx="1257300" cy="812800"/>
        </p:xfrm>
        <a:graphic>
          <a:graphicData uri="http://schemas.openxmlformats.org/presentationml/2006/ole">
            <mc:AlternateContent xmlns:mc="http://schemas.openxmlformats.org/markup-compatibility/2006">
              <mc:Choice xmlns:v="urn:schemas-microsoft-com:vml" Requires="v">
                <p:oleObj spid="_x0000_s42068" name="Denklem" r:id="rId7" imgW="1257120" imgH="812520" progId="Equation.3">
                  <p:embed/>
                </p:oleObj>
              </mc:Choice>
              <mc:Fallback>
                <p:oleObj name="Denklem" r:id="rId7" imgW="1257120" imgH="812520" progId="Equation.3">
                  <p:embed/>
                  <p:pic>
                    <p:nvPicPr>
                      <p:cNvPr id="0" name="Picture 6"/>
                      <p:cNvPicPr>
                        <a:picLocks noChangeAspect="1" noChangeArrowheads="1"/>
                      </p:cNvPicPr>
                      <p:nvPr/>
                    </p:nvPicPr>
                    <p:blipFill>
                      <a:blip r:embed="rId8"/>
                      <a:srcRect/>
                      <a:stretch>
                        <a:fillRect/>
                      </a:stretch>
                    </p:blipFill>
                    <p:spPr bwMode="auto">
                      <a:xfrm>
                        <a:off x="3544888" y="5661025"/>
                        <a:ext cx="1257300"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a:t>
            </a:fld>
            <a:endParaRPr lang="tr-TR"/>
          </a:p>
        </p:txBody>
      </p:sp>
      <p:pic>
        <p:nvPicPr>
          <p:cNvPr id="49154" name="Picture 2"/>
          <p:cNvPicPr>
            <a:picLocks noChangeAspect="1" noChangeArrowheads="1"/>
          </p:cNvPicPr>
          <p:nvPr/>
        </p:nvPicPr>
        <p:blipFill>
          <a:blip r:embed="rId2" cstate="print"/>
          <a:srcRect/>
          <a:stretch>
            <a:fillRect/>
          </a:stretch>
        </p:blipFill>
        <p:spPr bwMode="auto">
          <a:xfrm>
            <a:off x="681038" y="1824038"/>
            <a:ext cx="7781925"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Normal Eğrilik Yarıçapı ve Ekstrem Değerleri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30</a:t>
            </a:fld>
            <a:endParaRPr lang="tr-TR"/>
          </a:p>
        </p:txBody>
      </p:sp>
      <p:sp>
        <p:nvSpPr>
          <p:cNvPr id="5" name="4 İçerik Yer Tutucusu"/>
          <p:cNvSpPr>
            <a:spLocks noGrp="1"/>
          </p:cNvSpPr>
          <p:nvPr>
            <p:ph sz="quarter" idx="1"/>
          </p:nvPr>
        </p:nvSpPr>
        <p:spPr/>
        <p:txBody>
          <a:bodyPr>
            <a:normAutofit/>
          </a:bodyPr>
          <a:lstStyle/>
          <a:p>
            <a:r>
              <a:rPr lang="tr-TR" sz="1400" dirty="0" smtClean="0">
                <a:latin typeface="Calibri"/>
              </a:rPr>
              <a:t>v&gt;1 olduğu için R</a:t>
            </a:r>
            <a:r>
              <a:rPr lang="tr-TR" sz="1400" baseline="-25000" dirty="0" smtClean="0">
                <a:latin typeface="Calibri"/>
              </a:rPr>
              <a:t>2</a:t>
            </a:r>
            <a:r>
              <a:rPr lang="tr-TR" sz="1400" dirty="0" smtClean="0">
                <a:latin typeface="Calibri"/>
              </a:rPr>
              <a:t>&gt;R</a:t>
            </a:r>
            <a:r>
              <a:rPr lang="tr-TR" sz="1400" baseline="-25000" dirty="0" smtClean="0">
                <a:latin typeface="Calibri"/>
              </a:rPr>
              <a:t>1 </a:t>
            </a:r>
            <a:r>
              <a:rPr lang="tr-TR" sz="1400" dirty="0" smtClean="0">
                <a:latin typeface="Calibri"/>
              </a:rPr>
              <a:t> olduğu ortaya çıkar. </a:t>
            </a:r>
            <a:r>
              <a:rPr lang="tr-TR" sz="1400" dirty="0" err="1" smtClean="0">
                <a:latin typeface="Calibri"/>
              </a:rPr>
              <a:t>Elipsoid</a:t>
            </a:r>
            <a:r>
              <a:rPr lang="tr-TR" sz="1400" dirty="0" smtClean="0">
                <a:latin typeface="Calibri"/>
              </a:rPr>
              <a:t> yüzünde bir P noktasında sonsuz sayıda normal eğrilik yarıçaplarından en büyüğü </a:t>
            </a:r>
            <a:r>
              <a:rPr lang="el-GR" sz="1400" dirty="0" smtClean="0"/>
              <a:t>α</a:t>
            </a:r>
            <a:r>
              <a:rPr lang="tr-TR" sz="1400" dirty="0" smtClean="0">
                <a:latin typeface="Calibri"/>
              </a:rPr>
              <a:t>=90</a:t>
            </a:r>
            <a:r>
              <a:rPr lang="tr-TR" sz="1400" baseline="30000" dirty="0" smtClean="0">
                <a:latin typeface="Calibri"/>
              </a:rPr>
              <a:t>o</a:t>
            </a:r>
            <a:r>
              <a:rPr lang="tr-TR" sz="1400" dirty="0" smtClean="0">
                <a:latin typeface="Calibri"/>
              </a:rPr>
              <a:t>, en küçüğü de </a:t>
            </a:r>
            <a:r>
              <a:rPr lang="el-GR" sz="1400" dirty="0" smtClean="0"/>
              <a:t>α</a:t>
            </a:r>
            <a:r>
              <a:rPr lang="tr-TR" sz="1400" dirty="0" smtClean="0">
                <a:latin typeface="Calibri"/>
              </a:rPr>
              <a:t>=0</a:t>
            </a:r>
            <a:r>
              <a:rPr lang="tr-TR" sz="1400" baseline="30000" dirty="0" smtClean="0">
                <a:latin typeface="Calibri"/>
              </a:rPr>
              <a:t>o</a:t>
            </a:r>
            <a:r>
              <a:rPr lang="tr-TR" sz="1400" dirty="0" smtClean="0">
                <a:latin typeface="Calibri"/>
              </a:rPr>
              <a:t>’ </a:t>
            </a:r>
            <a:r>
              <a:rPr lang="tr-TR" sz="1400" dirty="0" err="1" smtClean="0">
                <a:latin typeface="Calibri"/>
              </a:rPr>
              <a:t>dir</a:t>
            </a:r>
            <a:r>
              <a:rPr lang="tr-TR" sz="1400" dirty="0" smtClean="0">
                <a:latin typeface="Calibri"/>
              </a:rPr>
              <a:t>.</a:t>
            </a:r>
          </a:p>
          <a:p>
            <a:r>
              <a:rPr lang="tr-TR" sz="1400" dirty="0" smtClean="0">
                <a:latin typeface="Calibri"/>
              </a:rPr>
              <a:t>Jeodezide genellikle R</a:t>
            </a:r>
            <a:r>
              <a:rPr lang="tr-TR" sz="1400" baseline="-25000" dirty="0" smtClean="0">
                <a:latin typeface="Calibri"/>
              </a:rPr>
              <a:t>1</a:t>
            </a:r>
            <a:r>
              <a:rPr lang="tr-TR" sz="1400" dirty="0" smtClean="0">
                <a:latin typeface="Calibri"/>
              </a:rPr>
              <a:t>=M (1. eğrilik yarıçapı), R</a:t>
            </a:r>
            <a:r>
              <a:rPr lang="tr-TR" sz="1400" baseline="-25000" dirty="0" smtClean="0">
                <a:latin typeface="Calibri"/>
              </a:rPr>
              <a:t>2</a:t>
            </a:r>
            <a:r>
              <a:rPr lang="tr-TR" sz="1400" dirty="0" smtClean="0">
                <a:latin typeface="Calibri"/>
              </a:rPr>
              <a:t>=N (2. eğrilik yarıçapı veya çapraz eğrilik yarıçapı) ile gösterilir.</a:t>
            </a:r>
          </a:p>
          <a:p>
            <a:r>
              <a:rPr lang="tr-TR" sz="1400" dirty="0" smtClean="0">
                <a:latin typeface="Calibri"/>
              </a:rPr>
              <a:t>M meridyen elipsinin bir P noktasındaki eğrilik yarıçapıdır, N ise normal kesit eğrisinin eğrilik yarıçapıdır. </a:t>
            </a:r>
          </a:p>
          <a:p>
            <a:endParaRPr lang="tr-TR" sz="1800" dirty="0" smtClean="0">
              <a:latin typeface="Calibri"/>
            </a:endParaRPr>
          </a:p>
          <a:p>
            <a:endParaRPr lang="tr-TR" sz="1800" dirty="0" smtClean="0">
              <a:latin typeface="Calibri"/>
            </a:endParaRPr>
          </a:p>
          <a:p>
            <a:endParaRPr lang="tr-TR" sz="1800" dirty="0" smtClean="0">
              <a:latin typeface="Calibri"/>
            </a:endParaRPr>
          </a:p>
          <a:p>
            <a:r>
              <a:rPr lang="tr-TR" sz="1400" dirty="0" smtClean="0">
                <a:latin typeface="Calibri"/>
              </a:rPr>
              <a:t>Herhangi bir </a:t>
            </a:r>
            <a:r>
              <a:rPr lang="el-GR" sz="1400" dirty="0" smtClean="0">
                <a:latin typeface="Calibri"/>
              </a:rPr>
              <a:t>α</a:t>
            </a:r>
            <a:r>
              <a:rPr lang="tr-TR" sz="1400" dirty="0" smtClean="0">
                <a:latin typeface="Calibri"/>
              </a:rPr>
              <a:t> azimutunda normal eğrilik EULER eşitliği yardımıyla hesaplanabilir.</a:t>
            </a:r>
          </a:p>
          <a:p>
            <a:endParaRPr lang="tr-TR" sz="1800" dirty="0" smtClean="0">
              <a:latin typeface="Calibri"/>
            </a:endParaRPr>
          </a:p>
          <a:p>
            <a:endParaRPr lang="tr-TR" sz="1800" dirty="0" smtClean="0">
              <a:latin typeface="Calibri"/>
            </a:endParaRPr>
          </a:p>
          <a:p>
            <a:r>
              <a:rPr lang="tr-TR" sz="1400" dirty="0" smtClean="0">
                <a:latin typeface="Calibri"/>
              </a:rPr>
              <a:t>Ayrıca;</a:t>
            </a:r>
          </a:p>
        </p:txBody>
      </p:sp>
      <p:graphicFrame>
        <p:nvGraphicFramePr>
          <p:cNvPr id="9" name="8 Nesne"/>
          <p:cNvGraphicFramePr>
            <a:graphicFrameLocks noChangeAspect="1"/>
          </p:cNvGraphicFramePr>
          <p:nvPr/>
        </p:nvGraphicFramePr>
        <p:xfrm>
          <a:off x="3635896" y="2420888"/>
          <a:ext cx="1512168" cy="1061735"/>
        </p:xfrm>
        <a:graphic>
          <a:graphicData uri="http://schemas.openxmlformats.org/presentationml/2006/ole">
            <mc:AlternateContent xmlns:mc="http://schemas.openxmlformats.org/markup-compatibility/2006">
              <mc:Choice xmlns:v="urn:schemas-microsoft-com:vml" Requires="v">
                <p:oleObj spid="_x0000_s43090" name="Denklem" r:id="rId3" imgW="1193760" imgH="838080" progId="Equation.3">
                  <p:embed/>
                </p:oleObj>
              </mc:Choice>
              <mc:Fallback>
                <p:oleObj name="Denklem" r:id="rId3" imgW="1193760" imgH="83808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420888"/>
                        <a:ext cx="1512168" cy="10617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4" name="Object 6"/>
          <p:cNvGraphicFramePr>
            <a:graphicFrameLocks noChangeAspect="1"/>
          </p:cNvGraphicFramePr>
          <p:nvPr/>
        </p:nvGraphicFramePr>
        <p:xfrm>
          <a:off x="3419872" y="3861048"/>
          <a:ext cx="2024141" cy="498003"/>
        </p:xfrm>
        <a:graphic>
          <a:graphicData uri="http://schemas.openxmlformats.org/presentationml/2006/ole">
            <mc:AlternateContent xmlns:mc="http://schemas.openxmlformats.org/markup-compatibility/2006">
              <mc:Choice xmlns:v="urn:schemas-microsoft-com:vml" Requires="v">
                <p:oleObj spid="_x0000_s43091" name="Denklem" r:id="rId5" imgW="1600200" imgH="393480" progId="Equation.3">
                  <p:embed/>
                </p:oleObj>
              </mc:Choice>
              <mc:Fallback>
                <p:oleObj name="Denklem" r:id="rId5" imgW="1600200" imgH="39348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3861048"/>
                        <a:ext cx="2024141" cy="4980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6" name="Metin kutusu 5"/>
              <p:cNvSpPr txBox="1"/>
              <p:nvPr/>
            </p:nvSpPr>
            <p:spPr>
              <a:xfrm>
                <a:off x="2667694" y="4869160"/>
                <a:ext cx="3448572"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𝑂𝑟𝑡𝑎𝑙𝑎𝑚𝑎</m:t>
                      </m:r>
                      <m:r>
                        <a:rPr lang="tr-TR" b="0" i="1" smtClean="0">
                          <a:latin typeface="Cambria Math" panose="02040503050406030204" pitchFamily="18" charset="0"/>
                        </a:rPr>
                        <m:t> </m:t>
                      </m:r>
                      <m:r>
                        <a:rPr lang="tr-TR" b="0" i="1" smtClean="0">
                          <a:latin typeface="Cambria Math" panose="02040503050406030204" pitchFamily="18" charset="0"/>
                        </a:rPr>
                        <m:t>𝐸</m:t>
                      </m:r>
                      <m:r>
                        <a:rPr lang="tr-TR" b="0" i="1" smtClean="0">
                          <a:latin typeface="Cambria Math" panose="02040503050406030204" pitchFamily="18" charset="0"/>
                        </a:rPr>
                        <m:t>ğ</m:t>
                      </m:r>
                      <m:r>
                        <a:rPr lang="tr-TR" b="0" i="1" smtClean="0">
                          <a:latin typeface="Cambria Math" panose="02040503050406030204" pitchFamily="18" charset="0"/>
                        </a:rPr>
                        <m:t>𝑟𝑖𝑙𝑖</m:t>
                      </m:r>
                      <m:r>
                        <a:rPr lang="tr-TR" b="0" i="1" smtClean="0">
                          <a:latin typeface="Cambria Math" panose="02040503050406030204" pitchFamily="18" charset="0"/>
                        </a:rPr>
                        <m:t>ğ</m:t>
                      </m:r>
                      <m:r>
                        <a:rPr lang="tr-TR" b="0" i="1" smtClean="0">
                          <a:latin typeface="Cambria Math" panose="02040503050406030204" pitchFamily="18" charset="0"/>
                        </a:rPr>
                        <m:t>𝑖</m:t>
                      </m:r>
                      <m:r>
                        <a:rPr lang="tr-TR" b="0" i="1" smtClean="0">
                          <a:latin typeface="Cambria Math" panose="02040503050406030204" pitchFamily="18" charset="0"/>
                        </a:rPr>
                        <m:t> </m:t>
                      </m:r>
                      <m:r>
                        <a:rPr lang="tr-TR" b="0" i="1" smtClean="0">
                          <a:latin typeface="Cambria Math" panose="02040503050406030204" pitchFamily="18" charset="0"/>
                        </a:rPr>
                        <m:t>𝐻</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𝑀</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𝑁</m:t>
                          </m:r>
                        </m:den>
                      </m:f>
                      <m:r>
                        <a:rPr lang="tr-TR" b="0" i="1" smtClean="0">
                          <a:latin typeface="Cambria Math" panose="02040503050406030204" pitchFamily="18" charset="0"/>
                        </a:rPr>
                        <m:t>)</m:t>
                      </m:r>
                    </m:oMath>
                  </m:oMathPara>
                </a14:m>
                <a:endParaRPr lang="tr-TR" dirty="0" smtClean="0"/>
              </a:p>
            </p:txBody>
          </p:sp>
        </mc:Choice>
        <mc:Fallback>
          <p:sp>
            <p:nvSpPr>
              <p:cNvPr id="6" name="Metin kutusu 5"/>
              <p:cNvSpPr txBox="1">
                <a:spLocks noRot="1" noChangeAspect="1" noMove="1" noResize="1" noEditPoints="1" noAdjustHandles="1" noChangeArrowheads="1" noChangeShapeType="1" noTextEdit="1"/>
              </p:cNvSpPr>
              <p:nvPr/>
            </p:nvSpPr>
            <p:spPr>
              <a:xfrm>
                <a:off x="2667694" y="4869160"/>
                <a:ext cx="3448572" cy="518604"/>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7" name="Metin kutusu 6"/>
              <p:cNvSpPr txBox="1"/>
              <p:nvPr/>
            </p:nvSpPr>
            <p:spPr>
              <a:xfrm>
                <a:off x="3019097" y="5463964"/>
                <a:ext cx="2416367"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𝐺𝑎𝑢𝑠𝑠</m:t>
                      </m:r>
                      <m:r>
                        <a:rPr lang="tr-TR" b="0" i="1" smtClean="0">
                          <a:latin typeface="Cambria Math" panose="02040503050406030204" pitchFamily="18" charset="0"/>
                        </a:rPr>
                        <m:t> </m:t>
                      </m:r>
                      <m:r>
                        <a:rPr lang="tr-TR" b="0" i="1" smtClean="0">
                          <a:latin typeface="Cambria Math" panose="02040503050406030204" pitchFamily="18" charset="0"/>
                        </a:rPr>
                        <m:t>𝐸</m:t>
                      </m:r>
                      <m:r>
                        <a:rPr lang="tr-TR" b="0" i="1" smtClean="0">
                          <a:latin typeface="Cambria Math" panose="02040503050406030204" pitchFamily="18" charset="0"/>
                        </a:rPr>
                        <m:t>ğ</m:t>
                      </m:r>
                      <m:r>
                        <a:rPr lang="tr-TR" b="0" i="1" smtClean="0">
                          <a:latin typeface="Cambria Math" panose="02040503050406030204" pitchFamily="18" charset="0"/>
                        </a:rPr>
                        <m:t>𝑟𝑖𝑙𝑖</m:t>
                      </m:r>
                      <m:r>
                        <a:rPr lang="tr-TR" b="0" i="1" smtClean="0">
                          <a:latin typeface="Cambria Math" panose="02040503050406030204" pitchFamily="18" charset="0"/>
                        </a:rPr>
                        <m:t>ğ</m:t>
                      </m:r>
                      <m:r>
                        <a:rPr lang="tr-TR" b="0" i="1" smtClean="0">
                          <a:latin typeface="Cambria Math" panose="02040503050406030204" pitchFamily="18" charset="0"/>
                        </a:rPr>
                        <m:t>𝑖</m:t>
                      </m:r>
                      <m:r>
                        <a:rPr lang="tr-TR" b="0" i="1" smtClean="0">
                          <a:latin typeface="Cambria Math" panose="02040503050406030204" pitchFamily="18" charset="0"/>
                        </a:rPr>
                        <m:t> </m:t>
                      </m:r>
                      <m:r>
                        <a:rPr lang="tr-TR" b="0" i="1" smtClean="0">
                          <a:latin typeface="Cambria Math" panose="02040503050406030204" pitchFamily="18" charset="0"/>
                        </a:rPr>
                        <m:t>𝐾</m:t>
                      </m:r>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𝑀𝑁</m:t>
                          </m:r>
                        </m:den>
                      </m:f>
                    </m:oMath>
                  </m:oMathPara>
                </a14:m>
                <a:endParaRPr lang="tr-TR" dirty="0"/>
              </a:p>
            </p:txBody>
          </p:sp>
        </mc:Choice>
        <mc:Fallback>
          <p:sp>
            <p:nvSpPr>
              <p:cNvPr id="7" name="Metin kutusu 6"/>
              <p:cNvSpPr txBox="1">
                <a:spLocks noRot="1" noChangeAspect="1" noMove="1" noResize="1" noEditPoints="1" noAdjustHandles="1" noChangeArrowheads="1" noChangeShapeType="1" noTextEdit="1"/>
              </p:cNvSpPr>
              <p:nvPr/>
            </p:nvSpPr>
            <p:spPr>
              <a:xfrm>
                <a:off x="3019097" y="5463964"/>
                <a:ext cx="2416367" cy="518604"/>
              </a:xfrm>
              <a:prstGeom prst="rect">
                <a:avLst/>
              </a:prstGeom>
              <a:blipFill rotWithShape="0">
                <a:blip r:embed="rId8"/>
                <a:stretch>
                  <a:fillRect/>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 ve N’ </a:t>
            </a:r>
            <a:r>
              <a:rPr lang="tr-TR" dirty="0" err="1" smtClean="0"/>
              <a:t>nin</a:t>
            </a:r>
            <a:r>
              <a:rPr lang="tr-TR" dirty="0" smtClean="0"/>
              <a:t> Geometrik Açıklaması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31</a:t>
            </a:fld>
            <a:endParaRPr lang="tr-TR"/>
          </a:p>
        </p:txBody>
      </p:sp>
      <p:sp>
        <p:nvSpPr>
          <p:cNvPr id="5" name="4 İçerik Yer Tutucusu"/>
          <p:cNvSpPr>
            <a:spLocks noGrp="1"/>
          </p:cNvSpPr>
          <p:nvPr>
            <p:ph sz="quarter" idx="1"/>
          </p:nvPr>
        </p:nvSpPr>
        <p:spPr>
          <a:xfrm>
            <a:off x="611560" y="3861048"/>
            <a:ext cx="8229600" cy="2376264"/>
          </a:xfrm>
        </p:spPr>
        <p:txBody>
          <a:bodyPr>
            <a:normAutofit fontScale="70000" lnSpcReduction="20000"/>
          </a:bodyPr>
          <a:lstStyle/>
          <a:p>
            <a:r>
              <a:rPr lang="tr-TR" dirty="0" smtClean="0"/>
              <a:t>Bir dönel </a:t>
            </a:r>
            <a:r>
              <a:rPr lang="tr-TR" dirty="0" err="1" smtClean="0"/>
              <a:t>elipsoid</a:t>
            </a:r>
            <a:r>
              <a:rPr lang="tr-TR" dirty="0" smtClean="0"/>
              <a:t> yüzünde meridyen ve paralel daireleri karakteristik eğrilerdir.</a:t>
            </a:r>
          </a:p>
          <a:p>
            <a:r>
              <a:rPr lang="tr-TR" dirty="0" smtClean="0"/>
              <a:t>Dönel </a:t>
            </a:r>
            <a:r>
              <a:rPr lang="tr-TR" dirty="0" err="1" smtClean="0"/>
              <a:t>elipsoidde</a:t>
            </a:r>
            <a:r>
              <a:rPr lang="tr-TR" dirty="0" smtClean="0"/>
              <a:t> </a:t>
            </a:r>
            <a:r>
              <a:rPr lang="el-GR" dirty="0" smtClean="0">
                <a:latin typeface="Times New Roman"/>
                <a:cs typeface="Times New Roman"/>
              </a:rPr>
              <a:t>φ</a:t>
            </a:r>
            <a:r>
              <a:rPr lang="tr-TR" dirty="0" smtClean="0">
                <a:latin typeface="Times New Roman"/>
                <a:cs typeface="Times New Roman"/>
              </a:rPr>
              <a:t>=sabit (</a:t>
            </a:r>
            <a:r>
              <a:rPr lang="el-GR" dirty="0" smtClean="0">
                <a:latin typeface="Times New Roman"/>
                <a:cs typeface="Times New Roman"/>
              </a:rPr>
              <a:t>λ</a:t>
            </a:r>
            <a:r>
              <a:rPr lang="tr-TR" dirty="0" smtClean="0">
                <a:latin typeface="Times New Roman"/>
                <a:cs typeface="Times New Roman"/>
              </a:rPr>
              <a:t> parametre) eğrisi paralel daire, </a:t>
            </a:r>
            <a:r>
              <a:rPr lang="el-GR" dirty="0" smtClean="0">
                <a:latin typeface="Times New Roman"/>
                <a:cs typeface="Times New Roman"/>
              </a:rPr>
              <a:t>λ</a:t>
            </a:r>
            <a:r>
              <a:rPr lang="tr-TR" dirty="0" smtClean="0">
                <a:latin typeface="Times New Roman"/>
                <a:cs typeface="Times New Roman"/>
              </a:rPr>
              <a:t>=sabit (</a:t>
            </a:r>
            <a:r>
              <a:rPr lang="el-GR" dirty="0" smtClean="0">
                <a:latin typeface="Times New Roman"/>
                <a:cs typeface="Times New Roman"/>
              </a:rPr>
              <a:t>φ</a:t>
            </a:r>
            <a:r>
              <a:rPr lang="tr-TR" dirty="0" smtClean="0">
                <a:latin typeface="Times New Roman"/>
                <a:cs typeface="Times New Roman"/>
              </a:rPr>
              <a:t> parametre) eğrisi meridyen elipsidir.</a:t>
            </a:r>
          </a:p>
          <a:p>
            <a:r>
              <a:rPr lang="tr-TR" dirty="0" smtClean="0">
                <a:latin typeface="Times New Roman"/>
                <a:cs typeface="Times New Roman"/>
              </a:rPr>
              <a:t>Bir meridyen elipsinin herhangi bir noktasındaki normali aynı zamanda </a:t>
            </a:r>
            <a:r>
              <a:rPr lang="tr-TR" dirty="0" err="1" smtClean="0">
                <a:latin typeface="Times New Roman"/>
                <a:cs typeface="Times New Roman"/>
              </a:rPr>
              <a:t>elipsoid</a:t>
            </a:r>
            <a:r>
              <a:rPr lang="tr-TR" dirty="0" smtClean="0">
                <a:latin typeface="Times New Roman"/>
                <a:cs typeface="Times New Roman"/>
              </a:rPr>
              <a:t> normalidir. Bu nedenle </a:t>
            </a:r>
            <a:r>
              <a:rPr lang="el-GR" dirty="0" smtClean="0">
                <a:latin typeface="Times New Roman"/>
                <a:cs typeface="Times New Roman"/>
              </a:rPr>
              <a:t>φ</a:t>
            </a:r>
            <a:r>
              <a:rPr lang="tr-TR" dirty="0" smtClean="0">
                <a:latin typeface="Times New Roman"/>
                <a:cs typeface="Times New Roman"/>
              </a:rPr>
              <a:t> parametre eğrisi ile </a:t>
            </a:r>
            <a:r>
              <a:rPr lang="el-GR" dirty="0" smtClean="0">
                <a:latin typeface="Times New Roman"/>
                <a:cs typeface="Times New Roman"/>
              </a:rPr>
              <a:t>α</a:t>
            </a:r>
            <a:r>
              <a:rPr lang="tr-TR" dirty="0" smtClean="0">
                <a:latin typeface="Times New Roman"/>
                <a:cs typeface="Times New Roman"/>
              </a:rPr>
              <a:t>=0</a:t>
            </a:r>
            <a:r>
              <a:rPr lang="tr-TR" baseline="30000" dirty="0" smtClean="0">
                <a:latin typeface="Times New Roman"/>
                <a:cs typeface="Times New Roman"/>
              </a:rPr>
              <a:t>o </a:t>
            </a:r>
            <a:r>
              <a:rPr lang="tr-TR" dirty="0" smtClean="0">
                <a:latin typeface="Times New Roman"/>
                <a:cs typeface="Times New Roman"/>
              </a:rPr>
              <a:t> </a:t>
            </a:r>
            <a:r>
              <a:rPr lang="tr-TR" b="1" i="1" dirty="0" smtClean="0">
                <a:solidFill>
                  <a:srgbClr val="FF0000"/>
                </a:solidFill>
                <a:latin typeface="Times New Roman"/>
                <a:cs typeface="Times New Roman"/>
              </a:rPr>
              <a:t>azimutundaki normal eğrilik yarıçapı M, meridyen elipsinin eğrilik yarıçapıdır.</a:t>
            </a:r>
          </a:p>
          <a:p>
            <a:r>
              <a:rPr lang="tr-TR" dirty="0" smtClean="0">
                <a:latin typeface="Times New Roman"/>
                <a:cs typeface="Times New Roman"/>
              </a:rPr>
              <a:t>Buna karşılık paralel dairenin azimutu</a:t>
            </a:r>
            <a:r>
              <a:rPr lang="el-GR" dirty="0" smtClean="0">
                <a:latin typeface="Times New Roman"/>
                <a:cs typeface="Times New Roman"/>
              </a:rPr>
              <a:t> α</a:t>
            </a:r>
            <a:r>
              <a:rPr lang="tr-TR" dirty="0" smtClean="0">
                <a:latin typeface="Times New Roman"/>
                <a:cs typeface="Times New Roman"/>
              </a:rPr>
              <a:t>=90</a:t>
            </a:r>
            <a:r>
              <a:rPr lang="tr-TR" baseline="30000" dirty="0" smtClean="0">
                <a:latin typeface="Times New Roman"/>
                <a:cs typeface="Times New Roman"/>
              </a:rPr>
              <a:t>o</a:t>
            </a:r>
            <a:r>
              <a:rPr lang="tr-TR" dirty="0" smtClean="0">
                <a:latin typeface="Times New Roman"/>
                <a:cs typeface="Times New Roman"/>
              </a:rPr>
              <a:t> olmakla beraber,asal normali </a:t>
            </a:r>
            <a:r>
              <a:rPr lang="tr-TR" dirty="0" err="1" smtClean="0">
                <a:latin typeface="Times New Roman"/>
                <a:cs typeface="Times New Roman"/>
              </a:rPr>
              <a:t>elipsoid</a:t>
            </a:r>
            <a:r>
              <a:rPr lang="tr-TR" dirty="0" smtClean="0">
                <a:latin typeface="Times New Roman"/>
                <a:cs typeface="Times New Roman"/>
              </a:rPr>
              <a:t> normali ile çakışmaz ve bu iki normal arasındaki açı </a:t>
            </a:r>
            <a:r>
              <a:rPr lang="el-GR" dirty="0" smtClean="0">
                <a:latin typeface="Times New Roman"/>
                <a:cs typeface="Times New Roman"/>
              </a:rPr>
              <a:t>φ</a:t>
            </a:r>
            <a:r>
              <a:rPr lang="tr-TR" dirty="0" smtClean="0">
                <a:latin typeface="Times New Roman"/>
                <a:cs typeface="Times New Roman"/>
              </a:rPr>
              <a:t> elipsoidal enleme eşittir. </a:t>
            </a:r>
            <a:r>
              <a:rPr lang="el-GR" dirty="0" smtClean="0">
                <a:latin typeface="Times New Roman"/>
                <a:cs typeface="Times New Roman"/>
              </a:rPr>
              <a:t>α</a:t>
            </a:r>
            <a:r>
              <a:rPr lang="tr-TR" b="1" i="1" dirty="0" smtClean="0">
                <a:solidFill>
                  <a:srgbClr val="FF0000"/>
                </a:solidFill>
                <a:latin typeface="Times New Roman"/>
                <a:cs typeface="Times New Roman"/>
              </a:rPr>
              <a:t>=90</a:t>
            </a:r>
            <a:r>
              <a:rPr lang="tr-TR" b="1" i="1" baseline="30000" dirty="0" smtClean="0">
                <a:solidFill>
                  <a:srgbClr val="FF0000"/>
                </a:solidFill>
                <a:latin typeface="Times New Roman"/>
                <a:cs typeface="Times New Roman"/>
              </a:rPr>
              <a:t>o</a:t>
            </a:r>
            <a:r>
              <a:rPr lang="tr-TR" b="1" i="1" dirty="0" smtClean="0">
                <a:solidFill>
                  <a:srgbClr val="FF0000"/>
                </a:solidFill>
                <a:latin typeface="Times New Roman"/>
                <a:cs typeface="Times New Roman"/>
              </a:rPr>
              <a:t>  azimutundaki normal eğrilik yarıçapı ise N’ </a:t>
            </a:r>
            <a:r>
              <a:rPr lang="tr-TR" b="1" i="1" dirty="0" err="1" smtClean="0">
                <a:solidFill>
                  <a:srgbClr val="FF0000"/>
                </a:solidFill>
                <a:latin typeface="Times New Roman"/>
                <a:cs typeface="Times New Roman"/>
              </a:rPr>
              <a:t>dir</a:t>
            </a:r>
            <a:r>
              <a:rPr lang="tr-TR" dirty="0" smtClean="0">
                <a:latin typeface="Times New Roman"/>
                <a:cs typeface="Times New Roman"/>
              </a:rPr>
              <a:t>.</a:t>
            </a:r>
            <a:endParaRPr lang="tr-TR" dirty="0"/>
          </a:p>
        </p:txBody>
      </p:sp>
      <p:pic>
        <p:nvPicPr>
          <p:cNvPr id="44034" name="Picture 2"/>
          <p:cNvPicPr>
            <a:picLocks noChangeAspect="1" noChangeArrowheads="1"/>
          </p:cNvPicPr>
          <p:nvPr/>
        </p:nvPicPr>
        <p:blipFill>
          <a:blip r:embed="rId2" cstate="print"/>
          <a:srcRect/>
          <a:stretch>
            <a:fillRect/>
          </a:stretch>
        </p:blipFill>
        <p:spPr bwMode="auto">
          <a:xfrm>
            <a:off x="1043608" y="1340768"/>
            <a:ext cx="712879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 ve N’ </a:t>
            </a:r>
            <a:r>
              <a:rPr lang="tr-TR" dirty="0" err="1" smtClean="0"/>
              <a:t>nin</a:t>
            </a:r>
            <a:r>
              <a:rPr lang="tr-TR" dirty="0" smtClean="0"/>
              <a:t> Geometrik Açıklaması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32</a:t>
            </a:fld>
            <a:endParaRPr lang="tr-TR"/>
          </a:p>
        </p:txBody>
      </p:sp>
      <p:pic>
        <p:nvPicPr>
          <p:cNvPr id="47106" name="Picture 2"/>
          <p:cNvPicPr>
            <a:picLocks noChangeAspect="1" noChangeArrowheads="1"/>
          </p:cNvPicPr>
          <p:nvPr/>
        </p:nvPicPr>
        <p:blipFill>
          <a:blip r:embed="rId2" cstate="print"/>
          <a:srcRect/>
          <a:stretch>
            <a:fillRect/>
          </a:stretch>
        </p:blipFill>
        <p:spPr bwMode="auto">
          <a:xfrm>
            <a:off x="1331640" y="1196752"/>
            <a:ext cx="5688632" cy="519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Gauss Eğrilik Yarıçapı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33</a:t>
            </a:fld>
            <a:endParaRPr lang="tr-TR" dirty="0"/>
          </a:p>
        </p:txBody>
      </p:sp>
      <p:sp>
        <p:nvSpPr>
          <p:cNvPr id="5" name="4 İçerik Yer Tutucusu"/>
          <p:cNvSpPr>
            <a:spLocks noGrp="1"/>
          </p:cNvSpPr>
          <p:nvPr>
            <p:ph sz="quarter" idx="1"/>
          </p:nvPr>
        </p:nvSpPr>
        <p:spPr>
          <a:xfrm>
            <a:off x="457200" y="1219200"/>
            <a:ext cx="8003232" cy="4937760"/>
          </a:xfrm>
        </p:spPr>
        <p:txBody>
          <a:bodyPr>
            <a:normAutofit/>
          </a:bodyPr>
          <a:lstStyle/>
          <a:p>
            <a:r>
              <a:rPr lang="tr-TR" sz="2200" dirty="0" smtClean="0"/>
              <a:t>Gauss eğrilik ölçüsü;</a:t>
            </a:r>
          </a:p>
          <a:p>
            <a:endParaRPr lang="tr-TR" sz="2200" dirty="0" smtClean="0"/>
          </a:p>
          <a:p>
            <a:endParaRPr lang="tr-TR" sz="2200" dirty="0" smtClean="0"/>
          </a:p>
          <a:p>
            <a:r>
              <a:rPr lang="tr-TR" sz="2200" dirty="0" smtClean="0"/>
              <a:t>olarak verilmişti. Tanım olarak Gauss eğrilik yarıçapı; </a:t>
            </a:r>
          </a:p>
          <a:p>
            <a:endParaRPr lang="tr-TR" sz="2200" dirty="0" smtClean="0"/>
          </a:p>
          <a:p>
            <a:endParaRPr lang="tr-TR" sz="2200" dirty="0" smtClean="0"/>
          </a:p>
          <a:p>
            <a:r>
              <a:rPr lang="tr-TR" sz="2200" dirty="0" smtClean="0"/>
              <a:t>eşitliği verilmişti. R</a:t>
            </a:r>
            <a:r>
              <a:rPr lang="tr-TR" sz="2200" baseline="-25000" dirty="0" smtClean="0"/>
              <a:t>G</a:t>
            </a:r>
            <a:r>
              <a:rPr lang="tr-TR" sz="2200" dirty="0" smtClean="0"/>
              <a:t> yarıçaplı küreye “GAUSS KÜRESİ” denir. Bir dönel </a:t>
            </a:r>
            <a:r>
              <a:rPr lang="tr-TR" sz="2200" dirty="0" err="1" smtClean="0"/>
              <a:t>elipsoid</a:t>
            </a:r>
            <a:r>
              <a:rPr lang="tr-TR" sz="2200" dirty="0" smtClean="0"/>
              <a:t> yüzeyindeki bir nokta için R</a:t>
            </a:r>
            <a:r>
              <a:rPr lang="tr-TR" sz="2200" baseline="-25000" dirty="0" smtClean="0"/>
              <a:t>1</a:t>
            </a:r>
            <a:r>
              <a:rPr lang="tr-TR" sz="2200" dirty="0" smtClean="0"/>
              <a:t>=M ve R</a:t>
            </a:r>
            <a:r>
              <a:rPr lang="tr-TR" sz="2200" baseline="-25000" dirty="0" smtClean="0"/>
              <a:t>2</a:t>
            </a:r>
            <a:r>
              <a:rPr lang="tr-TR" sz="2200" dirty="0" smtClean="0"/>
              <a:t>=N ile gösterildiği için bir dönel </a:t>
            </a:r>
            <a:r>
              <a:rPr lang="tr-TR" sz="2200" dirty="0" err="1" smtClean="0"/>
              <a:t>elipsoid</a:t>
            </a:r>
            <a:r>
              <a:rPr lang="tr-TR" sz="2200" dirty="0" smtClean="0"/>
              <a:t> noktası için Gauss eğrilik yarıçapı</a:t>
            </a:r>
          </a:p>
          <a:p>
            <a:endParaRPr lang="tr-TR" sz="2200" dirty="0" smtClean="0"/>
          </a:p>
          <a:p>
            <a:r>
              <a:rPr lang="tr-TR" sz="2200" dirty="0" smtClean="0"/>
              <a:t>olur. Formülde c sabit değer, v ‘de </a:t>
            </a:r>
            <a:r>
              <a:rPr lang="el-GR" sz="2200" dirty="0" smtClean="0">
                <a:latin typeface="Times New Roman"/>
                <a:cs typeface="Times New Roman"/>
              </a:rPr>
              <a:t>φ</a:t>
            </a:r>
            <a:r>
              <a:rPr lang="tr-TR" sz="2200" dirty="0" smtClean="0">
                <a:latin typeface="Times New Roman"/>
                <a:cs typeface="Times New Roman"/>
              </a:rPr>
              <a:t> bir fonksiyonudur. (M&lt;R</a:t>
            </a:r>
            <a:r>
              <a:rPr lang="tr-TR" sz="2200" baseline="-25000" dirty="0" smtClean="0">
                <a:latin typeface="Times New Roman"/>
                <a:cs typeface="Times New Roman"/>
              </a:rPr>
              <a:t>G</a:t>
            </a:r>
            <a:r>
              <a:rPr lang="tr-TR" sz="2200" dirty="0" smtClean="0">
                <a:latin typeface="Times New Roman"/>
                <a:cs typeface="Times New Roman"/>
              </a:rPr>
              <a:t>&lt;N)</a:t>
            </a:r>
            <a:endParaRPr lang="tr-TR" sz="2200" dirty="0" smtClean="0"/>
          </a:p>
        </p:txBody>
      </p:sp>
      <p:graphicFrame>
        <p:nvGraphicFramePr>
          <p:cNvPr id="7" name="6 Nesne"/>
          <p:cNvGraphicFramePr>
            <a:graphicFrameLocks noChangeAspect="1"/>
          </p:cNvGraphicFramePr>
          <p:nvPr/>
        </p:nvGraphicFramePr>
        <p:xfrm>
          <a:off x="2123728" y="1700808"/>
          <a:ext cx="792088" cy="538620"/>
        </p:xfrm>
        <a:graphic>
          <a:graphicData uri="http://schemas.openxmlformats.org/presentationml/2006/ole">
            <mc:AlternateContent xmlns:mc="http://schemas.openxmlformats.org/markup-compatibility/2006">
              <mc:Choice xmlns:v="urn:schemas-microsoft-com:vml" Requires="v">
                <p:oleObj spid="_x0000_s45137" name="Denklem" r:id="rId3" imgW="634680" imgH="431640" progId="Equation.3">
                  <p:embed/>
                </p:oleObj>
              </mc:Choice>
              <mc:Fallback>
                <p:oleObj name="Denklem" r:id="rId3" imgW="63468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700808"/>
                        <a:ext cx="792088" cy="538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0" name="Object 4"/>
          <p:cNvGraphicFramePr>
            <a:graphicFrameLocks noChangeAspect="1"/>
          </p:cNvGraphicFramePr>
          <p:nvPr/>
        </p:nvGraphicFramePr>
        <p:xfrm>
          <a:off x="2843808" y="2924944"/>
          <a:ext cx="1489075" cy="555625"/>
        </p:xfrm>
        <a:graphic>
          <a:graphicData uri="http://schemas.openxmlformats.org/presentationml/2006/ole">
            <mc:AlternateContent xmlns:mc="http://schemas.openxmlformats.org/markup-compatibility/2006">
              <mc:Choice xmlns:v="urn:schemas-microsoft-com:vml" Requires="v">
                <p:oleObj spid="_x0000_s45138" name="Denklem" r:id="rId5" imgW="1193760" imgH="444240" progId="Equation.3">
                  <p:embed/>
                </p:oleObj>
              </mc:Choice>
              <mc:Fallback>
                <p:oleObj name="Denklem" r:id="rId5" imgW="119376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924944"/>
                        <a:ext cx="148907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131840" y="4869160"/>
          <a:ext cx="1981200" cy="555625"/>
        </p:xfrm>
        <a:graphic>
          <a:graphicData uri="http://schemas.openxmlformats.org/presentationml/2006/ole">
            <mc:AlternateContent xmlns:mc="http://schemas.openxmlformats.org/markup-compatibility/2006">
              <mc:Choice xmlns:v="urn:schemas-microsoft-com:vml" Requires="v">
                <p:oleObj spid="_x0000_s45139" name="Denklem" r:id="rId7" imgW="1587240" imgH="444240" progId="Equation.3">
                  <p:embed/>
                </p:oleObj>
              </mc:Choice>
              <mc:Fallback>
                <p:oleObj name="Denklem" r:id="rId7" imgW="158724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869160"/>
                        <a:ext cx="1981200"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Gauss Eğrilik Yarıçapı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34</a:t>
            </a:fld>
            <a:endParaRPr lang="tr-TR"/>
          </a:p>
        </p:txBody>
      </p:sp>
      <p:sp>
        <p:nvSpPr>
          <p:cNvPr id="5" name="4 İçerik Yer Tutucusu"/>
          <p:cNvSpPr>
            <a:spLocks noGrp="1"/>
          </p:cNvSpPr>
          <p:nvPr>
            <p:ph sz="quarter" idx="1"/>
          </p:nvPr>
        </p:nvSpPr>
        <p:spPr>
          <a:xfrm>
            <a:off x="457200" y="1219200"/>
            <a:ext cx="4618856" cy="4937760"/>
          </a:xfrm>
        </p:spPr>
        <p:txBody>
          <a:bodyPr>
            <a:normAutofit lnSpcReduction="10000"/>
          </a:bodyPr>
          <a:lstStyle/>
          <a:p>
            <a:r>
              <a:rPr lang="tr-TR" dirty="0" smtClean="0"/>
              <a:t>Gauss küresi, </a:t>
            </a:r>
            <a:r>
              <a:rPr lang="tr-TR" dirty="0" err="1" smtClean="0"/>
              <a:t>elipsoid</a:t>
            </a:r>
            <a:r>
              <a:rPr lang="tr-TR" dirty="0" smtClean="0"/>
              <a:t> enlemi </a:t>
            </a:r>
            <a:r>
              <a:rPr lang="el-GR" dirty="0" smtClean="0">
                <a:latin typeface="Times New Roman"/>
                <a:cs typeface="Times New Roman"/>
              </a:rPr>
              <a:t>φ</a:t>
            </a:r>
            <a:r>
              <a:rPr lang="tr-TR" dirty="0" smtClean="0">
                <a:latin typeface="Times New Roman"/>
                <a:cs typeface="Times New Roman"/>
              </a:rPr>
              <a:t> olan bir </a:t>
            </a:r>
            <a:r>
              <a:rPr lang="tr-TR" dirty="0" err="1" smtClean="0">
                <a:latin typeface="Times New Roman"/>
                <a:cs typeface="Times New Roman"/>
              </a:rPr>
              <a:t>elipsoid</a:t>
            </a:r>
            <a:r>
              <a:rPr lang="tr-TR" dirty="0" smtClean="0">
                <a:latin typeface="Times New Roman"/>
                <a:cs typeface="Times New Roman"/>
              </a:rPr>
              <a:t> noktasında elipsoide yüzeysel teğettir. </a:t>
            </a:r>
          </a:p>
          <a:p>
            <a:r>
              <a:rPr lang="tr-TR" dirty="0" smtClean="0">
                <a:latin typeface="Times New Roman"/>
                <a:cs typeface="Times New Roman"/>
              </a:rPr>
              <a:t>Buna karşılık M yarıçaplı küre elipsoide meridyen yayı boyunca, N yarıçaplı küre ise elipsoide </a:t>
            </a:r>
            <a:r>
              <a:rPr lang="el-GR" dirty="0" smtClean="0">
                <a:latin typeface="Times New Roman"/>
                <a:cs typeface="Times New Roman"/>
              </a:rPr>
              <a:t>φ</a:t>
            </a:r>
            <a:r>
              <a:rPr lang="tr-TR" dirty="0" smtClean="0">
                <a:latin typeface="Times New Roman"/>
                <a:cs typeface="Times New Roman"/>
              </a:rPr>
              <a:t> enlemli paralel daire boyunca çizgisel teğettir.</a:t>
            </a:r>
          </a:p>
          <a:p>
            <a:r>
              <a:rPr lang="tr-TR" dirty="0" smtClean="0">
                <a:latin typeface="Times New Roman"/>
                <a:cs typeface="Times New Roman"/>
              </a:rPr>
              <a:t>Gauss eğrilik yarıçapı, bir dönel </a:t>
            </a:r>
            <a:r>
              <a:rPr lang="tr-TR" dirty="0" err="1" smtClean="0">
                <a:latin typeface="Times New Roman"/>
                <a:cs typeface="Times New Roman"/>
              </a:rPr>
              <a:t>elipsoid</a:t>
            </a:r>
            <a:r>
              <a:rPr lang="tr-TR" dirty="0" smtClean="0">
                <a:latin typeface="Times New Roman"/>
                <a:cs typeface="Times New Roman"/>
              </a:rPr>
              <a:t> noktasında tüm normal eğrilik yarıçaplarının ortalamasıdır.</a:t>
            </a:r>
            <a:endParaRPr lang="tr-TR" dirty="0"/>
          </a:p>
        </p:txBody>
      </p:sp>
      <p:pic>
        <p:nvPicPr>
          <p:cNvPr id="6" name="Picture 2"/>
          <p:cNvPicPr>
            <a:picLocks noChangeAspect="1" noChangeArrowheads="1"/>
          </p:cNvPicPr>
          <p:nvPr/>
        </p:nvPicPr>
        <p:blipFill>
          <a:blip r:embed="rId2" cstate="print"/>
          <a:srcRect/>
          <a:stretch>
            <a:fillRect/>
          </a:stretch>
        </p:blipFill>
        <p:spPr bwMode="auto">
          <a:xfrm>
            <a:off x="5123719" y="1196752"/>
            <a:ext cx="4020281" cy="3380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Gauss Eğrilik Yarıçapı</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35</a:t>
            </a:fld>
            <a:endParaRPr lang="tr-TR"/>
          </a:p>
        </p:txBody>
      </p:sp>
      <p:sp>
        <p:nvSpPr>
          <p:cNvPr id="5" name="4 İçerik Yer Tutucusu"/>
          <p:cNvSpPr>
            <a:spLocks noGrp="1"/>
          </p:cNvSpPr>
          <p:nvPr>
            <p:ph sz="quarter" idx="1"/>
          </p:nvPr>
        </p:nvSpPr>
        <p:spPr/>
        <p:txBody>
          <a:bodyPr>
            <a:normAutofit lnSpcReduction="10000"/>
          </a:bodyPr>
          <a:lstStyle/>
          <a:p>
            <a:r>
              <a:rPr lang="tr-TR" dirty="0" smtClean="0"/>
              <a:t>R</a:t>
            </a:r>
            <a:r>
              <a:rPr lang="tr-TR" baseline="-25000" dirty="0" smtClean="0"/>
              <a:t>G</a:t>
            </a:r>
            <a:r>
              <a:rPr lang="tr-TR" dirty="0" smtClean="0"/>
              <a:t> Gauss eğrilik yarıçapının jeodezideki önemi büyüktür. </a:t>
            </a:r>
          </a:p>
          <a:p>
            <a:r>
              <a:rPr lang="tr-TR" dirty="0" smtClean="0"/>
              <a:t>Yeryüzünün küçük bir bölgesindeki </a:t>
            </a:r>
            <a:r>
              <a:rPr lang="tr-TR" dirty="0" err="1" smtClean="0"/>
              <a:t>jeodezik</a:t>
            </a:r>
            <a:r>
              <a:rPr lang="tr-TR" dirty="0" smtClean="0"/>
              <a:t> hesaplamalar </a:t>
            </a:r>
            <a:r>
              <a:rPr lang="tr-TR" dirty="0" err="1" smtClean="0"/>
              <a:t>elipsoid</a:t>
            </a:r>
            <a:r>
              <a:rPr lang="tr-TR" dirty="0" smtClean="0"/>
              <a:t> yüzü yerine R</a:t>
            </a:r>
            <a:r>
              <a:rPr lang="tr-TR" baseline="-25000" dirty="0" smtClean="0"/>
              <a:t>G</a:t>
            </a:r>
            <a:r>
              <a:rPr lang="tr-TR" dirty="0" smtClean="0"/>
              <a:t> yarıçaplı Gauss Küresi üstünde yapılır.</a:t>
            </a:r>
          </a:p>
          <a:p>
            <a:r>
              <a:rPr lang="tr-TR" dirty="0" smtClean="0"/>
              <a:t>Böylece uygulamada, önem taşımayan farklı sonuçlar elde edilmesine karşılık, hesaplamalarda büyük kolaylık sağlanmış olur. </a:t>
            </a:r>
          </a:p>
          <a:p>
            <a:r>
              <a:rPr lang="tr-TR" dirty="0" err="1" smtClean="0"/>
              <a:t>Jeodezik</a:t>
            </a:r>
            <a:r>
              <a:rPr lang="tr-TR" dirty="0" smtClean="0"/>
              <a:t> çalışmaların yapılacağı bir bölgenin alanı, 150 km yarıçaplı bir daire alanından büyük değilse, bu bölge için referans elipsoidi yerine, bu bölgenin ortasındaki bir noktanın coğrafi enlemiyle hesaplanacak bir Gauss Küresi kullanılabilir. </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16632"/>
            <a:ext cx="8686800" cy="838200"/>
          </a:xfrm>
        </p:spPr>
        <p:txBody>
          <a:bodyPr>
            <a:normAutofit fontScale="90000"/>
          </a:bodyPr>
          <a:lstStyle/>
          <a:p>
            <a:r>
              <a:rPr lang="tr-TR" dirty="0" smtClean="0"/>
              <a:t>Yüzeyler ve Eğriler – Yüzeylerin Gauss Parametreleri ile Gösterilmesi</a:t>
            </a:r>
            <a:endParaRPr lang="tr-TR" dirty="0"/>
          </a:p>
        </p:txBody>
      </p:sp>
      <p:sp>
        <p:nvSpPr>
          <p:cNvPr id="7" name="6 Veri Yer Tutucusu"/>
          <p:cNvSpPr>
            <a:spLocks noGrp="1"/>
          </p:cNvSpPr>
          <p:nvPr>
            <p:ph type="dt" sz="half" idx="10"/>
          </p:nvPr>
        </p:nvSpPr>
        <p:spPr/>
        <p:txBody>
          <a:bodyPr/>
          <a:lstStyle/>
          <a:p>
            <a:fld id="{EC167DEC-8A51-4965-91E1-F734DF46D8A8}" type="datetime1">
              <a:rPr lang="tr-TR" smtClean="0"/>
              <a:pPr/>
              <a:t>13.10.2023</a:t>
            </a:fld>
            <a:endParaRPr lang="tr-TR" dirty="0"/>
          </a:p>
        </p:txBody>
      </p:sp>
      <p:graphicFrame>
        <p:nvGraphicFramePr>
          <p:cNvPr id="5" name="4 İçerik Yer Tutucusu"/>
          <p:cNvGraphicFramePr>
            <a:graphicFrameLocks noGrp="1" noChangeAspect="1"/>
          </p:cNvGraphicFramePr>
          <p:nvPr>
            <p:ph sz="quarter" idx="1"/>
          </p:nvPr>
        </p:nvGraphicFramePr>
        <p:xfrm>
          <a:off x="611560" y="1341438"/>
          <a:ext cx="2801937" cy="871537"/>
        </p:xfrm>
        <a:graphic>
          <a:graphicData uri="http://schemas.openxmlformats.org/presentationml/2006/ole">
            <mc:AlternateContent xmlns:mc="http://schemas.openxmlformats.org/markup-compatibility/2006">
              <mc:Choice xmlns:v="urn:schemas-microsoft-com:vml" Requires="v">
                <p:oleObj spid="_x0000_s1053" name="Denklem" r:id="rId3" imgW="1714320" imgH="533160" progId="Equation.3">
                  <p:embed/>
                </p:oleObj>
              </mc:Choice>
              <mc:Fallback>
                <p:oleObj name="Denklem" r:id="rId3" imgW="1714320" imgH="533160" progId="Equation.3">
                  <p:embed/>
                  <p:pic>
                    <p:nvPicPr>
                      <p:cNvPr id="0" name="4 İçerik Yer Tutucu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41438"/>
                        <a:ext cx="2801937" cy="87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6" name="Picture 2"/>
          <p:cNvPicPr>
            <a:picLocks noChangeAspect="1" noChangeArrowheads="1"/>
          </p:cNvPicPr>
          <p:nvPr/>
        </p:nvPicPr>
        <p:blipFill>
          <a:blip r:embed="rId5" cstate="print"/>
          <a:srcRect/>
          <a:stretch>
            <a:fillRect/>
          </a:stretch>
        </p:blipFill>
        <p:spPr bwMode="auto">
          <a:xfrm>
            <a:off x="4283968" y="1628800"/>
            <a:ext cx="4400550" cy="3409950"/>
          </a:xfrm>
          <a:prstGeom prst="rect">
            <a:avLst/>
          </a:prstGeom>
          <a:noFill/>
          <a:ln w="9525">
            <a:noFill/>
            <a:miter lim="800000"/>
            <a:headEnd/>
            <a:tailEnd/>
          </a:ln>
        </p:spPr>
      </p:pic>
      <p:sp>
        <p:nvSpPr>
          <p:cNvPr id="6" name="5 Metin kutusu"/>
          <p:cNvSpPr txBox="1"/>
          <p:nvPr/>
        </p:nvSpPr>
        <p:spPr>
          <a:xfrm>
            <a:off x="467544" y="2276872"/>
            <a:ext cx="3456384" cy="4524315"/>
          </a:xfrm>
          <a:prstGeom prst="rect">
            <a:avLst/>
          </a:prstGeom>
          <a:noFill/>
        </p:spPr>
        <p:txBody>
          <a:bodyPr wrap="square" rtlCol="0">
            <a:spAutoFit/>
          </a:bodyPr>
          <a:lstStyle/>
          <a:p>
            <a:pPr>
              <a:buFont typeface="Arial" pitchFamily="34" charset="0"/>
              <a:buChar char="•"/>
            </a:pPr>
            <a:r>
              <a:rPr lang="tr-TR" dirty="0" smtClean="0"/>
              <a:t> Bir yüzeyin her hangi bir noktasının koordinatları x, y, z ise yüzey F(x,y,z)=0 veya z=f(x,y) denklemi biçiminde yazılabilir.</a:t>
            </a:r>
          </a:p>
          <a:p>
            <a:pPr>
              <a:buFont typeface="Arial" pitchFamily="34" charset="0"/>
              <a:buChar char="•"/>
            </a:pPr>
            <a:r>
              <a:rPr lang="tr-TR" dirty="0" smtClean="0"/>
              <a:t> Matematik </a:t>
            </a:r>
            <a:r>
              <a:rPr lang="tr-TR" dirty="0" smtClean="0"/>
              <a:t>özellikleri bilinen bir yüzey üzerinde bulunan noktaların konumlarını belirlemek için iki bilgi, yani </a:t>
            </a:r>
            <a:r>
              <a:rPr lang="tr-TR" b="1" i="1" dirty="0" smtClean="0">
                <a:solidFill>
                  <a:srgbClr val="FF0000"/>
                </a:solidFill>
              </a:rPr>
              <a:t>iki adet parametrenin bilinmesi yeterlidir</a:t>
            </a:r>
            <a:r>
              <a:rPr lang="tr-TR" dirty="0" smtClean="0"/>
              <a:t>. Örneğin, </a:t>
            </a:r>
            <a:r>
              <a:rPr lang="tr-TR" dirty="0" err="1" smtClean="0"/>
              <a:t>elipsoid</a:t>
            </a:r>
            <a:r>
              <a:rPr lang="tr-TR" dirty="0" smtClean="0"/>
              <a:t> yüzeyinde noktaları enlem ve boylamlarla belirtiriz.</a:t>
            </a:r>
          </a:p>
          <a:p>
            <a:pPr>
              <a:buFont typeface="Arial" pitchFamily="34" charset="0"/>
              <a:buChar char="•"/>
            </a:pPr>
            <a:r>
              <a:rPr lang="tr-TR" dirty="0" smtClean="0"/>
              <a:t> Genel </a:t>
            </a:r>
            <a:r>
              <a:rPr lang="tr-TR" dirty="0" smtClean="0"/>
              <a:t>olarak, bir yüzey üzerinde bir noktayı belirleyen büyüklükleri u, v harfleri ile gösteririz</a:t>
            </a:r>
          </a:p>
          <a:p>
            <a:pPr>
              <a:buFont typeface="Arial" pitchFamily="34" charset="0"/>
              <a:buChar char="•"/>
            </a:pPr>
            <a:endParaRPr lang="tr-TR" dirty="0" smtClean="0"/>
          </a:p>
          <a:p>
            <a:r>
              <a:rPr lang="tr-TR" dirty="0" smtClean="0"/>
              <a:t> </a:t>
            </a:r>
            <a:endParaRPr lang="tr-TR" dirty="0"/>
          </a:p>
        </p:txBody>
      </p:sp>
      <p:sp>
        <p:nvSpPr>
          <p:cNvPr id="8" name="7 Slayt Numarası Yer Tutucusu"/>
          <p:cNvSpPr>
            <a:spLocks noGrp="1"/>
          </p:cNvSpPr>
          <p:nvPr>
            <p:ph type="sldNum" sz="quarter" idx="12"/>
          </p:nvPr>
        </p:nvSpPr>
        <p:spPr/>
        <p:txBody>
          <a:bodyPr/>
          <a:lstStyle/>
          <a:p>
            <a:fld id="{F5E011DD-C4F1-45DB-A1B0-1BF18C677166}"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116632"/>
            <a:ext cx="8686800" cy="838200"/>
          </a:xfrm>
        </p:spPr>
        <p:txBody>
          <a:bodyPr>
            <a:normAutofit fontScale="90000"/>
          </a:bodyPr>
          <a:lstStyle/>
          <a:p>
            <a:r>
              <a:rPr lang="tr-TR" dirty="0" smtClean="0"/>
              <a:t>Yüzeyler ve Eğriler – Yüzeylerin Gauss Parametreleri ile Gösterilmesi</a:t>
            </a:r>
            <a:endParaRPr lang="tr-TR" dirty="0"/>
          </a:p>
        </p:txBody>
      </p:sp>
      <p:sp>
        <p:nvSpPr>
          <p:cNvPr id="8" name="7 Veri Yer Tutucusu"/>
          <p:cNvSpPr>
            <a:spLocks noGrp="1"/>
          </p:cNvSpPr>
          <p:nvPr>
            <p:ph type="dt" sz="half" idx="10"/>
          </p:nvPr>
        </p:nvSpPr>
        <p:spPr/>
        <p:txBody>
          <a:bodyPr/>
          <a:lstStyle/>
          <a:p>
            <a:fld id="{0C857A5C-123B-4014-9631-91263373F260}" type="datetime1">
              <a:rPr lang="tr-TR" smtClean="0"/>
              <a:pPr/>
              <a:t>13.10.2023</a:t>
            </a:fld>
            <a:endParaRPr lang="tr-TR"/>
          </a:p>
        </p:txBody>
      </p:sp>
      <p:graphicFrame>
        <p:nvGraphicFramePr>
          <p:cNvPr id="4" name="3 İçerik Yer Tutucusu"/>
          <p:cNvGraphicFramePr>
            <a:graphicFrameLocks noGrp="1" noChangeAspect="1"/>
          </p:cNvGraphicFramePr>
          <p:nvPr>
            <p:ph sz="quarter" idx="1"/>
          </p:nvPr>
        </p:nvGraphicFramePr>
        <p:xfrm>
          <a:off x="685800" y="1568450"/>
          <a:ext cx="5840413" cy="825500"/>
        </p:xfrm>
        <a:graphic>
          <a:graphicData uri="http://schemas.openxmlformats.org/presentationml/2006/ole">
            <mc:AlternateContent xmlns:mc="http://schemas.openxmlformats.org/markup-compatibility/2006">
              <mc:Choice xmlns:v="urn:schemas-microsoft-com:vml" Requires="v">
                <p:oleObj spid="_x0000_s2102" name="Denklem" r:id="rId3" imgW="3593880" imgH="507960" progId="Equation.3">
                  <p:embed/>
                </p:oleObj>
              </mc:Choice>
              <mc:Fallback>
                <p:oleObj name="Denklem" r:id="rId3" imgW="3593880" imgH="507960" progId="Equation.3">
                  <p:embed/>
                  <p:pic>
                    <p:nvPicPr>
                      <p:cNvPr id="0" name="3 İçerik Yer Tutucu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68450"/>
                        <a:ext cx="5840413"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Metin kutusu"/>
          <p:cNvSpPr txBox="1"/>
          <p:nvPr/>
        </p:nvSpPr>
        <p:spPr>
          <a:xfrm>
            <a:off x="827584" y="2852936"/>
            <a:ext cx="7560840" cy="1477328"/>
          </a:xfrm>
          <a:prstGeom prst="rect">
            <a:avLst/>
          </a:prstGeom>
          <a:noFill/>
        </p:spPr>
        <p:txBody>
          <a:bodyPr wrap="square" rtlCol="0">
            <a:spAutoFit/>
          </a:bodyPr>
          <a:lstStyle/>
          <a:p>
            <a:pPr>
              <a:buFont typeface="Arial" pitchFamily="34" charset="0"/>
              <a:buChar char="•"/>
            </a:pPr>
            <a:r>
              <a:rPr lang="tr-TR" dirty="0" smtClean="0"/>
              <a:t> Bu denklemlerin bir yüzey belirtebilmesi için aşağıdaki matrisin </a:t>
            </a:r>
            <a:r>
              <a:rPr lang="tr-TR" dirty="0" err="1" smtClean="0"/>
              <a:t>rangının</a:t>
            </a:r>
            <a:r>
              <a:rPr lang="tr-TR" dirty="0" smtClean="0"/>
              <a:t> 2’ den küçük olmaması gerekir. Bu koşul gerçekleşirse (u,v) çifti uzayda bir yüzey noktasını belirler.</a:t>
            </a:r>
          </a:p>
          <a:p>
            <a:pPr>
              <a:buFont typeface="Arial" pitchFamily="34" charset="0"/>
              <a:buChar char="•"/>
            </a:pPr>
            <a:r>
              <a:rPr lang="tr-TR" dirty="0" smtClean="0"/>
              <a:t>Bu koşul sağlanmıyorsa, bu ilgili noktalara yüzeyin tekil noktaları denir. Tekil noktalarda yüzeye teğet düzlem çizilemez (Koninin tepe noktası gibi)</a:t>
            </a:r>
            <a:endParaRPr lang="tr-TR" dirty="0"/>
          </a:p>
        </p:txBody>
      </p:sp>
      <p:graphicFrame>
        <p:nvGraphicFramePr>
          <p:cNvPr id="2051" name="3 İçerik Yer Tutucusu"/>
          <p:cNvGraphicFramePr>
            <a:graphicFrameLocks noChangeAspect="1"/>
          </p:cNvGraphicFramePr>
          <p:nvPr/>
        </p:nvGraphicFramePr>
        <p:xfrm>
          <a:off x="3222624" y="4354513"/>
          <a:ext cx="1997447" cy="1718188"/>
        </p:xfrm>
        <a:graphic>
          <a:graphicData uri="http://schemas.openxmlformats.org/presentationml/2006/ole">
            <mc:AlternateContent xmlns:mc="http://schemas.openxmlformats.org/markup-compatibility/2006">
              <mc:Choice xmlns:v="urn:schemas-microsoft-com:vml" Requires="v">
                <p:oleObj spid="_x0000_s2103" name="Denklem" r:id="rId5" imgW="914400" imgH="787320" progId="Equation.3">
                  <p:embed/>
                </p:oleObj>
              </mc:Choice>
              <mc:Fallback>
                <p:oleObj name="Denklem" r:id="rId5" imgW="914400" imgH="787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4" y="4354513"/>
                        <a:ext cx="1997447" cy="171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8 Slayt Numarası Yer Tutucusu"/>
          <p:cNvSpPr>
            <a:spLocks noGrp="1"/>
          </p:cNvSpPr>
          <p:nvPr>
            <p:ph type="sldNum" sz="quarter" idx="12"/>
          </p:nvPr>
        </p:nvSpPr>
        <p:spPr/>
        <p:txBody>
          <a:bodyPr/>
          <a:lstStyle/>
          <a:p>
            <a:fld id="{F5E011DD-C4F1-45DB-A1B0-1BF18C677166}"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Yüzeylerin Gauss Parametreleri ile Gösterilmesi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6</a:t>
            </a:fld>
            <a:endParaRPr lang="tr-TR"/>
          </a:p>
        </p:txBody>
      </p:sp>
      <mc:AlternateContent xmlns:mc="http://schemas.openxmlformats.org/markup-compatibility/2006">
        <mc:Choice xmlns:a14="http://schemas.microsoft.com/office/drawing/2010/main" Requires="a14">
          <p:sp>
            <p:nvSpPr>
              <p:cNvPr id="5" name="4 İçerik Yer Tutucusu"/>
              <p:cNvSpPr>
                <a:spLocks noGrp="1"/>
              </p:cNvSpPr>
              <p:nvPr>
                <p:ph sz="quarter" idx="1"/>
              </p:nvPr>
            </p:nvSpPr>
            <p:spPr/>
            <p:txBody>
              <a:bodyPr>
                <a:normAutofit/>
              </a:bodyPr>
              <a:lstStyle/>
              <a:p>
                <a:r>
                  <a:rPr lang="tr-TR" sz="2000" dirty="0" smtClean="0"/>
                  <a:t>Parametrelerin birini sabit, diğerini değişken alırsak; u=sabit ve v=sabit eğrileri meydana gelir ve bunlar yüzey üzerinde bir ağ meydana getirir.</a:t>
                </a:r>
              </a:p>
              <a:p>
                <a:r>
                  <a:rPr lang="tr-TR" sz="2000" dirty="0" smtClean="0"/>
                  <a:t>Örneğin; u=</a:t>
                </a:r>
                <a14:m>
                  <m:oMath xmlns:m="http://schemas.openxmlformats.org/officeDocument/2006/math">
                    <m:r>
                      <a:rPr lang="el-GR" sz="2000" i="1" smtClean="0">
                        <a:latin typeface="Cambria Math" panose="02040503050406030204" pitchFamily="18" charset="0"/>
                        <a:ea typeface="Cambria Math" panose="02040503050406030204" pitchFamily="18" charset="0"/>
                      </a:rPr>
                      <m:t>𝜑</m:t>
                    </m:r>
                  </m:oMath>
                </a14:m>
                <a:r>
                  <a:rPr lang="tr-TR" sz="2000" dirty="0" smtClean="0">
                    <a:latin typeface="Calibri"/>
                  </a:rPr>
                  <a:t> </a:t>
                </a:r>
                <a:r>
                  <a:rPr lang="tr-TR" sz="2000" dirty="0" smtClean="0">
                    <a:latin typeface="Calibri"/>
                  </a:rPr>
                  <a:t>ve v=</a:t>
                </a:r>
                <a:r>
                  <a:rPr lang="el-GR" sz="2000" dirty="0" smtClean="0">
                    <a:latin typeface="Calibri"/>
                  </a:rPr>
                  <a:t>λ</a:t>
                </a:r>
                <a:r>
                  <a:rPr lang="tr-TR" sz="2000" dirty="0" smtClean="0">
                    <a:latin typeface="Calibri"/>
                  </a:rPr>
                  <a:t> alırsak, paralel daire ve meridyenlerin oluşturduğu ağ elde edilir.</a:t>
                </a:r>
              </a:p>
              <a:p>
                <a:r>
                  <a:rPr lang="tr-TR" sz="2000" dirty="0" smtClean="0">
                    <a:latin typeface="Calibri"/>
                  </a:rPr>
                  <a:t>Yer vektörünün u ve v’ ye kısmi türevleri parametre eğrilerinin teğet vektörlerini gösterir.</a:t>
                </a:r>
              </a:p>
              <a:p>
                <a:r>
                  <a:rPr lang="tr-TR" sz="2000" dirty="0" smtClean="0">
                    <a:latin typeface="Calibri"/>
                  </a:rPr>
                  <a:t>u=u</a:t>
                </a:r>
                <a:r>
                  <a:rPr lang="tr-TR" sz="2000" baseline="-25000" dirty="0" smtClean="0">
                    <a:latin typeface="Calibri"/>
                  </a:rPr>
                  <a:t>o </a:t>
                </a:r>
                <a:r>
                  <a:rPr lang="tr-TR" sz="2000" dirty="0" smtClean="0">
                    <a:latin typeface="Calibri"/>
                  </a:rPr>
                  <a:t> noktasındaki teğet</a:t>
                </a:r>
              </a:p>
              <a:p>
                <a:endParaRPr lang="tr-TR" sz="2000" baseline="-25000" dirty="0" smtClean="0">
                  <a:latin typeface="Calibri"/>
                </a:endParaRPr>
              </a:p>
              <a:p>
                <a:endParaRPr lang="tr-TR" sz="2000" baseline="-25000" dirty="0" smtClean="0">
                  <a:latin typeface="Calibri"/>
                </a:endParaRPr>
              </a:p>
              <a:p>
                <a:endParaRPr lang="tr-TR" sz="2000" baseline="-25000" dirty="0" smtClean="0">
                  <a:latin typeface="Calibri"/>
                </a:endParaRPr>
              </a:p>
              <a:p>
                <a:r>
                  <a:rPr lang="tr-TR" sz="2000" dirty="0" smtClean="0">
                    <a:latin typeface="Calibri"/>
                  </a:rPr>
                  <a:t>v=</a:t>
                </a:r>
                <a:r>
                  <a:rPr lang="tr-TR" sz="2000" dirty="0" err="1" smtClean="0">
                    <a:latin typeface="Calibri"/>
                  </a:rPr>
                  <a:t>v</a:t>
                </a:r>
                <a:r>
                  <a:rPr lang="tr-TR" sz="2000" baseline="-25000" dirty="0" err="1" smtClean="0">
                    <a:latin typeface="Calibri"/>
                  </a:rPr>
                  <a:t>o</a:t>
                </a:r>
                <a:r>
                  <a:rPr lang="tr-TR" sz="2000" baseline="-25000" dirty="0" smtClean="0">
                    <a:latin typeface="Calibri"/>
                  </a:rPr>
                  <a:t> </a:t>
                </a:r>
                <a:r>
                  <a:rPr lang="tr-TR" sz="2000" dirty="0" smtClean="0">
                    <a:latin typeface="Calibri"/>
                  </a:rPr>
                  <a:t> noktasındaki teğet</a:t>
                </a:r>
                <a:endParaRPr lang="tr-TR" sz="2000" baseline="-25000" dirty="0" smtClean="0"/>
              </a:p>
              <a:p>
                <a:endParaRPr lang="tr-TR" sz="2000" baseline="-25000" dirty="0"/>
              </a:p>
            </p:txBody>
          </p:sp>
        </mc:Choice>
        <mc:Fallback>
          <p:sp>
            <p:nvSpPr>
              <p:cNvPr id="5" name="4 İçerik Yer Tutucusu"/>
              <p:cNvSpPr>
                <a:spLocks noGrp="1" noRot="1" noChangeAspect="1" noMove="1" noResize="1" noEditPoints="1" noAdjustHandles="1" noChangeArrowheads="1" noChangeShapeType="1" noTextEdit="1"/>
              </p:cNvSpPr>
              <p:nvPr>
                <p:ph sz="quarter" idx="1"/>
              </p:nvPr>
            </p:nvSpPr>
            <p:spPr>
              <a:blipFill rotWithShape="0">
                <a:blip r:embed="rId3"/>
                <a:stretch>
                  <a:fillRect l="-296" t="-741" r="-74"/>
                </a:stretch>
              </a:blipFill>
            </p:spPr>
            <p:txBody>
              <a:bodyPr/>
              <a:lstStyle/>
              <a:p>
                <a:r>
                  <a:rPr lang="tr-TR">
                    <a:noFill/>
                  </a:rPr>
                  <a:t> </a:t>
                </a:r>
              </a:p>
            </p:txBody>
          </p:sp>
        </mc:Fallback>
      </mc:AlternateContent>
      <p:graphicFrame>
        <p:nvGraphicFramePr>
          <p:cNvPr id="6" name="5 Nesne"/>
          <p:cNvGraphicFramePr>
            <a:graphicFrameLocks noChangeAspect="1"/>
          </p:cNvGraphicFramePr>
          <p:nvPr/>
        </p:nvGraphicFramePr>
        <p:xfrm>
          <a:off x="1054100" y="3716338"/>
          <a:ext cx="4443413" cy="650875"/>
        </p:xfrm>
        <a:graphic>
          <a:graphicData uri="http://schemas.openxmlformats.org/presentationml/2006/ole">
            <mc:AlternateContent xmlns:mc="http://schemas.openxmlformats.org/markup-compatibility/2006">
              <mc:Choice xmlns:v="urn:schemas-microsoft-com:vml" Requires="v">
                <p:oleObj spid="_x0000_s3127" name="Denklem" r:id="rId4" imgW="3035160" imgH="444240" progId="Equation.3">
                  <p:embed/>
                </p:oleObj>
              </mc:Choice>
              <mc:Fallback>
                <p:oleObj name="Denklem" r:id="rId4" imgW="303516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3716338"/>
                        <a:ext cx="4443413"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289050" y="5084763"/>
          <a:ext cx="4349750" cy="650875"/>
        </p:xfrm>
        <a:graphic>
          <a:graphicData uri="http://schemas.openxmlformats.org/presentationml/2006/ole">
            <mc:AlternateContent xmlns:mc="http://schemas.openxmlformats.org/markup-compatibility/2006">
              <mc:Choice xmlns:v="urn:schemas-microsoft-com:vml" Requires="v">
                <p:oleObj spid="_x0000_s3128" name="Denklem" r:id="rId6" imgW="2971800" imgH="444240" progId="Equation.3">
                  <p:embed/>
                </p:oleObj>
              </mc:Choice>
              <mc:Fallback>
                <p:oleObj name="Denklem" r:id="rId6" imgW="2971800" imgH="4442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050" y="5084763"/>
                        <a:ext cx="434975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Yüzeylerin Gauss Parametreleri ile Gösterilmesi</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7</a:t>
            </a:fld>
            <a:endParaRPr lang="tr-TR"/>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5652120" y="2132856"/>
            <a:ext cx="3302099" cy="2763979"/>
          </a:xfrm>
          <a:prstGeom prst="rect">
            <a:avLst/>
          </a:prstGeom>
          <a:noFill/>
          <a:ln w="9525">
            <a:noFill/>
            <a:miter lim="800000"/>
            <a:headEnd/>
            <a:tailEnd/>
          </a:ln>
        </p:spPr>
      </p:pic>
      <p:sp>
        <p:nvSpPr>
          <p:cNvPr id="7" name="4 İçerik Yer Tutucusu"/>
          <p:cNvSpPr txBox="1">
            <a:spLocks/>
          </p:cNvSpPr>
          <p:nvPr/>
        </p:nvSpPr>
        <p:spPr>
          <a:xfrm>
            <a:off x="457200" y="1219200"/>
            <a:ext cx="4978896"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000" b="0" i="0" u="none" strike="noStrike" kern="1200" cap="none" spc="0" normalizeH="0" baseline="-25000" noProof="0" dirty="0">
              <a:ln>
                <a:noFill/>
              </a:ln>
              <a:solidFill>
                <a:schemeClr val="tx1"/>
              </a:solidFill>
              <a:effectLst/>
              <a:uLnTx/>
              <a:uFillTx/>
              <a:latin typeface="+mn-lt"/>
              <a:ea typeface="+mn-ea"/>
              <a:cs typeface="+mn-cs"/>
            </a:endParaRPr>
          </a:p>
        </p:txBody>
      </p:sp>
      <p:graphicFrame>
        <p:nvGraphicFramePr>
          <p:cNvPr id="8" name="7 Nesne"/>
          <p:cNvGraphicFramePr>
            <a:graphicFrameLocks noChangeAspect="1"/>
          </p:cNvGraphicFramePr>
          <p:nvPr/>
        </p:nvGraphicFramePr>
        <p:xfrm>
          <a:off x="827584" y="1314583"/>
          <a:ext cx="576064" cy="314217"/>
        </p:xfrm>
        <a:graphic>
          <a:graphicData uri="http://schemas.openxmlformats.org/presentationml/2006/ole">
            <mc:AlternateContent xmlns:mc="http://schemas.openxmlformats.org/markup-compatibility/2006">
              <mc:Choice xmlns:v="urn:schemas-microsoft-com:vml" Requires="v">
                <p:oleObj spid="_x0000_s4203" name="Denklem" r:id="rId4" imgW="419040" imgH="228600" progId="Equation.3">
                  <p:embed/>
                </p:oleObj>
              </mc:Choice>
              <mc:Fallback>
                <p:oleObj name="Denklem" r:id="rId4" imgW="41904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314583"/>
                        <a:ext cx="576064" cy="3142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4 İçerik Yer Tutucusu"/>
          <p:cNvSpPr txBox="1">
            <a:spLocks/>
          </p:cNvSpPr>
          <p:nvPr/>
        </p:nvSpPr>
        <p:spPr>
          <a:xfrm>
            <a:off x="457200" y="1219200"/>
            <a:ext cx="483488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mn-cs"/>
              </a:rPr>
              <a:t>          teğet</a:t>
            </a:r>
            <a:r>
              <a:rPr kumimoji="0" lang="tr-TR" sz="2000" b="0" i="0" u="none" strike="noStrike" kern="1200" cap="none" spc="0" normalizeH="0" noProof="0" dirty="0" smtClean="0">
                <a:ln>
                  <a:noFill/>
                </a:ln>
                <a:solidFill>
                  <a:schemeClr val="tx1"/>
                </a:solidFill>
                <a:effectLst/>
                <a:uLnTx/>
                <a:uFillTx/>
                <a:latin typeface="+mn-lt"/>
                <a:ea typeface="+mn-ea"/>
                <a:cs typeface="+mn-cs"/>
              </a:rPr>
              <a:t> vektörleri bu yüzeye P noktasında teğet olan bir düzlem oluşturur. Bunun için bu iki vektörün çakışmaması gerekir.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tr-TR" sz="2000" dirty="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000" b="0" i="0" u="none" strike="noStrike" kern="1200" cap="none" spc="0" normalizeH="0" noProof="0" dirty="0" smtClean="0">
                <a:ln>
                  <a:noFill/>
                </a:ln>
                <a:solidFill>
                  <a:schemeClr val="tx1"/>
                </a:solidFill>
                <a:effectLst/>
                <a:uLnTx/>
                <a:uFillTx/>
                <a:latin typeface="+mn-lt"/>
                <a:ea typeface="+mn-ea"/>
                <a:cs typeface="+mn-cs"/>
              </a:rPr>
              <a:t>Ayrıca bu iki vektörün </a:t>
            </a:r>
            <a:r>
              <a:rPr kumimoji="0" lang="tr-TR" sz="2000" b="0" i="0" u="none" strike="noStrike" kern="1200" cap="none" spc="0" normalizeH="0" noProof="0" dirty="0" err="1" smtClean="0">
                <a:ln>
                  <a:noFill/>
                </a:ln>
                <a:solidFill>
                  <a:schemeClr val="tx1"/>
                </a:solidFill>
                <a:effectLst/>
                <a:uLnTx/>
                <a:uFillTx/>
                <a:latin typeface="+mn-lt"/>
                <a:ea typeface="+mn-ea"/>
                <a:cs typeface="+mn-cs"/>
              </a:rPr>
              <a:t>vektörel</a:t>
            </a:r>
            <a:r>
              <a:rPr kumimoji="0" lang="tr-TR" sz="2000" b="0" i="0" u="none" strike="noStrike" kern="1200" cap="none" spc="0" normalizeH="0" noProof="0" dirty="0" smtClean="0">
                <a:ln>
                  <a:noFill/>
                </a:ln>
                <a:solidFill>
                  <a:schemeClr val="tx1"/>
                </a:solidFill>
                <a:effectLst/>
                <a:uLnTx/>
                <a:uFillTx/>
                <a:latin typeface="+mn-lt"/>
                <a:ea typeface="+mn-ea"/>
                <a:cs typeface="+mn-cs"/>
              </a:rPr>
              <a:t> çarpımı, yüzeyin P(u</a:t>
            </a:r>
            <a:r>
              <a:rPr kumimoji="0" lang="tr-TR" sz="2000" b="0" i="0" u="none" strike="noStrike" kern="1200" cap="none" spc="0" normalizeH="0" baseline="-25000" noProof="0" dirty="0" smtClean="0">
                <a:ln>
                  <a:noFill/>
                </a:ln>
                <a:solidFill>
                  <a:schemeClr val="tx1"/>
                </a:solidFill>
                <a:effectLst/>
                <a:uLnTx/>
                <a:uFillTx/>
                <a:latin typeface="+mn-lt"/>
                <a:ea typeface="+mn-ea"/>
                <a:cs typeface="+mn-cs"/>
              </a:rPr>
              <a:t>o</a:t>
            </a:r>
            <a:r>
              <a:rPr kumimoji="0" lang="tr-TR" sz="2000" b="0" i="0" u="none" strike="noStrike" kern="1200" cap="none" spc="0" normalizeH="0" noProof="0" dirty="0" smtClean="0">
                <a:ln>
                  <a:noFill/>
                </a:ln>
                <a:solidFill>
                  <a:schemeClr val="tx1"/>
                </a:solidFill>
                <a:effectLst/>
                <a:uLnTx/>
                <a:uFillTx/>
                <a:latin typeface="+mn-lt"/>
                <a:ea typeface="+mn-ea"/>
                <a:cs typeface="+mn-cs"/>
              </a:rPr>
              <a:t>, v</a:t>
            </a:r>
            <a:r>
              <a:rPr kumimoji="0" lang="tr-TR" sz="2000" b="0" i="0" u="none" strike="noStrike" kern="1200" cap="none" spc="0" normalizeH="0" baseline="-25000" noProof="0" dirty="0" smtClean="0">
                <a:ln>
                  <a:noFill/>
                </a:ln>
                <a:solidFill>
                  <a:schemeClr val="tx1"/>
                </a:solidFill>
                <a:effectLst/>
                <a:uLnTx/>
                <a:uFillTx/>
                <a:latin typeface="+mn-lt"/>
                <a:ea typeface="+mn-ea"/>
                <a:cs typeface="+mn-cs"/>
              </a:rPr>
              <a:t>o</a:t>
            </a:r>
            <a:r>
              <a:rPr kumimoji="0" lang="tr-TR" sz="2000" b="0" i="0" u="none" strike="noStrike" kern="1200" cap="none" spc="0" normalizeH="0" noProof="0" dirty="0" smtClean="0">
                <a:ln>
                  <a:noFill/>
                </a:ln>
                <a:solidFill>
                  <a:schemeClr val="tx1"/>
                </a:solidFill>
                <a:effectLst/>
                <a:uLnTx/>
                <a:uFillTx/>
                <a:latin typeface="+mn-lt"/>
                <a:ea typeface="+mn-ea"/>
                <a:cs typeface="+mn-cs"/>
              </a:rPr>
              <a:t>) noktasındaki normalini verir.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tr-TR" sz="2000" dirty="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tr-TR" sz="2000" b="0" i="0" u="none" strike="noStrike" kern="1200" cap="none" spc="0" normalizeH="0" noProof="0" dirty="0" smtClean="0">
                <a:ln>
                  <a:noFill/>
                </a:ln>
                <a:solidFill>
                  <a:schemeClr val="tx1"/>
                </a:solidFill>
                <a:effectLst/>
                <a:uLnTx/>
                <a:uFillTx/>
                <a:latin typeface="+mn-lt"/>
                <a:ea typeface="+mn-ea"/>
                <a:cs typeface="+mn-cs"/>
              </a:rPr>
              <a:t>Bu iki vektörün </a:t>
            </a:r>
            <a:r>
              <a:rPr kumimoji="0" lang="tr-TR" sz="2000" b="0" i="0" u="none" strike="noStrike" kern="1200" cap="none" spc="0" normalizeH="0" noProof="0" dirty="0" err="1" smtClean="0">
                <a:ln>
                  <a:noFill/>
                </a:ln>
                <a:solidFill>
                  <a:schemeClr val="tx1"/>
                </a:solidFill>
                <a:effectLst/>
                <a:uLnTx/>
                <a:uFillTx/>
                <a:latin typeface="+mn-lt"/>
                <a:ea typeface="+mn-ea"/>
                <a:cs typeface="+mn-cs"/>
              </a:rPr>
              <a:t>skaler</a:t>
            </a:r>
            <a:r>
              <a:rPr kumimoji="0" lang="tr-TR" sz="2000" b="0" i="0" u="none" strike="noStrike" kern="1200" cap="none" spc="0" normalizeH="0" noProof="0" dirty="0" smtClean="0">
                <a:ln>
                  <a:noFill/>
                </a:ln>
                <a:solidFill>
                  <a:schemeClr val="tx1"/>
                </a:solidFill>
                <a:effectLst/>
                <a:uLnTx/>
                <a:uFillTx/>
                <a:latin typeface="+mn-lt"/>
                <a:ea typeface="+mn-ea"/>
                <a:cs typeface="+mn-cs"/>
              </a:rPr>
              <a:t> çarpımından bu iki eğri arasındaki açı bulunur:</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0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000" b="0" i="0" u="none" strike="noStrike" kern="1200" cap="none" spc="0" normalizeH="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tr-TR" sz="2000" baseline="-25000" dirty="0"/>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000" b="0" i="0" u="none" strike="noStrike" kern="1200" cap="none" spc="0" normalizeH="0" baseline="-2500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tr-TR" sz="2000" baseline="-25000" dirty="0"/>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endParaRPr kumimoji="0" lang="tr-TR" sz="2000" b="0" i="0" u="none" strike="noStrike" kern="1200" cap="none" spc="0" normalizeH="0" baseline="-25000" noProof="0" dirty="0">
              <a:ln>
                <a:noFill/>
              </a:ln>
              <a:solidFill>
                <a:schemeClr val="tx1"/>
              </a:solidFill>
              <a:effectLst/>
              <a:uLnTx/>
              <a:uFillTx/>
              <a:latin typeface="+mn-lt"/>
              <a:ea typeface="+mn-ea"/>
              <a:cs typeface="+mn-cs"/>
            </a:endParaRPr>
          </a:p>
        </p:txBody>
      </p:sp>
      <p:graphicFrame>
        <p:nvGraphicFramePr>
          <p:cNvPr id="10" name="9 Nesne"/>
          <p:cNvGraphicFramePr>
            <a:graphicFrameLocks noChangeAspect="1"/>
          </p:cNvGraphicFramePr>
          <p:nvPr/>
        </p:nvGraphicFramePr>
        <p:xfrm>
          <a:off x="1691680" y="2492896"/>
          <a:ext cx="1080120" cy="373888"/>
        </p:xfrm>
        <a:graphic>
          <a:graphicData uri="http://schemas.openxmlformats.org/presentationml/2006/ole">
            <mc:AlternateContent xmlns:mc="http://schemas.openxmlformats.org/markup-compatibility/2006">
              <mc:Choice xmlns:v="urn:schemas-microsoft-com:vml" Requires="v">
                <p:oleObj spid="_x0000_s4204" name="Denklem" r:id="rId6" imgW="660240" imgH="228600" progId="Equation.3">
                  <p:embed/>
                </p:oleObj>
              </mc:Choice>
              <mc:Fallback>
                <p:oleObj name="Denklem" r:id="rId6" imgW="66024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2492896"/>
                        <a:ext cx="1080120" cy="37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1825625" y="3860800"/>
          <a:ext cx="1100138" cy="374650"/>
        </p:xfrm>
        <a:graphic>
          <a:graphicData uri="http://schemas.openxmlformats.org/presentationml/2006/ole">
            <mc:AlternateContent xmlns:mc="http://schemas.openxmlformats.org/markup-compatibility/2006">
              <mc:Choice xmlns:v="urn:schemas-microsoft-com:vml" Requires="v">
                <p:oleObj spid="_x0000_s4205" name="Denklem" r:id="rId8" imgW="672840" imgH="228600" progId="Equation.3">
                  <p:embed/>
                </p:oleObj>
              </mc:Choice>
              <mc:Fallback>
                <p:oleObj name="Denklem" r:id="rId8" imgW="672840" imgH="2286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625" y="3860800"/>
                        <a:ext cx="1100138"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1547664" y="5085184"/>
          <a:ext cx="1724025" cy="1165225"/>
        </p:xfrm>
        <a:graphic>
          <a:graphicData uri="http://schemas.openxmlformats.org/presentationml/2006/ole">
            <mc:AlternateContent xmlns:mc="http://schemas.openxmlformats.org/markup-compatibility/2006">
              <mc:Choice xmlns:v="urn:schemas-microsoft-com:vml" Requires="v">
                <p:oleObj spid="_x0000_s4206" name="Denklem" r:id="rId10" imgW="1054080" imgH="711000" progId="Equation.3">
                  <p:embed/>
                </p:oleObj>
              </mc:Choice>
              <mc:Fallback>
                <p:oleObj name="Denklem" r:id="rId10" imgW="1054080" imgH="711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5085184"/>
                        <a:ext cx="1724025" cy="116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8</a:t>
            </a:fld>
            <a:endParaRPr lang="tr-TR" dirty="0"/>
          </a:p>
        </p:txBody>
      </p:sp>
      <mc:AlternateContent xmlns:mc="http://schemas.openxmlformats.org/markup-compatibility/2006">
        <mc:Choice xmlns:a14="http://schemas.microsoft.com/office/drawing/2010/main" Requires="a14">
          <p:sp>
            <p:nvSpPr>
              <p:cNvPr id="5" name="4 İçerik Yer Tutucusu"/>
              <p:cNvSpPr>
                <a:spLocks noGrp="1"/>
              </p:cNvSpPr>
              <p:nvPr>
                <p:ph sz="quarter" idx="1"/>
              </p:nvPr>
            </p:nvSpPr>
            <p:spPr/>
            <p:txBody>
              <a:bodyPr>
                <a:normAutofit fontScale="77500" lnSpcReduction="20000"/>
              </a:bodyPr>
              <a:lstStyle/>
              <a:p>
                <a:r>
                  <a:rPr lang="tr-TR" dirty="0" smtClean="0"/>
                  <a:t>Genel olarak klasik jeodezi iki boyutludur </a:t>
                </a:r>
                <a:r>
                  <a:rPr lang="tr-TR" dirty="0" smtClean="0"/>
                  <a:t>(</a:t>
                </a:r>
                <a14:m>
                  <m:oMath xmlns:m="http://schemas.openxmlformats.org/officeDocument/2006/math">
                    <m:r>
                      <a:rPr lang="el-GR" sz="2800" i="1">
                        <a:latin typeface="Cambria Math" panose="02040503050406030204" pitchFamily="18" charset="0"/>
                        <a:ea typeface="Cambria Math" panose="02040503050406030204" pitchFamily="18" charset="0"/>
                      </a:rPr>
                      <m:t>𝜑</m:t>
                    </m:r>
                  </m:oMath>
                </a14:m>
                <a:r>
                  <a:rPr lang="tr-TR" dirty="0" smtClean="0">
                    <a:latin typeface="Calibri"/>
                  </a:rPr>
                  <a:t>, </a:t>
                </a:r>
                <a:r>
                  <a:rPr lang="el-GR" dirty="0" smtClean="0">
                    <a:latin typeface="Calibri"/>
                  </a:rPr>
                  <a:t>λ</a:t>
                </a:r>
                <a:r>
                  <a:rPr lang="tr-TR" dirty="0" smtClean="0">
                    <a:latin typeface="Calibri"/>
                  </a:rPr>
                  <a:t>), üçüncü boyut yatay boyutlardan bağımsız ele alınır.</a:t>
                </a:r>
              </a:p>
              <a:p>
                <a:r>
                  <a:rPr lang="tr-TR" dirty="0" smtClean="0">
                    <a:latin typeface="Calibri"/>
                  </a:rPr>
                  <a:t>Klasik Jeodezi’ de yeryüzünde yapılan gözlemler bir referans yüzeyine (dönel </a:t>
                </a:r>
                <a:r>
                  <a:rPr lang="tr-TR" dirty="0" err="1" smtClean="0">
                    <a:latin typeface="Calibri"/>
                  </a:rPr>
                  <a:t>elipsoid</a:t>
                </a:r>
                <a:r>
                  <a:rPr lang="tr-TR" dirty="0" smtClean="0">
                    <a:latin typeface="Calibri"/>
                  </a:rPr>
                  <a:t>) indirgendikten sonra tüm hesaplar bu yüzey üzerinde yapılır. Yüzey üzerinde doğruların yerini </a:t>
                </a:r>
                <a:r>
                  <a:rPr lang="tr-TR" b="1" i="1" dirty="0" smtClean="0">
                    <a:solidFill>
                      <a:srgbClr val="FF0000"/>
                    </a:solidFill>
                    <a:latin typeface="Calibri"/>
                  </a:rPr>
                  <a:t>jeodezik eğriler </a:t>
                </a:r>
                <a:r>
                  <a:rPr lang="tr-TR" dirty="0" smtClean="0">
                    <a:latin typeface="Calibri"/>
                  </a:rPr>
                  <a:t>ve </a:t>
                </a:r>
                <a:r>
                  <a:rPr lang="tr-TR" b="1" i="1" dirty="0" smtClean="0">
                    <a:solidFill>
                      <a:srgbClr val="FF0000"/>
                    </a:solidFill>
                    <a:latin typeface="Calibri"/>
                  </a:rPr>
                  <a:t>düzlemsel eğriler </a:t>
                </a:r>
                <a:r>
                  <a:rPr lang="tr-TR" dirty="0" smtClean="0">
                    <a:latin typeface="Calibri"/>
                  </a:rPr>
                  <a:t>alır. Jeodezik eğri genel olarak bir düzlemsel eğri değildir.</a:t>
                </a:r>
              </a:p>
              <a:p>
                <a:r>
                  <a:rPr lang="tr-TR" dirty="0" smtClean="0">
                    <a:latin typeface="Calibri"/>
                  </a:rPr>
                  <a:t>Bir yüzey üzerinde bulunan eğrileri iki ana grupta toplayabiliriz:</a:t>
                </a:r>
              </a:p>
              <a:p>
                <a:pPr lvl="1"/>
                <a:r>
                  <a:rPr lang="tr-TR" dirty="0" smtClean="0">
                    <a:latin typeface="Calibri"/>
                  </a:rPr>
                  <a:t>Düzlemsel eğriler</a:t>
                </a:r>
              </a:p>
              <a:p>
                <a:pPr lvl="1"/>
                <a:r>
                  <a:rPr lang="tr-TR" dirty="0" smtClean="0">
                    <a:latin typeface="Calibri"/>
                  </a:rPr>
                  <a:t>Düzlemsel olmayan eğriler (jeodezik eğriler)</a:t>
                </a:r>
              </a:p>
              <a:p>
                <a:r>
                  <a:rPr lang="tr-TR" dirty="0" smtClean="0">
                    <a:latin typeface="Calibri"/>
                  </a:rPr>
                  <a:t>Düzlemsel eğrilerin tüm özelliklerini eğrilik (</a:t>
                </a:r>
                <a:r>
                  <a:rPr lang="az-Cyrl-AZ" dirty="0" smtClean="0">
                    <a:latin typeface="Calibri"/>
                  </a:rPr>
                  <a:t>К</a:t>
                </a:r>
                <a:r>
                  <a:rPr lang="tr-TR" dirty="0" smtClean="0">
                    <a:latin typeface="Calibri"/>
                  </a:rPr>
                  <a:t>) kavramıyla açıklayabiliriz. Fakat düzlemsel olmayan eğrilerin özelliklerini yalnızca eğrilik özelliği ile açıklayamayız. Ek olarak burulma (</a:t>
                </a:r>
                <a:r>
                  <a:rPr lang="el-GR" dirty="0" smtClean="0">
                    <a:latin typeface="Calibri"/>
                  </a:rPr>
                  <a:t>τ</a:t>
                </a:r>
                <a:r>
                  <a:rPr lang="tr-TR" dirty="0" smtClean="0">
                    <a:latin typeface="Calibri"/>
                  </a:rPr>
                  <a:t>) kavramı da gerekir.</a:t>
                </a:r>
              </a:p>
              <a:p>
                <a:r>
                  <a:rPr lang="tr-TR" dirty="0" smtClean="0">
                    <a:latin typeface="Calibri"/>
                  </a:rPr>
                  <a:t>Düzlemsel eğrilerin burulması sıfırdır. </a:t>
                </a:r>
              </a:p>
              <a:p>
                <a:pPr lvl="1"/>
                <a:r>
                  <a:rPr lang="tr-TR" dirty="0" smtClean="0">
                    <a:latin typeface="Calibri"/>
                  </a:rPr>
                  <a:t>Düzlemsel eğriler: Kürede büyük daire, paralel daireleri, </a:t>
                </a:r>
                <a:r>
                  <a:rPr lang="tr-TR" dirty="0" err="1" smtClean="0">
                    <a:latin typeface="Calibri"/>
                  </a:rPr>
                  <a:t>Elipsoidde</a:t>
                </a:r>
                <a:r>
                  <a:rPr lang="tr-TR" dirty="0" smtClean="0">
                    <a:latin typeface="Calibri"/>
                  </a:rPr>
                  <a:t> meridyenler, ekvator ve paralel daireleri</a:t>
                </a:r>
              </a:p>
              <a:p>
                <a:pPr lvl="1"/>
                <a:r>
                  <a:rPr lang="tr-TR" dirty="0" smtClean="0">
                    <a:latin typeface="Calibri"/>
                  </a:rPr>
                  <a:t>Düzlemsel olmayan eğriler: Kürede </a:t>
                </a:r>
                <a:r>
                  <a:rPr lang="tr-TR" dirty="0" err="1" smtClean="0">
                    <a:latin typeface="Calibri"/>
                  </a:rPr>
                  <a:t>loksodrom</a:t>
                </a:r>
                <a:r>
                  <a:rPr lang="tr-TR" dirty="0" smtClean="0">
                    <a:latin typeface="Calibri"/>
                  </a:rPr>
                  <a:t> yolu, </a:t>
                </a:r>
                <a:r>
                  <a:rPr lang="tr-TR" dirty="0" err="1" smtClean="0">
                    <a:latin typeface="Calibri"/>
                  </a:rPr>
                  <a:t>elipsoidde</a:t>
                </a:r>
                <a:r>
                  <a:rPr lang="tr-TR" dirty="0" smtClean="0">
                    <a:latin typeface="Calibri"/>
                  </a:rPr>
                  <a:t> jeodezik eğri</a:t>
                </a:r>
                <a:endParaRPr lang="tr-TR" dirty="0"/>
              </a:p>
            </p:txBody>
          </p:sp>
        </mc:Choice>
        <mc:Fallback>
          <p:sp>
            <p:nvSpPr>
              <p:cNvPr id="5" name="4 İçerik Yer Tutucusu"/>
              <p:cNvSpPr>
                <a:spLocks noGrp="1" noRot="1" noChangeAspect="1" noMove="1" noResize="1" noEditPoints="1" noAdjustHandles="1" noChangeArrowheads="1" noChangeShapeType="1" noTextEdit="1"/>
              </p:cNvSpPr>
              <p:nvPr>
                <p:ph sz="quarter" idx="1"/>
              </p:nvPr>
            </p:nvSpPr>
            <p:spPr>
              <a:blipFill rotWithShape="0">
                <a:blip r:embed="rId2"/>
                <a:stretch>
                  <a:fillRect l="-296" t="-1605"/>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Yüzeyler ve Eğriler – Uzay Eğrileri, </a:t>
            </a:r>
            <a:r>
              <a:rPr lang="tr-TR" dirty="0" err="1" smtClean="0"/>
              <a:t>Frenet</a:t>
            </a:r>
            <a:r>
              <a:rPr lang="tr-TR" dirty="0" smtClean="0"/>
              <a:t> </a:t>
            </a:r>
            <a:r>
              <a:rPr lang="tr-TR" dirty="0" err="1" smtClean="0"/>
              <a:t>Üçyüzlüsü</a:t>
            </a:r>
            <a:r>
              <a:rPr lang="tr-TR" dirty="0" smtClean="0"/>
              <a:t>, Eğrilik, Burulma</a:t>
            </a:r>
            <a:endParaRPr lang="tr-TR" dirty="0"/>
          </a:p>
        </p:txBody>
      </p:sp>
      <p:sp>
        <p:nvSpPr>
          <p:cNvPr id="3" name="2 Veri Yer Tutucusu"/>
          <p:cNvSpPr>
            <a:spLocks noGrp="1"/>
          </p:cNvSpPr>
          <p:nvPr>
            <p:ph type="dt" sz="half" idx="10"/>
          </p:nvPr>
        </p:nvSpPr>
        <p:spPr/>
        <p:txBody>
          <a:bodyPr/>
          <a:lstStyle/>
          <a:p>
            <a:fld id="{6B106D18-8BFE-476A-B446-E60CC26F3472}" type="datetime1">
              <a:rPr lang="tr-TR" smtClean="0"/>
              <a:pPr/>
              <a:t>13.10.2023</a:t>
            </a:fld>
            <a:endParaRPr lang="tr-TR"/>
          </a:p>
        </p:txBody>
      </p:sp>
      <p:sp>
        <p:nvSpPr>
          <p:cNvPr id="4" name="3 Slayt Numarası Yer Tutucusu"/>
          <p:cNvSpPr>
            <a:spLocks noGrp="1"/>
          </p:cNvSpPr>
          <p:nvPr>
            <p:ph type="sldNum" sz="quarter" idx="12"/>
          </p:nvPr>
        </p:nvSpPr>
        <p:spPr/>
        <p:txBody>
          <a:bodyPr/>
          <a:lstStyle/>
          <a:p>
            <a:fld id="{F5E011DD-C4F1-45DB-A1B0-1BF18C677166}" type="slidenum">
              <a:rPr lang="tr-TR" smtClean="0"/>
              <a:pPr/>
              <a:t>9</a:t>
            </a:fld>
            <a:endParaRPr lang="tr-TR"/>
          </a:p>
        </p:txBody>
      </p:sp>
      <p:sp>
        <p:nvSpPr>
          <p:cNvPr id="5" name="4 İçerik Yer Tutucusu"/>
          <p:cNvSpPr>
            <a:spLocks noGrp="1"/>
          </p:cNvSpPr>
          <p:nvPr>
            <p:ph sz="quarter" idx="1"/>
          </p:nvPr>
        </p:nvSpPr>
        <p:spPr>
          <a:xfrm>
            <a:off x="457200" y="1219200"/>
            <a:ext cx="7931224" cy="4937760"/>
          </a:xfrm>
        </p:spPr>
        <p:txBody>
          <a:bodyPr>
            <a:normAutofit/>
          </a:bodyPr>
          <a:lstStyle/>
          <a:p>
            <a:r>
              <a:rPr lang="tr-TR" sz="2000" dirty="0" smtClean="0"/>
              <a:t>Uzayda P noktasının x,y,z koordinatları t gibi bir değişkene (parametreye) bağlı ise bir uzay eğrisi meydana gelir. Bu uzay eğrisi genel olarak;</a:t>
            </a:r>
          </a:p>
          <a:p>
            <a:endParaRPr lang="tr-TR" sz="2000" dirty="0" smtClean="0"/>
          </a:p>
          <a:p>
            <a:r>
              <a:rPr lang="tr-TR" sz="2000" dirty="0" smtClean="0"/>
              <a:t>şeklinde verilebilir.  Bir eğrinin t parametresi yerine yay boyu (s) alınırsa;</a:t>
            </a:r>
          </a:p>
          <a:p>
            <a:endParaRPr lang="tr-TR" sz="2000" dirty="0" smtClean="0"/>
          </a:p>
          <a:p>
            <a:r>
              <a:rPr lang="tr-TR" sz="2000" dirty="0" smtClean="0"/>
              <a:t>yazılabilir.  Burada </a:t>
            </a:r>
            <a:r>
              <a:rPr lang="tr-TR" sz="2000" b="1" i="1" dirty="0" smtClean="0">
                <a:solidFill>
                  <a:srgbClr val="FF0000"/>
                </a:solidFill>
              </a:rPr>
              <a:t>s’ e doğal parametre </a:t>
            </a:r>
            <a:r>
              <a:rPr lang="tr-TR" sz="2000" dirty="0" smtClean="0"/>
              <a:t>denir.</a:t>
            </a:r>
          </a:p>
          <a:p>
            <a:r>
              <a:rPr lang="tr-TR" sz="2000" dirty="0" smtClean="0"/>
              <a:t>Bir eğrinin P noktasındaki teğeti denince bu noktadan eğriye çizilen bir doğru akla gelir. Bu doğru eğriyi kesmez, ancak bu P noktasında eğriye değer.  </a:t>
            </a:r>
            <a:endParaRPr lang="tr-TR" sz="2000" dirty="0"/>
          </a:p>
        </p:txBody>
      </p:sp>
      <p:graphicFrame>
        <p:nvGraphicFramePr>
          <p:cNvPr id="6" name="5 Nesne"/>
          <p:cNvGraphicFramePr>
            <a:graphicFrameLocks noChangeAspect="1"/>
          </p:cNvGraphicFramePr>
          <p:nvPr>
            <p:extLst>
              <p:ext uri="{D42A27DB-BD31-4B8C-83A1-F6EECF244321}">
                <p14:modId xmlns:p14="http://schemas.microsoft.com/office/powerpoint/2010/main" val="525175330"/>
              </p:ext>
            </p:extLst>
          </p:nvPr>
        </p:nvGraphicFramePr>
        <p:xfrm>
          <a:off x="2281829" y="1964050"/>
          <a:ext cx="2463432" cy="360040"/>
        </p:xfrm>
        <a:graphic>
          <a:graphicData uri="http://schemas.openxmlformats.org/presentationml/2006/ole">
            <mc:AlternateContent xmlns:mc="http://schemas.openxmlformats.org/markup-compatibility/2006">
              <mc:Choice xmlns:v="urn:schemas-microsoft-com:vml" Requires="v">
                <p:oleObj spid="_x0000_s19537" name="Denklem" r:id="rId3" imgW="1650960" imgH="241200" progId="Equation.3">
                  <p:embed/>
                </p:oleObj>
              </mc:Choice>
              <mc:Fallback>
                <p:oleObj name="Denklem" r:id="rId3" imgW="1650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829" y="1964050"/>
                        <a:ext cx="2463432"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755206615"/>
              </p:ext>
            </p:extLst>
          </p:nvPr>
        </p:nvGraphicFramePr>
        <p:xfrm>
          <a:off x="2149699" y="2652260"/>
          <a:ext cx="2595562" cy="358775"/>
        </p:xfrm>
        <a:graphic>
          <a:graphicData uri="http://schemas.openxmlformats.org/presentationml/2006/ole">
            <mc:AlternateContent xmlns:mc="http://schemas.openxmlformats.org/markup-compatibility/2006">
              <mc:Choice xmlns:v="urn:schemas-microsoft-com:vml" Requires="v">
                <p:oleObj spid="_x0000_s19538" name="Denklem" r:id="rId5" imgW="1739880" imgH="241200" progId="Equation.3">
                  <p:embed/>
                </p:oleObj>
              </mc:Choice>
              <mc:Fallback>
                <p:oleObj name="Denklem" r:id="rId5" imgW="1739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9699" y="2652260"/>
                        <a:ext cx="2595562"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460" name="Picture 4"/>
          <p:cNvPicPr>
            <a:picLocks noChangeAspect="1" noChangeArrowheads="1"/>
          </p:cNvPicPr>
          <p:nvPr/>
        </p:nvPicPr>
        <p:blipFill>
          <a:blip r:embed="rId7" cstate="print"/>
          <a:srcRect/>
          <a:stretch>
            <a:fillRect/>
          </a:stretch>
        </p:blipFill>
        <p:spPr bwMode="auto">
          <a:xfrm>
            <a:off x="6012160" y="4797152"/>
            <a:ext cx="2016224" cy="1231385"/>
          </a:xfrm>
          <a:prstGeom prst="rect">
            <a:avLst/>
          </a:prstGeom>
          <a:noFill/>
          <a:ln w="9525">
            <a:noFill/>
            <a:miter lim="800000"/>
            <a:headEnd/>
            <a:tailEnd/>
          </a:ln>
        </p:spPr>
      </p:pic>
      <p:graphicFrame>
        <p:nvGraphicFramePr>
          <p:cNvPr id="19461" name="Object 5"/>
          <p:cNvGraphicFramePr>
            <a:graphicFrameLocks noChangeAspect="1"/>
          </p:cNvGraphicFramePr>
          <p:nvPr/>
        </p:nvGraphicFramePr>
        <p:xfrm>
          <a:off x="2195736" y="5013176"/>
          <a:ext cx="2503488" cy="585788"/>
        </p:xfrm>
        <a:graphic>
          <a:graphicData uri="http://schemas.openxmlformats.org/presentationml/2006/ole">
            <mc:AlternateContent xmlns:mc="http://schemas.openxmlformats.org/markup-compatibility/2006">
              <mc:Choice xmlns:v="urn:schemas-microsoft-com:vml" Requires="v">
                <p:oleObj spid="_x0000_s19539" name="Denklem" r:id="rId8" imgW="1676160" imgH="393480" progId="Equation.3">
                  <p:embed/>
                </p:oleObj>
              </mc:Choice>
              <mc:Fallback>
                <p:oleObj name="Denklem" r:id="rId8" imgW="1676160" imgH="393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5013176"/>
                        <a:ext cx="2503488"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1684</TotalTime>
  <Words>2247</Words>
  <Application>Microsoft Office PowerPoint</Application>
  <PresentationFormat>Ekran Gösterisi (4:3)</PresentationFormat>
  <Paragraphs>272</Paragraphs>
  <Slides>35</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35</vt:i4>
      </vt:variant>
    </vt:vector>
  </HeadingPairs>
  <TitlesOfParts>
    <vt:vector size="45" baseType="lpstr">
      <vt:lpstr>Arial</vt:lpstr>
      <vt:lpstr>Bookman Old Style</vt:lpstr>
      <vt:lpstr>Calibri</vt:lpstr>
      <vt:lpstr>Cambria Math</vt:lpstr>
      <vt:lpstr>Gill Sans MT</vt:lpstr>
      <vt:lpstr>Times New Roman</vt:lpstr>
      <vt:lpstr>Wingdings</vt:lpstr>
      <vt:lpstr>Wingdings 3</vt:lpstr>
      <vt:lpstr>Kaynak</vt:lpstr>
      <vt:lpstr>Denklem</vt:lpstr>
      <vt:lpstr>Geometrik Jeodezi</vt:lpstr>
      <vt:lpstr>Hatırlatma </vt:lpstr>
      <vt:lpstr>Hatırlatma</vt:lpstr>
      <vt:lpstr>Yüzeyler ve Eğriler – Yüzeylerin Gauss Parametreleri ile Gösterilmesi</vt:lpstr>
      <vt:lpstr>Yüzeyler ve Eğriler – Yüzeylerin Gauss Parametreleri ile Gösterilmesi</vt:lpstr>
      <vt:lpstr>Yüzeyler ve Eğriler – Yüzeylerin Gauss Parametreleri ile Gösterilmesi</vt:lpstr>
      <vt:lpstr>Yüzeyler ve Eğriler – Yüzeylerin Gauss Parametreleri ile Gösterilmesi</vt:lpstr>
      <vt:lpstr>Yüzeyler ve Eğriler – Uzay Eğrileri, Frenet Üçyüzlüsü, Eğrilik, Burulma</vt:lpstr>
      <vt:lpstr>Yüzeyler ve Eğriler – Uzay Eğrileri, Frenet Üçyüzlüsü, Eğrilik, Burulma</vt:lpstr>
      <vt:lpstr>Yüzeyler ve Eğriler – Uzay Eğrileri, Frenet Üçyüzlüsü, Eğrilik, Burulma</vt:lpstr>
      <vt:lpstr>Yüzeyler ve Eğriler – Uzay Eğrileri, Frenet Üçyüzlüsü, Eğrilik, Burulma</vt:lpstr>
      <vt:lpstr>Yüzeyler ve Eğriler – Uzay Eğrileri, Frenet Üçyüzlüsü, Eğrilik, Burulma</vt:lpstr>
      <vt:lpstr>Yüzeyler ve Eğriler – Uzay Eğrileri, Frenet Üçyüzlüsü, Eğrilik, Burulma</vt:lpstr>
      <vt:lpstr>Yüzeyler ve Eğriler – Uzay Eğrileri, Frenet Üçyüzlüsü, Eğrilik, Burulma</vt:lpstr>
      <vt:lpstr>Yüzey Üzerindeki Eğrinin Uzunluğu ve 1. Dereceden Temel Büyüklükler (E, F, G)</vt:lpstr>
      <vt:lpstr>Yüzey Eğrileri Arasındaki Açı</vt:lpstr>
      <vt:lpstr>Yüzey Alan Elemanı</vt:lpstr>
      <vt:lpstr>Yüzey Normali</vt:lpstr>
      <vt:lpstr>Yüzey Normali</vt:lpstr>
      <vt:lpstr>İkinci Dereceden Temel Büyüklükler ve Normal Kesit</vt:lpstr>
      <vt:lpstr>İkinci Dereceden Temel Büyüklükler ve Normal Kesit</vt:lpstr>
      <vt:lpstr>İkinci Dereceden Temel Büyüklükler ve Normal Kesit</vt:lpstr>
      <vt:lpstr>Elipsoid Yüzünde Uygulama-Elipsoid Yüzeyi için Gauss Parametreleri ve 1. Dereceden Temel Büyüklükler</vt:lpstr>
      <vt:lpstr>Elipsoid Yüzünde Uygulama-Elipsoid Yüzeyi için Gauss Parametreleri ve 1. Dereceden Temel Büyüklükler</vt:lpstr>
      <vt:lpstr>Elipsoid Yüzünde Uygulama-Elipsoid Yüzeyi için Gauss Parametreleri ve 1. Dereceden Temel Büyüklükler</vt:lpstr>
      <vt:lpstr>Elipsoid Yüzünde Uygulama-2. Dereceden Temel Büyüklükler</vt:lpstr>
      <vt:lpstr>Elipsoid Yüzünde Uygulama</vt:lpstr>
      <vt:lpstr>Normal Eğrilik Yarıçapı ve Ekstrem Değerleri</vt:lpstr>
      <vt:lpstr>Normal Eğrilik Yarıçapı ve Ekstrem Değerleri</vt:lpstr>
      <vt:lpstr>Normal Eğrilik Yarıçapı ve Ekstrem Değerleri</vt:lpstr>
      <vt:lpstr>M ve N’ nin Geometrik Açıklaması</vt:lpstr>
      <vt:lpstr>M ve N’ nin Geometrik Açıklaması</vt:lpstr>
      <vt:lpstr>Gauss Eğrilik Yarıçapı</vt:lpstr>
      <vt:lpstr>Gauss Eğrilik Yarıçapı</vt:lpstr>
      <vt:lpstr>Gauss Eğrilik Yarıçapı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Jeodezi</dc:title>
  <dc:creator>Bahattin</dc:creator>
  <cp:lastModifiedBy>Microsoft hesabı</cp:lastModifiedBy>
  <cp:revision>197</cp:revision>
  <dcterms:created xsi:type="dcterms:W3CDTF">2013-02-12T07:44:55Z</dcterms:created>
  <dcterms:modified xsi:type="dcterms:W3CDTF">2023-10-13T11:47:51Z</dcterms:modified>
</cp:coreProperties>
</file>