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87" r:id="rId34"/>
    <p:sldId id="288" r:id="rId35"/>
  </p:sldIdLst>
  <p:sldSz cx="9144000" cy="6858000" type="screen4x3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5039525-1919-4372-8B41-51524AC81CE1}" type="datetimeFigureOut">
              <a:rPr lang="tr-TR" smtClean="0"/>
              <a:t>24.09.2019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0539FB8-E4CD-4FC9-BA9F-2E1B944224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700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3E7DA55-31A5-421C-917B-EF9C991E37F5}" type="datetimeFigureOut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5941A1-4F64-4708-855B-25E80488F39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7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FDF039-AF8E-4BD4-9433-2FD6CC9EA150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9F6-8184-4A13-91AA-A036449776C1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7995C1-A78A-40AD-A719-EAA7C671A188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3230-4307-4E8C-B6AE-30DD3CA2C952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30108C-A57E-4EFA-83B4-0E6DAF8E6F4D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4362E4-E5C7-46BD-BF8A-11D2BEED124B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4E0C-3AE8-4535-AC73-7BFEE8D049D1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8B5C-8FD2-403F-B2CB-B128DE042F01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8E1C-CDF5-4686-AE48-6DCC9062F418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554474-ACE5-4726-BC88-7F12C1E9C744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8F6E71-5561-4DB4-B821-B331F508005A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EA3EB6-BF4E-41A0-AE45-98103F562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3.pn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1.wmf"/><Relationship Id="rId4" Type="http://schemas.openxmlformats.org/officeDocument/2006/relationships/image" Target="../media/image44.png"/><Relationship Id="rId9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44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51.png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5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61.png"/><Relationship Id="rId4" Type="http://schemas.openxmlformats.org/officeDocument/2006/relationships/image" Target="../media/image6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62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6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wmf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0.png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GEOMETRİK </a:t>
            </a:r>
            <a:r>
              <a:rPr lang="tr-TR" dirty="0" err="1" smtClean="0"/>
              <a:t>Jeodezİ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5B61-7DB9-4810-A8B3-DB475F1B9D31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3EB6-BF4E-41A0-AE45-98103F562A4F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1800" dirty="0" smtClean="0"/>
              <a:t>Türev alınır ve gerekli sadeleştirmeler yapılırsa;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1800" dirty="0" smtClean="0"/>
              <a:t>Meridyen elipsinin coğrafik enleme bağlı parametrik gösterimi;</a:t>
            </a:r>
          </a:p>
          <a:p>
            <a:endParaRPr lang="tr-TR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419872" y="2060848"/>
          <a:ext cx="125201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" name="Denklem" r:id="rId3" imgW="977760" imgH="393480" progId="Equation.3">
                  <p:embed/>
                </p:oleObj>
              </mc:Choice>
              <mc:Fallback>
                <p:oleObj name="Denklem" r:id="rId3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060848"/>
                        <a:ext cx="1252010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275856" y="2492896"/>
          <a:ext cx="187685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" name="Denklem" r:id="rId5" imgW="1282680" imgH="393480" progId="Equation.3">
                  <p:embed/>
                </p:oleObj>
              </mc:Choice>
              <mc:Fallback>
                <p:oleObj name="Denklem" r:id="rId5" imgW="12826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492896"/>
                        <a:ext cx="187685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3290258" y="3068960"/>
          <a:ext cx="207383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name="Denklem" r:id="rId7" imgW="1600200" imgH="444240" progId="Equation.3">
                  <p:embed/>
                </p:oleObj>
              </mc:Choice>
              <mc:Fallback>
                <p:oleObj name="Denklem" r:id="rId7" imgW="160020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258" y="3068960"/>
                        <a:ext cx="207383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987824" y="4365104"/>
          <a:ext cx="21383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Denklem" r:id="rId9" imgW="1650960" imgH="990360" progId="Equation.3">
                  <p:embed/>
                </p:oleObj>
              </mc:Choice>
              <mc:Fallback>
                <p:oleObj name="Denklem" r:id="rId9" imgW="1650960" imgH="990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365104"/>
                        <a:ext cx="213836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1800" dirty="0" smtClean="0"/>
              <a:t>Daha önceki dış merkezlilik ve kutup eğrilik yarıçapı kullanılırsa;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1800" dirty="0" smtClean="0"/>
              <a:t>Burada karşılaştığımız bazı ifadeleri hesaplamalarımızda sıklıkla kullanacağız: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699792" y="2132856"/>
          <a:ext cx="3801193" cy="1440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Denklem" r:id="rId3" imgW="2616120" imgH="990360" progId="Equation.3">
                  <p:embed/>
                </p:oleObj>
              </mc:Choice>
              <mc:Fallback>
                <p:oleObj name="Denklem" r:id="rId3" imgW="261612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132856"/>
                        <a:ext cx="3801193" cy="1440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779838" y="4359275"/>
          <a:ext cx="16414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Denklem" r:id="rId5" imgW="1130040" imgH="799920" progId="Equation.3">
                  <p:embed/>
                </p:oleObj>
              </mc:Choice>
              <mc:Fallback>
                <p:oleObj name="Denklem" r:id="rId5" imgW="1130040" imgH="799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359275"/>
                        <a:ext cx="16414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/>
          </a:bodyPr>
          <a:lstStyle/>
          <a:p>
            <a:r>
              <a:rPr lang="tr-TR" sz="1600" dirty="0" smtClean="0"/>
              <a:t>Şekilde görüldüğü gibi P noktası ile P’ de oluşturulan normalin z ekseni ile kesişme noktası arasındaki uzaklığa çapraz eğrilik yarıçapı denir (N).</a:t>
            </a:r>
          </a:p>
          <a:p>
            <a:endParaRPr lang="tr-TR" sz="1600" dirty="0"/>
          </a:p>
          <a:p>
            <a:endParaRPr lang="tr-TR" sz="1600" dirty="0" smtClean="0"/>
          </a:p>
          <a:p>
            <a:endParaRPr lang="tr-TR" sz="1600" dirty="0"/>
          </a:p>
          <a:p>
            <a:endParaRPr lang="tr-TR" sz="1600" dirty="0" smtClean="0"/>
          </a:p>
          <a:p>
            <a:r>
              <a:rPr lang="tr-TR" sz="1600" dirty="0" smtClean="0"/>
              <a:t>Ayrıca meridyen eğrilik yarıçapı (M)</a:t>
            </a:r>
          </a:p>
          <a:p>
            <a:endParaRPr lang="tr-TR" sz="1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276871"/>
            <a:ext cx="4932041" cy="300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91680" y="2780928"/>
          <a:ext cx="10144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Denklem" r:id="rId4" imgW="698400" imgH="393480" progId="Equation.3">
                  <p:embed/>
                </p:oleObj>
              </mc:Choice>
              <mc:Fallback>
                <p:oleObj name="Denklem" r:id="rId4" imgW="698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80928"/>
                        <a:ext cx="10144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75656" y="4509120"/>
          <a:ext cx="1733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Denklem" r:id="rId6" imgW="1193760" imgH="419040" progId="Equation.3">
                  <p:embed/>
                </p:oleObj>
              </mc:Choice>
              <mc:Fallback>
                <p:oleObj name="Denklem" r:id="rId6" imgW="11937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509120"/>
                        <a:ext cx="1733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38736" cy="4525963"/>
          </a:xfrm>
        </p:spPr>
        <p:txBody>
          <a:bodyPr/>
          <a:lstStyle/>
          <a:p>
            <a:r>
              <a:rPr lang="tr-TR" sz="2000" dirty="0" smtClean="0"/>
              <a:t>İndirgenmiş Enlem İle meridyen elipsinin parametreleri belirlenmek istenirse:</a:t>
            </a:r>
          </a:p>
          <a:p>
            <a:endParaRPr lang="tr-T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9" y="1772816"/>
            <a:ext cx="4932041" cy="300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115616" y="3212976"/>
          <a:ext cx="1603201" cy="95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Denklem" r:id="rId4" imgW="723600" imgH="431640" progId="Equation.3">
                  <p:embed/>
                </p:oleObj>
              </mc:Choice>
              <mc:Fallback>
                <p:oleObj name="Denklem" r:id="rId4" imgW="723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212976"/>
                        <a:ext cx="1603201" cy="959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Merkez Enlem İle meridyen elipsinin parametreleri belirlenmek istenirse: </a:t>
            </a:r>
          </a:p>
          <a:p>
            <a:r>
              <a:rPr lang="tr-TR" sz="2000" dirty="0" smtClean="0"/>
              <a:t>r – merkez yarıçap olmak üzere</a:t>
            </a:r>
          </a:p>
          <a:p>
            <a:endParaRPr lang="tr-TR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9" y="1772816"/>
            <a:ext cx="4932041" cy="300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279778"/>
              </p:ext>
            </p:extLst>
          </p:nvPr>
        </p:nvGraphicFramePr>
        <p:xfrm>
          <a:off x="683568" y="3573016"/>
          <a:ext cx="3888432" cy="241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Denklem" r:id="rId4" imgW="2133360" imgH="1320480" progId="Equation.3">
                  <p:embed/>
                </p:oleObj>
              </mc:Choice>
              <mc:Fallback>
                <p:oleObj name="Denklem" r:id="rId4" imgW="2133360" imgH="1320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73016"/>
                        <a:ext cx="3888432" cy="2412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İndirgenmiş Enlem ile Coğrafik Enlem Arasındaki Bağıntılar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15</a:t>
            </a:fld>
            <a:endParaRPr lang="tr-TR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93675" y="1643063"/>
          <a:ext cx="8634413" cy="312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Denklem" r:id="rId3" imgW="3898800" imgH="1409400" progId="Equation.3">
                  <p:embed/>
                </p:oleObj>
              </mc:Choice>
              <mc:Fallback>
                <p:oleObj name="Denklem" r:id="rId3" imgW="3898800" imgH="140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43063"/>
                        <a:ext cx="8634413" cy="312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Merkez Enlem ile Coğrafik Enlem Arasındaki Bağıntılar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16</a:t>
            </a:fld>
            <a:endParaRPr lang="tr-TR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697163" y="2081213"/>
          <a:ext cx="3627437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Denklem" r:id="rId3" imgW="1638000" imgH="1015920" progId="Equation.3">
                  <p:embed/>
                </p:oleObj>
              </mc:Choice>
              <mc:Fallback>
                <p:oleObj name="Denklem" r:id="rId3" imgW="1638000" imgH="1015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2081213"/>
                        <a:ext cx="3627437" cy="225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İndirgenmiş Enlem ile Merkez Enlem Arasındaki Bağıntılar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17</a:t>
            </a:fld>
            <a:endParaRPr lang="tr-TR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008188" y="2362200"/>
          <a:ext cx="5005387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Denklem" r:id="rId3" imgW="2260440" imgH="761760" progId="Equation.3">
                  <p:embed/>
                </p:oleObj>
              </mc:Choice>
              <mc:Fallback>
                <p:oleObj name="Denklem" r:id="rId3" imgW="226044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2362200"/>
                        <a:ext cx="5005387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756791"/>
          </a:xfrm>
        </p:spPr>
        <p:txBody>
          <a:bodyPr>
            <a:normAutofit lnSpcReduction="10000"/>
          </a:bodyPr>
          <a:lstStyle/>
          <a:p>
            <a:r>
              <a:rPr lang="tr-TR" sz="1800" dirty="0" smtClean="0"/>
              <a:t>Coğrafik Enlemi 35</a:t>
            </a:r>
            <a:r>
              <a:rPr lang="tr-TR" sz="1800" baseline="30000" dirty="0" smtClean="0"/>
              <a:t>o</a:t>
            </a:r>
            <a:r>
              <a:rPr lang="tr-TR" sz="1800" dirty="0" smtClean="0"/>
              <a:t> 20’ 40’’ olan noktanın elips dik koordinatlarını hesaplayınız.</a:t>
            </a:r>
          </a:p>
          <a:p>
            <a:pPr lvl="1">
              <a:buNone/>
            </a:pPr>
            <a:r>
              <a:rPr lang="tr-TR" sz="1400" dirty="0" smtClean="0"/>
              <a:t>a=6378388 m</a:t>
            </a:r>
          </a:p>
          <a:p>
            <a:pPr lvl="1">
              <a:buNone/>
            </a:pPr>
            <a:r>
              <a:rPr lang="tr-TR" sz="1400" dirty="0" smtClean="0"/>
              <a:t>b=6356911.94613 m</a:t>
            </a:r>
          </a:p>
          <a:p>
            <a:pPr lvl="1">
              <a:buNone/>
            </a:pPr>
            <a:r>
              <a:rPr lang="tr-TR" sz="1400" dirty="0" smtClean="0"/>
              <a:t>c=6399936.608 m		</a:t>
            </a:r>
            <a:r>
              <a:rPr lang="tr-TR" sz="1400" dirty="0" err="1" smtClean="0"/>
              <a:t>Hayford</a:t>
            </a:r>
            <a:r>
              <a:rPr lang="tr-TR" sz="1400" dirty="0" smtClean="0"/>
              <a:t> Elipsoidi</a:t>
            </a:r>
          </a:p>
          <a:p>
            <a:pPr lvl="1">
              <a:buNone/>
            </a:pPr>
            <a:r>
              <a:rPr lang="tr-TR" sz="1400" dirty="0" smtClean="0"/>
              <a:t>e’</a:t>
            </a:r>
            <a:r>
              <a:rPr lang="tr-TR" sz="1400" baseline="30000" dirty="0" smtClean="0"/>
              <a:t>2</a:t>
            </a:r>
            <a:r>
              <a:rPr lang="tr-TR" sz="1400" dirty="0" smtClean="0"/>
              <a:t>=0.00676817</a:t>
            </a:r>
          </a:p>
          <a:p>
            <a:pPr lvl="1">
              <a:buNone/>
            </a:pPr>
            <a:r>
              <a:rPr lang="tr-TR" sz="1400" dirty="0" smtClean="0"/>
              <a:t>e</a:t>
            </a:r>
            <a:r>
              <a:rPr lang="tr-TR" sz="1400" baseline="30000" dirty="0" smtClean="0"/>
              <a:t>2 </a:t>
            </a:r>
            <a:r>
              <a:rPr lang="tr-TR" sz="1400" dirty="0" smtClean="0"/>
              <a:t> =0.00672267 </a:t>
            </a:r>
            <a:endParaRPr lang="tr-TR" sz="1400" baseline="30000" dirty="0" smtClean="0"/>
          </a:p>
          <a:p>
            <a:endParaRPr lang="tr-TR" sz="1800" baseline="30000" dirty="0" smtClean="0"/>
          </a:p>
          <a:p>
            <a:endParaRPr lang="tr-TR" sz="1800" dirty="0"/>
          </a:p>
        </p:txBody>
      </p:sp>
      <p:sp>
        <p:nvSpPr>
          <p:cNvPr id="6" name="5 Sağ Ayraç"/>
          <p:cNvSpPr/>
          <p:nvPr/>
        </p:nvSpPr>
        <p:spPr>
          <a:xfrm>
            <a:off x="2771800" y="2060848"/>
            <a:ext cx="45719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2339752" y="3933056"/>
          <a:ext cx="40259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Denklem" r:id="rId3" imgW="4025880" imgH="2286000" progId="Equation.3">
                  <p:embed/>
                </p:oleObj>
              </mc:Choice>
              <mc:Fallback>
                <p:oleObj name="Denklem" r:id="rId3" imgW="4025880" imgH="2286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933056"/>
                        <a:ext cx="40259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820687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İndirgenmiş Enlemi 35</a:t>
            </a:r>
            <a:r>
              <a:rPr lang="tr-TR" baseline="30000" dirty="0" smtClean="0"/>
              <a:t>o</a:t>
            </a:r>
            <a:r>
              <a:rPr lang="tr-TR" dirty="0" smtClean="0"/>
              <a:t> 50’ 37.9500’’ olan noktanın coğrafik enlemini bulunuz. Ayrıca elips dik koordinatlarını indirgenmiş enlem türünden bulunuz.</a:t>
            </a:r>
            <a:endParaRPr lang="tr-TR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397959"/>
              </p:ext>
            </p:extLst>
          </p:nvPr>
        </p:nvGraphicFramePr>
        <p:xfrm>
          <a:off x="1395413" y="3068638"/>
          <a:ext cx="6084887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Denklem" r:id="rId3" imgW="4203360" imgH="1193760" progId="Equation.3">
                  <p:embed/>
                </p:oleObj>
              </mc:Choice>
              <mc:Fallback>
                <p:oleObj name="Denklem" r:id="rId3" imgW="4203360" imgH="1193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3068638"/>
                        <a:ext cx="6084887" cy="172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Referans Yüzeyi Dönel Elipsoidin Genel Özellikleri</a:t>
            </a:r>
            <a:endParaRPr lang="tr-TR" dirty="0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8E3-BE95-4DF6-874B-1C2C91742F98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Dönel Elipsoidin Geometrik Parametreleri</a:t>
            </a:r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5536" y="2176264"/>
            <a:ext cx="4680520" cy="3989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Elips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iki noktaya uzaklıkları toplamı sabit olan noktalar kümesine denir.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baseline="0" dirty="0" smtClean="0"/>
              <a:t>Bir</a:t>
            </a:r>
            <a:r>
              <a:rPr lang="tr-TR" sz="3200" dirty="0" smtClean="0"/>
              <a:t> elipsin küçük ekseni çevresinde döndürülmesiyle kutuplarda bastırılmış dönel bir </a:t>
            </a:r>
            <a:r>
              <a:rPr lang="tr-TR" sz="3200" dirty="0" err="1" smtClean="0"/>
              <a:t>elipsoid</a:t>
            </a:r>
            <a:r>
              <a:rPr lang="tr-TR" sz="3200" dirty="0" smtClean="0"/>
              <a:t> oluşur.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smtClean="0"/>
              <a:t>Bu dönel elipsoidin büyüklüğü ve biçimi </a:t>
            </a:r>
            <a:r>
              <a:rPr lang="tr-TR" sz="3200" b="1" i="1" dirty="0" smtClean="0">
                <a:solidFill>
                  <a:srgbClr val="FF0000"/>
                </a:solidFill>
              </a:rPr>
              <a:t>iki geometrik parametre </a:t>
            </a:r>
            <a:r>
              <a:rPr lang="tr-TR" sz="3200" dirty="0" smtClean="0"/>
              <a:t>ile tek anlamlı olarak belirlenir.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smtClean="0"/>
              <a:t>Bu geometrik parametreler; elipsin büyük ekseni a, küçük ekseni b ile gösterilir.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smtClean="0"/>
              <a:t>Elipsle ilgili bir çok büyüklük a, b’ ye işlevsel olarak bağlıdır.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068960"/>
            <a:ext cx="30575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Coğrafik Enlemi 35</a:t>
            </a:r>
            <a:r>
              <a:rPr lang="tr-TR" sz="1800" baseline="30000" dirty="0" smtClean="0"/>
              <a:t>o</a:t>
            </a:r>
            <a:r>
              <a:rPr lang="tr-TR" sz="1800" dirty="0" smtClean="0"/>
              <a:t> 56’ 8.3400’’ olan noktada merkez enlemi ve merkez yarıçapı hesaplayınız.</a:t>
            </a:r>
            <a:endParaRPr lang="tr-TR" sz="18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063625" y="2852936"/>
          <a:ext cx="67468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Denklem" r:id="rId3" imgW="4660560" imgH="1244520" progId="Equation.3">
                  <p:embed/>
                </p:oleObj>
              </mc:Choice>
              <mc:Fallback>
                <p:oleObj name="Denklem" r:id="rId3" imgW="4660560" imgH="1244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852936"/>
                        <a:ext cx="6746875" cy="180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Merkez enlemi 35</a:t>
            </a:r>
            <a:r>
              <a:rPr lang="tr-TR" sz="2000" baseline="30000" dirty="0" smtClean="0"/>
              <a:t>o</a:t>
            </a:r>
            <a:r>
              <a:rPr lang="tr-TR" sz="2000" dirty="0" smtClean="0"/>
              <a:t> 45’ 7.9000’’ olan noktadaki indirgenmiş enlemi bulunuz.</a:t>
            </a:r>
            <a:endParaRPr lang="tr-TR" sz="2000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411760" y="3068960"/>
          <a:ext cx="34004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Denklem" r:id="rId3" imgW="2349360" imgH="711000" progId="Equation.3">
                  <p:embed/>
                </p:oleObj>
              </mc:Choice>
              <mc:Fallback>
                <p:oleObj name="Denklem" r:id="rId3" imgW="23493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068960"/>
                        <a:ext cx="34004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Jeodezik Ortak Dik Koordinatların Coğrafik Koordinatlar, İndirgenmiş Enlem ve Merkezsel Enlem İle İlişkisi</a:t>
            </a:r>
            <a:endParaRPr lang="tr-TR" sz="28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4691" y="2060848"/>
            <a:ext cx="410712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İçerik Yer Tutucusu"/>
          <p:cNvSpPr txBox="1">
            <a:spLocks/>
          </p:cNvSpPr>
          <p:nvPr/>
        </p:nvSpPr>
        <p:spPr>
          <a:xfrm>
            <a:off x="612648" y="1600200"/>
            <a:ext cx="3527304" cy="44958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Elipsoid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üzerinde P noktasının koordinatları Jeodezik Enlem 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ϕ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, Jeodezik Boylam 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λ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ile gösterilir.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2000" dirty="0" smtClean="0"/>
              <a:t>λ</a:t>
            </a:r>
            <a:r>
              <a:rPr lang="tr-TR" sz="2000" dirty="0" smtClean="0"/>
              <a:t> boylamı P’ den </a:t>
            </a:r>
            <a:r>
              <a:rPr lang="tr-TR" sz="2000" dirty="0" err="1" smtClean="0"/>
              <a:t>elipsoid</a:t>
            </a:r>
            <a:r>
              <a:rPr lang="tr-TR" sz="2000" dirty="0" smtClean="0"/>
              <a:t> normalinin (dışa doğru pozitif) </a:t>
            </a:r>
            <a:r>
              <a:rPr lang="tr-TR" sz="2000" dirty="0" err="1" smtClean="0"/>
              <a:t>elipsoid</a:t>
            </a:r>
            <a:r>
              <a:rPr lang="tr-TR" sz="2000" dirty="0" smtClean="0"/>
              <a:t> ekvatoru üzerindeki izdüşümünün x ekseni ile arasındaki açıdır ve doğuya doğru pozitif sayılır (0</a:t>
            </a:r>
            <a:r>
              <a:rPr lang="tr-TR" sz="2000" dirty="0" smtClean="0">
                <a:latin typeface="Calibri"/>
              </a:rPr>
              <a:t>≤</a:t>
            </a:r>
            <a:r>
              <a:rPr lang="el-GR" sz="2000" dirty="0" smtClean="0"/>
              <a:t> λ</a:t>
            </a:r>
            <a:r>
              <a:rPr lang="tr-TR" sz="2000" dirty="0" smtClean="0">
                <a:latin typeface="Calibri"/>
              </a:rPr>
              <a:t> ≤2</a:t>
            </a:r>
            <a:r>
              <a:rPr lang="el-GR" sz="2000" dirty="0" smtClean="0">
                <a:latin typeface="Times New Roman"/>
                <a:cs typeface="Times New Roman"/>
              </a:rPr>
              <a:t>Π</a:t>
            </a:r>
            <a:r>
              <a:rPr lang="tr-TR" sz="2000" dirty="0" smtClean="0">
                <a:latin typeface="Times New Roman"/>
                <a:cs typeface="Times New Roman"/>
              </a:rPr>
              <a:t>).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sz="2000" dirty="0"/>
              <a:t>ϕ </a:t>
            </a:r>
            <a:r>
              <a:rPr lang="tr-TR" sz="2000" dirty="0" smtClean="0"/>
              <a:t>e</a:t>
            </a:r>
            <a:r>
              <a:rPr lang="tr-TR" sz="2000" dirty="0" smtClean="0">
                <a:latin typeface="Times New Roman"/>
                <a:cs typeface="Times New Roman"/>
              </a:rPr>
              <a:t>nlemi </a:t>
            </a:r>
            <a:r>
              <a:rPr lang="tr-TR" sz="2000" dirty="0" err="1" smtClean="0">
                <a:latin typeface="Times New Roman"/>
                <a:cs typeface="Times New Roman"/>
              </a:rPr>
              <a:t>elipsoid</a:t>
            </a:r>
            <a:r>
              <a:rPr lang="tr-TR" sz="2000" dirty="0" smtClean="0">
                <a:latin typeface="Times New Roman"/>
                <a:cs typeface="Times New Roman"/>
              </a:rPr>
              <a:t> normali ile </a:t>
            </a:r>
            <a:r>
              <a:rPr lang="tr-TR" sz="2000" dirty="0" err="1" smtClean="0">
                <a:latin typeface="Times New Roman"/>
                <a:cs typeface="Times New Roman"/>
              </a:rPr>
              <a:t>xy</a:t>
            </a:r>
            <a:r>
              <a:rPr lang="tr-TR" sz="2000" dirty="0" smtClean="0">
                <a:latin typeface="Times New Roman"/>
                <a:cs typeface="Times New Roman"/>
              </a:rPr>
              <a:t> ekvator düzlemi arasındaki açıdır ve kuzeye doğru pozitif güneye doğru negatiftir </a:t>
            </a:r>
            <a:r>
              <a:rPr lang="tr-TR" sz="2000" dirty="0" smtClean="0"/>
              <a:t>(-</a:t>
            </a:r>
            <a:r>
              <a:rPr lang="el-GR" sz="2000" dirty="0" smtClean="0">
                <a:latin typeface="Times New Roman"/>
                <a:cs typeface="Times New Roman"/>
              </a:rPr>
              <a:t>Π </a:t>
            </a:r>
            <a:r>
              <a:rPr lang="tr-TR" sz="2000" dirty="0" smtClean="0">
                <a:latin typeface="Times New Roman"/>
                <a:cs typeface="Times New Roman"/>
              </a:rPr>
              <a:t>/2</a:t>
            </a:r>
            <a:r>
              <a:rPr lang="tr-TR" sz="2000" dirty="0" smtClean="0">
                <a:latin typeface="Calibri"/>
              </a:rPr>
              <a:t>≤</a:t>
            </a:r>
            <a:r>
              <a:rPr lang="el-GR" sz="2000" dirty="0" smtClean="0"/>
              <a:t> λ</a:t>
            </a:r>
            <a:r>
              <a:rPr lang="tr-TR" sz="2000" dirty="0" smtClean="0">
                <a:latin typeface="Calibri"/>
              </a:rPr>
              <a:t> ≤</a:t>
            </a:r>
            <a:r>
              <a:rPr lang="el-GR" sz="2000" dirty="0" smtClean="0">
                <a:latin typeface="Times New Roman"/>
                <a:cs typeface="Times New Roman"/>
              </a:rPr>
              <a:t>Π</a:t>
            </a:r>
            <a:r>
              <a:rPr lang="tr-TR" sz="2000" dirty="0" smtClean="0">
                <a:latin typeface="Times New Roman"/>
                <a:cs typeface="Times New Roman"/>
              </a:rPr>
              <a:t>/2).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l-GR" sz="2000" dirty="0" smtClean="0"/>
              <a:t>ϕ </a:t>
            </a:r>
            <a:r>
              <a:rPr lang="tr-TR" sz="2000" dirty="0" smtClean="0"/>
              <a:t>= sabit eğrileri </a:t>
            </a:r>
            <a:r>
              <a:rPr lang="tr-TR" sz="2000" b="1" i="1" dirty="0" smtClean="0">
                <a:solidFill>
                  <a:srgbClr val="FF0000"/>
                </a:solidFill>
              </a:rPr>
              <a:t>paralel daireyi </a:t>
            </a:r>
            <a:r>
              <a:rPr lang="tr-TR" sz="2000" dirty="0" smtClean="0"/>
              <a:t>tanımlar, </a:t>
            </a:r>
            <a:r>
              <a:rPr lang="el-GR" sz="2000" dirty="0" smtClean="0"/>
              <a:t>λ</a:t>
            </a:r>
            <a:r>
              <a:rPr lang="tr-TR" sz="2000" dirty="0" smtClean="0"/>
              <a:t>=sabit </a:t>
            </a:r>
            <a:r>
              <a:rPr lang="tr-TR" sz="2000" b="1" i="1" dirty="0" smtClean="0">
                <a:solidFill>
                  <a:srgbClr val="FF0000"/>
                </a:solidFill>
              </a:rPr>
              <a:t>jeodezik meridyeni </a:t>
            </a:r>
            <a:r>
              <a:rPr lang="tr-TR" sz="2000" dirty="0" smtClean="0"/>
              <a:t>tanımlar.</a:t>
            </a:r>
            <a:endParaRPr lang="tr-TR" sz="2000" dirty="0" smtClean="0">
              <a:latin typeface="Times New Roman"/>
              <a:cs typeface="Times New Roman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Jeodezik Ortak Dik Koordinatların Coğrafik Koordinatlar, İndirgenmiş Enlem ve Merkezsel Enlem İle İlişkisi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383288" cy="4495800"/>
          </a:xfrm>
        </p:spPr>
        <p:txBody>
          <a:bodyPr/>
          <a:lstStyle/>
          <a:p>
            <a:r>
              <a:rPr lang="tr-TR" sz="1600" dirty="0" smtClean="0"/>
              <a:t>Meridyen Elipsinin denklemi aşağıdaki şekilde yazılabilir:</a:t>
            </a:r>
          </a:p>
          <a:p>
            <a:endParaRPr lang="tr-TR" sz="1600" dirty="0" smtClean="0"/>
          </a:p>
          <a:p>
            <a:endParaRPr lang="tr-TR" sz="1600" dirty="0" smtClean="0"/>
          </a:p>
          <a:p>
            <a:endParaRPr lang="tr-TR" sz="1600" dirty="0" smtClean="0"/>
          </a:p>
          <a:p>
            <a:endParaRPr lang="tr-TR" sz="1600" dirty="0" smtClean="0"/>
          </a:p>
          <a:p>
            <a:r>
              <a:rPr lang="tr-TR" sz="1600" dirty="0" smtClean="0"/>
              <a:t>                    yerine yazılırsa						şeklinde dönel </a:t>
            </a:r>
          </a:p>
          <a:p>
            <a:pPr>
              <a:buNone/>
            </a:pPr>
            <a:r>
              <a:rPr lang="tr-TR" sz="1600" dirty="0" smtClean="0"/>
              <a:t> elipsoidin denklemi bulunmuş olur.</a:t>
            </a:r>
          </a:p>
          <a:p>
            <a:pPr>
              <a:buNone/>
            </a:pPr>
            <a:r>
              <a:rPr lang="tr-TR" sz="1600" dirty="0" smtClean="0"/>
              <a:t>OTQ dik üçgeninde;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endParaRPr lang="tr-TR" sz="1600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00808"/>
            <a:ext cx="27527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789040"/>
            <a:ext cx="2743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547664" y="2204864"/>
          <a:ext cx="952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2" name="Denklem" r:id="rId5" imgW="749160" imgH="838080" progId="Equation.3">
                  <p:embed/>
                </p:oleObj>
              </mc:Choice>
              <mc:Fallback>
                <p:oleObj name="Denklem" r:id="rId5" imgW="74916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04864"/>
                        <a:ext cx="9525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899592" y="3547138"/>
          <a:ext cx="10001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name="Denklem" r:id="rId7" imgW="787320" imgH="228600" progId="Equation.3">
                  <p:embed/>
                </p:oleObj>
              </mc:Choice>
              <mc:Fallback>
                <p:oleObj name="Denklem" r:id="rId7" imgW="7873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547138"/>
                        <a:ext cx="100012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043608" y="3861048"/>
          <a:ext cx="12906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4" name="Denklem" r:id="rId9" imgW="1015920" imgH="419040" progId="Equation.3">
                  <p:embed/>
                </p:oleObj>
              </mc:Choice>
              <mc:Fallback>
                <p:oleObj name="Denklem" r:id="rId9" imgW="101592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861048"/>
                        <a:ext cx="1290638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899592" y="4941168"/>
          <a:ext cx="297021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5" name="Denklem" r:id="rId11" imgW="2336760" imgH="1244520" progId="Equation.3">
                  <p:embed/>
                </p:oleObj>
              </mc:Choice>
              <mc:Fallback>
                <p:oleObj name="Denklem" r:id="rId11" imgW="2336760" imgH="12445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941168"/>
                        <a:ext cx="2970213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Jeodezik Ortak Dik Koordinatların Coğrafik Koordinatlar, İndirgenmiş Enlem ve Merkezsel Enlem İle İlişkisi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23448" cy="4495800"/>
          </a:xfrm>
        </p:spPr>
        <p:txBody>
          <a:bodyPr>
            <a:normAutofit/>
          </a:bodyPr>
          <a:lstStyle/>
          <a:p>
            <a:r>
              <a:rPr lang="tr-TR" sz="1600" dirty="0" smtClean="0"/>
              <a:t>r değeri yerine yazılırsa benzer şekilde;</a:t>
            </a:r>
          </a:p>
          <a:p>
            <a:endParaRPr lang="tr-TR" sz="1600" dirty="0" smtClean="0"/>
          </a:p>
          <a:p>
            <a:endParaRPr lang="tr-TR" sz="1600" dirty="0" smtClean="0"/>
          </a:p>
          <a:p>
            <a:endParaRPr lang="tr-TR" sz="1600" dirty="0" smtClean="0"/>
          </a:p>
          <a:p>
            <a:endParaRPr lang="tr-TR" sz="1600" dirty="0" smtClean="0"/>
          </a:p>
          <a:p>
            <a:endParaRPr lang="tr-TR" sz="1600" dirty="0" smtClean="0"/>
          </a:p>
          <a:p>
            <a:r>
              <a:rPr lang="tr-TR" sz="1600" dirty="0" smtClean="0"/>
              <a:t>Ayrıca İndirgenmiş enlem türünden elde edilmek istenirse;</a:t>
            </a:r>
            <a:endParaRPr lang="tr-TR" sz="1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16832"/>
            <a:ext cx="2743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115616" y="1988841"/>
          <a:ext cx="1728192" cy="137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6" name="Denklem" r:id="rId4" imgW="1803240" imgH="1434960" progId="Equation.3">
                  <p:embed/>
                </p:oleObj>
              </mc:Choice>
              <mc:Fallback>
                <p:oleObj name="Denklem" r:id="rId4" imgW="1803240" imgH="1434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88841"/>
                        <a:ext cx="1728192" cy="1376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899592" y="4221088"/>
          <a:ext cx="3816424" cy="1264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7" name="Denklem" r:id="rId6" imgW="4063680" imgH="1346040" progId="Equation.3">
                  <p:embed/>
                </p:oleObj>
              </mc:Choice>
              <mc:Fallback>
                <p:oleObj name="Denklem" r:id="rId6" imgW="406368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21088"/>
                        <a:ext cx="3816424" cy="1264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Dikdörtgen"/>
          <p:cNvSpPr/>
          <p:nvPr/>
        </p:nvSpPr>
        <p:spPr>
          <a:xfrm>
            <a:off x="5436096" y="4221088"/>
            <a:ext cx="35612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/>
              <a:t>Coğrafik Boylam ve Enleme bağlı olarak;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538740"/>
              </p:ext>
            </p:extLst>
          </p:nvPr>
        </p:nvGraphicFramePr>
        <p:xfrm>
          <a:off x="6492915" y="4621406"/>
          <a:ext cx="1447592" cy="115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8" name="Denklem" r:id="rId8" imgW="1066680" imgH="850680" progId="Equation.3">
                  <p:embed/>
                </p:oleObj>
              </mc:Choice>
              <mc:Fallback>
                <p:oleObj name="Denklem" r:id="rId8" imgW="1066680" imgH="850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915" y="4621406"/>
                        <a:ext cx="1447592" cy="11543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Jeodezik Ortak Dik Koordinatlar ile Jeodezik Eğri Koordinatları Arasındaki Dönüşüm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8" name="4 İçerik Yer Tutucusu"/>
          <p:cNvSpPr txBox="1">
            <a:spLocks/>
          </p:cNvSpPr>
          <p:nvPr/>
        </p:nvSpPr>
        <p:spPr>
          <a:xfrm>
            <a:off x="612648" y="1600200"/>
            <a:ext cx="431939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r-TR" sz="1600" dirty="0" smtClean="0"/>
              <a:t>Başlangıcı Elipsoidin şekil merkezinde olan z ekseni elipsoidin küçük ekseni ile çakışan x ekseni </a:t>
            </a:r>
            <a:r>
              <a:rPr lang="tr-TR" sz="1600" dirty="0" err="1" smtClean="0"/>
              <a:t>Greenwich</a:t>
            </a:r>
            <a:r>
              <a:rPr lang="tr-TR" sz="1600" dirty="0" smtClean="0"/>
              <a:t> meridyeninin ekvatorla ara kesitinden geçen sağ sisteme denir.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yeryüzü noktasının x,y,z jeodezik</a:t>
            </a:r>
            <a:r>
              <a:rPr kumimoji="0" lang="tr-T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dik koordinatları ile </a:t>
            </a:r>
            <a:r>
              <a:rPr kumimoji="0" lang="el-G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ϕ</a:t>
            </a:r>
            <a:r>
              <a:rPr lang="tr-TR" sz="1600" dirty="0" smtClean="0">
                <a:latin typeface="Calibri"/>
              </a:rPr>
              <a:t>, </a:t>
            </a:r>
            <a:r>
              <a:rPr kumimoji="0" lang="el-G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λ</a:t>
            </a:r>
            <a:r>
              <a:rPr kumimoji="0" lang="tr-T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, h jeodezik eğri koordinatları arasındaki ilişkiyi kuralım.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r-TR" sz="1600" baseline="0" dirty="0" err="1" smtClean="0">
                <a:latin typeface="Calibri"/>
                <a:ea typeface="+mn-ea"/>
                <a:cs typeface="+mn-cs"/>
              </a:rPr>
              <a:t>Elip</a:t>
            </a:r>
            <a:r>
              <a:rPr lang="tr-TR" sz="1600" dirty="0" err="1" smtClean="0">
                <a:latin typeface="Calibri"/>
              </a:rPr>
              <a:t>soid</a:t>
            </a:r>
            <a:r>
              <a:rPr lang="tr-TR" sz="1600" dirty="0" smtClean="0">
                <a:latin typeface="Calibri"/>
              </a:rPr>
              <a:t> yüksekliği </a:t>
            </a:r>
            <a:r>
              <a:rPr lang="tr-TR" sz="1600" dirty="0" err="1" smtClean="0">
                <a:latin typeface="Calibri"/>
              </a:rPr>
              <a:t>elipsoid</a:t>
            </a:r>
            <a:r>
              <a:rPr lang="tr-TR" sz="1600" dirty="0" smtClean="0">
                <a:latin typeface="Calibri"/>
              </a:rPr>
              <a:t> yüzeyi ile P noktası arasındaki </a:t>
            </a:r>
            <a:r>
              <a:rPr lang="tr-TR" sz="1600" dirty="0" err="1" smtClean="0">
                <a:latin typeface="Calibri"/>
              </a:rPr>
              <a:t>elipsoid</a:t>
            </a:r>
            <a:r>
              <a:rPr lang="tr-TR" sz="1600" dirty="0" smtClean="0">
                <a:latin typeface="Calibri"/>
              </a:rPr>
              <a:t> normalinin uzunluğudur ve h ile gösterilir. P noktasının yer vektörü;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tr-TR" sz="1600" dirty="0" smtClean="0">
              <a:latin typeface="Calibri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r-TR" sz="1600" dirty="0" smtClean="0">
                <a:latin typeface="Calibri"/>
              </a:rPr>
              <a:t>Burada      KP doğrultusunda bir birim vektördür ve bileşenleri;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tr-TR" sz="1600" dirty="0" smtClean="0">
              <a:latin typeface="Calibri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tr-TR" sz="1600" dirty="0" smtClean="0">
              <a:latin typeface="Calibri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tr-TR" sz="1600" dirty="0" smtClean="0">
              <a:latin typeface="Calibri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tr-TR" sz="1600" dirty="0" smtClean="0">
              <a:latin typeface="Calibri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tr-TR" sz="1600" dirty="0" smtClean="0">
              <a:latin typeface="Calibri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844824"/>
            <a:ext cx="39243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1547665" y="4293095"/>
          <a:ext cx="991055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5" name="Denklem" r:id="rId4" imgW="698400" imgH="215640" progId="Equation.3">
                  <p:embed/>
                </p:oleObj>
              </mc:Choice>
              <mc:Fallback>
                <p:oleObj name="Denklem" r:id="rId4" imgW="698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5" y="4293095"/>
                        <a:ext cx="991055" cy="360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Nesne"/>
          <p:cNvGraphicFramePr>
            <a:graphicFrameLocks noChangeAspect="1"/>
          </p:cNvGraphicFramePr>
          <p:nvPr/>
        </p:nvGraphicFramePr>
        <p:xfrm>
          <a:off x="1691680" y="4725144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6" name="Denklem" r:id="rId6" imgW="126720" imgH="177480" progId="Equation.3">
                  <p:embed/>
                </p:oleObj>
              </mc:Choice>
              <mc:Fallback>
                <p:oleObj name="Denklem" r:id="rId6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725144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1835696" y="5229200"/>
          <a:ext cx="1257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7" name="Denklem" r:id="rId8" imgW="1257120" imgH="711000" progId="Equation.3">
                  <p:embed/>
                </p:oleObj>
              </mc:Choice>
              <mc:Fallback>
                <p:oleObj name="Denklem" r:id="rId8" imgW="125712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229200"/>
                        <a:ext cx="12573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Jeodezik Ortak Dik Koordinatlar ile Jeodezik Eğri Koordinatları Arasındaki Dönüşüm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Daha önce coğrafik enlem, boylam ile x, y, z koordinatları arasında yazılan bağıntıdan yola çıkarak 	vektörünün bileşenleri;</a:t>
            </a:r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2195513" y="2589213"/>
          <a:ext cx="288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8" name="Denklem" r:id="rId3" imgW="164880" imgH="215640" progId="Equation.3">
                  <p:embed/>
                </p:oleObj>
              </mc:Choice>
              <mc:Fallback>
                <p:oleObj name="Denklem" r:id="rId3" imgW="164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589213"/>
                        <a:ext cx="2889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1115616" y="3140967"/>
          <a:ext cx="2448272" cy="1504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9" name="Denklem" r:id="rId5" imgW="1384200" imgH="850680" progId="Equation.3">
                  <p:embed/>
                </p:oleObj>
              </mc:Choice>
              <mc:Fallback>
                <p:oleObj name="Denklem" r:id="rId5" imgW="1384200" imgH="850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40967"/>
                        <a:ext cx="2448272" cy="1504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5092700" y="3284538"/>
          <a:ext cx="255905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0" name="Denklem" r:id="rId7" imgW="1447560" imgH="685800" progId="Equation.3">
                  <p:embed/>
                </p:oleObj>
              </mc:Choice>
              <mc:Fallback>
                <p:oleObj name="Denklem" r:id="rId7" imgW="144756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3284538"/>
                        <a:ext cx="2559050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Metin kutusu"/>
          <p:cNvSpPr txBox="1"/>
          <p:nvPr/>
        </p:nvSpPr>
        <p:spPr>
          <a:xfrm>
            <a:off x="3995936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veya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Jeodezik Ortak Dik Koordinatlar ile Jeodezik Eğri Koordinatları Arasındaki Dönüşüm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err="1">
                <a:latin typeface="Calibri"/>
              </a:rPr>
              <a:t>Jeodezik</a:t>
            </a:r>
            <a:r>
              <a:rPr lang="tr-TR" sz="2400" dirty="0">
                <a:latin typeface="Calibri"/>
              </a:rPr>
              <a:t> dik </a:t>
            </a:r>
            <a:r>
              <a:rPr lang="tr-TR" sz="2400" dirty="0" smtClean="0">
                <a:latin typeface="Calibri"/>
              </a:rPr>
              <a:t>koordinatları </a:t>
            </a:r>
            <a:r>
              <a:rPr lang="tr-TR" sz="2400" dirty="0">
                <a:latin typeface="Calibri"/>
              </a:rPr>
              <a:t>(</a:t>
            </a:r>
            <a:r>
              <a:rPr lang="tr-TR" sz="2400" dirty="0" err="1">
                <a:latin typeface="Calibri"/>
              </a:rPr>
              <a:t>x,y,z</a:t>
            </a:r>
            <a:r>
              <a:rPr lang="tr-TR" sz="2400" dirty="0">
                <a:latin typeface="Calibri"/>
              </a:rPr>
              <a:t>) </a:t>
            </a:r>
            <a:r>
              <a:rPr lang="tr-TR" sz="2400" dirty="0" smtClean="0">
                <a:latin typeface="Calibri"/>
              </a:rPr>
              <a:t>verilmişken, </a:t>
            </a:r>
            <a:r>
              <a:rPr lang="tr-TR" sz="2400" dirty="0" err="1" smtClean="0"/>
              <a:t>Jeodezik</a:t>
            </a:r>
            <a:r>
              <a:rPr lang="tr-TR" sz="2400" dirty="0" smtClean="0"/>
              <a:t> Eğri koordinatlarının (</a:t>
            </a:r>
            <a:r>
              <a:rPr lang="el-GR" sz="2400" dirty="0" smtClean="0">
                <a:latin typeface="Calibri"/>
              </a:rPr>
              <a:t>ϕ</a:t>
            </a:r>
            <a:r>
              <a:rPr lang="tr-TR" sz="2400" dirty="0" smtClean="0">
                <a:latin typeface="Calibri"/>
              </a:rPr>
              <a:t>, </a:t>
            </a:r>
            <a:r>
              <a:rPr lang="el-GR" sz="2400" dirty="0" smtClean="0">
                <a:latin typeface="Calibri"/>
              </a:rPr>
              <a:t>λ</a:t>
            </a:r>
            <a:r>
              <a:rPr lang="tr-TR" sz="2400" dirty="0" smtClean="0">
                <a:latin typeface="Calibri"/>
              </a:rPr>
              <a:t>, h), belirlenmesi oldukça karmaşık bir problemdir. </a:t>
            </a:r>
            <a:r>
              <a:rPr lang="tr-TR" sz="2400" dirty="0" err="1" smtClean="0">
                <a:latin typeface="Calibri"/>
              </a:rPr>
              <a:t>İteratif</a:t>
            </a:r>
            <a:r>
              <a:rPr lang="tr-TR" sz="2400" dirty="0" smtClean="0">
                <a:latin typeface="Calibri"/>
              </a:rPr>
              <a:t> çözüm veya 4. dereceden cebirsel denklemlerin çözümünü gerektirir.  </a:t>
            </a:r>
            <a:r>
              <a:rPr lang="tr-TR" sz="2400" dirty="0" err="1" smtClean="0">
                <a:latin typeface="Calibri"/>
              </a:rPr>
              <a:t>İteratif</a:t>
            </a:r>
            <a:r>
              <a:rPr lang="tr-TR" sz="2400" dirty="0" smtClean="0">
                <a:latin typeface="Calibri"/>
              </a:rPr>
              <a:t> çözüm yapılırken;</a:t>
            </a:r>
          </a:p>
          <a:p>
            <a:endParaRPr lang="tr-TR" sz="2400" dirty="0" smtClean="0">
              <a:latin typeface="Calibri"/>
            </a:endParaRPr>
          </a:p>
          <a:p>
            <a:r>
              <a:rPr lang="tr-TR" sz="2400" dirty="0" smtClean="0">
                <a:latin typeface="Calibri"/>
              </a:rPr>
              <a:t>yazılabilir. Coğrafik enlem biliniyorsa buradan h elipsoidal yüksekliği bulunabilir;</a:t>
            </a:r>
          </a:p>
          <a:p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3131840" y="3284984"/>
          <a:ext cx="2016224" cy="36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Denklem" r:id="rId3" imgW="1536480" imgH="279360" progId="Equation.3">
                  <p:embed/>
                </p:oleObj>
              </mc:Choice>
              <mc:Fallback>
                <p:oleObj name="Denklem" r:id="rId3" imgW="15364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84984"/>
                        <a:ext cx="2016224" cy="366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275856" y="4653136"/>
          <a:ext cx="1584176" cy="684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7" name="Denklem" r:id="rId5" imgW="1117440" imgH="482400" progId="Equation.3">
                  <p:embed/>
                </p:oleObj>
              </mc:Choice>
              <mc:Fallback>
                <p:oleObj name="Denklem" r:id="rId5" imgW="11174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653136"/>
                        <a:ext cx="1584176" cy="684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Jeodezik Ortak Dik Koordinatlar ile Jeodezik Eğri Koordinatları Arasındaki Dönüşüm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Enlem değeri bilinmediği için;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eşitlikte h değeri N değeri yanında çok küçük kaldığı için;</a:t>
            </a:r>
          </a:p>
          <a:p>
            <a:endParaRPr lang="tr-TR" dirty="0" smtClean="0"/>
          </a:p>
          <a:p>
            <a:r>
              <a:rPr lang="tr-TR" dirty="0" smtClean="0"/>
              <a:t>hesaplanabilir.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2483768" y="2276872"/>
          <a:ext cx="303191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0" name="Denklem" r:id="rId3" imgW="2031840" imgH="965160" progId="Equation.3">
                  <p:embed/>
                </p:oleObj>
              </mc:Choice>
              <mc:Fallback>
                <p:oleObj name="Denklem" r:id="rId3" imgW="203184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276872"/>
                        <a:ext cx="3031916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347864" y="4653136"/>
          <a:ext cx="1944216" cy="79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1" name="Denklem" r:id="rId5" imgW="1206360" imgH="495000" progId="Equation.3">
                  <p:embed/>
                </p:oleObj>
              </mc:Choice>
              <mc:Fallback>
                <p:oleObj name="Denklem" r:id="rId5" imgW="120636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653136"/>
                        <a:ext cx="1944216" cy="79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Jeodezik Ortak Dik Koordinatlar ile Jeodezik Eğri Koordinatları Arasındaki Dönüşüm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Calibri"/>
              </a:rPr>
              <a:t>ϕ</a:t>
            </a:r>
            <a:r>
              <a:rPr lang="tr-TR" baseline="-25000" dirty="0" smtClean="0">
                <a:latin typeface="Calibri"/>
              </a:rPr>
              <a:t>(0) </a:t>
            </a:r>
            <a:r>
              <a:rPr lang="tr-TR" dirty="0" smtClean="0">
                <a:latin typeface="Calibri"/>
              </a:rPr>
              <a:t> hesaplandıktan sonra;</a:t>
            </a:r>
          </a:p>
          <a:p>
            <a:endParaRPr lang="tr-TR" baseline="-25000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81343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Referans Yüzeyi Dönel Elipsoidin Genel Özellikleri</a:t>
            </a:r>
            <a:endParaRPr lang="tr-TR" dirty="0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DE4C-E105-4DB1-AB7F-9D050FA2E225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690864" cy="226084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 ve b parametreleri aynı zamanda meridyen elipsoidini de belirler. a, elipsoidin ekvator yarıçapıdır.</a:t>
            </a:r>
          </a:p>
          <a:p>
            <a:r>
              <a:rPr lang="tr-TR" dirty="0" smtClean="0"/>
              <a:t>Doğrusal dışmerkezlilik E, O merkezi ile F</a:t>
            </a:r>
            <a:r>
              <a:rPr lang="tr-TR" baseline="-25000" dirty="0" smtClean="0"/>
              <a:t>1</a:t>
            </a:r>
            <a:r>
              <a:rPr lang="tr-TR" dirty="0" smtClean="0"/>
              <a:t> ya da F</a:t>
            </a:r>
            <a:r>
              <a:rPr lang="tr-TR" baseline="-25000" dirty="0" smtClean="0"/>
              <a:t>2</a:t>
            </a:r>
            <a:r>
              <a:rPr lang="tr-TR" dirty="0" smtClean="0"/>
              <a:t> odak noktası arasındaki uzaklıktır.</a:t>
            </a:r>
          </a:p>
          <a:p>
            <a:endParaRPr lang="tr-TR" dirty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36912"/>
            <a:ext cx="30575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550603"/>
            <a:ext cx="13007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İçerik Yer Tutucusu"/>
          <p:cNvSpPr txBox="1">
            <a:spLocks/>
          </p:cNvSpPr>
          <p:nvPr/>
        </p:nvSpPr>
        <p:spPr>
          <a:xfrm>
            <a:off x="611560" y="4221089"/>
            <a:ext cx="489654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E büyüklüğü yardımıyla, 1. dış merkezlilik e ve 2. dış merkezlilik e’ tanımlanabilir.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301208"/>
            <a:ext cx="1390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Jeodezik Ortak Dik Koordinatlar ile Jeodezik Eğri Koordinatları Arasındaki Dönüşüm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Eğer nokta kutup noktasına yakınsa;</a:t>
            </a:r>
          </a:p>
          <a:p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3779911" y="2204864"/>
          <a:ext cx="153617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2" name="Denklem" r:id="rId3" imgW="1218960" imgH="457200" progId="Equation.3">
                  <p:embed/>
                </p:oleObj>
              </mc:Choice>
              <mc:Fallback>
                <p:oleObj name="Denklem" r:id="rId3" imgW="12189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1" y="2204864"/>
                        <a:ext cx="153617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068960"/>
            <a:ext cx="70866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Jeodezik Ortak Dik Koordinatlar ile Jeodezik Eğri Koordinatları Arasındaki Dönüşüm</a:t>
            </a:r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İterasyon</a:t>
            </a:r>
            <a:r>
              <a:rPr lang="tr-TR" dirty="0" smtClean="0"/>
              <a:t> sürecinde, eğer birbirini izleyen adım farkları yeterince küçük ise </a:t>
            </a:r>
            <a:r>
              <a:rPr lang="tr-TR" dirty="0" err="1" smtClean="0"/>
              <a:t>iterasyon</a:t>
            </a:r>
            <a:r>
              <a:rPr lang="tr-TR" dirty="0" smtClean="0"/>
              <a:t> durdurulur. Seçilen bir </a:t>
            </a:r>
            <a:r>
              <a:rPr lang="el-GR" dirty="0" smtClean="0">
                <a:latin typeface="Calibri"/>
              </a:rPr>
              <a:t>ε</a:t>
            </a:r>
            <a:r>
              <a:rPr lang="tr-TR" dirty="0" smtClean="0">
                <a:latin typeface="Calibri"/>
              </a:rPr>
              <a:t> (örneğin 1 mm) hata düzeyi ile sona erer.</a:t>
            </a:r>
          </a:p>
          <a:p>
            <a:endParaRPr lang="tr-TR" dirty="0" smtClean="0">
              <a:latin typeface="Calibri"/>
            </a:endParaRPr>
          </a:p>
          <a:p>
            <a:endParaRPr lang="tr-TR" dirty="0" smtClean="0">
              <a:latin typeface="Calibri"/>
            </a:endParaRPr>
          </a:p>
          <a:p>
            <a:r>
              <a:rPr lang="tr-TR" dirty="0" smtClean="0">
                <a:latin typeface="Calibri"/>
              </a:rPr>
              <a:t>Coğrafik boylam değeri;</a:t>
            </a:r>
          </a:p>
          <a:p>
            <a:endParaRPr lang="tr-TR" dirty="0" smtClean="0">
              <a:latin typeface="Calibri"/>
            </a:endParaRPr>
          </a:p>
          <a:p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4067944" y="3356992"/>
          <a:ext cx="1394701" cy="990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2" name="Denklem" r:id="rId3" imgW="965160" imgH="685800" progId="Equation.3">
                  <p:embed/>
                </p:oleObj>
              </mc:Choice>
              <mc:Fallback>
                <p:oleObj name="Denklem" r:id="rId3" imgW="96516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56992"/>
                        <a:ext cx="1394701" cy="990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851920" y="5229199"/>
          <a:ext cx="1152128" cy="728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3" name="Denklem" r:id="rId5" imgW="622080" imgH="393480" progId="Equation.3">
                  <p:embed/>
                </p:oleObj>
              </mc:Choice>
              <mc:Fallback>
                <p:oleObj name="Denklem" r:id="rId5" imgW="622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229199"/>
                        <a:ext cx="1152128" cy="728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Jeodezik</a:t>
            </a:r>
            <a:r>
              <a:rPr lang="tr-TR" sz="3200" dirty="0"/>
              <a:t> Ortak Dik Koordinatlar ile </a:t>
            </a:r>
            <a:r>
              <a:rPr lang="tr-TR" sz="3200" dirty="0" err="1"/>
              <a:t>Jeodezik</a:t>
            </a:r>
            <a:r>
              <a:rPr lang="tr-TR" sz="3200" dirty="0"/>
              <a:t> Eğri Koordinatları Arasındaki </a:t>
            </a:r>
            <a:r>
              <a:rPr lang="tr-TR" sz="3200" dirty="0" smtClean="0"/>
              <a:t>Dönüşüm – 2. Yol</a:t>
            </a:r>
            <a:endParaRPr lang="tr-TR" sz="32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32</a:t>
            </a:fld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İçerik Yer Tutucusu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Elipsoidal yükseklik ve Enlem değerlerinin bulunması için aşağıdaki formüller kullanılabilir. Bu yöntem </a:t>
                </a:r>
                <a:r>
                  <a:rPr lang="tr-TR" dirty="0" err="1" smtClean="0"/>
                  <a:t>iterasyon</a:t>
                </a:r>
                <a:r>
                  <a:rPr lang="tr-TR" dirty="0" smtClean="0"/>
                  <a:t> işlemi yapılmadan sonuçları elde etmektedir.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ad>
                          <m:radPr>
                            <m:deg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tr-TR" dirty="0" smtClean="0"/>
                  <a:t> (Burada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tr-TR" dirty="0" smtClean="0"/>
                  <a:t> ara değerdir.)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′2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tr-TR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tr-TR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func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tr-T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func>
                          <m:func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tr-T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449" t="-1357" r="-172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59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4076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Coğrafik Enlemi 36</a:t>
            </a:r>
            <a:r>
              <a:rPr lang="tr-TR" baseline="30000" dirty="0" smtClean="0"/>
              <a:t>o</a:t>
            </a:r>
            <a:r>
              <a:rPr lang="tr-TR" dirty="0" smtClean="0"/>
              <a:t> 5’ 32.1000’’, Boylamı 27</a:t>
            </a:r>
            <a:r>
              <a:rPr lang="tr-TR" baseline="30000" dirty="0" smtClean="0"/>
              <a:t>o</a:t>
            </a:r>
            <a:r>
              <a:rPr lang="tr-TR" dirty="0" smtClean="0"/>
              <a:t> 6’ 56.9880’’ ve elipsoidal yüksekliği 1250 m olan noktanın jeodezik ortak dik koordinatlarını hesaplayınız.</a:t>
            </a:r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467544" y="3284984"/>
          <a:ext cx="820666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Denklem" r:id="rId3" imgW="6616440" imgH="1218960" progId="Equation.3">
                  <p:embed/>
                </p:oleObj>
              </mc:Choice>
              <mc:Fallback>
                <p:oleObj name="Denklem" r:id="rId3" imgW="6616440" imgH="1218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284984"/>
                        <a:ext cx="8206662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Önceki örnekte elde edilen jeodezik ortak dik koordinatlarından jeodezik eğri koordinatlarını hesaplayınız.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Referans Yüzeyi Dönel Elipsoidin Genel Özellikleri</a:t>
            </a:r>
            <a:endParaRPr lang="tr-TR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C9DB-36D9-48FD-B767-BB6BAA3BB981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3610744" cy="892695"/>
          </a:xfrm>
        </p:spPr>
        <p:txBody>
          <a:bodyPr>
            <a:normAutofit/>
          </a:bodyPr>
          <a:lstStyle/>
          <a:p>
            <a:r>
              <a:rPr lang="tr-TR" sz="1500" dirty="0" smtClean="0"/>
              <a:t>Basıklık f ve yarı eksen uzunluk farklarının toplamlarına oranı (üçüncü basıklık) n aşağıdaki gibi verilmektedir. </a:t>
            </a:r>
            <a:endParaRPr lang="tr-TR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36912"/>
            <a:ext cx="30575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564904"/>
            <a:ext cx="10096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İçerik Yer Tutucusu"/>
          <p:cNvSpPr txBox="1">
            <a:spLocks/>
          </p:cNvSpPr>
          <p:nvPr/>
        </p:nvSpPr>
        <p:spPr>
          <a:xfrm>
            <a:off x="539552" y="3645024"/>
            <a:ext cx="3610744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noProof="0" dirty="0" smtClean="0"/>
              <a:t>e, e’, f ve n büyüklüklerinin özel anlamı, </a:t>
            </a:r>
            <a:r>
              <a:rPr lang="tr-TR" sz="3200" noProof="0" dirty="0" err="1" smtClean="0"/>
              <a:t>elipsoid</a:t>
            </a:r>
            <a:r>
              <a:rPr lang="tr-TR" sz="3200" noProof="0" dirty="0" smtClean="0"/>
              <a:t> geometrisinin diziye açma işlemleriyle tanımlanmasından kaynaklanır.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Elipsoidin</a:t>
            </a:r>
            <a:r>
              <a:rPr kumimoji="0" lang="tr-TR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ve b yarı eksenleri arasındaki fark çok küçük olduğundan bu parametreler de 1’ den önemli ölçüde küçüktür.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baseline="0" noProof="0" dirty="0" smtClean="0"/>
              <a:t>Bu parametreler sayesinde kuvvet dizileri çok çabuk yakınsar.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Yani dizinin baştan birkaç terimi sayısal hesaplanır ve beklenen duyarlılığa erişmek için toplamaları yeterli olur.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Referans Yüzeyi Dönel Elipsoidin Genel Özellikleri</a:t>
            </a:r>
            <a:endParaRPr lang="tr-TR" dirty="0"/>
          </a:p>
        </p:txBody>
      </p:sp>
      <p:sp>
        <p:nvSpPr>
          <p:cNvPr id="32" name="3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1297-3F9A-4B5B-A7FB-021F2C3D70C3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33" name="3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772816"/>
            <a:ext cx="3573197" cy="792088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492896"/>
            <a:ext cx="2520280" cy="754369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772816"/>
            <a:ext cx="2757753" cy="864096"/>
          </a:xfrm>
          <a:prstGeom prst="rect">
            <a:avLst/>
          </a:prstGeom>
          <a:noFill/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780928"/>
            <a:ext cx="2636601" cy="504056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645024"/>
            <a:ext cx="4104456" cy="779328"/>
          </a:xfrm>
          <a:prstGeom prst="rect">
            <a:avLst/>
          </a:prstGeom>
          <a:noFill/>
        </p:spPr>
      </p:pic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3" y="4797152"/>
            <a:ext cx="6572645" cy="792088"/>
          </a:xfrm>
          <a:prstGeom prst="rect">
            <a:avLst/>
          </a:prstGeom>
          <a:noFill/>
        </p:spPr>
      </p:pic>
      <p:sp>
        <p:nvSpPr>
          <p:cNvPr id="31" name="30 Metin kutusu"/>
          <p:cNvSpPr txBox="1"/>
          <p:nvPr/>
        </p:nvSpPr>
        <p:spPr>
          <a:xfrm>
            <a:off x="1115616" y="58772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Burada c kutup eğrilik yarıçapı olarak adlandırılır.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Referans Yüzeyi Dönel Elipsoidin Genel Özellikleri</a:t>
            </a: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1245-2315-4C10-9DD9-298723168F75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631035" cy="303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336704" cy="429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532440" cy="4525963"/>
          </a:xfrm>
        </p:spPr>
        <p:txBody>
          <a:bodyPr/>
          <a:lstStyle/>
          <a:p>
            <a:r>
              <a:rPr lang="tr-TR" dirty="0" smtClean="0"/>
              <a:t>Dönel Elipsoidin dik-</a:t>
            </a:r>
            <a:r>
              <a:rPr lang="tr-TR" dirty="0" err="1" smtClean="0"/>
              <a:t>kartezyen</a:t>
            </a:r>
            <a:r>
              <a:rPr lang="tr-TR" dirty="0" smtClean="0"/>
              <a:t> koordinat sistemindeki denklemi;</a:t>
            </a:r>
          </a:p>
          <a:p>
            <a:endParaRPr lang="tr-TR" dirty="0"/>
          </a:p>
          <a:p>
            <a:r>
              <a:rPr lang="tr-TR" dirty="0" smtClean="0"/>
              <a:t>biçimindedir. Paralel daire yarıçapı p ile gösterilirse;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10" name="9 Nesne"/>
          <p:cNvGraphicFramePr>
            <a:graphicFrameLocks noChangeAspect="1"/>
          </p:cNvGraphicFramePr>
          <p:nvPr/>
        </p:nvGraphicFramePr>
        <p:xfrm>
          <a:off x="3635896" y="2564904"/>
          <a:ext cx="173980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Denklem" r:id="rId3" imgW="1358640" imgH="393480" progId="Equation.3">
                  <p:embed/>
                </p:oleObj>
              </mc:Choice>
              <mc:Fallback>
                <p:oleObj name="Denklem" r:id="rId3" imgW="1358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564904"/>
                        <a:ext cx="173980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Denklem" r:id="rId5" imgW="114120" imgH="215640" progId="Equation.3">
                  <p:embed/>
                </p:oleObj>
              </mc:Choice>
              <mc:Fallback>
                <p:oleObj name="Denklem" r:id="rId5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Nesn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28367"/>
              </p:ext>
            </p:extLst>
          </p:nvPr>
        </p:nvGraphicFramePr>
        <p:xfrm>
          <a:off x="1115616" y="4653136"/>
          <a:ext cx="279558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Denklem" r:id="rId7" imgW="1942920" imgH="812520" progId="Equation.3">
                  <p:embed/>
                </p:oleObj>
              </mc:Choice>
              <mc:Fallback>
                <p:oleObj name="Denklem" r:id="rId7" imgW="1942920" imgH="8125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653136"/>
                        <a:ext cx="2795588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9348" y="3800128"/>
            <a:ext cx="36114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Meridyen Elipsinin Parametrik Gösterimi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1C8E-65F4-42B4-8784-ECA671A72A57}" type="datetime1">
              <a:rPr lang="tr-TR" smtClean="0"/>
              <a:pPr/>
              <a:t>24.09.2019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EA3EB6-BF4E-41A0-AE45-98103F562A4F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r>
              <a:rPr lang="tr-TR" sz="1400" dirty="0" smtClean="0"/>
              <a:t>Bu son eşitlikte p ve z parametreleri meridyen elipsinin matematik anlatımı için tek bir parametre ile de tanımlanabilir:</a:t>
            </a:r>
          </a:p>
          <a:p>
            <a:endParaRPr lang="tr-TR" sz="1400" dirty="0"/>
          </a:p>
          <a:p>
            <a:endParaRPr lang="tr-TR" sz="1400" dirty="0" smtClean="0"/>
          </a:p>
          <a:p>
            <a:endParaRPr lang="tr-TR" sz="1400" dirty="0"/>
          </a:p>
          <a:p>
            <a:r>
              <a:rPr lang="tr-TR" sz="1400" dirty="0" smtClean="0"/>
              <a:t>Meridyen Elipsinin her noktasında </a:t>
            </a:r>
            <a:r>
              <a:rPr lang="el-GR" sz="1400" dirty="0" smtClean="0">
                <a:latin typeface="Calibri"/>
              </a:rPr>
              <a:t>ϕ</a:t>
            </a:r>
            <a:r>
              <a:rPr lang="tr-TR" sz="1400" dirty="0" smtClean="0">
                <a:latin typeface="Calibri"/>
              </a:rPr>
              <a:t> coğrafik enlem tek anlamlı olduğundan, eşitlikte t parametresinin yerini alabilir. p, z dik koordinatlarını </a:t>
            </a:r>
            <a:r>
              <a:rPr lang="el-GR" sz="1400" dirty="0" smtClean="0">
                <a:latin typeface="Calibri"/>
              </a:rPr>
              <a:t>ϕ</a:t>
            </a:r>
            <a:r>
              <a:rPr lang="tr-TR" sz="1400" dirty="0" smtClean="0">
                <a:latin typeface="Calibri"/>
              </a:rPr>
              <a:t>’ </a:t>
            </a:r>
            <a:r>
              <a:rPr lang="tr-TR" sz="1400" dirty="0" err="1" smtClean="0">
                <a:latin typeface="Calibri"/>
              </a:rPr>
              <a:t>nin</a:t>
            </a:r>
            <a:r>
              <a:rPr lang="tr-TR" sz="1400" dirty="0" smtClean="0">
                <a:latin typeface="Calibri"/>
              </a:rPr>
              <a:t> fonksiyonu olarak ifade etmek için, P noktasındaki meridyen elipsinin teğeti için aşağıdaki denklem yazılır.</a:t>
            </a:r>
          </a:p>
          <a:p>
            <a:endParaRPr lang="tr-TR" sz="1400" dirty="0" smtClean="0">
              <a:latin typeface="Calibri"/>
            </a:endParaRPr>
          </a:p>
          <a:p>
            <a:endParaRPr lang="tr-TR" sz="1400" dirty="0">
              <a:latin typeface="Calibri"/>
            </a:endParaRPr>
          </a:p>
          <a:p>
            <a:endParaRPr lang="tr-TR" sz="1400" dirty="0" smtClean="0"/>
          </a:p>
          <a:p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1115616" y="2420888"/>
          <a:ext cx="2016224" cy="375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Denklem" r:id="rId3" imgW="1091880" imgH="203040" progId="Equation.3">
                  <p:embed/>
                </p:oleObj>
              </mc:Choice>
              <mc:Fallback>
                <p:oleObj name="Denklem" r:id="rId3" imgW="1091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20888"/>
                        <a:ext cx="2016224" cy="375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5199" y="2276872"/>
            <a:ext cx="460880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475656" y="4653136"/>
          <a:ext cx="1584176" cy="645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Denklem" r:id="rId6" imgW="1028520" imgH="419040" progId="Equation.3">
                  <p:embed/>
                </p:oleObj>
              </mc:Choice>
              <mc:Fallback>
                <p:oleObj name="Denklem" r:id="rId6" imgW="10285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653136"/>
                        <a:ext cx="1584176" cy="645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1057</TotalTime>
  <Words>1124</Words>
  <Application>Microsoft Office PowerPoint</Application>
  <PresentationFormat>Ekran Gösterisi (4:3)</PresentationFormat>
  <Paragraphs>221</Paragraphs>
  <Slides>34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Tw Cen MT</vt:lpstr>
      <vt:lpstr>Wingdings</vt:lpstr>
      <vt:lpstr>Wingdings 2</vt:lpstr>
      <vt:lpstr>Ortalama</vt:lpstr>
      <vt:lpstr>Denklem</vt:lpstr>
      <vt:lpstr>GEOMETRİK Jeodezİ</vt:lpstr>
      <vt:lpstr>Referans Yüzeyi Dönel Elipsoidin Genel Özellikleri</vt:lpstr>
      <vt:lpstr>Referans Yüzeyi Dönel Elipsoidin Genel Özellikleri</vt:lpstr>
      <vt:lpstr>Referans Yüzeyi Dönel Elipsoidin Genel Özellikleri</vt:lpstr>
      <vt:lpstr>Referans Yüzeyi Dönel Elipsoidin Genel Özellikleri</vt:lpstr>
      <vt:lpstr>Referans Yüzeyi Dönel Elipsoidin Genel Özellikleri</vt:lpstr>
      <vt:lpstr>Meridyen Elipsinin Parametrik Gösterimi</vt:lpstr>
      <vt:lpstr>Meridyen Elipsinin Parametrik Gösterimi</vt:lpstr>
      <vt:lpstr>Meridyen Elipsinin Parametrik Gösterimi</vt:lpstr>
      <vt:lpstr>Meridyen Elipsinin Parametrik Gösterimi</vt:lpstr>
      <vt:lpstr>Meridyen Elipsinin Parametrik Gösterimi</vt:lpstr>
      <vt:lpstr>Meridyen Elipsinin Parametrik Gösterimi</vt:lpstr>
      <vt:lpstr>Meridyen Elipsinin Parametrik Gösterimi</vt:lpstr>
      <vt:lpstr>Meridyen Elipsinin Parametrik Gösterimi</vt:lpstr>
      <vt:lpstr>İndirgenmiş Enlem ile Coğrafik Enlem Arasındaki Bağıntılar</vt:lpstr>
      <vt:lpstr>Merkez Enlem ile Coğrafik Enlem Arasındaki Bağıntılar</vt:lpstr>
      <vt:lpstr>İndirgenmiş Enlem ile Merkez Enlem Arasındaki Bağıntılar</vt:lpstr>
      <vt:lpstr>Örnekler</vt:lpstr>
      <vt:lpstr>Örnekler</vt:lpstr>
      <vt:lpstr>Örnekler</vt:lpstr>
      <vt:lpstr>Örnekler</vt:lpstr>
      <vt:lpstr>Jeodezik Ortak Dik Koordinatların Coğrafik Koordinatlar, İndirgenmiş Enlem ve Merkezsel Enlem İle İlişkisi</vt:lpstr>
      <vt:lpstr>Jeodezik Ortak Dik Koordinatların Coğrafik Koordinatlar, İndirgenmiş Enlem ve Merkezsel Enlem İle İlişkisi</vt:lpstr>
      <vt:lpstr>Jeodezik Ortak Dik Koordinatların Coğrafik Koordinatlar, İndirgenmiş Enlem ve Merkezsel Enlem İle İlişkisi</vt:lpstr>
      <vt:lpstr>Jeodezik Ortak Dik Koordinatlar ile Jeodezik Eğri Koordinatları Arasındaki Dönüşüm</vt:lpstr>
      <vt:lpstr>Jeodezik Ortak Dik Koordinatlar ile Jeodezik Eğri Koordinatları Arasındaki Dönüşüm</vt:lpstr>
      <vt:lpstr>Jeodezik Ortak Dik Koordinatlar ile Jeodezik Eğri Koordinatları Arasındaki Dönüşüm</vt:lpstr>
      <vt:lpstr>Jeodezik Ortak Dik Koordinatlar ile Jeodezik Eğri Koordinatları Arasındaki Dönüşüm</vt:lpstr>
      <vt:lpstr>Jeodezik Ortak Dik Koordinatlar ile Jeodezik Eğri Koordinatları Arasındaki Dönüşüm</vt:lpstr>
      <vt:lpstr>Jeodezik Ortak Dik Koordinatlar ile Jeodezik Eğri Koordinatları Arasındaki Dönüşüm</vt:lpstr>
      <vt:lpstr>Jeodezik Ortak Dik Koordinatlar ile Jeodezik Eğri Koordinatları Arasındaki Dönüşüm</vt:lpstr>
      <vt:lpstr>Jeodezik Ortak Dik Koordinatlar ile Jeodezik Eğri Koordinatları Arasındaki Dönüşüm – 2. Yol</vt:lpstr>
      <vt:lpstr>Örnek</vt:lpstr>
      <vt:lpstr>Örnek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Jeodezi</dc:title>
  <dc:creator>Bahattin</dc:creator>
  <cp:lastModifiedBy>Bahattin Erdoğan</cp:lastModifiedBy>
  <cp:revision>139</cp:revision>
  <dcterms:created xsi:type="dcterms:W3CDTF">2013-02-07T07:26:34Z</dcterms:created>
  <dcterms:modified xsi:type="dcterms:W3CDTF">2019-09-24T19:13:00Z</dcterms:modified>
</cp:coreProperties>
</file>