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12" r:id="rId3"/>
    <p:sldId id="314" r:id="rId4"/>
    <p:sldId id="313" r:id="rId5"/>
    <p:sldId id="315" r:id="rId6"/>
    <p:sldId id="316" r:id="rId7"/>
    <p:sldId id="317" r:id="rId8"/>
    <p:sldId id="318" r:id="rId9"/>
    <p:sldId id="319" r:id="rId10"/>
    <p:sldId id="320" r:id="rId11"/>
    <p:sldId id="321" r:id="rId12"/>
    <p:sldId id="323" r:id="rId13"/>
    <p:sldId id="324" r:id="rId14"/>
    <p:sldId id="322" r:id="rId15"/>
    <p:sldId id="325" r:id="rId16"/>
    <p:sldId id="327" r:id="rId17"/>
    <p:sldId id="326" r:id="rId18"/>
    <p:sldId id="332" r:id="rId19"/>
    <p:sldId id="333" r:id="rId20"/>
    <p:sldId id="334" r:id="rId21"/>
    <p:sldId id="335" r:id="rId22"/>
    <p:sldId id="337" r:id="rId23"/>
    <p:sldId id="336" r:id="rId24"/>
    <p:sldId id="328" r:id="rId25"/>
    <p:sldId id="329" r:id="rId26"/>
    <p:sldId id="330" r:id="rId27"/>
    <p:sldId id="331" r:id="rId2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32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3A3ED-3503-482E-8317-EDB313716B33}" type="datetimeFigureOut">
              <a:rPr lang="tr-TR" smtClean="0"/>
              <a:pPr/>
              <a:t>28.11.2018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054CB-E5EE-41BF-A70B-E48719620793}" type="slidenum">
              <a:rPr lang="tr-TR" smtClean="0"/>
              <a:pPr/>
              <a:t>‹#›</a:t>
            </a:fld>
            <a:endParaRPr lang="tr-TR"/>
          </a:p>
        </p:txBody>
      </p:sp>
    </p:spTree>
    <p:extLst>
      <p:ext uri="{BB962C8B-B14F-4D97-AF65-F5344CB8AC3E}">
        <p14:creationId xmlns:p14="http://schemas.microsoft.com/office/powerpoint/2010/main" val="62766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fld id="{2B2A5F5B-0C34-43CA-B53C-DAC99406B2E4}" type="datetime1">
              <a:rPr lang="tr-TR" smtClean="0"/>
              <a:pPr/>
              <a:t>28.11.2018</a:t>
            </a:fld>
            <a:endParaRPr lang="tr-TR"/>
          </a:p>
        </p:txBody>
      </p:sp>
      <p:sp>
        <p:nvSpPr>
          <p:cNvPr id="17" name="16 Altbilgi Yer Tutucusu"/>
          <p:cNvSpPr>
            <a:spLocks noGrp="1"/>
          </p:cNvSpPr>
          <p:nvPr>
            <p:ph type="ftr" sz="quarter" idx="11"/>
          </p:nvPr>
        </p:nvSpPr>
        <p:spPr/>
        <p:txBody>
          <a:bodyPr/>
          <a:lstStyle/>
          <a:p>
            <a:endParaRPr lang="tr-T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fld id="{4A8E3258-5377-4623-A2F8-01A984F6FA5B}" type="slidenum">
              <a:rPr lang="tr-TR" smtClean="0"/>
              <a:pPr/>
              <a:t>‹#›</a:t>
            </a:fld>
            <a:endParaRPr lang="tr-T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B08B741-D09C-488F-AD9B-2981D1517871}" type="datetime1">
              <a:rPr lang="tr-TR" smtClean="0"/>
              <a:pPr/>
              <a:t>28.11.2018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FCCE5269-D682-4072-9859-BE4BE719A008}" type="datetime1">
              <a:rPr lang="tr-TR" smtClean="0"/>
              <a:pPr/>
              <a:t>28.11.2018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745B900-19EA-4B47-BB2E-2DBFCB02BA13}" type="datetime1">
              <a:rPr lang="tr-TR" smtClean="0"/>
              <a:pPr/>
              <a:t>28.11.2018</a:t>
            </a:fld>
            <a:endParaRPr lang="tr-TR"/>
          </a:p>
        </p:txBody>
      </p:sp>
      <p:sp>
        <p:nvSpPr>
          <p:cNvPr id="5" name="4 Altbilgi Yer Tutucusu"/>
          <p:cNvSpPr>
            <a:spLocks noGrp="1"/>
          </p:cNvSpPr>
          <p:nvPr>
            <p:ph type="ftr" sz="quarter" idx="11"/>
          </p:nvPr>
        </p:nvSpPr>
        <p:spPr>
          <a:xfrm>
            <a:off x="800100" y="6172200"/>
            <a:ext cx="4000500" cy="457200"/>
          </a:xfrm>
        </p:spPr>
        <p:txBody>
          <a:bodyPr/>
          <a:lstStyle/>
          <a:p>
            <a:endParaRPr lang="tr-T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fld id="{4A8E3258-5377-4623-A2F8-01A984F6FA5B}"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E798454B-CBB3-4C95-A5B0-2993F6A2478F}" type="datetime1">
              <a:rPr lang="tr-TR" smtClean="0"/>
              <a:pPr/>
              <a:t>28.11.2018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85730707-B66A-4B1C-AAF0-82911CB054CB}" type="datetime1">
              <a:rPr lang="tr-TR" smtClean="0"/>
              <a:pPr/>
              <a:t>28.11.2018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A45399C7-0D38-447E-B325-A46F58D532D5}" type="datetime1">
              <a:rPr lang="tr-TR" smtClean="0"/>
              <a:pPr/>
              <a:t>28.11.2018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6C6EE76-7A0D-46D4-AD7B-F9E98C54931F}" type="datetime1">
              <a:rPr lang="tr-TR" smtClean="0"/>
              <a:pPr/>
              <a:t>28.11.2018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A8F60F82-7739-4C7C-BE93-ED6285DB2A66}" type="datetime1">
              <a:rPr lang="tr-TR" smtClean="0"/>
              <a:pPr/>
              <a:t>28.11.2018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4A8E3258-5377-4623-A2F8-01A984F6FA5B}" type="slidenum">
              <a:rPr lang="tr-TR" smtClean="0"/>
              <a:pPr/>
              <a:t>‹#›</a:t>
            </a:fld>
            <a:endParaRPr lang="tr-T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0C0D30C0-0FCF-4D5F-A3BC-BDA82F9BF351}" type="datetime1">
              <a:rPr lang="tr-TR" smtClean="0"/>
              <a:pPr/>
              <a:t>28.11.2018</a:t>
            </a:fld>
            <a:endParaRPr lang="tr-TR"/>
          </a:p>
        </p:txBody>
      </p:sp>
      <p:sp>
        <p:nvSpPr>
          <p:cNvPr id="6" name="5 Altbilgi Yer Tutucusu"/>
          <p:cNvSpPr>
            <a:spLocks noGrp="1"/>
          </p:cNvSpPr>
          <p:nvPr>
            <p:ph type="ftr" sz="quarter" idx="11"/>
          </p:nvPr>
        </p:nvSpPr>
        <p:spPr>
          <a:xfrm>
            <a:off x="914400" y="6172200"/>
            <a:ext cx="3886200" cy="457200"/>
          </a:xfrm>
        </p:spPr>
        <p:txBody>
          <a:bodyPr/>
          <a:lstStyle/>
          <a:p>
            <a:endParaRPr lang="tr-TR"/>
          </a:p>
        </p:txBody>
      </p:sp>
      <p:sp>
        <p:nvSpPr>
          <p:cNvPr id="7" name="6 Slayt Numarası Yer Tutucusu"/>
          <p:cNvSpPr>
            <a:spLocks noGrp="1"/>
          </p:cNvSpPr>
          <p:nvPr>
            <p:ph type="sldNum" sz="quarter" idx="12"/>
          </p:nvPr>
        </p:nvSpPr>
        <p:spPr>
          <a:xfrm>
            <a:off x="146304" y="6208776"/>
            <a:ext cx="457200" cy="457200"/>
          </a:xfrm>
        </p:spPr>
        <p:txBody>
          <a:bodyPr/>
          <a:lstStyle/>
          <a:p>
            <a:fld id="{4A8E3258-5377-4623-A2F8-01A984F6FA5B}" type="slidenum">
              <a:rPr lang="tr-TR" smtClean="0"/>
              <a:pPr/>
              <a:t>‹#›</a:t>
            </a:fld>
            <a:endParaRPr lang="tr-T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smtClean="0"/>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5A1E6A0-A1AC-4C8E-A29D-7CE839990124}" type="datetime1">
              <a:rPr lang="tr-TR" smtClean="0"/>
              <a:pPr/>
              <a:t>28.11.2018</a:t>
            </a:fld>
            <a:endParaRPr lang="tr-TR"/>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4A8E3258-5377-4623-A2F8-01A984F6FA5B}"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smtClean="0"/>
              <a:t>GEOMETRİK JEODEZİ 12</a:t>
            </a:r>
            <a:endParaRPr lang="tr-TR" dirty="0"/>
          </a:p>
        </p:txBody>
      </p:sp>
      <p:sp>
        <p:nvSpPr>
          <p:cNvPr id="4" name="3 Veri Yer Tutucusu"/>
          <p:cNvSpPr>
            <a:spLocks noGrp="1"/>
          </p:cNvSpPr>
          <p:nvPr>
            <p:ph type="dt" sz="half" idx="10"/>
          </p:nvPr>
        </p:nvSpPr>
        <p:spPr/>
        <p:txBody>
          <a:bodyPr/>
          <a:lstStyle/>
          <a:p>
            <a:fld id="{66EB1B97-74F3-4283-9C09-EA16AE6299A0}" type="datetime1">
              <a:rPr lang="tr-TR" smtClean="0"/>
              <a:pPr/>
              <a:t>28.11.2018</a:t>
            </a:fld>
            <a:endParaRPr lang="tr-TR"/>
          </a:p>
        </p:txBody>
      </p:sp>
      <p:sp>
        <p:nvSpPr>
          <p:cNvPr id="5" name="4 Slayt Numarası Yer Tutucusu"/>
          <p:cNvSpPr>
            <a:spLocks noGrp="1"/>
          </p:cNvSpPr>
          <p:nvPr>
            <p:ph type="sldNum" sz="quarter" idx="12"/>
          </p:nvPr>
        </p:nvSpPr>
        <p:spPr/>
        <p:txBody>
          <a:bodyPr/>
          <a:lstStyle/>
          <a:p>
            <a:fld id="{4A8E3258-5377-4623-A2F8-01A984F6FA5B}" type="slidenum">
              <a:rPr lang="tr-TR" smtClean="0"/>
              <a:pPr/>
              <a:t>1</a:t>
            </a:fld>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10</a:t>
            </a:fld>
            <a:endParaRPr lang="tr-TR"/>
          </a:p>
        </p:txBody>
      </p:sp>
      <p:pic>
        <p:nvPicPr>
          <p:cNvPr id="31746" name="Picture 2"/>
          <p:cNvPicPr>
            <a:picLocks noChangeAspect="1" noChangeArrowheads="1"/>
          </p:cNvPicPr>
          <p:nvPr/>
        </p:nvPicPr>
        <p:blipFill>
          <a:blip r:embed="rId2" cstate="print"/>
          <a:srcRect/>
          <a:stretch>
            <a:fillRect/>
          </a:stretch>
        </p:blipFill>
        <p:spPr bwMode="auto">
          <a:xfrm>
            <a:off x="467544" y="1268760"/>
            <a:ext cx="8189006" cy="396044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11</a:t>
            </a:fld>
            <a:endParaRPr lang="tr-TR"/>
          </a:p>
        </p:txBody>
      </p:sp>
      <p:pic>
        <p:nvPicPr>
          <p:cNvPr id="32770" name="Picture 2"/>
          <p:cNvPicPr>
            <a:picLocks noChangeAspect="1" noChangeArrowheads="1"/>
          </p:cNvPicPr>
          <p:nvPr/>
        </p:nvPicPr>
        <p:blipFill>
          <a:blip r:embed="rId2" cstate="print"/>
          <a:srcRect/>
          <a:stretch>
            <a:fillRect/>
          </a:stretch>
        </p:blipFill>
        <p:spPr bwMode="auto">
          <a:xfrm>
            <a:off x="943024" y="213042"/>
            <a:ext cx="6768752" cy="633406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Dilim Orta Meridyeni Boylamları ve Numaraları</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12</a:t>
            </a:fld>
            <a:endParaRPr lang="tr-TR"/>
          </a:p>
        </p:txBody>
      </p:sp>
      <p:sp>
        <p:nvSpPr>
          <p:cNvPr id="5" name="4 İçerik Yer Tutucusu"/>
          <p:cNvSpPr>
            <a:spLocks noGrp="1"/>
          </p:cNvSpPr>
          <p:nvPr>
            <p:ph sz="quarter" idx="1"/>
          </p:nvPr>
        </p:nvSpPr>
        <p:spPr/>
        <p:txBody>
          <a:bodyPr>
            <a:normAutofit fontScale="70000" lnSpcReduction="20000"/>
          </a:bodyPr>
          <a:lstStyle/>
          <a:p>
            <a:r>
              <a:rPr lang="tr-TR" dirty="0" smtClean="0"/>
              <a:t>Almanya, Rusya ve Türkiye’ de 3</a:t>
            </a:r>
            <a:r>
              <a:rPr lang="tr-TR" baseline="30000" dirty="0" smtClean="0"/>
              <a:t>o</a:t>
            </a:r>
            <a:r>
              <a:rPr lang="tr-TR" dirty="0" smtClean="0"/>
              <a:t>’ </a:t>
            </a:r>
            <a:r>
              <a:rPr lang="tr-TR" dirty="0" err="1" smtClean="0"/>
              <a:t>lik</a:t>
            </a:r>
            <a:r>
              <a:rPr lang="tr-TR" dirty="0" smtClean="0"/>
              <a:t> dilimlerin başlangıç meridyenlerinin boylamları sıfır meridyeninden itibaren doğuya doğru 3</a:t>
            </a:r>
            <a:r>
              <a:rPr lang="tr-TR" baseline="30000" dirty="0" smtClean="0"/>
              <a:t>o</a:t>
            </a:r>
            <a:r>
              <a:rPr lang="tr-TR" dirty="0" smtClean="0"/>
              <a:t>, 6</a:t>
            </a:r>
            <a:r>
              <a:rPr lang="tr-TR" baseline="30000" dirty="0" smtClean="0"/>
              <a:t>o</a:t>
            </a:r>
            <a:r>
              <a:rPr lang="tr-TR" dirty="0" smtClean="0"/>
              <a:t>, 9</a:t>
            </a:r>
            <a:r>
              <a:rPr lang="tr-TR" baseline="30000" dirty="0" smtClean="0"/>
              <a:t>o</a:t>
            </a:r>
            <a:r>
              <a:rPr lang="tr-TR" dirty="0" smtClean="0"/>
              <a:t>, 12</a:t>
            </a:r>
            <a:r>
              <a:rPr lang="tr-TR" baseline="30000" dirty="0" smtClean="0"/>
              <a:t>o</a:t>
            </a:r>
            <a:r>
              <a:rPr lang="tr-TR" dirty="0" smtClean="0"/>
              <a:t>,…</a:t>
            </a:r>
            <a:r>
              <a:rPr lang="tr-TR" dirty="0" err="1" smtClean="0"/>
              <a:t>dir</a:t>
            </a:r>
            <a:r>
              <a:rPr lang="tr-TR" dirty="0" smtClean="0"/>
              <a:t>.</a:t>
            </a:r>
          </a:p>
          <a:p>
            <a:r>
              <a:rPr lang="tr-TR" dirty="0" smtClean="0"/>
              <a:t>Bu dilimlerin numaraları başlangıç değerlerinin üçe bölünmesiyle 1, 2, 3, 4… şeklinde elde edilir.</a:t>
            </a:r>
          </a:p>
          <a:p>
            <a:r>
              <a:rPr lang="tr-TR" dirty="0" smtClean="0"/>
              <a:t>6</a:t>
            </a:r>
            <a:r>
              <a:rPr lang="tr-TR" baseline="30000" dirty="0" smtClean="0"/>
              <a:t>o</a:t>
            </a:r>
            <a:r>
              <a:rPr lang="tr-TR" dirty="0" smtClean="0"/>
              <a:t>’ </a:t>
            </a:r>
            <a:r>
              <a:rPr lang="tr-TR" dirty="0" err="1" smtClean="0"/>
              <a:t>lik</a:t>
            </a:r>
            <a:r>
              <a:rPr lang="tr-TR" dirty="0" smtClean="0"/>
              <a:t> sistemdeki projeksiyon UTM projeksiyonu ve </a:t>
            </a:r>
            <a:r>
              <a:rPr lang="tr-TR" dirty="0" err="1" smtClean="0"/>
              <a:t>grid</a:t>
            </a:r>
            <a:r>
              <a:rPr lang="tr-TR" dirty="0" smtClean="0"/>
              <a:t> sistemi olarak bilinir.</a:t>
            </a:r>
          </a:p>
          <a:p>
            <a:r>
              <a:rPr lang="tr-TR" dirty="0" smtClean="0"/>
              <a:t>Birinci dilim 180</a:t>
            </a:r>
            <a:r>
              <a:rPr lang="tr-TR" baseline="30000" dirty="0" smtClean="0"/>
              <a:t>o</a:t>
            </a:r>
            <a:r>
              <a:rPr lang="tr-TR" dirty="0" smtClean="0"/>
              <a:t> batı meridyeni ile 174</a:t>
            </a:r>
            <a:r>
              <a:rPr lang="tr-TR" baseline="30000" dirty="0" smtClean="0"/>
              <a:t>o</a:t>
            </a:r>
            <a:r>
              <a:rPr lang="tr-TR" dirty="0" smtClean="0"/>
              <a:t> batı meridyeni ile sınırlıdır. Dilim orta meridyeni 177</a:t>
            </a:r>
            <a:r>
              <a:rPr lang="tr-TR" baseline="30000" dirty="0" smtClean="0"/>
              <a:t>o</a:t>
            </a:r>
            <a:r>
              <a:rPr lang="tr-TR" dirty="0" smtClean="0"/>
              <a:t> batıdır.</a:t>
            </a:r>
          </a:p>
          <a:p>
            <a:r>
              <a:rPr lang="tr-TR" dirty="0" smtClean="0"/>
              <a:t>Dilim numaraları doğuya doğru 1’ den 60’ a kadardır. Sıfır meridyeninden sonraki başlangıç meridyenlerinin boylamları 3</a:t>
            </a:r>
            <a:r>
              <a:rPr lang="tr-TR" baseline="30000" dirty="0" smtClean="0"/>
              <a:t>o</a:t>
            </a:r>
            <a:r>
              <a:rPr lang="tr-TR" dirty="0" smtClean="0"/>
              <a:t>, 9</a:t>
            </a:r>
            <a:r>
              <a:rPr lang="tr-TR" baseline="30000" dirty="0" smtClean="0"/>
              <a:t>o</a:t>
            </a:r>
            <a:r>
              <a:rPr lang="tr-TR" dirty="0" smtClean="0"/>
              <a:t>, 15</a:t>
            </a:r>
            <a:r>
              <a:rPr lang="tr-TR" baseline="30000" dirty="0" smtClean="0"/>
              <a:t>o</a:t>
            </a:r>
            <a:r>
              <a:rPr lang="tr-TR" dirty="0" smtClean="0"/>
              <a:t> 21</a:t>
            </a:r>
            <a:r>
              <a:rPr lang="tr-TR" baseline="30000" dirty="0" smtClean="0"/>
              <a:t>o</a:t>
            </a:r>
            <a:r>
              <a:rPr lang="tr-TR" dirty="0" smtClean="0"/>
              <a:t>,…177</a:t>
            </a:r>
            <a:r>
              <a:rPr lang="tr-TR" baseline="30000" dirty="0" smtClean="0"/>
              <a:t>o</a:t>
            </a:r>
            <a:r>
              <a:rPr lang="tr-TR" dirty="0" smtClean="0"/>
              <a:t> (doğu) dur. </a:t>
            </a:r>
          </a:p>
          <a:p>
            <a:r>
              <a:rPr lang="tr-TR" dirty="0" smtClean="0"/>
              <a:t>Bu durumda 1, 2, 3, 4,…,35,36,37,38,…60 </a:t>
            </a:r>
            <a:r>
              <a:rPr lang="tr-TR" dirty="0" err="1" smtClean="0"/>
              <a:t>nolu</a:t>
            </a:r>
            <a:r>
              <a:rPr lang="tr-TR" dirty="0" smtClean="0"/>
              <a:t> dilimlerin orta meridyenleri 177</a:t>
            </a:r>
            <a:r>
              <a:rPr lang="tr-TR" baseline="30000" dirty="0" smtClean="0"/>
              <a:t>o</a:t>
            </a:r>
            <a:r>
              <a:rPr lang="tr-TR" dirty="0" smtClean="0"/>
              <a:t>, 171</a:t>
            </a:r>
            <a:r>
              <a:rPr lang="tr-TR" baseline="30000" dirty="0" smtClean="0"/>
              <a:t>o</a:t>
            </a:r>
            <a:r>
              <a:rPr lang="tr-TR" dirty="0" smtClean="0"/>
              <a:t>, 165</a:t>
            </a:r>
            <a:r>
              <a:rPr lang="tr-TR" baseline="30000" dirty="0" smtClean="0"/>
              <a:t>o</a:t>
            </a:r>
            <a:r>
              <a:rPr lang="tr-TR" dirty="0" smtClean="0"/>
              <a:t>, 159</a:t>
            </a:r>
            <a:r>
              <a:rPr lang="tr-TR" baseline="30000" dirty="0" smtClean="0"/>
              <a:t>o</a:t>
            </a:r>
            <a:r>
              <a:rPr lang="tr-TR" dirty="0" smtClean="0"/>
              <a:t>,…, 3</a:t>
            </a:r>
            <a:r>
              <a:rPr lang="tr-TR" baseline="30000" dirty="0" smtClean="0"/>
              <a:t>o</a:t>
            </a:r>
            <a:r>
              <a:rPr lang="tr-TR" dirty="0" smtClean="0"/>
              <a:t> (batı), …,27</a:t>
            </a:r>
            <a:r>
              <a:rPr lang="tr-TR" baseline="30000" dirty="0" smtClean="0"/>
              <a:t>o</a:t>
            </a:r>
            <a:r>
              <a:rPr lang="tr-TR" dirty="0" smtClean="0"/>
              <a:t>, 33</a:t>
            </a:r>
            <a:r>
              <a:rPr lang="tr-TR" baseline="30000" dirty="0" smtClean="0"/>
              <a:t>o</a:t>
            </a:r>
            <a:r>
              <a:rPr lang="tr-TR" dirty="0" smtClean="0"/>
              <a:t>, 39</a:t>
            </a:r>
            <a:r>
              <a:rPr lang="tr-TR" baseline="30000" dirty="0" smtClean="0"/>
              <a:t>o</a:t>
            </a:r>
            <a:r>
              <a:rPr lang="tr-TR" dirty="0" smtClean="0"/>
              <a:t>, 45</a:t>
            </a:r>
            <a:r>
              <a:rPr lang="tr-TR" baseline="30000" dirty="0" smtClean="0"/>
              <a:t>o</a:t>
            </a:r>
            <a:r>
              <a:rPr lang="tr-TR" dirty="0" smtClean="0"/>
              <a:t>, …, 177</a:t>
            </a:r>
            <a:r>
              <a:rPr lang="tr-TR" baseline="30000" dirty="0" smtClean="0"/>
              <a:t>o</a:t>
            </a:r>
            <a:r>
              <a:rPr lang="tr-TR" dirty="0" smtClean="0"/>
              <a:t> (Doğu)’ dur.</a:t>
            </a:r>
          </a:p>
          <a:p>
            <a:r>
              <a:rPr lang="tr-TR" dirty="0" smtClean="0"/>
              <a:t>Dilim numaraları başlangıç boylamına 3</a:t>
            </a:r>
            <a:r>
              <a:rPr lang="tr-TR" baseline="30000" dirty="0" smtClean="0"/>
              <a:t>o</a:t>
            </a:r>
            <a:r>
              <a:rPr lang="tr-TR" dirty="0" smtClean="0"/>
              <a:t> ekleyip 6’ ya bölmek ve 30 eklemekle elde edilir.</a:t>
            </a:r>
          </a:p>
          <a:p>
            <a:r>
              <a:rPr lang="tr-TR" dirty="0" smtClean="0"/>
              <a:t>Örneğin, başlangıç boylamı 33</a:t>
            </a:r>
            <a:r>
              <a:rPr lang="tr-TR" baseline="30000" dirty="0" smtClean="0"/>
              <a:t>o</a:t>
            </a:r>
            <a:r>
              <a:rPr lang="tr-TR" dirty="0" smtClean="0"/>
              <a:t> ise (33+3)/6+30=36 dilim numarası bulunur.</a:t>
            </a:r>
          </a:p>
          <a:p>
            <a:r>
              <a:rPr lang="tr-TR" dirty="0" smtClean="0"/>
              <a:t>Türkiye’ de dilim numaraları 35, 36, 37, 38’ </a:t>
            </a:r>
            <a:r>
              <a:rPr lang="tr-TR" dirty="0" err="1" smtClean="0"/>
              <a:t>dir</a:t>
            </a:r>
            <a:r>
              <a:rPr lang="tr-TR" dirty="0" smtClean="0"/>
              <a:t>.</a:t>
            </a:r>
          </a:p>
          <a:p>
            <a:r>
              <a:rPr lang="tr-TR" dirty="0" smtClean="0"/>
              <a:t>1/25 000 ölçekli haritalar için 6</a:t>
            </a:r>
            <a:r>
              <a:rPr lang="tr-TR" baseline="30000" dirty="0" smtClean="0"/>
              <a:t>o</a:t>
            </a:r>
            <a:r>
              <a:rPr lang="tr-TR" dirty="0" smtClean="0"/>
              <a:t>’ </a:t>
            </a:r>
            <a:r>
              <a:rPr lang="tr-TR" dirty="0" err="1" smtClean="0"/>
              <a:t>lik</a:t>
            </a:r>
            <a:r>
              <a:rPr lang="tr-TR" dirty="0" smtClean="0"/>
              <a:t> dilimler ayrıca UTM’ ye çevrilmiştir.</a:t>
            </a:r>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UTM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13</a:t>
            </a:fld>
            <a:endParaRPr lang="tr-TR"/>
          </a:p>
        </p:txBody>
      </p:sp>
      <p:sp>
        <p:nvSpPr>
          <p:cNvPr id="5" name="4 İçerik Yer Tutucusu"/>
          <p:cNvSpPr>
            <a:spLocks noGrp="1"/>
          </p:cNvSpPr>
          <p:nvPr>
            <p:ph sz="quarter" idx="1"/>
          </p:nvPr>
        </p:nvSpPr>
        <p:spPr/>
        <p:txBody>
          <a:bodyPr>
            <a:normAutofit fontScale="92500" lnSpcReduction="20000"/>
          </a:bodyPr>
          <a:lstStyle/>
          <a:p>
            <a:r>
              <a:rPr lang="tr-TR" dirty="0" smtClean="0"/>
              <a:t>UTM projeksiyonu Gauss-</a:t>
            </a:r>
            <a:r>
              <a:rPr lang="tr-TR" dirty="0" err="1" smtClean="0"/>
              <a:t>Kruger</a:t>
            </a:r>
            <a:r>
              <a:rPr lang="tr-TR" dirty="0" smtClean="0"/>
              <a:t> projeksiyonu esas alınarak geliştirilmiştir.</a:t>
            </a:r>
          </a:p>
          <a:p>
            <a:r>
              <a:rPr lang="tr-TR" dirty="0" smtClean="0"/>
              <a:t>İkinci dünya savaşından sonra bütün uluslar için ortak bir harita projeksiyonun geliştirilmesi düşüncesi ortaya atılmış, uygulanacak projeksiyonda şu noktaların bulunması istenmiştir:</a:t>
            </a:r>
          </a:p>
          <a:p>
            <a:pPr lvl="1"/>
            <a:r>
              <a:rPr lang="tr-TR" dirty="0" smtClean="0"/>
              <a:t>a) Doğrultu deformasyonlarının en az olması için </a:t>
            </a:r>
            <a:r>
              <a:rPr lang="tr-TR" dirty="0" err="1" smtClean="0"/>
              <a:t>konformluk</a:t>
            </a:r>
            <a:r>
              <a:rPr lang="tr-TR" dirty="0" smtClean="0"/>
              <a:t>,</a:t>
            </a:r>
          </a:p>
          <a:p>
            <a:pPr lvl="1"/>
            <a:r>
              <a:rPr lang="tr-TR" dirty="0" smtClean="0"/>
              <a:t>b)az sayıda projeksiyon yüzeyinin kullanılması ve yüzeyler arasında dönüşümlerin mümkün olması</a:t>
            </a:r>
          </a:p>
          <a:p>
            <a:pPr lvl="1"/>
            <a:r>
              <a:rPr lang="tr-TR" dirty="0" smtClean="0"/>
              <a:t>c) Ölçek deformasyonunun belirtilecek sınırlar içinde kalabilmesi</a:t>
            </a:r>
          </a:p>
          <a:p>
            <a:pPr lvl="1"/>
            <a:r>
              <a:rPr lang="tr-TR" dirty="0" smtClean="0"/>
              <a:t>d) Meridyen yakınsamasının 5</a:t>
            </a:r>
            <a:r>
              <a:rPr lang="tr-TR" baseline="30000" dirty="0" smtClean="0"/>
              <a:t>o</a:t>
            </a:r>
            <a:r>
              <a:rPr lang="tr-TR" dirty="0" smtClean="0"/>
              <a:t> dereceden küçük olması</a:t>
            </a:r>
          </a:p>
          <a:p>
            <a:r>
              <a:rPr lang="tr-TR" dirty="0" smtClean="0"/>
              <a:t>Bu istekleri sağlayacak en uygun projeksiyonun Gauss-</a:t>
            </a:r>
            <a:r>
              <a:rPr lang="tr-TR" dirty="0" err="1" smtClean="0"/>
              <a:t>Kruger</a:t>
            </a:r>
            <a:r>
              <a:rPr lang="tr-TR" dirty="0" smtClean="0"/>
              <a:t> projeksiyonu olduğu saptanmış, ancak bu projeksiyonda bazı değişiklikler yapılmış ve sonuçta UTM projeksiyonu ortaya çıkmıştır. </a:t>
            </a:r>
          </a:p>
          <a:p>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14</a:t>
            </a:fld>
            <a:endParaRPr lang="tr-TR"/>
          </a:p>
        </p:txBody>
      </p:sp>
      <p:pic>
        <p:nvPicPr>
          <p:cNvPr id="33794" name="Picture 2"/>
          <p:cNvPicPr>
            <a:picLocks noChangeAspect="1" noChangeArrowheads="1"/>
          </p:cNvPicPr>
          <p:nvPr/>
        </p:nvPicPr>
        <p:blipFill>
          <a:blip r:embed="rId2" cstate="print"/>
          <a:srcRect/>
          <a:stretch>
            <a:fillRect/>
          </a:stretch>
        </p:blipFill>
        <p:spPr bwMode="auto">
          <a:xfrm>
            <a:off x="417643" y="908720"/>
            <a:ext cx="8186805" cy="465313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15</a:t>
            </a:fld>
            <a:endParaRPr lang="tr-TR"/>
          </a:p>
        </p:txBody>
      </p:sp>
      <p:sp>
        <p:nvSpPr>
          <p:cNvPr id="5" name="4 İçerik Yer Tutucusu"/>
          <p:cNvSpPr>
            <a:spLocks noGrp="1"/>
          </p:cNvSpPr>
          <p:nvPr>
            <p:ph sz="quarter" idx="1"/>
          </p:nvPr>
        </p:nvSpPr>
        <p:spPr/>
        <p:txBody>
          <a:bodyPr>
            <a:normAutofit fontScale="92500" lnSpcReduction="10000"/>
          </a:bodyPr>
          <a:lstStyle/>
          <a:p>
            <a:r>
              <a:rPr lang="tr-TR" dirty="0" smtClean="0"/>
              <a:t>1:25000’ den daha büyük ölçekli haritaların üretiminde 3</a:t>
            </a:r>
            <a:r>
              <a:rPr lang="tr-TR" baseline="30000" dirty="0" smtClean="0"/>
              <a:t>o</a:t>
            </a:r>
            <a:r>
              <a:rPr lang="tr-TR" dirty="0" smtClean="0"/>
              <a:t>’ </a:t>
            </a:r>
            <a:r>
              <a:rPr lang="tr-TR" dirty="0" err="1" smtClean="0"/>
              <a:t>lik</a:t>
            </a:r>
            <a:r>
              <a:rPr lang="tr-TR" dirty="0" smtClean="0"/>
              <a:t> dilimler kullanılır. </a:t>
            </a:r>
          </a:p>
          <a:p>
            <a:r>
              <a:rPr lang="tr-TR" dirty="0" smtClean="0"/>
              <a:t>Kuramsal olarak her 3</a:t>
            </a:r>
            <a:r>
              <a:rPr lang="tr-TR" baseline="30000" dirty="0" smtClean="0"/>
              <a:t>o</a:t>
            </a:r>
            <a:r>
              <a:rPr lang="tr-TR" dirty="0" smtClean="0"/>
              <a:t>’ </a:t>
            </a:r>
            <a:r>
              <a:rPr lang="tr-TR" dirty="0" err="1" smtClean="0"/>
              <a:t>lik</a:t>
            </a:r>
            <a:r>
              <a:rPr lang="tr-TR" dirty="0" smtClean="0"/>
              <a:t> veya 6</a:t>
            </a:r>
            <a:r>
              <a:rPr lang="tr-TR" baseline="30000" dirty="0" smtClean="0"/>
              <a:t>o</a:t>
            </a:r>
            <a:r>
              <a:rPr lang="tr-TR" dirty="0" smtClean="0"/>
              <a:t>’ </a:t>
            </a:r>
            <a:r>
              <a:rPr lang="tr-TR" dirty="0" err="1" smtClean="0"/>
              <a:t>lik</a:t>
            </a:r>
            <a:r>
              <a:rPr lang="tr-TR" dirty="0" smtClean="0"/>
              <a:t> dilimler kendi içinde bağımsız bir koordinat sistemi oluşturur. Ama, uygulamada ise nirengi ağları, poligon </a:t>
            </a:r>
            <a:r>
              <a:rPr lang="tr-TR" dirty="0" err="1" smtClean="0"/>
              <a:t>geçkileri</a:t>
            </a:r>
            <a:r>
              <a:rPr lang="tr-TR" dirty="0" smtClean="0"/>
              <a:t> ve ayrıntı alımları bu kurala uymaz, bir süreklilik gösterir.</a:t>
            </a:r>
          </a:p>
          <a:p>
            <a:r>
              <a:rPr lang="tr-TR" dirty="0" smtClean="0"/>
              <a:t>Bir nirengi ağı veya poligon </a:t>
            </a:r>
            <a:r>
              <a:rPr lang="tr-TR" dirty="0" err="1" smtClean="0"/>
              <a:t>geçkisi</a:t>
            </a:r>
            <a:r>
              <a:rPr lang="tr-TR" dirty="0" smtClean="0"/>
              <a:t> bir dilimde başlayıp diğer bir dilimde sona erebilir. Böylesi durumlarda nirengi ağının veya poligon </a:t>
            </a:r>
            <a:r>
              <a:rPr lang="tr-TR" dirty="0" err="1" smtClean="0"/>
              <a:t>geçkisinin</a:t>
            </a:r>
            <a:r>
              <a:rPr lang="tr-TR" dirty="0" smtClean="0"/>
              <a:t> her iki dilimde de koordinatlarının hesaplanması gerekir.</a:t>
            </a:r>
          </a:p>
          <a:p>
            <a:r>
              <a:rPr lang="tr-TR" dirty="0" smtClean="0"/>
              <a:t>Bu probleme uygulamada bir dilimden komşu dilime geçiş, yani dilimler arasında koordinat dönüşümü denir.</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16</a:t>
            </a:fld>
            <a:endParaRPr lang="tr-TR"/>
          </a:p>
        </p:txBody>
      </p:sp>
      <p:sp>
        <p:nvSpPr>
          <p:cNvPr id="5" name="4 İçerik Yer Tutucusu"/>
          <p:cNvSpPr>
            <a:spLocks noGrp="1"/>
          </p:cNvSpPr>
          <p:nvPr>
            <p:ph sz="quarter" idx="1"/>
          </p:nvPr>
        </p:nvSpPr>
        <p:spPr/>
        <p:txBody>
          <a:bodyPr/>
          <a:lstStyle/>
          <a:p>
            <a:r>
              <a:rPr lang="tr-TR" dirty="0" smtClean="0"/>
              <a:t>Söz konusu noktanın coğrafi koordinatları ilgili dilimde Gauss </a:t>
            </a:r>
            <a:r>
              <a:rPr lang="tr-TR" dirty="0" err="1" smtClean="0"/>
              <a:t>Kruger</a:t>
            </a:r>
            <a:r>
              <a:rPr lang="tr-TR" dirty="0" smtClean="0"/>
              <a:t> koordinatlarından hesaplanır.</a:t>
            </a:r>
          </a:p>
          <a:p>
            <a:r>
              <a:rPr lang="tr-TR" dirty="0" smtClean="0"/>
              <a:t>Daha sonra coğrafi koordinatlardan Gauss-</a:t>
            </a:r>
            <a:r>
              <a:rPr lang="tr-TR" dirty="0" err="1" smtClean="0"/>
              <a:t>Kruger</a:t>
            </a:r>
            <a:r>
              <a:rPr lang="tr-TR" dirty="0" smtClean="0"/>
              <a:t> koordinatları istenilen dilimin orta meridyenine göre tekrardan hesaplanır. Böylelikle komşu dilimler arasında dilim dönüşümü gerçekleştirilmiş olur. Bu yönteme dolaylı yöntem denir.</a:t>
            </a: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17</a:t>
            </a:fld>
            <a:endParaRPr lang="tr-TR"/>
          </a:p>
        </p:txBody>
      </p:sp>
      <p:sp>
        <p:nvSpPr>
          <p:cNvPr id="5" name="4 İçerik Yer Tutucusu"/>
          <p:cNvSpPr>
            <a:spLocks noGrp="1"/>
          </p:cNvSpPr>
          <p:nvPr>
            <p:ph sz="quarter"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1115616" y="1484784"/>
            <a:ext cx="7553228" cy="475252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18</a:t>
            </a:fld>
            <a:endParaRPr lang="tr-TR"/>
          </a:p>
        </p:txBody>
      </p:sp>
      <p:sp>
        <p:nvSpPr>
          <p:cNvPr id="5" name="4 İçerik Yer Tutucusu"/>
          <p:cNvSpPr>
            <a:spLocks noGrp="1"/>
          </p:cNvSpPr>
          <p:nvPr>
            <p:ph sz="quarter" idx="1"/>
          </p:nvPr>
        </p:nvSpPr>
        <p:spPr/>
        <p:txBody>
          <a:bodyPr/>
          <a:lstStyle/>
          <a:p>
            <a:r>
              <a:rPr lang="tr-TR" dirty="0" smtClean="0"/>
              <a:t>Problemi doğrudan çözmek için, bir noktanın iki dilimdeki koordinatları arasında analitik bir fonksiyon aracılığı ile dönüşüm eşitlikleri kurulur.</a:t>
            </a:r>
          </a:p>
          <a:p>
            <a:r>
              <a:rPr lang="tr-TR" dirty="0" smtClean="0"/>
              <a:t>Bir P noktasının sol dilimde koordinatları X ve Y olarak verilmişse, sağ dilim koordinatları X’, Y’ aranıyorsa aşağıdaki işlem sırası uygulanır.</a:t>
            </a:r>
          </a:p>
          <a:p>
            <a:r>
              <a:rPr lang="tr-TR" dirty="0" smtClean="0"/>
              <a:t>a) Her iki dilimin sınır meridyeninde bir P</a:t>
            </a:r>
            <a:r>
              <a:rPr lang="tr-TR" baseline="-25000" dirty="0" smtClean="0"/>
              <a:t>o</a:t>
            </a:r>
            <a:r>
              <a:rPr lang="tr-TR" dirty="0" smtClean="0"/>
              <a:t> yardımcı noktası alınacaktır. Yardımcı noktanın sol sistem koordinatları X</a:t>
            </a:r>
            <a:r>
              <a:rPr lang="tr-TR" baseline="-25000" dirty="0" smtClean="0"/>
              <a:t>o</a:t>
            </a:r>
            <a:r>
              <a:rPr lang="tr-TR" dirty="0" smtClean="0"/>
              <a:t>, Y</a:t>
            </a:r>
            <a:r>
              <a:rPr lang="tr-TR" baseline="-25000" dirty="0" smtClean="0"/>
              <a:t>o</a:t>
            </a:r>
            <a:r>
              <a:rPr lang="tr-TR" dirty="0" smtClean="0"/>
              <a:t> ve sağ sistem koordinatları X</a:t>
            </a:r>
            <a:r>
              <a:rPr lang="tr-TR" baseline="-25000" dirty="0" smtClean="0"/>
              <a:t>o</a:t>
            </a:r>
            <a:r>
              <a:rPr lang="tr-TR" dirty="0" smtClean="0"/>
              <a:t>’, Y</a:t>
            </a:r>
            <a:r>
              <a:rPr lang="tr-TR" baseline="-25000" dirty="0" smtClean="0"/>
              <a:t>o</a:t>
            </a:r>
            <a:r>
              <a:rPr lang="tr-TR" dirty="0" smtClean="0"/>
              <a:t>’ olmak üzere X</a:t>
            </a:r>
            <a:r>
              <a:rPr lang="tr-TR" baseline="-25000" dirty="0" smtClean="0"/>
              <a:t>o</a:t>
            </a:r>
            <a:r>
              <a:rPr lang="tr-TR" dirty="0" smtClean="0"/>
              <a:t>’=X</a:t>
            </a:r>
            <a:r>
              <a:rPr lang="tr-TR" baseline="-25000" dirty="0" smtClean="0"/>
              <a:t>o</a:t>
            </a:r>
            <a:r>
              <a:rPr lang="tr-TR" dirty="0" smtClean="0"/>
              <a:t>, Y</a:t>
            </a:r>
            <a:r>
              <a:rPr lang="tr-TR" baseline="-25000" dirty="0" smtClean="0"/>
              <a:t>o</a:t>
            </a:r>
            <a:r>
              <a:rPr lang="tr-TR" dirty="0" smtClean="0"/>
              <a:t>’=Yo olur. </a:t>
            </a:r>
          </a:p>
          <a:p>
            <a:pPr>
              <a:buNone/>
            </a:pP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19</a:t>
            </a:fld>
            <a:endParaRPr lang="tr-TR"/>
          </a:p>
        </p:txBody>
      </p:sp>
      <p:sp>
        <p:nvSpPr>
          <p:cNvPr id="5" name="4 İçerik Yer Tutucusu"/>
          <p:cNvSpPr>
            <a:spLocks noGrp="1"/>
          </p:cNvSpPr>
          <p:nvPr>
            <p:ph sz="quarter" idx="1"/>
          </p:nvPr>
        </p:nvSpPr>
        <p:spPr/>
        <p:txBody>
          <a:bodyPr/>
          <a:lstStyle/>
          <a:p>
            <a:r>
              <a:rPr lang="tr-TR" dirty="0" smtClean="0"/>
              <a:t>b)P</a:t>
            </a:r>
            <a:r>
              <a:rPr lang="tr-TR" baseline="-25000" dirty="0" smtClean="0"/>
              <a:t>o</a:t>
            </a:r>
            <a:r>
              <a:rPr lang="tr-TR" dirty="0" smtClean="0"/>
              <a:t> noktası, X</a:t>
            </a:r>
            <a:r>
              <a:rPr lang="tr-TR" baseline="-25000" dirty="0" smtClean="0"/>
              <a:t>o</a:t>
            </a:r>
            <a:r>
              <a:rPr lang="tr-TR" dirty="0" smtClean="0"/>
              <a:t> değeri P noktasının X değerine yakın bir değer olacak biçimde seçilir. Daha doğrusu 3</a:t>
            </a:r>
            <a:r>
              <a:rPr lang="tr-TR" baseline="30000" dirty="0" smtClean="0"/>
              <a:t>o</a:t>
            </a:r>
            <a:r>
              <a:rPr lang="tr-TR" dirty="0" smtClean="0"/>
              <a:t>’ </a:t>
            </a:r>
            <a:r>
              <a:rPr lang="tr-TR" dirty="0" err="1" smtClean="0"/>
              <a:t>lik</a:t>
            </a:r>
            <a:r>
              <a:rPr lang="tr-TR" dirty="0" smtClean="0"/>
              <a:t> dilimlerde P</a:t>
            </a:r>
            <a:r>
              <a:rPr lang="tr-TR" baseline="-25000" dirty="0" smtClean="0"/>
              <a:t>o</a:t>
            </a:r>
            <a:r>
              <a:rPr lang="tr-TR" dirty="0" smtClean="0"/>
              <a:t> noktasının dilim orta meridyeninden boylam farkı </a:t>
            </a:r>
            <a:r>
              <a:rPr lang="el-GR" dirty="0" smtClean="0">
                <a:latin typeface="Times New Roman"/>
                <a:cs typeface="Times New Roman"/>
              </a:rPr>
              <a:t>Δ</a:t>
            </a:r>
            <a:r>
              <a:rPr lang="el-GR" dirty="0" smtClean="0">
                <a:latin typeface="Calibri"/>
                <a:cs typeface="Times New Roman"/>
              </a:rPr>
              <a:t>λ</a:t>
            </a:r>
            <a:r>
              <a:rPr lang="tr-TR" baseline="-25000" dirty="0" smtClean="0"/>
              <a:t>o</a:t>
            </a:r>
            <a:r>
              <a:rPr lang="tr-TR" dirty="0" smtClean="0"/>
              <a:t>=1</a:t>
            </a:r>
            <a:r>
              <a:rPr lang="tr-TR" baseline="30000" dirty="0" smtClean="0"/>
              <a:t>o</a:t>
            </a:r>
            <a:r>
              <a:rPr lang="tr-TR" dirty="0" smtClean="0"/>
              <a:t> 30’=değişmez ve 6</a:t>
            </a:r>
            <a:r>
              <a:rPr lang="tr-TR" baseline="30000" dirty="0" smtClean="0"/>
              <a:t>o</a:t>
            </a:r>
            <a:r>
              <a:rPr lang="tr-TR" dirty="0" smtClean="0"/>
              <a:t>’ </a:t>
            </a:r>
            <a:r>
              <a:rPr lang="tr-TR" dirty="0" err="1" smtClean="0"/>
              <a:t>lik</a:t>
            </a:r>
            <a:r>
              <a:rPr lang="tr-TR" dirty="0" smtClean="0"/>
              <a:t> dilimlerde </a:t>
            </a:r>
            <a:r>
              <a:rPr lang="el-GR" dirty="0" smtClean="0">
                <a:latin typeface="Times New Roman"/>
                <a:cs typeface="Times New Roman"/>
              </a:rPr>
              <a:t>Δ</a:t>
            </a:r>
            <a:r>
              <a:rPr lang="el-GR" dirty="0" smtClean="0">
                <a:latin typeface="Calibri"/>
                <a:cs typeface="Times New Roman"/>
              </a:rPr>
              <a:t>λ</a:t>
            </a:r>
            <a:r>
              <a:rPr lang="tr-TR" baseline="-25000" dirty="0" smtClean="0"/>
              <a:t>o</a:t>
            </a:r>
            <a:r>
              <a:rPr lang="tr-TR" dirty="0" smtClean="0"/>
              <a:t>=3</a:t>
            </a:r>
            <a:r>
              <a:rPr lang="tr-TR" baseline="30000" dirty="0" smtClean="0"/>
              <a:t>o</a:t>
            </a:r>
            <a:r>
              <a:rPr lang="tr-TR" dirty="0" smtClean="0"/>
              <a:t>=değişmez olmak üzere bu değerler </a:t>
            </a:r>
            <a:r>
              <a:rPr lang="el-GR" dirty="0" smtClean="0">
                <a:latin typeface="Calibri"/>
              </a:rPr>
              <a:t>ϕ</a:t>
            </a:r>
            <a:r>
              <a:rPr lang="tr-TR" baseline="-25000" dirty="0" smtClean="0"/>
              <a:t>o</a:t>
            </a:r>
            <a:r>
              <a:rPr lang="tr-TR" dirty="0" smtClean="0"/>
              <a:t> enleminin 30’ (dakika)’ </a:t>
            </a:r>
            <a:r>
              <a:rPr lang="tr-TR" dirty="0" err="1" smtClean="0"/>
              <a:t>lık</a:t>
            </a:r>
            <a:r>
              <a:rPr lang="tr-TR" dirty="0" smtClean="0"/>
              <a:t> aralıklarla X</a:t>
            </a:r>
            <a:r>
              <a:rPr lang="tr-TR" baseline="-25000" dirty="0" smtClean="0"/>
              <a:t>o</a:t>
            </a:r>
            <a:r>
              <a:rPr lang="tr-TR" dirty="0" smtClean="0"/>
              <a:t> ve Y</a:t>
            </a:r>
            <a:r>
              <a:rPr lang="tr-TR" baseline="-25000" dirty="0" smtClean="0"/>
              <a:t>o</a:t>
            </a:r>
            <a:r>
              <a:rPr lang="tr-TR" dirty="0" smtClean="0"/>
              <a:t> hesaplanır. Bunlardan X değerine en yakın X</a:t>
            </a:r>
            <a:r>
              <a:rPr lang="tr-TR" baseline="-25000" dirty="0" smtClean="0"/>
              <a:t>o</a:t>
            </a:r>
            <a:r>
              <a:rPr lang="tr-TR" dirty="0" smtClean="0"/>
              <a:t>, P</a:t>
            </a:r>
            <a:r>
              <a:rPr lang="tr-TR" baseline="-25000" dirty="0" smtClean="0"/>
              <a:t>o</a:t>
            </a:r>
            <a:r>
              <a:rPr lang="tr-TR" dirty="0" smtClean="0"/>
              <a:t> noktasının değeri olarak alınır.</a:t>
            </a:r>
          </a:p>
          <a:p>
            <a:r>
              <a:rPr lang="tr-TR" dirty="0" smtClean="0"/>
              <a:t>c)</a:t>
            </a:r>
            <a:r>
              <a:rPr lang="el-GR" dirty="0" smtClean="0">
                <a:latin typeface="Calibri"/>
              </a:rPr>
              <a:t> ϕ</a:t>
            </a:r>
            <a:r>
              <a:rPr lang="tr-TR" baseline="-25000" dirty="0" smtClean="0"/>
              <a:t>o</a:t>
            </a:r>
            <a:r>
              <a:rPr lang="tr-TR" dirty="0" smtClean="0"/>
              <a:t> ve değerleri </a:t>
            </a:r>
            <a:r>
              <a:rPr lang="el-GR" dirty="0" smtClean="0">
                <a:latin typeface="Times New Roman"/>
                <a:cs typeface="Times New Roman"/>
              </a:rPr>
              <a:t>Δ</a:t>
            </a:r>
            <a:r>
              <a:rPr lang="el-GR" dirty="0" smtClean="0">
                <a:latin typeface="Calibri"/>
                <a:cs typeface="Times New Roman"/>
              </a:rPr>
              <a:t>λ</a:t>
            </a:r>
            <a:r>
              <a:rPr lang="tr-TR" baseline="-25000" dirty="0" smtClean="0"/>
              <a:t>o </a:t>
            </a:r>
            <a:r>
              <a:rPr lang="tr-TR" dirty="0" smtClean="0"/>
              <a:t> değerleri karşılığında </a:t>
            </a:r>
            <a:r>
              <a:rPr lang="tr-TR" dirty="0" err="1" smtClean="0"/>
              <a:t>a</a:t>
            </a:r>
            <a:r>
              <a:rPr lang="tr-TR" baseline="-25000" dirty="0" err="1" smtClean="0"/>
              <a:t>i</a:t>
            </a:r>
            <a:r>
              <a:rPr lang="tr-TR" dirty="0" smtClean="0"/>
              <a:t>, </a:t>
            </a:r>
            <a:r>
              <a:rPr lang="tr-TR" dirty="0" err="1" smtClean="0"/>
              <a:t>b</a:t>
            </a:r>
            <a:r>
              <a:rPr lang="tr-TR" baseline="-25000" dirty="0" err="1" smtClean="0"/>
              <a:t>i</a:t>
            </a:r>
            <a:r>
              <a:rPr lang="tr-TR" dirty="0" smtClean="0"/>
              <a:t> katsayıları hesaplanır.</a:t>
            </a:r>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a:t>
            </a:fld>
            <a:endParaRPr lang="tr-TR"/>
          </a:p>
        </p:txBody>
      </p:sp>
      <p:sp>
        <p:nvSpPr>
          <p:cNvPr id="5" name="4 İçerik Yer Tutucusu"/>
          <p:cNvSpPr>
            <a:spLocks noGrp="1"/>
          </p:cNvSpPr>
          <p:nvPr>
            <p:ph sz="quarter" idx="1"/>
          </p:nvPr>
        </p:nvSpPr>
        <p:spPr>
          <a:xfrm>
            <a:off x="914400" y="1447800"/>
            <a:ext cx="4377680" cy="4572000"/>
          </a:xfrm>
        </p:spPr>
        <p:txBody>
          <a:bodyPr>
            <a:normAutofit fontScale="92500" lnSpcReduction="10000"/>
          </a:bodyPr>
          <a:lstStyle/>
          <a:p>
            <a:r>
              <a:rPr lang="tr-TR" dirty="0" smtClean="0"/>
              <a:t>Gauss-</a:t>
            </a:r>
            <a:r>
              <a:rPr lang="tr-TR" dirty="0" err="1" smtClean="0"/>
              <a:t>Kruger</a:t>
            </a:r>
            <a:r>
              <a:rPr lang="tr-TR" dirty="0" smtClean="0"/>
              <a:t> Projeksiyonunda uzunluk deformasyonu, noktanın X ekseni olarak alınan ve uzunluğu koruyan koordinat başlangıç meridyenine uzaklığının artması ile büyür.</a:t>
            </a:r>
          </a:p>
          <a:p>
            <a:r>
              <a:rPr lang="tr-TR" dirty="0" smtClean="0"/>
              <a:t>Deformasyonu sınırlı tutabilmek amacıyla </a:t>
            </a:r>
            <a:r>
              <a:rPr lang="tr-TR" dirty="0" err="1" smtClean="0"/>
              <a:t>elipsoid</a:t>
            </a:r>
            <a:r>
              <a:rPr lang="tr-TR" dirty="0" smtClean="0"/>
              <a:t> yüzü meridyen dilimlerine ayrılır.</a:t>
            </a:r>
          </a:p>
          <a:p>
            <a:r>
              <a:rPr lang="tr-TR" dirty="0" smtClean="0"/>
              <a:t>Her dilimde, dilimi ortalayan meridyen koordinat başlangıç meridyeni alınarak ayrı ayrı projeksiyonu yapılır.</a:t>
            </a:r>
            <a:endParaRPr lang="tr-TR" dirty="0"/>
          </a:p>
        </p:txBody>
      </p:sp>
      <p:pic>
        <p:nvPicPr>
          <p:cNvPr id="27650" name="Picture 2"/>
          <p:cNvPicPr>
            <a:picLocks noChangeAspect="1" noChangeArrowheads="1"/>
          </p:cNvPicPr>
          <p:nvPr/>
        </p:nvPicPr>
        <p:blipFill>
          <a:blip r:embed="rId2" cstate="print"/>
          <a:srcRect/>
          <a:stretch>
            <a:fillRect/>
          </a:stretch>
        </p:blipFill>
        <p:spPr bwMode="auto">
          <a:xfrm>
            <a:off x="5292080" y="1556792"/>
            <a:ext cx="3423266" cy="252028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20</a:t>
            </a:fld>
            <a:endParaRPr lang="tr-TR"/>
          </a:p>
        </p:txBody>
      </p:sp>
      <p:pic>
        <p:nvPicPr>
          <p:cNvPr id="1026" name="Picture 2"/>
          <p:cNvPicPr>
            <a:picLocks noChangeAspect="1" noChangeArrowheads="1"/>
          </p:cNvPicPr>
          <p:nvPr/>
        </p:nvPicPr>
        <p:blipFill>
          <a:blip r:embed="rId2" cstate="print"/>
          <a:srcRect/>
          <a:stretch>
            <a:fillRect/>
          </a:stretch>
        </p:blipFill>
        <p:spPr bwMode="auto">
          <a:xfrm>
            <a:off x="179512" y="1988840"/>
            <a:ext cx="8844213" cy="386104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21</a:t>
            </a:fld>
            <a:endParaRPr lang="tr-TR"/>
          </a:p>
        </p:txBody>
      </p:sp>
      <p:sp>
        <p:nvSpPr>
          <p:cNvPr id="5" name="4 İçerik Yer Tutucusu"/>
          <p:cNvSpPr>
            <a:spLocks noGrp="1"/>
          </p:cNvSpPr>
          <p:nvPr>
            <p:ph sz="quarter" idx="1"/>
          </p:nvPr>
        </p:nvSpPr>
        <p:spPr/>
        <p:txBody>
          <a:bodyPr>
            <a:normAutofit fontScale="77500" lnSpcReduction="20000"/>
          </a:bodyPr>
          <a:lstStyle/>
          <a:p>
            <a:r>
              <a:rPr lang="tr-TR" dirty="0" smtClean="0"/>
              <a:t>d) </a:t>
            </a:r>
            <a:r>
              <a:rPr lang="el-GR" dirty="0" smtClean="0">
                <a:latin typeface="Times New Roman"/>
                <a:cs typeface="Times New Roman"/>
              </a:rPr>
              <a:t>Δ</a:t>
            </a:r>
            <a:r>
              <a:rPr lang="tr-TR" dirty="0" smtClean="0"/>
              <a:t>X=X-X</a:t>
            </a:r>
            <a:r>
              <a:rPr lang="tr-TR" baseline="-25000" dirty="0" smtClean="0"/>
              <a:t>o</a:t>
            </a:r>
            <a:r>
              <a:rPr lang="tr-TR" dirty="0" smtClean="0"/>
              <a:t> ve </a:t>
            </a:r>
            <a:r>
              <a:rPr lang="el-GR" dirty="0" smtClean="0">
                <a:latin typeface="Times New Roman"/>
                <a:cs typeface="Times New Roman"/>
              </a:rPr>
              <a:t>Δ</a:t>
            </a:r>
            <a:r>
              <a:rPr lang="tr-TR" dirty="0" smtClean="0"/>
              <a:t>Y=Y-Y</a:t>
            </a:r>
            <a:r>
              <a:rPr lang="tr-TR" baseline="-25000" dirty="0" smtClean="0"/>
              <a:t>o</a:t>
            </a:r>
            <a:r>
              <a:rPr lang="tr-TR" dirty="0" smtClean="0"/>
              <a:t>’ dan </a:t>
            </a:r>
            <a:r>
              <a:rPr lang="el-GR" dirty="0" smtClean="0">
                <a:latin typeface="Times New Roman"/>
                <a:cs typeface="Times New Roman"/>
              </a:rPr>
              <a:t>Δ</a:t>
            </a:r>
            <a:r>
              <a:rPr lang="tr-TR" dirty="0" smtClean="0"/>
              <a:t>X ve </a:t>
            </a:r>
            <a:r>
              <a:rPr lang="el-GR" dirty="0" smtClean="0">
                <a:latin typeface="Times New Roman"/>
                <a:cs typeface="Times New Roman"/>
              </a:rPr>
              <a:t>Δ</a:t>
            </a:r>
            <a:r>
              <a:rPr lang="tr-TR" dirty="0" smtClean="0"/>
              <a:t>Y bulunur. </a:t>
            </a:r>
            <a:r>
              <a:rPr lang="el-GR" dirty="0" smtClean="0">
                <a:latin typeface="Times New Roman"/>
                <a:cs typeface="Times New Roman"/>
              </a:rPr>
              <a:t>Δ</a:t>
            </a:r>
            <a:r>
              <a:rPr lang="tr-TR" dirty="0" smtClean="0"/>
              <a:t>X’ ve </a:t>
            </a:r>
            <a:r>
              <a:rPr lang="el-GR" dirty="0" smtClean="0">
                <a:latin typeface="Times New Roman"/>
                <a:cs typeface="Times New Roman"/>
              </a:rPr>
              <a:t>Δ</a:t>
            </a:r>
            <a:r>
              <a:rPr lang="tr-TR" dirty="0" smtClean="0"/>
              <a:t>Y’ hesaplanır.</a:t>
            </a:r>
          </a:p>
          <a:p>
            <a:endParaRPr lang="tr-TR" dirty="0" smtClean="0"/>
          </a:p>
          <a:p>
            <a:endParaRPr lang="tr-TR" dirty="0" smtClean="0"/>
          </a:p>
          <a:p>
            <a:endParaRPr lang="tr-TR" dirty="0" smtClean="0"/>
          </a:p>
          <a:p>
            <a:r>
              <a:rPr lang="tr-TR" dirty="0" smtClean="0"/>
              <a:t>Aranan değerler aşağıdaki şekilde bulunur.</a:t>
            </a:r>
          </a:p>
          <a:p>
            <a:endParaRPr lang="tr-TR" dirty="0" smtClean="0"/>
          </a:p>
          <a:p>
            <a:endParaRPr lang="tr-TR" dirty="0" smtClean="0"/>
          </a:p>
          <a:p>
            <a:endParaRPr lang="tr-TR" dirty="0" smtClean="0"/>
          </a:p>
          <a:p>
            <a:r>
              <a:rPr lang="tr-TR" dirty="0" smtClean="0"/>
              <a:t>Ya da P’ </a:t>
            </a:r>
            <a:r>
              <a:rPr lang="tr-TR" dirty="0" err="1" smtClean="0"/>
              <a:t>nin</a:t>
            </a:r>
            <a:r>
              <a:rPr lang="tr-TR" dirty="0" smtClean="0"/>
              <a:t> sağ sistemdeki değerleri </a:t>
            </a:r>
          </a:p>
          <a:p>
            <a:endParaRPr lang="tr-TR" dirty="0" smtClean="0"/>
          </a:p>
          <a:p>
            <a:endParaRPr lang="tr-TR" dirty="0" smtClean="0"/>
          </a:p>
          <a:p>
            <a:endParaRPr lang="tr-TR" dirty="0" smtClean="0"/>
          </a:p>
          <a:p>
            <a:endParaRPr lang="tr-TR" dirty="0" smtClean="0"/>
          </a:p>
          <a:p>
            <a:r>
              <a:rPr lang="tr-TR" dirty="0" smtClean="0"/>
              <a:t>olur.</a:t>
            </a:r>
            <a:endParaRPr lang="tr-TR" dirty="0"/>
          </a:p>
        </p:txBody>
      </p:sp>
      <p:pic>
        <p:nvPicPr>
          <p:cNvPr id="2050" name="Picture 2"/>
          <p:cNvPicPr>
            <a:picLocks noChangeAspect="1" noChangeArrowheads="1"/>
          </p:cNvPicPr>
          <p:nvPr/>
        </p:nvPicPr>
        <p:blipFill>
          <a:blip r:embed="rId2" cstate="print"/>
          <a:srcRect/>
          <a:stretch>
            <a:fillRect/>
          </a:stretch>
        </p:blipFill>
        <p:spPr bwMode="auto">
          <a:xfrm>
            <a:off x="899592" y="1844824"/>
            <a:ext cx="7632848" cy="81071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771800" y="2996952"/>
            <a:ext cx="3453357" cy="78276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691680" y="4509120"/>
            <a:ext cx="5110988" cy="79208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22</a:t>
            </a:fld>
            <a:endParaRPr lang="tr-TR"/>
          </a:p>
        </p:txBody>
      </p:sp>
      <p:sp>
        <p:nvSpPr>
          <p:cNvPr id="5" name="4 İçerik Yer Tutucusu"/>
          <p:cNvSpPr>
            <a:spLocks noGrp="1"/>
          </p:cNvSpPr>
          <p:nvPr>
            <p:ph sz="quarter" idx="1"/>
          </p:nvPr>
        </p:nvSpPr>
        <p:spPr/>
        <p:txBody>
          <a:bodyPr/>
          <a:lstStyle/>
          <a:p>
            <a:r>
              <a:rPr lang="tr-TR" dirty="0" smtClean="0"/>
              <a:t>Sağ sistemden sol sisteme dönüşüm yapılacaksa aşağıdaki denklemlerde </a:t>
            </a:r>
            <a:r>
              <a:rPr lang="el-GR" dirty="0" smtClean="0">
                <a:latin typeface="Times New Roman"/>
                <a:cs typeface="Times New Roman"/>
              </a:rPr>
              <a:t>Δ</a:t>
            </a:r>
            <a:r>
              <a:rPr lang="el-GR" dirty="0" smtClean="0">
                <a:latin typeface="Calibri"/>
                <a:cs typeface="Times New Roman"/>
              </a:rPr>
              <a:t>λ</a:t>
            </a:r>
            <a:r>
              <a:rPr lang="tr-TR" baseline="-25000" dirty="0" smtClean="0"/>
              <a:t>o</a:t>
            </a:r>
            <a:r>
              <a:rPr lang="tr-TR" dirty="0" smtClean="0"/>
              <a:t> değerleri (-) işareti ile alınmalıdır.</a:t>
            </a:r>
            <a:endParaRPr lang="tr-TR" dirty="0"/>
          </a:p>
        </p:txBody>
      </p:sp>
      <p:pic>
        <p:nvPicPr>
          <p:cNvPr id="3074" name="Picture 2"/>
          <p:cNvPicPr>
            <a:picLocks noChangeAspect="1" noChangeArrowheads="1"/>
          </p:cNvPicPr>
          <p:nvPr/>
        </p:nvPicPr>
        <p:blipFill>
          <a:blip r:embed="rId2" cstate="print"/>
          <a:srcRect/>
          <a:stretch>
            <a:fillRect/>
          </a:stretch>
        </p:blipFill>
        <p:spPr bwMode="auto">
          <a:xfrm>
            <a:off x="755576" y="2348880"/>
            <a:ext cx="7466033" cy="324036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Gauss-</a:t>
            </a:r>
            <a:r>
              <a:rPr lang="tr-TR" dirty="0" err="1" smtClean="0"/>
              <a:t>Kruger</a:t>
            </a:r>
            <a:r>
              <a:rPr lang="tr-TR" dirty="0" smtClean="0"/>
              <a:t> Projeksiyonunda Komşu Dilimler Arasında Koordinat Dönüşümü</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23</a:t>
            </a:fld>
            <a:endParaRPr lang="tr-TR"/>
          </a:p>
        </p:txBody>
      </p:sp>
      <p:sp>
        <p:nvSpPr>
          <p:cNvPr id="5" name="4 İçerik Yer Tutucusu"/>
          <p:cNvSpPr>
            <a:spLocks noGrp="1"/>
          </p:cNvSpPr>
          <p:nvPr>
            <p:ph sz="quarter" idx="1"/>
          </p:nvPr>
        </p:nvSpPr>
        <p:spPr>
          <a:xfrm>
            <a:off x="914400" y="1447800"/>
            <a:ext cx="7772400" cy="5077544"/>
          </a:xfrm>
        </p:spPr>
        <p:txBody>
          <a:bodyPr>
            <a:normAutofit fontScale="92500" lnSpcReduction="10000"/>
          </a:bodyPr>
          <a:lstStyle/>
          <a:p>
            <a:r>
              <a:rPr lang="tr-TR" sz="1800" dirty="0" smtClean="0"/>
              <a:t>Gauss-</a:t>
            </a:r>
            <a:r>
              <a:rPr lang="tr-TR" sz="1800" dirty="0" err="1" smtClean="0"/>
              <a:t>Kruger</a:t>
            </a:r>
            <a:r>
              <a:rPr lang="tr-TR" sz="1800" dirty="0" smtClean="0"/>
              <a:t> projeksiyon koordinatlarıyla doğrudan dönüşüm bir başka düzenlemeye göre aşağıdaki eşitlikler yardımıyla yapılabilir.</a:t>
            </a:r>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r>
              <a:rPr lang="tr-TR" sz="1800" dirty="0" err="1" smtClean="0"/>
              <a:t>co</a:t>
            </a:r>
            <a:r>
              <a:rPr lang="tr-TR" sz="1800" dirty="0" smtClean="0"/>
              <a:t> meridyen yakınsaması </a:t>
            </a:r>
            <a:r>
              <a:rPr lang="el-GR" sz="1800" dirty="0" smtClean="0">
                <a:latin typeface="Calibri"/>
              </a:rPr>
              <a:t>ϕ</a:t>
            </a:r>
            <a:r>
              <a:rPr lang="tr-TR" sz="1800" dirty="0" smtClean="0">
                <a:latin typeface="Calibri"/>
              </a:rPr>
              <a:t> </a:t>
            </a:r>
            <a:r>
              <a:rPr lang="tr-TR" sz="1800" dirty="0" smtClean="0"/>
              <a:t>yerine </a:t>
            </a:r>
            <a:r>
              <a:rPr lang="el-GR" sz="1800" dirty="0" smtClean="0">
                <a:latin typeface="Calibri"/>
              </a:rPr>
              <a:t>ϕ</a:t>
            </a:r>
            <a:r>
              <a:rPr lang="tr-TR" sz="1800" baseline="-25000" dirty="0" smtClean="0"/>
              <a:t>o</a:t>
            </a:r>
            <a:r>
              <a:rPr lang="tr-TR" sz="1800" dirty="0" smtClean="0"/>
              <a:t> alınarak, </a:t>
            </a:r>
            <a:r>
              <a:rPr lang="el-GR" sz="1800" dirty="0" smtClean="0">
                <a:latin typeface="Times New Roman"/>
                <a:cs typeface="Times New Roman"/>
              </a:rPr>
              <a:t>Δ</a:t>
            </a:r>
            <a:r>
              <a:rPr lang="el-GR" sz="1800" dirty="0" smtClean="0">
                <a:latin typeface="Calibri"/>
                <a:cs typeface="Times New Roman"/>
              </a:rPr>
              <a:t>λ</a:t>
            </a:r>
            <a:r>
              <a:rPr lang="tr-TR" sz="1800" dirty="0" smtClean="0">
                <a:latin typeface="Calibri"/>
                <a:cs typeface="Times New Roman"/>
              </a:rPr>
              <a:t> </a:t>
            </a:r>
            <a:r>
              <a:rPr lang="tr-TR" sz="1800" dirty="0" smtClean="0"/>
              <a:t>yerine </a:t>
            </a:r>
            <a:r>
              <a:rPr lang="el-GR" sz="1800" dirty="0" smtClean="0">
                <a:latin typeface="Times New Roman"/>
                <a:cs typeface="Times New Roman"/>
              </a:rPr>
              <a:t>Δ</a:t>
            </a:r>
            <a:r>
              <a:rPr lang="el-GR" sz="1800" dirty="0" smtClean="0">
                <a:latin typeface="Calibri"/>
                <a:cs typeface="Times New Roman"/>
              </a:rPr>
              <a:t>λ</a:t>
            </a:r>
            <a:r>
              <a:rPr lang="tr-TR" sz="1800" baseline="-25000" dirty="0" smtClean="0"/>
              <a:t>o</a:t>
            </a:r>
            <a:r>
              <a:rPr lang="tr-TR" sz="1800" dirty="0" smtClean="0"/>
              <a:t> alınarak bulunabilir. Dönüşüm sağdaki bir dilimden soldaki bir dilime yapılacaksa (Y</a:t>
            </a:r>
            <a:r>
              <a:rPr lang="tr-TR" sz="1800" baseline="-25000" dirty="0" smtClean="0"/>
              <a:t>o</a:t>
            </a:r>
            <a:r>
              <a:rPr lang="tr-TR" sz="1800" dirty="0" smtClean="0"/>
              <a:t>, sin2c</a:t>
            </a:r>
            <a:r>
              <a:rPr lang="tr-TR" sz="1800" baseline="-25000" dirty="0" smtClean="0"/>
              <a:t>o</a:t>
            </a:r>
            <a:r>
              <a:rPr lang="tr-TR" sz="1800" dirty="0" smtClean="0"/>
              <a:t>, ve u</a:t>
            </a:r>
            <a:r>
              <a:rPr lang="tr-TR" sz="1800" baseline="-25000" dirty="0" smtClean="0"/>
              <a:t>2</a:t>
            </a:r>
            <a:r>
              <a:rPr lang="tr-TR" sz="1800" dirty="0" smtClean="0"/>
              <a:t> ) değerleri (-) işaretli, u</a:t>
            </a:r>
            <a:r>
              <a:rPr lang="tr-TR" sz="1800" baseline="-25000" dirty="0" smtClean="0"/>
              <a:t>3</a:t>
            </a:r>
            <a:r>
              <a:rPr lang="tr-TR" sz="1800" dirty="0" smtClean="0"/>
              <a:t> ise ters işaretli olarak  alınmalıdır.</a:t>
            </a:r>
            <a:endParaRPr lang="tr-TR" sz="1800" dirty="0"/>
          </a:p>
        </p:txBody>
      </p:sp>
      <p:pic>
        <p:nvPicPr>
          <p:cNvPr id="4098" name="Picture 2"/>
          <p:cNvPicPr>
            <a:picLocks noChangeAspect="1" noChangeArrowheads="1"/>
          </p:cNvPicPr>
          <p:nvPr/>
        </p:nvPicPr>
        <p:blipFill>
          <a:blip r:embed="rId2" cstate="print"/>
          <a:srcRect/>
          <a:stretch>
            <a:fillRect/>
          </a:stretch>
        </p:blipFill>
        <p:spPr bwMode="auto">
          <a:xfrm>
            <a:off x="1403648" y="1988840"/>
            <a:ext cx="6336704" cy="88103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331640" y="2996952"/>
            <a:ext cx="5976664" cy="257882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24</a:t>
            </a:fld>
            <a:endParaRPr lang="tr-TR"/>
          </a:p>
        </p:txBody>
      </p:sp>
      <p:sp>
        <p:nvSpPr>
          <p:cNvPr id="5" name="4 İçerik Yer Tutucusu"/>
          <p:cNvSpPr>
            <a:spLocks noGrp="1"/>
          </p:cNvSpPr>
          <p:nvPr>
            <p:ph sz="quarter" idx="1"/>
          </p:nvPr>
        </p:nvSpPr>
        <p:spPr/>
        <p:txBody>
          <a:bodyPr/>
          <a:lstStyle/>
          <a:p>
            <a:endParaRPr lang="tr-TR"/>
          </a:p>
        </p:txBody>
      </p:sp>
      <p:pic>
        <p:nvPicPr>
          <p:cNvPr id="2050" name="Picture 2"/>
          <p:cNvPicPr>
            <a:picLocks noChangeAspect="1" noChangeArrowheads="1"/>
          </p:cNvPicPr>
          <p:nvPr/>
        </p:nvPicPr>
        <p:blipFill>
          <a:blip r:embed="rId2" cstate="print"/>
          <a:srcRect/>
          <a:stretch>
            <a:fillRect/>
          </a:stretch>
        </p:blipFill>
        <p:spPr bwMode="auto">
          <a:xfrm>
            <a:off x="251520" y="0"/>
            <a:ext cx="8578672" cy="648072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4638"/>
            <a:ext cx="7772400" cy="562074"/>
          </a:xfrm>
        </p:spPr>
        <p:txBody>
          <a:bodyPr>
            <a:normAutofit fontScale="90000"/>
          </a:bodyPr>
          <a:lstStyle/>
          <a:p>
            <a:r>
              <a:rPr lang="tr-TR" dirty="0" smtClean="0"/>
              <a:t>Pafta Bölümlendirmesi</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25</a:t>
            </a:fld>
            <a:endParaRPr lang="tr-TR"/>
          </a:p>
        </p:txBody>
      </p:sp>
      <p:pic>
        <p:nvPicPr>
          <p:cNvPr id="3074" name="Picture 2"/>
          <p:cNvPicPr>
            <a:picLocks noChangeAspect="1" noChangeArrowheads="1"/>
          </p:cNvPicPr>
          <p:nvPr/>
        </p:nvPicPr>
        <p:blipFill>
          <a:blip r:embed="rId2" cstate="print"/>
          <a:srcRect/>
          <a:stretch>
            <a:fillRect/>
          </a:stretch>
        </p:blipFill>
        <p:spPr bwMode="auto">
          <a:xfrm>
            <a:off x="1043608" y="908720"/>
            <a:ext cx="7128792" cy="2672474"/>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979712" y="3645024"/>
            <a:ext cx="4688509" cy="309634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Pafta Bölümlendirmesi</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26</a:t>
            </a:fld>
            <a:endParaRPr lang="tr-TR"/>
          </a:p>
        </p:txBody>
      </p:sp>
      <p:pic>
        <p:nvPicPr>
          <p:cNvPr id="4098" name="Picture 2"/>
          <p:cNvPicPr>
            <a:picLocks noChangeAspect="1" noChangeArrowheads="1"/>
          </p:cNvPicPr>
          <p:nvPr/>
        </p:nvPicPr>
        <p:blipFill>
          <a:blip r:embed="rId2" cstate="print"/>
          <a:srcRect/>
          <a:stretch>
            <a:fillRect/>
          </a:stretch>
        </p:blipFill>
        <p:spPr bwMode="auto">
          <a:xfrm>
            <a:off x="971600" y="1628800"/>
            <a:ext cx="3744416" cy="279922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148064" y="1659802"/>
            <a:ext cx="3424070" cy="277410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012160" y="4497232"/>
            <a:ext cx="1605575" cy="205668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Pafta Bölümlendirmesi</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27</a:t>
            </a:fld>
            <a:endParaRPr lang="tr-TR"/>
          </a:p>
        </p:txBody>
      </p:sp>
      <p:pic>
        <p:nvPicPr>
          <p:cNvPr id="5122" name="Picture 2"/>
          <p:cNvPicPr>
            <a:picLocks noChangeAspect="1" noChangeArrowheads="1"/>
          </p:cNvPicPr>
          <p:nvPr/>
        </p:nvPicPr>
        <p:blipFill>
          <a:blip r:embed="rId2" cstate="print"/>
          <a:srcRect/>
          <a:stretch>
            <a:fillRect/>
          </a:stretch>
        </p:blipFill>
        <p:spPr bwMode="auto">
          <a:xfrm>
            <a:off x="1115616" y="1628800"/>
            <a:ext cx="2376264" cy="426679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923928" y="1700808"/>
            <a:ext cx="3311789" cy="412449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7380312" y="2924944"/>
            <a:ext cx="1515528" cy="178402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3</a:t>
            </a:fld>
            <a:endParaRPr lang="tr-TR"/>
          </a:p>
        </p:txBody>
      </p:sp>
      <p:sp>
        <p:nvSpPr>
          <p:cNvPr id="5" name="4 İçerik Yer Tutucusu"/>
          <p:cNvSpPr>
            <a:spLocks noGrp="1"/>
          </p:cNvSpPr>
          <p:nvPr>
            <p:ph sz="quarter" idx="1"/>
          </p:nvPr>
        </p:nvSpPr>
        <p:spPr/>
        <p:txBody>
          <a:bodyPr/>
          <a:lstStyle/>
          <a:p>
            <a:r>
              <a:rPr lang="tr-TR" dirty="0" smtClean="0"/>
              <a:t>Bir dilimi sınırlayan meridyenler arasındaki boylam farkı (dilim genişliği) duruma göre 3</a:t>
            </a:r>
            <a:r>
              <a:rPr lang="tr-TR" baseline="30000" dirty="0" smtClean="0"/>
              <a:t>o</a:t>
            </a:r>
            <a:r>
              <a:rPr lang="tr-TR" dirty="0" smtClean="0"/>
              <a:t> veya 6</a:t>
            </a:r>
            <a:r>
              <a:rPr lang="tr-TR" baseline="30000" dirty="0" smtClean="0"/>
              <a:t>o</a:t>
            </a:r>
            <a:r>
              <a:rPr lang="tr-TR" dirty="0" smtClean="0"/>
              <a:t> alınır.</a:t>
            </a:r>
          </a:p>
          <a:p>
            <a:r>
              <a:rPr lang="tr-TR" dirty="0" smtClean="0"/>
              <a:t>Almanya’ da 3</a:t>
            </a:r>
            <a:r>
              <a:rPr lang="tr-TR" baseline="30000" dirty="0" smtClean="0"/>
              <a:t>o</a:t>
            </a:r>
            <a:r>
              <a:rPr lang="tr-TR" dirty="0" smtClean="0"/>
              <a:t>’ </a:t>
            </a:r>
            <a:r>
              <a:rPr lang="tr-TR" dirty="0" err="1" smtClean="0"/>
              <a:t>lik</a:t>
            </a:r>
            <a:r>
              <a:rPr lang="tr-TR" dirty="0" smtClean="0"/>
              <a:t> dilimler, Amerika’ da 6</a:t>
            </a:r>
            <a:r>
              <a:rPr lang="tr-TR" baseline="30000" dirty="0" smtClean="0"/>
              <a:t>o</a:t>
            </a:r>
            <a:r>
              <a:rPr lang="tr-TR" dirty="0" smtClean="0"/>
              <a:t>’ </a:t>
            </a:r>
            <a:r>
              <a:rPr lang="tr-TR" dirty="0" err="1" smtClean="0"/>
              <a:t>lik</a:t>
            </a:r>
            <a:r>
              <a:rPr lang="tr-TR" dirty="0" smtClean="0"/>
              <a:t> dilimler kullanılırken ülkemizde Rusya’ </a:t>
            </a:r>
            <a:r>
              <a:rPr lang="tr-TR" dirty="0" err="1" smtClean="0"/>
              <a:t>daki</a:t>
            </a:r>
            <a:r>
              <a:rPr lang="tr-TR" dirty="0" smtClean="0"/>
              <a:t> gibi hem 3</a:t>
            </a:r>
            <a:r>
              <a:rPr lang="tr-TR" baseline="30000" dirty="0" smtClean="0"/>
              <a:t>o</a:t>
            </a:r>
            <a:r>
              <a:rPr lang="tr-TR" dirty="0" smtClean="0"/>
              <a:t>’lik </a:t>
            </a:r>
            <a:r>
              <a:rPr lang="tr-TR" dirty="0" err="1" smtClean="0"/>
              <a:t>hemde</a:t>
            </a:r>
            <a:r>
              <a:rPr lang="tr-TR" dirty="0" smtClean="0"/>
              <a:t> 6</a:t>
            </a:r>
            <a:r>
              <a:rPr lang="tr-TR" baseline="30000" dirty="0" smtClean="0"/>
              <a:t>o</a:t>
            </a:r>
            <a:r>
              <a:rPr lang="tr-TR" dirty="0" smtClean="0"/>
              <a:t>’ </a:t>
            </a:r>
            <a:r>
              <a:rPr lang="tr-TR" dirty="0" err="1" smtClean="0"/>
              <a:t>lik</a:t>
            </a:r>
            <a:r>
              <a:rPr lang="tr-TR" dirty="0" smtClean="0"/>
              <a:t> dilimler seçilmiştir.</a:t>
            </a:r>
          </a:p>
          <a:p>
            <a:r>
              <a:rPr lang="tr-TR" dirty="0" smtClean="0"/>
              <a:t>6</a:t>
            </a:r>
            <a:r>
              <a:rPr lang="tr-TR" baseline="30000" dirty="0" smtClean="0"/>
              <a:t>o</a:t>
            </a:r>
            <a:r>
              <a:rPr lang="tr-TR" dirty="0" smtClean="0"/>
              <a:t>’ </a:t>
            </a:r>
            <a:r>
              <a:rPr lang="tr-TR" dirty="0" err="1" smtClean="0"/>
              <a:t>lik</a:t>
            </a:r>
            <a:r>
              <a:rPr lang="tr-TR" dirty="0" smtClean="0"/>
              <a:t> dilimler küçük ölçekli haritalar için, 3</a:t>
            </a:r>
            <a:r>
              <a:rPr lang="tr-TR" baseline="30000" dirty="0" smtClean="0"/>
              <a:t>o</a:t>
            </a:r>
            <a:r>
              <a:rPr lang="tr-TR" dirty="0" smtClean="0"/>
              <a:t>’ </a:t>
            </a:r>
            <a:r>
              <a:rPr lang="tr-TR" dirty="0" err="1" smtClean="0"/>
              <a:t>lik</a:t>
            </a:r>
            <a:r>
              <a:rPr lang="tr-TR" dirty="0" smtClean="0"/>
              <a:t> dilimler ise daha çok büyük ölçekli haritalar için kullanılır. </a:t>
            </a:r>
          </a:p>
          <a:p>
            <a:r>
              <a:rPr lang="tr-TR" dirty="0" smtClean="0"/>
              <a:t>Örneğin 1/25000 ölçekli ve daha küçük ölçekli haritalar için 6</a:t>
            </a:r>
            <a:r>
              <a:rPr lang="tr-TR" baseline="30000" dirty="0" smtClean="0"/>
              <a:t>o</a:t>
            </a:r>
            <a:r>
              <a:rPr lang="tr-TR" dirty="0" smtClean="0"/>
              <a:t>’ </a:t>
            </a:r>
            <a:r>
              <a:rPr lang="tr-TR" dirty="0" err="1" smtClean="0"/>
              <a:t>lik</a:t>
            </a:r>
            <a:r>
              <a:rPr lang="tr-TR" dirty="0" smtClean="0"/>
              <a:t> dilimler, 1/5000 ve daha büyük ölçekli haritalar için 3</a:t>
            </a:r>
            <a:r>
              <a:rPr lang="tr-TR" baseline="30000" dirty="0" smtClean="0"/>
              <a:t>o</a:t>
            </a:r>
            <a:r>
              <a:rPr lang="tr-TR" dirty="0" smtClean="0"/>
              <a:t>’lik dilimler alınmaktadır.</a:t>
            </a:r>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4</a:t>
            </a:fld>
            <a:endParaRPr lang="tr-TR"/>
          </a:p>
        </p:txBody>
      </p:sp>
      <p:sp>
        <p:nvSpPr>
          <p:cNvPr id="5" name="4 İçerik Yer Tutucusu"/>
          <p:cNvSpPr>
            <a:spLocks noGrp="1"/>
          </p:cNvSpPr>
          <p:nvPr>
            <p:ph sz="quarter" idx="1"/>
          </p:nvPr>
        </p:nvSpPr>
        <p:spPr/>
        <p:txBody>
          <a:bodyPr/>
          <a:lstStyle/>
          <a:p>
            <a:endParaRPr lang="tr-TR" dirty="0"/>
          </a:p>
        </p:txBody>
      </p:sp>
      <p:pic>
        <p:nvPicPr>
          <p:cNvPr id="28674" name="Picture 2"/>
          <p:cNvPicPr>
            <a:picLocks noChangeAspect="1" noChangeArrowheads="1"/>
          </p:cNvPicPr>
          <p:nvPr/>
        </p:nvPicPr>
        <p:blipFill>
          <a:blip r:embed="rId2" cstate="print"/>
          <a:srcRect/>
          <a:stretch>
            <a:fillRect/>
          </a:stretch>
        </p:blipFill>
        <p:spPr bwMode="auto">
          <a:xfrm>
            <a:off x="1187624" y="1484784"/>
            <a:ext cx="6912768" cy="446822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5</a:t>
            </a:fld>
            <a:endParaRPr lang="tr-TR"/>
          </a:p>
        </p:txBody>
      </p:sp>
      <p:sp>
        <p:nvSpPr>
          <p:cNvPr id="5" name="4 İçerik Yer Tutucusu"/>
          <p:cNvSpPr>
            <a:spLocks noGrp="1"/>
          </p:cNvSpPr>
          <p:nvPr>
            <p:ph sz="quarter" idx="1"/>
          </p:nvPr>
        </p:nvSpPr>
        <p:spPr/>
        <p:txBody>
          <a:bodyPr>
            <a:normAutofit fontScale="92500"/>
          </a:bodyPr>
          <a:lstStyle/>
          <a:p>
            <a:r>
              <a:rPr lang="tr-TR" dirty="0" smtClean="0"/>
              <a:t>Bir dilimde dilim orta meridyeninin doğusunda kalan noktaların Y değerleri (+) işaretli, batısında kalanların ise (-) işaretlidir.</a:t>
            </a:r>
          </a:p>
          <a:p>
            <a:r>
              <a:rPr lang="tr-TR" dirty="0" smtClean="0"/>
              <a:t>Koordinatlarda (-) işaretlerden kaçınmak için tüm Y değerlerine 500 000 m eklenir.</a:t>
            </a:r>
          </a:p>
          <a:p>
            <a:r>
              <a:rPr lang="tr-TR" dirty="0" smtClean="0"/>
              <a:t>Böylece bulunacak değerin başına bir dilim numarası verilir ve Y’ </a:t>
            </a:r>
            <a:r>
              <a:rPr lang="tr-TR" dirty="0" err="1" smtClean="0"/>
              <a:t>nin</a:t>
            </a:r>
            <a:r>
              <a:rPr lang="tr-TR" dirty="0" smtClean="0"/>
              <a:t> bu biçimde değiştirilmiş değerine noktaların “sağa değerleri” denir. Noktaların ekvatordan başlayarak X değerlerine ise “yukarı değerler” adını alır.</a:t>
            </a:r>
          </a:p>
          <a:p>
            <a:r>
              <a:rPr lang="tr-TR" dirty="0" smtClean="0">
                <a:solidFill>
                  <a:srgbClr val="FF0000"/>
                </a:solidFill>
              </a:rPr>
              <a:t>Sağa ve yukarı değerlerle hiçbir hesap yapılmaz</a:t>
            </a:r>
            <a:r>
              <a:rPr lang="tr-TR" dirty="0" smtClean="0"/>
              <a:t>. Bunlar verilmişse önce X, Y Gauss-</a:t>
            </a:r>
            <a:r>
              <a:rPr lang="tr-TR" dirty="0" err="1" smtClean="0"/>
              <a:t>Kruger</a:t>
            </a:r>
            <a:r>
              <a:rPr lang="tr-TR" dirty="0" smtClean="0"/>
              <a:t> koordinatları bulunur ve daha sonra hesap yapılır.</a:t>
            </a: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6</a:t>
            </a:fld>
            <a:endParaRPr lang="tr-TR"/>
          </a:p>
        </p:txBody>
      </p:sp>
      <p:sp>
        <p:nvSpPr>
          <p:cNvPr id="5" name="4 İçerik Yer Tutucusu"/>
          <p:cNvSpPr>
            <a:spLocks noGrp="1"/>
          </p:cNvSpPr>
          <p:nvPr>
            <p:ph sz="quarter" idx="1"/>
          </p:nvPr>
        </p:nvSpPr>
        <p:spPr/>
        <p:txBody>
          <a:bodyPr/>
          <a:lstStyle/>
          <a:p>
            <a:r>
              <a:rPr lang="tr-TR" dirty="0" smtClean="0"/>
              <a:t>Bir nokta için 3</a:t>
            </a:r>
            <a:r>
              <a:rPr lang="tr-TR" baseline="30000" dirty="0" smtClean="0"/>
              <a:t>o</a:t>
            </a:r>
            <a:r>
              <a:rPr lang="tr-TR" dirty="0" smtClean="0"/>
              <a:t>’ </a:t>
            </a:r>
            <a:r>
              <a:rPr lang="tr-TR" dirty="0" err="1" smtClean="0"/>
              <a:t>lik</a:t>
            </a:r>
            <a:r>
              <a:rPr lang="tr-TR" dirty="0" smtClean="0"/>
              <a:t> dilimde; Sağa değer=598682.401 m</a:t>
            </a:r>
          </a:p>
          <a:p>
            <a:pPr>
              <a:buNone/>
            </a:pPr>
            <a:r>
              <a:rPr lang="tr-TR" dirty="0" smtClean="0"/>
              <a:t>Yukarı değer=6 010 941.184 m olarak verilmişse; </a:t>
            </a:r>
          </a:p>
          <a:p>
            <a:pPr>
              <a:buNone/>
            </a:pPr>
            <a:r>
              <a:rPr lang="tr-TR" dirty="0" smtClean="0"/>
              <a:t>Y=598682.401 – 500 000=98 682.401 m</a:t>
            </a:r>
          </a:p>
          <a:p>
            <a:pPr>
              <a:buNone/>
            </a:pPr>
            <a:r>
              <a:rPr lang="tr-TR" dirty="0" smtClean="0"/>
              <a:t>X=6010941.184 m’ </a:t>
            </a:r>
            <a:r>
              <a:rPr lang="tr-TR" dirty="0" err="1" smtClean="0"/>
              <a:t>dir</a:t>
            </a:r>
            <a:r>
              <a:rPr lang="tr-TR" dirty="0" smtClean="0"/>
              <a:t>.</a:t>
            </a:r>
          </a:p>
          <a:p>
            <a:r>
              <a:rPr lang="tr-TR" dirty="0" smtClean="0"/>
              <a:t>Başlangıç meridyeninin dilim sınır meridyenine uzaklıkları doğu ve batı yönünde 1.5</a:t>
            </a:r>
            <a:r>
              <a:rPr lang="tr-TR" baseline="30000" dirty="0" smtClean="0"/>
              <a:t>o</a:t>
            </a:r>
            <a:r>
              <a:rPr lang="tr-TR" dirty="0" smtClean="0"/>
              <a:t> olmakla beraber, bir dilimde doğu ve batıda 2</a:t>
            </a:r>
            <a:r>
              <a:rPr lang="tr-TR" baseline="30000" dirty="0" smtClean="0"/>
              <a:t>o</a:t>
            </a:r>
            <a:r>
              <a:rPr lang="tr-TR" dirty="0" smtClean="0"/>
              <a:t>’ ye </a:t>
            </a:r>
            <a:r>
              <a:rPr lang="tr-TR" dirty="0" err="1" smtClean="0"/>
              <a:t>kadarlık</a:t>
            </a:r>
            <a:r>
              <a:rPr lang="tr-TR" dirty="0" smtClean="0"/>
              <a:t> bir bölgenin bu dilim sistemindeki koordinatları hesaplanır.</a:t>
            </a:r>
          </a:p>
          <a:p>
            <a:r>
              <a:rPr lang="tr-TR" dirty="0" smtClean="0"/>
              <a:t>Böylece 1</a:t>
            </a:r>
            <a:r>
              <a:rPr lang="tr-TR" baseline="30000" dirty="0" smtClean="0"/>
              <a:t>o</a:t>
            </a:r>
            <a:r>
              <a:rPr lang="tr-TR" dirty="0" smtClean="0"/>
              <a:t> genişliğindeki sınır bölgede iki komşu dilimdeki koordinatları hesaplanmış olur.</a:t>
            </a:r>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7</a:t>
            </a:fld>
            <a:endParaRPr lang="tr-TR"/>
          </a:p>
        </p:txBody>
      </p:sp>
      <p:sp>
        <p:nvSpPr>
          <p:cNvPr id="5" name="4 İçerik Yer Tutucusu"/>
          <p:cNvSpPr>
            <a:spLocks noGrp="1"/>
          </p:cNvSpPr>
          <p:nvPr>
            <p:ph sz="quarter" idx="1"/>
          </p:nvPr>
        </p:nvSpPr>
        <p:spPr/>
        <p:txBody>
          <a:bodyPr>
            <a:normAutofit/>
          </a:bodyPr>
          <a:lstStyle/>
          <a:p>
            <a:r>
              <a:rPr lang="tr-TR" sz="2000" dirty="0" smtClean="0"/>
              <a:t>6</a:t>
            </a:r>
            <a:r>
              <a:rPr lang="tr-TR" sz="2000" baseline="30000" dirty="0" smtClean="0"/>
              <a:t>o</a:t>
            </a:r>
            <a:r>
              <a:rPr lang="tr-TR" sz="2000" dirty="0" smtClean="0"/>
              <a:t>’ </a:t>
            </a:r>
            <a:r>
              <a:rPr lang="tr-TR" sz="2000" dirty="0" err="1" smtClean="0"/>
              <a:t>lik</a:t>
            </a:r>
            <a:r>
              <a:rPr lang="tr-TR" sz="2000" dirty="0" smtClean="0"/>
              <a:t> dilimlerde bir dilim, daha büyük alanı kapladığı için, uygulama için daha uygun görünürse de dilim orta meridyeninden uzaklaştıkça hem uzunluk deformasyonu artmakta, hem de indirgemeler için daha çok terimli eşitliklere gereksinim doğmaktadır.</a:t>
            </a:r>
          </a:p>
          <a:p>
            <a:r>
              <a:rPr lang="tr-TR" sz="2000" dirty="0" smtClean="0"/>
              <a:t>Dilim sınırları bölgelerindeki deformasyonları kısmen azaltmak için noktaların koordinatları m</a:t>
            </a:r>
            <a:r>
              <a:rPr lang="tr-TR" sz="2000" baseline="-25000" dirty="0" smtClean="0"/>
              <a:t>o</a:t>
            </a:r>
            <a:r>
              <a:rPr lang="tr-TR" sz="2000" dirty="0" smtClean="0"/>
              <a:t>&lt;1 gibi bir sayı ile çarpılır.</a:t>
            </a:r>
          </a:p>
          <a:p>
            <a:r>
              <a:rPr lang="tr-TR" sz="2000" dirty="0" smtClean="0"/>
              <a:t>Bu durumda sınır bölgelerinde deformasyon azaltılmış, buna karşılık başlangıç meridyeni ve çevresinde yapay olarak deformasyon getirilmiş olur.</a:t>
            </a:r>
          </a:p>
          <a:p>
            <a:r>
              <a:rPr lang="tr-TR" sz="2000" dirty="0" smtClean="0"/>
              <a:t>Ülkemizde 6</a:t>
            </a:r>
            <a:r>
              <a:rPr lang="tr-TR" sz="2000" baseline="30000" dirty="0" smtClean="0"/>
              <a:t>o</a:t>
            </a:r>
            <a:r>
              <a:rPr lang="tr-TR" sz="2000" dirty="0" smtClean="0"/>
              <a:t>’ </a:t>
            </a:r>
            <a:r>
              <a:rPr lang="tr-TR" sz="2000" dirty="0" err="1" smtClean="0"/>
              <a:t>lik</a:t>
            </a:r>
            <a:r>
              <a:rPr lang="tr-TR" sz="2000" dirty="0" smtClean="0"/>
              <a:t> dilimlerde küçültme çarpanı m</a:t>
            </a:r>
            <a:r>
              <a:rPr lang="tr-TR" sz="2000" baseline="-25000" dirty="0" smtClean="0"/>
              <a:t>o</a:t>
            </a:r>
            <a:r>
              <a:rPr lang="tr-TR" sz="2000" dirty="0" smtClean="0"/>
              <a:t>=0.9996 alınır.</a:t>
            </a:r>
            <a:endParaRPr lang="tr-TR" sz="2000" dirty="0"/>
          </a:p>
        </p:txBody>
      </p:sp>
      <p:pic>
        <p:nvPicPr>
          <p:cNvPr id="29698" name="Picture 2"/>
          <p:cNvPicPr>
            <a:picLocks noChangeAspect="1" noChangeArrowheads="1"/>
          </p:cNvPicPr>
          <p:nvPr/>
        </p:nvPicPr>
        <p:blipFill>
          <a:blip r:embed="rId2" cstate="print"/>
          <a:srcRect/>
          <a:stretch>
            <a:fillRect/>
          </a:stretch>
        </p:blipFill>
        <p:spPr bwMode="auto">
          <a:xfrm>
            <a:off x="2555776" y="4581128"/>
            <a:ext cx="4006974" cy="124840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Uygulamada Gauss-</a:t>
            </a:r>
            <a:r>
              <a:rPr lang="tr-TR" dirty="0" err="1" smtClean="0"/>
              <a:t>Kruger</a:t>
            </a:r>
            <a:r>
              <a:rPr lang="tr-TR" dirty="0" smtClean="0"/>
              <a:t> Projeksiyonu</a:t>
            </a:r>
            <a:endParaRPr lang="tr-TR" dirty="0"/>
          </a:p>
        </p:txBody>
      </p:sp>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8</a:t>
            </a:fld>
            <a:endParaRPr lang="tr-TR"/>
          </a:p>
        </p:txBody>
      </p:sp>
      <p:sp>
        <p:nvSpPr>
          <p:cNvPr id="5" name="4 İçerik Yer Tutucusu"/>
          <p:cNvSpPr>
            <a:spLocks noGrp="1"/>
          </p:cNvSpPr>
          <p:nvPr>
            <p:ph sz="quarter" idx="1"/>
          </p:nvPr>
        </p:nvSpPr>
        <p:spPr/>
        <p:txBody>
          <a:bodyPr>
            <a:normAutofit fontScale="92500"/>
          </a:bodyPr>
          <a:lstStyle/>
          <a:p>
            <a:r>
              <a:rPr lang="tr-TR" dirty="0" smtClean="0"/>
              <a:t>Ülkemizde Gauss-</a:t>
            </a:r>
            <a:r>
              <a:rPr lang="tr-TR" dirty="0" err="1" smtClean="0"/>
              <a:t>Kruger</a:t>
            </a:r>
            <a:r>
              <a:rPr lang="tr-TR" dirty="0" smtClean="0"/>
              <a:t> projeksiyonu ile UTM (</a:t>
            </a:r>
            <a:r>
              <a:rPr lang="tr-TR" dirty="0" err="1" smtClean="0"/>
              <a:t>Universal</a:t>
            </a:r>
            <a:r>
              <a:rPr lang="tr-TR" dirty="0" smtClean="0"/>
              <a:t> </a:t>
            </a:r>
            <a:r>
              <a:rPr lang="tr-TR" dirty="0" err="1" smtClean="0"/>
              <a:t>Transversal</a:t>
            </a:r>
            <a:r>
              <a:rPr lang="tr-TR" dirty="0" smtClean="0"/>
              <a:t> </a:t>
            </a:r>
            <a:r>
              <a:rPr lang="tr-TR" dirty="0" err="1" smtClean="0"/>
              <a:t>Mercator</a:t>
            </a:r>
            <a:r>
              <a:rPr lang="tr-TR" dirty="0" smtClean="0"/>
              <a:t>) projeksiyonu aynı anlamda kullanılmaktadır.</a:t>
            </a:r>
          </a:p>
          <a:p>
            <a:r>
              <a:rPr lang="tr-TR" dirty="0" smtClean="0"/>
              <a:t>Gerçekte Gauss-</a:t>
            </a:r>
            <a:r>
              <a:rPr lang="tr-TR" dirty="0" err="1" smtClean="0"/>
              <a:t>Kruger</a:t>
            </a:r>
            <a:r>
              <a:rPr lang="tr-TR" dirty="0" smtClean="0"/>
              <a:t> projeksiyonu açı koruyan, </a:t>
            </a:r>
            <a:r>
              <a:rPr lang="tr-TR" dirty="0" err="1" smtClean="0"/>
              <a:t>transversal</a:t>
            </a:r>
            <a:r>
              <a:rPr lang="tr-TR" dirty="0" smtClean="0"/>
              <a:t>, silindirik projeksiyon olması yanında silindir elipsoide (veya küreye) orta meridyen boyunca teğet alınmaktadır.</a:t>
            </a:r>
          </a:p>
          <a:p>
            <a:r>
              <a:rPr lang="tr-TR" dirty="0" smtClean="0"/>
              <a:t>UTM projeksiyonunda mo küçültme çarpanıyla çarpılmak suretiyle silindir elipsoidi (veya küreyi) kesen bir projeksiyon konumuna getirilmektedir.</a:t>
            </a:r>
          </a:p>
          <a:p>
            <a:r>
              <a:rPr lang="tr-TR" dirty="0" smtClean="0"/>
              <a:t>Deformasyonlar bakımından doğal olarak farklı sonuçlar verecektir.</a:t>
            </a:r>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F82FE48-E353-40A5-BDF1-962C94215AC5}" type="datetime1">
              <a:rPr lang="tr-TR" smtClean="0"/>
              <a:pPr/>
              <a:t>28.11.2018</a:t>
            </a:fld>
            <a:endParaRPr lang="tr-TR"/>
          </a:p>
        </p:txBody>
      </p:sp>
      <p:sp>
        <p:nvSpPr>
          <p:cNvPr id="4" name="3 Slayt Numarası Yer Tutucusu"/>
          <p:cNvSpPr>
            <a:spLocks noGrp="1"/>
          </p:cNvSpPr>
          <p:nvPr>
            <p:ph type="sldNum" sz="quarter" idx="12"/>
          </p:nvPr>
        </p:nvSpPr>
        <p:spPr/>
        <p:txBody>
          <a:bodyPr/>
          <a:lstStyle/>
          <a:p>
            <a:fld id="{4A8E3258-5377-4623-A2F8-01A984F6FA5B}" type="slidenum">
              <a:rPr lang="tr-TR" smtClean="0"/>
              <a:pPr/>
              <a:t>9</a:t>
            </a:fld>
            <a:endParaRPr lang="tr-TR"/>
          </a:p>
        </p:txBody>
      </p:sp>
      <p:pic>
        <p:nvPicPr>
          <p:cNvPr id="30722" name="Picture 2"/>
          <p:cNvPicPr>
            <a:picLocks noChangeAspect="1" noChangeArrowheads="1"/>
          </p:cNvPicPr>
          <p:nvPr/>
        </p:nvPicPr>
        <p:blipFill>
          <a:blip r:embed="rId2" cstate="print"/>
          <a:srcRect/>
          <a:stretch>
            <a:fillRect/>
          </a:stretch>
        </p:blipFill>
        <p:spPr bwMode="auto">
          <a:xfrm>
            <a:off x="1403648" y="260648"/>
            <a:ext cx="6264696" cy="6192688"/>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1108</TotalTime>
  <Words>1345</Words>
  <Application>Microsoft Office PowerPoint</Application>
  <PresentationFormat>Ekran Gösterisi (4:3)</PresentationFormat>
  <Paragraphs>158</Paragraphs>
  <Slides>27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27</vt:i4>
      </vt:variant>
    </vt:vector>
  </HeadingPairs>
  <TitlesOfParts>
    <vt:vector size="33" baseType="lpstr">
      <vt:lpstr>Calibri</vt:lpstr>
      <vt:lpstr>Franklin Gothic Book</vt:lpstr>
      <vt:lpstr>Perpetua</vt:lpstr>
      <vt:lpstr>Times New Roman</vt:lpstr>
      <vt:lpstr>Wingdings 2</vt:lpstr>
      <vt:lpstr>Hisse Senedi</vt:lpstr>
      <vt:lpstr>GEOMETRİK JEODEZİ 12</vt:lpstr>
      <vt:lpstr>Uygulamada Gauss-Kruger Projeksiyonu</vt:lpstr>
      <vt:lpstr>Uygulamada Gauss-Kruger Projeksiyonu</vt:lpstr>
      <vt:lpstr>Uygulamada Gauss-Kruger Projeksiyonu</vt:lpstr>
      <vt:lpstr>Uygulamada Gauss-Kruger Projeksiyonu</vt:lpstr>
      <vt:lpstr>Uygulamada Gauss-Kruger Projeksiyonu</vt:lpstr>
      <vt:lpstr>Uygulamada Gauss-Kruger Projeksiyonu</vt:lpstr>
      <vt:lpstr>Uygulamada Gauss-Kruger Projeksiyonu</vt:lpstr>
      <vt:lpstr>PowerPoint Sunusu</vt:lpstr>
      <vt:lpstr>PowerPoint Sunusu</vt:lpstr>
      <vt:lpstr>PowerPoint Sunusu</vt:lpstr>
      <vt:lpstr>Dilim Orta Meridyeni Boylamları ve Numaraları</vt:lpstr>
      <vt:lpstr>UTM Projeksiyonu</vt:lpstr>
      <vt:lpstr>PowerPoint Sunusu</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Gauss-Kruger Projeksiyonunda Komşu Dilimler Arasında Koordinat Dönüşümü</vt:lpstr>
      <vt:lpstr>PowerPoint Sunusu</vt:lpstr>
      <vt:lpstr>Pafta Bölümlendirmesi</vt:lpstr>
      <vt:lpstr>Pafta Bölümlendirmesi</vt:lpstr>
      <vt:lpstr>Pafta Bölümlendirmesi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JEODEZİ10</dc:title>
  <dc:creator>Bahattin</dc:creator>
  <cp:lastModifiedBy>Bahattin Erdoğan</cp:lastModifiedBy>
  <cp:revision>190</cp:revision>
  <dcterms:created xsi:type="dcterms:W3CDTF">2013-03-04T07:27:57Z</dcterms:created>
  <dcterms:modified xsi:type="dcterms:W3CDTF">2018-11-28T06:44:47Z</dcterms:modified>
</cp:coreProperties>
</file>