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0" r:id="rId20"/>
    <p:sldId id="271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>
      <p:cViewPr varScale="1">
        <p:scale>
          <a:sx n="68" d="100"/>
          <a:sy n="68" d="100"/>
        </p:scale>
        <p:origin x="5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7A80-EC81-4563-889E-E266FC5E2526}" type="datetimeFigureOut">
              <a:rPr lang="tr-TR" smtClean="0"/>
              <a:pPr/>
              <a:t>10.11.2020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12641-E563-41CB-ABB9-5FB20665113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152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Dikdörtgen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Dikdörtgen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Dikdörtgen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Dikdörtgen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Dikdörtgen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Yuvarlatılmış Dikdörtgen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Yuvarlatılmış Dikdörtgen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Dikdörtgen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59E73E5-8420-4E5F-B19B-7A90EAD04415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80DC-15D5-4B47-8B87-BFE3E605F03C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9B34-184F-44DD-8C82-9F776C0F6C1B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D83D8-804A-4CD6-AA35-4B6950F9F672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9D8A8-92A6-4C27-B89A-0A9F8E7C09B6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6" name="2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C077652-58FC-4EEA-863F-D15EDA1AC6A4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1F0677C-985C-4646-A4E6-58235F1B1946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937F-7FD3-48FA-8358-7811C547FCC8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EB0AA-C89A-4C1E-B4BA-EEFAA3589C91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0EDF3-FD66-4FC4-968B-DDF225AA386E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Dikdörtgen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Dikdörtgen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Dikdörtgen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Dikdörtgen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Dikdörtgen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Yuvarlatılmış Dikdörtgen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Yuvarlatılmış Dikdörtgen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Dikdörtgen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Dikdörtgen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Dikdörtgen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Dikdörtgen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Dikdörtgen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Dikdörtgen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D87DEED-0F10-4D6F-BD4F-DB10DF72297F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D8DC957-0735-437B-B7FC-6E463655168F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Geometrik Jeodezi 5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1B88E-FB16-4942-A58E-7640BB3BA11B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tr-TR" dirty="0" err="1"/>
              <a:t>Jeodezik</a:t>
            </a:r>
            <a:r>
              <a:rPr lang="tr-TR" dirty="0"/>
              <a:t> Eğrilik ve </a:t>
            </a:r>
            <a:r>
              <a:rPr lang="tr-TR" dirty="0" err="1"/>
              <a:t>Jeodezik</a:t>
            </a:r>
            <a:r>
              <a:rPr lang="tr-TR" dirty="0"/>
              <a:t> Eğri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09625" y="1721616"/>
                <a:ext cx="3970784" cy="4871721"/>
              </a:xfrm>
            </p:spPr>
            <p:txBody>
              <a:bodyPr>
                <a:normAutofit/>
              </a:bodyPr>
              <a:lstStyle/>
              <a:p>
                <a:r>
                  <a:rPr lang="tr-TR" sz="1600" dirty="0"/>
                  <a:t>Meridyen üzerinde bir P noktasından geçen teğet düzlemi düşünelim.</a:t>
                </a:r>
              </a:p>
              <a:p>
                <a:r>
                  <a:rPr lang="tr-TR" sz="1600" dirty="0"/>
                  <a:t>Meridyen yayının teğet düzlem üzerine izdüşümü bir doğrudur.</a:t>
                </a:r>
              </a:p>
              <a:p>
                <a:r>
                  <a:rPr lang="tr-TR" sz="1600" dirty="0"/>
                  <a:t>Dolayısıyla doğrunun eğriliği yani </a:t>
                </a:r>
                <a:r>
                  <a:rPr lang="tr-TR" sz="1600" dirty="0" err="1"/>
                  <a:t>jeodezik</a:t>
                </a:r>
                <a:r>
                  <a:rPr lang="tr-TR" sz="1600" dirty="0"/>
                  <a:t> eğrilik sıfır olduğundan, </a:t>
                </a:r>
                <a:r>
                  <a:rPr lang="tr-TR" sz="1600" b="1" i="1" dirty="0">
                    <a:solidFill>
                      <a:srgbClr val="FF0000"/>
                    </a:solidFill>
                  </a:rPr>
                  <a:t>meridyen bir </a:t>
                </a:r>
                <a:r>
                  <a:rPr lang="tr-TR" sz="1600" b="1" i="1" dirty="0" err="1">
                    <a:solidFill>
                      <a:srgbClr val="FF0000"/>
                    </a:solidFill>
                  </a:rPr>
                  <a:t>jeodezik</a:t>
                </a:r>
                <a:r>
                  <a:rPr lang="tr-TR" sz="1600" b="1" i="1" dirty="0">
                    <a:solidFill>
                      <a:srgbClr val="FF0000"/>
                    </a:solidFill>
                  </a:rPr>
                  <a:t> eğridir</a:t>
                </a:r>
                <a:r>
                  <a:rPr lang="tr-TR" sz="1600" dirty="0"/>
                  <a:t>.</a:t>
                </a:r>
              </a:p>
              <a:p>
                <a:r>
                  <a:rPr lang="tr-TR" sz="1600" dirty="0"/>
                  <a:t>Paralel dairenin </a:t>
                </a:r>
                <a:r>
                  <a:rPr lang="tr-TR" sz="1600" dirty="0" err="1"/>
                  <a:t>jeodezik</a:t>
                </a:r>
                <a:r>
                  <a:rPr lang="tr-TR" sz="1600" dirty="0"/>
                  <a:t> eğriliğinin yarıçapı, R=N ve </a:t>
                </a:r>
                <a:r>
                  <a:rPr lang="el-GR" sz="1600" dirty="0">
                    <a:latin typeface="Times New Roman"/>
                    <a:cs typeface="Times New Roman"/>
                  </a:rPr>
                  <a:t>θ</a:t>
                </a:r>
                <a:r>
                  <a:rPr lang="tr-TR" sz="1600" dirty="0">
                    <a:latin typeface="Times New Roman"/>
                    <a:cs typeface="Times New Roman"/>
                  </a:rPr>
                  <a:t>=</a:t>
                </a:r>
                <a:r>
                  <a:rPr lang="el-GR" sz="1600" dirty="0">
                    <a:latin typeface="Times New Roman"/>
                    <a:cs typeface="Times New Roman"/>
                  </a:rPr>
                  <a:t>φ</a:t>
                </a:r>
                <a:r>
                  <a:rPr lang="tr-TR" sz="1600" dirty="0">
                    <a:latin typeface="Times New Roman"/>
                    <a:cs typeface="Times New Roman"/>
                  </a:rPr>
                  <a:t> ise</a:t>
                </a:r>
              </a:p>
              <a:p>
                <a:pPr marL="109728" indent="0">
                  <a:buNone/>
                </a:pPr>
                <a:endParaRPr lang="tr-TR" sz="1600" dirty="0">
                  <a:latin typeface="Times New Roman"/>
                  <a:cs typeface="Times New Roman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60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tr-TR" sz="16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tr-TR" sz="16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𝑔</m:t>
                          </m:r>
                        </m:sub>
                      </m:sSub>
                      <m:r>
                        <a:rPr lang="tr-TR" sz="16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  <a:cs typeface="Times New Roman"/>
                        </a:rPr>
                        <m:t>𝑁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  <a:cs typeface="Times New Roman"/>
                        </a:rPr>
                        <m:t>𝑐𝑜𝑡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𝜑</m:t>
                      </m:r>
                    </m:oMath>
                  </m:oMathPara>
                </a14:m>
                <a:endParaRPr lang="tr-TR" sz="1600" dirty="0">
                  <a:latin typeface="Times New Roman"/>
                  <a:cs typeface="Times New Roman"/>
                </a:endParaRPr>
              </a:p>
              <a:p>
                <a:endParaRPr lang="tr-TR" sz="1600" dirty="0">
                  <a:latin typeface="Times New Roman"/>
                  <a:cs typeface="Times New Roman"/>
                </a:endParaRPr>
              </a:p>
              <a:p>
                <a:r>
                  <a:rPr lang="tr-TR" sz="1600" dirty="0">
                    <a:latin typeface="Times New Roman"/>
                    <a:cs typeface="Times New Roman"/>
                  </a:rPr>
                  <a:t>bulunur. </a:t>
                </a:r>
                <a:r>
                  <a:rPr lang="tr-TR" sz="16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Paralel daire bir </a:t>
                </a:r>
                <a:r>
                  <a:rPr lang="tr-TR" sz="1600" b="1" i="1" dirty="0" err="1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jeodezik</a:t>
                </a:r>
                <a:r>
                  <a:rPr lang="tr-TR" sz="1600" b="1" i="1" dirty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 eğri değildir.</a:t>
                </a:r>
              </a:p>
              <a:p>
                <a:r>
                  <a:rPr lang="tr-TR" sz="1600" dirty="0">
                    <a:latin typeface="Times New Roman"/>
                    <a:cs typeface="Times New Roman"/>
                  </a:rPr>
                  <a:t>Rg’ </a:t>
                </a:r>
                <a:r>
                  <a:rPr lang="tr-TR" sz="1600" dirty="0" err="1">
                    <a:latin typeface="Times New Roman"/>
                    <a:cs typeface="Times New Roman"/>
                  </a:rPr>
                  <a:t>nin</a:t>
                </a:r>
                <a:r>
                  <a:rPr lang="tr-TR" sz="1600" dirty="0">
                    <a:latin typeface="Times New Roman"/>
                    <a:cs typeface="Times New Roman"/>
                  </a:rPr>
                  <a:t> geometrik yeri gösterilmek istenirse; </a:t>
                </a:r>
              </a:p>
              <a:p>
                <a:endParaRPr lang="tr-TR" sz="1600" dirty="0">
                  <a:latin typeface="Times New Roman"/>
                  <a:cs typeface="Times New Roman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1600" b="0" i="1" smtClean="0">
                              <a:latin typeface="Cambria Math" panose="02040503050406030204" pitchFamily="18" charset="0"/>
                            </a:rPr>
                            <m:t>𝑃𝑆</m:t>
                          </m:r>
                        </m:e>
                      </m:acc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</a:rPr>
                        <m:t>𝑐𝑜𝑡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tr-T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tr-T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</m:oMathPara>
                </a14:m>
                <a:endParaRPr lang="tr-TR" sz="16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9625" y="1721616"/>
                <a:ext cx="3970784" cy="4871721"/>
              </a:xfrm>
              <a:blipFill rotWithShape="0">
                <a:blip r:embed="rId2"/>
                <a:stretch>
                  <a:fillRect t="-375" r="-3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8106" y="2348881"/>
            <a:ext cx="443051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Jeodezik Eğrilik ve Jeodezik Eğri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2600" dirty="0"/>
              <a:t>Bir yüzey eğrisinin bir noktasında, sonsuz küçük bir kesiminin o noktada yüzeye teğet düzleme dik izdüşümünün eğriliğine jeodezik eğrilik denir.</a:t>
            </a:r>
          </a:p>
          <a:p>
            <a:r>
              <a:rPr lang="tr-TR" sz="2600" dirty="0"/>
              <a:t>Bir yüzey eğrisinin jeodezik eğriliği sıfırsa, bu eğriye jeodezik eğri denir.</a:t>
            </a:r>
          </a:p>
          <a:p>
            <a:r>
              <a:rPr lang="tr-TR" sz="2600" dirty="0"/>
              <a:t>Jeodezik eğrinin her noktasında eğrinin </a:t>
            </a:r>
            <a:r>
              <a:rPr lang="tr-TR" sz="2600" dirty="0" err="1"/>
              <a:t>oskülatör</a:t>
            </a:r>
            <a:r>
              <a:rPr lang="tr-TR" sz="2600" dirty="0"/>
              <a:t> düzlemi yüzeyin teğet düzlemine diktir. Eğrinin asal normal vektörü yüzey normal vektörüne zıt yönde bulunur, yani asal normali ile yüzey normali çakışır.</a:t>
            </a:r>
          </a:p>
          <a:p>
            <a:r>
              <a:rPr lang="tr-TR" sz="2600" b="1" i="1" dirty="0">
                <a:solidFill>
                  <a:srgbClr val="FF0000"/>
                </a:solidFill>
              </a:rPr>
              <a:t>Yüzeyin her noktasında verilen bir doğrultuda ancak bir tek jeodezik eğri geçer</a:t>
            </a:r>
            <a:r>
              <a:rPr lang="tr-TR" sz="2600" dirty="0"/>
              <a:t>. 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Jeodezik Eğrilik ve Jeodezik Eğri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9424"/>
            <a:ext cx="4546848" cy="4325112"/>
          </a:xfrm>
        </p:spPr>
        <p:txBody>
          <a:bodyPr>
            <a:normAutofit fontScale="70000" lnSpcReduction="20000"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Kürenin tersine dönel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elipsoidde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jeodezik eğri ne bir düzlem eğridir ne de bir kapalı eğridir. Bunun istisnası meridyenlerdir.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Kürede bir noktadan çıkan Jeodezik eğriler (büyük daire yayları) karşı kutupta kesişirler.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Elipsoidde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ise bir noktadan çıkan farklı azimutlar (0≤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≤2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jeodezik eğriler ikinci bir noktada kesişmezler.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Ancak bu eğrilerden ikisi bu noktadan çapça karşısındaki noktada kesişirler. İstisna olarak elipsoidin kuzey kutbundan çıkan meridyenler güney kutbunda kesişirler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12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060848"/>
            <a:ext cx="373289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Jeodezik Eğriliğin Denklemi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000" dirty="0"/>
                  <a:t>Jeodezik Eğriliğin genel denklemi </a:t>
                </a:r>
                <a:r>
                  <a:rPr lang="tr-TR" sz="2000" dirty="0" err="1"/>
                  <a:t>vektörel</a:t>
                </a:r>
                <a:r>
                  <a:rPr lang="tr-TR" sz="2000" dirty="0"/>
                  <a:t> eşitlik şeklinde verilebilir: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𝑋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Λ</m:t>
                          </m:r>
                          <m:acc>
                            <m:accPr>
                              <m:chr m:val="⃗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tr-TR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endParaRPr lang="tr-TR" sz="2000" dirty="0"/>
              </a:p>
              <a:p>
                <a:r>
                  <a:rPr lang="tr-TR" sz="2000" dirty="0"/>
                  <a:t>Gauss parametreleri dikkate alınarak, v=sabit (u parametre eğrisi) ile </a:t>
                </a:r>
                <a:r>
                  <a:rPr lang="tr-TR" sz="2000" dirty="0" err="1"/>
                  <a:t>ds</a:t>
                </a:r>
                <a:r>
                  <a:rPr lang="tr-TR" sz="2000" dirty="0"/>
                  <a:t> yüzey eğrisi elemanının yaptığı açı T olmak üzere jeodezik eğriliği veren eşitlik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𝐺𝑢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𝐸𝑣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</m:rad>
                        </m:den>
                      </m:f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𝑔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𝐸𝐺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</m:rad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𝐸𝐺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rad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xmlns="" id="{2D3CFAE3-1A9F-4DB4-AE00-180B283219D7}"/>
                  </a:ext>
                </a:extLst>
              </p:cNvPr>
              <p:cNvSpPr txBox="1"/>
              <p:nvPr/>
            </p:nvSpPr>
            <p:spPr>
              <a:xfrm>
                <a:off x="6732240" y="4581128"/>
                <a:ext cx="1442496" cy="1422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𝐺𝑢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𝐺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𝐸𝑣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2D3CFAE3-1A9F-4DB4-AE00-180B2832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4581128"/>
                <a:ext cx="1442496" cy="1422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tr-TR" dirty="0"/>
              <a:t>CLAIRAUT DENKLEMİ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tr-TR" sz="2000" dirty="0"/>
                  <a:t>Jeodezik eğrinin diferansiyel denklemi kg=0 alınarak;</a:t>
                </a:r>
              </a:p>
              <a:p>
                <a:endParaRPr lang="tr-TR" sz="20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𝑑𝑇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𝐸𝐺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𝐺</m:t>
                              </m:r>
                            </m:e>
                          </m:rad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𝐸𝐺</m:t>
                              </m:r>
                            </m:e>
                          </m:rad>
                        </m:den>
                      </m:f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ad>
                            <m:radPr>
                              <m:degHide m:val="on"/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e>
                          </m:rad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  <a:p>
                <a:pPr marL="109728" indent="0">
                  <a:buNone/>
                </a:pPr>
                <a:endParaRPr lang="tr-TR" sz="2000" dirty="0"/>
              </a:p>
              <a:p>
                <a:r>
                  <a:rPr lang="tr-TR" sz="2000" dirty="0"/>
                  <a:t>Bu durumda </a:t>
                </a:r>
                <a:r>
                  <a:rPr lang="el-GR" sz="2000" dirty="0">
                    <a:latin typeface="Calibri"/>
                  </a:rPr>
                  <a:t>ϕ</a:t>
                </a:r>
                <a:r>
                  <a:rPr lang="tr-TR" sz="2000" dirty="0">
                    <a:latin typeface="Calibri"/>
                  </a:rPr>
                  <a:t>, </a:t>
                </a:r>
                <a:r>
                  <a:rPr lang="el-GR" sz="2000" dirty="0">
                    <a:latin typeface="Calibri"/>
                  </a:rPr>
                  <a:t>λ</a:t>
                </a:r>
                <a:r>
                  <a:rPr lang="tr-TR" sz="2000" dirty="0">
                    <a:latin typeface="Calibri"/>
                  </a:rPr>
                  <a:t> elipsoidal coğrafi koordinatları ile verilen dönel </a:t>
                </a:r>
                <a:r>
                  <a:rPr lang="tr-TR" sz="2000" dirty="0" err="1">
                    <a:latin typeface="Calibri"/>
                  </a:rPr>
                  <a:t>elipsoid</a:t>
                </a:r>
                <a:r>
                  <a:rPr lang="tr-TR" sz="2000" dirty="0">
                    <a:latin typeface="Calibri"/>
                  </a:rPr>
                  <a:t> yüzünde jeodezik eğrinin diferansiyel denklemi;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tr-TR" sz="2000" dirty="0">
                  <a:latin typeface="Calibri"/>
                </a:endParaRPr>
              </a:p>
              <a:p>
                <a:pPr marL="109728" indent="0">
                  <a:buNone/>
                </a:pPr>
                <a:endParaRPr lang="tr-TR" sz="1200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=0 ,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𝐺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2000" dirty="0">
                  <a:latin typeface="Calibri"/>
                </a:endParaRPr>
              </a:p>
              <a:p>
                <a:pPr marL="109728" indent="0">
                  <a:buNone/>
                </a:pPr>
                <a:endParaRPr lang="tr-TR" sz="1200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tr-TR" sz="2000" dirty="0">
                  <a:latin typeface="Calibri"/>
                </a:endParaRPr>
              </a:p>
              <a:p>
                <a:pPr marL="109728" indent="0">
                  <a:buNone/>
                </a:pPr>
                <a:endParaRPr lang="tr-TR" sz="1200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tr-TR" sz="1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tr-TR" sz="2000" dirty="0">
                  <a:latin typeface="Calibri"/>
                </a:endParaRPr>
              </a:p>
              <a:p>
                <a:pPr marL="109728" indent="0">
                  <a:buNone/>
                </a:pPr>
                <a:endParaRPr lang="tr-TR" sz="1200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1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func>
                        <m:funcPr>
                          <m:ctrlPr>
                            <a:rPr lang="tr-TR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tr-TR" sz="2000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72816"/>
                <a:ext cx="8229600" cy="4801720"/>
              </a:xfrm>
              <a:blipFill>
                <a:blip r:embed="rId2"/>
                <a:stretch>
                  <a:fillRect t="-126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CLAIRAUT DENKLEMİ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067944" y="2249424"/>
            <a:ext cx="4618856" cy="1755640"/>
          </a:xfrm>
        </p:spPr>
        <p:txBody>
          <a:bodyPr/>
          <a:lstStyle/>
          <a:p>
            <a:r>
              <a:rPr lang="tr-TR" dirty="0"/>
              <a:t>Bu eşitlikteki formülleri oranlarsak, aşağıdaki eşitlikleri elde ederiz.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15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xmlns="" id="{12292D10-601B-4D42-9707-99784E69D8E4}"/>
                  </a:ext>
                </a:extLst>
              </p:cNvPr>
              <p:cNvSpPr txBox="1"/>
              <p:nvPr/>
            </p:nvSpPr>
            <p:spPr>
              <a:xfrm>
                <a:off x="395536" y="1991676"/>
                <a:ext cx="3250704" cy="227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𝑑𝑠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6" name="Metin kutusu 5">
                <a:extLst>
                  <a:ext uri="{FF2B5EF4-FFF2-40B4-BE49-F238E27FC236}">
                    <a16:creationId xmlns:a16="http://schemas.microsoft.com/office/drawing/2014/main" id="{12292D10-601B-4D42-9707-99784E69D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991676"/>
                <a:ext cx="3250704" cy="22711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xmlns="" id="{0638CDA5-2F7F-4848-BD41-60875E7113F1}"/>
                  </a:ext>
                </a:extLst>
              </p:cNvPr>
              <p:cNvSpPr txBox="1"/>
              <p:nvPr/>
            </p:nvSpPr>
            <p:spPr>
              <a:xfrm>
                <a:off x="2020888" y="4653136"/>
                <a:ext cx="5431432" cy="146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Metin kutusu 6">
                <a:extLst>
                  <a:ext uri="{FF2B5EF4-FFF2-40B4-BE49-F238E27FC236}">
                    <a16:creationId xmlns:a16="http://schemas.microsoft.com/office/drawing/2014/main" id="{0638CDA5-2F7F-4848-BD41-60875E711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0888" y="4653136"/>
                <a:ext cx="5431432" cy="1468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CLAIRAUT DENKLEMİ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Dönel </a:t>
                </a:r>
                <a:r>
                  <a:rPr lang="tr-TR" dirty="0" err="1"/>
                  <a:t>elipsoidde</a:t>
                </a:r>
                <a:r>
                  <a:rPr lang="tr-TR" dirty="0"/>
                  <a:t> paralel daire yarıçapı r=</a:t>
                </a:r>
                <a:r>
                  <a:rPr lang="tr-TR" dirty="0" err="1"/>
                  <a:t>Ncos</a:t>
                </a:r>
                <a:r>
                  <a:rPr lang="el-GR" dirty="0">
                    <a:latin typeface="Calibri"/>
                  </a:rPr>
                  <a:t>ϕ</a:t>
                </a:r>
                <a:r>
                  <a:rPr lang="tr-TR" dirty="0">
                    <a:latin typeface="Calibri"/>
                  </a:rPr>
                  <a:t> olduğuna göre, </a:t>
                </a:r>
                <a:r>
                  <a:rPr lang="el-GR" dirty="0">
                    <a:latin typeface="Calibri"/>
                  </a:rPr>
                  <a:t>ϕ</a:t>
                </a:r>
                <a:r>
                  <a:rPr lang="tr-TR" dirty="0">
                    <a:latin typeface="Calibri"/>
                  </a:rPr>
                  <a:t>’ ye göre türev alınırsa;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𝜕𝜑</m:t>
                          </m:r>
                        </m:den>
                      </m:f>
                      <m:func>
                        <m:func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6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tr-TR" sz="1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tr-TR" sz="16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tr-TR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6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6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sz="2400" dirty="0">
                  <a:latin typeface="Calibri"/>
                </a:endParaRPr>
              </a:p>
              <a:p>
                <a:endParaRPr lang="tr-TR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tr-TR" sz="1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→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den>
                      </m:f>
                    </m:oMath>
                  </m:oMathPara>
                </a14:m>
                <a:endParaRPr lang="tr-TR" dirty="0">
                  <a:latin typeface="Calibri"/>
                </a:endParaRPr>
              </a:p>
              <a:p>
                <a:r>
                  <a:rPr lang="tr-TR" dirty="0">
                    <a:latin typeface="Calibri"/>
                  </a:rPr>
                  <a:t>Ayrıca;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CLAIRAUT DENKLEMİ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d</a:t>
                </a:r>
                <a:r>
                  <a:rPr lang="el-GR" dirty="0">
                    <a:latin typeface="Calibri"/>
                  </a:rPr>
                  <a:t>ϕ</a:t>
                </a:r>
                <a:r>
                  <a:rPr lang="tr-TR" dirty="0">
                    <a:latin typeface="Calibri"/>
                  </a:rPr>
                  <a:t> yerine yazılırsa;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𝑑𝑟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den>
                      </m:f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𝜆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num>
                        <m:den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tr-TR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𝑑𝑟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</m:oMath>
                  </m:oMathPara>
                </a14:m>
                <a:endParaRPr lang="tr-TR" dirty="0">
                  <a:latin typeface="Calibri"/>
                </a:endParaRPr>
              </a:p>
              <a:p>
                <a:r>
                  <a:rPr lang="tr-TR" dirty="0">
                    <a:latin typeface="Calibri"/>
                  </a:rPr>
                  <a:t>İntegrali alınırsa;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𝑑𝑟</m:t>
                              </m:r>
                            </m:num>
                            <m:den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den>
                          </m:f>
                        </m:e>
                      </m:nary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den>
                          </m:f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nary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⟶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endParaRPr lang="tr-TR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num>
                        <m:den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⟶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𝑠𝑏𝑡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CLAIRAUT DENKLEMİ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sabit=r.sin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dirty="0">
                    <a:latin typeface="Calibri"/>
                  </a:rPr>
                  <a:t> denklemi, dönel </a:t>
                </a:r>
                <a:r>
                  <a:rPr lang="tr-TR" dirty="0" err="1">
                    <a:latin typeface="Calibri"/>
                  </a:rPr>
                  <a:t>elipsoidde</a:t>
                </a:r>
                <a:r>
                  <a:rPr lang="tr-TR" dirty="0">
                    <a:latin typeface="Calibri"/>
                  </a:rPr>
                  <a:t> (daha doğrusu dönel yüzeylerde) jeodezik eğrinin bir noktasında, meridyenle yaptığı açının sinüsü ile o noktadaki paralel daire yarıçapı çarpımının jeodezik eğrinin her noktasında sabit olduğunu ortaya koyar.</a:t>
                </a:r>
              </a:p>
              <a:p>
                <a:endParaRPr lang="tr-TR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𝑟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9728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6" name="Sağ Ayraç 5">
            <a:extLst>
              <a:ext uri="{FF2B5EF4-FFF2-40B4-BE49-F238E27FC236}">
                <a16:creationId xmlns:a16="http://schemas.microsoft.com/office/drawing/2014/main" xmlns="" id="{82D4D49F-6B49-4A14-A119-B64E764BF70E}"/>
              </a:ext>
            </a:extLst>
          </p:cNvPr>
          <p:cNvSpPr/>
          <p:nvPr/>
        </p:nvSpPr>
        <p:spPr>
          <a:xfrm rot="5400000">
            <a:off x="3455876" y="4977172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Ayraç 6">
            <a:extLst>
              <a:ext uri="{FF2B5EF4-FFF2-40B4-BE49-F238E27FC236}">
                <a16:creationId xmlns:a16="http://schemas.microsoft.com/office/drawing/2014/main" xmlns="" id="{F979C9FF-03DF-4426-AF51-F5F5E6FEC655}"/>
              </a:ext>
            </a:extLst>
          </p:cNvPr>
          <p:cNvSpPr/>
          <p:nvPr/>
        </p:nvSpPr>
        <p:spPr>
          <a:xfrm rot="5400000">
            <a:off x="4860523" y="4972493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xmlns="" id="{F4121D8D-C79F-44B4-8322-AF21CE43FA85}"/>
              </a:ext>
            </a:extLst>
          </p:cNvPr>
          <p:cNvSpPr txBox="1"/>
          <p:nvPr/>
        </p:nvSpPr>
        <p:spPr>
          <a:xfrm>
            <a:off x="3460270" y="5530334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r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70B4C864-90F4-40EB-992C-03A1402A4693}"/>
              </a:ext>
            </a:extLst>
          </p:cNvPr>
          <p:cNvSpPr txBox="1"/>
          <p:nvPr/>
        </p:nvSpPr>
        <p:spPr>
          <a:xfrm>
            <a:off x="4864917" y="5530334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tr-TR" dirty="0"/>
              <a:t>CLAIRAUT DENKLEMİ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65104"/>
                <a:ext cx="8229600" cy="2492896"/>
              </a:xfrm>
            </p:spPr>
            <p:txBody>
              <a:bodyPr>
                <a:normAutofit/>
              </a:bodyPr>
              <a:lstStyle/>
              <a:p>
                <a:r>
                  <a:rPr lang="tr-TR" sz="1600" dirty="0"/>
                  <a:t>Dönel </a:t>
                </a:r>
                <a:r>
                  <a:rPr lang="tr-TR" sz="1600" dirty="0" err="1"/>
                  <a:t>elipsoid</a:t>
                </a:r>
                <a:r>
                  <a:rPr lang="tr-TR" sz="1600" dirty="0"/>
                  <a:t> yüzünde jeodezik eğrinin gidişi CLAIRAUT teoremine göre verilir.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sz="1600" dirty="0"/>
              </a:p>
              <a:p>
                <a:r>
                  <a:rPr lang="tr-TR" sz="1600" dirty="0"/>
                  <a:t>Burada, p paralel daire yarıçapıdır. </a:t>
                </a:r>
                <a:r>
                  <a:rPr lang="el-GR" sz="1600" dirty="0">
                    <a:latin typeface="Calibri"/>
                  </a:rPr>
                  <a:t>ϕ</a:t>
                </a:r>
                <a:r>
                  <a:rPr lang="tr-TR" sz="1600" dirty="0">
                    <a:latin typeface="Calibri"/>
                  </a:rPr>
                  <a:t> yerine indirgenmiş enlem </a:t>
                </a:r>
                <a:r>
                  <a:rPr lang="el-GR" sz="1600" dirty="0">
                    <a:latin typeface="Calibri"/>
                  </a:rPr>
                  <a:t>β</a:t>
                </a:r>
                <a:r>
                  <a:rPr lang="tr-TR" sz="1600" dirty="0">
                    <a:latin typeface="Calibri"/>
                  </a:rPr>
                  <a:t> yazılabilir.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𝑝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</m:oMath>
                  </m:oMathPara>
                </a14:m>
                <a:endParaRPr lang="tr-TR" sz="1600" dirty="0">
                  <a:latin typeface="Calibri"/>
                </a:endParaRPr>
              </a:p>
              <a:p>
                <a:pPr marL="109728" indent="0">
                  <a:buNone/>
                </a:pPr>
                <a:endParaRPr lang="tr-TR" sz="1600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sz="1600" dirty="0"/>
              </a:p>
              <a:p>
                <a:r>
                  <a:rPr lang="tr-TR" sz="1600" dirty="0">
                    <a:latin typeface="Calibri"/>
                  </a:rPr>
                  <a:t>Jeodezik eğrinin bir noktasında meridyenle yaptığı açının sinüsü ile o noktadaki paralel daire yarıçapının çarpımı sabittir.</a:t>
                </a: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65104"/>
                <a:ext cx="8229600" cy="2492896"/>
              </a:xfrm>
              <a:blipFill>
                <a:blip r:embed="rId2"/>
                <a:stretch>
                  <a:fillRect t="-7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19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81369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Jeodezik</a:t>
            </a:r>
            <a:r>
              <a:rPr lang="tr-TR" dirty="0"/>
              <a:t> Eğri – </a:t>
            </a:r>
            <a:r>
              <a:rPr lang="tr-TR" dirty="0" err="1"/>
              <a:t>Elipsoid</a:t>
            </a:r>
            <a:r>
              <a:rPr lang="tr-TR" dirty="0"/>
              <a:t> Üstünde Düşey Kesitler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4258816" cy="4657704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/>
              <a:t>Elipsoid</a:t>
            </a:r>
            <a:r>
              <a:rPr lang="tr-TR" dirty="0"/>
              <a:t> yüzünde P</a:t>
            </a:r>
            <a:r>
              <a:rPr lang="tr-TR" baseline="-25000" dirty="0"/>
              <a:t>1</a:t>
            </a:r>
            <a:r>
              <a:rPr lang="tr-TR" dirty="0"/>
              <a:t> noktasındaki normalle P</a:t>
            </a:r>
            <a:r>
              <a:rPr lang="tr-TR" baseline="-25000" dirty="0"/>
              <a:t>2</a:t>
            </a:r>
            <a:r>
              <a:rPr lang="tr-TR" dirty="0"/>
              <a:t> noktasından geçen düşey düzlem, P</a:t>
            </a:r>
            <a:r>
              <a:rPr lang="tr-TR" baseline="-25000" dirty="0"/>
              <a:t>2</a:t>
            </a:r>
            <a:r>
              <a:rPr lang="tr-TR" dirty="0"/>
              <a:t> deki yüzey normalini içermez ve aynı şekilde P</a:t>
            </a:r>
            <a:r>
              <a:rPr lang="tr-TR" baseline="-25000" dirty="0"/>
              <a:t>2</a:t>
            </a:r>
            <a:r>
              <a:rPr lang="tr-TR" dirty="0"/>
              <a:t>’ de yüzey normali ile P</a:t>
            </a:r>
            <a:r>
              <a:rPr lang="tr-TR" baseline="-25000" dirty="0"/>
              <a:t>1</a:t>
            </a:r>
            <a:r>
              <a:rPr lang="tr-TR" dirty="0"/>
              <a:t> noktasından geçen düzey düzlem, P1’ deki yüzey normalini içeremez.</a:t>
            </a:r>
          </a:p>
          <a:p>
            <a:r>
              <a:rPr lang="tr-TR" dirty="0"/>
              <a:t>Her iki düzlem birbirine göre eğiktir. Bu iki düzlemin </a:t>
            </a:r>
            <a:r>
              <a:rPr lang="tr-TR" dirty="0" err="1"/>
              <a:t>elipsoid</a:t>
            </a:r>
            <a:r>
              <a:rPr lang="tr-TR" dirty="0"/>
              <a:t> yüzeyi ile arakesitleri iki ayrı eğridir.</a:t>
            </a:r>
          </a:p>
          <a:p>
            <a:r>
              <a:rPr lang="tr-TR" dirty="0"/>
              <a:t>P</a:t>
            </a:r>
            <a:r>
              <a:rPr lang="tr-TR" baseline="-25000" dirty="0"/>
              <a:t>1</a:t>
            </a:r>
            <a:r>
              <a:rPr lang="tr-TR" dirty="0"/>
              <a:t>’ deki düşey düzlem P</a:t>
            </a:r>
            <a:r>
              <a:rPr lang="tr-TR" baseline="-25000" dirty="0"/>
              <a:t>1</a:t>
            </a:r>
            <a:r>
              <a:rPr lang="tr-TR" dirty="0"/>
              <a:t>K</a:t>
            </a:r>
            <a:r>
              <a:rPr lang="tr-TR" baseline="-25000" dirty="0"/>
              <a:t>1</a:t>
            </a:r>
            <a:r>
              <a:rPr lang="tr-TR" dirty="0"/>
              <a:t>P</a:t>
            </a:r>
            <a:r>
              <a:rPr lang="tr-TR" baseline="-25000" dirty="0"/>
              <a:t>2</a:t>
            </a:r>
            <a:r>
              <a:rPr lang="tr-TR" dirty="0"/>
              <a:t> düzlemi, P2’ deki düşey düzlem ise P</a:t>
            </a:r>
            <a:r>
              <a:rPr lang="tr-TR" baseline="-25000" dirty="0"/>
              <a:t>2</a:t>
            </a:r>
            <a:r>
              <a:rPr lang="tr-TR" dirty="0"/>
              <a:t>K</a:t>
            </a:r>
            <a:r>
              <a:rPr lang="tr-TR" baseline="-25000" dirty="0"/>
              <a:t>2</a:t>
            </a:r>
            <a:r>
              <a:rPr lang="tr-TR" dirty="0"/>
              <a:t>P</a:t>
            </a:r>
            <a:r>
              <a:rPr lang="tr-TR" baseline="-25000" dirty="0"/>
              <a:t>1</a:t>
            </a:r>
            <a:r>
              <a:rPr lang="tr-TR" dirty="0"/>
              <a:t>’ </a:t>
            </a:r>
            <a:r>
              <a:rPr lang="tr-TR" dirty="0" err="1"/>
              <a:t>dir</a:t>
            </a:r>
            <a:r>
              <a:rPr lang="tr-TR" dirty="0"/>
              <a:t>. </a:t>
            </a:r>
            <a:r>
              <a:rPr lang="tr-TR" i="1" dirty="0">
                <a:solidFill>
                  <a:srgbClr val="FF0000"/>
                </a:solidFill>
              </a:rPr>
              <a:t>Birinci düşey düzlem </a:t>
            </a:r>
            <a:r>
              <a:rPr lang="tr-TR" dirty="0" err="1"/>
              <a:t>elipsoid</a:t>
            </a:r>
            <a:r>
              <a:rPr lang="tr-TR" dirty="0"/>
              <a:t> yüzeyini (1) düşey kesit yayı boyunca, </a:t>
            </a:r>
            <a:r>
              <a:rPr lang="tr-TR" i="1" dirty="0">
                <a:solidFill>
                  <a:srgbClr val="FF0000"/>
                </a:solidFill>
              </a:rPr>
              <a:t>ikinci düşey düzlem </a:t>
            </a:r>
            <a:r>
              <a:rPr lang="tr-TR" dirty="0"/>
              <a:t>(2) düşey kesit yayı boyunca keser. Buna göre, aynı üçgen kenarı üzerinde ileriye ve geriye bakış çakışmaz.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37FA-868B-4EAB-96C8-F63167D65A30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810372" cy="444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tr-TR" dirty="0"/>
              <a:t>CLAIRAUT DENKLEMİ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044768"/>
                <a:ext cx="8229600" cy="24928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tr-TR" sz="1600" dirty="0"/>
                  <a:t>P</a:t>
                </a:r>
                <a:r>
                  <a:rPr lang="tr-TR" sz="1600" baseline="-25000" dirty="0"/>
                  <a:t>1</a:t>
                </a:r>
                <a:r>
                  <a:rPr lang="tr-TR" sz="1600" dirty="0"/>
                  <a:t>, P</a:t>
                </a:r>
                <a:r>
                  <a:rPr lang="tr-TR" sz="1600" baseline="-25000" dirty="0"/>
                  <a:t>2</a:t>
                </a:r>
                <a:r>
                  <a:rPr lang="tr-TR" sz="1600" dirty="0"/>
                  <a:t>’ den geçen jeodezik eğri P</a:t>
                </a:r>
                <a:r>
                  <a:rPr lang="tr-TR" sz="1600" baseline="-25000" dirty="0"/>
                  <a:t>1</a:t>
                </a:r>
                <a:r>
                  <a:rPr lang="tr-TR" sz="1600" dirty="0"/>
                  <a:t>’ de </a:t>
                </a:r>
                <a:r>
                  <a:rPr lang="el-GR" sz="1600" dirty="0">
                    <a:latin typeface="Calibri"/>
                  </a:rPr>
                  <a:t>α</a:t>
                </a:r>
                <a:r>
                  <a:rPr lang="tr-TR" sz="1600" baseline="-25000" dirty="0">
                    <a:latin typeface="Calibri"/>
                  </a:rPr>
                  <a:t>1</a:t>
                </a:r>
                <a:r>
                  <a:rPr lang="tr-TR" sz="1600" dirty="0">
                    <a:latin typeface="Calibri"/>
                  </a:rPr>
                  <a:t> ve P</a:t>
                </a:r>
                <a:r>
                  <a:rPr lang="tr-TR" sz="1600" baseline="-25000" dirty="0">
                    <a:latin typeface="Calibri"/>
                  </a:rPr>
                  <a:t>2</a:t>
                </a:r>
                <a:r>
                  <a:rPr lang="tr-TR" sz="1600" dirty="0">
                    <a:latin typeface="Calibri"/>
                  </a:rPr>
                  <a:t>’ de </a:t>
                </a:r>
                <a:r>
                  <a:rPr lang="el-GR" sz="1600" dirty="0">
                    <a:latin typeface="Calibri"/>
                  </a:rPr>
                  <a:t>α</a:t>
                </a:r>
                <a:r>
                  <a:rPr lang="tr-TR" sz="1600" baseline="-25000" dirty="0">
                    <a:latin typeface="Calibri"/>
                  </a:rPr>
                  <a:t>2</a:t>
                </a:r>
                <a:r>
                  <a:rPr lang="tr-TR" sz="1600" dirty="0">
                    <a:latin typeface="Calibri"/>
                  </a:rPr>
                  <a:t> azimutuna sahiptir.  </a:t>
                </a:r>
                <a:r>
                  <a:rPr lang="tr-TR" sz="1600" dirty="0" err="1">
                    <a:latin typeface="Calibri"/>
                  </a:rPr>
                  <a:t>Clairaut</a:t>
                </a:r>
                <a:r>
                  <a:rPr lang="tr-TR" sz="1600" dirty="0">
                    <a:latin typeface="Calibri"/>
                  </a:rPr>
                  <a:t> teoremi küresel sinüs teoremiyle aynı olur: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𝑠𝑎𝑏𝑖𝑡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    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ü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𝑟𝑒𝑑𝑒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𝛽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tr-TR" sz="1600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1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⟶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func>
                            <m:func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tr-TR" sz="11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func>
                        </m:e>
                      </m:func>
                    </m:oMath>
                  </m:oMathPara>
                </a14:m>
                <a:endParaRPr lang="tr-TR" sz="1600" dirty="0">
                  <a:latin typeface="Calibri"/>
                </a:endParaRPr>
              </a:p>
              <a:p>
                <a:r>
                  <a:rPr lang="tr-TR" sz="1600" dirty="0">
                    <a:latin typeface="Calibri"/>
                  </a:rPr>
                  <a:t>KP</a:t>
                </a:r>
                <a:r>
                  <a:rPr lang="tr-TR" sz="1600" baseline="-25000" dirty="0">
                    <a:latin typeface="Calibri"/>
                  </a:rPr>
                  <a:t>1</a:t>
                </a:r>
                <a:r>
                  <a:rPr lang="tr-TR" sz="1600" dirty="0">
                    <a:latin typeface="Calibri"/>
                  </a:rPr>
                  <a:t>P</a:t>
                </a:r>
                <a:r>
                  <a:rPr lang="tr-TR" sz="1600" baseline="-25000" dirty="0">
                    <a:latin typeface="Calibri"/>
                  </a:rPr>
                  <a:t>2</a:t>
                </a:r>
                <a:r>
                  <a:rPr lang="tr-TR" sz="1600" dirty="0">
                    <a:latin typeface="Calibri"/>
                  </a:rPr>
                  <a:t> küresel üçgeni için yazılan sinüs teoremi, </a:t>
                </a:r>
                <a:r>
                  <a:rPr lang="tr-TR" sz="1600" dirty="0" err="1">
                    <a:latin typeface="Calibri"/>
                  </a:rPr>
                  <a:t>elipsoidde</a:t>
                </a:r>
                <a:r>
                  <a:rPr lang="tr-TR" sz="1600" dirty="0">
                    <a:latin typeface="Calibri"/>
                  </a:rPr>
                  <a:t> KP</a:t>
                </a:r>
                <a:r>
                  <a:rPr lang="tr-TR" sz="1600" baseline="-25000" dirty="0">
                    <a:latin typeface="Calibri"/>
                  </a:rPr>
                  <a:t>1</a:t>
                </a:r>
                <a:r>
                  <a:rPr lang="tr-TR" sz="1600" dirty="0">
                    <a:latin typeface="Calibri"/>
                  </a:rPr>
                  <a:t>P</a:t>
                </a:r>
                <a:r>
                  <a:rPr lang="tr-TR" sz="1600" baseline="-25000" dirty="0">
                    <a:latin typeface="Calibri"/>
                  </a:rPr>
                  <a:t>2</a:t>
                </a:r>
                <a:r>
                  <a:rPr lang="tr-TR" sz="1600" dirty="0">
                    <a:latin typeface="Calibri"/>
                  </a:rPr>
                  <a:t> kutup üçgeninde de geçerlidir. Bu durum yalnızca indirgenmiş enlem ve azimut için geçerlidir.</a:t>
                </a:r>
              </a:p>
              <a:p>
                <a:r>
                  <a:rPr lang="tr-TR" sz="1600" dirty="0">
                    <a:latin typeface="Calibri"/>
                  </a:rPr>
                  <a:t>Jeodezik eğri ekvatoru kestiği noktada </a:t>
                </a:r>
                <a:r>
                  <a:rPr lang="el-GR" sz="1600" dirty="0">
                    <a:latin typeface="Calibri"/>
                  </a:rPr>
                  <a:t>β</a:t>
                </a:r>
                <a:r>
                  <a:rPr lang="tr-TR" sz="1600" baseline="-25000" dirty="0">
                    <a:latin typeface="Calibri"/>
                  </a:rPr>
                  <a:t>E</a:t>
                </a:r>
                <a:r>
                  <a:rPr lang="tr-TR" sz="1600" dirty="0">
                    <a:latin typeface="Calibri"/>
                  </a:rPr>
                  <a:t>=0 olur.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𝑠𝑎𝑏𝑖𝑡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, </m:t>
                      </m:r>
                      <m:sSub>
                        <m:sSub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</m:oMath>
                  </m:oMathPara>
                </a14:m>
                <a:endParaRPr lang="tr-TR" sz="1600" dirty="0">
                  <a:latin typeface="Calibri"/>
                </a:endParaRP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sz="11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func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=90°)</m:t>
                          </m:r>
                        </m:e>
                      </m:func>
                      <m:func>
                        <m:funcPr>
                          <m:ctrlPr>
                            <a:rPr lang="tr-TR" sz="11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1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𝑀𝑎𝑥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𝑠𝑎𝑏𝑖𝑡</m:t>
                      </m:r>
                    </m:oMath>
                  </m:oMathPara>
                </a14:m>
                <a:endParaRPr lang="tr-TR" sz="1600" dirty="0">
                  <a:latin typeface="Calibri"/>
                </a:endParaRP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044768"/>
                <a:ext cx="8229600" cy="2492896"/>
              </a:xfrm>
              <a:blipFill>
                <a:blip r:embed="rId2"/>
                <a:stretch>
                  <a:fillRect t="-1961" b="-98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20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869" y="1677496"/>
            <a:ext cx="81369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Uygulama-1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449" y="3429000"/>
            <a:ext cx="4248472" cy="28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xmlns="" id="{CCEFCB34-3D4C-41A4-8429-F93BD2323AF9}"/>
                  </a:ext>
                </a:extLst>
              </p:cNvPr>
              <p:cNvSpPr txBox="1"/>
              <p:nvPr/>
            </p:nvSpPr>
            <p:spPr>
              <a:xfrm>
                <a:off x="539552" y="2209800"/>
                <a:ext cx="80648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1-) Parametreleri </a:t>
                </a: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=6 399 936.608 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 2</m:t>
                        </m:r>
                      </m:sup>
                    </m:sSup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=0.006 768 17 olarak verilen bir uluslararası dönel </a:t>
                </a:r>
                <a:r>
                  <a:rPr lang="tr-TR" sz="1800" dirty="0" err="1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elipsoidde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=45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°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’de azimutu </a:t>
                </a: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=45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° olan bir jeodezik eğrinin kuzey kutba en yakın noktasındaki elipsoidal enlemi </a:t>
                </a: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nedir?</a:t>
                </a:r>
                <a:endParaRPr lang="tr-TR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CCEFCB34-3D4C-41A4-8429-F93BD2323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09800"/>
                <a:ext cx="8064896" cy="923330"/>
              </a:xfrm>
              <a:prstGeom prst="rect">
                <a:avLst/>
              </a:prstGeom>
              <a:blipFill>
                <a:blip r:embed="rId3"/>
                <a:stretch>
                  <a:fillRect l="-681" t="-3974" r="-681" b="-927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Uygulama-1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22</a:t>
            </a:fld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xmlns="" id="{5CE2A414-1F24-4B55-A4DF-AE31F6FB8760}"/>
                  </a:ext>
                </a:extLst>
              </p:cNvPr>
              <p:cNvSpPr txBox="1"/>
              <p:nvPr/>
            </p:nvSpPr>
            <p:spPr>
              <a:xfrm>
                <a:off x="457200" y="2132856"/>
                <a:ext cx="8229600" cy="379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 </m:t>
                      </m:r>
                      <m:sSub>
                        <m:sSub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45°</m:t>
                          </m:r>
                        </m:sub>
                      </m:sSub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45°</m:t>
                          </m:r>
                        </m:e>
                      </m:func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45°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45°</m:t>
                              </m:r>
                            </m:sub>
                          </m:sSub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=3 194 567.525 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𝑚</m:t>
                      </m:r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sz="18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=90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° için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=90°</m:t>
                              </m:r>
                            </m:e>
                          </m:d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 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tr-TR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tr-TR" sz="1800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e>
                                    <m:sup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𝜑</m:t>
                                  </m:r>
                                </m:e>
                              </m:func>
                            </m:e>
                          </m:rad>
                        </m:den>
                      </m:f>
                    </m:oMath>
                  </m:oMathPara>
                </a14:m>
                <a:endParaRPr lang="tr-TR" dirty="0">
                  <a:latin typeface="Calibri" panose="020F0502020204030204" pitchFamily="34" charset="0"/>
                </a:endParaRPr>
              </a:p>
              <a:p>
                <a:endParaRPr lang="tr-TR" dirty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</m:t>
                      </m:r>
                      <m:sSup>
                        <m:sSup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  <m:func>
                            <m:func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tr-TR" sz="1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𝜑</m:t>
                              </m:r>
                            </m:e>
                          </m:func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tr-TR" dirty="0">
                  <a:latin typeface="Calibri" panose="020F0502020204030204" pitchFamily="34" charset="0"/>
                </a:endParaRPr>
              </a:p>
              <a:p>
                <a:endParaRPr lang="tr-TR" dirty="0">
                  <a:latin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 2</m:t>
                              </m:r>
                            </m:sup>
                          </m:sSup>
                        </m:den>
                      </m:f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→ </m:t>
                      </m:r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′ 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tr-TR" dirty="0">
                  <a:latin typeface="Calibri" panose="020F0502020204030204" pitchFamily="34" charset="0"/>
                </a:endParaRPr>
              </a:p>
              <a:p>
                <a:endParaRPr lang="tr-TR" dirty="0">
                  <a:latin typeface="Calibri" panose="020F050202020403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  <m:sub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 </m:t>
                    </m:r>
                    <m:sSup>
                      <m:sSup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01</m:t>
                        </m:r>
                      </m:e>
                      <m:sup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tr-TR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40.61</m:t>
                        </m:r>
                      </m:e>
                      <m:sup>
                        <m:r>
                          <a:rPr lang="tr-T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𝑘𝑢𝑧𝑒𝑦</m:t>
                    </m:r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tr-TR" dirty="0"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=60°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01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40.61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ü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𝑛𝑒𝑦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</p:txBody>
          </p:sp>
        </mc:Choice>
        <mc:Fallback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E2A414-1F24-4B55-A4DF-AE31F6FB8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132856"/>
                <a:ext cx="8229600" cy="3795334"/>
              </a:xfrm>
              <a:prstGeom prst="rect">
                <a:avLst/>
              </a:prstGeom>
              <a:blipFill rotWithShape="0">
                <a:blip r:embed="rId2"/>
                <a:stretch>
                  <a:fillRect b="-4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Uygulama-2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23</a:t>
            </a:fld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xmlns="" id="{5D320358-D791-4CD3-AC60-B8353E525A4B}"/>
                  </a:ext>
                </a:extLst>
              </p:cNvPr>
              <p:cNvSpPr txBox="1"/>
              <p:nvPr/>
            </p:nvSpPr>
            <p:spPr>
              <a:xfrm>
                <a:off x="683568" y="2209800"/>
                <a:ext cx="7704856" cy="3029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2-) Bu jeodezik eğrinin ekvatorda azimutu ne olur?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𝑁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</m:e>
                      </m:func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tr-T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=0</a:t>
                </a:r>
                <a:r>
                  <a:rPr lang="tr-T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° için</a:t>
                </a:r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=0°)</m:t>
                          </m:r>
                        </m:e>
                      </m:func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→ </m:t>
                      </m:r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=30° </m:t>
                      </m:r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03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20.71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=149° </m:t>
                      </m:r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56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39.29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lang="tr-TR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Metin kutusu 2">
                <a:extLst>
                  <a:ext uri="{FF2B5EF4-FFF2-40B4-BE49-F238E27FC236}">
                    <a16:creationId xmlns:a16="http://schemas.microsoft.com/office/drawing/2014/main" id="{5D320358-D791-4CD3-AC60-B8353E525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09800"/>
                <a:ext cx="7704856" cy="3029419"/>
              </a:xfrm>
              <a:prstGeom prst="rect">
                <a:avLst/>
              </a:prstGeom>
              <a:blipFill>
                <a:blip r:embed="rId2"/>
                <a:stretch>
                  <a:fillRect l="-633" t="-100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JEODEZİK EĞRİ İLE DÜŞEY KESİT EĞRİLERİ ARASINDAKİ İLİŞKİ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24</a:t>
            </a:fld>
            <a:endParaRPr lang="tr-TR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1369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JEODEZİK EĞRİ İLE DÜŞEY KESİT EĞRİLERİ ARASINDAKİ İLİŞKİ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/>
              <a:t>Elipsoid</a:t>
            </a:r>
            <a:r>
              <a:rPr lang="tr-TR" dirty="0"/>
              <a:t> üstünde olduğumuzu ve A noktasına </a:t>
            </a:r>
            <a:r>
              <a:rPr lang="tr-TR" dirty="0" err="1"/>
              <a:t>theodoliti</a:t>
            </a:r>
            <a:r>
              <a:rPr lang="tr-TR" dirty="0"/>
              <a:t> kurduğumuzu düşünelim.</a:t>
            </a:r>
          </a:p>
          <a:p>
            <a:r>
              <a:rPr lang="tr-TR" dirty="0"/>
              <a:t>Düzeçlenen aletin asal ekseni bu noktadaki yüzey normali ile çakışır.</a:t>
            </a:r>
          </a:p>
          <a:p>
            <a:r>
              <a:rPr lang="tr-TR" dirty="0"/>
              <a:t>B’ ye bakınca dürbün düşey düzlem içinde hareket eder ve A’ </a:t>
            </a:r>
            <a:r>
              <a:rPr lang="tr-TR" dirty="0" err="1"/>
              <a:t>daki</a:t>
            </a:r>
            <a:r>
              <a:rPr lang="tr-TR" dirty="0"/>
              <a:t> normalle B noktasının oluşturduğu düşey düzlemle dönel elipsoidin arakesiti bir düşey kesit eğrisidir. Şekil üzerinde (1) ile gösterilmiştir.</a:t>
            </a:r>
          </a:p>
          <a:p>
            <a:r>
              <a:rPr lang="tr-TR" dirty="0"/>
              <a:t>Bu kez B’ de </a:t>
            </a:r>
            <a:r>
              <a:rPr lang="tr-TR" dirty="0" err="1"/>
              <a:t>theodoliti</a:t>
            </a:r>
            <a:r>
              <a:rPr lang="tr-TR" dirty="0"/>
              <a:t> kurup A’ ya baksak, elipsoidin normalleri genel olarak aykırı doğrular olduklarından yeni oluşan B’ deki normalle A noktasının belirlediği düşey düzlemle dönel elipsoidin arakesiti eğrisi (1) olmaz, başka bir düşey kesit eğrisi (2) olur.</a:t>
            </a:r>
          </a:p>
          <a:p>
            <a:r>
              <a:rPr lang="tr-TR" dirty="0" err="1"/>
              <a:t>Theodolitle</a:t>
            </a:r>
            <a:r>
              <a:rPr lang="tr-TR" dirty="0"/>
              <a:t> ancak düşey kesit eğrileri arasındaki açıları ölçeriz.</a:t>
            </a:r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JEODEZİK EĞRİ İLE DÜŞEY KESİT EĞRİLERİ ARASINDAKİ İLİŞKİ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49424"/>
            <a:ext cx="4258816" cy="4325112"/>
          </a:xfrm>
        </p:spPr>
        <p:txBody>
          <a:bodyPr>
            <a:normAutofit fontScale="62500" lnSpcReduction="20000"/>
          </a:bodyPr>
          <a:lstStyle/>
          <a:p>
            <a:r>
              <a:rPr lang="tr-TR" dirty="0"/>
              <a:t>Aleti bir C noktasında da kurup ABC </a:t>
            </a:r>
            <a:r>
              <a:rPr lang="tr-TR" dirty="0" err="1"/>
              <a:t>elipsoid</a:t>
            </a:r>
            <a:r>
              <a:rPr lang="tr-TR" dirty="0"/>
              <a:t> üçgeninin iç açılarını ölçelim.</a:t>
            </a:r>
          </a:p>
          <a:p>
            <a:r>
              <a:rPr lang="tr-TR" dirty="0"/>
              <a:t>Yalnızca düşey kesit eğrileri arasındaki açıları ölçebileceğimizden tek anlamlı bir üçgen olmaz.</a:t>
            </a:r>
          </a:p>
          <a:p>
            <a:r>
              <a:rPr lang="tr-TR" dirty="0"/>
              <a:t>Tek anlamlı bir üçgen elde edebilmek için jeodezik eğri kavramını getirmek zorunlu olmuştur. </a:t>
            </a:r>
          </a:p>
          <a:p>
            <a:r>
              <a:rPr lang="tr-TR" dirty="0"/>
              <a:t>Jeodezik eğrilerle A, B, C noktalarını birleştirirsek tek anlamlı bir üçgen ortaya çıkar.</a:t>
            </a:r>
          </a:p>
          <a:p>
            <a:r>
              <a:rPr lang="tr-TR" dirty="0"/>
              <a:t>Bu nedenle düşey normal kesit eğrilerinden Jeodezik eğriye hem uzunluk hem de azimut bakımından geçiş yapılması gerekir.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26</a:t>
            </a:fld>
            <a:endParaRPr lang="tr-T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636912"/>
            <a:ext cx="3971659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JEODEZİK EĞRİ İLE DÜŞEY KESİT EĞRİSİ ARASINDAKİ AZİMUT FARKI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348880"/>
                <a:ext cx="5338936" cy="432511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tr-TR" sz="1800" dirty="0"/>
                  <a:t>A noktasından B’ ye giden jeodezik eğri ile düşey normal kesit eğrileri arasında bir azimut farkı oluşur.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</m:t>
                          </m:r>
                          <m:sSubSup>
                            <m:sSub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Sup>
                            <m:sSub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func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func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  <m:sub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/</m:t>
                          </m:r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tr-TR" sz="1800" dirty="0"/>
              </a:p>
              <a:p>
                <a:pPr marL="109728" indent="0">
                  <a:buNone/>
                </a:pPr>
                <a:r>
                  <a:rPr lang="tr-TR" sz="1800" dirty="0"/>
                  <a:t>veya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1200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sSubSup>
                        <m:sSub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Sup>
                            <m:sSub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func>
                      <m:d>
                        <m:d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sz="1800" dirty="0"/>
              </a:p>
              <a:p>
                <a:pPr marL="109728" indent="0">
                  <a:buNone/>
                </a:pPr>
                <a:endParaRPr lang="tr-TR" sz="1800" dirty="0"/>
              </a:p>
              <a:p>
                <a:r>
                  <a:rPr lang="tr-TR" sz="1800" dirty="0"/>
                  <a:t>Burada </a:t>
                </a:r>
                <a:r>
                  <a:rPr lang="el-GR" sz="1800" dirty="0">
                    <a:latin typeface="Calibri"/>
                  </a:rPr>
                  <a:t>α</a:t>
                </a:r>
                <a:r>
                  <a:rPr lang="tr-TR" sz="1800" baseline="-25000" dirty="0">
                    <a:latin typeface="Calibri"/>
                  </a:rPr>
                  <a:t>AB</a:t>
                </a:r>
                <a:r>
                  <a:rPr lang="tr-TR" sz="1800" dirty="0">
                    <a:latin typeface="Calibri"/>
                  </a:rPr>
                  <a:t>, A’ dan B’ ye giden jeodezik eğrinin azimutu;  </a:t>
                </a:r>
                <a:r>
                  <a:rPr lang="el-GR" sz="1800" dirty="0">
                    <a:latin typeface="Calibri"/>
                  </a:rPr>
                  <a:t>α</a:t>
                </a:r>
                <a:r>
                  <a:rPr lang="tr-TR" sz="1800" dirty="0">
                    <a:latin typeface="Calibri"/>
                  </a:rPr>
                  <a:t>’</a:t>
                </a:r>
                <a:r>
                  <a:rPr lang="tr-TR" sz="1800" baseline="-25000" dirty="0">
                    <a:latin typeface="Calibri"/>
                  </a:rPr>
                  <a:t>AB</a:t>
                </a:r>
                <a:r>
                  <a:rPr lang="tr-TR" sz="1800" dirty="0">
                    <a:latin typeface="Calibri"/>
                  </a:rPr>
                  <a:t>, A’ dan B’ ye giden düşey kesit eğrisinin azimutu ve S ise A ve B arasındaki jeodezik eğrinin uzunluğudur.</a:t>
                </a:r>
              </a:p>
              <a:p>
                <a:r>
                  <a:rPr lang="tr-TR" sz="1800" dirty="0">
                    <a:latin typeface="Calibri"/>
                  </a:rPr>
                  <a:t>Bu eşitliklerdeki 2. terimler s=100 km için 10</a:t>
                </a:r>
                <a:r>
                  <a:rPr lang="tr-TR" sz="1800" baseline="30000" dirty="0">
                    <a:latin typeface="Calibri"/>
                  </a:rPr>
                  <a:t>-4</a:t>
                </a:r>
                <a:r>
                  <a:rPr lang="tr-TR" sz="1800" dirty="0">
                    <a:latin typeface="Calibri"/>
                  </a:rPr>
                  <a:t> derece saniyesi kadar olduğundan göz ardı edilebilir.</a:t>
                </a:r>
              </a:p>
              <a:p>
                <a:r>
                  <a:rPr lang="tr-TR" sz="1800" dirty="0">
                    <a:latin typeface="Calibri"/>
                  </a:rPr>
                  <a:t>Birinci terim ise s=100 km için </a:t>
                </a:r>
                <a:r>
                  <a:rPr lang="el-GR" sz="1800" dirty="0">
                    <a:latin typeface="Calibri"/>
                  </a:rPr>
                  <a:t>α</a:t>
                </a:r>
                <a:r>
                  <a:rPr lang="tr-TR" sz="1800" baseline="-25000" dirty="0">
                    <a:latin typeface="Calibri"/>
                  </a:rPr>
                  <a:t>AB</a:t>
                </a:r>
                <a:r>
                  <a:rPr lang="tr-TR" sz="1800" dirty="0">
                    <a:latin typeface="Calibri"/>
                  </a:rPr>
                  <a:t> - </a:t>
                </a:r>
                <a:r>
                  <a:rPr lang="el-GR" sz="1800" dirty="0">
                    <a:latin typeface="Calibri"/>
                  </a:rPr>
                  <a:t>α</a:t>
                </a:r>
                <a:r>
                  <a:rPr lang="tr-TR" sz="1800" dirty="0">
                    <a:latin typeface="Calibri"/>
                  </a:rPr>
                  <a:t>’</a:t>
                </a:r>
                <a:r>
                  <a:rPr lang="tr-TR" sz="1800" baseline="-25000" dirty="0">
                    <a:latin typeface="Calibri"/>
                  </a:rPr>
                  <a:t>AB</a:t>
                </a:r>
                <a:r>
                  <a:rPr lang="tr-TR" sz="1800" dirty="0">
                    <a:latin typeface="Calibri"/>
                  </a:rPr>
                  <a:t> =-0.028’’ olduğu için</a:t>
                </a:r>
                <a:r>
                  <a:rPr lang="tr-TR" sz="1800" baseline="-25000" dirty="0">
                    <a:latin typeface="Calibri"/>
                  </a:rPr>
                  <a:t> </a:t>
                </a:r>
                <a:r>
                  <a:rPr lang="tr-TR" sz="1800" dirty="0">
                    <a:latin typeface="Calibri"/>
                  </a:rPr>
                  <a:t> yerel </a:t>
                </a:r>
                <a:r>
                  <a:rPr lang="tr-TR" sz="1800" dirty="0" err="1">
                    <a:latin typeface="Calibri"/>
                  </a:rPr>
                  <a:t>triyangülasyonda</a:t>
                </a:r>
                <a:r>
                  <a:rPr lang="tr-TR" sz="1800" dirty="0">
                    <a:latin typeface="Calibri"/>
                  </a:rPr>
                  <a:t> göz ardı edilebilir ancak 1. derece </a:t>
                </a:r>
                <a:r>
                  <a:rPr lang="tr-TR" sz="1800" dirty="0" err="1">
                    <a:latin typeface="Calibri"/>
                  </a:rPr>
                  <a:t>triyangulasyonda</a:t>
                </a:r>
                <a:r>
                  <a:rPr lang="tr-TR" sz="1800" dirty="0">
                    <a:latin typeface="Calibri"/>
                  </a:rPr>
                  <a:t> bu farkın göz önüne alınması gerekir.</a:t>
                </a:r>
                <a:endParaRPr lang="tr-TR" sz="18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348880"/>
                <a:ext cx="5338936" cy="4325112"/>
              </a:xfrm>
              <a:blipFill>
                <a:blip r:embed="rId2"/>
                <a:stretch>
                  <a:fillRect t="-704" r="-7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27</a:t>
            </a:fld>
            <a:endParaRPr lang="tr-T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348880"/>
            <a:ext cx="3108031" cy="4236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JEODEZİK EĞRİ İLE DÜŞEY KESİT EĞRİSİ ARASINDAKİ AZİMUT FARKI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Bir noktadaki normal kesit eğrisi ile karşı normal kesit eğrisinin azimutları, (1) ve (2) eğrilerinin azimutları arasındaki fark aşağıdaki şekilde verilebilir.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Sup>
                            <m:sSub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func>
                      <m:sSup>
                        <m:sSup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tr-TR" sz="1800" i="1"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+…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tr-TR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Formüller incelendiğinde, jeodezik eğrinin bu iki düşey normal kesit eğrisi arasında yol aldığını ve A’ </a:t>
                </a:r>
                <a:r>
                  <a:rPr lang="tr-TR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daki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normal kesit eğrisine daha yakın durduğu görülür.</a:t>
                </a:r>
              </a:p>
              <a:p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Jeodezik eğri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</a:t>
                </a:r>
                <a:r>
                  <a:rPr lang="tr-TR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- </a:t>
                </a:r>
                <a:r>
                  <a:rPr lang="el-GR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’’</a:t>
                </a:r>
                <a:r>
                  <a:rPr lang="tr-TR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</a:t>
                </a:r>
                <a:r>
                  <a:rPr lang="tr-TR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arasındaki farkı 3 eşit parçaya, 1:2 oranında böler. </a:t>
                </a:r>
              </a:p>
              <a:p>
                <a:r>
                  <a:rPr lang="tr-TR" b="1" i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Aynı meridyen üzerinde duran  noktalarda her iki düşey kesit çakışır ve azimut farkı kalmaz.</a:t>
                </a: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676" r="-1778" b="-28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JEODEZİK EĞRİ İLE DÜŞEY KESİT EĞRİSİ ARASINDAKİ AZİMUT FARKI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>
                    <a:latin typeface="Calibri"/>
                  </a:rPr>
                  <a:t>Paralel daire jeodezik eğri olmadığından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baseline="-25000" dirty="0">
                    <a:latin typeface="Calibri"/>
                  </a:rPr>
                  <a:t>AB</a:t>
                </a:r>
                <a:r>
                  <a:rPr lang="tr-TR" dirty="0">
                    <a:latin typeface="Calibri"/>
                  </a:rPr>
                  <a:t> - </a:t>
                </a:r>
                <a:r>
                  <a:rPr lang="el-GR" dirty="0">
                    <a:latin typeface="Calibri"/>
                  </a:rPr>
                  <a:t>α</a:t>
                </a:r>
                <a:r>
                  <a:rPr lang="tr-TR" dirty="0">
                    <a:latin typeface="Calibri"/>
                  </a:rPr>
                  <a:t>’</a:t>
                </a:r>
                <a:r>
                  <a:rPr lang="tr-TR" baseline="-25000" dirty="0">
                    <a:latin typeface="Calibri"/>
                  </a:rPr>
                  <a:t>AB</a:t>
                </a:r>
                <a:r>
                  <a:rPr lang="tr-TR" dirty="0">
                    <a:latin typeface="Calibri"/>
                  </a:rPr>
                  <a:t> farkı tamamen yok olmaz.</a:t>
                </a:r>
              </a:p>
              <a:p>
                <a:r>
                  <a:rPr lang="tr-TR" dirty="0">
                    <a:latin typeface="Calibri"/>
                  </a:rPr>
                  <a:t>Jeodezik eğri ile normal kesit yayı arasındaki maksimum aralık (d</a:t>
                </a:r>
                <a:r>
                  <a:rPr lang="tr-TR" baseline="-25000" dirty="0">
                    <a:latin typeface="Calibri"/>
                  </a:rPr>
                  <a:t>max</a:t>
                </a:r>
                <a:r>
                  <a:rPr lang="tr-TR" dirty="0">
                    <a:latin typeface="Calibri"/>
                  </a:rPr>
                  <a:t>) yaklaşık jeodezik eğrinin ortasında bulunur.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sSubSup>
                        <m:sSubSup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bSup>
                      <m:func>
                        <m:func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Sup>
                            <m:sSub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  <m:sup/>
                          </m:sSubSup>
                        </m:e>
                      </m:func>
                      <m:f>
                        <m:fPr>
                          <m:ctrlPr>
                            <a:rPr lang="tr-TR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tr-TR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dirty="0">
                  <a:latin typeface="Calibri"/>
                </a:endParaRPr>
              </a:p>
              <a:p>
                <a:r>
                  <a:rPr lang="tr-TR" dirty="0">
                    <a:latin typeface="Calibri"/>
                  </a:rPr>
                  <a:t>S=100 km için d</a:t>
                </a:r>
                <a:r>
                  <a:rPr lang="tr-TR" baseline="-25000" dirty="0">
                    <a:latin typeface="Calibri"/>
                  </a:rPr>
                  <a:t>max</a:t>
                </a:r>
                <a:r>
                  <a:rPr lang="tr-TR" dirty="0">
                    <a:latin typeface="Calibri"/>
                  </a:rPr>
                  <a:t>≈5.2 mm’ </a:t>
                </a:r>
                <a:r>
                  <a:rPr lang="tr-TR" dirty="0" err="1">
                    <a:latin typeface="Calibri"/>
                  </a:rPr>
                  <a:t>dir</a:t>
                </a:r>
                <a:r>
                  <a:rPr lang="tr-TR" dirty="0">
                    <a:latin typeface="Calibri"/>
                  </a:rPr>
                  <a:t>. Böylece normal kesit eğrisi ile karşı normal kesit eğrisi arasındaki mesafe yaklaşık 1 cm’ </a:t>
                </a:r>
                <a:r>
                  <a:rPr lang="tr-TR" dirty="0" err="1">
                    <a:latin typeface="Calibri"/>
                  </a:rPr>
                  <a:t>dir</a:t>
                </a:r>
                <a:r>
                  <a:rPr lang="tr-TR" dirty="0">
                    <a:latin typeface="Calibri"/>
                  </a:rPr>
                  <a:t>.</a:t>
                </a:r>
                <a:endParaRPr lang="tr-TR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54" r="-185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Jeodezik</a:t>
            </a:r>
            <a:r>
              <a:rPr lang="tr-TR" dirty="0"/>
              <a:t> Eğri – </a:t>
            </a:r>
            <a:r>
              <a:rPr lang="tr-TR" dirty="0" err="1"/>
              <a:t>Elipsoid</a:t>
            </a:r>
            <a:r>
              <a:rPr lang="tr-TR" dirty="0"/>
              <a:t> Üstünde Düşey Kesitler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827584" y="3717032"/>
            <a:ext cx="7859216" cy="3217544"/>
          </a:xfrm>
        </p:spPr>
        <p:txBody>
          <a:bodyPr>
            <a:noAutofit/>
          </a:bodyPr>
          <a:lstStyle/>
          <a:p>
            <a:r>
              <a:rPr lang="tr-TR" sz="2400" dirty="0"/>
              <a:t>Gauss (1822), bu iki eğri yerine bu ikisi arasında dolaşan ve bu iki eğriden de daha kısa olan bir eğrinin varlığını kanıtlamıştır, bu eğriye “</a:t>
            </a:r>
            <a:r>
              <a:rPr lang="tr-TR" sz="2400" b="1" i="1" dirty="0" err="1">
                <a:solidFill>
                  <a:srgbClr val="FF0000"/>
                </a:solidFill>
              </a:rPr>
              <a:t>jeodezik</a:t>
            </a:r>
            <a:r>
              <a:rPr lang="tr-TR" sz="2400" b="1" i="1" dirty="0">
                <a:solidFill>
                  <a:srgbClr val="FF0000"/>
                </a:solidFill>
              </a:rPr>
              <a:t> eğri</a:t>
            </a:r>
            <a:r>
              <a:rPr lang="tr-TR" sz="2400" dirty="0"/>
              <a:t>” denir.</a:t>
            </a:r>
          </a:p>
          <a:p>
            <a:r>
              <a:rPr lang="tr-TR" sz="2400" b="1" i="1" dirty="0" err="1"/>
              <a:t>Elipsoid</a:t>
            </a:r>
            <a:r>
              <a:rPr lang="tr-TR" sz="2400" b="1" i="1" dirty="0"/>
              <a:t> trigonometrisi </a:t>
            </a:r>
            <a:r>
              <a:rPr lang="tr-TR" sz="2400" b="1" i="1" dirty="0" err="1"/>
              <a:t>jeodezik</a:t>
            </a:r>
            <a:r>
              <a:rPr lang="tr-TR" sz="2400" b="1" i="1" dirty="0"/>
              <a:t> eğri üzerine kurulmuştur. </a:t>
            </a:r>
            <a:r>
              <a:rPr lang="tr-TR" sz="2400" dirty="0"/>
              <a:t>Küredeki büyük daire yayı yerine , </a:t>
            </a:r>
            <a:r>
              <a:rPr lang="tr-TR" sz="2400" dirty="0" err="1"/>
              <a:t>elipsoidde</a:t>
            </a:r>
            <a:r>
              <a:rPr lang="tr-TR" sz="2400" dirty="0"/>
              <a:t> </a:t>
            </a:r>
            <a:r>
              <a:rPr lang="tr-TR" sz="2400" dirty="0" err="1"/>
              <a:t>jeodezik</a:t>
            </a:r>
            <a:r>
              <a:rPr lang="tr-TR" sz="2400" dirty="0"/>
              <a:t> eğri alınır.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37FA-868B-4EAB-96C8-F63167D65A30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3</a:t>
            </a:fld>
            <a:endParaRPr 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936" y="1903512"/>
            <a:ext cx="4427984" cy="166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JEODEZİK EĞRİ İLE DÜŞEY KESİT YAYI ARASINDAKİ UZAKLIK FARKI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1800" dirty="0"/>
                  <a:t>Jeodezik eğri ile düşey normal kesit yayı arasındaki ilişkiler kaynaklarda WEINGARTEN seriye açınımları yardımıyla kurulur.</a:t>
                </a:r>
              </a:p>
              <a:p>
                <a:r>
                  <a:rPr lang="tr-TR" sz="1800" dirty="0"/>
                  <a:t>A, B arasını birleştiren jeodezik eğrinin uzunluğu s olsun. A’ dan B’ ye giden (1) düşey kesit yayının uzunluğu s’ olsun. Bu ikisi arasındaki fark:</a:t>
                </a:r>
              </a:p>
              <a:p>
                <a:endParaRPr lang="tr-TR" sz="1800" dirty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tr-TR" sz="18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bSup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360</m:t>
                          </m:r>
                          <m:sSubSup>
                            <m:sSub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func>
                        <m:funcPr>
                          <m:ctrlPr>
                            <a:rPr lang="tr-TR" sz="1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tr-TR" sz="1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Sup>
                            <m:sSubSupPr>
                              <m:ctrlPr>
                                <a:rPr lang="tr-TR" sz="12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sub>
                            <m:sup/>
                          </m:sSubSup>
                        </m:e>
                      </m:func>
                    </m:oMath>
                  </m:oMathPara>
                </a14:m>
                <a:endParaRPr lang="tr-TR" sz="1800" dirty="0"/>
              </a:p>
              <a:p>
                <a:endParaRPr lang="tr-TR" sz="1800" dirty="0"/>
              </a:p>
              <a:p>
                <a:r>
                  <a:rPr lang="tr-TR" sz="1800" dirty="0"/>
                  <a:t>s’ normal kesit eğri uzunluğu, s jeodezik eğri uzunluğundan daima daha büyüktür.</a:t>
                </a:r>
              </a:p>
              <a:p>
                <a:r>
                  <a:rPr lang="tr-TR" sz="1800" dirty="0"/>
                  <a:t>s=100 km, </a:t>
                </a:r>
                <a:r>
                  <a:rPr lang="el-GR" sz="1800" dirty="0">
                    <a:latin typeface="Calibri"/>
                  </a:rPr>
                  <a:t>α</a:t>
                </a:r>
                <a:r>
                  <a:rPr lang="tr-TR" sz="1800" dirty="0">
                    <a:latin typeface="Calibri"/>
                  </a:rPr>
                  <a:t>=45</a:t>
                </a:r>
                <a:r>
                  <a:rPr lang="tr-TR" sz="1800" baseline="30000" dirty="0">
                    <a:latin typeface="Calibri"/>
                  </a:rPr>
                  <a:t>o</a:t>
                </a:r>
                <a:r>
                  <a:rPr lang="tr-TR" sz="1800" dirty="0">
                    <a:latin typeface="Calibri"/>
                  </a:rPr>
                  <a:t> ve </a:t>
                </a:r>
                <a:r>
                  <a:rPr lang="el-GR" sz="1800" dirty="0">
                    <a:latin typeface="Calibri"/>
                  </a:rPr>
                  <a:t>ϕ</a:t>
                </a:r>
                <a:r>
                  <a:rPr lang="tr-TR" sz="1800" dirty="0">
                    <a:latin typeface="Calibri"/>
                  </a:rPr>
                  <a:t>=50</a:t>
                </a:r>
                <a:r>
                  <a:rPr lang="tr-TR" sz="1800" baseline="30000" dirty="0">
                    <a:latin typeface="Calibri"/>
                  </a:rPr>
                  <a:t>o</a:t>
                </a:r>
                <a:r>
                  <a:rPr lang="tr-TR" sz="1800" dirty="0">
                    <a:latin typeface="Calibri"/>
                  </a:rPr>
                  <a:t> için s-s’=-10</a:t>
                </a:r>
                <a:r>
                  <a:rPr lang="tr-TR" sz="1800" baseline="30000" dirty="0">
                    <a:latin typeface="Calibri"/>
                  </a:rPr>
                  <a:t>-10</a:t>
                </a:r>
                <a:r>
                  <a:rPr lang="tr-TR" sz="1800" dirty="0">
                    <a:latin typeface="Calibri"/>
                  </a:rPr>
                  <a:t> m=-10</a:t>
                </a:r>
                <a:r>
                  <a:rPr lang="tr-TR" sz="1800" baseline="30000" dirty="0">
                    <a:latin typeface="Calibri"/>
                  </a:rPr>
                  <a:t>-7</a:t>
                </a:r>
                <a:r>
                  <a:rPr lang="tr-TR" sz="1800" dirty="0">
                    <a:latin typeface="Calibri"/>
                  </a:rPr>
                  <a:t> mm’ </a:t>
                </a:r>
                <a:r>
                  <a:rPr lang="tr-TR" sz="1800" dirty="0" err="1">
                    <a:latin typeface="Calibri"/>
                  </a:rPr>
                  <a:t>dir</a:t>
                </a:r>
                <a:r>
                  <a:rPr lang="tr-TR" sz="1800" dirty="0">
                    <a:latin typeface="Calibri"/>
                  </a:rPr>
                  <a:t>.</a:t>
                </a:r>
              </a:p>
              <a:p>
                <a:r>
                  <a:rPr lang="tr-TR" sz="1800" dirty="0">
                    <a:latin typeface="Calibri"/>
                  </a:rPr>
                  <a:t>s=1000 km için bu fark 0.1 mm’ den daha küçük kalır. </a:t>
                </a:r>
                <a:r>
                  <a:rPr lang="tr-TR" sz="1800" b="1" i="1" dirty="0">
                    <a:solidFill>
                      <a:srgbClr val="FF0000"/>
                    </a:solidFill>
                    <a:latin typeface="Calibri"/>
                  </a:rPr>
                  <a:t>Dolayısıyla pratik ülke ölçmeleri çerçevesinde aynı noktadan çıkan jeodezik eğri ile normal kesit eğri uzunlukları aynı sayılabilir.</a:t>
                </a:r>
                <a:endParaRPr lang="tr-TR" sz="1800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704" r="-519" b="-1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HEDEF NOKTASININ YÜKSEKLİĞİ NEDENİYLE DÜŞEY KESİT EĞRİSİNİN İNDİRGENMESİ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31</a:t>
            </a:fld>
            <a:endParaRPr lang="tr-TR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794" y="2249488"/>
            <a:ext cx="6456411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HEDEF NOKTASININ YÜKSEKLİĞİ NEDENİYLE DÜŞEY KESİT EĞRİSİNİN İNDİRGENMESİ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Yeryüzündeki P’</a:t>
            </a:r>
            <a:r>
              <a:rPr lang="tr-TR" baseline="-25000" dirty="0"/>
              <a:t>1</a:t>
            </a:r>
            <a:r>
              <a:rPr lang="tr-TR" dirty="0"/>
              <a:t> ve P’</a:t>
            </a:r>
            <a:r>
              <a:rPr lang="tr-TR" baseline="-25000" dirty="0"/>
              <a:t>2</a:t>
            </a:r>
            <a:r>
              <a:rPr lang="tr-TR" dirty="0"/>
              <a:t> noktalarından geçen </a:t>
            </a:r>
            <a:r>
              <a:rPr lang="tr-TR" dirty="0" err="1"/>
              <a:t>elipsoid</a:t>
            </a:r>
            <a:r>
              <a:rPr lang="tr-TR" dirty="0"/>
              <a:t> normallerini düşünelim.</a:t>
            </a:r>
          </a:p>
          <a:p>
            <a:r>
              <a:rPr lang="tr-TR" dirty="0"/>
              <a:t>P’1 noktasına alet kurup P’</a:t>
            </a:r>
            <a:r>
              <a:rPr lang="tr-TR" baseline="-25000" dirty="0"/>
              <a:t>2</a:t>
            </a:r>
            <a:r>
              <a:rPr lang="tr-TR" dirty="0"/>
              <a:t> noktasına bakalım.</a:t>
            </a:r>
          </a:p>
          <a:p>
            <a:r>
              <a:rPr lang="tr-TR" dirty="0"/>
              <a:t>P</a:t>
            </a:r>
            <a:r>
              <a:rPr lang="tr-TR" baseline="-25000" dirty="0"/>
              <a:t>1</a:t>
            </a:r>
            <a:r>
              <a:rPr lang="tr-TR" dirty="0"/>
              <a:t>P’</a:t>
            </a:r>
            <a:r>
              <a:rPr lang="tr-TR" baseline="-25000" dirty="0"/>
              <a:t>1</a:t>
            </a:r>
            <a:r>
              <a:rPr lang="tr-TR" dirty="0"/>
              <a:t> doğrusu, P</a:t>
            </a:r>
            <a:r>
              <a:rPr lang="tr-TR" baseline="-25000" dirty="0"/>
              <a:t>1</a:t>
            </a:r>
            <a:r>
              <a:rPr lang="tr-TR" dirty="0"/>
              <a:t>’ deki elipsoidin normalidir.</a:t>
            </a:r>
          </a:p>
          <a:p>
            <a:r>
              <a:rPr lang="tr-TR" dirty="0"/>
              <a:t>Bu normal ile P’</a:t>
            </a:r>
            <a:r>
              <a:rPr lang="tr-TR" baseline="-25000" dirty="0"/>
              <a:t>2</a:t>
            </a:r>
            <a:r>
              <a:rPr lang="tr-TR" dirty="0"/>
              <a:t> noktasından geçen düşey düzlem (P’</a:t>
            </a:r>
            <a:r>
              <a:rPr lang="tr-TR" baseline="-25000" dirty="0"/>
              <a:t>1</a:t>
            </a:r>
            <a:r>
              <a:rPr lang="tr-TR" dirty="0"/>
              <a:t>K</a:t>
            </a:r>
            <a:r>
              <a:rPr lang="tr-TR" baseline="-25000" dirty="0"/>
              <a:t>1</a:t>
            </a:r>
            <a:r>
              <a:rPr lang="tr-TR" dirty="0"/>
              <a:t>P’</a:t>
            </a:r>
            <a:r>
              <a:rPr lang="tr-TR" baseline="-25000" dirty="0"/>
              <a:t>2</a:t>
            </a:r>
            <a:r>
              <a:rPr lang="tr-TR" dirty="0"/>
              <a:t>) ile dönel elipsoidin arakesiti ve P’</a:t>
            </a:r>
            <a:r>
              <a:rPr lang="tr-TR" baseline="-25000" dirty="0"/>
              <a:t>1</a:t>
            </a:r>
            <a:r>
              <a:rPr lang="tr-TR" dirty="0"/>
              <a:t> deki normal ile P</a:t>
            </a:r>
            <a:r>
              <a:rPr lang="tr-TR" baseline="-25000" dirty="0"/>
              <a:t>2</a:t>
            </a:r>
            <a:r>
              <a:rPr lang="tr-TR" dirty="0"/>
              <a:t> den geçen düşey düzlemin dönel </a:t>
            </a:r>
            <a:r>
              <a:rPr lang="tr-TR" dirty="0" err="1"/>
              <a:t>elipsoidle</a:t>
            </a:r>
            <a:r>
              <a:rPr lang="tr-TR" dirty="0"/>
              <a:t> arakesiti çakışmaz.</a:t>
            </a:r>
          </a:p>
          <a:p>
            <a:r>
              <a:rPr lang="tr-TR" dirty="0"/>
              <a:t>Uzaydaki noktalar dönel elipsoide kendi normalleri boyunca indirildiğinden (</a:t>
            </a:r>
            <a:r>
              <a:rPr lang="tr-TR" dirty="0" err="1"/>
              <a:t>izdüşürüldüğünden</a:t>
            </a:r>
            <a:r>
              <a:rPr lang="tr-TR" dirty="0"/>
              <a:t>) </a:t>
            </a:r>
            <a:r>
              <a:rPr lang="tr-TR" dirty="0" err="1"/>
              <a:t>theodolitle</a:t>
            </a:r>
            <a:r>
              <a:rPr lang="tr-TR" dirty="0"/>
              <a:t> gözlenen      eğrisinin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tr-TR" baseline="-25000" dirty="0">
                <a:latin typeface="Times New Roman"/>
                <a:cs typeface="Times New Roman"/>
              </a:rPr>
              <a:t>12</a:t>
            </a:r>
            <a:r>
              <a:rPr lang="tr-TR" dirty="0">
                <a:latin typeface="Times New Roman"/>
                <a:cs typeface="Times New Roman"/>
              </a:rPr>
              <a:t> azimutu yani ölçülen açı, </a:t>
            </a:r>
            <a:r>
              <a:rPr lang="el-GR" dirty="0">
                <a:latin typeface="Calibri"/>
                <a:cs typeface="Times New Roman"/>
              </a:rPr>
              <a:t>α</a:t>
            </a:r>
            <a:r>
              <a:rPr lang="tr-TR" dirty="0">
                <a:latin typeface="Calibri"/>
                <a:cs typeface="Times New Roman"/>
              </a:rPr>
              <a:t>’</a:t>
            </a:r>
            <a:r>
              <a:rPr lang="tr-TR" baseline="-25000" dirty="0">
                <a:latin typeface="Calibri"/>
                <a:cs typeface="Times New Roman"/>
              </a:rPr>
              <a:t>12</a:t>
            </a:r>
            <a:r>
              <a:rPr lang="tr-TR" dirty="0">
                <a:latin typeface="Calibri"/>
                <a:cs typeface="Times New Roman"/>
              </a:rPr>
              <a:t> düşey kesit eğrisine indirgenmesi gerekir. Alet ile gözlediğimiz açı </a:t>
            </a:r>
            <a:r>
              <a:rPr lang="el-GR" dirty="0">
                <a:latin typeface="Times New Roman"/>
                <a:cs typeface="Times New Roman"/>
              </a:rPr>
              <a:t>γ</a:t>
            </a:r>
            <a:r>
              <a:rPr lang="tr-TR" baseline="-25000" dirty="0">
                <a:latin typeface="Times New Roman"/>
                <a:cs typeface="Times New Roman"/>
              </a:rPr>
              <a:t>12</a:t>
            </a:r>
            <a:r>
              <a:rPr lang="tr-TR" dirty="0">
                <a:latin typeface="Times New Roman"/>
                <a:cs typeface="Times New Roman"/>
              </a:rPr>
              <a:t> </a:t>
            </a:r>
            <a:r>
              <a:rPr lang="tr-TR" dirty="0" err="1">
                <a:latin typeface="Times New Roman"/>
                <a:cs typeface="Times New Roman"/>
              </a:rPr>
              <a:t>dir</a:t>
            </a:r>
            <a:r>
              <a:rPr lang="tr-TR" dirty="0">
                <a:latin typeface="Times New Roman"/>
                <a:cs typeface="Times New Roman"/>
              </a:rPr>
              <a:t>.</a:t>
            </a:r>
            <a:endParaRPr lang="tr-TR" dirty="0"/>
          </a:p>
          <a:p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32</a:t>
            </a:fld>
            <a:endParaRPr lang="tr-TR"/>
          </a:p>
        </p:txBody>
      </p:sp>
      <p:graphicFrame>
        <p:nvGraphicFramePr>
          <p:cNvPr id="6" name="5 Nesne"/>
          <p:cNvGraphicFramePr>
            <a:graphicFrameLocks noChangeAspect="1"/>
          </p:cNvGraphicFramePr>
          <p:nvPr/>
        </p:nvGraphicFramePr>
        <p:xfrm>
          <a:off x="3635896" y="5327086"/>
          <a:ext cx="432048" cy="353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9" name="Denklem" r:id="rId3" imgW="279360" imgH="228600" progId="Equation.3">
                  <p:embed/>
                </p:oleObj>
              </mc:Choice>
              <mc:Fallback>
                <p:oleObj name="Denklem" r:id="rId3" imgW="279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327086"/>
                        <a:ext cx="432048" cy="353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HEDEF NOKTASININ YÜKSEKLİĞİ NEDENİYLE DÜŞEY KESİT EĞRİSİNİN İNDİRGENMESİ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tr-TR" dirty="0"/>
                  <a:t>Hedef noktasının yüksekliğinden dolayı gözlenmiş doğrultulara bir düzeltme getirmek gerekir.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sz="18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sub>
                      </m:sSub>
                      <m:r>
                        <a:rPr lang="tr-TR" sz="18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num>
                        <m:den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tr-TR" sz="1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1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bSup>
                            <m:sSubSupPr>
                              <m:ctrlP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12</m:t>
                              </m:r>
                            </m:sub>
                            <m:sup>
                              <m:r>
                                <a:rPr lang="tr-T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tr-TR" dirty="0"/>
              </a:p>
              <a:p>
                <a:pPr marL="109728" indent="0">
                  <a:buNone/>
                </a:pPr>
                <a:endParaRPr lang="tr-TR" sz="1300" dirty="0"/>
              </a:p>
              <a:p>
                <a:r>
                  <a:rPr lang="tr-TR" dirty="0"/>
                  <a:t>Burada h</a:t>
                </a:r>
                <a:r>
                  <a:rPr lang="tr-TR" baseline="-25000" dirty="0"/>
                  <a:t>2</a:t>
                </a:r>
                <a:r>
                  <a:rPr lang="tr-TR" dirty="0"/>
                  <a:t> hedef yüksekliği, </a:t>
                </a:r>
                <a:r>
                  <a:rPr lang="el-GR" dirty="0"/>
                  <a:t>γ</a:t>
                </a:r>
                <a:r>
                  <a:rPr lang="tr-TR" baseline="-25000" dirty="0"/>
                  <a:t>12</a:t>
                </a:r>
                <a:r>
                  <a:rPr lang="tr-TR" dirty="0"/>
                  <a:t> gözlenen doğrultu, </a:t>
                </a:r>
                <a:r>
                  <a:rPr lang="el-GR" dirty="0"/>
                  <a:t>α</a:t>
                </a:r>
                <a:r>
                  <a:rPr lang="tr-TR" dirty="0"/>
                  <a:t>’</a:t>
                </a:r>
                <a:r>
                  <a:rPr lang="tr-TR" baseline="-25000" dirty="0"/>
                  <a:t>12</a:t>
                </a:r>
                <a:r>
                  <a:rPr lang="tr-TR" dirty="0"/>
                  <a:t> ise bunun </a:t>
                </a:r>
                <a:r>
                  <a:rPr lang="tr-TR" dirty="0" err="1"/>
                  <a:t>elipsoid</a:t>
                </a:r>
                <a:r>
                  <a:rPr lang="tr-TR" dirty="0"/>
                  <a:t> yüzündeki indirgenmiş değeridir.</a:t>
                </a:r>
              </a:p>
              <a:p>
                <a:r>
                  <a:rPr lang="tr-TR" dirty="0"/>
                  <a:t>Bu eşitlik hedef noktasının yüksekliğinin </a:t>
                </a:r>
                <a:r>
                  <a:rPr lang="tr-TR" dirty="0" err="1"/>
                  <a:t>elipsoid</a:t>
                </a:r>
                <a:r>
                  <a:rPr lang="tr-TR" dirty="0"/>
                  <a:t> normal kesit azimutuna etkisini gösterir ve jeodezik eğri uzunluğuna bağlı değildir.</a:t>
                </a:r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268" r="-3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HEDEF NOKTASININ YÜKSEKLİĞİ NEDENİYLE DÜŞEY KESİT EĞRİSİNİN İNDİRGENMESİ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Örneğin </a:t>
            </a:r>
            <a:r>
              <a:rPr lang="el-GR" dirty="0">
                <a:latin typeface="Calibri"/>
              </a:rPr>
              <a:t>ϕ</a:t>
            </a:r>
            <a:r>
              <a:rPr lang="tr-TR" baseline="-25000" dirty="0"/>
              <a:t>1</a:t>
            </a:r>
            <a:r>
              <a:rPr lang="tr-TR" dirty="0"/>
              <a:t>=50</a:t>
            </a:r>
            <a:r>
              <a:rPr lang="tr-TR" baseline="30000" dirty="0"/>
              <a:t>o</a:t>
            </a:r>
            <a:r>
              <a:rPr lang="tr-TR" dirty="0"/>
              <a:t>, </a:t>
            </a:r>
            <a:r>
              <a:rPr lang="el-GR" dirty="0"/>
              <a:t>α</a:t>
            </a:r>
            <a:r>
              <a:rPr lang="tr-TR" dirty="0"/>
              <a:t>’</a:t>
            </a:r>
            <a:r>
              <a:rPr lang="tr-TR" baseline="-25000" dirty="0"/>
              <a:t>12</a:t>
            </a:r>
            <a:r>
              <a:rPr lang="tr-TR" dirty="0"/>
              <a:t>=45</a:t>
            </a:r>
            <a:r>
              <a:rPr lang="tr-TR" baseline="30000" dirty="0"/>
              <a:t>o</a:t>
            </a:r>
            <a:r>
              <a:rPr lang="tr-TR" dirty="0"/>
              <a:t> ve h=3000 m olması durumunda  </a:t>
            </a:r>
            <a:r>
              <a:rPr lang="el-GR" dirty="0"/>
              <a:t>α</a:t>
            </a:r>
            <a:r>
              <a:rPr lang="tr-TR" dirty="0"/>
              <a:t>’</a:t>
            </a:r>
            <a:r>
              <a:rPr lang="tr-TR" baseline="-25000" dirty="0"/>
              <a:t>12</a:t>
            </a:r>
            <a:r>
              <a:rPr lang="tr-TR" dirty="0"/>
              <a:t>-</a:t>
            </a:r>
            <a:r>
              <a:rPr lang="el-GR" dirty="0"/>
              <a:t>γ</a:t>
            </a:r>
            <a:r>
              <a:rPr lang="tr-TR" baseline="-25000" dirty="0"/>
              <a:t>12</a:t>
            </a:r>
            <a:r>
              <a:rPr lang="tr-TR" dirty="0"/>
              <a:t>=0.134’’ kadardır. Bu miktar göz ardı edilemez.</a:t>
            </a:r>
          </a:p>
          <a:p>
            <a:r>
              <a:rPr lang="tr-TR" dirty="0"/>
              <a:t>Hedef noktası yüksekliğinden kaynaklanan indirgeme, eğer her iki nokta aynı meridyen veya aynı paralel daire üzerinde iseler; noktalardaki yüzey normalleri kesiştiklerinden yok olur.</a:t>
            </a:r>
          </a:p>
          <a:p>
            <a:r>
              <a:rPr lang="tr-TR" dirty="0"/>
              <a:t>Küre yüzeyi referans yüzeyi olarak alınırsa, hedef yüksekliği indirgemesi ortadan kalkar.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Jeodezik</a:t>
            </a:r>
            <a:r>
              <a:rPr lang="tr-TR" dirty="0"/>
              <a:t> Eğri – </a:t>
            </a:r>
            <a:r>
              <a:rPr lang="tr-TR" dirty="0" err="1"/>
              <a:t>Elipsoid</a:t>
            </a:r>
            <a:r>
              <a:rPr lang="tr-TR" dirty="0"/>
              <a:t> Üstünde Düşey Kesitler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16832"/>
            <a:ext cx="4258816" cy="4657704"/>
          </a:xfrm>
        </p:spPr>
        <p:txBody>
          <a:bodyPr>
            <a:normAutofit fontScale="70000" lnSpcReduction="20000"/>
          </a:bodyPr>
          <a:lstStyle/>
          <a:p>
            <a:r>
              <a:rPr lang="tr-TR" dirty="0"/>
              <a:t>P</a:t>
            </a:r>
            <a:r>
              <a:rPr lang="tr-TR" baseline="-25000" dirty="0"/>
              <a:t>1</a:t>
            </a:r>
            <a:r>
              <a:rPr lang="tr-TR" dirty="0"/>
              <a:t> ve P2 noktalarındaki normalleri genel olarak </a:t>
            </a:r>
            <a:r>
              <a:rPr lang="tr-TR" b="1" i="1" dirty="0">
                <a:solidFill>
                  <a:srgbClr val="FF0000"/>
                </a:solidFill>
              </a:rPr>
              <a:t>aykırı doğrular </a:t>
            </a:r>
            <a:r>
              <a:rPr lang="tr-TR" dirty="0"/>
              <a:t>oluştururlar. Bunlar ayrı düzlemler içindedirler ve dolayısıyla birbirini kesmezler.</a:t>
            </a:r>
          </a:p>
          <a:p>
            <a:r>
              <a:rPr lang="tr-TR" baseline="-25000" dirty="0"/>
              <a:t> </a:t>
            </a:r>
            <a:r>
              <a:rPr lang="tr-TR" dirty="0"/>
              <a:t>P</a:t>
            </a:r>
            <a:r>
              <a:rPr lang="tr-TR" baseline="-25000" dirty="0"/>
              <a:t>1</a:t>
            </a:r>
            <a:r>
              <a:rPr lang="tr-TR" dirty="0"/>
              <a:t> ve P2 aynı meridyen üzerinde iseler, her iki yüzey normali meridyen düzlemi içinde; paralel daire üzerinde bulunuyorlarsa, her iki yüzey normali dönme ekseni üzerinde birbirini keser.</a:t>
            </a:r>
          </a:p>
          <a:p>
            <a:r>
              <a:rPr lang="tr-TR" dirty="0"/>
              <a:t>Bu istisnalar dışında noktalardaki yüzey normallerini içeren düzlemler iki ayrı düzlemdir ve bu düzlemlere </a:t>
            </a:r>
            <a:r>
              <a:rPr lang="tr-TR" b="1" i="1" dirty="0">
                <a:solidFill>
                  <a:srgbClr val="FF0000"/>
                </a:solidFill>
              </a:rPr>
              <a:t>normal kesit ve karşı normal </a:t>
            </a:r>
            <a:r>
              <a:rPr lang="tr-TR" dirty="0"/>
              <a:t>kesit düzlemi denir.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37FA-868B-4EAB-96C8-F63167D65A30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810372" cy="4447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tr-TR" dirty="0" err="1"/>
              <a:t>Jeodezik</a:t>
            </a:r>
            <a:r>
              <a:rPr lang="tr-TR" dirty="0"/>
              <a:t> Eğri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3990" y="4581128"/>
            <a:ext cx="8229600" cy="1777384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Bir yüzey üzerinde bulunan bir d eğrisinin A, B, C gibi birbirine sonsuz yakın üç noktasını düşünelim ve yüzeyin B’ deki teğet düzlemine bu üç noktayı </a:t>
            </a:r>
            <a:r>
              <a:rPr lang="tr-TR" dirty="0" err="1"/>
              <a:t>izdüşürelim</a:t>
            </a:r>
            <a:r>
              <a:rPr lang="tr-TR" dirty="0"/>
              <a:t>.</a:t>
            </a:r>
          </a:p>
          <a:p>
            <a:r>
              <a:rPr lang="tr-TR" dirty="0"/>
              <a:t>A’, B’, C’ izdüşüm noktalarından geçen eğrilik dairesinin belirttiği eğriliğe yüzey eğrisinin “</a:t>
            </a:r>
            <a:r>
              <a:rPr lang="tr-TR" b="1" i="1" dirty="0" err="1">
                <a:solidFill>
                  <a:srgbClr val="FF0000"/>
                </a:solidFill>
              </a:rPr>
              <a:t>jeodezik</a:t>
            </a:r>
            <a:r>
              <a:rPr lang="tr-TR" b="1" i="1" dirty="0">
                <a:solidFill>
                  <a:srgbClr val="FF0000"/>
                </a:solidFill>
              </a:rPr>
              <a:t> eğriliği</a:t>
            </a:r>
            <a:r>
              <a:rPr lang="tr-TR" dirty="0"/>
              <a:t>” denir ve 1:</a:t>
            </a:r>
            <a:r>
              <a:rPr lang="tr-TR" dirty="0" err="1"/>
              <a:t>R</a:t>
            </a:r>
            <a:r>
              <a:rPr lang="tr-TR" baseline="-25000" dirty="0" err="1"/>
              <a:t>g</a:t>
            </a:r>
            <a:r>
              <a:rPr lang="tr-TR" dirty="0"/>
              <a:t> ile gösterilir.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21203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/>
          <a:lstStyle/>
          <a:p>
            <a:r>
              <a:rPr lang="tr-TR" dirty="0" err="1"/>
              <a:t>Jeodezik</a:t>
            </a:r>
            <a:r>
              <a:rPr lang="tr-TR" dirty="0"/>
              <a:t> Eğri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2332" y="4581128"/>
            <a:ext cx="8229600" cy="1777384"/>
          </a:xfrm>
        </p:spPr>
        <p:txBody>
          <a:bodyPr>
            <a:normAutofit fontScale="55000" lnSpcReduction="20000"/>
          </a:bodyPr>
          <a:lstStyle/>
          <a:p>
            <a:r>
              <a:rPr lang="tr-TR" dirty="0"/>
              <a:t>Eğer A’, B’, C’ izdüşümleri bir doğru oluşturuyorsa söz konusu yüzey eğrisinin </a:t>
            </a:r>
            <a:r>
              <a:rPr lang="tr-TR" b="1" i="1" dirty="0">
                <a:solidFill>
                  <a:srgbClr val="FF0000"/>
                </a:solidFill>
              </a:rPr>
              <a:t>jeodezik eğriliği sıfırdır</a:t>
            </a:r>
            <a:r>
              <a:rPr lang="tr-TR" dirty="0"/>
              <a:t>. </a:t>
            </a:r>
          </a:p>
          <a:p>
            <a:r>
              <a:rPr lang="tr-TR" dirty="0"/>
              <a:t>Bu durumda eğrinin </a:t>
            </a:r>
            <a:r>
              <a:rPr lang="tr-TR" dirty="0" err="1"/>
              <a:t>oskülatör</a:t>
            </a:r>
            <a:r>
              <a:rPr lang="tr-TR" dirty="0"/>
              <a:t> düzlemi yüzeyin söz konusu noktalarındaki teğet düzlemine dik demektir.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Bütün noktalarında bu şartı sağlayan, yani jeodezik eğriliği sıfır olan yüzey eğrileri birer jeodezik eğridir. </a:t>
            </a:r>
          </a:p>
          <a:p>
            <a:r>
              <a:rPr lang="tr-TR" dirty="0"/>
              <a:t>Jeodezik eğrinin her noktasındaki </a:t>
            </a:r>
            <a:r>
              <a:rPr lang="tr-TR" dirty="0" err="1"/>
              <a:t>oskülatör</a:t>
            </a:r>
            <a:r>
              <a:rPr lang="tr-TR" dirty="0"/>
              <a:t> düzlemi aynı zamanda yüzeyin o noktadaki normal düzlemidir, yani eğrinin asal normalleri yüzey normalleri ile çakışır.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090" y="1772816"/>
            <a:ext cx="821203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/>
          <a:lstStyle/>
          <a:p>
            <a:r>
              <a:rPr lang="tr-TR" dirty="0" err="1"/>
              <a:t>Jeodezik</a:t>
            </a:r>
            <a:r>
              <a:rPr lang="tr-TR" dirty="0"/>
              <a:t> Eğri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01720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Çoğu zaman </a:t>
            </a:r>
            <a:r>
              <a:rPr lang="tr-TR" dirty="0" err="1"/>
              <a:t>jeodezik</a:t>
            </a:r>
            <a:r>
              <a:rPr lang="tr-TR" dirty="0"/>
              <a:t> eğri </a:t>
            </a:r>
            <a:r>
              <a:rPr lang="tr-TR" b="1" i="1" dirty="0">
                <a:solidFill>
                  <a:srgbClr val="FF0000"/>
                </a:solidFill>
              </a:rPr>
              <a:t>yüzeyin iki noktası arasındaki en kısa yol </a:t>
            </a:r>
            <a:r>
              <a:rPr lang="tr-TR" dirty="0"/>
              <a:t>olarak tanımlanır. Ancak bu tanım yetersizdir. İki nokta arasındaki en kısa yol her zaman bir </a:t>
            </a:r>
            <a:r>
              <a:rPr lang="tr-TR" dirty="0" err="1"/>
              <a:t>jeodezik</a:t>
            </a:r>
            <a:r>
              <a:rPr lang="tr-TR" dirty="0"/>
              <a:t> eğri olduğu halde; her </a:t>
            </a:r>
            <a:r>
              <a:rPr lang="tr-TR" dirty="0" err="1"/>
              <a:t>jeodezik</a:t>
            </a:r>
            <a:r>
              <a:rPr lang="tr-TR" dirty="0"/>
              <a:t> eğri her zaman en kısa yol değildir.</a:t>
            </a:r>
          </a:p>
          <a:p>
            <a:r>
              <a:rPr lang="tr-TR" dirty="0"/>
              <a:t>Örneğin, küre üzerinde büyük dairenin belli bir parçası en kısa yoldur, fakat büyük dairenin geri kalan kısmı da en kısa yol olmamakla beraber bir </a:t>
            </a:r>
            <a:r>
              <a:rPr lang="tr-TR" dirty="0" err="1"/>
              <a:t>jeodezik</a:t>
            </a:r>
            <a:r>
              <a:rPr lang="tr-TR" dirty="0"/>
              <a:t> eğridir.</a:t>
            </a:r>
          </a:p>
          <a:p>
            <a:r>
              <a:rPr lang="tr-TR" dirty="0" err="1"/>
              <a:t>Jeodezik</a:t>
            </a:r>
            <a:r>
              <a:rPr lang="tr-TR" dirty="0"/>
              <a:t> problemlerin çözümünde yüzeyin sınırlı bölgeleri içinde çalışıldığından söz konusu </a:t>
            </a:r>
            <a:r>
              <a:rPr lang="tr-TR" dirty="0" err="1"/>
              <a:t>jeodezik</a:t>
            </a:r>
            <a:r>
              <a:rPr lang="tr-TR" dirty="0"/>
              <a:t> eğriler, pratik bakımdan aynı zamanda iki yüzey noktası arasındaki en kısa yol olarak tanımlanabilir.</a:t>
            </a:r>
          </a:p>
          <a:p>
            <a:r>
              <a:rPr lang="tr-TR" b="1" i="1" dirty="0"/>
              <a:t>Gerek </a:t>
            </a:r>
            <a:r>
              <a:rPr lang="tr-TR" b="1" i="1" dirty="0" err="1"/>
              <a:t>jeodezik</a:t>
            </a:r>
            <a:r>
              <a:rPr lang="tr-TR" b="1" i="1" dirty="0"/>
              <a:t> eğriliğin sıfır olması ve gerekse iki nokta arasında en kısa yol olması özellikleri, </a:t>
            </a:r>
            <a:r>
              <a:rPr lang="tr-TR" b="1" i="1" dirty="0" err="1"/>
              <a:t>jeodezik</a:t>
            </a:r>
            <a:r>
              <a:rPr lang="tr-TR" b="1" i="1" dirty="0"/>
              <a:t> eğriyi yüzeyler üzerinde düzlemdeki doğrunun yerine geçirir.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tr-TR" dirty="0" err="1"/>
              <a:t>Jeodezik</a:t>
            </a:r>
            <a:r>
              <a:rPr lang="tr-TR" dirty="0"/>
              <a:t> Eğrilik ve </a:t>
            </a:r>
            <a:r>
              <a:rPr lang="tr-TR" dirty="0" err="1"/>
              <a:t>Jeodezik</a:t>
            </a:r>
            <a:r>
              <a:rPr lang="tr-TR" dirty="0"/>
              <a:t> Eğri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4042792" cy="4585696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A, P, C bir yüzey üzerindeki bir eğri üzerinde birbirine yakın üç nokta olsun.</a:t>
            </a:r>
          </a:p>
          <a:p>
            <a:r>
              <a:rPr lang="tr-TR" dirty="0"/>
              <a:t>P de bu yüzeye bir teğet düzlem (T) çizelim. </a:t>
            </a:r>
          </a:p>
          <a:p>
            <a:r>
              <a:rPr lang="tr-TR" dirty="0"/>
              <a:t>Bu teğet düzleme A, P, C noktalarını </a:t>
            </a:r>
            <a:r>
              <a:rPr lang="tr-TR" dirty="0" err="1"/>
              <a:t>izdüşürelim</a:t>
            </a:r>
            <a:r>
              <a:rPr lang="tr-TR" dirty="0"/>
              <a:t> ve bunlar a, p, c olsun.</a:t>
            </a:r>
          </a:p>
          <a:p>
            <a:r>
              <a:rPr lang="tr-TR" dirty="0"/>
              <a:t>A, P, C noktalarından bir eğrilik dairesi geçtiği gibi, a, p, c’ den de bir eğrilik dairesi geçer.</a:t>
            </a:r>
          </a:p>
          <a:p>
            <a:r>
              <a:rPr lang="tr-TR" dirty="0"/>
              <a:t>İşte bu eğrilik dairesinin eğriliği 1:R</a:t>
            </a:r>
            <a:r>
              <a:rPr lang="tr-TR" baseline="-25000" dirty="0"/>
              <a:t>g</a:t>
            </a:r>
            <a:r>
              <a:rPr lang="tr-TR" dirty="0"/>
              <a:t>’ ye eğrinin </a:t>
            </a:r>
            <a:r>
              <a:rPr lang="tr-TR" dirty="0" err="1"/>
              <a:t>jeodezik</a:t>
            </a:r>
            <a:r>
              <a:rPr lang="tr-TR" dirty="0"/>
              <a:t> eğriliği denir.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8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728192"/>
            <a:ext cx="443952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/>
          <a:lstStyle/>
          <a:p>
            <a:r>
              <a:rPr lang="tr-TR" dirty="0" err="1"/>
              <a:t>Jeodezik</a:t>
            </a:r>
            <a:r>
              <a:rPr lang="tr-TR" dirty="0"/>
              <a:t> Eğrilik ve </a:t>
            </a:r>
            <a:r>
              <a:rPr lang="tr-TR" dirty="0" err="1"/>
              <a:t>Jeodezik</a:t>
            </a:r>
            <a:r>
              <a:rPr lang="tr-TR" dirty="0"/>
              <a:t> Eğri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İçerik Yer Tutucusu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88840"/>
                <a:ext cx="4042792" cy="4585696"/>
              </a:xfrm>
            </p:spPr>
            <p:txBody>
              <a:bodyPr>
                <a:noAutofit/>
              </a:bodyPr>
              <a:lstStyle/>
              <a:p>
                <a:r>
                  <a:rPr lang="tr-TR" sz="1800" b="1" i="1" dirty="0"/>
                  <a:t>Jeodezik eğrilik normal eğrilik cinsinden hesaplanabilir.</a:t>
                </a:r>
              </a:p>
              <a:p>
                <a:r>
                  <a:rPr lang="tr-TR" sz="1800" dirty="0"/>
                  <a:t>Yüzey üzerinde P noktasından geçen eğrinin, bu noktasındaki eğrilik yarıçapı r olsun.</a:t>
                </a:r>
              </a:p>
              <a:p>
                <a:r>
                  <a:rPr lang="tr-TR" sz="1800" dirty="0"/>
                  <a:t>Eğrinin P noktasından geçen normal kesit düzlemi ile sözü edilen eğrinin </a:t>
                </a:r>
                <a:r>
                  <a:rPr lang="tr-TR" sz="1800" dirty="0" err="1"/>
                  <a:t>oskülatör</a:t>
                </a:r>
                <a:r>
                  <a:rPr lang="tr-TR" sz="1800" dirty="0"/>
                  <a:t> düzlemi arasındaki açı </a:t>
                </a:r>
                <a:r>
                  <a:rPr lang="el-GR" sz="1800" dirty="0">
                    <a:latin typeface="Times New Roman"/>
                    <a:cs typeface="Times New Roman"/>
                  </a:rPr>
                  <a:t>θ</a:t>
                </a:r>
                <a:r>
                  <a:rPr lang="tr-TR" sz="1800" dirty="0">
                    <a:latin typeface="Times New Roman"/>
                    <a:cs typeface="Times New Roman"/>
                  </a:rPr>
                  <a:t> ise, </a:t>
                </a:r>
                <a:r>
                  <a:rPr lang="tr-TR" sz="1800" b="1" i="1" dirty="0" err="1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Meusnier</a:t>
                </a:r>
                <a:r>
                  <a:rPr lang="tr-TR" sz="1800" dirty="0">
                    <a:latin typeface="Times New Roman"/>
                    <a:cs typeface="Times New Roman"/>
                  </a:rPr>
                  <a:t>’ e göre;</a:t>
                </a:r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tr-TR" sz="1800" b="0" i="1" smtClean="0">
                          <a:latin typeface="Cambria Math" panose="02040503050406030204" pitchFamily="18" charset="0"/>
                          <a:cs typeface="Times New Roman"/>
                        </a:rPr>
                        <m:t>𝑟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  <a:cs typeface="Times New Roman"/>
                        </a:rPr>
                        <m:t>=</m:t>
                      </m:r>
                      <m:sSub>
                        <m:sSubPr>
                          <m:ctrlPr>
                            <a:rPr lang="tr-TR" sz="18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sSubPr>
                        <m:e>
                          <m:r>
                            <a:rPr lang="tr-TR" sz="18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𝑅</m:t>
                          </m:r>
                        </m:e>
                        <m:sub>
                          <m:r>
                            <a:rPr lang="tr-TR" sz="1800" b="0" i="1" smtClean="0">
                              <a:latin typeface="Cambria Math" panose="02040503050406030204" pitchFamily="18" charset="0"/>
                              <a:cs typeface="Times New Roman"/>
                            </a:rPr>
                            <m:t>𝑛𝑜𝑟</m:t>
                          </m:r>
                        </m:sub>
                      </m:sSub>
                      <m:r>
                        <a:rPr lang="tr-TR" sz="1800" b="0" i="1" smtClean="0">
                          <a:latin typeface="Cambria Math" panose="02040503050406030204" pitchFamily="18" charset="0"/>
                          <a:cs typeface="Times New Roman"/>
                        </a:rPr>
                        <m:t> 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  <a:cs typeface="Times New Roman"/>
                        </a:rPr>
                        <m:t>𝑐𝑜𝑠</m:t>
                      </m:r>
                      <m:r>
                        <a:rPr lang="tr-TR" sz="1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𝜃</m:t>
                      </m:r>
                    </m:oMath>
                  </m:oMathPara>
                </a14:m>
                <a:endParaRPr lang="tr-TR" sz="1800" dirty="0">
                  <a:latin typeface="Times New Roman"/>
                  <a:cs typeface="Times New Roman"/>
                </a:endParaRPr>
              </a:p>
              <a:p>
                <a:r>
                  <a:rPr lang="tr-TR" sz="1800" dirty="0">
                    <a:latin typeface="Times New Roman"/>
                    <a:cs typeface="Times New Roman"/>
                  </a:rPr>
                  <a:t>elde edilir. Burada, R</a:t>
                </a:r>
                <a:r>
                  <a:rPr lang="tr-TR" sz="1800" baseline="-25000" dirty="0">
                    <a:latin typeface="Times New Roman"/>
                    <a:cs typeface="Times New Roman"/>
                  </a:rPr>
                  <a:t>nor</a:t>
                </a:r>
                <a:r>
                  <a:rPr lang="tr-TR" sz="1800" dirty="0">
                    <a:latin typeface="Times New Roman"/>
                    <a:cs typeface="Times New Roman"/>
                  </a:rPr>
                  <a:t> normal kesit eğrisinin P noktasındaki eğrilik yarıçapıdır.</a:t>
                </a:r>
                <a:endParaRPr lang="tr-TR" sz="1800" dirty="0"/>
              </a:p>
            </p:txBody>
          </p:sp>
        </mc:Choice>
        <mc:Fallback xmlns="">
          <p:sp>
            <p:nvSpPr>
              <p:cNvPr id="3" name="2 İçerik Yer Tutucusu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88840"/>
                <a:ext cx="4042792" cy="4585696"/>
              </a:xfrm>
              <a:blipFill rotWithShape="0">
                <a:blip r:embed="rId2"/>
                <a:stretch>
                  <a:fillRect t="-6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740F-DCF2-478A-B2BB-F43B13DE6DFA}" type="datetime1">
              <a:rPr lang="tr-TR" smtClean="0"/>
              <a:pPr/>
              <a:t>10.11.2020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DC957-0735-437B-B7FC-6E463655168F}" type="slidenum">
              <a:rPr lang="tr-TR" smtClean="0"/>
              <a:pPr/>
              <a:t>9</a:t>
            </a:fld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28192"/>
            <a:ext cx="4439528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Şehir Hayatı">
  <a:themeElements>
    <a:clrScheme name="Şehir Hayatı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Şehir Hayatı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Şehir Hayatı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1013</TotalTime>
  <Words>1715</Words>
  <Application>Microsoft Office PowerPoint</Application>
  <PresentationFormat>Ekran Gösterisi (4:3)</PresentationFormat>
  <Paragraphs>277</Paragraphs>
  <Slides>34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42" baseType="lpstr">
      <vt:lpstr>Calibri</vt:lpstr>
      <vt:lpstr>Cambria Math</vt:lpstr>
      <vt:lpstr>Georgia</vt:lpstr>
      <vt:lpstr>Times New Roman</vt:lpstr>
      <vt:lpstr>Trebuchet MS</vt:lpstr>
      <vt:lpstr>Wingdings 2</vt:lpstr>
      <vt:lpstr>Şehir Hayatı</vt:lpstr>
      <vt:lpstr>Denklem</vt:lpstr>
      <vt:lpstr>Geometrik Jeodezi 5</vt:lpstr>
      <vt:lpstr>Jeodezik Eğri – Elipsoid Üstünde Düşey Kesitler</vt:lpstr>
      <vt:lpstr>Jeodezik Eğri – Elipsoid Üstünde Düşey Kesitler</vt:lpstr>
      <vt:lpstr>Jeodezik Eğri – Elipsoid Üstünde Düşey Kesitler</vt:lpstr>
      <vt:lpstr>Jeodezik Eğri</vt:lpstr>
      <vt:lpstr>Jeodezik Eğri</vt:lpstr>
      <vt:lpstr>Jeodezik Eğri</vt:lpstr>
      <vt:lpstr>Jeodezik Eğrilik ve Jeodezik Eğri</vt:lpstr>
      <vt:lpstr>Jeodezik Eğrilik ve Jeodezik Eğri</vt:lpstr>
      <vt:lpstr>Jeodezik Eğrilik ve Jeodezik Eğri</vt:lpstr>
      <vt:lpstr>Jeodezik Eğrilik ve Jeodezik Eğri</vt:lpstr>
      <vt:lpstr>Jeodezik Eğrilik ve Jeodezik Eğri</vt:lpstr>
      <vt:lpstr>Jeodezik Eğriliğin Denklemi</vt:lpstr>
      <vt:lpstr>CLAIRAUT DENKLEMİ</vt:lpstr>
      <vt:lpstr>CLAIRAUT DENKLEMİ</vt:lpstr>
      <vt:lpstr>CLAIRAUT DENKLEMİ</vt:lpstr>
      <vt:lpstr>CLAIRAUT DENKLEMİ</vt:lpstr>
      <vt:lpstr>CLAIRAUT DENKLEMİ</vt:lpstr>
      <vt:lpstr>CLAIRAUT DENKLEMİ</vt:lpstr>
      <vt:lpstr>CLAIRAUT DENKLEMİ</vt:lpstr>
      <vt:lpstr>Uygulama-1</vt:lpstr>
      <vt:lpstr>Uygulama-1</vt:lpstr>
      <vt:lpstr>Uygulama-2</vt:lpstr>
      <vt:lpstr>JEODEZİK EĞRİ İLE DÜŞEY KESİT EĞRİLERİ ARASINDAKİ İLİŞKİ</vt:lpstr>
      <vt:lpstr>JEODEZİK EĞRİ İLE DÜŞEY KESİT EĞRİLERİ ARASINDAKİ İLİŞKİ</vt:lpstr>
      <vt:lpstr>JEODEZİK EĞRİ İLE DÜŞEY KESİT EĞRİLERİ ARASINDAKİ İLİŞKİ</vt:lpstr>
      <vt:lpstr>JEODEZİK EĞRİ İLE DÜŞEY KESİT EĞRİSİ ARASINDAKİ AZİMUT FARKI</vt:lpstr>
      <vt:lpstr>JEODEZİK EĞRİ İLE DÜŞEY KESİT EĞRİSİ ARASINDAKİ AZİMUT FARKI</vt:lpstr>
      <vt:lpstr>JEODEZİK EĞRİ İLE DÜŞEY KESİT EĞRİSİ ARASINDAKİ AZİMUT FARKI</vt:lpstr>
      <vt:lpstr>JEODEZİK EĞRİ İLE DÜŞEY KESİT YAYI ARASINDAKİ UZAKLIK FARKI</vt:lpstr>
      <vt:lpstr>HEDEF NOKTASININ YÜKSEKLİĞİ NEDENİYLE DÜŞEY KESİT EĞRİSİNİN İNDİRGENMESİ</vt:lpstr>
      <vt:lpstr>HEDEF NOKTASININ YÜKSEKLİĞİ NEDENİYLE DÜŞEY KESİT EĞRİSİNİN İNDİRGENMESİ</vt:lpstr>
      <vt:lpstr>HEDEF NOKTASININ YÜKSEKLİĞİ NEDENİYLE DÜŞEY KESİT EĞRİSİNİN İNDİRGENMESİ</vt:lpstr>
      <vt:lpstr>HEDEF NOKTASININ YÜKSEKLİĞİ NEDENİYLE DÜŞEY KESİT EĞRİSİNİN İNDİRGENMESİ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Jeodezi 5</dc:title>
  <dc:creator>3412</dc:creator>
  <cp:lastModifiedBy>Microsoft hesabı</cp:lastModifiedBy>
  <cp:revision>121</cp:revision>
  <dcterms:created xsi:type="dcterms:W3CDTF">2013-02-16T13:08:27Z</dcterms:created>
  <dcterms:modified xsi:type="dcterms:W3CDTF">2020-11-10T21:15:41Z</dcterms:modified>
</cp:coreProperties>
</file>