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60"/>
  </p:normalViewPr>
  <p:slideViewPr>
    <p:cSldViewPr>
      <p:cViewPr varScale="1">
        <p:scale>
          <a:sx n="86" d="100"/>
          <a:sy n="86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D109E-8FBB-4793-917E-413B9AEF27EA}" type="datetimeFigureOut">
              <a:rPr lang="tr-TR" smtClean="0"/>
              <a:t>27.11.2023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CC458-9F1F-4BDE-8BEA-3009F30DF5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78868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3A3ED-3503-482E-8317-EDB313716B33}" type="datetimeFigureOut">
              <a:rPr lang="tr-TR" smtClean="0"/>
              <a:pPr/>
              <a:t>27.11.2023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054CB-E5EE-41BF-A70B-E4871962079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548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12 Yuvarlatılmış Dikdörtgen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Alt Başlık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27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A5F5B-0C34-43CA-B53C-DAC99406B2E4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17" name="16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9" name="2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4A8E3258-5377-4623-A2F8-01A984F6FA5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6 Dikdörtgen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Dikdörtgen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ikdörtgen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8B741-D09C-488F-AD9B-2981D1517871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5269-D682-4072-9859-BE4BE719A008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İçerik Yer Tutucusu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9 Yuvarlatılmış Dikdörtgen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5B900-19EA-4B47-BB2E-2DBFCB02BA13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tr-TR"/>
          </a:p>
        </p:txBody>
      </p:sp>
      <p:sp>
        <p:nvSpPr>
          <p:cNvPr id="7" name="6 Dikdörtgen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Dikdörtgen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Dikdörtgen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4A8E3258-5377-4623-A2F8-01A984F6FA5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8454B-CBB3-4C95-A5B0-2993F6A2478F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8 İçerik Yer Tutucusu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30707-B66A-4B1C-AAF0-82911CB054CB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10 İçerik Yer Tutucusu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3" name="12 İçerik Yer Tutucusu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99C7-0D38-447E-B325-A46F58D532D5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6EE76-7A0D-46D4-AD7B-F9E98C54931F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8 Yuvarlatılmış Dikdörtgen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60F82-7739-4C7C-BE93-ED6285DB2A66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D30C0-0FCF-4D5F-A3BC-BDA82F9BF351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4A8E3258-5377-4623-A2F8-01A984F6FA5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10 Dikdörtgen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Dikdörtgen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7 Yuvarlatılmış Dikdörtgen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Başlık Yer Tutucusu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12 Metin Yer Tutucusu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13 Veri Yer Tutucusu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5A1E6A0-A1AC-4C8E-A29D-7CE839990124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23" name="22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4A8E3258-5377-4623-A2F8-01A984F6FA5B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GEOMETRİK JEODEZİ10</a:t>
            </a:r>
            <a:endParaRPr lang="tr-TR" dirty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B1B97-74F3-4283-9C09-EA16AE6299A0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1</a:t>
            </a:fld>
            <a:endParaRPr lang="tr-T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Gauss-</a:t>
            </a:r>
            <a:r>
              <a:rPr lang="tr-TR" dirty="0" err="1" smtClean="0"/>
              <a:t>Kruger</a:t>
            </a:r>
            <a:r>
              <a:rPr lang="tr-TR" dirty="0" smtClean="0"/>
              <a:t> Projeksiyonunda Meridyen Yakınsama Açısı c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10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4305672" cy="4572000"/>
          </a:xfrm>
        </p:spPr>
        <p:txBody>
          <a:bodyPr>
            <a:normAutofit fontScale="85000" lnSpcReduction="20000"/>
          </a:bodyPr>
          <a:lstStyle/>
          <a:p>
            <a:r>
              <a:rPr lang="tr-TR" dirty="0" err="1" smtClean="0"/>
              <a:t>Elipsoid</a:t>
            </a:r>
            <a:r>
              <a:rPr lang="tr-TR" dirty="0" smtClean="0"/>
              <a:t> üzerinde bir P noktası alalım. Buradan başlangıç meridyenine bir F diki inelim.</a:t>
            </a:r>
          </a:p>
          <a:p>
            <a:endParaRPr lang="tr-TR" dirty="0" smtClean="0"/>
          </a:p>
          <a:p>
            <a:r>
              <a:rPr lang="tr-TR" dirty="0" smtClean="0"/>
              <a:t>Eşitlikleri ile P’ </a:t>
            </a:r>
            <a:r>
              <a:rPr lang="tr-TR" dirty="0" err="1" smtClean="0"/>
              <a:t>nin</a:t>
            </a:r>
            <a:r>
              <a:rPr lang="tr-TR" dirty="0" smtClean="0"/>
              <a:t> </a:t>
            </a:r>
            <a:r>
              <a:rPr lang="tr-TR" dirty="0" err="1" smtClean="0"/>
              <a:t>elipsoid</a:t>
            </a:r>
            <a:r>
              <a:rPr lang="tr-TR" dirty="0" smtClean="0"/>
              <a:t> üstünde jeodezik dik koordinatları belirlenmiş olur.</a:t>
            </a:r>
          </a:p>
          <a:p>
            <a:r>
              <a:rPr lang="tr-TR" dirty="0" smtClean="0"/>
              <a:t>P’ den başlangıç meridyenine bir paralel (y=sabit eğrisi) çizelim.</a:t>
            </a:r>
          </a:p>
          <a:p>
            <a:r>
              <a:rPr lang="tr-TR" dirty="0" smtClean="0"/>
              <a:t>P’ den geçen meridyenle bu jeodezik paralel arasındaki açıya elipsoidal meridyen yakınsaması (</a:t>
            </a:r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tr-TR" dirty="0" smtClean="0"/>
              <a:t>) denir.</a:t>
            </a:r>
          </a:p>
          <a:p>
            <a:r>
              <a:rPr lang="el-GR" dirty="0" smtClean="0">
                <a:latin typeface="Times New Roman"/>
                <a:cs typeface="Times New Roman"/>
              </a:rPr>
              <a:t>γ </a:t>
            </a:r>
            <a:r>
              <a:rPr lang="tr-TR" dirty="0" smtClean="0"/>
              <a:t>jeodezik paralelin jeodezik azimutu olarak düşünülebilir.</a:t>
            </a:r>
            <a:endParaRPr lang="tr-T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484784"/>
            <a:ext cx="3522840" cy="428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276872"/>
            <a:ext cx="1147763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5805264"/>
            <a:ext cx="4002665" cy="51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Gauss-</a:t>
            </a:r>
            <a:r>
              <a:rPr lang="tr-TR" dirty="0" err="1" smtClean="0"/>
              <a:t>Kruger</a:t>
            </a:r>
            <a:r>
              <a:rPr lang="tr-TR" dirty="0" smtClean="0"/>
              <a:t> Projeksiyonunda Meridyen Yakınsama Açısı c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11</a:t>
            </a:fld>
            <a:endParaRPr lang="tr-T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4 İçerik Yer Tutucusu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914400" y="1447800"/>
                <a:ext cx="3945632" cy="45720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tr-TR" dirty="0" smtClean="0"/>
                  <a:t>Buna karşılık Gauss-</a:t>
                </a:r>
                <a:r>
                  <a:rPr lang="tr-TR" dirty="0" err="1" smtClean="0"/>
                  <a:t>Kruger</a:t>
                </a:r>
                <a:r>
                  <a:rPr lang="tr-TR" dirty="0" smtClean="0"/>
                  <a:t> projeksiyonunda elipsoidal meridyen yakınsamasının düzlemdeki izdüşümü c’ </a:t>
                </a:r>
                <a:r>
                  <a:rPr lang="tr-TR" dirty="0" err="1" smtClean="0"/>
                  <a:t>dir</a:t>
                </a:r>
                <a:r>
                  <a:rPr lang="tr-TR" dirty="0" smtClean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tr-T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tr-T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tr-TR" dirty="0" smtClean="0"/>
                  <a:t>=sabit (q=sabit) paralel dairenin izdüşümü P’ den geçen bir eğri, </a:t>
                </a:r>
                <a:r>
                  <a:rPr lang="el-GR" dirty="0" smtClean="0">
                    <a:latin typeface="Calibri"/>
                  </a:rPr>
                  <a:t>λ</a:t>
                </a:r>
                <a:r>
                  <a:rPr lang="tr-TR" dirty="0" smtClean="0">
                    <a:latin typeface="Calibri"/>
                  </a:rPr>
                  <a:t> </a:t>
                </a:r>
                <a:r>
                  <a:rPr lang="tr-TR" dirty="0" smtClean="0"/>
                  <a:t>meridyeninin izdüşümü ve jeodezik paralelin izdüşümü görülmektedir.</a:t>
                </a:r>
              </a:p>
              <a:p>
                <a:r>
                  <a:rPr lang="tr-TR" dirty="0" smtClean="0"/>
                  <a:t>Gauss-</a:t>
                </a:r>
                <a:r>
                  <a:rPr lang="tr-TR" dirty="0" err="1" smtClean="0"/>
                  <a:t>Kruger</a:t>
                </a:r>
                <a:r>
                  <a:rPr lang="tr-TR" dirty="0" smtClean="0"/>
                  <a:t> meridyen yakınsaması c, </a:t>
                </a:r>
                <a:r>
                  <a:rPr lang="el-GR" dirty="0" smtClean="0">
                    <a:latin typeface="Calibri"/>
                  </a:rPr>
                  <a:t>λ</a:t>
                </a:r>
                <a:r>
                  <a:rPr lang="tr-TR" dirty="0" smtClean="0"/>
                  <a:t>=sabit izdüşümü ile Y=sabit doğrusu arasındaki açıdır. </a:t>
                </a:r>
                <a:endParaRPr lang="tr-TR" dirty="0"/>
              </a:p>
            </p:txBody>
          </p:sp>
        </mc:Choice>
        <mc:Fallback>
          <p:sp>
            <p:nvSpPr>
              <p:cNvPr id="5" name="4 İçerik Yer Tutucusu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914400" y="1447800"/>
                <a:ext cx="3945632" cy="4572000"/>
              </a:xfrm>
              <a:blipFill rotWithShape="0">
                <a:blip r:embed="rId2"/>
                <a:stretch>
                  <a:fillRect l="-1082" t="-2267" r="-1855" b="-2000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700808"/>
            <a:ext cx="3860182" cy="3363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etin kutusu"/>
          <p:cNvSpPr txBox="1"/>
          <p:nvPr/>
        </p:nvSpPr>
        <p:spPr>
          <a:xfrm>
            <a:off x="6588224" y="522920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c</a:t>
            </a:r>
            <a:r>
              <a:rPr lang="tr-TR" dirty="0" smtClean="0">
                <a:latin typeface="Times New Roman"/>
                <a:cs typeface="Times New Roman"/>
              </a:rPr>
              <a:t>≠</a:t>
            </a:r>
            <a:r>
              <a:rPr lang="el-GR" dirty="0" smtClean="0">
                <a:latin typeface="Times New Roman"/>
                <a:cs typeface="Times New Roman"/>
              </a:rPr>
              <a:t>γ</a:t>
            </a:r>
            <a:endParaRPr lang="tr-T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Gauss-</a:t>
            </a:r>
            <a:r>
              <a:rPr lang="tr-TR" dirty="0" err="1" smtClean="0"/>
              <a:t>Kruger</a:t>
            </a:r>
            <a:r>
              <a:rPr lang="tr-TR" dirty="0" smtClean="0"/>
              <a:t> Projeksiyonunda Meridyen Yakınsama Açısı c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12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P’ den geçen q=sabit eğrisi ve </a:t>
            </a:r>
            <a:r>
              <a:rPr lang="el-GR" dirty="0" smtClean="0">
                <a:latin typeface="Calibri"/>
              </a:rPr>
              <a:t>λ</a:t>
            </a:r>
            <a:r>
              <a:rPr lang="tr-TR" dirty="0" smtClean="0"/>
              <a:t>=sabit eğrisi üzerindeki yay elemanları sırasıyla         ,          verilmektedir.</a:t>
            </a:r>
            <a:endParaRPr lang="tr-T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916832"/>
            <a:ext cx="6477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916832"/>
            <a:ext cx="60147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2348880"/>
            <a:ext cx="2003102" cy="74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3212976"/>
            <a:ext cx="1730087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2564904"/>
            <a:ext cx="1304196" cy="42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4" y="4365104"/>
            <a:ext cx="71913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Düzlemin Elipsoide Gauss-</a:t>
            </a:r>
            <a:r>
              <a:rPr lang="tr-TR" dirty="0" err="1" smtClean="0"/>
              <a:t>Kruger</a:t>
            </a:r>
            <a:r>
              <a:rPr lang="tr-TR" dirty="0" smtClean="0"/>
              <a:t> </a:t>
            </a:r>
            <a:r>
              <a:rPr lang="tr-TR" dirty="0" err="1" smtClean="0"/>
              <a:t>Konform</a:t>
            </a:r>
            <a:r>
              <a:rPr lang="tr-TR" dirty="0" smtClean="0"/>
              <a:t> Projeksiyonu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13</a:t>
            </a:fld>
            <a:endParaRPr lang="tr-T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4 İçerik Yer Tutucusu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tr-TR" sz="2000" dirty="0" smtClean="0"/>
                  <a:t>Bir düzlem noktasının X, Y Gauss-</a:t>
                </a:r>
                <a:r>
                  <a:rPr lang="tr-TR" sz="2000" dirty="0" err="1" smtClean="0"/>
                  <a:t>Kruger</a:t>
                </a:r>
                <a:r>
                  <a:rPr lang="tr-TR" sz="2000" dirty="0" smtClean="0"/>
                  <a:t> düzlem dik koordinatları veriliyor.</a:t>
                </a:r>
              </a:p>
              <a:p>
                <a:r>
                  <a:rPr lang="tr-TR" sz="2000" dirty="0" smtClean="0"/>
                  <a:t>Bu değerlere karşılık elipsoidal </a:t>
                </a:r>
                <a:r>
                  <a:rPr lang="tr-TR" sz="2000" dirty="0" err="1" smtClean="0"/>
                  <a:t>izometrik</a:t>
                </a:r>
                <a:r>
                  <a:rPr lang="tr-TR" sz="2000" dirty="0" smtClean="0"/>
                  <a:t> parametreler q, </a:t>
                </a:r>
                <a:r>
                  <a:rPr lang="el-GR" sz="2000" dirty="0" smtClean="0">
                    <a:latin typeface="Calibri"/>
                  </a:rPr>
                  <a:t>λ</a:t>
                </a:r>
                <a:r>
                  <a:rPr lang="tr-TR" sz="2000" dirty="0" smtClean="0"/>
                  <a:t> isteniyor. </a:t>
                </a:r>
                <a:r>
                  <a:rPr lang="tr-TR" sz="2000" dirty="0" err="1" smtClean="0"/>
                  <a:t>İzometrik</a:t>
                </a:r>
                <a:r>
                  <a:rPr lang="tr-TR" sz="2000" dirty="0" smtClean="0"/>
                  <a:t> enlem q bulunduktan sonra, buna karşılık coğrafi enlem </a:t>
                </a:r>
                <a14:m>
                  <m:oMath xmlns:m="http://schemas.openxmlformats.org/officeDocument/2006/math">
                    <m:r>
                      <a:rPr lang="tr-T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tr-TR" sz="2000" dirty="0" smtClean="0"/>
                  <a:t> hesaplanabilir.</a:t>
                </a:r>
              </a:p>
              <a:p>
                <a:r>
                  <a:rPr lang="tr-TR" sz="2000" dirty="0" smtClean="0"/>
                  <a:t>Projeksiyon </a:t>
                </a:r>
                <a:r>
                  <a:rPr lang="tr-TR" sz="2000" dirty="0" err="1" smtClean="0"/>
                  <a:t>konform</a:t>
                </a:r>
                <a:r>
                  <a:rPr lang="tr-TR" sz="2000" dirty="0" smtClean="0"/>
                  <a:t> olacağı için;</a:t>
                </a:r>
              </a:p>
              <a:p>
                <a:endParaRPr lang="tr-TR" sz="2000" dirty="0" smtClean="0"/>
              </a:p>
              <a:p>
                <a:endParaRPr lang="tr-TR" sz="2000" dirty="0" smtClean="0"/>
              </a:p>
              <a:p>
                <a:r>
                  <a:rPr lang="tr-TR" sz="2000" dirty="0" smtClean="0"/>
                  <a:t>yazılabilir. Projeksiyonu denklemlerini bulmak için</a:t>
                </a:r>
              </a:p>
              <a:p>
                <a:endParaRPr lang="tr-TR" sz="2000" dirty="0" smtClean="0"/>
              </a:p>
              <a:p>
                <a:endParaRPr lang="tr-TR" sz="2000" dirty="0" smtClean="0"/>
              </a:p>
              <a:p>
                <a:endParaRPr lang="tr-TR" sz="2000" dirty="0" smtClean="0"/>
              </a:p>
              <a:p>
                <a:r>
                  <a:rPr lang="tr-TR" sz="2000" dirty="0" smtClean="0"/>
                  <a:t>Analitik fonksiyonunu, projeksiyonda düşünülen özel istekler göz önünde tutularak, belirlemek gerekir.   </a:t>
                </a:r>
              </a:p>
              <a:p>
                <a:endParaRPr lang="tr-TR" dirty="0"/>
              </a:p>
            </p:txBody>
          </p:sp>
        </mc:Choice>
        <mc:Fallback>
          <p:sp>
            <p:nvSpPr>
              <p:cNvPr id="5" name="4 İçerik Yer Tutucusu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0">
                <a:blip r:embed="rId2"/>
                <a:stretch>
                  <a:fillRect l="-314" t="-1200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4026" y="3068960"/>
            <a:ext cx="1411899" cy="56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4077072"/>
            <a:ext cx="3840286" cy="92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Düzlemin Elipsoide Gauss-</a:t>
            </a:r>
            <a:r>
              <a:rPr lang="tr-TR" dirty="0" err="1" smtClean="0"/>
              <a:t>Kruger</a:t>
            </a:r>
            <a:r>
              <a:rPr lang="tr-TR" dirty="0" smtClean="0"/>
              <a:t> </a:t>
            </a:r>
            <a:r>
              <a:rPr lang="tr-TR" dirty="0" err="1" smtClean="0"/>
              <a:t>Konform</a:t>
            </a:r>
            <a:r>
              <a:rPr lang="tr-TR" dirty="0" smtClean="0"/>
              <a:t> Projeksiyonu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14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Düzlemin elipsoide Gauss-</a:t>
            </a:r>
            <a:r>
              <a:rPr lang="tr-TR" dirty="0" err="1" smtClean="0"/>
              <a:t>Kruger</a:t>
            </a:r>
            <a:r>
              <a:rPr lang="tr-TR" dirty="0" smtClean="0"/>
              <a:t> </a:t>
            </a:r>
            <a:r>
              <a:rPr lang="tr-TR" dirty="0" err="1" smtClean="0"/>
              <a:t>konform</a:t>
            </a:r>
            <a:r>
              <a:rPr lang="tr-TR" dirty="0" smtClean="0"/>
              <a:t> projeksiyonunda özel istekler:</a:t>
            </a:r>
          </a:p>
          <a:p>
            <a:pPr marL="514350" indent="-514350">
              <a:buAutoNum type="alphaLcParenR"/>
            </a:pPr>
            <a:r>
              <a:rPr lang="tr-TR" dirty="0" smtClean="0">
                <a:solidFill>
                  <a:srgbClr val="FF0000"/>
                </a:solidFill>
              </a:rPr>
              <a:t>Y=0 için </a:t>
            </a:r>
            <a:r>
              <a:rPr lang="el-GR" dirty="0" smtClean="0">
                <a:solidFill>
                  <a:srgbClr val="FF0000"/>
                </a:solidFill>
                <a:latin typeface="Calibri"/>
              </a:rPr>
              <a:t>λ</a:t>
            </a:r>
            <a:r>
              <a:rPr lang="tr-TR" dirty="0" smtClean="0">
                <a:solidFill>
                  <a:srgbClr val="FF0000"/>
                </a:solidFill>
                <a:latin typeface="Calibri"/>
              </a:rPr>
              <a:t>=</a:t>
            </a:r>
            <a:r>
              <a:rPr lang="el-GR" dirty="0" smtClean="0">
                <a:solidFill>
                  <a:srgbClr val="FF0000"/>
                </a:solidFill>
                <a:latin typeface="Calibri"/>
              </a:rPr>
              <a:t>λ</a:t>
            </a:r>
            <a:r>
              <a:rPr lang="tr-TR" baseline="-25000" dirty="0" smtClean="0">
                <a:solidFill>
                  <a:srgbClr val="FF0000"/>
                </a:solidFill>
                <a:latin typeface="Calibri"/>
              </a:rPr>
              <a:t>o</a:t>
            </a:r>
            <a:r>
              <a:rPr lang="tr-TR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tr-TR" dirty="0" smtClean="0">
                <a:solidFill>
                  <a:srgbClr val="FF0000"/>
                </a:solidFill>
              </a:rPr>
              <a:t>olsun. Yani X ekseni başlangıç meridyeninin izdüşümü olsun.</a:t>
            </a:r>
          </a:p>
          <a:p>
            <a:pPr marL="514350" indent="-514350">
              <a:buAutoNum type="alphaLcParenR"/>
            </a:pPr>
            <a:r>
              <a:rPr lang="tr-TR" dirty="0" smtClean="0">
                <a:solidFill>
                  <a:srgbClr val="FF0000"/>
                </a:solidFill>
              </a:rPr>
              <a:t>X ekseni (Y=0) üstünde bir noktanın X değeri, bu noktaya karşılık elipsoit yüzünde başlangıç meridyenindeki noktanın ekvatordan başlayarak meridyen uzunluğu olsun.</a:t>
            </a:r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Düzlemin Elipsoide Gauss-</a:t>
            </a:r>
            <a:r>
              <a:rPr lang="tr-TR" dirty="0" err="1" smtClean="0"/>
              <a:t>Kruger</a:t>
            </a:r>
            <a:r>
              <a:rPr lang="tr-TR" dirty="0" smtClean="0"/>
              <a:t> </a:t>
            </a:r>
            <a:r>
              <a:rPr lang="tr-TR" dirty="0" err="1" smtClean="0"/>
              <a:t>Konform</a:t>
            </a:r>
            <a:r>
              <a:rPr lang="tr-TR" dirty="0" smtClean="0"/>
              <a:t> Projeksiyonu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15</a:t>
            </a:fld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00808"/>
            <a:ext cx="6768752" cy="80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996952"/>
            <a:ext cx="76390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Düzlemin Elipsoide Gauss-</a:t>
            </a:r>
            <a:r>
              <a:rPr lang="tr-TR" dirty="0" err="1" smtClean="0"/>
              <a:t>Kruger</a:t>
            </a:r>
            <a:r>
              <a:rPr lang="tr-TR" dirty="0" smtClean="0"/>
              <a:t> </a:t>
            </a:r>
            <a:r>
              <a:rPr lang="tr-TR" dirty="0" err="1" smtClean="0"/>
              <a:t>Konform</a:t>
            </a:r>
            <a:r>
              <a:rPr lang="tr-TR" dirty="0" smtClean="0"/>
              <a:t> Projeksiyonu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16</a:t>
            </a:fld>
            <a:endParaRPr lang="tr-T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68199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5" y="2708920"/>
            <a:ext cx="717986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Düzlemin Elipsoide Gauss-</a:t>
            </a:r>
            <a:r>
              <a:rPr lang="tr-TR" dirty="0" err="1" smtClean="0"/>
              <a:t>Kruger</a:t>
            </a:r>
            <a:r>
              <a:rPr lang="tr-TR" dirty="0" smtClean="0"/>
              <a:t> </a:t>
            </a:r>
            <a:r>
              <a:rPr lang="tr-TR" dirty="0" err="1" smtClean="0"/>
              <a:t>Konform</a:t>
            </a:r>
            <a:r>
              <a:rPr lang="tr-TR" dirty="0" smtClean="0"/>
              <a:t> Projeksiyonu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17</a:t>
            </a:fld>
            <a:endParaRPr lang="tr-T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4 İçerik Yer Tutucusu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914400" y="1447800"/>
                <a:ext cx="4233664" cy="45720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tr-TR" sz="2000" dirty="0" smtClean="0"/>
                  <a:t>P noktasının X ve Y değerleri verilmişken dilim başlangıç (orta) meridyeni üstündeki P</a:t>
                </a:r>
                <a:r>
                  <a:rPr lang="tr-TR" sz="2000" baseline="-25000" dirty="0" smtClean="0"/>
                  <a:t>o</a:t>
                </a:r>
                <a:r>
                  <a:rPr lang="tr-TR" sz="2000" dirty="0" smtClean="0"/>
                  <a:t> noktası için </a:t>
                </a:r>
                <a:r>
                  <a:rPr lang="tr-TR" sz="2000" dirty="0" err="1" smtClean="0"/>
                  <a:t>X</a:t>
                </a:r>
                <a:r>
                  <a:rPr lang="tr-TR" sz="2000" baseline="-25000" dirty="0" err="1" smtClean="0"/>
                  <a:t>o</a:t>
                </a:r>
                <a:r>
                  <a:rPr lang="tr-TR" sz="2000" dirty="0" smtClean="0"/>
                  <a:t>=X alınabilir.</a:t>
                </a:r>
              </a:p>
              <a:p>
                <a:r>
                  <a:rPr lang="tr-TR" sz="2000" dirty="0" smtClean="0"/>
                  <a:t>Bu durumda </a:t>
                </a:r>
                <a:r>
                  <a:rPr lang="el-GR" sz="2000" dirty="0" smtClean="0">
                    <a:latin typeface="Times New Roman"/>
                    <a:cs typeface="Times New Roman"/>
                  </a:rPr>
                  <a:t>Δ</a:t>
                </a:r>
                <a:r>
                  <a:rPr lang="tr-TR" sz="2000" dirty="0" smtClean="0"/>
                  <a:t>X=X-</a:t>
                </a:r>
                <a:r>
                  <a:rPr lang="tr-TR" sz="2000" dirty="0" err="1" smtClean="0"/>
                  <a:t>X</a:t>
                </a:r>
                <a:r>
                  <a:rPr lang="tr-TR" sz="2000" baseline="-25000" dirty="0" err="1" smtClean="0"/>
                  <a:t>o</a:t>
                </a:r>
                <a:r>
                  <a:rPr lang="tr-TR" sz="2000" dirty="0" smtClean="0"/>
                  <a:t>=0 olacağından formüllerde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tr-TR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tr-TR" sz="2000" dirty="0" smtClean="0"/>
                  <a:t>, </a:t>
                </a:r>
                <a:r>
                  <a:rPr lang="tr-TR" sz="2000" dirty="0" smtClean="0"/>
                  <a:t>X=G değerine karşılık enlem değeri olmak üzere;</a:t>
                </a:r>
              </a:p>
              <a:p>
                <a:endParaRPr lang="tr-TR" sz="2000" dirty="0" smtClean="0"/>
              </a:p>
              <a:p>
                <a:endParaRPr lang="tr-TR" sz="2000" dirty="0" smtClean="0"/>
              </a:p>
              <a:p>
                <a:endParaRPr lang="tr-TR" sz="2000" dirty="0" smtClean="0"/>
              </a:p>
              <a:p>
                <a:r>
                  <a:rPr lang="tr-TR" sz="2000" dirty="0" smtClean="0"/>
                  <a:t>elde edilir. Burada b</a:t>
                </a:r>
                <a:r>
                  <a:rPr lang="tr-TR" sz="2000" baseline="-25000" dirty="0" smtClean="0"/>
                  <a:t>ik</a:t>
                </a:r>
                <a:r>
                  <a:rPr lang="tr-TR" sz="2000" dirty="0" smtClean="0"/>
                  <a:t> katsayıları, X değerine eşit meridyen yay uzunluğuna karşılık gelen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tr-TR" sz="20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tr-TR" sz="2000" dirty="0" smtClean="0"/>
                  <a:t> enlemine </a:t>
                </a:r>
                <a:r>
                  <a:rPr lang="tr-TR" sz="2000" dirty="0" smtClean="0"/>
                  <a:t>dayalı olarak hesaplanır.</a:t>
                </a:r>
                <a:endParaRPr lang="tr-TR" sz="2000" dirty="0"/>
              </a:p>
            </p:txBody>
          </p:sp>
        </mc:Choice>
        <mc:Fallback>
          <p:sp>
            <p:nvSpPr>
              <p:cNvPr id="5" name="4 İçerik Yer Tutucusu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914400" y="1447800"/>
                <a:ext cx="4233664" cy="4572000"/>
              </a:xfrm>
              <a:blipFill rotWithShape="0">
                <a:blip r:embed="rId2"/>
                <a:stretch>
                  <a:fillRect l="-576" t="-1867" r="-288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484784"/>
            <a:ext cx="325332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561584"/>
            <a:ext cx="4250233" cy="98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5013176"/>
            <a:ext cx="3118298" cy="86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Düzlemin Elipsoide Gauss-</a:t>
            </a:r>
            <a:r>
              <a:rPr lang="tr-TR" sz="3200" dirty="0" err="1" smtClean="0"/>
              <a:t>Kruger</a:t>
            </a:r>
            <a:r>
              <a:rPr lang="tr-TR" sz="3200" dirty="0" smtClean="0"/>
              <a:t> </a:t>
            </a:r>
            <a:r>
              <a:rPr lang="tr-TR" sz="3200" dirty="0" err="1" smtClean="0"/>
              <a:t>Konform</a:t>
            </a:r>
            <a:r>
              <a:rPr lang="tr-TR" sz="3200" dirty="0" smtClean="0"/>
              <a:t> Projeksiyonunda Uzunluk Deformasyonu</a:t>
            </a:r>
            <a:endParaRPr lang="tr-TR" sz="3200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18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Düzlemde uzunluk elemanı                    olmakla, X ve Y Gauss parametreleri ile F=0, E=G=1 olduğu görülmektedir.</a:t>
            </a:r>
          </a:p>
          <a:p>
            <a:r>
              <a:rPr lang="tr-TR" dirty="0" err="1" smtClean="0"/>
              <a:t>Elipsoid</a:t>
            </a:r>
            <a:r>
              <a:rPr lang="tr-TR" dirty="0" smtClean="0"/>
              <a:t> yüzünde q ve </a:t>
            </a:r>
            <a:r>
              <a:rPr lang="el-GR" dirty="0" smtClean="0">
                <a:latin typeface="Calibri"/>
              </a:rPr>
              <a:t>λ</a:t>
            </a:r>
            <a:r>
              <a:rPr lang="tr-TR" dirty="0" smtClean="0">
                <a:latin typeface="Calibri"/>
              </a:rPr>
              <a:t> </a:t>
            </a:r>
            <a:r>
              <a:rPr lang="tr-TR" dirty="0" err="1" smtClean="0"/>
              <a:t>izometrik</a:t>
            </a:r>
            <a:r>
              <a:rPr lang="tr-TR" dirty="0" smtClean="0"/>
              <a:t> Gauss parametreleri ile</a:t>
            </a:r>
          </a:p>
          <a:p>
            <a:endParaRPr lang="tr-TR" dirty="0" smtClean="0"/>
          </a:p>
          <a:p>
            <a:pPr>
              <a:buNone/>
            </a:pPr>
            <a:r>
              <a:rPr lang="tr-TR" dirty="0" smtClean="0"/>
              <a:t>olur.</a:t>
            </a:r>
          </a:p>
          <a:p>
            <a:r>
              <a:rPr lang="tr-TR" dirty="0" smtClean="0"/>
              <a:t>Buna karşılık X ve Y parametreleri ile elipsoit yüzünde uzunluk elemanı                                                             şeklindedir. </a:t>
            </a:r>
            <a:endParaRPr lang="tr-T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56792"/>
            <a:ext cx="1410270" cy="30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780928"/>
            <a:ext cx="3197919" cy="680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149081"/>
            <a:ext cx="4320480" cy="394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5013176"/>
            <a:ext cx="5616624" cy="78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Düzlemin Elipsoide Gauss-</a:t>
            </a:r>
            <a:r>
              <a:rPr lang="tr-TR" sz="3200" dirty="0" err="1" smtClean="0"/>
              <a:t>Kruger</a:t>
            </a:r>
            <a:r>
              <a:rPr lang="tr-TR" sz="3200" dirty="0" smtClean="0"/>
              <a:t> </a:t>
            </a:r>
            <a:r>
              <a:rPr lang="tr-TR" sz="3200" dirty="0" err="1" smtClean="0"/>
              <a:t>Konform</a:t>
            </a:r>
            <a:r>
              <a:rPr lang="tr-TR" sz="3200" dirty="0" smtClean="0"/>
              <a:t> Projeksiyonunda Uzunluk Deformasyonu</a:t>
            </a:r>
            <a:endParaRPr lang="tr-TR" sz="3200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19</a:t>
            </a:fld>
            <a:endParaRPr lang="tr-T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4 İçerik Yer Tutucusu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tr-TR" sz="1600" dirty="0" smtClean="0"/>
                  <a:t>Bu durumda uzunluk deformasyonu;</a:t>
                </a:r>
              </a:p>
              <a:p>
                <a:endParaRPr lang="tr-TR" sz="1600" dirty="0" smtClean="0"/>
              </a:p>
              <a:p>
                <a:endParaRPr lang="tr-TR" sz="1600" dirty="0" smtClean="0"/>
              </a:p>
              <a:p>
                <a:endParaRPr lang="tr-TR" sz="1600" dirty="0" smtClean="0"/>
              </a:p>
              <a:p>
                <a:endParaRPr lang="tr-TR" sz="1600" dirty="0" smtClean="0"/>
              </a:p>
              <a:p>
                <a:endParaRPr lang="tr-TR" sz="1600" dirty="0" smtClean="0"/>
              </a:p>
              <a:p>
                <a:endParaRPr lang="tr-TR" sz="1600" dirty="0" smtClean="0"/>
              </a:p>
              <a:p>
                <a:endParaRPr lang="tr-TR" sz="1600" dirty="0" smtClean="0"/>
              </a:p>
              <a:p>
                <a:r>
                  <a:rPr lang="tr-TR" sz="1600" dirty="0" smtClean="0"/>
                  <a:t>olur.  X ekseni üzerinde X=X</a:t>
                </a:r>
                <a:r>
                  <a:rPr lang="tr-TR" sz="1600" baseline="-25000" dirty="0" smtClean="0"/>
                  <a:t>o</a:t>
                </a:r>
                <a:r>
                  <a:rPr lang="tr-TR" sz="1600" dirty="0" smtClean="0"/>
                  <a:t> alınabilir. Bu durumda </a:t>
                </a:r>
                <a:r>
                  <a:rPr lang="el-GR" sz="1600" dirty="0" smtClean="0">
                    <a:latin typeface="Times New Roman"/>
                    <a:cs typeface="Times New Roman"/>
                  </a:rPr>
                  <a:t>Δ</a:t>
                </a:r>
                <a:r>
                  <a:rPr lang="tr-TR" sz="1600" dirty="0" smtClean="0"/>
                  <a:t>X=0 olur, eşitlik aşağıdaki biçimi alır.</a:t>
                </a:r>
              </a:p>
              <a:p>
                <a:endParaRPr lang="tr-TR" sz="1600" dirty="0" smtClean="0"/>
              </a:p>
              <a:p>
                <a:endParaRPr lang="tr-TR" sz="1600" dirty="0" smtClean="0"/>
              </a:p>
              <a:p>
                <a:r>
                  <a:rPr lang="tr-TR" sz="1600" dirty="0" smtClean="0"/>
                  <a:t>Buradaki katsayılar X=G meridyen yayını veren </a:t>
                </a:r>
                <a14:m>
                  <m:oMath xmlns:m="http://schemas.openxmlformats.org/officeDocument/2006/math">
                    <m:r>
                      <a:rPr lang="tr-T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tr-TR" sz="1600" dirty="0" smtClean="0">
                    <a:latin typeface="Calibri"/>
                  </a:rPr>
                  <a:t> </a:t>
                </a:r>
                <a:r>
                  <a:rPr lang="tr-TR" sz="1600" dirty="0" smtClean="0"/>
                  <a:t>enlemine, yani P’ </a:t>
                </a:r>
                <a:r>
                  <a:rPr lang="tr-TR" sz="1600" dirty="0" err="1" smtClean="0"/>
                  <a:t>nin</a:t>
                </a:r>
                <a:r>
                  <a:rPr lang="tr-TR" sz="1600" dirty="0" smtClean="0"/>
                  <a:t> başlangıç meridyeni üzerindeki dik ayak noktası F’ </a:t>
                </a:r>
                <a:r>
                  <a:rPr lang="tr-TR" sz="1600" dirty="0" err="1" smtClean="0"/>
                  <a:t>nin</a:t>
                </a:r>
                <a:r>
                  <a:rPr lang="tr-TR" sz="16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tr-TR" sz="16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tr-TR" sz="1600" dirty="0" smtClean="0"/>
                  <a:t> enlemine </a:t>
                </a:r>
                <a:r>
                  <a:rPr lang="tr-TR" sz="1600" dirty="0" smtClean="0"/>
                  <a:t>göre hesaplanır. </a:t>
                </a:r>
                <a:endParaRPr lang="tr-TR" sz="1600" dirty="0"/>
              </a:p>
            </p:txBody>
          </p:sp>
        </mc:Choice>
        <mc:Fallback>
          <p:sp>
            <p:nvSpPr>
              <p:cNvPr id="5" name="4 İçerik Yer Tutucusu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0">
                <a:blip r:embed="rId2"/>
                <a:stretch>
                  <a:fillRect t="-267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16832"/>
            <a:ext cx="8424936" cy="77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2780928"/>
            <a:ext cx="4506267" cy="43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3240408"/>
            <a:ext cx="6120680" cy="6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4365104"/>
            <a:ext cx="4032448" cy="55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Elipsoidin Düzleme Gauss-</a:t>
            </a:r>
            <a:r>
              <a:rPr lang="tr-TR" dirty="0" err="1" smtClean="0"/>
              <a:t>Kruger</a:t>
            </a:r>
            <a:r>
              <a:rPr lang="tr-TR" dirty="0" smtClean="0"/>
              <a:t> </a:t>
            </a:r>
            <a:r>
              <a:rPr lang="tr-TR" dirty="0" err="1" smtClean="0"/>
              <a:t>Konform</a:t>
            </a:r>
            <a:r>
              <a:rPr lang="tr-TR" dirty="0" smtClean="0"/>
              <a:t> Projeksiyonu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 err="1" smtClean="0"/>
              <a:t>Elipsoid</a:t>
            </a:r>
            <a:r>
              <a:rPr lang="tr-TR" dirty="0" smtClean="0"/>
              <a:t> noktalarını belirleyen </a:t>
            </a:r>
            <a:r>
              <a:rPr lang="tr-TR" dirty="0" err="1" smtClean="0"/>
              <a:t>izometrik</a:t>
            </a:r>
            <a:r>
              <a:rPr lang="tr-TR" dirty="0" smtClean="0"/>
              <a:t> parametreler q ve </a:t>
            </a:r>
            <a:r>
              <a:rPr lang="el-GR" dirty="0" smtClean="0">
                <a:latin typeface="Calibri"/>
              </a:rPr>
              <a:t>λ</a:t>
            </a:r>
            <a:r>
              <a:rPr lang="tr-TR" dirty="0" smtClean="0"/>
              <a:t>, düzlem için </a:t>
            </a:r>
            <a:r>
              <a:rPr lang="tr-TR" dirty="0" err="1" smtClean="0"/>
              <a:t>izometrik</a:t>
            </a:r>
            <a:r>
              <a:rPr lang="tr-TR" dirty="0" smtClean="0"/>
              <a:t> parametreler ise düzlem dik koordinatlar X ve Y olmak üzere;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fonksiyonu, analitik fonksiyon olmak koşuluyla elipsoidin düzleme </a:t>
            </a:r>
            <a:r>
              <a:rPr lang="tr-TR" dirty="0" err="1" smtClean="0"/>
              <a:t>konform</a:t>
            </a:r>
            <a:r>
              <a:rPr lang="tr-TR" dirty="0" smtClean="0"/>
              <a:t> izdüşümünü sağlar. </a:t>
            </a:r>
          </a:p>
          <a:p>
            <a:r>
              <a:rPr lang="tr-TR" dirty="0" smtClean="0"/>
              <a:t>Bu fonksiyonun belirlenmesi için projeksiyon sırasında bazı özel isteklerin de karşılanması gerekir. Gauss-</a:t>
            </a:r>
            <a:r>
              <a:rPr lang="tr-TR" dirty="0" err="1" smtClean="0"/>
              <a:t>Kruger</a:t>
            </a:r>
            <a:r>
              <a:rPr lang="tr-TR" dirty="0" smtClean="0"/>
              <a:t> projeksiyonunda özel istekler:</a:t>
            </a:r>
          </a:p>
          <a:p>
            <a:pPr>
              <a:buNone/>
            </a:pPr>
            <a:r>
              <a:rPr lang="tr-TR" dirty="0" smtClean="0"/>
              <a:t>	</a:t>
            </a:r>
            <a:r>
              <a:rPr lang="tr-TR" b="1" dirty="0" smtClean="0">
                <a:solidFill>
                  <a:srgbClr val="FF0000"/>
                </a:solidFill>
              </a:rPr>
              <a:t>1) Verilen bir </a:t>
            </a:r>
            <a:r>
              <a:rPr lang="el-GR" b="1" dirty="0" smtClean="0">
                <a:solidFill>
                  <a:srgbClr val="FF0000"/>
                </a:solidFill>
                <a:latin typeface="Calibri"/>
              </a:rPr>
              <a:t>λ</a:t>
            </a:r>
            <a:r>
              <a:rPr lang="tr-TR" b="1" dirty="0" smtClean="0">
                <a:solidFill>
                  <a:srgbClr val="FF0000"/>
                </a:solidFill>
                <a:latin typeface="Calibri"/>
              </a:rPr>
              <a:t>=</a:t>
            </a:r>
            <a:r>
              <a:rPr lang="el-GR" b="1" dirty="0" smtClean="0">
                <a:solidFill>
                  <a:srgbClr val="FF0000"/>
                </a:solidFill>
                <a:latin typeface="Calibri"/>
              </a:rPr>
              <a:t>λ</a:t>
            </a:r>
            <a:r>
              <a:rPr lang="tr-TR" b="1" baseline="-25000" dirty="0" smtClean="0">
                <a:solidFill>
                  <a:srgbClr val="FF0000"/>
                </a:solidFill>
                <a:latin typeface="Calibri"/>
              </a:rPr>
              <a:t>o</a:t>
            </a:r>
            <a:r>
              <a:rPr lang="tr-TR" b="1" dirty="0" smtClean="0">
                <a:solidFill>
                  <a:srgbClr val="FF0000"/>
                </a:solidFill>
              </a:rPr>
              <a:t>=sabit (başlangıç meridyeni) için Y=0 olmalıdır.</a:t>
            </a:r>
          </a:p>
          <a:p>
            <a:pPr>
              <a:buNone/>
            </a:pPr>
            <a:r>
              <a:rPr lang="tr-TR" b="1" dirty="0" smtClean="0">
                <a:solidFill>
                  <a:srgbClr val="FF0000"/>
                </a:solidFill>
              </a:rPr>
              <a:t>	2) </a:t>
            </a:r>
            <a:r>
              <a:rPr lang="el-GR" b="1" dirty="0" smtClean="0">
                <a:solidFill>
                  <a:srgbClr val="FF0000"/>
                </a:solidFill>
                <a:latin typeface="Calibri"/>
              </a:rPr>
              <a:t>λ</a:t>
            </a:r>
            <a:r>
              <a:rPr lang="tr-TR" b="1" dirty="0" smtClean="0">
                <a:solidFill>
                  <a:srgbClr val="FF0000"/>
                </a:solidFill>
                <a:latin typeface="Calibri"/>
              </a:rPr>
              <a:t>=</a:t>
            </a:r>
            <a:r>
              <a:rPr lang="el-GR" b="1" dirty="0" smtClean="0">
                <a:solidFill>
                  <a:srgbClr val="FF0000"/>
                </a:solidFill>
                <a:latin typeface="Calibri"/>
              </a:rPr>
              <a:t>λ</a:t>
            </a:r>
            <a:r>
              <a:rPr lang="tr-TR" b="1" baseline="-25000" dirty="0" smtClean="0">
                <a:solidFill>
                  <a:srgbClr val="FF0000"/>
                </a:solidFill>
                <a:latin typeface="Calibri"/>
              </a:rPr>
              <a:t>o</a:t>
            </a:r>
            <a:r>
              <a:rPr lang="tr-TR" b="1" dirty="0" smtClean="0">
                <a:solidFill>
                  <a:srgbClr val="FF0000"/>
                </a:solidFill>
              </a:rPr>
              <a:t>=sabit için X=G (ekvatordan başlayarak meridyen yayı uzunluğu) alınacaktır. </a:t>
            </a:r>
          </a:p>
          <a:p>
            <a:r>
              <a:rPr lang="tr-TR" b="1" dirty="0" smtClean="0">
                <a:solidFill>
                  <a:srgbClr val="FF0000"/>
                </a:solidFill>
              </a:rPr>
              <a:t>Bu iki koşul, bir başlangıç meridyeninin uzunluğunu koruyarak düzlem X ekseni olarak alınacağını gösterir. 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9617D-5379-4865-B38F-C9A45E97433D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2</a:t>
            </a:fld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132856"/>
            <a:ext cx="3456384" cy="95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Meridyen Yakınsama Açısı c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20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4233664" cy="4572000"/>
          </a:xfrm>
        </p:spPr>
        <p:txBody>
          <a:bodyPr/>
          <a:lstStyle/>
          <a:p>
            <a:r>
              <a:rPr lang="tr-TR" dirty="0" smtClean="0"/>
              <a:t>c açısı </a:t>
            </a:r>
            <a:r>
              <a:rPr lang="tr-TR" dirty="0" err="1" smtClean="0"/>
              <a:t>elipsoid</a:t>
            </a:r>
            <a:r>
              <a:rPr lang="tr-TR" dirty="0" smtClean="0"/>
              <a:t> yüzünde </a:t>
            </a:r>
            <a:r>
              <a:rPr lang="el-GR" dirty="0" smtClean="0">
                <a:latin typeface="Calibri"/>
              </a:rPr>
              <a:t>λ</a:t>
            </a:r>
            <a:r>
              <a:rPr lang="tr-TR" dirty="0" smtClean="0"/>
              <a:t>=sabit parametre eğrisi ile Y=sabit eğrisi arasındaki açıdır.</a:t>
            </a:r>
          </a:p>
          <a:p>
            <a:r>
              <a:rPr lang="tr-TR" dirty="0" smtClean="0"/>
              <a:t>Başka bir deyişle Y=sabit eğrisinin jeodezik azimutudur.</a:t>
            </a:r>
            <a:endParaRPr lang="tr-TR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916832"/>
            <a:ext cx="3522964" cy="3138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5229200"/>
            <a:ext cx="5616624" cy="152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933056"/>
            <a:ext cx="4536504" cy="53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Meridyen Yakınsama Açısı c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21</a:t>
            </a:fld>
            <a:endParaRPr lang="tr-T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4 İçerik Yer Tutucusu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tr-TR" dirty="0" smtClean="0"/>
                  <a:t>P noktası için X ve Y alınırsa, </a:t>
                </a:r>
                <a:r>
                  <a:rPr lang="el-GR" dirty="0" smtClean="0">
                    <a:latin typeface="Times New Roman"/>
                    <a:cs typeface="Times New Roman"/>
                  </a:rPr>
                  <a:t>Δ</a:t>
                </a:r>
                <a:r>
                  <a:rPr lang="tr-TR" dirty="0" smtClean="0"/>
                  <a:t>X=0 olacağından;</a:t>
                </a:r>
              </a:p>
              <a:p>
                <a:endParaRPr lang="tr-TR" dirty="0" smtClean="0"/>
              </a:p>
              <a:p>
                <a:endParaRPr lang="tr-TR" dirty="0" smtClean="0"/>
              </a:p>
              <a:p>
                <a:r>
                  <a:rPr lang="tr-TR" dirty="0" smtClean="0"/>
                  <a:t>elde edilir. Burada katsayılar X=G alınarak, G meridyen yayına karşılık bulunacak ile </a:t>
                </a:r>
                <a14:m>
                  <m:oMath xmlns:m="http://schemas.openxmlformats.org/officeDocument/2006/math">
                    <m:r>
                      <a:rPr lang="tr-TR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tr-TR" dirty="0" smtClean="0">
                    <a:latin typeface="Calibri"/>
                  </a:rPr>
                  <a:t> </a:t>
                </a:r>
                <a:r>
                  <a:rPr lang="tr-TR" dirty="0" smtClean="0"/>
                  <a:t>hesaplanacaktır.</a:t>
                </a:r>
                <a:endParaRPr lang="tr-TR" dirty="0"/>
              </a:p>
            </p:txBody>
          </p:sp>
        </mc:Choice>
        <mc:Fallback>
          <p:sp>
            <p:nvSpPr>
              <p:cNvPr id="5" name="4 İçerik Yer Tutucusu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0">
                <a:blip r:embed="rId2"/>
                <a:stretch>
                  <a:fillRect l="-784" t="-2000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988840"/>
            <a:ext cx="3744416" cy="57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Gauss-</a:t>
            </a:r>
            <a:r>
              <a:rPr lang="tr-TR" dirty="0" err="1" smtClean="0"/>
              <a:t>Kruger</a:t>
            </a:r>
            <a:r>
              <a:rPr lang="tr-TR" dirty="0" smtClean="0"/>
              <a:t> Koordinatları (X,Y) ile Elipsoid Yüzünde Temel Ödevler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22</a:t>
            </a:fld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4317" y="1387068"/>
            <a:ext cx="7615081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Gauss-</a:t>
            </a:r>
            <a:r>
              <a:rPr lang="tr-TR" dirty="0" err="1" smtClean="0"/>
              <a:t>Kruger</a:t>
            </a:r>
            <a:r>
              <a:rPr lang="tr-TR" dirty="0" smtClean="0"/>
              <a:t> Koordinatları (X,Y) ile Elipsoid Yüzünde Temel Ödevler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23</a:t>
            </a:fld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691549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Gauss-</a:t>
            </a:r>
            <a:r>
              <a:rPr lang="tr-TR" dirty="0" err="1" smtClean="0"/>
              <a:t>Kruger</a:t>
            </a:r>
            <a:r>
              <a:rPr lang="tr-TR" dirty="0" smtClean="0"/>
              <a:t> Koordinatları (X,Y) ile Elipsoid Yüzünde Temel Ödevler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24</a:t>
            </a:fld>
            <a:endParaRPr lang="tr-T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8317861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X, Y Gauss-</a:t>
            </a:r>
            <a:r>
              <a:rPr lang="tr-TR" dirty="0" err="1" smtClean="0"/>
              <a:t>Kruger</a:t>
            </a:r>
            <a:r>
              <a:rPr lang="tr-TR" dirty="0" smtClean="0"/>
              <a:t> Koordinatları ile Elipsoid Yüzünde Birinci Temel Ödev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25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>
          <a:xfrm>
            <a:off x="914400" y="3356992"/>
            <a:ext cx="7772400" cy="2662808"/>
          </a:xfrm>
        </p:spPr>
        <p:txBody>
          <a:bodyPr>
            <a:normAutofit/>
          </a:bodyPr>
          <a:lstStyle/>
          <a:p>
            <a:r>
              <a:rPr lang="tr-TR" sz="1600" dirty="0" smtClean="0"/>
              <a:t>X=X(S); Y=Y(S); T=T(S) olmak üzere, X, Y ve T </a:t>
            </a:r>
            <a:r>
              <a:rPr lang="tr-TR" sz="1600" dirty="0" err="1" smtClean="0"/>
              <a:t>jeodezik</a:t>
            </a:r>
            <a:r>
              <a:rPr lang="tr-TR" sz="1600" dirty="0" smtClean="0"/>
              <a:t> eğri S’ ye bağlı fonksiyonlar olduğu için; değişken S’ </a:t>
            </a:r>
            <a:r>
              <a:rPr lang="tr-TR" sz="1600" dirty="0" err="1" smtClean="0"/>
              <a:t>nin</a:t>
            </a:r>
            <a:r>
              <a:rPr lang="tr-TR" sz="1600" dirty="0" smtClean="0"/>
              <a:t> bir </a:t>
            </a:r>
            <a:r>
              <a:rPr lang="el-GR" sz="1600" dirty="0" smtClean="0">
                <a:latin typeface="Times New Roman"/>
                <a:cs typeface="Times New Roman"/>
              </a:rPr>
              <a:t>Δ</a:t>
            </a:r>
            <a:r>
              <a:rPr lang="tr-TR" sz="1600" dirty="0" smtClean="0"/>
              <a:t>S artımına karşılık, </a:t>
            </a:r>
            <a:r>
              <a:rPr lang="tr-TR" sz="1600" dirty="0" err="1" smtClean="0"/>
              <a:t>Legendre</a:t>
            </a:r>
            <a:r>
              <a:rPr lang="tr-TR" sz="1600" dirty="0" smtClean="0"/>
              <a:t> dizisine göre, bir P</a:t>
            </a:r>
            <a:r>
              <a:rPr lang="tr-TR" sz="1600" baseline="-25000" dirty="0" smtClean="0"/>
              <a:t>o</a:t>
            </a:r>
            <a:r>
              <a:rPr lang="tr-TR" sz="1600" dirty="0" smtClean="0"/>
              <a:t> noktasında aşağıdaki eşitlik yazılabilir.</a:t>
            </a:r>
          </a:p>
          <a:p>
            <a:endParaRPr lang="tr-TR" sz="1600" dirty="0" smtClean="0"/>
          </a:p>
          <a:p>
            <a:endParaRPr lang="tr-TR" sz="1600" dirty="0" smtClean="0"/>
          </a:p>
          <a:p>
            <a:r>
              <a:rPr lang="tr-TR" sz="1600" dirty="0" smtClean="0"/>
              <a:t>P</a:t>
            </a:r>
            <a:r>
              <a:rPr lang="tr-TR" sz="1600" baseline="-25000" dirty="0" smtClean="0"/>
              <a:t>i</a:t>
            </a:r>
            <a:r>
              <a:rPr lang="tr-TR" sz="1600" dirty="0" smtClean="0"/>
              <a:t> noktasında </a:t>
            </a:r>
            <a:r>
              <a:rPr lang="tr-TR" sz="1600" dirty="0" err="1" smtClean="0"/>
              <a:t>X</a:t>
            </a:r>
            <a:r>
              <a:rPr lang="tr-TR" sz="1600" baseline="-25000" dirty="0" err="1" smtClean="0"/>
              <a:t>o</a:t>
            </a:r>
            <a:r>
              <a:rPr lang="tr-TR" sz="1600" dirty="0" smtClean="0"/>
              <a:t>=</a:t>
            </a:r>
            <a:r>
              <a:rPr lang="tr-TR" sz="1600" dirty="0" err="1" smtClean="0"/>
              <a:t>X</a:t>
            </a:r>
            <a:r>
              <a:rPr lang="tr-TR" sz="1600" baseline="-25000" dirty="0" err="1" smtClean="0"/>
              <a:t>i</a:t>
            </a:r>
            <a:r>
              <a:rPr lang="tr-TR" sz="1600" dirty="0" smtClean="0"/>
              <a:t>, </a:t>
            </a:r>
            <a:r>
              <a:rPr lang="tr-TR" sz="1600" dirty="0" err="1" smtClean="0"/>
              <a:t>S</a:t>
            </a:r>
            <a:r>
              <a:rPr lang="tr-TR" sz="1600" baseline="-25000" dirty="0" err="1" smtClean="0"/>
              <a:t>o</a:t>
            </a:r>
            <a:r>
              <a:rPr lang="tr-TR" sz="1600" dirty="0" smtClean="0"/>
              <a:t>=0, </a:t>
            </a:r>
            <a:r>
              <a:rPr lang="el-GR" sz="1600" dirty="0" smtClean="0">
                <a:latin typeface="Times New Roman"/>
                <a:cs typeface="Times New Roman"/>
              </a:rPr>
              <a:t>Δ</a:t>
            </a:r>
            <a:r>
              <a:rPr lang="tr-TR" sz="1600" dirty="0" smtClean="0"/>
              <a:t>S=S alınırsa;</a:t>
            </a:r>
            <a:endParaRPr lang="tr-TR" sz="16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933056"/>
            <a:ext cx="5639544" cy="692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988" y="5110892"/>
            <a:ext cx="5328592" cy="56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5708309"/>
            <a:ext cx="5681535" cy="101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605" y="1442467"/>
            <a:ext cx="6543675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X, Y Gauss-</a:t>
            </a:r>
            <a:r>
              <a:rPr lang="tr-TR" dirty="0" err="1" smtClean="0"/>
              <a:t>Kruger</a:t>
            </a:r>
            <a:r>
              <a:rPr lang="tr-TR" dirty="0" smtClean="0"/>
              <a:t> Koordinatları ile Elipsoid Yüzünde Birinci Temel Ödev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26</a:t>
            </a:fld>
            <a:endParaRPr lang="tr-TR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23" y="2924944"/>
            <a:ext cx="8913352" cy="2597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276872"/>
            <a:ext cx="14287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836" y="1432880"/>
            <a:ext cx="4124325" cy="6381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X, Y Gauss-</a:t>
            </a:r>
            <a:r>
              <a:rPr lang="tr-TR" dirty="0" err="1" smtClean="0"/>
              <a:t>Kruger</a:t>
            </a:r>
            <a:r>
              <a:rPr lang="tr-TR" dirty="0" smtClean="0"/>
              <a:t> Koordinatları ile Elipsoid Yüzünde İkinci Temel Ödev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27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>
          <a:xfrm>
            <a:off x="467544" y="1447800"/>
            <a:ext cx="3816424" cy="4572000"/>
          </a:xfrm>
        </p:spPr>
        <p:txBody>
          <a:bodyPr>
            <a:normAutofit fontScale="85000" lnSpcReduction="20000"/>
          </a:bodyPr>
          <a:lstStyle/>
          <a:p>
            <a:r>
              <a:rPr lang="tr-TR" dirty="0" smtClean="0"/>
              <a:t>İkinci temel ödevin çözümü için, Gauss-ortalama enlem formülleri coğrafi koordinatlarla temel ödevlerin çözümünde olduğu gibi P</a:t>
            </a:r>
            <a:r>
              <a:rPr lang="tr-TR" baseline="-25000" dirty="0" smtClean="0"/>
              <a:t>i</a:t>
            </a:r>
            <a:r>
              <a:rPr lang="tr-TR" dirty="0" smtClean="0"/>
              <a:t> noktası ile P</a:t>
            </a:r>
            <a:r>
              <a:rPr lang="tr-TR" baseline="-25000" dirty="0" smtClean="0"/>
              <a:t>k</a:t>
            </a:r>
            <a:r>
              <a:rPr lang="tr-TR" dirty="0" smtClean="0"/>
              <a:t> noktası arasındaki jeodezik eğriyi iki eşit parçaya bölen bir P</a:t>
            </a:r>
            <a:r>
              <a:rPr lang="tr-TR" baseline="-25000" dirty="0" smtClean="0"/>
              <a:t>o</a:t>
            </a:r>
            <a:r>
              <a:rPr lang="tr-TR" dirty="0" smtClean="0"/>
              <a:t> noktası alınır.</a:t>
            </a:r>
          </a:p>
          <a:p>
            <a:r>
              <a:rPr lang="tr-TR" dirty="0" smtClean="0"/>
              <a:t>Bu noktadan başlayarak </a:t>
            </a:r>
            <a:r>
              <a:rPr lang="tr-TR" dirty="0" err="1" smtClean="0"/>
              <a:t>T</a:t>
            </a:r>
            <a:r>
              <a:rPr lang="tr-TR" baseline="-25000" dirty="0" err="1" smtClean="0"/>
              <a:t>o</a:t>
            </a:r>
            <a:r>
              <a:rPr lang="tr-TR" dirty="0" smtClean="0"/>
              <a:t> açıklık açısı ve S/2 uzaklığı ile </a:t>
            </a:r>
            <a:r>
              <a:rPr lang="tr-TR" dirty="0" err="1" smtClean="0"/>
              <a:t>P</a:t>
            </a:r>
            <a:r>
              <a:rPr lang="tr-TR" baseline="-25000" dirty="0" err="1" smtClean="0"/>
              <a:t>o</a:t>
            </a:r>
            <a:r>
              <a:rPr lang="tr-TR" dirty="0" err="1" smtClean="0"/>
              <a:t>P</a:t>
            </a:r>
            <a:r>
              <a:rPr lang="tr-TR" baseline="-25000" dirty="0" err="1" smtClean="0"/>
              <a:t>k</a:t>
            </a:r>
            <a:r>
              <a:rPr lang="tr-TR" dirty="0" smtClean="0"/>
              <a:t> arasında ve </a:t>
            </a:r>
            <a:r>
              <a:rPr lang="tr-TR" dirty="0" err="1" smtClean="0"/>
              <a:t>T</a:t>
            </a:r>
            <a:r>
              <a:rPr lang="tr-TR" baseline="-25000" dirty="0" err="1" smtClean="0"/>
              <a:t>o</a:t>
            </a:r>
            <a:r>
              <a:rPr lang="tr-TR" dirty="0" smtClean="0"/>
              <a:t>±180 açıklık açısı ve S/2 uzaklığı ile ya da </a:t>
            </a:r>
            <a:r>
              <a:rPr lang="tr-TR" dirty="0" err="1" smtClean="0"/>
              <a:t>T</a:t>
            </a:r>
            <a:r>
              <a:rPr lang="tr-TR" baseline="-25000" dirty="0" err="1" smtClean="0"/>
              <a:t>o</a:t>
            </a:r>
            <a:r>
              <a:rPr lang="tr-TR" dirty="0" smtClean="0"/>
              <a:t> açıklık açısı ve –S/2 uzaklığı </a:t>
            </a:r>
            <a:r>
              <a:rPr lang="tr-TR" dirty="0" err="1" smtClean="0"/>
              <a:t>P</a:t>
            </a:r>
            <a:r>
              <a:rPr lang="tr-TR" baseline="-25000" dirty="0" err="1" smtClean="0"/>
              <a:t>o</a:t>
            </a:r>
            <a:r>
              <a:rPr lang="tr-TR" dirty="0" err="1" smtClean="0"/>
              <a:t>P</a:t>
            </a:r>
            <a:r>
              <a:rPr lang="tr-TR" baseline="-25000" dirty="0" err="1" smtClean="0"/>
              <a:t>i</a:t>
            </a:r>
            <a:r>
              <a:rPr lang="tr-TR" dirty="0" smtClean="0"/>
              <a:t> noktaları arasında birinci temel ödev dizileri uygulanır.</a:t>
            </a:r>
          </a:p>
          <a:p>
            <a:endParaRPr lang="tr-T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636912"/>
            <a:ext cx="4383065" cy="310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412776"/>
            <a:ext cx="4450364" cy="126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X, Y Gauss-</a:t>
            </a:r>
            <a:r>
              <a:rPr lang="tr-TR" dirty="0" err="1" smtClean="0"/>
              <a:t>Kruger</a:t>
            </a:r>
            <a:r>
              <a:rPr lang="tr-TR" dirty="0" smtClean="0"/>
              <a:t> Koordinatları ile Elipsoid Yüzünde İkinci Temel Ödev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28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>
          <a:xfrm>
            <a:off x="914400" y="2780928"/>
            <a:ext cx="7772400" cy="3238872"/>
          </a:xfrm>
        </p:spPr>
        <p:txBody>
          <a:bodyPr/>
          <a:lstStyle/>
          <a:p>
            <a:r>
              <a:rPr lang="tr-TR" dirty="0" smtClean="0"/>
              <a:t>Bu eşitliklerden;</a:t>
            </a:r>
            <a:endParaRPr lang="tr-T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6800626" cy="1310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234655"/>
            <a:ext cx="5398014" cy="336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X, Y Gauss-</a:t>
            </a:r>
            <a:r>
              <a:rPr lang="tr-TR" dirty="0" err="1" smtClean="0"/>
              <a:t>Kruger</a:t>
            </a:r>
            <a:r>
              <a:rPr lang="tr-TR" dirty="0" smtClean="0"/>
              <a:t> Koordinatları ile Elipsoid Yüzünde İkinci Temel Ödev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29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err="1" smtClean="0"/>
              <a:t>R</a:t>
            </a:r>
            <a:r>
              <a:rPr lang="tr-TR" baseline="-25000" dirty="0" err="1" smtClean="0"/>
              <a:t>m</a:t>
            </a:r>
            <a:r>
              <a:rPr lang="tr-TR" dirty="0" smtClean="0"/>
              <a:t>, </a:t>
            </a:r>
            <a:r>
              <a:rPr lang="tr-TR" dirty="0" err="1" smtClean="0"/>
              <a:t>X</a:t>
            </a:r>
            <a:r>
              <a:rPr lang="tr-TR" baseline="-25000" dirty="0" err="1" smtClean="0"/>
              <a:t>m</a:t>
            </a:r>
            <a:r>
              <a:rPr lang="tr-TR" dirty="0" smtClean="0"/>
              <a:t>=(</a:t>
            </a:r>
            <a:r>
              <a:rPr lang="tr-TR" dirty="0" err="1" smtClean="0"/>
              <a:t>X</a:t>
            </a:r>
            <a:r>
              <a:rPr lang="tr-TR" baseline="-25000" dirty="0" err="1" smtClean="0"/>
              <a:t>i</a:t>
            </a:r>
            <a:r>
              <a:rPr lang="tr-TR" dirty="0" smtClean="0"/>
              <a:t>+</a:t>
            </a:r>
            <a:r>
              <a:rPr lang="tr-TR" dirty="0" err="1" smtClean="0"/>
              <a:t>X</a:t>
            </a:r>
            <a:r>
              <a:rPr lang="tr-TR" baseline="-25000" dirty="0" err="1" smtClean="0"/>
              <a:t>k</a:t>
            </a:r>
            <a:r>
              <a:rPr lang="tr-TR" dirty="0" smtClean="0"/>
              <a:t>)/2=</a:t>
            </a:r>
            <a:r>
              <a:rPr lang="tr-TR" dirty="0" err="1" smtClean="0"/>
              <a:t>G</a:t>
            </a:r>
            <a:r>
              <a:rPr lang="tr-TR" baseline="-25000" dirty="0" err="1" smtClean="0"/>
              <a:t>m</a:t>
            </a:r>
            <a:r>
              <a:rPr lang="tr-TR" dirty="0" smtClean="0"/>
              <a:t> meridyen yayını veren </a:t>
            </a:r>
            <a:r>
              <a:rPr lang="el-GR" dirty="0" smtClean="0">
                <a:latin typeface="Times New Roman"/>
                <a:cs typeface="Times New Roman"/>
              </a:rPr>
              <a:t>φ</a:t>
            </a:r>
            <a:r>
              <a:rPr lang="tr-TR" dirty="0" smtClean="0"/>
              <a:t>m değerine karşılık                        alınır.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İlk iki eşitliğin sağ yanları hesaplandıktan sonra taraf tarafa bölünürse;</a:t>
            </a:r>
            <a:endParaRPr lang="tr-T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921024"/>
            <a:ext cx="1574477" cy="481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420888"/>
            <a:ext cx="7867158" cy="2301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5373216"/>
            <a:ext cx="2304256" cy="754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Elipsoidin Düzleme Gauss-</a:t>
            </a:r>
            <a:r>
              <a:rPr lang="tr-TR" dirty="0" err="1" smtClean="0"/>
              <a:t>Kruger</a:t>
            </a:r>
            <a:r>
              <a:rPr lang="tr-TR" dirty="0" smtClean="0"/>
              <a:t> </a:t>
            </a:r>
            <a:r>
              <a:rPr lang="tr-TR" dirty="0" err="1" smtClean="0"/>
              <a:t>Konform</a:t>
            </a:r>
            <a:r>
              <a:rPr lang="tr-TR" dirty="0" smtClean="0"/>
              <a:t> Projeksiyonu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3</a:t>
            </a:fld>
            <a:endParaRPr lang="tr-T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4 İçerik Yer Tutucusu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914400" y="1447800"/>
                <a:ext cx="7978080" cy="45720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tr-TR" dirty="0" smtClean="0"/>
                  <a:t>Elipsoid</a:t>
                </a:r>
                <a:r>
                  <a:rPr lang="tr-TR" dirty="0" smtClean="0"/>
                  <a:t> yüzünde bir başlangıç meridyenine göre elipsoidal koordinatları </a:t>
                </a:r>
                <a14:m>
                  <m:oMath xmlns:m="http://schemas.openxmlformats.org/officeDocument/2006/math">
                    <m:r>
                      <a:rPr lang="tr-T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tr-TR" dirty="0" smtClean="0">
                    <a:latin typeface="Calibri"/>
                  </a:rPr>
                  <a:t> </a:t>
                </a:r>
                <a:r>
                  <a:rPr lang="tr-TR" dirty="0" smtClean="0"/>
                  <a:t>ve</a:t>
                </a:r>
                <a:r>
                  <a:rPr lang="el-GR" dirty="0" smtClean="0">
                    <a:latin typeface="Times New Roman"/>
                    <a:cs typeface="Times New Roman"/>
                  </a:rPr>
                  <a:t>Δ</a:t>
                </a:r>
                <a:r>
                  <a:rPr lang="el-GR" dirty="0" smtClean="0">
                    <a:latin typeface="Calibri"/>
                    <a:cs typeface="Times New Roman"/>
                  </a:rPr>
                  <a:t>λ</a:t>
                </a:r>
                <a:r>
                  <a:rPr lang="tr-TR" dirty="0" smtClean="0">
                    <a:latin typeface="Calibri"/>
                    <a:cs typeface="Times New Roman"/>
                  </a:rPr>
                  <a:t>=</a:t>
                </a:r>
                <a:r>
                  <a:rPr lang="el-GR" dirty="0" smtClean="0">
                    <a:latin typeface="Calibri"/>
                    <a:cs typeface="Times New Roman"/>
                  </a:rPr>
                  <a:t>λ</a:t>
                </a:r>
                <a:r>
                  <a:rPr lang="tr-TR" dirty="0" smtClean="0">
                    <a:latin typeface="Calibri"/>
                    <a:cs typeface="Times New Roman"/>
                  </a:rPr>
                  <a:t>-</a:t>
                </a:r>
                <a:r>
                  <a:rPr lang="el-GR" dirty="0" smtClean="0">
                    <a:latin typeface="Calibri"/>
                    <a:cs typeface="Times New Roman"/>
                  </a:rPr>
                  <a:t>λ</a:t>
                </a:r>
                <a:r>
                  <a:rPr lang="tr-TR" baseline="-25000" dirty="0" smtClean="0">
                    <a:latin typeface="Calibri"/>
                    <a:cs typeface="Times New Roman"/>
                  </a:rPr>
                  <a:t>o</a:t>
                </a:r>
                <a:r>
                  <a:rPr lang="tr-TR" dirty="0" smtClean="0"/>
                  <a:t> olan bir noktanın Gauss </a:t>
                </a:r>
                <a:r>
                  <a:rPr lang="tr-TR" dirty="0" err="1" smtClean="0"/>
                  <a:t>Kruger</a:t>
                </a:r>
                <a:r>
                  <a:rPr lang="tr-TR" dirty="0" smtClean="0"/>
                  <a:t> düzlem koordinatları;</a:t>
                </a:r>
              </a:p>
              <a:p>
                <a:endParaRPr lang="tr-TR" dirty="0" smtClean="0"/>
              </a:p>
              <a:p>
                <a:endParaRPr lang="tr-TR" dirty="0" smtClean="0"/>
              </a:p>
              <a:p>
                <a:endParaRPr lang="tr-TR" dirty="0" smtClean="0"/>
              </a:p>
              <a:p>
                <a:endParaRPr lang="tr-TR" dirty="0" smtClean="0"/>
              </a:p>
              <a:p>
                <a:r>
                  <a:rPr lang="tr-TR" dirty="0" smtClean="0"/>
                  <a:t>şeklindedir. Burada başlangıç meridyenindeki P</a:t>
                </a:r>
                <a:r>
                  <a:rPr lang="tr-TR" baseline="-25000" dirty="0" smtClean="0"/>
                  <a:t>o</a:t>
                </a:r>
                <a:r>
                  <a:rPr lang="tr-TR" dirty="0" smtClean="0"/>
                  <a:t> noktasının meridyen uzunluğu </a:t>
                </a:r>
                <a:r>
                  <a:rPr lang="tr-TR" dirty="0" err="1" smtClean="0"/>
                  <a:t>G</a:t>
                </a:r>
                <a:r>
                  <a:rPr lang="tr-TR" baseline="-25000" dirty="0" err="1" smtClean="0"/>
                  <a:t>o</a:t>
                </a:r>
                <a:r>
                  <a:rPr lang="tr-TR" dirty="0" smtClean="0"/>
                  <a:t> meridyen yay uzunluğu hesabından elde edilebilir. Eşitliklerdeki </a:t>
                </a:r>
                <a:r>
                  <a:rPr lang="el-GR" dirty="0" smtClean="0">
                    <a:latin typeface="Times New Roman"/>
                    <a:cs typeface="Times New Roman"/>
                  </a:rPr>
                  <a:t>Δ</a:t>
                </a:r>
                <a:r>
                  <a:rPr lang="tr-TR" dirty="0" smtClean="0"/>
                  <a:t>q 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i="1" dirty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tr-TR" i="1" dirty="0"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  <m:r>
                          <a:rPr lang="tr-T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tr-TR" i="1" dirty="0">
                            <a:latin typeface="Cambria Math" panose="02040503050406030204" pitchFamily="18" charset="0"/>
                            <a:cs typeface="Times New Roman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tr-TR" dirty="0" smtClean="0"/>
                  <a:t>ve </a:t>
                </a:r>
                <a14:m>
                  <m:oMath xmlns:m="http://schemas.openxmlformats.org/officeDocument/2006/math">
                    <m:r>
                      <a:rPr lang="tr-T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tr-T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tr-TR" dirty="0" smtClean="0">
                    <a:latin typeface="Calibri"/>
                    <a:cs typeface="Times New Roman"/>
                  </a:rPr>
                  <a:t>=</a:t>
                </a:r>
                <a:r>
                  <a:rPr lang="tr-TR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tr-T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tr-T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tr-TR" dirty="0" smtClean="0">
                    <a:latin typeface="Calibri"/>
                    <a:cs typeface="Times New Roman"/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i="1" dirty="0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tr-TR" b="0" i="1" dirty="0" smtClean="0"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  <m:r>
                          <a:rPr lang="tr-T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tr-TR" b="0" i="1" dirty="0" smtClean="0">
                            <a:latin typeface="Cambria Math" panose="02040503050406030204" pitchFamily="18" charset="0"/>
                            <a:cs typeface="Times New Roman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tr-TR" dirty="0" smtClean="0"/>
                  <a:t>değerine </a:t>
                </a:r>
                <a:r>
                  <a:rPr lang="tr-TR" dirty="0" smtClean="0"/>
                  <a:t>karşılık hesaplanabilir.</a:t>
                </a:r>
                <a:endParaRPr lang="tr-TR" dirty="0"/>
              </a:p>
            </p:txBody>
          </p:sp>
        </mc:Choice>
        <mc:Fallback>
          <p:sp>
            <p:nvSpPr>
              <p:cNvPr id="5" name="4 İçerik Yer Tutucusu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914400" y="1447800"/>
                <a:ext cx="7978080" cy="4572000"/>
              </a:xfrm>
              <a:blipFill rotWithShape="0">
                <a:blip r:embed="rId2"/>
                <a:stretch>
                  <a:fillRect l="-764" t="-2667" r="-2215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614" y="2564904"/>
            <a:ext cx="884264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4005064"/>
            <a:ext cx="2448272" cy="37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X, Y Gauss-</a:t>
            </a:r>
            <a:r>
              <a:rPr lang="tr-TR" dirty="0" err="1" smtClean="0"/>
              <a:t>Kruger</a:t>
            </a:r>
            <a:r>
              <a:rPr lang="tr-TR" dirty="0" smtClean="0"/>
              <a:t> Koordinatları ile Elipsoid Yüzünde İkinci Temel Ödev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30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Buradan T</a:t>
            </a:r>
            <a:r>
              <a:rPr lang="tr-TR" baseline="-25000" dirty="0" smtClean="0"/>
              <a:t>m</a:t>
            </a:r>
            <a:r>
              <a:rPr lang="tr-TR" dirty="0" smtClean="0"/>
              <a:t> açıklık açısı bulunur. Ayrıca, ilk iki eşitliğin sol yanlarının kareleri alınıp toplanır ve karekökü alınırsa</a:t>
            </a:r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elde edilir. Hesaplana </a:t>
            </a:r>
            <a:r>
              <a:rPr lang="el-GR" dirty="0" smtClean="0">
                <a:latin typeface="Times New Roman"/>
                <a:cs typeface="Times New Roman"/>
              </a:rPr>
              <a:t>Δ</a:t>
            </a:r>
            <a:r>
              <a:rPr lang="tr-TR" dirty="0" smtClean="0"/>
              <a:t>T ile;</a:t>
            </a:r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hesaplanır.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348880"/>
            <a:ext cx="3038276" cy="59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9" y="3717032"/>
            <a:ext cx="3456384" cy="1039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Elipsoidin Düzleme Gauss-</a:t>
            </a:r>
            <a:r>
              <a:rPr lang="tr-TR" dirty="0" err="1" smtClean="0"/>
              <a:t>Kruger</a:t>
            </a:r>
            <a:r>
              <a:rPr lang="tr-TR" dirty="0" smtClean="0"/>
              <a:t> </a:t>
            </a:r>
            <a:r>
              <a:rPr lang="tr-TR" dirty="0" err="1" smtClean="0"/>
              <a:t>Konform</a:t>
            </a:r>
            <a:r>
              <a:rPr lang="tr-TR" dirty="0" smtClean="0"/>
              <a:t> Projeksiyonu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4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P</a:t>
            </a:r>
            <a:r>
              <a:rPr lang="tr-TR" baseline="-25000" dirty="0" smtClean="0"/>
              <a:t>o</a:t>
            </a:r>
            <a:r>
              <a:rPr lang="tr-TR" dirty="0" smtClean="0"/>
              <a:t> noktası için tek özellik, bir başlangıç meridyeninin üzerinde olmasıdır.</a:t>
            </a:r>
          </a:p>
          <a:p>
            <a:r>
              <a:rPr lang="tr-TR" dirty="0" smtClean="0"/>
              <a:t>Boylamı </a:t>
            </a:r>
            <a:r>
              <a:rPr lang="el-GR" dirty="0" smtClean="0">
                <a:latin typeface="Calibri"/>
              </a:rPr>
              <a:t>λ</a:t>
            </a:r>
            <a:r>
              <a:rPr lang="tr-TR" dirty="0" smtClean="0">
                <a:latin typeface="Calibri"/>
              </a:rPr>
              <a:t>=</a:t>
            </a:r>
            <a:r>
              <a:rPr lang="el-GR" dirty="0" smtClean="0">
                <a:latin typeface="Calibri"/>
              </a:rPr>
              <a:t>λ</a:t>
            </a:r>
            <a:r>
              <a:rPr lang="tr-TR" baseline="-25000" dirty="0" smtClean="0"/>
              <a:t>o</a:t>
            </a:r>
            <a:r>
              <a:rPr lang="tr-TR" dirty="0" smtClean="0"/>
              <a:t> olan başlangıç meridyenine “</a:t>
            </a:r>
            <a:r>
              <a:rPr lang="tr-TR" b="1" dirty="0" smtClean="0">
                <a:solidFill>
                  <a:srgbClr val="FF0000"/>
                </a:solidFill>
              </a:rPr>
              <a:t>Dilim orta meridyeni</a:t>
            </a:r>
            <a:r>
              <a:rPr lang="tr-TR" dirty="0" smtClean="0"/>
              <a:t>” ve bu meridyenin doğu ve batısında belirli boylam farklarındaki meridyenin sınırladığı alana “</a:t>
            </a:r>
            <a:r>
              <a:rPr lang="tr-TR" b="1" dirty="0" smtClean="0">
                <a:solidFill>
                  <a:srgbClr val="FF0000"/>
                </a:solidFill>
              </a:rPr>
              <a:t>dilim</a:t>
            </a:r>
            <a:r>
              <a:rPr lang="tr-TR" dirty="0" smtClean="0"/>
              <a:t>” denir.</a:t>
            </a:r>
          </a:p>
          <a:p>
            <a:r>
              <a:rPr lang="tr-TR" dirty="0" smtClean="0"/>
              <a:t>Bu durumda enlemi dilim orta meridyeni dışında verilen bir P noktasının enlemine eşit olan bir nokta başlangıç meridyeninde başlangıç noktası olarak alınırsa;</a:t>
            </a:r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5849" y="5573508"/>
            <a:ext cx="3744416" cy="855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5209716"/>
            <a:ext cx="765217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5209716"/>
            <a:ext cx="207645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6101" y="5150980"/>
            <a:ext cx="816099" cy="33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Elipsoidin Düzleme Gauss-</a:t>
            </a:r>
            <a:r>
              <a:rPr lang="tr-TR" dirty="0" err="1" smtClean="0"/>
              <a:t>Kruger</a:t>
            </a:r>
            <a:r>
              <a:rPr lang="tr-TR" dirty="0" smtClean="0"/>
              <a:t> </a:t>
            </a:r>
            <a:r>
              <a:rPr lang="tr-TR" dirty="0" err="1" smtClean="0"/>
              <a:t>Konform</a:t>
            </a:r>
            <a:r>
              <a:rPr lang="tr-TR" dirty="0" smtClean="0"/>
              <a:t> Projeksiyonu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5</a:t>
            </a:fld>
            <a:endParaRPr lang="tr-T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4 İçerik Yer Tutucusu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914400" y="4365104"/>
                <a:ext cx="7772400" cy="1654696"/>
              </a:xfrm>
            </p:spPr>
            <p:txBody>
              <a:bodyPr>
                <a:normAutofit/>
              </a:bodyPr>
              <a:lstStyle/>
              <a:p>
                <a:r>
                  <a:rPr lang="tr-TR" sz="1800" dirty="0" smtClean="0"/>
                  <a:t>Katsayıları </a:t>
                </a:r>
                <a:r>
                  <a:rPr lang="el-GR" sz="1800" dirty="0" smtClean="0">
                    <a:latin typeface="Calibri"/>
                  </a:rPr>
                  <a:t>ϕ</a:t>
                </a:r>
                <a:r>
                  <a:rPr lang="tr-TR" sz="1800" baseline="-25000" dirty="0" smtClean="0">
                    <a:latin typeface="Calibri"/>
                  </a:rPr>
                  <a:t>o</a:t>
                </a:r>
                <a:r>
                  <a:rPr lang="tr-TR" sz="1800" dirty="0" smtClean="0">
                    <a:latin typeface="Calibri"/>
                  </a:rPr>
                  <a:t>=</a:t>
                </a:r>
                <a:r>
                  <a:rPr lang="el-GR" sz="1800" dirty="0" smtClean="0">
                    <a:latin typeface="Calibri"/>
                  </a:rPr>
                  <a:t>ϕ</a:t>
                </a:r>
                <a:r>
                  <a:rPr lang="tr-TR" sz="1800" dirty="0" smtClean="0">
                    <a:latin typeface="Calibri"/>
                  </a:rPr>
                  <a:t> </a:t>
                </a:r>
                <a:r>
                  <a:rPr lang="tr-TR" sz="1800" dirty="0" smtClean="0"/>
                  <a:t>enlemine karşılık hesaplanacak değerlerdir.</a:t>
                </a:r>
              </a:p>
              <a:p>
                <a:r>
                  <a:rPr lang="tr-TR" sz="1800" dirty="0" smtClean="0"/>
                  <a:t>X=</a:t>
                </a:r>
                <a:r>
                  <a:rPr lang="tr-TR" sz="1800" dirty="0" err="1" smtClean="0"/>
                  <a:t>X</a:t>
                </a:r>
                <a:r>
                  <a:rPr lang="tr-TR" sz="1800" baseline="-25000" dirty="0" err="1" smtClean="0"/>
                  <a:t>o</a:t>
                </a:r>
                <a:r>
                  <a:rPr lang="tr-TR" sz="1800" dirty="0" smtClean="0"/>
                  <a:t>+</a:t>
                </a:r>
                <a:r>
                  <a:rPr lang="el-GR" sz="1800" dirty="0" smtClean="0">
                    <a:latin typeface="Times New Roman"/>
                    <a:cs typeface="Times New Roman"/>
                  </a:rPr>
                  <a:t>Δ</a:t>
                </a:r>
                <a:r>
                  <a:rPr lang="tr-TR" sz="1800" dirty="0" smtClean="0"/>
                  <a:t>X=</a:t>
                </a:r>
                <a:r>
                  <a:rPr lang="tr-TR" sz="1800" dirty="0" err="1" smtClean="0"/>
                  <a:t>G</a:t>
                </a:r>
                <a:r>
                  <a:rPr lang="tr-TR" sz="1800" baseline="-25000" dirty="0" err="1" smtClean="0"/>
                  <a:t>o</a:t>
                </a:r>
                <a:r>
                  <a:rPr lang="tr-TR" sz="1800" dirty="0" smtClean="0"/>
                  <a:t>+</a:t>
                </a:r>
                <a:r>
                  <a:rPr lang="el-GR" sz="1800" dirty="0" smtClean="0">
                    <a:latin typeface="Times New Roman"/>
                    <a:cs typeface="Times New Roman"/>
                  </a:rPr>
                  <a:t> Δ</a:t>
                </a:r>
                <a:r>
                  <a:rPr lang="tr-TR" sz="1800" dirty="0" smtClean="0"/>
                  <a:t>X olduğuna göre,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1800" i="1" dirty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tr-TR" sz="1800" i="1" dirty="0"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  <m:r>
                          <a:rPr lang="tr-T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tr-TR" sz="1800" i="1" dirty="0">
                            <a:latin typeface="Cambria Math" panose="02040503050406030204" pitchFamily="18" charset="0"/>
                            <a:cs typeface="Times New Roman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tr-TR" sz="1800" dirty="0" smtClean="0"/>
                  <a:t>=</a:t>
                </a:r>
                <a:r>
                  <a:rPr lang="tr-TR" sz="1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tr-T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tr-TR" sz="1800" dirty="0" smtClean="0"/>
                  <a:t> </a:t>
                </a:r>
                <a:r>
                  <a:rPr lang="tr-TR" sz="1800" dirty="0" smtClean="0"/>
                  <a:t>enlemine karşılık meridyen yayı G ile gösterilirse</a:t>
                </a:r>
                <a:endParaRPr lang="tr-TR" sz="1800" dirty="0"/>
              </a:p>
            </p:txBody>
          </p:sp>
        </mc:Choice>
        <mc:Fallback>
          <p:sp>
            <p:nvSpPr>
              <p:cNvPr id="5" name="4 İçerik Yer Tutucusu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914400" y="4365104"/>
                <a:ext cx="7772400" cy="1654696"/>
              </a:xfrm>
              <a:blipFill rotWithShape="0">
                <a:blip r:embed="rId2"/>
                <a:stretch>
                  <a:fillRect l="-157" t="-3309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412776"/>
            <a:ext cx="6185999" cy="287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5301208"/>
            <a:ext cx="3958009" cy="100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Elipsoidin Düzleme Gauss-</a:t>
            </a:r>
            <a:r>
              <a:rPr lang="tr-TR" dirty="0" err="1" smtClean="0"/>
              <a:t>Kruger</a:t>
            </a:r>
            <a:r>
              <a:rPr lang="tr-TR" dirty="0" smtClean="0"/>
              <a:t> </a:t>
            </a:r>
            <a:r>
              <a:rPr lang="tr-TR" dirty="0" err="1" smtClean="0"/>
              <a:t>Konform</a:t>
            </a:r>
            <a:r>
              <a:rPr lang="tr-TR" dirty="0" smtClean="0"/>
              <a:t> Projeksiyonu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6</a:t>
            </a:fld>
            <a:endParaRPr lang="tr-T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4 İçerik Yer Tutucusu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914400" y="1447800"/>
                <a:ext cx="3297560" cy="457200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tr-TR" dirty="0" smtClean="0"/>
                  <a:t>Özetle boylamı </a:t>
                </a:r>
                <a:r>
                  <a:rPr lang="el-GR" dirty="0" smtClean="0">
                    <a:latin typeface="Calibri"/>
                  </a:rPr>
                  <a:t>λ</a:t>
                </a:r>
                <a:r>
                  <a:rPr lang="tr-TR" dirty="0" smtClean="0"/>
                  <a:t>o olan bir başlangıç meridyeni alınacaktır.</a:t>
                </a:r>
              </a:p>
              <a:p>
                <a:r>
                  <a:rPr lang="tr-TR" dirty="0" smtClean="0"/>
                  <a:t>Coğrafi koordinatları </a:t>
                </a:r>
                <a14:m>
                  <m:oMath xmlns:m="http://schemas.openxmlformats.org/officeDocument/2006/math">
                    <m:r>
                      <a:rPr lang="tr-T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tr-TR" dirty="0" smtClean="0"/>
                  <a:t>, </a:t>
                </a:r>
                <a:r>
                  <a:rPr lang="el-GR" dirty="0" smtClean="0">
                    <a:latin typeface="Calibri"/>
                  </a:rPr>
                  <a:t>λ</a:t>
                </a:r>
                <a:r>
                  <a:rPr lang="tr-TR" dirty="0" smtClean="0">
                    <a:latin typeface="Calibri"/>
                  </a:rPr>
                  <a:t> </a:t>
                </a:r>
                <a:r>
                  <a:rPr lang="tr-TR" dirty="0" smtClean="0"/>
                  <a:t>olan bir P noktasının bu başlangıç meridyenine göre Gauss-</a:t>
                </a:r>
                <a:r>
                  <a:rPr lang="tr-TR" dirty="0" err="1" smtClean="0"/>
                  <a:t>Kruger</a:t>
                </a:r>
                <a:r>
                  <a:rPr lang="tr-TR" dirty="0" smtClean="0"/>
                  <a:t> düzlem koordinatları X ve Y ‘ </a:t>
                </a:r>
                <a:r>
                  <a:rPr lang="tr-TR" dirty="0" err="1" smtClean="0"/>
                  <a:t>yi</a:t>
                </a:r>
                <a:r>
                  <a:rPr lang="tr-TR" dirty="0" smtClean="0"/>
                  <a:t> hesaplamak için P noktasının verilen </a:t>
                </a:r>
                <a14:m>
                  <m:oMath xmlns:m="http://schemas.openxmlformats.org/officeDocument/2006/math">
                    <m:r>
                      <a:rPr lang="tr-T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tr-TR" dirty="0" smtClean="0"/>
                  <a:t> enlemine karşılık meridyen boyu G ve </a:t>
                </a:r>
                <a:r>
                  <a:rPr lang="tr-TR" dirty="0" err="1" smtClean="0"/>
                  <a:t>a</a:t>
                </a:r>
                <a:r>
                  <a:rPr lang="tr-TR" baseline="-25000" dirty="0" err="1" smtClean="0"/>
                  <a:t>i</a:t>
                </a:r>
                <a:r>
                  <a:rPr lang="tr-TR" dirty="0" smtClean="0"/>
                  <a:t> katsayıları hesaplanacaktır.</a:t>
                </a:r>
              </a:p>
              <a:p>
                <a:r>
                  <a:rPr lang="tr-TR" dirty="0" smtClean="0"/>
                  <a:t>Bu değerler ve </a:t>
                </a:r>
                <a:r>
                  <a:rPr lang="el-GR" dirty="0" smtClean="0">
                    <a:latin typeface="Times New Roman"/>
                    <a:cs typeface="Times New Roman"/>
                  </a:rPr>
                  <a:t>Δ</a:t>
                </a:r>
                <a:r>
                  <a:rPr lang="el-GR" dirty="0" smtClean="0">
                    <a:latin typeface="Calibri"/>
                    <a:cs typeface="Times New Roman"/>
                  </a:rPr>
                  <a:t>λ</a:t>
                </a:r>
                <a:r>
                  <a:rPr lang="tr-TR" dirty="0" smtClean="0">
                    <a:latin typeface="Calibri"/>
                    <a:cs typeface="Times New Roman"/>
                  </a:rPr>
                  <a:t>=</a:t>
                </a:r>
                <a:r>
                  <a:rPr lang="el-GR" dirty="0" smtClean="0">
                    <a:latin typeface="Calibri"/>
                    <a:cs typeface="Times New Roman"/>
                  </a:rPr>
                  <a:t>λ</a:t>
                </a:r>
                <a:r>
                  <a:rPr lang="tr-TR" dirty="0" smtClean="0">
                    <a:latin typeface="Calibri"/>
                    <a:cs typeface="Times New Roman"/>
                  </a:rPr>
                  <a:t>-</a:t>
                </a:r>
                <a:r>
                  <a:rPr lang="el-GR" dirty="0" smtClean="0">
                    <a:latin typeface="Calibri"/>
                    <a:cs typeface="Times New Roman"/>
                  </a:rPr>
                  <a:t>λ</a:t>
                </a:r>
                <a:r>
                  <a:rPr lang="tr-TR" baseline="-25000" dirty="0" smtClean="0">
                    <a:latin typeface="Calibri"/>
                    <a:cs typeface="Times New Roman"/>
                  </a:rPr>
                  <a:t>o</a:t>
                </a:r>
                <a:r>
                  <a:rPr lang="tr-TR" dirty="0" smtClean="0">
                    <a:latin typeface="Calibri"/>
                    <a:cs typeface="Times New Roman"/>
                  </a:rPr>
                  <a:t> </a:t>
                </a:r>
                <a:r>
                  <a:rPr lang="tr-TR" dirty="0" smtClean="0"/>
                  <a:t>ile aranan X, Y koordinatları bulunur. </a:t>
                </a:r>
              </a:p>
              <a:p>
                <a:endParaRPr lang="tr-TR" dirty="0"/>
              </a:p>
            </p:txBody>
          </p:sp>
        </mc:Choice>
        <mc:Fallback>
          <p:sp>
            <p:nvSpPr>
              <p:cNvPr id="5" name="4 İçerik Yer Tutucusu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914400" y="1447800"/>
                <a:ext cx="3297560" cy="4572000"/>
              </a:xfrm>
              <a:blipFill rotWithShape="0">
                <a:blip r:embed="rId2"/>
                <a:stretch>
                  <a:fillRect l="-1109" t="-2400" r="-2218" b="-2267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700808"/>
            <a:ext cx="4462834" cy="416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Elipsoidin Gauss-</a:t>
            </a:r>
            <a:r>
              <a:rPr lang="tr-TR" sz="3200" dirty="0" err="1" smtClean="0"/>
              <a:t>Kruger</a:t>
            </a:r>
            <a:r>
              <a:rPr lang="tr-TR" sz="3200" dirty="0" smtClean="0"/>
              <a:t> Projeksiyonunda Uzunluk Deformasyonu</a:t>
            </a:r>
            <a:endParaRPr lang="tr-TR" sz="3200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7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sz="2400" dirty="0" smtClean="0"/>
              <a:t>Uzunluk deformasyonu m ile gösterilmek üzere;</a:t>
            </a:r>
          </a:p>
          <a:p>
            <a:endParaRPr lang="tr-TR" sz="2400" dirty="0" smtClean="0"/>
          </a:p>
          <a:p>
            <a:r>
              <a:rPr lang="tr-TR" sz="2400" dirty="0" smtClean="0"/>
              <a:t>şeklindedir. Elipsoit için Gauss parametreleri u=q, v=</a:t>
            </a:r>
            <a:r>
              <a:rPr lang="el-GR" sz="2400" dirty="0" smtClean="0">
                <a:latin typeface="Calibri"/>
              </a:rPr>
              <a:t>λ</a:t>
            </a:r>
            <a:r>
              <a:rPr lang="tr-TR" sz="2400" dirty="0" smtClean="0">
                <a:latin typeface="Calibri"/>
              </a:rPr>
              <a:t> </a:t>
            </a:r>
            <a:r>
              <a:rPr lang="tr-TR" sz="2400" dirty="0" smtClean="0"/>
              <a:t>alınırsa;</a:t>
            </a:r>
          </a:p>
          <a:p>
            <a:endParaRPr lang="tr-TR" sz="2400" dirty="0" smtClean="0"/>
          </a:p>
          <a:p>
            <a:endParaRPr lang="tr-TR" sz="2400" dirty="0" smtClean="0"/>
          </a:p>
          <a:p>
            <a:r>
              <a:rPr lang="tr-TR" sz="2400" dirty="0" smtClean="0"/>
              <a:t>Projeksiyon yüzeyi düzlem olarak alınırsa;</a:t>
            </a:r>
          </a:p>
          <a:p>
            <a:endParaRPr lang="tr-T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844824"/>
            <a:ext cx="3155627" cy="602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852936"/>
            <a:ext cx="2826099" cy="68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4149080"/>
            <a:ext cx="3659834" cy="1054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5373216"/>
            <a:ext cx="5204445" cy="588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Elipsoidin Gauss-</a:t>
            </a:r>
            <a:r>
              <a:rPr lang="tr-TR" sz="3200" dirty="0" err="1" smtClean="0"/>
              <a:t>Kruger</a:t>
            </a:r>
            <a:r>
              <a:rPr lang="tr-TR" sz="3200" dirty="0" smtClean="0"/>
              <a:t> Projeksiyonunda Uzunluk Deformasyonu</a:t>
            </a:r>
            <a:endParaRPr lang="tr-TR" sz="3200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8</a:t>
            </a:fld>
            <a:endParaRPr lang="tr-T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4 İçerik Yer Tutucusu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tr-TR" dirty="0" err="1" smtClean="0"/>
                  <a:t>Konformluk</a:t>
                </a:r>
                <a:r>
                  <a:rPr lang="tr-TR" dirty="0" smtClean="0"/>
                  <a:t> nedeniyle                                  olacağından;</a:t>
                </a:r>
              </a:p>
              <a:p>
                <a:endParaRPr lang="tr-TR" dirty="0" smtClean="0"/>
              </a:p>
              <a:p>
                <a:endParaRPr lang="tr-TR" dirty="0" smtClean="0"/>
              </a:p>
              <a:p>
                <a:endParaRPr lang="tr-TR" dirty="0" smtClean="0"/>
              </a:p>
              <a:p>
                <a:endParaRPr lang="tr-TR" dirty="0" smtClean="0"/>
              </a:p>
              <a:p>
                <a:endParaRPr lang="tr-TR" dirty="0" smtClean="0"/>
              </a:p>
              <a:p>
                <a:endParaRPr lang="tr-TR" dirty="0" smtClean="0"/>
              </a:p>
              <a:p>
                <a:endParaRPr lang="tr-TR" dirty="0" smtClean="0"/>
              </a:p>
              <a:p>
                <a:endParaRPr lang="tr-TR" dirty="0" smtClean="0"/>
              </a:p>
              <a:p>
                <a:r>
                  <a:rPr lang="tr-TR" dirty="0" smtClean="0"/>
                  <a:t>elde edilir. Burada, </a:t>
                </a:r>
                <a:r>
                  <a:rPr lang="el-GR" dirty="0" smtClean="0">
                    <a:latin typeface="Times New Roman"/>
                    <a:cs typeface="Times New Roman"/>
                  </a:rPr>
                  <a:t>Δ</a:t>
                </a:r>
                <a:r>
                  <a:rPr lang="el-GR" dirty="0" smtClean="0">
                    <a:latin typeface="Calibri"/>
                    <a:cs typeface="Times New Roman"/>
                  </a:rPr>
                  <a:t>λ</a:t>
                </a:r>
                <a:r>
                  <a:rPr lang="tr-TR" dirty="0" smtClean="0">
                    <a:latin typeface="Calibri"/>
                    <a:cs typeface="Times New Roman"/>
                  </a:rPr>
                  <a:t> </a:t>
                </a:r>
                <a:r>
                  <a:rPr lang="tr-TR" dirty="0" smtClean="0"/>
                  <a:t>kuvvetlerinin katsayıları verilen P noktasının </a:t>
                </a:r>
                <a14:m>
                  <m:oMath xmlns:m="http://schemas.openxmlformats.org/officeDocument/2006/math">
                    <m:r>
                      <a:rPr lang="tr-T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tr-TR" dirty="0" smtClean="0">
                    <a:latin typeface="Calibri"/>
                  </a:rPr>
                  <a:t> </a:t>
                </a:r>
                <a:r>
                  <a:rPr lang="tr-TR" dirty="0" smtClean="0"/>
                  <a:t>enlemine göre hesaplanacaktır. </a:t>
                </a:r>
                <a:r>
                  <a:rPr lang="el-GR" b="1" dirty="0" smtClean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Δ</a:t>
                </a:r>
                <a:r>
                  <a:rPr lang="el-GR" b="1" dirty="0" smtClean="0">
                    <a:solidFill>
                      <a:srgbClr val="FF0000"/>
                    </a:solidFill>
                    <a:latin typeface="Calibri"/>
                    <a:cs typeface="Times New Roman"/>
                  </a:rPr>
                  <a:t>λ</a:t>
                </a:r>
                <a:r>
                  <a:rPr lang="tr-TR" b="1" dirty="0" smtClean="0">
                    <a:solidFill>
                      <a:srgbClr val="FF0000"/>
                    </a:solidFill>
                  </a:rPr>
                  <a:t>=0 için m=1 olduğu görülmektedir.</a:t>
                </a:r>
              </a:p>
              <a:p>
                <a:r>
                  <a:rPr lang="tr-TR" dirty="0" smtClean="0"/>
                  <a:t>Başlangıç meridyeni doğrultusunda uzunluk deformasyonu yoktur, diğer durumlarda uzunluk deformasyonu </a:t>
                </a:r>
                <a14:m>
                  <m:oMath xmlns:m="http://schemas.openxmlformats.org/officeDocument/2006/math">
                    <m:r>
                      <a:rPr lang="tr-T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tr-TR" dirty="0" smtClean="0">
                    <a:latin typeface="Calibri"/>
                  </a:rPr>
                  <a:t> ve </a:t>
                </a:r>
                <a:r>
                  <a:rPr lang="el-GR" dirty="0" smtClean="0">
                    <a:latin typeface="Times New Roman"/>
                    <a:cs typeface="Times New Roman"/>
                  </a:rPr>
                  <a:t>Δ</a:t>
                </a:r>
                <a:r>
                  <a:rPr lang="el-GR" dirty="0" smtClean="0">
                    <a:latin typeface="Calibri"/>
                    <a:cs typeface="Times New Roman"/>
                  </a:rPr>
                  <a:t>λ</a:t>
                </a:r>
                <a:r>
                  <a:rPr lang="tr-TR" dirty="0" smtClean="0"/>
                  <a:t>’ ya bağlı olarak değişir.</a:t>
                </a:r>
              </a:p>
              <a:p>
                <a:pPr>
                  <a:buNone/>
                </a:pPr>
                <a:r>
                  <a:rPr lang="tr-TR" dirty="0" smtClean="0"/>
                  <a:t> </a:t>
                </a:r>
                <a:endParaRPr lang="tr-TR" dirty="0"/>
              </a:p>
            </p:txBody>
          </p:sp>
        </mc:Choice>
        <mc:Fallback>
          <p:sp>
            <p:nvSpPr>
              <p:cNvPr id="5" name="4 İçerik Yer Tutucusu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0">
                <a:blip r:embed="rId2"/>
                <a:stretch>
                  <a:fillRect l="-314" t="-2267" r="-1333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8448" y="1457352"/>
            <a:ext cx="1761554" cy="32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916832"/>
            <a:ext cx="3799135" cy="408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2420888"/>
            <a:ext cx="4825133" cy="108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3573016"/>
            <a:ext cx="6552728" cy="50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Elipsoidin Gauss-</a:t>
            </a:r>
            <a:r>
              <a:rPr lang="tr-TR" sz="3200" dirty="0" err="1" smtClean="0"/>
              <a:t>Kruger</a:t>
            </a:r>
            <a:r>
              <a:rPr lang="tr-TR" sz="3200" dirty="0" smtClean="0"/>
              <a:t> Projeksiyonunda Alan Deformasyonu</a:t>
            </a:r>
            <a:endParaRPr lang="tr-TR" sz="3200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FE48-E353-40A5-BDF1-962C94215AC5}" type="datetime1">
              <a:rPr lang="tr-TR" smtClean="0"/>
              <a:pPr/>
              <a:t>27.11.2023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E3258-5377-4623-A2F8-01A984F6FA5B}" type="slidenum">
              <a:rPr lang="tr-TR" smtClean="0"/>
              <a:pPr/>
              <a:t>9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Alan deformasyonu</a:t>
            </a:r>
          </a:p>
          <a:p>
            <a:r>
              <a:rPr lang="tr-TR" dirty="0" smtClean="0"/>
              <a:t>Gauss-</a:t>
            </a:r>
            <a:r>
              <a:rPr lang="tr-TR" dirty="0" err="1" smtClean="0"/>
              <a:t>Kruger</a:t>
            </a:r>
            <a:r>
              <a:rPr lang="tr-TR" dirty="0" smtClean="0"/>
              <a:t> projeksiyonunda                                              v  olduğundan dolayısıyla                           olacağından, alan deformasyonu; </a:t>
            </a:r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olur. Gauss-</a:t>
            </a:r>
            <a:r>
              <a:rPr lang="tr-TR" dirty="0" err="1" smtClean="0"/>
              <a:t>Kruger</a:t>
            </a:r>
            <a:r>
              <a:rPr lang="tr-TR" dirty="0" smtClean="0"/>
              <a:t> projeksiyonunda alan deformasyonu uzunluk deformasyonunun  karesine eşittir.</a:t>
            </a:r>
          </a:p>
          <a:p>
            <a:r>
              <a:rPr lang="tr-TR" b="1" dirty="0" smtClean="0">
                <a:solidFill>
                  <a:srgbClr val="FF0000"/>
                </a:solidFill>
              </a:rPr>
              <a:t>Gauss-</a:t>
            </a:r>
            <a:r>
              <a:rPr lang="tr-TR" b="1" dirty="0" err="1" smtClean="0">
                <a:solidFill>
                  <a:srgbClr val="FF0000"/>
                </a:solidFill>
              </a:rPr>
              <a:t>Kruger</a:t>
            </a:r>
            <a:r>
              <a:rPr lang="tr-TR" b="1" dirty="0" smtClean="0">
                <a:solidFill>
                  <a:srgbClr val="FF0000"/>
                </a:solidFill>
              </a:rPr>
              <a:t> Projeksiyonu </a:t>
            </a:r>
            <a:r>
              <a:rPr lang="tr-TR" b="1" dirty="0" err="1" smtClean="0">
                <a:solidFill>
                  <a:srgbClr val="FF0000"/>
                </a:solidFill>
              </a:rPr>
              <a:t>konform</a:t>
            </a:r>
            <a:r>
              <a:rPr lang="tr-TR" b="1" dirty="0" smtClean="0">
                <a:solidFill>
                  <a:srgbClr val="FF0000"/>
                </a:solidFill>
              </a:rPr>
              <a:t> olduğu için açı deformasyonu yoktur.  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1556792"/>
            <a:ext cx="1054422" cy="333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0040" y="1988840"/>
            <a:ext cx="3100759" cy="28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4630" y="1916832"/>
            <a:ext cx="995362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2420888"/>
            <a:ext cx="1874917" cy="319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3284984"/>
            <a:ext cx="3118083" cy="629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isse Senedi">
  <a:themeElements>
    <a:clrScheme name="Hisse Senedi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Hisse Senedi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isse Senedi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1082</TotalTime>
  <Words>1211</Words>
  <Application>Microsoft Office PowerPoint</Application>
  <PresentationFormat>Ekran Gösterisi (4:3)</PresentationFormat>
  <Paragraphs>212</Paragraphs>
  <Slides>30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30</vt:i4>
      </vt:variant>
    </vt:vector>
  </HeadingPairs>
  <TitlesOfParts>
    <vt:vector size="37" baseType="lpstr">
      <vt:lpstr>Calibri</vt:lpstr>
      <vt:lpstr>Cambria Math</vt:lpstr>
      <vt:lpstr>Franklin Gothic Book</vt:lpstr>
      <vt:lpstr>Perpetua</vt:lpstr>
      <vt:lpstr>Times New Roman</vt:lpstr>
      <vt:lpstr>Wingdings 2</vt:lpstr>
      <vt:lpstr>Hisse Senedi</vt:lpstr>
      <vt:lpstr>GEOMETRİK JEODEZİ10</vt:lpstr>
      <vt:lpstr>Elipsoidin Düzleme Gauss-Kruger Konform Projeksiyonu</vt:lpstr>
      <vt:lpstr>Elipsoidin Düzleme Gauss-Kruger Konform Projeksiyonu</vt:lpstr>
      <vt:lpstr>Elipsoidin Düzleme Gauss-Kruger Konform Projeksiyonu</vt:lpstr>
      <vt:lpstr>Elipsoidin Düzleme Gauss-Kruger Konform Projeksiyonu</vt:lpstr>
      <vt:lpstr>Elipsoidin Düzleme Gauss-Kruger Konform Projeksiyonu</vt:lpstr>
      <vt:lpstr>Elipsoidin Gauss-Kruger Projeksiyonunda Uzunluk Deformasyonu</vt:lpstr>
      <vt:lpstr>Elipsoidin Gauss-Kruger Projeksiyonunda Uzunluk Deformasyonu</vt:lpstr>
      <vt:lpstr>Elipsoidin Gauss-Kruger Projeksiyonunda Alan Deformasyonu</vt:lpstr>
      <vt:lpstr>Gauss-Kruger Projeksiyonunda Meridyen Yakınsama Açısı c</vt:lpstr>
      <vt:lpstr>Gauss-Kruger Projeksiyonunda Meridyen Yakınsama Açısı c</vt:lpstr>
      <vt:lpstr>Gauss-Kruger Projeksiyonunda Meridyen Yakınsama Açısı c</vt:lpstr>
      <vt:lpstr>Düzlemin Elipsoide Gauss-Kruger Konform Projeksiyonu</vt:lpstr>
      <vt:lpstr>Düzlemin Elipsoide Gauss-Kruger Konform Projeksiyonu</vt:lpstr>
      <vt:lpstr>Düzlemin Elipsoide Gauss-Kruger Konform Projeksiyonu</vt:lpstr>
      <vt:lpstr>Düzlemin Elipsoide Gauss-Kruger Konform Projeksiyonu</vt:lpstr>
      <vt:lpstr>Düzlemin Elipsoide Gauss-Kruger Konform Projeksiyonu</vt:lpstr>
      <vt:lpstr>Düzlemin Elipsoide Gauss-Kruger Konform Projeksiyonunda Uzunluk Deformasyonu</vt:lpstr>
      <vt:lpstr>Düzlemin Elipsoide Gauss-Kruger Konform Projeksiyonunda Uzunluk Deformasyonu</vt:lpstr>
      <vt:lpstr>Meridyen Yakınsama Açısı c</vt:lpstr>
      <vt:lpstr>Meridyen Yakınsama Açısı c</vt:lpstr>
      <vt:lpstr>Gauss-Kruger Koordinatları (X,Y) ile Elipsoid Yüzünde Temel Ödevler</vt:lpstr>
      <vt:lpstr>Gauss-Kruger Koordinatları (X,Y) ile Elipsoid Yüzünde Temel Ödevler</vt:lpstr>
      <vt:lpstr>Gauss-Kruger Koordinatları (X,Y) ile Elipsoid Yüzünde Temel Ödevler</vt:lpstr>
      <vt:lpstr>X, Y Gauss-Kruger Koordinatları ile Elipsoid Yüzünde Birinci Temel Ödev</vt:lpstr>
      <vt:lpstr>X, Y Gauss-Kruger Koordinatları ile Elipsoid Yüzünde Birinci Temel Ödev</vt:lpstr>
      <vt:lpstr>X, Y Gauss-Kruger Koordinatları ile Elipsoid Yüzünde İkinci Temel Ödev</vt:lpstr>
      <vt:lpstr>X, Y Gauss-Kruger Koordinatları ile Elipsoid Yüzünde İkinci Temel Ödev</vt:lpstr>
      <vt:lpstr>X, Y Gauss-Kruger Koordinatları ile Elipsoid Yüzünde İkinci Temel Ödev</vt:lpstr>
      <vt:lpstr>X, Y Gauss-Kruger Koordinatları ile Elipsoid Yüzünde İkinci Temel Ödev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JEODEZİ10</dc:title>
  <dc:creator>Bahattin</dc:creator>
  <cp:lastModifiedBy>Microsoft hesabı</cp:lastModifiedBy>
  <cp:revision>186</cp:revision>
  <dcterms:created xsi:type="dcterms:W3CDTF">2013-03-04T07:27:57Z</dcterms:created>
  <dcterms:modified xsi:type="dcterms:W3CDTF">2023-11-27T08:06:51Z</dcterms:modified>
</cp:coreProperties>
</file>