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10" r:id="rId19"/>
    <p:sldId id="31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A3ED-3503-482E-8317-EDB313716B33}" type="datetimeFigureOut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054CB-E5EE-41BF-A70B-E487196207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36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5F5B-0C34-43CA-B53C-DAC99406B2E4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B741-D09C-488F-AD9B-2981D1517871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5269-D682-4072-9859-BE4BE719A008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B900-19EA-4B47-BB2E-2DBFCB02BA13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454B-CBB3-4C95-A5B0-2993F6A2478F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0707-B66A-4B1C-AAF0-82911CB054CB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99C7-0D38-447E-B325-A46F58D532D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EE76-7A0D-46D4-AD7B-F9E98C54931F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F82-7739-4C7C-BE93-ED6285DB2A66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30C0-0FCF-4D5F-A3BC-BDA82F9BF351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A1E6A0-A1AC-4C8E-A29D-7CE839990124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8E3258-5377-4623-A2F8-01A984F6FA5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GEOMETRİK JEODEZİ 11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1B97-74F3-4283-9C09-EA16AE6299A0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Açıklık Açısı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316686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Eşitlikleri s’ ye bölünürse;</a:t>
            </a:r>
          </a:p>
          <a:p>
            <a:endParaRPr lang="tr-TR" dirty="0" smtClean="0"/>
          </a:p>
          <a:p>
            <a:r>
              <a:rPr lang="tr-TR" dirty="0" smtClean="0"/>
              <a:t>olması nedeniyle;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eşitliği elde edilir.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6949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6192688" cy="5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93096"/>
            <a:ext cx="6912768" cy="10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Açıklık Açısı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Pay ve payda içindeki terimler &lt;1 olduğu için </a:t>
            </a:r>
            <a:r>
              <a:rPr lang="tr-TR" dirty="0" err="1" smtClean="0"/>
              <a:t>binom</a:t>
            </a:r>
            <a:r>
              <a:rPr lang="tr-TR" dirty="0" smtClean="0"/>
              <a:t> dizisi uygulanırsa;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elde edilir. Ayrıca;</a:t>
            </a:r>
          </a:p>
          <a:p>
            <a:endParaRPr lang="tr-TR" dirty="0" smtClean="0"/>
          </a:p>
          <a:p>
            <a:r>
              <a:rPr lang="tr-TR" dirty="0" smtClean="0"/>
              <a:t>eşitlikleri Taylor serisine açılırsa aşağıdaki formüller elde edilir.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7767811" cy="74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7776864" cy="6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49080"/>
            <a:ext cx="1872208" cy="6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562472"/>
            <a:ext cx="5616624" cy="43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6066528"/>
            <a:ext cx="5256584" cy="3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Açıklık Açısı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Sin </a:t>
            </a:r>
            <a:r>
              <a:rPr lang="tr-TR" dirty="0" err="1" smtClean="0"/>
              <a:t>T</a:t>
            </a:r>
            <a:r>
              <a:rPr lang="tr-TR" baseline="-25000" dirty="0" err="1" smtClean="0"/>
              <a:t>m</a:t>
            </a:r>
            <a:r>
              <a:rPr lang="tr-TR" dirty="0" smtClean="0"/>
              <a:t>, </a:t>
            </a:r>
            <a:r>
              <a:rPr lang="tr-TR" dirty="0" err="1" smtClean="0"/>
              <a:t>cos</a:t>
            </a:r>
            <a:r>
              <a:rPr lang="tr-TR" dirty="0" smtClean="0"/>
              <a:t> </a:t>
            </a:r>
            <a:r>
              <a:rPr lang="tr-TR" dirty="0" err="1" smtClean="0"/>
              <a:t>T</a:t>
            </a:r>
            <a:r>
              <a:rPr lang="tr-TR" baseline="-25000" dirty="0" err="1" smtClean="0"/>
              <a:t>m</a:t>
            </a:r>
            <a:r>
              <a:rPr lang="tr-TR" dirty="0" smtClean="0"/>
              <a:t> ve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tr-TR" dirty="0" smtClean="0"/>
              <a:t>T yerine karşılıkları konursa ve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          dikkate alınırsa, küçük açı olduğu için;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352928" cy="12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5340829" cy="55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56992"/>
            <a:ext cx="1296144" cy="6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8424936" cy="6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7920" y="5296640"/>
            <a:ext cx="1080120" cy="30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661248"/>
            <a:ext cx="5534968" cy="97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Açıklık Açısı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Aynı eşitlik benzer olarak;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şeklinde yazılabilir.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</a:t>
            </a:r>
            <a:r>
              <a:rPr lang="tr-TR" baseline="-25000" dirty="0" smtClean="0">
                <a:solidFill>
                  <a:srgbClr val="FF0000"/>
                </a:solidFill>
              </a:rPr>
              <a:t>ik</a:t>
            </a:r>
            <a:r>
              <a:rPr lang="tr-TR" dirty="0" smtClean="0">
                <a:solidFill>
                  <a:srgbClr val="FF0000"/>
                </a:solidFill>
              </a:rPr>
              <a:t>-t</a:t>
            </a:r>
            <a:r>
              <a:rPr lang="tr-TR" baseline="-25000" dirty="0" smtClean="0">
                <a:solidFill>
                  <a:srgbClr val="FF0000"/>
                </a:solidFill>
              </a:rPr>
              <a:t>ik</a:t>
            </a:r>
            <a:r>
              <a:rPr lang="tr-TR" dirty="0" smtClean="0">
                <a:solidFill>
                  <a:srgbClr val="FF0000"/>
                </a:solidFill>
              </a:rPr>
              <a:t> farkı açı deformasyonu değildir.</a:t>
            </a:r>
          </a:p>
          <a:p>
            <a:r>
              <a:rPr lang="tr-TR" smtClean="0">
                <a:solidFill>
                  <a:srgbClr val="FF0000"/>
                </a:solidFill>
              </a:rPr>
              <a:t>S-s </a:t>
            </a:r>
            <a:r>
              <a:rPr lang="tr-TR" dirty="0" smtClean="0">
                <a:solidFill>
                  <a:srgbClr val="FF0000"/>
                </a:solidFill>
              </a:rPr>
              <a:t>farkı uzunluk deformasyonu değildir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776864" cy="92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Alan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Alan indirgemesi de açıklık açısı ve uzunluk indirgemelerine benzer olarak çıkarılabilir.</a:t>
            </a:r>
          </a:p>
          <a:p>
            <a:r>
              <a:rPr lang="tr-TR" dirty="0" smtClean="0"/>
              <a:t>F </a:t>
            </a:r>
            <a:r>
              <a:rPr lang="tr-TR" dirty="0" err="1" smtClean="0"/>
              <a:t>elipsoid</a:t>
            </a:r>
            <a:r>
              <a:rPr lang="tr-TR" dirty="0" smtClean="0"/>
              <a:t> üzerindeki alan, buna karşın düzlemdeki alan f olmak üzere alan indirgemesi;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şeklindedir.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5688632" cy="69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İndirgeme Formülleri Yardımıyla Temel Ödev Çözümleri – I. Temel Ödev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3670920"/>
          </a:xfrm>
        </p:spPr>
        <p:txBody>
          <a:bodyPr/>
          <a:lstStyle/>
          <a:p>
            <a:r>
              <a:rPr lang="tr-TR" dirty="0" smtClean="0"/>
              <a:t>Birinci temel ödev yaklaşık olarak çözülür. İndirgeme formüllerinde </a:t>
            </a:r>
            <a:r>
              <a:rPr lang="el-GR" dirty="0" smtClean="0">
                <a:latin typeface="Calibri"/>
              </a:rPr>
              <a:t>δ</a:t>
            </a:r>
            <a:r>
              <a:rPr lang="tr-TR" dirty="0" smtClean="0"/>
              <a:t>T</a:t>
            </a:r>
            <a:r>
              <a:rPr lang="tr-TR" baseline="-25000" dirty="0" smtClean="0"/>
              <a:t>ik</a:t>
            </a:r>
            <a:r>
              <a:rPr lang="tr-TR" dirty="0" smtClean="0"/>
              <a:t>=0, </a:t>
            </a:r>
            <a:r>
              <a:rPr lang="el-GR" dirty="0" smtClean="0">
                <a:latin typeface="Calibri"/>
              </a:rPr>
              <a:t>δ</a:t>
            </a:r>
            <a:r>
              <a:rPr lang="tr-TR" dirty="0" smtClean="0"/>
              <a:t>S=0 alınırsa ilk yaklaşık değer hesaplanır.</a:t>
            </a:r>
            <a:endParaRPr lang="tr-TR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09184"/>
            <a:ext cx="4761868" cy="4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39" y="1394296"/>
            <a:ext cx="3286125" cy="8763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3571463"/>
            <a:ext cx="7267575" cy="4572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074080"/>
            <a:ext cx="4791075" cy="8858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759" y="5550141"/>
            <a:ext cx="3257550" cy="4381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221" y="6098084"/>
            <a:ext cx="271462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İndirgeme Formülleri Yardımıyla Temel Ödev Çözümleri – I. Temel Ödev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2952328" cy="4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5386760" cy="55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70325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2727506"/>
            <a:ext cx="2019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İndirgeme Formülleri Yardımıyla Temel Ödev Çözümleri – II. Temel Ödev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2795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54" y="1434098"/>
            <a:ext cx="4229100" cy="7905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154" y="3056665"/>
            <a:ext cx="3209925" cy="13620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54" y="4493263"/>
            <a:ext cx="3486150" cy="3619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5030229"/>
            <a:ext cx="473392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Elipsoidde</a:t>
            </a:r>
            <a:r>
              <a:rPr lang="tr-TR" dirty="0" smtClean="0"/>
              <a:t> Poligon Hesabı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2151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7488832" cy="20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Elipsoidde</a:t>
            </a:r>
            <a:r>
              <a:rPr lang="tr-TR" dirty="0" smtClean="0"/>
              <a:t> Poligon Hesabı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15731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(</a:t>
            </a:r>
            <a:r>
              <a:rPr lang="tr-TR" dirty="0" err="1" smtClean="0"/>
              <a:t>Redüksüyonlar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85592" cy="45720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İndirgeme formülleri yardımıyla </a:t>
            </a:r>
            <a:r>
              <a:rPr lang="tr-TR" dirty="0" err="1" smtClean="0"/>
              <a:t>elipsoid</a:t>
            </a:r>
            <a:r>
              <a:rPr lang="tr-TR" dirty="0" smtClean="0"/>
              <a:t> üstündeki temel ödev hesapları düzlemde yapılabilir.</a:t>
            </a:r>
          </a:p>
          <a:p>
            <a:r>
              <a:rPr lang="tr-TR" dirty="0" smtClean="0"/>
              <a:t>Bunun için açıklık açıları (T</a:t>
            </a:r>
            <a:r>
              <a:rPr lang="tr-TR" baseline="-25000" dirty="0" smtClean="0"/>
              <a:t>ik</a:t>
            </a:r>
            <a:r>
              <a:rPr lang="tr-TR" dirty="0" smtClean="0"/>
              <a:t>, </a:t>
            </a:r>
            <a:r>
              <a:rPr lang="tr-TR" dirty="0" err="1" smtClean="0"/>
              <a:t>T</a:t>
            </a:r>
            <a:r>
              <a:rPr lang="tr-TR" baseline="-25000" dirty="0" err="1" smtClean="0"/>
              <a:t>ki</a:t>
            </a:r>
            <a:r>
              <a:rPr lang="tr-TR" dirty="0" smtClean="0"/>
              <a:t>) ve jeodezik eğri uzunluğu olan S kenarlarının düzleme indirgenmesi gerekir.</a:t>
            </a:r>
          </a:p>
          <a:p>
            <a:r>
              <a:rPr lang="tr-TR" dirty="0" smtClean="0"/>
              <a:t>P</a:t>
            </a:r>
            <a:r>
              <a:rPr lang="tr-TR" baseline="-25000" dirty="0" smtClean="0"/>
              <a:t>i</a:t>
            </a:r>
            <a:r>
              <a:rPr lang="tr-TR" dirty="0" smtClean="0"/>
              <a:t> ve P</a:t>
            </a:r>
            <a:r>
              <a:rPr lang="tr-TR" baseline="-25000" dirty="0" smtClean="0"/>
              <a:t>k</a:t>
            </a:r>
            <a:r>
              <a:rPr lang="tr-TR" dirty="0" smtClean="0"/>
              <a:t> </a:t>
            </a:r>
            <a:r>
              <a:rPr lang="tr-TR" dirty="0" err="1" smtClean="0"/>
              <a:t>elipsoid</a:t>
            </a:r>
            <a:r>
              <a:rPr lang="tr-TR" dirty="0" smtClean="0"/>
              <a:t> üstündeki noktaların düzlemdeki karşılıkları P</a:t>
            </a:r>
            <a:r>
              <a:rPr lang="tr-TR" baseline="-25000" dirty="0" smtClean="0"/>
              <a:t>i</a:t>
            </a:r>
            <a:r>
              <a:rPr lang="tr-TR" dirty="0" smtClean="0"/>
              <a:t>’ ve P</a:t>
            </a:r>
            <a:r>
              <a:rPr lang="tr-TR" baseline="-25000" dirty="0" smtClean="0"/>
              <a:t>k</a:t>
            </a:r>
            <a:r>
              <a:rPr lang="tr-TR" dirty="0" smtClean="0"/>
              <a:t>’ olsun.</a:t>
            </a:r>
          </a:p>
          <a:p>
            <a:r>
              <a:rPr lang="tr-TR" dirty="0" smtClean="0"/>
              <a:t>Bu noktaları birleştiren s doğrusu düzlem kenardır. Bu kenarın X eksenine paralel bir doğru ile yaptığı açı t</a:t>
            </a:r>
            <a:r>
              <a:rPr lang="tr-TR" baseline="-25000" dirty="0" smtClean="0"/>
              <a:t>ik</a:t>
            </a:r>
            <a:r>
              <a:rPr lang="tr-TR" dirty="0" smtClean="0"/>
              <a:t> ve </a:t>
            </a:r>
            <a:r>
              <a:rPr lang="tr-TR" dirty="0" err="1" smtClean="0"/>
              <a:t>t</a:t>
            </a:r>
            <a:r>
              <a:rPr lang="tr-TR" baseline="-25000" dirty="0" err="1" smtClean="0"/>
              <a:t>ki</a:t>
            </a:r>
            <a:r>
              <a:rPr lang="tr-TR" dirty="0" smtClean="0"/>
              <a:t> düzlem açıklık açılarıdır.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44824"/>
            <a:ext cx="419100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(</a:t>
            </a:r>
            <a:r>
              <a:rPr lang="tr-TR" dirty="0" err="1" smtClean="0"/>
              <a:t>Redüksüyonlar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85592" cy="4572000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Uzunluk İndirgemesi</a:t>
            </a:r>
          </a:p>
          <a:p>
            <a:endParaRPr lang="tr-TR" sz="2000" dirty="0" smtClean="0"/>
          </a:p>
          <a:p>
            <a:r>
              <a:rPr lang="tr-TR" sz="2000" dirty="0" smtClean="0"/>
              <a:t>P</a:t>
            </a:r>
            <a:r>
              <a:rPr lang="tr-TR" sz="2000" baseline="-25000" dirty="0" smtClean="0"/>
              <a:t>i</a:t>
            </a:r>
            <a:r>
              <a:rPr lang="tr-TR" sz="2000" dirty="0" smtClean="0"/>
              <a:t> </a:t>
            </a:r>
            <a:r>
              <a:rPr lang="tr-TR" sz="2000" dirty="0" smtClean="0"/>
              <a:t>noktasındaki açıklık açısı </a:t>
            </a:r>
            <a:r>
              <a:rPr lang="tr-TR" sz="2000" dirty="0" smtClean="0"/>
              <a:t>indirgemesi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pPr>
              <a:spcBef>
                <a:spcPts val="0"/>
              </a:spcBef>
            </a:pPr>
            <a:r>
              <a:rPr lang="tr-TR" sz="2000" dirty="0" smtClean="0"/>
              <a:t>P</a:t>
            </a:r>
            <a:r>
              <a:rPr lang="tr-TR" sz="2000" baseline="-25000" dirty="0" smtClean="0"/>
              <a:t>k</a:t>
            </a:r>
            <a:r>
              <a:rPr lang="tr-TR" sz="2000" dirty="0" smtClean="0"/>
              <a:t> noktasındaki açıklık açısı </a:t>
            </a:r>
            <a:r>
              <a:rPr lang="tr-TR" sz="2000" dirty="0" smtClean="0"/>
              <a:t>indirgemesi</a:t>
            </a:r>
          </a:p>
          <a:p>
            <a:pPr marL="0" indent="0">
              <a:spcBef>
                <a:spcPts val="0"/>
              </a:spcBef>
              <a:buNone/>
            </a:pPr>
            <a:endParaRPr lang="tr-TR" sz="2000" dirty="0" smtClean="0"/>
          </a:p>
          <a:p>
            <a:pPr marL="0" indent="0">
              <a:spcBef>
                <a:spcPts val="0"/>
              </a:spcBef>
              <a:buNone/>
            </a:pPr>
            <a:endParaRPr lang="tr-TR" sz="2000" dirty="0" smtClean="0"/>
          </a:p>
          <a:p>
            <a:pPr>
              <a:spcBef>
                <a:spcPts val="0"/>
              </a:spcBef>
            </a:pPr>
            <a:r>
              <a:rPr lang="tr-TR" sz="2000" dirty="0" smtClean="0"/>
              <a:t>Ayrıca </a:t>
            </a:r>
            <a:r>
              <a:rPr lang="tr-TR" sz="2000" dirty="0" smtClean="0"/>
              <a:t>elipsoitte bir kapalı şeklin alanının, düzlemdeki karşılığından farkı alan indirgemesidir.</a:t>
            </a:r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844824"/>
            <a:ext cx="4191000" cy="2943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Dikdörtgen 7"/>
              <p:cNvSpPr/>
              <p:nvPr/>
            </p:nvSpPr>
            <p:spPr>
              <a:xfrm>
                <a:off x="1389330" y="2866151"/>
                <a:ext cx="1779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tr-T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tr-T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30" y="2866151"/>
                <a:ext cx="177971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Dikdörtgen 8"/>
              <p:cNvSpPr/>
              <p:nvPr/>
            </p:nvSpPr>
            <p:spPr>
              <a:xfrm>
                <a:off x="1386828" y="4176378"/>
                <a:ext cx="1782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tr-T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tr-TR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28" y="4176378"/>
                <a:ext cx="178221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Dikdörtgen 9"/>
              <p:cNvSpPr/>
              <p:nvPr/>
            </p:nvSpPr>
            <p:spPr>
              <a:xfrm>
                <a:off x="1389330" y="5835134"/>
                <a:ext cx="1370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30" y="5835134"/>
                <a:ext cx="137005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Dikdörtgen 10"/>
              <p:cNvSpPr/>
              <p:nvPr/>
            </p:nvSpPr>
            <p:spPr>
              <a:xfrm>
                <a:off x="1628562" y="1886431"/>
                <a:ext cx="1301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62" y="1886431"/>
                <a:ext cx="130125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kdörtgen 11"/>
          <p:cNvSpPr/>
          <p:nvPr/>
        </p:nvSpPr>
        <p:spPr>
          <a:xfrm>
            <a:off x="1628562" y="1811980"/>
            <a:ext cx="1301254" cy="41093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1458130" y="2845347"/>
            <a:ext cx="1710917" cy="41093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458130" y="4134771"/>
            <a:ext cx="1710917" cy="41093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1423730" y="5824732"/>
            <a:ext cx="1301254" cy="41093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(</a:t>
            </a:r>
            <a:r>
              <a:rPr lang="tr-TR" dirty="0" err="1" smtClean="0"/>
              <a:t>Redüksüyonlar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00133"/>
            <a:ext cx="781050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(</a:t>
            </a:r>
            <a:r>
              <a:rPr lang="tr-TR" dirty="0" err="1" smtClean="0"/>
              <a:t>Redüksüyonlar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79908"/>
            <a:ext cx="6610350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(</a:t>
            </a:r>
            <a:r>
              <a:rPr lang="tr-TR" dirty="0" err="1" smtClean="0"/>
              <a:t>Redüksüyonlar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414670"/>
            <a:ext cx="722947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Uzunluk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3717032"/>
            <a:ext cx="7772400" cy="230276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Eşitliklerinin kareleri alınıp toplanırsa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elde edilir.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920880" cy="231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31375"/>
            <a:ext cx="7776864" cy="111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Uzunluk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               düzlemdeki uzunluk olduğu göz önüne alınırsa;</a:t>
            </a:r>
          </a:p>
          <a:p>
            <a:endParaRPr lang="tr-TR" dirty="0" smtClean="0"/>
          </a:p>
          <a:p>
            <a:r>
              <a:rPr lang="tr-TR" dirty="0" smtClean="0"/>
              <a:t>eşitliği bulunur. Her iki tarafın karekökü alınır ve</a:t>
            </a:r>
          </a:p>
          <a:p>
            <a:endParaRPr lang="tr-TR" dirty="0" smtClean="0"/>
          </a:p>
          <a:p>
            <a:r>
              <a:rPr lang="tr-TR" dirty="0" smtClean="0"/>
              <a:t>dizisi uygulanırsa yeterli yaklaşıklıkla </a:t>
            </a:r>
          </a:p>
          <a:p>
            <a:endParaRPr lang="tr-TR" dirty="0" smtClean="0"/>
          </a:p>
          <a:p>
            <a:r>
              <a:rPr lang="tr-TR" dirty="0" smtClean="0"/>
              <a:t>elde edilir. Her iki taraf s ile çarpılırsa;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1086991" cy="2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5616624" cy="5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852936"/>
            <a:ext cx="3886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6192688" cy="5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797152"/>
            <a:ext cx="5040560" cy="5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Kruger</a:t>
            </a:r>
            <a:r>
              <a:rPr lang="tr-TR" dirty="0" smtClean="0"/>
              <a:t> Projeksiyonunda İndirgemeler – Uzunluk İndirgemesi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FE48-E353-40A5-BDF1-962C94215AC5}" type="datetime1">
              <a:rPr lang="tr-TR" smtClean="0"/>
              <a:pPr/>
              <a:t>5.12.2023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3258-5377-4623-A2F8-01A984F6FA5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316686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Eşitlikleri elde edilir. Çoğu durumda yeterli olmak üzere;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bulunur.</a:t>
            </a:r>
          </a:p>
          <a:p>
            <a:r>
              <a:rPr lang="tr-TR" dirty="0" smtClean="0"/>
              <a:t>Burada </a:t>
            </a:r>
            <a:r>
              <a:rPr lang="tr-TR" dirty="0" err="1" smtClean="0"/>
              <a:t>R</a:t>
            </a:r>
            <a:r>
              <a:rPr lang="tr-TR" baseline="-25000" dirty="0" err="1" smtClean="0"/>
              <a:t>m</a:t>
            </a:r>
            <a:r>
              <a:rPr lang="tr-TR" dirty="0" smtClean="0"/>
              <a:t>, </a:t>
            </a:r>
            <a:r>
              <a:rPr lang="tr-TR" dirty="0" err="1" smtClean="0"/>
              <a:t>X</a:t>
            </a:r>
            <a:r>
              <a:rPr lang="tr-TR" baseline="-25000" dirty="0" err="1" smtClean="0"/>
              <a:t>m</a:t>
            </a:r>
            <a:r>
              <a:rPr lang="tr-TR" dirty="0" smtClean="0"/>
              <a:t>=(X</a:t>
            </a:r>
            <a:r>
              <a:rPr lang="tr-TR" baseline="-25000" dirty="0" smtClean="0"/>
              <a:t>1</a:t>
            </a:r>
            <a:r>
              <a:rPr lang="tr-TR" dirty="0" smtClean="0"/>
              <a:t>+X</a:t>
            </a:r>
            <a:r>
              <a:rPr lang="tr-TR" baseline="-25000" dirty="0" smtClean="0"/>
              <a:t>2</a:t>
            </a:r>
            <a:r>
              <a:rPr lang="tr-TR" dirty="0" smtClean="0"/>
              <a:t>)/2=</a:t>
            </a:r>
            <a:r>
              <a:rPr lang="tr-TR" dirty="0" err="1" smtClean="0"/>
              <a:t>G</a:t>
            </a:r>
            <a:r>
              <a:rPr lang="tr-TR" baseline="-25000" dirty="0" err="1" smtClean="0"/>
              <a:t>m</a:t>
            </a:r>
            <a:r>
              <a:rPr lang="tr-TR" dirty="0" smtClean="0"/>
              <a:t> meridyen yayını veren </a:t>
            </a:r>
            <a:r>
              <a:rPr lang="el-GR" dirty="0" smtClean="0">
                <a:latin typeface="Calibri"/>
              </a:rPr>
              <a:t>ϕ</a:t>
            </a:r>
            <a:r>
              <a:rPr lang="tr-TR" baseline="-25000" dirty="0" smtClean="0"/>
              <a:t>m</a:t>
            </a:r>
            <a:r>
              <a:rPr lang="tr-TR" dirty="0" smtClean="0"/>
              <a:t> enlemine karşılık hesaplanacak değerdir.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Uzunluk indirgemesi sonucunda daima s (düzlemdeki uzunluk)&gt;S (</a:t>
            </a:r>
            <a:r>
              <a:rPr lang="tr-TR" b="1" dirty="0" err="1" smtClean="0">
                <a:solidFill>
                  <a:srgbClr val="FF0000"/>
                </a:solidFill>
              </a:rPr>
              <a:t>elipsoid</a:t>
            </a:r>
            <a:r>
              <a:rPr lang="tr-TR" b="1" dirty="0" smtClean="0">
                <a:solidFill>
                  <a:srgbClr val="FF0000"/>
                </a:solidFill>
              </a:rPr>
              <a:t> üstündeki uzunluk) olduğu söylenir.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960440" cy="59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112" y="2132856"/>
            <a:ext cx="5741208" cy="7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624500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1036</TotalTime>
  <Words>484</Words>
  <Application>Microsoft Office PowerPoint</Application>
  <PresentationFormat>Ekran Gösterisi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Calibri</vt:lpstr>
      <vt:lpstr>Cambria Math</vt:lpstr>
      <vt:lpstr>Franklin Gothic Book</vt:lpstr>
      <vt:lpstr>Perpetua</vt:lpstr>
      <vt:lpstr>Times New Roman</vt:lpstr>
      <vt:lpstr>Wingdings 2</vt:lpstr>
      <vt:lpstr>Hisse Senedi</vt:lpstr>
      <vt:lpstr>GEOMETRİK JEODEZİ 11</vt:lpstr>
      <vt:lpstr>Gauss-Kruger Projeksiyonunda İndirgemeler (Redüksüyonlar)</vt:lpstr>
      <vt:lpstr>Gauss-Kruger Projeksiyonunda İndirgemeler (Redüksüyonlar)</vt:lpstr>
      <vt:lpstr>Gauss-Kruger Projeksiyonunda İndirgemeler (Redüksüyonlar)</vt:lpstr>
      <vt:lpstr>Gauss-Kruger Projeksiyonunda İndirgemeler (Redüksüyonlar)</vt:lpstr>
      <vt:lpstr>Gauss-Kruger Projeksiyonunda İndirgemeler (Redüksüyonlar)</vt:lpstr>
      <vt:lpstr>Gauss-Kruger Projeksiyonunda İndirgemeler – Uzunluk İndirgemesi</vt:lpstr>
      <vt:lpstr>Gauss-Kruger Projeksiyonunda İndirgemeler – Uzunluk İndirgemesi</vt:lpstr>
      <vt:lpstr>Gauss-Kruger Projeksiyonunda İndirgemeler – Uzunluk İndirgemesi</vt:lpstr>
      <vt:lpstr>Gauss-Kruger Projeksiyonunda İndirgemeler – Açıklık Açısı İndirgemesi</vt:lpstr>
      <vt:lpstr>Gauss-Kruger Projeksiyonunda İndirgemeler – Açıklık Açısı İndirgemesi</vt:lpstr>
      <vt:lpstr>Gauss-Kruger Projeksiyonunda İndirgemeler – Açıklık Açısı İndirgemesi</vt:lpstr>
      <vt:lpstr>Gauss-Kruger Projeksiyonunda İndirgemeler – Açıklık Açısı İndirgemesi</vt:lpstr>
      <vt:lpstr>Gauss-Kruger Projeksiyonunda İndirgemeler – Alan İndirgemesi</vt:lpstr>
      <vt:lpstr>İndirgeme Formülleri Yardımıyla Temel Ödev Çözümleri – I. Temel Ödev</vt:lpstr>
      <vt:lpstr>İndirgeme Formülleri Yardımıyla Temel Ödev Çözümleri – I. Temel Ödev</vt:lpstr>
      <vt:lpstr>İndirgeme Formülleri Yardımıyla Temel Ödev Çözümleri – II. Temel Ödev</vt:lpstr>
      <vt:lpstr>Elipsoidde Poligon Hesabı</vt:lpstr>
      <vt:lpstr>Elipsoidde Poligon Hesabı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JEODEZİ10</dc:title>
  <dc:creator>Bahattin</dc:creator>
  <cp:lastModifiedBy>Microsoft hesabı</cp:lastModifiedBy>
  <cp:revision>187</cp:revision>
  <dcterms:created xsi:type="dcterms:W3CDTF">2013-03-04T07:27:57Z</dcterms:created>
  <dcterms:modified xsi:type="dcterms:W3CDTF">2023-12-05T06:52:16Z</dcterms:modified>
</cp:coreProperties>
</file>