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833B-3E26-4B16-A033-228B7BF039D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B386A-E4B8-4D2E-B1EF-F9D31CD4C3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13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1BB8-CA94-4BD7-A70B-0A6A1E750E07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BEC0-4D00-4F54-A345-E62205929F0E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6028-61D6-4A53-B857-CC795187697D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Yuvarlatılmış Dikdörtgen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9791-359F-49AC-9E06-7E030F8D0E48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Dikdörtgen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21DA-2DFB-4F0B-BEC9-563925DFE4A9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5926-1C43-43A4-ABD6-914D2E1D6830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CB5BA-076D-4A26-94C8-3FB74625ACF9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120A-F489-4082-ADF7-3F5BF4F9B3D5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CA86-5210-4E8C-A649-FD1AAC1E7324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B682-D61A-4470-978C-7BE1455BABAE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ikdörtgen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Yuvarlatılmış Dikdörtgen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2D5107-B251-4F96-BB1C-A67313C623A1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525CE5E-AEDC-44CD-AB87-A6C4DFDBDA9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GEOMETRİK JEODEZİ 9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F666-4013-4F4A-B570-DA83FC6BEAAB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2348880"/>
            <a:ext cx="5313784" cy="3454896"/>
          </a:xfrm>
        </p:spPr>
        <p:txBody>
          <a:bodyPr>
            <a:normAutofit/>
          </a:bodyPr>
          <a:lstStyle/>
          <a:p>
            <a:r>
              <a:rPr lang="tr-TR" sz="1600" dirty="0" smtClean="0"/>
              <a:t>Bu eşitlik </a:t>
            </a:r>
            <a:r>
              <a:rPr lang="tr-TR" sz="1600" dirty="0" err="1" smtClean="0"/>
              <a:t>du</a:t>
            </a:r>
            <a:r>
              <a:rPr lang="tr-TR" sz="1600" dirty="0" smtClean="0"/>
              <a:t>/</a:t>
            </a:r>
            <a:r>
              <a:rPr lang="tr-TR" sz="1600" dirty="0" err="1" smtClean="0"/>
              <a:t>dv</a:t>
            </a:r>
            <a:r>
              <a:rPr lang="tr-TR" sz="1600" dirty="0" smtClean="0"/>
              <a:t>’ </a:t>
            </a:r>
            <a:r>
              <a:rPr lang="tr-TR" sz="1600" dirty="0" err="1" smtClean="0"/>
              <a:t>nin</a:t>
            </a:r>
            <a:r>
              <a:rPr lang="tr-TR" sz="1600" dirty="0" smtClean="0"/>
              <a:t> bir (u,v) yüzey noktasında herhangi bir eğri (</a:t>
            </a:r>
            <a:r>
              <a:rPr lang="tr-TR" sz="1600" dirty="0" err="1" smtClean="0"/>
              <a:t>ds</a:t>
            </a:r>
            <a:r>
              <a:rPr lang="tr-TR" sz="1600" dirty="0" smtClean="0"/>
              <a:t>) elemanının  doğrultusunu verir.</a:t>
            </a:r>
          </a:p>
          <a:p>
            <a:r>
              <a:rPr lang="tr-TR" sz="1600" dirty="0" smtClean="0"/>
              <a:t>E, F, W noktanın (u,v) parametrelerine bağlı olduğundan, yani nokta sabitse sabit kaldıklarından </a:t>
            </a:r>
            <a:r>
              <a:rPr lang="tr-TR" sz="1600" dirty="0" err="1" smtClean="0"/>
              <a:t>dv</a:t>
            </a:r>
            <a:r>
              <a:rPr lang="tr-TR" sz="1600" dirty="0" smtClean="0"/>
              <a:t>/</a:t>
            </a:r>
            <a:r>
              <a:rPr lang="tr-TR" sz="1600" dirty="0" err="1" smtClean="0"/>
              <a:t>du</a:t>
            </a:r>
            <a:r>
              <a:rPr lang="tr-TR" sz="1600" dirty="0" smtClean="0"/>
              <a:t> T’ ye bağlı olarak değişir.</a:t>
            </a:r>
          </a:p>
          <a:p>
            <a:r>
              <a:rPr lang="tr-TR" sz="1600" dirty="0" smtClean="0"/>
              <a:t>Buradan </a:t>
            </a:r>
            <a:r>
              <a:rPr lang="tr-TR" sz="1600" b="1" i="1" dirty="0" smtClean="0">
                <a:solidFill>
                  <a:srgbClr val="FF0000"/>
                </a:solidFill>
              </a:rPr>
              <a:t>uzunluk deformasyonun doğrultuya bağlı </a:t>
            </a:r>
            <a:r>
              <a:rPr lang="tr-TR" sz="1600" dirty="0" smtClean="0"/>
              <a:t>olduğu çıkar.</a:t>
            </a:r>
            <a:endParaRPr lang="tr-TR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4032448" cy="88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12776"/>
            <a:ext cx="2703933" cy="247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898" y="4115625"/>
            <a:ext cx="3795142" cy="70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9346" y="4259641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898" y="4907713"/>
            <a:ext cx="720139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Uzunluk deformasyonunun doğrultuya bağlı olmaması istenirse;                                                                   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   eşitliğindeki </a:t>
            </a:r>
            <a:r>
              <a:rPr lang="el-GR" dirty="0" smtClean="0">
                <a:latin typeface="Calibri"/>
              </a:rPr>
              <a:t>ζ</a:t>
            </a:r>
            <a:r>
              <a:rPr lang="tr-TR" dirty="0" smtClean="0">
                <a:latin typeface="Calibri"/>
              </a:rPr>
              <a:t> ve </a:t>
            </a:r>
            <a:r>
              <a:rPr lang="el-GR" dirty="0" smtClean="0">
                <a:latin typeface="Calibri"/>
              </a:rPr>
              <a:t>ζ</a:t>
            </a:r>
            <a:r>
              <a:rPr lang="tr-TR" baseline="30000" dirty="0" smtClean="0">
                <a:latin typeface="Calibri"/>
              </a:rPr>
              <a:t>2</a:t>
            </a:r>
            <a:r>
              <a:rPr lang="tr-TR" dirty="0" smtClean="0"/>
              <a:t>‘</a:t>
            </a:r>
            <a:r>
              <a:rPr lang="tr-TR" dirty="0" err="1" smtClean="0"/>
              <a:t>nin</a:t>
            </a:r>
            <a:r>
              <a:rPr lang="tr-TR" dirty="0" smtClean="0"/>
              <a:t> parantez içindeki çarpımlarının sıfır olmasını sağlayacak şekilde kurulması gerekir.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Yüzey üzerinde alınan bir noktadaki eğri elemanlarındaki deformasyonun her doğrultuda eşit ve bu noktaya (konuma) bağlı bir değerde olmasını sağlayan projeksiyon açı koruyan (</a:t>
            </a:r>
            <a:r>
              <a:rPr lang="tr-TR" dirty="0" err="1" smtClean="0"/>
              <a:t>konform</a:t>
            </a:r>
            <a:r>
              <a:rPr lang="tr-TR" dirty="0" smtClean="0"/>
              <a:t>) projeksiyondur.</a:t>
            </a:r>
            <a:endParaRPr lang="tr-T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7434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852936"/>
            <a:ext cx="2374404" cy="62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852936"/>
            <a:ext cx="35649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573016"/>
            <a:ext cx="2906638" cy="77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58092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2276872"/>
            <a:ext cx="7772400" cy="4248472"/>
          </a:xfrm>
        </p:spPr>
        <p:txBody>
          <a:bodyPr>
            <a:normAutofit/>
          </a:bodyPr>
          <a:lstStyle/>
          <a:p>
            <a:r>
              <a:rPr lang="tr-TR" sz="1800" dirty="0" smtClean="0"/>
              <a:t>Gerçekten </a:t>
            </a:r>
            <a:r>
              <a:rPr lang="el-GR" sz="1800" dirty="0" smtClean="0"/>
              <a:t>Ω </a:t>
            </a:r>
            <a:r>
              <a:rPr lang="tr-TR" sz="1800" dirty="0" smtClean="0"/>
              <a:t>asıl yüzeyde birbirine çok yakın P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, P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, P</a:t>
            </a:r>
            <a:r>
              <a:rPr lang="tr-TR" sz="1800" baseline="-25000" dirty="0" smtClean="0"/>
              <a:t>3</a:t>
            </a:r>
            <a:r>
              <a:rPr lang="tr-TR" sz="1800" dirty="0" smtClean="0"/>
              <a:t> noktalarının oluşturduğu üçgen, düzlem üçgen alınarak kenarları ds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, ds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, ds</a:t>
            </a:r>
            <a:r>
              <a:rPr lang="tr-TR" sz="1800" baseline="-25000" dirty="0" smtClean="0"/>
              <a:t>3</a:t>
            </a:r>
            <a:r>
              <a:rPr lang="tr-TR" sz="1800" dirty="0" smtClean="0"/>
              <a:t> ve bunlara karşılık gelen P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*, P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*, P</a:t>
            </a:r>
            <a:r>
              <a:rPr lang="tr-TR" sz="1800" baseline="-25000" dirty="0" smtClean="0"/>
              <a:t>3</a:t>
            </a:r>
            <a:r>
              <a:rPr lang="tr-TR" sz="1800" dirty="0" smtClean="0"/>
              <a:t>* üçgeninin kenarları ds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*, ds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*, ds</a:t>
            </a:r>
            <a:r>
              <a:rPr lang="tr-TR" sz="1800" baseline="-25000" dirty="0" smtClean="0"/>
              <a:t>3</a:t>
            </a:r>
            <a:r>
              <a:rPr lang="tr-TR" sz="1800" dirty="0" smtClean="0"/>
              <a:t>* olmak üzere, P1 ve P2 noktalarındaki uzunluk deformasyonu aşağıdaki gibidir.</a:t>
            </a:r>
          </a:p>
          <a:p>
            <a:endParaRPr lang="tr-TR" sz="1800" dirty="0" smtClean="0"/>
          </a:p>
          <a:p>
            <a:endParaRPr lang="tr-TR" sz="1800" dirty="0" smtClean="0"/>
          </a:p>
          <a:p>
            <a:r>
              <a:rPr lang="tr-TR" sz="1800" dirty="0" smtClean="0"/>
              <a:t>Aynı uzunluk elemanı için deformasyon eşit olacağından iki üçgenin kenarları oranı eşittir.</a:t>
            </a:r>
          </a:p>
          <a:p>
            <a:endParaRPr lang="tr-TR" sz="1800" dirty="0" smtClean="0"/>
          </a:p>
          <a:p>
            <a:r>
              <a:rPr lang="tr-TR" sz="1800" dirty="0" smtClean="0"/>
              <a:t>Bu durumda üçgenler benzerdir ve birbirine karşı gelen kenarları arasındaki açılar eşittir. (</a:t>
            </a:r>
            <a:r>
              <a:rPr lang="el-GR" sz="1800" dirty="0" smtClean="0">
                <a:latin typeface="Times New Roman"/>
                <a:cs typeface="Times New Roman"/>
              </a:rPr>
              <a:t>γ</a:t>
            </a:r>
            <a:r>
              <a:rPr lang="tr-TR" sz="1800" dirty="0" smtClean="0">
                <a:latin typeface="Times New Roman"/>
                <a:cs typeface="Times New Roman"/>
              </a:rPr>
              <a:t>*=</a:t>
            </a:r>
            <a:r>
              <a:rPr lang="el-GR" sz="1800" dirty="0" smtClean="0">
                <a:latin typeface="Times New Roman"/>
                <a:cs typeface="Times New Roman"/>
              </a:rPr>
              <a:t>γ</a:t>
            </a:r>
            <a:r>
              <a:rPr lang="tr-TR" sz="18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tr-TR" sz="18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Konform</a:t>
            </a:r>
            <a:r>
              <a:rPr lang="tr-TR" sz="1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projeksiyonlar dışındaki projeksiyonlarda, uzunluk deformasyonları, uzunluk elemanı </a:t>
            </a:r>
            <a:r>
              <a:rPr lang="tr-TR" sz="18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ds</a:t>
            </a:r>
            <a:r>
              <a:rPr lang="tr-TR" sz="18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’ in doğrultusuna bağlıdır.</a:t>
            </a:r>
            <a:endParaRPr lang="tr-TR" sz="1800" b="1" i="1" dirty="0" smtClean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3"/>
            <a:ext cx="19568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836712"/>
            <a:ext cx="2304256" cy="127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462139"/>
            <a:ext cx="1716489" cy="6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462139"/>
            <a:ext cx="1923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509120"/>
            <a:ext cx="1877164" cy="61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Bir noktada öyle iki doğrultu vardır ki, bu doğrultularda uzunluk deformasyonları en büyük ve en küçük değerleri alır.</a:t>
            </a:r>
          </a:p>
          <a:p>
            <a:r>
              <a:rPr lang="tr-TR" dirty="0" smtClean="0"/>
              <a:t>Bu doğrultuları bulmak için,</a:t>
            </a:r>
          </a:p>
          <a:p>
            <a:pPr>
              <a:buNone/>
            </a:pPr>
            <a:r>
              <a:rPr lang="tr-TR" dirty="0" smtClean="0"/>
              <a:t>eşitliğinde </a:t>
            </a:r>
            <a:r>
              <a:rPr lang="tr-TR" dirty="0" err="1" smtClean="0"/>
              <a:t>dv</a:t>
            </a:r>
            <a:r>
              <a:rPr lang="tr-TR" dirty="0" smtClean="0"/>
              <a:t>/</a:t>
            </a:r>
            <a:r>
              <a:rPr lang="tr-TR" dirty="0" err="1" smtClean="0"/>
              <a:t>du</a:t>
            </a:r>
            <a:r>
              <a:rPr lang="tr-TR" dirty="0" smtClean="0"/>
              <a:t>’ ya göre türevini alıp sıfıra eşitlemek gerekir.</a:t>
            </a:r>
          </a:p>
          <a:p>
            <a:r>
              <a:rPr lang="tr-TR" dirty="0" smtClean="0"/>
              <a:t>Böylelikle m</a:t>
            </a:r>
            <a:r>
              <a:rPr lang="tr-TR" baseline="30000" dirty="0" smtClean="0"/>
              <a:t>2</a:t>
            </a:r>
            <a:r>
              <a:rPr lang="tr-TR" dirty="0" smtClean="0"/>
              <a:t>’ </a:t>
            </a:r>
            <a:r>
              <a:rPr lang="tr-TR" dirty="0" err="1" smtClean="0"/>
              <a:t>nin</a:t>
            </a:r>
            <a:r>
              <a:rPr lang="tr-TR" dirty="0" smtClean="0"/>
              <a:t> </a:t>
            </a:r>
            <a:r>
              <a:rPr lang="tr-TR" dirty="0" err="1" smtClean="0"/>
              <a:t>extrem</a:t>
            </a:r>
            <a:r>
              <a:rPr lang="tr-TR" dirty="0" smtClean="0"/>
              <a:t> değerleri için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elde edilir.</a:t>
            </a:r>
          </a:p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5901" y="2204864"/>
            <a:ext cx="311842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933056"/>
            <a:ext cx="4119934" cy="71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Ayrıca aşağıdaki denklemde son iki  terim (</a:t>
            </a:r>
            <a:r>
              <a:rPr lang="tr-TR" dirty="0" err="1" smtClean="0"/>
              <a:t>dv</a:t>
            </a:r>
            <a:r>
              <a:rPr lang="tr-TR" dirty="0" smtClean="0"/>
              <a:t>/</a:t>
            </a:r>
            <a:r>
              <a:rPr lang="tr-TR" dirty="0" err="1" smtClean="0"/>
              <a:t>du</a:t>
            </a:r>
            <a:r>
              <a:rPr lang="tr-TR" dirty="0" smtClean="0"/>
              <a:t>) parantezine alınırsa toplamının sıfır olacağı görülür;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						elde edilir.</a:t>
            </a:r>
          </a:p>
          <a:p>
            <a:r>
              <a:rPr lang="tr-TR" dirty="0" smtClean="0"/>
              <a:t>(</a:t>
            </a:r>
            <a:r>
              <a:rPr lang="tr-TR" dirty="0" err="1" smtClean="0"/>
              <a:t>dv</a:t>
            </a:r>
            <a:r>
              <a:rPr lang="tr-TR" dirty="0" smtClean="0"/>
              <a:t>/</a:t>
            </a:r>
            <a:r>
              <a:rPr lang="tr-TR" dirty="0" err="1" smtClean="0"/>
              <a:t>du</a:t>
            </a:r>
            <a:r>
              <a:rPr lang="tr-TR" dirty="0" smtClean="0"/>
              <a:t>)’ </a:t>
            </a:r>
            <a:r>
              <a:rPr lang="tr-TR" dirty="0" err="1" smtClean="0"/>
              <a:t>nun</a:t>
            </a:r>
            <a:r>
              <a:rPr lang="tr-TR" dirty="0" smtClean="0"/>
              <a:t> çözülmesiyle 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   denklemi elde edilir. Bu denklemin kökleri </a:t>
            </a:r>
            <a:r>
              <a:rPr lang="tr-TR" dirty="0" err="1" smtClean="0"/>
              <a:t>min</a:t>
            </a:r>
            <a:r>
              <a:rPr lang="tr-TR" dirty="0" smtClean="0"/>
              <a:t>. ve max deformasyonları verir. Bunların belirlediği doğrultulara asal deformasyon doğrultuları adı verilir.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38772"/>
            <a:ext cx="732579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852936"/>
            <a:ext cx="3991347" cy="4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717032"/>
            <a:ext cx="4629522" cy="42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5517232"/>
            <a:ext cx="2915308" cy="10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5517232"/>
            <a:ext cx="26813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861520"/>
          </a:xfrm>
        </p:spPr>
        <p:txBody>
          <a:bodyPr>
            <a:normAutofit lnSpcReduction="10000"/>
          </a:bodyPr>
          <a:lstStyle/>
          <a:p>
            <a:r>
              <a:rPr lang="tr-TR" dirty="0" err="1" smtClean="0"/>
              <a:t>min</a:t>
            </a:r>
            <a:r>
              <a:rPr lang="tr-TR" dirty="0" smtClean="0"/>
              <a:t> ve max deformasyon değerlerinden yararlanarak aşağıdaki ifadeler yazılabilir.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Burada, k’ ya deformasyon ölçeği, h</a:t>
            </a:r>
            <a:r>
              <a:rPr lang="tr-TR" smtClean="0"/>
              <a:t>’ </a:t>
            </a:r>
            <a:r>
              <a:rPr lang="tr-TR" smtClean="0"/>
              <a:t>ye </a:t>
            </a:r>
            <a:r>
              <a:rPr lang="tr-TR" dirty="0" smtClean="0"/>
              <a:t>projeksiyonun “ortalama deformasyonu” adı verilir. k alan deformasyonu için bir ölçüdür. Alan koruyan projeksiyonlarda k=1 olur.</a:t>
            </a:r>
          </a:p>
          <a:p>
            <a:r>
              <a:rPr lang="tr-TR" dirty="0" smtClean="0"/>
              <a:t>Açı koruyan (</a:t>
            </a:r>
            <a:r>
              <a:rPr lang="tr-TR" dirty="0" err="1" smtClean="0"/>
              <a:t>konform</a:t>
            </a:r>
            <a:r>
              <a:rPr lang="tr-TR" dirty="0" smtClean="0"/>
              <a:t>) projeksiyonlar için m</a:t>
            </a:r>
            <a:r>
              <a:rPr lang="tr-TR" baseline="-25000" dirty="0" smtClean="0"/>
              <a:t>1</a:t>
            </a:r>
            <a:r>
              <a:rPr lang="tr-TR" dirty="0" smtClean="0"/>
              <a:t>=m</a:t>
            </a:r>
            <a:r>
              <a:rPr lang="tr-TR" baseline="-25000" dirty="0" smtClean="0"/>
              <a:t>2</a:t>
            </a:r>
            <a:r>
              <a:rPr lang="tr-TR" dirty="0" smtClean="0"/>
              <a:t> olur(      )</a:t>
            </a:r>
          </a:p>
          <a:p>
            <a:r>
              <a:rPr lang="tr-TR" dirty="0" smtClean="0"/>
              <a:t>Uzunluk koruyan izoterm projeksiyonlarda; m</a:t>
            </a:r>
            <a:r>
              <a:rPr lang="tr-TR" baseline="-25000" dirty="0" smtClean="0"/>
              <a:t>1</a:t>
            </a:r>
            <a:r>
              <a:rPr lang="tr-TR" dirty="0" smtClean="0"/>
              <a:t>=m</a:t>
            </a:r>
            <a:r>
              <a:rPr lang="tr-TR" baseline="-25000" dirty="0" smtClean="0"/>
              <a:t>2</a:t>
            </a:r>
            <a:r>
              <a:rPr lang="tr-TR" dirty="0" smtClean="0"/>
              <a:t>=1, k=1,h=1 olur.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348880"/>
            <a:ext cx="4036690" cy="12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Nesne"/>
          <p:cNvGraphicFramePr>
            <a:graphicFrameLocks noChangeAspect="1"/>
          </p:cNvGraphicFramePr>
          <p:nvPr/>
        </p:nvGraphicFramePr>
        <p:xfrm>
          <a:off x="7956376" y="4797152"/>
          <a:ext cx="469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Denklem" r:id="rId4" imgW="469800" imgH="228600" progId="Equation.3">
                  <p:embed/>
                </p:oleObj>
              </mc:Choice>
              <mc:Fallback>
                <p:oleObj name="Denklem" r:id="rId4" imgW="4698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376" y="4797152"/>
                        <a:ext cx="469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i="1" dirty="0" err="1" smtClean="0">
                <a:solidFill>
                  <a:srgbClr val="FF0000"/>
                </a:solidFill>
              </a:rPr>
              <a:t>Tissot</a:t>
            </a:r>
            <a:r>
              <a:rPr lang="tr-TR" b="1" i="1" dirty="0" smtClean="0">
                <a:solidFill>
                  <a:srgbClr val="FF0000"/>
                </a:solidFill>
              </a:rPr>
              <a:t> Teoremi</a:t>
            </a:r>
            <a:r>
              <a:rPr lang="tr-TR" dirty="0" smtClean="0"/>
              <a:t>: Asal deformasyon doğrultuları (</a:t>
            </a:r>
            <a:r>
              <a:rPr lang="el-GR" sz="2800" dirty="0" smtClean="0"/>
              <a:t>Ω</a:t>
            </a:r>
            <a:r>
              <a:rPr lang="tr-TR" sz="2800" dirty="0" smtClean="0"/>
              <a:t> asıl yüzeyde) ve bunların </a:t>
            </a:r>
            <a:r>
              <a:rPr lang="el-GR" sz="2800" dirty="0" smtClean="0"/>
              <a:t>Ω</a:t>
            </a:r>
            <a:r>
              <a:rPr lang="tr-TR" sz="2800" dirty="0" smtClean="0"/>
              <a:t>* yüzeyindeki resimleri (izdüşümleri) birbirine diktirler.</a:t>
            </a:r>
          </a:p>
          <a:p>
            <a:r>
              <a:rPr lang="tr-TR" sz="2800" dirty="0" smtClean="0"/>
              <a:t>Uzunluk deformasyonu m, orijinal </a:t>
            </a:r>
            <a:r>
              <a:rPr lang="el-GR" sz="2800" dirty="0" smtClean="0"/>
              <a:t>Ω</a:t>
            </a:r>
            <a:r>
              <a:rPr lang="tr-TR" sz="2800" dirty="0" smtClean="0"/>
              <a:t> yüzeyinde ve </a:t>
            </a:r>
            <a:r>
              <a:rPr lang="el-GR" sz="2800" dirty="0" smtClean="0"/>
              <a:t>Ω</a:t>
            </a:r>
            <a:r>
              <a:rPr lang="tr-TR" sz="2800" dirty="0" smtClean="0"/>
              <a:t>* projeksiyon yüzeyinde Gauss parametrelerinin seçilişine değil, </a:t>
            </a:r>
            <a:r>
              <a:rPr lang="tr-TR" sz="2800" b="1" i="1" dirty="0" smtClean="0">
                <a:solidFill>
                  <a:srgbClr val="FF0000"/>
                </a:solidFill>
              </a:rPr>
              <a:t>projeksiyonun denklemlerinde saklı olan özelliklerine bağlıdır</a:t>
            </a:r>
            <a:r>
              <a:rPr lang="tr-TR" sz="2800" i="1" dirty="0" smtClean="0"/>
              <a:t>.</a:t>
            </a:r>
          </a:p>
          <a:p>
            <a:r>
              <a:rPr lang="tr-TR" sz="2800" dirty="0" smtClean="0"/>
              <a:t>Bu nedenle uzunluk deformasyonunun özelliklerini incelemek üzere daha uygun eşitlikler bulmak için, </a:t>
            </a:r>
            <a:r>
              <a:rPr lang="el-GR" sz="2800" dirty="0" smtClean="0"/>
              <a:t>Ω</a:t>
            </a:r>
            <a:r>
              <a:rPr lang="tr-TR" sz="2800" dirty="0" smtClean="0"/>
              <a:t> asıl yüzey için Gauss parametreleri, parametre eğrileri birbirini dik ve asal deformasyon doğrultusunda olacak şekilde seçilir.</a:t>
            </a:r>
          </a:p>
          <a:p>
            <a:r>
              <a:rPr lang="tr-TR" sz="2800" dirty="0" smtClean="0"/>
              <a:t>Bu durumda parametre eğrilerinin </a:t>
            </a:r>
            <a:r>
              <a:rPr lang="el-GR" sz="2800" dirty="0" smtClean="0"/>
              <a:t>Ω</a:t>
            </a:r>
            <a:r>
              <a:rPr lang="tr-TR" sz="2800" dirty="0" smtClean="0"/>
              <a:t>* projeksiyon yüzeyindeki resimleri (izdüşümü) de dik olur. </a:t>
            </a:r>
          </a:p>
          <a:p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Bu koşulu sağlayan u ve v parametreleri alınırsa F=0 ve F**=0 olur. Asal deformasyon değerleri; </a:t>
            </a:r>
          </a:p>
          <a:p>
            <a:endParaRPr lang="tr-TR" dirty="0" smtClean="0"/>
          </a:p>
          <a:p>
            <a:r>
              <a:rPr lang="tr-TR" dirty="0" smtClean="0"/>
              <a:t>şeklinde bulunur. Bu denklem çözülürse; </a:t>
            </a:r>
          </a:p>
          <a:p>
            <a:endParaRPr lang="tr-TR" dirty="0" smtClean="0"/>
          </a:p>
          <a:p>
            <a:r>
              <a:rPr lang="tr-TR" dirty="0" smtClean="0"/>
              <a:t>elde edilir. Herhangi bir doğrultudaki uzunluk deformasyonu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şeklinde verilir.</a:t>
            </a:r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161431"/>
            <a:ext cx="3798565" cy="5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068960"/>
            <a:ext cx="3240360" cy="53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70573"/>
            <a:ext cx="755093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Orijinal yüzeyde u parametre eğrisi ile herhangi bir eğrinin teğetinin yaptığı açı T, F=0 ise;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olur. Bu eşitlik asal deformasyon değerlerine göre, herhangi bir doğrultudaki (u parametre eğrisiyle T açısı yapan) deformasyonu verir. </a:t>
            </a:r>
          </a:p>
          <a:p>
            <a:endParaRPr lang="tr-T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48880"/>
            <a:ext cx="1872208" cy="53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24944"/>
            <a:ext cx="698879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400" dirty="0" smtClean="0"/>
              <a:t>Ω</a:t>
            </a:r>
            <a:r>
              <a:rPr lang="tr-TR" sz="2400" dirty="0" smtClean="0"/>
              <a:t>* projeksiyon yüzeyinde u* parametre eğrisi ile herhangi bir doğrultunun yaptığı açı T* ise, F**=0 olacağından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r>
              <a:rPr lang="tr-TR" sz="2400" dirty="0" smtClean="0"/>
              <a:t>formülü elde edilir. Bu denklem, yarıçapları m</a:t>
            </a:r>
            <a:r>
              <a:rPr lang="tr-TR" sz="2400" baseline="-25000" dirty="0" smtClean="0"/>
              <a:t>1</a:t>
            </a:r>
            <a:r>
              <a:rPr lang="tr-TR" sz="2400" dirty="0" smtClean="0"/>
              <a:t> ve m</a:t>
            </a:r>
            <a:r>
              <a:rPr lang="tr-TR" sz="2400" baseline="-25000" dirty="0" smtClean="0"/>
              <a:t>2</a:t>
            </a:r>
            <a:r>
              <a:rPr lang="tr-TR" sz="2400" dirty="0" smtClean="0"/>
              <a:t> olan bir elipsin merkezine göre kutupsal denklemidir. Bu elipse </a:t>
            </a:r>
            <a:r>
              <a:rPr lang="tr-TR" sz="2400" i="1" dirty="0" smtClean="0"/>
              <a:t>“</a:t>
            </a:r>
            <a:r>
              <a:rPr lang="tr-TR" sz="2400" b="1" i="1" dirty="0" err="1" smtClean="0">
                <a:solidFill>
                  <a:srgbClr val="FF0000"/>
                </a:solidFill>
              </a:rPr>
              <a:t>Tissot</a:t>
            </a:r>
            <a:r>
              <a:rPr lang="tr-TR" sz="2400" b="1" i="1" dirty="0" smtClean="0">
                <a:solidFill>
                  <a:srgbClr val="FF0000"/>
                </a:solidFill>
              </a:rPr>
              <a:t> </a:t>
            </a:r>
            <a:r>
              <a:rPr lang="tr-TR" sz="2400" b="1" i="1" dirty="0" err="1" smtClean="0">
                <a:solidFill>
                  <a:srgbClr val="FF0000"/>
                </a:solidFill>
              </a:rPr>
              <a:t>indikatrisi</a:t>
            </a:r>
            <a:r>
              <a:rPr lang="tr-TR" sz="2400" i="1" dirty="0" smtClean="0"/>
              <a:t>” </a:t>
            </a:r>
            <a:r>
              <a:rPr lang="tr-TR" sz="2400" dirty="0" smtClean="0"/>
              <a:t>denir.</a:t>
            </a:r>
          </a:p>
          <a:p>
            <a:endParaRPr lang="tr-TR" sz="2400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04864"/>
            <a:ext cx="2376264" cy="57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51439"/>
            <a:ext cx="8640960" cy="191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Genel Olarak Bir Yüzeyin Diğer Bir Yüzeye Projeksiyonu 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755576" y="4077072"/>
            <a:ext cx="7931224" cy="1942728"/>
          </a:xfrm>
        </p:spPr>
        <p:txBody>
          <a:bodyPr/>
          <a:lstStyle/>
          <a:p>
            <a:r>
              <a:rPr lang="tr-TR" dirty="0" smtClean="0"/>
              <a:t>u ve v Gauss parametrelerine bağlı olarak              yer vektörü ile verilmiş bir </a:t>
            </a:r>
            <a:r>
              <a:rPr lang="el-GR" dirty="0" smtClean="0"/>
              <a:t>Ω</a:t>
            </a:r>
            <a:r>
              <a:rPr lang="tr-TR" dirty="0" smtClean="0"/>
              <a:t> yüzeyinin, u*, v* Gauss parametreleri ile verilmiş  </a:t>
            </a:r>
            <a:r>
              <a:rPr lang="el-GR" dirty="0" smtClean="0"/>
              <a:t>Ω</a:t>
            </a:r>
            <a:r>
              <a:rPr lang="tr-TR" dirty="0" smtClean="0"/>
              <a:t>* yüzeyine izdüşümü (projeksiyonu) parametreler arasındaki aşağıdaki denklemlerle tanımlanır.  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79208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Nesne"/>
          <p:cNvGraphicFramePr>
            <a:graphicFrameLocks noChangeAspect="1"/>
          </p:cNvGraphicFramePr>
          <p:nvPr/>
        </p:nvGraphicFramePr>
        <p:xfrm>
          <a:off x="6133026" y="4218530"/>
          <a:ext cx="936104" cy="282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enklem" r:id="rId4" imgW="672840" imgH="203040" progId="Equation.3">
                  <p:embed/>
                </p:oleObj>
              </mc:Choice>
              <mc:Fallback>
                <p:oleObj name="Denklem" r:id="rId4" imgW="6728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3026" y="4218530"/>
                        <a:ext cx="936104" cy="2825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733256"/>
            <a:ext cx="1832793" cy="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3573016"/>
            <a:ext cx="7772400" cy="2592288"/>
          </a:xfrm>
        </p:spPr>
        <p:txBody>
          <a:bodyPr>
            <a:normAutofit fontScale="85000" lnSpcReduction="10000"/>
          </a:bodyPr>
          <a:lstStyle/>
          <a:p>
            <a:r>
              <a:rPr lang="el-GR" sz="1800" dirty="0" smtClean="0"/>
              <a:t>Ω</a:t>
            </a:r>
            <a:r>
              <a:rPr lang="tr-TR" sz="1800" dirty="0" smtClean="0"/>
              <a:t> yüzeyi üzerinde bir P noktasında yarıçapı 1 (birim) olan diferansiyel anlamda bir çember çizilirse, asal deformasyon doğrultularındaki uzunluk elemanları ds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=ds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=</a:t>
            </a:r>
            <a:r>
              <a:rPr lang="tr-TR" sz="1800" dirty="0" err="1" smtClean="0"/>
              <a:t>ds</a:t>
            </a:r>
            <a:r>
              <a:rPr lang="tr-TR" sz="1800" dirty="0" smtClean="0"/>
              <a:t>=1 (birim) olmak üzere,</a:t>
            </a:r>
          </a:p>
          <a:p>
            <a:endParaRPr lang="tr-TR" sz="1800" dirty="0" smtClean="0"/>
          </a:p>
          <a:p>
            <a:endParaRPr lang="tr-TR" dirty="0" smtClean="0"/>
          </a:p>
          <a:p>
            <a:endParaRPr lang="tr-TR" sz="1800" dirty="0" smtClean="0"/>
          </a:p>
          <a:p>
            <a:r>
              <a:rPr lang="tr-TR" sz="1800" dirty="0" smtClean="0"/>
              <a:t>Eşitlikleri ile çemberin projeksiyondaki izdüşümü m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 ve m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 yarıçaplı bir elipstir.</a:t>
            </a:r>
          </a:p>
          <a:p>
            <a:r>
              <a:rPr lang="tr-TR" sz="1800" dirty="0" smtClean="0"/>
              <a:t>Bunun tersine, projeksiyon yüzeyinde P* noktasında çizilen ve yarıçapı 1 olan çemberin </a:t>
            </a:r>
            <a:r>
              <a:rPr lang="el-GR" sz="1800" dirty="0" smtClean="0"/>
              <a:t>Ω</a:t>
            </a:r>
            <a:r>
              <a:rPr lang="tr-TR" sz="1800" dirty="0" smtClean="0"/>
              <a:t> yüzeyindeki izdüşümü P noktası merkez olmak üzere yarıçapları (1/m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) ve (1/m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) olan bir elipstir.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544616" cy="211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293096"/>
            <a:ext cx="6264696" cy="58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Açı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000" dirty="0" smtClean="0"/>
              <a:t>Ω</a:t>
            </a:r>
            <a:r>
              <a:rPr lang="tr-TR" sz="2000" dirty="0" smtClean="0"/>
              <a:t> asıl yüzeyde asal deformasyon doğrultusu ile herhangi bir doğrultu arasındaki açı T ve </a:t>
            </a:r>
            <a:r>
              <a:rPr lang="el-GR" sz="2000" dirty="0" smtClean="0"/>
              <a:t>Ω</a:t>
            </a:r>
            <a:r>
              <a:rPr lang="tr-TR" sz="2000" dirty="0" smtClean="0"/>
              <a:t>* projeksiyon yüzeyinde buna karşılık T* olmak üzere;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formülleri  dikkate alındığında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Eşitlikleri elde edilir. Burada (T-T*) açı deformasyonudur. En büyük değerini T+T*=90</a:t>
            </a:r>
            <a:r>
              <a:rPr lang="tr-TR" sz="2000" baseline="30000" dirty="0" smtClean="0"/>
              <a:t>o</a:t>
            </a:r>
            <a:r>
              <a:rPr lang="tr-TR" sz="2000" dirty="0" smtClean="0"/>
              <a:t> olması halinde alır. </a:t>
            </a:r>
            <a:endParaRPr lang="tr-TR" sz="2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132856"/>
            <a:ext cx="4896544" cy="48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195811"/>
            <a:ext cx="21282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123803"/>
            <a:ext cx="5235909" cy="188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Açı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149552"/>
          </a:xfrm>
        </p:spPr>
        <p:txBody>
          <a:bodyPr>
            <a:normAutofit/>
          </a:bodyPr>
          <a:lstStyle/>
          <a:p>
            <a:r>
              <a:rPr lang="tr-TR" sz="1800" dirty="0" smtClean="0"/>
              <a:t>Maksimum açı deformasyonuna (T-T*)</a:t>
            </a:r>
            <a:r>
              <a:rPr lang="tr-TR" sz="1800" baseline="-25000" dirty="0" smtClean="0"/>
              <a:t>max</a:t>
            </a:r>
            <a:r>
              <a:rPr lang="tr-TR" sz="1800" dirty="0" smtClean="0"/>
              <a:t>=</a:t>
            </a:r>
            <a:r>
              <a:rPr lang="el-GR" sz="1800" dirty="0" smtClean="0">
                <a:latin typeface="Times New Roman"/>
                <a:cs typeface="Times New Roman"/>
              </a:rPr>
              <a:t>ω</a:t>
            </a:r>
            <a:r>
              <a:rPr lang="tr-TR" sz="1800" dirty="0" smtClean="0"/>
              <a:t> dersek ve (T+T*)=90</a:t>
            </a:r>
            <a:r>
              <a:rPr lang="tr-TR" sz="1800" baseline="30000" dirty="0" smtClean="0"/>
              <a:t>o</a:t>
            </a:r>
            <a:r>
              <a:rPr lang="tr-TR" sz="1800" dirty="0" smtClean="0"/>
              <a:t> alınırsa;                                 		             elde edilir. </a:t>
            </a:r>
          </a:p>
          <a:p>
            <a:pPr>
              <a:buNone/>
            </a:pPr>
            <a:endParaRPr lang="tr-TR" sz="1800" dirty="0" smtClean="0"/>
          </a:p>
          <a:p>
            <a:r>
              <a:rPr lang="tr-TR" sz="1800" dirty="0" smtClean="0"/>
              <a:t> Diğer yandan maksimum açı deformasyonunu veren açılar;</a:t>
            </a:r>
          </a:p>
          <a:p>
            <a:endParaRPr lang="tr-TR" sz="1800" dirty="0" smtClean="0"/>
          </a:p>
          <a:p>
            <a:endParaRPr lang="tr-TR" sz="1800" dirty="0" smtClean="0"/>
          </a:p>
          <a:p>
            <a:r>
              <a:rPr lang="tr-TR" sz="1800" dirty="0" smtClean="0"/>
              <a:t>şeklinde bulunur. Bu durumda; </a:t>
            </a:r>
          </a:p>
          <a:p>
            <a:endParaRPr lang="tr-TR" sz="1800" dirty="0" smtClean="0"/>
          </a:p>
          <a:p>
            <a:endParaRPr lang="tr-TR" sz="1800" dirty="0" smtClean="0"/>
          </a:p>
          <a:p>
            <a:endParaRPr lang="tr-TR" sz="1800" dirty="0" smtClean="0"/>
          </a:p>
          <a:p>
            <a:r>
              <a:rPr lang="tr-TR" sz="1800" dirty="0" smtClean="0"/>
              <a:t>elde edilir. O halde maksimum açı deformasyonu için T açısı,</a:t>
            </a:r>
          </a:p>
          <a:p>
            <a:endParaRPr lang="tr-TR" sz="1800" dirty="0" smtClean="0"/>
          </a:p>
          <a:p>
            <a:r>
              <a:rPr lang="tr-TR" sz="1800" dirty="0" smtClean="0"/>
              <a:t>olur.  Açı koruyan projeksiyonda m</a:t>
            </a:r>
            <a:r>
              <a:rPr lang="tr-TR" sz="1800" baseline="-25000" dirty="0" smtClean="0"/>
              <a:t>1</a:t>
            </a:r>
            <a:r>
              <a:rPr lang="tr-TR" sz="1800" dirty="0" smtClean="0"/>
              <a:t>=m</a:t>
            </a:r>
            <a:r>
              <a:rPr lang="tr-TR" sz="1800" baseline="-25000" dirty="0" smtClean="0"/>
              <a:t>2</a:t>
            </a:r>
            <a:r>
              <a:rPr lang="tr-TR" sz="1800" dirty="0" smtClean="0"/>
              <a:t> olacağından</a:t>
            </a:r>
            <a:endParaRPr lang="tr-TR" sz="1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29383"/>
            <a:ext cx="207383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780928"/>
            <a:ext cx="2736304" cy="75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89040"/>
            <a:ext cx="4162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157192"/>
            <a:ext cx="1562616" cy="49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5157192"/>
            <a:ext cx="2242465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949280"/>
            <a:ext cx="2623609" cy="28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Alan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Alan deformasyonu (</a:t>
            </a:r>
            <a:r>
              <a:rPr lang="el-GR" dirty="0" smtClean="0">
                <a:latin typeface="Times New Roman"/>
                <a:cs typeface="Times New Roman"/>
              </a:rPr>
              <a:t>ϕ</a:t>
            </a:r>
            <a:r>
              <a:rPr lang="tr-TR" dirty="0" smtClean="0">
                <a:latin typeface="Times New Roman"/>
                <a:cs typeface="Times New Roman"/>
              </a:rPr>
              <a:t>)</a:t>
            </a:r>
          </a:p>
          <a:p>
            <a:endParaRPr lang="tr-TR" dirty="0" smtClean="0">
              <a:latin typeface="Times New Roman"/>
              <a:cs typeface="Times New Roman"/>
            </a:endParaRPr>
          </a:p>
          <a:p>
            <a:r>
              <a:rPr lang="tr-TR" dirty="0" smtClean="0"/>
              <a:t>şeklinde verilir. Bunun yanında </a:t>
            </a:r>
            <a:r>
              <a:rPr lang="el-GR" sz="2800" dirty="0" smtClean="0"/>
              <a:t>Ω</a:t>
            </a:r>
            <a:r>
              <a:rPr lang="tr-TR" sz="2800" dirty="0" smtClean="0"/>
              <a:t> asıl yüzey alanı ve </a:t>
            </a:r>
            <a:r>
              <a:rPr lang="el-GR" sz="2800" dirty="0" smtClean="0"/>
              <a:t>Ω</a:t>
            </a:r>
            <a:r>
              <a:rPr lang="tr-TR" sz="2800" dirty="0" smtClean="0"/>
              <a:t>* projeksiyon yüzeyinde alan elemanı;</a:t>
            </a:r>
            <a:r>
              <a:rPr lang="tr-TR" dirty="0" smtClean="0"/>
              <a:t> </a:t>
            </a:r>
          </a:p>
          <a:p>
            <a:endParaRPr lang="tr-TR" dirty="0" smtClean="0"/>
          </a:p>
          <a:p>
            <a:r>
              <a:rPr lang="tr-TR" dirty="0" smtClean="0"/>
              <a:t>şeklindedir. Buradan;                      elde edilir. Gauss parametre eğrileri asal deformasyon doğrultularını verecek biçimde seçilirse;   </a:t>
            </a:r>
            <a:endParaRPr lang="tr-TR" dirty="0" smtClean="0">
              <a:latin typeface="Times New Roman"/>
              <a:cs typeface="Times New Roman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4384923" cy="560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284984"/>
            <a:ext cx="1769740" cy="37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84984"/>
            <a:ext cx="2425316" cy="3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789040"/>
            <a:ext cx="15049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725144"/>
            <a:ext cx="1482849" cy="39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229200"/>
            <a:ext cx="4686672" cy="128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Genel İlkeler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Bilindiği gibi bir projeksiyon </a:t>
            </a:r>
            <a:r>
              <a:rPr lang="tr-TR" sz="2000" dirty="0" err="1" smtClean="0"/>
              <a:t>konformsa</a:t>
            </a:r>
            <a:r>
              <a:rPr lang="tr-TR" sz="2000" dirty="0" smtClean="0"/>
              <a:t>, uzunluk deformasyonu bir noktada uzunluğun doğrultusundan bağımsız, yalnızca noktanın yerine bağlıdır.</a:t>
            </a:r>
          </a:p>
          <a:p>
            <a:endParaRPr lang="tr-TR" sz="2000" dirty="0" smtClean="0"/>
          </a:p>
          <a:p>
            <a:r>
              <a:rPr lang="tr-TR" sz="2000" dirty="0" smtClean="0"/>
              <a:t>Bu bağıntı sağlanıyorsa ilgili projeksiyon </a:t>
            </a:r>
            <a:r>
              <a:rPr lang="tr-TR" sz="2000" dirty="0" err="1" smtClean="0"/>
              <a:t>konformdur</a:t>
            </a:r>
            <a:r>
              <a:rPr lang="tr-TR" sz="2000" dirty="0" smtClean="0"/>
              <a:t>. Bu durumda projeksiyon denklemleri </a:t>
            </a:r>
            <a:r>
              <a:rPr lang="tr-TR" sz="2000" dirty="0" err="1" smtClean="0"/>
              <a:t>konform</a:t>
            </a:r>
            <a:r>
              <a:rPr lang="tr-TR" sz="2000" dirty="0" smtClean="0"/>
              <a:t> projeksiyon ilişkilerini gerçekleştirecek özellikte olmalıdır.</a:t>
            </a:r>
          </a:p>
          <a:p>
            <a:r>
              <a:rPr lang="tr-TR" sz="2000" dirty="0" smtClean="0"/>
              <a:t>Bir yüzeyin diğer bir yüzeye projeksiyonunda alan deformasyonu                      şeklinde tanımlanmıştı.</a:t>
            </a:r>
          </a:p>
          <a:p>
            <a:r>
              <a:rPr lang="tr-TR" sz="2000" dirty="0" err="1" smtClean="0"/>
              <a:t>Gerçel</a:t>
            </a:r>
            <a:r>
              <a:rPr lang="tr-TR" sz="2000" dirty="0" smtClean="0"/>
              <a:t> yüzeylerde w**&gt;0, w&gt;0, </a:t>
            </a:r>
            <a:r>
              <a:rPr lang="el-GR" sz="2000" dirty="0" smtClean="0">
                <a:latin typeface="Times New Roman"/>
                <a:cs typeface="Times New Roman"/>
              </a:rPr>
              <a:t>ϕ </a:t>
            </a:r>
            <a:r>
              <a:rPr lang="tr-TR" sz="2000" dirty="0" smtClean="0"/>
              <a:t>&gt;0 olur.                              Denklemin payındaki E**, G** ve F** temel büyüklüklerinin karşılıkları konursa;  </a:t>
            </a:r>
            <a:endParaRPr lang="tr-TR" sz="2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1528192" cy="34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3573016"/>
            <a:ext cx="1534864" cy="31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221088"/>
            <a:ext cx="1534864" cy="31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4835690" cy="145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6228184" y="515719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İkinci yüzeyde </a:t>
            </a:r>
            <a:r>
              <a:rPr lang="tr-TR" dirty="0" err="1" smtClean="0"/>
              <a:t>gerçel</a:t>
            </a:r>
            <a:r>
              <a:rPr lang="tr-TR" dirty="0" smtClean="0"/>
              <a:t> bir yüzey olmak üzere w&gt;0 ve w**&gt;0 olacağından </a:t>
            </a:r>
            <a:r>
              <a:rPr lang="el-GR" dirty="0" smtClean="0">
                <a:latin typeface="Times New Roman"/>
                <a:cs typeface="Times New Roman"/>
              </a:rPr>
              <a:t>ϕ </a:t>
            </a:r>
            <a:r>
              <a:rPr lang="tr-TR" dirty="0" smtClean="0"/>
              <a:t>&gt;0 olabilmesi için D&gt;0 olmalıdır.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Bir yüzeyi tanımlayan u, v parametrelerine göre yüzey eğri elemanı,                                  şeklinde çıkıyorsa; u, v parametrelerine </a:t>
            </a:r>
            <a:r>
              <a:rPr lang="tr-TR" i="1" dirty="0" smtClean="0"/>
              <a:t>“</a:t>
            </a:r>
            <a:r>
              <a:rPr lang="tr-TR" b="1" i="1" dirty="0" err="1" smtClean="0">
                <a:solidFill>
                  <a:srgbClr val="FF0000"/>
                </a:solidFill>
              </a:rPr>
              <a:t>izometrik</a:t>
            </a:r>
            <a:r>
              <a:rPr lang="tr-TR" b="1" i="1" dirty="0" smtClean="0">
                <a:solidFill>
                  <a:srgbClr val="FF0000"/>
                </a:solidFill>
              </a:rPr>
              <a:t> parametreler</a:t>
            </a:r>
            <a:r>
              <a:rPr lang="tr-TR" i="1" dirty="0" smtClean="0"/>
              <a:t>” </a:t>
            </a:r>
            <a:r>
              <a:rPr lang="tr-TR" dirty="0" smtClean="0"/>
              <a:t>ve parametre eğrilerinin yüzey üstünde oluşturduğu eğriler ağına </a:t>
            </a:r>
            <a:r>
              <a:rPr lang="tr-TR" i="1" dirty="0" smtClean="0"/>
              <a:t>“</a:t>
            </a:r>
            <a:r>
              <a:rPr lang="tr-TR" b="1" i="1" dirty="0" smtClean="0">
                <a:solidFill>
                  <a:srgbClr val="FF0000"/>
                </a:solidFill>
              </a:rPr>
              <a:t>izoterm sistem</a:t>
            </a:r>
            <a:r>
              <a:rPr lang="tr-TR" i="1" dirty="0" smtClean="0"/>
              <a:t>” </a:t>
            </a:r>
            <a:r>
              <a:rPr lang="tr-TR" dirty="0" smtClean="0"/>
              <a:t>denir.</a:t>
            </a:r>
          </a:p>
          <a:p>
            <a:r>
              <a:rPr lang="tr-TR" dirty="0" smtClean="0"/>
              <a:t>Yüzey eğri elemanının genel ifadesi;                                         ile karşılaştırılırsa izoterm sistemde                                  olduğu görülür.</a:t>
            </a:r>
          </a:p>
          <a:p>
            <a:r>
              <a:rPr lang="tr-TR" dirty="0" err="1" smtClean="0"/>
              <a:t>İzometrik</a:t>
            </a:r>
            <a:r>
              <a:rPr lang="tr-TR" dirty="0" smtClean="0"/>
              <a:t> parametrelerle bir yüzeyde diferansiyel anlamda bir kareler ağı oluşturulabilir.  </a:t>
            </a:r>
            <a:endParaRPr lang="tr-T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2430016" cy="3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645024"/>
            <a:ext cx="2885306" cy="2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2317427" cy="28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305672" cy="4572000"/>
          </a:xfrm>
        </p:spPr>
        <p:txBody>
          <a:bodyPr/>
          <a:lstStyle/>
          <a:p>
            <a:r>
              <a:rPr lang="tr-TR" dirty="0" smtClean="0"/>
              <a:t>u parametre eğrisinin diferansiyel boyu  (v=sabit, </a:t>
            </a:r>
            <a:r>
              <a:rPr lang="tr-TR" dirty="0" err="1" smtClean="0"/>
              <a:t>dv</a:t>
            </a:r>
            <a:r>
              <a:rPr lang="tr-TR" dirty="0" smtClean="0"/>
              <a:t>=0)                 ile; v parametre eğrisinin diferansiyel boyu da                ile bulunur.</a:t>
            </a:r>
          </a:p>
          <a:p>
            <a:r>
              <a:rPr lang="tr-TR" dirty="0" err="1" smtClean="0"/>
              <a:t>du</a:t>
            </a:r>
            <a:r>
              <a:rPr lang="tr-TR" dirty="0" smtClean="0"/>
              <a:t> ve </a:t>
            </a:r>
            <a:r>
              <a:rPr lang="tr-TR" dirty="0" err="1" smtClean="0"/>
              <a:t>dv</a:t>
            </a:r>
            <a:r>
              <a:rPr lang="tr-TR" dirty="0" smtClean="0"/>
              <a:t>’ ye bir yüzey noktasında eşit değerler verilirse </a:t>
            </a:r>
            <a:r>
              <a:rPr lang="tr-TR" dirty="0" err="1" smtClean="0"/>
              <a:t>ds</a:t>
            </a:r>
            <a:r>
              <a:rPr lang="tr-TR" baseline="-25000" dirty="0" err="1" smtClean="0"/>
              <a:t>u</a:t>
            </a:r>
            <a:r>
              <a:rPr lang="tr-TR" dirty="0" smtClean="0"/>
              <a:t>=</a:t>
            </a:r>
            <a:r>
              <a:rPr lang="tr-TR" dirty="0" err="1" smtClean="0"/>
              <a:t>ds</a:t>
            </a:r>
            <a:r>
              <a:rPr lang="tr-TR" baseline="-25000" dirty="0" err="1" smtClean="0"/>
              <a:t>v</a:t>
            </a:r>
            <a:r>
              <a:rPr lang="tr-TR" dirty="0" smtClean="0"/>
              <a:t> olacağından, parametre eğrileri ile sonsuz küçük kenarlı bir kareler ağı oluşturulur. </a:t>
            </a:r>
            <a:endParaRPr lang="tr-T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3485578" cy="356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276872"/>
            <a:ext cx="1078153" cy="36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093343"/>
            <a:ext cx="1043476" cy="31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4305672" cy="457200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F=0 olduğundan parametre eğrileri birbirini dik keser. Ayrıca, E=G olduğundan; </a:t>
            </a:r>
            <a:r>
              <a:rPr lang="tr-TR" dirty="0" err="1" smtClean="0"/>
              <a:t>du</a:t>
            </a:r>
            <a:r>
              <a:rPr lang="tr-TR" dirty="0" smtClean="0"/>
              <a:t> ve </a:t>
            </a:r>
            <a:r>
              <a:rPr lang="tr-TR" dirty="0" err="1" smtClean="0"/>
              <a:t>dv</a:t>
            </a:r>
            <a:r>
              <a:rPr lang="tr-TR" dirty="0" smtClean="0"/>
              <a:t> eşit kabul edildiği zaman her iki parametrenin bir yüzey noktasından çıkan yay elemanları aynı büyüklükte olur.</a:t>
            </a:r>
          </a:p>
          <a:p>
            <a:r>
              <a:rPr lang="tr-TR" dirty="0" smtClean="0"/>
              <a:t>Böylece, alan paralel eğrilerle diferansiyel karelere ayrılır.</a:t>
            </a:r>
          </a:p>
          <a:p>
            <a:r>
              <a:rPr lang="tr-TR" dirty="0" smtClean="0"/>
              <a:t>Bu özelliğe sahip parametreler </a:t>
            </a:r>
            <a:r>
              <a:rPr lang="tr-TR" dirty="0" err="1" smtClean="0"/>
              <a:t>izometrik</a:t>
            </a:r>
            <a:r>
              <a:rPr lang="tr-TR" dirty="0" smtClean="0"/>
              <a:t> parametreler olarak adlandırılır.</a:t>
            </a:r>
          </a:p>
          <a:p>
            <a:r>
              <a:rPr lang="tr-TR" dirty="0" smtClean="0"/>
              <a:t>Bu şekilde oluşan ağa </a:t>
            </a:r>
            <a:r>
              <a:rPr lang="tr-TR" b="1" i="1" dirty="0" err="1" smtClean="0">
                <a:solidFill>
                  <a:srgbClr val="FF0000"/>
                </a:solidFill>
              </a:rPr>
              <a:t>izometrik</a:t>
            </a:r>
            <a:r>
              <a:rPr lang="tr-TR" b="1" i="1" dirty="0" smtClean="0">
                <a:solidFill>
                  <a:srgbClr val="FF0000"/>
                </a:solidFill>
              </a:rPr>
              <a:t> ağ</a:t>
            </a:r>
            <a:r>
              <a:rPr lang="tr-TR" dirty="0" smtClean="0"/>
              <a:t> denir.</a:t>
            </a:r>
            <a:endParaRPr lang="tr-T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72816"/>
            <a:ext cx="3485578" cy="356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Gauss parametreleri </a:t>
            </a:r>
            <a:r>
              <a:rPr lang="tr-TR" dirty="0" err="1" smtClean="0"/>
              <a:t>izometrik</a:t>
            </a:r>
            <a:r>
              <a:rPr lang="tr-TR" dirty="0" smtClean="0"/>
              <a:t> değildir. Fakat bunlar </a:t>
            </a:r>
            <a:r>
              <a:rPr lang="tr-TR" dirty="0" err="1" smtClean="0"/>
              <a:t>bibirine</a:t>
            </a:r>
            <a:r>
              <a:rPr lang="tr-TR" dirty="0" smtClean="0"/>
              <a:t> dik ve bunun sonucu F=0 olmakla, yüzey eğri elemanı; </a:t>
            </a:r>
          </a:p>
          <a:p>
            <a:endParaRPr lang="tr-TR" dirty="0" smtClean="0"/>
          </a:p>
          <a:p>
            <a:r>
              <a:rPr lang="tr-TR" dirty="0" smtClean="0"/>
              <a:t>biçimine dönüşür. u, ve v parametreleri U=U(u,v) ve V=U(u,v) olmak üzere, U, V </a:t>
            </a:r>
            <a:r>
              <a:rPr lang="tr-TR" dirty="0" err="1" smtClean="0"/>
              <a:t>izometrik</a:t>
            </a:r>
            <a:r>
              <a:rPr lang="tr-TR" dirty="0" smtClean="0"/>
              <a:t> parametreleri bulunabilir. Bunun için u, v ve 1. dereceden temel büyüklükler E, G arasında;</a:t>
            </a:r>
          </a:p>
          <a:p>
            <a:endParaRPr lang="tr-TR" dirty="0" smtClean="0"/>
          </a:p>
          <a:p>
            <a:r>
              <a:rPr lang="tr-TR" dirty="0" smtClean="0"/>
              <a:t>ilişkisinin yazılması gerekir. Burada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/>
              <a:t>(u) yalnız u’ ya, </a:t>
            </a:r>
            <a:r>
              <a:rPr lang="el-GR" dirty="0" smtClean="0">
                <a:latin typeface="Times New Roman"/>
                <a:cs typeface="Times New Roman"/>
              </a:rPr>
              <a:t>ψ</a:t>
            </a:r>
            <a:r>
              <a:rPr lang="tr-TR" dirty="0" smtClean="0"/>
              <a:t>(v) yalnız v’ ye bağlıdır.</a:t>
            </a:r>
          </a:p>
          <a:p>
            <a:endParaRPr lang="tr-TR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276872"/>
            <a:ext cx="282321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365104"/>
            <a:ext cx="1512168" cy="51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–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u, v parametreleri                      özelliğini sağlayabiliyorsa;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ilişkisi yazılabilir. Buradan;</a:t>
            </a:r>
          </a:p>
          <a:p>
            <a:endParaRPr lang="tr-TR" dirty="0" smtClean="0"/>
          </a:p>
          <a:p>
            <a:r>
              <a:rPr lang="tr-TR" dirty="0" smtClean="0"/>
              <a:t>eşitlikleri elde edilir. </a:t>
            </a:r>
          </a:p>
          <a:p>
            <a:r>
              <a:rPr lang="tr-TR" dirty="0" smtClean="0"/>
              <a:t>                                            dönüşümü uygulanırsa;</a:t>
            </a:r>
          </a:p>
          <a:p>
            <a:endParaRPr lang="tr-TR" dirty="0" smtClean="0"/>
          </a:p>
          <a:p>
            <a:r>
              <a:rPr lang="tr-TR" dirty="0" smtClean="0"/>
              <a:t>elde edilir.</a:t>
            </a:r>
          </a:p>
          <a:p>
            <a:endParaRPr lang="tr-T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12776"/>
            <a:ext cx="1512168" cy="51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88840"/>
            <a:ext cx="2736304" cy="69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356992"/>
            <a:ext cx="1758503" cy="53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429000"/>
            <a:ext cx="4436541" cy="3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365104"/>
            <a:ext cx="3240360" cy="3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797152"/>
            <a:ext cx="2828156" cy="38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Genel Olarak Bir Yüzeyin Diğer Bir Yüzeye Projeksiyonu 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Benzer şekilde aşağıdaki denklemler de </a:t>
            </a:r>
            <a:r>
              <a:rPr lang="el-GR" dirty="0" smtClean="0"/>
              <a:t>Ω</a:t>
            </a:r>
            <a:r>
              <a:rPr lang="tr-TR" dirty="0" smtClean="0"/>
              <a:t>* yüzeyinin, </a:t>
            </a:r>
            <a:r>
              <a:rPr lang="el-GR" dirty="0" smtClean="0"/>
              <a:t>Ω</a:t>
            </a:r>
            <a:r>
              <a:rPr lang="tr-TR" dirty="0" smtClean="0"/>
              <a:t> yüzeyine projeksiyonunu sağlar.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b="1" i="1" dirty="0" smtClean="0">
                <a:solidFill>
                  <a:srgbClr val="FF0000"/>
                </a:solidFill>
              </a:rPr>
              <a:t>Bu denklemler projeksiyonun özelliklerini verir. </a:t>
            </a:r>
          </a:p>
          <a:p>
            <a:r>
              <a:rPr lang="tr-TR" dirty="0" smtClean="0"/>
              <a:t>Bir projeksiyonun özellikleri denince; asıl yüzeyin (</a:t>
            </a:r>
            <a:r>
              <a:rPr lang="el-GR" dirty="0" smtClean="0"/>
              <a:t>Ω</a:t>
            </a:r>
            <a:r>
              <a:rPr lang="tr-TR" dirty="0" smtClean="0"/>
              <a:t>) üzerinde diferansiyel anlamda düşünülen küçük bir şeklin, projeksiyon yüzeyindeki (</a:t>
            </a:r>
            <a:r>
              <a:rPr lang="el-GR" dirty="0" smtClean="0"/>
              <a:t>Ω</a:t>
            </a:r>
            <a:r>
              <a:rPr lang="tr-TR" dirty="0" smtClean="0"/>
              <a:t>*) karşılığı olan şekle projeksiyonu esnasında uğradığı değişiklikler akla gelir. 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20888"/>
            <a:ext cx="1703065" cy="73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İzometrik</a:t>
            </a:r>
            <a:r>
              <a:rPr lang="tr-TR" dirty="0" smtClean="0"/>
              <a:t> Parametrelerin </a:t>
            </a:r>
            <a:r>
              <a:rPr lang="tr-TR" dirty="0" err="1" smtClean="0"/>
              <a:t>Konform</a:t>
            </a:r>
            <a:r>
              <a:rPr lang="tr-TR" dirty="0" smtClean="0"/>
              <a:t> Projeksiyondaki Önemi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1988840"/>
            <a:ext cx="7772400" cy="4030960"/>
          </a:xfrm>
        </p:spPr>
        <p:txBody>
          <a:bodyPr>
            <a:normAutofit/>
          </a:bodyPr>
          <a:lstStyle/>
          <a:p>
            <a:r>
              <a:rPr lang="tr-TR" dirty="0" err="1" smtClean="0"/>
              <a:t>Konform</a:t>
            </a:r>
            <a:r>
              <a:rPr lang="tr-TR" dirty="0" smtClean="0"/>
              <a:t> projeksiyon koşulunun sağlanması için, orijinal yüzeyi tanımlayan u, v parametreleri ile projeksiyon yüzeyini belirleyen u*, v* </a:t>
            </a:r>
            <a:r>
              <a:rPr lang="tr-TR" b="1" i="1" dirty="0" smtClean="0">
                <a:solidFill>
                  <a:srgbClr val="FF0000"/>
                </a:solidFill>
              </a:rPr>
              <a:t>parametrelerinin </a:t>
            </a:r>
            <a:r>
              <a:rPr lang="tr-TR" b="1" i="1" dirty="0" err="1" smtClean="0">
                <a:solidFill>
                  <a:srgbClr val="FF0000"/>
                </a:solidFill>
              </a:rPr>
              <a:t>izometrik</a:t>
            </a:r>
            <a:r>
              <a:rPr lang="tr-TR" b="1" i="1" dirty="0" smtClean="0">
                <a:solidFill>
                  <a:srgbClr val="FF0000"/>
                </a:solidFill>
              </a:rPr>
              <a:t> parametreler olarak seçilmesi, ya da </a:t>
            </a:r>
            <a:r>
              <a:rPr lang="tr-TR" b="1" i="1" dirty="0" err="1" smtClean="0">
                <a:solidFill>
                  <a:srgbClr val="FF0000"/>
                </a:solidFill>
              </a:rPr>
              <a:t>ortogonal</a:t>
            </a:r>
            <a:r>
              <a:rPr lang="tr-TR" b="1" i="1" dirty="0" smtClean="0">
                <a:solidFill>
                  <a:srgbClr val="FF0000"/>
                </a:solidFill>
              </a:rPr>
              <a:t> özellikte bu yüzeyler için verilen parametrelerden </a:t>
            </a:r>
            <a:r>
              <a:rPr lang="tr-TR" b="1" i="1" dirty="0" err="1" smtClean="0">
                <a:solidFill>
                  <a:srgbClr val="FF0000"/>
                </a:solidFill>
              </a:rPr>
              <a:t>izometrik</a:t>
            </a:r>
            <a:r>
              <a:rPr lang="tr-TR" b="1" i="1" dirty="0" smtClean="0">
                <a:solidFill>
                  <a:srgbClr val="FF0000"/>
                </a:solidFill>
              </a:rPr>
              <a:t> parametrelere dönüşüm yapılması gerekir.</a:t>
            </a:r>
          </a:p>
          <a:p>
            <a:r>
              <a:rPr lang="tr-TR" dirty="0" smtClean="0"/>
              <a:t>Bu durumda orijinal yüzeyde u, v </a:t>
            </a:r>
            <a:r>
              <a:rPr lang="tr-TR" dirty="0" err="1" smtClean="0"/>
              <a:t>izometrik</a:t>
            </a:r>
            <a:r>
              <a:rPr lang="tr-TR" dirty="0" smtClean="0"/>
              <a:t> parametrelerle F=0, E=G ve projeksiyon yüzeyinde u*, v* </a:t>
            </a:r>
            <a:r>
              <a:rPr lang="tr-TR" dirty="0" err="1" smtClean="0"/>
              <a:t>izometrik</a:t>
            </a:r>
            <a:r>
              <a:rPr lang="tr-TR" dirty="0" smtClean="0"/>
              <a:t> parametrelerle F*=0, E*=G* olacaktır.</a:t>
            </a:r>
            <a:endParaRPr lang="tr-T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753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İzometrik</a:t>
            </a:r>
            <a:r>
              <a:rPr lang="tr-TR" dirty="0" smtClean="0"/>
              <a:t> Parametrelerin </a:t>
            </a:r>
            <a:r>
              <a:rPr lang="tr-TR" dirty="0" err="1" smtClean="0"/>
              <a:t>Konform</a:t>
            </a:r>
            <a:r>
              <a:rPr lang="tr-TR" dirty="0" smtClean="0"/>
              <a:t> Projeksiyondaki Önemi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Projeksiyon yüzeyinde orijinal yüzey parametreleri u ve v’ ye göre 1. dereceden temel büyüklükler u*, v* </a:t>
            </a:r>
            <a:r>
              <a:rPr lang="tr-TR" dirty="0" err="1" smtClean="0"/>
              <a:t>izometrik</a:t>
            </a:r>
            <a:r>
              <a:rPr lang="tr-TR" dirty="0" smtClean="0"/>
              <a:t> parametreleri için F*=0 ve E*=G* yazılırsa;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elde edilir. Diğer yandan </a:t>
            </a:r>
            <a:r>
              <a:rPr lang="tr-TR" dirty="0" err="1" smtClean="0"/>
              <a:t>konformluk</a:t>
            </a:r>
            <a:r>
              <a:rPr lang="tr-TR" dirty="0" smtClean="0"/>
              <a:t> koşulu olarak </a:t>
            </a:r>
            <a:r>
              <a:rPr lang="tr-TR" dirty="0" err="1" smtClean="0"/>
              <a:t>izometrik</a:t>
            </a:r>
            <a:r>
              <a:rPr lang="tr-TR" dirty="0" smtClean="0"/>
              <a:t> parametrelerle E=G, F=0 ile aşağıdaki denklem bulunur. </a:t>
            </a:r>
            <a:endParaRPr lang="tr-T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80928"/>
            <a:ext cx="3997821" cy="13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013176"/>
            <a:ext cx="2232248" cy="9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5580112" y="515719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Görüldüğü gibi E**=G**, F**=0 olmaktadır.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İzometrik</a:t>
            </a:r>
            <a:r>
              <a:rPr lang="tr-TR" dirty="0" smtClean="0"/>
              <a:t> Parametrelerin </a:t>
            </a:r>
            <a:r>
              <a:rPr lang="tr-TR" dirty="0" err="1" smtClean="0"/>
              <a:t>Konform</a:t>
            </a:r>
            <a:r>
              <a:rPr lang="tr-TR" dirty="0" smtClean="0"/>
              <a:t> Projeksiyondaki Önemi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000" dirty="0" smtClean="0"/>
              <a:t>Bu durumda orijinal yüzeyin </a:t>
            </a:r>
            <a:r>
              <a:rPr lang="tr-TR" sz="2000" dirty="0" err="1" smtClean="0"/>
              <a:t>izometrik</a:t>
            </a:r>
            <a:r>
              <a:rPr lang="tr-TR" sz="2000" dirty="0" smtClean="0"/>
              <a:t> parametreleri projeksiyon yüzeyi için de </a:t>
            </a:r>
            <a:r>
              <a:rPr lang="tr-TR" sz="2000" dirty="0" err="1" smtClean="0"/>
              <a:t>izometrik</a:t>
            </a:r>
            <a:r>
              <a:rPr lang="tr-TR" sz="2000" dirty="0" smtClean="0"/>
              <a:t> parametreler olabilmektedir.</a:t>
            </a:r>
          </a:p>
          <a:p>
            <a:r>
              <a:rPr lang="tr-TR" sz="2000" dirty="0" smtClean="0"/>
              <a:t>Projeksiyon denklemleri;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eşitliklerini sağlıyorsa, projeksiyon </a:t>
            </a:r>
            <a:r>
              <a:rPr lang="tr-TR" sz="2000" dirty="0" err="1" smtClean="0"/>
              <a:t>konformdur</a:t>
            </a:r>
            <a:r>
              <a:rPr lang="tr-TR" sz="2000" dirty="0" smtClean="0"/>
              <a:t>. Bu eşitliklerle işlem yapmak zordur. Bu yüzden daha kolay irdelenebilecek basit eşitlikler çıkarılabilir. 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Bu eşitlik + işaretli ve – işaretli olarak dikkate alınıp, ifadenin her iki tarafının eşitliğinden “</a:t>
            </a:r>
            <a:r>
              <a:rPr lang="tr-TR" sz="2000" dirty="0" err="1" smtClean="0"/>
              <a:t>Cauchy</a:t>
            </a:r>
            <a:r>
              <a:rPr lang="tr-TR" sz="2000" dirty="0" smtClean="0"/>
              <a:t>-</a:t>
            </a:r>
            <a:r>
              <a:rPr lang="tr-TR" sz="2000" dirty="0" err="1" smtClean="0"/>
              <a:t>Riemann</a:t>
            </a:r>
            <a:r>
              <a:rPr lang="tr-TR" sz="2000" dirty="0" smtClean="0"/>
              <a:t> diferansiyel denklemleri” elde edilir.</a:t>
            </a:r>
            <a:endParaRPr lang="tr-TR" sz="20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04864"/>
            <a:ext cx="3532244" cy="10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933056"/>
            <a:ext cx="3275831" cy="54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445224"/>
            <a:ext cx="3406950" cy="4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445224"/>
            <a:ext cx="4274081" cy="50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İzometrik</a:t>
            </a:r>
            <a:r>
              <a:rPr lang="tr-TR" dirty="0" smtClean="0"/>
              <a:t> Parametrelerin </a:t>
            </a:r>
            <a:r>
              <a:rPr lang="tr-TR" dirty="0" err="1" smtClean="0"/>
              <a:t>Konform</a:t>
            </a:r>
            <a:r>
              <a:rPr lang="tr-TR" dirty="0" smtClean="0"/>
              <a:t> Projeksiyondaki Önemi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Ancak,                                                          denklemleri </a:t>
            </a:r>
            <a:r>
              <a:rPr lang="tr-TR" dirty="0" err="1" smtClean="0"/>
              <a:t>jeodezik</a:t>
            </a:r>
            <a:r>
              <a:rPr lang="tr-TR" dirty="0" smtClean="0"/>
              <a:t> amaçlara uygun değildir. Bu nedenle </a:t>
            </a:r>
            <a:r>
              <a:rPr lang="tr-TR" dirty="0" err="1" smtClean="0"/>
              <a:t>jeodezik</a:t>
            </a:r>
            <a:r>
              <a:rPr lang="tr-TR" dirty="0" smtClean="0"/>
              <a:t> amaçlar için </a:t>
            </a:r>
            <a:r>
              <a:rPr lang="tr-TR" dirty="0" err="1" smtClean="0"/>
              <a:t>konform</a:t>
            </a:r>
            <a:r>
              <a:rPr lang="tr-TR" dirty="0" smtClean="0"/>
              <a:t> projeksiyon denklemlerin kurulmasında kullanılmazlar. Çünkü </a:t>
            </a:r>
            <a:r>
              <a:rPr lang="tr-TR" dirty="0" err="1" smtClean="0"/>
              <a:t>gerçel</a:t>
            </a:r>
            <a:r>
              <a:rPr lang="tr-TR" dirty="0" smtClean="0"/>
              <a:t> yüzeylerde fonksiyonel determinant;</a:t>
            </a:r>
          </a:p>
          <a:p>
            <a:endParaRPr lang="tr-TR" dirty="0" smtClean="0"/>
          </a:p>
          <a:p>
            <a:r>
              <a:rPr lang="tr-TR" dirty="0" smtClean="0"/>
              <a:t>olmalıdır.determinant eşitlikte yerine yazılırsa;</a:t>
            </a:r>
          </a:p>
          <a:p>
            <a:endParaRPr lang="tr-TR" dirty="0" smtClean="0"/>
          </a:p>
          <a:p>
            <a:r>
              <a:rPr lang="tr-TR" dirty="0" smtClean="0"/>
              <a:t>formülü elde edilir.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4274081" cy="50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415283"/>
            <a:ext cx="3985245" cy="6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365104"/>
            <a:ext cx="3682355" cy="59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İzometrik</a:t>
            </a:r>
            <a:r>
              <a:rPr lang="tr-TR" dirty="0" smtClean="0"/>
              <a:t> Parametrelerin </a:t>
            </a:r>
            <a:r>
              <a:rPr lang="tr-TR" dirty="0" err="1" smtClean="0"/>
              <a:t>Konform</a:t>
            </a:r>
            <a:r>
              <a:rPr lang="tr-TR" dirty="0" smtClean="0"/>
              <a:t> Projeksiyondaki Önemi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err="1" smtClean="0"/>
              <a:t>Jeodezik</a:t>
            </a:r>
            <a:r>
              <a:rPr lang="tr-TR" dirty="0" smtClean="0"/>
              <a:t> amaçlarla;                ,                    projeksiyon denklemlerinin </a:t>
            </a:r>
            <a:r>
              <a:rPr lang="tr-TR" dirty="0" err="1" smtClean="0"/>
              <a:t>konform</a:t>
            </a:r>
            <a:r>
              <a:rPr lang="tr-TR" dirty="0" smtClean="0"/>
              <a:t> projeksiyon olabilmeleri için u, v, u*, v* parametrelerinin </a:t>
            </a:r>
            <a:r>
              <a:rPr lang="tr-TR" dirty="0" err="1" smtClean="0"/>
              <a:t>izometrik</a:t>
            </a:r>
            <a:r>
              <a:rPr lang="tr-TR" dirty="0" smtClean="0"/>
              <a:t> olmaları ve ayrıca;</a:t>
            </a:r>
          </a:p>
          <a:p>
            <a:endParaRPr lang="tr-TR" dirty="0" smtClean="0"/>
          </a:p>
          <a:p>
            <a:r>
              <a:rPr lang="tr-TR" dirty="0" smtClean="0"/>
              <a:t>diferansiyel denklemlerini sağlamaları gerekir.</a:t>
            </a:r>
          </a:p>
          <a:p>
            <a:r>
              <a:rPr lang="tr-TR" dirty="0" smtClean="0"/>
              <a:t>u* ve v* bir analitik fonksiyonla u, v’ ye bağlı ifade edilebilirse, projeksiyon denklemleri </a:t>
            </a:r>
            <a:r>
              <a:rPr lang="tr-TR" b="1" i="1" dirty="0" err="1" smtClean="0">
                <a:solidFill>
                  <a:srgbClr val="FF0000"/>
                </a:solidFill>
              </a:rPr>
              <a:t>Cauchy</a:t>
            </a:r>
            <a:r>
              <a:rPr lang="tr-TR" b="1" i="1" dirty="0" smtClean="0">
                <a:solidFill>
                  <a:srgbClr val="FF0000"/>
                </a:solidFill>
              </a:rPr>
              <a:t>-</a:t>
            </a:r>
            <a:r>
              <a:rPr lang="tr-TR" b="1" i="1" dirty="0" err="1" smtClean="0">
                <a:solidFill>
                  <a:srgbClr val="FF0000"/>
                </a:solidFill>
              </a:rPr>
              <a:t>Riemann</a:t>
            </a:r>
            <a:r>
              <a:rPr lang="tr-TR" dirty="0" smtClean="0"/>
              <a:t> diferansiyel denklemlerini sağlar. </a:t>
            </a:r>
            <a:endParaRPr lang="tr-T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28800"/>
            <a:ext cx="11953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684" y="1628800"/>
            <a:ext cx="1405508" cy="25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708920"/>
            <a:ext cx="2748533" cy="46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u, v </a:t>
            </a:r>
            <a:r>
              <a:rPr lang="tr-TR" dirty="0" err="1" smtClean="0"/>
              <a:t>gerçel</a:t>
            </a:r>
            <a:r>
              <a:rPr lang="tr-TR" dirty="0" smtClean="0"/>
              <a:t> sayılar olmak üzere;</a:t>
            </a:r>
          </a:p>
          <a:p>
            <a:endParaRPr lang="tr-TR" dirty="0" smtClean="0"/>
          </a:p>
          <a:p>
            <a:r>
              <a:rPr lang="tr-TR" dirty="0" smtClean="0"/>
              <a:t>eşitlikleri ile verilen z ve z* değerleri “karmaşık” sayılar adını alır. z*, z’ ye göre eşlenik karmaşık sayıdır.</a:t>
            </a:r>
          </a:p>
          <a:p>
            <a:r>
              <a:rPr lang="tr-TR" dirty="0" smtClean="0"/>
              <a:t>u ve v </a:t>
            </a:r>
            <a:r>
              <a:rPr lang="tr-TR" dirty="0" err="1" smtClean="0"/>
              <a:t>gerçel</a:t>
            </a:r>
            <a:r>
              <a:rPr lang="tr-TR" dirty="0" smtClean="0"/>
              <a:t> sayıları ayrı ayrı –</a:t>
            </a:r>
            <a:r>
              <a:rPr lang="tr-TR" dirty="0" smtClean="0">
                <a:latin typeface="Calibri"/>
              </a:rPr>
              <a:t> ∞</a:t>
            </a:r>
            <a:r>
              <a:rPr lang="tr-TR" dirty="0" smtClean="0"/>
              <a:t> ile +</a:t>
            </a:r>
            <a:r>
              <a:rPr lang="tr-TR" dirty="0" smtClean="0">
                <a:latin typeface="Calibri"/>
              </a:rPr>
              <a:t>∞</a:t>
            </a:r>
            <a:r>
              <a:rPr lang="tr-TR" dirty="0" smtClean="0"/>
              <a:t> arasında alacakları değerlerle bir doğru (sayılar doğrusu) üstünde gösterilebildikleri halde, karmaşık bir sayı u ve v’ </a:t>
            </a:r>
            <a:r>
              <a:rPr lang="tr-TR" dirty="0" err="1" smtClean="0"/>
              <a:t>nin</a:t>
            </a:r>
            <a:r>
              <a:rPr lang="tr-TR" dirty="0" smtClean="0"/>
              <a:t> ayrı ayrı değişimi ile 2 kez sonsuz anlamlı değer alır.</a:t>
            </a:r>
          </a:p>
          <a:p>
            <a:r>
              <a:rPr lang="tr-TR" dirty="0" smtClean="0"/>
              <a:t>Birbirine dik u ve v eksenlerinde bunların alacağı sayısal değerlere karşılık düzlemde (Gauss düzlemi) bir nokta olarak gösterilebilirler.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1382836" cy="51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65293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4293096"/>
            <a:ext cx="7772400" cy="2232248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u ekseni yatay, v ekseni buna dik eksen olmak üzere, z=u+iv eşitliğinde u değerleri yatay eksene ve v’ </a:t>
            </a:r>
            <a:r>
              <a:rPr lang="tr-TR" dirty="0" err="1" smtClean="0"/>
              <a:t>nin</a:t>
            </a:r>
            <a:r>
              <a:rPr lang="tr-TR" dirty="0" smtClean="0"/>
              <a:t> alacağı sayısal değerlere göre iv değerleri düşey eksene taşınır.</a:t>
            </a:r>
          </a:p>
          <a:p>
            <a:r>
              <a:rPr lang="tr-TR" dirty="0" smtClean="0"/>
              <a:t>Şekil 7’ den de kolayca görüleceği gibi, eşlenik z ve z* sayılarının Gauss düzleminde tanımladığı noktalar yatay eksene göre simetriktir.</a:t>
            </a:r>
          </a:p>
          <a:p>
            <a:r>
              <a:rPr lang="tr-TR" dirty="0" smtClean="0"/>
              <a:t>z karmaşık sayısı dik koordinatlar u, v yerine r, kutupsal koordinatlarla ya da yer vektörü ile de tanımlanabilir (Şekil 8)</a:t>
            </a:r>
            <a:endParaRPr lang="tr-T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85" y="692696"/>
            <a:ext cx="885471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                                    karmaşık sayının mutlak değeri , </a:t>
            </a:r>
            <a:r>
              <a:rPr lang="el-GR" dirty="0" smtClean="0">
                <a:latin typeface="Calibri"/>
              </a:rPr>
              <a:t>ϕ</a:t>
            </a:r>
            <a:r>
              <a:rPr lang="tr-TR" dirty="0" smtClean="0">
                <a:latin typeface="Calibri"/>
              </a:rPr>
              <a:t> </a:t>
            </a:r>
            <a:r>
              <a:rPr lang="tr-TR" dirty="0" smtClean="0"/>
              <a:t>açısı ise z’ </a:t>
            </a:r>
            <a:r>
              <a:rPr lang="tr-TR" dirty="0" err="1" smtClean="0"/>
              <a:t>nin</a:t>
            </a:r>
            <a:r>
              <a:rPr lang="tr-TR" dirty="0" smtClean="0"/>
              <a:t> değişkeni (</a:t>
            </a:r>
            <a:r>
              <a:rPr lang="tr-TR" dirty="0" err="1" smtClean="0"/>
              <a:t>argümenti</a:t>
            </a:r>
            <a:r>
              <a:rPr lang="tr-TR" dirty="0" smtClean="0"/>
              <a:t>) adını alır.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Formülleri ile dik koordinatlarla kutupsal koordinatlar arasındaki dönüşüm aşağıdaki formüllerle sağlanır.</a:t>
            </a:r>
            <a:endParaRPr lang="tr-T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2664296" cy="42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7" y="2348880"/>
            <a:ext cx="324378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365104"/>
            <a:ext cx="8334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z=z</a:t>
            </a:r>
            <a:r>
              <a:rPr lang="tr-TR" baseline="-25000" dirty="0" smtClean="0"/>
              <a:t>o</a:t>
            </a:r>
            <a:r>
              <a:rPr lang="tr-TR" dirty="0" smtClean="0"/>
              <a:t>+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tr-TR" dirty="0" smtClean="0"/>
              <a:t>z olmak üzere, z hangi yoldan olursa olsun z</a:t>
            </a:r>
            <a:r>
              <a:rPr lang="tr-TR" baseline="-25000" dirty="0" smtClean="0"/>
              <a:t>o</a:t>
            </a:r>
            <a:r>
              <a:rPr lang="tr-TR" dirty="0" smtClean="0"/>
              <a:t>’ a yaklaştığında, ya da aynı anlamda hangi yoldan olursa olsun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tr-TR" dirty="0" smtClean="0"/>
              <a:t>z      0 için</a:t>
            </a:r>
          </a:p>
          <a:p>
            <a:endParaRPr lang="tr-TR" dirty="0" smtClean="0"/>
          </a:p>
          <a:p>
            <a:r>
              <a:rPr lang="tr-TR" dirty="0" smtClean="0"/>
              <a:t>olmak üzere f’(z</a:t>
            </a:r>
            <a:r>
              <a:rPr lang="tr-TR" baseline="-25000" dirty="0" smtClean="0"/>
              <a:t>o</a:t>
            </a:r>
            <a:r>
              <a:rPr lang="tr-TR" dirty="0" smtClean="0"/>
              <a:t>) belirli bir değer alıyorsa w=f(z) fonksiyonunun z</a:t>
            </a:r>
            <a:r>
              <a:rPr lang="tr-TR" baseline="-25000" dirty="0" smtClean="0"/>
              <a:t>o</a:t>
            </a:r>
            <a:r>
              <a:rPr lang="tr-TR" dirty="0" smtClean="0"/>
              <a:t> için türevi vardır denir.</a:t>
            </a:r>
          </a:p>
          <a:p>
            <a:r>
              <a:rPr lang="tr-TR" b="1" i="1" dirty="0" smtClean="0">
                <a:solidFill>
                  <a:srgbClr val="FF0000"/>
                </a:solidFill>
              </a:rPr>
              <a:t>Karmaşık fonksiyonların bir noktada ya hiç türevleri yoktur, ya da sonsuz derecede türevleri vardır. </a:t>
            </a:r>
          </a:p>
          <a:p>
            <a:r>
              <a:rPr lang="tr-TR" b="1" i="1" dirty="0" smtClean="0">
                <a:solidFill>
                  <a:srgbClr val="FF0000"/>
                </a:solidFill>
              </a:rPr>
              <a:t>Bir noktada istenilen dereceden türevi alınabilen fonksiyonlara “analitik fonksiyonlar” denir.</a:t>
            </a:r>
            <a:endParaRPr lang="tr-TR" b="1" i="1" dirty="0">
              <a:solidFill>
                <a:srgbClr val="FF0000"/>
              </a:solidFill>
            </a:endParaRPr>
          </a:p>
        </p:txBody>
      </p:sp>
      <p:cxnSp>
        <p:nvCxnSpPr>
          <p:cNvPr id="7" name="6 Düz Ok Bağlayıcısı"/>
          <p:cNvCxnSpPr/>
          <p:nvPr/>
        </p:nvCxnSpPr>
        <p:spPr>
          <a:xfrm>
            <a:off x="1691680" y="249289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08920"/>
            <a:ext cx="2345630" cy="47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39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Karmaşık sayılardan analitik fonksiyonlar oluşturabilmek için, fonksiyonun bir değişken değerine karşılık tek anlamlı türevi olması koşulunun sağlanması gerekir.</a:t>
            </a:r>
          </a:p>
          <a:p>
            <a:r>
              <a:rPr lang="tr-TR" dirty="0" smtClean="0"/>
              <a:t>Bu koşul, </a:t>
            </a:r>
            <a:r>
              <a:rPr lang="el-GR" dirty="0" smtClean="0">
                <a:latin typeface="Times New Roman"/>
                <a:cs typeface="Times New Roman"/>
              </a:rPr>
              <a:t>Δ</a:t>
            </a:r>
            <a:r>
              <a:rPr lang="tr-TR" dirty="0" smtClean="0"/>
              <a:t>z hangi yoldan sıfıra giderse gitsin f’(z</a:t>
            </a:r>
            <a:r>
              <a:rPr lang="tr-TR" baseline="-25000" dirty="0" smtClean="0"/>
              <a:t>o</a:t>
            </a:r>
            <a:r>
              <a:rPr lang="tr-TR" dirty="0" smtClean="0"/>
              <a:t>) için aynı değerin bulunması demektir.</a:t>
            </a:r>
          </a:p>
          <a:p>
            <a:r>
              <a:rPr lang="tr-TR" dirty="0" smtClean="0"/>
              <a:t>Yani, iki ayrı yoldan bulunan türevler eşit olmalıdır.</a:t>
            </a:r>
            <a:endParaRPr lang="tr-T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77072"/>
            <a:ext cx="53625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157192"/>
            <a:ext cx="5400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ağ Ayraç"/>
          <p:cNvSpPr/>
          <p:nvPr/>
        </p:nvSpPr>
        <p:spPr>
          <a:xfrm>
            <a:off x="6516216" y="4149080"/>
            <a:ext cx="144016" cy="20162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>
            <a:off x="6876256" y="4725144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Cauchy</a:t>
            </a:r>
            <a:r>
              <a:rPr lang="tr-TR" sz="1600" dirty="0" smtClean="0"/>
              <a:t>-</a:t>
            </a:r>
            <a:r>
              <a:rPr lang="tr-TR" sz="1600" dirty="0" err="1" smtClean="0"/>
              <a:t>Riemann</a:t>
            </a:r>
            <a:r>
              <a:rPr lang="tr-TR" sz="1600" dirty="0" smtClean="0"/>
              <a:t> diferansiyel denklemleri</a:t>
            </a:r>
            <a:endParaRPr lang="tr-T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Genel Olarak Bir Yüzeyin Diğer Bir Yüzeye Projeksiyonu 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Projeksiyon yüzeyi üzerindeki şeklin değişimi üç ana başlıkta incelenir:</a:t>
            </a:r>
          </a:p>
          <a:p>
            <a:pPr lvl="1"/>
            <a:r>
              <a:rPr lang="tr-TR" dirty="0" smtClean="0"/>
              <a:t>Açılardaki değişim</a:t>
            </a:r>
          </a:p>
          <a:p>
            <a:pPr lvl="1"/>
            <a:r>
              <a:rPr lang="tr-TR" dirty="0" smtClean="0"/>
              <a:t>Uzunluklardaki değişim</a:t>
            </a:r>
          </a:p>
          <a:p>
            <a:pPr lvl="1"/>
            <a:r>
              <a:rPr lang="tr-TR" dirty="0" smtClean="0"/>
              <a:t>Alandaki değişim</a:t>
            </a:r>
          </a:p>
          <a:p>
            <a:r>
              <a:rPr lang="tr-TR" dirty="0" smtClean="0"/>
              <a:t>Bunlar şekli karakterize eden başlıca elemanlardır. Bu elemanlara göre projeksiyonlar belirtilir:</a:t>
            </a:r>
          </a:p>
          <a:p>
            <a:pPr lvl="1"/>
            <a:r>
              <a:rPr lang="tr-TR" dirty="0" smtClean="0"/>
              <a:t>Açı koruyan (</a:t>
            </a:r>
            <a:r>
              <a:rPr lang="tr-TR" dirty="0" err="1" smtClean="0"/>
              <a:t>konform</a:t>
            </a:r>
            <a:r>
              <a:rPr lang="tr-TR" dirty="0" smtClean="0"/>
              <a:t>) projeksiyon</a:t>
            </a:r>
          </a:p>
          <a:p>
            <a:pPr lvl="1"/>
            <a:r>
              <a:rPr lang="tr-TR" dirty="0" smtClean="0"/>
              <a:t>Alan koruyan projeksiyon</a:t>
            </a:r>
          </a:p>
          <a:p>
            <a:pPr lvl="1"/>
            <a:r>
              <a:rPr lang="tr-TR" dirty="0" err="1" smtClean="0"/>
              <a:t>İzometrik</a:t>
            </a:r>
            <a:r>
              <a:rPr lang="tr-TR" dirty="0" smtClean="0"/>
              <a:t> projeksiyon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1) (u,v) bir yüzeyin, (u*, v*) diğer bir yüzeyin </a:t>
            </a:r>
            <a:r>
              <a:rPr lang="tr-TR" dirty="0" err="1" smtClean="0"/>
              <a:t>izometrik</a:t>
            </a:r>
            <a:r>
              <a:rPr lang="tr-TR" dirty="0" smtClean="0"/>
              <a:t> parametreleri ise;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olmak üzere bir fonksiyon kurulabilir. Fonksiyonun açık yazılması halinde </a:t>
            </a:r>
            <a:r>
              <a:rPr lang="tr-TR" dirty="0" err="1" smtClean="0"/>
              <a:t>gerçel</a:t>
            </a:r>
            <a:r>
              <a:rPr lang="tr-TR" dirty="0" smtClean="0"/>
              <a:t> ve sanal kısımların ayrılması ile elde edilecek ve </a:t>
            </a:r>
            <a:r>
              <a:rPr lang="tr-TR" dirty="0" err="1" smtClean="0"/>
              <a:t>Cauchy</a:t>
            </a:r>
            <a:r>
              <a:rPr lang="tr-TR" dirty="0" smtClean="0"/>
              <a:t>-</a:t>
            </a:r>
            <a:r>
              <a:rPr lang="tr-TR" dirty="0" err="1" smtClean="0"/>
              <a:t>Riemann</a:t>
            </a:r>
            <a:r>
              <a:rPr lang="tr-TR" dirty="0" smtClean="0"/>
              <a:t> diferansiyel denklemlerini sağlayacak u*=u*(u,v) ve v*=v*(u,v) denklemleri </a:t>
            </a:r>
            <a:r>
              <a:rPr lang="tr-TR" dirty="0" err="1" smtClean="0"/>
              <a:t>konform</a:t>
            </a:r>
            <a:r>
              <a:rPr lang="tr-TR" dirty="0" smtClean="0"/>
              <a:t> projeksiyon veren denklemlerdir.</a:t>
            </a:r>
            <a:endParaRPr lang="tr-T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6872"/>
            <a:ext cx="482087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Analitik Fonksiyonlar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2) (u,v) bir yüzeyin, (u*, v*) başka bir yüzeyin Gauss parametreleri ise u*+iv*=f(u+iv) fonksiyonundan elde edilen </a:t>
            </a:r>
          </a:p>
          <a:p>
            <a:pPr>
              <a:buNone/>
            </a:pPr>
            <a:r>
              <a:rPr lang="tr-TR" dirty="0" smtClean="0"/>
              <a:t>	u*=u*(u,v), </a:t>
            </a:r>
          </a:p>
          <a:p>
            <a:pPr>
              <a:buNone/>
            </a:pPr>
            <a:r>
              <a:rPr lang="tr-TR" dirty="0" smtClean="0"/>
              <a:t>	v*=v*(u,v),</a:t>
            </a:r>
          </a:p>
          <a:p>
            <a:r>
              <a:rPr lang="tr-TR" dirty="0" smtClean="0"/>
              <a:t>projeksiyon denklemleri, </a:t>
            </a:r>
            <a:r>
              <a:rPr lang="tr-TR" dirty="0" err="1" smtClean="0"/>
              <a:t>Cauchy-Riemann</a:t>
            </a:r>
            <a:r>
              <a:rPr lang="tr-TR" dirty="0" smtClean="0"/>
              <a:t> diferansiyel denklemlerini sağlıyorsa bu fonksiyon analitik, parametreler </a:t>
            </a:r>
            <a:r>
              <a:rPr lang="tr-TR" dirty="0" err="1" smtClean="0"/>
              <a:t>izometrik</a:t>
            </a:r>
            <a:r>
              <a:rPr lang="tr-TR" dirty="0" smtClean="0"/>
              <a:t> ve projeksiyon </a:t>
            </a:r>
            <a:r>
              <a:rPr lang="tr-TR" dirty="0" err="1" smtClean="0"/>
              <a:t>konformdur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Örnekler-Düzlemden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sz="2400" dirty="0" smtClean="0"/>
              <a:t>Bir düzlemde dik koordinatlar X, Y; ikinci bir düzlemde </a:t>
            </a:r>
            <a:r>
              <a:rPr lang="el-GR" sz="2400" dirty="0" smtClean="0">
                <a:latin typeface="Times New Roman"/>
                <a:cs typeface="Times New Roman"/>
              </a:rPr>
              <a:t>ξ</a:t>
            </a:r>
            <a:r>
              <a:rPr lang="tr-TR" sz="2400" dirty="0" smtClean="0">
                <a:latin typeface="Times New Roman"/>
                <a:cs typeface="Times New Roman"/>
              </a:rPr>
              <a:t>, </a:t>
            </a:r>
            <a:r>
              <a:rPr lang="el-GR" sz="2400" dirty="0" smtClean="0">
                <a:latin typeface="Times New Roman"/>
                <a:cs typeface="Times New Roman"/>
              </a:rPr>
              <a:t>η</a:t>
            </a:r>
            <a:r>
              <a:rPr lang="tr-TR" sz="2400" dirty="0" smtClean="0">
                <a:latin typeface="Times New Roman"/>
                <a:cs typeface="Times New Roman"/>
              </a:rPr>
              <a:t>’ dır.</a:t>
            </a:r>
          </a:p>
          <a:p>
            <a:endParaRPr lang="tr-TR" sz="2400" dirty="0" smtClean="0">
              <a:latin typeface="Times New Roman"/>
              <a:cs typeface="Times New Roman"/>
            </a:endParaRPr>
          </a:p>
          <a:p>
            <a:r>
              <a:rPr lang="tr-TR" sz="2400" dirty="0" smtClean="0">
                <a:latin typeface="Times New Roman"/>
                <a:cs typeface="Times New Roman"/>
              </a:rPr>
              <a:t>Bu fonksiyonda </a:t>
            </a:r>
            <a:r>
              <a:rPr lang="tr-TR" sz="2400" dirty="0" err="1" smtClean="0">
                <a:latin typeface="Times New Roman"/>
                <a:cs typeface="Times New Roman"/>
              </a:rPr>
              <a:t>gerçel</a:t>
            </a:r>
            <a:r>
              <a:rPr lang="tr-TR" sz="2400" dirty="0" smtClean="0">
                <a:latin typeface="Times New Roman"/>
                <a:cs typeface="Times New Roman"/>
              </a:rPr>
              <a:t> ve sanal kısımlar eşitlenirse;</a:t>
            </a:r>
          </a:p>
          <a:p>
            <a:endParaRPr lang="tr-TR" sz="2400" dirty="0" smtClean="0">
              <a:latin typeface="Times New Roman"/>
              <a:cs typeface="Times New Roman"/>
            </a:endParaRPr>
          </a:p>
          <a:p>
            <a:endParaRPr lang="tr-TR" sz="2400" dirty="0" smtClean="0"/>
          </a:p>
          <a:p>
            <a:r>
              <a:rPr lang="tr-TR" sz="2400" dirty="0" err="1" smtClean="0">
                <a:latin typeface="Times New Roman"/>
                <a:cs typeface="Times New Roman"/>
              </a:rPr>
              <a:t>Cauchy</a:t>
            </a:r>
            <a:r>
              <a:rPr lang="tr-TR" sz="2400" dirty="0" smtClean="0">
                <a:latin typeface="Times New Roman"/>
                <a:cs typeface="Times New Roman"/>
              </a:rPr>
              <a:t>-</a:t>
            </a:r>
            <a:r>
              <a:rPr lang="tr-TR" sz="2400" dirty="0" err="1" smtClean="0">
                <a:latin typeface="Times New Roman"/>
                <a:cs typeface="Times New Roman"/>
              </a:rPr>
              <a:t>Riemann</a:t>
            </a:r>
            <a:r>
              <a:rPr lang="tr-TR" sz="2400" dirty="0" smtClean="0">
                <a:latin typeface="Times New Roman"/>
                <a:cs typeface="Times New Roman"/>
              </a:rPr>
              <a:t> diferansiyel denklemleri sağlanır.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801391"/>
            <a:ext cx="1224136" cy="60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901974"/>
            <a:ext cx="5875387" cy="4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7" y="2780928"/>
            <a:ext cx="127797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149080"/>
            <a:ext cx="4176464" cy="35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4653136"/>
            <a:ext cx="3889052" cy="100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Örnekler-Düzlemden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43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Bu durumda;                                                                              eşitliği analitik bir fonksiyondur ve                              bir </a:t>
            </a:r>
            <a:r>
              <a:rPr lang="tr-TR" dirty="0" err="1" smtClean="0"/>
              <a:t>konform</a:t>
            </a:r>
            <a:r>
              <a:rPr lang="tr-TR" dirty="0" smtClean="0"/>
              <a:t> projeksiyon verir.</a:t>
            </a:r>
          </a:p>
          <a:p>
            <a:r>
              <a:rPr lang="tr-TR" dirty="0" smtClean="0"/>
              <a:t>Gerçekten (X, Y) düzleminde X ve Y eşit artımlar verilerek bir kareler ağı oluşturulursa, bu kareler ağının(</a:t>
            </a:r>
            <a:r>
              <a:rPr lang="el-GR" sz="2800" dirty="0" smtClean="0">
                <a:latin typeface="Times New Roman"/>
                <a:cs typeface="Times New Roman"/>
              </a:rPr>
              <a:t>ξ</a:t>
            </a:r>
            <a:r>
              <a:rPr lang="tr-TR" sz="2800" dirty="0" smtClean="0">
                <a:latin typeface="Times New Roman"/>
                <a:cs typeface="Times New Roman"/>
              </a:rPr>
              <a:t>, </a:t>
            </a:r>
            <a:r>
              <a:rPr lang="el-GR" sz="2800" dirty="0" smtClean="0">
                <a:latin typeface="Times New Roman"/>
                <a:cs typeface="Times New Roman"/>
              </a:rPr>
              <a:t>η</a:t>
            </a:r>
            <a:r>
              <a:rPr lang="tr-TR" sz="2800" dirty="0" smtClean="0">
                <a:latin typeface="Times New Roman"/>
                <a:cs typeface="Times New Roman"/>
              </a:rPr>
              <a:t>) </a:t>
            </a:r>
            <a:r>
              <a:rPr lang="tr-TR" dirty="0" smtClean="0"/>
              <a:t>düzlemindeki resmi birbirine dik kesen eğriler oluşturur.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84784"/>
            <a:ext cx="5875387" cy="43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88840"/>
            <a:ext cx="1010220" cy="27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979315"/>
            <a:ext cx="1034603" cy="3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933056"/>
            <a:ext cx="37266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44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Küre için Gauss parametreleri ve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/>
              <a:t> düzlem için x, y dik koordinatlardır. Küre yüzünde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>
                <a:latin typeface="Times New Roman"/>
                <a:cs typeface="Times New Roman"/>
              </a:rPr>
              <a:t> </a:t>
            </a:r>
            <a:r>
              <a:rPr lang="tr-TR" dirty="0" smtClean="0"/>
              <a:t>Gauss parametreleri ile küre yüzünde eğri elemanı                               şeklindedir.  </a:t>
            </a:r>
          </a:p>
          <a:p>
            <a:endParaRPr lang="tr-TR" dirty="0" smtClean="0"/>
          </a:p>
          <a:p>
            <a:r>
              <a:rPr lang="tr-TR" dirty="0" smtClean="0"/>
              <a:t>E</a:t>
            </a:r>
            <a:r>
              <a:rPr lang="tr-TR" dirty="0" smtClean="0">
                <a:latin typeface="Times New Roman"/>
                <a:cs typeface="Times New Roman"/>
              </a:rPr>
              <a:t>≠G olduğundan </a:t>
            </a:r>
            <a:r>
              <a:rPr lang="el-GR" dirty="0" smtClean="0">
                <a:latin typeface="Times New Roman"/>
                <a:cs typeface="Times New Roman"/>
              </a:rPr>
              <a:t>φ </a:t>
            </a:r>
            <a:r>
              <a:rPr lang="tr-TR" dirty="0" smtClean="0">
                <a:latin typeface="Times New Roman"/>
                <a:cs typeface="Times New Roman"/>
              </a:rPr>
              <a:t>ve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>
                <a:latin typeface="Times New Roman"/>
                <a:cs typeface="Times New Roman"/>
              </a:rPr>
              <a:t> parametreleri </a:t>
            </a:r>
            <a:r>
              <a:rPr lang="tr-TR" dirty="0" err="1" smtClean="0">
                <a:latin typeface="Times New Roman"/>
                <a:cs typeface="Times New Roman"/>
              </a:rPr>
              <a:t>izometrik</a:t>
            </a:r>
            <a:r>
              <a:rPr lang="tr-TR" dirty="0" smtClean="0">
                <a:latin typeface="Times New Roman"/>
                <a:cs typeface="Times New Roman"/>
              </a:rPr>
              <a:t> değildir. Buna karşılık;</a:t>
            </a:r>
          </a:p>
          <a:p>
            <a:endParaRPr lang="tr-TR" dirty="0" smtClean="0">
              <a:latin typeface="Times New Roman"/>
              <a:cs typeface="Times New Roman"/>
            </a:endParaRPr>
          </a:p>
          <a:p>
            <a:r>
              <a:rPr lang="tr-TR" dirty="0" smtClean="0">
                <a:latin typeface="Times New Roman"/>
                <a:cs typeface="Times New Roman"/>
              </a:rPr>
              <a:t>yazılırsa, </a:t>
            </a:r>
            <a:r>
              <a:rPr lang="el-GR" dirty="0" smtClean="0">
                <a:latin typeface="Times New Roman"/>
                <a:cs typeface="Times New Roman"/>
              </a:rPr>
              <a:t>φ </a:t>
            </a:r>
            <a:r>
              <a:rPr lang="tr-TR" dirty="0" smtClean="0">
                <a:latin typeface="Times New Roman"/>
                <a:cs typeface="Times New Roman"/>
              </a:rPr>
              <a:t>ve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>
                <a:latin typeface="Times New Roman"/>
                <a:cs typeface="Times New Roman"/>
              </a:rPr>
              <a:t>’ ya dayalı </a:t>
            </a:r>
            <a:r>
              <a:rPr lang="tr-TR" dirty="0" err="1" smtClean="0">
                <a:latin typeface="Times New Roman"/>
                <a:cs typeface="Times New Roman"/>
              </a:rPr>
              <a:t>izometrik</a:t>
            </a:r>
            <a:r>
              <a:rPr lang="tr-TR" dirty="0" smtClean="0">
                <a:latin typeface="Times New Roman"/>
                <a:cs typeface="Times New Roman"/>
              </a:rPr>
              <a:t> parametreler bulunabilir. </a:t>
            </a:r>
            <a:endParaRPr lang="tr-TR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348880"/>
            <a:ext cx="2222376" cy="29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780928"/>
            <a:ext cx="3257922" cy="33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4005064"/>
            <a:ext cx="1944216" cy="45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301208"/>
            <a:ext cx="413860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5805264"/>
            <a:ext cx="2244464" cy="60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Bu durumda;                   </a:t>
            </a:r>
            <a:r>
              <a:rPr lang="tr-TR" dirty="0" err="1" smtClean="0"/>
              <a:t>izometrik</a:t>
            </a:r>
            <a:r>
              <a:rPr lang="tr-TR" dirty="0" smtClean="0"/>
              <a:t> parametrelerdir.</a:t>
            </a:r>
          </a:p>
          <a:p>
            <a:endParaRPr lang="tr-TR" dirty="0" smtClean="0"/>
          </a:p>
          <a:p>
            <a:r>
              <a:rPr lang="tr-TR" dirty="0" smtClean="0"/>
              <a:t>w=f(z) analitik bir fonksiyon olmak koşulu ile bu fonksiyonda </a:t>
            </a:r>
            <a:r>
              <a:rPr lang="tr-TR" dirty="0" err="1" smtClean="0"/>
              <a:t>gerçel</a:t>
            </a:r>
            <a:r>
              <a:rPr lang="tr-TR" dirty="0" smtClean="0"/>
              <a:t> ve sanal kısımlar eşitlenmesinden bulunacak                                                eşitlikleri, 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projeksiyonunu verir.</a:t>
            </a:r>
          </a:p>
          <a:p>
            <a:r>
              <a:rPr lang="tr-TR" dirty="0" smtClean="0"/>
              <a:t>                                                      alınırsa; a sabit bir sayı olmak üzere projeksiyon denklemleri aşağıdaki gibi elde edilir.</a:t>
            </a:r>
          </a:p>
          <a:p>
            <a:endParaRPr lang="tr-TR" dirty="0" smtClean="0"/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84784"/>
            <a:ext cx="1357722" cy="43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45965"/>
            <a:ext cx="1165136" cy="61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9272" y="3227834"/>
            <a:ext cx="3382888" cy="36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124697"/>
            <a:ext cx="4214614" cy="2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5157192"/>
            <a:ext cx="145816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                                                 olmak üzere;</a:t>
            </a:r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Cauchy</a:t>
            </a:r>
            <a:r>
              <a:rPr lang="tr-TR" dirty="0" smtClean="0"/>
              <a:t>-</a:t>
            </a:r>
            <a:r>
              <a:rPr lang="tr-TR" dirty="0" err="1" smtClean="0"/>
              <a:t>Riemann</a:t>
            </a:r>
            <a:r>
              <a:rPr lang="tr-TR" dirty="0" smtClean="0"/>
              <a:t> diferansiyel denklemleri sağlanmaktadır. </a:t>
            </a:r>
          </a:p>
          <a:p>
            <a:r>
              <a:rPr lang="tr-TR" dirty="0" smtClean="0"/>
              <a:t>Bu durumda;                                                 fonksiyonu analitik bir fonksiyondur ve eşitlikleri </a:t>
            </a:r>
            <a:r>
              <a:rPr lang="tr-TR" dirty="0" err="1" smtClean="0"/>
              <a:t>konform</a:t>
            </a:r>
            <a:r>
              <a:rPr lang="tr-TR" dirty="0" smtClean="0"/>
              <a:t> bir projeksiyon verir. 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99643"/>
            <a:ext cx="3600400" cy="40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3492431" cy="97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429000"/>
            <a:ext cx="36052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a sabit katsayısının seçiminde projeksiyonun </a:t>
            </a:r>
            <a:r>
              <a:rPr lang="tr-TR" dirty="0" err="1" smtClean="0"/>
              <a:t>konform</a:t>
            </a:r>
            <a:r>
              <a:rPr lang="tr-TR" dirty="0" smtClean="0"/>
              <a:t> olması yanında daha başka özellikler istenir.</a:t>
            </a:r>
          </a:p>
          <a:p>
            <a:r>
              <a:rPr lang="tr-TR" dirty="0" smtClean="0"/>
              <a:t>Örneğin, ekvator dairesinde bir P</a:t>
            </a:r>
            <a:r>
              <a:rPr lang="tr-TR" baseline="-25000" dirty="0" smtClean="0"/>
              <a:t>o</a:t>
            </a:r>
            <a:r>
              <a:rPr lang="tr-TR" dirty="0" smtClean="0"/>
              <a:t> noktası düzlem koordinatlar için başlangıç noktası olmak üzere, küre üstünde herhangi bir noktanın düzleme izdüşümünde y değeri, bu noktanın başlangıç noktasına göre ekvator üstünde uzunluk biriminde boylamı olsun.</a:t>
            </a:r>
          </a:p>
          <a:p>
            <a:r>
              <a:rPr lang="tr-TR" dirty="0" smtClean="0"/>
              <a:t>y=R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/>
              <a:t> alınır, burada a=R küre yarıçapı olacaktır. Bu durumda x=</a:t>
            </a:r>
            <a:r>
              <a:rPr lang="tr-TR" dirty="0" err="1" smtClean="0"/>
              <a:t>Rq</a:t>
            </a:r>
            <a:r>
              <a:rPr lang="tr-TR" dirty="0" smtClean="0"/>
              <a:t> olur. Bu durumda projeksiyon denklemleri;</a:t>
            </a:r>
            <a:endParaRPr lang="tr-T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373216"/>
            <a:ext cx="3456384" cy="98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Örnekler-Kürenin Düzleme </a:t>
            </a:r>
            <a:r>
              <a:rPr lang="tr-TR" dirty="0" err="1" smtClean="0"/>
              <a:t>Konform</a:t>
            </a:r>
            <a:r>
              <a:rPr lang="tr-TR" dirty="0" smtClean="0"/>
              <a:t> Projeksiyonu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Bu projeksiyona “</a:t>
            </a:r>
            <a:r>
              <a:rPr lang="tr-TR" dirty="0" err="1" smtClean="0"/>
              <a:t>Mercator</a:t>
            </a:r>
            <a:r>
              <a:rPr lang="tr-TR" dirty="0" smtClean="0"/>
              <a:t> Projeksiyonu” denir. </a:t>
            </a:r>
          </a:p>
          <a:p>
            <a:r>
              <a:rPr lang="tr-TR" dirty="0" err="1" smtClean="0"/>
              <a:t>Mercator</a:t>
            </a:r>
            <a:r>
              <a:rPr lang="tr-TR" dirty="0" smtClean="0"/>
              <a:t> projeksiyonu kürenin buna ekvatorda teğet olan silindire izdüşümü olarak geometrik ifade edilebilir.</a:t>
            </a:r>
          </a:p>
          <a:p>
            <a:r>
              <a:rPr lang="tr-TR" dirty="0" smtClean="0"/>
              <a:t>Buna karşılık Gauss-</a:t>
            </a:r>
            <a:r>
              <a:rPr lang="tr-TR" dirty="0" err="1" smtClean="0"/>
              <a:t>Kruger</a:t>
            </a:r>
            <a:r>
              <a:rPr lang="tr-TR" dirty="0" smtClean="0"/>
              <a:t> projeksiyonu kürenin, bir başlangıç meridyenine teğet olan silindir yüzüne izdüşümüdür.</a:t>
            </a:r>
          </a:p>
          <a:p>
            <a:r>
              <a:rPr lang="tr-TR" dirty="0" smtClean="0"/>
              <a:t>Bu nedenle Gauss-</a:t>
            </a:r>
            <a:r>
              <a:rPr lang="tr-TR" dirty="0" err="1" smtClean="0"/>
              <a:t>Kruger</a:t>
            </a:r>
            <a:r>
              <a:rPr lang="tr-TR" dirty="0" smtClean="0"/>
              <a:t> projeksiyonuna “</a:t>
            </a:r>
            <a:r>
              <a:rPr lang="tr-TR" dirty="0" err="1" smtClean="0"/>
              <a:t>Transversal</a:t>
            </a:r>
            <a:r>
              <a:rPr lang="tr-TR" dirty="0" smtClean="0"/>
              <a:t> (yatık eksenli) </a:t>
            </a:r>
            <a:r>
              <a:rPr lang="tr-TR" dirty="0" err="1" smtClean="0"/>
              <a:t>Merkator</a:t>
            </a:r>
            <a:r>
              <a:rPr lang="tr-TR" dirty="0" smtClean="0"/>
              <a:t> Projeksiyonu (TM) de denir.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Dönel Elipsoid Yüzeyi İçin </a:t>
            </a:r>
            <a:r>
              <a:rPr lang="tr-TR" dirty="0" err="1" smtClean="0"/>
              <a:t>İzometrik</a:t>
            </a:r>
            <a:r>
              <a:rPr lang="tr-TR" dirty="0" smtClean="0"/>
              <a:t> Parametreler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49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>
                <a:latin typeface="Times New Roman"/>
                <a:cs typeface="Times New Roman"/>
              </a:rPr>
              <a:t> </a:t>
            </a:r>
            <a:r>
              <a:rPr lang="tr-TR" dirty="0" smtClean="0"/>
              <a:t>coğrafi koordinatları verilmiş bir dönel elipsoid yüzünde uzunluk elemanı;</a:t>
            </a:r>
          </a:p>
          <a:p>
            <a:endParaRPr lang="tr-TR" dirty="0" smtClean="0"/>
          </a:p>
          <a:p>
            <a:r>
              <a:rPr lang="tr-TR" dirty="0" smtClean="0"/>
              <a:t>şeklindedir. </a:t>
            </a:r>
            <a:r>
              <a:rPr lang="el-GR" dirty="0" smtClean="0">
                <a:latin typeface="Times New Roman"/>
                <a:cs typeface="Times New Roman"/>
              </a:rPr>
              <a:t>φ</a:t>
            </a:r>
            <a:r>
              <a:rPr lang="tr-TR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tr-TR" dirty="0" smtClean="0">
                <a:latin typeface="Times New Roman"/>
                <a:cs typeface="Times New Roman"/>
              </a:rPr>
              <a:t> </a:t>
            </a:r>
            <a:r>
              <a:rPr lang="tr-TR" dirty="0" smtClean="0"/>
              <a:t>değerleri </a:t>
            </a:r>
            <a:r>
              <a:rPr lang="tr-TR" dirty="0" err="1" smtClean="0"/>
              <a:t>izometrik</a:t>
            </a:r>
            <a:r>
              <a:rPr lang="tr-TR" dirty="0" smtClean="0"/>
              <a:t> değildir.</a:t>
            </a:r>
            <a:endParaRPr lang="tr-T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3107233" cy="34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76872"/>
            <a:ext cx="351349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212976"/>
            <a:ext cx="1844228" cy="4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3195551" cy="98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797152"/>
            <a:ext cx="2707734" cy="4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301208"/>
            <a:ext cx="155599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Metin kutusu"/>
          <p:cNvSpPr txBox="1"/>
          <p:nvPr/>
        </p:nvSpPr>
        <p:spPr>
          <a:xfrm>
            <a:off x="5364088" y="37890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q ve </a:t>
            </a:r>
            <a:r>
              <a:rPr lang="tr-TR" dirty="0" err="1" smtClean="0"/>
              <a:t>izometrik</a:t>
            </a:r>
            <a:r>
              <a:rPr lang="tr-TR" dirty="0" smtClean="0"/>
              <a:t> parametrelerdir. q’ ya “elipsoidal </a:t>
            </a:r>
            <a:r>
              <a:rPr lang="tr-TR" dirty="0" err="1" smtClean="0"/>
              <a:t>izometrik</a:t>
            </a:r>
            <a:r>
              <a:rPr lang="tr-TR" dirty="0" smtClean="0"/>
              <a:t> enlem” denir.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Genel Olarak Bir Yüzeyin Diğer Bir Yüzeye Projeksiyonu 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5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Projeksiyon yüzeyindeki şeklin açıları orijinal yüzeydeki karşılığı olan </a:t>
            </a:r>
            <a:r>
              <a:rPr lang="tr-TR" b="1" i="1" dirty="0" smtClean="0">
                <a:solidFill>
                  <a:srgbClr val="FF0000"/>
                </a:solidFill>
              </a:rPr>
              <a:t>şeklin açıları ile aynı </a:t>
            </a:r>
            <a:r>
              <a:rPr lang="tr-TR" dirty="0" smtClean="0"/>
              <a:t>ise bu projeksiyona </a:t>
            </a:r>
            <a:r>
              <a:rPr lang="tr-TR" b="1" i="1" dirty="0" smtClean="0">
                <a:solidFill>
                  <a:srgbClr val="FF0000"/>
                </a:solidFill>
              </a:rPr>
              <a:t>açı koruyan projeksiyon</a:t>
            </a:r>
            <a:r>
              <a:rPr lang="tr-TR" dirty="0" smtClean="0"/>
              <a:t> denir.</a:t>
            </a:r>
          </a:p>
          <a:p>
            <a:r>
              <a:rPr lang="tr-TR" b="1" i="1" dirty="0" smtClean="0">
                <a:solidFill>
                  <a:srgbClr val="FF0000"/>
                </a:solidFill>
              </a:rPr>
              <a:t>Hem açılar hem de alan korunuyorsa</a:t>
            </a:r>
            <a:r>
              <a:rPr lang="tr-TR" dirty="0" smtClean="0"/>
              <a:t>, bu durumda uzunluklar da korunuyor demektir. Bu tür projeksiyonlara</a:t>
            </a:r>
            <a:r>
              <a:rPr lang="tr-TR" b="1" i="1" dirty="0" smtClean="0">
                <a:solidFill>
                  <a:srgbClr val="FF0000"/>
                </a:solidFill>
              </a:rPr>
              <a:t> </a:t>
            </a:r>
            <a:r>
              <a:rPr lang="tr-TR" b="1" i="1" dirty="0" err="1" smtClean="0">
                <a:solidFill>
                  <a:srgbClr val="FF0000"/>
                </a:solidFill>
              </a:rPr>
              <a:t>izometrik</a:t>
            </a:r>
            <a:r>
              <a:rPr lang="tr-TR" b="1" i="1" dirty="0" smtClean="0">
                <a:solidFill>
                  <a:srgbClr val="FF0000"/>
                </a:solidFill>
              </a:rPr>
              <a:t> projeksiyonlar</a:t>
            </a:r>
            <a:r>
              <a:rPr lang="tr-TR" dirty="0" smtClean="0"/>
              <a:t> denir.</a:t>
            </a:r>
          </a:p>
          <a:p>
            <a:r>
              <a:rPr lang="tr-TR" dirty="0" err="1" smtClean="0"/>
              <a:t>İzometrik</a:t>
            </a:r>
            <a:r>
              <a:rPr lang="tr-TR" dirty="0" smtClean="0"/>
              <a:t> projeksiyonlar açı, alan ve uzunluk olmak üzere diferansiyel anlamda şeklin her üç karakteristik özelliklerini korur.</a:t>
            </a:r>
          </a:p>
          <a:p>
            <a:r>
              <a:rPr lang="tr-TR" dirty="0" smtClean="0"/>
              <a:t>Buna karşılık projeksiyonda </a:t>
            </a:r>
            <a:r>
              <a:rPr lang="tr-TR" b="1" i="1" dirty="0" smtClean="0">
                <a:solidFill>
                  <a:srgbClr val="FF0000"/>
                </a:solidFill>
              </a:rPr>
              <a:t>yalnız bir doğrultuda uzunluk korunabilir</a:t>
            </a:r>
            <a:r>
              <a:rPr lang="tr-TR" dirty="0" smtClean="0"/>
              <a:t>. Böyle bir projeksiyonu “uzunluk koruyan projeksiyon” olarak nitelendirmek doğru değildir. Buna karşın uzunluğun korunduğu doğrultu belirtilerek, “u parametre eğrisi boyunca uzunluk koruyan projeksiyon” biçiminde adlandırmak doğru olur.</a:t>
            </a:r>
            <a:endParaRPr lang="tr-T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Coğrafik Enlem Farklarından </a:t>
            </a:r>
            <a:r>
              <a:rPr lang="tr-TR" dirty="0" err="1" smtClean="0"/>
              <a:t>İzometrik</a:t>
            </a:r>
            <a:r>
              <a:rPr lang="tr-TR" dirty="0" smtClean="0"/>
              <a:t> Enlem Farklarının Hesabı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50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Çoğu durumda </a:t>
            </a:r>
            <a:r>
              <a:rPr lang="tr-TR" dirty="0" err="1" smtClean="0"/>
              <a:t>izometrik</a:t>
            </a:r>
            <a:r>
              <a:rPr lang="tr-TR" dirty="0" smtClean="0"/>
              <a:t> enlem q, sınırlı bir bölgede bir </a:t>
            </a:r>
            <a:r>
              <a:rPr lang="el-GR" dirty="0" smtClean="0">
                <a:latin typeface="Calibri"/>
              </a:rPr>
              <a:t>ϕ</a:t>
            </a:r>
            <a:r>
              <a:rPr lang="tr-TR" baseline="-25000" dirty="0" smtClean="0"/>
              <a:t>o </a:t>
            </a:r>
            <a:r>
              <a:rPr lang="tr-TR" dirty="0" smtClean="0"/>
              <a:t> enlemine yakın </a:t>
            </a:r>
            <a:r>
              <a:rPr lang="el-GR" dirty="0" smtClean="0">
                <a:latin typeface="Calibri"/>
              </a:rPr>
              <a:t>ϕ</a:t>
            </a:r>
            <a:r>
              <a:rPr lang="tr-TR" dirty="0" smtClean="0">
                <a:latin typeface="Calibri"/>
              </a:rPr>
              <a:t> </a:t>
            </a:r>
            <a:r>
              <a:rPr lang="tr-TR" dirty="0" smtClean="0"/>
              <a:t>değerleri için bulunabilir.</a:t>
            </a:r>
            <a:endParaRPr lang="tr-TR" baseline="-25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416824" cy="153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05064"/>
            <a:ext cx="3456384" cy="63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869160"/>
            <a:ext cx="32403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Coğrafik Enlem Farklarından </a:t>
            </a:r>
            <a:r>
              <a:rPr lang="tr-TR" dirty="0" err="1" smtClean="0"/>
              <a:t>İzometrik</a:t>
            </a:r>
            <a:r>
              <a:rPr lang="tr-TR" dirty="0" smtClean="0"/>
              <a:t> Enlem Farklarının Hesabı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51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914400" y="3645024"/>
            <a:ext cx="7772400" cy="2374776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Katsayıları kullanılarak;</a:t>
            </a:r>
          </a:p>
          <a:p>
            <a:endParaRPr lang="tr-TR" dirty="0" smtClean="0"/>
          </a:p>
          <a:p>
            <a:r>
              <a:rPr lang="tr-TR" dirty="0" smtClean="0"/>
              <a:t>bulunabilir. Buna karşılık </a:t>
            </a:r>
            <a:r>
              <a:rPr lang="el-GR" dirty="0" smtClean="0">
                <a:latin typeface="Calibri"/>
              </a:rPr>
              <a:t>ϕ</a:t>
            </a:r>
            <a:r>
              <a:rPr lang="tr-TR" dirty="0" smtClean="0">
                <a:latin typeface="Calibri"/>
              </a:rPr>
              <a:t> </a:t>
            </a:r>
            <a:r>
              <a:rPr lang="tr-TR" dirty="0" smtClean="0"/>
              <a:t>enlemi de </a:t>
            </a:r>
            <a:r>
              <a:rPr lang="tr-TR" dirty="0" err="1" smtClean="0"/>
              <a:t>izometrik</a:t>
            </a:r>
            <a:r>
              <a:rPr lang="tr-TR" dirty="0" smtClean="0"/>
              <a:t> enlem q’ </a:t>
            </a:r>
            <a:r>
              <a:rPr lang="tr-TR" dirty="0" err="1" smtClean="0"/>
              <a:t>nun</a:t>
            </a:r>
            <a:r>
              <a:rPr lang="tr-TR" dirty="0" smtClean="0"/>
              <a:t> bir fonksiyonu olacağından bir </a:t>
            </a:r>
            <a:r>
              <a:rPr lang="el-GR" dirty="0" smtClean="0">
                <a:latin typeface="Calibri"/>
              </a:rPr>
              <a:t>ϕ</a:t>
            </a:r>
            <a:r>
              <a:rPr lang="tr-TR" baseline="-25000" dirty="0" smtClean="0"/>
              <a:t>o</a:t>
            </a:r>
            <a:r>
              <a:rPr lang="tr-TR" dirty="0" smtClean="0"/>
              <a:t> değerine karşılık, </a:t>
            </a:r>
            <a:r>
              <a:rPr lang="tr-TR" dirty="0" err="1" smtClean="0"/>
              <a:t>q</a:t>
            </a:r>
            <a:r>
              <a:rPr lang="tr-TR" baseline="-25000" dirty="0" err="1" smtClean="0"/>
              <a:t>o</a:t>
            </a:r>
            <a:r>
              <a:rPr lang="tr-TR" dirty="0" smtClean="0"/>
              <a:t> belli ise, herhangi bir q değerine karşılık </a:t>
            </a:r>
            <a:r>
              <a:rPr lang="el-GR" dirty="0" smtClean="0">
                <a:latin typeface="Calibri"/>
              </a:rPr>
              <a:t>ϕ </a:t>
            </a:r>
            <a:r>
              <a:rPr lang="tr-TR" dirty="0" smtClean="0"/>
              <a:t>değeri  Taylor dizisine göre hesaplanabilir.</a:t>
            </a:r>
            <a:endParaRPr lang="tr-T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83070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29447"/>
            <a:ext cx="6482225" cy="5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Coğrafik Enlem Farklarından </a:t>
            </a:r>
            <a:r>
              <a:rPr lang="tr-TR" dirty="0" err="1" smtClean="0"/>
              <a:t>İzometrik</a:t>
            </a:r>
            <a:r>
              <a:rPr lang="tr-TR" dirty="0" smtClean="0"/>
              <a:t> Enlem Farklarının Hesabı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52</a:t>
            </a:fld>
            <a:endParaRPr lang="tr-T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120680" cy="44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32856"/>
            <a:ext cx="6768752" cy="127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2007" y="3448050"/>
            <a:ext cx="6624736" cy="211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5589240"/>
            <a:ext cx="1351745" cy="41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6093296"/>
            <a:ext cx="6279802" cy="5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5661248"/>
            <a:ext cx="1323705" cy="35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Genel Olarak Bir Yüzeyin Diğer Bir Yüzeye Projeksiyonu 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6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Her yüzeyin başka bir yüzeye </a:t>
            </a:r>
            <a:r>
              <a:rPr lang="tr-TR" dirty="0" err="1" smtClean="0"/>
              <a:t>izometrik</a:t>
            </a:r>
            <a:r>
              <a:rPr lang="tr-TR" dirty="0" smtClean="0"/>
              <a:t> projeksiyon olanağı yoktur. </a:t>
            </a:r>
          </a:p>
          <a:p>
            <a:r>
              <a:rPr lang="tr-TR" dirty="0" smtClean="0"/>
              <a:t>Bir yüzeyin düzleme </a:t>
            </a:r>
            <a:r>
              <a:rPr lang="tr-TR" dirty="0" err="1" smtClean="0"/>
              <a:t>izometrik</a:t>
            </a:r>
            <a:r>
              <a:rPr lang="tr-TR" dirty="0" smtClean="0"/>
              <a:t> projeksiyonunun yapılabilmesi için silindir veya koni gibi, düzleme açılımı yapılabilir olması gerekir.</a:t>
            </a:r>
          </a:p>
          <a:p>
            <a:r>
              <a:rPr lang="tr-TR" dirty="0" smtClean="0"/>
              <a:t>Bu durumda küre ya da elipsoidin düzleme </a:t>
            </a:r>
            <a:r>
              <a:rPr lang="tr-TR" dirty="0" err="1" smtClean="0"/>
              <a:t>izometrik</a:t>
            </a:r>
            <a:r>
              <a:rPr lang="tr-TR" dirty="0" smtClean="0"/>
              <a:t> projeksiyonu yapılamaz.</a:t>
            </a:r>
          </a:p>
          <a:p>
            <a:r>
              <a:rPr lang="tr-TR" dirty="0" smtClean="0"/>
              <a:t>Projeksiyon nedeniyle ortaya çıkan biçim değişimlerine </a:t>
            </a:r>
            <a:r>
              <a:rPr lang="tr-TR" i="1" dirty="0" smtClean="0"/>
              <a:t>“</a:t>
            </a:r>
            <a:r>
              <a:rPr lang="tr-TR" b="1" i="1" dirty="0" smtClean="0">
                <a:solidFill>
                  <a:srgbClr val="FF0000"/>
                </a:solidFill>
              </a:rPr>
              <a:t>deformasyon</a:t>
            </a:r>
            <a:r>
              <a:rPr lang="tr-TR" i="1" dirty="0" smtClean="0"/>
              <a:t>” </a:t>
            </a:r>
            <a:r>
              <a:rPr lang="tr-TR" dirty="0" smtClean="0"/>
              <a:t>denir.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 smtClean="0"/>
              <a:t>Orijinal (</a:t>
            </a:r>
            <a:r>
              <a:rPr lang="el-GR" dirty="0" smtClean="0"/>
              <a:t>Ω</a:t>
            </a:r>
            <a:r>
              <a:rPr lang="tr-TR" dirty="0" smtClean="0"/>
              <a:t>) yüzeyi üstünde alınan bir noktadaki uzunluk elemanı </a:t>
            </a:r>
            <a:r>
              <a:rPr lang="tr-TR" dirty="0" err="1" smtClean="0"/>
              <a:t>ds</a:t>
            </a:r>
            <a:r>
              <a:rPr lang="tr-TR" dirty="0" smtClean="0"/>
              <a:t> ile, bunun projeksiyon yüzeyindeki (</a:t>
            </a:r>
            <a:r>
              <a:rPr lang="el-GR" dirty="0" smtClean="0"/>
              <a:t>Ω</a:t>
            </a:r>
            <a:r>
              <a:rPr lang="tr-TR" dirty="0" smtClean="0"/>
              <a:t>*) karşılığı </a:t>
            </a:r>
            <a:r>
              <a:rPr lang="tr-TR" dirty="0" err="1" smtClean="0"/>
              <a:t>ds</a:t>
            </a:r>
            <a:r>
              <a:rPr lang="tr-TR" dirty="0" smtClean="0"/>
              <a:t>* arasındaki orana </a:t>
            </a:r>
            <a:r>
              <a:rPr lang="tr-TR" b="1" i="1" dirty="0" smtClean="0">
                <a:solidFill>
                  <a:srgbClr val="FF0000"/>
                </a:solidFill>
              </a:rPr>
              <a:t>uzunluk deformasyonu veya büyüme oranı</a:t>
            </a:r>
            <a:r>
              <a:rPr lang="tr-TR" dirty="0" smtClean="0"/>
              <a:t> denir.</a:t>
            </a:r>
          </a:p>
          <a:p>
            <a:r>
              <a:rPr lang="tr-TR" dirty="0" smtClean="0"/>
              <a:t>Uzunluk elemanı ds</a:t>
            </a:r>
            <a:r>
              <a:rPr lang="tr-TR" baseline="30000" dirty="0" smtClean="0"/>
              <a:t>2</a:t>
            </a:r>
            <a:r>
              <a:rPr lang="tr-TR" dirty="0" smtClean="0"/>
              <a:t> daha önce verilmişti. </a:t>
            </a:r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36912"/>
            <a:ext cx="864096" cy="44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573016"/>
            <a:ext cx="5381313" cy="29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1600" dirty="0" smtClean="0"/>
              <a:t>Buna karşın </a:t>
            </a:r>
            <a:r>
              <a:rPr lang="el-GR" sz="1600" dirty="0" smtClean="0"/>
              <a:t>Ω</a:t>
            </a:r>
            <a:r>
              <a:rPr lang="tr-TR" sz="1600" dirty="0" smtClean="0"/>
              <a:t>*</a:t>
            </a:r>
            <a:r>
              <a:rPr lang="el-GR" sz="1600" dirty="0" smtClean="0"/>
              <a:t> </a:t>
            </a:r>
            <a:r>
              <a:rPr lang="tr-TR" sz="1600" dirty="0" smtClean="0"/>
              <a:t>projeksiyon yüzeyinde </a:t>
            </a:r>
            <a:r>
              <a:rPr lang="tr-TR" sz="1600" dirty="0" err="1" smtClean="0"/>
              <a:t>ds</a:t>
            </a:r>
            <a:r>
              <a:rPr lang="tr-TR" sz="1600" dirty="0" smtClean="0"/>
              <a:t>* yay elemanı</a:t>
            </a:r>
          </a:p>
          <a:p>
            <a:endParaRPr lang="tr-TR" sz="1600" dirty="0" smtClean="0"/>
          </a:p>
          <a:p>
            <a:endParaRPr lang="tr-TR" sz="1600" dirty="0" smtClean="0"/>
          </a:p>
          <a:p>
            <a:endParaRPr lang="tr-TR" sz="1600" dirty="0" smtClean="0"/>
          </a:p>
          <a:p>
            <a:r>
              <a:rPr lang="tr-TR" sz="1600" dirty="0" smtClean="0"/>
              <a:t>elemanı yazılabilir. Bu eşitlikte u*, v* parametreleri u, v cinsinden ifade edilir ve tam diferansiyelleri alınır ve </a:t>
            </a:r>
            <a:r>
              <a:rPr lang="tr-TR" sz="1600" dirty="0" err="1" smtClean="0"/>
              <a:t>ds</a:t>
            </a:r>
            <a:r>
              <a:rPr lang="tr-TR" sz="1600" dirty="0" smtClean="0"/>
              <a:t>*</a:t>
            </a:r>
            <a:r>
              <a:rPr lang="tr-TR" sz="1600" baseline="30000" dirty="0" smtClean="0"/>
              <a:t>2</a:t>
            </a:r>
            <a:r>
              <a:rPr lang="tr-TR" sz="1600" dirty="0" smtClean="0"/>
              <a:t> ifadesinde yerine yazılırsa,</a:t>
            </a:r>
            <a:endParaRPr lang="tr-TR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4176464" cy="107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4984"/>
            <a:ext cx="1440160" cy="61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84984"/>
            <a:ext cx="2232248" cy="6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05064"/>
            <a:ext cx="78810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Uzunluk Deformasyonu</a:t>
            </a:r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237-4918-46B2-A0AB-8ED28051C963}" type="datetime1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CE5E-AEDC-44CD-AB87-A6C4DFDBDA94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sz="2000" dirty="0" smtClean="0"/>
              <a:t>Bu ifadeyi daha da kısaltacak olursak;</a:t>
            </a:r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Bu E**, F**, G** büyüklükleri (u,v) verilmişse yalnız noktaya bağlı hesaplanabilecek büyüklüklerdir. Böylelikle herhangi bir (u,v) noktasında uzunluk deformasyonu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89960"/>
            <a:ext cx="4211191" cy="54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366025"/>
            <a:ext cx="7128792" cy="127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725144"/>
            <a:ext cx="59596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isse Senedi">
  <a:themeElements>
    <a:clrScheme name="Hisse Sened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isse Senedi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isse Senedi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1598</TotalTime>
  <Words>2932</Words>
  <Application>Microsoft Office PowerPoint</Application>
  <PresentationFormat>Ekran Gösterisi (4:3)</PresentationFormat>
  <Paragraphs>428</Paragraphs>
  <Slides>52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60" baseType="lpstr">
      <vt:lpstr>Calibri</vt:lpstr>
      <vt:lpstr>Cambria</vt:lpstr>
      <vt:lpstr>Franklin Gothic Book</vt:lpstr>
      <vt:lpstr>Perpetua</vt:lpstr>
      <vt:lpstr>Times New Roman</vt:lpstr>
      <vt:lpstr>Wingdings 2</vt:lpstr>
      <vt:lpstr>Hisse Senedi</vt:lpstr>
      <vt:lpstr>Denklem</vt:lpstr>
      <vt:lpstr>GEOMETRİK JEODEZİ 9</vt:lpstr>
      <vt:lpstr>Genel Olarak Bir Yüzeyin Diğer Bir Yüzeye Projeksiyonu </vt:lpstr>
      <vt:lpstr>Genel Olarak Bir Yüzeyin Diğer Bir Yüzeye Projeksiyonu </vt:lpstr>
      <vt:lpstr>Genel Olarak Bir Yüzeyin Diğer Bir Yüzeye Projeksiyonu </vt:lpstr>
      <vt:lpstr>Genel Olarak Bir Yüzeyin Diğer Bir Yüzeye Projeksiyonu </vt:lpstr>
      <vt:lpstr>Genel Olarak Bir Yüzeyin Diğer Bir Yüzeye Projeksiyonu 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Uzunluk Deformasyonu</vt:lpstr>
      <vt:lpstr>Açı Deformasyonu</vt:lpstr>
      <vt:lpstr>Açı Deformasyonu</vt:lpstr>
      <vt:lpstr>Alan Deformasyonu</vt:lpstr>
      <vt:lpstr>Konform Projeksiyon – Genel İlkeler</vt:lpstr>
      <vt:lpstr>Konform Projeksiyon – İzometrik Parametreler</vt:lpstr>
      <vt:lpstr>Konform Projeksiyon – İzometrik Parametreler</vt:lpstr>
      <vt:lpstr>Konform Projeksiyon – İzometrik Parametreler</vt:lpstr>
      <vt:lpstr>Konform Projeksiyon – İzometrik Parametreler</vt:lpstr>
      <vt:lpstr>Konform Projeksiyon – İzometrik Parametreler</vt:lpstr>
      <vt:lpstr>İzometrik Parametrelerin Konform Projeksiyondaki Önemi</vt:lpstr>
      <vt:lpstr>İzometrik Parametrelerin Konform Projeksiyondaki Önemi</vt:lpstr>
      <vt:lpstr>İzometrik Parametrelerin Konform Projeksiyondaki Önemi</vt:lpstr>
      <vt:lpstr>İzometrik Parametrelerin Konform Projeksiyondaki Önemi</vt:lpstr>
      <vt:lpstr>İzometrik Parametrelerin Konform Projeksiyondaki Önemi</vt:lpstr>
      <vt:lpstr>Analitik Fonksiyonlar</vt:lpstr>
      <vt:lpstr>Analitik Fonksiyonlar</vt:lpstr>
      <vt:lpstr>Analitik Fonksiyonlar</vt:lpstr>
      <vt:lpstr>Analitik Fonksiyonlar</vt:lpstr>
      <vt:lpstr>Analitik Fonksiyonlar</vt:lpstr>
      <vt:lpstr>Analitik Fonksiyonlar</vt:lpstr>
      <vt:lpstr>Analitik Fonksiyonlar</vt:lpstr>
      <vt:lpstr>Örnekler-Düzlemden Düzleme Konform Projeksiyon</vt:lpstr>
      <vt:lpstr>Örnekler-Düzlemden Düzleme Konform Projeksiyon</vt:lpstr>
      <vt:lpstr>Örnekler-Kürenin Düzleme Konform Projeksiyonu</vt:lpstr>
      <vt:lpstr>Örnekler-Kürenin Düzleme Konform Projeksiyonu</vt:lpstr>
      <vt:lpstr>Örnekler-Kürenin Düzleme Konform Projeksiyonu</vt:lpstr>
      <vt:lpstr>Örnekler-Kürenin Düzleme Konform Projeksiyonu</vt:lpstr>
      <vt:lpstr>Örnekler-Kürenin Düzleme Konform Projeksiyonu</vt:lpstr>
      <vt:lpstr>Dönel Elipsoid Yüzeyi İçin İzometrik Parametreler</vt:lpstr>
      <vt:lpstr>Coğrafik Enlem Farklarından İzometrik Enlem Farklarının Hesabı</vt:lpstr>
      <vt:lpstr>Coğrafik Enlem Farklarından İzometrik Enlem Farklarının Hesabı</vt:lpstr>
      <vt:lpstr>Coğrafik Enlem Farklarından İzometrik Enlem Farklarının Hesabı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JEODEZİ9</dc:title>
  <dc:creator>3412</dc:creator>
  <cp:lastModifiedBy>Microsoft hesabı</cp:lastModifiedBy>
  <cp:revision>161</cp:revision>
  <dcterms:created xsi:type="dcterms:W3CDTF">2013-02-25T21:15:08Z</dcterms:created>
  <dcterms:modified xsi:type="dcterms:W3CDTF">2020-12-02T19:57:55Z</dcterms:modified>
</cp:coreProperties>
</file>