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97" r:id="rId11"/>
    <p:sldId id="29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566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EA360-AD22-47D9-8806-0C4DEA2C7C46}" type="datetimeFigureOut">
              <a:rPr lang="tr-TR" smtClean="0"/>
              <a:pPr/>
              <a:t>30.10.2023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919ED-5E0A-4A84-B62F-C26C39EC04B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8566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A168-760A-4F54-8D7F-ACA0EABFEBCF}" type="datetime1">
              <a:rPr lang="tr-TR" smtClean="0"/>
              <a:pPr/>
              <a:t>30.10.2023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8A23840-DA96-4482-9DBB-F06ECE64CE0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0953-01A1-431B-B821-AE9CE6939059}" type="datetime1">
              <a:rPr lang="tr-TR" smtClean="0"/>
              <a:pPr/>
              <a:t>30.10.2023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3840-DA96-4482-9DBB-F06ECE64CE0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18C9-187D-4D28-A826-C969F6ADA2AB}" type="datetime1">
              <a:rPr lang="tr-TR" smtClean="0"/>
              <a:pPr/>
              <a:t>30.10.2023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3840-DA96-4482-9DBB-F06ECE64CE0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B43-984E-4DE0-ACA2-64A82694EB2F}" type="datetime1">
              <a:rPr lang="tr-TR" smtClean="0"/>
              <a:pPr/>
              <a:t>30.10.2023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3840-DA96-4482-9DBB-F06ECE64CE0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66E4-1924-4959-A2EF-3496A826C658}" type="datetime1">
              <a:rPr lang="tr-TR" smtClean="0"/>
              <a:pPr/>
              <a:t>30.10.2023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Dikdörtgen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8A23840-DA96-4482-9DBB-F06ECE64CE0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AA9A-D8E9-487B-B629-0709D2FFE77A}" type="datetime1">
              <a:rPr lang="tr-TR" smtClean="0"/>
              <a:pPr/>
              <a:t>30.10.2023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3840-DA96-4482-9DBB-F06ECE64CE0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13DC-EABB-4B07-A955-113D0940EA18}" type="datetime1">
              <a:rPr lang="tr-TR" smtClean="0"/>
              <a:pPr/>
              <a:t>30.10.2023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3840-DA96-4482-9DBB-F06ECE64CE0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49D8-744E-4F47-8270-F2D5F1A2CC42}" type="datetime1">
              <a:rPr lang="tr-TR" smtClean="0"/>
              <a:pPr/>
              <a:t>30.10.2023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3840-DA96-4482-9DBB-F06ECE64CE0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493E-5B27-4142-86AF-059D3E6E0520}" type="datetime1">
              <a:rPr lang="tr-TR" smtClean="0"/>
              <a:pPr/>
              <a:t>30.10.2023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3840-DA96-4482-9DBB-F06ECE64CE0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F964-1F7C-460B-A523-F6739E7C437D}" type="datetime1">
              <a:rPr lang="tr-TR" smtClean="0"/>
              <a:pPr/>
              <a:t>30.10.2023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3840-DA96-4482-9DBB-F06ECE64CE0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1690-6320-4F07-BA55-7831A8B96592}" type="datetime1">
              <a:rPr lang="tr-TR" smtClean="0"/>
              <a:pPr/>
              <a:t>30.10.2023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8A23840-DA96-4482-9DBB-F06ECE64CE0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1FF5BFA-EAB9-410E-A557-59C3C97FC79F}" type="datetime1">
              <a:rPr lang="tr-TR" smtClean="0"/>
              <a:pPr/>
              <a:t>30.10.2023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8A23840-DA96-4482-9DBB-F06ECE64CE0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image" Target="../media/image30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GEOMETRİK JEODEZİ 6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4431-AA6E-4519-88DC-B1865DA83AD1}" type="datetime1">
              <a:rPr lang="tr-TR" smtClean="0"/>
              <a:pPr/>
              <a:t>30.10.2023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3840-DA96-4482-9DBB-F06ECE64CE0F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Temel Ödevlerin </a:t>
            </a:r>
            <a:r>
              <a:rPr lang="tr-TR" dirty="0" err="1"/>
              <a:t>Legendre</a:t>
            </a:r>
            <a:r>
              <a:rPr lang="tr-TR" dirty="0"/>
              <a:t> Serileriyle Çözümü – 1. Temel Ödev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B43-984E-4DE0-ACA2-64A82694EB2F}" type="datetime1">
              <a:rPr lang="tr-TR" smtClean="0"/>
              <a:pPr/>
              <a:t>30.10.2023</a:t>
            </a:fld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3840-DA96-4482-9DBB-F06ECE64CE0F}" type="slidenum">
              <a:rPr lang="tr-TR" smtClean="0"/>
              <a:pPr/>
              <a:t>10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etin kutusu 4">
                <a:extLst>
                  <a:ext uri="{FF2B5EF4-FFF2-40B4-BE49-F238E27FC236}">
                    <a16:creationId xmlns="" xmlns:a16="http://schemas.microsoft.com/office/drawing/2014/main" id="{DC64F979-5714-420E-BA1B-85B2A1349022}"/>
                  </a:ext>
                </a:extLst>
              </p:cNvPr>
              <p:cNvSpPr txBox="1"/>
              <p:nvPr/>
            </p:nvSpPr>
            <p:spPr>
              <a:xfrm>
                <a:off x="395536" y="1628800"/>
                <a:ext cx="8253164" cy="347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6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600" i="1">
                          <a:latin typeface="Cambria Math" panose="02040503050406030204" pitchFamily="18" charset="0"/>
                        </a:rPr>
                        <m:t>𝑢𝑣</m:t>
                      </m:r>
                      <m:r>
                        <a:rPr lang="tr-T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6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tr-TR" sz="1600" i="1">
                          <a:latin typeface="Cambria Math" panose="02040503050406030204" pitchFamily="18" charset="0"/>
                        </a:rPr>
                        <m:t>𝑢</m:t>
                      </m:r>
                      <m:sSup>
                        <m:sSup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p>
                        <m:sSup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16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sSup>
                        <m:sSup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tr-T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sSup>
                        <m:sSup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sSup>
                        <m:sSup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sz="16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sz="1600" i="1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Metin kutusu 4">
                <a:extLst>
                  <a:ext uri="{FF2B5EF4-FFF2-40B4-BE49-F238E27FC236}">
                    <a16:creationId xmlns:a16="http://schemas.microsoft.com/office/drawing/2014/main" id="{DC64F979-5714-420E-BA1B-85B2A1349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28800"/>
                <a:ext cx="8253164" cy="3477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>
                <a:extLst>
                  <a:ext uri="{FF2B5EF4-FFF2-40B4-BE49-F238E27FC236}">
                    <a16:creationId xmlns="" xmlns:a16="http://schemas.microsoft.com/office/drawing/2014/main" id="{49B90B08-8552-415D-BAC6-B17945962A99}"/>
                  </a:ext>
                </a:extLst>
              </p:cNvPr>
              <p:cNvSpPr txBox="1"/>
              <p:nvPr/>
            </p:nvSpPr>
            <p:spPr>
              <a:xfrm>
                <a:off x="663517" y="2022061"/>
                <a:ext cx="4616568" cy="4762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den>
                      </m:f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num>
                        <m:den>
                          <m:func>
                            <m:func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2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</m:den>
                      </m:f>
                      <m:r>
                        <a:rPr lang="tr-TR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  <m:func>
                            <m:func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2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tr-TR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num>
                        <m:den>
                          <m:sSup>
                            <m:s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2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</m:den>
                      </m:f>
                      <m:r>
                        <a:rPr lang="tr-TR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tr-TR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2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</m:den>
                      </m:f>
                      <m:sSup>
                        <m:sSup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2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</m:den>
                      </m:f>
                      <m:d>
                        <m:d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1+3</m:t>
                          </m:r>
                          <m:sSup>
                            <m:s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r>
                        <a:rPr lang="tr-TR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2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</m:den>
                      </m:f>
                      <m:r>
                        <a:rPr lang="tr-TR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d>
                        <m:d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1+3</m:t>
                          </m:r>
                          <m:sSup>
                            <m:s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  <m:r>
                        <a:rPr lang="tr-TR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2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</m:den>
                      </m:f>
                      <m:r>
                        <a:rPr lang="tr-TR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d>
                        <m:d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2+3</m:t>
                          </m:r>
                          <m:sSup>
                            <m:s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sub>
                      </m:sSub>
                      <m:r>
                        <a:rPr lang="tr-TR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  <m:sSup>
                            <m:s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2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</m:den>
                      </m:f>
                      <m:r>
                        <a:rPr lang="tr-TR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d>
                        <m:d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1+3</m:t>
                          </m:r>
                          <m:sSup>
                            <m:s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sub>
                      </m:sSub>
                      <m:r>
                        <a:rPr lang="tr-TR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  <m:sSup>
                            <m:s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2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</m:den>
                      </m:f>
                      <m:d>
                        <m:d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1+20</m:t>
                          </m:r>
                          <m:sSup>
                            <m:s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+30</m:t>
                          </m:r>
                          <m:sSup>
                            <m:s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sub>
                      </m:sSub>
                      <m:r>
                        <a:rPr lang="tr-TR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  <m:sSup>
                            <m:s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2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</m:den>
                      </m:f>
                      <m:d>
                        <m:d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2+15</m:t>
                          </m:r>
                          <m:sSup>
                            <m:s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+15</m:t>
                          </m:r>
                          <m:sSup>
                            <m:s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49B90B08-8552-415D-BAC6-B17945962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17" y="2022061"/>
                <a:ext cx="4616568" cy="47624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Metin kutusu 6">
                <a:extLst>
                  <a:ext uri="{FF2B5EF4-FFF2-40B4-BE49-F238E27FC236}">
                    <a16:creationId xmlns="" xmlns:a16="http://schemas.microsoft.com/office/drawing/2014/main" id="{C9750AF0-87DC-4A25-8E4A-15EC9BF55E9F}"/>
                  </a:ext>
                </a:extLst>
              </p:cNvPr>
              <p:cNvSpPr txBox="1"/>
              <p:nvPr/>
            </p:nvSpPr>
            <p:spPr>
              <a:xfrm>
                <a:off x="5604313" y="3071590"/>
                <a:ext cx="3044387" cy="2015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 2</m:t>
                          </m:r>
                        </m:sup>
                      </m:sSup>
                      <m:func>
                        <m:func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=1+</m:t>
                      </m:r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den>
                      </m:f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d>
                        <m:d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 2</m:t>
                              </m:r>
                            </m:sup>
                          </m:sSup>
                        </m:e>
                      </m:d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 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𝜌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180°</m:t>
                          </m:r>
                        </m:num>
                        <m:den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Metin kutusu 6">
                <a:extLst>
                  <a:ext uri="{FF2B5EF4-FFF2-40B4-BE49-F238E27FC236}">
                    <a16:creationId xmlns:a16="http://schemas.microsoft.com/office/drawing/2014/main" id="{C9750AF0-87DC-4A25-8E4A-15EC9BF55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313" y="3071590"/>
                <a:ext cx="3044387" cy="20154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ikdörtgen 7"/>
          <p:cNvSpPr/>
          <p:nvPr/>
        </p:nvSpPr>
        <p:spPr>
          <a:xfrm>
            <a:off x="650692" y="1506141"/>
            <a:ext cx="7737732" cy="55470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573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Temel Ödevlerin </a:t>
            </a:r>
            <a:r>
              <a:rPr lang="tr-TR" dirty="0" err="1"/>
              <a:t>Legendre</a:t>
            </a:r>
            <a:r>
              <a:rPr lang="tr-TR" dirty="0"/>
              <a:t> Serileriyle Çözümü – 1. Temel Ödev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B43-984E-4DE0-ACA2-64A82694EB2F}" type="datetime1">
              <a:rPr lang="tr-TR" smtClean="0"/>
              <a:pPr/>
              <a:t>30.10.2023</a:t>
            </a:fld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3840-DA96-4482-9DBB-F06ECE64CE0F}" type="slidenum">
              <a:rPr lang="tr-TR" smtClean="0"/>
              <a:pPr/>
              <a:t>11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etin kutusu 4">
                <a:extLst>
                  <a:ext uri="{FF2B5EF4-FFF2-40B4-BE49-F238E27FC236}">
                    <a16:creationId xmlns="" xmlns:a16="http://schemas.microsoft.com/office/drawing/2014/main" id="{DC64F979-5714-420E-BA1B-85B2A1349022}"/>
                  </a:ext>
                </a:extLst>
              </p:cNvPr>
              <p:cNvSpPr txBox="1"/>
              <p:nvPr/>
            </p:nvSpPr>
            <p:spPr>
              <a:xfrm>
                <a:off x="395536" y="1628800"/>
                <a:ext cx="8253164" cy="34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𝑘𝑖</m:t>
                          </m:r>
                        </m:sub>
                      </m:sSub>
                      <m:r>
                        <a:rPr lang="tr-TR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r>
                        <a:rPr lang="tr-TR" sz="1600" i="1">
                          <a:latin typeface="Cambria Math" panose="02040503050406030204" pitchFamily="18" charset="0"/>
                        </a:rPr>
                        <m:t>±180°+</m:t>
                      </m:r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6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600" i="1">
                          <a:latin typeface="Cambria Math" panose="02040503050406030204" pitchFamily="18" charset="0"/>
                        </a:rPr>
                        <m:t>𝑢𝑣</m:t>
                      </m:r>
                      <m:r>
                        <a:rPr lang="tr-T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6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tr-TR" sz="1600" i="1">
                          <a:latin typeface="Cambria Math" panose="02040503050406030204" pitchFamily="18" charset="0"/>
                        </a:rPr>
                        <m:t>𝑢</m:t>
                      </m:r>
                      <m:sSup>
                        <m:sSup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p>
                        <m:sSup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16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sz="1600" i="1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tr-TR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Metin kutusu 4">
                <a:extLst>
                  <a:ext uri="{FF2B5EF4-FFF2-40B4-BE49-F238E27FC236}">
                    <a16:creationId xmlns:a16="http://schemas.microsoft.com/office/drawing/2014/main" id="{DC64F979-5714-420E-BA1B-85B2A1349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28800"/>
                <a:ext cx="8253164" cy="3441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>
                <a:extLst>
                  <a:ext uri="{FF2B5EF4-FFF2-40B4-BE49-F238E27FC236}">
                    <a16:creationId xmlns="" xmlns:a16="http://schemas.microsoft.com/office/drawing/2014/main" id="{49B90B08-8552-415D-BAC6-B17945962A99}"/>
                  </a:ext>
                </a:extLst>
              </p:cNvPr>
              <p:cNvSpPr txBox="1"/>
              <p:nvPr/>
            </p:nvSpPr>
            <p:spPr>
              <a:xfrm>
                <a:off x="914400" y="2562128"/>
                <a:ext cx="4616568" cy="2974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den>
                      </m:f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𝑉𝑡</m:t>
                      </m:r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1+2</m:t>
                          </m:r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d>
                        <m:d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1+2</m:t>
                          </m:r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d>
                        <m:d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5+6</m:t>
                          </m:r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24</m:t>
                          </m:r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1+20</m:t>
                          </m:r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+24</m:t>
                          </m:r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24</m:t>
                          </m:r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5+28</m:t>
                          </m:r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+24</m:t>
                          </m:r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49B90B08-8552-415D-BAC6-B17945962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562128"/>
                <a:ext cx="4616568" cy="29740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Metin kutusu 6">
                <a:extLst>
                  <a:ext uri="{FF2B5EF4-FFF2-40B4-BE49-F238E27FC236}">
                    <a16:creationId xmlns="" xmlns:a16="http://schemas.microsoft.com/office/drawing/2014/main" id="{C9750AF0-87DC-4A25-8E4A-15EC9BF55E9F}"/>
                  </a:ext>
                </a:extLst>
              </p:cNvPr>
              <p:cNvSpPr txBox="1"/>
              <p:nvPr/>
            </p:nvSpPr>
            <p:spPr>
              <a:xfrm>
                <a:off x="5604313" y="3071590"/>
                <a:ext cx="3044387" cy="2015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 2</m:t>
                          </m:r>
                        </m:sup>
                      </m:sSup>
                      <m:func>
                        <m:func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=1+</m:t>
                      </m:r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den>
                      </m:f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d>
                        <m:d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 2</m:t>
                              </m:r>
                            </m:sup>
                          </m:sSup>
                        </m:e>
                      </m:d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 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𝜌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180°</m:t>
                          </m:r>
                        </m:num>
                        <m:den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Metin kutusu 6">
                <a:extLst>
                  <a:ext uri="{FF2B5EF4-FFF2-40B4-BE49-F238E27FC236}">
                    <a16:creationId xmlns:a16="http://schemas.microsoft.com/office/drawing/2014/main" id="{C9750AF0-87DC-4A25-8E4A-15EC9BF55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313" y="3071590"/>
                <a:ext cx="3044387" cy="20154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ikdörtgen 7"/>
          <p:cNvSpPr/>
          <p:nvPr/>
        </p:nvSpPr>
        <p:spPr>
          <a:xfrm>
            <a:off x="1259632" y="1506141"/>
            <a:ext cx="6552728" cy="55470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14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Temel Ödevlerin </a:t>
            </a:r>
            <a:r>
              <a:rPr lang="tr-TR" dirty="0" err="1"/>
              <a:t>Legendre</a:t>
            </a:r>
            <a:r>
              <a:rPr lang="tr-TR" dirty="0"/>
              <a:t> Serileriyle Çözümü – 1. Temel Ödev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B43-984E-4DE0-ACA2-64A82694EB2F}" type="datetime1">
              <a:rPr lang="tr-TR" smtClean="0"/>
              <a:pPr/>
              <a:t>30.10.2023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3840-DA96-4482-9DBB-F06ECE64CE0F}" type="slidenum">
              <a:rPr lang="tr-TR" smtClean="0"/>
              <a:pPr/>
              <a:t>12</a:t>
            </a:fld>
            <a:endParaRPr lang="tr-T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4 İçerik Yer Tutucusu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tr-TR" dirty="0"/>
                  <a:t>Bu çözüm ilk kez </a:t>
                </a:r>
                <a:r>
                  <a:rPr lang="tr-TR" dirty="0" err="1"/>
                  <a:t>Legendre</a:t>
                </a:r>
                <a:r>
                  <a:rPr lang="tr-TR" dirty="0"/>
                  <a:t> (1806) tarafından yapılmıştır.</a:t>
                </a:r>
              </a:p>
              <a:p>
                <a:r>
                  <a:rPr lang="tr-TR" dirty="0"/>
                  <a:t>Bu verilen formüllerin geçerliliği coğrafi enleme bağlıdır. Ortalama enlemler için 100 km’ ye kadar, ekvatora yakın enlemler için birkaç 100 km’ ye kadar mm doğrulukla sonuçlanır.</a:t>
                </a:r>
              </a:p>
              <a:p>
                <a:r>
                  <a:rPr lang="tr-TR" dirty="0"/>
                  <a:t>Formüllerde s=100 km’ de enlem farkını 0.0002”, boylam farkını 0.0003” ve azimut farkını 0.001” doğrulukla hesaplayabilmek için seri açınımı </a:t>
                </a:r>
                <a:r>
                  <a:rPr lang="el-GR" dirty="0">
                    <a:latin typeface="Times New Roman"/>
                    <a:cs typeface="Times New Roman"/>
                  </a:rPr>
                  <a:t>Δ</a:t>
                </a:r>
                <a:r>
                  <a:rPr lang="tr-TR" sz="2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tr-TR" dirty="0">
                    <a:latin typeface="Calibri"/>
                    <a:cs typeface="Times New Roman"/>
                  </a:rPr>
                  <a:t> </a:t>
                </a:r>
                <a:r>
                  <a:rPr lang="tr-TR" dirty="0"/>
                  <a:t>ve </a:t>
                </a:r>
                <a:r>
                  <a:rPr lang="el-GR" dirty="0">
                    <a:latin typeface="Times New Roman"/>
                    <a:cs typeface="Times New Roman"/>
                  </a:rPr>
                  <a:t>Δ</a:t>
                </a:r>
                <a:r>
                  <a:rPr lang="el-GR" dirty="0">
                    <a:latin typeface="Calibri"/>
                    <a:cs typeface="Times New Roman"/>
                  </a:rPr>
                  <a:t>λ</a:t>
                </a:r>
                <a:r>
                  <a:rPr lang="tr-TR" dirty="0"/>
                  <a:t> için 5. mertebeye, </a:t>
                </a:r>
                <a:r>
                  <a:rPr lang="el-GR" dirty="0">
                    <a:latin typeface="Times New Roman"/>
                    <a:cs typeface="Times New Roman"/>
                  </a:rPr>
                  <a:t>Δ</a:t>
                </a:r>
                <a:r>
                  <a:rPr lang="el-GR" dirty="0">
                    <a:latin typeface="Calibri"/>
                    <a:cs typeface="Times New Roman"/>
                  </a:rPr>
                  <a:t>α</a:t>
                </a:r>
                <a:r>
                  <a:rPr lang="tr-TR" dirty="0">
                    <a:latin typeface="Calibri"/>
                    <a:cs typeface="Times New Roman"/>
                  </a:rPr>
                  <a:t> </a:t>
                </a:r>
                <a:r>
                  <a:rPr lang="tr-TR" dirty="0"/>
                  <a:t>için 4. mertebeye kadar sürdürmek gerekir.</a:t>
                </a:r>
              </a:p>
              <a:p>
                <a:r>
                  <a:rPr lang="tr-TR" dirty="0"/>
                  <a:t>Serilerden de kolayca görüleceği gibi, serilerin yakınsak olmaları ve terimlerinin hızla sıfıra yaklaşması için s≤c olmalıdır. Klasik nirengi ağlarında s&lt;100 – 150 km ve c=6400 km olduğu için bu koşul kolaylıkla sağlanır.</a:t>
                </a:r>
              </a:p>
              <a:p>
                <a:endParaRPr lang="tr-TR" dirty="0"/>
              </a:p>
            </p:txBody>
          </p:sp>
        </mc:Choice>
        <mc:Fallback>
          <p:sp>
            <p:nvSpPr>
              <p:cNvPr id="5" name="4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549" t="-2267" r="-156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Temel Ödevlerin </a:t>
            </a:r>
            <a:r>
              <a:rPr lang="tr-TR" dirty="0" err="1"/>
              <a:t>Legendre</a:t>
            </a:r>
            <a:r>
              <a:rPr lang="tr-TR" dirty="0"/>
              <a:t> Serileriyle Çözümü – 1. Temel Ödev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B43-984E-4DE0-ACA2-64A82694EB2F}" type="datetime1">
              <a:rPr lang="tr-TR" smtClean="0"/>
              <a:pPr/>
              <a:t>30.10.2023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3840-DA96-4482-9DBB-F06ECE64CE0F}" type="slidenum">
              <a:rPr lang="tr-TR" smtClean="0"/>
              <a:pPr/>
              <a:t>13</a:t>
            </a:fld>
            <a:endParaRPr lang="tr-T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4 İçerik Yer Tutucusu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tr-TR" dirty="0"/>
                  <a:t>Katsayıların hesaplanmasında önemli sorun, terimlerin hangi basamağa kadar hesaplanması ve serilerde kaç terime kadar alınmasının anlamlı olacağıdır.</a:t>
                </a:r>
              </a:p>
              <a:p>
                <a:r>
                  <a:rPr lang="tr-TR" dirty="0"/>
                  <a:t>Bu sorun </a:t>
                </a:r>
                <a14:m>
                  <m:oMath xmlns:m="http://schemas.openxmlformats.org/officeDocument/2006/math">
                    <m:r>
                      <a:rPr lang="tr-TR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tr-TR" dirty="0">
                    <a:latin typeface="Calibri"/>
                  </a:rPr>
                  <a:t>, </a:t>
                </a:r>
                <a:r>
                  <a:rPr lang="el-GR" dirty="0">
                    <a:latin typeface="Calibri"/>
                  </a:rPr>
                  <a:t>λ</a:t>
                </a:r>
                <a:r>
                  <a:rPr lang="tr-TR" dirty="0">
                    <a:latin typeface="Calibri"/>
                  </a:rPr>
                  <a:t> ve </a:t>
                </a:r>
                <a:r>
                  <a:rPr lang="el-GR" dirty="0">
                    <a:latin typeface="Calibri"/>
                  </a:rPr>
                  <a:t>α</a:t>
                </a:r>
                <a:r>
                  <a:rPr lang="tr-TR" dirty="0">
                    <a:latin typeface="Calibri"/>
                  </a:rPr>
                  <a:t> </a:t>
                </a:r>
                <a:r>
                  <a:rPr lang="tr-TR" dirty="0"/>
                  <a:t>değerlerinin hangi duyarlıkta hesaplanması gereğine bağlıdır.</a:t>
                </a:r>
              </a:p>
              <a:p>
                <a:r>
                  <a:rPr lang="tr-TR" dirty="0"/>
                  <a:t>Kural olarak, hesaplamalarda yuvarlatma hatalarının sonuca etkisinin, ölçülerde ulaşılan duyarlılığın 1/10’ nu geçmemesi istenir.</a:t>
                </a:r>
              </a:p>
              <a:p>
                <a:r>
                  <a:rPr lang="tr-TR" dirty="0"/>
                  <a:t>Enlem ve boylam veren terimler 0.0001” basamağa kadar, azimutu veren terimler ise 0.001” basamağa kadar hesaplanmalıdır.</a:t>
                </a:r>
              </a:p>
              <a:p>
                <a:r>
                  <a:rPr lang="tr-TR" dirty="0" err="1"/>
                  <a:t>Legendre</a:t>
                </a:r>
                <a:r>
                  <a:rPr lang="tr-TR" dirty="0"/>
                  <a:t> yöntemindeki seriler 5. dereceye kadar terimlerin alınmasını gerektirdiği için terimleri sıfıra yaklaşan seriler değildir. Bu yüzden çözüm yolunun özü değiştirilmeksizin, </a:t>
                </a:r>
                <a:r>
                  <a:rPr lang="tr-TR" dirty="0" err="1"/>
                  <a:t>Legendre</a:t>
                </a:r>
                <a:r>
                  <a:rPr lang="tr-TR" dirty="0"/>
                  <a:t> serisinin uygulanmasında bazı değişikliklerle terimleri daha çabuk sıfıra yaklaşan (yakınsayan) eşitlikler bulunmuştur. Bunlardan en yaygınları ilerde sözü edilecek </a:t>
                </a:r>
                <a:r>
                  <a:rPr lang="tr-TR" dirty="0" err="1"/>
                  <a:t>Schreiber</a:t>
                </a:r>
                <a:r>
                  <a:rPr lang="tr-TR" dirty="0"/>
                  <a:t> ve Gauss Ortalama Enlem Yöntemleridir.</a:t>
                </a:r>
              </a:p>
            </p:txBody>
          </p:sp>
        </mc:Choice>
        <mc:Fallback>
          <p:sp>
            <p:nvSpPr>
              <p:cNvPr id="5" name="4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471" t="-2667" r="-1569" b="-1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Temel Ödevlerin </a:t>
            </a:r>
            <a:r>
              <a:rPr lang="tr-TR" dirty="0" err="1"/>
              <a:t>Legendre</a:t>
            </a:r>
            <a:r>
              <a:rPr lang="tr-TR" dirty="0"/>
              <a:t> Serileriyle Çözümü – 2. Temel Ödev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B43-984E-4DE0-ACA2-64A82694EB2F}" type="datetime1">
              <a:rPr lang="tr-TR" smtClean="0"/>
              <a:pPr/>
              <a:t>30.10.2023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3840-DA96-4482-9DBB-F06ECE64CE0F}" type="slidenum">
              <a:rPr lang="tr-TR" smtClean="0"/>
              <a:pPr/>
              <a:t>14</a:t>
            </a:fld>
            <a:endParaRPr lang="tr-T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4 İçerik Yer Tutucusu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400" dirty="0">
                    <a:latin typeface="Calibri"/>
                  </a:rPr>
                  <a:t>Verilenler:</a:t>
                </a:r>
                <a:r>
                  <a:rPr lang="el-GR" sz="2400" dirty="0">
                    <a:latin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sz="2400" dirty="0">
                    <a:latin typeface="Calibri"/>
                  </a:rPr>
                  <a:t>, </a:t>
                </a:r>
                <a:r>
                  <a:rPr lang="el-GR" sz="2400" dirty="0">
                    <a:latin typeface="Calibri"/>
                  </a:rPr>
                  <a:t>λ</a:t>
                </a:r>
                <a:r>
                  <a:rPr lang="tr-TR" sz="2400" baseline="-25000" dirty="0">
                    <a:latin typeface="Calibri"/>
                  </a:rPr>
                  <a:t>i</a:t>
                </a:r>
                <a:r>
                  <a:rPr lang="tr-TR" sz="2400" dirty="0">
                    <a:latin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tr-TR" sz="2400" dirty="0">
                    <a:latin typeface="Calibri"/>
                  </a:rPr>
                  <a:t>, </a:t>
                </a:r>
                <a:r>
                  <a:rPr lang="el-GR" sz="2400" dirty="0">
                    <a:latin typeface="Calibri"/>
                  </a:rPr>
                  <a:t>λ</a:t>
                </a:r>
                <a:r>
                  <a:rPr lang="tr-TR" sz="2400" baseline="-25000" dirty="0">
                    <a:latin typeface="Calibri"/>
                  </a:rPr>
                  <a:t>k</a:t>
                </a:r>
                <a:r>
                  <a:rPr lang="tr-TR" sz="2400" dirty="0">
                    <a:latin typeface="Calibri"/>
                  </a:rPr>
                  <a:t> </a:t>
                </a:r>
                <a:endParaRPr lang="tr-TR" sz="2400" baseline="-25000" dirty="0">
                  <a:latin typeface="Calibri"/>
                </a:endParaRPr>
              </a:p>
              <a:p>
                <a:r>
                  <a:rPr lang="tr-TR" sz="2400" dirty="0">
                    <a:latin typeface="Calibri"/>
                  </a:rPr>
                  <a:t> İstenenler:</a:t>
                </a:r>
                <a:r>
                  <a:rPr lang="el-GR" sz="2400" dirty="0">
                    <a:latin typeface="Calibri"/>
                  </a:rPr>
                  <a:t> α</a:t>
                </a:r>
                <a:r>
                  <a:rPr lang="tr-TR" sz="2400" baseline="-25000" dirty="0" err="1">
                    <a:latin typeface="Calibri"/>
                  </a:rPr>
                  <a:t>ik</a:t>
                </a:r>
                <a:r>
                  <a:rPr lang="tr-TR" sz="2400" dirty="0">
                    <a:latin typeface="Calibri"/>
                  </a:rPr>
                  <a:t>, s,</a:t>
                </a:r>
                <a:r>
                  <a:rPr lang="tr-TR" sz="2400" baseline="-25000" dirty="0">
                    <a:latin typeface="Calibri"/>
                  </a:rPr>
                  <a:t> </a:t>
                </a:r>
                <a:r>
                  <a:rPr lang="el-GR" sz="2400" dirty="0">
                    <a:latin typeface="Calibri"/>
                  </a:rPr>
                  <a:t>α</a:t>
                </a:r>
                <a:r>
                  <a:rPr lang="tr-TR" sz="2400" baseline="-25000" dirty="0">
                    <a:latin typeface="Calibri"/>
                  </a:rPr>
                  <a:t>ki</a:t>
                </a:r>
              </a:p>
              <a:p>
                <a:r>
                  <a:rPr lang="tr-TR" sz="2400" dirty="0">
                    <a:latin typeface="Calibri"/>
                  </a:rPr>
                  <a:t>1. temel ödevdeki u= s cos</a:t>
                </a:r>
                <a:r>
                  <a:rPr lang="el-GR" sz="2400" dirty="0">
                    <a:latin typeface="Calibri"/>
                  </a:rPr>
                  <a:t> α</a:t>
                </a:r>
                <a:r>
                  <a:rPr lang="tr-TR" sz="2400" baseline="-25000" dirty="0" err="1">
                    <a:latin typeface="Calibri"/>
                  </a:rPr>
                  <a:t>ik</a:t>
                </a:r>
                <a:r>
                  <a:rPr lang="tr-TR" sz="2400" dirty="0">
                    <a:latin typeface="Calibri"/>
                  </a:rPr>
                  <a:t> ve v= s sin</a:t>
                </a:r>
                <a:r>
                  <a:rPr lang="el-GR" sz="2400" dirty="0">
                    <a:latin typeface="Calibri"/>
                  </a:rPr>
                  <a:t> α</a:t>
                </a:r>
                <a:r>
                  <a:rPr lang="tr-TR" sz="2400" baseline="-25000" dirty="0" err="1">
                    <a:latin typeface="Calibri"/>
                  </a:rPr>
                  <a:t>ik</a:t>
                </a:r>
                <a:r>
                  <a:rPr lang="tr-TR" sz="2400" dirty="0">
                    <a:latin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sz="2400" dirty="0">
                    <a:latin typeface="Calibri"/>
                  </a:rPr>
                  <a:t>, </a:t>
                </a:r>
                <a:r>
                  <a:rPr lang="tr-TR" sz="2400" dirty="0" err="1">
                    <a:latin typeface="Calibri"/>
                  </a:rPr>
                  <a:t>nin</a:t>
                </a:r>
                <a:r>
                  <a:rPr lang="tr-TR" sz="2400" dirty="0">
                    <a:latin typeface="Calibri"/>
                  </a:rPr>
                  <a:t> bir fonksiyonudur. 2. temel ödevi çözmek için u ve v’ </a:t>
                </a:r>
                <a:r>
                  <a:rPr lang="tr-TR" sz="2400" dirty="0" err="1">
                    <a:latin typeface="Calibri"/>
                  </a:rPr>
                  <a:t>yi</a:t>
                </a:r>
                <a:r>
                  <a:rPr lang="tr-TR" sz="2400" dirty="0">
                    <a:latin typeface="Calibri"/>
                  </a:rPr>
                  <a:t> dolayısıyla </a:t>
                </a:r>
                <a:r>
                  <a:rPr lang="el-GR" sz="2400" dirty="0">
                    <a:latin typeface="Calibri"/>
                  </a:rPr>
                  <a:t>α</a:t>
                </a:r>
                <a:r>
                  <a:rPr lang="tr-TR" sz="2400" baseline="-25000" dirty="0" err="1">
                    <a:latin typeface="Calibri"/>
                  </a:rPr>
                  <a:t>ik</a:t>
                </a:r>
                <a:r>
                  <a:rPr lang="tr-TR" sz="2400" dirty="0">
                    <a:latin typeface="Calibri"/>
                  </a:rPr>
                  <a:t>, s bulmak gerekir.</a:t>
                </a:r>
              </a:p>
              <a:p>
                <a:r>
                  <a:rPr lang="tr-TR" sz="2400" dirty="0">
                    <a:latin typeface="Calibri"/>
                  </a:rPr>
                  <a:t>Burada düşünce bu kez u ve v’ </a:t>
                </a:r>
                <a:r>
                  <a:rPr lang="tr-TR" sz="2400" dirty="0" err="1">
                    <a:latin typeface="Calibri"/>
                  </a:rPr>
                  <a:t>yi</a:t>
                </a:r>
                <a:r>
                  <a:rPr lang="tr-TR" sz="2400" dirty="0">
                    <a:latin typeface="Calibri"/>
                  </a:rPr>
                  <a:t> ters işlemle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tr-TR" sz="2400" dirty="0" smtClean="0">
                    <a:latin typeface="Calibri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sz="2400" dirty="0" smtClean="0">
                    <a:latin typeface="Calibri"/>
                  </a:rPr>
                  <a:t>=</a:t>
                </a:r>
                <a:r>
                  <a:rPr lang="tr-TR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tr-T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tr-TR" sz="2400" dirty="0">
                    <a:latin typeface="Calibri"/>
                    <a:cs typeface="Times New Roman"/>
                  </a:rPr>
                  <a:t>,   </a:t>
                </a:r>
                <a:r>
                  <a:rPr lang="el-GR" sz="2400" dirty="0">
                    <a:latin typeface="Calibri"/>
                  </a:rPr>
                  <a:t>λ</a:t>
                </a:r>
                <a:r>
                  <a:rPr lang="tr-TR" sz="2400" baseline="-25000" dirty="0">
                    <a:latin typeface="Calibri"/>
                  </a:rPr>
                  <a:t>k</a:t>
                </a:r>
                <a:r>
                  <a:rPr lang="tr-TR" sz="2400" dirty="0">
                    <a:latin typeface="Calibri"/>
                  </a:rPr>
                  <a:t>-</a:t>
                </a:r>
                <a:r>
                  <a:rPr lang="el-GR" sz="2400" dirty="0">
                    <a:latin typeface="Calibri"/>
                  </a:rPr>
                  <a:t> λ</a:t>
                </a:r>
                <a:r>
                  <a:rPr lang="tr-TR" sz="2400" baseline="-25000" dirty="0">
                    <a:latin typeface="Calibri"/>
                  </a:rPr>
                  <a:t>i</a:t>
                </a:r>
                <a:r>
                  <a:rPr lang="tr-TR" sz="2400" dirty="0">
                    <a:latin typeface="Calibri"/>
                  </a:rPr>
                  <a:t>=</a:t>
                </a:r>
                <a:r>
                  <a:rPr lang="el-GR" sz="2400" dirty="0">
                    <a:latin typeface="Times New Roman"/>
                    <a:cs typeface="Times New Roman"/>
                  </a:rPr>
                  <a:t>Δ</a:t>
                </a:r>
                <a:r>
                  <a:rPr lang="el-GR" sz="2400" dirty="0">
                    <a:latin typeface="Calibri"/>
                  </a:rPr>
                  <a:t>λ</a:t>
                </a:r>
                <a:r>
                  <a:rPr lang="tr-TR" sz="2400" dirty="0">
                    <a:latin typeface="Calibri"/>
                    <a:cs typeface="Times New Roman"/>
                  </a:rPr>
                  <a:t>’ </a:t>
                </a:r>
                <a:r>
                  <a:rPr lang="tr-TR" sz="2400" dirty="0" err="1">
                    <a:latin typeface="Calibri"/>
                    <a:cs typeface="Times New Roman"/>
                  </a:rPr>
                  <a:t>nın</a:t>
                </a:r>
                <a:r>
                  <a:rPr lang="tr-TR" sz="2400" dirty="0">
                    <a:latin typeface="Calibri"/>
                    <a:cs typeface="Times New Roman"/>
                  </a:rPr>
                  <a:t> fonksiyonu olarak seriye açmaktır.</a:t>
                </a:r>
              </a:p>
              <a:p>
                <a:pPr marL="0" indent="0">
                  <a:buNone/>
                </a:pPr>
                <a:endParaRPr lang="tr-TR" sz="2400" dirty="0">
                  <a:latin typeface="Calibri"/>
                  <a:cs typeface="Times New Roman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tr-TR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tr-TR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𝑢𝑣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sub>
                      </m:sSub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sub>
                      </m:sSub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𝑢𝑣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sub>
                      </m:sSub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𝑢𝑣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sub>
                      </m:sSub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sub>
                      </m:sSub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sub>
                      </m:sSub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2400" dirty="0">
                  <a:latin typeface="Calibri"/>
                </a:endParaRPr>
              </a:p>
              <a:p>
                <a:endParaRPr lang="tr-TR" dirty="0"/>
              </a:p>
            </p:txBody>
          </p:sp>
        </mc:Choice>
        <mc:Fallback>
          <p:sp>
            <p:nvSpPr>
              <p:cNvPr id="5" name="4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549" t="-10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Temel Ödevlerin </a:t>
            </a:r>
            <a:r>
              <a:rPr lang="tr-TR" dirty="0" err="1"/>
              <a:t>Legendre</a:t>
            </a:r>
            <a:r>
              <a:rPr lang="tr-TR" dirty="0"/>
              <a:t> Serileriyle Çözümü – 2. Temel Ödev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B43-984E-4DE0-ACA2-64A82694EB2F}" type="datetime1">
              <a:rPr lang="tr-TR" smtClean="0"/>
              <a:pPr/>
              <a:t>30.10.2023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3840-DA96-4482-9DBB-F06ECE64CE0F}" type="slidenum">
              <a:rPr lang="tr-TR" smtClean="0"/>
              <a:pPr/>
              <a:t>15</a:t>
            </a:fld>
            <a:endParaRPr lang="tr-T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4 İçerik Yer Tutucusu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/>
                  <a:t>Bu kez aynı şekilde u ve v’ </a:t>
                </a:r>
                <a:r>
                  <a:rPr lang="tr-TR" dirty="0" err="1"/>
                  <a:t>yi</a:t>
                </a:r>
                <a:r>
                  <a:rPr lang="tr-TR" dirty="0"/>
                  <a:t> de </a:t>
                </a:r>
                <a14:m>
                  <m:oMath xmlns:m="http://schemas.openxmlformats.org/officeDocument/2006/math">
                    <m:r>
                      <a:rPr lang="tr-TR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tr-TR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tr-TR" dirty="0"/>
                  <a:t> ve </a:t>
                </a:r>
                <a:r>
                  <a:rPr lang="el-GR" dirty="0"/>
                  <a:t>Δλ</a:t>
                </a:r>
                <a:r>
                  <a:rPr lang="tr-TR" dirty="0"/>
                  <a:t>’ ya bağlı yakınsak seriler olarak ifade edebiliriz.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tr-TR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tr-TR" sz="1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tr-TR" sz="1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tr-TR" sz="1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m:rPr>
                          <m:sty m:val="p"/>
                        </m:rPr>
                        <a:rPr lang="tr-TR" sz="1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tr-TR" sz="1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Δ</m:t>
                              </m:r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d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tr-TR" sz="1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Δ</m:t>
                              </m:r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</m:d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tr-TR" sz="1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Δ</m:t>
                              </m:r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d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tr-TR" sz="1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sub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tr-TR" sz="1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tr-TR" sz="1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Δ</m:t>
                              </m:r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</m:d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tr-TR" sz="1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Δ</m:t>
                              </m:r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d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sub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tr-TR" sz="1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Δ</m:t>
                              </m:r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</m:d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tr-TR" sz="1400" dirty="0"/>
              </a:p>
              <a:p>
                <a:pPr marL="0" indent="0">
                  <a:buNone/>
                </a:pPr>
                <a:endParaRPr lang="tr-TR" sz="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tr-TR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tr-TR" sz="1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tr-TR" sz="1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tr-TR" sz="1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m:rPr>
                          <m:sty m:val="p"/>
                        </m:rPr>
                        <a:rPr lang="tr-TR" sz="1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tr-TR" sz="1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Δ</m:t>
                              </m:r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d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tr-TR" sz="1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Δ</m:t>
                              </m:r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</m:d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tr-TR" sz="1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Δ</m:t>
                              </m:r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d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tr-TR" sz="1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sub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tr-TR" sz="1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tr-TR" sz="1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Δ</m:t>
                              </m:r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</m:d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tr-TR" sz="1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Δ</m:t>
                              </m:r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d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sub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tr-TR" sz="1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Δ</m:t>
                              </m:r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</m:d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tr-TR" sz="1400" dirty="0"/>
              </a:p>
              <a:p>
                <a:r>
                  <a:rPr lang="tr-TR" dirty="0"/>
                  <a:t>Bu eşitliklerde      katsayılarının belirlenebilmesi için </a:t>
                </a:r>
                <a14:m>
                  <m:oMath xmlns:m="http://schemas.openxmlformats.org/officeDocument/2006/math">
                    <m:r>
                      <a:rPr lang="tr-TR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tr-TR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tr-TR" dirty="0"/>
                  <a:t> ve </a:t>
                </a:r>
                <a:r>
                  <a:rPr lang="el-GR" dirty="0"/>
                  <a:t>Δλ</a:t>
                </a:r>
                <a:r>
                  <a:rPr lang="tr-TR" dirty="0"/>
                  <a:t> değerleri yerine konursa ve düzenlenirse u değeri için aşağıdaki formüller elde edilir.</a:t>
                </a:r>
              </a:p>
              <a:p>
                <a:pPr marL="0" indent="0">
                  <a:buNone/>
                </a:pPr>
                <a:endParaRPr lang="tr-TR" sz="1400" dirty="0"/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11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tr-TR" sz="11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  <m: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𝑢𝑣</m:t>
                              </m:r>
                            </m:e>
                            <m:sup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+…</m:t>
                          </m:r>
                        </m:e>
                      </m:d>
                    </m:oMath>
                  </m:oMathPara>
                </a14:m>
                <a:endParaRPr lang="tr-T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1600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11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  <m: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𝑢𝑣</m:t>
                          </m:r>
                          <m: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  <m: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  <m:sSup>
                            <m:sSup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  <m: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+…</m:t>
                          </m:r>
                        </m:e>
                      </m:d>
                    </m:oMath>
                  </m:oMathPara>
                </a14:m>
                <a:endParaRPr lang="tr-T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1600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11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  <m: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𝑢𝑣</m:t>
                              </m:r>
                            </m:e>
                            <m:sup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+…</m:t>
                          </m:r>
                        </m:e>
                      </m:d>
                      <m:d>
                        <m:dPr>
                          <m:ctrlP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  <m: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𝑢𝑣</m:t>
                          </m:r>
                          <m: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  <m: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  <m:sSup>
                            <m:sSup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  <m: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+…</m:t>
                          </m:r>
                        </m:e>
                      </m:d>
                    </m:oMath>
                  </m:oMathPara>
                </a14:m>
                <a:endParaRPr lang="tr-T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1600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11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𝑢𝑣</m:t>
                                  </m:r>
                                </m:e>
                                <m:sup>
                                  <m: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+…</m:t>
                              </m:r>
                            </m:e>
                          </m:d>
                        </m:e>
                        <m:sup>
                          <m: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1600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11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𝑢𝑣</m:t>
                              </m:r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sSup>
                                <m:sSupPr>
                                  <m:ctrlP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  <m: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+…</m:t>
                              </m:r>
                            </m:e>
                          </m:d>
                        </m:e>
                        <m:sup>
                          <m: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5" name="4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84" t="-1600" r="-125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7 Nesn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928005"/>
              </p:ext>
            </p:extLst>
          </p:nvPr>
        </p:nvGraphicFramePr>
        <p:xfrm>
          <a:off x="3059832" y="2996952"/>
          <a:ext cx="431800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" name="Denklem" r:id="rId4" imgW="291960" imgH="228600" progId="Equation.3">
                  <p:embed/>
                </p:oleObj>
              </mc:Choice>
              <mc:Fallback>
                <p:oleObj name="Denklem" r:id="rId4" imgW="29196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996952"/>
                        <a:ext cx="431800" cy="33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Temel Ödevlerin </a:t>
            </a:r>
            <a:r>
              <a:rPr lang="tr-TR" dirty="0" err="1"/>
              <a:t>Legendre</a:t>
            </a:r>
            <a:r>
              <a:rPr lang="tr-TR" dirty="0"/>
              <a:t> Serileriyle Çözümü – 2. Temel Ödev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B43-984E-4DE0-ACA2-64A82694EB2F}" type="datetime1">
              <a:rPr lang="tr-TR" smtClean="0"/>
              <a:pPr/>
              <a:t>30.10.2023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3840-DA96-4482-9DBB-F06ECE64CE0F}" type="slidenum">
              <a:rPr lang="tr-TR" smtClean="0"/>
              <a:pPr/>
              <a:t>16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İçerik Yer Tutucusu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tr-TR" dirty="0"/>
                  <a:t>Bu eşitlik u ve v’ ye göre düzenlenirse;</a:t>
                </a:r>
              </a:p>
              <a:p>
                <a:pPr marL="0" indent="0">
                  <a:buNone/>
                </a:pPr>
                <a:endParaRPr lang="tr-TR" sz="7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16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tr-TR" sz="16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𝑢𝑣</m:t>
                      </m:r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600" dirty="0"/>
              </a:p>
              <a:p>
                <a:pPr marL="0" indent="0">
                  <a:buNone/>
                </a:pPr>
                <a:endParaRPr lang="tr-TR" sz="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16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tr-TR" sz="16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𝑢𝑣</m:t>
                      </m:r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600" dirty="0"/>
              </a:p>
              <a:p>
                <a:r>
                  <a:rPr lang="tr-TR" dirty="0"/>
                  <a:t>elde edilir. Bu iki eşitlikte eşitliğin sağındaki ve solundaki u ve v katsayıları eşitlenirse;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</m:t>
                      </m:r>
                      <m:box>
                        <m:box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boxPr>
                        <m:e>
                          <m:groupChr>
                            <m:groupChrPr>
                              <m:chr m:val="→"/>
                              <m:vertJc m:val="bot"/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groupChrPr>
                            <m:e/>
                          </m:groupChr>
                        </m:e>
                      </m:box>
                      <m:sSubSup>
                        <m:sSubSup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groupChrPr>
                        <m:e/>
                      </m:groupChr>
                      <m:sSubSup>
                        <m:sSubSup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sSub>
                        <m:sSub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sSub>
                        <m:sSub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   </m:t>
                      </m:r>
                      <m:sSub>
                        <m:sSub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≠0,   </m:t>
                      </m:r>
                      <m:sSub>
                        <m:sSub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≠0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groupChrPr>
                        <m:e/>
                      </m:groupChr>
                      <m:sSubSup>
                        <m:sSubSup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sSubSup>
                        <m:sSubSup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sSubSup>
                        <m:sSubSup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groupChrPr>
                        <m:e/>
                      </m:groupChr>
                      <m:sSubSup>
                        <m:sSubSup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sSubSup>
                        <m:sSubSup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sSubSup>
                        <m:sSubSup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sSubSup>
                        <m:sSubSup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5" name="4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71" t="-2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Temel Ödevlerin </a:t>
            </a:r>
            <a:r>
              <a:rPr lang="tr-TR" dirty="0" err="1"/>
              <a:t>Legendre</a:t>
            </a:r>
            <a:r>
              <a:rPr lang="tr-TR" dirty="0"/>
              <a:t> Serileriyle Çözümü – 2. Temel Ödev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B43-984E-4DE0-ACA2-64A82694EB2F}" type="datetime1">
              <a:rPr lang="tr-TR" smtClean="0"/>
              <a:pPr/>
              <a:t>30.10.2023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3840-DA96-4482-9DBB-F06ECE64CE0F}" type="slidenum">
              <a:rPr lang="tr-TR" smtClean="0"/>
              <a:pPr/>
              <a:t>17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İçerik Yer Tutucusu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417638"/>
                <a:ext cx="7772400" cy="4602162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16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  <m:box>
                        <m:box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boxPr>
                        <m:e>
                          <m:groupChr>
                            <m:groupChrPr>
                              <m:chr m:val="→"/>
                              <m:vertJc m:val="bot"/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groupChrPr>
                            <m:e/>
                          </m:groupChr>
                        </m:e>
                      </m:box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≠0</m:t>
                      </m:r>
                      <m:box>
                        <m:box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boxPr>
                        <m:e>
                          <m:groupChr>
                            <m:groupChrPr>
                              <m:chr m:val="→"/>
                              <m:vertJc m:val="bot"/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groupChrPr>
                            <m:e/>
                          </m:groupChr>
                        </m:e>
                      </m:box>
                      <m:sSubSup>
                        <m:sSub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groupChrPr>
                        <m:e/>
                      </m:groupChr>
                      <m:sSubSup>
                        <m:sSub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sSubSup>
                        <m:sSub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groupChr>
                        <m:groupChrPr>
                          <m:chr m:val="→"/>
                          <m:vertJc m:val="bot"/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sSubSup>
                        <m:sSub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sSubSup>
                        <m:sSub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 ,   </m:t>
                      </m:r>
                      <m:sSubSup>
                        <m:sSub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≠0 ,   </m:t>
                      </m:r>
                      <m:sSubSup>
                        <m:sSub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sSubSup>
                        <m:sSub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sSubSup>
                        <m:sSub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 ,   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≠0 ,   </m:t>
                      </m:r>
                      <m:sSubSup>
                        <m:sSub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 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Bu son eşitlikte </a:t>
                </a:r>
                <a:r>
                  <a:rPr lang="tr-TR" dirty="0" err="1"/>
                  <a:t>b</a:t>
                </a:r>
                <a:r>
                  <a:rPr lang="tr-TR" baseline="-25000" dirty="0" err="1"/>
                  <a:t>i</a:t>
                </a:r>
                <a:r>
                  <a:rPr lang="tr-TR" dirty="0"/>
                  <a:t> ve </a:t>
                </a:r>
                <a:r>
                  <a:rPr lang="tr-TR" dirty="0" err="1"/>
                  <a:t>l</a:t>
                </a:r>
                <a:r>
                  <a:rPr lang="tr-TR" baseline="-25000" dirty="0" err="1"/>
                  <a:t>i</a:t>
                </a:r>
                <a:r>
                  <a:rPr lang="tr-TR" dirty="0"/>
                  <a:t> yerine daha önce hesaplanan değerleri yazılırsa u ve v değerleri elde edilir.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func>
                        <m:func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  <m:sSubSup>
                            <m:sSub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bSup>
                        </m:den>
                      </m:f>
                      <m:sSup>
                        <m:sSup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1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sSub>
                                <m:sSubPr>
                                  <m:ctrlP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func>
                        <m:func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func>
                            <m:func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  <m:sSub>
                            <m:sSub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sSubSup>
                            <m:sSub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5" name="4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417638"/>
                <a:ext cx="7772400" cy="4602162"/>
              </a:xfrm>
              <a:blipFill>
                <a:blip r:embed="rId2"/>
                <a:stretch>
                  <a:fillRect l="-471" r="-47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ikdörtgen 5"/>
          <p:cNvSpPr/>
          <p:nvPr/>
        </p:nvSpPr>
        <p:spPr>
          <a:xfrm>
            <a:off x="827584" y="4653136"/>
            <a:ext cx="5544616" cy="115212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Temel Ödevlerin </a:t>
            </a:r>
            <a:r>
              <a:rPr lang="tr-TR" dirty="0" err="1"/>
              <a:t>Legendre</a:t>
            </a:r>
            <a:r>
              <a:rPr lang="tr-TR" dirty="0"/>
              <a:t> Serileriyle Çözümü – 2. Temel Ödev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B43-984E-4DE0-ACA2-64A82694EB2F}" type="datetime1">
              <a:rPr lang="tr-TR" smtClean="0"/>
              <a:pPr/>
              <a:t>30.10.2023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3840-DA96-4482-9DBB-F06ECE64CE0F}" type="slidenum">
              <a:rPr lang="tr-TR" smtClean="0"/>
              <a:pPr/>
              <a:t>18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İçerik Yer Tutucusu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tr-TR" dirty="0"/>
                  <a:t>Bu eşitliklerden yararlanılarak; v değerini u değerine oranlarsak;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tr-TR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𝑖𝑘</m:t>
                            </m:r>
                          </m:sub>
                        </m:sSub>
                      </m:e>
                    </m:func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num>
                      <m:den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den>
                    </m:f>
                  </m:oMath>
                </a14:m>
                <a:r>
                  <a:rPr lang="tr-TR" dirty="0"/>
                  <a:t>  </a:t>
                </a:r>
                <a:r>
                  <a:rPr lang="el-GR" sz="2800" dirty="0">
                    <a:latin typeface="Calibri"/>
                  </a:rPr>
                  <a:t>α</a:t>
                </a:r>
                <a:r>
                  <a:rPr lang="tr-TR" sz="2800" baseline="-25000" dirty="0" err="1">
                    <a:latin typeface="Calibri"/>
                  </a:rPr>
                  <a:t>ik</a:t>
                </a:r>
                <a:r>
                  <a:rPr lang="tr-TR" dirty="0"/>
                  <a:t> hesaplanabilir. Benzer şekilde </a:t>
                </a:r>
                <a:r>
                  <a:rPr lang="tr-TR" sz="2800" dirty="0">
                    <a:latin typeface="Calibri"/>
                  </a:rPr>
                  <a:t>s</a:t>
                </a:r>
                <a:r>
                  <a:rPr lang="tr-TR" dirty="0"/>
                  <a:t> denetimli olarak aşağıdaki formüllerle hesaplanır.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num>
                        <m:den>
                          <m:func>
                            <m:funcPr>
                              <m:ctrlPr>
                                <a:rPr lang="tr-TR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𝑖𝑘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num>
                        <m:den>
                          <m:func>
                            <m:funcPr>
                              <m:ctrlPr>
                                <a:rPr lang="tr-TR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𝑖𝑘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tr-TR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tr-TR" dirty="0"/>
              </a:p>
              <a:p>
                <a:r>
                  <a:rPr lang="el-GR" sz="2400" dirty="0">
                    <a:latin typeface="Calibri"/>
                  </a:rPr>
                  <a:t>α</a:t>
                </a:r>
                <a:r>
                  <a:rPr lang="tr-TR" sz="2400" baseline="-25000" dirty="0">
                    <a:latin typeface="Calibri"/>
                  </a:rPr>
                  <a:t>ik</a:t>
                </a:r>
                <a:r>
                  <a:rPr lang="tr-TR" sz="2400" dirty="0">
                    <a:latin typeface="Calibri"/>
                  </a:rPr>
                  <a:t> hesaplandıktan sonra </a:t>
                </a:r>
                <a:r>
                  <a:rPr lang="el-GR" sz="2400" dirty="0">
                    <a:latin typeface="Calibri"/>
                  </a:rPr>
                  <a:t>α</a:t>
                </a:r>
                <a:r>
                  <a:rPr lang="tr-TR" sz="2400" baseline="-25000" dirty="0">
                    <a:latin typeface="Calibri"/>
                  </a:rPr>
                  <a:t>ki</a:t>
                </a:r>
                <a:r>
                  <a:rPr lang="tr-TR" sz="2400" dirty="0">
                    <a:latin typeface="Calibri"/>
                  </a:rPr>
                  <a:t> aşağıdaki eşitlikten hesaplanır.</a:t>
                </a:r>
              </a:p>
              <a:p>
                <a:pPr marL="0" indent="0">
                  <a:buNone/>
                </a:pPr>
                <a:endParaRPr lang="tr-TR" sz="2400" dirty="0">
                  <a:latin typeface="Calibri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6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𝑘𝑖</m:t>
                          </m:r>
                        </m:sub>
                      </m:sSub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𝑖𝑘</m:t>
                          </m:r>
                        </m:sub>
                      </m:sSub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±180°+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𝑢𝑣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2400" dirty="0">
                  <a:latin typeface="Calibri"/>
                </a:endParaRPr>
              </a:p>
              <a:p>
                <a:pPr>
                  <a:buNone/>
                </a:pPr>
                <a:r>
                  <a:rPr lang="tr-TR" sz="2400" dirty="0">
                    <a:latin typeface="Calibri"/>
                  </a:rPr>
                  <a:t> </a:t>
                </a:r>
                <a:r>
                  <a:rPr lang="tr-TR" sz="2400" baseline="-25000" dirty="0">
                    <a:latin typeface="Calibri"/>
                  </a:rPr>
                  <a:t>  </a:t>
                </a:r>
                <a:endParaRPr lang="tr-TR" dirty="0"/>
              </a:p>
            </p:txBody>
          </p:sp>
        </mc:Choice>
        <mc:Fallback xmlns="">
          <p:sp>
            <p:nvSpPr>
              <p:cNvPr id="5" name="4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784" t="-2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ikdörtgen 5"/>
          <p:cNvSpPr/>
          <p:nvPr/>
        </p:nvSpPr>
        <p:spPr>
          <a:xfrm>
            <a:off x="884684" y="4149080"/>
            <a:ext cx="7737732" cy="55470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B43-984E-4DE0-ACA2-64A82694EB2F}" type="datetime1">
              <a:rPr lang="tr-TR" smtClean="0"/>
              <a:pPr/>
              <a:t>30.10.2023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3840-DA96-4482-9DBB-F06ECE64CE0F}" type="slidenum">
              <a:rPr lang="tr-TR" smtClean="0"/>
              <a:pPr/>
              <a:t>19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İçerik Yer Tutucusu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err="1"/>
                  <a:t>Bessel</a:t>
                </a:r>
                <a:r>
                  <a:rPr lang="tr-TR" dirty="0"/>
                  <a:t> Elipsoidi kullanarak,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tr-TR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tr-T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=6 398 786.849 m</a:t>
                </a:r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 2</m:t>
                        </m:r>
                      </m:sup>
                    </m:sSup>
                  </m:oMath>
                </a14:m>
                <a:r>
                  <a:rPr lang="tr-T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=0.006 719 219</a:t>
                </a:r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tr-TR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Verilenler:</a:t>
                </a:r>
                <a:endParaRPr lang="tr-TR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=48° </m:t>
                      </m:r>
                      <m:sSup>
                        <m:sSup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26</m:t>
                          </m:r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45.4355</m:t>
                          </m:r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=10° </m:t>
                      </m:r>
                      <m:sSup>
                        <m:sSup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42</m:t>
                          </m:r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59.3215</m:t>
                          </m:r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tr-T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=47 835.627 m</a:t>
                </a:r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tr-T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=35.658346 </a:t>
                </a:r>
                <a:r>
                  <a:rPr lang="tr-TR" sz="18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gon</a:t>
                </a:r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tr-TR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İstenenler:</a:t>
                </a:r>
                <a:endParaRPr lang="tr-TR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5" name="4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784" t="-12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Jeodezik Temel Ödevler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B43-984E-4DE0-ACA2-64A82694EB2F}" type="datetime1">
              <a:rPr lang="tr-TR" smtClean="0"/>
              <a:pPr/>
              <a:t>30.10.2023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3840-DA96-4482-9DBB-F06ECE64CE0F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Jeodezinin asıl amaçlarından biri </a:t>
            </a:r>
            <a:r>
              <a:rPr lang="tr-TR" dirty="0" err="1"/>
              <a:t>elipsoid</a:t>
            </a:r>
            <a:r>
              <a:rPr lang="tr-TR" dirty="0"/>
              <a:t> yüzündeki noktaların jeodezik koordinatlarının ve genellikle de jeodezik coğrafi koordinatlarının hesaplanmasıdır.</a:t>
            </a:r>
          </a:p>
          <a:p>
            <a:r>
              <a:rPr lang="tr-TR" dirty="0"/>
              <a:t>Bir başlangıç noktasının coğrafi koordinatlarının her şeyden önce verilmesi gerekir. İkinci bir noktaya giden kutupsal koordinatlar (S, </a:t>
            </a:r>
            <a:r>
              <a:rPr lang="el-GR" dirty="0"/>
              <a:t>α</a:t>
            </a:r>
            <a:r>
              <a:rPr lang="tr-TR" dirty="0"/>
              <a:t>) bilinirse ikinci noktanın coğrafi koordinatlarını bulabiliriz. </a:t>
            </a:r>
            <a:r>
              <a:rPr lang="tr-TR" b="1" i="1" dirty="0">
                <a:solidFill>
                  <a:srgbClr val="FF0000"/>
                </a:solidFill>
              </a:rPr>
              <a:t>Buna 1. temel ödev veya jeodezik doğrudan problem veya doğrudan problem denir.</a:t>
            </a:r>
          </a:p>
          <a:p>
            <a:r>
              <a:rPr lang="tr-TR" dirty="0"/>
              <a:t>İki noktanın coğrafi koordinatları verilmişken kutupsal koordinatlarının bulunmasına </a:t>
            </a:r>
            <a:r>
              <a:rPr lang="tr-TR" b="1" i="1" dirty="0">
                <a:solidFill>
                  <a:srgbClr val="FF0000"/>
                </a:solidFill>
              </a:rPr>
              <a:t>2. temel ödev veya ters (jeodezik) problem denir.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B43-984E-4DE0-ACA2-64A82694EB2F}" type="datetime1">
              <a:rPr lang="tr-TR" smtClean="0"/>
              <a:pPr/>
              <a:t>30.10.2023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3840-DA96-4482-9DBB-F06ECE64CE0F}" type="slidenum">
              <a:rPr lang="tr-TR" smtClean="0"/>
              <a:pPr/>
              <a:t>20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Metin kutusu 1">
                <a:extLst>
                  <a:ext uri="{FF2B5EF4-FFF2-40B4-BE49-F238E27FC236}">
                    <a16:creationId xmlns="" xmlns:a16="http://schemas.microsoft.com/office/drawing/2014/main" id="{878DA813-ED5A-45F8-B2E5-5CFB798DA6AD}"/>
                  </a:ext>
                </a:extLst>
              </p:cNvPr>
              <p:cNvSpPr txBox="1"/>
              <p:nvPr/>
            </p:nvSpPr>
            <p:spPr>
              <a:xfrm>
                <a:off x="971600" y="908720"/>
                <a:ext cx="72728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tr-TR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  <m:func>
                      <m:func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</m:oMath>
                </a14:m>
                <a:r>
                  <a:rPr lang="tr-T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=40 525.930 m                           </a:t>
                </a:r>
                <a14:m>
                  <m:oMath xmlns:m="http://schemas.openxmlformats.org/officeDocument/2006/math"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  <m:func>
                      <m:func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</m:oMath>
                </a14:m>
                <a:r>
                  <a:rPr lang="tr-T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=25 414.488 m</a:t>
                </a:r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2" name="Metin kutusu 1">
                <a:extLst>
                  <a:ext uri="{FF2B5EF4-FFF2-40B4-BE49-F238E27FC236}">
                    <a16:creationId xmlns:a16="http://schemas.microsoft.com/office/drawing/2014/main" id="{878DA813-ED5A-45F8-B2E5-5CFB798DA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908720"/>
                <a:ext cx="7272808" cy="646331"/>
              </a:xfrm>
              <a:prstGeom prst="rect">
                <a:avLst/>
              </a:prstGeom>
              <a:blipFill>
                <a:blip r:embed="rId2"/>
                <a:stretch>
                  <a:fillRect t="-4717" r="-58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Metin kutusu 4">
                <a:extLst>
                  <a:ext uri="{FF2B5EF4-FFF2-40B4-BE49-F238E27FC236}">
                    <a16:creationId xmlns="" xmlns:a16="http://schemas.microsoft.com/office/drawing/2014/main" id="{FF19AAE0-E977-4EA9-B462-2A9234D4E55F}"/>
                  </a:ext>
                </a:extLst>
              </p:cNvPr>
              <p:cNvSpPr txBox="1"/>
              <p:nvPr/>
            </p:nvSpPr>
            <p:spPr>
              <a:xfrm>
                <a:off x="971600" y="1988840"/>
                <a:ext cx="3600400" cy="4422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1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tr-TR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=+1 312.15037”</a:t>
                </a:r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tr-T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p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=-1.84626</a:t>
                </a:r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tr-T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=-0.04164</a:t>
                </a:r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tr-T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sSup>
                      <m:sSupPr>
                        <m:ctrlP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𝑢𝑣</m:t>
                        </m:r>
                      </m:e>
                      <m:sup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=-0.01656</a:t>
                </a:r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tr-T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sSup>
                      <m:sSupPr>
                        <m:ctrlP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tr-TR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=+0.00002</a:t>
                </a:r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tr-T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  <m:sSup>
                      <m:sSupPr>
                        <m:ctrlP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p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tr-TR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=+0.00000</a:t>
                </a:r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tr-T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b>
                    </m:sSub>
                    <m:sSup>
                      <m:sSupPr>
                        <m:ctrlP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p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=-0.00014</a:t>
                </a:r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tr-T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</m:sSub>
                    <m:sSup>
                      <m:sSupPr>
                        <m:ctrlP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𝑢𝑣</m:t>
                        </m:r>
                      </m:e>
                      <m:sup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tr-TR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=+0.00000</a:t>
                </a:r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tr-T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sub>
                    </m:sSub>
                    <m:sSup>
                      <m:sSupPr>
                        <m:ctrlP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p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=-0.00000</a:t>
                </a:r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tr-T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tr-T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tr-TR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=+1 310.24579”</a:t>
                </a:r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tr-T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tr-T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tr-TR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=+21’50.2458”</a:t>
                </a:r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=48° </m:t>
                      </m:r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26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45.4355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=48° </m:t>
                      </m:r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48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35.6813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Metin kutusu 4">
                <a:extLst>
                  <a:ext uri="{FF2B5EF4-FFF2-40B4-BE49-F238E27FC236}">
                    <a16:creationId xmlns:a16="http://schemas.microsoft.com/office/drawing/2014/main" id="{FF19AAE0-E977-4EA9-B462-2A9234D4E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988840"/>
                <a:ext cx="3600400" cy="44226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>
                <a:extLst>
                  <a:ext uri="{FF2B5EF4-FFF2-40B4-BE49-F238E27FC236}">
                    <a16:creationId xmlns="" xmlns:a16="http://schemas.microsoft.com/office/drawing/2014/main" id="{442C766D-D0E0-46DC-8BA9-F9EC97F824CD}"/>
                  </a:ext>
                </a:extLst>
              </p:cNvPr>
              <p:cNvSpPr txBox="1"/>
              <p:nvPr/>
            </p:nvSpPr>
            <p:spPr>
              <a:xfrm>
                <a:off x="4876800" y="1988840"/>
                <a:ext cx="3600400" cy="4338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1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b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tr-TR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=+1 236.86620 m</a:t>
                </a:r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tr-T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b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𝑢𝑣</m:t>
                    </m:r>
                  </m:oMath>
                </a14:m>
                <a:r>
                  <a:rPr lang="tr-TR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=+ 8.85045</a:t>
                </a:r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tr-T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b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p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tr-TR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=-0.00830</a:t>
                </a:r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tr-T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b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sSup>
                      <m:sSupPr>
                        <m:ctrlP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tr-T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tr-TR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=+0.07997</a:t>
                </a:r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tr-T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b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tr-T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</m:t>
                    </m:r>
                    <m:sSup>
                      <m:sSupPr>
                        <m:ctrlP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p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tr-TR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=-0.00022</a:t>
                </a:r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tr-T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b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  <m:sSup>
                      <m:sSupPr>
                        <m:ctrlP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tr-T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tr-TR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=+0.00069</a:t>
                </a:r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tr-T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b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b>
                    </m:sSub>
                    <m:sSup>
                      <m:sSupPr>
                        <m:ctrlP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p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tr-TR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=+0.00000</a:t>
                </a:r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tr-T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b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</m:sSub>
                    <m:sSup>
                      <m:sSupPr>
                        <m:ctrlP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p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tr-TR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=-0.00000</a:t>
                </a:r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tr-T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b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sub>
                    </m:sSub>
                    <m:sSup>
                      <m:sSupPr>
                        <m:ctrlP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tr-T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tr-TR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=+0.00001</a:t>
                </a:r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tr-T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tr-T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𝜆</m:t>
                    </m:r>
                  </m:oMath>
                </a14:m>
                <a:r>
                  <a:rPr lang="tr-TR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=+1 245.78878”</a:t>
                </a:r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tr-T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tr-T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𝜆</m:t>
                    </m:r>
                  </m:oMath>
                </a14:m>
                <a:r>
                  <a:rPr lang="tr-TR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=+20’45.7888”</a:t>
                </a:r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=10° </m:t>
                      </m:r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42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59.3215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1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=11° </m:t>
                      </m:r>
                      <m:sSup>
                        <m:sSupPr>
                          <m:ctrlPr>
                            <a:rPr lang="tr-TR" sz="11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03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tr-TR" sz="11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45.1103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tr-T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442C766D-D0E0-46DC-8BA9-F9EC97F82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988840"/>
                <a:ext cx="3600400" cy="43383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B43-984E-4DE0-ACA2-64A82694EB2F}" type="datetime1">
              <a:rPr lang="tr-TR" smtClean="0"/>
              <a:pPr/>
              <a:t>30.10.2023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3840-DA96-4482-9DBB-F06ECE64CE0F}" type="slidenum">
              <a:rPr lang="tr-TR" smtClean="0"/>
              <a:pPr/>
              <a:t>21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>
                <a:extLst>
                  <a:ext uri="{FF2B5EF4-FFF2-40B4-BE49-F238E27FC236}">
                    <a16:creationId xmlns="" xmlns:a16="http://schemas.microsoft.com/office/drawing/2014/main" id="{C47EE846-7ACF-43DC-B19C-CBC689EE4DD5}"/>
                  </a:ext>
                </a:extLst>
              </p:cNvPr>
              <p:cNvSpPr txBox="1"/>
              <p:nvPr/>
            </p:nvSpPr>
            <p:spPr>
              <a:xfrm>
                <a:off x="1259632" y="1052736"/>
                <a:ext cx="3600400" cy="4302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tr-T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=+925.58453”</a:t>
                </a:r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𝑢𝑣</m:t>
                    </m:r>
                  </m:oMath>
                </a14:m>
                <a:r>
                  <a:rPr lang="tr-T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=+9.23269</a:t>
                </a:r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p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tr-T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=-0.00865</a:t>
                </a:r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sSup>
                      <m:sSup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tr-T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=+0.07842</a:t>
                </a:r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</m:t>
                    </m:r>
                    <m:sSup>
                      <m:sSup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p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tr-T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=-0.00022</a:t>
                </a:r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  <m:sSup>
                      <m:sSup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tr-T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=+0.00069</a:t>
                </a:r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tr-T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=+934.88745”</a:t>
                </a:r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tr-T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=+0.288546”</a:t>
                </a:r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200 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𝑔𝑜𝑛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=235.658346 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𝑔𝑜𝑛</m:t>
                      </m:r>
                    </m:oMath>
                  </m:oMathPara>
                </a14:m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sub>
                      </m:sSub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=235.9468292 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𝑔𝑜𝑛</m:t>
                      </m:r>
                    </m:oMath>
                  </m:oMathPara>
                </a14:m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C47EE846-7ACF-43DC-B19C-CBC689EE4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052736"/>
                <a:ext cx="3600400" cy="4302203"/>
              </a:xfrm>
              <a:prstGeom prst="rect">
                <a:avLst/>
              </a:prstGeom>
              <a:blipFill>
                <a:blip r:embed="rId2"/>
                <a:stretch>
                  <a:fillRect t="-7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TEMEL ÖDEVLERİN ÇÖZÜMÜ İÇİN GAUSS ORTALAMA ENLEM YÖNTEMİ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B43-984E-4DE0-ACA2-64A82694EB2F}" type="datetime1">
              <a:rPr lang="tr-TR" smtClean="0"/>
              <a:pPr/>
              <a:t>30.10.2023</a:t>
            </a:fld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3840-DA96-4482-9DBB-F06ECE64CE0F}" type="slidenum">
              <a:rPr lang="tr-TR" smtClean="0"/>
              <a:pPr/>
              <a:t>22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İçerik Yer Tutucusu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447800"/>
                <a:ext cx="4377680" cy="5219700"/>
              </a:xfrm>
            </p:spPr>
            <p:txBody>
              <a:bodyPr>
                <a:noAutofit/>
              </a:bodyPr>
              <a:lstStyle/>
              <a:p>
                <a:r>
                  <a:rPr lang="tr-TR" sz="1800" dirty="0"/>
                  <a:t>P</a:t>
                </a:r>
                <a:r>
                  <a:rPr lang="tr-TR" sz="1800" baseline="-25000" dirty="0"/>
                  <a:t>1</a:t>
                </a:r>
                <a:r>
                  <a:rPr lang="tr-TR" sz="1800" dirty="0"/>
                  <a:t> ve P</a:t>
                </a:r>
                <a:r>
                  <a:rPr lang="tr-TR" sz="1800" baseline="-25000" dirty="0"/>
                  <a:t>2</a:t>
                </a:r>
                <a:r>
                  <a:rPr lang="tr-TR" sz="1800" dirty="0"/>
                  <a:t> noktaları arasındaki jeodezik eğri s=s</a:t>
                </a:r>
                <a:r>
                  <a:rPr lang="tr-TR" sz="1800" baseline="-25000" dirty="0"/>
                  <a:t>12</a:t>
                </a:r>
                <a:r>
                  <a:rPr lang="tr-TR" sz="1800" dirty="0"/>
                  <a:t> olsun. S eğrisini ortalayan bir P</a:t>
                </a:r>
                <a:r>
                  <a:rPr lang="tr-TR" sz="1800" baseline="-25000" dirty="0"/>
                  <a:t>o</a:t>
                </a:r>
                <a:r>
                  <a:rPr lang="tr-TR" sz="1800" dirty="0"/>
                  <a:t> noktası ve bu noktada eğrinin P</a:t>
                </a:r>
                <a:r>
                  <a:rPr lang="tr-TR" sz="1800" baseline="-25000" dirty="0"/>
                  <a:t>2</a:t>
                </a:r>
                <a:r>
                  <a:rPr lang="tr-TR" sz="1800" dirty="0"/>
                  <a:t> doğrultusundaki azimutu </a:t>
                </a:r>
                <a:r>
                  <a:rPr lang="el-GR" sz="1800" dirty="0">
                    <a:latin typeface="Calibri"/>
                  </a:rPr>
                  <a:t>α</a:t>
                </a:r>
                <a:r>
                  <a:rPr lang="tr-TR" sz="1800" baseline="-25000" dirty="0"/>
                  <a:t>o</a:t>
                </a:r>
                <a:r>
                  <a:rPr lang="tr-TR" sz="1800" dirty="0"/>
                  <a:t> olsun.</a:t>
                </a:r>
              </a:p>
              <a:p>
                <a:r>
                  <a:rPr lang="tr-TR" sz="1800" dirty="0" err="1"/>
                  <a:t>Legendre</a:t>
                </a:r>
                <a:r>
                  <a:rPr lang="tr-TR" sz="1800" dirty="0"/>
                  <a:t> serileri s jeodezik eğrisinin P</a:t>
                </a:r>
                <a:r>
                  <a:rPr lang="tr-TR" sz="1800" baseline="-25000" dirty="0"/>
                  <a:t>1</a:t>
                </a:r>
                <a:r>
                  <a:rPr lang="tr-TR" sz="1800" dirty="0"/>
                  <a:t> başlangıç noktasına dayanır. P</a:t>
                </a:r>
                <a:r>
                  <a:rPr lang="tr-TR" sz="1800" baseline="-25000" dirty="0"/>
                  <a:t>1</a:t>
                </a:r>
                <a:r>
                  <a:rPr lang="tr-TR" sz="1800" dirty="0"/>
                  <a:t> yerine ilke olarak </a:t>
                </a:r>
                <a:r>
                  <a:rPr lang="tr-TR" sz="1800" dirty="0" err="1"/>
                  <a:t>elipsoid</a:t>
                </a:r>
                <a:r>
                  <a:rPr lang="tr-TR" sz="1800" dirty="0"/>
                  <a:t> yüzeyinin diğer herhangi bir noktası da kullanılabilir. </a:t>
                </a:r>
              </a:p>
              <a:p>
                <a:r>
                  <a:rPr lang="tr-TR" sz="1800" dirty="0"/>
                  <a:t>Özellikle jeodezik eğrinin P</a:t>
                </a:r>
                <a:r>
                  <a:rPr lang="tr-TR" sz="1800" baseline="-25000" dirty="0"/>
                  <a:t>1</a:t>
                </a:r>
                <a:r>
                  <a:rPr lang="tr-TR" sz="1800" dirty="0"/>
                  <a:t> ve P</a:t>
                </a:r>
                <a:r>
                  <a:rPr lang="tr-TR" sz="1800" baseline="-25000" dirty="0"/>
                  <a:t>2</a:t>
                </a:r>
                <a:r>
                  <a:rPr lang="tr-TR" sz="1800" dirty="0"/>
                  <a:t> uç noktalarının coğrafi koordinatları ile azimutlarının ortalamaları değişken olarak serilerde kullanılırsa, bu seriler basitleşir.</a:t>
                </a:r>
              </a:p>
              <a:p>
                <a:r>
                  <a:rPr lang="tr-TR" sz="1800" dirty="0" err="1"/>
                  <a:t>Elipsoid</a:t>
                </a:r>
                <a:r>
                  <a:rPr lang="tr-TR" sz="1800" dirty="0"/>
                  <a:t> yüzeyinde coğrafik koordinatların ortalamaları aşağıdaki şekildedir.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tr-T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tr-TR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tr-TR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,     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p>
                      <m:sSupPr>
                        <m:ctrlPr>
                          <a:rPr lang="tr-TR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tr-T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tr-TR" sz="1800" dirty="0"/>
                  <a:t>)</a:t>
                </a:r>
              </a:p>
              <a:p>
                <a:endParaRPr lang="tr-TR" sz="1800" dirty="0"/>
              </a:p>
            </p:txBody>
          </p:sp>
        </mc:Choice>
        <mc:Fallback xmlns="">
          <p:sp>
            <p:nvSpPr>
              <p:cNvPr id="5" name="4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447800"/>
                <a:ext cx="4377680" cy="5219700"/>
              </a:xfrm>
              <a:blipFill rotWithShape="0">
                <a:blip r:embed="rId2"/>
                <a:stretch>
                  <a:fillRect l="-279" t="-116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16832"/>
            <a:ext cx="3625909" cy="293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TEMEL ÖDEVLERİN ÇÖZÜMÜ İÇİN GAUSS ORTALAMA ENLEM YÖNTEMİ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B43-984E-4DE0-ACA2-64A82694EB2F}" type="datetime1">
              <a:rPr lang="tr-TR" smtClean="0"/>
              <a:pPr/>
              <a:t>30.10.2023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3840-DA96-4482-9DBB-F06ECE64CE0F}" type="slidenum">
              <a:rPr lang="tr-TR" smtClean="0"/>
              <a:pPr/>
              <a:t>23</a:t>
            </a:fld>
            <a:endParaRPr lang="tr-T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4 İçerik Yer Tutucusu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tr-TR" dirty="0"/>
                  <a:t>P</a:t>
                </a:r>
                <a:r>
                  <a:rPr lang="tr-TR" baseline="-25000" dirty="0"/>
                  <a:t>o</a:t>
                </a:r>
                <a:r>
                  <a:rPr lang="tr-TR" dirty="0"/>
                  <a:t> noktasının coğrafi koordinatları ile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tr-T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/>
                  <a:t>, </a:t>
                </a:r>
                <a:r>
                  <a:rPr lang="el-GR" dirty="0">
                    <a:latin typeface="Calibri"/>
                  </a:rPr>
                  <a:t>λ</a:t>
                </a:r>
                <a:r>
                  <a:rPr lang="tr-TR" baseline="-25000" dirty="0"/>
                  <a:t>o</a:t>
                </a:r>
                <a:r>
                  <a:rPr lang="tr-TR" dirty="0"/>
                  <a:t>, </a:t>
                </a:r>
                <a:r>
                  <a:rPr lang="el-GR" dirty="0">
                    <a:latin typeface="Calibri"/>
                  </a:rPr>
                  <a:t>α</a:t>
                </a:r>
                <a:r>
                  <a:rPr lang="tr-TR" baseline="-25000" dirty="0"/>
                  <a:t>o</a:t>
                </a:r>
                <a:r>
                  <a:rPr lang="tr-TR" dirty="0"/>
                  <a:t> ) aynı değildir.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tr-T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tr-T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tr-TR" dirty="0"/>
                  <a:t>)</a:t>
                </a:r>
              </a:p>
              <a:p>
                <a:r>
                  <a:rPr lang="tr-TR" dirty="0" err="1"/>
                  <a:t>Legendre</a:t>
                </a:r>
                <a:r>
                  <a:rPr lang="tr-TR" dirty="0"/>
                  <a:t> serilerini P</a:t>
                </a:r>
                <a:r>
                  <a:rPr lang="tr-TR" baseline="-25000" dirty="0"/>
                  <a:t>o</a:t>
                </a:r>
                <a:r>
                  <a:rPr lang="tr-TR" dirty="0"/>
                  <a:t> noktasını başlangıç noktası olarak geliştirelim. Önce P</a:t>
                </a:r>
                <a:r>
                  <a:rPr lang="tr-TR" baseline="-25000" dirty="0"/>
                  <a:t>o</a:t>
                </a:r>
                <a:r>
                  <a:rPr lang="tr-TR" dirty="0"/>
                  <a:t>’ dan P</a:t>
                </a:r>
                <a:r>
                  <a:rPr lang="tr-TR" baseline="-25000" dirty="0"/>
                  <a:t>2</a:t>
                </a:r>
                <a:r>
                  <a:rPr lang="tr-TR" dirty="0"/>
                  <a:t>’ ye </a:t>
                </a:r>
                <a:r>
                  <a:rPr lang="el-GR" dirty="0">
                    <a:latin typeface="Calibri"/>
                  </a:rPr>
                  <a:t>α</a:t>
                </a:r>
                <a:r>
                  <a:rPr lang="tr-TR" baseline="-25000" dirty="0"/>
                  <a:t>o</a:t>
                </a:r>
                <a:r>
                  <a:rPr lang="tr-TR" dirty="0"/>
                  <a:t> azimutu ve s/2 kenarı ile </a:t>
                </a:r>
                <a:r>
                  <a:rPr lang="tr-TR" dirty="0" err="1"/>
                  <a:t>Legendre</a:t>
                </a:r>
                <a:r>
                  <a:rPr lang="tr-TR" dirty="0"/>
                  <a:t> serisi uygularsak;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6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num>
                                <m:den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𝜕𝜑</m:t>
                                  </m:r>
                                </m:num>
                                <m:den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num>
                                <m:den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num>
                                <m:den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𝜕𝜆</m:t>
                                  </m:r>
                                </m:num>
                                <m:den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𝜕𝛼</m:t>
                                  </m:r>
                                </m:num>
                                <m:den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,  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tr-TR" sz="1600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5" name="4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549" t="-18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TEMEL ÖDEVLERİN ÇÖZÜMÜ İÇİN GAUSS ORTALAMA ENLEM YÖNTEMİ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B43-984E-4DE0-ACA2-64A82694EB2F}" type="datetime1">
              <a:rPr lang="tr-TR" smtClean="0"/>
              <a:pPr/>
              <a:t>30.10.2023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3840-DA96-4482-9DBB-F06ECE64CE0F}" type="slidenum">
              <a:rPr lang="tr-TR" smtClean="0"/>
              <a:pPr/>
              <a:t>24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İçerik Yer Tutucusu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tr-TR" dirty="0"/>
                  <a:t>Daha sonra P</a:t>
                </a:r>
                <a:r>
                  <a:rPr lang="tr-TR" baseline="-25000" dirty="0"/>
                  <a:t>o</a:t>
                </a:r>
                <a:r>
                  <a:rPr lang="tr-TR" dirty="0"/>
                  <a:t>’ dan P</a:t>
                </a:r>
                <a:r>
                  <a:rPr lang="tr-TR" baseline="-25000" dirty="0"/>
                  <a:t>1</a:t>
                </a:r>
                <a:r>
                  <a:rPr lang="tr-TR" dirty="0"/>
                  <a:t>’ e </a:t>
                </a:r>
                <a:r>
                  <a:rPr lang="el-GR" dirty="0">
                    <a:latin typeface="Calibri"/>
                  </a:rPr>
                  <a:t>α</a:t>
                </a:r>
                <a:r>
                  <a:rPr lang="tr-TR" baseline="-25000" dirty="0"/>
                  <a:t>o</a:t>
                </a:r>
                <a:r>
                  <a:rPr lang="tr-TR" dirty="0"/>
                  <a:t>+180</a:t>
                </a:r>
                <a:r>
                  <a:rPr lang="tr-TR" baseline="30000" dirty="0"/>
                  <a:t>o</a:t>
                </a:r>
                <a:r>
                  <a:rPr lang="tr-TR" dirty="0"/>
                  <a:t> azimutlu ve s/2 kenarlı </a:t>
                </a:r>
                <a:r>
                  <a:rPr lang="tr-TR" dirty="0" err="1"/>
                  <a:t>Legendre</a:t>
                </a:r>
                <a:r>
                  <a:rPr lang="tr-TR" dirty="0"/>
                  <a:t> serisini uygularsak;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6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num>
                                <m:den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𝜕𝜑</m:t>
                                  </m:r>
                                </m:num>
                                <m:den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num>
                                <m:den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num>
                                <m:den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𝜕𝜆</m:t>
                                  </m:r>
                                </m:num>
                                <m:den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𝜕𝛼</m:t>
                                  </m:r>
                                </m:num>
                                <m:den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600" dirty="0"/>
              </a:p>
              <a:p>
                <a:r>
                  <a:rPr lang="tr-TR" dirty="0"/>
                  <a:t>Jeodezik eğrinin diferansiyel denklemlerinde aşağıdaki eşitlikler geçerli olacağından tek merteben türevlerde (-) işareti gelecektir.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+180°)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,  </m:t>
                      </m:r>
                      <m:func>
                        <m:func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+180°)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5" name="4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49" t="-14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TEMEL ÖDEVLERİN ÇÖZÜMÜ İÇİN GAUSS ORTALAMA ENLEM YÖNTEMİ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B43-984E-4DE0-ACA2-64A82694EB2F}" type="datetime1">
              <a:rPr lang="tr-TR" smtClean="0"/>
              <a:pPr/>
              <a:t>30.10.2023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3840-DA96-4482-9DBB-F06ECE64CE0F}" type="slidenum">
              <a:rPr lang="tr-TR" smtClean="0"/>
              <a:pPr/>
              <a:t>25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618040" cy="846808"/>
          </a:xfrm>
        </p:spPr>
        <p:txBody>
          <a:bodyPr>
            <a:normAutofit lnSpcReduction="10000"/>
          </a:bodyPr>
          <a:lstStyle/>
          <a:p>
            <a:r>
              <a:rPr lang="tr-TR" dirty="0"/>
              <a:t>Her iki </a:t>
            </a:r>
            <a:r>
              <a:rPr lang="tr-TR" dirty="0" err="1"/>
              <a:t>Legendre</a:t>
            </a:r>
            <a:r>
              <a:rPr lang="tr-TR" dirty="0"/>
              <a:t> serisi öncelikle toplanır ve daha sonra çıkarılırsa aşağıdaki denklemler elde edilir.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11 Metin kutusu"/>
              <p:cNvSpPr txBox="1"/>
              <p:nvPr/>
            </p:nvSpPr>
            <p:spPr>
              <a:xfrm>
                <a:off x="5364088" y="4149080"/>
                <a:ext cx="331236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tr-TR" dirty="0" smtClean="0"/>
                  <a:t> </a:t>
                </a:r>
                <a:r>
                  <a:rPr lang="tr-TR" b="1" i="1" dirty="0" smtClean="0">
                    <a:solidFill>
                      <a:srgbClr val="FF0000"/>
                    </a:solidFill>
                  </a:rPr>
                  <a:t>Bu türevlerin P</a:t>
                </a:r>
                <a:r>
                  <a:rPr lang="tr-TR" b="1" i="1" baseline="-25000" dirty="0">
                    <a:solidFill>
                      <a:srgbClr val="FF0000"/>
                    </a:solidFill>
                  </a:rPr>
                  <a:t>o</a:t>
                </a:r>
                <a:r>
                  <a:rPr lang="tr-TR" b="1" i="1" dirty="0">
                    <a:solidFill>
                      <a:srgbClr val="FF0000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b="1" i="1" dirty="0">
                    <a:solidFill>
                      <a:srgbClr val="FF0000"/>
                    </a:solidFill>
                  </a:rPr>
                  <a:t>, </a:t>
                </a:r>
                <a:r>
                  <a:rPr lang="el-GR" b="1" i="1" dirty="0">
                    <a:solidFill>
                      <a:srgbClr val="FF0000"/>
                    </a:solidFill>
                    <a:latin typeface="Calibri"/>
                  </a:rPr>
                  <a:t>λ</a:t>
                </a:r>
                <a:r>
                  <a:rPr lang="tr-TR" b="1" i="1" baseline="-25000" dirty="0">
                    <a:solidFill>
                      <a:srgbClr val="FF0000"/>
                    </a:solidFill>
                  </a:rPr>
                  <a:t>o</a:t>
                </a:r>
                <a:r>
                  <a:rPr lang="tr-TR" b="1" i="1" dirty="0">
                    <a:solidFill>
                      <a:srgbClr val="FF0000"/>
                    </a:solidFill>
                  </a:rPr>
                  <a:t>, </a:t>
                </a:r>
                <a:r>
                  <a:rPr lang="el-GR" b="1" i="1" dirty="0">
                    <a:solidFill>
                      <a:srgbClr val="FF0000"/>
                    </a:solidFill>
                    <a:latin typeface="Calibri"/>
                  </a:rPr>
                  <a:t>α</a:t>
                </a:r>
                <a:r>
                  <a:rPr lang="tr-TR" b="1" i="1" baseline="-25000" dirty="0">
                    <a:solidFill>
                      <a:srgbClr val="FF0000"/>
                    </a:solidFill>
                  </a:rPr>
                  <a:t>o</a:t>
                </a:r>
                <a:r>
                  <a:rPr lang="tr-TR" b="1" i="1" dirty="0">
                    <a:solidFill>
                      <a:srgbClr val="FF0000"/>
                    </a:solidFill>
                  </a:rPr>
                  <a:t>) noktasına göre alınması gerekir.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tr-TR" b="1" i="1" dirty="0">
                    <a:solidFill>
                      <a:srgbClr val="FF0000"/>
                    </a:solidFill>
                  </a:rPr>
                  <a:t> Bu değerler bilinmediğinden bunlara en yakın olan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tr-TR" b="1" i="1" dirty="0">
                    <a:solidFill>
                      <a:srgbClr val="FF0000"/>
                    </a:solidFill>
                  </a:rPr>
                  <a:t>, </a:t>
                </a:r>
                <a:r>
                  <a:rPr lang="el-GR" b="1" i="1" dirty="0">
                    <a:solidFill>
                      <a:srgbClr val="FF0000"/>
                    </a:solidFill>
                    <a:latin typeface="Calibri"/>
                  </a:rPr>
                  <a:t>λ</a:t>
                </a:r>
                <a:r>
                  <a:rPr lang="tr-TR" b="1" i="1" baseline="-25000" dirty="0">
                    <a:solidFill>
                      <a:srgbClr val="FF0000"/>
                    </a:solidFill>
                  </a:rPr>
                  <a:t>m</a:t>
                </a:r>
                <a:r>
                  <a:rPr lang="tr-TR" b="1" i="1" dirty="0">
                    <a:solidFill>
                      <a:srgbClr val="FF0000"/>
                    </a:solidFill>
                  </a:rPr>
                  <a:t>, </a:t>
                </a:r>
                <a:r>
                  <a:rPr lang="el-GR" b="1" i="1" dirty="0">
                    <a:solidFill>
                      <a:srgbClr val="FF0000"/>
                    </a:solidFill>
                    <a:latin typeface="Calibri"/>
                  </a:rPr>
                  <a:t>α</a:t>
                </a:r>
                <a:r>
                  <a:rPr lang="tr-TR" b="1" i="1" baseline="-25000" dirty="0">
                    <a:solidFill>
                      <a:srgbClr val="FF0000"/>
                    </a:solidFill>
                  </a:rPr>
                  <a:t>m</a:t>
                </a:r>
                <a:r>
                  <a:rPr lang="tr-TR" b="1" i="1" dirty="0">
                    <a:solidFill>
                      <a:srgbClr val="FF0000"/>
                    </a:solidFill>
                  </a:rPr>
                  <a:t> değerlerinden yararlanılır. </a:t>
                </a:r>
              </a:p>
            </p:txBody>
          </p:sp>
        </mc:Choice>
        <mc:Fallback>
          <p:sp>
            <p:nvSpPr>
              <p:cNvPr id="12" name="11 Metin kutusu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149080"/>
                <a:ext cx="3312368" cy="1477328"/>
              </a:xfrm>
              <a:prstGeom prst="rect">
                <a:avLst/>
              </a:prstGeom>
              <a:blipFill rotWithShape="0">
                <a:blip r:embed="rId2"/>
                <a:stretch>
                  <a:fillRect l="-1657" t="-3306" b="-61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Dikdörtgen 5"/>
              <p:cNvSpPr/>
              <p:nvPr/>
            </p:nvSpPr>
            <p:spPr>
              <a:xfrm>
                <a:off x="5175515" y="3376165"/>
                <a:ext cx="32200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r-TR" dirty="0"/>
                  <a:t>.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tr-T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tr-T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tr-TR" dirty="0"/>
                  <a:t>)</a:t>
                </a:r>
              </a:p>
            </p:txBody>
          </p:sp>
        </mc:Choice>
        <mc:Fallback xmlns="">
          <p:sp>
            <p:nvSpPr>
              <p:cNvPr id="6" name="Dikdörtgen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515" y="3376165"/>
                <a:ext cx="3220049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515" t="-8333" r="-947" b="-28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Dikdörtgen 6"/>
              <p:cNvSpPr/>
              <p:nvPr/>
            </p:nvSpPr>
            <p:spPr>
              <a:xfrm>
                <a:off x="5364088" y="2445330"/>
                <a:ext cx="2880320" cy="698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2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tr-TR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tr-TR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sz="1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tr-TR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12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tr-TR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tr-TR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tr-TR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tr-TR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sz="1200" i="1">
                          <a:latin typeface="Cambria Math" panose="02040503050406030204" pitchFamily="18" charset="0"/>
                        </a:rPr>
                        <m:t>,   </m:t>
                      </m:r>
                    </m:oMath>
                  </m:oMathPara>
                </a14:m>
                <a:endParaRPr lang="tr-TR" sz="12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tr-TR" sz="1200" i="1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tr-T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tr-TR" sz="12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tr-TR" sz="1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1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1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tr-TR" sz="12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tr-TR" sz="1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1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tr-TR" sz="1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p>
                      <m:sSupPr>
                        <m:ctrlPr>
                          <a:rPr lang="tr-T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tr-T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tr-TR" sz="1200" dirty="0"/>
                  <a:t>)</a:t>
                </a:r>
              </a:p>
            </p:txBody>
          </p:sp>
        </mc:Choice>
        <mc:Fallback xmlns="">
          <p:sp>
            <p:nvSpPr>
              <p:cNvPr id="7" name="Dikdörtge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2445330"/>
                <a:ext cx="2880320" cy="698781"/>
              </a:xfrm>
              <a:prstGeom prst="rect">
                <a:avLst/>
              </a:prstGeom>
              <a:blipFill rotWithShape="0">
                <a:blip r:embed="rId6"/>
                <a:stretch>
                  <a:fillRect b="-26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Metin kutusu 7">
                <a:extLst>
                  <a:ext uri="{FF2B5EF4-FFF2-40B4-BE49-F238E27FC236}">
                    <a16:creationId xmlns="" xmlns:a16="http://schemas.microsoft.com/office/drawing/2014/main" id="{31C1DAC5-5C51-4A15-959B-19751DDECB78}"/>
                  </a:ext>
                </a:extLst>
              </p:cNvPr>
              <p:cNvSpPr txBox="1"/>
              <p:nvPr/>
            </p:nvSpPr>
            <p:spPr>
              <a:xfrm>
                <a:off x="467544" y="2132856"/>
                <a:ext cx="4707971" cy="4625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5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05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05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105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d>
                            <m:dPr>
                              <m:ctrlP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num>
                                <m:den>
                                  <m: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05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192</m:t>
                              </m:r>
                            </m:den>
                          </m:f>
                          <m:d>
                            <m:dPr>
                              <m:ctrlP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num>
                                <m:den>
                                  <m: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sz="105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05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05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105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d>
                            <m:dPr>
                              <m:ctrlP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05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192</m:t>
                              </m:r>
                            </m:den>
                          </m:f>
                          <m:d>
                            <m:dPr>
                              <m:ctrlP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sz="105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05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05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105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d>
                            <m:dPr>
                              <m:ctrlP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05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192</m:t>
                              </m:r>
                            </m:den>
                          </m:f>
                          <m:d>
                            <m:dPr>
                              <m:ctrlP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sz="105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tr-TR" sz="105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105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den>
                          </m:f>
                          <m:d>
                            <m:dPr>
                              <m:ctrlP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num>
                                <m:den>
                                  <m: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05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384</m:t>
                              </m:r>
                            </m:den>
                          </m:f>
                          <m:d>
                            <m:dPr>
                              <m:ctrlP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num>
                                <m:den>
                                  <m: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sz="105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tr-TR" sz="105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105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den>
                          </m:f>
                          <m:d>
                            <m:dPr>
                              <m:ctrlP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05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384</m:t>
                              </m:r>
                            </m:den>
                          </m:f>
                          <m:d>
                            <m:dPr>
                              <m:ctrlP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sz="105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tr-TR" sz="105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105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den>
                          </m:f>
                          <m:d>
                            <m:dPr>
                              <m:ctrlP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05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384</m:t>
                              </m:r>
                            </m:den>
                          </m:f>
                          <m:d>
                            <m:dPr>
                              <m:ctrlP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sz="105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05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05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num>
                                <m:den>
                                  <m: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105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tr-TR" sz="105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24</m:t>
                              </m:r>
                            </m:den>
                          </m:f>
                          <m:d>
                            <m:dPr>
                              <m:ctrlP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num>
                                <m:den>
                                  <m: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105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05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05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105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tr-TR" sz="105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24</m:t>
                              </m:r>
                            </m:den>
                          </m:f>
                          <m:d>
                            <m:dPr>
                              <m:ctrlP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105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05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05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105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tr-TR" sz="105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24</m:t>
                              </m:r>
                            </m:den>
                          </m:f>
                          <m:d>
                            <m:dPr>
                              <m:ctrlPr>
                                <a:rPr lang="tr-TR" sz="105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tr-TR" sz="105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05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sz="105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105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050" dirty="0"/>
              </a:p>
            </p:txBody>
          </p:sp>
        </mc:Choice>
        <mc:Fallback xmlns="">
          <p:sp>
            <p:nvSpPr>
              <p:cNvPr id="8" name="Metin kutusu 7">
                <a:extLst>
                  <a:ext uri="{FF2B5EF4-FFF2-40B4-BE49-F238E27FC236}">
                    <a16:creationId xmlns:a16="http://schemas.microsoft.com/office/drawing/2014/main" id="{31C1DAC5-5C51-4A15-959B-19751DDEC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132856"/>
                <a:ext cx="4707971" cy="46259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TEMEL ÖDEVLERİN ÇÖZÜMÜ İÇİN GAUSS ORTALAMA ENLEM YÖNTEMİ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B43-984E-4DE0-ACA2-64A82694EB2F}" type="datetime1">
              <a:rPr lang="tr-TR" smtClean="0"/>
              <a:pPr/>
              <a:t>30.10.2023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3840-DA96-4482-9DBB-F06ECE64CE0F}" type="slidenum">
              <a:rPr lang="tr-TR" smtClean="0"/>
              <a:pPr/>
              <a:t>26</a:t>
            </a:fld>
            <a:endParaRPr lang="tr-T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4 İçerik Yer Tutucusu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4378235"/>
                <a:ext cx="7772400" cy="1512168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tr-TR" dirty="0" smtClean="0"/>
                  <a:t>Bu eşitliklere </a:t>
                </a:r>
                <a:r>
                  <a:rPr lang="tr-TR" b="1" i="1" dirty="0">
                    <a:solidFill>
                      <a:srgbClr val="FF0000"/>
                    </a:solidFill>
                  </a:rPr>
                  <a:t>Gauss Ortalama Enlem formülleri </a:t>
                </a:r>
                <a:r>
                  <a:rPr lang="tr-TR" dirty="0"/>
                  <a:t>denir. </a:t>
                </a:r>
              </a:p>
              <a:p>
                <a:r>
                  <a:rPr lang="tr-TR" dirty="0"/>
                  <a:t>Eşitliklerin sağındaki terimlerde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tr-TR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tr-TR" dirty="0"/>
                  <a:t>, </a:t>
                </a:r>
                <a:r>
                  <a:rPr lang="el-GR" dirty="0">
                    <a:latin typeface="Calibri"/>
                  </a:rPr>
                  <a:t>λ</a:t>
                </a:r>
                <a:r>
                  <a:rPr lang="tr-TR" baseline="-25000" dirty="0"/>
                  <a:t>m</a:t>
                </a:r>
                <a:r>
                  <a:rPr lang="tr-TR" dirty="0"/>
                  <a:t>, </a:t>
                </a:r>
                <a:r>
                  <a:rPr lang="el-GR" dirty="0">
                    <a:latin typeface="Calibri"/>
                  </a:rPr>
                  <a:t>α</a:t>
                </a:r>
                <a:r>
                  <a:rPr lang="tr-TR" baseline="-25000" dirty="0"/>
                  <a:t>m</a:t>
                </a:r>
                <a:r>
                  <a:rPr lang="tr-TR" dirty="0"/>
                  <a:t> değerlerine göre hesaplamaları gerektiği için bu eşitlikler </a:t>
                </a:r>
                <a:r>
                  <a:rPr lang="tr-TR" b="1" i="1" dirty="0">
                    <a:solidFill>
                      <a:srgbClr val="FF0000"/>
                    </a:solidFill>
                  </a:rPr>
                  <a:t>1. temel ödevin çözümüne uygun değildir</a:t>
                </a:r>
                <a:r>
                  <a:rPr lang="tr-TR" dirty="0"/>
                  <a:t>. Ancak, 1. temel ödevin iteratif bir yöntemle çözümüne olanak verir.</a:t>
                </a:r>
              </a:p>
              <a:p>
                <a:r>
                  <a:rPr lang="tr-TR" dirty="0"/>
                  <a:t>Buna karşılık </a:t>
                </a:r>
                <a:r>
                  <a:rPr lang="tr-TR" b="1" i="1" dirty="0">
                    <a:solidFill>
                      <a:srgbClr val="FF0000"/>
                    </a:solidFill>
                  </a:rPr>
                  <a:t>Gauss Ortalama Enlem formülleri 2. temel ödevin çözümüne çok uygundur. </a:t>
                </a:r>
              </a:p>
            </p:txBody>
          </p:sp>
        </mc:Choice>
        <mc:Fallback>
          <p:sp>
            <p:nvSpPr>
              <p:cNvPr id="5" name="4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4378235"/>
                <a:ext cx="7772400" cy="1512168"/>
              </a:xfrm>
              <a:blipFill rotWithShape="0">
                <a:blip r:embed="rId2"/>
                <a:stretch>
                  <a:fillRect t="-4839" r="-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Metin kutusu 6">
                <a:extLst>
                  <a:ext uri="{FF2B5EF4-FFF2-40B4-BE49-F238E27FC236}">
                    <a16:creationId xmlns="" xmlns:a16="http://schemas.microsoft.com/office/drawing/2014/main" id="{7EEACC5D-1FB2-4629-87E6-B2CBED09EB9B}"/>
                  </a:ext>
                </a:extLst>
              </p:cNvPr>
              <p:cNvSpPr txBox="1"/>
              <p:nvPr/>
            </p:nvSpPr>
            <p:spPr>
              <a:xfrm>
                <a:off x="914400" y="1560724"/>
                <a:ext cx="725800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func>
                            <m:func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𝜌</m:t>
                      </m:r>
                      <m:d>
                        <m:dPr>
                          <m:begChr m:val="{"/>
                          <m:endChr m:val="}"/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2+3</m:t>
                              </m:r>
                              <m:sSubSup>
                                <m:sSub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  <m:sSubSup>
                                <m:sSub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24</m:t>
                              </m:r>
                              <m:sSubSup>
                                <m:sSub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14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sSub>
                                <m:sSub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func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num>
                            <m:den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  <m:sSubSup>
                                <m:sSub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14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sSub>
                                <m:sSub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num>
                        <m:den>
                          <m:sSub>
                            <m:sSub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func>
                            <m:func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24</m:t>
                              </m:r>
                              <m:sSubSup>
                                <m:sSub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14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sSub>
                                <m:sSub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func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sSubSup>
                                <m:sSub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−9</m:t>
                              </m:r>
                              <m:sSubSup>
                                <m:sSub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24</m:t>
                              </m:r>
                              <m:sSubSup>
                                <m:sSub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14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sSub>
                                <m:sSub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num>
                        <m:den>
                          <m:sSub>
                            <m:sSub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func>
                        <m:func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func>
                      <m:d>
                        <m:dPr>
                          <m:begChr m:val="{"/>
                          <m:endChr m:val="}"/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2+</m:t>
                              </m:r>
                              <m:sSubSup>
                                <m:sSub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  <m:sSubSup>
                                <m:sSub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24</m:t>
                              </m:r>
                              <m:sSubSup>
                                <m:sSub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14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sSub>
                                <m:sSub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func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2+7</m:t>
                              </m:r>
                              <m:sSubSup>
                                <m:sSub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−9</m:t>
                              </m:r>
                              <m:sSubSup>
                                <m:sSub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24</m:t>
                              </m:r>
                              <m:sSubSup>
                                <m:sSub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14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sSub>
                                <m:sSub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=∆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func>
                        <m:func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func>
                      <m:d>
                        <m:dPr>
                          <m:begChr m:val="{"/>
                          <m:endChr m:val="}"/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sSubSup>
                                <m:sSub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  <m:sSubSup>
                                <m:sSub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14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sSub>
                                <m:sSub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func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3+8</m:t>
                              </m:r>
                              <m:sSubSup>
                                <m:sSub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24</m:t>
                              </m:r>
                              <m:sSubSup>
                                <m:sSub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14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sSub>
                                <m:sSub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tr-TR" sz="1400" dirty="0"/>
              </a:p>
            </p:txBody>
          </p:sp>
        </mc:Choice>
        <mc:Fallback xmlns="">
          <p:sp>
            <p:nvSpPr>
              <p:cNvPr id="7" name="Metin kutusu 6">
                <a:extLst>
                  <a:ext uri="{FF2B5EF4-FFF2-40B4-BE49-F238E27FC236}">
                    <a16:creationId xmlns:a16="http://schemas.microsoft.com/office/drawing/2014/main" id="{7EEACC5D-1FB2-4629-87E6-B2CBED09E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560724"/>
                <a:ext cx="7258000" cy="28007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GAUSS ORTALAMA ENLEM YÖNTEMİ – 2. TEMEL ÖDEV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B43-984E-4DE0-ACA2-64A82694EB2F}" type="datetime1">
              <a:rPr lang="tr-TR" smtClean="0"/>
              <a:pPr/>
              <a:t>30.10.2023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3840-DA96-4482-9DBB-F06ECE64CE0F}" type="slidenum">
              <a:rPr lang="tr-TR" smtClean="0"/>
              <a:pPr/>
              <a:t>27</a:t>
            </a:fld>
            <a:endParaRPr lang="tr-T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4 İçerik Yer Tutucusu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tr-TR" sz="2800" dirty="0">
                    <a:latin typeface="Calibri"/>
                  </a:rPr>
                  <a:t>Verilenler:</a:t>
                </a:r>
                <a:r>
                  <a:rPr lang="el-GR" sz="2800" dirty="0">
                    <a:latin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tr-T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2800" dirty="0">
                    <a:latin typeface="Calibri"/>
                  </a:rPr>
                  <a:t>, </a:t>
                </a:r>
                <a:r>
                  <a:rPr lang="el-GR" sz="2800" dirty="0">
                    <a:latin typeface="Calibri"/>
                  </a:rPr>
                  <a:t>λ</a:t>
                </a:r>
                <a:r>
                  <a:rPr lang="tr-TR" sz="2800" baseline="-25000" dirty="0">
                    <a:latin typeface="Calibri"/>
                  </a:rPr>
                  <a:t>1</a:t>
                </a:r>
                <a:r>
                  <a:rPr lang="tr-TR" sz="2800" dirty="0">
                    <a:latin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tr-T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2800" dirty="0">
                    <a:latin typeface="Calibri"/>
                  </a:rPr>
                  <a:t>, </a:t>
                </a:r>
                <a:r>
                  <a:rPr lang="el-GR" sz="2800" dirty="0">
                    <a:latin typeface="Calibri"/>
                  </a:rPr>
                  <a:t>λ</a:t>
                </a:r>
                <a:r>
                  <a:rPr lang="tr-TR" sz="2800" baseline="-25000" dirty="0">
                    <a:latin typeface="Calibri"/>
                  </a:rPr>
                  <a:t>2</a:t>
                </a:r>
                <a:r>
                  <a:rPr lang="tr-TR" sz="2800" dirty="0">
                    <a:latin typeface="Calibri"/>
                  </a:rPr>
                  <a:t> </a:t>
                </a:r>
                <a:endParaRPr lang="tr-TR" sz="2800" baseline="-25000" dirty="0">
                  <a:latin typeface="Calibri"/>
                </a:endParaRPr>
              </a:p>
              <a:p>
                <a:r>
                  <a:rPr lang="tr-TR" sz="2800" dirty="0">
                    <a:latin typeface="Calibri"/>
                  </a:rPr>
                  <a:t> İstenenler:</a:t>
                </a:r>
                <a:r>
                  <a:rPr lang="el-GR" sz="2800" dirty="0">
                    <a:latin typeface="Calibri"/>
                  </a:rPr>
                  <a:t> α</a:t>
                </a:r>
                <a:r>
                  <a:rPr lang="tr-TR" sz="2800" baseline="-25000" dirty="0">
                    <a:latin typeface="Calibri"/>
                  </a:rPr>
                  <a:t>12</a:t>
                </a:r>
                <a:r>
                  <a:rPr lang="tr-TR" sz="2800" dirty="0">
                    <a:latin typeface="Calibri"/>
                  </a:rPr>
                  <a:t>=</a:t>
                </a:r>
                <a:r>
                  <a:rPr lang="el-GR" sz="2800" dirty="0">
                    <a:latin typeface="Calibri"/>
                  </a:rPr>
                  <a:t>α</a:t>
                </a:r>
                <a:r>
                  <a:rPr lang="tr-TR" sz="2800" baseline="-25000" dirty="0">
                    <a:latin typeface="Calibri"/>
                  </a:rPr>
                  <a:t>1</a:t>
                </a:r>
                <a:r>
                  <a:rPr lang="tr-TR" sz="2800" dirty="0">
                    <a:latin typeface="Calibri"/>
                  </a:rPr>
                  <a:t>, s,</a:t>
                </a:r>
                <a:r>
                  <a:rPr lang="tr-TR" sz="2800" baseline="-25000" dirty="0">
                    <a:latin typeface="Calibri"/>
                  </a:rPr>
                  <a:t> </a:t>
                </a:r>
                <a:r>
                  <a:rPr lang="el-GR" sz="2800" dirty="0">
                    <a:latin typeface="Calibri"/>
                  </a:rPr>
                  <a:t>α</a:t>
                </a:r>
                <a:r>
                  <a:rPr lang="tr-TR" sz="2800" baseline="-25000" dirty="0">
                    <a:latin typeface="Calibri"/>
                  </a:rPr>
                  <a:t>21</a:t>
                </a:r>
                <a:r>
                  <a:rPr lang="tr-TR" sz="2800" dirty="0">
                    <a:latin typeface="Calibri"/>
                  </a:rPr>
                  <a:t>=</a:t>
                </a:r>
                <a:r>
                  <a:rPr lang="el-GR" sz="2800" dirty="0">
                    <a:latin typeface="Calibri"/>
                  </a:rPr>
                  <a:t>α</a:t>
                </a:r>
                <a:r>
                  <a:rPr lang="tr-TR" sz="2800" baseline="-25000" dirty="0">
                    <a:latin typeface="Calibri"/>
                  </a:rPr>
                  <a:t>2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tr-TR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,  ∆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,  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func>
                            <m:func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𝜌</m:t>
                      </m:r>
                      <m:d>
                        <m:dPr>
                          <m:begChr m:val="{"/>
                          <m:endChr m:val="}"/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2+3</m:t>
                              </m:r>
                              <m:sSubSup>
                                <m:sSub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  <m:sSubSup>
                                <m:sSub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24</m:t>
                              </m:r>
                              <m:sSubSup>
                                <m:sSub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14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sSub>
                                <m:sSub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func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num>
                            <m:den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  <m:sSubSup>
                                <m:sSub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14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sSub>
                                <m:sSub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num>
                        <m:den>
                          <m:sSub>
                            <m:sSub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func>
                            <m:func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24</m:t>
                              </m:r>
                              <m:sSubSup>
                                <m:sSub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14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sSub>
                                <m:sSub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func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sSubSup>
                                <m:sSub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−9</m:t>
                              </m:r>
                              <m:sSubSup>
                                <m:sSub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24</m:t>
                              </m:r>
                              <m:sSubSup>
                                <m:sSub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14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sSub>
                                <m:sSub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tr-TR" sz="2800" dirty="0">
                    <a:latin typeface="Calibri"/>
                  </a:rPr>
                  <a:t>Eşitliklerdeki s sin</a:t>
                </a:r>
                <a:r>
                  <a:rPr lang="el-GR" sz="2800" dirty="0">
                    <a:latin typeface="Calibri"/>
                  </a:rPr>
                  <a:t>α</a:t>
                </a:r>
                <a:r>
                  <a:rPr lang="tr-TR" sz="2800" baseline="-25000" dirty="0">
                    <a:latin typeface="Calibri"/>
                  </a:rPr>
                  <a:t>m</a:t>
                </a:r>
                <a:r>
                  <a:rPr lang="tr-TR" sz="2800" dirty="0">
                    <a:latin typeface="Calibri"/>
                  </a:rPr>
                  <a:t> ve s </a:t>
                </a:r>
                <a:r>
                  <a:rPr lang="tr-TR" sz="2800" dirty="0" err="1">
                    <a:latin typeface="Calibri"/>
                  </a:rPr>
                  <a:t>cos</a:t>
                </a:r>
                <a:r>
                  <a:rPr lang="el-GR" sz="2800" dirty="0">
                    <a:latin typeface="Calibri"/>
                  </a:rPr>
                  <a:t>α</a:t>
                </a:r>
                <a:r>
                  <a:rPr lang="tr-TR" sz="2800" baseline="-25000" dirty="0">
                    <a:latin typeface="Calibri"/>
                  </a:rPr>
                  <a:t>m</a:t>
                </a:r>
                <a:r>
                  <a:rPr lang="tr-TR" sz="2800" dirty="0">
                    <a:latin typeface="Calibri"/>
                  </a:rPr>
                  <a:t> için aşağıdaki ilk yaklaşık değerler formüllerdeki yerlerine yazılırsa.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15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func>
                            <m:func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5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tr-TR" sz="15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tr-TR" sz="15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func>
                            <m:func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5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den>
                      </m:f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func>
                            <m:func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5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,   </m:t>
                      </m:r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𝑣𝑒</m:t>
                      </m:r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f>
                        <m:f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func>
                            <m:func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5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  <m:sSubSup>
                            <m:sSubSup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tr-TR" sz="1500" dirty="0">
                  <a:latin typeface="Calibri"/>
                </a:endParaRPr>
              </a:p>
              <a:p>
                <a:endParaRPr lang="tr-TR" dirty="0"/>
              </a:p>
            </p:txBody>
          </p:sp>
        </mc:Choice>
        <mc:Fallback>
          <p:sp>
            <p:nvSpPr>
              <p:cNvPr id="5" name="4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84" t="-21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GAUSS ORTALAMA ENLEM YÖNTEMİ – 2. TEMEL ÖDEV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B43-984E-4DE0-ACA2-64A82694EB2F}" type="datetime1">
              <a:rPr lang="tr-TR" smtClean="0"/>
              <a:pPr/>
              <a:t>30.10.2023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3840-DA96-4482-9DBB-F06ECE64CE0F}" type="slidenum">
              <a:rPr lang="tr-TR" smtClean="0"/>
              <a:pPr/>
              <a:t>28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İçerik Yer Tutucusu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2420888"/>
                <a:ext cx="7772400" cy="3598912"/>
              </a:xfrm>
            </p:spPr>
            <p:txBody>
              <a:bodyPr>
                <a:normAutofit/>
              </a:bodyPr>
              <a:lstStyle/>
              <a:p>
                <a:r>
                  <a:rPr lang="tr-TR" dirty="0"/>
                  <a:t>Paydadaki terim </a:t>
                </a:r>
                <a:r>
                  <a:rPr lang="tr-TR" dirty="0" err="1"/>
                  <a:t>binom</a:t>
                </a:r>
                <a:r>
                  <a:rPr lang="tr-TR" dirty="0"/>
                  <a:t> serisi ile paya geçirilir ve düzenlenirse;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6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func>
                        <m:func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func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  <m:sSub>
                            <m:sSub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den>
                      </m:f>
                      <m:func>
                        <m:func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d>
                        <m:dPr>
                          <m:begChr m:val="{"/>
                          <m:endChr m:val="}"/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a:rPr lang="tr-TR" sz="16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24</m:t>
                              </m:r>
                              <m:sSup>
                                <m:sSup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tr-TR" sz="16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tr-TR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num>
                            <m:den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</m:den>
                          </m:f>
                          <m:sSup>
                            <m:sSup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600" dirty="0"/>
              </a:p>
              <a:p>
                <a:r>
                  <a:rPr lang="tr-TR" dirty="0"/>
                  <a:t>Benzer işlemler uygulanarak;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6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func>
                        <m:func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func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den>
                      </m:f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func>
                        <m:func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func>
                      <m:d>
                        <m:dPr>
                          <m:begChr m:val="{"/>
                          <m:endChr m:val="}"/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24</m:t>
                              </m:r>
                              <m:sSup>
                                <m:sSup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tr-TR" sz="16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tr-TR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sSubSup>
                                    <m:sSubSup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−9</m:t>
                                  </m:r>
                                  <m:sSubSup>
                                    <m:sSubSup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num>
                            <m:den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24</m:t>
                              </m:r>
                              <m:sSup>
                                <m:sSup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</m:den>
                          </m:f>
                          <m:sSup>
                            <m:sSup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5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tr-TR" sz="15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tr-TR" sz="15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tr-TR" sz="15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func>
                      <m:d>
                        <m:dPr>
                          <m:begChr m:val="{"/>
                          <m:endChr m:val="}"/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sSubSup>
                                <m:sSubSupPr>
                                  <m:ctrlP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  <m:sSup>
                                <m:sSupPr>
                                  <m:ctrlP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tr-TR" sz="15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tr-TR" sz="15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tr-TR" sz="15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tr-TR" sz="15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tr-TR" sz="15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sz="15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15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tr-TR" sz="15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3+8</m:t>
                                  </m:r>
                                  <m:sSubSup>
                                    <m:sSubSupPr>
                                      <m:ctrlPr>
                                        <a:rPr lang="tr-TR" sz="15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sz="15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tr-TR" sz="15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tr-TR" sz="15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num>
                            <m:den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24</m:t>
                              </m:r>
                              <m:sSup>
                                <m:sSupPr>
                                  <m:ctrlP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</m:den>
                          </m:f>
                          <m:sSup>
                            <m:sSup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500" dirty="0"/>
              </a:p>
              <a:p>
                <a:r>
                  <a:rPr lang="tr-TR" dirty="0"/>
                  <a:t> formülleri elde edilir</a:t>
                </a:r>
              </a:p>
            </p:txBody>
          </p:sp>
        </mc:Choice>
        <mc:Fallback xmlns="">
          <p:sp>
            <p:nvSpPr>
              <p:cNvPr id="5" name="4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2420888"/>
                <a:ext cx="7772400" cy="3598912"/>
              </a:xfrm>
              <a:blipFill>
                <a:blip r:embed="rId2"/>
                <a:stretch>
                  <a:fillRect l="-784" t="-1354" b="-16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>
                <a:extLst>
                  <a:ext uri="{FF2B5EF4-FFF2-40B4-BE49-F238E27FC236}">
                    <a16:creationId xmlns="" xmlns:a16="http://schemas.microsoft.com/office/drawing/2014/main" id="{D88AEED5-D2A6-4FF4-8A48-D8A5260D9C2C}"/>
                  </a:ext>
                </a:extLst>
              </p:cNvPr>
              <p:cNvSpPr txBox="1"/>
              <p:nvPr/>
            </p:nvSpPr>
            <p:spPr>
              <a:xfrm>
                <a:off x="1043608" y="1484784"/>
                <a:ext cx="7272808" cy="890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func>
                        <m:func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func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  <m:sSub>
                            <m:sSub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den>
                      </m:f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2+3</m:t>
                                  </m:r>
                                  <m:sSubSup>
                                    <m:sSubSupPr>
                                      <m:ctrlP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+2</m:t>
                                  </m:r>
                                  <m:sSubSup>
                                    <m:sSubSupPr>
                                      <m:ctrlP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tr-TR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func>
                                            <m:funcPr>
                                              <m:ctrlPr>
                                                <a:rPr lang="tr-TR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a:rPr lang="tr-TR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∆</m:t>
                                              </m:r>
                                              <m:r>
                                                <a:rPr lang="tr-TR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𝜆</m:t>
                                              </m:r>
                                              <m:r>
                                                <a:rPr lang="tr-TR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tr-TR" sz="1400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cos</m:t>
                                              </m:r>
                                            </m:fNam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tr-TR" sz="14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tr-TR" sz="14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𝜑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tr-TR" sz="14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𝑚</m:t>
                                                  </m:r>
                                                </m:sub>
                                              </m:sSub>
                                            </m:e>
                                          </m:func>
                                        </m:num>
                                        <m:den>
                                          <m:r>
                                            <a:rPr lang="tr-TR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𝜌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tr-TR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tr-TR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tr-TR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  <m:sup>
                                          <m:r>
                                            <a:rPr lang="tr-TR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tr-TR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tr-TR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∆</m:t>
                                          </m:r>
                                          <m:r>
                                            <a:rPr lang="tr-TR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𝜑</m:t>
                                          </m:r>
                                        </m:num>
                                        <m:den>
                                          <m:r>
                                            <a:rPr lang="tr-TR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𝜌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tr-TR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tr-TR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  <m:sup>
                                              <m:r>
                                                <a:rPr lang="tr-TR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+…</m:t>
                          </m:r>
                        </m:den>
                      </m:f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D88AEED5-D2A6-4FF4-8A48-D8A5260D9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484784"/>
                <a:ext cx="7272808" cy="8908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GAUSS ORTALAMA ENLEM YÖNTEMİ – 2. TEMEL ÖDEV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B43-984E-4DE0-ACA2-64A82694EB2F}" type="datetime1">
              <a:rPr lang="tr-TR" smtClean="0"/>
              <a:pPr/>
              <a:t>30.10.2023</a:t>
            </a:fld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3840-DA96-4482-9DBB-F06ECE64CE0F}" type="slidenum">
              <a:rPr lang="tr-TR" smtClean="0"/>
              <a:pPr/>
              <a:t>29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İçerik Yer Tutucusu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Bu eşitliklerde aşağıdaki kısaltmalar yapılarak eşitlikler tekrar düzenlenebilir.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sz="15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"</m:t>
                          </m:r>
                        </m:num>
                        <m:den>
                          <m:sSub>
                            <m:sSub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,  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"</m:t>
                          </m:r>
                        </m:num>
                        <m:den>
                          <m:sSub>
                            <m:sSub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,  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d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24</m:t>
                          </m:r>
                          <m:sSup>
                            <m:sSup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,  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</m:d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tr-TR" sz="15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−9</m:t>
                              </m:r>
                              <m:sSubSup>
                                <m:sSubSupPr>
                                  <m:ctrlP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24</m:t>
                          </m:r>
                          <m:sSup>
                            <m:sSup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tr-TR" sz="15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d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24</m:t>
                          </m:r>
                          <m:sSup>
                            <m:sSup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,  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e>
                      </m:d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bSup>
                        </m:den>
                      </m:f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,  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e>
                      </m:d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sSubSup>
                            <m:sSubSup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  <m:sSup>
                            <m:sSup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,  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</m:d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3+8</m:t>
                              </m:r>
                              <m:sSubSup>
                                <m:sSubSupPr>
                                  <m:ctrlP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24</m:t>
                          </m:r>
                          <m:sSup>
                            <m:sSup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tr-TR" sz="15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tr-TR" sz="15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5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func>
                        <m:func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5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func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[1]</m:t>
                          </m:r>
                        </m:den>
                      </m:f>
                      <m:func>
                        <m:func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tr-TR" sz="15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d>
                        <m:dPr>
                          <m:begChr m:val="{"/>
                          <m:endChr m:val="}"/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d>
                          <m:sSup>
                            <m:sSup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tr-TR" sz="15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tr-TR" sz="15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tr-TR" sz="15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tr-TR" sz="15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tr-TR" sz="15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sz="15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15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tr-TR" sz="15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+[6]</m:t>
                          </m:r>
                          <m:sSup>
                            <m:sSup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5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func>
                        <m:func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5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func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[2]</m:t>
                          </m:r>
                        </m:den>
                      </m:f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func>
                        <m:func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5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func>
                      <m:d>
                        <m:dPr>
                          <m:begChr m:val="{"/>
                          <m:endChr m:val="}"/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d>
                          <m:sSup>
                            <m:sSup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tr-TR" sz="15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tr-TR" sz="15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tr-TR" sz="15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tr-TR" sz="15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tr-TR" sz="15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sz="15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15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tr-TR" sz="15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+[4]</m:t>
                          </m:r>
                          <m:sSup>
                            <m:sSup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5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±180°=</m:t>
                      </m:r>
                      <m:func>
                        <m:func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tr-TR" sz="15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func>
                      <m:d>
                        <m:dPr>
                          <m:begChr m:val="{"/>
                          <m:endChr m:val="}"/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e>
                          </m:d>
                          <m:sSup>
                            <m:sSup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tr-TR" sz="15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tr-TR" sz="15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tr-TR" sz="15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tr-TR" sz="15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tr-TR" sz="15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sz="15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15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tr-TR" sz="15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+[8]</m:t>
                          </m:r>
                          <m:sSup>
                            <m:sSup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5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5" name="4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84" t="-2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ikdörtgen 5"/>
          <p:cNvSpPr/>
          <p:nvPr/>
        </p:nvSpPr>
        <p:spPr>
          <a:xfrm>
            <a:off x="1619672" y="3933056"/>
            <a:ext cx="6840760" cy="172819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Jeodezik Temel Ödevler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B43-984E-4DE0-ACA2-64A82694EB2F}" type="datetime1">
              <a:rPr lang="tr-TR" smtClean="0"/>
              <a:pPr/>
              <a:t>30.10.2023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3840-DA96-4482-9DBB-F06ECE64CE0F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233664" cy="4572000"/>
          </a:xfrm>
        </p:spPr>
        <p:txBody>
          <a:bodyPr>
            <a:normAutofit fontScale="70000" lnSpcReduction="20000"/>
          </a:bodyPr>
          <a:lstStyle/>
          <a:p>
            <a:r>
              <a:rPr lang="tr-TR" dirty="0"/>
              <a:t>Bu problemlerin her birinin çözümü için temel olarak yandaki şekilde görüldüğü gibi elipsoidal bir kutupsal üçgenden yararlanılır.</a:t>
            </a:r>
          </a:p>
          <a:p>
            <a:r>
              <a:rPr lang="tr-TR" dirty="0"/>
              <a:t>Bu problemin çözümü için çok sayıda çözüm yöntemi geliştirilmiştir.</a:t>
            </a:r>
          </a:p>
          <a:p>
            <a:r>
              <a:rPr lang="tr-TR" dirty="0"/>
              <a:t>Bunları kenarın uzunluğuna göre sınıflandırmak olasıdır.</a:t>
            </a:r>
          </a:p>
          <a:p>
            <a:pPr lvl="1"/>
            <a:r>
              <a:rPr lang="tr-TR" dirty="0"/>
              <a:t>Kısa kenarlar (S&lt;100-150 km) için olan çözüm yöntemleri</a:t>
            </a:r>
          </a:p>
          <a:p>
            <a:pPr lvl="1"/>
            <a:r>
              <a:rPr lang="tr-TR" dirty="0"/>
              <a:t>Orta Uzaklıklar (S&lt;1000 km) içim</a:t>
            </a:r>
          </a:p>
          <a:p>
            <a:pPr lvl="1"/>
            <a:r>
              <a:rPr lang="tr-TR" dirty="0"/>
              <a:t>Büyük Kenarlar (S&gt;1000 km) için olan çözüm yöntemleri</a:t>
            </a:r>
          </a:p>
          <a:p>
            <a:r>
              <a:rPr lang="tr-TR" dirty="0"/>
              <a:t>Klasik ülke nirengi ağlarında kenarları 150 km’ den büyük olamayacaklarından (1. derece ağlarda genellikle S≈35 km), burada kısa kenarlar için önerilen yöntemlerin en yaygın uygulamalarından söz edilecektir.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84784"/>
            <a:ext cx="3672408" cy="457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GAUSS ORTALAMA ENLEM YÖNTEMİ – 2. TEMEL ÖDEV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B43-984E-4DE0-ACA2-64A82694EB2F}" type="datetime1">
              <a:rPr lang="tr-TR" smtClean="0"/>
              <a:pPr/>
              <a:t>30.10.2023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3840-DA96-4482-9DBB-F06ECE64CE0F}" type="slidenum">
              <a:rPr lang="tr-TR" smtClean="0"/>
              <a:pPr/>
              <a:t>30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İçerik Yer Tutucusu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tr-TR" dirty="0"/>
                  <a:t>Temel ödevin çözümünde aşağıdaki işlem sırası izlenir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15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5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sSub>
                            <m:sSub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func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func>
                            <m:func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5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func>
                            <m:func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5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m:rPr>
                          <m:nor/>
                        </m:rPr>
                        <a:rPr lang="tr-TR" sz="15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den</m:t>
                      </m:r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 sz="15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ve</m:t>
                      </m:r>
                      <m:r>
                        <m:rPr>
                          <m:nor/>
                        </m:rPr>
                        <a:rPr lang="tr-TR" sz="15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 sz="15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sonra</m:t>
                      </m:r>
                    </m:oMath>
                  </m:oMathPara>
                </a14:m>
                <a:endParaRPr lang="tr-TR" sz="15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func>
                            <m:func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5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5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func>
                            <m:func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5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5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15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sSub>
                                <m:sSubPr>
                                  <m:ctrlP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func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15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sSub>
                                <m:sSubPr>
                                  <m:ctrlP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5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func>
                        </m:e>
                      </m:rad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m:rPr>
                          <m:nor/>
                        </m:rPr>
                        <a:rPr lang="tr-TR" sz="15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den</m:t>
                      </m:r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 sz="15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kenar</m:t>
                      </m:r>
                      <m:r>
                        <m:rPr>
                          <m:nor/>
                        </m:rPr>
                        <a:rPr lang="tr-TR" sz="15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ı</m:t>
                      </m:r>
                    </m:oMath>
                  </m:oMathPara>
                </a14:m>
                <a:endParaRPr lang="tr-TR" sz="15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15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±180°</m:t>
                          </m:r>
                        </m:num>
                        <m:den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,  ∆</m:t>
                      </m:r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±180°</m:t>
                      </m:r>
                    </m:oMath>
                  </m:oMathPara>
                </a14:m>
                <a:endParaRPr lang="tr-TR" sz="15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sz="15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sub>
                      </m:sSub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tr-TR" sz="15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15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±180°</m:t>
                      </m:r>
                    </m:oMath>
                  </m:oMathPara>
                </a14:m>
                <a:endParaRPr lang="tr-TR" sz="1500" dirty="0"/>
              </a:p>
              <a:p>
                <a:r>
                  <a:rPr lang="tr-TR" dirty="0"/>
                  <a:t>Bu eşitliklerde tek dereceden tüm terimler kaybolduğundan, tüm terimler 4. dereceye dahil kesindir. Bu nedenle </a:t>
                </a:r>
                <a:r>
                  <a:rPr lang="tr-TR" dirty="0" err="1"/>
                  <a:t>Legendre</a:t>
                </a:r>
                <a:r>
                  <a:rPr lang="tr-TR" dirty="0"/>
                  <a:t> yöntemine göre bu eşitlikler daha iyi yaklaşır, daha iyi yakınsar. </a:t>
                </a:r>
              </a:p>
            </p:txBody>
          </p:sp>
        </mc:Choice>
        <mc:Fallback xmlns="">
          <p:sp>
            <p:nvSpPr>
              <p:cNvPr id="5" name="4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49" t="-1733" r="-62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GAUSS ORTALAMA ENLEM YÖNTEMİ – 1. TEMEL ÖDEV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B43-984E-4DE0-ACA2-64A82694EB2F}" type="datetime1">
              <a:rPr lang="tr-TR" smtClean="0"/>
              <a:pPr/>
              <a:t>30.10.2023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3840-DA96-4482-9DBB-F06ECE64CE0F}" type="slidenum">
              <a:rPr lang="tr-TR" smtClean="0"/>
              <a:pPr/>
              <a:t>31</a:t>
            </a:fld>
            <a:endParaRPr lang="tr-T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4 İçerik Yer Tutucusu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1800" dirty="0" smtClean="0">
                    <a:latin typeface="Calibri"/>
                  </a:rPr>
                  <a:t>Verilenler:</a:t>
                </a:r>
                <a:r>
                  <a:rPr lang="el-GR" sz="1800" dirty="0">
                    <a:latin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1800" dirty="0">
                    <a:latin typeface="Calibri"/>
                  </a:rPr>
                  <a:t>, </a:t>
                </a:r>
                <a:r>
                  <a:rPr lang="el-GR" sz="1800" dirty="0">
                    <a:latin typeface="Calibri"/>
                  </a:rPr>
                  <a:t>λ</a:t>
                </a:r>
                <a:r>
                  <a:rPr lang="tr-TR" sz="1800" baseline="-25000" dirty="0">
                    <a:latin typeface="Calibri"/>
                  </a:rPr>
                  <a:t>1</a:t>
                </a:r>
                <a:r>
                  <a:rPr lang="tr-TR" sz="1800" dirty="0">
                    <a:latin typeface="Calibri"/>
                  </a:rPr>
                  <a:t>, </a:t>
                </a:r>
                <a:r>
                  <a:rPr lang="el-GR" sz="1800" dirty="0">
                    <a:latin typeface="Calibri"/>
                  </a:rPr>
                  <a:t>α</a:t>
                </a:r>
                <a:r>
                  <a:rPr lang="tr-TR" sz="1800" baseline="-25000" dirty="0">
                    <a:latin typeface="Calibri"/>
                  </a:rPr>
                  <a:t>12</a:t>
                </a:r>
                <a:r>
                  <a:rPr lang="tr-TR" sz="1800" dirty="0">
                    <a:latin typeface="Calibri"/>
                  </a:rPr>
                  <a:t>, s</a:t>
                </a:r>
                <a:endParaRPr lang="tr-TR" sz="1800" baseline="-25000" dirty="0">
                  <a:latin typeface="Calibri"/>
                </a:endParaRPr>
              </a:p>
              <a:p>
                <a:r>
                  <a:rPr lang="tr-TR" sz="1800" dirty="0">
                    <a:latin typeface="Calibri"/>
                  </a:rPr>
                  <a:t> İstenenler:</a:t>
                </a:r>
                <a:r>
                  <a:rPr lang="el-GR" sz="1800" dirty="0">
                    <a:latin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tr-TR" sz="1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1800" dirty="0">
                    <a:latin typeface="Calibri"/>
                  </a:rPr>
                  <a:t>, </a:t>
                </a:r>
                <a:r>
                  <a:rPr lang="el-GR" sz="1800" dirty="0">
                    <a:latin typeface="Calibri"/>
                  </a:rPr>
                  <a:t>λ</a:t>
                </a:r>
                <a:r>
                  <a:rPr lang="tr-TR" sz="1800" baseline="-25000" dirty="0">
                    <a:latin typeface="Calibri"/>
                  </a:rPr>
                  <a:t>2</a:t>
                </a:r>
                <a:r>
                  <a:rPr lang="tr-TR" sz="1800" dirty="0">
                    <a:latin typeface="Calibri"/>
                  </a:rPr>
                  <a:t>, </a:t>
                </a:r>
                <a:r>
                  <a:rPr lang="el-GR" sz="1800" dirty="0">
                    <a:latin typeface="Calibri"/>
                  </a:rPr>
                  <a:t>α</a:t>
                </a:r>
                <a:r>
                  <a:rPr lang="tr-TR" sz="1800" baseline="-25000" dirty="0">
                    <a:latin typeface="Calibri"/>
                  </a:rPr>
                  <a:t>21</a:t>
                </a:r>
              </a:p>
              <a:p>
                <a:r>
                  <a:rPr lang="tr-TR" sz="1800" dirty="0">
                    <a:latin typeface="Calibri"/>
                  </a:rPr>
                  <a:t>Gauss Ortalama Enlem yöntemi  ile 1. temel ödevin çözümü doğrudan mümkün değildir, ancak iteratif çözüm gerçekleştirilebilir. </a:t>
                </a:r>
                <a:endParaRPr lang="tr-TR" sz="1800" dirty="0"/>
              </a:p>
              <a:p>
                <a:r>
                  <a:rPr lang="tr-TR" sz="1800" dirty="0">
                    <a:latin typeface="Calibri"/>
                  </a:rPr>
                  <a:t>Bu amaçla öncelikle,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tr-TR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tr-TR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=[2]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func>
                            <m:func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d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tr-TR" sz="14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tr-TR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+[4]</m:t>
                          </m:r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r-TR" sz="1400" dirty="0">
                  <a:latin typeface="Calibri"/>
                </a:endParaRPr>
              </a:p>
              <a:p>
                <a:r>
                  <a:rPr lang="tr-TR" sz="1800" dirty="0">
                    <a:latin typeface="Calibri"/>
                  </a:rPr>
                  <a:t>formülün paydadaki terimi </a:t>
                </a:r>
                <a:r>
                  <a:rPr lang="tr-TR" sz="1800" dirty="0" err="1">
                    <a:latin typeface="Calibri"/>
                  </a:rPr>
                  <a:t>binoma</a:t>
                </a:r>
                <a:r>
                  <a:rPr lang="tr-TR" sz="1800" dirty="0">
                    <a:latin typeface="Calibri"/>
                  </a:rPr>
                  <a:t> göre açılıp paya çevrilirse bazı terimlerin atılmasıyla;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tr-TR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tr-TR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=[2]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func>
                            <m:func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d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tr-TR" sz="14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tr-TR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+[4]</m:t>
                          </m:r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sz="1400" dirty="0">
                  <a:latin typeface="Calibri"/>
                </a:endParaRPr>
              </a:p>
              <a:p>
                <a:r>
                  <a:rPr lang="tr-TR" sz="1800" dirty="0">
                    <a:latin typeface="Calibri"/>
                  </a:rPr>
                  <a:t>formülü elde edilir.</a:t>
                </a:r>
              </a:p>
            </p:txBody>
          </p:sp>
        </mc:Choice>
        <mc:Fallback>
          <p:sp>
            <p:nvSpPr>
              <p:cNvPr id="5" name="4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157" t="-8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GAUSS ORTALAMA ENLEM YÖNTEMİ – 1. TEMEL ÖDEV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B43-984E-4DE0-ACA2-64A82694EB2F}" type="datetime1">
              <a:rPr lang="tr-TR" smtClean="0"/>
              <a:pPr/>
              <a:t>30.10.2023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3840-DA96-4482-9DBB-F06ECE64CE0F}" type="slidenum">
              <a:rPr lang="tr-TR" smtClean="0"/>
              <a:pPr/>
              <a:t>32</a:t>
            </a:fld>
            <a:endParaRPr lang="tr-T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4 İçerik Yer Tutucusu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tr-TR" dirty="0" smtClean="0"/>
                  <a:t>Aynı şekilde,</a:t>
                </a:r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9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tr-TR" sz="19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tr-TR" sz="19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=[1]</m:t>
                      </m:r>
                      <m:f>
                        <m:fPr>
                          <m:ctrlPr>
                            <a:rPr lang="tr-TR" sz="1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func>
                            <m:funcPr>
                              <m:ctrlPr>
                                <a:rPr lang="tr-TR" sz="1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9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1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tr-TR" sz="1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9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tr-TR" sz="1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1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∆</m:t>
                                  </m:r>
                                  <m:r>
                                    <a:rPr lang="tr-TR" sz="1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tr-TR" sz="1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tr-TR" sz="1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sz="1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d>
                          <m:sSup>
                            <m:sSupPr>
                              <m:ctrlPr>
                                <a:rPr lang="tr-TR" sz="1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1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tr-TR" sz="19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tr-TR" sz="19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tr-TR" sz="19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tr-TR" sz="19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tr-TR" sz="19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sz="19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19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tr-TR" sz="19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tr-TR" sz="1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1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−[6]</m:t>
                          </m:r>
                          <m:sSup>
                            <m:sSupPr>
                              <m:ctrlPr>
                                <a:rPr lang="tr-TR" sz="1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r>
                                <a:rPr lang="tr-TR" sz="1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tr-TR" sz="1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tr-TR" sz="19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9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9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tr-TR" sz="19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tr-TR" sz="19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sz="1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tr-TR" sz="1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tr-TR" sz="1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  <m:r>
                            <a:rPr lang="tr-TR" sz="1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tr-TR" sz="19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1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func>
                      <m:d>
                        <m:dPr>
                          <m:begChr m:val="{"/>
                          <m:endChr m:val="}"/>
                          <m:ctrlPr>
                            <a:rPr lang="tr-TR" sz="1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sz="1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e>
                          </m:d>
                          <m:sSup>
                            <m:sSupPr>
                              <m:ctrlPr>
                                <a:rPr lang="tr-TR" sz="1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1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tr-TR" sz="19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tr-TR" sz="19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tr-TR" sz="19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tr-TR" sz="19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tr-TR" sz="19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sz="19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19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tr-TR" sz="19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tr-TR" sz="1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tr-TR" sz="19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900" dirty="0"/>
              </a:p>
              <a:p>
                <a:pPr marL="0" indent="0">
                  <a:buNone/>
                </a:pPr>
                <a:endParaRPr lang="tr-TR" dirty="0"/>
              </a:p>
              <a:p>
                <a:r>
                  <a:rPr lang="tr-TR" dirty="0"/>
                  <a:t>formülleri de elde edilir.</a:t>
                </a:r>
              </a:p>
              <a:p>
                <a:r>
                  <a:rPr lang="tr-TR" dirty="0"/>
                  <a:t>1. temel ödevde yalnızca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tr-T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2800" dirty="0">
                    <a:latin typeface="Calibri"/>
                  </a:rPr>
                  <a:t>, </a:t>
                </a:r>
                <a:r>
                  <a:rPr lang="el-GR" sz="2800" dirty="0">
                    <a:latin typeface="Calibri"/>
                  </a:rPr>
                  <a:t>λ</a:t>
                </a:r>
                <a:r>
                  <a:rPr lang="tr-TR" sz="2800" baseline="-25000" dirty="0">
                    <a:latin typeface="Calibri"/>
                  </a:rPr>
                  <a:t>1</a:t>
                </a:r>
                <a:r>
                  <a:rPr lang="tr-TR" sz="2800" dirty="0">
                    <a:latin typeface="Calibri"/>
                  </a:rPr>
                  <a:t>, </a:t>
                </a:r>
                <a:r>
                  <a:rPr lang="el-GR" sz="2800" dirty="0">
                    <a:latin typeface="Calibri"/>
                  </a:rPr>
                  <a:t>α</a:t>
                </a:r>
                <a:r>
                  <a:rPr lang="tr-TR" sz="2800" baseline="-25000" dirty="0">
                    <a:latin typeface="Calibri"/>
                  </a:rPr>
                  <a:t>12</a:t>
                </a:r>
                <a:r>
                  <a:rPr lang="tr-TR" sz="2800" dirty="0">
                    <a:latin typeface="Calibri"/>
                  </a:rPr>
                  <a:t>, s </a:t>
                </a:r>
                <a:r>
                  <a:rPr lang="tr-TR" dirty="0"/>
                  <a:t>verildiğinden bu eşitlikten doğrudan</a:t>
                </a:r>
                <a:r>
                  <a:rPr lang="tr-TR" sz="2800" dirty="0"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tr-TR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tr-TR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tr-TR" sz="2800" dirty="0">
                    <a:latin typeface="Calibri"/>
                    <a:cs typeface="Times New Roman"/>
                  </a:rPr>
                  <a:t>, </a:t>
                </a:r>
                <a:r>
                  <a:rPr lang="el-GR" sz="2800" dirty="0">
                    <a:latin typeface="Times New Roman"/>
                    <a:cs typeface="Times New Roman"/>
                  </a:rPr>
                  <a:t>Δ</a:t>
                </a:r>
                <a:r>
                  <a:rPr lang="el-GR" sz="2800" dirty="0">
                    <a:latin typeface="Calibri"/>
                    <a:cs typeface="Times New Roman"/>
                  </a:rPr>
                  <a:t>λ</a:t>
                </a:r>
                <a:r>
                  <a:rPr lang="tr-TR" sz="2800" dirty="0">
                    <a:latin typeface="Calibri"/>
                    <a:cs typeface="Times New Roman"/>
                  </a:rPr>
                  <a:t>, </a:t>
                </a:r>
                <a:r>
                  <a:rPr lang="el-GR" sz="2800" dirty="0">
                    <a:latin typeface="Times New Roman"/>
                    <a:cs typeface="Times New Roman"/>
                  </a:rPr>
                  <a:t>Δ</a:t>
                </a:r>
                <a:r>
                  <a:rPr lang="el-GR" sz="2800" dirty="0">
                    <a:latin typeface="Calibri"/>
                    <a:cs typeface="Times New Roman"/>
                  </a:rPr>
                  <a:t>α</a:t>
                </a:r>
                <a:r>
                  <a:rPr lang="tr-TR" sz="2800" dirty="0">
                    <a:latin typeface="Calibri"/>
                    <a:cs typeface="Times New Roman"/>
                  </a:rPr>
                  <a:t> </a:t>
                </a:r>
                <a:r>
                  <a:rPr lang="tr-TR" dirty="0"/>
                  <a:t>bulunamaz.</a:t>
                </a:r>
              </a:p>
              <a:p>
                <a:r>
                  <a:rPr lang="tr-TR" dirty="0"/>
                  <a:t>İteratif çözüm için </a:t>
                </a:r>
                <a:r>
                  <a:rPr lang="el-GR" sz="2400" dirty="0">
                    <a:latin typeface="Calibri"/>
                  </a:rPr>
                  <a:t>ϕ</a:t>
                </a:r>
                <a:r>
                  <a:rPr lang="tr-TR" sz="2400" baseline="-25000" dirty="0">
                    <a:latin typeface="Calibri"/>
                  </a:rPr>
                  <a:t>2</a:t>
                </a:r>
                <a:r>
                  <a:rPr lang="tr-TR" sz="2400" dirty="0">
                    <a:latin typeface="Calibri"/>
                  </a:rPr>
                  <a:t>, </a:t>
                </a:r>
                <a:r>
                  <a:rPr lang="el-GR" sz="2400" dirty="0">
                    <a:latin typeface="Calibri"/>
                  </a:rPr>
                  <a:t>λ</a:t>
                </a:r>
                <a:r>
                  <a:rPr lang="tr-TR" sz="2400" baseline="-25000" dirty="0">
                    <a:latin typeface="Calibri"/>
                  </a:rPr>
                  <a:t>2</a:t>
                </a:r>
                <a:r>
                  <a:rPr lang="tr-TR" sz="2400" dirty="0">
                    <a:latin typeface="Calibri"/>
                  </a:rPr>
                  <a:t> </a:t>
                </a:r>
                <a:r>
                  <a:rPr lang="tr-TR" dirty="0"/>
                  <a:t>değerleri ya ölçekli bir nirengi kanavasından ya da 1/25 000 ölçekli bir haritadan yaklaşık olarak alınır ve bu değerlerle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tr-T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tr-TR" sz="2400" dirty="0">
                    <a:latin typeface="Calibri"/>
                    <a:cs typeface="Times New Roman"/>
                  </a:rPr>
                  <a:t>, </a:t>
                </a:r>
                <a:r>
                  <a:rPr lang="el-GR" sz="2400" dirty="0">
                    <a:latin typeface="Times New Roman"/>
                    <a:cs typeface="Times New Roman"/>
                  </a:rPr>
                  <a:t>Δ</a:t>
                </a:r>
                <a:r>
                  <a:rPr lang="el-GR" sz="2400" dirty="0">
                    <a:latin typeface="Calibri"/>
                    <a:cs typeface="Times New Roman"/>
                  </a:rPr>
                  <a:t>λ</a:t>
                </a:r>
                <a:r>
                  <a:rPr lang="tr-TR" sz="2400" dirty="0">
                    <a:latin typeface="Calibri"/>
                    <a:cs typeface="Times New Roman"/>
                  </a:rPr>
                  <a:t> </a:t>
                </a:r>
                <a:r>
                  <a:rPr lang="tr-TR" dirty="0"/>
                  <a:t>ve köşeli parantez içerisindeki değerler hesaplanıp, </a:t>
                </a:r>
                <a:r>
                  <a:rPr lang="el-GR" sz="2400" dirty="0">
                    <a:latin typeface="Times New Roman"/>
                    <a:cs typeface="Times New Roman"/>
                  </a:rPr>
                  <a:t>Δ</a:t>
                </a:r>
                <a:r>
                  <a:rPr lang="el-GR" sz="2400" dirty="0">
                    <a:latin typeface="Calibri"/>
                    <a:cs typeface="Times New Roman"/>
                  </a:rPr>
                  <a:t>α</a:t>
                </a:r>
                <a:r>
                  <a:rPr lang="tr-TR" sz="2400" dirty="0">
                    <a:latin typeface="Calibri"/>
                    <a:cs typeface="Times New Roman"/>
                  </a:rPr>
                  <a:t> ve </a:t>
                </a:r>
                <a:r>
                  <a:rPr lang="el-GR" sz="2800" dirty="0">
                    <a:latin typeface="Calibri"/>
                    <a:cs typeface="Times New Roman"/>
                  </a:rPr>
                  <a:t>α</a:t>
                </a:r>
                <a:r>
                  <a:rPr lang="tr-TR" sz="2800" baseline="-25000" dirty="0">
                    <a:latin typeface="Calibri"/>
                    <a:cs typeface="Times New Roman"/>
                  </a:rPr>
                  <a:t>m</a:t>
                </a:r>
                <a:r>
                  <a:rPr lang="tr-TR" sz="2800" dirty="0">
                    <a:latin typeface="Calibri"/>
                    <a:cs typeface="Times New Roman"/>
                  </a:rPr>
                  <a:t> </a:t>
                </a:r>
                <a:r>
                  <a:rPr lang="tr-TR" dirty="0"/>
                  <a:t>yaklaşık değerleri hesaplanır.</a:t>
                </a:r>
              </a:p>
              <a:p>
                <a:r>
                  <a:rPr lang="tr-TR" dirty="0"/>
                  <a:t>Eğer böyle olanaklar yoksa, yaklaşık hesap için yalnız ilk terimler alınır. Bu formüllerde </a:t>
                </a:r>
                <a:r>
                  <a:rPr lang="el-GR" sz="2400" dirty="0">
                    <a:latin typeface="Calibri"/>
                    <a:cs typeface="Times New Roman"/>
                  </a:rPr>
                  <a:t>α</a:t>
                </a:r>
                <a:r>
                  <a:rPr lang="tr-TR" sz="2400" baseline="-25000" dirty="0">
                    <a:latin typeface="Calibri"/>
                    <a:cs typeface="Times New Roman"/>
                  </a:rPr>
                  <a:t>m</a:t>
                </a:r>
                <a:r>
                  <a:rPr lang="tr-TR" sz="2400" dirty="0">
                    <a:latin typeface="Calibri"/>
                    <a:cs typeface="Times New Roman"/>
                  </a:rPr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tr-TR" dirty="0"/>
                  <a:t>yerine </a:t>
                </a:r>
                <a:r>
                  <a:rPr lang="el-GR" sz="2800" dirty="0">
                    <a:latin typeface="Calibri"/>
                    <a:cs typeface="Times New Roman"/>
                  </a:rPr>
                  <a:t>α</a:t>
                </a:r>
                <a:r>
                  <a:rPr lang="tr-TR" sz="2800" baseline="-25000" dirty="0">
                    <a:latin typeface="Calibri"/>
                    <a:cs typeface="Times New Roman"/>
                  </a:rPr>
                  <a:t>1</a:t>
                </a:r>
                <a:r>
                  <a:rPr lang="tr-TR" sz="2800" dirty="0">
                    <a:latin typeface="Calibri"/>
                    <a:cs typeface="Times New Roman"/>
                  </a:rPr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tr-T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değerleri konur. </a:t>
                </a:r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5" name="4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314" t="-2267" r="-863" b="-17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r>
              <a:rPr lang="tr-TR" dirty="0"/>
              <a:t>Örnek - 1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B43-984E-4DE0-ACA2-64A82694EB2F}" type="datetime1">
              <a:rPr lang="tr-TR" smtClean="0"/>
              <a:pPr/>
              <a:t>30.10.2023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3840-DA96-4482-9DBB-F06ECE64CE0F}" type="slidenum">
              <a:rPr lang="tr-TR" smtClean="0"/>
              <a:pPr/>
              <a:t>33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etin kutusu 4">
                <a:extLst>
                  <a:ext uri="{FF2B5EF4-FFF2-40B4-BE49-F238E27FC236}">
                    <a16:creationId xmlns="" xmlns:a16="http://schemas.microsoft.com/office/drawing/2014/main" id="{A36EC3DA-9D57-44C0-943F-8BC5F93F919D}"/>
                  </a:ext>
                </a:extLst>
              </p:cNvPr>
              <p:cNvSpPr txBox="1"/>
              <p:nvPr/>
            </p:nvSpPr>
            <p:spPr>
              <a:xfrm>
                <a:off x="539552" y="908720"/>
                <a:ext cx="7920880" cy="5687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tr-TR" sz="1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tr-TR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=6 398 786.849 m</a:t>
                </a:r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tr-TR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 2</m:t>
                        </m:r>
                      </m:sup>
                    </m:sSup>
                  </m:oMath>
                </a14:m>
                <a:r>
                  <a:rPr lang="tr-TR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=0.006 719 218 8</a:t>
                </a:r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tr-TR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Verilenler:</a:t>
                </a:r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=53° </m:t>
                      </m:r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50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02.8809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=54° </m:t>
                      </m:r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13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15.2891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=10° </m:t>
                      </m:r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04.1772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=10° </m:t>
                      </m:r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47.2430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tr-TR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İstenenler:</a:t>
                </a:r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"</m:t>
                          </m:r>
                        </m:num>
                        <m:den>
                          <m:sSub>
                            <m:sSub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,  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"</m:t>
                          </m:r>
                        </m:num>
                        <m:den>
                          <m:sSub>
                            <m:sSub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,  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d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24</m:t>
                          </m:r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,  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</m:d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sSubSup>
                                <m:sSub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−9</m:t>
                              </m:r>
                              <m:sSubSup>
                                <m:sSub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24</m:t>
                          </m:r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d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24</m:t>
                          </m:r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,  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e>
                      </m:d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bSup>
                        </m:den>
                      </m:f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,  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e>
                      </m:d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sSubSup>
                            <m:sSub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,  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</m:d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3+8</m:t>
                              </m:r>
                              <m:sSubSup>
                                <m:sSub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24</m:t>
                          </m:r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tr-TR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func>
                        <m:func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func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[1]</m:t>
                          </m:r>
                        </m:den>
                      </m:f>
                      <m:func>
                        <m:func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tr-T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d>
                        <m:dPr>
                          <m:begChr m:val="{"/>
                          <m:endChr m:val="}"/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d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tr-TR" sz="14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tr-TR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+[6]</m:t>
                          </m:r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func>
                        <m:func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func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[2]</m:t>
                          </m:r>
                        </m:den>
                      </m:f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func>
                        <m:func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func>
                      <m:d>
                        <m:dPr>
                          <m:begChr m:val="{"/>
                          <m:endChr m:val="}"/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d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tr-TR" sz="14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tr-TR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+[4]</m:t>
                          </m:r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±180°=</m:t>
                      </m:r>
                      <m:func>
                        <m:func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tr-T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func>
                      <m:d>
                        <m:dPr>
                          <m:begChr m:val="{"/>
                          <m:endChr m:val="}"/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e>
                          </m:d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tr-TR" sz="14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tr-TR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+[8]</m:t>
                          </m:r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tr-TR" sz="1400" dirty="0"/>
              </a:p>
            </p:txBody>
          </p:sp>
        </mc:Choice>
        <mc:Fallback xmlns="">
          <p:sp>
            <p:nvSpPr>
              <p:cNvPr id="5" name="Metin kutusu 4">
                <a:extLst>
                  <a:ext uri="{FF2B5EF4-FFF2-40B4-BE49-F238E27FC236}">
                    <a16:creationId xmlns:a16="http://schemas.microsoft.com/office/drawing/2014/main" id="{A36EC3DA-9D57-44C0-943F-8BC5F93F9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08720"/>
                <a:ext cx="7920880" cy="5687070"/>
              </a:xfrm>
              <a:prstGeom prst="rect">
                <a:avLst/>
              </a:prstGeom>
              <a:blipFill>
                <a:blip r:embed="rId2"/>
                <a:stretch>
                  <a:fillRect l="-231" t="-10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r>
              <a:rPr lang="tr-TR" dirty="0"/>
              <a:t>Örnek - 1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B43-984E-4DE0-ACA2-64A82694EB2F}" type="datetime1">
              <a:rPr lang="tr-TR" smtClean="0"/>
              <a:pPr/>
              <a:t>30.10.2023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3840-DA96-4482-9DBB-F06ECE64CE0F}" type="slidenum">
              <a:rPr lang="tr-TR" smtClean="0"/>
              <a:pPr/>
              <a:t>34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etin kutusu 4">
                <a:extLst>
                  <a:ext uri="{FF2B5EF4-FFF2-40B4-BE49-F238E27FC236}">
                    <a16:creationId xmlns="" xmlns:a16="http://schemas.microsoft.com/office/drawing/2014/main" id="{431CD63B-2E88-4316-89B2-7EC862535095}"/>
                  </a:ext>
                </a:extLst>
              </p:cNvPr>
              <p:cNvSpPr txBox="1"/>
              <p:nvPr/>
            </p:nvSpPr>
            <p:spPr>
              <a:xfrm>
                <a:off x="683568" y="1052736"/>
                <a:ext cx="7848872" cy="5133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4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=∆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23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12.4082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=∆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43.0658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1392.4082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∆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1123.0658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54° </m:t>
                      </m:r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01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39.0850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09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21.5329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den>
                      </m:f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=30.9146247,  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</m:den>
                      </m:f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=30.9862961,  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d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=0.000 097 95 ×</m:t>
                      </m:r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−8</m:t>
                          </m:r>
                        </m:sup>
                      </m:sSup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</m:d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=0.000 093 85 ×</m:t>
                      </m:r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−8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 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d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=0.000 097 48 ×</m:t>
                      </m:r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−8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 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e>
                      </m:d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=−0.000 000 59 ×</m:t>
                      </m:r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−8</m:t>
                          </m:r>
                        </m:sup>
                      </m:sSup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e>
                      </m:d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=0.000 196 33 ×</m:t>
                      </m:r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−8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 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</m:d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=0.000 294 26 ×</m:t>
                      </m:r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−8</m:t>
                          </m:r>
                        </m:sup>
                      </m:sSup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func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=0.587 396 55  ,  </m:t>
                      </m:r>
                      <m:func>
                        <m:func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func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=0.809 299 26  ,  </m:t>
                      </m:r>
                      <m:func>
                        <m:func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=0.999 996 29</m:t>
                      </m:r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func>
                        <m:func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func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=43 045.616</m:t>
                      </m:r>
                      <m:d>
                        <m:dPr>
                          <m:begChr m:val="{"/>
                          <m:endChr m:val="}"/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1+0.000 000 42−0.000 000 01</m:t>
                          </m:r>
                        </m:e>
                      </m:d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=43 045.634</m:t>
                      </m:r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func>
                        <m:func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func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=20 441.194</m:t>
                      </m:r>
                      <m:d>
                        <m:dPr>
                          <m:begChr m:val="{"/>
                          <m:endChr m:val="}"/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1−0.000 000 81+0.000 001 82</m:t>
                          </m:r>
                        </m:e>
                      </m:d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=20 441.215</m:t>
                      </m:r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=908.896 3</m:t>
                      </m:r>
                      <m:d>
                        <m:dPr>
                          <m:begChr m:val="{"/>
                          <m:endChr m:val="}"/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1+0.000 000 85+0.000 005 71</m:t>
                          </m:r>
                        </m:e>
                      </m:d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=908. 90</m:t>
                      </m:r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=908. </m:t>
                      </m:r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,  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454.45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07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34.45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Metin kutusu 4">
                <a:extLst>
                  <a:ext uri="{FF2B5EF4-FFF2-40B4-BE49-F238E27FC236}">
                    <a16:creationId xmlns:a16="http://schemas.microsoft.com/office/drawing/2014/main" id="{431CD63B-2E88-4316-89B2-7EC862535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052736"/>
                <a:ext cx="7848872" cy="51339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r>
              <a:rPr lang="tr-TR" dirty="0"/>
              <a:t>Örnek - 1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B43-984E-4DE0-ACA2-64A82694EB2F}" type="datetime1">
              <a:rPr lang="tr-TR" smtClean="0"/>
              <a:pPr/>
              <a:t>30.10.2023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3840-DA96-4482-9DBB-F06ECE64CE0F}" type="slidenum">
              <a:rPr lang="tr-TR" smtClean="0"/>
              <a:pPr/>
              <a:t>35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etin kutusu 4">
                <a:extLst>
                  <a:ext uri="{FF2B5EF4-FFF2-40B4-BE49-F238E27FC236}">
                    <a16:creationId xmlns="" xmlns:a16="http://schemas.microsoft.com/office/drawing/2014/main" id="{40ACBA66-3E49-4545-9D9F-CBA03B3B4DA2}"/>
                  </a:ext>
                </a:extLst>
              </p:cNvPr>
              <p:cNvSpPr txBox="1"/>
              <p:nvPr/>
            </p:nvSpPr>
            <p:spPr>
              <a:xfrm>
                <a:off x="755576" y="980728"/>
                <a:ext cx="7772400" cy="3562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1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sSub>
                            <m:sSub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func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func>
                            <m:func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func>
                            <m:func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=0.474 873 13</m:t>
                      </m:r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=25° </m:t>
                      </m:r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24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06.43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07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34.45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25° </m:t>
                      </m:r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31.98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205° </m:t>
                      </m:r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31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40.88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14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sSub>
                                <m:sSub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func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14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sSub>
                                <m:sSub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func>
                        </m:e>
                      </m:rad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=47 652.596 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tr-TR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Denetim:</a:t>
                </a:r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  <m:func>
                            <m:func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=47 652.597 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5" name="Metin kutusu 4">
                <a:extLst>
                  <a:ext uri="{FF2B5EF4-FFF2-40B4-BE49-F238E27FC236}">
                    <a16:creationId xmlns:a16="http://schemas.microsoft.com/office/drawing/2014/main" id="{40ACBA66-3E49-4545-9D9F-CBA03B3B4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980728"/>
                <a:ext cx="7772400" cy="3562642"/>
              </a:xfrm>
              <a:prstGeom prst="rect">
                <a:avLst/>
              </a:prstGeom>
              <a:blipFill>
                <a:blip r:embed="rId2"/>
                <a:stretch>
                  <a:fillRect l="-23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r>
              <a:rPr lang="tr-TR" dirty="0"/>
              <a:t>Örnek - 2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B43-984E-4DE0-ACA2-64A82694EB2F}" type="datetime1">
              <a:rPr lang="tr-TR" smtClean="0"/>
              <a:pPr/>
              <a:t>30.10.2023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3840-DA96-4482-9DBB-F06ECE64CE0F}" type="slidenum">
              <a:rPr lang="tr-TR" smtClean="0"/>
              <a:pPr/>
              <a:t>36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etin kutusu 4">
                <a:extLst>
                  <a:ext uri="{FF2B5EF4-FFF2-40B4-BE49-F238E27FC236}">
                    <a16:creationId xmlns="" xmlns:a16="http://schemas.microsoft.com/office/drawing/2014/main" id="{E3FB3499-C40D-454F-A086-22BEB795892B}"/>
                  </a:ext>
                </a:extLst>
              </p:cNvPr>
              <p:cNvSpPr txBox="1"/>
              <p:nvPr/>
            </p:nvSpPr>
            <p:spPr>
              <a:xfrm>
                <a:off x="914400" y="1052736"/>
                <a:ext cx="7474024" cy="5407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tr-TR" sz="16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tr-TR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=6 398 786.849 m</a:t>
                </a:r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tr-TR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tr-TR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 2</m:t>
                        </m:r>
                      </m:sup>
                    </m:sSup>
                  </m:oMath>
                </a14:m>
                <a:r>
                  <a:rPr lang="tr-TR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=0.006 719 218 8</a:t>
                </a:r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tr-TR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Verilenler:</a:t>
                </a:r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=53° </m:t>
                      </m:r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50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02.8809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=10° </m:t>
                      </m:r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04.1772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tr-TR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=47 652.596 m</a:t>
                </a:r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25° </m:t>
                      </m:r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31.98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tr-TR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İstenenler:</a:t>
                </a:r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  <m:f>
                        <m:f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func>
                            <m:func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d>
                          <m:sSup>
                            <m:sSup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tr-TR" sz="16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tr-TR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d>
                          <m:sSup>
                            <m:sSup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=[1]</m:t>
                      </m:r>
                      <m:f>
                        <m:f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func>
                            <m:func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∆</m:t>
                                  </m:r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d>
                          <m:sSup>
                            <m:sSup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tr-TR" sz="16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tr-TR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−[6]</m:t>
                          </m:r>
                          <m:sSup>
                            <m:sSup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tr-T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func>
                      <m:d>
                        <m:dPr>
                          <m:begChr m:val="{"/>
                          <m:endChr m:val="}"/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e>
                          </m:d>
                          <m:sSup>
                            <m:sSup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tr-TR" sz="16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tr-TR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tr-TR" sz="1600" dirty="0"/>
              </a:p>
            </p:txBody>
          </p:sp>
        </mc:Choice>
        <mc:Fallback xmlns="">
          <p:sp>
            <p:nvSpPr>
              <p:cNvPr id="5" name="Metin kutusu 4">
                <a:extLst>
                  <a:ext uri="{FF2B5EF4-FFF2-40B4-BE49-F238E27FC236}">
                    <a16:creationId xmlns:a16="http://schemas.microsoft.com/office/drawing/2014/main" id="{E3FB3499-C40D-454F-A086-22BEB7958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052736"/>
                <a:ext cx="7474024" cy="5407762"/>
              </a:xfrm>
              <a:prstGeom prst="rect">
                <a:avLst/>
              </a:prstGeom>
              <a:blipFill>
                <a:blip r:embed="rId2"/>
                <a:stretch>
                  <a:fillRect l="-408" t="-22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r>
              <a:rPr lang="tr-TR" dirty="0"/>
              <a:t>Örnek - 2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B43-984E-4DE0-ACA2-64A82694EB2F}" type="datetime1">
              <a:rPr lang="tr-TR" smtClean="0"/>
              <a:pPr/>
              <a:t>30.10.2023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3840-DA96-4482-9DBB-F06ECE64CE0F}" type="slidenum">
              <a:rPr lang="tr-TR" smtClean="0"/>
              <a:pPr/>
              <a:t>37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etin kutusu 4">
                <a:extLst>
                  <a:ext uri="{FF2B5EF4-FFF2-40B4-BE49-F238E27FC236}">
                    <a16:creationId xmlns="" xmlns:a16="http://schemas.microsoft.com/office/drawing/2014/main" id="{8E1CDC68-6140-48C1-B10A-9237B9CFAF39}"/>
                  </a:ext>
                </a:extLst>
              </p:cNvPr>
              <p:cNvSpPr txBox="1"/>
              <p:nvPr/>
            </p:nvSpPr>
            <p:spPr>
              <a:xfrm>
                <a:off x="603504" y="908720"/>
                <a:ext cx="7928936" cy="5320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tr-TR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 Yaklaşım:</a:t>
                </a:r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(1)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func>
                            <m:func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1112.6975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,  </m:t>
                      </m:r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(1)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[1]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func>
                            <m:func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𝜆</m:t>
                                      </m:r>
                                    </m:e>
                                    <m:sup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(1)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den>
                      </m:f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1393.9071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"</m:t>
                          </m:r>
                        </m:num>
                        <m:den>
                          <m:sSub>
                            <m:sSub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=0.032 267 15  ,  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[1]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"</m:t>
                          </m:r>
                        </m:num>
                        <m:den>
                          <m:sSub>
                            <m:sSub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=0.032 343 208</m:t>
                      </m:r>
                    </m:oMath>
                  </m:oMathPara>
                </a14:m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(1)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53° </m:t>
                      </m:r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59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17.69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(1)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(1)</m:t>
                              </m:r>
                            </m:sup>
                          </m:s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tr-T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sSup>
                            <m:sSup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(1)</m:t>
                              </m:r>
                            </m:sup>
                          </m:sSup>
                        </m:e>
                      </m:func>
                      <m:d>
                        <m:dPr>
                          <m:begChr m:val="{"/>
                          <m:endChr m:val="}"/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e>
                          </m:d>
                          <m:sSup>
                            <m:sSup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tr-TR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tr-TR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∆</m:t>
                                          </m:r>
                                          <m:r>
                                            <a:rPr lang="tr-TR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p>
                                          <m:r>
                                            <a:rPr lang="tr-TR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(1)</m:t>
                                          </m:r>
                                        </m:sup>
                                      </m:sSup>
                                      <m: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tr-TR" sz="16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p>
                                        <m:sSupPr>
                                          <m:ctrlPr>
                                            <a:rPr lang="tr-TR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sz="16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6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𝜑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6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tr-TR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(1)</m:t>
                                          </m:r>
                                        </m:sup>
                                      </m:sSup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900.5084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(1)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(1)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±180°=205.52569122</m:t>
                      </m:r>
                    </m:oMath>
                  </m:oMathPara>
                </a14:m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tr-TR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 Yaklaşım:</a:t>
                </a:r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(2)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1123.0233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(2)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1392.4216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(2)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908.8627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(2)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=205.82801186</m:t>
                      </m:r>
                    </m:oMath>
                  </m:oMathPara>
                </a14:m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Metin kutusu 4">
                <a:extLst>
                  <a:ext uri="{FF2B5EF4-FFF2-40B4-BE49-F238E27FC236}">
                    <a16:creationId xmlns:a16="http://schemas.microsoft.com/office/drawing/2014/main" id="{8E1CDC68-6140-48C1-B10A-9237B9CFA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04" y="908720"/>
                <a:ext cx="7928936" cy="5320752"/>
              </a:xfrm>
              <a:prstGeom prst="rect">
                <a:avLst/>
              </a:prstGeom>
              <a:blipFill>
                <a:blip r:embed="rId2"/>
                <a:stretch>
                  <a:fillRect l="-384" t="-22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Örnek – 2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B43-984E-4DE0-ACA2-64A82694EB2F}" type="datetime1">
              <a:rPr lang="tr-TR" smtClean="0"/>
              <a:pPr/>
              <a:t>30.10.2023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3840-DA96-4482-9DBB-F06ECE64CE0F}" type="slidenum">
              <a:rPr lang="tr-TR" smtClean="0"/>
              <a:pPr/>
              <a:t>38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etin kutusu 4">
                <a:extLst>
                  <a:ext uri="{FF2B5EF4-FFF2-40B4-BE49-F238E27FC236}">
                    <a16:creationId xmlns="" xmlns:a16="http://schemas.microsoft.com/office/drawing/2014/main" id="{754385CF-DC01-4D87-9779-AE1E2811E56A}"/>
                  </a:ext>
                </a:extLst>
              </p:cNvPr>
              <p:cNvSpPr txBox="1"/>
              <p:nvPr/>
            </p:nvSpPr>
            <p:spPr>
              <a:xfrm>
                <a:off x="603504" y="1417638"/>
                <a:ext cx="7856928" cy="4117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tr-TR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3. Yaklaşım:</a:t>
                </a:r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(3)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1123.0656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(3)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1392.4082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(3)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908.8970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(3)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=205.82802138</m:t>
                      </m:r>
                    </m:oMath>
                  </m:oMathPara>
                </a14:m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tr-TR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4. Yaklaşım:</a:t>
                </a:r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(4)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1123.0658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(4)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1392.4082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(4)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908.8971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(4)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=205.82802141</m:t>
                      </m:r>
                    </m:oMath>
                  </m:oMathPara>
                </a14:m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tr-TR" sz="1600" dirty="0"/>
              </a:p>
            </p:txBody>
          </p:sp>
        </mc:Choice>
        <mc:Fallback xmlns="">
          <p:sp>
            <p:nvSpPr>
              <p:cNvPr id="5" name="Metin kutusu 4">
                <a:extLst>
                  <a:ext uri="{FF2B5EF4-FFF2-40B4-BE49-F238E27FC236}">
                    <a16:creationId xmlns:a16="http://schemas.microsoft.com/office/drawing/2014/main" id="{754385CF-DC01-4D87-9779-AE1E2811E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04" y="1417638"/>
                <a:ext cx="7856928" cy="4117666"/>
              </a:xfrm>
              <a:prstGeom prst="rect">
                <a:avLst/>
              </a:prstGeom>
              <a:blipFill>
                <a:blip r:embed="rId2"/>
                <a:stretch>
                  <a:fillRect l="-388" t="-29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Örnek – 2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B43-984E-4DE0-ACA2-64A82694EB2F}" type="datetime1">
              <a:rPr lang="tr-TR" smtClean="0"/>
              <a:pPr/>
              <a:t>30.10.2023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3840-DA96-4482-9DBB-F06ECE64CE0F}" type="slidenum">
              <a:rPr lang="tr-TR" smtClean="0"/>
              <a:pPr/>
              <a:t>39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etin kutusu 4">
                <a:extLst>
                  <a:ext uri="{FF2B5EF4-FFF2-40B4-BE49-F238E27FC236}">
                    <a16:creationId xmlns="" xmlns:a16="http://schemas.microsoft.com/office/drawing/2014/main" id="{4E0FA463-E6A4-4D89-BD9F-D56E0A705908}"/>
                  </a:ext>
                </a:extLst>
              </p:cNvPr>
              <p:cNvSpPr txBox="1"/>
              <p:nvPr/>
            </p:nvSpPr>
            <p:spPr>
              <a:xfrm>
                <a:off x="603504" y="1628800"/>
                <a:ext cx="8045196" cy="3707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tr-TR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5. Yaklaşım:</a:t>
                </a:r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(5)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1123.0658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(5)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1392.4082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(5)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908.8971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(5)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=205.82802141</m:t>
                      </m:r>
                    </m:oMath>
                  </m:oMathPara>
                </a14:m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tr-TR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=54° </m:t>
                      </m:r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13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15.2891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=10° </m:t>
                      </m:r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47.2430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sub>
                      </m:sSub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205° </m:t>
                      </m:r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31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40.88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tr-TR" sz="1600" dirty="0"/>
              </a:p>
            </p:txBody>
          </p:sp>
        </mc:Choice>
        <mc:Fallback xmlns="">
          <p:sp>
            <p:nvSpPr>
              <p:cNvPr id="5" name="Metin kutusu 4">
                <a:extLst>
                  <a:ext uri="{FF2B5EF4-FFF2-40B4-BE49-F238E27FC236}">
                    <a16:creationId xmlns:a16="http://schemas.microsoft.com/office/drawing/2014/main" id="{4E0FA463-E6A4-4D89-BD9F-D56E0A705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04" y="1628800"/>
                <a:ext cx="8045196" cy="3707746"/>
              </a:xfrm>
              <a:prstGeom prst="rect">
                <a:avLst/>
              </a:prstGeom>
              <a:blipFill>
                <a:blip r:embed="rId2"/>
                <a:stretch>
                  <a:fillRect l="-379" t="-32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Temel Ödevlerin </a:t>
            </a:r>
            <a:r>
              <a:rPr lang="tr-TR" dirty="0" err="1"/>
              <a:t>Legendre</a:t>
            </a:r>
            <a:r>
              <a:rPr lang="tr-TR" dirty="0"/>
              <a:t> Serileriyle Çözümü – 1. Temel Ödev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B43-984E-4DE0-ACA2-64A82694EB2F}" type="datetime1">
              <a:rPr lang="tr-TR" smtClean="0"/>
              <a:pPr/>
              <a:t>30.10.2023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3840-DA96-4482-9DBB-F06ECE64CE0F}" type="slidenum">
              <a:rPr lang="tr-TR" smtClean="0"/>
              <a:pPr/>
              <a:t>4</a:t>
            </a:fld>
            <a:endParaRPr lang="tr-T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4 İçerik Yer Tutucusu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447800"/>
                <a:ext cx="3729608" cy="45720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tr-TR" dirty="0" smtClean="0">
                    <a:latin typeface="Calibri"/>
                  </a:rPr>
                  <a:t>Bu temel ödevde bir </a:t>
                </a:r>
                <a:r>
                  <a:rPr lang="tr-TR" dirty="0"/>
                  <a:t>P</a:t>
                </a:r>
                <a:r>
                  <a:rPr lang="tr-TR" baseline="-25000" dirty="0"/>
                  <a:t>i</a:t>
                </a:r>
                <a:r>
                  <a:rPr lang="tr-TR" dirty="0"/>
                  <a:t> </a:t>
                </a:r>
                <a:r>
                  <a:rPr lang="tr-TR" dirty="0">
                    <a:latin typeface="Calibri"/>
                  </a:rPr>
                  <a:t>noktasının</a:t>
                </a:r>
                <a:r>
                  <a:rPr lang="tr-TR" dirty="0"/>
                  <a:t> </a:t>
                </a:r>
                <a:r>
                  <a:rPr lang="tr-TR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dirty="0" smtClean="0">
                    <a:latin typeface="Calibri"/>
                  </a:rPr>
                  <a:t>, </a:t>
                </a:r>
                <a:r>
                  <a:rPr lang="el-GR" dirty="0">
                    <a:latin typeface="Calibri"/>
                  </a:rPr>
                  <a:t>λ</a:t>
                </a:r>
                <a:r>
                  <a:rPr lang="tr-TR" baseline="-25000" dirty="0">
                    <a:latin typeface="Calibri"/>
                  </a:rPr>
                  <a:t>i</a:t>
                </a:r>
                <a:r>
                  <a:rPr lang="tr-TR" dirty="0">
                    <a:latin typeface="Calibri"/>
                  </a:rPr>
                  <a:t>) coğrafi koordinatları ile bu noktadan başka bir noktaya giden jeodezik eğrinin uzunluğu s ve bu jeodezik eğrinin P</a:t>
                </a:r>
                <a:r>
                  <a:rPr lang="tr-TR" baseline="-25000" dirty="0">
                    <a:latin typeface="Calibri"/>
                  </a:rPr>
                  <a:t>i</a:t>
                </a:r>
                <a:r>
                  <a:rPr lang="tr-TR" dirty="0">
                    <a:latin typeface="Calibri"/>
                  </a:rPr>
                  <a:t> noktasındaki azimutu </a:t>
                </a:r>
                <a:r>
                  <a:rPr lang="el-GR" dirty="0">
                    <a:latin typeface="Calibri"/>
                  </a:rPr>
                  <a:t>α</a:t>
                </a:r>
                <a:r>
                  <a:rPr lang="tr-TR" baseline="-25000" dirty="0" err="1">
                    <a:latin typeface="Calibri"/>
                  </a:rPr>
                  <a:t>ik</a:t>
                </a:r>
                <a:r>
                  <a:rPr lang="tr-TR" dirty="0">
                    <a:latin typeface="Calibri"/>
                  </a:rPr>
                  <a:t> veriliyor.</a:t>
                </a:r>
              </a:p>
              <a:p>
                <a:r>
                  <a:rPr lang="tr-TR" dirty="0">
                    <a:latin typeface="Calibri"/>
                  </a:rPr>
                  <a:t>Verilenler:</a:t>
                </a:r>
                <a:r>
                  <a:rPr lang="el-GR" dirty="0">
                    <a:latin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dirty="0">
                    <a:latin typeface="Calibri"/>
                  </a:rPr>
                  <a:t>, </a:t>
                </a:r>
                <a:r>
                  <a:rPr lang="el-GR" dirty="0">
                    <a:latin typeface="Calibri"/>
                  </a:rPr>
                  <a:t>λ</a:t>
                </a:r>
                <a:r>
                  <a:rPr lang="tr-TR" baseline="-25000" dirty="0">
                    <a:latin typeface="Calibri"/>
                  </a:rPr>
                  <a:t>i</a:t>
                </a:r>
                <a:r>
                  <a:rPr lang="tr-TR" dirty="0">
                    <a:latin typeface="Calibri"/>
                  </a:rPr>
                  <a:t>, </a:t>
                </a:r>
                <a:r>
                  <a:rPr lang="el-GR" dirty="0">
                    <a:latin typeface="Calibri"/>
                  </a:rPr>
                  <a:t>α</a:t>
                </a:r>
                <a:r>
                  <a:rPr lang="tr-TR" baseline="-25000" dirty="0" err="1">
                    <a:latin typeface="Calibri"/>
                  </a:rPr>
                  <a:t>ik</a:t>
                </a:r>
                <a:r>
                  <a:rPr lang="tr-TR" dirty="0">
                    <a:latin typeface="Calibri"/>
                  </a:rPr>
                  <a:t>, s</a:t>
                </a:r>
                <a:endParaRPr lang="tr-TR" baseline="-25000" dirty="0">
                  <a:latin typeface="Calibri"/>
                </a:endParaRPr>
              </a:p>
              <a:p>
                <a:r>
                  <a:rPr lang="tr-TR" dirty="0">
                    <a:latin typeface="Calibri"/>
                  </a:rPr>
                  <a:t> İstenenler:</a:t>
                </a:r>
                <a:r>
                  <a:rPr lang="el-GR" dirty="0">
                    <a:latin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tr-TR" dirty="0">
                    <a:latin typeface="Calibri"/>
                  </a:rPr>
                  <a:t>, </a:t>
                </a:r>
                <a:r>
                  <a:rPr lang="el-GR" dirty="0">
                    <a:latin typeface="Calibri"/>
                  </a:rPr>
                  <a:t>λ</a:t>
                </a:r>
                <a:r>
                  <a:rPr lang="tr-TR" baseline="-25000" dirty="0">
                    <a:latin typeface="Calibri"/>
                  </a:rPr>
                  <a:t>k</a:t>
                </a:r>
                <a:r>
                  <a:rPr lang="tr-TR" dirty="0">
                    <a:latin typeface="Calibri"/>
                  </a:rPr>
                  <a:t>, </a:t>
                </a:r>
                <a:r>
                  <a:rPr lang="el-GR" dirty="0">
                    <a:latin typeface="Calibri"/>
                  </a:rPr>
                  <a:t>α</a:t>
                </a:r>
                <a:r>
                  <a:rPr lang="tr-TR" baseline="-25000" dirty="0">
                    <a:latin typeface="Calibri"/>
                  </a:rPr>
                  <a:t>ki</a:t>
                </a:r>
              </a:p>
              <a:p>
                <a:endParaRPr lang="tr-TR" dirty="0"/>
              </a:p>
            </p:txBody>
          </p:sp>
        </mc:Choice>
        <mc:Fallback>
          <p:sp>
            <p:nvSpPr>
              <p:cNvPr id="5" name="4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447800"/>
                <a:ext cx="3729608" cy="4572000"/>
              </a:xfrm>
              <a:blipFill rotWithShape="0">
                <a:blip r:embed="rId2"/>
                <a:stretch>
                  <a:fillRect l="-1634" t="-2267" r="-408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844824"/>
            <a:ext cx="4305300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Temel Ödevlerin </a:t>
            </a:r>
            <a:r>
              <a:rPr lang="tr-TR" dirty="0" err="1"/>
              <a:t>Legendre</a:t>
            </a:r>
            <a:r>
              <a:rPr lang="tr-TR" dirty="0"/>
              <a:t> Serileriyle Çözümü – 1. Temel Ödev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B43-984E-4DE0-ACA2-64A82694EB2F}" type="datetime1">
              <a:rPr lang="tr-TR" smtClean="0"/>
              <a:pPr/>
              <a:t>30.10.2023</a:t>
            </a:fld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3840-DA96-4482-9DBB-F06ECE64CE0F}" type="slidenum">
              <a:rPr lang="tr-TR" smtClean="0"/>
              <a:pPr/>
              <a:t>5</a:t>
            </a:fld>
            <a:endParaRPr lang="tr-T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4 İçerik Yer Tutucusu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tr-TR" sz="2400" dirty="0" smtClean="0"/>
                  <a:t>Elipsoid</a:t>
                </a:r>
                <a:r>
                  <a:rPr lang="tr-TR" sz="2400" dirty="0"/>
                  <a:t> yüzünde coğrafi koordinatların ve azimutun jeodezik eğrinin s uzunluğunun bir fonksiyonu olarak ifade edilebileceğini varsayıyoruz.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d>
                        <m:d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d>
                        <m:d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/>
              </a:p>
              <a:p>
                <a:r>
                  <a:rPr lang="tr-TR" sz="2400" dirty="0"/>
                  <a:t>Eğri üzerinde bir başlangıç noktasından P</a:t>
                </a:r>
                <a:r>
                  <a:rPr lang="tr-TR" sz="2400" baseline="-25000" dirty="0"/>
                  <a:t>o</a:t>
                </a:r>
                <a:r>
                  <a:rPr lang="tr-TR" sz="2400" dirty="0"/>
                  <a:t> noktasına kadar eğri uzunluğu s</a:t>
                </a:r>
                <a:r>
                  <a:rPr lang="tr-TR" sz="2400" baseline="-25000" dirty="0"/>
                  <a:t>o</a:t>
                </a:r>
                <a:r>
                  <a:rPr lang="tr-TR" sz="2400" dirty="0"/>
                  <a:t>, bu noktanın koordinatları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tr-TR" sz="2400" dirty="0"/>
                  <a:t>, </a:t>
                </a:r>
                <a:r>
                  <a:rPr lang="el-GR" sz="2400" dirty="0"/>
                  <a:t>λ</a:t>
                </a:r>
                <a:r>
                  <a:rPr lang="tr-TR" sz="2400" baseline="-25000" dirty="0"/>
                  <a:t>o</a:t>
                </a:r>
                <a:r>
                  <a:rPr lang="tr-TR" sz="2400" dirty="0"/>
                  <a:t> ve bu noktadaki eğrinin azimutu </a:t>
                </a:r>
                <a:r>
                  <a:rPr lang="el-GR" sz="2400" dirty="0"/>
                  <a:t>α</a:t>
                </a:r>
                <a:r>
                  <a:rPr lang="tr-TR" sz="2400" baseline="-25000" dirty="0"/>
                  <a:t>o</a:t>
                </a:r>
                <a:r>
                  <a:rPr lang="tr-TR" sz="2400" dirty="0"/>
                  <a:t> olsun. Eğri boyu </a:t>
                </a:r>
                <a:r>
                  <a:rPr lang="el-GR" sz="2400" dirty="0"/>
                  <a:t>Δ</a:t>
                </a:r>
                <a:r>
                  <a:rPr lang="tr-TR" sz="2400" dirty="0"/>
                  <a:t>s kadar artması durumunda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tr-TR" sz="2400" dirty="0"/>
                  <a:t>, </a:t>
                </a:r>
                <a:r>
                  <a:rPr lang="el-GR" sz="2400" dirty="0"/>
                  <a:t>λ</a:t>
                </a:r>
                <a:r>
                  <a:rPr lang="tr-TR" sz="2400" dirty="0"/>
                  <a:t>, </a:t>
                </a:r>
                <a:r>
                  <a:rPr lang="el-GR" sz="2400" dirty="0"/>
                  <a:t>α</a:t>
                </a:r>
                <a:r>
                  <a:rPr lang="tr-TR" sz="2400" dirty="0"/>
                  <a:t>  değişimleri Taylor serisine göre aşağıda verilmiştir.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+∆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𝜕𝜑</m:t>
                                  </m:r>
                                </m:num>
                                <m:den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tr-TR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num>
                                <m:den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sSup>
                            <m:sSup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tr-TR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num>
                                <m:den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sSup>
                            <m:sSup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+∆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𝜕𝜆</m:t>
                                  </m:r>
                                </m:num>
                                <m:den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tr-TR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sSup>
                            <m:sSup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tr-TR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sSup>
                            <m:sSupPr>
                              <m:ctrlP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24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tr-TR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tr-TR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+∆</m:t>
                    </m:r>
                    <m:r>
                      <a:rPr lang="tr-TR" sz="1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6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tr-T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tr-TR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tr-TR" sz="1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𝜕𝛼</m:t>
                                </m:r>
                              </m:num>
                              <m:den>
                                <m:r>
                                  <a:rPr lang="tr-TR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  <m:r>
                                  <a:rPr lang="tr-TR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tr-T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tr-TR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tr-TR" sz="1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tr-TR" sz="16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tr-TR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tr-TR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tr-TR" sz="16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b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tr-T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sSup>
                          <m:sSupPr>
                            <m:ctrlPr>
                              <a:rPr lang="tr-TR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tr-T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tr-TR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tr-TR" sz="1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tr-TR" sz="16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tr-TR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tr-TR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tr-TR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tr-TR" sz="16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tr-TR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b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tr-T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sSup>
                          <m:sSupPr>
                            <m:ctrlPr>
                              <a:rPr lang="tr-TR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+…</m:t>
                    </m:r>
                  </m:oMath>
                </a14:m>
                <a:r>
                  <a:rPr lang="tr-TR" sz="2400" dirty="0"/>
                  <a:t> </a:t>
                </a:r>
              </a:p>
            </p:txBody>
          </p:sp>
        </mc:Choice>
        <mc:Fallback>
          <p:sp>
            <p:nvSpPr>
              <p:cNvPr id="5" name="4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549" t="-2267" r="-78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Temel Ödevlerin </a:t>
            </a:r>
            <a:r>
              <a:rPr lang="tr-TR" dirty="0" err="1"/>
              <a:t>Legendre</a:t>
            </a:r>
            <a:r>
              <a:rPr lang="tr-TR" dirty="0"/>
              <a:t> Serileriyle Çözümü – 1. Temel Ödev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B43-984E-4DE0-ACA2-64A82694EB2F}" type="datetime1">
              <a:rPr lang="tr-TR" smtClean="0"/>
              <a:pPr/>
              <a:t>30.10.2023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3840-DA96-4482-9DBB-F06ECE64CE0F}" type="slidenum">
              <a:rPr lang="tr-TR" smtClean="0"/>
              <a:pPr/>
              <a:t>6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İçerik Yer Tutucusu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tr-TR" dirty="0"/>
                  <a:t>P</a:t>
                </a:r>
                <a:r>
                  <a:rPr lang="tr-TR" baseline="-25000" dirty="0"/>
                  <a:t>o</a:t>
                </a:r>
                <a:r>
                  <a:rPr lang="tr-TR" dirty="0"/>
                  <a:t> noktası eğri uzunluğunun başlangıç noktası alınırsa ve </a:t>
                </a:r>
                <a:r>
                  <a:rPr lang="tr-TR" dirty="0" err="1"/>
                  <a:t>s</a:t>
                </a:r>
                <a:r>
                  <a:rPr lang="tr-TR" baseline="-25000" dirty="0" err="1"/>
                  <a:t>o</a:t>
                </a:r>
                <a:r>
                  <a:rPr lang="tr-TR" dirty="0"/>
                  <a:t>=0 ve </a:t>
                </a:r>
                <a:r>
                  <a:rPr lang="el-GR" dirty="0">
                    <a:latin typeface="Times New Roman"/>
                    <a:cs typeface="Times New Roman"/>
                  </a:rPr>
                  <a:t>Δ</a:t>
                </a:r>
                <a:r>
                  <a:rPr lang="tr-TR" dirty="0">
                    <a:latin typeface="Times New Roman"/>
                    <a:cs typeface="Times New Roman"/>
                  </a:rPr>
                  <a:t>s=s alınırsa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tr-TR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+∆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𝜕𝜑</m:t>
                                  </m:r>
                                </m:num>
                                <m:den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num>
                                <m:den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tr-T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num>
                                <m:den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tr-T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2000" dirty="0">
                  <a:latin typeface="Times New Roman"/>
                  <a:cs typeface="Times New Roman"/>
                </a:endParaRPr>
              </a:p>
              <a:p>
                <a:r>
                  <a:rPr lang="tr-TR" dirty="0">
                    <a:latin typeface="Times New Roman"/>
                    <a:cs typeface="Times New Roman"/>
                  </a:rPr>
                  <a:t>elde edilir. Aynı şekilde genel olarak başlangıç noktası P</a:t>
                </a:r>
                <a:r>
                  <a:rPr lang="tr-TR" baseline="-25000" dirty="0">
                    <a:latin typeface="Times New Roman"/>
                    <a:cs typeface="Times New Roman"/>
                  </a:rPr>
                  <a:t>i</a:t>
                </a:r>
                <a:r>
                  <a:rPr lang="tr-TR" dirty="0">
                    <a:latin typeface="Times New Roman"/>
                    <a:cs typeface="Times New Roman"/>
                  </a:rPr>
                  <a:t> ve bu noktadan </a:t>
                </a:r>
                <a:r>
                  <a:rPr lang="tr-TR" dirty="0" err="1">
                    <a:latin typeface="Times New Roman"/>
                    <a:cs typeface="Times New Roman"/>
                  </a:rPr>
                  <a:t>P</a:t>
                </a:r>
                <a:r>
                  <a:rPr lang="tr-TR" baseline="-25000" dirty="0" err="1">
                    <a:latin typeface="Times New Roman"/>
                    <a:cs typeface="Times New Roman"/>
                  </a:rPr>
                  <a:t>k</a:t>
                </a:r>
                <a:r>
                  <a:rPr lang="tr-TR" dirty="0">
                    <a:latin typeface="Times New Roman"/>
                    <a:cs typeface="Times New Roman"/>
                  </a:rPr>
                  <a:t> noktasına kadar eğri uzunluğu </a:t>
                </a:r>
                <a:r>
                  <a:rPr lang="tr-TR" dirty="0">
                    <a:latin typeface="Calibri"/>
                  </a:rPr>
                  <a:t>s alınırsa,</a:t>
                </a:r>
                <a:endParaRPr lang="tr-TR" dirty="0">
                  <a:latin typeface="Times New Roman"/>
                  <a:cs typeface="Times New Roman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1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tr-TR" sz="2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tr-TR" sz="2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  <m:sSub>
                        <m:sSubPr>
                          <m:ctrlPr>
                            <a:rPr lang="tr-TR" sz="2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tr-TR" sz="2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1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num>
                                <m:den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sz="21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tr-TR" sz="2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tr-TR" sz="2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𝜕𝜑</m:t>
                                  </m:r>
                                </m:num>
                                <m:den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1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num>
                                <m:den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sz="21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tr-TR" sz="2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1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num>
                                <m:den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sz="21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tr-TR" sz="2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2100" dirty="0">
                  <a:latin typeface="Times New Roman"/>
                  <a:cs typeface="Times New Roman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1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tr-TR" sz="2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tr-TR" sz="2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  <m:sSub>
                        <m:sSubPr>
                          <m:ctrlPr>
                            <a:rPr lang="tr-TR" sz="2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tr-TR" sz="2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1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sz="21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tr-TR" sz="2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tr-TR" sz="2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𝜕𝜆</m:t>
                                  </m:r>
                                </m:num>
                                <m:den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1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sz="21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tr-TR" sz="2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1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sz="21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tr-TR" sz="2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2100" dirty="0">
                  <a:latin typeface="Times New Roman"/>
                  <a:cs typeface="Times New Roman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1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tr-TR" sz="2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tr-TR" sz="2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  <m:sSub>
                        <m:sSubPr>
                          <m:ctrlPr>
                            <a:rPr lang="tr-TR" sz="2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tr-TR" sz="2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1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sz="21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tr-TR" sz="2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tr-TR" sz="2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𝜕𝛼</m:t>
                                  </m:r>
                                </m:num>
                                <m:den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1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sz="21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tr-TR" sz="2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1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1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tr-TR" sz="21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tr-TR" sz="2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1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2100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4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49" t="-2267" r="-172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Temel Ödevlerin </a:t>
            </a:r>
            <a:r>
              <a:rPr lang="tr-TR" dirty="0" err="1"/>
              <a:t>Legendre</a:t>
            </a:r>
            <a:r>
              <a:rPr lang="tr-TR" dirty="0"/>
              <a:t> Serileriyle Çözümü – 1. Temel Ödev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B43-984E-4DE0-ACA2-64A82694EB2F}" type="datetime1">
              <a:rPr lang="tr-TR" smtClean="0"/>
              <a:pPr/>
              <a:t>30.10.2023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3840-DA96-4482-9DBB-F06ECE64CE0F}" type="slidenum">
              <a:rPr lang="tr-TR" smtClean="0"/>
              <a:pPr/>
              <a:t>7</a:t>
            </a:fld>
            <a:endParaRPr lang="tr-T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4 İçerik Yer Tutucusu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447800"/>
                <a:ext cx="7618040" cy="2773288"/>
              </a:xfrm>
            </p:spPr>
            <p:txBody>
              <a:bodyPr>
                <a:normAutofit/>
              </a:bodyPr>
              <a:lstStyle/>
              <a:p>
                <a:r>
                  <a:rPr lang="tr-TR" sz="2000" dirty="0"/>
                  <a:t>Bu fonksiyonları ve bunların s’ ye göre türevlerinin kolaylıkla belirlenebildiği en uygun yüzey eğrisi “</a:t>
                </a:r>
                <a:r>
                  <a:rPr lang="tr-TR" sz="2000" i="1" dirty="0">
                    <a:solidFill>
                      <a:srgbClr val="FF0000"/>
                    </a:solidFill>
                  </a:rPr>
                  <a:t>jeodezik eğridir</a:t>
                </a:r>
                <a:r>
                  <a:rPr lang="tr-TR" sz="2000" dirty="0"/>
                  <a:t>”.</a:t>
                </a:r>
              </a:p>
              <a:p>
                <a:r>
                  <a:rPr lang="tr-TR" sz="2000" dirty="0"/>
                  <a:t>Bir </a:t>
                </a:r>
                <a:r>
                  <a:rPr lang="tr-TR" sz="2000" dirty="0" err="1"/>
                  <a:t>elipsoid</a:t>
                </a:r>
                <a:r>
                  <a:rPr lang="tr-TR" sz="2000" dirty="0"/>
                  <a:t> üzerinde bir noktadan geçen ve azimutu </a:t>
                </a:r>
                <a:r>
                  <a:rPr lang="el-GR" sz="2000" dirty="0"/>
                  <a:t>α</a:t>
                </a:r>
                <a:r>
                  <a:rPr lang="tr-TR" sz="2000" dirty="0"/>
                  <a:t> olan jeodezik eğri uzunluğuna göre türevler;</a:t>
                </a:r>
              </a:p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tr-TR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𝜕𝜑</m:t>
                        </m:r>
                      </m:num>
                      <m:den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sz="1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tr-TR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𝜕𝜆</m:t>
                        </m:r>
                      </m:num>
                      <m:den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sz="1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  <m:func>
                          <m:funcPr>
                            <m:ctrlP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sz="1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e>
                        </m:func>
                      </m:den>
                    </m:f>
                  </m:oMath>
                </a14:m>
                <a:r>
                  <a:rPr lang="tr-TR" sz="1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𝜕𝛼</m:t>
                        </m:r>
                      </m:num>
                      <m:den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sz="1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tr-T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e>
                        </m:func>
                      </m:num>
                      <m:den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den>
                    </m:f>
                    <m:func>
                      <m:func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num>
                      <m:den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den>
                    </m:f>
                    <m:func>
                      <m:funcPr>
                        <m:ctrlP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</m:oMath>
                </a14:m>
                <a:endParaRPr lang="tr-TR" sz="2000" dirty="0"/>
              </a:p>
              <a:p>
                <a:r>
                  <a:rPr lang="tr-TR" sz="2000" dirty="0"/>
                  <a:t>olarak verilmişti. Bu türevleri P</a:t>
                </a:r>
                <a:r>
                  <a:rPr lang="tr-TR" sz="2000" baseline="-25000" dirty="0"/>
                  <a:t>i</a:t>
                </a:r>
                <a:r>
                  <a:rPr lang="tr-TR" sz="2000" dirty="0"/>
                  <a:t> noktasının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sz="2000" dirty="0" smtClean="0"/>
                  <a:t> ve </a:t>
                </a:r>
                <a:r>
                  <a:rPr lang="tr-TR" sz="2000" dirty="0"/>
                  <a:t>bu noktadaki </a:t>
                </a:r>
                <a:r>
                  <a:rPr lang="el-GR" sz="2000" dirty="0">
                    <a:latin typeface="Calibri"/>
                  </a:rPr>
                  <a:t>α</a:t>
                </a:r>
                <a:r>
                  <a:rPr lang="tr-TR" sz="2000" baseline="-25000" dirty="0" err="1"/>
                  <a:t>ik</a:t>
                </a:r>
                <a:r>
                  <a:rPr lang="tr-TR" sz="2000" dirty="0"/>
                  <a:t> jeodezik azimutuna göre yazarsak </a:t>
                </a:r>
                <a:endParaRPr lang="tr-TR" dirty="0"/>
              </a:p>
            </p:txBody>
          </p:sp>
        </mc:Choice>
        <mc:Fallback>
          <p:sp>
            <p:nvSpPr>
              <p:cNvPr id="5" name="4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447800"/>
                <a:ext cx="7618040" cy="2773288"/>
              </a:xfrm>
              <a:blipFill rotWithShape="0">
                <a:blip r:embed="rId2"/>
                <a:stretch>
                  <a:fillRect l="-320" t="-2203" b="-220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Metin kutusu 7">
                <a:extLst>
                  <a:ext uri="{FF2B5EF4-FFF2-40B4-BE49-F238E27FC236}">
                    <a16:creationId xmlns="" xmlns:a16="http://schemas.microsoft.com/office/drawing/2014/main" id="{2B3CA6E7-6D39-447D-87A7-5B5E5AE9C3B3}"/>
                  </a:ext>
                </a:extLst>
              </p:cNvPr>
              <p:cNvSpPr txBox="1"/>
              <p:nvPr/>
            </p:nvSpPr>
            <p:spPr>
              <a:xfrm>
                <a:off x="755576" y="4419312"/>
                <a:ext cx="3456384" cy="1566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+∆</m:t>
                      </m:r>
                      <m:sSub>
                        <m:sSub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𝑖𝑘</m:t>
                              </m:r>
                            </m:sub>
                          </m:s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+∆</m:t>
                      </m:r>
                      <m:sSub>
                        <m:sSub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𝑖𝑘</m:t>
                              </m:r>
                            </m:sub>
                          </m:s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+180°+∆</m:t>
                      </m:r>
                      <m:sSub>
                        <m:sSub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𝑖𝑘</m:t>
                              </m:r>
                            </m:sub>
                          </m:s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8" name="Metin kutusu 7">
                <a:extLst>
                  <a:ext uri="{FF2B5EF4-FFF2-40B4-BE49-F238E27FC236}">
                    <a16:creationId xmlns:a16="http://schemas.microsoft.com/office/drawing/2014/main" id="{2B3CA6E7-6D39-447D-87A7-5B5E5AE9C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419312"/>
                <a:ext cx="3456384" cy="15661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Metin kutusu 8">
                <a:extLst>
                  <a:ext uri="{FF2B5EF4-FFF2-40B4-BE49-F238E27FC236}">
                    <a16:creationId xmlns="" xmlns:a16="http://schemas.microsoft.com/office/drawing/2014/main" id="{BE504BF2-C4D7-4760-8B39-73F0733275AB}"/>
                  </a:ext>
                </a:extLst>
              </p:cNvPr>
              <p:cNvSpPr txBox="1"/>
              <p:nvPr/>
            </p:nvSpPr>
            <p:spPr>
              <a:xfrm>
                <a:off x="4499992" y="3813449"/>
                <a:ext cx="3456384" cy="3044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𝑖𝑘</m:t>
                              </m:r>
                            </m:sub>
                          </m:s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sSubSup>
                                <m:sSubSupPr>
                                  <m:ctrlP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f>
                                <m:fPr>
                                  <m:ctrlP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!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𝑖𝑘</m:t>
                              </m:r>
                            </m:sub>
                          </m:s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sSubSup>
                                <m:sSubSupPr>
                                  <m:ctrlP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f>
                                <m:fPr>
                                  <m:ctrlP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!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𝑖𝑘</m:t>
                              </m:r>
                            </m:sub>
                          </m:s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tr-TR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sSubSup>
                                <m:sSubSupPr>
                                  <m:ctrlPr>
                                    <a:rPr lang="tr-TR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f>
                                <m:fPr>
                                  <m:ctrlPr>
                                    <a:rPr lang="tr-TR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!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9" name="Metin kutusu 8">
                <a:extLst>
                  <a:ext uri="{FF2B5EF4-FFF2-40B4-BE49-F238E27FC236}">
                    <a16:creationId xmlns:a16="http://schemas.microsoft.com/office/drawing/2014/main" id="{BE504BF2-C4D7-4760-8B39-73F073327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813449"/>
                <a:ext cx="3456384" cy="30445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Temel Ödevlerin </a:t>
            </a:r>
            <a:r>
              <a:rPr lang="tr-TR" dirty="0" err="1"/>
              <a:t>Legendre</a:t>
            </a:r>
            <a:r>
              <a:rPr lang="tr-TR" dirty="0"/>
              <a:t> Serileriyle Çözümü – 1. Temel Ödev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B43-984E-4DE0-ACA2-64A82694EB2F}" type="datetime1">
              <a:rPr lang="tr-TR" smtClean="0"/>
              <a:pPr/>
              <a:t>30.10.2023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3840-DA96-4482-9DBB-F06ECE64CE0F}" type="slidenum">
              <a:rPr lang="tr-TR" smtClean="0"/>
              <a:pPr/>
              <a:t>8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İçerik Yer Tutucusu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/>
                  <a:t>Her bir elemanın türevleri 5. mertebeye kadar sürdürülürse,</a:t>
                </a:r>
              </a:p>
              <a:p>
                <a:pPr marL="0" indent="0">
                  <a:buNone/>
                </a:pPr>
                <a:endParaRPr lang="tr-TR" sz="18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func>
                        <m:func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func>
                        <m:func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tr-TR" dirty="0"/>
              </a:p>
              <a:p>
                <a:endParaRPr lang="tr-TR" dirty="0"/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𝑢𝑣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sub>
                      </m:sSub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sub>
                      </m:sSub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𝑢𝑣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sub>
                      </m:sSub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𝑢𝑣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sub>
                      </m:sSub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sub>
                      </m:sSub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sub>
                      </m:sSub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𝑘𝑖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𝑖𝑘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±180°+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𝑢𝑣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dirty="0"/>
              </a:p>
              <a:p>
                <a:r>
                  <a:rPr lang="tr-TR" dirty="0"/>
                  <a:t>formülleri elde edilir.</a:t>
                </a:r>
              </a:p>
            </p:txBody>
          </p:sp>
        </mc:Choice>
        <mc:Fallback xmlns="">
          <p:sp>
            <p:nvSpPr>
              <p:cNvPr id="5" name="4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784" t="-1200" r="-31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ikdörtgen 5"/>
          <p:cNvSpPr/>
          <p:nvPr/>
        </p:nvSpPr>
        <p:spPr>
          <a:xfrm>
            <a:off x="1115616" y="2924944"/>
            <a:ext cx="7128792" cy="100811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Temel Ödevlerin </a:t>
            </a:r>
            <a:r>
              <a:rPr lang="tr-TR" dirty="0" err="1"/>
              <a:t>Legendre</a:t>
            </a:r>
            <a:r>
              <a:rPr lang="tr-TR" dirty="0"/>
              <a:t> Serileriyle Çözümü – 1. Temel Ödev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8B43-984E-4DE0-ACA2-64A82694EB2F}" type="datetime1">
              <a:rPr lang="tr-TR" smtClean="0"/>
              <a:pPr/>
              <a:t>30.10.2023</a:t>
            </a:fld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3840-DA96-4482-9DBB-F06ECE64CE0F}" type="slidenum">
              <a:rPr lang="tr-TR" smtClean="0"/>
              <a:pPr/>
              <a:t>9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etin kutusu 4">
                <a:extLst>
                  <a:ext uri="{FF2B5EF4-FFF2-40B4-BE49-F238E27FC236}">
                    <a16:creationId xmlns="" xmlns:a16="http://schemas.microsoft.com/office/drawing/2014/main" id="{DC64F979-5714-420E-BA1B-85B2A1349022}"/>
                  </a:ext>
                </a:extLst>
              </p:cNvPr>
              <p:cNvSpPr txBox="1"/>
              <p:nvPr/>
            </p:nvSpPr>
            <p:spPr>
              <a:xfrm>
                <a:off x="395536" y="1628800"/>
                <a:ext cx="82531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6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𝑢𝑣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sub>
                      </m:sSub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sub>
                      </m:sSub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𝑢𝑣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sub>
                      </m:sSub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Metin kutusu 4">
                <a:extLst>
                  <a:ext uri="{FF2B5EF4-FFF2-40B4-BE49-F238E27FC236}">
                    <a16:creationId xmlns:a16="http://schemas.microsoft.com/office/drawing/2014/main" id="{DC64F979-5714-420E-BA1B-85B2A1349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28800"/>
                <a:ext cx="8253164" cy="338554"/>
              </a:xfrm>
              <a:prstGeom prst="rect">
                <a:avLst/>
              </a:prstGeom>
              <a:blipFill>
                <a:blip r:embed="rId2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>
                <a:extLst>
                  <a:ext uri="{FF2B5EF4-FFF2-40B4-BE49-F238E27FC236}">
                    <a16:creationId xmlns="" xmlns:a16="http://schemas.microsoft.com/office/drawing/2014/main" id="{49B90B08-8552-415D-BAC6-B17945962A99}"/>
                  </a:ext>
                </a:extLst>
              </p:cNvPr>
              <p:cNvSpPr txBox="1"/>
              <p:nvPr/>
            </p:nvSpPr>
            <p:spPr>
              <a:xfrm>
                <a:off x="663517" y="2022061"/>
                <a:ext cx="4616568" cy="4645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den>
                      </m:f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𝜌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1+3</m:t>
                              </m:r>
                              <m:sSup>
                                <m:s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1−9</m:t>
                              </m:r>
                              <m:sSup>
                                <m:s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−1+</m:t>
                          </m:r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24</m:t>
                          </m:r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d>
                        <m:dPr>
                          <m:begChr m:val="{"/>
                          <m:endChr m:val="}"/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1+3</m:t>
                              </m:r>
                              <m:sSup>
                                <m:s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−9</m:t>
                              </m:r>
                              <m:sSup>
                                <m:s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d>
                        <m:dPr>
                          <m:begChr m:val="{"/>
                          <m:endChr m:val="}"/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4+6</m:t>
                              </m:r>
                              <m:sSup>
                                <m:s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13+9</m:t>
                              </m:r>
                              <m:sSup>
                                <m:s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120</m:t>
                          </m:r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sup>
                      </m:sSup>
                      <m:d>
                        <m:d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1+30</m:t>
                          </m:r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+45</m:t>
                          </m:r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sub>
                      </m:sSub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sup>
                      </m:sSup>
                      <m:d>
                        <m:d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2+15</m:t>
                          </m:r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+15</m:t>
                          </m:r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49B90B08-8552-415D-BAC6-B17945962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17" y="2022061"/>
                <a:ext cx="4616568" cy="4645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Metin kutusu 6">
                <a:extLst>
                  <a:ext uri="{FF2B5EF4-FFF2-40B4-BE49-F238E27FC236}">
                    <a16:creationId xmlns="" xmlns:a16="http://schemas.microsoft.com/office/drawing/2014/main" id="{C9750AF0-87DC-4A25-8E4A-15EC9BF55E9F}"/>
                  </a:ext>
                </a:extLst>
              </p:cNvPr>
              <p:cNvSpPr txBox="1"/>
              <p:nvPr/>
            </p:nvSpPr>
            <p:spPr>
              <a:xfrm>
                <a:off x="5604313" y="3071590"/>
                <a:ext cx="3044387" cy="2015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 2</m:t>
                          </m:r>
                        </m:sup>
                      </m:sSup>
                      <m:func>
                        <m:func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=1+</m:t>
                      </m:r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den>
                      </m:f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d>
                        <m:d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 2</m:t>
                              </m:r>
                            </m:sup>
                          </m:sSup>
                        </m:e>
                      </m:d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 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𝜌</m:t>
                      </m:r>
                      <m:r>
                        <a:rPr lang="tr-T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180°</m:t>
                          </m:r>
                        </m:num>
                        <m:den>
                          <m: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tr-T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Metin kutusu 6">
                <a:extLst>
                  <a:ext uri="{FF2B5EF4-FFF2-40B4-BE49-F238E27FC236}">
                    <a16:creationId xmlns:a16="http://schemas.microsoft.com/office/drawing/2014/main" id="{C9750AF0-87DC-4A25-8E4A-15EC9BF55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313" y="3071590"/>
                <a:ext cx="3044387" cy="20154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ikdörtgen 7"/>
          <p:cNvSpPr/>
          <p:nvPr/>
        </p:nvSpPr>
        <p:spPr>
          <a:xfrm>
            <a:off x="650692" y="1506141"/>
            <a:ext cx="7737732" cy="55470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1582</TotalTime>
  <Words>1143</Words>
  <Application>Microsoft Office PowerPoint</Application>
  <PresentationFormat>Ekran Gösterisi (4:3)</PresentationFormat>
  <Paragraphs>460</Paragraphs>
  <Slides>39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9" baseType="lpstr">
      <vt:lpstr>Arial</vt:lpstr>
      <vt:lpstr>Calibri</vt:lpstr>
      <vt:lpstr>Cambria</vt:lpstr>
      <vt:lpstr>Cambria Math</vt:lpstr>
      <vt:lpstr>Franklin Gothic Book</vt:lpstr>
      <vt:lpstr>Perpetua</vt:lpstr>
      <vt:lpstr>Times New Roman</vt:lpstr>
      <vt:lpstr>Wingdings 2</vt:lpstr>
      <vt:lpstr>Hisse Senedi</vt:lpstr>
      <vt:lpstr>Denklem</vt:lpstr>
      <vt:lpstr>GEOMETRİK JEODEZİ 6</vt:lpstr>
      <vt:lpstr>Jeodezik Temel Ödevler</vt:lpstr>
      <vt:lpstr>Jeodezik Temel Ödevler</vt:lpstr>
      <vt:lpstr>Temel Ödevlerin Legendre Serileriyle Çözümü – 1. Temel Ödev</vt:lpstr>
      <vt:lpstr>Temel Ödevlerin Legendre Serileriyle Çözümü – 1. Temel Ödev</vt:lpstr>
      <vt:lpstr>Temel Ödevlerin Legendre Serileriyle Çözümü – 1. Temel Ödev</vt:lpstr>
      <vt:lpstr>Temel Ödevlerin Legendre Serileriyle Çözümü – 1. Temel Ödev</vt:lpstr>
      <vt:lpstr>Temel Ödevlerin Legendre Serileriyle Çözümü – 1. Temel Ödev</vt:lpstr>
      <vt:lpstr>Temel Ödevlerin Legendre Serileriyle Çözümü – 1. Temel Ödev</vt:lpstr>
      <vt:lpstr>Temel Ödevlerin Legendre Serileriyle Çözümü – 1. Temel Ödev</vt:lpstr>
      <vt:lpstr>Temel Ödevlerin Legendre Serileriyle Çözümü – 1. Temel Ödev</vt:lpstr>
      <vt:lpstr>Temel Ödevlerin Legendre Serileriyle Çözümü – 1. Temel Ödev</vt:lpstr>
      <vt:lpstr>Temel Ödevlerin Legendre Serileriyle Çözümü – 1. Temel Ödev</vt:lpstr>
      <vt:lpstr>Temel Ödevlerin Legendre Serileriyle Çözümü – 2. Temel Ödev</vt:lpstr>
      <vt:lpstr>Temel Ödevlerin Legendre Serileriyle Çözümü – 2. Temel Ödev</vt:lpstr>
      <vt:lpstr>Temel Ödevlerin Legendre Serileriyle Çözümü – 2. Temel Ödev</vt:lpstr>
      <vt:lpstr>Temel Ödevlerin Legendre Serileriyle Çözümü – 2. Temel Ödev</vt:lpstr>
      <vt:lpstr>Temel Ödevlerin Legendre Serileriyle Çözümü – 2. Temel Ödev</vt:lpstr>
      <vt:lpstr>Örnek</vt:lpstr>
      <vt:lpstr>PowerPoint Sunusu</vt:lpstr>
      <vt:lpstr>PowerPoint Sunusu</vt:lpstr>
      <vt:lpstr>TEMEL ÖDEVLERİN ÇÖZÜMÜ İÇİN GAUSS ORTALAMA ENLEM YÖNTEMİ</vt:lpstr>
      <vt:lpstr>TEMEL ÖDEVLERİN ÇÖZÜMÜ İÇİN GAUSS ORTALAMA ENLEM YÖNTEMİ</vt:lpstr>
      <vt:lpstr>TEMEL ÖDEVLERİN ÇÖZÜMÜ İÇİN GAUSS ORTALAMA ENLEM YÖNTEMİ</vt:lpstr>
      <vt:lpstr>TEMEL ÖDEVLERİN ÇÖZÜMÜ İÇİN GAUSS ORTALAMA ENLEM YÖNTEMİ</vt:lpstr>
      <vt:lpstr>TEMEL ÖDEVLERİN ÇÖZÜMÜ İÇİN GAUSS ORTALAMA ENLEM YÖNTEMİ</vt:lpstr>
      <vt:lpstr>GAUSS ORTALAMA ENLEM YÖNTEMİ – 2. TEMEL ÖDEV</vt:lpstr>
      <vt:lpstr>GAUSS ORTALAMA ENLEM YÖNTEMİ – 2. TEMEL ÖDEV</vt:lpstr>
      <vt:lpstr>GAUSS ORTALAMA ENLEM YÖNTEMİ – 2. TEMEL ÖDEV</vt:lpstr>
      <vt:lpstr>GAUSS ORTALAMA ENLEM YÖNTEMİ – 2. TEMEL ÖDEV</vt:lpstr>
      <vt:lpstr>GAUSS ORTALAMA ENLEM YÖNTEMİ – 1. TEMEL ÖDEV</vt:lpstr>
      <vt:lpstr>GAUSS ORTALAMA ENLEM YÖNTEMİ – 1. TEMEL ÖDEV</vt:lpstr>
      <vt:lpstr>Örnek - 1</vt:lpstr>
      <vt:lpstr>Örnek - 1</vt:lpstr>
      <vt:lpstr>Örnek - 1</vt:lpstr>
      <vt:lpstr>Örnek - 2</vt:lpstr>
      <vt:lpstr>Örnek - 2</vt:lpstr>
      <vt:lpstr>Örnek – 2</vt:lpstr>
      <vt:lpstr>Örnek –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JEODEZİ 6</dc:title>
  <dc:creator>Bahattin</dc:creator>
  <cp:lastModifiedBy>Microsoft hesabı</cp:lastModifiedBy>
  <cp:revision>137</cp:revision>
  <dcterms:created xsi:type="dcterms:W3CDTF">2013-02-19T07:45:30Z</dcterms:created>
  <dcterms:modified xsi:type="dcterms:W3CDTF">2023-10-30T19:50:51Z</dcterms:modified>
</cp:coreProperties>
</file>