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4"/>
  </p:notesMasterIdLst>
  <p:sldIdLst>
    <p:sldId id="256" r:id="rId2"/>
    <p:sldId id="334" r:id="rId3"/>
    <p:sldId id="257" r:id="rId4"/>
    <p:sldId id="258" r:id="rId5"/>
    <p:sldId id="259" r:id="rId6"/>
    <p:sldId id="260" r:id="rId7"/>
    <p:sldId id="261" r:id="rId8"/>
    <p:sldId id="262" r:id="rId9"/>
    <p:sldId id="263" r:id="rId10"/>
    <p:sldId id="264" r:id="rId11"/>
    <p:sldId id="265" r:id="rId12"/>
    <p:sldId id="266" r:id="rId13"/>
    <p:sldId id="330" r:id="rId14"/>
    <p:sldId id="267" r:id="rId15"/>
    <p:sldId id="268" r:id="rId16"/>
    <p:sldId id="269" r:id="rId17"/>
    <p:sldId id="270" r:id="rId18"/>
    <p:sldId id="271" r:id="rId19"/>
    <p:sldId id="272" r:id="rId20"/>
    <p:sldId id="273" r:id="rId21"/>
    <p:sldId id="274" r:id="rId22"/>
    <p:sldId id="277" r:id="rId23"/>
    <p:sldId id="275" r:id="rId24"/>
    <p:sldId id="276" r:id="rId25"/>
    <p:sldId id="278" r:id="rId26"/>
    <p:sldId id="279" r:id="rId27"/>
    <p:sldId id="280" r:id="rId28"/>
    <p:sldId id="281" r:id="rId29"/>
    <p:sldId id="283" r:id="rId30"/>
    <p:sldId id="284" r:id="rId31"/>
    <p:sldId id="285" r:id="rId32"/>
    <p:sldId id="286" r:id="rId33"/>
    <p:sldId id="320" r:id="rId34"/>
    <p:sldId id="288" r:id="rId35"/>
    <p:sldId id="289" r:id="rId36"/>
    <p:sldId id="290" r:id="rId37"/>
    <p:sldId id="291" r:id="rId38"/>
    <p:sldId id="292" r:id="rId39"/>
    <p:sldId id="322" r:id="rId40"/>
    <p:sldId id="323" r:id="rId41"/>
    <p:sldId id="324" r:id="rId42"/>
    <p:sldId id="327" r:id="rId43"/>
    <p:sldId id="294" r:id="rId44"/>
    <p:sldId id="328" r:id="rId45"/>
    <p:sldId id="329" r:id="rId46"/>
    <p:sldId id="296" r:id="rId47"/>
    <p:sldId id="295" r:id="rId48"/>
    <p:sldId id="297" r:id="rId49"/>
    <p:sldId id="298" r:id="rId50"/>
    <p:sldId id="299" r:id="rId51"/>
    <p:sldId id="300" r:id="rId52"/>
    <p:sldId id="301" r:id="rId53"/>
    <p:sldId id="302" r:id="rId54"/>
    <p:sldId id="306" r:id="rId55"/>
    <p:sldId id="307" r:id="rId56"/>
    <p:sldId id="304" r:id="rId57"/>
    <p:sldId id="305" r:id="rId58"/>
    <p:sldId id="303" r:id="rId59"/>
    <p:sldId id="308" r:id="rId60"/>
    <p:sldId id="332" r:id="rId61"/>
    <p:sldId id="309" r:id="rId62"/>
    <p:sldId id="310" r:id="rId63"/>
    <p:sldId id="333" r:id="rId64"/>
    <p:sldId id="311" r:id="rId65"/>
    <p:sldId id="317" r:id="rId66"/>
    <p:sldId id="318" r:id="rId67"/>
    <p:sldId id="319" r:id="rId68"/>
    <p:sldId id="312" r:id="rId69"/>
    <p:sldId id="313" r:id="rId70"/>
    <p:sldId id="314" r:id="rId71"/>
    <p:sldId id="315" r:id="rId72"/>
    <p:sldId id="316" r:id="rId7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8723E-AD6C-4072-9D99-103F8C2DB8AB}" type="datetimeFigureOut">
              <a:rPr lang="tr-TR" smtClean="0"/>
              <a:pPr/>
              <a:t>11.10.2023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3B248E-A897-4771-964F-D5E7F6E38FE3}" type="slidenum">
              <a:rPr lang="tr-TR" smtClean="0"/>
              <a:pPr/>
              <a:t>‹#›</a:t>
            </a:fld>
            <a:endParaRPr lang="tr-TR"/>
          </a:p>
        </p:txBody>
      </p:sp>
    </p:spTree>
    <p:extLst>
      <p:ext uri="{BB962C8B-B14F-4D97-AF65-F5344CB8AC3E}">
        <p14:creationId xmlns:p14="http://schemas.microsoft.com/office/powerpoint/2010/main" val="3734910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53B248E-A897-4771-964F-D5E7F6E38FE3}" type="slidenum">
              <a:rPr lang="tr-TR" smtClean="0"/>
              <a:pPr/>
              <a:t>3</a:t>
            </a:fld>
            <a:endParaRPr lang="tr-TR"/>
          </a:p>
        </p:txBody>
      </p:sp>
    </p:spTree>
    <p:extLst>
      <p:ext uri="{BB962C8B-B14F-4D97-AF65-F5344CB8AC3E}">
        <p14:creationId xmlns:p14="http://schemas.microsoft.com/office/powerpoint/2010/main" val="379655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53B248E-A897-4771-964F-D5E7F6E38FE3}" type="slidenum">
              <a:rPr lang="tr-TR" smtClean="0"/>
              <a:pPr/>
              <a:t>6</a:t>
            </a:fld>
            <a:endParaRPr lang="tr-TR"/>
          </a:p>
        </p:txBody>
      </p:sp>
    </p:spTree>
    <p:extLst>
      <p:ext uri="{BB962C8B-B14F-4D97-AF65-F5344CB8AC3E}">
        <p14:creationId xmlns:p14="http://schemas.microsoft.com/office/powerpoint/2010/main" val="237798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DE40715-EFAE-455B-AA74-6CE5E9B44A12}" type="datetime1">
              <a:rPr lang="tr-TR" smtClean="0"/>
              <a:pPr/>
              <a:t>11.10.2023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9580AF1-1C51-4380-A5C4-495C4658AC2C}" type="slidenum">
              <a:rPr lang="tr-TR" smtClean="0"/>
              <a:pPr/>
              <a:t>‹#›</a:t>
            </a:fld>
            <a:endParaRPr lang="tr-TR"/>
          </a:p>
        </p:txBody>
      </p:sp>
    </p:spTree>
    <p:extLst>
      <p:ext uri="{BB962C8B-B14F-4D97-AF65-F5344CB8AC3E}">
        <p14:creationId xmlns:p14="http://schemas.microsoft.com/office/powerpoint/2010/main" val="249857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8BB81A8-46A4-49E6-92AB-92E2522369CD}" type="datetime1">
              <a:rPr lang="tr-TR" smtClean="0"/>
              <a:pPr/>
              <a:t>11.10.2023</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9580AF1-1C51-4380-A5C4-495C4658AC2C}" type="slidenum">
              <a:rPr lang="tr-TR" smtClean="0"/>
              <a:pPr/>
              <a:t>‹#›</a:t>
            </a:fld>
            <a:endParaRPr lang="tr-TR"/>
          </a:p>
        </p:txBody>
      </p:sp>
    </p:spTree>
    <p:extLst>
      <p:ext uri="{BB962C8B-B14F-4D97-AF65-F5344CB8AC3E}">
        <p14:creationId xmlns:p14="http://schemas.microsoft.com/office/powerpoint/2010/main" val="4017403235"/>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8BB81A8-46A4-49E6-92AB-92E2522369CD}" type="datetime1">
              <a:rPr lang="tr-TR" smtClean="0"/>
              <a:pPr/>
              <a:t>11.10.2023</a:t>
            </a:fld>
            <a:endParaRPr lang="tr-TR"/>
          </a:p>
        </p:txBody>
      </p:sp>
      <p:sp>
        <p:nvSpPr>
          <p:cNvPr id="5" name="Footer Placeholder 4"/>
          <p:cNvSpPr>
            <a:spLocks noGrp="1"/>
          </p:cNvSpPr>
          <p:nvPr>
            <p:ph type="ftr" sz="quarter" idx="11"/>
          </p:nvPr>
        </p:nvSpPr>
        <p:spPr/>
        <p:txBody>
          <a:bodyPr/>
          <a:lstStyle/>
          <a:p>
            <a:endParaRPr lang="tr-T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9580AF1-1C51-4380-A5C4-495C4658AC2C}" type="slidenum">
              <a:rPr lang="tr-TR" smtClean="0"/>
              <a:pPr/>
              <a:t>‹#›</a:t>
            </a:fld>
            <a:endParaRPr lang="tr-T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3295863"/>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8BB81A8-46A4-49E6-92AB-92E2522369CD}" type="datetime1">
              <a:rPr lang="tr-TR" smtClean="0"/>
              <a:pPr/>
              <a:t>11.10.2023</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9580AF1-1C51-4380-A5C4-495C4658AC2C}" type="slidenum">
              <a:rPr lang="tr-TR" smtClean="0"/>
              <a:pPr/>
              <a:t>‹#›</a:t>
            </a:fld>
            <a:endParaRPr lang="tr-TR"/>
          </a:p>
        </p:txBody>
      </p:sp>
    </p:spTree>
    <p:extLst>
      <p:ext uri="{BB962C8B-B14F-4D97-AF65-F5344CB8AC3E}">
        <p14:creationId xmlns:p14="http://schemas.microsoft.com/office/powerpoint/2010/main" val="396617571"/>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8BB81A8-46A4-49E6-92AB-92E2522369CD}" type="datetime1">
              <a:rPr lang="tr-TR" smtClean="0"/>
              <a:pPr/>
              <a:t>11.10.2023</a:t>
            </a:fld>
            <a:endParaRPr lang="tr-TR"/>
          </a:p>
        </p:txBody>
      </p:sp>
      <p:sp>
        <p:nvSpPr>
          <p:cNvPr id="6" name="Footer Placeholder 5"/>
          <p:cNvSpPr>
            <a:spLocks noGrp="1"/>
          </p:cNvSpPr>
          <p:nvPr>
            <p:ph type="ftr" sz="quarter" idx="11"/>
          </p:nvPr>
        </p:nvSpPr>
        <p:spPr/>
        <p:txBody>
          <a:bodyPr/>
          <a:lstStyle/>
          <a:p>
            <a:endParaRPr lang="tr-T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9580AF1-1C51-4380-A5C4-495C4658AC2C}" type="slidenum">
              <a:rPr lang="tr-TR" smtClean="0"/>
              <a:pPr/>
              <a:t>‹#›</a:t>
            </a:fld>
            <a:endParaRPr lang="tr-T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3282480"/>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8BB81A8-46A4-49E6-92AB-92E2522369CD}" type="datetime1">
              <a:rPr lang="tr-TR" smtClean="0"/>
              <a:pPr/>
              <a:t>11.10.2023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9580AF1-1C51-4380-A5C4-495C4658AC2C}" type="slidenum">
              <a:rPr lang="tr-TR" smtClean="0"/>
              <a:pPr/>
              <a:t>‹#›</a:t>
            </a:fld>
            <a:endParaRPr lang="tr-TR"/>
          </a:p>
        </p:txBody>
      </p:sp>
    </p:spTree>
    <p:extLst>
      <p:ext uri="{BB962C8B-B14F-4D97-AF65-F5344CB8AC3E}">
        <p14:creationId xmlns:p14="http://schemas.microsoft.com/office/powerpoint/2010/main" val="2985262052"/>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2A7529B-7796-437E-BEB7-ACEF0285162B}" type="datetime1">
              <a:rPr lang="tr-TR" smtClean="0"/>
              <a:pPr/>
              <a:t>11.10.2023</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580AF1-1C51-4380-A5C4-495C4658AC2C}" type="slidenum">
              <a:rPr lang="tr-TR" smtClean="0"/>
              <a:pPr/>
              <a:t>‹#›</a:t>
            </a:fld>
            <a:endParaRPr lang="tr-TR"/>
          </a:p>
        </p:txBody>
      </p:sp>
    </p:spTree>
    <p:extLst>
      <p:ext uri="{BB962C8B-B14F-4D97-AF65-F5344CB8AC3E}">
        <p14:creationId xmlns:p14="http://schemas.microsoft.com/office/powerpoint/2010/main" val="3598536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76B816D-278A-46AC-A1C7-6A6611BCAB1F}" type="datetime1">
              <a:rPr lang="tr-TR" smtClean="0"/>
              <a:pPr/>
              <a:t>11.10.2023</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580AF1-1C51-4380-A5C4-495C4658AC2C}" type="slidenum">
              <a:rPr lang="tr-TR" smtClean="0"/>
              <a:pPr/>
              <a:t>‹#›</a:t>
            </a:fld>
            <a:endParaRPr lang="tr-TR"/>
          </a:p>
        </p:txBody>
      </p:sp>
    </p:spTree>
    <p:extLst>
      <p:ext uri="{BB962C8B-B14F-4D97-AF65-F5344CB8AC3E}">
        <p14:creationId xmlns:p14="http://schemas.microsoft.com/office/powerpoint/2010/main" val="273131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84834F5-3EED-491C-BA00-B9DCE9B9698C}" type="datetime1">
              <a:rPr lang="tr-TR" smtClean="0"/>
              <a:pPr/>
              <a:t>11.10.2023</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580AF1-1C51-4380-A5C4-495C4658AC2C}" type="slidenum">
              <a:rPr lang="tr-TR" smtClean="0"/>
              <a:pPr/>
              <a:t>‹#›</a:t>
            </a:fld>
            <a:endParaRPr lang="tr-TR"/>
          </a:p>
        </p:txBody>
      </p:sp>
    </p:spTree>
    <p:extLst>
      <p:ext uri="{BB962C8B-B14F-4D97-AF65-F5344CB8AC3E}">
        <p14:creationId xmlns:p14="http://schemas.microsoft.com/office/powerpoint/2010/main" val="2672992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32A8D9C-206D-4FAD-B818-C2332722644C}" type="datetime1">
              <a:rPr lang="tr-TR" smtClean="0"/>
              <a:pPr/>
              <a:t>11.10.2023</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9580AF1-1C51-4380-A5C4-495C4658AC2C}" type="slidenum">
              <a:rPr lang="tr-TR" smtClean="0"/>
              <a:pPr/>
              <a:t>‹#›</a:t>
            </a:fld>
            <a:endParaRPr lang="tr-TR"/>
          </a:p>
        </p:txBody>
      </p:sp>
    </p:spTree>
    <p:extLst>
      <p:ext uri="{BB962C8B-B14F-4D97-AF65-F5344CB8AC3E}">
        <p14:creationId xmlns:p14="http://schemas.microsoft.com/office/powerpoint/2010/main" val="295258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E2C5251-0792-42E2-A27C-B2D4115D2380}" type="datetime1">
              <a:rPr lang="tr-TR" smtClean="0"/>
              <a:pPr/>
              <a:t>11.10.2023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9580AF1-1C51-4380-A5C4-495C4658AC2C}" type="slidenum">
              <a:rPr lang="tr-TR" smtClean="0"/>
              <a:pPr/>
              <a:t>‹#›</a:t>
            </a:fld>
            <a:endParaRPr lang="tr-TR"/>
          </a:p>
        </p:txBody>
      </p:sp>
    </p:spTree>
    <p:extLst>
      <p:ext uri="{BB962C8B-B14F-4D97-AF65-F5344CB8AC3E}">
        <p14:creationId xmlns:p14="http://schemas.microsoft.com/office/powerpoint/2010/main" val="1755464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159422A-87AE-46A0-B11F-B09CA2E3CB1F}" type="datetime1">
              <a:rPr lang="tr-TR" smtClean="0"/>
              <a:pPr/>
              <a:t>11.10.2023</a:t>
            </a:fld>
            <a:endParaRPr lang="tr-TR"/>
          </a:p>
        </p:txBody>
      </p:sp>
      <p:sp>
        <p:nvSpPr>
          <p:cNvPr id="8" name="Footer Placeholder 7"/>
          <p:cNvSpPr>
            <a:spLocks noGrp="1"/>
          </p:cNvSpPr>
          <p:nvPr>
            <p:ph type="ftr" sz="quarter" idx="11"/>
          </p:nvPr>
        </p:nvSpPr>
        <p:spPr/>
        <p:txBody>
          <a:bodyPr/>
          <a:lstStyle/>
          <a:p>
            <a:endParaRPr lang="tr-T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9580AF1-1C51-4380-A5C4-495C4658AC2C}" type="slidenum">
              <a:rPr lang="tr-TR" smtClean="0"/>
              <a:pPr/>
              <a:t>‹#›</a:t>
            </a:fld>
            <a:endParaRPr lang="tr-TR"/>
          </a:p>
        </p:txBody>
      </p:sp>
    </p:spTree>
    <p:extLst>
      <p:ext uri="{BB962C8B-B14F-4D97-AF65-F5344CB8AC3E}">
        <p14:creationId xmlns:p14="http://schemas.microsoft.com/office/powerpoint/2010/main" val="306382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7649E77-2B8E-4F20-A5D8-3618EEC0941F}" type="datetime1">
              <a:rPr lang="tr-TR" smtClean="0"/>
              <a:pPr/>
              <a:t>11.10.2023</a:t>
            </a:fld>
            <a:endParaRPr lang="tr-TR"/>
          </a:p>
        </p:txBody>
      </p:sp>
      <p:sp>
        <p:nvSpPr>
          <p:cNvPr id="4" name="Footer Placeholder 3"/>
          <p:cNvSpPr>
            <a:spLocks noGrp="1"/>
          </p:cNvSpPr>
          <p:nvPr>
            <p:ph type="ftr" sz="quarter" idx="11"/>
          </p:nvPr>
        </p:nvSpPr>
        <p:spPr/>
        <p:txBody>
          <a:bodyPr/>
          <a:lstStyle/>
          <a:p>
            <a:endParaRPr lang="tr-T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9580AF1-1C51-4380-A5C4-495C4658AC2C}" type="slidenum">
              <a:rPr lang="tr-TR" smtClean="0"/>
              <a:pPr/>
              <a:t>‹#›</a:t>
            </a:fld>
            <a:endParaRPr lang="tr-TR"/>
          </a:p>
        </p:txBody>
      </p:sp>
    </p:spTree>
    <p:extLst>
      <p:ext uri="{BB962C8B-B14F-4D97-AF65-F5344CB8AC3E}">
        <p14:creationId xmlns:p14="http://schemas.microsoft.com/office/powerpoint/2010/main" val="4283120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33E8D-00EA-448B-82EC-02F0B72C7D8F}" type="datetime1">
              <a:rPr lang="tr-TR" smtClean="0"/>
              <a:pPr/>
              <a:t>11.10.2023</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9580AF1-1C51-4380-A5C4-495C4658AC2C}" type="slidenum">
              <a:rPr lang="tr-TR" smtClean="0"/>
              <a:pPr/>
              <a:t>‹#›</a:t>
            </a:fld>
            <a:endParaRPr lang="tr-TR"/>
          </a:p>
        </p:txBody>
      </p:sp>
    </p:spTree>
    <p:extLst>
      <p:ext uri="{BB962C8B-B14F-4D97-AF65-F5344CB8AC3E}">
        <p14:creationId xmlns:p14="http://schemas.microsoft.com/office/powerpoint/2010/main" val="405541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3E96C81-080C-415C-9869-6F489A26A91F}" type="datetime1">
              <a:rPr lang="tr-TR" smtClean="0"/>
              <a:pPr/>
              <a:t>11.10.2023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9580AF1-1C51-4380-A5C4-495C4658AC2C}" type="slidenum">
              <a:rPr lang="tr-TR" smtClean="0"/>
              <a:pPr/>
              <a:t>‹#›</a:t>
            </a:fld>
            <a:endParaRPr lang="tr-TR"/>
          </a:p>
        </p:txBody>
      </p:sp>
    </p:spTree>
    <p:extLst>
      <p:ext uri="{BB962C8B-B14F-4D97-AF65-F5344CB8AC3E}">
        <p14:creationId xmlns:p14="http://schemas.microsoft.com/office/powerpoint/2010/main" val="2171804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9E583A6-6501-46B9-B8BD-75E692AC0705}" type="datetime1">
              <a:rPr lang="tr-TR" smtClean="0"/>
              <a:pPr/>
              <a:t>11.10.2023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9580AF1-1C51-4380-A5C4-495C4658AC2C}" type="slidenum">
              <a:rPr lang="tr-TR" smtClean="0"/>
              <a:pPr/>
              <a:t>‹#›</a:t>
            </a:fld>
            <a:endParaRPr lang="tr-TR"/>
          </a:p>
        </p:txBody>
      </p:sp>
    </p:spTree>
    <p:extLst>
      <p:ext uri="{BB962C8B-B14F-4D97-AF65-F5344CB8AC3E}">
        <p14:creationId xmlns:p14="http://schemas.microsoft.com/office/powerpoint/2010/main" val="119787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8BB81A8-46A4-49E6-92AB-92E2522369CD}" type="datetime1">
              <a:rPr lang="tr-TR" smtClean="0"/>
              <a:pPr/>
              <a:t>11.10.2023</a:t>
            </a:fld>
            <a:endParaRPr lang="tr-T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9580AF1-1C51-4380-A5C4-495C4658AC2C}" type="slidenum">
              <a:rPr lang="tr-TR" smtClean="0"/>
              <a:pPr/>
              <a:t>‹#›</a:t>
            </a:fld>
            <a:endParaRPr lang="tr-TR"/>
          </a:p>
        </p:txBody>
      </p:sp>
    </p:spTree>
    <p:extLst>
      <p:ext uri="{BB962C8B-B14F-4D97-AF65-F5344CB8AC3E}">
        <p14:creationId xmlns:p14="http://schemas.microsoft.com/office/powerpoint/2010/main" val="21858645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tr/url?sa=i&amp;rct=j&amp;q=&amp;esrc=s&amp;frm=1&amp;source=images&amp;cd=&amp;cad=rja&amp;docid=7MmrvyJZRCkgBM&amp;tbnid=sUum9CQ8dVFH0M:&amp;ved=0CAUQjRw&amp;url=http://phys.org/news/2012-10-atomic-clocks-good-earth-geoid.html&amp;ei=yb0PUauwMIWItAb1noHACw&amp;bvm=bv.41867550,d.Yms&amp;psig=AFQjCNFwWNLjW3T8rXFMOS57SsXK5wePvg&amp;ust=136007250888161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gif"/></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tr/url?sa=i&amp;rct=j&amp;q=&amp;esrc=s&amp;frm=1&amp;source=images&amp;cd=&amp;cad=rja&amp;docid=B8k-qAMUcBJLZM&amp;tbnid=ooYsQzem3XllGM:&amp;ved=0CAUQjRw&amp;url=http://www.geod.nrcan.gc.ca/hm/gloss_e.php&amp;ei=u8UQUdXOC8SztAbxt4HYBg&amp;bvm=bv.41934586,d.Yms&amp;psig=AFQjCNHCswoZfxsDKUJxXoyyIwiiU-LZ5Q&amp;ust=1360140079803996" TargetMode="External"/><Relationship Id="rId1" Type="http://schemas.openxmlformats.org/officeDocument/2006/relationships/slideLayout" Target="../slideLayouts/slideLayout2.xml"/><Relationship Id="rId4" Type="http://schemas.openxmlformats.org/officeDocument/2006/relationships/hyperlink" Target="http://www.geod.nrcan.gc.ca/hm/gloss_e.php"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Microsoft_Word_97_-_2003_Belgesi1.doc"/><Relationship Id="rId5" Type="http://schemas.openxmlformats.org/officeDocument/2006/relationships/oleObject" Target="../embeddings/oleObject1.bin"/><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google.com.tr/url?sa=i&amp;rct=j&amp;q=&amp;esrc=s&amp;frm=1&amp;source=images&amp;cd=&amp;cad=rja&amp;docid=-YRcCKqOj62BrM&amp;tbnid=D1AhSXbMDmhXvM:&amp;ved=0CAUQjRw&amp;url=http://www.zonums.com/library/utmgrid.html&amp;ei=r8sQUYvbLoiDtAaOkIHoBg&amp;bvm=bv.41934586,d.Yms&amp;psig=AFQjCNFg0pmdWUBjzM1rFEje_-vSOCMZWw&amp;ust=1360141608828573"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oleObject" Target="../embeddings/Microsoft_Word_97_-_2003_Belgesi5.doc"/><Relationship Id="rId3" Type="http://schemas.openxmlformats.org/officeDocument/2006/relationships/oleObject" Target="../embeddings/oleObject2.bin"/><Relationship Id="rId7" Type="http://schemas.openxmlformats.org/officeDocument/2006/relationships/oleObject" Target="../embeddings/Microsoft_Word_97_-_2003_Belgesi3.doc"/><Relationship Id="rId12"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42.png"/><Relationship Id="rId5" Type="http://schemas.openxmlformats.org/officeDocument/2006/relationships/image" Target="../media/image40.png"/><Relationship Id="rId10" Type="http://schemas.openxmlformats.org/officeDocument/2006/relationships/oleObject" Target="../embeddings/Microsoft_Word_97_-_2003_Belgesi4.doc"/><Relationship Id="rId4" Type="http://schemas.openxmlformats.org/officeDocument/2006/relationships/oleObject" Target="../embeddings/Microsoft_Word_97_-_2003_Belgesi2.doc"/><Relationship Id="rId9" Type="http://schemas.openxmlformats.org/officeDocument/2006/relationships/oleObject" Target="../embeddings/oleObject4.bin"/><Relationship Id="rId14" Type="http://schemas.openxmlformats.org/officeDocument/2006/relationships/image" Target="../media/image43.wmf"/></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com.tr/url?sa=i&amp;rct=j&amp;q=&amp;esrc=s&amp;frm=1&amp;source=images&amp;cd=&amp;cad=rja&amp;docid=v_V6BwlUxZIINM&amp;tbnid=WseaMEmYp_ovlM:&amp;ved=0CAUQjRw&amp;url=http://www.sciencedirect.com/science/article/pii/S0040195108002369&amp;ei=fvEQUfHIB4OJtAbmoYD4DQ&amp;bvm=bv.41934586,d.Yms&amp;psig=AFQjCNHNqWjfOgi1f1Pca4CnLufbl8YfhQ&amp;ust=1360151283449184"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hgk.mil.tr/haritalar_projeler/jeodezi/tutga/icerik.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com.tr/url?sa=i&amp;rct=j&amp;q=&amp;esrc=s&amp;frm=1&amp;source=images&amp;cd=&amp;cad=rja&amp;docid=M5MKRySvFv0KhM&amp;tbnid=SgCJoeRRiq6sXM:&amp;ved=0CAUQjRw&amp;url=http://www.hgk.msb.gov.tr/haritalar_projeler/jeodezi/tutga/bolum4.htm&amp;ei=ECASUYyPEIXptQb_7IDYCQ&amp;bvm=bv.41934586,d.Yms&amp;psig=AFQjCNFtDHExRMacL9NXfXWaWeaCfZF6bQ&amp;ust=1360228743195143"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google.com.tr/url?sa=i&amp;rct=j&amp;q=&amp;esrc=s&amp;frm=1&amp;source=images&amp;cd=&amp;cad=rja&amp;docid=M5MKRySvFv0KhM&amp;tbnid=F1QT-zm3Ms4O1M:&amp;ved=0CAUQjRw&amp;url=http://www.hgk.msb.gov.tr/haritalar_projeler/jeodezi/tutga/bolum4.htm&amp;ei=qiASUe7nLI_Iswbg94GoAw&amp;bvm=bv.41934586,d.Yms&amp;psig=AFQjCNFtDHExRMacL9NXfXWaWeaCfZF6bQ&amp;ust=1360228743195143"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hyperlink" Target="http://www.google.com.tr/url?sa=i&amp;rct=j&amp;q=&amp;esrc=s&amp;frm=1&amp;source=images&amp;cd=&amp;cad=rja&amp;docid=LNj8jZh1bdck9M&amp;tbnid=02S-5hqdBv9w4M:&amp;ved=0CAUQjRw&amp;url=http://www.tkgm.gov.tr/tusaga/index_dosyalar/Page385.htm&amp;ei=IicSUc_PAqnk4QTQ-4DwBg&amp;bvm=bv.41934586,d.bGE&amp;psig=AFQjCNFvynhyWUP77XdHONRVpWgmvLcblQ&amp;ust=136023045026311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m.tr/url?sa=i&amp;rct=j&amp;q=&amp;esrc=s&amp;frm=1&amp;source=images&amp;cd=&amp;cad=rja&amp;docid=QABdcS0NEgcjeM&amp;tbnid=YqNo7R8Ro_K3rM:&amp;ved=0CAUQjRw&amp;url=http://www.hgk.msb.gov.tr/ustbanner/tarihce/klasikharita.htm&amp;ei=5ykSUZbaLpLT4QT9-oGQDA&amp;bvm=bv.41934586,d.Yms&amp;psig=AFQjCNE8wlRayxAEIEgiil94llCDd1i9zA&amp;ust=1360231226000554"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hyperlink" Target="http://www.google.com.tr/url?sa=i&amp;rct=j&amp;q=&amp;esrc=s&amp;frm=1&amp;source=images&amp;cd=&amp;cad=rja&amp;docid=qmbL5XNuXFRPuM&amp;tbnid=iaGTRHxYybyuAM:&amp;ved=0CAUQjRw&amp;url=http://www.hgk.msb.gov.tr/ustbanner/tarihce/cagdasharita.htm&amp;ei=BD8SUZCyFIvOswb8zIDwAg&amp;bvm=bv.41934586,d.bGE&amp;psig=AFQjCNEp4BO8FIExdh-ZQooo1KzyZlj8hg&amp;ust=136023666999014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tr-TR" dirty="0" smtClean="0"/>
              <a:t>GEOMETRİK JEODEZİ</a:t>
            </a:r>
            <a:br>
              <a:rPr lang="tr-TR" dirty="0" smtClean="0"/>
            </a:br>
            <a:r>
              <a:rPr lang="tr-TR" dirty="0" smtClean="0"/>
              <a:t/>
            </a:r>
            <a:br>
              <a:rPr lang="tr-TR" dirty="0" smtClean="0"/>
            </a:br>
            <a:r>
              <a:rPr lang="tr-TR" sz="4000" dirty="0" smtClean="0"/>
              <a:t>Prof. Dr. Bahattin ERDOĞAN</a:t>
            </a:r>
            <a:endParaRPr lang="tr-TR" sz="4000" dirty="0"/>
          </a:p>
        </p:txBody>
      </p:sp>
      <p:sp>
        <p:nvSpPr>
          <p:cNvPr id="4" name="3 Veri Yer Tutucusu"/>
          <p:cNvSpPr>
            <a:spLocks noGrp="1"/>
          </p:cNvSpPr>
          <p:nvPr>
            <p:ph type="dt" sz="half" idx="10"/>
          </p:nvPr>
        </p:nvSpPr>
        <p:spPr/>
        <p:txBody>
          <a:bodyPr/>
          <a:lstStyle/>
          <a:p>
            <a:fld id="{28EC1716-14A8-400A-9A76-56E803224CA2}" type="datetime1">
              <a:rPr lang="tr-TR" smtClean="0"/>
              <a:pPr/>
              <a:t>11.10.2023</a:t>
            </a:fld>
            <a:endParaRPr lang="tr-TR" dirty="0"/>
          </a:p>
        </p:txBody>
      </p:sp>
      <p:sp>
        <p:nvSpPr>
          <p:cNvPr id="5" name="4 Slayt Numarası Yer Tutucusu"/>
          <p:cNvSpPr>
            <a:spLocks noGrp="1"/>
          </p:cNvSpPr>
          <p:nvPr>
            <p:ph type="sldNum" sz="quarter" idx="12"/>
          </p:nvPr>
        </p:nvSpPr>
        <p:spPr/>
        <p:txBody>
          <a:bodyPr/>
          <a:lstStyle/>
          <a:p>
            <a:fld id="{B9580AF1-1C51-4380-A5C4-495C4658AC2C}" type="slidenum">
              <a:rPr lang="tr-TR" smtClean="0"/>
              <a:pPr/>
              <a:t>1</a:t>
            </a:fld>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Jeodezinin Tarihi</a:t>
            </a:r>
            <a:endParaRPr lang="tr-TR" dirty="0"/>
          </a:p>
        </p:txBody>
      </p:sp>
      <p:sp>
        <p:nvSpPr>
          <p:cNvPr id="3" name="2 İçerik Yer Tutucusu"/>
          <p:cNvSpPr>
            <a:spLocks noGrp="1"/>
          </p:cNvSpPr>
          <p:nvPr>
            <p:ph idx="1"/>
          </p:nvPr>
        </p:nvSpPr>
        <p:spPr/>
        <p:txBody>
          <a:bodyPr>
            <a:normAutofit/>
          </a:bodyPr>
          <a:lstStyle/>
          <a:p>
            <a:r>
              <a:rPr lang="tr-TR" dirty="0" smtClean="0"/>
              <a:t>16. ve 17. yy </a:t>
            </a:r>
            <a:r>
              <a:rPr lang="tr-TR" dirty="0" err="1" smtClean="0"/>
              <a:t>larda</a:t>
            </a:r>
            <a:r>
              <a:rPr lang="tr-TR" dirty="0" smtClean="0"/>
              <a:t> yeryuvarının uzaydaki ve konumu ve biçimi hakkında astronomi ve fizikten yeni gözlemler ve fikirler oluşmaya başladı.</a:t>
            </a:r>
          </a:p>
          <a:p>
            <a:r>
              <a:rPr lang="tr-TR" dirty="0" err="1" smtClean="0"/>
              <a:t>Copernicus</a:t>
            </a:r>
            <a:r>
              <a:rPr lang="tr-TR" dirty="0" smtClean="0"/>
              <a:t> (1473-1543) </a:t>
            </a:r>
            <a:r>
              <a:rPr lang="tr-TR" dirty="0" err="1" smtClean="0"/>
              <a:t>Ptolemasu</a:t>
            </a:r>
            <a:r>
              <a:rPr lang="tr-TR" dirty="0" smtClean="0"/>
              <a:t>’ un yer merkezcil dünya sisteminden </a:t>
            </a:r>
            <a:r>
              <a:rPr lang="tr-TR" dirty="0" err="1" smtClean="0"/>
              <a:t>heliomerkezcil</a:t>
            </a:r>
            <a:r>
              <a:rPr lang="tr-TR" dirty="0" smtClean="0"/>
              <a:t> bir sisteme geçişi gerçekleştirdi.</a:t>
            </a:r>
          </a:p>
          <a:p>
            <a:r>
              <a:rPr lang="tr-TR" dirty="0" smtClean="0"/>
              <a:t>Kepler (1571-1630) gezegenlerin yasasını keşfetti. </a:t>
            </a:r>
          </a:p>
          <a:p>
            <a:r>
              <a:rPr lang="tr-TR" dirty="0" smtClean="0"/>
              <a:t>Galileo (1564-1642) modern mekaniği (serbest düşme, sarkaç yasalarını) geliştirdi.</a:t>
            </a:r>
          </a:p>
          <a:p>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Jeodezinin Tarihi</a:t>
            </a:r>
            <a:endParaRPr lang="tr-TR" dirty="0"/>
          </a:p>
        </p:txBody>
      </p:sp>
      <p:sp>
        <p:nvSpPr>
          <p:cNvPr id="3" name="2 İçerik Yer Tutucusu"/>
          <p:cNvSpPr>
            <a:spLocks noGrp="1"/>
          </p:cNvSpPr>
          <p:nvPr>
            <p:ph idx="1"/>
          </p:nvPr>
        </p:nvSpPr>
        <p:spPr/>
        <p:txBody>
          <a:bodyPr>
            <a:normAutofit fontScale="62500" lnSpcReduction="20000"/>
          </a:bodyPr>
          <a:lstStyle/>
          <a:p>
            <a:r>
              <a:rPr lang="tr-TR" dirty="0" smtClean="0"/>
              <a:t>1666’ da Astronom </a:t>
            </a:r>
            <a:r>
              <a:rPr lang="tr-TR" dirty="0" err="1" smtClean="0"/>
              <a:t>Cassini</a:t>
            </a:r>
            <a:r>
              <a:rPr lang="tr-TR" dirty="0" smtClean="0"/>
              <a:t> </a:t>
            </a:r>
            <a:r>
              <a:rPr lang="tr-TR" dirty="0" err="1" smtClean="0"/>
              <a:t>Jupiter</a:t>
            </a:r>
            <a:r>
              <a:rPr lang="tr-TR" dirty="0" smtClean="0"/>
              <a:t>’ in kutuplarda basık olduğunu gözlemledi.</a:t>
            </a:r>
          </a:p>
          <a:p>
            <a:r>
              <a:rPr lang="tr-TR" dirty="0" smtClean="0"/>
              <a:t>Astronom </a:t>
            </a:r>
            <a:r>
              <a:rPr lang="tr-TR" dirty="0" err="1" smtClean="0"/>
              <a:t>Richer</a:t>
            </a:r>
            <a:r>
              <a:rPr lang="tr-TR" dirty="0" smtClean="0"/>
              <a:t> (1672)’ de yer çekiminin etkisiyle sarkaçlı saatinin geri kaldığını fark etti.</a:t>
            </a:r>
          </a:p>
          <a:p>
            <a:pPr marL="360000">
              <a:lnSpc>
                <a:spcPct val="120000"/>
              </a:lnSpc>
            </a:pPr>
            <a:r>
              <a:rPr lang="tr-TR" dirty="0" smtClean="0"/>
              <a:t>Newton </a:t>
            </a:r>
            <a:r>
              <a:rPr lang="tr-TR" smtClean="0"/>
              <a:t>(1634-1727</a:t>
            </a:r>
            <a:r>
              <a:rPr lang="tr-TR" dirty="0" smtClean="0"/>
              <a:t>) ve </a:t>
            </a:r>
            <a:r>
              <a:rPr lang="tr-TR" dirty="0" err="1" smtClean="0"/>
              <a:t>Huygens</a:t>
            </a:r>
            <a:r>
              <a:rPr lang="tr-TR" dirty="0" smtClean="0"/>
              <a:t> (1629-1695) yeryuvarının kendi ekseni etrafında dönmesiyle oluşan merkezkaç kuvvetinin kutuplara doğru azalacağını, bunun da kutuplarda basık bir dönel elipsoit oluşturması gerektiğini söyledi. </a:t>
            </a:r>
          </a:p>
          <a:p>
            <a:r>
              <a:rPr lang="tr-TR" dirty="0" smtClean="0"/>
              <a:t>Elipsoidal yer modelinin geometrik olarak denetimi için farklı enlemlerdeki yay ölçmelerine gerek vardı. Bir yay boyunun uzunluğu (1 derece enlem farkına sahip meridyen) ekvatordan kutuplara doğru gidildikçe kutup basıklığından dolayı artar.</a:t>
            </a:r>
          </a:p>
          <a:p>
            <a:r>
              <a:rPr lang="tr-TR" dirty="0" smtClean="0"/>
              <a:t>Daha önce yapılmış yay ölçüleri (</a:t>
            </a:r>
            <a:r>
              <a:rPr lang="tr-TR" dirty="0" err="1" smtClean="0"/>
              <a:t>Snellius</a:t>
            </a:r>
            <a:r>
              <a:rPr lang="tr-TR" dirty="0" smtClean="0"/>
              <a:t>, </a:t>
            </a:r>
            <a:r>
              <a:rPr lang="tr-TR" dirty="0" err="1" smtClean="0"/>
              <a:t>Picard</a:t>
            </a:r>
            <a:r>
              <a:rPr lang="tr-TR" dirty="0" smtClean="0"/>
              <a:t> </a:t>
            </a:r>
            <a:r>
              <a:rPr lang="tr-TR" dirty="0" err="1" smtClean="0"/>
              <a:t>vd</a:t>
            </a:r>
            <a:r>
              <a:rPr lang="tr-TR" dirty="0" smtClean="0"/>
              <a:t>.) kutuplarda çıkık bir yer modeli ortaya koyuyordu.</a:t>
            </a:r>
          </a:p>
          <a:p>
            <a:r>
              <a:rPr lang="tr-TR" dirty="0" smtClean="0"/>
              <a:t>Fizikçilerin teorilerini göz önünde bulunduran Paris Bilimler Akademisi, </a:t>
            </a:r>
            <a:r>
              <a:rPr lang="tr-TR" dirty="0" err="1" smtClean="0"/>
              <a:t>Picard’ın</a:t>
            </a:r>
            <a:r>
              <a:rPr lang="tr-TR" dirty="0" smtClean="0"/>
              <a:t>  ölçtüğü yayın kuzeye ve güneye doğru genişletilerek yeniden ölçülmesine karar verdi. </a:t>
            </a:r>
            <a:r>
              <a:rPr lang="tr-TR" dirty="0" err="1" smtClean="0"/>
              <a:t>Cassini</a:t>
            </a:r>
            <a:r>
              <a:rPr lang="tr-TR" dirty="0" smtClean="0"/>
              <a:t> ailesinin yönetiminde gerçekleştirilen yeni ölçümler, 1 derecelik yay uzunluğunun kutuplara doğru azaldığını ortaya çıkardı. </a:t>
            </a:r>
          </a:p>
          <a:p>
            <a:r>
              <a:rPr lang="tr-TR" dirty="0" smtClean="0"/>
              <a:t>Bu sonuç jeodeziciler ve fizikçiler arasındaki tartışmayı daha da alevlendirmişti; çünkü, elipsoidin kutuplarda değil, tam tersi, ekvatorda basık olduğu anlamına gelmekteydi. Tartışmaya son vermek amacıyla, Paris Bilimler Akademisi ekvator ve kutup civarında yeni bir ölçme kampanyası düzenleme fikrini benimsedi.</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dirty="0"/>
          </a:p>
        </p:txBody>
      </p:sp>
      <p:sp>
        <p:nvSpPr>
          <p:cNvPr id="5" name="4 Slayt Numarası Yer Tutucusu"/>
          <p:cNvSpPr>
            <a:spLocks noGrp="1"/>
          </p:cNvSpPr>
          <p:nvPr>
            <p:ph type="sldNum" sz="quarter" idx="12"/>
          </p:nvPr>
        </p:nvSpPr>
        <p:spPr/>
        <p:txBody>
          <a:bodyPr/>
          <a:lstStyle/>
          <a:p>
            <a:fld id="{B9580AF1-1C51-4380-A5C4-495C4658AC2C}" type="slidenum">
              <a:rPr lang="tr-TR" smtClean="0"/>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Jeodezinin Tarihi</a:t>
            </a:r>
            <a:endParaRPr lang="tr-TR" dirty="0"/>
          </a:p>
        </p:txBody>
      </p:sp>
      <p:sp>
        <p:nvSpPr>
          <p:cNvPr id="3" name="2 İçerik Yer Tutucusu"/>
          <p:cNvSpPr>
            <a:spLocks noGrp="1"/>
          </p:cNvSpPr>
          <p:nvPr>
            <p:ph idx="1"/>
          </p:nvPr>
        </p:nvSpPr>
        <p:spPr>
          <a:xfrm>
            <a:off x="4572000" y="1447800"/>
            <a:ext cx="4361688" cy="4800600"/>
          </a:xfrm>
        </p:spPr>
        <p:txBody>
          <a:bodyPr>
            <a:normAutofit fontScale="92500" lnSpcReduction="20000"/>
          </a:bodyPr>
          <a:lstStyle/>
          <a:p>
            <a:r>
              <a:rPr lang="tr-TR" dirty="0" err="1" smtClean="0"/>
              <a:t>Godin</a:t>
            </a:r>
            <a:r>
              <a:rPr lang="tr-TR" dirty="0" smtClean="0"/>
              <a:t>, La </a:t>
            </a:r>
            <a:r>
              <a:rPr lang="tr-TR" dirty="0" err="1" smtClean="0"/>
              <a:t>Condamine</a:t>
            </a:r>
            <a:r>
              <a:rPr lang="tr-TR" dirty="0" smtClean="0"/>
              <a:t> ve </a:t>
            </a:r>
            <a:r>
              <a:rPr lang="tr-TR" dirty="0" err="1" smtClean="0"/>
              <a:t>Bouger’in</a:t>
            </a:r>
            <a:r>
              <a:rPr lang="tr-TR" dirty="0" smtClean="0"/>
              <a:t> yönetiminde, yaklaşık −1.5 derece enlemindeki Peru’ya Peru birinci ekip (1734–1741); </a:t>
            </a:r>
          </a:p>
          <a:p>
            <a:r>
              <a:rPr lang="tr-TR" dirty="0" err="1" smtClean="0"/>
              <a:t>Mopertius</a:t>
            </a:r>
            <a:r>
              <a:rPr lang="tr-TR" dirty="0" smtClean="0"/>
              <a:t> ve </a:t>
            </a:r>
            <a:r>
              <a:rPr lang="tr-TR" dirty="0" err="1" smtClean="0"/>
              <a:t>Clairaut</a:t>
            </a:r>
            <a:r>
              <a:rPr lang="tr-TR" dirty="0" smtClean="0"/>
              <a:t> yönetiminde </a:t>
            </a:r>
            <a:r>
              <a:rPr lang="tr-TR" dirty="0" err="1" smtClean="0"/>
              <a:t>Lapland’a</a:t>
            </a:r>
            <a:r>
              <a:rPr lang="tr-TR" dirty="0" smtClean="0"/>
              <a:t> </a:t>
            </a:r>
            <a:r>
              <a:rPr lang="tr-TR" dirty="0" err="1" smtClean="0"/>
              <a:t>Lapland</a:t>
            </a:r>
            <a:r>
              <a:rPr lang="tr-TR" dirty="0" smtClean="0"/>
              <a:t> (≈ 66.3 derece enlemi) ikinci ekip (1736–1737) gönderildi. </a:t>
            </a:r>
          </a:p>
          <a:p>
            <a:r>
              <a:rPr lang="tr-TR" dirty="0" smtClean="0"/>
              <a:t>Her iki ekip, 1derecelik enlem farkına karşılık gelen yay uzunluğunu </a:t>
            </a:r>
            <a:r>
              <a:rPr lang="tr-TR" dirty="0" err="1" smtClean="0"/>
              <a:t>triyangülasyon</a:t>
            </a:r>
            <a:r>
              <a:rPr lang="tr-TR" dirty="0" smtClean="0"/>
              <a:t> yöntemiyle ölçtü </a:t>
            </a:r>
          </a:p>
          <a:p>
            <a:r>
              <a:rPr lang="tr-TR" dirty="0" err="1" smtClean="0"/>
              <a:t>Lapland’daki</a:t>
            </a:r>
            <a:r>
              <a:rPr lang="tr-TR" dirty="0" smtClean="0"/>
              <a:t> yayın, ötekinden daha uzun olduğu ortaya çıkınca kutuplarda basık elipsoit modeli kesinleşmiş oldu. Bu ölçüleri </a:t>
            </a:r>
            <a:r>
              <a:rPr lang="tr-TR" dirty="0" err="1" smtClean="0"/>
              <a:t>gravite</a:t>
            </a:r>
            <a:r>
              <a:rPr lang="tr-TR" dirty="0" smtClean="0"/>
              <a:t> ölçüleriyle birlikte değerlendiren </a:t>
            </a:r>
            <a:r>
              <a:rPr lang="tr-TR" dirty="0" err="1" smtClean="0"/>
              <a:t>Clairaut</a:t>
            </a:r>
            <a:r>
              <a:rPr lang="tr-TR" dirty="0" smtClean="0"/>
              <a:t> (1713 – 1765) elipsoidal yer yuvarı modelinin fiziksel ve geometrik senteze dayalı ispatını yaptı.</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dirty="0"/>
          </a:p>
        </p:txBody>
      </p:sp>
      <p:sp>
        <p:nvSpPr>
          <p:cNvPr id="5" name="4 Slayt Numarası Yer Tutucusu"/>
          <p:cNvSpPr>
            <a:spLocks noGrp="1"/>
          </p:cNvSpPr>
          <p:nvPr>
            <p:ph type="sldNum" sz="quarter" idx="12"/>
          </p:nvPr>
        </p:nvSpPr>
        <p:spPr/>
        <p:txBody>
          <a:bodyPr/>
          <a:lstStyle/>
          <a:p>
            <a:fld id="{B9580AF1-1C51-4380-A5C4-495C4658AC2C}" type="slidenum">
              <a:rPr lang="tr-TR" smtClean="0"/>
              <a:pPr/>
              <a:t>12</a:t>
            </a:fld>
            <a:endParaRPr lang="tr-TR"/>
          </a:p>
        </p:txBody>
      </p:sp>
      <p:pic>
        <p:nvPicPr>
          <p:cNvPr id="2050" name="Picture 2"/>
          <p:cNvPicPr>
            <a:picLocks noChangeAspect="1" noChangeArrowheads="1"/>
          </p:cNvPicPr>
          <p:nvPr/>
        </p:nvPicPr>
        <p:blipFill>
          <a:blip r:embed="rId2" cstate="print"/>
          <a:srcRect/>
          <a:stretch>
            <a:fillRect/>
          </a:stretch>
        </p:blipFill>
        <p:spPr bwMode="auto">
          <a:xfrm>
            <a:off x="539552" y="2492896"/>
            <a:ext cx="4183756"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Jeodezinin Tarihi</a:t>
            </a:r>
            <a:endParaRPr lang="tr-TR" dirty="0"/>
          </a:p>
        </p:txBody>
      </p:sp>
      <p:sp>
        <p:nvSpPr>
          <p:cNvPr id="3" name="2 İçerik Yer Tutucusu"/>
          <p:cNvSpPr>
            <a:spLocks noGrp="1"/>
          </p:cNvSpPr>
          <p:nvPr>
            <p:ph idx="1"/>
          </p:nvPr>
        </p:nvSpPr>
        <p:spPr>
          <a:xfrm>
            <a:off x="1691680" y="1412776"/>
            <a:ext cx="6591985" cy="4536504"/>
          </a:xfrm>
        </p:spPr>
        <p:txBody>
          <a:bodyPr>
            <a:noAutofit/>
          </a:bodyPr>
          <a:lstStyle/>
          <a:p>
            <a:r>
              <a:rPr lang="tr-TR" sz="1200" dirty="0" smtClean="0"/>
              <a:t>Günümüze gelindiğinde modern ölçme teknikleri sayesinde yer yuvarı hakkındaki tüm bilgiler elde edilebilmektedir.</a:t>
            </a:r>
          </a:p>
          <a:p>
            <a:r>
              <a:rPr lang="tr-TR" sz="1200" dirty="0" smtClean="0"/>
              <a:t>Özellikler yapay uydulara dayalı ölçme teknikleri, modellemelerde kullanılan plaka tektonik modelleri, SLR (</a:t>
            </a:r>
            <a:r>
              <a:rPr lang="tr-TR" sz="1200" dirty="0" err="1" smtClean="0"/>
              <a:t>Satellite</a:t>
            </a:r>
            <a:r>
              <a:rPr lang="tr-TR" sz="1200" dirty="0" smtClean="0"/>
              <a:t> </a:t>
            </a:r>
            <a:r>
              <a:rPr lang="tr-TR" sz="1200" dirty="0" err="1" smtClean="0"/>
              <a:t>Laser</a:t>
            </a:r>
            <a:r>
              <a:rPr lang="tr-TR" sz="1200" dirty="0" smtClean="0"/>
              <a:t> </a:t>
            </a:r>
            <a:r>
              <a:rPr lang="tr-TR" sz="1200" dirty="0" err="1" smtClean="0"/>
              <a:t>Range</a:t>
            </a:r>
            <a:r>
              <a:rPr lang="tr-TR" sz="1200" dirty="0" smtClean="0"/>
              <a:t>) ölçümleri, VLBI (</a:t>
            </a:r>
            <a:r>
              <a:rPr lang="tr-TR" sz="1200" dirty="0" err="1" smtClean="0"/>
              <a:t>Very</a:t>
            </a:r>
            <a:r>
              <a:rPr lang="tr-TR" sz="1200" dirty="0" smtClean="0"/>
              <a:t> </a:t>
            </a:r>
            <a:r>
              <a:rPr lang="tr-TR" sz="1200" dirty="0" err="1" smtClean="0"/>
              <a:t>Long</a:t>
            </a:r>
            <a:r>
              <a:rPr lang="tr-TR" sz="1200" dirty="0" smtClean="0"/>
              <a:t> </a:t>
            </a:r>
            <a:r>
              <a:rPr lang="tr-TR" sz="1200" dirty="0" err="1" smtClean="0"/>
              <a:t>Baseline</a:t>
            </a:r>
            <a:r>
              <a:rPr lang="tr-TR" sz="1200" dirty="0" smtClean="0"/>
              <a:t> İnterferometre) ölçümleri yeryuvarının modellenmesinde etkin bir şekilde kullanılmaktadır.</a:t>
            </a:r>
          </a:p>
          <a:p>
            <a:r>
              <a:rPr lang="tr-TR" sz="1200" dirty="0" smtClean="0"/>
              <a:t>Uluslar arası kuruluşlar </a:t>
            </a:r>
          </a:p>
          <a:p>
            <a:pPr lvl="1"/>
            <a:r>
              <a:rPr lang="tr-TR" sz="1200" dirty="0" smtClean="0"/>
              <a:t>IAG (</a:t>
            </a:r>
            <a:r>
              <a:rPr lang="tr-TR" sz="1200" dirty="0" err="1" smtClean="0"/>
              <a:t>International</a:t>
            </a:r>
            <a:r>
              <a:rPr lang="tr-TR" sz="1200" dirty="0" smtClean="0"/>
              <a:t> </a:t>
            </a:r>
            <a:r>
              <a:rPr lang="tr-TR" sz="1200" dirty="0" err="1" smtClean="0"/>
              <a:t>Association</a:t>
            </a:r>
            <a:r>
              <a:rPr lang="tr-TR" sz="1200" dirty="0" smtClean="0"/>
              <a:t> of </a:t>
            </a:r>
            <a:r>
              <a:rPr lang="tr-TR" sz="1200" dirty="0" err="1" smtClean="0"/>
              <a:t>Geodesy</a:t>
            </a:r>
            <a:r>
              <a:rPr lang="tr-TR" sz="1200" dirty="0" smtClean="0"/>
              <a:t>)</a:t>
            </a:r>
          </a:p>
          <a:p>
            <a:pPr lvl="1"/>
            <a:r>
              <a:rPr lang="tr-TR" sz="1200" dirty="0" smtClean="0"/>
              <a:t>IUGG (</a:t>
            </a:r>
            <a:r>
              <a:rPr lang="tr-TR" sz="1200" dirty="0" err="1" smtClean="0"/>
              <a:t>International</a:t>
            </a:r>
            <a:r>
              <a:rPr lang="tr-TR" sz="1200" dirty="0" smtClean="0"/>
              <a:t> </a:t>
            </a:r>
            <a:r>
              <a:rPr lang="tr-TR" sz="1200" dirty="0" err="1" smtClean="0"/>
              <a:t>Union</a:t>
            </a:r>
            <a:r>
              <a:rPr lang="tr-TR" sz="1200" dirty="0" smtClean="0"/>
              <a:t> of </a:t>
            </a:r>
            <a:r>
              <a:rPr lang="tr-TR" sz="1200" dirty="0" err="1" smtClean="0"/>
              <a:t>Geodesy</a:t>
            </a:r>
            <a:r>
              <a:rPr lang="tr-TR" sz="1200" dirty="0" smtClean="0"/>
              <a:t> </a:t>
            </a:r>
            <a:r>
              <a:rPr lang="tr-TR" sz="1200" dirty="0" err="1" smtClean="0"/>
              <a:t>and</a:t>
            </a:r>
            <a:r>
              <a:rPr lang="tr-TR" sz="1200" dirty="0" smtClean="0"/>
              <a:t> </a:t>
            </a:r>
            <a:r>
              <a:rPr lang="tr-TR" sz="1200" dirty="0" err="1" smtClean="0"/>
              <a:t>Geophysics</a:t>
            </a:r>
            <a:r>
              <a:rPr lang="tr-TR" sz="1200" dirty="0" smtClean="0"/>
              <a:t>)</a:t>
            </a:r>
          </a:p>
          <a:p>
            <a:pPr lvl="1"/>
            <a:r>
              <a:rPr lang="tr-TR" sz="1200" dirty="0" smtClean="0"/>
              <a:t>IAU (</a:t>
            </a:r>
            <a:r>
              <a:rPr lang="tr-TR" sz="1200" dirty="0" err="1" smtClean="0"/>
              <a:t>International</a:t>
            </a:r>
            <a:r>
              <a:rPr lang="tr-TR" sz="1200" dirty="0" smtClean="0"/>
              <a:t> </a:t>
            </a:r>
            <a:r>
              <a:rPr lang="tr-TR" sz="1200" dirty="0" err="1" smtClean="0"/>
              <a:t>Astronomical</a:t>
            </a:r>
            <a:r>
              <a:rPr lang="tr-TR" sz="1200" dirty="0" smtClean="0"/>
              <a:t> </a:t>
            </a:r>
            <a:r>
              <a:rPr lang="tr-TR" sz="1200" dirty="0" err="1" smtClean="0"/>
              <a:t>Union</a:t>
            </a:r>
            <a:r>
              <a:rPr lang="tr-TR" sz="1200" dirty="0" smtClean="0"/>
              <a:t>)</a:t>
            </a:r>
          </a:p>
          <a:p>
            <a:pPr lvl="1"/>
            <a:r>
              <a:rPr lang="tr-TR" sz="1200" dirty="0" smtClean="0"/>
              <a:t>BIH (</a:t>
            </a:r>
            <a:r>
              <a:rPr lang="tr-TR" sz="1200" dirty="0" err="1" smtClean="0"/>
              <a:t>Bureau</a:t>
            </a:r>
            <a:r>
              <a:rPr lang="tr-TR" sz="1200" dirty="0" smtClean="0"/>
              <a:t> </a:t>
            </a:r>
            <a:r>
              <a:rPr lang="tr-TR" sz="1200" dirty="0" err="1" smtClean="0"/>
              <a:t>International</a:t>
            </a:r>
            <a:r>
              <a:rPr lang="tr-TR" sz="1200" dirty="0" smtClean="0"/>
              <a:t> de </a:t>
            </a:r>
            <a:r>
              <a:rPr lang="tr-TR" sz="1200" dirty="0" err="1" smtClean="0"/>
              <a:t>L’Heure</a:t>
            </a:r>
            <a:r>
              <a:rPr lang="tr-TR" sz="1200" dirty="0" smtClean="0"/>
              <a:t>)</a:t>
            </a:r>
          </a:p>
          <a:p>
            <a:pPr lvl="1"/>
            <a:r>
              <a:rPr lang="tr-TR" sz="1200" dirty="0" smtClean="0"/>
              <a:t>IERS (</a:t>
            </a:r>
            <a:r>
              <a:rPr lang="tr-TR" sz="1200" dirty="0" err="1" smtClean="0"/>
              <a:t>International</a:t>
            </a:r>
            <a:r>
              <a:rPr lang="tr-TR" sz="1200" dirty="0" smtClean="0"/>
              <a:t> </a:t>
            </a:r>
            <a:r>
              <a:rPr lang="tr-TR" sz="1200" dirty="0" err="1" smtClean="0"/>
              <a:t>Earth</a:t>
            </a:r>
            <a:r>
              <a:rPr lang="tr-TR" sz="1200" dirty="0" smtClean="0"/>
              <a:t> </a:t>
            </a:r>
            <a:r>
              <a:rPr lang="tr-TR" sz="1200" dirty="0" err="1" smtClean="0"/>
              <a:t>Rotation</a:t>
            </a:r>
            <a:r>
              <a:rPr lang="tr-TR" sz="1200" dirty="0" smtClean="0"/>
              <a:t> Service)</a:t>
            </a:r>
          </a:p>
          <a:p>
            <a:pPr lvl="1"/>
            <a:r>
              <a:rPr lang="tr-TR" sz="1200" dirty="0" smtClean="0"/>
              <a:t>BGI (</a:t>
            </a:r>
            <a:r>
              <a:rPr lang="tr-TR" sz="1200" dirty="0" err="1" smtClean="0"/>
              <a:t>Bureau</a:t>
            </a:r>
            <a:r>
              <a:rPr lang="tr-TR" sz="1200" dirty="0" smtClean="0"/>
              <a:t> </a:t>
            </a:r>
            <a:r>
              <a:rPr lang="tr-TR" sz="1200" dirty="0" err="1" smtClean="0"/>
              <a:t>Gravimetrique</a:t>
            </a:r>
            <a:r>
              <a:rPr lang="tr-TR" sz="1200" dirty="0" smtClean="0"/>
              <a:t> </a:t>
            </a:r>
            <a:r>
              <a:rPr lang="tr-TR" sz="1200" dirty="0" err="1" smtClean="0"/>
              <a:t>International</a:t>
            </a:r>
            <a:r>
              <a:rPr lang="tr-TR" sz="1200" dirty="0" smtClean="0"/>
              <a:t> </a:t>
            </a:r>
          </a:p>
          <a:p>
            <a:pPr lvl="1"/>
            <a:r>
              <a:rPr lang="tr-TR" sz="1200" dirty="0" smtClean="0"/>
              <a:t>IGS (</a:t>
            </a:r>
            <a:r>
              <a:rPr lang="tr-TR" sz="1200" dirty="0" err="1" smtClean="0"/>
              <a:t>International</a:t>
            </a:r>
            <a:r>
              <a:rPr lang="tr-TR" sz="1200" dirty="0" smtClean="0"/>
              <a:t> GPS Service </a:t>
            </a:r>
            <a:r>
              <a:rPr lang="tr-TR" sz="1200" dirty="0" err="1" smtClean="0"/>
              <a:t>for</a:t>
            </a:r>
            <a:r>
              <a:rPr lang="tr-TR" sz="1200" dirty="0" smtClean="0"/>
              <a:t> </a:t>
            </a:r>
            <a:r>
              <a:rPr lang="tr-TR" sz="1200" dirty="0" err="1" smtClean="0"/>
              <a:t>Geodynamics</a:t>
            </a:r>
            <a:r>
              <a:rPr lang="tr-TR" sz="1200" dirty="0" smtClean="0"/>
              <a:t>)</a:t>
            </a:r>
          </a:p>
          <a:p>
            <a:pPr lvl="1"/>
            <a:r>
              <a:rPr lang="tr-TR" sz="1200" dirty="0" err="1" smtClean="0"/>
              <a:t>IGeS</a:t>
            </a:r>
            <a:r>
              <a:rPr lang="tr-TR" sz="1200" dirty="0" smtClean="0"/>
              <a:t> (</a:t>
            </a:r>
            <a:r>
              <a:rPr lang="tr-TR" sz="1200" dirty="0" err="1" smtClean="0"/>
              <a:t>International</a:t>
            </a:r>
            <a:r>
              <a:rPr lang="tr-TR" sz="1200" dirty="0" smtClean="0"/>
              <a:t> </a:t>
            </a:r>
            <a:r>
              <a:rPr lang="tr-TR" sz="1200" dirty="0" err="1" smtClean="0"/>
              <a:t>Geoid</a:t>
            </a:r>
            <a:r>
              <a:rPr lang="tr-TR" sz="1200" dirty="0" smtClean="0"/>
              <a:t> Service)</a:t>
            </a:r>
          </a:p>
          <a:p>
            <a:r>
              <a:rPr lang="tr-TR" sz="1200" dirty="0" smtClean="0"/>
              <a:t>bu çalışmalarda büyük rol almaktadır.</a:t>
            </a:r>
            <a:endParaRPr lang="tr-TR" sz="1200"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Jeodezinin Tanımı ve Amacı</a:t>
            </a:r>
            <a:endParaRPr lang="tr-TR" dirty="0"/>
          </a:p>
        </p:txBody>
      </p:sp>
      <p:sp>
        <p:nvSpPr>
          <p:cNvPr id="3" name="2 İçerik Yer Tutucusu"/>
          <p:cNvSpPr>
            <a:spLocks noGrp="1"/>
          </p:cNvSpPr>
          <p:nvPr>
            <p:ph idx="1"/>
          </p:nvPr>
        </p:nvSpPr>
        <p:spPr/>
        <p:txBody>
          <a:bodyPr>
            <a:normAutofit/>
          </a:bodyPr>
          <a:lstStyle/>
          <a:p>
            <a:r>
              <a:rPr lang="tr-TR" dirty="0" smtClean="0"/>
              <a:t>Jeodezi (</a:t>
            </a:r>
            <a:r>
              <a:rPr lang="tr-TR" dirty="0" err="1" smtClean="0"/>
              <a:t>jeo</a:t>
            </a:r>
            <a:r>
              <a:rPr lang="tr-TR" dirty="0" smtClean="0"/>
              <a:t>=yer ve </a:t>
            </a:r>
            <a:r>
              <a:rPr lang="tr-TR" dirty="0" err="1" smtClean="0"/>
              <a:t>dezi</a:t>
            </a:r>
            <a:r>
              <a:rPr lang="tr-TR" dirty="0" smtClean="0"/>
              <a:t>=ölçmek, bölmek) yer yuvarını bölmek, ölçmek anlamına gelmektedir.</a:t>
            </a:r>
          </a:p>
          <a:p>
            <a:r>
              <a:rPr lang="tr-TR" dirty="0" smtClean="0"/>
              <a:t>Helmert (1880)’ e göre “</a:t>
            </a:r>
            <a:r>
              <a:rPr lang="tr-TR" b="1" i="1" dirty="0" smtClean="0">
                <a:solidFill>
                  <a:srgbClr val="FF0000"/>
                </a:solidFill>
              </a:rPr>
              <a:t>Yeryüzünün açınımı (projeksiyonu) ve tamamının ölçülmesi bilimi</a:t>
            </a:r>
            <a:r>
              <a:rPr lang="tr-TR" dirty="0" smtClean="0"/>
              <a:t>” olarak tanımlanır. </a:t>
            </a:r>
          </a:p>
          <a:p>
            <a:r>
              <a:rPr lang="tr-TR" dirty="0" smtClean="0"/>
              <a:t>Bu tanım yer yuvarının </a:t>
            </a:r>
            <a:r>
              <a:rPr lang="tr-TR" dirty="0" err="1" smtClean="0"/>
              <a:t>gravite</a:t>
            </a:r>
            <a:r>
              <a:rPr lang="tr-TR" dirty="0" smtClean="0"/>
              <a:t> alanının belirlenmesini içerir. Yeryüzü gerçekte şeklini yeryuvarının </a:t>
            </a:r>
            <a:r>
              <a:rPr lang="tr-TR" dirty="0" err="1" smtClean="0"/>
              <a:t>gravite</a:t>
            </a:r>
            <a:r>
              <a:rPr lang="tr-TR" dirty="0" smtClean="0"/>
              <a:t> alanından alır ve jeodezide çoğu gözlem söz konusu alanın etkisi altındadır.</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Jeodezinin Tanımı ve Amacı</a:t>
            </a:r>
            <a:endParaRPr lang="tr-TR" dirty="0"/>
          </a:p>
        </p:txBody>
      </p:sp>
      <p:sp>
        <p:nvSpPr>
          <p:cNvPr id="3" name="2 İçerik Yer Tutucusu"/>
          <p:cNvSpPr>
            <a:spLocks noGrp="1"/>
          </p:cNvSpPr>
          <p:nvPr>
            <p:ph idx="1"/>
          </p:nvPr>
        </p:nvSpPr>
        <p:spPr/>
        <p:txBody>
          <a:bodyPr>
            <a:normAutofit fontScale="92500"/>
          </a:bodyPr>
          <a:lstStyle/>
          <a:p>
            <a:r>
              <a:rPr lang="tr-TR" sz="3000" dirty="0" smtClean="0"/>
              <a:t>Günümüzdeki teknolojik gelişmelere paralel olarak “</a:t>
            </a:r>
            <a:r>
              <a:rPr lang="tr-TR" sz="3000" b="1" i="1" dirty="0" smtClean="0"/>
              <a:t>Jeodezi,yeryuvarının ve diğer gök cisimlerinin dış </a:t>
            </a:r>
            <a:r>
              <a:rPr lang="tr-TR" sz="3000" b="1" i="1" dirty="0" err="1" smtClean="0"/>
              <a:t>gravite</a:t>
            </a:r>
            <a:r>
              <a:rPr lang="tr-TR" sz="3000" b="1" i="1" dirty="0" smtClean="0"/>
              <a:t> alanı ile biçimini ve ortalama yer elipsoidini zamanın fonksiyonu olarak yer yüzünde ve dışında yapılmış gözlemlerden belirlemektir</a:t>
            </a:r>
            <a:r>
              <a:rPr lang="tr-TR" sz="3000" dirty="0" smtClean="0"/>
              <a:t>.”</a:t>
            </a:r>
            <a:endParaRPr lang="tr-TR" sz="3000"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dirty="0"/>
          </a:p>
        </p:txBody>
      </p:sp>
      <p:sp>
        <p:nvSpPr>
          <p:cNvPr id="5" name="4 Slayt Numarası Yer Tutucusu"/>
          <p:cNvSpPr>
            <a:spLocks noGrp="1"/>
          </p:cNvSpPr>
          <p:nvPr>
            <p:ph type="sldNum" sz="quarter" idx="12"/>
          </p:nvPr>
        </p:nvSpPr>
        <p:spPr/>
        <p:txBody>
          <a:bodyPr/>
          <a:lstStyle/>
          <a:p>
            <a:fld id="{B9580AF1-1C51-4380-A5C4-495C4658AC2C}" type="slidenum">
              <a:rPr lang="tr-TR" smtClean="0"/>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Jeodezinin Tanımı ve Amacı</a:t>
            </a:r>
            <a:endParaRPr lang="tr-TR" dirty="0"/>
          </a:p>
        </p:txBody>
      </p:sp>
      <p:sp>
        <p:nvSpPr>
          <p:cNvPr id="3" name="2 İçerik Yer Tutucusu"/>
          <p:cNvSpPr>
            <a:spLocks noGrp="1"/>
          </p:cNvSpPr>
          <p:nvPr>
            <p:ph idx="1"/>
          </p:nvPr>
        </p:nvSpPr>
        <p:spPr/>
        <p:txBody>
          <a:bodyPr>
            <a:normAutofit/>
          </a:bodyPr>
          <a:lstStyle/>
          <a:p>
            <a:r>
              <a:rPr lang="tr-TR" dirty="0" smtClean="0"/>
              <a:t>Jeodezi; </a:t>
            </a:r>
            <a:r>
              <a:rPr lang="tr-TR" b="1" i="1" dirty="0" smtClean="0"/>
              <a:t>yeryuvarı ölçmeleri, ülke ölçmeleri, ayrıntı ölçmeleri </a:t>
            </a:r>
            <a:r>
              <a:rPr lang="tr-TR" dirty="0" smtClean="0"/>
              <a:t>alanlarına ayrılabilir. </a:t>
            </a:r>
          </a:p>
          <a:p>
            <a:r>
              <a:rPr lang="tr-TR" dirty="0" smtClean="0"/>
              <a:t>Yer yuvarı ölçmeleri:</a:t>
            </a:r>
          </a:p>
          <a:p>
            <a:pPr lvl="1"/>
            <a:r>
              <a:rPr lang="tr-TR" dirty="0" smtClean="0"/>
              <a:t>Yeryuvarının geometrik şeklinin belirlenmesi</a:t>
            </a:r>
          </a:p>
          <a:p>
            <a:pPr lvl="1"/>
            <a:r>
              <a:rPr lang="tr-TR" dirty="0" smtClean="0"/>
              <a:t>Yeryuvarının </a:t>
            </a:r>
            <a:r>
              <a:rPr lang="tr-TR" dirty="0" err="1" smtClean="0"/>
              <a:t>gravite</a:t>
            </a:r>
            <a:r>
              <a:rPr lang="tr-TR" dirty="0" smtClean="0"/>
              <a:t> alanının ve </a:t>
            </a:r>
            <a:r>
              <a:rPr lang="tr-TR" dirty="0" err="1" smtClean="0"/>
              <a:t>jeoidin</a:t>
            </a:r>
            <a:r>
              <a:rPr lang="tr-TR" dirty="0" smtClean="0"/>
              <a:t> belirlenmesi</a:t>
            </a:r>
          </a:p>
          <a:p>
            <a:pPr lvl="1"/>
            <a:r>
              <a:rPr lang="tr-TR" dirty="0" smtClean="0"/>
              <a:t>Yeryuvarının şekli ve </a:t>
            </a:r>
            <a:r>
              <a:rPr lang="tr-TR" dirty="0" err="1" smtClean="0"/>
              <a:t>gravite</a:t>
            </a:r>
            <a:r>
              <a:rPr lang="tr-TR" dirty="0" smtClean="0"/>
              <a:t> alanındaki, zamana bağlı değişimlerin izlenmesi</a:t>
            </a:r>
          </a:p>
          <a:p>
            <a:pPr>
              <a:buNone/>
            </a:pPr>
            <a:r>
              <a:rPr lang="tr-TR" dirty="0" smtClean="0"/>
              <a:t>şeklinde tanımlanabilir.</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Jeodezinin Tanımı ve Amacı</a:t>
            </a:r>
            <a:endParaRPr lang="tr-TR" dirty="0"/>
          </a:p>
        </p:txBody>
      </p:sp>
      <p:sp>
        <p:nvSpPr>
          <p:cNvPr id="3" name="2 İçerik Yer Tutucusu"/>
          <p:cNvSpPr>
            <a:spLocks noGrp="1"/>
          </p:cNvSpPr>
          <p:nvPr>
            <p:ph idx="1"/>
          </p:nvPr>
        </p:nvSpPr>
        <p:spPr/>
        <p:txBody>
          <a:bodyPr>
            <a:normAutofit/>
          </a:bodyPr>
          <a:lstStyle/>
          <a:p>
            <a:r>
              <a:rPr lang="tr-TR" dirty="0" smtClean="0"/>
              <a:t>Ülke ölçmeleri; ülkenin yüzeyini yeterli sayıda sabit noktaların (nirengi noktaları) koordinatları  yardımıyla elde etmektir. Bu temel çalışmalarda yeryuvarının büyük alansal eğrilik ilişkileri dikkate alınmalıdır.</a:t>
            </a:r>
          </a:p>
          <a:p>
            <a:r>
              <a:rPr lang="tr-TR" dirty="0" smtClean="0"/>
              <a:t>Ayrıntı ölçmeleri;  </a:t>
            </a:r>
            <a:r>
              <a:rPr lang="tr-TR" dirty="0" err="1" smtClean="0"/>
              <a:t>topoğrafik</a:t>
            </a:r>
            <a:r>
              <a:rPr lang="tr-TR" dirty="0" smtClean="0"/>
              <a:t> ölçmeler, Kadastro ölçmeleri yardımıyla yeryüzünün ayrıntısal biçimi elde edilir. Bu durumda referans yüzeyi olarak yatay düzlem yeterli olacaktır.</a:t>
            </a:r>
          </a:p>
          <a:p>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Jeodezinin Tanımı ve Amacı</a:t>
            </a:r>
            <a:endParaRPr lang="tr-TR" dirty="0"/>
          </a:p>
        </p:txBody>
      </p:sp>
      <p:sp>
        <p:nvSpPr>
          <p:cNvPr id="3" name="2 İçerik Yer Tutucusu"/>
          <p:cNvSpPr>
            <a:spLocks noGrp="1"/>
          </p:cNvSpPr>
          <p:nvPr>
            <p:ph idx="1"/>
          </p:nvPr>
        </p:nvSpPr>
        <p:spPr/>
        <p:txBody>
          <a:bodyPr/>
          <a:lstStyle/>
          <a:p>
            <a:r>
              <a:rPr lang="tr-TR" dirty="0" smtClean="0"/>
              <a:t>Yeryuvarı, Ülke ve Ayrıntı ölçmeleri arasında karşılıklı etkileşimler vardır.  </a:t>
            </a:r>
          </a:p>
          <a:p>
            <a:r>
              <a:rPr lang="tr-TR" dirty="0" smtClean="0"/>
              <a:t>Ülke ölçmeleri yeryuvarı ölçmelerince saptanmış olan parametreleri kullanır ve kendi sonuçlarını yeryuvarı ölçmelerine sunar. </a:t>
            </a:r>
          </a:p>
          <a:p>
            <a:r>
              <a:rPr lang="tr-TR" dirty="0" smtClean="0"/>
              <a:t>Ayrıntı ölçmeleri, ülke ölçmelerinin sabit nokta ağına geniş ölçüde bağlanır ve ülke haritalarının geliştirilmesine yardımcı olur.</a:t>
            </a:r>
          </a:p>
          <a:p>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Jeodezinin Tanımı ve Amacı</a:t>
            </a:r>
            <a:endParaRPr lang="tr-TR" dirty="0"/>
          </a:p>
        </p:txBody>
      </p:sp>
      <p:sp>
        <p:nvSpPr>
          <p:cNvPr id="3" name="2 İçerik Yer Tutucusu"/>
          <p:cNvSpPr>
            <a:spLocks noGrp="1"/>
          </p:cNvSpPr>
          <p:nvPr>
            <p:ph idx="1"/>
          </p:nvPr>
        </p:nvSpPr>
        <p:spPr/>
        <p:txBody>
          <a:bodyPr>
            <a:normAutofit/>
          </a:bodyPr>
          <a:lstStyle/>
          <a:p>
            <a:r>
              <a:rPr lang="tr-TR" dirty="0" smtClean="0"/>
              <a:t>Günümüzde yapılan bilimsel çalışmalarda jeodezi alanında üzerinde durulan konular:</a:t>
            </a:r>
          </a:p>
          <a:p>
            <a:pPr lvl="1"/>
            <a:r>
              <a:rPr lang="tr-TR" dirty="0" smtClean="0"/>
              <a:t>Plaka tektoniğinin belirlenmesi,</a:t>
            </a:r>
          </a:p>
          <a:p>
            <a:pPr lvl="1"/>
            <a:r>
              <a:rPr lang="tr-TR" dirty="0" err="1" smtClean="0"/>
              <a:t>Gravite</a:t>
            </a:r>
            <a:r>
              <a:rPr lang="tr-TR" dirty="0" smtClean="0"/>
              <a:t> değişimlerinin incelenmesi, </a:t>
            </a:r>
          </a:p>
          <a:p>
            <a:pPr lvl="1"/>
            <a:r>
              <a:rPr lang="tr-TR" dirty="0" smtClean="0"/>
              <a:t>GPS yardımıyla sürekli gözlem yapan ağların kurulması,</a:t>
            </a:r>
          </a:p>
          <a:p>
            <a:pPr lvl="1"/>
            <a:r>
              <a:rPr lang="tr-TR" dirty="0" smtClean="0"/>
              <a:t>3 boyutlu konumlama yapabilmek için referans sistemlerinin belirlenmesi,</a:t>
            </a:r>
          </a:p>
          <a:p>
            <a:pPr lvl="1"/>
            <a:r>
              <a:rPr lang="tr-TR" dirty="0" smtClean="0"/>
              <a:t>Bu belirlenen referans sistemlerinin uygulamaya geçirilerek referans çatılarının oluşturulması  (ITRS       ITRF)</a:t>
            </a:r>
          </a:p>
          <a:p>
            <a:r>
              <a:rPr lang="tr-TR" dirty="0" smtClean="0"/>
              <a:t>şeklinde örnek verilebilir.</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19</a:t>
            </a:fld>
            <a:endParaRPr lang="tr-TR"/>
          </a:p>
        </p:txBody>
      </p:sp>
      <p:sp>
        <p:nvSpPr>
          <p:cNvPr id="6" name="5 Sağ Ok"/>
          <p:cNvSpPr/>
          <p:nvPr/>
        </p:nvSpPr>
        <p:spPr>
          <a:xfrm>
            <a:off x="7499616" y="4941168"/>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618713910"/>
              </p:ext>
            </p:extLst>
          </p:nvPr>
        </p:nvGraphicFramePr>
        <p:xfrm>
          <a:off x="1462037" y="332656"/>
          <a:ext cx="7128792" cy="842889"/>
        </p:xfrm>
        <a:graphic>
          <a:graphicData uri="http://schemas.openxmlformats.org/drawingml/2006/table">
            <a:tbl>
              <a:tblPr/>
              <a:tblGrid>
                <a:gridCol w="1607793"/>
                <a:gridCol w="845401"/>
                <a:gridCol w="763712"/>
                <a:gridCol w="668312"/>
                <a:gridCol w="1060921"/>
                <a:gridCol w="1117200"/>
                <a:gridCol w="1065453"/>
              </a:tblGrid>
              <a:tr h="583809">
                <a:tc>
                  <a:txBody>
                    <a:bodyPr/>
                    <a:lstStyle/>
                    <a:p>
                      <a:pPr algn="l" fontAlgn="t"/>
                      <a:r>
                        <a:rPr lang="tr-TR" sz="1200" b="1" dirty="0">
                          <a:effectLst/>
                          <a:latin typeface="inherit"/>
                        </a:rPr>
                        <a:t>Ders Adı</a:t>
                      </a:r>
                    </a:p>
                  </a:txBody>
                  <a:tcPr marL="123825" marT="571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994C9"/>
                    </a:solidFill>
                  </a:tcPr>
                </a:tc>
                <a:tc>
                  <a:txBody>
                    <a:bodyPr/>
                    <a:lstStyle/>
                    <a:p>
                      <a:pPr algn="ctr" fontAlgn="t"/>
                      <a:r>
                        <a:rPr lang="tr-TR" sz="1200" b="1" dirty="0">
                          <a:effectLst/>
                          <a:latin typeface="inherit"/>
                        </a:rPr>
                        <a:t>Kodu</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994C9"/>
                    </a:solidFill>
                  </a:tcPr>
                </a:tc>
                <a:tc>
                  <a:txBody>
                    <a:bodyPr/>
                    <a:lstStyle/>
                    <a:p>
                      <a:pPr algn="ctr" fontAlgn="t"/>
                      <a:r>
                        <a:rPr lang="tr-TR" sz="1200" b="1" dirty="0">
                          <a:effectLst/>
                          <a:latin typeface="inherit"/>
                        </a:rPr>
                        <a:t>Yerel Kredi</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994C9"/>
                    </a:solidFill>
                  </a:tcPr>
                </a:tc>
                <a:tc>
                  <a:txBody>
                    <a:bodyPr/>
                    <a:lstStyle/>
                    <a:p>
                      <a:pPr algn="ctr" fontAlgn="t"/>
                      <a:r>
                        <a:rPr lang="tr-TR" sz="1200" b="1" dirty="0">
                          <a:effectLst/>
                          <a:latin typeface="inherit"/>
                        </a:rPr>
                        <a:t>AKTS</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994C9"/>
                    </a:solidFill>
                  </a:tcPr>
                </a:tc>
                <a:tc>
                  <a:txBody>
                    <a:bodyPr/>
                    <a:lstStyle/>
                    <a:p>
                      <a:pPr algn="ctr" fontAlgn="t"/>
                      <a:r>
                        <a:rPr lang="tr-TR" sz="1200" b="1" dirty="0">
                          <a:effectLst/>
                          <a:latin typeface="inherit"/>
                        </a:rPr>
                        <a:t>Ders (saat/hafta)</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994C9"/>
                    </a:solidFill>
                  </a:tcPr>
                </a:tc>
                <a:tc>
                  <a:txBody>
                    <a:bodyPr/>
                    <a:lstStyle/>
                    <a:p>
                      <a:pPr algn="ctr" fontAlgn="t"/>
                      <a:r>
                        <a:rPr lang="tr-TR" sz="1200" b="1" dirty="0">
                          <a:effectLst/>
                          <a:latin typeface="inherit"/>
                        </a:rPr>
                        <a:t>Uygulama (saat/hafta)</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994C9"/>
                    </a:solidFill>
                  </a:tcPr>
                </a:tc>
                <a:tc>
                  <a:txBody>
                    <a:bodyPr/>
                    <a:lstStyle/>
                    <a:p>
                      <a:pPr algn="ctr" fontAlgn="t"/>
                      <a:r>
                        <a:rPr lang="tr-TR" sz="1200" b="1" dirty="0" err="1">
                          <a:effectLst/>
                          <a:latin typeface="inherit"/>
                        </a:rPr>
                        <a:t>Laboratuar</a:t>
                      </a:r>
                      <a:r>
                        <a:rPr lang="tr-TR" sz="1200" b="1" dirty="0">
                          <a:effectLst/>
                          <a:latin typeface="inherit"/>
                        </a:rPr>
                        <a:t> (saat/hafta)</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994C9"/>
                    </a:solidFill>
                  </a:tcPr>
                </a:tc>
              </a:tr>
              <a:tr h="229631">
                <a:tc>
                  <a:txBody>
                    <a:bodyPr/>
                    <a:lstStyle/>
                    <a:p>
                      <a:pPr algn="l" fontAlgn="ctr"/>
                      <a:r>
                        <a:rPr lang="tr-TR" sz="1200" b="1">
                          <a:effectLst/>
                          <a:latin typeface="inherit"/>
                        </a:rPr>
                        <a:t>Geometrik Jeodezi</a:t>
                      </a:r>
                      <a:endParaRPr lang="tr-TR" sz="1200" b="0">
                        <a:effectLst/>
                        <a:latin typeface="inherit"/>
                      </a:endParaRPr>
                    </a:p>
                  </a:txBody>
                  <a:tcPr marL="47625" marR="95250" marT="38100" marB="38100" anchor="ctr">
                    <a:lnL>
                      <a:noFill/>
                    </a:lnL>
                    <a:lnR>
                      <a:noFill/>
                    </a:lnR>
                    <a:lnT w="9525" cap="flat" cmpd="sng" algn="ctr">
                      <a:solidFill>
                        <a:srgbClr val="FFFFFF"/>
                      </a:solidFill>
                      <a:prstDash val="solid"/>
                      <a:round/>
                      <a:headEnd type="none" w="med" len="med"/>
                      <a:tailEnd type="none" w="med" len="med"/>
                    </a:lnT>
                    <a:lnB>
                      <a:noFill/>
                    </a:lnB>
                    <a:solidFill>
                      <a:srgbClr val="E5ECF9"/>
                    </a:solidFill>
                  </a:tcPr>
                </a:tc>
                <a:tc>
                  <a:txBody>
                    <a:bodyPr/>
                    <a:lstStyle/>
                    <a:p>
                      <a:pPr algn="ctr" fontAlgn="ctr"/>
                      <a:r>
                        <a:rPr lang="tr-TR" sz="1200" b="0" dirty="0">
                          <a:effectLst/>
                          <a:latin typeface="inherit"/>
                        </a:rPr>
                        <a:t>HRT2111</a:t>
                      </a:r>
                    </a:p>
                  </a:txBody>
                  <a:tcPr marL="47625" marR="95250" marT="38100" marB="38100" anchor="ctr">
                    <a:lnL>
                      <a:noFill/>
                    </a:lnL>
                    <a:lnR>
                      <a:noFill/>
                    </a:lnR>
                    <a:lnT w="9525" cap="flat" cmpd="sng" algn="ctr">
                      <a:solidFill>
                        <a:srgbClr val="FFFFFF"/>
                      </a:solidFill>
                      <a:prstDash val="solid"/>
                      <a:round/>
                      <a:headEnd type="none" w="med" len="med"/>
                      <a:tailEnd type="none" w="med" len="med"/>
                    </a:lnT>
                    <a:lnB>
                      <a:noFill/>
                    </a:lnB>
                    <a:solidFill>
                      <a:srgbClr val="E5ECF9"/>
                    </a:solidFill>
                  </a:tcPr>
                </a:tc>
                <a:tc>
                  <a:txBody>
                    <a:bodyPr/>
                    <a:lstStyle/>
                    <a:p>
                      <a:pPr algn="ctr" fontAlgn="ctr"/>
                      <a:r>
                        <a:rPr lang="tr-TR" sz="1200" b="0">
                          <a:effectLst/>
                          <a:latin typeface="inherit"/>
                        </a:rPr>
                        <a:t>3</a:t>
                      </a:r>
                    </a:p>
                  </a:txBody>
                  <a:tcPr marL="47625" marR="95250" marT="38100" marB="38100" anchor="ctr">
                    <a:lnL>
                      <a:noFill/>
                    </a:lnL>
                    <a:lnR>
                      <a:noFill/>
                    </a:lnR>
                    <a:lnT w="9525" cap="flat" cmpd="sng" algn="ctr">
                      <a:solidFill>
                        <a:srgbClr val="FFFFFF"/>
                      </a:solidFill>
                      <a:prstDash val="solid"/>
                      <a:round/>
                      <a:headEnd type="none" w="med" len="med"/>
                      <a:tailEnd type="none" w="med" len="med"/>
                    </a:lnT>
                    <a:lnB>
                      <a:noFill/>
                    </a:lnB>
                    <a:solidFill>
                      <a:srgbClr val="E5ECF9"/>
                    </a:solidFill>
                  </a:tcPr>
                </a:tc>
                <a:tc>
                  <a:txBody>
                    <a:bodyPr/>
                    <a:lstStyle/>
                    <a:p>
                      <a:pPr algn="ctr" fontAlgn="ctr"/>
                      <a:r>
                        <a:rPr lang="tr-TR" sz="1200" b="0">
                          <a:effectLst/>
                          <a:latin typeface="inherit"/>
                        </a:rPr>
                        <a:t>4</a:t>
                      </a:r>
                    </a:p>
                  </a:txBody>
                  <a:tcPr marL="47625" marR="95250" marT="38100" marB="38100" anchor="ctr">
                    <a:lnL>
                      <a:noFill/>
                    </a:lnL>
                    <a:lnR>
                      <a:noFill/>
                    </a:lnR>
                    <a:lnT w="9525" cap="flat" cmpd="sng" algn="ctr">
                      <a:solidFill>
                        <a:srgbClr val="FFFFFF"/>
                      </a:solidFill>
                      <a:prstDash val="solid"/>
                      <a:round/>
                      <a:headEnd type="none" w="med" len="med"/>
                      <a:tailEnd type="none" w="med" len="med"/>
                    </a:lnT>
                    <a:lnB>
                      <a:noFill/>
                    </a:lnB>
                    <a:solidFill>
                      <a:srgbClr val="E5ECF9"/>
                    </a:solidFill>
                  </a:tcPr>
                </a:tc>
                <a:tc>
                  <a:txBody>
                    <a:bodyPr/>
                    <a:lstStyle/>
                    <a:p>
                      <a:pPr algn="ctr" fontAlgn="ctr"/>
                      <a:r>
                        <a:rPr lang="tr-TR" sz="1200" b="0">
                          <a:effectLst/>
                          <a:latin typeface="inherit"/>
                        </a:rPr>
                        <a:t>3</a:t>
                      </a:r>
                    </a:p>
                  </a:txBody>
                  <a:tcPr marL="47625" marR="95250" marT="38100" marB="38100" anchor="ctr">
                    <a:lnL>
                      <a:noFill/>
                    </a:lnL>
                    <a:lnR>
                      <a:noFill/>
                    </a:lnR>
                    <a:lnT w="9525" cap="flat" cmpd="sng" algn="ctr">
                      <a:solidFill>
                        <a:srgbClr val="FFFFFF"/>
                      </a:solidFill>
                      <a:prstDash val="solid"/>
                      <a:round/>
                      <a:headEnd type="none" w="med" len="med"/>
                      <a:tailEnd type="none" w="med" len="med"/>
                    </a:lnT>
                    <a:lnB>
                      <a:noFill/>
                    </a:lnB>
                    <a:solidFill>
                      <a:srgbClr val="E5ECF9"/>
                    </a:solidFill>
                  </a:tcPr>
                </a:tc>
                <a:tc>
                  <a:txBody>
                    <a:bodyPr/>
                    <a:lstStyle/>
                    <a:p>
                      <a:pPr algn="ctr" fontAlgn="ctr"/>
                      <a:r>
                        <a:rPr lang="tr-TR" sz="1200" b="0" dirty="0">
                          <a:effectLst/>
                          <a:latin typeface="inherit"/>
                        </a:rPr>
                        <a:t>0</a:t>
                      </a:r>
                    </a:p>
                  </a:txBody>
                  <a:tcPr marL="47625" marR="95250" marT="38100" marB="38100" anchor="ctr">
                    <a:lnL>
                      <a:noFill/>
                    </a:lnL>
                    <a:lnR>
                      <a:noFill/>
                    </a:lnR>
                    <a:lnT w="9525" cap="flat" cmpd="sng" algn="ctr">
                      <a:solidFill>
                        <a:srgbClr val="FFFFFF"/>
                      </a:solidFill>
                      <a:prstDash val="solid"/>
                      <a:round/>
                      <a:headEnd type="none" w="med" len="med"/>
                      <a:tailEnd type="none" w="med" len="med"/>
                    </a:lnT>
                    <a:lnB>
                      <a:noFill/>
                    </a:lnB>
                    <a:solidFill>
                      <a:srgbClr val="E5ECF9"/>
                    </a:solidFill>
                  </a:tcPr>
                </a:tc>
                <a:tc>
                  <a:txBody>
                    <a:bodyPr/>
                    <a:lstStyle/>
                    <a:p>
                      <a:pPr algn="ctr" fontAlgn="ctr"/>
                      <a:r>
                        <a:rPr lang="tr-TR" sz="1200" b="0" dirty="0">
                          <a:effectLst/>
                          <a:latin typeface="inherit"/>
                        </a:rPr>
                        <a:t>0</a:t>
                      </a:r>
                    </a:p>
                  </a:txBody>
                  <a:tcPr marL="47625" marR="95250" marT="38100" marB="38100" anchor="ctr">
                    <a:lnL>
                      <a:noFill/>
                    </a:lnL>
                    <a:lnR>
                      <a:noFill/>
                    </a:lnR>
                    <a:lnT w="9525" cap="flat" cmpd="sng" algn="ctr">
                      <a:solidFill>
                        <a:srgbClr val="FFFFFF"/>
                      </a:solidFill>
                      <a:prstDash val="solid"/>
                      <a:round/>
                      <a:headEnd type="none" w="med" len="med"/>
                      <a:tailEnd type="none" w="med" len="med"/>
                    </a:lnT>
                    <a:lnB>
                      <a:noFill/>
                    </a:lnB>
                    <a:solidFill>
                      <a:srgbClr val="E5ECF9"/>
                    </a:solidFill>
                  </a:tcPr>
                </a:tc>
              </a:tr>
            </a:tbl>
          </a:graphicData>
        </a:graphic>
      </p:graphicFrame>
      <p:sp>
        <p:nvSpPr>
          <p:cNvPr id="4" name="Veri Yer Tutucusu 3"/>
          <p:cNvSpPr>
            <a:spLocks noGrp="1"/>
          </p:cNvSpPr>
          <p:nvPr>
            <p:ph type="dt" sz="half" idx="10"/>
          </p:nvPr>
        </p:nvSpPr>
        <p:spPr/>
        <p:txBody>
          <a:bodyPr/>
          <a:lstStyle/>
          <a:p>
            <a:fld id="{384834F5-3EED-491C-BA00-B9DCE9B9698C}" type="datetime1">
              <a:rPr lang="tr-TR" smtClean="0"/>
              <a:pPr/>
              <a:t>11.10.2023</a:t>
            </a:fld>
            <a:endParaRPr lang="tr-TR"/>
          </a:p>
        </p:txBody>
      </p:sp>
      <p:sp>
        <p:nvSpPr>
          <p:cNvPr id="5" name="Slayt Numarası Yer Tutucusu 4"/>
          <p:cNvSpPr>
            <a:spLocks noGrp="1"/>
          </p:cNvSpPr>
          <p:nvPr>
            <p:ph type="sldNum" sz="quarter" idx="12"/>
          </p:nvPr>
        </p:nvSpPr>
        <p:spPr/>
        <p:txBody>
          <a:bodyPr/>
          <a:lstStyle/>
          <a:p>
            <a:fld id="{B9580AF1-1C51-4380-A5C4-495C4658AC2C}" type="slidenum">
              <a:rPr lang="tr-TR" smtClean="0"/>
              <a:pPr/>
              <a:t>2</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2406314186"/>
              </p:ext>
            </p:extLst>
          </p:nvPr>
        </p:nvGraphicFramePr>
        <p:xfrm>
          <a:off x="1697445" y="1556792"/>
          <a:ext cx="6657975" cy="1143000"/>
        </p:xfrm>
        <a:graphic>
          <a:graphicData uri="http://schemas.openxmlformats.org/drawingml/2006/table">
            <a:tbl>
              <a:tblPr/>
              <a:tblGrid>
                <a:gridCol w="1524000"/>
                <a:gridCol w="5133975"/>
              </a:tblGrid>
              <a:tr h="952500">
                <a:tc>
                  <a:txBody>
                    <a:bodyPr/>
                    <a:lstStyle/>
                    <a:p>
                      <a:pPr algn="l" fontAlgn="t"/>
                      <a:r>
                        <a:rPr lang="tr-TR" sz="1200" b="1" dirty="0">
                          <a:effectLst/>
                          <a:latin typeface="inherit"/>
                        </a:rPr>
                        <a:t>Dersin Amacı</a:t>
                      </a:r>
                    </a:p>
                  </a:txBody>
                  <a:tcPr marT="114300" marB="11430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AEA"/>
                    </a:solidFill>
                  </a:tcPr>
                </a:tc>
                <a:tc>
                  <a:txBody>
                    <a:bodyPr/>
                    <a:lstStyle/>
                    <a:p>
                      <a:pPr algn="l" fontAlgn="t"/>
                      <a:r>
                        <a:rPr lang="tr-TR" sz="1200" b="0" dirty="0">
                          <a:effectLst/>
                          <a:latin typeface="inherit"/>
                        </a:rPr>
                        <a:t>Ders öğrencilere aşağıdaki temel bilgileri kazandırmayı amaçlamaktadır: 1. Yeryuvarı hakkında temel bilgiler verilmesi </a:t>
                      </a:r>
                      <a:endParaRPr lang="tr-TR" sz="1200" b="0" dirty="0" smtClean="0">
                        <a:effectLst/>
                        <a:latin typeface="inherit"/>
                      </a:endParaRPr>
                    </a:p>
                    <a:p>
                      <a:pPr algn="l" fontAlgn="t"/>
                      <a:r>
                        <a:rPr lang="tr-TR" sz="1200" b="0" dirty="0" smtClean="0">
                          <a:effectLst/>
                          <a:latin typeface="inherit"/>
                        </a:rPr>
                        <a:t>2</a:t>
                      </a:r>
                      <a:r>
                        <a:rPr lang="tr-TR" sz="1200" b="0" dirty="0">
                          <a:effectLst/>
                          <a:latin typeface="inherit"/>
                        </a:rPr>
                        <a:t>. Elipsoit yüzeyinde ve Gauss </a:t>
                      </a:r>
                      <a:r>
                        <a:rPr lang="tr-TR" sz="1200" b="0" dirty="0" err="1">
                          <a:effectLst/>
                          <a:latin typeface="inherit"/>
                        </a:rPr>
                        <a:t>Krüger</a:t>
                      </a:r>
                      <a:r>
                        <a:rPr lang="tr-TR" sz="1200" b="0" dirty="0">
                          <a:effectLst/>
                          <a:latin typeface="inherit"/>
                        </a:rPr>
                        <a:t> projeksiyon düzleminde coğrafi ve dik koordinatları kullanarak temel jeodezik ödevlerin çözümlerinin öğretilmesi</a:t>
                      </a:r>
                    </a:p>
                  </a:txBody>
                  <a:tcPr marT="114300" marB="11430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AEA"/>
                    </a:solidFill>
                  </a:tcPr>
                </a:tc>
              </a:tr>
            </a:tbl>
          </a:graphicData>
        </a:graphic>
      </p:graphicFrame>
      <p:sp>
        <p:nvSpPr>
          <p:cNvPr id="8" name="Dikdörtgen 7"/>
          <p:cNvSpPr/>
          <p:nvPr/>
        </p:nvSpPr>
        <p:spPr>
          <a:xfrm>
            <a:off x="2083232" y="3356992"/>
            <a:ext cx="5886400" cy="1384995"/>
          </a:xfrm>
          <a:prstGeom prst="rect">
            <a:avLst/>
          </a:prstGeom>
        </p:spPr>
        <p:txBody>
          <a:bodyPr wrap="square">
            <a:spAutoFit/>
          </a:bodyPr>
          <a:lstStyle/>
          <a:p>
            <a:pPr fontAlgn="base"/>
            <a:r>
              <a:rPr lang="tr-TR" sz="1200" dirty="0">
                <a:solidFill>
                  <a:srgbClr val="565454"/>
                </a:solidFill>
                <a:latin typeface="Arial" panose="020B0604020202020204" pitchFamily="34" charset="0"/>
              </a:rPr>
              <a:t>Ders Öğrenim Çıktıları</a:t>
            </a:r>
          </a:p>
          <a:p>
            <a:pPr fontAlgn="base">
              <a:buFont typeface="+mj-lt"/>
              <a:buAutoNum type="arabicPeriod"/>
            </a:pPr>
            <a:r>
              <a:rPr lang="tr-TR" sz="1200" dirty="0" smtClean="0">
                <a:solidFill>
                  <a:srgbClr val="555555"/>
                </a:solidFill>
                <a:latin typeface="inherit"/>
              </a:rPr>
              <a:t>Öğrenciler </a:t>
            </a:r>
            <a:r>
              <a:rPr lang="tr-TR" sz="1200" dirty="0">
                <a:solidFill>
                  <a:srgbClr val="555555"/>
                </a:solidFill>
                <a:latin typeface="inherit"/>
              </a:rPr>
              <a:t>Elipsoidin düzleme Gauss </a:t>
            </a:r>
            <a:r>
              <a:rPr lang="tr-TR" sz="1200" dirty="0" err="1">
                <a:solidFill>
                  <a:srgbClr val="555555"/>
                </a:solidFill>
                <a:latin typeface="inherit"/>
              </a:rPr>
              <a:t>Kruger</a:t>
            </a:r>
            <a:r>
              <a:rPr lang="tr-TR" sz="1200" dirty="0">
                <a:solidFill>
                  <a:srgbClr val="555555"/>
                </a:solidFill>
                <a:latin typeface="inherit"/>
              </a:rPr>
              <a:t> projeksiyonunu gerçekleştirir.</a:t>
            </a:r>
          </a:p>
          <a:p>
            <a:pPr fontAlgn="base">
              <a:buFont typeface="+mj-lt"/>
              <a:buAutoNum type="arabicPeriod"/>
            </a:pPr>
            <a:r>
              <a:rPr lang="tr-TR" sz="1200" dirty="0">
                <a:solidFill>
                  <a:srgbClr val="555555"/>
                </a:solidFill>
                <a:latin typeface="inherit"/>
              </a:rPr>
              <a:t>Öğrenciler Düzlemin Elipsoide Gauss </a:t>
            </a:r>
            <a:r>
              <a:rPr lang="tr-TR" sz="1200" dirty="0" err="1">
                <a:solidFill>
                  <a:srgbClr val="555555"/>
                </a:solidFill>
                <a:latin typeface="inherit"/>
              </a:rPr>
              <a:t>Kruger</a:t>
            </a:r>
            <a:r>
              <a:rPr lang="tr-TR" sz="1200" dirty="0">
                <a:solidFill>
                  <a:srgbClr val="555555"/>
                </a:solidFill>
                <a:latin typeface="inherit"/>
              </a:rPr>
              <a:t> projeksiyonunu gerçekleştirir.</a:t>
            </a:r>
          </a:p>
          <a:p>
            <a:pPr fontAlgn="base">
              <a:buFont typeface="+mj-lt"/>
              <a:buAutoNum type="arabicPeriod"/>
            </a:pPr>
            <a:r>
              <a:rPr lang="tr-TR" sz="1200" dirty="0">
                <a:solidFill>
                  <a:srgbClr val="555555"/>
                </a:solidFill>
                <a:latin typeface="inherit"/>
              </a:rPr>
              <a:t>Öğrenciler Gauss </a:t>
            </a:r>
            <a:r>
              <a:rPr lang="tr-TR" sz="1200" dirty="0" err="1">
                <a:solidFill>
                  <a:srgbClr val="555555"/>
                </a:solidFill>
                <a:latin typeface="inherit"/>
              </a:rPr>
              <a:t>Kruger</a:t>
            </a:r>
            <a:r>
              <a:rPr lang="tr-TR" sz="1200" dirty="0">
                <a:solidFill>
                  <a:srgbClr val="555555"/>
                </a:solidFill>
                <a:latin typeface="inherit"/>
              </a:rPr>
              <a:t> Projeksiyonunda dilim dönüşümü problemini çözer.</a:t>
            </a:r>
          </a:p>
          <a:p>
            <a:pPr fontAlgn="base">
              <a:buFont typeface="+mj-lt"/>
              <a:buAutoNum type="arabicPeriod"/>
            </a:pPr>
            <a:r>
              <a:rPr lang="tr-TR" sz="1200" dirty="0">
                <a:solidFill>
                  <a:srgbClr val="555555"/>
                </a:solidFill>
                <a:latin typeface="inherit"/>
              </a:rPr>
              <a:t>Öğrenciler elipsoit üzerindeki büyüklükleri Gauss </a:t>
            </a:r>
            <a:r>
              <a:rPr lang="tr-TR" sz="1200" dirty="0" err="1">
                <a:solidFill>
                  <a:srgbClr val="555555"/>
                </a:solidFill>
                <a:latin typeface="inherit"/>
              </a:rPr>
              <a:t>Kruger</a:t>
            </a:r>
            <a:r>
              <a:rPr lang="tr-TR" sz="1200" dirty="0">
                <a:solidFill>
                  <a:srgbClr val="555555"/>
                </a:solidFill>
                <a:latin typeface="inherit"/>
              </a:rPr>
              <a:t> Düzlemine indirger.</a:t>
            </a:r>
          </a:p>
          <a:p>
            <a:pPr fontAlgn="base">
              <a:buFont typeface="+mj-lt"/>
              <a:buAutoNum type="arabicPeriod"/>
            </a:pPr>
            <a:r>
              <a:rPr lang="tr-TR" sz="1200" dirty="0">
                <a:solidFill>
                  <a:srgbClr val="555555"/>
                </a:solidFill>
                <a:latin typeface="inherit"/>
              </a:rPr>
              <a:t>Öğrenciler Gauss </a:t>
            </a:r>
            <a:r>
              <a:rPr lang="tr-TR" sz="1200" dirty="0" err="1">
                <a:solidFill>
                  <a:srgbClr val="555555"/>
                </a:solidFill>
                <a:latin typeface="inherit"/>
              </a:rPr>
              <a:t>Kruger</a:t>
            </a:r>
            <a:r>
              <a:rPr lang="tr-TR" sz="1200" dirty="0">
                <a:solidFill>
                  <a:srgbClr val="555555"/>
                </a:solidFill>
                <a:latin typeface="inherit"/>
              </a:rPr>
              <a:t> koordinatları ile elipsoit üzerinde temel ödev çözümlerini uygular.</a:t>
            </a:r>
            <a:endParaRPr lang="tr-TR" sz="1200" b="0" i="0" dirty="0">
              <a:solidFill>
                <a:srgbClr val="555555"/>
              </a:solidFill>
              <a:effectLst/>
              <a:latin typeface="inherit"/>
            </a:endParaRPr>
          </a:p>
        </p:txBody>
      </p:sp>
    </p:spTree>
    <p:extLst>
      <p:ext uri="{BB962C8B-B14F-4D97-AF65-F5344CB8AC3E}">
        <p14:creationId xmlns:p14="http://schemas.microsoft.com/office/powerpoint/2010/main" val="1036279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Referans Yüzeyleri</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Jeodezinin tanımı incelendiğinde geometrik (yeryuvarının biçimi) ve fiziksel (</a:t>
            </a:r>
            <a:r>
              <a:rPr lang="tr-TR" dirty="0" err="1" smtClean="0"/>
              <a:t>gravite</a:t>
            </a:r>
            <a:r>
              <a:rPr lang="tr-TR" dirty="0" smtClean="0"/>
              <a:t> alanı) olarak yeryuvarının tanımlanması soruları karşımıza çıkmaktadır.</a:t>
            </a:r>
          </a:p>
          <a:p>
            <a:r>
              <a:rPr lang="tr-TR" dirty="0" smtClean="0"/>
              <a:t>Yeryuvarının biçimi deyince fiziksel ve matematiksel yeryüzü anlaşılır.</a:t>
            </a:r>
          </a:p>
          <a:p>
            <a:r>
              <a:rPr lang="tr-TR" dirty="0" smtClean="0"/>
              <a:t>Fiziksel yeryüzü; katı ve sıvı yer kütlelerinin atmosfer karşısındaki sınırıdır.</a:t>
            </a:r>
          </a:p>
          <a:p>
            <a:r>
              <a:rPr lang="tr-TR" dirty="0" smtClean="0"/>
              <a:t>Benzer şekilde deniz dibi de katı yeryuvarı ile okyanus su kütleleri arasında bir sınır yüzeyi olarak jeodezik çalışmalar içerisindedir (Deniz Jeodezisi).</a:t>
            </a:r>
          </a:p>
          <a:p>
            <a:r>
              <a:rPr lang="tr-TR" dirty="0" smtClean="0"/>
              <a:t>Katı yeryuvarının düzensiz oluşmuş yüzeyi (kıtalar ve deniz dibi) basitçe matematik bir ilişki ile gösterilemez.</a:t>
            </a:r>
          </a:p>
          <a:p>
            <a:r>
              <a:rPr lang="tr-TR" dirty="0" smtClean="0"/>
              <a:t>Okyanus yüzeyi (yer yüzeyinin ≈70%) daha düzgün dağılımlı (durağan) kabul edilir.</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Referans Yüzeyleri</a:t>
            </a:r>
            <a:endParaRPr lang="tr-TR" dirty="0"/>
          </a:p>
        </p:txBody>
      </p:sp>
      <p:sp>
        <p:nvSpPr>
          <p:cNvPr id="3" name="2 İçerik Yer Tutucusu"/>
          <p:cNvSpPr>
            <a:spLocks noGrp="1"/>
          </p:cNvSpPr>
          <p:nvPr>
            <p:ph idx="1"/>
          </p:nvPr>
        </p:nvSpPr>
        <p:spPr/>
        <p:txBody>
          <a:bodyPr>
            <a:normAutofit/>
          </a:bodyPr>
          <a:lstStyle/>
          <a:p>
            <a:r>
              <a:rPr lang="tr-TR" dirty="0" smtClean="0"/>
              <a:t>Gauss (1828) yeryuvarının şeklini “</a:t>
            </a:r>
            <a:r>
              <a:rPr lang="tr-TR" b="1" i="1" dirty="0" smtClean="0">
                <a:solidFill>
                  <a:srgbClr val="FF0000"/>
                </a:solidFill>
              </a:rPr>
              <a:t>Yeryuvarının geometrik anlamdaki yüzeyi denilen şey, öyle bir yüzeydir ki; </a:t>
            </a:r>
            <a:r>
              <a:rPr lang="tr-TR" b="1" i="1" dirty="0" err="1" smtClean="0">
                <a:solidFill>
                  <a:srgbClr val="FF0000"/>
                </a:solidFill>
              </a:rPr>
              <a:t>gravite</a:t>
            </a:r>
            <a:r>
              <a:rPr lang="tr-TR" b="1" i="1" dirty="0" smtClean="0">
                <a:solidFill>
                  <a:srgbClr val="FF0000"/>
                </a:solidFill>
              </a:rPr>
              <a:t> vektörü doğrultusunu her yerde dik keser ve tüm deniz yüzeyi bundan bir parçadır</a:t>
            </a:r>
            <a:r>
              <a:rPr lang="tr-TR" dirty="0" smtClean="0"/>
              <a:t>” şeklinde tanımlamıştır.</a:t>
            </a:r>
          </a:p>
          <a:p>
            <a:r>
              <a:rPr lang="tr-TR" dirty="0" smtClean="0"/>
              <a:t>Daha sonra </a:t>
            </a:r>
            <a:r>
              <a:rPr lang="tr-TR" dirty="0" err="1" smtClean="0"/>
              <a:t>Listing</a:t>
            </a:r>
            <a:r>
              <a:rPr lang="tr-TR" dirty="0" smtClean="0"/>
              <a:t> (1873); Gauss’ un tanımladığı bu yüzeye </a:t>
            </a:r>
            <a:r>
              <a:rPr lang="tr-TR" dirty="0" err="1" smtClean="0"/>
              <a:t>Jeoit</a:t>
            </a:r>
            <a:r>
              <a:rPr lang="tr-TR" dirty="0" smtClean="0"/>
              <a:t> adını vermiştir: “</a:t>
            </a:r>
            <a:r>
              <a:rPr lang="tr-TR" b="1" i="1" dirty="0" smtClean="0">
                <a:solidFill>
                  <a:srgbClr val="FF0000"/>
                </a:solidFill>
              </a:rPr>
              <a:t>Kısmen okyanus yüzeyi ile gösterilebilen, daha önce yeryuvarının matematiksel yüzeyi olarak tanımlanan yüzeye, yeryuvarının </a:t>
            </a:r>
            <a:r>
              <a:rPr lang="tr-TR" b="1" i="1" dirty="0" err="1" smtClean="0">
                <a:solidFill>
                  <a:srgbClr val="FF0000"/>
                </a:solidFill>
              </a:rPr>
              <a:t>jeoidal</a:t>
            </a:r>
            <a:r>
              <a:rPr lang="tr-TR" b="1" i="1" dirty="0" smtClean="0">
                <a:solidFill>
                  <a:srgbClr val="FF0000"/>
                </a:solidFill>
              </a:rPr>
              <a:t> yüzeyi ya da kısaca </a:t>
            </a:r>
            <a:r>
              <a:rPr lang="tr-TR" b="1" i="1" dirty="0" err="1" smtClean="0">
                <a:solidFill>
                  <a:srgbClr val="FF0000"/>
                </a:solidFill>
              </a:rPr>
              <a:t>jeoit</a:t>
            </a:r>
            <a:r>
              <a:rPr lang="tr-TR" b="1" i="1" dirty="0" smtClean="0">
                <a:solidFill>
                  <a:srgbClr val="FF0000"/>
                </a:solidFill>
              </a:rPr>
              <a:t> diyeceğiz</a:t>
            </a:r>
            <a:r>
              <a:rPr lang="tr-TR" i="1" dirty="0" smtClean="0"/>
              <a:t>.”</a:t>
            </a:r>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21</a:t>
            </a:fld>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Referans Yüzeyleri</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22</a:t>
            </a:fld>
            <a:endParaRPr lang="tr-TR"/>
          </a:p>
        </p:txBody>
      </p:sp>
      <p:pic>
        <p:nvPicPr>
          <p:cNvPr id="1026" name="Picture 2" descr="https://encrypted-tbn2.gstatic.com/images?q=tbn:ANd9GcRcP1bR64c3UJfWkffMJ6SffECY6RotyewsXbRQjrmhQVGkWqx7bw">
            <a:hlinkClick r:id="rId2"/>
          </p:cNvPr>
          <p:cNvPicPr>
            <a:picLocks noChangeAspect="1" noChangeArrowheads="1"/>
          </p:cNvPicPr>
          <p:nvPr/>
        </p:nvPicPr>
        <p:blipFill>
          <a:blip r:embed="rId3" cstate="print"/>
          <a:srcRect/>
          <a:stretch>
            <a:fillRect/>
          </a:stretch>
        </p:blipFill>
        <p:spPr bwMode="auto">
          <a:xfrm>
            <a:off x="2155776" y="1376164"/>
            <a:ext cx="5616624" cy="50957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23</a:t>
            </a:fld>
            <a:endParaRPr lang="tr-TR"/>
          </a:p>
        </p:txBody>
      </p:sp>
      <p:pic>
        <p:nvPicPr>
          <p:cNvPr id="6" name="Picture 2"/>
          <p:cNvPicPr>
            <a:picLocks noChangeAspect="1" noChangeArrowheads="1"/>
          </p:cNvPicPr>
          <p:nvPr/>
        </p:nvPicPr>
        <p:blipFill>
          <a:blip r:embed="rId2" cstate="print">
            <a:lum contrast="-42000"/>
          </a:blip>
          <a:srcRect/>
          <a:stretch>
            <a:fillRect/>
          </a:stretch>
        </p:blipFill>
        <p:spPr bwMode="auto">
          <a:xfrm>
            <a:off x="0" y="0"/>
            <a:ext cx="9144000" cy="6858000"/>
          </a:xfrm>
          <a:prstGeom prst="rect">
            <a:avLst/>
          </a:prstGeom>
          <a:noFill/>
          <a:ln w="9525">
            <a:noFill/>
            <a:miter lim="800000"/>
            <a:headEnd/>
            <a:tailEnd/>
          </a:ln>
          <a:effectLst/>
        </p:spPr>
      </p:pic>
      <p:sp>
        <p:nvSpPr>
          <p:cNvPr id="7" name="Freeform 3"/>
          <p:cNvSpPr>
            <a:spLocks/>
          </p:cNvSpPr>
          <p:nvPr/>
        </p:nvSpPr>
        <p:spPr bwMode="auto">
          <a:xfrm rot="246716">
            <a:off x="0" y="5359400"/>
            <a:ext cx="9142413" cy="1014413"/>
          </a:xfrm>
          <a:custGeom>
            <a:avLst/>
            <a:gdLst/>
            <a:ahLst/>
            <a:cxnLst>
              <a:cxn ang="0">
                <a:pos x="38" y="482"/>
              </a:cxn>
              <a:cxn ang="0">
                <a:pos x="122" y="422"/>
              </a:cxn>
              <a:cxn ang="0">
                <a:pos x="770" y="182"/>
              </a:cxn>
              <a:cxn ang="0">
                <a:pos x="1646" y="38"/>
              </a:cxn>
              <a:cxn ang="0">
                <a:pos x="3326" y="14"/>
              </a:cxn>
              <a:cxn ang="0">
                <a:pos x="4046" y="122"/>
              </a:cxn>
              <a:cxn ang="0">
                <a:pos x="4490" y="242"/>
              </a:cxn>
            </a:cxnLst>
            <a:rect l="0" t="0" r="r" b="b"/>
            <a:pathLst>
              <a:path w="4490" h="482">
                <a:moveTo>
                  <a:pt x="38" y="482"/>
                </a:moveTo>
                <a:cubicBezTo>
                  <a:pt x="19" y="477"/>
                  <a:pt x="0" y="472"/>
                  <a:pt x="122" y="422"/>
                </a:cubicBezTo>
                <a:cubicBezTo>
                  <a:pt x="244" y="372"/>
                  <a:pt x="516" y="246"/>
                  <a:pt x="770" y="182"/>
                </a:cubicBezTo>
                <a:cubicBezTo>
                  <a:pt x="1024" y="118"/>
                  <a:pt x="1220" y="66"/>
                  <a:pt x="1646" y="38"/>
                </a:cubicBezTo>
                <a:cubicBezTo>
                  <a:pt x="2072" y="10"/>
                  <a:pt x="2926" y="0"/>
                  <a:pt x="3326" y="14"/>
                </a:cubicBezTo>
                <a:cubicBezTo>
                  <a:pt x="3726" y="28"/>
                  <a:pt x="3852" y="84"/>
                  <a:pt x="4046" y="122"/>
                </a:cubicBezTo>
                <a:cubicBezTo>
                  <a:pt x="4240" y="160"/>
                  <a:pt x="4416" y="224"/>
                  <a:pt x="4490" y="242"/>
                </a:cubicBezTo>
              </a:path>
            </a:pathLst>
          </a:custGeom>
          <a:solidFill>
            <a:srgbClr val="A9C8E7"/>
          </a:solidFill>
          <a:ln w="38100" cap="flat" cmpd="sng">
            <a:solidFill>
              <a:schemeClr val="accent2"/>
            </a:solidFill>
            <a:prstDash val="solid"/>
            <a:round/>
            <a:headEnd/>
            <a:tailEnd/>
          </a:ln>
          <a:effectLst/>
        </p:spPr>
        <p:txBody>
          <a:bodyPr wrap="none" anchor="ctr"/>
          <a:lstStyle/>
          <a:p>
            <a:endParaRPr lang="tr-TR"/>
          </a:p>
        </p:txBody>
      </p:sp>
      <p:sp>
        <p:nvSpPr>
          <p:cNvPr id="8" name="Text Box 4"/>
          <p:cNvSpPr txBox="1">
            <a:spLocks noChangeArrowheads="1"/>
          </p:cNvSpPr>
          <p:nvPr/>
        </p:nvSpPr>
        <p:spPr bwMode="auto">
          <a:xfrm>
            <a:off x="5273675" y="3659188"/>
            <a:ext cx="2324100" cy="366712"/>
          </a:xfrm>
          <a:prstGeom prst="rect">
            <a:avLst/>
          </a:prstGeom>
          <a:noFill/>
          <a:ln w="9525">
            <a:noFill/>
            <a:miter lim="800000"/>
            <a:headEnd/>
            <a:tailEnd/>
          </a:ln>
          <a:effectLst/>
        </p:spPr>
        <p:txBody>
          <a:bodyPr>
            <a:spAutoFit/>
          </a:bodyPr>
          <a:lstStyle/>
          <a:p>
            <a:pPr algn="l"/>
            <a:r>
              <a:rPr lang="tr-TR" dirty="0" smtClean="0">
                <a:latin typeface="Times New Roman" pitchFamily="18" charset="0"/>
                <a:cs typeface="Times New Roman" pitchFamily="18" charset="0"/>
              </a:rPr>
              <a:t>Eş Potansiyel Yüzeyler</a:t>
            </a:r>
            <a:endParaRPr lang="en-US" dirty="0">
              <a:latin typeface="Times New Roman" pitchFamily="18" charset="0"/>
              <a:cs typeface="Times New Roman" pitchFamily="18" charset="0"/>
            </a:endParaRPr>
          </a:p>
        </p:txBody>
      </p:sp>
      <p:sp>
        <p:nvSpPr>
          <p:cNvPr id="9" name="Text Box 5"/>
          <p:cNvSpPr txBox="1">
            <a:spLocks noChangeArrowheads="1"/>
          </p:cNvSpPr>
          <p:nvPr/>
        </p:nvSpPr>
        <p:spPr bwMode="auto">
          <a:xfrm rot="-28666">
            <a:off x="2533650" y="5653088"/>
            <a:ext cx="2898775" cy="366712"/>
          </a:xfrm>
          <a:prstGeom prst="rect">
            <a:avLst/>
          </a:prstGeom>
          <a:noFill/>
          <a:ln w="9525">
            <a:noFill/>
            <a:miter lim="800000"/>
            <a:headEnd/>
            <a:tailEnd/>
          </a:ln>
          <a:effectLst/>
        </p:spPr>
        <p:txBody>
          <a:bodyPr>
            <a:spAutoFit/>
          </a:bodyPr>
          <a:lstStyle/>
          <a:p>
            <a:pPr algn="l"/>
            <a:r>
              <a:rPr lang="tr-TR" dirty="0" smtClean="0">
                <a:latin typeface="Times New Roman" pitchFamily="18" charset="0"/>
                <a:cs typeface="Times New Roman" pitchFamily="18" charset="0"/>
              </a:rPr>
              <a:t>Referans Yüzeyi </a:t>
            </a:r>
            <a:r>
              <a:rPr lang="en-US" dirty="0" smtClean="0">
                <a:latin typeface="Times New Roman" pitchFamily="18" charset="0"/>
                <a:cs typeface="Times New Roman" pitchFamily="18" charset="0"/>
              </a:rPr>
              <a:t>(</a:t>
            </a:r>
            <a:r>
              <a:rPr lang="tr-TR" dirty="0" err="1" smtClean="0">
                <a:latin typeface="Times New Roman" pitchFamily="18" charset="0"/>
                <a:cs typeface="Times New Roman" pitchFamily="18" charset="0"/>
              </a:rPr>
              <a:t>Jeoit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0" name="Text Box 12"/>
          <p:cNvSpPr txBox="1">
            <a:spLocks noChangeArrowheads="1"/>
          </p:cNvSpPr>
          <p:nvPr/>
        </p:nvSpPr>
        <p:spPr bwMode="auto">
          <a:xfrm>
            <a:off x="7731125" y="4335463"/>
            <a:ext cx="1225400" cy="338554"/>
          </a:xfrm>
          <a:prstGeom prst="rect">
            <a:avLst/>
          </a:prstGeom>
          <a:noFill/>
          <a:ln w="0">
            <a:noFill/>
            <a:miter lim="800000"/>
            <a:headEnd/>
            <a:tailEnd/>
          </a:ln>
          <a:effectLst/>
        </p:spPr>
        <p:txBody>
          <a:bodyPr wrap="none">
            <a:spAutoFit/>
          </a:bodyPr>
          <a:lstStyle/>
          <a:p>
            <a:pPr algn="l">
              <a:spcBef>
                <a:spcPct val="20000"/>
              </a:spcBef>
            </a:pPr>
            <a:r>
              <a:rPr lang="en-US" sz="1600" b="1" dirty="0" err="1" smtClean="0">
                <a:latin typeface="Times New Roman" pitchFamily="18" charset="0"/>
                <a:cs typeface="Times New Roman" pitchFamily="18" charset="0"/>
              </a:rPr>
              <a:t>Topo</a:t>
            </a:r>
            <a:r>
              <a:rPr lang="tr-TR" sz="1600" b="1" dirty="0" err="1" smtClean="0">
                <a:latin typeface="Times New Roman" pitchFamily="18" charset="0"/>
                <a:cs typeface="Times New Roman" pitchFamily="18" charset="0"/>
              </a:rPr>
              <a:t>ğragya</a:t>
            </a:r>
            <a:endParaRPr lang="en-US" sz="1600" b="1" dirty="0">
              <a:latin typeface="Times New Roman" pitchFamily="18" charset="0"/>
              <a:cs typeface="Times New Roman" pitchFamily="18" charset="0"/>
            </a:endParaRPr>
          </a:p>
        </p:txBody>
      </p:sp>
      <p:sp>
        <p:nvSpPr>
          <p:cNvPr id="11" name="Text Box 13"/>
          <p:cNvSpPr txBox="1">
            <a:spLocks noChangeArrowheads="1"/>
          </p:cNvSpPr>
          <p:nvPr/>
        </p:nvSpPr>
        <p:spPr bwMode="auto">
          <a:xfrm>
            <a:off x="3697288" y="693738"/>
            <a:ext cx="1018227" cy="461665"/>
          </a:xfrm>
          <a:prstGeom prst="rect">
            <a:avLst/>
          </a:prstGeom>
          <a:noFill/>
          <a:ln w="0">
            <a:noFill/>
            <a:miter lim="800000"/>
            <a:headEnd/>
            <a:tailEnd/>
          </a:ln>
          <a:effectLst/>
        </p:spPr>
        <p:txBody>
          <a:bodyPr wrap="none">
            <a:spAutoFit/>
          </a:bodyPr>
          <a:lstStyle/>
          <a:p>
            <a:pPr algn="l">
              <a:spcBef>
                <a:spcPct val="20000"/>
              </a:spcBef>
            </a:pPr>
            <a:r>
              <a:rPr lang="tr-TR" sz="2400" b="1" dirty="0" smtClean="0">
                <a:solidFill>
                  <a:schemeClr val="accent2"/>
                </a:solidFill>
                <a:effectLst>
                  <a:outerShdw blurRad="38100" dist="38100" dir="2700000" algn="tl">
                    <a:srgbClr val="000000"/>
                  </a:outerShdw>
                </a:effectLst>
                <a:latin typeface="Verdana" pitchFamily="34" charset="0"/>
                <a:cs typeface="Times New Roman" pitchFamily="18" charset="0"/>
              </a:rPr>
              <a:t>J</a:t>
            </a:r>
            <a:r>
              <a:rPr lang="en-US" sz="2400" b="1" dirty="0" err="1" smtClean="0">
                <a:solidFill>
                  <a:schemeClr val="accent2"/>
                </a:solidFill>
                <a:effectLst>
                  <a:outerShdw blurRad="38100" dist="38100" dir="2700000" algn="tl">
                    <a:srgbClr val="000000"/>
                  </a:outerShdw>
                </a:effectLst>
                <a:latin typeface="Verdana" pitchFamily="34" charset="0"/>
                <a:cs typeface="Times New Roman" pitchFamily="18" charset="0"/>
              </a:rPr>
              <a:t>eoi</a:t>
            </a:r>
            <a:r>
              <a:rPr lang="tr-TR" sz="2400" b="1" dirty="0" smtClean="0">
                <a:solidFill>
                  <a:schemeClr val="accent2"/>
                </a:solidFill>
                <a:effectLst>
                  <a:outerShdw blurRad="38100" dist="38100" dir="2700000" algn="tl">
                    <a:srgbClr val="000000"/>
                  </a:outerShdw>
                </a:effectLst>
                <a:latin typeface="Verdana" pitchFamily="34" charset="0"/>
                <a:cs typeface="Times New Roman" pitchFamily="18" charset="0"/>
              </a:rPr>
              <a:t>t</a:t>
            </a:r>
            <a:endParaRPr lang="en-US" sz="2400" b="1" dirty="0">
              <a:solidFill>
                <a:schemeClr val="accent2"/>
              </a:solidFill>
              <a:effectLst>
                <a:outerShdw blurRad="38100" dist="38100" dir="2700000" algn="tl">
                  <a:srgbClr val="000000"/>
                </a:outerShdw>
              </a:effectLst>
              <a:latin typeface="Verdana" pitchFamily="34" charset="0"/>
              <a:cs typeface="Times New Roman" pitchFamily="18" charset="0"/>
            </a:endParaRPr>
          </a:p>
        </p:txBody>
      </p:sp>
      <p:sp>
        <p:nvSpPr>
          <p:cNvPr id="12" name="Line 15"/>
          <p:cNvSpPr>
            <a:spLocks noChangeShapeType="1"/>
          </p:cNvSpPr>
          <p:nvPr/>
        </p:nvSpPr>
        <p:spPr bwMode="auto">
          <a:xfrm>
            <a:off x="8428038" y="4652963"/>
            <a:ext cx="3175" cy="552450"/>
          </a:xfrm>
          <a:prstGeom prst="line">
            <a:avLst/>
          </a:prstGeom>
          <a:noFill/>
          <a:ln w="9525">
            <a:solidFill>
              <a:schemeClr val="tx1"/>
            </a:solidFill>
            <a:round/>
            <a:headEnd/>
            <a:tailEnd type="triangle" w="med" len="med"/>
          </a:ln>
          <a:effectLst/>
        </p:spPr>
        <p:txBody>
          <a:bodyPr/>
          <a:lstStyle/>
          <a:p>
            <a:endParaRPr lang="tr-TR"/>
          </a:p>
        </p:txBody>
      </p:sp>
      <p:sp>
        <p:nvSpPr>
          <p:cNvPr id="14" name="Freeform 21"/>
          <p:cNvSpPr>
            <a:spLocks/>
          </p:cNvSpPr>
          <p:nvPr/>
        </p:nvSpPr>
        <p:spPr bwMode="auto">
          <a:xfrm>
            <a:off x="-200025" y="4379913"/>
            <a:ext cx="9439275" cy="1327150"/>
          </a:xfrm>
          <a:custGeom>
            <a:avLst/>
            <a:gdLst/>
            <a:ahLst/>
            <a:cxnLst>
              <a:cxn ang="0">
                <a:pos x="0" y="843"/>
              </a:cxn>
              <a:cxn ang="0">
                <a:pos x="584" y="770"/>
              </a:cxn>
              <a:cxn ang="0">
                <a:pos x="1094" y="544"/>
              </a:cxn>
              <a:cxn ang="0">
                <a:pos x="1349" y="340"/>
              </a:cxn>
              <a:cxn ang="0">
                <a:pos x="1692" y="187"/>
              </a:cxn>
              <a:cxn ang="0">
                <a:pos x="1918" y="19"/>
              </a:cxn>
              <a:cxn ang="0">
                <a:pos x="2297" y="70"/>
              </a:cxn>
              <a:cxn ang="0">
                <a:pos x="2501" y="216"/>
              </a:cxn>
              <a:cxn ang="0">
                <a:pos x="2727" y="347"/>
              </a:cxn>
              <a:cxn ang="0">
                <a:pos x="2953" y="369"/>
              </a:cxn>
              <a:cxn ang="0">
                <a:pos x="3274" y="369"/>
              </a:cxn>
              <a:cxn ang="0">
                <a:pos x="3609" y="522"/>
              </a:cxn>
              <a:cxn ang="0">
                <a:pos x="3872" y="632"/>
              </a:cxn>
              <a:cxn ang="0">
                <a:pos x="4419" y="683"/>
              </a:cxn>
              <a:cxn ang="0">
                <a:pos x="4966" y="676"/>
              </a:cxn>
              <a:cxn ang="0">
                <a:pos x="5316" y="559"/>
              </a:cxn>
              <a:cxn ang="0">
                <a:pos x="5651" y="559"/>
              </a:cxn>
              <a:cxn ang="0">
                <a:pos x="5913" y="683"/>
              </a:cxn>
              <a:cxn ang="0">
                <a:pos x="6037" y="697"/>
              </a:cxn>
            </a:cxnLst>
            <a:rect l="0" t="0" r="r" b="b"/>
            <a:pathLst>
              <a:path w="6037" h="843">
                <a:moveTo>
                  <a:pt x="0" y="843"/>
                </a:moveTo>
                <a:cubicBezTo>
                  <a:pt x="201" y="831"/>
                  <a:pt x="402" y="820"/>
                  <a:pt x="584" y="770"/>
                </a:cubicBezTo>
                <a:cubicBezTo>
                  <a:pt x="766" y="720"/>
                  <a:pt x="967" y="616"/>
                  <a:pt x="1094" y="544"/>
                </a:cubicBezTo>
                <a:cubicBezTo>
                  <a:pt x="1221" y="472"/>
                  <a:pt x="1249" y="400"/>
                  <a:pt x="1349" y="340"/>
                </a:cubicBezTo>
                <a:cubicBezTo>
                  <a:pt x="1449" y="280"/>
                  <a:pt x="1597" y="240"/>
                  <a:pt x="1692" y="187"/>
                </a:cubicBezTo>
                <a:cubicBezTo>
                  <a:pt x="1787" y="134"/>
                  <a:pt x="1817" y="38"/>
                  <a:pt x="1918" y="19"/>
                </a:cubicBezTo>
                <a:cubicBezTo>
                  <a:pt x="2019" y="0"/>
                  <a:pt x="2200" y="37"/>
                  <a:pt x="2297" y="70"/>
                </a:cubicBezTo>
                <a:cubicBezTo>
                  <a:pt x="2394" y="103"/>
                  <a:pt x="2429" y="170"/>
                  <a:pt x="2501" y="216"/>
                </a:cubicBezTo>
                <a:cubicBezTo>
                  <a:pt x="2573" y="262"/>
                  <a:pt x="2652" y="322"/>
                  <a:pt x="2727" y="347"/>
                </a:cubicBezTo>
                <a:cubicBezTo>
                  <a:pt x="2802" y="372"/>
                  <a:pt x="2862" y="365"/>
                  <a:pt x="2953" y="369"/>
                </a:cubicBezTo>
                <a:cubicBezTo>
                  <a:pt x="3044" y="373"/>
                  <a:pt x="3165" y="344"/>
                  <a:pt x="3274" y="369"/>
                </a:cubicBezTo>
                <a:cubicBezTo>
                  <a:pt x="3383" y="394"/>
                  <a:pt x="3509" y="478"/>
                  <a:pt x="3609" y="522"/>
                </a:cubicBezTo>
                <a:cubicBezTo>
                  <a:pt x="3709" y="566"/>
                  <a:pt x="3737" y="605"/>
                  <a:pt x="3872" y="632"/>
                </a:cubicBezTo>
                <a:cubicBezTo>
                  <a:pt x="4007" y="659"/>
                  <a:pt x="4237" y="676"/>
                  <a:pt x="4419" y="683"/>
                </a:cubicBezTo>
                <a:cubicBezTo>
                  <a:pt x="4601" y="690"/>
                  <a:pt x="4817" y="697"/>
                  <a:pt x="4966" y="676"/>
                </a:cubicBezTo>
                <a:cubicBezTo>
                  <a:pt x="5115" y="655"/>
                  <a:pt x="5202" y="578"/>
                  <a:pt x="5316" y="559"/>
                </a:cubicBezTo>
                <a:cubicBezTo>
                  <a:pt x="5430" y="540"/>
                  <a:pt x="5552" y="538"/>
                  <a:pt x="5651" y="559"/>
                </a:cubicBezTo>
                <a:cubicBezTo>
                  <a:pt x="5750" y="580"/>
                  <a:pt x="5849" y="660"/>
                  <a:pt x="5913" y="683"/>
                </a:cubicBezTo>
                <a:cubicBezTo>
                  <a:pt x="5977" y="706"/>
                  <a:pt x="6016" y="695"/>
                  <a:pt x="6037" y="697"/>
                </a:cubicBezTo>
              </a:path>
            </a:pathLst>
          </a:custGeom>
          <a:noFill/>
          <a:ln w="38100" cap="flat" cmpd="sng">
            <a:solidFill>
              <a:srgbClr val="FF3300"/>
            </a:solidFill>
            <a:prstDash val="solid"/>
            <a:round/>
            <a:headEnd/>
            <a:tailEnd/>
          </a:ln>
          <a:effectLst/>
        </p:spPr>
        <p:txBody>
          <a:bodyPr anchor="ctr">
            <a:spAutoFit/>
          </a:bodyPr>
          <a:lstStyle/>
          <a:p>
            <a:endParaRPr lang="tr-TR"/>
          </a:p>
        </p:txBody>
      </p:sp>
      <p:pic>
        <p:nvPicPr>
          <p:cNvPr id="15" name="Picture 38"/>
          <p:cNvPicPr>
            <a:picLocks noChangeAspect="1" noChangeArrowheads="1"/>
          </p:cNvPicPr>
          <p:nvPr/>
        </p:nvPicPr>
        <p:blipFill>
          <a:blip r:embed="rId3" cstate="print">
            <a:clrChange>
              <a:clrFrom>
                <a:srgbClr val="FBFBFB"/>
              </a:clrFrom>
              <a:clrTo>
                <a:srgbClr val="FBFBFB">
                  <a:alpha val="0"/>
                </a:srgbClr>
              </a:clrTo>
            </a:clrChange>
          </a:blip>
          <a:srcRect/>
          <a:stretch>
            <a:fillRect/>
          </a:stretch>
        </p:blipFill>
        <p:spPr bwMode="auto">
          <a:xfrm>
            <a:off x="0" y="6678613"/>
            <a:ext cx="307975" cy="179387"/>
          </a:xfrm>
          <a:prstGeom prst="rect">
            <a:avLst/>
          </a:prstGeom>
          <a:noFill/>
          <a:ln w="9525">
            <a:noFill/>
            <a:miter lim="800000"/>
            <a:headEnd/>
            <a:tailEnd/>
          </a:ln>
          <a:effectLst/>
        </p:spPr>
      </p:pic>
      <p:sp>
        <p:nvSpPr>
          <p:cNvPr id="17" name="Freeform 6"/>
          <p:cNvSpPr>
            <a:spLocks/>
          </p:cNvSpPr>
          <p:nvPr/>
        </p:nvSpPr>
        <p:spPr bwMode="auto">
          <a:xfrm rot="65047">
            <a:off x="0" y="4683125"/>
            <a:ext cx="9250363" cy="965200"/>
          </a:xfrm>
          <a:custGeom>
            <a:avLst/>
            <a:gdLst/>
            <a:ahLst/>
            <a:cxnLst>
              <a:cxn ang="0">
                <a:pos x="0" y="458"/>
              </a:cxn>
              <a:cxn ang="0">
                <a:pos x="1325" y="55"/>
              </a:cxn>
              <a:cxn ang="0">
                <a:pos x="3352" y="129"/>
              </a:cxn>
              <a:cxn ang="0">
                <a:pos x="5252" y="608"/>
              </a:cxn>
            </a:cxnLst>
            <a:rect l="0" t="0" r="r" b="b"/>
            <a:pathLst>
              <a:path w="5252" h="608">
                <a:moveTo>
                  <a:pt x="0" y="458"/>
                </a:moveTo>
                <a:cubicBezTo>
                  <a:pt x="383" y="284"/>
                  <a:pt x="766" y="110"/>
                  <a:pt x="1325" y="55"/>
                </a:cubicBezTo>
                <a:cubicBezTo>
                  <a:pt x="1884" y="0"/>
                  <a:pt x="2698" y="37"/>
                  <a:pt x="3352" y="129"/>
                </a:cubicBezTo>
                <a:cubicBezTo>
                  <a:pt x="4006" y="221"/>
                  <a:pt x="4935" y="528"/>
                  <a:pt x="5252" y="608"/>
                </a:cubicBezTo>
              </a:path>
            </a:pathLst>
          </a:custGeom>
          <a:noFill/>
          <a:ln w="28575" cap="flat" cmpd="sng">
            <a:solidFill>
              <a:srgbClr val="FFFF00"/>
            </a:solidFill>
            <a:prstDash val="sysDot"/>
            <a:round/>
            <a:headEnd/>
            <a:tailEnd/>
          </a:ln>
          <a:effectLst/>
        </p:spPr>
        <p:txBody>
          <a:bodyPr wrap="none"/>
          <a:lstStyle/>
          <a:p>
            <a:endParaRPr lang="tr-TR"/>
          </a:p>
        </p:txBody>
      </p:sp>
      <p:sp>
        <p:nvSpPr>
          <p:cNvPr id="18" name="Freeform 7"/>
          <p:cNvSpPr>
            <a:spLocks/>
          </p:cNvSpPr>
          <p:nvPr/>
        </p:nvSpPr>
        <p:spPr bwMode="auto">
          <a:xfrm rot="132192">
            <a:off x="0" y="4243388"/>
            <a:ext cx="9142413" cy="965200"/>
          </a:xfrm>
          <a:custGeom>
            <a:avLst/>
            <a:gdLst/>
            <a:ahLst/>
            <a:cxnLst>
              <a:cxn ang="0">
                <a:pos x="0" y="458"/>
              </a:cxn>
              <a:cxn ang="0">
                <a:pos x="1325" y="55"/>
              </a:cxn>
              <a:cxn ang="0">
                <a:pos x="3352" y="129"/>
              </a:cxn>
              <a:cxn ang="0">
                <a:pos x="5252" y="608"/>
              </a:cxn>
            </a:cxnLst>
            <a:rect l="0" t="0" r="r" b="b"/>
            <a:pathLst>
              <a:path w="5252" h="608">
                <a:moveTo>
                  <a:pt x="0" y="458"/>
                </a:moveTo>
                <a:cubicBezTo>
                  <a:pt x="383" y="284"/>
                  <a:pt x="766" y="110"/>
                  <a:pt x="1325" y="55"/>
                </a:cubicBezTo>
                <a:cubicBezTo>
                  <a:pt x="1884" y="0"/>
                  <a:pt x="2698" y="37"/>
                  <a:pt x="3352" y="129"/>
                </a:cubicBezTo>
                <a:cubicBezTo>
                  <a:pt x="4006" y="221"/>
                  <a:pt x="4935" y="528"/>
                  <a:pt x="5252" y="608"/>
                </a:cubicBezTo>
              </a:path>
            </a:pathLst>
          </a:custGeom>
          <a:noFill/>
          <a:ln w="28575" cap="flat" cmpd="sng">
            <a:solidFill>
              <a:srgbClr val="FFFF00"/>
            </a:solidFill>
            <a:prstDash val="sysDot"/>
            <a:round/>
            <a:headEnd/>
            <a:tailEnd/>
          </a:ln>
          <a:effectLst/>
        </p:spPr>
        <p:txBody>
          <a:bodyPr wrap="none"/>
          <a:lstStyle/>
          <a:p>
            <a:endParaRPr lang="tr-TR"/>
          </a:p>
        </p:txBody>
      </p:sp>
      <p:sp>
        <p:nvSpPr>
          <p:cNvPr id="19" name="Freeform 8"/>
          <p:cNvSpPr>
            <a:spLocks/>
          </p:cNvSpPr>
          <p:nvPr/>
        </p:nvSpPr>
        <p:spPr bwMode="auto">
          <a:xfrm rot="-66921">
            <a:off x="0" y="5026025"/>
            <a:ext cx="9142413" cy="965200"/>
          </a:xfrm>
          <a:custGeom>
            <a:avLst/>
            <a:gdLst/>
            <a:ahLst/>
            <a:cxnLst>
              <a:cxn ang="0">
                <a:pos x="0" y="458"/>
              </a:cxn>
              <a:cxn ang="0">
                <a:pos x="1325" y="55"/>
              </a:cxn>
              <a:cxn ang="0">
                <a:pos x="3352" y="129"/>
              </a:cxn>
              <a:cxn ang="0">
                <a:pos x="5252" y="608"/>
              </a:cxn>
            </a:cxnLst>
            <a:rect l="0" t="0" r="r" b="b"/>
            <a:pathLst>
              <a:path w="5252" h="608">
                <a:moveTo>
                  <a:pt x="0" y="458"/>
                </a:moveTo>
                <a:cubicBezTo>
                  <a:pt x="383" y="284"/>
                  <a:pt x="766" y="110"/>
                  <a:pt x="1325" y="55"/>
                </a:cubicBezTo>
                <a:cubicBezTo>
                  <a:pt x="1884" y="0"/>
                  <a:pt x="2698" y="37"/>
                  <a:pt x="3352" y="129"/>
                </a:cubicBezTo>
                <a:cubicBezTo>
                  <a:pt x="4006" y="221"/>
                  <a:pt x="4935" y="528"/>
                  <a:pt x="5252" y="608"/>
                </a:cubicBezTo>
              </a:path>
            </a:pathLst>
          </a:custGeom>
          <a:noFill/>
          <a:ln w="28575" cap="flat" cmpd="sng">
            <a:solidFill>
              <a:srgbClr val="FFFF00"/>
            </a:solidFill>
            <a:prstDash val="sysDot"/>
            <a:round/>
            <a:headEnd/>
            <a:tailEnd/>
          </a:ln>
          <a:effectLst/>
        </p:spPr>
        <p:txBody>
          <a:bodyPr wrap="none"/>
          <a:lstStyle/>
          <a:p>
            <a:endParaRPr lang="tr-TR"/>
          </a:p>
        </p:txBody>
      </p:sp>
      <p:sp>
        <p:nvSpPr>
          <p:cNvPr id="20" name="Freeform 14"/>
          <p:cNvSpPr>
            <a:spLocks/>
          </p:cNvSpPr>
          <p:nvPr/>
        </p:nvSpPr>
        <p:spPr bwMode="auto">
          <a:xfrm rot="86008">
            <a:off x="0" y="4529138"/>
            <a:ext cx="9142413" cy="965200"/>
          </a:xfrm>
          <a:custGeom>
            <a:avLst/>
            <a:gdLst/>
            <a:ahLst/>
            <a:cxnLst>
              <a:cxn ang="0">
                <a:pos x="0" y="458"/>
              </a:cxn>
              <a:cxn ang="0">
                <a:pos x="1325" y="55"/>
              </a:cxn>
              <a:cxn ang="0">
                <a:pos x="3352" y="129"/>
              </a:cxn>
              <a:cxn ang="0">
                <a:pos x="5252" y="608"/>
              </a:cxn>
            </a:cxnLst>
            <a:rect l="0" t="0" r="r" b="b"/>
            <a:pathLst>
              <a:path w="5252" h="608">
                <a:moveTo>
                  <a:pt x="0" y="458"/>
                </a:moveTo>
                <a:cubicBezTo>
                  <a:pt x="383" y="284"/>
                  <a:pt x="766" y="110"/>
                  <a:pt x="1325" y="55"/>
                </a:cubicBezTo>
                <a:cubicBezTo>
                  <a:pt x="1884" y="0"/>
                  <a:pt x="2698" y="37"/>
                  <a:pt x="3352" y="129"/>
                </a:cubicBezTo>
                <a:cubicBezTo>
                  <a:pt x="4006" y="221"/>
                  <a:pt x="4935" y="528"/>
                  <a:pt x="5252" y="608"/>
                </a:cubicBezTo>
              </a:path>
            </a:pathLst>
          </a:custGeom>
          <a:noFill/>
          <a:ln w="28575" cap="flat" cmpd="sng">
            <a:solidFill>
              <a:srgbClr val="FFFF00"/>
            </a:solidFill>
            <a:prstDash val="sysDot"/>
            <a:round/>
            <a:headEnd/>
            <a:tailEnd/>
          </a:ln>
          <a:effectLst/>
        </p:spPr>
        <p:txBody>
          <a:bodyPr wrap="none"/>
          <a:lstStyle/>
          <a:p>
            <a:endParaRPr lang="tr-TR"/>
          </a:p>
        </p:txBody>
      </p:sp>
      <p:sp>
        <p:nvSpPr>
          <p:cNvPr id="21" name="Line 16"/>
          <p:cNvSpPr>
            <a:spLocks noChangeShapeType="1"/>
          </p:cNvSpPr>
          <p:nvPr/>
        </p:nvSpPr>
        <p:spPr bwMode="auto">
          <a:xfrm>
            <a:off x="6188075" y="3965575"/>
            <a:ext cx="427038" cy="1600200"/>
          </a:xfrm>
          <a:prstGeom prst="line">
            <a:avLst/>
          </a:prstGeom>
          <a:noFill/>
          <a:ln w="9525">
            <a:solidFill>
              <a:schemeClr val="tx1"/>
            </a:solidFill>
            <a:round/>
            <a:headEnd/>
            <a:tailEnd type="triangle" w="med" len="med"/>
          </a:ln>
          <a:effectLst/>
        </p:spPr>
        <p:txBody>
          <a:bodyPr/>
          <a:lstStyle/>
          <a:p>
            <a:endParaRPr lang="tr-TR"/>
          </a:p>
        </p:txBody>
      </p:sp>
      <p:sp>
        <p:nvSpPr>
          <p:cNvPr id="22" name="Line 17"/>
          <p:cNvSpPr>
            <a:spLocks noChangeShapeType="1"/>
          </p:cNvSpPr>
          <p:nvPr/>
        </p:nvSpPr>
        <p:spPr bwMode="auto">
          <a:xfrm>
            <a:off x="6194425" y="3971925"/>
            <a:ext cx="457200" cy="1117600"/>
          </a:xfrm>
          <a:prstGeom prst="line">
            <a:avLst/>
          </a:prstGeom>
          <a:noFill/>
          <a:ln w="9525">
            <a:solidFill>
              <a:schemeClr val="tx1"/>
            </a:solidFill>
            <a:round/>
            <a:headEnd/>
            <a:tailEnd type="triangle" w="med" len="med"/>
          </a:ln>
          <a:effectLst/>
        </p:spPr>
        <p:txBody>
          <a:bodyPr/>
          <a:lstStyle/>
          <a:p>
            <a:endParaRPr lang="tr-TR"/>
          </a:p>
        </p:txBody>
      </p:sp>
      <p:sp>
        <p:nvSpPr>
          <p:cNvPr id="23" name="Line 18"/>
          <p:cNvSpPr>
            <a:spLocks noChangeShapeType="1"/>
          </p:cNvSpPr>
          <p:nvPr/>
        </p:nvSpPr>
        <p:spPr bwMode="auto">
          <a:xfrm>
            <a:off x="6200775" y="3971925"/>
            <a:ext cx="515938" cy="920750"/>
          </a:xfrm>
          <a:prstGeom prst="line">
            <a:avLst/>
          </a:prstGeom>
          <a:noFill/>
          <a:ln w="9525">
            <a:solidFill>
              <a:schemeClr val="tx1"/>
            </a:solidFill>
            <a:round/>
            <a:headEnd/>
            <a:tailEnd type="triangle" w="med" len="med"/>
          </a:ln>
          <a:effectLst/>
        </p:spPr>
        <p:txBody>
          <a:bodyPr/>
          <a:lstStyle/>
          <a:p>
            <a:endParaRPr lang="tr-TR"/>
          </a:p>
        </p:txBody>
      </p:sp>
      <p:sp>
        <p:nvSpPr>
          <p:cNvPr id="24" name="Line 19"/>
          <p:cNvSpPr>
            <a:spLocks noChangeShapeType="1"/>
          </p:cNvSpPr>
          <p:nvPr/>
        </p:nvSpPr>
        <p:spPr bwMode="auto">
          <a:xfrm>
            <a:off x="6200775" y="3971925"/>
            <a:ext cx="627063" cy="706438"/>
          </a:xfrm>
          <a:prstGeom prst="line">
            <a:avLst/>
          </a:prstGeom>
          <a:noFill/>
          <a:ln w="9525">
            <a:solidFill>
              <a:schemeClr val="tx1"/>
            </a:solidFill>
            <a:round/>
            <a:headEnd/>
            <a:tailEnd type="triangle" w="med" len="med"/>
          </a:ln>
          <a:effectLst/>
        </p:spPr>
        <p:txBody>
          <a:bodyPr/>
          <a:lstStyle/>
          <a:p>
            <a:endParaRPr lang="tr-TR"/>
          </a:p>
        </p:txBody>
      </p:sp>
      <p:sp>
        <p:nvSpPr>
          <p:cNvPr id="25" name="Line 53"/>
          <p:cNvSpPr>
            <a:spLocks noChangeShapeType="1"/>
          </p:cNvSpPr>
          <p:nvPr/>
        </p:nvSpPr>
        <p:spPr bwMode="auto">
          <a:xfrm>
            <a:off x="6211888" y="3983038"/>
            <a:ext cx="409575" cy="1350962"/>
          </a:xfrm>
          <a:prstGeom prst="line">
            <a:avLst/>
          </a:prstGeom>
          <a:noFill/>
          <a:ln w="9525">
            <a:solidFill>
              <a:schemeClr val="tx1"/>
            </a:solidFill>
            <a:round/>
            <a:headEnd/>
            <a:tailEnd type="triangle" w="med" len="med"/>
          </a:ln>
          <a:effectLst/>
        </p:spPr>
        <p:txBody>
          <a:bodyPr/>
          <a:lstStyle/>
          <a:p>
            <a:endParaRPr lang="tr-TR"/>
          </a:p>
        </p:txBody>
      </p:sp>
      <p:sp>
        <p:nvSpPr>
          <p:cNvPr id="26" name="25 Dikdörtgen"/>
          <p:cNvSpPr/>
          <p:nvPr/>
        </p:nvSpPr>
        <p:spPr>
          <a:xfrm>
            <a:off x="827584" y="6488668"/>
            <a:ext cx="2621680" cy="369332"/>
          </a:xfrm>
          <a:prstGeom prst="rect">
            <a:avLst/>
          </a:prstGeom>
        </p:spPr>
        <p:txBody>
          <a:bodyPr wrap="none">
            <a:spAutoFit/>
          </a:bodyPr>
          <a:lstStyle/>
          <a:p>
            <a:r>
              <a:rPr lang="tr-TR" dirty="0" smtClean="0">
                <a:solidFill>
                  <a:srgbClr val="FFFF00"/>
                </a:solidFill>
              </a:rPr>
              <a:t>http://crunch.tec.army.mil/</a:t>
            </a:r>
            <a:endParaRPr lang="tr-TR"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22" presetClass="entr" presetSubtype="1"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Referans Yüzeyleri</a:t>
            </a:r>
            <a:endParaRPr lang="tr-TR" dirty="0"/>
          </a:p>
        </p:txBody>
      </p:sp>
      <p:sp>
        <p:nvSpPr>
          <p:cNvPr id="3" name="2 İçerik Yer Tutucusu"/>
          <p:cNvSpPr>
            <a:spLocks noGrp="1"/>
          </p:cNvSpPr>
          <p:nvPr>
            <p:ph idx="1"/>
          </p:nvPr>
        </p:nvSpPr>
        <p:spPr/>
        <p:txBody>
          <a:bodyPr/>
          <a:lstStyle/>
          <a:p>
            <a:r>
              <a:rPr lang="tr-TR" dirty="0" smtClean="0"/>
              <a:t>Eş Potansiyel Yüzey:</a:t>
            </a:r>
          </a:p>
          <a:p>
            <a:pPr lvl="1"/>
            <a:r>
              <a:rPr lang="tr-TR" dirty="0" smtClean="0"/>
              <a:t>Eşit potansiyele sahip noktaların oluşturduğu  yüzeydir.</a:t>
            </a:r>
          </a:p>
          <a:p>
            <a:pPr lvl="1"/>
            <a:r>
              <a:rPr lang="tr-TR" dirty="0" smtClean="0"/>
              <a:t>Çekül eğrisi (ya da </a:t>
            </a:r>
            <a:r>
              <a:rPr lang="tr-TR" dirty="0" err="1" smtClean="0"/>
              <a:t>gravite</a:t>
            </a:r>
            <a:r>
              <a:rPr lang="tr-TR" dirty="0" smtClean="0"/>
              <a:t> doğrultusu) bu yüzeylere dik ve bu yüzeyler birbirine paralel değildir.</a:t>
            </a:r>
          </a:p>
          <a:p>
            <a:pPr lvl="1"/>
            <a:r>
              <a:rPr lang="tr-TR" dirty="0" err="1" smtClean="0"/>
              <a:t>Gravite</a:t>
            </a:r>
            <a:r>
              <a:rPr lang="tr-TR" dirty="0" smtClean="0"/>
              <a:t> değerlerinin daha güçlü olduğu kutba yakın bölgelerde eş potansiyelli yüzeyler birbirine daha yakındır.</a:t>
            </a:r>
          </a:p>
          <a:p>
            <a:endParaRPr lang="tr-TR" dirty="0" smtClean="0"/>
          </a:p>
          <a:p>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384"/>
            <a:ext cx="7498080" cy="1143000"/>
          </a:xfrm>
        </p:spPr>
        <p:txBody>
          <a:bodyPr/>
          <a:lstStyle/>
          <a:p>
            <a:r>
              <a:rPr lang="tr-TR" dirty="0" smtClean="0"/>
              <a:t>Referans Yüzeyleri (Elipsoit)</a:t>
            </a:r>
            <a:endParaRPr lang="tr-TR" dirty="0"/>
          </a:p>
        </p:txBody>
      </p:sp>
      <p:sp>
        <p:nvSpPr>
          <p:cNvPr id="3" name="2 İçerik Yer Tutucusu"/>
          <p:cNvSpPr>
            <a:spLocks noGrp="1"/>
          </p:cNvSpPr>
          <p:nvPr>
            <p:ph idx="1"/>
          </p:nvPr>
        </p:nvSpPr>
        <p:spPr>
          <a:xfrm>
            <a:off x="4932040" y="1447800"/>
            <a:ext cx="4001648" cy="4800600"/>
          </a:xfrm>
        </p:spPr>
        <p:txBody>
          <a:bodyPr>
            <a:normAutofit/>
          </a:bodyPr>
          <a:lstStyle/>
          <a:p>
            <a:r>
              <a:rPr lang="tr-TR" sz="2200" dirty="0" smtClean="0"/>
              <a:t>Yeryuvarı ölçmeleri ve ülke ölçmelerinin hesapları için dayanak (referans) yüzeyleri gerekir.  Basit denkleminden dolayı kutuplarda bastırılmış bir dönel </a:t>
            </a:r>
            <a:r>
              <a:rPr lang="tr-TR" sz="2200" dirty="0" err="1" smtClean="0"/>
              <a:t>elipsoid</a:t>
            </a:r>
            <a:r>
              <a:rPr lang="tr-TR" sz="2200" dirty="0" smtClean="0"/>
              <a:t> jeodezik dayanak yüzeyi olarak,  yer kütlelerinin düzensiz dağılımından elde edilen </a:t>
            </a:r>
            <a:r>
              <a:rPr lang="tr-TR" sz="2200" dirty="0" err="1" smtClean="0"/>
              <a:t>jeoitten</a:t>
            </a:r>
            <a:r>
              <a:rPr lang="tr-TR" sz="2200" dirty="0" smtClean="0"/>
              <a:t> daha iyi uyar.</a:t>
            </a:r>
            <a:endParaRPr lang="tr-TR" sz="2200"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25</a:t>
            </a:fld>
            <a:endParaRPr lang="tr-TR"/>
          </a:p>
        </p:txBody>
      </p:sp>
      <p:pic>
        <p:nvPicPr>
          <p:cNvPr id="38914" name="Picture 2"/>
          <p:cNvPicPr>
            <a:picLocks noChangeAspect="1" noChangeArrowheads="1"/>
          </p:cNvPicPr>
          <p:nvPr/>
        </p:nvPicPr>
        <p:blipFill>
          <a:blip r:embed="rId2" cstate="print"/>
          <a:srcRect/>
          <a:stretch>
            <a:fillRect/>
          </a:stretch>
        </p:blipFill>
        <p:spPr bwMode="auto">
          <a:xfrm>
            <a:off x="1043608" y="908720"/>
            <a:ext cx="4045832" cy="2376264"/>
          </a:xfrm>
          <a:prstGeom prst="rect">
            <a:avLst/>
          </a:prstGeom>
          <a:noFill/>
          <a:ln w="9525">
            <a:noFill/>
            <a:miter lim="800000"/>
            <a:headEnd/>
            <a:tailEnd/>
          </a:ln>
        </p:spPr>
      </p:pic>
      <p:pic>
        <p:nvPicPr>
          <p:cNvPr id="1027" name="Picture 3" descr="ondulasyon1"/>
          <p:cNvPicPr>
            <a:picLocks noChangeAspect="1" noChangeArrowheads="1"/>
          </p:cNvPicPr>
          <p:nvPr/>
        </p:nvPicPr>
        <p:blipFill>
          <a:blip r:embed="rId3" cstate="print"/>
          <a:srcRect/>
          <a:stretch>
            <a:fillRect/>
          </a:stretch>
        </p:blipFill>
        <p:spPr bwMode="auto">
          <a:xfrm>
            <a:off x="179512" y="3429000"/>
            <a:ext cx="5038725"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Referans Yüzeyleri (Elipsoit)</a:t>
            </a:r>
            <a:endParaRPr lang="tr-TR" dirty="0"/>
          </a:p>
        </p:txBody>
      </p:sp>
      <p:sp>
        <p:nvSpPr>
          <p:cNvPr id="3" name="2 İçerik Yer Tutucusu"/>
          <p:cNvSpPr>
            <a:spLocks noGrp="1"/>
          </p:cNvSpPr>
          <p:nvPr>
            <p:ph idx="1"/>
          </p:nvPr>
        </p:nvSpPr>
        <p:spPr/>
        <p:txBody>
          <a:bodyPr>
            <a:normAutofit/>
          </a:bodyPr>
          <a:lstStyle/>
          <a:p>
            <a:r>
              <a:rPr lang="tr-TR" dirty="0" smtClean="0"/>
              <a:t>Yeryuvarı için tanımlı pek çok elipsoit bulunmaktadır.</a:t>
            </a:r>
          </a:p>
          <a:p>
            <a:r>
              <a:rPr lang="tr-TR" dirty="0" smtClean="0"/>
              <a:t>İhtiyaca ve bölgeye göre yeryuvarının fiziksel yüzeyi </a:t>
            </a:r>
            <a:r>
              <a:rPr lang="tr-TR" dirty="0" err="1" smtClean="0"/>
              <a:t>jeoide</a:t>
            </a:r>
            <a:r>
              <a:rPr lang="tr-TR" dirty="0" smtClean="0"/>
              <a:t> en iyi uyan elipsoidin seçilmesi oldukça önemlidir.</a:t>
            </a:r>
          </a:p>
          <a:p>
            <a:r>
              <a:rPr lang="tr-TR" dirty="0" smtClean="0"/>
              <a:t>Yeryuvarına boyut ve konum olarak en iyi uyan elipsoidin belirlenmesi jeodezinin önemli konularından birisidir.</a:t>
            </a:r>
          </a:p>
          <a:p>
            <a:r>
              <a:rPr lang="tr-TR" dirty="0" smtClean="0"/>
              <a:t>Elipsoidin belirlenmesi ile yeryuvarı matematiksel olarak modellenebilmektedir.</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26</a:t>
            </a:fld>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27</a:t>
            </a:fld>
            <a:endParaRPr lang="tr-TR"/>
          </a:p>
        </p:txBody>
      </p:sp>
      <p:pic>
        <p:nvPicPr>
          <p:cNvPr id="6" name="Picture 38"/>
          <p:cNvPicPr>
            <a:picLocks noChangeAspect="1" noChangeArrowheads="1"/>
          </p:cNvPicPr>
          <p:nvPr/>
        </p:nvPicPr>
        <p:blipFill>
          <a:blip r:embed="rId2" cstate="print"/>
          <a:srcRect/>
          <a:stretch>
            <a:fillRect/>
          </a:stretch>
        </p:blipFill>
        <p:spPr bwMode="auto">
          <a:xfrm>
            <a:off x="0" y="0"/>
            <a:ext cx="1020763" cy="7026275"/>
          </a:xfrm>
          <a:prstGeom prst="rect">
            <a:avLst/>
          </a:prstGeom>
          <a:noFill/>
        </p:spPr>
      </p:pic>
      <p:pic>
        <p:nvPicPr>
          <p:cNvPr id="7" name="Picture 18" descr="geoid-b0"/>
          <p:cNvPicPr>
            <a:picLocks noChangeAspect="1" noChangeArrowheads="1"/>
          </p:cNvPicPr>
          <p:nvPr/>
        </p:nvPicPr>
        <p:blipFill>
          <a:blip r:embed="rId3" cstate="print"/>
          <a:srcRect/>
          <a:stretch>
            <a:fillRect/>
          </a:stretch>
        </p:blipFill>
        <p:spPr bwMode="auto">
          <a:xfrm>
            <a:off x="2270125" y="1543050"/>
            <a:ext cx="5289550" cy="4543425"/>
          </a:xfrm>
          <a:prstGeom prst="rect">
            <a:avLst/>
          </a:prstGeom>
          <a:noFill/>
        </p:spPr>
      </p:pic>
      <p:pic>
        <p:nvPicPr>
          <p:cNvPr id="8" name="Picture 17" descr="geoid-b"/>
          <p:cNvPicPr>
            <a:picLocks noChangeAspect="1" noChangeArrowheads="1" noCrop="1"/>
          </p:cNvPicPr>
          <p:nvPr/>
        </p:nvPicPr>
        <p:blipFill>
          <a:blip r:embed="rId4" cstate="print"/>
          <a:srcRect/>
          <a:stretch>
            <a:fillRect/>
          </a:stretch>
        </p:blipFill>
        <p:spPr bwMode="auto">
          <a:xfrm>
            <a:off x="2327275" y="1562100"/>
            <a:ext cx="5218113" cy="4530725"/>
          </a:xfrm>
          <a:prstGeom prst="rect">
            <a:avLst/>
          </a:prstGeom>
          <a:noFill/>
        </p:spPr>
      </p:pic>
      <p:pic>
        <p:nvPicPr>
          <p:cNvPr id="9" name="Picture 37"/>
          <p:cNvPicPr>
            <a:picLocks noChangeAspect="1" noChangeArrowheads="1"/>
          </p:cNvPicPr>
          <p:nvPr/>
        </p:nvPicPr>
        <p:blipFill>
          <a:blip r:embed="rId5" cstate="print">
            <a:clrChange>
              <a:clrFrom>
                <a:srgbClr val="FF0000"/>
              </a:clrFrom>
              <a:clrTo>
                <a:srgbClr val="FF0000">
                  <a:alpha val="0"/>
                </a:srgbClr>
              </a:clrTo>
            </a:clrChange>
          </a:blip>
          <a:srcRect/>
          <a:stretch>
            <a:fillRect/>
          </a:stretch>
        </p:blipFill>
        <p:spPr bwMode="auto">
          <a:xfrm>
            <a:off x="382588" y="0"/>
            <a:ext cx="9472612" cy="7180263"/>
          </a:xfrm>
          <a:prstGeom prst="rect">
            <a:avLst/>
          </a:prstGeom>
          <a:noFill/>
        </p:spPr>
      </p:pic>
      <p:sp>
        <p:nvSpPr>
          <p:cNvPr id="10" name="Line 6"/>
          <p:cNvSpPr>
            <a:spLocks noChangeShapeType="1"/>
          </p:cNvSpPr>
          <p:nvPr/>
        </p:nvSpPr>
        <p:spPr bwMode="auto">
          <a:xfrm>
            <a:off x="4953000" y="6307138"/>
            <a:ext cx="2286000" cy="0"/>
          </a:xfrm>
          <a:prstGeom prst="line">
            <a:avLst/>
          </a:prstGeom>
          <a:noFill/>
          <a:ln w="9525">
            <a:solidFill>
              <a:schemeClr val="tx1"/>
            </a:solidFill>
            <a:round/>
            <a:headEnd type="triangle" w="med" len="med"/>
            <a:tailEnd type="triangle" w="med" len="med"/>
          </a:ln>
          <a:effectLst/>
        </p:spPr>
        <p:txBody>
          <a:bodyPr anchor="ctr">
            <a:spAutoFit/>
          </a:bodyPr>
          <a:lstStyle/>
          <a:p>
            <a:endParaRPr lang="tr-TR"/>
          </a:p>
        </p:txBody>
      </p:sp>
      <p:sp>
        <p:nvSpPr>
          <p:cNvPr id="11" name="Line 7"/>
          <p:cNvSpPr>
            <a:spLocks noChangeShapeType="1"/>
          </p:cNvSpPr>
          <p:nvPr/>
        </p:nvSpPr>
        <p:spPr bwMode="auto">
          <a:xfrm flipV="1">
            <a:off x="8001000" y="1752600"/>
            <a:ext cx="0" cy="2057400"/>
          </a:xfrm>
          <a:prstGeom prst="line">
            <a:avLst/>
          </a:prstGeom>
          <a:noFill/>
          <a:ln w="9525">
            <a:solidFill>
              <a:schemeClr val="tx1"/>
            </a:solidFill>
            <a:round/>
            <a:headEnd type="triangle" w="med" len="med"/>
            <a:tailEnd type="triangle" w="med" len="med"/>
          </a:ln>
          <a:effectLst/>
        </p:spPr>
        <p:txBody>
          <a:bodyPr anchor="ctr">
            <a:spAutoFit/>
          </a:bodyPr>
          <a:lstStyle/>
          <a:p>
            <a:endParaRPr lang="tr-TR"/>
          </a:p>
        </p:txBody>
      </p:sp>
      <p:sp>
        <p:nvSpPr>
          <p:cNvPr id="12" name="WordArt 14"/>
          <p:cNvSpPr>
            <a:spLocks noChangeArrowheads="1" noChangeShapeType="1" noTextEdit="1"/>
          </p:cNvSpPr>
          <p:nvPr/>
        </p:nvSpPr>
        <p:spPr bwMode="auto">
          <a:xfrm>
            <a:off x="4084638" y="228600"/>
            <a:ext cx="1493837" cy="511175"/>
          </a:xfrm>
          <a:prstGeom prst="rect">
            <a:avLst/>
          </a:prstGeom>
        </p:spPr>
        <p:txBody>
          <a:bodyPr wrap="none" fromWordArt="1">
            <a:prstTxWarp prst="textPlain">
              <a:avLst>
                <a:gd name="adj" fmla="val 50000"/>
              </a:avLst>
            </a:prstTxWarp>
          </a:bodyPr>
          <a:lstStyle/>
          <a:p>
            <a:r>
              <a:rPr lang="tr-TR" sz="3600" kern="10" dirty="0" smtClean="0">
                <a:ln w="9525">
                  <a:solidFill>
                    <a:srgbClr val="000000"/>
                  </a:solidFill>
                  <a:round/>
                  <a:headEnd/>
                  <a:tailEnd/>
                </a:ln>
                <a:solidFill>
                  <a:srgbClr val="FFFFFF"/>
                </a:solidFill>
                <a:latin typeface="Arial Black"/>
              </a:rPr>
              <a:t>DÜNYA</a:t>
            </a:r>
            <a:endParaRPr lang="tr-TR" sz="3600" kern="10" dirty="0">
              <a:ln w="9525">
                <a:solidFill>
                  <a:srgbClr val="000000"/>
                </a:solidFill>
                <a:round/>
                <a:headEnd/>
                <a:tailEnd/>
              </a:ln>
              <a:solidFill>
                <a:srgbClr val="FFFFFF"/>
              </a:solidFill>
              <a:latin typeface="Arial Black"/>
            </a:endParaRPr>
          </a:p>
        </p:txBody>
      </p:sp>
      <p:pic>
        <p:nvPicPr>
          <p:cNvPr id="13" name="Picture 16"/>
          <p:cNvPicPr>
            <a:picLocks noChangeAspect="1" noChangeArrowheads="1"/>
          </p:cNvPicPr>
          <p:nvPr/>
        </p:nvPicPr>
        <p:blipFill>
          <a:blip r:embed="rId6" cstate="print">
            <a:clrChange>
              <a:clrFrom>
                <a:srgbClr val="FBFBFB"/>
              </a:clrFrom>
              <a:clrTo>
                <a:srgbClr val="FBFBFB">
                  <a:alpha val="0"/>
                </a:srgbClr>
              </a:clrTo>
            </a:clrChange>
          </a:blip>
          <a:srcRect/>
          <a:stretch>
            <a:fillRect/>
          </a:stretch>
        </p:blipFill>
        <p:spPr bwMode="auto">
          <a:xfrm>
            <a:off x="0" y="6678613"/>
            <a:ext cx="307975" cy="179387"/>
          </a:xfrm>
          <a:prstGeom prst="rect">
            <a:avLst/>
          </a:prstGeom>
          <a:noFill/>
          <a:ln w="9525">
            <a:noFill/>
            <a:miter lim="800000"/>
            <a:headEnd/>
            <a:tailEnd/>
          </a:ln>
          <a:effectLst/>
        </p:spPr>
      </p:pic>
      <p:sp>
        <p:nvSpPr>
          <p:cNvPr id="14" name="Text Box 13"/>
          <p:cNvSpPr txBox="1">
            <a:spLocks noChangeArrowheads="1"/>
          </p:cNvSpPr>
          <p:nvPr/>
        </p:nvSpPr>
        <p:spPr bwMode="auto">
          <a:xfrm>
            <a:off x="1187624" y="476672"/>
            <a:ext cx="6057900" cy="646331"/>
          </a:xfrm>
          <a:prstGeom prst="rect">
            <a:avLst/>
          </a:prstGeom>
          <a:noFill/>
          <a:ln w="9525">
            <a:noFill/>
            <a:miter lim="800000"/>
            <a:headEnd/>
            <a:tailEnd/>
          </a:ln>
          <a:effectLst/>
        </p:spPr>
        <p:txBody>
          <a:bodyPr>
            <a:spAutoFit/>
          </a:bodyPr>
          <a:lstStyle/>
          <a:p>
            <a:pPr>
              <a:spcBef>
                <a:spcPct val="50000"/>
              </a:spcBef>
            </a:pPr>
            <a:r>
              <a:rPr lang="tr-TR" b="1" dirty="0" smtClean="0">
                <a:solidFill>
                  <a:srgbClr val="FFFF00"/>
                </a:solidFill>
              </a:rPr>
              <a:t>Elipsin küçük ekseni etrafında döndürülmesi ile </a:t>
            </a:r>
            <a:r>
              <a:rPr lang="tr-TR" b="1" dirty="0" err="1" smtClean="0">
                <a:solidFill>
                  <a:srgbClr val="FFFF00"/>
                </a:solidFill>
              </a:rPr>
              <a:t>Elipsoid</a:t>
            </a:r>
            <a:r>
              <a:rPr lang="tr-TR" b="1" dirty="0" smtClean="0">
                <a:solidFill>
                  <a:srgbClr val="FFFF00"/>
                </a:solidFill>
              </a:rPr>
              <a:t> oluşur.  ITRF sistemi </a:t>
            </a:r>
            <a:r>
              <a:rPr lang="en-US" b="1" dirty="0" smtClean="0">
                <a:solidFill>
                  <a:srgbClr val="FFFF00"/>
                </a:solidFill>
              </a:rPr>
              <a:t>GRS80 </a:t>
            </a:r>
            <a:r>
              <a:rPr lang="tr-TR" b="1" dirty="0" smtClean="0">
                <a:solidFill>
                  <a:srgbClr val="FFFF00"/>
                </a:solidFill>
              </a:rPr>
              <a:t>elipsoidini kullanır</a:t>
            </a:r>
            <a:r>
              <a:rPr lang="en-US" b="1" dirty="0" smtClean="0">
                <a:solidFill>
                  <a:srgbClr val="FFFF00"/>
                </a:solidFill>
              </a:rPr>
              <a:t>. </a:t>
            </a:r>
            <a:endParaRPr lang="en-US" b="1" dirty="0">
              <a:solidFill>
                <a:srgbClr val="FFFF00"/>
              </a:solidFill>
            </a:endParaRPr>
          </a:p>
        </p:txBody>
      </p:sp>
      <p:sp>
        <p:nvSpPr>
          <p:cNvPr id="15" name="Text Box 5"/>
          <p:cNvSpPr txBox="1">
            <a:spLocks noChangeArrowheads="1"/>
          </p:cNvSpPr>
          <p:nvPr/>
        </p:nvSpPr>
        <p:spPr bwMode="auto">
          <a:xfrm>
            <a:off x="6300192" y="4725144"/>
            <a:ext cx="3535362" cy="923330"/>
          </a:xfrm>
          <a:prstGeom prst="rect">
            <a:avLst/>
          </a:prstGeom>
          <a:noFill/>
          <a:ln w="9525">
            <a:noFill/>
            <a:miter lim="800000"/>
            <a:headEnd/>
            <a:tailEnd/>
          </a:ln>
          <a:effectLst/>
        </p:spPr>
        <p:txBody>
          <a:bodyPr>
            <a:spAutoFit/>
          </a:bodyPr>
          <a:lstStyle/>
          <a:p>
            <a:pPr lvl="1"/>
            <a:r>
              <a:rPr lang="en-US" dirty="0">
                <a:solidFill>
                  <a:srgbClr val="FFFF00"/>
                </a:solidFill>
              </a:rPr>
              <a:t>a= 6378137.00000 </a:t>
            </a:r>
            <a:r>
              <a:rPr lang="en-US" dirty="0" smtClean="0">
                <a:solidFill>
                  <a:srgbClr val="FFFF00"/>
                </a:solidFill>
              </a:rPr>
              <a:t>m</a:t>
            </a:r>
            <a:endParaRPr lang="en-US" dirty="0">
              <a:solidFill>
                <a:srgbClr val="FFFF00"/>
              </a:solidFill>
            </a:endParaRPr>
          </a:p>
          <a:p>
            <a:pPr lvl="1"/>
            <a:r>
              <a:rPr lang="en-US" dirty="0">
                <a:solidFill>
                  <a:srgbClr val="FFFF00"/>
                </a:solidFill>
              </a:rPr>
              <a:t>b= 6356752.31414 </a:t>
            </a:r>
            <a:r>
              <a:rPr lang="en-US" dirty="0" smtClean="0">
                <a:solidFill>
                  <a:srgbClr val="FFFF00"/>
                </a:solidFill>
              </a:rPr>
              <a:t>m</a:t>
            </a:r>
            <a:endParaRPr lang="en-US" dirty="0">
              <a:solidFill>
                <a:srgbClr val="FFFF00"/>
              </a:solidFill>
            </a:endParaRPr>
          </a:p>
          <a:p>
            <a:pPr lvl="1"/>
            <a:r>
              <a:rPr lang="en-US" dirty="0">
                <a:solidFill>
                  <a:srgbClr val="FFFF00"/>
                </a:solidFill>
              </a:rPr>
              <a:t>f= 1/(a-b)/a = 298.2572220972</a:t>
            </a:r>
          </a:p>
        </p:txBody>
      </p:sp>
      <p:sp>
        <p:nvSpPr>
          <p:cNvPr id="16" name="Text Box 12"/>
          <p:cNvSpPr txBox="1">
            <a:spLocks noChangeArrowheads="1"/>
          </p:cNvSpPr>
          <p:nvPr/>
        </p:nvSpPr>
        <p:spPr bwMode="auto">
          <a:xfrm>
            <a:off x="2843808" y="476672"/>
            <a:ext cx="3124200" cy="923330"/>
          </a:xfrm>
          <a:prstGeom prst="rect">
            <a:avLst/>
          </a:prstGeom>
          <a:noFill/>
          <a:ln w="9525">
            <a:noFill/>
            <a:miter lim="800000"/>
            <a:headEnd/>
            <a:tailEnd/>
          </a:ln>
          <a:effectLst/>
        </p:spPr>
        <p:txBody>
          <a:bodyPr>
            <a:spAutoFit/>
          </a:bodyPr>
          <a:lstStyle/>
          <a:p>
            <a:pPr>
              <a:spcBef>
                <a:spcPct val="50000"/>
              </a:spcBef>
            </a:pPr>
            <a:r>
              <a:rPr lang="tr-TR" dirty="0" smtClean="0">
                <a:solidFill>
                  <a:srgbClr val="FFFF00"/>
                </a:solidFill>
              </a:rPr>
              <a:t>Eğer Küreyi kutuplardan bastırırsak bir </a:t>
            </a:r>
            <a:r>
              <a:rPr lang="en-US" dirty="0" smtClean="0">
                <a:solidFill>
                  <a:srgbClr val="FFFF00"/>
                </a:solidFill>
              </a:rPr>
              <a:t>spheroid </a:t>
            </a:r>
            <a:r>
              <a:rPr lang="tr-TR" dirty="0" err="1" smtClean="0">
                <a:solidFill>
                  <a:srgbClr val="FFFF00"/>
                </a:solidFill>
              </a:rPr>
              <a:t>oluştururz</a:t>
            </a:r>
            <a:r>
              <a:rPr lang="tr-TR" dirty="0" smtClean="0">
                <a:solidFill>
                  <a:srgbClr val="FFFF00"/>
                </a:solidFill>
              </a:rPr>
              <a:t>.</a:t>
            </a:r>
            <a:endParaRPr lang="en-US" dirty="0">
              <a:solidFill>
                <a:srgbClr val="FFFF00"/>
              </a:solidFill>
            </a:endParaRPr>
          </a:p>
        </p:txBody>
      </p:sp>
      <p:pic>
        <p:nvPicPr>
          <p:cNvPr id="17"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5413" y="325438"/>
            <a:ext cx="5584825" cy="5546725"/>
          </a:xfrm>
          <a:prstGeom prst="rect">
            <a:avLst/>
          </a:prstGeom>
          <a:noFill/>
          <a:ln w="9525">
            <a:noFill/>
            <a:miter lim="800000"/>
            <a:headEnd/>
            <a:tailEnd/>
          </a:ln>
          <a:effectLst/>
        </p:spPr>
      </p:pic>
      <p:sp>
        <p:nvSpPr>
          <p:cNvPr id="18" name="Line 25"/>
          <p:cNvSpPr>
            <a:spLocks noChangeShapeType="1"/>
          </p:cNvSpPr>
          <p:nvPr/>
        </p:nvSpPr>
        <p:spPr bwMode="auto">
          <a:xfrm flipH="1" flipV="1">
            <a:off x="5091113" y="1381125"/>
            <a:ext cx="19050" cy="2601913"/>
          </a:xfrm>
          <a:prstGeom prst="line">
            <a:avLst/>
          </a:prstGeom>
          <a:noFill/>
          <a:ln w="38100">
            <a:solidFill>
              <a:schemeClr val="bg1"/>
            </a:solidFill>
            <a:round/>
            <a:headEnd/>
            <a:tailEnd type="triangle" w="med" len="med"/>
          </a:ln>
          <a:effectLst/>
        </p:spPr>
        <p:txBody>
          <a:bodyPr anchor="ctr">
            <a:spAutoFit/>
          </a:bodyPr>
          <a:lstStyle/>
          <a:p>
            <a:endParaRPr lang="tr-TR"/>
          </a:p>
        </p:txBody>
      </p:sp>
      <p:sp>
        <p:nvSpPr>
          <p:cNvPr id="19" name="Line 26"/>
          <p:cNvSpPr>
            <a:spLocks noChangeShapeType="1"/>
          </p:cNvSpPr>
          <p:nvPr/>
        </p:nvSpPr>
        <p:spPr bwMode="auto">
          <a:xfrm flipV="1">
            <a:off x="5100638" y="3963988"/>
            <a:ext cx="2795587" cy="9525"/>
          </a:xfrm>
          <a:prstGeom prst="line">
            <a:avLst/>
          </a:prstGeom>
          <a:noFill/>
          <a:ln w="38100">
            <a:solidFill>
              <a:schemeClr val="bg1"/>
            </a:solidFill>
            <a:round/>
            <a:headEnd/>
            <a:tailEnd type="triangle" w="med" len="med"/>
          </a:ln>
          <a:effectLst/>
        </p:spPr>
        <p:txBody>
          <a:bodyPr anchor="ctr">
            <a:spAutoFit/>
          </a:bodyPr>
          <a:lstStyle/>
          <a:p>
            <a:endParaRPr lang="tr-TR"/>
          </a:p>
        </p:txBody>
      </p:sp>
      <p:sp>
        <p:nvSpPr>
          <p:cNvPr id="20" name="Text Box 8"/>
          <p:cNvSpPr txBox="1">
            <a:spLocks noChangeArrowheads="1"/>
          </p:cNvSpPr>
          <p:nvPr/>
        </p:nvSpPr>
        <p:spPr bwMode="auto">
          <a:xfrm>
            <a:off x="4410075" y="4021138"/>
            <a:ext cx="3733800" cy="366712"/>
          </a:xfrm>
          <a:prstGeom prst="rect">
            <a:avLst/>
          </a:prstGeom>
          <a:noFill/>
          <a:ln w="9525">
            <a:noFill/>
            <a:miter lim="800000"/>
            <a:headEnd/>
            <a:tailEnd/>
          </a:ln>
          <a:effectLst/>
        </p:spPr>
        <p:txBody>
          <a:bodyPr>
            <a:spAutoFit/>
          </a:bodyPr>
          <a:lstStyle/>
          <a:p>
            <a:pPr lvl="1"/>
            <a:r>
              <a:rPr lang="en-US" b="1" i="1">
                <a:solidFill>
                  <a:schemeClr val="bg1"/>
                </a:solidFill>
              </a:rPr>
              <a:t>a = 6,378,137.00000 m</a:t>
            </a:r>
          </a:p>
        </p:txBody>
      </p:sp>
      <p:sp>
        <p:nvSpPr>
          <p:cNvPr id="21" name="Text Box 9"/>
          <p:cNvSpPr txBox="1">
            <a:spLocks noChangeArrowheads="1"/>
          </p:cNvSpPr>
          <p:nvPr/>
        </p:nvSpPr>
        <p:spPr bwMode="auto">
          <a:xfrm rot="16200000">
            <a:off x="3728244" y="2629694"/>
            <a:ext cx="3175000" cy="366712"/>
          </a:xfrm>
          <a:prstGeom prst="rect">
            <a:avLst/>
          </a:prstGeom>
          <a:noFill/>
          <a:ln w="9525">
            <a:noFill/>
            <a:miter lim="800000"/>
            <a:headEnd/>
            <a:tailEnd/>
          </a:ln>
          <a:effectLst/>
        </p:spPr>
        <p:txBody>
          <a:bodyPr>
            <a:spAutoFit/>
          </a:bodyPr>
          <a:lstStyle/>
          <a:p>
            <a:pPr lvl="1"/>
            <a:r>
              <a:rPr lang="en-US" b="1" i="1">
                <a:solidFill>
                  <a:schemeClr val="bg1"/>
                </a:solidFill>
              </a:rPr>
              <a:t>b = 6,356,752.31414 m</a:t>
            </a:r>
          </a:p>
        </p:txBody>
      </p:sp>
      <p:sp>
        <p:nvSpPr>
          <p:cNvPr id="22" name="Text Box 27"/>
          <p:cNvSpPr txBox="1">
            <a:spLocks noChangeArrowheads="1"/>
          </p:cNvSpPr>
          <p:nvPr/>
        </p:nvSpPr>
        <p:spPr bwMode="auto">
          <a:xfrm>
            <a:off x="234950" y="1182688"/>
            <a:ext cx="3184922" cy="784830"/>
          </a:xfrm>
          <a:prstGeom prst="rect">
            <a:avLst/>
          </a:prstGeom>
          <a:noFill/>
          <a:ln w="9525">
            <a:noFill/>
            <a:miter lim="800000"/>
            <a:headEnd/>
            <a:tailEnd/>
          </a:ln>
          <a:effectLst/>
        </p:spPr>
        <p:txBody>
          <a:bodyPr wrap="square">
            <a:spAutoFit/>
          </a:bodyPr>
          <a:lstStyle/>
          <a:p>
            <a:pPr>
              <a:spcBef>
                <a:spcPct val="50000"/>
              </a:spcBef>
            </a:pPr>
            <a:r>
              <a:rPr lang="tr-TR" dirty="0" smtClean="0">
                <a:solidFill>
                  <a:srgbClr val="FFFF00"/>
                </a:solidFill>
              </a:rPr>
              <a:t>Ekvator yaklaşık olarak uyumlu </a:t>
            </a:r>
            <a:endParaRPr lang="en-US" dirty="0">
              <a:solidFill>
                <a:srgbClr val="FFFF00"/>
              </a:solidFill>
            </a:endParaRPr>
          </a:p>
          <a:p>
            <a:pPr>
              <a:spcBef>
                <a:spcPct val="50000"/>
              </a:spcBef>
            </a:pPr>
            <a:r>
              <a:rPr lang="tr-TR" dirty="0" smtClean="0">
                <a:solidFill>
                  <a:srgbClr val="FFFF00"/>
                </a:solidFill>
              </a:rPr>
              <a:t>Fakat kutuplar uyumlu değil</a:t>
            </a:r>
            <a:endParaRPr lang="en-US" dirty="0">
              <a:solidFill>
                <a:srgbClr val="FFFF00"/>
              </a:solidFill>
            </a:endParaRPr>
          </a:p>
        </p:txBody>
      </p:sp>
      <p:sp>
        <p:nvSpPr>
          <p:cNvPr id="23" name="Line 28"/>
          <p:cNvSpPr>
            <a:spLocks noChangeShapeType="1"/>
          </p:cNvSpPr>
          <p:nvPr/>
        </p:nvSpPr>
        <p:spPr bwMode="auto">
          <a:xfrm flipV="1">
            <a:off x="4806950" y="6048375"/>
            <a:ext cx="11113" cy="565150"/>
          </a:xfrm>
          <a:prstGeom prst="line">
            <a:avLst/>
          </a:prstGeom>
          <a:noFill/>
          <a:ln w="38100">
            <a:solidFill>
              <a:schemeClr val="bg1"/>
            </a:solidFill>
            <a:round/>
            <a:headEnd/>
            <a:tailEnd type="triangle" w="med" len="med"/>
          </a:ln>
          <a:effectLst/>
        </p:spPr>
        <p:txBody>
          <a:bodyPr anchor="ctr">
            <a:spAutoFit/>
          </a:bodyPr>
          <a:lstStyle/>
          <a:p>
            <a:endParaRPr lang="tr-TR"/>
          </a:p>
        </p:txBody>
      </p:sp>
      <p:sp>
        <p:nvSpPr>
          <p:cNvPr id="24" name="Line 29"/>
          <p:cNvSpPr>
            <a:spLocks noChangeShapeType="1"/>
          </p:cNvSpPr>
          <p:nvPr/>
        </p:nvSpPr>
        <p:spPr bwMode="auto">
          <a:xfrm>
            <a:off x="4851400" y="1117600"/>
            <a:ext cx="0" cy="522288"/>
          </a:xfrm>
          <a:prstGeom prst="line">
            <a:avLst/>
          </a:prstGeom>
          <a:noFill/>
          <a:ln w="38100">
            <a:solidFill>
              <a:schemeClr val="bg1"/>
            </a:solidFill>
            <a:round/>
            <a:headEnd/>
            <a:tailEnd type="triangle" w="med" len="med"/>
          </a:ln>
          <a:effectLst/>
        </p:spPr>
        <p:txBody>
          <a:bodyPr anchor="ctr">
            <a:spAutoFit/>
          </a:bodyPr>
          <a:lstStyle/>
          <a:p>
            <a:endParaRPr lang="tr-TR"/>
          </a:p>
        </p:txBody>
      </p:sp>
      <p:sp>
        <p:nvSpPr>
          <p:cNvPr id="28" name="27 Dikdörtgen"/>
          <p:cNvSpPr/>
          <p:nvPr/>
        </p:nvSpPr>
        <p:spPr>
          <a:xfrm>
            <a:off x="827584" y="6488668"/>
            <a:ext cx="2621680" cy="369332"/>
          </a:xfrm>
          <a:prstGeom prst="rect">
            <a:avLst/>
          </a:prstGeom>
        </p:spPr>
        <p:txBody>
          <a:bodyPr wrap="none">
            <a:spAutoFit/>
          </a:bodyPr>
          <a:lstStyle/>
          <a:p>
            <a:r>
              <a:rPr lang="tr-TR" dirty="0" smtClean="0">
                <a:solidFill>
                  <a:srgbClr val="FFFF00"/>
                </a:solidFill>
              </a:rPr>
              <a:t>http://crunch.tec.army.mil/</a:t>
            </a:r>
            <a:endParaRPr lang="tr-TR"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17"/>
                                        </p:tgtEl>
                                        <p:attrNameLst>
                                          <p:attrName>style.opacity</p:attrName>
                                        </p:attrNameLst>
                                      </p:cBhvr>
                                      <p:to>
                                        <p:strVal val="0.5"/>
                                      </p:to>
                                    </p:set>
                                    <p:animEffect filter="image" prLst="opacity: 0.5">
                                      <p:cBhvr rctx="IE">
                                        <p:cTn id="13" dur="indefinite"/>
                                        <p:tgtEl>
                                          <p:spTgt spid="17"/>
                                        </p:tgtEl>
                                      </p:cBhvr>
                                    </p:animEffec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13"/>
                                        </p:tgtEl>
                                        <p:attrNameLst>
                                          <p:attrName>style.visibility</p:attrName>
                                        </p:attrNameLst>
                                      </p:cBhvr>
                                      <p:to>
                                        <p:strVal val="hidden"/>
                                      </p:to>
                                    </p:set>
                                  </p:childTnLst>
                                </p:cTn>
                              </p:par>
                            </p:childTnLst>
                          </p:cTn>
                        </p:par>
                        <p:par>
                          <p:cTn id="18" fill="hold">
                            <p:stCondLst>
                              <p:cond delay="0"/>
                            </p:stCondLst>
                            <p:childTnLst>
                              <p:par>
                                <p:cTn id="19" presetID="0" presetClass="path" presetSubtype="0" accel="50000" decel="50000" fill="hold" nodeType="afterEffect">
                                  <p:stCondLst>
                                    <p:cond delay="0"/>
                                  </p:stCondLst>
                                  <p:childTnLst>
                                    <p:animMotion origin="layout" path="M 2.77778E-6 -2.96296E-6 C 0.04705 -0.00324 0.09462 -0.00555 0.12743 0.00116 C 0.16059 0.0088 0.18281 0.03195 0.19687 0.04445 C 0.21111 0.05718 0.20903 0.0676 0.21337 0.07732 C 0.21788 0.08704 0.22031 0.09514 0.22361 0.1044 " pathEditMode="relative" rAng="0" ptsTypes="aaaaA">
                                      <p:cBhvr>
                                        <p:cTn id="20" dur="2000" fill="hold"/>
                                        <p:tgtEl>
                                          <p:spTgt spid="17"/>
                                        </p:tgtEl>
                                        <p:attrNameLst>
                                          <p:attrName>ppt_x</p:attrName>
                                          <p:attrName>ppt_y</p:attrName>
                                        </p:attrNameLst>
                                      </p:cBhvr>
                                      <p:rCtr x="11200" y="4900"/>
                                    </p:animMotion>
                                  </p:childTnLst>
                                </p:cTn>
                              </p:par>
                            </p:childTnLst>
                          </p:cTn>
                        </p:par>
                        <p:par>
                          <p:cTn id="21" fill="hold">
                            <p:stCondLst>
                              <p:cond delay="2000"/>
                            </p:stCondLst>
                            <p:childTnLst>
                              <p:par>
                                <p:cTn id="22" presetID="6" presetClass="emph" presetSubtype="0" fill="hold" nodeType="afterEffect">
                                  <p:stCondLst>
                                    <p:cond delay="0"/>
                                  </p:stCondLst>
                                  <p:childTnLst>
                                    <p:animScale>
                                      <p:cBhvr>
                                        <p:cTn id="23" dur="2000" fill="hold"/>
                                        <p:tgtEl>
                                          <p:spTgt spid="17"/>
                                        </p:tgtEl>
                                      </p:cBhvr>
                                      <p:by x="88000" y="88000"/>
                                    </p:animScale>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4500"/>
                            </p:stCondLst>
                            <p:childTnLst>
                              <p:par>
                                <p:cTn id="29" presetID="1"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7"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1"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par>
                          <p:cTn id="38" fill="hold">
                            <p:stCondLst>
                              <p:cond delay="5000"/>
                            </p:stCondLst>
                            <p:childTnLst>
                              <p:par>
                                <p:cTn id="39" presetID="1"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2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par>
                                <p:cTn id="47" presetID="35" presetClass="emph" presetSubtype="0" repeatCount="2000" fill="hold" grpId="1" nodeType="withEffect">
                                  <p:stCondLst>
                                    <p:cond delay="0"/>
                                  </p:stCondLst>
                                  <p:childTnLst>
                                    <p:anim calcmode="discrete" valueType="str">
                                      <p:cBhvr>
                                        <p:cTn id="48" dur="2000" fill="hold"/>
                                        <p:tgtEl>
                                          <p:spTgt spid="24"/>
                                        </p:tgtEl>
                                        <p:attrNameLst>
                                          <p:attrName>style.visibility</p:attrName>
                                        </p:attrNameLst>
                                      </p:cBhvr>
                                      <p:tavLst>
                                        <p:tav tm="0">
                                          <p:val>
                                            <p:strVal val="hidden"/>
                                          </p:val>
                                        </p:tav>
                                        <p:tav tm="50000">
                                          <p:val>
                                            <p:strVal val="visible"/>
                                          </p:val>
                                        </p:tav>
                                      </p:tavLst>
                                    </p:anim>
                                  </p:childTnLst>
                                </p:cTn>
                              </p:par>
                              <p:par>
                                <p:cTn id="49" presetID="35" presetClass="emph" presetSubtype="0" repeatCount="2000" fill="hold" grpId="1" nodeType="withEffect">
                                  <p:stCondLst>
                                    <p:cond delay="0"/>
                                  </p:stCondLst>
                                  <p:childTnLst>
                                    <p:anim calcmode="discrete" valueType="str">
                                      <p:cBhvr>
                                        <p:cTn id="50" dur="20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par>
                          <p:cTn id="55" fill="hold">
                            <p:stCondLst>
                              <p:cond delay="0"/>
                            </p:stCondLst>
                            <p:childTnLst>
                              <p:par>
                                <p:cTn id="56" presetID="10" presetClass="exit" presetSubtype="0" fill="hold" grpId="1" nodeType="afterEffect">
                                  <p:stCondLst>
                                    <p:cond delay="0"/>
                                  </p:stCondLst>
                                  <p:childTnLst>
                                    <p:animEffect transition="out" filter="fade">
                                      <p:cBhvr>
                                        <p:cTn id="57" dur="2000"/>
                                        <p:tgtEl>
                                          <p:spTgt spid="22"/>
                                        </p:tgtEl>
                                      </p:cBhvr>
                                    </p:animEffect>
                                    <p:set>
                                      <p:cBhvr>
                                        <p:cTn id="58" dur="1" fill="hold">
                                          <p:stCondLst>
                                            <p:cond delay="1999"/>
                                          </p:stCondLst>
                                        </p:cTn>
                                        <p:tgtEl>
                                          <p:spTgt spid="2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3"/>
                                        </p:tgtEl>
                                        <p:attrNameLst>
                                          <p:attrName>style.visibility</p:attrName>
                                        </p:attrNameLst>
                                      </p:cBhvr>
                                      <p:to>
                                        <p:strVal val="hidden"/>
                                      </p:to>
                                    </p:set>
                                  </p:childTnLst>
                                </p:cTn>
                              </p:par>
                              <p:par>
                                <p:cTn id="61" presetID="6" presetClass="emph" presetSubtype="0" fill="hold" nodeType="withEffect">
                                  <p:stCondLst>
                                    <p:cond delay="0"/>
                                  </p:stCondLst>
                                  <p:childTnLst>
                                    <p:animScale>
                                      <p:cBhvr>
                                        <p:cTn id="62" dur="2000" fill="hold"/>
                                        <p:tgtEl>
                                          <p:spTgt spid="17"/>
                                        </p:tgtEl>
                                      </p:cBhvr>
                                      <p:by x="100000" y="90000"/>
                                    </p:animScale>
                                  </p:childTnLst>
                                </p:cTn>
                              </p:par>
                              <p:par>
                                <p:cTn id="63" presetID="42" presetClass="path" presetSubtype="0" accel="50000" decel="50000" fill="hold" grpId="2" nodeType="withEffect">
                                  <p:stCondLst>
                                    <p:cond delay="0"/>
                                  </p:stCondLst>
                                  <p:childTnLst>
                                    <p:animMotion origin="layout" path="M -0.00104 -0.03542 L 3.33333E-6 4.07407E-6 " pathEditMode="relative" rAng="0" ptsTypes="AA">
                                      <p:cBhvr>
                                        <p:cTn id="64" dur="2000" fill="hold"/>
                                        <p:tgtEl>
                                          <p:spTgt spid="16"/>
                                        </p:tgtEl>
                                        <p:attrNameLst>
                                          <p:attrName>ppt_x</p:attrName>
                                          <p:attrName>ppt_y</p:attrName>
                                        </p:attrNameLst>
                                      </p:cBhvr>
                                      <p:rCtr x="100" y="1800"/>
                                    </p:animMotion>
                                  </p:childTnLst>
                                </p:cTn>
                              </p:par>
                              <p:par>
                                <p:cTn id="65" presetID="10" presetClass="exit" presetSubtype="0" fill="hold" grpId="2" nodeType="withEffect">
                                  <p:stCondLst>
                                    <p:cond delay="0"/>
                                  </p:stCondLst>
                                  <p:childTnLst>
                                    <p:animEffect transition="out" filter="fade">
                                      <p:cBhvr>
                                        <p:cTn id="66" dur="2000"/>
                                        <p:tgtEl>
                                          <p:spTgt spid="23"/>
                                        </p:tgtEl>
                                      </p:cBhvr>
                                    </p:animEffect>
                                    <p:set>
                                      <p:cBhvr>
                                        <p:cTn id="67" dur="1" fill="hold">
                                          <p:stCondLst>
                                            <p:cond delay="1999"/>
                                          </p:stCondLst>
                                        </p:cTn>
                                        <p:tgtEl>
                                          <p:spTgt spid="23"/>
                                        </p:tgtEl>
                                        <p:attrNameLst>
                                          <p:attrName>style.visibility</p:attrName>
                                        </p:attrNameLst>
                                      </p:cBhvr>
                                      <p:to>
                                        <p:strVal val="hidden"/>
                                      </p:to>
                                    </p:set>
                                  </p:childTnLst>
                                </p:cTn>
                              </p:par>
                              <p:par>
                                <p:cTn id="68" presetID="10" presetClass="exit" presetSubtype="0" fill="hold" grpId="2" nodeType="withEffect">
                                  <p:stCondLst>
                                    <p:cond delay="0"/>
                                  </p:stCondLst>
                                  <p:childTnLst>
                                    <p:animEffect transition="out" filter="fade">
                                      <p:cBhvr>
                                        <p:cTn id="69" dur="2000"/>
                                        <p:tgtEl>
                                          <p:spTgt spid="24"/>
                                        </p:tgtEl>
                                      </p:cBhvr>
                                    </p:animEffect>
                                    <p:set>
                                      <p:cBhvr>
                                        <p:cTn id="70" dur="1" fill="hold">
                                          <p:stCondLst>
                                            <p:cond delay="1999"/>
                                          </p:stCondLst>
                                        </p:cTn>
                                        <p:tgtEl>
                                          <p:spTgt spid="24"/>
                                        </p:tgtEl>
                                        <p:attrNameLst>
                                          <p:attrName>style.visibility</p:attrName>
                                        </p:attrNameLst>
                                      </p:cBhvr>
                                      <p:to>
                                        <p:strVal val="hidden"/>
                                      </p:to>
                                    </p:set>
                                  </p:childTnLst>
                                </p:cTn>
                              </p:par>
                              <p:par>
                                <p:cTn id="71" presetID="3" presetClass="exit"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childTnLst>
                          </p:cTn>
                        </p:par>
                        <p:par>
                          <p:cTn id="73" fill="hold">
                            <p:stCondLst>
                              <p:cond delay="2000"/>
                            </p:stCondLst>
                            <p:childTnLst>
                              <p:par>
                                <p:cTn id="74" presetID="22" presetClass="entr" presetSubtype="4"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down)">
                                      <p:cBhvr>
                                        <p:cTn id="76" dur="500"/>
                                        <p:tgtEl>
                                          <p:spTgt spid="18"/>
                                        </p:tgtEl>
                                      </p:cBhvr>
                                    </p:animEffect>
                                  </p:childTnLst>
                                </p:cTn>
                              </p:par>
                            </p:childTnLst>
                          </p:cTn>
                        </p:par>
                        <p:par>
                          <p:cTn id="77" fill="hold">
                            <p:stCondLst>
                              <p:cond delay="2500"/>
                            </p:stCondLst>
                            <p:childTnLst>
                              <p:par>
                                <p:cTn id="78" presetID="37"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900" decel="100000" fill="hold"/>
                                        <p:tgtEl>
                                          <p:spTgt spid="1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4" presetID="1"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childTnLst>
                                </p:cTn>
                              </p:par>
                            </p:childTnLst>
                          </p:cTn>
                        </p:par>
                        <p:par>
                          <p:cTn id="86" fill="hold">
                            <p:stCondLst>
                              <p:cond delay="3500"/>
                            </p:stCondLst>
                            <p:childTnLst>
                              <p:par>
                                <p:cTn id="87" presetID="10" presetClass="exit" presetSubtype="0" fill="hold" grpId="1" nodeType="afterEffect">
                                  <p:stCondLst>
                                    <p:cond delay="2000"/>
                                  </p:stCondLst>
                                  <p:childTnLst>
                                    <p:animEffect transition="out" filter="fade">
                                      <p:cBhvr>
                                        <p:cTn id="88" dur="2000"/>
                                        <p:tgtEl>
                                          <p:spTgt spid="16"/>
                                        </p:tgtEl>
                                      </p:cBhvr>
                                    </p:animEffect>
                                    <p:set>
                                      <p:cBhvr>
                                        <p:cTn id="89" dur="1" fill="hold">
                                          <p:stCondLst>
                                            <p:cond delay="1999"/>
                                          </p:stCondLst>
                                        </p:cTn>
                                        <p:tgtEl>
                                          <p:spTgt spid="16"/>
                                        </p:tgtEl>
                                        <p:attrNameLst>
                                          <p:attrName>style.visibility</p:attrName>
                                        </p:attrNameLst>
                                      </p:cBhvr>
                                      <p:to>
                                        <p:strVal val="hidden"/>
                                      </p:to>
                                    </p:set>
                                  </p:childTnLst>
                                </p:cTn>
                              </p:par>
                            </p:childTnLst>
                          </p:cTn>
                        </p:par>
                        <p:par>
                          <p:cTn id="90" fill="hold">
                            <p:stCondLst>
                              <p:cond delay="7500"/>
                            </p:stCondLst>
                            <p:childTnLst>
                              <p:par>
                                <p:cTn id="91" presetID="1" presetClass="entr" presetSubtype="0"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childTnLst>
                                </p:cTn>
                              </p:par>
                            </p:childTnLst>
                          </p:cTn>
                        </p:par>
                        <p:par>
                          <p:cTn id="93" fill="hold">
                            <p:stCondLst>
                              <p:cond delay="7500"/>
                            </p:stCondLst>
                            <p:childTnLst>
                              <p:par>
                                <p:cTn id="94" presetID="1" presetClass="entr" presetSubtype="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13"/>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2000"/>
                                        <p:tgtEl>
                                          <p:spTgt spid="20"/>
                                        </p:tgtEl>
                                      </p:cBhvr>
                                    </p:animEffect>
                                    <p:set>
                                      <p:cBhvr>
                                        <p:cTn id="102" dur="1" fill="hold">
                                          <p:stCondLst>
                                            <p:cond delay="1999"/>
                                          </p:stCondLst>
                                        </p:cTn>
                                        <p:tgtEl>
                                          <p:spTgt spid="20"/>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2000"/>
                                        <p:tgtEl>
                                          <p:spTgt spid="19"/>
                                        </p:tgtEl>
                                      </p:cBhvr>
                                    </p:animEffect>
                                    <p:set>
                                      <p:cBhvr>
                                        <p:cTn id="105" dur="1" fill="hold">
                                          <p:stCondLst>
                                            <p:cond delay="1999"/>
                                          </p:stCondLst>
                                        </p:cTn>
                                        <p:tgtEl>
                                          <p:spTgt spid="19"/>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2000"/>
                                        <p:tgtEl>
                                          <p:spTgt spid="21"/>
                                        </p:tgtEl>
                                      </p:cBhvr>
                                    </p:animEffect>
                                    <p:set>
                                      <p:cBhvr>
                                        <p:cTn id="108" dur="1" fill="hold">
                                          <p:stCondLst>
                                            <p:cond delay="1999"/>
                                          </p:stCondLst>
                                        </p:cTn>
                                        <p:tgtEl>
                                          <p:spTgt spid="21"/>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2000"/>
                                        <p:tgtEl>
                                          <p:spTgt spid="18"/>
                                        </p:tgtEl>
                                      </p:cBhvr>
                                    </p:animEffect>
                                    <p:set>
                                      <p:cBhvr>
                                        <p:cTn id="111" dur="1" fill="hold">
                                          <p:stCondLst>
                                            <p:cond delay="1999"/>
                                          </p:stCondLst>
                                        </p:cTn>
                                        <p:tgtEl>
                                          <p:spTgt spid="18"/>
                                        </p:tgtEl>
                                        <p:attrNameLst>
                                          <p:attrName>style.visibility</p:attrName>
                                        </p:attrNameLst>
                                      </p:cBhvr>
                                      <p:to>
                                        <p:strVal val="hidden"/>
                                      </p:to>
                                    </p:set>
                                  </p:childTnLst>
                                </p:cTn>
                              </p:par>
                              <p:par>
                                <p:cTn id="112" presetID="10" presetClass="entr" presetSubtype="0" fill="hold" grpId="0" nodeType="with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fade">
                                      <p:cBhvr>
                                        <p:cTn id="114" dur="2000"/>
                                        <p:tgtEl>
                                          <p:spTgt spid="14"/>
                                        </p:tgtEl>
                                      </p:cBhvr>
                                    </p:animEffect>
                                  </p:childTnLst>
                                </p:cTn>
                              </p:par>
                            </p:childTnLst>
                          </p:cTn>
                        </p:par>
                        <p:par>
                          <p:cTn id="115" fill="hold">
                            <p:stCondLst>
                              <p:cond delay="2000"/>
                            </p:stCondLst>
                            <p:childTnLst>
                              <p:par>
                                <p:cTn id="116" presetID="10" presetClass="entr" presetSubtype="0" fill="hold" nodeType="after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fade">
                                      <p:cBhvr>
                                        <p:cTn id="118" dur="500"/>
                                        <p:tgtEl>
                                          <p:spTgt spid="8"/>
                                        </p:tgtEl>
                                      </p:cBhvr>
                                    </p:animEffect>
                                  </p:childTnLst>
                                </p:cTn>
                              </p:par>
                            </p:childTnLst>
                          </p:cTn>
                        </p:par>
                        <p:par>
                          <p:cTn id="119" fill="hold">
                            <p:stCondLst>
                              <p:cond delay="2500"/>
                            </p:stCondLst>
                            <p:childTnLst>
                              <p:par>
                                <p:cTn id="120" presetID="1" presetClass="entr" presetSubtype="0"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p:bldP spid="15" grpId="0"/>
      <p:bldP spid="16" grpId="0"/>
      <p:bldP spid="16" grpId="1"/>
      <p:bldP spid="16" grpId="2"/>
      <p:bldP spid="18" grpId="0" animBg="1"/>
      <p:bldP spid="18" grpId="1" animBg="1"/>
      <p:bldP spid="19" grpId="0" animBg="1"/>
      <p:bldP spid="19" grpId="1" animBg="1"/>
      <p:bldP spid="20" grpId="0"/>
      <p:bldP spid="20" grpId="1"/>
      <p:bldP spid="21" grpId="0"/>
      <p:bldP spid="21" grpId="1"/>
      <p:bldP spid="22" grpId="0"/>
      <p:bldP spid="22" grpId="1"/>
      <p:bldP spid="23" grpId="0" animBg="1"/>
      <p:bldP spid="23" grpId="1" animBg="1"/>
      <p:bldP spid="23" grpId="2" animBg="1"/>
      <p:bldP spid="24" grpId="0" animBg="1"/>
      <p:bldP spid="24" grpId="1" animBg="1"/>
      <p:bldP spid="24"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28</a:t>
            </a:fld>
            <a:endParaRPr lang="tr-TR"/>
          </a:p>
        </p:txBody>
      </p:sp>
      <p:pic>
        <p:nvPicPr>
          <p:cNvPr id="6" name="Picture 2" descr="Geoid_height_red_blu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7241" y="425450"/>
            <a:ext cx="8831263" cy="6107113"/>
          </a:xfrm>
          <a:prstGeom prst="rect">
            <a:avLst/>
          </a:prstGeom>
          <a:noFill/>
        </p:spPr>
      </p:pic>
      <p:sp>
        <p:nvSpPr>
          <p:cNvPr id="7" name="6 Dikdörtgen"/>
          <p:cNvSpPr/>
          <p:nvPr/>
        </p:nvSpPr>
        <p:spPr>
          <a:xfrm>
            <a:off x="827584" y="6488668"/>
            <a:ext cx="2621680" cy="369332"/>
          </a:xfrm>
          <a:prstGeom prst="rect">
            <a:avLst/>
          </a:prstGeom>
        </p:spPr>
        <p:txBody>
          <a:bodyPr wrap="none">
            <a:spAutoFit/>
          </a:bodyPr>
          <a:lstStyle/>
          <a:p>
            <a:r>
              <a:rPr lang="tr-TR" dirty="0" smtClean="0"/>
              <a:t>http://crunch.tec.army.mil/</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22"/>
          <p:cNvSpPr>
            <a:spLocks noGrp="1" noChangeArrowheads="1"/>
          </p:cNvSpPr>
          <p:nvPr>
            <p:ph type="title"/>
          </p:nvPr>
        </p:nvSpPr>
        <p:spPr bwMode="auto">
          <a:xfrm>
            <a:off x="1331640" y="476672"/>
            <a:ext cx="7224713" cy="1143000"/>
          </a:xfrm>
          <a:noFill/>
          <a:ln w="12700">
            <a:miter lim="800000"/>
            <a:headEnd/>
            <a:tailEnd/>
          </a:ln>
        </p:spPr>
        <p:txBody>
          <a:bodyPr vert="horz" wrap="square" lIns="90488" tIns="44450" rIns="90488" bIns="44450" numCol="1" anchor="ctr" anchorCtr="0" compatLnSpc="1">
            <a:prstTxWarp prst="textNoShape">
              <a:avLst/>
            </a:prstTxWarp>
            <a:normAutofit fontScale="90000"/>
          </a:bodyPr>
          <a:lstStyle/>
          <a:p>
            <a:r>
              <a:rPr lang="tr-TR" dirty="0" smtClean="0"/>
              <a:t>Yerel</a:t>
            </a:r>
            <a:r>
              <a:rPr lang="en-US" dirty="0" smtClean="0"/>
              <a:t> </a:t>
            </a:r>
            <a:r>
              <a:rPr lang="tr-TR" dirty="0" smtClean="0"/>
              <a:t>-</a:t>
            </a:r>
            <a:r>
              <a:rPr lang="en-US" dirty="0" smtClean="0"/>
              <a:t> </a:t>
            </a:r>
            <a:r>
              <a:rPr lang="en-US" dirty="0"/>
              <a:t>Global </a:t>
            </a:r>
            <a:br>
              <a:rPr lang="en-US" dirty="0"/>
            </a:br>
            <a:r>
              <a:rPr lang="en-US" dirty="0" smtClean="0"/>
              <a:t>Refer</a:t>
            </a:r>
            <a:r>
              <a:rPr lang="tr-TR" dirty="0" err="1" smtClean="0"/>
              <a:t>ans</a:t>
            </a:r>
            <a:r>
              <a:rPr lang="en-US" dirty="0" smtClean="0"/>
              <a:t> </a:t>
            </a:r>
            <a:r>
              <a:rPr lang="en-US" dirty="0" err="1" smtClean="0"/>
              <a:t>Elipsoid</a:t>
            </a:r>
            <a:r>
              <a:rPr lang="tr-TR" dirty="0" smtClean="0"/>
              <a:t>i</a:t>
            </a:r>
            <a:endParaRPr lang="en-US"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29</a:t>
            </a:fld>
            <a:endParaRPr lang="tr-TR"/>
          </a:p>
        </p:txBody>
      </p:sp>
      <p:pic>
        <p:nvPicPr>
          <p:cNvPr id="6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90738" y="2260600"/>
            <a:ext cx="4618037" cy="3863975"/>
          </a:xfrm>
          <a:prstGeom prst="rect">
            <a:avLst/>
          </a:prstGeom>
          <a:noFill/>
        </p:spPr>
      </p:pic>
      <p:sp>
        <p:nvSpPr>
          <p:cNvPr id="62" name="Line 3"/>
          <p:cNvSpPr>
            <a:spLocks noChangeShapeType="1"/>
          </p:cNvSpPr>
          <p:nvPr/>
        </p:nvSpPr>
        <p:spPr bwMode="auto">
          <a:xfrm flipV="1">
            <a:off x="4572000" y="2509838"/>
            <a:ext cx="0" cy="1609725"/>
          </a:xfrm>
          <a:prstGeom prst="line">
            <a:avLst/>
          </a:prstGeom>
          <a:noFill/>
          <a:ln w="57150">
            <a:solidFill>
              <a:srgbClr val="FF00FF"/>
            </a:solidFill>
            <a:round/>
            <a:headEnd/>
            <a:tailEnd type="triangle" w="med" len="med"/>
          </a:ln>
          <a:effectLst/>
        </p:spPr>
        <p:txBody>
          <a:bodyPr wrap="none" anchor="ctr"/>
          <a:lstStyle/>
          <a:p>
            <a:endParaRPr lang="tr-TR"/>
          </a:p>
        </p:txBody>
      </p:sp>
      <p:sp>
        <p:nvSpPr>
          <p:cNvPr id="63" name="Line 4"/>
          <p:cNvSpPr>
            <a:spLocks noChangeShapeType="1"/>
          </p:cNvSpPr>
          <p:nvPr/>
        </p:nvSpPr>
        <p:spPr bwMode="auto">
          <a:xfrm>
            <a:off x="4557713" y="4114800"/>
            <a:ext cx="1898650" cy="0"/>
          </a:xfrm>
          <a:prstGeom prst="line">
            <a:avLst/>
          </a:prstGeom>
          <a:noFill/>
          <a:ln w="57150">
            <a:solidFill>
              <a:srgbClr val="FF00FF"/>
            </a:solidFill>
            <a:round/>
            <a:headEnd/>
            <a:tailEnd type="triangle" w="med" len="med"/>
          </a:ln>
          <a:effectLst/>
        </p:spPr>
        <p:txBody>
          <a:bodyPr wrap="none" anchor="ctr"/>
          <a:lstStyle/>
          <a:p>
            <a:endParaRPr lang="tr-TR"/>
          </a:p>
        </p:txBody>
      </p:sp>
      <p:sp>
        <p:nvSpPr>
          <p:cNvPr id="64" name="Oval 5"/>
          <p:cNvSpPr>
            <a:spLocks noChangeArrowheads="1"/>
          </p:cNvSpPr>
          <p:nvPr/>
        </p:nvSpPr>
        <p:spPr bwMode="auto">
          <a:xfrm>
            <a:off x="2505075" y="2466975"/>
            <a:ext cx="4165600" cy="2743200"/>
          </a:xfrm>
          <a:prstGeom prst="ellipse">
            <a:avLst/>
          </a:prstGeom>
          <a:noFill/>
          <a:ln w="57150">
            <a:solidFill>
              <a:schemeClr val="accent2"/>
            </a:solidFill>
            <a:prstDash val="lgDash"/>
            <a:round/>
            <a:headEnd/>
            <a:tailEnd/>
          </a:ln>
          <a:effectLst/>
        </p:spPr>
        <p:txBody>
          <a:bodyPr wrap="none" anchor="ctr"/>
          <a:lstStyle/>
          <a:p>
            <a:endParaRPr lang="tr-TR"/>
          </a:p>
        </p:txBody>
      </p:sp>
      <p:sp>
        <p:nvSpPr>
          <p:cNvPr id="65" name="Text Box 6"/>
          <p:cNvSpPr txBox="1">
            <a:spLocks noChangeArrowheads="1"/>
          </p:cNvSpPr>
          <p:nvPr/>
        </p:nvSpPr>
        <p:spPr bwMode="auto">
          <a:xfrm>
            <a:off x="898525" y="2327275"/>
            <a:ext cx="2233613" cy="457200"/>
          </a:xfrm>
          <a:prstGeom prst="rect">
            <a:avLst/>
          </a:prstGeom>
          <a:noFill/>
          <a:ln w="9525">
            <a:noFill/>
            <a:miter lim="800000"/>
            <a:headEnd/>
            <a:tailEnd/>
          </a:ln>
          <a:effectLst/>
        </p:spPr>
        <p:txBody>
          <a:bodyPr wrap="none">
            <a:spAutoFit/>
          </a:bodyPr>
          <a:lstStyle/>
          <a:p>
            <a:pPr algn="l"/>
            <a:r>
              <a:rPr lang="en-US" sz="2400" b="1">
                <a:solidFill>
                  <a:srgbClr val="FF0000"/>
                </a:solidFill>
                <a:latin typeface="Times New Roman" pitchFamily="18" charset="0"/>
              </a:rPr>
              <a:t>GRS80-WGS84</a:t>
            </a:r>
            <a:endParaRPr lang="en-US" sz="2400" b="1">
              <a:solidFill>
                <a:schemeClr val="accent2"/>
              </a:solidFill>
              <a:latin typeface="Times New Roman" pitchFamily="18" charset="0"/>
            </a:endParaRPr>
          </a:p>
        </p:txBody>
      </p:sp>
      <p:sp>
        <p:nvSpPr>
          <p:cNvPr id="66" name="Text Box 7"/>
          <p:cNvSpPr txBox="1">
            <a:spLocks noChangeArrowheads="1"/>
          </p:cNvSpPr>
          <p:nvPr/>
        </p:nvSpPr>
        <p:spPr bwMode="auto">
          <a:xfrm>
            <a:off x="6172200" y="2022475"/>
            <a:ext cx="2362200" cy="457200"/>
          </a:xfrm>
          <a:prstGeom prst="rect">
            <a:avLst/>
          </a:prstGeom>
          <a:noFill/>
          <a:ln w="9525">
            <a:noFill/>
            <a:miter lim="800000"/>
            <a:headEnd/>
            <a:tailEnd/>
          </a:ln>
          <a:effectLst/>
        </p:spPr>
        <p:txBody>
          <a:bodyPr>
            <a:spAutoFit/>
          </a:bodyPr>
          <a:lstStyle/>
          <a:p>
            <a:pPr algn="l"/>
            <a:r>
              <a:rPr lang="en-US" sz="2400" b="1">
                <a:solidFill>
                  <a:srgbClr val="000000"/>
                </a:solidFill>
                <a:latin typeface="Times New Roman" pitchFamily="18" charset="0"/>
              </a:rPr>
              <a:t>CLARKE 1866</a:t>
            </a:r>
          </a:p>
        </p:txBody>
      </p:sp>
      <p:sp>
        <p:nvSpPr>
          <p:cNvPr id="67" name="Line 8"/>
          <p:cNvSpPr>
            <a:spLocks noChangeShapeType="1"/>
          </p:cNvSpPr>
          <p:nvPr/>
        </p:nvSpPr>
        <p:spPr bwMode="auto">
          <a:xfrm>
            <a:off x="2133600" y="2667000"/>
            <a:ext cx="685800" cy="457200"/>
          </a:xfrm>
          <a:prstGeom prst="line">
            <a:avLst/>
          </a:prstGeom>
          <a:noFill/>
          <a:ln w="28575">
            <a:solidFill>
              <a:srgbClr val="003300"/>
            </a:solidFill>
            <a:round/>
            <a:headEnd/>
            <a:tailEnd type="triangle" w="med" len="med"/>
          </a:ln>
          <a:effectLst/>
        </p:spPr>
        <p:txBody>
          <a:bodyPr wrap="none" anchor="ctr"/>
          <a:lstStyle/>
          <a:p>
            <a:endParaRPr lang="tr-TR"/>
          </a:p>
        </p:txBody>
      </p:sp>
      <p:sp>
        <p:nvSpPr>
          <p:cNvPr id="68" name="Line 9"/>
          <p:cNvSpPr>
            <a:spLocks noChangeShapeType="1"/>
          </p:cNvSpPr>
          <p:nvPr/>
        </p:nvSpPr>
        <p:spPr bwMode="auto">
          <a:xfrm flipH="1">
            <a:off x="6110288" y="2362200"/>
            <a:ext cx="214312" cy="558800"/>
          </a:xfrm>
          <a:prstGeom prst="line">
            <a:avLst/>
          </a:prstGeom>
          <a:noFill/>
          <a:ln w="28575">
            <a:solidFill>
              <a:srgbClr val="003300"/>
            </a:solidFill>
            <a:round/>
            <a:headEnd/>
            <a:tailEnd type="triangle" w="med" len="med"/>
          </a:ln>
          <a:effectLst/>
        </p:spPr>
        <p:txBody>
          <a:bodyPr wrap="none" anchor="ctr"/>
          <a:lstStyle/>
          <a:p>
            <a:endParaRPr lang="tr-TR"/>
          </a:p>
        </p:txBody>
      </p:sp>
      <p:sp>
        <p:nvSpPr>
          <p:cNvPr id="69" name="Line 10"/>
          <p:cNvSpPr>
            <a:spLocks noChangeShapeType="1"/>
          </p:cNvSpPr>
          <p:nvPr/>
        </p:nvSpPr>
        <p:spPr bwMode="auto">
          <a:xfrm flipV="1">
            <a:off x="2270125" y="5399088"/>
            <a:ext cx="1498600" cy="554037"/>
          </a:xfrm>
          <a:prstGeom prst="line">
            <a:avLst/>
          </a:prstGeom>
          <a:noFill/>
          <a:ln w="28575">
            <a:solidFill>
              <a:srgbClr val="000000"/>
            </a:solidFill>
            <a:round/>
            <a:headEnd/>
            <a:tailEnd type="triangle" w="med" len="med"/>
          </a:ln>
          <a:effectLst/>
        </p:spPr>
        <p:txBody>
          <a:bodyPr anchor="ctr">
            <a:spAutoFit/>
          </a:bodyPr>
          <a:lstStyle/>
          <a:p>
            <a:endParaRPr lang="tr-TR"/>
          </a:p>
        </p:txBody>
      </p:sp>
      <p:sp>
        <p:nvSpPr>
          <p:cNvPr id="70" name="Text Box 11"/>
          <p:cNvSpPr txBox="1">
            <a:spLocks noChangeArrowheads="1"/>
          </p:cNvSpPr>
          <p:nvPr/>
        </p:nvSpPr>
        <p:spPr bwMode="auto">
          <a:xfrm>
            <a:off x="1062038" y="5710238"/>
            <a:ext cx="816249" cy="461665"/>
          </a:xfrm>
          <a:prstGeom prst="rect">
            <a:avLst/>
          </a:prstGeom>
          <a:noFill/>
          <a:ln w="9525">
            <a:noFill/>
            <a:miter lim="800000"/>
            <a:headEnd/>
            <a:tailEnd/>
          </a:ln>
          <a:effectLst/>
        </p:spPr>
        <p:txBody>
          <a:bodyPr wrap="none">
            <a:spAutoFit/>
          </a:bodyPr>
          <a:lstStyle/>
          <a:p>
            <a:pPr algn="l"/>
            <a:r>
              <a:rPr lang="tr-TR" sz="2400" b="1" dirty="0" err="1" smtClean="0">
                <a:solidFill>
                  <a:srgbClr val="CC0066"/>
                </a:solidFill>
                <a:latin typeface="Times New Roman" pitchFamily="18" charset="0"/>
              </a:rPr>
              <a:t>Jeoit</a:t>
            </a:r>
            <a:endParaRPr lang="en-US" sz="2400" b="1" dirty="0">
              <a:solidFill>
                <a:srgbClr val="CC0066"/>
              </a:solidFill>
              <a:latin typeface="Times New Roman" pitchFamily="18" charset="0"/>
            </a:endParaRPr>
          </a:p>
        </p:txBody>
      </p:sp>
      <p:sp>
        <p:nvSpPr>
          <p:cNvPr id="71" name="Oval 12"/>
          <p:cNvSpPr>
            <a:spLocks noChangeArrowheads="1"/>
          </p:cNvSpPr>
          <p:nvPr/>
        </p:nvSpPr>
        <p:spPr bwMode="auto">
          <a:xfrm>
            <a:off x="2540000" y="2514600"/>
            <a:ext cx="4165600" cy="2743200"/>
          </a:xfrm>
          <a:prstGeom prst="ellipse">
            <a:avLst/>
          </a:prstGeom>
          <a:solidFill>
            <a:srgbClr val="9999FF">
              <a:alpha val="39000"/>
            </a:srgbClr>
          </a:solidFill>
          <a:ln w="57150">
            <a:solidFill>
              <a:schemeClr val="accent2"/>
            </a:solidFill>
            <a:prstDash val="lgDash"/>
            <a:round/>
            <a:headEnd/>
            <a:tailEnd/>
          </a:ln>
          <a:effectLst/>
        </p:spPr>
        <p:txBody>
          <a:bodyPr wrap="none" anchor="ctr"/>
          <a:lstStyle/>
          <a:p>
            <a:endParaRPr lang="tr-TR"/>
          </a:p>
        </p:txBody>
      </p:sp>
      <p:sp>
        <p:nvSpPr>
          <p:cNvPr id="72" name="Line 13"/>
          <p:cNvSpPr>
            <a:spLocks noChangeShapeType="1"/>
          </p:cNvSpPr>
          <p:nvPr/>
        </p:nvSpPr>
        <p:spPr bwMode="auto">
          <a:xfrm flipV="1">
            <a:off x="4791075" y="2524125"/>
            <a:ext cx="7938" cy="1330325"/>
          </a:xfrm>
          <a:prstGeom prst="line">
            <a:avLst/>
          </a:prstGeom>
          <a:noFill/>
          <a:ln w="57150">
            <a:solidFill>
              <a:schemeClr val="accent2"/>
            </a:solidFill>
            <a:round/>
            <a:headEnd/>
            <a:tailEnd type="triangle" w="med" len="med"/>
          </a:ln>
          <a:effectLst/>
        </p:spPr>
        <p:txBody>
          <a:bodyPr wrap="none" anchor="ctr"/>
          <a:lstStyle/>
          <a:p>
            <a:endParaRPr lang="tr-TR"/>
          </a:p>
        </p:txBody>
      </p:sp>
      <p:sp>
        <p:nvSpPr>
          <p:cNvPr id="73" name="Line 14"/>
          <p:cNvSpPr>
            <a:spLocks noChangeShapeType="1"/>
          </p:cNvSpPr>
          <p:nvPr/>
        </p:nvSpPr>
        <p:spPr bwMode="auto">
          <a:xfrm flipV="1">
            <a:off x="4772025" y="3852863"/>
            <a:ext cx="1962150" cy="20637"/>
          </a:xfrm>
          <a:prstGeom prst="line">
            <a:avLst/>
          </a:prstGeom>
          <a:noFill/>
          <a:ln w="57150">
            <a:solidFill>
              <a:schemeClr val="accent2"/>
            </a:solidFill>
            <a:round/>
            <a:headEnd/>
            <a:tailEnd type="triangle" w="med" len="med"/>
          </a:ln>
          <a:effectLst/>
        </p:spPr>
        <p:txBody>
          <a:bodyPr wrap="none" anchor="ctr"/>
          <a:lstStyle/>
          <a:p>
            <a:endParaRPr lang="tr-TR"/>
          </a:p>
        </p:txBody>
      </p:sp>
      <p:sp>
        <p:nvSpPr>
          <p:cNvPr id="74" name="Oval 15"/>
          <p:cNvSpPr>
            <a:spLocks noChangeArrowheads="1"/>
          </p:cNvSpPr>
          <p:nvPr/>
        </p:nvSpPr>
        <p:spPr bwMode="auto">
          <a:xfrm>
            <a:off x="2343150" y="2486025"/>
            <a:ext cx="4176713" cy="3429000"/>
          </a:xfrm>
          <a:prstGeom prst="ellipse">
            <a:avLst/>
          </a:prstGeom>
          <a:noFill/>
          <a:ln w="57150">
            <a:solidFill>
              <a:srgbClr val="FF00FF"/>
            </a:solidFill>
            <a:prstDash val="dash"/>
            <a:round/>
            <a:headEnd/>
            <a:tailEnd/>
          </a:ln>
          <a:effectLst/>
        </p:spPr>
        <p:txBody>
          <a:bodyPr wrap="none" anchor="ctr"/>
          <a:lstStyle/>
          <a:p>
            <a:endParaRPr lang="tr-TR"/>
          </a:p>
        </p:txBody>
      </p:sp>
      <p:sp>
        <p:nvSpPr>
          <p:cNvPr id="75" name="Oval 16"/>
          <p:cNvSpPr>
            <a:spLocks noChangeArrowheads="1"/>
          </p:cNvSpPr>
          <p:nvPr/>
        </p:nvSpPr>
        <p:spPr bwMode="auto">
          <a:xfrm>
            <a:off x="2362200" y="2514600"/>
            <a:ext cx="4176713" cy="3429000"/>
          </a:xfrm>
          <a:prstGeom prst="ellipse">
            <a:avLst/>
          </a:prstGeom>
          <a:solidFill>
            <a:srgbClr val="FF00FF">
              <a:alpha val="12000"/>
            </a:srgbClr>
          </a:solidFill>
          <a:ln w="57150">
            <a:solidFill>
              <a:srgbClr val="FF00FF"/>
            </a:solidFill>
            <a:prstDash val="dash"/>
            <a:round/>
            <a:headEnd/>
            <a:tailEnd/>
          </a:ln>
          <a:effectLst/>
        </p:spPr>
        <p:txBody>
          <a:bodyPr wrap="none" anchor="ctr"/>
          <a:lstStyle/>
          <a:p>
            <a:endParaRPr lang="tr-TR"/>
          </a:p>
        </p:txBody>
      </p:sp>
      <p:sp>
        <p:nvSpPr>
          <p:cNvPr id="76" name="Text Box 17"/>
          <p:cNvSpPr txBox="1">
            <a:spLocks noChangeArrowheads="1"/>
          </p:cNvSpPr>
          <p:nvPr/>
        </p:nvSpPr>
        <p:spPr bwMode="auto">
          <a:xfrm>
            <a:off x="3048000" y="4267200"/>
            <a:ext cx="1219200" cy="523220"/>
          </a:xfrm>
          <a:prstGeom prst="rect">
            <a:avLst/>
          </a:prstGeom>
          <a:solidFill>
            <a:schemeClr val="bg1">
              <a:alpha val="67000"/>
            </a:schemeClr>
          </a:solidFill>
          <a:ln w="9525">
            <a:solidFill>
              <a:schemeClr val="tx1"/>
            </a:solidFill>
            <a:miter lim="800000"/>
            <a:headEnd/>
            <a:tailEnd/>
          </a:ln>
          <a:effectLst/>
        </p:spPr>
        <p:txBody>
          <a:bodyPr>
            <a:spAutoFit/>
          </a:bodyPr>
          <a:lstStyle/>
          <a:p>
            <a:pPr algn="l"/>
            <a:r>
              <a:rPr lang="tr-TR" sz="1400" b="1" dirty="0" smtClean="0">
                <a:solidFill>
                  <a:srgbClr val="003300"/>
                </a:solidFill>
                <a:latin typeface="Times New Roman" pitchFamily="18" charset="0"/>
              </a:rPr>
              <a:t>Dünya Kütle Merkezi</a:t>
            </a:r>
            <a:endParaRPr lang="en-US" sz="1400" b="1" dirty="0">
              <a:solidFill>
                <a:srgbClr val="003300"/>
              </a:solidFill>
              <a:latin typeface="Times New Roman" pitchFamily="18" charset="0"/>
            </a:endParaRPr>
          </a:p>
        </p:txBody>
      </p:sp>
      <p:sp>
        <p:nvSpPr>
          <p:cNvPr id="77" name="Text Box 18"/>
          <p:cNvSpPr txBox="1">
            <a:spLocks noChangeArrowheads="1"/>
          </p:cNvSpPr>
          <p:nvPr/>
        </p:nvSpPr>
        <p:spPr bwMode="auto">
          <a:xfrm>
            <a:off x="5089525" y="4303713"/>
            <a:ext cx="747897" cy="461665"/>
          </a:xfrm>
          <a:prstGeom prst="rect">
            <a:avLst/>
          </a:prstGeom>
          <a:solidFill>
            <a:schemeClr val="bg1">
              <a:alpha val="70000"/>
            </a:schemeClr>
          </a:solidFill>
          <a:ln w="9525">
            <a:solidFill>
              <a:schemeClr val="tx1"/>
            </a:solidFill>
            <a:miter lim="800000"/>
            <a:headEnd/>
            <a:tailEnd/>
          </a:ln>
          <a:effectLst/>
        </p:spPr>
        <p:txBody>
          <a:bodyPr wrap="none">
            <a:spAutoFit/>
          </a:bodyPr>
          <a:lstStyle/>
          <a:p>
            <a:pPr algn="l"/>
            <a:r>
              <a:rPr lang="tr-TR" sz="1200" b="1" dirty="0" smtClean="0">
                <a:solidFill>
                  <a:srgbClr val="003300"/>
                </a:solidFill>
                <a:latin typeface="Times New Roman" pitchFamily="18" charset="0"/>
              </a:rPr>
              <a:t>Yaklaşık</a:t>
            </a:r>
            <a:endParaRPr lang="en-US" sz="1200" b="1" dirty="0">
              <a:solidFill>
                <a:srgbClr val="003300"/>
              </a:solidFill>
              <a:latin typeface="Times New Roman" pitchFamily="18" charset="0"/>
            </a:endParaRPr>
          </a:p>
          <a:p>
            <a:pPr algn="l"/>
            <a:r>
              <a:rPr lang="en-US" sz="1200" b="1" dirty="0">
                <a:solidFill>
                  <a:srgbClr val="003300"/>
                </a:solidFill>
                <a:latin typeface="Times New Roman" pitchFamily="18" charset="0"/>
              </a:rPr>
              <a:t>   236 </a:t>
            </a:r>
            <a:r>
              <a:rPr lang="en-US" sz="1200" b="1" dirty="0" smtClean="0">
                <a:solidFill>
                  <a:srgbClr val="003300"/>
                </a:solidFill>
                <a:latin typeface="Times New Roman" pitchFamily="18" charset="0"/>
              </a:rPr>
              <a:t>m</a:t>
            </a:r>
            <a:endParaRPr lang="en-US" sz="1200" b="1" dirty="0">
              <a:solidFill>
                <a:srgbClr val="003300"/>
              </a:solidFill>
              <a:latin typeface="Times New Roman" pitchFamily="18" charset="0"/>
            </a:endParaRPr>
          </a:p>
        </p:txBody>
      </p:sp>
      <p:sp>
        <p:nvSpPr>
          <p:cNvPr id="78" name="Line 19"/>
          <p:cNvSpPr>
            <a:spLocks noChangeShapeType="1"/>
          </p:cNvSpPr>
          <p:nvPr/>
        </p:nvSpPr>
        <p:spPr bwMode="auto">
          <a:xfrm flipH="1" flipV="1">
            <a:off x="4724400" y="4038600"/>
            <a:ext cx="381000" cy="381000"/>
          </a:xfrm>
          <a:prstGeom prst="line">
            <a:avLst/>
          </a:prstGeom>
          <a:noFill/>
          <a:ln w="9525">
            <a:solidFill>
              <a:srgbClr val="003300"/>
            </a:solidFill>
            <a:round/>
            <a:headEnd/>
            <a:tailEnd type="triangle" w="med" len="med"/>
          </a:ln>
          <a:effectLst/>
        </p:spPr>
        <p:txBody>
          <a:bodyPr wrap="none" anchor="ctr"/>
          <a:lstStyle/>
          <a:p>
            <a:endParaRPr lang="tr-TR"/>
          </a:p>
        </p:txBody>
      </p:sp>
      <p:sp>
        <p:nvSpPr>
          <p:cNvPr id="79" name="Line 20"/>
          <p:cNvSpPr>
            <a:spLocks noChangeShapeType="1"/>
          </p:cNvSpPr>
          <p:nvPr/>
        </p:nvSpPr>
        <p:spPr bwMode="auto">
          <a:xfrm flipV="1">
            <a:off x="4572000" y="3886200"/>
            <a:ext cx="228600" cy="228600"/>
          </a:xfrm>
          <a:prstGeom prst="line">
            <a:avLst/>
          </a:prstGeom>
          <a:noFill/>
          <a:ln w="28575">
            <a:solidFill>
              <a:srgbClr val="660033"/>
            </a:solidFill>
            <a:round/>
            <a:headEnd/>
            <a:tailEnd/>
          </a:ln>
          <a:effectLst/>
        </p:spPr>
        <p:txBody>
          <a:bodyPr wrap="none" anchor="ctr"/>
          <a:lstStyle/>
          <a:p>
            <a:endParaRPr lang="tr-TR"/>
          </a:p>
        </p:txBody>
      </p:sp>
      <p:sp>
        <p:nvSpPr>
          <p:cNvPr id="80" name="Line 21"/>
          <p:cNvSpPr>
            <a:spLocks noChangeShapeType="1"/>
          </p:cNvSpPr>
          <p:nvPr/>
        </p:nvSpPr>
        <p:spPr bwMode="auto">
          <a:xfrm flipV="1">
            <a:off x="4038600" y="4191000"/>
            <a:ext cx="457200" cy="152400"/>
          </a:xfrm>
          <a:prstGeom prst="line">
            <a:avLst/>
          </a:prstGeom>
          <a:noFill/>
          <a:ln w="9525">
            <a:solidFill>
              <a:srgbClr val="003300"/>
            </a:solidFill>
            <a:round/>
            <a:headEnd/>
            <a:tailEnd type="triangle" w="med" len="med"/>
          </a:ln>
          <a:effectLst/>
        </p:spPr>
        <p:txBody>
          <a:bodyPr wrap="none" anchor="ctr"/>
          <a:lstStyle/>
          <a:p>
            <a:endParaRPr lang="tr-TR"/>
          </a:p>
        </p:txBody>
      </p:sp>
      <p:pic>
        <p:nvPicPr>
          <p:cNvPr id="87" name="Picture 28"/>
          <p:cNvPicPr>
            <a:picLocks noChangeAspect="1" noChangeArrowheads="1"/>
          </p:cNvPicPr>
          <p:nvPr/>
        </p:nvPicPr>
        <p:blipFill>
          <a:blip r:embed="rId3" cstate="print">
            <a:clrChange>
              <a:clrFrom>
                <a:srgbClr val="FBFBFB"/>
              </a:clrFrom>
              <a:clrTo>
                <a:srgbClr val="FBFBFB">
                  <a:alpha val="0"/>
                </a:srgbClr>
              </a:clrTo>
            </a:clrChange>
          </a:blip>
          <a:srcRect/>
          <a:stretch>
            <a:fillRect/>
          </a:stretch>
        </p:blipFill>
        <p:spPr bwMode="auto">
          <a:xfrm>
            <a:off x="0" y="6678613"/>
            <a:ext cx="307975" cy="179387"/>
          </a:xfrm>
          <a:prstGeom prst="rect">
            <a:avLst/>
          </a:prstGeom>
          <a:noFill/>
          <a:ln w="9525">
            <a:noFill/>
            <a:miter lim="800000"/>
            <a:headEnd/>
            <a:tailEnd/>
          </a:ln>
          <a:effectLst/>
        </p:spPr>
      </p:pic>
      <p:sp>
        <p:nvSpPr>
          <p:cNvPr id="88" name="87 Dikdörtgen"/>
          <p:cNvSpPr/>
          <p:nvPr/>
        </p:nvSpPr>
        <p:spPr>
          <a:xfrm>
            <a:off x="1043608" y="6309320"/>
            <a:ext cx="2621680" cy="369332"/>
          </a:xfrm>
          <a:prstGeom prst="rect">
            <a:avLst/>
          </a:prstGeom>
        </p:spPr>
        <p:txBody>
          <a:bodyPr wrap="none">
            <a:spAutoFit/>
          </a:bodyPr>
          <a:lstStyle/>
          <a:p>
            <a:r>
              <a:rPr lang="tr-TR" dirty="0" smtClean="0"/>
              <a:t>http://crunch.tec.army.mil/</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1"/>
                                        </p:tgtEl>
                                        <p:attrNameLst>
                                          <p:attrName>style.visibility</p:attrName>
                                        </p:attrNameLst>
                                      </p:cBhvr>
                                      <p:to>
                                        <p:strVal val="visible"/>
                                      </p:to>
                                    </p:set>
                                    <p:anim calcmode="lin" valueType="num">
                                      <p:cBhvr>
                                        <p:cTn id="7" dur="1000" fill="hold"/>
                                        <p:tgtEl>
                                          <p:spTgt spid="71"/>
                                        </p:tgtEl>
                                        <p:attrNameLst>
                                          <p:attrName>ppt_w</p:attrName>
                                        </p:attrNameLst>
                                      </p:cBhvr>
                                      <p:tavLst>
                                        <p:tav tm="0">
                                          <p:val>
                                            <p:fltVal val="0"/>
                                          </p:val>
                                        </p:tav>
                                        <p:tav tm="100000">
                                          <p:val>
                                            <p:strVal val="#ppt_w"/>
                                          </p:val>
                                        </p:tav>
                                      </p:tavLst>
                                    </p:anim>
                                    <p:anim calcmode="lin" valueType="num">
                                      <p:cBhvr>
                                        <p:cTn id="8" dur="1000" fill="hold"/>
                                        <p:tgtEl>
                                          <p:spTgt spid="71"/>
                                        </p:tgtEl>
                                        <p:attrNameLst>
                                          <p:attrName>ppt_h</p:attrName>
                                        </p:attrNameLst>
                                      </p:cBhvr>
                                      <p:tavLst>
                                        <p:tav tm="0">
                                          <p:val>
                                            <p:fltVal val="0"/>
                                          </p:val>
                                        </p:tav>
                                        <p:tav tm="100000">
                                          <p:val>
                                            <p:strVal val="#ppt_h"/>
                                          </p:val>
                                        </p:tav>
                                      </p:tavLst>
                                    </p:anim>
                                    <p:anim calcmode="lin" valueType="num">
                                      <p:cBhvr>
                                        <p:cTn id="9" dur="1000" fill="hold"/>
                                        <p:tgtEl>
                                          <p:spTgt spid="71"/>
                                        </p:tgtEl>
                                        <p:attrNameLst>
                                          <p:attrName>style.rotation</p:attrName>
                                        </p:attrNameLst>
                                      </p:cBhvr>
                                      <p:tavLst>
                                        <p:tav tm="0">
                                          <p:val>
                                            <p:fltVal val="90"/>
                                          </p:val>
                                        </p:tav>
                                        <p:tav tm="100000">
                                          <p:val>
                                            <p:fltVal val="0"/>
                                          </p:val>
                                        </p:tav>
                                      </p:tavLst>
                                    </p:anim>
                                    <p:animEffect transition="in" filter="fade">
                                      <p:cBhvr>
                                        <p:cTn id="10" dur="1000"/>
                                        <p:tgtEl>
                                          <p:spTgt spid="71"/>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down)">
                                      <p:cBhvr>
                                        <p:cTn id="14" dur="500"/>
                                        <p:tgtEl>
                                          <p:spTgt spid="72"/>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499"/>
                                          </p:stCondLst>
                                        </p:cTn>
                                        <p:tgtEl>
                                          <p:spTgt spid="68"/>
                                        </p:tgtEl>
                                        <p:attrNameLst>
                                          <p:attrName>style.visibility</p:attrName>
                                        </p:attrNameLst>
                                      </p:cBhvr>
                                      <p:to>
                                        <p:strVal val="visible"/>
                                      </p:to>
                                    </p:se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barn(inVertical)">
                                      <p:cBhvr>
                                        <p:cTn id="25" dur="500"/>
                                        <p:tgtEl>
                                          <p:spTgt spid="6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iterate type="lt">
                                    <p:tmAbs val="0"/>
                                  </p:iterate>
                                  <p:childTnLst>
                                    <p:set>
                                      <p:cBhvr>
                                        <p:cTn id="29" dur="1" fill="hold">
                                          <p:stCondLst>
                                            <p:cond delay="0"/>
                                          </p:stCondLst>
                                        </p:cTn>
                                        <p:tgtEl>
                                          <p:spTgt spid="71"/>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childTnLst>
                                </p:cTn>
                              </p:par>
                              <p:par>
                                <p:cTn id="32" presetID="16" presetClass="entr" presetSubtype="26"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barn(inHorizontal)">
                                      <p:cBhvr>
                                        <p:cTn id="34" dur="500"/>
                                        <p:tgtEl>
                                          <p:spTgt spid="74"/>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barn(inHorizontal)">
                                      <p:cBhvr>
                                        <p:cTn id="37" dur="500"/>
                                        <p:tgtEl>
                                          <p:spTgt spid="75"/>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down)">
                                      <p:cBhvr>
                                        <p:cTn id="41" dur="500"/>
                                        <p:tgtEl>
                                          <p:spTgt spid="62"/>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wipe(left)">
                                      <p:cBhvr>
                                        <p:cTn id="45" dur="500"/>
                                        <p:tgtEl>
                                          <p:spTgt spid="63"/>
                                        </p:tgtEl>
                                      </p:cBhvr>
                                    </p:animEffect>
                                  </p:childTnLst>
                                </p:cTn>
                              </p:par>
                            </p:childTnLst>
                          </p:cTn>
                        </p:par>
                        <p:par>
                          <p:cTn id="46" fill="hold">
                            <p:stCondLst>
                              <p:cond delay="1500"/>
                            </p:stCondLst>
                            <p:childTnLst>
                              <p:par>
                                <p:cTn id="47" presetID="16" presetClass="entr" presetSubtype="21"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barn(inVertical)">
                                      <p:cBhvr>
                                        <p:cTn id="49" dur="500"/>
                                        <p:tgtEl>
                                          <p:spTgt spid="65"/>
                                        </p:tgtEl>
                                      </p:cBhvr>
                                    </p:animEffect>
                                  </p:childTnLst>
                                </p:cTn>
                              </p:par>
                            </p:childTnLst>
                          </p:cTn>
                        </p:par>
                        <p:par>
                          <p:cTn id="50" fill="hold">
                            <p:stCondLst>
                              <p:cond delay="2000"/>
                            </p:stCondLst>
                            <p:childTnLst>
                              <p:par>
                                <p:cTn id="51" presetID="1" presetClass="entr" presetSubtype="0" fill="hold" grpId="0" nodeType="afterEffect">
                                  <p:stCondLst>
                                    <p:cond delay="0"/>
                                  </p:stCondLst>
                                  <p:childTnLst>
                                    <p:set>
                                      <p:cBhvr>
                                        <p:cTn id="52" dur="1" fill="hold">
                                          <p:stCondLst>
                                            <p:cond delay="499"/>
                                          </p:stCondLst>
                                        </p:cTn>
                                        <p:tgtEl>
                                          <p:spTgt spid="67"/>
                                        </p:tgtEl>
                                        <p:attrNameLst>
                                          <p:attrName>style.visibility</p:attrName>
                                        </p:attrNameLst>
                                      </p:cBhvr>
                                      <p:to>
                                        <p:strVal val="visible"/>
                                      </p:to>
                                    </p:set>
                                  </p:childTnLst>
                                </p:cTn>
                              </p:par>
                            </p:childTnLst>
                          </p:cTn>
                        </p:par>
                        <p:par>
                          <p:cTn id="53" fill="hold">
                            <p:stCondLst>
                              <p:cond delay="2500"/>
                            </p:stCondLst>
                            <p:childTnLst>
                              <p:par>
                                <p:cTn id="54" presetID="17" presetClass="entr" presetSubtype="4" fill="hold" grpId="0" nodeType="afterEffect">
                                  <p:stCondLst>
                                    <p:cond delay="1000"/>
                                  </p:stCondLst>
                                  <p:childTnLst>
                                    <p:set>
                                      <p:cBhvr>
                                        <p:cTn id="55" dur="1" fill="hold">
                                          <p:stCondLst>
                                            <p:cond delay="0"/>
                                          </p:stCondLst>
                                        </p:cTn>
                                        <p:tgtEl>
                                          <p:spTgt spid="76"/>
                                        </p:tgtEl>
                                        <p:attrNameLst>
                                          <p:attrName>style.visibility</p:attrName>
                                        </p:attrNameLst>
                                      </p:cBhvr>
                                      <p:to>
                                        <p:strVal val="visible"/>
                                      </p:to>
                                    </p:set>
                                    <p:anim calcmode="lin" valueType="num">
                                      <p:cBhvr>
                                        <p:cTn id="56" dur="500" fill="hold"/>
                                        <p:tgtEl>
                                          <p:spTgt spid="76"/>
                                        </p:tgtEl>
                                        <p:attrNameLst>
                                          <p:attrName>ppt_x</p:attrName>
                                        </p:attrNameLst>
                                      </p:cBhvr>
                                      <p:tavLst>
                                        <p:tav tm="0">
                                          <p:val>
                                            <p:strVal val="#ppt_x"/>
                                          </p:val>
                                        </p:tav>
                                        <p:tav tm="100000">
                                          <p:val>
                                            <p:strVal val="#ppt_x"/>
                                          </p:val>
                                        </p:tav>
                                      </p:tavLst>
                                    </p:anim>
                                    <p:anim calcmode="lin" valueType="num">
                                      <p:cBhvr>
                                        <p:cTn id="57" dur="500" fill="hold"/>
                                        <p:tgtEl>
                                          <p:spTgt spid="76"/>
                                        </p:tgtEl>
                                        <p:attrNameLst>
                                          <p:attrName>ppt_y</p:attrName>
                                        </p:attrNameLst>
                                      </p:cBhvr>
                                      <p:tavLst>
                                        <p:tav tm="0">
                                          <p:val>
                                            <p:strVal val="#ppt_y+#ppt_h/2"/>
                                          </p:val>
                                        </p:tav>
                                        <p:tav tm="100000">
                                          <p:val>
                                            <p:strVal val="#ppt_y"/>
                                          </p:val>
                                        </p:tav>
                                      </p:tavLst>
                                    </p:anim>
                                    <p:anim calcmode="lin" valueType="num">
                                      <p:cBhvr>
                                        <p:cTn id="58" dur="500" fill="hold"/>
                                        <p:tgtEl>
                                          <p:spTgt spid="76"/>
                                        </p:tgtEl>
                                        <p:attrNameLst>
                                          <p:attrName>ppt_w</p:attrName>
                                        </p:attrNameLst>
                                      </p:cBhvr>
                                      <p:tavLst>
                                        <p:tav tm="0">
                                          <p:val>
                                            <p:strVal val="#ppt_w"/>
                                          </p:val>
                                        </p:tav>
                                        <p:tav tm="100000">
                                          <p:val>
                                            <p:strVal val="#ppt_w"/>
                                          </p:val>
                                        </p:tav>
                                      </p:tavLst>
                                    </p:anim>
                                    <p:anim calcmode="lin" valueType="num">
                                      <p:cBhvr>
                                        <p:cTn id="59" dur="500" fill="hold"/>
                                        <p:tgtEl>
                                          <p:spTgt spid="76"/>
                                        </p:tgtEl>
                                        <p:attrNameLst>
                                          <p:attrName>ppt_h</p:attrName>
                                        </p:attrNameLst>
                                      </p:cBhvr>
                                      <p:tavLst>
                                        <p:tav tm="0">
                                          <p:val>
                                            <p:fltVal val="0"/>
                                          </p:val>
                                        </p:tav>
                                        <p:tav tm="100000">
                                          <p:val>
                                            <p:strVal val="#ppt_h"/>
                                          </p:val>
                                        </p:tav>
                                      </p:tavLst>
                                    </p:anim>
                                  </p:childTnLst>
                                </p:cTn>
                              </p:par>
                            </p:childTnLst>
                          </p:cTn>
                        </p:par>
                        <p:par>
                          <p:cTn id="60" fill="hold">
                            <p:stCondLst>
                              <p:cond delay="4000"/>
                            </p:stCondLst>
                            <p:childTnLst>
                              <p:par>
                                <p:cTn id="61" presetID="1" presetClass="entr" presetSubtype="0" fill="hold" grpId="0" nodeType="afterEffect">
                                  <p:stCondLst>
                                    <p:cond delay="0"/>
                                  </p:stCondLst>
                                  <p:childTnLst>
                                    <p:set>
                                      <p:cBhvr>
                                        <p:cTn id="62" dur="1" fill="hold">
                                          <p:stCondLst>
                                            <p:cond delay="499"/>
                                          </p:stCondLst>
                                        </p:cTn>
                                        <p:tgtEl>
                                          <p:spTgt spid="80"/>
                                        </p:tgtEl>
                                        <p:attrNameLst>
                                          <p:attrName>style.visibility</p:attrName>
                                        </p:attrNameLst>
                                      </p:cBhvr>
                                      <p:to>
                                        <p:strVal val="visible"/>
                                      </p:to>
                                    </p:set>
                                  </p:childTnLst>
                                </p:cTn>
                              </p:par>
                            </p:childTnLst>
                          </p:cTn>
                        </p:par>
                        <p:par>
                          <p:cTn id="63" fill="hold">
                            <p:stCondLst>
                              <p:cond delay="4500"/>
                            </p:stCondLst>
                            <p:childTnLst>
                              <p:par>
                                <p:cTn id="64" presetID="9" presetClass="entr" presetSubtype="0" fill="hold" grpId="0" nodeType="afterEffect">
                                  <p:stCondLst>
                                    <p:cond delay="1000"/>
                                  </p:stCondLst>
                                  <p:childTnLst>
                                    <p:set>
                                      <p:cBhvr>
                                        <p:cTn id="65" dur="1" fill="hold">
                                          <p:stCondLst>
                                            <p:cond delay="0"/>
                                          </p:stCondLst>
                                        </p:cTn>
                                        <p:tgtEl>
                                          <p:spTgt spid="79"/>
                                        </p:tgtEl>
                                        <p:attrNameLst>
                                          <p:attrName>style.visibility</p:attrName>
                                        </p:attrNameLst>
                                      </p:cBhvr>
                                      <p:to>
                                        <p:strVal val="visible"/>
                                      </p:to>
                                    </p:set>
                                    <p:animEffect transition="in" filter="dissolve">
                                      <p:cBhvr>
                                        <p:cTn id="66" dur="500"/>
                                        <p:tgtEl>
                                          <p:spTgt spid="79"/>
                                        </p:tgtEl>
                                      </p:cBhvr>
                                    </p:animEffect>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left)">
                                      <p:cBhvr>
                                        <p:cTn id="70" dur="500"/>
                                        <p:tgtEl>
                                          <p:spTgt spid="77"/>
                                        </p:tgtEl>
                                      </p:cBhvr>
                                    </p:animEffect>
                                  </p:childTnLst>
                                </p:cTn>
                              </p:par>
                            </p:childTnLst>
                          </p:cTn>
                        </p:par>
                        <p:par>
                          <p:cTn id="71" fill="hold">
                            <p:stCondLst>
                              <p:cond delay="6500"/>
                            </p:stCondLst>
                            <p:childTnLst>
                              <p:par>
                                <p:cTn id="72" presetID="1" presetClass="entr" presetSubtype="0" fill="hold" grpId="0" nodeType="afterEffect">
                                  <p:stCondLst>
                                    <p:cond delay="0"/>
                                  </p:stCondLst>
                                  <p:childTnLst>
                                    <p:set>
                                      <p:cBhvr>
                                        <p:cTn id="73" dur="1" fill="hold">
                                          <p:stCondLst>
                                            <p:cond delay="499"/>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utoUpdateAnimBg="0"/>
      <p:bldP spid="66" grpId="0" autoUpdateAnimBg="0"/>
      <p:bldP spid="67" grpId="0" animBg="1"/>
      <p:bldP spid="68" grpId="0" animBg="1"/>
      <p:bldP spid="71" grpId="0" animBg="1"/>
      <p:bldP spid="71" grpId="1" animBg="1"/>
      <p:bldP spid="72" grpId="0" animBg="1"/>
      <p:bldP spid="73" grpId="0" animBg="1"/>
      <p:bldP spid="74" grpId="0" animBg="1"/>
      <p:bldP spid="75" grpId="0" animBg="1"/>
      <p:bldP spid="76" grpId="0" animBg="1" autoUpdateAnimBg="0"/>
      <p:bldP spid="77" grpId="0" animBg="1" autoUpdateAnimBg="0"/>
      <p:bldP spid="78" grpId="0" animBg="1"/>
      <p:bldP spid="79"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KAYNAKLAR</a:t>
            </a:r>
            <a:endParaRPr lang="tr-TR" dirty="0"/>
          </a:p>
        </p:txBody>
      </p:sp>
      <p:sp>
        <p:nvSpPr>
          <p:cNvPr id="2" name="1 İçerik Yer Tutucusu"/>
          <p:cNvSpPr>
            <a:spLocks noGrp="1"/>
          </p:cNvSpPr>
          <p:nvPr>
            <p:ph idx="1"/>
          </p:nvPr>
        </p:nvSpPr>
        <p:spPr>
          <a:xfrm>
            <a:off x="1945201" y="1484784"/>
            <a:ext cx="6875271" cy="4464496"/>
          </a:xfrm>
        </p:spPr>
        <p:txBody>
          <a:bodyPr>
            <a:normAutofit/>
          </a:bodyPr>
          <a:lstStyle/>
          <a:p>
            <a:r>
              <a:rPr lang="tr-TR" sz="1600" dirty="0" smtClean="0"/>
              <a:t>AKSOY, A.: “JEODEZİ I, II Ders Notu”, İTÜ, İnşaat Fakültesi, Jeodezi ve </a:t>
            </a:r>
            <a:r>
              <a:rPr lang="tr-TR" sz="1600" dirty="0" err="1" smtClean="0"/>
              <a:t>Fotogrametri</a:t>
            </a:r>
            <a:r>
              <a:rPr lang="tr-TR" sz="1600" dirty="0" smtClean="0"/>
              <a:t> Müh. Bölümü, Jeodezi Kürsüsü Yayınları, No:3, 1980.</a:t>
            </a:r>
          </a:p>
          <a:p>
            <a:r>
              <a:rPr lang="tr-TR" sz="1600" dirty="0" smtClean="0"/>
              <a:t>ULUSOY, E.: “Matematiksel Jeodezi”, İ. D. M. M. Akademisi Yayınları, Sayı:144, Kurtuluş Matbaası, İstanbul, 1977.</a:t>
            </a:r>
          </a:p>
          <a:p>
            <a:r>
              <a:rPr lang="tr-TR" sz="1600" dirty="0" smtClean="0"/>
              <a:t>RAPP, R. H.:“</a:t>
            </a:r>
            <a:r>
              <a:rPr lang="tr-TR" sz="1600" dirty="0" err="1" smtClean="0"/>
              <a:t>Geometric</a:t>
            </a:r>
            <a:r>
              <a:rPr lang="tr-TR" sz="1600" dirty="0" smtClean="0"/>
              <a:t> </a:t>
            </a:r>
            <a:r>
              <a:rPr lang="tr-TR" sz="1600" dirty="0" err="1" smtClean="0"/>
              <a:t>Geodesy</a:t>
            </a:r>
            <a:r>
              <a:rPr lang="tr-TR" sz="1600" dirty="0" smtClean="0"/>
              <a:t> I, II”, </a:t>
            </a:r>
            <a:r>
              <a:rPr lang="tr-TR" sz="1600" dirty="0" err="1" smtClean="0"/>
              <a:t>The</a:t>
            </a:r>
            <a:r>
              <a:rPr lang="tr-TR" sz="1600" dirty="0" smtClean="0"/>
              <a:t> Ohio </a:t>
            </a:r>
            <a:r>
              <a:rPr lang="tr-TR" sz="1600" dirty="0" err="1" smtClean="0"/>
              <a:t>State</a:t>
            </a:r>
            <a:r>
              <a:rPr lang="tr-TR" sz="1600" dirty="0" smtClean="0"/>
              <a:t> </a:t>
            </a:r>
            <a:r>
              <a:rPr lang="tr-TR" sz="1600" dirty="0" err="1" smtClean="0"/>
              <a:t>University</a:t>
            </a:r>
            <a:r>
              <a:rPr lang="tr-TR" sz="1600" dirty="0" smtClean="0"/>
              <a:t>, </a:t>
            </a:r>
            <a:r>
              <a:rPr lang="tr-TR" sz="1600" dirty="0" err="1" smtClean="0"/>
              <a:t>Department</a:t>
            </a:r>
            <a:r>
              <a:rPr lang="tr-TR" sz="1600" dirty="0" smtClean="0"/>
              <a:t> of </a:t>
            </a:r>
            <a:r>
              <a:rPr lang="tr-TR" sz="1600" dirty="0" err="1" smtClean="0"/>
              <a:t>Geodetic</a:t>
            </a:r>
            <a:r>
              <a:rPr lang="tr-TR" sz="1600" dirty="0" smtClean="0"/>
              <a:t> </a:t>
            </a:r>
            <a:r>
              <a:rPr lang="tr-TR" sz="1600" dirty="0" err="1" smtClean="0"/>
              <a:t>Science</a:t>
            </a:r>
            <a:r>
              <a:rPr lang="tr-TR" sz="1600" dirty="0" smtClean="0"/>
              <a:t>, </a:t>
            </a:r>
            <a:r>
              <a:rPr lang="tr-TR" sz="1600" dirty="0" err="1" smtClean="0"/>
              <a:t>Columbus</a:t>
            </a:r>
            <a:r>
              <a:rPr lang="tr-TR" sz="1600" dirty="0" smtClean="0"/>
              <a:t>, 1975.</a:t>
            </a:r>
          </a:p>
          <a:p>
            <a:r>
              <a:rPr lang="tr-TR" sz="1600" dirty="0" smtClean="0"/>
              <a:t>DRAGOMİR, V. C. Et al.:  “</a:t>
            </a:r>
            <a:r>
              <a:rPr lang="tr-TR" sz="1600" dirty="0" err="1" smtClean="0"/>
              <a:t>Theory</a:t>
            </a:r>
            <a:r>
              <a:rPr lang="tr-TR" sz="1600" dirty="0" smtClean="0"/>
              <a:t> of </a:t>
            </a:r>
            <a:r>
              <a:rPr lang="tr-TR" sz="1600" dirty="0" err="1" smtClean="0"/>
              <a:t>the</a:t>
            </a:r>
            <a:r>
              <a:rPr lang="tr-TR" sz="1600" dirty="0" smtClean="0"/>
              <a:t> </a:t>
            </a:r>
            <a:r>
              <a:rPr lang="tr-TR" sz="1600" dirty="0" err="1" smtClean="0"/>
              <a:t>Earth’s</a:t>
            </a:r>
            <a:r>
              <a:rPr lang="tr-TR" sz="1600" dirty="0" smtClean="0"/>
              <a:t> </a:t>
            </a:r>
            <a:r>
              <a:rPr lang="tr-TR" sz="1600" dirty="0" err="1" smtClean="0"/>
              <a:t>Shape</a:t>
            </a:r>
            <a:r>
              <a:rPr lang="tr-TR" sz="1600" dirty="0" smtClean="0"/>
              <a:t>”, </a:t>
            </a:r>
            <a:r>
              <a:rPr lang="tr-TR" sz="1600" dirty="0" err="1" smtClean="0"/>
              <a:t>Elseiver</a:t>
            </a:r>
            <a:r>
              <a:rPr lang="tr-TR" sz="1600" dirty="0" smtClean="0"/>
              <a:t> </a:t>
            </a:r>
            <a:r>
              <a:rPr lang="tr-TR" sz="1600" dirty="0" err="1" smtClean="0"/>
              <a:t>Scientific</a:t>
            </a:r>
            <a:r>
              <a:rPr lang="tr-TR" sz="1600" dirty="0" smtClean="0"/>
              <a:t> Publishing </a:t>
            </a:r>
            <a:r>
              <a:rPr lang="tr-TR" sz="1600" dirty="0" err="1" smtClean="0"/>
              <a:t>Company</a:t>
            </a:r>
            <a:r>
              <a:rPr lang="tr-TR" sz="1600" dirty="0" smtClean="0"/>
              <a:t>, Amsterdam, 1982.</a:t>
            </a:r>
          </a:p>
          <a:p>
            <a:r>
              <a:rPr lang="tr-TR" sz="1600" dirty="0" smtClean="0"/>
              <a:t>BOMFORD, G.:“</a:t>
            </a:r>
            <a:r>
              <a:rPr lang="tr-TR" sz="1600" dirty="0" err="1" smtClean="0"/>
              <a:t>Geodesy</a:t>
            </a:r>
            <a:r>
              <a:rPr lang="tr-TR" sz="1600" dirty="0" smtClean="0"/>
              <a:t>”, </a:t>
            </a:r>
            <a:r>
              <a:rPr lang="tr-TR" sz="1600" dirty="0" err="1" smtClean="0"/>
              <a:t>Clarendon</a:t>
            </a:r>
            <a:r>
              <a:rPr lang="tr-TR" sz="1600" dirty="0" smtClean="0"/>
              <a:t> </a:t>
            </a:r>
            <a:r>
              <a:rPr lang="tr-TR" sz="1600" dirty="0" err="1" smtClean="0"/>
              <a:t>Press</a:t>
            </a:r>
            <a:r>
              <a:rPr lang="tr-TR" sz="1600" dirty="0" smtClean="0"/>
              <a:t>, Oxford, 1980.</a:t>
            </a:r>
          </a:p>
          <a:p>
            <a:r>
              <a:rPr lang="tr-TR" sz="1600" dirty="0" smtClean="0"/>
              <a:t>HOTİNE, </a:t>
            </a:r>
            <a:r>
              <a:rPr lang="tr-TR" sz="1600" dirty="0" err="1" smtClean="0"/>
              <a:t>M.:“Mathematical</a:t>
            </a:r>
            <a:r>
              <a:rPr lang="tr-TR" sz="1600" dirty="0" smtClean="0"/>
              <a:t> </a:t>
            </a:r>
            <a:r>
              <a:rPr lang="tr-TR" sz="1600" dirty="0" err="1" smtClean="0"/>
              <a:t>Geodesy</a:t>
            </a:r>
            <a:r>
              <a:rPr lang="tr-TR" sz="1600" dirty="0" smtClean="0"/>
              <a:t>”, ESSA </a:t>
            </a:r>
            <a:r>
              <a:rPr lang="tr-TR" sz="1600" dirty="0" err="1" smtClean="0"/>
              <a:t>Mongr</a:t>
            </a:r>
            <a:r>
              <a:rPr lang="tr-TR" sz="1600" dirty="0" smtClean="0"/>
              <a:t>. 2, Washington, 1969.</a:t>
            </a:r>
          </a:p>
          <a:p>
            <a:r>
              <a:rPr lang="tr-TR" sz="1600" dirty="0" smtClean="0"/>
              <a:t>TORGE, W.:“</a:t>
            </a:r>
            <a:r>
              <a:rPr lang="tr-TR" sz="1600" dirty="0" err="1" smtClean="0"/>
              <a:t>Geodesy</a:t>
            </a:r>
            <a:r>
              <a:rPr lang="tr-TR" sz="1600" dirty="0" smtClean="0"/>
              <a:t>”, New York, 1980.</a:t>
            </a:r>
          </a:p>
          <a:p>
            <a:pPr>
              <a:buNone/>
            </a:pPr>
            <a:endParaRPr lang="tr-TR" sz="1600" dirty="0"/>
          </a:p>
        </p:txBody>
      </p:sp>
      <p:sp>
        <p:nvSpPr>
          <p:cNvPr id="4" name="3 Veri Yer Tutucusu"/>
          <p:cNvSpPr>
            <a:spLocks noGrp="1"/>
          </p:cNvSpPr>
          <p:nvPr>
            <p:ph type="dt" sz="half" idx="10"/>
          </p:nvPr>
        </p:nvSpPr>
        <p:spPr/>
        <p:txBody>
          <a:bodyPr/>
          <a:lstStyle/>
          <a:p>
            <a:fld id="{66EDC9A6-B562-4B44-B2FD-DBE7DA52A1C4}"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3</a:t>
            </a:fld>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Referans Yüzeyleri (Elipsoit)</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30</a:t>
            </a:fld>
            <a:endParaRPr lang="tr-TR"/>
          </a:p>
        </p:txBody>
      </p:sp>
      <p:pic>
        <p:nvPicPr>
          <p:cNvPr id="2050" name="Picture 2"/>
          <p:cNvPicPr>
            <a:picLocks noChangeAspect="1" noChangeArrowheads="1"/>
          </p:cNvPicPr>
          <p:nvPr/>
        </p:nvPicPr>
        <p:blipFill>
          <a:blip r:embed="rId2" cstate="print"/>
          <a:srcRect/>
          <a:stretch>
            <a:fillRect/>
          </a:stretch>
        </p:blipFill>
        <p:spPr bwMode="auto">
          <a:xfrm>
            <a:off x="1691680" y="1700808"/>
            <a:ext cx="6677025" cy="355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bwMode="auto">
          <a:xfrm>
            <a:off x="1979712" y="332656"/>
            <a:ext cx="7772400" cy="1143000"/>
          </a:xfrm>
          <a:noFill/>
          <a:ln>
            <a:miter lim="800000"/>
            <a:headEnd/>
            <a:tailEnd/>
          </a:ln>
        </p:spPr>
        <p:txBody>
          <a:bodyPr vert="horz" wrap="square" lIns="92075" tIns="46038" rIns="92075" bIns="46038" numCol="1" anchor="ctr" anchorCtr="0" compatLnSpc="1">
            <a:prstTxWarp prst="textNoShape">
              <a:avLst/>
            </a:prstTxWarp>
          </a:bodyPr>
          <a:lstStyle/>
          <a:p>
            <a:r>
              <a:rPr lang="en-US" dirty="0" err="1" smtClean="0"/>
              <a:t>Elipsoid</a:t>
            </a:r>
            <a:r>
              <a:rPr lang="en-US" dirty="0" smtClean="0"/>
              <a:t> </a:t>
            </a:r>
            <a:r>
              <a:rPr lang="tr-TR" dirty="0" smtClean="0"/>
              <a:t>-</a:t>
            </a:r>
            <a:r>
              <a:rPr lang="en-US" dirty="0" smtClean="0"/>
              <a:t> </a:t>
            </a:r>
            <a:r>
              <a:rPr lang="tr-TR" dirty="0" smtClean="0"/>
              <a:t>J</a:t>
            </a:r>
            <a:r>
              <a:rPr lang="en-US" dirty="0" err="1" smtClean="0"/>
              <a:t>eoi</a:t>
            </a:r>
            <a:r>
              <a:rPr lang="tr-TR" dirty="0" smtClean="0"/>
              <a:t>t</a:t>
            </a:r>
            <a:endParaRPr lang="en-US"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dirty="0"/>
          </a:p>
        </p:txBody>
      </p:sp>
      <p:sp>
        <p:nvSpPr>
          <p:cNvPr id="5" name="4 Slayt Numarası Yer Tutucusu"/>
          <p:cNvSpPr>
            <a:spLocks noGrp="1"/>
          </p:cNvSpPr>
          <p:nvPr>
            <p:ph type="sldNum" sz="quarter" idx="12"/>
          </p:nvPr>
        </p:nvSpPr>
        <p:spPr/>
        <p:txBody>
          <a:bodyPr/>
          <a:lstStyle/>
          <a:p>
            <a:fld id="{B9580AF1-1C51-4380-A5C4-495C4658AC2C}" type="slidenum">
              <a:rPr lang="tr-TR" smtClean="0"/>
              <a:pPr/>
              <a:t>31</a:t>
            </a:fld>
            <a:endParaRPr lang="tr-TR"/>
          </a:p>
        </p:txBody>
      </p:sp>
      <p:sp>
        <p:nvSpPr>
          <p:cNvPr id="16" name="Rectangle 3"/>
          <p:cNvSpPr txBox="1">
            <a:spLocks noChangeArrowheads="1"/>
          </p:cNvSpPr>
          <p:nvPr/>
        </p:nvSpPr>
        <p:spPr bwMode="auto">
          <a:xfrm>
            <a:off x="838200" y="2971800"/>
            <a:ext cx="7315200" cy="3276600"/>
          </a:xfrm>
          <a:prstGeom prst="rect">
            <a:avLst/>
          </a:prstGeom>
          <a:noFill/>
          <a:ln>
            <a:miter lim="800000"/>
            <a:headEnd/>
            <a:tailEnd/>
          </a:ln>
        </p:spPr>
        <p:txBody>
          <a:bodyPr vert="horz" wrap="square" lIns="92075" tIns="46038" rIns="92075" bIns="46038" numCol="1" anchor="t" anchorCtr="0" compatLnSpc="1">
            <a:prstTxWarp prst="textNoShape">
              <a:avLst/>
            </a:prstTxWarp>
            <a:normAutofit/>
          </a:bodyPr>
          <a:lstStyle/>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Elipsoid</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90000"/>
              </a:lnSpc>
              <a:spcBef>
                <a:spcPts val="550"/>
              </a:spcBef>
              <a:spcAft>
                <a:spcPts val="0"/>
              </a:spcAft>
              <a:buClr>
                <a:schemeClr val="accent1"/>
              </a:buClr>
              <a:buSzTx/>
              <a:buFont typeface="Verdana"/>
              <a:buChar char="◦"/>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mn-cs"/>
              </a:rPr>
              <a:t>Basit matematiksel ifadeler kullanılır.</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90000"/>
              </a:lnSpc>
              <a:spcBef>
                <a:spcPts val="550"/>
              </a:spcBef>
              <a:spcAft>
                <a:spcPts val="0"/>
              </a:spcAft>
              <a:buClr>
                <a:schemeClr val="accent1"/>
              </a:buClr>
              <a:buSzTx/>
              <a:buFont typeface="Verdana"/>
              <a:buChar char="◦"/>
              <a:tabLst/>
              <a:defRPr/>
            </a:pPr>
            <a:r>
              <a:rPr lang="tr-TR" dirty="0" smtClean="0"/>
              <a:t>İki parametre ile tanımlanabilir.</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90000"/>
              </a:lnSpc>
              <a:spcBef>
                <a:spcPts val="550"/>
              </a:spcBef>
              <a:spcAft>
                <a:spcPts val="0"/>
              </a:spcAft>
              <a:buClr>
                <a:schemeClr val="accent1"/>
              </a:buClr>
              <a:buSzTx/>
              <a:buFont typeface="Verdana"/>
              <a:buChar char="◦"/>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mn-cs"/>
              </a:rPr>
              <a:t>Ölçme</a:t>
            </a:r>
            <a:r>
              <a:rPr kumimoji="0" lang="tr-TR" sz="1800" b="0" i="0" u="none" strike="noStrike" kern="1200" cap="none" spc="0" normalizeH="0" noProof="0" dirty="0" smtClean="0">
                <a:ln>
                  <a:noFill/>
                </a:ln>
                <a:solidFill>
                  <a:schemeClr val="tx1"/>
                </a:solidFill>
                <a:effectLst/>
                <a:uLnTx/>
                <a:uFillTx/>
                <a:latin typeface="+mn-lt"/>
                <a:ea typeface="+mn-ea"/>
                <a:cs typeface="+mn-cs"/>
              </a:rPr>
              <a:t> aletleri ile algılanamaz.</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lang="tr-TR" dirty="0" err="1" smtClean="0"/>
              <a:t>Jeoit</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90000"/>
              </a:lnSpc>
              <a:spcBef>
                <a:spcPts val="550"/>
              </a:spcBef>
              <a:spcAft>
                <a:spcPts val="0"/>
              </a:spcAft>
              <a:buClr>
                <a:schemeClr val="accent1"/>
              </a:buClr>
              <a:buSzTx/>
              <a:buFont typeface="Verdana"/>
              <a:buChar char="◦"/>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mn-cs"/>
              </a:rPr>
              <a:t>Karmaşık fiziksel ifadeler kullanılır.</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90000"/>
              </a:lnSpc>
              <a:spcBef>
                <a:spcPts val="550"/>
              </a:spcBef>
              <a:spcAft>
                <a:spcPts val="0"/>
              </a:spcAft>
              <a:buClr>
                <a:schemeClr val="accent1"/>
              </a:buClr>
              <a:buSzTx/>
              <a:buFont typeface="Verdana"/>
              <a:buChar char="◦"/>
              <a:tabLst/>
              <a:defRPr/>
            </a:pPr>
            <a:r>
              <a:rPr lang="tr-TR" dirty="0" smtClean="0"/>
              <a:t>Sonsuz sayıda parametre ile tanımlanır.</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640080" lvl="1" indent="-237744">
              <a:lnSpc>
                <a:spcPct val="90000"/>
              </a:lnSpc>
              <a:spcBef>
                <a:spcPts val="550"/>
              </a:spcBef>
              <a:buClr>
                <a:schemeClr val="accent1"/>
              </a:buClr>
              <a:buFont typeface="Verdana"/>
              <a:buChar char="◦"/>
              <a:defRPr/>
            </a:pPr>
            <a:r>
              <a:rPr lang="tr-TR" dirty="0" smtClean="0"/>
              <a:t>Ölçme aletleri ile algılanabilir.</a:t>
            </a:r>
            <a:endParaRPr lang="en-US" dirty="0" smtClean="0"/>
          </a:p>
        </p:txBody>
      </p:sp>
      <p:pic>
        <p:nvPicPr>
          <p:cNvPr id="17" name="Picture 4"/>
          <p:cNvPicPr>
            <a:picLocks noChangeArrowheads="1"/>
          </p:cNvPicPr>
          <p:nvPr/>
        </p:nvPicPr>
        <p:blipFill>
          <a:blip r:embed="rId2" cstate="print"/>
          <a:srcRect/>
          <a:stretch>
            <a:fillRect/>
          </a:stretch>
        </p:blipFill>
        <p:spPr bwMode="auto">
          <a:xfrm>
            <a:off x="2854325" y="1470025"/>
            <a:ext cx="3248025" cy="1973263"/>
          </a:xfrm>
          <a:prstGeom prst="rect">
            <a:avLst/>
          </a:prstGeom>
          <a:noFill/>
          <a:ln w="9525">
            <a:noFill/>
            <a:miter lim="800000"/>
            <a:headEnd/>
            <a:tailEnd/>
          </a:ln>
          <a:effectLst/>
        </p:spPr>
      </p:pic>
      <p:pic>
        <p:nvPicPr>
          <p:cNvPr id="23" name="Picture 10"/>
          <p:cNvPicPr>
            <a:picLocks noChangeAspect="1" noChangeArrowheads="1"/>
          </p:cNvPicPr>
          <p:nvPr/>
        </p:nvPicPr>
        <p:blipFill>
          <a:blip r:embed="rId3" cstate="print">
            <a:clrChange>
              <a:clrFrom>
                <a:srgbClr val="FBFBFB"/>
              </a:clrFrom>
              <a:clrTo>
                <a:srgbClr val="FBFBFB">
                  <a:alpha val="0"/>
                </a:srgbClr>
              </a:clrTo>
            </a:clrChange>
          </a:blip>
          <a:srcRect/>
          <a:stretch>
            <a:fillRect/>
          </a:stretch>
        </p:blipFill>
        <p:spPr bwMode="auto">
          <a:xfrm>
            <a:off x="0" y="6678613"/>
            <a:ext cx="307975" cy="179387"/>
          </a:xfrm>
          <a:prstGeom prst="rect">
            <a:avLst/>
          </a:prstGeom>
          <a:noFill/>
          <a:ln w="9525">
            <a:noFill/>
            <a:miter lim="800000"/>
            <a:headEnd/>
            <a:tailEnd/>
          </a:ln>
          <a:effectLst/>
        </p:spPr>
      </p:pic>
      <p:sp>
        <p:nvSpPr>
          <p:cNvPr id="24" name="23 Dikdörtgen"/>
          <p:cNvSpPr/>
          <p:nvPr/>
        </p:nvSpPr>
        <p:spPr>
          <a:xfrm>
            <a:off x="1187624" y="6237312"/>
            <a:ext cx="2621680" cy="369332"/>
          </a:xfrm>
          <a:prstGeom prst="rect">
            <a:avLst/>
          </a:prstGeom>
        </p:spPr>
        <p:txBody>
          <a:bodyPr wrap="none">
            <a:spAutoFit/>
          </a:bodyPr>
          <a:lstStyle/>
          <a:p>
            <a:r>
              <a:rPr lang="tr-TR" dirty="0" smtClean="0"/>
              <a:t>http://crunch.tec.army.mil/</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Elipsoid</a:t>
            </a:r>
            <a:r>
              <a:rPr lang="tr-TR" dirty="0" smtClean="0"/>
              <a:t> - </a:t>
            </a:r>
            <a:r>
              <a:rPr lang="tr-TR" dirty="0" err="1" smtClean="0"/>
              <a:t>Jeoit</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32</a:t>
            </a:fld>
            <a:endParaRPr lang="tr-TR"/>
          </a:p>
        </p:txBody>
      </p:sp>
      <p:pic>
        <p:nvPicPr>
          <p:cNvPr id="3074" name="Picture 2" descr="http://www.geod.nrcan.gc.ca/hm/images/fig1_heights_e.jpg">
            <a:hlinkClick r:id="rId2"/>
          </p:cNvPr>
          <p:cNvPicPr>
            <a:picLocks noChangeAspect="1" noChangeArrowheads="1"/>
          </p:cNvPicPr>
          <p:nvPr/>
        </p:nvPicPr>
        <p:blipFill>
          <a:blip r:embed="rId3" cstate="print"/>
          <a:srcRect/>
          <a:stretch>
            <a:fillRect/>
          </a:stretch>
        </p:blipFill>
        <p:spPr bwMode="auto">
          <a:xfrm>
            <a:off x="1691680" y="1412776"/>
            <a:ext cx="6791325" cy="5067301"/>
          </a:xfrm>
          <a:prstGeom prst="rect">
            <a:avLst/>
          </a:prstGeom>
          <a:noFill/>
        </p:spPr>
      </p:pic>
      <p:sp>
        <p:nvSpPr>
          <p:cNvPr id="7" name="6 Dikdörtgen"/>
          <p:cNvSpPr/>
          <p:nvPr/>
        </p:nvSpPr>
        <p:spPr>
          <a:xfrm>
            <a:off x="5940152" y="6381328"/>
            <a:ext cx="2309671" cy="369332"/>
          </a:xfrm>
          <a:prstGeom prst="rect">
            <a:avLst/>
          </a:prstGeom>
        </p:spPr>
        <p:txBody>
          <a:bodyPr wrap="none">
            <a:spAutoFit/>
          </a:bodyPr>
          <a:lstStyle/>
          <a:p>
            <a:r>
              <a:rPr lang="tr-TR" dirty="0" smtClean="0">
                <a:hlinkClick r:id="rId4"/>
              </a:rPr>
              <a:t>www.</a:t>
            </a:r>
            <a:r>
              <a:rPr lang="tr-TR" dirty="0" err="1" smtClean="0">
                <a:hlinkClick r:id="rId4"/>
              </a:rPr>
              <a:t>geod</a:t>
            </a:r>
            <a:r>
              <a:rPr lang="tr-TR" dirty="0" smtClean="0">
                <a:hlinkClick r:id="rId4"/>
              </a:rPr>
              <a:t>.</a:t>
            </a:r>
            <a:r>
              <a:rPr lang="tr-TR" dirty="0" err="1" smtClean="0">
                <a:hlinkClick r:id="rId4"/>
              </a:rPr>
              <a:t>nrcan</a:t>
            </a:r>
            <a:r>
              <a:rPr lang="tr-TR" dirty="0" smtClean="0">
                <a:hlinkClick r:id="rId4"/>
              </a:rPr>
              <a:t>.</a:t>
            </a:r>
            <a:r>
              <a:rPr lang="tr-TR" dirty="0" err="1" smtClean="0">
                <a:hlinkClick r:id="rId4"/>
              </a:rPr>
              <a:t>gc</a:t>
            </a:r>
            <a:r>
              <a:rPr lang="tr-TR" dirty="0" smtClean="0">
                <a:hlinkClick r:id="rId4"/>
              </a:rPr>
              <a:t>.</a:t>
            </a:r>
            <a:r>
              <a:rPr lang="tr-TR" dirty="0" err="1" smtClean="0">
                <a:hlinkClick r:id="rId4"/>
              </a:rPr>
              <a:t>ca</a:t>
            </a:r>
            <a:r>
              <a:rPr lang="tr-TR" dirty="0" smtClean="0"/>
              <a:t> </a:t>
            </a: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Referans Sistemleri</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33</a:t>
            </a:fld>
            <a:endParaRPr lang="tr-TR"/>
          </a:p>
        </p:txBody>
      </p:sp>
      <p:grpSp>
        <p:nvGrpSpPr>
          <p:cNvPr id="6" name="Group 2"/>
          <p:cNvGrpSpPr>
            <a:grpSpLocks/>
          </p:cNvGrpSpPr>
          <p:nvPr/>
        </p:nvGrpSpPr>
        <p:grpSpPr bwMode="auto">
          <a:xfrm>
            <a:off x="2843808" y="2132856"/>
            <a:ext cx="4752975" cy="3384550"/>
            <a:chOff x="2910" y="3240"/>
            <a:chExt cx="9000" cy="6857"/>
          </a:xfrm>
        </p:grpSpPr>
        <p:pic>
          <p:nvPicPr>
            <p:cNvPr id="7" name="Picture 3"/>
            <p:cNvPicPr>
              <a:picLocks noChangeAspect="1" noChangeArrowheads="1"/>
            </p:cNvPicPr>
            <p:nvPr/>
          </p:nvPicPr>
          <p:blipFill>
            <a:blip r:embed="rId2" cstate="print"/>
            <a:srcRect/>
            <a:stretch>
              <a:fillRect/>
            </a:stretch>
          </p:blipFill>
          <p:spPr bwMode="auto">
            <a:xfrm>
              <a:off x="2910" y="3240"/>
              <a:ext cx="9000" cy="6857"/>
            </a:xfrm>
            <a:prstGeom prst="rect">
              <a:avLst/>
            </a:prstGeom>
            <a:solidFill>
              <a:srgbClr val="FFFFFF"/>
            </a:solidFill>
            <a:ln w="12700">
              <a:noFill/>
              <a:miter lim="800000"/>
              <a:headEnd type="none" w="sm" len="sm"/>
              <a:tailEnd type="none" w="sm" len="sm"/>
            </a:ln>
          </p:spPr>
        </p:pic>
        <p:pic>
          <p:nvPicPr>
            <p:cNvPr id="8" name="Picture 4"/>
            <p:cNvPicPr>
              <a:picLocks noChangeAspect="1" noChangeArrowheads="1"/>
            </p:cNvPicPr>
            <p:nvPr/>
          </p:nvPicPr>
          <p:blipFill>
            <a:blip r:embed="rId3"/>
            <a:srcRect/>
            <a:stretch>
              <a:fillRect/>
            </a:stretch>
          </p:blipFill>
          <p:spPr bwMode="auto">
            <a:xfrm>
              <a:off x="4524" y="8208"/>
              <a:ext cx="3540" cy="445"/>
            </a:xfrm>
            <a:prstGeom prst="rect">
              <a:avLst/>
            </a:prstGeom>
            <a:noFill/>
            <a:ln w="12700">
              <a:noFill/>
              <a:miter lim="800000"/>
              <a:headEnd type="none" w="sm" len="sm"/>
              <a:tailEnd type="none" w="sm" len="sm"/>
            </a:ln>
          </p:spPr>
        </p:pic>
        <p:grpSp>
          <p:nvGrpSpPr>
            <p:cNvPr id="9" name="Group 5"/>
            <p:cNvGrpSpPr>
              <a:grpSpLocks/>
            </p:cNvGrpSpPr>
            <p:nvPr/>
          </p:nvGrpSpPr>
          <p:grpSpPr bwMode="auto">
            <a:xfrm>
              <a:off x="7845" y="4926"/>
              <a:ext cx="698" cy="3283"/>
              <a:chOff x="3078" y="2015"/>
              <a:chExt cx="279" cy="1313"/>
            </a:xfrm>
          </p:grpSpPr>
          <p:pic>
            <p:nvPicPr>
              <p:cNvPr id="10" name="Picture 6"/>
              <p:cNvPicPr>
                <a:picLocks noChangeAspect="1" noChangeArrowheads="1"/>
              </p:cNvPicPr>
              <p:nvPr/>
            </p:nvPicPr>
            <p:blipFill>
              <a:blip r:embed="rId4"/>
              <a:srcRect/>
              <a:stretch>
                <a:fillRect/>
              </a:stretch>
            </p:blipFill>
            <p:spPr bwMode="auto">
              <a:xfrm>
                <a:off x="3204" y="2394"/>
                <a:ext cx="153" cy="534"/>
              </a:xfrm>
              <a:prstGeom prst="rect">
                <a:avLst/>
              </a:prstGeom>
              <a:noFill/>
              <a:ln w="12700">
                <a:noFill/>
                <a:miter lim="800000"/>
                <a:headEnd type="none" w="sm" len="sm"/>
                <a:tailEnd type="none" w="sm" len="sm"/>
              </a:ln>
            </p:spPr>
          </p:pic>
          <p:pic>
            <p:nvPicPr>
              <p:cNvPr id="11" name="Picture 7"/>
              <p:cNvPicPr>
                <a:picLocks noChangeAspect="1" noChangeArrowheads="1"/>
              </p:cNvPicPr>
              <p:nvPr/>
            </p:nvPicPr>
            <p:blipFill>
              <a:blip r:embed="rId5"/>
              <a:srcRect/>
              <a:stretch>
                <a:fillRect/>
              </a:stretch>
            </p:blipFill>
            <p:spPr bwMode="auto">
              <a:xfrm>
                <a:off x="3078" y="2015"/>
                <a:ext cx="150" cy="379"/>
              </a:xfrm>
              <a:prstGeom prst="rect">
                <a:avLst/>
              </a:prstGeom>
              <a:noFill/>
              <a:ln w="12700">
                <a:noFill/>
                <a:miter lim="800000"/>
                <a:headEnd type="none" w="sm" len="sm"/>
                <a:tailEnd type="none" w="sm" len="sm"/>
              </a:ln>
            </p:spPr>
          </p:pic>
          <p:pic>
            <p:nvPicPr>
              <p:cNvPr id="12" name="Picture 8"/>
              <p:cNvPicPr>
                <a:picLocks noChangeAspect="1" noChangeArrowheads="1"/>
              </p:cNvPicPr>
              <p:nvPr/>
            </p:nvPicPr>
            <p:blipFill>
              <a:blip r:embed="rId6"/>
              <a:srcRect/>
              <a:stretch>
                <a:fillRect/>
              </a:stretch>
            </p:blipFill>
            <p:spPr bwMode="auto">
              <a:xfrm>
                <a:off x="3262" y="2928"/>
                <a:ext cx="50" cy="400"/>
              </a:xfrm>
              <a:prstGeom prst="rect">
                <a:avLst/>
              </a:prstGeom>
              <a:noFill/>
              <a:ln w="12700">
                <a:noFill/>
                <a:miter lim="800000"/>
                <a:headEnd type="none" w="sm" len="sm"/>
                <a:tailEnd type="none" w="sm" len="sm"/>
              </a:ln>
            </p:spPr>
          </p:pic>
        </p:gr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259632" y="548680"/>
            <a:ext cx="7772400" cy="533400"/>
          </a:xfrm>
        </p:spPr>
        <p:txBody>
          <a:bodyPr>
            <a:normAutofit fontScale="90000"/>
          </a:bodyPr>
          <a:lstStyle/>
          <a:p>
            <a:r>
              <a:rPr lang="tr-TR" dirty="0" smtClean="0"/>
              <a:t>Yeryuvarı 		 Harita</a:t>
            </a:r>
            <a:endParaRPr lang="en-US" dirty="0"/>
          </a:p>
        </p:txBody>
      </p:sp>
      <p:pic>
        <p:nvPicPr>
          <p:cNvPr id="39940" name="Picture 4" descr="earth"/>
          <p:cNvPicPr>
            <a:picLocks noChangeAspect="1" noChangeArrowheads="1"/>
          </p:cNvPicPr>
          <p:nvPr/>
        </p:nvPicPr>
        <p:blipFill>
          <a:blip r:embed="rId3" cstate="print"/>
          <a:srcRect/>
          <a:stretch>
            <a:fillRect/>
          </a:stretch>
        </p:blipFill>
        <p:spPr bwMode="auto">
          <a:xfrm>
            <a:off x="533400" y="1371600"/>
            <a:ext cx="2889250" cy="3048000"/>
          </a:xfrm>
          <a:prstGeom prst="rect">
            <a:avLst/>
          </a:prstGeom>
          <a:noFill/>
          <a:ln w="9525">
            <a:noFill/>
            <a:miter lim="800000"/>
            <a:headEnd/>
            <a:tailEnd/>
          </a:ln>
        </p:spPr>
      </p:pic>
      <p:pic>
        <p:nvPicPr>
          <p:cNvPr id="39941" name="Picture 5" descr="earth"/>
          <p:cNvPicPr>
            <a:picLocks noChangeAspect="1" noChangeArrowheads="1"/>
          </p:cNvPicPr>
          <p:nvPr/>
        </p:nvPicPr>
        <p:blipFill>
          <a:blip r:embed="rId3" cstate="print"/>
          <a:srcRect/>
          <a:stretch>
            <a:fillRect/>
          </a:stretch>
        </p:blipFill>
        <p:spPr bwMode="auto">
          <a:xfrm>
            <a:off x="4191000" y="2133600"/>
            <a:ext cx="1300163" cy="1371600"/>
          </a:xfrm>
          <a:prstGeom prst="rect">
            <a:avLst/>
          </a:prstGeom>
          <a:noFill/>
          <a:ln w="9525">
            <a:noFill/>
            <a:miter lim="800000"/>
            <a:headEnd/>
            <a:tailEnd/>
          </a:ln>
        </p:spPr>
      </p:pic>
      <p:sp>
        <p:nvSpPr>
          <p:cNvPr id="39942" name="Line 6"/>
          <p:cNvSpPr>
            <a:spLocks noChangeShapeType="1"/>
          </p:cNvSpPr>
          <p:nvPr/>
        </p:nvSpPr>
        <p:spPr bwMode="auto">
          <a:xfrm>
            <a:off x="1981200" y="1371600"/>
            <a:ext cx="2860675" cy="752475"/>
          </a:xfrm>
          <a:prstGeom prst="line">
            <a:avLst/>
          </a:prstGeom>
          <a:noFill/>
          <a:ln w="38100">
            <a:solidFill>
              <a:srgbClr val="0000FF"/>
            </a:solidFill>
            <a:round/>
            <a:headEnd/>
            <a:tailEnd/>
          </a:ln>
          <a:effectLst/>
        </p:spPr>
        <p:txBody>
          <a:bodyPr wrap="none" anchor="ctr"/>
          <a:lstStyle/>
          <a:p>
            <a:endParaRPr lang="tr-TR"/>
          </a:p>
        </p:txBody>
      </p:sp>
      <p:sp>
        <p:nvSpPr>
          <p:cNvPr id="39943" name="Line 7"/>
          <p:cNvSpPr>
            <a:spLocks noChangeShapeType="1"/>
          </p:cNvSpPr>
          <p:nvPr/>
        </p:nvSpPr>
        <p:spPr bwMode="auto">
          <a:xfrm flipV="1">
            <a:off x="1971675" y="3413125"/>
            <a:ext cx="2890838" cy="792163"/>
          </a:xfrm>
          <a:prstGeom prst="line">
            <a:avLst/>
          </a:prstGeom>
          <a:noFill/>
          <a:ln w="38100">
            <a:solidFill>
              <a:srgbClr val="0000FF"/>
            </a:solidFill>
            <a:round/>
            <a:headEnd/>
            <a:tailEnd/>
          </a:ln>
          <a:effectLst/>
        </p:spPr>
        <p:txBody>
          <a:bodyPr wrap="none" anchor="ctr"/>
          <a:lstStyle/>
          <a:p>
            <a:endParaRPr lang="tr-TR"/>
          </a:p>
        </p:txBody>
      </p:sp>
      <p:grpSp>
        <p:nvGrpSpPr>
          <p:cNvPr id="2" name="Group 10"/>
          <p:cNvGrpSpPr>
            <a:grpSpLocks/>
          </p:cNvGrpSpPr>
          <p:nvPr/>
        </p:nvGrpSpPr>
        <p:grpSpPr bwMode="auto">
          <a:xfrm>
            <a:off x="6310313" y="2046288"/>
            <a:ext cx="2514600" cy="1447800"/>
            <a:chOff x="3792" y="1872"/>
            <a:chExt cx="1584" cy="912"/>
          </a:xfrm>
        </p:grpSpPr>
        <p:pic>
          <p:nvPicPr>
            <p:cNvPr id="39944" name="Picture 8" descr="map"/>
            <p:cNvPicPr>
              <a:picLocks noChangeAspect="1" noChangeArrowheads="1"/>
            </p:cNvPicPr>
            <p:nvPr/>
          </p:nvPicPr>
          <p:blipFill>
            <a:blip r:embed="rId4" cstate="print"/>
            <a:srcRect/>
            <a:stretch>
              <a:fillRect/>
            </a:stretch>
          </p:blipFill>
          <p:spPr bwMode="auto">
            <a:xfrm>
              <a:off x="3792" y="1872"/>
              <a:ext cx="1584" cy="912"/>
            </a:xfrm>
            <a:prstGeom prst="rect">
              <a:avLst/>
            </a:prstGeom>
            <a:noFill/>
          </p:spPr>
        </p:pic>
        <p:sp>
          <p:nvSpPr>
            <p:cNvPr id="39945" name="Rectangle 9"/>
            <p:cNvSpPr>
              <a:spLocks noChangeArrowheads="1"/>
            </p:cNvSpPr>
            <p:nvPr/>
          </p:nvSpPr>
          <p:spPr bwMode="auto">
            <a:xfrm>
              <a:off x="3792" y="1872"/>
              <a:ext cx="1584" cy="912"/>
            </a:xfrm>
            <a:prstGeom prst="rect">
              <a:avLst/>
            </a:prstGeom>
            <a:noFill/>
            <a:ln w="19050">
              <a:solidFill>
                <a:srgbClr val="996633"/>
              </a:solidFill>
              <a:miter lim="800000"/>
              <a:headEnd/>
              <a:tailEnd/>
            </a:ln>
            <a:effectLst/>
          </p:spPr>
          <p:txBody>
            <a:bodyPr wrap="none" anchor="ctr"/>
            <a:lstStyle/>
            <a:p>
              <a:endParaRPr lang="tr-TR"/>
            </a:p>
          </p:txBody>
        </p:sp>
      </p:grpSp>
      <p:sp>
        <p:nvSpPr>
          <p:cNvPr id="39958" name="AutoShape 22"/>
          <p:cNvSpPr>
            <a:spLocks noChangeArrowheads="1"/>
          </p:cNvSpPr>
          <p:nvPr/>
        </p:nvSpPr>
        <p:spPr bwMode="auto">
          <a:xfrm>
            <a:off x="3505200" y="2590800"/>
            <a:ext cx="609600" cy="457200"/>
          </a:xfrm>
          <a:prstGeom prst="rightArrow">
            <a:avLst>
              <a:gd name="adj1" fmla="val 50000"/>
              <a:gd name="adj2" fmla="val 33333"/>
            </a:avLst>
          </a:prstGeom>
          <a:solidFill>
            <a:schemeClr val="accent1"/>
          </a:solidFill>
          <a:ln w="9525">
            <a:solidFill>
              <a:schemeClr val="tx1"/>
            </a:solidFill>
            <a:miter lim="800000"/>
            <a:headEnd/>
            <a:tailEnd/>
          </a:ln>
          <a:effectLst/>
        </p:spPr>
        <p:txBody>
          <a:bodyPr wrap="none" anchor="ctr"/>
          <a:lstStyle/>
          <a:p>
            <a:endParaRPr lang="tr-TR"/>
          </a:p>
        </p:txBody>
      </p:sp>
      <p:sp>
        <p:nvSpPr>
          <p:cNvPr id="39959" name="AutoShape 23"/>
          <p:cNvSpPr>
            <a:spLocks noChangeArrowheads="1"/>
          </p:cNvSpPr>
          <p:nvPr/>
        </p:nvSpPr>
        <p:spPr bwMode="auto">
          <a:xfrm>
            <a:off x="5562600" y="2590800"/>
            <a:ext cx="609600" cy="457200"/>
          </a:xfrm>
          <a:prstGeom prst="rightArrow">
            <a:avLst>
              <a:gd name="adj1" fmla="val 50000"/>
              <a:gd name="adj2" fmla="val 33333"/>
            </a:avLst>
          </a:prstGeom>
          <a:solidFill>
            <a:schemeClr val="accent1"/>
          </a:solidFill>
          <a:ln w="9525">
            <a:solidFill>
              <a:schemeClr val="tx1"/>
            </a:solidFill>
            <a:miter lim="800000"/>
            <a:headEnd/>
            <a:tailEnd/>
          </a:ln>
          <a:effectLst/>
        </p:spPr>
        <p:txBody>
          <a:bodyPr wrap="none" anchor="ctr"/>
          <a:lstStyle/>
          <a:p>
            <a:endParaRPr lang="tr-TR"/>
          </a:p>
        </p:txBody>
      </p:sp>
      <p:sp>
        <p:nvSpPr>
          <p:cNvPr id="22" name="21 Sağ Ok"/>
          <p:cNvSpPr/>
          <p:nvPr/>
        </p:nvSpPr>
        <p:spPr>
          <a:xfrm>
            <a:off x="3182888" y="859156"/>
            <a:ext cx="100811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48130" name="Object 2"/>
          <p:cNvGraphicFramePr>
            <a:graphicFrameLocks noChangeAspect="1"/>
          </p:cNvGraphicFramePr>
          <p:nvPr/>
        </p:nvGraphicFramePr>
        <p:xfrm>
          <a:off x="3419872" y="4293096"/>
          <a:ext cx="3352800" cy="2222500"/>
        </p:xfrm>
        <a:graphic>
          <a:graphicData uri="http://schemas.openxmlformats.org/presentationml/2006/ole">
            <mc:AlternateContent xmlns:mc="http://schemas.openxmlformats.org/markup-compatibility/2006">
              <mc:Choice xmlns:v="urn:schemas-microsoft-com:vml" Requires="v">
                <p:oleObj spid="_x0000_s48157" name="Document" r:id="rId6" imgW="1882800" imgH="1247760" progId="Word.Document.8">
                  <p:embed/>
                </p:oleObj>
              </mc:Choice>
              <mc:Fallback>
                <p:oleObj name="Document" r:id="rId6" imgW="1882800" imgH="1247760" progId="Word.Document.8">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4293096"/>
                        <a:ext cx="3352800"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Yeryuvarı 		    Harita</a:t>
            </a:r>
            <a:endParaRPr lang="tr-TR" dirty="0"/>
          </a:p>
        </p:txBody>
      </p:sp>
      <p:sp>
        <p:nvSpPr>
          <p:cNvPr id="3" name="2 Veri Yer Tutucusu"/>
          <p:cNvSpPr>
            <a:spLocks noGrp="1"/>
          </p:cNvSpPr>
          <p:nvPr>
            <p:ph type="dt" sz="half" idx="10"/>
          </p:nvPr>
        </p:nvSpPr>
        <p:spPr/>
        <p:txBody>
          <a:bodyPr/>
          <a:lstStyle/>
          <a:p>
            <a:fld id="{C7649E77-2B8E-4F20-A5D8-3618EEC0941F}" type="datetime1">
              <a:rPr lang="tr-TR" smtClean="0"/>
              <a:pPr/>
              <a:t>11.10.2023</a:t>
            </a:fld>
            <a:endParaRPr lang="tr-TR"/>
          </a:p>
        </p:txBody>
      </p:sp>
      <p:sp>
        <p:nvSpPr>
          <p:cNvPr id="4" name="3 Slayt Numarası Yer Tutucusu"/>
          <p:cNvSpPr>
            <a:spLocks noGrp="1"/>
          </p:cNvSpPr>
          <p:nvPr>
            <p:ph type="sldNum" sz="quarter" idx="12"/>
          </p:nvPr>
        </p:nvSpPr>
        <p:spPr/>
        <p:txBody>
          <a:bodyPr/>
          <a:lstStyle/>
          <a:p>
            <a:fld id="{B9580AF1-1C51-4380-A5C4-495C4658AC2C}" type="slidenum">
              <a:rPr lang="tr-TR" smtClean="0"/>
              <a:pPr/>
              <a:t>35</a:t>
            </a:fld>
            <a:endParaRPr lang="tr-TR"/>
          </a:p>
        </p:txBody>
      </p:sp>
      <p:pic>
        <p:nvPicPr>
          <p:cNvPr id="49154" name="Picture 2" descr="http://www.zonums.com/sitebuilder/images/utmzones-741x425.png">
            <a:hlinkClick r:id="rId2"/>
          </p:cNvPr>
          <p:cNvPicPr>
            <a:picLocks noChangeAspect="1" noChangeArrowheads="1"/>
          </p:cNvPicPr>
          <p:nvPr/>
        </p:nvPicPr>
        <p:blipFill>
          <a:blip r:embed="rId3" cstate="print"/>
          <a:srcRect/>
          <a:stretch>
            <a:fillRect/>
          </a:stretch>
        </p:blipFill>
        <p:spPr bwMode="auto">
          <a:xfrm>
            <a:off x="1835696" y="1988840"/>
            <a:ext cx="6791325" cy="3895725"/>
          </a:xfrm>
          <a:prstGeom prst="rect">
            <a:avLst/>
          </a:prstGeom>
          <a:noFill/>
        </p:spPr>
      </p:pic>
      <p:sp>
        <p:nvSpPr>
          <p:cNvPr id="6" name="5 Sağ Ok"/>
          <p:cNvSpPr/>
          <p:nvPr/>
        </p:nvSpPr>
        <p:spPr>
          <a:xfrm>
            <a:off x="4209994" y="964665"/>
            <a:ext cx="100811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C7649E77-2B8E-4F20-A5D8-3618EEC0941F}" type="datetime1">
              <a:rPr lang="tr-TR" smtClean="0"/>
              <a:pPr/>
              <a:t>11.10.2023</a:t>
            </a:fld>
            <a:endParaRPr lang="tr-TR"/>
          </a:p>
        </p:txBody>
      </p:sp>
      <p:sp>
        <p:nvSpPr>
          <p:cNvPr id="4" name="3 Slayt Numarası Yer Tutucusu"/>
          <p:cNvSpPr>
            <a:spLocks noGrp="1"/>
          </p:cNvSpPr>
          <p:nvPr>
            <p:ph type="sldNum" sz="quarter" idx="12"/>
          </p:nvPr>
        </p:nvSpPr>
        <p:spPr/>
        <p:txBody>
          <a:bodyPr/>
          <a:lstStyle/>
          <a:p>
            <a:fld id="{B9580AF1-1C51-4380-A5C4-495C4658AC2C}" type="slidenum">
              <a:rPr lang="tr-TR" smtClean="0"/>
              <a:pPr/>
              <a:t>36</a:t>
            </a:fld>
            <a:endParaRPr lang="tr-TR"/>
          </a:p>
        </p:txBody>
      </p:sp>
      <p:sp>
        <p:nvSpPr>
          <p:cNvPr id="5" name="Rectangle 2"/>
          <p:cNvSpPr txBox="1">
            <a:spLocks noChangeArrowheads="1"/>
          </p:cNvSpPr>
          <p:nvPr/>
        </p:nvSpPr>
        <p:spPr>
          <a:xfrm>
            <a:off x="914400" y="260648"/>
            <a:ext cx="822960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Modern Teknikler</a:t>
            </a:r>
            <a:endParaRPr kumimoji="0" lang="tr-TR" sz="28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6" name="Picture 4" descr="const"/>
          <p:cNvPicPr>
            <a:picLocks noChangeAspect="1" noChangeArrowheads="1"/>
          </p:cNvPicPr>
          <p:nvPr/>
        </p:nvPicPr>
        <p:blipFill>
          <a:blip r:embed="rId2" cstate="print"/>
          <a:srcRect/>
          <a:stretch>
            <a:fillRect/>
          </a:stretch>
        </p:blipFill>
        <p:spPr bwMode="auto">
          <a:xfrm>
            <a:off x="692150" y="2489200"/>
            <a:ext cx="2093913" cy="1695450"/>
          </a:xfrm>
          <a:prstGeom prst="rect">
            <a:avLst/>
          </a:prstGeom>
          <a:noFill/>
          <a:ln w="9525">
            <a:noFill/>
            <a:miter lim="800000"/>
            <a:headEnd/>
            <a:tailEnd/>
          </a:ln>
        </p:spPr>
      </p:pic>
      <p:pic>
        <p:nvPicPr>
          <p:cNvPr id="7" name="Picture 5" descr="SLR Track"/>
          <p:cNvPicPr>
            <a:picLocks noChangeAspect="1" noChangeArrowheads="1"/>
          </p:cNvPicPr>
          <p:nvPr/>
        </p:nvPicPr>
        <p:blipFill>
          <a:blip r:embed="rId3" cstate="print"/>
          <a:srcRect/>
          <a:stretch>
            <a:fillRect/>
          </a:stretch>
        </p:blipFill>
        <p:spPr bwMode="auto">
          <a:xfrm>
            <a:off x="3306763" y="2406650"/>
            <a:ext cx="2628900" cy="1724025"/>
          </a:xfrm>
          <a:prstGeom prst="rect">
            <a:avLst/>
          </a:prstGeom>
          <a:noFill/>
          <a:ln w="9525">
            <a:noFill/>
            <a:miter lim="800000"/>
            <a:headEnd/>
            <a:tailEnd/>
          </a:ln>
          <a:effectLst/>
        </p:spPr>
      </p:pic>
      <p:pic>
        <p:nvPicPr>
          <p:cNvPr id="8" name="Picture 6" descr="VLBI_concept"/>
          <p:cNvPicPr>
            <a:picLocks noChangeAspect="1" noChangeArrowheads="1"/>
          </p:cNvPicPr>
          <p:nvPr/>
        </p:nvPicPr>
        <p:blipFill>
          <a:blip r:embed="rId4" cstate="print"/>
          <a:srcRect/>
          <a:stretch>
            <a:fillRect/>
          </a:stretch>
        </p:blipFill>
        <p:spPr bwMode="auto">
          <a:xfrm>
            <a:off x="6559550" y="2320925"/>
            <a:ext cx="2097088" cy="2097088"/>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384175" y="4318000"/>
            <a:ext cx="2481263" cy="1854200"/>
          </a:xfrm>
          <a:prstGeom prst="rect">
            <a:avLst/>
          </a:prstGeom>
          <a:noFill/>
          <a:ln w="9525">
            <a:noFill/>
            <a:miter lim="800000"/>
            <a:headEnd/>
            <a:tailEnd/>
          </a:ln>
          <a:effectLst/>
        </p:spPr>
      </p:pic>
      <p:sp>
        <p:nvSpPr>
          <p:cNvPr id="10" name="Text Box 8"/>
          <p:cNvSpPr txBox="1">
            <a:spLocks noChangeArrowheads="1"/>
          </p:cNvSpPr>
          <p:nvPr/>
        </p:nvSpPr>
        <p:spPr bwMode="auto">
          <a:xfrm>
            <a:off x="276225" y="1577975"/>
            <a:ext cx="2673350" cy="822325"/>
          </a:xfrm>
          <a:prstGeom prst="rect">
            <a:avLst/>
          </a:prstGeom>
          <a:noFill/>
          <a:ln w="9525">
            <a:noFill/>
            <a:miter lim="800000"/>
            <a:headEnd/>
            <a:tailEnd/>
          </a:ln>
          <a:effectLst/>
        </p:spPr>
        <p:txBody>
          <a:bodyPr>
            <a:spAutoFit/>
          </a:bodyPr>
          <a:lstStyle/>
          <a:p>
            <a:pPr algn="ctr" eaLnBrk="0" hangingPunct="0"/>
            <a:r>
              <a:rPr lang="en-US" sz="2400">
                <a:latin typeface="Helvetica" pitchFamily="-60" charset="0"/>
              </a:rPr>
              <a:t>GPS/ GLONASS</a:t>
            </a:r>
          </a:p>
          <a:p>
            <a:pPr algn="ctr" eaLnBrk="0" hangingPunct="0"/>
            <a:r>
              <a:rPr lang="en-US" sz="2400">
                <a:latin typeface="Helvetica" pitchFamily="-60" charset="0"/>
              </a:rPr>
              <a:t>GNSS</a:t>
            </a:r>
            <a:endParaRPr lang="en-US" sz="2400">
              <a:latin typeface="Times" pitchFamily="-60" charset="0"/>
            </a:endParaRPr>
          </a:p>
        </p:txBody>
      </p:sp>
      <p:sp>
        <p:nvSpPr>
          <p:cNvPr id="11" name="Text Box 9"/>
          <p:cNvSpPr txBox="1">
            <a:spLocks noChangeArrowheads="1"/>
          </p:cNvSpPr>
          <p:nvPr/>
        </p:nvSpPr>
        <p:spPr bwMode="auto">
          <a:xfrm>
            <a:off x="3641725" y="1717675"/>
            <a:ext cx="777875" cy="457200"/>
          </a:xfrm>
          <a:prstGeom prst="rect">
            <a:avLst/>
          </a:prstGeom>
          <a:noFill/>
          <a:ln w="9525">
            <a:noFill/>
            <a:miter lim="800000"/>
            <a:headEnd/>
            <a:tailEnd/>
          </a:ln>
          <a:effectLst/>
        </p:spPr>
        <p:txBody>
          <a:bodyPr wrap="none">
            <a:spAutoFit/>
          </a:bodyPr>
          <a:lstStyle/>
          <a:p>
            <a:pPr eaLnBrk="0" hangingPunct="0"/>
            <a:r>
              <a:rPr lang="en-US" sz="2400">
                <a:latin typeface="Helvetica" pitchFamily="-60" charset="0"/>
              </a:rPr>
              <a:t>SLR</a:t>
            </a:r>
          </a:p>
        </p:txBody>
      </p:sp>
      <p:sp>
        <p:nvSpPr>
          <p:cNvPr id="12" name="Text Box 10"/>
          <p:cNvSpPr txBox="1">
            <a:spLocks noChangeArrowheads="1"/>
          </p:cNvSpPr>
          <p:nvPr/>
        </p:nvSpPr>
        <p:spPr bwMode="auto">
          <a:xfrm>
            <a:off x="6743700" y="1684338"/>
            <a:ext cx="1593850" cy="457200"/>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60" charset="0"/>
              </a:rPr>
              <a:t>VLBI</a:t>
            </a:r>
          </a:p>
        </p:txBody>
      </p:sp>
      <p:pic>
        <p:nvPicPr>
          <p:cNvPr id="13" name="Picture 11" descr="UrumqiVLBI"/>
          <p:cNvPicPr>
            <a:picLocks noChangeAspect="1" noChangeArrowheads="1"/>
          </p:cNvPicPr>
          <p:nvPr/>
        </p:nvPicPr>
        <p:blipFill>
          <a:blip r:embed="rId6" cstate="print"/>
          <a:srcRect/>
          <a:stretch>
            <a:fillRect/>
          </a:stretch>
        </p:blipFill>
        <p:spPr bwMode="auto">
          <a:xfrm>
            <a:off x="6248400" y="4779963"/>
            <a:ext cx="2652713" cy="1704975"/>
          </a:xfrm>
          <a:prstGeom prst="rect">
            <a:avLst/>
          </a:prstGeom>
          <a:noFill/>
          <a:ln w="9525">
            <a:noFill/>
            <a:miter lim="800000"/>
            <a:headEnd/>
            <a:tailEnd/>
          </a:ln>
          <a:effectLst/>
        </p:spPr>
      </p:pic>
      <p:pic>
        <p:nvPicPr>
          <p:cNvPr id="14" name="Picture 12" descr="StomloSLR"/>
          <p:cNvPicPr>
            <a:picLocks noChangeAspect="1" noChangeArrowheads="1"/>
          </p:cNvPicPr>
          <p:nvPr/>
        </p:nvPicPr>
        <p:blipFill>
          <a:blip r:embed="rId7" cstate="print"/>
          <a:srcRect/>
          <a:stretch>
            <a:fillRect/>
          </a:stretch>
        </p:blipFill>
        <p:spPr bwMode="auto">
          <a:xfrm>
            <a:off x="3295650" y="4552950"/>
            <a:ext cx="2517775" cy="183038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4400" y="260648"/>
            <a:ext cx="8229600" cy="1143000"/>
          </a:xfrm>
        </p:spPr>
        <p:txBody>
          <a:bodyPr/>
          <a:lstStyle/>
          <a:p>
            <a:r>
              <a:rPr lang="en-US" sz="2800" dirty="0"/>
              <a:t>Space Geodetic Networks of IVS, ILRS and IGS</a:t>
            </a:r>
            <a:endParaRPr lang="tr-TR" sz="2800" dirty="0"/>
          </a:p>
        </p:txBody>
      </p:sp>
      <p:sp>
        <p:nvSpPr>
          <p:cNvPr id="3" name="2 Veri Yer Tutucusu"/>
          <p:cNvSpPr>
            <a:spLocks noGrp="1"/>
          </p:cNvSpPr>
          <p:nvPr>
            <p:ph type="dt" sz="half" idx="10"/>
          </p:nvPr>
        </p:nvSpPr>
        <p:spPr/>
        <p:txBody>
          <a:bodyPr/>
          <a:lstStyle/>
          <a:p>
            <a:fld id="{C7649E77-2B8E-4F20-A5D8-3618EEC0941F}" type="datetime1">
              <a:rPr lang="tr-TR" smtClean="0"/>
              <a:pPr/>
              <a:t>11.10.2023</a:t>
            </a:fld>
            <a:endParaRPr lang="tr-TR"/>
          </a:p>
        </p:txBody>
      </p:sp>
      <p:sp>
        <p:nvSpPr>
          <p:cNvPr id="4" name="3 Slayt Numarası Yer Tutucusu"/>
          <p:cNvSpPr>
            <a:spLocks noGrp="1"/>
          </p:cNvSpPr>
          <p:nvPr>
            <p:ph type="sldNum" sz="quarter" idx="12"/>
          </p:nvPr>
        </p:nvSpPr>
        <p:spPr/>
        <p:txBody>
          <a:bodyPr/>
          <a:lstStyle/>
          <a:p>
            <a:fld id="{B9580AF1-1C51-4380-A5C4-495C4658AC2C}" type="slidenum">
              <a:rPr lang="tr-TR" smtClean="0"/>
              <a:pPr/>
              <a:t>37</a:t>
            </a:fld>
            <a:endParaRPr lang="tr-TR"/>
          </a:p>
        </p:txBody>
      </p:sp>
      <p:graphicFrame>
        <p:nvGraphicFramePr>
          <p:cNvPr id="6" name="Object 4"/>
          <p:cNvGraphicFramePr>
            <a:graphicFrameLocks noChangeAspect="1"/>
          </p:cNvGraphicFramePr>
          <p:nvPr/>
        </p:nvGraphicFramePr>
        <p:xfrm>
          <a:off x="4724400" y="1614488"/>
          <a:ext cx="4267200" cy="2143125"/>
        </p:xfrm>
        <a:graphic>
          <a:graphicData uri="http://schemas.openxmlformats.org/presentationml/2006/ole">
            <mc:AlternateContent xmlns:mc="http://schemas.openxmlformats.org/markup-compatibility/2006">
              <mc:Choice xmlns:v="urn:schemas-microsoft-com:vml" Requires="v">
                <p:oleObj spid="_x0000_s51310" name="Document" r:id="rId4" imgW="9431066" imgH="4725060" progId="Word.Document.8">
                  <p:embed/>
                </p:oleObj>
              </mc:Choice>
              <mc:Fallback>
                <p:oleObj name="Document" r:id="rId4" imgW="9431066" imgH="47250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614488"/>
                        <a:ext cx="42672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165100" y="1543050"/>
          <a:ext cx="4394200" cy="2197100"/>
        </p:xfrm>
        <a:graphic>
          <a:graphicData uri="http://schemas.openxmlformats.org/presentationml/2006/ole">
            <mc:AlternateContent xmlns:mc="http://schemas.openxmlformats.org/markup-compatibility/2006">
              <mc:Choice xmlns:v="urn:schemas-microsoft-com:vml" Requires="v">
                <p:oleObj spid="_x0000_s51311" name="Document" r:id="rId7" imgW="9431066" imgH="4725060" progId="Word.Document.8">
                  <p:embed/>
                </p:oleObj>
              </mc:Choice>
              <mc:Fallback>
                <p:oleObj name="Document" r:id="rId7" imgW="9431066" imgH="4725060" progId="Word.Document.8">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100" y="1543050"/>
                        <a:ext cx="43942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p:cNvGraphicFramePr>
            <a:graphicFrameLocks noChangeAspect="1"/>
          </p:cNvGraphicFramePr>
          <p:nvPr/>
        </p:nvGraphicFramePr>
        <p:xfrm>
          <a:off x="4368800" y="4213225"/>
          <a:ext cx="4459288" cy="2230438"/>
        </p:xfrm>
        <a:graphic>
          <a:graphicData uri="http://schemas.openxmlformats.org/presentationml/2006/ole">
            <mc:AlternateContent xmlns:mc="http://schemas.openxmlformats.org/markup-compatibility/2006">
              <mc:Choice xmlns:v="urn:schemas-microsoft-com:vml" Requires="v">
                <p:oleObj spid="_x0000_s51312" name="Document" r:id="rId10" imgW="9431066" imgH="4725060" progId="Word.Document.8">
                  <p:embed/>
                </p:oleObj>
              </mc:Choice>
              <mc:Fallback>
                <p:oleObj name="Document" r:id="rId10" imgW="9431066" imgH="4725060" progId="Word.Document.8">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68800" y="4213225"/>
                        <a:ext cx="4459288" cy="223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7"/>
          <p:cNvSpPr txBox="1">
            <a:spLocks noChangeArrowheads="1"/>
          </p:cNvSpPr>
          <p:nvPr/>
        </p:nvSpPr>
        <p:spPr bwMode="auto">
          <a:xfrm>
            <a:off x="755650" y="4117975"/>
            <a:ext cx="3100388" cy="1917700"/>
          </a:xfrm>
          <a:prstGeom prst="rect">
            <a:avLst/>
          </a:prstGeom>
          <a:noFill/>
          <a:ln w="9525">
            <a:noFill/>
            <a:miter lim="800000"/>
            <a:headEnd/>
            <a:tailEnd/>
          </a:ln>
          <a:effectLst/>
        </p:spPr>
        <p:txBody>
          <a:bodyPr>
            <a:spAutoFit/>
          </a:bodyPr>
          <a:lstStyle/>
          <a:p>
            <a:pPr algn="r" eaLnBrk="0" hangingPunct="0"/>
            <a:r>
              <a:rPr kumimoji="1" lang="en-US" sz="2400" b="1">
                <a:solidFill>
                  <a:srgbClr val="3D19BB"/>
                </a:solidFill>
                <a:latin typeface="Helvetica" pitchFamily="-60" charset="0"/>
              </a:rPr>
              <a:t>VLBI           SLR</a:t>
            </a:r>
          </a:p>
          <a:p>
            <a:pPr algn="r" eaLnBrk="0" hangingPunct="0"/>
            <a:endParaRPr kumimoji="1" lang="en-US" sz="2400" b="1">
              <a:solidFill>
                <a:srgbClr val="3D19BB"/>
              </a:solidFill>
              <a:latin typeface="Helvetica" pitchFamily="-60" charset="0"/>
            </a:endParaRPr>
          </a:p>
          <a:p>
            <a:pPr algn="r" eaLnBrk="0" hangingPunct="0"/>
            <a:endParaRPr kumimoji="1" lang="en-US" sz="2400" b="1">
              <a:solidFill>
                <a:srgbClr val="3D19BB"/>
              </a:solidFill>
              <a:latin typeface="Helvetica" pitchFamily="-60" charset="0"/>
            </a:endParaRPr>
          </a:p>
          <a:p>
            <a:pPr algn="r" eaLnBrk="0" hangingPunct="0"/>
            <a:endParaRPr kumimoji="1" lang="en-US" sz="2400" b="1">
              <a:solidFill>
                <a:srgbClr val="3D19BB"/>
              </a:solidFill>
              <a:latin typeface="Helvetica" pitchFamily="-60" charset="0"/>
            </a:endParaRPr>
          </a:p>
          <a:p>
            <a:pPr algn="r" eaLnBrk="0" hangingPunct="0"/>
            <a:r>
              <a:rPr kumimoji="1" lang="en-US" sz="2400" b="1">
                <a:solidFill>
                  <a:srgbClr val="3D19BB"/>
                </a:solidFill>
                <a:latin typeface="Helvetica" pitchFamily="-60" charset="0"/>
              </a:rPr>
              <a:t>GPS</a:t>
            </a:r>
            <a:endParaRPr kumimoji="1" lang="en-US" sz="2400" b="1">
              <a:latin typeface="Helvetica" pitchFamily="-60" charset="0"/>
            </a:endParaRPr>
          </a:p>
        </p:txBody>
      </p:sp>
      <p:graphicFrame>
        <p:nvGraphicFramePr>
          <p:cNvPr id="10" name="Object 8"/>
          <p:cNvGraphicFramePr>
            <a:graphicFrameLocks noChangeAspect="1"/>
          </p:cNvGraphicFramePr>
          <p:nvPr/>
        </p:nvGraphicFramePr>
        <p:xfrm>
          <a:off x="376238" y="4645025"/>
          <a:ext cx="2520950" cy="1779588"/>
        </p:xfrm>
        <a:graphic>
          <a:graphicData uri="http://schemas.openxmlformats.org/presentationml/2006/ole">
            <mc:AlternateContent xmlns:mc="http://schemas.openxmlformats.org/markup-compatibility/2006">
              <mc:Choice xmlns:v="urn:schemas-microsoft-com:vml" Requires="v">
                <p:oleObj spid="_x0000_s51313" name="Document" r:id="rId13" imgW="2849880" imgH="2011680" progId="Word.Document.8">
                  <p:embed/>
                </p:oleObj>
              </mc:Choice>
              <mc:Fallback>
                <p:oleObj name="Document" r:id="rId13" imgW="2849880" imgH="2011680" progId="Word.Document.8">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238" y="4645025"/>
                        <a:ext cx="2520950" cy="177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274638"/>
            <a:ext cx="8229600" cy="1143000"/>
          </a:xfrm>
        </p:spPr>
        <p:txBody>
          <a:bodyPr/>
          <a:lstStyle/>
          <a:p>
            <a:r>
              <a:rPr lang="en-US" sz="2400" dirty="0"/>
              <a:t>Fundamental Stations - </a:t>
            </a:r>
            <a:br>
              <a:rPr lang="en-US" sz="2400" dirty="0"/>
            </a:br>
            <a:r>
              <a:rPr lang="en-US" sz="2400" i="1" dirty="0"/>
              <a:t>Collocation of All Techniques - including Gravity</a:t>
            </a:r>
            <a:endParaRPr lang="tr-TR" sz="2400" i="1" dirty="0"/>
          </a:p>
        </p:txBody>
      </p:sp>
      <p:sp>
        <p:nvSpPr>
          <p:cNvPr id="3" name="2 Veri Yer Tutucusu"/>
          <p:cNvSpPr>
            <a:spLocks noGrp="1"/>
          </p:cNvSpPr>
          <p:nvPr>
            <p:ph type="dt" sz="half" idx="10"/>
          </p:nvPr>
        </p:nvSpPr>
        <p:spPr/>
        <p:txBody>
          <a:bodyPr/>
          <a:lstStyle/>
          <a:p>
            <a:fld id="{C7649E77-2B8E-4F20-A5D8-3618EEC0941F}" type="datetime1">
              <a:rPr lang="tr-TR" smtClean="0"/>
              <a:pPr/>
              <a:t>11.10.2023</a:t>
            </a:fld>
            <a:endParaRPr lang="tr-TR"/>
          </a:p>
        </p:txBody>
      </p:sp>
      <p:sp>
        <p:nvSpPr>
          <p:cNvPr id="4" name="3 Slayt Numarası Yer Tutucusu"/>
          <p:cNvSpPr>
            <a:spLocks noGrp="1"/>
          </p:cNvSpPr>
          <p:nvPr>
            <p:ph type="sldNum" sz="quarter" idx="12"/>
          </p:nvPr>
        </p:nvSpPr>
        <p:spPr/>
        <p:txBody>
          <a:bodyPr/>
          <a:lstStyle/>
          <a:p>
            <a:fld id="{B9580AF1-1C51-4380-A5C4-495C4658AC2C}" type="slidenum">
              <a:rPr lang="tr-TR" smtClean="0"/>
              <a:pPr/>
              <a:t>38</a:t>
            </a:fld>
            <a:endParaRPr lang="tr-TR"/>
          </a:p>
        </p:txBody>
      </p:sp>
      <p:pic>
        <p:nvPicPr>
          <p:cNvPr id="6" name="Picture 4"/>
          <p:cNvPicPr>
            <a:picLocks noChangeAspect="1" noChangeArrowheads="1"/>
          </p:cNvPicPr>
          <p:nvPr/>
        </p:nvPicPr>
        <p:blipFill>
          <a:blip r:embed="rId2" cstate="print"/>
          <a:srcRect/>
          <a:stretch>
            <a:fillRect/>
          </a:stretch>
        </p:blipFill>
        <p:spPr>
          <a:xfrm>
            <a:off x="1187450" y="1773238"/>
            <a:ext cx="6408738" cy="3557587"/>
          </a:xfrm>
          <a:prstGeom prst="rect">
            <a:avLst/>
          </a:prstGeom>
          <a:noFill/>
          <a:ln/>
        </p:spPr>
      </p:pic>
      <p:sp>
        <p:nvSpPr>
          <p:cNvPr id="7" name="Text Box 5"/>
          <p:cNvSpPr txBox="1">
            <a:spLocks noChangeArrowheads="1"/>
          </p:cNvSpPr>
          <p:nvPr/>
        </p:nvSpPr>
        <p:spPr bwMode="auto">
          <a:xfrm>
            <a:off x="1116013" y="5589588"/>
            <a:ext cx="6443662" cy="396875"/>
          </a:xfrm>
          <a:prstGeom prst="rect">
            <a:avLst/>
          </a:prstGeom>
          <a:noFill/>
          <a:ln w="9525">
            <a:noFill/>
            <a:miter lim="800000"/>
            <a:headEnd/>
            <a:tailEnd/>
          </a:ln>
          <a:effectLst/>
        </p:spPr>
        <p:txBody>
          <a:bodyPr wrap="none">
            <a:spAutoFit/>
          </a:bodyPr>
          <a:lstStyle/>
          <a:p>
            <a:pPr eaLnBrk="0" hangingPunct="0"/>
            <a:r>
              <a:rPr lang="en-US" sz="2000" i="1">
                <a:latin typeface="Helvetica" pitchFamily="-60" charset="0"/>
              </a:rPr>
              <a:t>Wettzell, Germany, one of only six fundamental stations</a:t>
            </a:r>
            <a:endParaRPr lang="en-US" sz="2400">
              <a:latin typeface="Helvetica" pitchFamily="-60"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Çeşitli amaçlar için yeryüzü üzerinde sabit noktalar ağı oluşturulmaktadır.</a:t>
            </a:r>
          </a:p>
          <a:p>
            <a:r>
              <a:rPr lang="tr-TR" dirty="0" smtClean="0"/>
              <a:t>Amaca göre bu ağlar düşey kontrol ağı (</a:t>
            </a:r>
            <a:r>
              <a:rPr lang="tr-TR" dirty="0" err="1" smtClean="0"/>
              <a:t>nivelman</a:t>
            </a:r>
            <a:r>
              <a:rPr lang="tr-TR" dirty="0" smtClean="0"/>
              <a:t> ağı) yada yatay kontrol ağı (nirengi ağı) şeklinde tasarlanmaktadır.</a:t>
            </a:r>
          </a:p>
          <a:p>
            <a:r>
              <a:rPr lang="tr-TR" dirty="0" smtClean="0"/>
              <a:t>Bir yatay kontrol ağında yalnızca kenar ölçülürse bu ağa </a:t>
            </a:r>
            <a:r>
              <a:rPr lang="tr-TR" dirty="0" err="1" smtClean="0"/>
              <a:t>trilaterasyon</a:t>
            </a:r>
            <a:r>
              <a:rPr lang="tr-TR" dirty="0" smtClean="0"/>
              <a:t> ağı, ölçek için an az bir kenar ölçülmek koşuluyla yalnız açı ölçüleri yapılırsa </a:t>
            </a:r>
            <a:r>
              <a:rPr lang="tr-TR" dirty="0" err="1" smtClean="0"/>
              <a:t>triyangülasyon</a:t>
            </a:r>
            <a:r>
              <a:rPr lang="tr-TR" dirty="0" smtClean="0"/>
              <a:t> ağı denir.</a:t>
            </a:r>
          </a:p>
          <a:p>
            <a:r>
              <a:rPr lang="tr-TR" dirty="0" smtClean="0"/>
              <a:t>Düşey kontrol ağlarında temel yüzey olarak </a:t>
            </a:r>
            <a:r>
              <a:rPr lang="tr-TR" dirty="0" err="1" smtClean="0"/>
              <a:t>jeoid</a:t>
            </a:r>
            <a:r>
              <a:rPr lang="tr-TR" dirty="0" smtClean="0"/>
              <a:t> alınsa da, </a:t>
            </a:r>
            <a:r>
              <a:rPr lang="tr-TR" dirty="0" err="1" smtClean="0"/>
              <a:t>jeoidin</a:t>
            </a:r>
            <a:r>
              <a:rPr lang="tr-TR" dirty="0" smtClean="0"/>
              <a:t> geometrik biçimi ne düzlem, ne küre, ne de dönel </a:t>
            </a:r>
            <a:r>
              <a:rPr lang="tr-TR" dirty="0" err="1" smtClean="0"/>
              <a:t>elipsoid</a:t>
            </a:r>
            <a:r>
              <a:rPr lang="tr-TR" dirty="0" smtClean="0"/>
              <a:t> olarak kabul edilebilir.</a:t>
            </a:r>
          </a:p>
          <a:p>
            <a:r>
              <a:rPr lang="tr-TR" dirty="0" smtClean="0"/>
              <a:t>Yatay kontrol ağlarında büyüklüğü ve biçimi yer yuvarına yakın bir dönel </a:t>
            </a:r>
            <a:r>
              <a:rPr lang="tr-TR" dirty="0" err="1" smtClean="0"/>
              <a:t>elipsoid</a:t>
            </a:r>
            <a:r>
              <a:rPr lang="tr-TR" dirty="0" smtClean="0"/>
              <a:t> seçilir. Tümüyle yapay olan bu </a:t>
            </a:r>
            <a:r>
              <a:rPr lang="tr-TR" dirty="0" err="1" smtClean="0"/>
              <a:t>elipsoid</a:t>
            </a:r>
            <a:r>
              <a:rPr lang="tr-TR" dirty="0" smtClean="0"/>
              <a:t> yeryuvarı ile hemen hemen aynı olacak şekilde uzaya yerleştirilir.</a:t>
            </a:r>
          </a:p>
          <a:p>
            <a:r>
              <a:rPr lang="tr-TR" dirty="0" smtClean="0"/>
              <a:t>Ağı oluşturan yeryüzü noktaları büyüklüğü (büyük yarıçapı), biçimi (basıklığı) ve uzaydaki konumu keyfi olarak seçilen bu dönel elipsoidin yüzüne </a:t>
            </a:r>
            <a:r>
              <a:rPr lang="tr-TR" dirty="0" err="1" smtClean="0"/>
              <a:t>izdüşürülür</a:t>
            </a:r>
            <a:r>
              <a:rPr lang="tr-TR" dirty="0" smtClean="0"/>
              <a:t>.</a:t>
            </a:r>
          </a:p>
          <a:p>
            <a:r>
              <a:rPr lang="tr-TR" dirty="0" smtClean="0"/>
              <a:t>Bu izdüşüm noktalarının </a:t>
            </a:r>
            <a:r>
              <a:rPr lang="tr-TR" dirty="0" err="1" smtClean="0"/>
              <a:t>elipsoid</a:t>
            </a:r>
            <a:r>
              <a:rPr lang="tr-TR" dirty="0" smtClean="0"/>
              <a:t> üzerindeki boylam ve enlem değerleri yatay kontrol noktalarının koordinatlarını oluşturur. </a:t>
            </a:r>
          </a:p>
          <a:p>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39</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Jeodezinin Tarihi</a:t>
            </a:r>
            <a:endParaRPr lang="tr-TR" dirty="0"/>
          </a:p>
        </p:txBody>
      </p:sp>
      <p:sp>
        <p:nvSpPr>
          <p:cNvPr id="3" name="2 İçerik Yer Tutucusu"/>
          <p:cNvSpPr>
            <a:spLocks noGrp="1"/>
          </p:cNvSpPr>
          <p:nvPr>
            <p:ph idx="1"/>
          </p:nvPr>
        </p:nvSpPr>
        <p:spPr/>
        <p:txBody>
          <a:bodyPr>
            <a:normAutofit lnSpcReduction="10000"/>
          </a:bodyPr>
          <a:lstStyle/>
          <a:p>
            <a:r>
              <a:rPr lang="tr-TR" dirty="0" smtClean="0"/>
              <a:t>İnsanlık tarihi boyunca, uygarlıkların gelişme sürecine paralel olarak </a:t>
            </a:r>
            <a:r>
              <a:rPr lang="tr-TR" b="1" i="1" dirty="0" smtClean="0">
                <a:solidFill>
                  <a:srgbClr val="FF0000"/>
                </a:solidFill>
              </a:rPr>
              <a:t>yer yuvarının bir bütün olarak görünümünü ve büyüklüğünü öğrenme tutkusu </a:t>
            </a:r>
            <a:r>
              <a:rPr lang="tr-TR" dirty="0" smtClean="0"/>
              <a:t>jeodezinin gelişmesinde önemli rol oynamıştır.</a:t>
            </a:r>
          </a:p>
          <a:p>
            <a:r>
              <a:rPr lang="tr-TR" dirty="0" smtClean="0"/>
              <a:t>Jeodezi tarihinin Yunan Uygarlığı ile başladığı kabul edilir.</a:t>
            </a:r>
          </a:p>
          <a:p>
            <a:r>
              <a:rPr lang="tr-TR" dirty="0" smtClean="0"/>
              <a:t>M.Ö. 9. yüzyılda Homer </a:t>
            </a:r>
            <a:r>
              <a:rPr lang="tr-TR" dirty="0" err="1" smtClean="0"/>
              <a:t>İlyada</a:t>
            </a:r>
            <a:r>
              <a:rPr lang="tr-TR" dirty="0" smtClean="0"/>
              <a:t>’ </a:t>
            </a:r>
            <a:r>
              <a:rPr lang="tr-TR" dirty="0" err="1" smtClean="0"/>
              <a:t>sında</a:t>
            </a:r>
            <a:r>
              <a:rPr lang="tr-TR" dirty="0" smtClean="0"/>
              <a:t> dünyanın </a:t>
            </a:r>
            <a:r>
              <a:rPr lang="tr-TR" b="1" i="1" dirty="0" smtClean="0">
                <a:solidFill>
                  <a:srgbClr val="FF0000"/>
                </a:solidFill>
              </a:rPr>
              <a:t>okyanuslarla çevrili düz bir disk </a:t>
            </a:r>
            <a:r>
              <a:rPr lang="tr-TR" dirty="0" smtClean="0"/>
              <a:t>olduğunu tasvir eder.</a:t>
            </a:r>
          </a:p>
          <a:p>
            <a:r>
              <a:rPr lang="tr-TR" dirty="0" err="1" smtClean="0"/>
              <a:t>Anaximender</a:t>
            </a:r>
            <a:r>
              <a:rPr lang="tr-TR" dirty="0" smtClean="0"/>
              <a:t> (M.Ö. 610-546) yeryuvarının </a:t>
            </a:r>
            <a:r>
              <a:rPr lang="tr-TR" b="1" i="1" dirty="0" smtClean="0">
                <a:solidFill>
                  <a:srgbClr val="FF0000"/>
                </a:solidFill>
              </a:rPr>
              <a:t>doğu-batı yönünde bir silindir</a:t>
            </a:r>
            <a:r>
              <a:rPr lang="tr-TR" dirty="0" smtClean="0"/>
              <a:t> biçiminde olduğunu söylemiştir.</a:t>
            </a:r>
          </a:p>
          <a:p>
            <a:r>
              <a:rPr lang="tr-TR" dirty="0" err="1" smtClean="0"/>
              <a:t>Anaximenes</a:t>
            </a:r>
            <a:r>
              <a:rPr lang="tr-TR" dirty="0" smtClean="0"/>
              <a:t> (M.Ö. 585 - 525) yeryuvarının </a:t>
            </a:r>
            <a:r>
              <a:rPr lang="tr-TR" b="1" i="1" dirty="0" smtClean="0">
                <a:solidFill>
                  <a:srgbClr val="FF0000"/>
                </a:solidFill>
              </a:rPr>
              <a:t>boşlukta yüzen bir tabla üzerinde</a:t>
            </a:r>
            <a:r>
              <a:rPr lang="tr-TR" dirty="0" smtClean="0"/>
              <a:t>  olduğunu düşünmüştür.</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4</a:t>
            </a:fld>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40</a:t>
            </a:fld>
            <a:endParaRPr lang="tr-TR"/>
          </a:p>
        </p:txBody>
      </p:sp>
      <p:pic>
        <p:nvPicPr>
          <p:cNvPr id="100354" name="Picture 2"/>
          <p:cNvPicPr>
            <a:picLocks noChangeAspect="1" noChangeArrowheads="1"/>
          </p:cNvPicPr>
          <p:nvPr/>
        </p:nvPicPr>
        <p:blipFill>
          <a:blip r:embed="rId2" cstate="print"/>
          <a:srcRect/>
          <a:stretch>
            <a:fillRect/>
          </a:stretch>
        </p:blipFill>
        <p:spPr bwMode="auto">
          <a:xfrm>
            <a:off x="1115616" y="0"/>
            <a:ext cx="7920880" cy="636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Şekildeki X, Y, Z dik koordinat sistemi tümüyle katı yer yuvarına bağlıdır ve doğa içinde mevcuttur.</a:t>
            </a:r>
          </a:p>
          <a:p>
            <a:r>
              <a:rPr lang="tr-TR" dirty="0" smtClean="0"/>
              <a:t>Buna karşın u, v, w sistemi tümüyle dönel elipsoide bağlıdır ve soyuttur.</a:t>
            </a:r>
          </a:p>
          <a:p>
            <a:r>
              <a:rPr lang="tr-TR" dirty="0" smtClean="0"/>
              <a:t>Kuramsal jeodezide, dönel elipsoidin boyutlarının seçimine “</a:t>
            </a:r>
            <a:r>
              <a:rPr lang="tr-TR" b="1" i="1" dirty="0" err="1" smtClean="0">
                <a:solidFill>
                  <a:srgbClr val="FF0000"/>
                </a:solidFill>
              </a:rPr>
              <a:t>Elipsoid</a:t>
            </a:r>
            <a:r>
              <a:rPr lang="tr-TR" b="1" i="1" dirty="0" smtClean="0">
                <a:solidFill>
                  <a:srgbClr val="FF0000"/>
                </a:solidFill>
              </a:rPr>
              <a:t> Problemi</a:t>
            </a:r>
            <a:r>
              <a:rPr lang="tr-TR" dirty="0" smtClean="0"/>
              <a:t>”, onun katı yeryuvarına göre uzayda belirli bir konuma yerleştirilmesine “</a:t>
            </a:r>
            <a:r>
              <a:rPr lang="tr-TR" b="1" i="1" dirty="0" err="1" smtClean="0">
                <a:solidFill>
                  <a:srgbClr val="FF0000"/>
                </a:solidFill>
              </a:rPr>
              <a:t>Datum</a:t>
            </a:r>
            <a:r>
              <a:rPr lang="tr-TR" b="1" i="1" dirty="0" smtClean="0">
                <a:solidFill>
                  <a:srgbClr val="FF0000"/>
                </a:solidFill>
              </a:rPr>
              <a:t> Problemi</a:t>
            </a:r>
            <a:r>
              <a:rPr lang="tr-TR" dirty="0" smtClean="0"/>
              <a:t>” denir.</a:t>
            </a:r>
          </a:p>
          <a:p>
            <a:r>
              <a:rPr lang="tr-TR" dirty="0" smtClean="0"/>
              <a:t>“</a:t>
            </a:r>
            <a:r>
              <a:rPr lang="tr-TR" dirty="0" err="1" smtClean="0"/>
              <a:t>Hayford</a:t>
            </a:r>
            <a:r>
              <a:rPr lang="tr-TR" dirty="0" smtClean="0"/>
              <a:t> Elipsoidi”, “</a:t>
            </a:r>
            <a:r>
              <a:rPr lang="tr-TR" dirty="0" err="1" smtClean="0"/>
              <a:t>Bessel</a:t>
            </a:r>
            <a:r>
              <a:rPr lang="tr-TR" dirty="0" smtClean="0"/>
              <a:t> Elipsoidi”, “</a:t>
            </a:r>
            <a:r>
              <a:rPr lang="tr-TR" dirty="0" err="1" smtClean="0"/>
              <a:t>Clark</a:t>
            </a:r>
            <a:r>
              <a:rPr lang="tr-TR" dirty="0" smtClean="0"/>
              <a:t> Elipsoidi” </a:t>
            </a:r>
            <a:r>
              <a:rPr lang="tr-TR" dirty="0" err="1" smtClean="0"/>
              <a:t>elipsoidlerin</a:t>
            </a:r>
            <a:r>
              <a:rPr lang="tr-TR" dirty="0" smtClean="0"/>
              <a:t> yalnızca boyutlarını tanımlar.</a:t>
            </a:r>
          </a:p>
          <a:p>
            <a:r>
              <a:rPr lang="tr-TR" dirty="0" smtClean="0"/>
              <a:t>“Avrupa </a:t>
            </a:r>
            <a:r>
              <a:rPr lang="tr-TR" dirty="0" err="1" smtClean="0"/>
              <a:t>Datumu</a:t>
            </a:r>
            <a:r>
              <a:rPr lang="tr-TR" dirty="0" smtClean="0"/>
              <a:t> 1950”, “Kuzey Amerika </a:t>
            </a:r>
            <a:r>
              <a:rPr lang="tr-TR" dirty="0" err="1" smtClean="0"/>
              <a:t>Datumu</a:t>
            </a:r>
            <a:r>
              <a:rPr lang="tr-TR" dirty="0" smtClean="0"/>
              <a:t> 1927” </a:t>
            </a:r>
            <a:r>
              <a:rPr lang="tr-TR" dirty="0" err="1" smtClean="0"/>
              <a:t>elipsoidlerin</a:t>
            </a:r>
            <a:r>
              <a:rPr lang="tr-TR" dirty="0" smtClean="0"/>
              <a:t> yalnız uzaydaki konumlarını tanımlar.</a:t>
            </a:r>
          </a:p>
          <a:p>
            <a:r>
              <a:rPr lang="tr-TR" dirty="0" smtClean="0"/>
              <a:t>İdeal olarak X, Y, Z eksenleri ile u, v, w eksenlerinin özdeş olması beklenir, günümüz teknolojisi ile bu çok küçük farklılıklarla sağlanmaktadır.</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41</a:t>
            </a:fld>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sp>
        <p:nvSpPr>
          <p:cNvPr id="3" name="2 İçerik Yer Tutucusu"/>
          <p:cNvSpPr>
            <a:spLocks noGrp="1"/>
          </p:cNvSpPr>
          <p:nvPr>
            <p:ph idx="1"/>
          </p:nvPr>
        </p:nvSpPr>
        <p:spPr/>
        <p:txBody>
          <a:bodyPr>
            <a:normAutofit fontScale="77500" lnSpcReduction="20000"/>
          </a:bodyPr>
          <a:lstStyle/>
          <a:p>
            <a:r>
              <a:rPr lang="tr-TR" dirty="0" smtClean="0"/>
              <a:t>Türkiye'ye ait ülke </a:t>
            </a:r>
            <a:r>
              <a:rPr lang="tr-TR" dirty="0" err="1" smtClean="0"/>
              <a:t>triyangülasyon</a:t>
            </a:r>
            <a:r>
              <a:rPr lang="tr-TR" dirty="0" smtClean="0"/>
              <a:t> ağına altlık teşkil eden elipsoidin parametreleri </a:t>
            </a:r>
            <a:r>
              <a:rPr lang="tr-TR" b="1" dirty="0" err="1" smtClean="0">
                <a:solidFill>
                  <a:srgbClr val="FF0000"/>
                </a:solidFill>
              </a:rPr>
              <a:t>Hayford</a:t>
            </a:r>
            <a:r>
              <a:rPr lang="tr-TR" b="1" dirty="0" smtClean="0">
                <a:solidFill>
                  <a:srgbClr val="FF0000"/>
                </a:solidFill>
              </a:rPr>
              <a:t> Elipsoidi </a:t>
            </a:r>
            <a:r>
              <a:rPr lang="tr-TR" dirty="0" smtClean="0"/>
              <a:t>boyutları seçilmiştir.</a:t>
            </a:r>
          </a:p>
          <a:p>
            <a:r>
              <a:rPr lang="tr-TR" dirty="0" smtClean="0"/>
              <a:t>Bu </a:t>
            </a:r>
            <a:r>
              <a:rPr lang="tr-TR" dirty="0" err="1" smtClean="0"/>
              <a:t>elipsoid</a:t>
            </a:r>
            <a:r>
              <a:rPr lang="tr-TR" dirty="0" smtClean="0"/>
              <a:t> önce Ankara civarındaki I. Derece noktalardan </a:t>
            </a:r>
            <a:r>
              <a:rPr lang="tr-TR" dirty="0" err="1" smtClean="0"/>
              <a:t>Meşedağı</a:t>
            </a:r>
            <a:r>
              <a:rPr lang="tr-TR" dirty="0" smtClean="0"/>
              <a:t>’ </a:t>
            </a:r>
            <a:r>
              <a:rPr lang="tr-TR" dirty="0" err="1" smtClean="0"/>
              <a:t>ndaçekül</a:t>
            </a:r>
            <a:r>
              <a:rPr lang="tr-TR" dirty="0" smtClean="0"/>
              <a:t> sapması sıfır kabul edilmek üzere ve </a:t>
            </a:r>
            <a:r>
              <a:rPr lang="tr-TR" dirty="0" err="1" smtClean="0"/>
              <a:t>Duatepe</a:t>
            </a:r>
            <a:r>
              <a:rPr lang="tr-TR" dirty="0" smtClean="0"/>
              <a:t> noktasına olan astronomik azimut </a:t>
            </a:r>
            <a:r>
              <a:rPr lang="tr-TR" dirty="0" err="1" smtClean="0"/>
              <a:t>Laplace</a:t>
            </a:r>
            <a:r>
              <a:rPr lang="tr-TR" dirty="0" smtClean="0"/>
              <a:t> azimutu kabul edilerek uzayda yerleştirilmiştir.</a:t>
            </a:r>
          </a:p>
          <a:p>
            <a:r>
              <a:rPr lang="tr-TR" dirty="0" smtClean="0"/>
              <a:t>Bu şekilde “ulusal </a:t>
            </a:r>
            <a:r>
              <a:rPr lang="tr-TR" dirty="0" err="1" smtClean="0"/>
              <a:t>datum</a:t>
            </a:r>
            <a:r>
              <a:rPr lang="tr-TR" dirty="0" smtClean="0"/>
              <a:t>” tanımlanmıştır.</a:t>
            </a:r>
          </a:p>
          <a:p>
            <a:r>
              <a:rPr lang="tr-TR" dirty="0" smtClean="0"/>
              <a:t>Ayrıca orta Avrupa’ da </a:t>
            </a:r>
            <a:r>
              <a:rPr lang="tr-TR" dirty="0" err="1" smtClean="0"/>
              <a:t>Herlmert</a:t>
            </a:r>
            <a:r>
              <a:rPr lang="tr-TR" dirty="0" smtClean="0"/>
              <a:t> Kulesi </a:t>
            </a:r>
            <a:r>
              <a:rPr lang="tr-TR" dirty="0" err="1" smtClean="0"/>
              <a:t>Turm</a:t>
            </a:r>
            <a:r>
              <a:rPr lang="tr-TR" dirty="0" smtClean="0"/>
              <a:t> noktasında çekül sapmasının doğu-batı bileşeni +1.78” ve kuzey-</a:t>
            </a:r>
            <a:r>
              <a:rPr lang="tr-TR" dirty="0" err="1" smtClean="0"/>
              <a:t>guney</a:t>
            </a:r>
            <a:r>
              <a:rPr lang="tr-TR" dirty="0" smtClean="0"/>
              <a:t> bileşeni +3.36”olacak şekilde boyutları </a:t>
            </a:r>
            <a:r>
              <a:rPr lang="tr-TR" dirty="0" err="1" smtClean="0"/>
              <a:t>Hayford</a:t>
            </a:r>
            <a:r>
              <a:rPr lang="tr-TR" dirty="0" smtClean="0"/>
              <a:t> Elipsoidi olacak şekilde başka bir </a:t>
            </a:r>
            <a:r>
              <a:rPr lang="tr-TR" dirty="0" err="1" smtClean="0"/>
              <a:t>elipsoid</a:t>
            </a:r>
            <a:r>
              <a:rPr lang="tr-TR" dirty="0" smtClean="0"/>
              <a:t> oluşturulmuş ve elipsoidin bu konumuna “Avrupa </a:t>
            </a:r>
            <a:r>
              <a:rPr lang="tr-TR" dirty="0" err="1" smtClean="0"/>
              <a:t>Datumu</a:t>
            </a:r>
            <a:r>
              <a:rPr lang="tr-TR" dirty="0" smtClean="0"/>
              <a:t> 1950” denmiştir.</a:t>
            </a:r>
          </a:p>
          <a:p>
            <a:r>
              <a:rPr lang="tr-TR" dirty="0" smtClean="0"/>
              <a:t>Bulgaristan ve Yunanistan’ </a:t>
            </a:r>
            <a:r>
              <a:rPr lang="tr-TR" dirty="0" err="1" smtClean="0"/>
              <a:t>daki</a:t>
            </a:r>
            <a:r>
              <a:rPr lang="tr-TR" dirty="0" smtClean="0"/>
              <a:t> sekiz adet noktadan hesap yapılarak Türkiye Ulusal </a:t>
            </a:r>
            <a:r>
              <a:rPr lang="tr-TR" dirty="0" err="1" smtClean="0"/>
              <a:t>Datumundaki</a:t>
            </a:r>
            <a:r>
              <a:rPr lang="tr-TR" dirty="0" smtClean="0"/>
              <a:t> koordinatlar hesaplanmıştır.</a:t>
            </a:r>
          </a:p>
          <a:p>
            <a:r>
              <a:rPr lang="tr-TR" dirty="0" smtClean="0"/>
              <a:t>Ülke </a:t>
            </a:r>
            <a:r>
              <a:rPr lang="tr-TR" dirty="0" err="1" smtClean="0"/>
              <a:t>triyagülasyon</a:t>
            </a:r>
            <a:r>
              <a:rPr lang="tr-TR" dirty="0" smtClean="0"/>
              <a:t> ağını oluşturan noktalar yeryüzü işaretleri, </a:t>
            </a:r>
            <a:r>
              <a:rPr lang="tr-TR" dirty="0" err="1" smtClean="0"/>
              <a:t>gözlemelrin</a:t>
            </a:r>
            <a:r>
              <a:rPr lang="tr-TR" dirty="0" smtClean="0"/>
              <a:t> nitelik ve niceliği ve hesaplamalarındaki yöntemler bakımından dört derecede ele alınmıştır.</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dirty="0"/>
          </a:p>
        </p:txBody>
      </p:sp>
      <p:sp>
        <p:nvSpPr>
          <p:cNvPr id="5" name="4 Slayt Numarası Yer Tutucusu"/>
          <p:cNvSpPr>
            <a:spLocks noGrp="1"/>
          </p:cNvSpPr>
          <p:nvPr>
            <p:ph type="sldNum" sz="quarter" idx="12"/>
          </p:nvPr>
        </p:nvSpPr>
        <p:spPr/>
        <p:txBody>
          <a:bodyPr/>
          <a:lstStyle/>
          <a:p>
            <a:fld id="{B9580AF1-1C51-4380-A5C4-495C4658AC2C}" type="slidenum">
              <a:rPr lang="tr-TR" smtClean="0"/>
              <a:pPr/>
              <a:t>42</a:t>
            </a:fld>
            <a:endParaRPr lang="tr-T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pic>
        <p:nvPicPr>
          <p:cNvPr id="54274" name="Picture 2"/>
          <p:cNvPicPr>
            <a:picLocks noGrp="1" noChangeAspect="1" noChangeArrowheads="1"/>
          </p:cNvPicPr>
          <p:nvPr>
            <p:ph idx="1"/>
          </p:nvPr>
        </p:nvPicPr>
        <p:blipFill>
          <a:blip r:embed="rId2" cstate="print"/>
          <a:stretch>
            <a:fillRect/>
          </a:stretch>
        </p:blipFill>
        <p:spPr bwMode="auto">
          <a:xfrm>
            <a:off x="2375676" y="2133600"/>
            <a:ext cx="5726147" cy="3778250"/>
          </a:xfrm>
          <a:prstGeom prst="rect">
            <a:avLst/>
          </a:prstGeom>
          <a:noFill/>
          <a:ln w="9525">
            <a:noFill/>
            <a:miter lim="800000"/>
            <a:headEnd/>
            <a:tailEnd/>
          </a:ln>
        </p:spPr>
      </p:pic>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43</a:t>
            </a:fld>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sp>
        <p:nvSpPr>
          <p:cNvPr id="3" name="2 İçerik Yer Tutucusu"/>
          <p:cNvSpPr>
            <a:spLocks noGrp="1"/>
          </p:cNvSpPr>
          <p:nvPr>
            <p:ph idx="1"/>
          </p:nvPr>
        </p:nvSpPr>
        <p:spPr/>
        <p:txBody>
          <a:bodyPr>
            <a:noAutofit/>
          </a:bodyPr>
          <a:lstStyle/>
          <a:p>
            <a:r>
              <a:rPr lang="tr-TR" sz="1200" dirty="0" smtClean="0"/>
              <a:t>Birinci Derece Noktalar: kuzey-güney ve doğu-batı doğrultularındaki zincirlerin çevrelediği poligonlar biçimindedir.</a:t>
            </a:r>
          </a:p>
          <a:p>
            <a:r>
              <a:rPr lang="tr-TR" sz="1200" dirty="0" smtClean="0"/>
              <a:t>98 adet noktada astronomik gözlemler, enlem, boylam ve azimut belirlenmiş, 40 adet baz ölçüsü yapılmış, doğrultu ölçmeleri 24 dizi gerçekleştirilmiştir.</a:t>
            </a:r>
          </a:p>
          <a:p>
            <a:r>
              <a:rPr lang="tr-TR" sz="1200" dirty="0" smtClean="0"/>
              <a:t>Doğrultu ölçmelerine, çekül sapması bileşenlerinden dolayı olanların dışında, her türlü indirgeme, </a:t>
            </a:r>
            <a:r>
              <a:rPr lang="tr-TR" sz="1200" dirty="0" err="1" smtClean="0"/>
              <a:t>elipsoid</a:t>
            </a:r>
            <a:r>
              <a:rPr lang="tr-TR" sz="1200" dirty="0" smtClean="0"/>
              <a:t> yüksekliği yerine </a:t>
            </a:r>
            <a:r>
              <a:rPr lang="tr-TR" sz="1200" dirty="0" err="1" smtClean="0"/>
              <a:t>ortometrik</a:t>
            </a:r>
            <a:r>
              <a:rPr lang="tr-TR" sz="1200" dirty="0" smtClean="0"/>
              <a:t> yükseklikler alınarak uygulanmıştır.</a:t>
            </a:r>
          </a:p>
          <a:p>
            <a:r>
              <a:rPr lang="tr-TR" sz="1200" dirty="0" smtClean="0"/>
              <a:t>Bazların indirgenmesinde de elipsoidal yükseklikler yerine </a:t>
            </a:r>
            <a:r>
              <a:rPr lang="tr-TR" sz="1200" dirty="0" err="1" smtClean="0"/>
              <a:t>ortometrik</a:t>
            </a:r>
            <a:r>
              <a:rPr lang="tr-TR" sz="1200" dirty="0" smtClean="0"/>
              <a:t> yükseklikler kullanılmıştır.</a:t>
            </a:r>
          </a:p>
          <a:p>
            <a:r>
              <a:rPr lang="tr-TR" sz="1200" dirty="0" err="1" smtClean="0"/>
              <a:t>Elipsoid</a:t>
            </a:r>
            <a:r>
              <a:rPr lang="tr-TR" sz="1200" dirty="0" smtClean="0"/>
              <a:t> yüzüne indirgenmiş ölçülerin dengelemesi dolaylı ölçüler dengelemesi yöntemiyle gerçekleştirilmiştir.</a:t>
            </a:r>
          </a:p>
          <a:p>
            <a:r>
              <a:rPr lang="tr-TR" sz="1200" dirty="0" smtClean="0"/>
              <a:t>Dengelemenin düzlemde yapılması amacıyla yeryüzünden elipsoide indirgenmiş ölçüler, bu kez </a:t>
            </a:r>
            <a:r>
              <a:rPr lang="tr-TR" sz="1200" dirty="0" err="1" smtClean="0"/>
              <a:t>elipsoidden</a:t>
            </a:r>
            <a:r>
              <a:rPr lang="tr-TR" sz="1200" dirty="0" smtClean="0"/>
              <a:t> Lambert-Konik projeksiyonuna aktarılmıştır.</a:t>
            </a:r>
          </a:p>
          <a:p>
            <a:r>
              <a:rPr lang="tr-TR" sz="1200" dirty="0" smtClean="0"/>
              <a:t>Dengelemede </a:t>
            </a:r>
            <a:r>
              <a:rPr lang="tr-TR" sz="1200" dirty="0" err="1" smtClean="0"/>
              <a:t>Laplace</a:t>
            </a:r>
            <a:r>
              <a:rPr lang="tr-TR" sz="1200" dirty="0" smtClean="0"/>
              <a:t> azimutları ve </a:t>
            </a:r>
            <a:r>
              <a:rPr lang="tr-TR" sz="1200" dirty="0" err="1" smtClean="0"/>
              <a:t>Meşedağ</a:t>
            </a:r>
            <a:r>
              <a:rPr lang="tr-TR" sz="1200" dirty="0" smtClean="0"/>
              <a:t> noktasının astronomik gözlemlerle belirlenen enlem ve boylam değeri sabit tutulmuştur.</a:t>
            </a:r>
          </a:p>
          <a:p>
            <a:r>
              <a:rPr lang="tr-TR" sz="1200" dirty="0" smtClean="0"/>
              <a:t>I. Derece Yatay Kontrol Ağı, Türkiye Ulusal </a:t>
            </a:r>
            <a:r>
              <a:rPr lang="tr-TR" sz="1200" dirty="0" err="1" smtClean="0"/>
              <a:t>Datumu</a:t>
            </a:r>
            <a:r>
              <a:rPr lang="tr-TR" sz="1200" dirty="0" smtClean="0"/>
              <a:t> – 1954 (TUD-54) olarak bilinir.</a:t>
            </a:r>
            <a:endParaRPr lang="tr-TR" sz="1200"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44</a:t>
            </a:fld>
            <a:endParaRPr lang="tr-T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İkinci Derece Noktalar: Bu noktalar, Türkiye’ </a:t>
            </a:r>
            <a:r>
              <a:rPr lang="tr-TR" dirty="0" err="1" smtClean="0"/>
              <a:t>nin</a:t>
            </a:r>
            <a:r>
              <a:rPr lang="tr-TR" dirty="0" smtClean="0"/>
              <a:t> bütününde I. Derece noktaların oluşturduğu zincirler arasında ve poligonların ortasında boş alanları doldurmak, hem de nokta sıklığı sağlamaktır.</a:t>
            </a:r>
          </a:p>
          <a:p>
            <a:r>
              <a:rPr lang="tr-TR" dirty="0" smtClean="0"/>
              <a:t>Üçüncü Derece Noktalar: Bu noktalar, IV. Derece noktaların tesisi için nokta sıklığını sağlamaktır.</a:t>
            </a:r>
          </a:p>
          <a:p>
            <a:r>
              <a:rPr lang="tr-TR" dirty="0" smtClean="0"/>
              <a:t>Dördüncü Derece Noktalar: Bu noktalar detay alımını sağlayacak şekilde ağı yoğunlaştırmak üzere atılır. Genellikle üzerlerine alet kurulmaz ve önden kestirme ile hesaplanır.</a:t>
            </a:r>
          </a:p>
          <a:p>
            <a:r>
              <a:rPr lang="tr-TR" dirty="0" smtClean="0"/>
              <a:t>Ülke </a:t>
            </a:r>
            <a:r>
              <a:rPr lang="tr-TR" dirty="0" err="1" smtClean="0"/>
              <a:t>triyangülasyon</a:t>
            </a:r>
            <a:r>
              <a:rPr lang="tr-TR" dirty="0" smtClean="0"/>
              <a:t> ağını oluşturan noktaların yatay koordinatları, Avrupa </a:t>
            </a:r>
            <a:r>
              <a:rPr lang="tr-TR" dirty="0" err="1" smtClean="0"/>
              <a:t>Datumu</a:t>
            </a:r>
            <a:r>
              <a:rPr lang="tr-TR" dirty="0" smtClean="0"/>
              <a:t> 1950’ deki </a:t>
            </a:r>
            <a:r>
              <a:rPr lang="tr-TR" dirty="0" err="1" smtClean="0"/>
              <a:t>elipsoid</a:t>
            </a:r>
            <a:r>
              <a:rPr lang="tr-TR" dirty="0" smtClean="0"/>
              <a:t> koordinatları ile 3-6 derecelik dilim genişliklerinde Gauss-</a:t>
            </a:r>
            <a:r>
              <a:rPr lang="tr-TR" dirty="0" err="1" smtClean="0"/>
              <a:t>Kruger</a:t>
            </a:r>
            <a:r>
              <a:rPr lang="tr-TR" dirty="0" smtClean="0"/>
              <a:t> koordinatları biçimindedir.</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45</a:t>
            </a:fld>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sp>
        <p:nvSpPr>
          <p:cNvPr id="3" name="2 İçerik Yer Tutucusu"/>
          <p:cNvSpPr>
            <a:spLocks noGrp="1"/>
          </p:cNvSpPr>
          <p:nvPr>
            <p:ph idx="1"/>
          </p:nvPr>
        </p:nvSpPr>
        <p:spPr/>
        <p:txBody>
          <a:bodyPr>
            <a:normAutofit/>
          </a:bodyPr>
          <a:lstStyle/>
          <a:p>
            <a:r>
              <a:rPr lang="tr-TR" dirty="0" smtClean="0"/>
              <a:t>Türkiye bulunduğu konum itibariyle Afrika, Arap ve Avrasya plakalarının çarpıştığı bir bölgede bulunmaktadır.</a:t>
            </a:r>
          </a:p>
          <a:p>
            <a:r>
              <a:rPr lang="tr-TR" dirty="0" smtClean="0"/>
              <a:t>Özellikle Kuzey Anadolu Fay </a:t>
            </a:r>
            <a:r>
              <a:rPr lang="tr-TR" dirty="0" err="1" smtClean="0"/>
              <a:t>Zonu</a:t>
            </a:r>
            <a:r>
              <a:rPr lang="tr-TR" dirty="0" smtClean="0"/>
              <a:t> (KAFZ), Doğu Anadolu Fay </a:t>
            </a:r>
            <a:r>
              <a:rPr lang="tr-TR" dirty="0" err="1" smtClean="0"/>
              <a:t>Zonu</a:t>
            </a:r>
            <a:r>
              <a:rPr lang="tr-TR" dirty="0" smtClean="0"/>
              <a:t> (DAFZ) ve Ege Graben Sistemi’ </a:t>
            </a:r>
            <a:r>
              <a:rPr lang="tr-TR" dirty="0" err="1" smtClean="0"/>
              <a:t>nde</a:t>
            </a:r>
            <a:r>
              <a:rPr lang="tr-TR" dirty="0" smtClean="0"/>
              <a:t> meydana gelen depremler sonucunda TUD-54 noktalarında büyüklük ve yönü bölgeden bölgeye değişen en çok ± 3-5 m mertebesinde yatay konum değişiklikleri olduğu düşünülmektedir.</a:t>
            </a:r>
          </a:p>
          <a:p>
            <a:r>
              <a:rPr lang="tr-TR" dirty="0" smtClean="0"/>
              <a:t>Düşey konum değişikleri deprem yüzey kırığı çevresinde 1-3 m değerlerine ulaşmakta ve yüzey kırığından uzaklaştıkça azalmaktadır.</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dirty="0"/>
          </a:p>
        </p:txBody>
      </p:sp>
      <p:sp>
        <p:nvSpPr>
          <p:cNvPr id="5" name="4 Slayt Numarası Yer Tutucusu"/>
          <p:cNvSpPr>
            <a:spLocks noGrp="1"/>
          </p:cNvSpPr>
          <p:nvPr>
            <p:ph type="sldNum" sz="quarter" idx="12"/>
          </p:nvPr>
        </p:nvSpPr>
        <p:spPr/>
        <p:txBody>
          <a:bodyPr/>
          <a:lstStyle/>
          <a:p>
            <a:fld id="{B9580AF1-1C51-4380-A5C4-495C4658AC2C}" type="slidenum">
              <a:rPr lang="tr-TR" smtClean="0"/>
              <a:pPr/>
              <a:t>46</a:t>
            </a:fld>
            <a:endParaRPr lang="tr-T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000" dirty="0" smtClean="0"/>
              <a:t>Türkiye ve çevresinin basitleştirilmiş tektonik haritası (</a:t>
            </a:r>
            <a:r>
              <a:rPr lang="tr-TR" sz="2000" dirty="0" err="1" smtClean="0"/>
              <a:t>Erduran</a:t>
            </a:r>
            <a:r>
              <a:rPr lang="tr-TR" sz="2000" dirty="0" smtClean="0"/>
              <a:t> </a:t>
            </a:r>
            <a:r>
              <a:rPr lang="tr-TR" sz="2000" dirty="0" err="1" smtClean="0"/>
              <a:t>vd</a:t>
            </a:r>
            <a:r>
              <a:rPr lang="tr-TR" sz="2000" dirty="0" smtClean="0"/>
              <a:t>., 2000). </a:t>
            </a:r>
            <a:br>
              <a:rPr lang="tr-TR" sz="2000" dirty="0" smtClean="0"/>
            </a:br>
            <a:endParaRPr lang="tr-TR" sz="2000"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47</a:t>
            </a:fld>
            <a:endParaRPr lang="tr-TR"/>
          </a:p>
        </p:txBody>
      </p:sp>
      <p:pic>
        <p:nvPicPr>
          <p:cNvPr id="55298" name="Picture 2" descr="http://ars.els-cdn.com/content/image/1-s2.0-S0040195108002369-gr1.jpg">
            <a:hlinkClick r:id="rId2"/>
          </p:cNvPr>
          <p:cNvPicPr>
            <a:picLocks noChangeAspect="1" noChangeArrowheads="1"/>
          </p:cNvPicPr>
          <p:nvPr/>
        </p:nvPicPr>
        <p:blipFill>
          <a:blip r:embed="rId3" cstate="print"/>
          <a:srcRect/>
          <a:stretch>
            <a:fillRect/>
          </a:stretch>
        </p:blipFill>
        <p:spPr bwMode="auto">
          <a:xfrm>
            <a:off x="1907704" y="1556792"/>
            <a:ext cx="5953125" cy="459105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Meydana gelen deformasyonlar sonucunda bölgesel ve yerel nitelikte yatay ve düşey konum değişiklikleri meydana geldiği ve TUD-54’ ün pratik kullanım ihtiyaçlarına cevap vermekten uzaklaştığı belirlenmiştir.</a:t>
            </a:r>
          </a:p>
          <a:p>
            <a:r>
              <a:rPr lang="tr-TR" dirty="0" smtClean="0"/>
              <a:t>Meydana gelen bu deformasyonlar ve Global Konumlama Sistemlerindeki (GPS) gelişmelere paralel olarak, yeni bir jeodezik temel ağ oluşturulması ihtiyacı doğmuştur.</a:t>
            </a:r>
          </a:p>
          <a:p>
            <a:r>
              <a:rPr lang="tr-TR" dirty="0" smtClean="0"/>
              <a:t>Bu ağın; </a:t>
            </a:r>
          </a:p>
          <a:p>
            <a:pPr lvl="1"/>
            <a:r>
              <a:rPr lang="tr-TR" dirty="0" smtClean="0"/>
              <a:t>GPS teknolojisine dayalı, </a:t>
            </a:r>
          </a:p>
          <a:p>
            <a:pPr lvl="1"/>
            <a:r>
              <a:rPr lang="tr-TR" dirty="0" smtClean="0"/>
              <a:t>Üç boyutlu </a:t>
            </a:r>
            <a:r>
              <a:rPr lang="tr-TR" dirty="0" err="1" smtClean="0"/>
              <a:t>jeosentrik</a:t>
            </a:r>
            <a:r>
              <a:rPr lang="tr-TR" dirty="0" smtClean="0"/>
              <a:t> koordinat sisteminde, belirli bir zamanda (</a:t>
            </a:r>
            <a:r>
              <a:rPr lang="tr-TR" dirty="0" err="1" smtClean="0"/>
              <a:t>epok</a:t>
            </a:r>
            <a:r>
              <a:rPr lang="tr-TR" dirty="0" smtClean="0"/>
              <a:t>), her noktasında koordinat ((X,Y,Z) veya (enlem, boylam, </a:t>
            </a:r>
            <a:r>
              <a:rPr lang="tr-TR" dirty="0" err="1" smtClean="0"/>
              <a:t>elipsoid</a:t>
            </a:r>
            <a:r>
              <a:rPr lang="tr-TR" dirty="0" smtClean="0"/>
              <a:t> yüksekliği)), hız ((</a:t>
            </a:r>
            <a:r>
              <a:rPr lang="tr-TR" dirty="0" err="1" smtClean="0"/>
              <a:t>V</a:t>
            </a:r>
            <a:r>
              <a:rPr lang="tr-TR" baseline="-20000" dirty="0" err="1" smtClean="0"/>
              <a:t>x</a:t>
            </a:r>
            <a:r>
              <a:rPr lang="tr-TR" dirty="0" smtClean="0"/>
              <a:t>, </a:t>
            </a:r>
            <a:r>
              <a:rPr lang="tr-TR" dirty="0" err="1" smtClean="0"/>
              <a:t>V</a:t>
            </a:r>
            <a:r>
              <a:rPr lang="tr-TR" baseline="-20000" dirty="0" err="1" smtClean="0"/>
              <a:t>y</a:t>
            </a:r>
            <a:r>
              <a:rPr lang="tr-TR" dirty="0" smtClean="0"/>
              <a:t>, </a:t>
            </a:r>
            <a:r>
              <a:rPr lang="tr-TR" dirty="0" err="1" smtClean="0"/>
              <a:t>V</a:t>
            </a:r>
            <a:r>
              <a:rPr lang="tr-TR" baseline="-20000" dirty="0" err="1" smtClean="0"/>
              <a:t>z</a:t>
            </a:r>
            <a:r>
              <a:rPr lang="tr-TR" dirty="0" smtClean="0"/>
              <a:t>) veya (V</a:t>
            </a:r>
            <a:r>
              <a:rPr lang="el-GR" baseline="-20000" dirty="0" smtClean="0">
                <a:latin typeface="Calibri"/>
              </a:rPr>
              <a:t>ϕ</a:t>
            </a:r>
            <a:r>
              <a:rPr lang="tr-TR" dirty="0" smtClean="0"/>
              <a:t>, V</a:t>
            </a:r>
            <a:r>
              <a:rPr lang="el-GR" baseline="-20000" dirty="0" smtClean="0">
                <a:latin typeface="Calibri"/>
              </a:rPr>
              <a:t>λ</a:t>
            </a:r>
            <a:r>
              <a:rPr lang="tr-TR" dirty="0" smtClean="0"/>
              <a:t>, </a:t>
            </a:r>
            <a:r>
              <a:rPr lang="tr-TR" dirty="0" err="1" smtClean="0"/>
              <a:t>V</a:t>
            </a:r>
            <a:r>
              <a:rPr lang="tr-TR" baseline="-20000" dirty="0" err="1" smtClean="0"/>
              <a:t>h</a:t>
            </a:r>
            <a:r>
              <a:rPr lang="tr-TR" dirty="0" smtClean="0"/>
              <a:t>)) </a:t>
            </a:r>
            <a:r>
              <a:rPr lang="tr-TR" dirty="0" err="1" smtClean="0"/>
              <a:t>ortometrik</a:t>
            </a:r>
            <a:r>
              <a:rPr lang="tr-TR" dirty="0" smtClean="0"/>
              <a:t> yükseklik (H) ve </a:t>
            </a:r>
            <a:r>
              <a:rPr lang="tr-TR" dirty="0" err="1" smtClean="0"/>
              <a:t>jeoid</a:t>
            </a:r>
            <a:r>
              <a:rPr lang="tr-TR" dirty="0" smtClean="0"/>
              <a:t> yüksekliği (N) bilinen, </a:t>
            </a:r>
          </a:p>
          <a:p>
            <a:pPr lvl="1"/>
            <a:r>
              <a:rPr lang="tr-TR" dirty="0" smtClean="0"/>
              <a:t>Ülke yüzeyine olabildiğince homojen dağılmış, ulaşımı kolay ve birbirini görme zorunluluğu olmayan noktalardan oluşan, </a:t>
            </a:r>
          </a:p>
          <a:p>
            <a:pPr lvl="1"/>
            <a:r>
              <a:rPr lang="tr-TR" dirty="0" smtClean="0"/>
              <a:t>Jeodezik konum belirleme, </a:t>
            </a:r>
            <a:r>
              <a:rPr lang="tr-TR" dirty="0" err="1" smtClean="0"/>
              <a:t>navigasyon</a:t>
            </a:r>
            <a:r>
              <a:rPr lang="tr-TR" dirty="0" smtClean="0"/>
              <a:t> ve jeodinamik amaçlarla kullanıma uygun, </a:t>
            </a:r>
          </a:p>
          <a:p>
            <a:pPr lvl="1"/>
            <a:r>
              <a:rPr lang="tr-TR" dirty="0" smtClean="0"/>
              <a:t>ED-50 </a:t>
            </a:r>
            <a:r>
              <a:rPr lang="tr-TR" dirty="0" err="1" smtClean="0"/>
              <a:t>datumundaki</a:t>
            </a:r>
            <a:r>
              <a:rPr lang="tr-TR" dirty="0" smtClean="0"/>
              <a:t> Ulusal Temel Yatay Kontrol Ağı ile arasında dönüşümü </a:t>
            </a:r>
          </a:p>
          <a:p>
            <a:r>
              <a:rPr lang="tr-TR" dirty="0" smtClean="0"/>
              <a:t>sağlanan bir ağ olması öngörülmüştür. </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dirty="0"/>
          </a:p>
        </p:txBody>
      </p:sp>
      <p:sp>
        <p:nvSpPr>
          <p:cNvPr id="5" name="4 Slayt Numarası Yer Tutucusu"/>
          <p:cNvSpPr>
            <a:spLocks noGrp="1"/>
          </p:cNvSpPr>
          <p:nvPr>
            <p:ph type="sldNum" sz="quarter" idx="12"/>
          </p:nvPr>
        </p:nvSpPr>
        <p:spPr/>
        <p:txBody>
          <a:bodyPr/>
          <a:lstStyle/>
          <a:p>
            <a:fld id="{B9580AF1-1C51-4380-A5C4-495C4658AC2C}" type="slidenum">
              <a:rPr lang="tr-TR" smtClean="0"/>
              <a:pPr/>
              <a:t>48</a:t>
            </a:fld>
            <a:endParaRPr lang="tr-T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pic>
        <p:nvPicPr>
          <p:cNvPr id="6" name="Picture 5" descr="tutganok">
            <a:hlinkClick r:id="rId2"/>
          </p:cNvPr>
          <p:cNvPicPr>
            <a:picLocks noGrp="1" noChangeAspect="1" noChangeArrowheads="1"/>
          </p:cNvPicPr>
          <p:nvPr>
            <p:ph idx="1"/>
          </p:nvPr>
        </p:nvPicPr>
        <p:blipFill>
          <a:blip r:embed="rId3" cstate="print"/>
          <a:srcRect/>
          <a:stretch>
            <a:fillRect/>
          </a:stretch>
        </p:blipFill>
        <p:spPr bwMode="auto">
          <a:xfrm>
            <a:off x="1691680" y="3068960"/>
            <a:ext cx="6543675" cy="2886075"/>
          </a:xfrm>
          <a:prstGeom prst="rect">
            <a:avLst/>
          </a:prstGeom>
          <a:noFill/>
        </p:spPr>
      </p:pic>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49</a:t>
            </a:fld>
            <a:endParaRPr lang="tr-TR"/>
          </a:p>
        </p:txBody>
      </p:sp>
      <p:sp>
        <p:nvSpPr>
          <p:cNvPr id="7" name="2 İçerik Yer Tutucusu"/>
          <p:cNvSpPr txBox="1">
            <a:spLocks/>
          </p:cNvSpPr>
          <p:nvPr/>
        </p:nvSpPr>
        <p:spPr>
          <a:xfrm>
            <a:off x="1435608" y="1447800"/>
            <a:ext cx="7498080" cy="162116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1997-1999</a:t>
            </a:r>
            <a:r>
              <a:rPr kumimoji="0" lang="tr-TR" sz="2400" b="0" i="0" u="none" strike="noStrike" kern="1200" cap="none" spc="0" normalizeH="0" noProof="0" dirty="0" smtClean="0">
                <a:ln>
                  <a:noFill/>
                </a:ln>
                <a:solidFill>
                  <a:schemeClr val="tx1"/>
                </a:solidFill>
                <a:effectLst/>
                <a:uLnTx/>
                <a:uFillTx/>
                <a:latin typeface="+mn-lt"/>
                <a:ea typeface="+mn-ea"/>
                <a:cs typeface="+mn-cs"/>
              </a:rPr>
              <a:t> yıllarında tamamlanan jeodezik temel ağ, Türkiye Ulusal Temel GPS Ağı 1999 (TUTGA-99) ismi ile anılmaktadır.</a:t>
            </a: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Jeodezinin Tarihi</a:t>
            </a:r>
            <a:endParaRPr lang="tr-TR" dirty="0"/>
          </a:p>
        </p:txBody>
      </p:sp>
      <p:sp>
        <p:nvSpPr>
          <p:cNvPr id="3" name="2 İçerik Yer Tutucusu"/>
          <p:cNvSpPr>
            <a:spLocks noGrp="1"/>
          </p:cNvSpPr>
          <p:nvPr>
            <p:ph idx="1"/>
          </p:nvPr>
        </p:nvSpPr>
        <p:spPr>
          <a:xfrm>
            <a:off x="5508104" y="1447800"/>
            <a:ext cx="3425584" cy="4800600"/>
          </a:xfrm>
        </p:spPr>
        <p:txBody>
          <a:bodyPr>
            <a:normAutofit fontScale="85000" lnSpcReduction="20000"/>
          </a:bodyPr>
          <a:lstStyle/>
          <a:p>
            <a:r>
              <a:rPr lang="tr-TR" sz="2000" dirty="0" err="1" smtClean="0"/>
              <a:t>Hecataeus</a:t>
            </a:r>
            <a:r>
              <a:rPr lang="tr-TR" sz="2000" dirty="0" smtClean="0"/>
              <a:t> (M.Ö. 550 – 500) </a:t>
            </a:r>
            <a:r>
              <a:rPr lang="tr-TR" sz="2000" b="1" i="1" dirty="0" smtClean="0">
                <a:solidFill>
                  <a:srgbClr val="FF0000"/>
                </a:solidFill>
              </a:rPr>
              <a:t>ilk dünya haritası yapan kişi </a:t>
            </a:r>
            <a:r>
              <a:rPr lang="tr-TR" sz="2000" dirty="0" smtClean="0"/>
              <a:t>olarak bilinir.</a:t>
            </a:r>
          </a:p>
          <a:p>
            <a:r>
              <a:rPr lang="tr-TR" sz="2000" dirty="0" err="1" smtClean="0"/>
              <a:t>Pythagora</a:t>
            </a:r>
            <a:r>
              <a:rPr lang="tr-TR" sz="2000" dirty="0" smtClean="0"/>
              <a:t> (M.Ö.  569-475) ve Aristo (M.Ö. 384 – 322) yer yuvarının şeklinin küre olması gerektiğini savundu.</a:t>
            </a:r>
          </a:p>
          <a:p>
            <a:r>
              <a:rPr lang="tr-TR" sz="2000" dirty="0" smtClean="0"/>
              <a:t>Aristo bu tezini:</a:t>
            </a:r>
          </a:p>
          <a:p>
            <a:pPr lvl="1"/>
            <a:r>
              <a:rPr lang="tr-TR" sz="1600" dirty="0" smtClean="0"/>
              <a:t>Belirli bir yönde gidildiğinde ufuk sürekli olarak değişmektedir.</a:t>
            </a:r>
          </a:p>
          <a:p>
            <a:pPr lvl="1"/>
            <a:r>
              <a:rPr lang="tr-TR" sz="1600" dirty="0" smtClean="0"/>
              <a:t>Ay tutulmasında yerin gölgesi yuvarlaktır.</a:t>
            </a:r>
          </a:p>
          <a:p>
            <a:pPr lvl="1"/>
            <a:r>
              <a:rPr lang="tr-TR" sz="1600" dirty="0" smtClean="0"/>
              <a:t>Denizdeki bir gemi karaya yaklaştıkça önce direği, sonra yelkenleri ve son olarak da gövdesi görünmektedir.</a:t>
            </a:r>
          </a:p>
          <a:p>
            <a:r>
              <a:rPr lang="tr-TR" sz="2000" dirty="0" smtClean="0"/>
              <a:t>gözlemlerine dayandırdı.</a:t>
            </a:r>
            <a:endParaRPr lang="tr-TR" sz="2000"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5</a:t>
            </a:fld>
            <a:endParaRPr lang="tr-TR"/>
          </a:p>
        </p:txBody>
      </p:sp>
      <p:pic>
        <p:nvPicPr>
          <p:cNvPr id="1026" name="Picture 2"/>
          <p:cNvPicPr>
            <a:picLocks noChangeAspect="1" noChangeArrowheads="1"/>
          </p:cNvPicPr>
          <p:nvPr/>
        </p:nvPicPr>
        <p:blipFill>
          <a:blip r:embed="rId2" cstate="print"/>
          <a:srcRect/>
          <a:stretch>
            <a:fillRect/>
          </a:stretch>
        </p:blipFill>
        <p:spPr bwMode="auto">
          <a:xfrm>
            <a:off x="1691680" y="2060848"/>
            <a:ext cx="3627172" cy="35725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pic>
        <p:nvPicPr>
          <p:cNvPr id="6" name="Picture 6" descr="Yıllara Göre TUTGA Çalışmaları"/>
          <p:cNvPicPr>
            <a:picLocks noGrp="1" noChangeAspect="1" noChangeArrowheads="1"/>
          </p:cNvPicPr>
          <p:nvPr>
            <p:ph idx="1"/>
          </p:nvPr>
        </p:nvPicPr>
        <p:blipFill>
          <a:blip r:embed="rId2" cstate="print"/>
          <a:stretch>
            <a:fillRect/>
          </a:stretch>
        </p:blipFill>
        <p:spPr bwMode="auto">
          <a:xfrm>
            <a:off x="2443162" y="2755900"/>
            <a:ext cx="5591175" cy="2533650"/>
          </a:xfrm>
          <a:prstGeom prst="rect">
            <a:avLst/>
          </a:prstGeom>
          <a:noFill/>
        </p:spPr>
      </p:pic>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50</a:t>
            </a:fld>
            <a:endParaRPr lang="tr-TR"/>
          </a:p>
        </p:txBody>
      </p:sp>
      <p:sp>
        <p:nvSpPr>
          <p:cNvPr id="7" name="Text Box 4"/>
          <p:cNvSpPr txBox="1">
            <a:spLocks noChangeArrowheads="1"/>
          </p:cNvSpPr>
          <p:nvPr/>
        </p:nvSpPr>
        <p:spPr bwMode="auto">
          <a:xfrm>
            <a:off x="2484834" y="1766143"/>
            <a:ext cx="5543550" cy="366713"/>
          </a:xfrm>
          <a:prstGeom prst="rect">
            <a:avLst/>
          </a:prstGeom>
          <a:noFill/>
          <a:ln w="9525">
            <a:noFill/>
            <a:miter lim="800000"/>
            <a:headEnd/>
            <a:tailEnd/>
          </a:ln>
          <a:effectLst/>
        </p:spPr>
        <p:txBody>
          <a:bodyPr>
            <a:spAutoFit/>
          </a:bodyPr>
          <a:lstStyle/>
          <a:p>
            <a:pPr>
              <a:spcBef>
                <a:spcPct val="50000"/>
              </a:spcBef>
            </a:pPr>
            <a:r>
              <a:rPr lang="tr-TR"/>
              <a:t>Yıllara göre gerçekleştirilen TUTGA çalışmaları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sp>
        <p:nvSpPr>
          <p:cNvPr id="3" name="2 İçerik Yer Tutucusu"/>
          <p:cNvSpPr>
            <a:spLocks noGrp="1"/>
          </p:cNvSpPr>
          <p:nvPr>
            <p:ph idx="1"/>
          </p:nvPr>
        </p:nvSpPr>
        <p:spPr/>
        <p:txBody>
          <a:bodyPr>
            <a:normAutofit/>
          </a:bodyPr>
          <a:lstStyle/>
          <a:p>
            <a:r>
              <a:rPr lang="tr-TR" dirty="0" smtClean="0"/>
              <a:t>TUTGA-99 beş ana elemandan oluşur:</a:t>
            </a:r>
          </a:p>
          <a:p>
            <a:pPr lvl="1"/>
            <a:r>
              <a:rPr lang="tr-TR" dirty="0" smtClean="0"/>
              <a:t>Uluslar arası Yersel Referans Sistemi-1996 (ITRF-96)’ da, 1998.0 </a:t>
            </a:r>
            <a:r>
              <a:rPr lang="tr-TR" dirty="0" err="1" smtClean="0"/>
              <a:t>epoklu</a:t>
            </a:r>
            <a:r>
              <a:rPr lang="tr-TR" dirty="0" smtClean="0"/>
              <a:t> koordinatları bilinen GPS Ağı.</a:t>
            </a:r>
          </a:p>
          <a:p>
            <a:pPr lvl="1"/>
            <a:r>
              <a:rPr lang="tr-TR" dirty="0" smtClean="0"/>
              <a:t>TUTGA-99 Hız Alanı.</a:t>
            </a:r>
          </a:p>
          <a:p>
            <a:pPr lvl="1"/>
            <a:r>
              <a:rPr lang="tr-TR" dirty="0" smtClean="0"/>
              <a:t>TUTGA-99 ile ED-50 arasında Koordinat Dönüşümü.</a:t>
            </a:r>
          </a:p>
          <a:p>
            <a:pPr lvl="1"/>
            <a:r>
              <a:rPr lang="tr-TR" dirty="0" smtClean="0"/>
              <a:t>Her noktasında Helmert </a:t>
            </a:r>
            <a:r>
              <a:rPr lang="tr-TR" dirty="0" err="1" smtClean="0"/>
              <a:t>Ortometrik</a:t>
            </a:r>
            <a:r>
              <a:rPr lang="tr-TR" dirty="0" smtClean="0"/>
              <a:t> Yüksekliği bilinen Türkiye Ulusal Düşey Kontrol Ağı-1999 (TUDKA-99)</a:t>
            </a:r>
          </a:p>
          <a:p>
            <a:pPr lvl="1"/>
            <a:r>
              <a:rPr lang="tr-TR" dirty="0" smtClean="0"/>
              <a:t>Türkiye </a:t>
            </a:r>
            <a:r>
              <a:rPr lang="tr-TR" dirty="0" err="1" smtClean="0"/>
              <a:t>Jeoidi</a:t>
            </a:r>
            <a:r>
              <a:rPr lang="tr-TR" dirty="0" smtClean="0"/>
              <a:t>-1999 (TG-1999)</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51</a:t>
            </a:fld>
            <a:endParaRPr lang="tr-T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sp>
        <p:nvSpPr>
          <p:cNvPr id="3" name="2 İçerik Yer Tutucusu"/>
          <p:cNvSpPr>
            <a:spLocks noGrp="1"/>
          </p:cNvSpPr>
          <p:nvPr>
            <p:ph idx="1"/>
          </p:nvPr>
        </p:nvSpPr>
        <p:spPr/>
        <p:txBody>
          <a:bodyPr>
            <a:normAutofit fontScale="77500" lnSpcReduction="20000"/>
          </a:bodyPr>
          <a:lstStyle/>
          <a:p>
            <a:r>
              <a:rPr lang="tr-TR" dirty="0" smtClean="0"/>
              <a:t>Planlama çalışmalarında TUTGA’ </a:t>
            </a:r>
            <a:r>
              <a:rPr lang="tr-TR" dirty="0" err="1" smtClean="0"/>
              <a:t>yı</a:t>
            </a:r>
            <a:r>
              <a:rPr lang="tr-TR" dirty="0" smtClean="0"/>
              <a:t> oluşturan noktalar üç grupta toplanır:</a:t>
            </a:r>
          </a:p>
          <a:p>
            <a:pPr lvl="1"/>
            <a:r>
              <a:rPr lang="tr-TR" dirty="0" smtClean="0"/>
              <a:t>Eski noktalar: Daha önceden tesis edilmiş noktalar olup, I. ve II. Derece Yatay Kontrol Ağı ile I. ve II. Derece Düşey kontrol ağı noktalarından seçilenler, SLR (</a:t>
            </a:r>
            <a:r>
              <a:rPr lang="tr-TR" dirty="0" err="1" smtClean="0"/>
              <a:t>Satellite</a:t>
            </a:r>
            <a:r>
              <a:rPr lang="tr-TR" dirty="0" smtClean="0"/>
              <a:t> </a:t>
            </a:r>
            <a:r>
              <a:rPr lang="tr-TR" dirty="0" err="1" smtClean="0"/>
              <a:t>Laser</a:t>
            </a:r>
            <a:r>
              <a:rPr lang="tr-TR" dirty="0" smtClean="0"/>
              <a:t> </a:t>
            </a:r>
            <a:r>
              <a:rPr lang="tr-TR" dirty="0" err="1" smtClean="0"/>
              <a:t>Ranging</a:t>
            </a:r>
            <a:r>
              <a:rPr lang="tr-TR" dirty="0" smtClean="0"/>
              <a:t>) noktaları ve mevcut GPS noktalarından uygun dağılımı sağlayanlar.</a:t>
            </a:r>
          </a:p>
          <a:p>
            <a:pPr lvl="1"/>
            <a:r>
              <a:rPr lang="tr-TR" dirty="0" smtClean="0"/>
              <a:t>Yeni noktalar: Proje kapsamında yeni tesis edilen aralarındaki uzaklıkları tek ve çift frekanslı GPS alıcıları ile nokta sıklaştırması ve DGPS uygulamaları için 25-50 km’ de bir, </a:t>
            </a:r>
            <a:r>
              <a:rPr lang="tr-TR" dirty="0" err="1" smtClean="0"/>
              <a:t>jeoidin</a:t>
            </a:r>
            <a:r>
              <a:rPr lang="tr-TR" dirty="0" smtClean="0"/>
              <a:t> hızlı değiştiği bölgelerde 15 km’ de bir seçilen noktalardır.</a:t>
            </a:r>
          </a:p>
          <a:p>
            <a:pPr lvl="1"/>
            <a:r>
              <a:rPr lang="tr-TR" dirty="0" smtClean="0"/>
              <a:t>Global noktalar: TUTGA’ </a:t>
            </a:r>
            <a:r>
              <a:rPr lang="tr-TR" dirty="0" err="1" smtClean="0"/>
              <a:t>nın</a:t>
            </a:r>
            <a:r>
              <a:rPr lang="tr-TR" dirty="0" smtClean="0"/>
              <a:t> ITRF referans sisteminde tanımını gerçekleştirmek amacıyla Türkiye ve yakın çevresinde, Avrupa ve Asya’ da uygun dağılımdaki IGS (</a:t>
            </a:r>
            <a:r>
              <a:rPr lang="tr-TR" dirty="0" err="1" smtClean="0"/>
              <a:t>International</a:t>
            </a:r>
            <a:r>
              <a:rPr lang="tr-TR" dirty="0" smtClean="0"/>
              <a:t> GPS Service) noktalarıdır.</a:t>
            </a:r>
          </a:p>
          <a:p>
            <a:r>
              <a:rPr lang="tr-TR" dirty="0" smtClean="0"/>
              <a:t>Arazi çalışmaları kapsamında noktaların keşif ve seçimi, yer noktası inşaatı ve GPS ölçüsü yapılmıştır.</a:t>
            </a:r>
          </a:p>
          <a:p>
            <a:r>
              <a:rPr lang="tr-TR" dirty="0" smtClean="0"/>
              <a:t>Hesaplama Çalışmalarında: TUTGA noktalarında yapılan GPS ölçüleri BERNESE ve GLOBK akademik yazılımları ile değerlendirilmiştir.</a:t>
            </a:r>
          </a:p>
          <a:p>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52</a:t>
            </a:fld>
            <a:endParaRPr lang="tr-T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53</a:t>
            </a:fld>
            <a:endParaRPr lang="tr-TR"/>
          </a:p>
        </p:txBody>
      </p:sp>
      <p:pic>
        <p:nvPicPr>
          <p:cNvPr id="6" name="Picture 6" descr="sekil23jpg"/>
          <p:cNvPicPr>
            <a:picLocks noChangeAspect="1" noChangeArrowheads="1"/>
          </p:cNvPicPr>
          <p:nvPr/>
        </p:nvPicPr>
        <p:blipFill>
          <a:blip r:embed="rId2" cstate="print"/>
          <a:srcRect/>
          <a:stretch>
            <a:fillRect/>
          </a:stretch>
        </p:blipFill>
        <p:spPr bwMode="auto">
          <a:xfrm>
            <a:off x="1187624" y="1628800"/>
            <a:ext cx="7632700" cy="4546600"/>
          </a:xfrm>
          <a:prstGeom prst="rect">
            <a:avLst/>
          </a:prstGeom>
          <a:noFill/>
        </p:spPr>
      </p:pic>
      <p:sp>
        <p:nvSpPr>
          <p:cNvPr id="7" name="Text Box 4"/>
          <p:cNvSpPr txBox="1">
            <a:spLocks noChangeArrowheads="1"/>
          </p:cNvSpPr>
          <p:nvPr/>
        </p:nvSpPr>
        <p:spPr bwMode="auto">
          <a:xfrm>
            <a:off x="2914923" y="1262087"/>
            <a:ext cx="4897437" cy="366713"/>
          </a:xfrm>
          <a:prstGeom prst="rect">
            <a:avLst/>
          </a:prstGeom>
          <a:noFill/>
          <a:ln w="9525">
            <a:noFill/>
            <a:miter lim="800000"/>
            <a:headEnd/>
            <a:tailEnd/>
          </a:ln>
          <a:effectLst/>
        </p:spPr>
        <p:txBody>
          <a:bodyPr>
            <a:spAutoFit/>
          </a:bodyPr>
          <a:lstStyle/>
          <a:p>
            <a:pPr>
              <a:spcBef>
                <a:spcPct val="50000"/>
              </a:spcBef>
            </a:pPr>
            <a:r>
              <a:rPr lang="tr-TR" dirty="0"/>
              <a:t>Hesaplamalarda kullanılan IGS noktaları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54</a:t>
            </a:fld>
            <a:endParaRPr lang="tr-TR"/>
          </a:p>
        </p:txBody>
      </p:sp>
      <p:pic>
        <p:nvPicPr>
          <p:cNvPr id="113666" name="Picture 2" descr="http://www.hgk.msb.gov.tr/haritalar_projeler/jeodezi/tutga/images/images32.jpg"/>
          <p:cNvPicPr>
            <a:picLocks noChangeAspect="1" noChangeArrowheads="1"/>
          </p:cNvPicPr>
          <p:nvPr/>
        </p:nvPicPr>
        <p:blipFill>
          <a:blip r:embed="rId2" cstate="print"/>
          <a:srcRect/>
          <a:stretch>
            <a:fillRect/>
          </a:stretch>
        </p:blipFill>
        <p:spPr bwMode="auto">
          <a:xfrm>
            <a:off x="2267744" y="1484784"/>
            <a:ext cx="5838825" cy="3609976"/>
          </a:xfrm>
          <a:prstGeom prst="rect">
            <a:avLst/>
          </a:prstGeom>
          <a:noFill/>
        </p:spPr>
      </p:pic>
      <p:sp>
        <p:nvSpPr>
          <p:cNvPr id="7" name="6 Dikdörtgen"/>
          <p:cNvSpPr/>
          <p:nvPr/>
        </p:nvSpPr>
        <p:spPr>
          <a:xfrm>
            <a:off x="2195736" y="5373216"/>
            <a:ext cx="6408712" cy="338554"/>
          </a:xfrm>
          <a:prstGeom prst="rect">
            <a:avLst/>
          </a:prstGeom>
        </p:spPr>
        <p:txBody>
          <a:bodyPr wrap="square">
            <a:spAutoFit/>
          </a:bodyPr>
          <a:lstStyle/>
          <a:p>
            <a:r>
              <a:rPr lang="tr-TR" sz="1600" b="1" dirty="0" smtClean="0"/>
              <a:t>ITRF96 sisteminde ölçü noktalarındaki yatay (N,E) hız alanı </a:t>
            </a:r>
            <a:endParaRPr lang="tr-TR" sz="1600" dirty="0"/>
          </a:p>
        </p:txBody>
      </p:sp>
      <p:sp>
        <p:nvSpPr>
          <p:cNvPr id="8" name="7 Dikdörtgen"/>
          <p:cNvSpPr/>
          <p:nvPr/>
        </p:nvSpPr>
        <p:spPr>
          <a:xfrm>
            <a:off x="1835696" y="5733256"/>
            <a:ext cx="6912768" cy="369332"/>
          </a:xfrm>
          <a:prstGeom prst="rect">
            <a:avLst/>
          </a:prstGeom>
        </p:spPr>
        <p:txBody>
          <a:bodyPr wrap="square">
            <a:spAutoFit/>
          </a:bodyPr>
          <a:lstStyle/>
          <a:p>
            <a:r>
              <a:rPr lang="tr-TR" dirty="0" smtClean="0"/>
              <a:t>http://www.</a:t>
            </a:r>
            <a:r>
              <a:rPr lang="tr-TR" dirty="0" err="1" smtClean="0"/>
              <a:t>hgk</a:t>
            </a:r>
            <a:r>
              <a:rPr lang="tr-TR" dirty="0" smtClean="0"/>
              <a:t>.</a:t>
            </a:r>
            <a:r>
              <a:rPr lang="tr-TR" dirty="0" err="1" smtClean="0"/>
              <a:t>msb</a:t>
            </a:r>
            <a:r>
              <a:rPr lang="tr-TR" dirty="0" smtClean="0"/>
              <a:t>.gov.tr/haritalar_projeler/jeodezi/</a:t>
            </a:r>
            <a:r>
              <a:rPr lang="tr-TR" dirty="0" err="1" smtClean="0"/>
              <a:t>tutga</a:t>
            </a:r>
            <a:r>
              <a:rPr lang="tr-TR" dirty="0" smtClean="0"/>
              <a:t>/bolum3.</a:t>
            </a:r>
            <a:r>
              <a:rPr lang="tr-TR" dirty="0" err="1" smtClean="0"/>
              <a:t>htm</a:t>
            </a:r>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55</a:t>
            </a:fld>
            <a:endParaRPr lang="tr-TR"/>
          </a:p>
        </p:txBody>
      </p:sp>
      <p:pic>
        <p:nvPicPr>
          <p:cNvPr id="114690" name="Picture 2" descr="http://www.hgk.msb.gov.tr/haritalar_projeler/jeodezi/tutga/images/images33.jpg"/>
          <p:cNvPicPr>
            <a:picLocks noChangeAspect="1" noChangeArrowheads="1"/>
          </p:cNvPicPr>
          <p:nvPr/>
        </p:nvPicPr>
        <p:blipFill>
          <a:blip r:embed="rId2" cstate="print"/>
          <a:srcRect/>
          <a:stretch>
            <a:fillRect/>
          </a:stretch>
        </p:blipFill>
        <p:spPr bwMode="auto">
          <a:xfrm>
            <a:off x="2123728" y="1412776"/>
            <a:ext cx="5781675" cy="3581400"/>
          </a:xfrm>
          <a:prstGeom prst="rect">
            <a:avLst/>
          </a:prstGeom>
          <a:noFill/>
        </p:spPr>
      </p:pic>
      <p:sp>
        <p:nvSpPr>
          <p:cNvPr id="8" name="7 Dikdörtgen"/>
          <p:cNvSpPr/>
          <p:nvPr/>
        </p:nvSpPr>
        <p:spPr>
          <a:xfrm>
            <a:off x="2195736" y="5157192"/>
            <a:ext cx="6264696" cy="338554"/>
          </a:xfrm>
          <a:prstGeom prst="rect">
            <a:avLst/>
          </a:prstGeom>
        </p:spPr>
        <p:txBody>
          <a:bodyPr wrap="square">
            <a:spAutoFit/>
          </a:bodyPr>
          <a:lstStyle/>
          <a:p>
            <a:r>
              <a:rPr lang="tr-TR" sz="1600" b="1" dirty="0" smtClean="0"/>
              <a:t>ITRF96 sisteminde ölçü noktalarındaki düşey (U) hız alanı</a:t>
            </a:r>
            <a:endParaRPr lang="tr-TR" sz="1600" dirty="0"/>
          </a:p>
        </p:txBody>
      </p:sp>
      <p:sp>
        <p:nvSpPr>
          <p:cNvPr id="9" name="8 Dikdörtgen"/>
          <p:cNvSpPr/>
          <p:nvPr/>
        </p:nvSpPr>
        <p:spPr>
          <a:xfrm>
            <a:off x="1547664" y="5661248"/>
            <a:ext cx="6912768" cy="369332"/>
          </a:xfrm>
          <a:prstGeom prst="rect">
            <a:avLst/>
          </a:prstGeom>
        </p:spPr>
        <p:txBody>
          <a:bodyPr wrap="square">
            <a:spAutoFit/>
          </a:bodyPr>
          <a:lstStyle/>
          <a:p>
            <a:r>
              <a:rPr lang="tr-TR" dirty="0" smtClean="0"/>
              <a:t>http://www.</a:t>
            </a:r>
            <a:r>
              <a:rPr lang="tr-TR" dirty="0" err="1" smtClean="0"/>
              <a:t>hgk</a:t>
            </a:r>
            <a:r>
              <a:rPr lang="tr-TR" dirty="0" smtClean="0"/>
              <a:t>.</a:t>
            </a:r>
            <a:r>
              <a:rPr lang="tr-TR" dirty="0" err="1" smtClean="0"/>
              <a:t>msb</a:t>
            </a:r>
            <a:r>
              <a:rPr lang="tr-TR" dirty="0" smtClean="0"/>
              <a:t>.gov.tr/haritalar_projeler/jeodezi/</a:t>
            </a:r>
            <a:r>
              <a:rPr lang="tr-TR" dirty="0" err="1" smtClean="0"/>
              <a:t>tutga</a:t>
            </a:r>
            <a:r>
              <a:rPr lang="tr-TR" dirty="0" smtClean="0"/>
              <a:t>/bolum4.</a:t>
            </a:r>
            <a:r>
              <a:rPr lang="tr-TR" dirty="0" err="1" smtClean="0"/>
              <a:t>htm</a:t>
            </a:r>
            <a:endParaRPr lang="tr-T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56</a:t>
            </a:fld>
            <a:endParaRPr lang="tr-TR"/>
          </a:p>
        </p:txBody>
      </p:sp>
      <p:pic>
        <p:nvPicPr>
          <p:cNvPr id="99330" name="Picture 2" descr="http://www.hgk.msb.gov.tr/haritalar_projeler/jeodezi/tutga/images/images43.jpg">
            <a:hlinkClick r:id="rId2"/>
          </p:cNvPr>
          <p:cNvPicPr>
            <a:picLocks noChangeAspect="1" noChangeArrowheads="1"/>
          </p:cNvPicPr>
          <p:nvPr/>
        </p:nvPicPr>
        <p:blipFill>
          <a:blip r:embed="rId3" cstate="print"/>
          <a:srcRect/>
          <a:stretch>
            <a:fillRect/>
          </a:stretch>
        </p:blipFill>
        <p:spPr bwMode="auto">
          <a:xfrm>
            <a:off x="2123728" y="1628800"/>
            <a:ext cx="5648325" cy="3495675"/>
          </a:xfrm>
          <a:prstGeom prst="rect">
            <a:avLst/>
          </a:prstGeom>
          <a:noFill/>
        </p:spPr>
      </p:pic>
      <p:sp>
        <p:nvSpPr>
          <p:cNvPr id="7" name="6 Dikdörtgen"/>
          <p:cNvSpPr/>
          <p:nvPr/>
        </p:nvSpPr>
        <p:spPr>
          <a:xfrm>
            <a:off x="1475656" y="5301208"/>
            <a:ext cx="7272808" cy="338554"/>
          </a:xfrm>
          <a:prstGeom prst="rect">
            <a:avLst/>
          </a:prstGeom>
        </p:spPr>
        <p:txBody>
          <a:bodyPr wrap="square">
            <a:spAutoFit/>
          </a:bodyPr>
          <a:lstStyle/>
          <a:p>
            <a:r>
              <a:rPr lang="tr-TR" sz="1600" b="1" dirty="0" smtClean="0"/>
              <a:t>ITRF96 sisteminde hesap noktalarında kestirilen yatay (N,E) hız alanı.</a:t>
            </a:r>
            <a:endParaRPr lang="tr-TR" sz="1600" dirty="0"/>
          </a:p>
        </p:txBody>
      </p:sp>
      <p:sp>
        <p:nvSpPr>
          <p:cNvPr id="8" name="7 Dikdörtgen"/>
          <p:cNvSpPr/>
          <p:nvPr/>
        </p:nvSpPr>
        <p:spPr>
          <a:xfrm>
            <a:off x="1547664" y="5661248"/>
            <a:ext cx="6912768" cy="369332"/>
          </a:xfrm>
          <a:prstGeom prst="rect">
            <a:avLst/>
          </a:prstGeom>
        </p:spPr>
        <p:txBody>
          <a:bodyPr wrap="square">
            <a:spAutoFit/>
          </a:bodyPr>
          <a:lstStyle/>
          <a:p>
            <a:r>
              <a:rPr lang="tr-TR" dirty="0" smtClean="0"/>
              <a:t>http://www.</a:t>
            </a:r>
            <a:r>
              <a:rPr lang="tr-TR" dirty="0" err="1" smtClean="0"/>
              <a:t>hgk</a:t>
            </a:r>
            <a:r>
              <a:rPr lang="tr-TR" dirty="0" smtClean="0"/>
              <a:t>.</a:t>
            </a:r>
            <a:r>
              <a:rPr lang="tr-TR" dirty="0" err="1" smtClean="0"/>
              <a:t>msb</a:t>
            </a:r>
            <a:r>
              <a:rPr lang="tr-TR" dirty="0" smtClean="0"/>
              <a:t>.gov.tr/haritalar_projeler/jeodezi/</a:t>
            </a:r>
            <a:r>
              <a:rPr lang="tr-TR" dirty="0" err="1" smtClean="0"/>
              <a:t>tutga</a:t>
            </a:r>
            <a:r>
              <a:rPr lang="tr-TR" dirty="0" smtClean="0"/>
              <a:t>/bolum4.</a:t>
            </a:r>
            <a:r>
              <a:rPr lang="tr-TR" dirty="0" err="1" smtClean="0"/>
              <a:t>htm</a:t>
            </a:r>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p:txBody>
          <a:bodyPr/>
          <a:lstStyle/>
          <a:p>
            <a:r>
              <a:rPr lang="tr-TR" dirty="0" smtClean="0"/>
              <a:t>Ülke Temel Ağları</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57</a:t>
            </a:fld>
            <a:endParaRPr lang="tr-TR"/>
          </a:p>
        </p:txBody>
      </p:sp>
      <p:pic>
        <p:nvPicPr>
          <p:cNvPr id="112642" name="Picture 2" descr="http://www.hgk.msb.gov.tr/haritalar_projeler/jeodezi/tutga/images/images44.jpg">
            <a:hlinkClick r:id="rId2"/>
          </p:cNvPr>
          <p:cNvPicPr>
            <a:picLocks noChangeAspect="1" noChangeArrowheads="1"/>
          </p:cNvPicPr>
          <p:nvPr/>
        </p:nvPicPr>
        <p:blipFill>
          <a:blip r:embed="rId3" cstate="print"/>
          <a:srcRect/>
          <a:stretch>
            <a:fillRect/>
          </a:stretch>
        </p:blipFill>
        <p:spPr bwMode="auto">
          <a:xfrm>
            <a:off x="2195736" y="1412776"/>
            <a:ext cx="5648325" cy="3495675"/>
          </a:xfrm>
          <a:prstGeom prst="rect">
            <a:avLst/>
          </a:prstGeom>
          <a:noFill/>
        </p:spPr>
      </p:pic>
      <p:sp>
        <p:nvSpPr>
          <p:cNvPr id="9" name="8 Dikdörtgen"/>
          <p:cNvSpPr/>
          <p:nvPr/>
        </p:nvSpPr>
        <p:spPr>
          <a:xfrm>
            <a:off x="1403648" y="5301208"/>
            <a:ext cx="7056784" cy="338554"/>
          </a:xfrm>
          <a:prstGeom prst="rect">
            <a:avLst/>
          </a:prstGeom>
        </p:spPr>
        <p:txBody>
          <a:bodyPr wrap="square">
            <a:spAutoFit/>
          </a:bodyPr>
          <a:lstStyle/>
          <a:p>
            <a:r>
              <a:rPr lang="tr-TR" sz="1600" b="1" dirty="0" smtClean="0"/>
              <a:t>ITRF96 sisteminde hesap noktalarında kestirilen düşey (U) hız alanı.</a:t>
            </a:r>
            <a:endParaRPr lang="tr-TR" sz="1600" dirty="0"/>
          </a:p>
        </p:txBody>
      </p:sp>
      <p:sp>
        <p:nvSpPr>
          <p:cNvPr id="10" name="9 Dikdörtgen"/>
          <p:cNvSpPr/>
          <p:nvPr/>
        </p:nvSpPr>
        <p:spPr>
          <a:xfrm>
            <a:off x="1547664" y="5661248"/>
            <a:ext cx="6912768" cy="369332"/>
          </a:xfrm>
          <a:prstGeom prst="rect">
            <a:avLst/>
          </a:prstGeom>
        </p:spPr>
        <p:txBody>
          <a:bodyPr wrap="square">
            <a:spAutoFit/>
          </a:bodyPr>
          <a:lstStyle/>
          <a:p>
            <a:r>
              <a:rPr lang="tr-TR" dirty="0" smtClean="0"/>
              <a:t>http://www.</a:t>
            </a:r>
            <a:r>
              <a:rPr lang="tr-TR" dirty="0" err="1" smtClean="0"/>
              <a:t>hgk</a:t>
            </a:r>
            <a:r>
              <a:rPr lang="tr-TR" dirty="0" smtClean="0"/>
              <a:t>.</a:t>
            </a:r>
            <a:r>
              <a:rPr lang="tr-TR" dirty="0" err="1" smtClean="0"/>
              <a:t>msb</a:t>
            </a:r>
            <a:r>
              <a:rPr lang="tr-TR" dirty="0" smtClean="0"/>
              <a:t>.gov.tr/haritalar_projeler/jeodezi/</a:t>
            </a:r>
            <a:r>
              <a:rPr lang="tr-TR" dirty="0" err="1" smtClean="0"/>
              <a:t>tutga</a:t>
            </a:r>
            <a:r>
              <a:rPr lang="tr-TR" dirty="0" smtClean="0"/>
              <a:t>/bolum4.</a:t>
            </a:r>
            <a:r>
              <a:rPr lang="tr-TR" dirty="0" err="1" smtClean="0"/>
              <a:t>htm</a:t>
            </a:r>
            <a:endParaRPr lang="tr-T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17 Ağustos 1999 İzmit (</a:t>
            </a:r>
            <a:r>
              <a:rPr lang="tr-TR" dirty="0" err="1" smtClean="0"/>
              <a:t>Mw</a:t>
            </a:r>
            <a:r>
              <a:rPr lang="tr-TR" dirty="0" smtClean="0"/>
              <a:t>=7.5), 12 Kasım 1999 (</a:t>
            </a:r>
            <a:r>
              <a:rPr lang="tr-TR" dirty="0" err="1" smtClean="0"/>
              <a:t>Mw</a:t>
            </a:r>
            <a:r>
              <a:rPr lang="tr-TR" dirty="0" smtClean="0"/>
              <a:t>=7.2) ve 6 Haziran 2000 Çerkeş/Çankırı (</a:t>
            </a:r>
            <a:r>
              <a:rPr lang="tr-TR" dirty="0" err="1" smtClean="0"/>
              <a:t>Mw</a:t>
            </a:r>
            <a:r>
              <a:rPr lang="tr-TR" dirty="0" smtClean="0"/>
              <a:t>=6.1) depremleri TUTGA-99 nokta koordinatlarında önemli miktarlarda değişiklikler meydana getirmiştir.</a:t>
            </a:r>
          </a:p>
          <a:p>
            <a:r>
              <a:rPr lang="tr-TR" dirty="0" smtClean="0"/>
              <a:t>TUTGA-99 koordinatları ve depremler öncesi </a:t>
            </a:r>
            <a:r>
              <a:rPr lang="tr-TR" dirty="0" err="1" smtClean="0"/>
              <a:t>inter</a:t>
            </a:r>
            <a:r>
              <a:rPr lang="tr-TR" dirty="0" smtClean="0"/>
              <a:t>-sismik hız alanı kullanılarak 17 Ağustos 1999 (1999.62) sonrasında koordinat hesaplamak olanaksız hale gelmiştir.</a:t>
            </a:r>
          </a:p>
          <a:p>
            <a:r>
              <a:rPr lang="tr-TR" dirty="0" smtClean="0"/>
              <a:t>Depremler sonrası ölçülen 12 adet GPS kampanyasını birleştirip deprem sonrası nokta koordinatlarını elde etmek mümkün olmuştur, deprem bölgesi dışındaki tüm tekrarlı ölçüleri kullanmak için 1992-2001 yılları ölçülen toplam 35 GPS (23 adet deprem öncesi-12 adet deprem sonrası) kampanyası topluca GLOBK yazılımı ile birleştirilerek TUTGA-99A tanımlanmıştır.</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58</a:t>
            </a:fld>
            <a:endParaRPr lang="tr-T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sp>
        <p:nvSpPr>
          <p:cNvPr id="3" name="2 İçerik Yer Tutucusu"/>
          <p:cNvSpPr>
            <a:spLocks noGrp="1"/>
          </p:cNvSpPr>
          <p:nvPr>
            <p:ph idx="1"/>
          </p:nvPr>
        </p:nvSpPr>
        <p:spPr/>
        <p:txBody>
          <a:bodyPr>
            <a:normAutofit/>
          </a:bodyPr>
          <a:lstStyle/>
          <a:p>
            <a:r>
              <a:rPr lang="tr-TR" sz="2400" dirty="0" smtClean="0"/>
              <a:t>TUTGA-99A 1998.0 </a:t>
            </a:r>
            <a:r>
              <a:rPr lang="tr-TR" sz="2400" dirty="0" err="1" smtClean="0"/>
              <a:t>epoklu</a:t>
            </a:r>
            <a:r>
              <a:rPr lang="tr-TR" sz="2400" dirty="0" smtClean="0"/>
              <a:t>, homojen ve yüksek doğruluktadır. GPS ile TUTGA-99A’ ya dayalı olarak sıklaştırmada zaman boyutu dikkate alınmalı ve nokta koordinatları Referans </a:t>
            </a:r>
            <a:r>
              <a:rPr lang="tr-TR" sz="2400" dirty="0" err="1" smtClean="0"/>
              <a:t>Epoğuna</a:t>
            </a:r>
            <a:r>
              <a:rPr lang="tr-TR" sz="2400" dirty="0" smtClean="0"/>
              <a:t> (T0=1998.0) kaydırılmalıdır.</a:t>
            </a:r>
          </a:p>
          <a:p>
            <a:r>
              <a:rPr lang="tr-TR" sz="2400" dirty="0" smtClean="0"/>
              <a:t>Bu işlem sıklaştırma noktalarının depremden etkilenen bölge içinde olup olmamasına göre farklılık gösterir.</a:t>
            </a:r>
            <a:endParaRPr lang="tr-TR" sz="2400"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dirty="0"/>
          </a:p>
        </p:txBody>
      </p:sp>
      <p:sp>
        <p:nvSpPr>
          <p:cNvPr id="5" name="4 Slayt Numarası Yer Tutucusu"/>
          <p:cNvSpPr>
            <a:spLocks noGrp="1"/>
          </p:cNvSpPr>
          <p:nvPr>
            <p:ph type="sldNum" sz="quarter" idx="12"/>
          </p:nvPr>
        </p:nvSpPr>
        <p:spPr/>
        <p:txBody>
          <a:bodyPr/>
          <a:lstStyle/>
          <a:p>
            <a:fld id="{B9580AF1-1C51-4380-A5C4-495C4658AC2C}" type="slidenum">
              <a:rPr lang="tr-TR" smtClean="0"/>
              <a:pPr/>
              <a:t>59</a:t>
            </a:fld>
            <a:endParaRPr lang="tr-TR"/>
          </a:p>
        </p:txBody>
      </p:sp>
      <p:sp>
        <p:nvSpPr>
          <p:cNvPr id="6" name="5 Dikdörtgen"/>
          <p:cNvSpPr/>
          <p:nvPr/>
        </p:nvSpPr>
        <p:spPr>
          <a:xfrm>
            <a:off x="1763688" y="5733256"/>
            <a:ext cx="7380312" cy="369332"/>
          </a:xfrm>
          <a:prstGeom prst="rect">
            <a:avLst/>
          </a:prstGeom>
        </p:spPr>
        <p:txBody>
          <a:bodyPr wrap="square">
            <a:spAutoFit/>
          </a:bodyPr>
          <a:lstStyle/>
          <a:p>
            <a:r>
              <a:rPr lang="tr-TR" dirty="0" smtClean="0"/>
              <a:t>http://www.harita.</a:t>
            </a:r>
            <a:r>
              <a:rPr lang="tr-TR" dirty="0" err="1" smtClean="0"/>
              <a:t>selcuk</a:t>
            </a:r>
            <a:r>
              <a:rPr lang="tr-TR" dirty="0" smtClean="0"/>
              <a:t>.edu.tr/</a:t>
            </a:r>
            <a:r>
              <a:rPr lang="tr-TR" dirty="0" err="1" smtClean="0"/>
              <a:t>arsiv</a:t>
            </a:r>
            <a:r>
              <a:rPr lang="tr-TR" dirty="0" smtClean="0"/>
              <a:t>/calistay2003/01OLenk_</a:t>
            </a:r>
            <a:r>
              <a:rPr lang="tr-TR" dirty="0" err="1" smtClean="0"/>
              <a:t>CDemir</a:t>
            </a:r>
            <a:r>
              <a:rPr lang="tr-TR" dirty="0" smtClean="0"/>
              <a:t>.</a:t>
            </a:r>
            <a:r>
              <a:rPr lang="tr-TR" dirty="0" err="1" smtClean="0"/>
              <a:t>pdf</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Jeodezinin Tarihi, Tanımı, Amacı ve Referans Modelleri</a:t>
            </a:r>
            <a:endParaRPr lang="tr-TR" dirty="0"/>
          </a:p>
        </p:txBody>
      </p:sp>
      <p:sp>
        <p:nvSpPr>
          <p:cNvPr id="7" name="6 İçerik Yer Tutucusu"/>
          <p:cNvSpPr>
            <a:spLocks noGrp="1"/>
          </p:cNvSpPr>
          <p:nvPr>
            <p:ph idx="1"/>
          </p:nvPr>
        </p:nvSpPr>
        <p:spPr/>
        <p:txBody>
          <a:bodyPr/>
          <a:lstStyle/>
          <a:p>
            <a:endParaRPr lang="tr-TR"/>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6</a:t>
            </a:fld>
            <a:endParaRPr lang="tr-TR"/>
          </a:p>
        </p:txBody>
      </p:sp>
      <p:pic>
        <p:nvPicPr>
          <p:cNvPr id="8" name="Picture 38" descr="m35"/>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9" name="Picture 2"/>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0" y="1790700"/>
            <a:ext cx="4525963" cy="5067300"/>
          </a:xfrm>
          <a:prstGeom prst="rect">
            <a:avLst/>
          </a:prstGeom>
          <a:noFill/>
        </p:spPr>
      </p:pic>
      <p:pic>
        <p:nvPicPr>
          <p:cNvPr id="10" name="Picture 3"/>
          <p:cNvPicPr>
            <a:picLocks noChangeAspect="1" noChangeArrowheads="1"/>
          </p:cNvPicPr>
          <p:nvPr/>
        </p:nvPicPr>
        <p:blipFill>
          <a:blip r:embed="rId5" cstate="print"/>
          <a:srcRect/>
          <a:stretch>
            <a:fillRect/>
          </a:stretch>
        </p:blipFill>
        <p:spPr bwMode="auto">
          <a:xfrm>
            <a:off x="4191000" y="0"/>
            <a:ext cx="2743200" cy="2630488"/>
          </a:xfrm>
          <a:prstGeom prst="rect">
            <a:avLst/>
          </a:prstGeom>
          <a:noFill/>
        </p:spPr>
      </p:pic>
      <p:sp>
        <p:nvSpPr>
          <p:cNvPr id="11" name="Text Box 5"/>
          <p:cNvSpPr txBox="1">
            <a:spLocks noChangeArrowheads="1"/>
          </p:cNvSpPr>
          <p:nvPr/>
        </p:nvSpPr>
        <p:spPr bwMode="auto">
          <a:xfrm>
            <a:off x="5270500" y="5556250"/>
            <a:ext cx="3325813" cy="969496"/>
          </a:xfrm>
          <a:prstGeom prst="rect">
            <a:avLst/>
          </a:prstGeom>
          <a:noFill/>
          <a:ln w="9525">
            <a:noFill/>
            <a:miter lim="800000"/>
            <a:headEnd/>
            <a:tailEnd/>
          </a:ln>
          <a:effectLst/>
        </p:spPr>
        <p:txBody>
          <a:bodyPr>
            <a:spAutoFit/>
          </a:bodyPr>
          <a:lstStyle/>
          <a:p>
            <a:pPr>
              <a:spcBef>
                <a:spcPct val="50000"/>
              </a:spcBef>
            </a:pPr>
            <a:r>
              <a:rPr lang="en-US" sz="3600" b="1" dirty="0">
                <a:solidFill>
                  <a:srgbClr val="FFFF00"/>
                </a:solidFill>
              </a:rPr>
              <a:t>Eratosthenes</a:t>
            </a:r>
          </a:p>
          <a:p>
            <a:pPr>
              <a:spcBef>
                <a:spcPct val="50000"/>
              </a:spcBef>
            </a:pPr>
            <a:r>
              <a:rPr lang="tr-TR" sz="1400" b="1" dirty="0" smtClean="0">
                <a:solidFill>
                  <a:srgbClr val="FFFF00"/>
                </a:solidFill>
              </a:rPr>
              <a:t>Mısır</a:t>
            </a:r>
            <a:r>
              <a:rPr lang="en-US" sz="1400" b="1" dirty="0" smtClean="0">
                <a:solidFill>
                  <a:srgbClr val="FFFF00"/>
                </a:solidFill>
              </a:rPr>
              <a:t> </a:t>
            </a:r>
            <a:r>
              <a:rPr lang="tr-TR" sz="1400" b="1" dirty="0" smtClean="0">
                <a:solidFill>
                  <a:srgbClr val="FFFF00"/>
                </a:solidFill>
              </a:rPr>
              <a:t>yaklaşık</a:t>
            </a:r>
            <a:r>
              <a:rPr lang="en-US" sz="1400" b="1" dirty="0" smtClean="0">
                <a:solidFill>
                  <a:srgbClr val="FFFF00"/>
                </a:solidFill>
              </a:rPr>
              <a:t> </a:t>
            </a:r>
            <a:r>
              <a:rPr lang="tr-TR" sz="1400" b="1" dirty="0" smtClean="0">
                <a:solidFill>
                  <a:srgbClr val="FFFF00"/>
                </a:solidFill>
              </a:rPr>
              <a:t>M.Ö. </a:t>
            </a:r>
            <a:r>
              <a:rPr lang="en-US" sz="1400" b="1" dirty="0" smtClean="0">
                <a:solidFill>
                  <a:srgbClr val="FFFF00"/>
                </a:solidFill>
              </a:rPr>
              <a:t>240 </a:t>
            </a:r>
            <a:endParaRPr lang="en-US" dirty="0"/>
          </a:p>
        </p:txBody>
      </p:sp>
      <p:grpSp>
        <p:nvGrpSpPr>
          <p:cNvPr id="12" name="Group 6"/>
          <p:cNvGrpSpPr>
            <a:grpSpLocks/>
          </p:cNvGrpSpPr>
          <p:nvPr/>
        </p:nvGrpSpPr>
        <p:grpSpPr bwMode="auto">
          <a:xfrm>
            <a:off x="3394075" y="1606550"/>
            <a:ext cx="873125" cy="1111250"/>
            <a:chOff x="642" y="491"/>
            <a:chExt cx="550" cy="700"/>
          </a:xfrm>
        </p:grpSpPr>
        <p:sp>
          <p:nvSpPr>
            <p:cNvPr id="13" name="Oval 7"/>
            <p:cNvSpPr>
              <a:spLocks noChangeArrowheads="1"/>
            </p:cNvSpPr>
            <p:nvPr/>
          </p:nvSpPr>
          <p:spPr bwMode="auto">
            <a:xfrm>
              <a:off x="642" y="491"/>
              <a:ext cx="550" cy="550"/>
            </a:xfrm>
            <a:prstGeom prst="ellipse">
              <a:avLst/>
            </a:prstGeom>
            <a:noFill/>
            <a:ln w="28575">
              <a:solidFill>
                <a:srgbClr val="FFFF00"/>
              </a:solidFill>
              <a:round/>
              <a:headEnd/>
              <a:tailEnd/>
            </a:ln>
            <a:effectLst/>
          </p:spPr>
          <p:txBody>
            <a:bodyPr wrap="none" anchor="ctr">
              <a:spAutoFit/>
            </a:bodyPr>
            <a:lstStyle/>
            <a:p>
              <a:endParaRPr lang="tr-TR"/>
            </a:p>
          </p:txBody>
        </p:sp>
        <p:sp>
          <p:nvSpPr>
            <p:cNvPr id="14" name="Rectangle 8"/>
            <p:cNvSpPr>
              <a:spLocks noChangeArrowheads="1"/>
            </p:cNvSpPr>
            <p:nvPr/>
          </p:nvSpPr>
          <p:spPr bwMode="auto">
            <a:xfrm rot="2727502">
              <a:off x="557" y="576"/>
              <a:ext cx="700" cy="529"/>
            </a:xfrm>
            <a:prstGeom prst="rect">
              <a:avLst/>
            </a:prstGeom>
            <a:solidFill>
              <a:schemeClr val="tx1"/>
            </a:solidFill>
            <a:ln w="9525">
              <a:solidFill>
                <a:schemeClr val="tx1"/>
              </a:solidFill>
              <a:miter lim="800000"/>
              <a:headEnd/>
              <a:tailEnd/>
            </a:ln>
            <a:effectLst/>
          </p:spPr>
          <p:txBody>
            <a:bodyPr wrap="none" anchor="ctr">
              <a:spAutoFit/>
            </a:bodyPr>
            <a:lstStyle/>
            <a:p>
              <a:endParaRPr lang="tr-TR"/>
            </a:p>
          </p:txBody>
        </p:sp>
      </p:grpSp>
      <p:pic>
        <p:nvPicPr>
          <p:cNvPr id="15" name="Picture 9"/>
          <p:cNvPicPr>
            <a:picLocks noChangeAspect="1" noChangeArrowheads="1"/>
          </p:cNvPicPr>
          <p:nvPr/>
        </p:nvPicPr>
        <p:blipFill>
          <a:blip r:embed="rId6" cstate="print"/>
          <a:srcRect/>
          <a:stretch>
            <a:fillRect/>
          </a:stretch>
        </p:blipFill>
        <p:spPr bwMode="auto">
          <a:xfrm>
            <a:off x="5440363" y="882650"/>
            <a:ext cx="3325812" cy="4640263"/>
          </a:xfrm>
          <a:prstGeom prst="rect">
            <a:avLst/>
          </a:prstGeom>
          <a:noFill/>
          <a:ln w="9525">
            <a:noFill/>
            <a:miter lim="800000"/>
            <a:headEnd/>
            <a:tailEnd/>
          </a:ln>
          <a:effectLst/>
        </p:spPr>
      </p:pic>
      <p:grpSp>
        <p:nvGrpSpPr>
          <p:cNvPr id="16" name="Group 10"/>
          <p:cNvGrpSpPr>
            <a:grpSpLocks/>
          </p:cNvGrpSpPr>
          <p:nvPr/>
        </p:nvGrpSpPr>
        <p:grpSpPr bwMode="auto">
          <a:xfrm>
            <a:off x="3622675" y="3382963"/>
            <a:ext cx="1817688" cy="366712"/>
            <a:chOff x="2282" y="2131"/>
            <a:chExt cx="1145" cy="231"/>
          </a:xfrm>
        </p:grpSpPr>
        <p:sp>
          <p:nvSpPr>
            <p:cNvPr id="17" name="Text Box 11"/>
            <p:cNvSpPr txBox="1">
              <a:spLocks noChangeArrowheads="1"/>
            </p:cNvSpPr>
            <p:nvPr/>
          </p:nvSpPr>
          <p:spPr bwMode="auto">
            <a:xfrm>
              <a:off x="2446" y="2131"/>
              <a:ext cx="981" cy="231"/>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Syene</a:t>
              </a:r>
            </a:p>
          </p:txBody>
        </p:sp>
        <p:sp>
          <p:nvSpPr>
            <p:cNvPr id="18" name="Line 12"/>
            <p:cNvSpPr>
              <a:spLocks noChangeShapeType="1"/>
            </p:cNvSpPr>
            <p:nvPr/>
          </p:nvSpPr>
          <p:spPr bwMode="auto">
            <a:xfrm flipH="1">
              <a:off x="2282" y="2247"/>
              <a:ext cx="358" cy="0"/>
            </a:xfrm>
            <a:prstGeom prst="line">
              <a:avLst/>
            </a:prstGeom>
            <a:noFill/>
            <a:ln w="9525">
              <a:solidFill>
                <a:srgbClr val="FFFF00"/>
              </a:solidFill>
              <a:round/>
              <a:headEnd/>
              <a:tailEnd type="triangle" w="med" len="med"/>
            </a:ln>
            <a:effectLst/>
          </p:spPr>
          <p:txBody>
            <a:bodyPr wrap="none" anchor="ctr">
              <a:spAutoFit/>
            </a:bodyPr>
            <a:lstStyle/>
            <a:p>
              <a:endParaRPr lang="tr-TR"/>
            </a:p>
          </p:txBody>
        </p:sp>
      </p:grpSp>
      <p:grpSp>
        <p:nvGrpSpPr>
          <p:cNvPr id="19" name="Group 13"/>
          <p:cNvGrpSpPr>
            <a:grpSpLocks/>
          </p:cNvGrpSpPr>
          <p:nvPr/>
        </p:nvGrpSpPr>
        <p:grpSpPr bwMode="auto">
          <a:xfrm>
            <a:off x="1152525" y="1606550"/>
            <a:ext cx="1897063" cy="1368425"/>
            <a:chOff x="726" y="1012"/>
            <a:chExt cx="1195" cy="862"/>
          </a:xfrm>
        </p:grpSpPr>
        <p:sp>
          <p:nvSpPr>
            <p:cNvPr id="20" name="Text Box 14"/>
            <p:cNvSpPr txBox="1">
              <a:spLocks noChangeArrowheads="1"/>
            </p:cNvSpPr>
            <p:nvPr/>
          </p:nvSpPr>
          <p:spPr bwMode="auto">
            <a:xfrm>
              <a:off x="726" y="1012"/>
              <a:ext cx="981" cy="231"/>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Alexandria</a:t>
              </a:r>
            </a:p>
          </p:txBody>
        </p:sp>
        <p:sp>
          <p:nvSpPr>
            <p:cNvPr id="21" name="Line 15"/>
            <p:cNvSpPr>
              <a:spLocks noChangeShapeType="1"/>
            </p:cNvSpPr>
            <p:nvPr/>
          </p:nvSpPr>
          <p:spPr bwMode="auto">
            <a:xfrm>
              <a:off x="1531" y="1243"/>
              <a:ext cx="390" cy="631"/>
            </a:xfrm>
            <a:prstGeom prst="line">
              <a:avLst/>
            </a:prstGeom>
            <a:noFill/>
            <a:ln w="9525">
              <a:solidFill>
                <a:srgbClr val="FFFF00"/>
              </a:solidFill>
              <a:round/>
              <a:headEnd/>
              <a:tailEnd type="triangle" w="med" len="med"/>
            </a:ln>
            <a:effectLst/>
          </p:spPr>
          <p:txBody>
            <a:bodyPr anchor="ctr">
              <a:spAutoFit/>
            </a:bodyPr>
            <a:lstStyle/>
            <a:p>
              <a:endParaRPr lang="tr-TR"/>
            </a:p>
          </p:txBody>
        </p:sp>
      </p:grpSp>
      <p:grpSp>
        <p:nvGrpSpPr>
          <p:cNvPr id="22" name="Group 16"/>
          <p:cNvGrpSpPr>
            <a:grpSpLocks/>
          </p:cNvGrpSpPr>
          <p:nvPr/>
        </p:nvGrpSpPr>
        <p:grpSpPr bwMode="auto">
          <a:xfrm>
            <a:off x="3351213" y="2630488"/>
            <a:ext cx="1041400" cy="536575"/>
            <a:chOff x="2111" y="1657"/>
            <a:chExt cx="656" cy="338"/>
          </a:xfrm>
        </p:grpSpPr>
        <p:sp>
          <p:nvSpPr>
            <p:cNvPr id="23" name="Line 17"/>
            <p:cNvSpPr>
              <a:spLocks noChangeShapeType="1"/>
            </p:cNvSpPr>
            <p:nvPr/>
          </p:nvSpPr>
          <p:spPr bwMode="auto">
            <a:xfrm>
              <a:off x="2159" y="1757"/>
              <a:ext cx="280" cy="238"/>
            </a:xfrm>
            <a:prstGeom prst="line">
              <a:avLst/>
            </a:prstGeom>
            <a:noFill/>
            <a:ln w="9525">
              <a:solidFill>
                <a:srgbClr val="FFFF00"/>
              </a:solidFill>
              <a:round/>
              <a:headEnd type="arrow" w="med" len="med"/>
              <a:tailEnd type="arrow" w="med" len="med"/>
            </a:ln>
            <a:effectLst/>
          </p:spPr>
          <p:txBody>
            <a:bodyPr anchor="ctr">
              <a:spAutoFit/>
            </a:bodyPr>
            <a:lstStyle/>
            <a:p>
              <a:endParaRPr lang="tr-TR"/>
            </a:p>
          </p:txBody>
        </p:sp>
        <p:sp>
          <p:nvSpPr>
            <p:cNvPr id="24" name="Text Box 18"/>
            <p:cNvSpPr txBox="1">
              <a:spLocks noChangeArrowheads="1"/>
            </p:cNvSpPr>
            <p:nvPr/>
          </p:nvSpPr>
          <p:spPr bwMode="auto">
            <a:xfrm rot="2472430">
              <a:off x="2111" y="1657"/>
              <a:ext cx="656" cy="173"/>
            </a:xfrm>
            <a:prstGeom prst="rect">
              <a:avLst/>
            </a:prstGeom>
            <a:noFill/>
            <a:ln w="9525">
              <a:noFill/>
              <a:miter lim="800000"/>
              <a:headEnd/>
              <a:tailEnd/>
            </a:ln>
            <a:effectLst/>
          </p:spPr>
          <p:txBody>
            <a:bodyPr>
              <a:spAutoFit/>
            </a:bodyPr>
            <a:lstStyle/>
            <a:p>
              <a:pPr>
                <a:spcBef>
                  <a:spcPct val="50000"/>
                </a:spcBef>
              </a:pPr>
              <a:endParaRPr lang="en-US" sz="1200" b="1" dirty="0">
                <a:solidFill>
                  <a:srgbClr val="FFFF00"/>
                </a:solidFill>
              </a:endParaRPr>
            </a:p>
          </p:txBody>
        </p:sp>
      </p:grpSp>
      <p:grpSp>
        <p:nvGrpSpPr>
          <p:cNvPr id="25" name="Group 19"/>
          <p:cNvGrpSpPr>
            <a:grpSpLocks/>
          </p:cNvGrpSpPr>
          <p:nvPr/>
        </p:nvGrpSpPr>
        <p:grpSpPr bwMode="auto">
          <a:xfrm>
            <a:off x="0" y="242888"/>
            <a:ext cx="6400800" cy="6615112"/>
            <a:chOff x="0" y="153"/>
            <a:chExt cx="4032" cy="4167"/>
          </a:xfrm>
        </p:grpSpPr>
        <p:sp>
          <p:nvSpPr>
            <p:cNvPr id="26" name="Line 20"/>
            <p:cNvSpPr>
              <a:spLocks noChangeShapeType="1"/>
            </p:cNvSpPr>
            <p:nvPr/>
          </p:nvSpPr>
          <p:spPr bwMode="auto">
            <a:xfrm flipV="1">
              <a:off x="0" y="540"/>
              <a:ext cx="4032" cy="3780"/>
            </a:xfrm>
            <a:prstGeom prst="line">
              <a:avLst/>
            </a:prstGeom>
            <a:noFill/>
            <a:ln w="19050">
              <a:solidFill>
                <a:srgbClr val="FFFF00"/>
              </a:solidFill>
              <a:round/>
              <a:headEnd/>
              <a:tailEnd/>
            </a:ln>
            <a:effectLst/>
          </p:spPr>
          <p:txBody>
            <a:bodyPr anchor="ctr">
              <a:spAutoFit/>
            </a:bodyPr>
            <a:lstStyle/>
            <a:p>
              <a:endParaRPr lang="tr-TR"/>
            </a:p>
          </p:txBody>
        </p:sp>
        <p:sp>
          <p:nvSpPr>
            <p:cNvPr id="27" name="Line 21"/>
            <p:cNvSpPr>
              <a:spLocks noChangeShapeType="1"/>
            </p:cNvSpPr>
            <p:nvPr/>
          </p:nvSpPr>
          <p:spPr bwMode="auto">
            <a:xfrm flipV="1">
              <a:off x="0" y="153"/>
              <a:ext cx="3427" cy="4167"/>
            </a:xfrm>
            <a:prstGeom prst="line">
              <a:avLst/>
            </a:prstGeom>
            <a:noFill/>
            <a:ln w="19050">
              <a:solidFill>
                <a:srgbClr val="FFFF00"/>
              </a:solidFill>
              <a:round/>
              <a:headEnd/>
              <a:tailEnd/>
            </a:ln>
            <a:effectLst/>
          </p:spPr>
          <p:txBody>
            <a:bodyPr anchor="ctr">
              <a:spAutoFit/>
            </a:bodyPr>
            <a:lstStyle/>
            <a:p>
              <a:endParaRPr lang="tr-TR"/>
            </a:p>
          </p:txBody>
        </p:sp>
      </p:grpSp>
      <p:sp>
        <p:nvSpPr>
          <p:cNvPr id="28" name="Line 22"/>
          <p:cNvSpPr>
            <a:spLocks noChangeShapeType="1"/>
          </p:cNvSpPr>
          <p:nvPr/>
        </p:nvSpPr>
        <p:spPr bwMode="auto">
          <a:xfrm flipH="1">
            <a:off x="3493045" y="822325"/>
            <a:ext cx="2951163" cy="2754313"/>
          </a:xfrm>
          <a:prstGeom prst="line">
            <a:avLst/>
          </a:prstGeom>
          <a:noFill/>
          <a:ln w="19050">
            <a:solidFill>
              <a:srgbClr val="FF0000"/>
            </a:solidFill>
            <a:round/>
            <a:headEnd/>
            <a:tailEnd/>
          </a:ln>
          <a:effectLst/>
        </p:spPr>
        <p:txBody>
          <a:bodyPr wrap="none" anchor="ctr">
            <a:spAutoFit/>
          </a:bodyPr>
          <a:lstStyle/>
          <a:p>
            <a:endParaRPr lang="tr-TR"/>
          </a:p>
        </p:txBody>
      </p:sp>
      <p:sp>
        <p:nvSpPr>
          <p:cNvPr id="29" name="Line 23"/>
          <p:cNvSpPr>
            <a:spLocks noChangeShapeType="1"/>
          </p:cNvSpPr>
          <p:nvPr/>
        </p:nvSpPr>
        <p:spPr bwMode="auto">
          <a:xfrm flipH="1">
            <a:off x="3049588" y="412750"/>
            <a:ext cx="2951162" cy="2754313"/>
          </a:xfrm>
          <a:prstGeom prst="line">
            <a:avLst/>
          </a:prstGeom>
          <a:noFill/>
          <a:ln w="19050">
            <a:solidFill>
              <a:srgbClr val="FF0000"/>
            </a:solidFill>
            <a:round/>
            <a:headEnd/>
            <a:tailEnd/>
          </a:ln>
          <a:effectLst/>
        </p:spPr>
        <p:txBody>
          <a:bodyPr wrap="none" anchor="ctr">
            <a:spAutoFit/>
          </a:bodyPr>
          <a:lstStyle/>
          <a:p>
            <a:endParaRPr lang="tr-TR"/>
          </a:p>
        </p:txBody>
      </p:sp>
      <p:sp>
        <p:nvSpPr>
          <p:cNvPr id="30" name="Text Box 24"/>
          <p:cNvSpPr txBox="1">
            <a:spLocks noChangeArrowheads="1"/>
          </p:cNvSpPr>
          <p:nvPr/>
        </p:nvSpPr>
        <p:spPr bwMode="auto">
          <a:xfrm>
            <a:off x="2667000" y="434975"/>
            <a:ext cx="1688976" cy="954107"/>
          </a:xfrm>
          <a:prstGeom prst="rect">
            <a:avLst/>
          </a:prstGeom>
          <a:noFill/>
          <a:ln w="9525">
            <a:noFill/>
            <a:miter lim="800000"/>
            <a:headEnd/>
            <a:tailEnd/>
          </a:ln>
          <a:effectLst/>
        </p:spPr>
        <p:txBody>
          <a:bodyPr wrap="square">
            <a:spAutoFit/>
          </a:bodyPr>
          <a:lstStyle/>
          <a:p>
            <a:pPr marL="457200" indent="-457200">
              <a:spcBef>
                <a:spcPct val="50000"/>
              </a:spcBef>
            </a:pPr>
            <a:r>
              <a:rPr lang="en-US" sz="1400" b="1" dirty="0">
                <a:solidFill>
                  <a:srgbClr val="FFFF00"/>
                </a:solidFill>
              </a:rPr>
              <a:t>7 </a:t>
            </a:r>
            <a:r>
              <a:rPr lang="en-US" sz="1400" b="1" dirty="0">
                <a:solidFill>
                  <a:srgbClr val="FFFF00"/>
                </a:solidFill>
                <a:cs typeface="Arial" pitchFamily="34" charset="0"/>
              </a:rPr>
              <a:t>º</a:t>
            </a:r>
            <a:r>
              <a:rPr lang="en-US" sz="1400" b="1" dirty="0">
                <a:solidFill>
                  <a:srgbClr val="FFFF00"/>
                </a:solidFill>
              </a:rPr>
              <a:t> 12’</a:t>
            </a:r>
          </a:p>
          <a:p>
            <a:pPr marL="457200" indent="-457200">
              <a:spcBef>
                <a:spcPct val="50000"/>
              </a:spcBef>
            </a:pPr>
            <a:r>
              <a:rPr lang="tr-TR" sz="1400" b="1" dirty="0" smtClean="0">
                <a:solidFill>
                  <a:srgbClr val="FFFF00"/>
                </a:solidFill>
              </a:rPr>
              <a:t>veya</a:t>
            </a:r>
            <a:endParaRPr lang="en-US" sz="1400" b="1" dirty="0">
              <a:solidFill>
                <a:srgbClr val="FFFF00"/>
              </a:solidFill>
            </a:endParaRPr>
          </a:p>
          <a:p>
            <a:pPr marL="457200" indent="-457200">
              <a:spcBef>
                <a:spcPct val="50000"/>
              </a:spcBef>
            </a:pPr>
            <a:r>
              <a:rPr lang="tr-TR" sz="1400" b="1" dirty="0" smtClean="0">
                <a:solidFill>
                  <a:srgbClr val="FFFF00"/>
                </a:solidFill>
              </a:rPr>
              <a:t>Tam dairenin</a:t>
            </a:r>
            <a:r>
              <a:rPr lang="en-US" sz="1400" b="1" dirty="0" smtClean="0">
                <a:solidFill>
                  <a:srgbClr val="FFFF00"/>
                </a:solidFill>
              </a:rPr>
              <a:t>1/50 </a:t>
            </a:r>
            <a:endParaRPr lang="en-US" sz="1400" b="1" dirty="0">
              <a:solidFill>
                <a:srgbClr val="FFFF00"/>
              </a:solidFill>
            </a:endParaRPr>
          </a:p>
        </p:txBody>
      </p:sp>
      <p:pic>
        <p:nvPicPr>
          <p:cNvPr id="31" name="Picture 2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752481">
            <a:off x="3096419" y="3274219"/>
            <a:ext cx="660400" cy="585788"/>
          </a:xfrm>
          <a:prstGeom prst="rect">
            <a:avLst/>
          </a:prstGeom>
          <a:noFill/>
          <a:ln w="9525">
            <a:noFill/>
            <a:miter lim="800000"/>
            <a:headEnd/>
            <a:tailEnd/>
          </a:ln>
          <a:effectLst/>
        </p:spPr>
      </p:pic>
      <p:sp>
        <p:nvSpPr>
          <p:cNvPr id="33" name="Text Box 27"/>
          <p:cNvSpPr txBox="1">
            <a:spLocks noChangeArrowheads="1"/>
          </p:cNvSpPr>
          <p:nvPr/>
        </p:nvSpPr>
        <p:spPr bwMode="auto">
          <a:xfrm>
            <a:off x="1412875" y="68263"/>
            <a:ext cx="3433763" cy="366712"/>
          </a:xfrm>
          <a:prstGeom prst="rect">
            <a:avLst/>
          </a:prstGeom>
          <a:noFill/>
          <a:ln w="9525">
            <a:noFill/>
            <a:miter lim="800000"/>
            <a:headEnd/>
            <a:tailEnd/>
          </a:ln>
          <a:effectLst/>
        </p:spPr>
        <p:txBody>
          <a:bodyPr>
            <a:spAutoFit/>
          </a:bodyPr>
          <a:lstStyle/>
          <a:p>
            <a:pPr>
              <a:spcBef>
                <a:spcPct val="50000"/>
              </a:spcBef>
            </a:pPr>
            <a:r>
              <a:rPr lang="tr-TR" b="1" dirty="0" smtClean="0">
                <a:solidFill>
                  <a:srgbClr val="FFFF00"/>
                </a:solidFill>
              </a:rPr>
              <a:t>Güneş ışınları dik gelmiyor.</a:t>
            </a:r>
            <a:endParaRPr lang="en-US" b="1" dirty="0">
              <a:solidFill>
                <a:srgbClr val="FFFF00"/>
              </a:solidFill>
            </a:endParaRPr>
          </a:p>
        </p:txBody>
      </p:sp>
      <p:sp>
        <p:nvSpPr>
          <p:cNvPr id="35" name="Text Box 29"/>
          <p:cNvSpPr txBox="1">
            <a:spLocks noChangeArrowheads="1"/>
          </p:cNvSpPr>
          <p:nvPr/>
        </p:nvSpPr>
        <p:spPr bwMode="auto">
          <a:xfrm>
            <a:off x="5187950" y="1556792"/>
            <a:ext cx="3956050" cy="3970318"/>
          </a:xfrm>
          <a:prstGeom prst="rect">
            <a:avLst/>
          </a:prstGeom>
          <a:noFill/>
          <a:ln w="9525">
            <a:noFill/>
            <a:miter lim="800000"/>
            <a:headEnd/>
            <a:tailEnd/>
          </a:ln>
          <a:effectLst/>
        </p:spPr>
        <p:txBody>
          <a:bodyPr>
            <a:spAutoFit/>
          </a:bodyPr>
          <a:lstStyle/>
          <a:p>
            <a:pPr>
              <a:spcBef>
                <a:spcPct val="50000"/>
              </a:spcBef>
            </a:pPr>
            <a:r>
              <a:rPr lang="tr-TR" dirty="0" smtClean="0">
                <a:solidFill>
                  <a:srgbClr val="FFFF00"/>
                </a:solidFill>
              </a:rPr>
              <a:t>Yaz güneşinin tam öğle vakti güneş ışınlarının </a:t>
            </a:r>
            <a:r>
              <a:rPr lang="tr-TR" dirty="0" err="1" smtClean="0">
                <a:solidFill>
                  <a:srgbClr val="FFFF00"/>
                </a:solidFill>
              </a:rPr>
              <a:t>Syene</a:t>
            </a:r>
            <a:r>
              <a:rPr lang="tr-TR" dirty="0" smtClean="0">
                <a:solidFill>
                  <a:srgbClr val="FFFF00"/>
                </a:solidFill>
              </a:rPr>
              <a:t>’ de bir kuyuya dik düştüğünü buldu. Aynı meridyen üzerinde İskenderiye’ de , aynı zamanda güneş ışınları düşey doğrultu ile bir açı oluşturuyordu</a:t>
            </a:r>
            <a:r>
              <a:rPr lang="en-US" dirty="0" smtClean="0">
                <a:solidFill>
                  <a:srgbClr val="FFFF00"/>
                </a:solidFill>
              </a:rPr>
              <a:t> (7° 12'). </a:t>
            </a:r>
          </a:p>
          <a:p>
            <a:pPr>
              <a:spcBef>
                <a:spcPct val="50000"/>
              </a:spcBef>
            </a:pPr>
            <a:endParaRPr lang="tr-TR" dirty="0" smtClean="0">
              <a:solidFill>
                <a:srgbClr val="FFFF00"/>
              </a:solidFill>
            </a:endParaRPr>
          </a:p>
          <a:p>
            <a:pPr>
              <a:spcBef>
                <a:spcPct val="50000"/>
              </a:spcBef>
            </a:pPr>
            <a:r>
              <a:rPr lang="tr-TR" dirty="0" err="1" smtClean="0">
                <a:solidFill>
                  <a:srgbClr val="FFFF00"/>
                </a:solidFill>
              </a:rPr>
              <a:t>Syene</a:t>
            </a:r>
            <a:r>
              <a:rPr lang="tr-TR" dirty="0" smtClean="0">
                <a:solidFill>
                  <a:srgbClr val="FFFF00"/>
                </a:solidFill>
              </a:rPr>
              <a:t> ile İskenderiye arasını 50 günlük deve yürüyüşünden ve develer bir günde 100 stadyalık yol aldığından 5000 stadya olarak kestirdi. Bu da yaklaşık 7361 km ye karşılık gelir.  Bu değer ortalama yer küresinin yarıçapından +16% sapar.</a:t>
            </a:r>
            <a:endParaRPr lang="en-US" dirty="0">
              <a:solidFill>
                <a:srgbClr val="FFFF00"/>
              </a:solidFill>
            </a:endParaRPr>
          </a:p>
        </p:txBody>
      </p:sp>
      <p:pic>
        <p:nvPicPr>
          <p:cNvPr id="38" name="Picture 33"/>
          <p:cNvPicPr>
            <a:picLocks noChangeAspect="1" noChangeArrowheads="1"/>
          </p:cNvPicPr>
          <p:nvPr/>
        </p:nvPicPr>
        <p:blipFill>
          <a:blip r:embed="rId8" cstate="print">
            <a:clrChange>
              <a:clrFrom>
                <a:srgbClr val="FBFBFB"/>
              </a:clrFrom>
              <a:clrTo>
                <a:srgbClr val="FBFBFB">
                  <a:alpha val="0"/>
                </a:srgbClr>
              </a:clrTo>
            </a:clrChange>
          </a:blip>
          <a:srcRect/>
          <a:stretch>
            <a:fillRect/>
          </a:stretch>
        </p:blipFill>
        <p:spPr bwMode="auto">
          <a:xfrm>
            <a:off x="0" y="6678613"/>
            <a:ext cx="307975" cy="179387"/>
          </a:xfrm>
          <a:prstGeom prst="rect">
            <a:avLst/>
          </a:prstGeom>
          <a:noFill/>
          <a:ln w="9525">
            <a:noFill/>
            <a:miter lim="800000"/>
            <a:headEnd/>
            <a:tailEnd/>
          </a:ln>
          <a:effectLst/>
        </p:spPr>
      </p:pic>
      <p:pic>
        <p:nvPicPr>
          <p:cNvPr id="39" name="Picture 37"/>
          <p:cNvPicPr>
            <a:picLocks noChangeAspect="1" noChangeArrowheads="1"/>
          </p:cNvPicPr>
          <p:nvPr/>
        </p:nvPicPr>
        <p:blipFill>
          <a:blip r:embed="rId9" cstate="print">
            <a:clrChange>
              <a:clrFrom>
                <a:srgbClr val="9966FF"/>
              </a:clrFrom>
              <a:clrTo>
                <a:srgbClr val="9966FF">
                  <a:alpha val="0"/>
                </a:srgbClr>
              </a:clrTo>
            </a:clrChange>
          </a:blip>
          <a:srcRect/>
          <a:stretch>
            <a:fillRect/>
          </a:stretch>
        </p:blipFill>
        <p:spPr bwMode="auto">
          <a:xfrm>
            <a:off x="4865688" y="1939925"/>
            <a:ext cx="3276600" cy="2895600"/>
          </a:xfrm>
          <a:prstGeom prst="rect">
            <a:avLst/>
          </a:prstGeom>
          <a:noFill/>
        </p:spPr>
      </p:pic>
      <p:sp>
        <p:nvSpPr>
          <p:cNvPr id="42" name="41 Metin kutusu"/>
          <p:cNvSpPr txBox="1"/>
          <p:nvPr/>
        </p:nvSpPr>
        <p:spPr>
          <a:xfrm>
            <a:off x="555972" y="836712"/>
            <a:ext cx="1080120" cy="369332"/>
          </a:xfrm>
          <a:prstGeom prst="rect">
            <a:avLst/>
          </a:prstGeom>
          <a:noFill/>
        </p:spPr>
        <p:txBody>
          <a:bodyPr wrap="square" rtlCol="0">
            <a:spAutoFit/>
          </a:bodyPr>
          <a:lstStyle/>
          <a:p>
            <a:r>
              <a:rPr lang="tr-TR" dirty="0" smtClean="0">
                <a:solidFill>
                  <a:srgbClr val="FFFF00"/>
                </a:solidFill>
              </a:rPr>
              <a:t>R=</a:t>
            </a:r>
            <a:r>
              <a:rPr lang="el-GR" dirty="0" smtClean="0">
                <a:solidFill>
                  <a:srgbClr val="FFFF00"/>
                </a:solidFill>
                <a:latin typeface="Times New Roman"/>
                <a:cs typeface="Times New Roman"/>
              </a:rPr>
              <a:t>Δ</a:t>
            </a:r>
            <a:r>
              <a:rPr lang="tr-TR" dirty="0" smtClean="0">
                <a:solidFill>
                  <a:srgbClr val="FFFF00"/>
                </a:solidFill>
                <a:latin typeface="Times New Roman"/>
                <a:cs typeface="Times New Roman"/>
              </a:rPr>
              <a:t>G/</a:t>
            </a:r>
            <a:r>
              <a:rPr lang="el-GR" dirty="0" smtClean="0">
                <a:solidFill>
                  <a:srgbClr val="FFFF00"/>
                </a:solidFill>
                <a:latin typeface="Times New Roman"/>
                <a:cs typeface="Times New Roman"/>
              </a:rPr>
              <a:t>γ</a:t>
            </a:r>
            <a:endParaRPr lang="tr-TR" dirty="0">
              <a:solidFill>
                <a:srgbClr val="FFFF00"/>
              </a:solidFill>
            </a:endParaRPr>
          </a:p>
        </p:txBody>
      </p:sp>
      <p:sp>
        <p:nvSpPr>
          <p:cNvPr id="43" name="42 Metin kutusu"/>
          <p:cNvSpPr txBox="1"/>
          <p:nvPr/>
        </p:nvSpPr>
        <p:spPr>
          <a:xfrm>
            <a:off x="3652316" y="2636912"/>
            <a:ext cx="1080120" cy="369332"/>
          </a:xfrm>
          <a:prstGeom prst="rect">
            <a:avLst/>
          </a:prstGeom>
          <a:noFill/>
        </p:spPr>
        <p:txBody>
          <a:bodyPr wrap="square" rtlCol="0">
            <a:spAutoFit/>
          </a:bodyPr>
          <a:lstStyle/>
          <a:p>
            <a:r>
              <a:rPr lang="el-GR" dirty="0" smtClean="0">
                <a:solidFill>
                  <a:srgbClr val="FFFF00"/>
                </a:solidFill>
                <a:latin typeface="Times New Roman"/>
                <a:cs typeface="Times New Roman"/>
              </a:rPr>
              <a:t>Δ</a:t>
            </a:r>
            <a:r>
              <a:rPr lang="tr-TR" dirty="0" smtClean="0">
                <a:solidFill>
                  <a:srgbClr val="FFFF00"/>
                </a:solidFill>
                <a:latin typeface="Times New Roman"/>
                <a:cs typeface="Times New Roman"/>
              </a:rPr>
              <a:t>G</a:t>
            </a:r>
            <a:endParaRPr lang="tr-TR" dirty="0">
              <a:solidFill>
                <a:srgbClr val="FFFF00"/>
              </a:solidFill>
            </a:endParaRPr>
          </a:p>
        </p:txBody>
      </p:sp>
      <p:sp>
        <p:nvSpPr>
          <p:cNvPr id="44" name="43 Metin kutusu"/>
          <p:cNvSpPr txBox="1"/>
          <p:nvPr/>
        </p:nvSpPr>
        <p:spPr>
          <a:xfrm>
            <a:off x="4300388" y="1484784"/>
            <a:ext cx="1080120" cy="369332"/>
          </a:xfrm>
          <a:prstGeom prst="rect">
            <a:avLst/>
          </a:prstGeom>
          <a:noFill/>
        </p:spPr>
        <p:txBody>
          <a:bodyPr wrap="square" rtlCol="0">
            <a:spAutoFit/>
          </a:bodyPr>
          <a:lstStyle/>
          <a:p>
            <a:r>
              <a:rPr lang="el-GR" dirty="0" smtClean="0">
                <a:solidFill>
                  <a:srgbClr val="FFFF00"/>
                </a:solidFill>
                <a:latin typeface="Times New Roman"/>
                <a:cs typeface="Times New Roman"/>
              </a:rPr>
              <a:t>γ</a:t>
            </a:r>
            <a:endParaRPr lang="tr-TR" dirty="0">
              <a:solidFill>
                <a:srgbClr val="FFFF00"/>
              </a:solidFill>
            </a:endParaRPr>
          </a:p>
        </p:txBody>
      </p:sp>
      <p:sp>
        <p:nvSpPr>
          <p:cNvPr id="37" name="36 Dikdörtgen"/>
          <p:cNvSpPr/>
          <p:nvPr/>
        </p:nvSpPr>
        <p:spPr>
          <a:xfrm>
            <a:off x="755576" y="6381328"/>
            <a:ext cx="2621680" cy="369332"/>
          </a:xfrm>
          <a:prstGeom prst="rect">
            <a:avLst/>
          </a:prstGeom>
        </p:spPr>
        <p:txBody>
          <a:bodyPr wrap="none">
            <a:spAutoFit/>
          </a:bodyPr>
          <a:lstStyle/>
          <a:p>
            <a:r>
              <a:rPr lang="tr-TR" dirty="0" smtClean="0">
                <a:solidFill>
                  <a:srgbClr val="FFFF00"/>
                </a:solidFill>
              </a:rPr>
              <a:t>http://crunch.tec.army.mil/</a:t>
            </a:r>
            <a:endParaRPr lang="tr-TR"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3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par>
                          <p:cTn id="21" fill="hold">
                            <p:stCondLst>
                              <p:cond delay="1000"/>
                            </p:stCondLst>
                            <p:childTnLst>
                              <p:par>
                                <p:cTn id="22" presetID="6" presetClass="emph" presetSubtype="0" fill="hold" nodeType="afterEffect">
                                  <p:stCondLst>
                                    <p:cond delay="0"/>
                                  </p:stCondLst>
                                  <p:childTnLst>
                                    <p:animScale>
                                      <p:cBhvr>
                                        <p:cTn id="23" dur="2000" fill="hold"/>
                                        <p:tgtEl>
                                          <p:spTgt spid="39"/>
                                        </p:tgtEl>
                                      </p:cBhvr>
                                      <p:by x="10000" y="10000"/>
                                    </p:animScale>
                                  </p:childTnLst>
                                </p:cTn>
                              </p:par>
                              <p:par>
                                <p:cTn id="24" presetID="0" presetClass="path" presetSubtype="0" accel="50000" decel="50000" fill="hold" nodeType="withEffect">
                                  <p:stCondLst>
                                    <p:cond delay="0"/>
                                  </p:stCondLst>
                                  <p:childTnLst>
                                    <p:animMotion origin="layout" path="M -4.72222E-6 -1.48148E-6 L -0.05277 -0.07407 L -0.12378 -0.10509 L -0.21041 -0.10509 L -0.28142 -0.07708 L -0.31562 -0.03264 L -0.34322 0.03565 " pathEditMode="relative" rAng="0" ptsTypes="AAAAAAA">
                                      <p:cBhvr>
                                        <p:cTn id="25" dur="2000" fill="hold"/>
                                        <p:tgtEl>
                                          <p:spTgt spid="39"/>
                                        </p:tgtEl>
                                        <p:attrNameLst>
                                          <p:attrName>ppt_x</p:attrName>
                                          <p:attrName>ppt_y</p:attrName>
                                        </p:attrNameLst>
                                      </p:cBhvr>
                                      <p:rCtr x="-17200" y="-3500"/>
                                    </p:animMotion>
                                  </p:childTnLst>
                                </p:cTn>
                              </p:par>
                            </p:childTnLst>
                          </p:cTn>
                        </p:par>
                        <p:par>
                          <p:cTn id="26" fill="hold">
                            <p:stCondLst>
                              <p:cond delay="3000"/>
                            </p:stCondLst>
                            <p:childTnLst>
                              <p:par>
                                <p:cTn id="27" presetID="1" presetClass="exit" presetSubtype="0" fill="hold" nodeType="afterEffect">
                                  <p:stCondLst>
                                    <p:cond delay="0"/>
                                  </p:stCondLst>
                                  <p:childTnLst>
                                    <p:set>
                                      <p:cBhvr>
                                        <p:cTn id="28" dur="1" fill="hold">
                                          <p:stCondLst>
                                            <p:cond delay="0"/>
                                          </p:stCondLst>
                                        </p:cTn>
                                        <p:tgtEl>
                                          <p:spTgt spid="3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2000"/>
                                        <p:tgtEl>
                                          <p:spTgt spid="31"/>
                                        </p:tgtEl>
                                      </p:cBhvr>
                                    </p:animEffect>
                                  </p:childTnLst>
                                </p:cTn>
                              </p:par>
                            </p:childTnLst>
                          </p:cTn>
                        </p:par>
                        <p:par>
                          <p:cTn id="35" fill="hold">
                            <p:stCondLst>
                              <p:cond delay="5000"/>
                            </p:stCondLst>
                            <p:childTnLst>
                              <p:par>
                                <p:cTn id="36" presetID="1" presetClass="entr" presetSubtype="0"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childTnLst>
                                </p:cTn>
                              </p:par>
                              <p:par>
                                <p:cTn id="43" presetID="1" presetClass="exit" presetSubtype="0" fill="hold"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2000"/>
                                        <p:tgtEl>
                                          <p:spTgt spid="33"/>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500"/>
                                        <p:tgtEl>
                                          <p:spTgt spid="29"/>
                                        </p:tgtEl>
                                      </p:cBhvr>
                                    </p:animEffect>
                                  </p:childTnLst>
                                </p:cTn>
                              </p:par>
                            </p:childTnLst>
                          </p:cTn>
                        </p:par>
                        <p:par>
                          <p:cTn id="51" fill="hold">
                            <p:stCondLst>
                              <p:cond delay="2000"/>
                            </p:stCondLst>
                            <p:childTnLst>
                              <p:par>
                                <p:cTn id="52" presetID="22" presetClass="entr" presetSubtype="4"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1"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par>
                          <p:cTn id="59" fill="hold">
                            <p:stCondLst>
                              <p:cond delay="2500"/>
                            </p:stCondLst>
                            <p:childTnLst>
                              <p:par>
                                <p:cTn id="60" presetID="1" presetClass="entr" presetSubtype="0"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38"/>
                                        </p:tgtEl>
                                        <p:attrNameLst>
                                          <p:attrName>style.visibility</p:attrName>
                                        </p:attrNameLst>
                                      </p:cBhvr>
                                      <p:to>
                                        <p:strVal val="hidden"/>
                                      </p:to>
                                    </p:set>
                                  </p:childTnLst>
                                </p:cTn>
                              </p:par>
                              <p:par>
                                <p:cTn id="68" presetID="1" presetClass="exit"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hidden"/>
                                      </p:to>
                                    </p:set>
                                  </p:childTnLst>
                                </p:cTn>
                              </p:par>
                            </p:childTnLst>
                          </p:cTn>
                        </p:par>
                        <p:par>
                          <p:cTn id="70" fill="hold">
                            <p:stCondLst>
                              <p:cond delay="0"/>
                            </p:stCondLst>
                            <p:childTnLst>
                              <p:par>
                                <p:cTn id="71" presetID="1"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38"/>
                                        </p:tgtEl>
                                        <p:attrNameLst>
                                          <p:attrName>style.visibility</p:attrName>
                                        </p:attrNameLst>
                                      </p:cBhvr>
                                      <p:to>
                                        <p:strVal val="hidden"/>
                                      </p:to>
                                    </p:set>
                                  </p:childTnLst>
                                </p:cTn>
                              </p:par>
                            </p:childTnLst>
                          </p:cTn>
                        </p:par>
                        <p:par>
                          <p:cTn id="75" fill="hold">
                            <p:stCondLst>
                              <p:cond delay="0"/>
                            </p:stCondLst>
                            <p:childTnLst>
                              <p:par>
                                <p:cTn id="76" presetID="1" presetClass="entr" presetSubtype="0"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childTnLst>
                                </p:cTn>
                              </p:par>
                            </p:childTnLst>
                          </p:cTn>
                        </p:par>
                        <p:par>
                          <p:cTn id="78" fill="hold">
                            <p:stCondLst>
                              <p:cond delay="0"/>
                            </p:stCondLst>
                            <p:childTnLst>
                              <p:par>
                                <p:cTn id="79" presetID="1" presetClass="entr" presetSubtype="0"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2000"/>
                                        <p:tgtEl>
                                          <p:spTgt spid="2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2000"/>
                                        <p:tgtEl>
                                          <p:spTgt spid="4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2000"/>
                                        <p:tgtEl>
                                          <p:spTgt spid="4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animBg="1"/>
      <p:bldP spid="29" grpId="0" animBg="1"/>
      <p:bldP spid="30" grpId="0"/>
      <p:bldP spid="33" grpId="0"/>
      <p:bldP spid="42" grpId="0"/>
      <p:bldP spid="43" grpId="0"/>
      <p:bldP spid="4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 Temel Ağları</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60</a:t>
            </a:fld>
            <a:endParaRPr lang="tr-TR"/>
          </a:p>
        </p:txBody>
      </p:sp>
      <p:pic>
        <p:nvPicPr>
          <p:cNvPr id="107522" name="Picture 2"/>
          <p:cNvPicPr>
            <a:picLocks noChangeAspect="1" noChangeArrowheads="1"/>
          </p:cNvPicPr>
          <p:nvPr/>
        </p:nvPicPr>
        <p:blipFill>
          <a:blip r:embed="rId2" cstate="print"/>
          <a:srcRect/>
          <a:stretch>
            <a:fillRect/>
          </a:stretch>
        </p:blipFill>
        <p:spPr bwMode="auto">
          <a:xfrm>
            <a:off x="2915816" y="2060848"/>
            <a:ext cx="60960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19672" y="185390"/>
            <a:ext cx="6919108" cy="1280890"/>
          </a:xfrm>
        </p:spPr>
        <p:txBody>
          <a:bodyPr>
            <a:normAutofit/>
          </a:bodyPr>
          <a:lstStyle/>
          <a:p>
            <a:r>
              <a:rPr lang="tr-TR" dirty="0" smtClean="0"/>
              <a:t>TUTGA-99 ile ED-50 arasındaki dönüşüm</a:t>
            </a:r>
            <a:endParaRPr lang="tr-TR" dirty="0"/>
          </a:p>
        </p:txBody>
      </p:sp>
      <p:sp>
        <p:nvSpPr>
          <p:cNvPr id="3" name="2 İçerik Yer Tutucusu"/>
          <p:cNvSpPr>
            <a:spLocks noGrp="1"/>
          </p:cNvSpPr>
          <p:nvPr>
            <p:ph idx="1"/>
          </p:nvPr>
        </p:nvSpPr>
        <p:spPr>
          <a:xfrm>
            <a:off x="1435608" y="1447800"/>
            <a:ext cx="7498080" cy="1909192"/>
          </a:xfrm>
        </p:spPr>
        <p:txBody>
          <a:bodyPr>
            <a:normAutofit lnSpcReduction="10000"/>
          </a:bodyPr>
          <a:lstStyle/>
          <a:p>
            <a:r>
              <a:rPr lang="tr-TR" sz="1600" dirty="0" smtClean="0"/>
              <a:t>TUTGA-99 ile ED-50 arasındaki dönüşümü sağlamak amacıyla ED-50 koordinatları bilinen 98 noktada GPS ölçüsü yapılarak TUTGA-99 koordinatları belirlenmiştir. Her iki koordinat sisteminde koordinatları bilinen ortak noktaların ülke genelinde dağılımı 35</a:t>
            </a:r>
            <a:r>
              <a:rPr lang="tr-TR" sz="1600" baseline="30000" dirty="0" smtClean="0"/>
              <a:t>0</a:t>
            </a:r>
            <a:r>
              <a:rPr lang="tr-TR" sz="1600" dirty="0" smtClean="0"/>
              <a:t> boylamının batısında yoğunlaşmakta, doğusunda ise nokta sıklık ve dağılımının yetersiz olduğu, ayrıca Orta ve Doğu Karadeniz Bölgeleri ile İç Anadolu Bölgesinin kuzey ve kuzeydoğusunda ise nokta dağılımında boşluk olduğu görülmektedir. </a:t>
            </a:r>
          </a:p>
          <a:p>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61</a:t>
            </a:fld>
            <a:endParaRPr lang="tr-TR"/>
          </a:p>
        </p:txBody>
      </p:sp>
      <p:pic>
        <p:nvPicPr>
          <p:cNvPr id="115714" name="Picture 2" descr="http://www.hgk.msb.gov.tr/haritalar_projeler/jeodezi/tutga/bolum6_dosyalar/image002.gif"/>
          <p:cNvPicPr>
            <a:picLocks noChangeAspect="1" noChangeArrowheads="1"/>
          </p:cNvPicPr>
          <p:nvPr/>
        </p:nvPicPr>
        <p:blipFill>
          <a:blip r:embed="rId2" cstate="print"/>
          <a:srcRect/>
          <a:stretch>
            <a:fillRect/>
          </a:stretch>
        </p:blipFill>
        <p:spPr bwMode="auto">
          <a:xfrm>
            <a:off x="2555776" y="3429000"/>
            <a:ext cx="5486400" cy="2476501"/>
          </a:xfrm>
          <a:prstGeom prst="rect">
            <a:avLst/>
          </a:prstGeom>
          <a:noFill/>
        </p:spPr>
      </p:pic>
      <p:sp>
        <p:nvSpPr>
          <p:cNvPr id="7" name="6 Dikdörtgen"/>
          <p:cNvSpPr/>
          <p:nvPr/>
        </p:nvSpPr>
        <p:spPr>
          <a:xfrm>
            <a:off x="1619672" y="6001543"/>
            <a:ext cx="7272808" cy="307777"/>
          </a:xfrm>
          <a:prstGeom prst="rect">
            <a:avLst/>
          </a:prstGeom>
        </p:spPr>
        <p:txBody>
          <a:bodyPr wrap="square">
            <a:spAutoFit/>
          </a:bodyPr>
          <a:lstStyle/>
          <a:p>
            <a:r>
              <a:rPr lang="tr-TR" sz="1400" b="1" dirty="0" smtClean="0"/>
              <a:t>TUTGA-99 ve ED-50 Koordinat Sistemlerinde koordinatları bilinen ortak noktalar.</a:t>
            </a:r>
            <a:endParaRPr lang="tr-TR" sz="1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45201" y="624110"/>
            <a:ext cx="6803263" cy="1280890"/>
          </a:xfrm>
        </p:spPr>
        <p:txBody>
          <a:bodyPr>
            <a:normAutofit fontScale="90000"/>
          </a:bodyPr>
          <a:lstStyle/>
          <a:p>
            <a:r>
              <a:rPr lang="tr-TR" sz="4000" dirty="0" smtClean="0"/>
              <a:t>TUTGA-99 ile ED-50 arasındaki dönüşüm</a:t>
            </a:r>
            <a:endParaRPr lang="tr-TR" dirty="0"/>
          </a:p>
        </p:txBody>
      </p:sp>
      <p:sp>
        <p:nvSpPr>
          <p:cNvPr id="3" name="2 İçerik Yer Tutucusu"/>
          <p:cNvSpPr>
            <a:spLocks noGrp="1"/>
          </p:cNvSpPr>
          <p:nvPr>
            <p:ph idx="1"/>
          </p:nvPr>
        </p:nvSpPr>
        <p:spPr/>
        <p:txBody>
          <a:bodyPr>
            <a:normAutofit fontScale="25000" lnSpcReduction="20000"/>
          </a:bodyPr>
          <a:lstStyle/>
          <a:p>
            <a:r>
              <a:rPr lang="tr-TR" sz="4900" dirty="0" smtClean="0"/>
              <a:t>Bu iki koordinat sistemi arasında dönüşümü incelemeden önce ortak noktalarda TUTGA-99 ve ED-50 koordinatlarının birbirinden farklı olmasının geometrik ve fiziksel nedenleri aşağıda ele alınmaktadır. </a:t>
            </a:r>
          </a:p>
          <a:p>
            <a:pPr lvl="0"/>
            <a:r>
              <a:rPr lang="tr-TR" sz="4900" dirty="0" smtClean="0"/>
              <a:t>a. Geometrik nedenler:</a:t>
            </a:r>
          </a:p>
          <a:p>
            <a:pPr lvl="1"/>
            <a:r>
              <a:rPr lang="tr-TR" sz="3500" dirty="0" smtClean="0"/>
              <a:t>Yeni oluşturulan TUTGA-99, ITRF96 üç boyutlu, </a:t>
            </a:r>
            <a:r>
              <a:rPr lang="tr-TR" sz="3500" dirty="0" err="1" smtClean="0"/>
              <a:t>jeosentrik</a:t>
            </a:r>
            <a:r>
              <a:rPr lang="tr-TR" sz="3500" dirty="0" smtClean="0"/>
              <a:t> koordinat sisteminde, GRS-80 Elipsoidine göre GPS ölçüleri ile oluşturulmuş, halen kullanılmakta olan ED50 ise yersel ölçüler (açı, baz, astronomik enlem, astronomik boylam, astronomik azimut) ile Uluslararası </a:t>
            </a:r>
            <a:r>
              <a:rPr lang="tr-TR" sz="3500" dirty="0" err="1" smtClean="0"/>
              <a:t>Elipsoid</a:t>
            </a:r>
            <a:r>
              <a:rPr lang="tr-TR" sz="3500" dirty="0" smtClean="0"/>
              <a:t> ve farklı bir üç boyutlu koordinat sisteminde tanımlıdır. </a:t>
            </a:r>
            <a:r>
              <a:rPr lang="tr-TR" sz="3500" dirty="0" err="1" smtClean="0"/>
              <a:t>Elipsoid</a:t>
            </a:r>
            <a:r>
              <a:rPr lang="tr-TR" sz="3500" dirty="0" smtClean="0"/>
              <a:t> ve koordinat sistemleri (</a:t>
            </a:r>
            <a:r>
              <a:rPr lang="tr-TR" sz="3500" dirty="0" err="1" smtClean="0"/>
              <a:t>datum</a:t>
            </a:r>
            <a:r>
              <a:rPr lang="tr-TR" sz="3500" dirty="0" smtClean="0"/>
              <a:t>) birbirinden farklı olduğu için öncelikle bu iki koordinat sistemi arasında kayıklık, dönüklük ve ölçek farklılığı beklenmektedir (</a:t>
            </a:r>
            <a:r>
              <a:rPr lang="tr-TR" sz="3500" dirty="0" err="1" smtClean="0"/>
              <a:t>Rapp</a:t>
            </a:r>
            <a:r>
              <a:rPr lang="tr-TR" sz="3500" dirty="0" smtClean="0"/>
              <a:t>, 1976). </a:t>
            </a:r>
          </a:p>
          <a:p>
            <a:pPr lvl="1"/>
            <a:r>
              <a:rPr lang="tr-TR" sz="3500" dirty="0" smtClean="0"/>
              <a:t>Ulusal Temel Yatay Kontrol(Nirengi) Ağının hesabında ölçülere uygun indirgemelerin getirilememesi, uygulanan dengeleme yöntemi ve koordinat sistemi tanımından kaynaklanan sistematik karakterli ağın tamamını etkileyen bozukluklar bulunmaktadır(AMS, 1954, </a:t>
            </a:r>
            <a:r>
              <a:rPr lang="tr-TR" sz="3500" dirty="0" err="1" smtClean="0"/>
              <a:t>Sarbanoğlu</a:t>
            </a:r>
            <a:r>
              <a:rPr lang="tr-TR" sz="3500" dirty="0" smtClean="0"/>
              <a:t> </a:t>
            </a:r>
            <a:r>
              <a:rPr lang="tr-TR" sz="3500" dirty="0" err="1" smtClean="0"/>
              <a:t>vd</a:t>
            </a:r>
            <a:r>
              <a:rPr lang="tr-TR" sz="3500" dirty="0" smtClean="0"/>
              <a:t>., 1979). Tokyo </a:t>
            </a:r>
            <a:r>
              <a:rPr lang="tr-TR" sz="3500" dirty="0" err="1" smtClean="0"/>
              <a:t>Datumunda</a:t>
            </a:r>
            <a:r>
              <a:rPr lang="tr-TR" sz="3500" dirty="0" smtClean="0"/>
              <a:t> yapılan uygulamada </a:t>
            </a:r>
            <a:r>
              <a:rPr lang="tr-TR" sz="3500" dirty="0" err="1" smtClean="0"/>
              <a:t>jeoidin</a:t>
            </a:r>
            <a:r>
              <a:rPr lang="tr-TR" sz="3500" dirty="0" smtClean="0"/>
              <a:t> ihmal edilmesi nedeniyle 2-6 </a:t>
            </a:r>
            <a:r>
              <a:rPr lang="tr-TR" sz="3500" dirty="0" err="1" smtClean="0"/>
              <a:t>ppm</a:t>
            </a:r>
            <a:r>
              <a:rPr lang="tr-TR" sz="3500" dirty="0" smtClean="0"/>
              <a:t>, çekül sapmaları nedeniyle indirgemelerin yapılmaması ise 1-2 </a:t>
            </a:r>
            <a:r>
              <a:rPr lang="tr-TR" sz="3500" dirty="0" err="1" smtClean="0"/>
              <a:t>ppm</a:t>
            </a:r>
            <a:r>
              <a:rPr lang="tr-TR" sz="3500" dirty="0" smtClean="0"/>
              <a:t> </a:t>
            </a:r>
            <a:r>
              <a:rPr lang="tr-TR" sz="3500" dirty="0" err="1" smtClean="0"/>
              <a:t>lik</a:t>
            </a:r>
            <a:r>
              <a:rPr lang="tr-TR" sz="3500" dirty="0" smtClean="0"/>
              <a:t> ağın tamamında sistematik bozukluk yaratmaktadır (</a:t>
            </a:r>
            <a:r>
              <a:rPr lang="tr-TR" sz="3500" dirty="0" err="1" smtClean="0"/>
              <a:t>Komaki</a:t>
            </a:r>
            <a:r>
              <a:rPr lang="tr-TR" sz="3500" dirty="0" smtClean="0"/>
              <a:t>, 1985). Yersel ölçülere getirilecek indirgemeler </a:t>
            </a:r>
            <a:r>
              <a:rPr lang="tr-TR" sz="3500" dirty="0" err="1" smtClean="0"/>
              <a:t>Müller</a:t>
            </a:r>
            <a:r>
              <a:rPr lang="tr-TR" sz="3500" dirty="0" smtClean="0"/>
              <a:t> (1974), </a:t>
            </a:r>
            <a:r>
              <a:rPr lang="tr-TR" sz="3500" dirty="0" err="1" smtClean="0"/>
              <a:t>Vanicek</a:t>
            </a:r>
            <a:r>
              <a:rPr lang="tr-TR" sz="3500" dirty="0" smtClean="0"/>
              <a:t> ve </a:t>
            </a:r>
            <a:r>
              <a:rPr lang="tr-TR" sz="3500" dirty="0" err="1" smtClean="0"/>
              <a:t>Krakiwsky</a:t>
            </a:r>
            <a:r>
              <a:rPr lang="tr-TR" sz="3500" dirty="0" smtClean="0"/>
              <a:t> (1986), </a:t>
            </a:r>
            <a:r>
              <a:rPr lang="tr-TR" sz="3500" dirty="0" err="1" smtClean="0"/>
              <a:t>Sideris</a:t>
            </a:r>
            <a:r>
              <a:rPr lang="tr-TR" sz="3500" dirty="0" smtClean="0"/>
              <a:t> (1990) de incelenmekte olup Kanada Temel Ağındaki etkileri </a:t>
            </a:r>
            <a:r>
              <a:rPr lang="tr-TR" sz="3500" dirty="0" err="1" smtClean="0"/>
              <a:t>Thomson</a:t>
            </a:r>
            <a:r>
              <a:rPr lang="tr-TR" sz="3500" dirty="0" smtClean="0"/>
              <a:t> </a:t>
            </a:r>
            <a:r>
              <a:rPr lang="tr-TR" sz="3500" dirty="0" err="1" smtClean="0"/>
              <a:t>vd</a:t>
            </a:r>
            <a:r>
              <a:rPr lang="tr-TR" sz="3500" dirty="0" smtClean="0"/>
              <a:t>. (1974) incelenmiş ve sistematik etkileri gösterilmiştir. </a:t>
            </a:r>
          </a:p>
          <a:p>
            <a:pPr lvl="1"/>
            <a:r>
              <a:rPr lang="tr-TR" sz="3500" dirty="0" smtClean="0"/>
              <a:t>ED-50‘ye dönüşüm yöntemi ve bu dönüşümde kullanılan Yunanistan ve Bulgaristan sınırları içinde seçilen 8 ortak noktanın dağılımından kaynaklanan sistematik etkiler (</a:t>
            </a:r>
            <a:r>
              <a:rPr lang="tr-TR" sz="3500" dirty="0" err="1" smtClean="0"/>
              <a:t>Sarbanoglu</a:t>
            </a:r>
            <a:r>
              <a:rPr lang="tr-TR" sz="3500" dirty="0" smtClean="0"/>
              <a:t> </a:t>
            </a:r>
            <a:r>
              <a:rPr lang="tr-TR" sz="3500" dirty="0" err="1" smtClean="0"/>
              <a:t>vd</a:t>
            </a:r>
            <a:r>
              <a:rPr lang="tr-TR" sz="3500" dirty="0" smtClean="0"/>
              <a:t>., 1979). </a:t>
            </a:r>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62</a:t>
            </a:fld>
            <a:endParaRPr lang="tr-T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t>TUTGA-99 ile ED-50 arasındaki dönüşüm</a:t>
            </a:r>
            <a:endParaRPr lang="tr-TR" dirty="0"/>
          </a:p>
        </p:txBody>
      </p:sp>
      <p:sp>
        <p:nvSpPr>
          <p:cNvPr id="3" name="2 İçerik Yer Tutucusu"/>
          <p:cNvSpPr>
            <a:spLocks noGrp="1"/>
          </p:cNvSpPr>
          <p:nvPr>
            <p:ph idx="1"/>
          </p:nvPr>
        </p:nvSpPr>
        <p:spPr/>
        <p:txBody>
          <a:bodyPr>
            <a:normAutofit fontScale="32500" lnSpcReduction="20000"/>
          </a:bodyPr>
          <a:lstStyle/>
          <a:p>
            <a:r>
              <a:rPr lang="tr-TR" sz="4900" dirty="0" smtClean="0"/>
              <a:t>Bu iki koordinat sistemi arasında dönüşümü incelemeden önce ortak noktalarda TUTGA-99 ve ED-50 koordinatlarının birbirinden farklı olmasının geometrik ve fiziksel nedenleri aşağıda ele alınmaktadır. </a:t>
            </a:r>
          </a:p>
          <a:p>
            <a:pPr lvl="1">
              <a:buNone/>
            </a:pPr>
            <a:endParaRPr lang="tr-TR" dirty="0" smtClean="0"/>
          </a:p>
          <a:p>
            <a:r>
              <a:rPr lang="tr-TR" sz="4900" dirty="0" smtClean="0"/>
              <a:t>b. Fiziksel nedenler:</a:t>
            </a:r>
          </a:p>
          <a:p>
            <a:endParaRPr lang="tr-TR" dirty="0" smtClean="0"/>
          </a:p>
          <a:p>
            <a:pPr lvl="1"/>
            <a:r>
              <a:rPr lang="tr-TR" sz="3100" dirty="0" smtClean="0"/>
              <a:t>Ulusal Temel Yatay Kontrol(Nirengi) Ağının kurulmaya başlandığı 1934 ile 1999 yılları arasında, KAFZ, DAFZ, Ege Graben Sistemi ve Doğu Anadolu Bölgesinde büyüklüğü </a:t>
            </a:r>
            <a:r>
              <a:rPr lang="tr-TR" sz="3100" dirty="0" err="1" smtClean="0"/>
              <a:t>M</a:t>
            </a:r>
            <a:r>
              <a:rPr lang="tr-TR" sz="3100" baseline="-25000" dirty="0" err="1" smtClean="0"/>
              <a:t>w</a:t>
            </a:r>
            <a:r>
              <a:rPr lang="tr-TR" sz="3100" dirty="0" smtClean="0"/>
              <a:t> </a:t>
            </a:r>
            <a:r>
              <a:rPr lang="tr-TR" sz="3100" dirty="0" smtClean="0">
                <a:sym typeface="Symbol"/>
              </a:rPr>
              <a:t></a:t>
            </a:r>
            <a:r>
              <a:rPr lang="tr-TR" sz="3100" dirty="0" smtClean="0"/>
              <a:t> 6.0 olan çok sayıda deprem olmuş ve bu depremler sırasında </a:t>
            </a:r>
            <a:r>
              <a:rPr lang="tr-TR" sz="3100" dirty="0" smtClean="0">
                <a:sym typeface="Symbol"/>
              </a:rPr>
              <a:t></a:t>
            </a:r>
            <a:r>
              <a:rPr lang="tr-TR" sz="3100" dirty="0" smtClean="0"/>
              <a:t>2-3 metre yatay, </a:t>
            </a:r>
            <a:r>
              <a:rPr lang="tr-TR" sz="3100" dirty="0" smtClean="0">
                <a:sym typeface="Symbol"/>
              </a:rPr>
              <a:t></a:t>
            </a:r>
            <a:r>
              <a:rPr lang="tr-TR" sz="3100" dirty="0" smtClean="0"/>
              <a:t>3 metre düşey yönlü konum değişiklikleri (</a:t>
            </a:r>
            <a:r>
              <a:rPr lang="tr-TR" sz="3100" dirty="0" err="1" smtClean="0"/>
              <a:t>ko</a:t>
            </a:r>
            <a:r>
              <a:rPr lang="tr-TR" sz="3100" dirty="0" smtClean="0"/>
              <a:t>-sismik) olmuştur. </a:t>
            </a:r>
            <a:r>
              <a:rPr lang="tr-TR" sz="3100" dirty="0" err="1" smtClean="0"/>
              <a:t>Ko</a:t>
            </a:r>
            <a:r>
              <a:rPr lang="tr-TR" sz="3100" dirty="0" smtClean="0"/>
              <a:t>-sismik konum değişiklikleri sonucu Ulusal Temel Yatay Kontrol (Nirengi) Ağı noktalarında yerel ve bölgesel nitelikli bozulmalar oluşmuştur.</a:t>
            </a:r>
          </a:p>
          <a:p>
            <a:pPr lvl="1"/>
            <a:r>
              <a:rPr lang="tr-TR" sz="3100" dirty="0" smtClean="0"/>
              <a:t>Tektonik plaka hareketleri nedeniyle </a:t>
            </a:r>
            <a:r>
              <a:rPr lang="tr-TR" sz="3100" dirty="0" smtClean="0">
                <a:sym typeface="Symbol"/>
              </a:rPr>
              <a:t></a:t>
            </a:r>
            <a:r>
              <a:rPr lang="tr-TR" sz="3100" dirty="0" smtClean="0"/>
              <a:t>1-1.5 metre büyüklüğündeki </a:t>
            </a:r>
            <a:r>
              <a:rPr lang="tr-TR" sz="3100" dirty="0" err="1" smtClean="0"/>
              <a:t>inter</a:t>
            </a:r>
            <a:r>
              <a:rPr lang="tr-TR" sz="3100" dirty="0" smtClean="0"/>
              <a:t>-sismik yatay yer değiştirmeler sonucu bölgesel karakterli ancak tektonik yapının karmaşık olduğu bölgelerde yerel özellikte konum bozuklukları beklenmektedir. </a:t>
            </a:r>
          </a:p>
          <a:p>
            <a:pPr>
              <a:buNone/>
            </a:pP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dirty="0"/>
          </a:p>
        </p:txBody>
      </p:sp>
      <p:sp>
        <p:nvSpPr>
          <p:cNvPr id="5" name="4 Slayt Numarası Yer Tutucusu"/>
          <p:cNvSpPr>
            <a:spLocks noGrp="1"/>
          </p:cNvSpPr>
          <p:nvPr>
            <p:ph type="sldNum" sz="quarter" idx="12"/>
          </p:nvPr>
        </p:nvSpPr>
        <p:spPr/>
        <p:txBody>
          <a:bodyPr/>
          <a:lstStyle/>
          <a:p>
            <a:fld id="{B9580AF1-1C51-4380-A5C4-495C4658AC2C}" type="slidenum">
              <a:rPr lang="tr-TR" smtClean="0"/>
              <a:pPr/>
              <a:t>63</a:t>
            </a:fld>
            <a:endParaRPr lang="tr-T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400" dirty="0" smtClean="0"/>
              <a:t>TUTGA-99 ile ED-50 arasındaki dönüşüm</a:t>
            </a:r>
            <a:endParaRPr lang="tr-TR" dirty="0"/>
          </a:p>
        </p:txBody>
      </p:sp>
      <p:sp>
        <p:nvSpPr>
          <p:cNvPr id="3" name="2 İçerik Yer Tutucusu"/>
          <p:cNvSpPr>
            <a:spLocks noGrp="1"/>
          </p:cNvSpPr>
          <p:nvPr>
            <p:ph idx="1"/>
          </p:nvPr>
        </p:nvSpPr>
        <p:spPr>
          <a:xfrm>
            <a:off x="1435608" y="3573016"/>
            <a:ext cx="7498080" cy="2675384"/>
          </a:xfrm>
        </p:spPr>
        <p:txBody>
          <a:bodyPr/>
          <a:lstStyle/>
          <a:p>
            <a:r>
              <a:rPr lang="tr-TR" dirty="0" smtClean="0"/>
              <a:t>Burada,</a:t>
            </a:r>
            <a:r>
              <a:rPr lang="el-GR" dirty="0" smtClean="0">
                <a:latin typeface="Times New Roman"/>
                <a:cs typeface="Times New Roman"/>
              </a:rPr>
              <a:t>Δ</a:t>
            </a:r>
            <a:r>
              <a:rPr lang="tr-TR" dirty="0" smtClean="0">
                <a:latin typeface="Times New Roman"/>
                <a:cs typeface="Times New Roman"/>
              </a:rPr>
              <a:t>X, </a:t>
            </a:r>
            <a:r>
              <a:rPr lang="el-GR" dirty="0" smtClean="0">
                <a:latin typeface="Times New Roman"/>
                <a:cs typeface="Times New Roman"/>
              </a:rPr>
              <a:t>Δ</a:t>
            </a:r>
            <a:r>
              <a:rPr lang="tr-TR" dirty="0" smtClean="0">
                <a:latin typeface="Times New Roman"/>
                <a:cs typeface="Times New Roman"/>
              </a:rPr>
              <a:t>Y</a:t>
            </a:r>
            <a:r>
              <a:rPr lang="tr-TR" dirty="0" smtClean="0"/>
              <a:t>, </a:t>
            </a:r>
            <a:r>
              <a:rPr lang="el-GR" dirty="0" smtClean="0">
                <a:latin typeface="Times New Roman"/>
                <a:cs typeface="Times New Roman"/>
              </a:rPr>
              <a:t>Δ</a:t>
            </a:r>
            <a:r>
              <a:rPr lang="tr-TR" dirty="0" smtClean="0">
                <a:latin typeface="Times New Roman"/>
                <a:cs typeface="Times New Roman"/>
              </a:rPr>
              <a:t>Z</a:t>
            </a:r>
            <a:r>
              <a:rPr lang="tr-TR" baseline="-25000" dirty="0" smtClean="0"/>
              <a:t> </a:t>
            </a:r>
            <a:r>
              <a:rPr lang="tr-TR" dirty="0" smtClean="0"/>
              <a:t>ötelemeler, R</a:t>
            </a:r>
            <a:r>
              <a:rPr lang="tr-TR" baseline="-25000" dirty="0" smtClean="0"/>
              <a:t>X</a:t>
            </a:r>
            <a:r>
              <a:rPr lang="tr-TR" dirty="0" smtClean="0"/>
              <a:t> , R</a:t>
            </a:r>
            <a:r>
              <a:rPr lang="tr-TR" baseline="-25000" dirty="0" smtClean="0"/>
              <a:t>Y</a:t>
            </a:r>
            <a:r>
              <a:rPr lang="tr-TR" dirty="0" smtClean="0"/>
              <a:t> ve R</a:t>
            </a:r>
            <a:r>
              <a:rPr lang="tr-TR" baseline="-25000" dirty="0" smtClean="0"/>
              <a:t>Z</a:t>
            </a:r>
            <a:r>
              <a:rPr lang="tr-TR" dirty="0" smtClean="0"/>
              <a:t> dönüklükler, </a:t>
            </a:r>
            <a:r>
              <a:rPr lang="el-GR" dirty="0" smtClean="0">
                <a:latin typeface="Times New Roman"/>
                <a:cs typeface="Times New Roman"/>
              </a:rPr>
              <a:t>Δ</a:t>
            </a:r>
            <a:r>
              <a:rPr lang="tr-TR" dirty="0" smtClean="0">
                <a:latin typeface="Times New Roman"/>
                <a:cs typeface="Times New Roman"/>
              </a:rPr>
              <a:t>S </a:t>
            </a:r>
            <a:r>
              <a:rPr lang="tr-TR" dirty="0" smtClean="0"/>
              <a:t>ise ölçek farklılığıdır.</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64</a:t>
            </a:fld>
            <a:endParaRPr lang="tr-TR"/>
          </a:p>
        </p:txBody>
      </p:sp>
      <p:pic>
        <p:nvPicPr>
          <p:cNvPr id="117762" name="Picture 2"/>
          <p:cNvPicPr>
            <a:picLocks noChangeAspect="1" noChangeArrowheads="1"/>
          </p:cNvPicPr>
          <p:nvPr/>
        </p:nvPicPr>
        <p:blipFill>
          <a:blip r:embed="rId2" cstate="print"/>
          <a:srcRect/>
          <a:stretch>
            <a:fillRect/>
          </a:stretch>
        </p:blipFill>
        <p:spPr bwMode="auto">
          <a:xfrm>
            <a:off x="2267744" y="1772816"/>
            <a:ext cx="4686300" cy="131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t>TÜRKİYE JEOİDİ – 1991 ( TG-91 )</a:t>
            </a:r>
          </a:p>
        </p:txBody>
      </p:sp>
      <p:sp>
        <p:nvSpPr>
          <p:cNvPr id="3" name="2 İçerik Yer Tutucusu"/>
          <p:cNvSpPr>
            <a:spLocks noGrp="1"/>
          </p:cNvSpPr>
          <p:nvPr>
            <p:ph idx="1"/>
          </p:nvPr>
        </p:nvSpPr>
        <p:spPr>
          <a:xfrm>
            <a:off x="1435608" y="1447800"/>
            <a:ext cx="7498080" cy="1549152"/>
          </a:xfrm>
        </p:spPr>
        <p:txBody>
          <a:bodyPr>
            <a:normAutofit fontScale="85000" lnSpcReduction="10000"/>
          </a:bodyPr>
          <a:lstStyle/>
          <a:p>
            <a:r>
              <a:rPr lang="tr-TR" sz="3000" dirty="0" smtClean="0"/>
              <a:t>Türkiye </a:t>
            </a:r>
            <a:r>
              <a:rPr lang="tr-TR" sz="3000" dirty="0" err="1" smtClean="0"/>
              <a:t>Jeoidi</a:t>
            </a:r>
            <a:r>
              <a:rPr lang="tr-TR" sz="3000" dirty="0" smtClean="0"/>
              <a:t>–1991 (TG-91) adı ile bilinen </a:t>
            </a:r>
            <a:r>
              <a:rPr lang="tr-TR" sz="3000" dirty="0" err="1" smtClean="0"/>
              <a:t>gravimetrik</a:t>
            </a:r>
            <a:r>
              <a:rPr lang="tr-TR" sz="3000" dirty="0" smtClean="0"/>
              <a:t> </a:t>
            </a:r>
            <a:r>
              <a:rPr lang="tr-TR" sz="3000" dirty="0" err="1" smtClean="0"/>
              <a:t>jeoid</a:t>
            </a:r>
            <a:r>
              <a:rPr lang="tr-TR" sz="3000" dirty="0" smtClean="0"/>
              <a:t>, GPM2-T1 yer potansiyel katsayıları, </a:t>
            </a:r>
            <a:r>
              <a:rPr lang="tr-TR" sz="3000" dirty="0" err="1" smtClean="0"/>
              <a:t>topoğrafik</a:t>
            </a:r>
            <a:r>
              <a:rPr lang="tr-TR" sz="3000" dirty="0" smtClean="0"/>
              <a:t> yükseklikler ve </a:t>
            </a:r>
            <a:r>
              <a:rPr lang="tr-TR" sz="3000" dirty="0" err="1" smtClean="0"/>
              <a:t>gravite</a:t>
            </a:r>
            <a:r>
              <a:rPr lang="tr-TR" sz="3000" dirty="0" smtClean="0"/>
              <a:t> ölçüleri değerlendirilerek hesaplanmıştır.</a:t>
            </a:r>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65</a:t>
            </a:fld>
            <a:endParaRPr lang="tr-TR"/>
          </a:p>
        </p:txBody>
      </p:sp>
      <p:pic>
        <p:nvPicPr>
          <p:cNvPr id="124930" name="Picture 2"/>
          <p:cNvPicPr>
            <a:picLocks noChangeAspect="1" noChangeArrowheads="1"/>
          </p:cNvPicPr>
          <p:nvPr/>
        </p:nvPicPr>
        <p:blipFill>
          <a:blip r:embed="rId2" cstate="print"/>
          <a:srcRect/>
          <a:stretch>
            <a:fillRect/>
          </a:stretch>
        </p:blipFill>
        <p:spPr bwMode="auto">
          <a:xfrm>
            <a:off x="1619672" y="2924944"/>
            <a:ext cx="7221189" cy="3196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900" dirty="0" smtClean="0"/>
              <a:t>GPS/NİVELMAN JEOİDİ</a:t>
            </a:r>
          </a:p>
        </p:txBody>
      </p:sp>
      <p:sp>
        <p:nvSpPr>
          <p:cNvPr id="3" name="2 İçerik Yer Tutucusu"/>
          <p:cNvSpPr>
            <a:spLocks noGrp="1"/>
          </p:cNvSpPr>
          <p:nvPr>
            <p:ph idx="1"/>
          </p:nvPr>
        </p:nvSpPr>
        <p:spPr>
          <a:xfrm>
            <a:off x="1435608" y="1447800"/>
            <a:ext cx="7498080" cy="2053208"/>
          </a:xfrm>
        </p:spPr>
        <p:txBody>
          <a:bodyPr>
            <a:normAutofit/>
          </a:bodyPr>
          <a:lstStyle/>
          <a:p>
            <a:r>
              <a:rPr lang="tr-TR" sz="1400" dirty="0" smtClean="0"/>
              <a:t>GPS/</a:t>
            </a:r>
            <a:r>
              <a:rPr lang="tr-TR" sz="1400" dirty="0" err="1" smtClean="0"/>
              <a:t>nivelman</a:t>
            </a:r>
            <a:r>
              <a:rPr lang="tr-TR" sz="1400" dirty="0" smtClean="0"/>
              <a:t> </a:t>
            </a:r>
            <a:r>
              <a:rPr lang="tr-TR" sz="1400" dirty="0" err="1" smtClean="0"/>
              <a:t>jeoid</a:t>
            </a:r>
            <a:r>
              <a:rPr lang="tr-TR" sz="1400" dirty="0" smtClean="0"/>
              <a:t> yüksekliklerini belirlemek için; Türkiye içinde uygun dağılımda, </a:t>
            </a:r>
            <a:r>
              <a:rPr lang="tr-TR" sz="1400" dirty="0" err="1" smtClean="0"/>
              <a:t>jeoidin</a:t>
            </a:r>
            <a:r>
              <a:rPr lang="tr-TR" sz="1400" dirty="0" smtClean="0"/>
              <a:t> hızlı değiştiği bölgelerde daha sık olmak üzere, 197 TUTGA-99 noktası seçilmiş ve geometrik </a:t>
            </a:r>
            <a:r>
              <a:rPr lang="tr-TR" sz="1400" dirty="0" err="1" smtClean="0"/>
              <a:t>nivelman</a:t>
            </a:r>
            <a:r>
              <a:rPr lang="tr-TR" sz="1400" dirty="0" smtClean="0"/>
              <a:t> ölçüleriyle Türkiye Ulusal Düşey Kontrol Ağı-1999 (TUDKA-99) ‘</a:t>
            </a:r>
            <a:r>
              <a:rPr lang="tr-TR" sz="1400" dirty="0" err="1" smtClean="0"/>
              <a:t>na</a:t>
            </a:r>
            <a:r>
              <a:rPr lang="tr-TR" sz="1400" dirty="0" smtClean="0"/>
              <a:t> bağlanmıştır. Seçilen bu noktalardan ayrı olarak çeşitli mühendislik uygulamalarında kullanılmak üzere 122 GPS/</a:t>
            </a:r>
            <a:r>
              <a:rPr lang="tr-TR" sz="1400" dirty="0" err="1" smtClean="0"/>
              <a:t>nivelman</a:t>
            </a:r>
            <a:r>
              <a:rPr lang="tr-TR" sz="1400" dirty="0" smtClean="0"/>
              <a:t> noktası daha oluşturulmuştur. Söz konusu 122 nokta hesaplanan </a:t>
            </a:r>
            <a:r>
              <a:rPr lang="tr-TR" sz="1400" dirty="0" err="1" smtClean="0"/>
              <a:t>jeoid</a:t>
            </a:r>
            <a:r>
              <a:rPr lang="tr-TR" sz="1400" dirty="0" smtClean="0"/>
              <a:t> modelinin dış </a:t>
            </a:r>
            <a:r>
              <a:rPr lang="tr-TR" sz="1400" dirty="0" err="1" smtClean="0"/>
              <a:t>kontrolu</a:t>
            </a:r>
            <a:r>
              <a:rPr lang="tr-TR" sz="1400" dirty="0" smtClean="0"/>
              <a:t> amacıyla kullanılacaktır. Toplam 197 GPS/</a:t>
            </a:r>
            <a:r>
              <a:rPr lang="tr-TR" sz="1400" dirty="0" err="1" smtClean="0"/>
              <a:t>nivelman</a:t>
            </a:r>
            <a:r>
              <a:rPr lang="tr-TR" sz="1400" dirty="0" smtClean="0"/>
              <a:t> noktasının TUTGA-99 koordinat sisteminde </a:t>
            </a:r>
            <a:r>
              <a:rPr lang="tr-TR" sz="1400" dirty="0" err="1" smtClean="0"/>
              <a:t>elipsoid</a:t>
            </a:r>
            <a:r>
              <a:rPr lang="tr-TR" sz="1400" dirty="0" smtClean="0"/>
              <a:t> yükseklikleri ile TUDKA-99 </a:t>
            </a:r>
            <a:r>
              <a:rPr lang="tr-TR" sz="1400" dirty="0" err="1" smtClean="0"/>
              <a:t>datumunda</a:t>
            </a:r>
            <a:r>
              <a:rPr lang="tr-TR" sz="1400" dirty="0" smtClean="0"/>
              <a:t> geometrik </a:t>
            </a:r>
            <a:r>
              <a:rPr lang="tr-TR" sz="1400" dirty="0" err="1" smtClean="0"/>
              <a:t>nivelman</a:t>
            </a:r>
            <a:r>
              <a:rPr lang="tr-TR" sz="1400" dirty="0" smtClean="0"/>
              <a:t> ölçüleri ve </a:t>
            </a:r>
            <a:r>
              <a:rPr lang="tr-TR" sz="1400" dirty="0" err="1" smtClean="0"/>
              <a:t>gravite</a:t>
            </a:r>
            <a:r>
              <a:rPr lang="tr-TR" sz="1400" dirty="0" smtClean="0"/>
              <a:t> değerleri ile </a:t>
            </a:r>
            <a:r>
              <a:rPr lang="tr-TR" sz="1400" dirty="0" err="1" smtClean="0"/>
              <a:t>ortometrik</a:t>
            </a:r>
            <a:r>
              <a:rPr lang="tr-TR" sz="1400" dirty="0" smtClean="0"/>
              <a:t> yükseklikleri belirlenmiştir.</a:t>
            </a:r>
            <a:endParaRPr lang="tr-TR" sz="1400"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66</a:t>
            </a:fld>
            <a:endParaRPr lang="tr-TR"/>
          </a:p>
        </p:txBody>
      </p:sp>
      <p:pic>
        <p:nvPicPr>
          <p:cNvPr id="125954" name="Picture 2"/>
          <p:cNvPicPr>
            <a:picLocks noChangeAspect="1" noChangeArrowheads="1"/>
          </p:cNvPicPr>
          <p:nvPr/>
        </p:nvPicPr>
        <p:blipFill>
          <a:blip r:embed="rId2" cstate="print"/>
          <a:srcRect/>
          <a:stretch>
            <a:fillRect/>
          </a:stretch>
        </p:blipFill>
        <p:spPr bwMode="auto">
          <a:xfrm>
            <a:off x="1691680" y="3356992"/>
            <a:ext cx="7031167" cy="3025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63688" y="93123"/>
            <a:ext cx="6589199" cy="1280890"/>
          </a:xfrm>
        </p:spPr>
        <p:txBody>
          <a:bodyPr>
            <a:noAutofit/>
          </a:bodyPr>
          <a:lstStyle/>
          <a:p>
            <a:r>
              <a:rPr lang="tr-TR" dirty="0" smtClean="0"/>
              <a:t>DÜZENLENMİŞ TÜRKİYE JEOİDİ – 1999 (TG-99A)</a:t>
            </a:r>
          </a:p>
        </p:txBody>
      </p:sp>
      <p:sp>
        <p:nvSpPr>
          <p:cNvPr id="3" name="2 İçerik Yer Tutucusu"/>
          <p:cNvSpPr>
            <a:spLocks noGrp="1"/>
          </p:cNvSpPr>
          <p:nvPr>
            <p:ph idx="1"/>
          </p:nvPr>
        </p:nvSpPr>
        <p:spPr>
          <a:xfrm>
            <a:off x="1435608" y="1447800"/>
            <a:ext cx="7498080" cy="1837184"/>
          </a:xfrm>
        </p:spPr>
        <p:txBody>
          <a:bodyPr>
            <a:normAutofit fontScale="92500" lnSpcReduction="20000"/>
          </a:bodyPr>
          <a:lstStyle/>
          <a:p>
            <a:r>
              <a:rPr lang="tr-TR" dirty="0" smtClean="0"/>
              <a:t>Türkiye Ulusal Temel GPS Ağı’nın oluşturulması kapsamında gerçekleştirilmiş ve GPS/</a:t>
            </a:r>
            <a:r>
              <a:rPr lang="tr-TR" dirty="0" err="1" smtClean="0"/>
              <a:t>Nivelman</a:t>
            </a:r>
            <a:r>
              <a:rPr lang="tr-TR" dirty="0" smtClean="0"/>
              <a:t> ve TG-91 </a:t>
            </a:r>
            <a:r>
              <a:rPr lang="tr-TR" dirty="0" err="1" smtClean="0"/>
              <a:t>jeoid</a:t>
            </a:r>
            <a:r>
              <a:rPr lang="tr-TR" dirty="0" smtClean="0"/>
              <a:t> modellerinin birleştirilmesi ile TG-99 oluşturulmuştur (Ayhan v.d., 2001). TG-99’un oluşturulmasında 187 nokta kullanılmıştır. Ayrıca, TG-99’un hesaplanmasında kullanılan 187 noktaya ek olarak, 3 adet kontrol ve 10 adet yeni GPS/</a:t>
            </a:r>
            <a:r>
              <a:rPr lang="tr-TR" dirty="0" err="1" smtClean="0"/>
              <a:t>Nivelman</a:t>
            </a:r>
            <a:r>
              <a:rPr lang="tr-TR" dirty="0" smtClean="0"/>
              <a:t> noktasının da oluşturulması ile 197 nokta kullanılmakta olup hesaplanan yeni </a:t>
            </a:r>
            <a:r>
              <a:rPr lang="tr-TR" dirty="0" err="1" smtClean="0"/>
              <a:t>jeoid</a:t>
            </a:r>
            <a:r>
              <a:rPr lang="tr-TR" dirty="0" smtClean="0"/>
              <a:t> Düzenlenmiş Türkiye </a:t>
            </a:r>
            <a:r>
              <a:rPr lang="tr-TR" dirty="0" err="1" smtClean="0"/>
              <a:t>Jeoidi</a:t>
            </a:r>
            <a:r>
              <a:rPr lang="tr-TR" dirty="0" smtClean="0"/>
              <a:t>-1999 (TG-99A) olarak isimlendirilmiştir.</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67</a:t>
            </a:fld>
            <a:endParaRPr lang="tr-TR"/>
          </a:p>
        </p:txBody>
      </p:sp>
      <p:pic>
        <p:nvPicPr>
          <p:cNvPr id="126978" name="Picture 2"/>
          <p:cNvPicPr>
            <a:picLocks noChangeAspect="1" noChangeArrowheads="1"/>
          </p:cNvPicPr>
          <p:nvPr/>
        </p:nvPicPr>
        <p:blipFill>
          <a:blip r:embed="rId2" cstate="print"/>
          <a:srcRect/>
          <a:stretch>
            <a:fillRect/>
          </a:stretch>
        </p:blipFill>
        <p:spPr bwMode="auto">
          <a:xfrm>
            <a:off x="1104894" y="2924944"/>
            <a:ext cx="8039106" cy="34927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Türkiye Ulusal Sabit GPS İstasyonu Ağı (TUSAGA)</a:t>
            </a:r>
            <a:endParaRPr lang="tr-TR" dirty="0"/>
          </a:p>
        </p:txBody>
      </p:sp>
      <p:sp>
        <p:nvSpPr>
          <p:cNvPr id="3" name="2 İçerik Yer Tutucusu"/>
          <p:cNvSpPr>
            <a:spLocks noGrp="1"/>
          </p:cNvSpPr>
          <p:nvPr>
            <p:ph idx="1"/>
          </p:nvPr>
        </p:nvSpPr>
        <p:spPr/>
        <p:txBody>
          <a:bodyPr>
            <a:normAutofit/>
          </a:bodyPr>
          <a:lstStyle/>
          <a:p>
            <a:r>
              <a:rPr lang="tr-TR" dirty="0" smtClean="0"/>
              <a:t>Türkiye’ ye dağılmış IGS standartlarında noktalardan oluşacak ağ ile;</a:t>
            </a:r>
          </a:p>
          <a:p>
            <a:pPr lvl="1"/>
            <a:r>
              <a:rPr lang="tr-TR" dirty="0" smtClean="0"/>
              <a:t>Jeodezik çalışmalar için üst düzey nokta oluşturmak</a:t>
            </a:r>
          </a:p>
          <a:p>
            <a:pPr lvl="1"/>
            <a:r>
              <a:rPr lang="tr-TR" dirty="0" smtClean="0"/>
              <a:t>Bölgesel GPS ölçmelerinde </a:t>
            </a:r>
            <a:r>
              <a:rPr lang="tr-TR" dirty="0" err="1" smtClean="0"/>
              <a:t>master</a:t>
            </a:r>
            <a:r>
              <a:rPr lang="tr-TR" dirty="0" smtClean="0"/>
              <a:t> nokta olarak ; zaman, personel, alet ve maliyet tasarrufu yapmak, veri bağlantı kayıplarını önlemek,</a:t>
            </a:r>
          </a:p>
          <a:p>
            <a:pPr lvl="1"/>
            <a:r>
              <a:rPr lang="tr-TR" dirty="0" smtClean="0"/>
              <a:t>Tektonik aktiviteyi </a:t>
            </a:r>
            <a:r>
              <a:rPr lang="tr-TR" dirty="0" err="1" smtClean="0"/>
              <a:t>lzlemek</a:t>
            </a:r>
            <a:r>
              <a:rPr lang="tr-TR" dirty="0" smtClean="0"/>
              <a:t>,</a:t>
            </a:r>
          </a:p>
          <a:p>
            <a:pPr lvl="1"/>
            <a:r>
              <a:rPr lang="tr-TR" dirty="0" smtClean="0"/>
              <a:t>Gerçek zamanda Diferansiyel GPS hizmeti sunmak</a:t>
            </a:r>
          </a:p>
          <a:p>
            <a:r>
              <a:rPr lang="tr-TR" dirty="0" smtClean="0"/>
              <a:t>hedeflenmektedir.</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68</a:t>
            </a:fld>
            <a:endParaRPr lang="tr-T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Türkiye Ulusal Sabit GPS İstasyonu Ağı (TUSAGA)</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69</a:t>
            </a:fld>
            <a:endParaRPr lang="tr-TR"/>
          </a:p>
        </p:txBody>
      </p:sp>
      <p:pic>
        <p:nvPicPr>
          <p:cNvPr id="118786" name="Picture 2" descr="http://www.tkgm.gov.tr/tusaga/index_dosyalar/image4271.gif">
            <a:hlinkClick r:id="rId2"/>
          </p:cNvPr>
          <p:cNvPicPr>
            <a:picLocks noChangeAspect="1" noChangeArrowheads="1"/>
          </p:cNvPicPr>
          <p:nvPr/>
        </p:nvPicPr>
        <p:blipFill>
          <a:blip r:embed="rId3" cstate="print"/>
          <a:srcRect/>
          <a:stretch>
            <a:fillRect/>
          </a:stretch>
        </p:blipFill>
        <p:spPr bwMode="auto">
          <a:xfrm>
            <a:off x="2411760" y="1844824"/>
            <a:ext cx="5105400" cy="30384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Jeodezinin Tarihi</a:t>
            </a:r>
            <a:endParaRPr lang="tr-TR" dirty="0"/>
          </a:p>
        </p:txBody>
      </p:sp>
      <p:sp>
        <p:nvSpPr>
          <p:cNvPr id="3" name="2 İçerik Yer Tutucusu"/>
          <p:cNvSpPr>
            <a:spLocks noGrp="1"/>
          </p:cNvSpPr>
          <p:nvPr>
            <p:ph idx="1"/>
          </p:nvPr>
        </p:nvSpPr>
        <p:spPr/>
        <p:txBody>
          <a:bodyPr>
            <a:normAutofit/>
          </a:bodyPr>
          <a:lstStyle/>
          <a:p>
            <a:r>
              <a:rPr lang="tr-TR" dirty="0" err="1" smtClean="0"/>
              <a:t>Posidonius</a:t>
            </a:r>
            <a:r>
              <a:rPr lang="tr-TR" dirty="0" smtClean="0"/>
              <a:t> (M.Ö. 135-51) İskenderiye ile Rodos meridyen yayını ölçerek yerin yarıçapını +11% sapma ile hesapladı.</a:t>
            </a:r>
          </a:p>
          <a:p>
            <a:r>
              <a:rPr lang="tr-TR" dirty="0" smtClean="0"/>
              <a:t>Ortaçağda Avrupa yerin biçimi sorusunu incelemedi.</a:t>
            </a:r>
          </a:p>
          <a:p>
            <a:r>
              <a:rPr lang="tr-TR" dirty="0" smtClean="0"/>
              <a:t>Bunun yanı sıra İslam Uygarlığında Halife El-</a:t>
            </a:r>
            <a:r>
              <a:rPr lang="tr-TR" dirty="0" err="1" smtClean="0"/>
              <a:t>Memun</a:t>
            </a:r>
            <a:r>
              <a:rPr lang="tr-TR" dirty="0" smtClean="0"/>
              <a:t> zamanında, El-</a:t>
            </a:r>
            <a:r>
              <a:rPr lang="tr-TR" dirty="0" err="1" smtClean="0"/>
              <a:t>Harizmi</a:t>
            </a:r>
            <a:r>
              <a:rPr lang="tr-TR" dirty="0" smtClean="0"/>
              <a:t> Bağdat’ </a:t>
            </a:r>
            <a:r>
              <a:rPr lang="tr-TR" dirty="0" err="1" smtClean="0"/>
              <a:t>ın</a:t>
            </a:r>
            <a:r>
              <a:rPr lang="tr-TR" dirty="0" smtClean="0"/>
              <a:t> kuzey batısında yaklaşık M.S. 827’ de bir yay ölçmesi yapmış ve yerin yarıçapını +10% ile hesaplamıştır.</a:t>
            </a:r>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7</a:t>
            </a:fld>
            <a:endParaRPr lang="tr-T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Türkiye Ulusal Düşey Kontrol Ağı-1999 (TUDKA-99)</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70</a:t>
            </a:fld>
            <a:endParaRPr lang="tr-TR"/>
          </a:p>
        </p:txBody>
      </p:sp>
      <p:pic>
        <p:nvPicPr>
          <p:cNvPr id="121858" name="Picture 2" descr="http://www.hgk.msb.gov.tr/haritalar_projeler/jeodezi/tutga/bolum5_dosyalar/image016.gif"/>
          <p:cNvPicPr>
            <a:picLocks noChangeAspect="1" noChangeArrowheads="1"/>
          </p:cNvPicPr>
          <p:nvPr/>
        </p:nvPicPr>
        <p:blipFill>
          <a:blip r:embed="rId2" cstate="print"/>
          <a:srcRect/>
          <a:stretch>
            <a:fillRect/>
          </a:stretch>
        </p:blipFill>
        <p:spPr bwMode="auto">
          <a:xfrm>
            <a:off x="2339752" y="2204864"/>
            <a:ext cx="5581650" cy="2447926"/>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Türkiye Temel </a:t>
            </a:r>
            <a:r>
              <a:rPr lang="tr-TR" dirty="0" err="1" smtClean="0"/>
              <a:t>Gravite</a:t>
            </a:r>
            <a:r>
              <a:rPr lang="tr-TR" dirty="0" smtClean="0"/>
              <a:t> Ağı</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71</a:t>
            </a:fld>
            <a:endParaRPr lang="tr-TR"/>
          </a:p>
        </p:txBody>
      </p:sp>
      <p:pic>
        <p:nvPicPr>
          <p:cNvPr id="122882" name="Picture 2" descr="http://www.hgk.msb.gov.tr/ustbanner/tarihce/klasikharita_dosyalar/image014.jpg">
            <a:hlinkClick r:id="rId2"/>
          </p:cNvPr>
          <p:cNvPicPr>
            <a:picLocks noChangeAspect="1" noChangeArrowheads="1"/>
          </p:cNvPicPr>
          <p:nvPr/>
        </p:nvPicPr>
        <p:blipFill>
          <a:blip r:embed="rId3" cstate="print"/>
          <a:srcRect/>
          <a:stretch>
            <a:fillRect/>
          </a:stretch>
        </p:blipFill>
        <p:spPr bwMode="auto">
          <a:xfrm>
            <a:off x="2483768" y="2492896"/>
            <a:ext cx="4524375" cy="2162176"/>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Turkiye</a:t>
            </a:r>
            <a:r>
              <a:rPr lang="tr-TR" dirty="0" smtClean="0"/>
              <a:t> Ulusal Deniz Seviyesi İzleme Sistemi (TUDES)</a:t>
            </a:r>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72</a:t>
            </a:fld>
            <a:endParaRPr lang="tr-TR"/>
          </a:p>
        </p:txBody>
      </p:sp>
      <p:pic>
        <p:nvPicPr>
          <p:cNvPr id="123906" name="Picture 2" descr="http://www.hgk.msb.gov.tr/ustbanner/tarihce/cagdasharita_dosyalar/image013.gif">
            <a:hlinkClick r:id="rId2"/>
          </p:cNvPr>
          <p:cNvPicPr>
            <a:picLocks noChangeAspect="1" noChangeArrowheads="1"/>
          </p:cNvPicPr>
          <p:nvPr/>
        </p:nvPicPr>
        <p:blipFill>
          <a:blip r:embed="rId3" cstate="print"/>
          <a:srcRect/>
          <a:stretch>
            <a:fillRect/>
          </a:stretch>
        </p:blipFill>
        <p:spPr bwMode="auto">
          <a:xfrm>
            <a:off x="2195736" y="1916832"/>
            <a:ext cx="5600700" cy="34861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Jeodezinin Tarihi</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Rönesans’ a paralel olarak bilimsel alandaki gelişmeler jeodezi bilimini de etkiledi.</a:t>
            </a:r>
          </a:p>
          <a:p>
            <a:r>
              <a:rPr lang="tr-TR" dirty="0" smtClean="0"/>
              <a:t>1611’ de Kepler dürbünü ve 1589’ de Danimarkalı </a:t>
            </a:r>
            <a:r>
              <a:rPr lang="tr-TR" dirty="0" err="1" smtClean="0"/>
              <a:t>Tycho</a:t>
            </a:r>
            <a:r>
              <a:rPr lang="tr-TR" dirty="0" smtClean="0"/>
              <a:t> </a:t>
            </a:r>
            <a:r>
              <a:rPr lang="tr-TR" dirty="0" err="1" smtClean="0"/>
              <a:t>Brahe</a:t>
            </a:r>
            <a:r>
              <a:rPr lang="tr-TR" dirty="0" smtClean="0"/>
              <a:t> ve Hollandalı W. </a:t>
            </a:r>
            <a:r>
              <a:rPr lang="tr-TR" dirty="0" err="1" smtClean="0"/>
              <a:t>Snellius</a:t>
            </a:r>
            <a:r>
              <a:rPr lang="tr-TR" dirty="0" smtClean="0"/>
              <a:t>’ un </a:t>
            </a:r>
            <a:r>
              <a:rPr lang="tr-TR" dirty="0" err="1" smtClean="0"/>
              <a:t>triangulasyon</a:t>
            </a:r>
            <a:r>
              <a:rPr lang="tr-TR" dirty="0" smtClean="0"/>
              <a:t> prensipleri bu gelişmelere örnektir.</a:t>
            </a:r>
          </a:p>
          <a:p>
            <a:r>
              <a:rPr lang="tr-TR" dirty="0" smtClean="0"/>
              <a:t>W. </a:t>
            </a:r>
            <a:r>
              <a:rPr lang="tr-TR" dirty="0" err="1" smtClean="0"/>
              <a:t>Snellius</a:t>
            </a:r>
            <a:r>
              <a:rPr lang="tr-TR" dirty="0" smtClean="0"/>
              <a:t> (1591–1626),  Hollanda’da 1 derecelik meridyen yay uzunluğunu </a:t>
            </a:r>
            <a:r>
              <a:rPr lang="tr-TR" dirty="0" err="1" smtClean="0"/>
              <a:t>triyangülasyon</a:t>
            </a:r>
            <a:r>
              <a:rPr lang="tr-TR" dirty="0" smtClean="0"/>
              <a:t> yöntemini kullanarak ölçmeyi başardı. Bu çalışma ile meridyen yay uzunluklarının ölçümünde jeodezik ölçme aletleri ve </a:t>
            </a:r>
            <a:r>
              <a:rPr lang="tr-TR" dirty="0" err="1" smtClean="0"/>
              <a:t>triyangülasyon</a:t>
            </a:r>
            <a:r>
              <a:rPr lang="tr-TR" dirty="0" smtClean="0"/>
              <a:t> ağlarının kullanılmasını başlatmıştır.</a:t>
            </a:r>
          </a:p>
          <a:p>
            <a:r>
              <a:rPr lang="tr-TR" dirty="0" smtClean="0"/>
              <a:t>1666 yılında Paris Bilimler Akademisinin girişimi ile 17. ve 18. yy </a:t>
            </a:r>
            <a:r>
              <a:rPr lang="tr-TR" dirty="0" err="1" smtClean="0"/>
              <a:t>larda</a:t>
            </a:r>
            <a:r>
              <a:rPr lang="tr-TR" dirty="0" smtClean="0"/>
              <a:t> Fransa jeodezi de liderlik yapmıştır.</a:t>
            </a:r>
          </a:p>
          <a:p>
            <a:r>
              <a:rPr lang="tr-TR" dirty="0" smtClean="0"/>
              <a:t>Fransız </a:t>
            </a:r>
            <a:r>
              <a:rPr lang="tr-TR" dirty="0" err="1" smtClean="0"/>
              <a:t>Picard</a:t>
            </a:r>
            <a:r>
              <a:rPr lang="tr-TR" dirty="0" smtClean="0"/>
              <a:t> 1669/70 yıllarında Paris </a:t>
            </a:r>
            <a:r>
              <a:rPr lang="tr-TR" dirty="0" err="1" smtClean="0"/>
              <a:t>merdiyeninde</a:t>
            </a:r>
            <a:r>
              <a:rPr lang="tr-TR" dirty="0" smtClean="0"/>
              <a:t> </a:t>
            </a:r>
            <a:r>
              <a:rPr lang="tr-TR" dirty="0" err="1" smtClean="0"/>
              <a:t>Malvoisine</a:t>
            </a:r>
            <a:r>
              <a:rPr lang="tr-TR" dirty="0" smtClean="0"/>
              <a:t> ile </a:t>
            </a:r>
            <a:r>
              <a:rPr lang="tr-TR" dirty="0" err="1" smtClean="0"/>
              <a:t>Amiens</a:t>
            </a:r>
            <a:r>
              <a:rPr lang="tr-TR" dirty="0" smtClean="0"/>
              <a:t> arasında bir </a:t>
            </a:r>
            <a:r>
              <a:rPr lang="tr-TR" dirty="0" err="1" smtClean="0"/>
              <a:t>triyangülasyon</a:t>
            </a:r>
            <a:r>
              <a:rPr lang="tr-TR" dirty="0" smtClean="0"/>
              <a:t> yardımı ile yay ölçmesi gerçekleştirdi. Onun bulduğu yerin yarıçapı değeri +0.1% ile sapmaktaydı.</a:t>
            </a:r>
          </a:p>
          <a:p>
            <a:endParaRPr lang="tr-TR"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Jeodezinin Tarihi</a:t>
            </a:r>
            <a:endParaRPr lang="tr-TR" dirty="0"/>
          </a:p>
        </p:txBody>
      </p:sp>
      <p:sp>
        <p:nvSpPr>
          <p:cNvPr id="3" name="2 İçerik Yer Tutucusu"/>
          <p:cNvSpPr>
            <a:spLocks noGrp="1"/>
          </p:cNvSpPr>
          <p:nvPr>
            <p:ph idx="1"/>
          </p:nvPr>
        </p:nvSpPr>
        <p:spPr>
          <a:xfrm>
            <a:off x="5004048" y="1447800"/>
            <a:ext cx="3929640" cy="4800600"/>
          </a:xfrm>
        </p:spPr>
        <p:txBody>
          <a:bodyPr>
            <a:normAutofit/>
          </a:bodyPr>
          <a:lstStyle/>
          <a:p>
            <a:r>
              <a:rPr lang="tr-TR" dirty="0" smtClean="0">
                <a:latin typeface="Times New Roman" panose="02020603050405020304" pitchFamily="18" charset="0"/>
                <a:cs typeface="Times New Roman" panose="02020603050405020304" pitchFamily="18" charset="0"/>
              </a:rPr>
              <a:t>Merkez açısını belirlemek için diğer bir çözümü 1645 yılında İtalyan </a:t>
            </a:r>
            <a:r>
              <a:rPr lang="tr-TR" dirty="0" err="1" smtClean="0">
                <a:latin typeface="Times New Roman" panose="02020603050405020304" pitchFamily="18" charset="0"/>
                <a:cs typeface="Times New Roman" panose="02020603050405020304" pitchFamily="18" charset="0"/>
              </a:rPr>
              <a:t>Grimaldi</a:t>
            </a:r>
            <a:r>
              <a:rPr lang="tr-TR" dirty="0" smtClean="0">
                <a:latin typeface="Times New Roman" panose="02020603050405020304" pitchFamily="18" charset="0"/>
                <a:cs typeface="Times New Roman" panose="02020603050405020304" pitchFamily="18" charset="0"/>
              </a:rPr>
              <a:t> ve </a:t>
            </a:r>
            <a:r>
              <a:rPr lang="tr-TR" dirty="0" err="1" smtClean="0">
                <a:latin typeface="Times New Roman" panose="02020603050405020304" pitchFamily="18" charset="0"/>
                <a:cs typeface="Times New Roman" panose="02020603050405020304" pitchFamily="18" charset="0"/>
              </a:rPr>
              <a:t>Riccioli</a:t>
            </a:r>
            <a:r>
              <a:rPr lang="tr-TR" dirty="0" smtClean="0">
                <a:latin typeface="Times New Roman" panose="02020603050405020304" pitchFamily="18" charset="0"/>
                <a:cs typeface="Times New Roman" panose="02020603050405020304" pitchFamily="18" charset="0"/>
              </a:rPr>
              <a:t> karşılıklı </a:t>
            </a:r>
            <a:r>
              <a:rPr lang="tr-TR" dirty="0" err="1" smtClean="0">
                <a:latin typeface="Times New Roman" panose="02020603050405020304" pitchFamily="18" charset="0"/>
                <a:cs typeface="Times New Roman" panose="02020603050405020304" pitchFamily="18" charset="0"/>
              </a:rPr>
              <a:t>zenit</a:t>
            </a:r>
            <a:r>
              <a:rPr lang="tr-TR" dirty="0" smtClean="0">
                <a:latin typeface="Times New Roman" panose="02020603050405020304" pitchFamily="18" charset="0"/>
                <a:cs typeface="Times New Roman" panose="02020603050405020304" pitchFamily="18" charset="0"/>
              </a:rPr>
              <a:t> açılarını ölçerek buldular.</a:t>
            </a:r>
          </a:p>
          <a:p>
            <a:r>
              <a:rPr lang="el-GR" dirty="0" smtClean="0">
                <a:latin typeface="Times New Roman"/>
                <a:cs typeface="Times New Roman"/>
              </a:rPr>
              <a:t>γ</a:t>
            </a:r>
            <a:r>
              <a:rPr lang="tr-TR" dirty="0" smtClean="0">
                <a:latin typeface="Times New Roman"/>
                <a:cs typeface="Times New Roman"/>
              </a:rPr>
              <a:t> açısı P</a:t>
            </a:r>
            <a:r>
              <a:rPr lang="tr-TR" baseline="-25000" dirty="0" smtClean="0">
                <a:latin typeface="Times New Roman"/>
                <a:cs typeface="Times New Roman"/>
              </a:rPr>
              <a:t>1 </a:t>
            </a:r>
            <a:r>
              <a:rPr lang="tr-TR" dirty="0" smtClean="0">
                <a:latin typeface="Times New Roman"/>
                <a:cs typeface="Times New Roman"/>
              </a:rPr>
              <a:t> ve P</a:t>
            </a:r>
            <a:r>
              <a:rPr lang="tr-TR" baseline="-25000" dirty="0" smtClean="0">
                <a:latin typeface="Times New Roman"/>
                <a:cs typeface="Times New Roman"/>
              </a:rPr>
              <a:t>2</a:t>
            </a:r>
            <a:r>
              <a:rPr lang="tr-TR" dirty="0" smtClean="0">
                <a:latin typeface="Times New Roman"/>
                <a:cs typeface="Times New Roman"/>
              </a:rPr>
              <a:t> noktalarında gözlenmiş olan Z</a:t>
            </a:r>
            <a:r>
              <a:rPr lang="tr-TR" baseline="-25000" dirty="0" smtClean="0">
                <a:latin typeface="Times New Roman"/>
                <a:cs typeface="Times New Roman"/>
              </a:rPr>
              <a:t>1</a:t>
            </a:r>
            <a:r>
              <a:rPr lang="tr-TR" dirty="0" smtClean="0">
                <a:latin typeface="Times New Roman"/>
                <a:cs typeface="Times New Roman"/>
              </a:rPr>
              <a:t> ve Z</a:t>
            </a:r>
            <a:r>
              <a:rPr lang="tr-TR" baseline="-25000" dirty="0" smtClean="0">
                <a:latin typeface="Times New Roman"/>
                <a:cs typeface="Times New Roman"/>
              </a:rPr>
              <a:t>2 </a:t>
            </a:r>
            <a:r>
              <a:rPr lang="tr-TR" dirty="0" smtClean="0">
                <a:latin typeface="Times New Roman"/>
                <a:cs typeface="Times New Roman"/>
              </a:rPr>
              <a:t> düşey açılarından</a:t>
            </a:r>
          </a:p>
          <a:p>
            <a:pPr lvl="1"/>
            <a:r>
              <a:rPr lang="el-GR" dirty="0" smtClean="0">
                <a:latin typeface="Times New Roman"/>
                <a:cs typeface="Times New Roman"/>
              </a:rPr>
              <a:t>γ</a:t>
            </a:r>
            <a:r>
              <a:rPr lang="tr-TR" dirty="0" smtClean="0">
                <a:latin typeface="Times New Roman"/>
                <a:cs typeface="Times New Roman"/>
              </a:rPr>
              <a:t>= Z</a:t>
            </a:r>
            <a:r>
              <a:rPr lang="tr-TR" baseline="-25000" dirty="0" smtClean="0">
                <a:latin typeface="Times New Roman"/>
                <a:cs typeface="Times New Roman"/>
              </a:rPr>
              <a:t>1</a:t>
            </a:r>
            <a:r>
              <a:rPr lang="tr-TR" dirty="0" smtClean="0">
                <a:latin typeface="Times New Roman"/>
                <a:cs typeface="Times New Roman"/>
              </a:rPr>
              <a:t>+ Z</a:t>
            </a:r>
            <a:r>
              <a:rPr lang="tr-TR" baseline="-25000" dirty="0" smtClean="0">
                <a:latin typeface="Times New Roman"/>
                <a:cs typeface="Times New Roman"/>
              </a:rPr>
              <a:t>2</a:t>
            </a:r>
            <a:r>
              <a:rPr lang="tr-TR" dirty="0" smtClean="0">
                <a:latin typeface="Times New Roman"/>
                <a:cs typeface="Times New Roman"/>
              </a:rPr>
              <a:t>-</a:t>
            </a:r>
            <a:r>
              <a:rPr lang="el-GR" dirty="0" smtClean="0">
                <a:latin typeface="Times New Roman"/>
                <a:cs typeface="Times New Roman"/>
              </a:rPr>
              <a:t>Π</a:t>
            </a:r>
            <a:endParaRPr lang="tr-TR" dirty="0" smtClean="0">
              <a:latin typeface="Times New Roman"/>
              <a:cs typeface="Times New Roman"/>
            </a:endParaRPr>
          </a:p>
          <a:p>
            <a:r>
              <a:rPr lang="tr-TR" dirty="0" smtClean="0">
                <a:latin typeface="Times New Roman"/>
                <a:cs typeface="Times New Roman"/>
              </a:rPr>
              <a:t>şeklinde hesaplanır.</a:t>
            </a:r>
          </a:p>
          <a:p>
            <a:pPr>
              <a:buNone/>
            </a:pPr>
            <a:r>
              <a:rPr lang="tr-TR" baseline="-25000" dirty="0" smtClean="0">
                <a:latin typeface="Times New Roman"/>
                <a:cs typeface="Times New Roman"/>
              </a:rPr>
              <a:t> </a:t>
            </a:r>
            <a:endParaRPr lang="tr-TR" baseline="-25000" dirty="0"/>
          </a:p>
        </p:txBody>
      </p:sp>
      <p:sp>
        <p:nvSpPr>
          <p:cNvPr id="4" name="3 Veri Yer Tutucusu"/>
          <p:cNvSpPr>
            <a:spLocks noGrp="1"/>
          </p:cNvSpPr>
          <p:nvPr>
            <p:ph type="dt" sz="half" idx="10"/>
          </p:nvPr>
        </p:nvSpPr>
        <p:spPr/>
        <p:txBody>
          <a:bodyPr/>
          <a:lstStyle/>
          <a:p>
            <a:fld id="{384834F5-3EED-491C-BA00-B9DCE9B9698C}" type="datetime1">
              <a:rPr lang="tr-TR" smtClean="0"/>
              <a:pPr/>
              <a:t>11.10.2023</a:t>
            </a:fld>
            <a:endParaRPr lang="tr-TR"/>
          </a:p>
        </p:txBody>
      </p:sp>
      <p:sp>
        <p:nvSpPr>
          <p:cNvPr id="5" name="4 Slayt Numarası Yer Tutucusu"/>
          <p:cNvSpPr>
            <a:spLocks noGrp="1"/>
          </p:cNvSpPr>
          <p:nvPr>
            <p:ph type="sldNum" sz="quarter" idx="12"/>
          </p:nvPr>
        </p:nvSpPr>
        <p:spPr/>
        <p:txBody>
          <a:bodyPr/>
          <a:lstStyle/>
          <a:p>
            <a:fld id="{B9580AF1-1C51-4380-A5C4-495C4658AC2C}" type="slidenum">
              <a:rPr lang="tr-TR" smtClean="0"/>
              <a:pPr/>
              <a:t>9</a:t>
            </a:fld>
            <a:endParaRPr lang="tr-TR"/>
          </a:p>
        </p:txBody>
      </p:sp>
      <p:pic>
        <p:nvPicPr>
          <p:cNvPr id="1026" name="Picture 2"/>
          <p:cNvPicPr>
            <a:picLocks noChangeAspect="1" noChangeArrowheads="1"/>
          </p:cNvPicPr>
          <p:nvPr/>
        </p:nvPicPr>
        <p:blipFill>
          <a:blip r:embed="rId2" cstate="print"/>
          <a:srcRect/>
          <a:stretch>
            <a:fillRect/>
          </a:stretch>
        </p:blipFill>
        <p:spPr bwMode="auto">
          <a:xfrm>
            <a:off x="1115616" y="2204864"/>
            <a:ext cx="379095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1673</TotalTime>
  <Words>4404</Words>
  <Application>Microsoft Office PowerPoint</Application>
  <PresentationFormat>Ekran Gösterisi (4:3)</PresentationFormat>
  <Paragraphs>486</Paragraphs>
  <Slides>72</Slides>
  <Notes>2</Notes>
  <HiddenSlides>0</HiddenSlides>
  <MMClips>0</MMClips>
  <ScaleCrop>false</ScaleCrop>
  <HeadingPairs>
    <vt:vector size="8" baseType="variant">
      <vt:variant>
        <vt:lpstr>Kullanılan Yazı Tipleri</vt:lpstr>
      </vt:variant>
      <vt:variant>
        <vt:i4>12</vt:i4>
      </vt:variant>
      <vt:variant>
        <vt:lpstr>Tema</vt:lpstr>
      </vt:variant>
      <vt:variant>
        <vt:i4>1</vt:i4>
      </vt:variant>
      <vt:variant>
        <vt:lpstr>Eklenmiş OLE Hizmet Programları</vt:lpstr>
      </vt:variant>
      <vt:variant>
        <vt:i4>1</vt:i4>
      </vt:variant>
      <vt:variant>
        <vt:lpstr>Slayt Başlıkları</vt:lpstr>
      </vt:variant>
      <vt:variant>
        <vt:i4>72</vt:i4>
      </vt:variant>
    </vt:vector>
  </HeadingPairs>
  <TitlesOfParts>
    <vt:vector size="86" baseType="lpstr">
      <vt:lpstr>Arial</vt:lpstr>
      <vt:lpstr>Arial Black</vt:lpstr>
      <vt:lpstr>Calibri</vt:lpstr>
      <vt:lpstr>Century Gothic</vt:lpstr>
      <vt:lpstr>Helvetica</vt:lpstr>
      <vt:lpstr>inherit</vt:lpstr>
      <vt:lpstr>Symbol</vt:lpstr>
      <vt:lpstr>Times</vt:lpstr>
      <vt:lpstr>Times New Roman</vt:lpstr>
      <vt:lpstr>Verdana</vt:lpstr>
      <vt:lpstr>Wingdings 2</vt:lpstr>
      <vt:lpstr>Wingdings 3</vt:lpstr>
      <vt:lpstr>Duman</vt:lpstr>
      <vt:lpstr>Document</vt:lpstr>
      <vt:lpstr>GEOMETRİK JEODEZİ  Prof. Dr. Bahattin ERDOĞAN</vt:lpstr>
      <vt:lpstr>PowerPoint Sunusu</vt:lpstr>
      <vt:lpstr>KAYNAKLAR</vt:lpstr>
      <vt:lpstr>Jeodezinin Tarihi</vt:lpstr>
      <vt:lpstr>Jeodezinin Tarihi</vt:lpstr>
      <vt:lpstr>Jeodezinin Tarihi, Tanımı, Amacı ve Referans Modelleri</vt:lpstr>
      <vt:lpstr>Jeodezinin Tarihi</vt:lpstr>
      <vt:lpstr>Jeodezinin Tarihi</vt:lpstr>
      <vt:lpstr>Jeodezinin Tarihi</vt:lpstr>
      <vt:lpstr>Jeodezinin Tarihi</vt:lpstr>
      <vt:lpstr>Jeodezinin Tarihi</vt:lpstr>
      <vt:lpstr>Jeodezinin Tarihi</vt:lpstr>
      <vt:lpstr>Jeodezinin Tarihi</vt:lpstr>
      <vt:lpstr>Jeodezinin Tanımı ve Amacı</vt:lpstr>
      <vt:lpstr>Jeodezinin Tanımı ve Amacı</vt:lpstr>
      <vt:lpstr>Jeodezinin Tanımı ve Amacı</vt:lpstr>
      <vt:lpstr>Jeodezinin Tanımı ve Amacı</vt:lpstr>
      <vt:lpstr>Jeodezinin Tanımı ve Amacı</vt:lpstr>
      <vt:lpstr>Jeodezinin Tanımı ve Amacı</vt:lpstr>
      <vt:lpstr>Referans Yüzeyleri</vt:lpstr>
      <vt:lpstr>Referans Yüzeyleri</vt:lpstr>
      <vt:lpstr>Referans Yüzeyleri</vt:lpstr>
      <vt:lpstr>PowerPoint Sunusu</vt:lpstr>
      <vt:lpstr>Referans Yüzeyleri</vt:lpstr>
      <vt:lpstr>Referans Yüzeyleri (Elipsoit)</vt:lpstr>
      <vt:lpstr>Referans Yüzeyleri (Elipsoit)</vt:lpstr>
      <vt:lpstr>PowerPoint Sunusu</vt:lpstr>
      <vt:lpstr>PowerPoint Sunusu</vt:lpstr>
      <vt:lpstr>Yerel - Global  Referans Elipsoidi</vt:lpstr>
      <vt:lpstr>Referans Yüzeyleri (Elipsoit)</vt:lpstr>
      <vt:lpstr>Elipsoid - Jeoit</vt:lpstr>
      <vt:lpstr>Elipsoid - Jeoit</vt:lpstr>
      <vt:lpstr>Referans Sistemleri</vt:lpstr>
      <vt:lpstr>Yeryuvarı    Harita</vt:lpstr>
      <vt:lpstr>Yeryuvarı       Harita</vt:lpstr>
      <vt:lpstr>PowerPoint Sunusu</vt:lpstr>
      <vt:lpstr>Space Geodetic Networks of IVS, ILRS and IGS</vt:lpstr>
      <vt:lpstr>Fundamental Stations -  Collocation of All Techniques - including Gravity</vt:lpstr>
      <vt:lpstr>Ülke Temel Ağları</vt:lpstr>
      <vt:lpstr>PowerPoint Sunusu</vt:lpstr>
      <vt:lpstr>Ülke Temel Ağları</vt:lpstr>
      <vt:lpstr>Ülke Temel Ağları</vt:lpstr>
      <vt:lpstr>Ülke Temel Ağları</vt:lpstr>
      <vt:lpstr>Ülke Temel Ağları</vt:lpstr>
      <vt:lpstr>Ülke Temel Ağları</vt:lpstr>
      <vt:lpstr>Ülke Temel Ağları</vt:lpstr>
      <vt:lpstr>Türkiye ve çevresinin basitleştirilmiş tektonik haritası (Erduran vd., 2000).  </vt:lpstr>
      <vt:lpstr>Ülke Temel Ağları</vt:lpstr>
      <vt:lpstr>Ülke Temel Ağları</vt:lpstr>
      <vt:lpstr>Ülke Temel Ağları</vt:lpstr>
      <vt:lpstr>Ülke Temel Ağları</vt:lpstr>
      <vt:lpstr>Ülke Temel Ağları</vt:lpstr>
      <vt:lpstr>Ülke Temel Ağları</vt:lpstr>
      <vt:lpstr>Ülke Temel Ağları</vt:lpstr>
      <vt:lpstr>Ülke Temel Ağları</vt:lpstr>
      <vt:lpstr>Ülke Temel Ağları</vt:lpstr>
      <vt:lpstr>Ülke Temel Ağları</vt:lpstr>
      <vt:lpstr>Ülke Temel Ağları</vt:lpstr>
      <vt:lpstr>Ülke Temel Ağları</vt:lpstr>
      <vt:lpstr>Ülke Temel Ağları</vt:lpstr>
      <vt:lpstr>TUTGA-99 ile ED-50 arasındaki dönüşüm</vt:lpstr>
      <vt:lpstr>TUTGA-99 ile ED-50 arasındaki dönüşüm</vt:lpstr>
      <vt:lpstr>TUTGA-99 ile ED-50 arasındaki dönüşüm</vt:lpstr>
      <vt:lpstr>TUTGA-99 ile ED-50 arasındaki dönüşüm</vt:lpstr>
      <vt:lpstr>TÜRKİYE JEOİDİ – 1991 ( TG-91 )</vt:lpstr>
      <vt:lpstr>GPS/NİVELMAN JEOİDİ</vt:lpstr>
      <vt:lpstr>DÜZENLENMİŞ TÜRKİYE JEOİDİ – 1999 (TG-99A)</vt:lpstr>
      <vt:lpstr>Türkiye Ulusal Sabit GPS İstasyonu Ağı (TUSAGA)</vt:lpstr>
      <vt:lpstr>Türkiye Ulusal Sabit GPS İstasyonu Ağı (TUSAGA)</vt:lpstr>
      <vt:lpstr>Türkiye Ulusal Düşey Kontrol Ağı-1999 (TUDKA-99)</vt:lpstr>
      <vt:lpstr>Türkiye Temel Gravite Ağı</vt:lpstr>
      <vt:lpstr>Turkiye Ulusal Deniz Seviyesi İzleme Sistemi (TUDES)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JEODEZİ</dc:title>
  <dc:creator>Bahattin</dc:creator>
  <cp:lastModifiedBy>Microsoft hesabı</cp:lastModifiedBy>
  <cp:revision>207</cp:revision>
  <dcterms:created xsi:type="dcterms:W3CDTF">2013-02-01T07:41:03Z</dcterms:created>
  <dcterms:modified xsi:type="dcterms:W3CDTF">2023-10-11T08:29:48Z</dcterms:modified>
</cp:coreProperties>
</file>