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3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18F-7DEA-4A7B-AB11-B5136C95DC51}" type="datetimeFigureOut">
              <a:rPr lang="tr-TR" smtClean="0"/>
              <a:pPr/>
              <a:t>12.10.2020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F2434-B8CC-47F9-A7C4-A9139BF1A5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010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8936-BEC9-4896-AF10-B5C60DC166FD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514F42A-858B-4554-9348-D911B30B03C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F7EE-A6F3-435F-AD83-1E90D7F8D57A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2C3A-6148-4F84-BD9E-935A5117C29C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247D-E5AA-411F-82BE-DC5AE00EECC4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2FD9-5524-48E9-B670-1BEF690BC5DC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14F42A-858B-4554-9348-D911B30B03C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8E66-ED1A-43B7-B51A-C399B9124610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DD3-E044-4B50-921C-9BFAFC771DD9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A296-3076-47A4-AFF1-1B28D84C7C7C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BF3-8F48-4589-A0FD-21B6B214D9B0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947F-2C89-4F2E-9F61-3E9EDE98C95B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BEFB-9448-4CCF-9A99-CAE042072108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14F42A-858B-4554-9348-D911B30B03C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324F54-4364-496C-B747-33AE81BCF6B5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514F42A-858B-4554-9348-D911B30B03C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Geometrik Jeodezi4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FD2B-CFAC-4ABD-90A1-F4C00CEECFAB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Elipsoid</a:t>
            </a:r>
            <a:r>
              <a:rPr lang="tr-TR" sz="2800" dirty="0"/>
              <a:t> Yüzeyinde Bazı Büyüklükler – Meridyen Yayı Verilmişken Enlemin Bulunması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247D-E5AA-411F-82BE-DC5AE00EECC4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/>
              <a:t>G meridyen yay uzunluğu (ekvatordan </a:t>
            </a:r>
            <a:r>
              <a:rPr lang="el-GR" sz="2400" dirty="0">
                <a:latin typeface="Times New Roman"/>
                <a:cs typeface="Times New Roman"/>
              </a:rPr>
              <a:t>φ</a:t>
            </a:r>
            <a:r>
              <a:rPr lang="tr-TR" sz="2400" dirty="0">
                <a:latin typeface="Times New Roman"/>
                <a:cs typeface="Times New Roman"/>
              </a:rPr>
              <a:t> enlemine kadar) verildiğinde </a:t>
            </a:r>
            <a:r>
              <a:rPr lang="el-GR" sz="2400" dirty="0">
                <a:latin typeface="Times New Roman"/>
                <a:cs typeface="Times New Roman"/>
              </a:rPr>
              <a:t>φ</a:t>
            </a:r>
            <a:r>
              <a:rPr lang="tr-TR" sz="2400" dirty="0">
                <a:latin typeface="Times New Roman"/>
                <a:cs typeface="Times New Roman"/>
              </a:rPr>
              <a:t> enleminin bulunması;</a:t>
            </a:r>
          </a:p>
          <a:p>
            <a:endParaRPr lang="tr-TR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92896"/>
            <a:ext cx="5233117" cy="388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Elipsoid</a:t>
            </a:r>
            <a:r>
              <a:rPr lang="tr-TR" sz="2800" dirty="0"/>
              <a:t> Yüzeyinde Bazı Büyüklükler – Meridyen Yayı Verilmişken Enlemin Bulunması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247D-E5AA-411F-82BE-DC5AE00EECC4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11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4 İçerik Yer Tutucusu">
                <a:extLst>
                  <a:ext uri="{FF2B5EF4-FFF2-40B4-BE49-F238E27FC236}">
                    <a16:creationId xmlns:a16="http://schemas.microsoft.com/office/drawing/2014/main" xmlns="" id="{1EE323CD-6A92-451C-A3B9-1022256D5B8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447800"/>
                <a:ext cx="864096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num>
                        <m:den>
                          <m:sSub>
                            <m:sSub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den>
                      </m:f>
                      <m:d>
                        <m:d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2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45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64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4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175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256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6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11025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16384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8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tr-TR" sz="1500" dirty="0"/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𝜌</m:t>
                      </m:r>
                      <m:d>
                        <m:d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b="0" i="1" smtClean="0">
                              <a:effectLst/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2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4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213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2048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6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255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4096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8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tr-TR" sz="1800" dirty="0"/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𝜌</m:t>
                      </m:r>
                      <m:d>
                        <m:d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b="0" i="1" smtClean="0">
                              <a:effectLst/>
                              <a:latin typeface="Cambria Math" panose="02040503050406030204" pitchFamily="18" charset="0"/>
                            </a:rPr>
                            <m:t>                        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256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4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256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6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533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8192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8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tr-TR" sz="1800" dirty="0"/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𝜌</m:t>
                      </m:r>
                      <m:d>
                        <m:d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b="0" i="1" smtClean="0">
                              <a:effectLst/>
                              <a:latin typeface="Cambria Math" panose="02040503050406030204" pitchFamily="18" charset="0"/>
                            </a:rPr>
                            <m:t>                                      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151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6144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6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453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12288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8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tr-TR" sz="1800" dirty="0"/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tr-TR" sz="1500" dirty="0"/>
              </a:p>
            </p:txBody>
          </p:sp>
        </mc:Choice>
        <mc:Fallback xmlns="">
          <p:sp>
            <p:nvSpPr>
              <p:cNvPr id="6" name="4 İçerik Yer Tutucusu">
                <a:extLst>
                  <a:ext uri="{FF2B5EF4-FFF2-40B4-BE49-F238E27FC236}">
                    <a16:creationId xmlns:a16="http://schemas.microsoft.com/office/drawing/2014/main" id="{1EE323CD-6A92-451C-A3B9-1022256D5B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447800"/>
                <a:ext cx="8640960" cy="4572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Elipsoid</a:t>
            </a:r>
            <a:r>
              <a:rPr lang="tr-TR" sz="2800" dirty="0"/>
              <a:t> Yüzeyinde Bazı Büyüklükler – Meridyen Yayı Verilmişken Enlemin Bulunması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247D-E5AA-411F-82BE-DC5AE00EECC4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12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o 4">
                <a:extLst>
                  <a:ext uri="{FF2B5EF4-FFF2-40B4-BE49-F238E27FC236}">
                    <a16:creationId xmlns:a16="http://schemas.microsoft.com/office/drawing/2014/main" xmlns="" id="{686EF4E4-BDD1-4F54-8C3D-DAF32F2449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0463836"/>
                  </p:ext>
                </p:extLst>
              </p:nvPr>
            </p:nvGraphicFramePr>
            <p:xfrm>
              <a:off x="3132558" y="1917513"/>
              <a:ext cx="3336079" cy="2102054"/>
            </p:xfrm>
            <a:graphic>
              <a:graphicData uri="http://schemas.openxmlformats.org/drawingml/2006/table">
                <a:tbl>
                  <a:tblPr firstRow="1" firstCol="1" bandRow="1">
                    <a:tableStyleId>{8A107856-5554-42FB-B03E-39F5DBC370BA}</a:tableStyleId>
                  </a:tblPr>
                  <a:tblGrid>
                    <a:gridCol w="933466">
                      <a:extLst>
                        <a:ext uri="{9D8B030D-6E8A-4147-A177-3AD203B41FA5}">
                          <a16:colId xmlns:a16="http://schemas.microsoft.com/office/drawing/2014/main" xmlns="" val="894261322"/>
                        </a:ext>
                      </a:extLst>
                    </a:gridCol>
                    <a:gridCol w="2402613">
                      <a:extLst>
                        <a:ext uri="{9D8B030D-6E8A-4147-A177-3AD203B41FA5}">
                          <a16:colId xmlns:a16="http://schemas.microsoft.com/office/drawing/2014/main" xmlns="" val="1078963861"/>
                        </a:ext>
                      </a:extLst>
                    </a:gridCol>
                  </a:tblGrid>
                  <a:tr h="3414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111 136.536 655 m/°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181754809"/>
                      </a:ext>
                    </a:extLst>
                  </a:tr>
                  <a:tr h="55810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0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0.144 930 071 °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964627756"/>
                      </a:ext>
                    </a:extLst>
                  </a:tr>
                  <a:tr h="55810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0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0.000 213 851 °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92040350"/>
                      </a:ext>
                    </a:extLst>
                  </a:tr>
                  <a:tr h="55810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0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0.000 000 432 °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982789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o 4">
                <a:extLst>
                  <a:ext uri="{FF2B5EF4-FFF2-40B4-BE49-F238E27FC236}">
                    <a16:creationId xmlns:a16="http://schemas.microsoft.com/office/drawing/2014/main" id="{686EF4E4-BDD1-4F54-8C3D-DAF32F2449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0463836"/>
                  </p:ext>
                </p:extLst>
              </p:nvPr>
            </p:nvGraphicFramePr>
            <p:xfrm>
              <a:off x="3132558" y="1917513"/>
              <a:ext cx="3336079" cy="2102054"/>
            </p:xfrm>
            <a:graphic>
              <a:graphicData uri="http://schemas.openxmlformats.org/drawingml/2006/table">
                <a:tbl>
                  <a:tblPr firstRow="1" firstCol="1" bandRow="1">
                    <a:tableStyleId>{8A107856-5554-42FB-B03E-39F5DBC370BA}</a:tableStyleId>
                  </a:tblPr>
                  <a:tblGrid>
                    <a:gridCol w="933466">
                      <a:extLst>
                        <a:ext uri="{9D8B030D-6E8A-4147-A177-3AD203B41FA5}">
                          <a16:colId xmlns:a16="http://schemas.microsoft.com/office/drawing/2014/main" val="894261322"/>
                        </a:ext>
                      </a:extLst>
                    </a:gridCol>
                    <a:gridCol w="2402613">
                      <a:extLst>
                        <a:ext uri="{9D8B030D-6E8A-4147-A177-3AD203B41FA5}">
                          <a16:colId xmlns:a16="http://schemas.microsoft.com/office/drawing/2014/main" val="1078963861"/>
                        </a:ext>
                      </a:extLst>
                    </a:gridCol>
                  </a:tblGrid>
                  <a:tr h="427736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49" t="-11429" r="-257792" b="-39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111 136.536 655 m/°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81754809"/>
                      </a:ext>
                    </a:extLst>
                  </a:tr>
                  <a:tr h="558106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49" t="-84783" r="-257792" b="-2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0.144 930 071 °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64627756"/>
                      </a:ext>
                    </a:extLst>
                  </a:tr>
                  <a:tr h="558106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49" t="-184783" r="-257792" b="-1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0.000 213 851 °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2040350"/>
                      </a:ext>
                    </a:extLst>
                  </a:tr>
                  <a:tr h="558106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49" t="-284783" r="-257792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0.000 000 432 °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827896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>
                <a:extLst>
                  <a:ext uri="{FF2B5EF4-FFF2-40B4-BE49-F238E27FC236}">
                    <a16:creationId xmlns:a16="http://schemas.microsoft.com/office/drawing/2014/main" xmlns="" id="{7C85EC27-FCF9-48DE-93C2-143EA26FE13D}"/>
                  </a:ext>
                </a:extLst>
              </p:cNvPr>
              <p:cNvSpPr txBox="1"/>
              <p:nvPr/>
            </p:nvSpPr>
            <p:spPr>
              <a:xfrm>
                <a:off x="1164194" y="4568037"/>
                <a:ext cx="72728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000" dirty="0"/>
                  <a:t>Uluslararası HAYFORD Elipsoidinde;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tr-TR" sz="2000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tr-TR" sz="2000" dirty="0"/>
                  <a:t> değerleri yukarıdaki tablodaki gibidir.</a:t>
                </a:r>
              </a:p>
              <a:p>
                <a:r>
                  <a:rPr lang="tr-TR" sz="2000" dirty="0"/>
                  <a:t>(</a:t>
                </a:r>
                <a:r>
                  <a:rPr lang="tr-TR" sz="2000" dirty="0" err="1"/>
                  <a:t>Schödlbauer</a:t>
                </a:r>
                <a:r>
                  <a:rPr lang="tr-TR" sz="2000" dirty="0"/>
                  <a:t>, A. </a:t>
                </a:r>
                <a:r>
                  <a:rPr lang="tr-TR" sz="2000" dirty="0" err="1"/>
                  <a:t>Rech</a:t>
                </a:r>
                <a:r>
                  <a:rPr lang="tr-TR" sz="2000" dirty="0"/>
                  <a:t>. un </a:t>
                </a:r>
                <a:r>
                  <a:rPr lang="tr-TR" sz="2000" dirty="0" err="1"/>
                  <a:t>Rechenbei</a:t>
                </a:r>
                <a:r>
                  <a:rPr lang="tr-TR" sz="2000" dirty="0"/>
                  <a:t>. </a:t>
                </a:r>
                <a:r>
                  <a:rPr lang="tr-TR" sz="2000" dirty="0" err="1"/>
                  <a:t>zur</a:t>
                </a:r>
                <a:r>
                  <a:rPr lang="tr-TR" sz="2000" dirty="0"/>
                  <a:t> </a:t>
                </a:r>
                <a:r>
                  <a:rPr lang="tr-TR" sz="2000" dirty="0" err="1"/>
                  <a:t>Landesvermessung</a:t>
                </a:r>
                <a:r>
                  <a:rPr lang="tr-TR" sz="2000" dirty="0"/>
                  <a:t>, 1981, s.15)</a:t>
                </a:r>
              </a:p>
            </p:txBody>
          </p:sp>
        </mc:Choice>
        <mc:Fallback xmlns="">
          <p:sp>
            <p:nvSpPr>
              <p:cNvPr id="7" name="Metin kutusu 6">
                <a:extLst>
                  <a:ext uri="{FF2B5EF4-FFF2-40B4-BE49-F238E27FC236}">
                    <a16:creationId xmlns:a16="http://schemas.microsoft.com/office/drawing/2014/main" id="{7C85EC27-FCF9-48DE-93C2-143EA26FE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94" y="4568037"/>
                <a:ext cx="7272809" cy="1015663"/>
              </a:xfrm>
              <a:prstGeom prst="rect">
                <a:avLst/>
              </a:prstGeom>
              <a:blipFill>
                <a:blip r:embed="rId3"/>
                <a:stretch>
                  <a:fillRect l="-922" t="-5389" b="-101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Elipsoid</a:t>
            </a:r>
            <a:r>
              <a:rPr lang="tr-TR" dirty="0"/>
              <a:t> Yüzeyinde Bazı Büyüklükler – Küçük Meridyen Yaylarının Hesabı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247D-E5AA-411F-82BE-DC5AE00EECC4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945632" cy="3349352"/>
          </a:xfrm>
        </p:spPr>
        <p:txBody>
          <a:bodyPr/>
          <a:lstStyle/>
          <a:p>
            <a:r>
              <a:rPr lang="tr-TR" dirty="0"/>
              <a:t>Genel olarak 1</a:t>
            </a:r>
            <a:r>
              <a:rPr lang="tr-TR" baseline="30000" dirty="0"/>
              <a:t>o</a:t>
            </a:r>
            <a:r>
              <a:rPr lang="tr-TR" dirty="0"/>
              <a:t> veya 1</a:t>
            </a:r>
            <a:r>
              <a:rPr lang="tr-TR" baseline="30000" dirty="0"/>
              <a:t>g</a:t>
            </a:r>
            <a:r>
              <a:rPr lang="tr-TR" dirty="0"/>
              <a:t> ‘ dan küçük yaylar küçük meridyen yaylarıdır. </a:t>
            </a:r>
          </a:p>
          <a:p>
            <a:r>
              <a:rPr lang="tr-TR" dirty="0"/>
              <a:t>Böyle bir yayın güney ucu P</a:t>
            </a:r>
            <a:r>
              <a:rPr lang="tr-TR" baseline="-25000" dirty="0"/>
              <a:t>1</a:t>
            </a:r>
            <a:r>
              <a:rPr lang="tr-TR" dirty="0"/>
              <a:t>, kuzey ucu P</a:t>
            </a:r>
            <a:r>
              <a:rPr lang="tr-TR" baseline="-25000" dirty="0"/>
              <a:t>2</a:t>
            </a:r>
            <a:r>
              <a:rPr lang="tr-TR" dirty="0"/>
              <a:t> enlemleri de </a:t>
            </a:r>
            <a:r>
              <a:rPr lang="el-GR" dirty="0">
                <a:latin typeface="Times New Roman"/>
                <a:cs typeface="Times New Roman"/>
              </a:rPr>
              <a:t>φ</a:t>
            </a:r>
            <a:r>
              <a:rPr lang="tr-TR" baseline="-25000" dirty="0">
                <a:latin typeface="Times New Roman"/>
                <a:cs typeface="Times New Roman"/>
              </a:rPr>
              <a:t>1</a:t>
            </a:r>
            <a:r>
              <a:rPr lang="tr-TR" dirty="0">
                <a:latin typeface="Times New Roman"/>
                <a:cs typeface="Times New Roman"/>
              </a:rPr>
              <a:t> </a:t>
            </a:r>
            <a:r>
              <a:rPr lang="el-GR" dirty="0">
                <a:latin typeface="Times New Roman"/>
                <a:cs typeface="Times New Roman"/>
              </a:rPr>
              <a:t>φ</a:t>
            </a:r>
            <a:r>
              <a:rPr lang="tr-TR" baseline="-25000" dirty="0">
                <a:latin typeface="Times New Roman"/>
                <a:cs typeface="Times New Roman"/>
              </a:rPr>
              <a:t>2</a:t>
            </a:r>
            <a:r>
              <a:rPr lang="tr-TR" dirty="0">
                <a:latin typeface="Times New Roman"/>
                <a:cs typeface="Times New Roman"/>
              </a:rPr>
              <a:t> olsun. G</a:t>
            </a:r>
            <a:r>
              <a:rPr lang="tr-TR" baseline="-25000" dirty="0">
                <a:latin typeface="Times New Roman"/>
                <a:cs typeface="Times New Roman"/>
              </a:rPr>
              <a:t>12</a:t>
            </a:r>
            <a:r>
              <a:rPr lang="tr-TR" dirty="0">
                <a:latin typeface="Times New Roman"/>
                <a:cs typeface="Times New Roman"/>
              </a:rPr>
              <a:t> meridyen yay uzunluğu aşağıdaki gibi hesaplanabilir:</a:t>
            </a:r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3697376" cy="319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xmlns="" id="{DFBE328B-9B51-4F7C-AD13-32EBE6A10827}"/>
                  </a:ext>
                </a:extLst>
              </p:cNvPr>
              <p:cNvSpPr txBox="1"/>
              <p:nvPr/>
            </p:nvSpPr>
            <p:spPr>
              <a:xfrm>
                <a:off x="1164195" y="4895347"/>
                <a:ext cx="7272809" cy="1029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tr-TR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tr-TR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000" dirty="0"/>
                  <a:t>   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tr-TR" sz="2000" dirty="0"/>
              </a:p>
              <a:p>
                <a:endParaRPr lang="tr-T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5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=∆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15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15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tr-TR" sz="15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15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tr-TR" sz="15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15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tr-TR" sz="15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15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tr-TR" sz="15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15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tr-TR" sz="15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500" dirty="0"/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DFBE328B-9B51-4F7C-AD13-32EBE6A10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95" y="4895347"/>
                <a:ext cx="7272809" cy="10297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Elipsoid</a:t>
            </a:r>
            <a:r>
              <a:rPr lang="tr-TR" dirty="0"/>
              <a:t> Yüzeyinde Bazı Büyüklükler – Paralel Daire Yayının Uzunluğu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247D-E5AA-411F-82BE-DC5AE00EECC4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161656" cy="4572000"/>
          </a:xfrm>
        </p:spPr>
        <p:txBody>
          <a:bodyPr>
            <a:normAutofit/>
          </a:bodyPr>
          <a:lstStyle/>
          <a:p>
            <a:r>
              <a:rPr lang="tr-TR" sz="2400" dirty="0"/>
              <a:t>Paralel daire yaylarının uzunluklarını hesaplayabilmek için, bunların yarıçapları ile yayın karşısındaki merkez açının bilinmesi gerekir.</a:t>
            </a:r>
          </a:p>
          <a:p>
            <a:r>
              <a:rPr lang="tr-TR" sz="2400" dirty="0"/>
              <a:t>P noktasından geçen paralel dairenin yarıçapı;                 olduğuna göre, </a:t>
            </a:r>
            <a:r>
              <a:rPr lang="el-GR" sz="2400" dirty="0">
                <a:latin typeface="Times New Roman"/>
                <a:cs typeface="Times New Roman"/>
              </a:rPr>
              <a:t>Δ</a:t>
            </a:r>
            <a:r>
              <a:rPr lang="el-GR" sz="2400" dirty="0">
                <a:latin typeface="Calibri"/>
                <a:cs typeface="Times New Roman"/>
              </a:rPr>
              <a:t>λ</a:t>
            </a:r>
            <a:r>
              <a:rPr lang="tr-TR" sz="2400" dirty="0">
                <a:latin typeface="Calibri"/>
                <a:cs typeface="Times New Roman"/>
              </a:rPr>
              <a:t>=</a:t>
            </a:r>
            <a:r>
              <a:rPr lang="el-GR" sz="2400" dirty="0">
                <a:latin typeface="Calibri"/>
                <a:cs typeface="Times New Roman"/>
              </a:rPr>
              <a:t>λ</a:t>
            </a:r>
            <a:r>
              <a:rPr lang="tr-TR" sz="2400" baseline="-25000" dirty="0">
                <a:latin typeface="Calibri"/>
                <a:cs typeface="Times New Roman"/>
              </a:rPr>
              <a:t>P</a:t>
            </a:r>
            <a:r>
              <a:rPr lang="tr-TR" sz="2400" dirty="0">
                <a:latin typeface="Calibri"/>
                <a:cs typeface="Times New Roman"/>
              </a:rPr>
              <a:t>-</a:t>
            </a:r>
            <a:r>
              <a:rPr lang="el-GR" sz="2400" dirty="0">
                <a:latin typeface="Calibri"/>
                <a:cs typeface="Times New Roman"/>
              </a:rPr>
              <a:t>λ</a:t>
            </a:r>
            <a:r>
              <a:rPr lang="tr-TR" sz="2400" baseline="-25000" dirty="0">
                <a:latin typeface="Calibri"/>
                <a:cs typeface="Times New Roman"/>
              </a:rPr>
              <a:t>Q </a:t>
            </a:r>
            <a:r>
              <a:rPr lang="tr-TR" sz="2400" dirty="0">
                <a:latin typeface="Calibri"/>
                <a:cs typeface="Times New Roman"/>
              </a:rPr>
              <a:t> </a:t>
            </a:r>
            <a:r>
              <a:rPr lang="tr-TR" sz="2400" dirty="0"/>
              <a:t>boylam farkına karşılık gelen paralel daire yayı uzunluğu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72816"/>
            <a:ext cx="3586206" cy="325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Nesne"/>
          <p:cNvGraphicFramePr>
            <a:graphicFrameLocks noChangeAspect="1"/>
          </p:cNvGraphicFramePr>
          <p:nvPr/>
        </p:nvGraphicFramePr>
        <p:xfrm>
          <a:off x="3275855" y="3789040"/>
          <a:ext cx="1282643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Denklem" r:id="rId4" imgW="723600" imgH="203040" progId="Equation.3">
                  <p:embed/>
                </p:oleObj>
              </mc:Choice>
              <mc:Fallback>
                <p:oleObj name="Denklem" r:id="rId4" imgW="7236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5" y="3789040"/>
                        <a:ext cx="1282643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85938" y="5326063"/>
          <a:ext cx="19558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Denklem" r:id="rId6" imgW="1104840" imgH="419040" progId="Equation.3">
                  <p:embed/>
                </p:oleObj>
              </mc:Choice>
              <mc:Fallback>
                <p:oleObj name="Denklem" r:id="rId6" imgW="110484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5326063"/>
                        <a:ext cx="19558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err="1"/>
              <a:t>Elipsoid</a:t>
            </a:r>
            <a:r>
              <a:rPr lang="tr-TR" sz="2400" dirty="0"/>
              <a:t> Yüzeyinde Bazı Büyüklükler – </a:t>
            </a:r>
            <a:r>
              <a:rPr lang="tr-TR" sz="2400" dirty="0" err="1"/>
              <a:t>Elipsoid</a:t>
            </a:r>
            <a:r>
              <a:rPr lang="tr-TR" sz="2400" dirty="0"/>
              <a:t> Yüzünde Alan Hesapları (İki Paralel Daire Arasında Kalan Alanın Hesabı)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247D-E5AA-411F-82BE-DC5AE00EECC4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01616" cy="4572000"/>
          </a:xfrm>
        </p:spPr>
        <p:txBody>
          <a:bodyPr>
            <a:normAutofit/>
          </a:bodyPr>
          <a:lstStyle/>
          <a:p>
            <a:r>
              <a:rPr lang="tr-TR" sz="2000" dirty="0"/>
              <a:t>Birbirine sonsuz yakın iki paralel daire ile iki meridyen alalım. Bunların kesişmesi ile oluşan ABCD=</a:t>
            </a:r>
            <a:r>
              <a:rPr lang="tr-TR" sz="2000" dirty="0" err="1"/>
              <a:t>df</a:t>
            </a:r>
            <a:r>
              <a:rPr lang="tr-TR" sz="2000" dirty="0"/>
              <a:t> diferansiyel alanı</a:t>
            </a:r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elde edilir. Her iki tarafın </a:t>
            </a:r>
            <a:r>
              <a:rPr lang="tr-TR" sz="2000" dirty="0" err="1"/>
              <a:t>integrali</a:t>
            </a:r>
            <a:r>
              <a:rPr lang="tr-TR" sz="2000" dirty="0"/>
              <a:t> alınırsa, iki paralel daire ile iki meridyen dairesi arasındaki alan bulunur.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3995434" cy="324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Nesne"/>
          <p:cNvGraphicFramePr>
            <a:graphicFrameLocks noChangeAspect="1"/>
          </p:cNvGraphicFramePr>
          <p:nvPr/>
        </p:nvGraphicFramePr>
        <p:xfrm>
          <a:off x="755576" y="2780928"/>
          <a:ext cx="3840427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Denklem" r:id="rId4" imgW="2438280" imgH="685800" progId="Equation.3">
                  <p:embed/>
                </p:oleObj>
              </mc:Choice>
              <mc:Fallback>
                <p:oleObj name="Denklem" r:id="rId4" imgW="2438280" imgH="685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780928"/>
                        <a:ext cx="3840427" cy="108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259632" y="5229200"/>
          <a:ext cx="2919412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Denklem" r:id="rId6" imgW="1854000" imgH="736560" progId="Equation.3">
                  <p:embed/>
                </p:oleObj>
              </mc:Choice>
              <mc:Fallback>
                <p:oleObj name="Denklem" r:id="rId6" imgW="1854000" imgH="7365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229200"/>
                        <a:ext cx="2919412" cy="1160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err="1"/>
              <a:t>Elipsoid</a:t>
            </a:r>
            <a:r>
              <a:rPr lang="tr-TR" sz="2400" dirty="0"/>
              <a:t> Yüzeyinde Bazı Büyüklükler – </a:t>
            </a:r>
            <a:r>
              <a:rPr lang="tr-TR" sz="2400" dirty="0" err="1"/>
              <a:t>Elipsoid</a:t>
            </a:r>
            <a:r>
              <a:rPr lang="tr-TR" sz="2400" dirty="0"/>
              <a:t> Yüzünde Alan Hesapları (İki Paralel Daire Arasında Kalan Alanın Hesabı)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247D-E5AA-411F-82BE-DC5AE00EECC4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16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1800" dirty="0"/>
                  <a:t>İki paralel dairesi arasındaki alanı yani </a:t>
                </a:r>
                <a:r>
                  <a:rPr lang="el-GR" sz="1800" dirty="0">
                    <a:latin typeface="Times New Roman"/>
                    <a:cs typeface="Times New Roman"/>
                  </a:rPr>
                  <a:t>φ</a:t>
                </a:r>
                <a:r>
                  <a:rPr lang="tr-TR" sz="1800" baseline="-25000" dirty="0">
                    <a:latin typeface="Times New Roman"/>
                    <a:cs typeface="Times New Roman"/>
                  </a:rPr>
                  <a:t>1</a:t>
                </a:r>
                <a:r>
                  <a:rPr lang="tr-TR" sz="1800" dirty="0">
                    <a:latin typeface="Times New Roman"/>
                    <a:cs typeface="Times New Roman"/>
                  </a:rPr>
                  <a:t> ve </a:t>
                </a:r>
                <a:r>
                  <a:rPr lang="el-GR" sz="1800" dirty="0">
                    <a:latin typeface="Times New Roman"/>
                    <a:cs typeface="Times New Roman"/>
                  </a:rPr>
                  <a:t>φ</a:t>
                </a:r>
                <a:r>
                  <a:rPr lang="tr-TR" sz="1800" baseline="-25000" dirty="0">
                    <a:latin typeface="Times New Roman"/>
                    <a:cs typeface="Times New Roman"/>
                  </a:rPr>
                  <a:t>2</a:t>
                </a:r>
                <a:r>
                  <a:rPr lang="tr-TR" sz="1800" dirty="0">
                    <a:latin typeface="Times New Roman"/>
                    <a:cs typeface="Times New Roman"/>
                  </a:rPr>
                  <a:t> arasındaki halkanın alanını bulmak için </a:t>
                </a:r>
                <a:r>
                  <a:rPr lang="el-GR" sz="1800" dirty="0">
                    <a:latin typeface="Times New Roman"/>
                    <a:cs typeface="Times New Roman"/>
                  </a:rPr>
                  <a:t>λ</a:t>
                </a:r>
                <a:r>
                  <a:rPr lang="tr-TR" sz="1800" baseline="-25000" dirty="0">
                    <a:latin typeface="Times New Roman"/>
                    <a:cs typeface="Times New Roman"/>
                  </a:rPr>
                  <a:t>1</a:t>
                </a:r>
                <a:r>
                  <a:rPr lang="tr-TR" sz="1800" dirty="0">
                    <a:latin typeface="Times New Roman"/>
                    <a:cs typeface="Times New Roman"/>
                  </a:rPr>
                  <a:t>=0 ve </a:t>
                </a:r>
                <a:r>
                  <a:rPr lang="el-GR" sz="1800" dirty="0">
                    <a:latin typeface="Times New Roman"/>
                    <a:cs typeface="Times New Roman"/>
                  </a:rPr>
                  <a:t>λ</a:t>
                </a:r>
                <a:r>
                  <a:rPr lang="tr-TR" sz="1800" baseline="-25000" dirty="0">
                    <a:latin typeface="Times New Roman"/>
                    <a:cs typeface="Times New Roman"/>
                  </a:rPr>
                  <a:t>2</a:t>
                </a:r>
                <a:r>
                  <a:rPr lang="tr-TR" sz="1800" dirty="0">
                    <a:latin typeface="Times New Roman"/>
                    <a:cs typeface="Times New Roman"/>
                  </a:rPr>
                  <a:t>=2</a:t>
                </a:r>
                <a:r>
                  <a:rPr lang="el-GR" sz="1800" dirty="0">
                    <a:latin typeface="Times New Roman"/>
                    <a:cs typeface="Times New Roman"/>
                  </a:rPr>
                  <a:t>π</a:t>
                </a:r>
                <a:r>
                  <a:rPr lang="tr-TR" sz="1800" dirty="0">
                    <a:latin typeface="Times New Roman"/>
                    <a:cs typeface="Times New Roman"/>
                  </a:rPr>
                  <a:t> almak gerekir.</a:t>
                </a:r>
              </a:p>
              <a:p>
                <a:endParaRPr lang="tr-TR" sz="1800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:endParaRPr lang="tr-TR" sz="1800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:endParaRPr lang="tr-TR" sz="1800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𝑀𝑁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(1−</m:t>
                              </m:r>
                              <m:sSup>
                                <m:sSup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tr-TR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18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(1−</m:t>
                              </m:r>
                              <m:sSup>
                                <m:sSup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tr-TR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18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sz="1800" dirty="0">
                  <a:latin typeface="Times New Roman"/>
                  <a:cs typeface="Times New Roman"/>
                </a:endParaRPr>
              </a:p>
              <a:p>
                <a:r>
                  <a:rPr lang="tr-TR" sz="1800" dirty="0">
                    <a:latin typeface="Times New Roman"/>
                    <a:cs typeface="Times New Roman"/>
                  </a:rPr>
                  <a:t>Son ifadedeki değere </a:t>
                </a:r>
                <a:r>
                  <a:rPr lang="tr-TR" sz="1800" dirty="0" err="1">
                    <a:latin typeface="Times New Roman"/>
                    <a:cs typeface="Times New Roman"/>
                  </a:rPr>
                  <a:t>binom</a:t>
                </a:r>
                <a:r>
                  <a:rPr lang="tr-TR" sz="1800" dirty="0">
                    <a:latin typeface="Times New Roman"/>
                    <a:cs typeface="Times New Roman"/>
                  </a:rPr>
                  <a:t> açınımı uygulanırsa;</a:t>
                </a:r>
              </a:p>
              <a:p>
                <a:pPr marL="0" indent="0">
                  <a:buNone/>
                </a:pPr>
                <a:endParaRPr lang="tr-TR" sz="1800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2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(1−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=1−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𝑛𝑥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800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:endParaRPr lang="tr-TR" sz="1800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5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(1−</m:t>
                              </m:r>
                              <m:sSup>
                                <m:sSup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tr-TR" sz="15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15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tr-TR" sz="15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5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=1+</m:t>
                      </m:r>
                      <m:sSup>
                        <m:sSup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func>
                        <m:func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func>
                        <m:func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</m:fName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500" dirty="0"/>
              </a:p>
            </p:txBody>
          </p:sp>
        </mc:Choice>
        <mc:Fallback xmlns=""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157" t="-1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411760" y="2132856"/>
          <a:ext cx="415925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Denklem" r:id="rId4" imgW="2641320" imgH="736560" progId="Equation.3">
                  <p:embed/>
                </p:oleObj>
              </mc:Choice>
              <mc:Fallback>
                <p:oleObj name="Denklem" r:id="rId4" imgW="2641320" imgH="7365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132856"/>
                        <a:ext cx="4159250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err="1"/>
              <a:t>Elipsoid</a:t>
            </a:r>
            <a:r>
              <a:rPr lang="tr-TR" sz="2400" dirty="0"/>
              <a:t> Yüzeyinde Bazı Büyüklükler – </a:t>
            </a:r>
            <a:r>
              <a:rPr lang="tr-TR" sz="2400" dirty="0" err="1"/>
              <a:t>Elipsoid</a:t>
            </a:r>
            <a:r>
              <a:rPr lang="tr-TR" sz="2400" dirty="0"/>
              <a:t> Yüzünde Alan Hesapları (İki Paralel Daire Arasında Kalan Alanın Hesabı)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247D-E5AA-411F-82BE-DC5AE00EECC4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17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340768"/>
                <a:ext cx="7772400" cy="46790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𝑍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nary>
                        <m:naryPr>
                          <m:limLoc m:val="subSup"/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d>
                        <m:d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+…</m:t>
                          </m:r>
                        </m:e>
                      </m:d>
                      <m:box>
                        <m:boxPr>
                          <m:diff m:val="on"/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unc>
                            <m:func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box>
                    </m:oMath>
                  </m:oMathPara>
                </a14:m>
                <a:endParaRPr lang="tr-TR" sz="1800" dirty="0">
                  <a:latin typeface="Times New Roman"/>
                  <a:cs typeface="Times New Roman"/>
                </a:endParaRPr>
              </a:p>
              <a:p>
                <a:r>
                  <a:rPr lang="tr-TR" sz="1800" dirty="0">
                    <a:latin typeface="Times New Roman"/>
                    <a:cs typeface="Times New Roman"/>
                  </a:rPr>
                  <a:t>Terim terim integrali alınırsa;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𝑍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tr-TR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18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tr-TR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18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tr-TR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18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7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+…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tr-TR" sz="1800" dirty="0">
                  <a:latin typeface="Times New Roman"/>
                  <a:cs typeface="Times New Roman"/>
                </a:endParaRPr>
              </a:p>
              <a:p>
                <a:r>
                  <a:rPr lang="tr-TR" sz="1800" dirty="0">
                    <a:latin typeface="Times New Roman"/>
                    <a:cs typeface="Times New Roman"/>
                  </a:rPr>
                  <a:t>Daha kullanışlı bir sonuç için sinüs fonksiyonlarının üsleri yerine aşağıdaki karşılıkları kullanılabilir.</a:t>
                </a:r>
              </a:p>
              <a:p>
                <a:pPr marL="0" indent="0">
                  <a:buNone/>
                </a:pPr>
                <a:endParaRPr lang="tr-TR" sz="1800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12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tr-TR" sz="1800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:endParaRPr lang="tr-TR" sz="1800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12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func>
                        <m:func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func>
                        <m:func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func>
                        <m:func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tr-TR" sz="1800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:endParaRPr lang="tr-TR" sz="1800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12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sup>
                          </m:sSup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64</m:t>
                          </m:r>
                        </m:den>
                      </m:f>
                      <m:func>
                        <m:func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64</m:t>
                          </m:r>
                        </m:den>
                      </m:f>
                      <m:func>
                        <m:func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64</m:t>
                          </m:r>
                        </m:den>
                      </m:f>
                      <m:func>
                        <m:func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64</m:t>
                          </m:r>
                        </m:den>
                      </m:f>
                      <m:func>
                        <m:func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tr-TR" sz="18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340768"/>
                <a:ext cx="7772400" cy="4679032"/>
              </a:xfrm>
              <a:blipFill>
                <a:blip r:embed="rId2"/>
                <a:stretch>
                  <a:fillRect l="-157" t="-1536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err="1"/>
              <a:t>Elipsoid</a:t>
            </a:r>
            <a:r>
              <a:rPr lang="tr-TR" sz="2400" dirty="0"/>
              <a:t> Yüzeyinde Bazı Büyüklükler – </a:t>
            </a:r>
            <a:r>
              <a:rPr lang="tr-TR" sz="2400" dirty="0" err="1"/>
              <a:t>Elipsoid</a:t>
            </a:r>
            <a:r>
              <a:rPr lang="tr-TR" sz="2400" dirty="0"/>
              <a:t> Yüzünde Alan Hesapları (İki Paralel Daire Arasında Kalan Alanın Hesabı)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247D-E5AA-411F-82BE-DC5AE00EECC4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18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556792"/>
                <a:ext cx="7772400" cy="4463008"/>
              </a:xfrm>
            </p:spPr>
            <p:txBody>
              <a:bodyPr>
                <a:normAutofit/>
              </a:bodyPr>
              <a:lstStyle/>
              <a:p>
                <a:r>
                  <a:rPr lang="tr-TR" sz="1800" dirty="0" smtClean="0">
                    <a:latin typeface="Times New Roman"/>
                    <a:cs typeface="Times New Roman"/>
                  </a:rPr>
                  <a:t>Trigonometrik fonksiyonların katsayıları </a:t>
                </a:r>
                <a:r>
                  <a:rPr lang="el-GR" sz="1800" dirty="0">
                    <a:latin typeface="Times New Roman"/>
                    <a:cs typeface="Times New Roman"/>
                  </a:rPr>
                  <a:t>α</a:t>
                </a:r>
                <a:r>
                  <a:rPr lang="tr-TR" sz="1800" dirty="0">
                    <a:latin typeface="Times New Roman"/>
                    <a:cs typeface="Times New Roman"/>
                  </a:rPr>
                  <a:t>, </a:t>
                </a:r>
                <a:r>
                  <a:rPr lang="el-GR" sz="1800" dirty="0">
                    <a:latin typeface="Times New Roman"/>
                    <a:cs typeface="Times New Roman"/>
                  </a:rPr>
                  <a:t>β</a:t>
                </a:r>
                <a:r>
                  <a:rPr lang="tr-TR" sz="1800" dirty="0">
                    <a:latin typeface="Times New Roman"/>
                    <a:cs typeface="Times New Roman"/>
                  </a:rPr>
                  <a:t>, </a:t>
                </a:r>
                <a:r>
                  <a:rPr lang="el-GR" sz="1800" dirty="0">
                    <a:latin typeface="Times New Roman"/>
                    <a:cs typeface="Times New Roman"/>
                  </a:rPr>
                  <a:t>γ</a:t>
                </a:r>
                <a:r>
                  <a:rPr lang="tr-TR" sz="1800" dirty="0">
                    <a:latin typeface="Times New Roman"/>
                    <a:cs typeface="Times New Roman"/>
                  </a:rPr>
                  <a:t>, </a:t>
                </a:r>
                <a:r>
                  <a:rPr lang="el-GR" sz="1800" dirty="0">
                    <a:latin typeface="Times New Roman"/>
                    <a:cs typeface="Times New Roman"/>
                  </a:rPr>
                  <a:t>δ</a:t>
                </a:r>
                <a:r>
                  <a:rPr lang="tr-TR" sz="1800" dirty="0">
                    <a:latin typeface="Times New Roman"/>
                    <a:cs typeface="Times New Roman"/>
                  </a:rPr>
                  <a:t> ile gösterilirse</a:t>
                </a:r>
              </a:p>
              <a:p>
                <a:endParaRPr lang="tr-TR" sz="1800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𝑍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sSub>
                                <m:sSub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  <m:r>
                                    <a:rPr lang="tr-TR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sSub>
                                <m:sSub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  <m:r>
                                    <a:rPr lang="tr-TR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tr-TR" sz="1800" dirty="0">
                  <a:latin typeface="Times New Roman"/>
                  <a:cs typeface="Times New Roman"/>
                </a:endParaRPr>
              </a:p>
              <a:p>
                <a:endParaRPr lang="tr-TR" sz="1800" dirty="0">
                  <a:latin typeface="Times New Roman"/>
                  <a:cs typeface="Times New Roman"/>
                </a:endParaRPr>
              </a:p>
              <a:p>
                <a:r>
                  <a:rPr lang="tr-TR" sz="1800" dirty="0" err="1">
                    <a:latin typeface="Times New Roman"/>
                    <a:cs typeface="Times New Roman"/>
                  </a:rPr>
                  <a:t>Hayford</a:t>
                </a:r>
                <a:r>
                  <a:rPr lang="tr-TR" sz="1800" dirty="0">
                    <a:latin typeface="Times New Roman"/>
                    <a:cs typeface="Times New Roman"/>
                  </a:rPr>
                  <a:t> Elipsoidi için bu parametreler aşağıdaki değerleri alır.</a:t>
                </a:r>
              </a:p>
              <a:p>
                <a:pPr marL="0" indent="0">
                  <a:buNone/>
                </a:pPr>
                <a:endParaRPr lang="tr-TR" sz="1800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=1+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sSup>
                        <m:s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128</m:t>
                          </m:r>
                        </m:den>
                      </m:f>
                      <m:sSup>
                        <m:s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+…=1.003 378 378 363 70</m:t>
                      </m:r>
                    </m:oMath>
                  </m:oMathPara>
                </a14:m>
                <a:endParaRPr lang="tr-TR" sz="1800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     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sSup>
                        <m:s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sSup>
                        <m:s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198</m:t>
                          </m:r>
                        </m:den>
                      </m:f>
                      <m:sSup>
                        <m:s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+…=0.001 128 976 275 697</m:t>
                      </m:r>
                    </m:oMath>
                  </m:oMathPara>
                </a14:m>
                <a:endParaRPr lang="tr-TR" sz="1800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       </m:t>
                      </m:r>
                      <m:r>
                        <a:rPr lang="tr-TR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80</m:t>
                          </m:r>
                        </m:den>
                      </m:f>
                      <m:sSup>
                        <m:s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sSup>
                        <m:s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64</m:t>
                          </m:r>
                        </m:den>
                      </m:f>
                      <m:sSup>
                        <m:s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+…=0.000 001 713 934 66</m:t>
                      </m:r>
                    </m:oMath>
                  </m:oMathPara>
                </a14:m>
                <a:endParaRPr lang="tr-TR" sz="1800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       </m:t>
                      </m:r>
                      <m:r>
                        <a:rPr lang="tr-TR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b="0" i="1" smtClean="0"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112</m:t>
                          </m:r>
                        </m:den>
                      </m:f>
                      <m:sSup>
                        <m:s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256</m:t>
                          </m:r>
                        </m:den>
                      </m:f>
                      <m:sSup>
                        <m:s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+…=0.000 000 002 753 03</m:t>
                      </m:r>
                    </m:oMath>
                  </m:oMathPara>
                </a14:m>
                <a:endParaRPr lang="tr-TR" sz="1800" dirty="0">
                  <a:latin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556792"/>
                <a:ext cx="7772400" cy="4463008"/>
              </a:xfrm>
              <a:blipFill rotWithShape="0">
                <a:blip r:embed="rId2"/>
                <a:stretch>
                  <a:fillRect l="-157" t="-6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err="1"/>
              <a:t>Elipsoid</a:t>
            </a:r>
            <a:r>
              <a:rPr lang="tr-TR" sz="2400" dirty="0"/>
              <a:t> Yüzeyinde Bazı Büyüklükler – </a:t>
            </a:r>
            <a:r>
              <a:rPr lang="tr-TR" sz="2400" dirty="0" err="1"/>
              <a:t>Elipsoid</a:t>
            </a:r>
            <a:r>
              <a:rPr lang="tr-TR" sz="2400" dirty="0"/>
              <a:t> Yüzünde Alan Hesapları (Meridyen ve Paralel Daireleriyle Sınırlandırılmış Alanın Hesabı)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247D-E5AA-411F-82BE-DC5AE00EECC4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19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556792"/>
                <a:ext cx="7772400" cy="4463008"/>
              </a:xfrm>
            </p:spPr>
            <p:txBody>
              <a:bodyPr>
                <a:normAutofit/>
              </a:bodyPr>
              <a:lstStyle/>
              <a:p>
                <a:r>
                  <a:rPr lang="tr-TR" sz="1800" dirty="0">
                    <a:latin typeface="Times New Roman"/>
                    <a:cs typeface="Times New Roman"/>
                  </a:rPr>
                  <a:t>Genel olarak iki meridyen ve iki paralel daire yayı arasındaki alan;</a:t>
                </a:r>
              </a:p>
              <a:p>
                <a:endParaRPr lang="tr-TR" sz="1800" dirty="0">
                  <a:latin typeface="Times New Roman"/>
                  <a:cs typeface="Times New Roman"/>
                </a:endParaRPr>
              </a:p>
              <a:p>
                <a:endParaRPr lang="tr-TR" sz="1800" dirty="0">
                  <a:latin typeface="Times New Roman"/>
                  <a:cs typeface="Times New Roman"/>
                </a:endParaRPr>
              </a:p>
              <a:p>
                <a:endParaRPr lang="tr-TR" sz="1800" dirty="0">
                  <a:latin typeface="Times New Roman"/>
                  <a:cs typeface="Times New Roman"/>
                </a:endParaRPr>
              </a:p>
              <a:p>
                <a:r>
                  <a:rPr lang="tr-TR" sz="1800" dirty="0">
                    <a:latin typeface="Times New Roman"/>
                    <a:cs typeface="Times New Roman"/>
                  </a:rPr>
                  <a:t>şeklinde bulunur. Elipsoidin tüm alanına E diyelim. Bu durumda ekvatorla kutup arasında kalan </a:t>
                </a:r>
                <a:r>
                  <a:rPr lang="tr-TR" sz="1800" dirty="0" err="1">
                    <a:latin typeface="Times New Roman"/>
                    <a:cs typeface="Times New Roman"/>
                  </a:rPr>
                  <a:t>elipsoid</a:t>
                </a:r>
                <a:r>
                  <a:rPr lang="tr-TR" sz="1800" dirty="0">
                    <a:latin typeface="Times New Roman"/>
                    <a:cs typeface="Times New Roman"/>
                  </a:rPr>
                  <a:t> yüzü alanı E/2 olur.</a:t>
                </a:r>
              </a:p>
              <a:p>
                <a:endParaRPr lang="tr-TR" sz="1800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2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𝛿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tr-TR" sz="1800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tr-TR" sz="1800" dirty="0">
                    <a:latin typeface="Times New Roman"/>
                    <a:cs typeface="Times New Roman"/>
                  </a:rPr>
                  <a:t>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tr-TR" sz="1800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tr-TR" sz="1800" dirty="0">
                    <a:latin typeface="Times New Roman"/>
                    <a:cs typeface="Times New Roman"/>
                  </a:rPr>
                  <a:t> </a:t>
                </a:r>
              </a:p>
              <a:p>
                <a:pPr>
                  <a:buNone/>
                </a:pPr>
                <a:endParaRPr lang="tr-TR" sz="1800" dirty="0">
                  <a:latin typeface="Times New Roman"/>
                  <a:cs typeface="Times New Roman"/>
                </a:endParaRPr>
              </a:p>
              <a:p>
                <a:endParaRPr lang="tr-TR" sz="18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556792"/>
                <a:ext cx="7772400" cy="4463008"/>
              </a:xfrm>
              <a:blipFill>
                <a:blip r:embed="rId3"/>
                <a:stretch>
                  <a:fillRect l="-627" t="-6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7 Nesne"/>
          <p:cNvGraphicFramePr>
            <a:graphicFrameLocks noChangeAspect="1"/>
          </p:cNvGraphicFramePr>
          <p:nvPr/>
        </p:nvGraphicFramePr>
        <p:xfrm>
          <a:off x="3059113" y="1989138"/>
          <a:ext cx="28257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Denklem" r:id="rId4" imgW="2158920" imgH="495000" progId="Equation.3">
                  <p:embed/>
                </p:oleObj>
              </mc:Choice>
              <mc:Fallback>
                <p:oleObj name="Denklem" r:id="rId4" imgW="2158920" imgH="495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989138"/>
                        <a:ext cx="28257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Elipsoid</a:t>
            </a:r>
            <a:r>
              <a:rPr lang="tr-TR" dirty="0"/>
              <a:t> Yüzeyinde Bazı Büyüklükler – Meridyen Yayının Uzunluğu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B9F8-74DE-41E3-8FB3-9F5AF3985AEF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5"/>
            <a:ext cx="3024336" cy="255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27584" y="1707207"/>
                <a:ext cx="3744416" cy="2388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/>
                  <a:t>Meridyen elipsi üzerinde sonsuz küçük bir </a:t>
                </a:r>
                <a:r>
                  <a:rPr lang="tr-TR" dirty="0" err="1"/>
                  <a:t>dG</a:t>
                </a:r>
                <a:r>
                  <a:rPr lang="tr-TR" dirty="0"/>
                  <a:t> yayı alalım. Bu </a:t>
                </a:r>
                <a:r>
                  <a:rPr lang="tr-TR" dirty="0" err="1"/>
                  <a:t>dG</a:t>
                </a:r>
                <a:r>
                  <a:rPr lang="tr-TR" dirty="0"/>
                  <a:t> yayına M eğrilik yarıçaplı bir daire yayı ile yaklaşılabilir. Yandaki şekilden;</a:t>
                </a:r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dG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Mdφ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Md</m:t>
                          </m:r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07207"/>
                <a:ext cx="3744416" cy="2388026"/>
              </a:xfrm>
              <a:prstGeom prst="rect">
                <a:avLst/>
              </a:prstGeom>
              <a:blipFill rotWithShape="0">
                <a:blip r:embed="rId3"/>
                <a:stretch>
                  <a:fillRect l="-1466" t="-1276" r="-1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1043608" y="4397919"/>
                <a:ext cx="6073779" cy="431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′2</m:t>
                            </m:r>
                          </m:sup>
                        </m:sSup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397919"/>
                <a:ext cx="6073779" cy="431785"/>
              </a:xfrm>
              <a:prstGeom prst="rect">
                <a:avLst/>
              </a:prstGeom>
              <a:blipFill rotWithShape="0">
                <a:blip r:embed="rId4"/>
                <a:stretch>
                  <a:fillRect b="-239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/>
              <p:cNvSpPr txBox="1"/>
              <p:nvPr/>
            </p:nvSpPr>
            <p:spPr>
              <a:xfrm>
                <a:off x="932790" y="5352715"/>
                <a:ext cx="7016151" cy="633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𝑐</m:t>
                      </m:r>
                      <m:nary>
                        <m:nary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′2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tr-T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(3</m:t>
                                      </m:r>
                                    </m:num>
                                    <m:den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2)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(1−</m:t>
                                      </m:r>
                                      <m:sSup>
                                        <m:sSupPr>
                                          <m:ctrlP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𝑠𝑖𝑛</m:t>
                                          </m:r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lin"/>
                                          <m:ctrlP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(3</m:t>
                                          </m:r>
                                        </m:num>
                                        <m:den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2)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90" y="5352715"/>
                <a:ext cx="7016151" cy="633700"/>
              </a:xfrm>
              <a:prstGeom prst="rect">
                <a:avLst/>
              </a:prstGeom>
              <a:blipFill rotWithShape="0">
                <a:blip r:embed="rId5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err="1"/>
              <a:t>Elipsoid</a:t>
            </a:r>
            <a:r>
              <a:rPr lang="tr-TR" sz="2400" dirty="0"/>
              <a:t> Yüzeyinde Bazı Büyüklükler – </a:t>
            </a:r>
            <a:r>
              <a:rPr lang="tr-TR" sz="2400" dirty="0" err="1"/>
              <a:t>Elipsoid</a:t>
            </a:r>
            <a:r>
              <a:rPr lang="tr-TR" sz="2400" dirty="0"/>
              <a:t> Yüzünde Alan Hesapları (Meridyen ve Paralel Daireleriyle Sınırlandırılmış Alanın Hesabı)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247D-E5AA-411F-82BE-DC5AE00EECC4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20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556792"/>
                <a:ext cx="7772400" cy="4463008"/>
              </a:xfrm>
            </p:spPr>
            <p:txBody>
              <a:bodyPr>
                <a:normAutofit/>
              </a:bodyPr>
              <a:lstStyle/>
              <a:p>
                <a:r>
                  <a:rPr lang="tr-TR" sz="1800" dirty="0">
                    <a:latin typeface="Times New Roman"/>
                    <a:cs typeface="Times New Roman"/>
                  </a:rPr>
                  <a:t>Paftalar meridyen ve paralel dairelerle sınırlandırılmışlardır. 1:1 000 000 ölçekli uluslar arası dünya haritası, meridyen doğrultusunda 4</a:t>
                </a:r>
                <a:r>
                  <a:rPr lang="tr-TR" sz="1800" baseline="30000" dirty="0">
                    <a:latin typeface="Times New Roman"/>
                    <a:cs typeface="Times New Roman"/>
                  </a:rPr>
                  <a:t>o</a:t>
                </a:r>
                <a:r>
                  <a:rPr lang="tr-TR" sz="1800" dirty="0">
                    <a:latin typeface="Times New Roman"/>
                    <a:cs typeface="Times New Roman"/>
                  </a:rPr>
                  <a:t>, paralel doğrultusunda 6</a:t>
                </a:r>
                <a:r>
                  <a:rPr lang="tr-TR" sz="1800" baseline="30000" dirty="0">
                    <a:latin typeface="Times New Roman"/>
                    <a:cs typeface="Times New Roman"/>
                  </a:rPr>
                  <a:t>o</a:t>
                </a:r>
                <a:r>
                  <a:rPr lang="tr-TR" sz="1800" dirty="0">
                    <a:latin typeface="Times New Roman"/>
                    <a:cs typeface="Times New Roman"/>
                  </a:rPr>
                  <a:t>’ </a:t>
                </a:r>
                <a:r>
                  <a:rPr lang="tr-TR" sz="1800" dirty="0" err="1">
                    <a:latin typeface="Times New Roman"/>
                    <a:cs typeface="Times New Roman"/>
                  </a:rPr>
                  <a:t>dir</a:t>
                </a:r>
                <a:r>
                  <a:rPr lang="tr-TR" sz="1800" dirty="0">
                    <a:latin typeface="Times New Roman"/>
                    <a:cs typeface="Times New Roman"/>
                  </a:rPr>
                  <a:t>. 1:25 000’ </a:t>
                </a:r>
                <a:r>
                  <a:rPr lang="tr-TR" sz="1800" dirty="0" err="1">
                    <a:latin typeface="Times New Roman"/>
                    <a:cs typeface="Times New Roman"/>
                  </a:rPr>
                  <a:t>lik</a:t>
                </a:r>
                <a:r>
                  <a:rPr lang="tr-TR" sz="1800" dirty="0">
                    <a:latin typeface="Times New Roman"/>
                    <a:cs typeface="Times New Roman"/>
                  </a:rPr>
                  <a:t> Türkiye Haritası ise her iki yönde 7’ 30’’ </a:t>
                </a:r>
                <a:r>
                  <a:rPr lang="tr-TR" sz="1800" dirty="0" err="1">
                    <a:latin typeface="Times New Roman"/>
                    <a:cs typeface="Times New Roman"/>
                  </a:rPr>
                  <a:t>dir</a:t>
                </a:r>
                <a:r>
                  <a:rPr lang="tr-TR" sz="1800" dirty="0">
                    <a:latin typeface="Times New Roman"/>
                    <a:cs typeface="Times New Roman"/>
                  </a:rPr>
                  <a:t>. O halde 1:25 000’ </a:t>
                </a:r>
                <a:r>
                  <a:rPr lang="tr-TR" sz="1800" dirty="0" err="1">
                    <a:latin typeface="Times New Roman"/>
                    <a:cs typeface="Times New Roman"/>
                  </a:rPr>
                  <a:t>lik</a:t>
                </a:r>
                <a:r>
                  <a:rPr lang="tr-TR" sz="1800" dirty="0">
                    <a:latin typeface="Times New Roman"/>
                    <a:cs typeface="Times New Roman"/>
                  </a:rPr>
                  <a:t> paftalar için </a:t>
                </a:r>
                <a:r>
                  <a:rPr lang="el-GR" sz="1800" dirty="0">
                    <a:latin typeface="Times New Roman"/>
                    <a:cs typeface="Times New Roman"/>
                  </a:rPr>
                  <a:t>Δφ</a:t>
                </a:r>
                <a:r>
                  <a:rPr lang="tr-TR" sz="1800" dirty="0">
                    <a:latin typeface="Times New Roman"/>
                    <a:cs typeface="Times New Roman"/>
                  </a:rPr>
                  <a:t>=</a:t>
                </a:r>
                <a:r>
                  <a:rPr lang="el-GR" sz="1800" dirty="0">
                    <a:latin typeface="Times New Roman"/>
                    <a:cs typeface="Times New Roman"/>
                  </a:rPr>
                  <a:t>Δλ</a:t>
                </a:r>
                <a:r>
                  <a:rPr lang="tr-TR" sz="1800" dirty="0">
                    <a:latin typeface="Times New Roman"/>
                    <a:cs typeface="Times New Roman"/>
                  </a:rPr>
                  <a:t>= 7’ 30’’ =7.5’ dır. Böyle bir paftanın alanı P ile gösterelim.</a:t>
                </a:r>
              </a:p>
              <a:p>
                <a:pPr marL="0" indent="0">
                  <a:buNone/>
                </a:pPr>
                <a:endParaRPr lang="tr-TR" sz="1800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7.5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tr-TR" sz="1800" dirty="0">
                  <a:latin typeface="Times New Roman"/>
                  <a:cs typeface="Times New Roman"/>
                </a:endParaRPr>
              </a:p>
              <a:p>
                <a:endParaRPr lang="tr-TR" sz="1800" dirty="0">
                  <a:latin typeface="Times New Roman"/>
                  <a:cs typeface="Times New Roman"/>
                </a:endParaRPr>
              </a:p>
              <a:p>
                <a:endParaRPr lang="tr-TR" sz="1800" dirty="0">
                  <a:latin typeface="Times New Roman"/>
                  <a:cs typeface="Times New Roman"/>
                </a:endParaRPr>
              </a:p>
              <a:p>
                <a:endParaRPr lang="tr-TR" sz="1800" dirty="0">
                  <a:latin typeface="Times New Roman"/>
                  <a:cs typeface="Times New Roman"/>
                </a:endParaRPr>
              </a:p>
              <a:p>
                <a:pPr>
                  <a:buNone/>
                </a:pPr>
                <a:endParaRPr lang="tr-TR" sz="1800" dirty="0">
                  <a:latin typeface="Times New Roman"/>
                  <a:cs typeface="Times New Roman"/>
                </a:endParaRPr>
              </a:p>
              <a:p>
                <a:endParaRPr lang="tr-TR" sz="18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556792"/>
                <a:ext cx="7772400" cy="4463008"/>
              </a:xfrm>
              <a:blipFill>
                <a:blip r:embed="rId2"/>
                <a:stretch>
                  <a:fillRect l="-157" t="-6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Elipsoid</a:t>
            </a:r>
            <a:r>
              <a:rPr lang="tr-TR" dirty="0"/>
              <a:t> Yüzeyinde Bazı Büyüklükler – Meridyen Yayının Uzunluğu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5004048" y="6381750"/>
            <a:ext cx="2476500" cy="476250"/>
          </a:xfrm>
        </p:spPr>
        <p:txBody>
          <a:bodyPr/>
          <a:lstStyle/>
          <a:p>
            <a:fld id="{4192247D-E5AA-411F-82BE-DC5AE00EECC4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3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tr-TR" dirty="0"/>
                  <a:t>Bu </a:t>
                </a:r>
                <a:r>
                  <a:rPr lang="tr-TR" dirty="0" err="1"/>
                  <a:t>integrali</a:t>
                </a:r>
                <a:r>
                  <a:rPr lang="tr-TR" dirty="0"/>
                  <a:t> almak için </a:t>
                </a:r>
                <a:r>
                  <a:rPr lang="tr-TR" dirty="0" err="1"/>
                  <a:t>integralin</a:t>
                </a:r>
                <a:r>
                  <a:rPr lang="tr-TR" dirty="0"/>
                  <a:t> içi yakınsak seriye açılır. </a:t>
                </a:r>
                <a:r>
                  <a:rPr lang="tr-TR" dirty="0" err="1"/>
                  <a:t>Binom</a:t>
                </a:r>
                <a:r>
                  <a:rPr lang="tr-TR" dirty="0"/>
                  <a:t> serisine göre x&lt;1 için;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(1+</m:t>
                              </m:r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(1+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−1/2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=1−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48</m:t>
                          </m:r>
                        </m:den>
                      </m:f>
                      <m:sSup>
                        <m:s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800" dirty="0"/>
              </a:p>
              <a:p>
                <a:pPr marL="0" indent="0">
                  <a:buNone/>
                </a:pPr>
                <a:endParaRPr lang="tr-TR" sz="1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180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ve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 2</m:t>
                          </m:r>
                        </m:sup>
                      </m:sSup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&lt;1 </m:t>
                      </m:r>
                      <m:r>
                        <m:rPr>
                          <m:sty m:val="p"/>
                        </m:rPr>
                        <a:rPr lang="tr-TR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oldu</m:t>
                      </m:r>
                      <m:r>
                        <a:rPr lang="tr-TR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ğ</m:t>
                      </m:r>
                      <m:r>
                        <m:rPr>
                          <m:sty m:val="p"/>
                        </m:rPr>
                        <a:rPr lang="tr-TR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a:rPr lang="tr-TR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an</m:t>
                      </m:r>
                      <m:r>
                        <a:rPr lang="tr-TR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ı</m:t>
                      </m:r>
                      <m:r>
                        <m:rPr>
                          <m:sty m:val="p"/>
                        </m:rPr>
                        <a:rPr lang="tr-TR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msan</m:t>
                      </m:r>
                      <m:r>
                        <a:rPr lang="tr-TR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ı</m:t>
                      </m:r>
                      <m:r>
                        <m:rPr>
                          <m:sty m:val="p"/>
                        </m:rPr>
                        <a:rPr lang="tr-TR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rsa</m:t>
                      </m:r>
                      <m:r>
                        <a:rPr lang="tr-TR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tr-T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tr-TR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tr-TR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′ 2</m:t>
                                          </m:r>
                                        </m:sup>
                                      </m:sSup>
                                      <m:func>
                                        <m:funcPr>
                                          <m:ctrlPr>
                                            <a:rPr lang="tr-TR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tr-TR" sz="18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tr-TR" sz="18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cos</m:t>
                                              </m:r>
                                            </m:e>
                                            <m:sup>
                                              <m:r>
                                                <a:rPr lang="tr-TR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tr-TR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</m:func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 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18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 4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18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48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 6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18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+…</m:t>
                              </m:r>
                            </m:e>
                          </m:d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tr-TR" sz="1800" dirty="0"/>
              </a:p>
              <a:p>
                <a:pPr marL="0" indent="0">
                  <a:buNone/>
                </a:pPr>
                <a:endParaRPr lang="tr-T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=1−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 2</m:t>
                          </m:r>
                        </m:sup>
                      </m:sSup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 4</m:t>
                          </m:r>
                        </m:sup>
                      </m:sSup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sSup>
                        <m:s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 6</m:t>
                          </m:r>
                        </m:sup>
                      </m:sSup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800" dirty="0"/>
              </a:p>
            </p:txBody>
          </p:sp>
        </mc:Choice>
        <mc:Fallback xmlns=""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784" t="-12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Elipsoid</a:t>
            </a:r>
            <a:r>
              <a:rPr lang="tr-TR" dirty="0"/>
              <a:t> Yüzeyinde Bazı Büyüklükler – Meridyen Yayının Uzunluğu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247D-E5AA-411F-82BE-DC5AE00EECC4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4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4 İçerik Yer Tutucusu">
                <a:extLst>
                  <a:ext uri="{FF2B5EF4-FFF2-40B4-BE49-F238E27FC236}">
                    <a16:creationId xmlns:a16="http://schemas.microsoft.com/office/drawing/2014/main" xmlns="" id="{5DE883ED-6018-4E4D-A130-71666B3233F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tr-TR" sz="1800" dirty="0"/>
                  <a:t> pozitif tam sayı ise;</a:t>
                </a:r>
              </a:p>
              <a:p>
                <a:pPr marL="0" indent="0">
                  <a:buNone/>
                </a:pPr>
                <a:endParaRPr lang="tr-TR" sz="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1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1 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tr-TR" sz="1800" i="1" dirty="0"/>
              </a:p>
              <a:p>
                <a:pPr marL="0" indent="0">
                  <a:buNone/>
                </a:pPr>
                <a:endParaRPr lang="tr-TR" sz="5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1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1 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tr-TR" sz="1800" i="1" dirty="0"/>
              </a:p>
              <a:p>
                <a:pPr marL="0" indent="0">
                  <a:buNone/>
                </a:pPr>
                <a:endParaRPr lang="tr-TR" sz="5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1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1 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tr-TR" sz="1800" i="1" dirty="0"/>
              </a:p>
              <a:p>
                <a:pPr marL="0" indent="0">
                  <a:buNone/>
                </a:pPr>
                <a:endParaRPr lang="tr-TR" sz="5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18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1 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1 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1 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1 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1 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tr-TR" sz="1800" i="1" dirty="0"/>
              </a:p>
              <a:p>
                <a:pPr marL="0" indent="0">
                  <a:buNone/>
                </a:pPr>
                <a:endParaRPr lang="tr-TR" sz="7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1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15 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3 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1 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tr-TR" sz="1800" i="1" dirty="0"/>
              </a:p>
            </p:txBody>
          </p:sp>
        </mc:Choice>
        <mc:Fallback xmlns="">
          <p:sp>
            <p:nvSpPr>
              <p:cNvPr id="6" name="4 İçerik Yer Tutucusu">
                <a:extLst>
                  <a:ext uri="{FF2B5EF4-FFF2-40B4-BE49-F238E27FC236}">
                    <a16:creationId xmlns:a16="http://schemas.microsoft.com/office/drawing/2014/main" id="{5DE883ED-6018-4E4D-A130-71666B3233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4572000"/>
              </a:xfrm>
              <a:blipFill>
                <a:blip r:embed="rId2"/>
                <a:stretch>
                  <a:fillRect t="-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Elipsoid</a:t>
            </a:r>
            <a:r>
              <a:rPr lang="tr-TR" dirty="0"/>
              <a:t> Yüzeyinde Bazı Büyüklükler – Meridyen Yayının Uzunluğu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247D-E5AA-411F-82BE-DC5AE00EECC4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5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4 İçerik Yer Tutucusu">
                <a:extLst>
                  <a:ext uri="{FF2B5EF4-FFF2-40B4-BE49-F238E27FC236}">
                    <a16:creationId xmlns:a16="http://schemas.microsoft.com/office/drawing/2014/main" xmlns="" id="{30023344-127E-46CF-9B03-F2654941CDA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=1−</m:t>
                      </m:r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 2</m:t>
                          </m:r>
                        </m:sup>
                      </m:sSup>
                      <m:d>
                        <m:d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</m:num>
                            <m:den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 4</m:t>
                          </m:r>
                        </m:sup>
                      </m:sSup>
                      <m:d>
                        <m:d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</m:num>
                            <m:den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</m:num>
                            <m:den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den>
                          </m:f>
                          <m:func>
                            <m:func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tr-TR" sz="1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 6</m:t>
                          </m:r>
                        </m:sup>
                      </m:sSup>
                      <m:d>
                        <m:d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den>
                          </m:f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15 </m:t>
                              </m:r>
                            </m:num>
                            <m:den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32</m:t>
                              </m:r>
                            </m:den>
                          </m:f>
                          <m:func>
                            <m:func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3 </m:t>
                              </m:r>
                            </m:num>
                            <m:den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den>
                          </m:f>
                          <m:func>
                            <m:func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</m:num>
                            <m:den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32</m:t>
                              </m:r>
                            </m:den>
                          </m:f>
                          <m:func>
                            <m:func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600" i="1" dirty="0"/>
              </a:p>
              <a:p>
                <a:pPr marL="0" indent="0">
                  <a:buNone/>
                </a:pPr>
                <a:r>
                  <a:rPr lang="tr-TR" sz="2100" dirty="0"/>
                  <a:t>veya</a:t>
                </a:r>
              </a:p>
              <a:p>
                <a:pPr marL="0" indent="0">
                  <a:buNone/>
                </a:pPr>
                <a:endParaRPr lang="tr-TR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−…</m:t>
                      </m:r>
                    </m:oMath>
                  </m:oMathPara>
                </a14:m>
                <a:endParaRPr lang="tr-TR" sz="1600" dirty="0"/>
              </a:p>
              <a:p>
                <a:pPr marL="0" indent="0">
                  <a:buNone/>
                </a:pPr>
                <a:endParaRPr lang="tr-TR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5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=1−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 2</m:t>
                          </m:r>
                        </m:sup>
                      </m:sSup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64</m:t>
                          </m:r>
                        </m:den>
                      </m:f>
                      <m:sSup>
                        <m:sSup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 4</m:t>
                          </m:r>
                        </m:sup>
                      </m:sSup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175</m:t>
                          </m:r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256</m:t>
                          </m:r>
                        </m:den>
                      </m:f>
                      <m:sSup>
                        <m:sSup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 6</m:t>
                          </m:r>
                        </m:sup>
                      </m:sSup>
                      <m:r>
                        <a:rPr lang="tr-TR" sz="15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5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5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 2</m:t>
                          </m:r>
                        </m:sup>
                      </m:sSup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sSup>
                        <m:sSup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 4</m:t>
                          </m:r>
                        </m:sup>
                      </m:sSup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525</m:t>
                          </m:r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512</m:t>
                          </m:r>
                        </m:den>
                      </m:f>
                      <m:sSup>
                        <m:sSup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 6</m:t>
                          </m:r>
                        </m:sup>
                      </m:sSup>
                      <m:r>
                        <a:rPr lang="tr-TR" sz="15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tr-TR" sz="15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tr-TR" sz="1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5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5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64</m:t>
                          </m:r>
                        </m:den>
                      </m:f>
                      <m:sSup>
                        <m:sSup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 4</m:t>
                          </m:r>
                        </m:sup>
                      </m:sSup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105</m:t>
                          </m:r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256</m:t>
                          </m:r>
                        </m:den>
                      </m:f>
                      <m:sSup>
                        <m:sSup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 6</m:t>
                          </m:r>
                        </m:sup>
                      </m:sSup>
                      <m:r>
                        <a:rPr lang="tr-TR" sz="15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5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5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512</m:t>
                          </m:r>
                        </m:den>
                      </m:f>
                      <m:sSup>
                        <m:sSup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 6</m:t>
                          </m:r>
                        </m:sup>
                      </m:sSup>
                      <m:r>
                        <a:rPr lang="tr-TR" sz="15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tr-TR" sz="15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tr-TR" sz="1500" dirty="0"/>
              </a:p>
            </p:txBody>
          </p:sp>
        </mc:Choice>
        <mc:Fallback xmlns="">
          <p:sp>
            <p:nvSpPr>
              <p:cNvPr id="6" name="4 İçerik Yer Tutucusu">
                <a:extLst>
                  <a:ext uri="{FF2B5EF4-FFF2-40B4-BE49-F238E27FC236}">
                    <a16:creationId xmlns:a16="http://schemas.microsoft.com/office/drawing/2014/main" id="{30023344-127E-46CF-9B03-F2654941CD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4572000"/>
              </a:xfrm>
              <a:blipFill>
                <a:blip r:embed="rId2"/>
                <a:stretch>
                  <a:fillRect l="-9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xmlns="" id="{DABE11CD-A026-4AAA-9721-15A160822E6D}"/>
                  </a:ext>
                </a:extLst>
              </p:cNvPr>
              <p:cNvSpPr txBox="1"/>
              <p:nvPr/>
            </p:nvSpPr>
            <p:spPr>
              <a:xfrm>
                <a:off x="5292080" y="4383177"/>
                <a:ext cx="35283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/>
                  <a:t>Denetim;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+…=1</m:t>
                      </m:r>
                    </m:oMath>
                  </m:oMathPara>
                </a14:m>
                <a:endParaRPr lang="tr-TR" sz="1400" dirty="0"/>
              </a:p>
            </p:txBody>
          </p:sp>
        </mc:Choice>
        <mc:Fallback xmlns="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DABE11CD-A026-4AAA-9721-15A160822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383177"/>
                <a:ext cx="3528392" cy="584775"/>
              </a:xfrm>
              <a:prstGeom prst="rect">
                <a:avLst/>
              </a:prstGeom>
              <a:blipFill>
                <a:blip r:embed="rId3"/>
                <a:stretch>
                  <a:fillRect l="-1382" t="-52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Elipsoid</a:t>
            </a:r>
            <a:r>
              <a:rPr lang="tr-TR" dirty="0"/>
              <a:t> Yüzeyinde Bazı Büyüklükler – Meridyen Yayının Uzunluğu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247D-E5AA-411F-82BE-DC5AE00EECC4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6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4 İçerik Yer Tutucusu">
                <a:extLst>
                  <a:ext uri="{FF2B5EF4-FFF2-40B4-BE49-F238E27FC236}">
                    <a16:creationId xmlns:a16="http://schemas.microsoft.com/office/drawing/2014/main" xmlns="" id="{F29F9C02-2CCC-4798-89C9-539E15671BF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447800"/>
                <a:ext cx="864096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tr-TR" sz="15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tr-TR" sz="15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box>
                            <m:boxPr>
                              <m:diff m:val="on"/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box>
                        </m:e>
                      </m:nary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nary>
                        <m:naryPr>
                          <m:limLoc m:val="subSup"/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5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5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5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−…</m:t>
                              </m:r>
                            </m:e>
                          </m:d>
                          <m:box>
                            <m:boxPr>
                              <m:diff m:val="on"/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box>
                        </m:e>
                      </m:nary>
                    </m:oMath>
                  </m:oMathPara>
                </a14:m>
                <a:endParaRPr lang="tr-TR" sz="1500" dirty="0"/>
              </a:p>
              <a:p>
                <a:pPr marL="0" indent="0">
                  <a:buNone/>
                </a:pPr>
                <a:r>
                  <a:rPr lang="tr-TR" sz="1500" dirty="0"/>
                  <a:t>Terim </a:t>
                </a:r>
                <a:r>
                  <a:rPr lang="tr-TR" sz="1500" dirty="0" err="1"/>
                  <a:t>terim</a:t>
                </a:r>
                <a:r>
                  <a:rPr lang="tr-TR" sz="1500" dirty="0"/>
                  <a:t> integral alınırsa;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tr-TR" sz="15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box>
                            <m:boxPr>
                              <m:diff m:val="on"/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box>
                        </m:e>
                      </m:nary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sz="15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   </m:t>
                      </m:r>
                      <m:nary>
                        <m:naryPr>
                          <m:limLoc m:val="subSup"/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box>
                            <m:boxPr>
                              <m:diff m:val="on"/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box>
                        </m:e>
                      </m:nary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15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box>
                            <m:boxPr>
                              <m:diff m:val="on"/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box>
                        </m:e>
                      </m:nary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15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sz="15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</m:t>
                      </m:r>
                      <m:nary>
                        <m:naryPr>
                          <m:limLoc m:val="subSup"/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box>
                            <m:boxPr>
                              <m:diff m:val="on"/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box>
                        </m:e>
                      </m:nary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15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tr-TR" sz="15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tr-TR" sz="1500" dirty="0"/>
                  <a:t>Sonuç olarak;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5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tr-TR" sz="15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5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den>
                          </m:f>
                          <m:d>
                            <m:d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f>
                            <m:f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5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f>
                            <m:f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5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f>
                            <m:f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d>
                            <m:d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sSub>
                                <m:sSub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5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  <m:r>
                                    <a:rPr lang="tr-TR" sz="15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−…</m:t>
                          </m:r>
                        </m:e>
                      </m:d>
                    </m:oMath>
                  </m:oMathPara>
                </a14:m>
                <a:endParaRPr lang="tr-TR" sz="1500" dirty="0" smtClean="0"/>
              </a:p>
              <a:p>
                <a:pPr marL="0" indent="0">
                  <a:buNone/>
                </a:pPr>
                <a:endParaRPr lang="tr-TR" sz="1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5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tr-TR" sz="15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15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15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d>
                        <m:d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15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tr-TR" sz="15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500" dirty="0"/>
              </a:p>
              <a:p>
                <a:pPr marL="0" indent="0">
                  <a:buNone/>
                </a:pPr>
                <a:r>
                  <a:rPr lang="tr-TR" sz="1500" dirty="0"/>
                  <a:t>elde edilir.</a:t>
                </a:r>
              </a:p>
            </p:txBody>
          </p:sp>
        </mc:Choice>
        <mc:Fallback>
          <p:sp>
            <p:nvSpPr>
              <p:cNvPr id="7" name="4 İçerik Yer Tutucusu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9F9C02-2CCC-4798-89C9-539E15671B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447800"/>
                <a:ext cx="8640960" cy="4572000"/>
              </a:xfrm>
              <a:blipFill rotWithShape="0">
                <a:blip r:embed="rId2"/>
                <a:stretch>
                  <a:fillRect l="-2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Elipsoid</a:t>
            </a:r>
            <a:r>
              <a:rPr lang="tr-TR" dirty="0"/>
              <a:t> Yüzeyinde Bazı Büyüklükler – Meridyen Yayının Uzunluğu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247D-E5AA-411F-82BE-DC5AE00EECC4}" type="datetime1">
              <a:rPr lang="tr-TR" smtClean="0"/>
              <a:pPr/>
              <a:t>12.10.2020</a:t>
            </a:fld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7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4 İçerik Yer Tutucusu">
                <a:extLst>
                  <a:ext uri="{FF2B5EF4-FFF2-40B4-BE49-F238E27FC236}">
                    <a16:creationId xmlns:a16="http://schemas.microsoft.com/office/drawing/2014/main" xmlns="" id="{068AFF57-1E8B-4FBD-8CAE-7A8372772DF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447800"/>
                <a:ext cx="864096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den>
                      </m:f>
                      <m:d>
                        <m:d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2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45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64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4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175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256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6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11025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16384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8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+…</m:t>
                          </m:r>
                        </m:e>
                      </m:d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den>
                      </m:f>
                      <m:sSup>
                        <m:s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tr-TR" sz="18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  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2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32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4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525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1024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6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2205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4096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8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+…</m:t>
                          </m:r>
                        </m:e>
                      </m:d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tr-TR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18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                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256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4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105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1024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6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2205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16384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8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+…</m:t>
                          </m:r>
                        </m:e>
                      </m:d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tr-TR" sz="18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                                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35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3072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6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315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12288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8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+…</m:t>
                          </m:r>
                        </m:e>
                      </m:d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1500" dirty="0"/>
              </a:p>
            </p:txBody>
          </p:sp>
        </mc:Choice>
        <mc:Fallback>
          <p:sp>
            <p:nvSpPr>
              <p:cNvPr id="6" name="4 İçerik Yer Tutucusu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68AFF57-1E8B-4FBD-8CAE-7A8372772D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447800"/>
                <a:ext cx="8640960" cy="45720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Elipsoid</a:t>
            </a:r>
            <a:r>
              <a:rPr lang="tr-TR" dirty="0"/>
              <a:t> Yüzeyinde Bazı Büyüklükler – Meridyen Yayının Uzunluğu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247D-E5AA-411F-82BE-DC5AE00EECC4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8678" t="16128" r="1652" b="12904"/>
          <a:stretch/>
        </p:blipFill>
        <p:spPr bwMode="auto">
          <a:xfrm>
            <a:off x="5364088" y="2348880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4 İçerik Yer Tutucusu">
                <a:extLst>
                  <a:ext uri="{FF2B5EF4-FFF2-40B4-BE49-F238E27FC236}">
                    <a16:creationId xmlns:a16="http://schemas.microsoft.com/office/drawing/2014/main" xmlns="" id="{EEA1B085-22F7-4CE1-8CAB-F6A1359947A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447800"/>
                <a:ext cx="864096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r-TR" sz="2400" dirty="0"/>
                  <a:t>Ekvatordan başlayarak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400" dirty="0"/>
                  <a:t>),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/>
                  <a:t> enlemine kadar olan meridyen yay uzunluğu söz konusu olursa,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tr-TR" sz="2400" dirty="0"/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5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tr-TR" sz="15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15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15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15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15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500" dirty="0"/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r-TR" sz="2400" dirty="0"/>
                  <a:t>şeklinde bulunur.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r-TR" sz="2400" dirty="0"/>
                  <a:t>Uluslararası HAYFORD elipsoidinde bu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tr-TR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400" dirty="0"/>
                  <a:t/>
                </a:r>
                <a:br>
                  <a:rPr lang="tr-TR" sz="2400" dirty="0"/>
                </a:br>
                <a:r>
                  <a:rPr lang="tr-TR" sz="2400" dirty="0"/>
                  <a:t>katsayıları şu değerleri alır:</a:t>
                </a:r>
              </a:p>
            </p:txBody>
          </p:sp>
        </mc:Choice>
        <mc:Fallback xmlns="">
          <p:sp>
            <p:nvSpPr>
              <p:cNvPr id="6" name="4 İçerik Yer Tutucusu">
                <a:extLst>
                  <a:ext uri="{FF2B5EF4-FFF2-40B4-BE49-F238E27FC236}">
                    <a16:creationId xmlns:a16="http://schemas.microsoft.com/office/drawing/2014/main" id="{EEA1B085-22F7-4CE1-8CAB-F6A1359947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447800"/>
                <a:ext cx="8640960" cy="4572000"/>
              </a:xfrm>
              <a:blipFill>
                <a:blip r:embed="rId3"/>
                <a:stretch>
                  <a:fillRect l="-1058" t="-12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Elipsoid</a:t>
            </a:r>
            <a:r>
              <a:rPr lang="tr-TR" dirty="0"/>
              <a:t> Yüzeyinde Bazı Büyüklükler – Meridyen Yayının Uzunluğu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247D-E5AA-411F-82BE-DC5AE00EECC4}" type="datetime1">
              <a:rPr lang="tr-TR" smtClean="0"/>
              <a:pPr/>
              <a:t>12.10.2020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F42A-858B-4554-9348-D911B30B03C7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6" name="4 İçerik Yer Tutucusu">
            <a:extLst>
              <a:ext uri="{FF2B5EF4-FFF2-40B4-BE49-F238E27FC236}">
                <a16:creationId xmlns:a16="http://schemas.microsoft.com/office/drawing/2014/main" xmlns="" id="{F8D6FAB6-32D0-4F99-9F42-2013D2DE72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o 4">
                <a:extLst>
                  <a:ext uri="{FF2B5EF4-FFF2-40B4-BE49-F238E27FC236}">
                    <a16:creationId xmlns:a16="http://schemas.microsoft.com/office/drawing/2014/main" xmlns="" id="{5C89005A-2D92-406D-9068-DE7D5AD3F9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6098888"/>
                  </p:ext>
                </p:extLst>
              </p:nvPr>
            </p:nvGraphicFramePr>
            <p:xfrm>
              <a:off x="1164195" y="1710900"/>
              <a:ext cx="7272809" cy="2660160"/>
            </p:xfrm>
            <a:graphic>
              <a:graphicData uri="http://schemas.openxmlformats.org/drawingml/2006/table">
                <a:tbl>
                  <a:tblPr firstRow="1" firstCol="1" bandRow="1">
                    <a:tableStyleId>{8A107856-5554-42FB-B03E-39F5DBC370BA}</a:tableStyleId>
                  </a:tblPr>
                  <a:tblGrid>
                    <a:gridCol w="933466">
                      <a:extLst>
                        <a:ext uri="{9D8B030D-6E8A-4147-A177-3AD203B41FA5}">
                          <a16:colId xmlns:a16="http://schemas.microsoft.com/office/drawing/2014/main" xmlns="" val="894261322"/>
                        </a:ext>
                      </a:extLst>
                    </a:gridCol>
                    <a:gridCol w="2402613">
                      <a:extLst>
                        <a:ext uri="{9D8B030D-6E8A-4147-A177-3AD203B41FA5}">
                          <a16:colId xmlns:a16="http://schemas.microsoft.com/office/drawing/2014/main" xmlns="" val="1078963861"/>
                        </a:ext>
                      </a:extLst>
                    </a:gridCol>
                    <a:gridCol w="932139">
                      <a:extLst>
                        <a:ext uri="{9D8B030D-6E8A-4147-A177-3AD203B41FA5}">
                          <a16:colId xmlns:a16="http://schemas.microsoft.com/office/drawing/2014/main" xmlns="" val="1406418461"/>
                        </a:ext>
                      </a:extLst>
                    </a:gridCol>
                    <a:gridCol w="3004591">
                      <a:extLst>
                        <a:ext uri="{9D8B030D-6E8A-4147-A177-3AD203B41FA5}">
                          <a16:colId xmlns:a16="http://schemas.microsoft.com/office/drawing/2014/main" xmlns="" val="3795808225"/>
                        </a:ext>
                      </a:extLst>
                    </a:gridCol>
                  </a:tblGrid>
                  <a:tr h="3414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111 136.536 655 m/°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tr-TR" sz="2000" b="1" i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0.994 955 870 655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181754809"/>
                      </a:ext>
                    </a:extLst>
                  </a:tr>
                  <a:tr h="55810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-16 107.034 68 m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tr-TR" sz="2000" b="1" i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0.005 033 498 193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964627756"/>
                      </a:ext>
                    </a:extLst>
                  </a:tr>
                  <a:tr h="55810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16.976 21 m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p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tr-TR" sz="2000" b="1" i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0.000 010 610 237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92040350"/>
                      </a:ext>
                    </a:extLst>
                  </a:tr>
                  <a:tr h="55810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-0.022 27 m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tr-TR" sz="2000" b="1" i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0.000 000 020 874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982789694"/>
                      </a:ext>
                    </a:extLst>
                  </a:tr>
                  <a:tr h="55810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-0.000 03 m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p>
                                    <m:r>
                                      <a:rPr lang="tr-TR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tr-TR" sz="2000" b="1" i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0.000 000 000 04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4635900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o 4">
                <a:extLst>
                  <a:ext uri="{FF2B5EF4-FFF2-40B4-BE49-F238E27FC236}">
                    <a16:creationId xmlns:a16="http://schemas.microsoft.com/office/drawing/2014/main" id="{5C89005A-2D92-406D-9068-DE7D5AD3F9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6098888"/>
                  </p:ext>
                </p:extLst>
              </p:nvPr>
            </p:nvGraphicFramePr>
            <p:xfrm>
              <a:off x="1164195" y="1710900"/>
              <a:ext cx="7272809" cy="2685687"/>
            </p:xfrm>
            <a:graphic>
              <a:graphicData uri="http://schemas.openxmlformats.org/drawingml/2006/table">
                <a:tbl>
                  <a:tblPr firstRow="1" firstCol="1" bandRow="1">
                    <a:tableStyleId>{8A107856-5554-42FB-B03E-39F5DBC370BA}</a:tableStyleId>
                  </a:tblPr>
                  <a:tblGrid>
                    <a:gridCol w="933466">
                      <a:extLst>
                        <a:ext uri="{9D8B030D-6E8A-4147-A177-3AD203B41FA5}">
                          <a16:colId xmlns:a16="http://schemas.microsoft.com/office/drawing/2014/main" val="894261322"/>
                        </a:ext>
                      </a:extLst>
                    </a:gridCol>
                    <a:gridCol w="2402613">
                      <a:extLst>
                        <a:ext uri="{9D8B030D-6E8A-4147-A177-3AD203B41FA5}">
                          <a16:colId xmlns:a16="http://schemas.microsoft.com/office/drawing/2014/main" val="1078963861"/>
                        </a:ext>
                      </a:extLst>
                    </a:gridCol>
                    <a:gridCol w="932139">
                      <a:extLst>
                        <a:ext uri="{9D8B030D-6E8A-4147-A177-3AD203B41FA5}">
                          <a16:colId xmlns:a16="http://schemas.microsoft.com/office/drawing/2014/main" val="1406418461"/>
                        </a:ext>
                      </a:extLst>
                    </a:gridCol>
                    <a:gridCol w="3004591">
                      <a:extLst>
                        <a:ext uri="{9D8B030D-6E8A-4147-A177-3AD203B41FA5}">
                          <a16:colId xmlns:a16="http://schemas.microsoft.com/office/drawing/2014/main" val="3795808225"/>
                        </a:ext>
                      </a:extLst>
                    </a:gridCol>
                  </a:tblGrid>
                  <a:tr h="453263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54" t="-10667" r="-682353" b="-4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111 136.536 655 m/°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58824" t="-10667" r="-324183" b="-4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0.994 955 870 655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81754809"/>
                      </a:ext>
                    </a:extLst>
                  </a:tr>
                  <a:tr h="558106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54" t="-91209" r="-682353" b="-305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-16 107.034 68 m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58824" t="-91209" r="-324183" b="-305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0.005 033 498 193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64627756"/>
                      </a:ext>
                    </a:extLst>
                  </a:tr>
                  <a:tr h="558106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54" t="-189130" r="-682353" b="-2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16.976 21 m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58824" t="-189130" r="-324183" b="-2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0.000 010 610 237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2040350"/>
                      </a:ext>
                    </a:extLst>
                  </a:tr>
                  <a:tr h="558106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54" t="-289130" r="-682353" b="-1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-0.022 27 m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58824" t="-289130" r="-324183" b="-1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0.000 000 020 874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82789694"/>
                      </a:ext>
                    </a:extLst>
                  </a:tr>
                  <a:tr h="558106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54" t="-389130" r="-682353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-0.000 03 m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58824" t="-389130" r="-324183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tr-TR" sz="2000" b="0" dirty="0">
                              <a:effectLst/>
                            </a:rPr>
                            <a:t>0.000 000 000 04</a:t>
                          </a:r>
                          <a:endParaRPr lang="tr-TR" sz="20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635900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>
                <a:extLst>
                  <a:ext uri="{FF2B5EF4-FFF2-40B4-BE49-F238E27FC236}">
                    <a16:creationId xmlns:a16="http://schemas.microsoft.com/office/drawing/2014/main" xmlns="" id="{2E685D59-07A4-4110-8A0E-617FBD3D087F}"/>
                  </a:ext>
                </a:extLst>
              </p:cNvPr>
              <p:cNvSpPr txBox="1"/>
              <p:nvPr/>
            </p:nvSpPr>
            <p:spPr>
              <a:xfrm>
                <a:off x="1164194" y="4568037"/>
                <a:ext cx="7272809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000" dirty="0"/>
                  <a:t>Denetim;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tr-T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tr-T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+…=1</m:t>
                    </m:r>
                  </m:oMath>
                </a14:m>
                <a:r>
                  <a:rPr lang="tr-TR" sz="2000" dirty="0"/>
                  <a:t> olmalıdır.</a:t>
                </a:r>
              </a:p>
              <a:p>
                <a:endParaRPr lang="tr-TR" sz="2000" dirty="0"/>
              </a:p>
              <a:p>
                <a:r>
                  <a:rPr lang="tr-TR" sz="2000" dirty="0"/>
                  <a:t>Eğer </a:t>
                </a:r>
                <a14:m>
                  <m:oMath xmlns:m="http://schemas.openxmlformats.org/officeDocument/2006/math"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tr-TR" sz="2000" dirty="0"/>
                  <a:t> </a:t>
                </a:r>
                <a:r>
                  <a:rPr lang="tr-TR" sz="2000" dirty="0" err="1"/>
                  <a:t>grad</a:t>
                </a:r>
                <a:r>
                  <a:rPr lang="tr-TR" sz="2000" dirty="0"/>
                  <a:t> cinsinden verilmişse Yukarıdaki değerlerden sadece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000" dirty="0"/>
                  <a:t> değişir.</a:t>
                </a:r>
              </a:p>
              <a:p>
                <a:pPr algn="ctr"/>
                <a:endParaRPr lang="tr-TR" sz="20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000" dirty="0"/>
                  <a:t> = 100 022.8830 m/g olur.</a:t>
                </a:r>
              </a:p>
            </p:txBody>
          </p:sp>
        </mc:Choice>
        <mc:Fallback xmlns="">
          <p:sp>
            <p:nvSpPr>
              <p:cNvPr id="7" name="Metin kutusu 6">
                <a:extLst>
                  <a:ext uri="{FF2B5EF4-FFF2-40B4-BE49-F238E27FC236}">
                    <a16:creationId xmlns:a16="http://schemas.microsoft.com/office/drawing/2014/main" id="{2E685D59-07A4-4110-8A0E-617FBD3D0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94" y="4568037"/>
                <a:ext cx="7272809" cy="1631216"/>
              </a:xfrm>
              <a:prstGeom prst="rect">
                <a:avLst/>
              </a:prstGeom>
              <a:blipFill>
                <a:blip r:embed="rId3"/>
                <a:stretch>
                  <a:fillRect l="-922" t="-1119" b="-63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1788</TotalTime>
  <Words>693</Words>
  <Application>Microsoft Office PowerPoint</Application>
  <PresentationFormat>Ekran Gösterisi (4:3)</PresentationFormat>
  <Paragraphs>217</Paragraphs>
  <Slides>20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Calibri</vt:lpstr>
      <vt:lpstr>Cambria Math</vt:lpstr>
      <vt:lpstr>Franklin Gothic Book</vt:lpstr>
      <vt:lpstr>Perpetua</vt:lpstr>
      <vt:lpstr>Times New Roman</vt:lpstr>
      <vt:lpstr>Wingdings 2</vt:lpstr>
      <vt:lpstr>Hisse Senedi</vt:lpstr>
      <vt:lpstr>Denklem</vt:lpstr>
      <vt:lpstr>Geometrik Jeodezi4</vt:lpstr>
      <vt:lpstr>Elipsoid Yüzeyinde Bazı Büyüklükler – Meridyen Yayının Uzunluğu</vt:lpstr>
      <vt:lpstr>Elipsoid Yüzeyinde Bazı Büyüklükler – Meridyen Yayının Uzunluğu</vt:lpstr>
      <vt:lpstr>Elipsoid Yüzeyinde Bazı Büyüklükler – Meridyen Yayının Uzunluğu</vt:lpstr>
      <vt:lpstr>Elipsoid Yüzeyinde Bazı Büyüklükler – Meridyen Yayının Uzunluğu</vt:lpstr>
      <vt:lpstr>Elipsoid Yüzeyinde Bazı Büyüklükler – Meridyen Yayının Uzunluğu</vt:lpstr>
      <vt:lpstr>Elipsoid Yüzeyinde Bazı Büyüklükler – Meridyen Yayının Uzunluğu</vt:lpstr>
      <vt:lpstr>Elipsoid Yüzeyinde Bazı Büyüklükler – Meridyen Yayının Uzunluğu</vt:lpstr>
      <vt:lpstr>Elipsoid Yüzeyinde Bazı Büyüklükler – Meridyen Yayının Uzunluğu</vt:lpstr>
      <vt:lpstr>Elipsoid Yüzeyinde Bazı Büyüklükler – Meridyen Yayı Verilmişken Enlemin Bulunması</vt:lpstr>
      <vt:lpstr>Elipsoid Yüzeyinde Bazı Büyüklükler – Meridyen Yayı Verilmişken Enlemin Bulunması</vt:lpstr>
      <vt:lpstr>Elipsoid Yüzeyinde Bazı Büyüklükler – Meridyen Yayı Verilmişken Enlemin Bulunması</vt:lpstr>
      <vt:lpstr>Elipsoid Yüzeyinde Bazı Büyüklükler – Küçük Meridyen Yaylarının Hesabı</vt:lpstr>
      <vt:lpstr>Elipsoid Yüzeyinde Bazı Büyüklükler – Paralel Daire Yayının Uzunluğu</vt:lpstr>
      <vt:lpstr>Elipsoid Yüzeyinde Bazı Büyüklükler – Elipsoid Yüzünde Alan Hesapları (İki Paralel Daire Arasında Kalan Alanın Hesabı)</vt:lpstr>
      <vt:lpstr>Elipsoid Yüzeyinde Bazı Büyüklükler – Elipsoid Yüzünde Alan Hesapları (İki Paralel Daire Arasında Kalan Alanın Hesabı)</vt:lpstr>
      <vt:lpstr>Elipsoid Yüzeyinde Bazı Büyüklükler – Elipsoid Yüzünde Alan Hesapları (İki Paralel Daire Arasında Kalan Alanın Hesabı)</vt:lpstr>
      <vt:lpstr>Elipsoid Yüzeyinde Bazı Büyüklükler – Elipsoid Yüzünde Alan Hesapları (İki Paralel Daire Arasında Kalan Alanın Hesabı)</vt:lpstr>
      <vt:lpstr>Elipsoid Yüzeyinde Bazı Büyüklükler – Elipsoid Yüzünde Alan Hesapları (Meridyen ve Paralel Daireleriyle Sınırlandırılmış Alanın Hesabı)</vt:lpstr>
      <vt:lpstr>Elipsoid Yüzeyinde Bazı Büyüklükler – Elipsoid Yüzünde Alan Hesapları (Meridyen ve Paralel Daireleriyle Sınırlandırılmış Alanın Hesabı)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Jeodezi4</dc:title>
  <dc:creator>3412</dc:creator>
  <cp:lastModifiedBy>badi</cp:lastModifiedBy>
  <cp:revision>61</cp:revision>
  <dcterms:created xsi:type="dcterms:W3CDTF">2013-02-15T21:43:50Z</dcterms:created>
  <dcterms:modified xsi:type="dcterms:W3CDTF">2020-10-12T07:48:19Z</dcterms:modified>
</cp:coreProperties>
</file>