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1" r:id="rId6"/>
    <p:sldId id="262" r:id="rId7"/>
    <p:sldId id="263" r:id="rId8"/>
    <p:sldId id="287" r:id="rId9"/>
    <p:sldId id="288" r:id="rId10"/>
    <p:sldId id="289" r:id="rId11"/>
    <p:sldId id="290" r:id="rId12"/>
    <p:sldId id="264" r:id="rId13"/>
    <p:sldId id="291" r:id="rId14"/>
    <p:sldId id="265" r:id="rId15"/>
    <p:sldId id="292"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5" r:id="rId31"/>
    <p:sldId id="286" r:id="rId32"/>
    <p:sldId id="284" r:id="rId33"/>
    <p:sldId id="293" r:id="rId34"/>
    <p:sldId id="280" r:id="rId35"/>
    <p:sldId id="294" r:id="rId36"/>
    <p:sldId id="281" r:id="rId37"/>
    <p:sldId id="295" r:id="rId38"/>
    <p:sldId id="296" r:id="rId39"/>
    <p:sldId id="282" r:id="rId40"/>
    <p:sldId id="297" r:id="rId41"/>
    <p:sldId id="283"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0" autoAdjust="0"/>
    <p:restoredTop sz="94607"/>
  </p:normalViewPr>
  <p:slideViewPr>
    <p:cSldViewPr>
      <p:cViewPr varScale="1">
        <p:scale>
          <a:sx n="121" d="100"/>
          <a:sy n="121" d="100"/>
        </p:scale>
        <p:origin x="161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FEE79-C75B-4694-9641-2A1F6E4590BC}" type="datetimeFigureOut">
              <a:rPr lang="tr-TR" smtClean="0"/>
              <a:t>15.04.2020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0136A3-DF74-4A21-A53E-498263FC40A8}" type="slidenum">
              <a:rPr lang="tr-TR" smtClean="0"/>
              <a:t>‹#›</a:t>
            </a:fld>
            <a:endParaRPr lang="tr-TR"/>
          </a:p>
        </p:txBody>
      </p:sp>
    </p:spTree>
    <p:extLst>
      <p:ext uri="{BB962C8B-B14F-4D97-AF65-F5344CB8AC3E}">
        <p14:creationId xmlns:p14="http://schemas.microsoft.com/office/powerpoint/2010/main" val="33065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E0136A3-DF74-4A21-A53E-498263FC40A8}" type="slidenum">
              <a:rPr lang="tr-TR" smtClean="0"/>
              <a:t>7</a:t>
            </a:fld>
            <a:endParaRPr lang="tr-TR"/>
          </a:p>
        </p:txBody>
      </p:sp>
    </p:spTree>
    <p:extLst>
      <p:ext uri="{BB962C8B-B14F-4D97-AF65-F5344CB8AC3E}">
        <p14:creationId xmlns:p14="http://schemas.microsoft.com/office/powerpoint/2010/main" val="67154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E0136A3-DF74-4A21-A53E-498263FC40A8}" type="slidenum">
              <a:rPr lang="tr-TR" smtClean="0"/>
              <a:t>23</a:t>
            </a:fld>
            <a:endParaRPr lang="tr-TR"/>
          </a:p>
        </p:txBody>
      </p:sp>
    </p:spTree>
    <p:extLst>
      <p:ext uri="{BB962C8B-B14F-4D97-AF65-F5344CB8AC3E}">
        <p14:creationId xmlns:p14="http://schemas.microsoft.com/office/powerpoint/2010/main" val="332774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E0136A3-DF74-4A21-A53E-498263FC40A8}" type="slidenum">
              <a:rPr lang="tr-TR" smtClean="0"/>
              <a:t>25</a:t>
            </a:fld>
            <a:endParaRPr lang="tr-TR"/>
          </a:p>
        </p:txBody>
      </p:sp>
    </p:spTree>
    <p:extLst>
      <p:ext uri="{BB962C8B-B14F-4D97-AF65-F5344CB8AC3E}">
        <p14:creationId xmlns:p14="http://schemas.microsoft.com/office/powerpoint/2010/main" val="338104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E0136A3-DF74-4A21-A53E-498263FC40A8}" type="slidenum">
              <a:rPr lang="tr-TR" smtClean="0"/>
              <a:t>28</a:t>
            </a:fld>
            <a:endParaRPr lang="tr-TR"/>
          </a:p>
        </p:txBody>
      </p:sp>
    </p:spTree>
    <p:extLst>
      <p:ext uri="{BB962C8B-B14F-4D97-AF65-F5344CB8AC3E}">
        <p14:creationId xmlns:p14="http://schemas.microsoft.com/office/powerpoint/2010/main" val="362253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5D6A005-9355-452B-A2A1-30872D784723}"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DBA1F9-88D4-4B38-9FFE-3C2827B4BD08}"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5D6A005-9355-452B-A2A1-30872D784723}"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DBA1F9-88D4-4B38-9FFE-3C2827B4BD0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D6A005-9355-452B-A2A1-30872D784723}"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DBA1F9-88D4-4B38-9FFE-3C2827B4BD08}"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D6A005-9355-452B-A2A1-30872D784723}"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DBA1F9-88D4-4B38-9FFE-3C2827B4BD08}"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5D6A005-9355-452B-A2A1-30872D784723}" type="datetimeFigureOut">
              <a:rPr lang="tr-TR" smtClean="0"/>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DBA1F9-88D4-4B38-9FFE-3C2827B4BD0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D6A005-9355-452B-A2A1-30872D784723}" type="datetimeFigureOut">
              <a:rPr lang="tr-TR" smtClean="0"/>
              <a:t>15.04.2020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DBA1F9-88D4-4B38-9FFE-3C2827B4BD08}"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5D6A005-9355-452B-A2A1-30872D784723}" type="datetimeFigureOut">
              <a:rPr lang="tr-TR" smtClean="0"/>
              <a:t>15.04.2020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DBA1F9-88D4-4B38-9FFE-3C2827B4BD08}"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5D6A005-9355-452B-A2A1-30872D784723}" type="datetimeFigureOut">
              <a:rPr lang="tr-TR" smtClean="0"/>
              <a:t>15.04.2020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DBA1F9-88D4-4B38-9FFE-3C2827B4BD0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6A005-9355-452B-A2A1-30872D784723}" type="datetimeFigureOut">
              <a:rPr lang="tr-TR" smtClean="0"/>
              <a:t>15.04.2020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DBA1F9-88D4-4B38-9FFE-3C2827B4BD0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5D6A005-9355-452B-A2A1-30872D784723}" type="datetimeFigureOut">
              <a:rPr lang="tr-TR" smtClean="0"/>
              <a:t>15.04.2020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DBA1F9-88D4-4B38-9FFE-3C2827B4BD08}"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5D6A005-9355-452B-A2A1-30872D784723}" type="datetimeFigureOut">
              <a:rPr lang="tr-TR" smtClean="0"/>
              <a:t>15.04.2020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DBA1F9-88D4-4B38-9FFE-3C2827B4BD08}"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5D6A005-9355-452B-A2A1-30872D784723}" type="datetimeFigureOut">
              <a:rPr lang="tr-TR" smtClean="0"/>
              <a:t>15.04.2020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5DBA1F9-88D4-4B38-9FFE-3C2827B4BD0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hepsiburada.com/nobeltipkitabev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323528" y="764704"/>
            <a:ext cx="8475883" cy="1793167"/>
          </a:xfrm>
        </p:spPr>
        <p:txBody>
          <a:bodyPr/>
          <a:lstStyle/>
          <a:p>
            <a:pPr marL="182880" indent="0" algn="ctr">
              <a:buNone/>
            </a:pPr>
            <a:r>
              <a:rPr lang="tr-TR" dirty="0"/>
              <a:t>METABOLİZMANIN DÜZENLENİMİ</a:t>
            </a:r>
          </a:p>
        </p:txBody>
      </p:sp>
      <p:sp>
        <p:nvSpPr>
          <p:cNvPr id="5" name="Başlık 1"/>
          <p:cNvSpPr txBox="1">
            <a:spLocks/>
          </p:cNvSpPr>
          <p:nvPr/>
        </p:nvSpPr>
        <p:spPr>
          <a:xfrm>
            <a:off x="413830" y="3068960"/>
            <a:ext cx="8316341" cy="89658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tr-TR" sz="2800" dirty="0">
                <a:solidFill>
                  <a:schemeClr val="accent6">
                    <a:lumMod val="75000"/>
                  </a:schemeClr>
                </a:solidFill>
              </a:rPr>
              <a:t>&gt;BESLENME / AÇLIK DÖNGÜSÜ&lt;</a:t>
            </a:r>
          </a:p>
        </p:txBody>
      </p:sp>
      <p:sp>
        <p:nvSpPr>
          <p:cNvPr id="6" name="Alt Başlık 2"/>
          <p:cNvSpPr>
            <a:spLocks noGrp="1"/>
          </p:cNvSpPr>
          <p:nvPr>
            <p:ph type="subTitle" idx="1"/>
          </p:nvPr>
        </p:nvSpPr>
        <p:spPr>
          <a:xfrm>
            <a:off x="2459417" y="4653136"/>
            <a:ext cx="6658718" cy="882119"/>
          </a:xfrm>
        </p:spPr>
        <p:txBody>
          <a:bodyPr/>
          <a:lstStyle/>
          <a:p>
            <a:pPr algn="r"/>
            <a:r>
              <a:rPr lang="tr-TR" dirty="0"/>
              <a:t>Doç. Dr. Banu MANSUROĞLU</a:t>
            </a:r>
          </a:p>
          <a:p>
            <a:pPr algn="r"/>
            <a:endParaRPr lang="tr-TR" dirty="0"/>
          </a:p>
        </p:txBody>
      </p:sp>
      <p:sp>
        <p:nvSpPr>
          <p:cNvPr id="7" name="TextBox 6">
            <a:extLst>
              <a:ext uri="{FF2B5EF4-FFF2-40B4-BE49-F238E27FC236}">
                <a16:creationId xmlns:a16="http://schemas.microsoft.com/office/drawing/2014/main" id="{837EE92F-B085-9F40-ABB2-52152537C7DD}"/>
              </a:ext>
            </a:extLst>
          </p:cNvPr>
          <p:cNvSpPr txBox="1"/>
          <p:nvPr/>
        </p:nvSpPr>
        <p:spPr>
          <a:xfrm>
            <a:off x="2459417" y="5373216"/>
            <a:ext cx="5424951" cy="646331"/>
          </a:xfrm>
          <a:prstGeom prst="rect">
            <a:avLst/>
          </a:prstGeom>
          <a:noFill/>
        </p:spPr>
        <p:txBody>
          <a:bodyPr wrap="square" rtlCol="0">
            <a:spAutoFit/>
          </a:bodyPr>
          <a:lstStyle/>
          <a:p>
            <a:pPr fontAlgn="base"/>
            <a:r>
              <a:rPr lang="tr-TR" dirty="0"/>
              <a:t>Kaynak: </a:t>
            </a:r>
            <a:r>
              <a:rPr lang="tr-TR" b="1" dirty="0" err="1"/>
              <a:t>Lippincott</a:t>
            </a:r>
            <a:r>
              <a:rPr lang="tr-TR" b="1" dirty="0"/>
              <a:t> Biyokimya - </a:t>
            </a:r>
            <a:r>
              <a:rPr lang="tr-TR" b="1" dirty="0" err="1"/>
              <a:t>Denise</a:t>
            </a:r>
            <a:r>
              <a:rPr lang="tr-TR" b="1" dirty="0"/>
              <a:t> </a:t>
            </a:r>
            <a:r>
              <a:rPr lang="tr-TR" b="1" dirty="0" err="1"/>
              <a:t>Ferrier</a:t>
            </a:r>
            <a:endParaRPr lang="tr-TR" b="1" dirty="0"/>
          </a:p>
          <a:p>
            <a:r>
              <a:rPr lang="tr-TR" dirty="0">
                <a:hlinkClick r:id="rId2" tooltip="Nobel Tıp Kitabevi"/>
              </a:rPr>
              <a:t>Nobel Tıp Kitabevi</a:t>
            </a:r>
            <a:endParaRPr lang="tr-TR" dirty="0"/>
          </a:p>
        </p:txBody>
      </p:sp>
    </p:spTree>
    <p:extLst>
      <p:ext uri="{BB962C8B-B14F-4D97-AF65-F5344CB8AC3E}">
        <p14:creationId xmlns:p14="http://schemas.microsoft.com/office/powerpoint/2010/main" val="244313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Gülşah\Desktop\a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68124"/>
            <a:ext cx="7200800" cy="3729227"/>
          </a:xfrm>
          <a:prstGeom prst="rect">
            <a:avLst/>
          </a:prstGeom>
          <a:noFill/>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251520" y="332656"/>
            <a:ext cx="3944856"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b="1" dirty="0"/>
              <a:t>4. </a:t>
            </a:r>
            <a:r>
              <a:rPr lang="tr-TR" b="1" dirty="0" err="1"/>
              <a:t>Glikolizin</a:t>
            </a:r>
            <a:r>
              <a:rPr lang="tr-TR" b="1" dirty="0"/>
              <a:t> Artışı</a:t>
            </a:r>
          </a:p>
        </p:txBody>
      </p:sp>
      <p:sp>
        <p:nvSpPr>
          <p:cNvPr id="6" name="Satır Belirtme Çizgisi 1 5"/>
          <p:cNvSpPr/>
          <p:nvPr/>
        </p:nvSpPr>
        <p:spPr>
          <a:xfrm>
            <a:off x="2987824" y="1052736"/>
            <a:ext cx="5976664" cy="1728192"/>
          </a:xfrm>
          <a:prstGeom prst="borderCallout1">
            <a:avLst>
              <a:gd name="adj1" fmla="val 48318"/>
              <a:gd name="adj2" fmla="val -968"/>
              <a:gd name="adj3" fmla="val 169301"/>
              <a:gd name="adj4" fmla="val -12258"/>
            </a:avLst>
          </a:prstGeom>
          <a:ln w="31750">
            <a:tailEnd type="stealth"/>
          </a:ln>
        </p:spPr>
        <p:style>
          <a:lnRef idx="1">
            <a:schemeClr val="accent6"/>
          </a:lnRef>
          <a:fillRef idx="3">
            <a:schemeClr val="accent6"/>
          </a:fillRef>
          <a:effectRef idx="2">
            <a:schemeClr val="accent6"/>
          </a:effectRef>
          <a:fontRef idx="minor">
            <a:schemeClr val="lt1"/>
          </a:fontRef>
        </p:style>
        <p:txBody>
          <a:bodyPr rtlCol="0" anchor="ctr"/>
          <a:lstStyle/>
          <a:p>
            <a:pPr lvl="0" algn="ctr"/>
            <a:r>
              <a:rPr lang="tr-TR" sz="1200" dirty="0"/>
              <a:t>Karaciğerde,  glikozun </a:t>
            </a:r>
            <a:r>
              <a:rPr lang="tr-TR" sz="1200" dirty="0" err="1"/>
              <a:t>glikolitik</a:t>
            </a:r>
            <a:r>
              <a:rPr lang="tr-TR" sz="1200" dirty="0"/>
              <a:t> metabolizması sadece </a:t>
            </a:r>
            <a:r>
              <a:rPr lang="tr-TR" sz="1200" dirty="0" err="1"/>
              <a:t>karbohidratça</a:t>
            </a:r>
            <a:r>
              <a:rPr lang="tr-TR" sz="1200" dirty="0"/>
              <a:t> zengin bir öğün sonrasını izleyen emilim döneminde anlamlıdır. Glikozun </a:t>
            </a:r>
            <a:r>
              <a:rPr lang="tr-TR" sz="1200" dirty="0" err="1"/>
              <a:t>asetil</a:t>
            </a:r>
            <a:r>
              <a:rPr lang="tr-TR" sz="1200" dirty="0"/>
              <a:t> </a:t>
            </a:r>
            <a:r>
              <a:rPr lang="tr-TR" sz="1200" dirty="0" err="1"/>
              <a:t>KoA’ya</a:t>
            </a:r>
            <a:r>
              <a:rPr lang="tr-TR" sz="1200" dirty="0"/>
              <a:t> çevrimi, </a:t>
            </a:r>
            <a:r>
              <a:rPr lang="tr-TR" sz="1200" dirty="0" err="1"/>
              <a:t>pirüvat</a:t>
            </a:r>
            <a:r>
              <a:rPr lang="tr-TR" sz="1200" dirty="0"/>
              <a:t> </a:t>
            </a:r>
            <a:r>
              <a:rPr lang="tr-TR" sz="1200" dirty="0" err="1"/>
              <a:t>kinaz</a:t>
            </a:r>
            <a:r>
              <a:rPr lang="tr-TR" sz="1200" dirty="0"/>
              <a:t> gibi glikozun düzenleyici enzimlerinin artan aktivitesinin sonucu olarak insülin/</a:t>
            </a:r>
            <a:r>
              <a:rPr lang="tr-TR" sz="1200" dirty="0" err="1"/>
              <a:t>glukagon</a:t>
            </a:r>
            <a:r>
              <a:rPr lang="tr-TR" sz="1200" dirty="0"/>
              <a:t> oranının yükselmesiyle uyarılmaktadır. </a:t>
            </a:r>
            <a:r>
              <a:rPr lang="tr-TR" sz="1200" dirty="0" err="1"/>
              <a:t>Pirüvatı</a:t>
            </a:r>
            <a:r>
              <a:rPr lang="tr-TR" sz="1200" dirty="0"/>
              <a:t> </a:t>
            </a:r>
            <a:r>
              <a:rPr lang="tr-TR" sz="1200" dirty="0" err="1"/>
              <a:t>Asetil</a:t>
            </a:r>
            <a:r>
              <a:rPr lang="tr-TR" sz="1200" dirty="0"/>
              <a:t> </a:t>
            </a:r>
            <a:r>
              <a:rPr lang="tr-TR" sz="1200" dirty="0" err="1"/>
              <a:t>KoA’ya</a:t>
            </a:r>
            <a:r>
              <a:rPr lang="tr-TR" sz="1200" dirty="0"/>
              <a:t> dönüştüren </a:t>
            </a:r>
            <a:r>
              <a:rPr lang="tr-TR" sz="1200" dirty="0" err="1"/>
              <a:t>Pirüvat</a:t>
            </a:r>
            <a:r>
              <a:rPr lang="tr-TR" sz="1200" dirty="0"/>
              <a:t> </a:t>
            </a:r>
            <a:r>
              <a:rPr lang="tr-TR" sz="1200" dirty="0" err="1"/>
              <a:t>dehidrogenaz</a:t>
            </a:r>
            <a:r>
              <a:rPr lang="tr-TR" sz="1200" dirty="0"/>
              <a:t> (PDH), </a:t>
            </a:r>
            <a:r>
              <a:rPr lang="tr-TR" sz="1200" dirty="0" err="1"/>
              <a:t>pirüvatın</a:t>
            </a:r>
            <a:r>
              <a:rPr lang="tr-TR" sz="1200" dirty="0"/>
              <a:t> PDH </a:t>
            </a:r>
            <a:r>
              <a:rPr lang="tr-TR" sz="1200" dirty="0" err="1"/>
              <a:t>kinazı</a:t>
            </a:r>
            <a:r>
              <a:rPr lang="tr-TR" sz="1200" dirty="0"/>
              <a:t> </a:t>
            </a:r>
            <a:r>
              <a:rPr lang="tr-TR" sz="1200" dirty="0" err="1"/>
              <a:t>inhibe</a:t>
            </a:r>
            <a:r>
              <a:rPr lang="tr-TR" sz="1200" dirty="0"/>
              <a:t> etmesinden dolayı aktiftir (</a:t>
            </a:r>
            <a:r>
              <a:rPr lang="tr-TR" sz="1200" dirty="0" err="1"/>
              <a:t>defosforile</a:t>
            </a:r>
            <a:r>
              <a:rPr lang="tr-TR" sz="1200" dirty="0"/>
              <a:t>). </a:t>
            </a:r>
            <a:r>
              <a:rPr lang="tr-TR" sz="1200" dirty="0" err="1"/>
              <a:t>Asetil</a:t>
            </a:r>
            <a:r>
              <a:rPr lang="tr-TR" sz="1200" dirty="0"/>
              <a:t> </a:t>
            </a:r>
            <a:r>
              <a:rPr lang="tr-TR" sz="1200" dirty="0" err="1"/>
              <a:t>KoA</a:t>
            </a:r>
            <a:r>
              <a:rPr lang="tr-TR" sz="1200" dirty="0"/>
              <a:t> ya yağ asidi sentezi için kullanılır ya da </a:t>
            </a:r>
            <a:r>
              <a:rPr lang="tr-TR" sz="1200" dirty="0" err="1"/>
              <a:t>trikarboksilik</a:t>
            </a:r>
            <a:r>
              <a:rPr lang="tr-TR" sz="1200" dirty="0"/>
              <a:t> asit (TCA) </a:t>
            </a:r>
            <a:r>
              <a:rPr lang="tr-TR" sz="1200" dirty="0" err="1"/>
              <a:t>siklusunda</a:t>
            </a:r>
            <a:r>
              <a:rPr lang="tr-TR" sz="1200" dirty="0"/>
              <a:t> gerçekleşen </a:t>
            </a:r>
            <a:r>
              <a:rPr lang="tr-TR" sz="1200" dirty="0" err="1"/>
              <a:t>oksidasyon</a:t>
            </a:r>
            <a:r>
              <a:rPr lang="tr-TR" sz="1200" dirty="0"/>
              <a:t> yoluyla enerji sağlar.</a:t>
            </a:r>
          </a:p>
          <a:p>
            <a:pPr algn="ctr"/>
            <a:endParaRPr lang="tr-TR" sz="1200" dirty="0"/>
          </a:p>
        </p:txBody>
      </p:sp>
    </p:spTree>
    <p:extLst>
      <p:ext uri="{BB962C8B-B14F-4D97-AF65-F5344CB8AC3E}">
        <p14:creationId xmlns:p14="http://schemas.microsoft.com/office/powerpoint/2010/main" val="124211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251520" y="332656"/>
            <a:ext cx="3948831"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b="1" dirty="0"/>
              <a:t>5.Glukoneogenezin Azalışı</a:t>
            </a:r>
          </a:p>
        </p:txBody>
      </p:sp>
      <p:sp>
        <p:nvSpPr>
          <p:cNvPr id="7" name="Dikdörtgen 6"/>
          <p:cNvSpPr/>
          <p:nvPr/>
        </p:nvSpPr>
        <p:spPr>
          <a:xfrm>
            <a:off x="431540" y="1772816"/>
            <a:ext cx="8280920" cy="33123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r>
              <a:rPr lang="tr-TR" dirty="0"/>
              <a:t> Emilim durumunda </a:t>
            </a:r>
            <a:r>
              <a:rPr lang="tr-TR" dirty="0" err="1"/>
              <a:t>glikoliz</a:t>
            </a:r>
            <a:r>
              <a:rPr lang="tr-TR" dirty="0"/>
              <a:t> uyarılırken </a:t>
            </a:r>
            <a:r>
              <a:rPr lang="tr-TR" dirty="0" err="1"/>
              <a:t>glukoneogenez</a:t>
            </a:r>
            <a:r>
              <a:rPr lang="tr-TR" dirty="0"/>
              <a:t> azalır. </a:t>
            </a:r>
          </a:p>
          <a:p>
            <a:pPr lvl="0"/>
            <a:r>
              <a:rPr lang="tr-TR" dirty="0"/>
              <a:t> Enzim aktivitesi için önemli bir </a:t>
            </a:r>
            <a:r>
              <a:rPr lang="tr-TR" dirty="0" err="1"/>
              <a:t>allosterik</a:t>
            </a:r>
            <a:r>
              <a:rPr lang="tr-TR" dirty="0"/>
              <a:t> </a:t>
            </a:r>
            <a:r>
              <a:rPr lang="tr-TR" dirty="0" err="1"/>
              <a:t>aktivatör</a:t>
            </a:r>
            <a:r>
              <a:rPr lang="tr-TR" dirty="0"/>
              <a:t> olan </a:t>
            </a:r>
            <a:r>
              <a:rPr lang="tr-TR" dirty="0" err="1"/>
              <a:t>asetil</a:t>
            </a:r>
            <a:r>
              <a:rPr lang="tr-TR" dirty="0"/>
              <a:t> </a:t>
            </a:r>
            <a:r>
              <a:rPr lang="tr-TR" dirty="0" err="1"/>
              <a:t>KoA’nın</a:t>
            </a:r>
            <a:r>
              <a:rPr lang="tr-TR" dirty="0"/>
              <a:t> düşük düzeylerinden dolayı, </a:t>
            </a:r>
            <a:r>
              <a:rPr lang="tr-TR" dirty="0" err="1"/>
              <a:t>glukoneogenezin</a:t>
            </a:r>
            <a:r>
              <a:rPr lang="tr-TR" dirty="0"/>
              <a:t> ilk basamağını </a:t>
            </a:r>
            <a:r>
              <a:rPr lang="tr-TR" dirty="0" err="1"/>
              <a:t>katalizleyen</a:t>
            </a:r>
            <a:r>
              <a:rPr lang="tr-TR" dirty="0"/>
              <a:t> </a:t>
            </a:r>
            <a:r>
              <a:rPr lang="tr-TR" dirty="0" err="1"/>
              <a:t>Pirüvat</a:t>
            </a:r>
            <a:r>
              <a:rPr lang="tr-TR" dirty="0"/>
              <a:t> </a:t>
            </a:r>
            <a:r>
              <a:rPr lang="tr-TR" dirty="0" err="1"/>
              <a:t>karboksilaz</a:t>
            </a:r>
            <a:r>
              <a:rPr lang="tr-TR" dirty="0"/>
              <a:t> büyük oranda </a:t>
            </a:r>
            <a:r>
              <a:rPr lang="tr-TR" dirty="0" err="1"/>
              <a:t>inaktiftir</a:t>
            </a:r>
            <a:r>
              <a:rPr lang="tr-TR" dirty="0"/>
              <a:t>. </a:t>
            </a:r>
          </a:p>
          <a:p>
            <a:pPr lvl="0"/>
            <a:r>
              <a:rPr lang="tr-TR" dirty="0"/>
              <a:t> Yüksek insülin/</a:t>
            </a:r>
            <a:r>
              <a:rPr lang="tr-TR" dirty="0" err="1"/>
              <a:t>glukagon</a:t>
            </a:r>
            <a:r>
              <a:rPr lang="tr-TR" dirty="0"/>
              <a:t> oranı </a:t>
            </a:r>
            <a:r>
              <a:rPr lang="tr-TR" dirty="0" err="1"/>
              <a:t>fruktoz</a:t>
            </a:r>
            <a:r>
              <a:rPr lang="tr-TR" dirty="0"/>
              <a:t> 1,6-bisfosfataz gibi diğer </a:t>
            </a:r>
            <a:r>
              <a:rPr lang="tr-TR" dirty="0" err="1"/>
              <a:t>glukoneojenik</a:t>
            </a:r>
            <a:r>
              <a:rPr lang="tr-TR" dirty="0"/>
              <a:t> enzimlerin </a:t>
            </a:r>
            <a:r>
              <a:rPr lang="tr-TR" dirty="0" err="1"/>
              <a:t>inaktivasyonunda</a:t>
            </a:r>
            <a:r>
              <a:rPr lang="tr-TR" dirty="0"/>
              <a:t> rol oynar. Bu dönemde </a:t>
            </a:r>
            <a:r>
              <a:rPr lang="tr-TR" dirty="0" err="1"/>
              <a:t>glikojenoliz</a:t>
            </a:r>
            <a:r>
              <a:rPr lang="tr-TR" dirty="0"/>
              <a:t> azalmaktadır.</a:t>
            </a:r>
          </a:p>
        </p:txBody>
      </p:sp>
    </p:spTree>
    <p:extLst>
      <p:ext uri="{BB962C8B-B14F-4D97-AF65-F5344CB8AC3E}">
        <p14:creationId xmlns:p14="http://schemas.microsoft.com/office/powerpoint/2010/main" val="54236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Yağ Metabolizması</a:t>
            </a:r>
          </a:p>
        </p:txBody>
      </p:sp>
      <p:sp>
        <p:nvSpPr>
          <p:cNvPr id="5" name="Yuvarlatılmış Dikdörtgen 4"/>
          <p:cNvSpPr/>
          <p:nvPr/>
        </p:nvSpPr>
        <p:spPr>
          <a:xfrm>
            <a:off x="148959" y="1340768"/>
            <a:ext cx="3944856"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1. Yağ Asidi Sentezinde Artış</a:t>
            </a:r>
          </a:p>
        </p:txBody>
      </p:sp>
      <p:pic>
        <p:nvPicPr>
          <p:cNvPr id="6" name="Picture 5" descr="C:\Users\Gülşah\Desktop\a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61049"/>
            <a:ext cx="5700676" cy="2952327"/>
          </a:xfrm>
          <a:prstGeom prst="rect">
            <a:avLst/>
          </a:prstGeom>
          <a:noFill/>
          <a:extLst>
            <a:ext uri="{909E8E84-426E-40DD-AFC4-6F175D3DCCD1}">
              <a14:hiddenFill xmlns:a14="http://schemas.microsoft.com/office/drawing/2010/main">
                <a:solidFill>
                  <a:srgbClr val="FFFFFF"/>
                </a:solidFill>
              </a14:hiddenFill>
            </a:ext>
          </a:extLst>
        </p:spPr>
      </p:pic>
      <p:sp>
        <p:nvSpPr>
          <p:cNvPr id="8" name="Satır Belirtme Çizgisi 1 7"/>
          <p:cNvSpPr/>
          <p:nvPr/>
        </p:nvSpPr>
        <p:spPr>
          <a:xfrm>
            <a:off x="2699792" y="1988840"/>
            <a:ext cx="5976664" cy="1976755"/>
          </a:xfrm>
          <a:prstGeom prst="borderCallout1">
            <a:avLst>
              <a:gd name="adj1" fmla="val 49678"/>
              <a:gd name="adj2" fmla="val -68"/>
              <a:gd name="adj3" fmla="val 172022"/>
              <a:gd name="adj4" fmla="val -12933"/>
            </a:avLst>
          </a:prstGeom>
          <a:ln w="31750">
            <a:solidFill>
              <a:schemeClr val="accent2">
                <a:lumMod val="50000"/>
              </a:schemeClr>
            </a:solidFill>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400" dirty="0"/>
              <a:t>Karaciğer yağ asitlerinin de </a:t>
            </a:r>
            <a:r>
              <a:rPr lang="tr-TR" sz="1400" dirty="0" err="1"/>
              <a:t>novo</a:t>
            </a:r>
            <a:r>
              <a:rPr lang="tr-TR" sz="1400" dirty="0"/>
              <a:t> sentezi için öncelikli dokudur. Bu yolak vücudun enerji ihtiyacını aşan düzeyde kalorili diyet alınmış olan emilim döneminde meydana gelir. Yağ asidi sentezi, </a:t>
            </a:r>
            <a:r>
              <a:rPr lang="tr-TR" sz="1400" dirty="0" err="1"/>
              <a:t>substrat</a:t>
            </a:r>
            <a:r>
              <a:rPr lang="tr-TR" sz="1400" dirty="0"/>
              <a:t> varlığında veya </a:t>
            </a:r>
            <a:r>
              <a:rPr lang="tr-TR" sz="1400" dirty="0" err="1"/>
              <a:t>asetil</a:t>
            </a:r>
            <a:r>
              <a:rPr lang="tr-TR" sz="1400" dirty="0"/>
              <a:t> </a:t>
            </a:r>
            <a:r>
              <a:rPr lang="tr-TR" sz="1400" dirty="0" err="1"/>
              <a:t>KoA</a:t>
            </a:r>
            <a:r>
              <a:rPr lang="tr-TR" sz="1400" dirty="0"/>
              <a:t> </a:t>
            </a:r>
            <a:r>
              <a:rPr lang="tr-TR" sz="1400" dirty="0" err="1"/>
              <a:t>karboksilazın</a:t>
            </a:r>
            <a:r>
              <a:rPr lang="tr-TR" sz="1400" dirty="0"/>
              <a:t> </a:t>
            </a:r>
            <a:r>
              <a:rPr lang="tr-TR" sz="1400" dirty="0" err="1"/>
              <a:t>defosforilasyonu</a:t>
            </a:r>
            <a:r>
              <a:rPr lang="tr-TR" sz="1400" dirty="0"/>
              <a:t> yada </a:t>
            </a:r>
            <a:r>
              <a:rPr lang="tr-TR" sz="1400" dirty="0" err="1"/>
              <a:t>allosterik</a:t>
            </a:r>
            <a:r>
              <a:rPr lang="tr-TR" sz="1400" dirty="0"/>
              <a:t> </a:t>
            </a:r>
            <a:r>
              <a:rPr lang="tr-TR" sz="1400" dirty="0" err="1"/>
              <a:t>aktivatör</a:t>
            </a:r>
            <a:r>
              <a:rPr lang="tr-TR" sz="1400" dirty="0"/>
              <a:t> olan </a:t>
            </a:r>
            <a:r>
              <a:rPr lang="tr-TR" sz="1400" dirty="0" err="1"/>
              <a:t>sitratın</a:t>
            </a:r>
            <a:r>
              <a:rPr lang="tr-TR" sz="1400" dirty="0"/>
              <a:t> aktive edilmesi sonucu gerçekleşir. Bu enzim yağ asidi sentezinin hız kısıtlayıcı basamağı olan </a:t>
            </a:r>
            <a:r>
              <a:rPr lang="tr-TR" sz="1400" dirty="0" err="1"/>
              <a:t>asetil</a:t>
            </a:r>
            <a:r>
              <a:rPr lang="tr-TR" sz="1400" dirty="0"/>
              <a:t> </a:t>
            </a:r>
            <a:r>
              <a:rPr lang="tr-TR" sz="1400" dirty="0" err="1"/>
              <a:t>KoA’dan</a:t>
            </a:r>
            <a:r>
              <a:rPr lang="tr-TR" sz="1400" dirty="0"/>
              <a:t>, </a:t>
            </a:r>
            <a:r>
              <a:rPr lang="tr-TR" sz="1400" dirty="0" err="1"/>
              <a:t>malonil</a:t>
            </a:r>
            <a:r>
              <a:rPr lang="tr-TR" sz="1400" dirty="0"/>
              <a:t> </a:t>
            </a:r>
            <a:r>
              <a:rPr lang="tr-TR" sz="1400" dirty="0" err="1"/>
              <a:t>KoA</a:t>
            </a:r>
            <a:r>
              <a:rPr lang="tr-TR" sz="1400" dirty="0"/>
              <a:t> oluşumunu katalizler.</a:t>
            </a:r>
            <a:br>
              <a:rPr lang="tr-TR" sz="1400" dirty="0"/>
            </a:br>
            <a:r>
              <a:rPr lang="tr-TR" sz="1400" b="1" dirty="0"/>
              <a:t>!!!!! Yağ asidi </a:t>
            </a:r>
            <a:r>
              <a:rPr lang="tr-TR" sz="1400" b="1" dirty="0" err="1"/>
              <a:t>oksidasyonu</a:t>
            </a:r>
            <a:r>
              <a:rPr lang="tr-TR" sz="1400" b="1" dirty="0"/>
              <a:t> bu aşamada </a:t>
            </a:r>
            <a:r>
              <a:rPr lang="tr-TR" sz="1400" b="1" dirty="0" err="1"/>
              <a:t>malonil</a:t>
            </a:r>
            <a:r>
              <a:rPr lang="tr-TR" sz="1400" b="1" dirty="0"/>
              <a:t> </a:t>
            </a:r>
            <a:r>
              <a:rPr lang="tr-TR" sz="1400" b="1" dirty="0" err="1"/>
              <a:t>KoA</a:t>
            </a:r>
            <a:r>
              <a:rPr lang="tr-TR" sz="1400" b="1" dirty="0"/>
              <a:t> ile </a:t>
            </a:r>
            <a:r>
              <a:rPr lang="tr-TR" sz="1400" b="1" dirty="0" err="1"/>
              <a:t>inhibe</a:t>
            </a:r>
            <a:r>
              <a:rPr lang="tr-TR" sz="1400" b="1" dirty="0"/>
              <a:t> edilir.!!!!</a:t>
            </a:r>
          </a:p>
        </p:txBody>
      </p:sp>
    </p:spTree>
    <p:extLst>
      <p:ext uri="{BB962C8B-B14F-4D97-AF65-F5344CB8AC3E}">
        <p14:creationId xmlns:p14="http://schemas.microsoft.com/office/powerpoint/2010/main" val="236910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48959" y="404664"/>
            <a:ext cx="3944856"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2.TAG Sentezinin Artışı </a:t>
            </a:r>
          </a:p>
        </p:txBody>
      </p:sp>
      <p:pic>
        <p:nvPicPr>
          <p:cNvPr id="5" name="Picture 5" descr="C:\Users\Gülşah\Desktop\a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68124"/>
            <a:ext cx="7200800" cy="3729227"/>
          </a:xfrm>
          <a:prstGeom prst="rect">
            <a:avLst/>
          </a:prstGeom>
          <a:noFill/>
          <a:extLst>
            <a:ext uri="{909E8E84-426E-40DD-AFC4-6F175D3DCCD1}">
              <a14:hiddenFill xmlns:a14="http://schemas.microsoft.com/office/drawing/2010/main">
                <a:solidFill>
                  <a:srgbClr val="FFFFFF"/>
                </a:solidFill>
              </a14:hiddenFill>
            </a:ext>
          </a:extLst>
        </p:spPr>
      </p:pic>
      <p:sp>
        <p:nvSpPr>
          <p:cNvPr id="6" name="Satır Belirtme Çizgisi 1 5"/>
          <p:cNvSpPr/>
          <p:nvPr/>
        </p:nvSpPr>
        <p:spPr>
          <a:xfrm>
            <a:off x="3180783" y="1000462"/>
            <a:ext cx="5976664" cy="1976755"/>
          </a:xfrm>
          <a:prstGeom prst="borderCallout1">
            <a:avLst>
              <a:gd name="adj1" fmla="val 99337"/>
              <a:gd name="adj2" fmla="val 49430"/>
              <a:gd name="adj3" fmla="val 209437"/>
              <a:gd name="adj4" fmla="val -8658"/>
            </a:avLst>
          </a:prstGeom>
          <a:ln w="31750">
            <a:solidFill>
              <a:schemeClr val="accent2">
                <a:lumMod val="50000"/>
              </a:schemeClr>
            </a:solidFill>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400" dirty="0"/>
              <a:t>TAG sentezi, </a:t>
            </a:r>
            <a:r>
              <a:rPr lang="tr-TR" sz="1400" dirty="0" err="1"/>
              <a:t>asetil</a:t>
            </a:r>
            <a:r>
              <a:rPr lang="tr-TR" sz="1400" dirty="0"/>
              <a:t> </a:t>
            </a:r>
            <a:r>
              <a:rPr lang="tr-TR" sz="1400" dirty="0" err="1"/>
              <a:t>KoA’dan</a:t>
            </a:r>
            <a:r>
              <a:rPr lang="tr-TR" sz="1400" dirty="0"/>
              <a:t> de </a:t>
            </a:r>
            <a:r>
              <a:rPr lang="tr-TR" sz="1400" dirty="0" err="1"/>
              <a:t>novo</a:t>
            </a:r>
            <a:r>
              <a:rPr lang="tr-TR" sz="1400" dirty="0"/>
              <a:t> sentezi ve kandan </a:t>
            </a:r>
            <a:r>
              <a:rPr lang="tr-TR" sz="1400" b="1" dirty="0"/>
              <a:t>alınan </a:t>
            </a:r>
            <a:r>
              <a:rPr lang="tr-TR" sz="1400" b="1" dirty="0" err="1"/>
              <a:t>şilomikron</a:t>
            </a:r>
            <a:r>
              <a:rPr lang="tr-TR" sz="1400" b="1" dirty="0"/>
              <a:t> kalıntılarının TAG içeriklerinin hidrolizinden elde edilen yağ </a:t>
            </a:r>
            <a:r>
              <a:rPr lang="tr-TR" sz="1400" b="1" dirty="0" err="1"/>
              <a:t>açil</a:t>
            </a:r>
            <a:r>
              <a:rPr lang="tr-TR" sz="1400" b="1" dirty="0"/>
              <a:t> </a:t>
            </a:r>
            <a:r>
              <a:rPr lang="tr-TR" sz="1400" b="1" dirty="0" err="1"/>
              <a:t>KoA</a:t>
            </a:r>
            <a:r>
              <a:rPr lang="tr-TR" sz="1400" b="1" dirty="0"/>
              <a:t> ile desteklenmektedir. </a:t>
            </a:r>
          </a:p>
          <a:p>
            <a:pPr algn="ctr"/>
            <a:r>
              <a:rPr lang="tr-TR" sz="1400" dirty="0"/>
              <a:t>Glikozun </a:t>
            </a:r>
            <a:r>
              <a:rPr lang="tr-TR" sz="1400" dirty="0" err="1"/>
              <a:t>glikolitik</a:t>
            </a:r>
            <a:r>
              <a:rPr lang="tr-TR" sz="1400" dirty="0"/>
              <a:t> metabolizması TAG sentezi için merkezi konumda olan </a:t>
            </a:r>
            <a:r>
              <a:rPr lang="tr-TR" sz="1400" b="1" dirty="0" err="1"/>
              <a:t>gliserol</a:t>
            </a:r>
            <a:r>
              <a:rPr lang="tr-TR" sz="1400" b="1" dirty="0"/>
              <a:t> 3-fosfatın </a:t>
            </a:r>
            <a:r>
              <a:rPr lang="tr-TR" sz="1400" dirty="0"/>
              <a:t>oluşumunu sağlar. Karaciğer, </a:t>
            </a:r>
            <a:r>
              <a:rPr lang="tr-TR" sz="1400" dirty="0" err="1"/>
              <a:t>TAG’ı</a:t>
            </a:r>
            <a:r>
              <a:rPr lang="tr-TR" sz="1400" dirty="0"/>
              <a:t>, özellikle yağ ve kas dokusu gibi </a:t>
            </a:r>
            <a:r>
              <a:rPr lang="tr-TR" sz="1400" dirty="0" err="1"/>
              <a:t>ekstrahepatik</a:t>
            </a:r>
            <a:r>
              <a:rPr lang="tr-TR" sz="1400" dirty="0"/>
              <a:t> dokularca kullanılmak üzere kana salınan </a:t>
            </a:r>
            <a:r>
              <a:rPr lang="tr-TR" sz="1400" b="1" dirty="0"/>
              <a:t>çok-düşük-yoğunluklu </a:t>
            </a:r>
            <a:r>
              <a:rPr lang="tr-TR" sz="1400" b="1" dirty="0" err="1"/>
              <a:t>lipoprotein</a:t>
            </a:r>
            <a:r>
              <a:rPr lang="tr-TR" sz="1400" b="1" dirty="0"/>
              <a:t> (VLDL) parçacıklarının içine paketler.</a:t>
            </a:r>
          </a:p>
        </p:txBody>
      </p:sp>
      <p:cxnSp>
        <p:nvCxnSpPr>
          <p:cNvPr id="8" name="Düz Ok Bağlayıcısı 7"/>
          <p:cNvCxnSpPr>
            <a:stCxn id="6" idx="1"/>
          </p:cNvCxnSpPr>
          <p:nvPr/>
        </p:nvCxnSpPr>
        <p:spPr>
          <a:xfrm flipH="1">
            <a:off x="4788025" y="2977217"/>
            <a:ext cx="1381090" cy="2035959"/>
          </a:xfrm>
          <a:prstGeom prst="straightConnector1">
            <a:avLst/>
          </a:prstGeom>
          <a:ln w="317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Dirsek Bağlayıcısı 12"/>
          <p:cNvCxnSpPr>
            <a:stCxn id="6" idx="1"/>
          </p:cNvCxnSpPr>
          <p:nvPr/>
        </p:nvCxnSpPr>
        <p:spPr>
          <a:xfrm rot="5400000">
            <a:off x="3092439" y="2296539"/>
            <a:ext cx="2395999" cy="3757355"/>
          </a:xfrm>
          <a:prstGeom prst="bentConnector2">
            <a:avLst/>
          </a:prstGeom>
          <a:ln w="31750" cmpd="tri">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Aminoasit Metabolizması</a:t>
            </a:r>
          </a:p>
        </p:txBody>
      </p:sp>
      <p:sp>
        <p:nvSpPr>
          <p:cNvPr id="5" name="Yuvarlatılmış Dikdörtgen 4"/>
          <p:cNvSpPr/>
          <p:nvPr/>
        </p:nvSpPr>
        <p:spPr>
          <a:xfrm>
            <a:off x="148959" y="1340768"/>
            <a:ext cx="3944856"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1. Amino Asit Yıkımının Artışı</a:t>
            </a:r>
          </a:p>
        </p:txBody>
      </p:sp>
      <p:pic>
        <p:nvPicPr>
          <p:cNvPr id="6" name="Picture 5" descr="C:\Users\Gülşah\Desktop\a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156157"/>
            <a:ext cx="7200800" cy="3729227"/>
          </a:xfrm>
          <a:prstGeom prst="rect">
            <a:avLst/>
          </a:prstGeom>
          <a:noFill/>
          <a:extLst>
            <a:ext uri="{909E8E84-426E-40DD-AFC4-6F175D3DCCD1}">
              <a14:hiddenFill xmlns:a14="http://schemas.microsoft.com/office/drawing/2010/main">
                <a:solidFill>
                  <a:srgbClr val="FFFFFF"/>
                </a:solidFill>
              </a14:hiddenFill>
            </a:ext>
          </a:extLst>
        </p:spPr>
      </p:pic>
      <p:sp>
        <p:nvSpPr>
          <p:cNvPr id="7" name="Satır Belirtme Çizgisi 1 6"/>
          <p:cNvSpPr/>
          <p:nvPr/>
        </p:nvSpPr>
        <p:spPr>
          <a:xfrm>
            <a:off x="2121387" y="1916832"/>
            <a:ext cx="6843101" cy="1512168"/>
          </a:xfrm>
          <a:prstGeom prst="borderCallout1">
            <a:avLst>
              <a:gd name="adj1" fmla="val 99006"/>
              <a:gd name="adj2" fmla="val 49534"/>
              <a:gd name="adj3" fmla="val 167522"/>
              <a:gd name="adj4" fmla="val 21698"/>
            </a:avLst>
          </a:prstGeom>
          <a:ln w="31750">
            <a:tailEnd type="stealth"/>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200" dirty="0"/>
              <a:t>Emilim sürecinde, karaciğerin protein ve diğer azot içeren bileşiklerin sentezinde kullanacağı miktardan daha çok aminoasit oluşmaktadır. Aşırı miktardaki amino asit depolanmaz fakat protein sentezinde kullanılmak üzere tüm dokulara salınmaktadır ya da karbon iskeletlerini oluşturacak şekilde, </a:t>
            </a:r>
            <a:r>
              <a:rPr lang="tr-TR" sz="1200" dirty="0" err="1"/>
              <a:t>pirüvat</a:t>
            </a:r>
            <a:r>
              <a:rPr lang="tr-TR" sz="1200" dirty="0"/>
              <a:t>, </a:t>
            </a:r>
            <a:r>
              <a:rPr lang="tr-TR" sz="1200" dirty="0" err="1"/>
              <a:t>asetil</a:t>
            </a:r>
            <a:r>
              <a:rPr lang="tr-TR" sz="1200" dirty="0"/>
              <a:t> </a:t>
            </a:r>
            <a:r>
              <a:rPr lang="tr-TR" sz="1200" dirty="0" err="1"/>
              <a:t>KoA</a:t>
            </a:r>
            <a:r>
              <a:rPr lang="tr-TR" sz="1200" dirty="0"/>
              <a:t> veya TCA </a:t>
            </a:r>
            <a:r>
              <a:rPr lang="tr-TR" sz="1200" dirty="0" err="1"/>
              <a:t>siklusu</a:t>
            </a:r>
            <a:r>
              <a:rPr lang="tr-TR" sz="1200" dirty="0"/>
              <a:t> ara ürünlerine yıkılmakta, </a:t>
            </a:r>
            <a:r>
              <a:rPr lang="tr-TR" sz="1200" dirty="0" err="1"/>
              <a:t>deamine</a:t>
            </a:r>
            <a:r>
              <a:rPr lang="tr-TR" sz="1200" dirty="0"/>
              <a:t> edilmektedirler. Bu </a:t>
            </a:r>
            <a:r>
              <a:rPr lang="tr-TR" sz="1200" dirty="0" err="1"/>
              <a:t>metabolitler</a:t>
            </a:r>
            <a:r>
              <a:rPr lang="tr-TR" sz="1200" dirty="0"/>
              <a:t> enerji </a:t>
            </a:r>
            <a:r>
              <a:rPr lang="tr-TR" sz="1200" dirty="0" err="1"/>
              <a:t>eldesi</a:t>
            </a:r>
            <a:r>
              <a:rPr lang="tr-TR" sz="1200" dirty="0"/>
              <a:t> için okside edilebilir veya yağ asidi sentezinde kullanılır. Karaciğer, dallı zincirli aminoasitler olan </a:t>
            </a:r>
            <a:r>
              <a:rPr lang="tr-TR" sz="1200" dirty="0" err="1"/>
              <a:t>lösin</a:t>
            </a:r>
            <a:r>
              <a:rPr lang="tr-TR" sz="1200" dirty="0"/>
              <a:t>, </a:t>
            </a:r>
            <a:r>
              <a:rPr lang="tr-TR" sz="1200" dirty="0" err="1"/>
              <a:t>izolösin</a:t>
            </a:r>
            <a:r>
              <a:rPr lang="tr-TR" sz="1200" dirty="0"/>
              <a:t> ve valinin </a:t>
            </a:r>
            <a:r>
              <a:rPr lang="tr-TR" sz="1200" dirty="0" err="1"/>
              <a:t>yıkılımını</a:t>
            </a:r>
            <a:r>
              <a:rPr lang="tr-TR" sz="1200" dirty="0"/>
              <a:t> sınırlı sayıda yapabilir. Karaciğerde değişime uğramadan geçerler ve tercihen kasta </a:t>
            </a:r>
            <a:r>
              <a:rPr lang="tr-TR" sz="1200" dirty="0" err="1"/>
              <a:t>metabolize</a:t>
            </a:r>
            <a:r>
              <a:rPr lang="tr-TR" sz="1200" dirty="0"/>
              <a:t> olurlar.</a:t>
            </a:r>
          </a:p>
          <a:p>
            <a:pPr algn="ctr"/>
            <a:endParaRPr lang="tr-TR" sz="1200" dirty="0"/>
          </a:p>
        </p:txBody>
      </p:sp>
      <p:cxnSp>
        <p:nvCxnSpPr>
          <p:cNvPr id="12" name="Düz Ok Bağlayıcısı 11"/>
          <p:cNvCxnSpPr>
            <a:stCxn id="7" idx="1"/>
          </p:cNvCxnSpPr>
          <p:nvPr/>
        </p:nvCxnSpPr>
        <p:spPr>
          <a:xfrm flipH="1">
            <a:off x="3635896" y="3429000"/>
            <a:ext cx="1907042" cy="115212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a:stCxn id="7" idx="1"/>
          </p:cNvCxnSpPr>
          <p:nvPr/>
        </p:nvCxnSpPr>
        <p:spPr>
          <a:xfrm flipH="1">
            <a:off x="3788296" y="3429000"/>
            <a:ext cx="1754642" cy="130452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42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48959" y="404664"/>
            <a:ext cx="3944856"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2. Protein Sentezinin Artışı</a:t>
            </a:r>
          </a:p>
        </p:txBody>
      </p:sp>
      <p:pic>
        <p:nvPicPr>
          <p:cNvPr id="5" name="Picture 5" descr="C:\Users\Gülşah\Desktop\a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68124"/>
            <a:ext cx="7200800" cy="3729227"/>
          </a:xfrm>
          <a:prstGeom prst="rect">
            <a:avLst/>
          </a:prstGeom>
          <a:noFill/>
          <a:extLst>
            <a:ext uri="{909E8E84-426E-40DD-AFC4-6F175D3DCCD1}">
              <a14:hiddenFill xmlns:a14="http://schemas.microsoft.com/office/drawing/2010/main">
                <a:solidFill>
                  <a:srgbClr val="FFFFFF"/>
                </a:solidFill>
              </a14:hiddenFill>
            </a:ext>
          </a:extLst>
        </p:spPr>
      </p:pic>
      <p:sp>
        <p:nvSpPr>
          <p:cNvPr id="6" name="Satır Belirtme Çizgisi 1 5"/>
          <p:cNvSpPr/>
          <p:nvPr/>
        </p:nvSpPr>
        <p:spPr>
          <a:xfrm>
            <a:off x="4788024" y="1052736"/>
            <a:ext cx="4355976" cy="1512168"/>
          </a:xfrm>
          <a:prstGeom prst="borderCallout1">
            <a:avLst>
              <a:gd name="adj1" fmla="val 99006"/>
              <a:gd name="adj2" fmla="val 49534"/>
              <a:gd name="adj3" fmla="val 234637"/>
              <a:gd name="adj4" fmla="val 93"/>
            </a:avLst>
          </a:prstGeom>
          <a:ln w="31750">
            <a:tailEnd type="stealth"/>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600" dirty="0"/>
              <a:t>Vücut glikojen veya TAG depolarını oluşturduğu yolla proteini depolayamaz. Bununla birlikte, bir önceki emilim sonrası dönemde yıkılan proteinlerin yerine koymak için emilim sürecinde </a:t>
            </a:r>
            <a:r>
              <a:rPr lang="tr-TR" sz="1600" dirty="0" err="1"/>
              <a:t>hepatik</a:t>
            </a:r>
            <a:r>
              <a:rPr lang="tr-TR" sz="1600" dirty="0"/>
              <a:t> protein sentezinde</a:t>
            </a:r>
            <a:r>
              <a:rPr lang="tr-TR" sz="1600" b="1" dirty="0"/>
              <a:t> geçici </a:t>
            </a:r>
            <a:r>
              <a:rPr lang="tr-TR" sz="1600" dirty="0"/>
              <a:t>bir artış meydana gelir. </a:t>
            </a:r>
          </a:p>
        </p:txBody>
      </p:sp>
    </p:spTree>
    <p:extLst>
      <p:ext uri="{BB962C8B-B14F-4D97-AF65-F5344CB8AC3E}">
        <p14:creationId xmlns:p14="http://schemas.microsoft.com/office/powerpoint/2010/main" val="417326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4932040" cy="1368152"/>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b="1" dirty="0">
                <a:solidFill>
                  <a:srgbClr val="FFFF00"/>
                </a:solidFill>
                <a:effectLst>
                  <a:outerShdw blurRad="38100" dist="38100" dir="2700000" algn="tl">
                    <a:srgbClr val="000000">
                      <a:alpha val="43137"/>
                    </a:srgbClr>
                  </a:outerShdw>
                </a:effectLst>
              </a:rPr>
              <a:t>YAĞ DOKU: </a:t>
            </a:r>
            <a:r>
              <a:rPr lang="tr-TR" sz="2400" b="1" dirty="0">
                <a:effectLst>
                  <a:outerShdw blurRad="38100" dist="38100" dir="2700000" algn="tl">
                    <a:srgbClr val="000000">
                      <a:alpha val="43137"/>
                    </a:srgbClr>
                  </a:outerShdw>
                </a:effectLst>
              </a:rPr>
              <a:t>ENERJİ DEPOLAMA YERİ</a:t>
            </a:r>
          </a:p>
        </p:txBody>
      </p:sp>
      <p:sp>
        <p:nvSpPr>
          <p:cNvPr id="5" name="Metin kutusu 4"/>
          <p:cNvSpPr txBox="1"/>
          <p:nvPr/>
        </p:nvSpPr>
        <p:spPr>
          <a:xfrm>
            <a:off x="323528" y="1844824"/>
            <a:ext cx="8424936" cy="1200329"/>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Yağ doku karaciğere yakıt moleküllerini dağıtabilen ikinci dokudur.</a:t>
            </a:r>
          </a:p>
          <a:p>
            <a:pPr marL="285750" indent="-285750" algn="just">
              <a:buFont typeface="Wingdings" panose="05000000000000000000" pitchFamily="2" charset="2"/>
              <a:buChar char="Ø"/>
            </a:pPr>
            <a:r>
              <a:rPr lang="tr-TR" dirty="0"/>
              <a:t>70 kg olan bir erkeğin yağ dokusu yaklaşık 14 kg’dır yani toplam kas kitlesinin yarısı kadar yağ dokusuna sahiptir. </a:t>
            </a:r>
          </a:p>
          <a:p>
            <a:pPr marL="285750" indent="-285750" algn="just">
              <a:buFont typeface="Wingdings" panose="05000000000000000000" pitchFamily="2" charset="2"/>
              <a:buChar char="Ø"/>
            </a:pPr>
            <a:r>
              <a:rPr lang="tr-TR" dirty="0" err="1"/>
              <a:t>Obez</a:t>
            </a:r>
            <a:r>
              <a:rPr lang="tr-TR" dirty="0"/>
              <a:t> kişilerde yağ doku toplam kilonun %70’ini geçebilir. </a:t>
            </a:r>
          </a:p>
        </p:txBody>
      </p:sp>
      <p:pic>
        <p:nvPicPr>
          <p:cNvPr id="2050" name="Picture 2" descr="C:\Users\Gülşah\Desktop\beslenme ve açlık\Yeni klasör\Ekran Alıntı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212976"/>
            <a:ext cx="2920553" cy="2806609"/>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987824" y="6019585"/>
            <a:ext cx="2920553" cy="505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Bir yağ hücresi hacminin neredeyse tamamını bir TAG damlacığı oluşturabilir. </a:t>
            </a:r>
          </a:p>
        </p:txBody>
      </p:sp>
    </p:spTree>
    <p:extLst>
      <p:ext uri="{BB962C8B-B14F-4D97-AF65-F5344CB8AC3E}">
        <p14:creationId xmlns:p14="http://schemas.microsoft.com/office/powerpoint/2010/main" val="356954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err="1"/>
              <a:t>Karbohidrat</a:t>
            </a:r>
            <a:r>
              <a:rPr lang="tr-TR" dirty="0"/>
              <a:t> Metabolizması</a:t>
            </a:r>
          </a:p>
        </p:txBody>
      </p:sp>
      <p:pic>
        <p:nvPicPr>
          <p:cNvPr id="2050" name="Picture 2" descr="C:\Users\Gülşah\Desktop\beslenme ve açlık\Yeni klasör\Ekran Alıntısı.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000" contrast="13000"/>
                    </a14:imgEffect>
                  </a14:imgLayer>
                </a14:imgProps>
              </a:ext>
              <a:ext uri="{28A0092B-C50C-407E-A947-70E740481C1C}">
                <a14:useLocalDpi xmlns:a14="http://schemas.microsoft.com/office/drawing/2010/main" val="0"/>
              </a:ext>
            </a:extLst>
          </a:blip>
          <a:srcRect/>
          <a:stretch>
            <a:fillRect/>
          </a:stretch>
        </p:blipFill>
        <p:spPr bwMode="auto">
          <a:xfrm>
            <a:off x="611560" y="1412776"/>
            <a:ext cx="2409825" cy="4981575"/>
          </a:xfrm>
          <a:prstGeom prst="rect">
            <a:avLst/>
          </a:prstGeom>
          <a:noFill/>
          <a:extLst>
            <a:ext uri="{909E8E84-426E-40DD-AFC4-6F175D3DCCD1}">
              <a14:hiddenFill xmlns:a14="http://schemas.microsoft.com/office/drawing/2010/main">
                <a:solidFill>
                  <a:srgbClr val="FFFFFF"/>
                </a:solidFill>
              </a14:hiddenFill>
            </a:ext>
          </a:extLst>
        </p:spPr>
      </p:pic>
      <p:sp>
        <p:nvSpPr>
          <p:cNvPr id="5" name="Satır Belirtme Çizgisi 1 4"/>
          <p:cNvSpPr/>
          <p:nvPr/>
        </p:nvSpPr>
        <p:spPr>
          <a:xfrm>
            <a:off x="3635896" y="1196752"/>
            <a:ext cx="5256584" cy="1296144"/>
          </a:xfrm>
          <a:prstGeom prst="borderCallout1">
            <a:avLst>
              <a:gd name="adj1" fmla="val 50911"/>
              <a:gd name="adj2" fmla="val -403"/>
              <a:gd name="adj3" fmla="val 54272"/>
              <a:gd name="adj4" fmla="val -48452"/>
            </a:avLst>
          </a:prstGeom>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a:p>
            <a:pPr algn="ctr"/>
            <a:r>
              <a:rPr lang="tr-TR" sz="1400" dirty="0"/>
              <a:t>GLUT-4 ile glikozun yağ hücresine girişi kandaki insülin konsantrasyonuna duyarlıdır. Emilim döneminde, dolaşımdaki insülin seviyelerinin artışı yağ hücrelerine glikoz akışı ile sonuçlanır.</a:t>
            </a:r>
          </a:p>
        </p:txBody>
      </p:sp>
      <p:sp>
        <p:nvSpPr>
          <p:cNvPr id="7" name="Satır Belirtme Çizgisi 1 6"/>
          <p:cNvSpPr/>
          <p:nvPr/>
        </p:nvSpPr>
        <p:spPr>
          <a:xfrm>
            <a:off x="3635896" y="2852936"/>
            <a:ext cx="5256584" cy="1296144"/>
          </a:xfrm>
          <a:prstGeom prst="borderCallout1">
            <a:avLst>
              <a:gd name="adj1" fmla="val 49874"/>
              <a:gd name="adj2" fmla="val -403"/>
              <a:gd name="adj3" fmla="val -12126"/>
              <a:gd name="adj4" fmla="val -28755"/>
            </a:avLst>
          </a:prstGeom>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a:p>
            <a:pPr algn="ctr"/>
            <a:endParaRPr lang="tr-TR" sz="1400" dirty="0"/>
          </a:p>
          <a:p>
            <a:pPr algn="ctr"/>
            <a:r>
              <a:rPr lang="tr-TR" sz="1400" dirty="0"/>
              <a:t>Hücre içi glikozun artışı </a:t>
            </a:r>
            <a:r>
              <a:rPr lang="tr-TR" sz="1400" dirty="0" err="1"/>
              <a:t>glikoliz</a:t>
            </a:r>
            <a:r>
              <a:rPr lang="tr-TR" sz="1400" dirty="0"/>
              <a:t> oranının yükselmesi ile sonuçlanır. Yağ dokusunda, </a:t>
            </a:r>
            <a:r>
              <a:rPr lang="tr-TR" sz="1400" dirty="0" err="1"/>
              <a:t>glikoliz</a:t>
            </a:r>
            <a:r>
              <a:rPr lang="tr-TR" sz="1400" dirty="0"/>
              <a:t>, TAG sentezi için gerekli olan </a:t>
            </a:r>
            <a:r>
              <a:rPr lang="tr-TR" sz="1400" dirty="0" err="1"/>
              <a:t>gliserol</a:t>
            </a:r>
            <a:r>
              <a:rPr lang="tr-TR" sz="1400" dirty="0"/>
              <a:t> fosfat desteği sağlayarak sentez görevi üstlenmektedir.</a:t>
            </a:r>
          </a:p>
        </p:txBody>
      </p:sp>
      <p:sp>
        <p:nvSpPr>
          <p:cNvPr id="8" name="Satır Belirtme Çizgisi 1 7"/>
          <p:cNvSpPr/>
          <p:nvPr/>
        </p:nvSpPr>
        <p:spPr>
          <a:xfrm>
            <a:off x="3635896" y="4869159"/>
            <a:ext cx="5256584" cy="1525191"/>
          </a:xfrm>
          <a:prstGeom prst="borderCallout1">
            <a:avLst>
              <a:gd name="adj1" fmla="val 45200"/>
              <a:gd name="adj2" fmla="val -403"/>
              <a:gd name="adj3" fmla="val -141662"/>
              <a:gd name="adj4" fmla="val -34894"/>
            </a:avLst>
          </a:prstGeom>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a:p>
            <a:pPr algn="ctr"/>
            <a:r>
              <a:rPr lang="tr-TR" sz="1400" dirty="0"/>
              <a:t>Yağ dokusu glikozu, yağ asidi sentezinde </a:t>
            </a:r>
            <a:r>
              <a:rPr lang="tr-TR" sz="1400" dirty="0" err="1"/>
              <a:t>esansiyel</a:t>
            </a:r>
            <a:r>
              <a:rPr lang="tr-TR" sz="1400" dirty="0"/>
              <a:t> olan </a:t>
            </a:r>
            <a:r>
              <a:rPr lang="tr-TR" sz="1400" dirty="0" err="1"/>
              <a:t>NADPH’ın</a:t>
            </a:r>
            <a:r>
              <a:rPr lang="tr-TR" sz="1400" dirty="0"/>
              <a:t> üretildiği ve HMF adı verilen yolak ile </a:t>
            </a:r>
            <a:r>
              <a:rPr lang="tr-TR" sz="1400" dirty="0" err="1"/>
              <a:t>metabolize</a:t>
            </a:r>
            <a:r>
              <a:rPr lang="tr-TR" sz="1400" dirty="0"/>
              <a:t> edebilir. Bununla birlikte, insan yağ dokusunda yağ asitlerinin başlıca kaynağı de </a:t>
            </a:r>
            <a:r>
              <a:rPr lang="tr-TR" sz="1400" dirty="0" err="1"/>
              <a:t>novo</a:t>
            </a:r>
            <a:r>
              <a:rPr lang="tr-TR" sz="1400" dirty="0"/>
              <a:t> sentez değildir.</a:t>
            </a:r>
          </a:p>
        </p:txBody>
      </p:sp>
      <p:sp>
        <p:nvSpPr>
          <p:cNvPr id="6" name="Yuvarlatılmış Dikdörtgen 5"/>
          <p:cNvSpPr/>
          <p:nvPr/>
        </p:nvSpPr>
        <p:spPr>
          <a:xfrm>
            <a:off x="3635896" y="1196752"/>
            <a:ext cx="316835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1.Glikoz Taşınmasının Artışı</a:t>
            </a:r>
          </a:p>
        </p:txBody>
      </p:sp>
      <p:sp>
        <p:nvSpPr>
          <p:cNvPr id="10" name="Yuvarlatılmış Dikdörtgen 9"/>
          <p:cNvSpPr/>
          <p:nvPr/>
        </p:nvSpPr>
        <p:spPr>
          <a:xfrm>
            <a:off x="3635896" y="2858108"/>
            <a:ext cx="316835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tr-TR" dirty="0"/>
              <a:t>2.Glikolizin Artışı</a:t>
            </a:r>
          </a:p>
        </p:txBody>
      </p:sp>
      <p:sp>
        <p:nvSpPr>
          <p:cNvPr id="11" name="Yuvarlatılmış Dikdörtgen 10"/>
          <p:cNvSpPr/>
          <p:nvPr/>
        </p:nvSpPr>
        <p:spPr>
          <a:xfrm>
            <a:off x="3635896" y="4869159"/>
            <a:ext cx="316835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tr-TR" dirty="0"/>
              <a:t>3.HMF Aktivitesinde Artış</a:t>
            </a:r>
          </a:p>
        </p:txBody>
      </p:sp>
      <p:cxnSp>
        <p:nvCxnSpPr>
          <p:cNvPr id="12" name="Düz Ok Bağlayıcısı 11"/>
          <p:cNvCxnSpPr>
            <a:stCxn id="7" idx="2"/>
          </p:cNvCxnSpPr>
          <p:nvPr/>
        </p:nvCxnSpPr>
        <p:spPr>
          <a:xfrm flipH="1" flipV="1">
            <a:off x="1816472" y="3038128"/>
            <a:ext cx="1819424" cy="46288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12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Yağ Metabolizması</a:t>
            </a:r>
          </a:p>
        </p:txBody>
      </p:sp>
      <p:pic>
        <p:nvPicPr>
          <p:cNvPr id="5" name="Picture 2" descr="C:\Users\Gülşah\Desktop\beslenme ve açlık\Yeni klasör\Ekran Alıntısı.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000" contrast="13000"/>
                    </a14:imgEffect>
                  </a14:imgLayer>
                </a14:imgProps>
              </a:ext>
              <a:ext uri="{28A0092B-C50C-407E-A947-70E740481C1C}">
                <a14:useLocalDpi xmlns:a14="http://schemas.microsoft.com/office/drawing/2010/main" val="0"/>
              </a:ext>
            </a:extLst>
          </a:blip>
          <a:srcRect/>
          <a:stretch>
            <a:fillRect/>
          </a:stretch>
        </p:blipFill>
        <p:spPr bwMode="auto">
          <a:xfrm>
            <a:off x="611560" y="1412776"/>
            <a:ext cx="2409825" cy="4981575"/>
          </a:xfrm>
          <a:prstGeom prst="rect">
            <a:avLst/>
          </a:prstGeom>
          <a:noFill/>
          <a:extLst>
            <a:ext uri="{909E8E84-426E-40DD-AFC4-6F175D3DCCD1}">
              <a14:hiddenFill xmlns:a14="http://schemas.microsoft.com/office/drawing/2010/main">
                <a:solidFill>
                  <a:srgbClr val="FFFFFF"/>
                </a:solidFill>
              </a14:hiddenFill>
            </a:ext>
          </a:extLst>
        </p:spPr>
      </p:pic>
      <p:sp>
        <p:nvSpPr>
          <p:cNvPr id="6" name="Satır Belirtme Çizgisi 1 5"/>
          <p:cNvSpPr/>
          <p:nvPr/>
        </p:nvSpPr>
        <p:spPr>
          <a:xfrm>
            <a:off x="3625480" y="1215372"/>
            <a:ext cx="5256584" cy="1656184"/>
          </a:xfrm>
          <a:prstGeom prst="borderCallout1">
            <a:avLst>
              <a:gd name="adj1" fmla="val 50911"/>
              <a:gd name="adj2" fmla="val -403"/>
              <a:gd name="adj3" fmla="val 129782"/>
              <a:gd name="adj4" fmla="val -43592"/>
            </a:avLst>
          </a:prstGeom>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a:p>
            <a:pPr algn="ctr"/>
            <a:r>
              <a:rPr lang="tr-TR" sz="1400" dirty="0"/>
              <a:t> </a:t>
            </a:r>
          </a:p>
          <a:p>
            <a:pPr algn="ctr"/>
            <a:r>
              <a:rPr lang="tr-TR" sz="1400" dirty="0"/>
              <a:t>İnsan yağ dokusunda </a:t>
            </a:r>
            <a:r>
              <a:rPr lang="tr-TR" sz="1400" dirty="0" err="1"/>
              <a:t>asetil</a:t>
            </a:r>
            <a:r>
              <a:rPr lang="tr-TR" sz="1400" dirty="0"/>
              <a:t> </a:t>
            </a:r>
            <a:r>
              <a:rPr lang="tr-TR" sz="1400" dirty="0" err="1"/>
              <a:t>KoA’dan</a:t>
            </a:r>
            <a:r>
              <a:rPr lang="tr-TR" sz="1400" dirty="0"/>
              <a:t> yağ asitlerinin De </a:t>
            </a:r>
            <a:r>
              <a:rPr lang="tr-TR" sz="1400" dirty="0" err="1"/>
              <a:t>novo</a:t>
            </a:r>
            <a:r>
              <a:rPr lang="tr-TR" sz="1400" dirty="0"/>
              <a:t> sentezi, aç olan kişilerin beslenme hali dışında, düşük seviyededir. Bunun yerine, </a:t>
            </a:r>
            <a:r>
              <a:rPr lang="tr-TR" sz="1400" dirty="0" err="1"/>
              <a:t>lipid</a:t>
            </a:r>
            <a:r>
              <a:rPr lang="tr-TR" sz="1400" dirty="0"/>
              <a:t> depolarına katılan yağ asitlerinin çoğu diyette bulunan yağlardan (</a:t>
            </a:r>
            <a:r>
              <a:rPr lang="tr-TR" sz="1400" dirty="0" err="1"/>
              <a:t>şilomikronlar</a:t>
            </a:r>
            <a:r>
              <a:rPr lang="tr-TR" sz="1400" dirty="0"/>
              <a:t> şeklinde) ve daha az miktarda ise karaciğerdeki </a:t>
            </a:r>
            <a:r>
              <a:rPr lang="tr-TR" sz="1400" dirty="0" err="1"/>
              <a:t>VLDL’den</a:t>
            </a:r>
            <a:r>
              <a:rPr lang="tr-TR" sz="1400" dirty="0"/>
              <a:t> sağlanır. </a:t>
            </a:r>
          </a:p>
        </p:txBody>
      </p:sp>
      <p:sp>
        <p:nvSpPr>
          <p:cNvPr id="7" name="Satır Belirtme Çizgisi 1 6"/>
          <p:cNvSpPr/>
          <p:nvPr/>
        </p:nvSpPr>
        <p:spPr>
          <a:xfrm>
            <a:off x="3625480" y="3140968"/>
            <a:ext cx="5256584" cy="2376264"/>
          </a:xfrm>
          <a:prstGeom prst="borderCallout1">
            <a:avLst>
              <a:gd name="adj1" fmla="val 49874"/>
              <a:gd name="adj2" fmla="val -403"/>
              <a:gd name="adj3" fmla="val 35974"/>
              <a:gd name="adj4" fmla="val -42569"/>
            </a:avLst>
          </a:prstGeom>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00" dirty="0"/>
          </a:p>
          <a:p>
            <a:pPr algn="ctr"/>
            <a:endParaRPr lang="tr-TR" sz="1300" dirty="0"/>
          </a:p>
          <a:p>
            <a:pPr algn="ctr"/>
            <a:r>
              <a:rPr lang="tr-TR" sz="1300" dirty="0" err="1"/>
              <a:t>Lipid</a:t>
            </a:r>
            <a:r>
              <a:rPr lang="tr-TR" sz="1300" dirty="0"/>
              <a:t> içeren bir öğün sonrası, </a:t>
            </a:r>
            <a:r>
              <a:rPr lang="tr-TR" sz="1300" dirty="0" err="1"/>
              <a:t>şilomikronlardaki</a:t>
            </a:r>
            <a:r>
              <a:rPr lang="tr-TR" sz="1300" dirty="0"/>
              <a:t> </a:t>
            </a:r>
            <a:r>
              <a:rPr lang="tr-TR" sz="1300" dirty="0" err="1"/>
              <a:t>TAG’ın</a:t>
            </a:r>
            <a:r>
              <a:rPr lang="tr-TR" sz="1300" dirty="0"/>
              <a:t> hidrolizi ve VLDL yağ dokusuna yağ asitlerini kazandırır. Bu </a:t>
            </a:r>
            <a:r>
              <a:rPr lang="tr-TR" sz="1300" dirty="0" err="1"/>
              <a:t>ekzojen</a:t>
            </a:r>
            <a:r>
              <a:rPr lang="tr-TR" sz="1300" dirty="0"/>
              <a:t> yağ asitleri hücre dışı bir enzim olan ve birçok dokunun, özellikle yağ ve kas dokusunun, </a:t>
            </a:r>
            <a:r>
              <a:rPr lang="tr-TR" sz="1300" dirty="0" err="1"/>
              <a:t>kapiller</a:t>
            </a:r>
            <a:r>
              <a:rPr lang="tr-TR" sz="1300" dirty="0"/>
              <a:t> duvarına bağlı olarak bulunan </a:t>
            </a:r>
            <a:r>
              <a:rPr lang="tr-TR" sz="1300" dirty="0" err="1"/>
              <a:t>lipoprotein</a:t>
            </a:r>
            <a:r>
              <a:rPr lang="tr-TR" sz="1300" dirty="0"/>
              <a:t> </a:t>
            </a:r>
            <a:r>
              <a:rPr lang="tr-TR" sz="1300" dirty="0" err="1"/>
              <a:t>lipaz</a:t>
            </a:r>
            <a:r>
              <a:rPr lang="tr-TR" sz="1300" dirty="0"/>
              <a:t> etkisiyle salınırlar. Yağ hücrelerinde </a:t>
            </a:r>
            <a:r>
              <a:rPr lang="tr-TR" sz="1300" dirty="0" err="1"/>
              <a:t>gliserol</a:t>
            </a:r>
            <a:r>
              <a:rPr lang="tr-TR" sz="1300" dirty="0"/>
              <a:t> </a:t>
            </a:r>
            <a:r>
              <a:rPr lang="tr-TR" sz="1300" dirty="0" err="1"/>
              <a:t>kinaz</a:t>
            </a:r>
            <a:r>
              <a:rPr lang="tr-TR" sz="1300" dirty="0"/>
              <a:t> enziminin olmaması nedeniyle TAG sentezinde kullanılan </a:t>
            </a:r>
            <a:r>
              <a:rPr lang="tr-TR" sz="1300" dirty="0" err="1"/>
              <a:t>gliserol</a:t>
            </a:r>
            <a:r>
              <a:rPr lang="tr-TR" sz="1300" dirty="0"/>
              <a:t> 3-fosfat, glikoz metabolizmasından sağlanmak zorundadır. Böylece, beslenme durumunda, artan glikoz ve insülin seviyeleri, tüm karbonları glikoz tarafından sağlanan </a:t>
            </a:r>
            <a:r>
              <a:rPr lang="tr-TR" sz="1300" dirty="0" err="1"/>
              <a:t>TAG’ın</a:t>
            </a:r>
            <a:r>
              <a:rPr lang="tr-TR" sz="1300" dirty="0"/>
              <a:t> depolanmasını sağlar.</a:t>
            </a:r>
          </a:p>
          <a:p>
            <a:pPr algn="ctr"/>
            <a:endParaRPr lang="tr-TR" sz="1300" dirty="0"/>
          </a:p>
        </p:txBody>
      </p:sp>
      <p:sp>
        <p:nvSpPr>
          <p:cNvPr id="8" name="Satır Belirtme Çizgisi 1 7"/>
          <p:cNvSpPr/>
          <p:nvPr/>
        </p:nvSpPr>
        <p:spPr>
          <a:xfrm>
            <a:off x="3625480" y="5589240"/>
            <a:ext cx="5256584" cy="1080120"/>
          </a:xfrm>
          <a:prstGeom prst="borderCallout1">
            <a:avLst>
              <a:gd name="adj1" fmla="val 45200"/>
              <a:gd name="adj2" fmla="val -403"/>
              <a:gd name="adj3" fmla="val -166561"/>
              <a:gd name="adj4" fmla="val -34638"/>
            </a:avLst>
          </a:prstGeom>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a:p>
            <a:pPr algn="ctr"/>
            <a:endParaRPr lang="tr-TR" sz="1400" dirty="0"/>
          </a:p>
          <a:p>
            <a:pPr algn="ctr"/>
            <a:r>
              <a:rPr lang="tr-TR" sz="1400" dirty="0"/>
              <a:t>Artan insülin seviyeleri hormona duyarlı </a:t>
            </a:r>
            <a:r>
              <a:rPr lang="tr-TR" sz="1400" dirty="0" err="1"/>
              <a:t>lipazın</a:t>
            </a:r>
            <a:r>
              <a:rPr lang="tr-TR" sz="1400" dirty="0"/>
              <a:t> </a:t>
            </a:r>
            <a:r>
              <a:rPr lang="tr-TR" sz="1400" dirty="0" err="1"/>
              <a:t>defosforile</a:t>
            </a:r>
            <a:r>
              <a:rPr lang="tr-TR" sz="1400" dirty="0"/>
              <a:t> halde olmasını sağlar. Böylece beslenme durumunda TAG yıkımı </a:t>
            </a:r>
            <a:r>
              <a:rPr lang="tr-TR" sz="1400" dirty="0" err="1"/>
              <a:t>inhibe</a:t>
            </a:r>
            <a:r>
              <a:rPr lang="tr-TR" sz="1400" dirty="0"/>
              <a:t> edilir.</a:t>
            </a:r>
          </a:p>
        </p:txBody>
      </p:sp>
      <p:sp>
        <p:nvSpPr>
          <p:cNvPr id="9" name="Yuvarlatılmış Dikdörtgen 8"/>
          <p:cNvSpPr/>
          <p:nvPr/>
        </p:nvSpPr>
        <p:spPr>
          <a:xfrm>
            <a:off x="3625480" y="1215372"/>
            <a:ext cx="375483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1. Yağ Asitlerinin Sentezinin Artışı</a:t>
            </a:r>
          </a:p>
        </p:txBody>
      </p:sp>
      <p:sp>
        <p:nvSpPr>
          <p:cNvPr id="12" name="Yuvarlatılmış Dikdörtgen 11"/>
          <p:cNvSpPr/>
          <p:nvPr/>
        </p:nvSpPr>
        <p:spPr>
          <a:xfrm>
            <a:off x="3625480" y="3140968"/>
            <a:ext cx="375483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tr-TR" dirty="0"/>
              <a:t>2.TAG Sentezinin Artışı</a:t>
            </a:r>
          </a:p>
        </p:txBody>
      </p:sp>
      <p:sp>
        <p:nvSpPr>
          <p:cNvPr id="13" name="Yuvarlatılmış Dikdörtgen 12"/>
          <p:cNvSpPr/>
          <p:nvPr/>
        </p:nvSpPr>
        <p:spPr>
          <a:xfrm>
            <a:off x="3625480" y="5589240"/>
            <a:ext cx="375483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tr-TR" dirty="0"/>
              <a:t>3.TAG </a:t>
            </a:r>
            <a:r>
              <a:rPr lang="tr-TR" dirty="0" err="1"/>
              <a:t>Yıkılımının</a:t>
            </a:r>
            <a:r>
              <a:rPr lang="tr-TR" dirty="0"/>
              <a:t> Azalışı</a:t>
            </a:r>
          </a:p>
        </p:txBody>
      </p:sp>
      <p:cxnSp>
        <p:nvCxnSpPr>
          <p:cNvPr id="14" name="Düz Ok Bağlayıcısı 13"/>
          <p:cNvCxnSpPr/>
          <p:nvPr/>
        </p:nvCxnSpPr>
        <p:spPr>
          <a:xfrm flipH="1" flipV="1">
            <a:off x="1115616" y="3854706"/>
            <a:ext cx="2509864" cy="46288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2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4932040" cy="1368152"/>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b="1" dirty="0"/>
              <a:t>DİNLENME ESNASINDA </a:t>
            </a:r>
            <a:r>
              <a:rPr lang="tr-TR" sz="2400" b="1" dirty="0">
                <a:solidFill>
                  <a:srgbClr val="FFFF00"/>
                </a:solidFill>
              </a:rPr>
              <a:t>İSKELET KASI</a:t>
            </a:r>
            <a:endParaRPr lang="tr-TR" sz="2400" b="1" dirty="0">
              <a:solidFill>
                <a:srgbClr val="FFFF00"/>
              </a:solidFill>
              <a:effectLst>
                <a:outerShdw blurRad="38100" dist="38100" dir="2700000" algn="tl">
                  <a:srgbClr val="000000">
                    <a:alpha val="43137"/>
                  </a:srgbClr>
                </a:outerShdw>
              </a:effectLst>
            </a:endParaRPr>
          </a:p>
        </p:txBody>
      </p:sp>
      <p:sp>
        <p:nvSpPr>
          <p:cNvPr id="2" name="Metin kutusu 1"/>
          <p:cNvSpPr txBox="1"/>
          <p:nvPr/>
        </p:nvSpPr>
        <p:spPr>
          <a:xfrm>
            <a:off x="323528" y="1556792"/>
            <a:ext cx="8496944" cy="1754326"/>
          </a:xfrm>
          <a:prstGeom prst="rect">
            <a:avLst/>
          </a:prstGeom>
          <a:noFill/>
        </p:spPr>
        <p:txBody>
          <a:bodyPr wrap="square" rtlCol="0">
            <a:spAutoFit/>
          </a:bodyPr>
          <a:lstStyle/>
          <a:p>
            <a:pPr algn="just"/>
            <a:r>
              <a:rPr lang="tr-TR" dirty="0"/>
              <a:t>Kasın enerji metabolizması, kas kasılmasına eşlik eden ATP ihtiyacı ile ilgili önemli değişikliklere yanıt verebilmektedir. </a:t>
            </a:r>
          </a:p>
          <a:p>
            <a:pPr algn="just"/>
            <a:r>
              <a:rPr lang="tr-TR" u="sng" dirty="0"/>
              <a:t>Dinlenme durumunda</a:t>
            </a:r>
            <a:r>
              <a:rPr lang="tr-TR" dirty="0"/>
              <a:t>, kas vücut oksijeninin %30'undan sorumlu iken, </a:t>
            </a:r>
            <a:r>
              <a:rPr lang="tr-TR" u="sng" dirty="0"/>
              <a:t>şiddetli egzersizde</a:t>
            </a:r>
            <a:r>
              <a:rPr lang="tr-TR" dirty="0"/>
              <a:t> bu oran toplam vücut oksijen tüketiminin %90’ına ulaşmaktadır. Geçici anaerobik </a:t>
            </a:r>
            <a:r>
              <a:rPr lang="tr-TR" dirty="0" err="1"/>
              <a:t>glikoliz</a:t>
            </a:r>
            <a:r>
              <a:rPr lang="tr-TR" dirty="0"/>
              <a:t> dönemleri olmasına karşın iskelet kasının </a:t>
            </a:r>
            <a:r>
              <a:rPr lang="tr-TR" dirty="0" err="1"/>
              <a:t>oksidatif</a:t>
            </a:r>
            <a:r>
              <a:rPr lang="tr-TR" dirty="0"/>
              <a:t> bir doku olduğu görülmektedir.</a:t>
            </a:r>
          </a:p>
        </p:txBody>
      </p:sp>
      <p:sp>
        <p:nvSpPr>
          <p:cNvPr id="3" name="Yuvarlatılmış Dikdörtgen 2"/>
          <p:cNvSpPr/>
          <p:nvPr/>
        </p:nvSpPr>
        <p:spPr>
          <a:xfrm>
            <a:off x="323528" y="3356992"/>
            <a:ext cx="8496944" cy="27101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AutoNum type="arabicParenR"/>
            </a:pPr>
            <a:endParaRPr lang="tr-TR" dirty="0"/>
          </a:p>
          <a:p>
            <a:pPr algn="just"/>
            <a:endParaRPr lang="tr-TR" dirty="0"/>
          </a:p>
          <a:p>
            <a:pPr marL="342900" indent="-342900" algn="just">
              <a:buAutoNum type="arabicParenR"/>
            </a:pPr>
            <a:r>
              <a:rPr lang="tr-TR" dirty="0"/>
              <a:t>Kalp kası sürekli aktif iken, iskelet kası gereksinim olduğunda aralıklı olarak kasılır.</a:t>
            </a:r>
          </a:p>
          <a:p>
            <a:pPr marL="342900" indent="-342900" algn="just">
              <a:buAutoNum type="arabicParenR"/>
            </a:pPr>
            <a:r>
              <a:rPr lang="tr-TR" dirty="0"/>
              <a:t>Kalp tamamen aerobik metabolizmaya sahiptir.</a:t>
            </a:r>
          </a:p>
          <a:p>
            <a:pPr marL="342900" indent="-342900" algn="just">
              <a:buAutoNum type="arabicParenR"/>
            </a:pPr>
            <a:r>
              <a:rPr lang="tr-TR" dirty="0"/>
              <a:t>Kalp, glikojen veya </a:t>
            </a:r>
            <a:r>
              <a:rPr lang="tr-TR" dirty="0" err="1"/>
              <a:t>lipid</a:t>
            </a:r>
            <a:r>
              <a:rPr lang="tr-TR" dirty="0"/>
              <a:t> gibi göz ardı edilebilir enerji depolarını içermektedir. Bu nedenle, </a:t>
            </a:r>
            <a:r>
              <a:rPr lang="tr-TR" dirty="0" err="1"/>
              <a:t>miyokard</a:t>
            </a:r>
            <a:r>
              <a:rPr lang="tr-TR" dirty="0"/>
              <a:t> enfarktüsü gibi damarsal desteğin kesintiye uğradığı durumlarda </a:t>
            </a:r>
            <a:r>
              <a:rPr lang="tr-TR" dirty="0" err="1"/>
              <a:t>miyokardiyal</a:t>
            </a:r>
            <a:r>
              <a:rPr lang="tr-TR" dirty="0"/>
              <a:t> hücrelerde hızlı ölüm gözlenmektedir.</a:t>
            </a:r>
          </a:p>
        </p:txBody>
      </p:sp>
      <p:sp>
        <p:nvSpPr>
          <p:cNvPr id="5" name="Oval 4"/>
          <p:cNvSpPr/>
          <p:nvPr/>
        </p:nvSpPr>
        <p:spPr>
          <a:xfrm>
            <a:off x="1871700" y="3356992"/>
            <a:ext cx="5400600" cy="62193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a:t>Kalp kası iskelet kasından üç önemli yolla ayrılmaktadır </a:t>
            </a:r>
          </a:p>
        </p:txBody>
      </p:sp>
      <p:sp>
        <p:nvSpPr>
          <p:cNvPr id="6" name="Metin kutusu 5"/>
          <p:cNvSpPr txBox="1"/>
          <p:nvPr/>
        </p:nvSpPr>
        <p:spPr>
          <a:xfrm>
            <a:off x="827584" y="6309320"/>
            <a:ext cx="7632848" cy="369332"/>
          </a:xfrm>
          <a:prstGeom prst="rect">
            <a:avLst/>
          </a:prstGeom>
          <a:noFill/>
        </p:spPr>
        <p:txBody>
          <a:bodyPr wrap="square" rtlCol="0">
            <a:spAutoFit/>
          </a:bodyPr>
          <a:lstStyle/>
          <a:p>
            <a:r>
              <a:rPr lang="tr-TR" dirty="0">
                <a:solidFill>
                  <a:srgbClr val="FF0000"/>
                </a:solidFill>
              </a:rPr>
              <a:t>Kalp kası, yağ asitleri, glikoz ve keton cisimlerini yakıt olarak kullanır.</a:t>
            </a:r>
          </a:p>
        </p:txBody>
      </p:sp>
      <p:sp>
        <p:nvSpPr>
          <p:cNvPr id="7" name="Sağ Ok 6"/>
          <p:cNvSpPr/>
          <p:nvPr/>
        </p:nvSpPr>
        <p:spPr>
          <a:xfrm>
            <a:off x="323528" y="6309320"/>
            <a:ext cx="3600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Ok 7"/>
          <p:cNvSpPr/>
          <p:nvPr/>
        </p:nvSpPr>
        <p:spPr>
          <a:xfrm>
            <a:off x="8316416" y="6309320"/>
            <a:ext cx="288032"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1800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3779912" cy="1584176"/>
          </a:xfrm>
          <a:prstGeom prst="corner">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b="1" spc="150" dirty="0">
                <a:ln w="11430"/>
                <a:solidFill>
                  <a:srgbClr val="F8F8F8"/>
                </a:solidFill>
                <a:effectLst>
                  <a:outerShdw blurRad="25400" algn="tl" rotWithShape="0">
                    <a:srgbClr val="000000">
                      <a:alpha val="43000"/>
                    </a:srgbClr>
                  </a:outerShdw>
                </a:effectLst>
              </a:rPr>
              <a:t>EMİLİM DURUMUNA GENEL BAKIŞ</a:t>
            </a:r>
          </a:p>
        </p:txBody>
      </p:sp>
      <p:sp>
        <p:nvSpPr>
          <p:cNvPr id="5" name="Metin kutusu 4"/>
          <p:cNvSpPr txBox="1"/>
          <p:nvPr/>
        </p:nvSpPr>
        <p:spPr>
          <a:xfrm>
            <a:off x="467544" y="1916832"/>
            <a:ext cx="8280920" cy="646331"/>
          </a:xfrm>
          <a:prstGeom prst="rect">
            <a:avLst/>
          </a:prstGeom>
          <a:noFill/>
        </p:spPr>
        <p:txBody>
          <a:bodyPr wrap="square" rtlCol="0">
            <a:spAutoFit/>
          </a:bodyPr>
          <a:lstStyle/>
          <a:p>
            <a:pPr algn="just"/>
            <a:r>
              <a:rPr lang="tr-TR" dirty="0"/>
              <a:t>Normal öğün sırasında besin alımı sonrası emilim iki-dört saatlik bir dönemde gerçekleşir. </a:t>
            </a:r>
            <a:r>
              <a:rPr lang="tr-TR" dirty="0">
                <a:solidFill>
                  <a:srgbClr val="FF0000"/>
                </a:solidFill>
              </a:rPr>
              <a:t>Bu aralıkta;</a:t>
            </a:r>
          </a:p>
        </p:txBody>
      </p:sp>
      <p:sp>
        <p:nvSpPr>
          <p:cNvPr id="6" name="Metin kutusu 5"/>
          <p:cNvSpPr txBox="1"/>
          <p:nvPr/>
        </p:nvSpPr>
        <p:spPr>
          <a:xfrm>
            <a:off x="467544" y="2924944"/>
            <a:ext cx="8280920" cy="3416320"/>
          </a:xfrm>
          <a:prstGeom prst="rect">
            <a:avLst/>
          </a:prstGeom>
          <a:noFill/>
        </p:spPr>
        <p:txBody>
          <a:bodyPr wrap="square" rtlCol="0">
            <a:spAutoFit/>
          </a:bodyPr>
          <a:lstStyle/>
          <a:p>
            <a:pPr marL="285750" indent="-285750" algn="just">
              <a:buFont typeface="Wingdings" panose="05000000000000000000" pitchFamily="2" charset="2"/>
              <a:buChar char="ü"/>
            </a:pPr>
            <a:r>
              <a:rPr lang="tr-TR" dirty="0"/>
              <a:t>Plazma glikoz, aminoasit ve </a:t>
            </a:r>
            <a:r>
              <a:rPr lang="tr-TR" dirty="0" err="1"/>
              <a:t>triaçilgliserol</a:t>
            </a:r>
            <a:r>
              <a:rPr lang="tr-TR" dirty="0"/>
              <a:t> (TAG) miktarlarında geçici bir artış gözlenmektedir.</a:t>
            </a:r>
          </a:p>
          <a:p>
            <a:pPr marL="285750" indent="-285750" algn="just">
              <a:buFont typeface="Wingdings" panose="05000000000000000000" pitchFamily="2" charset="2"/>
              <a:buChar char="ü"/>
            </a:pPr>
            <a:r>
              <a:rPr lang="tr-TR" dirty="0" err="1"/>
              <a:t>İntesinal</a:t>
            </a:r>
            <a:r>
              <a:rPr lang="tr-TR" dirty="0"/>
              <a:t>, mukoza hücrelerince </a:t>
            </a:r>
            <a:r>
              <a:rPr lang="tr-TR" dirty="0" err="1"/>
              <a:t>şilomikron</a:t>
            </a:r>
            <a:r>
              <a:rPr lang="tr-TR" dirty="0"/>
              <a:t> içeriği sentezlenmektedir.</a:t>
            </a:r>
          </a:p>
          <a:p>
            <a:pPr marL="285750" indent="-285750" algn="just">
              <a:buFont typeface="Wingdings" panose="05000000000000000000" pitchFamily="2" charset="2"/>
              <a:buChar char="ü"/>
            </a:pPr>
            <a:r>
              <a:rPr lang="tr-TR" dirty="0"/>
              <a:t>İnsülin salgılanmasında artış ve </a:t>
            </a:r>
            <a:r>
              <a:rPr lang="tr-TR" dirty="0" err="1"/>
              <a:t>glukagon</a:t>
            </a:r>
            <a:r>
              <a:rPr lang="tr-TR" dirty="0"/>
              <a:t> salınımında azalma ile birlikte yükselen glikoz ve aminoasit seviyelerine yanıt vermektedir. </a:t>
            </a:r>
          </a:p>
          <a:p>
            <a:pPr marL="285750" indent="-285750" algn="just">
              <a:buFont typeface="Wingdings" panose="05000000000000000000" pitchFamily="2" charset="2"/>
              <a:buChar char="ü"/>
            </a:pPr>
            <a:r>
              <a:rPr lang="tr-TR" dirty="0"/>
              <a:t>Artan insülin/</a:t>
            </a:r>
            <a:r>
              <a:rPr lang="tr-TR" dirty="0" err="1"/>
              <a:t>glukagon</a:t>
            </a:r>
            <a:r>
              <a:rPr lang="tr-TR" dirty="0"/>
              <a:t> oranı ve dola­şımda bulunan </a:t>
            </a:r>
            <a:r>
              <a:rPr lang="tr-TR" dirty="0" err="1"/>
              <a:t>substratların</a:t>
            </a:r>
            <a:r>
              <a:rPr lang="tr-TR" dirty="0"/>
              <a:t> uygun ve hazır olmasını sağlayan emilim durumu, yakıt depolarını oluşturacak olan TAG ve glikojenin sentezi ile karakterize bir </a:t>
            </a:r>
            <a:r>
              <a:rPr lang="tr-TR" dirty="0" err="1"/>
              <a:t>anabolik</a:t>
            </a:r>
            <a:r>
              <a:rPr lang="tr-TR" dirty="0"/>
              <a:t> sürece yol açmakta ve protein sentezi arttırmaktadır. </a:t>
            </a:r>
          </a:p>
          <a:p>
            <a:pPr marL="285750" indent="-285750" algn="just">
              <a:buFont typeface="Wingdings" panose="05000000000000000000" pitchFamily="2" charset="2"/>
              <a:buChar char="ü"/>
            </a:pPr>
            <a:r>
              <a:rPr lang="tr-TR" u="sng" dirty="0">
                <a:effectLst>
                  <a:outerShdw blurRad="38100" dist="38100" dir="2700000" algn="tl">
                    <a:srgbClr val="000000">
                      <a:alpha val="43137"/>
                    </a:srgbClr>
                  </a:outerShdw>
                </a:effectLst>
              </a:rPr>
              <a:t>Emilimin gerçekleştiği bu dönemde, tüm dokular glikozu yakıt olarak kullanır ve vücudun </a:t>
            </a:r>
            <a:r>
              <a:rPr lang="tr-TR" u="sng" dirty="0" err="1">
                <a:effectLst>
                  <a:outerShdw blurRad="38100" dist="38100" dir="2700000" algn="tl">
                    <a:srgbClr val="000000">
                      <a:alpha val="43137"/>
                    </a:srgbClr>
                  </a:outerShdw>
                </a:effectLst>
              </a:rPr>
              <a:t>metabolik</a:t>
            </a:r>
            <a:r>
              <a:rPr lang="tr-TR" u="sng" dirty="0">
                <a:effectLst>
                  <a:outerShdw blurRad="38100" dist="38100" dir="2700000" algn="tl">
                    <a:srgbClr val="000000">
                      <a:alpha val="43137"/>
                    </a:srgbClr>
                  </a:outerShdw>
                </a:effectLst>
              </a:rPr>
              <a:t> yanıtında, karaciğer, yağ dokusu ve beyin metabolizmasındaki değişiklikler baskın haldedir. </a:t>
            </a:r>
          </a:p>
        </p:txBody>
      </p:sp>
    </p:spTree>
    <p:extLst>
      <p:ext uri="{BB962C8B-B14F-4D97-AF65-F5344CB8AC3E}">
        <p14:creationId xmlns:p14="http://schemas.microsoft.com/office/powerpoint/2010/main" val="382942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err="1"/>
              <a:t>Karbohidrat</a:t>
            </a:r>
            <a:r>
              <a:rPr lang="tr-TR" dirty="0"/>
              <a:t> Metabolizması</a:t>
            </a:r>
          </a:p>
        </p:txBody>
      </p:sp>
      <p:pic>
        <p:nvPicPr>
          <p:cNvPr id="3074" name="Picture 2" descr="C:\Users\Gülşah\Desktop\Xu-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1000"/>
                    </a14:imgEffect>
                    <a14:imgEffect>
                      <a14:brightnessContrast bright="13000" contrast="-27000"/>
                    </a14:imgEffect>
                  </a14:imgLayer>
                </a14:imgProps>
              </a:ext>
              <a:ext uri="{28A0092B-C50C-407E-A947-70E740481C1C}">
                <a14:useLocalDpi xmlns:a14="http://schemas.microsoft.com/office/drawing/2010/main" val="0"/>
              </a:ext>
            </a:extLst>
          </a:blip>
          <a:srcRect/>
          <a:stretch>
            <a:fillRect/>
          </a:stretch>
        </p:blipFill>
        <p:spPr bwMode="auto">
          <a:xfrm>
            <a:off x="395536" y="1484784"/>
            <a:ext cx="3038268" cy="4680000"/>
          </a:xfrm>
          <a:prstGeom prst="rect">
            <a:avLst/>
          </a:prstGeom>
          <a:noFill/>
          <a:extLst>
            <a:ext uri="{909E8E84-426E-40DD-AFC4-6F175D3DCCD1}">
              <a14:hiddenFill xmlns:a14="http://schemas.microsoft.com/office/drawing/2010/main">
                <a:solidFill>
                  <a:srgbClr val="FFFFFF"/>
                </a:solidFill>
              </a14:hiddenFill>
            </a:ext>
          </a:extLst>
        </p:spPr>
      </p:pic>
      <p:sp>
        <p:nvSpPr>
          <p:cNvPr id="6" name="Satır Belirtme Çizgisi 1 5"/>
          <p:cNvSpPr/>
          <p:nvPr/>
        </p:nvSpPr>
        <p:spPr>
          <a:xfrm>
            <a:off x="3779912" y="1823048"/>
            <a:ext cx="5256584" cy="2110008"/>
          </a:xfrm>
          <a:prstGeom prst="borderCallout1">
            <a:avLst>
              <a:gd name="adj1" fmla="val 50911"/>
              <a:gd name="adj2" fmla="val -403"/>
              <a:gd name="adj3" fmla="val 176633"/>
              <a:gd name="adj4" fmla="val -20313"/>
            </a:avLst>
          </a:prstGeom>
          <a:ln w="31750">
            <a:tailEnd type="triangle"/>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sz="1400" dirty="0"/>
          </a:p>
          <a:p>
            <a:pPr algn="ctr"/>
            <a:r>
              <a:rPr lang="tr-TR" sz="1400" dirty="0" err="1"/>
              <a:t>Karbohidratça</a:t>
            </a:r>
            <a:r>
              <a:rPr lang="tr-TR" sz="1400" dirty="0"/>
              <a:t> zengin öğün sonrası, plazma glikoz ve </a:t>
            </a:r>
            <a:r>
              <a:rPr lang="tr-TR" sz="1400" dirty="0" err="1"/>
              <a:t>insulin</a:t>
            </a:r>
            <a:r>
              <a:rPr lang="tr-TR" sz="1400" dirty="0"/>
              <a:t> seviyesinde geçici yükselmeler kas hücresine GLUT-4 aracılığı ile glikoz girişini artırır. Glikoz, </a:t>
            </a:r>
            <a:r>
              <a:rPr lang="tr-TR" sz="1400" dirty="0" err="1"/>
              <a:t>hekzokinaz</a:t>
            </a:r>
            <a:r>
              <a:rPr lang="tr-TR" sz="1400" dirty="0"/>
              <a:t> tarafından glikoz 6-fosfata </a:t>
            </a:r>
            <a:r>
              <a:rPr lang="tr-TR" sz="1400" dirty="0" err="1"/>
              <a:t>fosforillenir</a:t>
            </a:r>
            <a:r>
              <a:rPr lang="tr-TR" sz="1400" dirty="0"/>
              <a:t> ve hücreler için gerekli olan enerjiyi sağlamak üzere </a:t>
            </a:r>
            <a:r>
              <a:rPr lang="tr-TR" sz="1400" dirty="0" err="1"/>
              <a:t>metabolize</a:t>
            </a:r>
            <a:r>
              <a:rPr lang="tr-TR" sz="1400" dirty="0"/>
              <a:t> edilir. </a:t>
            </a:r>
            <a:br>
              <a:rPr lang="tr-TR" sz="1400" dirty="0"/>
            </a:br>
            <a:r>
              <a:rPr lang="tr-TR" sz="1400" b="1" dirty="0"/>
              <a:t>!!!!! Açlık durumunda yağ asitleri ve keton cisimleri istirahatteki kas için başlıca yakıtlardır.!!!!</a:t>
            </a:r>
          </a:p>
        </p:txBody>
      </p:sp>
      <p:sp>
        <p:nvSpPr>
          <p:cNvPr id="7" name="Satır Belirtme Çizgisi 1 6"/>
          <p:cNvSpPr/>
          <p:nvPr/>
        </p:nvSpPr>
        <p:spPr>
          <a:xfrm>
            <a:off x="3779912" y="5013176"/>
            <a:ext cx="5256584" cy="1296144"/>
          </a:xfrm>
          <a:prstGeom prst="borderCallout1">
            <a:avLst>
              <a:gd name="adj1" fmla="val 49874"/>
              <a:gd name="adj2" fmla="val -403"/>
              <a:gd name="adj3" fmla="val -30800"/>
              <a:gd name="adj4" fmla="val -31569"/>
            </a:avLst>
          </a:prstGeom>
          <a:ln w="31750">
            <a:tailEnd type="triangle"/>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sz="1400" dirty="0"/>
          </a:p>
          <a:p>
            <a:pPr algn="ctr"/>
            <a:r>
              <a:rPr lang="tr-TR" sz="1400" dirty="0"/>
              <a:t>Artan insülin/</a:t>
            </a:r>
            <a:r>
              <a:rPr lang="tr-TR" sz="1400" dirty="0" err="1"/>
              <a:t>glukagon</a:t>
            </a:r>
            <a:r>
              <a:rPr lang="tr-TR" sz="1400" dirty="0"/>
              <a:t> oranı ve glikoz 6-fosfatın varlığı, özellikle egzersiz sonrası glikojen depoları azaldığında, glikojen sentezini destekler.</a:t>
            </a:r>
          </a:p>
        </p:txBody>
      </p:sp>
      <p:sp>
        <p:nvSpPr>
          <p:cNvPr id="8" name="Yuvarlatılmış Dikdörtgen 7"/>
          <p:cNvSpPr/>
          <p:nvPr/>
        </p:nvSpPr>
        <p:spPr>
          <a:xfrm>
            <a:off x="3779912" y="1823048"/>
            <a:ext cx="3168352" cy="3600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dirty="0"/>
              <a:t>1.Glikoz Taşınmasının Artışı</a:t>
            </a:r>
          </a:p>
        </p:txBody>
      </p:sp>
      <p:sp>
        <p:nvSpPr>
          <p:cNvPr id="9" name="Yuvarlatılmış Dikdörtgen 8"/>
          <p:cNvSpPr/>
          <p:nvPr/>
        </p:nvSpPr>
        <p:spPr>
          <a:xfrm>
            <a:off x="3779912" y="5018348"/>
            <a:ext cx="3168352" cy="3600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tr-TR" dirty="0"/>
              <a:t>2.Glikojen Sentezinde Artış</a:t>
            </a:r>
          </a:p>
        </p:txBody>
      </p:sp>
    </p:spTree>
    <p:extLst>
      <p:ext uri="{BB962C8B-B14F-4D97-AF65-F5344CB8AC3E}">
        <p14:creationId xmlns:p14="http://schemas.microsoft.com/office/powerpoint/2010/main" val="314778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Yağ Metabolizması</a:t>
            </a:r>
          </a:p>
        </p:txBody>
      </p:sp>
      <p:sp>
        <p:nvSpPr>
          <p:cNvPr id="6" name="Dikdörtgen 5"/>
          <p:cNvSpPr/>
          <p:nvPr/>
        </p:nvSpPr>
        <p:spPr>
          <a:xfrm>
            <a:off x="395536" y="1772816"/>
            <a:ext cx="8352928" cy="3600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Lipoprotein</a:t>
            </a:r>
            <a:r>
              <a:rPr lang="tr-TR" dirty="0"/>
              <a:t> </a:t>
            </a:r>
            <a:r>
              <a:rPr lang="tr-TR" dirty="0" err="1"/>
              <a:t>lipaz</a:t>
            </a:r>
            <a:r>
              <a:rPr lang="tr-TR" dirty="0"/>
              <a:t> etkisiyle yağ asitleri </a:t>
            </a:r>
            <a:r>
              <a:rPr lang="tr-TR" dirty="0" err="1"/>
              <a:t>şilomikronlar</a:t>
            </a:r>
            <a:r>
              <a:rPr lang="tr-TR" dirty="0"/>
              <a:t> ve </a:t>
            </a:r>
            <a:r>
              <a:rPr lang="tr-TR" dirty="0" err="1"/>
              <a:t>VLDL’den</a:t>
            </a:r>
            <a:r>
              <a:rPr lang="tr-TR" dirty="0"/>
              <a:t> salınırlar. Bununla birlikte, glikozun öncelikli enerji kaynağı olduğu beslenme durumlarında, yağ asitleri kas için ikincil derecede önemi olan yakıtlardır.</a:t>
            </a:r>
          </a:p>
        </p:txBody>
      </p:sp>
    </p:spTree>
    <p:extLst>
      <p:ext uri="{BB962C8B-B14F-4D97-AF65-F5344CB8AC3E}">
        <p14:creationId xmlns:p14="http://schemas.microsoft.com/office/powerpoint/2010/main" val="1554968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Aminoasit Metabolizması</a:t>
            </a:r>
          </a:p>
        </p:txBody>
      </p:sp>
      <p:pic>
        <p:nvPicPr>
          <p:cNvPr id="5" name="Picture 2" descr="C:\Users\Gülşah\Desktop\Xu-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1000"/>
                    </a14:imgEffect>
                    <a14:imgEffect>
                      <a14:brightnessContrast bright="13000" contrast="-27000"/>
                    </a14:imgEffect>
                  </a14:imgLayer>
                </a14:imgProps>
              </a:ext>
              <a:ext uri="{28A0092B-C50C-407E-A947-70E740481C1C}">
                <a14:useLocalDpi xmlns:a14="http://schemas.microsoft.com/office/drawing/2010/main" val="0"/>
              </a:ext>
            </a:extLst>
          </a:blip>
          <a:srcRect/>
          <a:stretch>
            <a:fillRect/>
          </a:stretch>
        </p:blipFill>
        <p:spPr bwMode="auto">
          <a:xfrm>
            <a:off x="395536" y="1484784"/>
            <a:ext cx="3038268" cy="4680000"/>
          </a:xfrm>
          <a:prstGeom prst="rect">
            <a:avLst/>
          </a:prstGeom>
          <a:noFill/>
          <a:extLst>
            <a:ext uri="{909E8E84-426E-40DD-AFC4-6F175D3DCCD1}">
              <a14:hiddenFill xmlns:a14="http://schemas.microsoft.com/office/drawing/2010/main">
                <a:solidFill>
                  <a:srgbClr val="FFFFFF"/>
                </a:solidFill>
              </a14:hiddenFill>
            </a:ext>
          </a:extLst>
        </p:spPr>
      </p:pic>
      <p:sp>
        <p:nvSpPr>
          <p:cNvPr id="7" name="Satır Belirtme Çizgisi 1 6"/>
          <p:cNvSpPr/>
          <p:nvPr/>
        </p:nvSpPr>
        <p:spPr>
          <a:xfrm>
            <a:off x="3779912" y="1823048"/>
            <a:ext cx="5256584" cy="1605952"/>
          </a:xfrm>
          <a:prstGeom prst="borderCallout1">
            <a:avLst>
              <a:gd name="adj1" fmla="val 50911"/>
              <a:gd name="adj2" fmla="val -403"/>
              <a:gd name="adj3" fmla="val 92900"/>
              <a:gd name="adj4" fmla="val -58429"/>
            </a:avLst>
          </a:prstGeom>
          <a:ln w="31750">
            <a:tailEnd type="triangle"/>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sz="1400" dirty="0"/>
          </a:p>
          <a:p>
            <a:pPr algn="ctr"/>
            <a:r>
              <a:rPr lang="tr-TR" sz="1400" dirty="0"/>
              <a:t>Protein içeriği fazla olan bir öğün sonrası gerçekleşen emilim sürecinde amino asit alımı ve protein sentezinde ani bir artış gözlenir. Bu sentez, önceki öğünlerden itibaren yıkıma uğrayan proteinlerin yerini alır.</a:t>
            </a:r>
            <a:endParaRPr lang="tr-TR" sz="1400" b="1" dirty="0"/>
          </a:p>
        </p:txBody>
      </p:sp>
      <p:sp>
        <p:nvSpPr>
          <p:cNvPr id="8" name="Satır Belirtme Çizgisi 1 7"/>
          <p:cNvSpPr/>
          <p:nvPr/>
        </p:nvSpPr>
        <p:spPr>
          <a:xfrm>
            <a:off x="3779912" y="4653136"/>
            <a:ext cx="5256584" cy="1656184"/>
          </a:xfrm>
          <a:prstGeom prst="borderCallout1">
            <a:avLst>
              <a:gd name="adj1" fmla="val 49874"/>
              <a:gd name="adj2" fmla="val -403"/>
              <a:gd name="adj3" fmla="val -79336"/>
              <a:gd name="adj4" fmla="val -58174"/>
            </a:avLst>
          </a:prstGeom>
          <a:ln w="31750">
            <a:tailEnd type="triangle"/>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sz="1400" dirty="0"/>
          </a:p>
          <a:p>
            <a:pPr algn="ctr"/>
            <a:endParaRPr lang="tr-TR" sz="1400" dirty="0"/>
          </a:p>
          <a:p>
            <a:pPr algn="ctr"/>
            <a:r>
              <a:rPr lang="tr-TR" sz="1400" dirty="0"/>
              <a:t>Kas, yıkılmaları için gerekli olan </a:t>
            </a:r>
            <a:r>
              <a:rPr lang="tr-TR" sz="1400" dirty="0" err="1"/>
              <a:t>transaminazı</a:t>
            </a:r>
            <a:r>
              <a:rPr lang="tr-TR" sz="1400" dirty="0"/>
              <a:t> içerdiği için dallı-zincirli amino asitlerin başlıca parçalanma yeridir. Dallı-zincirli amino asitler olan, </a:t>
            </a:r>
            <a:r>
              <a:rPr lang="tr-TR" sz="1400" dirty="0" err="1"/>
              <a:t>lösin</a:t>
            </a:r>
            <a:r>
              <a:rPr lang="tr-TR" sz="1400" dirty="0"/>
              <a:t>, </a:t>
            </a:r>
            <a:r>
              <a:rPr lang="tr-TR" sz="1400" dirty="0" err="1"/>
              <a:t>izolösin</a:t>
            </a:r>
            <a:r>
              <a:rPr lang="tr-TR" sz="1400" dirty="0"/>
              <a:t> ve valin karaciğer metabolizmasından kaçarlar, protein sentezi için ve enerji kaynağı olarak, kullanılacakları kas tarafından alınırlar.</a:t>
            </a:r>
          </a:p>
        </p:txBody>
      </p:sp>
      <p:sp>
        <p:nvSpPr>
          <p:cNvPr id="9" name="Yuvarlatılmış Dikdörtgen 8"/>
          <p:cNvSpPr/>
          <p:nvPr/>
        </p:nvSpPr>
        <p:spPr>
          <a:xfrm>
            <a:off x="3779912" y="1823048"/>
            <a:ext cx="525658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1.Protein Sentezinin Artışı</a:t>
            </a:r>
          </a:p>
        </p:txBody>
      </p:sp>
      <p:sp>
        <p:nvSpPr>
          <p:cNvPr id="10" name="Yuvarlatılmış Dikdörtgen 9"/>
          <p:cNvSpPr/>
          <p:nvPr/>
        </p:nvSpPr>
        <p:spPr>
          <a:xfrm>
            <a:off x="3779912" y="4653136"/>
            <a:ext cx="525658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dirty="0"/>
              <a:t>2.Dallı-zincirli Amino Asitlerin Alımının Artışı </a:t>
            </a:r>
          </a:p>
        </p:txBody>
      </p:sp>
      <p:cxnSp>
        <p:nvCxnSpPr>
          <p:cNvPr id="12" name="Düz Ok Bağlayıcısı 11"/>
          <p:cNvCxnSpPr>
            <a:stCxn id="7" idx="2"/>
          </p:cNvCxnSpPr>
          <p:nvPr/>
        </p:nvCxnSpPr>
        <p:spPr>
          <a:xfrm flipH="1">
            <a:off x="683568" y="2626024"/>
            <a:ext cx="3096344" cy="1667072"/>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30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4932040" cy="1368152"/>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b="1" dirty="0">
                <a:solidFill>
                  <a:srgbClr val="FFFF00"/>
                </a:solidFill>
                <a:effectLst>
                  <a:outerShdw blurRad="38100" dist="38100" dir="2700000" algn="tl">
                    <a:srgbClr val="000000">
                      <a:alpha val="43137"/>
                    </a:srgbClr>
                  </a:outerShdw>
                </a:effectLst>
              </a:rPr>
              <a:t>BEYİN</a:t>
            </a:r>
          </a:p>
        </p:txBody>
      </p:sp>
      <p:sp>
        <p:nvSpPr>
          <p:cNvPr id="3" name="Metin kutusu 2"/>
          <p:cNvSpPr txBox="1"/>
          <p:nvPr/>
        </p:nvSpPr>
        <p:spPr>
          <a:xfrm>
            <a:off x="179512" y="2132856"/>
            <a:ext cx="8712968" cy="3693319"/>
          </a:xfrm>
          <a:prstGeom prst="rect">
            <a:avLst/>
          </a:prstGeom>
          <a:noFill/>
        </p:spPr>
        <p:txBody>
          <a:bodyPr wrap="square" rtlCol="0">
            <a:spAutoFit/>
          </a:bodyPr>
          <a:lstStyle/>
          <a:p>
            <a:pPr marL="285750" indent="-285750" algn="just">
              <a:buFont typeface="Wingdings" panose="05000000000000000000" pitchFamily="2" charset="2"/>
              <a:buChar char="v"/>
            </a:pPr>
            <a:r>
              <a:rPr lang="tr-TR" dirty="0"/>
              <a:t> Beyin, erişkinlerde vücut ağırlığının yalnızca %2’sini oluşturmasına karşın, dinlenme esnasında vücudun bazal oksijen tüketiminin %20’sinden sorumludur.  </a:t>
            </a:r>
          </a:p>
          <a:p>
            <a:pPr marL="285750" indent="-285750" algn="just">
              <a:buFont typeface="Wingdings" panose="05000000000000000000" pitchFamily="2" charset="2"/>
              <a:buChar char="v"/>
            </a:pPr>
            <a:r>
              <a:rPr lang="tr-TR" dirty="0"/>
              <a:t>Vücudun tüm organlarının düzgün bir şekilde çalışması için hayati bir önem taşıdığından beynin yakıt ihtiyaçlarına özel bir öncelik verilir. </a:t>
            </a:r>
          </a:p>
          <a:p>
            <a:pPr marL="285750" indent="-285750" algn="just">
              <a:buFont typeface="Wingdings" panose="05000000000000000000" pitchFamily="2" charset="2"/>
              <a:buChar char="v"/>
            </a:pPr>
            <a:r>
              <a:rPr lang="tr-TR" dirty="0"/>
              <a:t> Enerji sağlayan maddeler, beyindeki kan damarlarını kaplayan </a:t>
            </a:r>
            <a:r>
              <a:rPr lang="tr-TR" dirty="0" err="1"/>
              <a:t>endotel</a:t>
            </a:r>
            <a:r>
              <a:rPr lang="tr-TR" dirty="0"/>
              <a:t> hücrelerini geçebilmelidirler (kan-beyin bariyeri). Normalde, beyin için öncelikli yakıt glikozdan sağlanır. </a:t>
            </a:r>
          </a:p>
          <a:p>
            <a:pPr algn="just"/>
            <a:r>
              <a:rPr lang="tr-TR" b="1" dirty="0" err="1">
                <a:solidFill>
                  <a:srgbClr val="0070C0"/>
                </a:solidFill>
                <a:effectLst>
                  <a:outerShdw blurRad="38100" dist="38100" dir="2700000" algn="tl">
                    <a:srgbClr val="000000">
                      <a:alpha val="43137"/>
                    </a:srgbClr>
                  </a:outerShdw>
                </a:effectLst>
              </a:rPr>
              <a:t>Not:Eğer</a:t>
            </a:r>
            <a:r>
              <a:rPr lang="tr-TR" b="1" dirty="0">
                <a:solidFill>
                  <a:srgbClr val="0070C0"/>
                </a:solidFill>
                <a:effectLst>
                  <a:outerShdw blurRad="38100" dist="38100" dir="2700000" algn="tl">
                    <a:srgbClr val="000000">
                      <a:alpha val="43137"/>
                    </a:srgbClr>
                  </a:outerShdw>
                </a:effectLst>
              </a:rPr>
              <a:t> kan glikoz düzeyi ortalama 40 mg/100ml’nin altına düşerse (normal açlık kan glikozu70 -99 mg/1OO ml), beyinsel fonksiyonlar bozulur. Kısa sureli de </a:t>
            </a:r>
            <a:r>
              <a:rPr lang="tr-TR" b="1" dirty="0" err="1">
                <a:solidFill>
                  <a:srgbClr val="0070C0"/>
                </a:solidFill>
                <a:effectLst>
                  <a:outerShdw blurRad="38100" dist="38100" dir="2700000" algn="tl">
                    <a:srgbClr val="000000">
                      <a:alpha val="43137"/>
                    </a:srgbClr>
                  </a:outerShdw>
                </a:effectLst>
              </a:rPr>
              <a:t>olsa,eğer</a:t>
            </a:r>
            <a:r>
              <a:rPr lang="tr-TR" b="1" dirty="0">
                <a:solidFill>
                  <a:srgbClr val="0070C0"/>
                </a:solidFill>
                <a:effectLst>
                  <a:outerShdw blurRad="38100" dist="38100" dir="2700000" algn="tl">
                    <a:srgbClr val="000000">
                      <a:alpha val="43137"/>
                    </a:srgbClr>
                  </a:outerShdw>
                </a:effectLst>
              </a:rPr>
              <a:t> hipoglisemi meydana gelirse, şiddetli ve potansiyel geri dönüşümsüz beyin hasarına neden olabilir.</a:t>
            </a:r>
          </a:p>
          <a:p>
            <a:pPr marL="285750" indent="-285750" algn="just">
              <a:buFont typeface="Wingdings" panose="05000000000000000000" pitchFamily="2" charset="2"/>
              <a:buChar char="v"/>
            </a:pPr>
            <a:r>
              <a:rPr lang="tr-TR" dirty="0"/>
              <a:t>Açlık esnasında, glikoza bağımlılığın azalması, keton cisimlerinin yakıt olarak beyin için önemli bir rol oynamasına yol açar.</a:t>
            </a:r>
          </a:p>
        </p:txBody>
      </p:sp>
    </p:spTree>
    <p:extLst>
      <p:ext uri="{BB962C8B-B14F-4D97-AF65-F5344CB8AC3E}">
        <p14:creationId xmlns:p14="http://schemas.microsoft.com/office/powerpoint/2010/main" val="264304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err="1"/>
              <a:t>Karbohidrat</a:t>
            </a:r>
            <a:r>
              <a:rPr lang="tr-TR" dirty="0"/>
              <a:t> Metabolizması</a:t>
            </a:r>
          </a:p>
        </p:txBody>
      </p:sp>
      <p:pic>
        <p:nvPicPr>
          <p:cNvPr id="4098" name="Picture 2" descr="C:\Users\Gülşah\Desktop\Xu-1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6000" contrast="20000"/>
                    </a14:imgEffect>
                  </a14:imgLayer>
                </a14:imgProps>
              </a:ext>
              <a:ext uri="{28A0092B-C50C-407E-A947-70E740481C1C}">
                <a14:useLocalDpi xmlns:a14="http://schemas.microsoft.com/office/drawing/2010/main" val="0"/>
              </a:ext>
            </a:extLst>
          </a:blip>
          <a:srcRect/>
          <a:stretch>
            <a:fillRect/>
          </a:stretch>
        </p:blipFill>
        <p:spPr bwMode="auto">
          <a:xfrm>
            <a:off x="419099" y="1556792"/>
            <a:ext cx="2544161" cy="4680000"/>
          </a:xfrm>
          <a:prstGeom prst="rect">
            <a:avLst/>
          </a:prstGeom>
          <a:noFill/>
          <a:extLst>
            <a:ext uri="{909E8E84-426E-40DD-AFC4-6F175D3DCCD1}">
              <a14:hiddenFill xmlns:a14="http://schemas.microsoft.com/office/drawing/2010/main">
                <a:solidFill>
                  <a:srgbClr val="FFFFFF"/>
                </a:solidFill>
              </a14:hiddenFill>
            </a:ext>
          </a:extLst>
        </p:spPr>
      </p:pic>
      <p:sp>
        <p:nvSpPr>
          <p:cNvPr id="3" name="Satır Belirtme Çizgisi 1 2"/>
          <p:cNvSpPr/>
          <p:nvPr/>
        </p:nvSpPr>
        <p:spPr>
          <a:xfrm>
            <a:off x="3851920" y="1772816"/>
            <a:ext cx="4464496" cy="3600400"/>
          </a:xfrm>
          <a:prstGeom prst="borderCallout1">
            <a:avLst>
              <a:gd name="adj1" fmla="val 49376"/>
              <a:gd name="adj2" fmla="val -201"/>
              <a:gd name="adj3" fmla="val 43031"/>
              <a:gd name="adj4" fmla="val -45562"/>
            </a:avLst>
          </a:prstGeom>
          <a:solidFill>
            <a:schemeClr val="accent6"/>
          </a:solidFill>
          <a:ln w="31750">
            <a:solidFill>
              <a:schemeClr val="tx2"/>
            </a:solidFill>
            <a:tailEnd type="triangle"/>
          </a:ln>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a:t>Beslenme durumunda, yaklaşık 140 g/gün miktarındaki kısmı, CO</a:t>
            </a:r>
            <a:r>
              <a:rPr lang="tr-TR" sz="1000" dirty="0"/>
              <a:t>2 </a:t>
            </a:r>
            <a:r>
              <a:rPr lang="tr-TR" dirty="0"/>
              <a:t>ve H</a:t>
            </a:r>
            <a:r>
              <a:rPr lang="tr-TR" sz="1000" dirty="0"/>
              <a:t>2</a:t>
            </a:r>
            <a:r>
              <a:rPr lang="tr-TR" dirty="0"/>
              <a:t>O’ya kadar tamamen okside edilen glikozu beyin özellikle yakıt olarak kullanır. </a:t>
            </a:r>
            <a:r>
              <a:rPr lang="tr-TR" b="1" u="sng" dirty="0">
                <a:solidFill>
                  <a:srgbClr val="FF0000"/>
                </a:solidFill>
              </a:rPr>
              <a:t>Beyin önemli düzeyde glikojen depoları içermediğinden, kan glikozunun var olup olmamasına tamamen bağımlıdır.</a:t>
            </a:r>
          </a:p>
        </p:txBody>
      </p:sp>
      <p:sp>
        <p:nvSpPr>
          <p:cNvPr id="5" name="Serbest Form 4"/>
          <p:cNvSpPr/>
          <p:nvPr/>
        </p:nvSpPr>
        <p:spPr>
          <a:xfrm>
            <a:off x="1411941" y="2823882"/>
            <a:ext cx="390338" cy="981685"/>
          </a:xfrm>
          <a:custGeom>
            <a:avLst/>
            <a:gdLst>
              <a:gd name="connsiteX0" fmla="*/ 0 w 390338"/>
              <a:gd name="connsiteY0" fmla="*/ 0 h 981685"/>
              <a:gd name="connsiteX1" fmla="*/ 389965 w 390338"/>
              <a:gd name="connsiteY1" fmla="*/ 524436 h 981685"/>
              <a:gd name="connsiteX2" fmla="*/ 67235 w 390338"/>
              <a:gd name="connsiteY2" fmla="*/ 981636 h 981685"/>
            </a:gdLst>
            <a:ahLst/>
            <a:cxnLst>
              <a:cxn ang="0">
                <a:pos x="connsiteX0" y="connsiteY0"/>
              </a:cxn>
              <a:cxn ang="0">
                <a:pos x="connsiteX1" y="connsiteY1"/>
              </a:cxn>
              <a:cxn ang="0">
                <a:pos x="connsiteX2" y="connsiteY2"/>
              </a:cxn>
            </a:cxnLst>
            <a:rect l="l" t="t" r="r" b="b"/>
            <a:pathLst>
              <a:path w="390338" h="981685">
                <a:moveTo>
                  <a:pt x="0" y="0"/>
                </a:moveTo>
                <a:cubicBezTo>
                  <a:pt x="189379" y="180415"/>
                  <a:pt x="378759" y="360830"/>
                  <a:pt x="389965" y="524436"/>
                </a:cubicBezTo>
                <a:cubicBezTo>
                  <a:pt x="401171" y="688042"/>
                  <a:pt x="156882" y="986118"/>
                  <a:pt x="67235" y="981636"/>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70941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kış Çizelgesi: Delikli Teyp 4"/>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Yağ Metabolizması</a:t>
            </a:r>
          </a:p>
        </p:txBody>
      </p:sp>
      <p:sp>
        <p:nvSpPr>
          <p:cNvPr id="4" name="Metin kutusu 3"/>
          <p:cNvSpPr txBox="1"/>
          <p:nvPr/>
        </p:nvSpPr>
        <p:spPr>
          <a:xfrm>
            <a:off x="148959" y="1497558"/>
            <a:ext cx="8887537" cy="923330"/>
          </a:xfrm>
          <a:prstGeom prst="rect">
            <a:avLst/>
          </a:prstGeom>
          <a:noFill/>
        </p:spPr>
        <p:txBody>
          <a:bodyPr wrap="square" rtlCol="0">
            <a:spAutoFit/>
          </a:bodyPr>
          <a:lstStyle/>
          <a:p>
            <a:pPr algn="just"/>
            <a:r>
              <a:rPr lang="tr-TR" dirty="0"/>
              <a:t>  Beyin anlamlı sayılacak miktarda TAG deposuna sahip değildir ve dolaşımda bulunan yağ asitleri albümine bağlı olmalarından dolayı kan-beyin bariyerini yeterli düzeyde geçemeyip, enerji üretimine küçük miktarlarda katkı verebilirler. </a:t>
            </a:r>
          </a:p>
        </p:txBody>
      </p:sp>
      <p:pic>
        <p:nvPicPr>
          <p:cNvPr id="5123" name="Picture 3" descr="C:\Users\Gülşah\Desktop\Ek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353" y="2681536"/>
            <a:ext cx="465529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743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0" y="1700808"/>
            <a:ext cx="8856984" cy="1944216"/>
          </a:xfrm>
        </p:spPr>
        <p:txBody>
          <a:bodyPr>
            <a:noAutofit/>
          </a:bodyPr>
          <a:lstStyle/>
          <a:p>
            <a:r>
              <a:rPr lang="tr-TR" sz="1600" dirty="0"/>
              <a:t>Emilim dönemi sonrası, gıdalar sindirilmezse açlık başlar. Yeterli gıda alınamaması sonucu oluşan açlık, hızlı kilo kaybetme isteği veya travma, cerrahi, kanser ya da yanık gibi benzeri bazı klinik durumlara bağlı gelişen kişinin yemek yiyememe durumuyla ilişkili olarak ortaya çıkar. </a:t>
            </a:r>
          </a:p>
          <a:p>
            <a:r>
              <a:rPr lang="tr-TR" sz="1600" b="1" dirty="0"/>
              <a:t>Besin eksikliğinde, glikoz, amino asit ve </a:t>
            </a:r>
            <a:r>
              <a:rPr lang="tr-TR" sz="1600" b="1" dirty="0" err="1"/>
              <a:t>TAG’a</a:t>
            </a:r>
            <a:r>
              <a:rPr lang="tr-TR" sz="1600" b="1" dirty="0"/>
              <a:t> ait plazma seviyelerinde azalma, insülin salgılanmasında düşüş ile </a:t>
            </a:r>
            <a:r>
              <a:rPr lang="tr-TR" sz="1600" b="1" dirty="0" err="1"/>
              <a:t>glukagon</a:t>
            </a:r>
            <a:r>
              <a:rPr lang="tr-TR" sz="1600" b="1" dirty="0"/>
              <a:t> salınımında artışı tetikler. İnsülin/</a:t>
            </a:r>
            <a:r>
              <a:rPr lang="tr-TR" sz="1600" b="1" dirty="0" err="1"/>
              <a:t>glukagon</a:t>
            </a:r>
            <a:r>
              <a:rPr lang="tr-TR" sz="1600" b="1" dirty="0"/>
              <a:t> oranı ve dolaşımdaki uygun maddelerin azalması, TAG, glikojen ve protein yıkımı ile karakterize </a:t>
            </a:r>
            <a:r>
              <a:rPr lang="tr-TR" sz="1600" b="1" dirty="0" err="1"/>
              <a:t>katabolik</a:t>
            </a:r>
            <a:r>
              <a:rPr lang="tr-TR" sz="1600" b="1" dirty="0"/>
              <a:t> süreç olan, besin yoksunluğu dönemini başlatır.</a:t>
            </a:r>
          </a:p>
        </p:txBody>
      </p:sp>
      <p:sp>
        <p:nvSpPr>
          <p:cNvPr id="6" name="İçerik Yer Tutucusu 3"/>
          <p:cNvSpPr txBox="1">
            <a:spLocks/>
          </p:cNvSpPr>
          <p:nvPr/>
        </p:nvSpPr>
        <p:spPr>
          <a:xfrm>
            <a:off x="0" y="0"/>
            <a:ext cx="4283968" cy="1412776"/>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lt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lt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lt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lt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9pPr>
          </a:lstStyle>
          <a:p>
            <a:pPr marL="45720" indent="0" algn="ctr">
              <a:buNone/>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AÇLIK DURUMUNA GENEL BAKIŞ</a:t>
            </a:r>
            <a:endParaRPr lang="tr-TR"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ltıgen 6"/>
          <p:cNvSpPr/>
          <p:nvPr/>
        </p:nvSpPr>
        <p:spPr>
          <a:xfrm>
            <a:off x="107504" y="3789040"/>
            <a:ext cx="9036496" cy="2664296"/>
          </a:xfrm>
          <a:prstGeom prst="hexagon">
            <a:avLst>
              <a:gd name="adj" fmla="val 28132"/>
              <a:gd name="vf" fmla="val 11547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rPr>
              <a:t>Karaciğer ile yağ doku, kas ve beyin arasında madde değişiminin hareketliliği öncelikli olarak iki özel durumun rehberliğinde gerçekleşir: </a:t>
            </a:r>
          </a:p>
          <a:p>
            <a:pPr marL="45720" indent="0" algn="just">
              <a:buNone/>
            </a:pPr>
            <a:r>
              <a:rPr lang="tr-TR" dirty="0"/>
              <a:t>1) Beyin, eritrositler ve diğer glikoza ihtiyacı olan dokular için gereken enerji metabolizmasının sürdürülmesi için yeterli plazma glikoz seviyelerinin sağlanması</a:t>
            </a:r>
          </a:p>
          <a:p>
            <a:pPr marL="45720" indent="0" algn="just">
              <a:buNone/>
            </a:pPr>
            <a:r>
              <a:rPr lang="tr-TR" dirty="0"/>
              <a:t>2) Yağ dokudan yağ asitlerinin ayrılma gerekliliği ve karaciğerden keton cisimlerinin sentez ve salınımı ile diğer dokulara enerji desteğinin verilmesi.</a:t>
            </a:r>
          </a:p>
        </p:txBody>
      </p:sp>
    </p:spTree>
    <p:extLst>
      <p:ext uri="{BB962C8B-B14F-4D97-AF65-F5344CB8AC3E}">
        <p14:creationId xmlns:p14="http://schemas.microsoft.com/office/powerpoint/2010/main" val="95028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1520" y="331912"/>
            <a:ext cx="8712968" cy="63367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dirty="0"/>
          </a:p>
          <a:p>
            <a:pPr algn="ctr"/>
            <a:endParaRPr lang="tr-TR" dirty="0"/>
          </a:p>
          <a:p>
            <a:pPr algn="ctr"/>
            <a:endParaRPr lang="tr-TR" dirty="0"/>
          </a:p>
          <a:p>
            <a:pPr algn="ctr"/>
            <a:r>
              <a:rPr lang="tr-TR" dirty="0"/>
              <a:t>Açlık döneminin başlangıcında 70 kg’lık normal özelliklere sahip bir erkekte;</a:t>
            </a:r>
          </a:p>
          <a:p>
            <a:pPr algn="ctr"/>
            <a:r>
              <a:rPr lang="tr-TR" dirty="0"/>
              <a:t>Yağ:15 kg =135,000 </a:t>
            </a:r>
            <a:r>
              <a:rPr lang="tr-TR" dirty="0" err="1"/>
              <a:t>kcal</a:t>
            </a:r>
            <a:br>
              <a:rPr lang="tr-TR" dirty="0"/>
            </a:br>
            <a:r>
              <a:rPr lang="tr-TR" dirty="0"/>
              <a:t>Protein: 6kg = 24,000 </a:t>
            </a:r>
            <a:r>
              <a:rPr lang="tr-TR" dirty="0" err="1"/>
              <a:t>kcal</a:t>
            </a:r>
            <a:endParaRPr lang="tr-TR" dirty="0"/>
          </a:p>
          <a:p>
            <a:pPr algn="ctr"/>
            <a:r>
              <a:rPr lang="tr-TR" dirty="0"/>
              <a:t>Glikojen: 0.2 kg = 800 </a:t>
            </a:r>
            <a:r>
              <a:rPr lang="tr-TR" dirty="0" err="1"/>
              <a:t>kcal</a:t>
            </a:r>
            <a:br>
              <a:rPr lang="tr-TR" dirty="0"/>
            </a:br>
            <a:r>
              <a:rPr lang="tr-TR" dirty="0" err="1"/>
              <a:t>metabolik</a:t>
            </a:r>
            <a:r>
              <a:rPr lang="tr-TR" dirty="0"/>
              <a:t> yakıt durumu yaklaşık bu değerlerdedir.</a:t>
            </a:r>
          </a:p>
          <a:p>
            <a:pPr algn="ctr"/>
            <a:r>
              <a:rPr lang="tr-TR" dirty="0"/>
              <a:t> </a:t>
            </a:r>
          </a:p>
          <a:p>
            <a:pPr marL="285750" indent="-285750" algn="just">
              <a:buFont typeface="Wingdings" panose="05000000000000000000" pitchFamily="2" charset="2"/>
              <a:buChar char="Ø"/>
            </a:pPr>
            <a:r>
              <a:rPr lang="tr-TR" dirty="0"/>
              <a:t>Sadece yağ depoları 3 aylık enerji gereksinimini karşılayabilecek düzeydedir.</a:t>
            </a:r>
          </a:p>
          <a:p>
            <a:pPr marL="285750" indent="-285750" algn="just">
              <a:buFont typeface="Wingdings" panose="05000000000000000000" pitchFamily="2" charset="2"/>
              <a:buChar char="Ø"/>
            </a:pPr>
            <a:r>
              <a:rPr lang="tr-TR" dirty="0"/>
              <a:t>Ayrıca protein bir enerji kaynağı olarak listeye dahil edilse de, vücudun yapısal bileşeni olmak, bir enzim yapısında bulunmak gibi benzeri fonksiyonlara ayrıca sahiptir. Bundan dolayı, vücut proteinin yalnızca üçte biri, yaşamsal fonksiyonlardan ödün vermeyecek şekilde enerji üretiminde kullanılabilir.</a:t>
            </a:r>
          </a:p>
        </p:txBody>
      </p:sp>
      <p:sp>
        <p:nvSpPr>
          <p:cNvPr id="7" name="Altıgen 6"/>
          <p:cNvSpPr/>
          <p:nvPr/>
        </p:nvSpPr>
        <p:spPr>
          <a:xfrm>
            <a:off x="791580" y="620688"/>
            <a:ext cx="3096344" cy="576064"/>
          </a:xfrm>
          <a:prstGeom prst="hexagon">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t>1.Yakıt Depoları</a:t>
            </a:r>
          </a:p>
        </p:txBody>
      </p:sp>
    </p:spTree>
    <p:extLst>
      <p:ext uri="{BB962C8B-B14F-4D97-AF65-F5344CB8AC3E}">
        <p14:creationId xmlns:p14="http://schemas.microsoft.com/office/powerpoint/2010/main" val="113643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79512" y="260648"/>
            <a:ext cx="8964488" cy="63367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tr-TR" sz="1400" b="1" dirty="0">
                <a:solidFill>
                  <a:srgbClr val="92D050"/>
                </a:solidFill>
              </a:rPr>
              <a:t>Açlıkta enerji metabolizması yolaklarına ara ürünlerin ilerleyişi dört mekanizma ile kontrol edilir: </a:t>
            </a:r>
          </a:p>
          <a:p>
            <a:pPr marL="342900" indent="-342900">
              <a:buAutoNum type="arabicParenR"/>
            </a:pPr>
            <a:r>
              <a:rPr lang="tr-TR" sz="1400" dirty="0" err="1"/>
              <a:t>substrat</a:t>
            </a:r>
            <a:r>
              <a:rPr lang="tr-TR" sz="1400" dirty="0"/>
              <a:t> varlığı</a:t>
            </a:r>
          </a:p>
          <a:p>
            <a:pPr marL="342900" indent="-342900">
              <a:buAutoNum type="arabicParenR"/>
            </a:pPr>
            <a:r>
              <a:rPr lang="tr-TR" sz="1400" dirty="0"/>
              <a:t>enzimlerin </a:t>
            </a:r>
            <a:r>
              <a:rPr lang="tr-TR" sz="1400" dirty="0" err="1"/>
              <a:t>allosterik</a:t>
            </a:r>
            <a:r>
              <a:rPr lang="tr-TR" sz="1400" dirty="0"/>
              <a:t> </a:t>
            </a:r>
            <a:r>
              <a:rPr lang="tr-TR" sz="1400" dirty="0" err="1"/>
              <a:t>düzenlenimi</a:t>
            </a:r>
            <a:endParaRPr lang="tr-TR" sz="1400" dirty="0"/>
          </a:p>
          <a:p>
            <a:pPr marL="342900" indent="-342900">
              <a:buAutoNum type="arabicParenR"/>
            </a:pPr>
            <a:r>
              <a:rPr lang="tr-TR" sz="1400" dirty="0"/>
              <a:t>enzimlerin </a:t>
            </a:r>
            <a:r>
              <a:rPr lang="tr-TR" sz="1400" dirty="0" err="1"/>
              <a:t>kovalent</a:t>
            </a:r>
            <a:r>
              <a:rPr lang="tr-TR" sz="1400" dirty="0"/>
              <a:t> modifikasyonu</a:t>
            </a:r>
          </a:p>
          <a:p>
            <a:pPr marL="342900" indent="-342900">
              <a:buAutoNum type="arabicParenR"/>
            </a:pPr>
            <a:r>
              <a:rPr lang="tr-TR" sz="1400" dirty="0"/>
              <a:t>enzim sentezinin uyarılması-baskılanması. </a:t>
            </a:r>
          </a:p>
          <a:p>
            <a:r>
              <a:rPr lang="tr-TR" sz="1400" b="1" dirty="0"/>
              <a:t> Emilim döneminde tanımlananlara göre, açlık sürecinde gözlemlenen </a:t>
            </a:r>
            <a:r>
              <a:rPr lang="tr-TR" sz="1400" b="1" dirty="0" err="1"/>
              <a:t>metabolik</a:t>
            </a:r>
            <a:r>
              <a:rPr lang="tr-TR" sz="1400" b="1" dirty="0"/>
              <a:t> değişimler genelde zıt olmaktadır.</a:t>
            </a:r>
          </a:p>
          <a:p>
            <a:r>
              <a:rPr lang="tr-TR" sz="1400" dirty="0"/>
              <a:t> </a:t>
            </a:r>
            <a:r>
              <a:rPr lang="tr-TR" sz="1200" i="1" dirty="0"/>
              <a:t>Örneğin, enzimlerin çoğu </a:t>
            </a:r>
            <a:r>
              <a:rPr lang="tr-TR" sz="1200" i="1" dirty="0" err="1"/>
              <a:t>defosforile</a:t>
            </a:r>
            <a:r>
              <a:rPr lang="tr-TR" sz="1200" i="1" dirty="0"/>
              <a:t> edilerek </a:t>
            </a:r>
            <a:r>
              <a:rPr lang="tr-TR" sz="1200" i="1" dirty="0" err="1"/>
              <a:t>kovalent</a:t>
            </a:r>
            <a:r>
              <a:rPr lang="tr-TR" sz="1200" i="1" dirty="0"/>
              <a:t> modifikasyon ile düzenlenir ve beslenme esnasında aktif iken, açlık döneminde </a:t>
            </a:r>
            <a:r>
              <a:rPr lang="tr-TR" sz="1200" i="1" dirty="0" err="1"/>
              <a:t>fosforile</a:t>
            </a:r>
            <a:r>
              <a:rPr lang="tr-TR" sz="1200" i="1" dirty="0"/>
              <a:t> halde ve aktif durumdadır. Üç istisna ise şöyle sıralanabilir; </a:t>
            </a:r>
            <a:r>
              <a:rPr lang="tr-TR" sz="1200" i="1" dirty="0" err="1"/>
              <a:t>defosforile</a:t>
            </a:r>
            <a:r>
              <a:rPr lang="tr-TR" sz="1200" i="1" dirty="0"/>
              <a:t> halde </a:t>
            </a:r>
            <a:r>
              <a:rPr lang="tr-TR" sz="1200" i="1" dirty="0" err="1"/>
              <a:t>inaktif</a:t>
            </a:r>
            <a:r>
              <a:rPr lang="tr-TR" sz="1200" i="1" dirty="0"/>
              <a:t> olan, glikojen </a:t>
            </a:r>
            <a:r>
              <a:rPr lang="tr-TR" sz="1200" i="1" dirty="0" err="1"/>
              <a:t>fosforilaz</a:t>
            </a:r>
            <a:r>
              <a:rPr lang="tr-TR" sz="1200" i="1" dirty="0"/>
              <a:t>, glikojen </a:t>
            </a:r>
            <a:r>
              <a:rPr lang="tr-TR" sz="1200" i="1" dirty="0" err="1"/>
              <a:t>fosforilaz</a:t>
            </a:r>
            <a:r>
              <a:rPr lang="tr-TR" sz="1200" i="1" dirty="0"/>
              <a:t> </a:t>
            </a:r>
            <a:r>
              <a:rPr lang="tr-TR" sz="1200" i="1" dirty="0" err="1"/>
              <a:t>kinaz</a:t>
            </a:r>
            <a:r>
              <a:rPr lang="tr-TR" sz="1200" i="1" dirty="0"/>
              <a:t>, ve yağ dokunun hormona-duyarlı </a:t>
            </a:r>
            <a:r>
              <a:rPr lang="tr-TR" sz="1200" i="1" dirty="0" err="1"/>
              <a:t>lipazı</a:t>
            </a:r>
            <a:r>
              <a:rPr lang="tr-TR" sz="1200" i="1" dirty="0"/>
              <a:t>  </a:t>
            </a:r>
          </a:p>
          <a:p>
            <a:r>
              <a:rPr lang="tr-TR" sz="1400" b="1" dirty="0"/>
              <a:t> Açlık sürecinde, gerekli maddeler besin ile karşılanamamaktadır; fakat, depoların ve/veya dokuların yıkımından elde edilebilirler.</a:t>
            </a:r>
          </a:p>
          <a:p>
            <a:r>
              <a:rPr lang="tr-TR" sz="1400" dirty="0"/>
              <a:t> </a:t>
            </a:r>
            <a:r>
              <a:rPr lang="tr-TR" sz="1200" i="1" dirty="0"/>
              <a:t>Örneğin, </a:t>
            </a:r>
            <a:r>
              <a:rPr lang="tr-TR" sz="1200" i="1" dirty="0" err="1"/>
              <a:t>lipoliz</a:t>
            </a:r>
            <a:r>
              <a:rPr lang="tr-TR" sz="1200" i="1" dirty="0"/>
              <a:t> ile yağ asitlerinin salınımı ve yağ doku </a:t>
            </a:r>
            <a:r>
              <a:rPr lang="tr-TR" sz="1200" i="1" dirty="0" err="1"/>
              <a:t>TAG’nden</a:t>
            </a:r>
            <a:r>
              <a:rPr lang="tr-TR" sz="1200" i="1" dirty="0"/>
              <a:t> serbestleşen </a:t>
            </a:r>
            <a:r>
              <a:rPr lang="tr-TR" sz="1200" i="1" dirty="0" err="1"/>
              <a:t>gliserol</a:t>
            </a:r>
            <a:r>
              <a:rPr lang="tr-TR" sz="1200" i="1" dirty="0"/>
              <a:t> ile </a:t>
            </a:r>
            <a:r>
              <a:rPr lang="tr-TR" sz="1200" i="1" dirty="0" err="1"/>
              <a:t>proteoliz</a:t>
            </a:r>
            <a:r>
              <a:rPr lang="tr-TR" sz="1200" i="1" dirty="0"/>
              <a:t> sonucu kaslardan salınan amino asitlerden.</a:t>
            </a:r>
          </a:p>
          <a:p>
            <a:endParaRPr lang="tr-TR" sz="1200" i="1" dirty="0"/>
          </a:p>
          <a:p>
            <a:endParaRPr lang="tr-TR" sz="1200" i="1" dirty="0"/>
          </a:p>
          <a:p>
            <a:endParaRPr lang="tr-TR" sz="1200" i="1" dirty="0"/>
          </a:p>
          <a:p>
            <a:endParaRPr lang="tr-TR" sz="1200" i="1" dirty="0"/>
          </a:p>
          <a:p>
            <a:r>
              <a:rPr lang="tr-TR" sz="1200" i="1" dirty="0"/>
              <a:t> </a:t>
            </a:r>
          </a:p>
          <a:p>
            <a:endParaRPr lang="tr-TR" sz="1100" dirty="0"/>
          </a:p>
          <a:p>
            <a:endParaRPr lang="tr-TR" sz="1100" dirty="0"/>
          </a:p>
          <a:p>
            <a:endParaRPr lang="tr-TR" sz="1100" dirty="0"/>
          </a:p>
        </p:txBody>
      </p:sp>
      <p:sp>
        <p:nvSpPr>
          <p:cNvPr id="5" name="Altıgen 4"/>
          <p:cNvSpPr/>
          <p:nvPr/>
        </p:nvSpPr>
        <p:spPr>
          <a:xfrm>
            <a:off x="575556" y="620688"/>
            <a:ext cx="3096344" cy="576064"/>
          </a:xfrm>
          <a:prstGeom prst="hexagon">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t>2. Açlıkta </a:t>
            </a:r>
            <a:r>
              <a:rPr lang="tr-TR" dirty="0" err="1"/>
              <a:t>Enzimatik</a:t>
            </a:r>
            <a:r>
              <a:rPr lang="tr-TR" dirty="0"/>
              <a:t> Değişiklikler</a:t>
            </a:r>
          </a:p>
        </p:txBody>
      </p:sp>
      <p:pic>
        <p:nvPicPr>
          <p:cNvPr id="12290" name="Picture 2" descr="C:\Users\Gülşah\Desktop\Ek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333" y="4098272"/>
            <a:ext cx="2705335" cy="242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1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txBox="1">
            <a:spLocks/>
          </p:cNvSpPr>
          <p:nvPr/>
        </p:nvSpPr>
        <p:spPr>
          <a:xfrm>
            <a:off x="0" y="0"/>
            <a:ext cx="4283968" cy="1412776"/>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lt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lt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lt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lt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9pPr>
          </a:lstStyle>
          <a:p>
            <a:pPr marL="45720" indent="0" algn="ctr">
              <a:buNone/>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 AÇLIKTA KARACİĞER</a:t>
            </a:r>
            <a:endParaRPr lang="tr-TR"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İçerik Yer Tutucusu 4"/>
          <p:cNvSpPr>
            <a:spLocks noGrp="1"/>
          </p:cNvSpPr>
          <p:nvPr>
            <p:ph sz="quarter" idx="13"/>
          </p:nvPr>
        </p:nvSpPr>
        <p:spPr>
          <a:xfrm>
            <a:off x="107504" y="2003688"/>
            <a:ext cx="8856984" cy="2577440"/>
          </a:xfrm>
        </p:spPr>
        <p:txBody>
          <a:bodyPr>
            <a:normAutofit/>
          </a:bodyPr>
          <a:lstStyle/>
          <a:p>
            <a:pPr marL="45720" indent="0" algn="just">
              <a:buNone/>
            </a:pPr>
            <a:r>
              <a:rPr lang="tr-TR" sz="1800" u="sng" dirty="0"/>
              <a:t>Öncelikli rolü; </a:t>
            </a:r>
            <a:r>
              <a:rPr lang="tr-TR" sz="1800" dirty="0"/>
              <a:t>sentez ile kan glikozunu korumak ve diğer organların kullanabilmesi için gereken yakıt moleküllerinin dağıtımını sağlamaktır. Bu sayede ”</a:t>
            </a:r>
            <a:r>
              <a:rPr lang="tr-TR" sz="1800" dirty="0" err="1"/>
              <a:t>hepatik</a:t>
            </a:r>
            <a:r>
              <a:rPr lang="tr-TR" sz="1800" dirty="0"/>
              <a:t> metabolizma” ve “</a:t>
            </a:r>
            <a:r>
              <a:rPr lang="tr-TR" sz="1800" dirty="0" err="1"/>
              <a:t>ekstrahepatik</a:t>
            </a:r>
            <a:r>
              <a:rPr lang="tr-TR" sz="1800" dirty="0"/>
              <a:t>” veya “</a:t>
            </a:r>
            <a:r>
              <a:rPr lang="tr-TR" sz="1800" dirty="0" err="1"/>
              <a:t>periferal</a:t>
            </a:r>
            <a:r>
              <a:rPr lang="tr-TR" sz="1800" dirty="0"/>
              <a:t>" metabolizmadan bahsetmek mümkün hale gelmektedir.</a:t>
            </a:r>
          </a:p>
          <a:p>
            <a:pPr algn="just"/>
            <a:endParaRPr lang="tr-TR" sz="1800" dirty="0"/>
          </a:p>
        </p:txBody>
      </p:sp>
      <p:sp>
        <p:nvSpPr>
          <p:cNvPr id="6" name="Akış Çizelgesi: Delikli Teyp 5"/>
          <p:cNvSpPr/>
          <p:nvPr/>
        </p:nvSpPr>
        <p:spPr>
          <a:xfrm>
            <a:off x="115305" y="38610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err="1"/>
              <a:t>Karbohidrat</a:t>
            </a:r>
            <a:r>
              <a:rPr lang="tr-TR" b="1" dirty="0"/>
              <a:t> Metabolizması</a:t>
            </a:r>
          </a:p>
        </p:txBody>
      </p:sp>
      <p:sp>
        <p:nvSpPr>
          <p:cNvPr id="8" name="Metin kutusu 7"/>
          <p:cNvSpPr txBox="1"/>
          <p:nvPr/>
        </p:nvSpPr>
        <p:spPr>
          <a:xfrm>
            <a:off x="115305" y="4964975"/>
            <a:ext cx="8777175" cy="1200329"/>
          </a:xfrm>
          <a:prstGeom prst="rect">
            <a:avLst/>
          </a:prstGeom>
          <a:noFill/>
        </p:spPr>
        <p:txBody>
          <a:bodyPr wrap="square" rtlCol="0">
            <a:spAutoFit/>
          </a:bodyPr>
          <a:lstStyle/>
          <a:p>
            <a:pPr algn="just"/>
            <a:r>
              <a:rPr lang="tr-TR" dirty="0"/>
              <a:t>Karaciğer, açlık döneminde beyin ve glikoza gereksinimi olan diğer dokularla ilgili enerji metabolizmasının devamlılığını sağlamak adına kan glikozu seviyesini korumak için öncelikle glikojen yıkımını, sonra </a:t>
            </a:r>
            <a:r>
              <a:rPr lang="tr-TR" dirty="0" err="1"/>
              <a:t>glukoneogenezi</a:t>
            </a:r>
            <a:r>
              <a:rPr lang="tr-TR" dirty="0"/>
              <a:t> kullanır. </a:t>
            </a:r>
          </a:p>
          <a:p>
            <a:pPr algn="just"/>
            <a:endParaRPr lang="tr-TR" dirty="0"/>
          </a:p>
        </p:txBody>
      </p:sp>
    </p:spTree>
    <p:extLst>
      <p:ext uri="{BB962C8B-B14F-4D97-AF65-F5344CB8AC3E}">
        <p14:creationId xmlns:p14="http://schemas.microsoft.com/office/powerpoint/2010/main" val="121126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7" y="1628800"/>
            <a:ext cx="6264696" cy="4464496"/>
          </a:xfrm>
        </p:spPr>
        <p:txBody>
          <a:bodyPr>
            <a:normAutofit lnSpcReduction="10000"/>
          </a:bodyPr>
          <a:lstStyle/>
          <a:p>
            <a:pPr algn="just"/>
            <a:r>
              <a:rPr lang="tr-TR" dirty="0"/>
              <a:t>Ara ürünlerin </a:t>
            </a:r>
            <a:r>
              <a:rPr lang="tr-TR" dirty="0" err="1"/>
              <a:t>metabolik</a:t>
            </a:r>
            <a:r>
              <a:rPr lang="tr-TR" dirty="0"/>
              <a:t> yolaklarda ilerleyişi </a:t>
            </a:r>
            <a:r>
              <a:rPr lang="tr-TR" dirty="0">
                <a:solidFill>
                  <a:srgbClr val="C00000"/>
                </a:solidFill>
              </a:rPr>
              <a:t>4 mekanizma</a:t>
            </a:r>
            <a:r>
              <a:rPr lang="tr-TR" dirty="0"/>
              <a:t> ile kontrol edi­lir; </a:t>
            </a:r>
          </a:p>
          <a:p>
            <a:pPr marL="45720" indent="0" algn="just">
              <a:buNone/>
            </a:pPr>
            <a:r>
              <a:rPr lang="tr-TR" dirty="0"/>
              <a:t>1)</a:t>
            </a:r>
            <a:r>
              <a:rPr lang="tr-TR" dirty="0" err="1"/>
              <a:t>substrat</a:t>
            </a:r>
            <a:r>
              <a:rPr lang="tr-TR" dirty="0"/>
              <a:t> varlığı</a:t>
            </a:r>
          </a:p>
          <a:p>
            <a:pPr marL="45720" indent="0" algn="just">
              <a:buNone/>
            </a:pPr>
            <a:r>
              <a:rPr lang="tr-TR" dirty="0"/>
              <a:t>2)enzimlerin </a:t>
            </a:r>
            <a:r>
              <a:rPr lang="tr-TR" dirty="0" err="1"/>
              <a:t>allosterik</a:t>
            </a:r>
            <a:r>
              <a:rPr lang="tr-TR" dirty="0"/>
              <a:t> </a:t>
            </a:r>
            <a:r>
              <a:rPr lang="tr-TR" dirty="0" err="1"/>
              <a:t>düzenlenimi</a:t>
            </a:r>
            <a:endParaRPr lang="tr-TR" dirty="0"/>
          </a:p>
          <a:p>
            <a:pPr marL="45720" indent="0" algn="just">
              <a:buNone/>
            </a:pPr>
            <a:r>
              <a:rPr lang="tr-TR" dirty="0"/>
              <a:t>3)enzimlerin </a:t>
            </a:r>
            <a:r>
              <a:rPr lang="tr-TR" dirty="0" err="1"/>
              <a:t>kovalent</a:t>
            </a:r>
            <a:r>
              <a:rPr lang="tr-TR" dirty="0"/>
              <a:t> modifikasyonu </a:t>
            </a:r>
          </a:p>
          <a:p>
            <a:pPr marL="45720" indent="0" algn="just">
              <a:buNone/>
            </a:pPr>
            <a:r>
              <a:rPr lang="tr-TR" dirty="0"/>
              <a:t>4)öncelikle  transkripsiyonun düzenlenmesi yoluyla, enzim sentezinin uyarılması-baskılanması. </a:t>
            </a:r>
          </a:p>
          <a:p>
            <a:pPr algn="just"/>
            <a:r>
              <a:rPr lang="tr-TR" sz="1500" dirty="0"/>
              <a:t>Her bir mekanizma, farklı bir zaman aralığında etkide bulunmaktadır ve vücudun geniş çeşitlilikteki fizyolojik durumlara uyumuna izin vermektedir. </a:t>
            </a:r>
          </a:p>
          <a:p>
            <a:pPr algn="just"/>
            <a:r>
              <a:rPr lang="tr-TR" sz="1500" dirty="0"/>
              <a:t>Beslenme sırasında, bu düzenleyici mekanizmalar, glikojen, TAG ve protein şek­linde gerekli besinlerin tutulmasına olanak sağlamaktadır.</a:t>
            </a:r>
          </a:p>
          <a:p>
            <a:endParaRPr lang="tr-TR" dirty="0"/>
          </a:p>
        </p:txBody>
      </p:sp>
      <p:sp>
        <p:nvSpPr>
          <p:cNvPr id="4" name="L-Şekli 3"/>
          <p:cNvSpPr/>
          <p:nvPr/>
        </p:nvSpPr>
        <p:spPr>
          <a:xfrm>
            <a:off x="0" y="-27384"/>
            <a:ext cx="4932040" cy="1368152"/>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lgn="ctr"/>
            <a:r>
              <a:rPr lang="tr-TR" sz="2400" b="1" dirty="0"/>
              <a:t>EMİLİM DURUMUNDA ENZİMATİK DEĞİŞİKLİKLER</a:t>
            </a:r>
            <a:endParaRPr lang="tr-TR" sz="2400" b="1" u="sng" dirty="0"/>
          </a:p>
        </p:txBody>
      </p:sp>
      <p:pic>
        <p:nvPicPr>
          <p:cNvPr id="1026" name="Picture 2" descr="C:\Users\Gülşah\Desktop\beslenme ve açlık\Yeni klasör\Ekran Alıntıs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021" y="1340768"/>
            <a:ext cx="2276475" cy="4829175"/>
          </a:xfrm>
          <a:prstGeom prst="rect">
            <a:avLst/>
          </a:prstGeom>
          <a:noFill/>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6760021" y="6169943"/>
            <a:ext cx="2276475" cy="571425"/>
          </a:xfrm>
          <a:prstGeom prst="roundRect">
            <a:avLst>
              <a:gd name="adj" fmla="val 23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dirty="0"/>
              <a:t>Yanıt zamanı, uyarının niteliğine göre ve dokudan dokuya göre değişebilir.</a:t>
            </a:r>
          </a:p>
        </p:txBody>
      </p:sp>
    </p:spTree>
    <p:extLst>
      <p:ext uri="{BB962C8B-B14F-4D97-AF65-F5344CB8AC3E}">
        <p14:creationId xmlns:p14="http://schemas.microsoft.com/office/powerpoint/2010/main" val="1979249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106451" y="1052735"/>
            <a:ext cx="7037549" cy="2240541"/>
          </a:xfrm>
        </p:spPr>
        <p:txBody>
          <a:bodyPr>
            <a:normAutofit fontScale="85000" lnSpcReduction="10000"/>
          </a:bodyPr>
          <a:lstStyle/>
          <a:p>
            <a:pPr marL="45720" indent="0" algn="just">
              <a:buNone/>
            </a:pPr>
            <a:r>
              <a:rPr lang="tr-TR" dirty="0"/>
              <a:t>100 g. glikoz alımından sonraki kan glikozunun kaynaklarını göstermektedir. Kısa emilim dönemi sırasında, besin olarak alınan glikoz, kan glikozunun başlıca kaynağıdır. Bir kaç saat sonra, </a:t>
            </a:r>
            <a:r>
              <a:rPr lang="tr-TR" dirty="0" err="1"/>
              <a:t>glukagon</a:t>
            </a:r>
            <a:r>
              <a:rPr lang="tr-TR" dirty="0"/>
              <a:t> salgılanmasında artış ve insülin salınımında azalmaya yol açacak derecede kan glikozu seviyelerinde düşüş gözlenir. </a:t>
            </a:r>
            <a:r>
              <a:rPr lang="tr-TR" dirty="0" err="1"/>
              <a:t>Glukagon</a:t>
            </a:r>
            <a:r>
              <a:rPr lang="tr-TR" dirty="0"/>
              <a:t>/insülin oranının artışı, glikojen </a:t>
            </a:r>
            <a:r>
              <a:rPr lang="tr-TR" dirty="0" err="1"/>
              <a:t>fosforilazın</a:t>
            </a:r>
            <a:r>
              <a:rPr lang="tr-TR" dirty="0"/>
              <a:t> </a:t>
            </a:r>
            <a:r>
              <a:rPr lang="tr-TR" dirty="0" err="1"/>
              <a:t>fosforilasyonundan</a:t>
            </a:r>
            <a:r>
              <a:rPr lang="tr-TR" dirty="0"/>
              <a:t> dolayı, karaciğer glikojen depolarının hızlıca </a:t>
            </a:r>
            <a:r>
              <a:rPr lang="tr-TR" dirty="0" err="1"/>
              <a:t>mobilizasyonuna</a:t>
            </a:r>
            <a:r>
              <a:rPr lang="tr-TR" dirty="0"/>
              <a:t> neden olur.</a:t>
            </a:r>
          </a:p>
        </p:txBody>
      </p:sp>
      <p:sp>
        <p:nvSpPr>
          <p:cNvPr id="4" name="Yuvarlatılmış Dikdörtgen 3"/>
          <p:cNvSpPr/>
          <p:nvPr/>
        </p:nvSpPr>
        <p:spPr>
          <a:xfrm>
            <a:off x="323528" y="332656"/>
            <a:ext cx="3949250"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1.Glikojen Yıkımının Artışı</a:t>
            </a:r>
          </a:p>
        </p:txBody>
      </p:sp>
      <p:pic>
        <p:nvPicPr>
          <p:cNvPr id="1026" name="Picture 2" descr="C:\Users\Gülşah\Desktop\beslenme ve açlık\Yeni klasör\Ekran Alı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7"/>
            <a:ext cx="1782923" cy="22405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Gülşah\Dropbox\Xy\Xu-2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1000" contrast="9000"/>
                    </a14:imgEffect>
                  </a14:imgLayer>
                </a14:imgProps>
              </a:ext>
              <a:ext uri="{28A0092B-C50C-407E-A947-70E740481C1C}">
                <a14:useLocalDpi xmlns:a14="http://schemas.microsoft.com/office/drawing/2010/main" val="0"/>
              </a:ext>
            </a:extLst>
          </a:blip>
          <a:srcRect l="2142" r="2142"/>
          <a:stretch/>
        </p:blipFill>
        <p:spPr bwMode="auto">
          <a:xfrm>
            <a:off x="4060104" y="3986224"/>
            <a:ext cx="5083896" cy="287177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0" y="3501008"/>
            <a:ext cx="3923928" cy="3416320"/>
          </a:xfrm>
          <a:prstGeom prst="rect">
            <a:avLst/>
          </a:prstGeom>
          <a:noFill/>
        </p:spPr>
        <p:txBody>
          <a:bodyPr wrap="square" rtlCol="0">
            <a:spAutoFit/>
          </a:bodyPr>
          <a:lstStyle/>
          <a:p>
            <a:pPr algn="just"/>
            <a:r>
              <a:rPr lang="tr-TR" dirty="0"/>
              <a:t> </a:t>
            </a:r>
          </a:p>
          <a:p>
            <a:pPr algn="just"/>
            <a:r>
              <a:rPr lang="tr-TR" dirty="0"/>
              <a:t>  </a:t>
            </a:r>
          </a:p>
          <a:p>
            <a:pPr algn="just"/>
            <a:r>
              <a:rPr lang="tr-TR" dirty="0"/>
              <a:t>   Açlığın 10-18 saatlik sürecinde karaciğer glikojeninin tükenme noktasına gelmesi söz konusudur; bu yüzden, </a:t>
            </a:r>
            <a:r>
              <a:rPr lang="tr-TR" dirty="0" err="1"/>
              <a:t>hepatik</a:t>
            </a:r>
            <a:r>
              <a:rPr lang="tr-TR" dirty="0"/>
              <a:t> </a:t>
            </a:r>
            <a:r>
              <a:rPr lang="tr-TR" dirty="0" err="1"/>
              <a:t>glikojenoliz</a:t>
            </a:r>
            <a:r>
              <a:rPr lang="tr-TR" dirty="0"/>
              <a:t> erken açlık durumuna geçici yanıt olarak gerçekleşir. Açlık esnasında, karaciğerin tüm </a:t>
            </a:r>
            <a:r>
              <a:rPr lang="tr-TR" dirty="0" err="1"/>
              <a:t>metabolik</a:t>
            </a:r>
            <a:r>
              <a:rPr lang="tr-TR" dirty="0"/>
              <a:t> yanıtının bir parçası olan glikojen yıkımını gösterir.</a:t>
            </a:r>
          </a:p>
          <a:p>
            <a:endParaRPr lang="tr-TR" dirty="0"/>
          </a:p>
        </p:txBody>
      </p:sp>
      <p:sp>
        <p:nvSpPr>
          <p:cNvPr id="6" name="Serbest Form 5"/>
          <p:cNvSpPr/>
          <p:nvPr/>
        </p:nvSpPr>
        <p:spPr>
          <a:xfrm>
            <a:off x="2312894" y="3571264"/>
            <a:ext cx="3893101" cy="718348"/>
          </a:xfrm>
          <a:custGeom>
            <a:avLst/>
            <a:gdLst>
              <a:gd name="connsiteX0" fmla="*/ 0 w 3893101"/>
              <a:gd name="connsiteY0" fmla="*/ 516642 h 718348"/>
              <a:gd name="connsiteX1" fmla="*/ 13447 w 3893101"/>
              <a:gd name="connsiteY1" fmla="*/ 59442 h 718348"/>
              <a:gd name="connsiteX2" fmla="*/ 13447 w 3893101"/>
              <a:gd name="connsiteY2" fmla="*/ 59442 h 718348"/>
              <a:gd name="connsiteX3" fmla="*/ 3523130 w 3893101"/>
              <a:gd name="connsiteY3" fmla="*/ 45995 h 718348"/>
              <a:gd name="connsiteX4" fmla="*/ 3617259 w 3893101"/>
              <a:gd name="connsiteY4" fmla="*/ 718348 h 71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101" h="718348">
                <a:moveTo>
                  <a:pt x="0" y="516642"/>
                </a:moveTo>
                <a:lnTo>
                  <a:pt x="13447" y="59442"/>
                </a:lnTo>
                <a:lnTo>
                  <a:pt x="13447" y="59442"/>
                </a:lnTo>
                <a:cubicBezTo>
                  <a:pt x="598394" y="57201"/>
                  <a:pt x="2922495" y="-63823"/>
                  <a:pt x="3523130" y="45995"/>
                </a:cubicBezTo>
                <a:cubicBezTo>
                  <a:pt x="4123765" y="155813"/>
                  <a:pt x="3870512" y="437080"/>
                  <a:pt x="3617259" y="718348"/>
                </a:cubicBezTo>
              </a:path>
            </a:pathLst>
          </a:custGeom>
          <a:ln w="28575">
            <a:solidFill>
              <a:schemeClr val="accent3">
                <a:lumMod val="50000"/>
              </a:schemeClr>
            </a:solidFill>
            <a:tailEnd type="stealt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73084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23528" y="332656"/>
            <a:ext cx="3949250"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2.Glikoneogenezin Artışı</a:t>
            </a:r>
          </a:p>
        </p:txBody>
      </p:sp>
      <p:pic>
        <p:nvPicPr>
          <p:cNvPr id="6" name="Picture 2" descr="C:\Users\Gülşah\Dropbox\Xy\Xu-2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1000" contrast="9000"/>
                    </a14:imgEffect>
                  </a14:imgLayer>
                </a14:imgProps>
              </a:ext>
              <a:ext uri="{28A0092B-C50C-407E-A947-70E740481C1C}">
                <a14:useLocalDpi xmlns:a14="http://schemas.microsoft.com/office/drawing/2010/main" val="0"/>
              </a:ext>
            </a:extLst>
          </a:blip>
          <a:srcRect l="2142" r="2142"/>
          <a:stretch/>
        </p:blipFill>
        <p:spPr bwMode="auto">
          <a:xfrm>
            <a:off x="4060104" y="3986224"/>
            <a:ext cx="5083896" cy="287177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23528" y="1124744"/>
            <a:ext cx="8424936" cy="2554545"/>
          </a:xfrm>
          <a:prstGeom prst="rect">
            <a:avLst/>
          </a:prstGeom>
          <a:noFill/>
        </p:spPr>
        <p:txBody>
          <a:bodyPr wrap="square" rtlCol="0">
            <a:spAutoFit/>
          </a:bodyPr>
          <a:lstStyle/>
          <a:p>
            <a:pPr marL="285750" indent="-285750" algn="just">
              <a:buFont typeface="Wingdings" panose="05000000000000000000" pitchFamily="2" charset="2"/>
              <a:buChar char="Ø"/>
            </a:pPr>
            <a:r>
              <a:rPr lang="tr-TR" sz="1600" dirty="0"/>
              <a:t>Glikozun sentezi ve dolaşıma salınımı, açlık sırasındaki yaşamsal </a:t>
            </a:r>
            <a:r>
              <a:rPr lang="tr-TR" sz="1600" dirty="0" err="1"/>
              <a:t>hepatik</a:t>
            </a:r>
            <a:r>
              <a:rPr lang="tr-TR" sz="1600" dirty="0"/>
              <a:t> fonksiyonlardır. </a:t>
            </a:r>
          </a:p>
          <a:p>
            <a:pPr marL="285750" indent="-285750" algn="just">
              <a:buFont typeface="Wingdings" panose="05000000000000000000" pitchFamily="2" charset="2"/>
              <a:buChar char="Ø"/>
            </a:pPr>
            <a:r>
              <a:rPr lang="tr-TR" sz="1600" dirty="0" err="1"/>
              <a:t>Glukoneogenez</a:t>
            </a:r>
            <a:r>
              <a:rPr lang="tr-TR" sz="1600" dirty="0"/>
              <a:t> için gerekli karbon iskeletleri öncelikli olarak </a:t>
            </a:r>
            <a:r>
              <a:rPr lang="tr-TR" sz="1600" dirty="0" err="1"/>
              <a:t>glukojenik</a:t>
            </a:r>
            <a:r>
              <a:rPr lang="tr-TR" sz="1600" dirty="0"/>
              <a:t> amino asitler, kas </a:t>
            </a:r>
            <a:r>
              <a:rPr lang="tr-TR" sz="1600" dirty="0" err="1"/>
              <a:t>laktatı</a:t>
            </a:r>
            <a:r>
              <a:rPr lang="tr-TR" sz="1600" dirty="0"/>
              <a:t> ve yağ doku </a:t>
            </a:r>
            <a:r>
              <a:rPr lang="tr-TR" sz="1600" dirty="0" err="1"/>
              <a:t>gliserolünden</a:t>
            </a:r>
            <a:r>
              <a:rPr lang="tr-TR" sz="1600" dirty="0"/>
              <a:t> kaynaklanır. </a:t>
            </a:r>
          </a:p>
          <a:p>
            <a:pPr marL="285750" indent="-285750" algn="just">
              <a:buFont typeface="Wingdings" panose="05000000000000000000" pitchFamily="2" charset="2"/>
              <a:buChar char="Ø"/>
            </a:pPr>
            <a:r>
              <a:rPr lang="tr-TR" sz="1600" dirty="0" err="1"/>
              <a:t>Glukoneogenez</a:t>
            </a:r>
            <a:r>
              <a:rPr lang="tr-TR" sz="1600" dirty="0"/>
              <a:t>, tercihen </a:t>
            </a:r>
            <a:r>
              <a:rPr lang="tr-TR" sz="1600" dirty="0" err="1"/>
              <a:t>fruktoz</a:t>
            </a:r>
            <a:r>
              <a:rPr lang="tr-TR" sz="1600" dirty="0"/>
              <a:t> 1,6-bisfosfatazın aktivasyonu -inhibitörü olan, </a:t>
            </a:r>
            <a:r>
              <a:rPr lang="tr-TR" sz="1600" dirty="0" err="1"/>
              <a:t>fruktoz</a:t>
            </a:r>
            <a:r>
              <a:rPr lang="tr-TR" sz="1600" dirty="0"/>
              <a:t> 2,6-bisfosfatta gerçekleşen düşüş nedeniyle- ve </a:t>
            </a:r>
            <a:r>
              <a:rPr lang="tr-TR" sz="1600" dirty="0" err="1"/>
              <a:t>glukagon</a:t>
            </a:r>
            <a:r>
              <a:rPr lang="tr-TR" sz="1600" dirty="0"/>
              <a:t> tarafından </a:t>
            </a:r>
            <a:r>
              <a:rPr lang="tr-TR" sz="1600" dirty="0" err="1"/>
              <a:t>fosfoenolpirüvat</a:t>
            </a:r>
            <a:r>
              <a:rPr lang="tr-TR" sz="1600" dirty="0"/>
              <a:t> (PEP) </a:t>
            </a:r>
            <a:r>
              <a:rPr lang="tr-TR" sz="1600" dirty="0" err="1"/>
              <a:t>karboksikinazın</a:t>
            </a:r>
            <a:r>
              <a:rPr lang="tr-TR" sz="1600" dirty="0"/>
              <a:t> uyarılması ile, son öğünden 4—6 saat sonrasında ve karaciğer glikojen depolarının boşalması sonucunda tam aktive olur. </a:t>
            </a:r>
          </a:p>
          <a:p>
            <a:pPr marL="285750" indent="-285750" algn="just">
              <a:buFont typeface="Wingdings" panose="05000000000000000000" pitchFamily="2" charset="2"/>
              <a:buChar char="Ø"/>
            </a:pPr>
            <a:r>
              <a:rPr lang="tr-TR" sz="1600" dirty="0" err="1"/>
              <a:t>Glukoneogenez</a:t>
            </a:r>
            <a:r>
              <a:rPr lang="tr-TR" sz="1600" dirty="0"/>
              <a:t>, hem gece boyu yaşanan hem de uzun süreli açlık sırasında kan glikozu düzeyinin korunmasında başlıca rolü üstlenir. </a:t>
            </a:r>
          </a:p>
        </p:txBody>
      </p:sp>
      <p:cxnSp>
        <p:nvCxnSpPr>
          <p:cNvPr id="9" name="Dirsek Bağlayıcısı 8"/>
          <p:cNvCxnSpPr/>
          <p:nvPr/>
        </p:nvCxnSpPr>
        <p:spPr>
          <a:xfrm>
            <a:off x="2843808" y="3679289"/>
            <a:ext cx="2736304" cy="1117863"/>
          </a:xfrm>
          <a:prstGeom prst="bentConnector3">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Dirsek Bağlayıcısı 10"/>
          <p:cNvCxnSpPr/>
          <p:nvPr/>
        </p:nvCxnSpPr>
        <p:spPr>
          <a:xfrm>
            <a:off x="2843808" y="3679289"/>
            <a:ext cx="2088232" cy="1981959"/>
          </a:xfrm>
          <a:prstGeom prst="bentConnector3">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Delikli Teyp 2"/>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t>Yağ Metabolizması</a:t>
            </a:r>
          </a:p>
        </p:txBody>
      </p:sp>
      <p:sp>
        <p:nvSpPr>
          <p:cNvPr id="5" name="Yuvarlatılmış Dikdörtgen 4"/>
          <p:cNvSpPr/>
          <p:nvPr/>
        </p:nvSpPr>
        <p:spPr>
          <a:xfrm>
            <a:off x="148959" y="1340768"/>
            <a:ext cx="3949250"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1. Yağ Asidi </a:t>
            </a:r>
            <a:r>
              <a:rPr lang="tr-TR" dirty="0" err="1"/>
              <a:t>Oksidasyonunun</a:t>
            </a:r>
            <a:r>
              <a:rPr lang="tr-TR" dirty="0"/>
              <a:t> Artışı</a:t>
            </a:r>
          </a:p>
        </p:txBody>
      </p:sp>
      <p:pic>
        <p:nvPicPr>
          <p:cNvPr id="6" name="Picture 2" descr="C:\Users\Gülşah\Dropbox\Xy\Xu-2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1000" contrast="9000"/>
                    </a14:imgEffect>
                  </a14:imgLayer>
                </a14:imgProps>
              </a:ext>
              <a:ext uri="{28A0092B-C50C-407E-A947-70E740481C1C}">
                <a14:useLocalDpi xmlns:a14="http://schemas.microsoft.com/office/drawing/2010/main" val="0"/>
              </a:ext>
            </a:extLst>
          </a:blip>
          <a:srcRect l="2142" r="2142"/>
          <a:stretch/>
        </p:blipFill>
        <p:spPr bwMode="auto">
          <a:xfrm>
            <a:off x="4060104" y="3986224"/>
            <a:ext cx="5083896" cy="287177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48959" y="2058961"/>
            <a:ext cx="8730775" cy="1477328"/>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 AMP-aktive protein </a:t>
            </a:r>
            <a:r>
              <a:rPr lang="tr-TR" dirty="0" err="1"/>
              <a:t>kinaz</a:t>
            </a:r>
            <a:r>
              <a:rPr lang="tr-TR" dirty="0"/>
              <a:t> (AMPK) ile </a:t>
            </a:r>
            <a:r>
              <a:rPr lang="tr-TR" dirty="0" err="1"/>
              <a:t>asetil</a:t>
            </a:r>
            <a:r>
              <a:rPr lang="tr-TR" dirty="0"/>
              <a:t> </a:t>
            </a:r>
            <a:r>
              <a:rPr lang="tr-TR" dirty="0" err="1"/>
              <a:t>KoA</a:t>
            </a:r>
            <a:r>
              <a:rPr lang="tr-TR" dirty="0"/>
              <a:t> </a:t>
            </a:r>
            <a:r>
              <a:rPr lang="tr-TR" dirty="0" err="1"/>
              <a:t>karboksilazın</a:t>
            </a:r>
            <a:r>
              <a:rPr lang="tr-TR" dirty="0"/>
              <a:t> </a:t>
            </a:r>
            <a:r>
              <a:rPr lang="tr-TR" dirty="0" err="1"/>
              <a:t>fosforilasyonundan</a:t>
            </a:r>
            <a:r>
              <a:rPr lang="tr-TR" dirty="0"/>
              <a:t> dolayı </a:t>
            </a:r>
            <a:r>
              <a:rPr lang="tr-TR" dirty="0" err="1"/>
              <a:t>malonil</a:t>
            </a:r>
            <a:r>
              <a:rPr lang="tr-TR" dirty="0"/>
              <a:t> </a:t>
            </a:r>
            <a:r>
              <a:rPr lang="tr-TR" dirty="0" err="1"/>
              <a:t>KoA</a:t>
            </a:r>
            <a:r>
              <a:rPr lang="tr-TR" dirty="0"/>
              <a:t> düzeylerindeki düşüş, </a:t>
            </a:r>
            <a:r>
              <a:rPr lang="tr-TR" dirty="0" err="1"/>
              <a:t>karnitin</a:t>
            </a:r>
            <a:r>
              <a:rPr lang="tr-TR" dirty="0"/>
              <a:t> </a:t>
            </a:r>
            <a:r>
              <a:rPr lang="tr-TR" dirty="0" err="1"/>
              <a:t>palmitoil</a:t>
            </a:r>
            <a:r>
              <a:rPr lang="tr-TR" dirty="0"/>
              <a:t> transferaz-1 (CPT-1) üzerindeki engeli kaldırarak, ß-</a:t>
            </a:r>
            <a:r>
              <a:rPr lang="tr-TR" dirty="0" err="1"/>
              <a:t>oksidasyonun</a:t>
            </a:r>
            <a:r>
              <a:rPr lang="tr-TR" dirty="0"/>
              <a:t> gerçekleşmesine izin verir.</a:t>
            </a:r>
          </a:p>
          <a:p>
            <a:pPr marL="285750" indent="-285750" algn="just">
              <a:buFont typeface="Wingdings" panose="05000000000000000000" pitchFamily="2" charset="2"/>
              <a:buChar char="Ø"/>
            </a:pPr>
            <a:r>
              <a:rPr lang="tr-TR" dirty="0"/>
              <a:t>Yağ asidi </a:t>
            </a:r>
            <a:r>
              <a:rPr lang="tr-TR" dirty="0" err="1"/>
              <a:t>oksidasyonu</a:t>
            </a:r>
            <a:r>
              <a:rPr lang="tr-TR" dirty="0"/>
              <a:t>, </a:t>
            </a:r>
            <a:r>
              <a:rPr lang="tr-TR" dirty="0" err="1"/>
              <a:t>glukoneogenez</a:t>
            </a:r>
            <a:r>
              <a:rPr lang="tr-TR" dirty="0"/>
              <a:t> için gerekli olan NADH ve </a:t>
            </a:r>
            <a:r>
              <a:rPr lang="tr-TR" dirty="0" err="1"/>
              <a:t>ATP’nin</a:t>
            </a:r>
            <a:r>
              <a:rPr lang="tr-TR" dirty="0"/>
              <a:t> elde edilmesini sağlar.]</a:t>
            </a:r>
          </a:p>
        </p:txBody>
      </p:sp>
      <p:cxnSp>
        <p:nvCxnSpPr>
          <p:cNvPr id="8" name="Dirsek Bağlayıcısı 7"/>
          <p:cNvCxnSpPr/>
          <p:nvPr/>
        </p:nvCxnSpPr>
        <p:spPr>
          <a:xfrm>
            <a:off x="1697131" y="3536289"/>
            <a:ext cx="4531053" cy="1980943"/>
          </a:xfrm>
          <a:prstGeom prst="bentConnector3">
            <a:avLst/>
          </a:prstGeom>
          <a:ln w="38100">
            <a:solidFill>
              <a:srgbClr val="C0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193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1520" y="404664"/>
            <a:ext cx="4248472"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2. Keton </a:t>
            </a:r>
            <a:r>
              <a:rPr lang="tr-TR" dirty="0" err="1"/>
              <a:t>Cisimierinin</a:t>
            </a:r>
            <a:r>
              <a:rPr lang="tr-TR" dirty="0"/>
              <a:t> Sentezinin Artışı</a:t>
            </a:r>
          </a:p>
        </p:txBody>
      </p:sp>
      <p:pic>
        <p:nvPicPr>
          <p:cNvPr id="5" name="Picture 2" descr="C:\Users\Gülşah\Dropbox\Xy\Xu-2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1000" contrast="9000"/>
                    </a14:imgEffect>
                  </a14:imgLayer>
                </a14:imgProps>
              </a:ext>
              <a:ext uri="{28A0092B-C50C-407E-A947-70E740481C1C}">
                <a14:useLocalDpi xmlns:a14="http://schemas.microsoft.com/office/drawing/2010/main" val="0"/>
              </a:ext>
            </a:extLst>
          </a:blip>
          <a:srcRect l="2142" r="2142"/>
          <a:stretch/>
        </p:blipFill>
        <p:spPr bwMode="auto">
          <a:xfrm>
            <a:off x="4060104" y="3986224"/>
            <a:ext cx="5083896" cy="287177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51520" y="1340768"/>
            <a:ext cx="8496944" cy="2677656"/>
          </a:xfrm>
          <a:prstGeom prst="rect">
            <a:avLst/>
          </a:prstGeom>
          <a:noFill/>
        </p:spPr>
        <p:txBody>
          <a:bodyPr wrap="square" rtlCol="0">
            <a:spAutoFit/>
          </a:bodyPr>
          <a:lstStyle/>
          <a:p>
            <a:pPr marL="285750" indent="-285750" algn="just">
              <a:buFont typeface="Wingdings" panose="05000000000000000000" pitchFamily="2" charset="2"/>
              <a:buChar char="Ø"/>
            </a:pPr>
            <a:r>
              <a:rPr lang="tr-TR" sz="1400" dirty="0"/>
              <a:t>Karaciğer, kendisinin yararlanamadığı ancak </a:t>
            </a:r>
            <a:r>
              <a:rPr lang="tr-TR" sz="1400" dirty="0" err="1"/>
              <a:t>periferal</a:t>
            </a:r>
            <a:r>
              <a:rPr lang="tr-TR" sz="1400" dirty="0"/>
              <a:t> dokularca yakıt olarak kullanılan, 3-hidroksibutirat başta gelmek üzere, keton cisimlerinin sentez ve salınımını gerçekleştirebilen tek organdır. </a:t>
            </a:r>
          </a:p>
          <a:p>
            <a:pPr marL="285750" indent="-285750" algn="just">
              <a:buFont typeface="Wingdings" panose="05000000000000000000" pitchFamily="2" charset="2"/>
              <a:buChar char="Ø"/>
            </a:pPr>
            <a:r>
              <a:rPr lang="tr-TR" sz="1400" dirty="0" err="1"/>
              <a:t>Ketogenez</a:t>
            </a:r>
            <a:r>
              <a:rPr lang="tr-TR" sz="1400" dirty="0"/>
              <a:t>, yağ asit metabolizması tarafından üretilen </a:t>
            </a:r>
            <a:r>
              <a:rPr lang="tr-TR" sz="1400" dirty="0" err="1"/>
              <a:t>asetil</a:t>
            </a:r>
            <a:r>
              <a:rPr lang="tr-TR" sz="1400" dirty="0"/>
              <a:t> </a:t>
            </a:r>
            <a:r>
              <a:rPr lang="tr-TR" sz="1400" dirty="0" err="1"/>
              <a:t>KoA</a:t>
            </a:r>
            <a:r>
              <a:rPr lang="tr-TR" sz="1400" dirty="0"/>
              <a:t> miktarı TCA </a:t>
            </a:r>
            <a:r>
              <a:rPr lang="tr-TR" sz="1400" dirty="0" err="1"/>
              <a:t>siklusunun</a:t>
            </a:r>
            <a:r>
              <a:rPr lang="tr-TR" sz="1400" dirty="0"/>
              <a:t> </a:t>
            </a:r>
            <a:r>
              <a:rPr lang="tr-TR" sz="1400" dirty="0" err="1"/>
              <a:t>oksidatif</a:t>
            </a:r>
            <a:r>
              <a:rPr lang="tr-TR" sz="1400" dirty="0"/>
              <a:t> kapasitesini aşarsa tercih edilir. </a:t>
            </a:r>
          </a:p>
          <a:p>
            <a:pPr marL="285750" indent="-285750" algn="just">
              <a:buFont typeface="Wingdings" panose="05000000000000000000" pitchFamily="2" charset="2"/>
              <a:buChar char="Ø"/>
            </a:pPr>
            <a:r>
              <a:rPr lang="tr-TR" sz="1400" dirty="0" err="1"/>
              <a:t>Ketogenez</a:t>
            </a:r>
            <a:r>
              <a:rPr lang="tr-TR" sz="1400" dirty="0"/>
              <a:t> ile, yağ asidi </a:t>
            </a:r>
            <a:r>
              <a:rPr lang="tr-TR" sz="1400" dirty="0" err="1"/>
              <a:t>oksidasyonunun</a:t>
            </a:r>
            <a:r>
              <a:rPr lang="tr-TR" sz="1400" dirty="0"/>
              <a:t> devamını sağlamak için gerekli olan </a:t>
            </a:r>
            <a:r>
              <a:rPr lang="tr-TR" sz="1400" dirty="0" err="1"/>
              <a:t>KoA</a:t>
            </a:r>
            <a:r>
              <a:rPr lang="tr-TR" sz="1400" dirty="0"/>
              <a:t> salınmaktadır.</a:t>
            </a:r>
          </a:p>
          <a:p>
            <a:pPr marL="285750" indent="-285750" algn="just">
              <a:buFont typeface="Wingdings" panose="05000000000000000000" pitchFamily="2" charset="2"/>
              <a:buChar char="Ø"/>
            </a:pPr>
            <a:r>
              <a:rPr lang="tr-TR" sz="1400" dirty="0" err="1"/>
              <a:t>Ketogenez</a:t>
            </a:r>
            <a:r>
              <a:rPr lang="tr-TR" sz="1400" dirty="0"/>
              <a:t> açlığın ilk günlerinde başlar. </a:t>
            </a:r>
          </a:p>
          <a:p>
            <a:pPr marL="285750" indent="-285750" algn="just">
              <a:buFont typeface="Wingdings" panose="05000000000000000000" pitchFamily="2" charset="2"/>
              <a:buChar char="Ø"/>
            </a:pPr>
            <a:r>
              <a:rPr lang="tr-TR" sz="1400" dirty="0"/>
              <a:t>Suda çözünebilen keton cisimlerinin dolaşımdaki varlığı, kandaki düzeyleri yeterli hale geldiğinde, beyin dahil olmak üzere birçok doku tarafından, açlık döneminde, yakıt olarak kullanılabilmeleri açısından önemlidir. Bu durum, amino asitlere ait karbon iskeletlerin </a:t>
            </a:r>
            <a:r>
              <a:rPr lang="tr-TR" sz="1400" dirty="0" err="1"/>
              <a:t>glukoneogenez</a:t>
            </a:r>
            <a:r>
              <a:rPr lang="tr-TR" sz="1400" dirty="0"/>
              <a:t> için gerekliliğini azaltır ve böylece </a:t>
            </a:r>
            <a:r>
              <a:rPr lang="tr-TR" sz="1400" dirty="0" err="1"/>
              <a:t>esansiyel</a:t>
            </a:r>
            <a:r>
              <a:rPr lang="tr-TR" sz="1400" dirty="0"/>
              <a:t> proteinler korunur. </a:t>
            </a:r>
          </a:p>
          <a:p>
            <a:pPr marL="285750" indent="-285750" algn="just">
              <a:buFont typeface="Wingdings" panose="05000000000000000000" pitchFamily="2" charset="2"/>
              <a:buChar char="Ø"/>
            </a:pPr>
            <a:r>
              <a:rPr lang="tr-TR" sz="1400" dirty="0"/>
              <a:t>Keton cisimleri organik asitlerdir ve yüksek miktarlara ulaştıklarında </a:t>
            </a:r>
            <a:r>
              <a:rPr lang="tr-TR" sz="1400" dirty="0" err="1"/>
              <a:t>ketoasidoza</a:t>
            </a:r>
            <a:r>
              <a:rPr lang="tr-TR" sz="1400" dirty="0"/>
              <a:t> yol açarlar.</a:t>
            </a:r>
          </a:p>
        </p:txBody>
      </p:sp>
      <p:cxnSp>
        <p:nvCxnSpPr>
          <p:cNvPr id="10" name="Dirsek Bağlayıcısı 9"/>
          <p:cNvCxnSpPr/>
          <p:nvPr/>
        </p:nvCxnSpPr>
        <p:spPr>
          <a:xfrm>
            <a:off x="2843808" y="3986224"/>
            <a:ext cx="3758244" cy="1170968"/>
          </a:xfrm>
          <a:prstGeom prst="bentConnector3">
            <a:avLst>
              <a:gd name="adj1" fmla="val 98661"/>
            </a:avLst>
          </a:prstGeom>
          <a:ln w="3175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789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txBox="1">
            <a:spLocks/>
          </p:cNvSpPr>
          <p:nvPr/>
        </p:nvSpPr>
        <p:spPr>
          <a:xfrm>
            <a:off x="0" y="0"/>
            <a:ext cx="4283968" cy="1412776"/>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lt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lt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lt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lt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9pPr>
          </a:lstStyle>
          <a:p>
            <a:pPr marL="45720" indent="0" algn="ctr">
              <a:buNone/>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2. AÇLIKTA YAĞ DOKU</a:t>
            </a:r>
            <a:endParaRPr lang="tr-TR"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Akış Çizelgesi: Delikli Teyp 5"/>
          <p:cNvSpPr/>
          <p:nvPr/>
        </p:nvSpPr>
        <p:spPr>
          <a:xfrm>
            <a:off x="214287" y="1988840"/>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err="1"/>
              <a:t>Karbohidrat</a:t>
            </a:r>
            <a:r>
              <a:rPr lang="tr-TR" b="1" dirty="0"/>
              <a:t> Metabolizması</a:t>
            </a:r>
          </a:p>
        </p:txBody>
      </p:sp>
      <p:sp>
        <p:nvSpPr>
          <p:cNvPr id="8" name="Metin kutusu 7"/>
          <p:cNvSpPr txBox="1"/>
          <p:nvPr/>
        </p:nvSpPr>
        <p:spPr>
          <a:xfrm>
            <a:off x="214288" y="3789040"/>
            <a:ext cx="8822570" cy="1015663"/>
          </a:xfrm>
          <a:prstGeom prst="rect">
            <a:avLst/>
          </a:prstGeom>
          <a:noFill/>
        </p:spPr>
        <p:txBody>
          <a:bodyPr wrap="square" rtlCol="0">
            <a:spAutoFit/>
          </a:bodyPr>
          <a:lstStyle/>
          <a:p>
            <a:pPr algn="just"/>
            <a:r>
              <a:rPr lang="tr-TR" sz="2000" dirty="0"/>
              <a:t> Glikoz, insüline-duyarlı GLUT-4 aracılığı ile yağ doku hücrelerine taşınır ve dolaşımdaki düşük insülin seviyelerinden dolayı daha sonraki metabolizması baskılanır. Bu durum yağ asidi ve TAG sentezinin azalmasına yol açar.</a:t>
            </a:r>
          </a:p>
        </p:txBody>
      </p:sp>
    </p:spTree>
    <p:extLst>
      <p:ext uri="{BB962C8B-B14F-4D97-AF65-F5344CB8AC3E}">
        <p14:creationId xmlns:p14="http://schemas.microsoft.com/office/powerpoint/2010/main" val="4119201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ülşah\Desktop\IMG-2307.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saturation sat="157000"/>
                    </a14:imgEffect>
                    <a14:imgEffect>
                      <a14:brightnessContrast bright="21000" contrast="10000"/>
                    </a14:imgEffect>
                  </a14:imgLayer>
                </a14:imgProps>
              </a:ext>
              <a:ext uri="{28A0092B-C50C-407E-A947-70E740481C1C}">
                <a14:useLocalDpi xmlns:a14="http://schemas.microsoft.com/office/drawing/2010/main" val="0"/>
              </a:ext>
            </a:extLst>
          </a:blip>
          <a:srcRect/>
          <a:stretch>
            <a:fillRect/>
          </a:stretch>
        </p:blipFill>
        <p:spPr bwMode="auto">
          <a:xfrm>
            <a:off x="179511" y="2055748"/>
            <a:ext cx="3492509" cy="4253572"/>
          </a:xfrm>
          <a:prstGeom prst="rect">
            <a:avLst/>
          </a:prstGeom>
          <a:noFill/>
          <a:extLst>
            <a:ext uri="{909E8E84-426E-40DD-AFC4-6F175D3DCCD1}">
              <a14:hiddenFill xmlns:a14="http://schemas.microsoft.com/office/drawing/2010/main">
                <a:solidFill>
                  <a:srgbClr val="FFFFFF"/>
                </a:solidFill>
              </a14:hiddenFill>
            </a:ext>
          </a:extLst>
        </p:spPr>
      </p:pic>
      <p:sp>
        <p:nvSpPr>
          <p:cNvPr id="5" name="Akış Çizelgesi: Delikli Teyp 4"/>
          <p:cNvSpPr/>
          <p:nvPr/>
        </p:nvSpPr>
        <p:spPr>
          <a:xfrm>
            <a:off x="214287" y="476672"/>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t>Yağ Metabolizması</a:t>
            </a:r>
          </a:p>
        </p:txBody>
      </p:sp>
      <p:sp>
        <p:nvSpPr>
          <p:cNvPr id="8" name="Satır Belirtme Çizgisi 1 7"/>
          <p:cNvSpPr/>
          <p:nvPr/>
        </p:nvSpPr>
        <p:spPr>
          <a:xfrm>
            <a:off x="3995936" y="1412776"/>
            <a:ext cx="5040560" cy="2304256"/>
          </a:xfrm>
          <a:prstGeom prst="borderCallout1">
            <a:avLst>
              <a:gd name="adj1" fmla="val 49096"/>
              <a:gd name="adj2" fmla="val -863"/>
              <a:gd name="adj3" fmla="val 128257"/>
              <a:gd name="adj4" fmla="val -42335"/>
            </a:avLst>
          </a:prstGeom>
          <a:solidFill>
            <a:schemeClr val="accent5">
              <a:lumMod val="20000"/>
              <a:lumOff val="80000"/>
            </a:schemeClr>
          </a:solid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Hormona-duyarlı </a:t>
            </a:r>
            <a:r>
              <a:rPr lang="tr-TR" sz="1400" dirty="0" err="1">
                <a:solidFill>
                  <a:schemeClr val="tx1"/>
                </a:solidFill>
              </a:rPr>
              <a:t>lipazın</a:t>
            </a:r>
            <a:r>
              <a:rPr lang="tr-TR" sz="1400" dirty="0">
                <a:solidFill>
                  <a:schemeClr val="tx1"/>
                </a:solidFill>
              </a:rPr>
              <a:t> aktivasyonu ve depo </a:t>
            </a:r>
            <a:r>
              <a:rPr lang="tr-TR" sz="1400" dirty="0" err="1">
                <a:solidFill>
                  <a:schemeClr val="tx1"/>
                </a:solidFill>
              </a:rPr>
              <a:t>TAG’ın</a:t>
            </a:r>
            <a:r>
              <a:rPr lang="tr-TR" sz="1400" dirty="0">
                <a:solidFill>
                  <a:schemeClr val="tx1"/>
                </a:solidFill>
              </a:rPr>
              <a:t> hidrolizi, epinefrin ve özellikle de </a:t>
            </a:r>
            <a:r>
              <a:rPr lang="tr-TR" sz="1400" dirty="0" err="1">
                <a:solidFill>
                  <a:schemeClr val="tx1"/>
                </a:solidFill>
              </a:rPr>
              <a:t>norepinefrin</a:t>
            </a:r>
            <a:r>
              <a:rPr lang="tr-TR" sz="1400" dirty="0">
                <a:solidFill>
                  <a:schemeClr val="tx1"/>
                </a:solidFill>
              </a:rPr>
              <a:t> isimli </a:t>
            </a:r>
            <a:r>
              <a:rPr lang="tr-TR" sz="1400" dirty="0" err="1">
                <a:solidFill>
                  <a:schemeClr val="tx1"/>
                </a:solidFill>
              </a:rPr>
              <a:t>katekolaminlerin</a:t>
            </a:r>
            <a:r>
              <a:rPr lang="tr-TR" sz="1400" dirty="0">
                <a:solidFill>
                  <a:schemeClr val="tx1"/>
                </a:solidFill>
              </a:rPr>
              <a:t> düzeylerindeki yükselme sonucunda artış göstermektedir. Yağ dokuda sempatik sinirlerin sonlandığı yerden salınan bu bileşikler, hormona-duyarlı </a:t>
            </a:r>
            <a:r>
              <a:rPr lang="tr-TR" sz="1400" dirty="0" err="1">
                <a:solidFill>
                  <a:schemeClr val="tx1"/>
                </a:solidFill>
              </a:rPr>
              <a:t>lipazın</a:t>
            </a:r>
            <a:r>
              <a:rPr lang="tr-TR" sz="1400" dirty="0">
                <a:solidFill>
                  <a:schemeClr val="tx1"/>
                </a:solidFill>
              </a:rPr>
              <a:t> fizyolojik açıdan önemli </a:t>
            </a:r>
            <a:r>
              <a:rPr lang="tr-TR" sz="1400" dirty="0" err="1">
                <a:solidFill>
                  <a:schemeClr val="tx1"/>
                </a:solidFill>
              </a:rPr>
              <a:t>aktivatörleridir</a:t>
            </a:r>
            <a:r>
              <a:rPr lang="tr-TR" sz="1400" dirty="0">
                <a:solidFill>
                  <a:schemeClr val="tx1"/>
                </a:solidFill>
              </a:rPr>
              <a:t>. </a:t>
            </a:r>
          </a:p>
          <a:p>
            <a:pPr algn="ctr"/>
            <a:r>
              <a:rPr lang="tr-TR" sz="1400" dirty="0">
                <a:solidFill>
                  <a:schemeClr val="tx1"/>
                </a:solidFill>
              </a:rPr>
              <a:t>Not: </a:t>
            </a:r>
            <a:r>
              <a:rPr lang="tr-TR" sz="1400" dirty="0" err="1">
                <a:solidFill>
                  <a:schemeClr val="tx1"/>
                </a:solidFill>
              </a:rPr>
              <a:t>Glukagon</a:t>
            </a:r>
            <a:r>
              <a:rPr lang="tr-TR" sz="1400" dirty="0">
                <a:solidFill>
                  <a:schemeClr val="tx1"/>
                </a:solidFill>
              </a:rPr>
              <a:t>, </a:t>
            </a:r>
            <a:r>
              <a:rPr lang="tr-TR" sz="1400" dirty="0" err="1">
                <a:solidFill>
                  <a:schemeClr val="tx1"/>
                </a:solidFill>
              </a:rPr>
              <a:t>lipazı</a:t>
            </a:r>
            <a:r>
              <a:rPr lang="tr-TR" sz="1400" dirty="0">
                <a:solidFill>
                  <a:schemeClr val="tx1"/>
                </a:solidFill>
              </a:rPr>
              <a:t> ayrıca aktive etmektedir</a:t>
            </a:r>
            <a:r>
              <a:rPr lang="tr-TR" sz="1200" dirty="0">
                <a:solidFill>
                  <a:schemeClr val="tx1"/>
                </a:solidFill>
              </a:rPr>
              <a:t>. </a:t>
            </a:r>
          </a:p>
        </p:txBody>
      </p:sp>
      <p:sp>
        <p:nvSpPr>
          <p:cNvPr id="6" name="Yuvarlatılmış Dikdörtgen 5"/>
          <p:cNvSpPr/>
          <p:nvPr/>
        </p:nvSpPr>
        <p:spPr>
          <a:xfrm>
            <a:off x="3995936" y="1412776"/>
            <a:ext cx="375483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tr-TR" dirty="0"/>
              <a:t>1. TAG Yıkımında Artış</a:t>
            </a:r>
          </a:p>
        </p:txBody>
      </p:sp>
      <p:sp>
        <p:nvSpPr>
          <p:cNvPr id="9" name="Satır Belirtme Çizgisi 1 8"/>
          <p:cNvSpPr/>
          <p:nvPr/>
        </p:nvSpPr>
        <p:spPr>
          <a:xfrm>
            <a:off x="3995936" y="3825044"/>
            <a:ext cx="5040560" cy="1620180"/>
          </a:xfrm>
          <a:prstGeom prst="borderCallout1">
            <a:avLst>
              <a:gd name="adj1" fmla="val 47799"/>
              <a:gd name="adj2" fmla="val -863"/>
              <a:gd name="adj3" fmla="val 79301"/>
              <a:gd name="adj4" fmla="val -51405"/>
            </a:avLst>
          </a:prstGeom>
          <a:solidFill>
            <a:schemeClr val="accent5">
              <a:lumMod val="20000"/>
              <a:lumOff val="80000"/>
            </a:schemeClr>
          </a:solid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chemeClr val="tx1"/>
              </a:solidFill>
            </a:endParaRPr>
          </a:p>
          <a:p>
            <a:pPr algn="ctr"/>
            <a:r>
              <a:rPr lang="tr-TR" sz="1400" dirty="0">
                <a:solidFill>
                  <a:schemeClr val="tx1"/>
                </a:solidFill>
              </a:rPr>
              <a:t>Depo </a:t>
            </a:r>
            <a:r>
              <a:rPr lang="tr-TR" sz="1400" dirty="0" err="1">
                <a:solidFill>
                  <a:schemeClr val="tx1"/>
                </a:solidFill>
              </a:rPr>
              <a:t>TAG’In</a:t>
            </a:r>
            <a:r>
              <a:rPr lang="tr-TR" sz="1400" dirty="0">
                <a:solidFill>
                  <a:schemeClr val="tx1"/>
                </a:solidFill>
              </a:rPr>
              <a:t> hidrolizinden elde edilen yağ asitleri, öncelikle kana salınırlar. </a:t>
            </a:r>
            <a:r>
              <a:rPr lang="tr-TR" sz="1400" dirty="0" err="1">
                <a:solidFill>
                  <a:schemeClr val="tx1"/>
                </a:solidFill>
              </a:rPr>
              <a:t>Albumine</a:t>
            </a:r>
            <a:r>
              <a:rPr lang="tr-TR" sz="1400" dirty="0">
                <a:solidFill>
                  <a:schemeClr val="tx1"/>
                </a:solidFill>
              </a:rPr>
              <a:t> bağlanarak, çeşitli dokulara yakıt olarak kullanılmak üzere taşınırlar. TAG yıkımından oluşan </a:t>
            </a:r>
            <a:r>
              <a:rPr lang="tr-TR" sz="1400" dirty="0" err="1">
                <a:solidFill>
                  <a:schemeClr val="tx1"/>
                </a:solidFill>
              </a:rPr>
              <a:t>gliserol</a:t>
            </a:r>
            <a:r>
              <a:rPr lang="tr-TR" sz="1400" dirty="0">
                <a:solidFill>
                  <a:schemeClr val="tx1"/>
                </a:solidFill>
              </a:rPr>
              <a:t>, karaciğer tarafından </a:t>
            </a:r>
            <a:r>
              <a:rPr lang="tr-TR" sz="1400" dirty="0" err="1">
                <a:solidFill>
                  <a:schemeClr val="tx1"/>
                </a:solidFill>
              </a:rPr>
              <a:t>glukoneojenik</a:t>
            </a:r>
            <a:r>
              <a:rPr lang="tr-TR" sz="1400" dirty="0">
                <a:solidFill>
                  <a:schemeClr val="tx1"/>
                </a:solidFill>
              </a:rPr>
              <a:t> öncül olarak kullanılır. </a:t>
            </a:r>
          </a:p>
        </p:txBody>
      </p:sp>
      <p:sp>
        <p:nvSpPr>
          <p:cNvPr id="10" name="Satır Belirtme Çizgisi 1 9"/>
          <p:cNvSpPr/>
          <p:nvPr/>
        </p:nvSpPr>
        <p:spPr>
          <a:xfrm>
            <a:off x="3995936" y="5661247"/>
            <a:ext cx="5040560" cy="1143381"/>
          </a:xfrm>
          <a:prstGeom prst="borderCallout1">
            <a:avLst>
              <a:gd name="adj1" fmla="val 18750"/>
              <a:gd name="adj2" fmla="val -8333"/>
              <a:gd name="adj3" fmla="val 21942"/>
              <a:gd name="adj4" fmla="val -8454"/>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chemeClr val="tx1"/>
              </a:solidFill>
            </a:endParaRPr>
          </a:p>
          <a:p>
            <a:pPr algn="ctr"/>
            <a:r>
              <a:rPr lang="tr-TR" sz="1400" dirty="0">
                <a:solidFill>
                  <a:schemeClr val="tx1"/>
                </a:solidFill>
              </a:rPr>
              <a:t>Açlıkta, yağ dokuda </a:t>
            </a:r>
            <a:r>
              <a:rPr lang="tr-TR" sz="1400" dirty="0" err="1">
                <a:solidFill>
                  <a:schemeClr val="tx1"/>
                </a:solidFill>
              </a:rPr>
              <a:t>lipoprotein</a:t>
            </a:r>
            <a:r>
              <a:rPr lang="tr-TR" sz="1400" dirty="0">
                <a:solidFill>
                  <a:schemeClr val="tx1"/>
                </a:solidFill>
              </a:rPr>
              <a:t> </a:t>
            </a:r>
            <a:r>
              <a:rPr lang="tr-TR" sz="1400" dirty="0" err="1">
                <a:solidFill>
                  <a:schemeClr val="tx1"/>
                </a:solidFill>
              </a:rPr>
              <a:t>lipaz</a:t>
            </a:r>
            <a:r>
              <a:rPr lang="tr-TR" sz="1400" dirty="0">
                <a:solidFill>
                  <a:schemeClr val="tx1"/>
                </a:solidFill>
              </a:rPr>
              <a:t> aktivitesi düşüktür. </a:t>
            </a:r>
          </a:p>
          <a:p>
            <a:pPr algn="ctr"/>
            <a:r>
              <a:rPr lang="tr-TR" sz="1400" dirty="0">
                <a:solidFill>
                  <a:schemeClr val="tx1"/>
                </a:solidFill>
              </a:rPr>
              <a:t>Sonuç olarak, dolaşımdaki </a:t>
            </a:r>
            <a:r>
              <a:rPr lang="tr-TR" sz="1400" dirty="0" err="1">
                <a:solidFill>
                  <a:schemeClr val="tx1"/>
                </a:solidFill>
              </a:rPr>
              <a:t>lipoproteinlerin</a:t>
            </a:r>
            <a:r>
              <a:rPr lang="tr-TR" sz="1400" dirty="0">
                <a:solidFill>
                  <a:schemeClr val="tx1"/>
                </a:solidFill>
              </a:rPr>
              <a:t> </a:t>
            </a:r>
            <a:r>
              <a:rPr lang="tr-TR" sz="1400" dirty="0" err="1">
                <a:solidFill>
                  <a:schemeClr val="tx1"/>
                </a:solidFill>
              </a:rPr>
              <a:t>TAG’ı</a:t>
            </a:r>
            <a:r>
              <a:rPr lang="tr-TR" sz="1400" dirty="0">
                <a:solidFill>
                  <a:schemeClr val="tx1"/>
                </a:solidFill>
              </a:rPr>
              <a:t> yağ doku için kullanışlı değildir.</a:t>
            </a:r>
          </a:p>
        </p:txBody>
      </p:sp>
      <p:sp>
        <p:nvSpPr>
          <p:cNvPr id="11" name="Yuvarlatılmış Dikdörtgen 10"/>
          <p:cNvSpPr/>
          <p:nvPr/>
        </p:nvSpPr>
        <p:spPr>
          <a:xfrm>
            <a:off x="3990328" y="3789040"/>
            <a:ext cx="375483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tr-TR" dirty="0"/>
              <a:t>2.Yağ Asitlerinin Salınımında Artış </a:t>
            </a:r>
          </a:p>
        </p:txBody>
      </p:sp>
      <p:sp>
        <p:nvSpPr>
          <p:cNvPr id="12" name="Yuvarlatılmış Dikdörtgen 11"/>
          <p:cNvSpPr/>
          <p:nvPr/>
        </p:nvSpPr>
        <p:spPr>
          <a:xfrm>
            <a:off x="3995972" y="5661248"/>
            <a:ext cx="3754832"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tr-TR" dirty="0"/>
              <a:t>3.Yağ Asitlerinin Alımının Azalması</a:t>
            </a:r>
          </a:p>
        </p:txBody>
      </p:sp>
    </p:spTree>
    <p:extLst>
      <p:ext uri="{BB962C8B-B14F-4D97-AF65-F5344CB8AC3E}">
        <p14:creationId xmlns:p14="http://schemas.microsoft.com/office/powerpoint/2010/main" val="181264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3"/>
          <p:cNvSpPr txBox="1">
            <a:spLocks/>
          </p:cNvSpPr>
          <p:nvPr/>
        </p:nvSpPr>
        <p:spPr>
          <a:xfrm>
            <a:off x="0" y="0"/>
            <a:ext cx="4283968" cy="1412776"/>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lt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lt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lt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lt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9pPr>
          </a:lstStyle>
          <a:p>
            <a:pPr marL="45720" indent="0" algn="ctr">
              <a:buNone/>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3. AÇLIKTA İSTİRAHATTEKİ İSKELET KASI</a:t>
            </a:r>
            <a:endParaRPr lang="tr-TR"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p:cNvSpPr txBox="1"/>
          <p:nvPr/>
        </p:nvSpPr>
        <p:spPr>
          <a:xfrm>
            <a:off x="107504" y="1940639"/>
            <a:ext cx="8928992" cy="1200329"/>
          </a:xfrm>
          <a:prstGeom prst="rect">
            <a:avLst/>
          </a:prstGeom>
          <a:noFill/>
        </p:spPr>
        <p:txBody>
          <a:bodyPr wrap="square" rtlCol="0">
            <a:spAutoFit/>
          </a:bodyPr>
          <a:lstStyle/>
          <a:p>
            <a:pPr algn="just"/>
            <a:r>
              <a:rPr lang="tr-TR" dirty="0"/>
              <a:t> İstirahat durumundaki kas yağ asitlerini başlıca yakıt kaynağı olarak kullanır. </a:t>
            </a:r>
          </a:p>
          <a:p>
            <a:pPr algn="just"/>
            <a:r>
              <a:rPr lang="tr-TR" dirty="0"/>
              <a:t> Şiddetli egzersiz sırasında, glikojenden elde edilen glikoz 6-fosfat, anaerobik </a:t>
            </a:r>
            <a:r>
              <a:rPr lang="tr-TR" dirty="0" err="1"/>
              <a:t>glikoliz</a:t>
            </a:r>
            <a:r>
              <a:rPr lang="tr-TR" dirty="0"/>
              <a:t> ile </a:t>
            </a:r>
            <a:r>
              <a:rPr lang="tr-TR" dirty="0" err="1"/>
              <a:t>laktata</a:t>
            </a:r>
            <a:r>
              <a:rPr lang="tr-TR" dirty="0"/>
              <a:t> dönüştürülür. Glikojen rezervleri azaldığında, yağ dokudaki </a:t>
            </a:r>
            <a:r>
              <a:rPr lang="tr-TR" dirty="0" err="1"/>
              <a:t>TAG’in</a:t>
            </a:r>
            <a:r>
              <a:rPr lang="tr-TR" dirty="0"/>
              <a:t> serbestleşmesi sonucu elde edilen yağ asitleri baskın enerji kaynağı haline gelirler.</a:t>
            </a:r>
          </a:p>
        </p:txBody>
      </p:sp>
      <p:sp>
        <p:nvSpPr>
          <p:cNvPr id="6" name="Akış Çizelgesi: Delikli Teyp 5"/>
          <p:cNvSpPr/>
          <p:nvPr/>
        </p:nvSpPr>
        <p:spPr>
          <a:xfrm>
            <a:off x="214287" y="3645024"/>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err="1"/>
              <a:t>Karbohidrat</a:t>
            </a:r>
            <a:r>
              <a:rPr lang="tr-TR" b="1" dirty="0"/>
              <a:t> Metabolizması</a:t>
            </a:r>
          </a:p>
        </p:txBody>
      </p:sp>
      <p:sp>
        <p:nvSpPr>
          <p:cNvPr id="7" name="Metin kutusu 6"/>
          <p:cNvSpPr txBox="1"/>
          <p:nvPr/>
        </p:nvSpPr>
        <p:spPr>
          <a:xfrm>
            <a:off x="214287" y="4820959"/>
            <a:ext cx="8750201" cy="1200329"/>
          </a:xfrm>
          <a:prstGeom prst="rect">
            <a:avLst/>
          </a:prstGeom>
          <a:noFill/>
        </p:spPr>
        <p:txBody>
          <a:bodyPr wrap="square" rtlCol="0">
            <a:spAutoFit/>
          </a:bodyPr>
          <a:lstStyle/>
          <a:p>
            <a:pPr algn="just"/>
            <a:r>
              <a:rPr lang="tr-TR" dirty="0"/>
              <a:t> Glikoz, plazma </a:t>
            </a:r>
            <a:r>
              <a:rPr lang="tr-TR" dirty="0" err="1"/>
              <a:t>membranında</a:t>
            </a:r>
            <a:r>
              <a:rPr lang="tr-TR" dirty="0"/>
              <a:t> insüline-duyarlı GLUT-4 proteinlerince iskelet kası hücrelerine taşınır ve sonraki süreçte dolaşımda bulunan insülinin seviyelerinin düşük seviyelerinden dolayı glikoz metabolizması baskılanır.</a:t>
            </a:r>
          </a:p>
          <a:p>
            <a:pPr algn="just"/>
            <a:endParaRPr lang="tr-TR" dirty="0"/>
          </a:p>
        </p:txBody>
      </p:sp>
    </p:spTree>
    <p:extLst>
      <p:ext uri="{BB962C8B-B14F-4D97-AF65-F5344CB8AC3E}">
        <p14:creationId xmlns:p14="http://schemas.microsoft.com/office/powerpoint/2010/main" val="1189467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14287" y="476672"/>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t>Yağ Metabolizması</a:t>
            </a:r>
          </a:p>
        </p:txBody>
      </p:sp>
      <p:sp>
        <p:nvSpPr>
          <p:cNvPr id="5" name="Metin kutusu 4"/>
          <p:cNvSpPr txBox="1"/>
          <p:nvPr/>
        </p:nvSpPr>
        <p:spPr>
          <a:xfrm>
            <a:off x="214287" y="1700808"/>
            <a:ext cx="8534177" cy="2308324"/>
          </a:xfrm>
          <a:prstGeom prst="rect">
            <a:avLst/>
          </a:prstGeom>
          <a:noFill/>
        </p:spPr>
        <p:txBody>
          <a:bodyPr wrap="square" rtlCol="0">
            <a:spAutoFit/>
          </a:bodyPr>
          <a:lstStyle/>
          <a:p>
            <a:pPr algn="just"/>
            <a:r>
              <a:rPr lang="tr-TR" dirty="0"/>
              <a:t> Açlığın ilk 2 haftasında, kas, yağ dokudan yağ asitlerini ve karaciğerden keton cisimlerini yakıt olarak kullanır. Açlıktan yaklaşık 3 hafta sonra, kas keton cismi kullanımını azaltır ve hemen hemen sadece yağ asitlerini okside eder. Bu durum dolaşımda bulunan keton cisimlerinin artmış seviyelerini daha yüksek düzeylere ulaştırır. </a:t>
            </a:r>
          </a:p>
          <a:p>
            <a:pPr algn="just"/>
            <a:r>
              <a:rPr lang="tr-TR" dirty="0"/>
              <a:t> Kasın keton cisimlerini kullanımının azalması ile ilişkili olarak kandaki miktarlarının yükselmesinin sonucunda bu bileşiklerin beyin tarafından </a:t>
            </a:r>
            <a:r>
              <a:rPr lang="tr-TR" dirty="0" err="1"/>
              <a:t>yararlanımı</a:t>
            </a:r>
            <a:r>
              <a:rPr lang="tr-TR" dirty="0"/>
              <a:t> artmaktadır.</a:t>
            </a:r>
          </a:p>
        </p:txBody>
      </p:sp>
      <p:pic>
        <p:nvPicPr>
          <p:cNvPr id="9218" name="Picture 2" descr="C:\Users\Gülşah\Desktop\IMG-2308.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6000"/>
                    </a14:imgEffect>
                    <a14:imgEffect>
                      <a14:saturation sat="140000"/>
                    </a14:imgEffect>
                    <a14:imgEffect>
                      <a14:brightnessContrast bright="14000" contrast="12000"/>
                    </a14:imgEffect>
                  </a14:imgLayer>
                </a14:imgProps>
              </a:ext>
              <a:ext uri="{28A0092B-C50C-407E-A947-70E740481C1C}">
                <a14:useLocalDpi xmlns:a14="http://schemas.microsoft.com/office/drawing/2010/main" val="0"/>
              </a:ext>
            </a:extLst>
          </a:blip>
          <a:srcRect/>
          <a:stretch>
            <a:fillRect/>
          </a:stretch>
        </p:blipFill>
        <p:spPr bwMode="auto">
          <a:xfrm>
            <a:off x="3128719" y="3833664"/>
            <a:ext cx="288656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3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ülşah\Desktop\IMG-2308.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6000"/>
                    </a14:imgEffect>
                    <a14:imgEffect>
                      <a14:saturation sat="140000"/>
                    </a14:imgEffect>
                    <a14:imgEffect>
                      <a14:brightnessContrast bright="14000" contrast="12000"/>
                    </a14:imgEffect>
                  </a14:imgLayer>
                </a14:imgProps>
              </a:ext>
              <a:ext uri="{28A0092B-C50C-407E-A947-70E740481C1C}">
                <a14:useLocalDpi xmlns:a14="http://schemas.microsoft.com/office/drawing/2010/main" val="0"/>
              </a:ext>
            </a:extLst>
          </a:blip>
          <a:srcRect/>
          <a:stretch>
            <a:fillRect/>
          </a:stretch>
        </p:blipFill>
        <p:spPr bwMode="auto">
          <a:xfrm>
            <a:off x="3128719" y="3833664"/>
            <a:ext cx="2886562"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Akış Çizelgesi: Delikli Teyp 4"/>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Protein Metabolizması</a:t>
            </a:r>
          </a:p>
        </p:txBody>
      </p:sp>
      <p:sp>
        <p:nvSpPr>
          <p:cNvPr id="6" name="Metin kutusu 5"/>
          <p:cNvSpPr txBox="1"/>
          <p:nvPr/>
        </p:nvSpPr>
        <p:spPr>
          <a:xfrm>
            <a:off x="148959" y="1340768"/>
            <a:ext cx="8995041" cy="2585323"/>
          </a:xfrm>
          <a:prstGeom prst="rect">
            <a:avLst/>
          </a:prstGeom>
          <a:noFill/>
        </p:spPr>
        <p:txBody>
          <a:bodyPr wrap="square" rtlCol="0">
            <a:spAutoFit/>
          </a:bodyPr>
          <a:lstStyle/>
          <a:p>
            <a:pPr algn="just"/>
            <a:r>
              <a:rPr lang="tr-TR" dirty="0"/>
              <a:t>Açlığın ilk günlerinde, </a:t>
            </a:r>
            <a:r>
              <a:rPr lang="tr-TR" dirty="0" err="1"/>
              <a:t>glukoneogenez</a:t>
            </a:r>
            <a:r>
              <a:rPr lang="tr-TR" dirty="0"/>
              <a:t> için karaciğer tarafından kullanılacak olan amino asitleri sağlamak üzere kas proteinleri hızlıca yıkılırlar. Kas </a:t>
            </a:r>
            <a:r>
              <a:rPr lang="tr-TR" dirty="0" err="1"/>
              <a:t>glukagon</a:t>
            </a:r>
            <a:r>
              <a:rPr lang="tr-TR" dirty="0"/>
              <a:t> reseptörlerine sahip olmadığı için insülindeki düşüş kas </a:t>
            </a:r>
            <a:r>
              <a:rPr lang="tr-TR" dirty="0" err="1"/>
              <a:t>proteolizini</a:t>
            </a:r>
            <a:r>
              <a:rPr lang="tr-TR" dirty="0"/>
              <a:t> başlatır ve </a:t>
            </a:r>
            <a:r>
              <a:rPr lang="tr-TR" dirty="0" err="1"/>
              <a:t>glukokortikoidlerdeki</a:t>
            </a:r>
            <a:r>
              <a:rPr lang="tr-TR" dirty="0"/>
              <a:t> artış sürekli hale getirir. </a:t>
            </a:r>
          </a:p>
          <a:p>
            <a:pPr algn="just"/>
            <a:r>
              <a:rPr lang="tr-TR" dirty="0">
                <a:solidFill>
                  <a:schemeClr val="accent2">
                    <a:lumMod val="75000"/>
                  </a:schemeClr>
                </a:solidFill>
              </a:rPr>
              <a:t>Not: </a:t>
            </a:r>
            <a:r>
              <a:rPr lang="tr-TR" dirty="0" err="1">
                <a:solidFill>
                  <a:schemeClr val="accent2">
                    <a:lumMod val="75000"/>
                  </a:schemeClr>
                </a:solidFill>
              </a:rPr>
              <a:t>Alanin</a:t>
            </a:r>
            <a:r>
              <a:rPr lang="tr-TR" dirty="0">
                <a:solidFill>
                  <a:schemeClr val="accent2">
                    <a:lumMod val="75000"/>
                  </a:schemeClr>
                </a:solidFill>
              </a:rPr>
              <a:t> ve </a:t>
            </a:r>
            <a:r>
              <a:rPr lang="tr-TR" dirty="0" err="1">
                <a:solidFill>
                  <a:schemeClr val="accent2">
                    <a:lumMod val="75000"/>
                  </a:schemeClr>
                </a:solidFill>
              </a:rPr>
              <a:t>glutamin</a:t>
            </a:r>
            <a:r>
              <a:rPr lang="tr-TR" dirty="0">
                <a:solidFill>
                  <a:schemeClr val="accent2">
                    <a:lumMod val="75000"/>
                  </a:schemeClr>
                </a:solidFill>
              </a:rPr>
              <a:t> miktar olarak kaslardan salınan en önemli </a:t>
            </a:r>
            <a:r>
              <a:rPr lang="tr-TR" dirty="0" err="1">
                <a:solidFill>
                  <a:schemeClr val="accent2">
                    <a:lumMod val="75000"/>
                  </a:schemeClr>
                </a:solidFill>
              </a:rPr>
              <a:t>glukoneojenik</a:t>
            </a:r>
            <a:r>
              <a:rPr lang="tr-TR" dirty="0">
                <a:solidFill>
                  <a:schemeClr val="accent2">
                    <a:lumMod val="75000"/>
                  </a:schemeClr>
                </a:solidFill>
              </a:rPr>
              <a:t> amino asitlerdir. </a:t>
            </a:r>
            <a:r>
              <a:rPr lang="tr-TR" dirty="0"/>
              <a:t>Bu cisimler dallı-zincirli amino asitlerin yıkımı ile üretilmektedir. Açlığın ilk birkaç haftasında, keton cisimlerini enerji kaynağı şeklinde kullanmaya başlayan beynin yakıt olarak glikoza olan gereksiniminin azalmasına paralel biçimde kas </a:t>
            </a:r>
            <a:r>
              <a:rPr lang="tr-TR" dirty="0" err="1"/>
              <a:t>proteoliz</a:t>
            </a:r>
            <a:r>
              <a:rPr lang="tr-TR" dirty="0"/>
              <a:t> oranında düşüş gerçekleşir.</a:t>
            </a:r>
          </a:p>
        </p:txBody>
      </p:sp>
    </p:spTree>
    <p:extLst>
      <p:ext uri="{BB962C8B-B14F-4D97-AF65-F5344CB8AC3E}">
        <p14:creationId xmlns:p14="http://schemas.microsoft.com/office/powerpoint/2010/main" val="1031164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3"/>
          <p:cNvSpPr txBox="1">
            <a:spLocks/>
          </p:cNvSpPr>
          <p:nvPr/>
        </p:nvSpPr>
        <p:spPr>
          <a:xfrm>
            <a:off x="0" y="0"/>
            <a:ext cx="4283968" cy="1412776"/>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lt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lt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lt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lt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9pPr>
          </a:lstStyle>
          <a:p>
            <a:pPr marL="45720" indent="0" algn="ctr">
              <a:buNone/>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4. AÇLIKTA BEYİN</a:t>
            </a:r>
            <a:endParaRPr lang="tr-TR"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p:cNvSpPr txBox="1"/>
          <p:nvPr/>
        </p:nvSpPr>
        <p:spPr>
          <a:xfrm>
            <a:off x="323528" y="1844824"/>
            <a:ext cx="8640960" cy="2862322"/>
          </a:xfrm>
          <a:prstGeom prst="rect">
            <a:avLst/>
          </a:prstGeom>
          <a:noFill/>
        </p:spPr>
        <p:txBody>
          <a:bodyPr wrap="square" rtlCol="0">
            <a:spAutoFit/>
          </a:bodyPr>
          <a:lstStyle/>
          <a:p>
            <a:pPr algn="just"/>
            <a:r>
              <a:rPr lang="tr-TR" dirty="0"/>
              <a:t> Açlığın ilk günlerinde, beyin glikozu sadece bir yakıt olarak kullanmaya devam eder.</a:t>
            </a:r>
          </a:p>
          <a:p>
            <a:pPr algn="just"/>
            <a:r>
              <a:rPr lang="tr-TR" dirty="0"/>
              <a:t> </a:t>
            </a:r>
            <a:r>
              <a:rPr lang="tr-TR" dirty="0" err="1"/>
              <a:t>Proteolizden</a:t>
            </a:r>
            <a:r>
              <a:rPr lang="tr-TR" dirty="0"/>
              <a:t> gelen amino asitler ve </a:t>
            </a:r>
            <a:r>
              <a:rPr lang="tr-TR" dirty="0" err="1"/>
              <a:t>lipolizden</a:t>
            </a:r>
            <a:r>
              <a:rPr lang="tr-TR" dirty="0"/>
              <a:t> elde edilen </a:t>
            </a:r>
            <a:r>
              <a:rPr lang="tr-TR" dirty="0" err="1"/>
              <a:t>gliserol</a:t>
            </a:r>
            <a:r>
              <a:rPr lang="tr-TR" dirty="0"/>
              <a:t> gibi </a:t>
            </a:r>
            <a:r>
              <a:rPr lang="tr-TR" dirty="0" err="1"/>
              <a:t>glukojenik</a:t>
            </a:r>
            <a:r>
              <a:rPr lang="tr-TR" dirty="0"/>
              <a:t> öncül kaynaklı </a:t>
            </a:r>
            <a:r>
              <a:rPr lang="tr-TR" dirty="0" err="1"/>
              <a:t>hepatik</a:t>
            </a:r>
            <a:r>
              <a:rPr lang="tr-TR" dirty="0"/>
              <a:t> </a:t>
            </a:r>
            <a:r>
              <a:rPr lang="tr-TR" dirty="0" err="1"/>
              <a:t>glukoneogenez</a:t>
            </a:r>
            <a:r>
              <a:rPr lang="tr-TR" dirty="0"/>
              <a:t> ile kan glikozunun devamlılığı sağlanır. Uzamış açlıkta (2—3 haftadan daha fazla), plazma keton cisimlerinin seviyeleri anlamlı derecede yükselmektedir ve beyin için glikozun yerine birincil yakıt haline gelir. Bu durum, </a:t>
            </a:r>
            <a:r>
              <a:rPr lang="tr-TR" dirty="0" err="1"/>
              <a:t>glukoneogenez</a:t>
            </a:r>
            <a:r>
              <a:rPr lang="tr-TR" dirty="0"/>
              <a:t> için protein katabolizmasına duyulan gereksinimi azaltır: keton cisimleri glikozun ve bunun yanında kas proteinin yerin alır. </a:t>
            </a:r>
          </a:p>
          <a:p>
            <a:pPr algn="just"/>
            <a:endParaRPr lang="tr-TR" dirty="0"/>
          </a:p>
        </p:txBody>
      </p:sp>
      <p:pic>
        <p:nvPicPr>
          <p:cNvPr id="10242" name="Picture 2" descr="C:\Users\Gülşah\Desktop\IMG-2309.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saturation sat="104000"/>
                    </a14:imgEffect>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bwMode="auto">
          <a:xfrm>
            <a:off x="3456207" y="4226788"/>
            <a:ext cx="2231587" cy="263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9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1268760"/>
            <a:ext cx="8640960" cy="936104"/>
          </a:xfrm>
        </p:spPr>
        <p:txBody>
          <a:bodyPr>
            <a:normAutofit lnSpcReduction="10000"/>
          </a:bodyPr>
          <a:lstStyle/>
          <a:p>
            <a:pPr marL="45720" indent="0" algn="just">
              <a:buNone/>
            </a:pPr>
            <a:r>
              <a:rPr lang="tr-TR" sz="1500" b="1" dirty="0" err="1"/>
              <a:t>Allosterik</a:t>
            </a:r>
            <a:r>
              <a:rPr lang="tr-TR" sz="1500" b="1" dirty="0"/>
              <a:t> değişimler genelde hız kısıtlayıcı tepkimeleri içerir. </a:t>
            </a:r>
          </a:p>
          <a:p>
            <a:pPr marL="45720" indent="0" algn="just">
              <a:buNone/>
            </a:pPr>
            <a:r>
              <a:rPr lang="tr-TR" sz="1200" i="1" dirty="0"/>
              <a:t>Örne­ğin; herhangi bir öğünü takiben, karaciğerde </a:t>
            </a:r>
            <a:r>
              <a:rPr lang="tr-TR" sz="1200" i="1" dirty="0" err="1"/>
              <a:t>glikoliz</a:t>
            </a:r>
            <a:r>
              <a:rPr lang="tr-TR" sz="1200" i="1" dirty="0"/>
              <a:t> </a:t>
            </a:r>
            <a:r>
              <a:rPr lang="tr-TR" sz="1200" i="1" dirty="0" err="1"/>
              <a:t>fosfofruktoklnaz</a:t>
            </a:r>
            <a:r>
              <a:rPr lang="tr-TR" sz="1200" i="1" dirty="0"/>
              <a:t>- 1’in </a:t>
            </a:r>
            <a:r>
              <a:rPr lang="tr-TR" sz="1200" i="1" dirty="0" err="1"/>
              <a:t>allosterik</a:t>
            </a:r>
            <a:r>
              <a:rPr lang="tr-TR" sz="1200" i="1" dirty="0"/>
              <a:t> </a:t>
            </a:r>
            <a:r>
              <a:rPr lang="tr-TR" sz="1200" i="1" dirty="0" err="1"/>
              <a:t>aktivatörü</a:t>
            </a:r>
            <a:r>
              <a:rPr lang="tr-TR" sz="1200" i="1" dirty="0"/>
              <a:t> olan </a:t>
            </a:r>
            <a:r>
              <a:rPr lang="tr-TR" sz="1200" i="1" dirty="0" err="1"/>
              <a:t>fruktoz</a:t>
            </a:r>
            <a:r>
              <a:rPr lang="tr-TR" sz="1200" i="1" dirty="0"/>
              <a:t> 2,6-bisfosfat'ın artışı ile uya­rılmaktadır. Buna karşılık, </a:t>
            </a:r>
            <a:r>
              <a:rPr lang="tr-TR" sz="1200" i="1" dirty="0" err="1"/>
              <a:t>fruktoz</a:t>
            </a:r>
            <a:r>
              <a:rPr lang="tr-TR" sz="1200" i="1" dirty="0"/>
              <a:t> 1,6-bisfosfataz’ın </a:t>
            </a:r>
            <a:r>
              <a:rPr lang="tr-TR" sz="1200" i="1" dirty="0" err="1"/>
              <a:t>allosterik</a:t>
            </a:r>
            <a:r>
              <a:rPr lang="tr-TR" sz="1200" i="1" dirty="0"/>
              <a:t> inhibitörü olan </a:t>
            </a:r>
            <a:r>
              <a:rPr lang="tr-TR" sz="1200" i="1" dirty="0" err="1"/>
              <a:t>fruktoz</a:t>
            </a:r>
            <a:r>
              <a:rPr lang="tr-TR" sz="1200" i="1" dirty="0"/>
              <a:t> 2,6-bisfosfat ile </a:t>
            </a:r>
            <a:r>
              <a:rPr lang="tr-TR" sz="1200" i="1" dirty="0" err="1"/>
              <a:t>glukoneogenez</a:t>
            </a:r>
            <a:r>
              <a:rPr lang="tr-TR" sz="1200" i="1" dirty="0"/>
              <a:t> </a:t>
            </a:r>
            <a:r>
              <a:rPr lang="tr-TR" sz="1200" i="1" dirty="0" err="1"/>
              <a:t>inhibite</a:t>
            </a:r>
            <a:r>
              <a:rPr lang="tr-TR" sz="1200" i="1" dirty="0"/>
              <a:t> edilmektedir.</a:t>
            </a:r>
          </a:p>
        </p:txBody>
      </p:sp>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effectLst>
                  <a:outerShdw blurRad="38100" dist="38100" dir="2700000" algn="tl">
                    <a:srgbClr val="000000">
                      <a:alpha val="43137"/>
                    </a:srgbClr>
                  </a:outerShdw>
                </a:effectLst>
              </a:rPr>
              <a:t> </a:t>
            </a:r>
            <a:r>
              <a:rPr lang="tr-TR" b="1" dirty="0" err="1"/>
              <a:t>Allosterik</a:t>
            </a:r>
            <a:r>
              <a:rPr lang="tr-TR" b="1" dirty="0"/>
              <a:t> Etkiler</a:t>
            </a:r>
            <a:endParaRPr lang="tr-TR" dirty="0"/>
          </a:p>
        </p:txBody>
      </p:sp>
      <p:sp>
        <p:nvSpPr>
          <p:cNvPr id="5" name="Akış Çizelgesi: Delikli Teyp 4"/>
          <p:cNvSpPr/>
          <p:nvPr/>
        </p:nvSpPr>
        <p:spPr>
          <a:xfrm>
            <a:off x="148959" y="2132856"/>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err="1"/>
              <a:t>Kovalent</a:t>
            </a:r>
            <a:r>
              <a:rPr lang="tr-TR" dirty="0"/>
              <a:t> Modifikasyon ile Enzimlerin </a:t>
            </a:r>
            <a:r>
              <a:rPr lang="tr-TR" dirty="0" err="1"/>
              <a:t>Düzenlenimi</a:t>
            </a:r>
            <a:endParaRPr lang="tr-TR" dirty="0"/>
          </a:p>
        </p:txBody>
      </p:sp>
      <p:sp>
        <p:nvSpPr>
          <p:cNvPr id="6" name="İçerik Yer Tutucusu 2"/>
          <p:cNvSpPr txBox="1">
            <a:spLocks/>
          </p:cNvSpPr>
          <p:nvPr/>
        </p:nvSpPr>
        <p:spPr>
          <a:xfrm>
            <a:off x="323528" y="3068960"/>
            <a:ext cx="8640960" cy="136815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r>
              <a:rPr lang="tr-TR" sz="1600" b="1" dirty="0"/>
              <a:t> </a:t>
            </a:r>
            <a:r>
              <a:rPr lang="tr-TR" sz="1500" b="1" dirty="0"/>
              <a:t>Birçok enzim, proteinin özel serin, </a:t>
            </a:r>
            <a:r>
              <a:rPr lang="tr-TR" sz="1500" b="1" dirty="0" err="1"/>
              <a:t>treonin</a:t>
            </a:r>
            <a:r>
              <a:rPr lang="tr-TR" sz="1500" b="1" dirty="0"/>
              <a:t> veya </a:t>
            </a:r>
            <a:r>
              <a:rPr lang="tr-TR" sz="1500" b="1" dirty="0" err="1"/>
              <a:t>tirozin</a:t>
            </a:r>
            <a:r>
              <a:rPr lang="tr-TR" sz="1500" b="1" dirty="0"/>
              <a:t> kalıntılarına fosfat gruplarının eklenmesi veya çıkarılması  ile düzenlenmektedir. </a:t>
            </a:r>
          </a:p>
          <a:p>
            <a:pPr marL="45720" indent="0" algn="just">
              <a:buNone/>
            </a:pPr>
            <a:r>
              <a:rPr lang="tr-TR" sz="1500" b="1" dirty="0"/>
              <a:t> Emilim durumunda, enzimlerin çoğunun </a:t>
            </a:r>
            <a:r>
              <a:rPr lang="tr-TR" sz="1500" b="1" dirty="0" err="1"/>
              <a:t>kovalent</a:t>
            </a:r>
            <a:r>
              <a:rPr lang="tr-TR" sz="1500" b="1" dirty="0"/>
              <a:t> modifikasyon ile  </a:t>
            </a:r>
            <a:r>
              <a:rPr lang="tr-TR" sz="1500" b="1" dirty="0" err="1"/>
              <a:t>düzenlenimi</a:t>
            </a:r>
            <a:r>
              <a:rPr lang="tr-TR" sz="1500" b="1" dirty="0"/>
              <a:t> </a:t>
            </a:r>
            <a:r>
              <a:rPr lang="tr-TR" sz="1500" b="1" dirty="0" err="1"/>
              <a:t>defosforile</a:t>
            </a:r>
            <a:r>
              <a:rPr lang="tr-TR" sz="1500" b="1" dirty="0"/>
              <a:t> yapısında gerçekleşir ve aktive olurlar. Ancak glikojen </a:t>
            </a:r>
            <a:r>
              <a:rPr lang="tr-TR" sz="1500" b="1" dirty="0" err="1"/>
              <a:t>fosforilaz</a:t>
            </a:r>
            <a:r>
              <a:rPr lang="tr-TR" sz="1500" b="1" dirty="0"/>
              <a:t> </a:t>
            </a:r>
            <a:r>
              <a:rPr lang="tr-TR" sz="1500" b="1" dirty="0" err="1"/>
              <a:t>kinaz</a:t>
            </a:r>
            <a:r>
              <a:rPr lang="tr-TR" sz="1500" b="1" dirty="0"/>
              <a:t>, glikojen </a:t>
            </a:r>
            <a:r>
              <a:rPr lang="tr-TR" sz="1500" b="1" dirty="0" err="1"/>
              <a:t>fosforilaz</a:t>
            </a:r>
            <a:r>
              <a:rPr lang="tr-TR" sz="1500" b="1" dirty="0"/>
              <a:t> ve </a:t>
            </a:r>
            <a:r>
              <a:rPr lang="tr-TR" sz="1500" b="1" dirty="0" err="1"/>
              <a:t>adipoz</a:t>
            </a:r>
            <a:r>
              <a:rPr lang="tr-TR" sz="1500" b="1" dirty="0"/>
              <a:t> dokunun hormona-duyarlı </a:t>
            </a:r>
            <a:r>
              <a:rPr lang="tr-TR" sz="1500" b="1" dirty="0" err="1"/>
              <a:t>lipazı</a:t>
            </a:r>
            <a:r>
              <a:rPr lang="tr-TR" sz="1500" b="1" dirty="0"/>
              <a:t> </a:t>
            </a:r>
            <a:r>
              <a:rPr lang="tr-TR" sz="1500" b="1" dirty="0" err="1"/>
              <a:t>defosforile</a:t>
            </a:r>
            <a:r>
              <a:rPr lang="tr-TR" sz="1500" b="1" dirty="0"/>
              <a:t> halde </a:t>
            </a:r>
            <a:r>
              <a:rPr lang="tr-TR" sz="1500" b="1" dirty="0" err="1"/>
              <a:t>inaktiftirler</a:t>
            </a:r>
            <a:r>
              <a:rPr lang="tr-TR" sz="1600" b="1" dirty="0"/>
              <a:t>.</a:t>
            </a:r>
          </a:p>
        </p:txBody>
      </p:sp>
      <p:sp>
        <p:nvSpPr>
          <p:cNvPr id="7" name="Akış Çizelgesi: Delikli Teyp 6"/>
          <p:cNvSpPr/>
          <p:nvPr/>
        </p:nvSpPr>
        <p:spPr>
          <a:xfrm>
            <a:off x="179512" y="4365104"/>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Enzim Sentezinin Uyarılması ve Baskılanması</a:t>
            </a:r>
          </a:p>
        </p:txBody>
      </p:sp>
      <p:sp>
        <p:nvSpPr>
          <p:cNvPr id="8" name="İçerik Yer Tutucusu 2"/>
          <p:cNvSpPr txBox="1">
            <a:spLocks/>
          </p:cNvSpPr>
          <p:nvPr/>
        </p:nvSpPr>
        <p:spPr>
          <a:xfrm>
            <a:off x="323528" y="5301208"/>
            <a:ext cx="8640960" cy="1224136"/>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r>
              <a:rPr lang="tr-TR" sz="1500" b="1" dirty="0"/>
              <a:t> Enzim sentezindeki artış (</a:t>
            </a:r>
            <a:r>
              <a:rPr lang="tr-TR" sz="1500" b="1" dirty="0" err="1"/>
              <a:t>uyanlma</a:t>
            </a:r>
            <a:r>
              <a:rPr lang="tr-TR" sz="1500" b="1" dirty="0"/>
              <a:t>) veya azalma (baskılanma) oluşan enzimlerin etkinliğinin sağlanmasından ziyade aktif bölgelerin toplam miktarında değişikliklere yol açar. Bu yolla düzenlenen: enzimlere sıklıkla gelişimin yalnızca bir evresinde ve bazı fizyolojik koşullarda ihtiyaç duyulur. </a:t>
            </a:r>
          </a:p>
          <a:p>
            <a:pPr marL="45720" indent="0" algn="just">
              <a:buNone/>
            </a:pPr>
            <a:r>
              <a:rPr lang="tr-TR" sz="1200" i="1" dirty="0"/>
              <a:t>Örneğin, beslenme durumunda, yükselen insülin düzeyleri </a:t>
            </a:r>
            <a:r>
              <a:rPr lang="tr-TR" sz="1200" i="1" dirty="0" err="1"/>
              <a:t>anabolik</a:t>
            </a:r>
            <a:r>
              <a:rPr lang="tr-TR" sz="1200" i="1" dirty="0"/>
              <a:t> metabolizmada yer alan </a:t>
            </a:r>
            <a:r>
              <a:rPr lang="tr-TR" sz="1200" i="1" dirty="0" err="1"/>
              <a:t>asetil</a:t>
            </a:r>
            <a:r>
              <a:rPr lang="tr-TR" sz="1200" i="1" dirty="0"/>
              <a:t> </a:t>
            </a:r>
            <a:r>
              <a:rPr lang="tr-TR" sz="1200" i="1" dirty="0" err="1"/>
              <a:t>koenzim</a:t>
            </a:r>
            <a:r>
              <a:rPr lang="tr-TR" sz="1200" i="1" dirty="0"/>
              <a:t> A (</a:t>
            </a:r>
            <a:r>
              <a:rPr lang="tr-TR" sz="1200" i="1" dirty="0" err="1"/>
              <a:t>KoA</a:t>
            </a:r>
            <a:r>
              <a:rPr lang="tr-TR" sz="1200" i="1" dirty="0"/>
              <a:t>) </a:t>
            </a:r>
            <a:r>
              <a:rPr lang="tr-TR" sz="1200" i="1" dirty="0" err="1"/>
              <a:t>karboksilaz</a:t>
            </a:r>
            <a:r>
              <a:rPr lang="tr-TR" sz="1200" i="1" dirty="0"/>
              <a:t>  ve 3-hidroksi-3-metil- </a:t>
            </a:r>
            <a:r>
              <a:rPr lang="tr-TR" sz="1200" i="1" dirty="0" err="1"/>
              <a:t>glutaril-koenzim</a:t>
            </a:r>
            <a:r>
              <a:rPr lang="tr-TR" sz="1200" i="1" dirty="0"/>
              <a:t> A (HMG-</a:t>
            </a:r>
            <a:r>
              <a:rPr lang="tr-TR" sz="1200" i="1" dirty="0" err="1"/>
              <a:t>KoA</a:t>
            </a:r>
            <a:r>
              <a:rPr lang="tr-TR" sz="1200" i="1" dirty="0"/>
              <a:t>) </a:t>
            </a:r>
            <a:r>
              <a:rPr lang="tr-TR" sz="1200" i="1" dirty="0" err="1"/>
              <a:t>redüktaz</a:t>
            </a:r>
            <a:r>
              <a:rPr lang="tr-TR" sz="1200" i="1" dirty="0"/>
              <a:t> gibi anahtar enzimlerin sentezinde atışa neden olur.</a:t>
            </a:r>
          </a:p>
        </p:txBody>
      </p:sp>
      <p:sp>
        <p:nvSpPr>
          <p:cNvPr id="9" name="5-Nokta Yıldız 8"/>
          <p:cNvSpPr/>
          <p:nvPr/>
        </p:nvSpPr>
        <p:spPr>
          <a:xfrm>
            <a:off x="323528" y="3681028"/>
            <a:ext cx="144016" cy="1800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90652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731520"/>
            <a:ext cx="8640960" cy="1113304"/>
          </a:xfrm>
        </p:spPr>
        <p:txBody>
          <a:bodyPr/>
          <a:lstStyle/>
          <a:p>
            <a:pPr marL="45720" indent="0" algn="ctr">
              <a:buNone/>
            </a:pPr>
            <a:r>
              <a:rPr lang="tr-TR" dirty="0"/>
              <a:t>Enerji gereksinimini karşılamak için beynin kullandığı yakıt kaynakları</a:t>
            </a:r>
          </a:p>
        </p:txBody>
      </p:sp>
      <p:pic>
        <p:nvPicPr>
          <p:cNvPr id="11266" name="Picture 2" descr="C:\Users\Gülşah\Desktop\beslenme ve açlık\Yeni klasör\Ekran Alıntıs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77239"/>
            <a:ext cx="4032448" cy="518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79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628800"/>
            <a:ext cx="8640960" cy="4680520"/>
          </a:xfrm>
        </p:spPr>
        <p:txBody>
          <a:bodyPr>
            <a:normAutofit fontScale="92500" lnSpcReduction="20000"/>
          </a:bodyPr>
          <a:lstStyle/>
          <a:p>
            <a:pPr marL="45720" indent="0" algn="just">
              <a:buNone/>
            </a:pPr>
            <a:r>
              <a:rPr lang="tr-TR" dirty="0"/>
              <a:t> Açlık devam ederken, erken döneminde ve devamında, böbrek önemli rol oynar. </a:t>
            </a:r>
          </a:p>
          <a:p>
            <a:pPr marL="45720" indent="0" algn="just">
              <a:buNone/>
            </a:pPr>
            <a:r>
              <a:rPr lang="tr-TR"/>
              <a:t> Glikoz </a:t>
            </a:r>
            <a:r>
              <a:rPr lang="tr-TR" dirty="0"/>
              <a:t>6-fosfataz dahil olmak üzere, böbrek </a:t>
            </a:r>
            <a:r>
              <a:rPr lang="tr-TR" dirty="0" err="1"/>
              <a:t>glukoneogenez</a:t>
            </a:r>
            <a:r>
              <a:rPr lang="tr-TR" dirty="0"/>
              <a:t> enzimlerini eksprese eder ve açlığın geç dönemlerinde </a:t>
            </a:r>
            <a:r>
              <a:rPr lang="tr-TR" dirty="0" err="1"/>
              <a:t>glukoneogenezin</a:t>
            </a:r>
            <a:r>
              <a:rPr lang="tr-TR" dirty="0"/>
              <a:t> %50’si burada meydana gelir. (böbreğin kendisi bu glikozun bir kısmını kullanır.)</a:t>
            </a:r>
          </a:p>
          <a:p>
            <a:pPr marL="45720" indent="0" algn="just">
              <a:buNone/>
            </a:pPr>
            <a:r>
              <a:rPr lang="tr-TR" dirty="0"/>
              <a:t> Böbrek, ayrıca, keton cisimlerinin artan üretimi ile birlikte görülen </a:t>
            </a:r>
            <a:r>
              <a:rPr lang="tr-TR" dirty="0" err="1"/>
              <a:t>asidozun</a:t>
            </a:r>
            <a:r>
              <a:rPr lang="tr-TR" dirty="0"/>
              <a:t> önlenmesini sağlar.</a:t>
            </a:r>
          </a:p>
          <a:p>
            <a:pPr marL="45720" indent="0" algn="just">
              <a:buNone/>
            </a:pPr>
            <a:r>
              <a:rPr lang="tr-TR" dirty="0"/>
              <a:t> Dallı-zincirli aminoasitlerin kas metabolizmasından salınan </a:t>
            </a:r>
            <a:r>
              <a:rPr lang="tr-TR" dirty="0" err="1"/>
              <a:t>glutamin</a:t>
            </a:r>
            <a:r>
              <a:rPr lang="tr-TR" dirty="0"/>
              <a:t> böbrek tarafında alınır ve </a:t>
            </a:r>
            <a:r>
              <a:rPr lang="tr-TR" dirty="0" err="1"/>
              <a:t>renal</a:t>
            </a:r>
            <a:r>
              <a:rPr lang="tr-TR" dirty="0"/>
              <a:t> </a:t>
            </a:r>
            <a:r>
              <a:rPr lang="tr-TR" dirty="0" err="1"/>
              <a:t>glutaminaz</a:t>
            </a:r>
            <a:r>
              <a:rPr lang="tr-TR" dirty="0"/>
              <a:t> ile </a:t>
            </a:r>
            <a:r>
              <a:rPr lang="tr-TR" dirty="0" err="1"/>
              <a:t>glutamat</a:t>
            </a:r>
            <a:r>
              <a:rPr lang="tr-TR" dirty="0"/>
              <a:t> </a:t>
            </a:r>
            <a:r>
              <a:rPr lang="tr-TR" dirty="0" err="1"/>
              <a:t>dehidrogenazın</a:t>
            </a:r>
            <a:r>
              <a:rPr lang="tr-TR" dirty="0"/>
              <a:t> etkisiyle, </a:t>
            </a:r>
            <a:r>
              <a:rPr lang="tr-TR" dirty="0" err="1"/>
              <a:t>glukoneogenezde</a:t>
            </a:r>
            <a:r>
              <a:rPr lang="tr-TR" dirty="0"/>
              <a:t> </a:t>
            </a:r>
            <a:r>
              <a:rPr lang="tr-TR" dirty="0" err="1"/>
              <a:t>substrat</a:t>
            </a:r>
            <a:r>
              <a:rPr lang="tr-TR" dirty="0"/>
              <a:t> olarak kullanılabilen </a:t>
            </a:r>
            <a:r>
              <a:rPr lang="el-GR" dirty="0"/>
              <a:t>α-</a:t>
            </a:r>
            <a:r>
              <a:rPr lang="tr-TR" dirty="0" err="1"/>
              <a:t>ketoglutarat</a:t>
            </a:r>
            <a:r>
              <a:rPr lang="tr-TR" dirty="0"/>
              <a:t> ve ilave olarak amonyak (NH</a:t>
            </a:r>
            <a:r>
              <a:rPr lang="tr-TR" sz="1300" dirty="0"/>
              <a:t>3</a:t>
            </a:r>
            <a:r>
              <a:rPr lang="tr-TR" dirty="0"/>
              <a:t>) üretilir. NH</a:t>
            </a:r>
            <a:r>
              <a:rPr lang="tr-TR" sz="1600" dirty="0"/>
              <a:t>3 </a:t>
            </a:r>
            <a:r>
              <a:rPr lang="tr-TR" dirty="0"/>
              <a:t>keton cisimlerinin ayrışmasından elde edilen </a:t>
            </a:r>
            <a:r>
              <a:rPr lang="tr-TR" dirty="0" err="1"/>
              <a:t>H+’i</a:t>
            </a:r>
            <a:r>
              <a:rPr lang="tr-TR" dirty="0"/>
              <a:t> alır ve idrarla NH</a:t>
            </a:r>
            <a:r>
              <a:rPr lang="tr-TR" sz="1300" dirty="0"/>
              <a:t>4</a:t>
            </a:r>
            <a:r>
              <a:rPr lang="tr-TR" dirty="0"/>
              <a:t>+, olarak atılır, vücuttaki asit yükü azalır.</a:t>
            </a:r>
          </a:p>
          <a:p>
            <a:pPr marL="45720" indent="0" algn="just">
              <a:buNone/>
            </a:pPr>
            <a:r>
              <a:rPr lang="tr-TR" dirty="0"/>
              <a:t> Uzun süreli açlıkta, sonrasında, azotun üre yapısında uzaklaştırılmasından amonyak yapısında uzaklaştırılmasına dek bir değişim söz konusudur. </a:t>
            </a:r>
          </a:p>
        </p:txBody>
      </p:sp>
      <p:sp>
        <p:nvSpPr>
          <p:cNvPr id="4" name="İçerik Yer Tutucusu 3"/>
          <p:cNvSpPr txBox="1">
            <a:spLocks/>
          </p:cNvSpPr>
          <p:nvPr/>
        </p:nvSpPr>
        <p:spPr>
          <a:xfrm>
            <a:off x="0" y="0"/>
            <a:ext cx="4283968" cy="1412776"/>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lt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lt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lt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lt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lt1"/>
                </a:solidFill>
                <a:latin typeface="+mn-lt"/>
                <a:ea typeface="+mn-ea"/>
                <a:cs typeface="+mn-cs"/>
              </a:defRPr>
            </a:lvl9pPr>
          </a:lstStyle>
          <a:p>
            <a:pPr marL="45720" indent="0" algn="ctr">
              <a:buNone/>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5. AÇLIKTA BÖBREK</a:t>
            </a:r>
          </a:p>
        </p:txBody>
      </p:sp>
    </p:spTree>
    <p:extLst>
      <p:ext uri="{BB962C8B-B14F-4D97-AF65-F5344CB8AC3E}">
        <p14:creationId xmlns:p14="http://schemas.microsoft.com/office/powerpoint/2010/main" val="211203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484784"/>
            <a:ext cx="8640960" cy="5184576"/>
          </a:xfrm>
        </p:spPr>
        <p:txBody>
          <a:bodyPr/>
          <a:lstStyle/>
          <a:p>
            <a:pPr algn="just">
              <a:buFont typeface="Wingdings" panose="05000000000000000000" pitchFamily="2" charset="2"/>
              <a:buChar char="Ø"/>
            </a:pPr>
            <a:r>
              <a:rPr lang="tr-TR" dirty="0"/>
              <a:t>Karaciğer, </a:t>
            </a:r>
            <a:r>
              <a:rPr lang="tr-TR" dirty="0" err="1"/>
              <a:t>venöz</a:t>
            </a:r>
            <a:r>
              <a:rPr lang="tr-TR" dirty="0"/>
              <a:t> akımın barsak ve pankreasın genel dolaşımına girmeden </a:t>
            </a:r>
            <a:r>
              <a:rPr lang="tr-TR" dirty="0" err="1"/>
              <a:t>hepatik</a:t>
            </a:r>
            <a:r>
              <a:rPr lang="tr-TR" dirty="0"/>
              <a:t> portal </a:t>
            </a:r>
            <a:r>
              <a:rPr lang="tr-TR" dirty="0" err="1"/>
              <a:t>vene</a:t>
            </a:r>
            <a:r>
              <a:rPr lang="tr-TR" dirty="0"/>
              <a:t> doğru gerçekleşmesinden dolayı vücuda alınan besinlerin işlenme ve dağılım açısından benzersiz bir düzen sunar. Bundan dolayı, karaciğer, öğün sonrası emilen besinleri içeren kan ile yıkanır ve pankreas tarafından salgılanan insülin seviyeleri artar. </a:t>
            </a:r>
          </a:p>
          <a:p>
            <a:pPr algn="just">
              <a:buFont typeface="Wingdings" panose="05000000000000000000" pitchFamily="2" charset="2"/>
              <a:buChar char="Ø"/>
            </a:pPr>
            <a:r>
              <a:rPr lang="tr-TR" dirty="0">
                <a:solidFill>
                  <a:srgbClr val="00B050"/>
                </a:solidFill>
              </a:rPr>
              <a:t>Emilim sürecinde, karaciğer, </a:t>
            </a:r>
            <a:r>
              <a:rPr lang="tr-TR" dirty="0" err="1">
                <a:solidFill>
                  <a:srgbClr val="00B050"/>
                </a:solidFill>
              </a:rPr>
              <a:t>karbohidratları</a:t>
            </a:r>
            <a:r>
              <a:rPr lang="tr-TR" dirty="0">
                <a:solidFill>
                  <a:srgbClr val="00B050"/>
                </a:solidFill>
              </a:rPr>
              <a:t>, </a:t>
            </a:r>
            <a:r>
              <a:rPr lang="tr-TR" dirty="0" err="1">
                <a:solidFill>
                  <a:srgbClr val="00B050"/>
                </a:solidFill>
              </a:rPr>
              <a:t>lipidleri</a:t>
            </a:r>
            <a:r>
              <a:rPr lang="tr-TR" dirty="0">
                <a:solidFill>
                  <a:srgbClr val="00B050"/>
                </a:solidFill>
              </a:rPr>
              <a:t> ve aminoasitlerin çoğunu almaktadır. </a:t>
            </a:r>
          </a:p>
          <a:p>
            <a:pPr algn="just">
              <a:buFont typeface="Wingdings" panose="05000000000000000000" pitchFamily="2" charset="2"/>
              <a:buChar char="Ø"/>
            </a:pPr>
            <a:r>
              <a:rPr lang="tr-TR" dirty="0"/>
              <a:t>Besinler </a:t>
            </a:r>
            <a:r>
              <a:rPr lang="tr-TR" dirty="0" err="1"/>
              <a:t>metabolize</a:t>
            </a:r>
            <a:r>
              <a:rPr lang="tr-TR" dirty="0"/>
              <a:t> edildikten sonra depolanır veya diğer dokulara ulaştırılır. Böylece karaciğer, </a:t>
            </a:r>
            <a:r>
              <a:rPr lang="tr-TR" dirty="0" err="1"/>
              <a:t>periferal</a:t>
            </a:r>
            <a:r>
              <a:rPr lang="tr-TR" dirty="0"/>
              <a:t> dokular için besinlerin uygunluğunu sağlamak açısından geniş dalgalanmaları düzeltmeye çalışır.</a:t>
            </a:r>
          </a:p>
        </p:txBody>
      </p:sp>
      <p:sp>
        <p:nvSpPr>
          <p:cNvPr id="4" name="L-Şekli 3"/>
          <p:cNvSpPr/>
          <p:nvPr/>
        </p:nvSpPr>
        <p:spPr>
          <a:xfrm>
            <a:off x="0" y="-27384"/>
            <a:ext cx="4932040" cy="1368152"/>
          </a:xfrm>
          <a:prstGeom prst="corner">
            <a:avLst>
              <a:gd name="adj1" fmla="val 58017"/>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lgn="ctr"/>
            <a:r>
              <a:rPr lang="tr-TR" sz="2400" b="1" dirty="0">
                <a:solidFill>
                  <a:srgbClr val="FFFF00"/>
                </a:solidFill>
              </a:rPr>
              <a:t>KARACİĞER: </a:t>
            </a:r>
            <a:r>
              <a:rPr lang="tr-TR" sz="2400" b="1" dirty="0"/>
              <a:t>BESİN DAĞILIM MERKEZİ</a:t>
            </a:r>
          </a:p>
        </p:txBody>
      </p:sp>
    </p:spTree>
    <p:extLst>
      <p:ext uri="{BB962C8B-B14F-4D97-AF65-F5344CB8AC3E}">
        <p14:creationId xmlns:p14="http://schemas.microsoft.com/office/powerpoint/2010/main" val="388928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412776"/>
            <a:ext cx="8712968" cy="1656184"/>
          </a:xfrm>
        </p:spPr>
        <p:txBody>
          <a:bodyPr>
            <a:normAutofit/>
          </a:bodyPr>
          <a:lstStyle/>
          <a:p>
            <a:pPr marL="45720" indent="0" algn="just">
              <a:buNone/>
            </a:pPr>
            <a:r>
              <a:rPr lang="tr-TR" sz="1600" dirty="0"/>
              <a:t> Karaciğer normalde, glikozu kullanmaktan ziyade üretmektedir. Bununla birlikte, </a:t>
            </a:r>
            <a:r>
              <a:rPr lang="tr-TR" sz="1600" dirty="0" err="1"/>
              <a:t>karbohidrat</a:t>
            </a:r>
            <a:r>
              <a:rPr lang="tr-TR" sz="1600" dirty="0"/>
              <a:t> içeren bir öğün sonrası, karaciğer, portal sistem tarafından verilen her 100 g glikozun 60g’ı kalacak şekilde glikozun net üreticisidir. Kullanımdaki artış, </a:t>
            </a:r>
            <a:r>
              <a:rPr lang="tr-TR" sz="1600" dirty="0" err="1"/>
              <a:t>hepatositlere</a:t>
            </a:r>
            <a:r>
              <a:rPr lang="tr-TR" sz="1600" dirty="0"/>
              <a:t> glikoz </a:t>
            </a:r>
            <a:r>
              <a:rPr lang="tr-TR" sz="1600" dirty="0" err="1"/>
              <a:t>taşınımının</a:t>
            </a:r>
            <a:r>
              <a:rPr lang="tr-TR" sz="1600" dirty="0"/>
              <a:t> </a:t>
            </a:r>
            <a:r>
              <a:rPr lang="tr-TR" sz="1600" dirty="0" err="1"/>
              <a:t>uyarımının</a:t>
            </a:r>
            <a:r>
              <a:rPr lang="tr-TR" sz="1600" dirty="0"/>
              <a:t> bir sonucu değildir, çünkü bu işleyiş normalde hızlıdır ve glikoz taşıyıcısı (GLUT-2), </a:t>
            </a:r>
            <a:r>
              <a:rPr lang="tr-TR" sz="1600" dirty="0" err="1"/>
              <a:t>insuline</a:t>
            </a:r>
            <a:r>
              <a:rPr lang="tr-TR" sz="1600" dirty="0"/>
              <a:t> duyarlıdır. Buna karşın, </a:t>
            </a:r>
            <a:r>
              <a:rPr lang="tr-TR" sz="1600" dirty="0" err="1"/>
              <a:t>hepatik</a:t>
            </a:r>
            <a:r>
              <a:rPr lang="tr-TR" sz="1600" dirty="0"/>
              <a:t> glikoz metabolizması birbirini izleyen mekanizmalarca artırılmaktadır. </a:t>
            </a:r>
          </a:p>
        </p:txBody>
      </p:sp>
      <p:sp>
        <p:nvSpPr>
          <p:cNvPr id="4" name="Akış Çizelgesi: Delikli Teyp 3"/>
          <p:cNvSpPr/>
          <p:nvPr/>
        </p:nvSpPr>
        <p:spPr>
          <a:xfrm>
            <a:off x="148959"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err="1"/>
              <a:t>Karbohidrat</a:t>
            </a:r>
            <a:r>
              <a:rPr lang="tr-TR" dirty="0"/>
              <a:t> Metabolizması</a:t>
            </a:r>
          </a:p>
        </p:txBody>
      </p:sp>
      <p:sp>
        <p:nvSpPr>
          <p:cNvPr id="5" name="Yuvarlatılmış Dikdörtgen 4"/>
          <p:cNvSpPr/>
          <p:nvPr/>
        </p:nvSpPr>
        <p:spPr>
          <a:xfrm>
            <a:off x="2597375" y="3284984"/>
            <a:ext cx="3949250"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1.Glikoz </a:t>
            </a:r>
            <a:r>
              <a:rPr lang="tr-TR" dirty="0" err="1"/>
              <a:t>Fosforilasyonunun</a:t>
            </a:r>
            <a:r>
              <a:rPr lang="tr-TR" dirty="0"/>
              <a:t> Artışı </a:t>
            </a:r>
          </a:p>
        </p:txBody>
      </p:sp>
      <p:sp>
        <p:nvSpPr>
          <p:cNvPr id="9" name="Yuvarlatılmış Dikdörtgen 8"/>
          <p:cNvSpPr/>
          <p:nvPr/>
        </p:nvSpPr>
        <p:spPr>
          <a:xfrm>
            <a:off x="2597585" y="3979363"/>
            <a:ext cx="3948831"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2.Glikojen Sentezinin Artışı</a:t>
            </a:r>
          </a:p>
        </p:txBody>
      </p:sp>
      <p:sp>
        <p:nvSpPr>
          <p:cNvPr id="10" name="Yuvarlatılmış Dikdörtgen 9"/>
          <p:cNvSpPr/>
          <p:nvPr/>
        </p:nvSpPr>
        <p:spPr>
          <a:xfrm>
            <a:off x="2599572" y="4653136"/>
            <a:ext cx="3944857"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3.Heksoz </a:t>
            </a:r>
            <a:r>
              <a:rPr lang="tr-TR" dirty="0" err="1"/>
              <a:t>Monofosfat</a:t>
            </a:r>
            <a:r>
              <a:rPr lang="tr-TR" dirty="0"/>
              <a:t> Yolağında Aktivite Artışı (HMF)</a:t>
            </a:r>
          </a:p>
        </p:txBody>
      </p:sp>
      <p:sp>
        <p:nvSpPr>
          <p:cNvPr id="11" name="Yuvarlatılmış Dikdörtgen 10"/>
          <p:cNvSpPr/>
          <p:nvPr/>
        </p:nvSpPr>
        <p:spPr>
          <a:xfrm>
            <a:off x="2599572" y="5301208"/>
            <a:ext cx="3944856"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4. </a:t>
            </a:r>
            <a:r>
              <a:rPr lang="tr-TR" dirty="0" err="1"/>
              <a:t>Glikolizin</a:t>
            </a:r>
            <a:r>
              <a:rPr lang="tr-TR" dirty="0"/>
              <a:t> Artışı</a:t>
            </a:r>
          </a:p>
        </p:txBody>
      </p:sp>
      <p:sp>
        <p:nvSpPr>
          <p:cNvPr id="12" name="Yuvarlatılmış Dikdörtgen 11"/>
          <p:cNvSpPr/>
          <p:nvPr/>
        </p:nvSpPr>
        <p:spPr>
          <a:xfrm>
            <a:off x="2597585" y="6021288"/>
            <a:ext cx="3948831"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a:t>5.Glukoneogenezin Azalışı</a:t>
            </a:r>
          </a:p>
        </p:txBody>
      </p:sp>
    </p:spTree>
    <p:extLst>
      <p:ext uri="{BB962C8B-B14F-4D97-AF65-F5344CB8AC3E}">
        <p14:creationId xmlns:p14="http://schemas.microsoft.com/office/powerpoint/2010/main" val="13993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251520" y="332656"/>
            <a:ext cx="3949250"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b="1" dirty="0"/>
              <a:t>1.Glikoz </a:t>
            </a:r>
            <a:r>
              <a:rPr lang="tr-TR" b="1" dirty="0" err="1"/>
              <a:t>Fosforilasyonunun</a:t>
            </a:r>
            <a:r>
              <a:rPr lang="tr-TR" b="1" dirty="0"/>
              <a:t> Artışı </a:t>
            </a:r>
          </a:p>
        </p:txBody>
      </p:sp>
      <p:pic>
        <p:nvPicPr>
          <p:cNvPr id="1029" name="Picture 5" descr="C:\Users\Gülşah\Desktop\aaa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68124"/>
            <a:ext cx="7200800" cy="3729227"/>
          </a:xfrm>
          <a:prstGeom prst="rect">
            <a:avLst/>
          </a:prstGeom>
          <a:noFill/>
          <a:extLst>
            <a:ext uri="{909E8E84-426E-40DD-AFC4-6F175D3DCCD1}">
              <a14:hiddenFill xmlns:a14="http://schemas.microsoft.com/office/drawing/2010/main">
                <a:solidFill>
                  <a:srgbClr val="FFFFFF"/>
                </a:solidFill>
              </a14:hiddenFill>
            </a:ext>
          </a:extLst>
        </p:spPr>
      </p:pic>
      <p:sp>
        <p:nvSpPr>
          <p:cNvPr id="5" name="Satır Belirtme Çizgisi 1 4"/>
          <p:cNvSpPr/>
          <p:nvPr/>
        </p:nvSpPr>
        <p:spPr>
          <a:xfrm>
            <a:off x="1691680" y="1037548"/>
            <a:ext cx="4536504" cy="1743380"/>
          </a:xfrm>
          <a:prstGeom prst="borderCallout1">
            <a:avLst>
              <a:gd name="adj1" fmla="val 102824"/>
              <a:gd name="adj2" fmla="val 50318"/>
              <a:gd name="adj3" fmla="val 155694"/>
              <a:gd name="adj4" fmla="val 41727"/>
            </a:avLst>
          </a:prstGeom>
          <a:ln w="31750">
            <a:tailEnd type="triangle"/>
          </a:ln>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1400" dirty="0" err="1"/>
              <a:t>Hepatositlerin</a:t>
            </a:r>
            <a:r>
              <a:rPr lang="tr-TR" sz="1400" dirty="0"/>
              <a:t> içindeki glikoz düzeylerinin yükselmesi (hücre dışı seviyelerinin artışının sonucu olarak) </a:t>
            </a:r>
            <a:r>
              <a:rPr lang="tr-TR" sz="1400" b="1" dirty="0" err="1"/>
              <a:t>glukokinazın</a:t>
            </a:r>
            <a:r>
              <a:rPr lang="tr-TR" sz="1400" b="1" dirty="0"/>
              <a:t> glikozu </a:t>
            </a:r>
            <a:r>
              <a:rPr lang="tr-TR" sz="1400" b="1" dirty="0" err="1"/>
              <a:t>fosforilleyerek</a:t>
            </a:r>
            <a:r>
              <a:rPr lang="tr-TR" sz="1400" b="1" dirty="0"/>
              <a:t> glikoz-6-fosfat oluşturmasına izin vermektedir</a:t>
            </a:r>
            <a:r>
              <a:rPr lang="tr-TR" sz="1400" dirty="0"/>
              <a:t>.(</a:t>
            </a:r>
            <a:r>
              <a:rPr lang="tr-TR" sz="1400" dirty="0" err="1"/>
              <a:t>Glukokinaz</a:t>
            </a:r>
            <a:r>
              <a:rPr lang="tr-TR" sz="1400" dirty="0"/>
              <a:t> ürün </a:t>
            </a:r>
            <a:r>
              <a:rPr lang="tr-TR" sz="1400" dirty="0" err="1"/>
              <a:t>inhibisyonuna</a:t>
            </a:r>
            <a:r>
              <a:rPr lang="tr-TR" sz="1400" dirty="0"/>
              <a:t> yol açmaz.) Bu, </a:t>
            </a:r>
            <a:r>
              <a:rPr lang="tr-TR" sz="1400" dirty="0" err="1"/>
              <a:t>hepatik</a:t>
            </a:r>
            <a:r>
              <a:rPr lang="tr-TR" sz="1400" dirty="0"/>
              <a:t> glikoz seviyelerinin düşük olduğu emilim sonrası (açlık) duruma karşıttır ve </a:t>
            </a:r>
            <a:r>
              <a:rPr lang="tr-TR" sz="1400" dirty="0" err="1"/>
              <a:t>glukokinaz</a:t>
            </a:r>
            <a:r>
              <a:rPr lang="tr-TR" sz="1400" dirty="0"/>
              <a:t> glikoza karşı düşük </a:t>
            </a:r>
            <a:r>
              <a:rPr lang="tr-TR" sz="1400" dirty="0" err="1"/>
              <a:t>affinitesinden</a:t>
            </a:r>
            <a:r>
              <a:rPr lang="tr-TR" sz="1400" dirty="0"/>
              <a:t> dolayı büyük oranda baskındır.</a:t>
            </a:r>
          </a:p>
        </p:txBody>
      </p:sp>
      <p:sp>
        <p:nvSpPr>
          <p:cNvPr id="11" name="Satır Belirtme Çizgisi 1 10"/>
          <p:cNvSpPr/>
          <p:nvPr/>
        </p:nvSpPr>
        <p:spPr>
          <a:xfrm>
            <a:off x="6948264" y="1187170"/>
            <a:ext cx="2016224" cy="1301300"/>
          </a:xfrm>
          <a:prstGeom prst="borderCallout1">
            <a:avLst>
              <a:gd name="adj1" fmla="val 99179"/>
              <a:gd name="adj2" fmla="val 49601"/>
              <a:gd name="adj3" fmla="val 178246"/>
              <a:gd name="adj4" fmla="val -49373"/>
            </a:avLst>
          </a:prstGeom>
          <a:ln w="31750">
            <a:tailEnd type="triangle"/>
          </a:ln>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1100" dirty="0"/>
              <a:t>İnsüline duyarsız GLUT-2-glikoz taşıyıcılarının bolluğundan dolayı, </a:t>
            </a:r>
            <a:r>
              <a:rPr lang="tr-TR" sz="1100" dirty="0" err="1"/>
              <a:t>hepatositler</a:t>
            </a:r>
            <a:r>
              <a:rPr lang="tr-TR" sz="1100" dirty="0"/>
              <a:t> tarafından glikozun alımı hız sınırlayıcı bir durum değildir.</a:t>
            </a:r>
          </a:p>
        </p:txBody>
      </p:sp>
    </p:spTree>
    <p:extLst>
      <p:ext uri="{BB962C8B-B14F-4D97-AF65-F5344CB8AC3E}">
        <p14:creationId xmlns:p14="http://schemas.microsoft.com/office/powerpoint/2010/main" val="216822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07504" y="404664"/>
            <a:ext cx="3948831"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b="1" dirty="0"/>
              <a:t>2.Glikojen Sentezinin Artışı</a:t>
            </a:r>
          </a:p>
        </p:txBody>
      </p:sp>
      <p:pic>
        <p:nvPicPr>
          <p:cNvPr id="6" name="Picture 5" descr="C:\Users\Gülşah\Desktop\a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68124"/>
            <a:ext cx="7200800" cy="3729227"/>
          </a:xfrm>
          <a:prstGeom prst="rect">
            <a:avLst/>
          </a:prstGeom>
          <a:noFill/>
          <a:extLst>
            <a:ext uri="{909E8E84-426E-40DD-AFC4-6F175D3DCCD1}">
              <a14:hiddenFill xmlns:a14="http://schemas.microsoft.com/office/drawing/2010/main">
                <a:solidFill>
                  <a:srgbClr val="FFFFFF"/>
                </a:solidFill>
              </a14:hiddenFill>
            </a:ext>
          </a:extLst>
        </p:spPr>
      </p:pic>
      <p:sp>
        <p:nvSpPr>
          <p:cNvPr id="7" name="Satır Belirtme Çizgisi 1 6"/>
          <p:cNvSpPr/>
          <p:nvPr/>
        </p:nvSpPr>
        <p:spPr>
          <a:xfrm>
            <a:off x="3851920" y="1052736"/>
            <a:ext cx="5112568" cy="1728192"/>
          </a:xfrm>
          <a:prstGeom prst="borderCallout1">
            <a:avLst>
              <a:gd name="adj1" fmla="val 48318"/>
              <a:gd name="adj2" fmla="val -968"/>
              <a:gd name="adj3" fmla="val 150627"/>
              <a:gd name="adj4" fmla="val -30180"/>
            </a:avLst>
          </a:prstGeom>
          <a:ln w="31750">
            <a:tailEnd type="stealth"/>
          </a:ln>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a:t>Glikoz 6-fosfatın glikojene dönüşümünde </a:t>
            </a:r>
            <a:r>
              <a:rPr lang="tr-TR" dirty="0" err="1"/>
              <a:t>defosforilasyon</a:t>
            </a:r>
            <a:r>
              <a:rPr lang="tr-TR" dirty="0"/>
              <a:t> ve </a:t>
            </a:r>
            <a:r>
              <a:rPr lang="tr-TR" dirty="0" err="1"/>
              <a:t>allosterik</a:t>
            </a:r>
            <a:r>
              <a:rPr lang="tr-TR" dirty="0"/>
              <a:t> </a:t>
            </a:r>
            <a:r>
              <a:rPr lang="tr-TR" dirty="0" err="1"/>
              <a:t>efektör</a:t>
            </a:r>
            <a:r>
              <a:rPr lang="tr-TR" dirty="0"/>
              <a:t> olan glikoz 6-fosfatın uygunluğunun artışı sonucu glikojen </a:t>
            </a:r>
            <a:r>
              <a:rPr lang="tr-TR" dirty="0" err="1"/>
              <a:t>sentazın</a:t>
            </a:r>
            <a:r>
              <a:rPr lang="tr-TR" dirty="0"/>
              <a:t> aktivasyonu tarafından kolaylaştırılır.</a:t>
            </a:r>
          </a:p>
        </p:txBody>
      </p:sp>
    </p:spTree>
    <p:extLst>
      <p:ext uri="{BB962C8B-B14F-4D97-AF65-F5344CB8AC3E}">
        <p14:creationId xmlns:p14="http://schemas.microsoft.com/office/powerpoint/2010/main" val="213611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1520" y="548680"/>
            <a:ext cx="3944857"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b="1" dirty="0"/>
              <a:t>3.Heksoz </a:t>
            </a:r>
            <a:r>
              <a:rPr lang="tr-TR" b="1" dirty="0" err="1"/>
              <a:t>Monofosfat</a:t>
            </a:r>
            <a:r>
              <a:rPr lang="tr-TR" b="1" dirty="0"/>
              <a:t> Yolağında Aktivite Artışı (HMF)</a:t>
            </a:r>
          </a:p>
        </p:txBody>
      </p:sp>
      <p:pic>
        <p:nvPicPr>
          <p:cNvPr id="5" name="Picture 5" descr="C:\Users\Gülşah\Desktop\a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68124"/>
            <a:ext cx="7200800" cy="3729227"/>
          </a:xfrm>
          <a:prstGeom prst="rect">
            <a:avLst/>
          </a:prstGeom>
          <a:noFill/>
          <a:extLst>
            <a:ext uri="{909E8E84-426E-40DD-AFC4-6F175D3DCCD1}">
              <a14:hiddenFill xmlns:a14="http://schemas.microsoft.com/office/drawing/2010/main">
                <a:solidFill>
                  <a:srgbClr val="FFFFFF"/>
                </a:solidFill>
              </a14:hiddenFill>
            </a:ext>
          </a:extLst>
        </p:spPr>
      </p:pic>
      <p:sp>
        <p:nvSpPr>
          <p:cNvPr id="6" name="Satır Belirtme Çizgisi 1 5"/>
          <p:cNvSpPr/>
          <p:nvPr/>
        </p:nvSpPr>
        <p:spPr>
          <a:xfrm>
            <a:off x="269322" y="1196751"/>
            <a:ext cx="5112568" cy="1570693"/>
          </a:xfrm>
          <a:prstGeom prst="borderCallout1">
            <a:avLst>
              <a:gd name="adj1" fmla="val 105898"/>
              <a:gd name="adj2" fmla="val 2189"/>
              <a:gd name="adj3" fmla="val 173970"/>
              <a:gd name="adj4" fmla="val 28473"/>
            </a:avLst>
          </a:prstGeom>
          <a:ln w="31750">
            <a:tailEnd type="stealth"/>
          </a:ln>
        </p:spPr>
        <p:style>
          <a:lnRef idx="1">
            <a:schemeClr val="accent6"/>
          </a:lnRef>
          <a:fillRef idx="3">
            <a:schemeClr val="accent6"/>
          </a:fillRef>
          <a:effectRef idx="2">
            <a:schemeClr val="accent6"/>
          </a:effectRef>
          <a:fontRef idx="minor">
            <a:schemeClr val="lt1"/>
          </a:fontRef>
        </p:style>
        <p:txBody>
          <a:bodyPr rtlCol="0" anchor="ctr"/>
          <a:lstStyle/>
          <a:p>
            <a:pPr lvl="0" algn="ctr"/>
            <a:r>
              <a:rPr lang="tr-TR" dirty="0"/>
              <a:t>Emilim durumunda </a:t>
            </a:r>
            <a:r>
              <a:rPr lang="tr-TR" dirty="0" err="1"/>
              <a:t>hepatik</a:t>
            </a:r>
            <a:r>
              <a:rPr lang="tr-TR" dirty="0"/>
              <a:t> </a:t>
            </a:r>
            <a:r>
              <a:rPr lang="tr-TR" dirty="0" err="1"/>
              <a:t>lipogenez</a:t>
            </a:r>
            <a:r>
              <a:rPr lang="tr-TR" dirty="0"/>
              <a:t> esnasında </a:t>
            </a:r>
            <a:r>
              <a:rPr lang="tr-TR" dirty="0" err="1"/>
              <a:t>NADPH’ın</a:t>
            </a:r>
            <a:r>
              <a:rPr lang="tr-TR" dirty="0"/>
              <a:t> aktif kullanımı ile birlikte glikoz 6-fosfatın artışı </a:t>
            </a:r>
            <a:r>
              <a:rPr lang="tr-TR" dirty="0" err="1"/>
              <a:t>HMF’ı</a:t>
            </a:r>
            <a:r>
              <a:rPr lang="tr-TR" dirty="0"/>
              <a:t> uyarmaktadır. Bu yolak, karaciğer tarafından </a:t>
            </a:r>
            <a:r>
              <a:rPr lang="tr-TR" dirty="0" err="1"/>
              <a:t>metabolize</a:t>
            </a:r>
            <a:r>
              <a:rPr lang="tr-TR" dirty="0"/>
              <a:t> edilen glikozun %5-10'luk miktarı için tipiktir.</a:t>
            </a:r>
          </a:p>
          <a:p>
            <a:pPr algn="ctr"/>
            <a:endParaRPr lang="tr-TR" dirty="0"/>
          </a:p>
        </p:txBody>
      </p:sp>
    </p:spTree>
    <p:extLst>
      <p:ext uri="{BB962C8B-B14F-4D97-AF65-F5344CB8AC3E}">
        <p14:creationId xmlns:p14="http://schemas.microsoft.com/office/powerpoint/2010/main" val="877356403"/>
      </p:ext>
    </p:extLst>
  </p:cSld>
  <p:clrMapOvr>
    <a:masterClrMapping/>
  </p:clrMapOvr>
</p:sld>
</file>

<file path=ppt/theme/theme1.xml><?xml version="1.0" encoding="utf-8"?>
<a:theme xmlns:a="http://schemas.openxmlformats.org/drawingml/2006/main" name="Hava Akımı">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494</TotalTime>
  <Words>3598</Words>
  <Application>Microsoft Macintosh PowerPoint</Application>
  <PresentationFormat>On-screen Show (4:3)</PresentationFormat>
  <Paragraphs>227</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Georgia</vt:lpstr>
      <vt:lpstr>Trebuchet MS</vt:lpstr>
      <vt:lpstr>Wingdings</vt:lpstr>
      <vt:lpstr>Hava Akımı</vt:lpstr>
      <vt:lpstr>METABOLİZMANIN DÜZENLENİMİ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METABOLİZMANIN DÜZENLENİMİ</dc:title>
  <dc:creator>Gülşah Akbaş</dc:creator>
  <cp:lastModifiedBy>Microsoft Office User</cp:lastModifiedBy>
  <cp:revision>60</cp:revision>
  <dcterms:created xsi:type="dcterms:W3CDTF">2018-09-15T10:34:41Z</dcterms:created>
  <dcterms:modified xsi:type="dcterms:W3CDTF">2020-04-15T06:49:46Z</dcterms:modified>
</cp:coreProperties>
</file>