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83" r:id="rId11"/>
    <p:sldId id="284" r:id="rId12"/>
    <p:sldId id="265"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29" r:id="rId60"/>
    <p:sldId id="328" r:id="rId61"/>
    <p:sldId id="330" r:id="rId62"/>
    <p:sldId id="323" r:id="rId63"/>
    <p:sldId id="324" r:id="rId64"/>
    <p:sldId id="325" r:id="rId65"/>
    <p:sldId id="326"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p:cViewPr varScale="1">
        <p:scale>
          <a:sx n="111" d="100"/>
          <a:sy n="111" d="100"/>
        </p:scale>
        <p:origin x="168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00B44-1ABA-43EB-8EEC-D95835F1748D}" type="datetimeFigureOut">
              <a:rPr lang="tr-TR" smtClean="0"/>
              <a:pPr/>
              <a:t>24.12.2020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3A7FE-E385-47CE-BCFD-CD48856A8617}" type="slidenum">
              <a:rPr lang="tr-TR" smtClean="0"/>
              <a:pPr/>
              <a:t>‹#›</a:t>
            </a:fld>
            <a:endParaRPr lang="tr-TR"/>
          </a:p>
        </p:txBody>
      </p:sp>
    </p:spTree>
    <p:extLst>
      <p:ext uri="{BB962C8B-B14F-4D97-AF65-F5344CB8AC3E}">
        <p14:creationId xmlns:p14="http://schemas.microsoft.com/office/powerpoint/2010/main" val="150922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560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a:p>
        </p:txBody>
      </p:sp>
      <p:sp>
        <p:nvSpPr>
          <p:cNvPr id="2560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4095D3-CEBF-4B90-B2B8-0E2583FB30FC}" type="slidenum">
              <a:rPr lang="tr-TR"/>
              <a:pPr/>
              <a:t>40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24.12.2020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4"/>
            <a:ext cx="7772400" cy="1470025"/>
          </a:xfrm>
        </p:spPr>
        <p:txBody>
          <a:bodyPr/>
          <a:lstStyle/>
          <a:p>
            <a:r>
              <a:rPr lang="tr-TR" b="1" dirty="0">
                <a:solidFill>
                  <a:srgbClr val="0070C0"/>
                </a:solidFill>
              </a:rPr>
              <a:t>HÜCRE APOPTOZU</a:t>
            </a:r>
            <a:endParaRPr lang="tr-TR" dirty="0">
              <a:solidFill>
                <a:srgbClr val="0070C0"/>
              </a:solidFill>
            </a:endParaRPr>
          </a:p>
        </p:txBody>
      </p:sp>
      <p:pic>
        <p:nvPicPr>
          <p:cNvPr id="1026" name="Picture 2"/>
          <p:cNvPicPr>
            <a:picLocks noChangeAspect="1" noChangeArrowheads="1"/>
          </p:cNvPicPr>
          <p:nvPr/>
        </p:nvPicPr>
        <p:blipFill>
          <a:blip r:embed="rId2" cstate="print"/>
          <a:srcRect/>
          <a:stretch>
            <a:fillRect/>
          </a:stretch>
        </p:blipFill>
        <p:spPr bwMode="auto">
          <a:xfrm>
            <a:off x="1357290" y="1357298"/>
            <a:ext cx="6191250" cy="461962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type="body" idx="1"/>
          </p:nvPr>
        </p:nvSpPr>
        <p:spPr>
          <a:xfrm>
            <a:off x="457200" y="642919"/>
            <a:ext cx="8229600" cy="5491182"/>
          </a:xfrm>
        </p:spPr>
        <p:txBody>
          <a:bodyPr>
            <a:normAutofit fontScale="92500"/>
          </a:bodyPr>
          <a:lstStyle/>
          <a:p>
            <a:pPr marL="0" algn="just">
              <a:lnSpc>
                <a:spcPct val="150000"/>
              </a:lnSpc>
              <a:spcBef>
                <a:spcPts val="0"/>
              </a:spcBef>
              <a:buFont typeface="Wingdings" pitchFamily="2" charset="2"/>
              <a:buNone/>
            </a:pPr>
            <a:r>
              <a:rPr lang="tr-TR" sz="2800" dirty="0"/>
              <a:t>	</a:t>
            </a:r>
            <a:r>
              <a:rPr lang="tr-TR" sz="2800" b="1" dirty="0">
                <a:solidFill>
                  <a:srgbClr val="FF0000"/>
                </a:solidFill>
              </a:rPr>
              <a:t>DAPI</a:t>
            </a:r>
            <a:r>
              <a:rPr lang="tr-TR" sz="2800" dirty="0"/>
              <a:t> ile </a:t>
            </a:r>
            <a:r>
              <a:rPr lang="tr-TR" sz="2800" b="1" dirty="0" err="1">
                <a:solidFill>
                  <a:srgbClr val="FF0000"/>
                </a:solidFill>
              </a:rPr>
              <a:t>kromotin</a:t>
            </a:r>
            <a:r>
              <a:rPr lang="tr-TR" sz="2800" b="1" dirty="0">
                <a:solidFill>
                  <a:srgbClr val="FF0000"/>
                </a:solidFill>
              </a:rPr>
              <a:t> yoğunlaşması </a:t>
            </a:r>
            <a:r>
              <a:rPr lang="tr-TR" sz="2800" dirty="0"/>
              <a:t>ve nükleer fragmanları içeren </a:t>
            </a:r>
            <a:r>
              <a:rPr lang="tr-TR" sz="2800" b="1" dirty="0" err="1">
                <a:solidFill>
                  <a:srgbClr val="FF0000"/>
                </a:solidFill>
              </a:rPr>
              <a:t>apoptotik</a:t>
            </a:r>
            <a:r>
              <a:rPr lang="tr-TR" sz="2800" b="1" dirty="0">
                <a:solidFill>
                  <a:srgbClr val="FF0000"/>
                </a:solidFill>
              </a:rPr>
              <a:t> cisimciklerin </a:t>
            </a:r>
            <a:r>
              <a:rPr lang="tr-TR" sz="2800" dirty="0"/>
              <a:t>oluşması gibi </a:t>
            </a:r>
            <a:r>
              <a:rPr lang="tr-TR" sz="2800" dirty="0" err="1"/>
              <a:t>apoptotik</a:t>
            </a:r>
            <a:r>
              <a:rPr lang="tr-TR" sz="2800" dirty="0"/>
              <a:t> hücre ölümünün tipik morfolojileri gözlenir.</a:t>
            </a:r>
          </a:p>
          <a:p>
            <a:pPr marL="0" algn="just">
              <a:lnSpc>
                <a:spcPct val="150000"/>
              </a:lnSpc>
              <a:spcBef>
                <a:spcPts val="0"/>
              </a:spcBef>
              <a:buFont typeface="Wingdings" pitchFamily="2" charset="2"/>
              <a:buNone/>
            </a:pPr>
            <a:r>
              <a:rPr lang="tr-TR" sz="2800" dirty="0"/>
              <a:t>	 </a:t>
            </a:r>
            <a:r>
              <a:rPr lang="tr-TR" sz="2800" dirty="0" err="1"/>
              <a:t>Florasan</a:t>
            </a:r>
            <a:r>
              <a:rPr lang="tr-TR" sz="2800" dirty="0"/>
              <a:t> mikroskopla </a:t>
            </a:r>
            <a:r>
              <a:rPr lang="tr-TR" sz="2800" dirty="0" err="1"/>
              <a:t>apoptotik</a:t>
            </a:r>
            <a:r>
              <a:rPr lang="tr-TR" sz="2800" dirty="0"/>
              <a:t> hücrelerin morfolojik değişimleri incelenerek sayım yapılır. </a:t>
            </a:r>
          </a:p>
          <a:p>
            <a:pPr marL="0" algn="just">
              <a:lnSpc>
                <a:spcPct val="150000"/>
              </a:lnSpc>
              <a:spcBef>
                <a:spcPts val="0"/>
              </a:spcBef>
              <a:buFont typeface="Wingdings" pitchFamily="2" charset="2"/>
              <a:buNone/>
            </a:pPr>
            <a:r>
              <a:rPr lang="tr-TR" sz="2800" dirty="0"/>
              <a:t>	</a:t>
            </a:r>
            <a:r>
              <a:rPr lang="tr-TR" sz="2800" dirty="0" err="1"/>
              <a:t>Apoptotik</a:t>
            </a:r>
            <a:r>
              <a:rPr lang="tr-TR" sz="2800" dirty="0"/>
              <a:t> değer rastgele seçilmiş bir alanda </a:t>
            </a:r>
            <a:r>
              <a:rPr lang="tr-TR" sz="2800" dirty="0" err="1"/>
              <a:t>apoptotik</a:t>
            </a:r>
            <a:r>
              <a:rPr lang="tr-TR" sz="2800" dirty="0"/>
              <a:t> hücre sayısı total hücre sayısı ile karşılaştırılarak elde edilen yüzde oranı olarak hesaplanır ve bu değer birbirinden bağımsız 3 deney ortalamasını temsil eder.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8" name="Picture 4" descr="0"/>
          <p:cNvPicPr>
            <a:picLocks noChangeAspect="1" noChangeArrowheads="1"/>
          </p:cNvPicPr>
          <p:nvPr/>
        </p:nvPicPr>
        <p:blipFill>
          <a:blip r:embed="rId2" cstate="print"/>
          <a:srcRect/>
          <a:stretch>
            <a:fillRect/>
          </a:stretch>
        </p:blipFill>
        <p:spPr bwMode="auto">
          <a:xfrm>
            <a:off x="684213" y="765175"/>
            <a:ext cx="7775575" cy="547370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523875" y="1142984"/>
            <a:ext cx="8096250" cy="471490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000100" y="500042"/>
            <a:ext cx="7572428" cy="562612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0070C0"/>
                </a:solidFill>
              </a:rPr>
              <a:t>Morfolojik Görüntüleme Yöntemleri</a:t>
            </a:r>
            <a:endParaRPr lang="tr-TR" dirty="0"/>
          </a:p>
        </p:txBody>
      </p:sp>
      <p:sp>
        <p:nvSpPr>
          <p:cNvPr id="3" name="2 İçerik Yer Tutucusu"/>
          <p:cNvSpPr>
            <a:spLocks noGrp="1"/>
          </p:cNvSpPr>
          <p:nvPr>
            <p:ph idx="1"/>
          </p:nvPr>
        </p:nvSpPr>
        <p:spPr/>
        <p:txBody>
          <a:bodyPr>
            <a:noAutofit/>
          </a:bodyPr>
          <a:lstStyle/>
          <a:p>
            <a:pPr marL="0" algn="ctr">
              <a:lnSpc>
                <a:spcPct val="170000"/>
              </a:lnSpc>
              <a:spcBef>
                <a:spcPts val="0"/>
              </a:spcBef>
              <a:buNone/>
            </a:pPr>
            <a:r>
              <a:rPr lang="tr-TR" sz="2400" b="1" dirty="0"/>
              <a:t>Elektron Mikroskobu </a:t>
            </a:r>
          </a:p>
          <a:p>
            <a:pPr marL="0" algn="just">
              <a:lnSpc>
                <a:spcPct val="170000"/>
              </a:lnSpc>
              <a:spcBef>
                <a:spcPts val="0"/>
              </a:spcBef>
              <a:buFont typeface="Wingdings" pitchFamily="2" charset="2"/>
              <a:buChar char="Ø"/>
            </a:pPr>
            <a:r>
              <a:rPr lang="tr-TR" sz="2400" dirty="0"/>
              <a:t>Elektron </a:t>
            </a:r>
            <a:r>
              <a:rPr lang="tr-TR" sz="2400" dirty="0" err="1"/>
              <a:t>mikroskopu</a:t>
            </a:r>
            <a:r>
              <a:rPr lang="tr-TR" sz="2400" dirty="0"/>
              <a:t> ile değerlendirme </a:t>
            </a:r>
            <a:r>
              <a:rPr lang="tr-TR" sz="2400" dirty="0" err="1"/>
              <a:t>apoptozisde</a:t>
            </a:r>
            <a:r>
              <a:rPr lang="tr-TR" sz="2400" dirty="0"/>
              <a:t> en değerli yöntem (“</a:t>
            </a:r>
            <a:r>
              <a:rPr lang="tr-TR" sz="2400" dirty="0" err="1"/>
              <a:t>gold</a:t>
            </a:r>
            <a:r>
              <a:rPr lang="tr-TR" sz="2400" dirty="0"/>
              <a:t> </a:t>
            </a:r>
            <a:r>
              <a:rPr lang="tr-TR" sz="2400" dirty="0" err="1"/>
              <a:t>standard</a:t>
            </a:r>
            <a:r>
              <a:rPr lang="tr-TR" sz="2400" dirty="0"/>
              <a:t>”) olarak düşünülmektedir.</a:t>
            </a:r>
          </a:p>
          <a:p>
            <a:pPr marL="0" algn="just">
              <a:lnSpc>
                <a:spcPct val="170000"/>
              </a:lnSpc>
              <a:spcBef>
                <a:spcPts val="0"/>
              </a:spcBef>
              <a:buFont typeface="Wingdings" pitchFamily="2" charset="2"/>
              <a:buChar char="Ø"/>
            </a:pPr>
            <a:r>
              <a:rPr lang="tr-TR" sz="2400" dirty="0"/>
              <a:t>Morfolojik değişikliklerin en doğru olarak gözlendiği bir yöntemdir. Üstelik </a:t>
            </a:r>
            <a:r>
              <a:rPr lang="tr-TR" sz="2400" dirty="0" err="1"/>
              <a:t>subselluler</a:t>
            </a:r>
            <a:r>
              <a:rPr lang="tr-TR" sz="2400" dirty="0"/>
              <a:t> detaylar (</a:t>
            </a:r>
            <a:r>
              <a:rPr lang="tr-TR" sz="2400" dirty="0" err="1"/>
              <a:t>orn</a:t>
            </a:r>
            <a:r>
              <a:rPr lang="tr-TR" sz="2400" dirty="0"/>
              <a:t>. Mitokondrinin durumu, </a:t>
            </a:r>
            <a:r>
              <a:rPr lang="tr-TR" sz="2400" dirty="0" err="1"/>
              <a:t>hucre</a:t>
            </a:r>
            <a:r>
              <a:rPr lang="tr-TR" sz="2400" dirty="0"/>
              <a:t> zarı ya da </a:t>
            </a:r>
            <a:r>
              <a:rPr lang="tr-TR" sz="2400" dirty="0" err="1"/>
              <a:t>nukleus</a:t>
            </a:r>
            <a:r>
              <a:rPr lang="tr-TR" sz="2400" dirty="0"/>
              <a:t> </a:t>
            </a:r>
            <a:r>
              <a:rPr lang="tr-TR" sz="2400" dirty="0" err="1"/>
              <a:t>membranının</a:t>
            </a:r>
            <a:r>
              <a:rPr lang="tr-TR" sz="2400" dirty="0"/>
              <a:t> </a:t>
            </a:r>
            <a:r>
              <a:rPr lang="tr-TR" sz="2400" dirty="0" err="1"/>
              <a:t>butunluğunun</a:t>
            </a:r>
            <a:r>
              <a:rPr lang="tr-TR" sz="2400" dirty="0"/>
              <a:t> bozulup bozulmadığı gibi) da incelenebilir.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457200" y="714356"/>
            <a:ext cx="8229600" cy="557216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NUKLEUS FRAGMENTASYONU</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1785919" y="1428736"/>
            <a:ext cx="5643602" cy="507209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err="1">
                <a:solidFill>
                  <a:srgbClr val="0070C0"/>
                </a:solidFill>
              </a:rPr>
              <a:t>Histokimyasal</a:t>
            </a:r>
            <a:r>
              <a:rPr lang="tr-TR" sz="3200" b="1" dirty="0">
                <a:solidFill>
                  <a:srgbClr val="0070C0"/>
                </a:solidFill>
              </a:rPr>
              <a:t> Görüntüleme Yöntemleri</a:t>
            </a:r>
            <a:endParaRPr lang="tr-TR" sz="3200" dirty="0">
              <a:solidFill>
                <a:srgbClr val="0070C0"/>
              </a:solidFill>
            </a:endParaRPr>
          </a:p>
        </p:txBody>
      </p:sp>
      <p:sp>
        <p:nvSpPr>
          <p:cNvPr id="3" name="2 İçerik Yer Tutucusu"/>
          <p:cNvSpPr>
            <a:spLocks noGrp="1"/>
          </p:cNvSpPr>
          <p:nvPr>
            <p:ph idx="1"/>
          </p:nvPr>
        </p:nvSpPr>
        <p:spPr>
          <a:xfrm>
            <a:off x="457200" y="1428736"/>
            <a:ext cx="8229600" cy="4697427"/>
          </a:xfrm>
        </p:spPr>
        <p:txBody>
          <a:bodyPr>
            <a:normAutofit fontScale="70000" lnSpcReduction="20000"/>
          </a:bodyPr>
          <a:lstStyle/>
          <a:p>
            <a:pPr algn="ctr">
              <a:buNone/>
            </a:pPr>
            <a:r>
              <a:rPr lang="tr-TR" b="1" dirty="0" err="1"/>
              <a:t>Anneksin</a:t>
            </a:r>
            <a:r>
              <a:rPr lang="tr-TR" b="1" dirty="0"/>
              <a:t> V </a:t>
            </a:r>
            <a:r>
              <a:rPr lang="tr-TR" b="1" dirty="0" err="1"/>
              <a:t>Yontemi</a:t>
            </a:r>
            <a:r>
              <a:rPr lang="tr-TR" b="1" dirty="0"/>
              <a:t> </a:t>
            </a:r>
          </a:p>
          <a:p>
            <a:pPr algn="ctr">
              <a:buNone/>
            </a:pPr>
            <a:endParaRPr lang="tr-TR" b="1" dirty="0"/>
          </a:p>
          <a:p>
            <a:pPr marL="171450" indent="-514350" algn="just">
              <a:lnSpc>
                <a:spcPct val="170000"/>
              </a:lnSpc>
              <a:spcBef>
                <a:spcPts val="0"/>
              </a:spcBef>
              <a:buFont typeface="Wingdings" pitchFamily="2" charset="2"/>
              <a:buChar char="Ø"/>
            </a:pPr>
            <a:r>
              <a:rPr lang="tr-TR" dirty="0"/>
              <a:t>Normal hücrelerde hücre zarının </a:t>
            </a:r>
            <a:r>
              <a:rPr lang="tr-TR" dirty="0" err="1"/>
              <a:t>sitoplazmik</a:t>
            </a:r>
            <a:r>
              <a:rPr lang="tr-TR" dirty="0"/>
              <a:t> yüzünde </a:t>
            </a:r>
            <a:r>
              <a:rPr lang="tr-TR" b="1" dirty="0" err="1">
                <a:solidFill>
                  <a:srgbClr val="FF0000"/>
                </a:solidFill>
              </a:rPr>
              <a:t>fosfatidilserin</a:t>
            </a:r>
            <a:r>
              <a:rPr lang="tr-TR" dirty="0"/>
              <a:t> bulunmaktadır. Eğer hücre </a:t>
            </a:r>
            <a:r>
              <a:rPr lang="tr-TR" dirty="0" err="1"/>
              <a:t>apoptozise</a:t>
            </a:r>
            <a:r>
              <a:rPr lang="tr-TR" dirty="0"/>
              <a:t> giderse normalde </a:t>
            </a:r>
            <a:r>
              <a:rPr lang="tr-TR" dirty="0" err="1"/>
              <a:t>ic</a:t>
            </a:r>
            <a:r>
              <a:rPr lang="tr-TR" dirty="0"/>
              <a:t> yüzde yerleşmiş olan </a:t>
            </a:r>
            <a:r>
              <a:rPr lang="tr-TR" dirty="0" err="1"/>
              <a:t>fosfatidilserin</a:t>
            </a:r>
            <a:r>
              <a:rPr lang="tr-TR" dirty="0"/>
              <a:t> molekülleri hücre zarının dış yüzüne </a:t>
            </a:r>
            <a:r>
              <a:rPr lang="tr-TR" dirty="0" err="1"/>
              <a:t>transloke</a:t>
            </a:r>
            <a:r>
              <a:rPr lang="tr-TR" dirty="0"/>
              <a:t> olurlar.  Dış yüze </a:t>
            </a:r>
            <a:r>
              <a:rPr lang="tr-TR" dirty="0" err="1"/>
              <a:t>transloke</a:t>
            </a:r>
            <a:r>
              <a:rPr lang="tr-TR" dirty="0"/>
              <a:t> olan </a:t>
            </a:r>
            <a:r>
              <a:rPr lang="tr-TR" dirty="0" err="1"/>
              <a:t>fosfatidilserinler</a:t>
            </a:r>
            <a:r>
              <a:rPr lang="tr-TR" dirty="0"/>
              <a:t>, </a:t>
            </a:r>
            <a:r>
              <a:rPr lang="tr-TR" dirty="0" err="1"/>
              <a:t>floresan</a:t>
            </a:r>
            <a:r>
              <a:rPr lang="tr-TR" dirty="0"/>
              <a:t> bir madde (</a:t>
            </a:r>
            <a:r>
              <a:rPr lang="tr-TR" dirty="0" err="1"/>
              <a:t>orn</a:t>
            </a:r>
            <a:r>
              <a:rPr lang="tr-TR" dirty="0"/>
              <a:t>. FITC) ile işaretlenmiş </a:t>
            </a:r>
            <a:r>
              <a:rPr lang="tr-TR" b="1" dirty="0" err="1">
                <a:solidFill>
                  <a:srgbClr val="FF0000"/>
                </a:solidFill>
              </a:rPr>
              <a:t>Anneksin</a:t>
            </a:r>
            <a:r>
              <a:rPr lang="tr-TR" b="1" dirty="0">
                <a:solidFill>
                  <a:srgbClr val="FF0000"/>
                </a:solidFill>
              </a:rPr>
              <a:t> V</a:t>
            </a:r>
            <a:r>
              <a:rPr lang="tr-TR" dirty="0"/>
              <a:t> kullanılarak görünür hale getirilirler. Böylece </a:t>
            </a:r>
            <a:r>
              <a:rPr lang="tr-TR" dirty="0" err="1"/>
              <a:t>apoptotik</a:t>
            </a:r>
            <a:r>
              <a:rPr lang="tr-TR" dirty="0"/>
              <a:t> hücreler saptanmış olur.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a:solidFill>
                  <a:srgbClr val="0070C0"/>
                </a:solidFill>
              </a:rPr>
              <a:t>Histokimyasal</a:t>
            </a:r>
            <a:r>
              <a:rPr lang="tr-TR" b="1" dirty="0">
                <a:solidFill>
                  <a:srgbClr val="0070C0"/>
                </a:solidFill>
              </a:rPr>
              <a:t> Görüntüleme Yöntemleri</a:t>
            </a:r>
            <a:endParaRPr lang="tr-TR" dirty="0"/>
          </a:p>
        </p:txBody>
      </p:sp>
      <p:sp>
        <p:nvSpPr>
          <p:cNvPr id="3" name="2 İçerik Yer Tutucusu"/>
          <p:cNvSpPr>
            <a:spLocks noGrp="1"/>
          </p:cNvSpPr>
          <p:nvPr>
            <p:ph idx="1"/>
          </p:nvPr>
        </p:nvSpPr>
        <p:spPr/>
        <p:txBody>
          <a:bodyPr>
            <a:normAutofit fontScale="92500" lnSpcReduction="10000"/>
          </a:bodyPr>
          <a:lstStyle/>
          <a:p>
            <a:pPr marL="0" algn="ctr">
              <a:lnSpc>
                <a:spcPct val="170000"/>
              </a:lnSpc>
              <a:spcBef>
                <a:spcPts val="0"/>
              </a:spcBef>
              <a:buNone/>
            </a:pPr>
            <a:r>
              <a:rPr lang="tr-TR" b="1" dirty="0"/>
              <a:t>TUNEL </a:t>
            </a:r>
            <a:r>
              <a:rPr lang="tr-TR" b="1" dirty="0" err="1"/>
              <a:t>Yontemi</a:t>
            </a:r>
            <a:r>
              <a:rPr lang="tr-TR" b="1" dirty="0"/>
              <a:t> </a:t>
            </a:r>
          </a:p>
          <a:p>
            <a:pPr marL="0" algn="just">
              <a:lnSpc>
                <a:spcPct val="170000"/>
              </a:lnSpc>
              <a:spcBef>
                <a:spcPts val="0"/>
              </a:spcBef>
              <a:buFont typeface="Wingdings" pitchFamily="2" charset="2"/>
              <a:buChar char="Ø"/>
            </a:pPr>
            <a:r>
              <a:rPr lang="tr-TR" dirty="0"/>
              <a:t>DNA </a:t>
            </a:r>
            <a:r>
              <a:rPr lang="tr-TR" dirty="0" err="1"/>
              <a:t>fragmantasyonunun</a:t>
            </a:r>
            <a:r>
              <a:rPr lang="tr-TR" dirty="0"/>
              <a:t> tanınmasını sağlar.</a:t>
            </a:r>
          </a:p>
          <a:p>
            <a:pPr marL="0" algn="just">
              <a:lnSpc>
                <a:spcPct val="170000"/>
              </a:lnSpc>
              <a:spcBef>
                <a:spcPts val="0"/>
              </a:spcBef>
              <a:buFont typeface="Wingdings" pitchFamily="2" charset="2"/>
              <a:buChar char="Ø"/>
            </a:pPr>
            <a:r>
              <a:rPr lang="tr-TR" dirty="0"/>
              <a:t>Parafin bloklar, donmuş kesitler, kültürü yapılmış </a:t>
            </a:r>
            <a:r>
              <a:rPr lang="tr-TR" dirty="0" err="1"/>
              <a:t>solusyon</a:t>
            </a:r>
            <a:r>
              <a:rPr lang="tr-TR" dirty="0"/>
              <a:t> halindeki veya “</a:t>
            </a:r>
            <a:r>
              <a:rPr lang="tr-TR" dirty="0" err="1"/>
              <a:t>plate”lere</a:t>
            </a:r>
            <a:r>
              <a:rPr lang="tr-TR" dirty="0"/>
              <a:t> ekilmiş, ya da lameller üzerinde büyütülmüş hücrelerde </a:t>
            </a:r>
            <a:r>
              <a:rPr lang="tr-TR" dirty="0" err="1"/>
              <a:t>apoptozisin</a:t>
            </a:r>
            <a:r>
              <a:rPr lang="tr-TR" dirty="0"/>
              <a:t> varlığı bu </a:t>
            </a:r>
            <a:r>
              <a:rPr lang="tr-TR" dirty="0" err="1"/>
              <a:t>metodla</a:t>
            </a:r>
            <a:r>
              <a:rPr lang="tr-TR" dirty="0"/>
              <a:t> saptanabilir.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928662" y="785794"/>
            <a:ext cx="7215238" cy="550072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HÜCRE APOPTOZU</a:t>
            </a:r>
            <a:endParaRPr lang="tr-TR" dirty="0">
              <a:solidFill>
                <a:srgbClr val="0070C0"/>
              </a:solidFill>
            </a:endParaRPr>
          </a:p>
        </p:txBody>
      </p:sp>
      <p:pic>
        <p:nvPicPr>
          <p:cNvPr id="2050" name="Picture 2"/>
          <p:cNvPicPr>
            <a:picLocks noChangeAspect="1" noChangeArrowheads="1"/>
          </p:cNvPicPr>
          <p:nvPr/>
        </p:nvPicPr>
        <p:blipFill>
          <a:blip r:embed="rId2" cstate="print"/>
          <a:srcRect/>
          <a:stretch>
            <a:fillRect/>
          </a:stretch>
        </p:blipFill>
        <p:spPr bwMode="auto">
          <a:xfrm>
            <a:off x="1357290" y="1428736"/>
            <a:ext cx="6786610" cy="485778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a:solidFill>
                  <a:srgbClr val="0070C0"/>
                </a:solidFill>
              </a:rPr>
              <a:t>Biyokimyasal Görüntüleme Yöntemleri</a:t>
            </a:r>
            <a:endParaRPr lang="tr-TR" sz="3200" dirty="0">
              <a:solidFill>
                <a:srgbClr val="0070C0"/>
              </a:solidFill>
            </a:endParaRPr>
          </a:p>
        </p:txBody>
      </p:sp>
      <p:sp>
        <p:nvSpPr>
          <p:cNvPr id="3" name="2 İçerik Yer Tutucusu"/>
          <p:cNvSpPr>
            <a:spLocks noGrp="1"/>
          </p:cNvSpPr>
          <p:nvPr>
            <p:ph idx="1"/>
          </p:nvPr>
        </p:nvSpPr>
        <p:spPr/>
        <p:txBody>
          <a:bodyPr/>
          <a:lstStyle/>
          <a:p>
            <a:pPr algn="ctr">
              <a:buNone/>
            </a:pPr>
            <a:r>
              <a:rPr lang="tr-TR" b="1" dirty="0" err="1"/>
              <a:t>Kaspaz</a:t>
            </a:r>
            <a:r>
              <a:rPr lang="tr-TR" b="1" dirty="0"/>
              <a:t> 3 </a:t>
            </a:r>
            <a:r>
              <a:rPr lang="tr-TR" b="1" dirty="0" err="1"/>
              <a:t>Yontemi</a:t>
            </a:r>
            <a:r>
              <a:rPr lang="tr-TR" b="1" dirty="0"/>
              <a:t> </a:t>
            </a:r>
          </a:p>
          <a:p>
            <a:pPr>
              <a:buNone/>
            </a:pPr>
            <a:endParaRPr lang="tr-TR" b="1" dirty="0"/>
          </a:p>
          <a:p>
            <a:pPr marL="0">
              <a:lnSpc>
                <a:spcPct val="150000"/>
              </a:lnSpc>
              <a:spcBef>
                <a:spcPts val="0"/>
              </a:spcBef>
              <a:buFont typeface="Wingdings" pitchFamily="2" charset="2"/>
              <a:buChar char="Ø"/>
            </a:pPr>
            <a:r>
              <a:rPr lang="tr-TR" dirty="0"/>
              <a:t>	</a:t>
            </a:r>
            <a:r>
              <a:rPr lang="it-IT" dirty="0"/>
              <a:t>Kaspaz-3 yontemi ile sadece apopto</a:t>
            </a:r>
            <a:r>
              <a:rPr lang="tr-TR" dirty="0"/>
              <a:t>tik hücrelerde oluşan aktif </a:t>
            </a:r>
            <a:r>
              <a:rPr lang="tr-TR" dirty="0" err="1"/>
              <a:t>kaspaz</a:t>
            </a:r>
            <a:r>
              <a:rPr lang="tr-TR" dirty="0"/>
              <a:t>-3’un tespit edilmesiyle belirlenebilir.</a:t>
            </a:r>
          </a:p>
          <a:p>
            <a:pPr>
              <a:buNone/>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285852" y="1000108"/>
            <a:ext cx="7072361" cy="470616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0070C0"/>
                </a:solidFill>
              </a:rPr>
              <a:t>Biyokimyasal Görüntüleme Yöntemleri</a:t>
            </a:r>
            <a:endParaRPr lang="tr-TR" dirty="0"/>
          </a:p>
        </p:txBody>
      </p:sp>
      <p:sp>
        <p:nvSpPr>
          <p:cNvPr id="3" name="2 İçerik Yer Tutucusu"/>
          <p:cNvSpPr>
            <a:spLocks noGrp="1"/>
          </p:cNvSpPr>
          <p:nvPr>
            <p:ph idx="1"/>
          </p:nvPr>
        </p:nvSpPr>
        <p:spPr/>
        <p:txBody>
          <a:bodyPr/>
          <a:lstStyle/>
          <a:p>
            <a:pPr algn="ctr">
              <a:buNone/>
            </a:pPr>
            <a:r>
              <a:rPr lang="tr-TR" b="1" dirty="0"/>
              <a:t>Western </a:t>
            </a:r>
            <a:r>
              <a:rPr lang="tr-TR" b="1" dirty="0" err="1"/>
              <a:t>Blot</a:t>
            </a:r>
            <a:r>
              <a:rPr lang="tr-TR" b="1" dirty="0"/>
              <a:t> </a:t>
            </a:r>
            <a:r>
              <a:rPr lang="tr-TR" b="1" dirty="0" err="1"/>
              <a:t>yontemi</a:t>
            </a:r>
            <a:r>
              <a:rPr lang="tr-TR" b="1" dirty="0"/>
              <a:t> </a:t>
            </a:r>
          </a:p>
          <a:p>
            <a:pPr algn="ctr">
              <a:buNone/>
            </a:pPr>
            <a:endParaRPr lang="tr-TR" b="1" dirty="0"/>
          </a:p>
          <a:p>
            <a:pPr marL="0" algn="just">
              <a:lnSpc>
                <a:spcPct val="150000"/>
              </a:lnSpc>
              <a:spcBef>
                <a:spcPts val="0"/>
              </a:spcBef>
              <a:buFont typeface="Wingdings" pitchFamily="2" charset="2"/>
              <a:buChar char="Ø"/>
            </a:pPr>
            <a:r>
              <a:rPr lang="tr-TR" dirty="0"/>
              <a:t>Bu </a:t>
            </a:r>
            <a:r>
              <a:rPr lang="tr-TR" dirty="0" err="1"/>
              <a:t>metod</a:t>
            </a:r>
            <a:r>
              <a:rPr lang="tr-TR" dirty="0"/>
              <a:t> yardımıyla </a:t>
            </a:r>
            <a:r>
              <a:rPr lang="tr-TR" dirty="0" err="1"/>
              <a:t>apoptozise</a:t>
            </a:r>
            <a:r>
              <a:rPr lang="tr-TR" dirty="0"/>
              <a:t> özgü bazı proteinlerin eksprese olup olmadıklarının (</a:t>
            </a:r>
            <a:r>
              <a:rPr lang="tr-TR" dirty="0" err="1"/>
              <a:t>örn.bcl</a:t>
            </a:r>
            <a:r>
              <a:rPr lang="tr-TR" dirty="0"/>
              <a:t>-2) ya da kırılıp kırılmadıklarının (</a:t>
            </a:r>
            <a:r>
              <a:rPr lang="tr-TR" dirty="0" err="1"/>
              <a:t>orn</a:t>
            </a:r>
            <a:r>
              <a:rPr lang="tr-TR" dirty="0"/>
              <a:t>. </a:t>
            </a:r>
            <a:r>
              <a:rPr lang="tr-TR" dirty="0" err="1"/>
              <a:t>kaspaz</a:t>
            </a:r>
            <a:r>
              <a:rPr lang="tr-TR" dirty="0"/>
              <a:t>-3) saptanması mümkündür.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solidFill>
                  <a:srgbClr val="0070C0"/>
                </a:solidFill>
              </a:rPr>
              <a:t>WESTERN BLOT YÖNTEMİ </a:t>
            </a:r>
            <a:endParaRPr lang="tr-TR" dirty="0">
              <a:solidFill>
                <a:srgbClr val="0070C0"/>
              </a:solidFill>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142976" y="1357298"/>
            <a:ext cx="6786610" cy="476886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İmmünolojik Yöntemler</a:t>
            </a:r>
            <a:endParaRPr lang="tr-TR" dirty="0">
              <a:solidFill>
                <a:srgbClr val="0070C0"/>
              </a:solidFill>
            </a:endParaRPr>
          </a:p>
        </p:txBody>
      </p:sp>
      <p:sp>
        <p:nvSpPr>
          <p:cNvPr id="3" name="2 İçerik Yer Tutucusu"/>
          <p:cNvSpPr>
            <a:spLocks noGrp="1"/>
          </p:cNvSpPr>
          <p:nvPr>
            <p:ph idx="1"/>
          </p:nvPr>
        </p:nvSpPr>
        <p:spPr/>
        <p:txBody>
          <a:bodyPr/>
          <a:lstStyle/>
          <a:p>
            <a:pPr algn="ctr">
              <a:buNone/>
            </a:pPr>
            <a:r>
              <a:rPr lang="tr-TR" b="1" dirty="0" err="1"/>
              <a:t>Florometrik</a:t>
            </a:r>
            <a:r>
              <a:rPr lang="tr-TR" b="1" dirty="0"/>
              <a:t> Ölçüm</a:t>
            </a:r>
          </a:p>
          <a:p>
            <a:pPr>
              <a:buNone/>
            </a:pPr>
            <a:endParaRPr lang="tr-TR" dirty="0"/>
          </a:p>
          <a:p>
            <a:pPr marL="0" algn="just">
              <a:lnSpc>
                <a:spcPct val="150000"/>
              </a:lnSpc>
              <a:spcBef>
                <a:spcPts val="0"/>
              </a:spcBef>
              <a:buFont typeface="Wingdings" pitchFamily="2" charset="2"/>
              <a:buChar char="Ø"/>
            </a:pPr>
            <a:r>
              <a:rPr lang="tr-TR" dirty="0"/>
              <a:t>	Kültürü yapılmış hücrelerde </a:t>
            </a:r>
            <a:r>
              <a:rPr lang="tr-TR" dirty="0" err="1"/>
              <a:t>kaspaz</a:t>
            </a:r>
            <a:r>
              <a:rPr lang="tr-TR" dirty="0"/>
              <a:t> aktivitesinin tayin edilmesinde kullanılan bir yöntemdir.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1000100" y="928671"/>
            <a:ext cx="6643734" cy="493952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Moleküler Biyoloji Yöntemleri</a:t>
            </a:r>
            <a:endParaRPr lang="tr-TR" dirty="0">
              <a:solidFill>
                <a:srgbClr val="0070C0"/>
              </a:solidFill>
            </a:endParaRPr>
          </a:p>
        </p:txBody>
      </p:sp>
      <p:sp>
        <p:nvSpPr>
          <p:cNvPr id="3" name="2 İçerik Yer Tutucusu"/>
          <p:cNvSpPr>
            <a:spLocks noGrp="1"/>
          </p:cNvSpPr>
          <p:nvPr>
            <p:ph idx="1"/>
          </p:nvPr>
        </p:nvSpPr>
        <p:spPr/>
        <p:txBody>
          <a:bodyPr/>
          <a:lstStyle/>
          <a:p>
            <a:pPr algn="ctr">
              <a:buNone/>
            </a:pPr>
            <a:r>
              <a:rPr lang="tr-TR" b="1" dirty="0"/>
              <a:t>DNA </a:t>
            </a:r>
            <a:r>
              <a:rPr lang="tr-TR" b="1" dirty="0" err="1"/>
              <a:t>mikroarray</a:t>
            </a:r>
            <a:r>
              <a:rPr lang="tr-TR" b="1" dirty="0"/>
              <a:t> </a:t>
            </a:r>
          </a:p>
          <a:p>
            <a:pPr>
              <a:buNone/>
            </a:pPr>
            <a:endParaRPr lang="tr-TR" b="1" dirty="0"/>
          </a:p>
          <a:p>
            <a:pPr marL="0">
              <a:lnSpc>
                <a:spcPct val="150000"/>
              </a:lnSpc>
              <a:spcBef>
                <a:spcPts val="0"/>
              </a:spcBef>
              <a:buFont typeface="Wingdings" pitchFamily="2" charset="2"/>
              <a:buChar char="Ø"/>
            </a:pPr>
            <a:r>
              <a:rPr lang="tr-TR" dirty="0"/>
              <a:t>Hücrede </a:t>
            </a:r>
            <a:r>
              <a:rPr lang="tr-TR" dirty="0" err="1"/>
              <a:t>apoptoz</a:t>
            </a:r>
            <a:r>
              <a:rPr lang="tr-TR" dirty="0"/>
              <a:t> ile ilgili gen ifade değişimleri belirlenir (</a:t>
            </a:r>
            <a:r>
              <a:rPr lang="tr-TR" dirty="0" err="1"/>
              <a:t>orneğin</a:t>
            </a:r>
            <a:r>
              <a:rPr lang="tr-TR" dirty="0"/>
              <a:t> </a:t>
            </a:r>
            <a:r>
              <a:rPr lang="tr-TR" dirty="0" err="1"/>
              <a:t>kaspazlar</a:t>
            </a:r>
            <a:r>
              <a:rPr lang="tr-TR"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457200" y="928670"/>
            <a:ext cx="8229600" cy="550072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026"/>
          <p:cNvSpPr>
            <a:spLocks noGrp="1" noChangeArrowheads="1"/>
          </p:cNvSpPr>
          <p:nvPr>
            <p:ph type="title"/>
          </p:nvPr>
        </p:nvSpPr>
        <p:spPr>
          <a:xfrm>
            <a:off x="457200" y="274638"/>
            <a:ext cx="8401050" cy="6583362"/>
          </a:xfrm>
        </p:spPr>
        <p:txBody>
          <a:bodyPr/>
          <a:lstStyle/>
          <a:p>
            <a:pPr algn="just" eaLnBrk="1" hangingPunct="1">
              <a:lnSpc>
                <a:spcPct val="150000"/>
              </a:lnSpc>
            </a:pPr>
            <a:r>
              <a:rPr lang="tr-TR" sz="2800" dirty="0"/>
              <a:t>          Hücrelerin yapılarını, birbirleriyle ve değişik moleküllerle olan ilişkilerini ve bir takım hücresel mekanizmaların nasıl işlediğini açıklamaya yardımcı olan bu teknik </a:t>
            </a:r>
            <a:r>
              <a:rPr lang="tr-TR" sz="2800" dirty="0" err="1"/>
              <a:t>multidisiplin</a:t>
            </a:r>
            <a:r>
              <a:rPr lang="tr-TR" sz="2800" dirty="0"/>
              <a:t> bilim dallarının ilgi alanına girmiştir. </a:t>
            </a:r>
            <a:endParaRPr lang="tr-TR" sz="2800" dirty="0">
              <a:solidFill>
                <a:schemeClr val="tx1"/>
              </a:solidFill>
              <a:effectLst/>
              <a:latin typeface="Times New Roman" pitchFamily="18" charset="0"/>
            </a:endParaRPr>
          </a:p>
        </p:txBody>
      </p:sp>
      <p:sp>
        <p:nvSpPr>
          <p:cNvPr id="3" name="2 Dikdörtgen"/>
          <p:cNvSpPr/>
          <p:nvPr/>
        </p:nvSpPr>
        <p:spPr>
          <a:xfrm>
            <a:off x="913190" y="714356"/>
            <a:ext cx="7773475" cy="707886"/>
          </a:xfrm>
          <a:prstGeom prst="rect">
            <a:avLst/>
          </a:prstGeom>
        </p:spPr>
        <p:txBody>
          <a:bodyPr wrap="none">
            <a:spAutoFit/>
          </a:bodyPr>
          <a:lstStyle/>
          <a:p>
            <a:pPr algn="ctr"/>
            <a:r>
              <a:rPr lang="tr-TR" sz="4000" b="1" dirty="0">
                <a:solidFill>
                  <a:srgbClr val="0070C0"/>
                </a:solidFill>
              </a:rPr>
              <a:t>İMMÜNOSİTOKİMYASAL TEKNİKLER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9443" y="-285776"/>
            <a:ext cx="8478837" cy="6858000"/>
          </a:xfrm>
        </p:spPr>
        <p:txBody>
          <a:bodyPr>
            <a:normAutofit/>
          </a:bodyPr>
          <a:lstStyle/>
          <a:p>
            <a:pPr algn="just" eaLnBrk="1" hangingPunct="1">
              <a:lnSpc>
                <a:spcPct val="150000"/>
              </a:lnSpc>
            </a:pPr>
            <a:r>
              <a:rPr lang="tr-TR" sz="2400" b="1" dirty="0" err="1">
                <a:solidFill>
                  <a:srgbClr val="FF0000"/>
                </a:solidFill>
              </a:rPr>
              <a:t>İmmünositokimya</a:t>
            </a:r>
            <a:r>
              <a:rPr lang="tr-TR" sz="2400" b="1" dirty="0">
                <a:solidFill>
                  <a:srgbClr val="FF0000"/>
                </a:solidFill>
              </a:rPr>
              <a:t>; </a:t>
            </a:r>
            <a:br>
              <a:rPr lang="tr-TR" sz="2400" b="1" dirty="0">
                <a:solidFill>
                  <a:srgbClr val="FF0000"/>
                </a:solidFill>
              </a:rPr>
            </a:br>
            <a:br>
              <a:rPr lang="tr-TR" sz="2000" dirty="0"/>
            </a:br>
            <a:r>
              <a:rPr lang="tr-TR" sz="2000" dirty="0"/>
              <a:t>	</a:t>
            </a:r>
            <a:r>
              <a:rPr lang="tr-TR" sz="2400" b="1" dirty="0">
                <a:solidFill>
                  <a:srgbClr val="FF0000"/>
                </a:solidFill>
              </a:rPr>
              <a:t>İşaretlenmiş antikorlar </a:t>
            </a:r>
            <a:r>
              <a:rPr lang="tr-TR" sz="2400" dirty="0"/>
              <a:t>kullanılarak hücre ve doku antijenlerinin bulundukları yerde gösterilmesini sağlayan bir yöntemdir. </a:t>
            </a:r>
            <a:r>
              <a:rPr lang="tr-TR" sz="2400" dirty="0" err="1"/>
              <a:t>İmmünositokimya</a:t>
            </a:r>
            <a:r>
              <a:rPr lang="tr-TR" sz="2400" dirty="0"/>
              <a:t> ilk kez </a:t>
            </a:r>
            <a:r>
              <a:rPr lang="tr-TR" sz="2400" dirty="0" err="1"/>
              <a:t>Albert</a:t>
            </a:r>
            <a:r>
              <a:rPr lang="tr-TR" sz="2400" dirty="0"/>
              <a:t> H. </a:t>
            </a:r>
            <a:r>
              <a:rPr lang="tr-TR" sz="2400" dirty="0" err="1"/>
              <a:t>Coons</a:t>
            </a:r>
            <a:r>
              <a:rPr lang="tr-TR" sz="2400" dirty="0"/>
              <a:t> ve arkadaşları tarafından uygulanmıştır (1941-1950). Bu araştırıcılar bir antikoru </a:t>
            </a:r>
            <a:r>
              <a:rPr lang="tr-TR" sz="2400" dirty="0" err="1"/>
              <a:t>fluoresan</a:t>
            </a:r>
            <a:r>
              <a:rPr lang="tr-TR" sz="2400" dirty="0"/>
              <a:t> bir boya ile işaretleyerek doku kesitlerinde antijenleri göstermek için kullanmışlardır. Bunun sonucunda da </a:t>
            </a:r>
            <a:r>
              <a:rPr lang="tr-TR" sz="2400" b="1" dirty="0">
                <a:solidFill>
                  <a:srgbClr val="FF0000"/>
                </a:solidFill>
              </a:rPr>
              <a:t>antijen-antikor  reak</a:t>
            </a:r>
            <a:r>
              <a:rPr lang="tr-TR" sz="2400" dirty="0"/>
              <a:t>siyonu kesinlikle özgün bir reaksiyon olduğu için doku elemanlarının (antijenlerinin) tanınması mümkün olmuştur.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12"/>
            <a:ext cx="8229600" cy="1143000"/>
          </a:xfrm>
        </p:spPr>
        <p:txBody>
          <a:bodyPr>
            <a:normAutofit fontScale="90000"/>
          </a:bodyPr>
          <a:lstStyle/>
          <a:p>
            <a:r>
              <a:rPr lang="tr-TR" sz="3200" b="1" dirty="0">
                <a:solidFill>
                  <a:srgbClr val="0070C0"/>
                </a:solidFill>
              </a:rPr>
              <a:t>APOPTOZ SAPTANMASINDA KULLANILAN YÖNTEMLER</a:t>
            </a:r>
            <a:br>
              <a:rPr lang="tr-TR" sz="3200" b="1" dirty="0">
                <a:solidFill>
                  <a:srgbClr val="0070C0"/>
                </a:solidFill>
              </a:rPr>
            </a:br>
            <a:endParaRPr lang="tr-TR" sz="3200" dirty="0">
              <a:solidFill>
                <a:srgbClr val="0070C0"/>
              </a:solidFill>
            </a:endParaRPr>
          </a:p>
        </p:txBody>
      </p:sp>
      <p:sp>
        <p:nvSpPr>
          <p:cNvPr id="3" name="2 İçerik Yer Tutucusu"/>
          <p:cNvSpPr>
            <a:spLocks noGrp="1"/>
          </p:cNvSpPr>
          <p:nvPr>
            <p:ph idx="1"/>
          </p:nvPr>
        </p:nvSpPr>
        <p:spPr/>
        <p:txBody>
          <a:bodyPr/>
          <a:lstStyle/>
          <a:p>
            <a:pPr algn="just">
              <a:lnSpc>
                <a:spcPct val="150000"/>
              </a:lnSpc>
              <a:spcBef>
                <a:spcPts val="0"/>
              </a:spcBef>
              <a:buFont typeface="Wingdings" pitchFamily="2" charset="2"/>
              <a:buChar char="ü"/>
            </a:pPr>
            <a:r>
              <a:rPr lang="tr-TR" b="1" dirty="0">
                <a:solidFill>
                  <a:srgbClr val="FF0000"/>
                </a:solidFill>
              </a:rPr>
              <a:t>Morfolojik Görüntüleme Yöntemleri</a:t>
            </a:r>
          </a:p>
          <a:p>
            <a:pPr algn="just">
              <a:lnSpc>
                <a:spcPct val="150000"/>
              </a:lnSpc>
              <a:spcBef>
                <a:spcPts val="0"/>
              </a:spcBef>
              <a:buFont typeface="Wingdings" pitchFamily="2" charset="2"/>
              <a:buChar char="ü"/>
            </a:pPr>
            <a:r>
              <a:rPr lang="tr-TR" b="1" dirty="0" err="1">
                <a:solidFill>
                  <a:srgbClr val="FF0000"/>
                </a:solidFill>
              </a:rPr>
              <a:t>İmmünohistokimyasal</a:t>
            </a:r>
            <a:r>
              <a:rPr lang="tr-TR" b="1" dirty="0">
                <a:solidFill>
                  <a:srgbClr val="FF0000"/>
                </a:solidFill>
              </a:rPr>
              <a:t> Yöntemler</a:t>
            </a:r>
          </a:p>
          <a:p>
            <a:pPr algn="just">
              <a:lnSpc>
                <a:spcPct val="150000"/>
              </a:lnSpc>
              <a:spcBef>
                <a:spcPts val="0"/>
              </a:spcBef>
              <a:buFont typeface="Wingdings" pitchFamily="2" charset="2"/>
              <a:buChar char="ü"/>
            </a:pPr>
            <a:r>
              <a:rPr lang="tr-TR" b="1" dirty="0">
                <a:solidFill>
                  <a:srgbClr val="FF0000"/>
                </a:solidFill>
              </a:rPr>
              <a:t>Biyokimyasal Yöntemler</a:t>
            </a:r>
          </a:p>
          <a:p>
            <a:pPr algn="just">
              <a:lnSpc>
                <a:spcPct val="150000"/>
              </a:lnSpc>
              <a:spcBef>
                <a:spcPts val="0"/>
              </a:spcBef>
              <a:buFont typeface="Wingdings" pitchFamily="2" charset="2"/>
              <a:buChar char="ü"/>
            </a:pPr>
            <a:r>
              <a:rPr lang="tr-TR" b="1" dirty="0">
                <a:solidFill>
                  <a:srgbClr val="FF0000"/>
                </a:solidFill>
              </a:rPr>
              <a:t>İmmünolojik Yöntemler</a:t>
            </a:r>
          </a:p>
          <a:p>
            <a:pPr algn="just">
              <a:lnSpc>
                <a:spcPct val="150000"/>
              </a:lnSpc>
              <a:spcBef>
                <a:spcPts val="0"/>
              </a:spcBef>
              <a:buFont typeface="Wingdings" pitchFamily="2" charset="2"/>
              <a:buChar char="ü"/>
            </a:pPr>
            <a:r>
              <a:rPr lang="tr-TR" b="1" dirty="0">
                <a:solidFill>
                  <a:srgbClr val="FF0000"/>
                </a:solidFill>
              </a:rPr>
              <a:t>Moleküler Biyoloji Yöntemleri</a:t>
            </a:r>
          </a:p>
          <a:p>
            <a:pPr>
              <a:buNone/>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500" y="571500"/>
            <a:ext cx="8229600" cy="6000750"/>
          </a:xfrm>
        </p:spPr>
        <p:txBody>
          <a:bodyPr>
            <a:normAutofit fontScale="90000"/>
          </a:bodyPr>
          <a:lstStyle/>
          <a:p>
            <a:pPr algn="just" eaLnBrk="1" hangingPunct="1">
              <a:lnSpc>
                <a:spcPct val="150000"/>
              </a:lnSpc>
            </a:pPr>
            <a:r>
              <a:rPr lang="tr-TR" sz="2400" dirty="0"/>
              <a:t>	</a:t>
            </a:r>
            <a:r>
              <a:rPr lang="tr-TR" sz="2700" dirty="0" err="1"/>
              <a:t>İmmünositokimya</a:t>
            </a:r>
            <a:r>
              <a:rPr lang="tr-TR" sz="2700" dirty="0"/>
              <a:t> da; İşaretlenmiş </a:t>
            </a:r>
            <a:r>
              <a:rPr lang="tr-TR" sz="2700" dirty="0" err="1"/>
              <a:t>immunoglobulinler</a:t>
            </a:r>
            <a:r>
              <a:rPr lang="tr-TR" sz="2700" dirty="0"/>
              <a:t> (antikorlar) spesifik olarak antijenlere bağlandıkları için, bu bileşikler spesifik antijenlerin doku örneklerinde yerleşimlerinin belirlenmesini sağlar. </a:t>
            </a:r>
            <a:br>
              <a:rPr lang="tr-TR" sz="2700" dirty="0"/>
            </a:br>
            <a:br>
              <a:rPr lang="tr-TR" sz="2700" dirty="0"/>
            </a:br>
            <a:r>
              <a:rPr lang="tr-TR" sz="2700" dirty="0"/>
              <a:t> 	Belirli antijenler içeren doku kesiti, bu antijenlere karşı işaretlenmiş antikorlar içeren bir solüsyonda </a:t>
            </a:r>
            <a:r>
              <a:rPr lang="tr-TR" sz="2700" dirty="0" err="1"/>
              <a:t>inkübe</a:t>
            </a:r>
            <a:r>
              <a:rPr lang="tr-TR" sz="2700" dirty="0"/>
              <a:t> edildiği zaman, antikorlar spesifik olarak antijenlere bağlanır, böylece antijen-antikor komplekslerinin yerleşimleri, ya ışık ya da elektron mikroskopla gözlenebilir.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026"/>
          <p:cNvSpPr>
            <a:spLocks noGrp="1" noChangeArrowheads="1"/>
          </p:cNvSpPr>
          <p:nvPr>
            <p:ph type="title"/>
          </p:nvPr>
        </p:nvSpPr>
        <p:spPr>
          <a:xfrm>
            <a:off x="785813" y="357188"/>
            <a:ext cx="8139112" cy="6500812"/>
          </a:xfrm>
        </p:spPr>
        <p:txBody>
          <a:bodyPr>
            <a:normAutofit fontScale="90000"/>
          </a:bodyPr>
          <a:lstStyle/>
          <a:p>
            <a:pPr algn="just" eaLnBrk="1" hangingPunct="1">
              <a:lnSpc>
                <a:spcPct val="150000"/>
              </a:lnSpc>
            </a:pPr>
            <a:br>
              <a:rPr lang="tr-TR" sz="2400" dirty="0">
                <a:solidFill>
                  <a:schemeClr val="tx1"/>
                </a:solidFill>
                <a:effectLst/>
              </a:rPr>
            </a:br>
            <a:r>
              <a:rPr lang="tr-TR" sz="2400" dirty="0">
                <a:solidFill>
                  <a:schemeClr val="tx1"/>
                </a:solidFill>
                <a:effectLst/>
              </a:rPr>
              <a:t>	</a:t>
            </a:r>
            <a:br>
              <a:rPr lang="tr-TR" sz="2400" dirty="0">
                <a:solidFill>
                  <a:schemeClr val="tx1"/>
                </a:solidFill>
                <a:effectLst/>
              </a:rPr>
            </a:br>
            <a:br>
              <a:rPr lang="tr-TR" sz="2400" dirty="0">
                <a:solidFill>
                  <a:schemeClr val="tx1"/>
                </a:solidFill>
                <a:effectLst/>
              </a:rPr>
            </a:br>
            <a:br>
              <a:rPr lang="tr-TR" sz="2400" dirty="0">
                <a:solidFill>
                  <a:schemeClr val="tx1"/>
                </a:solidFill>
                <a:effectLst/>
              </a:rPr>
            </a:br>
            <a:r>
              <a:rPr lang="tr-TR" sz="2400" dirty="0">
                <a:solidFill>
                  <a:schemeClr val="tx1"/>
                </a:solidFill>
                <a:effectLst/>
              </a:rPr>
              <a:t>	</a:t>
            </a:r>
            <a:r>
              <a:rPr lang="tr-TR" sz="2700" b="1" dirty="0" err="1">
                <a:solidFill>
                  <a:srgbClr val="FF0000"/>
                </a:solidFill>
                <a:effectLst/>
              </a:rPr>
              <a:t>IgG</a:t>
            </a:r>
            <a:r>
              <a:rPr lang="tr-TR" sz="2700" dirty="0">
                <a:solidFill>
                  <a:schemeClr val="tx1"/>
                </a:solidFill>
                <a:effectLst/>
              </a:rPr>
              <a:t> molekülü, </a:t>
            </a:r>
            <a:r>
              <a:rPr lang="tr-TR" sz="2700" dirty="0" err="1">
                <a:solidFill>
                  <a:schemeClr val="tx1"/>
                </a:solidFill>
                <a:effectLst/>
              </a:rPr>
              <a:t>sekonder</a:t>
            </a:r>
            <a:r>
              <a:rPr lang="tr-TR" sz="2700" dirty="0">
                <a:solidFill>
                  <a:schemeClr val="tx1"/>
                </a:solidFill>
                <a:effectLst/>
              </a:rPr>
              <a:t>  </a:t>
            </a:r>
            <a:r>
              <a:rPr lang="tr-TR" sz="2700" dirty="0" err="1">
                <a:solidFill>
                  <a:schemeClr val="tx1"/>
                </a:solidFill>
                <a:effectLst/>
              </a:rPr>
              <a:t>immün</a:t>
            </a:r>
            <a:r>
              <a:rPr lang="tr-TR" sz="2700" dirty="0">
                <a:solidFill>
                  <a:schemeClr val="tx1"/>
                </a:solidFill>
                <a:effectLst/>
              </a:rPr>
              <a:t> cevapta üretilen en önemli </a:t>
            </a:r>
            <a:r>
              <a:rPr lang="tr-TR" sz="2700" dirty="0" err="1">
                <a:solidFill>
                  <a:schemeClr val="tx1"/>
                </a:solidFill>
                <a:effectLst/>
              </a:rPr>
              <a:t>immünoglobulindir</a:t>
            </a:r>
            <a:r>
              <a:rPr lang="tr-TR" sz="2700" dirty="0"/>
              <a:t>. </a:t>
            </a:r>
            <a:r>
              <a:rPr lang="tr-TR" sz="2700" b="1" dirty="0" err="1">
                <a:solidFill>
                  <a:srgbClr val="FF0000"/>
                </a:solidFill>
                <a:effectLst/>
              </a:rPr>
              <a:t>IgG</a:t>
            </a:r>
            <a:r>
              <a:rPr lang="tr-TR" sz="2700" dirty="0">
                <a:solidFill>
                  <a:schemeClr val="tx1"/>
                </a:solidFill>
                <a:effectLst/>
              </a:rPr>
              <a:t> molekülünün </a:t>
            </a:r>
            <a:r>
              <a:rPr lang="tr-TR" sz="2700" b="1" dirty="0" err="1">
                <a:solidFill>
                  <a:srgbClr val="FF0000"/>
                </a:solidFill>
                <a:effectLst/>
              </a:rPr>
              <a:t>Fab</a:t>
            </a:r>
            <a:r>
              <a:rPr lang="tr-TR" sz="2700" b="1" dirty="0">
                <a:solidFill>
                  <a:srgbClr val="FF0000"/>
                </a:solidFill>
                <a:effectLst/>
              </a:rPr>
              <a:t> </a:t>
            </a:r>
            <a:r>
              <a:rPr lang="tr-TR" sz="2700" dirty="0">
                <a:solidFill>
                  <a:schemeClr val="tx1"/>
                </a:solidFill>
                <a:effectLst/>
              </a:rPr>
              <a:t>bölgesi </a:t>
            </a:r>
            <a:r>
              <a:rPr lang="tr-TR" sz="2700" dirty="0" err="1">
                <a:solidFill>
                  <a:schemeClr val="tx1"/>
                </a:solidFill>
                <a:effectLst/>
              </a:rPr>
              <a:t>IgG</a:t>
            </a:r>
            <a:r>
              <a:rPr lang="tr-TR" sz="2700" dirty="0">
                <a:solidFill>
                  <a:schemeClr val="tx1"/>
                </a:solidFill>
                <a:effectLst/>
              </a:rPr>
              <a:t>’ </a:t>
            </a:r>
            <a:r>
              <a:rPr lang="tr-TR" sz="2700" dirty="0" err="1">
                <a:solidFill>
                  <a:schemeClr val="tx1"/>
                </a:solidFill>
                <a:effectLst/>
              </a:rPr>
              <a:t>nin</a:t>
            </a:r>
            <a:r>
              <a:rPr lang="tr-TR" sz="2700" dirty="0">
                <a:solidFill>
                  <a:schemeClr val="tx1"/>
                </a:solidFill>
                <a:effectLst/>
              </a:rPr>
              <a:t> antijen bağlanma bölgesini içermektedir. </a:t>
            </a:r>
            <a:r>
              <a:rPr lang="tr-TR" sz="2700" dirty="0"/>
              <a:t> </a:t>
            </a:r>
            <a:r>
              <a:rPr lang="tr-TR" sz="2700" dirty="0" err="1">
                <a:solidFill>
                  <a:schemeClr val="tx1"/>
                </a:solidFill>
                <a:effectLst/>
              </a:rPr>
              <a:t>IgG</a:t>
            </a:r>
            <a:r>
              <a:rPr lang="tr-TR" sz="2700" dirty="0">
                <a:solidFill>
                  <a:schemeClr val="tx1"/>
                </a:solidFill>
                <a:effectLst/>
              </a:rPr>
              <a:t> molekülünün </a:t>
            </a:r>
            <a:r>
              <a:rPr lang="tr-TR" sz="2700" b="1" dirty="0" err="1">
                <a:solidFill>
                  <a:srgbClr val="FF0000"/>
                </a:solidFill>
                <a:effectLst/>
              </a:rPr>
              <a:t>Fc</a:t>
            </a:r>
            <a:r>
              <a:rPr lang="tr-TR" sz="2700" dirty="0">
                <a:solidFill>
                  <a:schemeClr val="tx1"/>
                </a:solidFill>
                <a:effectLst/>
              </a:rPr>
              <a:t> bölgesi ise </a:t>
            </a:r>
            <a:r>
              <a:rPr lang="tr-TR" sz="2700" dirty="0" err="1">
                <a:solidFill>
                  <a:schemeClr val="tx1"/>
                </a:solidFill>
                <a:effectLst/>
              </a:rPr>
              <a:t>komplemanları</a:t>
            </a:r>
            <a:r>
              <a:rPr lang="tr-TR" sz="2700" dirty="0">
                <a:solidFill>
                  <a:schemeClr val="tx1"/>
                </a:solidFill>
                <a:effectLst/>
              </a:rPr>
              <a:t> ve değişik hücre yüzey reseptörlerini bağlamaktadır.</a:t>
            </a:r>
            <a:r>
              <a:rPr lang="tr-TR" sz="2700" dirty="0"/>
              <a:t> </a:t>
            </a:r>
            <a:r>
              <a:rPr lang="tr-TR" sz="2700" dirty="0">
                <a:solidFill>
                  <a:schemeClr val="tx1"/>
                </a:solidFill>
                <a:effectLst/>
              </a:rPr>
              <a:t>Serumlara karşı antikor üretilirken (başka türlere karşı) bu antikorlar </a:t>
            </a:r>
            <a:r>
              <a:rPr lang="tr-TR" sz="2700" dirty="0" err="1">
                <a:solidFill>
                  <a:schemeClr val="tx1"/>
                </a:solidFill>
                <a:effectLst/>
              </a:rPr>
              <a:t>Fc</a:t>
            </a:r>
            <a:r>
              <a:rPr lang="tr-TR" sz="2700" dirty="0">
                <a:solidFill>
                  <a:schemeClr val="tx1"/>
                </a:solidFill>
                <a:effectLst/>
              </a:rPr>
              <a:t> fragmanlarına karşı oluşur </a:t>
            </a:r>
            <a:r>
              <a:rPr lang="tr-TR" sz="2700" dirty="0"/>
              <a:t> </a:t>
            </a:r>
            <a:r>
              <a:rPr lang="tr-TR" sz="2700" dirty="0">
                <a:solidFill>
                  <a:schemeClr val="tx1"/>
                </a:solidFill>
                <a:effectLst/>
              </a:rPr>
              <a:t>Bu özellik </a:t>
            </a:r>
            <a:r>
              <a:rPr lang="tr-TR" sz="2700" dirty="0" err="1">
                <a:solidFill>
                  <a:schemeClr val="tx1"/>
                </a:solidFill>
                <a:effectLst/>
              </a:rPr>
              <a:t>antiserum</a:t>
            </a:r>
            <a:r>
              <a:rPr lang="tr-TR" sz="2700" dirty="0">
                <a:solidFill>
                  <a:schemeClr val="tx1"/>
                </a:solidFill>
                <a:effectLst/>
              </a:rPr>
              <a:t> oluşumunun temelini oluşturmaktadır.</a:t>
            </a:r>
            <a:r>
              <a:rPr lang="tr-TR" sz="2700" dirty="0"/>
              <a:t> </a:t>
            </a:r>
            <a:r>
              <a:rPr lang="tr-TR" sz="2700" dirty="0">
                <a:solidFill>
                  <a:schemeClr val="tx1"/>
                </a:solidFill>
                <a:effectLst/>
              </a:rPr>
              <a:t>Örneğin </a:t>
            </a:r>
            <a:r>
              <a:rPr lang="tr-TR" sz="2700" dirty="0" err="1">
                <a:solidFill>
                  <a:schemeClr val="tx1"/>
                </a:solidFill>
                <a:effectLst/>
              </a:rPr>
              <a:t>rabbit</a:t>
            </a:r>
            <a:r>
              <a:rPr lang="tr-TR" sz="2700" dirty="0">
                <a:solidFill>
                  <a:schemeClr val="tx1"/>
                </a:solidFill>
                <a:effectLst/>
              </a:rPr>
              <a:t>-anti </a:t>
            </a:r>
            <a:r>
              <a:rPr lang="tr-TR" sz="2700" dirty="0" err="1">
                <a:solidFill>
                  <a:schemeClr val="tx1"/>
                </a:solidFill>
                <a:effectLst/>
              </a:rPr>
              <a:t>mouse</a:t>
            </a:r>
            <a:r>
              <a:rPr lang="tr-TR" sz="2700" dirty="0">
                <a:solidFill>
                  <a:schemeClr val="tx1"/>
                </a:solidFill>
                <a:effectLst/>
              </a:rPr>
              <a:t>-serum </a:t>
            </a:r>
            <a:r>
              <a:rPr lang="tr-TR" sz="2700" dirty="0" err="1">
                <a:solidFill>
                  <a:schemeClr val="tx1"/>
                </a:solidFill>
                <a:effectLst/>
              </a:rPr>
              <a:t>IgG</a:t>
            </a:r>
            <a:r>
              <a:rPr lang="tr-TR" sz="2700" dirty="0">
                <a:solidFill>
                  <a:schemeClr val="tx1"/>
                </a:solidFill>
                <a:effectLst/>
              </a:rPr>
              <a:t> gibi</a:t>
            </a:r>
            <a:br>
              <a:rPr lang="tr-TR" sz="2700" dirty="0">
                <a:solidFill>
                  <a:schemeClr val="tx1"/>
                </a:solidFill>
                <a:effectLst/>
              </a:rPr>
            </a:br>
            <a:br>
              <a:rPr lang="tr-TR" sz="2400" dirty="0">
                <a:solidFill>
                  <a:schemeClr val="tx1"/>
                </a:solidFill>
                <a:effectLst/>
              </a:rPr>
            </a:br>
            <a:br>
              <a:rPr lang="tr-TR" sz="2400" dirty="0">
                <a:solidFill>
                  <a:schemeClr val="tx1"/>
                </a:solidFill>
                <a:effectLst/>
              </a:rPr>
            </a:br>
            <a:br>
              <a:rPr lang="tr-TR" sz="2400" dirty="0">
                <a:solidFill>
                  <a:schemeClr val="tx1"/>
                </a:solidFill>
                <a:effectLst/>
              </a:rPr>
            </a:br>
            <a:br>
              <a:rPr lang="tr-TR" sz="2400" dirty="0">
                <a:solidFill>
                  <a:schemeClr val="tx1"/>
                </a:solidFill>
                <a:effectLst/>
              </a:rPr>
            </a:br>
            <a:r>
              <a:rPr lang="tr-TR" sz="2400" dirty="0">
                <a:solidFill>
                  <a:schemeClr val="tx1"/>
                </a:solidFill>
                <a:effectLst/>
              </a:rPr>
              <a:t>	</a:t>
            </a:r>
            <a:br>
              <a:rPr lang="tr-TR" sz="2400" dirty="0">
                <a:solidFill>
                  <a:schemeClr val="tx1"/>
                </a:solidFill>
                <a:effectLst/>
              </a:rPr>
            </a:br>
            <a:r>
              <a:rPr lang="tr-TR" sz="2400" dirty="0">
                <a:solidFill>
                  <a:schemeClr val="tx1"/>
                </a:solidFill>
                <a:effectLst/>
              </a:rPr>
              <a:t>	</a:t>
            </a:r>
            <a:endParaRPr lang="tr-TR" sz="24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404813"/>
            <a:ext cx="8229600" cy="6072187"/>
          </a:xfrm>
        </p:spPr>
        <p:txBody>
          <a:bodyPr/>
          <a:lstStyle/>
          <a:p>
            <a:pPr algn="just" eaLnBrk="1" hangingPunct="1">
              <a:defRPr/>
            </a:pPr>
            <a:r>
              <a:rPr lang="tr-TR" sz="3200" dirty="0"/>
              <a:t>	</a:t>
            </a:r>
            <a:br>
              <a:rPr lang="tr-TR" sz="2400" b="1" dirty="0">
                <a:solidFill>
                  <a:schemeClr val="tx1"/>
                </a:solidFill>
              </a:rPr>
            </a:br>
            <a:endParaRPr lang="tr-TR" sz="2400" b="1" dirty="0">
              <a:solidFill>
                <a:schemeClr val="tx1"/>
              </a:solidFill>
            </a:endParaRPr>
          </a:p>
        </p:txBody>
      </p:sp>
      <p:pic>
        <p:nvPicPr>
          <p:cNvPr id="9219" name="Picture 0"/>
          <p:cNvPicPr>
            <a:picLocks noChangeAspect="1" noChangeArrowheads="1"/>
          </p:cNvPicPr>
          <p:nvPr/>
        </p:nvPicPr>
        <p:blipFill>
          <a:blip r:embed="rId2" cstate="print"/>
          <a:srcRect/>
          <a:stretch>
            <a:fillRect/>
          </a:stretch>
        </p:blipFill>
        <p:spPr bwMode="auto">
          <a:xfrm>
            <a:off x="357188" y="692150"/>
            <a:ext cx="8572500" cy="5951538"/>
          </a:xfrm>
          <a:prstGeom prst="rect">
            <a:avLst/>
          </a:prstGeom>
          <a:noFill/>
          <a:ln w="9525" algn="ctr">
            <a:noFill/>
            <a:miter lim="800000"/>
            <a:headEnd/>
            <a:tailEnd/>
          </a:ln>
        </p:spPr>
      </p:pic>
      <p:sp>
        <p:nvSpPr>
          <p:cNvPr id="9221" name="Text Box 5"/>
          <p:cNvSpPr txBox="1">
            <a:spLocks noChangeArrowheads="1"/>
          </p:cNvSpPr>
          <p:nvPr/>
        </p:nvSpPr>
        <p:spPr bwMode="auto">
          <a:xfrm>
            <a:off x="755650" y="101600"/>
            <a:ext cx="7345363" cy="519113"/>
          </a:xfrm>
          <a:prstGeom prst="rect">
            <a:avLst/>
          </a:prstGeom>
          <a:noFill/>
          <a:ln w="9525" algn="ctr">
            <a:noFill/>
            <a:miter lim="800000"/>
            <a:headEnd/>
            <a:tailEnd/>
          </a:ln>
          <a:effectLst/>
        </p:spPr>
        <p:txBody>
          <a:bodyPr>
            <a:spAutoFit/>
          </a:bodyPr>
          <a:lstStyle/>
          <a:p>
            <a:pPr algn="ctr">
              <a:spcBef>
                <a:spcPct val="50000"/>
              </a:spcBef>
            </a:pPr>
            <a:r>
              <a:rPr lang="tr-TR" sz="2800" b="1" dirty="0">
                <a:solidFill>
                  <a:srgbClr val="0070C0"/>
                </a:solidFill>
              </a:rPr>
              <a:t>ANTİKORLARIN ÜRETİMİ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026"/>
          <p:cNvSpPr>
            <a:spLocks noGrp="1" noChangeArrowheads="1"/>
          </p:cNvSpPr>
          <p:nvPr>
            <p:ph type="title"/>
          </p:nvPr>
        </p:nvSpPr>
        <p:spPr>
          <a:xfrm>
            <a:off x="323850" y="285750"/>
            <a:ext cx="8334375" cy="6238875"/>
          </a:xfrm>
        </p:spPr>
        <p:txBody>
          <a:bodyPr>
            <a:normAutofit fontScale="90000"/>
          </a:bodyPr>
          <a:lstStyle/>
          <a:p>
            <a:pPr algn="just" eaLnBrk="1" hangingPunct="1">
              <a:lnSpc>
                <a:spcPct val="150000"/>
              </a:lnSpc>
            </a:pPr>
            <a:br>
              <a:rPr lang="tr-TR" sz="2800" b="1" dirty="0">
                <a:solidFill>
                  <a:schemeClr val="tx1"/>
                </a:solidFill>
              </a:rPr>
            </a:br>
            <a:br>
              <a:rPr lang="tr-TR" sz="2800" b="1" dirty="0">
                <a:solidFill>
                  <a:schemeClr val="tx1"/>
                </a:solidFill>
              </a:rPr>
            </a:br>
            <a:br>
              <a:rPr lang="tr-TR" sz="2800" b="1" dirty="0">
                <a:solidFill>
                  <a:schemeClr val="tx1"/>
                </a:solidFill>
              </a:rPr>
            </a:br>
            <a:br>
              <a:rPr lang="tr-TR" sz="2800" b="1" dirty="0">
                <a:solidFill>
                  <a:schemeClr val="tx1"/>
                </a:solidFill>
              </a:rPr>
            </a:br>
            <a:br>
              <a:rPr lang="tr-TR" sz="2800" b="1" dirty="0">
                <a:solidFill>
                  <a:schemeClr val="tx1"/>
                </a:solidFill>
              </a:rPr>
            </a:br>
            <a:br>
              <a:rPr lang="tr-TR" sz="2800" b="1" dirty="0">
                <a:solidFill>
                  <a:schemeClr val="tx1"/>
                </a:solidFill>
              </a:rPr>
            </a:br>
            <a:r>
              <a:rPr lang="tr-TR" sz="2400" dirty="0">
                <a:solidFill>
                  <a:schemeClr val="tx1"/>
                </a:solidFill>
              </a:rPr>
              <a:t>  	</a:t>
            </a:r>
            <a:r>
              <a:rPr lang="tr-TR" sz="2700" b="1" dirty="0">
                <a:solidFill>
                  <a:srgbClr val="0070C0"/>
                </a:solidFill>
              </a:rPr>
              <a:t>İMMÜNOSİTOKİMYATEKNİKLERİ</a:t>
            </a:r>
            <a:br>
              <a:rPr lang="tr-TR" sz="2700" b="1" dirty="0">
                <a:solidFill>
                  <a:schemeClr val="tx1"/>
                </a:solidFill>
              </a:rPr>
            </a:br>
            <a:br>
              <a:rPr lang="tr-TR" sz="2700" b="1" dirty="0">
                <a:solidFill>
                  <a:schemeClr val="tx1"/>
                </a:solidFill>
              </a:rPr>
            </a:br>
            <a:r>
              <a:rPr lang="tr-TR" sz="2700" b="1" dirty="0">
                <a:solidFill>
                  <a:schemeClr val="tx1"/>
                </a:solidFill>
              </a:rPr>
              <a:t>	</a:t>
            </a:r>
            <a:r>
              <a:rPr lang="tr-TR" sz="2700" dirty="0" err="1">
                <a:solidFill>
                  <a:schemeClr val="tx1"/>
                </a:solidFill>
              </a:rPr>
              <a:t>İmmünositokimyasal</a:t>
            </a:r>
            <a:r>
              <a:rPr lang="tr-TR" sz="2700" dirty="0">
                <a:solidFill>
                  <a:schemeClr val="tx1"/>
                </a:solidFill>
              </a:rPr>
              <a:t> teknikte esas prensip dokudaki antijenlerin ortaya çıkarılması veya görünebilir hale getirilmesi amacıyla </a:t>
            </a:r>
            <a:r>
              <a:rPr lang="tr-TR" sz="2700" b="1" dirty="0">
                <a:solidFill>
                  <a:srgbClr val="FF0000"/>
                </a:solidFill>
              </a:rPr>
              <a:t>işaretlenmiş antikorların </a:t>
            </a:r>
            <a:r>
              <a:rPr lang="tr-TR" sz="2700" dirty="0">
                <a:solidFill>
                  <a:schemeClr val="tx1"/>
                </a:solidFill>
              </a:rPr>
              <a:t>kullanılmasıdır.</a:t>
            </a:r>
            <a:br>
              <a:rPr lang="tr-TR" sz="2700" dirty="0">
                <a:solidFill>
                  <a:schemeClr val="tx1"/>
                </a:solidFill>
              </a:rPr>
            </a:br>
            <a:r>
              <a:rPr lang="tr-TR" sz="2700" dirty="0"/>
              <a:t>	</a:t>
            </a:r>
            <a:r>
              <a:rPr lang="tr-TR" sz="2700" dirty="0">
                <a:solidFill>
                  <a:schemeClr val="tx1"/>
                </a:solidFill>
              </a:rPr>
              <a:t>Yöntem çok özgün bir reaksiyon olan </a:t>
            </a:r>
            <a:r>
              <a:rPr lang="tr-TR" sz="2700" b="1" dirty="0">
                <a:solidFill>
                  <a:srgbClr val="FF0000"/>
                </a:solidFill>
              </a:rPr>
              <a:t>antijen antikor reaksiyonunu </a:t>
            </a:r>
            <a:r>
              <a:rPr lang="tr-TR" sz="2700" dirty="0">
                <a:solidFill>
                  <a:schemeClr val="tx1"/>
                </a:solidFill>
              </a:rPr>
              <a:t>kullanarak antijenlerin dokuda bulundukları yerde gösterilmesini sağlar</a:t>
            </a:r>
            <a:br>
              <a:rPr lang="tr-TR" sz="2700" dirty="0"/>
            </a:br>
            <a:r>
              <a:rPr lang="tr-TR" sz="2700" b="1" dirty="0">
                <a:solidFill>
                  <a:srgbClr val="FF0000"/>
                </a:solidFill>
              </a:rPr>
              <a:t>1.</a:t>
            </a:r>
            <a:r>
              <a:rPr lang="tr-TR" sz="2700" b="1" dirty="0" err="1">
                <a:solidFill>
                  <a:srgbClr val="FF0000"/>
                </a:solidFill>
              </a:rPr>
              <a:t>DirektMetod</a:t>
            </a:r>
            <a:br>
              <a:rPr lang="tr-TR" sz="2700" b="1" dirty="0">
                <a:solidFill>
                  <a:srgbClr val="FF0000"/>
                </a:solidFill>
              </a:rPr>
            </a:br>
            <a:r>
              <a:rPr lang="tr-TR" sz="2700" b="1" dirty="0">
                <a:solidFill>
                  <a:srgbClr val="FF0000"/>
                </a:solidFill>
              </a:rPr>
              <a:t>2. </a:t>
            </a:r>
            <a:r>
              <a:rPr lang="tr-TR" sz="2700" b="1" dirty="0" err="1">
                <a:solidFill>
                  <a:srgbClr val="FF0000"/>
                </a:solidFill>
              </a:rPr>
              <a:t>İndirekt</a:t>
            </a:r>
            <a:r>
              <a:rPr lang="tr-TR" sz="2700" b="1" dirty="0">
                <a:solidFill>
                  <a:srgbClr val="FF0000"/>
                </a:solidFill>
              </a:rPr>
              <a:t>  </a:t>
            </a:r>
            <a:r>
              <a:rPr lang="tr-TR" sz="2700" b="1" dirty="0" err="1">
                <a:solidFill>
                  <a:srgbClr val="FF0000"/>
                </a:solidFill>
              </a:rPr>
              <a:t>Metod</a:t>
            </a:r>
            <a:r>
              <a:rPr lang="tr-TR" sz="2700" b="1" dirty="0">
                <a:solidFill>
                  <a:srgbClr val="FF0000"/>
                </a:solidFill>
              </a:rPr>
              <a:t>	</a:t>
            </a:r>
            <a:br>
              <a:rPr lang="tr-TR" sz="2700" b="1" dirty="0">
                <a:solidFill>
                  <a:srgbClr val="FF0000"/>
                </a:solidFill>
              </a:rPr>
            </a:br>
            <a:br>
              <a:rPr lang="tr-TR" sz="2800" b="1" dirty="0">
                <a:solidFill>
                  <a:schemeClr val="tx1"/>
                </a:solidFill>
              </a:rPr>
            </a:br>
            <a:br>
              <a:rPr lang="tr-TR" sz="2800" b="1" dirty="0">
                <a:solidFill>
                  <a:schemeClr val="tx1"/>
                </a:solidFill>
              </a:rPr>
            </a:br>
            <a:br>
              <a:rPr lang="tr-TR" sz="2800" b="1" dirty="0">
                <a:solidFill>
                  <a:schemeClr val="tx1"/>
                </a:solidFill>
              </a:rPr>
            </a:br>
            <a:br>
              <a:rPr lang="tr-TR" sz="2800" b="1" dirty="0">
                <a:solidFill>
                  <a:schemeClr val="tx1"/>
                </a:solidFill>
              </a:rPr>
            </a:br>
            <a:br>
              <a:rPr lang="tr-TR" sz="2800" b="1" dirty="0">
                <a:solidFill>
                  <a:schemeClr val="tx1"/>
                </a:solidFill>
              </a:rPr>
            </a:br>
            <a:br>
              <a:rPr lang="tr-TR" sz="2800" b="1" dirty="0">
                <a:solidFill>
                  <a:schemeClr val="tx1"/>
                </a:solidFill>
              </a:rPr>
            </a:br>
            <a:endParaRPr lang="tr-TR" sz="4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26"/>
          <p:cNvSpPr>
            <a:spLocks noGrp="1" noChangeArrowheads="1"/>
          </p:cNvSpPr>
          <p:nvPr>
            <p:ph type="title"/>
          </p:nvPr>
        </p:nvSpPr>
        <p:spPr>
          <a:xfrm>
            <a:off x="457200" y="-357214"/>
            <a:ext cx="8075613" cy="6643688"/>
          </a:xfrm>
        </p:spPr>
        <p:txBody>
          <a:bodyPr>
            <a:normAutofit fontScale="90000"/>
          </a:bodyPr>
          <a:lstStyle/>
          <a:p>
            <a:pPr algn="l" eaLnBrk="1" hangingPunct="1">
              <a:lnSpc>
                <a:spcPct val="150000"/>
              </a:lnSpc>
            </a:pPr>
            <a:br>
              <a:rPr lang="tr-TR" sz="2800" dirty="0"/>
            </a:br>
            <a:br>
              <a:rPr lang="tr-TR" sz="2800" dirty="0"/>
            </a:br>
            <a:r>
              <a:rPr lang="tr-TR" sz="2800" dirty="0"/>
              <a:t>	</a:t>
            </a:r>
            <a:br>
              <a:rPr lang="tr-TR" sz="2800" dirty="0"/>
            </a:br>
            <a:br>
              <a:rPr lang="tr-TR" sz="2800" dirty="0"/>
            </a:br>
            <a:br>
              <a:rPr lang="tr-TR" sz="2800" dirty="0"/>
            </a:br>
            <a:br>
              <a:rPr lang="tr-TR" sz="2800" dirty="0"/>
            </a:br>
            <a:r>
              <a:rPr lang="tr-TR" sz="2800" dirty="0"/>
              <a:t>	</a:t>
            </a:r>
            <a:br>
              <a:rPr lang="tr-TR" sz="2800" dirty="0"/>
            </a:br>
            <a:br>
              <a:rPr lang="tr-TR" sz="2800" dirty="0"/>
            </a:br>
            <a:br>
              <a:rPr lang="tr-TR" sz="2800" dirty="0"/>
            </a:br>
            <a:r>
              <a:rPr lang="tr-TR" sz="2800" dirty="0"/>
              <a:t>	</a:t>
            </a:r>
            <a:br>
              <a:rPr lang="tr-TR" sz="2800" dirty="0"/>
            </a:br>
            <a:r>
              <a:rPr lang="tr-TR" sz="2800" dirty="0"/>
              <a:t>			</a:t>
            </a:r>
            <a:r>
              <a:rPr lang="tr-TR" sz="2800" b="1" dirty="0">
                <a:solidFill>
                  <a:srgbClr val="0070C0"/>
                </a:solidFill>
              </a:rPr>
              <a:t>1.DİREKT METOD</a:t>
            </a:r>
            <a:br>
              <a:rPr lang="tr-TR" sz="2800" dirty="0"/>
            </a:br>
            <a:br>
              <a:rPr lang="tr-TR" sz="2800" dirty="0"/>
            </a:br>
            <a:r>
              <a:rPr lang="tr-TR" sz="2800" dirty="0"/>
              <a:t>	</a:t>
            </a:r>
            <a:r>
              <a:rPr lang="tr-TR" sz="2800" dirty="0" err="1"/>
              <a:t>Coons</a:t>
            </a:r>
            <a:r>
              <a:rPr lang="tr-TR" sz="2800" dirty="0"/>
              <a:t> ve arkadaşları doku antijenlerini belirlemek için ilk kez </a:t>
            </a:r>
            <a:r>
              <a:rPr lang="tr-TR" sz="2800" b="1" dirty="0">
                <a:solidFill>
                  <a:srgbClr val="FF0000"/>
                </a:solidFill>
              </a:rPr>
              <a:t>işaretli </a:t>
            </a:r>
            <a:r>
              <a:rPr lang="tr-TR" sz="2800" b="1" dirty="0" err="1">
                <a:solidFill>
                  <a:srgbClr val="FF0000"/>
                </a:solidFill>
              </a:rPr>
              <a:t>primer</a:t>
            </a:r>
            <a:r>
              <a:rPr lang="tr-TR" sz="2800" b="1" dirty="0">
                <a:solidFill>
                  <a:srgbClr val="FF0000"/>
                </a:solidFill>
              </a:rPr>
              <a:t> antikorları </a:t>
            </a:r>
            <a:r>
              <a:rPr lang="tr-TR" sz="2800" dirty="0"/>
              <a:t>kullanmışlardır.</a:t>
            </a:r>
            <a:br>
              <a:rPr lang="tr-TR" sz="2800" dirty="0"/>
            </a:br>
            <a:r>
              <a:rPr lang="tr-TR" sz="2800" dirty="0"/>
              <a:t>	</a:t>
            </a:r>
            <a:br>
              <a:rPr lang="tr-TR" sz="2800" dirty="0"/>
            </a:br>
            <a:r>
              <a:rPr lang="tr-TR" sz="2800" dirty="0"/>
              <a:t>	Doku antijenleri araştırılması istenilen bir </a:t>
            </a:r>
            <a:r>
              <a:rPr lang="tr-TR" sz="2800" dirty="0" err="1"/>
              <a:t>peptid</a:t>
            </a:r>
            <a:r>
              <a:rPr lang="tr-TR" sz="2800" dirty="0"/>
              <a:t> olabileceği gibi bir enzim ya da </a:t>
            </a:r>
            <a:r>
              <a:rPr lang="tr-TR" sz="2800" dirty="0" err="1"/>
              <a:t>nörotransmitter</a:t>
            </a:r>
            <a:r>
              <a:rPr lang="tr-TR" sz="2800" dirty="0"/>
              <a:t> de olabilir.</a:t>
            </a:r>
            <a:br>
              <a:rPr lang="tr-TR" sz="2800" dirty="0"/>
            </a:br>
            <a:br>
              <a:rPr lang="tr-TR" sz="2800" dirty="0"/>
            </a:br>
            <a:r>
              <a:rPr lang="tr-TR" sz="2800" dirty="0"/>
              <a:t>	Antikorları işaretlemek için </a:t>
            </a:r>
            <a:r>
              <a:rPr lang="tr-TR" sz="2800" b="1" dirty="0" err="1">
                <a:solidFill>
                  <a:srgbClr val="FF0000"/>
                </a:solidFill>
              </a:rPr>
              <a:t>rhodamin</a:t>
            </a:r>
            <a:r>
              <a:rPr lang="tr-TR" sz="2800" dirty="0"/>
              <a:t> gibi </a:t>
            </a:r>
            <a:r>
              <a:rPr lang="tr-TR" sz="2800" dirty="0" err="1"/>
              <a:t>floresan</a:t>
            </a:r>
            <a:r>
              <a:rPr lang="tr-TR" sz="2800" dirty="0"/>
              <a:t> maddeler, </a:t>
            </a:r>
            <a:r>
              <a:rPr lang="tr-TR" sz="2800" b="1" dirty="0" err="1">
                <a:solidFill>
                  <a:srgbClr val="FF0000"/>
                </a:solidFill>
              </a:rPr>
              <a:t>horseradish</a:t>
            </a:r>
            <a:r>
              <a:rPr lang="tr-TR" sz="2800" b="1" dirty="0">
                <a:solidFill>
                  <a:srgbClr val="FF0000"/>
                </a:solidFill>
              </a:rPr>
              <a:t> </a:t>
            </a:r>
            <a:r>
              <a:rPr lang="tr-TR" sz="2800" b="1" dirty="0" err="1">
                <a:solidFill>
                  <a:srgbClr val="FF0000"/>
                </a:solidFill>
              </a:rPr>
              <a:t>peroxisidase</a:t>
            </a:r>
            <a:r>
              <a:rPr lang="tr-TR" sz="2800" b="1" dirty="0">
                <a:solidFill>
                  <a:srgbClr val="FF0000"/>
                </a:solidFill>
              </a:rPr>
              <a:t>  (HRP</a:t>
            </a:r>
            <a:r>
              <a:rPr lang="tr-TR" sz="2800" dirty="0"/>
              <a:t>) gibi enzimler veya </a:t>
            </a:r>
            <a:r>
              <a:rPr lang="tr-TR" sz="2800" b="1" dirty="0" err="1">
                <a:solidFill>
                  <a:srgbClr val="FF0000"/>
                </a:solidFill>
              </a:rPr>
              <a:t>ferritin</a:t>
            </a:r>
            <a:r>
              <a:rPr lang="tr-TR" sz="2800" b="1" dirty="0">
                <a:solidFill>
                  <a:srgbClr val="FF0000"/>
                </a:solidFill>
              </a:rPr>
              <a:t> yada </a:t>
            </a:r>
            <a:r>
              <a:rPr lang="tr-TR" sz="2800" b="1" dirty="0" err="1">
                <a:solidFill>
                  <a:srgbClr val="FF0000"/>
                </a:solidFill>
              </a:rPr>
              <a:t>kollaidal</a:t>
            </a:r>
            <a:r>
              <a:rPr lang="tr-TR" sz="2800" b="1" dirty="0">
                <a:solidFill>
                  <a:srgbClr val="FF0000"/>
                </a:solidFill>
              </a:rPr>
              <a:t> altın </a:t>
            </a:r>
            <a:r>
              <a:rPr lang="tr-TR" sz="2800" dirty="0"/>
              <a:t>partikülleri  kullanılır.</a:t>
            </a:r>
            <a:br>
              <a:rPr lang="tr-TR" sz="2800" b="1" dirty="0"/>
            </a:br>
            <a:br>
              <a:rPr lang="tr-TR" sz="2800" dirty="0"/>
            </a:br>
            <a:br>
              <a:rPr lang="tr-TR" sz="2800" dirty="0"/>
            </a:br>
            <a:br>
              <a:rPr lang="tr-TR" sz="2800" dirty="0"/>
            </a:br>
            <a:br>
              <a:rPr lang="tr-TR" sz="2800" dirty="0"/>
            </a:br>
            <a:br>
              <a:rPr lang="tr-TR" sz="2800" dirty="0"/>
            </a:br>
            <a:br>
              <a:rPr lang="tr-TR" sz="2800" dirty="0"/>
            </a:br>
            <a:br>
              <a:rPr lang="tr-TR" sz="2800" dirty="0"/>
            </a:br>
            <a:br>
              <a:rPr lang="tr-TR" sz="2800" dirty="0"/>
            </a:br>
            <a:r>
              <a:rPr lang="tr-TR" sz="2800" dirty="0"/>
              <a:t>	</a:t>
            </a:r>
            <a:endParaRPr lang="tr-TR" b="1"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188913"/>
            <a:ext cx="8229600" cy="6840537"/>
          </a:xfrm>
        </p:spPr>
        <p:txBody>
          <a:bodyPr/>
          <a:lstStyle/>
          <a:p>
            <a:pPr marL="0" algn="just" eaLnBrk="1" hangingPunct="1">
              <a:lnSpc>
                <a:spcPct val="150000"/>
              </a:lnSpc>
              <a:spcBef>
                <a:spcPts val="0"/>
              </a:spcBef>
              <a:buFont typeface="Wingdings" pitchFamily="2" charset="2"/>
              <a:buNone/>
            </a:pPr>
            <a:r>
              <a:rPr lang="tr-TR" dirty="0"/>
              <a:t>		</a:t>
            </a:r>
            <a:r>
              <a:rPr lang="tr-TR" sz="2400" dirty="0"/>
              <a:t>İşaretli </a:t>
            </a:r>
            <a:r>
              <a:rPr lang="tr-TR" sz="2400" dirty="0" err="1"/>
              <a:t>primer</a:t>
            </a:r>
            <a:r>
              <a:rPr lang="tr-TR" sz="2400" dirty="0"/>
              <a:t> antikor ile dokudaki araştırılmak istenilen antijenlerin </a:t>
            </a:r>
            <a:r>
              <a:rPr lang="tr-TR" sz="2400" dirty="0" err="1"/>
              <a:t>lokolizasyonları</a:t>
            </a:r>
            <a:r>
              <a:rPr lang="tr-TR" sz="2400" dirty="0"/>
              <a:t> ve varlığı hakkında kısa sürede sonuçlar alınabilmektedir.</a:t>
            </a:r>
          </a:p>
          <a:p>
            <a:pPr marL="0" algn="just" eaLnBrk="1" hangingPunct="1">
              <a:lnSpc>
                <a:spcPct val="150000"/>
              </a:lnSpc>
              <a:spcBef>
                <a:spcPts val="0"/>
              </a:spcBef>
              <a:buFont typeface="Wingdings" pitchFamily="2" charset="2"/>
              <a:buNone/>
            </a:pPr>
            <a:endParaRPr lang="tr-TR" sz="2400" dirty="0"/>
          </a:p>
          <a:p>
            <a:pPr marL="0" algn="just" eaLnBrk="1" hangingPunct="1">
              <a:lnSpc>
                <a:spcPct val="150000"/>
              </a:lnSpc>
              <a:spcBef>
                <a:spcPts val="0"/>
              </a:spcBef>
              <a:buFont typeface="Wingdings" pitchFamily="2" charset="2"/>
              <a:buNone/>
            </a:pPr>
            <a:r>
              <a:rPr lang="tr-TR" sz="2400" dirty="0"/>
              <a:t>	</a:t>
            </a:r>
            <a:r>
              <a:rPr lang="tr-TR" sz="2400" dirty="0" err="1"/>
              <a:t>Dez</a:t>
            </a:r>
            <a:r>
              <a:rPr lang="tr-TR" sz="2400" dirty="0"/>
              <a:t> avantajları:</a:t>
            </a:r>
          </a:p>
          <a:p>
            <a:pPr marL="0" algn="just" eaLnBrk="1" hangingPunct="1">
              <a:lnSpc>
                <a:spcPct val="150000"/>
              </a:lnSpc>
              <a:spcBef>
                <a:spcPts val="0"/>
              </a:spcBef>
              <a:buFont typeface="Wingdings" pitchFamily="2" charset="2"/>
              <a:buNone/>
            </a:pPr>
            <a:endParaRPr lang="tr-TR" sz="2400" dirty="0"/>
          </a:p>
          <a:p>
            <a:pPr marL="0" algn="just" eaLnBrk="1" hangingPunct="1">
              <a:lnSpc>
                <a:spcPct val="150000"/>
              </a:lnSpc>
              <a:spcBef>
                <a:spcPts val="0"/>
              </a:spcBef>
              <a:buFont typeface="Wingdings" pitchFamily="2" charset="2"/>
              <a:buAutoNum type="arabicPeriod"/>
            </a:pPr>
            <a:r>
              <a:rPr lang="tr-TR" sz="2400" dirty="0" err="1"/>
              <a:t>Primer</a:t>
            </a:r>
            <a:r>
              <a:rPr lang="tr-TR" sz="2400" dirty="0"/>
              <a:t> antikor işaretlenirken antijenin antikora bağlanma oranını azaltabilir.</a:t>
            </a:r>
          </a:p>
          <a:p>
            <a:pPr marL="0" algn="just" eaLnBrk="1" hangingPunct="1">
              <a:lnSpc>
                <a:spcPct val="150000"/>
              </a:lnSpc>
              <a:spcBef>
                <a:spcPts val="0"/>
              </a:spcBef>
              <a:buFont typeface="Wingdings" pitchFamily="2" charset="2"/>
              <a:buAutoNum type="arabicPeriod"/>
            </a:pPr>
            <a:r>
              <a:rPr lang="tr-TR" sz="2400" dirty="0"/>
              <a:t>Her bir </a:t>
            </a:r>
            <a:r>
              <a:rPr lang="tr-TR" sz="2400" dirty="0" err="1"/>
              <a:t>primer</a:t>
            </a:r>
            <a:r>
              <a:rPr lang="tr-TR" sz="2400" dirty="0"/>
              <a:t> antikoru işaretlemek oldukça zaman alır</a:t>
            </a:r>
          </a:p>
          <a:p>
            <a:pPr marL="0" algn="just" eaLnBrk="1" hangingPunct="1">
              <a:lnSpc>
                <a:spcPct val="150000"/>
              </a:lnSpc>
              <a:spcBef>
                <a:spcPts val="0"/>
              </a:spcBef>
              <a:buFont typeface="Wingdings" pitchFamily="2" charset="2"/>
              <a:buAutoNum type="arabicPeriod"/>
            </a:pPr>
            <a:r>
              <a:rPr lang="tr-TR" sz="2400" dirty="0"/>
              <a:t>Düşük derece duyarlılık göstermektedir.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68313" y="274638"/>
            <a:ext cx="8218487" cy="5962650"/>
          </a:xfrm>
        </p:spPr>
        <p:txBody>
          <a:bodyPr/>
          <a:lstStyle/>
          <a:p>
            <a:pPr algn="just" eaLnBrk="1" hangingPunct="1">
              <a:defRPr/>
            </a:pPr>
            <a:endParaRPr lang="tr-TR" sz="2400" b="1" dirty="0">
              <a:solidFill>
                <a:schemeClr val="tx1"/>
              </a:solidFill>
            </a:endParaRPr>
          </a:p>
        </p:txBody>
      </p:sp>
      <p:pic>
        <p:nvPicPr>
          <p:cNvPr id="13315" name="Picture 0"/>
          <p:cNvPicPr>
            <a:picLocks noChangeAspect="1" noChangeArrowheads="1"/>
          </p:cNvPicPr>
          <p:nvPr/>
        </p:nvPicPr>
        <p:blipFill>
          <a:blip r:embed="rId2" cstate="print"/>
          <a:srcRect/>
          <a:stretch>
            <a:fillRect/>
          </a:stretch>
        </p:blipFill>
        <p:spPr bwMode="auto">
          <a:xfrm>
            <a:off x="411163" y="260350"/>
            <a:ext cx="8397875" cy="5976938"/>
          </a:xfrm>
          <a:prstGeom prst="rect">
            <a:avLst/>
          </a:prstGeom>
          <a:noFill/>
          <a:ln w="9525" algn="ctr">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214313"/>
            <a:ext cx="8229600" cy="6643687"/>
          </a:xfrm>
        </p:spPr>
        <p:txBody>
          <a:bodyPr/>
          <a:lstStyle/>
          <a:p>
            <a:pPr eaLnBrk="1" hangingPunct="1">
              <a:buFont typeface="Wingdings" pitchFamily="2" charset="2"/>
              <a:buNone/>
            </a:pPr>
            <a:r>
              <a:rPr lang="tr-TR" dirty="0"/>
              <a:t>				</a:t>
            </a:r>
            <a:r>
              <a:rPr lang="tr-TR" sz="2400" b="1" dirty="0">
                <a:solidFill>
                  <a:srgbClr val="0070C0"/>
                </a:solidFill>
              </a:rPr>
              <a:t>2.İNDİREKT METOD</a:t>
            </a:r>
          </a:p>
          <a:p>
            <a:pPr algn="just" eaLnBrk="1" hangingPunct="1">
              <a:buFont typeface="Wingdings" pitchFamily="2" charset="2"/>
              <a:buNone/>
            </a:pPr>
            <a:r>
              <a:rPr lang="tr-TR" sz="2400" b="1" dirty="0"/>
              <a:t>		</a:t>
            </a:r>
          </a:p>
          <a:p>
            <a:pPr algn="just" eaLnBrk="1" hangingPunct="1">
              <a:buFont typeface="Wingdings" pitchFamily="2" charset="2"/>
              <a:buNone/>
            </a:pPr>
            <a:r>
              <a:rPr lang="tr-TR" sz="2400" b="1" dirty="0"/>
              <a:t>		</a:t>
            </a:r>
            <a:r>
              <a:rPr lang="tr-TR" sz="2400" dirty="0"/>
              <a:t>İşaretli maddeler ortama aktarılarak </a:t>
            </a:r>
            <a:r>
              <a:rPr lang="tr-TR" sz="2400" dirty="0" err="1"/>
              <a:t>primer</a:t>
            </a:r>
            <a:r>
              <a:rPr lang="tr-TR" sz="2400" dirty="0"/>
              <a:t> antikorlara bağlanır.</a:t>
            </a:r>
          </a:p>
          <a:p>
            <a:pPr eaLnBrk="1" hangingPunct="1">
              <a:buFont typeface="Wingdings" pitchFamily="2" charset="2"/>
              <a:buNone/>
            </a:pPr>
            <a:r>
              <a:rPr lang="tr-TR" sz="2400" dirty="0"/>
              <a:t>		</a:t>
            </a:r>
          </a:p>
          <a:p>
            <a:pPr eaLnBrk="1" hangingPunct="1">
              <a:buFont typeface="Wingdings" pitchFamily="2" charset="2"/>
              <a:buNone/>
            </a:pPr>
            <a:r>
              <a:rPr lang="tr-TR" sz="2400" dirty="0"/>
              <a:t>1. İki basamaklı </a:t>
            </a:r>
            <a:r>
              <a:rPr lang="tr-TR" sz="2400" dirty="0" err="1"/>
              <a:t>metodlar</a:t>
            </a:r>
            <a:endParaRPr lang="tr-TR" sz="2400" dirty="0"/>
          </a:p>
          <a:p>
            <a:pPr eaLnBrk="1" hangingPunct="1">
              <a:buFont typeface="Wingdings" pitchFamily="2" charset="2"/>
              <a:buNone/>
            </a:pPr>
            <a:endParaRPr lang="tr-TR" sz="2400" dirty="0"/>
          </a:p>
          <a:p>
            <a:pPr eaLnBrk="1" hangingPunct="1">
              <a:buFont typeface="Wingdings" pitchFamily="2" charset="2"/>
              <a:buNone/>
            </a:pPr>
            <a:r>
              <a:rPr lang="tr-TR" sz="2400" dirty="0"/>
              <a:t>	</a:t>
            </a:r>
            <a:r>
              <a:rPr lang="tr-TR" sz="2400" b="1" dirty="0">
                <a:solidFill>
                  <a:srgbClr val="FF0000"/>
                </a:solidFill>
              </a:rPr>
              <a:t>a- </a:t>
            </a:r>
            <a:r>
              <a:rPr lang="tr-TR" sz="2400" b="1" dirty="0" err="1">
                <a:solidFill>
                  <a:srgbClr val="FF0000"/>
                </a:solidFill>
              </a:rPr>
              <a:t>Primer</a:t>
            </a:r>
            <a:r>
              <a:rPr lang="tr-TR" sz="2400" b="1" dirty="0">
                <a:solidFill>
                  <a:srgbClr val="FF0000"/>
                </a:solidFill>
              </a:rPr>
              <a:t> antikora bağlanan maddeler (</a:t>
            </a:r>
            <a:r>
              <a:rPr lang="tr-TR" sz="2400" b="1" dirty="0" err="1">
                <a:solidFill>
                  <a:srgbClr val="FF0000"/>
                </a:solidFill>
              </a:rPr>
              <a:t>reagentlar</a:t>
            </a:r>
            <a:r>
              <a:rPr lang="tr-TR" sz="2400" b="1" dirty="0">
                <a:solidFill>
                  <a:srgbClr val="FF0000"/>
                </a:solidFill>
              </a:rPr>
              <a:t>)</a:t>
            </a:r>
            <a:r>
              <a:rPr lang="tr-TR" sz="2400" dirty="0"/>
              <a:t> </a:t>
            </a:r>
          </a:p>
          <a:p>
            <a:pPr eaLnBrk="1" hangingPunct="1">
              <a:buFont typeface="Wingdings" pitchFamily="2" charset="2"/>
              <a:buNone/>
            </a:pPr>
            <a:r>
              <a:rPr lang="tr-TR" sz="2400" dirty="0"/>
              <a:t>	</a:t>
            </a:r>
          </a:p>
          <a:p>
            <a:pPr eaLnBrk="1" hangingPunct="1">
              <a:buFont typeface="Wingdings" pitchFamily="2" charset="2"/>
              <a:buNone/>
            </a:pPr>
            <a:r>
              <a:rPr lang="tr-TR" sz="2400" dirty="0"/>
              <a:t>	</a:t>
            </a:r>
            <a:r>
              <a:rPr lang="tr-TR" sz="2400" dirty="0" err="1"/>
              <a:t>Primer</a:t>
            </a:r>
            <a:r>
              <a:rPr lang="tr-TR" sz="2400" dirty="0"/>
              <a:t> antikorun doku ile muamele edilmesinden sonra bazı maddeler ortama aktarılır. Bu maddeler protein A, </a:t>
            </a:r>
            <a:r>
              <a:rPr lang="tr-TR" sz="2400" dirty="0" err="1"/>
              <a:t>kollaidal</a:t>
            </a:r>
            <a:r>
              <a:rPr lang="tr-TR" sz="2400" dirty="0"/>
              <a:t> altın kompleksleri, radyoaktif  işaretli antijenler, altın işaretli antijenlerdir.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0"/>
            <a:ext cx="8229600" cy="6858000"/>
          </a:xfrm>
        </p:spPr>
        <p:txBody>
          <a:bodyPr>
            <a:normAutofit fontScale="90000"/>
          </a:bodyPr>
          <a:lstStyle/>
          <a:p>
            <a:pPr algn="l" eaLnBrk="1" hangingPunct="1">
              <a:lnSpc>
                <a:spcPct val="150000"/>
              </a:lnSpc>
            </a:pPr>
            <a:br>
              <a:rPr lang="tr-TR" sz="2800" dirty="0"/>
            </a:br>
            <a:br>
              <a:rPr lang="tr-TR" sz="2800" dirty="0"/>
            </a:br>
            <a:br>
              <a:rPr lang="tr-TR" sz="2800" dirty="0"/>
            </a:br>
            <a:br>
              <a:rPr lang="tr-TR" sz="2800" dirty="0"/>
            </a:br>
            <a:br>
              <a:rPr lang="tr-TR" sz="2800" dirty="0"/>
            </a:br>
            <a:br>
              <a:rPr lang="tr-TR" sz="2800" dirty="0"/>
            </a:br>
            <a:br>
              <a:rPr lang="tr-TR" sz="2800" dirty="0"/>
            </a:br>
            <a:r>
              <a:rPr lang="tr-TR" sz="2400" b="1" dirty="0">
                <a:solidFill>
                  <a:srgbClr val="FF0000"/>
                </a:solidFill>
              </a:rPr>
              <a:t>b- İşaretli </a:t>
            </a:r>
            <a:r>
              <a:rPr lang="tr-TR" sz="2400" b="1" dirty="0" err="1">
                <a:solidFill>
                  <a:srgbClr val="FF0000"/>
                </a:solidFill>
              </a:rPr>
              <a:t>Sekonder</a:t>
            </a:r>
            <a:r>
              <a:rPr lang="tr-TR" sz="2400" b="1" dirty="0">
                <a:solidFill>
                  <a:srgbClr val="FF0000"/>
                </a:solidFill>
              </a:rPr>
              <a:t> Antikorlar</a:t>
            </a:r>
            <a:r>
              <a:rPr lang="tr-TR" sz="2400" dirty="0"/>
              <a:t>	</a:t>
            </a:r>
            <a:br>
              <a:rPr lang="tr-TR" sz="2400" dirty="0"/>
            </a:br>
            <a:br>
              <a:rPr lang="tr-TR" sz="2400" dirty="0"/>
            </a:br>
            <a:r>
              <a:rPr lang="tr-TR" sz="2400" dirty="0"/>
              <a:t>	Burada işaretli </a:t>
            </a:r>
            <a:r>
              <a:rPr lang="tr-TR" sz="2400" dirty="0" err="1"/>
              <a:t>sekonder</a:t>
            </a:r>
            <a:r>
              <a:rPr lang="tr-TR" sz="2400" dirty="0"/>
              <a:t> antikor kullanılmaktadır. Yani kullanılan ikincil antikor işaretlidir</a:t>
            </a:r>
            <a:br>
              <a:rPr lang="tr-TR" sz="2400" dirty="0"/>
            </a:br>
            <a:r>
              <a:rPr lang="tr-TR" sz="2400" dirty="0"/>
              <a:t>	</a:t>
            </a:r>
            <a:br>
              <a:rPr lang="tr-TR" sz="2400" dirty="0"/>
            </a:br>
            <a:r>
              <a:rPr lang="tr-TR" sz="2400" dirty="0"/>
              <a:t>	</a:t>
            </a:r>
            <a:r>
              <a:rPr lang="tr-TR" sz="2400" b="1" dirty="0">
                <a:solidFill>
                  <a:srgbClr val="FF0000"/>
                </a:solidFill>
              </a:rPr>
              <a:t>İki basamaklı </a:t>
            </a:r>
            <a:r>
              <a:rPr lang="tr-TR" sz="2400" b="1" dirty="0" err="1">
                <a:solidFill>
                  <a:srgbClr val="FF0000"/>
                </a:solidFill>
              </a:rPr>
              <a:t>metodların</a:t>
            </a:r>
            <a:r>
              <a:rPr lang="tr-TR" sz="2400" b="1" dirty="0">
                <a:solidFill>
                  <a:srgbClr val="FF0000"/>
                </a:solidFill>
              </a:rPr>
              <a:t> temelinde </a:t>
            </a:r>
            <a:r>
              <a:rPr lang="tr-TR" sz="2400" b="1" dirty="0" err="1">
                <a:solidFill>
                  <a:srgbClr val="FF0000"/>
                </a:solidFill>
              </a:rPr>
              <a:t>primer</a:t>
            </a:r>
            <a:r>
              <a:rPr lang="tr-TR" sz="2400" b="1" dirty="0">
                <a:solidFill>
                  <a:srgbClr val="FF0000"/>
                </a:solidFill>
              </a:rPr>
              <a:t> antikorun araştırılması istenilen antijene bağlanması ve işaretli bir </a:t>
            </a:r>
            <a:r>
              <a:rPr lang="tr-TR" sz="2400" b="1" dirty="0" err="1">
                <a:solidFill>
                  <a:srgbClr val="FF0000"/>
                </a:solidFill>
              </a:rPr>
              <a:t>sekonder</a:t>
            </a:r>
            <a:r>
              <a:rPr lang="tr-TR" sz="2400" b="1" dirty="0">
                <a:solidFill>
                  <a:srgbClr val="FF0000"/>
                </a:solidFill>
              </a:rPr>
              <a:t> antikorun </a:t>
            </a:r>
            <a:r>
              <a:rPr lang="tr-TR" sz="2400" b="1" dirty="0" err="1">
                <a:solidFill>
                  <a:srgbClr val="FF0000"/>
                </a:solidFill>
              </a:rPr>
              <a:t>primer</a:t>
            </a:r>
            <a:r>
              <a:rPr lang="tr-TR" sz="2400" b="1" dirty="0">
                <a:solidFill>
                  <a:srgbClr val="FF0000"/>
                </a:solidFill>
              </a:rPr>
              <a:t> antikora bağlanması ve bu işaret ile görüntünün elde edilmesidir.</a:t>
            </a:r>
            <a:br>
              <a:rPr lang="tr-TR" sz="2400" dirty="0"/>
            </a:br>
            <a:r>
              <a:rPr lang="tr-TR" sz="2400" dirty="0"/>
              <a:t>	</a:t>
            </a:r>
            <a:br>
              <a:rPr lang="tr-TR" sz="2400" dirty="0"/>
            </a:br>
            <a:r>
              <a:rPr lang="tr-TR" sz="2400" dirty="0"/>
              <a:t>	</a:t>
            </a:r>
            <a:r>
              <a:rPr lang="tr-TR" sz="2400" dirty="0" err="1"/>
              <a:t>Sekonder</a:t>
            </a:r>
            <a:r>
              <a:rPr lang="tr-TR" sz="2400" dirty="0"/>
              <a:t> antikor </a:t>
            </a:r>
            <a:r>
              <a:rPr lang="tr-TR" sz="2400" dirty="0" err="1"/>
              <a:t>primer</a:t>
            </a:r>
            <a:r>
              <a:rPr lang="tr-TR" sz="2400" dirty="0"/>
              <a:t> antikorun üretildiği hayvandaki </a:t>
            </a:r>
            <a:r>
              <a:rPr lang="tr-TR" sz="2400" dirty="0" err="1"/>
              <a:t>IgG</a:t>
            </a:r>
            <a:r>
              <a:rPr lang="tr-TR" sz="2400" dirty="0"/>
              <a:t> ye karşı hazırlanmıştır ve </a:t>
            </a:r>
            <a:r>
              <a:rPr lang="tr-TR" sz="2400" dirty="0" err="1"/>
              <a:t>primer</a:t>
            </a:r>
            <a:r>
              <a:rPr lang="tr-TR" sz="2400" dirty="0"/>
              <a:t> antikora bağlanmaktadır. 	</a:t>
            </a:r>
            <a:br>
              <a:rPr lang="tr-TR" sz="2400" dirty="0"/>
            </a:br>
            <a:br>
              <a:rPr lang="tr-TR" sz="2800" dirty="0"/>
            </a:br>
            <a:br>
              <a:rPr lang="tr-TR" sz="2800" dirty="0"/>
            </a:br>
            <a:br>
              <a:rPr lang="tr-TR" sz="2800" dirty="0"/>
            </a:br>
            <a:br>
              <a:rPr lang="tr-TR" sz="2800" dirty="0"/>
            </a:br>
            <a:br>
              <a:rPr lang="tr-TR" sz="2800" dirty="0"/>
            </a:br>
            <a:br>
              <a:rPr lang="tr-TR" sz="2800" dirty="0"/>
            </a:br>
            <a:br>
              <a:rPr lang="tr-TR" sz="2800" dirty="0"/>
            </a:br>
            <a:endParaRPr lang="tr-T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57200" y="44450"/>
            <a:ext cx="8229600" cy="6669088"/>
          </a:xfrm>
        </p:spPr>
        <p:txBody>
          <a:bodyPr>
            <a:normAutofit fontScale="92500" lnSpcReduction="10000"/>
          </a:bodyPr>
          <a:lstStyle/>
          <a:p>
            <a:pPr marL="0" algn="just" eaLnBrk="1" hangingPunct="1">
              <a:lnSpc>
                <a:spcPct val="150000"/>
              </a:lnSpc>
              <a:spcBef>
                <a:spcPts val="0"/>
              </a:spcBef>
              <a:buFont typeface="Wingdings" pitchFamily="2" charset="2"/>
              <a:buNone/>
            </a:pPr>
            <a:r>
              <a:rPr lang="tr-TR" dirty="0"/>
              <a:t>	</a:t>
            </a:r>
            <a:r>
              <a:rPr lang="tr-TR" sz="2400" dirty="0"/>
              <a:t> </a:t>
            </a:r>
            <a:r>
              <a:rPr lang="tr-TR" sz="2800" dirty="0"/>
              <a:t>Bu </a:t>
            </a:r>
            <a:r>
              <a:rPr lang="tr-TR" sz="2800" b="1" dirty="0" err="1">
                <a:solidFill>
                  <a:srgbClr val="FF0000"/>
                </a:solidFill>
              </a:rPr>
              <a:t>sekonder</a:t>
            </a:r>
            <a:r>
              <a:rPr lang="tr-TR" sz="2800" b="1" dirty="0">
                <a:solidFill>
                  <a:srgbClr val="FF0000"/>
                </a:solidFill>
              </a:rPr>
              <a:t> antikorlar bir </a:t>
            </a:r>
            <a:r>
              <a:rPr lang="tr-TR" sz="2800" b="1" dirty="0" err="1">
                <a:solidFill>
                  <a:srgbClr val="FF0000"/>
                </a:solidFill>
              </a:rPr>
              <a:t>flokrom</a:t>
            </a:r>
            <a:r>
              <a:rPr lang="tr-TR" sz="2800" b="1" dirty="0">
                <a:solidFill>
                  <a:srgbClr val="FF0000"/>
                </a:solidFill>
              </a:rPr>
              <a:t> (</a:t>
            </a:r>
            <a:r>
              <a:rPr lang="tr-TR" sz="2800" b="1" dirty="0" err="1">
                <a:solidFill>
                  <a:srgbClr val="FF0000"/>
                </a:solidFill>
              </a:rPr>
              <a:t>floresan</a:t>
            </a:r>
            <a:r>
              <a:rPr lang="tr-TR" sz="2800" b="1" dirty="0">
                <a:solidFill>
                  <a:srgbClr val="FF0000"/>
                </a:solidFill>
              </a:rPr>
              <a:t> madde) yada enzimle </a:t>
            </a:r>
            <a:r>
              <a:rPr lang="tr-TR" sz="2800" b="1" dirty="0" err="1">
                <a:solidFill>
                  <a:srgbClr val="FF0000"/>
                </a:solidFill>
              </a:rPr>
              <a:t>konjuge</a:t>
            </a:r>
            <a:r>
              <a:rPr lang="tr-TR" sz="2800" dirty="0"/>
              <a:t> edilirler. </a:t>
            </a:r>
            <a:r>
              <a:rPr lang="tr-TR" sz="2800" dirty="0" err="1"/>
              <a:t>Flokrom</a:t>
            </a:r>
            <a:r>
              <a:rPr lang="tr-TR" sz="2800" dirty="0"/>
              <a:t> olarak </a:t>
            </a:r>
            <a:r>
              <a:rPr lang="tr-TR" sz="2800" b="1" dirty="0" err="1">
                <a:solidFill>
                  <a:srgbClr val="FF0000"/>
                </a:solidFill>
              </a:rPr>
              <a:t>fluorescein</a:t>
            </a:r>
            <a:r>
              <a:rPr lang="tr-TR" sz="2800" b="1" dirty="0">
                <a:solidFill>
                  <a:srgbClr val="FF0000"/>
                </a:solidFill>
              </a:rPr>
              <a:t> </a:t>
            </a:r>
            <a:r>
              <a:rPr lang="tr-TR" sz="2800" b="1" dirty="0" err="1">
                <a:solidFill>
                  <a:srgbClr val="FF0000"/>
                </a:solidFill>
              </a:rPr>
              <a:t>isothiocynate</a:t>
            </a:r>
            <a:r>
              <a:rPr lang="tr-TR" sz="2800" b="1" dirty="0">
                <a:solidFill>
                  <a:srgbClr val="FF0000"/>
                </a:solidFill>
              </a:rPr>
              <a:t> (FITC), </a:t>
            </a:r>
            <a:r>
              <a:rPr lang="tr-TR" sz="2800" b="1" dirty="0" err="1">
                <a:solidFill>
                  <a:srgbClr val="FF0000"/>
                </a:solidFill>
              </a:rPr>
              <a:t>rhodomine</a:t>
            </a:r>
            <a:r>
              <a:rPr lang="tr-TR" sz="2800" b="1" dirty="0">
                <a:solidFill>
                  <a:srgbClr val="FF0000"/>
                </a:solidFill>
              </a:rPr>
              <a:t>, veya </a:t>
            </a:r>
            <a:r>
              <a:rPr lang="tr-TR" sz="2800" b="1" dirty="0" err="1">
                <a:solidFill>
                  <a:srgbClr val="FF0000"/>
                </a:solidFill>
              </a:rPr>
              <a:t>texas</a:t>
            </a:r>
            <a:r>
              <a:rPr lang="tr-TR" sz="2800" b="1" dirty="0">
                <a:solidFill>
                  <a:srgbClr val="FF0000"/>
                </a:solidFill>
              </a:rPr>
              <a:t> </a:t>
            </a:r>
            <a:r>
              <a:rPr lang="tr-TR" sz="2800" b="1" dirty="0" err="1">
                <a:solidFill>
                  <a:srgbClr val="FF0000"/>
                </a:solidFill>
              </a:rPr>
              <a:t>red</a:t>
            </a:r>
            <a:r>
              <a:rPr lang="tr-TR" sz="2800" b="1" dirty="0">
                <a:solidFill>
                  <a:srgbClr val="FF0000"/>
                </a:solidFill>
              </a:rPr>
              <a:t> </a:t>
            </a:r>
            <a:r>
              <a:rPr lang="tr-TR" sz="2800" dirty="0"/>
              <a:t>gibi işaretli </a:t>
            </a:r>
            <a:r>
              <a:rPr lang="tr-TR" sz="2800" dirty="0" err="1"/>
              <a:t>markerlar</a:t>
            </a:r>
            <a:r>
              <a:rPr lang="tr-TR" sz="2800" dirty="0"/>
              <a:t> ; enzim olarak </a:t>
            </a:r>
            <a:r>
              <a:rPr lang="tr-TR" sz="2800" b="1" dirty="0" err="1">
                <a:solidFill>
                  <a:srgbClr val="FF0000"/>
                </a:solidFill>
              </a:rPr>
              <a:t>peroksidaz</a:t>
            </a:r>
            <a:r>
              <a:rPr lang="tr-TR" sz="2800" b="1" dirty="0">
                <a:solidFill>
                  <a:srgbClr val="FF0000"/>
                </a:solidFill>
              </a:rPr>
              <a:t> ve </a:t>
            </a:r>
            <a:r>
              <a:rPr lang="tr-TR" sz="2800" b="1" dirty="0" err="1">
                <a:solidFill>
                  <a:srgbClr val="FF0000"/>
                </a:solidFill>
              </a:rPr>
              <a:t>alkalen</a:t>
            </a:r>
            <a:r>
              <a:rPr lang="tr-TR" sz="2800" b="1" dirty="0">
                <a:solidFill>
                  <a:srgbClr val="FF0000"/>
                </a:solidFill>
              </a:rPr>
              <a:t> </a:t>
            </a:r>
            <a:r>
              <a:rPr lang="tr-TR" sz="2800" b="1" dirty="0" err="1">
                <a:solidFill>
                  <a:srgbClr val="FF0000"/>
                </a:solidFill>
              </a:rPr>
              <a:t>fosfotaz</a:t>
            </a:r>
            <a:r>
              <a:rPr lang="tr-TR" sz="2800" b="1" dirty="0">
                <a:solidFill>
                  <a:srgbClr val="FF0000"/>
                </a:solidFill>
              </a:rPr>
              <a:t> </a:t>
            </a:r>
            <a:r>
              <a:rPr lang="tr-TR" sz="2800" dirty="0"/>
              <a:t>kullanılmaktadır. </a:t>
            </a:r>
          </a:p>
          <a:p>
            <a:pPr marL="0" algn="just" eaLnBrk="1" hangingPunct="1">
              <a:lnSpc>
                <a:spcPct val="150000"/>
              </a:lnSpc>
              <a:spcBef>
                <a:spcPts val="0"/>
              </a:spcBef>
              <a:buFont typeface="Wingdings" pitchFamily="2" charset="2"/>
              <a:buNone/>
            </a:pPr>
            <a:endParaRPr lang="tr-TR" sz="2800" dirty="0"/>
          </a:p>
          <a:p>
            <a:pPr marL="0" algn="just" eaLnBrk="1" hangingPunct="1">
              <a:lnSpc>
                <a:spcPct val="150000"/>
              </a:lnSpc>
              <a:spcBef>
                <a:spcPts val="0"/>
              </a:spcBef>
              <a:buFont typeface="Wingdings" pitchFamily="2" charset="2"/>
              <a:buNone/>
            </a:pPr>
            <a:r>
              <a:rPr lang="tr-TR" sz="2800" dirty="0"/>
              <a:t>	İşaretli </a:t>
            </a:r>
            <a:r>
              <a:rPr lang="tr-TR" sz="2800" dirty="0" err="1"/>
              <a:t>sekonder</a:t>
            </a:r>
            <a:r>
              <a:rPr lang="tr-TR" sz="2800" dirty="0"/>
              <a:t> antikor metodu direkt metoda göre son derece </a:t>
            </a:r>
            <a:r>
              <a:rPr lang="tr-TR" sz="2800" b="1" dirty="0">
                <a:solidFill>
                  <a:srgbClr val="FF0000"/>
                </a:solidFill>
              </a:rPr>
              <a:t>yüksek duyarlılığa </a:t>
            </a:r>
            <a:r>
              <a:rPr lang="tr-TR" sz="2800" dirty="0"/>
              <a:t>sahiptir. Çünkü birçok </a:t>
            </a:r>
            <a:r>
              <a:rPr lang="tr-TR" sz="2800" dirty="0" err="1"/>
              <a:t>sekonder</a:t>
            </a:r>
            <a:r>
              <a:rPr lang="tr-TR" sz="2800" dirty="0"/>
              <a:t> antikor tek tek olan </a:t>
            </a:r>
            <a:r>
              <a:rPr lang="tr-TR" sz="2800" dirty="0" err="1"/>
              <a:t>primer</a:t>
            </a:r>
            <a:r>
              <a:rPr lang="tr-TR" sz="2800" dirty="0"/>
              <a:t> antikora bağlanabilmekte ve böylelikle işaretli maddeler sayısal açıdan çok olması nedeniyle görülebilirlik artmaktadır.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0070C0"/>
                </a:solidFill>
              </a:rPr>
              <a:t>Morfolojik Görüntüleme Yöntemleri</a:t>
            </a:r>
            <a:endParaRPr lang="tr-TR" dirty="0">
              <a:solidFill>
                <a:srgbClr val="0070C0"/>
              </a:solidFill>
            </a:endParaRPr>
          </a:p>
        </p:txBody>
      </p:sp>
      <p:sp>
        <p:nvSpPr>
          <p:cNvPr id="3" name="2 İçerik Yer Tutucusu"/>
          <p:cNvSpPr>
            <a:spLocks noGrp="1"/>
          </p:cNvSpPr>
          <p:nvPr>
            <p:ph idx="1"/>
          </p:nvPr>
        </p:nvSpPr>
        <p:spPr/>
        <p:txBody>
          <a:bodyPr/>
          <a:lstStyle/>
          <a:p>
            <a:pPr algn="ctr">
              <a:buNone/>
            </a:pPr>
            <a:r>
              <a:rPr lang="tr-TR" b="1" dirty="0"/>
              <a:t>Işık Mikroskobu</a:t>
            </a:r>
          </a:p>
          <a:p>
            <a:pPr>
              <a:buNone/>
            </a:pPr>
            <a:r>
              <a:rPr lang="tr-TR" dirty="0"/>
              <a:t>	</a:t>
            </a:r>
          </a:p>
          <a:p>
            <a:pPr>
              <a:buFont typeface="Wingdings" pitchFamily="2" charset="2"/>
              <a:buChar char="Ø"/>
            </a:pPr>
            <a:r>
              <a:rPr lang="tr-TR" dirty="0"/>
              <a:t>	</a:t>
            </a:r>
            <a:r>
              <a:rPr lang="tr-TR" b="1" dirty="0" err="1">
                <a:solidFill>
                  <a:srgbClr val="FF0000"/>
                </a:solidFill>
              </a:rPr>
              <a:t>Hematoksilen</a:t>
            </a:r>
            <a:r>
              <a:rPr lang="tr-TR" b="1" dirty="0">
                <a:solidFill>
                  <a:srgbClr val="FF0000"/>
                </a:solidFill>
              </a:rPr>
              <a:t> boyaması</a:t>
            </a:r>
          </a:p>
          <a:p>
            <a:pPr>
              <a:buFont typeface="Wingdings" pitchFamily="2" charset="2"/>
              <a:buChar char="Ø"/>
            </a:pPr>
            <a:endParaRPr lang="tr-TR" b="1" dirty="0">
              <a:solidFill>
                <a:srgbClr val="FF0000"/>
              </a:solidFill>
            </a:endParaRPr>
          </a:p>
          <a:p>
            <a:pPr>
              <a:buFont typeface="Wingdings" pitchFamily="2" charset="2"/>
              <a:buChar char="Ø"/>
            </a:pPr>
            <a:r>
              <a:rPr lang="tr-TR" b="1" dirty="0">
                <a:solidFill>
                  <a:srgbClr val="FF0000"/>
                </a:solidFill>
              </a:rPr>
              <a:t>	</a:t>
            </a:r>
            <a:r>
              <a:rPr lang="tr-TR" b="1" dirty="0" err="1">
                <a:solidFill>
                  <a:srgbClr val="FF0000"/>
                </a:solidFill>
              </a:rPr>
              <a:t>Giemsa</a:t>
            </a:r>
            <a:r>
              <a:rPr lang="tr-TR" b="1" dirty="0">
                <a:solidFill>
                  <a:srgbClr val="FF0000"/>
                </a:solidFill>
              </a:rPr>
              <a:t> boyaması</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323850" y="0"/>
            <a:ext cx="8496300" cy="6324600"/>
          </a:xfrm>
        </p:spPr>
        <p:txBody>
          <a:bodyPr>
            <a:normAutofit fontScale="90000"/>
          </a:bodyPr>
          <a:lstStyle/>
          <a:p>
            <a:pPr algn="l" eaLnBrk="1" hangingPunct="1">
              <a:lnSpc>
                <a:spcPct val="150000"/>
              </a:lnSpc>
            </a:pPr>
            <a:br>
              <a:rPr lang="tr-TR" sz="2800" dirty="0"/>
            </a:br>
            <a:br>
              <a:rPr lang="tr-TR" sz="2800" dirty="0"/>
            </a:br>
            <a:br>
              <a:rPr lang="tr-TR" sz="2800" dirty="0"/>
            </a:br>
            <a:br>
              <a:rPr lang="tr-TR" sz="2800" dirty="0"/>
            </a:br>
            <a:br>
              <a:rPr lang="tr-TR" sz="2800" dirty="0"/>
            </a:br>
            <a:br>
              <a:rPr lang="tr-TR" sz="2800" dirty="0"/>
            </a:br>
            <a:br>
              <a:rPr lang="tr-TR" sz="2800" dirty="0"/>
            </a:br>
            <a:br>
              <a:rPr lang="tr-TR" sz="2800" dirty="0"/>
            </a:br>
            <a:br>
              <a:rPr lang="tr-TR" sz="2800" dirty="0"/>
            </a:br>
            <a:br>
              <a:rPr lang="tr-TR" sz="2800" dirty="0"/>
            </a:br>
            <a:br>
              <a:rPr lang="tr-TR" sz="2800" dirty="0"/>
            </a:br>
            <a:r>
              <a:rPr lang="tr-TR" sz="2800" b="1" dirty="0">
                <a:solidFill>
                  <a:srgbClr val="FF0000"/>
                </a:solidFill>
              </a:rPr>
              <a:t>c- Üç Basamaklı ve Beş Basamaklı </a:t>
            </a:r>
            <a:r>
              <a:rPr lang="tr-TR" sz="2800" b="1" dirty="0" err="1">
                <a:solidFill>
                  <a:srgbClr val="FF0000"/>
                </a:solidFill>
              </a:rPr>
              <a:t>Metodlar</a:t>
            </a:r>
            <a:r>
              <a:rPr lang="tr-TR" sz="2800" b="1" dirty="0">
                <a:solidFill>
                  <a:srgbClr val="FF0000"/>
                </a:solidFill>
              </a:rPr>
              <a:t>; PAP, </a:t>
            </a:r>
            <a:r>
              <a:rPr lang="tr-TR" sz="2800" b="1" dirty="0" err="1">
                <a:solidFill>
                  <a:srgbClr val="FF0000"/>
                </a:solidFill>
              </a:rPr>
              <a:t>Double</a:t>
            </a:r>
            <a:r>
              <a:rPr lang="tr-TR" sz="2800" b="1" dirty="0">
                <a:solidFill>
                  <a:srgbClr val="FF0000"/>
                </a:solidFill>
              </a:rPr>
              <a:t>-</a:t>
            </a:r>
            <a:r>
              <a:rPr lang="tr-TR" sz="2800" b="1" dirty="0" err="1">
                <a:solidFill>
                  <a:srgbClr val="FF0000"/>
                </a:solidFill>
              </a:rPr>
              <a:t>Bridge</a:t>
            </a:r>
            <a:r>
              <a:rPr lang="tr-TR" sz="2800" b="1" dirty="0">
                <a:solidFill>
                  <a:srgbClr val="FF0000"/>
                </a:solidFill>
              </a:rPr>
              <a:t>, ABC Teknikleri</a:t>
            </a:r>
            <a:br>
              <a:rPr lang="tr-TR" sz="2800" dirty="0"/>
            </a:br>
            <a:r>
              <a:rPr lang="tr-TR" sz="2800" dirty="0"/>
              <a:t>	</a:t>
            </a:r>
            <a:r>
              <a:rPr lang="tr-TR" sz="2800" b="1" dirty="0">
                <a:solidFill>
                  <a:srgbClr val="FF0000"/>
                </a:solidFill>
              </a:rPr>
              <a:t>“</a:t>
            </a:r>
            <a:r>
              <a:rPr lang="tr-TR" sz="2800" b="1" dirty="0" err="1">
                <a:solidFill>
                  <a:srgbClr val="FF0000"/>
                </a:solidFill>
              </a:rPr>
              <a:t>IgG</a:t>
            </a:r>
            <a:r>
              <a:rPr lang="tr-TR" sz="2800" b="1" dirty="0">
                <a:solidFill>
                  <a:srgbClr val="FF0000"/>
                </a:solidFill>
              </a:rPr>
              <a:t> </a:t>
            </a:r>
            <a:r>
              <a:rPr lang="tr-TR" sz="2800" b="1" dirty="0" err="1">
                <a:solidFill>
                  <a:srgbClr val="FF0000"/>
                </a:solidFill>
              </a:rPr>
              <a:t>Sandwich</a:t>
            </a:r>
            <a:r>
              <a:rPr lang="tr-TR" sz="2800" b="1" dirty="0">
                <a:solidFill>
                  <a:srgbClr val="FF0000"/>
                </a:solidFill>
              </a:rPr>
              <a:t>” </a:t>
            </a:r>
            <a:r>
              <a:rPr lang="tr-TR" sz="2800" dirty="0"/>
              <a:t>i oluşturulmaktadır. İşaretli </a:t>
            </a:r>
            <a:r>
              <a:rPr lang="tr-TR" sz="2800" dirty="0" err="1"/>
              <a:t>sekonder</a:t>
            </a:r>
            <a:r>
              <a:rPr lang="tr-TR" sz="2800" dirty="0"/>
              <a:t> antikorlar </a:t>
            </a:r>
            <a:r>
              <a:rPr lang="tr-TR" sz="2800" dirty="0" err="1"/>
              <a:t>primer</a:t>
            </a:r>
            <a:r>
              <a:rPr lang="tr-TR" sz="2800" dirty="0"/>
              <a:t> antikora bağlanmakta ve başka işaretli </a:t>
            </a:r>
            <a:r>
              <a:rPr lang="tr-TR" sz="2800" dirty="0" err="1"/>
              <a:t>sekonder</a:t>
            </a:r>
            <a:r>
              <a:rPr lang="tr-TR" sz="2800" dirty="0"/>
              <a:t> antikorlarda diğer işaretli </a:t>
            </a:r>
            <a:r>
              <a:rPr lang="tr-TR" sz="2800" dirty="0" err="1"/>
              <a:t>sekonder</a:t>
            </a:r>
            <a:r>
              <a:rPr lang="tr-TR" sz="2800" dirty="0"/>
              <a:t> antikorlara bağlanmaktadır. </a:t>
            </a:r>
            <a:br>
              <a:rPr lang="tr-TR" sz="2800" dirty="0"/>
            </a:br>
            <a:r>
              <a:rPr lang="tr-TR" sz="2800" dirty="0"/>
              <a:t>	</a:t>
            </a:r>
            <a:r>
              <a:rPr lang="tr-TR" sz="2800" b="1" dirty="0" err="1">
                <a:solidFill>
                  <a:srgbClr val="FF0000"/>
                </a:solidFill>
              </a:rPr>
              <a:t>Peroksidaz</a:t>
            </a:r>
            <a:r>
              <a:rPr lang="tr-TR" sz="2800" b="1" dirty="0">
                <a:solidFill>
                  <a:srgbClr val="FF0000"/>
                </a:solidFill>
              </a:rPr>
              <a:t>-</a:t>
            </a:r>
            <a:r>
              <a:rPr lang="tr-TR" sz="2800" b="1" dirty="0" err="1">
                <a:solidFill>
                  <a:srgbClr val="FF0000"/>
                </a:solidFill>
              </a:rPr>
              <a:t>Antiperoksidaz</a:t>
            </a:r>
            <a:r>
              <a:rPr lang="tr-TR" sz="2800" b="1" dirty="0">
                <a:solidFill>
                  <a:srgbClr val="FF0000"/>
                </a:solidFill>
              </a:rPr>
              <a:t> (PAP) ve </a:t>
            </a:r>
            <a:r>
              <a:rPr lang="tr-TR" sz="2800" b="1" dirty="0" err="1">
                <a:solidFill>
                  <a:srgbClr val="FF0000"/>
                </a:solidFill>
              </a:rPr>
              <a:t>Avidin</a:t>
            </a:r>
            <a:r>
              <a:rPr lang="tr-TR" sz="2800" b="1" dirty="0">
                <a:solidFill>
                  <a:srgbClr val="FF0000"/>
                </a:solidFill>
              </a:rPr>
              <a:t>-</a:t>
            </a:r>
            <a:r>
              <a:rPr lang="tr-TR" sz="2800" b="1" dirty="0" err="1">
                <a:solidFill>
                  <a:srgbClr val="FF0000"/>
                </a:solidFill>
              </a:rPr>
              <a:t>biotin</a:t>
            </a:r>
            <a:r>
              <a:rPr lang="tr-TR" sz="2800" b="1" dirty="0">
                <a:solidFill>
                  <a:srgbClr val="FF0000"/>
                </a:solidFill>
              </a:rPr>
              <a:t> kompleks (ABC) </a:t>
            </a:r>
            <a:r>
              <a:rPr lang="tr-TR" sz="2800" dirty="0" err="1"/>
              <a:t>metodlarının</a:t>
            </a:r>
            <a:r>
              <a:rPr lang="tr-TR" sz="2800" dirty="0"/>
              <a:t> işaretli </a:t>
            </a:r>
            <a:r>
              <a:rPr lang="tr-TR" sz="2800" dirty="0" err="1"/>
              <a:t>sekonder</a:t>
            </a:r>
            <a:r>
              <a:rPr lang="tr-TR" sz="2800" dirty="0"/>
              <a:t> antikor tekniğine göre çok  daha verimlidir.</a:t>
            </a:r>
            <a:br>
              <a:rPr lang="tr-TR" sz="2800" dirty="0"/>
            </a:br>
            <a:br>
              <a:rPr lang="tr-TR" sz="2800" dirty="0"/>
            </a:br>
            <a:br>
              <a:rPr lang="tr-TR" sz="2800" dirty="0"/>
            </a:br>
            <a:br>
              <a:rPr lang="tr-TR" sz="2800" dirty="0"/>
            </a:br>
            <a:br>
              <a:rPr lang="tr-TR" sz="2800" dirty="0"/>
            </a:br>
            <a:br>
              <a:rPr lang="tr-TR" sz="2800" dirty="0"/>
            </a:br>
            <a:br>
              <a:rPr lang="tr-TR" sz="2800" dirty="0"/>
            </a:br>
            <a:br>
              <a:rPr lang="tr-TR" sz="2800" dirty="0"/>
            </a:br>
            <a:br>
              <a:rPr lang="tr-TR" sz="2800" dirty="0"/>
            </a:br>
            <a:r>
              <a:rPr lang="tr-TR" sz="2800" dirty="0"/>
              <a:t>              </a:t>
            </a:r>
            <a:br>
              <a:rPr lang="tr-TR" sz="2800" b="1" dirty="0">
                <a:solidFill>
                  <a:schemeClr val="tx1"/>
                </a:solidFill>
              </a:rPr>
            </a:br>
            <a:br>
              <a:rPr lang="tr-TR" sz="2800" b="1" dirty="0">
                <a:solidFill>
                  <a:schemeClr val="tx1"/>
                </a:solidFill>
              </a:rPr>
            </a:br>
            <a:r>
              <a:rPr lang="tr-TR" sz="2800" dirty="0"/>
              <a:t>	</a:t>
            </a:r>
            <a:r>
              <a:rPr lang="tr-TR" sz="2400" b="1" dirty="0">
                <a:solidFill>
                  <a:schemeClr val="tx1"/>
                </a:solidFill>
              </a:rPr>
              <a:t>.</a:t>
            </a:r>
            <a:br>
              <a:rPr lang="tr-TR" sz="2400" b="1" dirty="0">
                <a:solidFill>
                  <a:schemeClr val="tx1"/>
                </a:solidFill>
              </a:rPr>
            </a:br>
            <a:endParaRPr lang="tr-TR" sz="2400"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323850" y="274638"/>
            <a:ext cx="8496300" cy="6394450"/>
          </a:xfrm>
        </p:spPr>
        <p:txBody>
          <a:bodyPr>
            <a:normAutofit fontScale="90000"/>
          </a:bodyPr>
          <a:lstStyle/>
          <a:p>
            <a:pPr algn="l" eaLnBrk="1" hangingPunct="1">
              <a:lnSpc>
                <a:spcPct val="150000"/>
              </a:lnSpc>
            </a:pPr>
            <a:br>
              <a:rPr lang="tr-TR" sz="2400" dirty="0"/>
            </a:br>
            <a:br>
              <a:rPr lang="tr-TR" sz="2400" dirty="0"/>
            </a:br>
            <a:br>
              <a:rPr lang="tr-TR" sz="2400" dirty="0"/>
            </a:br>
            <a:br>
              <a:rPr lang="tr-TR" sz="2400" dirty="0"/>
            </a:br>
            <a:br>
              <a:rPr lang="tr-TR" sz="2400" dirty="0"/>
            </a:br>
            <a:br>
              <a:rPr lang="tr-TR" sz="2400" dirty="0"/>
            </a:br>
            <a:br>
              <a:rPr lang="tr-TR" sz="2400" dirty="0"/>
            </a:br>
            <a:r>
              <a:rPr lang="tr-TR" sz="2400" dirty="0"/>
              <a:t>	</a:t>
            </a:r>
            <a:r>
              <a:rPr lang="tr-TR" sz="2200" dirty="0"/>
              <a:t>PAP yönteminde </a:t>
            </a:r>
            <a:r>
              <a:rPr lang="tr-TR" sz="2200" dirty="0" err="1"/>
              <a:t>primer</a:t>
            </a:r>
            <a:r>
              <a:rPr lang="tr-TR" sz="2200" dirty="0"/>
              <a:t> antikor özgün olduğu bir antijene bağlanmaktadır. İşaretli olmayan </a:t>
            </a:r>
            <a:r>
              <a:rPr lang="tr-TR" sz="2200" dirty="0" err="1"/>
              <a:t>sekonder</a:t>
            </a:r>
            <a:r>
              <a:rPr lang="tr-TR" sz="2200" dirty="0"/>
              <a:t> antikor </a:t>
            </a:r>
            <a:r>
              <a:rPr lang="tr-TR" sz="2200" dirty="0" err="1"/>
              <a:t>primer</a:t>
            </a:r>
            <a:r>
              <a:rPr lang="tr-TR" sz="2200" dirty="0"/>
              <a:t> antikora bağlanmakta ve üçüncü </a:t>
            </a:r>
            <a:r>
              <a:rPr lang="tr-TR" sz="2200" dirty="0" err="1"/>
              <a:t>basamaktada</a:t>
            </a:r>
            <a:r>
              <a:rPr lang="tr-TR" sz="2200" dirty="0"/>
              <a:t> PAP kompleksi işaretsiz </a:t>
            </a:r>
            <a:r>
              <a:rPr lang="tr-TR" sz="2200" dirty="0" err="1"/>
              <a:t>sekonder</a:t>
            </a:r>
            <a:r>
              <a:rPr lang="tr-TR" sz="2200" dirty="0"/>
              <a:t> antikora bağlanmaktadır.</a:t>
            </a:r>
            <a:br>
              <a:rPr lang="tr-TR" sz="2200" dirty="0"/>
            </a:br>
            <a:br>
              <a:rPr lang="tr-TR" sz="2200" dirty="0"/>
            </a:br>
            <a:r>
              <a:rPr lang="tr-TR" sz="2200" dirty="0"/>
              <a:t>	</a:t>
            </a:r>
            <a:r>
              <a:rPr lang="tr-TR" sz="2200" dirty="0" err="1"/>
              <a:t>Double</a:t>
            </a:r>
            <a:r>
              <a:rPr lang="tr-TR" sz="2200" dirty="0"/>
              <a:t>-</a:t>
            </a:r>
            <a:r>
              <a:rPr lang="tr-TR" sz="2200" dirty="0" err="1"/>
              <a:t>Bridge</a:t>
            </a:r>
            <a:r>
              <a:rPr lang="tr-TR" sz="2200" dirty="0"/>
              <a:t> teknikte </a:t>
            </a:r>
            <a:r>
              <a:rPr lang="tr-TR" sz="2200" dirty="0" err="1"/>
              <a:t>antisera</a:t>
            </a:r>
            <a:r>
              <a:rPr lang="tr-TR" sz="2200" dirty="0"/>
              <a:t> </a:t>
            </a:r>
            <a:r>
              <a:rPr lang="tr-TR" sz="2200" dirty="0" err="1"/>
              <a:t>sandwichi</a:t>
            </a:r>
            <a:r>
              <a:rPr lang="tr-TR" sz="2200" dirty="0"/>
              <a:t> sayesinde daha çok bağlanma bölgesi oluşturularak daha çok işaretleme kullanmak suretiyle görüntüleme daha kesin olmaktadır. PAP+</a:t>
            </a:r>
            <a:r>
              <a:rPr lang="tr-TR" sz="2200" dirty="0" err="1"/>
              <a:t>Bridge</a:t>
            </a:r>
            <a:r>
              <a:rPr lang="tr-TR" sz="2200" dirty="0"/>
              <a:t>+PAP </a:t>
            </a:r>
            <a:br>
              <a:rPr lang="tr-TR" sz="2200" dirty="0"/>
            </a:br>
            <a:br>
              <a:rPr lang="tr-TR" sz="2200" dirty="0"/>
            </a:br>
            <a:r>
              <a:rPr lang="tr-TR" sz="2200" dirty="0"/>
              <a:t>	</a:t>
            </a:r>
            <a:r>
              <a:rPr lang="tr-TR" sz="2200" dirty="0" err="1"/>
              <a:t>Avidin</a:t>
            </a:r>
            <a:r>
              <a:rPr lang="tr-TR" sz="2200" dirty="0"/>
              <a:t>-</a:t>
            </a:r>
            <a:r>
              <a:rPr lang="tr-TR" sz="2200" dirty="0" err="1"/>
              <a:t>biotin</a:t>
            </a:r>
            <a:r>
              <a:rPr lang="tr-TR" sz="2200" dirty="0"/>
              <a:t>-</a:t>
            </a:r>
            <a:r>
              <a:rPr lang="tr-TR" sz="2200" dirty="0" err="1"/>
              <a:t>compleks</a:t>
            </a:r>
            <a:r>
              <a:rPr lang="tr-TR" sz="2200" dirty="0"/>
              <a:t>-</a:t>
            </a:r>
            <a:r>
              <a:rPr lang="tr-TR" sz="2200" dirty="0" err="1"/>
              <a:t>peroksidaz</a:t>
            </a:r>
            <a:r>
              <a:rPr lang="tr-TR" sz="2200" dirty="0"/>
              <a:t> (ABC-</a:t>
            </a:r>
            <a:r>
              <a:rPr lang="tr-TR" sz="2200" dirty="0" err="1"/>
              <a:t>peroksidaz</a:t>
            </a:r>
            <a:r>
              <a:rPr lang="tr-TR" sz="2200" dirty="0"/>
              <a:t>) metodunda </a:t>
            </a:r>
            <a:r>
              <a:rPr lang="tr-TR" sz="2200" dirty="0" err="1"/>
              <a:t>avidinin</a:t>
            </a:r>
            <a:r>
              <a:rPr lang="tr-TR" sz="2200" dirty="0"/>
              <a:t> </a:t>
            </a:r>
            <a:r>
              <a:rPr lang="tr-TR" sz="2200" dirty="0" err="1"/>
              <a:t>biotine</a:t>
            </a:r>
            <a:r>
              <a:rPr lang="tr-TR" sz="2200" dirty="0"/>
              <a:t> karşı bağlanma özelliği son derece yüksektir. Dokuya </a:t>
            </a:r>
            <a:r>
              <a:rPr lang="tr-TR" sz="2200" dirty="0" err="1"/>
              <a:t>primer</a:t>
            </a:r>
            <a:r>
              <a:rPr lang="tr-TR" sz="2200" dirty="0"/>
              <a:t> antikor uygulandıktan sonra </a:t>
            </a:r>
            <a:r>
              <a:rPr lang="tr-TR" sz="2200" dirty="0" err="1"/>
              <a:t>biotinle</a:t>
            </a:r>
            <a:r>
              <a:rPr lang="tr-TR" sz="2200" dirty="0"/>
              <a:t> işaretlenmiş </a:t>
            </a:r>
            <a:r>
              <a:rPr lang="tr-TR" sz="2200" dirty="0" err="1"/>
              <a:t>sekonder</a:t>
            </a:r>
            <a:r>
              <a:rPr lang="tr-TR" sz="2200" dirty="0"/>
              <a:t> antikor aktarılır. Sonra doku ABC-</a:t>
            </a:r>
            <a:r>
              <a:rPr lang="tr-TR" sz="2200" dirty="0" err="1"/>
              <a:t>peroksidaz</a:t>
            </a:r>
            <a:r>
              <a:rPr lang="tr-TR" sz="2200" dirty="0"/>
              <a:t>  kompleksi ile </a:t>
            </a:r>
            <a:r>
              <a:rPr lang="tr-TR" sz="2200" dirty="0" err="1"/>
              <a:t>inkübe</a:t>
            </a:r>
            <a:r>
              <a:rPr lang="tr-TR" sz="2200" dirty="0"/>
              <a:t> edilir.Böylece birçok tabaka oluşması sağlanır.</a:t>
            </a:r>
            <a:br>
              <a:rPr lang="tr-TR" sz="2200" dirty="0">
                <a:solidFill>
                  <a:schemeClr val="tx1"/>
                </a:solidFill>
              </a:rPr>
            </a:br>
            <a:br>
              <a:rPr lang="tr-TR" sz="2200" dirty="0">
                <a:solidFill>
                  <a:schemeClr val="tx1"/>
                </a:solidFill>
              </a:rPr>
            </a:br>
            <a:r>
              <a:rPr lang="tr-TR" sz="2200" dirty="0">
                <a:solidFill>
                  <a:schemeClr val="tx1"/>
                </a:solidFill>
              </a:rPr>
              <a:t>	.</a:t>
            </a:r>
            <a:br>
              <a:rPr lang="tr-TR" sz="2200" dirty="0">
                <a:solidFill>
                  <a:schemeClr val="tx1"/>
                </a:solidFill>
              </a:rPr>
            </a:br>
            <a:br>
              <a:rPr lang="tr-TR" sz="2800" dirty="0">
                <a:solidFill>
                  <a:schemeClr val="tx1"/>
                </a:solidFill>
                <a:effectLst/>
                <a:latin typeface="Times New Roman" pitchFamily="18" charset="0"/>
              </a:rPr>
            </a:br>
            <a:br>
              <a:rPr lang="tr-TR" sz="2800" dirty="0">
                <a:solidFill>
                  <a:schemeClr val="tx1"/>
                </a:solidFill>
                <a:effectLst/>
                <a:latin typeface="Times New Roman" pitchFamily="18" charset="0"/>
              </a:rPr>
            </a:br>
            <a:r>
              <a:rPr lang="tr-TR" sz="2800" dirty="0">
                <a:solidFill>
                  <a:schemeClr val="tx1"/>
                </a:solidFill>
                <a:effectLst/>
                <a:latin typeface="Times New Roman" pitchFamily="18" charset="0"/>
              </a:rPr>
              <a:t>	</a:t>
            </a:r>
            <a:r>
              <a:rPr lang="tr-TR" sz="2400" b="1" dirty="0"/>
              <a:t>.</a:t>
            </a:r>
            <a:br>
              <a:rPr lang="tr-TR" sz="2400" b="1" dirty="0"/>
            </a:br>
            <a:r>
              <a:rPr lang="tr-TR" dirty="0">
                <a:solidFill>
                  <a:schemeClr val="tx1"/>
                </a:solidFill>
                <a:effectLst/>
                <a:latin typeface="Times New Roman" pitchFamily="18"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026"/>
          <p:cNvSpPr>
            <a:spLocks noGrp="1" noChangeArrowheads="1"/>
          </p:cNvSpPr>
          <p:nvPr>
            <p:ph type="title"/>
          </p:nvPr>
        </p:nvSpPr>
        <p:spPr>
          <a:xfrm>
            <a:off x="457200" y="274638"/>
            <a:ext cx="8229600" cy="5973762"/>
          </a:xfrm>
        </p:spPr>
        <p:txBody>
          <a:bodyPr>
            <a:normAutofit fontScale="90000"/>
          </a:bodyPr>
          <a:lstStyle/>
          <a:p>
            <a:pPr algn="l" eaLnBrk="1" hangingPunct="1">
              <a:lnSpc>
                <a:spcPct val="150000"/>
              </a:lnSpc>
            </a:pPr>
            <a:br>
              <a:rPr lang="tr-TR" sz="2400" dirty="0"/>
            </a:br>
            <a:br>
              <a:rPr lang="tr-TR" sz="2400" dirty="0"/>
            </a:br>
            <a:br>
              <a:rPr lang="tr-TR" sz="2400" dirty="0"/>
            </a:br>
            <a:br>
              <a:rPr lang="tr-TR" sz="2400" dirty="0"/>
            </a:br>
            <a:br>
              <a:rPr lang="tr-TR" sz="2400" dirty="0"/>
            </a:br>
            <a:br>
              <a:rPr lang="tr-TR" sz="2400" dirty="0"/>
            </a:br>
            <a:br>
              <a:rPr lang="tr-TR" sz="2400" dirty="0"/>
            </a:br>
            <a:br>
              <a:rPr lang="tr-TR" sz="2400" dirty="0"/>
            </a:br>
            <a:br>
              <a:rPr lang="tr-TR" sz="2400" dirty="0"/>
            </a:br>
            <a:r>
              <a:rPr lang="tr-TR" sz="2400" dirty="0"/>
              <a:t>	</a:t>
            </a:r>
            <a:br>
              <a:rPr lang="tr-TR" sz="2400" dirty="0"/>
            </a:br>
            <a:br>
              <a:rPr lang="tr-TR" sz="2400" dirty="0"/>
            </a:br>
            <a:r>
              <a:rPr lang="tr-TR" sz="2400" dirty="0"/>
              <a:t>	</a:t>
            </a:r>
            <a:br>
              <a:rPr lang="tr-TR" sz="2400" dirty="0"/>
            </a:br>
            <a:r>
              <a:rPr lang="tr-TR" sz="2400" dirty="0"/>
              <a:t>	</a:t>
            </a:r>
            <a:r>
              <a:rPr lang="tr-TR" sz="2800" dirty="0" err="1"/>
              <a:t>İmmünoperoksidaz</a:t>
            </a:r>
            <a:r>
              <a:rPr lang="tr-TR" sz="2800" dirty="0"/>
              <a:t> yöntemlerinde boya maddesi olarak genelde </a:t>
            </a:r>
            <a:r>
              <a:rPr lang="tr-TR" sz="2800" b="1" dirty="0" err="1">
                <a:solidFill>
                  <a:srgbClr val="FF0000"/>
                </a:solidFill>
              </a:rPr>
              <a:t>diaminobenzidine</a:t>
            </a:r>
            <a:r>
              <a:rPr lang="tr-TR" sz="2800" b="1" dirty="0">
                <a:solidFill>
                  <a:srgbClr val="FF0000"/>
                </a:solidFill>
              </a:rPr>
              <a:t> (DAB) </a:t>
            </a:r>
            <a:r>
              <a:rPr lang="tr-TR" sz="2800" dirty="0"/>
              <a:t>kullanılır. </a:t>
            </a:r>
            <a:br>
              <a:rPr lang="tr-TR" sz="2800" dirty="0"/>
            </a:br>
            <a:br>
              <a:rPr lang="tr-TR" sz="2800" dirty="0"/>
            </a:br>
            <a:r>
              <a:rPr lang="tr-TR" sz="2800" dirty="0"/>
              <a:t>	</a:t>
            </a:r>
            <a:r>
              <a:rPr lang="tr-TR" sz="2800" b="1" dirty="0" err="1">
                <a:solidFill>
                  <a:srgbClr val="FF0000"/>
                </a:solidFill>
              </a:rPr>
              <a:t>Kollaidal</a:t>
            </a:r>
            <a:r>
              <a:rPr lang="tr-TR" sz="2800" b="1" dirty="0">
                <a:solidFill>
                  <a:srgbClr val="FF0000"/>
                </a:solidFill>
              </a:rPr>
              <a:t> altın molekülleri </a:t>
            </a:r>
            <a:r>
              <a:rPr lang="tr-TR" sz="2800" dirty="0"/>
              <a:t>hem ışık </a:t>
            </a:r>
            <a:r>
              <a:rPr lang="tr-TR" sz="2800" dirty="0" err="1"/>
              <a:t>hemde</a:t>
            </a:r>
            <a:r>
              <a:rPr lang="tr-TR" sz="2800" dirty="0"/>
              <a:t> elektron mikroskobik çalışmalarda işaretleyici olarak kullanılmaktadır. </a:t>
            </a:r>
            <a:br>
              <a:rPr lang="tr-TR" sz="2800" dirty="0"/>
            </a:br>
            <a:br>
              <a:rPr lang="tr-TR" sz="2800" dirty="0"/>
            </a:br>
            <a:r>
              <a:rPr lang="tr-TR" sz="2800" dirty="0"/>
              <a:t>	Üç basamaklı teknikte </a:t>
            </a:r>
            <a:r>
              <a:rPr lang="tr-TR" sz="2800" dirty="0" err="1"/>
              <a:t>primer</a:t>
            </a:r>
            <a:r>
              <a:rPr lang="tr-TR" sz="2800" dirty="0"/>
              <a:t> antikor </a:t>
            </a:r>
            <a:r>
              <a:rPr lang="tr-TR" sz="2800" dirty="0" err="1"/>
              <a:t>dilüsyonları</a:t>
            </a:r>
            <a:r>
              <a:rPr lang="tr-TR" sz="2800" dirty="0"/>
              <a:t> daha fazla olduğundan iki basamaklı metoda göre daha iyi sonuç vermektedir.</a:t>
            </a:r>
            <a:r>
              <a:rPr lang="tr-TR" sz="2400" dirty="0"/>
              <a:t> </a:t>
            </a:r>
            <a:br>
              <a:rPr lang="tr-TR" sz="2400" dirty="0"/>
            </a:br>
            <a:br>
              <a:rPr lang="tr-TR" sz="2400" dirty="0"/>
            </a:br>
            <a:br>
              <a:rPr lang="tr-TR" sz="2400" dirty="0"/>
            </a:br>
            <a:br>
              <a:rPr lang="tr-TR" sz="2400" dirty="0"/>
            </a:br>
            <a:br>
              <a:rPr lang="tr-TR" sz="2400" dirty="0"/>
            </a:br>
            <a:br>
              <a:rPr lang="tr-TR" sz="2400" dirty="0"/>
            </a:br>
            <a:r>
              <a:rPr lang="tr-TR" sz="2400" dirty="0"/>
              <a:t> </a:t>
            </a:r>
            <a:br>
              <a:rPr lang="tr-TR" sz="2400" dirty="0"/>
            </a:br>
            <a:br>
              <a:rPr lang="tr-TR" sz="2400" dirty="0"/>
            </a:br>
            <a:r>
              <a:rPr lang="tr-TR" sz="2400" dirty="0"/>
              <a:t>	</a:t>
            </a:r>
            <a:r>
              <a:rPr lang="tr-TR" sz="2400" b="1" dirty="0">
                <a:solidFill>
                  <a:schemeClr val="tx1"/>
                </a:solidFill>
              </a:rPr>
              <a:t>.</a:t>
            </a:r>
            <a:br>
              <a:rPr lang="tr-TR" sz="2400" b="1" dirty="0">
                <a:solidFill>
                  <a:schemeClr val="tx1"/>
                </a:solidFill>
              </a:rPr>
            </a:br>
            <a:br>
              <a:rPr lang="tr-TR" sz="2400" dirty="0">
                <a:solidFill>
                  <a:schemeClr val="tx1"/>
                </a:solidFill>
              </a:rPr>
            </a:br>
            <a:br>
              <a:rPr lang="tr-TR" sz="2400" dirty="0"/>
            </a:br>
            <a:endParaRPr lang="tr-T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333375"/>
            <a:ext cx="8147050" cy="5838825"/>
          </a:xfrm>
        </p:spPr>
        <p:txBody>
          <a:bodyPr>
            <a:normAutofit fontScale="90000"/>
          </a:bodyPr>
          <a:lstStyle/>
          <a:p>
            <a:pPr eaLnBrk="1" hangingPunct="1"/>
            <a:br>
              <a:rPr lang="tr-TR" sz="2800" dirty="0">
                <a:solidFill>
                  <a:schemeClr val="tx1"/>
                </a:solidFill>
              </a:rPr>
            </a:br>
            <a:br>
              <a:rPr lang="tr-TR" sz="2800" dirty="0">
                <a:solidFill>
                  <a:schemeClr val="tx1"/>
                </a:solidFill>
              </a:rPr>
            </a:br>
            <a:br>
              <a:rPr lang="tr-TR" sz="2800" dirty="0">
                <a:solidFill>
                  <a:schemeClr val="tx1"/>
                </a:solidFill>
              </a:rPr>
            </a:br>
            <a:br>
              <a:rPr lang="tr-TR" sz="2800" dirty="0">
                <a:solidFill>
                  <a:schemeClr val="tx1"/>
                </a:solidFill>
              </a:rPr>
            </a:br>
            <a:br>
              <a:rPr lang="tr-TR" sz="2800" dirty="0">
                <a:solidFill>
                  <a:schemeClr val="tx1"/>
                </a:solidFill>
              </a:rPr>
            </a:br>
            <a:br>
              <a:rPr lang="tr-TR" sz="2800" dirty="0">
                <a:solidFill>
                  <a:schemeClr val="tx1"/>
                </a:solidFill>
              </a:rPr>
            </a:br>
            <a:br>
              <a:rPr lang="tr-TR" sz="2800" dirty="0">
                <a:solidFill>
                  <a:schemeClr val="tx1"/>
                </a:solidFill>
              </a:rPr>
            </a:br>
            <a:br>
              <a:rPr lang="tr-TR" sz="2800" dirty="0">
                <a:solidFill>
                  <a:schemeClr val="tx1"/>
                </a:solidFill>
              </a:rPr>
            </a:br>
            <a:r>
              <a:rPr lang="tr-TR" sz="2800" b="1" dirty="0">
                <a:solidFill>
                  <a:srgbClr val="0070C0"/>
                </a:solidFill>
              </a:rPr>
              <a:t>İMMÜNOSİTOKİMYA İÇİN GEREKLİ KOŞULLAR</a:t>
            </a:r>
            <a:br>
              <a:rPr lang="tr-TR" sz="2800" b="1" dirty="0">
                <a:solidFill>
                  <a:srgbClr val="0070C0"/>
                </a:solidFill>
              </a:rPr>
            </a:br>
            <a:br>
              <a:rPr lang="tr-TR" sz="2800" b="1" dirty="0">
                <a:solidFill>
                  <a:schemeClr val="tx1"/>
                </a:solidFill>
              </a:rPr>
            </a:br>
            <a:r>
              <a:rPr lang="tr-TR" sz="2800" b="1" dirty="0">
                <a:solidFill>
                  <a:srgbClr val="FF0000"/>
                </a:solidFill>
              </a:rPr>
              <a:t>1. Antijenin iyi korunması</a:t>
            </a:r>
            <a:br>
              <a:rPr lang="tr-TR" sz="2800" b="1" dirty="0">
                <a:solidFill>
                  <a:srgbClr val="FF0000"/>
                </a:solidFill>
              </a:rPr>
            </a:br>
            <a:br>
              <a:rPr lang="tr-TR" sz="2800" b="1" dirty="0">
                <a:solidFill>
                  <a:srgbClr val="FF0000"/>
                </a:solidFill>
              </a:rPr>
            </a:br>
            <a:r>
              <a:rPr lang="tr-TR" sz="2800" b="1" dirty="0">
                <a:solidFill>
                  <a:srgbClr val="FF0000"/>
                </a:solidFill>
              </a:rPr>
              <a:t>2. Özgün boyanma</a:t>
            </a:r>
            <a:br>
              <a:rPr lang="tr-TR" sz="2800" b="1" dirty="0">
                <a:solidFill>
                  <a:srgbClr val="FF0000"/>
                </a:solidFill>
              </a:rPr>
            </a:br>
            <a:br>
              <a:rPr lang="tr-TR" sz="2800" b="1" dirty="0">
                <a:solidFill>
                  <a:srgbClr val="FF0000"/>
                </a:solidFill>
              </a:rPr>
            </a:br>
            <a:r>
              <a:rPr lang="tr-TR" sz="2800" b="1" dirty="0">
                <a:solidFill>
                  <a:srgbClr val="FF0000"/>
                </a:solidFill>
              </a:rPr>
              <a:t>3.İyi nitelikli antikor</a:t>
            </a:r>
            <a:br>
              <a:rPr lang="tr-TR" sz="2800" b="1" dirty="0">
                <a:solidFill>
                  <a:srgbClr val="FF0000"/>
                </a:solidFill>
              </a:rPr>
            </a:br>
            <a:br>
              <a:rPr lang="tr-TR" sz="2800" b="1" dirty="0">
                <a:solidFill>
                  <a:srgbClr val="FF0000"/>
                </a:solidFill>
              </a:rPr>
            </a:br>
            <a:r>
              <a:rPr lang="tr-TR" sz="2800" b="1" dirty="0">
                <a:solidFill>
                  <a:srgbClr val="FF0000"/>
                </a:solidFill>
              </a:rPr>
              <a:t>4. Kolay görülebilen bir işaretleyici</a:t>
            </a:r>
            <a:br>
              <a:rPr lang="tr-TR" sz="2400" dirty="0">
                <a:solidFill>
                  <a:schemeClr val="tx1"/>
                </a:solidFill>
              </a:rPr>
            </a:br>
            <a:br>
              <a:rPr lang="tr-TR" sz="2800" dirty="0">
                <a:solidFill>
                  <a:schemeClr val="tx1"/>
                </a:solidFill>
              </a:rPr>
            </a:br>
            <a:br>
              <a:rPr lang="tr-TR" sz="2800" dirty="0">
                <a:solidFill>
                  <a:schemeClr val="tx1"/>
                </a:solidFill>
              </a:rPr>
            </a:br>
            <a:br>
              <a:rPr lang="tr-TR" sz="2800" dirty="0">
                <a:solidFill>
                  <a:schemeClr val="tx1"/>
                </a:solidFill>
              </a:rPr>
            </a:br>
            <a:br>
              <a:rPr lang="tr-TR" sz="2800" dirty="0">
                <a:solidFill>
                  <a:schemeClr val="tx1"/>
                </a:solidFill>
              </a:rPr>
            </a:br>
            <a:br>
              <a:rPr lang="tr-TR" sz="2800" dirty="0">
                <a:solidFill>
                  <a:schemeClr val="tx1"/>
                </a:solidFill>
              </a:rPr>
            </a:br>
            <a:br>
              <a:rPr lang="tr-TR" sz="2800" dirty="0">
                <a:solidFill>
                  <a:schemeClr val="tx1"/>
                </a:solidFill>
              </a:rPr>
            </a:br>
            <a:r>
              <a:rPr lang="tr-TR" sz="2800" dirty="0">
                <a:solidFill>
                  <a:schemeClr val="tx1"/>
                </a:solidFill>
              </a:rPr>
              <a:t>                           </a:t>
            </a:r>
            <a:br>
              <a:rPr lang="tr-TR" sz="2800" dirty="0">
                <a:solidFill>
                  <a:schemeClr val="tx1"/>
                </a:solidFill>
              </a:rPr>
            </a:br>
            <a:br>
              <a:rPr lang="tr-TR" sz="2800" dirty="0">
                <a:solidFill>
                  <a:schemeClr val="tx1"/>
                </a:solidFill>
              </a:rPr>
            </a:br>
            <a:endParaRPr lang="tr-TR" sz="2000" b="1"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a:xfrm>
            <a:off x="142845" y="214313"/>
            <a:ext cx="8643998" cy="6643687"/>
          </a:xfrm>
        </p:spPr>
        <p:txBody>
          <a:bodyPr/>
          <a:lstStyle/>
          <a:p>
            <a:pPr algn="ctr" eaLnBrk="1" hangingPunct="1">
              <a:buFont typeface="Wingdings" pitchFamily="2" charset="2"/>
              <a:buNone/>
            </a:pPr>
            <a:endParaRPr lang="tr-TR" sz="2000" dirty="0"/>
          </a:p>
          <a:p>
            <a:pPr algn="ctr" eaLnBrk="1" hangingPunct="1">
              <a:buFont typeface="Wingdings" pitchFamily="2" charset="2"/>
              <a:buNone/>
            </a:pPr>
            <a:r>
              <a:rPr lang="tr-TR" sz="2000" b="1" dirty="0">
                <a:solidFill>
                  <a:srgbClr val="0070C0"/>
                </a:solidFill>
              </a:rPr>
              <a:t>İMMÜNOSİTOKİMYA TEKNİĞİNİN BASAMAKLARI</a:t>
            </a:r>
          </a:p>
          <a:p>
            <a:pPr algn="ctr" eaLnBrk="1" hangingPunct="1">
              <a:buFont typeface="Wingdings" pitchFamily="2" charset="2"/>
              <a:buNone/>
            </a:pPr>
            <a:endParaRPr lang="tr-TR" sz="2000" b="1" dirty="0"/>
          </a:p>
          <a:p>
            <a:pPr eaLnBrk="1" hangingPunct="1">
              <a:buFont typeface="Wingdings" pitchFamily="2" charset="2"/>
              <a:buNone/>
            </a:pPr>
            <a:r>
              <a:rPr lang="tr-TR" sz="2000" dirty="0"/>
              <a:t>1.Dokunun kesilmesi</a:t>
            </a:r>
          </a:p>
          <a:p>
            <a:pPr eaLnBrk="1" hangingPunct="1">
              <a:buFont typeface="Wingdings" pitchFamily="2" charset="2"/>
              <a:buNone/>
            </a:pPr>
            <a:r>
              <a:rPr lang="tr-TR" sz="2000" dirty="0"/>
              <a:t>2.Kesitlerin fosfat tamponlu tuz </a:t>
            </a:r>
            <a:r>
              <a:rPr lang="tr-TR" sz="2000" dirty="0" err="1"/>
              <a:t>solusyonları</a:t>
            </a:r>
            <a:r>
              <a:rPr lang="tr-TR" sz="2000" dirty="0"/>
              <a:t> ile yıkanması</a:t>
            </a:r>
          </a:p>
          <a:p>
            <a:pPr eaLnBrk="1" hangingPunct="1">
              <a:buFont typeface="Wingdings" pitchFamily="2" charset="2"/>
              <a:buNone/>
            </a:pPr>
            <a:r>
              <a:rPr lang="tr-TR" sz="2000" dirty="0"/>
              <a:t>3.</a:t>
            </a:r>
            <a:r>
              <a:rPr lang="tr-TR" sz="2000" dirty="0" err="1"/>
              <a:t>Non</a:t>
            </a:r>
            <a:r>
              <a:rPr lang="tr-TR" sz="2000" dirty="0"/>
              <a:t>-spesifik bağlanma bölgelerini bloke etmek için kesitlerin </a:t>
            </a:r>
            <a:r>
              <a:rPr lang="tr-TR" sz="2000" dirty="0" err="1"/>
              <a:t>sekonder</a:t>
            </a:r>
            <a:r>
              <a:rPr lang="tr-TR" sz="2000" dirty="0"/>
              <a:t> antikorun üretildiği hayvandan alınan normal serum ile muamele edilmesi</a:t>
            </a:r>
          </a:p>
          <a:p>
            <a:pPr eaLnBrk="1" hangingPunct="1">
              <a:buFont typeface="Wingdings" pitchFamily="2" charset="2"/>
              <a:buNone/>
            </a:pPr>
            <a:r>
              <a:rPr lang="tr-TR" sz="2000" dirty="0"/>
              <a:t>4.Kesitlerin </a:t>
            </a:r>
            <a:r>
              <a:rPr lang="tr-TR" sz="2000" dirty="0" err="1"/>
              <a:t>primer</a:t>
            </a:r>
            <a:r>
              <a:rPr lang="tr-TR" sz="2000" dirty="0"/>
              <a:t> antikor ile muamele edilmesi</a:t>
            </a:r>
          </a:p>
          <a:p>
            <a:pPr eaLnBrk="1" hangingPunct="1">
              <a:buFont typeface="Wingdings" pitchFamily="2" charset="2"/>
              <a:buNone/>
            </a:pPr>
            <a:r>
              <a:rPr lang="tr-TR" sz="2000" dirty="0"/>
              <a:t>5.Kesitlerin PBS ile yıkanması</a:t>
            </a:r>
          </a:p>
          <a:p>
            <a:pPr eaLnBrk="1" hangingPunct="1">
              <a:buFont typeface="Wingdings" pitchFamily="2" charset="2"/>
              <a:buNone/>
            </a:pPr>
            <a:r>
              <a:rPr lang="tr-TR" sz="2000" dirty="0"/>
              <a:t>6.Kesitlerin </a:t>
            </a:r>
            <a:r>
              <a:rPr lang="tr-TR" sz="2000" dirty="0" err="1"/>
              <a:t>biotinle</a:t>
            </a:r>
            <a:r>
              <a:rPr lang="tr-TR" sz="2000" dirty="0"/>
              <a:t> işaretli </a:t>
            </a:r>
            <a:r>
              <a:rPr lang="tr-TR" sz="2000" dirty="0" err="1"/>
              <a:t>sekonder</a:t>
            </a:r>
            <a:r>
              <a:rPr lang="tr-TR" sz="2000" dirty="0"/>
              <a:t> antikor ile muamele edilmesi</a:t>
            </a:r>
          </a:p>
          <a:p>
            <a:pPr eaLnBrk="1" hangingPunct="1">
              <a:buFont typeface="Wingdings" pitchFamily="2" charset="2"/>
              <a:buNone/>
            </a:pPr>
            <a:r>
              <a:rPr lang="tr-TR" sz="2000" dirty="0"/>
              <a:t>7.Yıkama</a:t>
            </a:r>
          </a:p>
          <a:p>
            <a:pPr eaLnBrk="1" hangingPunct="1">
              <a:buFont typeface="Wingdings" pitchFamily="2" charset="2"/>
              <a:buNone/>
            </a:pPr>
            <a:r>
              <a:rPr lang="tr-TR" sz="2000" dirty="0"/>
              <a:t>8. Kesitlerin </a:t>
            </a:r>
            <a:r>
              <a:rPr lang="tr-TR" sz="2000" dirty="0" err="1"/>
              <a:t>Avidin</a:t>
            </a:r>
            <a:r>
              <a:rPr lang="tr-TR" sz="2000" dirty="0"/>
              <a:t>  </a:t>
            </a:r>
            <a:r>
              <a:rPr lang="tr-TR" sz="2000" dirty="0" err="1"/>
              <a:t>biotin</a:t>
            </a:r>
            <a:r>
              <a:rPr lang="tr-TR" sz="2000" dirty="0"/>
              <a:t> yada </a:t>
            </a:r>
            <a:r>
              <a:rPr lang="tr-TR" sz="2000" dirty="0" err="1"/>
              <a:t>streptavidin</a:t>
            </a:r>
            <a:r>
              <a:rPr lang="tr-TR" sz="2000" dirty="0"/>
              <a:t>-HRP kompleksi içeren solüsyonla muamele edilmesi</a:t>
            </a:r>
          </a:p>
          <a:p>
            <a:pPr eaLnBrk="1" hangingPunct="1">
              <a:buFont typeface="Wingdings" pitchFamily="2" charset="2"/>
              <a:buNone/>
            </a:pPr>
            <a:r>
              <a:rPr lang="tr-TR" sz="2000" dirty="0"/>
              <a:t>9.Yıkama </a:t>
            </a:r>
          </a:p>
          <a:p>
            <a:pPr eaLnBrk="1" hangingPunct="1">
              <a:buFont typeface="Wingdings" pitchFamily="2" charset="2"/>
              <a:buNone/>
            </a:pPr>
            <a:r>
              <a:rPr lang="tr-TR" sz="2000" dirty="0"/>
              <a:t>10.Kesitlerin DAB yada AEC </a:t>
            </a:r>
            <a:r>
              <a:rPr lang="tr-TR" sz="2000" dirty="0" err="1"/>
              <a:t>substratı</a:t>
            </a:r>
            <a:r>
              <a:rPr lang="tr-TR" sz="2000" dirty="0"/>
              <a:t> ile boyanması</a:t>
            </a:r>
          </a:p>
          <a:p>
            <a:pPr eaLnBrk="1" hangingPunct="1">
              <a:buFont typeface="Wingdings" pitchFamily="2" charset="2"/>
              <a:buNone/>
            </a:pPr>
            <a:r>
              <a:rPr lang="tr-TR" sz="2000" dirty="0"/>
              <a:t>11.Reaksiyonu sonlandırmak için yıkama</a:t>
            </a:r>
          </a:p>
          <a:p>
            <a:pPr eaLnBrk="1" hangingPunct="1">
              <a:buFont typeface="Wingdings" pitchFamily="2" charset="2"/>
              <a:buNone/>
            </a:pPr>
            <a:endParaRPr lang="tr-TR" b="1" dirty="0"/>
          </a:p>
          <a:p>
            <a:pPr eaLnBrk="1" hangingPunct="1">
              <a:buFont typeface="Wingdings" pitchFamily="2" charset="2"/>
              <a:buNone/>
            </a:pP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4"/>
          <p:cNvGraphicFramePr>
            <a:graphicFrameLocks noChangeAspect="1"/>
          </p:cNvGraphicFramePr>
          <p:nvPr/>
        </p:nvGraphicFramePr>
        <p:xfrm>
          <a:off x="831850" y="2651125"/>
          <a:ext cx="838200" cy="561975"/>
        </p:xfrm>
        <a:graphic>
          <a:graphicData uri="http://schemas.openxmlformats.org/presentationml/2006/ole">
            <mc:AlternateContent xmlns:mc="http://schemas.openxmlformats.org/markup-compatibility/2006">
              <mc:Choice xmlns:v="urn:schemas-microsoft-com:vml" Requires="v">
                <p:oleObj spid="_x0000_s1042" name="Photo Editor Photo" r:id="rId3" imgW="838095" imgH="561905" progId="">
                  <p:embed/>
                </p:oleObj>
              </mc:Choice>
              <mc:Fallback>
                <p:oleObj name="Photo Editor Photo" r:id="rId3" imgW="838095" imgH="561905"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2651125"/>
                        <a:ext cx="83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Text Box 5"/>
          <p:cNvSpPr txBox="1">
            <a:spLocks noChangeArrowheads="1"/>
          </p:cNvSpPr>
          <p:nvPr/>
        </p:nvSpPr>
        <p:spPr bwMode="auto">
          <a:xfrm>
            <a:off x="1887538" y="4270375"/>
            <a:ext cx="2025650" cy="730250"/>
          </a:xfrm>
          <a:prstGeom prst="rect">
            <a:avLst/>
          </a:prstGeom>
          <a:noFill/>
          <a:ln w="9525">
            <a:noFill/>
            <a:miter lim="800000"/>
            <a:headEnd/>
            <a:tailEnd/>
          </a:ln>
        </p:spPr>
        <p:txBody>
          <a:bodyPr wrap="none">
            <a:spAutoFit/>
          </a:bodyPr>
          <a:lstStyle/>
          <a:p>
            <a:r>
              <a:rPr lang="tr-TR" sz="1400"/>
              <a:t>Ligate primary antibody</a:t>
            </a:r>
          </a:p>
          <a:p>
            <a:r>
              <a:rPr lang="tr-TR" sz="1400"/>
              <a:t>with biotinylated</a:t>
            </a:r>
          </a:p>
          <a:p>
            <a:r>
              <a:rPr lang="tr-TR" sz="1400"/>
              <a:t>secondary antibody</a:t>
            </a:r>
          </a:p>
        </p:txBody>
      </p:sp>
      <p:sp>
        <p:nvSpPr>
          <p:cNvPr id="44036" name="Text Box 6"/>
          <p:cNvSpPr txBox="1">
            <a:spLocks noChangeArrowheads="1"/>
          </p:cNvSpPr>
          <p:nvPr/>
        </p:nvSpPr>
        <p:spPr bwMode="auto">
          <a:xfrm>
            <a:off x="3938588" y="4270375"/>
            <a:ext cx="1525587" cy="730250"/>
          </a:xfrm>
          <a:prstGeom prst="rect">
            <a:avLst/>
          </a:prstGeom>
          <a:noFill/>
          <a:ln w="9525">
            <a:noFill/>
            <a:miter lim="800000"/>
            <a:headEnd/>
            <a:tailEnd/>
          </a:ln>
        </p:spPr>
        <p:txBody>
          <a:bodyPr wrap="none">
            <a:spAutoFit/>
          </a:bodyPr>
          <a:lstStyle/>
          <a:p>
            <a:r>
              <a:rPr lang="tr-TR" sz="1400"/>
              <a:t>Bind biotin with</a:t>
            </a:r>
          </a:p>
          <a:p>
            <a:r>
              <a:rPr lang="tr-TR" sz="1400"/>
              <a:t>streptavidin-HRP</a:t>
            </a:r>
          </a:p>
          <a:p>
            <a:r>
              <a:rPr lang="tr-TR" sz="1400"/>
              <a:t>conjugate</a:t>
            </a:r>
          </a:p>
        </p:txBody>
      </p:sp>
      <p:sp>
        <p:nvSpPr>
          <p:cNvPr id="44037" name="Text Box 7"/>
          <p:cNvSpPr txBox="1">
            <a:spLocks noChangeArrowheads="1"/>
          </p:cNvSpPr>
          <p:nvPr/>
        </p:nvSpPr>
        <p:spPr bwMode="auto">
          <a:xfrm>
            <a:off x="5905500" y="4270375"/>
            <a:ext cx="1693863" cy="730250"/>
          </a:xfrm>
          <a:prstGeom prst="rect">
            <a:avLst/>
          </a:prstGeom>
          <a:noFill/>
          <a:ln w="9525">
            <a:noFill/>
            <a:miter lim="800000"/>
            <a:headEnd/>
            <a:tailEnd/>
          </a:ln>
        </p:spPr>
        <p:txBody>
          <a:bodyPr wrap="none">
            <a:spAutoFit/>
          </a:bodyPr>
          <a:lstStyle/>
          <a:p>
            <a:r>
              <a:rPr lang="tr-TR" sz="1400"/>
              <a:t>Stain with the</a:t>
            </a:r>
          </a:p>
          <a:p>
            <a:r>
              <a:rPr lang="tr-TR" sz="1400"/>
              <a:t>reaction of HRP </a:t>
            </a:r>
          </a:p>
          <a:p>
            <a:r>
              <a:rPr lang="tr-TR" sz="1400"/>
              <a:t>with AEC substrate</a:t>
            </a:r>
          </a:p>
        </p:txBody>
      </p:sp>
      <p:sp>
        <p:nvSpPr>
          <p:cNvPr id="44038" name="Text Box 8"/>
          <p:cNvSpPr txBox="1">
            <a:spLocks noChangeArrowheads="1"/>
          </p:cNvSpPr>
          <p:nvPr/>
        </p:nvSpPr>
        <p:spPr bwMode="auto">
          <a:xfrm>
            <a:off x="7702550" y="4270375"/>
            <a:ext cx="1190625" cy="942975"/>
          </a:xfrm>
          <a:prstGeom prst="rect">
            <a:avLst/>
          </a:prstGeom>
          <a:noFill/>
          <a:ln w="9525">
            <a:noFill/>
            <a:miter lim="800000"/>
            <a:headEnd/>
            <a:tailEnd/>
          </a:ln>
        </p:spPr>
        <p:txBody>
          <a:bodyPr wrap="none">
            <a:spAutoFit/>
          </a:bodyPr>
          <a:lstStyle/>
          <a:p>
            <a:r>
              <a:rPr lang="tr-TR" sz="1400"/>
              <a:t>View stained</a:t>
            </a:r>
          </a:p>
          <a:p>
            <a:r>
              <a:rPr lang="tr-TR" sz="1400"/>
              <a:t>proteins by</a:t>
            </a:r>
          </a:p>
          <a:p>
            <a:r>
              <a:rPr lang="tr-TR" sz="1400"/>
              <a:t>brightfield</a:t>
            </a:r>
          </a:p>
          <a:p>
            <a:r>
              <a:rPr lang="tr-TR" sz="1400"/>
              <a:t>microscopy</a:t>
            </a:r>
          </a:p>
        </p:txBody>
      </p:sp>
      <p:sp>
        <p:nvSpPr>
          <p:cNvPr id="44039" name="Text Box 9"/>
          <p:cNvSpPr txBox="1">
            <a:spLocks noChangeArrowheads="1"/>
          </p:cNvSpPr>
          <p:nvPr/>
        </p:nvSpPr>
        <p:spPr bwMode="auto">
          <a:xfrm>
            <a:off x="411163" y="4270375"/>
            <a:ext cx="1566862" cy="1155700"/>
          </a:xfrm>
          <a:prstGeom prst="rect">
            <a:avLst/>
          </a:prstGeom>
          <a:noFill/>
          <a:ln w="9525">
            <a:noFill/>
            <a:miter lim="800000"/>
            <a:headEnd/>
            <a:tailEnd/>
          </a:ln>
        </p:spPr>
        <p:txBody>
          <a:bodyPr wrap="none">
            <a:spAutoFit/>
          </a:bodyPr>
          <a:lstStyle/>
          <a:p>
            <a:r>
              <a:rPr lang="tr-TR" sz="1400"/>
              <a:t>Bind with</a:t>
            </a:r>
          </a:p>
          <a:p>
            <a:r>
              <a:rPr lang="tr-TR" sz="1400"/>
              <a:t>primary antibody</a:t>
            </a:r>
          </a:p>
          <a:p>
            <a:r>
              <a:rPr lang="tr-TR" sz="1400"/>
              <a:t>against protein</a:t>
            </a:r>
          </a:p>
          <a:p>
            <a:r>
              <a:rPr lang="tr-TR" sz="1400"/>
              <a:t>of interest after</a:t>
            </a:r>
          </a:p>
          <a:p>
            <a:r>
              <a:rPr lang="tr-TR" sz="1400"/>
              <a:t>methanol fixation</a:t>
            </a:r>
            <a:r>
              <a:rPr lang="tr-TR" sz="1200"/>
              <a:t> </a:t>
            </a:r>
          </a:p>
        </p:txBody>
      </p:sp>
      <p:sp>
        <p:nvSpPr>
          <p:cNvPr id="44040" name="Rectangle 10"/>
          <p:cNvSpPr>
            <a:spLocks noChangeArrowheads="1"/>
          </p:cNvSpPr>
          <p:nvPr/>
        </p:nvSpPr>
        <p:spPr bwMode="auto">
          <a:xfrm>
            <a:off x="806450" y="3009900"/>
            <a:ext cx="360363" cy="144463"/>
          </a:xfrm>
          <a:prstGeom prst="rect">
            <a:avLst/>
          </a:prstGeom>
          <a:solidFill>
            <a:schemeClr val="accent1"/>
          </a:solidFill>
          <a:ln w="9525">
            <a:solidFill>
              <a:schemeClr val="tx1"/>
            </a:solidFill>
            <a:miter lim="800000"/>
            <a:headEnd/>
            <a:tailEnd/>
          </a:ln>
        </p:spPr>
        <p:txBody>
          <a:bodyPr wrap="none" anchor="ctr"/>
          <a:lstStyle/>
          <a:p>
            <a:endParaRPr lang="tr-TR">
              <a:latin typeface="Garamond" pitchFamily="18" charset="0"/>
            </a:endParaRPr>
          </a:p>
        </p:txBody>
      </p:sp>
      <p:sp>
        <p:nvSpPr>
          <p:cNvPr id="44041" name="Rectangle 11"/>
          <p:cNvSpPr>
            <a:spLocks noChangeArrowheads="1"/>
          </p:cNvSpPr>
          <p:nvPr/>
        </p:nvSpPr>
        <p:spPr bwMode="auto">
          <a:xfrm>
            <a:off x="1382713" y="2506663"/>
            <a:ext cx="504825" cy="144462"/>
          </a:xfrm>
          <a:prstGeom prst="rect">
            <a:avLst/>
          </a:prstGeom>
          <a:solidFill>
            <a:schemeClr val="bg1"/>
          </a:solidFill>
          <a:ln w="9525">
            <a:noFill/>
            <a:miter lim="800000"/>
            <a:headEnd/>
            <a:tailEnd/>
          </a:ln>
        </p:spPr>
        <p:txBody>
          <a:bodyPr wrap="none" anchor="ctr"/>
          <a:lstStyle/>
          <a:p>
            <a:endParaRPr lang="tr-TR">
              <a:latin typeface="Garamond" pitchFamily="18" charset="0"/>
            </a:endParaRPr>
          </a:p>
        </p:txBody>
      </p:sp>
      <p:sp>
        <p:nvSpPr>
          <p:cNvPr id="44042" name="Rectangle 12"/>
          <p:cNvSpPr>
            <a:spLocks noChangeArrowheads="1"/>
          </p:cNvSpPr>
          <p:nvPr/>
        </p:nvSpPr>
        <p:spPr bwMode="auto">
          <a:xfrm>
            <a:off x="879475" y="2651125"/>
            <a:ext cx="358775" cy="142875"/>
          </a:xfrm>
          <a:prstGeom prst="rect">
            <a:avLst/>
          </a:prstGeom>
          <a:solidFill>
            <a:schemeClr val="bg1"/>
          </a:solidFill>
          <a:ln w="9525">
            <a:noFill/>
            <a:miter lim="800000"/>
            <a:headEnd/>
            <a:tailEnd/>
          </a:ln>
        </p:spPr>
        <p:txBody>
          <a:bodyPr wrap="none" anchor="ctr"/>
          <a:lstStyle/>
          <a:p>
            <a:endParaRPr lang="tr-TR">
              <a:latin typeface="Garamond" pitchFamily="18" charset="0"/>
            </a:endParaRPr>
          </a:p>
        </p:txBody>
      </p:sp>
      <p:graphicFrame>
        <p:nvGraphicFramePr>
          <p:cNvPr id="44043" name="Object 13"/>
          <p:cNvGraphicFramePr>
            <a:graphicFrameLocks noChangeAspect="1"/>
          </p:cNvGraphicFramePr>
          <p:nvPr/>
        </p:nvGraphicFramePr>
        <p:xfrm>
          <a:off x="2271713" y="2638425"/>
          <a:ext cx="838200" cy="561975"/>
        </p:xfrm>
        <a:graphic>
          <a:graphicData uri="http://schemas.openxmlformats.org/presentationml/2006/ole">
            <mc:AlternateContent xmlns:mc="http://schemas.openxmlformats.org/markup-compatibility/2006">
              <mc:Choice xmlns:v="urn:schemas-microsoft-com:vml" Requires="v">
                <p:oleObj spid="_x0000_s1043" name="Photo Editor Photo" r:id="rId5" imgW="838095" imgH="561905" progId="">
                  <p:embed/>
                </p:oleObj>
              </mc:Choice>
              <mc:Fallback>
                <p:oleObj name="Photo Editor Photo" r:id="rId5" imgW="838095" imgH="561905"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638425"/>
                        <a:ext cx="83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4" name="Rectangle 14"/>
          <p:cNvSpPr>
            <a:spLocks noChangeArrowheads="1"/>
          </p:cNvSpPr>
          <p:nvPr/>
        </p:nvSpPr>
        <p:spPr bwMode="auto">
          <a:xfrm>
            <a:off x="2246313" y="2997200"/>
            <a:ext cx="360362" cy="144463"/>
          </a:xfrm>
          <a:prstGeom prst="rect">
            <a:avLst/>
          </a:prstGeom>
          <a:solidFill>
            <a:schemeClr val="accent1"/>
          </a:solidFill>
          <a:ln w="9525">
            <a:solidFill>
              <a:schemeClr val="tx1"/>
            </a:solidFill>
            <a:miter lim="800000"/>
            <a:headEnd/>
            <a:tailEnd/>
          </a:ln>
        </p:spPr>
        <p:txBody>
          <a:bodyPr wrap="none" anchor="ctr"/>
          <a:lstStyle/>
          <a:p>
            <a:endParaRPr lang="tr-TR">
              <a:latin typeface="Garamond" pitchFamily="18" charset="0"/>
            </a:endParaRPr>
          </a:p>
        </p:txBody>
      </p:sp>
      <p:sp>
        <p:nvSpPr>
          <p:cNvPr id="44045" name="Rectangle 15"/>
          <p:cNvSpPr>
            <a:spLocks noChangeArrowheads="1"/>
          </p:cNvSpPr>
          <p:nvPr/>
        </p:nvSpPr>
        <p:spPr bwMode="auto">
          <a:xfrm>
            <a:off x="2822575" y="2565400"/>
            <a:ext cx="504825" cy="144463"/>
          </a:xfrm>
          <a:prstGeom prst="rect">
            <a:avLst/>
          </a:prstGeom>
          <a:solidFill>
            <a:schemeClr val="bg1"/>
          </a:solidFill>
          <a:ln w="9525">
            <a:noFill/>
            <a:miter lim="800000"/>
            <a:headEnd/>
            <a:tailEnd/>
          </a:ln>
        </p:spPr>
        <p:txBody>
          <a:bodyPr wrap="none" anchor="ctr"/>
          <a:lstStyle/>
          <a:p>
            <a:endParaRPr lang="tr-TR">
              <a:latin typeface="Garamond" pitchFamily="18" charset="0"/>
            </a:endParaRPr>
          </a:p>
        </p:txBody>
      </p:sp>
      <p:sp>
        <p:nvSpPr>
          <p:cNvPr id="44046" name="Rectangle 16"/>
          <p:cNvSpPr>
            <a:spLocks noChangeArrowheads="1"/>
          </p:cNvSpPr>
          <p:nvPr/>
        </p:nvSpPr>
        <p:spPr bwMode="auto">
          <a:xfrm>
            <a:off x="2319338" y="2638425"/>
            <a:ext cx="358775" cy="142875"/>
          </a:xfrm>
          <a:prstGeom prst="rect">
            <a:avLst/>
          </a:prstGeom>
          <a:solidFill>
            <a:schemeClr val="bg1"/>
          </a:solidFill>
          <a:ln w="9525">
            <a:noFill/>
            <a:miter lim="800000"/>
            <a:headEnd/>
            <a:tailEnd/>
          </a:ln>
        </p:spPr>
        <p:txBody>
          <a:bodyPr wrap="none" anchor="ctr"/>
          <a:lstStyle/>
          <a:p>
            <a:endParaRPr lang="tr-TR">
              <a:latin typeface="Garamond" pitchFamily="18" charset="0"/>
            </a:endParaRPr>
          </a:p>
        </p:txBody>
      </p:sp>
      <p:sp>
        <p:nvSpPr>
          <p:cNvPr id="44047" name="Line 17"/>
          <p:cNvSpPr>
            <a:spLocks noChangeShapeType="1"/>
          </p:cNvSpPr>
          <p:nvPr/>
        </p:nvSpPr>
        <p:spPr bwMode="auto">
          <a:xfrm flipV="1">
            <a:off x="2895600" y="2636838"/>
            <a:ext cx="287338" cy="142875"/>
          </a:xfrm>
          <a:prstGeom prst="line">
            <a:avLst/>
          </a:prstGeom>
          <a:noFill/>
          <a:ln w="38100">
            <a:solidFill>
              <a:srgbClr val="0000FF"/>
            </a:solidFill>
            <a:round/>
            <a:headEnd/>
            <a:tailEnd/>
          </a:ln>
        </p:spPr>
        <p:txBody>
          <a:bodyPr/>
          <a:lstStyle/>
          <a:p>
            <a:endParaRPr lang="tr-TR"/>
          </a:p>
        </p:txBody>
      </p:sp>
      <p:sp>
        <p:nvSpPr>
          <p:cNvPr id="44048" name="Line 18"/>
          <p:cNvSpPr>
            <a:spLocks noChangeShapeType="1"/>
          </p:cNvSpPr>
          <p:nvPr/>
        </p:nvSpPr>
        <p:spPr bwMode="auto">
          <a:xfrm>
            <a:off x="2751138" y="2779713"/>
            <a:ext cx="142875" cy="0"/>
          </a:xfrm>
          <a:prstGeom prst="line">
            <a:avLst/>
          </a:prstGeom>
          <a:noFill/>
          <a:ln w="38100">
            <a:solidFill>
              <a:srgbClr val="3366FF"/>
            </a:solidFill>
            <a:round/>
            <a:headEnd/>
            <a:tailEnd/>
          </a:ln>
        </p:spPr>
        <p:txBody>
          <a:bodyPr/>
          <a:lstStyle/>
          <a:p>
            <a:endParaRPr lang="tr-TR"/>
          </a:p>
        </p:txBody>
      </p:sp>
      <p:sp>
        <p:nvSpPr>
          <p:cNvPr id="44049" name="Line 19"/>
          <p:cNvSpPr>
            <a:spLocks noChangeShapeType="1"/>
          </p:cNvSpPr>
          <p:nvPr/>
        </p:nvSpPr>
        <p:spPr bwMode="auto">
          <a:xfrm>
            <a:off x="2894013" y="2779713"/>
            <a:ext cx="0" cy="144462"/>
          </a:xfrm>
          <a:prstGeom prst="line">
            <a:avLst/>
          </a:prstGeom>
          <a:noFill/>
          <a:ln w="38100">
            <a:solidFill>
              <a:srgbClr val="0000FF"/>
            </a:solidFill>
            <a:round/>
            <a:headEnd/>
            <a:tailEnd/>
          </a:ln>
        </p:spPr>
        <p:txBody>
          <a:bodyPr/>
          <a:lstStyle/>
          <a:p>
            <a:endParaRPr lang="tr-TR"/>
          </a:p>
        </p:txBody>
      </p:sp>
      <p:graphicFrame>
        <p:nvGraphicFramePr>
          <p:cNvPr id="44050" name="Object 20"/>
          <p:cNvGraphicFramePr>
            <a:graphicFrameLocks noChangeAspect="1"/>
          </p:cNvGraphicFramePr>
          <p:nvPr/>
        </p:nvGraphicFramePr>
        <p:xfrm>
          <a:off x="3856038" y="2638425"/>
          <a:ext cx="838200" cy="561975"/>
        </p:xfrm>
        <a:graphic>
          <a:graphicData uri="http://schemas.openxmlformats.org/presentationml/2006/ole">
            <mc:AlternateContent xmlns:mc="http://schemas.openxmlformats.org/markup-compatibility/2006">
              <mc:Choice xmlns:v="urn:schemas-microsoft-com:vml" Requires="v">
                <p:oleObj spid="_x0000_s1044" name="Photo Editor Photo" r:id="rId6" imgW="838095" imgH="561905" progId="">
                  <p:embed/>
                </p:oleObj>
              </mc:Choice>
              <mc:Fallback>
                <p:oleObj name="Photo Editor Photo" r:id="rId6" imgW="838095" imgH="561905"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038" y="2638425"/>
                        <a:ext cx="83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1" name="Rectangle 21"/>
          <p:cNvSpPr>
            <a:spLocks noChangeArrowheads="1"/>
          </p:cNvSpPr>
          <p:nvPr/>
        </p:nvSpPr>
        <p:spPr bwMode="auto">
          <a:xfrm>
            <a:off x="3830638" y="2997200"/>
            <a:ext cx="360362" cy="144463"/>
          </a:xfrm>
          <a:prstGeom prst="rect">
            <a:avLst/>
          </a:prstGeom>
          <a:solidFill>
            <a:schemeClr val="accent1"/>
          </a:solidFill>
          <a:ln w="9525">
            <a:solidFill>
              <a:schemeClr val="tx1"/>
            </a:solidFill>
            <a:miter lim="800000"/>
            <a:headEnd/>
            <a:tailEnd/>
          </a:ln>
        </p:spPr>
        <p:txBody>
          <a:bodyPr wrap="none" anchor="ctr"/>
          <a:lstStyle/>
          <a:p>
            <a:endParaRPr lang="tr-TR">
              <a:latin typeface="Garamond" pitchFamily="18" charset="0"/>
            </a:endParaRPr>
          </a:p>
        </p:txBody>
      </p:sp>
      <p:sp>
        <p:nvSpPr>
          <p:cNvPr id="44052" name="Rectangle 22"/>
          <p:cNvSpPr>
            <a:spLocks noChangeArrowheads="1"/>
          </p:cNvSpPr>
          <p:nvPr/>
        </p:nvSpPr>
        <p:spPr bwMode="auto">
          <a:xfrm>
            <a:off x="4406900" y="2565400"/>
            <a:ext cx="504825" cy="144463"/>
          </a:xfrm>
          <a:prstGeom prst="rect">
            <a:avLst/>
          </a:prstGeom>
          <a:solidFill>
            <a:schemeClr val="bg1"/>
          </a:solidFill>
          <a:ln w="9525">
            <a:noFill/>
            <a:miter lim="800000"/>
            <a:headEnd/>
            <a:tailEnd/>
          </a:ln>
        </p:spPr>
        <p:txBody>
          <a:bodyPr wrap="none" anchor="ctr"/>
          <a:lstStyle/>
          <a:p>
            <a:endParaRPr lang="tr-TR">
              <a:latin typeface="Garamond" pitchFamily="18" charset="0"/>
            </a:endParaRPr>
          </a:p>
        </p:txBody>
      </p:sp>
      <p:sp>
        <p:nvSpPr>
          <p:cNvPr id="44053" name="Rectangle 23"/>
          <p:cNvSpPr>
            <a:spLocks noChangeArrowheads="1"/>
          </p:cNvSpPr>
          <p:nvPr/>
        </p:nvSpPr>
        <p:spPr bwMode="auto">
          <a:xfrm>
            <a:off x="3903663" y="2638425"/>
            <a:ext cx="358775" cy="142875"/>
          </a:xfrm>
          <a:prstGeom prst="rect">
            <a:avLst/>
          </a:prstGeom>
          <a:solidFill>
            <a:schemeClr val="bg1"/>
          </a:solidFill>
          <a:ln w="9525">
            <a:noFill/>
            <a:miter lim="800000"/>
            <a:headEnd/>
            <a:tailEnd/>
          </a:ln>
        </p:spPr>
        <p:txBody>
          <a:bodyPr wrap="none" anchor="ctr"/>
          <a:lstStyle/>
          <a:p>
            <a:endParaRPr lang="tr-TR">
              <a:latin typeface="Garamond" pitchFamily="18" charset="0"/>
            </a:endParaRPr>
          </a:p>
        </p:txBody>
      </p:sp>
      <p:sp>
        <p:nvSpPr>
          <p:cNvPr id="44054" name="Line 24"/>
          <p:cNvSpPr>
            <a:spLocks noChangeShapeType="1"/>
          </p:cNvSpPr>
          <p:nvPr/>
        </p:nvSpPr>
        <p:spPr bwMode="auto">
          <a:xfrm flipV="1">
            <a:off x="4479925" y="2636838"/>
            <a:ext cx="287338" cy="142875"/>
          </a:xfrm>
          <a:prstGeom prst="line">
            <a:avLst/>
          </a:prstGeom>
          <a:noFill/>
          <a:ln w="38100">
            <a:solidFill>
              <a:srgbClr val="0000FF"/>
            </a:solidFill>
            <a:round/>
            <a:headEnd/>
            <a:tailEnd/>
          </a:ln>
        </p:spPr>
        <p:txBody>
          <a:bodyPr/>
          <a:lstStyle/>
          <a:p>
            <a:endParaRPr lang="tr-TR"/>
          </a:p>
        </p:txBody>
      </p:sp>
      <p:sp>
        <p:nvSpPr>
          <p:cNvPr id="44055" name="Line 25"/>
          <p:cNvSpPr>
            <a:spLocks noChangeShapeType="1"/>
          </p:cNvSpPr>
          <p:nvPr/>
        </p:nvSpPr>
        <p:spPr bwMode="auto">
          <a:xfrm>
            <a:off x="4335463" y="2779713"/>
            <a:ext cx="142875" cy="0"/>
          </a:xfrm>
          <a:prstGeom prst="line">
            <a:avLst/>
          </a:prstGeom>
          <a:noFill/>
          <a:ln w="38100">
            <a:solidFill>
              <a:srgbClr val="3366FF"/>
            </a:solidFill>
            <a:round/>
            <a:headEnd/>
            <a:tailEnd/>
          </a:ln>
        </p:spPr>
        <p:txBody>
          <a:bodyPr/>
          <a:lstStyle/>
          <a:p>
            <a:endParaRPr lang="tr-TR"/>
          </a:p>
        </p:txBody>
      </p:sp>
      <p:sp>
        <p:nvSpPr>
          <p:cNvPr id="44056" name="Line 26"/>
          <p:cNvSpPr>
            <a:spLocks noChangeShapeType="1"/>
          </p:cNvSpPr>
          <p:nvPr/>
        </p:nvSpPr>
        <p:spPr bwMode="auto">
          <a:xfrm>
            <a:off x="4478338" y="2779713"/>
            <a:ext cx="0" cy="144462"/>
          </a:xfrm>
          <a:prstGeom prst="line">
            <a:avLst/>
          </a:prstGeom>
          <a:noFill/>
          <a:ln w="38100">
            <a:solidFill>
              <a:srgbClr val="0000FF"/>
            </a:solidFill>
            <a:round/>
            <a:headEnd/>
            <a:tailEnd/>
          </a:ln>
        </p:spPr>
        <p:txBody>
          <a:bodyPr/>
          <a:lstStyle/>
          <a:p>
            <a:endParaRPr lang="tr-TR"/>
          </a:p>
        </p:txBody>
      </p:sp>
      <p:sp>
        <p:nvSpPr>
          <p:cNvPr id="44057" name="AutoShape 27"/>
          <p:cNvSpPr>
            <a:spLocks noChangeArrowheads="1"/>
          </p:cNvSpPr>
          <p:nvPr/>
        </p:nvSpPr>
        <p:spPr bwMode="auto">
          <a:xfrm>
            <a:off x="4932363" y="2420938"/>
            <a:ext cx="288925" cy="431800"/>
          </a:xfrm>
          <a:custGeom>
            <a:avLst/>
            <a:gdLst>
              <a:gd name="T0" fmla="*/ 288925 w 21600"/>
              <a:gd name="T1" fmla="*/ 215900 h 21600"/>
              <a:gd name="T2" fmla="*/ 144463 w 21600"/>
              <a:gd name="T3" fmla="*/ 431800 h 21600"/>
              <a:gd name="T4" fmla="*/ 0 w 21600"/>
              <a:gd name="T5" fmla="*/ 215900 h 21600"/>
              <a:gd name="T6" fmla="*/ 14446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9A5BB"/>
          </a:solidFill>
          <a:ln w="9525">
            <a:solidFill>
              <a:schemeClr val="tx1"/>
            </a:solidFill>
            <a:miter lim="800000"/>
            <a:headEnd/>
            <a:tailEnd/>
          </a:ln>
        </p:spPr>
        <p:txBody>
          <a:bodyPr wrap="none" anchor="ctr"/>
          <a:lstStyle/>
          <a:p>
            <a:endParaRPr lang="tr-TR">
              <a:latin typeface="Garamond" pitchFamily="18" charset="0"/>
            </a:endParaRPr>
          </a:p>
        </p:txBody>
      </p:sp>
      <p:graphicFrame>
        <p:nvGraphicFramePr>
          <p:cNvPr id="44058" name="Object 28"/>
          <p:cNvGraphicFramePr>
            <a:graphicFrameLocks noChangeAspect="1"/>
          </p:cNvGraphicFramePr>
          <p:nvPr/>
        </p:nvGraphicFramePr>
        <p:xfrm>
          <a:off x="5870575" y="2638425"/>
          <a:ext cx="838200" cy="561975"/>
        </p:xfrm>
        <a:graphic>
          <a:graphicData uri="http://schemas.openxmlformats.org/presentationml/2006/ole">
            <mc:AlternateContent xmlns:mc="http://schemas.openxmlformats.org/markup-compatibility/2006">
              <mc:Choice xmlns:v="urn:schemas-microsoft-com:vml" Requires="v">
                <p:oleObj spid="_x0000_s1045" name="Photo Editor Photo" r:id="rId7" imgW="838095" imgH="561905" progId="">
                  <p:embed/>
                </p:oleObj>
              </mc:Choice>
              <mc:Fallback>
                <p:oleObj name="Photo Editor Photo" r:id="rId7" imgW="838095" imgH="561905"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575" y="2638425"/>
                        <a:ext cx="83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9" name="Rectangle 29"/>
          <p:cNvSpPr>
            <a:spLocks noChangeArrowheads="1"/>
          </p:cNvSpPr>
          <p:nvPr/>
        </p:nvSpPr>
        <p:spPr bwMode="auto">
          <a:xfrm>
            <a:off x="5845175" y="2997200"/>
            <a:ext cx="360363" cy="144463"/>
          </a:xfrm>
          <a:prstGeom prst="rect">
            <a:avLst/>
          </a:prstGeom>
          <a:solidFill>
            <a:schemeClr val="accent1"/>
          </a:solidFill>
          <a:ln w="9525">
            <a:solidFill>
              <a:schemeClr val="tx1"/>
            </a:solidFill>
            <a:miter lim="800000"/>
            <a:headEnd/>
            <a:tailEnd/>
          </a:ln>
        </p:spPr>
        <p:txBody>
          <a:bodyPr wrap="none" anchor="ctr"/>
          <a:lstStyle/>
          <a:p>
            <a:endParaRPr lang="tr-TR">
              <a:latin typeface="Garamond" pitchFamily="18" charset="0"/>
            </a:endParaRPr>
          </a:p>
        </p:txBody>
      </p:sp>
      <p:sp>
        <p:nvSpPr>
          <p:cNvPr id="44060" name="Rectangle 30"/>
          <p:cNvSpPr>
            <a:spLocks noChangeArrowheads="1"/>
          </p:cNvSpPr>
          <p:nvPr/>
        </p:nvSpPr>
        <p:spPr bwMode="auto">
          <a:xfrm>
            <a:off x="6421438" y="2565400"/>
            <a:ext cx="504825" cy="144463"/>
          </a:xfrm>
          <a:prstGeom prst="rect">
            <a:avLst/>
          </a:prstGeom>
          <a:solidFill>
            <a:schemeClr val="bg1"/>
          </a:solidFill>
          <a:ln w="9525">
            <a:noFill/>
            <a:miter lim="800000"/>
            <a:headEnd/>
            <a:tailEnd/>
          </a:ln>
        </p:spPr>
        <p:txBody>
          <a:bodyPr wrap="none" anchor="ctr"/>
          <a:lstStyle/>
          <a:p>
            <a:endParaRPr lang="tr-TR">
              <a:latin typeface="Garamond" pitchFamily="18" charset="0"/>
            </a:endParaRPr>
          </a:p>
        </p:txBody>
      </p:sp>
      <p:sp>
        <p:nvSpPr>
          <p:cNvPr id="44061" name="Rectangle 31"/>
          <p:cNvSpPr>
            <a:spLocks noChangeArrowheads="1"/>
          </p:cNvSpPr>
          <p:nvPr/>
        </p:nvSpPr>
        <p:spPr bwMode="auto">
          <a:xfrm>
            <a:off x="5918200" y="2638425"/>
            <a:ext cx="358775" cy="142875"/>
          </a:xfrm>
          <a:prstGeom prst="rect">
            <a:avLst/>
          </a:prstGeom>
          <a:solidFill>
            <a:schemeClr val="bg1"/>
          </a:solidFill>
          <a:ln w="9525">
            <a:noFill/>
            <a:miter lim="800000"/>
            <a:headEnd/>
            <a:tailEnd/>
          </a:ln>
        </p:spPr>
        <p:txBody>
          <a:bodyPr wrap="none" anchor="ctr"/>
          <a:lstStyle/>
          <a:p>
            <a:endParaRPr lang="tr-TR">
              <a:latin typeface="Garamond" pitchFamily="18" charset="0"/>
            </a:endParaRPr>
          </a:p>
        </p:txBody>
      </p:sp>
      <p:sp>
        <p:nvSpPr>
          <p:cNvPr id="44062" name="Line 32"/>
          <p:cNvSpPr>
            <a:spLocks noChangeShapeType="1"/>
          </p:cNvSpPr>
          <p:nvPr/>
        </p:nvSpPr>
        <p:spPr bwMode="auto">
          <a:xfrm flipV="1">
            <a:off x="6494463" y="2636838"/>
            <a:ext cx="287337" cy="142875"/>
          </a:xfrm>
          <a:prstGeom prst="line">
            <a:avLst/>
          </a:prstGeom>
          <a:noFill/>
          <a:ln w="38100">
            <a:solidFill>
              <a:srgbClr val="0000FF"/>
            </a:solidFill>
            <a:round/>
            <a:headEnd/>
            <a:tailEnd/>
          </a:ln>
        </p:spPr>
        <p:txBody>
          <a:bodyPr/>
          <a:lstStyle/>
          <a:p>
            <a:endParaRPr lang="tr-TR"/>
          </a:p>
        </p:txBody>
      </p:sp>
      <p:sp>
        <p:nvSpPr>
          <p:cNvPr id="44063" name="Line 33"/>
          <p:cNvSpPr>
            <a:spLocks noChangeShapeType="1"/>
          </p:cNvSpPr>
          <p:nvPr/>
        </p:nvSpPr>
        <p:spPr bwMode="auto">
          <a:xfrm>
            <a:off x="6350000" y="2779713"/>
            <a:ext cx="142875" cy="0"/>
          </a:xfrm>
          <a:prstGeom prst="line">
            <a:avLst/>
          </a:prstGeom>
          <a:noFill/>
          <a:ln w="38100">
            <a:solidFill>
              <a:srgbClr val="3366FF"/>
            </a:solidFill>
            <a:round/>
            <a:headEnd/>
            <a:tailEnd/>
          </a:ln>
        </p:spPr>
        <p:txBody>
          <a:bodyPr/>
          <a:lstStyle/>
          <a:p>
            <a:endParaRPr lang="tr-TR"/>
          </a:p>
        </p:txBody>
      </p:sp>
      <p:sp>
        <p:nvSpPr>
          <p:cNvPr id="44064" name="Line 34"/>
          <p:cNvSpPr>
            <a:spLocks noChangeShapeType="1"/>
          </p:cNvSpPr>
          <p:nvPr/>
        </p:nvSpPr>
        <p:spPr bwMode="auto">
          <a:xfrm>
            <a:off x="6492875" y="2779713"/>
            <a:ext cx="0" cy="144462"/>
          </a:xfrm>
          <a:prstGeom prst="line">
            <a:avLst/>
          </a:prstGeom>
          <a:noFill/>
          <a:ln w="38100">
            <a:solidFill>
              <a:srgbClr val="0000FF"/>
            </a:solidFill>
            <a:round/>
            <a:headEnd/>
            <a:tailEnd/>
          </a:ln>
        </p:spPr>
        <p:txBody>
          <a:bodyPr/>
          <a:lstStyle/>
          <a:p>
            <a:endParaRPr lang="tr-TR"/>
          </a:p>
        </p:txBody>
      </p:sp>
      <p:sp>
        <p:nvSpPr>
          <p:cNvPr id="44065" name="AutoShape 35"/>
          <p:cNvSpPr>
            <a:spLocks noChangeArrowheads="1"/>
          </p:cNvSpPr>
          <p:nvPr/>
        </p:nvSpPr>
        <p:spPr bwMode="auto">
          <a:xfrm>
            <a:off x="7235825" y="2781300"/>
            <a:ext cx="215900" cy="287338"/>
          </a:xfrm>
          <a:prstGeom prst="star4">
            <a:avLst>
              <a:gd name="adj" fmla="val 12500"/>
            </a:avLst>
          </a:prstGeom>
          <a:solidFill>
            <a:srgbClr val="9933FF"/>
          </a:solidFill>
          <a:ln w="9525">
            <a:solidFill>
              <a:schemeClr val="tx1"/>
            </a:solidFill>
            <a:miter lim="800000"/>
            <a:headEnd/>
            <a:tailEnd/>
          </a:ln>
        </p:spPr>
        <p:txBody>
          <a:bodyPr wrap="none" anchor="ctr"/>
          <a:lstStyle/>
          <a:p>
            <a:endParaRPr lang="tr-TR">
              <a:latin typeface="Garamond" pitchFamily="18" charset="0"/>
            </a:endParaRPr>
          </a:p>
        </p:txBody>
      </p:sp>
      <p:sp>
        <p:nvSpPr>
          <p:cNvPr id="44066" name="AutoShape 36"/>
          <p:cNvSpPr>
            <a:spLocks noChangeArrowheads="1"/>
          </p:cNvSpPr>
          <p:nvPr/>
        </p:nvSpPr>
        <p:spPr bwMode="auto">
          <a:xfrm>
            <a:off x="7451725" y="2492375"/>
            <a:ext cx="215900" cy="287338"/>
          </a:xfrm>
          <a:prstGeom prst="star4">
            <a:avLst>
              <a:gd name="adj" fmla="val 12500"/>
            </a:avLst>
          </a:prstGeom>
          <a:solidFill>
            <a:srgbClr val="9933FF"/>
          </a:solidFill>
          <a:ln w="9525">
            <a:solidFill>
              <a:schemeClr val="tx1"/>
            </a:solidFill>
            <a:miter lim="800000"/>
            <a:headEnd/>
            <a:tailEnd/>
          </a:ln>
        </p:spPr>
        <p:txBody>
          <a:bodyPr wrap="none" anchor="ctr"/>
          <a:lstStyle/>
          <a:p>
            <a:endParaRPr lang="tr-TR">
              <a:latin typeface="Garamond" pitchFamily="18" charset="0"/>
            </a:endParaRPr>
          </a:p>
        </p:txBody>
      </p:sp>
      <p:sp>
        <p:nvSpPr>
          <p:cNvPr id="44067" name="AutoShape 37"/>
          <p:cNvSpPr>
            <a:spLocks noChangeArrowheads="1"/>
          </p:cNvSpPr>
          <p:nvPr/>
        </p:nvSpPr>
        <p:spPr bwMode="auto">
          <a:xfrm>
            <a:off x="7235825" y="2278063"/>
            <a:ext cx="215900" cy="287337"/>
          </a:xfrm>
          <a:prstGeom prst="star4">
            <a:avLst>
              <a:gd name="adj" fmla="val 12500"/>
            </a:avLst>
          </a:prstGeom>
          <a:solidFill>
            <a:srgbClr val="9933FF"/>
          </a:solidFill>
          <a:ln w="9525">
            <a:solidFill>
              <a:schemeClr val="tx1"/>
            </a:solidFill>
            <a:miter lim="800000"/>
            <a:headEnd/>
            <a:tailEnd/>
          </a:ln>
        </p:spPr>
        <p:txBody>
          <a:bodyPr wrap="none" anchor="ctr"/>
          <a:lstStyle/>
          <a:p>
            <a:endParaRPr lang="tr-TR">
              <a:latin typeface="Garamond" pitchFamily="18" charset="0"/>
            </a:endParaRPr>
          </a:p>
        </p:txBody>
      </p:sp>
      <p:sp>
        <p:nvSpPr>
          <p:cNvPr id="44068" name="AutoShape 38"/>
          <p:cNvSpPr>
            <a:spLocks noChangeArrowheads="1"/>
          </p:cNvSpPr>
          <p:nvPr/>
        </p:nvSpPr>
        <p:spPr bwMode="auto">
          <a:xfrm>
            <a:off x="8223250" y="2565400"/>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69" name="AutoShape 39"/>
          <p:cNvSpPr>
            <a:spLocks noChangeArrowheads="1"/>
          </p:cNvSpPr>
          <p:nvPr/>
        </p:nvSpPr>
        <p:spPr bwMode="auto">
          <a:xfrm>
            <a:off x="8439150" y="2781300"/>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0" name="AutoShape 40"/>
          <p:cNvSpPr>
            <a:spLocks noChangeArrowheads="1"/>
          </p:cNvSpPr>
          <p:nvPr/>
        </p:nvSpPr>
        <p:spPr bwMode="auto">
          <a:xfrm>
            <a:off x="8367713" y="2636838"/>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1" name="AutoShape 41"/>
          <p:cNvSpPr>
            <a:spLocks noChangeArrowheads="1"/>
          </p:cNvSpPr>
          <p:nvPr/>
        </p:nvSpPr>
        <p:spPr bwMode="auto">
          <a:xfrm>
            <a:off x="8223250" y="2781300"/>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2" name="AutoShape 42"/>
          <p:cNvSpPr>
            <a:spLocks noChangeArrowheads="1"/>
          </p:cNvSpPr>
          <p:nvPr/>
        </p:nvSpPr>
        <p:spPr bwMode="auto">
          <a:xfrm>
            <a:off x="8296275" y="2925763"/>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3" name="AutoShape 43"/>
          <p:cNvSpPr>
            <a:spLocks noChangeArrowheads="1"/>
          </p:cNvSpPr>
          <p:nvPr/>
        </p:nvSpPr>
        <p:spPr bwMode="auto">
          <a:xfrm>
            <a:off x="8512175" y="2636838"/>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4" name="AutoShape 44"/>
          <p:cNvSpPr>
            <a:spLocks noChangeArrowheads="1"/>
          </p:cNvSpPr>
          <p:nvPr/>
        </p:nvSpPr>
        <p:spPr bwMode="auto">
          <a:xfrm>
            <a:off x="8439150" y="2925763"/>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5" name="AutoShape 45"/>
          <p:cNvSpPr>
            <a:spLocks noChangeArrowheads="1"/>
          </p:cNvSpPr>
          <p:nvPr/>
        </p:nvSpPr>
        <p:spPr bwMode="auto">
          <a:xfrm>
            <a:off x="8367713" y="2493963"/>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6" name="AutoShape 46"/>
          <p:cNvSpPr>
            <a:spLocks noChangeArrowheads="1"/>
          </p:cNvSpPr>
          <p:nvPr/>
        </p:nvSpPr>
        <p:spPr bwMode="auto">
          <a:xfrm>
            <a:off x="7791450" y="3500438"/>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7" name="AutoShape 47"/>
          <p:cNvSpPr>
            <a:spLocks noChangeArrowheads="1"/>
          </p:cNvSpPr>
          <p:nvPr/>
        </p:nvSpPr>
        <p:spPr bwMode="auto">
          <a:xfrm>
            <a:off x="7645400" y="3500438"/>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8" name="AutoShape 48"/>
          <p:cNvSpPr>
            <a:spLocks noChangeArrowheads="1"/>
          </p:cNvSpPr>
          <p:nvPr/>
        </p:nvSpPr>
        <p:spPr bwMode="auto">
          <a:xfrm>
            <a:off x="7573963" y="3355975"/>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79" name="AutoShape 49"/>
          <p:cNvSpPr>
            <a:spLocks noChangeArrowheads="1"/>
          </p:cNvSpPr>
          <p:nvPr/>
        </p:nvSpPr>
        <p:spPr bwMode="auto">
          <a:xfrm>
            <a:off x="7502525" y="3429000"/>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0" name="AutoShape 50"/>
          <p:cNvSpPr>
            <a:spLocks noChangeArrowheads="1"/>
          </p:cNvSpPr>
          <p:nvPr/>
        </p:nvSpPr>
        <p:spPr bwMode="auto">
          <a:xfrm>
            <a:off x="7934325" y="3429000"/>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1" name="AutoShape 51"/>
          <p:cNvSpPr>
            <a:spLocks noChangeArrowheads="1"/>
          </p:cNvSpPr>
          <p:nvPr/>
        </p:nvSpPr>
        <p:spPr bwMode="auto">
          <a:xfrm>
            <a:off x="7718425" y="3355975"/>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2" name="AutoShape 52"/>
          <p:cNvSpPr>
            <a:spLocks noChangeArrowheads="1"/>
          </p:cNvSpPr>
          <p:nvPr/>
        </p:nvSpPr>
        <p:spPr bwMode="auto">
          <a:xfrm>
            <a:off x="7573963" y="3571875"/>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3" name="AutoShape 53"/>
          <p:cNvSpPr>
            <a:spLocks noChangeArrowheads="1"/>
          </p:cNvSpPr>
          <p:nvPr/>
        </p:nvSpPr>
        <p:spPr bwMode="auto">
          <a:xfrm>
            <a:off x="7793038" y="1844675"/>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4" name="AutoShape 54"/>
          <p:cNvSpPr>
            <a:spLocks noChangeArrowheads="1"/>
          </p:cNvSpPr>
          <p:nvPr/>
        </p:nvSpPr>
        <p:spPr bwMode="auto">
          <a:xfrm>
            <a:off x="7866063" y="2205038"/>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5" name="AutoShape 55"/>
          <p:cNvSpPr>
            <a:spLocks noChangeArrowheads="1"/>
          </p:cNvSpPr>
          <p:nvPr/>
        </p:nvSpPr>
        <p:spPr bwMode="auto">
          <a:xfrm>
            <a:off x="7864475" y="1989138"/>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6" name="AutoShape 56"/>
          <p:cNvSpPr>
            <a:spLocks noChangeArrowheads="1"/>
          </p:cNvSpPr>
          <p:nvPr/>
        </p:nvSpPr>
        <p:spPr bwMode="auto">
          <a:xfrm>
            <a:off x="7720013" y="1989138"/>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7" name="AutoShape 57"/>
          <p:cNvSpPr>
            <a:spLocks noChangeArrowheads="1"/>
          </p:cNvSpPr>
          <p:nvPr/>
        </p:nvSpPr>
        <p:spPr bwMode="auto">
          <a:xfrm>
            <a:off x="7793038" y="2060575"/>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8" name="AutoShape 58"/>
          <p:cNvSpPr>
            <a:spLocks noChangeArrowheads="1"/>
          </p:cNvSpPr>
          <p:nvPr/>
        </p:nvSpPr>
        <p:spPr bwMode="auto">
          <a:xfrm>
            <a:off x="7937500" y="2062163"/>
            <a:ext cx="73025" cy="71437"/>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89" name="AutoShape 59"/>
          <p:cNvSpPr>
            <a:spLocks noChangeArrowheads="1"/>
          </p:cNvSpPr>
          <p:nvPr/>
        </p:nvSpPr>
        <p:spPr bwMode="auto">
          <a:xfrm>
            <a:off x="7721600" y="2133600"/>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90" name="AutoShape 60"/>
          <p:cNvSpPr>
            <a:spLocks noChangeArrowheads="1"/>
          </p:cNvSpPr>
          <p:nvPr/>
        </p:nvSpPr>
        <p:spPr bwMode="auto">
          <a:xfrm>
            <a:off x="7937500" y="1917700"/>
            <a:ext cx="73025" cy="71438"/>
          </a:xfrm>
          <a:prstGeom prst="octagon">
            <a:avLst>
              <a:gd name="adj" fmla="val 29287"/>
            </a:avLst>
          </a:prstGeom>
          <a:solidFill>
            <a:srgbClr val="FF0066"/>
          </a:solidFill>
          <a:ln w="9525">
            <a:solidFill>
              <a:schemeClr val="tx1"/>
            </a:solidFill>
            <a:miter lim="800000"/>
            <a:headEnd/>
            <a:tailEnd/>
          </a:ln>
        </p:spPr>
        <p:txBody>
          <a:bodyPr wrap="none" anchor="ctr"/>
          <a:lstStyle/>
          <a:p>
            <a:endParaRPr lang="tr-TR">
              <a:latin typeface="Garamond" pitchFamily="18" charset="0"/>
            </a:endParaRPr>
          </a:p>
        </p:txBody>
      </p:sp>
      <p:sp>
        <p:nvSpPr>
          <p:cNvPr id="44091" name="Line 61"/>
          <p:cNvSpPr>
            <a:spLocks noChangeShapeType="1"/>
          </p:cNvSpPr>
          <p:nvPr/>
        </p:nvSpPr>
        <p:spPr bwMode="auto">
          <a:xfrm>
            <a:off x="1600200" y="3082925"/>
            <a:ext cx="287338" cy="0"/>
          </a:xfrm>
          <a:prstGeom prst="line">
            <a:avLst/>
          </a:prstGeom>
          <a:noFill/>
          <a:ln w="57150">
            <a:solidFill>
              <a:schemeClr val="tx1"/>
            </a:solidFill>
            <a:round/>
            <a:headEnd/>
            <a:tailEnd type="triangle" w="med" len="med"/>
          </a:ln>
        </p:spPr>
        <p:txBody>
          <a:bodyPr/>
          <a:lstStyle/>
          <a:p>
            <a:endParaRPr lang="tr-TR"/>
          </a:p>
        </p:txBody>
      </p:sp>
      <p:sp>
        <p:nvSpPr>
          <p:cNvPr id="44092" name="Line 62"/>
          <p:cNvSpPr>
            <a:spLocks noChangeShapeType="1"/>
          </p:cNvSpPr>
          <p:nvPr/>
        </p:nvSpPr>
        <p:spPr bwMode="auto">
          <a:xfrm>
            <a:off x="3182938" y="3068638"/>
            <a:ext cx="287337" cy="0"/>
          </a:xfrm>
          <a:prstGeom prst="line">
            <a:avLst/>
          </a:prstGeom>
          <a:noFill/>
          <a:ln w="57150">
            <a:solidFill>
              <a:schemeClr val="tx1"/>
            </a:solidFill>
            <a:round/>
            <a:headEnd/>
            <a:tailEnd type="triangle" w="med" len="med"/>
          </a:ln>
        </p:spPr>
        <p:txBody>
          <a:bodyPr/>
          <a:lstStyle/>
          <a:p>
            <a:endParaRPr lang="tr-TR"/>
          </a:p>
        </p:txBody>
      </p:sp>
      <p:sp>
        <p:nvSpPr>
          <p:cNvPr id="44093" name="Line 63"/>
          <p:cNvSpPr>
            <a:spLocks noChangeShapeType="1"/>
          </p:cNvSpPr>
          <p:nvPr/>
        </p:nvSpPr>
        <p:spPr bwMode="auto">
          <a:xfrm>
            <a:off x="4911725" y="3068638"/>
            <a:ext cx="287338" cy="0"/>
          </a:xfrm>
          <a:prstGeom prst="line">
            <a:avLst/>
          </a:prstGeom>
          <a:noFill/>
          <a:ln w="57150">
            <a:solidFill>
              <a:schemeClr val="tx1"/>
            </a:solidFill>
            <a:round/>
            <a:headEnd/>
            <a:tailEnd type="triangle" w="med" len="med"/>
          </a:ln>
        </p:spPr>
        <p:txBody>
          <a:bodyPr/>
          <a:lstStyle/>
          <a:p>
            <a:endParaRPr lang="tr-TR"/>
          </a:p>
        </p:txBody>
      </p:sp>
      <p:sp>
        <p:nvSpPr>
          <p:cNvPr id="44094" name="Line 64"/>
          <p:cNvSpPr>
            <a:spLocks noChangeShapeType="1"/>
          </p:cNvSpPr>
          <p:nvPr/>
        </p:nvSpPr>
        <p:spPr bwMode="auto">
          <a:xfrm>
            <a:off x="7791450" y="2708275"/>
            <a:ext cx="287338" cy="0"/>
          </a:xfrm>
          <a:prstGeom prst="line">
            <a:avLst/>
          </a:prstGeom>
          <a:noFill/>
          <a:ln w="57150">
            <a:solidFill>
              <a:schemeClr val="tx1"/>
            </a:solidFill>
            <a:round/>
            <a:headEnd/>
            <a:tailEnd type="triangle" w="med" len="med"/>
          </a:ln>
        </p:spPr>
        <p:txBody>
          <a:bodyPr/>
          <a:lstStyle/>
          <a:p>
            <a:endParaRPr lang="tr-TR"/>
          </a:p>
        </p:txBody>
      </p:sp>
      <p:sp>
        <p:nvSpPr>
          <p:cNvPr id="44095" name="Line 65"/>
          <p:cNvSpPr>
            <a:spLocks noChangeShapeType="1"/>
          </p:cNvSpPr>
          <p:nvPr/>
        </p:nvSpPr>
        <p:spPr bwMode="auto">
          <a:xfrm flipV="1">
            <a:off x="950913" y="3933825"/>
            <a:ext cx="0" cy="215900"/>
          </a:xfrm>
          <a:prstGeom prst="line">
            <a:avLst/>
          </a:prstGeom>
          <a:noFill/>
          <a:ln w="57150">
            <a:solidFill>
              <a:schemeClr val="tx1"/>
            </a:solidFill>
            <a:round/>
            <a:headEnd/>
            <a:tailEnd type="triangle" w="med" len="med"/>
          </a:ln>
        </p:spPr>
        <p:txBody>
          <a:bodyPr/>
          <a:lstStyle/>
          <a:p>
            <a:endParaRPr lang="tr-TR"/>
          </a:p>
        </p:txBody>
      </p:sp>
      <p:sp>
        <p:nvSpPr>
          <p:cNvPr id="44096" name="Line 66"/>
          <p:cNvSpPr>
            <a:spLocks noChangeShapeType="1"/>
          </p:cNvSpPr>
          <p:nvPr/>
        </p:nvSpPr>
        <p:spPr bwMode="auto">
          <a:xfrm flipV="1">
            <a:off x="2614613" y="3933825"/>
            <a:ext cx="0" cy="215900"/>
          </a:xfrm>
          <a:prstGeom prst="line">
            <a:avLst/>
          </a:prstGeom>
          <a:noFill/>
          <a:ln w="57150">
            <a:solidFill>
              <a:schemeClr val="tx1"/>
            </a:solidFill>
            <a:round/>
            <a:headEnd/>
            <a:tailEnd type="triangle" w="med" len="med"/>
          </a:ln>
        </p:spPr>
        <p:txBody>
          <a:bodyPr/>
          <a:lstStyle/>
          <a:p>
            <a:endParaRPr lang="tr-TR"/>
          </a:p>
        </p:txBody>
      </p:sp>
      <p:sp>
        <p:nvSpPr>
          <p:cNvPr id="44097" name="Line 67"/>
          <p:cNvSpPr>
            <a:spLocks noChangeShapeType="1"/>
          </p:cNvSpPr>
          <p:nvPr/>
        </p:nvSpPr>
        <p:spPr bwMode="auto">
          <a:xfrm flipV="1">
            <a:off x="4513263" y="3933825"/>
            <a:ext cx="0" cy="215900"/>
          </a:xfrm>
          <a:prstGeom prst="line">
            <a:avLst/>
          </a:prstGeom>
          <a:noFill/>
          <a:ln w="57150">
            <a:solidFill>
              <a:schemeClr val="tx1"/>
            </a:solidFill>
            <a:round/>
            <a:headEnd/>
            <a:tailEnd type="triangle" w="med" len="med"/>
          </a:ln>
        </p:spPr>
        <p:txBody>
          <a:bodyPr/>
          <a:lstStyle/>
          <a:p>
            <a:endParaRPr lang="tr-TR"/>
          </a:p>
        </p:txBody>
      </p:sp>
      <p:sp>
        <p:nvSpPr>
          <p:cNvPr id="44098" name="Line 68"/>
          <p:cNvSpPr>
            <a:spLocks noChangeShapeType="1"/>
          </p:cNvSpPr>
          <p:nvPr/>
        </p:nvSpPr>
        <p:spPr bwMode="auto">
          <a:xfrm flipV="1">
            <a:off x="6496050" y="3860800"/>
            <a:ext cx="0" cy="215900"/>
          </a:xfrm>
          <a:prstGeom prst="line">
            <a:avLst/>
          </a:prstGeom>
          <a:noFill/>
          <a:ln w="57150">
            <a:solidFill>
              <a:schemeClr val="tx1"/>
            </a:solidFill>
            <a:round/>
            <a:headEnd/>
            <a:tailEnd type="triangle" w="med" len="med"/>
          </a:ln>
        </p:spPr>
        <p:txBody>
          <a:bodyPr/>
          <a:lstStyle/>
          <a:p>
            <a:endParaRPr lang="tr-TR"/>
          </a:p>
        </p:txBody>
      </p:sp>
      <p:sp>
        <p:nvSpPr>
          <p:cNvPr id="44099" name="Line 69"/>
          <p:cNvSpPr>
            <a:spLocks noChangeShapeType="1"/>
          </p:cNvSpPr>
          <p:nvPr/>
        </p:nvSpPr>
        <p:spPr bwMode="auto">
          <a:xfrm flipV="1">
            <a:off x="8078788" y="3860800"/>
            <a:ext cx="0" cy="215900"/>
          </a:xfrm>
          <a:prstGeom prst="line">
            <a:avLst/>
          </a:prstGeom>
          <a:noFill/>
          <a:ln w="57150">
            <a:solidFill>
              <a:schemeClr val="tx1"/>
            </a:solidFill>
            <a:round/>
            <a:headEnd/>
            <a:tailEnd type="triangle" w="med" len="med"/>
          </a:ln>
        </p:spPr>
        <p:txBody>
          <a:bodyPr/>
          <a:lstStyle/>
          <a:p>
            <a:endParaRPr lang="tr-TR"/>
          </a:p>
        </p:txBody>
      </p:sp>
      <p:sp>
        <p:nvSpPr>
          <p:cNvPr id="44100" name="Rectangle 70"/>
          <p:cNvSpPr>
            <a:spLocks noChangeArrowheads="1"/>
          </p:cNvSpPr>
          <p:nvPr/>
        </p:nvSpPr>
        <p:spPr bwMode="auto">
          <a:xfrm>
            <a:off x="1095375" y="2349500"/>
            <a:ext cx="792163" cy="358775"/>
          </a:xfrm>
          <a:prstGeom prst="rect">
            <a:avLst/>
          </a:prstGeom>
          <a:solidFill>
            <a:schemeClr val="bg1"/>
          </a:solidFill>
          <a:ln w="9525">
            <a:noFill/>
            <a:miter lim="800000"/>
            <a:headEnd/>
            <a:tailEnd/>
          </a:ln>
        </p:spPr>
        <p:txBody>
          <a:bodyPr wrap="none" anchor="ctr"/>
          <a:lstStyle/>
          <a:p>
            <a:endParaRPr lang="tr-TR">
              <a:latin typeface="Garamond" pitchFamily="18" charset="0"/>
            </a:endParaRPr>
          </a:p>
        </p:txBody>
      </p:sp>
      <p:sp>
        <p:nvSpPr>
          <p:cNvPr id="44101" name="Rectangle 71"/>
          <p:cNvSpPr>
            <a:spLocks noChangeArrowheads="1"/>
          </p:cNvSpPr>
          <p:nvPr/>
        </p:nvSpPr>
        <p:spPr bwMode="auto">
          <a:xfrm>
            <a:off x="1979613" y="404813"/>
            <a:ext cx="5637212" cy="457200"/>
          </a:xfrm>
          <a:prstGeom prst="rect">
            <a:avLst/>
          </a:prstGeom>
          <a:noFill/>
          <a:ln w="9525">
            <a:noFill/>
            <a:miter lim="800000"/>
            <a:headEnd/>
            <a:tailEnd/>
          </a:ln>
        </p:spPr>
        <p:txBody>
          <a:bodyPr>
            <a:spAutoFit/>
          </a:bodyPr>
          <a:lstStyle/>
          <a:p>
            <a:pPr algn="ctr"/>
            <a:r>
              <a:rPr lang="tr-TR" sz="2400" b="1"/>
              <a:t>İmmünositokimya</a:t>
            </a:r>
          </a:p>
        </p:txBody>
      </p:sp>
      <p:sp>
        <p:nvSpPr>
          <p:cNvPr id="44102" name="Line 72"/>
          <p:cNvSpPr>
            <a:spLocks noChangeShapeType="1"/>
          </p:cNvSpPr>
          <p:nvPr/>
        </p:nvSpPr>
        <p:spPr bwMode="auto">
          <a:xfrm>
            <a:off x="7359650" y="3068638"/>
            <a:ext cx="144463" cy="215900"/>
          </a:xfrm>
          <a:prstGeom prst="line">
            <a:avLst/>
          </a:prstGeom>
          <a:noFill/>
          <a:ln w="57150">
            <a:solidFill>
              <a:schemeClr val="tx1"/>
            </a:solidFill>
            <a:round/>
            <a:headEnd/>
            <a:tailEnd type="triangle" w="med" len="med"/>
          </a:ln>
        </p:spPr>
        <p:txBody>
          <a:bodyPr/>
          <a:lstStyle/>
          <a:p>
            <a:endParaRPr lang="tr-TR"/>
          </a:p>
        </p:txBody>
      </p:sp>
      <p:sp>
        <p:nvSpPr>
          <p:cNvPr id="44103" name="Line 73"/>
          <p:cNvSpPr>
            <a:spLocks noChangeShapeType="1"/>
          </p:cNvSpPr>
          <p:nvPr/>
        </p:nvSpPr>
        <p:spPr bwMode="auto">
          <a:xfrm flipV="1">
            <a:off x="7431088" y="2205038"/>
            <a:ext cx="215900" cy="144462"/>
          </a:xfrm>
          <a:prstGeom prst="line">
            <a:avLst/>
          </a:prstGeom>
          <a:noFill/>
          <a:ln w="57150">
            <a:solidFill>
              <a:schemeClr val="tx1"/>
            </a:solidFill>
            <a:round/>
            <a:headEnd/>
            <a:tailEnd type="triangle" w="med" len="med"/>
          </a:ln>
        </p:spPr>
        <p:txBody>
          <a:bodyPr/>
          <a:lstStyle/>
          <a:p>
            <a:endParaRPr lang="tr-TR"/>
          </a:p>
        </p:txBody>
      </p:sp>
      <p:sp>
        <p:nvSpPr>
          <p:cNvPr id="44104" name="Line 74"/>
          <p:cNvSpPr>
            <a:spLocks noChangeShapeType="1"/>
          </p:cNvSpPr>
          <p:nvPr/>
        </p:nvSpPr>
        <p:spPr bwMode="auto">
          <a:xfrm>
            <a:off x="735013" y="2565400"/>
            <a:ext cx="144462" cy="431800"/>
          </a:xfrm>
          <a:prstGeom prst="line">
            <a:avLst/>
          </a:prstGeom>
          <a:noFill/>
          <a:ln w="9525">
            <a:solidFill>
              <a:schemeClr val="tx1"/>
            </a:solidFill>
            <a:round/>
            <a:headEnd/>
            <a:tailEnd type="triangle" w="med" len="med"/>
          </a:ln>
        </p:spPr>
        <p:txBody>
          <a:bodyPr/>
          <a:lstStyle/>
          <a:p>
            <a:endParaRPr lang="tr-TR"/>
          </a:p>
        </p:txBody>
      </p:sp>
      <p:sp>
        <p:nvSpPr>
          <p:cNvPr id="44105" name="Line 75"/>
          <p:cNvSpPr>
            <a:spLocks noChangeShapeType="1"/>
          </p:cNvSpPr>
          <p:nvPr/>
        </p:nvSpPr>
        <p:spPr bwMode="auto">
          <a:xfrm>
            <a:off x="1238250" y="2492375"/>
            <a:ext cx="0" cy="360363"/>
          </a:xfrm>
          <a:prstGeom prst="line">
            <a:avLst/>
          </a:prstGeom>
          <a:noFill/>
          <a:ln w="9525">
            <a:solidFill>
              <a:schemeClr val="tx1"/>
            </a:solidFill>
            <a:round/>
            <a:headEnd/>
            <a:tailEnd type="triangle" w="med" len="med"/>
          </a:ln>
        </p:spPr>
        <p:txBody>
          <a:bodyPr/>
          <a:lstStyle/>
          <a:p>
            <a:endParaRPr lang="tr-TR"/>
          </a:p>
        </p:txBody>
      </p:sp>
      <p:sp>
        <p:nvSpPr>
          <p:cNvPr id="44106" name="Text Box 76"/>
          <p:cNvSpPr txBox="1">
            <a:spLocks noChangeArrowheads="1"/>
          </p:cNvSpPr>
          <p:nvPr/>
        </p:nvSpPr>
        <p:spPr bwMode="auto">
          <a:xfrm>
            <a:off x="1022350" y="1963738"/>
            <a:ext cx="757238" cy="457200"/>
          </a:xfrm>
          <a:prstGeom prst="rect">
            <a:avLst/>
          </a:prstGeom>
          <a:noFill/>
          <a:ln w="9525">
            <a:noFill/>
            <a:miter lim="800000"/>
            <a:headEnd/>
            <a:tailEnd/>
          </a:ln>
        </p:spPr>
        <p:txBody>
          <a:bodyPr wrap="none">
            <a:spAutoFit/>
          </a:bodyPr>
          <a:lstStyle/>
          <a:p>
            <a:r>
              <a:rPr lang="tr-TR" sz="1200"/>
              <a:t>Primary</a:t>
            </a:r>
          </a:p>
          <a:p>
            <a:r>
              <a:rPr lang="tr-TR" sz="1200"/>
              <a:t>antibody</a:t>
            </a:r>
          </a:p>
        </p:txBody>
      </p:sp>
      <p:sp>
        <p:nvSpPr>
          <p:cNvPr id="44107" name="Text Box 77"/>
          <p:cNvSpPr txBox="1">
            <a:spLocks noChangeArrowheads="1"/>
          </p:cNvSpPr>
          <p:nvPr/>
        </p:nvSpPr>
        <p:spPr bwMode="auto">
          <a:xfrm>
            <a:off x="374650" y="2276475"/>
            <a:ext cx="647700" cy="274638"/>
          </a:xfrm>
          <a:prstGeom prst="rect">
            <a:avLst/>
          </a:prstGeom>
          <a:noFill/>
          <a:ln w="9525">
            <a:noFill/>
            <a:miter lim="800000"/>
            <a:headEnd/>
            <a:tailEnd/>
          </a:ln>
        </p:spPr>
        <p:txBody>
          <a:bodyPr wrap="none">
            <a:spAutoFit/>
          </a:bodyPr>
          <a:lstStyle/>
          <a:p>
            <a:r>
              <a:rPr lang="tr-TR" sz="1200"/>
              <a:t>protein</a:t>
            </a:r>
          </a:p>
        </p:txBody>
      </p:sp>
      <p:sp>
        <p:nvSpPr>
          <p:cNvPr id="44108" name="Text Box 78"/>
          <p:cNvSpPr txBox="1">
            <a:spLocks noChangeArrowheads="1"/>
          </p:cNvSpPr>
          <p:nvPr/>
        </p:nvSpPr>
        <p:spPr bwMode="auto">
          <a:xfrm>
            <a:off x="2319338" y="1892300"/>
            <a:ext cx="909637" cy="457200"/>
          </a:xfrm>
          <a:prstGeom prst="rect">
            <a:avLst/>
          </a:prstGeom>
          <a:noFill/>
          <a:ln w="9525">
            <a:noFill/>
            <a:miter lim="800000"/>
            <a:headEnd/>
            <a:tailEnd/>
          </a:ln>
        </p:spPr>
        <p:txBody>
          <a:bodyPr wrap="none">
            <a:spAutoFit/>
          </a:bodyPr>
          <a:lstStyle/>
          <a:p>
            <a:r>
              <a:rPr lang="tr-TR" sz="1200"/>
              <a:t>Secondary</a:t>
            </a:r>
          </a:p>
          <a:p>
            <a:r>
              <a:rPr lang="tr-TR" sz="1200"/>
              <a:t>antibody</a:t>
            </a:r>
          </a:p>
        </p:txBody>
      </p:sp>
      <p:sp>
        <p:nvSpPr>
          <p:cNvPr id="44109" name="Line 79"/>
          <p:cNvSpPr>
            <a:spLocks noChangeShapeType="1"/>
          </p:cNvSpPr>
          <p:nvPr/>
        </p:nvSpPr>
        <p:spPr bwMode="auto">
          <a:xfrm>
            <a:off x="2751138" y="2349500"/>
            <a:ext cx="144462" cy="287338"/>
          </a:xfrm>
          <a:prstGeom prst="line">
            <a:avLst/>
          </a:prstGeom>
          <a:noFill/>
          <a:ln w="9525">
            <a:solidFill>
              <a:schemeClr val="tx1"/>
            </a:solidFill>
            <a:round/>
            <a:headEnd/>
            <a:tailEnd type="triangle" w="med" len="med"/>
          </a:ln>
        </p:spPr>
        <p:txBody>
          <a:bodyPr/>
          <a:lstStyle/>
          <a:p>
            <a:endParaRPr lang="tr-TR"/>
          </a:p>
        </p:txBody>
      </p:sp>
      <p:sp>
        <p:nvSpPr>
          <p:cNvPr id="44110" name="Text Box 80"/>
          <p:cNvSpPr txBox="1">
            <a:spLocks noChangeArrowheads="1"/>
          </p:cNvSpPr>
          <p:nvPr/>
        </p:nvSpPr>
        <p:spPr bwMode="auto">
          <a:xfrm>
            <a:off x="3254375" y="2133600"/>
            <a:ext cx="546100" cy="274638"/>
          </a:xfrm>
          <a:prstGeom prst="rect">
            <a:avLst/>
          </a:prstGeom>
          <a:noFill/>
          <a:ln w="9525">
            <a:noFill/>
            <a:miter lim="800000"/>
            <a:headEnd/>
            <a:tailEnd/>
          </a:ln>
        </p:spPr>
        <p:txBody>
          <a:bodyPr wrap="none">
            <a:spAutoFit/>
          </a:bodyPr>
          <a:lstStyle/>
          <a:p>
            <a:r>
              <a:rPr lang="tr-TR" sz="1200"/>
              <a:t>biotin</a:t>
            </a:r>
          </a:p>
        </p:txBody>
      </p:sp>
      <p:sp>
        <p:nvSpPr>
          <p:cNvPr id="44111" name="Line 81"/>
          <p:cNvSpPr>
            <a:spLocks noChangeShapeType="1"/>
          </p:cNvSpPr>
          <p:nvPr/>
        </p:nvSpPr>
        <p:spPr bwMode="auto">
          <a:xfrm flipH="1">
            <a:off x="3398838" y="2420938"/>
            <a:ext cx="71437" cy="144462"/>
          </a:xfrm>
          <a:prstGeom prst="line">
            <a:avLst/>
          </a:prstGeom>
          <a:noFill/>
          <a:ln w="9525">
            <a:solidFill>
              <a:schemeClr val="tx1"/>
            </a:solidFill>
            <a:round/>
            <a:headEnd/>
            <a:tailEnd type="triangle" w="med" len="med"/>
          </a:ln>
        </p:spPr>
        <p:txBody>
          <a:bodyPr/>
          <a:lstStyle/>
          <a:p>
            <a:endParaRPr lang="tr-TR"/>
          </a:p>
        </p:txBody>
      </p:sp>
      <p:sp>
        <p:nvSpPr>
          <p:cNvPr id="44112" name="Text Box 82"/>
          <p:cNvSpPr txBox="1">
            <a:spLocks noChangeArrowheads="1"/>
          </p:cNvSpPr>
          <p:nvPr/>
        </p:nvSpPr>
        <p:spPr bwMode="auto">
          <a:xfrm>
            <a:off x="4406900" y="1916113"/>
            <a:ext cx="960438" cy="274637"/>
          </a:xfrm>
          <a:prstGeom prst="rect">
            <a:avLst/>
          </a:prstGeom>
          <a:noFill/>
          <a:ln w="9525">
            <a:noFill/>
            <a:miter lim="800000"/>
            <a:headEnd/>
            <a:tailEnd/>
          </a:ln>
        </p:spPr>
        <p:txBody>
          <a:bodyPr wrap="none">
            <a:spAutoFit/>
          </a:bodyPr>
          <a:lstStyle/>
          <a:p>
            <a:r>
              <a:rPr lang="tr-TR" sz="1200"/>
              <a:t>streptavidin</a:t>
            </a:r>
          </a:p>
        </p:txBody>
      </p:sp>
      <p:sp>
        <p:nvSpPr>
          <p:cNvPr id="44113" name="Text Box 83"/>
          <p:cNvSpPr txBox="1">
            <a:spLocks noChangeArrowheads="1"/>
          </p:cNvSpPr>
          <p:nvPr/>
        </p:nvSpPr>
        <p:spPr bwMode="auto">
          <a:xfrm>
            <a:off x="5414963" y="2060575"/>
            <a:ext cx="504825" cy="274638"/>
          </a:xfrm>
          <a:prstGeom prst="rect">
            <a:avLst/>
          </a:prstGeom>
          <a:noFill/>
          <a:ln w="9525">
            <a:noFill/>
            <a:miter lim="800000"/>
            <a:headEnd/>
            <a:tailEnd/>
          </a:ln>
        </p:spPr>
        <p:txBody>
          <a:bodyPr wrap="none">
            <a:spAutoFit/>
          </a:bodyPr>
          <a:lstStyle/>
          <a:p>
            <a:r>
              <a:rPr lang="tr-TR" sz="1200"/>
              <a:t>HRP</a:t>
            </a:r>
          </a:p>
        </p:txBody>
      </p:sp>
      <p:sp>
        <p:nvSpPr>
          <p:cNvPr id="44114" name="Line 84"/>
          <p:cNvSpPr>
            <a:spLocks noChangeShapeType="1"/>
          </p:cNvSpPr>
          <p:nvPr/>
        </p:nvSpPr>
        <p:spPr bwMode="auto">
          <a:xfrm>
            <a:off x="4983163" y="2133600"/>
            <a:ext cx="71437" cy="287338"/>
          </a:xfrm>
          <a:prstGeom prst="line">
            <a:avLst/>
          </a:prstGeom>
          <a:noFill/>
          <a:ln w="9525">
            <a:solidFill>
              <a:schemeClr val="tx1"/>
            </a:solidFill>
            <a:round/>
            <a:headEnd/>
            <a:tailEnd type="triangle" w="med" len="med"/>
          </a:ln>
        </p:spPr>
        <p:txBody>
          <a:bodyPr/>
          <a:lstStyle/>
          <a:p>
            <a:endParaRPr lang="tr-TR"/>
          </a:p>
        </p:txBody>
      </p:sp>
      <p:sp>
        <p:nvSpPr>
          <p:cNvPr id="44115" name="Line 85"/>
          <p:cNvSpPr>
            <a:spLocks noChangeShapeType="1"/>
          </p:cNvSpPr>
          <p:nvPr/>
        </p:nvSpPr>
        <p:spPr bwMode="auto">
          <a:xfrm flipH="1">
            <a:off x="5414963" y="2349500"/>
            <a:ext cx="144462" cy="215900"/>
          </a:xfrm>
          <a:prstGeom prst="line">
            <a:avLst/>
          </a:prstGeom>
          <a:noFill/>
          <a:ln w="9525">
            <a:solidFill>
              <a:schemeClr val="tx1"/>
            </a:solidFill>
            <a:round/>
            <a:headEnd/>
            <a:tailEnd type="triangle" w="med" len="med"/>
          </a:ln>
        </p:spPr>
        <p:txBody>
          <a:bodyPr/>
          <a:lstStyle/>
          <a:p>
            <a:endParaRPr lang="tr-TR"/>
          </a:p>
        </p:txBody>
      </p:sp>
      <p:sp>
        <p:nvSpPr>
          <p:cNvPr id="44116" name="Line 86"/>
          <p:cNvSpPr>
            <a:spLocks noChangeShapeType="1"/>
          </p:cNvSpPr>
          <p:nvPr/>
        </p:nvSpPr>
        <p:spPr bwMode="auto">
          <a:xfrm>
            <a:off x="7070725" y="2133600"/>
            <a:ext cx="144463" cy="215900"/>
          </a:xfrm>
          <a:prstGeom prst="line">
            <a:avLst/>
          </a:prstGeom>
          <a:noFill/>
          <a:ln w="9525">
            <a:solidFill>
              <a:schemeClr val="tx1"/>
            </a:solidFill>
            <a:round/>
            <a:headEnd/>
            <a:tailEnd type="triangle" w="med" len="med"/>
          </a:ln>
        </p:spPr>
        <p:txBody>
          <a:bodyPr/>
          <a:lstStyle/>
          <a:p>
            <a:endParaRPr lang="tr-TR"/>
          </a:p>
        </p:txBody>
      </p:sp>
      <p:sp>
        <p:nvSpPr>
          <p:cNvPr id="44117" name="Text Box 87"/>
          <p:cNvSpPr txBox="1">
            <a:spLocks noChangeArrowheads="1"/>
          </p:cNvSpPr>
          <p:nvPr/>
        </p:nvSpPr>
        <p:spPr bwMode="auto">
          <a:xfrm>
            <a:off x="6791325" y="1858963"/>
            <a:ext cx="496888" cy="274637"/>
          </a:xfrm>
          <a:prstGeom prst="rect">
            <a:avLst/>
          </a:prstGeom>
          <a:noFill/>
          <a:ln w="9525">
            <a:noFill/>
            <a:miter lim="800000"/>
            <a:headEnd/>
            <a:tailEnd/>
          </a:ln>
        </p:spPr>
        <p:txBody>
          <a:bodyPr wrap="none">
            <a:spAutoFit/>
          </a:bodyPr>
          <a:lstStyle/>
          <a:p>
            <a:r>
              <a:rPr lang="tr-TR" sz="1200"/>
              <a:t>AEC</a:t>
            </a:r>
          </a:p>
        </p:txBody>
      </p:sp>
      <p:sp>
        <p:nvSpPr>
          <p:cNvPr id="44118" name="AutoShape 88"/>
          <p:cNvSpPr>
            <a:spLocks noChangeArrowheads="1"/>
          </p:cNvSpPr>
          <p:nvPr/>
        </p:nvSpPr>
        <p:spPr bwMode="auto">
          <a:xfrm rot="10800000">
            <a:off x="3059113" y="2565400"/>
            <a:ext cx="360362" cy="142875"/>
          </a:xfrm>
          <a:prstGeom prst="chevron">
            <a:avLst>
              <a:gd name="adj" fmla="val 63055"/>
            </a:avLst>
          </a:prstGeom>
          <a:solidFill>
            <a:srgbClr val="990000"/>
          </a:solidFill>
          <a:ln w="9525">
            <a:solidFill>
              <a:schemeClr val="tx1"/>
            </a:solidFill>
            <a:miter lim="800000"/>
            <a:headEnd/>
            <a:tailEnd/>
          </a:ln>
        </p:spPr>
        <p:txBody>
          <a:bodyPr wrap="none" anchor="ctr"/>
          <a:lstStyle/>
          <a:p>
            <a:endParaRPr lang="tr-TR">
              <a:latin typeface="Garamond" pitchFamily="18" charset="0"/>
            </a:endParaRPr>
          </a:p>
        </p:txBody>
      </p:sp>
      <p:sp>
        <p:nvSpPr>
          <p:cNvPr id="44119" name="AutoShape 89"/>
          <p:cNvSpPr>
            <a:spLocks noChangeArrowheads="1"/>
          </p:cNvSpPr>
          <p:nvPr/>
        </p:nvSpPr>
        <p:spPr bwMode="auto">
          <a:xfrm rot="10800000">
            <a:off x="4643438" y="2565400"/>
            <a:ext cx="360362" cy="142875"/>
          </a:xfrm>
          <a:prstGeom prst="chevron">
            <a:avLst>
              <a:gd name="adj" fmla="val 63055"/>
            </a:avLst>
          </a:prstGeom>
          <a:solidFill>
            <a:srgbClr val="990000"/>
          </a:solidFill>
          <a:ln w="9525">
            <a:solidFill>
              <a:schemeClr val="tx1"/>
            </a:solidFill>
            <a:miter lim="800000"/>
            <a:headEnd/>
            <a:tailEnd/>
          </a:ln>
        </p:spPr>
        <p:txBody>
          <a:bodyPr wrap="none" anchor="ctr"/>
          <a:lstStyle/>
          <a:p>
            <a:endParaRPr lang="tr-TR">
              <a:latin typeface="Garamond" pitchFamily="18" charset="0"/>
            </a:endParaRPr>
          </a:p>
        </p:txBody>
      </p:sp>
      <p:sp>
        <p:nvSpPr>
          <p:cNvPr id="44120" name="AutoShape 90"/>
          <p:cNvSpPr>
            <a:spLocks noChangeArrowheads="1"/>
          </p:cNvSpPr>
          <p:nvPr/>
        </p:nvSpPr>
        <p:spPr bwMode="auto">
          <a:xfrm>
            <a:off x="5148263" y="2492375"/>
            <a:ext cx="358775" cy="360363"/>
          </a:xfrm>
          <a:custGeom>
            <a:avLst/>
            <a:gdLst>
              <a:gd name="T0" fmla="*/ 358775 w 21600"/>
              <a:gd name="T1" fmla="*/ 180182 h 21600"/>
              <a:gd name="T2" fmla="*/ 179388 w 21600"/>
              <a:gd name="T3" fmla="*/ 360363 h 21600"/>
              <a:gd name="T4" fmla="*/ 0 w 21600"/>
              <a:gd name="T5" fmla="*/ 180182 h 21600"/>
              <a:gd name="T6" fmla="*/ 179388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folHlink"/>
          </a:solidFill>
          <a:ln w="9525">
            <a:solidFill>
              <a:schemeClr val="tx1"/>
            </a:solidFill>
            <a:miter lim="800000"/>
            <a:headEnd/>
            <a:tailEnd/>
          </a:ln>
        </p:spPr>
        <p:txBody>
          <a:bodyPr wrap="none" anchor="ctr"/>
          <a:lstStyle/>
          <a:p>
            <a:endParaRPr lang="tr-TR">
              <a:latin typeface="Garamond" pitchFamily="18" charset="0"/>
            </a:endParaRPr>
          </a:p>
        </p:txBody>
      </p:sp>
      <p:sp>
        <p:nvSpPr>
          <p:cNvPr id="44121" name="AutoShape 91"/>
          <p:cNvSpPr>
            <a:spLocks noChangeArrowheads="1"/>
          </p:cNvSpPr>
          <p:nvPr/>
        </p:nvSpPr>
        <p:spPr bwMode="auto">
          <a:xfrm>
            <a:off x="6948488" y="2420938"/>
            <a:ext cx="288925" cy="431800"/>
          </a:xfrm>
          <a:custGeom>
            <a:avLst/>
            <a:gdLst>
              <a:gd name="T0" fmla="*/ 288925 w 21600"/>
              <a:gd name="T1" fmla="*/ 215900 h 21600"/>
              <a:gd name="T2" fmla="*/ 144463 w 21600"/>
              <a:gd name="T3" fmla="*/ 431800 h 21600"/>
              <a:gd name="T4" fmla="*/ 0 w 21600"/>
              <a:gd name="T5" fmla="*/ 215900 h 21600"/>
              <a:gd name="T6" fmla="*/ 14446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9A5BB"/>
          </a:solidFill>
          <a:ln w="9525">
            <a:solidFill>
              <a:schemeClr val="tx1"/>
            </a:solidFill>
            <a:miter lim="800000"/>
            <a:headEnd/>
            <a:tailEnd/>
          </a:ln>
        </p:spPr>
        <p:txBody>
          <a:bodyPr wrap="none" anchor="ctr"/>
          <a:lstStyle/>
          <a:p>
            <a:endParaRPr lang="tr-TR">
              <a:latin typeface="Garamond" pitchFamily="18" charset="0"/>
            </a:endParaRPr>
          </a:p>
        </p:txBody>
      </p:sp>
      <p:sp>
        <p:nvSpPr>
          <p:cNvPr id="44122" name="AutoShape 92"/>
          <p:cNvSpPr>
            <a:spLocks noChangeArrowheads="1"/>
          </p:cNvSpPr>
          <p:nvPr/>
        </p:nvSpPr>
        <p:spPr bwMode="auto">
          <a:xfrm rot="10800000">
            <a:off x="6659563" y="2565400"/>
            <a:ext cx="360362" cy="142875"/>
          </a:xfrm>
          <a:prstGeom prst="chevron">
            <a:avLst>
              <a:gd name="adj" fmla="val 63055"/>
            </a:avLst>
          </a:prstGeom>
          <a:solidFill>
            <a:srgbClr val="990000"/>
          </a:solidFill>
          <a:ln w="9525">
            <a:solidFill>
              <a:schemeClr val="tx1"/>
            </a:solidFill>
            <a:miter lim="800000"/>
            <a:headEnd/>
            <a:tailEnd/>
          </a:ln>
        </p:spPr>
        <p:txBody>
          <a:bodyPr wrap="none" anchor="ctr"/>
          <a:lstStyle/>
          <a:p>
            <a:endParaRPr lang="tr-TR">
              <a:latin typeface="Garamond" pitchFamily="18" charset="0"/>
            </a:endParaRPr>
          </a:p>
        </p:txBody>
      </p:sp>
      <p:sp>
        <p:nvSpPr>
          <p:cNvPr id="44123" name="AutoShape 93"/>
          <p:cNvSpPr>
            <a:spLocks noChangeArrowheads="1"/>
          </p:cNvSpPr>
          <p:nvPr/>
        </p:nvSpPr>
        <p:spPr bwMode="auto">
          <a:xfrm>
            <a:off x="7164388" y="2492375"/>
            <a:ext cx="358775" cy="360363"/>
          </a:xfrm>
          <a:custGeom>
            <a:avLst/>
            <a:gdLst>
              <a:gd name="T0" fmla="*/ 358775 w 21600"/>
              <a:gd name="T1" fmla="*/ 180182 h 21600"/>
              <a:gd name="T2" fmla="*/ 179388 w 21600"/>
              <a:gd name="T3" fmla="*/ 360363 h 21600"/>
              <a:gd name="T4" fmla="*/ 0 w 21600"/>
              <a:gd name="T5" fmla="*/ 180182 h 21600"/>
              <a:gd name="T6" fmla="*/ 179388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folHlink"/>
          </a:solidFill>
          <a:ln w="9525">
            <a:solidFill>
              <a:schemeClr val="tx1"/>
            </a:solidFill>
            <a:miter lim="800000"/>
            <a:headEnd/>
            <a:tailEnd/>
          </a:ln>
        </p:spPr>
        <p:txBody>
          <a:bodyPr wrap="none" anchor="ctr"/>
          <a:lstStyle/>
          <a:p>
            <a:endParaRPr lang="tr-TR">
              <a:latin typeface="Garamond"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Rot="1" noChangeArrowheads="1"/>
          </p:cNvSpPr>
          <p:nvPr>
            <p:ph type="title" idx="4294967295"/>
          </p:nvPr>
        </p:nvSpPr>
        <p:spPr/>
        <p:txBody>
          <a:bodyPr/>
          <a:lstStyle/>
          <a:p>
            <a:pPr eaLnBrk="1" hangingPunct="1"/>
            <a:r>
              <a:rPr lang="tr-TR" sz="4000" b="1" dirty="0">
                <a:solidFill>
                  <a:srgbClr val="0070C0"/>
                </a:solidFill>
              </a:rPr>
              <a:t>Hücre </a:t>
            </a:r>
            <a:r>
              <a:rPr lang="tr-TR" sz="4000" b="1" dirty="0" err="1">
                <a:solidFill>
                  <a:srgbClr val="0070C0"/>
                </a:solidFill>
              </a:rPr>
              <a:t>Proliferasyonunun</a:t>
            </a:r>
            <a:r>
              <a:rPr lang="tr-TR" sz="4000" b="1" dirty="0">
                <a:solidFill>
                  <a:srgbClr val="0070C0"/>
                </a:solidFill>
              </a:rPr>
              <a:t> Gösterilmesi</a:t>
            </a:r>
          </a:p>
        </p:txBody>
      </p:sp>
      <p:pic>
        <p:nvPicPr>
          <p:cNvPr id="40963" name="Picture 5"/>
          <p:cNvPicPr>
            <a:picLocks noGrp="1" noChangeAspect="1" noChangeArrowheads="1"/>
          </p:cNvPicPr>
          <p:nvPr>
            <p:ph idx="4294967295"/>
          </p:nvPr>
        </p:nvPicPr>
        <p:blipFill>
          <a:blip r:embed="rId2" cstate="print"/>
          <a:srcRect/>
          <a:stretch>
            <a:fillRect/>
          </a:stretch>
        </p:blipFill>
        <p:spPr>
          <a:xfrm>
            <a:off x="323850" y="1484313"/>
            <a:ext cx="8135938" cy="5184775"/>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idx="4294967295"/>
          </p:nvPr>
        </p:nvSpPr>
        <p:spPr/>
        <p:txBody>
          <a:bodyPr>
            <a:normAutofit fontScale="90000"/>
          </a:bodyPr>
          <a:lstStyle/>
          <a:p>
            <a:pPr eaLnBrk="1" hangingPunct="1"/>
            <a:r>
              <a:rPr lang="tr-TR" sz="4000" b="1" dirty="0" err="1">
                <a:solidFill>
                  <a:srgbClr val="0070C0"/>
                </a:solidFill>
              </a:rPr>
              <a:t>Prolifere</a:t>
            </a:r>
            <a:r>
              <a:rPr lang="tr-TR" sz="4000" b="1" dirty="0">
                <a:solidFill>
                  <a:srgbClr val="0070C0"/>
                </a:solidFill>
              </a:rPr>
              <a:t> Hücre </a:t>
            </a:r>
            <a:r>
              <a:rPr lang="tr-TR" sz="4000" b="1" dirty="0" err="1">
                <a:solidFill>
                  <a:srgbClr val="0070C0"/>
                </a:solidFill>
              </a:rPr>
              <a:t>Nüclear</a:t>
            </a:r>
            <a:r>
              <a:rPr lang="tr-TR" sz="4000" b="1" dirty="0">
                <a:solidFill>
                  <a:srgbClr val="0070C0"/>
                </a:solidFill>
              </a:rPr>
              <a:t> Antijeni (PCNA)</a:t>
            </a:r>
          </a:p>
        </p:txBody>
      </p:sp>
      <p:sp>
        <p:nvSpPr>
          <p:cNvPr id="26627" name="Rectangle 3"/>
          <p:cNvSpPr>
            <a:spLocks noGrp="1" noChangeArrowheads="1"/>
          </p:cNvSpPr>
          <p:nvPr>
            <p:ph type="body" idx="4294967295"/>
          </p:nvPr>
        </p:nvSpPr>
        <p:spPr>
          <a:xfrm>
            <a:off x="457200" y="1500174"/>
            <a:ext cx="8229600" cy="4997450"/>
          </a:xfrm>
        </p:spPr>
        <p:txBody>
          <a:bodyPr>
            <a:normAutofit fontScale="92500"/>
          </a:bodyPr>
          <a:lstStyle/>
          <a:p>
            <a:pPr algn="just" eaLnBrk="1" hangingPunct="1">
              <a:lnSpc>
                <a:spcPct val="150000"/>
              </a:lnSpc>
              <a:buFont typeface="Wingdings" pitchFamily="2" charset="2"/>
              <a:buChar char="ü"/>
            </a:pPr>
            <a:r>
              <a:rPr lang="tr-TR" sz="2400" dirty="0"/>
              <a:t>36 </a:t>
            </a:r>
            <a:r>
              <a:rPr lang="tr-TR" sz="2400" dirty="0" err="1"/>
              <a:t>kd</a:t>
            </a:r>
            <a:r>
              <a:rPr lang="tr-TR" sz="2400" dirty="0"/>
              <a:t> moleküler ağırlığa sahip bir proteindir.</a:t>
            </a:r>
          </a:p>
          <a:p>
            <a:pPr algn="just" eaLnBrk="1" hangingPunct="1">
              <a:lnSpc>
                <a:spcPct val="150000"/>
              </a:lnSpc>
              <a:buFont typeface="Wingdings" pitchFamily="2" charset="2"/>
              <a:buChar char="ü"/>
            </a:pPr>
            <a:r>
              <a:rPr lang="tr-TR" sz="2400" dirty="0" err="1"/>
              <a:t>Nukleusta</a:t>
            </a:r>
            <a:r>
              <a:rPr lang="tr-TR" sz="2400" dirty="0"/>
              <a:t> yer alır, DNA çift sarmalını çevreler ve DNA ile ilişkili proteinler için zincir üzerinde ilerleyen bir platform oluşturur. </a:t>
            </a:r>
          </a:p>
          <a:p>
            <a:pPr algn="just" eaLnBrk="1" hangingPunct="1">
              <a:lnSpc>
                <a:spcPct val="150000"/>
              </a:lnSpc>
              <a:buFont typeface="Wingdings" pitchFamily="2" charset="2"/>
              <a:buChar char="ü"/>
            </a:pPr>
            <a:r>
              <a:rPr lang="tr-TR" sz="2400" dirty="0" err="1"/>
              <a:t>Ökaryotlarda</a:t>
            </a:r>
            <a:r>
              <a:rPr lang="tr-TR" sz="2400" dirty="0"/>
              <a:t> DNA sentezinde DNA </a:t>
            </a:r>
            <a:r>
              <a:rPr lang="tr-TR" sz="2400" dirty="0" err="1"/>
              <a:t>polimeraz</a:t>
            </a:r>
            <a:r>
              <a:rPr lang="tr-TR" sz="2400" dirty="0"/>
              <a:t> –</a:t>
            </a:r>
            <a:r>
              <a:rPr lang="el-GR" sz="2400" dirty="0"/>
              <a:t>δ</a:t>
            </a:r>
            <a:r>
              <a:rPr lang="tr-TR" sz="2400" dirty="0"/>
              <a:t>’</a:t>
            </a:r>
            <a:r>
              <a:rPr lang="tr-TR" sz="2400" dirty="0" err="1"/>
              <a:t>nın</a:t>
            </a:r>
            <a:r>
              <a:rPr lang="tr-TR" sz="2400" dirty="0"/>
              <a:t> işlev görmesi için gereklidir.</a:t>
            </a:r>
          </a:p>
          <a:p>
            <a:pPr algn="just" eaLnBrk="1" hangingPunct="1">
              <a:lnSpc>
                <a:spcPct val="150000"/>
              </a:lnSpc>
              <a:buFont typeface="Wingdings" pitchFamily="2" charset="2"/>
              <a:buChar char="ü"/>
            </a:pPr>
            <a:r>
              <a:rPr lang="tr-TR" sz="2400" dirty="0"/>
              <a:t>Hücre </a:t>
            </a:r>
            <a:r>
              <a:rPr lang="tr-TR" sz="2400" dirty="0" err="1"/>
              <a:t>siklusunda</a:t>
            </a:r>
            <a:r>
              <a:rPr lang="tr-TR" sz="2400" dirty="0"/>
              <a:t> </a:t>
            </a:r>
            <a:r>
              <a:rPr lang="tr-TR" sz="2400" b="1" dirty="0">
                <a:solidFill>
                  <a:srgbClr val="FF0000"/>
                </a:solidFill>
              </a:rPr>
              <a:t>geç G1 ve S fazlarında miktarı artar </a:t>
            </a:r>
            <a:r>
              <a:rPr lang="tr-TR" sz="2400" dirty="0"/>
              <a:t>ve </a:t>
            </a:r>
            <a:r>
              <a:rPr lang="tr-TR" sz="2400" b="1" dirty="0">
                <a:solidFill>
                  <a:srgbClr val="FF0000"/>
                </a:solidFill>
              </a:rPr>
              <a:t>hücre </a:t>
            </a:r>
            <a:r>
              <a:rPr lang="tr-TR" sz="2400" b="1" dirty="0" err="1">
                <a:solidFill>
                  <a:srgbClr val="FF0000"/>
                </a:solidFill>
              </a:rPr>
              <a:t>proliferasyon</a:t>
            </a:r>
            <a:r>
              <a:rPr lang="tr-TR" sz="2400" b="1" dirty="0">
                <a:solidFill>
                  <a:srgbClr val="FF0000"/>
                </a:solidFill>
              </a:rPr>
              <a:t> belirtecidir.</a:t>
            </a:r>
          </a:p>
          <a:p>
            <a:pPr algn="just" eaLnBrk="1" hangingPunct="1">
              <a:lnSpc>
                <a:spcPct val="150000"/>
              </a:lnSpc>
              <a:buFont typeface="Wingdings" pitchFamily="2" charset="2"/>
              <a:buChar char="ü"/>
            </a:pPr>
            <a:r>
              <a:rPr lang="tr-TR" sz="2400" dirty="0"/>
              <a:t>DNA </a:t>
            </a:r>
            <a:r>
              <a:rPr lang="tr-TR" sz="2400" dirty="0" err="1"/>
              <a:t>replikasyonu</a:t>
            </a:r>
            <a:r>
              <a:rPr lang="tr-TR" sz="2400" dirty="0"/>
              <a:t> , onarımı , kromatin </a:t>
            </a:r>
            <a:r>
              <a:rPr lang="tr-TR" sz="2400" dirty="0" err="1"/>
              <a:t>kodensasyonunda</a:t>
            </a:r>
            <a:r>
              <a:rPr lang="tr-TR" sz="2400" dirty="0"/>
              <a:t> rol oynar. </a:t>
            </a:r>
          </a:p>
          <a:p>
            <a:pPr algn="just" eaLnBrk="1" hangingPunct="1">
              <a:lnSpc>
                <a:spcPct val="150000"/>
              </a:lnSpc>
              <a:buFont typeface="Wingdings" pitchFamily="2" charset="2"/>
              <a:buChar char="ü"/>
            </a:pPr>
            <a:r>
              <a:rPr lang="tr-TR" sz="2400" dirty="0"/>
              <a:t>P 21 proteinine bağlanarak hücre </a:t>
            </a:r>
            <a:r>
              <a:rPr lang="tr-TR" sz="2400" dirty="0" err="1"/>
              <a:t>siklusunun</a:t>
            </a:r>
            <a:r>
              <a:rPr lang="tr-TR" sz="2400" dirty="0"/>
              <a:t> kontrolünde görev alır.</a:t>
            </a:r>
            <a:endParaRPr lang="el-G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idx="4294967295"/>
          </p:nvPr>
        </p:nvSpPr>
        <p:spPr/>
        <p:txBody>
          <a:bodyPr/>
          <a:lstStyle/>
          <a:p>
            <a:pPr eaLnBrk="1" hangingPunct="1"/>
            <a:r>
              <a:rPr lang="tr-TR" b="1" dirty="0">
                <a:solidFill>
                  <a:srgbClr val="0070C0"/>
                </a:solidFill>
              </a:rPr>
              <a:t>PCNA </a:t>
            </a:r>
            <a:r>
              <a:rPr lang="tr-TR" b="1" dirty="0" err="1">
                <a:solidFill>
                  <a:srgbClr val="0070C0"/>
                </a:solidFill>
              </a:rPr>
              <a:t>İmmünositokimyası</a:t>
            </a:r>
            <a:endParaRPr lang="tr-TR" b="1" dirty="0">
              <a:solidFill>
                <a:srgbClr val="0070C0"/>
              </a:solidFill>
            </a:endParaRPr>
          </a:p>
        </p:txBody>
      </p:sp>
      <p:sp>
        <p:nvSpPr>
          <p:cNvPr id="142339" name="Rectangle 3"/>
          <p:cNvSpPr>
            <a:spLocks noGrp="1" noChangeArrowheads="1"/>
          </p:cNvSpPr>
          <p:nvPr>
            <p:ph type="body" idx="4294967295"/>
          </p:nvPr>
        </p:nvSpPr>
        <p:spPr>
          <a:xfrm>
            <a:off x="457200" y="1428736"/>
            <a:ext cx="8229600" cy="5286412"/>
          </a:xfrm>
        </p:spPr>
        <p:txBody>
          <a:bodyPr>
            <a:normAutofit fontScale="92500" lnSpcReduction="20000"/>
          </a:bodyPr>
          <a:lstStyle/>
          <a:p>
            <a:pPr marL="0" algn="just" eaLnBrk="1" hangingPunct="1">
              <a:lnSpc>
                <a:spcPct val="150000"/>
              </a:lnSpc>
              <a:spcBef>
                <a:spcPts val="0"/>
              </a:spcBef>
              <a:buFont typeface="Wingdings" pitchFamily="2" charset="2"/>
              <a:buChar char="Ø"/>
            </a:pPr>
            <a:r>
              <a:rPr lang="tr-TR" sz="2000" dirty="0"/>
              <a:t>Hücreler 2 gün % 10’luk FBS içeren medyumda lameller üzerinde </a:t>
            </a:r>
            <a:r>
              <a:rPr lang="tr-TR" sz="2000" dirty="0" err="1"/>
              <a:t>inkübatörde</a:t>
            </a:r>
            <a:r>
              <a:rPr lang="tr-TR" sz="2000" dirty="0"/>
              <a:t> büyütüldü.</a:t>
            </a:r>
          </a:p>
          <a:p>
            <a:pPr marL="0" algn="just" eaLnBrk="1" hangingPunct="1">
              <a:lnSpc>
                <a:spcPct val="150000"/>
              </a:lnSpc>
              <a:spcBef>
                <a:spcPts val="0"/>
              </a:spcBef>
              <a:buFont typeface="Wingdings" pitchFamily="2" charset="2"/>
              <a:buChar char="Ø"/>
            </a:pPr>
            <a:r>
              <a:rPr lang="tr-TR" sz="2000" dirty="0"/>
              <a:t>% 10’luk FBS içeren medyum </a:t>
            </a:r>
            <a:r>
              <a:rPr lang="tr-TR" sz="2000" dirty="0" err="1"/>
              <a:t>aspire</a:t>
            </a:r>
            <a:r>
              <a:rPr lang="tr-TR" sz="2000" dirty="0"/>
              <a:t> edildi ve % 2 FBS içeren medyum koyuldu 4 saat </a:t>
            </a:r>
            <a:r>
              <a:rPr lang="tr-TR" sz="2000" dirty="0" err="1"/>
              <a:t>inkübatörde</a:t>
            </a:r>
            <a:r>
              <a:rPr lang="tr-TR" sz="2000" dirty="0"/>
              <a:t> </a:t>
            </a:r>
            <a:r>
              <a:rPr lang="tr-TR" sz="2000" dirty="0" err="1"/>
              <a:t>inkübe</a:t>
            </a:r>
            <a:r>
              <a:rPr lang="tr-TR" sz="2000" dirty="0"/>
              <a:t> edildi.</a:t>
            </a:r>
          </a:p>
          <a:p>
            <a:pPr marL="0" algn="just" eaLnBrk="1" hangingPunct="1">
              <a:lnSpc>
                <a:spcPct val="150000"/>
              </a:lnSpc>
              <a:spcBef>
                <a:spcPts val="0"/>
              </a:spcBef>
              <a:buFont typeface="Wingdings" pitchFamily="2" charset="2"/>
              <a:buChar char="Ø"/>
            </a:pPr>
            <a:r>
              <a:rPr lang="tr-TR" sz="2000" dirty="0"/>
              <a:t>17-</a:t>
            </a:r>
            <a:r>
              <a:rPr lang="el-GR" sz="2000" dirty="0"/>
              <a:t>β</a:t>
            </a:r>
            <a:r>
              <a:rPr lang="tr-TR" sz="2000" dirty="0"/>
              <a:t>-</a:t>
            </a:r>
            <a:r>
              <a:rPr lang="tr-TR" sz="2000" dirty="0" err="1"/>
              <a:t>östradiol</a:t>
            </a:r>
            <a:r>
              <a:rPr lang="tr-TR" sz="2000" dirty="0"/>
              <a:t> belirtilen konsantrasyonlarda her </a:t>
            </a:r>
            <a:r>
              <a:rPr lang="tr-TR" sz="2000" dirty="0" err="1"/>
              <a:t>dish</a:t>
            </a:r>
            <a:r>
              <a:rPr lang="tr-TR" sz="2000" dirty="0"/>
              <a:t> üzerindeki hücrelere eklendi 18 saat </a:t>
            </a:r>
            <a:r>
              <a:rPr lang="tr-TR" sz="2000" dirty="0" err="1"/>
              <a:t>inkübe</a:t>
            </a:r>
            <a:r>
              <a:rPr lang="tr-TR" sz="2000" dirty="0"/>
              <a:t> edildi.</a:t>
            </a:r>
          </a:p>
          <a:p>
            <a:pPr marL="0" algn="just" eaLnBrk="1" hangingPunct="1">
              <a:lnSpc>
                <a:spcPct val="150000"/>
              </a:lnSpc>
              <a:spcBef>
                <a:spcPts val="0"/>
              </a:spcBef>
              <a:buFont typeface="Wingdings" pitchFamily="2" charset="2"/>
              <a:buChar char="Ø"/>
            </a:pPr>
            <a:r>
              <a:rPr lang="tr-TR" sz="2000" dirty="0"/>
              <a:t>% 2 FBS içeren medyum ve </a:t>
            </a:r>
            <a:r>
              <a:rPr lang="tr-TR" sz="2000" dirty="0" err="1"/>
              <a:t>östradiol</a:t>
            </a:r>
            <a:r>
              <a:rPr lang="tr-TR" sz="2000" dirty="0"/>
              <a:t> </a:t>
            </a:r>
            <a:r>
              <a:rPr lang="tr-TR" sz="2000" dirty="0" err="1"/>
              <a:t>aspire</a:t>
            </a:r>
            <a:r>
              <a:rPr lang="tr-TR" sz="2000" dirty="0"/>
              <a:t> edildi ve PBS ile yıkandı.</a:t>
            </a:r>
          </a:p>
          <a:p>
            <a:pPr marL="0" algn="just" eaLnBrk="1" hangingPunct="1">
              <a:lnSpc>
                <a:spcPct val="150000"/>
              </a:lnSpc>
              <a:spcBef>
                <a:spcPts val="0"/>
              </a:spcBef>
              <a:buFont typeface="Wingdings" pitchFamily="2" charset="2"/>
              <a:buChar char="Ø"/>
            </a:pPr>
            <a:r>
              <a:rPr lang="tr-TR" sz="2000" dirty="0" err="1"/>
              <a:t>Metanol</a:t>
            </a:r>
            <a:r>
              <a:rPr lang="tr-TR" sz="2000" dirty="0"/>
              <a:t> ile (- 20</a:t>
            </a:r>
            <a:r>
              <a:rPr lang="en-US" sz="2000" dirty="0"/>
              <a:t>°</a:t>
            </a:r>
            <a:r>
              <a:rPr lang="tr-TR" sz="2000" dirty="0"/>
              <a:t>C) </a:t>
            </a:r>
            <a:r>
              <a:rPr lang="tr-TR" sz="2000" dirty="0" err="1"/>
              <a:t>fikse</a:t>
            </a:r>
            <a:r>
              <a:rPr lang="tr-TR" sz="2000" dirty="0"/>
              <a:t> edildi.</a:t>
            </a:r>
          </a:p>
          <a:p>
            <a:pPr marL="0" algn="just" eaLnBrk="1" hangingPunct="1">
              <a:lnSpc>
                <a:spcPct val="150000"/>
              </a:lnSpc>
              <a:spcBef>
                <a:spcPts val="0"/>
              </a:spcBef>
              <a:buFont typeface="Wingdings" pitchFamily="2" charset="2"/>
              <a:buChar char="Ø"/>
            </a:pPr>
            <a:r>
              <a:rPr lang="tr-TR" sz="2000" dirty="0" err="1"/>
              <a:t>Bloking</a:t>
            </a:r>
            <a:r>
              <a:rPr lang="tr-TR" sz="2000" dirty="0"/>
              <a:t> işleminden sonra anti-PCNA antikoru ile oda ısısında 1 saat </a:t>
            </a:r>
            <a:r>
              <a:rPr lang="tr-TR" sz="2000" dirty="0" err="1"/>
              <a:t>inkübe</a:t>
            </a:r>
            <a:r>
              <a:rPr lang="tr-TR" sz="2000" dirty="0"/>
              <a:t> edildi.</a:t>
            </a:r>
          </a:p>
          <a:p>
            <a:pPr marL="0" algn="just" eaLnBrk="1" hangingPunct="1">
              <a:lnSpc>
                <a:spcPct val="150000"/>
              </a:lnSpc>
              <a:spcBef>
                <a:spcPts val="0"/>
              </a:spcBef>
              <a:buFont typeface="Wingdings" pitchFamily="2" charset="2"/>
              <a:buChar char="Ø"/>
            </a:pPr>
            <a:r>
              <a:rPr lang="tr-TR" sz="2000" dirty="0"/>
              <a:t>PBS yıkamalarını takiben </a:t>
            </a:r>
            <a:r>
              <a:rPr lang="tr-TR" sz="2000" dirty="0" err="1"/>
              <a:t>streptavidin</a:t>
            </a:r>
            <a:r>
              <a:rPr lang="tr-TR" sz="2000" dirty="0"/>
              <a:t> ve </a:t>
            </a:r>
            <a:r>
              <a:rPr lang="tr-TR" sz="2000" dirty="0" err="1"/>
              <a:t>biyotin</a:t>
            </a:r>
            <a:r>
              <a:rPr lang="tr-TR" sz="2000" dirty="0"/>
              <a:t>-HRP bağlı </a:t>
            </a:r>
            <a:r>
              <a:rPr lang="tr-TR" sz="2000" dirty="0" err="1"/>
              <a:t>sekonder</a:t>
            </a:r>
            <a:r>
              <a:rPr lang="tr-TR" sz="2000" dirty="0"/>
              <a:t> antikor uygulandı.</a:t>
            </a:r>
          </a:p>
          <a:p>
            <a:pPr marL="0" algn="just" eaLnBrk="1" hangingPunct="1">
              <a:lnSpc>
                <a:spcPct val="150000"/>
              </a:lnSpc>
              <a:spcBef>
                <a:spcPts val="0"/>
              </a:spcBef>
              <a:buFont typeface="Wingdings" pitchFamily="2" charset="2"/>
              <a:buChar char="Ø"/>
            </a:pPr>
            <a:r>
              <a:rPr lang="tr-TR" sz="2000" dirty="0"/>
              <a:t>AEC </a:t>
            </a:r>
            <a:r>
              <a:rPr lang="tr-TR" sz="2000" dirty="0" err="1"/>
              <a:t>kromojeni</a:t>
            </a:r>
            <a:r>
              <a:rPr lang="tr-TR" sz="2000" dirty="0"/>
              <a:t> uygulandı.</a:t>
            </a:r>
          </a:p>
          <a:p>
            <a:pPr eaLnBrk="1" hangingPunct="1">
              <a:lnSpc>
                <a:spcPct val="80000"/>
              </a:lnSpc>
            </a:pPr>
            <a:endParaRPr lang="tr-TR" sz="2000" dirty="0"/>
          </a:p>
          <a:p>
            <a:pPr eaLnBrk="1" hangingPunct="1">
              <a:lnSpc>
                <a:spcPct val="80000"/>
              </a:lnSpc>
            </a:pPr>
            <a:endParaRPr lang="tr-TR" sz="2000" dirty="0"/>
          </a:p>
          <a:p>
            <a:pPr eaLnBrk="1" hangingPunct="1">
              <a:lnSpc>
                <a:spcPct val="80000"/>
              </a:lnSpc>
            </a:pPr>
            <a:endParaRPr lang="tr-TR" sz="2000" dirty="0"/>
          </a:p>
          <a:p>
            <a:pPr eaLnBrk="1" hangingPunct="1">
              <a:lnSpc>
                <a:spcPct val="80000"/>
              </a:lnSpc>
            </a:pPr>
            <a:endParaRPr lang="tr-TR"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Rot="1" noChangeArrowheads="1"/>
          </p:cNvSpPr>
          <p:nvPr>
            <p:ph type="title" idx="4294967295"/>
          </p:nvPr>
        </p:nvSpPr>
        <p:spPr/>
        <p:txBody>
          <a:bodyPr/>
          <a:lstStyle/>
          <a:p>
            <a:pPr eaLnBrk="1" hangingPunct="1"/>
            <a:r>
              <a:rPr lang="tr-TR" sz="2400" b="1" dirty="0" err="1">
                <a:solidFill>
                  <a:srgbClr val="0070C0"/>
                </a:solidFill>
              </a:rPr>
              <a:t>Östradiol</a:t>
            </a:r>
            <a:r>
              <a:rPr lang="tr-TR" sz="2400" b="1" dirty="0">
                <a:solidFill>
                  <a:srgbClr val="0070C0"/>
                </a:solidFill>
              </a:rPr>
              <a:t>, </a:t>
            </a:r>
            <a:r>
              <a:rPr lang="tr-TR" sz="2400" b="1" dirty="0" err="1">
                <a:solidFill>
                  <a:srgbClr val="0070C0"/>
                </a:solidFill>
              </a:rPr>
              <a:t>Ishikawa</a:t>
            </a:r>
            <a:r>
              <a:rPr lang="tr-TR" sz="2400" b="1" dirty="0">
                <a:solidFill>
                  <a:srgbClr val="0070C0"/>
                </a:solidFill>
              </a:rPr>
              <a:t> Hücrelerinde </a:t>
            </a:r>
            <a:r>
              <a:rPr lang="tr-TR" sz="2400" b="1" dirty="0" err="1">
                <a:solidFill>
                  <a:srgbClr val="0070C0"/>
                </a:solidFill>
              </a:rPr>
              <a:t>Proliferasyonu</a:t>
            </a:r>
            <a:r>
              <a:rPr lang="tr-TR" sz="2400" b="1" dirty="0">
                <a:solidFill>
                  <a:srgbClr val="0070C0"/>
                </a:solidFill>
              </a:rPr>
              <a:t> Durdurdu</a:t>
            </a:r>
          </a:p>
        </p:txBody>
      </p:sp>
      <p:sp>
        <p:nvSpPr>
          <p:cNvPr id="107530" name="Rectangle 10"/>
          <p:cNvSpPr>
            <a:spLocks noGrp="1" noChangeArrowheads="1"/>
          </p:cNvSpPr>
          <p:nvPr>
            <p:ph type="subTitle" idx="4294967295"/>
          </p:nvPr>
        </p:nvSpPr>
        <p:spPr>
          <a:xfrm>
            <a:off x="827088" y="4948238"/>
            <a:ext cx="7632700" cy="842962"/>
          </a:xfrm>
        </p:spPr>
        <p:txBody>
          <a:bodyPr/>
          <a:lstStyle/>
          <a:p>
            <a:pPr marL="0" indent="0" algn="ctr" eaLnBrk="1" hangingPunct="1">
              <a:lnSpc>
                <a:spcPct val="80000"/>
              </a:lnSpc>
              <a:buFont typeface="Wingdings" pitchFamily="2" charset="2"/>
              <a:buNone/>
            </a:pPr>
            <a:r>
              <a:rPr lang="tr-TR" sz="2800" dirty="0"/>
              <a:t>Hücreler 18 saat 20</a:t>
            </a:r>
            <a:r>
              <a:rPr lang="en-US" sz="2800" dirty="0"/>
              <a:t>µ</a:t>
            </a:r>
            <a:r>
              <a:rPr lang="tr-TR" sz="2800" dirty="0"/>
              <a:t>M </a:t>
            </a:r>
            <a:r>
              <a:rPr lang="tr-TR" sz="2800" dirty="0" err="1"/>
              <a:t>östradiol</a:t>
            </a:r>
            <a:r>
              <a:rPr lang="tr-TR" sz="2800" dirty="0"/>
              <a:t> ile </a:t>
            </a:r>
            <a:r>
              <a:rPr lang="tr-TR" sz="2800" dirty="0" err="1"/>
              <a:t>inkübe</a:t>
            </a:r>
            <a:r>
              <a:rPr lang="tr-TR" sz="2800" dirty="0"/>
              <a:t> edildi. PCNA ekspresyonu.</a:t>
            </a:r>
            <a:endParaRPr lang="en-US" sz="2800" dirty="0"/>
          </a:p>
        </p:txBody>
      </p:sp>
      <p:sp>
        <p:nvSpPr>
          <p:cNvPr id="45060" name="Rectangle 6"/>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endParaRPr lang="tr-TR">
              <a:latin typeface="Garamond" pitchFamily="18" charset="0"/>
            </a:endParaRPr>
          </a:p>
        </p:txBody>
      </p:sp>
      <p:graphicFrame>
        <p:nvGraphicFramePr>
          <p:cNvPr id="45061" name="Object 5"/>
          <p:cNvGraphicFramePr>
            <a:graphicFrameLocks noChangeAspect="1"/>
          </p:cNvGraphicFramePr>
          <p:nvPr/>
        </p:nvGraphicFramePr>
        <p:xfrm>
          <a:off x="971550" y="1268413"/>
          <a:ext cx="7272338" cy="3240087"/>
        </p:xfrm>
        <a:graphic>
          <a:graphicData uri="http://schemas.openxmlformats.org/presentationml/2006/ole">
            <mc:AlternateContent xmlns:mc="http://schemas.openxmlformats.org/markup-compatibility/2006">
              <mc:Choice xmlns:v="urn:schemas-microsoft-com:vml" Requires="v">
                <p:oleObj spid="_x0000_s2054" r:id="rId3" imgW="5229955" imgH="2371429" progId="">
                  <p:embed/>
                </p:oleObj>
              </mc:Choice>
              <mc:Fallback>
                <p:oleObj r:id="rId3" imgW="5229955" imgH="2371429"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268413"/>
                        <a:ext cx="7272338" cy="324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2" name="Rectangle 8"/>
          <p:cNvSpPr>
            <a:spLocks noChangeArrowheads="1"/>
          </p:cNvSpPr>
          <p:nvPr/>
        </p:nvSpPr>
        <p:spPr bwMode="auto">
          <a:xfrm>
            <a:off x="0" y="2219325"/>
            <a:ext cx="9144000" cy="0"/>
          </a:xfrm>
          <a:prstGeom prst="rect">
            <a:avLst/>
          </a:prstGeom>
          <a:noFill/>
          <a:ln w="9525">
            <a:noFill/>
            <a:miter lim="800000"/>
            <a:headEnd/>
            <a:tailEnd/>
          </a:ln>
        </p:spPr>
        <p:txBody>
          <a:bodyPr wrap="none" anchor="ctr">
            <a:spAutoFit/>
          </a:bodyPr>
          <a:lstStyle/>
          <a:p>
            <a:endParaRPr lang="tr-TR">
              <a:latin typeface="Garamond"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p:spPr>
        <p:txBody>
          <a:bodyPr>
            <a:normAutofit fontScale="85000" lnSpcReduction="10000"/>
          </a:bodyPr>
          <a:lstStyle/>
          <a:p>
            <a:pPr marL="0" algn="ctr">
              <a:lnSpc>
                <a:spcPct val="160000"/>
              </a:lnSpc>
              <a:spcBef>
                <a:spcPts val="0"/>
              </a:spcBef>
              <a:buNone/>
            </a:pPr>
            <a:r>
              <a:rPr lang="tr-TR" b="1" dirty="0">
                <a:solidFill>
                  <a:srgbClr val="0070C0"/>
                </a:solidFill>
              </a:rPr>
              <a:t>Gözlenebilen Değişiklikler </a:t>
            </a:r>
          </a:p>
          <a:p>
            <a:pPr marL="0" algn="just">
              <a:lnSpc>
                <a:spcPct val="170000"/>
              </a:lnSpc>
              <a:spcBef>
                <a:spcPts val="0"/>
              </a:spcBef>
              <a:buFont typeface="Wingdings" pitchFamily="2" charset="2"/>
              <a:buChar char="Ø"/>
            </a:pPr>
            <a:r>
              <a:rPr lang="tr-TR" dirty="0"/>
              <a:t>Hücre küçülmesi “</a:t>
            </a:r>
            <a:r>
              <a:rPr lang="tr-TR" dirty="0" err="1"/>
              <a:t>cell</a:t>
            </a:r>
            <a:r>
              <a:rPr lang="tr-TR" dirty="0"/>
              <a:t> </a:t>
            </a:r>
            <a:r>
              <a:rPr lang="tr-TR" dirty="0" err="1"/>
              <a:t>shrinkage</a:t>
            </a:r>
            <a:r>
              <a:rPr lang="tr-TR" dirty="0"/>
              <a:t>”</a:t>
            </a:r>
          </a:p>
          <a:p>
            <a:pPr marL="0" algn="just">
              <a:lnSpc>
                <a:spcPct val="170000"/>
              </a:lnSpc>
              <a:spcBef>
                <a:spcPts val="0"/>
              </a:spcBef>
              <a:buFont typeface="Wingdings" pitchFamily="2" charset="2"/>
              <a:buChar char="Ø"/>
            </a:pPr>
            <a:r>
              <a:rPr lang="tr-TR" dirty="0" err="1"/>
              <a:t>Sitoplazmik</a:t>
            </a:r>
            <a:r>
              <a:rPr lang="tr-TR" dirty="0"/>
              <a:t> küçülme “</a:t>
            </a:r>
            <a:r>
              <a:rPr lang="tr-TR" dirty="0" err="1"/>
              <a:t>cytoplasmic</a:t>
            </a:r>
            <a:r>
              <a:rPr lang="tr-TR" dirty="0"/>
              <a:t> </a:t>
            </a:r>
            <a:r>
              <a:rPr lang="tr-TR" dirty="0" err="1"/>
              <a:t>shrinkage</a:t>
            </a:r>
            <a:r>
              <a:rPr lang="tr-TR" dirty="0"/>
              <a:t>”</a:t>
            </a:r>
          </a:p>
          <a:p>
            <a:pPr marL="0" algn="just">
              <a:lnSpc>
                <a:spcPct val="170000"/>
              </a:lnSpc>
              <a:spcBef>
                <a:spcPts val="0"/>
              </a:spcBef>
              <a:buFont typeface="Wingdings" pitchFamily="2" charset="2"/>
              <a:buChar char="Ø"/>
            </a:pPr>
            <a:r>
              <a:rPr lang="tr-TR" dirty="0"/>
              <a:t>Kromatinin </a:t>
            </a:r>
            <a:r>
              <a:rPr lang="tr-TR" dirty="0" err="1"/>
              <a:t>kondanse</a:t>
            </a:r>
            <a:r>
              <a:rPr lang="tr-TR" dirty="0"/>
              <a:t> olması “</a:t>
            </a:r>
            <a:r>
              <a:rPr lang="tr-TR" dirty="0" err="1"/>
              <a:t>nuclear</a:t>
            </a:r>
            <a:r>
              <a:rPr lang="tr-TR" dirty="0"/>
              <a:t> </a:t>
            </a:r>
            <a:r>
              <a:rPr lang="it-IT" dirty="0"/>
              <a:t>condensa</a:t>
            </a:r>
            <a:r>
              <a:rPr lang="tr-TR" dirty="0"/>
              <a:t>ti</a:t>
            </a:r>
            <a:r>
              <a:rPr lang="it-IT" dirty="0"/>
              <a:t>on” ve nukleus zarının periferinde</a:t>
            </a:r>
            <a:r>
              <a:rPr lang="tr-TR" dirty="0"/>
              <a:t> toplanması</a:t>
            </a:r>
          </a:p>
          <a:p>
            <a:pPr marL="0" algn="just">
              <a:lnSpc>
                <a:spcPct val="170000"/>
              </a:lnSpc>
              <a:spcBef>
                <a:spcPts val="0"/>
              </a:spcBef>
              <a:buFont typeface="Wingdings" pitchFamily="2" charset="2"/>
              <a:buChar char="Ø"/>
            </a:pPr>
            <a:r>
              <a:rPr lang="tr-TR" dirty="0" err="1"/>
              <a:t>Nukleusun</a:t>
            </a:r>
            <a:r>
              <a:rPr lang="tr-TR" dirty="0"/>
              <a:t> küçülmesi “</a:t>
            </a:r>
            <a:r>
              <a:rPr lang="tr-TR" dirty="0" err="1"/>
              <a:t>pyknosis</a:t>
            </a:r>
            <a:r>
              <a:rPr lang="tr-TR" dirty="0"/>
              <a:t>” veya parçalara bölünmesi “</a:t>
            </a:r>
            <a:r>
              <a:rPr lang="tr-TR" dirty="0" err="1"/>
              <a:t>nuclear</a:t>
            </a:r>
            <a:r>
              <a:rPr lang="tr-TR" dirty="0"/>
              <a:t> </a:t>
            </a:r>
            <a:r>
              <a:rPr lang="tr-TR" dirty="0" err="1"/>
              <a:t>fragmentasyon</a:t>
            </a:r>
            <a:r>
              <a:rPr lang="tr-TR"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Rot="1" noChangeArrowheads="1"/>
          </p:cNvSpPr>
          <p:nvPr>
            <p:ph type="title" idx="4294967295"/>
          </p:nvPr>
        </p:nvSpPr>
        <p:spPr/>
        <p:txBody>
          <a:bodyPr>
            <a:normAutofit fontScale="90000"/>
          </a:bodyPr>
          <a:lstStyle/>
          <a:p>
            <a:pPr eaLnBrk="1" hangingPunct="1"/>
            <a:r>
              <a:rPr lang="tr-TR" sz="4000" b="1" dirty="0">
                <a:solidFill>
                  <a:srgbClr val="0070C0"/>
                </a:solidFill>
              </a:rPr>
              <a:t>5-</a:t>
            </a:r>
            <a:r>
              <a:rPr lang="tr-TR" sz="4000" b="1" dirty="0" err="1">
                <a:solidFill>
                  <a:srgbClr val="0070C0"/>
                </a:solidFill>
              </a:rPr>
              <a:t>bromo</a:t>
            </a:r>
            <a:r>
              <a:rPr lang="tr-TR" sz="4000" b="1" dirty="0">
                <a:solidFill>
                  <a:srgbClr val="0070C0"/>
                </a:solidFill>
              </a:rPr>
              <a:t> 2</a:t>
            </a:r>
            <a:r>
              <a:rPr lang="en-US" sz="4000" b="1" dirty="0">
                <a:solidFill>
                  <a:srgbClr val="0070C0"/>
                </a:solidFill>
              </a:rPr>
              <a:t>'</a:t>
            </a:r>
            <a:r>
              <a:rPr lang="tr-TR" sz="4000" b="1" dirty="0">
                <a:solidFill>
                  <a:srgbClr val="0070C0"/>
                </a:solidFill>
              </a:rPr>
              <a:t>-</a:t>
            </a:r>
            <a:r>
              <a:rPr lang="tr-TR" sz="4000" b="1" dirty="0" err="1">
                <a:solidFill>
                  <a:srgbClr val="0070C0"/>
                </a:solidFill>
              </a:rPr>
              <a:t>deoksi</a:t>
            </a:r>
            <a:r>
              <a:rPr lang="tr-TR" sz="4000" b="1" dirty="0">
                <a:solidFill>
                  <a:srgbClr val="0070C0"/>
                </a:solidFill>
              </a:rPr>
              <a:t>-</a:t>
            </a:r>
            <a:r>
              <a:rPr lang="tr-TR" sz="4000" b="1" dirty="0" err="1">
                <a:solidFill>
                  <a:srgbClr val="0070C0"/>
                </a:solidFill>
              </a:rPr>
              <a:t>üridine</a:t>
            </a:r>
            <a:r>
              <a:rPr lang="tr-TR" sz="4000" b="1" dirty="0">
                <a:solidFill>
                  <a:srgbClr val="0070C0"/>
                </a:solidFill>
              </a:rPr>
              <a:t> (</a:t>
            </a:r>
            <a:r>
              <a:rPr lang="tr-TR" sz="4000" b="1" dirty="0" err="1">
                <a:solidFill>
                  <a:srgbClr val="0070C0"/>
                </a:solidFill>
              </a:rPr>
              <a:t>BrdU</a:t>
            </a:r>
            <a:r>
              <a:rPr lang="tr-TR" sz="4000" b="1" dirty="0">
                <a:solidFill>
                  <a:srgbClr val="0070C0"/>
                </a:solidFill>
              </a:rPr>
              <a:t>)</a:t>
            </a:r>
            <a:br>
              <a:rPr lang="tr-TR" sz="4000" b="1" dirty="0">
                <a:solidFill>
                  <a:srgbClr val="0070C0"/>
                </a:solidFill>
              </a:rPr>
            </a:br>
            <a:endParaRPr lang="tr-TR" sz="4000" b="1" dirty="0">
              <a:solidFill>
                <a:srgbClr val="0070C0"/>
              </a:solidFill>
            </a:endParaRPr>
          </a:p>
        </p:txBody>
      </p:sp>
      <p:sp>
        <p:nvSpPr>
          <p:cNvPr id="64518" name="Rectangle 6"/>
          <p:cNvSpPr>
            <a:spLocks noGrp="1" noChangeArrowheads="1"/>
          </p:cNvSpPr>
          <p:nvPr>
            <p:ph type="body" idx="4294967295"/>
          </p:nvPr>
        </p:nvSpPr>
        <p:spPr>
          <a:xfrm>
            <a:off x="457200" y="1052513"/>
            <a:ext cx="8229600" cy="5073650"/>
          </a:xfrm>
        </p:spPr>
        <p:txBody>
          <a:bodyPr>
            <a:normAutofit lnSpcReduction="10000"/>
          </a:bodyPr>
          <a:lstStyle/>
          <a:p>
            <a:pPr marL="0" eaLnBrk="1" hangingPunct="1">
              <a:lnSpc>
                <a:spcPct val="150000"/>
              </a:lnSpc>
              <a:spcBef>
                <a:spcPts val="0"/>
              </a:spcBef>
              <a:buFont typeface="Wingdings" pitchFamily="2" charset="2"/>
              <a:buChar char="ü"/>
            </a:pPr>
            <a:r>
              <a:rPr lang="tr-TR" dirty="0"/>
              <a:t>Hücre </a:t>
            </a:r>
            <a:r>
              <a:rPr lang="tr-TR" dirty="0" err="1"/>
              <a:t>proliferasyonu</a:t>
            </a:r>
            <a:r>
              <a:rPr lang="tr-TR" dirty="0"/>
              <a:t> sırasında DNA sentezinin gösterilmesinde kullanılan timin </a:t>
            </a:r>
            <a:r>
              <a:rPr lang="tr-TR" dirty="0" err="1"/>
              <a:t>analoğu</a:t>
            </a:r>
            <a:r>
              <a:rPr lang="tr-TR" dirty="0"/>
              <a:t> olan  bir belirteçtir.</a:t>
            </a:r>
          </a:p>
          <a:p>
            <a:pPr marL="0" eaLnBrk="1" hangingPunct="1">
              <a:lnSpc>
                <a:spcPct val="150000"/>
              </a:lnSpc>
              <a:spcBef>
                <a:spcPts val="0"/>
              </a:spcBef>
              <a:buFont typeface="Wingdings" pitchFamily="2" charset="2"/>
              <a:buChar char="ü"/>
            </a:pPr>
            <a:r>
              <a:rPr lang="tr-TR" dirty="0"/>
              <a:t>Hücre </a:t>
            </a:r>
            <a:r>
              <a:rPr lang="tr-TR" dirty="0" err="1"/>
              <a:t>siklusunun</a:t>
            </a:r>
            <a:r>
              <a:rPr lang="tr-TR" dirty="0"/>
              <a:t> S fazında DNA’ya </a:t>
            </a:r>
            <a:r>
              <a:rPr lang="tr-TR" dirty="0" err="1"/>
              <a:t>inkorpore</a:t>
            </a:r>
            <a:r>
              <a:rPr lang="tr-TR" dirty="0"/>
              <a:t> olur ve daha </a:t>
            </a:r>
            <a:r>
              <a:rPr lang="tr-TR" dirty="0" err="1"/>
              <a:t>selektif</a:t>
            </a:r>
            <a:r>
              <a:rPr lang="tr-TR" dirty="0"/>
              <a:t> bir belirteçtir.</a:t>
            </a:r>
          </a:p>
          <a:p>
            <a:pPr marL="0" eaLnBrk="1" hangingPunct="1">
              <a:lnSpc>
                <a:spcPct val="150000"/>
              </a:lnSpc>
              <a:spcBef>
                <a:spcPts val="0"/>
              </a:spcBef>
              <a:buFont typeface="Wingdings" pitchFamily="2" charset="2"/>
              <a:buChar char="ü"/>
            </a:pPr>
            <a:r>
              <a:rPr lang="tr-TR" dirty="0" err="1"/>
              <a:t>BrdU’nun</a:t>
            </a:r>
            <a:r>
              <a:rPr lang="tr-TR" dirty="0"/>
              <a:t> belirlenebilmesi için DNA’nın önce enzimlerle </a:t>
            </a:r>
            <a:r>
              <a:rPr lang="tr-TR" dirty="0" err="1"/>
              <a:t>denatüre</a:t>
            </a:r>
            <a:r>
              <a:rPr lang="tr-TR" dirty="0"/>
              <a:t> edilmesi gereklidir.</a:t>
            </a:r>
          </a:p>
          <a:p>
            <a:pPr eaLnBrk="1" hangingPunct="1">
              <a:buFont typeface="Wingdings" pitchFamily="2" charset="2"/>
              <a:buNone/>
            </a:pP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idx="4294967295"/>
          </p:nvPr>
        </p:nvSpPr>
        <p:spPr/>
        <p:txBody>
          <a:bodyPr>
            <a:normAutofit fontScale="90000"/>
          </a:bodyPr>
          <a:lstStyle/>
          <a:p>
            <a:pPr eaLnBrk="1" hangingPunct="1"/>
            <a:r>
              <a:rPr lang="tr-TR" sz="4000" b="1" dirty="0">
                <a:solidFill>
                  <a:srgbClr val="0070C0"/>
                </a:solidFill>
              </a:rPr>
              <a:t>Hücre </a:t>
            </a:r>
            <a:r>
              <a:rPr lang="tr-TR" sz="4000" b="1" dirty="0" err="1">
                <a:solidFill>
                  <a:srgbClr val="0070C0"/>
                </a:solidFill>
              </a:rPr>
              <a:t>Proliferasyonun</a:t>
            </a:r>
            <a:r>
              <a:rPr lang="tr-TR" sz="4000" b="1" dirty="0">
                <a:solidFill>
                  <a:srgbClr val="0070C0"/>
                </a:solidFill>
              </a:rPr>
              <a:t> Ölçülmesi</a:t>
            </a:r>
            <a:br>
              <a:rPr lang="tr-TR" sz="4000" b="1" dirty="0">
                <a:solidFill>
                  <a:srgbClr val="0070C0"/>
                </a:solidFill>
              </a:rPr>
            </a:br>
            <a:r>
              <a:rPr lang="tr-TR" sz="4000" b="1" dirty="0" err="1">
                <a:solidFill>
                  <a:srgbClr val="0070C0"/>
                </a:solidFill>
              </a:rPr>
              <a:t>BrdU</a:t>
            </a:r>
            <a:r>
              <a:rPr lang="tr-TR" sz="4000" b="1" dirty="0">
                <a:solidFill>
                  <a:srgbClr val="0070C0"/>
                </a:solidFill>
              </a:rPr>
              <a:t> </a:t>
            </a:r>
            <a:r>
              <a:rPr lang="tr-TR" sz="4000" b="1" dirty="0" err="1">
                <a:solidFill>
                  <a:srgbClr val="0070C0"/>
                </a:solidFill>
              </a:rPr>
              <a:t>İmmünositokimyası</a:t>
            </a:r>
            <a:endParaRPr lang="tr-TR" sz="4000" b="1" dirty="0">
              <a:solidFill>
                <a:srgbClr val="0070C0"/>
              </a:solidFill>
            </a:endParaRPr>
          </a:p>
        </p:txBody>
      </p:sp>
      <p:sp>
        <p:nvSpPr>
          <p:cNvPr id="140291" name="Rectangle 3"/>
          <p:cNvSpPr>
            <a:spLocks noGrp="1" noChangeArrowheads="1"/>
          </p:cNvSpPr>
          <p:nvPr>
            <p:ph type="body" idx="4294967295"/>
          </p:nvPr>
        </p:nvSpPr>
        <p:spPr>
          <a:xfrm>
            <a:off x="500034" y="1357298"/>
            <a:ext cx="8229600" cy="5286412"/>
          </a:xfrm>
        </p:spPr>
        <p:txBody>
          <a:bodyPr>
            <a:normAutofit fontScale="85000" lnSpcReduction="20000"/>
          </a:bodyPr>
          <a:lstStyle/>
          <a:p>
            <a:pPr marL="0" eaLnBrk="1" hangingPunct="1">
              <a:lnSpc>
                <a:spcPct val="150000"/>
              </a:lnSpc>
              <a:spcBef>
                <a:spcPts val="0"/>
              </a:spcBef>
              <a:buFont typeface="Wingdings" pitchFamily="2" charset="2"/>
              <a:buChar char="ü"/>
            </a:pPr>
            <a:r>
              <a:rPr lang="tr-TR" sz="2000" dirty="0"/>
              <a:t>Hücreler 2 gün % 10’luk FBS içeren medyumda lameller üzerinde </a:t>
            </a:r>
            <a:r>
              <a:rPr lang="tr-TR" sz="2000" dirty="0" err="1"/>
              <a:t>inkübatörde</a:t>
            </a:r>
            <a:r>
              <a:rPr lang="tr-TR" sz="2000" dirty="0"/>
              <a:t> büyütüldü.</a:t>
            </a:r>
          </a:p>
          <a:p>
            <a:pPr marL="0" eaLnBrk="1" hangingPunct="1">
              <a:lnSpc>
                <a:spcPct val="150000"/>
              </a:lnSpc>
              <a:spcBef>
                <a:spcPts val="0"/>
              </a:spcBef>
              <a:buFont typeface="Wingdings" pitchFamily="2" charset="2"/>
              <a:buChar char="ü"/>
            </a:pPr>
            <a:r>
              <a:rPr lang="tr-TR" sz="2000" dirty="0"/>
              <a:t>% 10’luk FBS içeren medyum </a:t>
            </a:r>
            <a:r>
              <a:rPr lang="tr-TR" sz="2000" dirty="0" err="1"/>
              <a:t>aspire</a:t>
            </a:r>
            <a:r>
              <a:rPr lang="tr-TR" sz="2000" dirty="0"/>
              <a:t> edildi ve % 2 FBS içeren medyum koyuldu 4 saat </a:t>
            </a:r>
            <a:r>
              <a:rPr lang="tr-TR" sz="2000" dirty="0" err="1"/>
              <a:t>inkübatörde</a:t>
            </a:r>
            <a:r>
              <a:rPr lang="tr-TR" sz="2000" dirty="0"/>
              <a:t> </a:t>
            </a:r>
            <a:r>
              <a:rPr lang="tr-TR" sz="2000" dirty="0" err="1"/>
              <a:t>inkübe</a:t>
            </a:r>
            <a:r>
              <a:rPr lang="tr-TR" sz="2000" dirty="0"/>
              <a:t> edildi.</a:t>
            </a:r>
          </a:p>
          <a:p>
            <a:pPr marL="0" eaLnBrk="1" hangingPunct="1">
              <a:lnSpc>
                <a:spcPct val="150000"/>
              </a:lnSpc>
              <a:spcBef>
                <a:spcPts val="0"/>
              </a:spcBef>
              <a:buFont typeface="Wingdings" pitchFamily="2" charset="2"/>
              <a:buChar char="ü"/>
            </a:pPr>
            <a:r>
              <a:rPr lang="tr-TR" sz="2000" dirty="0"/>
              <a:t>17-</a:t>
            </a:r>
            <a:r>
              <a:rPr lang="el-GR" sz="2000" dirty="0"/>
              <a:t>β</a:t>
            </a:r>
            <a:r>
              <a:rPr lang="tr-TR" sz="2000" dirty="0"/>
              <a:t>-</a:t>
            </a:r>
            <a:r>
              <a:rPr lang="tr-TR" sz="2000" dirty="0" err="1"/>
              <a:t>östradiol</a:t>
            </a:r>
            <a:r>
              <a:rPr lang="tr-TR" sz="2000" dirty="0"/>
              <a:t> belirtilen konsantrasyonlarda her </a:t>
            </a:r>
            <a:r>
              <a:rPr lang="tr-TR" sz="2000" dirty="0" err="1"/>
              <a:t>dish</a:t>
            </a:r>
            <a:r>
              <a:rPr lang="tr-TR" sz="2000" dirty="0"/>
              <a:t> üzerindeki hücrelere eklendi ve 18 saat </a:t>
            </a:r>
            <a:r>
              <a:rPr lang="tr-TR" sz="2000" dirty="0" err="1"/>
              <a:t>inkübe</a:t>
            </a:r>
            <a:r>
              <a:rPr lang="tr-TR" sz="2000" dirty="0"/>
              <a:t> edildi.</a:t>
            </a:r>
          </a:p>
          <a:p>
            <a:pPr marL="0" eaLnBrk="1" hangingPunct="1">
              <a:lnSpc>
                <a:spcPct val="150000"/>
              </a:lnSpc>
              <a:spcBef>
                <a:spcPts val="0"/>
              </a:spcBef>
              <a:buFont typeface="Wingdings" pitchFamily="2" charset="2"/>
              <a:buChar char="ü"/>
            </a:pPr>
            <a:r>
              <a:rPr lang="tr-TR" sz="2000" dirty="0"/>
              <a:t>% 2 FBS içeren medyum ve </a:t>
            </a:r>
            <a:r>
              <a:rPr lang="tr-TR" sz="2000" dirty="0" err="1"/>
              <a:t>östradiol</a:t>
            </a:r>
            <a:r>
              <a:rPr lang="tr-TR" sz="2000" dirty="0"/>
              <a:t> </a:t>
            </a:r>
            <a:r>
              <a:rPr lang="tr-TR" sz="2000" dirty="0" err="1"/>
              <a:t>aspire</a:t>
            </a:r>
            <a:r>
              <a:rPr lang="tr-TR" sz="2000" dirty="0"/>
              <a:t> edildi ve PBS ile yıkandı.</a:t>
            </a:r>
          </a:p>
          <a:p>
            <a:pPr marL="0" eaLnBrk="1" hangingPunct="1">
              <a:lnSpc>
                <a:spcPct val="150000"/>
              </a:lnSpc>
              <a:spcBef>
                <a:spcPts val="0"/>
              </a:spcBef>
              <a:buFont typeface="Wingdings" pitchFamily="2" charset="2"/>
              <a:buChar char="ü"/>
            </a:pPr>
            <a:r>
              <a:rPr lang="tr-TR" sz="2000" dirty="0"/>
              <a:t>Hücreler PBS yıkamasını takiben </a:t>
            </a:r>
            <a:r>
              <a:rPr lang="tr-TR" sz="2000" dirty="0" err="1"/>
              <a:t>BrdU</a:t>
            </a:r>
            <a:r>
              <a:rPr lang="tr-TR" sz="2000" dirty="0"/>
              <a:t> ile 1 saat 37</a:t>
            </a:r>
            <a:r>
              <a:rPr lang="en-US" sz="2000" dirty="0"/>
              <a:t>°</a:t>
            </a:r>
            <a:r>
              <a:rPr lang="tr-TR" sz="2000" dirty="0"/>
              <a:t>C </a:t>
            </a:r>
            <a:r>
              <a:rPr lang="tr-TR" sz="2000" dirty="0" err="1"/>
              <a:t>inkübe</a:t>
            </a:r>
            <a:r>
              <a:rPr lang="tr-TR" sz="2000" dirty="0"/>
              <a:t> edildi.</a:t>
            </a:r>
          </a:p>
          <a:p>
            <a:pPr marL="0" eaLnBrk="1" hangingPunct="1">
              <a:lnSpc>
                <a:spcPct val="150000"/>
              </a:lnSpc>
              <a:spcBef>
                <a:spcPts val="0"/>
              </a:spcBef>
              <a:buFont typeface="Wingdings" pitchFamily="2" charset="2"/>
              <a:buChar char="ü"/>
            </a:pPr>
            <a:r>
              <a:rPr lang="tr-TR" sz="2000" dirty="0" err="1"/>
              <a:t>Metanol</a:t>
            </a:r>
            <a:r>
              <a:rPr lang="tr-TR" sz="2000" dirty="0"/>
              <a:t> ile (- 20</a:t>
            </a:r>
            <a:r>
              <a:rPr lang="en-US" sz="2000" dirty="0"/>
              <a:t>°</a:t>
            </a:r>
            <a:r>
              <a:rPr lang="tr-TR" sz="2000" dirty="0"/>
              <a:t>C) </a:t>
            </a:r>
            <a:r>
              <a:rPr lang="tr-TR" sz="2000" dirty="0" err="1"/>
              <a:t>fikse</a:t>
            </a:r>
            <a:r>
              <a:rPr lang="tr-TR" sz="2000" dirty="0"/>
              <a:t> edildi.</a:t>
            </a:r>
          </a:p>
          <a:p>
            <a:pPr marL="0" eaLnBrk="1" hangingPunct="1">
              <a:lnSpc>
                <a:spcPct val="150000"/>
              </a:lnSpc>
              <a:spcBef>
                <a:spcPts val="0"/>
              </a:spcBef>
              <a:buFont typeface="Wingdings" pitchFamily="2" charset="2"/>
              <a:buChar char="ü"/>
            </a:pPr>
            <a:r>
              <a:rPr lang="tr-TR" sz="2000" dirty="0"/>
              <a:t>2 N HCI ile DNA  37</a:t>
            </a:r>
            <a:r>
              <a:rPr lang="en-US" sz="2000" dirty="0"/>
              <a:t>°</a:t>
            </a:r>
            <a:r>
              <a:rPr lang="tr-TR" sz="2000" dirty="0"/>
              <a:t>C  30 dakika </a:t>
            </a:r>
            <a:r>
              <a:rPr lang="tr-TR" sz="2000" dirty="0" err="1"/>
              <a:t>denatüre</a:t>
            </a:r>
            <a:r>
              <a:rPr lang="tr-TR" sz="2000" dirty="0"/>
              <a:t> edildi.</a:t>
            </a:r>
          </a:p>
          <a:p>
            <a:pPr marL="0" eaLnBrk="1" hangingPunct="1">
              <a:lnSpc>
                <a:spcPct val="150000"/>
              </a:lnSpc>
              <a:spcBef>
                <a:spcPts val="0"/>
              </a:spcBef>
              <a:buFont typeface="Wingdings" pitchFamily="2" charset="2"/>
              <a:buChar char="ü"/>
            </a:pPr>
            <a:r>
              <a:rPr lang="tr-TR" sz="2000" dirty="0" err="1"/>
              <a:t>Bloking</a:t>
            </a:r>
            <a:r>
              <a:rPr lang="tr-TR" sz="2000" dirty="0"/>
              <a:t> işleminden sonra anti-</a:t>
            </a:r>
            <a:r>
              <a:rPr lang="tr-TR" sz="2000" dirty="0" err="1"/>
              <a:t>BrdU</a:t>
            </a:r>
            <a:r>
              <a:rPr lang="tr-TR" sz="2000" dirty="0"/>
              <a:t> </a:t>
            </a:r>
            <a:r>
              <a:rPr lang="tr-TR" sz="2000" dirty="0" err="1"/>
              <a:t>monoklonal</a:t>
            </a:r>
            <a:r>
              <a:rPr lang="tr-TR" sz="2000" dirty="0"/>
              <a:t> antikoru ile oda ısısında 1 saat </a:t>
            </a:r>
            <a:r>
              <a:rPr lang="tr-TR" sz="2000" dirty="0" err="1"/>
              <a:t>inkübe</a:t>
            </a:r>
            <a:r>
              <a:rPr lang="tr-TR" sz="2000" dirty="0"/>
              <a:t> edildi.</a:t>
            </a:r>
          </a:p>
          <a:p>
            <a:pPr marL="0" eaLnBrk="1" hangingPunct="1">
              <a:lnSpc>
                <a:spcPct val="150000"/>
              </a:lnSpc>
              <a:spcBef>
                <a:spcPts val="0"/>
              </a:spcBef>
              <a:buFont typeface="Wingdings" pitchFamily="2" charset="2"/>
              <a:buChar char="ü"/>
            </a:pPr>
            <a:r>
              <a:rPr lang="tr-TR" sz="2000" dirty="0" err="1"/>
              <a:t>Streptavidin</a:t>
            </a:r>
            <a:r>
              <a:rPr lang="tr-TR" sz="2000" dirty="0"/>
              <a:t> ve </a:t>
            </a:r>
            <a:r>
              <a:rPr lang="tr-TR" sz="2000" dirty="0" err="1"/>
              <a:t>biyotin</a:t>
            </a:r>
            <a:r>
              <a:rPr lang="tr-TR" sz="2000" dirty="0"/>
              <a:t>-HRP bağlı </a:t>
            </a:r>
            <a:r>
              <a:rPr lang="tr-TR" sz="2000" dirty="0" err="1"/>
              <a:t>sekonder</a:t>
            </a:r>
            <a:r>
              <a:rPr lang="tr-TR" sz="2000" dirty="0"/>
              <a:t> antikor 20 dakika uygulandı.</a:t>
            </a:r>
          </a:p>
          <a:p>
            <a:pPr marL="0" eaLnBrk="1" hangingPunct="1">
              <a:lnSpc>
                <a:spcPct val="150000"/>
              </a:lnSpc>
              <a:spcBef>
                <a:spcPts val="0"/>
              </a:spcBef>
              <a:buFont typeface="Wingdings" pitchFamily="2" charset="2"/>
              <a:buChar char="ü"/>
            </a:pPr>
            <a:r>
              <a:rPr lang="tr-TR" sz="2000" dirty="0"/>
              <a:t>AEC </a:t>
            </a:r>
            <a:r>
              <a:rPr lang="tr-TR" sz="2000" dirty="0" err="1"/>
              <a:t>kromojeni</a:t>
            </a:r>
            <a:r>
              <a:rPr lang="tr-TR" sz="2000" dirty="0"/>
              <a:t> uygulaması sonucu spesifik kırmızı renk reaksiyonu ışık mikroskobunda gözlendi. </a:t>
            </a:r>
            <a:endParaRPr lang="el-GR"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0" name="Rectangle 8"/>
          <p:cNvSpPr>
            <a:spLocks noGrp="1" noChangeArrowheads="1"/>
          </p:cNvSpPr>
          <p:nvPr>
            <p:ph type="subTitle" idx="4294967295"/>
          </p:nvPr>
        </p:nvSpPr>
        <p:spPr>
          <a:xfrm>
            <a:off x="971550" y="4513263"/>
            <a:ext cx="7345363" cy="1300162"/>
          </a:xfrm>
        </p:spPr>
        <p:txBody>
          <a:bodyPr/>
          <a:lstStyle/>
          <a:p>
            <a:pPr marL="0" indent="0" algn="ctr" eaLnBrk="1" hangingPunct="1">
              <a:buFont typeface="Wingdings" pitchFamily="2" charset="2"/>
              <a:buNone/>
            </a:pPr>
            <a:r>
              <a:rPr lang="tr-TR"/>
              <a:t>Hücreler 18 saat 20</a:t>
            </a:r>
            <a:r>
              <a:rPr lang="en-US"/>
              <a:t>µ</a:t>
            </a:r>
            <a:r>
              <a:rPr lang="tr-TR"/>
              <a:t>M östradiol ile inkübe edildi. BrdU ekspresyonu.</a:t>
            </a:r>
          </a:p>
        </p:txBody>
      </p:sp>
      <p:graphicFrame>
        <p:nvGraphicFramePr>
          <p:cNvPr id="46083" name="Object 4"/>
          <p:cNvGraphicFramePr>
            <a:graphicFrameLocks noGrp="1" noChangeAspect="1"/>
          </p:cNvGraphicFramePr>
          <p:nvPr>
            <p:ph idx="4294967295"/>
          </p:nvPr>
        </p:nvGraphicFramePr>
        <p:xfrm>
          <a:off x="1116013" y="908050"/>
          <a:ext cx="6911975" cy="3168650"/>
        </p:xfrm>
        <a:graphic>
          <a:graphicData uri="http://schemas.openxmlformats.org/presentationml/2006/ole">
            <mc:AlternateContent xmlns:mc="http://schemas.openxmlformats.org/markup-compatibility/2006">
              <mc:Choice xmlns:v="urn:schemas-microsoft-com:vml" Requires="v">
                <p:oleObj spid="_x0000_s3078" r:id="rId3" imgW="5477640" imgH="2419048" progId="">
                  <p:embed/>
                </p:oleObj>
              </mc:Choice>
              <mc:Fallback>
                <p:oleObj r:id="rId3" imgW="5477640" imgH="2419048" progId="">
                  <p:embed/>
                  <p:pic>
                    <p:nvPicPr>
                      <p:cNvPr id="0" name="Picture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908050"/>
                        <a:ext cx="6911975" cy="316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4294967295"/>
          </p:nvPr>
        </p:nvSpPr>
        <p:spPr>
          <a:xfrm>
            <a:off x="539750" y="1052513"/>
            <a:ext cx="8229600" cy="5073650"/>
          </a:xfrm>
        </p:spPr>
        <p:txBody>
          <a:bodyPr>
            <a:normAutofit lnSpcReduction="10000"/>
          </a:bodyPr>
          <a:lstStyle/>
          <a:p>
            <a:pPr algn="just" eaLnBrk="1" hangingPunct="1">
              <a:lnSpc>
                <a:spcPct val="150000"/>
              </a:lnSpc>
              <a:spcBef>
                <a:spcPts val="0"/>
              </a:spcBef>
              <a:buFont typeface="Wingdings" pitchFamily="2" charset="2"/>
              <a:buChar char="ü"/>
            </a:pPr>
            <a:r>
              <a:rPr lang="tr-TR" sz="2800" dirty="0"/>
              <a:t>Bu çalışmada, </a:t>
            </a:r>
            <a:r>
              <a:rPr lang="tr-TR" sz="2800" dirty="0" err="1"/>
              <a:t>endometriyal</a:t>
            </a:r>
            <a:r>
              <a:rPr lang="tr-TR" sz="2800" dirty="0"/>
              <a:t> kanser hücre soyu olan </a:t>
            </a:r>
            <a:r>
              <a:rPr lang="tr-TR" sz="2800" dirty="0" err="1"/>
              <a:t>Ishikawa</a:t>
            </a:r>
            <a:r>
              <a:rPr lang="tr-TR" sz="2800" dirty="0"/>
              <a:t> hücrelerinde </a:t>
            </a:r>
            <a:r>
              <a:rPr lang="tr-TR" sz="2800" dirty="0" err="1"/>
              <a:t>östradiolün</a:t>
            </a:r>
            <a:r>
              <a:rPr lang="tr-TR" sz="2800" dirty="0"/>
              <a:t> konsantrasyona bağlı olarak hücre yaşamsallığı ve </a:t>
            </a:r>
            <a:r>
              <a:rPr lang="tr-TR" sz="2800" dirty="0" err="1"/>
              <a:t>proliferasyonu</a:t>
            </a:r>
            <a:r>
              <a:rPr lang="tr-TR" sz="2800" dirty="0"/>
              <a:t> üzerine olan etkileri incelendi.</a:t>
            </a:r>
          </a:p>
          <a:p>
            <a:pPr algn="just">
              <a:lnSpc>
                <a:spcPct val="150000"/>
              </a:lnSpc>
              <a:spcBef>
                <a:spcPts val="0"/>
              </a:spcBef>
              <a:buFont typeface="Wingdings" pitchFamily="2" charset="2"/>
              <a:buChar char="ü"/>
            </a:pPr>
            <a:endParaRPr lang="tr-TR" sz="2800" dirty="0"/>
          </a:p>
          <a:p>
            <a:pPr algn="just" eaLnBrk="1" hangingPunct="1">
              <a:lnSpc>
                <a:spcPct val="150000"/>
              </a:lnSpc>
              <a:spcBef>
                <a:spcPts val="0"/>
              </a:spcBef>
              <a:buFont typeface="Wingdings" pitchFamily="2" charset="2"/>
              <a:buChar char="ü"/>
            </a:pPr>
            <a:r>
              <a:rPr lang="tr-TR" sz="2800" dirty="0"/>
              <a:t>Bu hücrelerde, yüksek konsantrasyonda </a:t>
            </a:r>
            <a:r>
              <a:rPr lang="tr-TR" sz="2800" dirty="0" err="1"/>
              <a:t>östradiolün</a:t>
            </a:r>
            <a:r>
              <a:rPr lang="tr-TR" sz="2800" dirty="0"/>
              <a:t> hücre </a:t>
            </a:r>
            <a:r>
              <a:rPr lang="tr-TR" sz="2800" dirty="0" err="1"/>
              <a:t>proliferasyonunun</a:t>
            </a:r>
            <a:r>
              <a:rPr lang="tr-TR" sz="2800" dirty="0"/>
              <a:t> azalmasına ve hücre ölümüne  yol açtığı gösterildi</a:t>
            </a:r>
            <a:r>
              <a:rPr lang="tr-TR" sz="2400"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ln/>
        </p:spPr>
        <p:txBody>
          <a:bodyPr/>
          <a:lstStyle/>
          <a:p>
            <a:r>
              <a:rPr lang="en-US" b="1" dirty="0">
                <a:solidFill>
                  <a:srgbClr val="0070C0"/>
                </a:solidFill>
                <a:effectLst/>
              </a:rPr>
              <a:t>β </a:t>
            </a:r>
            <a:r>
              <a:rPr lang="en-US" b="1" dirty="0" err="1">
                <a:solidFill>
                  <a:srgbClr val="0070C0"/>
                </a:solidFill>
                <a:effectLst/>
              </a:rPr>
              <a:t>Katenin</a:t>
            </a:r>
            <a:r>
              <a:rPr lang="en-US" b="1" dirty="0">
                <a:solidFill>
                  <a:srgbClr val="0070C0"/>
                </a:solidFill>
                <a:effectLst/>
              </a:rPr>
              <a:t> </a:t>
            </a:r>
            <a:r>
              <a:rPr lang="en-US" b="1" dirty="0" err="1">
                <a:solidFill>
                  <a:srgbClr val="0070C0"/>
                </a:solidFill>
                <a:effectLst/>
              </a:rPr>
              <a:t>ve</a:t>
            </a:r>
            <a:r>
              <a:rPr lang="en-US" b="1" dirty="0">
                <a:solidFill>
                  <a:srgbClr val="0070C0"/>
                </a:solidFill>
                <a:effectLst/>
              </a:rPr>
              <a:t> </a:t>
            </a:r>
            <a:r>
              <a:rPr lang="en-US" b="1" dirty="0" err="1">
                <a:solidFill>
                  <a:srgbClr val="0070C0"/>
                </a:solidFill>
                <a:effectLst/>
              </a:rPr>
              <a:t>Fosfo</a:t>
            </a:r>
            <a:r>
              <a:rPr lang="en-US" b="1" dirty="0">
                <a:solidFill>
                  <a:srgbClr val="0070C0"/>
                </a:solidFill>
                <a:effectLst/>
              </a:rPr>
              <a:t> β </a:t>
            </a:r>
            <a:r>
              <a:rPr lang="en-US" b="1" dirty="0" err="1">
                <a:solidFill>
                  <a:srgbClr val="0070C0"/>
                </a:solidFill>
                <a:effectLst/>
              </a:rPr>
              <a:t>Katenin</a:t>
            </a:r>
            <a:endParaRPr lang="tr-TR" b="1" dirty="0">
              <a:solidFill>
                <a:srgbClr val="0070C0"/>
              </a:solidFill>
              <a:effectLst/>
            </a:endParaRPr>
          </a:p>
        </p:txBody>
      </p:sp>
      <p:sp>
        <p:nvSpPr>
          <p:cNvPr id="58371" name="Rectangle 3"/>
          <p:cNvSpPr>
            <a:spLocks noGrp="1" noChangeArrowheads="1"/>
          </p:cNvSpPr>
          <p:nvPr>
            <p:ph type="body" idx="1"/>
          </p:nvPr>
        </p:nvSpPr>
        <p:spPr>
          <a:xfrm>
            <a:off x="457200" y="1600200"/>
            <a:ext cx="8229600" cy="4829196"/>
          </a:xfrm>
          <a:noFill/>
          <a:ln/>
        </p:spPr>
        <p:txBody>
          <a:bodyPr>
            <a:normAutofit fontScale="85000" lnSpcReduction="10000"/>
          </a:bodyPr>
          <a:lstStyle/>
          <a:p>
            <a:pPr marL="0" algn="just">
              <a:lnSpc>
                <a:spcPct val="150000"/>
              </a:lnSpc>
              <a:spcBef>
                <a:spcPts val="0"/>
              </a:spcBef>
              <a:buFont typeface="Wingdings" pitchFamily="2" charset="2"/>
              <a:buChar char="ü"/>
            </a:pPr>
            <a:r>
              <a:rPr lang="en-US" b="1" dirty="0">
                <a:solidFill>
                  <a:srgbClr val="FF0000"/>
                </a:solidFill>
                <a:effectLst/>
              </a:rPr>
              <a:t>β </a:t>
            </a:r>
            <a:r>
              <a:rPr lang="en-US" b="1" dirty="0" err="1">
                <a:solidFill>
                  <a:srgbClr val="FF0000"/>
                </a:solidFill>
                <a:effectLst/>
              </a:rPr>
              <a:t>katenin</a:t>
            </a:r>
            <a:r>
              <a:rPr lang="en-US" dirty="0">
                <a:effectLst/>
              </a:rPr>
              <a:t>, </a:t>
            </a:r>
            <a:r>
              <a:rPr lang="en-US" dirty="0" err="1">
                <a:effectLst/>
              </a:rPr>
              <a:t>hücrede</a:t>
            </a:r>
            <a:r>
              <a:rPr lang="en-US" dirty="0">
                <a:effectLst/>
              </a:rPr>
              <a:t> </a:t>
            </a:r>
            <a:r>
              <a:rPr lang="en-US" dirty="0" err="1">
                <a:effectLst/>
              </a:rPr>
              <a:t>adezyon</a:t>
            </a:r>
            <a:r>
              <a:rPr lang="en-US" dirty="0">
                <a:effectLst/>
              </a:rPr>
              <a:t> </a:t>
            </a:r>
            <a:r>
              <a:rPr lang="en-US" dirty="0" err="1">
                <a:effectLst/>
              </a:rPr>
              <a:t>bağlantılarında</a:t>
            </a:r>
            <a:r>
              <a:rPr lang="en-US" dirty="0">
                <a:effectLst/>
              </a:rPr>
              <a:t> </a:t>
            </a:r>
            <a:r>
              <a:rPr lang="en-US" dirty="0" err="1">
                <a:effectLst/>
              </a:rPr>
              <a:t>görev</a:t>
            </a:r>
            <a:r>
              <a:rPr lang="en-US" dirty="0">
                <a:effectLst/>
              </a:rPr>
              <a:t> </a:t>
            </a:r>
            <a:r>
              <a:rPr lang="en-US" dirty="0" err="1">
                <a:effectLst/>
              </a:rPr>
              <a:t>yapan</a:t>
            </a:r>
            <a:r>
              <a:rPr lang="en-US" dirty="0">
                <a:effectLst/>
              </a:rPr>
              <a:t> </a:t>
            </a:r>
            <a:r>
              <a:rPr lang="en-US" dirty="0" err="1">
                <a:effectLst/>
              </a:rPr>
              <a:t>önemli</a:t>
            </a:r>
            <a:r>
              <a:rPr lang="en-US" dirty="0">
                <a:effectLst/>
              </a:rPr>
              <a:t> </a:t>
            </a:r>
            <a:r>
              <a:rPr lang="en-US" dirty="0" err="1">
                <a:effectLst/>
              </a:rPr>
              <a:t>bir</a:t>
            </a:r>
            <a:r>
              <a:rPr lang="en-US" dirty="0">
                <a:effectLst/>
              </a:rPr>
              <a:t> </a:t>
            </a:r>
            <a:r>
              <a:rPr lang="en-US" dirty="0" err="1">
                <a:effectLst/>
              </a:rPr>
              <a:t>proteindir</a:t>
            </a:r>
            <a:r>
              <a:rPr lang="en-US" dirty="0">
                <a:effectLst/>
              </a:rPr>
              <a:t>. </a:t>
            </a:r>
            <a:r>
              <a:rPr lang="en-US" dirty="0" err="1">
                <a:effectLst/>
              </a:rPr>
              <a:t>Hücrede</a:t>
            </a:r>
            <a:r>
              <a:rPr lang="en-US" dirty="0">
                <a:effectLst/>
              </a:rPr>
              <a:t> β </a:t>
            </a:r>
            <a:r>
              <a:rPr lang="en-US" dirty="0" err="1">
                <a:effectLst/>
              </a:rPr>
              <a:t>katenin</a:t>
            </a:r>
            <a:r>
              <a:rPr lang="en-US" dirty="0">
                <a:effectLst/>
              </a:rPr>
              <a:t> </a:t>
            </a:r>
            <a:r>
              <a:rPr lang="en-US" dirty="0" err="1">
                <a:effectLst/>
              </a:rPr>
              <a:t>miktarı</a:t>
            </a:r>
            <a:r>
              <a:rPr lang="en-US" dirty="0">
                <a:effectLst/>
              </a:rPr>
              <a:t> </a:t>
            </a:r>
            <a:r>
              <a:rPr lang="en-US" dirty="0" err="1">
                <a:effectLst/>
              </a:rPr>
              <a:t>stabil</a:t>
            </a:r>
            <a:r>
              <a:rPr lang="en-US" dirty="0">
                <a:effectLst/>
              </a:rPr>
              <a:t> </a:t>
            </a:r>
            <a:r>
              <a:rPr lang="en-US" dirty="0" err="1">
                <a:effectLst/>
              </a:rPr>
              <a:t>tutulur</a:t>
            </a:r>
            <a:r>
              <a:rPr lang="en-US" dirty="0">
                <a:effectLst/>
              </a:rPr>
              <a:t>, </a:t>
            </a:r>
            <a:r>
              <a:rPr lang="en-US" dirty="0" err="1">
                <a:effectLst/>
              </a:rPr>
              <a:t>hücrede</a:t>
            </a:r>
            <a:r>
              <a:rPr lang="en-US" dirty="0">
                <a:effectLst/>
              </a:rPr>
              <a:t> </a:t>
            </a:r>
            <a:r>
              <a:rPr lang="en-US" dirty="0" err="1">
                <a:effectLst/>
              </a:rPr>
              <a:t>aşırı</a:t>
            </a:r>
            <a:r>
              <a:rPr lang="en-US" dirty="0">
                <a:effectLst/>
              </a:rPr>
              <a:t> </a:t>
            </a:r>
            <a:r>
              <a:rPr lang="en-US" dirty="0" err="1">
                <a:effectLst/>
              </a:rPr>
              <a:t>birikimi</a:t>
            </a:r>
            <a:r>
              <a:rPr lang="en-US" dirty="0">
                <a:effectLst/>
              </a:rPr>
              <a:t> </a:t>
            </a:r>
            <a:r>
              <a:rPr lang="en-US" dirty="0" err="1">
                <a:effectLst/>
              </a:rPr>
              <a:t>durumunda</a:t>
            </a:r>
            <a:r>
              <a:rPr lang="en-US" dirty="0">
                <a:effectLst/>
              </a:rPr>
              <a:t> </a:t>
            </a:r>
            <a:r>
              <a:rPr lang="en-US" dirty="0" err="1">
                <a:effectLst/>
              </a:rPr>
              <a:t>ise</a:t>
            </a:r>
            <a:r>
              <a:rPr lang="en-US" dirty="0">
                <a:effectLst/>
              </a:rPr>
              <a:t> </a:t>
            </a:r>
            <a:r>
              <a:rPr lang="en-US" dirty="0" err="1">
                <a:effectLst/>
              </a:rPr>
              <a:t>çekirdeğe</a:t>
            </a:r>
            <a:r>
              <a:rPr lang="en-US" dirty="0">
                <a:effectLst/>
              </a:rPr>
              <a:t> </a:t>
            </a:r>
            <a:r>
              <a:rPr lang="en-US" dirty="0" err="1">
                <a:effectLst/>
              </a:rPr>
              <a:t>geçip</a:t>
            </a:r>
            <a:r>
              <a:rPr lang="en-US" dirty="0">
                <a:effectLst/>
              </a:rPr>
              <a:t> </a:t>
            </a:r>
            <a:r>
              <a:rPr lang="en-US" dirty="0" err="1">
                <a:effectLst/>
              </a:rPr>
              <a:t>çeşitli</a:t>
            </a:r>
            <a:r>
              <a:rPr lang="en-US" dirty="0">
                <a:effectLst/>
              </a:rPr>
              <a:t> </a:t>
            </a:r>
            <a:r>
              <a:rPr lang="en-US" dirty="0" err="1">
                <a:effectLst/>
              </a:rPr>
              <a:t>faktörleri</a:t>
            </a:r>
            <a:r>
              <a:rPr lang="en-US" dirty="0">
                <a:effectLst/>
              </a:rPr>
              <a:t> </a:t>
            </a:r>
            <a:r>
              <a:rPr lang="en-US" dirty="0" err="1">
                <a:effectLst/>
              </a:rPr>
              <a:t>aktive</a:t>
            </a:r>
            <a:r>
              <a:rPr lang="en-US" dirty="0">
                <a:effectLst/>
              </a:rPr>
              <a:t> </a:t>
            </a:r>
            <a:r>
              <a:rPr lang="en-US" dirty="0" err="1">
                <a:effectLst/>
              </a:rPr>
              <a:t>ederek</a:t>
            </a:r>
            <a:r>
              <a:rPr lang="en-US" dirty="0">
                <a:effectLst/>
              </a:rPr>
              <a:t> </a:t>
            </a:r>
            <a:r>
              <a:rPr lang="en-US" dirty="0" err="1">
                <a:effectLst/>
              </a:rPr>
              <a:t>tümör</a:t>
            </a:r>
            <a:r>
              <a:rPr lang="en-US" dirty="0">
                <a:effectLst/>
              </a:rPr>
              <a:t> </a:t>
            </a:r>
            <a:r>
              <a:rPr lang="en-US" dirty="0" err="1">
                <a:effectLst/>
              </a:rPr>
              <a:t>oluşumuna</a:t>
            </a:r>
            <a:r>
              <a:rPr lang="en-US" dirty="0">
                <a:effectLst/>
              </a:rPr>
              <a:t> </a:t>
            </a:r>
            <a:r>
              <a:rPr lang="en-US" dirty="0" err="1">
                <a:effectLst/>
              </a:rPr>
              <a:t>neden</a:t>
            </a:r>
            <a:r>
              <a:rPr lang="en-US" dirty="0">
                <a:effectLst/>
              </a:rPr>
              <a:t> </a:t>
            </a:r>
            <a:r>
              <a:rPr lang="en-US" dirty="0" err="1">
                <a:effectLst/>
              </a:rPr>
              <a:t>olur</a:t>
            </a:r>
            <a:r>
              <a:rPr lang="en-US" dirty="0">
                <a:effectLst/>
              </a:rPr>
              <a:t>. </a:t>
            </a:r>
            <a:r>
              <a:rPr lang="en-US" dirty="0" err="1">
                <a:effectLst/>
              </a:rPr>
              <a:t>İnsanda</a:t>
            </a:r>
            <a:r>
              <a:rPr lang="en-US" dirty="0">
                <a:effectLst/>
              </a:rPr>
              <a:t> </a:t>
            </a:r>
            <a:r>
              <a:rPr lang="en-US" dirty="0" err="1">
                <a:effectLst/>
              </a:rPr>
              <a:t>pek</a:t>
            </a:r>
            <a:r>
              <a:rPr lang="en-US" dirty="0">
                <a:effectLst/>
              </a:rPr>
              <a:t> </a:t>
            </a:r>
            <a:r>
              <a:rPr lang="en-US" dirty="0" err="1">
                <a:effectLst/>
              </a:rPr>
              <a:t>çok</a:t>
            </a:r>
            <a:r>
              <a:rPr lang="en-US" dirty="0">
                <a:effectLst/>
              </a:rPr>
              <a:t> </a:t>
            </a:r>
            <a:r>
              <a:rPr lang="en-US" dirty="0" err="1">
                <a:effectLst/>
              </a:rPr>
              <a:t>kanser</a:t>
            </a:r>
            <a:r>
              <a:rPr lang="en-US" dirty="0">
                <a:effectLst/>
              </a:rPr>
              <a:t> </a:t>
            </a:r>
            <a:r>
              <a:rPr lang="en-US" dirty="0" err="1">
                <a:effectLst/>
              </a:rPr>
              <a:t>türünde</a:t>
            </a:r>
            <a:r>
              <a:rPr lang="en-US" dirty="0">
                <a:effectLst/>
              </a:rPr>
              <a:t> β </a:t>
            </a:r>
            <a:r>
              <a:rPr lang="en-US" dirty="0" err="1">
                <a:effectLst/>
              </a:rPr>
              <a:t>kateninin</a:t>
            </a:r>
            <a:r>
              <a:rPr lang="en-US" dirty="0">
                <a:effectLst/>
              </a:rPr>
              <a:t> </a:t>
            </a:r>
            <a:r>
              <a:rPr lang="en-US" dirty="0" err="1">
                <a:effectLst/>
              </a:rPr>
              <a:t>hücrede</a:t>
            </a:r>
            <a:r>
              <a:rPr lang="en-US" dirty="0">
                <a:effectLst/>
              </a:rPr>
              <a:t> </a:t>
            </a:r>
            <a:r>
              <a:rPr lang="en-US" dirty="0" err="1">
                <a:effectLst/>
              </a:rPr>
              <a:t>birikmesine</a:t>
            </a:r>
            <a:r>
              <a:rPr lang="en-US" dirty="0">
                <a:effectLst/>
              </a:rPr>
              <a:t> </a:t>
            </a:r>
            <a:r>
              <a:rPr lang="en-US" dirty="0" err="1">
                <a:effectLst/>
              </a:rPr>
              <a:t>neden</a:t>
            </a:r>
            <a:r>
              <a:rPr lang="en-US" dirty="0">
                <a:effectLst/>
              </a:rPr>
              <a:t> </a:t>
            </a:r>
            <a:r>
              <a:rPr lang="en-US" dirty="0" err="1">
                <a:effectLst/>
              </a:rPr>
              <a:t>olan</a:t>
            </a:r>
            <a:r>
              <a:rPr lang="en-US" dirty="0">
                <a:effectLst/>
              </a:rPr>
              <a:t> </a:t>
            </a:r>
            <a:r>
              <a:rPr lang="en-US" dirty="0" err="1">
                <a:effectLst/>
              </a:rPr>
              <a:t>mutasyonlar</a:t>
            </a:r>
            <a:r>
              <a:rPr lang="en-US" dirty="0">
                <a:effectLst/>
              </a:rPr>
              <a:t> </a:t>
            </a:r>
            <a:r>
              <a:rPr lang="en-US" dirty="0" err="1">
                <a:effectLst/>
              </a:rPr>
              <a:t>rol</a:t>
            </a:r>
            <a:r>
              <a:rPr lang="en-US" dirty="0">
                <a:effectLst/>
              </a:rPr>
              <a:t> </a:t>
            </a:r>
            <a:r>
              <a:rPr lang="en-US" dirty="0" err="1">
                <a:effectLst/>
              </a:rPr>
              <a:t>almaktadır</a:t>
            </a:r>
            <a:r>
              <a:rPr lang="en-US" dirty="0">
                <a:effectLst/>
              </a:rPr>
              <a:t>.</a:t>
            </a:r>
            <a:r>
              <a:rPr lang="tr-TR" dirty="0">
                <a:effectLst/>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a:normAutofit fontScale="90000"/>
          </a:bodyPr>
          <a:lstStyle/>
          <a:p>
            <a:r>
              <a:rPr lang="en-US" sz="4000" b="1" dirty="0">
                <a:solidFill>
                  <a:srgbClr val="0070C0"/>
                </a:solidFill>
                <a:effectLst/>
              </a:rPr>
              <a:t>β </a:t>
            </a:r>
            <a:r>
              <a:rPr lang="en-US" sz="4000" b="1" dirty="0" err="1">
                <a:solidFill>
                  <a:srgbClr val="0070C0"/>
                </a:solidFill>
                <a:effectLst/>
              </a:rPr>
              <a:t>Katenin</a:t>
            </a:r>
            <a:r>
              <a:rPr lang="en-US" sz="4000" b="1" dirty="0">
                <a:solidFill>
                  <a:srgbClr val="0070C0"/>
                </a:solidFill>
                <a:effectLst/>
              </a:rPr>
              <a:t> </a:t>
            </a:r>
            <a:r>
              <a:rPr lang="en-US" sz="4000" b="1" dirty="0" err="1">
                <a:solidFill>
                  <a:srgbClr val="0070C0"/>
                </a:solidFill>
                <a:effectLst/>
              </a:rPr>
              <a:t>ve</a:t>
            </a:r>
            <a:r>
              <a:rPr lang="en-US" sz="4000" b="1" dirty="0">
                <a:solidFill>
                  <a:srgbClr val="0070C0"/>
                </a:solidFill>
                <a:effectLst/>
              </a:rPr>
              <a:t> </a:t>
            </a:r>
            <a:r>
              <a:rPr lang="en-US" sz="4000" b="1" dirty="0" err="1">
                <a:solidFill>
                  <a:srgbClr val="0070C0"/>
                </a:solidFill>
                <a:effectLst/>
              </a:rPr>
              <a:t>Fosfo</a:t>
            </a:r>
            <a:r>
              <a:rPr lang="en-US" sz="4000" b="1" dirty="0">
                <a:solidFill>
                  <a:srgbClr val="0070C0"/>
                </a:solidFill>
                <a:effectLst/>
              </a:rPr>
              <a:t> β </a:t>
            </a:r>
            <a:r>
              <a:rPr lang="en-US" sz="4000" b="1" dirty="0" err="1">
                <a:solidFill>
                  <a:srgbClr val="0070C0"/>
                </a:solidFill>
                <a:effectLst/>
              </a:rPr>
              <a:t>Katenin</a:t>
            </a:r>
            <a:r>
              <a:rPr lang="en-US" sz="4000" b="1" dirty="0">
                <a:solidFill>
                  <a:srgbClr val="0070C0"/>
                </a:solidFill>
                <a:effectLst/>
              </a:rPr>
              <a:t> </a:t>
            </a:r>
            <a:r>
              <a:rPr lang="en-US" sz="4000" b="1" dirty="0" err="1">
                <a:solidFill>
                  <a:srgbClr val="0070C0"/>
                </a:solidFill>
                <a:effectLst/>
              </a:rPr>
              <a:t>İmmünositokimyası</a:t>
            </a:r>
            <a:endParaRPr lang="tr-TR" sz="4000" b="1" dirty="0">
              <a:solidFill>
                <a:srgbClr val="0070C0"/>
              </a:solidFill>
              <a:effectLst/>
            </a:endParaRPr>
          </a:p>
        </p:txBody>
      </p:sp>
      <p:sp>
        <p:nvSpPr>
          <p:cNvPr id="37891" name="Rectangle 3"/>
          <p:cNvSpPr>
            <a:spLocks noGrp="1" noChangeArrowheads="1"/>
          </p:cNvSpPr>
          <p:nvPr>
            <p:ph type="body" idx="1"/>
          </p:nvPr>
        </p:nvSpPr>
        <p:spPr>
          <a:xfrm>
            <a:off x="468313" y="1628775"/>
            <a:ext cx="8229600" cy="4533900"/>
          </a:xfrm>
          <a:noFill/>
          <a:ln/>
        </p:spPr>
        <p:txBody>
          <a:bodyPr>
            <a:normAutofit fontScale="85000" lnSpcReduction="20000"/>
          </a:bodyPr>
          <a:lstStyle/>
          <a:p>
            <a:pPr algn="just" eaLnBrk="1" hangingPunct="1">
              <a:lnSpc>
                <a:spcPct val="150000"/>
              </a:lnSpc>
              <a:spcBef>
                <a:spcPct val="0"/>
              </a:spcBef>
              <a:buClrTx/>
              <a:buFontTx/>
              <a:buNone/>
            </a:pPr>
            <a:r>
              <a:rPr lang="tr-TR" sz="2800" dirty="0">
                <a:effectLst/>
              </a:rPr>
              <a:t>		</a:t>
            </a:r>
            <a:r>
              <a:rPr lang="en-US" sz="2800" dirty="0">
                <a:effectLst/>
              </a:rPr>
              <a:t>β </a:t>
            </a:r>
            <a:r>
              <a:rPr lang="en-US" sz="2800" dirty="0" err="1">
                <a:effectLst/>
              </a:rPr>
              <a:t>ve</a:t>
            </a:r>
            <a:r>
              <a:rPr lang="en-US" sz="2800" dirty="0">
                <a:effectLst/>
              </a:rPr>
              <a:t> </a:t>
            </a:r>
            <a:r>
              <a:rPr lang="en-US" sz="2800" dirty="0" err="1">
                <a:effectLst/>
              </a:rPr>
              <a:t>fosfo</a:t>
            </a:r>
            <a:r>
              <a:rPr lang="en-US" sz="2800" dirty="0">
                <a:effectLst/>
              </a:rPr>
              <a:t> β </a:t>
            </a:r>
            <a:r>
              <a:rPr lang="en-US" sz="2800" dirty="0" err="1">
                <a:effectLst/>
              </a:rPr>
              <a:t>katenin</a:t>
            </a:r>
            <a:r>
              <a:rPr lang="en-US" sz="2800" dirty="0">
                <a:effectLst/>
              </a:rPr>
              <a:t> </a:t>
            </a:r>
            <a:r>
              <a:rPr lang="en-US" sz="2800" dirty="0" err="1">
                <a:effectLst/>
              </a:rPr>
              <a:t>immünositokimyasal</a:t>
            </a:r>
            <a:r>
              <a:rPr lang="en-US" sz="2800" dirty="0">
                <a:effectLst/>
              </a:rPr>
              <a:t> </a:t>
            </a:r>
            <a:r>
              <a:rPr lang="en-US" sz="2800" dirty="0" err="1">
                <a:effectLst/>
              </a:rPr>
              <a:t>incelemesi</a:t>
            </a:r>
            <a:r>
              <a:rPr lang="en-US" sz="2800" dirty="0">
                <a:effectLst/>
              </a:rPr>
              <a:t> </a:t>
            </a:r>
            <a:r>
              <a:rPr lang="en-US" sz="2800" dirty="0" err="1">
                <a:effectLst/>
              </a:rPr>
              <a:t>için</a:t>
            </a:r>
            <a:r>
              <a:rPr lang="en-US" sz="2800" dirty="0">
                <a:effectLst/>
              </a:rPr>
              <a:t> </a:t>
            </a:r>
            <a:r>
              <a:rPr lang="en-US" sz="2800" dirty="0" err="1">
                <a:effectLst/>
              </a:rPr>
              <a:t>lameller</a:t>
            </a:r>
            <a:r>
              <a:rPr lang="en-US" sz="2800" dirty="0">
                <a:effectLst/>
              </a:rPr>
              <a:t> </a:t>
            </a:r>
            <a:r>
              <a:rPr lang="en-US" sz="2800" dirty="0" err="1">
                <a:effectLst/>
              </a:rPr>
              <a:t>üzerine</a:t>
            </a:r>
            <a:r>
              <a:rPr lang="en-US" sz="2800" dirty="0">
                <a:effectLst/>
              </a:rPr>
              <a:t> </a:t>
            </a:r>
            <a:r>
              <a:rPr lang="en-US" sz="2800" dirty="0" err="1">
                <a:effectLst/>
              </a:rPr>
              <a:t>ekilmiş</a:t>
            </a:r>
            <a:r>
              <a:rPr lang="en-US" sz="2800" dirty="0">
                <a:effectLst/>
              </a:rPr>
              <a:t> </a:t>
            </a:r>
            <a:r>
              <a:rPr lang="en-US" sz="2800" dirty="0" err="1">
                <a:effectLst/>
              </a:rPr>
              <a:t>olan</a:t>
            </a:r>
            <a:r>
              <a:rPr lang="en-US" sz="2800" dirty="0">
                <a:effectLst/>
              </a:rPr>
              <a:t> </a:t>
            </a:r>
            <a:r>
              <a:rPr lang="en-US" sz="2800" dirty="0" err="1">
                <a:effectLst/>
              </a:rPr>
              <a:t>hücreler</a:t>
            </a:r>
            <a:r>
              <a:rPr lang="en-US" sz="2800" dirty="0">
                <a:effectLst/>
              </a:rPr>
              <a:t> </a:t>
            </a:r>
            <a:r>
              <a:rPr lang="en-US" sz="2800" dirty="0" err="1">
                <a:effectLst/>
              </a:rPr>
              <a:t>metanol</a:t>
            </a:r>
            <a:r>
              <a:rPr lang="en-US" sz="2800" dirty="0">
                <a:effectLst/>
              </a:rPr>
              <a:t> </a:t>
            </a:r>
            <a:r>
              <a:rPr lang="en-US" sz="2800" dirty="0" err="1">
                <a:effectLst/>
              </a:rPr>
              <a:t>ile</a:t>
            </a:r>
            <a:r>
              <a:rPr lang="en-US" sz="2800" dirty="0">
                <a:effectLst/>
              </a:rPr>
              <a:t> </a:t>
            </a:r>
            <a:r>
              <a:rPr lang="en-US" sz="2800" dirty="0" err="1">
                <a:effectLst/>
              </a:rPr>
              <a:t>fikse</a:t>
            </a:r>
            <a:r>
              <a:rPr lang="en-US" sz="2800" dirty="0">
                <a:effectLst/>
              </a:rPr>
              <a:t> </a:t>
            </a:r>
            <a:r>
              <a:rPr lang="en-US" sz="2800" dirty="0" err="1">
                <a:effectLst/>
              </a:rPr>
              <a:t>edildi</a:t>
            </a:r>
            <a:r>
              <a:rPr lang="en-US" sz="2800" dirty="0">
                <a:effectLst/>
              </a:rPr>
              <a:t>. </a:t>
            </a:r>
            <a:r>
              <a:rPr lang="en-US" sz="2800" dirty="0" err="1">
                <a:effectLst/>
              </a:rPr>
              <a:t>Bloking</a:t>
            </a:r>
            <a:r>
              <a:rPr lang="en-US" sz="2800" dirty="0">
                <a:effectLst/>
              </a:rPr>
              <a:t> </a:t>
            </a:r>
            <a:r>
              <a:rPr lang="en-US" sz="2800" dirty="0" err="1">
                <a:effectLst/>
              </a:rPr>
              <a:t>işleminden</a:t>
            </a:r>
            <a:r>
              <a:rPr lang="en-US" sz="2800" dirty="0">
                <a:effectLst/>
              </a:rPr>
              <a:t> </a:t>
            </a:r>
            <a:r>
              <a:rPr lang="en-US" sz="2800" dirty="0" err="1">
                <a:effectLst/>
              </a:rPr>
              <a:t>sonra</a:t>
            </a:r>
            <a:r>
              <a:rPr lang="en-US" sz="2800" dirty="0">
                <a:effectLst/>
              </a:rPr>
              <a:t> anti- β </a:t>
            </a:r>
            <a:r>
              <a:rPr lang="en-US" sz="2800" dirty="0" err="1">
                <a:effectLst/>
              </a:rPr>
              <a:t>katenin</a:t>
            </a:r>
            <a:r>
              <a:rPr lang="en-US" sz="2800" dirty="0">
                <a:effectLst/>
              </a:rPr>
              <a:t> (Cell Signaling Technology) </a:t>
            </a:r>
            <a:r>
              <a:rPr lang="en-US" sz="2800" dirty="0" err="1">
                <a:effectLst/>
              </a:rPr>
              <a:t>ve</a:t>
            </a:r>
            <a:r>
              <a:rPr lang="en-US" sz="2800" dirty="0">
                <a:effectLst/>
              </a:rPr>
              <a:t> </a:t>
            </a:r>
            <a:r>
              <a:rPr lang="en-US" sz="2800" dirty="0" err="1">
                <a:effectLst/>
              </a:rPr>
              <a:t>Serin</a:t>
            </a:r>
            <a:r>
              <a:rPr lang="en-US" sz="2800" dirty="0">
                <a:effectLst/>
              </a:rPr>
              <a:t> 33/37/</a:t>
            </a:r>
            <a:r>
              <a:rPr lang="en-US" sz="2800" dirty="0" err="1">
                <a:effectLst/>
              </a:rPr>
              <a:t>Threonin</a:t>
            </a:r>
            <a:r>
              <a:rPr lang="en-US" sz="2800" dirty="0">
                <a:effectLst/>
              </a:rPr>
              <a:t> 41 </a:t>
            </a:r>
            <a:r>
              <a:rPr lang="en-US" sz="2800" dirty="0" err="1">
                <a:effectLst/>
              </a:rPr>
              <a:t>aminoasit</a:t>
            </a:r>
            <a:r>
              <a:rPr lang="en-US" sz="2800" dirty="0">
                <a:effectLst/>
              </a:rPr>
              <a:t> </a:t>
            </a:r>
            <a:r>
              <a:rPr lang="en-US" sz="2800" dirty="0" err="1">
                <a:effectLst/>
              </a:rPr>
              <a:t>bölgelerinin</a:t>
            </a:r>
            <a:r>
              <a:rPr lang="en-US" sz="2800" dirty="0">
                <a:effectLst/>
              </a:rPr>
              <a:t> </a:t>
            </a:r>
            <a:r>
              <a:rPr lang="en-US" sz="2800" dirty="0" err="1">
                <a:effectLst/>
              </a:rPr>
              <a:t>fosforilasyonuna</a:t>
            </a:r>
            <a:r>
              <a:rPr lang="en-US" sz="2800" dirty="0">
                <a:effectLst/>
              </a:rPr>
              <a:t> </a:t>
            </a:r>
            <a:r>
              <a:rPr lang="en-US" sz="2800" dirty="0" err="1">
                <a:effectLst/>
              </a:rPr>
              <a:t>özgü</a:t>
            </a:r>
            <a:r>
              <a:rPr lang="en-US" sz="2800" dirty="0">
                <a:effectLst/>
              </a:rPr>
              <a:t> anti-</a:t>
            </a:r>
            <a:r>
              <a:rPr lang="en-US" sz="2800" dirty="0" err="1">
                <a:effectLst/>
              </a:rPr>
              <a:t>fosfo</a:t>
            </a:r>
            <a:r>
              <a:rPr lang="en-US" sz="2800" dirty="0">
                <a:effectLst/>
              </a:rPr>
              <a:t> β </a:t>
            </a:r>
            <a:r>
              <a:rPr lang="en-US" sz="2800" dirty="0" err="1">
                <a:effectLst/>
              </a:rPr>
              <a:t>katenin</a:t>
            </a:r>
            <a:r>
              <a:rPr lang="en-US" sz="2800" dirty="0">
                <a:effectLst/>
              </a:rPr>
              <a:t> primer </a:t>
            </a:r>
            <a:r>
              <a:rPr lang="en-US" sz="2800" dirty="0" err="1">
                <a:effectLst/>
              </a:rPr>
              <a:t>antikorları</a:t>
            </a:r>
            <a:r>
              <a:rPr lang="en-US" sz="2800" dirty="0">
                <a:effectLst/>
              </a:rPr>
              <a:t> (Cell Signaling Technology) 1/300 </a:t>
            </a:r>
            <a:r>
              <a:rPr lang="en-US" sz="2800" dirty="0" err="1">
                <a:effectLst/>
              </a:rPr>
              <a:t>dilüsyonda</a:t>
            </a:r>
            <a:r>
              <a:rPr lang="en-US" sz="2800" dirty="0">
                <a:effectLst/>
              </a:rPr>
              <a:t>, </a:t>
            </a:r>
            <a:r>
              <a:rPr lang="en-US" sz="2800" dirty="0" err="1">
                <a:effectLst/>
              </a:rPr>
              <a:t>oda</a:t>
            </a:r>
            <a:r>
              <a:rPr lang="en-US" sz="2800" dirty="0">
                <a:effectLst/>
              </a:rPr>
              <a:t> </a:t>
            </a:r>
            <a:r>
              <a:rPr lang="en-US" sz="2800" dirty="0" err="1">
                <a:effectLst/>
              </a:rPr>
              <a:t>sıcaklığında</a:t>
            </a:r>
            <a:r>
              <a:rPr lang="en-US" sz="2800" dirty="0">
                <a:effectLst/>
              </a:rPr>
              <a:t> 1 </a:t>
            </a:r>
            <a:r>
              <a:rPr lang="en-US" sz="2800" dirty="0" err="1">
                <a:effectLst/>
              </a:rPr>
              <a:t>saat</a:t>
            </a:r>
            <a:r>
              <a:rPr lang="en-US" sz="2800" dirty="0">
                <a:effectLst/>
              </a:rPr>
              <a:t> </a:t>
            </a:r>
            <a:r>
              <a:rPr lang="en-US" sz="2800" dirty="0" err="1">
                <a:effectLst/>
              </a:rPr>
              <a:t>uygulandı</a:t>
            </a:r>
            <a:r>
              <a:rPr lang="en-US" sz="2800" dirty="0">
                <a:effectLst/>
              </a:rPr>
              <a:t>. Primer </a:t>
            </a:r>
            <a:r>
              <a:rPr lang="en-US" sz="2800" dirty="0" err="1">
                <a:effectLst/>
              </a:rPr>
              <a:t>antikor</a:t>
            </a:r>
            <a:r>
              <a:rPr lang="en-US" sz="2800" dirty="0">
                <a:effectLst/>
              </a:rPr>
              <a:t> </a:t>
            </a:r>
            <a:r>
              <a:rPr lang="en-US" sz="2800" dirty="0" err="1">
                <a:effectLst/>
              </a:rPr>
              <a:t>uygulamasını</a:t>
            </a:r>
            <a:r>
              <a:rPr lang="en-US" sz="2800" dirty="0">
                <a:effectLst/>
              </a:rPr>
              <a:t> </a:t>
            </a:r>
            <a:r>
              <a:rPr lang="en-US" sz="2800" dirty="0" err="1">
                <a:effectLst/>
              </a:rPr>
              <a:t>takiben</a:t>
            </a:r>
            <a:r>
              <a:rPr lang="en-US" sz="2800" dirty="0">
                <a:effectLst/>
              </a:rPr>
              <a:t>, </a:t>
            </a:r>
            <a:r>
              <a:rPr lang="en-US" sz="2800" dirty="0" err="1">
                <a:effectLst/>
              </a:rPr>
              <a:t>BrdU</a:t>
            </a:r>
            <a:r>
              <a:rPr lang="en-US" sz="2800" dirty="0">
                <a:effectLst/>
              </a:rPr>
              <a:t> </a:t>
            </a:r>
            <a:r>
              <a:rPr lang="en-US" sz="2800" dirty="0" err="1">
                <a:effectLst/>
              </a:rPr>
              <a:t>immünositokimyasında</a:t>
            </a:r>
            <a:r>
              <a:rPr lang="en-US" sz="2800" dirty="0">
                <a:effectLst/>
              </a:rPr>
              <a:t> </a:t>
            </a:r>
            <a:r>
              <a:rPr lang="en-US" sz="2800" dirty="0" err="1">
                <a:effectLst/>
              </a:rPr>
              <a:t>uygulanan</a:t>
            </a:r>
            <a:r>
              <a:rPr lang="en-US" sz="2800" dirty="0">
                <a:effectLst/>
              </a:rPr>
              <a:t> </a:t>
            </a:r>
            <a:r>
              <a:rPr lang="en-US" sz="2800" dirty="0" err="1">
                <a:effectLst/>
              </a:rPr>
              <a:t>aşamalar</a:t>
            </a:r>
            <a:r>
              <a:rPr lang="en-US" sz="2800" dirty="0">
                <a:effectLst/>
              </a:rPr>
              <a:t> </a:t>
            </a:r>
            <a:r>
              <a:rPr lang="en-US" sz="2800" dirty="0" err="1">
                <a:effectLst/>
              </a:rPr>
              <a:t>aynen</a:t>
            </a:r>
            <a:r>
              <a:rPr lang="en-US" sz="2800" dirty="0">
                <a:effectLst/>
              </a:rPr>
              <a:t> </a:t>
            </a:r>
            <a:r>
              <a:rPr lang="en-US" sz="2800" dirty="0" err="1">
                <a:effectLst/>
              </a:rPr>
              <a:t>tekrarlandı</a:t>
            </a:r>
            <a:r>
              <a:rPr lang="en-US" sz="2800" dirty="0">
                <a:effectLst/>
              </a:rPr>
              <a:t>.</a:t>
            </a:r>
          </a:p>
          <a:p>
            <a:pPr>
              <a:lnSpc>
                <a:spcPct val="80000"/>
              </a:lnSpc>
              <a:buFont typeface="Wingdings" pitchFamily="2" charset="2"/>
              <a:buNone/>
            </a:pPr>
            <a:endParaRPr lang="tr-TR" sz="2800" dirty="0">
              <a:effectLst/>
            </a:endParaRPr>
          </a:p>
        </p:txBody>
      </p:sp>
      <p:sp>
        <p:nvSpPr>
          <p:cNvPr id="37892" name="Rectangle 4"/>
          <p:cNvSpPr>
            <a:spLocks noChangeArrowheads="1"/>
          </p:cNvSpPr>
          <p:nvPr/>
        </p:nvSpPr>
        <p:spPr bwMode="auto">
          <a:xfrm>
            <a:off x="1042988" y="2965450"/>
            <a:ext cx="7546975" cy="1187450"/>
          </a:xfrm>
          <a:prstGeom prst="rect">
            <a:avLst/>
          </a:prstGeom>
          <a:noFill/>
          <a:ln w="9525" algn="ctr">
            <a:noFill/>
            <a:miter lim="800000"/>
            <a:headEnd/>
            <a:tailEnd/>
          </a:ln>
          <a:effectLst/>
        </p:spPr>
        <p:txBody>
          <a:bodyPr anchor="ctr">
            <a:spAutoFit/>
          </a:bodyPr>
          <a:lstStyle/>
          <a:p>
            <a:pPr algn="just">
              <a:tabLst>
                <a:tab pos="847725" algn="l"/>
              </a:tabLst>
            </a:pPr>
            <a:endParaRPr lang="tr-TR" sz="2400"/>
          </a:p>
          <a:p>
            <a:pPr algn="just">
              <a:tabLst>
                <a:tab pos="847725" algn="l"/>
              </a:tabLst>
            </a:pPr>
            <a:endParaRPr lang="tr-TR" sz="2400"/>
          </a:p>
          <a:p>
            <a:pPr algn="just">
              <a:tabLst>
                <a:tab pos="847725" algn="l"/>
              </a:tabLst>
            </a:pPr>
            <a:r>
              <a:rPr lang="en-US" sz="2400"/>
              <a:t>	</a:t>
            </a:r>
            <a:endParaRPr lang="tr-TR" sz="2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MDA-catenin"/>
          <p:cNvPicPr>
            <a:picLocks noChangeAspect="1" noChangeArrowheads="1"/>
          </p:cNvPicPr>
          <p:nvPr/>
        </p:nvPicPr>
        <p:blipFill>
          <a:blip r:embed="rId2" cstate="print"/>
          <a:srcRect/>
          <a:stretch>
            <a:fillRect/>
          </a:stretch>
        </p:blipFill>
        <p:spPr bwMode="auto">
          <a:xfrm>
            <a:off x="755650" y="1196975"/>
            <a:ext cx="3744913" cy="2794000"/>
          </a:xfrm>
          <a:prstGeom prst="rect">
            <a:avLst/>
          </a:prstGeom>
          <a:noFill/>
        </p:spPr>
      </p:pic>
      <p:sp>
        <p:nvSpPr>
          <p:cNvPr id="49159" name="AutoShape 7"/>
          <p:cNvSpPr>
            <a:spLocks noChangeArrowheads="1"/>
          </p:cNvSpPr>
          <p:nvPr/>
        </p:nvSpPr>
        <p:spPr bwMode="auto">
          <a:xfrm>
            <a:off x="1619250" y="1557338"/>
            <a:ext cx="114300" cy="114300"/>
          </a:xfrm>
          <a:prstGeom prst="flowChartMerge">
            <a:avLst/>
          </a:prstGeom>
          <a:solidFill>
            <a:srgbClr val="000000"/>
          </a:solidFill>
          <a:ln w="9525">
            <a:solidFill>
              <a:srgbClr val="000000"/>
            </a:solidFill>
            <a:miter lim="800000"/>
            <a:headEnd/>
            <a:tailEnd/>
          </a:ln>
        </p:spPr>
        <p:txBody>
          <a:bodyPr/>
          <a:lstStyle/>
          <a:p>
            <a:endParaRPr lang="tr-TR"/>
          </a:p>
        </p:txBody>
      </p:sp>
      <p:sp>
        <p:nvSpPr>
          <p:cNvPr id="49161" name="Line 9"/>
          <p:cNvSpPr>
            <a:spLocks noChangeShapeType="1"/>
          </p:cNvSpPr>
          <p:nvPr/>
        </p:nvSpPr>
        <p:spPr bwMode="auto">
          <a:xfrm>
            <a:off x="6227763" y="2133600"/>
            <a:ext cx="0" cy="228600"/>
          </a:xfrm>
          <a:prstGeom prst="line">
            <a:avLst/>
          </a:prstGeom>
          <a:noFill/>
          <a:ln w="3175">
            <a:solidFill>
              <a:srgbClr val="000000"/>
            </a:solidFill>
            <a:round/>
            <a:headEnd/>
            <a:tailEnd type="triangle" w="med" len="med"/>
          </a:ln>
        </p:spPr>
        <p:txBody>
          <a:bodyPr/>
          <a:lstStyle/>
          <a:p>
            <a:endParaRPr lang="tr-TR"/>
          </a:p>
        </p:txBody>
      </p:sp>
      <p:sp>
        <p:nvSpPr>
          <p:cNvPr id="49164" name="Rectangle 12"/>
          <p:cNvSpPr>
            <a:spLocks noChangeArrowheads="1"/>
          </p:cNvSpPr>
          <p:nvPr/>
        </p:nvSpPr>
        <p:spPr bwMode="auto">
          <a:xfrm>
            <a:off x="0" y="1454150"/>
            <a:ext cx="9144000" cy="0"/>
          </a:xfrm>
          <a:prstGeom prst="rect">
            <a:avLst/>
          </a:prstGeom>
          <a:noFill/>
          <a:ln w="9525" algn="ctr">
            <a:noFill/>
            <a:miter lim="800000"/>
            <a:headEnd/>
            <a:tailEnd/>
          </a:ln>
          <a:effectLst/>
        </p:spPr>
        <p:txBody>
          <a:bodyPr wrap="none" anchor="ctr">
            <a:spAutoFit/>
          </a:bodyPr>
          <a:lstStyle/>
          <a:p>
            <a:endParaRPr lang="tr-TR"/>
          </a:p>
        </p:txBody>
      </p:sp>
      <p:sp>
        <p:nvSpPr>
          <p:cNvPr id="49165" name="Rectangle 13"/>
          <p:cNvSpPr>
            <a:spLocks noChangeArrowheads="1"/>
          </p:cNvSpPr>
          <p:nvPr/>
        </p:nvSpPr>
        <p:spPr bwMode="auto">
          <a:xfrm>
            <a:off x="0" y="1454150"/>
            <a:ext cx="9144000" cy="0"/>
          </a:xfrm>
          <a:prstGeom prst="rect">
            <a:avLst/>
          </a:prstGeom>
          <a:noFill/>
          <a:ln w="9525" algn="ctr">
            <a:noFill/>
            <a:miter lim="800000"/>
            <a:headEnd/>
            <a:tailEnd/>
          </a:ln>
          <a:effectLst/>
        </p:spPr>
        <p:txBody>
          <a:bodyPr wrap="none" anchor="ctr">
            <a:spAutoFit/>
          </a:bodyPr>
          <a:lstStyle/>
          <a:p>
            <a:endParaRPr lang="tr-TR"/>
          </a:p>
        </p:txBody>
      </p:sp>
      <p:sp>
        <p:nvSpPr>
          <p:cNvPr id="49166" name="Rectangle 14"/>
          <p:cNvSpPr>
            <a:spLocks noChangeArrowheads="1"/>
          </p:cNvSpPr>
          <p:nvPr/>
        </p:nvSpPr>
        <p:spPr bwMode="auto">
          <a:xfrm>
            <a:off x="0" y="3187700"/>
            <a:ext cx="755650" cy="503238"/>
          </a:xfrm>
          <a:prstGeom prst="rect">
            <a:avLst/>
          </a:prstGeom>
          <a:noFill/>
          <a:ln w="9525" algn="ctr">
            <a:noFill/>
            <a:miter lim="800000"/>
            <a:headEnd/>
            <a:tailEnd/>
          </a:ln>
          <a:effectLst/>
        </p:spPr>
        <p:txBody>
          <a:bodyPr wrap="none" anchor="ctr">
            <a:spAutoFit/>
          </a:bodyPr>
          <a:lstStyle/>
          <a:p>
            <a:pPr eaLnBrk="0" hangingPunct="0"/>
            <a:endParaRPr lang="en-US" sz="900"/>
          </a:p>
          <a:p>
            <a:pPr eaLnBrk="0" hangingPunct="0"/>
            <a:r>
              <a:rPr lang="en-US"/>
              <a:t>         </a:t>
            </a:r>
          </a:p>
        </p:txBody>
      </p:sp>
      <p:pic>
        <p:nvPicPr>
          <p:cNvPr id="49156" name="Picture 4" descr="MDAphos-catenin"/>
          <p:cNvPicPr>
            <a:picLocks noChangeAspect="1" noChangeArrowheads="1"/>
          </p:cNvPicPr>
          <p:nvPr/>
        </p:nvPicPr>
        <p:blipFill>
          <a:blip r:embed="rId3" cstate="print"/>
          <a:srcRect/>
          <a:stretch>
            <a:fillRect/>
          </a:stretch>
        </p:blipFill>
        <p:spPr bwMode="auto">
          <a:xfrm>
            <a:off x="4787900" y="1196975"/>
            <a:ext cx="3744913" cy="2797175"/>
          </a:xfrm>
          <a:prstGeom prst="rect">
            <a:avLst/>
          </a:prstGeom>
          <a:noFill/>
        </p:spPr>
      </p:pic>
      <p:sp>
        <p:nvSpPr>
          <p:cNvPr id="49167" name="Rectangle 15"/>
          <p:cNvSpPr>
            <a:spLocks noChangeArrowheads="1"/>
          </p:cNvSpPr>
          <p:nvPr/>
        </p:nvSpPr>
        <p:spPr bwMode="auto">
          <a:xfrm>
            <a:off x="900113" y="4875213"/>
            <a:ext cx="7704137" cy="641350"/>
          </a:xfrm>
          <a:prstGeom prst="rect">
            <a:avLst/>
          </a:prstGeom>
          <a:noFill/>
          <a:ln w="9525" algn="ctr">
            <a:noFill/>
            <a:miter lim="800000"/>
            <a:headEnd/>
            <a:tailEnd/>
          </a:ln>
          <a:effectLst/>
        </p:spPr>
        <p:txBody>
          <a:bodyPr anchor="ctr">
            <a:spAutoFit/>
          </a:bodyPr>
          <a:lstStyle/>
          <a:p>
            <a:pPr eaLnBrk="0" hangingPunct="0"/>
            <a:r>
              <a:rPr lang="en-US"/>
              <a:t>MDA-MB 231 hücrelerinde ışık mikroskobik β katenin ve fosfo β katenin immünositokimyasal aktivasyonu izlenmekte (b). X600.</a:t>
            </a:r>
            <a:r>
              <a:rPr lang="tr-T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0" y="1449388"/>
            <a:ext cx="9144000" cy="0"/>
          </a:xfrm>
          <a:prstGeom prst="rect">
            <a:avLst/>
          </a:prstGeom>
          <a:noFill/>
          <a:ln w="9525" algn="ctr">
            <a:noFill/>
            <a:miter lim="800000"/>
            <a:headEnd/>
            <a:tailEnd/>
          </a:ln>
          <a:effectLst/>
        </p:spPr>
        <p:txBody>
          <a:bodyPr wrap="none" anchor="ctr">
            <a:spAutoFit/>
          </a:bodyPr>
          <a:lstStyle/>
          <a:p>
            <a:endParaRPr lang="tr-TR"/>
          </a:p>
        </p:txBody>
      </p:sp>
      <p:pic>
        <p:nvPicPr>
          <p:cNvPr id="50179" name="Picture 3" descr="MCF-catenin"/>
          <p:cNvPicPr>
            <a:picLocks noChangeAspect="1" noChangeArrowheads="1"/>
          </p:cNvPicPr>
          <p:nvPr/>
        </p:nvPicPr>
        <p:blipFill>
          <a:blip r:embed="rId2" cstate="print"/>
          <a:srcRect/>
          <a:stretch>
            <a:fillRect/>
          </a:stretch>
        </p:blipFill>
        <p:spPr bwMode="auto">
          <a:xfrm>
            <a:off x="971550" y="1268413"/>
            <a:ext cx="3375025" cy="2506662"/>
          </a:xfrm>
          <a:prstGeom prst="rect">
            <a:avLst/>
          </a:prstGeom>
          <a:noFill/>
        </p:spPr>
      </p:pic>
      <p:sp>
        <p:nvSpPr>
          <p:cNvPr id="50181" name="Rectangle 5"/>
          <p:cNvSpPr>
            <a:spLocks noChangeArrowheads="1"/>
          </p:cNvSpPr>
          <p:nvPr/>
        </p:nvSpPr>
        <p:spPr bwMode="auto">
          <a:xfrm>
            <a:off x="0" y="3154363"/>
            <a:ext cx="612775" cy="274637"/>
          </a:xfrm>
          <a:prstGeom prst="rect">
            <a:avLst/>
          </a:prstGeom>
          <a:noFill/>
          <a:ln w="9525" algn="ctr">
            <a:noFill/>
            <a:miter lim="800000"/>
            <a:headEnd/>
            <a:tailEnd/>
          </a:ln>
          <a:effectLst/>
        </p:spPr>
        <p:txBody>
          <a:bodyPr wrap="none" anchor="ctr">
            <a:spAutoFit/>
          </a:bodyPr>
          <a:lstStyle/>
          <a:p>
            <a:pPr eaLnBrk="0" hangingPunct="0"/>
            <a:r>
              <a:rPr lang="en-US" sz="1200">
                <a:cs typeface="Times New Roman" pitchFamily="18" charset="0"/>
              </a:rPr>
              <a:t>          </a:t>
            </a:r>
            <a:endParaRPr lang="en-US"/>
          </a:p>
        </p:txBody>
      </p:sp>
      <p:pic>
        <p:nvPicPr>
          <p:cNvPr id="50178" name="Picture 2" descr="MCF-phos-caten"/>
          <p:cNvPicPr>
            <a:picLocks noChangeAspect="1" noChangeArrowheads="1"/>
          </p:cNvPicPr>
          <p:nvPr/>
        </p:nvPicPr>
        <p:blipFill>
          <a:blip r:embed="rId3" cstate="print"/>
          <a:srcRect/>
          <a:stretch>
            <a:fillRect/>
          </a:stretch>
        </p:blipFill>
        <p:spPr bwMode="auto">
          <a:xfrm>
            <a:off x="4859338" y="1268413"/>
            <a:ext cx="3222625" cy="2403475"/>
          </a:xfrm>
          <a:prstGeom prst="rect">
            <a:avLst/>
          </a:prstGeom>
          <a:noFill/>
        </p:spPr>
      </p:pic>
      <p:sp>
        <p:nvSpPr>
          <p:cNvPr id="50182" name="Rectangle 6"/>
          <p:cNvSpPr>
            <a:spLocks noChangeArrowheads="1"/>
          </p:cNvSpPr>
          <p:nvPr/>
        </p:nvSpPr>
        <p:spPr bwMode="auto">
          <a:xfrm>
            <a:off x="0" y="5133975"/>
            <a:ext cx="344488" cy="274638"/>
          </a:xfrm>
          <a:prstGeom prst="rect">
            <a:avLst/>
          </a:prstGeom>
          <a:noFill/>
          <a:ln w="9525" algn="ctr">
            <a:noFill/>
            <a:miter lim="800000"/>
            <a:headEnd/>
            <a:tailEnd/>
          </a:ln>
          <a:effectLst/>
        </p:spPr>
        <p:txBody>
          <a:bodyPr wrap="none" anchor="ctr">
            <a:spAutoFit/>
          </a:bodyPr>
          <a:lstStyle/>
          <a:p>
            <a:pPr eaLnBrk="0" hangingPunct="0"/>
            <a:r>
              <a:rPr lang="en-US" sz="1200">
                <a:cs typeface="Times New Roman" pitchFamily="18" charset="0"/>
              </a:rPr>
              <a:t>   </a:t>
            </a:r>
            <a:r>
              <a:rPr lang="tr-TR" sz="900"/>
              <a:t> </a:t>
            </a:r>
            <a:endParaRPr lang="tr-TR"/>
          </a:p>
        </p:txBody>
      </p:sp>
      <p:sp>
        <p:nvSpPr>
          <p:cNvPr id="50183" name="Rectangle 7"/>
          <p:cNvSpPr>
            <a:spLocks noChangeArrowheads="1"/>
          </p:cNvSpPr>
          <p:nvPr/>
        </p:nvSpPr>
        <p:spPr bwMode="auto">
          <a:xfrm>
            <a:off x="395288" y="4416425"/>
            <a:ext cx="7373937" cy="641350"/>
          </a:xfrm>
          <a:prstGeom prst="rect">
            <a:avLst/>
          </a:prstGeom>
          <a:noFill/>
          <a:ln w="9525" algn="ctr">
            <a:noFill/>
            <a:miter lim="800000"/>
            <a:headEnd/>
            <a:tailEnd/>
          </a:ln>
          <a:effectLst/>
        </p:spPr>
        <p:txBody>
          <a:bodyPr anchor="ctr">
            <a:spAutoFit/>
          </a:bodyPr>
          <a:lstStyle/>
          <a:p>
            <a:pPr eaLnBrk="0" hangingPunct="0"/>
            <a:r>
              <a:rPr lang="en-US"/>
              <a:t>MCF-7 hücrelerinde plazma membranlarında β katenin aktivitesi izlenirken  fosfo β katenin aktivitesi izlenmedi. X600.</a:t>
            </a:r>
            <a:r>
              <a:rPr lang="tr-T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T47catenin"/>
          <p:cNvPicPr>
            <a:picLocks noChangeAspect="1" noChangeArrowheads="1"/>
          </p:cNvPicPr>
          <p:nvPr/>
        </p:nvPicPr>
        <p:blipFill>
          <a:blip r:embed="rId2" cstate="print"/>
          <a:srcRect/>
          <a:stretch>
            <a:fillRect/>
          </a:stretch>
        </p:blipFill>
        <p:spPr bwMode="auto">
          <a:xfrm>
            <a:off x="900113" y="1125538"/>
            <a:ext cx="3743325" cy="2781300"/>
          </a:xfrm>
          <a:prstGeom prst="rect">
            <a:avLst/>
          </a:prstGeom>
          <a:noFill/>
        </p:spPr>
      </p:pic>
      <p:sp>
        <p:nvSpPr>
          <p:cNvPr id="51205" name="AutoShape 5"/>
          <p:cNvSpPr>
            <a:spLocks noChangeArrowheads="1"/>
          </p:cNvSpPr>
          <p:nvPr/>
        </p:nvSpPr>
        <p:spPr bwMode="auto">
          <a:xfrm>
            <a:off x="1371600" y="1922463"/>
            <a:ext cx="114300" cy="114300"/>
          </a:xfrm>
          <a:prstGeom prst="flowChartMerge">
            <a:avLst/>
          </a:prstGeom>
          <a:solidFill>
            <a:srgbClr val="000000"/>
          </a:solidFill>
          <a:ln w="9525">
            <a:solidFill>
              <a:srgbClr val="000000"/>
            </a:solidFill>
            <a:miter lim="800000"/>
            <a:headEnd/>
            <a:tailEnd/>
          </a:ln>
        </p:spPr>
        <p:txBody>
          <a:bodyPr/>
          <a:lstStyle/>
          <a:p>
            <a:endParaRPr lang="tr-TR"/>
          </a:p>
        </p:txBody>
      </p:sp>
      <p:sp>
        <p:nvSpPr>
          <p:cNvPr id="51209" name="Rectangle 9"/>
          <p:cNvSpPr>
            <a:spLocks noChangeArrowheads="1"/>
          </p:cNvSpPr>
          <p:nvPr/>
        </p:nvSpPr>
        <p:spPr bwMode="auto">
          <a:xfrm>
            <a:off x="0" y="1390650"/>
            <a:ext cx="9144000" cy="0"/>
          </a:xfrm>
          <a:prstGeom prst="rect">
            <a:avLst/>
          </a:prstGeom>
          <a:noFill/>
          <a:ln w="9525" algn="ctr">
            <a:noFill/>
            <a:miter lim="800000"/>
            <a:headEnd/>
            <a:tailEnd/>
          </a:ln>
          <a:effectLst/>
        </p:spPr>
        <p:txBody>
          <a:bodyPr wrap="none" anchor="ctr">
            <a:spAutoFit/>
          </a:bodyPr>
          <a:lstStyle/>
          <a:p>
            <a:endParaRPr lang="tr-TR"/>
          </a:p>
        </p:txBody>
      </p:sp>
      <p:sp>
        <p:nvSpPr>
          <p:cNvPr id="51210" name="Rectangle 10"/>
          <p:cNvSpPr>
            <a:spLocks noChangeArrowheads="1"/>
          </p:cNvSpPr>
          <p:nvPr/>
        </p:nvSpPr>
        <p:spPr bwMode="auto">
          <a:xfrm>
            <a:off x="0" y="1390650"/>
            <a:ext cx="9144000" cy="0"/>
          </a:xfrm>
          <a:prstGeom prst="rect">
            <a:avLst/>
          </a:prstGeom>
          <a:noFill/>
          <a:ln w="9525" algn="ctr">
            <a:noFill/>
            <a:miter lim="800000"/>
            <a:headEnd/>
            <a:tailEnd/>
          </a:ln>
          <a:effectLst/>
        </p:spPr>
        <p:txBody>
          <a:bodyPr wrap="none" anchor="ctr">
            <a:spAutoFit/>
          </a:bodyPr>
          <a:lstStyle/>
          <a:p>
            <a:endParaRPr lang="tr-TR"/>
          </a:p>
        </p:txBody>
      </p:sp>
      <p:sp>
        <p:nvSpPr>
          <p:cNvPr id="51211" name="Rectangle 11"/>
          <p:cNvSpPr>
            <a:spLocks noChangeArrowheads="1"/>
          </p:cNvSpPr>
          <p:nvPr/>
        </p:nvSpPr>
        <p:spPr bwMode="auto">
          <a:xfrm>
            <a:off x="0" y="3181350"/>
            <a:ext cx="438150" cy="503238"/>
          </a:xfrm>
          <a:prstGeom prst="rect">
            <a:avLst/>
          </a:prstGeom>
          <a:noFill/>
          <a:ln w="9525" algn="ctr">
            <a:noFill/>
            <a:miter lim="800000"/>
            <a:headEnd/>
            <a:tailEnd/>
          </a:ln>
          <a:effectLst/>
        </p:spPr>
        <p:txBody>
          <a:bodyPr wrap="none" anchor="ctr">
            <a:spAutoFit/>
          </a:bodyPr>
          <a:lstStyle/>
          <a:p>
            <a:pPr eaLnBrk="0" hangingPunct="0"/>
            <a:endParaRPr lang="en-US" sz="900"/>
          </a:p>
          <a:p>
            <a:pPr eaLnBrk="0" hangingPunct="0"/>
            <a:r>
              <a:rPr lang="en-US"/>
              <a:t>    </a:t>
            </a:r>
          </a:p>
        </p:txBody>
      </p:sp>
      <p:pic>
        <p:nvPicPr>
          <p:cNvPr id="51202" name="Picture 2" descr="T47phos-catenin"/>
          <p:cNvPicPr>
            <a:picLocks noChangeAspect="1" noChangeArrowheads="1"/>
          </p:cNvPicPr>
          <p:nvPr/>
        </p:nvPicPr>
        <p:blipFill>
          <a:blip r:embed="rId3" cstate="print"/>
          <a:srcRect/>
          <a:stretch>
            <a:fillRect/>
          </a:stretch>
        </p:blipFill>
        <p:spPr bwMode="auto">
          <a:xfrm>
            <a:off x="4932363" y="1125538"/>
            <a:ext cx="3263900" cy="2735262"/>
          </a:xfrm>
          <a:prstGeom prst="rect">
            <a:avLst/>
          </a:prstGeom>
          <a:noFill/>
        </p:spPr>
      </p:pic>
      <p:sp>
        <p:nvSpPr>
          <p:cNvPr id="51212" name="Rectangle 12"/>
          <p:cNvSpPr>
            <a:spLocks noChangeArrowheads="1"/>
          </p:cNvSpPr>
          <p:nvPr/>
        </p:nvSpPr>
        <p:spPr bwMode="auto">
          <a:xfrm>
            <a:off x="0" y="5465763"/>
            <a:ext cx="9144000" cy="0"/>
          </a:xfrm>
          <a:prstGeom prst="rect">
            <a:avLst/>
          </a:prstGeom>
          <a:noFill/>
          <a:ln w="9525" algn="ctr">
            <a:noFill/>
            <a:miter lim="800000"/>
            <a:headEnd/>
            <a:tailEnd/>
          </a:ln>
          <a:effectLst/>
        </p:spPr>
        <p:txBody>
          <a:bodyPr wrap="none" anchor="ctr">
            <a:spAutoFit/>
          </a:bodyPr>
          <a:lstStyle/>
          <a:p>
            <a:pPr eaLnBrk="0" hangingPunct="0"/>
            <a:endParaRPr lang="tr-TR"/>
          </a:p>
        </p:txBody>
      </p:sp>
      <p:sp>
        <p:nvSpPr>
          <p:cNvPr id="51213" name="Rectangle 13"/>
          <p:cNvSpPr>
            <a:spLocks noChangeArrowheads="1"/>
          </p:cNvSpPr>
          <p:nvPr/>
        </p:nvSpPr>
        <p:spPr bwMode="auto">
          <a:xfrm>
            <a:off x="971550" y="4292600"/>
            <a:ext cx="7200900" cy="915988"/>
          </a:xfrm>
          <a:prstGeom prst="rect">
            <a:avLst/>
          </a:prstGeom>
          <a:noFill/>
          <a:ln w="9525" algn="ctr">
            <a:noFill/>
            <a:miter lim="800000"/>
            <a:headEnd/>
            <a:tailEnd/>
          </a:ln>
          <a:effectLst/>
        </p:spPr>
        <p:txBody>
          <a:bodyPr anchor="ctr">
            <a:spAutoFit/>
          </a:bodyPr>
          <a:lstStyle/>
          <a:p>
            <a:pPr eaLnBrk="0" hangingPunct="0"/>
            <a:r>
              <a:rPr lang="en-US"/>
              <a:t>T47D hücrelerinin tamamının plazma membranında β katenin aktivitesi  az sayıda hücrenin membranında ise zayıf noktasal fosfo β katenin  aktivitesi izlendi. X600.</a:t>
            </a:r>
            <a:r>
              <a:rPr lang="tr-T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DOKU MÜHENDİSLİĞİ</a:t>
            </a:r>
            <a:endParaRPr lang="tr-TR" dirty="0"/>
          </a:p>
        </p:txBody>
      </p:sp>
      <p:pic>
        <p:nvPicPr>
          <p:cNvPr id="4" name="Picture 7"/>
          <p:cNvPicPr>
            <a:picLocks noGrp="1" noChangeAspect="1" noChangeArrowheads="1"/>
          </p:cNvPicPr>
          <p:nvPr>
            <p:ph idx="1"/>
          </p:nvPr>
        </p:nvPicPr>
        <p:blipFill>
          <a:blip r:embed="rId2" cstate="print"/>
          <a:srcRect/>
          <a:stretch>
            <a:fillRect/>
          </a:stretch>
        </p:blipFill>
        <p:spPr bwMode="auto">
          <a:xfrm>
            <a:off x="857224" y="1896514"/>
            <a:ext cx="3924848" cy="3933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Dikdörtgen 1"/>
          <p:cNvSpPr/>
          <p:nvPr/>
        </p:nvSpPr>
        <p:spPr>
          <a:xfrm>
            <a:off x="5143504" y="1961272"/>
            <a:ext cx="3810000" cy="3108543"/>
          </a:xfrm>
          <a:prstGeom prst="rect">
            <a:avLst/>
          </a:prstGeom>
        </p:spPr>
        <p:txBody>
          <a:bodyPr wrap="square">
            <a:spAutoFit/>
          </a:bodyPr>
          <a:lstStyle/>
          <a:p>
            <a:r>
              <a:rPr lang="tr-TR" sz="2800" b="1" dirty="0"/>
              <a:t>Doku mühendisliği, organ ve dokuların hastalara nakledilmek üzere laboratuvar koşullarında oluşturulmasıyla uğraşan bir bilim dalıdır.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857224" y="714356"/>
            <a:ext cx="7572428" cy="571504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DOKU MÜHENDİSLİĞİ</a:t>
            </a:r>
          </a:p>
        </p:txBody>
      </p:sp>
      <p:pic>
        <p:nvPicPr>
          <p:cNvPr id="4" name="Picture 4"/>
          <p:cNvPicPr>
            <a:picLocks noGrp="1" noChangeAspect="1" noChangeArrowheads="1"/>
          </p:cNvPicPr>
          <p:nvPr>
            <p:ph idx="1"/>
          </p:nvPr>
        </p:nvPicPr>
        <p:blipFill>
          <a:blip r:embed="rId2" cstate="print"/>
          <a:srcRect/>
          <a:stretch>
            <a:fillRect/>
          </a:stretch>
        </p:blipFill>
        <p:spPr bwMode="auto">
          <a:xfrm>
            <a:off x="1554691" y="1600200"/>
            <a:ext cx="6034618" cy="452596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a:t>Organların ya da dokuların </a:t>
            </a:r>
            <a:r>
              <a:rPr lang="tr-TR" sz="3100" b="1" dirty="0" err="1"/>
              <a:t>rejenerasyonu</a:t>
            </a:r>
            <a:r>
              <a:rPr lang="tr-TR" sz="3100" b="1" dirty="0"/>
              <a:t> için üç önemli faktör vardır.</a:t>
            </a:r>
            <a:br>
              <a:rPr lang="tr-TR" dirty="0"/>
            </a:br>
            <a:endParaRPr lang="tr-TR"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1285852" y="1460186"/>
            <a:ext cx="6500858" cy="4859391"/>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SCAFFOLD NEDİR?</a:t>
            </a:r>
          </a:p>
        </p:txBody>
      </p:sp>
      <p:sp>
        <p:nvSpPr>
          <p:cNvPr id="3" name="2 İçerik Yer Tutucusu"/>
          <p:cNvSpPr>
            <a:spLocks noGrp="1"/>
          </p:cNvSpPr>
          <p:nvPr>
            <p:ph idx="1"/>
          </p:nvPr>
        </p:nvSpPr>
        <p:spPr>
          <a:xfrm>
            <a:off x="457200" y="1357298"/>
            <a:ext cx="8229600" cy="4525963"/>
          </a:xfrm>
        </p:spPr>
        <p:txBody>
          <a:bodyPr/>
          <a:lstStyle/>
          <a:p>
            <a:pPr algn="just">
              <a:lnSpc>
                <a:spcPct val="150000"/>
              </a:lnSpc>
              <a:buFont typeface="Wingdings" pitchFamily="2" charset="2"/>
              <a:buChar char="ü"/>
            </a:pPr>
            <a:r>
              <a:rPr lang="tr-TR" dirty="0"/>
              <a:t>Hücre ve doku oluşumunu desteklemek için çatı vazifesi gören </a:t>
            </a:r>
            <a:r>
              <a:rPr lang="tr-TR" dirty="0" err="1"/>
              <a:t>biyomateryaldir</a:t>
            </a:r>
            <a:r>
              <a:rPr lang="tr-TR" dirty="0"/>
              <a:t>.</a:t>
            </a:r>
          </a:p>
        </p:txBody>
      </p:sp>
      <p:pic>
        <p:nvPicPr>
          <p:cNvPr id="4" name="Picture 8" descr="http://www.rsc.org/images/b706654f-250-for-tridion_tcm18-95841.jpg"/>
          <p:cNvPicPr>
            <a:picLocks noChangeAspect="1" noChangeArrowheads="1"/>
          </p:cNvPicPr>
          <p:nvPr/>
        </p:nvPicPr>
        <p:blipFill>
          <a:blip r:embed="rId2" cstate="print"/>
          <a:srcRect/>
          <a:stretch>
            <a:fillRect/>
          </a:stretch>
        </p:blipFill>
        <p:spPr bwMode="auto">
          <a:xfrm>
            <a:off x="1857356" y="2928934"/>
            <a:ext cx="4724400" cy="3695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0070C0"/>
                </a:solidFill>
              </a:rPr>
              <a:t>İDEAL SCAFFOLD NASIL OLMALIDIR?</a:t>
            </a:r>
          </a:p>
        </p:txBody>
      </p:sp>
      <p:sp>
        <p:nvSpPr>
          <p:cNvPr id="3" name="2 İçerik Yer Tutucusu"/>
          <p:cNvSpPr>
            <a:spLocks noGrp="1"/>
          </p:cNvSpPr>
          <p:nvPr>
            <p:ph idx="1"/>
          </p:nvPr>
        </p:nvSpPr>
        <p:spPr/>
        <p:txBody>
          <a:bodyPr/>
          <a:lstStyle/>
          <a:p>
            <a:pPr marL="0" algn="just">
              <a:lnSpc>
                <a:spcPct val="150000"/>
              </a:lnSpc>
              <a:spcBef>
                <a:spcPts val="0"/>
              </a:spcBef>
              <a:buFont typeface="Wingdings" pitchFamily="2" charset="2"/>
              <a:buChar char="ü"/>
            </a:pPr>
            <a:r>
              <a:rPr lang="tr-TR" dirty="0"/>
              <a:t>3 boyutlu kafesi boyunca hücrelerin homojen dağılımını sağlamalıdır.</a:t>
            </a:r>
          </a:p>
          <a:p>
            <a:pPr marL="0" algn="just">
              <a:lnSpc>
                <a:spcPct val="150000"/>
              </a:lnSpc>
              <a:spcBef>
                <a:spcPts val="0"/>
              </a:spcBef>
              <a:buFont typeface="Wingdings" pitchFamily="2" charset="2"/>
              <a:buChar char="ü"/>
            </a:pPr>
            <a:r>
              <a:rPr lang="tr-TR" dirty="0"/>
              <a:t>Biyokimyasal moleküllerin etkili difüzyonuna izin vermelidir.</a:t>
            </a:r>
          </a:p>
          <a:p>
            <a:pPr marL="0" algn="just">
              <a:lnSpc>
                <a:spcPct val="150000"/>
              </a:lnSpc>
              <a:spcBef>
                <a:spcPts val="0"/>
              </a:spcBef>
              <a:buFont typeface="Wingdings" pitchFamily="2" charset="2"/>
              <a:buChar char="ü"/>
            </a:pPr>
            <a:r>
              <a:rPr lang="tr-TR" dirty="0"/>
              <a:t>Belirli bir süre sonunda çözünerek yerini ev sahibi dokuya bırakmalıdır.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SCAFFOLD ÖNEMLİ ÇÜNKÜ</a:t>
            </a:r>
          </a:p>
        </p:txBody>
      </p:sp>
      <p:sp>
        <p:nvSpPr>
          <p:cNvPr id="3" name="2 İçerik Yer Tutucusu"/>
          <p:cNvSpPr>
            <a:spLocks noGrp="1"/>
          </p:cNvSpPr>
          <p:nvPr>
            <p:ph idx="1"/>
          </p:nvPr>
        </p:nvSpPr>
        <p:spPr/>
        <p:txBody>
          <a:bodyPr/>
          <a:lstStyle/>
          <a:p>
            <a:pPr marL="0" algn="just">
              <a:lnSpc>
                <a:spcPct val="150000"/>
              </a:lnSpc>
              <a:spcBef>
                <a:spcPts val="0"/>
              </a:spcBef>
              <a:buFont typeface="Wingdings" pitchFamily="2" charset="2"/>
              <a:buChar char="ü"/>
            </a:pPr>
            <a:r>
              <a:rPr lang="tr-TR" dirty="0"/>
              <a:t>Hücrenin toplanmasını,</a:t>
            </a:r>
          </a:p>
          <a:p>
            <a:pPr marL="0" algn="just">
              <a:lnSpc>
                <a:spcPct val="150000"/>
              </a:lnSpc>
              <a:spcBef>
                <a:spcPts val="0"/>
              </a:spcBef>
              <a:buFont typeface="Wingdings" pitchFamily="2" charset="2"/>
              <a:buChar char="ü"/>
            </a:pPr>
            <a:r>
              <a:rPr lang="tr-TR" dirty="0"/>
              <a:t>Hücrenin yapışmasını,</a:t>
            </a:r>
          </a:p>
          <a:p>
            <a:pPr marL="0" algn="just">
              <a:lnSpc>
                <a:spcPct val="150000"/>
              </a:lnSpc>
              <a:spcBef>
                <a:spcPts val="0"/>
              </a:spcBef>
              <a:buFont typeface="Wingdings" pitchFamily="2" charset="2"/>
              <a:buChar char="ü"/>
            </a:pPr>
            <a:r>
              <a:rPr lang="tr-TR" dirty="0"/>
              <a:t>Besinlerin hücreye difüzyonunu,</a:t>
            </a:r>
          </a:p>
          <a:p>
            <a:pPr marL="0" algn="just">
              <a:lnSpc>
                <a:spcPct val="150000"/>
              </a:lnSpc>
              <a:spcBef>
                <a:spcPts val="0"/>
              </a:spcBef>
              <a:buFont typeface="Wingdings" pitchFamily="2" charset="2"/>
              <a:buChar char="ü"/>
            </a:pPr>
            <a:r>
              <a:rPr lang="tr-TR" dirty="0"/>
              <a:t>Büyüme faktörlerinin alınmasını,</a:t>
            </a:r>
          </a:p>
          <a:p>
            <a:pPr marL="0" algn="just">
              <a:lnSpc>
                <a:spcPct val="150000"/>
              </a:lnSpc>
              <a:spcBef>
                <a:spcPts val="0"/>
              </a:spcBef>
              <a:buFont typeface="Wingdings" pitchFamily="2" charset="2"/>
              <a:buChar char="ü"/>
            </a:pPr>
            <a:r>
              <a:rPr lang="tr-TR" dirty="0"/>
              <a:t>Hücre davranışını etkiler.</a:t>
            </a:r>
          </a:p>
          <a:p>
            <a:pPr marL="0" algn="just">
              <a:lnSpc>
                <a:spcPct val="150000"/>
              </a:lnSpc>
              <a:spcBef>
                <a:spcPts val="0"/>
              </a:spcBef>
              <a:buFont typeface="Wingdings" pitchFamily="2" charset="2"/>
              <a:buChar char="ü"/>
            </a:pPr>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nSpc>
                <a:spcPct val="150000"/>
              </a:lnSpc>
            </a:pPr>
            <a:r>
              <a:rPr lang="tr-TR" sz="2800" b="1" dirty="0">
                <a:solidFill>
                  <a:srgbClr val="0070C0"/>
                </a:solidFill>
              </a:rPr>
              <a:t>DOKU MÜHENDİSLİĞİNDE KULLANILAN SCAFFOLDLAR</a:t>
            </a:r>
          </a:p>
        </p:txBody>
      </p:sp>
      <p:sp>
        <p:nvSpPr>
          <p:cNvPr id="3" name="2 İçerik Yer Tutucusu"/>
          <p:cNvSpPr>
            <a:spLocks noGrp="1"/>
          </p:cNvSpPr>
          <p:nvPr>
            <p:ph idx="1"/>
          </p:nvPr>
        </p:nvSpPr>
        <p:spPr/>
        <p:txBody>
          <a:bodyPr/>
          <a:lstStyle/>
          <a:p>
            <a:r>
              <a:rPr lang="tr-TR" dirty="0" err="1"/>
              <a:t>Polyglycolide</a:t>
            </a:r>
            <a:endParaRPr lang="tr-TR" dirty="0"/>
          </a:p>
          <a:p>
            <a:r>
              <a:rPr lang="tr-TR" dirty="0" err="1"/>
              <a:t>Polyactide</a:t>
            </a:r>
            <a:endParaRPr lang="tr-TR" dirty="0"/>
          </a:p>
          <a:p>
            <a:r>
              <a:rPr lang="tr-TR" dirty="0" err="1"/>
              <a:t>Polycaprolactone</a:t>
            </a:r>
            <a:endParaRPr lang="tr-TR" dirty="0"/>
          </a:p>
          <a:p>
            <a:r>
              <a:rPr lang="tr-TR" dirty="0" err="1"/>
              <a:t>Hidroksiapatit</a:t>
            </a:r>
            <a:endParaRPr lang="tr-TR" dirty="0"/>
          </a:p>
          <a:p>
            <a:r>
              <a:rPr lang="tr-TR" dirty="0" err="1"/>
              <a:t>Kollojen</a:t>
            </a:r>
            <a:endParaRPr lang="tr-TR" dirty="0"/>
          </a:p>
          <a:p>
            <a:r>
              <a:rPr lang="tr-TR" dirty="0"/>
              <a:t>Fibrin</a:t>
            </a:r>
          </a:p>
          <a:p>
            <a:r>
              <a:rPr lang="tr-TR" dirty="0" err="1"/>
              <a:t>Hiyaluronik</a:t>
            </a:r>
            <a:r>
              <a:rPr lang="tr-TR" dirty="0"/>
              <a:t> asit</a:t>
            </a:r>
          </a:p>
          <a:p>
            <a:endParaRPr lang="tr-TR" dirty="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928662" y="500042"/>
            <a:ext cx="7286676" cy="592935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0070C0"/>
                </a:solidFill>
              </a:rPr>
              <a:t>Morfolojik Görüntüleme Yöntemleri</a:t>
            </a:r>
            <a:endParaRPr lang="tr-TR" dirty="0"/>
          </a:p>
        </p:txBody>
      </p:sp>
      <p:sp>
        <p:nvSpPr>
          <p:cNvPr id="3" name="2 İçerik Yer Tutucusu"/>
          <p:cNvSpPr>
            <a:spLocks noGrp="1"/>
          </p:cNvSpPr>
          <p:nvPr>
            <p:ph idx="1"/>
          </p:nvPr>
        </p:nvSpPr>
        <p:spPr/>
        <p:txBody>
          <a:bodyPr/>
          <a:lstStyle/>
          <a:p>
            <a:pPr marL="0" algn="ctr">
              <a:lnSpc>
                <a:spcPct val="150000"/>
              </a:lnSpc>
              <a:spcBef>
                <a:spcPts val="0"/>
              </a:spcBef>
              <a:buNone/>
            </a:pPr>
            <a:r>
              <a:rPr lang="tr-TR" b="1" dirty="0" err="1"/>
              <a:t>Floresan</a:t>
            </a:r>
            <a:r>
              <a:rPr lang="tr-TR" b="1" dirty="0"/>
              <a:t> Mikroskobu</a:t>
            </a:r>
          </a:p>
          <a:p>
            <a:pPr marL="0" algn="ctr">
              <a:lnSpc>
                <a:spcPct val="150000"/>
              </a:lnSpc>
              <a:spcBef>
                <a:spcPts val="0"/>
              </a:spcBef>
              <a:buNone/>
            </a:pPr>
            <a:endParaRPr lang="tr-TR" b="1" dirty="0"/>
          </a:p>
          <a:p>
            <a:pPr marL="0" algn="just">
              <a:lnSpc>
                <a:spcPct val="150000"/>
              </a:lnSpc>
              <a:spcBef>
                <a:spcPts val="0"/>
              </a:spcBef>
              <a:buFont typeface="Wingdings" pitchFamily="2" charset="2"/>
              <a:buChar char="Ø"/>
            </a:pPr>
            <a:r>
              <a:rPr lang="tr-TR" b="1" dirty="0">
                <a:solidFill>
                  <a:srgbClr val="FF0000"/>
                </a:solidFill>
              </a:rPr>
              <a:t>DAPI boyaması</a:t>
            </a:r>
          </a:p>
          <a:p>
            <a:pPr marL="0" algn="just">
              <a:lnSpc>
                <a:spcPct val="150000"/>
              </a:lnSpc>
              <a:spcBef>
                <a:spcPts val="0"/>
              </a:spcBef>
              <a:buFont typeface="Wingdings" pitchFamily="2" charset="2"/>
              <a:buChar char="Ø"/>
            </a:pPr>
            <a:r>
              <a:rPr lang="tr-TR" b="1" dirty="0" err="1">
                <a:solidFill>
                  <a:srgbClr val="FF0000"/>
                </a:solidFill>
              </a:rPr>
              <a:t>Propidium</a:t>
            </a:r>
            <a:r>
              <a:rPr lang="tr-TR" b="1" dirty="0">
                <a:solidFill>
                  <a:srgbClr val="FF0000"/>
                </a:solidFill>
              </a:rPr>
              <a:t> </a:t>
            </a:r>
            <a:r>
              <a:rPr lang="tr-TR" b="1" dirty="0" err="1">
                <a:solidFill>
                  <a:srgbClr val="FF0000"/>
                </a:solidFill>
              </a:rPr>
              <a:t>İyodur</a:t>
            </a:r>
            <a:r>
              <a:rPr lang="tr-TR" b="1" dirty="0">
                <a:solidFill>
                  <a:srgbClr val="FF0000"/>
                </a:solidFill>
              </a:rPr>
              <a:t> (PI) boyaması</a:t>
            </a:r>
          </a:p>
          <a:p>
            <a:pPr marL="0" algn="just">
              <a:lnSpc>
                <a:spcPct val="150000"/>
              </a:lnSpc>
              <a:spcBef>
                <a:spcPts val="0"/>
              </a:spcBef>
              <a:buFont typeface="Wingdings" pitchFamily="2" charset="2"/>
              <a:buChar char="Ø"/>
            </a:pPr>
            <a:r>
              <a:rPr lang="tr-TR" b="1" dirty="0" err="1">
                <a:solidFill>
                  <a:srgbClr val="FF0000"/>
                </a:solidFill>
              </a:rPr>
              <a:t>Hoechst</a:t>
            </a:r>
            <a:r>
              <a:rPr lang="tr-TR" b="1" dirty="0">
                <a:solidFill>
                  <a:srgbClr val="FF0000"/>
                </a:solidFill>
              </a:rPr>
              <a:t> boyaması</a:t>
            </a:r>
          </a:p>
          <a:p>
            <a:pPr marL="0" algn="just">
              <a:lnSpc>
                <a:spcPct val="150000"/>
              </a:lnSpc>
              <a:spcBef>
                <a:spcPts val="0"/>
              </a:spcBef>
              <a:buFont typeface="Wingdings" pitchFamily="2" charset="2"/>
              <a:buChar char="Ø"/>
            </a:pPr>
            <a:r>
              <a:rPr lang="tr-TR" b="1" dirty="0" err="1">
                <a:solidFill>
                  <a:srgbClr val="FF0000"/>
                </a:solidFill>
              </a:rPr>
              <a:t>Komet</a:t>
            </a:r>
            <a:r>
              <a:rPr lang="tr-TR" b="1" dirty="0">
                <a:solidFill>
                  <a:srgbClr val="FF0000"/>
                </a:solidFill>
              </a:rPr>
              <a:t> testi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Gözlenebilen değişiklikler</a:t>
            </a:r>
            <a:endParaRPr lang="tr-TR" dirty="0">
              <a:solidFill>
                <a:srgbClr val="0070C0"/>
              </a:solidFill>
            </a:endParaRPr>
          </a:p>
        </p:txBody>
      </p:sp>
      <p:sp>
        <p:nvSpPr>
          <p:cNvPr id="3" name="2 İçerik Yer Tutucusu"/>
          <p:cNvSpPr>
            <a:spLocks noGrp="1"/>
          </p:cNvSpPr>
          <p:nvPr>
            <p:ph idx="1"/>
          </p:nvPr>
        </p:nvSpPr>
        <p:spPr>
          <a:xfrm>
            <a:off x="457200" y="1600200"/>
            <a:ext cx="8229600" cy="5043510"/>
          </a:xfrm>
        </p:spPr>
        <p:txBody>
          <a:bodyPr>
            <a:normAutofit fontScale="85000" lnSpcReduction="20000"/>
          </a:bodyPr>
          <a:lstStyle/>
          <a:p>
            <a:pPr marL="0" algn="just">
              <a:lnSpc>
                <a:spcPct val="150000"/>
              </a:lnSpc>
              <a:spcBef>
                <a:spcPts val="0"/>
              </a:spcBef>
              <a:buFont typeface="Wingdings" pitchFamily="2" charset="2"/>
              <a:buChar char="Ø"/>
            </a:pPr>
            <a:r>
              <a:rPr lang="tr-TR" dirty="0"/>
              <a:t>DNA’ya bağlanırlar.</a:t>
            </a:r>
          </a:p>
          <a:p>
            <a:pPr marL="0" algn="just">
              <a:lnSpc>
                <a:spcPct val="150000"/>
              </a:lnSpc>
              <a:spcBef>
                <a:spcPts val="0"/>
              </a:spcBef>
              <a:buFont typeface="Wingdings" pitchFamily="2" charset="2"/>
              <a:buChar char="Ø"/>
            </a:pPr>
            <a:r>
              <a:rPr lang="tr-TR" b="1" dirty="0">
                <a:solidFill>
                  <a:srgbClr val="FF0000"/>
                </a:solidFill>
              </a:rPr>
              <a:t>PI sadece ölü hücreleri </a:t>
            </a:r>
            <a:r>
              <a:rPr lang="tr-TR" dirty="0"/>
              <a:t>boyarken, </a:t>
            </a:r>
            <a:r>
              <a:rPr lang="tr-TR" b="1" dirty="0" err="1">
                <a:solidFill>
                  <a:srgbClr val="FF0000"/>
                </a:solidFill>
              </a:rPr>
              <a:t>Hoechst</a:t>
            </a:r>
            <a:r>
              <a:rPr lang="tr-TR" b="1" dirty="0">
                <a:solidFill>
                  <a:srgbClr val="FF0000"/>
                </a:solidFill>
              </a:rPr>
              <a:t> ve DAPI bütün hücreleri boyar </a:t>
            </a:r>
            <a:r>
              <a:rPr lang="tr-TR" dirty="0"/>
              <a:t>ve DNA </a:t>
            </a:r>
            <a:r>
              <a:rPr lang="tr-TR" dirty="0" err="1"/>
              <a:t>fragmentasyonu</a:t>
            </a:r>
            <a:r>
              <a:rPr lang="tr-TR" dirty="0"/>
              <a:t> gözlemlenebilir.</a:t>
            </a:r>
          </a:p>
          <a:p>
            <a:pPr marL="0" algn="just">
              <a:lnSpc>
                <a:spcPct val="150000"/>
              </a:lnSpc>
              <a:spcBef>
                <a:spcPts val="0"/>
              </a:spcBef>
              <a:buFont typeface="Wingdings" pitchFamily="2" charset="2"/>
              <a:buChar char="Ø"/>
            </a:pPr>
            <a:r>
              <a:rPr lang="tr-TR" dirty="0"/>
              <a:t>Hücre </a:t>
            </a:r>
            <a:r>
              <a:rPr lang="tr-TR" dirty="0" err="1"/>
              <a:t>apoptozu</a:t>
            </a:r>
            <a:r>
              <a:rPr lang="tr-TR" dirty="0"/>
              <a:t> hücre morfolojisine bakılarak anlaşılır.</a:t>
            </a:r>
          </a:p>
          <a:p>
            <a:pPr marL="0" algn="just">
              <a:lnSpc>
                <a:spcPct val="150000"/>
              </a:lnSpc>
              <a:spcBef>
                <a:spcPts val="0"/>
              </a:spcBef>
              <a:buFont typeface="Wingdings" pitchFamily="2" charset="2"/>
              <a:buChar char="Ø"/>
            </a:pPr>
            <a:r>
              <a:rPr lang="tr-TR" b="1" dirty="0" err="1">
                <a:solidFill>
                  <a:srgbClr val="FF0000"/>
                </a:solidFill>
              </a:rPr>
              <a:t>Komet</a:t>
            </a:r>
            <a:r>
              <a:rPr lang="tr-TR" dirty="0"/>
              <a:t> testinde DNA </a:t>
            </a:r>
            <a:r>
              <a:rPr lang="tr-TR" dirty="0" err="1"/>
              <a:t>fragmentasyonu</a:t>
            </a:r>
            <a:r>
              <a:rPr lang="tr-TR" dirty="0"/>
              <a:t> olan hücreler </a:t>
            </a:r>
            <a:r>
              <a:rPr lang="tr-TR" dirty="0" err="1"/>
              <a:t>agaroz</a:t>
            </a:r>
            <a:r>
              <a:rPr lang="tr-TR" dirty="0"/>
              <a:t> jelde yürütüldüklerinde </a:t>
            </a:r>
            <a:r>
              <a:rPr lang="tr-TR" b="1" dirty="0">
                <a:solidFill>
                  <a:srgbClr val="FF0000"/>
                </a:solidFill>
              </a:rPr>
              <a:t>kuyruklu yıldız </a:t>
            </a:r>
            <a:r>
              <a:rPr lang="tr-TR" dirty="0"/>
              <a:t>şekli oluştururlar. Kuyruk kısmı ne kadar büyükse DNA o oranda </a:t>
            </a:r>
            <a:r>
              <a:rPr lang="tr-TR" dirty="0" err="1"/>
              <a:t>fragmente</a:t>
            </a:r>
            <a:r>
              <a:rPr lang="tr-TR" dirty="0"/>
              <a:t> olmuştur.</a:t>
            </a:r>
          </a:p>
          <a:p>
            <a:pPr marL="0" algn="just">
              <a:lnSpc>
                <a:spcPct val="150000"/>
              </a:lnSpc>
              <a:spcBef>
                <a:spcPts val="0"/>
              </a:spcBef>
              <a:buFont typeface="Wingdings" pitchFamily="2" charset="2"/>
              <a:buChar char="Ø"/>
            </a:pP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2361</Words>
  <Application>Microsoft Macintosh PowerPoint</Application>
  <PresentationFormat>On-screen Show (4:3)</PresentationFormat>
  <Paragraphs>220</Paragraphs>
  <Slides>65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2" baseType="lpstr">
      <vt:lpstr>Arial</vt:lpstr>
      <vt:lpstr>Calibri</vt:lpstr>
      <vt:lpstr>Garamond</vt:lpstr>
      <vt:lpstr>Times New Roman</vt:lpstr>
      <vt:lpstr>Wingdings</vt:lpstr>
      <vt:lpstr>Ofis Teması</vt:lpstr>
      <vt:lpstr>Photo Editor Photo</vt:lpstr>
      <vt:lpstr>HÜCRE APOPTOZU</vt:lpstr>
      <vt:lpstr>HÜCRE APOPTOZU</vt:lpstr>
      <vt:lpstr>APOPTOZ SAPTANMASINDA KULLANILAN YÖNTEMLER </vt:lpstr>
      <vt:lpstr>Morfolojik Görüntüleme Yöntemleri</vt:lpstr>
      <vt:lpstr>PowerPoint Presentation</vt:lpstr>
      <vt:lpstr>PowerPoint Presentation</vt:lpstr>
      <vt:lpstr>PowerPoint Presentation</vt:lpstr>
      <vt:lpstr>Morfolojik Görüntüleme Yöntemleri</vt:lpstr>
      <vt:lpstr>Gözlenebilen değişiklikler</vt:lpstr>
      <vt:lpstr>PowerPoint Presentation</vt:lpstr>
      <vt:lpstr>PowerPoint Presentation</vt:lpstr>
      <vt:lpstr>PowerPoint Presentation</vt:lpstr>
      <vt:lpstr>PowerPoint Presentation</vt:lpstr>
      <vt:lpstr>Morfolojik Görüntüleme Yöntemleri</vt:lpstr>
      <vt:lpstr>PowerPoint Presentation</vt:lpstr>
      <vt:lpstr>NUKLEUS FRAGMENTASYONU</vt:lpstr>
      <vt:lpstr>Histokimyasal Görüntüleme Yöntemleri</vt:lpstr>
      <vt:lpstr>Histokimyasal Görüntüleme Yöntemleri</vt:lpstr>
      <vt:lpstr>PowerPoint Presentation</vt:lpstr>
      <vt:lpstr>Biyokimyasal Görüntüleme Yöntemleri</vt:lpstr>
      <vt:lpstr>PowerPoint Presentation</vt:lpstr>
      <vt:lpstr>Biyokimyasal Görüntüleme Yöntemleri</vt:lpstr>
      <vt:lpstr>WESTERN BLOT YÖNTEMİ </vt:lpstr>
      <vt:lpstr>İmmünolojik Yöntemler</vt:lpstr>
      <vt:lpstr>PowerPoint Presentation</vt:lpstr>
      <vt:lpstr>Moleküler Biyoloji Yöntemleri</vt:lpstr>
      <vt:lpstr>PowerPoint Presentation</vt:lpstr>
      <vt:lpstr>          Hücrelerin yapılarını, birbirleriyle ve değişik moleküllerle olan ilişkilerini ve bir takım hücresel mekanizmaların nasıl işlediğini açıklamaya yardımcı olan bu teknik multidisiplin bilim dallarının ilgi alanına girmiştir. </vt:lpstr>
      <vt:lpstr>İmmünositokimya;    İşaretlenmiş antikorlar kullanılarak hücre ve doku antijenlerinin bulundukları yerde gösterilmesini sağlayan bir yöntemdir. İmmünositokimya ilk kez Albert H. Coons ve arkadaşları tarafından uygulanmıştır (1941-1950). Bu araştırıcılar bir antikoru fluoresan bir boya ile işaretleyerek doku kesitlerinde antijenleri göstermek için kullanmışlardır. Bunun sonucunda da antijen-antikor  reaksiyonu kesinlikle özgün bir reaksiyon olduğu için doku elemanlarının (antijenlerinin) tanınması mümkün olmuştur.</vt:lpstr>
      <vt:lpstr> İmmünositokimya da; İşaretlenmiş immunoglobulinler (antikorlar) spesifik olarak antijenlere bağlandıkları için, bu bileşikler spesifik antijenlerin doku örneklerinde yerleşimlerinin belirlenmesini sağlar.     Belirli antijenler içeren doku kesiti, bu antijenlere karşı işaretlenmiş antikorlar içeren bir solüsyonda inkübe edildiği zaman, antikorlar spesifik olarak antijenlere bağlanır, böylece antijen-antikor komplekslerinin yerleşimleri, ya ışık ya da elektron mikroskopla gözlenebilir.  </vt:lpstr>
      <vt:lpstr>      IgG molekülü, sekonder  immün cevapta üretilen en önemli immünoglobulindir. IgG molekülünün Fab bölgesi IgG’ nin antijen bağlanma bölgesini içermektedir.  IgG molekülünün Fc bölgesi ise komplemanları ve değişik hücre yüzey reseptörlerini bağlamaktadır. Serumlara karşı antikor üretilirken (başka türlere karşı) bu antikorlar Fc fragmanlarına karşı oluşur  Bu özellik antiserum oluşumunun temelini oluşturmaktadır. Örneğin rabbit-anti mouse-serum IgG gibi        </vt:lpstr>
      <vt:lpstr>  </vt:lpstr>
      <vt:lpstr>         İMMÜNOSİTOKİMYATEKNİKLERİ   İmmünositokimyasal teknikte esas prensip dokudaki antijenlerin ortaya çıkarılması veya görünebilir hale getirilmesi amacıyla işaretlenmiş antikorların kullanılmasıdır.  Yöntem çok özgün bir reaksiyon olan antijen antikor reaksiyonunu kullanarak antijenlerin dokuda bulundukları yerde gösterilmesini sağlar 1.DirektMetod 2. İndirekt  Metod        </vt:lpstr>
      <vt:lpstr>                1.DİREKT METOD   Coons ve arkadaşları doku antijenlerini belirlemek için ilk kez işaretli primer antikorları kullanmışlardır.    Doku antijenleri araştırılması istenilen bir peptid olabileceği gibi bir enzim ya da nörotransmitter de olabilir.   Antikorları işaretlemek için rhodamin gibi floresan maddeler, horseradish peroxisidase  (HRP) gibi enzimler veya ferritin yada kollaidal altın partikülleri  kullanılır.          </vt:lpstr>
      <vt:lpstr>PowerPoint Presentation</vt:lpstr>
      <vt:lpstr>PowerPoint Presentation</vt:lpstr>
      <vt:lpstr>PowerPoint Presentation</vt:lpstr>
      <vt:lpstr>       b- İşaretli Sekonder Antikorlar    Burada işaretli sekonder antikor kullanılmaktadır. Yani kullanılan ikincil antikor işaretlidir    İki basamaklı metodların temelinde primer antikorun araştırılması istenilen antijene bağlanması ve işaretli bir sekonder antikorun primer antikora bağlanması ve bu işaret ile görüntünün elde edilmesidir.    Sekonder antikor primer antikorun üretildiği hayvandaki IgG ye karşı hazırlanmıştır ve primer antikora bağlanmaktadır.          </vt:lpstr>
      <vt:lpstr>PowerPoint Presentation</vt:lpstr>
      <vt:lpstr>           c- Üç Basamaklı ve Beş Basamaklı Metodlar; PAP, Double-Bridge, ABC Teknikleri  “IgG Sandwich” i oluşturulmaktadır. İşaretli sekonder antikorlar primer antikora bağlanmakta ve başka işaretli sekonder antikorlarda diğer işaretli sekonder antikorlara bağlanmaktadır.   Peroksidaz-Antiperoksidaz (PAP) ve Avidin-biotin kompleks (ABC) metodlarının işaretli sekonder antikor tekniğine göre çok  daha verimlidir.                          . </vt:lpstr>
      <vt:lpstr>        PAP yönteminde primer antikor özgün olduğu bir antijene bağlanmaktadır. İşaretli olmayan sekonder antikor primer antikora bağlanmakta ve üçüncü basamaktada PAP kompleksi işaretsiz sekonder antikora bağlanmaktadır.   Double-Bridge teknikte antisera sandwichi sayesinde daha çok bağlanma bölgesi oluşturularak daha çok işaretleme kullanmak suretiyle görüntüleme daha kesin olmaktadır. PAP+Bridge+PAP    Avidin-biotin-compleks-peroksidaz (ABC-peroksidaz) metodunda avidinin biotine karşı bağlanma özelliği son derece yüksektir. Dokuya primer antikor uygulandıktan sonra biotinle işaretlenmiş sekonder antikor aktarılır. Sonra doku ABC-peroksidaz  kompleksi ile inkübe edilir.Böylece birçok tabaka oluşması sağlanır.   .    . . </vt:lpstr>
      <vt:lpstr>               İmmünoperoksidaz yöntemlerinde boya maddesi olarak genelde diaminobenzidine (DAB) kullanılır.    Kollaidal altın molekülleri hem ışık hemde elektron mikroskobik çalışmalarda işaretleyici olarak kullanılmaktadır.    Üç basamaklı teknikte primer antikor dilüsyonları daha fazla olduğundan iki basamaklı metoda göre daha iyi sonuç vermektedir.           .   </vt:lpstr>
      <vt:lpstr>        İMMÜNOSİTOKİMYA İÇİN GEREKLİ KOŞULLAR  1. Antijenin iyi korunması  2. Özgün boyanma  3.İyi nitelikli antikor  4. Kolay görülebilen bir işaretleyici                                    </vt:lpstr>
      <vt:lpstr>PowerPoint Presentation</vt:lpstr>
      <vt:lpstr>PowerPoint Presentation</vt:lpstr>
      <vt:lpstr>Hücre Proliferasyonunun Gösterilmesi</vt:lpstr>
      <vt:lpstr>Prolifere Hücre Nüclear Antijeni (PCNA)</vt:lpstr>
      <vt:lpstr>PCNA İmmünositokimyası</vt:lpstr>
      <vt:lpstr>Östradiol, Ishikawa Hücrelerinde Proliferasyonu Durdurdu</vt:lpstr>
      <vt:lpstr>5-bromo 2'-deoksi-üridine (BrdU) </vt:lpstr>
      <vt:lpstr>Hücre Proliferasyonun Ölçülmesi BrdU İmmünositokimyası</vt:lpstr>
      <vt:lpstr>PowerPoint Presentation</vt:lpstr>
      <vt:lpstr>PowerPoint Presentation</vt:lpstr>
      <vt:lpstr>β Katenin ve Fosfo β Katenin</vt:lpstr>
      <vt:lpstr>β Katenin ve Fosfo β Katenin İmmünositokimyası</vt:lpstr>
      <vt:lpstr>PowerPoint Presentation</vt:lpstr>
      <vt:lpstr>PowerPoint Presentation</vt:lpstr>
      <vt:lpstr>PowerPoint Presentation</vt:lpstr>
      <vt:lpstr>DOKU MÜHENDİSLİĞİ</vt:lpstr>
      <vt:lpstr>DOKU MÜHENDİSLİĞİ</vt:lpstr>
      <vt:lpstr>Organların ya da dokuların rejenerasyonu için üç önemli faktör vardır. </vt:lpstr>
      <vt:lpstr>SCAFFOLD NEDİR?</vt:lpstr>
      <vt:lpstr>İDEAL SCAFFOLD NASIL OLMALIDIR?</vt:lpstr>
      <vt:lpstr>SCAFFOLD ÖNEMLİ ÇÜNKÜ</vt:lpstr>
      <vt:lpstr>DOKU MÜHENDİSLİĞİNDE KULLANILAN SCAFFOLDLAR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Apoptozu</dc:title>
  <dc:creator>casper</dc:creator>
  <cp:lastModifiedBy>Microsoft Office User</cp:lastModifiedBy>
  <cp:revision>53</cp:revision>
  <dcterms:created xsi:type="dcterms:W3CDTF">2017-04-12T08:42:17Z</dcterms:created>
  <dcterms:modified xsi:type="dcterms:W3CDTF">2020-12-24T16:53:25Z</dcterms:modified>
</cp:coreProperties>
</file>