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15"/>
  </p:normalViewPr>
  <p:slideViewPr>
    <p:cSldViewPr>
      <p:cViewPr varScale="1">
        <p:scale>
          <a:sx n="83" d="100"/>
          <a:sy n="83" d="100"/>
        </p:scale>
        <p:origin x="108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CBBC6-843C-4FE3-A8C3-EE2569EEF438}" type="datetimeFigureOut">
              <a:rPr lang="tr-TR" smtClean="0"/>
              <a:t>26.02.2020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33075-B644-4791-89A0-F89A7B57FD8A}" type="slidenum">
              <a:rPr lang="tr-TR" smtClean="0"/>
              <a:t>‹#›</a:t>
            </a:fld>
            <a:endParaRPr lang="tr-TR"/>
          </a:p>
        </p:txBody>
      </p:sp>
    </p:spTree>
    <p:extLst>
      <p:ext uri="{BB962C8B-B14F-4D97-AF65-F5344CB8AC3E}">
        <p14:creationId xmlns:p14="http://schemas.microsoft.com/office/powerpoint/2010/main" val="383533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D33075-B644-4791-89A0-F89A7B57FD8A}" type="slidenum">
              <a:rPr lang="tr-TR" smtClean="0"/>
              <a:t>32</a:t>
            </a:fld>
            <a:endParaRPr lang="tr-TR"/>
          </a:p>
        </p:txBody>
      </p:sp>
    </p:spTree>
    <p:extLst>
      <p:ext uri="{BB962C8B-B14F-4D97-AF65-F5344CB8AC3E}">
        <p14:creationId xmlns:p14="http://schemas.microsoft.com/office/powerpoint/2010/main" val="9286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D33075-B644-4791-89A0-F89A7B57FD8A}" type="slidenum">
              <a:rPr lang="tr-TR" smtClean="0"/>
              <a:t>51</a:t>
            </a:fld>
            <a:endParaRPr lang="tr-TR"/>
          </a:p>
        </p:txBody>
      </p:sp>
    </p:spTree>
    <p:extLst>
      <p:ext uri="{BB962C8B-B14F-4D97-AF65-F5344CB8AC3E}">
        <p14:creationId xmlns:p14="http://schemas.microsoft.com/office/powerpoint/2010/main" val="52135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BD44E4B-7881-4818-A469-E4507E5D28F2}"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87CAE5-2FF7-4F0E-9A7C-FD5E94AE4A59}"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BD44E4B-7881-4818-A469-E4507E5D28F2}"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BD44E4B-7881-4818-A469-E4507E5D28F2}"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D44E4B-7881-4818-A469-E4507E5D28F2}"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87CAE5-2FF7-4F0E-9A7C-FD5E94AE4A59}"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BD44E4B-7881-4818-A469-E4507E5D28F2}"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D44E4B-7881-4818-A469-E4507E5D28F2}"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87CAE5-2FF7-4F0E-9A7C-FD5E94AE4A59}"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BD44E4B-7881-4818-A469-E4507E5D28F2}" type="datetimeFigureOut">
              <a:rPr lang="tr-TR" smtClean="0"/>
              <a:t>26.02.2020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F87CAE5-2FF7-4F0E-9A7C-FD5E94AE4A59}"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BD44E4B-7881-4818-A469-E4507E5D28F2}"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44E4B-7881-4818-A469-E4507E5D28F2}" type="datetimeFigureOut">
              <a:rPr lang="tr-TR" smtClean="0"/>
              <a:t>26.02.2020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BD44E4B-7881-4818-A469-E4507E5D28F2}"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87CAE5-2FF7-4F0E-9A7C-FD5E94AE4A5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BD44E4B-7881-4818-A469-E4507E5D28F2}"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87CAE5-2FF7-4F0E-9A7C-FD5E94AE4A59}"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D44E4B-7881-4818-A469-E4507E5D28F2}" type="datetimeFigureOut">
              <a:rPr lang="tr-TR" smtClean="0"/>
              <a:t>26.02.2020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F87CAE5-2FF7-4F0E-9A7C-FD5E94AE4A5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epsiburada.com/nobeltipkitabe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5.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323528" y="764704"/>
            <a:ext cx="8475883" cy="1793167"/>
          </a:xfrm>
        </p:spPr>
        <p:txBody>
          <a:bodyPr/>
          <a:lstStyle/>
          <a:p>
            <a:pPr marL="182880" indent="0" algn="ctr">
              <a:buNone/>
            </a:pPr>
            <a:r>
              <a:rPr lang="tr-TR" dirty="0"/>
              <a:t>METABOLİZMANIN DÜZENLENİMİ</a:t>
            </a:r>
          </a:p>
        </p:txBody>
      </p:sp>
      <p:sp>
        <p:nvSpPr>
          <p:cNvPr id="5" name="Başlık 1"/>
          <p:cNvSpPr txBox="1">
            <a:spLocks/>
          </p:cNvSpPr>
          <p:nvPr/>
        </p:nvSpPr>
        <p:spPr>
          <a:xfrm>
            <a:off x="413830" y="3068960"/>
            <a:ext cx="8316341"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&gt;VİTAMİNLER&lt;</a:t>
            </a:r>
          </a:p>
        </p:txBody>
      </p:sp>
      <p:sp>
        <p:nvSpPr>
          <p:cNvPr id="6" name="Alt Başlık 2"/>
          <p:cNvSpPr>
            <a:spLocks noGrp="1"/>
          </p:cNvSpPr>
          <p:nvPr>
            <p:ph type="subTitle" idx="1"/>
          </p:nvPr>
        </p:nvSpPr>
        <p:spPr>
          <a:xfrm>
            <a:off x="2459417" y="4653136"/>
            <a:ext cx="6658718" cy="882119"/>
          </a:xfrm>
        </p:spPr>
        <p:txBody>
          <a:bodyPr/>
          <a:lstStyle/>
          <a:p>
            <a:pPr algn="r"/>
            <a:r>
              <a:rPr lang="tr-TR" dirty="0">
                <a:solidFill>
                  <a:schemeClr val="tx1">
                    <a:lumMod val="75000"/>
                    <a:lumOff val="25000"/>
                  </a:schemeClr>
                </a:solidFill>
              </a:rPr>
              <a:t>Doç. Dr. Banu MANSUROĞLU</a:t>
            </a:r>
          </a:p>
          <a:p>
            <a:pPr algn="r"/>
            <a:endParaRPr lang="tr-TR" dirty="0">
              <a:solidFill>
                <a:schemeClr val="tx1">
                  <a:lumMod val="75000"/>
                  <a:lumOff val="25000"/>
                </a:schemeClr>
              </a:solidFill>
            </a:endParaRPr>
          </a:p>
        </p:txBody>
      </p:sp>
      <p:sp>
        <p:nvSpPr>
          <p:cNvPr id="7" name="TextBox 6">
            <a:extLst>
              <a:ext uri="{FF2B5EF4-FFF2-40B4-BE49-F238E27FC236}">
                <a16:creationId xmlns:a16="http://schemas.microsoft.com/office/drawing/2014/main" id="{810DD34E-E037-E543-A71F-ABAB570AE95F}"/>
              </a:ext>
            </a:extLst>
          </p:cNvPr>
          <p:cNvSpPr txBox="1"/>
          <p:nvPr/>
        </p:nvSpPr>
        <p:spPr>
          <a:xfrm>
            <a:off x="2459417" y="5373216"/>
            <a:ext cx="5424951" cy="646331"/>
          </a:xfrm>
          <a:prstGeom prst="rect">
            <a:avLst/>
          </a:prstGeom>
          <a:noFill/>
        </p:spPr>
        <p:txBody>
          <a:bodyPr wrap="square" rtlCol="0">
            <a:spAutoFit/>
          </a:bodyPr>
          <a:lstStyle/>
          <a:p>
            <a:pPr fontAlgn="base"/>
            <a:r>
              <a:rPr lang="tr-TR" dirty="0"/>
              <a:t>Kaynak: </a:t>
            </a:r>
            <a:r>
              <a:rPr lang="tr-TR" b="1" dirty="0" err="1"/>
              <a:t>Lippincott</a:t>
            </a:r>
            <a:r>
              <a:rPr lang="tr-TR" b="1" dirty="0"/>
              <a:t> Biyokimya - </a:t>
            </a:r>
            <a:r>
              <a:rPr lang="tr-TR" b="1" dirty="0" err="1"/>
              <a:t>Denise</a:t>
            </a:r>
            <a:r>
              <a:rPr lang="tr-TR" b="1" dirty="0"/>
              <a:t> </a:t>
            </a:r>
            <a:r>
              <a:rPr lang="tr-TR" b="1" dirty="0" err="1"/>
              <a:t>Ferrier</a:t>
            </a:r>
            <a:endParaRPr lang="tr-TR" b="1" dirty="0"/>
          </a:p>
          <a:p>
            <a:r>
              <a:rPr lang="tr-TR" dirty="0">
                <a:hlinkClick r:id="rId2" tooltip="Nobel Tıp Kitabevi"/>
              </a:rPr>
              <a:t>Nobel Tıp Kitabevi</a:t>
            </a:r>
            <a:endParaRPr lang="tr-TR" dirty="0"/>
          </a:p>
        </p:txBody>
      </p:sp>
    </p:spTree>
    <p:extLst>
      <p:ext uri="{BB962C8B-B14F-4D97-AF65-F5344CB8AC3E}">
        <p14:creationId xmlns:p14="http://schemas.microsoft.com/office/powerpoint/2010/main" val="320712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51520" y="4077072"/>
            <a:ext cx="8663020"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sz="quarter" idx="13"/>
          </p:nvPr>
        </p:nvSpPr>
        <p:spPr>
          <a:xfrm>
            <a:off x="251520" y="1268760"/>
            <a:ext cx="8568952" cy="1656184"/>
          </a:xfrm>
        </p:spPr>
        <p:txBody>
          <a:bodyPr>
            <a:normAutofit/>
          </a:bodyPr>
          <a:lstStyle/>
          <a:p>
            <a:pPr algn="just"/>
            <a:r>
              <a:rPr lang="tr-TR" sz="1600" dirty="0"/>
              <a:t>Vitamin B</a:t>
            </a:r>
            <a:r>
              <a:rPr lang="tr-TR" sz="1100" dirty="0"/>
              <a:t>12</a:t>
            </a:r>
            <a:r>
              <a:rPr lang="tr-TR" sz="1600" dirty="0"/>
              <a:t> sadece mikroorganizmalar tarafından sentezlenir ve bitkilerde bulunmaz. </a:t>
            </a:r>
          </a:p>
          <a:p>
            <a:pPr algn="just"/>
            <a:r>
              <a:rPr lang="tr-TR" sz="1600" dirty="0"/>
              <a:t>Hayvanlar kendi doğal bakteri florasının ürettiği veya diğer hayvanlardan elde edilen gıdaları tüketerek söz konusu vitamini elde ederler. </a:t>
            </a:r>
          </a:p>
          <a:p>
            <a:pPr algn="just"/>
            <a:r>
              <a:rPr lang="tr-TR" sz="1600" dirty="0" err="1"/>
              <a:t>Kobalamin</a:t>
            </a:r>
            <a:r>
              <a:rPr lang="tr-TR" sz="1600" dirty="0"/>
              <a:t> karaciğer, tam yağlı süt, yumurta, istiridye taze karides, domuz eti ve tavukta ve önemli miktarda bulunur.</a:t>
            </a:r>
          </a:p>
        </p:txBody>
      </p:sp>
      <p:sp>
        <p:nvSpPr>
          <p:cNvPr id="6" name="İçerik Yer Tutucusu 2"/>
          <p:cNvSpPr txBox="1">
            <a:spLocks/>
          </p:cNvSpPr>
          <p:nvPr/>
        </p:nvSpPr>
        <p:spPr>
          <a:xfrm>
            <a:off x="251520" y="4086378"/>
            <a:ext cx="8568952" cy="208823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tr-TR" sz="1600" dirty="0" err="1">
                <a:solidFill>
                  <a:schemeClr val="bg1"/>
                </a:solidFill>
              </a:rPr>
              <a:t>Kobalamin</a:t>
            </a:r>
            <a:r>
              <a:rPr lang="tr-TR" sz="1600" dirty="0">
                <a:solidFill>
                  <a:schemeClr val="bg1"/>
                </a:solidFill>
              </a:rPr>
              <a:t> eksikliğinin etkileri kemik iliğinin </a:t>
            </a:r>
            <a:r>
              <a:rPr lang="tr-TR" sz="1600" dirty="0" err="1">
                <a:solidFill>
                  <a:schemeClr val="bg1"/>
                </a:solidFill>
              </a:rPr>
              <a:t>eritropoetik</a:t>
            </a:r>
            <a:r>
              <a:rPr lang="tr-TR" sz="1600" dirty="0">
                <a:solidFill>
                  <a:schemeClr val="bg1"/>
                </a:solidFill>
              </a:rPr>
              <a:t> dokusu ve barsak mukoza hücreleri gibi hızlı bir şekilde bölünen hücrelerde daha belirgin olarak görülür. Bu dokular DNA </a:t>
            </a:r>
            <a:r>
              <a:rPr lang="tr-TR" sz="1600" dirty="0" err="1">
                <a:solidFill>
                  <a:schemeClr val="bg1"/>
                </a:solidFill>
              </a:rPr>
              <a:t>replikasyonunda</a:t>
            </a:r>
            <a:r>
              <a:rPr lang="tr-TR" sz="1600" dirty="0">
                <a:solidFill>
                  <a:schemeClr val="bg1"/>
                </a:solidFill>
              </a:rPr>
              <a:t> gerekli nükleotidlerin sentezi için N⁵, N¹⁰-metilen ve </a:t>
            </a:r>
            <a:r>
              <a:rPr lang="tr-TR" sz="1600" dirty="0" err="1">
                <a:solidFill>
                  <a:schemeClr val="bg1"/>
                </a:solidFill>
              </a:rPr>
              <a:t>tetrahidrofolatın</a:t>
            </a:r>
            <a:r>
              <a:rPr lang="tr-TR" sz="1600" dirty="0">
                <a:solidFill>
                  <a:schemeClr val="bg1"/>
                </a:solidFill>
              </a:rPr>
              <a:t> N¹⁰ </a:t>
            </a:r>
            <a:r>
              <a:rPr lang="tr-TR" sz="1600" dirty="0" err="1">
                <a:solidFill>
                  <a:schemeClr val="bg1"/>
                </a:solidFill>
              </a:rPr>
              <a:t>formil</a:t>
            </a:r>
            <a:r>
              <a:rPr lang="tr-TR" sz="1600" dirty="0">
                <a:solidFill>
                  <a:schemeClr val="bg1"/>
                </a:solidFill>
              </a:rPr>
              <a:t> formlarına ihtiyaç duyarlar. Ancak, vitamin B</a:t>
            </a:r>
            <a:r>
              <a:rPr lang="tr-TR" sz="1100" dirty="0">
                <a:solidFill>
                  <a:schemeClr val="bg1"/>
                </a:solidFill>
              </a:rPr>
              <a:t>12</a:t>
            </a:r>
            <a:r>
              <a:rPr lang="tr-TR" sz="1600" dirty="0">
                <a:solidFill>
                  <a:schemeClr val="bg1"/>
                </a:solidFill>
              </a:rPr>
              <a:t> eksikliğinde, </a:t>
            </a:r>
            <a:r>
              <a:rPr lang="tr-TR" sz="1600" dirty="0" err="1">
                <a:solidFill>
                  <a:schemeClr val="bg1"/>
                </a:solidFill>
              </a:rPr>
              <a:t>homosisteinin</a:t>
            </a:r>
            <a:r>
              <a:rPr lang="tr-TR" sz="1600" dirty="0">
                <a:solidFill>
                  <a:schemeClr val="bg1"/>
                </a:solidFill>
              </a:rPr>
              <a:t> </a:t>
            </a:r>
            <a:r>
              <a:rPr lang="tr-TR" sz="1600" dirty="0" err="1">
                <a:solidFill>
                  <a:schemeClr val="bg1"/>
                </a:solidFill>
              </a:rPr>
              <a:t>metionine</a:t>
            </a:r>
            <a:r>
              <a:rPr lang="tr-TR" sz="1600" dirty="0">
                <a:solidFill>
                  <a:schemeClr val="bg1"/>
                </a:solidFill>
              </a:rPr>
              <a:t> B</a:t>
            </a:r>
            <a:r>
              <a:rPr lang="tr-TR" sz="1050" dirty="0">
                <a:solidFill>
                  <a:schemeClr val="bg1"/>
                </a:solidFill>
              </a:rPr>
              <a:t>12</a:t>
            </a:r>
            <a:r>
              <a:rPr lang="tr-TR" sz="1600" dirty="0">
                <a:solidFill>
                  <a:schemeClr val="bg1"/>
                </a:solidFill>
              </a:rPr>
              <a:t> bağımlı </a:t>
            </a:r>
            <a:r>
              <a:rPr lang="tr-TR" sz="1600" dirty="0" err="1">
                <a:solidFill>
                  <a:schemeClr val="bg1"/>
                </a:solidFill>
              </a:rPr>
              <a:t>metillenmesinde</a:t>
            </a:r>
            <a:r>
              <a:rPr lang="tr-TR" sz="1600" dirty="0">
                <a:solidFill>
                  <a:schemeClr val="bg1"/>
                </a:solidFill>
              </a:rPr>
              <a:t> </a:t>
            </a:r>
            <a:r>
              <a:rPr lang="tr-TR" sz="1600" dirty="0" err="1">
                <a:solidFill>
                  <a:schemeClr val="bg1"/>
                </a:solidFill>
              </a:rPr>
              <a:t>tetrahidrofolatın</a:t>
            </a:r>
            <a:r>
              <a:rPr lang="tr-TR" sz="1600" dirty="0">
                <a:solidFill>
                  <a:schemeClr val="bg1"/>
                </a:solidFill>
              </a:rPr>
              <a:t> N5-metil formunun kullanımında bozukluk gözlenir. </a:t>
            </a:r>
            <a:r>
              <a:rPr lang="tr-TR" sz="1600" dirty="0" err="1">
                <a:solidFill>
                  <a:schemeClr val="bg1"/>
                </a:solidFill>
              </a:rPr>
              <a:t>Metillenmiş</a:t>
            </a:r>
            <a:r>
              <a:rPr lang="tr-TR" sz="1600" dirty="0">
                <a:solidFill>
                  <a:schemeClr val="bg1"/>
                </a:solidFill>
              </a:rPr>
              <a:t> form doğrudan </a:t>
            </a:r>
            <a:r>
              <a:rPr lang="tr-TR" sz="1600" dirty="0" err="1">
                <a:solidFill>
                  <a:schemeClr val="bg1"/>
                </a:solidFill>
              </a:rPr>
              <a:t>tetrahidrofolatın</a:t>
            </a:r>
            <a:r>
              <a:rPr lang="tr-TR" sz="1600" dirty="0">
                <a:solidFill>
                  <a:schemeClr val="bg1"/>
                </a:solidFill>
              </a:rPr>
              <a:t> diğer formlarına dönüştürülemediğinden, </a:t>
            </a:r>
            <a:r>
              <a:rPr lang="tr-TR" sz="1600" dirty="0" err="1">
                <a:solidFill>
                  <a:schemeClr val="bg1"/>
                </a:solidFill>
              </a:rPr>
              <a:t>folat</a:t>
            </a:r>
            <a:r>
              <a:rPr lang="tr-TR" sz="1600" dirty="0">
                <a:solidFill>
                  <a:schemeClr val="bg1"/>
                </a:solidFill>
              </a:rPr>
              <a:t> biriken N⁵-metil biçiminde tutulur. Diğer formlarının seviyeleri azalır. Bu nedenle </a:t>
            </a:r>
            <a:r>
              <a:rPr lang="tr-TR" sz="1600" dirty="0" err="1">
                <a:solidFill>
                  <a:schemeClr val="bg1"/>
                </a:solidFill>
              </a:rPr>
              <a:t>kobalamin</a:t>
            </a:r>
            <a:r>
              <a:rPr lang="tr-TR" sz="1600" dirty="0">
                <a:solidFill>
                  <a:schemeClr val="bg1"/>
                </a:solidFill>
              </a:rPr>
              <a:t> eksikliğinin </a:t>
            </a:r>
            <a:r>
              <a:rPr lang="tr-TR" sz="1600" dirty="0" err="1">
                <a:solidFill>
                  <a:schemeClr val="bg1"/>
                </a:solidFill>
              </a:rPr>
              <a:t>megaloblastik</a:t>
            </a:r>
            <a:r>
              <a:rPr lang="tr-TR" sz="1600" dirty="0">
                <a:solidFill>
                  <a:schemeClr val="bg1"/>
                </a:solidFill>
              </a:rPr>
              <a:t> anemi semptomları ile sonuçlanan, pürin ve TMP sentezinde gerekli </a:t>
            </a:r>
            <a:r>
              <a:rPr lang="tr-TR" sz="1600" dirty="0" err="1">
                <a:solidFill>
                  <a:schemeClr val="bg1"/>
                </a:solidFill>
              </a:rPr>
              <a:t>tetrahidrofolat</a:t>
            </a:r>
            <a:r>
              <a:rPr lang="tr-TR" sz="1600" dirty="0">
                <a:solidFill>
                  <a:schemeClr val="bg1"/>
                </a:solidFill>
              </a:rPr>
              <a:t> formlarının yetmezliğine yol açtığı varsayılmaktadır.</a:t>
            </a:r>
          </a:p>
        </p:txBody>
      </p:sp>
      <p:sp>
        <p:nvSpPr>
          <p:cNvPr id="8" name="Akış Çizelgesi: Delikli Teyp 7"/>
          <p:cNvSpPr/>
          <p:nvPr/>
        </p:nvSpPr>
        <p:spPr>
          <a:xfrm>
            <a:off x="323528" y="116632"/>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Kobalamin’in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Dağılımı</a:t>
            </a:r>
          </a:p>
          <a:p>
            <a:pPr algn="ct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Akış Çizelgesi: Delikli Teyp 8"/>
          <p:cNvSpPr/>
          <p:nvPr/>
        </p:nvSpPr>
        <p:spPr>
          <a:xfrm>
            <a:off x="467544" y="2852936"/>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Folat</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Tutma Hipotezi</a:t>
            </a:r>
          </a:p>
          <a:p>
            <a:pPr algn="ct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1321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504" y="1340768"/>
            <a:ext cx="8856984" cy="936104"/>
          </a:xfrm>
        </p:spPr>
        <p:txBody>
          <a:bodyPr/>
          <a:lstStyle/>
          <a:p>
            <a:pPr marL="45720" indent="0" algn="just">
              <a:buNone/>
            </a:pPr>
            <a:r>
              <a:rPr lang="tr-TR" dirty="0"/>
              <a:t> Diğer suda çözünür vitaminlerin aksine, B</a:t>
            </a:r>
            <a:r>
              <a:rPr lang="tr-TR" sz="1200" dirty="0"/>
              <a:t>12 </a:t>
            </a:r>
            <a:r>
              <a:rPr lang="tr-TR" dirty="0"/>
              <a:t>vitamininin önemli miktarı (4-5 mg) vücutta depolanır. </a:t>
            </a:r>
          </a:p>
        </p:txBody>
      </p:sp>
      <p:sp>
        <p:nvSpPr>
          <p:cNvPr id="5" name="Metin kutusu 4"/>
          <p:cNvSpPr txBox="1"/>
          <p:nvPr/>
        </p:nvSpPr>
        <p:spPr>
          <a:xfrm>
            <a:off x="251520" y="2402299"/>
            <a:ext cx="8640960" cy="4278094"/>
          </a:xfrm>
          <a:prstGeom prst="rect">
            <a:avLst/>
          </a:prstGeom>
          <a:noFill/>
        </p:spPr>
        <p:txBody>
          <a:bodyPr wrap="square" rtlCol="0">
            <a:spAutoFit/>
          </a:bodyPr>
          <a:lstStyle/>
          <a:p>
            <a:pPr algn="just"/>
            <a:r>
              <a:rPr lang="tr-TR" sz="1600" b="1" dirty="0" err="1">
                <a:solidFill>
                  <a:srgbClr val="7030A0"/>
                </a:solidFill>
                <a:effectLst>
                  <a:outerShdw blurRad="38100" dist="38100" dir="2700000" algn="tl">
                    <a:srgbClr val="000000">
                      <a:alpha val="43137"/>
                    </a:srgbClr>
                  </a:outerShdw>
                </a:effectLst>
              </a:rPr>
              <a:t>Pernisiyöz</a:t>
            </a:r>
            <a:r>
              <a:rPr lang="tr-TR" sz="1600" b="1" dirty="0">
                <a:solidFill>
                  <a:srgbClr val="7030A0"/>
                </a:solidFill>
                <a:effectLst>
                  <a:outerShdw blurRad="38100" dist="38100" dir="2700000" algn="tl">
                    <a:srgbClr val="000000">
                      <a:alpha val="43137"/>
                    </a:srgbClr>
                  </a:outerShdw>
                </a:effectLst>
              </a:rPr>
              <a:t> Anemi</a:t>
            </a:r>
            <a:r>
              <a:rPr lang="tr-TR" sz="1600" dirty="0"/>
              <a:t>: B</a:t>
            </a:r>
            <a:r>
              <a:rPr lang="tr-TR" sz="1200" dirty="0"/>
              <a:t>12</a:t>
            </a:r>
            <a:r>
              <a:rPr lang="tr-TR" sz="1600" dirty="0"/>
              <a:t> vitamini eksikliği nadiren diyetteki vitamin yokluğunun sonucudur. Çok daha yaygın olanı ise </a:t>
            </a:r>
            <a:r>
              <a:rPr lang="tr-TR" sz="1600" dirty="0" err="1"/>
              <a:t>barsaklarında</a:t>
            </a:r>
            <a:r>
              <a:rPr lang="tr-TR" sz="1600" dirty="0"/>
              <a:t> vitamini emilim sorunu bulunan hastalarda gözlenen eksikliktir. Yaşlılarda </a:t>
            </a:r>
            <a:r>
              <a:rPr lang="tr-TR" sz="1600" dirty="0" err="1"/>
              <a:t>kobalamin</a:t>
            </a:r>
            <a:r>
              <a:rPr lang="tr-TR" sz="1600" dirty="0"/>
              <a:t> emilim bozukluğu en sık mide asidinin az salgılanması ve vitamin B</a:t>
            </a:r>
            <a:r>
              <a:rPr lang="tr-TR" sz="1050" dirty="0"/>
              <a:t>12</a:t>
            </a:r>
            <a:r>
              <a:rPr lang="tr-TR" sz="1600" dirty="0"/>
              <a:t>’nin besinlerden emiliminin azalmasından kaynaklanmaktadır. </a:t>
            </a:r>
            <a:r>
              <a:rPr lang="tr-TR" sz="1600" u="sng" dirty="0"/>
              <a:t>B</a:t>
            </a:r>
            <a:r>
              <a:rPr lang="tr-TR" sz="1100" u="sng" dirty="0"/>
              <a:t>12 </a:t>
            </a:r>
            <a:r>
              <a:rPr lang="tr-TR" sz="1600" u="sng" dirty="0"/>
              <a:t>vitamininin ciddi emilim bozukluğu </a:t>
            </a:r>
            <a:r>
              <a:rPr lang="tr-TR" sz="1600" u="sng" dirty="0" err="1"/>
              <a:t>pernisiyöz</a:t>
            </a:r>
            <a:r>
              <a:rPr lang="tr-TR" sz="1600" u="sng" dirty="0"/>
              <a:t> anemiye yol açar</a:t>
            </a:r>
            <a:r>
              <a:rPr lang="tr-TR" sz="1600" b="1" u="sng" dirty="0"/>
              <a:t>. </a:t>
            </a:r>
            <a:r>
              <a:rPr lang="tr-TR" sz="1600" b="1" dirty="0"/>
              <a:t>Bu hastalık </a:t>
            </a:r>
            <a:r>
              <a:rPr lang="tr-TR" sz="1600" b="1" dirty="0" err="1"/>
              <a:t>intrinsik</a:t>
            </a:r>
            <a:r>
              <a:rPr lang="tr-TR" sz="1600" b="1" dirty="0"/>
              <a:t> faktör(IF) olarak adlandırılan bir </a:t>
            </a:r>
            <a:r>
              <a:rPr lang="tr-TR" sz="1600" b="1" dirty="0" err="1"/>
              <a:t>glikoprotein</a:t>
            </a:r>
            <a:r>
              <a:rPr lang="tr-TR" sz="1600" b="1" dirty="0"/>
              <a:t> sentezi için sorumlu olan </a:t>
            </a:r>
            <a:r>
              <a:rPr lang="tr-TR" sz="1600" b="1" dirty="0" err="1"/>
              <a:t>gastrik</a:t>
            </a:r>
            <a:r>
              <a:rPr lang="tr-TR" sz="1600" b="1" dirty="0"/>
              <a:t> </a:t>
            </a:r>
            <a:r>
              <a:rPr lang="tr-TR" sz="1600" b="1" dirty="0" err="1"/>
              <a:t>paryetal</a:t>
            </a:r>
            <a:r>
              <a:rPr lang="tr-TR" sz="1600" b="1" dirty="0"/>
              <a:t> hücrelerin </a:t>
            </a:r>
            <a:r>
              <a:rPr lang="tr-TR" sz="1600" b="1" dirty="0" err="1"/>
              <a:t>otoimmün</a:t>
            </a:r>
            <a:r>
              <a:rPr lang="tr-TR" sz="1600" b="1" dirty="0"/>
              <a:t> yıkımının bir sonucudur. </a:t>
            </a:r>
            <a:r>
              <a:rPr lang="tr-TR" sz="1600" dirty="0"/>
              <a:t>Normal olarak, diyetten alınan vitamin B</a:t>
            </a:r>
            <a:r>
              <a:rPr lang="tr-TR" sz="1100" dirty="0"/>
              <a:t>12</a:t>
            </a:r>
            <a:r>
              <a:rPr lang="tr-TR" sz="1600" dirty="0"/>
              <a:t> </a:t>
            </a:r>
            <a:r>
              <a:rPr lang="tr-TR" sz="1600" dirty="0" err="1"/>
              <a:t>barsaktaki</a:t>
            </a:r>
            <a:r>
              <a:rPr lang="tr-TR" sz="1600" dirty="0"/>
              <a:t> </a:t>
            </a:r>
            <a:r>
              <a:rPr lang="tr-TR" sz="1600" dirty="0" err="1"/>
              <a:t>intrinsik</a:t>
            </a:r>
            <a:r>
              <a:rPr lang="tr-TR" sz="1600" dirty="0"/>
              <a:t> faktöre bağlanır. </a:t>
            </a:r>
            <a:r>
              <a:rPr lang="tr-TR" sz="1600" dirty="0" err="1"/>
              <a:t>Kobalamin-intrinsik</a:t>
            </a:r>
            <a:r>
              <a:rPr lang="tr-TR" sz="1600" dirty="0"/>
              <a:t> faktör kompleksi </a:t>
            </a:r>
            <a:r>
              <a:rPr lang="tr-TR" sz="1600" dirty="0" err="1"/>
              <a:t>barsaktan</a:t>
            </a:r>
            <a:r>
              <a:rPr lang="tr-TR" sz="1600" dirty="0"/>
              <a:t> geçerek sonucunda </a:t>
            </a:r>
            <a:r>
              <a:rPr lang="tr-TR" sz="1600" dirty="0" err="1"/>
              <a:t>ileum</a:t>
            </a:r>
            <a:r>
              <a:rPr lang="tr-TR" sz="1600" dirty="0"/>
              <a:t> </a:t>
            </a:r>
            <a:r>
              <a:rPr lang="tr-TR" sz="1600" dirty="0" err="1"/>
              <a:t>mukozal</a:t>
            </a:r>
            <a:r>
              <a:rPr lang="tr-TR" sz="1600" dirty="0"/>
              <a:t> hücrelerinin yüzeyindeki spesifik reseptörlerine bağlanır. Bağlı </a:t>
            </a:r>
            <a:r>
              <a:rPr lang="tr-TR" sz="1600" dirty="0" err="1"/>
              <a:t>kobalamin</a:t>
            </a:r>
            <a:r>
              <a:rPr lang="tr-TR" sz="1600" dirty="0"/>
              <a:t> </a:t>
            </a:r>
            <a:r>
              <a:rPr lang="tr-TR" sz="1600" dirty="0" err="1"/>
              <a:t>mukozal</a:t>
            </a:r>
            <a:r>
              <a:rPr lang="tr-TR" sz="1600" dirty="0"/>
              <a:t> hücreye ve sonrasında B</a:t>
            </a:r>
            <a:r>
              <a:rPr lang="tr-TR" sz="1200" dirty="0"/>
              <a:t>12</a:t>
            </a:r>
            <a:r>
              <a:rPr lang="tr-TR" sz="1600" dirty="0"/>
              <a:t>-bağlayıcı proteinlerle taşındığı genel dolaşıma geçer. </a:t>
            </a:r>
            <a:r>
              <a:rPr lang="tr-TR" sz="1600" dirty="0" err="1"/>
              <a:t>İntrinsik</a:t>
            </a:r>
            <a:r>
              <a:rPr lang="tr-TR" sz="1600" dirty="0"/>
              <a:t> faktör eksikliği vitamin B</a:t>
            </a:r>
            <a:r>
              <a:rPr lang="tr-TR" sz="1200" dirty="0"/>
              <a:t>12 </a:t>
            </a:r>
            <a:r>
              <a:rPr lang="tr-TR" sz="1600" dirty="0"/>
              <a:t>emilimini engeller ve </a:t>
            </a:r>
            <a:r>
              <a:rPr lang="tr-TR" sz="1600" dirty="0" err="1"/>
              <a:t>pernisiyöz</a:t>
            </a:r>
            <a:r>
              <a:rPr lang="tr-TR" sz="1600" dirty="0"/>
              <a:t> anemi ile neticelenir. </a:t>
            </a:r>
            <a:r>
              <a:rPr lang="tr-TR" sz="1600" dirty="0" err="1"/>
              <a:t>Kobalamin</a:t>
            </a:r>
            <a:r>
              <a:rPr lang="tr-TR" sz="1600" dirty="0"/>
              <a:t> eksikliği olan hastalar genellikle anemiktir ancak hastalığın ilerleyen zamanlarında </a:t>
            </a:r>
            <a:r>
              <a:rPr lang="tr-TR" sz="1600" dirty="0" err="1"/>
              <a:t>nöropsikiyatrik</a:t>
            </a:r>
            <a:r>
              <a:rPr lang="tr-TR" sz="1600" dirty="0"/>
              <a:t> semptomlar görünmeye başlar. Bununla beraber, anemi görülmediğinde merkezi sinir sistemi (MSS) semptomları oluşabilir. </a:t>
            </a:r>
          </a:p>
          <a:p>
            <a:pPr algn="just"/>
            <a:r>
              <a:rPr lang="tr-TR" sz="1600" dirty="0"/>
              <a:t>Hastalık oral olarak yüksek doz vitamin B</a:t>
            </a:r>
            <a:r>
              <a:rPr lang="tr-TR" sz="1200" dirty="0"/>
              <a:t>12 </a:t>
            </a:r>
            <a:r>
              <a:rPr lang="tr-TR" sz="1600" dirty="0"/>
              <a:t>verilerek veya </a:t>
            </a:r>
            <a:r>
              <a:rPr lang="tr-TR" sz="1600" dirty="0" err="1"/>
              <a:t>siyanokobalaminin</a:t>
            </a:r>
            <a:r>
              <a:rPr lang="tr-TR" sz="1600" dirty="0"/>
              <a:t> </a:t>
            </a:r>
            <a:r>
              <a:rPr lang="tr-TR" sz="1600" dirty="0" err="1"/>
              <a:t>intramusküler</a:t>
            </a:r>
            <a:r>
              <a:rPr lang="tr-TR" sz="1600" dirty="0"/>
              <a:t> (İM) enjeksiyonu ile tedavi edilebilir. Düşük vitamin alımı veya az emilimi olan hastalarda vitamin B12 eksikliği kandaki </a:t>
            </a:r>
            <a:r>
              <a:rPr lang="tr-TR" sz="1600" dirty="0" err="1"/>
              <a:t>metilmalonik</a:t>
            </a:r>
            <a:r>
              <a:rPr lang="tr-TR" sz="1600" dirty="0"/>
              <a:t> seviyesi ile ölçülebilir.</a:t>
            </a:r>
          </a:p>
        </p:txBody>
      </p:sp>
      <p:sp>
        <p:nvSpPr>
          <p:cNvPr id="6" name="Akış Çizelgesi: Delikli Teyp 5"/>
          <p:cNvSpPr/>
          <p:nvPr/>
        </p:nvSpPr>
        <p:spPr>
          <a:xfrm>
            <a:off x="323528" y="116632"/>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B12’nin 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0070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ulsa\Dropbox\xys\Photo 16-09-2018, 20 03 17 (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82872" y="332656"/>
            <a:ext cx="3378257"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5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ASKORBİK ASİT </a:t>
            </a:r>
          </a:p>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C)</a:t>
            </a:r>
          </a:p>
        </p:txBody>
      </p:sp>
      <p:pic>
        <p:nvPicPr>
          <p:cNvPr id="5122" name="Picture 2" descr="C:\Users\gulsa\Desktop\Fotoğraf Çekimleri\Ekran Alıntısı.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3157538" y="2197993"/>
            <a:ext cx="2828925" cy="94297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23528" y="3435965"/>
            <a:ext cx="8568952" cy="2585323"/>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Vitamin C’ </a:t>
            </a:r>
            <a:r>
              <a:rPr lang="tr-TR" dirty="0" err="1"/>
              <a:t>nin</a:t>
            </a:r>
            <a:r>
              <a:rPr lang="tr-TR" dirty="0"/>
              <a:t> aktif formu </a:t>
            </a:r>
            <a:r>
              <a:rPr lang="tr-TR" dirty="0" err="1"/>
              <a:t>askorbik</a:t>
            </a:r>
            <a:r>
              <a:rPr lang="tr-TR" dirty="0"/>
              <a:t> asittir.</a:t>
            </a:r>
          </a:p>
          <a:p>
            <a:pPr marL="285750" indent="-285750" algn="just">
              <a:buFont typeface="Wingdings" panose="05000000000000000000" pitchFamily="2" charset="2"/>
              <a:buChar char="Ø"/>
            </a:pPr>
            <a:r>
              <a:rPr lang="tr-TR" dirty="0" err="1"/>
              <a:t>Askorbatın</a:t>
            </a:r>
            <a:r>
              <a:rPr lang="tr-TR" dirty="0"/>
              <a:t> ana görevi çeşitli reaksiyonlarda bir indirgeyici ajan olmasıdır. Vitamin C’nin örneğin </a:t>
            </a:r>
            <a:r>
              <a:rPr lang="tr-TR" dirty="0" err="1"/>
              <a:t>kollajenin</a:t>
            </a:r>
            <a:r>
              <a:rPr lang="tr-TR" dirty="0"/>
              <a:t> </a:t>
            </a:r>
            <a:r>
              <a:rPr lang="tr-TR" dirty="0" err="1"/>
              <a:t>pirol</a:t>
            </a:r>
            <a:r>
              <a:rPr lang="tr-TR" dirty="0"/>
              <a:t> ve </a:t>
            </a:r>
            <a:r>
              <a:rPr lang="tr-TR" dirty="0" err="1"/>
              <a:t>lizil</a:t>
            </a:r>
            <a:r>
              <a:rPr lang="tr-TR" dirty="0"/>
              <a:t> </a:t>
            </a:r>
            <a:r>
              <a:rPr lang="tr-TR" dirty="0" err="1"/>
              <a:t>rezidülerinin</a:t>
            </a:r>
            <a:r>
              <a:rPr lang="tr-TR" dirty="0"/>
              <a:t> </a:t>
            </a:r>
            <a:r>
              <a:rPr lang="tr-TR" dirty="0" err="1"/>
              <a:t>hidroksilasyonu</a:t>
            </a:r>
            <a:r>
              <a:rPr lang="tr-TR" dirty="0"/>
              <a:t> gibi </a:t>
            </a:r>
            <a:r>
              <a:rPr lang="tr-TR" dirty="0" err="1"/>
              <a:t>hidroksilasyon</a:t>
            </a:r>
            <a:r>
              <a:rPr lang="tr-TR" dirty="0"/>
              <a:t> reaksiyonlarında çok iyi açıklanmış </a:t>
            </a:r>
            <a:r>
              <a:rPr lang="tr-TR" dirty="0" err="1"/>
              <a:t>koenzim</a:t>
            </a:r>
            <a:r>
              <a:rPr lang="tr-TR" dirty="0"/>
              <a:t> rolü vardır. </a:t>
            </a:r>
          </a:p>
          <a:p>
            <a:pPr marL="285750" indent="-285750" algn="just">
              <a:buFont typeface="Wingdings" panose="05000000000000000000" pitchFamily="2" charset="2"/>
              <a:buChar char="Ø"/>
            </a:pPr>
            <a:r>
              <a:rPr lang="tr-TR" dirty="0"/>
              <a:t>Vitamin C bu yüzden yara iyileşmesinde olduğu gibi normal bağ dokusunun devamı için gereklidir. </a:t>
            </a:r>
          </a:p>
          <a:p>
            <a:pPr marL="285750" indent="-285750" algn="just">
              <a:buFont typeface="Wingdings" panose="05000000000000000000" pitchFamily="2" charset="2"/>
              <a:buChar char="Ø"/>
            </a:pPr>
            <a:r>
              <a:rPr lang="tr-TR" dirty="0"/>
              <a:t>Vitamin C, aynı zamanda diyetteki demirin </a:t>
            </a:r>
            <a:r>
              <a:rPr lang="tr-TR" dirty="0" err="1"/>
              <a:t>barsaklardan</a:t>
            </a:r>
            <a:r>
              <a:rPr lang="tr-TR" dirty="0"/>
              <a:t> emilimini kolaylaştırmaktadır.</a:t>
            </a:r>
          </a:p>
          <a:p>
            <a:pPr algn="just"/>
            <a:endParaRPr lang="tr-TR" dirty="0"/>
          </a:p>
        </p:txBody>
      </p:sp>
    </p:spTree>
    <p:extLst>
      <p:ext uri="{BB962C8B-B14F-4D97-AF65-F5344CB8AC3E}">
        <p14:creationId xmlns:p14="http://schemas.microsoft.com/office/powerpoint/2010/main" val="379117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23528" y="667869"/>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Askorbik</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Asit Eksikliği</a:t>
            </a:r>
          </a:p>
        </p:txBody>
      </p:sp>
      <p:sp>
        <p:nvSpPr>
          <p:cNvPr id="5" name="Metin kutusu 4"/>
          <p:cNvSpPr txBox="1"/>
          <p:nvPr/>
        </p:nvSpPr>
        <p:spPr>
          <a:xfrm>
            <a:off x="323527" y="1988840"/>
            <a:ext cx="8496944" cy="1477328"/>
          </a:xfrm>
          <a:prstGeom prst="rect">
            <a:avLst/>
          </a:prstGeom>
          <a:noFill/>
        </p:spPr>
        <p:txBody>
          <a:bodyPr wrap="square" rtlCol="0">
            <a:spAutoFit/>
          </a:bodyPr>
          <a:lstStyle/>
          <a:p>
            <a:pPr algn="just"/>
            <a:r>
              <a:rPr lang="tr-TR" dirty="0"/>
              <a:t> </a:t>
            </a:r>
            <a:r>
              <a:rPr lang="tr-TR" dirty="0" err="1"/>
              <a:t>Askorbik</a:t>
            </a:r>
            <a:r>
              <a:rPr lang="tr-TR" dirty="0"/>
              <a:t> asit eksikliği ağrılı ve süngerimsi dişetleri, gevşek dişler, kırılgan kan damarları, şiş eklemler ve anemi ile karakterize edilen </a:t>
            </a:r>
            <a:r>
              <a:rPr lang="tr-TR" dirty="0" err="1">
                <a:solidFill>
                  <a:srgbClr val="7030A0"/>
                </a:solidFill>
              </a:rPr>
              <a:t>skorbit</a:t>
            </a:r>
            <a:r>
              <a:rPr lang="tr-TR" dirty="0">
                <a:solidFill>
                  <a:srgbClr val="7030A0"/>
                </a:solidFill>
              </a:rPr>
              <a:t> hastalığı </a:t>
            </a:r>
            <a:r>
              <a:rPr lang="tr-TR" dirty="0"/>
              <a:t>ile sonuçlanır. Eksiklik semptomlarının çoğu, kusurlu bağ dokusu ile sonuçlanan </a:t>
            </a:r>
            <a:r>
              <a:rPr lang="tr-TR" dirty="0" err="1"/>
              <a:t>kollajenin</a:t>
            </a:r>
            <a:r>
              <a:rPr lang="tr-TR" dirty="0"/>
              <a:t> </a:t>
            </a:r>
            <a:r>
              <a:rPr lang="tr-TR" dirty="0" err="1"/>
              <a:t>hidroksilasyonundaki</a:t>
            </a:r>
            <a:r>
              <a:rPr lang="tr-TR" dirty="0"/>
              <a:t> bir eksiklik ile açıklanabilir.</a:t>
            </a:r>
          </a:p>
          <a:p>
            <a:pPr algn="just"/>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12" y="3911133"/>
            <a:ext cx="32289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50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23528" y="667869"/>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Kronik Hastalığın Engellenmesi</a:t>
            </a:r>
          </a:p>
        </p:txBody>
      </p:sp>
      <p:sp>
        <p:nvSpPr>
          <p:cNvPr id="5" name="Metin kutusu 4"/>
          <p:cNvSpPr txBox="1"/>
          <p:nvPr/>
        </p:nvSpPr>
        <p:spPr>
          <a:xfrm>
            <a:off x="348801" y="2549803"/>
            <a:ext cx="8446399" cy="2031325"/>
          </a:xfrm>
          <a:prstGeom prst="rect">
            <a:avLst/>
          </a:prstGeom>
          <a:noFill/>
        </p:spPr>
        <p:txBody>
          <a:bodyPr wrap="square" rtlCol="0">
            <a:spAutoFit/>
          </a:bodyPr>
          <a:lstStyle/>
          <a:p>
            <a:pPr algn="just"/>
            <a:r>
              <a:rPr lang="tr-TR" dirty="0"/>
              <a:t> Vitamin C, vitamin E ve antioksidan olarak bilenen β-</a:t>
            </a:r>
            <a:r>
              <a:rPr lang="tr-TR" dirty="0" err="1"/>
              <a:t>karoten</a:t>
            </a:r>
            <a:r>
              <a:rPr lang="tr-TR" dirty="0"/>
              <a:t> içeren besinler grubundan bir tanesidir. Bu bileşikler açısından zengin diyet tüketimi, koroner kalp hastalığı ve bazı kanserler gibi çeşitli kronik hastalıkların oranındaki azalma ile ilişkilidir. Ancak izole edilmiş antioksidanların takviyesini içeren klinik çalışmalar, Vitamin C’nin yararlı etkilerini belirleme açısından tatmin edici düzeyde değildir.</a:t>
            </a:r>
          </a:p>
          <a:p>
            <a:pPr algn="just"/>
            <a:endParaRPr lang="tr-TR" dirty="0"/>
          </a:p>
        </p:txBody>
      </p:sp>
    </p:spTree>
    <p:extLst>
      <p:ext uri="{BB962C8B-B14F-4D97-AF65-F5344CB8AC3E}">
        <p14:creationId xmlns:p14="http://schemas.microsoft.com/office/powerpoint/2010/main" val="184167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1916832"/>
            <a:ext cx="8424936" cy="4554840"/>
          </a:xfrm>
        </p:spPr>
        <p:txBody>
          <a:bodyPr>
            <a:normAutofit/>
          </a:bodyPr>
          <a:lstStyle/>
          <a:p>
            <a:pPr algn="just">
              <a:buClr>
                <a:schemeClr val="tx1"/>
              </a:buClr>
              <a:buFont typeface="Wingdings" panose="05000000000000000000" pitchFamily="2" charset="2"/>
              <a:buChar char="Ø"/>
            </a:pPr>
            <a:r>
              <a:rPr lang="tr-TR" dirty="0"/>
              <a:t> Vitamin B</a:t>
            </a:r>
            <a:r>
              <a:rPr lang="tr-TR" sz="1600" dirty="0"/>
              <a:t>6</a:t>
            </a:r>
            <a:r>
              <a:rPr lang="tr-TR" dirty="0"/>
              <a:t>; </a:t>
            </a:r>
            <a:r>
              <a:rPr lang="tr-TR" dirty="0" err="1"/>
              <a:t>piridoksin</a:t>
            </a:r>
            <a:r>
              <a:rPr lang="tr-TR" dirty="0"/>
              <a:t>, </a:t>
            </a:r>
            <a:r>
              <a:rPr lang="tr-TR" dirty="0" err="1"/>
              <a:t>piridoksal</a:t>
            </a:r>
            <a:r>
              <a:rPr lang="tr-TR" dirty="0"/>
              <a:t> ve </a:t>
            </a:r>
            <a:r>
              <a:rPr lang="tr-TR" dirty="0" err="1"/>
              <a:t>piridoksamin</a:t>
            </a:r>
            <a:r>
              <a:rPr lang="tr-TR" dirty="0"/>
              <a:t>, </a:t>
            </a:r>
            <a:r>
              <a:rPr lang="tr-TR" dirty="0" err="1"/>
              <a:t>piridin</a:t>
            </a:r>
            <a:r>
              <a:rPr lang="tr-TR" dirty="0"/>
              <a:t> türevlerinin tümü için toplayıcı bir terimdir.</a:t>
            </a:r>
          </a:p>
          <a:p>
            <a:pPr algn="just">
              <a:buClr>
                <a:schemeClr val="tx1"/>
              </a:buClr>
              <a:buFont typeface="Wingdings" panose="05000000000000000000" pitchFamily="2" charset="2"/>
              <a:buChar char="Ø"/>
            </a:pPr>
            <a:r>
              <a:rPr lang="tr-TR" dirty="0"/>
              <a:t>Sadece </a:t>
            </a:r>
            <a:r>
              <a:rPr lang="tr-TR" dirty="0" err="1"/>
              <a:t>halkasal</a:t>
            </a:r>
            <a:r>
              <a:rPr lang="tr-TR" dirty="0"/>
              <a:t> yapıya bağlı fonksiyonel grubunun doğasında farklılık vardır. </a:t>
            </a:r>
          </a:p>
          <a:p>
            <a:pPr algn="just">
              <a:buClr>
                <a:schemeClr val="tx1"/>
              </a:buClr>
              <a:buFont typeface="Wingdings" panose="05000000000000000000" pitchFamily="2" charset="2"/>
              <a:buChar char="Ø"/>
            </a:pPr>
            <a:r>
              <a:rPr lang="tr-TR" dirty="0" err="1">
                <a:solidFill>
                  <a:srgbClr val="7030A0"/>
                </a:solidFill>
              </a:rPr>
              <a:t>Piridoksal</a:t>
            </a:r>
            <a:r>
              <a:rPr lang="tr-TR" dirty="0">
                <a:solidFill>
                  <a:srgbClr val="7030A0"/>
                </a:solidFill>
              </a:rPr>
              <a:t> ve </a:t>
            </a:r>
            <a:r>
              <a:rPr lang="tr-TR" dirty="0" err="1">
                <a:solidFill>
                  <a:srgbClr val="7030A0"/>
                </a:solidFill>
              </a:rPr>
              <a:t>piridoksamin</a:t>
            </a:r>
            <a:r>
              <a:rPr lang="tr-TR" dirty="0">
                <a:solidFill>
                  <a:srgbClr val="7030A0"/>
                </a:solidFill>
              </a:rPr>
              <a:t> </a:t>
            </a:r>
            <a:r>
              <a:rPr lang="tr-TR" dirty="0"/>
              <a:t>hayvanlardan elde edilen besinlerde bulunurken </a:t>
            </a:r>
            <a:r>
              <a:rPr lang="tr-TR" dirty="0" err="1">
                <a:solidFill>
                  <a:srgbClr val="7030A0"/>
                </a:solidFill>
              </a:rPr>
              <a:t>piridoksin</a:t>
            </a:r>
            <a:r>
              <a:rPr lang="tr-TR" dirty="0"/>
              <a:t>, öncelikle bitkilerde oluşur. </a:t>
            </a:r>
          </a:p>
          <a:p>
            <a:pPr algn="just">
              <a:buClr>
                <a:schemeClr val="tx1"/>
              </a:buClr>
              <a:buFont typeface="Wingdings" panose="05000000000000000000" pitchFamily="2" charset="2"/>
              <a:buChar char="Ø"/>
            </a:pPr>
            <a:r>
              <a:rPr lang="tr-TR" dirty="0"/>
              <a:t>Üç bileşiğin tümü, biyolojik olarak etkin rolü bulunan </a:t>
            </a:r>
            <a:r>
              <a:rPr lang="tr-TR" dirty="0" err="1"/>
              <a:t>piridoksal</a:t>
            </a:r>
            <a:r>
              <a:rPr lang="tr-TR" dirty="0"/>
              <a:t> fosfat </a:t>
            </a:r>
            <a:r>
              <a:rPr lang="tr-TR" dirty="0" err="1"/>
              <a:t>koenzimin</a:t>
            </a:r>
            <a:r>
              <a:rPr lang="tr-TR" dirty="0"/>
              <a:t> öncülleri şeklinde rol oynayabilir.</a:t>
            </a:r>
          </a:p>
          <a:p>
            <a:pPr algn="just">
              <a:buClr>
                <a:schemeClr val="tx1"/>
              </a:buClr>
              <a:buFont typeface="Wingdings" panose="05000000000000000000" pitchFamily="2" charset="2"/>
              <a:buChar char="Ø"/>
            </a:pPr>
            <a:r>
              <a:rPr lang="tr-TR" dirty="0" err="1"/>
              <a:t>Piridoksal</a:t>
            </a:r>
            <a:r>
              <a:rPr lang="tr-TR" dirty="0"/>
              <a:t> fosfat, çok sayıdaki enzim açısından özellikle aminoasitleri katalize eden reaksiyonları içeren enzimler için bir </a:t>
            </a:r>
            <a:r>
              <a:rPr lang="tr-TR" dirty="0" err="1"/>
              <a:t>koenzim</a:t>
            </a:r>
            <a:r>
              <a:rPr lang="tr-TR" dirty="0"/>
              <a:t> olarak çalışır.</a:t>
            </a:r>
          </a:p>
        </p:txBody>
      </p:sp>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PİRİDOKSİN (VİTAMİN B</a:t>
            </a: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382856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2242145"/>
            <a:ext cx="5688632" cy="4067175"/>
          </a:xfrm>
        </p:spPr>
        <p:txBody>
          <a:bodyPr>
            <a:normAutofit/>
          </a:bodyPr>
          <a:lstStyle/>
          <a:p>
            <a:pPr marL="45720" indent="0" algn="just">
              <a:buNone/>
            </a:pPr>
            <a:r>
              <a:rPr lang="tr-TR" dirty="0"/>
              <a:t> Tüberküloz tedavisinde sık kullanılan ilaçlardan olan </a:t>
            </a:r>
            <a:r>
              <a:rPr lang="tr-TR" dirty="0" err="1"/>
              <a:t>İzoniazid</a:t>
            </a:r>
            <a:r>
              <a:rPr lang="tr-TR" dirty="0"/>
              <a:t> (</a:t>
            </a:r>
            <a:r>
              <a:rPr lang="tr-TR" dirty="0" err="1"/>
              <a:t>iso</a:t>
            </a:r>
            <a:r>
              <a:rPr lang="tr-TR" dirty="0"/>
              <a:t>- </a:t>
            </a:r>
            <a:r>
              <a:rPr lang="tr-TR" dirty="0" err="1"/>
              <a:t>nicotinic</a:t>
            </a:r>
            <a:r>
              <a:rPr lang="tr-TR" dirty="0"/>
              <a:t> </a:t>
            </a:r>
            <a:r>
              <a:rPr lang="tr-TR" dirty="0" err="1"/>
              <a:t>acid</a:t>
            </a:r>
            <a:r>
              <a:rPr lang="tr-TR" dirty="0"/>
              <a:t> </a:t>
            </a:r>
            <a:r>
              <a:rPr lang="tr-TR" dirty="0" err="1"/>
              <a:t>hydrazide</a:t>
            </a:r>
            <a:r>
              <a:rPr lang="tr-TR" dirty="0"/>
              <a:t>), </a:t>
            </a:r>
            <a:r>
              <a:rPr lang="tr-TR" dirty="0" err="1"/>
              <a:t>piridoksal</a:t>
            </a:r>
            <a:r>
              <a:rPr lang="tr-TR" dirty="0"/>
              <a:t> fosfat ile </a:t>
            </a:r>
            <a:r>
              <a:rPr lang="tr-TR" dirty="0" err="1"/>
              <a:t>inaktif</a:t>
            </a:r>
            <a:r>
              <a:rPr lang="tr-TR" dirty="0"/>
              <a:t> form oluşturarak vitamin B</a:t>
            </a:r>
            <a:r>
              <a:rPr lang="tr-TR" sz="1600" dirty="0"/>
              <a:t>6</a:t>
            </a:r>
            <a:r>
              <a:rPr lang="tr-TR" dirty="0"/>
              <a:t> eksikliğini indükler. Bu yüzden B</a:t>
            </a:r>
            <a:r>
              <a:rPr lang="tr-TR" sz="1600" dirty="0"/>
              <a:t>6</a:t>
            </a:r>
            <a:r>
              <a:rPr lang="tr-TR" dirty="0"/>
              <a:t>’ </a:t>
            </a:r>
            <a:r>
              <a:rPr lang="tr-TR" dirty="0" err="1"/>
              <a:t>lı</a:t>
            </a:r>
            <a:r>
              <a:rPr lang="tr-TR" dirty="0"/>
              <a:t> diyet takviyesi </a:t>
            </a:r>
            <a:r>
              <a:rPr lang="tr-TR" dirty="0" err="1"/>
              <a:t>izoniazid</a:t>
            </a:r>
            <a:r>
              <a:rPr lang="tr-TR" dirty="0"/>
              <a:t> tedavisine yardımcıdır. </a:t>
            </a:r>
          </a:p>
          <a:p>
            <a:pPr marL="45720" indent="0" algn="just">
              <a:buNone/>
            </a:pPr>
            <a:r>
              <a:rPr lang="tr-TR" dirty="0"/>
              <a:t> Diyet </a:t>
            </a:r>
            <a:r>
              <a:rPr lang="tr-TR" dirty="0" err="1"/>
              <a:t>pirdoksin</a:t>
            </a:r>
            <a:r>
              <a:rPr lang="tr-TR" dirty="0"/>
              <a:t> eksikliği nadirdir ancak alkolikler ile doğum kontrol hapı kullanan kadınlarda ve düşük vitamin B</a:t>
            </a:r>
            <a:r>
              <a:rPr lang="tr-TR" sz="1600" dirty="0"/>
              <a:t>6</a:t>
            </a:r>
            <a:r>
              <a:rPr lang="tr-TR" dirty="0"/>
              <a:t> formüllerle beslenen yeni doğanlarda gözlemlenebilir.</a:t>
            </a:r>
          </a:p>
        </p:txBody>
      </p:sp>
      <p:sp>
        <p:nvSpPr>
          <p:cNvPr id="4" name="Akış Çizelgesi: Delikli Teyp 3"/>
          <p:cNvSpPr/>
          <p:nvPr/>
        </p:nvSpPr>
        <p:spPr>
          <a:xfrm>
            <a:off x="323528" y="667869"/>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Piridoksinin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descr="C:\Users\gulsa\Desktop\Fotoğraf Çekimleri\Ekran Alın.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2000"/>
                    </a14:imgEffect>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6012160" y="2060848"/>
            <a:ext cx="2905125"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2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2276872"/>
            <a:ext cx="8424936" cy="3474720"/>
          </a:xfrm>
        </p:spPr>
        <p:txBody>
          <a:bodyPr/>
          <a:lstStyle/>
          <a:p>
            <a:pPr marL="45720" indent="0" algn="just">
              <a:buNone/>
            </a:pPr>
            <a:r>
              <a:rPr lang="tr-TR" dirty="0"/>
              <a:t> </a:t>
            </a:r>
            <a:r>
              <a:rPr lang="tr-TR" dirty="0" err="1"/>
              <a:t>Piridoksin</a:t>
            </a:r>
            <a:r>
              <a:rPr lang="tr-TR" dirty="0"/>
              <a:t> önemli </a:t>
            </a:r>
            <a:r>
              <a:rPr lang="tr-TR" dirty="0" err="1"/>
              <a:t>toksisitesi</a:t>
            </a:r>
            <a:r>
              <a:rPr lang="tr-TR" dirty="0"/>
              <a:t> olup yalnızca suda-çözünebilen bir vitamindir. </a:t>
            </a:r>
          </a:p>
          <a:p>
            <a:pPr marL="45720" indent="0" algn="just">
              <a:buNone/>
            </a:pPr>
            <a:r>
              <a:rPr lang="tr-TR" dirty="0"/>
              <a:t> Nörolojik semptomları (duyusal </a:t>
            </a:r>
            <a:r>
              <a:rPr lang="tr-TR" dirty="0" err="1"/>
              <a:t>nöropati</a:t>
            </a:r>
            <a:r>
              <a:rPr lang="tr-TR" dirty="0"/>
              <a:t>) 200mg/gün’ ün üstündeki, 100 kat </a:t>
            </a:r>
            <a:r>
              <a:rPr lang="tr-TR" dirty="0" err="1"/>
              <a:t>BKİ’den</a:t>
            </a:r>
            <a:r>
              <a:rPr lang="tr-TR" dirty="0"/>
              <a:t> biraz daha fazla, alımlarda meydana gelir. </a:t>
            </a:r>
          </a:p>
          <a:p>
            <a:pPr marL="45720" indent="0" algn="just">
              <a:buNone/>
            </a:pPr>
            <a:r>
              <a:rPr lang="tr-TR" dirty="0"/>
              <a:t> Vitamin alımı kesilmesine karşılık önemli düzelmeler gözlenir ancak tam iyileşme sağlanamaz.</a:t>
            </a:r>
          </a:p>
        </p:txBody>
      </p:sp>
      <p:sp>
        <p:nvSpPr>
          <p:cNvPr id="4" name="Akış Çizelgesi: Delikli Teyp 3"/>
          <p:cNvSpPr/>
          <p:nvPr/>
        </p:nvSpPr>
        <p:spPr>
          <a:xfrm>
            <a:off x="323528" y="667869"/>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Piridoksinin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Toksisitesi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2083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TİYAMİN (VİTAMİN B</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5" name="Metin kutusu 4"/>
          <p:cNvSpPr txBox="1"/>
          <p:nvPr/>
        </p:nvSpPr>
        <p:spPr>
          <a:xfrm>
            <a:off x="107504" y="2276872"/>
            <a:ext cx="8928992" cy="1200329"/>
          </a:xfrm>
          <a:prstGeom prst="rect">
            <a:avLst/>
          </a:prstGeom>
          <a:noFill/>
        </p:spPr>
        <p:txBody>
          <a:bodyPr wrap="square" rtlCol="0">
            <a:spAutoFit/>
          </a:bodyPr>
          <a:lstStyle/>
          <a:p>
            <a:pPr algn="just"/>
            <a:r>
              <a:rPr lang="tr-TR" dirty="0"/>
              <a:t> </a:t>
            </a:r>
            <a:r>
              <a:rPr lang="tr-TR" dirty="0" err="1"/>
              <a:t>Tiyamin</a:t>
            </a:r>
            <a:r>
              <a:rPr lang="tr-TR" dirty="0"/>
              <a:t> fosfat, </a:t>
            </a:r>
            <a:r>
              <a:rPr lang="tr-TR" dirty="0" err="1"/>
              <a:t>adenozin</a:t>
            </a:r>
            <a:r>
              <a:rPr lang="tr-TR" dirty="0"/>
              <a:t> </a:t>
            </a:r>
            <a:r>
              <a:rPr lang="tr-TR" dirty="0" err="1"/>
              <a:t>trifosfattan</a:t>
            </a:r>
            <a:r>
              <a:rPr lang="tr-TR" dirty="0"/>
              <a:t> (ATP) bir </a:t>
            </a:r>
            <a:r>
              <a:rPr lang="tr-TR" dirty="0" err="1"/>
              <a:t>pirofosfat</a:t>
            </a:r>
            <a:r>
              <a:rPr lang="tr-TR" dirty="0"/>
              <a:t> grubunun </a:t>
            </a:r>
            <a:r>
              <a:rPr lang="tr-TR" dirty="0" err="1"/>
              <a:t>tiyamine</a:t>
            </a:r>
            <a:r>
              <a:rPr lang="tr-TR" dirty="0"/>
              <a:t> transferi ile oluşturulan vitaminin biyolojik olarak aktif bir formudur.</a:t>
            </a:r>
          </a:p>
          <a:p>
            <a:pPr algn="just"/>
            <a:r>
              <a:rPr lang="tr-TR" dirty="0" err="1"/>
              <a:t>Tiyamin</a:t>
            </a:r>
            <a:r>
              <a:rPr lang="tr-TR" dirty="0"/>
              <a:t> </a:t>
            </a:r>
            <a:r>
              <a:rPr lang="tr-TR" dirty="0" err="1"/>
              <a:t>pirofosfat</a:t>
            </a:r>
            <a:r>
              <a:rPr lang="tr-TR" dirty="0"/>
              <a:t> </a:t>
            </a:r>
            <a:r>
              <a:rPr lang="tr-TR" dirty="0" err="1"/>
              <a:t>transketolaz</a:t>
            </a:r>
            <a:r>
              <a:rPr lang="tr-TR" dirty="0"/>
              <a:t> tarafından α-</a:t>
            </a:r>
            <a:r>
              <a:rPr lang="tr-TR" dirty="0" err="1"/>
              <a:t>ketol’lerin</a:t>
            </a:r>
            <a:r>
              <a:rPr lang="tr-TR" dirty="0"/>
              <a:t> oluşumunda veya yıkımında ve α-</a:t>
            </a:r>
            <a:r>
              <a:rPr lang="tr-TR" dirty="0" err="1"/>
              <a:t>ketoasitlerin</a:t>
            </a:r>
            <a:r>
              <a:rPr lang="tr-TR" dirty="0"/>
              <a:t> </a:t>
            </a:r>
            <a:r>
              <a:rPr lang="tr-TR" dirty="0" err="1"/>
              <a:t>oksidatif</a:t>
            </a:r>
            <a:r>
              <a:rPr lang="tr-TR" dirty="0"/>
              <a:t> </a:t>
            </a:r>
            <a:r>
              <a:rPr lang="tr-TR" dirty="0" err="1"/>
              <a:t>dekarboksilasyonunda</a:t>
            </a:r>
            <a:r>
              <a:rPr lang="tr-TR" dirty="0"/>
              <a:t> bir </a:t>
            </a:r>
            <a:r>
              <a:rPr lang="tr-TR" dirty="0" err="1"/>
              <a:t>koenzim</a:t>
            </a:r>
            <a:r>
              <a:rPr lang="tr-TR" dirty="0"/>
              <a:t> olarak rol oynar.  </a:t>
            </a:r>
          </a:p>
        </p:txBody>
      </p:sp>
      <p:pic>
        <p:nvPicPr>
          <p:cNvPr id="8194" name="Picture 2" descr="C:\Users\gulsa\Dropbox\xys\Photo 16-09-2018, 20 03 18 (3).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7000"/>
                    </a14:imgEffect>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3241275" y="3645024"/>
            <a:ext cx="265015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7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731520"/>
            <a:ext cx="8208912" cy="5217760"/>
          </a:xfrm>
        </p:spPr>
        <p:txBody>
          <a:bodyPr>
            <a:normAutofit fontScale="92500" lnSpcReduction="10000"/>
          </a:bodyPr>
          <a:lstStyle/>
          <a:p>
            <a:pPr algn="just">
              <a:buClr>
                <a:schemeClr val="tx2"/>
              </a:buClr>
              <a:buFont typeface="Wingdings" panose="05000000000000000000" pitchFamily="2" charset="2"/>
              <a:buChar char="Ø"/>
            </a:pPr>
            <a:r>
              <a:rPr lang="tr-TR" dirty="0"/>
              <a:t>Vitaminler insanlar tarafından yeterli miktarlarda sentez edilemeyen ve </a:t>
            </a:r>
            <a:r>
              <a:rPr lang="tr-TR" u="sng" dirty="0"/>
              <a:t>bu nedenle beslenme ile temin edilmesi gereken </a:t>
            </a:r>
            <a:r>
              <a:rPr lang="tr-TR" dirty="0"/>
              <a:t>organik olmayan kimyasal bileşiklerdir. </a:t>
            </a:r>
          </a:p>
          <a:p>
            <a:pPr algn="just">
              <a:buClr>
                <a:schemeClr val="tx2"/>
              </a:buClr>
              <a:buFont typeface="Wingdings" panose="05000000000000000000" pitchFamily="2" charset="2"/>
              <a:buChar char="Ø"/>
            </a:pPr>
            <a:r>
              <a:rPr lang="tr-TR" b="1" i="1" dirty="0">
                <a:solidFill>
                  <a:schemeClr val="accent2"/>
                </a:solidFill>
                <a:effectLst>
                  <a:outerShdw blurRad="38100" dist="38100" dir="2700000" algn="tl">
                    <a:srgbClr val="000000">
                      <a:alpha val="43137"/>
                    </a:srgbClr>
                  </a:outerShdw>
                </a:effectLst>
              </a:rPr>
              <a:t>Dört vitamin (vitamin A, D, K ve E) yağda çözünen, dokuz vitamin (</a:t>
            </a:r>
            <a:r>
              <a:rPr lang="tr-TR" b="1" i="1" dirty="0" err="1">
                <a:solidFill>
                  <a:schemeClr val="accent2"/>
                </a:solidFill>
                <a:effectLst>
                  <a:outerShdw blurRad="38100" dist="38100" dir="2700000" algn="tl">
                    <a:srgbClr val="000000">
                      <a:alpha val="43137"/>
                    </a:srgbClr>
                  </a:outerShdw>
                </a:effectLst>
              </a:rPr>
              <a:t>folik</a:t>
            </a:r>
            <a:r>
              <a:rPr lang="tr-TR" b="1" i="1" dirty="0">
                <a:solidFill>
                  <a:schemeClr val="accent2"/>
                </a:solidFill>
                <a:effectLst>
                  <a:outerShdw blurRad="38100" dist="38100" dir="2700000" algn="tl">
                    <a:srgbClr val="000000">
                      <a:alpha val="43137"/>
                    </a:srgbClr>
                  </a:outerShdw>
                </a:effectLst>
              </a:rPr>
              <a:t> asit, </a:t>
            </a:r>
            <a:r>
              <a:rPr lang="tr-TR" b="1" i="1" dirty="0" err="1">
                <a:solidFill>
                  <a:schemeClr val="accent2"/>
                </a:solidFill>
                <a:effectLst>
                  <a:outerShdw blurRad="38100" dist="38100" dir="2700000" algn="tl">
                    <a:srgbClr val="000000">
                      <a:alpha val="43137"/>
                    </a:srgbClr>
                  </a:outerShdw>
                </a:effectLst>
              </a:rPr>
              <a:t>kobalamin</a:t>
            </a:r>
            <a:r>
              <a:rPr lang="tr-TR" b="1" i="1" dirty="0">
                <a:solidFill>
                  <a:schemeClr val="accent2"/>
                </a:solidFill>
                <a:effectLst>
                  <a:outerShdw blurRad="38100" dist="38100" dir="2700000" algn="tl">
                    <a:srgbClr val="000000">
                      <a:alpha val="43137"/>
                    </a:srgbClr>
                  </a:outerShdw>
                </a:effectLst>
              </a:rPr>
              <a:t>, </a:t>
            </a:r>
            <a:r>
              <a:rPr lang="tr-TR" b="1" i="1" dirty="0" err="1">
                <a:solidFill>
                  <a:schemeClr val="accent2"/>
                </a:solidFill>
                <a:effectLst>
                  <a:outerShdw blurRad="38100" dist="38100" dir="2700000" algn="tl">
                    <a:srgbClr val="000000">
                      <a:alpha val="43137"/>
                    </a:srgbClr>
                  </a:outerShdw>
                </a:effectLst>
              </a:rPr>
              <a:t>askorbik</a:t>
            </a:r>
            <a:r>
              <a:rPr lang="tr-TR" b="1" i="1" dirty="0">
                <a:solidFill>
                  <a:schemeClr val="accent2"/>
                </a:solidFill>
                <a:effectLst>
                  <a:outerShdw blurRad="38100" dist="38100" dir="2700000" algn="tl">
                    <a:srgbClr val="000000">
                      <a:alpha val="43137"/>
                    </a:srgbClr>
                  </a:outerShdw>
                </a:effectLst>
              </a:rPr>
              <a:t> asit, </a:t>
            </a:r>
            <a:r>
              <a:rPr lang="tr-TR" b="1" i="1" dirty="0" err="1">
                <a:solidFill>
                  <a:schemeClr val="accent2"/>
                </a:solidFill>
                <a:effectLst>
                  <a:outerShdw blurRad="38100" dist="38100" dir="2700000" algn="tl">
                    <a:srgbClr val="000000">
                      <a:alpha val="43137"/>
                    </a:srgbClr>
                  </a:outerShdw>
                </a:effectLst>
              </a:rPr>
              <a:t>piridoksin</a:t>
            </a:r>
            <a:r>
              <a:rPr lang="tr-TR" b="1" i="1" dirty="0">
                <a:solidFill>
                  <a:schemeClr val="accent2"/>
                </a:solidFill>
                <a:effectLst>
                  <a:outerShdw blurRad="38100" dist="38100" dir="2700000" algn="tl">
                    <a:srgbClr val="000000">
                      <a:alpha val="43137"/>
                    </a:srgbClr>
                  </a:outerShdw>
                </a:effectLst>
              </a:rPr>
              <a:t> </a:t>
            </a:r>
            <a:r>
              <a:rPr lang="tr-TR" b="1" i="1" dirty="0" err="1">
                <a:solidFill>
                  <a:schemeClr val="accent2"/>
                </a:solidFill>
                <a:effectLst>
                  <a:outerShdw blurRad="38100" dist="38100" dir="2700000" algn="tl">
                    <a:srgbClr val="000000">
                      <a:alpha val="43137"/>
                    </a:srgbClr>
                  </a:outerShdw>
                </a:effectLst>
              </a:rPr>
              <a:t>tiyamin</a:t>
            </a:r>
            <a:r>
              <a:rPr lang="tr-TR" b="1" i="1" dirty="0">
                <a:solidFill>
                  <a:schemeClr val="accent2"/>
                </a:solidFill>
                <a:effectLst>
                  <a:outerShdw blurRad="38100" dist="38100" dir="2700000" algn="tl">
                    <a:srgbClr val="000000">
                      <a:alpha val="43137"/>
                    </a:srgbClr>
                  </a:outerShdw>
                </a:effectLst>
              </a:rPr>
              <a:t>, </a:t>
            </a:r>
            <a:r>
              <a:rPr lang="tr-TR" b="1" i="1" dirty="0" err="1">
                <a:solidFill>
                  <a:schemeClr val="accent2"/>
                </a:solidFill>
                <a:effectLst>
                  <a:outerShdw blurRad="38100" dist="38100" dir="2700000" algn="tl">
                    <a:srgbClr val="000000">
                      <a:alpha val="43137"/>
                    </a:srgbClr>
                  </a:outerShdw>
                </a:effectLst>
              </a:rPr>
              <a:t>niasin</a:t>
            </a:r>
            <a:r>
              <a:rPr lang="tr-TR" b="1" i="1" dirty="0">
                <a:solidFill>
                  <a:schemeClr val="accent2"/>
                </a:solidFill>
                <a:effectLst>
                  <a:outerShdw blurRad="38100" dist="38100" dir="2700000" algn="tl">
                    <a:srgbClr val="000000">
                      <a:alpha val="43137"/>
                    </a:srgbClr>
                  </a:outerShdw>
                </a:effectLst>
              </a:rPr>
              <a:t>, </a:t>
            </a:r>
            <a:r>
              <a:rPr lang="tr-TR" b="1" i="1" dirty="0" err="1">
                <a:solidFill>
                  <a:schemeClr val="accent2"/>
                </a:solidFill>
                <a:effectLst>
                  <a:outerShdw blurRad="38100" dist="38100" dir="2700000" algn="tl">
                    <a:srgbClr val="000000">
                      <a:alpha val="43137"/>
                    </a:srgbClr>
                  </a:outerShdw>
                </a:effectLst>
              </a:rPr>
              <a:t>ribofiavin</a:t>
            </a:r>
            <a:r>
              <a:rPr lang="tr-TR" b="1" i="1" dirty="0">
                <a:solidFill>
                  <a:schemeClr val="accent2"/>
                </a:solidFill>
                <a:effectLst>
                  <a:outerShdw blurRad="38100" dist="38100" dir="2700000" algn="tl">
                    <a:srgbClr val="000000">
                      <a:alpha val="43137"/>
                    </a:srgbClr>
                  </a:outerShdw>
                </a:effectLst>
              </a:rPr>
              <a:t>, </a:t>
            </a:r>
            <a:r>
              <a:rPr lang="tr-TR" b="1" i="1" dirty="0" err="1">
                <a:solidFill>
                  <a:schemeClr val="accent2"/>
                </a:solidFill>
                <a:effectLst>
                  <a:outerShdw blurRad="38100" dist="38100" dir="2700000" algn="tl">
                    <a:srgbClr val="000000">
                      <a:alpha val="43137"/>
                    </a:srgbClr>
                  </a:outerShdw>
                </a:effectLst>
              </a:rPr>
              <a:t>biotin</a:t>
            </a:r>
            <a:r>
              <a:rPr lang="tr-TR" b="1" i="1" dirty="0">
                <a:solidFill>
                  <a:schemeClr val="accent2"/>
                </a:solidFill>
                <a:effectLst>
                  <a:outerShdw blurRad="38100" dist="38100" dir="2700000" algn="tl">
                    <a:srgbClr val="000000">
                      <a:alpha val="43137"/>
                    </a:srgbClr>
                  </a:outerShdw>
                </a:effectLst>
              </a:rPr>
              <a:t> ve </a:t>
            </a:r>
            <a:r>
              <a:rPr lang="tr-TR" b="1" i="1" dirty="0" err="1">
                <a:solidFill>
                  <a:schemeClr val="accent2"/>
                </a:solidFill>
                <a:effectLst>
                  <a:outerShdw blurRad="38100" dist="38100" dir="2700000" algn="tl">
                    <a:srgbClr val="000000">
                      <a:alpha val="43137"/>
                    </a:srgbClr>
                  </a:outerShdw>
                </a:effectLst>
              </a:rPr>
              <a:t>pantotenik</a:t>
            </a:r>
            <a:r>
              <a:rPr lang="tr-TR" b="1" i="1" dirty="0">
                <a:solidFill>
                  <a:schemeClr val="accent2"/>
                </a:solidFill>
                <a:effectLst>
                  <a:outerShdw blurRad="38100" dist="38100" dir="2700000" algn="tl">
                    <a:srgbClr val="000000">
                      <a:alpha val="43137"/>
                    </a:srgbClr>
                  </a:outerShdw>
                </a:effectLst>
              </a:rPr>
              <a:t> asit) suda çözünen olarak sınıflandırılır. </a:t>
            </a:r>
          </a:p>
          <a:p>
            <a:pPr algn="just">
              <a:buClr>
                <a:schemeClr val="tx2"/>
              </a:buClr>
              <a:buFont typeface="Wingdings" panose="05000000000000000000" pitchFamily="2" charset="2"/>
              <a:buChar char="Ø"/>
            </a:pPr>
            <a:r>
              <a:rPr lang="tr-TR" dirty="0"/>
              <a:t>Vitaminler özel hücresel işlevleri gerçekleştirmek için gereklidirler, örneğin suda çözünür vitaminler birçok aracı metabolizma enzimleri için </a:t>
            </a:r>
            <a:r>
              <a:rPr lang="tr-TR" dirty="0" err="1"/>
              <a:t>koenzim</a:t>
            </a:r>
            <a:r>
              <a:rPr lang="tr-TR" dirty="0"/>
              <a:t> öncülleridir. </a:t>
            </a:r>
          </a:p>
          <a:p>
            <a:pPr algn="just">
              <a:buClr>
                <a:schemeClr val="tx2"/>
              </a:buClr>
              <a:buFont typeface="Wingdings" panose="05000000000000000000" pitchFamily="2" charset="2"/>
              <a:buChar char="Ø"/>
            </a:pPr>
            <a:r>
              <a:rPr lang="tr-TR" dirty="0"/>
              <a:t>Suda çözünür vitaminlerin aksine, sadece yağda çözünen tek bir vitamin (vitamin K) </a:t>
            </a:r>
            <a:r>
              <a:rPr lang="tr-TR" dirty="0" err="1"/>
              <a:t>koenzim</a:t>
            </a:r>
            <a:r>
              <a:rPr lang="tr-TR" dirty="0"/>
              <a:t> fonksiyonuna sahiptir. Bu vitaminler, salınırlar, emilirler ve diyetteki yağ ile taşınırlar. Bunlar idrarla kolayca atılmazlar ve önemli bir miktarı karaciğer ve yağ dokuda saklanır. Aslında, Diyet Referans </a:t>
            </a:r>
            <a:r>
              <a:rPr lang="tr-TR" dirty="0" err="1"/>
              <a:t>Alımları'nı</a:t>
            </a:r>
            <a:r>
              <a:rPr lang="tr-TR" dirty="0"/>
              <a:t> (</a:t>
            </a:r>
            <a:r>
              <a:rPr lang="tr-TR" dirty="0" err="1"/>
              <a:t>DRIs</a:t>
            </a:r>
            <a:r>
              <a:rPr lang="tr-TR" dirty="0"/>
              <a:t>) aşan vitamin A ve D tüketimi bu bileşiklerin </a:t>
            </a:r>
            <a:r>
              <a:rPr lang="tr-TR" dirty="0" err="1"/>
              <a:t>toksik</a:t>
            </a:r>
            <a:r>
              <a:rPr lang="tr-TR" dirty="0"/>
              <a:t> miktarlarda birikmesine yol açabilir.</a:t>
            </a:r>
          </a:p>
        </p:txBody>
      </p:sp>
    </p:spTree>
    <p:extLst>
      <p:ext uri="{BB962C8B-B14F-4D97-AF65-F5344CB8AC3E}">
        <p14:creationId xmlns:p14="http://schemas.microsoft.com/office/powerpoint/2010/main" val="142382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23528" y="332656"/>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Tiyaminin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323528" y="1628800"/>
            <a:ext cx="8424936" cy="2308324"/>
          </a:xfrm>
          <a:prstGeom prst="rect">
            <a:avLst/>
          </a:prstGeom>
          <a:noFill/>
        </p:spPr>
        <p:txBody>
          <a:bodyPr wrap="square" rtlCol="0">
            <a:spAutoFit/>
          </a:bodyPr>
          <a:lstStyle/>
          <a:p>
            <a:pPr algn="just"/>
            <a:r>
              <a:rPr lang="tr-TR" dirty="0"/>
              <a:t>Hücrelerin çoğunda enerji metabolizmasında anahtar bir rol oynayan </a:t>
            </a:r>
            <a:r>
              <a:rPr lang="tr-TR" dirty="0" err="1"/>
              <a:t>pirüvat</a:t>
            </a:r>
            <a:r>
              <a:rPr lang="tr-TR" dirty="0"/>
              <a:t> ve α-</a:t>
            </a:r>
            <a:r>
              <a:rPr lang="tr-TR" dirty="0" err="1"/>
              <a:t>ketoglutaratın</a:t>
            </a:r>
            <a:r>
              <a:rPr lang="tr-TR" dirty="0"/>
              <a:t> </a:t>
            </a:r>
            <a:r>
              <a:rPr lang="tr-TR" dirty="0" err="1"/>
              <a:t>oksidatif</a:t>
            </a:r>
            <a:r>
              <a:rPr lang="tr-TR" dirty="0"/>
              <a:t> </a:t>
            </a:r>
            <a:r>
              <a:rPr lang="tr-TR" dirty="0" err="1"/>
              <a:t>dekarboksilasyonu</a:t>
            </a:r>
            <a:r>
              <a:rPr lang="tr-TR" dirty="0"/>
              <a:t> sinir sistemi dokularında kısmen önemlidir. </a:t>
            </a:r>
          </a:p>
          <a:p>
            <a:pPr algn="just"/>
            <a:r>
              <a:rPr lang="tr-TR" dirty="0" err="1"/>
              <a:t>Tiyamin</a:t>
            </a:r>
            <a:r>
              <a:rPr lang="tr-TR" dirty="0"/>
              <a:t> eksikliğinde, ATP üretiminin düşüşü ile sonuçlanan iki </a:t>
            </a:r>
            <a:r>
              <a:rPr lang="tr-TR" dirty="0" err="1"/>
              <a:t>dehidrogenaz</a:t>
            </a:r>
            <a:r>
              <a:rPr lang="tr-TR" dirty="0"/>
              <a:t>-kataliz reaksiyonu aktivitesinde azalma meydana gelir ve böylece, hücresel fonksiyon bozuklukları ortaya çıkar. </a:t>
            </a:r>
          </a:p>
          <a:p>
            <a:pPr algn="just"/>
            <a:r>
              <a:rPr lang="tr-TR" sz="1600" dirty="0" err="1"/>
              <a:t>Tiamin</a:t>
            </a:r>
            <a:r>
              <a:rPr lang="tr-TR" sz="1600" dirty="0"/>
              <a:t> eksikliği, </a:t>
            </a:r>
            <a:r>
              <a:rPr lang="tr-TR" sz="1600" dirty="0" err="1"/>
              <a:t>tiamin</a:t>
            </a:r>
            <a:r>
              <a:rPr lang="tr-TR" sz="1600" dirty="0"/>
              <a:t> </a:t>
            </a:r>
            <a:r>
              <a:rPr lang="tr-TR" sz="1600" dirty="0" err="1"/>
              <a:t>pirofosfatın</a:t>
            </a:r>
            <a:r>
              <a:rPr lang="tr-TR" sz="1600" dirty="0"/>
              <a:t> eklenerek gözlemlenebilen, eritrosit </a:t>
            </a:r>
            <a:r>
              <a:rPr lang="tr-TR" sz="1600" dirty="0" err="1"/>
              <a:t>transketolaz</a:t>
            </a:r>
            <a:r>
              <a:rPr lang="tr-TR" sz="1600" dirty="0"/>
              <a:t> aktivitesi artışı ile teşhis edilebilir.</a:t>
            </a:r>
          </a:p>
        </p:txBody>
      </p:sp>
      <p:sp>
        <p:nvSpPr>
          <p:cNvPr id="6" name="Yuvarlatılmış Dikdörtgen 5"/>
          <p:cNvSpPr/>
          <p:nvPr/>
        </p:nvSpPr>
        <p:spPr>
          <a:xfrm>
            <a:off x="467544" y="3937124"/>
            <a:ext cx="4068452" cy="2732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4688396" y="3937124"/>
            <a:ext cx="4068452" cy="2732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827584" y="3969060"/>
            <a:ext cx="3384376"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Beriberi</a:t>
            </a:r>
          </a:p>
        </p:txBody>
      </p:sp>
      <p:sp>
        <p:nvSpPr>
          <p:cNvPr id="9" name="Yuvarlatılmış Dikdörtgen 8"/>
          <p:cNvSpPr/>
          <p:nvPr/>
        </p:nvSpPr>
        <p:spPr>
          <a:xfrm>
            <a:off x="5030434" y="3969060"/>
            <a:ext cx="3384376"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a:t>Wernicke-Korsakoff</a:t>
            </a:r>
            <a:r>
              <a:rPr lang="tr-TR" dirty="0"/>
              <a:t> Sendromu</a:t>
            </a:r>
          </a:p>
        </p:txBody>
      </p:sp>
      <p:sp>
        <p:nvSpPr>
          <p:cNvPr id="10" name="Metin kutusu 9"/>
          <p:cNvSpPr txBox="1"/>
          <p:nvPr/>
        </p:nvSpPr>
        <p:spPr>
          <a:xfrm>
            <a:off x="467544" y="4293096"/>
            <a:ext cx="4068452" cy="2246769"/>
          </a:xfrm>
          <a:prstGeom prst="rect">
            <a:avLst/>
          </a:prstGeom>
          <a:noFill/>
        </p:spPr>
        <p:txBody>
          <a:bodyPr wrap="square" rtlCol="0">
            <a:spAutoFit/>
          </a:bodyPr>
          <a:lstStyle/>
          <a:p>
            <a:pPr algn="ctr"/>
            <a:r>
              <a:rPr lang="tr-TR" sz="1400" b="1" i="1" dirty="0">
                <a:solidFill>
                  <a:srgbClr val="FF0000"/>
                </a:solidFill>
                <a:effectLst>
                  <a:outerShdw blurRad="38100" dist="38100" dir="2700000" algn="tl">
                    <a:srgbClr val="000000">
                      <a:alpha val="43137"/>
                    </a:srgbClr>
                  </a:outerShdw>
                </a:effectLst>
              </a:rPr>
              <a:t>Bu şiddetli bir </a:t>
            </a:r>
            <a:r>
              <a:rPr lang="tr-TR" sz="1400" b="1" i="1" dirty="0" err="1">
                <a:solidFill>
                  <a:srgbClr val="FF0000"/>
                </a:solidFill>
                <a:effectLst>
                  <a:outerShdw blurRad="38100" dist="38100" dir="2700000" algn="tl">
                    <a:srgbClr val="000000">
                      <a:alpha val="43137"/>
                    </a:srgbClr>
                  </a:outerShdw>
                </a:effectLst>
              </a:rPr>
              <a:t>tiyamin</a:t>
            </a:r>
            <a:r>
              <a:rPr lang="tr-TR" sz="1400" b="1" i="1" dirty="0">
                <a:solidFill>
                  <a:srgbClr val="FF0000"/>
                </a:solidFill>
                <a:effectLst>
                  <a:outerShdw blurRad="38100" dist="38100" dir="2700000" algn="tl">
                    <a:srgbClr val="000000">
                      <a:alpha val="43137"/>
                    </a:srgbClr>
                  </a:outerShdw>
                </a:effectLst>
              </a:rPr>
              <a:t> eksikliği sendromudur </a:t>
            </a:r>
            <a:r>
              <a:rPr lang="tr-TR" sz="1400" dirty="0"/>
              <a:t>ve diyetlerinde başlıca bileşen pirinç olan bölgelerde gözlenir</a:t>
            </a:r>
            <a:r>
              <a:rPr lang="tr-TR" sz="1400" b="1" i="1" dirty="0">
                <a:solidFill>
                  <a:srgbClr val="7030A0"/>
                </a:solidFill>
              </a:rPr>
              <a:t>. </a:t>
            </a:r>
            <a:r>
              <a:rPr lang="tr-TR" sz="1400" b="1" i="1" dirty="0"/>
              <a:t>Çocuk beriberi belirtileri taşikardi, kusma, </a:t>
            </a:r>
            <a:r>
              <a:rPr lang="tr-TR" sz="1400" b="1" i="1" dirty="0" err="1"/>
              <a:t>konvülziyon</a:t>
            </a:r>
            <a:r>
              <a:rPr lang="tr-TR" sz="1400" b="1" i="1" dirty="0"/>
              <a:t> ve eğer tedavi edilmezse de ölümdür. </a:t>
            </a:r>
            <a:r>
              <a:rPr lang="tr-TR" sz="1400" dirty="0"/>
              <a:t>Yoksunluk sendromu, annelerinde </a:t>
            </a:r>
            <a:r>
              <a:rPr lang="tr-TR" sz="1400" dirty="0" err="1"/>
              <a:t>tiyamin</a:t>
            </a:r>
            <a:r>
              <a:rPr lang="tr-TR" sz="1400" dirty="0"/>
              <a:t> eksikliği bulunan emzirme dönemindeki bebeklerde çok hızlı bir başlangıca sahiptir. Yetişkin beriberi hastalığı kuru cilt, sinirlilik, düzensiz düşünme ve ilerleyen </a:t>
            </a:r>
            <a:r>
              <a:rPr lang="tr-TR" sz="1400" dirty="0" err="1"/>
              <a:t>paraliz</a:t>
            </a:r>
            <a:r>
              <a:rPr lang="tr-TR" sz="1400" dirty="0"/>
              <a:t> ile karakterize edilir.</a:t>
            </a:r>
          </a:p>
        </p:txBody>
      </p:sp>
      <p:sp>
        <p:nvSpPr>
          <p:cNvPr id="11" name="Metin kutusu 10"/>
          <p:cNvSpPr txBox="1"/>
          <p:nvPr/>
        </p:nvSpPr>
        <p:spPr>
          <a:xfrm>
            <a:off x="4688396" y="4293096"/>
            <a:ext cx="4068452" cy="2523768"/>
          </a:xfrm>
          <a:prstGeom prst="rect">
            <a:avLst/>
          </a:prstGeom>
          <a:noFill/>
        </p:spPr>
        <p:txBody>
          <a:bodyPr wrap="square" rtlCol="0">
            <a:spAutoFit/>
          </a:bodyPr>
          <a:lstStyle/>
          <a:p>
            <a:pPr algn="ctr"/>
            <a:r>
              <a:rPr lang="tr-TR" sz="1400" b="1" i="1" dirty="0">
                <a:solidFill>
                  <a:srgbClr val="FF0000"/>
                </a:solidFill>
                <a:effectLst>
                  <a:outerShdw blurRad="38100" dist="38100" dir="2700000" algn="tl">
                    <a:srgbClr val="000000">
                      <a:alpha val="43137"/>
                    </a:srgbClr>
                  </a:outerShdw>
                </a:effectLst>
              </a:rPr>
              <a:t>İlk olarak kronik alkolizm ile ilişkilendirilen </a:t>
            </a:r>
            <a:r>
              <a:rPr lang="tr-TR" sz="1400" b="1" i="1" dirty="0" err="1">
                <a:solidFill>
                  <a:srgbClr val="FF0000"/>
                </a:solidFill>
                <a:effectLst>
                  <a:outerShdw blurRad="38100" dist="38100" dir="2700000" algn="tl">
                    <a:srgbClr val="000000">
                      <a:alpha val="43137"/>
                    </a:srgbClr>
                  </a:outerShdw>
                </a:effectLst>
              </a:rPr>
              <a:t>tiyamin</a:t>
            </a:r>
            <a:r>
              <a:rPr lang="tr-TR" sz="1400" b="1" i="1" dirty="0">
                <a:solidFill>
                  <a:srgbClr val="FF0000"/>
                </a:solidFill>
                <a:effectLst>
                  <a:outerShdw blurRad="38100" dist="38100" dir="2700000" algn="tl">
                    <a:srgbClr val="000000">
                      <a:alpha val="43137"/>
                    </a:srgbClr>
                  </a:outerShdw>
                </a:effectLst>
              </a:rPr>
              <a:t> eksikliği, beslenme yetersizliği veya vitaminin </a:t>
            </a:r>
            <a:r>
              <a:rPr lang="tr-TR" sz="1400" b="1" i="1" dirty="0" err="1">
                <a:solidFill>
                  <a:srgbClr val="FF0000"/>
                </a:solidFill>
                <a:effectLst>
                  <a:outerShdw blurRad="38100" dist="38100" dir="2700000" algn="tl">
                    <a:srgbClr val="000000">
                      <a:alpha val="43137"/>
                    </a:srgbClr>
                  </a:outerShdw>
                </a:effectLst>
              </a:rPr>
              <a:t>barsaklardan</a:t>
            </a:r>
            <a:r>
              <a:rPr lang="tr-TR" sz="1400" b="1" i="1" dirty="0">
                <a:solidFill>
                  <a:srgbClr val="FF0000"/>
                </a:solidFill>
                <a:effectLst>
                  <a:outerShdw blurRad="38100" dist="38100" dir="2700000" algn="tl">
                    <a:srgbClr val="000000">
                      <a:alpha val="43137"/>
                    </a:srgbClr>
                  </a:outerShdw>
                </a:effectLst>
              </a:rPr>
              <a:t> emiliminin bozulmasından kaynaklanmaktadır. </a:t>
            </a:r>
            <a:r>
              <a:rPr lang="tr-TR" sz="1400" dirty="0"/>
              <a:t>Bazı alkoliklerde </a:t>
            </a:r>
            <a:r>
              <a:rPr lang="tr-TR" sz="1400" dirty="0" err="1"/>
              <a:t>Wernicke-Korsakoff</a:t>
            </a:r>
            <a:r>
              <a:rPr lang="tr-TR" sz="1400" dirty="0"/>
              <a:t> sendromu gelişir — bir </a:t>
            </a:r>
            <a:r>
              <a:rPr lang="tr-TR" sz="1400" dirty="0" err="1"/>
              <a:t>tiyamin</a:t>
            </a:r>
            <a:r>
              <a:rPr lang="tr-TR" sz="1400" dirty="0"/>
              <a:t> eksikliği durumu, ilgisizlik, hafıza kaybı, </a:t>
            </a:r>
            <a:r>
              <a:rPr lang="tr-TR" sz="1400" dirty="0" err="1"/>
              <a:t>ataksi</a:t>
            </a:r>
            <a:r>
              <a:rPr lang="tr-TR" sz="1400" dirty="0"/>
              <a:t>, ve göz bebeklerinin ileri-geri ritmik hareketi (</a:t>
            </a:r>
            <a:r>
              <a:rPr lang="tr-TR" sz="1400" dirty="0" err="1"/>
              <a:t>nistagmus</a:t>
            </a:r>
            <a:r>
              <a:rPr lang="tr-TR" sz="1400" dirty="0"/>
              <a:t>) ile karakterize edilir. </a:t>
            </a:r>
            <a:r>
              <a:rPr lang="tr-TR" sz="1400" dirty="0" err="1"/>
              <a:t>Wernicke</a:t>
            </a:r>
            <a:r>
              <a:rPr lang="tr-TR" sz="1400" dirty="0"/>
              <a:t> sendromunun nörolojik sonuçları </a:t>
            </a:r>
            <a:r>
              <a:rPr lang="tr-TR" sz="1400" dirty="0" err="1"/>
              <a:t>tiyamin</a:t>
            </a:r>
            <a:r>
              <a:rPr lang="tr-TR" sz="1400" dirty="0"/>
              <a:t> takviyesi ile tedavi edilebilir.</a:t>
            </a:r>
          </a:p>
          <a:p>
            <a:endParaRPr lang="tr-TR" dirty="0"/>
          </a:p>
        </p:txBody>
      </p:sp>
    </p:spTree>
    <p:extLst>
      <p:ext uri="{BB962C8B-B14F-4D97-AF65-F5344CB8AC3E}">
        <p14:creationId xmlns:p14="http://schemas.microsoft.com/office/powerpoint/2010/main" val="8376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NİASİN</a:t>
            </a:r>
          </a:p>
        </p:txBody>
      </p:sp>
      <p:sp>
        <p:nvSpPr>
          <p:cNvPr id="5" name="Metin kutusu 4"/>
          <p:cNvSpPr txBox="1"/>
          <p:nvPr/>
        </p:nvSpPr>
        <p:spPr>
          <a:xfrm>
            <a:off x="107504" y="1988840"/>
            <a:ext cx="8784976" cy="2308324"/>
          </a:xfrm>
          <a:prstGeom prst="rect">
            <a:avLst/>
          </a:prstGeom>
          <a:noFill/>
        </p:spPr>
        <p:txBody>
          <a:bodyPr wrap="square" rtlCol="0">
            <a:spAutoFit/>
          </a:bodyPr>
          <a:lstStyle/>
          <a:p>
            <a:pPr algn="just"/>
            <a:r>
              <a:rPr lang="tr-TR" dirty="0"/>
              <a:t> </a:t>
            </a:r>
            <a:r>
              <a:rPr lang="tr-TR" dirty="0" err="1"/>
              <a:t>Niasin</a:t>
            </a:r>
            <a:r>
              <a:rPr lang="tr-TR" dirty="0"/>
              <a:t> veya </a:t>
            </a:r>
            <a:r>
              <a:rPr lang="tr-TR" dirty="0" err="1"/>
              <a:t>nikotinik</a:t>
            </a:r>
            <a:r>
              <a:rPr lang="tr-TR" dirty="0"/>
              <a:t> asit yer değişimine uğramış bir </a:t>
            </a:r>
            <a:r>
              <a:rPr lang="tr-TR" dirty="0" err="1"/>
              <a:t>piridin</a:t>
            </a:r>
            <a:r>
              <a:rPr lang="tr-TR" dirty="0"/>
              <a:t> türevidir. Biyolojik olarak aktif </a:t>
            </a:r>
            <a:r>
              <a:rPr lang="tr-TR" dirty="0" err="1"/>
              <a:t>koenzim</a:t>
            </a:r>
            <a:r>
              <a:rPr lang="tr-TR" dirty="0"/>
              <a:t> formları, </a:t>
            </a:r>
            <a:r>
              <a:rPr lang="tr-TR" dirty="0" err="1">
                <a:solidFill>
                  <a:schemeClr val="accent1"/>
                </a:solidFill>
                <a:effectLst>
                  <a:outerShdw blurRad="38100" dist="38100" dir="2700000" algn="tl">
                    <a:srgbClr val="000000">
                      <a:alpha val="43137"/>
                    </a:srgbClr>
                  </a:outerShdw>
                </a:effectLst>
              </a:rPr>
              <a:t>nikotinamid</a:t>
            </a:r>
            <a:r>
              <a:rPr lang="tr-TR" dirty="0">
                <a:solidFill>
                  <a:schemeClr val="accent1"/>
                </a:solidFill>
                <a:effectLst>
                  <a:outerShdw blurRad="38100" dist="38100" dir="2700000" algn="tl">
                    <a:srgbClr val="000000">
                      <a:alpha val="43137"/>
                    </a:srgbClr>
                  </a:outerShdw>
                </a:effectLst>
              </a:rPr>
              <a:t> </a:t>
            </a:r>
            <a:r>
              <a:rPr lang="tr-TR" dirty="0" err="1">
                <a:solidFill>
                  <a:schemeClr val="accent1"/>
                </a:solidFill>
                <a:effectLst>
                  <a:outerShdw blurRad="38100" dist="38100" dir="2700000" algn="tl">
                    <a:srgbClr val="000000">
                      <a:alpha val="43137"/>
                    </a:srgbClr>
                  </a:outerShdw>
                </a:effectLst>
              </a:rPr>
              <a:t>adenin</a:t>
            </a:r>
            <a:r>
              <a:rPr lang="tr-TR" dirty="0">
                <a:solidFill>
                  <a:schemeClr val="accent1"/>
                </a:solidFill>
                <a:effectLst>
                  <a:outerShdw blurRad="38100" dist="38100" dir="2700000" algn="tl">
                    <a:srgbClr val="000000">
                      <a:alpha val="43137"/>
                    </a:srgbClr>
                  </a:outerShdw>
                </a:effectLst>
              </a:rPr>
              <a:t> </a:t>
            </a:r>
            <a:r>
              <a:rPr lang="tr-TR" dirty="0" err="1">
                <a:solidFill>
                  <a:schemeClr val="accent1"/>
                </a:solidFill>
                <a:effectLst>
                  <a:outerShdw blurRad="38100" dist="38100" dir="2700000" algn="tl">
                    <a:srgbClr val="000000">
                      <a:alpha val="43137"/>
                    </a:srgbClr>
                  </a:outerShdw>
                </a:effectLst>
              </a:rPr>
              <a:t>dinükleotid</a:t>
            </a:r>
            <a:r>
              <a:rPr lang="tr-TR" dirty="0">
                <a:solidFill>
                  <a:schemeClr val="accent1"/>
                </a:solidFill>
                <a:effectLst>
                  <a:outerShdw blurRad="38100" dist="38100" dir="2700000" algn="tl">
                    <a:srgbClr val="000000">
                      <a:alpha val="43137"/>
                    </a:srgbClr>
                  </a:outerShdw>
                </a:effectLst>
              </a:rPr>
              <a:t> (NAD+) </a:t>
            </a:r>
            <a:r>
              <a:rPr lang="tr-TR" dirty="0"/>
              <a:t>ve bunun </a:t>
            </a:r>
            <a:r>
              <a:rPr lang="tr-TR" dirty="0" err="1"/>
              <a:t>fosforile</a:t>
            </a:r>
            <a:r>
              <a:rPr lang="tr-TR" dirty="0"/>
              <a:t> bir türevi, </a:t>
            </a:r>
            <a:r>
              <a:rPr lang="tr-TR" dirty="0" err="1">
                <a:solidFill>
                  <a:schemeClr val="accent1"/>
                </a:solidFill>
                <a:effectLst>
                  <a:outerShdw blurRad="38100" dist="38100" dir="2700000" algn="tl">
                    <a:srgbClr val="000000">
                      <a:alpha val="43137"/>
                    </a:srgbClr>
                  </a:outerShdw>
                </a:effectLst>
              </a:rPr>
              <a:t>nikotinamid</a:t>
            </a:r>
            <a:r>
              <a:rPr lang="tr-TR" dirty="0">
                <a:solidFill>
                  <a:schemeClr val="accent1"/>
                </a:solidFill>
                <a:effectLst>
                  <a:outerShdw blurRad="38100" dist="38100" dir="2700000" algn="tl">
                    <a:srgbClr val="000000">
                      <a:alpha val="43137"/>
                    </a:srgbClr>
                  </a:outerShdw>
                </a:effectLst>
              </a:rPr>
              <a:t> </a:t>
            </a:r>
            <a:r>
              <a:rPr lang="tr-TR" dirty="0" err="1">
                <a:solidFill>
                  <a:schemeClr val="accent1"/>
                </a:solidFill>
                <a:effectLst>
                  <a:outerShdw blurRad="38100" dist="38100" dir="2700000" algn="tl">
                    <a:srgbClr val="000000">
                      <a:alpha val="43137"/>
                    </a:srgbClr>
                  </a:outerShdw>
                </a:effectLst>
              </a:rPr>
              <a:t>adenin</a:t>
            </a:r>
            <a:r>
              <a:rPr lang="tr-TR" dirty="0">
                <a:solidFill>
                  <a:schemeClr val="accent1"/>
                </a:solidFill>
                <a:effectLst>
                  <a:outerShdw blurRad="38100" dist="38100" dir="2700000" algn="tl">
                    <a:srgbClr val="000000">
                      <a:alpha val="43137"/>
                    </a:srgbClr>
                  </a:outerShdw>
                </a:effectLst>
              </a:rPr>
              <a:t> </a:t>
            </a:r>
            <a:r>
              <a:rPr lang="tr-TR" dirty="0" err="1">
                <a:solidFill>
                  <a:schemeClr val="accent1"/>
                </a:solidFill>
                <a:effectLst>
                  <a:outerShdw blurRad="38100" dist="38100" dir="2700000" algn="tl">
                    <a:srgbClr val="000000">
                      <a:alpha val="43137"/>
                    </a:srgbClr>
                  </a:outerShdw>
                </a:effectLst>
              </a:rPr>
              <a:t>dinükleotid</a:t>
            </a:r>
            <a:r>
              <a:rPr lang="tr-TR" dirty="0">
                <a:solidFill>
                  <a:schemeClr val="accent1"/>
                </a:solidFill>
                <a:effectLst>
                  <a:outerShdw blurRad="38100" dist="38100" dir="2700000" algn="tl">
                    <a:srgbClr val="000000">
                      <a:alpha val="43137"/>
                    </a:srgbClr>
                  </a:outerShdw>
                </a:effectLst>
              </a:rPr>
              <a:t> fosfattır (NADP+)</a:t>
            </a:r>
            <a:r>
              <a:rPr lang="tr-TR" dirty="0"/>
              <a:t>. Bir karboksil grubu yerine bir </a:t>
            </a:r>
            <a:r>
              <a:rPr lang="tr-TR" dirty="0" err="1"/>
              <a:t>amid</a:t>
            </a:r>
            <a:r>
              <a:rPr lang="tr-TR" dirty="0"/>
              <a:t> içeren ve </a:t>
            </a:r>
            <a:r>
              <a:rPr lang="tr-TR" dirty="0" err="1"/>
              <a:t>nikotinik</a:t>
            </a:r>
            <a:r>
              <a:rPr lang="tr-TR" dirty="0"/>
              <a:t> asit türevi olan </a:t>
            </a:r>
            <a:r>
              <a:rPr lang="tr-TR" dirty="0" err="1"/>
              <a:t>nikotinamid</a:t>
            </a:r>
            <a:r>
              <a:rPr lang="tr-TR" dirty="0"/>
              <a:t>, aynı zamanda diyette bulunmaktadır. </a:t>
            </a:r>
            <a:r>
              <a:rPr lang="tr-TR" dirty="0" err="1"/>
              <a:t>Nikotinamid</a:t>
            </a:r>
            <a:r>
              <a:rPr lang="tr-TR" dirty="0"/>
              <a:t> vücutta kolayca </a:t>
            </a:r>
            <a:r>
              <a:rPr lang="tr-TR" dirty="0" err="1"/>
              <a:t>deamine</a:t>
            </a:r>
            <a:r>
              <a:rPr lang="tr-TR" dirty="0"/>
              <a:t> edilir ve bu yüzden besinsel açıdan </a:t>
            </a:r>
            <a:r>
              <a:rPr lang="tr-TR" dirty="0" err="1"/>
              <a:t>nikotinik</a:t>
            </a:r>
            <a:r>
              <a:rPr lang="tr-TR" dirty="0"/>
              <a:t> aside eşdeğerdir. NAD+ ve NADP+, bir </a:t>
            </a:r>
            <a:r>
              <a:rPr lang="tr-TR" dirty="0" err="1"/>
              <a:t>hidrit</a:t>
            </a:r>
            <a:r>
              <a:rPr lang="tr-TR" dirty="0"/>
              <a:t> iyonu alarak (hidrojen atomu bir elektron ekler) </a:t>
            </a:r>
            <a:r>
              <a:rPr lang="tr-TR" dirty="0" err="1"/>
              <a:t>piridin</a:t>
            </a:r>
            <a:r>
              <a:rPr lang="tr-TR" dirty="0"/>
              <a:t> halkasının indirgenmesi olan indirgenme-yükseltgenme reaksiyonlarında </a:t>
            </a:r>
            <a:r>
              <a:rPr lang="tr-TR" dirty="0" err="1"/>
              <a:t>koenzim</a:t>
            </a:r>
            <a:r>
              <a:rPr lang="tr-TR" dirty="0"/>
              <a:t> şeklinde rol alır.</a:t>
            </a:r>
          </a:p>
        </p:txBody>
      </p:sp>
      <p:pic>
        <p:nvPicPr>
          <p:cNvPr id="9218" name="Picture 2" descr="C:\Users\gulsa\Desktop\Ekran.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6000"/>
                    </a14:imgEffect>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1900238" y="4509120"/>
            <a:ext cx="534352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23528" y="332656"/>
            <a:ext cx="3240360" cy="79208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Niasinin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Dağılımı</a:t>
            </a:r>
          </a:p>
        </p:txBody>
      </p:sp>
      <p:sp>
        <p:nvSpPr>
          <p:cNvPr id="5" name="Akış Çizelgesi: Delikli Teyp 4"/>
          <p:cNvSpPr/>
          <p:nvPr/>
        </p:nvSpPr>
        <p:spPr>
          <a:xfrm>
            <a:off x="323528" y="3140968"/>
            <a:ext cx="3240360" cy="864096"/>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Niasinin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Metin kutusu 5"/>
          <p:cNvSpPr txBox="1"/>
          <p:nvPr/>
        </p:nvSpPr>
        <p:spPr>
          <a:xfrm>
            <a:off x="323528" y="1412776"/>
            <a:ext cx="8496944" cy="646331"/>
          </a:xfrm>
          <a:prstGeom prst="rect">
            <a:avLst/>
          </a:prstGeom>
          <a:noFill/>
        </p:spPr>
        <p:txBody>
          <a:bodyPr wrap="square" rtlCol="0">
            <a:spAutoFit/>
          </a:bodyPr>
          <a:lstStyle/>
          <a:p>
            <a:r>
              <a:rPr lang="tr-TR" dirty="0"/>
              <a:t> </a:t>
            </a:r>
            <a:r>
              <a:rPr lang="tr-TR" dirty="0" err="1"/>
              <a:t>Niasin</a:t>
            </a:r>
            <a:r>
              <a:rPr lang="tr-TR" dirty="0"/>
              <a:t>, rafine edilmemiş ve zenginleştirilmiş tahıl, süt ve yağsız ette (özellikle karaciğerde) bulunur. </a:t>
            </a:r>
          </a:p>
        </p:txBody>
      </p:sp>
      <p:sp>
        <p:nvSpPr>
          <p:cNvPr id="7" name="Yuvarlatılmış Dikdörtgen 6"/>
          <p:cNvSpPr/>
          <p:nvPr/>
        </p:nvSpPr>
        <p:spPr>
          <a:xfrm>
            <a:off x="323528" y="4412971"/>
            <a:ext cx="266429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Niasin</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eksikliği</a:t>
            </a:r>
          </a:p>
        </p:txBody>
      </p:sp>
      <p:sp>
        <p:nvSpPr>
          <p:cNvPr id="8" name="Metin kutusu 7"/>
          <p:cNvSpPr txBox="1"/>
          <p:nvPr/>
        </p:nvSpPr>
        <p:spPr>
          <a:xfrm>
            <a:off x="323528" y="5157192"/>
            <a:ext cx="8496944" cy="923330"/>
          </a:xfrm>
          <a:prstGeom prst="rect">
            <a:avLst/>
          </a:prstGeom>
          <a:noFill/>
        </p:spPr>
        <p:txBody>
          <a:bodyPr wrap="square" rtlCol="0">
            <a:spAutoFit/>
          </a:bodyPr>
          <a:lstStyle/>
          <a:p>
            <a:pPr algn="just"/>
            <a:r>
              <a:rPr lang="tr-TR" dirty="0"/>
              <a:t> </a:t>
            </a:r>
            <a:r>
              <a:rPr lang="tr-TR" dirty="0" err="1"/>
              <a:t>Niasin</a:t>
            </a:r>
            <a:r>
              <a:rPr lang="tr-TR" dirty="0"/>
              <a:t> eksikliği </a:t>
            </a:r>
            <a:r>
              <a:rPr lang="tr-TR" dirty="0" err="1"/>
              <a:t>pellagra</a:t>
            </a:r>
            <a:r>
              <a:rPr lang="tr-TR" dirty="0"/>
              <a:t>, cilt, </a:t>
            </a:r>
            <a:r>
              <a:rPr lang="tr-TR" dirty="0" err="1"/>
              <a:t>gastrointestinal</a:t>
            </a:r>
            <a:r>
              <a:rPr lang="tr-TR" dirty="0"/>
              <a:t> sistem ve </a:t>
            </a:r>
            <a:r>
              <a:rPr lang="tr-TR" dirty="0" err="1"/>
              <a:t>MSS’ni</a:t>
            </a:r>
            <a:r>
              <a:rPr lang="tr-TR" dirty="0"/>
              <a:t> içeren hastalıklara neden olur. </a:t>
            </a:r>
            <a:r>
              <a:rPr lang="tr-TR" dirty="0" err="1">
                <a:solidFill>
                  <a:schemeClr val="accent1"/>
                </a:solidFill>
              </a:rPr>
              <a:t>Pellegra</a:t>
            </a:r>
            <a:r>
              <a:rPr lang="tr-TR" dirty="0">
                <a:solidFill>
                  <a:schemeClr val="accent1"/>
                </a:solidFill>
              </a:rPr>
              <a:t> </a:t>
            </a:r>
            <a:r>
              <a:rPr lang="tr-TR" dirty="0" err="1">
                <a:solidFill>
                  <a:schemeClr val="accent1"/>
                </a:solidFill>
              </a:rPr>
              <a:t>semptompları</a:t>
            </a:r>
            <a:r>
              <a:rPr lang="tr-TR" dirty="0">
                <a:solidFill>
                  <a:schemeClr val="accent1"/>
                </a:solidFill>
              </a:rPr>
              <a:t> üç şekilde ilerler: dermatit, ishal, bunama — ve </a:t>
            </a:r>
            <a:r>
              <a:rPr lang="tr-TR" dirty="0" err="1">
                <a:solidFill>
                  <a:schemeClr val="accent1"/>
                </a:solidFill>
              </a:rPr>
              <a:t>tedavİ</a:t>
            </a:r>
            <a:r>
              <a:rPr lang="tr-TR" dirty="0">
                <a:solidFill>
                  <a:schemeClr val="accent1"/>
                </a:solidFill>
              </a:rPr>
              <a:t> edilmezse ölüm.</a:t>
            </a:r>
          </a:p>
        </p:txBody>
      </p:sp>
    </p:spTree>
    <p:extLst>
      <p:ext uri="{BB962C8B-B14F-4D97-AF65-F5344CB8AC3E}">
        <p14:creationId xmlns:p14="http://schemas.microsoft.com/office/powerpoint/2010/main" val="342635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11633" y="1031245"/>
            <a:ext cx="266429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2.Hiperlipidemi tedavisi</a:t>
            </a:r>
          </a:p>
        </p:txBody>
      </p:sp>
      <p:sp>
        <p:nvSpPr>
          <p:cNvPr id="5" name="Metin kutusu 4"/>
          <p:cNvSpPr txBox="1"/>
          <p:nvPr/>
        </p:nvSpPr>
        <p:spPr>
          <a:xfrm>
            <a:off x="311633" y="2183373"/>
            <a:ext cx="8496944" cy="3477875"/>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err="1"/>
              <a:t>Niasin</a:t>
            </a:r>
            <a:r>
              <a:rPr lang="tr-TR" sz="2000" dirty="0"/>
              <a:t>  yağ dokuda güçlü bir şekilde </a:t>
            </a:r>
            <a:r>
              <a:rPr lang="tr-TR" sz="2000" dirty="0" err="1"/>
              <a:t>lipolizi</a:t>
            </a:r>
            <a:r>
              <a:rPr lang="tr-TR" sz="2000" dirty="0"/>
              <a:t> </a:t>
            </a:r>
            <a:r>
              <a:rPr lang="tr-TR" sz="2000" dirty="0" err="1"/>
              <a:t>inhibe</a:t>
            </a:r>
            <a:r>
              <a:rPr lang="tr-TR" sz="2000" dirty="0"/>
              <a:t> eder. </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Karaciğer normal olarak dolaşımdaki bu yağ asitlerini </a:t>
            </a:r>
            <a:r>
              <a:rPr lang="tr-TR" sz="2000" dirty="0" err="1"/>
              <a:t>triaçilgliserol</a:t>
            </a:r>
            <a:r>
              <a:rPr lang="tr-TR" sz="2000" dirty="0"/>
              <a:t> sentezi içip başlıca öncül-madde olarak kullanır. Bundan dolayı, </a:t>
            </a:r>
            <a:r>
              <a:rPr lang="tr-TR" sz="2000" dirty="0" err="1"/>
              <a:t>niasin</a:t>
            </a:r>
            <a:r>
              <a:rPr lang="tr-TR" sz="2000" dirty="0"/>
              <a:t>, çok düşük yoğunluklu </a:t>
            </a:r>
            <a:r>
              <a:rPr lang="tr-TR" sz="2000" dirty="0" err="1"/>
              <a:t>lipoprotein</a:t>
            </a:r>
            <a:r>
              <a:rPr lang="tr-TR" sz="2000" dirty="0"/>
              <a:t> üretimi için gerekli olan karaciğer </a:t>
            </a:r>
            <a:r>
              <a:rPr lang="tr-TR" sz="2000" dirty="0" err="1"/>
              <a:t>triaçilgliserol</a:t>
            </a:r>
            <a:r>
              <a:rPr lang="tr-TR" sz="2000" dirty="0"/>
              <a:t> sentezinde bir azalmaya neden olur.</a:t>
            </a:r>
          </a:p>
          <a:p>
            <a:pPr marL="285750" indent="-285750" algn="just">
              <a:buFont typeface="Wingdings" panose="05000000000000000000" pitchFamily="2" charset="2"/>
              <a:buChar char="Ø"/>
            </a:pPr>
            <a:r>
              <a:rPr lang="tr-TR" sz="2000" dirty="0"/>
              <a:t> </a:t>
            </a:r>
          </a:p>
          <a:p>
            <a:pPr marL="285750" indent="-285750" algn="just">
              <a:buFont typeface="Wingdings" panose="05000000000000000000" pitchFamily="2" charset="2"/>
              <a:buChar char="Ø"/>
            </a:pPr>
            <a:r>
              <a:rPr lang="tr-TR" sz="2000" dirty="0"/>
              <a:t>Düşük yoğunluklu </a:t>
            </a:r>
            <a:r>
              <a:rPr lang="tr-TR" sz="2000" dirty="0" err="1"/>
              <a:t>lipoprotein</a:t>
            </a:r>
            <a:r>
              <a:rPr lang="tr-TR" sz="2000" dirty="0"/>
              <a:t> plazmada </a:t>
            </a:r>
            <a:r>
              <a:rPr lang="tr-TR" sz="2000" dirty="0" err="1"/>
              <a:t>VLDL’den</a:t>
            </a:r>
            <a:r>
              <a:rPr lang="tr-TR" sz="2000" dirty="0"/>
              <a:t> türetilir. Bu nedenle, hem plazma </a:t>
            </a:r>
            <a:r>
              <a:rPr lang="tr-TR" sz="2000" dirty="0" err="1"/>
              <a:t>triaçilgliserol</a:t>
            </a:r>
            <a:r>
              <a:rPr lang="tr-TR" sz="2000" dirty="0"/>
              <a:t> hem de kolesterol düşer. Bu yüzden </a:t>
            </a:r>
            <a:r>
              <a:rPr lang="tr-TR" sz="2000" dirty="0" err="1"/>
              <a:t>niasin</a:t>
            </a:r>
            <a:r>
              <a:rPr lang="tr-TR" sz="2000" dirty="0"/>
              <a:t>, VLDL ve </a:t>
            </a:r>
            <a:r>
              <a:rPr lang="tr-TR" sz="2000" dirty="0" err="1"/>
              <a:t>LDL’nin</a:t>
            </a:r>
            <a:r>
              <a:rPr lang="tr-TR" sz="2000" dirty="0"/>
              <a:t> her ikisinin de yüksek olduğu Tip </a:t>
            </a:r>
            <a:r>
              <a:rPr lang="tr-TR" sz="2000" dirty="0" err="1"/>
              <a:t>llb</a:t>
            </a:r>
            <a:r>
              <a:rPr lang="tr-TR" sz="2000" dirty="0"/>
              <a:t> </a:t>
            </a:r>
            <a:r>
              <a:rPr lang="tr-TR" sz="2000" dirty="0" err="1"/>
              <a:t>hiperlipoproteinemi</a:t>
            </a:r>
            <a:r>
              <a:rPr lang="tr-TR" sz="2000" dirty="0"/>
              <a:t> tedavisinde özellikle yararlıdır. </a:t>
            </a:r>
          </a:p>
        </p:txBody>
      </p:sp>
    </p:spTree>
    <p:extLst>
      <p:ext uri="{BB962C8B-B14F-4D97-AF65-F5344CB8AC3E}">
        <p14:creationId xmlns:p14="http://schemas.microsoft.com/office/powerpoint/2010/main" val="34827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RİBOFLAVİN (VİTAMİN B2)</a:t>
            </a:r>
          </a:p>
        </p:txBody>
      </p:sp>
      <p:sp>
        <p:nvSpPr>
          <p:cNvPr id="5" name="Metin kutusu 4"/>
          <p:cNvSpPr txBox="1"/>
          <p:nvPr/>
        </p:nvSpPr>
        <p:spPr>
          <a:xfrm>
            <a:off x="395536" y="2132856"/>
            <a:ext cx="8280920" cy="2862322"/>
          </a:xfrm>
          <a:prstGeom prst="rect">
            <a:avLst/>
          </a:prstGeom>
          <a:noFill/>
        </p:spPr>
        <p:txBody>
          <a:bodyPr wrap="square" rtlCol="0">
            <a:spAutoFit/>
          </a:bodyPr>
          <a:lstStyle/>
          <a:p>
            <a:pPr algn="just"/>
            <a:r>
              <a:rPr lang="tr-TR" dirty="0"/>
              <a:t> Biyolojik olarak aktif olan iki form, </a:t>
            </a:r>
            <a:r>
              <a:rPr lang="tr-TR" u="sng" dirty="0" err="1"/>
              <a:t>flavin</a:t>
            </a:r>
            <a:r>
              <a:rPr lang="tr-TR" u="sng" dirty="0"/>
              <a:t> </a:t>
            </a:r>
            <a:r>
              <a:rPr lang="tr-TR" u="sng" dirty="0" err="1"/>
              <a:t>mononükleotid</a:t>
            </a:r>
            <a:r>
              <a:rPr lang="tr-TR" u="sng" dirty="0"/>
              <a:t> (FMN) </a:t>
            </a:r>
            <a:r>
              <a:rPr lang="tr-TR" dirty="0"/>
              <a:t>ve </a:t>
            </a:r>
            <a:r>
              <a:rPr lang="tr-TR" dirty="0" err="1"/>
              <a:t>ATP’den</a:t>
            </a:r>
            <a:r>
              <a:rPr lang="tr-TR" dirty="0"/>
              <a:t> bir </a:t>
            </a:r>
            <a:r>
              <a:rPr lang="tr-TR" dirty="0" err="1"/>
              <a:t>adenozin</a:t>
            </a:r>
            <a:r>
              <a:rPr lang="tr-TR" dirty="0"/>
              <a:t> </a:t>
            </a:r>
            <a:r>
              <a:rPr lang="tr-TR" dirty="0" err="1"/>
              <a:t>monofosfat</a:t>
            </a:r>
            <a:r>
              <a:rPr lang="tr-TR" dirty="0"/>
              <a:t> kısmının FMN’ ye transferi ile oluşan </a:t>
            </a:r>
            <a:r>
              <a:rPr lang="tr-TR" u="sng" dirty="0" err="1"/>
              <a:t>flavin</a:t>
            </a:r>
            <a:r>
              <a:rPr lang="tr-TR" u="sng" dirty="0"/>
              <a:t> </a:t>
            </a:r>
            <a:r>
              <a:rPr lang="tr-TR" u="sng" dirty="0" err="1"/>
              <a:t>adenin</a:t>
            </a:r>
            <a:r>
              <a:rPr lang="tr-TR" u="sng" dirty="0"/>
              <a:t> </a:t>
            </a:r>
            <a:r>
              <a:rPr lang="tr-TR" u="sng" dirty="0" err="1"/>
              <a:t>dinükleotit</a:t>
            </a:r>
            <a:r>
              <a:rPr lang="tr-TR" u="sng" dirty="0"/>
              <a:t> (FAD)’ </a:t>
            </a:r>
            <a:r>
              <a:rPr lang="tr-TR" dirty="0" err="1"/>
              <a:t>dir</a:t>
            </a:r>
            <a:r>
              <a:rPr lang="tr-TR" dirty="0"/>
              <a:t>. </a:t>
            </a:r>
          </a:p>
          <a:p>
            <a:pPr algn="just"/>
            <a:r>
              <a:rPr lang="tr-TR" dirty="0"/>
              <a:t> FMN ve FAD, bir </a:t>
            </a:r>
            <a:r>
              <a:rPr lang="tr-TR" dirty="0" err="1"/>
              <a:t>substratın</a:t>
            </a:r>
            <a:r>
              <a:rPr lang="tr-TR" dirty="0"/>
              <a:t> </a:t>
            </a:r>
            <a:r>
              <a:rPr lang="tr-TR" dirty="0" err="1"/>
              <a:t>oksidasyonunu</a:t>
            </a:r>
            <a:r>
              <a:rPr lang="tr-TR" dirty="0"/>
              <a:t> veya redüksiyonunu </a:t>
            </a:r>
            <a:r>
              <a:rPr lang="tr-TR" dirty="0" err="1"/>
              <a:t>katalizleyen</a:t>
            </a:r>
            <a:r>
              <a:rPr lang="tr-TR" dirty="0"/>
              <a:t> </a:t>
            </a:r>
            <a:r>
              <a:rPr lang="tr-TR" dirty="0" err="1"/>
              <a:t>flavoenzimlere</a:t>
            </a:r>
            <a:r>
              <a:rPr lang="tr-TR" dirty="0"/>
              <a:t> çok sıkı bir şekilde -bazen </a:t>
            </a:r>
            <a:r>
              <a:rPr lang="tr-TR" dirty="0" err="1"/>
              <a:t>kovalent</a:t>
            </a:r>
            <a:r>
              <a:rPr lang="tr-TR" dirty="0"/>
              <a:t> olarak- bağlanır. </a:t>
            </a:r>
          </a:p>
          <a:p>
            <a:pPr algn="just"/>
            <a:r>
              <a:rPr lang="tr-TR" dirty="0">
                <a:solidFill>
                  <a:schemeClr val="accent1"/>
                </a:solidFill>
              </a:rPr>
              <a:t> </a:t>
            </a:r>
            <a:r>
              <a:rPr lang="tr-TR" dirty="0" err="1">
                <a:solidFill>
                  <a:schemeClr val="accent1"/>
                </a:solidFill>
              </a:rPr>
              <a:t>Riboflavin</a:t>
            </a:r>
            <a:r>
              <a:rPr lang="tr-TR" dirty="0">
                <a:solidFill>
                  <a:schemeClr val="accent1"/>
                </a:solidFill>
              </a:rPr>
              <a:t> eksikliği sık sık diğer vitamin eksiklikleriyle birlikte seyretse de, önemli bir insan hastalığı ile ilişkilendirilemez. Eksiklik belirtileri dermatit, çatlama (ağız kenarında) ve </a:t>
            </a:r>
            <a:r>
              <a:rPr lang="tr-TR" dirty="0" err="1">
                <a:solidFill>
                  <a:schemeClr val="accent1"/>
                </a:solidFill>
              </a:rPr>
              <a:t>glossiti</a:t>
            </a:r>
            <a:r>
              <a:rPr lang="tr-TR" dirty="0">
                <a:solidFill>
                  <a:schemeClr val="accent1"/>
                </a:solidFill>
              </a:rPr>
              <a:t> (dil pürüzsüz ve morumsudur) kapsamaktadır.</a:t>
            </a:r>
          </a:p>
          <a:p>
            <a:pPr algn="just"/>
            <a:endParaRPr lang="tr-TR" dirty="0"/>
          </a:p>
        </p:txBody>
      </p:sp>
      <p:pic>
        <p:nvPicPr>
          <p:cNvPr id="10242" name="Picture 2" descr="C:\Users\gulsa\Desktop\FIFEJ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335" y="4725144"/>
            <a:ext cx="654533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2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BİYOTİN</a:t>
            </a:r>
          </a:p>
        </p:txBody>
      </p:sp>
      <p:pic>
        <p:nvPicPr>
          <p:cNvPr id="1026" name="Picture 2" descr="C:\Users\gulsa\Desktop\Ekran Alıntıs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3666649" y="1916832"/>
            <a:ext cx="1810702" cy="122413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07504" y="3140968"/>
            <a:ext cx="8784976" cy="1200329"/>
          </a:xfrm>
          <a:prstGeom prst="rect">
            <a:avLst/>
          </a:prstGeom>
          <a:noFill/>
        </p:spPr>
        <p:txBody>
          <a:bodyPr wrap="square" rtlCol="0">
            <a:spAutoFit/>
          </a:bodyPr>
          <a:lstStyle/>
          <a:p>
            <a:pPr algn="just"/>
            <a:r>
              <a:rPr lang="tr-TR" dirty="0"/>
              <a:t> </a:t>
            </a:r>
            <a:r>
              <a:rPr lang="tr-TR" dirty="0" err="1"/>
              <a:t>Biyotin</a:t>
            </a:r>
            <a:r>
              <a:rPr lang="tr-TR" dirty="0"/>
              <a:t>, </a:t>
            </a:r>
            <a:r>
              <a:rPr lang="tr-TR" dirty="0" err="1"/>
              <a:t>karboksilasyon</a:t>
            </a:r>
            <a:r>
              <a:rPr lang="tr-TR" dirty="0"/>
              <a:t> reaksiyonlarında aktif karbondioksit taşıyıcısı rolünde bir </a:t>
            </a:r>
            <a:r>
              <a:rPr lang="tr-TR" dirty="0" err="1"/>
              <a:t>koenzimdir</a:t>
            </a:r>
            <a:r>
              <a:rPr lang="tr-TR" dirty="0"/>
              <a:t>. </a:t>
            </a:r>
          </a:p>
          <a:p>
            <a:pPr algn="just"/>
            <a:r>
              <a:rPr lang="tr-TR" dirty="0"/>
              <a:t> </a:t>
            </a:r>
            <a:r>
              <a:rPr lang="tr-TR" dirty="0" err="1"/>
              <a:t>Biyotin</a:t>
            </a:r>
            <a:r>
              <a:rPr lang="tr-TR" dirty="0"/>
              <a:t> </a:t>
            </a:r>
            <a:r>
              <a:rPr lang="tr-TR" dirty="0" err="1"/>
              <a:t>kovalent</a:t>
            </a:r>
            <a:r>
              <a:rPr lang="tr-TR" dirty="0"/>
              <a:t> olarak, </a:t>
            </a:r>
            <a:r>
              <a:rPr lang="tr-TR" dirty="0" err="1"/>
              <a:t>biyotin</a:t>
            </a:r>
            <a:r>
              <a:rPr lang="tr-TR" dirty="0"/>
              <a:t>-bağlı enzimin </a:t>
            </a:r>
            <a:r>
              <a:rPr lang="tr-TR" dirty="0" err="1"/>
              <a:t>lizin</a:t>
            </a:r>
            <a:r>
              <a:rPr lang="tr-TR" dirty="0"/>
              <a:t> kalıntılarının ε-amino gruplarına bağlanır. </a:t>
            </a:r>
          </a:p>
        </p:txBody>
      </p:sp>
      <p:pic>
        <p:nvPicPr>
          <p:cNvPr id="1027" name="Picture 3" descr="C:\Users\gulsa\Desktop\Ekrannnn.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0000"/>
                    </a14:imgEffect>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3363782" y="4653136"/>
            <a:ext cx="226695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Serbest Form 4"/>
          <p:cNvSpPr/>
          <p:nvPr/>
        </p:nvSpPr>
        <p:spPr>
          <a:xfrm>
            <a:off x="3574473" y="4461131"/>
            <a:ext cx="2056259" cy="332542"/>
          </a:xfrm>
          <a:custGeom>
            <a:avLst/>
            <a:gdLst>
              <a:gd name="connsiteX0" fmla="*/ 0 w 2277498"/>
              <a:gd name="connsiteY0" fmla="*/ 277124 h 332542"/>
              <a:gd name="connsiteX1" fmla="*/ 27709 w 2277498"/>
              <a:gd name="connsiteY1" fmla="*/ 138578 h 332542"/>
              <a:gd name="connsiteX2" fmla="*/ 27709 w 2277498"/>
              <a:gd name="connsiteY2" fmla="*/ 138578 h 332542"/>
              <a:gd name="connsiteX3" fmla="*/ 845127 w 2277498"/>
              <a:gd name="connsiteY3" fmla="*/ 138578 h 332542"/>
              <a:gd name="connsiteX4" fmla="*/ 955963 w 2277498"/>
              <a:gd name="connsiteY4" fmla="*/ 33 h 332542"/>
              <a:gd name="connsiteX5" fmla="*/ 1052945 w 2277498"/>
              <a:gd name="connsiteY5" fmla="*/ 152433 h 332542"/>
              <a:gd name="connsiteX6" fmla="*/ 2092036 w 2277498"/>
              <a:gd name="connsiteY6" fmla="*/ 124724 h 332542"/>
              <a:gd name="connsiteX7" fmla="*/ 2272145 w 2277498"/>
              <a:gd name="connsiteY7" fmla="*/ 332542 h 33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7498" h="332542">
                <a:moveTo>
                  <a:pt x="0" y="277124"/>
                </a:moveTo>
                <a:lnTo>
                  <a:pt x="27709" y="138578"/>
                </a:lnTo>
                <a:lnTo>
                  <a:pt x="27709" y="138578"/>
                </a:lnTo>
                <a:cubicBezTo>
                  <a:pt x="163945" y="138578"/>
                  <a:pt x="690418" y="161669"/>
                  <a:pt x="845127" y="138578"/>
                </a:cubicBezTo>
                <a:cubicBezTo>
                  <a:pt x="999836" y="115487"/>
                  <a:pt x="921327" y="-2276"/>
                  <a:pt x="955963" y="33"/>
                </a:cubicBezTo>
                <a:cubicBezTo>
                  <a:pt x="990599" y="2342"/>
                  <a:pt x="863599" y="131651"/>
                  <a:pt x="1052945" y="152433"/>
                </a:cubicBezTo>
                <a:cubicBezTo>
                  <a:pt x="1242291" y="173215"/>
                  <a:pt x="1888836" y="94706"/>
                  <a:pt x="2092036" y="124724"/>
                </a:cubicBezTo>
                <a:cubicBezTo>
                  <a:pt x="2295236" y="154742"/>
                  <a:pt x="2283690" y="243642"/>
                  <a:pt x="2272145" y="332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563888" y="4221088"/>
            <a:ext cx="2520280" cy="276999"/>
          </a:xfrm>
          <a:prstGeom prst="rect">
            <a:avLst/>
          </a:prstGeom>
          <a:noFill/>
        </p:spPr>
        <p:txBody>
          <a:bodyPr wrap="square" rtlCol="0">
            <a:spAutoFit/>
          </a:bodyPr>
          <a:lstStyle/>
          <a:p>
            <a:r>
              <a:rPr lang="tr-TR" sz="1200" b="1" dirty="0"/>
              <a:t>Enzimin protein kısmı</a:t>
            </a:r>
          </a:p>
        </p:txBody>
      </p:sp>
      <p:sp>
        <p:nvSpPr>
          <p:cNvPr id="7" name="Oval 6"/>
          <p:cNvSpPr/>
          <p:nvPr/>
        </p:nvSpPr>
        <p:spPr>
          <a:xfrm>
            <a:off x="6588224" y="4627402"/>
            <a:ext cx="2304256" cy="2230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100" dirty="0"/>
              <a:t>Enzimin Protein Kısmı:</a:t>
            </a:r>
          </a:p>
          <a:p>
            <a:pPr marL="285750" indent="-285750">
              <a:buFont typeface="Wingdings" panose="05000000000000000000" pitchFamily="2" charset="2"/>
              <a:buChar char="Ø"/>
            </a:pPr>
            <a:r>
              <a:rPr lang="tr-TR" sz="1100" dirty="0" err="1"/>
              <a:t>Asetil</a:t>
            </a:r>
            <a:r>
              <a:rPr lang="tr-TR" sz="1100" dirty="0"/>
              <a:t> </a:t>
            </a:r>
            <a:r>
              <a:rPr lang="tr-TR" sz="1100" dirty="0" err="1"/>
              <a:t>karboksilaz</a:t>
            </a:r>
            <a:endParaRPr lang="tr-TR" sz="1100" dirty="0"/>
          </a:p>
          <a:p>
            <a:pPr marL="285750" indent="-285750">
              <a:buFont typeface="Wingdings" panose="05000000000000000000" pitchFamily="2" charset="2"/>
              <a:buChar char="Ø"/>
            </a:pPr>
            <a:r>
              <a:rPr lang="tr-TR" sz="1100" dirty="0" err="1"/>
              <a:t>Propionil</a:t>
            </a:r>
            <a:r>
              <a:rPr lang="tr-TR" sz="1100" dirty="0"/>
              <a:t> </a:t>
            </a:r>
            <a:r>
              <a:rPr lang="tr-TR" sz="1100" dirty="0" err="1"/>
              <a:t>karboksilaz</a:t>
            </a:r>
            <a:r>
              <a:rPr lang="tr-TR" sz="1100" dirty="0"/>
              <a:t> </a:t>
            </a:r>
          </a:p>
          <a:p>
            <a:pPr marL="285750" indent="-285750">
              <a:buFont typeface="Wingdings" panose="05000000000000000000" pitchFamily="2" charset="2"/>
              <a:buChar char="Ø"/>
            </a:pPr>
            <a:r>
              <a:rPr lang="tr-TR" sz="1100" dirty="0" err="1"/>
              <a:t>Pirüvat</a:t>
            </a:r>
            <a:r>
              <a:rPr lang="tr-TR" sz="1100" dirty="0"/>
              <a:t> </a:t>
            </a:r>
            <a:r>
              <a:rPr lang="tr-TR" sz="1100" dirty="0" err="1"/>
              <a:t>karboksilaz</a:t>
            </a:r>
            <a:endParaRPr lang="tr-TR" sz="1100" dirty="0"/>
          </a:p>
          <a:p>
            <a:pPr marL="285750" indent="-285750">
              <a:buFont typeface="Wingdings" panose="05000000000000000000" pitchFamily="2" charset="2"/>
              <a:buChar char="Ø"/>
            </a:pPr>
            <a:r>
              <a:rPr lang="tr-TR" sz="1100" dirty="0" err="1"/>
              <a:t>Metilkrotinil</a:t>
            </a:r>
            <a:r>
              <a:rPr lang="tr-TR" sz="1100" dirty="0"/>
              <a:t> </a:t>
            </a:r>
            <a:r>
              <a:rPr lang="tr-TR" sz="1100" dirty="0" err="1"/>
              <a:t>karboksilaz</a:t>
            </a:r>
            <a:endParaRPr lang="tr-TR" sz="1100" dirty="0"/>
          </a:p>
          <a:p>
            <a:endParaRPr lang="tr-TR" sz="1100" dirty="0"/>
          </a:p>
        </p:txBody>
      </p:sp>
    </p:spTree>
    <p:extLst>
      <p:ext uri="{BB962C8B-B14F-4D97-AF65-F5344CB8AC3E}">
        <p14:creationId xmlns:p14="http://schemas.microsoft.com/office/powerpoint/2010/main" val="316449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3528" y="908720"/>
            <a:ext cx="8496944" cy="4401205"/>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t> </a:t>
            </a:r>
            <a:r>
              <a:rPr lang="tr-TR" sz="2000" dirty="0" err="1"/>
              <a:t>Biyotin</a:t>
            </a:r>
            <a:r>
              <a:rPr lang="tr-TR" sz="2000" dirty="0"/>
              <a:t> eksikliği doğal olarak meydana gelmez çünkü vitamin yaygın olarak gıdalarda bulunur. Ayrıca, insanlarda </a:t>
            </a:r>
            <a:r>
              <a:rPr lang="tr-TR" sz="2000" dirty="0" err="1"/>
              <a:t>biyotin</a:t>
            </a:r>
            <a:r>
              <a:rPr lang="tr-TR" sz="2000" dirty="0"/>
              <a:t> ihtiyacının büyük bir yüzdesi barsak bakterileri tarafından sağlanır. </a:t>
            </a:r>
          </a:p>
          <a:p>
            <a:pPr marL="285750" indent="-285750" algn="just">
              <a:buFont typeface="Arial" panose="020B0604020202020204" pitchFamily="34" charset="0"/>
              <a:buChar char="•"/>
            </a:pPr>
            <a:r>
              <a:rPr lang="tr-TR" sz="2000" dirty="0"/>
              <a:t> Protein kaynağı olarak diyete çiğ yumurta beyazının eklenmesi </a:t>
            </a:r>
            <a:r>
              <a:rPr lang="tr-TR" sz="2000" dirty="0" err="1"/>
              <a:t>biyotin</a:t>
            </a:r>
            <a:r>
              <a:rPr lang="tr-TR" sz="2000" dirty="0"/>
              <a:t> eksikliği semptomlarını yani dermatit, </a:t>
            </a:r>
            <a:r>
              <a:rPr lang="tr-TR" sz="2000" dirty="0" err="1"/>
              <a:t>glossit</a:t>
            </a:r>
            <a:r>
              <a:rPr lang="tr-TR" sz="2000" dirty="0"/>
              <a:t>, iştah kaybı ve bulantıyı indükler. Çiğ yumurta akı, sıkıca </a:t>
            </a:r>
            <a:r>
              <a:rPr lang="tr-TR" sz="2000" dirty="0" err="1"/>
              <a:t>biyotine</a:t>
            </a:r>
            <a:r>
              <a:rPr lang="tr-TR" sz="2000" dirty="0"/>
              <a:t> bağlanan ve </a:t>
            </a:r>
            <a:r>
              <a:rPr lang="tr-TR" sz="2000" dirty="0" err="1"/>
              <a:t>barsaktan</a:t>
            </a:r>
            <a:r>
              <a:rPr lang="tr-TR" sz="2000" dirty="0"/>
              <a:t> </a:t>
            </a:r>
            <a:r>
              <a:rPr lang="tr-TR" sz="2000" dirty="0" err="1"/>
              <a:t>absorpsiyonunu</a:t>
            </a:r>
            <a:r>
              <a:rPr lang="tr-TR" sz="2000" dirty="0"/>
              <a:t> engelleyen bir </a:t>
            </a:r>
            <a:r>
              <a:rPr lang="tr-TR" sz="2000" dirty="0" err="1"/>
              <a:t>glikoprotein</a:t>
            </a:r>
            <a:r>
              <a:rPr lang="tr-TR" sz="2000" dirty="0"/>
              <a:t> olan </a:t>
            </a:r>
            <a:r>
              <a:rPr lang="tr-TR" sz="2000" dirty="0" err="1"/>
              <a:t>avidini</a:t>
            </a:r>
            <a:r>
              <a:rPr lang="tr-TR" sz="2000" dirty="0"/>
              <a:t> içerir. </a:t>
            </a:r>
          </a:p>
          <a:p>
            <a:pPr marL="285750" indent="-285750" algn="just">
              <a:buFont typeface="Arial" panose="020B0604020202020204" pitchFamily="34" charset="0"/>
              <a:buChar char="•"/>
            </a:pPr>
            <a:r>
              <a:rPr lang="tr-TR" sz="2000" dirty="0"/>
              <a:t> Normal bir diyet ile bu eksiklik sendromunu indüklemek için 20 yumurta/gün tüketilmesinin gerekli olacağı tahmin edilmektedir. </a:t>
            </a:r>
          </a:p>
          <a:p>
            <a:pPr marL="285750" indent="-285750" algn="just">
              <a:buFont typeface="Arial" panose="020B0604020202020204" pitchFamily="34" charset="0"/>
              <a:buChar char="•"/>
            </a:pPr>
            <a:endParaRPr lang="tr-TR" sz="2000" dirty="0"/>
          </a:p>
          <a:p>
            <a:pPr algn="just"/>
            <a:endParaRPr lang="tr-TR" sz="2000" dirty="0"/>
          </a:p>
          <a:p>
            <a:pPr algn="just"/>
            <a:r>
              <a:rPr lang="tr-TR" sz="2000" dirty="0"/>
              <a:t> </a:t>
            </a:r>
            <a:r>
              <a:rPr lang="tr-TR" sz="2000" i="1" dirty="0" err="1">
                <a:solidFill>
                  <a:schemeClr val="tx2"/>
                </a:solidFill>
              </a:rPr>
              <a:t>Salmonella</a:t>
            </a:r>
            <a:r>
              <a:rPr lang="tr-TR" sz="2000" i="1" dirty="0">
                <a:solidFill>
                  <a:schemeClr val="tx2"/>
                </a:solidFill>
              </a:rPr>
              <a:t> enfeksiyonu olasılığı yüzünden önerilmemesine rağmen, diyetteki ara sıra tüketilen çiğ yumurta </a:t>
            </a:r>
            <a:r>
              <a:rPr lang="tr-TR" sz="2000" i="1" dirty="0" err="1">
                <a:solidFill>
                  <a:schemeClr val="tx2"/>
                </a:solidFill>
              </a:rPr>
              <a:t>biyotin</a:t>
            </a:r>
            <a:r>
              <a:rPr lang="tr-TR" sz="2000" i="1" dirty="0">
                <a:solidFill>
                  <a:schemeClr val="tx2"/>
                </a:solidFill>
              </a:rPr>
              <a:t> eksikliğine yol açmaz.</a:t>
            </a:r>
          </a:p>
        </p:txBody>
      </p:sp>
    </p:spTree>
    <p:extLst>
      <p:ext uri="{BB962C8B-B14F-4D97-AF65-F5344CB8AC3E}">
        <p14:creationId xmlns:p14="http://schemas.microsoft.com/office/powerpoint/2010/main" val="402016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Şekli 1"/>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PANTOTENİK ASİT</a:t>
            </a:r>
          </a:p>
        </p:txBody>
      </p:sp>
      <p:pic>
        <p:nvPicPr>
          <p:cNvPr id="2050" name="Picture 2" descr="C:\Users\gulsa\Desktop\Alıntıs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107504" y="2509614"/>
            <a:ext cx="2305050" cy="329565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55776" y="2617751"/>
            <a:ext cx="6408712" cy="3139321"/>
          </a:xfrm>
          <a:prstGeom prst="rect">
            <a:avLst/>
          </a:prstGeom>
          <a:noFill/>
        </p:spPr>
        <p:txBody>
          <a:bodyPr wrap="square" rtlCol="0">
            <a:spAutoFit/>
          </a:bodyPr>
          <a:lstStyle/>
          <a:p>
            <a:pPr algn="just"/>
            <a:r>
              <a:rPr lang="tr-TR" dirty="0"/>
              <a:t> </a:t>
            </a:r>
            <a:r>
              <a:rPr lang="tr-TR" dirty="0" err="1"/>
              <a:t>Pantotenik</a:t>
            </a:r>
            <a:r>
              <a:rPr lang="tr-TR" dirty="0"/>
              <a:t> asit, </a:t>
            </a:r>
            <a:r>
              <a:rPr lang="tr-TR" dirty="0" err="1"/>
              <a:t>açil</a:t>
            </a:r>
            <a:r>
              <a:rPr lang="tr-TR" dirty="0"/>
              <a:t> gruplarının transferinde işlev görev </a:t>
            </a:r>
            <a:r>
              <a:rPr lang="tr-TR" dirty="0" err="1"/>
              <a:t>koenzim</a:t>
            </a:r>
            <a:r>
              <a:rPr lang="tr-TR" dirty="0"/>
              <a:t> A’ </a:t>
            </a:r>
            <a:r>
              <a:rPr lang="tr-TR" dirty="0" err="1"/>
              <a:t>nın</a:t>
            </a:r>
            <a:r>
              <a:rPr lang="tr-TR" dirty="0"/>
              <a:t> (</a:t>
            </a:r>
            <a:r>
              <a:rPr lang="tr-TR" dirty="0" err="1"/>
              <a:t>KoA</a:t>
            </a:r>
            <a:r>
              <a:rPr lang="tr-TR" dirty="0"/>
              <a:t>) bir bileşenidir.</a:t>
            </a:r>
          </a:p>
          <a:p>
            <a:pPr algn="just"/>
            <a:r>
              <a:rPr lang="tr-TR" dirty="0"/>
              <a:t>  </a:t>
            </a:r>
            <a:r>
              <a:rPr lang="tr-TR" dirty="0" err="1"/>
              <a:t>KoA</a:t>
            </a:r>
            <a:r>
              <a:rPr lang="tr-TR" dirty="0"/>
              <a:t> aktif </a:t>
            </a:r>
            <a:r>
              <a:rPr lang="tr-TR" dirty="0" err="1"/>
              <a:t>tiol</a:t>
            </a:r>
            <a:r>
              <a:rPr lang="tr-TR" dirty="0"/>
              <a:t>, esterleri gibi </a:t>
            </a:r>
            <a:r>
              <a:rPr lang="tr-TR" dirty="0" err="1"/>
              <a:t>açil</a:t>
            </a:r>
            <a:r>
              <a:rPr lang="tr-TR" dirty="0"/>
              <a:t> bileşiklerini taşıyan bir </a:t>
            </a:r>
            <a:r>
              <a:rPr lang="tr-TR" dirty="0" err="1"/>
              <a:t>tiyol</a:t>
            </a:r>
            <a:r>
              <a:rPr lang="tr-TR" dirty="0"/>
              <a:t> grubunu içerir.</a:t>
            </a:r>
            <a:r>
              <a:rPr lang="tr-TR" b="1" i="1" u="sng" dirty="0">
                <a:solidFill>
                  <a:schemeClr val="tx2"/>
                </a:solidFill>
              </a:rPr>
              <a:t> Böyle yapıların örnekleri </a:t>
            </a:r>
            <a:r>
              <a:rPr lang="tr-TR" b="1" i="1" u="sng" dirty="0" err="1">
                <a:solidFill>
                  <a:schemeClr val="tx2"/>
                </a:solidFill>
              </a:rPr>
              <a:t>süksinil</a:t>
            </a:r>
            <a:r>
              <a:rPr lang="tr-TR" b="1" i="1" u="sng" dirty="0">
                <a:solidFill>
                  <a:schemeClr val="tx2"/>
                </a:solidFill>
              </a:rPr>
              <a:t> </a:t>
            </a:r>
            <a:r>
              <a:rPr lang="tr-TR" b="1" i="1" u="sng" dirty="0" err="1">
                <a:solidFill>
                  <a:schemeClr val="tx2"/>
                </a:solidFill>
              </a:rPr>
              <a:t>KoA</a:t>
            </a:r>
            <a:r>
              <a:rPr lang="tr-TR" b="1" i="1" u="sng" dirty="0">
                <a:solidFill>
                  <a:schemeClr val="tx2"/>
                </a:solidFill>
              </a:rPr>
              <a:t>, yağ </a:t>
            </a:r>
            <a:r>
              <a:rPr lang="tr-TR" b="1" i="1" u="sng" dirty="0" err="1">
                <a:solidFill>
                  <a:schemeClr val="tx2"/>
                </a:solidFill>
              </a:rPr>
              <a:t>açil</a:t>
            </a:r>
            <a:r>
              <a:rPr lang="tr-TR" b="1" i="1" u="sng" dirty="0">
                <a:solidFill>
                  <a:schemeClr val="tx2"/>
                </a:solidFill>
              </a:rPr>
              <a:t> </a:t>
            </a:r>
            <a:r>
              <a:rPr lang="tr-TR" b="1" i="1" u="sng" dirty="0" err="1">
                <a:solidFill>
                  <a:schemeClr val="tx2"/>
                </a:solidFill>
              </a:rPr>
              <a:t>KoA</a:t>
            </a:r>
            <a:r>
              <a:rPr lang="tr-TR" b="1" i="1" u="sng" dirty="0">
                <a:solidFill>
                  <a:schemeClr val="tx2"/>
                </a:solidFill>
              </a:rPr>
              <a:t> ve </a:t>
            </a:r>
            <a:r>
              <a:rPr lang="tr-TR" b="1" i="1" u="sng" dirty="0" err="1">
                <a:solidFill>
                  <a:schemeClr val="tx2"/>
                </a:solidFill>
              </a:rPr>
              <a:t>asetil</a:t>
            </a:r>
            <a:r>
              <a:rPr lang="tr-TR" b="1" i="1" u="sng" dirty="0">
                <a:solidFill>
                  <a:schemeClr val="tx2"/>
                </a:solidFill>
              </a:rPr>
              <a:t> </a:t>
            </a:r>
            <a:r>
              <a:rPr lang="tr-TR" b="1" i="1" u="sng" dirty="0" err="1">
                <a:solidFill>
                  <a:schemeClr val="tx2"/>
                </a:solidFill>
              </a:rPr>
              <a:t>KoA</a:t>
            </a:r>
            <a:r>
              <a:rPr lang="tr-TR" b="1" i="1" u="sng" dirty="0">
                <a:solidFill>
                  <a:schemeClr val="tx2"/>
                </a:solidFill>
              </a:rPr>
              <a:t>’ </a:t>
            </a:r>
            <a:r>
              <a:rPr lang="tr-TR" b="1" i="1" u="sng" dirty="0" err="1">
                <a:solidFill>
                  <a:schemeClr val="tx2"/>
                </a:solidFill>
              </a:rPr>
              <a:t>dır</a:t>
            </a:r>
            <a:r>
              <a:rPr lang="tr-TR" b="1" i="1" u="sng" dirty="0">
                <a:solidFill>
                  <a:schemeClr val="tx2"/>
                </a:solidFill>
              </a:rPr>
              <a:t>. </a:t>
            </a:r>
          </a:p>
          <a:p>
            <a:pPr algn="just"/>
            <a:r>
              <a:rPr lang="tr-TR" dirty="0"/>
              <a:t> </a:t>
            </a:r>
            <a:r>
              <a:rPr lang="tr-TR" dirty="0" err="1"/>
              <a:t>Pantotenik</a:t>
            </a:r>
            <a:r>
              <a:rPr lang="tr-TR" dirty="0"/>
              <a:t> asit aynı zamanda yağ asidi </a:t>
            </a:r>
            <a:r>
              <a:rPr lang="tr-TR" dirty="0" err="1"/>
              <a:t>sentazın</a:t>
            </a:r>
            <a:r>
              <a:rPr lang="tr-TR" dirty="0"/>
              <a:t> </a:t>
            </a:r>
            <a:r>
              <a:rPr lang="tr-TR" dirty="0" err="1"/>
              <a:t>açil</a:t>
            </a:r>
            <a:r>
              <a:rPr lang="tr-TR" dirty="0"/>
              <a:t> taşıyıcı proteinin (ACP) bir bileşenidir. </a:t>
            </a:r>
          </a:p>
          <a:p>
            <a:pPr algn="just"/>
            <a:r>
              <a:rPr lang="tr-TR" dirty="0"/>
              <a:t> Vitamin yaygın olarak bulunsa da yumurta, karaciğer ve maya </a:t>
            </a:r>
            <a:r>
              <a:rPr lang="tr-TR" dirty="0" err="1"/>
              <a:t>pantotenik</a:t>
            </a:r>
            <a:r>
              <a:rPr lang="tr-TR" dirty="0"/>
              <a:t> asit için en önemli kaynaktır. </a:t>
            </a:r>
          </a:p>
          <a:p>
            <a:pPr algn="just"/>
            <a:r>
              <a:rPr lang="tr-TR" dirty="0"/>
              <a:t> </a:t>
            </a:r>
            <a:r>
              <a:rPr lang="tr-TR" dirty="0" err="1"/>
              <a:t>Pantotenik</a:t>
            </a:r>
            <a:r>
              <a:rPr lang="tr-TR" dirty="0"/>
              <a:t> asit eksikliği insanlarda çok iyi karakterize edilmemiştir ve herhangi bir RDA belirtilmemiştir.</a:t>
            </a:r>
          </a:p>
        </p:txBody>
      </p:sp>
    </p:spTree>
    <p:extLst>
      <p:ext uri="{BB962C8B-B14F-4D97-AF65-F5344CB8AC3E}">
        <p14:creationId xmlns:p14="http://schemas.microsoft.com/office/powerpoint/2010/main" val="66803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Şekli 1"/>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A</a:t>
            </a:r>
          </a:p>
        </p:txBody>
      </p:sp>
      <p:sp>
        <p:nvSpPr>
          <p:cNvPr id="3" name="Metin kutusu 2"/>
          <p:cNvSpPr txBox="1"/>
          <p:nvPr/>
        </p:nvSpPr>
        <p:spPr>
          <a:xfrm>
            <a:off x="143508" y="2780928"/>
            <a:ext cx="8856984" cy="2246769"/>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t> </a:t>
            </a:r>
            <a:r>
              <a:rPr lang="tr-TR" sz="2000" dirty="0" err="1"/>
              <a:t>Retinoidler</a:t>
            </a:r>
            <a:r>
              <a:rPr lang="tr-TR" sz="2000" dirty="0"/>
              <a:t>, </a:t>
            </a:r>
            <a:r>
              <a:rPr lang="tr-TR" sz="2000" dirty="0" err="1"/>
              <a:t>retinol</a:t>
            </a:r>
            <a:r>
              <a:rPr lang="tr-TR" sz="2000" dirty="0"/>
              <a:t> (A vitamini) ile ilgili moleküllerin bir ailesidir. </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 Görme, üreme, büyüme ve </a:t>
            </a:r>
            <a:r>
              <a:rPr lang="tr-TR" sz="2000" dirty="0" err="1"/>
              <a:t>epitel</a:t>
            </a:r>
            <a:r>
              <a:rPr lang="tr-TR" sz="2000" dirty="0"/>
              <a:t> dokuların bakımı için gereklidir. </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 Diyetteki </a:t>
            </a:r>
            <a:r>
              <a:rPr lang="tr-TR" sz="2000" dirty="0" err="1"/>
              <a:t>retinolün</a:t>
            </a:r>
            <a:r>
              <a:rPr lang="tr-TR" sz="2000" dirty="0"/>
              <a:t> </a:t>
            </a:r>
            <a:r>
              <a:rPr lang="tr-TR" sz="2000" dirty="0" err="1"/>
              <a:t>oksidasyonundan</a:t>
            </a:r>
            <a:r>
              <a:rPr lang="tr-TR" sz="2000" dirty="0"/>
              <a:t> kaynaklanan </a:t>
            </a:r>
            <a:r>
              <a:rPr lang="tr-TR" sz="2000" dirty="0" err="1"/>
              <a:t>retinoik</a:t>
            </a:r>
            <a:r>
              <a:rPr lang="tr-TR" sz="2000" dirty="0"/>
              <a:t> asit, </a:t>
            </a:r>
            <a:r>
              <a:rPr lang="tr-TR" sz="2000" dirty="0" err="1"/>
              <a:t>retinolün</a:t>
            </a:r>
            <a:r>
              <a:rPr lang="tr-TR" sz="2000" dirty="0"/>
              <a:t> </a:t>
            </a:r>
            <a:r>
              <a:rPr lang="tr-TR" sz="2000" dirty="0" err="1"/>
              <a:t>aldehid</a:t>
            </a:r>
            <a:r>
              <a:rPr lang="tr-TR" sz="2000" dirty="0"/>
              <a:t> türevi olan </a:t>
            </a:r>
            <a:r>
              <a:rPr lang="tr-TR" sz="2000" dirty="0" err="1"/>
              <a:t>retinale</a:t>
            </a:r>
            <a:r>
              <a:rPr lang="tr-TR" sz="2000" dirty="0"/>
              <a:t> bağımlı, görme hariç, </a:t>
            </a:r>
            <a:r>
              <a:rPr lang="tr-TR" sz="2000" dirty="0" err="1"/>
              <a:t>retinoidlerin</a:t>
            </a:r>
            <a:r>
              <a:rPr lang="tr-TR" sz="2000" dirty="0"/>
              <a:t> etkilerinin çoğunda aracılık eder.</a:t>
            </a:r>
          </a:p>
        </p:txBody>
      </p:sp>
    </p:spTree>
    <p:extLst>
      <p:ext uri="{BB962C8B-B14F-4D97-AF65-F5344CB8AC3E}">
        <p14:creationId xmlns:p14="http://schemas.microsoft.com/office/powerpoint/2010/main" val="385063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26064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A’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nın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Yapısı</a:t>
            </a:r>
          </a:p>
        </p:txBody>
      </p:sp>
      <p:pic>
        <p:nvPicPr>
          <p:cNvPr id="3" name="Picture 2" descr="C:\Users\gulsa\Desktop\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273224" y="1484784"/>
            <a:ext cx="2193945"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771800" y="1628800"/>
            <a:ext cx="6120680" cy="5078313"/>
          </a:xfrm>
          <a:prstGeom prst="rect">
            <a:avLst/>
          </a:prstGeom>
          <a:noFill/>
        </p:spPr>
        <p:txBody>
          <a:bodyPr wrap="square" rtlCol="0">
            <a:spAutoFit/>
          </a:bodyPr>
          <a:lstStyle/>
          <a:p>
            <a:pPr algn="just"/>
            <a:r>
              <a:rPr lang="tr-TR" dirty="0" err="1"/>
              <a:t>Retinodler</a:t>
            </a:r>
            <a:r>
              <a:rPr lang="tr-TR" dirty="0"/>
              <a:t> terimi hem doğal hem de sentetik vitamin A formunu içerir.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1.Retinol: </a:t>
            </a:r>
            <a:r>
              <a:rPr lang="tr-TR" dirty="0"/>
              <a:t>Doymamış yan zincirli bir β-</a:t>
            </a:r>
            <a:r>
              <a:rPr lang="tr-TR" dirty="0" err="1"/>
              <a:t>iyonon</a:t>
            </a:r>
            <a:r>
              <a:rPr lang="tr-TR" dirty="0"/>
              <a:t> halka içeren bir </a:t>
            </a:r>
            <a:r>
              <a:rPr lang="tr-TR" dirty="0" err="1"/>
              <a:t>primer</a:t>
            </a:r>
            <a:r>
              <a:rPr lang="tr-TR" dirty="0"/>
              <a:t> alkol olan </a:t>
            </a:r>
            <a:r>
              <a:rPr lang="tr-TR" dirty="0" err="1"/>
              <a:t>retinol</a:t>
            </a:r>
            <a:r>
              <a:rPr lang="tr-TR" dirty="0"/>
              <a:t>, hayvan dokularında uzun zincirli yağ asitleri ile bir </a:t>
            </a:r>
            <a:r>
              <a:rPr lang="tr-TR" dirty="0" err="1"/>
              <a:t>retinil</a:t>
            </a:r>
            <a:r>
              <a:rPr lang="tr-TR" dirty="0"/>
              <a:t> ester olarak bulunur.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2.Retinal: </a:t>
            </a:r>
            <a:r>
              <a:rPr lang="tr-TR" dirty="0" err="1"/>
              <a:t>Retinol</a:t>
            </a:r>
            <a:r>
              <a:rPr lang="tr-TR" dirty="0"/>
              <a:t> </a:t>
            </a:r>
            <a:r>
              <a:rPr lang="tr-TR" dirty="0" err="1"/>
              <a:t>oksidasyonu</a:t>
            </a:r>
            <a:r>
              <a:rPr lang="tr-TR" dirty="0"/>
              <a:t> sonucunda elde edilen bir aldehittir. Retina ve </a:t>
            </a:r>
            <a:r>
              <a:rPr lang="tr-TR" dirty="0" err="1"/>
              <a:t>retinol</a:t>
            </a:r>
            <a:r>
              <a:rPr lang="tr-TR" dirty="0"/>
              <a:t> kolayca birbirlerine dönüştürülebilirler.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3.Retinoik asit: </a:t>
            </a:r>
            <a:r>
              <a:rPr lang="tr-TR" dirty="0" err="1"/>
              <a:t>Retinalin</a:t>
            </a:r>
            <a:r>
              <a:rPr lang="tr-TR" dirty="0"/>
              <a:t> </a:t>
            </a:r>
            <a:r>
              <a:rPr lang="tr-TR" dirty="0" err="1"/>
              <a:t>oksidasyonundan</a:t>
            </a:r>
            <a:r>
              <a:rPr lang="tr-TR" dirty="0"/>
              <a:t> elde edilen bir asittir. </a:t>
            </a:r>
            <a:r>
              <a:rPr lang="tr-TR" dirty="0" err="1"/>
              <a:t>Retinoik</a:t>
            </a:r>
            <a:r>
              <a:rPr lang="tr-TR" dirty="0"/>
              <a:t> asit vücutta indirgenemez ve bu nedenle </a:t>
            </a:r>
            <a:r>
              <a:rPr lang="tr-TR" dirty="0" err="1"/>
              <a:t>retinol</a:t>
            </a:r>
            <a:r>
              <a:rPr lang="tr-TR" dirty="0"/>
              <a:t> ya da </a:t>
            </a:r>
            <a:r>
              <a:rPr lang="tr-TR" dirty="0" err="1"/>
              <a:t>retinale</a:t>
            </a:r>
            <a:r>
              <a:rPr lang="tr-TR" dirty="0"/>
              <a:t> dönüşememektedir.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4.β-</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Karoten</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dirty="0"/>
              <a:t>Bitkisel gıdalar, </a:t>
            </a:r>
            <a:r>
              <a:rPr lang="tr-TR" dirty="0" err="1"/>
              <a:t>retinalin</a:t>
            </a:r>
            <a:r>
              <a:rPr lang="tr-TR" dirty="0"/>
              <a:t> iki molekülünü oluşturmak üzere bağırsakta </a:t>
            </a:r>
            <a:r>
              <a:rPr lang="tr-TR" dirty="0" err="1"/>
              <a:t>oksidatif</a:t>
            </a:r>
            <a:r>
              <a:rPr lang="tr-TR" dirty="0"/>
              <a:t> olarak parçalanabilen molekül olan β-</a:t>
            </a:r>
            <a:r>
              <a:rPr lang="tr-TR" dirty="0" err="1"/>
              <a:t>karoteni</a:t>
            </a:r>
            <a:r>
              <a:rPr lang="tr-TR" dirty="0"/>
              <a:t> içermektedir. İnsanlarda bu dönüşüm verimsizdir. β-</a:t>
            </a:r>
            <a:r>
              <a:rPr lang="tr-TR" dirty="0" err="1"/>
              <a:t>karotenin</a:t>
            </a:r>
            <a:r>
              <a:rPr lang="tr-TR" dirty="0"/>
              <a:t> vitamin A aktivitesi </a:t>
            </a:r>
            <a:r>
              <a:rPr lang="tr-TR" dirty="0" err="1"/>
              <a:t>retinolün</a:t>
            </a:r>
            <a:r>
              <a:rPr lang="tr-TR" dirty="0"/>
              <a:t> yalnızca yaklaşık on ikide biri kadardır.</a:t>
            </a:r>
          </a:p>
        </p:txBody>
      </p:sp>
    </p:spTree>
    <p:extLst>
      <p:ext uri="{BB962C8B-B14F-4D97-AF65-F5344CB8AC3E}">
        <p14:creationId xmlns:p14="http://schemas.microsoft.com/office/powerpoint/2010/main" val="396333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22060" y="2889523"/>
            <a:ext cx="2128798" cy="6114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0" name="Oval 69"/>
          <p:cNvSpPr/>
          <p:nvPr/>
        </p:nvSpPr>
        <p:spPr>
          <a:xfrm>
            <a:off x="4211781" y="2592199"/>
            <a:ext cx="1872208" cy="4767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Metin kutusu 3"/>
          <p:cNvSpPr txBox="1"/>
          <p:nvPr/>
        </p:nvSpPr>
        <p:spPr>
          <a:xfrm>
            <a:off x="2843808" y="332656"/>
            <a:ext cx="3456384" cy="707886"/>
          </a:xfrm>
          <a:prstGeom prst="rect">
            <a:avLst/>
          </a:prstGeom>
          <a:noFill/>
        </p:spPr>
        <p:txBody>
          <a:bodyPr wrap="square" rtlCol="0">
            <a:spAutoFit/>
          </a:bodyPr>
          <a:lstStyle/>
          <a:p>
            <a:pPr algn="ctr"/>
            <a:r>
              <a:rPr lang="tr-TR"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VİTAMİNLER</a:t>
            </a:r>
          </a:p>
        </p:txBody>
      </p:sp>
      <p:cxnSp>
        <p:nvCxnSpPr>
          <p:cNvPr id="10" name="Dirsek Bağlayıcısı 9"/>
          <p:cNvCxnSpPr>
            <a:stCxn id="4" idx="2"/>
            <a:endCxn id="14" idx="3"/>
          </p:cNvCxnSpPr>
          <p:nvPr/>
        </p:nvCxnSpPr>
        <p:spPr>
          <a:xfrm rot="5400000">
            <a:off x="3105418" y="-13156"/>
            <a:ext cx="412884" cy="252028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Dirsek Bağlayıcısı 11"/>
          <p:cNvCxnSpPr>
            <a:stCxn id="4" idx="2"/>
            <a:endCxn id="15" idx="1"/>
          </p:cNvCxnSpPr>
          <p:nvPr/>
        </p:nvCxnSpPr>
        <p:spPr>
          <a:xfrm rot="16200000" flipH="1">
            <a:off x="5571946" y="40596"/>
            <a:ext cx="412884" cy="241277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0" y="1268760"/>
            <a:ext cx="2051720" cy="369332"/>
          </a:xfrm>
          <a:prstGeom prst="rect">
            <a:avLst/>
          </a:prstGeom>
          <a:noFill/>
        </p:spPr>
        <p:txBody>
          <a:bodyPr wrap="square" rtlCol="0">
            <a:spAutoFit/>
          </a:bodyPr>
          <a:lstStyle/>
          <a:p>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Suda Çözünenler</a:t>
            </a:r>
          </a:p>
        </p:txBody>
      </p:sp>
      <p:sp>
        <p:nvSpPr>
          <p:cNvPr id="15" name="Metin kutusu 14"/>
          <p:cNvSpPr txBox="1"/>
          <p:nvPr/>
        </p:nvSpPr>
        <p:spPr>
          <a:xfrm>
            <a:off x="6984776" y="1268760"/>
            <a:ext cx="2411760" cy="369332"/>
          </a:xfrm>
          <a:prstGeom prst="rect">
            <a:avLst/>
          </a:prstGeom>
          <a:noFill/>
        </p:spPr>
        <p:txBody>
          <a:bodyPr wrap="square" rtlCol="0">
            <a:spAutoFit/>
          </a:bodyPr>
          <a:lstStyle/>
          <a:p>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Yağda Çözünenler</a:t>
            </a:r>
          </a:p>
        </p:txBody>
      </p:sp>
      <p:cxnSp>
        <p:nvCxnSpPr>
          <p:cNvPr id="19" name="Dirsek Bağlayıcısı 18"/>
          <p:cNvCxnSpPr>
            <a:stCxn id="14" idx="2"/>
          </p:cNvCxnSpPr>
          <p:nvPr/>
        </p:nvCxnSpPr>
        <p:spPr>
          <a:xfrm rot="5400000">
            <a:off x="31268" y="2002360"/>
            <a:ext cx="1358860" cy="6303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6156176" y="1638092"/>
            <a:ext cx="2808312" cy="954107"/>
          </a:xfrm>
          <a:prstGeom prst="rect">
            <a:avLst/>
          </a:prstGeom>
          <a:noFill/>
        </p:spPr>
        <p:txBody>
          <a:bodyPr wrap="square" rtlCol="0">
            <a:spAutoFit/>
          </a:bodyPr>
          <a:lstStyle/>
          <a:p>
            <a:pPr marL="285750" indent="-285750">
              <a:buFont typeface="Trebuchet MS" panose="020B0603020202020204" pitchFamily="34" charset="0"/>
              <a:buChar char="√"/>
            </a:pPr>
            <a:r>
              <a:rPr lang="tr-TR" sz="1400" dirty="0"/>
              <a:t>Vitamin A </a:t>
            </a:r>
            <a:r>
              <a:rPr lang="tr-TR" sz="1100" dirty="0"/>
              <a:t>(</a:t>
            </a:r>
            <a:r>
              <a:rPr lang="tr-TR" sz="1100" dirty="0" err="1"/>
              <a:t>retinol</a:t>
            </a:r>
            <a:r>
              <a:rPr lang="tr-TR" sz="1100" dirty="0"/>
              <a:t>, </a:t>
            </a:r>
            <a:r>
              <a:rPr lang="el-GR" sz="1100" dirty="0"/>
              <a:t>β</a:t>
            </a:r>
            <a:r>
              <a:rPr lang="tr-TR" sz="1100" dirty="0"/>
              <a:t>- </a:t>
            </a:r>
            <a:r>
              <a:rPr lang="tr-TR" sz="1100" dirty="0" err="1"/>
              <a:t>karotenler</a:t>
            </a:r>
            <a:r>
              <a:rPr lang="tr-TR" sz="1100" dirty="0"/>
              <a:t>)</a:t>
            </a:r>
          </a:p>
          <a:p>
            <a:pPr marL="285750" indent="-285750">
              <a:buFont typeface="Trebuchet MS" panose="020B0603020202020204" pitchFamily="34" charset="0"/>
              <a:buChar char="√"/>
            </a:pPr>
            <a:r>
              <a:rPr lang="tr-TR" sz="1400" dirty="0"/>
              <a:t>Vitamin D </a:t>
            </a:r>
            <a:r>
              <a:rPr lang="tr-TR" sz="1100" dirty="0"/>
              <a:t>(</a:t>
            </a:r>
            <a:r>
              <a:rPr lang="tr-TR" sz="1100" dirty="0" err="1"/>
              <a:t>kolekalsiferrol</a:t>
            </a:r>
            <a:r>
              <a:rPr lang="tr-TR" sz="1100" dirty="0"/>
              <a:t>)</a:t>
            </a:r>
          </a:p>
          <a:p>
            <a:pPr marL="285750" indent="-285750">
              <a:buFont typeface="Trebuchet MS" panose="020B0603020202020204" pitchFamily="34" charset="0"/>
              <a:buChar char="√"/>
            </a:pPr>
            <a:r>
              <a:rPr lang="tr-TR" sz="1400" dirty="0"/>
              <a:t>Vitamin K </a:t>
            </a:r>
          </a:p>
          <a:p>
            <a:pPr marL="285750" indent="-285750">
              <a:buFont typeface="Trebuchet MS" panose="020B0603020202020204" pitchFamily="34" charset="0"/>
              <a:buChar char="√"/>
            </a:pPr>
            <a:r>
              <a:rPr lang="tr-TR" sz="1400" dirty="0"/>
              <a:t>Vitamin E </a:t>
            </a:r>
            <a:r>
              <a:rPr lang="tr-TR" sz="1100" dirty="0"/>
              <a:t>(</a:t>
            </a:r>
            <a:r>
              <a:rPr lang="tr-TR" sz="1100" dirty="0" err="1"/>
              <a:t>tokoferoller</a:t>
            </a:r>
            <a:r>
              <a:rPr lang="tr-TR" sz="1100" dirty="0"/>
              <a:t>)</a:t>
            </a:r>
          </a:p>
        </p:txBody>
      </p:sp>
      <p:sp>
        <p:nvSpPr>
          <p:cNvPr id="26" name="Metin kutusu 25"/>
          <p:cNvSpPr txBox="1"/>
          <p:nvPr/>
        </p:nvSpPr>
        <p:spPr>
          <a:xfrm>
            <a:off x="0" y="2996952"/>
            <a:ext cx="2339752" cy="369332"/>
          </a:xfrm>
          <a:prstGeom prst="rect">
            <a:avLst/>
          </a:prstGeom>
          <a:noFill/>
        </p:spPr>
        <p:txBody>
          <a:bodyPr wrap="square" rtlCol="0">
            <a:spAutoFit/>
          </a:bodyPr>
          <a:lstStyle/>
          <a:p>
            <a:r>
              <a:rPr lang="tr-TR" dirty="0"/>
              <a:t>Kompleks Olmayan</a:t>
            </a:r>
          </a:p>
        </p:txBody>
      </p:sp>
      <p:cxnSp>
        <p:nvCxnSpPr>
          <p:cNvPr id="33" name="Dirsek Bağlayıcısı 32"/>
          <p:cNvCxnSpPr>
            <a:stCxn id="14" idx="2"/>
          </p:cNvCxnSpPr>
          <p:nvPr/>
        </p:nvCxnSpPr>
        <p:spPr>
          <a:xfrm rot="16200000" flipH="1">
            <a:off x="2022577" y="641374"/>
            <a:ext cx="1192487" cy="31859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Metin kutusu 42"/>
          <p:cNvSpPr txBox="1"/>
          <p:nvPr/>
        </p:nvSpPr>
        <p:spPr>
          <a:xfrm>
            <a:off x="3995936" y="2699628"/>
            <a:ext cx="2304256" cy="369332"/>
          </a:xfrm>
          <a:prstGeom prst="rect">
            <a:avLst/>
          </a:prstGeom>
          <a:noFill/>
        </p:spPr>
        <p:txBody>
          <a:bodyPr wrap="square" rtlCol="0">
            <a:spAutoFit/>
          </a:bodyPr>
          <a:lstStyle/>
          <a:p>
            <a:pPr algn="ctr"/>
            <a:r>
              <a:rPr lang="tr-TR" dirty="0"/>
              <a:t>Kompleks</a:t>
            </a:r>
          </a:p>
        </p:txBody>
      </p:sp>
      <p:sp>
        <p:nvSpPr>
          <p:cNvPr id="47" name="Metin kutusu 46"/>
          <p:cNvSpPr txBox="1"/>
          <p:nvPr/>
        </p:nvSpPr>
        <p:spPr>
          <a:xfrm>
            <a:off x="107504" y="3501008"/>
            <a:ext cx="3204356" cy="338554"/>
          </a:xfrm>
          <a:prstGeom prst="rect">
            <a:avLst/>
          </a:prstGeom>
          <a:noFill/>
        </p:spPr>
        <p:txBody>
          <a:bodyPr wrap="square" rtlCol="0">
            <a:spAutoFit/>
          </a:bodyPr>
          <a:lstStyle/>
          <a:p>
            <a:pPr marL="285750" indent="-285750">
              <a:buFont typeface="Courier New" panose="02070309020205020404" pitchFamily="49" charset="0"/>
              <a:buChar char="o"/>
            </a:pPr>
            <a:r>
              <a:rPr lang="tr-TR" sz="1600" dirty="0" err="1"/>
              <a:t>Askorbik</a:t>
            </a:r>
            <a:r>
              <a:rPr lang="tr-TR" sz="1600" dirty="0"/>
              <a:t> asit </a:t>
            </a:r>
            <a:r>
              <a:rPr lang="tr-TR" sz="1200" dirty="0"/>
              <a:t>(Vitamin C)</a:t>
            </a:r>
          </a:p>
        </p:txBody>
      </p:sp>
      <p:cxnSp>
        <p:nvCxnSpPr>
          <p:cNvPr id="50" name="Dirsek Bağlayıcısı 49"/>
          <p:cNvCxnSpPr>
            <a:stCxn id="43" idx="2"/>
            <a:endCxn id="52" idx="3"/>
          </p:cNvCxnSpPr>
          <p:nvPr/>
        </p:nvCxnSpPr>
        <p:spPr>
          <a:xfrm rot="5400000">
            <a:off x="3543563" y="2657237"/>
            <a:ext cx="1192778" cy="20162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Metin kutusu 51"/>
          <p:cNvSpPr txBox="1"/>
          <p:nvPr/>
        </p:nvSpPr>
        <p:spPr>
          <a:xfrm>
            <a:off x="1169876" y="4077072"/>
            <a:ext cx="1961964" cy="369332"/>
          </a:xfrm>
          <a:prstGeom prst="rect">
            <a:avLst/>
          </a:prstGeom>
          <a:noFill/>
        </p:spPr>
        <p:txBody>
          <a:bodyPr wrap="square" rtlCol="0">
            <a:spAutoFit/>
          </a:bodyPr>
          <a:lstStyle/>
          <a:p>
            <a:r>
              <a:rPr lang="tr-TR" dirty="0"/>
              <a:t>Enerji Verenler</a:t>
            </a:r>
          </a:p>
        </p:txBody>
      </p:sp>
      <p:cxnSp>
        <p:nvCxnSpPr>
          <p:cNvPr id="56" name="Dirsek Bağlayıcısı 55"/>
          <p:cNvCxnSpPr>
            <a:stCxn id="43" idx="2"/>
            <a:endCxn id="57" idx="0"/>
          </p:cNvCxnSpPr>
          <p:nvPr/>
        </p:nvCxnSpPr>
        <p:spPr>
          <a:xfrm rot="5400000">
            <a:off x="4329635" y="3887211"/>
            <a:ext cx="1636681" cy="17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Metin kutusu 56"/>
          <p:cNvSpPr txBox="1"/>
          <p:nvPr/>
        </p:nvSpPr>
        <p:spPr>
          <a:xfrm>
            <a:off x="4211781" y="4705641"/>
            <a:ext cx="1872208" cy="369332"/>
          </a:xfrm>
          <a:prstGeom prst="rect">
            <a:avLst/>
          </a:prstGeom>
          <a:noFill/>
        </p:spPr>
        <p:txBody>
          <a:bodyPr wrap="square" rtlCol="0">
            <a:spAutoFit/>
          </a:bodyPr>
          <a:lstStyle/>
          <a:p>
            <a:r>
              <a:rPr lang="tr-TR" dirty="0" err="1"/>
              <a:t>Hematopoetik</a:t>
            </a:r>
            <a:endParaRPr lang="tr-TR" dirty="0"/>
          </a:p>
        </p:txBody>
      </p:sp>
      <p:cxnSp>
        <p:nvCxnSpPr>
          <p:cNvPr id="61" name="Dirsek Bağlayıcısı 60"/>
          <p:cNvCxnSpPr>
            <a:stCxn id="43" idx="2"/>
          </p:cNvCxnSpPr>
          <p:nvPr/>
        </p:nvCxnSpPr>
        <p:spPr>
          <a:xfrm rot="16200000" flipH="1">
            <a:off x="5595791" y="2621233"/>
            <a:ext cx="1192778" cy="20882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Metin kutusu 61"/>
          <p:cNvSpPr txBox="1"/>
          <p:nvPr/>
        </p:nvSpPr>
        <p:spPr>
          <a:xfrm>
            <a:off x="7380312" y="4077072"/>
            <a:ext cx="1584176" cy="369332"/>
          </a:xfrm>
          <a:prstGeom prst="rect">
            <a:avLst/>
          </a:prstGeom>
          <a:noFill/>
        </p:spPr>
        <p:txBody>
          <a:bodyPr wrap="square" rtlCol="0">
            <a:spAutoFit/>
          </a:bodyPr>
          <a:lstStyle/>
          <a:p>
            <a:r>
              <a:rPr lang="tr-TR" dirty="0"/>
              <a:t>Diğerleri</a:t>
            </a:r>
          </a:p>
        </p:txBody>
      </p:sp>
      <p:cxnSp>
        <p:nvCxnSpPr>
          <p:cNvPr id="73" name="Düz Bağlayıcı 72"/>
          <p:cNvCxnSpPr/>
          <p:nvPr/>
        </p:nvCxnSpPr>
        <p:spPr>
          <a:xfrm>
            <a:off x="1025859" y="4446404"/>
            <a:ext cx="1961964" cy="0"/>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74" name="Düz Bağlayıcı 73"/>
          <p:cNvCxnSpPr/>
          <p:nvPr/>
        </p:nvCxnSpPr>
        <p:spPr>
          <a:xfrm>
            <a:off x="6890555" y="4417790"/>
            <a:ext cx="1961964" cy="0"/>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75" name="Düz Bağlayıcı 74"/>
          <p:cNvCxnSpPr/>
          <p:nvPr/>
        </p:nvCxnSpPr>
        <p:spPr>
          <a:xfrm>
            <a:off x="3995936" y="5050569"/>
            <a:ext cx="1961964" cy="0"/>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77" name="Metin kutusu 76"/>
          <p:cNvSpPr txBox="1"/>
          <p:nvPr/>
        </p:nvSpPr>
        <p:spPr>
          <a:xfrm>
            <a:off x="827584" y="4509120"/>
            <a:ext cx="2664296" cy="1323439"/>
          </a:xfrm>
          <a:prstGeom prst="rect">
            <a:avLst/>
          </a:prstGeom>
          <a:noFill/>
        </p:spPr>
        <p:txBody>
          <a:bodyPr wrap="square" rtlCol="0">
            <a:spAutoFit/>
          </a:bodyPr>
          <a:lstStyle/>
          <a:p>
            <a:pPr marL="285750" indent="-285750">
              <a:buFont typeface="Wingdings" panose="05000000000000000000" pitchFamily="2" charset="2"/>
              <a:buChar char="Ø"/>
            </a:pPr>
            <a:r>
              <a:rPr lang="tr-TR" sz="1600" dirty="0" err="1"/>
              <a:t>Tiyamin</a:t>
            </a:r>
            <a:r>
              <a:rPr lang="tr-TR" sz="1600" dirty="0"/>
              <a:t> ( Vitamin B</a:t>
            </a:r>
            <a:r>
              <a:rPr lang="tr-TR" sz="1200" dirty="0"/>
              <a:t>1</a:t>
            </a:r>
            <a:r>
              <a:rPr lang="tr-TR" sz="1600" dirty="0"/>
              <a:t>)</a:t>
            </a:r>
          </a:p>
          <a:p>
            <a:pPr marL="285750" indent="-285750">
              <a:buFont typeface="Wingdings" panose="05000000000000000000" pitchFamily="2" charset="2"/>
              <a:buChar char="Ø"/>
            </a:pPr>
            <a:r>
              <a:rPr lang="tr-TR" sz="1600" dirty="0" err="1"/>
              <a:t>Riboflavin</a:t>
            </a:r>
            <a:r>
              <a:rPr lang="tr-TR" sz="1600" dirty="0"/>
              <a:t> (vitamin B</a:t>
            </a:r>
            <a:r>
              <a:rPr lang="tr-TR" sz="1200" dirty="0"/>
              <a:t>2</a:t>
            </a:r>
            <a:r>
              <a:rPr lang="tr-TR" sz="1600" dirty="0"/>
              <a:t>)</a:t>
            </a:r>
          </a:p>
          <a:p>
            <a:pPr marL="285750" indent="-285750">
              <a:buFont typeface="Wingdings" panose="05000000000000000000" pitchFamily="2" charset="2"/>
              <a:buChar char="Ø"/>
            </a:pPr>
            <a:r>
              <a:rPr lang="tr-TR" sz="1600" dirty="0" err="1"/>
              <a:t>Niasin</a:t>
            </a:r>
            <a:r>
              <a:rPr lang="tr-TR" sz="1600" dirty="0"/>
              <a:t> (Vitamin B</a:t>
            </a:r>
            <a:r>
              <a:rPr lang="tr-TR" sz="1200" dirty="0"/>
              <a:t>3</a:t>
            </a:r>
            <a:r>
              <a:rPr lang="tr-TR" sz="1600" dirty="0"/>
              <a:t>)</a:t>
            </a:r>
          </a:p>
          <a:p>
            <a:pPr marL="285750" indent="-285750">
              <a:buFont typeface="Wingdings" panose="05000000000000000000" pitchFamily="2" charset="2"/>
              <a:buChar char="Ø"/>
            </a:pPr>
            <a:r>
              <a:rPr lang="tr-TR" sz="1600" dirty="0" err="1"/>
              <a:t>Biyotin</a:t>
            </a:r>
            <a:r>
              <a:rPr lang="tr-TR" sz="1600" dirty="0"/>
              <a:t> </a:t>
            </a:r>
          </a:p>
          <a:p>
            <a:pPr marL="285750" indent="-285750">
              <a:buFont typeface="Wingdings" panose="05000000000000000000" pitchFamily="2" charset="2"/>
              <a:buChar char="Ø"/>
            </a:pPr>
            <a:r>
              <a:rPr lang="tr-TR" sz="1600" dirty="0" err="1"/>
              <a:t>Pantotenik</a:t>
            </a:r>
            <a:r>
              <a:rPr lang="tr-TR" sz="1600" dirty="0"/>
              <a:t> asit</a:t>
            </a:r>
          </a:p>
        </p:txBody>
      </p:sp>
      <p:sp>
        <p:nvSpPr>
          <p:cNvPr id="79" name="Metin kutusu 78"/>
          <p:cNvSpPr txBox="1"/>
          <p:nvPr/>
        </p:nvSpPr>
        <p:spPr>
          <a:xfrm>
            <a:off x="3995936" y="5170839"/>
            <a:ext cx="2664296" cy="584775"/>
          </a:xfrm>
          <a:prstGeom prst="rect">
            <a:avLst/>
          </a:prstGeom>
          <a:noFill/>
        </p:spPr>
        <p:txBody>
          <a:bodyPr wrap="square" rtlCol="0">
            <a:spAutoFit/>
          </a:bodyPr>
          <a:lstStyle/>
          <a:p>
            <a:pPr marL="285750" indent="-285750">
              <a:buFont typeface="Wingdings" panose="05000000000000000000" pitchFamily="2" charset="2"/>
              <a:buChar char="Ø"/>
            </a:pPr>
            <a:r>
              <a:rPr lang="tr-TR" sz="1600" dirty="0" err="1"/>
              <a:t>Folik</a:t>
            </a:r>
            <a:r>
              <a:rPr lang="tr-TR" sz="1600" dirty="0"/>
              <a:t> asit</a:t>
            </a:r>
          </a:p>
          <a:p>
            <a:pPr marL="285750" indent="-285750">
              <a:buFont typeface="Wingdings" panose="05000000000000000000" pitchFamily="2" charset="2"/>
              <a:buChar char="Ø"/>
            </a:pPr>
            <a:r>
              <a:rPr lang="tr-TR" sz="1600" dirty="0"/>
              <a:t>Vitamin B</a:t>
            </a:r>
            <a:r>
              <a:rPr lang="tr-TR" sz="1050" dirty="0"/>
              <a:t>12</a:t>
            </a:r>
          </a:p>
        </p:txBody>
      </p:sp>
      <p:sp>
        <p:nvSpPr>
          <p:cNvPr id="80" name="Metin kutusu 79"/>
          <p:cNvSpPr txBox="1"/>
          <p:nvPr/>
        </p:nvSpPr>
        <p:spPr>
          <a:xfrm>
            <a:off x="6588224" y="4509120"/>
            <a:ext cx="2664296" cy="830997"/>
          </a:xfrm>
          <a:prstGeom prst="rect">
            <a:avLst/>
          </a:prstGeom>
          <a:noFill/>
        </p:spPr>
        <p:txBody>
          <a:bodyPr wrap="square" rtlCol="0">
            <a:spAutoFit/>
          </a:bodyPr>
          <a:lstStyle/>
          <a:p>
            <a:pPr marL="285750" indent="-285750">
              <a:buFont typeface="Wingdings" panose="05000000000000000000" pitchFamily="2" charset="2"/>
              <a:buChar char="Ø"/>
            </a:pPr>
            <a:r>
              <a:rPr lang="tr-TR" sz="1600" dirty="0" err="1"/>
              <a:t>Piridoksin</a:t>
            </a:r>
            <a:r>
              <a:rPr lang="tr-TR" sz="1600" dirty="0"/>
              <a:t> ( Vitamin B</a:t>
            </a:r>
            <a:r>
              <a:rPr lang="tr-TR" sz="900" dirty="0"/>
              <a:t>6</a:t>
            </a:r>
            <a:r>
              <a:rPr lang="tr-TR" sz="1600" dirty="0"/>
              <a:t>)</a:t>
            </a:r>
          </a:p>
          <a:p>
            <a:pPr marL="285750" indent="-285750">
              <a:buFont typeface="Wingdings" panose="05000000000000000000" pitchFamily="2" charset="2"/>
              <a:buChar char="Ø"/>
            </a:pPr>
            <a:r>
              <a:rPr lang="tr-TR" sz="1600" dirty="0" err="1"/>
              <a:t>Piridoksal</a:t>
            </a:r>
            <a:endParaRPr lang="tr-TR" sz="1600" dirty="0"/>
          </a:p>
          <a:p>
            <a:pPr marL="285750" indent="-285750">
              <a:buFont typeface="Wingdings" panose="05000000000000000000" pitchFamily="2" charset="2"/>
              <a:buChar char="Ø"/>
            </a:pPr>
            <a:r>
              <a:rPr lang="tr-TR" sz="1600" dirty="0" err="1"/>
              <a:t>Piridoksamin</a:t>
            </a:r>
            <a:endParaRPr lang="tr-TR" sz="1600" dirty="0"/>
          </a:p>
        </p:txBody>
      </p:sp>
    </p:spTree>
    <p:extLst>
      <p:ext uri="{BB962C8B-B14F-4D97-AF65-F5344CB8AC3E}">
        <p14:creationId xmlns:p14="http://schemas.microsoft.com/office/powerpoint/2010/main" val="1146398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26064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A’nın Emilimi ve Taşınması</a:t>
            </a:r>
          </a:p>
        </p:txBody>
      </p:sp>
      <p:sp>
        <p:nvSpPr>
          <p:cNvPr id="6" name="Yuvarlatılmış Dikdörtgen 5"/>
          <p:cNvSpPr/>
          <p:nvPr/>
        </p:nvSpPr>
        <p:spPr>
          <a:xfrm>
            <a:off x="827584" y="1535301"/>
            <a:ext cx="2664296" cy="6695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1.Karaciğere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taşInmasI</a:t>
            </a:r>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Yuvarlatılmış Dikdörtgen 6"/>
          <p:cNvSpPr/>
          <p:nvPr/>
        </p:nvSpPr>
        <p:spPr>
          <a:xfrm>
            <a:off x="5508104" y="1535301"/>
            <a:ext cx="2664296" cy="6695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2.Karaciğerden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salgIlanmasI</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cxnSp>
        <p:nvCxnSpPr>
          <p:cNvPr id="8" name="Düz Bağlayıcı 7"/>
          <p:cNvCxnSpPr/>
          <p:nvPr/>
        </p:nvCxnSpPr>
        <p:spPr>
          <a:xfrm>
            <a:off x="4499992" y="1535301"/>
            <a:ext cx="0" cy="532269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79512" y="2492896"/>
            <a:ext cx="4176464" cy="3693319"/>
          </a:xfrm>
          <a:prstGeom prst="rect">
            <a:avLst/>
          </a:prstGeom>
          <a:noFill/>
        </p:spPr>
        <p:txBody>
          <a:bodyPr wrap="square" rtlCol="0">
            <a:spAutoFit/>
          </a:bodyPr>
          <a:lstStyle/>
          <a:p>
            <a:pPr algn="ctr"/>
            <a:r>
              <a:rPr lang="tr-TR" dirty="0"/>
              <a:t>Diyet içindeki mevcut </a:t>
            </a:r>
            <a:r>
              <a:rPr lang="tr-TR" dirty="0" err="1"/>
              <a:t>retinil</a:t>
            </a:r>
            <a:r>
              <a:rPr lang="tr-TR" dirty="0"/>
              <a:t> esterler bağırsak mukozası içinde hidrolize edilirler ve </a:t>
            </a:r>
            <a:r>
              <a:rPr lang="tr-TR" dirty="0" err="1"/>
              <a:t>retinol</a:t>
            </a:r>
            <a:r>
              <a:rPr lang="tr-TR" dirty="0"/>
              <a:t> ve serbest yağ asitleri olarak salınırlar. Esterlerden </a:t>
            </a:r>
            <a:r>
              <a:rPr lang="tr-TR" dirty="0" err="1"/>
              <a:t>türevlenen</a:t>
            </a:r>
            <a:r>
              <a:rPr lang="tr-TR" dirty="0"/>
              <a:t> ve </a:t>
            </a:r>
            <a:r>
              <a:rPr lang="tr-TR" dirty="0" err="1"/>
              <a:t>karotenlerin</a:t>
            </a:r>
            <a:r>
              <a:rPr lang="tr-TR" dirty="0"/>
              <a:t> yıkılması ve indirgenmesi yoluyla türetilen </a:t>
            </a:r>
            <a:r>
              <a:rPr lang="tr-TR" dirty="0" err="1"/>
              <a:t>retinol</a:t>
            </a:r>
            <a:r>
              <a:rPr lang="tr-TR" dirty="0"/>
              <a:t>, bağırsak mukozasında, uzun zincirli yağ asitlerine yeniden </a:t>
            </a:r>
            <a:r>
              <a:rPr lang="tr-TR" dirty="0" err="1"/>
              <a:t>esterlenir</a:t>
            </a:r>
            <a:r>
              <a:rPr lang="tr-TR" dirty="0"/>
              <a:t> ve </a:t>
            </a:r>
            <a:r>
              <a:rPr lang="tr-TR" dirty="0" err="1"/>
              <a:t>şilomikronların</a:t>
            </a:r>
            <a:r>
              <a:rPr lang="tr-TR" dirty="0"/>
              <a:t> bir bileşeni olarak lenfatik sisteme salgılanır. </a:t>
            </a:r>
            <a:r>
              <a:rPr lang="tr-TR" dirty="0" err="1"/>
              <a:t>Şilomikron</a:t>
            </a:r>
            <a:r>
              <a:rPr lang="tr-TR" dirty="0"/>
              <a:t> kalıntılarında yer alan </a:t>
            </a:r>
            <a:r>
              <a:rPr lang="tr-TR" dirty="0" err="1"/>
              <a:t>Retinil</a:t>
            </a:r>
            <a:r>
              <a:rPr lang="tr-TR" dirty="0"/>
              <a:t> esterler karaciğer tarafından alınır ve depolanır.</a:t>
            </a:r>
          </a:p>
        </p:txBody>
      </p:sp>
      <p:sp>
        <p:nvSpPr>
          <p:cNvPr id="12" name="Metin kutusu 11"/>
          <p:cNvSpPr txBox="1"/>
          <p:nvPr/>
        </p:nvSpPr>
        <p:spPr>
          <a:xfrm>
            <a:off x="4644008" y="2492896"/>
            <a:ext cx="4320480" cy="3416320"/>
          </a:xfrm>
          <a:prstGeom prst="rect">
            <a:avLst/>
          </a:prstGeom>
          <a:noFill/>
        </p:spPr>
        <p:txBody>
          <a:bodyPr wrap="square" rtlCol="0">
            <a:spAutoFit/>
          </a:bodyPr>
          <a:lstStyle/>
          <a:p>
            <a:pPr algn="ctr"/>
            <a:r>
              <a:rPr lang="tr-TR" dirty="0"/>
              <a:t>Gerektiğinde, </a:t>
            </a:r>
            <a:r>
              <a:rPr lang="tr-TR" dirty="0" err="1"/>
              <a:t>retinol</a:t>
            </a:r>
            <a:r>
              <a:rPr lang="tr-TR" dirty="0"/>
              <a:t> karaciğerden salınır ve plazma </a:t>
            </a:r>
            <a:r>
              <a:rPr lang="tr-TR" dirty="0" err="1"/>
              <a:t>retinol</a:t>
            </a:r>
            <a:r>
              <a:rPr lang="tr-TR" dirty="0"/>
              <a:t>-bağlayıcı protein (RBP) ile karaciğer dışı dokulara taşınmaktadır. </a:t>
            </a:r>
            <a:r>
              <a:rPr lang="tr-TR" dirty="0" err="1"/>
              <a:t>Retinol</a:t>
            </a:r>
            <a:r>
              <a:rPr lang="tr-TR" dirty="0"/>
              <a:t>-RBP kompleks, </a:t>
            </a:r>
            <a:r>
              <a:rPr lang="tr-TR" dirty="0" err="1"/>
              <a:t>retinolün</a:t>
            </a:r>
            <a:r>
              <a:rPr lang="tr-TR" dirty="0"/>
              <a:t> girişine izin verilen </a:t>
            </a:r>
            <a:r>
              <a:rPr lang="tr-TR" dirty="0" err="1"/>
              <a:t>periferal</a:t>
            </a:r>
            <a:r>
              <a:rPr lang="tr-TR" dirty="0"/>
              <a:t> doku hücrelerinin yüzeyindeki spesifik reseptörlerine bağlanır. Birçok doku, </a:t>
            </a:r>
            <a:r>
              <a:rPr lang="tr-TR" dirty="0" err="1"/>
              <a:t>steroid</a:t>
            </a:r>
            <a:r>
              <a:rPr lang="tr-TR" dirty="0"/>
              <a:t> hormonların analoglarına benzer bir şekilde etki gösteren vitaminlerin etki mekanizmasında olduğu gibi çekirdeğinde </a:t>
            </a:r>
            <a:r>
              <a:rPr lang="tr-TR" dirty="0" err="1"/>
              <a:t>retinol</a:t>
            </a:r>
            <a:r>
              <a:rPr lang="tr-TR" dirty="0"/>
              <a:t> taşıyan bir hücresel </a:t>
            </a:r>
            <a:r>
              <a:rPr lang="tr-TR" dirty="0" err="1"/>
              <a:t>retinol</a:t>
            </a:r>
            <a:r>
              <a:rPr lang="tr-TR" dirty="0"/>
              <a:t> bağlayıcı protein içerir.</a:t>
            </a:r>
          </a:p>
        </p:txBody>
      </p:sp>
    </p:spTree>
    <p:extLst>
      <p:ext uri="{BB962C8B-B14F-4D97-AF65-F5344CB8AC3E}">
        <p14:creationId xmlns:p14="http://schemas.microsoft.com/office/powerpoint/2010/main" val="301556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ulsa\Dropbox\xys\Photo 16-09-2018, 20 03 2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6000"/>
                    </a14:imgEffect>
                    <a14:imgEffect>
                      <a14:brightnessContrast bright="8000" contrast="47000"/>
                    </a14:imgEffect>
                  </a14:imgLayer>
                </a14:imgProps>
              </a:ext>
              <a:ext uri="{28A0092B-C50C-407E-A947-70E740481C1C}">
                <a14:useLocalDpi xmlns:a14="http://schemas.microsoft.com/office/drawing/2010/main" val="0"/>
              </a:ext>
            </a:extLst>
          </a:blip>
          <a:srcRect/>
          <a:stretch>
            <a:fillRect/>
          </a:stretch>
        </p:blipFill>
        <p:spPr bwMode="auto">
          <a:xfrm>
            <a:off x="1961273" y="206001"/>
            <a:ext cx="5221454" cy="644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0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26064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A’nın Etki Mekanizması</a:t>
            </a:r>
          </a:p>
        </p:txBody>
      </p:sp>
      <p:pic>
        <p:nvPicPr>
          <p:cNvPr id="6146" name="Picture 2" descr="C:\Users\gulsa\Dropbox\xys\Photo 16-09-2018, 20 03 22 (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273224" y="1429900"/>
            <a:ext cx="1706488" cy="5095444"/>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123728" y="1700808"/>
            <a:ext cx="6840760" cy="3970318"/>
          </a:xfrm>
          <a:prstGeom prst="rect">
            <a:avLst/>
          </a:prstGeom>
          <a:noFill/>
        </p:spPr>
        <p:txBody>
          <a:bodyPr wrap="square" rtlCol="0">
            <a:spAutoFit/>
          </a:bodyPr>
          <a:lstStyle/>
          <a:p>
            <a:pPr algn="ctr"/>
            <a:r>
              <a:rPr lang="tr-TR" dirty="0" err="1"/>
              <a:t>Retinol</a:t>
            </a:r>
            <a:r>
              <a:rPr lang="tr-TR" dirty="0"/>
              <a:t> </a:t>
            </a:r>
            <a:r>
              <a:rPr lang="tr-TR" dirty="0" err="1"/>
              <a:t>retinoik</a:t>
            </a:r>
            <a:r>
              <a:rPr lang="tr-TR" dirty="0"/>
              <a:t> aside oksitlenir. </a:t>
            </a:r>
          </a:p>
          <a:p>
            <a:pPr algn="ctr"/>
            <a:r>
              <a:rPr lang="tr-TR" dirty="0" err="1"/>
              <a:t>Retinoik</a:t>
            </a:r>
            <a:r>
              <a:rPr lang="tr-TR" dirty="0"/>
              <a:t> asit, </a:t>
            </a:r>
            <a:r>
              <a:rPr lang="tr-TR" dirty="0" err="1"/>
              <a:t>epitel</a:t>
            </a:r>
            <a:r>
              <a:rPr lang="tr-TR" dirty="0"/>
              <a:t> hücreleri gibi hedef dokuların çekirdeğinde bulunan spesifik reseptör proteinlerine yüksek bir </a:t>
            </a:r>
            <a:r>
              <a:rPr lang="tr-TR" dirty="0" err="1"/>
              <a:t>afinite</a:t>
            </a:r>
            <a:r>
              <a:rPr lang="tr-TR" dirty="0"/>
              <a:t> ile bağlanır. </a:t>
            </a:r>
          </a:p>
          <a:p>
            <a:pPr algn="ctr"/>
            <a:r>
              <a:rPr lang="tr-TR" dirty="0"/>
              <a:t>Aktif </a:t>
            </a:r>
            <a:r>
              <a:rPr lang="tr-TR" dirty="0" err="1"/>
              <a:t>retinoik</a:t>
            </a:r>
            <a:r>
              <a:rPr lang="tr-TR" dirty="0"/>
              <a:t> asit-reseptör kompleksi, birçok fizyolojik fonksiyonları düzenleyen özel proteinlerin üretiminin kontrol etmek için </a:t>
            </a:r>
            <a:r>
              <a:rPr lang="tr-TR" dirty="0" err="1"/>
              <a:t>retinoid</a:t>
            </a:r>
            <a:r>
              <a:rPr lang="tr-TR" dirty="0"/>
              <a:t>-spesifik RNA sentezini düzenleyen nükleer kromatin ile etkileşime girer.</a:t>
            </a:r>
          </a:p>
          <a:p>
            <a:pPr algn="ctr"/>
            <a:r>
              <a:rPr lang="tr-TR" dirty="0"/>
              <a:t> Örneğin </a:t>
            </a:r>
            <a:r>
              <a:rPr lang="tr-TR" dirty="0" err="1"/>
              <a:t>retinoidler</a:t>
            </a:r>
            <a:r>
              <a:rPr lang="tr-TR" dirty="0"/>
              <a:t>, vücudun en çok </a:t>
            </a:r>
            <a:r>
              <a:rPr lang="tr-TR" dirty="0" err="1"/>
              <a:t>epitel</a:t>
            </a:r>
            <a:r>
              <a:rPr lang="tr-TR" dirty="0"/>
              <a:t> dokularında bulunan </a:t>
            </a:r>
            <a:r>
              <a:rPr lang="tr-TR" dirty="0" err="1"/>
              <a:t>keratinin</a:t>
            </a:r>
            <a:r>
              <a:rPr lang="tr-TR" dirty="0"/>
              <a:t> gen ifadesini kontrol eder. </a:t>
            </a:r>
          </a:p>
          <a:p>
            <a:pPr algn="ctr"/>
            <a:r>
              <a:rPr lang="tr-TR" dirty="0" err="1"/>
              <a:t>Retinoik</a:t>
            </a:r>
            <a:r>
              <a:rPr lang="tr-TR" dirty="0"/>
              <a:t> asit-reseptör proteinleri, tümü benzer bir şekilde işlev gösteren </a:t>
            </a:r>
            <a:r>
              <a:rPr lang="tr-TR" dirty="0" err="1"/>
              <a:t>steroid</a:t>
            </a:r>
            <a:r>
              <a:rPr lang="tr-TR" dirty="0"/>
              <a:t> ve </a:t>
            </a:r>
            <a:r>
              <a:rPr lang="tr-TR" dirty="0" err="1"/>
              <a:t>tiroid</a:t>
            </a:r>
            <a:r>
              <a:rPr lang="tr-TR" dirty="0"/>
              <a:t> hormonları ve 1,25-dihidroksi </a:t>
            </a:r>
            <a:r>
              <a:rPr lang="tr-TR" dirty="0" err="1"/>
              <a:t>kolekalsiferol</a:t>
            </a:r>
            <a:r>
              <a:rPr lang="tr-TR" dirty="0"/>
              <a:t> içeren </a:t>
            </a:r>
            <a:r>
              <a:rPr lang="tr-TR" dirty="0" err="1"/>
              <a:t>transkripsiyonel</a:t>
            </a:r>
            <a:r>
              <a:rPr lang="tr-TR" dirty="0"/>
              <a:t> düzenleyici </a:t>
            </a:r>
            <a:r>
              <a:rPr lang="tr-TR" dirty="0" err="1"/>
              <a:t>süperailesinin</a:t>
            </a:r>
            <a:r>
              <a:rPr lang="tr-TR" dirty="0"/>
              <a:t> bir parçasıdır.</a:t>
            </a:r>
          </a:p>
        </p:txBody>
      </p:sp>
    </p:spTree>
    <p:extLst>
      <p:ext uri="{BB962C8B-B14F-4D97-AF65-F5344CB8AC3E}">
        <p14:creationId xmlns:p14="http://schemas.microsoft.com/office/powerpoint/2010/main" val="205015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26064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 Vitaminin Fonksiyonları</a:t>
            </a:r>
          </a:p>
        </p:txBody>
      </p:sp>
      <p:sp>
        <p:nvSpPr>
          <p:cNvPr id="3" name="Metin kutusu 2"/>
          <p:cNvSpPr txBox="1"/>
          <p:nvPr/>
        </p:nvSpPr>
        <p:spPr>
          <a:xfrm>
            <a:off x="273224" y="1340768"/>
            <a:ext cx="8619256" cy="5355312"/>
          </a:xfrm>
          <a:prstGeom prst="rect">
            <a:avLst/>
          </a:prstGeom>
          <a:noFill/>
        </p:spPr>
        <p:txBody>
          <a:bodyPr wrap="square" rtlCol="0">
            <a:spAutoFit/>
          </a:bodyPr>
          <a:lstStyle/>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1.Görme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Siklusu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dirty="0"/>
              <a:t>Vitamin A, </a:t>
            </a:r>
            <a:r>
              <a:rPr lang="tr-TR" dirty="0" err="1"/>
              <a:t>rod</a:t>
            </a:r>
            <a:r>
              <a:rPr lang="tr-TR" dirty="0"/>
              <a:t> ve koni hücrelerinin görme pigmentlerinin bir bileşenidir. </a:t>
            </a:r>
            <a:r>
              <a:rPr lang="tr-TR" dirty="0" err="1"/>
              <a:t>Rodopsin</a:t>
            </a:r>
            <a:r>
              <a:rPr lang="tr-TR" dirty="0"/>
              <a:t>, özellikle </a:t>
            </a:r>
            <a:r>
              <a:rPr lang="tr-TR" dirty="0" err="1"/>
              <a:t>opsin</a:t>
            </a:r>
            <a:r>
              <a:rPr lang="tr-TR" dirty="0"/>
              <a:t> proteinine bağlanan 11-cis </a:t>
            </a:r>
            <a:r>
              <a:rPr lang="tr-TR" dirty="0" err="1"/>
              <a:t>retinali</a:t>
            </a:r>
            <a:r>
              <a:rPr lang="tr-TR" dirty="0"/>
              <a:t> içeren retinadaki </a:t>
            </a:r>
            <a:r>
              <a:rPr lang="tr-TR" dirty="0" err="1"/>
              <a:t>rod</a:t>
            </a:r>
            <a:r>
              <a:rPr lang="tr-TR" dirty="0"/>
              <a:t> hücrelerinin görme pigmentidir. </a:t>
            </a:r>
            <a:r>
              <a:rPr lang="tr-TR" dirty="0" err="1"/>
              <a:t>Rodopsin</a:t>
            </a:r>
            <a:r>
              <a:rPr lang="tr-TR" dirty="0"/>
              <a:t>, ışığa maruz kaldığında, görme pigmentlerinin beyazlaşmasına neden olan ve tüm trans </a:t>
            </a:r>
            <a:r>
              <a:rPr lang="tr-TR" dirty="0" err="1"/>
              <a:t>retinal</a:t>
            </a:r>
            <a:r>
              <a:rPr lang="tr-TR" dirty="0"/>
              <a:t> ile </a:t>
            </a:r>
            <a:r>
              <a:rPr lang="tr-TR" dirty="0" err="1"/>
              <a:t>opsini</a:t>
            </a:r>
            <a:r>
              <a:rPr lang="tr-TR" dirty="0"/>
              <a:t> ortaya çıkaran bir seri fotokimyasal </a:t>
            </a:r>
            <a:r>
              <a:rPr lang="tr-TR" dirty="0" err="1"/>
              <a:t>izomerizasyon</a:t>
            </a:r>
            <a:r>
              <a:rPr lang="tr-TR" dirty="0"/>
              <a:t> gerçekleşir. Koni hücreleri de renklerin görülmesinden sorumludur.</a:t>
            </a:r>
          </a:p>
          <a:p>
            <a:pPr algn="just"/>
            <a:endParaRPr lang="tr-TR" dirty="0"/>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2.Büyüme: </a:t>
            </a:r>
            <a:r>
              <a:rPr lang="tr-TR" dirty="0"/>
              <a:t>Vitamin A eksikliği, çocuklarda büyüme geriliğine neden olur. Ayrıca kemik gelişimi yavaşlar.</a:t>
            </a:r>
          </a:p>
          <a:p>
            <a:pPr algn="just"/>
            <a:endParaRPr lang="tr-TR" dirty="0"/>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3.Üreme: </a:t>
            </a:r>
            <a:r>
              <a:rPr lang="tr-TR" dirty="0" err="1"/>
              <a:t>Retinol</a:t>
            </a:r>
            <a:r>
              <a:rPr lang="tr-TR" dirty="0"/>
              <a:t> ve </a:t>
            </a:r>
            <a:r>
              <a:rPr lang="tr-TR" dirty="0" err="1"/>
              <a:t>retinal</a:t>
            </a:r>
            <a:r>
              <a:rPr lang="tr-TR" dirty="0"/>
              <a:t>, norma, üreme için gereklidir ve erkeklerde </a:t>
            </a:r>
            <a:r>
              <a:rPr lang="tr-TR" dirty="0" err="1"/>
              <a:t>spermatogenezi</a:t>
            </a:r>
            <a:r>
              <a:rPr lang="tr-TR" dirty="0"/>
              <a:t> destekler ve dişilerde </a:t>
            </a:r>
            <a:r>
              <a:rPr lang="tr-TR" dirty="0" err="1"/>
              <a:t>fetal</a:t>
            </a:r>
            <a:r>
              <a:rPr lang="tr-TR" dirty="0"/>
              <a:t> </a:t>
            </a:r>
            <a:r>
              <a:rPr lang="tr-TR" dirty="0" err="1"/>
              <a:t>rezorpsiyonuna</a:t>
            </a:r>
            <a:r>
              <a:rPr lang="tr-TR" dirty="0"/>
              <a:t> engel olur. </a:t>
            </a:r>
            <a:r>
              <a:rPr lang="tr-TR" dirty="0" err="1"/>
              <a:t>Retinoik</a:t>
            </a:r>
            <a:r>
              <a:rPr lang="tr-TR" dirty="0"/>
              <a:t> asit, üremenin korunumunda ve görme döngüsünde </a:t>
            </a:r>
            <a:r>
              <a:rPr lang="tr-TR" dirty="0" err="1"/>
              <a:t>inaktiftir</a:t>
            </a:r>
            <a:r>
              <a:rPr lang="tr-TR" dirty="0"/>
              <a:t>, fakat </a:t>
            </a:r>
            <a:r>
              <a:rPr lang="tr-TR" dirty="0" err="1"/>
              <a:t>epital</a:t>
            </a:r>
            <a:r>
              <a:rPr lang="tr-TR" dirty="0"/>
              <a:t> hücrelerinin farklılaşması ve büyümesini teşvik eder. Bu nedenle, doğumlarından itibaren sadece </a:t>
            </a:r>
            <a:r>
              <a:rPr lang="tr-TR" dirty="0" err="1"/>
              <a:t>retinoik</a:t>
            </a:r>
            <a:r>
              <a:rPr lang="tr-TR" dirty="0"/>
              <a:t> asit şeklinde A vitamini verilen hayvanlar kör ve kısır olur.</a:t>
            </a:r>
          </a:p>
          <a:p>
            <a:pPr algn="just"/>
            <a:endParaRPr lang="tr-TR" dirty="0"/>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4.Epitel Hücrelerin Korunması: </a:t>
            </a:r>
            <a:r>
              <a:rPr lang="tr-TR" dirty="0"/>
              <a:t>A Vitamini, </a:t>
            </a:r>
            <a:r>
              <a:rPr lang="tr-TR" dirty="0" err="1"/>
              <a:t>epitel</a:t>
            </a:r>
            <a:r>
              <a:rPr lang="tr-TR" dirty="0"/>
              <a:t> dokularının normal farklılaşması ve mukus </a:t>
            </a:r>
            <a:r>
              <a:rPr lang="tr-TR" dirty="0" err="1"/>
              <a:t>sekresyonu</a:t>
            </a:r>
            <a:r>
              <a:rPr lang="tr-TR" dirty="0"/>
              <a:t> için gereklidir.</a:t>
            </a:r>
          </a:p>
        </p:txBody>
      </p:sp>
    </p:spTree>
    <p:extLst>
      <p:ext uri="{BB962C8B-B14F-4D97-AF65-F5344CB8AC3E}">
        <p14:creationId xmlns:p14="http://schemas.microsoft.com/office/powerpoint/2010/main" val="2558181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71772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 Vitamininin Dağılımı</a:t>
            </a:r>
          </a:p>
        </p:txBody>
      </p:sp>
      <p:sp>
        <p:nvSpPr>
          <p:cNvPr id="3" name="Metin kutusu 2"/>
          <p:cNvSpPr txBox="1"/>
          <p:nvPr/>
        </p:nvSpPr>
        <p:spPr>
          <a:xfrm>
            <a:off x="273224" y="1864664"/>
            <a:ext cx="8547248" cy="923330"/>
          </a:xfrm>
          <a:prstGeom prst="rect">
            <a:avLst/>
          </a:prstGeom>
          <a:noFill/>
        </p:spPr>
        <p:txBody>
          <a:bodyPr wrap="square" rtlCol="0">
            <a:spAutoFit/>
          </a:bodyPr>
          <a:lstStyle/>
          <a:p>
            <a:pPr algn="just"/>
            <a:r>
              <a:rPr lang="tr-TR" dirty="0"/>
              <a:t> Karaciğer, böbrek, krem, yağ ve yumurta sarısı A vitamininin öncülleri için iyi kaynaktır. Sarı, koyu yeşil sebzeler, meyveler A vitamini öncülleri olan </a:t>
            </a:r>
            <a:r>
              <a:rPr lang="tr-TR" dirty="0" err="1"/>
              <a:t>karotenlerin</a:t>
            </a:r>
            <a:r>
              <a:rPr lang="tr-TR" dirty="0"/>
              <a:t> diyetsel kaynaklarıdır.</a:t>
            </a:r>
          </a:p>
        </p:txBody>
      </p:sp>
      <p:sp>
        <p:nvSpPr>
          <p:cNvPr id="4" name="Akış Çizelgesi: Delikli Teyp 3"/>
          <p:cNvSpPr/>
          <p:nvPr/>
        </p:nvSpPr>
        <p:spPr>
          <a:xfrm>
            <a:off x="273224" y="350100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 Vitamini Gereksinimi</a:t>
            </a:r>
          </a:p>
        </p:txBody>
      </p:sp>
      <p:sp>
        <p:nvSpPr>
          <p:cNvPr id="5" name="Metin kutusu 4"/>
          <p:cNvSpPr txBox="1"/>
          <p:nvPr/>
        </p:nvSpPr>
        <p:spPr>
          <a:xfrm>
            <a:off x="273224" y="4581128"/>
            <a:ext cx="8547248" cy="1477328"/>
          </a:xfrm>
          <a:prstGeom prst="rect">
            <a:avLst/>
          </a:prstGeom>
          <a:noFill/>
        </p:spPr>
        <p:txBody>
          <a:bodyPr wrap="square" rtlCol="0">
            <a:spAutoFit/>
          </a:bodyPr>
          <a:lstStyle/>
          <a:p>
            <a:pPr algn="just"/>
            <a:r>
              <a:rPr lang="tr-TR" dirty="0"/>
              <a:t> Yetişkinler için önerilen günlük doz (RDA) erkeklerde 900 </a:t>
            </a:r>
            <a:r>
              <a:rPr lang="tr-TR" dirty="0" err="1"/>
              <a:t>retinol</a:t>
            </a:r>
            <a:r>
              <a:rPr lang="tr-TR" dirty="0"/>
              <a:t> aktivite eşdeğeri (RAE), kadınlarda ise 700 </a:t>
            </a:r>
            <a:r>
              <a:rPr lang="tr-TR" dirty="0" err="1"/>
              <a:t>retinol</a:t>
            </a:r>
            <a:r>
              <a:rPr lang="tr-TR" dirty="0"/>
              <a:t> aktivite eşdeğeridir (RAE). Karşılaştırmaya göre, 1 RAE = 1 mg </a:t>
            </a:r>
            <a:r>
              <a:rPr lang="tr-TR" dirty="0" err="1"/>
              <a:t>retinol</a:t>
            </a:r>
            <a:r>
              <a:rPr lang="tr-TR" dirty="0"/>
              <a:t>, 12 mg β-</a:t>
            </a:r>
            <a:r>
              <a:rPr lang="tr-TR" dirty="0" err="1"/>
              <a:t>karoten</a:t>
            </a:r>
            <a:r>
              <a:rPr lang="tr-TR" dirty="0"/>
              <a:t>, veya 24 mg diğer </a:t>
            </a:r>
            <a:r>
              <a:rPr lang="tr-TR" dirty="0" err="1"/>
              <a:t>karotenoidler</a:t>
            </a:r>
            <a:r>
              <a:rPr lang="tr-TR" dirty="0"/>
              <a:t>.</a:t>
            </a:r>
          </a:p>
          <a:p>
            <a:r>
              <a:rPr lang="tr-TR" dirty="0"/>
              <a:t> </a:t>
            </a:r>
          </a:p>
        </p:txBody>
      </p:sp>
    </p:spTree>
    <p:extLst>
      <p:ext uri="{BB962C8B-B14F-4D97-AF65-F5344CB8AC3E}">
        <p14:creationId xmlns:p14="http://schemas.microsoft.com/office/powerpoint/2010/main" val="1353707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50032" y="260648"/>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50032" y="1268760"/>
            <a:ext cx="8714456" cy="5632311"/>
          </a:xfrm>
          <a:prstGeom prst="rect">
            <a:avLst/>
          </a:prstGeom>
          <a:noFill/>
        </p:spPr>
        <p:txBody>
          <a:bodyPr wrap="square" rtlCol="0">
            <a:spAutoFit/>
          </a:bodyPr>
          <a:lstStyle/>
          <a:p>
            <a:pPr algn="just"/>
            <a:r>
              <a:rPr lang="tr-TR" dirty="0" err="1"/>
              <a:t>Retinol</a:t>
            </a:r>
            <a:r>
              <a:rPr lang="tr-TR" dirty="0"/>
              <a:t> ve öncülleri </a:t>
            </a:r>
            <a:r>
              <a:rPr lang="tr-TR" dirty="0" err="1"/>
              <a:t>dietlerde</a:t>
            </a:r>
            <a:r>
              <a:rPr lang="tr-TR" dirty="0"/>
              <a:t> kullanılır halbuki </a:t>
            </a:r>
            <a:r>
              <a:rPr lang="tr-TR" dirty="0" err="1"/>
              <a:t>retinoik</a:t>
            </a:r>
            <a:r>
              <a:rPr lang="tr-TR" dirty="0"/>
              <a:t> asidin çeşitli formları dermatolojide kullanılır.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1.Diyet eksikliği: </a:t>
            </a:r>
            <a:r>
              <a:rPr lang="tr-TR" dirty="0"/>
              <a:t>Vitamin eksikliği olan hastaların tedavisinde, </a:t>
            </a:r>
            <a:r>
              <a:rPr lang="tr-TR" u="sng" dirty="0" err="1">
                <a:effectLst>
                  <a:outerShdw blurRad="38100" dist="38100" dir="2700000" algn="tl">
                    <a:srgbClr val="000000">
                      <a:alpha val="43137"/>
                    </a:srgbClr>
                  </a:outerShdw>
                </a:effectLst>
              </a:rPr>
              <a:t>retinol</a:t>
            </a:r>
            <a:r>
              <a:rPr lang="tr-TR" u="sng" dirty="0">
                <a:effectLst>
                  <a:outerShdw blurRad="38100" dist="38100" dir="2700000" algn="tl">
                    <a:srgbClr val="000000">
                      <a:alpha val="43137"/>
                    </a:srgbClr>
                  </a:outerShdw>
                </a:effectLst>
              </a:rPr>
              <a:t> veya </a:t>
            </a:r>
            <a:r>
              <a:rPr lang="tr-TR" u="sng" dirty="0" err="1">
                <a:effectLst>
                  <a:outerShdw blurRad="38100" dist="38100" dir="2700000" algn="tl">
                    <a:srgbClr val="000000">
                      <a:alpha val="43137"/>
                    </a:srgbClr>
                  </a:outerShdw>
                </a:effectLst>
              </a:rPr>
              <a:t>retinil</a:t>
            </a:r>
            <a:r>
              <a:rPr lang="tr-TR" u="sng" dirty="0">
                <a:effectLst>
                  <a:outerShdw blurRad="38100" dist="38100" dir="2700000" algn="tl">
                    <a:srgbClr val="000000">
                      <a:alpha val="43137"/>
                    </a:srgbClr>
                  </a:outerShdw>
                </a:effectLst>
              </a:rPr>
              <a:t> </a:t>
            </a:r>
            <a:r>
              <a:rPr lang="tr-TR" dirty="0"/>
              <a:t>esterleri olarak Vitamin A uygulanır. </a:t>
            </a:r>
            <a:r>
              <a:rPr lang="tr-TR" u="sng" dirty="0"/>
              <a:t>Gece körlüğü, vitamin A eksikliğinin erken dönemdeki belirtilerinden birisidir.</a:t>
            </a:r>
            <a:r>
              <a:rPr lang="tr-TR" dirty="0"/>
              <a:t> Görme eşiği artar ve kısık ışıkta görmesi zorlaşır. Uzun süren eksiklik, görme hücrelerinin geri dönüşümsüz kaybına neden olur. Şiddetli vitamin A eksiklikleri, </a:t>
            </a:r>
            <a:r>
              <a:rPr lang="tr-TR" dirty="0" err="1"/>
              <a:t>konjuktivit</a:t>
            </a:r>
            <a:r>
              <a:rPr lang="tr-TR" dirty="0"/>
              <a:t> ve korneanın patolojik kuruluğu olan </a:t>
            </a:r>
            <a:r>
              <a:rPr lang="tr-TR" dirty="0" err="1"/>
              <a:t>kseroftalmi’ye</a:t>
            </a:r>
            <a:r>
              <a:rPr lang="tr-TR" dirty="0"/>
              <a:t> yol açar. Eğer tedavi edilmezse, </a:t>
            </a:r>
            <a:r>
              <a:rPr lang="tr-TR" dirty="0" err="1"/>
              <a:t>kseroftalmi</a:t>
            </a:r>
            <a:r>
              <a:rPr lang="tr-TR" dirty="0"/>
              <a:t> </a:t>
            </a:r>
            <a:r>
              <a:rPr lang="tr-TR" dirty="0" err="1"/>
              <a:t>korneal</a:t>
            </a:r>
            <a:r>
              <a:rPr lang="tr-TR" dirty="0"/>
              <a:t> </a:t>
            </a:r>
            <a:r>
              <a:rPr lang="tr-TR" dirty="0" err="1"/>
              <a:t>ülserasyona</a:t>
            </a:r>
            <a:r>
              <a:rPr lang="tr-TR" dirty="0"/>
              <a:t> ve en sonunda, </a:t>
            </a:r>
            <a:r>
              <a:rPr lang="tr-TR" dirty="0" err="1"/>
              <a:t>opak</a:t>
            </a:r>
            <a:r>
              <a:rPr lang="tr-TR" dirty="0"/>
              <a:t> çizgi dokunun oluşumundan dolayı körlük gözlenir. Bu durum gelişmekte olan tropik ülkelerde en yaygın çocuklarda görülür. Dünya genelinde 500,000’inin üzerinde çocuk, yetersiz vitamin A ile beslenme nedeniyle gelişen </a:t>
            </a:r>
            <a:r>
              <a:rPr lang="tr-TR" dirty="0" err="1"/>
              <a:t>kseroftalmi</a:t>
            </a:r>
            <a:r>
              <a:rPr lang="tr-TR" dirty="0"/>
              <a:t> kaynaklı körlükle her yıl karşı karşıya kalmaktadır.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2.Akne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psoriasis</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dirty="0"/>
              <a:t>Akne ve sedef hastalığı gibi dermatolojik problemler Ilımlı düzeydeki akne olguları, </a:t>
            </a:r>
            <a:r>
              <a:rPr lang="tr-TR" dirty="0" err="1"/>
              <a:t>Darier</a:t>
            </a:r>
            <a:r>
              <a:rPr lang="tr-TR" dirty="0"/>
              <a:t> hastaları (</a:t>
            </a:r>
            <a:r>
              <a:rPr lang="tr-TR" dirty="0" err="1"/>
              <a:t>keratozis</a:t>
            </a:r>
            <a:r>
              <a:rPr lang="tr-TR" dirty="0"/>
              <a:t> </a:t>
            </a:r>
            <a:r>
              <a:rPr lang="tr-TR" dirty="0" err="1"/>
              <a:t>follikülaris</a:t>
            </a:r>
            <a:r>
              <a:rPr lang="tr-TR" dirty="0"/>
              <a:t>) ve deri yaşlanması, </a:t>
            </a:r>
            <a:r>
              <a:rPr lang="tr-TR" dirty="0" err="1"/>
              <a:t>benzoil</a:t>
            </a:r>
            <a:r>
              <a:rPr lang="tr-TR" dirty="0"/>
              <a:t> peroksit ve antibiyotiklerin </a:t>
            </a:r>
            <a:r>
              <a:rPr lang="tr-TR" dirty="0" err="1"/>
              <a:t>yanısıra</a:t>
            </a:r>
            <a:r>
              <a:rPr lang="tr-TR" dirty="0"/>
              <a:t> </a:t>
            </a:r>
            <a:r>
              <a:rPr lang="tr-TR" dirty="0" err="1"/>
              <a:t>tretinoinin</a:t>
            </a:r>
            <a:r>
              <a:rPr lang="tr-TR" dirty="0"/>
              <a:t> (</a:t>
            </a:r>
            <a:r>
              <a:rPr lang="tr-TR" u="sng" dirty="0" err="1">
                <a:effectLst>
                  <a:outerShdw blurRad="38100" dist="38100" dir="2700000" algn="tl">
                    <a:srgbClr val="000000">
                      <a:alpha val="43137"/>
                    </a:srgbClr>
                  </a:outerShdw>
                </a:effectLst>
              </a:rPr>
              <a:t>all</a:t>
            </a:r>
            <a:r>
              <a:rPr lang="tr-TR" u="sng" dirty="0">
                <a:effectLst>
                  <a:outerShdw blurRad="38100" dist="38100" dir="2700000" algn="tl">
                    <a:srgbClr val="000000">
                      <a:alpha val="43137"/>
                    </a:srgbClr>
                  </a:outerShdw>
                </a:effectLst>
              </a:rPr>
              <a:t>-trans </a:t>
            </a:r>
            <a:r>
              <a:rPr lang="tr-TR" u="sng" dirty="0" err="1">
                <a:effectLst>
                  <a:outerShdw blurRad="38100" dist="38100" dir="2700000" algn="tl">
                    <a:srgbClr val="000000">
                      <a:alpha val="43137"/>
                    </a:srgbClr>
                  </a:outerShdw>
                </a:effectLst>
              </a:rPr>
              <a:t>retinoik</a:t>
            </a:r>
            <a:r>
              <a:rPr lang="tr-TR" u="sng" dirty="0">
                <a:effectLst>
                  <a:outerShdw blurRad="38100" dist="38100" dir="2700000" algn="tl">
                    <a:srgbClr val="000000">
                      <a:alpha val="43137"/>
                    </a:srgbClr>
                  </a:outerShdw>
                </a:effectLst>
              </a:rPr>
              <a:t> asit</a:t>
            </a:r>
            <a:r>
              <a:rPr lang="tr-TR" dirty="0"/>
              <a:t>) </a:t>
            </a:r>
            <a:r>
              <a:rPr lang="tr-TR" dirty="0" err="1"/>
              <a:t>topikal</a:t>
            </a:r>
            <a:r>
              <a:rPr lang="tr-TR" dirty="0"/>
              <a:t> uygulaması ile tedavi edilir. </a:t>
            </a:r>
            <a:r>
              <a:rPr lang="tr-TR" b="1" i="1" dirty="0">
                <a:solidFill>
                  <a:schemeClr val="accent1"/>
                </a:solidFill>
                <a:effectLst>
                  <a:outerShdw blurRad="38100" dist="38100" dir="2700000" algn="tl">
                    <a:srgbClr val="000000">
                      <a:alpha val="43137"/>
                    </a:srgbClr>
                  </a:outerShdw>
                </a:effectLst>
              </a:rPr>
              <a:t>(</a:t>
            </a:r>
            <a:r>
              <a:rPr lang="tr-TR" b="1" i="1" dirty="0" err="1">
                <a:solidFill>
                  <a:schemeClr val="accent1"/>
                </a:solidFill>
                <a:effectLst>
                  <a:outerShdw blurRad="38100" dist="38100" dir="2700000" algn="tl">
                    <a:srgbClr val="000000">
                      <a:alpha val="43137"/>
                    </a:srgbClr>
                  </a:outerShdw>
                </a:effectLst>
              </a:rPr>
              <a:t>Tretinoin</a:t>
            </a:r>
            <a:r>
              <a:rPr lang="tr-TR" b="1" i="1" dirty="0">
                <a:solidFill>
                  <a:schemeClr val="accent1"/>
                </a:solidFill>
                <a:effectLst>
                  <a:outerShdw blurRad="38100" dist="38100" dir="2700000" algn="tl">
                    <a:srgbClr val="000000">
                      <a:alpha val="43137"/>
                    </a:srgbClr>
                  </a:outerShdw>
                </a:effectLst>
              </a:rPr>
              <a:t> sistemik uygulama açısından çok fazla </a:t>
            </a:r>
            <a:r>
              <a:rPr lang="tr-TR" b="1" i="1" dirty="0" err="1">
                <a:solidFill>
                  <a:schemeClr val="accent1"/>
                </a:solidFill>
                <a:effectLst>
                  <a:outerShdw blurRad="38100" dist="38100" dir="2700000" algn="tl">
                    <a:srgbClr val="000000">
                      <a:alpha val="43137"/>
                    </a:srgbClr>
                  </a:outerShdw>
                </a:effectLst>
              </a:rPr>
              <a:t>toksik</a:t>
            </a:r>
            <a:r>
              <a:rPr lang="tr-TR" b="1" i="1" dirty="0">
                <a:solidFill>
                  <a:schemeClr val="accent1"/>
                </a:solidFill>
                <a:effectLst>
                  <a:outerShdw blurRad="38100" dist="38100" dir="2700000" algn="tl">
                    <a:srgbClr val="000000">
                      <a:alpha val="43137"/>
                    </a:srgbClr>
                  </a:outerShdw>
                </a:effectLst>
              </a:rPr>
              <a:t> olduğu için </a:t>
            </a:r>
            <a:r>
              <a:rPr lang="tr-TR" b="1" i="1" dirty="0" err="1">
                <a:solidFill>
                  <a:schemeClr val="accent1"/>
                </a:solidFill>
                <a:effectLst>
                  <a:outerShdw blurRad="38100" dist="38100" dir="2700000" algn="tl">
                    <a:srgbClr val="000000">
                      <a:alpha val="43137"/>
                    </a:srgbClr>
                  </a:outerShdw>
                </a:effectLst>
              </a:rPr>
              <a:t>topikal</a:t>
            </a:r>
            <a:r>
              <a:rPr lang="tr-TR" b="1" i="1" dirty="0">
                <a:solidFill>
                  <a:schemeClr val="accent1"/>
                </a:solidFill>
                <a:effectLst>
                  <a:outerShdw blurRad="38100" dist="38100" dir="2700000" algn="tl">
                    <a:srgbClr val="000000">
                      <a:alpha val="43137"/>
                    </a:srgbClr>
                  </a:outerShdw>
                </a:effectLst>
              </a:rPr>
              <a:t> kullanım şeklinde sınırlandırılmıştır)</a:t>
            </a:r>
            <a:r>
              <a:rPr lang="tr-TR" dirty="0"/>
              <a:t>. Ağır, inatçı, </a:t>
            </a:r>
            <a:r>
              <a:rPr lang="tr-TR" dirty="0" err="1"/>
              <a:t>kistik</a:t>
            </a:r>
            <a:r>
              <a:rPr lang="tr-TR" dirty="0"/>
              <a:t> akneler </a:t>
            </a:r>
            <a:r>
              <a:rPr lang="tr-TR" dirty="0" err="1"/>
              <a:t>konvensiyonel</a:t>
            </a:r>
            <a:r>
              <a:rPr lang="tr-TR" dirty="0"/>
              <a:t> tedavilere cevap vermeyen hastalarda ağız yoluyla alınan </a:t>
            </a:r>
            <a:r>
              <a:rPr lang="tr-TR" dirty="0" err="1"/>
              <a:t>isotretinoin</a:t>
            </a:r>
            <a:r>
              <a:rPr lang="tr-TR" dirty="0"/>
              <a:t> ilacı seçenektir. </a:t>
            </a:r>
            <a:r>
              <a:rPr lang="tr-TR" dirty="0" err="1"/>
              <a:t>Retinoik</a:t>
            </a:r>
            <a:r>
              <a:rPr lang="tr-TR" dirty="0"/>
              <a:t> </a:t>
            </a:r>
            <a:r>
              <a:rPr lang="tr-TR" dirty="0" err="1"/>
              <a:t>asid</a:t>
            </a:r>
            <a:r>
              <a:rPr lang="tr-TR" dirty="0"/>
              <a:t> ayrıca, </a:t>
            </a:r>
            <a:r>
              <a:rPr lang="tr-TR" dirty="0" err="1"/>
              <a:t>promiyelositik</a:t>
            </a:r>
            <a:r>
              <a:rPr lang="tr-TR" dirty="0"/>
              <a:t> lösemi tedavisi için kullanılır.</a:t>
            </a:r>
          </a:p>
        </p:txBody>
      </p:sp>
    </p:spTree>
    <p:extLst>
      <p:ext uri="{BB962C8B-B14F-4D97-AF65-F5344CB8AC3E}">
        <p14:creationId xmlns:p14="http://schemas.microsoft.com/office/powerpoint/2010/main" val="402341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Retinoidlerin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Toksisitesi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73224" y="1772816"/>
            <a:ext cx="8619256" cy="4524315"/>
          </a:xfrm>
          <a:prstGeom prst="rect">
            <a:avLst/>
          </a:prstGeom>
          <a:noFill/>
        </p:spPr>
        <p:txBody>
          <a:bodyPr wrap="square" rtlCol="0">
            <a:spAutoFit/>
          </a:bodyPr>
          <a:lstStyle/>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 Vitamini: </a:t>
            </a:r>
            <a:r>
              <a:rPr lang="tr-TR" dirty="0"/>
              <a:t>Aşırı A vitamini alımı, </a:t>
            </a:r>
            <a:r>
              <a:rPr lang="tr-TR" dirty="0" err="1"/>
              <a:t>hipervitaminoz</a:t>
            </a:r>
            <a:r>
              <a:rPr lang="tr-TR" dirty="0"/>
              <a:t> olarak bilinen </a:t>
            </a:r>
            <a:r>
              <a:rPr lang="tr-TR" dirty="0" err="1"/>
              <a:t>toksik</a:t>
            </a:r>
            <a:r>
              <a:rPr lang="tr-TR" dirty="0"/>
              <a:t> sendroma neden olur. </a:t>
            </a:r>
            <a:r>
              <a:rPr lang="tr-TR" dirty="0" err="1"/>
              <a:t>Retinolün</a:t>
            </a:r>
            <a:r>
              <a:rPr lang="tr-TR" dirty="0"/>
              <a:t> 7.5 mg/gün miktarından fazla alınımından kaçınılmalıdır. Kronik </a:t>
            </a:r>
            <a:r>
              <a:rPr lang="tr-TR" dirty="0" err="1"/>
              <a:t>hipervitaminozun</a:t>
            </a:r>
            <a:r>
              <a:rPr lang="tr-TR" dirty="0"/>
              <a:t> erken belirtileri cildin kuru ve </a:t>
            </a:r>
            <a:r>
              <a:rPr lang="tr-TR" dirty="0" err="1"/>
              <a:t>pruritik</a:t>
            </a:r>
            <a:r>
              <a:rPr lang="tr-TR" dirty="0"/>
              <a:t> (</a:t>
            </a:r>
            <a:r>
              <a:rPr lang="tr-TR" dirty="0" err="1"/>
              <a:t>keratin</a:t>
            </a:r>
            <a:r>
              <a:rPr lang="tr-TR" dirty="0"/>
              <a:t> sentezinin azalması nedeniyle) hale gelmesinden dolayı deride gözlenmektedir. Karaciğerde büyüme ve </a:t>
            </a:r>
            <a:r>
              <a:rPr lang="tr-TR" dirty="0" err="1"/>
              <a:t>sirotik</a:t>
            </a:r>
            <a:r>
              <a:rPr lang="tr-TR" dirty="0"/>
              <a:t> oluşum ortaya çıkabilir ve beyin tümörü semptomlarını taklit edebilen </a:t>
            </a:r>
            <a:r>
              <a:rPr lang="tr-TR" dirty="0" err="1"/>
              <a:t>intrakraniyal</a:t>
            </a:r>
            <a:r>
              <a:rPr lang="tr-TR" dirty="0"/>
              <a:t> basınç artışı sinir sisteminde görülebilir. Fetüs gelişimi esnasında </a:t>
            </a:r>
            <a:r>
              <a:rPr lang="tr-TR" dirty="0" err="1"/>
              <a:t>konjenital</a:t>
            </a:r>
            <a:r>
              <a:rPr lang="tr-TR" dirty="0"/>
              <a:t> </a:t>
            </a:r>
            <a:r>
              <a:rPr lang="tr-TR" dirty="0" err="1"/>
              <a:t>malformasyonların</a:t>
            </a:r>
            <a:r>
              <a:rPr lang="tr-TR" dirty="0"/>
              <a:t> oluşumuna yol açma potansiyelinden dolayı, gebeler A vitaminini yüksek miktarlarda almamalıdırlar.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2.İzotretinoin: </a:t>
            </a:r>
            <a:r>
              <a:rPr lang="tr-TR" dirty="0"/>
              <a:t>İlaç </a:t>
            </a:r>
            <a:r>
              <a:rPr lang="tr-TR" dirty="0" err="1"/>
              <a:t>teratojeniktir</a:t>
            </a:r>
            <a:r>
              <a:rPr lang="tr-TR" dirty="0"/>
              <a:t> ve potansiyel gebe kalma durumunda olan bayanlar için kesinlikle </a:t>
            </a:r>
            <a:r>
              <a:rPr lang="tr-TR" dirty="0" err="1"/>
              <a:t>kontrendikedir</a:t>
            </a:r>
            <a:r>
              <a:rPr lang="tr-TR" dirty="0"/>
              <a:t> ve standart tedavilere yanıt vermeyen, şiddetli, şekil bozucu özellikte </a:t>
            </a:r>
            <a:r>
              <a:rPr lang="tr-TR" dirty="0" err="1"/>
              <a:t>kistik</a:t>
            </a:r>
            <a:r>
              <a:rPr lang="tr-TR" dirty="0"/>
              <a:t> akne olmadığı sürece kullanmamalıdır. Hamilelik tedaviye başlamadan önce dışlanmalı ve doğum kontrol hapı kullanılmalıdır. Uzun süren </a:t>
            </a:r>
            <a:r>
              <a:rPr lang="tr-TR" dirty="0" err="1"/>
              <a:t>izotretinoin</a:t>
            </a:r>
            <a:r>
              <a:rPr lang="tr-TR" dirty="0"/>
              <a:t> tedavisi, </a:t>
            </a:r>
            <a:r>
              <a:rPr lang="tr-TR" dirty="0" err="1"/>
              <a:t>hiperlipidemiye</a:t>
            </a:r>
            <a:r>
              <a:rPr lang="tr-TR" dirty="0"/>
              <a:t> yol açar ve LDL/ HDL oranını yükseltir ve </a:t>
            </a:r>
            <a:r>
              <a:rPr lang="tr-TR" dirty="0" err="1"/>
              <a:t>kardiyovasküler</a:t>
            </a:r>
            <a:r>
              <a:rPr lang="tr-TR" dirty="0"/>
              <a:t> risk artışı ile ilişkilendirilebilmektedir.</a:t>
            </a:r>
          </a:p>
          <a:p>
            <a:pPr algn="just"/>
            <a:endParaRPr lang="tr-TR" dirty="0"/>
          </a:p>
        </p:txBody>
      </p:sp>
    </p:spTree>
    <p:extLst>
      <p:ext uri="{BB962C8B-B14F-4D97-AF65-F5344CB8AC3E}">
        <p14:creationId xmlns:p14="http://schemas.microsoft.com/office/powerpoint/2010/main" val="286199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ulsa\Dropbox\xys\Photo 16-09-2018, 20 03 22 (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Effect>
                      <a14:brightnessContrast bright="10000" contrast="9000"/>
                    </a14:imgEffect>
                  </a14:imgLayer>
                </a14:imgProps>
              </a:ext>
              <a:ext uri="{28A0092B-C50C-407E-A947-70E740481C1C}">
                <a14:useLocalDpi xmlns:a14="http://schemas.microsoft.com/office/drawing/2010/main" val="0"/>
              </a:ext>
            </a:extLst>
          </a:blip>
          <a:srcRect/>
          <a:stretch>
            <a:fillRect/>
          </a:stretch>
        </p:blipFill>
        <p:spPr bwMode="auto">
          <a:xfrm>
            <a:off x="653161" y="931813"/>
            <a:ext cx="7837679" cy="499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6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Şekli 1"/>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D</a:t>
            </a:r>
          </a:p>
        </p:txBody>
      </p:sp>
      <p:sp>
        <p:nvSpPr>
          <p:cNvPr id="3" name="Metin kutusu 2"/>
          <p:cNvSpPr txBox="1"/>
          <p:nvPr/>
        </p:nvSpPr>
        <p:spPr>
          <a:xfrm>
            <a:off x="107504" y="2492896"/>
            <a:ext cx="8640960" cy="2862322"/>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D vitaminleri, </a:t>
            </a:r>
            <a:r>
              <a:rPr lang="tr-TR" b="1" dirty="0">
                <a:solidFill>
                  <a:schemeClr val="accent1"/>
                </a:solidFill>
                <a:effectLst>
                  <a:outerShdw blurRad="38100" dist="38100" dir="2700000" algn="tl">
                    <a:srgbClr val="000000">
                      <a:alpha val="43137"/>
                    </a:srgbClr>
                  </a:outerShdw>
                </a:effectLst>
              </a:rPr>
              <a:t>sterollerin bir grubudur ve hormon benzeri olarak görev yapar. </a:t>
            </a:r>
          </a:p>
          <a:p>
            <a:pPr marL="285750" indent="-285750" algn="just">
              <a:buFont typeface="Wingdings" panose="05000000000000000000" pitchFamily="2" charset="2"/>
              <a:buChar char="Ø"/>
            </a:pPr>
            <a:r>
              <a:rPr lang="tr-TR" dirty="0"/>
              <a:t>Aktif molekül olan, 1,25-dihidroksikolekalsiferol (1,25-diOH-D</a:t>
            </a:r>
            <a:r>
              <a:rPr lang="tr-TR" sz="1400" dirty="0"/>
              <a:t>3</a:t>
            </a:r>
            <a:r>
              <a:rPr lang="tr-TR" dirty="0"/>
              <a:t>), hücre içi reseptör proteinlerine bağlanır. 1,25-diOH-D</a:t>
            </a:r>
            <a:r>
              <a:rPr lang="tr-TR" sz="1400" dirty="0"/>
              <a:t>3</a:t>
            </a:r>
            <a:r>
              <a:rPr lang="tr-TR" dirty="0"/>
              <a:t>- reseptör kompleksi, vitamin A’ya benzer şekilde hedef hücrenin </a:t>
            </a:r>
            <a:r>
              <a:rPr lang="tr-TR" dirty="0" err="1"/>
              <a:t>nükleus</a:t>
            </a:r>
            <a:r>
              <a:rPr lang="tr-TR" dirty="0"/>
              <a:t> DNA'sı ile etkileşir  veya seçici olarak gen ekspresyonunu </a:t>
            </a:r>
            <a:r>
              <a:rPr lang="tr-TR" dirty="0" err="1"/>
              <a:t>sitimule</a:t>
            </a:r>
            <a:r>
              <a:rPr lang="tr-TR" dirty="0"/>
              <a:t> eder veya spesifik olarak gen transkripsiyonunu baskılar. </a:t>
            </a:r>
          </a:p>
          <a:p>
            <a:pPr marL="285750" indent="-285750" algn="just">
              <a:buFont typeface="Wingdings" panose="05000000000000000000" pitchFamily="2" charset="2"/>
              <a:buChar char="Ø"/>
            </a:pPr>
            <a:r>
              <a:rPr lang="tr-TR" dirty="0"/>
              <a:t>1,25-diOH-D</a:t>
            </a:r>
            <a:r>
              <a:rPr lang="tr-TR" sz="1400" dirty="0"/>
              <a:t>3</a:t>
            </a:r>
            <a:r>
              <a:rPr lang="tr-TR" dirty="0"/>
              <a:t>’ün birincil görevi, plazmadaki kalsiyum ve fosfor düzeyini düzenlemektir.</a:t>
            </a:r>
          </a:p>
          <a:p>
            <a:endParaRPr lang="tr-TR" dirty="0"/>
          </a:p>
        </p:txBody>
      </p:sp>
    </p:spTree>
    <p:extLst>
      <p:ext uri="{BB962C8B-B14F-4D97-AF65-F5344CB8AC3E}">
        <p14:creationId xmlns:p14="http://schemas.microsoft.com/office/powerpoint/2010/main" val="83362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Vitamin D’nin Dağılımı</a:t>
            </a:r>
          </a:p>
        </p:txBody>
      </p:sp>
      <p:sp>
        <p:nvSpPr>
          <p:cNvPr id="3" name="Metin kutusu 2"/>
          <p:cNvSpPr txBox="1"/>
          <p:nvPr/>
        </p:nvSpPr>
        <p:spPr>
          <a:xfrm>
            <a:off x="2987824" y="1772816"/>
            <a:ext cx="5832648" cy="3693319"/>
          </a:xfrm>
          <a:prstGeom prst="rect">
            <a:avLst/>
          </a:prstGeom>
          <a:noFill/>
        </p:spPr>
        <p:txBody>
          <a:bodyPr wrap="square" rtlCol="0">
            <a:spAutoFit/>
          </a:bodyPr>
          <a:lstStyle/>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1.Diet: </a:t>
            </a:r>
            <a:r>
              <a:rPr lang="tr-TR" dirty="0"/>
              <a:t>Bitkilerde bulunan </a:t>
            </a:r>
            <a:r>
              <a:rPr lang="tr-TR" dirty="0" err="1"/>
              <a:t>ergokalsiferol</a:t>
            </a:r>
            <a:r>
              <a:rPr lang="tr-TR" dirty="0"/>
              <a:t> (vitamin D</a:t>
            </a:r>
            <a:r>
              <a:rPr lang="tr-TR" sz="1200" dirty="0"/>
              <a:t>2</a:t>
            </a:r>
            <a:r>
              <a:rPr lang="tr-TR" dirty="0"/>
              <a:t>) ve hayvan dokularında bulunan </a:t>
            </a:r>
            <a:r>
              <a:rPr lang="tr-TR" dirty="0" err="1"/>
              <a:t>kolekalsiferol</a:t>
            </a:r>
            <a:r>
              <a:rPr lang="tr-TR" dirty="0"/>
              <a:t> (vitamin D</a:t>
            </a:r>
            <a:r>
              <a:rPr lang="tr-TR" sz="1200" dirty="0"/>
              <a:t>3</a:t>
            </a:r>
            <a:r>
              <a:rPr lang="tr-TR" dirty="0"/>
              <a:t>), ilk oluşan vitamin D aktivitesinin kaynaklarındandır. </a:t>
            </a:r>
            <a:r>
              <a:rPr lang="tr-TR" dirty="0" err="1"/>
              <a:t>Ergokalsiferol</a:t>
            </a:r>
            <a:r>
              <a:rPr lang="tr-TR" dirty="0"/>
              <a:t> ve </a:t>
            </a:r>
            <a:r>
              <a:rPr lang="tr-TR" dirty="0" err="1"/>
              <a:t>kolekalsiferol</a:t>
            </a:r>
            <a:r>
              <a:rPr lang="tr-TR" dirty="0"/>
              <a:t>, kimyasal olarak bitki sterollerindeki ek çift bağı ve metil grubu varlığı ile farklılık gösterir.</a:t>
            </a:r>
          </a:p>
          <a:p>
            <a:pPr algn="just"/>
            <a:endParaRPr lang="tr-TR" dirty="0"/>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2.Endojen Vitamin Öncülleri: </a:t>
            </a:r>
            <a:r>
              <a:rPr lang="tr-TR" dirty="0"/>
              <a:t>7-Dehidrokolesterol, </a:t>
            </a:r>
            <a:r>
              <a:rPr lang="tr-TR" dirty="0" err="1"/>
              <a:t>kolestrol</a:t>
            </a:r>
            <a:r>
              <a:rPr lang="tr-TR" dirty="0"/>
              <a:t> sentezinde ara molekül olup güneş ışığına maruz kalan insan </a:t>
            </a:r>
            <a:r>
              <a:rPr lang="tr-TR" dirty="0" err="1"/>
              <a:t>epidermis</a:t>
            </a:r>
            <a:r>
              <a:rPr lang="tr-TR" dirty="0"/>
              <a:t> ve </a:t>
            </a:r>
            <a:r>
              <a:rPr lang="tr-TR" dirty="0" err="1"/>
              <a:t>dermisinde</a:t>
            </a:r>
            <a:r>
              <a:rPr lang="tr-TR" dirty="0"/>
              <a:t> </a:t>
            </a:r>
            <a:r>
              <a:rPr lang="tr-TR" dirty="0" err="1"/>
              <a:t>kolekalsiferole</a:t>
            </a:r>
            <a:r>
              <a:rPr lang="tr-TR" dirty="0"/>
              <a:t> dönüşür. Güneş ışığı alımı sınırlı olan bireylerde vitamin D’nin diyet ile alınması gereklidir.</a:t>
            </a:r>
          </a:p>
          <a:p>
            <a:endParaRPr lang="tr-TR" dirty="0"/>
          </a:p>
        </p:txBody>
      </p:sp>
      <p:pic>
        <p:nvPicPr>
          <p:cNvPr id="8194" name="Picture 2" descr="C:\Users\gulsa\Desktop\Ekran Alıntısıı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748722" y="1552133"/>
            <a:ext cx="2023077" cy="494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FOLİK ASİT</a:t>
            </a:r>
          </a:p>
        </p:txBody>
      </p:sp>
      <p:sp>
        <p:nvSpPr>
          <p:cNvPr id="5" name="Metin kutusu 4"/>
          <p:cNvSpPr txBox="1"/>
          <p:nvPr/>
        </p:nvSpPr>
        <p:spPr>
          <a:xfrm>
            <a:off x="179512" y="1988840"/>
            <a:ext cx="8784976" cy="1200329"/>
          </a:xfrm>
          <a:prstGeom prst="rect">
            <a:avLst/>
          </a:prstGeom>
          <a:noFill/>
        </p:spPr>
        <p:txBody>
          <a:bodyPr wrap="square" rtlCol="0">
            <a:spAutoFit/>
          </a:bodyPr>
          <a:lstStyle/>
          <a:p>
            <a:pPr marL="285750" indent="-285750" algn="just">
              <a:buFont typeface="Courier New" panose="02070309020205020404" pitchFamily="49" charset="0"/>
              <a:buChar char="o"/>
            </a:pPr>
            <a:r>
              <a:rPr lang="tr-TR" dirty="0"/>
              <a:t> Tek karbon metabolizmasında rol oynayan </a:t>
            </a:r>
            <a:r>
              <a:rPr lang="tr-TR" dirty="0" err="1"/>
              <a:t>folik</a:t>
            </a:r>
            <a:r>
              <a:rPr lang="tr-TR" dirty="0"/>
              <a:t> asit (veya </a:t>
            </a:r>
            <a:r>
              <a:rPr lang="tr-TR" dirty="0" err="1"/>
              <a:t>folat</a:t>
            </a:r>
            <a:r>
              <a:rPr lang="tr-TR" dirty="0"/>
              <a:t>) çeşitli bileşiklerin </a:t>
            </a:r>
            <a:r>
              <a:rPr lang="tr-TR" dirty="0" err="1"/>
              <a:t>biyosentezi</a:t>
            </a:r>
            <a:r>
              <a:rPr lang="tr-TR" dirty="0"/>
              <a:t> için gereklidir. </a:t>
            </a:r>
          </a:p>
          <a:p>
            <a:pPr marL="285750" indent="-285750" algn="just">
              <a:buFont typeface="Courier New" panose="02070309020205020404" pitchFamily="49" charset="0"/>
              <a:buChar char="o"/>
            </a:pPr>
            <a:r>
              <a:rPr lang="tr-TR" dirty="0"/>
              <a:t> </a:t>
            </a:r>
            <a:r>
              <a:rPr lang="tr-TR" dirty="0" err="1"/>
              <a:t>Folik</a:t>
            </a:r>
            <a:r>
              <a:rPr lang="tr-TR" dirty="0"/>
              <a:t> asit eksikliği, özellikle hamile kadınlar ve alkoliklerde en sık görülen vitamin eksikliğidir.</a:t>
            </a:r>
          </a:p>
        </p:txBody>
      </p:sp>
      <p:sp>
        <p:nvSpPr>
          <p:cNvPr id="6" name="Akış Çizelgesi: Delikli Teyp 5"/>
          <p:cNvSpPr/>
          <p:nvPr/>
        </p:nvSpPr>
        <p:spPr>
          <a:xfrm>
            <a:off x="179512" y="3284984"/>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Folik</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Asidin Fonksiyonu</a:t>
            </a:r>
          </a:p>
        </p:txBody>
      </p:sp>
      <p:sp>
        <p:nvSpPr>
          <p:cNvPr id="7" name="Metin kutusu 6"/>
          <p:cNvSpPr txBox="1"/>
          <p:nvPr/>
        </p:nvSpPr>
        <p:spPr>
          <a:xfrm>
            <a:off x="179512" y="4653136"/>
            <a:ext cx="8712968" cy="923330"/>
          </a:xfrm>
          <a:prstGeom prst="rect">
            <a:avLst/>
          </a:prstGeom>
          <a:noFill/>
        </p:spPr>
        <p:txBody>
          <a:bodyPr wrap="square" rtlCol="0">
            <a:spAutoFit/>
          </a:bodyPr>
          <a:lstStyle/>
          <a:p>
            <a:pPr algn="just"/>
            <a:r>
              <a:rPr lang="tr-TR" dirty="0"/>
              <a:t> </a:t>
            </a:r>
            <a:r>
              <a:rPr lang="tr-TR" dirty="0" err="1"/>
              <a:t>Tetrahidrofolat</a:t>
            </a:r>
            <a:r>
              <a:rPr lang="tr-TR" dirty="0"/>
              <a:t> (indirgenmiş </a:t>
            </a:r>
            <a:r>
              <a:rPr lang="tr-TR" dirty="0" err="1"/>
              <a:t>folat</a:t>
            </a:r>
            <a:r>
              <a:rPr lang="tr-TR" dirty="0"/>
              <a:t>)  serin,  </a:t>
            </a:r>
            <a:r>
              <a:rPr lang="tr-TR" dirty="0" err="1"/>
              <a:t>glisin</a:t>
            </a:r>
            <a:r>
              <a:rPr lang="tr-TR" dirty="0"/>
              <a:t> ve </a:t>
            </a:r>
            <a:r>
              <a:rPr lang="tr-TR" dirty="0" err="1"/>
              <a:t>histidin</a:t>
            </a:r>
            <a:r>
              <a:rPr lang="tr-TR" dirty="0"/>
              <a:t> gibi verici tek-karbonlu kısımları alarak aminoasitler, pürinler ve </a:t>
            </a:r>
            <a:r>
              <a:rPr lang="tr-TR" dirty="0" err="1"/>
              <a:t>timidin</a:t>
            </a:r>
            <a:r>
              <a:rPr lang="tr-TR" dirty="0"/>
              <a:t> </a:t>
            </a:r>
            <a:r>
              <a:rPr lang="tr-TR" dirty="0" err="1"/>
              <a:t>monofosfat’ın</a:t>
            </a:r>
            <a:r>
              <a:rPr lang="tr-TR" dirty="0"/>
              <a:t> (TMP) sentezinde yer alan ara maddelere aktarır.</a:t>
            </a:r>
          </a:p>
        </p:txBody>
      </p:sp>
    </p:spTree>
    <p:extLst>
      <p:ext uri="{BB962C8B-B14F-4D97-AF65-F5344CB8AC3E}">
        <p14:creationId xmlns:p14="http://schemas.microsoft.com/office/powerpoint/2010/main" val="2215125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 Vitamini Metabolizması</a:t>
            </a:r>
          </a:p>
        </p:txBody>
      </p:sp>
      <p:sp>
        <p:nvSpPr>
          <p:cNvPr id="3" name="Metin kutusu 2"/>
          <p:cNvSpPr txBox="1"/>
          <p:nvPr/>
        </p:nvSpPr>
        <p:spPr>
          <a:xfrm>
            <a:off x="179512" y="2848868"/>
            <a:ext cx="8403232" cy="2308324"/>
          </a:xfrm>
          <a:prstGeom prst="rect">
            <a:avLst/>
          </a:prstGeom>
          <a:noFill/>
        </p:spPr>
        <p:txBody>
          <a:bodyPr wrap="square" rtlCol="0">
            <a:spAutoFit/>
          </a:bodyPr>
          <a:lstStyle/>
          <a:p>
            <a:pPr algn="just"/>
            <a:r>
              <a:rPr lang="tr-TR" dirty="0"/>
              <a:t> Vitamin D</a:t>
            </a:r>
            <a:r>
              <a:rPr lang="tr-TR" sz="1400" dirty="0"/>
              <a:t>2</a:t>
            </a:r>
            <a:r>
              <a:rPr lang="tr-TR" dirty="0"/>
              <a:t> ve D</a:t>
            </a:r>
            <a:r>
              <a:rPr lang="tr-TR" sz="1400" dirty="0"/>
              <a:t>3</a:t>
            </a:r>
            <a:r>
              <a:rPr lang="tr-TR" dirty="0"/>
              <a:t> biyolojik olarak aktif değildir fakat iki dizi </a:t>
            </a:r>
            <a:r>
              <a:rPr lang="tr-TR" dirty="0" err="1"/>
              <a:t>hidroksilasyon</a:t>
            </a:r>
            <a:r>
              <a:rPr lang="tr-TR" dirty="0"/>
              <a:t> reaksiyonu ile in </a:t>
            </a:r>
            <a:r>
              <a:rPr lang="tr-TR" dirty="0" err="1"/>
              <a:t>vivo</a:t>
            </a:r>
            <a:r>
              <a:rPr lang="tr-TR" dirty="0"/>
              <a:t> ortamda D vitaminin aktif formuna dönüştürülürler.</a:t>
            </a:r>
          </a:p>
          <a:p>
            <a:pPr marL="285750" indent="-285750" algn="just">
              <a:buFont typeface="Wingdings" panose="05000000000000000000" pitchFamily="2" charset="2"/>
              <a:buChar char="Ø"/>
            </a:pPr>
            <a:r>
              <a:rPr lang="tr-TR" dirty="0"/>
              <a:t> İlk </a:t>
            </a:r>
            <a:r>
              <a:rPr lang="tr-TR" dirty="0" err="1"/>
              <a:t>hidroksilasyon</a:t>
            </a:r>
            <a:r>
              <a:rPr lang="tr-TR" dirty="0"/>
              <a:t>, 25. pozisyonda olur ve karaciğerde spesifik </a:t>
            </a:r>
            <a:r>
              <a:rPr lang="tr-TR" dirty="0" err="1"/>
              <a:t>hidroksilazı</a:t>
            </a:r>
            <a:r>
              <a:rPr lang="tr-TR" dirty="0"/>
              <a:t> katalizler. Reaksiyon ürünü olan, 25-hidroksi- </a:t>
            </a:r>
            <a:r>
              <a:rPr lang="tr-TR" dirty="0" err="1"/>
              <a:t>kolekalsiferol</a:t>
            </a:r>
            <a:r>
              <a:rPr lang="tr-TR" dirty="0"/>
              <a:t> (25-OH-D3, </a:t>
            </a:r>
            <a:r>
              <a:rPr lang="tr-TR" dirty="0" err="1"/>
              <a:t>kalsidol</a:t>
            </a:r>
            <a:r>
              <a:rPr lang="tr-TR" dirty="0"/>
              <a:t>), plazmada vitamin D’nin baskın yapısıdır ve vitaminin asıl depo şekli olan 25-OH-D3, daha sonra, böbrekte bulunan 25- </a:t>
            </a:r>
            <a:r>
              <a:rPr lang="tr-TR" dirty="0" err="1"/>
              <a:t>hidroksikolekalsiferol</a:t>
            </a:r>
            <a:r>
              <a:rPr lang="tr-TR" dirty="0"/>
              <a:t> 1-hidroksilaz ile 1. pozisyondan hidroksile edilerek 1,25-diOH-D</a:t>
            </a:r>
            <a:r>
              <a:rPr lang="tr-TR" sz="1600" dirty="0"/>
              <a:t>3</a:t>
            </a:r>
            <a:r>
              <a:rPr lang="tr-TR" dirty="0"/>
              <a:t> (</a:t>
            </a:r>
            <a:r>
              <a:rPr lang="tr-TR" dirty="0" err="1"/>
              <a:t>kalsitriol</a:t>
            </a:r>
            <a:r>
              <a:rPr lang="tr-TR" dirty="0"/>
              <a:t>) oluşumu gerçekleşir. </a:t>
            </a:r>
          </a:p>
        </p:txBody>
      </p:sp>
      <p:sp>
        <p:nvSpPr>
          <p:cNvPr id="4" name="Yuvarlatılmış Dikdörtgen 3"/>
          <p:cNvSpPr/>
          <p:nvPr/>
        </p:nvSpPr>
        <p:spPr>
          <a:xfrm>
            <a:off x="273224" y="1967349"/>
            <a:ext cx="3218656" cy="6695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 1,25-diOH-D3 Oluşumu</a:t>
            </a:r>
          </a:p>
        </p:txBody>
      </p:sp>
    </p:spTree>
    <p:extLst>
      <p:ext uri="{BB962C8B-B14F-4D97-AF65-F5344CB8AC3E}">
        <p14:creationId xmlns:p14="http://schemas.microsoft.com/office/powerpoint/2010/main" val="3398920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ulsa\Desktop\Ekran Alıntısınnn.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2339752" y="815923"/>
            <a:ext cx="4464496" cy="52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46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59832" y="1916832"/>
            <a:ext cx="5760640" cy="3693319"/>
          </a:xfrm>
          <a:prstGeom prst="rect">
            <a:avLst/>
          </a:prstGeom>
          <a:noFill/>
        </p:spPr>
        <p:txBody>
          <a:bodyPr wrap="square" rtlCol="0">
            <a:spAutoFit/>
          </a:bodyPr>
          <a:lstStyle/>
          <a:p>
            <a:pPr algn="just"/>
            <a:r>
              <a:rPr lang="tr-TR" dirty="0"/>
              <a:t>1,25-diOH-D</a:t>
            </a:r>
            <a:r>
              <a:rPr lang="tr-TR" sz="1200" dirty="0"/>
              <a:t>3</a:t>
            </a:r>
            <a:r>
              <a:rPr lang="tr-TR" dirty="0"/>
              <a:t> en güçlü D vitamini </a:t>
            </a:r>
            <a:r>
              <a:rPr lang="tr-TR" dirty="0" err="1"/>
              <a:t>metabolitidir</a:t>
            </a:r>
            <a:r>
              <a:rPr lang="tr-TR" dirty="0"/>
              <a:t> . Oluşumu, plazma fosfat ve kalsiyum iyon düzeyi ile sıkı bir şekilde düzenlenir. Salınımı </a:t>
            </a:r>
            <a:r>
              <a:rPr lang="tr-TR" dirty="0" err="1"/>
              <a:t>paratiroid</a:t>
            </a:r>
            <a:r>
              <a:rPr lang="tr-TR" dirty="0"/>
              <a:t> hormonu (PTH) tarafından tetiklenen 25-hidroksikolekalsiferol 1-hidroksilaz aktivitesi düşük plazma fosfat düzeyi ile direkt artar veya düşük plazma kalsiyum düzeyi ile </a:t>
            </a:r>
            <a:r>
              <a:rPr lang="tr-TR" dirty="0" err="1"/>
              <a:t>indirekt</a:t>
            </a:r>
            <a:r>
              <a:rPr lang="tr-TR" dirty="0"/>
              <a:t> olarak azalır. </a:t>
            </a:r>
            <a:r>
              <a:rPr lang="tr-TR" dirty="0" err="1"/>
              <a:t>Hipokalsemi</a:t>
            </a:r>
            <a:r>
              <a:rPr lang="tr-TR" dirty="0"/>
              <a:t> yetersiz </a:t>
            </a:r>
            <a:r>
              <a:rPr lang="tr-TR" dirty="0" err="1"/>
              <a:t>diet</a:t>
            </a:r>
            <a:r>
              <a:rPr lang="tr-TR" dirty="0"/>
              <a:t> kalsiyumu nedeniyle oluşur, bu nedenle plazma 1,25-diOH-D</a:t>
            </a:r>
            <a:r>
              <a:rPr lang="tr-TR" sz="1200" dirty="0"/>
              <a:t>3</a:t>
            </a:r>
            <a:r>
              <a:rPr lang="tr-TR" dirty="0"/>
              <a:t>. düzeyinde yükselme gözlenir. Ayrıca, 1-Hidroksilaz aktivitesi, reaksiyon ürünü olan 1,25-diOH-D</a:t>
            </a:r>
            <a:r>
              <a:rPr lang="tr-TR" sz="1200" dirty="0"/>
              <a:t>3</a:t>
            </a:r>
            <a:r>
              <a:rPr lang="tr-TR" dirty="0"/>
              <a:t> fazlalığından dolayı azalmaktadır.</a:t>
            </a:r>
          </a:p>
          <a:p>
            <a:endParaRPr lang="tr-TR" dirty="0"/>
          </a:p>
        </p:txBody>
      </p:sp>
      <p:sp>
        <p:nvSpPr>
          <p:cNvPr id="3" name="Yuvarlatılmış Dikdörtgen 2"/>
          <p:cNvSpPr/>
          <p:nvPr/>
        </p:nvSpPr>
        <p:spPr>
          <a:xfrm>
            <a:off x="273224" y="404664"/>
            <a:ext cx="6459016" cy="6695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2.25-hIdroksikolekalsiferol 1-hidroksilazIn düzenlenmesi </a:t>
            </a:r>
          </a:p>
        </p:txBody>
      </p:sp>
      <p:pic>
        <p:nvPicPr>
          <p:cNvPr id="10242" name="Picture 2" descr="C:\Users\gulsa\Dropbox\xys\Photo 16-09-2018, 20 03 2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8000"/>
                    </a14:imgEffect>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921596" y="1705155"/>
            <a:ext cx="1711292" cy="46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19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 vitamini İşlevi</a:t>
            </a:r>
          </a:p>
        </p:txBody>
      </p:sp>
      <p:sp>
        <p:nvSpPr>
          <p:cNvPr id="4" name="Akış Çizelgesi: Çok Sayıda Belge 3"/>
          <p:cNvSpPr/>
          <p:nvPr/>
        </p:nvSpPr>
        <p:spPr>
          <a:xfrm>
            <a:off x="1403648" y="1700808"/>
            <a:ext cx="6120680" cy="4896544"/>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r>
              <a:rPr lang="tr-TR" b="1" dirty="0"/>
              <a:t> 1,25-diOH-D</a:t>
            </a:r>
            <a:r>
              <a:rPr lang="tr-TR" sz="1400" b="1" dirty="0"/>
              <a:t>3</a:t>
            </a:r>
            <a:r>
              <a:rPr lang="tr-TR" b="1" dirty="0"/>
              <a:t>’ün tüm fonksiyonu, yeterli plazma kalsiyumunun korunmasını sağlamaktır. Bu işlevlerini;</a:t>
            </a:r>
          </a:p>
          <a:p>
            <a:pPr marL="342900" indent="-342900">
              <a:buAutoNum type="arabicParenR"/>
            </a:pPr>
            <a:r>
              <a:rPr lang="tr-TR" dirty="0"/>
              <a:t>barsak aracılığıyla kalsiyum alımını artırarak,</a:t>
            </a:r>
          </a:p>
          <a:p>
            <a:pPr marL="342900" indent="-342900">
              <a:buAutoNum type="arabicParenR"/>
            </a:pPr>
            <a:r>
              <a:rPr lang="tr-TR" dirty="0"/>
              <a:t>böbrekte </a:t>
            </a:r>
            <a:r>
              <a:rPr lang="tr-TR" dirty="0" err="1"/>
              <a:t>kalsiyım</a:t>
            </a:r>
            <a:r>
              <a:rPr lang="tr-TR" dirty="0"/>
              <a:t> kaybını azaltarak,</a:t>
            </a:r>
          </a:p>
          <a:p>
            <a:pPr marL="342900" indent="-342900">
              <a:buAutoNum type="arabicParenR"/>
            </a:pPr>
            <a:r>
              <a:rPr lang="tr-TR" dirty="0"/>
              <a:t>gerekli olduğunda kemik </a:t>
            </a:r>
            <a:r>
              <a:rPr lang="tr-TR" dirty="0" err="1"/>
              <a:t>yıkılımını</a:t>
            </a:r>
            <a:r>
              <a:rPr lang="tr-TR" dirty="0"/>
              <a:t> uyararak</a:t>
            </a:r>
          </a:p>
          <a:p>
            <a:r>
              <a:rPr lang="tr-TR" dirty="0"/>
              <a:t>yerine getirir.</a:t>
            </a:r>
          </a:p>
        </p:txBody>
      </p:sp>
    </p:spTree>
    <p:extLst>
      <p:ext uri="{BB962C8B-B14F-4D97-AF65-F5344CB8AC3E}">
        <p14:creationId xmlns:p14="http://schemas.microsoft.com/office/powerpoint/2010/main" val="304440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82231"/>
            <a:ext cx="8208912" cy="4493538"/>
          </a:xfrm>
          <a:prstGeom prst="rect">
            <a:avLst/>
          </a:prstGeom>
          <a:noFill/>
        </p:spPr>
        <p:txBody>
          <a:bodyPr wrap="square" rtlCol="0">
            <a:spAutoFit/>
          </a:bodyPr>
          <a:lstStyle/>
          <a:p>
            <a:pPr algn="just"/>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1.Barsakta D Vitamini Etkisi: </a:t>
            </a:r>
            <a:r>
              <a:rPr lang="tr-TR" sz="2000" dirty="0"/>
              <a:t>1,25-diOH-D</a:t>
            </a:r>
            <a:r>
              <a:rPr lang="tr-TR" sz="1600" dirty="0"/>
              <a:t>3</a:t>
            </a:r>
            <a:r>
              <a:rPr lang="tr-TR" sz="2000" dirty="0"/>
              <a:t> kalsiyum ve fosfatın </a:t>
            </a:r>
            <a:r>
              <a:rPr lang="tr-TR" sz="2000" dirty="0" err="1"/>
              <a:t>barsaktan</a:t>
            </a:r>
            <a:r>
              <a:rPr lang="tr-TR" sz="2000" dirty="0"/>
              <a:t> emilimini uyarır. 1,25-diOH-D</a:t>
            </a:r>
            <a:r>
              <a:rPr lang="tr-TR" sz="1600" dirty="0"/>
              <a:t>3</a:t>
            </a:r>
            <a:r>
              <a:rPr lang="tr-TR" sz="2000" dirty="0"/>
              <a:t> barsak hücresine girer ve </a:t>
            </a:r>
            <a:r>
              <a:rPr lang="tr-TR" sz="2000" dirty="0" err="1"/>
              <a:t>sitozolik</a:t>
            </a:r>
            <a:r>
              <a:rPr lang="tr-TR" sz="2000" dirty="0"/>
              <a:t> reseptöre bağlanır. Sonrasında 1,25-diOH-D</a:t>
            </a:r>
            <a:r>
              <a:rPr lang="tr-TR" sz="1400" dirty="0"/>
              <a:t>3</a:t>
            </a:r>
            <a:r>
              <a:rPr lang="tr-TR" sz="2000" dirty="0"/>
              <a:t>-reseptör kompleksi, hücresel DNA ile seçici olarak etkileşeceği </a:t>
            </a:r>
            <a:r>
              <a:rPr lang="tr-TR" sz="2000" dirty="0" err="1"/>
              <a:t>nükleusa</a:t>
            </a:r>
            <a:r>
              <a:rPr lang="tr-TR" sz="2000" dirty="0"/>
              <a:t> gider. Sonuç olarak, özgül kalsiyum bağlama proteininin sentezini artırarak kalsiyum alımını yükseltir. Bu sebeple, 1,25- diOH-D</a:t>
            </a:r>
            <a:r>
              <a:rPr lang="tr-TR" sz="1600" dirty="0"/>
              <a:t>3</a:t>
            </a:r>
            <a:r>
              <a:rPr lang="tr-TR" sz="2000" dirty="0"/>
              <a:t>'ün etki mekanizması </a:t>
            </a:r>
            <a:r>
              <a:rPr lang="tr-TR" sz="2000" dirty="0" err="1"/>
              <a:t>streoid</a:t>
            </a:r>
            <a:r>
              <a:rPr lang="tr-TR" sz="2000" dirty="0"/>
              <a:t> hormonlarınki gibidir.</a:t>
            </a:r>
          </a:p>
          <a:p>
            <a:pPr algn="just"/>
            <a:endParaRPr lang="tr-TR" sz="2000" dirty="0"/>
          </a:p>
          <a:p>
            <a:pPr algn="just"/>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2.Kemikte D Vitamini Etkisi: </a:t>
            </a:r>
            <a:r>
              <a:rPr lang="tr-TR" sz="2000" dirty="0"/>
              <a:t>1,25-diOH-D</a:t>
            </a:r>
            <a:r>
              <a:rPr lang="tr-TR" sz="1600" dirty="0"/>
              <a:t>3</a:t>
            </a:r>
            <a:r>
              <a:rPr lang="tr-TR" sz="2000" dirty="0"/>
              <a:t>, kemikten kalsiyum ve fosfatın </a:t>
            </a:r>
            <a:r>
              <a:rPr lang="tr-TR" sz="2000" dirty="0" err="1"/>
              <a:t>mobilizasyonunu</a:t>
            </a:r>
            <a:r>
              <a:rPr lang="tr-TR" sz="2000" dirty="0"/>
              <a:t> protein sentezine gereksinimi olan bir işlemle ve PTH varlığında uyarır. Plazma kalsiyum ve fosfat seviyesi artar. Bundan dolayı, kemik, plazma düzeyini korumak için mobilize olabilen kalsiyumun önemli bir deposudur.</a:t>
            </a:r>
          </a:p>
          <a:p>
            <a:endParaRPr lang="tr-TR" dirty="0"/>
          </a:p>
        </p:txBody>
      </p:sp>
    </p:spTree>
    <p:extLst>
      <p:ext uri="{BB962C8B-B14F-4D97-AF65-F5344CB8AC3E}">
        <p14:creationId xmlns:p14="http://schemas.microsoft.com/office/powerpoint/2010/main" val="1344516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 Vitamini Dağılımı ve Gereksinimi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73224" y="1556792"/>
            <a:ext cx="8619256" cy="923330"/>
          </a:xfrm>
          <a:prstGeom prst="rect">
            <a:avLst/>
          </a:prstGeom>
          <a:noFill/>
        </p:spPr>
        <p:txBody>
          <a:bodyPr wrap="square" rtlCol="0">
            <a:spAutoFit/>
          </a:bodyPr>
          <a:lstStyle/>
          <a:p>
            <a:pPr algn="just"/>
            <a:r>
              <a:rPr lang="tr-TR" dirty="0"/>
              <a:t> Vitamin D, doğal olarak balık yağı, karaciğer ve yumurta sarısında bulunur. Süt, katkı maddeleri içermedikçe, iyi bir vitamin kaynağı değildir. Vitamin D için Al 50 yaşına kadar 200 IU ve 50 yaşından sonra 400-600 </a:t>
            </a:r>
            <a:r>
              <a:rPr lang="tr-TR" dirty="0" err="1"/>
              <a:t>lU’dur</a:t>
            </a:r>
            <a:r>
              <a:rPr lang="tr-TR" dirty="0"/>
              <a:t>.</a:t>
            </a:r>
          </a:p>
        </p:txBody>
      </p:sp>
      <p:sp>
        <p:nvSpPr>
          <p:cNvPr id="4" name="Akış Çizelgesi: Delikli Teyp 3"/>
          <p:cNvSpPr/>
          <p:nvPr/>
        </p:nvSpPr>
        <p:spPr>
          <a:xfrm>
            <a:off x="273224" y="2492876"/>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Klinik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ndikasyonları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273224" y="3501008"/>
            <a:ext cx="7251104" cy="3416320"/>
          </a:xfrm>
          <a:prstGeom prst="rect">
            <a:avLst/>
          </a:prstGeom>
          <a:noFill/>
        </p:spPr>
        <p:txBody>
          <a:bodyPr wrap="square" rtlCol="0">
            <a:spAutoFit/>
          </a:bodyPr>
          <a:lstStyle/>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Beslenme Kaynaklı Raşitizm: </a:t>
            </a:r>
            <a:r>
              <a:rPr lang="tr-TR" dirty="0"/>
              <a:t>D vitamini eksikliği çocuklarda raşitizm ve yetişkinlerde </a:t>
            </a:r>
            <a:r>
              <a:rPr lang="tr-TR" dirty="0" err="1"/>
              <a:t>osteomalazi</a:t>
            </a:r>
            <a:r>
              <a:rPr lang="tr-TR" dirty="0"/>
              <a:t> ile sonuçlanan kemiğin </a:t>
            </a:r>
            <a:r>
              <a:rPr lang="tr-TR" dirty="0" err="1"/>
              <a:t>deminerilazasyonuna</a:t>
            </a:r>
            <a:r>
              <a:rPr lang="tr-TR" dirty="0"/>
              <a:t> sebep olur. Raşitizm, kemiğin </a:t>
            </a:r>
            <a:r>
              <a:rPr lang="tr-TR" dirty="0" err="1"/>
              <a:t>kollajen</a:t>
            </a:r>
            <a:r>
              <a:rPr lang="tr-TR" dirty="0"/>
              <a:t> </a:t>
            </a:r>
            <a:r>
              <a:rPr lang="tr-TR" dirty="0" err="1"/>
              <a:t>matriksinin</a:t>
            </a:r>
            <a:r>
              <a:rPr lang="tr-TR" dirty="0"/>
              <a:t> aralıksız oluşumu ile karakterizedir, ancak </a:t>
            </a:r>
            <a:r>
              <a:rPr lang="tr-TR" dirty="0" err="1"/>
              <a:t>minerilizasyon</a:t>
            </a:r>
            <a:r>
              <a:rPr lang="tr-TR" dirty="0"/>
              <a:t> eksikliği nedeniyle kemik yumuşaklaşır, bükülebilir ve esnek hale gelir. </a:t>
            </a:r>
            <a:r>
              <a:rPr lang="tr-TR" dirty="0" err="1"/>
              <a:t>Osteomalazi</a:t>
            </a:r>
            <a:r>
              <a:rPr lang="tr-TR" dirty="0"/>
              <a:t> durumunda, </a:t>
            </a:r>
            <a:r>
              <a:rPr lang="tr-TR" dirty="0" err="1"/>
              <a:t>varolan</a:t>
            </a:r>
            <a:r>
              <a:rPr lang="tr-TR" dirty="0"/>
              <a:t> kemiklerin </a:t>
            </a:r>
            <a:r>
              <a:rPr lang="tr-TR" dirty="0" err="1"/>
              <a:t>deminerilizasyonu</a:t>
            </a:r>
            <a:r>
              <a:rPr lang="tr-TR" dirty="0"/>
              <a:t> kırılmaya yatkınlıklarını artırır. Yetersiz olarak gün ışığına maruz kalınması ve/veya vitamin D tüketimindeki eksiklikler </a:t>
            </a:r>
            <a:r>
              <a:rPr lang="tr-TR" dirty="0" err="1"/>
              <a:t>infantlarda</a:t>
            </a:r>
            <a:r>
              <a:rPr lang="tr-TR" dirty="0"/>
              <a:t> ve yaşlılarda baskın durumdadır. Derinin ultraviyole ışığı alımının azalmasından dolayı vitamin D sentezinde gözlenen düşüşler, D vitamini eksikliklerinin kuzey bölgelerde yaşayanlarda daha yaygın görülmesine sebep olmaktadır.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3933056"/>
            <a:ext cx="1402934" cy="210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362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2073622"/>
            <a:ext cx="81369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tr-TR" dirty="0"/>
              <a:t>Kronik </a:t>
            </a:r>
            <a:r>
              <a:rPr lang="tr-TR" dirty="0" err="1"/>
              <a:t>renal</a:t>
            </a:r>
            <a:r>
              <a:rPr lang="tr-TR" dirty="0"/>
              <a:t> yetmezlik vitamin D’nin aktif formunun oluşmasında azalmaya yol açar. </a:t>
            </a:r>
            <a:r>
              <a:rPr lang="tr-TR" dirty="0" err="1"/>
              <a:t>Kalsitriol</a:t>
            </a:r>
            <a:r>
              <a:rPr lang="tr-TR" dirty="0"/>
              <a:t> desteği etkili bir tedavi şeklidir. </a:t>
            </a:r>
          </a:p>
        </p:txBody>
      </p:sp>
      <p:sp>
        <p:nvSpPr>
          <p:cNvPr id="3" name="Yuvarlatılmış Dikdörtgen 2"/>
          <p:cNvSpPr/>
          <p:nvPr/>
        </p:nvSpPr>
        <p:spPr>
          <a:xfrm>
            <a:off x="467544" y="1353542"/>
            <a:ext cx="3312368"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a:t>I. </a:t>
            </a:r>
            <a:r>
              <a:rPr lang="tr-TR" dirty="0" err="1"/>
              <a:t>Renal</a:t>
            </a:r>
            <a:r>
              <a:rPr lang="tr-TR" dirty="0"/>
              <a:t> </a:t>
            </a:r>
            <a:r>
              <a:rPr lang="tr-TR" dirty="0" err="1"/>
              <a:t>osteodistrofi</a:t>
            </a:r>
            <a:r>
              <a:rPr lang="tr-TR" dirty="0"/>
              <a:t>: </a:t>
            </a:r>
          </a:p>
        </p:txBody>
      </p:sp>
      <p:sp>
        <p:nvSpPr>
          <p:cNvPr id="4" name="Metin kutusu 3"/>
          <p:cNvSpPr txBox="1"/>
          <p:nvPr/>
        </p:nvSpPr>
        <p:spPr>
          <a:xfrm>
            <a:off x="467544" y="4161854"/>
            <a:ext cx="828092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tr-TR" dirty="0" err="1"/>
              <a:t>Paratiroid</a:t>
            </a:r>
            <a:r>
              <a:rPr lang="tr-TR" dirty="0"/>
              <a:t> hormon eksikliği </a:t>
            </a:r>
            <a:r>
              <a:rPr lang="tr-TR" dirty="0" err="1"/>
              <a:t>hipokalsemi</a:t>
            </a:r>
            <a:r>
              <a:rPr lang="tr-TR" dirty="0"/>
              <a:t> ve </a:t>
            </a:r>
            <a:r>
              <a:rPr lang="tr-TR" dirty="0" err="1"/>
              <a:t>hiperfosfatemiye</a:t>
            </a:r>
            <a:r>
              <a:rPr lang="tr-TR" dirty="0"/>
              <a:t> yol açar. Bu hastalar </a:t>
            </a:r>
            <a:r>
              <a:rPr lang="tr-TR" dirty="0" err="1"/>
              <a:t>kalsitriol</a:t>
            </a:r>
            <a:r>
              <a:rPr lang="tr-TR" dirty="0"/>
              <a:t> ve kalsiyum desteği ile tedavi edilmelidir.</a:t>
            </a:r>
          </a:p>
          <a:p>
            <a:pPr algn="just"/>
            <a:endParaRPr lang="tr-TR" dirty="0"/>
          </a:p>
        </p:txBody>
      </p:sp>
      <p:sp>
        <p:nvSpPr>
          <p:cNvPr id="5" name="Yuvarlatılmış Dikdörtgen 4"/>
          <p:cNvSpPr/>
          <p:nvPr/>
        </p:nvSpPr>
        <p:spPr>
          <a:xfrm>
            <a:off x="466591" y="3441774"/>
            <a:ext cx="3312368"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a:t>2. </a:t>
            </a:r>
            <a:r>
              <a:rPr lang="tr-TR" dirty="0" err="1"/>
              <a:t>Hipoparatiroidizm</a:t>
            </a:r>
            <a:r>
              <a:rPr lang="tr-TR" dirty="0"/>
              <a:t>: </a:t>
            </a:r>
          </a:p>
        </p:txBody>
      </p:sp>
    </p:spTree>
    <p:extLst>
      <p:ext uri="{BB962C8B-B14F-4D97-AF65-F5344CB8AC3E}">
        <p14:creationId xmlns:p14="http://schemas.microsoft.com/office/powerpoint/2010/main" val="3763934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73224" y="1037635"/>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itamini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oksisitesi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73224" y="2477795"/>
            <a:ext cx="8475240" cy="2308324"/>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 Tüm yağda çözünen vitaminler gibi, D vitamini vücutta depolanabilir ve yavaş yavaş </a:t>
            </a:r>
            <a:r>
              <a:rPr lang="tr-TR" dirty="0" err="1"/>
              <a:t>metabolize</a:t>
            </a:r>
            <a:r>
              <a:rPr lang="tr-TR" dirty="0"/>
              <a:t> edilir. </a:t>
            </a:r>
          </a:p>
          <a:p>
            <a:pPr marL="285750" indent="-285750" algn="just">
              <a:buFont typeface="Wingdings" panose="05000000000000000000" pitchFamily="2" charset="2"/>
              <a:buChar char="Ø"/>
            </a:pPr>
            <a:r>
              <a:rPr lang="tr-TR" dirty="0"/>
              <a:t> Yüksek dozda kullanımı iştah kaybı, bulantı, susuzluk ve bilinç kaybı gibi durumlara sebep olur. </a:t>
            </a:r>
          </a:p>
          <a:p>
            <a:pPr marL="285750" indent="-285750" algn="just">
              <a:buFont typeface="Wingdings" panose="05000000000000000000" pitchFamily="2" charset="2"/>
              <a:buChar char="Ø"/>
            </a:pPr>
            <a:r>
              <a:rPr lang="tr-TR" dirty="0"/>
              <a:t> Kalsiyum emiliminde ve kemik </a:t>
            </a:r>
            <a:r>
              <a:rPr lang="tr-TR" dirty="0" err="1"/>
              <a:t>yıkılımında</a:t>
            </a:r>
            <a:r>
              <a:rPr lang="tr-TR" dirty="0"/>
              <a:t> artış, özellikle arterler ve böbrek gibi bazı organlarda kalsiyum çökeltilerine yol açan </a:t>
            </a:r>
            <a:r>
              <a:rPr lang="tr-TR" dirty="0" err="1"/>
              <a:t>hiperkalsemi</a:t>
            </a:r>
            <a:r>
              <a:rPr lang="tr-TR" dirty="0"/>
              <a:t> ile sonuçlanır. </a:t>
            </a:r>
          </a:p>
          <a:p>
            <a:pPr algn="just"/>
            <a:endParaRPr lang="tr-TR" dirty="0"/>
          </a:p>
        </p:txBody>
      </p:sp>
    </p:spTree>
    <p:extLst>
      <p:ext uri="{BB962C8B-B14F-4D97-AF65-F5344CB8AC3E}">
        <p14:creationId xmlns:p14="http://schemas.microsoft.com/office/powerpoint/2010/main" val="3413329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Şekli 1"/>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K VİTAMİNİ</a:t>
            </a:r>
          </a:p>
        </p:txBody>
      </p:sp>
      <p:sp>
        <p:nvSpPr>
          <p:cNvPr id="3" name="Metin kutusu 2"/>
          <p:cNvSpPr txBox="1"/>
          <p:nvPr/>
        </p:nvSpPr>
        <p:spPr>
          <a:xfrm>
            <a:off x="323528" y="2419141"/>
            <a:ext cx="8424936" cy="3170099"/>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t> İlgili proteinlerde yer alan belirli </a:t>
            </a:r>
            <a:r>
              <a:rPr lang="tr-TR" sz="2000" dirty="0" err="1"/>
              <a:t>glutamik</a:t>
            </a:r>
            <a:r>
              <a:rPr lang="tr-TR" sz="2000" dirty="0"/>
              <a:t> asit kalıntılarının </a:t>
            </a:r>
            <a:r>
              <a:rPr lang="tr-TR" sz="2000" dirty="0" err="1"/>
              <a:t>karboksilasyonunda</a:t>
            </a:r>
            <a:r>
              <a:rPr lang="tr-TR" sz="2000" dirty="0"/>
              <a:t> </a:t>
            </a:r>
            <a:r>
              <a:rPr lang="tr-TR" sz="2000" dirty="0" err="1"/>
              <a:t>koenzim</a:t>
            </a:r>
            <a:r>
              <a:rPr lang="tr-TR" sz="2000" dirty="0"/>
              <a:t> olarak katkıda bulunduğu çeşitli kan pıhtılaşma faktörlerinin </a:t>
            </a:r>
            <a:r>
              <a:rPr lang="tr-TR" sz="2000" dirty="0" err="1"/>
              <a:t>postranslasyonel</a:t>
            </a:r>
            <a:r>
              <a:rPr lang="tr-TR" sz="2000" dirty="0"/>
              <a:t> modifikasyonudur. </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 K vitamini değişik formlarda bulunur; örneğin bitkilerde </a:t>
            </a:r>
            <a:r>
              <a:rPr lang="tr-TR" sz="2000" dirty="0" err="1"/>
              <a:t>filokinon</a:t>
            </a:r>
            <a:r>
              <a:rPr lang="tr-TR" sz="2000" dirty="0"/>
              <a:t> (veya K1 vitamini), barsak bakteri florasında </a:t>
            </a:r>
            <a:r>
              <a:rPr lang="tr-TR" sz="2000" dirty="0" err="1"/>
              <a:t>menakinon</a:t>
            </a:r>
            <a:r>
              <a:rPr lang="tr-TR" sz="2000" dirty="0"/>
              <a:t> (veya K2 vitamini). </a:t>
            </a:r>
          </a:p>
          <a:p>
            <a:pPr marL="285750" indent="-285750" algn="just">
              <a:buFont typeface="Wingdings" panose="05000000000000000000" pitchFamily="2" charset="2"/>
              <a:buChar char="Ø"/>
            </a:pPr>
            <a:endParaRPr lang="tr-TR" sz="2000" dirty="0"/>
          </a:p>
          <a:p>
            <a:pPr marL="285750" indent="-285750" algn="just">
              <a:buFont typeface="Wingdings" panose="05000000000000000000" pitchFamily="2" charset="2"/>
              <a:buChar char="Ø"/>
            </a:pPr>
            <a:r>
              <a:rPr lang="tr-TR" sz="2000" dirty="0"/>
              <a:t> K vitamininin sentetik bir türevi olan </a:t>
            </a:r>
            <a:r>
              <a:rPr lang="tr-TR" sz="2000" dirty="0" err="1"/>
              <a:t>menadion</a:t>
            </a:r>
            <a:r>
              <a:rPr lang="tr-TR" sz="2000" dirty="0"/>
              <a:t> uygun özelliktedir.</a:t>
            </a:r>
          </a:p>
          <a:p>
            <a:pPr algn="just"/>
            <a:endParaRPr lang="tr-TR" sz="2000" dirty="0"/>
          </a:p>
        </p:txBody>
      </p:sp>
    </p:spTree>
    <p:extLst>
      <p:ext uri="{BB962C8B-B14F-4D97-AF65-F5344CB8AC3E}">
        <p14:creationId xmlns:p14="http://schemas.microsoft.com/office/powerpoint/2010/main" val="3506780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94509"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itamininin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F</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onksiyonu</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3203849" y="2492896"/>
            <a:ext cx="5760640" cy="3693319"/>
          </a:xfrm>
          <a:prstGeom prst="rect">
            <a:avLst/>
          </a:prstGeom>
          <a:noFill/>
        </p:spPr>
        <p:txBody>
          <a:bodyPr wrap="square" rtlCol="0">
            <a:spAutoFit/>
          </a:bodyPr>
          <a:lstStyle/>
          <a:p>
            <a:pPr algn="just"/>
            <a:r>
              <a:rPr lang="tr-TR" dirty="0"/>
              <a:t> K vitamini, </a:t>
            </a:r>
            <a:r>
              <a:rPr lang="tr-TR" dirty="0" err="1"/>
              <a:t>protrombin</a:t>
            </a:r>
            <a:r>
              <a:rPr lang="tr-TR" dirty="0"/>
              <a:t> ve kan pıhtılaşma faktörleri VII, IX ve X ‘un karaciğerde sentezlenmesi için gereklidir. Bu proteinler </a:t>
            </a:r>
            <a:r>
              <a:rPr lang="tr-TR" dirty="0" err="1"/>
              <a:t>inaktif</a:t>
            </a:r>
            <a:r>
              <a:rPr lang="tr-TR" dirty="0"/>
              <a:t> öncül moleküller olarak sentezlenir. Pıhtılaşma faktörlerinin oluşumu, </a:t>
            </a:r>
            <a:r>
              <a:rPr lang="tr-TR" dirty="0" err="1"/>
              <a:t>glutamik</a:t>
            </a:r>
            <a:r>
              <a:rPr lang="tr-TR" dirty="0"/>
              <a:t> asit kalıntılarının vitamin </a:t>
            </a:r>
            <a:r>
              <a:rPr lang="tr-TR" dirty="0" err="1"/>
              <a:t>K’ya</a:t>
            </a:r>
            <a:r>
              <a:rPr lang="tr-TR" dirty="0"/>
              <a:t> bağımlı </a:t>
            </a:r>
            <a:r>
              <a:rPr lang="tr-TR" dirty="0" err="1"/>
              <a:t>karboksilasyonunu</a:t>
            </a:r>
            <a:r>
              <a:rPr lang="tr-TR" dirty="0"/>
              <a:t> gerektirir. Bu, </a:t>
            </a:r>
            <a:r>
              <a:rPr lang="tr-TR" dirty="0" err="1"/>
              <a:t>Gla</a:t>
            </a:r>
            <a:r>
              <a:rPr lang="tr-TR" dirty="0"/>
              <a:t> içeren olgun bir pıhtılaşma faktörüdür ve sonraki aktivasyonu sağlayabilir. Reaksiyon O</a:t>
            </a:r>
            <a:r>
              <a:rPr lang="tr-TR" sz="1200" dirty="0"/>
              <a:t>2</a:t>
            </a:r>
            <a:r>
              <a:rPr lang="tr-TR" dirty="0"/>
              <a:t>, CO</a:t>
            </a:r>
            <a:r>
              <a:rPr lang="tr-TR" sz="1200" dirty="0"/>
              <a:t>2</a:t>
            </a:r>
            <a:r>
              <a:rPr lang="tr-TR" dirty="0"/>
              <a:t> ve K vitamininin </a:t>
            </a:r>
            <a:r>
              <a:rPr lang="tr-TR" dirty="0" err="1"/>
              <a:t>hidrokinon</a:t>
            </a:r>
            <a:r>
              <a:rPr lang="tr-TR" dirty="0"/>
              <a:t> formuna gereksinim duyar. </a:t>
            </a:r>
            <a:r>
              <a:rPr lang="tr-TR" dirty="0" err="1"/>
              <a:t>Gla</a:t>
            </a:r>
            <a:r>
              <a:rPr lang="tr-TR" dirty="0"/>
              <a:t> oluşumu, taşıyıcısında doğal olarak bulunan bir </a:t>
            </a:r>
            <a:r>
              <a:rPr lang="tr-TR" dirty="0" err="1"/>
              <a:t>antikoagülan</a:t>
            </a:r>
            <a:r>
              <a:rPr lang="tr-TR" dirty="0"/>
              <a:t> olan </a:t>
            </a:r>
            <a:r>
              <a:rPr lang="tr-TR" dirty="0" err="1"/>
              <a:t>dikumarol</a:t>
            </a:r>
            <a:r>
              <a:rPr lang="tr-TR" dirty="0"/>
              <a:t> ve sentetik bir K vitamini olan </a:t>
            </a:r>
            <a:r>
              <a:rPr lang="tr-TR" dirty="0" err="1"/>
              <a:t>warfarinin</a:t>
            </a:r>
            <a:r>
              <a:rPr lang="tr-TR" dirty="0"/>
              <a:t> </a:t>
            </a:r>
            <a:r>
              <a:rPr lang="tr-TR" dirty="0" err="1"/>
              <a:t>inhibisyonuna</a:t>
            </a:r>
            <a:r>
              <a:rPr lang="tr-TR" dirty="0"/>
              <a:t> duyarlıdır.</a:t>
            </a:r>
          </a:p>
          <a:p>
            <a:pPr algn="just"/>
            <a:endParaRPr lang="tr-TR" dirty="0"/>
          </a:p>
        </p:txBody>
      </p:sp>
      <p:sp>
        <p:nvSpPr>
          <p:cNvPr id="4" name="Yuvarlatılmış Dikdörtgen 3"/>
          <p:cNvSpPr/>
          <p:nvPr/>
        </p:nvSpPr>
        <p:spPr>
          <a:xfrm>
            <a:off x="395536" y="1772816"/>
            <a:ext cx="345638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1.γ-Karboksiglutamat Oluşumu: </a:t>
            </a:r>
          </a:p>
        </p:txBody>
      </p:sp>
      <p:pic>
        <p:nvPicPr>
          <p:cNvPr id="12290" name="Picture 2" descr="C:\Users\gulsa\Desktop\Ekran Antısı.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80000"/>
                    </a14:imgEffect>
                    <a14:imgEffect>
                      <a14:brightnessContrast bright="35000"/>
                    </a14:imgEffect>
                  </a14:imgLayer>
                </a14:imgProps>
              </a:ext>
              <a:ext uri="{28A0092B-C50C-407E-A947-70E740481C1C}">
                <a14:useLocalDpi xmlns:a14="http://schemas.microsoft.com/office/drawing/2010/main" val="0"/>
              </a:ext>
            </a:extLst>
          </a:blip>
          <a:srcRect/>
          <a:stretch/>
        </p:blipFill>
        <p:spPr bwMode="auto">
          <a:xfrm>
            <a:off x="611560" y="2492896"/>
            <a:ext cx="23526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9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1844824"/>
            <a:ext cx="8424936" cy="2160240"/>
          </a:xfrm>
        </p:spPr>
        <p:txBody>
          <a:bodyPr>
            <a:normAutofit fontScale="92500" lnSpcReduction="10000"/>
          </a:bodyPr>
          <a:lstStyle/>
          <a:p>
            <a:pPr algn="just"/>
            <a:r>
              <a:rPr lang="tr-TR" dirty="0"/>
              <a:t>Anemi; hemoglobinin normalden daha düşük bir konsantrasyonda  olduğu ve kanın oksijen taşıma yeteneğinde bir azalma ile sonuçlanan bir durumdur. </a:t>
            </a:r>
          </a:p>
          <a:p>
            <a:pPr algn="just"/>
            <a:r>
              <a:rPr lang="tr-TR" dirty="0"/>
              <a:t>Beslenme eksikliği ile ilgili anemiler -bir  veya daha fazla temel besinin yetersiz alımının neden olduğu-  kırmızı kan hücrelerinin büyüklüğüne göre veya bireyde görülen ortalama eritrosit hacmine göre sınıflandırılabilir:</a:t>
            </a:r>
          </a:p>
        </p:txBody>
      </p:sp>
      <p:sp>
        <p:nvSpPr>
          <p:cNvPr id="4" name="Akış Çizelgesi: Delikli Teyp 3"/>
          <p:cNvSpPr/>
          <p:nvPr/>
        </p:nvSpPr>
        <p:spPr>
          <a:xfrm>
            <a:off x="323528" y="332656"/>
            <a:ext cx="3240360" cy="1152128"/>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Anemiler</a:t>
            </a:r>
          </a:p>
        </p:txBody>
      </p:sp>
      <p:sp>
        <p:nvSpPr>
          <p:cNvPr id="5" name="Yuvarlatılmış Dikdörtgen 4"/>
          <p:cNvSpPr/>
          <p:nvPr/>
        </p:nvSpPr>
        <p:spPr>
          <a:xfrm>
            <a:off x="611560" y="4159130"/>
            <a:ext cx="23042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Mikrositik</a:t>
            </a:r>
            <a:r>
              <a:rPr lang="tr-TR" dirty="0"/>
              <a:t>(MCV&lt;80)</a:t>
            </a:r>
          </a:p>
        </p:txBody>
      </p:sp>
      <p:sp>
        <p:nvSpPr>
          <p:cNvPr id="6" name="Yuvarlatılmış Dikdörtgen 5"/>
          <p:cNvSpPr/>
          <p:nvPr/>
        </p:nvSpPr>
        <p:spPr>
          <a:xfrm>
            <a:off x="3419872" y="4144353"/>
            <a:ext cx="24482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Normositik</a:t>
            </a:r>
            <a:r>
              <a:rPr lang="tr-TR" dirty="0"/>
              <a:t> (MCV=80-100)</a:t>
            </a:r>
          </a:p>
        </p:txBody>
      </p:sp>
      <p:sp>
        <p:nvSpPr>
          <p:cNvPr id="7" name="Yuvarlatılmış Dikdörtgen 6"/>
          <p:cNvSpPr/>
          <p:nvPr/>
        </p:nvSpPr>
        <p:spPr>
          <a:xfrm>
            <a:off x="6372200" y="4144353"/>
            <a:ext cx="237626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Makrositik</a:t>
            </a:r>
            <a:r>
              <a:rPr lang="tr-TR" dirty="0"/>
              <a:t>(MCV &gt;100)</a:t>
            </a:r>
          </a:p>
        </p:txBody>
      </p:sp>
      <p:sp>
        <p:nvSpPr>
          <p:cNvPr id="8" name="Metin kutusu 7"/>
          <p:cNvSpPr txBox="1"/>
          <p:nvPr/>
        </p:nvSpPr>
        <p:spPr>
          <a:xfrm>
            <a:off x="611560" y="4941168"/>
            <a:ext cx="2304256" cy="923330"/>
          </a:xfrm>
          <a:prstGeom prst="rect">
            <a:avLst/>
          </a:prstGeom>
          <a:noFill/>
        </p:spPr>
        <p:txBody>
          <a:bodyPr wrap="square" rtlCol="0">
            <a:spAutoFit/>
          </a:bodyPr>
          <a:lstStyle/>
          <a:p>
            <a:r>
              <a:rPr lang="tr-TR" dirty="0"/>
              <a:t>Demir eksikliği</a:t>
            </a:r>
          </a:p>
          <a:p>
            <a:r>
              <a:rPr lang="tr-TR" dirty="0"/>
              <a:t>Bakır eksikliği</a:t>
            </a:r>
          </a:p>
          <a:p>
            <a:r>
              <a:rPr lang="tr-TR" dirty="0" err="1"/>
              <a:t>Piridoksin</a:t>
            </a:r>
            <a:r>
              <a:rPr lang="tr-TR" dirty="0"/>
              <a:t> eksikliği</a:t>
            </a:r>
          </a:p>
        </p:txBody>
      </p:sp>
      <p:sp>
        <p:nvSpPr>
          <p:cNvPr id="9" name="Metin kutusu 8"/>
          <p:cNvSpPr txBox="1"/>
          <p:nvPr/>
        </p:nvSpPr>
        <p:spPr>
          <a:xfrm>
            <a:off x="3439019" y="4941168"/>
            <a:ext cx="2304256" cy="646331"/>
          </a:xfrm>
          <a:prstGeom prst="rect">
            <a:avLst/>
          </a:prstGeom>
          <a:noFill/>
        </p:spPr>
        <p:txBody>
          <a:bodyPr wrap="square" rtlCol="0">
            <a:spAutoFit/>
          </a:bodyPr>
          <a:lstStyle/>
          <a:p>
            <a:r>
              <a:rPr lang="tr-TR" dirty="0"/>
              <a:t>Protein- enerji besin bozukluğu</a:t>
            </a:r>
          </a:p>
        </p:txBody>
      </p:sp>
      <p:sp>
        <p:nvSpPr>
          <p:cNvPr id="10" name="Metin kutusu 9"/>
          <p:cNvSpPr txBox="1"/>
          <p:nvPr/>
        </p:nvSpPr>
        <p:spPr>
          <a:xfrm>
            <a:off x="6372200" y="4941168"/>
            <a:ext cx="2376264" cy="646331"/>
          </a:xfrm>
          <a:prstGeom prst="rect">
            <a:avLst/>
          </a:prstGeom>
          <a:noFill/>
        </p:spPr>
        <p:txBody>
          <a:bodyPr wrap="square" rtlCol="0">
            <a:spAutoFit/>
          </a:bodyPr>
          <a:lstStyle/>
          <a:p>
            <a:r>
              <a:rPr lang="tr-TR" dirty="0"/>
              <a:t>Vitamin B</a:t>
            </a:r>
            <a:r>
              <a:rPr lang="tr-TR" sz="1400" dirty="0"/>
              <a:t>12</a:t>
            </a:r>
            <a:r>
              <a:rPr lang="tr-TR" dirty="0"/>
              <a:t> eksikliği</a:t>
            </a:r>
          </a:p>
          <a:p>
            <a:r>
              <a:rPr lang="tr-TR" dirty="0" err="1"/>
              <a:t>Folat</a:t>
            </a:r>
            <a:r>
              <a:rPr lang="tr-TR" dirty="0"/>
              <a:t> eksikliği</a:t>
            </a:r>
          </a:p>
        </p:txBody>
      </p:sp>
      <p:sp>
        <p:nvSpPr>
          <p:cNvPr id="11" name="Metin kutusu 10"/>
          <p:cNvSpPr txBox="1"/>
          <p:nvPr/>
        </p:nvSpPr>
        <p:spPr>
          <a:xfrm>
            <a:off x="611560" y="6021288"/>
            <a:ext cx="2088232" cy="307777"/>
          </a:xfrm>
          <a:prstGeom prst="rect">
            <a:avLst/>
          </a:prstGeom>
          <a:noFill/>
        </p:spPr>
        <p:txBody>
          <a:bodyPr wrap="square" rtlCol="0">
            <a:spAutoFit/>
          </a:bodyPr>
          <a:lstStyle/>
          <a:p>
            <a:r>
              <a:rPr lang="tr-TR" sz="1400" dirty="0"/>
              <a:t>*en sık görülen</a:t>
            </a:r>
          </a:p>
        </p:txBody>
      </p:sp>
      <p:sp>
        <p:nvSpPr>
          <p:cNvPr id="12" name="Metin kutusu 11"/>
          <p:cNvSpPr txBox="1"/>
          <p:nvPr/>
        </p:nvSpPr>
        <p:spPr>
          <a:xfrm>
            <a:off x="6372200" y="5864498"/>
            <a:ext cx="2592288" cy="923330"/>
          </a:xfrm>
          <a:prstGeom prst="rect">
            <a:avLst/>
          </a:prstGeom>
          <a:noFill/>
        </p:spPr>
        <p:txBody>
          <a:bodyPr wrap="square" rtlCol="0">
            <a:spAutoFit/>
          </a:bodyPr>
          <a:lstStyle/>
          <a:p>
            <a:pPr algn="ctr"/>
            <a:r>
              <a:rPr lang="tr-TR" sz="900" dirty="0"/>
              <a:t>**</a:t>
            </a:r>
            <a:r>
              <a:rPr lang="tr-TR" sz="900" dirty="0" err="1"/>
              <a:t>Folik</a:t>
            </a:r>
            <a:r>
              <a:rPr lang="tr-TR" sz="900" dirty="0"/>
              <a:t> asit ya da vitamin B12 eksikliği kemik iliği ve </a:t>
            </a:r>
            <a:r>
              <a:rPr lang="tr-TR" sz="900" dirty="0" err="1"/>
              <a:t>kandak</a:t>
            </a:r>
            <a:r>
              <a:rPr lang="tr-TR" sz="900" dirty="0"/>
              <a:t> </a:t>
            </a:r>
            <a:r>
              <a:rPr lang="tr-TR" sz="900" dirty="0" err="1"/>
              <a:t>megaloblastlar</a:t>
            </a:r>
            <a:r>
              <a:rPr lang="tr-TR" sz="900" dirty="0"/>
              <a:t> olarak bilinen büyük, olgunlaşmamış kırmızı hücre öncülerinin birikimine neden olduğundan bu </a:t>
            </a:r>
            <a:r>
              <a:rPr lang="tr-TR" sz="900" dirty="0" err="1"/>
              <a:t>makrositik</a:t>
            </a:r>
            <a:r>
              <a:rPr lang="tr-TR" sz="900" dirty="0"/>
              <a:t> anemiler genellikle </a:t>
            </a:r>
            <a:r>
              <a:rPr lang="tr-TR" sz="900" dirty="0" err="1"/>
              <a:t>megaloblastik</a:t>
            </a:r>
            <a:r>
              <a:rPr lang="tr-TR" sz="900" dirty="0"/>
              <a:t> olarak adlandırılır.</a:t>
            </a:r>
          </a:p>
        </p:txBody>
      </p:sp>
    </p:spTree>
    <p:extLst>
      <p:ext uri="{BB962C8B-B14F-4D97-AF65-F5344CB8AC3E}">
        <p14:creationId xmlns:p14="http://schemas.microsoft.com/office/powerpoint/2010/main" val="2167589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95536" y="476672"/>
            <a:ext cx="4752528"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2. </a:t>
            </a:r>
            <a:r>
              <a:rPr lang="tr-TR" dirty="0" err="1"/>
              <a:t>Protrombinin</a:t>
            </a:r>
            <a:r>
              <a:rPr lang="tr-TR" dirty="0"/>
              <a:t> </a:t>
            </a:r>
            <a:r>
              <a:rPr lang="tr-TR" dirty="0" err="1"/>
              <a:t>Plateletler</a:t>
            </a:r>
            <a:r>
              <a:rPr lang="tr-TR" dirty="0"/>
              <a:t> ile Etkileşimi: </a:t>
            </a:r>
          </a:p>
        </p:txBody>
      </p:sp>
      <p:pic>
        <p:nvPicPr>
          <p:cNvPr id="13314" name="Picture 2" descr="C:\Users\gulsa\Desktop\Ekran Alınıs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3000"/>
                    </a14:imgEffect>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1040738" y="3573016"/>
            <a:ext cx="7062524" cy="2366764"/>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95536" y="1556792"/>
            <a:ext cx="8352928" cy="1754326"/>
          </a:xfrm>
          <a:prstGeom prst="rect">
            <a:avLst/>
          </a:prstGeom>
          <a:noFill/>
        </p:spPr>
        <p:txBody>
          <a:bodyPr wrap="square" rtlCol="0">
            <a:spAutoFit/>
          </a:bodyPr>
          <a:lstStyle/>
          <a:p>
            <a:pPr algn="just"/>
            <a:r>
              <a:rPr lang="tr-TR" dirty="0"/>
              <a:t> </a:t>
            </a:r>
            <a:r>
              <a:rPr lang="tr-TR" dirty="0" err="1"/>
              <a:t>Protrombinin</a:t>
            </a:r>
            <a:r>
              <a:rPr lang="tr-TR" dirty="0"/>
              <a:t> </a:t>
            </a:r>
            <a:r>
              <a:rPr lang="tr-TR" dirty="0" err="1"/>
              <a:t>Gla</a:t>
            </a:r>
            <a:r>
              <a:rPr lang="tr-TR" dirty="0"/>
              <a:t> kalıntıları birbirlerine komşu, negatif yüklü iki </a:t>
            </a:r>
            <a:r>
              <a:rPr lang="tr-TR" dirty="0" err="1"/>
              <a:t>karboksilat</a:t>
            </a:r>
            <a:r>
              <a:rPr lang="tr-TR" dirty="0"/>
              <a:t> grubundan dolayı, pozitif yüklü kalsiyum iyonlar, için iyi birer </a:t>
            </a:r>
            <a:r>
              <a:rPr lang="tr-TR" dirty="0" err="1"/>
              <a:t>şelatördürler</a:t>
            </a:r>
            <a:r>
              <a:rPr lang="tr-TR" dirty="0"/>
              <a:t>. </a:t>
            </a:r>
            <a:r>
              <a:rPr lang="tr-TR" dirty="0" err="1"/>
              <a:t>Protrombin</a:t>
            </a:r>
            <a:r>
              <a:rPr lang="tr-TR" dirty="0"/>
              <a:t>-kalsiyum kompleksi sonrasında, </a:t>
            </a:r>
            <a:r>
              <a:rPr lang="tr-TR" dirty="0" err="1"/>
              <a:t>trombosit</a:t>
            </a:r>
            <a:r>
              <a:rPr lang="tr-TR" dirty="0"/>
              <a:t> yüzeyinde yer alan ve kanın pıhtılaşması için gerekli olan </a:t>
            </a:r>
            <a:r>
              <a:rPr lang="tr-TR" dirty="0" err="1"/>
              <a:t>fosfolipidlere</a:t>
            </a:r>
            <a:r>
              <a:rPr lang="tr-TR" dirty="0"/>
              <a:t> bağlanma yeteneği kazanır. </a:t>
            </a:r>
            <a:r>
              <a:rPr lang="tr-TR" dirty="0" err="1"/>
              <a:t>Trombositlere</a:t>
            </a:r>
            <a:r>
              <a:rPr lang="tr-TR" dirty="0"/>
              <a:t> tutunma, </a:t>
            </a:r>
            <a:r>
              <a:rPr lang="tr-TR" dirty="0" err="1"/>
              <a:t>protrombinin</a:t>
            </a:r>
            <a:r>
              <a:rPr lang="tr-TR" dirty="0"/>
              <a:t> </a:t>
            </a:r>
            <a:r>
              <a:rPr lang="tr-TR" dirty="0" err="1"/>
              <a:t>trombine</a:t>
            </a:r>
            <a:r>
              <a:rPr lang="tr-TR" dirty="0"/>
              <a:t> </a:t>
            </a:r>
            <a:r>
              <a:rPr lang="tr-TR" dirty="0" err="1"/>
              <a:t>proteolitik</a:t>
            </a:r>
            <a:r>
              <a:rPr lang="tr-TR" dirty="0"/>
              <a:t> dönüşüm hızını arttırır .</a:t>
            </a:r>
          </a:p>
        </p:txBody>
      </p:sp>
    </p:spTree>
    <p:extLst>
      <p:ext uri="{BB962C8B-B14F-4D97-AF65-F5344CB8AC3E}">
        <p14:creationId xmlns:p14="http://schemas.microsoft.com/office/powerpoint/2010/main" val="611285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94509"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 Vitamini Dağılımı ve Gereksinimi</a:t>
            </a:r>
          </a:p>
        </p:txBody>
      </p:sp>
      <p:sp>
        <p:nvSpPr>
          <p:cNvPr id="3" name="Metin kutusu 2"/>
          <p:cNvSpPr txBox="1"/>
          <p:nvPr/>
        </p:nvSpPr>
        <p:spPr>
          <a:xfrm>
            <a:off x="303601" y="1484784"/>
            <a:ext cx="8453955" cy="646331"/>
          </a:xfrm>
          <a:prstGeom prst="rect">
            <a:avLst/>
          </a:prstGeom>
          <a:noFill/>
        </p:spPr>
        <p:txBody>
          <a:bodyPr wrap="square" rtlCol="0">
            <a:spAutoFit/>
          </a:bodyPr>
          <a:lstStyle/>
          <a:p>
            <a:r>
              <a:rPr lang="tr-TR" dirty="0"/>
              <a:t> K vitamini lahana, </a:t>
            </a:r>
            <a:r>
              <a:rPr lang="tr-TR" dirty="0" err="1"/>
              <a:t>karnıbahar</a:t>
            </a:r>
            <a:r>
              <a:rPr lang="tr-TR" dirty="0"/>
              <a:t>, ıspanak, yumurta sarısı ve karaciğerde bulunur. Ayrıca barsak bakterilerince vitaminin yaygın sentezi gerçekleşir. </a:t>
            </a:r>
          </a:p>
        </p:txBody>
      </p:sp>
      <p:sp>
        <p:nvSpPr>
          <p:cNvPr id="4" name="Akış Çizelgesi: Delikli Teyp 3"/>
          <p:cNvSpPr/>
          <p:nvPr/>
        </p:nvSpPr>
        <p:spPr>
          <a:xfrm>
            <a:off x="294509" y="2275131"/>
            <a:ext cx="3268007"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Klinik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Endikasyonlar</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314725" y="3245871"/>
            <a:ext cx="8577755" cy="3693319"/>
          </a:xfrm>
          <a:prstGeom prst="rect">
            <a:avLst/>
          </a:prstGeom>
          <a:noFill/>
        </p:spPr>
        <p:txBody>
          <a:bodyPr wrap="square" rtlCol="0">
            <a:spAutoFit/>
          </a:bodyPr>
          <a:lstStyle/>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K vitamini Eksikliği: </a:t>
            </a:r>
            <a:r>
              <a:rPr lang="tr-TR" dirty="0"/>
              <a:t>K vitamini eksikliği durumu nadirdir; çünkü yeterli miktarda K vitamini genellikle ince barsak bakterileri tarafından sentezlenir veya diyet yoluyla alınır. İnce barsak bakterileri; </a:t>
            </a:r>
            <a:r>
              <a:rPr lang="tr-TR" dirty="0" err="1"/>
              <a:t>örn</a:t>
            </a:r>
            <a:r>
              <a:rPr lang="tr-TR" dirty="0"/>
              <a:t>; antibiyotik kullanılarak azaltıldığında </a:t>
            </a:r>
            <a:r>
              <a:rPr lang="tr-TR" dirty="0" err="1"/>
              <a:t>endojen</a:t>
            </a:r>
            <a:r>
              <a:rPr lang="tr-TR" dirty="0"/>
              <a:t> olarak meydana gelen vitamin miktarı da azalır, bu durum, sınırlı düzeyde </a:t>
            </a:r>
            <a:r>
              <a:rPr lang="tr-TR" dirty="0" err="1"/>
              <a:t>malnütrisyonu</a:t>
            </a:r>
            <a:r>
              <a:rPr lang="tr-TR" dirty="0"/>
              <a:t> olan kişilerde </a:t>
            </a:r>
            <a:r>
              <a:rPr lang="tr-TR" dirty="0" err="1"/>
              <a:t>hipoprotrombinemiye</a:t>
            </a:r>
            <a:r>
              <a:rPr lang="tr-TR" dirty="0"/>
              <a:t> yol açabilir. Bu durumda, kanamaya eğilimi düzeltmek için K vitamin desteğine ihtiyaç duyulmaktadır. Ek olarak, belirli ikinci-kuşak </a:t>
            </a:r>
            <a:r>
              <a:rPr lang="tr-TR" dirty="0" err="1"/>
              <a:t>sefalosporinler</a:t>
            </a:r>
            <a:r>
              <a:rPr lang="tr-TR" dirty="0"/>
              <a:t>; </a:t>
            </a:r>
            <a:r>
              <a:rPr lang="tr-TR" dirty="0" err="1"/>
              <a:t>warfarin</a:t>
            </a:r>
            <a:r>
              <a:rPr lang="tr-TR" dirty="0"/>
              <a:t>- benzeri bir mekanizmayla </a:t>
            </a:r>
            <a:r>
              <a:rPr lang="tr-TR" dirty="0" err="1"/>
              <a:t>hipoprotrombinemiye</a:t>
            </a:r>
            <a:r>
              <a:rPr lang="tr-TR" dirty="0"/>
              <a:t> yol açar. Sonuç olarak, bu ilaçlar tedavi için K vitamini desteğiyle birlikte kullanılmaktadır.</a:t>
            </a:r>
          </a:p>
          <a:p>
            <a:pPr algn="just"/>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Yenidoğanda</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 Vitamini Eksikliği: </a:t>
            </a:r>
            <a:r>
              <a:rPr lang="tr-TR" dirty="0" err="1"/>
              <a:t>Yenidoğanların</a:t>
            </a:r>
            <a:r>
              <a:rPr lang="tr-TR" dirty="0"/>
              <a:t> steril </a:t>
            </a:r>
            <a:r>
              <a:rPr lang="tr-TR" dirty="0" err="1"/>
              <a:t>barsakları</a:t>
            </a:r>
            <a:r>
              <a:rPr lang="tr-TR" dirty="0"/>
              <a:t> bulunur. Anne sütü günlük K vitamini gereksiniminin yaklaşık beşte birini sağladığından, yeni doğanlar için kanamalı hastalıklara karşı önlem olarak tek doz kas içi K vitamini uygulaması önerilmektedir. </a:t>
            </a:r>
          </a:p>
        </p:txBody>
      </p:sp>
    </p:spTree>
    <p:extLst>
      <p:ext uri="{BB962C8B-B14F-4D97-AF65-F5344CB8AC3E}">
        <p14:creationId xmlns:p14="http://schemas.microsoft.com/office/powerpoint/2010/main" val="2267153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94509" y="4046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 Vitamini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Toksisitesi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kış Çizelgesi: Çok Sayıda Belge 3"/>
          <p:cNvSpPr/>
          <p:nvPr/>
        </p:nvSpPr>
        <p:spPr>
          <a:xfrm>
            <a:off x="1187624" y="2132856"/>
            <a:ext cx="6768752" cy="3519100"/>
          </a:xfrm>
          <a:prstGeom prst="flowChartMultidocumen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tr-TR" dirty="0"/>
              <a:t> </a:t>
            </a:r>
            <a:r>
              <a:rPr lang="tr-TR" dirty="0" err="1"/>
              <a:t>Yenidoğanda</a:t>
            </a:r>
            <a:r>
              <a:rPr lang="tr-TR" dirty="0"/>
              <a:t> sentetik K vitamininin (</a:t>
            </a:r>
            <a:r>
              <a:rPr lang="tr-TR" dirty="0" err="1"/>
              <a:t>menadione</a:t>
            </a:r>
            <a:r>
              <a:rPr lang="tr-TR" dirty="0"/>
              <a:t>) geniş dozda uzun süreli uygulaması, kırmızı kan hücrelerinin </a:t>
            </a:r>
            <a:r>
              <a:rPr lang="tr-TR" dirty="0" err="1"/>
              <a:t>membranındaki</a:t>
            </a:r>
            <a:r>
              <a:rPr lang="tr-TR" dirty="0"/>
              <a:t> etkilerinden dolayı, </a:t>
            </a:r>
            <a:r>
              <a:rPr lang="tr-TR" dirty="0" err="1"/>
              <a:t>hemolitik</a:t>
            </a:r>
            <a:r>
              <a:rPr lang="tr-TR" dirty="0"/>
              <a:t> anemi ve sarılık meydana getirebilir. Bu sebepten dolayı artık K vitamini eksikliği tedavi edilmemektedir.</a:t>
            </a:r>
          </a:p>
          <a:p>
            <a:pPr algn="just"/>
            <a:endParaRPr lang="tr-TR" dirty="0"/>
          </a:p>
        </p:txBody>
      </p:sp>
    </p:spTree>
    <p:extLst>
      <p:ext uri="{BB962C8B-B14F-4D97-AF65-F5344CB8AC3E}">
        <p14:creationId xmlns:p14="http://schemas.microsoft.com/office/powerpoint/2010/main" val="1080259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Şekli 1"/>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E VİTAMİNİ</a:t>
            </a:r>
          </a:p>
        </p:txBody>
      </p:sp>
      <p:pic>
        <p:nvPicPr>
          <p:cNvPr id="14338" name="Picture 2" descr="C:\Users\gulsa\Desktop\ran Alıntıs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3000"/>
                    </a14:imgEffect>
                    <a14:imgEffect>
                      <a14:brightnessContrast bright="12000" contrast="45000"/>
                    </a14:imgEffect>
                  </a14:imgLayer>
                </a14:imgProps>
              </a:ext>
              <a:ext uri="{28A0092B-C50C-407E-A947-70E740481C1C}">
                <a14:useLocalDpi xmlns:a14="http://schemas.microsoft.com/office/drawing/2010/main" val="0"/>
              </a:ext>
            </a:extLst>
          </a:blip>
          <a:srcRect/>
          <a:stretch>
            <a:fillRect/>
          </a:stretch>
        </p:blipFill>
        <p:spPr bwMode="auto">
          <a:xfrm>
            <a:off x="3465952" y="2204864"/>
            <a:ext cx="2223038"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79512" y="3474874"/>
            <a:ext cx="8784976" cy="1754326"/>
          </a:xfrm>
          <a:prstGeom prst="rect">
            <a:avLst/>
          </a:prstGeom>
          <a:noFill/>
        </p:spPr>
        <p:txBody>
          <a:bodyPr wrap="square" rtlCol="0">
            <a:spAutoFit/>
          </a:bodyPr>
          <a:lstStyle/>
          <a:p>
            <a:pPr algn="just"/>
            <a:r>
              <a:rPr lang="tr-TR" dirty="0"/>
              <a:t> E vitamini doğal olarak oluşan </a:t>
            </a:r>
            <a:r>
              <a:rPr lang="tr-TR" dirty="0" err="1"/>
              <a:t>tokoferollerin</a:t>
            </a:r>
            <a:r>
              <a:rPr lang="tr-TR" dirty="0"/>
              <a:t> sekizini barındırmaktadır, ki bu </a:t>
            </a:r>
            <a:r>
              <a:rPr lang="tr-TR" dirty="0" err="1"/>
              <a:t>tokoferollerden</a:t>
            </a:r>
            <a:r>
              <a:rPr lang="tr-TR" dirty="0"/>
              <a:t> alfa </a:t>
            </a:r>
            <a:r>
              <a:rPr lang="tr-TR" dirty="0" err="1"/>
              <a:t>tokoferol</a:t>
            </a:r>
            <a:r>
              <a:rPr lang="tr-TR" dirty="0"/>
              <a:t> en aktifidir. E vitamininin </a:t>
            </a:r>
            <a:r>
              <a:rPr lang="tr-TR" dirty="0" err="1"/>
              <a:t>primer</a:t>
            </a:r>
            <a:r>
              <a:rPr lang="tr-TR" dirty="0"/>
              <a:t> fonksiyonu hücre </a:t>
            </a:r>
            <a:r>
              <a:rPr lang="tr-TR" dirty="0" err="1"/>
              <a:t>komponentlerinin</a:t>
            </a:r>
            <a:r>
              <a:rPr lang="tr-TR" dirty="0"/>
              <a:t> </a:t>
            </a:r>
            <a:r>
              <a:rPr lang="tr-TR" dirty="0" err="1"/>
              <a:t>enzimatik</a:t>
            </a:r>
            <a:r>
              <a:rPr lang="tr-TR" dirty="0"/>
              <a:t> olmayan </a:t>
            </a:r>
            <a:r>
              <a:rPr lang="tr-TR" dirty="0" err="1"/>
              <a:t>oksidasyonun</a:t>
            </a:r>
            <a:r>
              <a:rPr lang="tr-TR" dirty="0"/>
              <a:t> korunmasında bir antioksidan olarak rolü olmasıdır. Örneğin; çoklu doymamış yağ asitleri, moleküler oksijen ve serbest radikaller.</a:t>
            </a:r>
          </a:p>
          <a:p>
            <a:pPr algn="just"/>
            <a:endParaRPr lang="tr-TR" dirty="0"/>
          </a:p>
        </p:txBody>
      </p:sp>
    </p:spTree>
    <p:extLst>
      <p:ext uri="{BB962C8B-B14F-4D97-AF65-F5344CB8AC3E}">
        <p14:creationId xmlns:p14="http://schemas.microsoft.com/office/powerpoint/2010/main" val="2109432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94509" y="59455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itamini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ereksinimi ve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ağılımı</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94509" y="1818690"/>
            <a:ext cx="8525963" cy="923330"/>
          </a:xfrm>
          <a:prstGeom prst="rect">
            <a:avLst/>
          </a:prstGeom>
          <a:noFill/>
        </p:spPr>
        <p:txBody>
          <a:bodyPr wrap="square" rtlCol="0">
            <a:spAutoFit/>
          </a:bodyPr>
          <a:lstStyle/>
          <a:p>
            <a:pPr algn="just"/>
            <a:r>
              <a:rPr lang="tr-TR" dirty="0"/>
              <a:t> Bitkisel yağlar vitamin E bakımından zengin kaynaklardır, bunun aksine karaciğer ve yumurtada ılımlı miktarda bulunmaktadır. Alfa </a:t>
            </a:r>
            <a:r>
              <a:rPr lang="tr-TR" dirty="0" err="1"/>
              <a:t>tokoferol</a:t>
            </a:r>
            <a:r>
              <a:rPr lang="tr-TR" dirty="0"/>
              <a:t> için gerekli RDA, yetişkinlerde 15mg’dır. </a:t>
            </a:r>
          </a:p>
        </p:txBody>
      </p:sp>
      <p:sp>
        <p:nvSpPr>
          <p:cNvPr id="4" name="Akış Çizelgesi: Delikli Teyp 3"/>
          <p:cNvSpPr/>
          <p:nvPr/>
        </p:nvSpPr>
        <p:spPr>
          <a:xfrm>
            <a:off x="294509" y="3030052"/>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itamin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ksikliği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294509" y="4050938"/>
            <a:ext cx="8525963" cy="1754326"/>
          </a:xfrm>
          <a:prstGeom prst="rect">
            <a:avLst/>
          </a:prstGeom>
          <a:noFill/>
        </p:spPr>
        <p:txBody>
          <a:bodyPr wrap="square" rtlCol="0">
            <a:spAutoFit/>
          </a:bodyPr>
          <a:lstStyle/>
          <a:p>
            <a:pPr algn="just"/>
            <a:r>
              <a:rPr lang="tr-TR" dirty="0"/>
              <a:t> E vitamini eksikliği neredeyse tamamen prematüre bebek grubuyla sınırlandırılabilir. Yetişkinler incelendiğinde genellikle </a:t>
            </a:r>
            <a:r>
              <a:rPr lang="tr-TR" dirty="0" err="1"/>
              <a:t>defektif</a:t>
            </a:r>
            <a:r>
              <a:rPr lang="tr-TR" dirty="0"/>
              <a:t> </a:t>
            </a:r>
            <a:r>
              <a:rPr lang="tr-TR" dirty="0" err="1"/>
              <a:t>lipid</a:t>
            </a:r>
            <a:r>
              <a:rPr lang="tr-TR" dirty="0"/>
              <a:t> emilimi ve </a:t>
            </a:r>
            <a:r>
              <a:rPr lang="tr-TR" dirty="0" err="1"/>
              <a:t>taşınımıyla</a:t>
            </a:r>
            <a:r>
              <a:rPr lang="tr-TR" dirty="0"/>
              <a:t> ilişkili olduğu görülmektedir. İnsanda E vitamini eksikliği belirtileri, eritrositin </a:t>
            </a:r>
            <a:r>
              <a:rPr lang="tr-TR" dirty="0" err="1"/>
              <a:t>peroksidaza</a:t>
            </a:r>
            <a:r>
              <a:rPr lang="tr-TR" dirty="0"/>
              <a:t> hassasiyeti ve anormal hücresel </a:t>
            </a:r>
            <a:r>
              <a:rPr lang="tr-TR" dirty="0" err="1"/>
              <a:t>membranların</a:t>
            </a:r>
            <a:r>
              <a:rPr lang="tr-TR" dirty="0"/>
              <a:t> görünümü olarak karşımıza çıkmaktadır.</a:t>
            </a:r>
          </a:p>
          <a:p>
            <a:pPr algn="just"/>
            <a:endParaRPr lang="tr-TR" dirty="0"/>
          </a:p>
        </p:txBody>
      </p:sp>
    </p:spTree>
    <p:extLst>
      <p:ext uri="{BB962C8B-B14F-4D97-AF65-F5344CB8AC3E}">
        <p14:creationId xmlns:p14="http://schemas.microsoft.com/office/powerpoint/2010/main" val="2238975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294509" y="59455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Klinik Belirtileri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294509" y="1818690"/>
            <a:ext cx="8525963" cy="1754326"/>
          </a:xfrm>
          <a:prstGeom prst="rect">
            <a:avLst/>
          </a:prstGeom>
          <a:noFill/>
        </p:spPr>
        <p:txBody>
          <a:bodyPr wrap="square" rtlCol="0">
            <a:spAutoFit/>
          </a:bodyPr>
          <a:lstStyle/>
          <a:p>
            <a:pPr algn="just"/>
            <a:r>
              <a:rPr lang="tr-TR" dirty="0"/>
              <a:t>E Vitamini, koroner kalp hastalığı ya da kanser gibi kronik hastalıkların önlenmesi için tavsiye edilmemektedir. E vitamini takviyesi kullanılarak yapılan klinik çalışmalar hayal kırıklığı olmuştur. Örneğin, yüksek dozlarda E vitamini uygulaması yapılan Alfa </a:t>
            </a:r>
            <a:r>
              <a:rPr lang="tr-TR" dirty="0" err="1"/>
              <a:t>Tokoferol</a:t>
            </a:r>
            <a:r>
              <a:rPr lang="tr-TR" dirty="0"/>
              <a:t>, Beta-</a:t>
            </a:r>
            <a:r>
              <a:rPr lang="tr-TR" dirty="0" err="1"/>
              <a:t>Karoten</a:t>
            </a:r>
            <a:r>
              <a:rPr lang="tr-TR" dirty="0"/>
              <a:t> Kanserden Korunma Çalışması gibi araştırmalarda </a:t>
            </a:r>
            <a:r>
              <a:rPr lang="tr-TR" dirty="0" err="1"/>
              <a:t>kardiyovasküler</a:t>
            </a:r>
            <a:r>
              <a:rPr lang="tr-TR" dirty="0"/>
              <a:t> faydalarının azalması bir yana inme </a:t>
            </a:r>
            <a:r>
              <a:rPr lang="tr-TR" dirty="0" err="1"/>
              <a:t>insidansında</a:t>
            </a:r>
            <a:r>
              <a:rPr lang="tr-TR" dirty="0"/>
              <a:t> bir artış gözlenmiştir.</a:t>
            </a:r>
          </a:p>
        </p:txBody>
      </p:sp>
      <p:sp>
        <p:nvSpPr>
          <p:cNvPr id="4" name="Akış Çizelgesi: Delikli Teyp 3"/>
          <p:cNvSpPr/>
          <p:nvPr/>
        </p:nvSpPr>
        <p:spPr>
          <a:xfrm>
            <a:off x="294509" y="4005064"/>
            <a:ext cx="3240360" cy="93610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E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itamini </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rPr>
              <a:t>oksistesi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294509" y="5025950"/>
            <a:ext cx="8525963" cy="646331"/>
          </a:xfrm>
          <a:prstGeom prst="rect">
            <a:avLst/>
          </a:prstGeom>
          <a:noFill/>
        </p:spPr>
        <p:txBody>
          <a:bodyPr wrap="square" rtlCol="0">
            <a:spAutoFit/>
          </a:bodyPr>
          <a:lstStyle/>
          <a:p>
            <a:pPr algn="just"/>
            <a:r>
              <a:rPr lang="tr-TR" dirty="0"/>
              <a:t> E vitamini, yağda çözünen vitaminlerden en az </a:t>
            </a:r>
            <a:r>
              <a:rPr lang="tr-TR" dirty="0" err="1"/>
              <a:t>toksik</a:t>
            </a:r>
            <a:r>
              <a:rPr lang="tr-TR" dirty="0"/>
              <a:t> olanıdır ve günlük 300mg dozda hiç bir </a:t>
            </a:r>
            <a:r>
              <a:rPr lang="tr-TR" dirty="0" err="1"/>
              <a:t>toksisite</a:t>
            </a:r>
            <a:r>
              <a:rPr lang="tr-TR" dirty="0"/>
              <a:t> görülmemiştir</a:t>
            </a:r>
          </a:p>
        </p:txBody>
      </p:sp>
    </p:spTree>
    <p:extLst>
      <p:ext uri="{BB962C8B-B14F-4D97-AF65-F5344CB8AC3E}">
        <p14:creationId xmlns:p14="http://schemas.microsoft.com/office/powerpoint/2010/main" val="302872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1520" y="260648"/>
            <a:ext cx="367240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Folat</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ve Anemi</a:t>
            </a:r>
          </a:p>
        </p:txBody>
      </p:sp>
      <p:sp>
        <p:nvSpPr>
          <p:cNvPr id="5" name="Metin kutusu 4"/>
          <p:cNvSpPr txBox="1"/>
          <p:nvPr/>
        </p:nvSpPr>
        <p:spPr>
          <a:xfrm>
            <a:off x="251520" y="1196752"/>
            <a:ext cx="8640960" cy="3416320"/>
          </a:xfrm>
          <a:prstGeom prst="rect">
            <a:avLst/>
          </a:prstGeom>
          <a:noFill/>
        </p:spPr>
        <p:txBody>
          <a:bodyPr wrap="square" rtlCol="0">
            <a:spAutoFit/>
          </a:bodyPr>
          <a:lstStyle/>
          <a:p>
            <a:pPr marL="285750" lvl="0" indent="-285750" algn="just">
              <a:buFont typeface="Wingdings" panose="05000000000000000000" pitchFamily="2" charset="2"/>
              <a:buChar char="Ø"/>
            </a:pPr>
            <a:r>
              <a:rPr lang="tr-TR" dirty="0" err="1"/>
              <a:t>Folatın</a:t>
            </a:r>
            <a:r>
              <a:rPr lang="tr-TR" dirty="0"/>
              <a:t> yetersiz serum seviyeleri, artan gereksinim (örneğin, gebelik ve </a:t>
            </a:r>
            <a:r>
              <a:rPr lang="tr-TR" dirty="0" err="1"/>
              <a:t>laktasyon</a:t>
            </a:r>
            <a:r>
              <a:rPr lang="tr-TR" dirty="0"/>
              <a:t>), ince bağırsaktaki patolojinin neden olduğu kötü emilim, alkolizm veya örneğin </a:t>
            </a:r>
            <a:r>
              <a:rPr lang="tr-TR" dirty="0" err="1"/>
              <a:t>metotreksat</a:t>
            </a:r>
            <a:r>
              <a:rPr lang="tr-TR" dirty="0"/>
              <a:t> gibi </a:t>
            </a:r>
            <a:r>
              <a:rPr lang="tr-TR" dirty="0" err="1"/>
              <a:t>dihidrofolat</a:t>
            </a:r>
            <a:r>
              <a:rPr lang="tr-TR" dirty="0"/>
              <a:t> </a:t>
            </a:r>
            <a:r>
              <a:rPr lang="tr-TR" dirty="0" err="1"/>
              <a:t>redüktaz</a:t>
            </a:r>
            <a:r>
              <a:rPr lang="tr-TR" dirty="0"/>
              <a:t> inhibitörleri olan ilaçların kullanımı nedeniyle ortaya çıkabilir . </a:t>
            </a:r>
          </a:p>
          <a:p>
            <a:pPr marL="285750" lvl="0" indent="-285750" algn="just">
              <a:buFont typeface="Wingdings" panose="05000000000000000000" pitchFamily="2" charset="2"/>
              <a:buChar char="Ø"/>
            </a:pPr>
            <a:r>
              <a:rPr lang="tr-TR" dirty="0" err="1"/>
              <a:t>Folat</a:t>
            </a:r>
            <a:r>
              <a:rPr lang="tr-TR" dirty="0"/>
              <a:t> içermeyen bir diyet birkaç hafta içinde eksikliğe neden olabilir. </a:t>
            </a:r>
          </a:p>
          <a:p>
            <a:pPr marL="285750" lvl="0" indent="-285750" algn="just">
              <a:buFont typeface="Wingdings" panose="05000000000000000000" pitchFamily="2" charset="2"/>
              <a:buChar char="Ø"/>
            </a:pPr>
            <a:r>
              <a:rPr lang="tr-TR" dirty="0" err="1"/>
              <a:t>Folik</a:t>
            </a:r>
            <a:r>
              <a:rPr lang="tr-TR" dirty="0"/>
              <a:t> asit eksikliğinin neden olduğu birincil sonuç, pürinler ve </a:t>
            </a:r>
            <a:r>
              <a:rPr lang="tr-TR" dirty="0" err="1"/>
              <a:t>TMP’nin</a:t>
            </a:r>
            <a:r>
              <a:rPr lang="tr-TR" dirty="0"/>
              <a:t> azalmış sentezinin neden olduğu ve hücrelerin (eritrosit öncüllerini de içeren) DNA yapma yetersizliğine ve bu nedenle bölünememesine öncülük eden </a:t>
            </a:r>
            <a:r>
              <a:rPr lang="tr-TR" dirty="0" err="1"/>
              <a:t>megablastik</a:t>
            </a:r>
            <a:r>
              <a:rPr lang="tr-TR" dirty="0"/>
              <a:t> anemidir.</a:t>
            </a:r>
          </a:p>
          <a:p>
            <a:pPr lvl="0" algn="just"/>
            <a:r>
              <a:rPr lang="tr-TR" b="1" dirty="0">
                <a:effectLst>
                  <a:outerShdw blurRad="38100" dist="38100" dir="2700000" algn="tl">
                    <a:srgbClr val="000000">
                      <a:alpha val="43137"/>
                    </a:srgbClr>
                  </a:outerShdw>
                </a:effectLst>
              </a:rPr>
              <a:t>Tedaviyi yapılandırmadan önce </a:t>
            </a:r>
            <a:r>
              <a:rPr lang="tr-TR" b="1" dirty="0" err="1">
                <a:effectLst>
                  <a:outerShdw blurRad="38100" dist="38100" dir="2700000" algn="tl">
                    <a:srgbClr val="000000">
                      <a:alpha val="43137"/>
                    </a:srgbClr>
                  </a:outerShdw>
                </a:effectLst>
              </a:rPr>
              <a:t>megaloblastik</a:t>
            </a:r>
            <a:r>
              <a:rPr lang="tr-TR" b="1" dirty="0">
                <a:effectLst>
                  <a:outerShdw blurRad="38100" dist="38100" dir="2700000" algn="tl">
                    <a:srgbClr val="000000">
                      <a:alpha val="43137"/>
                    </a:srgbClr>
                  </a:outerShdw>
                </a:effectLst>
              </a:rPr>
              <a:t> aneminin nedenini değerlendirmek çok önemlidir, çünkü vitamin B12 eksikliği dolaylı olarak bu hastalığın semptomlarına neden olur.</a:t>
            </a:r>
          </a:p>
        </p:txBody>
      </p:sp>
      <p:pic>
        <p:nvPicPr>
          <p:cNvPr id="1026" name="Picture 2" descr="C:\Users\gulsa\Dropbox\xys\Photo 16-09-2018, 20 03 11 (5).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2000"/>
                    </a14:imgEffect>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2267744" y="4613072"/>
            <a:ext cx="4608512" cy="20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0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1520" y="260648"/>
            <a:ext cx="367240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Fetusta</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folat</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ve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nöral</a:t>
            </a:r>
            <a:r>
              <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tüp </a:t>
            </a:r>
            <a:r>
              <a:rPr lang="tr-TR"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defektleri</a:t>
            </a:r>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Metin kutusu 4"/>
          <p:cNvSpPr txBox="1"/>
          <p:nvPr/>
        </p:nvSpPr>
        <p:spPr>
          <a:xfrm>
            <a:off x="251520" y="1340768"/>
            <a:ext cx="8640960" cy="4801314"/>
          </a:xfrm>
          <a:prstGeom prst="rect">
            <a:avLst/>
          </a:prstGeom>
          <a:noFill/>
        </p:spPr>
        <p:txBody>
          <a:bodyPr wrap="square" rtlCol="0">
            <a:spAutoFit/>
          </a:bodyPr>
          <a:lstStyle/>
          <a:p>
            <a:pPr marL="285750" lvl="0" indent="-285750" algn="just">
              <a:buFont typeface="Wingdings" panose="05000000000000000000" pitchFamily="2" charset="2"/>
              <a:buChar char="Ø"/>
            </a:pPr>
            <a:r>
              <a:rPr lang="tr-TR" dirty="0"/>
              <a:t>En sık görülen </a:t>
            </a:r>
            <a:r>
              <a:rPr lang="tr-TR" dirty="0" err="1"/>
              <a:t>nöral</a:t>
            </a:r>
            <a:r>
              <a:rPr lang="tr-TR" dirty="0"/>
              <a:t> tüp </a:t>
            </a:r>
            <a:r>
              <a:rPr lang="tr-TR" dirty="0" err="1"/>
              <a:t>defektleri</a:t>
            </a:r>
            <a:r>
              <a:rPr lang="tr-TR" dirty="0"/>
              <a:t> olan </a:t>
            </a:r>
            <a:r>
              <a:rPr lang="tr-TR" dirty="0" err="1"/>
              <a:t>Spina</a:t>
            </a:r>
            <a:r>
              <a:rPr lang="tr-TR" dirty="0"/>
              <a:t> </a:t>
            </a:r>
            <a:r>
              <a:rPr lang="tr-TR" dirty="0" err="1"/>
              <a:t>bifida</a:t>
            </a:r>
            <a:r>
              <a:rPr lang="tr-TR" dirty="0"/>
              <a:t> ve </a:t>
            </a:r>
            <a:r>
              <a:rPr lang="tr-TR" dirty="0" err="1"/>
              <a:t>anensefali</a:t>
            </a:r>
            <a:r>
              <a:rPr lang="tr-TR" dirty="0"/>
              <a:t>, Amerika Birleşik Devleti’nde her yıl yaklaşık 4.000 gebeliği etkilemektedir. </a:t>
            </a:r>
          </a:p>
          <a:p>
            <a:pPr marL="285750" lvl="0" indent="-285750" algn="just">
              <a:buFont typeface="Wingdings" panose="05000000000000000000" pitchFamily="2" charset="2"/>
              <a:buChar char="Ø"/>
            </a:pPr>
            <a:r>
              <a:rPr lang="tr-TR" dirty="0"/>
              <a:t>Gebelik öncesi ve birinci </a:t>
            </a:r>
            <a:r>
              <a:rPr lang="tr-TR" dirty="0" err="1"/>
              <a:t>trimesterde</a:t>
            </a:r>
            <a:r>
              <a:rPr lang="tr-TR" dirty="0"/>
              <a:t> </a:t>
            </a:r>
            <a:r>
              <a:rPr lang="tr-TR" dirty="0" err="1"/>
              <a:t>folik</a:t>
            </a:r>
            <a:r>
              <a:rPr lang="tr-TR" dirty="0"/>
              <a:t> asit takviyesinin önemli ölçüde kusurları azalttığı gösterilmiştir. Bu nedenle, çocuk doğurma çağındaki kadınlara, </a:t>
            </a:r>
            <a:r>
              <a:rPr lang="tr-TR" dirty="0" err="1"/>
              <a:t>nöral</a:t>
            </a:r>
            <a:r>
              <a:rPr lang="tr-TR" dirty="0"/>
              <a:t> tüp </a:t>
            </a:r>
            <a:r>
              <a:rPr lang="tr-TR" dirty="0" err="1"/>
              <a:t>defektlerinin</a:t>
            </a:r>
            <a:r>
              <a:rPr lang="tr-TR" dirty="0"/>
              <a:t> etkileyeceği gebelik risklerini azaltmak için </a:t>
            </a:r>
            <a:r>
              <a:rPr lang="tr-TR" dirty="0" err="1"/>
              <a:t>folik</a:t>
            </a:r>
            <a:r>
              <a:rPr lang="tr-TR" dirty="0"/>
              <a:t> asit 0,4 mg / gün tüketilmesi tavsiye edilir. </a:t>
            </a:r>
          </a:p>
          <a:p>
            <a:pPr marL="285750" lvl="0" indent="-285750" algn="just">
              <a:buFont typeface="Wingdings" panose="05000000000000000000" pitchFamily="2" charset="2"/>
              <a:buChar char="Ø"/>
            </a:pPr>
            <a:r>
              <a:rPr lang="tr-TR" dirty="0"/>
              <a:t>Kritik </a:t>
            </a:r>
            <a:r>
              <a:rPr lang="tr-TR" dirty="0" err="1"/>
              <a:t>folat</a:t>
            </a:r>
            <a:r>
              <a:rPr lang="tr-TR" dirty="0"/>
              <a:t> bağımlı gelişim </a:t>
            </a:r>
            <a:r>
              <a:rPr lang="tr-TR" dirty="0" err="1"/>
              <a:t>fetal</a:t>
            </a:r>
            <a:r>
              <a:rPr lang="tr-TR" dirty="0"/>
              <a:t> yaşamın ilk haftalarında - birçok kadının henüz hamilelik durumlarının farkında olmadığı bir zamanda-oluştuğundan gebelik sırasında yeterli miktarda </a:t>
            </a:r>
            <a:r>
              <a:rPr lang="tr-TR" dirty="0" err="1"/>
              <a:t>folat</a:t>
            </a:r>
            <a:r>
              <a:rPr lang="tr-TR" dirty="0"/>
              <a:t> ile beslenme gerekir. ABD Gıda ve İlaç Dairesi, yaklaşık 0.1 mg / gün şeklinde diyet takviyesi ile zenginleştirilmiş tahıl ürünlerine </a:t>
            </a:r>
            <a:r>
              <a:rPr lang="tr-TR" dirty="0" err="1"/>
              <a:t>folik</a:t>
            </a:r>
            <a:r>
              <a:rPr lang="tr-TR" dirty="0"/>
              <a:t> asit ilave edilmesine izin vermektedir. Bu takviye ile gebe kalabilme dönemindeki kadınların yaklaşık %50’sinin, kaynakların tümünden 0.4 mg </a:t>
            </a:r>
            <a:r>
              <a:rPr lang="tr-TR" dirty="0" err="1"/>
              <a:t>folat</a:t>
            </a:r>
            <a:r>
              <a:rPr lang="tr-TR" dirty="0"/>
              <a:t> alabileceği tahmin edilmektedir. </a:t>
            </a:r>
          </a:p>
          <a:p>
            <a:pPr marL="285750" lvl="0" indent="-285750" algn="just">
              <a:buFont typeface="Wingdings" panose="05000000000000000000" pitchFamily="2" charset="2"/>
              <a:buChar char="Ø"/>
            </a:pPr>
            <a:r>
              <a:rPr lang="tr-TR" u="sng" dirty="0"/>
              <a:t>Ancak, yüksek doz </a:t>
            </a:r>
            <a:r>
              <a:rPr lang="tr-TR" u="sng" dirty="0" err="1"/>
              <a:t>folat</a:t>
            </a:r>
            <a:r>
              <a:rPr lang="tr-TR" u="sng" dirty="0"/>
              <a:t> takviyesi (&gt; 0.8 mg/ gün) ile artmış kanser riski arasında bir ilişki vardır. Bu yüzden, bu takviye orta yaşlıların çoğu veya yaşlı yetişkinler için tavsiye edilmez.</a:t>
            </a:r>
          </a:p>
          <a:p>
            <a:pPr algn="just"/>
            <a:endParaRPr lang="tr-TR" u="sng" dirty="0"/>
          </a:p>
        </p:txBody>
      </p:sp>
    </p:spTree>
    <p:extLst>
      <p:ext uri="{BB962C8B-B14F-4D97-AF65-F5344CB8AC3E}">
        <p14:creationId xmlns:p14="http://schemas.microsoft.com/office/powerpoint/2010/main" val="42413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3779912" cy="1728192"/>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KOBALAMİN (VİTAMİN B</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12</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5" name="Metin kutusu 4"/>
          <p:cNvSpPr txBox="1"/>
          <p:nvPr/>
        </p:nvSpPr>
        <p:spPr>
          <a:xfrm>
            <a:off x="107504" y="2859901"/>
            <a:ext cx="6696744" cy="2585323"/>
          </a:xfrm>
          <a:prstGeom prst="rect">
            <a:avLst/>
          </a:prstGeom>
          <a:noFill/>
        </p:spPr>
        <p:txBody>
          <a:bodyPr wrap="square" rtlCol="0">
            <a:spAutoFit/>
          </a:bodyPr>
          <a:lstStyle/>
          <a:p>
            <a:pPr algn="just"/>
            <a:r>
              <a:rPr lang="tr-TR" b="1" i="1" u="sng" dirty="0">
                <a:solidFill>
                  <a:srgbClr val="FF0000"/>
                </a:solidFill>
              </a:rPr>
              <a:t> Vitamin B12 iki temel </a:t>
            </a:r>
            <a:r>
              <a:rPr lang="tr-TR" b="1" i="1" u="sng" dirty="0" err="1">
                <a:solidFill>
                  <a:srgbClr val="FF0000"/>
                </a:solidFill>
              </a:rPr>
              <a:t>enzimatik</a:t>
            </a:r>
            <a:r>
              <a:rPr lang="tr-TR" b="1" i="1" u="sng" dirty="0">
                <a:solidFill>
                  <a:srgbClr val="FF0000"/>
                </a:solidFill>
              </a:rPr>
              <a:t> reaksiyon için insanlarda gereklidir: </a:t>
            </a:r>
            <a:r>
              <a:rPr lang="tr-TR" b="1" i="1" u="sng" dirty="0" err="1">
                <a:solidFill>
                  <a:srgbClr val="FF0000"/>
                </a:solidFill>
              </a:rPr>
              <a:t>homosisteinin</a:t>
            </a:r>
            <a:r>
              <a:rPr lang="tr-TR" b="1" i="1" u="sng" dirty="0">
                <a:solidFill>
                  <a:srgbClr val="FF0000"/>
                </a:solidFill>
              </a:rPr>
              <a:t> </a:t>
            </a:r>
            <a:r>
              <a:rPr lang="tr-TR" b="1" i="1" u="sng" dirty="0" err="1">
                <a:solidFill>
                  <a:srgbClr val="FF0000"/>
                </a:solidFill>
              </a:rPr>
              <a:t>metionin’e</a:t>
            </a:r>
            <a:r>
              <a:rPr lang="tr-TR" b="1" i="1" u="sng" dirty="0">
                <a:solidFill>
                  <a:srgbClr val="FF0000"/>
                </a:solidFill>
              </a:rPr>
              <a:t> </a:t>
            </a:r>
            <a:r>
              <a:rPr lang="tr-TR" b="1" i="1" u="sng" dirty="0" err="1">
                <a:solidFill>
                  <a:srgbClr val="FF0000"/>
                </a:solidFill>
              </a:rPr>
              <a:t>remetilasyonu</a:t>
            </a:r>
            <a:r>
              <a:rPr lang="tr-TR" b="1" i="1" u="sng" dirty="0">
                <a:solidFill>
                  <a:srgbClr val="FF0000"/>
                </a:solidFill>
              </a:rPr>
              <a:t> ile bazı aminoasitlerin (</a:t>
            </a:r>
            <a:r>
              <a:rPr lang="tr-TR" b="1" i="1" u="sng" dirty="0" err="1">
                <a:solidFill>
                  <a:srgbClr val="FF0000"/>
                </a:solidFill>
              </a:rPr>
              <a:t>izolösin</a:t>
            </a:r>
            <a:r>
              <a:rPr lang="tr-TR" b="1" i="1" u="sng" dirty="0">
                <a:solidFill>
                  <a:srgbClr val="FF0000"/>
                </a:solidFill>
              </a:rPr>
              <a:t>, valin, </a:t>
            </a:r>
            <a:r>
              <a:rPr lang="tr-TR" b="1" i="1" u="sng" dirty="0" err="1">
                <a:solidFill>
                  <a:srgbClr val="FF0000"/>
                </a:solidFill>
              </a:rPr>
              <a:t>treonin</a:t>
            </a:r>
            <a:r>
              <a:rPr lang="tr-TR" b="1" i="1" u="sng" dirty="0">
                <a:solidFill>
                  <a:srgbClr val="FF0000"/>
                </a:solidFill>
              </a:rPr>
              <a:t> ve </a:t>
            </a:r>
            <a:r>
              <a:rPr lang="tr-TR" b="1" i="1" u="sng" dirty="0" err="1">
                <a:solidFill>
                  <a:srgbClr val="FF0000"/>
                </a:solidFill>
              </a:rPr>
              <a:t>metionin</a:t>
            </a:r>
            <a:r>
              <a:rPr lang="tr-TR" b="1" i="1" u="sng" dirty="0">
                <a:solidFill>
                  <a:srgbClr val="FF0000"/>
                </a:solidFill>
              </a:rPr>
              <a:t>) ve tek karbonlu yağ asitlerinin </a:t>
            </a:r>
            <a:r>
              <a:rPr lang="tr-TR" b="1" i="1" u="sng" dirty="0" err="1">
                <a:solidFill>
                  <a:srgbClr val="FF0000"/>
                </a:solidFill>
              </a:rPr>
              <a:t>degradasyonu</a:t>
            </a:r>
            <a:r>
              <a:rPr lang="tr-TR" b="1" i="1" u="sng" dirty="0">
                <a:solidFill>
                  <a:srgbClr val="FF0000"/>
                </a:solidFill>
              </a:rPr>
              <a:t> ile üretilen </a:t>
            </a:r>
            <a:r>
              <a:rPr lang="tr-TR" b="1" i="1" u="sng" dirty="0" err="1">
                <a:solidFill>
                  <a:srgbClr val="FF0000"/>
                </a:solidFill>
              </a:rPr>
              <a:t>metilmalonil</a:t>
            </a:r>
            <a:r>
              <a:rPr lang="tr-TR" b="1" i="1" u="sng" dirty="0">
                <a:solidFill>
                  <a:srgbClr val="FF0000"/>
                </a:solidFill>
              </a:rPr>
              <a:t> </a:t>
            </a:r>
            <a:r>
              <a:rPr lang="tr-TR" b="1" i="1" u="sng" dirty="0" err="1">
                <a:solidFill>
                  <a:srgbClr val="FF0000"/>
                </a:solidFill>
              </a:rPr>
              <a:t>koenzim</a:t>
            </a:r>
            <a:r>
              <a:rPr lang="tr-TR" b="1" i="1" u="sng" dirty="0">
                <a:solidFill>
                  <a:srgbClr val="FF0000"/>
                </a:solidFill>
              </a:rPr>
              <a:t> A (</a:t>
            </a:r>
            <a:r>
              <a:rPr lang="tr-TR" b="1" i="1" u="sng" dirty="0" err="1">
                <a:solidFill>
                  <a:srgbClr val="FF0000"/>
                </a:solidFill>
              </a:rPr>
              <a:t>KoA</a:t>
            </a:r>
            <a:r>
              <a:rPr lang="tr-TR" b="1" i="1" u="sng" dirty="0">
                <a:solidFill>
                  <a:srgbClr val="FF0000"/>
                </a:solidFill>
              </a:rPr>
              <a:t>)’</a:t>
            </a:r>
            <a:r>
              <a:rPr lang="tr-TR" b="1" i="1" u="sng" dirty="0" err="1">
                <a:solidFill>
                  <a:srgbClr val="FF0000"/>
                </a:solidFill>
              </a:rPr>
              <a:t>nın</a:t>
            </a:r>
            <a:r>
              <a:rPr lang="tr-TR" b="1" i="1" u="sng" dirty="0">
                <a:solidFill>
                  <a:srgbClr val="FF0000"/>
                </a:solidFill>
              </a:rPr>
              <a:t> </a:t>
            </a:r>
            <a:r>
              <a:rPr lang="tr-TR" b="1" i="1" u="sng" dirty="0" err="1">
                <a:solidFill>
                  <a:srgbClr val="FF0000"/>
                </a:solidFill>
              </a:rPr>
              <a:t>izomerizasyonu</a:t>
            </a:r>
            <a:r>
              <a:rPr lang="tr-TR" b="1" i="1" u="sng" dirty="0">
                <a:solidFill>
                  <a:srgbClr val="FF0000"/>
                </a:solidFill>
              </a:rPr>
              <a:t>. </a:t>
            </a:r>
          </a:p>
          <a:p>
            <a:pPr algn="just"/>
            <a:r>
              <a:rPr lang="tr-TR" b="1" i="1" u="sng" dirty="0">
                <a:solidFill>
                  <a:srgbClr val="FF0000"/>
                </a:solidFill>
              </a:rPr>
              <a:t> </a:t>
            </a:r>
            <a:r>
              <a:rPr lang="tr-TR" dirty="0"/>
              <a:t>Vitamin eksikliği olduğunda az bulunan yağ asitleri birikir ve sinir sistemi de dahil olmak üzere hücre zarlarının içine katılır. Bu durum vitamin B</a:t>
            </a:r>
            <a:r>
              <a:rPr lang="tr-TR" sz="1200" dirty="0"/>
              <a:t>12</a:t>
            </a:r>
            <a:r>
              <a:rPr lang="tr-TR" dirty="0"/>
              <a:t> eksikliğinin nörolojik belirtilerin bazılarından sorumlu olabilir.</a:t>
            </a:r>
          </a:p>
        </p:txBody>
      </p:sp>
      <p:pic>
        <p:nvPicPr>
          <p:cNvPr id="2050" name="Picture 2" descr="C:\Users\gulsa\Dropbox\xys\Photo 16-09-2018, 20 03 11 (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Effect>
                      <a14:brightnessContrast bright="92000"/>
                    </a14:imgEffect>
                  </a14:imgLayer>
                </a14:imgProps>
              </a:ext>
              <a:ext uri="{28A0092B-C50C-407E-A947-70E740481C1C}">
                <a14:useLocalDpi xmlns:a14="http://schemas.microsoft.com/office/drawing/2010/main" val="0"/>
              </a:ext>
            </a:extLst>
          </a:blip>
          <a:srcRect l="13728" b="68519"/>
          <a:stretch/>
        </p:blipFill>
        <p:spPr bwMode="auto">
          <a:xfrm>
            <a:off x="7112000" y="1916832"/>
            <a:ext cx="1934036" cy="14225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ulsa\Dropbox\xys\Photo 16-09-2018, 20 03 11 (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39000"/>
                    </a14:imgEffect>
                    <a14:imgEffect>
                      <a14:brightnessContrast bright="36000"/>
                    </a14:imgEffect>
                  </a14:imgLayer>
                </a14:imgProps>
              </a:ext>
              <a:ext uri="{28A0092B-C50C-407E-A947-70E740481C1C}">
                <a14:useLocalDpi xmlns:a14="http://schemas.microsoft.com/office/drawing/2010/main" val="0"/>
              </a:ext>
            </a:extLst>
          </a:blip>
          <a:srcRect l="14976" t="33110"/>
          <a:stretch/>
        </p:blipFill>
        <p:spPr bwMode="auto">
          <a:xfrm>
            <a:off x="7130189" y="3501008"/>
            <a:ext cx="1974001" cy="313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ulsa\Dropbox\xys\Photo 16-09-2018, 20 03 1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8000"/>
                    </a14:imgEffect>
                    <a14:imgEffect>
                      <a14:brightnessContrast bright="78000"/>
                    </a14:imgEffect>
                  </a14:imgLayer>
                </a14:imgProps>
              </a:ext>
              <a:ext uri="{28A0092B-C50C-407E-A947-70E740481C1C}">
                <a14:useLocalDpi xmlns:a14="http://schemas.microsoft.com/office/drawing/2010/main" val="0"/>
              </a:ext>
            </a:extLst>
          </a:blip>
          <a:srcRect/>
          <a:stretch>
            <a:fillRect/>
          </a:stretch>
        </p:blipFill>
        <p:spPr bwMode="auto">
          <a:xfrm>
            <a:off x="1449425" y="1626882"/>
            <a:ext cx="6245150" cy="3604236"/>
          </a:xfrm>
          <a:prstGeom prst="rect">
            <a:avLst/>
          </a:prstGeom>
          <a:noFill/>
          <a:extLst>
            <a:ext uri="{909E8E84-426E-40DD-AFC4-6F175D3DCCD1}">
              <a14:hiddenFill xmlns:a14="http://schemas.microsoft.com/office/drawing/2010/main">
                <a:solidFill>
                  <a:srgbClr val="FFFFFF"/>
                </a:solidFill>
              </a14:hiddenFill>
            </a:ext>
          </a:extLst>
        </p:spPr>
      </p:pic>
      <p:sp>
        <p:nvSpPr>
          <p:cNvPr id="5" name="Satır Belirtme Çizgisi 1 4"/>
          <p:cNvSpPr/>
          <p:nvPr/>
        </p:nvSpPr>
        <p:spPr>
          <a:xfrm>
            <a:off x="2627784" y="5292290"/>
            <a:ext cx="4320480" cy="1484784"/>
          </a:xfrm>
          <a:prstGeom prst="borderCallout1">
            <a:avLst>
              <a:gd name="adj1" fmla="val 88"/>
              <a:gd name="adj2" fmla="val 49922"/>
              <a:gd name="adj3" fmla="val -119841"/>
              <a:gd name="adj4" fmla="val 38307"/>
            </a:avLst>
          </a:prstGeom>
          <a:ln w="508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Kobalt, </a:t>
            </a:r>
            <a:r>
              <a:rPr lang="tr-TR" dirty="0" err="1"/>
              <a:t>pirol</a:t>
            </a:r>
            <a:r>
              <a:rPr lang="tr-TR" dirty="0"/>
              <a:t> gruplarının azotlarındaki dört tane koordinasyon bağı tarafından </a:t>
            </a:r>
            <a:r>
              <a:rPr lang="tr-TR" dirty="0" err="1"/>
              <a:t>Corrin</a:t>
            </a:r>
            <a:r>
              <a:rPr lang="tr-TR" dirty="0"/>
              <a:t> halkasının merkezinde tutulur</a:t>
            </a:r>
          </a:p>
        </p:txBody>
      </p:sp>
      <p:sp>
        <p:nvSpPr>
          <p:cNvPr id="7" name="Akış Çizelgesi: Delikli Teyp 6"/>
          <p:cNvSpPr/>
          <p:nvPr/>
        </p:nvSpPr>
        <p:spPr>
          <a:xfrm>
            <a:off x="323528" y="188640"/>
            <a:ext cx="3240360" cy="1296144"/>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Kobalamin’in</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Yapısı ve </a:t>
            </a: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Koenzim</a:t>
            </a: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Formları</a:t>
            </a:r>
          </a:p>
          <a:p>
            <a:pPr algn="ct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33219652"/>
      </p:ext>
    </p:extLst>
  </p:cSld>
  <p:clrMapOvr>
    <a:masterClrMapping/>
  </p:clrMapOvr>
</p:sld>
</file>

<file path=ppt/theme/theme1.xml><?xml version="1.0" encoding="utf-8"?>
<a:theme xmlns:a="http://schemas.openxmlformats.org/drawingml/2006/main" name="Hava Akımı">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421</TotalTime>
  <Words>4798</Words>
  <Application>Microsoft Macintosh PowerPoint</Application>
  <PresentationFormat>On-screen Show (4:3)</PresentationFormat>
  <Paragraphs>256</Paragraphs>
  <Slides>55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Georgia</vt:lpstr>
      <vt:lpstr>Trebuchet MS</vt:lpstr>
      <vt:lpstr>Wingdings</vt:lpstr>
      <vt:lpstr>Hava Akımı</vt:lpstr>
      <vt:lpstr>METABOLİZMANIN DÜZENLENİMİ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METABOLİZMANIN DÜZENLENİMİ</dc:title>
  <dc:creator>Gülşah Akbaş</dc:creator>
  <cp:lastModifiedBy>Banu Mansur</cp:lastModifiedBy>
  <cp:revision>50</cp:revision>
  <dcterms:created xsi:type="dcterms:W3CDTF">2018-09-19T16:44:58Z</dcterms:created>
  <dcterms:modified xsi:type="dcterms:W3CDTF">2020-02-26T16:10:21Z</dcterms:modified>
</cp:coreProperties>
</file>