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15"/>
  </p:normalViewPr>
  <p:slideViewPr>
    <p:cSldViewPr>
      <p:cViewPr varScale="1">
        <p:scale>
          <a:sx n="83" d="100"/>
          <a:sy n="83" d="100"/>
        </p:scale>
        <p:origin x="108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125F3129-1D37-47E3-8A65-AA637042BB0F}"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69D773-2362-4E57-840C-FAB536542BA2}"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125F3129-1D37-47E3-8A65-AA637042BB0F}"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69D773-2362-4E57-840C-FAB536542BA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25F3129-1D37-47E3-8A65-AA637042BB0F}"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69D773-2362-4E57-840C-FAB536542BA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5F3129-1D37-47E3-8A65-AA637042BB0F}"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69D773-2362-4E57-840C-FAB536542BA2}"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25F3129-1D37-47E3-8A65-AA637042BB0F}"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69D773-2362-4E57-840C-FAB536542BA2}"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5F3129-1D37-47E3-8A65-AA637042BB0F}"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269D773-2362-4E57-840C-FAB536542BA2}"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25F3129-1D37-47E3-8A65-AA637042BB0F}" type="datetimeFigureOut">
              <a:rPr lang="tr-TR" smtClean="0"/>
              <a:t>26.02.2020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269D773-2362-4E57-840C-FAB536542BA2}" type="slidenum">
              <a:rPr lang="tr-TR" smtClean="0"/>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25F3129-1D37-47E3-8A65-AA637042BB0F}" type="datetimeFigureOut">
              <a:rPr lang="tr-TR" smtClean="0"/>
              <a:t>26.02.2020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269D773-2362-4E57-840C-FAB536542BA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F3129-1D37-47E3-8A65-AA637042BB0F}" type="datetimeFigureOut">
              <a:rPr lang="tr-TR" smtClean="0"/>
              <a:t>26.02.2020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269D773-2362-4E57-840C-FAB536542BA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25F3129-1D37-47E3-8A65-AA637042BB0F}"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269D773-2362-4E57-840C-FAB536542BA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25F3129-1D37-47E3-8A65-AA637042BB0F}"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269D773-2362-4E57-840C-FAB536542BA2}"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25F3129-1D37-47E3-8A65-AA637042BB0F}" type="datetimeFigureOut">
              <a:rPr lang="tr-TR" smtClean="0"/>
              <a:t>26.02.2020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269D773-2362-4E57-840C-FAB536542BA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hepsiburada.com/nobeltipkitabev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323528" y="764704"/>
            <a:ext cx="8475883" cy="1793167"/>
          </a:xfrm>
        </p:spPr>
        <p:txBody>
          <a:bodyPr/>
          <a:lstStyle/>
          <a:p>
            <a:pPr marL="182880" indent="0" algn="ctr">
              <a:buNone/>
            </a:pPr>
            <a:r>
              <a:rPr lang="tr-TR" dirty="0"/>
              <a:t>METABOLİZMANIN DÜZENLENİMİ</a:t>
            </a:r>
          </a:p>
        </p:txBody>
      </p:sp>
      <p:sp>
        <p:nvSpPr>
          <p:cNvPr id="5" name="Başlık 1"/>
          <p:cNvSpPr txBox="1">
            <a:spLocks/>
          </p:cNvSpPr>
          <p:nvPr/>
        </p:nvSpPr>
        <p:spPr>
          <a:xfrm>
            <a:off x="413830" y="3068960"/>
            <a:ext cx="8316341" cy="896583"/>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tr-TR" sz="2800" dirty="0">
                <a:solidFill>
                  <a:schemeClr val="accent6">
                    <a:lumMod val="75000"/>
                  </a:schemeClr>
                </a:solidFill>
              </a:rPr>
              <a:t>&gt;OBEZİTE&lt;</a:t>
            </a:r>
          </a:p>
        </p:txBody>
      </p:sp>
      <p:sp>
        <p:nvSpPr>
          <p:cNvPr id="6" name="Alt Başlık 2"/>
          <p:cNvSpPr>
            <a:spLocks noGrp="1"/>
          </p:cNvSpPr>
          <p:nvPr>
            <p:ph type="subTitle" idx="1"/>
          </p:nvPr>
        </p:nvSpPr>
        <p:spPr>
          <a:xfrm>
            <a:off x="2459417" y="4653136"/>
            <a:ext cx="6658718" cy="882119"/>
          </a:xfrm>
        </p:spPr>
        <p:txBody>
          <a:bodyPr/>
          <a:lstStyle/>
          <a:p>
            <a:pPr algn="r"/>
            <a:r>
              <a:rPr lang="tr-TR" dirty="0"/>
              <a:t>Doç. Dr. Banu MANSUROĞLU</a:t>
            </a:r>
          </a:p>
          <a:p>
            <a:pPr algn="r"/>
            <a:endParaRPr lang="tr-TR" dirty="0"/>
          </a:p>
        </p:txBody>
      </p:sp>
      <p:sp>
        <p:nvSpPr>
          <p:cNvPr id="7" name="TextBox 6">
            <a:extLst>
              <a:ext uri="{FF2B5EF4-FFF2-40B4-BE49-F238E27FC236}">
                <a16:creationId xmlns:a16="http://schemas.microsoft.com/office/drawing/2014/main" id="{751710B5-FD87-844E-9F5B-7FD42641E5FD}"/>
              </a:ext>
            </a:extLst>
          </p:cNvPr>
          <p:cNvSpPr txBox="1"/>
          <p:nvPr/>
        </p:nvSpPr>
        <p:spPr>
          <a:xfrm>
            <a:off x="2459417" y="5373216"/>
            <a:ext cx="5424951" cy="646331"/>
          </a:xfrm>
          <a:prstGeom prst="rect">
            <a:avLst/>
          </a:prstGeom>
          <a:noFill/>
        </p:spPr>
        <p:txBody>
          <a:bodyPr wrap="square" rtlCol="0">
            <a:spAutoFit/>
          </a:bodyPr>
          <a:lstStyle/>
          <a:p>
            <a:pPr fontAlgn="base"/>
            <a:r>
              <a:rPr lang="tr-TR" dirty="0"/>
              <a:t>Kaynak: </a:t>
            </a:r>
            <a:r>
              <a:rPr lang="tr-TR" b="1" dirty="0" err="1"/>
              <a:t>Lippincott</a:t>
            </a:r>
            <a:r>
              <a:rPr lang="tr-TR" b="1" dirty="0"/>
              <a:t> Biyokimya - </a:t>
            </a:r>
            <a:r>
              <a:rPr lang="tr-TR" b="1" dirty="0" err="1"/>
              <a:t>Denise</a:t>
            </a:r>
            <a:r>
              <a:rPr lang="tr-TR" b="1" dirty="0"/>
              <a:t> </a:t>
            </a:r>
            <a:r>
              <a:rPr lang="tr-TR" b="1" dirty="0" err="1"/>
              <a:t>Ferrier</a:t>
            </a:r>
            <a:endParaRPr lang="tr-TR" b="1" dirty="0"/>
          </a:p>
          <a:p>
            <a:r>
              <a:rPr lang="tr-TR" dirty="0">
                <a:hlinkClick r:id="rId2" tooltip="Nobel Tıp Kitabevi"/>
              </a:rPr>
              <a:t>Nobel Tıp Kitabevi</a:t>
            </a:r>
            <a:endParaRPr lang="tr-TR" dirty="0"/>
          </a:p>
        </p:txBody>
      </p:sp>
    </p:spTree>
    <p:extLst>
      <p:ext uri="{BB962C8B-B14F-4D97-AF65-F5344CB8AC3E}">
        <p14:creationId xmlns:p14="http://schemas.microsoft.com/office/powerpoint/2010/main" val="363012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1772816"/>
            <a:ext cx="5832648" cy="4752528"/>
          </a:xfrm>
        </p:spPr>
        <p:txBody>
          <a:bodyPr>
            <a:noAutofit/>
          </a:bodyPr>
          <a:lstStyle/>
          <a:p>
            <a:pPr algn="just"/>
            <a:r>
              <a:rPr lang="tr-TR" sz="1600" dirty="0"/>
              <a:t>Çoğu bireyde, zamanla, vücut ağırlığı nispeten sabit kalma eğilimindedir. Bu gözlem her bireyin vücut ağırlığı için önceden belirtenmiş </a:t>
            </a:r>
            <a:r>
              <a:rPr lang="tr-TR" sz="1600" dirty="0" err="1"/>
              <a:t>biyolojiksel</a:t>
            </a:r>
            <a:r>
              <a:rPr lang="tr-TR" sz="1600" dirty="0"/>
              <a:t> bir  </a:t>
            </a:r>
            <a:r>
              <a:rPr lang="tr-TR" sz="1600" b="1" i="1" u="sng" dirty="0">
                <a:solidFill>
                  <a:srgbClr val="FF0000"/>
                </a:solidFill>
                <a:effectLst>
                  <a:outerShdw blurRad="38100" dist="38100" dir="2700000" algn="tl">
                    <a:srgbClr val="000000">
                      <a:alpha val="43137"/>
                    </a:srgbClr>
                  </a:outerShdw>
                </a:effectLst>
              </a:rPr>
              <a:t>ayarlama noktası</a:t>
            </a:r>
            <a:r>
              <a:rPr lang="tr-TR" sz="1600" dirty="0"/>
              <a:t> bulunduğu hipotezini desteklemektedir. </a:t>
            </a:r>
          </a:p>
          <a:p>
            <a:pPr algn="just"/>
            <a:r>
              <a:rPr lang="tr-TR" sz="1600" dirty="0"/>
              <a:t>Vücudumuz, vücut ağırlığı ayarlama noktası </a:t>
            </a:r>
            <a:r>
              <a:rPr lang="tr-TR" sz="1600" u="sng" dirty="0"/>
              <a:t>altına düştüğünde</a:t>
            </a:r>
            <a:r>
              <a:rPr lang="tr-TR" sz="1600" dirty="0"/>
              <a:t>; </a:t>
            </a:r>
            <a:r>
              <a:rPr lang="tr-TR" sz="1600" dirty="0" err="1"/>
              <a:t>adipoz</a:t>
            </a:r>
            <a:r>
              <a:rPr lang="tr-TR" sz="1600" dirty="0"/>
              <a:t> depolarını artırmaya, </a:t>
            </a:r>
            <a:r>
              <a:rPr lang="tr-TR" sz="1600" u="sng" dirty="0"/>
              <a:t>yüksek olduğunda</a:t>
            </a:r>
            <a:r>
              <a:rPr lang="tr-TR" sz="1600" dirty="0"/>
              <a:t> ise; </a:t>
            </a:r>
            <a:r>
              <a:rPr lang="tr-TR" sz="1600" dirty="0" err="1"/>
              <a:t>adipoz</a:t>
            </a:r>
            <a:r>
              <a:rPr lang="tr-TR" sz="1600" dirty="0"/>
              <a:t> depolarını yok etmeye çalışmaktadır.</a:t>
            </a:r>
          </a:p>
          <a:p>
            <a:pPr marL="45720" indent="0" algn="just">
              <a:buNone/>
            </a:pPr>
            <a:r>
              <a:rPr lang="tr-TR" sz="1600" dirty="0"/>
              <a:t>Örneğin; kilo kaybında iştahın artması ve enerji harcanması düşer, buna karşılık aşırı beslenme ile iştah azalmakta ve enerji harcanması hafifçe artmaktadır.</a:t>
            </a:r>
          </a:p>
          <a:p>
            <a:pPr algn="just"/>
            <a:r>
              <a:rPr lang="tr-TR" sz="1600" dirty="0"/>
              <a:t> Ancak bu modelleme  bazı bireylerin aşırı beslendikleri bir süreç sonrası, başlangıç ağırlıklarına dönüşte yaşadıkları  başarısızlığı veya </a:t>
            </a:r>
            <a:r>
              <a:rPr lang="tr-TR" sz="1600" dirty="0" err="1"/>
              <a:t>şuanki</a:t>
            </a:r>
            <a:r>
              <a:rPr lang="tr-TR" sz="1600" dirty="0"/>
              <a:t> </a:t>
            </a:r>
            <a:r>
              <a:rPr lang="tr-TR" sz="1600" dirty="0" err="1"/>
              <a:t>obezite</a:t>
            </a:r>
            <a:r>
              <a:rPr lang="tr-TR" sz="1600" dirty="0"/>
              <a:t> yayılımını açıklayamamaktadır.</a:t>
            </a:r>
          </a:p>
          <a:p>
            <a:pPr algn="just"/>
            <a:r>
              <a:rPr lang="tr-TR" sz="1600" dirty="0"/>
              <a:t> Vücut ağırlığı, geri dönülemeyecek bir düzenlemeden ziyade, gıda alımı ve enerji harcanmasını etkileyen çevresel faktörler ile vücut ağırlığını kontrol eden biyolojik faktörler arasındaki dengeyi yansıtan doğal bir ayarlama noktası  etrafında dolaşmaktadır.</a:t>
            </a:r>
          </a:p>
        </p:txBody>
      </p:sp>
      <p:sp>
        <p:nvSpPr>
          <p:cNvPr id="4" name="L-Şekli 3"/>
          <p:cNvSpPr/>
          <p:nvPr/>
        </p:nvSpPr>
        <p:spPr>
          <a:xfrm>
            <a:off x="0" y="-27384"/>
            <a:ext cx="3779912" cy="1584176"/>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tr-TR" sz="2400" dirty="0"/>
              <a:t>VÜCUT AĞIRLIĞININ DÜZENLENMESİ</a:t>
            </a:r>
          </a:p>
        </p:txBody>
      </p:sp>
      <p:pic>
        <p:nvPicPr>
          <p:cNvPr id="5122" name="Picture 2" descr="C:\Users\Gülşah\Desktop\obez\L107031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9000"/>
                    </a14:imgEffect>
                    <a14:imgEffect>
                      <a14:brightnessContrast bright="23000" contrast="10000"/>
                    </a14:imgEffect>
                  </a14:imgLayer>
                </a14:imgProps>
              </a:ext>
              <a:ext uri="{28A0092B-C50C-407E-A947-70E740481C1C}">
                <a14:useLocalDpi xmlns:a14="http://schemas.microsoft.com/office/drawing/2010/main" val="0"/>
              </a:ext>
            </a:extLst>
          </a:blip>
          <a:srcRect/>
          <a:stretch>
            <a:fillRect/>
          </a:stretch>
        </p:blipFill>
        <p:spPr bwMode="auto">
          <a:xfrm>
            <a:off x="6228185" y="1844824"/>
            <a:ext cx="2800620"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6228185" y="6021288"/>
            <a:ext cx="2800620" cy="646331"/>
          </a:xfrm>
          <a:prstGeom prst="rect">
            <a:avLst/>
          </a:prstGeom>
          <a:noFill/>
        </p:spPr>
        <p:txBody>
          <a:bodyPr wrap="square" rtlCol="0">
            <a:spAutoFit/>
          </a:bodyPr>
          <a:lstStyle/>
          <a:p>
            <a:pPr algn="just"/>
            <a:r>
              <a:rPr lang="tr-TR" sz="1200" dirty="0" err="1"/>
              <a:t>Şekil:Herhangi</a:t>
            </a:r>
            <a:r>
              <a:rPr lang="tr-TR" sz="1200" dirty="0"/>
              <a:t> bir kısıtlama olmadan aşırı ve yetersiz beslenme takibi ve ağırlık değişimi</a:t>
            </a:r>
          </a:p>
        </p:txBody>
      </p:sp>
    </p:spTree>
    <p:extLst>
      <p:ext uri="{BB962C8B-B14F-4D97-AF65-F5344CB8AC3E}">
        <p14:creationId xmlns:p14="http://schemas.microsoft.com/office/powerpoint/2010/main" val="398873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1628800"/>
            <a:ext cx="9036496" cy="1944216"/>
          </a:xfrm>
        </p:spPr>
        <p:txBody>
          <a:bodyPr>
            <a:normAutofit/>
          </a:bodyPr>
          <a:lstStyle/>
          <a:p>
            <a:pPr algn="just"/>
            <a:r>
              <a:rPr lang="tr-TR" sz="1800" dirty="0"/>
              <a:t>Genetiğin </a:t>
            </a:r>
            <a:r>
              <a:rPr lang="tr-TR" sz="1800" dirty="0" err="1"/>
              <a:t>obezitede</a:t>
            </a:r>
            <a:r>
              <a:rPr lang="tr-TR" sz="1800" dirty="0"/>
              <a:t> belirleyici bir öneme sahip olduğu, evlatlık olarak üvey aileye verilmiş çocukların vücut ağırlıkları incelendiğinde biyolojik anne-babayla ilişkileri ortaya konarak gösterilmiştir. </a:t>
            </a:r>
          </a:p>
          <a:p>
            <a:pPr algn="just"/>
            <a:r>
              <a:rPr lang="tr-TR" sz="1800" dirty="0"/>
              <a:t>Araştırmalar gösteriyor ki tek yumurta ikizleri birlikte veya ayrı yetiştirilmelerine rağmen çok benzer </a:t>
            </a:r>
            <a:r>
              <a:rPr lang="tr-TR" sz="1800" dirty="0" err="1"/>
              <a:t>VKİ’ne</a:t>
            </a:r>
            <a:r>
              <a:rPr lang="tr-TR" sz="1800" dirty="0"/>
              <a:t> sahiptirler ve  </a:t>
            </a:r>
            <a:r>
              <a:rPr lang="tr-TR" sz="1800" dirty="0" err="1"/>
              <a:t>VKİ’lerinin</a:t>
            </a:r>
            <a:r>
              <a:rPr lang="tr-TR" sz="1800" dirty="0"/>
              <a:t> çift yumurta ikizlerine göre benzerlik oranı daha yüksektir.</a:t>
            </a:r>
          </a:p>
        </p:txBody>
      </p:sp>
      <p:sp>
        <p:nvSpPr>
          <p:cNvPr id="4" name="Akış Çizelgesi: Delikli Teyp 3"/>
          <p:cNvSpPr/>
          <p:nvPr/>
        </p:nvSpPr>
        <p:spPr>
          <a:xfrm>
            <a:off x="0" y="260648"/>
            <a:ext cx="3995936" cy="1008112"/>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a:effectLst>
                  <a:outerShdw blurRad="38100" dist="38100" dir="2700000" algn="tl">
                    <a:srgbClr val="000000">
                      <a:alpha val="43137"/>
                    </a:srgbClr>
                  </a:outerShdw>
                </a:effectLst>
              </a:rPr>
              <a:t> 1.</a:t>
            </a:r>
            <a:r>
              <a:rPr lang="tr-TR" b="1" dirty="0"/>
              <a:t> </a:t>
            </a:r>
            <a:r>
              <a:rPr lang="tr-TR" b="1" dirty="0" err="1"/>
              <a:t>Obezitede</a:t>
            </a:r>
            <a:r>
              <a:rPr lang="tr-TR" b="1" dirty="0"/>
              <a:t> Genetik Kalıtım</a:t>
            </a:r>
            <a:endParaRPr lang="tr-TR" dirty="0"/>
          </a:p>
        </p:txBody>
      </p:sp>
      <p:pic>
        <p:nvPicPr>
          <p:cNvPr id="6146" name="Picture 2" descr="C:\Users\Gülşah\Desktop\obez\Ekran Alıntı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544788"/>
            <a:ext cx="2857500" cy="24765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154660" y="5977508"/>
            <a:ext cx="2857500" cy="584775"/>
          </a:xfrm>
          <a:prstGeom prst="rect">
            <a:avLst/>
          </a:prstGeom>
          <a:noFill/>
        </p:spPr>
        <p:txBody>
          <a:bodyPr wrap="square" rtlCol="0">
            <a:spAutoFit/>
          </a:bodyPr>
          <a:lstStyle/>
          <a:p>
            <a:pPr algn="ctr"/>
            <a:r>
              <a:rPr lang="tr-TR" sz="1600" dirty="0"/>
              <a:t>Tek yumurta ikizlerinin vücut şekilleri benzerdir.</a:t>
            </a:r>
          </a:p>
        </p:txBody>
      </p:sp>
    </p:spTree>
    <p:extLst>
      <p:ext uri="{BB962C8B-B14F-4D97-AF65-F5344CB8AC3E}">
        <p14:creationId xmlns:p14="http://schemas.microsoft.com/office/powerpoint/2010/main" val="349485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0" y="404664"/>
            <a:ext cx="3923928"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Mutasyonlar</a:t>
            </a:r>
          </a:p>
        </p:txBody>
      </p:sp>
      <p:sp>
        <p:nvSpPr>
          <p:cNvPr id="6" name="Metin kutusu 5"/>
          <p:cNvSpPr txBox="1"/>
          <p:nvPr/>
        </p:nvSpPr>
        <p:spPr>
          <a:xfrm>
            <a:off x="467544" y="1484784"/>
            <a:ext cx="8136904" cy="1200329"/>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Nadiren tek gen mutasyonları insanlarda </a:t>
            </a:r>
            <a:r>
              <a:rPr lang="tr-TR" dirty="0" err="1"/>
              <a:t>obeziteye</a:t>
            </a:r>
            <a:r>
              <a:rPr lang="tr-TR" dirty="0"/>
              <a:t> sebep olabilmektedir.</a:t>
            </a:r>
          </a:p>
          <a:p>
            <a:pPr marL="285750" indent="-285750" algn="just">
              <a:buFont typeface="Wingdings" panose="05000000000000000000" pitchFamily="2" charset="2"/>
              <a:buChar char="Ø"/>
            </a:pPr>
            <a:r>
              <a:rPr lang="tr-TR" dirty="0" err="1"/>
              <a:t>Adiposit</a:t>
            </a:r>
            <a:r>
              <a:rPr lang="tr-TR" dirty="0"/>
              <a:t> hormonu olan </a:t>
            </a:r>
            <a:r>
              <a:rPr lang="tr-TR" dirty="0" err="1"/>
              <a:t>leptin</a:t>
            </a:r>
            <a:r>
              <a:rPr lang="tr-TR" dirty="0"/>
              <a:t> ve  reseptöründe oluşabilecek gen mutasyonu </a:t>
            </a:r>
            <a:r>
              <a:rPr lang="tr-TR" dirty="0" err="1"/>
              <a:t>hiperfaji</a:t>
            </a:r>
            <a:r>
              <a:rPr lang="tr-TR" dirty="0"/>
              <a:t> (iştah artması ve gıda tüketimi) ve ağır </a:t>
            </a:r>
            <a:r>
              <a:rPr lang="tr-TR" dirty="0" err="1"/>
              <a:t>obeziteye</a:t>
            </a:r>
            <a:r>
              <a:rPr lang="tr-TR" dirty="0"/>
              <a:t> sebep olmaktadır.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91862"/>
            <a:ext cx="1347064" cy="318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971600" y="6021288"/>
            <a:ext cx="1347064" cy="738664"/>
          </a:xfrm>
          <a:prstGeom prst="rect">
            <a:avLst/>
          </a:prstGeom>
          <a:noFill/>
        </p:spPr>
        <p:txBody>
          <a:bodyPr wrap="square" rtlCol="0">
            <a:spAutoFit/>
          </a:bodyPr>
          <a:lstStyle/>
          <a:p>
            <a:pPr algn="ctr"/>
            <a:r>
              <a:rPr lang="tr-TR" sz="1400" dirty="0"/>
              <a:t>5 yaşında </a:t>
            </a:r>
            <a:r>
              <a:rPr lang="tr-TR" sz="1400" dirty="0" err="1"/>
              <a:t>leptin</a:t>
            </a:r>
            <a:r>
              <a:rPr lang="tr-TR" sz="1400" dirty="0"/>
              <a:t> eksikliği olan hasta</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85113"/>
            <a:ext cx="1349918" cy="319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ağ Ok 7"/>
          <p:cNvSpPr/>
          <p:nvPr/>
        </p:nvSpPr>
        <p:spPr>
          <a:xfrm>
            <a:off x="2771800" y="3356992"/>
            <a:ext cx="3024336" cy="16561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err="1"/>
              <a:t>Rekombinant</a:t>
            </a:r>
            <a:r>
              <a:rPr lang="tr-TR" dirty="0"/>
              <a:t> </a:t>
            </a:r>
            <a:r>
              <a:rPr lang="tr-TR" dirty="0" err="1"/>
              <a:t>leptinin</a:t>
            </a:r>
            <a:r>
              <a:rPr lang="tr-TR" dirty="0"/>
              <a:t> deri altı uygulaması gerçekleştiriliyor</a:t>
            </a:r>
          </a:p>
        </p:txBody>
      </p:sp>
      <p:sp>
        <p:nvSpPr>
          <p:cNvPr id="9" name="Metin kutusu 8"/>
          <p:cNvSpPr txBox="1"/>
          <p:nvPr/>
        </p:nvSpPr>
        <p:spPr>
          <a:xfrm>
            <a:off x="5868144" y="6021288"/>
            <a:ext cx="1493934" cy="523220"/>
          </a:xfrm>
          <a:prstGeom prst="rect">
            <a:avLst/>
          </a:prstGeom>
          <a:noFill/>
        </p:spPr>
        <p:txBody>
          <a:bodyPr wrap="square" rtlCol="0">
            <a:spAutoFit/>
          </a:bodyPr>
          <a:lstStyle/>
          <a:p>
            <a:pPr algn="ctr"/>
            <a:r>
              <a:rPr lang="tr-TR" sz="1400" dirty="0"/>
              <a:t>48 aylık tedavi süreci sonrası</a:t>
            </a:r>
          </a:p>
        </p:txBody>
      </p:sp>
    </p:spTree>
    <p:extLst>
      <p:ext uri="{BB962C8B-B14F-4D97-AF65-F5344CB8AC3E}">
        <p14:creationId xmlns:p14="http://schemas.microsoft.com/office/powerpoint/2010/main" val="219260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7504" y="1412776"/>
            <a:ext cx="8928992" cy="5040560"/>
          </a:xfrm>
        </p:spPr>
        <p:txBody>
          <a:bodyPr>
            <a:normAutofit fontScale="92500" lnSpcReduction="20000"/>
          </a:bodyPr>
          <a:lstStyle/>
          <a:p>
            <a:r>
              <a:rPr lang="tr-TR" dirty="0"/>
              <a:t>Yüksek enerjili, lezzetli hazır gıdalar, </a:t>
            </a:r>
          </a:p>
          <a:p>
            <a:r>
              <a:rPr lang="tr-TR" dirty="0"/>
              <a:t>TV izlemek, </a:t>
            </a:r>
          </a:p>
          <a:p>
            <a:r>
              <a:rPr lang="tr-TR" dirty="0"/>
              <a:t>otomobiller, </a:t>
            </a:r>
          </a:p>
          <a:p>
            <a:r>
              <a:rPr lang="tr-TR" dirty="0"/>
              <a:t>bilgisayar kullanımı, </a:t>
            </a:r>
          </a:p>
          <a:p>
            <a:r>
              <a:rPr lang="tr-TR" dirty="0"/>
              <a:t>işyerinde enerji harcanmasını azaltan cihazlar, </a:t>
            </a:r>
          </a:p>
          <a:p>
            <a:r>
              <a:rPr lang="tr-TR" dirty="0"/>
              <a:t>azalmış fiziksel aktivite gibi hareketsiz yaşam tarzı</a:t>
            </a:r>
          </a:p>
          <a:p>
            <a:r>
              <a:rPr lang="tr-TR" dirty="0"/>
              <a:t>atıştırma, </a:t>
            </a:r>
          </a:p>
          <a:p>
            <a:r>
              <a:rPr lang="tr-TR" dirty="0"/>
              <a:t>porsiyon büyüklüğü, </a:t>
            </a:r>
          </a:p>
          <a:p>
            <a:r>
              <a:rPr lang="tr-TR" dirty="0"/>
              <a:t>kişisel gıda tercihleri gibi çeşitli yemek davranışları, </a:t>
            </a:r>
          </a:p>
          <a:p>
            <a:r>
              <a:rPr lang="tr-TR" dirty="0"/>
              <a:t>bireyin kimlerle ve kaç kişi ile yemek yediği </a:t>
            </a:r>
          </a:p>
          <a:p>
            <a:pPr marL="45720" indent="0">
              <a:buNone/>
            </a:pPr>
            <a:r>
              <a:rPr lang="tr-TR" dirty="0"/>
              <a:t>gibi detaylar kilo alımına sebebiyet vermektedir.</a:t>
            </a:r>
          </a:p>
          <a:p>
            <a:pPr marL="45720" indent="0" algn="just">
              <a:buNone/>
            </a:pPr>
            <a:r>
              <a:rPr lang="tr-TR" dirty="0">
                <a:solidFill>
                  <a:srgbClr val="FF0000"/>
                </a:solidFill>
              </a:rPr>
              <a:t>Burada dikkat edilmesi gereken nokta aynı çevrede yaşamalarına rağmen herkesin </a:t>
            </a:r>
            <a:r>
              <a:rPr lang="tr-TR" dirty="0" err="1">
                <a:solidFill>
                  <a:srgbClr val="FF0000"/>
                </a:solidFill>
              </a:rPr>
              <a:t>obez</a:t>
            </a:r>
            <a:r>
              <a:rPr lang="tr-TR" dirty="0">
                <a:solidFill>
                  <a:srgbClr val="FF0000"/>
                </a:solidFill>
              </a:rPr>
              <a:t> olmamasıdır.</a:t>
            </a:r>
            <a:r>
              <a:rPr lang="tr-TR" dirty="0"/>
              <a:t> Kısmen de olsa </a:t>
            </a:r>
            <a:r>
              <a:rPr lang="tr-TR" dirty="0" err="1"/>
              <a:t>obeziteye</a:t>
            </a:r>
            <a:r>
              <a:rPr lang="tr-TR" dirty="0"/>
              <a:t> yatkınlığın bireyin çevresi ile mi ya da genleriyle ilişkili mi olduğunun açıklanması gerekmektedir.</a:t>
            </a:r>
          </a:p>
        </p:txBody>
      </p:sp>
      <p:sp>
        <p:nvSpPr>
          <p:cNvPr id="4" name="Akış Çizelgesi: Delikli Teyp 3"/>
          <p:cNvSpPr/>
          <p:nvPr/>
        </p:nvSpPr>
        <p:spPr>
          <a:xfrm>
            <a:off x="0" y="260648"/>
            <a:ext cx="3995936" cy="1008112"/>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a:effectLst>
                  <a:outerShdw blurRad="38100" dist="38100" dir="2700000" algn="tl">
                    <a:srgbClr val="000000">
                      <a:alpha val="43137"/>
                    </a:srgbClr>
                  </a:outerShdw>
                </a:effectLst>
              </a:rPr>
              <a:t> 2.</a:t>
            </a:r>
            <a:r>
              <a:rPr lang="tr-TR" b="1" dirty="0"/>
              <a:t> Çevresel ve Davranışsal Etkiler</a:t>
            </a:r>
            <a:endParaRPr lang="tr-TR" dirty="0"/>
          </a:p>
        </p:txBody>
      </p:sp>
    </p:spTree>
    <p:extLst>
      <p:ext uri="{BB962C8B-B14F-4D97-AF65-F5344CB8AC3E}">
        <p14:creationId xmlns:p14="http://schemas.microsoft.com/office/powerpoint/2010/main" val="137889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72816"/>
            <a:ext cx="8568952" cy="4608512"/>
          </a:xfrm>
        </p:spPr>
        <p:txBody>
          <a:bodyPr>
            <a:normAutofit/>
          </a:bodyPr>
          <a:lstStyle/>
          <a:p>
            <a:pPr algn="just"/>
            <a:r>
              <a:rPr lang="tr-TR" dirty="0" err="1"/>
              <a:t>Obezitenin</a:t>
            </a:r>
            <a:r>
              <a:rPr lang="tr-TR" dirty="0"/>
              <a:t> sebebi, termodinamiğin birinci yasasıyla açıklanarak özetlenebilir: </a:t>
            </a:r>
          </a:p>
          <a:p>
            <a:pPr marL="45720" indent="0" algn="just">
              <a:buNone/>
            </a:pPr>
            <a:r>
              <a:rPr lang="tr-TR" b="1" dirty="0">
                <a:solidFill>
                  <a:srgbClr val="FF0000"/>
                </a:solidFill>
                <a:effectLst>
                  <a:outerShdw blurRad="38100" dist="38100" dir="2700000" algn="tl">
                    <a:srgbClr val="000000">
                      <a:alpha val="43137"/>
                    </a:srgbClr>
                  </a:outerShdw>
                </a:effectLst>
              </a:rPr>
              <a:t>Enerji alımı enerji harcamasını aştığında sonuç </a:t>
            </a:r>
            <a:r>
              <a:rPr lang="tr-TR" b="1" dirty="0" err="1">
                <a:solidFill>
                  <a:srgbClr val="FF0000"/>
                </a:solidFill>
                <a:effectLst>
                  <a:outerShdw blurRad="38100" dist="38100" dir="2700000" algn="tl">
                    <a:srgbClr val="000000">
                      <a:alpha val="43137"/>
                    </a:srgbClr>
                  </a:outerShdw>
                </a:effectLst>
              </a:rPr>
              <a:t>obezite</a:t>
            </a:r>
            <a:r>
              <a:rPr lang="tr-TR" b="1" dirty="0">
                <a:solidFill>
                  <a:srgbClr val="FF0000"/>
                </a:solidFill>
                <a:effectLst>
                  <a:outerShdw blurRad="38100" dist="38100" dir="2700000" algn="tl">
                    <a:srgbClr val="000000">
                      <a:alpha val="43137"/>
                    </a:srgbClr>
                  </a:outerShdw>
                </a:effectLst>
              </a:rPr>
              <a:t> olmaktadır. </a:t>
            </a:r>
          </a:p>
          <a:p>
            <a:pPr marL="45720" indent="0" algn="just">
              <a:buNone/>
            </a:pPr>
            <a:r>
              <a:rPr lang="tr-TR" dirty="0"/>
              <a:t>Ancak bu dengesiz mekanizmanın temelinde biyokimyasal, nörolojik, çevresel ve psikolojik faktörler arası karmaşık etkileşim bulunmaktadır. </a:t>
            </a:r>
          </a:p>
          <a:p>
            <a:pPr algn="just"/>
            <a:r>
              <a:rPr lang="tr-TR" dirty="0"/>
              <a:t>İştah düzenlenmesi, enerji harcanması, kısa dönemli gıda alımını (yemekten yemeğe) düzenleyen vücut ağırlığı ile ilgili sistemler ve vücut ağırlığını kontrol eden uzun dönemli belirtiler (günden </a:t>
            </a:r>
            <a:r>
              <a:rPr lang="tr-TR" dirty="0" err="1"/>
              <a:t>güne,haftadan</a:t>
            </a:r>
            <a:r>
              <a:rPr lang="tr-TR" dirty="0"/>
              <a:t> haftaya, yıldan yıla) temel </a:t>
            </a:r>
            <a:r>
              <a:rPr lang="tr-TR" dirty="0" err="1"/>
              <a:t>nöral</a:t>
            </a:r>
            <a:r>
              <a:rPr lang="tr-TR" dirty="0"/>
              <a:t> ve </a:t>
            </a:r>
            <a:r>
              <a:rPr lang="tr-TR" dirty="0" err="1"/>
              <a:t>hümoral</a:t>
            </a:r>
            <a:r>
              <a:rPr lang="tr-TR" dirty="0"/>
              <a:t> yolaklarca düzenlenmektedir.</a:t>
            </a:r>
          </a:p>
          <a:p>
            <a:pPr marL="45720" indent="0" algn="just">
              <a:buNone/>
            </a:pPr>
            <a:endParaRPr lang="tr-TR" dirty="0"/>
          </a:p>
        </p:txBody>
      </p:sp>
      <p:sp>
        <p:nvSpPr>
          <p:cNvPr id="4" name="L-Şekli 3"/>
          <p:cNvSpPr/>
          <p:nvPr/>
        </p:nvSpPr>
        <p:spPr>
          <a:xfrm>
            <a:off x="0" y="-27384"/>
            <a:ext cx="3779912" cy="1584176"/>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tr-TR" sz="2400" dirty="0"/>
              <a:t>OBEZİTEYİ ETKİLEYEN MOLEKÜLLER</a:t>
            </a:r>
          </a:p>
        </p:txBody>
      </p:sp>
    </p:spTree>
    <p:extLst>
      <p:ext uri="{BB962C8B-B14F-4D97-AF65-F5344CB8AC3E}">
        <p14:creationId xmlns:p14="http://schemas.microsoft.com/office/powerpoint/2010/main" val="1626235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kış Çizelgesi: Delikli Teyp 4"/>
          <p:cNvSpPr/>
          <p:nvPr/>
        </p:nvSpPr>
        <p:spPr>
          <a:xfrm>
            <a:off x="0" y="260648"/>
            <a:ext cx="3563888" cy="1008112"/>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1.</a:t>
            </a:r>
            <a:r>
              <a:rPr lang="tr-TR" b="1" dirty="0"/>
              <a:t> Uzun Dönemli Sinyaller</a:t>
            </a:r>
            <a:endParaRPr lang="tr-TR" dirty="0"/>
          </a:p>
        </p:txBody>
      </p:sp>
      <p:sp>
        <p:nvSpPr>
          <p:cNvPr id="6" name="Yuvarlatılmış Dikdörtgen 5"/>
          <p:cNvSpPr/>
          <p:nvPr/>
        </p:nvSpPr>
        <p:spPr>
          <a:xfrm>
            <a:off x="755576" y="1556792"/>
            <a:ext cx="288032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err="1"/>
              <a:t>Leptin</a:t>
            </a:r>
            <a:endParaRPr lang="tr-TR" dirty="0"/>
          </a:p>
        </p:txBody>
      </p:sp>
      <p:sp>
        <p:nvSpPr>
          <p:cNvPr id="7" name="Metin kutusu 6"/>
          <p:cNvSpPr txBox="1"/>
          <p:nvPr/>
        </p:nvSpPr>
        <p:spPr>
          <a:xfrm>
            <a:off x="0" y="2132856"/>
            <a:ext cx="5148064" cy="4801314"/>
          </a:xfrm>
          <a:prstGeom prst="rect">
            <a:avLst/>
          </a:prstGeom>
          <a:noFill/>
        </p:spPr>
        <p:txBody>
          <a:bodyPr wrap="square" rtlCol="0">
            <a:spAutoFit/>
          </a:bodyPr>
          <a:lstStyle/>
          <a:p>
            <a:pPr algn="just"/>
            <a:r>
              <a:rPr lang="tr-TR" dirty="0"/>
              <a:t> Yağ depolarının büyüklüğü ile orantılı olarak salgılanan bir </a:t>
            </a:r>
            <a:r>
              <a:rPr lang="tr-TR" dirty="0" err="1"/>
              <a:t>adiposit</a:t>
            </a:r>
            <a:r>
              <a:rPr lang="tr-TR" dirty="0"/>
              <a:t> hormonudur. </a:t>
            </a:r>
          </a:p>
          <a:p>
            <a:pPr algn="just"/>
            <a:r>
              <a:rPr lang="tr-TR" dirty="0"/>
              <a:t>İhtiyacımız olandan daha az kalori tükettiğimizde vücut yağ oranı azalırken, yağ hücrelerinden </a:t>
            </a:r>
            <a:r>
              <a:rPr lang="tr-TR" dirty="0" err="1"/>
              <a:t>leptin</a:t>
            </a:r>
            <a:r>
              <a:rPr lang="tr-TR" dirty="0"/>
              <a:t> üretimi de azalmaktadır. </a:t>
            </a:r>
          </a:p>
          <a:p>
            <a:pPr algn="just"/>
            <a:r>
              <a:rPr lang="tr-TR" dirty="0"/>
              <a:t> Vücut, enerji kullanımını azaltarak (aktivitesini düşürerek) adapte olmaktadır ve iştahı arttırmakta, vücut ağırlığını düzenleyen geri-besleme döngüsünü durdurmaktadır. Çoğu bireyde </a:t>
            </a:r>
            <a:r>
              <a:rPr lang="tr-TR" dirty="0" err="1"/>
              <a:t>leptin</a:t>
            </a:r>
            <a:r>
              <a:rPr lang="tr-TR" dirty="0"/>
              <a:t> kilo alımından çok kilo kaybında etkilidir. </a:t>
            </a:r>
          </a:p>
          <a:p>
            <a:pPr algn="just"/>
            <a:r>
              <a:rPr lang="tr-TR" dirty="0"/>
              <a:t> Herhangi bir öğün sonrası yada aşırı gıda alımına karşın </a:t>
            </a:r>
            <a:r>
              <a:rPr lang="tr-TR" dirty="0" err="1"/>
              <a:t>leptin</a:t>
            </a:r>
            <a:r>
              <a:rPr lang="tr-TR" dirty="0"/>
              <a:t> seviyeleri artmaktadır ve bu durum teoride iştahı azaltır, aşıcı kalori tüketimini engeller, diğer işaretler ise bir çok bireyde uyarılan iştah ile </a:t>
            </a:r>
            <a:r>
              <a:rPr lang="tr-TR" dirty="0" err="1"/>
              <a:t>leptin</a:t>
            </a:r>
            <a:r>
              <a:rPr lang="tr-TR" dirty="0"/>
              <a:t> sisteminin görünürde üstesinden gelmektedir.</a:t>
            </a:r>
          </a:p>
        </p:txBody>
      </p:sp>
      <p:cxnSp>
        <p:nvCxnSpPr>
          <p:cNvPr id="9" name="Düz Bağlayıcı 8"/>
          <p:cNvCxnSpPr/>
          <p:nvPr/>
        </p:nvCxnSpPr>
        <p:spPr>
          <a:xfrm>
            <a:off x="5148064" y="1412776"/>
            <a:ext cx="0" cy="5445224"/>
          </a:xfrm>
          <a:prstGeom prst="line">
            <a:avLst/>
          </a:prstGeom>
        </p:spPr>
        <p:style>
          <a:lnRef idx="1">
            <a:schemeClr val="accent5"/>
          </a:lnRef>
          <a:fillRef idx="0">
            <a:schemeClr val="accent5"/>
          </a:fillRef>
          <a:effectRef idx="0">
            <a:schemeClr val="accent5"/>
          </a:effectRef>
          <a:fontRef idx="minor">
            <a:schemeClr val="tx1"/>
          </a:fontRef>
        </p:style>
      </p:cxnSp>
      <p:sp>
        <p:nvSpPr>
          <p:cNvPr id="12" name="Yuvarlatılmış Dikdörtgen 11"/>
          <p:cNvSpPr/>
          <p:nvPr/>
        </p:nvSpPr>
        <p:spPr>
          <a:xfrm>
            <a:off x="5695528" y="1556792"/>
            <a:ext cx="288032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İnsülin</a:t>
            </a:r>
          </a:p>
        </p:txBody>
      </p:sp>
      <p:sp>
        <p:nvSpPr>
          <p:cNvPr id="11" name="Metin kutusu 10"/>
          <p:cNvSpPr txBox="1"/>
          <p:nvPr/>
        </p:nvSpPr>
        <p:spPr>
          <a:xfrm>
            <a:off x="5148064" y="2348880"/>
            <a:ext cx="3995936" cy="1477328"/>
          </a:xfrm>
          <a:prstGeom prst="rect">
            <a:avLst/>
          </a:prstGeom>
          <a:noFill/>
        </p:spPr>
        <p:txBody>
          <a:bodyPr wrap="square" rtlCol="0">
            <a:spAutoFit/>
          </a:bodyPr>
          <a:lstStyle/>
          <a:p>
            <a:pPr algn="just"/>
            <a:r>
              <a:rPr lang="tr-TR" dirty="0"/>
              <a:t> </a:t>
            </a:r>
            <a:r>
              <a:rPr lang="tr-TR" dirty="0" err="1"/>
              <a:t>Obez</a:t>
            </a:r>
            <a:r>
              <a:rPr lang="tr-TR" dirty="0"/>
              <a:t> bireyler ayrıca </a:t>
            </a:r>
            <a:r>
              <a:rPr lang="tr-TR" dirty="0" err="1"/>
              <a:t>hiperin-sulinemiktir</a:t>
            </a:r>
            <a:r>
              <a:rPr lang="tr-TR" dirty="0"/>
              <a:t>. </a:t>
            </a:r>
          </a:p>
          <a:p>
            <a:pPr algn="just"/>
            <a:r>
              <a:rPr lang="tr-TR" dirty="0"/>
              <a:t> </a:t>
            </a:r>
            <a:r>
              <a:rPr lang="tr-TR" dirty="0" err="1"/>
              <a:t>Leptin</a:t>
            </a:r>
            <a:r>
              <a:rPr lang="tr-TR" dirty="0"/>
              <a:t> gibi insülin de </a:t>
            </a:r>
            <a:r>
              <a:rPr lang="tr-TR" dirty="0" err="1"/>
              <a:t>hipotalamus</a:t>
            </a:r>
            <a:r>
              <a:rPr lang="tr-TR" dirty="0"/>
              <a:t> nöronları üzerinde etki olarak iştahı azaltır.</a:t>
            </a:r>
          </a:p>
        </p:txBody>
      </p:sp>
    </p:spTree>
    <p:extLst>
      <p:ext uri="{BB962C8B-B14F-4D97-AF65-F5344CB8AC3E}">
        <p14:creationId xmlns:p14="http://schemas.microsoft.com/office/powerpoint/2010/main" val="134541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0" y="260648"/>
            <a:ext cx="3563888" cy="1008112"/>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2.Kısa</a:t>
            </a:r>
            <a:r>
              <a:rPr lang="tr-TR" b="1" dirty="0"/>
              <a:t> Dönemli Sinyaller</a:t>
            </a:r>
            <a:endParaRPr lang="tr-TR" dirty="0"/>
          </a:p>
        </p:txBody>
      </p:sp>
      <p:sp>
        <p:nvSpPr>
          <p:cNvPr id="5" name="Metin kutusu 4"/>
          <p:cNvSpPr txBox="1"/>
          <p:nvPr/>
        </p:nvSpPr>
        <p:spPr>
          <a:xfrm>
            <a:off x="251520" y="1772816"/>
            <a:ext cx="8712968" cy="4247317"/>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Dakikalarda saatlere kadar olan zaman dilimi içinde bireyin öğün sayı­sını ve büyüklüğünü etkileyen </a:t>
            </a:r>
            <a:r>
              <a:rPr lang="tr-TR" dirty="0" err="1"/>
              <a:t>gastrointestinal</a:t>
            </a:r>
            <a:r>
              <a:rPr lang="tr-TR" dirty="0"/>
              <a:t> sistem kaynaklı kısa süreli sinyaller açlık ve tokluğu kontrol etmektedir. </a:t>
            </a:r>
          </a:p>
          <a:p>
            <a:pPr marL="285750" indent="-285750" algn="just">
              <a:buFont typeface="Wingdings" panose="05000000000000000000" pitchFamily="2" charset="2"/>
              <a:buChar char="Ø"/>
            </a:pPr>
            <a:r>
              <a:rPr lang="tr-TR" dirty="0"/>
              <a:t>Besin alınmadığı za­manlarda (öğünler arasında) mide, </a:t>
            </a:r>
            <a:r>
              <a:rPr lang="tr-TR" dirty="0" err="1"/>
              <a:t>oreksijenik</a:t>
            </a:r>
            <a:r>
              <a:rPr lang="tr-TR" dirty="0"/>
              <a:t> (iştahı-uyaran) olan ve açlık hissini harekete geçiren </a:t>
            </a:r>
            <a:r>
              <a:rPr lang="tr-TR" dirty="0" err="1">
                <a:solidFill>
                  <a:srgbClr val="FF0000"/>
                </a:solidFill>
              </a:rPr>
              <a:t>ghrelin</a:t>
            </a:r>
            <a:r>
              <a:rPr lang="tr-TR" dirty="0">
                <a:solidFill>
                  <a:srgbClr val="FF0000"/>
                </a:solidFill>
              </a:rPr>
              <a:t> </a:t>
            </a:r>
            <a:r>
              <a:rPr lang="tr-TR" dirty="0"/>
              <a:t>hormonunu üretmektedir. </a:t>
            </a:r>
          </a:p>
          <a:p>
            <a:pPr marL="285750" indent="-285750" algn="just">
              <a:buFont typeface="Wingdings" panose="05000000000000000000" pitchFamily="2" charset="2"/>
              <a:buChar char="Ø"/>
            </a:pPr>
            <a:r>
              <a:rPr lang="tr-TR" dirty="0"/>
              <a:t>Öğün esnasında, gıda tüketimi olduğunda, </a:t>
            </a:r>
            <a:r>
              <a:rPr lang="tr-TR" dirty="0" err="1">
                <a:solidFill>
                  <a:srgbClr val="FF0000"/>
                </a:solidFill>
              </a:rPr>
              <a:t>kolesistokinin</a:t>
            </a:r>
            <a:r>
              <a:rPr lang="tr-TR" dirty="0">
                <a:solidFill>
                  <a:srgbClr val="FF0000"/>
                </a:solidFill>
              </a:rPr>
              <a:t> (CCK) ve </a:t>
            </a:r>
            <a:r>
              <a:rPr lang="tr-TR" dirty="0" err="1">
                <a:solidFill>
                  <a:srgbClr val="FF0000"/>
                </a:solidFill>
              </a:rPr>
              <a:t>peptid</a:t>
            </a:r>
            <a:r>
              <a:rPr lang="tr-TR" dirty="0">
                <a:solidFill>
                  <a:srgbClr val="FF0000"/>
                </a:solidFill>
              </a:rPr>
              <a:t> YY (PYY) </a:t>
            </a:r>
            <a:r>
              <a:rPr lang="tr-TR" dirty="0"/>
              <a:t>gibi barsak hormonlarının da dahil olduğu, tokluk durumu ve besin alımının devam etmemesine yol açacak, mide boşalması ve </a:t>
            </a:r>
            <a:r>
              <a:rPr lang="tr-TR" dirty="0" err="1"/>
              <a:t>hipotalamusa</a:t>
            </a:r>
            <a:r>
              <a:rPr lang="tr-TR" dirty="0"/>
              <a:t> </a:t>
            </a:r>
            <a:r>
              <a:rPr lang="tr-TR" dirty="0" err="1"/>
              <a:t>nöral</a:t>
            </a:r>
            <a:r>
              <a:rPr lang="tr-TR" dirty="0"/>
              <a:t> sinyaller gönderilmesi üzerine etkilerde bulunmak­tadır.</a:t>
            </a:r>
          </a:p>
          <a:p>
            <a:pPr marL="285750" indent="-285750" algn="just">
              <a:buFont typeface="Wingdings" panose="05000000000000000000" pitchFamily="2" charset="2"/>
              <a:buChar char="Ø"/>
            </a:pPr>
            <a:r>
              <a:rPr lang="tr-TR" dirty="0" err="1"/>
              <a:t>Hipotalamus</a:t>
            </a:r>
            <a:r>
              <a:rPr lang="tr-TR" dirty="0"/>
              <a:t> kapsamında, NPY ve α-</a:t>
            </a:r>
            <a:r>
              <a:rPr lang="tr-TR" dirty="0" err="1"/>
              <a:t>melanosit</a:t>
            </a:r>
            <a:r>
              <a:rPr lang="tr-TR" dirty="0"/>
              <a:t> uyarıcı hormon (α-MSH) gibi </a:t>
            </a:r>
            <a:r>
              <a:rPr lang="tr-TR" dirty="0" err="1"/>
              <a:t>nöropeptidler</a:t>
            </a:r>
            <a:r>
              <a:rPr lang="tr-TR" dirty="0"/>
              <a:t> ve </a:t>
            </a:r>
            <a:r>
              <a:rPr lang="tr-TR" dirty="0" err="1"/>
              <a:t>serotonin</a:t>
            </a:r>
            <a:r>
              <a:rPr lang="tr-TR" dirty="0"/>
              <a:t> ile </a:t>
            </a:r>
            <a:r>
              <a:rPr lang="tr-TR" dirty="0" err="1"/>
              <a:t>dopamin</a:t>
            </a:r>
            <a:r>
              <a:rPr lang="tr-TR" dirty="0"/>
              <a:t> gibi </a:t>
            </a:r>
            <a:r>
              <a:rPr lang="tr-TR" dirty="0" err="1"/>
              <a:t>nörotransmitterler</a:t>
            </a:r>
            <a:r>
              <a:rPr lang="tr-TR" dirty="0"/>
              <a:t> açlık ve tokluk </a:t>
            </a:r>
            <a:r>
              <a:rPr lang="tr-TR" dirty="0" err="1"/>
              <a:t>düzenleniminde</a:t>
            </a:r>
            <a:r>
              <a:rPr lang="tr-TR" dirty="0"/>
              <a:t> etkilidirler. </a:t>
            </a:r>
          </a:p>
          <a:p>
            <a:pPr marL="285750" indent="-285750" algn="just">
              <a:buFont typeface="Wingdings" panose="05000000000000000000" pitchFamily="2" charset="2"/>
              <a:buChar char="Ø"/>
            </a:pPr>
            <a:r>
              <a:rPr lang="tr-TR" dirty="0"/>
              <a:t>Uzun dönem ve kısa dönem sinyaller arası, </a:t>
            </a:r>
            <a:r>
              <a:rPr lang="tr-TR" dirty="0" err="1"/>
              <a:t>leptinin</a:t>
            </a:r>
            <a:r>
              <a:rPr lang="tr-TR" dirty="0"/>
              <a:t> </a:t>
            </a:r>
            <a:r>
              <a:rPr lang="tr-TR" dirty="0" err="1"/>
              <a:t>hipotalamik</a:t>
            </a:r>
            <a:r>
              <a:rPr lang="tr-TR" dirty="0"/>
              <a:t> nöronların duyarlılığını CCK gibi kısa dönem sinyaller için etkileyebilmesi şeklinde etkileşimler bulu­nur. </a:t>
            </a:r>
          </a:p>
        </p:txBody>
      </p:sp>
    </p:spTree>
    <p:extLst>
      <p:ext uri="{BB962C8B-B14F-4D97-AF65-F5344CB8AC3E}">
        <p14:creationId xmlns:p14="http://schemas.microsoft.com/office/powerpoint/2010/main" val="95113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ülşah\Desktop\obez\Ekran Alı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852488"/>
            <a:ext cx="3060080" cy="51530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Gülşah\Desktop\obez\Ek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933" y="852488"/>
            <a:ext cx="2962507"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7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27384"/>
            <a:ext cx="4211960" cy="2232248"/>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lvl="0"/>
            <a:r>
              <a:rPr lang="tr-TR" sz="2400" b="1" dirty="0"/>
              <a:t>OBEZİTEDE GÖZLEMLENEN METABOLİK</a:t>
            </a:r>
            <a:endParaRPr lang="tr-TR" sz="2400" dirty="0"/>
          </a:p>
          <a:p>
            <a:r>
              <a:rPr lang="tr-TR" sz="2400" b="1" dirty="0"/>
              <a:t>DEĞİŞİKLİKLER </a:t>
            </a:r>
            <a:endParaRPr lang="tr-TR" sz="2400" u="sng" dirty="0"/>
          </a:p>
        </p:txBody>
      </p:sp>
      <p:sp>
        <p:nvSpPr>
          <p:cNvPr id="5" name="Metin kutusu 4"/>
          <p:cNvSpPr txBox="1"/>
          <p:nvPr/>
        </p:nvSpPr>
        <p:spPr>
          <a:xfrm>
            <a:off x="179512" y="3002176"/>
            <a:ext cx="8568952" cy="1938992"/>
          </a:xfrm>
          <a:prstGeom prst="rect">
            <a:avLst/>
          </a:prstGeom>
          <a:noFill/>
        </p:spPr>
        <p:txBody>
          <a:bodyPr wrap="square" rtlCol="0">
            <a:spAutoFit/>
          </a:bodyPr>
          <a:lstStyle/>
          <a:p>
            <a:r>
              <a:rPr lang="tr-TR" sz="2000" dirty="0" err="1"/>
              <a:t>Obezitenin</a:t>
            </a:r>
            <a:r>
              <a:rPr lang="tr-TR" sz="2000" dirty="0"/>
              <a:t> </a:t>
            </a:r>
            <a:r>
              <a:rPr lang="tr-TR" sz="2000" dirty="0" err="1"/>
              <a:t>primer</a:t>
            </a:r>
            <a:r>
              <a:rPr lang="tr-TR" sz="2000" dirty="0"/>
              <a:t> </a:t>
            </a:r>
            <a:r>
              <a:rPr lang="tr-TR" sz="2000" dirty="0" err="1"/>
              <a:t>metabolik</a:t>
            </a:r>
            <a:r>
              <a:rPr lang="tr-TR" sz="2000" dirty="0"/>
              <a:t> etkileri arasında;</a:t>
            </a:r>
          </a:p>
          <a:p>
            <a:pPr marL="285750" indent="-285750">
              <a:buFont typeface="Wingdings" panose="05000000000000000000" pitchFamily="2" charset="2"/>
              <a:buChar char="Ø"/>
            </a:pPr>
            <a:r>
              <a:rPr lang="tr-TR" sz="2000" dirty="0" err="1"/>
              <a:t>dislipidemiler</a:t>
            </a:r>
            <a:r>
              <a:rPr lang="tr-TR" sz="2000" dirty="0"/>
              <a:t>, </a:t>
            </a:r>
          </a:p>
          <a:p>
            <a:pPr marL="285750" indent="-285750">
              <a:buFont typeface="Wingdings" panose="05000000000000000000" pitchFamily="2" charset="2"/>
              <a:buChar char="Ø"/>
            </a:pPr>
            <a:r>
              <a:rPr lang="tr-TR" sz="2000" dirty="0"/>
              <a:t>glikoz </a:t>
            </a:r>
            <a:r>
              <a:rPr lang="tr-TR" sz="2000" dirty="0" err="1"/>
              <a:t>intoleransı</a:t>
            </a:r>
            <a:r>
              <a:rPr lang="tr-TR" sz="2000" dirty="0"/>
              <a:t> </a:t>
            </a:r>
          </a:p>
          <a:p>
            <a:pPr marL="285750" indent="-285750">
              <a:buFont typeface="Wingdings" panose="05000000000000000000" pitchFamily="2" charset="2"/>
              <a:buChar char="Ø"/>
            </a:pPr>
            <a:r>
              <a:rPr lang="tr-TR" sz="2000" dirty="0"/>
              <a:t>öncelikle karaciğerde olmak üzere, </a:t>
            </a:r>
          </a:p>
          <a:p>
            <a:pPr marL="285750" indent="-285750">
              <a:buFont typeface="Wingdings" panose="05000000000000000000" pitchFamily="2" charset="2"/>
              <a:buChar char="Ø"/>
            </a:pPr>
            <a:r>
              <a:rPr lang="tr-TR" sz="2000" dirty="0"/>
              <a:t>kas ve </a:t>
            </a:r>
            <a:r>
              <a:rPr lang="tr-TR" sz="2000" dirty="0" err="1"/>
              <a:t>adipoz</a:t>
            </a:r>
            <a:r>
              <a:rPr lang="tr-TR" sz="2000" dirty="0"/>
              <a:t> dokuda ekspresyonu gerçekleşen, insülin direnci </a:t>
            </a:r>
          </a:p>
          <a:p>
            <a:r>
              <a:rPr lang="tr-TR" sz="2000" dirty="0"/>
              <a:t>sayılmaktadır. </a:t>
            </a:r>
          </a:p>
        </p:txBody>
      </p:sp>
    </p:spTree>
    <p:extLst>
      <p:ext uri="{BB962C8B-B14F-4D97-AF65-F5344CB8AC3E}">
        <p14:creationId xmlns:p14="http://schemas.microsoft.com/office/powerpoint/2010/main" val="125270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40192" y="476672"/>
            <a:ext cx="3027249" cy="692073"/>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err="1"/>
              <a:t>Metabolik</a:t>
            </a:r>
            <a:r>
              <a:rPr lang="tr-TR" b="1" dirty="0"/>
              <a:t> Sendrom</a:t>
            </a:r>
            <a:endParaRPr lang="tr-TR" dirty="0"/>
          </a:p>
        </p:txBody>
      </p:sp>
      <p:sp>
        <p:nvSpPr>
          <p:cNvPr id="5" name="Metin kutusu 4"/>
          <p:cNvSpPr txBox="1"/>
          <p:nvPr/>
        </p:nvSpPr>
        <p:spPr>
          <a:xfrm>
            <a:off x="40192" y="1772816"/>
            <a:ext cx="9121467" cy="1200329"/>
          </a:xfrm>
          <a:prstGeom prst="rect">
            <a:avLst/>
          </a:prstGeom>
          <a:noFill/>
        </p:spPr>
        <p:txBody>
          <a:bodyPr wrap="square" rtlCol="0">
            <a:spAutoFit/>
          </a:bodyPr>
          <a:lstStyle/>
          <a:p>
            <a:r>
              <a:rPr lang="tr-TR" dirty="0"/>
              <a:t> </a:t>
            </a:r>
            <a:r>
              <a:rPr lang="tr-TR" dirty="0" err="1"/>
              <a:t>Abdominal</a:t>
            </a:r>
            <a:r>
              <a:rPr lang="tr-TR" dirty="0"/>
              <a:t> </a:t>
            </a:r>
            <a:r>
              <a:rPr lang="tr-TR" dirty="0" err="1"/>
              <a:t>obezite</a:t>
            </a:r>
            <a:r>
              <a:rPr lang="tr-TR" dirty="0"/>
              <a:t>, </a:t>
            </a:r>
            <a:r>
              <a:rPr lang="tr-TR" dirty="0" err="1"/>
              <a:t>metabolik</a:t>
            </a:r>
            <a:r>
              <a:rPr lang="tr-TR" dirty="0"/>
              <a:t> sendrom olarak adlandırılan </a:t>
            </a:r>
            <a:r>
              <a:rPr lang="tr-TR" dirty="0" err="1"/>
              <a:t>metabo­lik</a:t>
            </a:r>
            <a:r>
              <a:rPr lang="tr-TR" dirty="0"/>
              <a:t> anormali elemanları ile ilişkilidir ve glikoz </a:t>
            </a:r>
            <a:r>
              <a:rPr lang="tr-TR" dirty="0" err="1"/>
              <a:t>intoleransı</a:t>
            </a:r>
            <a:r>
              <a:rPr lang="tr-TR" dirty="0"/>
              <a:t>, insülin diren­ci, </a:t>
            </a:r>
            <a:r>
              <a:rPr lang="tr-TR" dirty="0" err="1"/>
              <a:t>hiperinsülinemi</a:t>
            </a:r>
            <a:r>
              <a:rPr lang="tr-TR" dirty="0"/>
              <a:t>, </a:t>
            </a:r>
            <a:r>
              <a:rPr lang="tr-TR" dirty="0" err="1"/>
              <a:t>dislipidemi</a:t>
            </a:r>
            <a:r>
              <a:rPr lang="tr-TR" dirty="0"/>
              <a:t> (düşük düzeyde yüksek-yoğunluklu </a:t>
            </a:r>
            <a:r>
              <a:rPr lang="tr-TR" dirty="0" err="1"/>
              <a:t>lipopreotein</a:t>
            </a:r>
            <a:r>
              <a:rPr lang="tr-TR" dirty="0"/>
              <a:t> (HDL) ve yüksek seviyede </a:t>
            </a:r>
            <a:r>
              <a:rPr lang="tr-TR" dirty="0" err="1"/>
              <a:t>triaçilgliserol</a:t>
            </a:r>
            <a:r>
              <a:rPr lang="tr-TR" dirty="0"/>
              <a:t> ile hipertansi­yon gibi bozuklukları içerir. </a:t>
            </a:r>
          </a:p>
        </p:txBody>
      </p:sp>
      <p:pic>
        <p:nvPicPr>
          <p:cNvPr id="10242" name="Picture 2" descr="C:\Users\Gülşah\Desktop\obe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293863"/>
            <a:ext cx="2194016" cy="236738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347865" y="5661248"/>
            <a:ext cx="2194016" cy="523220"/>
          </a:xfrm>
          <a:prstGeom prst="rect">
            <a:avLst/>
          </a:prstGeom>
          <a:noFill/>
        </p:spPr>
        <p:txBody>
          <a:bodyPr wrap="square" rtlCol="0">
            <a:spAutoFit/>
          </a:bodyPr>
          <a:lstStyle/>
          <a:p>
            <a:pPr algn="ctr"/>
            <a:r>
              <a:rPr lang="tr-TR" sz="1400" dirty="0"/>
              <a:t>VKI ile kan lipitleri arasındaki farklılıklar</a:t>
            </a:r>
          </a:p>
        </p:txBody>
      </p:sp>
    </p:spTree>
    <p:extLst>
      <p:ext uri="{BB962C8B-B14F-4D97-AF65-F5344CB8AC3E}">
        <p14:creationId xmlns:p14="http://schemas.microsoft.com/office/powerpoint/2010/main" val="114729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48147" y="476672"/>
            <a:ext cx="7692904" cy="1143000"/>
          </a:xfrm>
        </p:spPr>
        <p:txBody>
          <a:bodyPr/>
          <a:lstStyle/>
          <a:p>
            <a:pPr marL="0" indent="0" algn="l">
              <a:buNone/>
            </a:pPr>
            <a:r>
              <a:rPr lang="tr-TR" dirty="0"/>
              <a:t>OBEZİTE</a:t>
            </a:r>
          </a:p>
        </p:txBody>
      </p:sp>
      <p:sp>
        <p:nvSpPr>
          <p:cNvPr id="6" name="Akış Çizelgesi: Delikli Teyp 5"/>
          <p:cNvSpPr/>
          <p:nvPr/>
        </p:nvSpPr>
        <p:spPr>
          <a:xfrm>
            <a:off x="144091" y="1628800"/>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b="1" dirty="0"/>
              <a:t>Tanımı:</a:t>
            </a:r>
            <a:endParaRPr lang="tr-TR" dirty="0"/>
          </a:p>
        </p:txBody>
      </p:sp>
      <p:sp>
        <p:nvSpPr>
          <p:cNvPr id="7" name="Metin kutusu 6"/>
          <p:cNvSpPr txBox="1"/>
          <p:nvPr/>
        </p:nvSpPr>
        <p:spPr>
          <a:xfrm>
            <a:off x="395536" y="2852936"/>
            <a:ext cx="8568952" cy="3416320"/>
          </a:xfrm>
          <a:prstGeom prst="rect">
            <a:avLst/>
          </a:prstGeom>
          <a:noFill/>
        </p:spPr>
        <p:txBody>
          <a:bodyPr wrap="square" rtlCol="0">
            <a:spAutoFit/>
          </a:bodyPr>
          <a:lstStyle/>
          <a:p>
            <a:pPr algn="just"/>
            <a:r>
              <a:rPr lang="tr-TR" dirty="0"/>
              <a:t>Vücut ağırlığını düzenleyen sistemde bozukluk olarak tanımlanabilir ve vücut yağının aşırı birikimi ile karakterizedir. </a:t>
            </a:r>
          </a:p>
          <a:p>
            <a:pPr algn="just"/>
            <a:endParaRPr lang="tr-TR" dirty="0"/>
          </a:p>
          <a:p>
            <a:pPr algn="just"/>
            <a:endParaRPr lang="tr-TR" dirty="0"/>
          </a:p>
          <a:p>
            <a:pPr algn="just"/>
            <a:r>
              <a:rPr lang="tr-TR" dirty="0"/>
              <a:t>Vücut yağının birikimi;</a:t>
            </a:r>
          </a:p>
          <a:p>
            <a:pPr marL="285750" indent="-285750" algn="just">
              <a:buFont typeface="Wingdings" panose="05000000000000000000" pitchFamily="2" charset="2"/>
              <a:buChar char="Ø"/>
            </a:pPr>
            <a:r>
              <a:rPr lang="tr-TR" dirty="0"/>
              <a:t>Genetik faktörler </a:t>
            </a:r>
          </a:p>
          <a:p>
            <a:pPr marL="285750" indent="-285750" algn="just">
              <a:buFont typeface="Wingdings" panose="05000000000000000000" pitchFamily="2" charset="2"/>
              <a:buChar char="Ø"/>
            </a:pPr>
            <a:r>
              <a:rPr lang="tr-TR" dirty="0"/>
              <a:t>Kimyasal faktörler (</a:t>
            </a:r>
            <a:r>
              <a:rPr lang="tr-TR" dirty="0" err="1"/>
              <a:t>leptin</a:t>
            </a:r>
            <a:r>
              <a:rPr lang="tr-TR" dirty="0"/>
              <a:t>, </a:t>
            </a:r>
            <a:r>
              <a:rPr lang="tr-TR" dirty="0" err="1"/>
              <a:t>serotonin</a:t>
            </a:r>
            <a:r>
              <a:rPr lang="tr-TR" dirty="0"/>
              <a:t>…)</a:t>
            </a:r>
          </a:p>
          <a:p>
            <a:pPr marL="285750" indent="-285750" algn="just">
              <a:buFont typeface="Wingdings" panose="05000000000000000000" pitchFamily="2" charset="2"/>
              <a:buChar char="Ø"/>
            </a:pPr>
            <a:r>
              <a:rPr lang="tr-TR" dirty="0"/>
              <a:t>Çevresel ve davranışsal faktörlerden (hareketsiz yaşam tarzı, bolluk ve lezzet çeşitliliği, sanayileşmiş toplumlarda pahalı olmayan gıdalar)</a:t>
            </a:r>
          </a:p>
          <a:p>
            <a:pPr algn="just"/>
            <a:endParaRPr lang="tr-TR" dirty="0"/>
          </a:p>
          <a:p>
            <a:pPr algn="just"/>
            <a:r>
              <a:rPr lang="tr-TR" dirty="0"/>
              <a:t>etkilenmektedir.</a:t>
            </a:r>
          </a:p>
          <a:p>
            <a:endParaRPr lang="tr-TR" dirty="0"/>
          </a:p>
        </p:txBody>
      </p:sp>
    </p:spTree>
    <p:extLst>
      <p:ext uri="{BB962C8B-B14F-4D97-AF65-F5344CB8AC3E}">
        <p14:creationId xmlns:p14="http://schemas.microsoft.com/office/powerpoint/2010/main" val="2145999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1720220"/>
            <a:ext cx="8352928" cy="3417560"/>
          </a:xfrm>
        </p:spPr>
        <p:txBody>
          <a:bodyPr>
            <a:normAutofit/>
          </a:bodyPr>
          <a:lstStyle/>
          <a:p>
            <a:pPr algn="just"/>
            <a:r>
              <a:rPr lang="tr-TR" dirty="0" err="1"/>
              <a:t>Metabolik</a:t>
            </a:r>
            <a:r>
              <a:rPr lang="tr-TR" dirty="0"/>
              <a:t> sendrom ayrıca insülin direnci ve </a:t>
            </a:r>
            <a:r>
              <a:rPr lang="tr-TR" dirty="0" err="1"/>
              <a:t>ateroskleroz</a:t>
            </a:r>
            <a:r>
              <a:rPr lang="tr-TR" dirty="0"/>
              <a:t> </a:t>
            </a:r>
            <a:r>
              <a:rPr lang="tr-TR" dirty="0" err="1"/>
              <a:t>patogenezine</a:t>
            </a:r>
            <a:r>
              <a:rPr lang="tr-TR" dirty="0"/>
              <a:t> katkıda bulunan </a:t>
            </a:r>
            <a:r>
              <a:rPr lang="tr-TR" dirty="0" err="1"/>
              <a:t>kroniksistemik</a:t>
            </a:r>
            <a:r>
              <a:rPr lang="tr-TR" dirty="0"/>
              <a:t> </a:t>
            </a:r>
            <a:r>
              <a:rPr lang="tr-TR" dirty="0" err="1"/>
              <a:t>enflamasyon</a:t>
            </a:r>
            <a:r>
              <a:rPr lang="tr-TR" dirty="0"/>
              <a:t> durumu ile ilişkilidir. </a:t>
            </a:r>
          </a:p>
          <a:p>
            <a:pPr algn="just"/>
            <a:r>
              <a:rPr lang="tr-TR" dirty="0" err="1"/>
              <a:t>Obezitede</a:t>
            </a:r>
            <a:r>
              <a:rPr lang="tr-TR" dirty="0"/>
              <a:t>, normalde </a:t>
            </a:r>
            <a:r>
              <a:rPr lang="tr-TR" dirty="0" err="1"/>
              <a:t>enflamasyonu</a:t>
            </a:r>
            <a:r>
              <a:rPr lang="tr-TR" dirty="0"/>
              <a:t> azaltan ve dokuları insüline duyarlı hale getiren, özelikle karaciğerde, </a:t>
            </a:r>
            <a:r>
              <a:rPr lang="tr-TR" dirty="0" err="1"/>
              <a:t>adiposit</a:t>
            </a:r>
            <a:r>
              <a:rPr lang="tr-TR" dirty="0"/>
              <a:t> hormonu olan </a:t>
            </a:r>
            <a:r>
              <a:rPr lang="tr-TR" dirty="0" err="1"/>
              <a:t>adiponektin</a:t>
            </a:r>
            <a:r>
              <a:rPr lang="tr-TR" dirty="0"/>
              <a:t>, </a:t>
            </a:r>
            <a:r>
              <a:rPr lang="tr-TR" dirty="0" err="1"/>
              <a:t>metabolik</a:t>
            </a:r>
            <a:r>
              <a:rPr lang="tr-TR" dirty="0"/>
              <a:t> sendroma katkıda bulunabilir ve bundan dolayı tip 2 diyabet ve kalp hastalıkları riski söz konusudur.</a:t>
            </a:r>
          </a:p>
          <a:p>
            <a:pPr algn="just"/>
            <a:endParaRPr lang="tr-TR" dirty="0"/>
          </a:p>
        </p:txBody>
      </p:sp>
    </p:spTree>
    <p:extLst>
      <p:ext uri="{BB962C8B-B14F-4D97-AF65-F5344CB8AC3E}">
        <p14:creationId xmlns:p14="http://schemas.microsoft.com/office/powerpoint/2010/main" val="87273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7504" y="1733755"/>
            <a:ext cx="9036496" cy="2271309"/>
          </a:xfrm>
        </p:spPr>
        <p:txBody>
          <a:bodyPr>
            <a:normAutofit fontScale="85000" lnSpcReduction="20000"/>
          </a:bodyPr>
          <a:lstStyle/>
          <a:p>
            <a:pPr algn="just"/>
            <a:r>
              <a:rPr lang="tr-TR" dirty="0" err="1"/>
              <a:t>Obezite</a:t>
            </a:r>
            <a:r>
              <a:rPr lang="tr-TR" dirty="0"/>
              <a:t> artan ölüm riskiyle ilişkilendirilmektedir ve tip-2 </a:t>
            </a:r>
            <a:r>
              <a:rPr lang="tr-TR" dirty="0" err="1"/>
              <a:t>diabet</a:t>
            </a:r>
            <a:r>
              <a:rPr lang="tr-TR" dirty="0"/>
              <a:t>, </a:t>
            </a:r>
            <a:r>
              <a:rPr lang="tr-TR" dirty="0" err="1"/>
              <a:t>dislipidemi</a:t>
            </a:r>
            <a:r>
              <a:rPr lang="tr-TR" dirty="0"/>
              <a:t>, hipertansiyon, kalp hastalığı, bazı kanser türleri, safra taşları, </a:t>
            </a:r>
            <a:r>
              <a:rPr lang="tr-TR" dirty="0" err="1"/>
              <a:t>artrit</a:t>
            </a:r>
            <a:r>
              <a:rPr lang="tr-TR" dirty="0"/>
              <a:t>, gut ve uyku </a:t>
            </a:r>
            <a:r>
              <a:rPr lang="tr-TR" dirty="0" err="1"/>
              <a:t>apnesi</a:t>
            </a:r>
            <a:r>
              <a:rPr lang="tr-TR" dirty="0"/>
              <a:t> dahil olmak üzere kronik vakaların birçoğu için risk faktörüdür. </a:t>
            </a:r>
          </a:p>
          <a:p>
            <a:pPr algn="just"/>
            <a:r>
              <a:rPr lang="tr-TR" dirty="0" err="1"/>
              <a:t>Obezite</a:t>
            </a:r>
            <a:r>
              <a:rPr lang="tr-TR" dirty="0"/>
              <a:t> ve ilişkili hastalıklar arasındaki bağ­lantı 55 yaş altındaki bireyler arasında daha kuvvetlidir. 74 yaş sonrası, artan VKİ ile ölüm arasında artık bir ilişki yoktur. </a:t>
            </a:r>
          </a:p>
          <a:p>
            <a:pPr algn="just"/>
            <a:r>
              <a:rPr lang="tr-TR" dirty="0" err="1"/>
              <a:t>Obez</a:t>
            </a:r>
            <a:r>
              <a:rPr lang="tr-TR" dirty="0"/>
              <a:t> bireylerde kilo kaybı, kan basıncı ile serum </a:t>
            </a:r>
            <a:r>
              <a:rPr lang="tr-TR" dirty="0" err="1"/>
              <a:t>triaçilgliserollerinin</a:t>
            </a:r>
            <a:r>
              <a:rPr lang="tr-TR" dirty="0"/>
              <a:t> azalmasına, kan glikoz düzeyi ve HDL seviyesinin artmasına yol açmaktadır.</a:t>
            </a:r>
          </a:p>
          <a:p>
            <a:pPr algn="just"/>
            <a:endParaRPr lang="tr-TR" dirty="0"/>
          </a:p>
        </p:txBody>
      </p:sp>
      <p:sp>
        <p:nvSpPr>
          <p:cNvPr id="4" name="L-Şekli 3"/>
          <p:cNvSpPr/>
          <p:nvPr/>
        </p:nvSpPr>
        <p:spPr>
          <a:xfrm>
            <a:off x="0" y="-27384"/>
            <a:ext cx="3779912" cy="1584176"/>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lvl="0" algn="ctr"/>
            <a:r>
              <a:rPr lang="tr-TR" sz="2400" b="1" dirty="0"/>
              <a:t>OBEZİTE VE SAĞLIK</a:t>
            </a:r>
            <a:endParaRPr lang="tr-TR" sz="2400" dirty="0"/>
          </a:p>
        </p:txBody>
      </p:sp>
      <p:pic>
        <p:nvPicPr>
          <p:cNvPr id="11266" name="Picture 2" descr="C:\Users\Gülşah\Desktop\obez\vk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733" y="3838120"/>
            <a:ext cx="3082534" cy="283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5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7504" y="1412776"/>
            <a:ext cx="8856984" cy="2376264"/>
          </a:xfrm>
        </p:spPr>
        <p:txBody>
          <a:bodyPr>
            <a:normAutofit/>
          </a:bodyPr>
          <a:lstStyle/>
          <a:p>
            <a:pPr marL="45720" indent="0" algn="just">
              <a:buNone/>
            </a:pPr>
            <a:r>
              <a:rPr lang="tr-TR" sz="1800" dirty="0"/>
              <a:t> Kilo verilmesi, hipertansiyon ve diyabet gibi </a:t>
            </a:r>
            <a:r>
              <a:rPr lang="tr-TR" sz="1800" dirty="0" err="1"/>
              <a:t>obezite</a:t>
            </a:r>
            <a:r>
              <a:rPr lang="tr-TR" sz="1800" dirty="0"/>
              <a:t> komplikasyonları­nın azalmasına yardımcı olabilir.</a:t>
            </a:r>
          </a:p>
          <a:p>
            <a:pPr marL="45720" indent="0" algn="just">
              <a:buNone/>
            </a:pPr>
            <a:r>
              <a:rPr lang="tr-TR" sz="1800" dirty="0"/>
              <a:t> Kilo vermek için, </a:t>
            </a:r>
            <a:r>
              <a:rPr lang="tr-TR" sz="1800" dirty="0" err="1"/>
              <a:t>obez</a:t>
            </a:r>
            <a:r>
              <a:rPr lang="tr-TR" sz="1800" dirty="0"/>
              <a:t> hastalar enerji alımını azaltmalı veya enerji </a:t>
            </a:r>
            <a:r>
              <a:rPr lang="tr-TR" sz="1800" dirty="0" err="1"/>
              <a:t>harcanımını</a:t>
            </a:r>
            <a:r>
              <a:rPr lang="tr-TR" sz="1800" dirty="0"/>
              <a:t> arttırmalıdır.</a:t>
            </a:r>
          </a:p>
          <a:p>
            <a:pPr marL="45720" indent="0" algn="just">
              <a:buNone/>
            </a:pPr>
            <a:r>
              <a:rPr lang="tr-TR" sz="1800" dirty="0"/>
              <a:t> Öncelikle kilo verilmelidir. Kilo verdikten sonra bu kilonun korunması bambaşka bir süreçtir ve özenli olmayı gerektirir ki hastaların büyük bir kısmı kilo verdikten sonra tekrar kilo almaktadırlar.</a:t>
            </a:r>
          </a:p>
        </p:txBody>
      </p:sp>
      <p:sp>
        <p:nvSpPr>
          <p:cNvPr id="4" name="L-Şekli 3"/>
          <p:cNvSpPr/>
          <p:nvPr/>
        </p:nvSpPr>
        <p:spPr>
          <a:xfrm>
            <a:off x="0" y="-27384"/>
            <a:ext cx="2843808" cy="1224136"/>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tr-TR" sz="2400" b="1" dirty="0"/>
              <a:t>KİLO VERME</a:t>
            </a:r>
            <a:endParaRPr lang="tr-TR" sz="2400" dirty="0"/>
          </a:p>
        </p:txBody>
      </p:sp>
      <p:sp>
        <p:nvSpPr>
          <p:cNvPr id="5" name="Akış Çizelgesi: Delikli Teyp 4"/>
          <p:cNvSpPr/>
          <p:nvPr/>
        </p:nvSpPr>
        <p:spPr>
          <a:xfrm>
            <a:off x="61655" y="3573016"/>
            <a:ext cx="3027249" cy="692073"/>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1.</a:t>
            </a:r>
            <a:r>
              <a:rPr lang="tr-TR" b="1" dirty="0"/>
              <a:t> Fiziksel Aktivite</a:t>
            </a:r>
            <a:endParaRPr lang="tr-TR" dirty="0"/>
          </a:p>
        </p:txBody>
      </p:sp>
      <p:sp>
        <p:nvSpPr>
          <p:cNvPr id="6" name="Metin kutusu 5"/>
          <p:cNvSpPr txBox="1"/>
          <p:nvPr/>
        </p:nvSpPr>
        <p:spPr>
          <a:xfrm>
            <a:off x="61655" y="4311094"/>
            <a:ext cx="8902833" cy="2862322"/>
          </a:xfrm>
          <a:prstGeom prst="rect">
            <a:avLst/>
          </a:prstGeom>
          <a:noFill/>
        </p:spPr>
        <p:txBody>
          <a:bodyPr wrap="square" rtlCol="0">
            <a:spAutoFit/>
          </a:bodyPr>
          <a:lstStyle/>
          <a:p>
            <a:pPr marL="285750" indent="-285750" algn="just">
              <a:buFont typeface="Wingdings" panose="05000000000000000000" pitchFamily="2" charset="2"/>
              <a:buChar char="q"/>
            </a:pPr>
            <a:r>
              <a:rPr lang="tr-TR" dirty="0"/>
              <a:t>Düşük kalorili diyete egzersiz eklemek başlangıçta büyük bir kilo kaybı sağlamamakla birlikte, </a:t>
            </a:r>
            <a:r>
              <a:rPr lang="tr-TR" dirty="0">
                <a:solidFill>
                  <a:srgbClr val="FF0000"/>
                </a:solidFill>
              </a:rPr>
              <a:t>egzersiz kilo vermek için devam edilmesi gereken sürecin anahtar bir parçasıdır. </a:t>
            </a:r>
          </a:p>
          <a:p>
            <a:pPr marL="285750" indent="-285750" algn="just">
              <a:buFont typeface="Wingdings" panose="05000000000000000000" pitchFamily="2" charset="2"/>
              <a:buChar char="q"/>
            </a:pPr>
            <a:r>
              <a:rPr lang="tr-TR" dirty="0"/>
              <a:t>Fiziksel aktivite, kilo kaybından bağımsız olarak, </a:t>
            </a:r>
            <a:r>
              <a:rPr lang="tr-TR" dirty="0" err="1">
                <a:solidFill>
                  <a:srgbClr val="FF0000"/>
                </a:solidFill>
              </a:rPr>
              <a:t>kardiyopulmoner</a:t>
            </a:r>
            <a:r>
              <a:rPr lang="tr-TR" dirty="0">
                <a:solidFill>
                  <a:srgbClr val="FF0000"/>
                </a:solidFill>
              </a:rPr>
              <a:t> dayanıklılığı artırır ve </a:t>
            </a:r>
            <a:r>
              <a:rPr lang="tr-TR" dirty="0" err="1">
                <a:solidFill>
                  <a:srgbClr val="FF0000"/>
                </a:solidFill>
              </a:rPr>
              <a:t>kardiyovasküler</a:t>
            </a:r>
            <a:r>
              <a:rPr lang="tr-TR" dirty="0">
                <a:solidFill>
                  <a:srgbClr val="FF0000"/>
                </a:solidFill>
              </a:rPr>
              <a:t> hastalık riskini azaltır</a:t>
            </a:r>
            <a:r>
              <a:rPr lang="tr-TR" dirty="0"/>
              <a:t>. </a:t>
            </a:r>
          </a:p>
          <a:p>
            <a:pPr marL="285750" indent="-285750" algn="just">
              <a:buFont typeface="Wingdings" panose="05000000000000000000" pitchFamily="2" charset="2"/>
              <a:buChar char="q"/>
            </a:pPr>
            <a:r>
              <a:rPr lang="tr-TR" dirty="0"/>
              <a:t>Kalori kısıtlaması ile egzersizi davranışsal tedavi ile birleştiren kişiler, 4-6 ay kadarlık bir süre zarfın­da başlangıç kilolarının </a:t>
            </a:r>
            <a:r>
              <a:rPr lang="tr-TR" dirty="0">
                <a:solidFill>
                  <a:srgbClr val="FF0000"/>
                </a:solidFill>
              </a:rPr>
              <a:t>%5-10’luk kısmını verebilirler</a:t>
            </a:r>
            <a:r>
              <a:rPr lang="tr-TR" dirty="0"/>
              <a:t>.</a:t>
            </a:r>
          </a:p>
          <a:p>
            <a:pPr marL="285750" indent="-285750" algn="just">
              <a:buFont typeface="Wingdings" panose="05000000000000000000" pitchFamily="2" charset="2"/>
              <a:buChar char="q"/>
            </a:pPr>
            <a:r>
              <a:rPr lang="tr-TR" dirty="0"/>
              <a:t>Çalışmalar bize göstermektedir ki egzersize devam eden bireyler başlangıçta gerçekleşen kilo kaybından sonra </a:t>
            </a:r>
            <a:r>
              <a:rPr lang="tr-TR" dirty="0">
                <a:solidFill>
                  <a:srgbClr val="FF0000"/>
                </a:solidFill>
              </a:rPr>
              <a:t>çok daha az kilo almaktadırlar</a:t>
            </a:r>
            <a:r>
              <a:rPr lang="tr-TR" dirty="0"/>
              <a:t>.</a:t>
            </a:r>
          </a:p>
          <a:p>
            <a:endParaRPr lang="tr-TR" dirty="0"/>
          </a:p>
        </p:txBody>
      </p:sp>
    </p:spTree>
    <p:extLst>
      <p:ext uri="{BB962C8B-B14F-4D97-AF65-F5344CB8AC3E}">
        <p14:creationId xmlns:p14="http://schemas.microsoft.com/office/powerpoint/2010/main" val="297097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5496" y="620688"/>
            <a:ext cx="9108504" cy="2952328"/>
          </a:xfrm>
        </p:spPr>
        <p:txBody>
          <a:bodyPr>
            <a:normAutofit/>
          </a:bodyPr>
          <a:lstStyle/>
          <a:p>
            <a:pPr algn="just"/>
            <a:r>
              <a:rPr lang="tr-TR" sz="1800" dirty="0"/>
              <a:t>Diyet uygulamak, kilo kontrolü için en yaygın yaklaşımdır. </a:t>
            </a:r>
          </a:p>
          <a:p>
            <a:pPr algn="just"/>
            <a:r>
              <a:rPr lang="tr-TR" sz="1800" dirty="0" err="1"/>
              <a:t>Adipoz</a:t>
            </a:r>
            <a:r>
              <a:rPr lang="tr-TR" sz="1800" dirty="0"/>
              <a:t> dokunun 500 gramı yaklaşık 3,5 </a:t>
            </a:r>
            <a:r>
              <a:rPr lang="tr-TR" sz="1800" dirty="0" err="1"/>
              <a:t>kcal’ye</a:t>
            </a:r>
            <a:r>
              <a:rPr lang="tr-TR" sz="1800" dirty="0"/>
              <a:t> denk gelmektedir.</a:t>
            </a:r>
          </a:p>
          <a:p>
            <a:pPr algn="just"/>
            <a:r>
              <a:rPr lang="tr-TR" sz="1800" dirty="0"/>
              <a:t>Kalori kısıtlamalı diyetlerde kilo kaybı esas olarak besin içeriğiyle değil enerji alımıyla belirlenmektedir. </a:t>
            </a:r>
          </a:p>
          <a:p>
            <a:pPr algn="just"/>
            <a:r>
              <a:rPr lang="tr-TR" sz="1800" dirty="0"/>
              <a:t>Kilo vermeye teşebbüs eden insanların %90’ından daha fazlası diyet uygulamasına ara verdiklerinde kaybettikleri kiloları geri almaktadır.</a:t>
            </a:r>
          </a:p>
          <a:p>
            <a:pPr algn="just"/>
            <a:r>
              <a:rPr lang="tr-TR" sz="1800" dirty="0"/>
              <a:t>Tedaviyle 6 aylık bir dönem içinde, vücut ağırlığının %10’u kadar kilo kaybı çoğunlukla </a:t>
            </a:r>
            <a:r>
              <a:rPr lang="tr-TR" sz="1800" dirty="0">
                <a:solidFill>
                  <a:srgbClr val="FF0000"/>
                </a:solidFill>
              </a:rPr>
              <a:t>kan basıncı ve </a:t>
            </a:r>
            <a:r>
              <a:rPr lang="tr-TR" sz="1800" dirty="0" err="1">
                <a:solidFill>
                  <a:srgbClr val="FF0000"/>
                </a:solidFill>
              </a:rPr>
              <a:t>lipid</a:t>
            </a:r>
            <a:r>
              <a:rPr lang="tr-TR" sz="1800" dirty="0">
                <a:solidFill>
                  <a:srgbClr val="FF0000"/>
                </a:solidFill>
              </a:rPr>
              <a:t> seviyesini düşürmektedir, tip 2 diyabetin kontrolünü kolaylaştırmak­tadır. </a:t>
            </a:r>
          </a:p>
        </p:txBody>
      </p:sp>
      <p:sp>
        <p:nvSpPr>
          <p:cNvPr id="4" name="Akış Çizelgesi: Delikli Teyp 3"/>
          <p:cNvSpPr/>
          <p:nvPr/>
        </p:nvSpPr>
        <p:spPr>
          <a:xfrm>
            <a:off x="61655" y="-27384"/>
            <a:ext cx="3027249" cy="692073"/>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t>2.</a:t>
            </a:r>
            <a:r>
              <a:rPr lang="tr-TR" b="1" dirty="0"/>
              <a:t> Kalori Kısıtlaması</a:t>
            </a:r>
            <a:endParaRPr lang="tr-TR" dirty="0"/>
          </a:p>
        </p:txBody>
      </p:sp>
      <p:sp>
        <p:nvSpPr>
          <p:cNvPr id="5" name="Akış Çizelgesi: Delikli Teyp 4"/>
          <p:cNvSpPr/>
          <p:nvPr/>
        </p:nvSpPr>
        <p:spPr>
          <a:xfrm>
            <a:off x="61655" y="3529015"/>
            <a:ext cx="3027249" cy="692073"/>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b="1" dirty="0"/>
              <a:t>3.Farmakolojik Tedavi</a:t>
            </a:r>
            <a:endParaRPr lang="tr-TR" dirty="0"/>
          </a:p>
        </p:txBody>
      </p:sp>
      <p:sp>
        <p:nvSpPr>
          <p:cNvPr id="7" name="İçerik Yer Tutucusu 2"/>
          <p:cNvSpPr txBox="1">
            <a:spLocks/>
          </p:cNvSpPr>
          <p:nvPr/>
        </p:nvSpPr>
        <p:spPr>
          <a:xfrm>
            <a:off x="179512" y="5157192"/>
            <a:ext cx="8856984" cy="295232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endParaRPr lang="tr-TR" sz="1800" dirty="0">
              <a:solidFill>
                <a:srgbClr val="FF0000"/>
              </a:solidFill>
            </a:endParaRPr>
          </a:p>
        </p:txBody>
      </p:sp>
      <p:sp>
        <p:nvSpPr>
          <p:cNvPr id="8" name="İçerik Yer Tutucusu 2"/>
          <p:cNvSpPr txBox="1">
            <a:spLocks/>
          </p:cNvSpPr>
          <p:nvPr/>
        </p:nvSpPr>
        <p:spPr>
          <a:xfrm>
            <a:off x="0" y="4221088"/>
            <a:ext cx="9144000" cy="1008112"/>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r>
              <a:rPr lang="tr-TR" sz="1800" dirty="0"/>
              <a:t>Bazı kilo verdirici ilaçlar günümüzde </a:t>
            </a:r>
            <a:r>
              <a:rPr lang="tr-TR" sz="1800" dirty="0" err="1">
                <a:solidFill>
                  <a:srgbClr val="FF0000"/>
                </a:solidFill>
              </a:rPr>
              <a:t>VKİ’si</a:t>
            </a:r>
            <a:r>
              <a:rPr lang="tr-TR" sz="1800" dirty="0">
                <a:solidFill>
                  <a:srgbClr val="FF0000"/>
                </a:solidFill>
              </a:rPr>
              <a:t> 30 ve daha fazla olan ye­tişkin </a:t>
            </a:r>
            <a:r>
              <a:rPr lang="tr-TR" sz="1800" dirty="0"/>
              <a:t>bireylerde kullanım açısından Amerika FDA'İ tarafından onay­lıdır.</a:t>
            </a:r>
          </a:p>
          <a:p>
            <a:pPr algn="just"/>
            <a:r>
              <a:rPr lang="tr-TR" sz="1800" dirty="0"/>
              <a:t> İlaç tedavisinin sona ermesi üzerine tekrar kilo alınması yaygındır.</a:t>
            </a:r>
          </a:p>
          <a:p>
            <a:pPr algn="just"/>
            <a:endParaRPr lang="tr-TR" sz="1800" dirty="0">
              <a:solidFill>
                <a:srgbClr val="FF0000"/>
              </a:solidFill>
            </a:endParaRPr>
          </a:p>
        </p:txBody>
      </p:sp>
      <p:sp>
        <p:nvSpPr>
          <p:cNvPr id="9" name="Akış Çizelgesi: Delikli Teyp 8"/>
          <p:cNvSpPr/>
          <p:nvPr/>
        </p:nvSpPr>
        <p:spPr>
          <a:xfrm>
            <a:off x="35496" y="5113191"/>
            <a:ext cx="3027249" cy="692073"/>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a:t>4.Cerrahi tedavi</a:t>
            </a:r>
            <a:endParaRPr lang="tr-TR" dirty="0"/>
          </a:p>
        </p:txBody>
      </p:sp>
      <p:sp>
        <p:nvSpPr>
          <p:cNvPr id="10" name="İçerik Yer Tutucusu 2"/>
          <p:cNvSpPr txBox="1">
            <a:spLocks/>
          </p:cNvSpPr>
          <p:nvPr/>
        </p:nvSpPr>
        <p:spPr>
          <a:xfrm>
            <a:off x="61655" y="5733256"/>
            <a:ext cx="9082345" cy="100811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r>
              <a:rPr lang="tr-TR" sz="1800" dirty="0" err="1"/>
              <a:t>Gastrik</a:t>
            </a:r>
            <a:r>
              <a:rPr lang="tr-TR" sz="1800" dirty="0"/>
              <a:t> bypass ve küçültme operasyonları, aşırı </a:t>
            </a:r>
            <a:r>
              <a:rPr lang="tr-TR" sz="1800" dirty="0" err="1"/>
              <a:t>obez</a:t>
            </a:r>
            <a:r>
              <a:rPr lang="tr-TR" sz="1800" dirty="0"/>
              <a:t> bireylerde kilo kaybı için etkili yöntemlerdendir. </a:t>
            </a:r>
          </a:p>
          <a:p>
            <a:pPr algn="just"/>
            <a:r>
              <a:rPr lang="tr-TR" sz="1800" dirty="0"/>
              <a:t>Diyabetik bireylerde iyi durumda olmayan kan şekerinin kontrolünü düzeltmektedir.</a:t>
            </a:r>
          </a:p>
        </p:txBody>
      </p:sp>
    </p:spTree>
    <p:extLst>
      <p:ext uri="{BB962C8B-B14F-4D97-AF65-F5344CB8AC3E}">
        <p14:creationId xmlns:p14="http://schemas.microsoft.com/office/powerpoint/2010/main" val="38687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Birleştir 3"/>
          <p:cNvSpPr/>
          <p:nvPr/>
        </p:nvSpPr>
        <p:spPr>
          <a:xfrm>
            <a:off x="2843808" y="260648"/>
            <a:ext cx="3456384" cy="4176464"/>
          </a:xfrm>
          <a:prstGeom prst="flowChartMerge">
            <a:avLst/>
          </a:prstGeom>
          <a:solidFill>
            <a:srgbClr val="C00000"/>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sz="1400" b="1" dirty="0">
              <a:effectLst>
                <a:outerShdw blurRad="38100" dist="38100" dir="2700000" algn="tl">
                  <a:srgbClr val="000000">
                    <a:alpha val="43137"/>
                  </a:srgbClr>
                </a:outerShdw>
              </a:effectLst>
            </a:endParaRPr>
          </a:p>
          <a:p>
            <a:pPr algn="ctr"/>
            <a:endParaRPr lang="tr-TR" sz="1400" b="1" dirty="0">
              <a:effectLst>
                <a:outerShdw blurRad="38100" dist="38100" dir="2700000" algn="tl">
                  <a:srgbClr val="000000">
                    <a:alpha val="43137"/>
                  </a:srgbClr>
                </a:outerShdw>
              </a:effectLst>
            </a:endParaRPr>
          </a:p>
          <a:p>
            <a:pPr algn="ctr"/>
            <a:endParaRPr lang="tr-TR" sz="1400" b="1" dirty="0">
              <a:effectLst>
                <a:outerShdw blurRad="38100" dist="38100" dir="2700000" algn="tl">
                  <a:srgbClr val="000000">
                    <a:alpha val="43137"/>
                  </a:srgbClr>
                </a:outerShdw>
              </a:effectLst>
            </a:endParaRPr>
          </a:p>
          <a:p>
            <a:pPr algn="ctr"/>
            <a:r>
              <a:rPr lang="tr-TR" sz="1400" b="1" dirty="0" err="1">
                <a:effectLst>
                  <a:outerShdw blurRad="38100" dist="38100" dir="2700000" algn="tl">
                    <a:srgbClr val="000000">
                      <a:alpha val="43137"/>
                    </a:srgbClr>
                  </a:outerShdw>
                </a:effectLst>
              </a:rPr>
              <a:t>Obezite</a:t>
            </a:r>
            <a:r>
              <a:rPr lang="tr-TR" sz="1400" b="1" dirty="0">
                <a:effectLst>
                  <a:outerShdw blurRad="38100" dist="38100" dir="2700000" algn="tl">
                    <a:srgbClr val="000000">
                      <a:alpha val="43137"/>
                    </a:srgbClr>
                  </a:outerShdw>
                </a:effectLst>
              </a:rPr>
              <a:t> artıkça, </a:t>
            </a:r>
            <a:r>
              <a:rPr lang="tr-TR" sz="1400" b="1" dirty="0" err="1">
                <a:effectLst>
                  <a:outerShdw blurRad="38100" dist="38100" dir="2700000" algn="tl">
                    <a:srgbClr val="000000">
                      <a:alpha val="43137"/>
                    </a:srgbClr>
                  </a:outerShdw>
                </a:effectLst>
              </a:rPr>
              <a:t>obezite</a:t>
            </a:r>
            <a:r>
              <a:rPr lang="tr-TR" sz="1400" b="1" dirty="0">
                <a:effectLst>
                  <a:outerShdw blurRad="38100" dist="38100" dir="2700000" algn="tl">
                    <a:srgbClr val="000000">
                      <a:alpha val="43137"/>
                    </a:srgbClr>
                  </a:outerShdw>
                </a:effectLst>
              </a:rPr>
              <a:t> ile ilişkili olan</a:t>
            </a:r>
          </a:p>
          <a:p>
            <a:pPr marL="285750" indent="-285750" algn="ctr">
              <a:buFont typeface="Wingdings" panose="05000000000000000000" pitchFamily="2" charset="2"/>
              <a:buChar char="Ø"/>
            </a:pPr>
            <a:r>
              <a:rPr lang="tr-TR" sz="1400" b="1" dirty="0" err="1">
                <a:effectLst>
                  <a:outerShdw blurRad="38100" dist="38100" dir="2700000" algn="tl">
                    <a:srgbClr val="000000">
                      <a:alpha val="43137"/>
                    </a:srgbClr>
                  </a:outerShdw>
                </a:effectLst>
              </a:rPr>
              <a:t>artrit</a:t>
            </a:r>
            <a:r>
              <a:rPr lang="tr-TR" sz="1400" b="1" dirty="0">
                <a:effectLst>
                  <a:outerShdw blurRad="38100" dist="38100" dir="2700000" algn="tl">
                    <a:srgbClr val="000000">
                      <a:alpha val="43137"/>
                    </a:srgbClr>
                  </a:outerShdw>
                </a:effectLst>
              </a:rPr>
              <a:t>, </a:t>
            </a:r>
          </a:p>
          <a:p>
            <a:pPr marL="285750" indent="-285750" algn="ctr">
              <a:buFont typeface="Wingdings" panose="05000000000000000000" pitchFamily="2" charset="2"/>
              <a:buChar char="Ø"/>
            </a:pPr>
            <a:r>
              <a:rPr lang="tr-TR" sz="1400" b="1" dirty="0">
                <a:effectLst>
                  <a:outerShdw blurRad="38100" dist="38100" dir="2700000" algn="tl">
                    <a:srgbClr val="000000">
                      <a:alpha val="43137"/>
                    </a:srgbClr>
                  </a:outerShdw>
                </a:effectLst>
              </a:rPr>
              <a:t>diyabet,</a:t>
            </a:r>
          </a:p>
          <a:p>
            <a:pPr marL="285750" indent="-285750" algn="ctr">
              <a:buFont typeface="Wingdings" panose="05000000000000000000" pitchFamily="2" charset="2"/>
              <a:buChar char="Ø"/>
            </a:pPr>
            <a:r>
              <a:rPr lang="tr-TR" sz="1400" b="1" dirty="0">
                <a:effectLst>
                  <a:outerShdw blurRad="38100" dist="38100" dir="2700000" algn="tl">
                    <a:srgbClr val="000000">
                      <a:alpha val="43137"/>
                    </a:srgbClr>
                  </a:outerShdw>
                </a:effectLst>
              </a:rPr>
              <a:t> hipertansiyon,</a:t>
            </a:r>
          </a:p>
          <a:p>
            <a:pPr marL="285750" indent="-285750" algn="ctr">
              <a:buFont typeface="Wingdings" panose="05000000000000000000" pitchFamily="2" charset="2"/>
              <a:buChar char="Ø"/>
            </a:pPr>
            <a:r>
              <a:rPr lang="tr-TR" sz="1400" b="1" dirty="0">
                <a:effectLst>
                  <a:outerShdw blurRad="38100" dist="38100" dir="2700000" algn="tl">
                    <a:srgbClr val="000000">
                      <a:alpha val="43137"/>
                    </a:srgbClr>
                  </a:outerShdw>
                </a:effectLst>
              </a:rPr>
              <a:t> kalp damar hastalıkları,</a:t>
            </a:r>
          </a:p>
          <a:p>
            <a:pPr marL="285750" indent="-285750" algn="ctr">
              <a:buFont typeface="Wingdings" panose="05000000000000000000" pitchFamily="2" charset="2"/>
              <a:buChar char="Ø"/>
            </a:pPr>
            <a:r>
              <a:rPr lang="tr-TR" sz="1400" b="1" dirty="0">
                <a:effectLst>
                  <a:outerShdw blurRad="38100" dist="38100" dir="2700000" algn="tl">
                    <a:srgbClr val="000000">
                      <a:alpha val="43137"/>
                    </a:srgbClr>
                  </a:outerShdw>
                </a:effectLst>
              </a:rPr>
              <a:t> kanser riski de yükselmiştir. </a:t>
            </a:r>
          </a:p>
        </p:txBody>
      </p:sp>
      <p:sp>
        <p:nvSpPr>
          <p:cNvPr id="5" name="Oval 4"/>
          <p:cNvSpPr/>
          <p:nvPr/>
        </p:nvSpPr>
        <p:spPr>
          <a:xfrm>
            <a:off x="3599892" y="4586630"/>
            <a:ext cx="1944216" cy="1872208"/>
          </a:xfrm>
          <a:prstGeom prst="ellipse">
            <a:avLst/>
          </a:prstGeom>
          <a:solidFill>
            <a:srgbClr val="C00000"/>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1200" b="1" u="sng" dirty="0">
                <a:effectLst>
                  <a:outerShdw blurRad="38100" dist="38100" dir="2700000" algn="tl">
                    <a:srgbClr val="000000">
                      <a:alpha val="43137"/>
                    </a:srgbClr>
                  </a:outerShdw>
                </a:effectLst>
              </a:rPr>
              <a:t>Bazı araştırmalar gösteriyor ki; dünyadaki </a:t>
            </a:r>
            <a:r>
              <a:rPr lang="tr-TR" sz="1200" b="1" u="sng" dirty="0" err="1">
                <a:effectLst>
                  <a:outerShdw blurRad="38100" dist="38100" dir="2700000" algn="tl">
                    <a:srgbClr val="000000">
                      <a:alpha val="43137"/>
                    </a:srgbClr>
                  </a:outerShdw>
                </a:effectLst>
              </a:rPr>
              <a:t>obez</a:t>
            </a:r>
            <a:r>
              <a:rPr lang="tr-TR" sz="1200" b="1" u="sng" dirty="0">
                <a:effectLst>
                  <a:outerShdw blurRad="38100" dist="38100" dir="2700000" algn="tl">
                    <a:srgbClr val="000000">
                      <a:alpha val="43137"/>
                    </a:srgbClr>
                  </a:outerShdw>
                </a:effectLst>
              </a:rPr>
              <a:t> bireylerin sayısı, yetersiz beslenen bireylerin sayısından daha fazladır.</a:t>
            </a:r>
          </a:p>
        </p:txBody>
      </p:sp>
    </p:spTree>
    <p:extLst>
      <p:ext uri="{BB962C8B-B14F-4D97-AF65-F5344CB8AC3E}">
        <p14:creationId xmlns:p14="http://schemas.microsoft.com/office/powerpoint/2010/main" val="166758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1628800"/>
            <a:ext cx="6400800" cy="2577440"/>
          </a:xfrm>
        </p:spPr>
        <p:txBody>
          <a:bodyPr>
            <a:normAutofit/>
          </a:bodyPr>
          <a:lstStyle/>
          <a:p>
            <a:pPr algn="just"/>
            <a:r>
              <a:rPr lang="tr-TR" sz="1800" dirty="0"/>
              <a:t>Vücut yağ miktarının direkt olarak ölçülmesi zordur ve çoğu bireyde vücut yağ miktarı ile ilişkili olduğu gösterilen- </a:t>
            </a:r>
            <a:r>
              <a:rPr lang="tr-TR" sz="1800" b="1" dirty="0">
                <a:effectLst>
                  <a:outerShdw blurRad="38100" dist="38100" dir="2700000" algn="tl">
                    <a:srgbClr val="000000">
                      <a:alpha val="43137"/>
                    </a:srgbClr>
                  </a:outerShdw>
                </a:effectLst>
              </a:rPr>
              <a:t>vücut kitle indeksi</a:t>
            </a:r>
            <a:r>
              <a:rPr lang="tr-TR" sz="1800" dirty="0"/>
              <a:t>- ile dolaylı şekil­de ölçülerek belirlenmektedir; fakat büyük miktarda yağsız kas kitlesi olan sporcular istisna olarak değerlendirilmelidir. </a:t>
            </a:r>
          </a:p>
        </p:txBody>
      </p:sp>
      <p:sp>
        <p:nvSpPr>
          <p:cNvPr id="4" name="L-Şekli 3"/>
          <p:cNvSpPr/>
          <p:nvPr/>
        </p:nvSpPr>
        <p:spPr>
          <a:xfrm>
            <a:off x="0" y="-27384"/>
            <a:ext cx="3779912" cy="1584176"/>
          </a:xfrm>
          <a:prstGeom prst="corner">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tr-TR" sz="2400" b="1" spc="150" dirty="0">
                <a:ln w="11430"/>
                <a:solidFill>
                  <a:srgbClr val="F8F8F8"/>
                </a:solidFill>
                <a:effectLst>
                  <a:outerShdw blurRad="25400" algn="tl" rotWithShape="0">
                    <a:srgbClr val="000000">
                      <a:alpha val="43000"/>
                    </a:srgbClr>
                  </a:outerShdw>
                </a:effectLst>
              </a:rPr>
              <a:t>OBEZİTENİN DEĞERLENDİRİLMESİ</a:t>
            </a:r>
          </a:p>
        </p:txBody>
      </p:sp>
      <p:sp>
        <p:nvSpPr>
          <p:cNvPr id="5" name="Akış Çizelgesi: Delikli Teyp 4"/>
          <p:cNvSpPr/>
          <p:nvPr/>
        </p:nvSpPr>
        <p:spPr>
          <a:xfrm>
            <a:off x="148959" y="3392996"/>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b="1" dirty="0">
                <a:effectLst>
                  <a:outerShdw blurRad="38100" dist="38100" dir="2700000" algn="tl">
                    <a:srgbClr val="000000">
                      <a:alpha val="43137"/>
                    </a:srgbClr>
                  </a:outerShdw>
                </a:effectLst>
              </a:rPr>
              <a:t> 1.Vücut Kitle İndeksi (VKI)</a:t>
            </a:r>
          </a:p>
        </p:txBody>
      </p:sp>
      <p:pic>
        <p:nvPicPr>
          <p:cNvPr id="1026" name="Picture 2" descr="C:\Users\Gülşah\Desktop\obez\L107030.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7000"/>
                    </a14:imgEffect>
                    <a14:imgEffect>
                      <a14:brightnessContrast bright="42000" contrast="12000"/>
                    </a14:imgEffect>
                  </a14:imgLayer>
                </a14:imgProps>
              </a:ext>
              <a:ext uri="{28A0092B-C50C-407E-A947-70E740481C1C}">
                <a14:useLocalDpi xmlns:a14="http://schemas.microsoft.com/office/drawing/2010/main" val="0"/>
              </a:ext>
            </a:extLst>
          </a:blip>
          <a:srcRect/>
          <a:stretch>
            <a:fillRect/>
          </a:stretch>
        </p:blipFill>
        <p:spPr bwMode="auto">
          <a:xfrm>
            <a:off x="7076829" y="4450586"/>
            <a:ext cx="2020362" cy="24074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ülşah\Desktop\obez\timthumb.jpg"/>
          <p:cNvPicPr>
            <a:picLocks noChangeAspect="1" noChangeArrowheads="1"/>
          </p:cNvPicPr>
          <p:nvPr/>
        </p:nvPicPr>
        <p:blipFill rotWithShape="1">
          <a:blip r:embed="rId4">
            <a:extLst>
              <a:ext uri="{28A0092B-C50C-407E-A947-70E740481C1C}">
                <a14:useLocalDpi xmlns:a14="http://schemas.microsoft.com/office/drawing/2010/main" val="0"/>
              </a:ext>
            </a:extLst>
          </a:blip>
          <a:srcRect l="17873"/>
          <a:stretch/>
        </p:blipFill>
        <p:spPr bwMode="auto">
          <a:xfrm>
            <a:off x="3245303" y="4450587"/>
            <a:ext cx="3831526" cy="2407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ülşah\Desktop\obez\vücut-kitle-indek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371" y="5005173"/>
            <a:ext cx="2698478" cy="1248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8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25814" y="1340768"/>
            <a:ext cx="7094658" cy="3312368"/>
          </a:xfrm>
        </p:spPr>
        <p:txBody>
          <a:bodyPr>
            <a:noAutofit/>
          </a:bodyPr>
          <a:lstStyle/>
          <a:p>
            <a:pPr algn="just"/>
            <a:r>
              <a:rPr lang="tr-TR" sz="1800" dirty="0"/>
              <a:t>Vücut yağlarının anatomik dağılımı bağlantılı sağlık durumları üzerinde önemli bir etkiye sahiptir. </a:t>
            </a:r>
          </a:p>
          <a:p>
            <a:pPr algn="just"/>
            <a:r>
              <a:rPr lang="tr-TR" sz="1800" u="sng" dirty="0"/>
              <a:t>Bel - kalça oranı</a:t>
            </a:r>
          </a:p>
          <a:p>
            <a:pPr algn="just">
              <a:buFont typeface="Wingdings" panose="05000000000000000000" pitchFamily="2" charset="2"/>
              <a:buChar char="Ø"/>
            </a:pPr>
            <a:r>
              <a:rPr lang="tr-TR" sz="1800" dirty="0"/>
              <a:t>Kadınlarda 0.8’in erkeklerde ise 1.0’ın üzerinde ise; </a:t>
            </a:r>
            <a:r>
              <a:rPr lang="tr-TR" sz="1800" u="sng" dirty="0" err="1">
                <a:effectLst>
                  <a:outerShdw blurRad="38100" dist="38100" dir="2700000" algn="tl">
                    <a:srgbClr val="000000">
                      <a:alpha val="43137"/>
                    </a:srgbClr>
                  </a:outerShdw>
                </a:effectLst>
              </a:rPr>
              <a:t>android</a:t>
            </a:r>
            <a:r>
              <a:rPr lang="tr-TR" sz="1800" dirty="0"/>
              <a:t> olarak tanımlanmakta </a:t>
            </a:r>
            <a:r>
              <a:rPr lang="tr-TR" sz="1800" b="1" u="sng" dirty="0"/>
              <a:t>elma şekli </a:t>
            </a:r>
            <a:r>
              <a:rPr lang="tr-TR" sz="1800" dirty="0"/>
              <a:t>ya da gövdenin üst kısmında fazla yağ birikimi olan </a:t>
            </a:r>
            <a:r>
              <a:rPr lang="tr-TR" sz="1800" b="1" i="1" u="sng" dirty="0">
                <a:solidFill>
                  <a:srgbClr val="FF0000"/>
                </a:solidFill>
              </a:rPr>
              <a:t>üst gövde </a:t>
            </a:r>
            <a:r>
              <a:rPr lang="tr-TR" sz="1800" b="1" i="1" u="sng" dirty="0" err="1">
                <a:solidFill>
                  <a:srgbClr val="FF0000"/>
                </a:solidFill>
              </a:rPr>
              <a:t>obezitesi</a:t>
            </a:r>
            <a:r>
              <a:rPr lang="tr-TR" sz="1800" dirty="0"/>
              <a:t> olarak nitelendirilmektedir. </a:t>
            </a:r>
          </a:p>
          <a:p>
            <a:pPr algn="just">
              <a:buFont typeface="Wingdings" panose="05000000000000000000" pitchFamily="2" charset="2"/>
              <a:buChar char="Ø"/>
            </a:pPr>
            <a:r>
              <a:rPr lang="tr-TR" sz="1800" dirty="0"/>
              <a:t>Kadınlarda 0.8’in altında, erkeklerde ise 1.0’in altında ise; </a:t>
            </a:r>
            <a:r>
              <a:rPr lang="tr-TR" sz="1800" u="sng" dirty="0" err="1">
                <a:effectLst>
                  <a:outerShdw blurRad="38100" dist="38100" dir="2700000" algn="tl">
                    <a:srgbClr val="000000">
                      <a:alpha val="43137"/>
                    </a:srgbClr>
                  </a:outerShdw>
                </a:effectLst>
              </a:rPr>
              <a:t>gynoid</a:t>
            </a:r>
            <a:r>
              <a:rPr lang="tr-TR" sz="1800" u="sng" dirty="0">
                <a:effectLst>
                  <a:outerShdw blurRad="38100" dist="38100" dir="2700000" algn="tl">
                    <a:srgbClr val="000000">
                      <a:alpha val="43137"/>
                    </a:srgbClr>
                  </a:outerShdw>
                </a:effectLst>
              </a:rPr>
              <a:t> </a:t>
            </a:r>
            <a:r>
              <a:rPr lang="tr-TR" sz="1800" dirty="0"/>
              <a:t>olarak adlandırılmakta, </a:t>
            </a:r>
            <a:r>
              <a:rPr lang="tr-TR" sz="1800" b="1" u="sng" dirty="0"/>
              <a:t>armut şekli </a:t>
            </a:r>
            <a:r>
              <a:rPr lang="tr-TR" sz="1800" dirty="0"/>
              <a:t>veya </a:t>
            </a:r>
            <a:r>
              <a:rPr lang="tr-TR" sz="1800" b="1" i="1" u="sng" dirty="0">
                <a:solidFill>
                  <a:srgbClr val="FF0000"/>
                </a:solidFill>
              </a:rPr>
              <a:t>alt gövde </a:t>
            </a:r>
            <a:r>
              <a:rPr lang="tr-TR" sz="1800" b="1" i="1" u="sng" dirty="0" err="1">
                <a:solidFill>
                  <a:srgbClr val="FF0000"/>
                </a:solidFill>
              </a:rPr>
              <a:t>obezitesi</a:t>
            </a:r>
            <a:r>
              <a:rPr lang="tr-TR" sz="1800" b="1" i="1" u="sng" dirty="0">
                <a:solidFill>
                  <a:srgbClr val="FF0000"/>
                </a:solidFill>
              </a:rPr>
              <a:t> </a:t>
            </a:r>
            <a:r>
              <a:rPr lang="tr-TR" sz="1800" dirty="0"/>
              <a:t>denilmektedir.</a:t>
            </a:r>
          </a:p>
          <a:p>
            <a:pPr marL="45720" indent="0" algn="just">
              <a:buNone/>
            </a:pPr>
            <a:r>
              <a:rPr lang="tr-TR" sz="1800" dirty="0"/>
              <a:t>Armut şekli kadınlarda daha sık görülmekte ve </a:t>
            </a:r>
            <a:r>
              <a:rPr lang="tr-TR" sz="1800" dirty="0" err="1"/>
              <a:t>metabolik</a:t>
            </a:r>
            <a:r>
              <a:rPr lang="tr-TR" sz="1800" dirty="0"/>
              <a:t> hastalık­lar açısından düşük risk sunmaktadır. </a:t>
            </a:r>
          </a:p>
        </p:txBody>
      </p:sp>
      <p:sp>
        <p:nvSpPr>
          <p:cNvPr id="4" name="Akış Çizelgesi: Delikli Teyp 3"/>
          <p:cNvSpPr/>
          <p:nvPr/>
        </p:nvSpPr>
        <p:spPr>
          <a:xfrm>
            <a:off x="0" y="260648"/>
            <a:ext cx="4716016"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b="1" dirty="0">
                <a:effectLst>
                  <a:outerShdw blurRad="38100" dist="38100" dir="2700000" algn="tl">
                    <a:srgbClr val="000000">
                      <a:alpha val="43137"/>
                    </a:srgbClr>
                  </a:outerShdw>
                </a:effectLst>
              </a:rPr>
              <a:t> 2.</a:t>
            </a:r>
            <a:r>
              <a:rPr lang="tr-TR" b="1" dirty="0"/>
              <a:t> Yağ Birikiminde Anatomik Farklılıklar</a:t>
            </a:r>
            <a:endParaRPr lang="tr-TR" dirty="0"/>
          </a:p>
        </p:txBody>
      </p:sp>
      <p:pic>
        <p:nvPicPr>
          <p:cNvPr id="2050" name="Picture 2" descr="C:\Users\Gülşah\Desktop\obez\Ekran Alıntısı.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5000"/>
                    </a14:imgEffect>
                    <a14:imgEffect>
                      <a14:brightnessContrast bright="1000" contrast="14000"/>
                    </a14:imgEffect>
                  </a14:imgLayer>
                </a14:imgProps>
              </a:ext>
              <a:ext uri="{28A0092B-C50C-407E-A947-70E740481C1C}">
                <a14:useLocalDpi xmlns:a14="http://schemas.microsoft.com/office/drawing/2010/main" val="0"/>
              </a:ext>
            </a:extLst>
          </a:blip>
          <a:srcRect t="10599"/>
          <a:stretch/>
        </p:blipFill>
        <p:spPr bwMode="auto">
          <a:xfrm>
            <a:off x="0" y="2252538"/>
            <a:ext cx="1546303" cy="23529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115616" y="5229200"/>
            <a:ext cx="6912768" cy="129614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 indent="0" algn="ctr">
              <a:buNone/>
            </a:pPr>
            <a:r>
              <a:rPr lang="tr-TR" dirty="0" err="1"/>
              <a:t>Klinisyenler</a:t>
            </a:r>
            <a:r>
              <a:rPr lang="tr-TR" dirty="0"/>
              <a:t> </a:t>
            </a:r>
            <a:r>
              <a:rPr lang="tr-TR" dirty="0" err="1"/>
              <a:t>obezite</a:t>
            </a:r>
            <a:r>
              <a:rPr lang="tr-TR" dirty="0"/>
              <a:t> ile ilişkili yüksek riskli </a:t>
            </a:r>
            <a:r>
              <a:rPr lang="tr-TR" dirty="0" err="1"/>
              <a:t>metabolik</a:t>
            </a:r>
            <a:r>
              <a:rPr lang="tr-TR" dirty="0"/>
              <a:t> hastalıklara maruz kalanları belirlemek için bu özelliği kullanabilmektedir.</a:t>
            </a:r>
          </a:p>
        </p:txBody>
      </p:sp>
    </p:spTree>
    <p:extLst>
      <p:ext uri="{BB962C8B-B14F-4D97-AF65-F5344CB8AC3E}">
        <p14:creationId xmlns:p14="http://schemas.microsoft.com/office/powerpoint/2010/main" val="299135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476672"/>
            <a:ext cx="8640960" cy="3474720"/>
          </a:xfrm>
        </p:spPr>
        <p:txBody>
          <a:bodyPr>
            <a:normAutofit/>
          </a:bodyPr>
          <a:lstStyle/>
          <a:p>
            <a:pPr marL="45720" indent="0" algn="just">
              <a:buNone/>
            </a:pPr>
            <a:r>
              <a:rPr lang="tr-TR" sz="2800" b="1" dirty="0"/>
              <a:t>Deri Altı ve </a:t>
            </a:r>
            <a:r>
              <a:rPr lang="tr-TR" sz="2800" b="1" dirty="0" err="1"/>
              <a:t>Viseral</a:t>
            </a:r>
            <a:r>
              <a:rPr lang="tr-TR" sz="2800" b="1" dirty="0"/>
              <a:t> Yağ Depoları:</a:t>
            </a:r>
          </a:p>
          <a:p>
            <a:pPr marL="45720" indent="0" algn="just">
              <a:buNone/>
            </a:pPr>
            <a:r>
              <a:rPr lang="tr-TR" b="1" dirty="0"/>
              <a:t> </a:t>
            </a:r>
            <a:r>
              <a:rPr lang="tr-TR" sz="1800" dirty="0"/>
              <a:t>İnsan yağ depolarının yaklaşık %80-90’ı </a:t>
            </a:r>
            <a:r>
              <a:rPr lang="tr-TR" sz="1800" dirty="0" err="1"/>
              <a:t>abdominal</a:t>
            </a:r>
            <a:r>
              <a:rPr lang="tr-TR" sz="1800" dirty="0"/>
              <a:t> (üst gövde) ve </a:t>
            </a:r>
            <a:r>
              <a:rPr lang="tr-TR" sz="1800" dirty="0" err="1"/>
              <a:t>Gluteal-Femoral</a:t>
            </a:r>
            <a:r>
              <a:rPr lang="tr-TR" sz="1800" dirty="0"/>
              <a:t> (alt gövde) bölgelerinde deri altı depoları olarak yer almakta ve deri altında bulunmaktadır. Buna ek olarak vücut yağının yaklaşık %1O-20 kadarı </a:t>
            </a:r>
            <a:r>
              <a:rPr lang="tr-TR" sz="1800" b="1" i="1" u="sng" dirty="0" err="1">
                <a:solidFill>
                  <a:schemeClr val="accent6"/>
                </a:solidFill>
                <a:effectLst>
                  <a:outerShdw blurRad="38100" dist="38100" dir="2700000" algn="tl">
                    <a:srgbClr val="000000">
                      <a:alpha val="43137"/>
                    </a:srgbClr>
                  </a:outerShdw>
                </a:effectLst>
              </a:rPr>
              <a:t>viseral</a:t>
            </a:r>
            <a:r>
              <a:rPr lang="tr-TR" sz="1800" b="1" i="1" u="sng" dirty="0">
                <a:solidFill>
                  <a:schemeClr val="accent6"/>
                </a:solidFill>
                <a:effectLst>
                  <a:outerShdw blurRad="38100" dist="38100" dir="2700000" algn="tl">
                    <a:srgbClr val="000000">
                      <a:alpha val="43137"/>
                    </a:srgbClr>
                  </a:outerShdw>
                </a:effectLst>
              </a:rPr>
              <a:t> depolar</a:t>
            </a:r>
            <a:r>
              <a:rPr lang="tr-TR" sz="1800" dirty="0"/>
              <a:t> olarak adlandırılan (</a:t>
            </a:r>
            <a:r>
              <a:rPr lang="tr-TR" sz="1800" dirty="0" err="1"/>
              <a:t>omental</a:t>
            </a:r>
            <a:r>
              <a:rPr lang="tr-TR" sz="1800" dirty="0"/>
              <a:t> ve </a:t>
            </a:r>
            <a:r>
              <a:rPr lang="tr-TR" sz="1800" dirty="0" err="1"/>
              <a:t>mezenterik</a:t>
            </a:r>
            <a:r>
              <a:rPr lang="tr-TR" sz="1800" dirty="0"/>
              <a:t>) </a:t>
            </a:r>
            <a:r>
              <a:rPr lang="tr-TR" sz="1800" dirty="0" err="1"/>
              <a:t>abdominal</a:t>
            </a:r>
            <a:r>
              <a:rPr lang="tr-TR" sz="1800" dirty="0"/>
              <a:t> boşluğun içinde bulunan sindirim sistemi ile ilişki içindedir.</a:t>
            </a:r>
          </a:p>
          <a:p>
            <a:pPr marL="45720" indent="0" algn="just">
              <a:buNone/>
            </a:pPr>
            <a:r>
              <a:rPr lang="tr-TR" sz="1800" b="1" u="sng" dirty="0">
                <a:solidFill>
                  <a:schemeClr val="accent6"/>
                </a:solidFill>
                <a:effectLst>
                  <a:outerShdw blurRad="38100" dist="38100" dir="2700000" algn="tl">
                    <a:srgbClr val="000000">
                      <a:alpha val="43137"/>
                    </a:srgbClr>
                  </a:outerShdw>
                </a:effectLst>
              </a:rPr>
              <a:t> </a:t>
            </a:r>
            <a:r>
              <a:rPr lang="tr-TR" sz="1800" b="1" u="sng" dirty="0" err="1">
                <a:solidFill>
                  <a:schemeClr val="accent6"/>
                </a:solidFill>
                <a:effectLst>
                  <a:outerShdw blurRad="38100" dist="38100" dir="2700000" algn="tl">
                    <a:srgbClr val="000000">
                      <a:alpha val="43137"/>
                    </a:srgbClr>
                  </a:outerShdw>
                </a:effectLst>
              </a:rPr>
              <a:t>Viseral</a:t>
            </a:r>
            <a:r>
              <a:rPr lang="tr-TR" sz="1800" b="1" u="sng" dirty="0">
                <a:solidFill>
                  <a:schemeClr val="accent6"/>
                </a:solidFill>
                <a:effectLst>
                  <a:outerShdw blurRad="38100" dist="38100" dir="2700000" algn="tl">
                    <a:srgbClr val="000000">
                      <a:alpha val="43137"/>
                    </a:srgbClr>
                  </a:outerShdw>
                </a:effectLst>
              </a:rPr>
              <a:t> depolardaki yağ oranının</a:t>
            </a:r>
            <a:r>
              <a:rPr lang="tr-TR" sz="1800" dirty="0"/>
              <a:t> (ve ay­rıca </a:t>
            </a:r>
            <a:r>
              <a:rPr lang="tr-TR" sz="1800" dirty="0" err="1"/>
              <a:t>abdominal</a:t>
            </a:r>
            <a:r>
              <a:rPr lang="tr-TR" sz="1800" dirty="0"/>
              <a:t> cilt altı yağ dokusunda) </a:t>
            </a:r>
            <a:r>
              <a:rPr lang="tr-TR" sz="1800" b="1" u="sng" dirty="0">
                <a:solidFill>
                  <a:schemeClr val="accent6"/>
                </a:solidFill>
                <a:effectLst>
                  <a:outerShdw blurRad="38100" dist="38100" dir="2700000" algn="tl">
                    <a:srgbClr val="000000">
                      <a:alpha val="43137"/>
                    </a:srgbClr>
                  </a:outerShdw>
                </a:effectLst>
              </a:rPr>
              <a:t>fazla olması </a:t>
            </a:r>
            <a:r>
              <a:rPr lang="tr-TR" sz="1800" b="1" u="sng" dirty="0" err="1">
                <a:solidFill>
                  <a:schemeClr val="accent6"/>
                </a:solidFill>
                <a:effectLst>
                  <a:outerShdw blurRad="38100" dist="38100" dir="2700000" algn="tl">
                    <a:srgbClr val="000000">
                      <a:alpha val="43137"/>
                    </a:srgbClr>
                  </a:outerShdw>
                </a:effectLst>
              </a:rPr>
              <a:t>obezite</a:t>
            </a:r>
            <a:r>
              <a:rPr lang="tr-TR" sz="1800" b="1" u="sng" dirty="0">
                <a:solidFill>
                  <a:schemeClr val="accent6"/>
                </a:solidFill>
                <a:effectLst>
                  <a:outerShdw blurRad="38100" dist="38100" dir="2700000" algn="tl">
                    <a:srgbClr val="000000">
                      <a:alpha val="43137"/>
                    </a:srgbClr>
                  </a:outerShdw>
                </a:effectLst>
              </a:rPr>
              <a:t> ile bağlantılı sağlık durumlarını artırmaktadır.</a:t>
            </a:r>
          </a:p>
          <a:p>
            <a:pPr algn="just"/>
            <a:endParaRPr lang="tr-TR" dirty="0"/>
          </a:p>
        </p:txBody>
      </p:sp>
      <p:pic>
        <p:nvPicPr>
          <p:cNvPr id="3074" name="Picture 2" descr="C:\Users\Gülşah\Desktop\obez\Ekran Alıntıs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828" y="3356992"/>
            <a:ext cx="3096344" cy="329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1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0" y="116632"/>
            <a:ext cx="6300192"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b="1" dirty="0">
                <a:effectLst>
                  <a:outerShdw blurRad="38100" dist="38100" dir="2700000" algn="tl">
                    <a:srgbClr val="000000">
                      <a:alpha val="43137"/>
                    </a:srgbClr>
                  </a:outerShdw>
                </a:effectLst>
              </a:rPr>
              <a:t> 3.</a:t>
            </a:r>
            <a:r>
              <a:rPr lang="tr-TR" b="1" dirty="0"/>
              <a:t> Bölgesel Yağ Depolarında Biyokimyasal Farklılıklar</a:t>
            </a:r>
            <a:endParaRPr lang="tr-TR" dirty="0"/>
          </a:p>
        </p:txBody>
      </p:sp>
      <p:sp>
        <p:nvSpPr>
          <p:cNvPr id="5" name="Metin kutusu 4"/>
          <p:cNvSpPr txBox="1"/>
          <p:nvPr/>
        </p:nvSpPr>
        <p:spPr>
          <a:xfrm>
            <a:off x="251520" y="1124744"/>
            <a:ext cx="8568952" cy="1815882"/>
          </a:xfrm>
          <a:prstGeom prst="rect">
            <a:avLst/>
          </a:prstGeom>
          <a:noFill/>
        </p:spPr>
        <p:txBody>
          <a:bodyPr wrap="square" rtlCol="0">
            <a:spAutoFit/>
          </a:bodyPr>
          <a:lstStyle/>
          <a:p>
            <a:pPr algn="just"/>
            <a:r>
              <a:rPr lang="tr-TR" sz="1600" dirty="0"/>
              <a:t> Bölgesel yağ türleri biyokimyasal olarak farklıdırlar. Alt gövde (</a:t>
            </a:r>
            <a:r>
              <a:rPr lang="tr-TR" sz="1600" dirty="0" err="1"/>
              <a:t>gluteal-femoral</a:t>
            </a:r>
            <a:r>
              <a:rPr lang="tr-TR" sz="1600" dirty="0"/>
              <a:t>) deri altı </a:t>
            </a:r>
            <a:r>
              <a:rPr lang="tr-TR" sz="1600" dirty="0" err="1"/>
              <a:t>adipositleri</a:t>
            </a:r>
            <a:r>
              <a:rPr lang="tr-TR" sz="1600" dirty="0"/>
              <a:t> özellikle kadınlarda daha geniş ve yağ depolanmasında çok etkilidirler, ayrıca deri altı depolarına göre yağ asitlerini harekete geçirmede daha yavaştırlar. </a:t>
            </a:r>
          </a:p>
          <a:p>
            <a:pPr algn="just"/>
            <a:r>
              <a:rPr lang="tr-TR" sz="1600" dirty="0"/>
              <a:t> </a:t>
            </a:r>
            <a:r>
              <a:rPr lang="tr-TR" sz="1600" dirty="0" err="1"/>
              <a:t>Viseral</a:t>
            </a:r>
            <a:r>
              <a:rPr lang="tr-TR" sz="1600" dirty="0"/>
              <a:t> </a:t>
            </a:r>
            <a:r>
              <a:rPr lang="tr-TR" sz="1600" dirty="0" err="1"/>
              <a:t>adipositleri</a:t>
            </a:r>
            <a:r>
              <a:rPr lang="tr-TR" sz="1600" dirty="0"/>
              <a:t> </a:t>
            </a:r>
            <a:r>
              <a:rPr lang="tr-TR" sz="1600" dirty="0" err="1"/>
              <a:t>metabolik</a:t>
            </a:r>
            <a:r>
              <a:rPr lang="tr-TR" sz="1600" dirty="0"/>
              <a:t> olarak en aktif olanlardır. </a:t>
            </a:r>
            <a:r>
              <a:rPr lang="tr-TR" sz="1600" dirty="0" err="1"/>
              <a:t>Obez</a:t>
            </a:r>
            <a:r>
              <a:rPr lang="tr-TR" sz="1600" dirty="0"/>
              <a:t> bireylerde, batın deri altı ve </a:t>
            </a:r>
            <a:r>
              <a:rPr lang="tr-TR" sz="1600" dirty="0" err="1"/>
              <a:t>viseral</a:t>
            </a:r>
            <a:r>
              <a:rPr lang="tr-TR" sz="1600" dirty="0"/>
              <a:t> depolarının ikisi de yüksek </a:t>
            </a:r>
            <a:r>
              <a:rPr lang="tr-TR" sz="1600" dirty="0" err="1"/>
              <a:t>lipoliz</a:t>
            </a:r>
            <a:r>
              <a:rPr lang="tr-TR" sz="1600" dirty="0"/>
              <a:t> oranlarına ve serbest yağ asidinin artmasına katkıda bulunurlar. Bu </a:t>
            </a:r>
            <a:r>
              <a:rPr lang="tr-TR" sz="1600" dirty="0" err="1"/>
              <a:t>metabolik</a:t>
            </a:r>
            <a:r>
              <a:rPr lang="tr-TR" sz="1600" dirty="0"/>
              <a:t> farklılıklar üst gövde </a:t>
            </a:r>
            <a:r>
              <a:rPr lang="tr-TR" sz="1600" dirty="0" err="1"/>
              <a:t>obezitesi</a:t>
            </a:r>
            <a:r>
              <a:rPr lang="tr-TR" sz="1600" dirty="0"/>
              <a:t> olan bireylerin yüksek risk altında bulunmasına yol açmaktadır.</a:t>
            </a:r>
          </a:p>
        </p:txBody>
      </p:sp>
      <p:sp>
        <p:nvSpPr>
          <p:cNvPr id="7" name="Yuvarlatılmış Dikdörtgen 6"/>
          <p:cNvSpPr/>
          <p:nvPr/>
        </p:nvSpPr>
        <p:spPr>
          <a:xfrm>
            <a:off x="251520" y="2940626"/>
            <a:ext cx="4284476" cy="380074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8" name="Yuvarlatılmış Dikdörtgen 7"/>
          <p:cNvSpPr/>
          <p:nvPr/>
        </p:nvSpPr>
        <p:spPr>
          <a:xfrm>
            <a:off x="4716016" y="2924944"/>
            <a:ext cx="4248472" cy="38171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9" name="Yuvarlatılmış Dikdörtgen 8"/>
          <p:cNvSpPr/>
          <p:nvPr/>
        </p:nvSpPr>
        <p:spPr>
          <a:xfrm>
            <a:off x="827584" y="2924944"/>
            <a:ext cx="3024336"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b="1" dirty="0"/>
              <a:t>Endokrin Fonksiyonu </a:t>
            </a:r>
            <a:endParaRPr lang="tr-TR" dirty="0"/>
          </a:p>
        </p:txBody>
      </p:sp>
      <p:sp>
        <p:nvSpPr>
          <p:cNvPr id="10" name="Yuvarlatılmış Dikdörtgen 9"/>
          <p:cNvSpPr/>
          <p:nvPr/>
        </p:nvSpPr>
        <p:spPr>
          <a:xfrm>
            <a:off x="5364088" y="2924944"/>
            <a:ext cx="3024336"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b="1" dirty="0"/>
              <a:t>Portal Dolaşımın Önemi</a:t>
            </a:r>
            <a:endParaRPr lang="tr-TR" dirty="0"/>
          </a:p>
        </p:txBody>
      </p:sp>
      <p:sp>
        <p:nvSpPr>
          <p:cNvPr id="11" name="Metin kutusu 10"/>
          <p:cNvSpPr txBox="1"/>
          <p:nvPr/>
        </p:nvSpPr>
        <p:spPr>
          <a:xfrm>
            <a:off x="251520" y="3573016"/>
            <a:ext cx="4284476" cy="2800767"/>
          </a:xfrm>
          <a:prstGeom prst="rect">
            <a:avLst/>
          </a:prstGeom>
          <a:noFill/>
        </p:spPr>
        <p:txBody>
          <a:bodyPr wrap="square" rtlCol="0">
            <a:spAutoFit/>
          </a:bodyPr>
          <a:lstStyle/>
          <a:p>
            <a:pPr algn="just"/>
            <a:r>
              <a:rPr lang="tr-TR" sz="1600" dirty="0" err="1"/>
              <a:t>Adipoz</a:t>
            </a:r>
            <a:r>
              <a:rPr lang="tr-TR" sz="1600" dirty="0"/>
              <a:t> doku vücut ağırlığını düzenleyen sistemde aktif bir rol oynamaktadır. </a:t>
            </a:r>
          </a:p>
          <a:p>
            <a:pPr algn="just"/>
            <a:r>
              <a:rPr lang="tr-TR" sz="1600" dirty="0" err="1"/>
              <a:t>Adiposit</a:t>
            </a:r>
            <a:r>
              <a:rPr lang="tr-TR" sz="1600" dirty="0"/>
              <a:t>; iştahı ve metabolizmayı düzenleyen </a:t>
            </a:r>
            <a:r>
              <a:rPr lang="tr-TR" sz="1600" dirty="0" err="1"/>
              <a:t>leptin</a:t>
            </a:r>
            <a:r>
              <a:rPr lang="tr-TR" sz="1600" dirty="0"/>
              <a:t> gibi bir dizi hormonun salgılanmasında etkili olan bir endokrin hücredir. </a:t>
            </a:r>
            <a:r>
              <a:rPr lang="tr-TR" sz="1600" dirty="0" err="1"/>
              <a:t>Adiposit</a:t>
            </a:r>
            <a:r>
              <a:rPr lang="tr-TR" sz="1600" dirty="0"/>
              <a:t> kökenli bir </a:t>
            </a:r>
            <a:r>
              <a:rPr lang="tr-TR" sz="1600" dirty="0" err="1"/>
              <a:t>sitokin</a:t>
            </a:r>
            <a:r>
              <a:rPr lang="tr-TR" sz="1600" dirty="0"/>
              <a:t> olan </a:t>
            </a:r>
            <a:r>
              <a:rPr lang="tr-TR" sz="1600" dirty="0" err="1"/>
              <a:t>adiponektin</a:t>
            </a:r>
            <a:r>
              <a:rPr lang="tr-TR" sz="1600" dirty="0"/>
              <a:t>, kan serbest yağ asitleri seviyelerini azaltmakta ve düzelen </a:t>
            </a:r>
            <a:r>
              <a:rPr lang="tr-TR" sz="1600" dirty="0" err="1"/>
              <a:t>lipid</a:t>
            </a:r>
            <a:r>
              <a:rPr lang="tr-TR" sz="1600" dirty="0"/>
              <a:t> profilleri, daha iyi </a:t>
            </a:r>
            <a:r>
              <a:rPr lang="tr-TR" sz="1600" dirty="0" err="1"/>
              <a:t>glisemik</a:t>
            </a:r>
            <a:r>
              <a:rPr lang="tr-TR" sz="1600" dirty="0"/>
              <a:t> kontrol ve diyabetik hastalarda azalan </a:t>
            </a:r>
            <a:r>
              <a:rPr lang="tr-TR" sz="1600" dirty="0" err="1"/>
              <a:t>enflamasyon</a:t>
            </a:r>
            <a:r>
              <a:rPr lang="tr-TR" sz="1600" dirty="0"/>
              <a:t> ile ilişkilendirilmektedir.</a:t>
            </a:r>
          </a:p>
        </p:txBody>
      </p:sp>
      <p:sp>
        <p:nvSpPr>
          <p:cNvPr id="12" name="Metin kutusu 11"/>
          <p:cNvSpPr txBox="1"/>
          <p:nvPr/>
        </p:nvSpPr>
        <p:spPr>
          <a:xfrm>
            <a:off x="4716016" y="3417962"/>
            <a:ext cx="4248472" cy="3539430"/>
          </a:xfrm>
          <a:prstGeom prst="rect">
            <a:avLst/>
          </a:prstGeom>
          <a:noFill/>
        </p:spPr>
        <p:txBody>
          <a:bodyPr wrap="square" rtlCol="0">
            <a:spAutoFit/>
          </a:bodyPr>
          <a:lstStyle/>
          <a:p>
            <a:pPr algn="just"/>
            <a:r>
              <a:rPr lang="tr-TR" sz="1400" dirty="0" err="1"/>
              <a:t>Viseral</a:t>
            </a:r>
            <a:r>
              <a:rPr lang="tr-TR" sz="1400" dirty="0"/>
              <a:t> </a:t>
            </a:r>
            <a:r>
              <a:rPr lang="tr-TR" sz="1400" dirty="0" err="1"/>
              <a:t>adipoz</a:t>
            </a:r>
            <a:r>
              <a:rPr lang="tr-TR" sz="1400" dirty="0"/>
              <a:t> depolarının </a:t>
            </a:r>
            <a:r>
              <a:rPr lang="tr-TR" sz="1400" dirty="0" err="1"/>
              <a:t>obezitede</a:t>
            </a:r>
            <a:r>
              <a:rPr lang="tr-TR" sz="1400" dirty="0"/>
              <a:t> </a:t>
            </a:r>
            <a:r>
              <a:rPr lang="tr-TR" sz="1400" dirty="0" err="1"/>
              <a:t>metabolik</a:t>
            </a:r>
            <a:r>
              <a:rPr lang="tr-TR" sz="1400" dirty="0"/>
              <a:t> işlev bozukluğu ile ilgili bir etkiye sahip olmasının sebeplerinden biri, </a:t>
            </a:r>
            <a:r>
              <a:rPr lang="tr-TR" sz="1400" dirty="0" err="1"/>
              <a:t>abdominal</a:t>
            </a:r>
            <a:r>
              <a:rPr lang="tr-TR" sz="1400" dirty="0"/>
              <a:t> yağdan salgılanan yağ asitleri gibi </a:t>
            </a:r>
            <a:r>
              <a:rPr lang="tr-TR" sz="1400" dirty="0" err="1"/>
              <a:t>adipoz</a:t>
            </a:r>
            <a:r>
              <a:rPr lang="tr-TR" sz="1400" dirty="0"/>
              <a:t> doku tarafından salgılanan </a:t>
            </a:r>
            <a:r>
              <a:rPr lang="tr-TR" sz="1400" dirty="0" err="1"/>
              <a:t>sitokinlerdir</a:t>
            </a:r>
            <a:r>
              <a:rPr lang="tr-TR" sz="1400" dirty="0"/>
              <a:t>, portal damardan girer, bu sayede karaciğere doğrudan erişim sağlamaktadır. </a:t>
            </a:r>
            <a:r>
              <a:rPr lang="tr-TR" sz="1400" dirty="0" err="1"/>
              <a:t>Sitokinler</a:t>
            </a:r>
            <a:r>
              <a:rPr lang="tr-TR" sz="1400" dirty="0"/>
              <a:t> </a:t>
            </a:r>
            <a:r>
              <a:rPr lang="tr-TR" sz="1400" dirty="0" err="1"/>
              <a:t>insülın</a:t>
            </a:r>
            <a:r>
              <a:rPr lang="tr-TR" sz="1400" dirty="0"/>
              <a:t> direncine sebep olabilirler ve </a:t>
            </a:r>
            <a:r>
              <a:rPr lang="tr-TR" sz="1400" dirty="0" err="1"/>
              <a:t>hipertrigliseridemiye</a:t>
            </a:r>
            <a:r>
              <a:rPr lang="tr-TR" sz="1400" dirty="0"/>
              <a:t> katkıda bulunan çok-düşük-yoğunluklu-</a:t>
            </a:r>
            <a:r>
              <a:rPr lang="tr-TR" sz="1400" dirty="0" err="1"/>
              <a:t>lipoprotein</a:t>
            </a:r>
            <a:r>
              <a:rPr lang="tr-TR" sz="1400" dirty="0"/>
              <a:t> (VLDL) salgılanmasında etkili olan </a:t>
            </a:r>
            <a:r>
              <a:rPr lang="tr-TR" sz="1400" dirty="0" err="1"/>
              <a:t>triaçilgliserollerin</a:t>
            </a:r>
            <a:r>
              <a:rPr lang="tr-TR" sz="1400" dirty="0"/>
              <a:t> salınımında artışa neden olmaktadırlar. Bunların aksine deri altı </a:t>
            </a:r>
            <a:r>
              <a:rPr lang="tr-TR" sz="1400" dirty="0" err="1"/>
              <a:t>adipoz</a:t>
            </a:r>
            <a:r>
              <a:rPr lang="tr-TR" sz="1400" dirty="0"/>
              <a:t> depolarında üretilen serbest yağ asitleri genel dolaşıma girerek kaslarda okside edilebilmekte ve karaciğere daha düşük konsantrasyonlarda ulaşmaktadır.</a:t>
            </a:r>
          </a:p>
          <a:p>
            <a:pPr algn="just"/>
            <a:endParaRPr lang="tr-TR" sz="1400" dirty="0"/>
          </a:p>
        </p:txBody>
      </p:sp>
    </p:spTree>
    <p:extLst>
      <p:ext uri="{BB962C8B-B14F-4D97-AF65-F5344CB8AC3E}">
        <p14:creationId xmlns:p14="http://schemas.microsoft.com/office/powerpoint/2010/main" val="92070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likli Teyp 1"/>
          <p:cNvSpPr/>
          <p:nvPr/>
        </p:nvSpPr>
        <p:spPr>
          <a:xfrm>
            <a:off x="0" y="260648"/>
            <a:ext cx="3995936" cy="1008112"/>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b="1" dirty="0">
                <a:effectLst>
                  <a:outerShdw blurRad="38100" dist="38100" dir="2700000" algn="tl">
                    <a:srgbClr val="000000">
                      <a:alpha val="43137"/>
                    </a:srgbClr>
                  </a:outerShdw>
                </a:effectLst>
              </a:rPr>
              <a:t> 4.</a:t>
            </a:r>
            <a:r>
              <a:rPr lang="tr-TR" b="1" dirty="0"/>
              <a:t> Yağ Hücrelerinin Boyut ve Sayısı</a:t>
            </a:r>
            <a:endParaRPr lang="tr-TR" dirty="0"/>
          </a:p>
        </p:txBody>
      </p:sp>
      <p:sp>
        <p:nvSpPr>
          <p:cNvPr id="3" name="Metin kutusu 2"/>
          <p:cNvSpPr txBox="1"/>
          <p:nvPr/>
        </p:nvSpPr>
        <p:spPr>
          <a:xfrm>
            <a:off x="179512" y="1412776"/>
            <a:ext cx="8784976" cy="5016758"/>
          </a:xfrm>
          <a:prstGeom prst="rect">
            <a:avLst/>
          </a:prstGeom>
          <a:noFill/>
        </p:spPr>
        <p:txBody>
          <a:bodyPr wrap="square" rtlCol="0">
            <a:spAutoFit/>
          </a:bodyPr>
          <a:lstStyle/>
          <a:p>
            <a:pPr marL="285750" indent="-285750" algn="just">
              <a:buFont typeface="Wingdings" panose="05000000000000000000" pitchFamily="2" charset="2"/>
              <a:buChar char="Ø"/>
            </a:pPr>
            <a:r>
              <a:rPr lang="tr-TR" sz="1600" dirty="0" err="1"/>
              <a:t>Triaçilgliserollerin</a:t>
            </a:r>
            <a:r>
              <a:rPr lang="tr-TR" sz="1600" dirty="0"/>
              <a:t> depolandığı </a:t>
            </a:r>
            <a:r>
              <a:rPr lang="tr-TR" sz="1600" dirty="0" err="1"/>
              <a:t>adıpositler</a:t>
            </a:r>
            <a:r>
              <a:rPr lang="tr-TR" sz="1600" dirty="0"/>
              <a:t> normal </a:t>
            </a:r>
            <a:r>
              <a:rPr lang="tr-TR" sz="1600" dirty="0" err="1"/>
              <a:t>hacımlerinin</a:t>
            </a:r>
            <a:r>
              <a:rPr lang="tr-TR" sz="1600" dirty="0"/>
              <a:t> iki üç katına kadar genişleyebilirler.</a:t>
            </a:r>
            <a:r>
              <a:rPr lang="tr-TR" sz="1600" dirty="0">
                <a:solidFill>
                  <a:srgbClr val="FF0000"/>
                </a:solidFill>
              </a:rPr>
              <a:t> </a:t>
            </a:r>
            <a:r>
              <a:rPr lang="tr-TR" sz="1600" b="1" dirty="0">
                <a:solidFill>
                  <a:srgbClr val="FF0000"/>
                </a:solidFill>
                <a:effectLst>
                  <a:outerShdw blurRad="38100" dist="38100" dir="2700000" algn="tl">
                    <a:srgbClr val="000000">
                      <a:alpha val="43137"/>
                    </a:srgbClr>
                  </a:outerShdw>
                </a:effectLst>
              </a:rPr>
              <a:t>Bununla beraber, bir yağ hücresinin genişleme yeteneği sınırlıdır</a:t>
            </a:r>
            <a:r>
              <a:rPr lang="tr-TR" sz="1600" dirty="0">
                <a:solidFill>
                  <a:srgbClr val="FF0000"/>
                </a:solidFill>
                <a:effectLst>
                  <a:outerShdw blurRad="38100" dist="38100" dir="2700000" algn="tl">
                    <a:srgbClr val="000000">
                      <a:alpha val="43137"/>
                    </a:srgbClr>
                  </a:outerShdw>
                </a:effectLst>
              </a:rPr>
              <a:t>.</a:t>
            </a:r>
          </a:p>
          <a:p>
            <a:pPr marL="285750" indent="-285750" algn="just">
              <a:buFont typeface="Wingdings" panose="05000000000000000000" pitchFamily="2" charset="2"/>
              <a:buChar char="Ø"/>
            </a:pPr>
            <a:r>
              <a:rPr lang="tr-TR" sz="1600" dirty="0"/>
              <a:t>Uzun süreli beslenme sonu­cu </a:t>
            </a:r>
            <a:r>
              <a:rPr lang="tr-TR" sz="1600" dirty="0" err="1"/>
              <a:t>adipoz</a:t>
            </a:r>
            <a:r>
              <a:rPr lang="tr-TR" sz="1600" dirty="0"/>
              <a:t> doku içindeki </a:t>
            </a:r>
            <a:r>
              <a:rPr lang="tr-TR" sz="1600" dirty="0" err="1"/>
              <a:t>preadipositler</a:t>
            </a:r>
            <a:r>
              <a:rPr lang="tr-TR" sz="1600" dirty="0"/>
              <a:t> çoğalma ve olgun yağ hücrelerine farklılaşma için uyarılırlar ve </a:t>
            </a:r>
            <a:r>
              <a:rPr lang="tr-TR" sz="1600" dirty="0" err="1"/>
              <a:t>adiposit</a:t>
            </a:r>
            <a:r>
              <a:rPr lang="tr-TR" sz="1600" dirty="0"/>
              <a:t> sayıları da artar. Bu nedenle çoğu </a:t>
            </a:r>
            <a:r>
              <a:rPr lang="tr-TR" sz="1600" dirty="0" err="1"/>
              <a:t>obezite</a:t>
            </a:r>
            <a:r>
              <a:rPr lang="tr-TR" sz="1600" dirty="0"/>
              <a:t> artmış yağ hücre boyutu (</a:t>
            </a:r>
            <a:r>
              <a:rPr lang="tr-TR" sz="1600" dirty="0" err="1"/>
              <a:t>hipertrofi</a:t>
            </a:r>
            <a:r>
              <a:rPr lang="tr-TR" sz="1600" dirty="0"/>
              <a:t>) ve sayısı (</a:t>
            </a:r>
            <a:r>
              <a:rPr lang="tr-TR" sz="1600" dirty="0" err="1"/>
              <a:t>hiperplazi</a:t>
            </a:r>
            <a:r>
              <a:rPr lang="tr-TR" sz="1600" dirty="0"/>
              <a:t>) kombinasyonu sonucunda gelişmektedir. </a:t>
            </a:r>
          </a:p>
          <a:p>
            <a:pPr marL="285750" indent="-285750" algn="just">
              <a:buFont typeface="Wingdings" panose="05000000000000000000" pitchFamily="2" charset="2"/>
              <a:buChar char="Ø"/>
            </a:pPr>
            <a:r>
              <a:rPr lang="tr-TR" sz="1600" dirty="0"/>
              <a:t>Diğer dokular gibi </a:t>
            </a:r>
            <a:r>
              <a:rPr lang="tr-TR" sz="1600" dirty="0" err="1"/>
              <a:t>adi­poz</a:t>
            </a:r>
            <a:r>
              <a:rPr lang="tr-TR" sz="1600" dirty="0"/>
              <a:t> doku da sürekli olarak yeniden şekillenmektedir. </a:t>
            </a:r>
            <a:r>
              <a:rPr lang="tr-TR" sz="1600" b="1" dirty="0">
                <a:solidFill>
                  <a:srgbClr val="FF0000"/>
                </a:solidFill>
                <a:effectLst>
                  <a:outerShdw blurRad="38100" dist="38100" dir="2700000" algn="tl">
                    <a:srgbClr val="000000">
                      <a:alpha val="43137"/>
                    </a:srgbClr>
                  </a:outerShdw>
                </a:effectLst>
              </a:rPr>
              <a:t>Erken dogmanın tersine </a:t>
            </a:r>
            <a:r>
              <a:rPr lang="tr-TR" sz="1600" b="1" dirty="0" err="1">
                <a:solidFill>
                  <a:srgbClr val="FF0000"/>
                </a:solidFill>
                <a:effectLst>
                  <a:outerShdw blurRad="38100" dist="38100" dir="2700000" algn="tl">
                    <a:srgbClr val="000000">
                      <a:alpha val="43137"/>
                    </a:srgbClr>
                  </a:outerShdw>
                </a:effectLst>
              </a:rPr>
              <a:t>adipositlerin</a:t>
            </a:r>
            <a:r>
              <a:rPr lang="tr-TR" sz="1600" b="1" dirty="0">
                <a:solidFill>
                  <a:srgbClr val="FF0000"/>
                </a:solidFill>
                <a:effectLst>
                  <a:outerShdw blurRad="38100" dist="38100" dir="2700000" algn="tl">
                    <a:srgbClr val="000000">
                      <a:alpha val="43137"/>
                    </a:srgbClr>
                  </a:outerShdw>
                </a:effectLst>
              </a:rPr>
              <a:t> öldüğü bilinmekte; fakat ortalama ömrü ile ilgili çalışmalar devam etmektedir. </a:t>
            </a:r>
          </a:p>
          <a:p>
            <a:pPr marL="285750" indent="-285750" algn="just">
              <a:buFont typeface="Wingdings" panose="05000000000000000000" pitchFamily="2" charset="2"/>
              <a:buChar char="Ø"/>
            </a:pPr>
            <a:r>
              <a:rPr lang="tr-TR" sz="1600" dirty="0" err="1"/>
              <a:t>Obez</a:t>
            </a:r>
            <a:r>
              <a:rPr lang="tr-TR" sz="1600" dirty="0"/>
              <a:t> bireyler normal kişilere göre 5 katı kadar </a:t>
            </a:r>
            <a:r>
              <a:rPr lang="tr-TR" sz="1600" i="1" dirty="0"/>
              <a:t>fazla</a:t>
            </a:r>
            <a:r>
              <a:rPr lang="tr-TR" sz="1600" dirty="0"/>
              <a:t> yağ hücresi sayısına sahip olabilirler. Eğer aşırı kalori </a:t>
            </a:r>
            <a:r>
              <a:rPr lang="tr-TR" sz="1600" dirty="0" err="1"/>
              <a:t>adipoz</a:t>
            </a:r>
            <a:r>
              <a:rPr lang="tr-TR" sz="1600" dirty="0"/>
              <a:t> doku tarafından korunmazsa, yağ asitleri kas ve karaciğer gibi diğer dokuların içine ilerlemektedir. Bu sözde ’</a:t>
            </a:r>
            <a:r>
              <a:rPr lang="tr-TR" sz="1600" dirty="0" err="1"/>
              <a:t>ektopik</a:t>
            </a:r>
            <a:r>
              <a:rPr lang="tr-TR" sz="1600" dirty="0"/>
              <a:t> yağ’ miktarı insülin di­renci ile sağlam bir ilişki içindedir. </a:t>
            </a:r>
          </a:p>
          <a:p>
            <a:pPr marL="285750" indent="-285750" algn="just">
              <a:buFont typeface="Wingdings" panose="05000000000000000000" pitchFamily="2" charset="2"/>
              <a:buChar char="Ø"/>
            </a:pPr>
            <a:r>
              <a:rPr lang="tr-TR" sz="1600" dirty="0" err="1"/>
              <a:t>Obez</a:t>
            </a:r>
            <a:r>
              <a:rPr lang="tr-TR" sz="1600" dirty="0"/>
              <a:t> bir bireyde kilo kaybı ile birlikte yağ hücrelerinin boyutu azalırken sayısı genellikle etkilenmez. Bu nedenden dolayı normal vücut yağı, yağ hücrelerinin boyutunun normalin altına azaltılması ile elde edilmektedir. Küçük yağ hücre­leri yeniden yağ oluşturmakta çok yetenekli oldukları için bireyde iştahı artırmakta ve tekrardan kilo almaya sebep olabilmektedir</a:t>
            </a:r>
          </a:p>
          <a:p>
            <a:pPr algn="just"/>
            <a:br>
              <a:rPr lang="tr-TR" sz="1600" dirty="0"/>
            </a:br>
            <a:endParaRPr lang="tr-TR" sz="1600" dirty="0"/>
          </a:p>
        </p:txBody>
      </p:sp>
    </p:spTree>
    <p:extLst>
      <p:ext uri="{BB962C8B-B14F-4D97-AF65-F5344CB8AC3E}">
        <p14:creationId xmlns:p14="http://schemas.microsoft.com/office/powerpoint/2010/main" val="263438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ülşah\Desktop\obez\Ekran Alıntısı.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2781287" y="692696"/>
            <a:ext cx="358142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1258"/>
      </p:ext>
    </p:extLst>
  </p:cSld>
  <p:clrMapOvr>
    <a:masterClrMapping/>
  </p:clrMapOvr>
</p:sld>
</file>

<file path=ppt/theme/theme1.xml><?xml version="1.0" encoding="utf-8"?>
<a:theme xmlns:a="http://schemas.openxmlformats.org/drawingml/2006/main" name="Hava Akım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302</TotalTime>
  <Words>2073</Words>
  <Application>Microsoft Macintosh PowerPoint</Application>
  <PresentationFormat>On-screen Show (4:3)</PresentationFormat>
  <Paragraphs>142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Georgia</vt:lpstr>
      <vt:lpstr>Trebuchet MS</vt:lpstr>
      <vt:lpstr>Wingdings</vt:lpstr>
      <vt:lpstr>Hava Akımı</vt:lpstr>
      <vt:lpstr>METABOLİZMANIN DÜZENLENİMİ</vt:lpstr>
      <vt:lpstr>OBEZİTE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METABOLİZMANIN DÜZENLENİMİ</dc:title>
  <dc:creator>Gülşah Akbaş</dc:creator>
  <cp:lastModifiedBy>Banu Mansur</cp:lastModifiedBy>
  <cp:revision>29</cp:revision>
  <dcterms:created xsi:type="dcterms:W3CDTF">2018-09-09T20:35:52Z</dcterms:created>
  <dcterms:modified xsi:type="dcterms:W3CDTF">2020-02-26T15:55:40Z</dcterms:modified>
</cp:coreProperties>
</file>