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4660"/>
  </p:normalViewPr>
  <p:slideViewPr>
    <p:cSldViewPr>
      <p:cViewPr varScale="1">
        <p:scale>
          <a:sx n="129" d="100"/>
          <a:sy n="129" d="100"/>
        </p:scale>
        <p:origin x="135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829D47D-54CC-480D-B2D2-FDCB92998EDA}"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2E81B3-E8EC-4399-BE0F-93D95A0684B7}"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829D47D-54CC-480D-B2D2-FDCB92998EDA}"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2E81B3-E8EC-4399-BE0F-93D95A0684B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829D47D-54CC-480D-B2D2-FDCB92998EDA}"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2E81B3-E8EC-4399-BE0F-93D95A0684B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29D47D-54CC-480D-B2D2-FDCB92998EDA}"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2E81B3-E8EC-4399-BE0F-93D95A0684B7}"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829D47D-54CC-480D-B2D2-FDCB92998EDA}" type="datetimeFigureOut">
              <a:rPr lang="tr-TR" smtClean="0"/>
              <a:t>26.02.2020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B2E81B3-E8EC-4399-BE0F-93D95A0684B7}"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29D47D-54CC-480D-B2D2-FDCB92998EDA}"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2E81B3-E8EC-4399-BE0F-93D95A0684B7}"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829D47D-54CC-480D-B2D2-FDCB92998EDA}" type="datetimeFigureOut">
              <a:rPr lang="tr-TR" smtClean="0"/>
              <a:t>26.02.2020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B2E81B3-E8EC-4399-BE0F-93D95A0684B7}" type="slidenum">
              <a:rPr lang="tr-TR" smtClean="0"/>
              <a:t>‹#›</a:t>
            </a:fld>
            <a:endParaRPr lang="tr-TR"/>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829D47D-54CC-480D-B2D2-FDCB92998EDA}" type="datetimeFigureOut">
              <a:rPr lang="tr-TR" smtClean="0"/>
              <a:t>26.02.2020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B2E81B3-E8EC-4399-BE0F-93D95A0684B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9D47D-54CC-480D-B2D2-FDCB92998EDA}" type="datetimeFigureOut">
              <a:rPr lang="tr-TR" smtClean="0"/>
              <a:t>26.02.2020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B2E81B3-E8EC-4399-BE0F-93D95A0684B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829D47D-54CC-480D-B2D2-FDCB92998EDA}"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2E81B3-E8EC-4399-BE0F-93D95A0684B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829D47D-54CC-480D-B2D2-FDCB92998EDA}" type="datetimeFigureOut">
              <a:rPr lang="tr-TR" smtClean="0"/>
              <a:t>26.02.2020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B2E81B3-E8EC-4399-BE0F-93D95A0684B7}"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829D47D-54CC-480D-B2D2-FDCB92998EDA}" type="datetimeFigureOut">
              <a:rPr lang="tr-TR" smtClean="0"/>
              <a:t>26.02.2020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B2E81B3-E8EC-4399-BE0F-93D95A0684B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hepsiburada.com/nobeltipkitabev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323528" y="764704"/>
            <a:ext cx="8475883" cy="1793167"/>
          </a:xfrm>
        </p:spPr>
        <p:txBody>
          <a:bodyPr/>
          <a:lstStyle/>
          <a:p>
            <a:pPr marL="182880" indent="0" algn="ctr">
              <a:buNone/>
            </a:pPr>
            <a:r>
              <a:rPr lang="tr-TR" dirty="0"/>
              <a:t>METABOLİZMANIN DÜZENLENİMİ</a:t>
            </a:r>
          </a:p>
        </p:txBody>
      </p:sp>
      <p:sp>
        <p:nvSpPr>
          <p:cNvPr id="5" name="Başlık 1"/>
          <p:cNvSpPr txBox="1">
            <a:spLocks/>
          </p:cNvSpPr>
          <p:nvPr/>
        </p:nvSpPr>
        <p:spPr>
          <a:xfrm>
            <a:off x="413830" y="3068960"/>
            <a:ext cx="8316341" cy="896583"/>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lgn="ctr">
              <a:buFont typeface="Georgia" pitchFamily="18" charset="0"/>
              <a:buNone/>
            </a:pPr>
            <a:r>
              <a:rPr lang="tr-TR" sz="2800" dirty="0">
                <a:solidFill>
                  <a:schemeClr val="accent6">
                    <a:lumMod val="75000"/>
                  </a:schemeClr>
                </a:solidFill>
              </a:rPr>
              <a:t>&gt;DIABETES MELLITUS&lt;</a:t>
            </a:r>
          </a:p>
        </p:txBody>
      </p:sp>
      <p:sp>
        <p:nvSpPr>
          <p:cNvPr id="6" name="Alt Başlık 2"/>
          <p:cNvSpPr>
            <a:spLocks noGrp="1"/>
          </p:cNvSpPr>
          <p:nvPr>
            <p:ph type="subTitle" idx="1"/>
          </p:nvPr>
        </p:nvSpPr>
        <p:spPr>
          <a:xfrm>
            <a:off x="2459417" y="4653136"/>
            <a:ext cx="6658718" cy="882119"/>
          </a:xfrm>
        </p:spPr>
        <p:txBody>
          <a:bodyPr/>
          <a:lstStyle/>
          <a:p>
            <a:pPr algn="r"/>
            <a:r>
              <a:rPr lang="tr-TR" dirty="0"/>
              <a:t>Doç. Dr. Banu MANSUROĞLU</a:t>
            </a:r>
          </a:p>
          <a:p>
            <a:pPr algn="r"/>
            <a:endParaRPr lang="tr-TR" dirty="0"/>
          </a:p>
        </p:txBody>
      </p:sp>
      <p:sp>
        <p:nvSpPr>
          <p:cNvPr id="2" name="TextBox 1">
            <a:extLst>
              <a:ext uri="{FF2B5EF4-FFF2-40B4-BE49-F238E27FC236}">
                <a16:creationId xmlns:a16="http://schemas.microsoft.com/office/drawing/2014/main" id="{0741D2D6-BE39-BF49-9691-730534C5A4D3}"/>
              </a:ext>
            </a:extLst>
          </p:cNvPr>
          <p:cNvSpPr txBox="1"/>
          <p:nvPr/>
        </p:nvSpPr>
        <p:spPr>
          <a:xfrm>
            <a:off x="2459417" y="5373216"/>
            <a:ext cx="5424951" cy="646331"/>
          </a:xfrm>
          <a:prstGeom prst="rect">
            <a:avLst/>
          </a:prstGeom>
          <a:noFill/>
        </p:spPr>
        <p:txBody>
          <a:bodyPr wrap="square" rtlCol="0">
            <a:spAutoFit/>
          </a:bodyPr>
          <a:lstStyle/>
          <a:p>
            <a:pPr fontAlgn="base"/>
            <a:r>
              <a:rPr lang="tr-TR" dirty="0"/>
              <a:t>Kaynak: </a:t>
            </a:r>
            <a:r>
              <a:rPr lang="tr-TR" b="1" dirty="0" err="1"/>
              <a:t>Lippincott</a:t>
            </a:r>
            <a:r>
              <a:rPr lang="tr-TR" b="1" dirty="0"/>
              <a:t> Biyokimya - </a:t>
            </a:r>
            <a:r>
              <a:rPr lang="tr-TR" b="1" dirty="0" err="1"/>
              <a:t>Denise</a:t>
            </a:r>
            <a:r>
              <a:rPr lang="tr-TR" b="1" dirty="0"/>
              <a:t> </a:t>
            </a:r>
            <a:r>
              <a:rPr lang="tr-TR" b="1" dirty="0" err="1"/>
              <a:t>Ferrier</a:t>
            </a:r>
            <a:endParaRPr lang="tr-TR" b="1" dirty="0"/>
          </a:p>
          <a:p>
            <a:r>
              <a:rPr lang="tr-TR" dirty="0">
                <a:hlinkClick r:id="rId2" tooltip="Nobel Tıp Kitabevi"/>
              </a:rPr>
              <a:t>Nobel Tıp Kitabevi</a:t>
            </a:r>
            <a:endParaRPr lang="tr-TR" dirty="0"/>
          </a:p>
        </p:txBody>
      </p:sp>
    </p:spTree>
    <p:extLst>
      <p:ext uri="{BB962C8B-B14F-4D97-AF65-F5344CB8AC3E}">
        <p14:creationId xmlns:p14="http://schemas.microsoft.com/office/powerpoint/2010/main" val="2157329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67261" y="764704"/>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Tip 1 Diyabetin Tedavisi</a:t>
            </a:r>
          </a:p>
        </p:txBody>
      </p:sp>
      <p:sp>
        <p:nvSpPr>
          <p:cNvPr id="5" name="Metin kutusu 4"/>
          <p:cNvSpPr txBox="1"/>
          <p:nvPr/>
        </p:nvSpPr>
        <p:spPr>
          <a:xfrm>
            <a:off x="323528" y="2276872"/>
            <a:ext cx="8568952" cy="2585323"/>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Tip 1 diyabetli hastalar, </a:t>
            </a:r>
            <a:r>
              <a:rPr lang="tr-TR" dirty="0" err="1"/>
              <a:t>hiperglisemi</a:t>
            </a:r>
            <a:r>
              <a:rPr lang="tr-TR" dirty="0"/>
              <a:t> ve </a:t>
            </a:r>
            <a:r>
              <a:rPr lang="tr-TR" dirty="0" err="1"/>
              <a:t>ketoasidoz</a:t>
            </a:r>
            <a:r>
              <a:rPr lang="tr-TR" dirty="0"/>
              <a:t> kontrolü için </a:t>
            </a:r>
            <a:r>
              <a:rPr lang="tr-TR" dirty="0" err="1"/>
              <a:t>subkutan</a:t>
            </a:r>
            <a:r>
              <a:rPr lang="tr-TR" dirty="0"/>
              <a:t> yoldan uygulanacak, </a:t>
            </a:r>
            <a:r>
              <a:rPr lang="tr-TR" dirty="0" err="1"/>
              <a:t>eksojen</a:t>
            </a:r>
            <a:r>
              <a:rPr lang="tr-TR" dirty="0"/>
              <a:t> insüline bağımlıdırlar. Günümüzde standart ve yoğun olmak üzere iki adet </a:t>
            </a:r>
            <a:r>
              <a:rPr lang="tr-TR" dirty="0" err="1"/>
              <a:t>terapötik</a:t>
            </a:r>
            <a:r>
              <a:rPr lang="tr-TR" dirty="0"/>
              <a:t> insülin rejimi uygulanmaktadır.</a:t>
            </a:r>
          </a:p>
          <a:p>
            <a:pPr algn="just"/>
            <a:endParaRPr lang="tr-TR" dirty="0"/>
          </a:p>
          <a:p>
            <a:pPr marL="285750" indent="-285750" algn="just">
              <a:buFont typeface="Wingdings" panose="05000000000000000000" pitchFamily="2" charset="2"/>
              <a:buChar char="Ø"/>
            </a:pPr>
            <a:r>
              <a:rPr lang="tr-TR" dirty="0"/>
              <a:t>İnsülin uygulaması pompa ile de yapılabilmektedir; bu önceden belirlenen düzeylerde, 24 saat boyunca </a:t>
            </a:r>
            <a:r>
              <a:rPr lang="tr-TR" dirty="0" err="1"/>
              <a:t>subkutan</a:t>
            </a:r>
            <a:r>
              <a:rPr lang="tr-TR" dirty="0"/>
              <a:t> insülin </a:t>
            </a:r>
            <a:r>
              <a:rPr lang="tr-TR" dirty="0" err="1"/>
              <a:t>infüzyonuna</a:t>
            </a:r>
            <a:r>
              <a:rPr lang="tr-TR" dirty="0"/>
              <a:t> ve yemek saatlerinde gerekli olduğu şekilde dozları programlamaya imkan tanıyan bir uygulamadır.</a:t>
            </a:r>
          </a:p>
          <a:p>
            <a:pPr algn="just"/>
            <a:endParaRPr lang="tr-TR" dirty="0"/>
          </a:p>
        </p:txBody>
      </p:sp>
    </p:spTree>
    <p:extLst>
      <p:ext uri="{BB962C8B-B14F-4D97-AF65-F5344CB8AC3E}">
        <p14:creationId xmlns:p14="http://schemas.microsoft.com/office/powerpoint/2010/main" val="161240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692696"/>
            <a:ext cx="449999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1.Yoğun Tedaviye Kıyasla Standart Tedavi</a:t>
            </a:r>
          </a:p>
        </p:txBody>
      </p:sp>
      <p:pic>
        <p:nvPicPr>
          <p:cNvPr id="3074" name="Picture 2" descr="C:\Users\gulsa\Dropbox\xys\Photo 16-09-2018, 20 01 2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107504" y="3283433"/>
            <a:ext cx="2448272" cy="344773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0" y="1484784"/>
            <a:ext cx="8892480" cy="2031325"/>
          </a:xfrm>
          <a:prstGeom prst="rect">
            <a:avLst/>
          </a:prstGeom>
          <a:noFill/>
        </p:spPr>
        <p:txBody>
          <a:bodyPr wrap="square" rtlCol="0">
            <a:spAutoFit/>
          </a:bodyPr>
          <a:lstStyle/>
          <a:p>
            <a:pPr algn="just"/>
            <a:r>
              <a:rPr lang="tr-TR" dirty="0">
                <a:solidFill>
                  <a:srgbClr val="0070C0"/>
                </a:solidFill>
              </a:rPr>
              <a:t> Standart tedavi tipi olarak günde bir veya iki </a:t>
            </a:r>
            <a:r>
              <a:rPr lang="tr-TR" dirty="0" err="1">
                <a:solidFill>
                  <a:srgbClr val="0070C0"/>
                </a:solidFill>
              </a:rPr>
              <a:t>rekombinant</a:t>
            </a:r>
            <a:r>
              <a:rPr lang="tr-TR" dirty="0">
                <a:solidFill>
                  <a:srgbClr val="0070C0"/>
                </a:solidFill>
              </a:rPr>
              <a:t> insan insülin enjeksiyonunu içermektedir</a:t>
            </a:r>
            <a:r>
              <a:rPr lang="tr-TR" dirty="0">
                <a:solidFill>
                  <a:srgbClr val="FF0000"/>
                </a:solidFill>
              </a:rPr>
              <a:t>. </a:t>
            </a:r>
            <a:r>
              <a:rPr lang="tr-TR" dirty="0"/>
              <a:t>Elde edilen ortalama kan glikoz düzeyleri tipik olarak 225-275 mg/dl aralığında olup, hemoglobin A</a:t>
            </a:r>
            <a:r>
              <a:rPr lang="tr-TR" sz="1200" dirty="0"/>
              <a:t>1c</a:t>
            </a:r>
            <a:r>
              <a:rPr lang="tr-TR" dirty="0"/>
              <a:t> (HbA</a:t>
            </a:r>
            <a:r>
              <a:rPr lang="tr-TR" sz="1200" dirty="0"/>
              <a:t>1c </a:t>
            </a:r>
            <a:r>
              <a:rPr lang="tr-TR" dirty="0"/>
              <a:t>) seviyesi toplam hemoglobinin %8 ila %9’udur.(HbA</a:t>
            </a:r>
            <a:r>
              <a:rPr lang="tr-TR" sz="1200" dirty="0"/>
              <a:t>1c</a:t>
            </a:r>
            <a:r>
              <a:rPr lang="tr-TR" dirty="0"/>
              <a:t> oluşum oranı, 3 aylık periyot içinde ortalama kan </a:t>
            </a:r>
            <a:r>
              <a:rPr lang="tr-TR" dirty="0" err="1"/>
              <a:t>gIikoz</a:t>
            </a:r>
            <a:r>
              <a:rPr lang="tr-TR" dirty="0"/>
              <a:t> konsantrasyonu ile orantılıdır.)</a:t>
            </a:r>
          </a:p>
          <a:p>
            <a:pPr algn="just"/>
            <a:endParaRPr lang="tr-TR" dirty="0"/>
          </a:p>
          <a:p>
            <a:pPr algn="just"/>
            <a:endParaRPr lang="tr-TR" dirty="0"/>
          </a:p>
        </p:txBody>
      </p:sp>
      <p:sp>
        <p:nvSpPr>
          <p:cNvPr id="7" name="Metin kutusu 6"/>
          <p:cNvSpPr txBox="1"/>
          <p:nvPr/>
        </p:nvSpPr>
        <p:spPr>
          <a:xfrm>
            <a:off x="2627784" y="3068960"/>
            <a:ext cx="6264696" cy="2031325"/>
          </a:xfrm>
          <a:prstGeom prst="rect">
            <a:avLst/>
          </a:prstGeom>
          <a:noFill/>
        </p:spPr>
        <p:txBody>
          <a:bodyPr wrap="square" rtlCol="0">
            <a:spAutoFit/>
          </a:bodyPr>
          <a:lstStyle/>
          <a:p>
            <a:pPr algn="just"/>
            <a:r>
              <a:rPr lang="tr-TR" dirty="0"/>
              <a:t> Standart tedavinin aksine, </a:t>
            </a:r>
            <a:r>
              <a:rPr lang="tr-TR" dirty="0">
                <a:solidFill>
                  <a:srgbClr val="FF0000"/>
                </a:solidFill>
              </a:rPr>
              <a:t>yoğun tedavi ile daha sık izlem ve daha sonra da tipik olarak günde üç veya daha fazla kez insülin enjeksiyona uygulaması ile kan glikoz düzeyinin daha yakından takip edilerek </a:t>
            </a:r>
            <a:r>
              <a:rPr lang="tr-TR" dirty="0" err="1">
                <a:solidFill>
                  <a:srgbClr val="FF0000"/>
                </a:solidFill>
              </a:rPr>
              <a:t>normalize</a:t>
            </a:r>
            <a:r>
              <a:rPr lang="tr-TR" dirty="0">
                <a:solidFill>
                  <a:srgbClr val="FF0000"/>
                </a:solidFill>
              </a:rPr>
              <a:t> edilmesi amaçlanır. </a:t>
            </a:r>
            <a:r>
              <a:rPr lang="tr-TR" dirty="0"/>
              <a:t>Toplam hemoglobinin yaklaşık %7si  HbA</a:t>
            </a:r>
            <a:r>
              <a:rPr lang="tr-TR" sz="1200" dirty="0"/>
              <a:t>1c</a:t>
            </a:r>
            <a:r>
              <a:rPr lang="tr-TR" dirty="0"/>
              <a:t>  ile, 150 mg/dl ortalama kan glikoz düzeylerine ulaşabilmektedir. </a:t>
            </a:r>
          </a:p>
        </p:txBody>
      </p:sp>
      <p:sp>
        <p:nvSpPr>
          <p:cNvPr id="8" name="Metin kutusu 7"/>
          <p:cNvSpPr txBox="1"/>
          <p:nvPr/>
        </p:nvSpPr>
        <p:spPr>
          <a:xfrm>
            <a:off x="2627784" y="5229200"/>
            <a:ext cx="6264696" cy="1200329"/>
          </a:xfrm>
          <a:prstGeom prst="rect">
            <a:avLst/>
          </a:prstGeom>
          <a:noFill/>
        </p:spPr>
        <p:txBody>
          <a:bodyPr wrap="square" rtlCol="0">
            <a:spAutoFit/>
          </a:bodyPr>
          <a:lstStyle/>
          <a:p>
            <a:pPr algn="just"/>
            <a:r>
              <a:rPr lang="tr-TR" b="1" dirty="0"/>
              <a:t>Normalde, ortalama kan glikoz düzeyi yaklaşık 100 mg/dl ve HbA</a:t>
            </a:r>
            <a:r>
              <a:rPr lang="tr-TR" sz="1200" b="1" dirty="0"/>
              <a:t>1c </a:t>
            </a:r>
            <a:r>
              <a:rPr lang="tr-TR" b="1" dirty="0"/>
              <a:t>ise %6 veya daha düşüktür.</a:t>
            </a:r>
            <a:r>
              <a:rPr lang="tr-TR" dirty="0"/>
              <a:t> Dolayısıyla yoğun tedavi uygulanan hastalarda dahi glikoz değerlerinin </a:t>
            </a:r>
            <a:r>
              <a:rPr lang="tr-TR" dirty="0" err="1"/>
              <a:t>normalizasyonu</a:t>
            </a:r>
            <a:r>
              <a:rPr lang="tr-TR" dirty="0"/>
              <a:t> (</a:t>
            </a:r>
            <a:r>
              <a:rPr lang="tr-TR" dirty="0" err="1"/>
              <a:t>öglisemi</a:t>
            </a:r>
            <a:r>
              <a:rPr lang="tr-TR" dirty="0"/>
              <a:t>) sağlanamamaktadır. </a:t>
            </a:r>
            <a:endParaRPr lang="tr-TR" b="1" dirty="0"/>
          </a:p>
        </p:txBody>
      </p:sp>
      <p:sp>
        <p:nvSpPr>
          <p:cNvPr id="9" name="Oval 8"/>
          <p:cNvSpPr/>
          <p:nvPr/>
        </p:nvSpPr>
        <p:spPr>
          <a:xfrm>
            <a:off x="1115616" y="4293096"/>
            <a:ext cx="648072"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1835696" y="4293096"/>
            <a:ext cx="720080" cy="71420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187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Çok Sayıda Belge 3"/>
          <p:cNvSpPr/>
          <p:nvPr/>
        </p:nvSpPr>
        <p:spPr>
          <a:xfrm>
            <a:off x="1835696" y="1052736"/>
            <a:ext cx="5472608" cy="4752528"/>
          </a:xfrm>
          <a:prstGeom prst="flowChartMultidocumen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a:t>Standart tedavi uygulananlara kıyasla yoğun tedavi uygulanan hastalarda diyabetin uzun vadeli </a:t>
            </a:r>
            <a:r>
              <a:rPr lang="tr-TR" dirty="0" err="1"/>
              <a:t>mikrovasküler</a:t>
            </a:r>
            <a:r>
              <a:rPr lang="tr-TR" dirty="0"/>
              <a:t> komplikasyonları olan </a:t>
            </a:r>
            <a:r>
              <a:rPr lang="tr-TR" dirty="0" err="1"/>
              <a:t>retinopati</a:t>
            </a:r>
            <a:r>
              <a:rPr lang="tr-TR" dirty="0"/>
              <a:t>, </a:t>
            </a:r>
            <a:r>
              <a:rPr lang="tr-TR" dirty="0" err="1"/>
              <a:t>nefropati</a:t>
            </a:r>
            <a:r>
              <a:rPr lang="tr-TR" dirty="0"/>
              <a:t> ve </a:t>
            </a:r>
            <a:r>
              <a:rPr lang="tr-TR" dirty="0" err="1"/>
              <a:t>nöropatide</a:t>
            </a:r>
            <a:r>
              <a:rPr lang="tr-TR" dirty="0"/>
              <a:t> %50 veya daha fazla azalma görülmektedir. Bu, diyabetin komplikasyonlarının plazma glikoz düzeyindeki yükselme ile ilişki olduğunu doğrulamaktadır.</a:t>
            </a:r>
          </a:p>
        </p:txBody>
      </p:sp>
    </p:spTree>
    <p:extLst>
      <p:ext uri="{BB962C8B-B14F-4D97-AF65-F5344CB8AC3E}">
        <p14:creationId xmlns:p14="http://schemas.microsoft.com/office/powerpoint/2010/main" val="349730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692696"/>
            <a:ext cx="449999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2.Tip 1 Diyabette Hipoglisemi</a:t>
            </a:r>
          </a:p>
        </p:txBody>
      </p:sp>
      <p:pic>
        <p:nvPicPr>
          <p:cNvPr id="4098" name="Picture 2" descr="C:\Users\gulsa\Dropbox\xys\Photo 16-09-2018, 20 01 25 (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saturation sat="215000"/>
                    </a14:imgEffect>
                    <a14:imgEffect>
                      <a14:brightnessContrast bright="61000" contrast="-9000"/>
                    </a14:imgEffect>
                  </a14:imgLayer>
                </a14:imgProps>
              </a:ext>
              <a:ext uri="{28A0092B-C50C-407E-A947-70E740481C1C}">
                <a14:useLocalDpi xmlns:a14="http://schemas.microsoft.com/office/drawing/2010/main" val="0"/>
              </a:ext>
            </a:extLst>
          </a:blip>
          <a:srcRect/>
          <a:stretch>
            <a:fillRect/>
          </a:stretch>
        </p:blipFill>
        <p:spPr bwMode="auto">
          <a:xfrm>
            <a:off x="236890" y="2996952"/>
            <a:ext cx="2587234"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2915816" y="2843058"/>
            <a:ext cx="6048672" cy="3970318"/>
          </a:xfrm>
          <a:prstGeom prst="rect">
            <a:avLst/>
          </a:prstGeom>
          <a:noFill/>
        </p:spPr>
        <p:txBody>
          <a:bodyPr wrap="square" rtlCol="0">
            <a:spAutoFit/>
          </a:bodyPr>
          <a:lstStyle/>
          <a:p>
            <a:pPr lvl="0" algn="just"/>
            <a:r>
              <a:rPr lang="tr-TR" dirty="0"/>
              <a:t> Normal bireylerde hipogliseminin başta karaciğer tarafından glikoz üretimini hızlandıran epinefrin ve </a:t>
            </a:r>
            <a:r>
              <a:rPr lang="tr-TR" dirty="0" err="1"/>
              <a:t>glukagon</a:t>
            </a:r>
            <a:r>
              <a:rPr lang="tr-TR" dirty="0"/>
              <a:t> olmak üzere, telafi edici karşı düzenleyici hormon </a:t>
            </a:r>
            <a:r>
              <a:rPr lang="tr-TR" dirty="0" err="1"/>
              <a:t>sekresyonunu</a:t>
            </a:r>
            <a:r>
              <a:rPr lang="tr-TR" dirty="0"/>
              <a:t> tetiklediği belirtilmelidir. Ancak, tip 1 diyabetli hastalarda da </a:t>
            </a:r>
            <a:r>
              <a:rPr lang="tr-TR" dirty="0" err="1"/>
              <a:t>glukagon</a:t>
            </a:r>
            <a:r>
              <a:rPr lang="tr-TR" dirty="0"/>
              <a:t> salgısında eksiklik meydana gelmektedir. Bu etki hastalığın erken aşamalarında meydana gelir ve tanı konduktan 4 yıl sonra neredeyse tüm olgularda mevcuttur. Dolayısıyla bu hastalarda şiddetli hipogliseminin önlenmesi, epinefrin salgılanmasına bağlıdır. Ancak hastalık ilerledikçe, tip 1 diyabetli hastalarda diyabetik </a:t>
            </a:r>
            <a:r>
              <a:rPr lang="tr-TR" dirty="0" err="1"/>
              <a:t>otonomik</a:t>
            </a:r>
            <a:r>
              <a:rPr lang="tr-TR" dirty="0"/>
              <a:t> </a:t>
            </a:r>
            <a:r>
              <a:rPr lang="tr-TR" dirty="0" err="1"/>
              <a:t>nöropati</a:t>
            </a:r>
            <a:r>
              <a:rPr lang="tr-TR" dirty="0"/>
              <a:t> ve hipoglisemiye yanıt olarak epinefrin salgılama yeteneğinde bozulma gözlenmektedir. </a:t>
            </a:r>
          </a:p>
          <a:p>
            <a:endParaRPr lang="tr-TR" dirty="0"/>
          </a:p>
        </p:txBody>
      </p:sp>
      <p:sp>
        <p:nvSpPr>
          <p:cNvPr id="7" name="Metin kutusu 6"/>
          <p:cNvSpPr txBox="1"/>
          <p:nvPr/>
        </p:nvSpPr>
        <p:spPr>
          <a:xfrm>
            <a:off x="107504" y="1508591"/>
            <a:ext cx="8856984" cy="1200329"/>
          </a:xfrm>
          <a:prstGeom prst="rect">
            <a:avLst/>
          </a:prstGeom>
          <a:noFill/>
        </p:spPr>
        <p:txBody>
          <a:bodyPr wrap="square" rtlCol="0">
            <a:spAutoFit/>
          </a:bodyPr>
          <a:lstStyle/>
          <a:p>
            <a:pPr algn="just"/>
            <a:r>
              <a:rPr lang="tr-TR" dirty="0"/>
              <a:t> Aşırı insülinin neden olduğu hipoglisemi, insülin tedavisinin en yaygın komplikasyonu olup, hastaların %90’ından fazlasında gözlenmektedir. </a:t>
            </a:r>
            <a:r>
              <a:rPr lang="tr-TR" dirty="0" err="1"/>
              <a:t>Hipoglisemik</a:t>
            </a:r>
            <a:r>
              <a:rPr lang="tr-TR" dirty="0"/>
              <a:t> epizotlar, koma ve nöbetlerin sıklığı, kan glikoz düzeyinin sıkı şekilde kontrol edilmesi için tasarlanmış yoğun tedavi rejimlerinde özellikle yüksektir.</a:t>
            </a:r>
          </a:p>
        </p:txBody>
      </p:sp>
    </p:spTree>
    <p:extLst>
      <p:ext uri="{BB962C8B-B14F-4D97-AF65-F5344CB8AC3E}">
        <p14:creationId xmlns:p14="http://schemas.microsoft.com/office/powerpoint/2010/main" val="327023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Çok Sayıda Belge 3"/>
          <p:cNvSpPr/>
          <p:nvPr/>
        </p:nvSpPr>
        <p:spPr>
          <a:xfrm>
            <a:off x="1835696" y="1052736"/>
            <a:ext cx="5472608" cy="4752528"/>
          </a:xfrm>
          <a:prstGeom prst="flowChartMultidocumen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lvl="0" algn="ctr"/>
            <a:r>
              <a:rPr lang="tr-TR" dirty="0" err="1"/>
              <a:t>Glukagon</a:t>
            </a:r>
            <a:r>
              <a:rPr lang="tr-TR" dirty="0"/>
              <a:t> ve epinefrin </a:t>
            </a:r>
            <a:r>
              <a:rPr lang="tr-TR" dirty="0" err="1"/>
              <a:t>sekresyonunda</a:t>
            </a:r>
            <a:r>
              <a:rPr lang="tr-TR" dirty="0"/>
              <a:t> aynı anda eksiklik olması, zaman zaman “hipoglisemi duyarsızlığı” adı verilen bir duruma neden olmaktadır. Dolayısıyla, uzun süreli diyabeti olan hastalar, hipoglisemiye özellikle duyarlıdırlar. Hipoglisemiye yorucu egzersizler de sebep olabilir. Kaslarda glikoz alımını artırır ve dışarıdan insüline olan gereksinimi azaltır. Bundan dolayı, hastalara , yoğun egzersiz öncesi veya sonrasında kan glikoz düzeylerini kontrol etmeleri önerilir.</a:t>
            </a:r>
          </a:p>
          <a:p>
            <a:pPr algn="ctr"/>
            <a:endParaRPr lang="tr-TR" dirty="0"/>
          </a:p>
        </p:txBody>
      </p:sp>
    </p:spTree>
    <p:extLst>
      <p:ext uri="{BB962C8B-B14F-4D97-AF65-F5344CB8AC3E}">
        <p14:creationId xmlns:p14="http://schemas.microsoft.com/office/powerpoint/2010/main" val="374655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692696"/>
            <a:ext cx="507605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3.Sıkı Kontrollere İlişkin </a:t>
            </a:r>
            <a:r>
              <a:rPr lang="tr-TR"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Kontrendikasyonlar</a:t>
            </a:r>
            <a:endPar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Metin kutusu 4"/>
          <p:cNvSpPr txBox="1"/>
          <p:nvPr/>
        </p:nvSpPr>
        <p:spPr>
          <a:xfrm>
            <a:off x="395536" y="2355845"/>
            <a:ext cx="8352928" cy="2862322"/>
          </a:xfrm>
          <a:prstGeom prst="rect">
            <a:avLst/>
          </a:prstGeom>
          <a:noFill/>
        </p:spPr>
        <p:txBody>
          <a:bodyPr wrap="square" rtlCol="0">
            <a:spAutoFit/>
          </a:bodyPr>
          <a:lstStyle/>
          <a:p>
            <a:pPr marL="285750" lvl="0" indent="-285750" algn="just">
              <a:buFont typeface="Wingdings" panose="05000000000000000000" pitchFamily="2" charset="2"/>
              <a:buChar char="q"/>
            </a:pPr>
            <a:r>
              <a:rPr lang="tr-TR" dirty="0"/>
              <a:t>Çocuklarda hipog­lisemi epizotlarının beyin gelişimini olumsuz etkileme riski nedeniyle kan glikoz düzeyinin çok sıkı kontrol edildiği programlar uygulanmaz.</a:t>
            </a:r>
          </a:p>
          <a:p>
            <a:pPr marL="285750" lvl="0" indent="-285750" algn="just">
              <a:buFont typeface="Wingdings" panose="05000000000000000000" pitchFamily="2" charset="2"/>
              <a:buChar char="q"/>
            </a:pPr>
            <a:r>
              <a:rPr lang="tr-TR" dirty="0"/>
              <a:t>Yaşlı hastalarda, hipoglisemi inmelere ve kalp krizle­rine yol açtığından bu popülasyonda tipik olarak sıkı kontrol uy­gulanmaz.</a:t>
            </a:r>
          </a:p>
          <a:p>
            <a:pPr marL="285750" lvl="0" indent="-285750" algn="just">
              <a:buFont typeface="Wingdings" panose="05000000000000000000" pitchFamily="2" charset="2"/>
              <a:buChar char="q"/>
            </a:pPr>
            <a:r>
              <a:rPr lang="tr-TR" dirty="0">
                <a:solidFill>
                  <a:srgbClr val="0070C0"/>
                </a:solidFill>
              </a:rPr>
              <a:t>Sıkı kontrolün temel amacı, uzun yıllar sonra meydana gelecek komplikasyonların önlenmesidir. Bu nedenle, sıkı kontrol en çok diyabet dışında bir rahatsızlığı olmayan ve on yıldan uzun yaşaması beklenen bireylerde yararlı olacaktır.</a:t>
            </a:r>
          </a:p>
          <a:p>
            <a:pPr algn="just"/>
            <a:endParaRPr lang="tr-TR" dirty="0"/>
          </a:p>
        </p:txBody>
      </p:sp>
    </p:spTree>
    <p:extLst>
      <p:ext uri="{BB962C8B-B14F-4D97-AF65-F5344CB8AC3E}">
        <p14:creationId xmlns:p14="http://schemas.microsoft.com/office/powerpoint/2010/main" val="394446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3779912" cy="1584176"/>
          </a:xfrm>
          <a:prstGeom prst="corne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II. TİP 2 DİYABET</a:t>
            </a:r>
          </a:p>
        </p:txBody>
      </p:sp>
      <p:sp>
        <p:nvSpPr>
          <p:cNvPr id="5" name="Metin kutusu 4"/>
          <p:cNvSpPr txBox="1"/>
          <p:nvPr/>
        </p:nvSpPr>
        <p:spPr>
          <a:xfrm>
            <a:off x="251520" y="1844824"/>
            <a:ext cx="8640960" cy="5078313"/>
          </a:xfrm>
          <a:prstGeom prst="rect">
            <a:avLst/>
          </a:prstGeom>
          <a:noFill/>
        </p:spPr>
        <p:txBody>
          <a:bodyPr wrap="square" rtlCol="0">
            <a:spAutoFit/>
          </a:bodyPr>
          <a:lstStyle/>
          <a:p>
            <a:pPr marL="285750" indent="-285750" algn="just">
              <a:buClr>
                <a:srgbClr val="C00000"/>
              </a:buClr>
              <a:buFont typeface="Wingdings" panose="05000000000000000000" pitchFamily="2" charset="2"/>
              <a:buChar char="Ø"/>
            </a:pPr>
            <a:r>
              <a:rPr lang="tr-TR" dirty="0"/>
              <a:t>Tip 2 diyabet, hastalığın en yaygın formu olup, ABD’de diyabetik popülasyonun yaklaşık %90'ını etkilemektedir. [Not: </a:t>
            </a:r>
            <a:r>
              <a:rPr lang="tr-TR" dirty="0" err="1"/>
              <a:t>Prevalansın</a:t>
            </a:r>
            <a:r>
              <a:rPr lang="tr-TR" dirty="0"/>
              <a:t> en yüksek olduğu ırklar Kuzey Amerikalılar, Latinler, </a:t>
            </a:r>
            <a:r>
              <a:rPr lang="tr-TR" dirty="0" err="1"/>
              <a:t>Afro</a:t>
            </a:r>
            <a:r>
              <a:rPr lang="tr-TR" dirty="0"/>
              <a:t>-Amerikalılar ve Asyalı- Amerikalardır.] </a:t>
            </a:r>
          </a:p>
          <a:p>
            <a:pPr marL="285750" indent="-285750" algn="just">
              <a:buClr>
                <a:srgbClr val="C00000"/>
              </a:buClr>
              <a:buFont typeface="Wingdings" panose="05000000000000000000" pitchFamily="2" charset="2"/>
              <a:buChar char="Ø"/>
            </a:pPr>
            <a:r>
              <a:rPr lang="tr-TR" dirty="0"/>
              <a:t>Bariz semptomlar olmaksızın kademeli olarak gelişir. </a:t>
            </a:r>
          </a:p>
          <a:p>
            <a:pPr marL="285750" indent="-285750" algn="just">
              <a:buClr>
                <a:srgbClr val="C00000"/>
              </a:buClr>
              <a:buFont typeface="Wingdings" panose="05000000000000000000" pitchFamily="2" charset="2"/>
              <a:buChar char="Ø"/>
            </a:pPr>
            <a:r>
              <a:rPr lang="tr-TR" dirty="0"/>
              <a:t>Hastalık genellikle rutin tarama testleriyle tespit edilebilmektedir Ancak tip 2 diyabetli bireylerin çoğunda birkaç hafta </a:t>
            </a:r>
            <a:r>
              <a:rPr lang="tr-TR" dirty="0" err="1"/>
              <a:t>poliüri</a:t>
            </a:r>
            <a:r>
              <a:rPr lang="tr-TR" dirty="0"/>
              <a:t> ve </a:t>
            </a:r>
            <a:r>
              <a:rPr lang="tr-TR" dirty="0" err="1"/>
              <a:t>polidipsi</a:t>
            </a:r>
            <a:r>
              <a:rPr lang="tr-TR" dirty="0"/>
              <a:t> semptomları devam eder. </a:t>
            </a:r>
            <a:r>
              <a:rPr lang="tr-TR" dirty="0" err="1"/>
              <a:t>Polifaji</a:t>
            </a:r>
            <a:r>
              <a:rPr lang="tr-TR" dirty="0"/>
              <a:t> de görülebilmekle birlikte, daha seyrektir.</a:t>
            </a:r>
          </a:p>
          <a:p>
            <a:pPr marL="285750" indent="-285750" algn="just">
              <a:buClr>
                <a:srgbClr val="C00000"/>
              </a:buClr>
              <a:buFont typeface="Wingdings" panose="05000000000000000000" pitchFamily="2" charset="2"/>
              <a:buChar char="Ø"/>
            </a:pPr>
            <a:r>
              <a:rPr lang="tr-TR" dirty="0">
                <a:solidFill>
                  <a:srgbClr val="C00000"/>
                </a:solidFill>
              </a:rPr>
              <a:t>Hastalarda hem insülin direnci, hem de işlevini yitirmiş β hücreleri bulunmaktadır.</a:t>
            </a:r>
          </a:p>
          <a:p>
            <a:pPr marL="285750" indent="-285750" algn="just">
              <a:buClr>
                <a:srgbClr val="C00000"/>
              </a:buClr>
              <a:buFont typeface="Wingdings" panose="05000000000000000000" pitchFamily="2" charset="2"/>
              <a:buChar char="Ø"/>
            </a:pPr>
            <a:r>
              <a:rPr lang="tr-TR" dirty="0"/>
              <a:t>Ancak her ne kadar hastaların %90’ında </a:t>
            </a:r>
            <a:r>
              <a:rPr lang="tr-TR" dirty="0" err="1"/>
              <a:t>hiperglisemi</a:t>
            </a:r>
            <a:r>
              <a:rPr lang="tr-TR" dirty="0"/>
              <a:t> kontrolü ve HbA</a:t>
            </a:r>
            <a:r>
              <a:rPr lang="tr-TR" sz="1400" dirty="0"/>
              <a:t>1c </a:t>
            </a:r>
            <a:r>
              <a:rPr lang="tr-TR" dirty="0"/>
              <a:t>düzeyinin %7’nin altında tutulabilmesi için sonunda insülin gerekli olacaksa da, yaşamlarını sürdürmeleri için insülin almalarına gerek yoktur.</a:t>
            </a:r>
          </a:p>
          <a:p>
            <a:pPr marL="285750" indent="-285750" algn="just">
              <a:buClr>
                <a:srgbClr val="C00000"/>
              </a:buClr>
              <a:buFont typeface="Wingdings" panose="05000000000000000000" pitchFamily="2" charset="2"/>
              <a:buChar char="Ø"/>
            </a:pPr>
            <a:r>
              <a:rPr lang="tr-TR" dirty="0">
                <a:solidFill>
                  <a:srgbClr val="C00000"/>
                </a:solidFill>
              </a:rPr>
              <a:t>Tip 2 diyabette gözlenen </a:t>
            </a:r>
            <a:r>
              <a:rPr lang="tr-TR" dirty="0" err="1">
                <a:solidFill>
                  <a:srgbClr val="C00000"/>
                </a:solidFill>
              </a:rPr>
              <a:t>metabolik</a:t>
            </a:r>
            <a:r>
              <a:rPr lang="tr-TR" dirty="0">
                <a:solidFill>
                  <a:srgbClr val="C00000"/>
                </a:solidFill>
              </a:rPr>
              <a:t> değişiklikler kısmen tip 1 diyabet için tanımlananlardan daha hafif şiddetlidir; çünkü insülin </a:t>
            </a:r>
            <a:r>
              <a:rPr lang="tr-TR" dirty="0" err="1">
                <a:solidFill>
                  <a:srgbClr val="C00000"/>
                </a:solidFill>
              </a:rPr>
              <a:t>sekresyonu</a:t>
            </a:r>
            <a:r>
              <a:rPr lang="tr-TR" dirty="0">
                <a:solidFill>
                  <a:srgbClr val="C00000"/>
                </a:solidFill>
              </a:rPr>
              <a:t> </a:t>
            </a:r>
            <a:r>
              <a:rPr lang="tr-TR" dirty="0" err="1">
                <a:solidFill>
                  <a:srgbClr val="C00000"/>
                </a:solidFill>
              </a:rPr>
              <a:t>ketojenezi</a:t>
            </a:r>
            <a:r>
              <a:rPr lang="tr-TR" dirty="0">
                <a:solidFill>
                  <a:srgbClr val="C00000"/>
                </a:solidFill>
              </a:rPr>
              <a:t> engeller ve DKA gelişimini azaltır. </a:t>
            </a:r>
          </a:p>
          <a:p>
            <a:pPr marL="285750" indent="-285750" algn="just">
              <a:buClr>
                <a:srgbClr val="C00000"/>
              </a:buClr>
              <a:buFont typeface="Wingdings" panose="05000000000000000000" pitchFamily="2" charset="2"/>
              <a:buChar char="Ø"/>
            </a:pPr>
            <a:r>
              <a:rPr lang="tr-TR" dirty="0"/>
              <a:t>Tanıda en yaygın olarak </a:t>
            </a:r>
            <a:r>
              <a:rPr lang="tr-TR" dirty="0" err="1"/>
              <a:t>hiperglisemi</a:t>
            </a:r>
            <a:r>
              <a:rPr lang="tr-TR" dirty="0"/>
              <a:t> baz alınmakta olup; </a:t>
            </a:r>
            <a:r>
              <a:rPr lang="tr-TR" dirty="0" err="1"/>
              <a:t>hiperglisemi</a:t>
            </a:r>
            <a:r>
              <a:rPr lang="tr-TR" dirty="0"/>
              <a:t> açlık kan şekerinin 126 mg/dl veya daha fazla olması şeklinde tanımlanmaktadır. </a:t>
            </a:r>
          </a:p>
          <a:p>
            <a:pPr marL="285750" indent="-285750" algn="just">
              <a:buClr>
                <a:srgbClr val="C00000"/>
              </a:buClr>
              <a:buFont typeface="Wingdings" panose="05000000000000000000" pitchFamily="2" charset="2"/>
              <a:buChar char="Ø"/>
            </a:pPr>
            <a:r>
              <a:rPr lang="tr-TR" dirty="0" err="1"/>
              <a:t>Patojenezde</a:t>
            </a:r>
            <a:r>
              <a:rPr lang="tr-TR" dirty="0"/>
              <a:t> virüslerin veya </a:t>
            </a:r>
            <a:r>
              <a:rPr lang="tr-TR" dirty="0" err="1"/>
              <a:t>otoimmün</a:t>
            </a:r>
            <a:r>
              <a:rPr lang="tr-TR" dirty="0"/>
              <a:t> antikorların rolü yoktur. </a:t>
            </a:r>
          </a:p>
        </p:txBody>
      </p:sp>
    </p:spTree>
    <p:extLst>
      <p:ext uri="{BB962C8B-B14F-4D97-AF65-F5344CB8AC3E}">
        <p14:creationId xmlns:p14="http://schemas.microsoft.com/office/powerpoint/2010/main" val="78340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ulsa\Dropbox\xys\Photo 16-09-2018, 20 01 28.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bright="23000"/>
                    </a14:imgEffect>
                  </a14:imgLayer>
                </a14:imgProps>
              </a:ext>
              <a:ext uri="{28A0092B-C50C-407E-A947-70E740481C1C}">
                <a14:useLocalDpi xmlns:a14="http://schemas.microsoft.com/office/drawing/2010/main" val="0"/>
              </a:ext>
            </a:extLst>
          </a:blip>
          <a:srcRect/>
          <a:stretch>
            <a:fillRect/>
          </a:stretch>
        </p:blipFill>
        <p:spPr bwMode="auto">
          <a:xfrm>
            <a:off x="3415143" y="469056"/>
            <a:ext cx="2453001" cy="512018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915816" y="5805264"/>
            <a:ext cx="3672408" cy="923330"/>
          </a:xfrm>
          <a:prstGeom prst="rect">
            <a:avLst/>
          </a:prstGeom>
          <a:noFill/>
        </p:spPr>
        <p:txBody>
          <a:bodyPr wrap="square" rtlCol="0">
            <a:spAutoFit/>
          </a:bodyPr>
          <a:lstStyle/>
          <a:p>
            <a:pPr algn="ctr"/>
            <a:r>
              <a:rPr lang="tr-TR" i="1" dirty="0"/>
              <a:t>Tip 2 diyabette gözlenen </a:t>
            </a:r>
            <a:r>
              <a:rPr lang="tr-TR" i="1" dirty="0" err="1"/>
              <a:t>hiperglisemiye</a:t>
            </a:r>
            <a:r>
              <a:rPr lang="tr-TR" i="1" dirty="0"/>
              <a:t> katkı yapan önemli faktörler</a:t>
            </a:r>
          </a:p>
        </p:txBody>
      </p:sp>
    </p:spTree>
    <p:extLst>
      <p:ext uri="{BB962C8B-B14F-4D97-AF65-F5344CB8AC3E}">
        <p14:creationId xmlns:p14="http://schemas.microsoft.com/office/powerpoint/2010/main" val="251944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kış Çizelgesi: Delikli Teyp 4"/>
          <p:cNvSpPr/>
          <p:nvPr/>
        </p:nvSpPr>
        <p:spPr>
          <a:xfrm>
            <a:off x="167261"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1. İnsülin Direnci</a:t>
            </a:r>
          </a:p>
        </p:txBody>
      </p:sp>
      <p:sp>
        <p:nvSpPr>
          <p:cNvPr id="6" name="Metin kutusu 5"/>
          <p:cNvSpPr txBox="1"/>
          <p:nvPr/>
        </p:nvSpPr>
        <p:spPr>
          <a:xfrm>
            <a:off x="0" y="1268760"/>
            <a:ext cx="8964488" cy="923330"/>
          </a:xfrm>
          <a:prstGeom prst="rect">
            <a:avLst/>
          </a:prstGeom>
          <a:noFill/>
        </p:spPr>
        <p:txBody>
          <a:bodyPr wrap="square" rtlCol="0">
            <a:spAutoFit/>
          </a:bodyPr>
          <a:lstStyle/>
          <a:p>
            <a:pPr algn="just"/>
            <a:r>
              <a:rPr lang="tr-TR" dirty="0"/>
              <a:t>İnsülin direnci karaciğer, </a:t>
            </a:r>
            <a:r>
              <a:rPr lang="tr-TR" dirty="0" err="1"/>
              <a:t>adipoz</a:t>
            </a:r>
            <a:r>
              <a:rPr lang="tr-TR" dirty="0"/>
              <a:t> doku ve kas dokusu gibi hedef dokuların dolaşımdaki normal (veya yükselmiş) insülin konsantrasyonlarına gereğince yanıt verme yeteneğinin zayıflamasıdır. </a:t>
            </a:r>
          </a:p>
        </p:txBody>
      </p:sp>
      <p:sp>
        <p:nvSpPr>
          <p:cNvPr id="7" name="Dikdörtgen 6"/>
          <p:cNvSpPr/>
          <p:nvPr/>
        </p:nvSpPr>
        <p:spPr>
          <a:xfrm>
            <a:off x="17124" y="2276872"/>
            <a:ext cx="347475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İnsülin Direnci ve </a:t>
            </a:r>
            <a:r>
              <a:rPr lang="tr-TR"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Obezite</a:t>
            </a:r>
            <a:endPar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Metin kutusu 7"/>
          <p:cNvSpPr txBox="1"/>
          <p:nvPr/>
        </p:nvSpPr>
        <p:spPr>
          <a:xfrm>
            <a:off x="167261" y="3020759"/>
            <a:ext cx="8797227" cy="1200329"/>
          </a:xfrm>
          <a:prstGeom prst="rect">
            <a:avLst/>
          </a:prstGeom>
          <a:noFill/>
        </p:spPr>
        <p:txBody>
          <a:bodyPr wrap="square" rtlCol="0">
            <a:spAutoFit/>
          </a:bodyPr>
          <a:lstStyle/>
          <a:p>
            <a:pPr lvl="0"/>
            <a:r>
              <a:rPr lang="tr-TR" dirty="0"/>
              <a:t> </a:t>
            </a:r>
            <a:r>
              <a:rPr lang="tr-TR" dirty="0" err="1"/>
              <a:t>Obezite</a:t>
            </a:r>
            <a:r>
              <a:rPr lang="tr-TR" dirty="0"/>
              <a:t>, insülin direncinin en yaygı sebebidir; ancak </a:t>
            </a:r>
            <a:r>
              <a:rPr lang="tr-TR" dirty="0" err="1"/>
              <a:t>obez</a:t>
            </a:r>
            <a:r>
              <a:rPr lang="tr-TR" dirty="0"/>
              <a:t> ye insülin direnci olan bireylerin çoğu diyabetik olmamaktadır. </a:t>
            </a:r>
          </a:p>
          <a:p>
            <a:pPr lvl="0"/>
            <a:r>
              <a:rPr lang="tr-TR" dirty="0"/>
              <a:t> β-hücresi işlevinde bozukluk olmaması halinde, diyabetik olmayan </a:t>
            </a:r>
            <a:r>
              <a:rPr lang="tr-TR" dirty="0" err="1"/>
              <a:t>obez</a:t>
            </a:r>
            <a:r>
              <a:rPr lang="tr-TR" dirty="0"/>
              <a:t> bireylerde insülin direnci, yükselen insülin düzeyleri ile telafi edilebilir.</a:t>
            </a:r>
          </a:p>
        </p:txBody>
      </p:sp>
      <p:pic>
        <p:nvPicPr>
          <p:cNvPr id="10" name="Picture 2" descr="C:\Users\gulsa\Dropbox\xys\Photo 16-09-2018, 20 01 3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Effect>
                      <a14:brightnessContrast bright="-11000"/>
                    </a14:imgEffect>
                  </a14:imgLayer>
                </a14:imgProps>
              </a:ext>
              <a:ext uri="{28A0092B-C50C-407E-A947-70E740481C1C}">
                <a14:useLocalDpi xmlns:a14="http://schemas.microsoft.com/office/drawing/2010/main" val="0"/>
              </a:ext>
            </a:extLst>
          </a:blip>
          <a:srcRect t="20259" r="50000"/>
          <a:stretch/>
        </p:blipFill>
        <p:spPr bwMode="auto">
          <a:xfrm>
            <a:off x="334050" y="4293096"/>
            <a:ext cx="3536276" cy="1723360"/>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334050" y="5982379"/>
            <a:ext cx="3536276" cy="738664"/>
          </a:xfrm>
          <a:prstGeom prst="rect">
            <a:avLst/>
          </a:prstGeom>
          <a:noFill/>
        </p:spPr>
        <p:txBody>
          <a:bodyPr wrap="square" rtlCol="0">
            <a:spAutoFit/>
          </a:bodyPr>
          <a:lstStyle/>
          <a:p>
            <a:pPr algn="ctr"/>
            <a:r>
              <a:rPr lang="tr-TR" sz="1400" i="1" dirty="0"/>
              <a:t>İnsülin salgısının zayıf kişilere kıyasla </a:t>
            </a:r>
            <a:r>
              <a:rPr lang="tr-TR" sz="1400" i="1" dirty="0" err="1"/>
              <a:t>obez</a:t>
            </a:r>
            <a:r>
              <a:rPr lang="tr-TR" sz="1400" i="1" dirty="0"/>
              <a:t> kişilerde iki ila üç kat daha fazla olduğu görülmektedir.</a:t>
            </a:r>
          </a:p>
        </p:txBody>
      </p:sp>
      <p:pic>
        <p:nvPicPr>
          <p:cNvPr id="6147" name="Picture 3" descr="C:\Users\gulsa\Dropbox\xys\Photo 16-09-2018, 20 01 31.jpg"/>
          <p:cNvPicPr>
            <a:picLocks noChangeAspect="1" noChangeArrowheads="1"/>
          </p:cNvPicPr>
          <p:nvPr/>
        </p:nvPicPr>
        <p:blipFill rotWithShape="1">
          <a:blip r:embed="rId4">
            <a:extLst>
              <a:ext uri="{BEBA8EAE-BF5A-486C-A8C5-ECC9F3942E4B}">
                <a14:imgProps xmlns:a14="http://schemas.microsoft.com/office/drawing/2010/main">
                  <a14:imgLayer r:embed="rId3">
                    <a14:imgEffect>
                      <a14:sharpenSoften amount="100000"/>
                    </a14:imgEffect>
                    <a14:imgEffect>
                      <a14:brightnessContrast bright="-9000"/>
                    </a14:imgEffect>
                  </a14:imgLayer>
                </a14:imgProps>
              </a:ext>
              <a:ext uri="{28A0092B-C50C-407E-A947-70E740481C1C}">
                <a14:useLocalDpi xmlns:a14="http://schemas.microsoft.com/office/drawing/2010/main" val="0"/>
              </a:ext>
            </a:extLst>
          </a:blip>
          <a:srcRect l="51938" t="22191" b="1167"/>
          <a:stretch/>
        </p:blipFill>
        <p:spPr bwMode="auto">
          <a:xfrm>
            <a:off x="4932040" y="4293096"/>
            <a:ext cx="3675170" cy="1689283"/>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p:cNvSpPr txBox="1"/>
          <p:nvPr/>
        </p:nvSpPr>
        <p:spPr>
          <a:xfrm>
            <a:off x="4932040" y="5982379"/>
            <a:ext cx="3888432" cy="830997"/>
          </a:xfrm>
          <a:prstGeom prst="rect">
            <a:avLst/>
          </a:prstGeom>
          <a:noFill/>
        </p:spPr>
        <p:txBody>
          <a:bodyPr wrap="square" rtlCol="0">
            <a:spAutoFit/>
          </a:bodyPr>
          <a:lstStyle/>
          <a:p>
            <a:pPr algn="ctr"/>
            <a:r>
              <a:rPr lang="tr-TR" sz="1200" i="1" dirty="0"/>
              <a:t>Daha yüksek insülin konsantrasyonu, hormonun azalan etkisini telafi eder ve zayıf kimselerde gözlenen benzer şekilde kan glikoz düzeyleri meydana getirir.</a:t>
            </a:r>
          </a:p>
        </p:txBody>
      </p:sp>
    </p:spTree>
    <p:extLst>
      <p:ext uri="{BB962C8B-B14F-4D97-AF65-F5344CB8AC3E}">
        <p14:creationId xmlns:p14="http://schemas.microsoft.com/office/powerpoint/2010/main" val="2761225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112" y="260648"/>
            <a:ext cx="404083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İnsülin Direnci ve Tip 2 Diyabet</a:t>
            </a:r>
          </a:p>
        </p:txBody>
      </p:sp>
      <p:sp>
        <p:nvSpPr>
          <p:cNvPr id="7" name="Metin kutusu 6"/>
          <p:cNvSpPr txBox="1"/>
          <p:nvPr/>
        </p:nvSpPr>
        <p:spPr>
          <a:xfrm>
            <a:off x="107504" y="965627"/>
            <a:ext cx="8568952" cy="1477328"/>
          </a:xfrm>
          <a:prstGeom prst="rect">
            <a:avLst/>
          </a:prstGeom>
          <a:noFill/>
        </p:spPr>
        <p:txBody>
          <a:bodyPr wrap="square" rtlCol="0">
            <a:spAutoFit/>
          </a:bodyPr>
          <a:lstStyle/>
          <a:p>
            <a:pPr lvl="0" algn="just"/>
            <a:r>
              <a:rPr lang="tr-TR" dirty="0"/>
              <a:t>Tip 2 diyabet, insüline dirençli aynı zamanda β-hücresi işlevlerinde bozulma olan bireylerde meydana gelmektedir. </a:t>
            </a:r>
          </a:p>
          <a:p>
            <a:pPr lvl="0" algn="just"/>
            <a:r>
              <a:rPr lang="tr-TR" dirty="0"/>
              <a:t> İnsülin direnci ve bunu takiben tip 2 diyabet meydana gelmesi riski genellikle yaşlılarda, </a:t>
            </a:r>
            <a:r>
              <a:rPr lang="tr-TR" dirty="0" err="1"/>
              <a:t>obezlerde</a:t>
            </a:r>
            <a:r>
              <a:rPr lang="tr-TR" dirty="0"/>
              <a:t>, fiziksel olarak hareketsiz kişilerde ve gebelik diyabeti meydana gelen gebe kadınların %3 ila %5’inde gözlenmektedir. </a:t>
            </a:r>
          </a:p>
        </p:txBody>
      </p:sp>
      <p:pic>
        <p:nvPicPr>
          <p:cNvPr id="7170" name="Picture 2" descr="C:\Users\gulsa\Dropbox\xys\Photo 16-09-2018, 20 01 30.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00000"/>
                    </a14:imgEffect>
                    <a14:imgEffect>
                      <a14:saturation sat="0"/>
                    </a14:imgEffect>
                    <a14:imgEffect>
                      <a14:brightnessContrast bright="81000" contrast="100000"/>
                    </a14:imgEffect>
                  </a14:imgLayer>
                </a14:imgProps>
              </a:ext>
              <a:ext uri="{28A0092B-C50C-407E-A947-70E740481C1C}">
                <a14:useLocalDpi xmlns:a14="http://schemas.microsoft.com/office/drawing/2010/main" val="0"/>
              </a:ext>
            </a:extLst>
          </a:blip>
          <a:srcRect/>
          <a:stretch>
            <a:fillRect/>
          </a:stretch>
        </p:blipFill>
        <p:spPr bwMode="auto">
          <a:xfrm>
            <a:off x="1835696" y="2450393"/>
            <a:ext cx="5472608" cy="3677915"/>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1835696" y="6165304"/>
            <a:ext cx="5472608" cy="584775"/>
          </a:xfrm>
          <a:prstGeom prst="rect">
            <a:avLst/>
          </a:prstGeom>
          <a:noFill/>
        </p:spPr>
        <p:txBody>
          <a:bodyPr wrap="square" rtlCol="0">
            <a:spAutoFit/>
          </a:bodyPr>
          <a:lstStyle/>
          <a:p>
            <a:pPr algn="ctr"/>
            <a:r>
              <a:rPr lang="tr-TR" sz="1600" i="1" dirty="0" err="1"/>
              <a:t>Hiperglisemi</a:t>
            </a:r>
            <a:r>
              <a:rPr lang="tr-TR" sz="1600" i="1" dirty="0"/>
              <a:t> gelişiminin ve β-hücrelerinin işlev kaybının zaman içindeki süreç</a:t>
            </a:r>
          </a:p>
        </p:txBody>
      </p:sp>
    </p:spTree>
    <p:extLst>
      <p:ext uri="{BB962C8B-B14F-4D97-AF65-F5344CB8AC3E}">
        <p14:creationId xmlns:p14="http://schemas.microsoft.com/office/powerpoint/2010/main" val="55151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3779912" cy="1584176"/>
          </a:xfrm>
          <a:prstGeom prst="corne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DIABETES MELLITUS’A GENEL BAKIŞ</a:t>
            </a:r>
          </a:p>
        </p:txBody>
      </p:sp>
      <p:sp>
        <p:nvSpPr>
          <p:cNvPr id="5" name="Metin kutusu 4"/>
          <p:cNvSpPr txBox="1"/>
          <p:nvPr/>
        </p:nvSpPr>
        <p:spPr>
          <a:xfrm>
            <a:off x="0" y="3055600"/>
            <a:ext cx="9144000" cy="2677656"/>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dirty="0"/>
              <a:t> Diyabet bir hastalık değildir, daha ziyade insülinin göreceli ya da kesin yetersizliğinin neden olduğu açlık kan glikozunun yüksekliği ile karakterize, </a:t>
            </a:r>
            <a:r>
              <a:rPr lang="tr-TR" sz="2400" dirty="0" err="1"/>
              <a:t>multifaktöriyel</a:t>
            </a:r>
            <a:r>
              <a:rPr lang="tr-TR" sz="2400" dirty="0"/>
              <a:t> heterojen gruptan, </a:t>
            </a:r>
            <a:r>
              <a:rPr lang="tr-TR" sz="2400" dirty="0" err="1"/>
              <a:t>poligenik</a:t>
            </a:r>
            <a:r>
              <a:rPr lang="tr-TR" sz="2400" dirty="0"/>
              <a:t> sendromlardandır. </a:t>
            </a:r>
          </a:p>
          <a:p>
            <a:pPr marL="285750" indent="-285750" algn="just">
              <a:buFont typeface="Wingdings" panose="05000000000000000000" pitchFamily="2" charset="2"/>
              <a:buChar char="Ø"/>
            </a:pPr>
            <a:r>
              <a:rPr lang="tr-TR" sz="2400" dirty="0"/>
              <a:t>Diyabet, yetişkin körlüğü ve ampütasyona yol açan sebep, majör böbrek yetmezliği, sinir hasarı, kalp krizi ve inmenin önde gelen nedenidir. </a:t>
            </a:r>
          </a:p>
        </p:txBody>
      </p:sp>
      <p:sp>
        <p:nvSpPr>
          <p:cNvPr id="7" name="Akış Çizelgesi: Delikli Teyp 6"/>
          <p:cNvSpPr/>
          <p:nvPr/>
        </p:nvSpPr>
        <p:spPr>
          <a:xfrm>
            <a:off x="179512" y="1916832"/>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b="1" dirty="0">
                <a:effectLst>
                  <a:outerShdw blurRad="38100" dist="38100" dir="2700000" algn="tl">
                    <a:srgbClr val="000000">
                      <a:alpha val="43137"/>
                    </a:srgbClr>
                  </a:outerShdw>
                </a:effectLst>
              </a:rPr>
              <a:t> </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TANIM</a:t>
            </a:r>
            <a:endParaRPr lang="tr-TR" dirty="0"/>
          </a:p>
        </p:txBody>
      </p:sp>
    </p:spTree>
    <p:extLst>
      <p:ext uri="{BB962C8B-B14F-4D97-AF65-F5344CB8AC3E}">
        <p14:creationId xmlns:p14="http://schemas.microsoft.com/office/powerpoint/2010/main" val="2710645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112" y="260648"/>
            <a:ext cx="4040832"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3.İnsülin Direncinin Sebepleri</a:t>
            </a:r>
          </a:p>
        </p:txBody>
      </p:sp>
      <p:sp>
        <p:nvSpPr>
          <p:cNvPr id="5" name="Metin kutusu 4"/>
          <p:cNvSpPr txBox="1"/>
          <p:nvPr/>
        </p:nvSpPr>
        <p:spPr>
          <a:xfrm>
            <a:off x="179512" y="1268760"/>
            <a:ext cx="8856984" cy="5262979"/>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dirty="0"/>
              <a:t>İnsülin direnci kilo artışıyla birlikte artar ve kilo azaldıkça azalır. Bu durum, insülin direncinin meydana gelmesinde yağ birikiminin önemli olduğunu düşündürmektedir. </a:t>
            </a:r>
          </a:p>
          <a:p>
            <a:pPr marL="285750" indent="-285750" algn="just">
              <a:buFont typeface="Wingdings" panose="05000000000000000000" pitchFamily="2" charset="2"/>
              <a:buChar char="Ø"/>
            </a:pPr>
            <a:endParaRPr lang="tr-TR" sz="2400" dirty="0"/>
          </a:p>
          <a:p>
            <a:pPr marL="285750" indent="-285750" algn="just">
              <a:buFont typeface="Wingdings" panose="05000000000000000000" pitchFamily="2" charset="2"/>
              <a:buChar char="Ø"/>
            </a:pPr>
            <a:r>
              <a:rPr lang="tr-TR" sz="2400" dirty="0" err="1"/>
              <a:t>Adipositler</a:t>
            </a:r>
            <a:r>
              <a:rPr lang="tr-TR" sz="2400" dirty="0"/>
              <a:t> tarafından üretilen düzenleyici maddeler arasında </a:t>
            </a:r>
            <a:r>
              <a:rPr lang="tr-TR" sz="2400" dirty="0" err="1"/>
              <a:t>leptin</a:t>
            </a:r>
            <a:r>
              <a:rPr lang="tr-TR" sz="2400" dirty="0"/>
              <a:t> ve </a:t>
            </a:r>
            <a:r>
              <a:rPr lang="tr-TR" sz="2400" dirty="0" err="1"/>
              <a:t>adiponektin</a:t>
            </a:r>
            <a:r>
              <a:rPr lang="tr-TR" sz="2400" dirty="0"/>
              <a:t> bulunmakta olup; bunların tümü insülin direncinin gelişmesine katkıda bulunabilir.</a:t>
            </a:r>
          </a:p>
          <a:p>
            <a:pPr marL="285750" indent="-285750" algn="just">
              <a:buFont typeface="Wingdings" panose="05000000000000000000" pitchFamily="2" charset="2"/>
              <a:buChar char="Ø"/>
            </a:pPr>
            <a:r>
              <a:rPr lang="tr-TR" sz="2400" dirty="0"/>
              <a:t> </a:t>
            </a:r>
          </a:p>
          <a:p>
            <a:pPr marL="285750" indent="-285750" algn="just">
              <a:buFont typeface="Wingdings" panose="05000000000000000000" pitchFamily="2" charset="2"/>
              <a:buChar char="Ø"/>
            </a:pPr>
            <a:r>
              <a:rPr lang="tr-TR" sz="2400" dirty="0" err="1"/>
              <a:t>Obezitede</a:t>
            </a:r>
            <a:r>
              <a:rPr lang="tr-TR" sz="2400" dirty="0"/>
              <a:t> görülen serbest yağ asidi (FFA) düzeylerinin yükselmesinin de insülin direnci gelişiminde rolü olduğu düşünülmektedir. </a:t>
            </a:r>
          </a:p>
          <a:p>
            <a:pPr marL="285750" indent="-285750" algn="just">
              <a:buFont typeface="Wingdings" panose="05000000000000000000" pitchFamily="2" charset="2"/>
              <a:buChar char="Ø"/>
            </a:pPr>
            <a:endParaRPr lang="tr-TR" sz="2400" dirty="0"/>
          </a:p>
          <a:p>
            <a:pPr algn="just"/>
            <a:r>
              <a:rPr lang="tr-TR" sz="2400" dirty="0"/>
              <a:t>FFA ayrıca, insüline dirençli </a:t>
            </a:r>
            <a:r>
              <a:rPr lang="tr-TR" sz="2400" dirty="0" err="1"/>
              <a:t>adipoz</a:t>
            </a:r>
            <a:r>
              <a:rPr lang="tr-TR" sz="2400" dirty="0"/>
              <a:t> dokuda, </a:t>
            </a:r>
            <a:r>
              <a:rPr lang="tr-TR" sz="2400" dirty="0" err="1"/>
              <a:t>lipolizden</a:t>
            </a:r>
            <a:r>
              <a:rPr lang="tr-TR" sz="2400" dirty="0"/>
              <a:t> kaynaklanmaktadır.</a:t>
            </a:r>
          </a:p>
        </p:txBody>
      </p:sp>
    </p:spTree>
    <p:extLst>
      <p:ext uri="{BB962C8B-B14F-4D97-AF65-F5344CB8AC3E}">
        <p14:creationId xmlns:p14="http://schemas.microsoft.com/office/powerpoint/2010/main" val="731822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67260" y="260648"/>
            <a:ext cx="3684659"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2.İşlevi Bozulmuş β Hücreleri</a:t>
            </a:r>
          </a:p>
        </p:txBody>
      </p:sp>
      <p:sp>
        <p:nvSpPr>
          <p:cNvPr id="6" name="Metin kutusu 5"/>
          <p:cNvSpPr txBox="1"/>
          <p:nvPr/>
        </p:nvSpPr>
        <p:spPr>
          <a:xfrm>
            <a:off x="107504" y="1340768"/>
            <a:ext cx="8820472" cy="2862322"/>
          </a:xfrm>
          <a:prstGeom prst="rect">
            <a:avLst/>
          </a:prstGeom>
          <a:noFill/>
        </p:spPr>
        <p:txBody>
          <a:bodyPr wrap="square" rtlCol="0">
            <a:spAutoFit/>
          </a:bodyPr>
          <a:lstStyle/>
          <a:p>
            <a:pPr algn="just"/>
            <a:r>
              <a:rPr lang="tr-TR" dirty="0"/>
              <a:t> Tip 2 diyabette, pankreas ilk başta β-hücresi kapasitesini korur; bu da insülin düzeylerinin normalin üzerine çıkarak ve altına inerek değişiklik göstermesine neden olur. Ancak zamanla β hücrelerinin işlev kaybı artar ve baskın </a:t>
            </a:r>
            <a:r>
              <a:rPr lang="tr-TR" dirty="0" err="1"/>
              <a:t>hiperglisemiyi</a:t>
            </a:r>
            <a:r>
              <a:rPr lang="tr-TR" dirty="0"/>
              <a:t> düzeltmek için yeterli insülin salgılayamaz olur. Örneğin, insülin düzeyleri, </a:t>
            </a:r>
            <a:r>
              <a:rPr lang="tr-TR" dirty="0" err="1"/>
              <a:t>obez</a:t>
            </a:r>
            <a:r>
              <a:rPr lang="tr-TR" dirty="0"/>
              <a:t> ve tip 2 diyabetli hastalarda fazladır ancak diyabetik olmayan </a:t>
            </a:r>
            <a:r>
              <a:rPr lang="tr-TR" dirty="0" err="1"/>
              <a:t>obez</a:t>
            </a:r>
            <a:r>
              <a:rPr lang="tr-TR" dirty="0"/>
              <a:t> bireylerdeki kadar yüksek değildir. Dolayısıyla, hastalığın doğal seyri, </a:t>
            </a:r>
            <a:r>
              <a:rPr lang="tr-TR" dirty="0" err="1"/>
              <a:t>endojen</a:t>
            </a:r>
            <a:r>
              <a:rPr lang="tr-TR" dirty="0"/>
              <a:t> insülin salgılanması ile </a:t>
            </a:r>
            <a:r>
              <a:rPr lang="tr-TR" dirty="0" err="1"/>
              <a:t>hiperglisemiyi</a:t>
            </a:r>
            <a:r>
              <a:rPr lang="tr-TR" dirty="0"/>
              <a:t> kontrol etme yeteneğinde azalmayla sonuçlanır. β-hücresi işlevindeki kötüleşme, sürekli </a:t>
            </a:r>
            <a:r>
              <a:rPr lang="tr-TR" dirty="0" err="1"/>
              <a:t>hiperglisemi</a:t>
            </a:r>
            <a:r>
              <a:rPr lang="tr-TR" dirty="0"/>
              <a:t> tablosu ve yüksek </a:t>
            </a:r>
            <a:r>
              <a:rPr lang="tr-TR" dirty="0" err="1"/>
              <a:t>FFA’nın</a:t>
            </a:r>
            <a:r>
              <a:rPr lang="tr-TR" dirty="0"/>
              <a:t> yarattığı </a:t>
            </a:r>
            <a:r>
              <a:rPr lang="tr-TR" dirty="0" err="1"/>
              <a:t>toksik</a:t>
            </a:r>
            <a:r>
              <a:rPr lang="tr-TR" dirty="0"/>
              <a:t> etkiler nedeniyle hızlanabilir.</a:t>
            </a:r>
          </a:p>
          <a:p>
            <a:pPr algn="just"/>
            <a:endParaRPr lang="tr-TR" dirty="0"/>
          </a:p>
        </p:txBody>
      </p:sp>
      <p:pic>
        <p:nvPicPr>
          <p:cNvPr id="8194" name="Picture 2" descr="C:\Users\gulsa\Dropbox\xys\Photo 16-09-2018, 20 01 3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saturation sat="400000"/>
                    </a14:imgEffect>
                    <a14:imgEffect>
                      <a14:brightnessContrast bright="-9000" contrast="-45000"/>
                    </a14:imgEffect>
                  </a14:imgLayer>
                </a14:imgProps>
              </a:ext>
              <a:ext uri="{28A0092B-C50C-407E-A947-70E740481C1C}">
                <a14:useLocalDpi xmlns:a14="http://schemas.microsoft.com/office/drawing/2010/main" val="0"/>
              </a:ext>
            </a:extLst>
          </a:blip>
          <a:srcRect/>
          <a:stretch>
            <a:fillRect/>
          </a:stretch>
        </p:blipFill>
        <p:spPr bwMode="auto">
          <a:xfrm>
            <a:off x="167260" y="4183974"/>
            <a:ext cx="8778119"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50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67260" y="260648"/>
            <a:ext cx="4692772" cy="1152128"/>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3. Tip 2 Diyabette </a:t>
            </a:r>
            <a:r>
              <a:rPr lang="tr-TR" dirty="0" err="1">
                <a:ln w="18415" cmpd="sng">
                  <a:solidFill>
                    <a:srgbClr val="FFFFFF"/>
                  </a:solidFill>
                  <a:prstDash val="solid"/>
                </a:ln>
                <a:solidFill>
                  <a:srgbClr val="FFFFFF"/>
                </a:solidFill>
                <a:effectLst>
                  <a:outerShdw blurRad="63500" dir="3600000" algn="tl" rotWithShape="0">
                    <a:srgbClr val="000000">
                      <a:alpha val="70000"/>
                    </a:srgbClr>
                  </a:outerShdw>
                </a:effectLst>
              </a:rPr>
              <a:t>Metabolik</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Değişiklikler</a:t>
            </a:r>
          </a:p>
        </p:txBody>
      </p:sp>
      <p:sp>
        <p:nvSpPr>
          <p:cNvPr id="5" name="Metin kutusu 4"/>
          <p:cNvSpPr txBox="1"/>
          <p:nvPr/>
        </p:nvSpPr>
        <p:spPr>
          <a:xfrm>
            <a:off x="167260" y="1700808"/>
            <a:ext cx="8869236" cy="646331"/>
          </a:xfrm>
          <a:prstGeom prst="rect">
            <a:avLst/>
          </a:prstGeom>
          <a:noFill/>
        </p:spPr>
        <p:txBody>
          <a:bodyPr wrap="square" rtlCol="0">
            <a:spAutoFit/>
          </a:bodyPr>
          <a:lstStyle/>
          <a:p>
            <a:pPr algn="just"/>
            <a:r>
              <a:rPr lang="tr-TR" dirty="0"/>
              <a:t>Tip 2 diyabette gözlenen </a:t>
            </a:r>
            <a:r>
              <a:rPr lang="tr-TR" dirty="0" err="1"/>
              <a:t>metabolik</a:t>
            </a:r>
            <a:r>
              <a:rPr lang="tr-TR" dirty="0"/>
              <a:t> anormallikler, karaciğer, kas ve yağ dokusunda ortaya çıkan insülin direncinin sonucudur.</a:t>
            </a:r>
          </a:p>
        </p:txBody>
      </p:sp>
      <p:pic>
        <p:nvPicPr>
          <p:cNvPr id="9218" name="Picture 2" descr="C:\Users\gulsa\Dropbox\xys\Photo 16-09-2018, 20 01 35.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3000"/>
                    </a14:imgEffect>
                    <a14:imgEffect>
                      <a14:saturation sat="135000"/>
                    </a14:imgEffect>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1475656" y="2492896"/>
            <a:ext cx="6048672" cy="414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0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112" y="260648"/>
            <a:ext cx="2384648"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a:t>
            </a:r>
            <a:r>
              <a:rPr lang="tr-TR"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Hiperglisemi</a:t>
            </a:r>
            <a:endPar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Dikdörtgen 4"/>
          <p:cNvSpPr/>
          <p:nvPr/>
        </p:nvSpPr>
        <p:spPr>
          <a:xfrm>
            <a:off x="0" y="3284984"/>
            <a:ext cx="2411760"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a:t>
            </a:r>
            <a:r>
              <a:rPr lang="tr-TR"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Dislipidemi</a:t>
            </a: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
        <p:nvSpPr>
          <p:cNvPr id="6" name="Metin kutusu 5"/>
          <p:cNvSpPr txBox="1"/>
          <p:nvPr/>
        </p:nvSpPr>
        <p:spPr>
          <a:xfrm>
            <a:off x="395536" y="1196752"/>
            <a:ext cx="8280920" cy="2031325"/>
          </a:xfrm>
          <a:prstGeom prst="rect">
            <a:avLst/>
          </a:prstGeom>
          <a:noFill/>
        </p:spPr>
        <p:txBody>
          <a:bodyPr wrap="square" rtlCol="0">
            <a:spAutoFit/>
          </a:bodyPr>
          <a:lstStyle/>
          <a:p>
            <a:pPr algn="just"/>
            <a:r>
              <a:rPr lang="tr-TR" dirty="0" err="1"/>
              <a:t>Hiperglisemi</a:t>
            </a:r>
            <a:r>
              <a:rPr lang="tr-TR" dirty="0"/>
              <a:t> azalmış </a:t>
            </a:r>
            <a:r>
              <a:rPr lang="tr-TR" dirty="0" err="1"/>
              <a:t>periferal</a:t>
            </a:r>
            <a:r>
              <a:rPr lang="tr-TR" dirty="0"/>
              <a:t> kullanım ile kombine </a:t>
            </a:r>
            <a:r>
              <a:rPr lang="tr-TR" dirty="0" err="1"/>
              <a:t>hepatik</a:t>
            </a:r>
            <a:r>
              <a:rPr lang="tr-TR" dirty="0"/>
              <a:t> glikoz üretimine sebep olur. </a:t>
            </a:r>
            <a:r>
              <a:rPr lang="tr-TR" dirty="0" err="1"/>
              <a:t>Ketozis</a:t>
            </a:r>
            <a:r>
              <a:rPr lang="tr-TR" dirty="0"/>
              <a:t> tip 2 diyabetli hastalarda genellikle minimaldir ya da bulunmaz, çünkü insülin varlığı hatta insülin direncinin bulunması </a:t>
            </a:r>
            <a:r>
              <a:rPr lang="tr-TR" dirty="0" err="1"/>
              <a:t>hepatik</a:t>
            </a:r>
            <a:r>
              <a:rPr lang="tr-TR" dirty="0"/>
              <a:t> </a:t>
            </a:r>
            <a:r>
              <a:rPr lang="tr-TR" dirty="0" err="1"/>
              <a:t>ketogenezi</a:t>
            </a:r>
            <a:r>
              <a:rPr lang="tr-TR" dirty="0"/>
              <a:t> azaltır. </a:t>
            </a:r>
          </a:p>
          <a:p>
            <a:pPr algn="just"/>
            <a:r>
              <a:rPr lang="tr-TR" dirty="0"/>
              <a:t>Not: tip 2 diyabet tedavisinde oral ajan olarak kullanılan </a:t>
            </a:r>
            <a:r>
              <a:rPr lang="tr-TR" dirty="0" err="1"/>
              <a:t>metformin</a:t>
            </a:r>
            <a:r>
              <a:rPr lang="tr-TR" dirty="0"/>
              <a:t> </a:t>
            </a:r>
            <a:r>
              <a:rPr lang="tr-TR" dirty="0" err="1"/>
              <a:t>hepatik</a:t>
            </a:r>
            <a:r>
              <a:rPr lang="tr-TR" dirty="0"/>
              <a:t> </a:t>
            </a:r>
            <a:r>
              <a:rPr lang="tr-TR" dirty="0" err="1"/>
              <a:t>glukoneogenezi</a:t>
            </a:r>
            <a:r>
              <a:rPr lang="tr-TR" dirty="0"/>
              <a:t> engeller.</a:t>
            </a:r>
          </a:p>
          <a:p>
            <a:pPr algn="just"/>
            <a:endParaRPr lang="tr-TR" dirty="0"/>
          </a:p>
        </p:txBody>
      </p:sp>
      <p:sp>
        <p:nvSpPr>
          <p:cNvPr id="7" name="Metin kutusu 6"/>
          <p:cNvSpPr txBox="1"/>
          <p:nvPr/>
        </p:nvSpPr>
        <p:spPr>
          <a:xfrm>
            <a:off x="395536" y="4365104"/>
            <a:ext cx="8280920" cy="2031325"/>
          </a:xfrm>
          <a:prstGeom prst="rect">
            <a:avLst/>
          </a:prstGeom>
          <a:noFill/>
        </p:spPr>
        <p:txBody>
          <a:bodyPr wrap="square" rtlCol="0">
            <a:spAutoFit/>
          </a:bodyPr>
          <a:lstStyle/>
          <a:p>
            <a:pPr algn="just"/>
            <a:r>
              <a:rPr lang="tr-TR" dirty="0"/>
              <a:t>Karaciğerde, yağ asitleri </a:t>
            </a:r>
            <a:r>
              <a:rPr lang="tr-TR" dirty="0" err="1"/>
              <a:t>triaçilgliserola</a:t>
            </a:r>
            <a:r>
              <a:rPr lang="tr-TR" dirty="0"/>
              <a:t> dönüştürülür, </a:t>
            </a:r>
            <a:r>
              <a:rPr lang="tr-TR" dirty="0" err="1"/>
              <a:t>VLDL’de</a:t>
            </a:r>
            <a:r>
              <a:rPr lang="tr-TR" dirty="0"/>
              <a:t> paketlenir ve salgılanır. </a:t>
            </a:r>
            <a:r>
              <a:rPr lang="tr-TR" dirty="0" err="1"/>
              <a:t>Şilomikronlar</a:t>
            </a:r>
            <a:r>
              <a:rPr lang="tr-TR" dirty="0"/>
              <a:t> bir öğün sonrası diyet </a:t>
            </a:r>
            <a:r>
              <a:rPr lang="tr-TR" dirty="0" err="1"/>
              <a:t>lipidlerinden</a:t>
            </a:r>
            <a:r>
              <a:rPr lang="tr-TR" dirty="0"/>
              <a:t> barsak mukoza hücrelerince sentezledir. Diyabetiklerde, yağ dokusunda </a:t>
            </a:r>
            <a:r>
              <a:rPr lang="tr-TR" dirty="0" err="1"/>
              <a:t>lipoprotein</a:t>
            </a:r>
            <a:r>
              <a:rPr lang="tr-TR" dirty="0"/>
              <a:t> </a:t>
            </a:r>
            <a:r>
              <a:rPr lang="tr-TR" dirty="0" err="1"/>
              <a:t>lipazca</a:t>
            </a:r>
            <a:r>
              <a:rPr lang="tr-TR" dirty="0"/>
              <a:t> </a:t>
            </a:r>
            <a:r>
              <a:rPr lang="tr-TR" dirty="0" err="1"/>
              <a:t>katalizlenen</a:t>
            </a:r>
            <a:r>
              <a:rPr lang="tr-TR" dirty="0"/>
              <a:t> </a:t>
            </a:r>
            <a:r>
              <a:rPr lang="tr-TR" dirty="0" err="1"/>
              <a:t>lipoprotein</a:t>
            </a:r>
            <a:r>
              <a:rPr lang="tr-TR" dirty="0"/>
              <a:t> yıkımı düşük orandadır, </a:t>
            </a:r>
            <a:r>
              <a:rPr lang="tr-TR" dirty="0" err="1"/>
              <a:t>hipertriaçilgliserolomiye</a:t>
            </a:r>
            <a:r>
              <a:rPr lang="tr-TR" dirty="0"/>
              <a:t> neden olacak şekilde </a:t>
            </a:r>
            <a:r>
              <a:rPr lang="tr-TR" dirty="0" err="1"/>
              <a:t>şilomikron</a:t>
            </a:r>
            <a:r>
              <a:rPr lang="tr-TR" dirty="0"/>
              <a:t> ve VLDL değerleri yüksektir . Ayrıca, düşük HDL değerleri 2 diyabetle ilişkilidir.</a:t>
            </a:r>
          </a:p>
          <a:p>
            <a:pPr algn="just"/>
            <a:endParaRPr lang="tr-TR" dirty="0"/>
          </a:p>
        </p:txBody>
      </p:sp>
    </p:spTree>
    <p:extLst>
      <p:ext uri="{BB962C8B-B14F-4D97-AF65-F5344CB8AC3E}">
        <p14:creationId xmlns:p14="http://schemas.microsoft.com/office/powerpoint/2010/main" val="12828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67260" y="260648"/>
            <a:ext cx="4692772" cy="1152128"/>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4. Tip 2 Diyabet Tedavisi</a:t>
            </a:r>
          </a:p>
        </p:txBody>
      </p:sp>
      <p:sp>
        <p:nvSpPr>
          <p:cNvPr id="5" name="Metin kutusu 4"/>
          <p:cNvSpPr txBox="1"/>
          <p:nvPr/>
        </p:nvSpPr>
        <p:spPr>
          <a:xfrm>
            <a:off x="323528" y="2204864"/>
            <a:ext cx="8496944" cy="3170099"/>
          </a:xfrm>
          <a:prstGeom prst="rect">
            <a:avLst/>
          </a:prstGeom>
          <a:noFill/>
        </p:spPr>
        <p:txBody>
          <a:bodyPr wrap="square" rtlCol="0">
            <a:spAutoFit/>
          </a:bodyPr>
          <a:lstStyle/>
          <a:p>
            <a:pPr marL="285750" indent="-285750" algn="just">
              <a:buFont typeface="Wingdings" panose="05000000000000000000" pitchFamily="2" charset="2"/>
              <a:buChar char="v"/>
            </a:pPr>
            <a:r>
              <a:rPr lang="tr-TR" sz="2000" dirty="0"/>
              <a:t> Tip 2 diyabet tedavisinde hedef kan glikoz konsantrasyonlarını normal sınırlarda tutmak ve uzun dönemli komplikasyon oluşumlarını önlemektir.</a:t>
            </a:r>
          </a:p>
          <a:p>
            <a:pPr algn="just"/>
            <a:endParaRPr lang="tr-TR" sz="2000" dirty="0"/>
          </a:p>
          <a:p>
            <a:pPr marL="285750" indent="-285750" algn="just">
              <a:buFont typeface="Wingdings" panose="05000000000000000000" pitchFamily="2" charset="2"/>
              <a:buChar char="v"/>
            </a:pPr>
            <a:r>
              <a:rPr lang="tr-TR" sz="2000" dirty="0"/>
              <a:t> Yeni tanı konmuş tip 2 diyabetlilerde kilo verme, egzersiz ve tıbbi beslenme tedavisi (diyet değişiklikleri) sıklıkla </a:t>
            </a:r>
            <a:r>
              <a:rPr lang="tr-TR" sz="2000" dirty="0" err="1"/>
              <a:t>hiperglisemiyi</a:t>
            </a:r>
            <a:r>
              <a:rPr lang="tr-TR" sz="2000" dirty="0"/>
              <a:t> düzeltir.</a:t>
            </a:r>
          </a:p>
          <a:p>
            <a:pPr algn="just"/>
            <a:r>
              <a:rPr lang="tr-TR" sz="2000" dirty="0"/>
              <a:t> </a:t>
            </a:r>
          </a:p>
          <a:p>
            <a:pPr marL="285750" indent="-285750" algn="just">
              <a:buFont typeface="Wingdings" panose="05000000000000000000" pitchFamily="2" charset="2"/>
              <a:buChar char="v"/>
            </a:pPr>
            <a:r>
              <a:rPr lang="tr-TR" sz="2000" dirty="0"/>
              <a:t> </a:t>
            </a:r>
            <a:r>
              <a:rPr lang="tr-TR" sz="2000" dirty="0" err="1"/>
              <a:t>Hipoglisemik</a:t>
            </a:r>
            <a:r>
              <a:rPr lang="tr-TR" sz="2000" dirty="0"/>
              <a:t> ajanlar yada insülin terapi tedavisi tatmin edici plazma glikoz seviyelerini sağlamak için gerekli olabilir.</a:t>
            </a:r>
          </a:p>
          <a:p>
            <a:pPr algn="just"/>
            <a:endParaRPr lang="tr-TR" sz="2000" dirty="0"/>
          </a:p>
        </p:txBody>
      </p:sp>
    </p:spTree>
    <p:extLst>
      <p:ext uri="{BB962C8B-B14F-4D97-AF65-F5344CB8AC3E}">
        <p14:creationId xmlns:p14="http://schemas.microsoft.com/office/powerpoint/2010/main" val="2183047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3779912" cy="1584176"/>
          </a:xfrm>
          <a:prstGeom prst="corne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DİYABETİN KRONİK ETKİLERİ VE ÖNLENMESİ</a:t>
            </a:r>
          </a:p>
        </p:txBody>
      </p:sp>
      <p:pic>
        <p:nvPicPr>
          <p:cNvPr id="10242" name="Picture 2" descr="C:\Users\gulsa\Dropbox\xys\Photo 16-09-2018, 20 01 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32856"/>
            <a:ext cx="2712950" cy="4176464"/>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419872" y="2132856"/>
            <a:ext cx="5724128" cy="4678204"/>
          </a:xfrm>
          <a:prstGeom prst="rect">
            <a:avLst/>
          </a:prstGeom>
          <a:noFill/>
        </p:spPr>
        <p:txBody>
          <a:bodyPr wrap="square" rtlCol="0">
            <a:spAutoFit/>
          </a:bodyPr>
          <a:lstStyle/>
          <a:p>
            <a:pPr marL="285750" indent="-285750" algn="just">
              <a:buClr>
                <a:srgbClr val="0070C0"/>
              </a:buClr>
              <a:buFont typeface="Trebuchet MS" panose="020B0603020202020204" pitchFamily="34" charset="0"/>
              <a:buChar char="‰"/>
            </a:pPr>
            <a:r>
              <a:rPr lang="tr-TR" dirty="0"/>
              <a:t>Mevcut tedaviler, diyabetin </a:t>
            </a:r>
            <a:r>
              <a:rPr lang="tr-TR" dirty="0" err="1"/>
              <a:t>hiperglisemi</a:t>
            </a:r>
            <a:r>
              <a:rPr lang="tr-TR" dirty="0"/>
              <a:t> tablosunu hafifletir fakat metabolizmayı tamamen </a:t>
            </a:r>
            <a:r>
              <a:rPr lang="tr-TR" dirty="0" err="1"/>
              <a:t>normalize</a:t>
            </a:r>
            <a:r>
              <a:rPr lang="tr-TR" dirty="0"/>
              <a:t> etmede başarısızdır.</a:t>
            </a:r>
          </a:p>
          <a:p>
            <a:pPr marL="285750" indent="-285750" algn="just">
              <a:buClr>
                <a:srgbClr val="0070C0"/>
              </a:buClr>
              <a:buFont typeface="Trebuchet MS" panose="020B0603020202020204" pitchFamily="34" charset="0"/>
              <a:buChar char="‰"/>
            </a:pPr>
            <a:r>
              <a:rPr lang="tr-TR" dirty="0"/>
              <a:t>Kan şekerinin uzun süre yüksek düzeylerde olması diyabetin erken </a:t>
            </a:r>
            <a:r>
              <a:rPr lang="tr-TR" dirty="0" err="1"/>
              <a:t>ateroskleroz</a:t>
            </a:r>
            <a:r>
              <a:rPr lang="tr-TR" dirty="0"/>
              <a:t> (</a:t>
            </a:r>
            <a:r>
              <a:rPr lang="tr-TR" dirty="0" err="1"/>
              <a:t>kardiyovasküler</a:t>
            </a:r>
            <a:r>
              <a:rPr lang="tr-TR" dirty="0"/>
              <a:t> hastalık ve inme dahil), </a:t>
            </a:r>
            <a:r>
              <a:rPr lang="tr-TR" dirty="0" err="1"/>
              <a:t>retinopati</a:t>
            </a:r>
            <a:r>
              <a:rPr lang="tr-TR" dirty="0"/>
              <a:t>, </a:t>
            </a:r>
            <a:r>
              <a:rPr lang="tr-TR" dirty="0" err="1"/>
              <a:t>nefropati</a:t>
            </a:r>
            <a:r>
              <a:rPr lang="tr-TR" dirty="0"/>
              <a:t> ve </a:t>
            </a:r>
            <a:r>
              <a:rPr lang="tr-TR" dirty="0" err="1"/>
              <a:t>nöropati</a:t>
            </a:r>
            <a:r>
              <a:rPr lang="tr-TR" dirty="0"/>
              <a:t> gibi kronik komplikasyonları ile ilişkilidir. </a:t>
            </a:r>
          </a:p>
          <a:p>
            <a:pPr marL="285750" indent="-285750" algn="just">
              <a:buClr>
                <a:srgbClr val="0070C0"/>
              </a:buClr>
              <a:buFont typeface="Trebuchet MS" panose="020B0603020202020204" pitchFamily="34" charset="0"/>
              <a:buChar char="‰"/>
            </a:pPr>
            <a:r>
              <a:rPr lang="tr-TR" dirty="0" err="1"/>
              <a:t>Insülin</a:t>
            </a:r>
            <a:r>
              <a:rPr lang="tr-TR" dirty="0"/>
              <a:t> ile yoğun tedavi uzun dönemli komplikasyonların oluşumunu geciktirir ve ilerlemesini yavaşlatır.</a:t>
            </a:r>
          </a:p>
          <a:p>
            <a:pPr lvl="0" algn="just">
              <a:buClr>
                <a:srgbClr val="0070C0"/>
              </a:buClr>
            </a:pPr>
            <a:r>
              <a:rPr lang="tr-TR" sz="1400" dirty="0">
                <a:solidFill>
                  <a:prstClr val="black"/>
                </a:solidFill>
              </a:rPr>
              <a:t>örneğin, </a:t>
            </a:r>
            <a:r>
              <a:rPr lang="tr-TR" sz="1400" dirty="0" err="1">
                <a:solidFill>
                  <a:prstClr val="black"/>
                </a:solidFill>
              </a:rPr>
              <a:t>retinopati</a:t>
            </a:r>
            <a:r>
              <a:rPr lang="tr-TR" sz="1400" dirty="0">
                <a:solidFill>
                  <a:prstClr val="black"/>
                </a:solidFill>
              </a:rPr>
              <a:t> görülme sıklığındaki azalma, kan şekeri kontrolünün düzenlenmesi ile ilişkilidir ve HbA1c seviyesi azalır. </a:t>
            </a:r>
            <a:endParaRPr lang="tr-TR" dirty="0"/>
          </a:p>
          <a:p>
            <a:pPr marL="285750" indent="-285750" algn="just">
              <a:buClr>
                <a:srgbClr val="0070C0"/>
              </a:buClr>
              <a:buFont typeface="Trebuchet MS" panose="020B0603020202020204" pitchFamily="34" charset="0"/>
              <a:buChar char="‰"/>
            </a:pPr>
            <a:r>
              <a:rPr lang="tr-TR" dirty="0" err="1"/>
              <a:t>Hipergliseminin</a:t>
            </a:r>
            <a:r>
              <a:rPr lang="tr-TR" dirty="0"/>
              <a:t> diyabetin kronik komplikasyonlarına nasıl yol açtığı belirsizdir. Glikoz girişinin insüline bağımlı olmadığı hücrelerde, yüksek kan şekeri, hücre içi glikoz ve </a:t>
            </a:r>
            <a:r>
              <a:rPr lang="tr-TR" dirty="0" err="1"/>
              <a:t>metabolitlerinin</a:t>
            </a:r>
            <a:r>
              <a:rPr lang="tr-TR" dirty="0"/>
              <a:t> artışına sebep olur.</a:t>
            </a:r>
          </a:p>
        </p:txBody>
      </p:sp>
    </p:spTree>
    <p:extLst>
      <p:ext uri="{BB962C8B-B14F-4D97-AF65-F5344CB8AC3E}">
        <p14:creationId xmlns:p14="http://schemas.microsoft.com/office/powerpoint/2010/main" val="2694838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gulsa\Dropbox\xys\Photo 16-09-2018, 20 01 39.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9000"/>
                    </a14:imgEffect>
                    <a14:imgEffect>
                      <a14:brightnessContrast bright="-9000"/>
                    </a14:imgEffect>
                  </a14:imgLayer>
                </a14:imgProps>
              </a:ext>
              <a:ext uri="{28A0092B-C50C-407E-A947-70E740481C1C}">
                <a14:useLocalDpi xmlns:a14="http://schemas.microsoft.com/office/drawing/2010/main" val="0"/>
              </a:ext>
            </a:extLst>
          </a:blip>
          <a:srcRect t="2781" b="2521"/>
          <a:stretch/>
        </p:blipFill>
        <p:spPr bwMode="auto">
          <a:xfrm>
            <a:off x="179512" y="2276872"/>
            <a:ext cx="3146033" cy="436418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23528" y="932527"/>
            <a:ext cx="8640960" cy="1200329"/>
          </a:xfrm>
          <a:prstGeom prst="rect">
            <a:avLst/>
          </a:prstGeom>
          <a:noFill/>
        </p:spPr>
        <p:txBody>
          <a:bodyPr wrap="square" rtlCol="0">
            <a:spAutoFit/>
          </a:bodyPr>
          <a:lstStyle/>
          <a:p>
            <a:pPr algn="just"/>
            <a:r>
              <a:rPr lang="tr-TR" dirty="0">
                <a:solidFill>
                  <a:srgbClr val="C00000"/>
                </a:solidFill>
              </a:rPr>
              <a:t>Tip 1 diyabet için önleyici tedavi bulunmamaktadır. </a:t>
            </a:r>
          </a:p>
          <a:p>
            <a:pPr algn="just"/>
            <a:r>
              <a:rPr lang="tr-TR" dirty="0"/>
              <a:t>Tip 2 diyabet riski önemli ölçüde; tıbbi beslenme tedavisi, kilo kaybı, egzersiz, hipertansiyon ve </a:t>
            </a:r>
            <a:r>
              <a:rPr lang="tr-TR" dirty="0" err="1"/>
              <a:t>dislipidemilerin</a:t>
            </a:r>
            <a:r>
              <a:rPr lang="tr-TR" dirty="0"/>
              <a:t> agresif kontrollerinin yer aldığı kombine bir rejim uygulaması ile azaltılabilir.</a:t>
            </a:r>
          </a:p>
        </p:txBody>
      </p:sp>
      <p:sp>
        <p:nvSpPr>
          <p:cNvPr id="5" name="Metin kutusu 4"/>
          <p:cNvSpPr txBox="1"/>
          <p:nvPr/>
        </p:nvSpPr>
        <p:spPr>
          <a:xfrm>
            <a:off x="3325545" y="2492896"/>
            <a:ext cx="5818455" cy="923330"/>
          </a:xfrm>
          <a:prstGeom prst="rect">
            <a:avLst/>
          </a:prstGeom>
          <a:noFill/>
        </p:spPr>
        <p:txBody>
          <a:bodyPr wrap="square" rtlCol="0">
            <a:spAutoFit/>
          </a:bodyPr>
          <a:lstStyle/>
          <a:p>
            <a:pPr algn="just"/>
            <a:r>
              <a:rPr lang="tr-TR" dirty="0"/>
              <a:t>Uzun süreli tip 2 diyabeti olan kişilerde kalp-damar hastalığı ile ilgili yoğun tedavisinin yararlı etkisi gösterilememiştir. </a:t>
            </a:r>
          </a:p>
        </p:txBody>
      </p:sp>
      <p:sp>
        <p:nvSpPr>
          <p:cNvPr id="6" name="Yuvarlatılmış Dikdörtgen 5"/>
          <p:cNvSpPr/>
          <p:nvPr/>
        </p:nvSpPr>
        <p:spPr>
          <a:xfrm>
            <a:off x="3563888" y="3933056"/>
            <a:ext cx="5256584" cy="15841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a:t>Klinik kanıtlar, diyabetin seyrini mümkün olduğunca iyileştirme adına, HbA</a:t>
            </a:r>
            <a:r>
              <a:rPr lang="tr-TR" sz="1100" dirty="0"/>
              <a:t>1C </a:t>
            </a:r>
            <a:r>
              <a:rPr lang="tr-TR" dirty="0"/>
              <a:t>düzeylerini %7.0 den az oranlara düşürme amacı ile erken ve yoğun tedaviye başlanmasını desteklemektedir.</a:t>
            </a:r>
          </a:p>
        </p:txBody>
      </p:sp>
    </p:spTree>
    <p:extLst>
      <p:ext uri="{BB962C8B-B14F-4D97-AF65-F5344CB8AC3E}">
        <p14:creationId xmlns:p14="http://schemas.microsoft.com/office/powerpoint/2010/main" val="276484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375774845"/>
              </p:ext>
            </p:extLst>
          </p:nvPr>
        </p:nvGraphicFramePr>
        <p:xfrm>
          <a:off x="89756" y="325514"/>
          <a:ext cx="8964489" cy="6206972"/>
        </p:xfrm>
        <a:graphic>
          <a:graphicData uri="http://schemas.openxmlformats.org/drawingml/2006/table">
            <a:tbl>
              <a:tblPr firstRow="1" bandRow="1">
                <a:tableStyleId>{5C22544A-7EE6-4342-B048-85BDC9FD1C3A}</a:tableStyleId>
              </a:tblPr>
              <a:tblGrid>
                <a:gridCol w="2592289">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3275856">
                  <a:extLst>
                    <a:ext uri="{9D8B030D-6E8A-4147-A177-3AD203B41FA5}">
                      <a16:colId xmlns:a16="http://schemas.microsoft.com/office/drawing/2014/main" val="20002"/>
                    </a:ext>
                  </a:extLst>
                </a:gridCol>
              </a:tblGrid>
              <a:tr h="370643">
                <a:tc>
                  <a:txBody>
                    <a:bodyPr/>
                    <a:lstStyle/>
                    <a:p>
                      <a:pPr algn="ctr"/>
                      <a:endParaRPr lang="tr-TR" sz="1400" dirty="0"/>
                    </a:p>
                  </a:txBody>
                  <a:tcPr anchor="ctr"/>
                </a:tc>
                <a:tc>
                  <a:txBody>
                    <a:bodyPr/>
                    <a:lstStyle/>
                    <a:p>
                      <a:pPr algn="ctr"/>
                      <a:r>
                        <a:rPr lang="tr-TR" sz="1600" dirty="0"/>
                        <a:t>TİP</a:t>
                      </a:r>
                      <a:r>
                        <a:rPr lang="tr-TR" sz="1600" baseline="0" dirty="0"/>
                        <a:t> 1 Diyabet ( eski adıyla insüline bağlı diyabet)</a:t>
                      </a:r>
                      <a:endParaRPr lang="tr-TR" sz="1600" dirty="0"/>
                    </a:p>
                  </a:txBody>
                  <a:tcPr anchor="ctr"/>
                </a:tc>
                <a:tc>
                  <a:txBody>
                    <a:bodyPr/>
                    <a:lstStyle/>
                    <a:p>
                      <a:pPr algn="ctr"/>
                      <a:r>
                        <a:rPr lang="tr-TR" sz="1600" dirty="0"/>
                        <a:t>TİP 2 Diyabet (eski adıyla insülinden bağımsız diyabet)</a:t>
                      </a:r>
                    </a:p>
                  </a:txBody>
                  <a:tcPr anchor="ctr"/>
                </a:tc>
                <a:extLst>
                  <a:ext uri="{0D108BD9-81ED-4DB2-BD59-A6C34878D82A}">
                    <a16:rowId xmlns:a16="http://schemas.microsoft.com/office/drawing/2014/main" val="10000"/>
                  </a:ext>
                </a:extLst>
              </a:tr>
              <a:tr h="370643">
                <a:tc>
                  <a:txBody>
                    <a:bodyPr/>
                    <a:lstStyle/>
                    <a:p>
                      <a:pPr algn="ctr"/>
                      <a:r>
                        <a:rPr lang="tr-TR" sz="1600" dirty="0"/>
                        <a:t>Başlangıç Yaşı</a:t>
                      </a:r>
                    </a:p>
                  </a:txBody>
                  <a:tcPr anchor="ctr"/>
                </a:tc>
                <a:tc>
                  <a:txBody>
                    <a:bodyPr/>
                    <a:lstStyle/>
                    <a:p>
                      <a:pPr algn="ctr"/>
                      <a:r>
                        <a:rPr lang="tr-TR" sz="1400" dirty="0"/>
                        <a:t>Genellikle</a:t>
                      </a:r>
                      <a:r>
                        <a:rPr lang="tr-TR" sz="1400" baseline="0" dirty="0"/>
                        <a:t> çocuk ve ergenlik döneminde belirtiler hızla gelişir.</a:t>
                      </a:r>
                      <a:endParaRPr lang="tr-TR" sz="1400" dirty="0"/>
                    </a:p>
                  </a:txBody>
                  <a:tcPr anchor="ctr"/>
                </a:tc>
                <a:tc>
                  <a:txBody>
                    <a:bodyPr/>
                    <a:lstStyle/>
                    <a:p>
                      <a:pPr algn="ctr"/>
                      <a:r>
                        <a:rPr lang="tr-TR" sz="1400" dirty="0"/>
                        <a:t>Sıklıkla 35 yaş sonrası ; semptomlar</a:t>
                      </a:r>
                      <a:r>
                        <a:rPr lang="tr-TR" sz="1400" baseline="0" dirty="0"/>
                        <a:t> kademeli olarak gelişir.</a:t>
                      </a:r>
                      <a:endParaRPr lang="tr-TR" sz="1400" dirty="0"/>
                    </a:p>
                  </a:txBody>
                  <a:tcPr anchor="ctr"/>
                </a:tc>
                <a:extLst>
                  <a:ext uri="{0D108BD9-81ED-4DB2-BD59-A6C34878D82A}">
                    <a16:rowId xmlns:a16="http://schemas.microsoft.com/office/drawing/2014/main" val="10001"/>
                  </a:ext>
                </a:extLst>
              </a:tr>
              <a:tr h="370643">
                <a:tc>
                  <a:txBody>
                    <a:bodyPr/>
                    <a:lstStyle/>
                    <a:p>
                      <a:pPr algn="ctr"/>
                      <a:r>
                        <a:rPr lang="tr-TR" sz="1600" dirty="0"/>
                        <a:t>Hastalığın Başlangıç</a:t>
                      </a:r>
                      <a:r>
                        <a:rPr lang="tr-TR" sz="1600" baseline="0" dirty="0"/>
                        <a:t> Zamanında Beslenme Durumu</a:t>
                      </a:r>
                      <a:endParaRPr lang="tr-TR" sz="1600" dirty="0"/>
                    </a:p>
                  </a:txBody>
                  <a:tcPr anchor="ctr"/>
                </a:tc>
                <a:tc>
                  <a:txBody>
                    <a:bodyPr/>
                    <a:lstStyle/>
                    <a:p>
                      <a:pPr algn="ctr"/>
                      <a:r>
                        <a:rPr lang="tr-TR" sz="1400" dirty="0"/>
                        <a:t>Genellikle yetersiz beslenme</a:t>
                      </a:r>
                    </a:p>
                  </a:txBody>
                  <a:tcPr anchor="ctr"/>
                </a:tc>
                <a:tc>
                  <a:txBody>
                    <a:bodyPr/>
                    <a:lstStyle/>
                    <a:p>
                      <a:pPr algn="ctr"/>
                      <a:r>
                        <a:rPr lang="tr-TR" sz="1400" dirty="0" err="1"/>
                        <a:t>Obezite</a:t>
                      </a:r>
                      <a:r>
                        <a:rPr lang="tr-TR" sz="1400" dirty="0"/>
                        <a:t> genellikle</a:t>
                      </a:r>
                      <a:r>
                        <a:rPr lang="tr-TR" sz="1400" baseline="0" dirty="0"/>
                        <a:t> mevcut</a:t>
                      </a:r>
                      <a:endParaRPr lang="tr-TR" sz="1400" dirty="0"/>
                    </a:p>
                  </a:txBody>
                  <a:tcPr anchor="ctr"/>
                </a:tc>
                <a:extLst>
                  <a:ext uri="{0D108BD9-81ED-4DB2-BD59-A6C34878D82A}">
                    <a16:rowId xmlns:a16="http://schemas.microsoft.com/office/drawing/2014/main" val="10002"/>
                  </a:ext>
                </a:extLst>
              </a:tr>
              <a:tr h="370643">
                <a:tc>
                  <a:txBody>
                    <a:bodyPr/>
                    <a:lstStyle/>
                    <a:p>
                      <a:pPr algn="ctr"/>
                      <a:r>
                        <a:rPr lang="tr-TR" sz="1600" dirty="0"/>
                        <a:t>Yaygınlık</a:t>
                      </a:r>
                    </a:p>
                  </a:txBody>
                  <a:tcPr anchor="ctr"/>
                </a:tc>
                <a:tc>
                  <a:txBody>
                    <a:bodyPr/>
                    <a:lstStyle/>
                    <a:p>
                      <a:pPr algn="ctr"/>
                      <a:r>
                        <a:rPr lang="tr-TR" sz="1400" dirty="0" err="1"/>
                        <a:t>Diabetiklerin</a:t>
                      </a:r>
                      <a:r>
                        <a:rPr lang="tr-TR" sz="1400" baseline="0" dirty="0"/>
                        <a:t> %10’u</a:t>
                      </a:r>
                      <a:endParaRPr lang="tr-TR" sz="1400" dirty="0"/>
                    </a:p>
                  </a:txBody>
                  <a:tcPr anchor="ctr"/>
                </a:tc>
                <a:tc>
                  <a:txBody>
                    <a:bodyPr/>
                    <a:lstStyle/>
                    <a:p>
                      <a:pPr algn="ctr"/>
                      <a:r>
                        <a:rPr lang="tr-TR" sz="1400" dirty="0" err="1"/>
                        <a:t>Diabetiklerin</a:t>
                      </a:r>
                      <a:r>
                        <a:rPr lang="tr-TR" sz="1400" dirty="0"/>
                        <a:t> %90’ı</a:t>
                      </a:r>
                    </a:p>
                  </a:txBody>
                  <a:tcPr anchor="ctr"/>
                </a:tc>
                <a:extLst>
                  <a:ext uri="{0D108BD9-81ED-4DB2-BD59-A6C34878D82A}">
                    <a16:rowId xmlns:a16="http://schemas.microsoft.com/office/drawing/2014/main" val="10003"/>
                  </a:ext>
                </a:extLst>
              </a:tr>
              <a:tr h="370643">
                <a:tc>
                  <a:txBody>
                    <a:bodyPr/>
                    <a:lstStyle/>
                    <a:p>
                      <a:pPr algn="ctr"/>
                      <a:r>
                        <a:rPr lang="tr-TR" sz="1600" dirty="0"/>
                        <a:t>Genetik</a:t>
                      </a:r>
                      <a:r>
                        <a:rPr lang="tr-TR" sz="1600" baseline="0" dirty="0"/>
                        <a:t> Yatkınlık</a:t>
                      </a:r>
                      <a:endParaRPr lang="tr-TR" sz="1600" dirty="0"/>
                    </a:p>
                  </a:txBody>
                  <a:tcPr anchor="ctr"/>
                </a:tc>
                <a:tc>
                  <a:txBody>
                    <a:bodyPr/>
                    <a:lstStyle/>
                    <a:p>
                      <a:pPr algn="ctr"/>
                      <a:r>
                        <a:rPr lang="tr-TR" sz="1400" dirty="0"/>
                        <a:t>Orta</a:t>
                      </a:r>
                      <a:r>
                        <a:rPr lang="tr-TR" sz="1400" baseline="0" dirty="0"/>
                        <a:t> </a:t>
                      </a:r>
                      <a:endParaRPr lang="tr-TR" sz="1400" dirty="0"/>
                    </a:p>
                  </a:txBody>
                  <a:tcPr anchor="ctr"/>
                </a:tc>
                <a:tc>
                  <a:txBody>
                    <a:bodyPr/>
                    <a:lstStyle/>
                    <a:p>
                      <a:pPr algn="ctr"/>
                      <a:r>
                        <a:rPr lang="tr-TR" sz="1400" dirty="0"/>
                        <a:t>Çok şiddetli</a:t>
                      </a:r>
                    </a:p>
                  </a:txBody>
                  <a:tcPr anchor="ctr"/>
                </a:tc>
                <a:extLst>
                  <a:ext uri="{0D108BD9-81ED-4DB2-BD59-A6C34878D82A}">
                    <a16:rowId xmlns:a16="http://schemas.microsoft.com/office/drawing/2014/main" val="10004"/>
                  </a:ext>
                </a:extLst>
              </a:tr>
              <a:tr h="370643">
                <a:tc>
                  <a:txBody>
                    <a:bodyPr/>
                    <a:lstStyle/>
                    <a:p>
                      <a:pPr algn="ctr"/>
                      <a:r>
                        <a:rPr lang="tr-TR" sz="1600" dirty="0"/>
                        <a:t>Bozukluk veya Noksanlık</a:t>
                      </a:r>
                    </a:p>
                  </a:txBody>
                  <a:tcPr anchor="ctr"/>
                </a:tc>
                <a:tc>
                  <a:txBody>
                    <a:bodyPr/>
                    <a:lstStyle/>
                    <a:p>
                      <a:pPr algn="ctr"/>
                      <a:r>
                        <a:rPr lang="el-GR" sz="1400" dirty="0"/>
                        <a:t>Β</a:t>
                      </a:r>
                      <a:r>
                        <a:rPr lang="tr-TR" sz="1400" dirty="0"/>
                        <a:t> hücreleri harap edilmiş, insülin üretimi ortadan kaldırılmıştır</a:t>
                      </a:r>
                    </a:p>
                  </a:txBody>
                  <a:tcPr anchor="ctr"/>
                </a:tc>
                <a:tc>
                  <a:txBody>
                    <a:bodyPr/>
                    <a:lstStyle/>
                    <a:p>
                      <a:pPr algn="ctr"/>
                      <a:r>
                        <a:rPr lang="tr-TR" sz="1400" dirty="0"/>
                        <a:t>İnsülin</a:t>
                      </a:r>
                      <a:r>
                        <a:rPr lang="tr-TR" sz="1400" baseline="0" dirty="0"/>
                        <a:t> direnci ile kombine, insülinin uygun miktarlarda üretecek </a:t>
                      </a:r>
                      <a:r>
                        <a:rPr lang="el-GR" sz="1400" baseline="0" dirty="0"/>
                        <a:t>β</a:t>
                      </a:r>
                      <a:r>
                        <a:rPr lang="tr-TR" sz="1400" baseline="0" dirty="0"/>
                        <a:t> hücre yetersizliği</a:t>
                      </a:r>
                      <a:endParaRPr lang="tr-TR" sz="1400" dirty="0"/>
                    </a:p>
                  </a:txBody>
                  <a:tcPr anchor="ctr"/>
                </a:tc>
                <a:extLst>
                  <a:ext uri="{0D108BD9-81ED-4DB2-BD59-A6C34878D82A}">
                    <a16:rowId xmlns:a16="http://schemas.microsoft.com/office/drawing/2014/main" val="10005"/>
                  </a:ext>
                </a:extLst>
              </a:tr>
              <a:tr h="370643">
                <a:tc>
                  <a:txBody>
                    <a:bodyPr/>
                    <a:lstStyle/>
                    <a:p>
                      <a:pPr algn="ctr"/>
                      <a:r>
                        <a:rPr lang="tr-TR" sz="1600" dirty="0"/>
                        <a:t>Keton Oluşum</a:t>
                      </a:r>
                      <a:r>
                        <a:rPr lang="tr-TR" sz="1600" baseline="0" dirty="0"/>
                        <a:t> Sıklığı</a:t>
                      </a:r>
                      <a:endParaRPr lang="tr-TR" sz="1600" dirty="0"/>
                    </a:p>
                  </a:txBody>
                  <a:tcPr anchor="ctr"/>
                </a:tc>
                <a:tc>
                  <a:txBody>
                    <a:bodyPr/>
                    <a:lstStyle/>
                    <a:p>
                      <a:pPr algn="ctr"/>
                      <a:r>
                        <a:rPr lang="tr-TR" sz="1400" dirty="0"/>
                        <a:t>Yaygın</a:t>
                      </a:r>
                    </a:p>
                  </a:txBody>
                  <a:tcPr anchor="ctr"/>
                </a:tc>
                <a:tc>
                  <a:txBody>
                    <a:bodyPr/>
                    <a:lstStyle/>
                    <a:p>
                      <a:pPr algn="ctr"/>
                      <a:r>
                        <a:rPr lang="tr-TR" sz="1400" dirty="0"/>
                        <a:t>Nadir</a:t>
                      </a:r>
                    </a:p>
                  </a:txBody>
                  <a:tcPr anchor="ctr"/>
                </a:tc>
                <a:extLst>
                  <a:ext uri="{0D108BD9-81ED-4DB2-BD59-A6C34878D82A}">
                    <a16:rowId xmlns:a16="http://schemas.microsoft.com/office/drawing/2014/main" val="10006"/>
                  </a:ext>
                </a:extLst>
              </a:tr>
              <a:tr h="370643">
                <a:tc>
                  <a:txBody>
                    <a:bodyPr/>
                    <a:lstStyle/>
                    <a:p>
                      <a:pPr algn="ctr"/>
                      <a:r>
                        <a:rPr lang="tr-TR" sz="1600" dirty="0"/>
                        <a:t>Plazma İnsülini </a:t>
                      </a:r>
                    </a:p>
                  </a:txBody>
                  <a:tcPr anchor="ctr"/>
                </a:tc>
                <a:tc>
                  <a:txBody>
                    <a:bodyPr/>
                    <a:lstStyle/>
                    <a:p>
                      <a:pPr algn="ctr"/>
                      <a:r>
                        <a:rPr lang="tr-TR" sz="1400" dirty="0"/>
                        <a:t>Yok</a:t>
                      </a:r>
                      <a:r>
                        <a:rPr lang="tr-TR" sz="1400" baseline="0" dirty="0"/>
                        <a:t> denecek kadar az</a:t>
                      </a:r>
                      <a:endParaRPr lang="tr-TR" sz="1400" dirty="0"/>
                    </a:p>
                  </a:txBody>
                  <a:tcPr anchor="ctr"/>
                </a:tc>
                <a:tc>
                  <a:txBody>
                    <a:bodyPr/>
                    <a:lstStyle/>
                    <a:p>
                      <a:pPr algn="ctr"/>
                      <a:r>
                        <a:rPr lang="tr-TR" sz="1400" dirty="0"/>
                        <a:t>Hastalığın erken dönemlerinde yüksek,</a:t>
                      </a:r>
                      <a:r>
                        <a:rPr lang="tr-TR" sz="1400" baseline="0" dirty="0"/>
                        <a:t> uzun süreli hastalıkta düşük</a:t>
                      </a:r>
                      <a:endParaRPr lang="tr-TR" sz="1400" dirty="0"/>
                    </a:p>
                  </a:txBody>
                  <a:tcPr anchor="ctr"/>
                </a:tc>
                <a:extLst>
                  <a:ext uri="{0D108BD9-81ED-4DB2-BD59-A6C34878D82A}">
                    <a16:rowId xmlns:a16="http://schemas.microsoft.com/office/drawing/2014/main" val="10007"/>
                  </a:ext>
                </a:extLst>
              </a:tr>
              <a:tr h="370643">
                <a:tc>
                  <a:txBody>
                    <a:bodyPr/>
                    <a:lstStyle/>
                    <a:p>
                      <a:pPr algn="ctr"/>
                      <a:r>
                        <a:rPr lang="tr-TR" sz="1600" dirty="0"/>
                        <a:t>Akut Komplikasyonlar</a:t>
                      </a:r>
                    </a:p>
                  </a:txBody>
                  <a:tcPr anchor="ctr"/>
                </a:tc>
                <a:tc>
                  <a:txBody>
                    <a:bodyPr/>
                    <a:lstStyle/>
                    <a:p>
                      <a:pPr algn="ctr"/>
                      <a:r>
                        <a:rPr lang="tr-TR" sz="1400" dirty="0" err="1"/>
                        <a:t>Ketoasidoz</a:t>
                      </a:r>
                      <a:endParaRPr lang="tr-TR" sz="1400" dirty="0"/>
                    </a:p>
                  </a:txBody>
                  <a:tcPr anchor="ctr"/>
                </a:tc>
                <a:tc>
                  <a:txBody>
                    <a:bodyPr/>
                    <a:lstStyle/>
                    <a:p>
                      <a:pPr algn="ctr"/>
                      <a:r>
                        <a:rPr lang="tr-TR" sz="1400" dirty="0" err="1"/>
                        <a:t>Hiperozmolar</a:t>
                      </a:r>
                      <a:r>
                        <a:rPr lang="tr-TR" sz="1400" dirty="0"/>
                        <a:t> durum</a:t>
                      </a:r>
                    </a:p>
                  </a:txBody>
                  <a:tcPr anchor="ctr"/>
                </a:tc>
                <a:extLst>
                  <a:ext uri="{0D108BD9-81ED-4DB2-BD59-A6C34878D82A}">
                    <a16:rowId xmlns:a16="http://schemas.microsoft.com/office/drawing/2014/main" val="10008"/>
                  </a:ext>
                </a:extLst>
              </a:tr>
              <a:tr h="370643">
                <a:tc>
                  <a:txBody>
                    <a:bodyPr/>
                    <a:lstStyle/>
                    <a:p>
                      <a:pPr algn="ctr"/>
                      <a:r>
                        <a:rPr lang="tr-TR" sz="1600" dirty="0"/>
                        <a:t>Oral Yolla</a:t>
                      </a:r>
                      <a:r>
                        <a:rPr lang="tr-TR" sz="1600" baseline="0" dirty="0"/>
                        <a:t> Verilen </a:t>
                      </a:r>
                      <a:r>
                        <a:rPr lang="tr-TR" sz="1600" baseline="0" dirty="0" err="1"/>
                        <a:t>Hipoglisemik</a:t>
                      </a:r>
                      <a:r>
                        <a:rPr lang="tr-TR" sz="1600" baseline="0" dirty="0"/>
                        <a:t> İlaçların Yanıtı</a:t>
                      </a:r>
                      <a:endParaRPr lang="tr-TR" sz="1600" dirty="0"/>
                    </a:p>
                  </a:txBody>
                  <a:tcPr anchor="ctr"/>
                </a:tc>
                <a:tc>
                  <a:txBody>
                    <a:bodyPr/>
                    <a:lstStyle/>
                    <a:p>
                      <a:pPr algn="ctr"/>
                      <a:r>
                        <a:rPr lang="tr-TR" sz="1400" dirty="0"/>
                        <a:t>Yanıtsız</a:t>
                      </a:r>
                    </a:p>
                  </a:txBody>
                  <a:tcPr anchor="ctr"/>
                </a:tc>
                <a:tc>
                  <a:txBody>
                    <a:bodyPr/>
                    <a:lstStyle/>
                    <a:p>
                      <a:pPr algn="ctr"/>
                      <a:r>
                        <a:rPr lang="tr-TR" sz="1400" dirty="0"/>
                        <a:t>Duyarlı</a:t>
                      </a:r>
                    </a:p>
                  </a:txBody>
                  <a:tcPr anchor="ctr"/>
                </a:tc>
                <a:extLst>
                  <a:ext uri="{0D108BD9-81ED-4DB2-BD59-A6C34878D82A}">
                    <a16:rowId xmlns:a16="http://schemas.microsoft.com/office/drawing/2014/main" val="10009"/>
                  </a:ext>
                </a:extLst>
              </a:tr>
              <a:tr h="370643">
                <a:tc>
                  <a:txBody>
                    <a:bodyPr/>
                    <a:lstStyle/>
                    <a:p>
                      <a:pPr algn="ctr"/>
                      <a:r>
                        <a:rPr lang="tr-TR" sz="1600" dirty="0"/>
                        <a:t>Tedavi</a:t>
                      </a:r>
                    </a:p>
                  </a:txBody>
                  <a:tcPr anchor="ctr"/>
                </a:tc>
                <a:tc>
                  <a:txBody>
                    <a:bodyPr/>
                    <a:lstStyle/>
                    <a:p>
                      <a:pPr algn="ctr"/>
                      <a:r>
                        <a:rPr lang="tr-TR" sz="1400" dirty="0"/>
                        <a:t>İnsülin her zaman gereklidir</a:t>
                      </a:r>
                    </a:p>
                  </a:txBody>
                  <a:tcPr anchor="ctr"/>
                </a:tc>
                <a:tc>
                  <a:txBody>
                    <a:bodyPr/>
                    <a:lstStyle/>
                    <a:p>
                      <a:pPr algn="ctr"/>
                      <a:r>
                        <a:rPr lang="tr-TR" sz="1400" dirty="0"/>
                        <a:t>Diyet, egzersiz,</a:t>
                      </a:r>
                      <a:r>
                        <a:rPr lang="tr-TR" sz="1400" baseline="0" dirty="0"/>
                        <a:t> ağızdan </a:t>
                      </a:r>
                      <a:r>
                        <a:rPr lang="tr-TR" sz="1400" baseline="0" dirty="0" err="1"/>
                        <a:t>hipoglisemik</a:t>
                      </a:r>
                      <a:r>
                        <a:rPr lang="tr-TR" sz="1400" baseline="0" dirty="0"/>
                        <a:t> ilaçlar; insülin gerekli olabilir ya da gerekli olmayabilir</a:t>
                      </a:r>
                      <a:endParaRPr lang="tr-TR" sz="1400" dirty="0"/>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5275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Şekli 3"/>
          <p:cNvSpPr/>
          <p:nvPr/>
        </p:nvSpPr>
        <p:spPr>
          <a:xfrm>
            <a:off x="0" y="-27384"/>
            <a:ext cx="3779912" cy="1584176"/>
          </a:xfrm>
          <a:prstGeom prst="corne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TİP 1 DİYABET</a:t>
            </a:r>
          </a:p>
        </p:txBody>
      </p:sp>
      <p:sp>
        <p:nvSpPr>
          <p:cNvPr id="5" name="Metin kutusu 4"/>
          <p:cNvSpPr txBox="1"/>
          <p:nvPr/>
        </p:nvSpPr>
        <p:spPr>
          <a:xfrm>
            <a:off x="107504" y="2145045"/>
            <a:ext cx="8784976" cy="4524315"/>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Pankreasta ß hücrelerine oto-</a:t>
            </a:r>
            <a:r>
              <a:rPr lang="tr-TR" dirty="0" err="1"/>
              <a:t>immün</a:t>
            </a:r>
            <a:r>
              <a:rPr lang="tr-TR" dirty="0"/>
              <a:t> saldırının neden olduğu mutlak insülin eksikliği ile karakterizedir. </a:t>
            </a:r>
          </a:p>
          <a:p>
            <a:pPr marL="285750" indent="-285750" algn="just">
              <a:buFont typeface="Wingdings" panose="05000000000000000000" pitchFamily="2" charset="2"/>
              <a:buChar char="Ø"/>
            </a:pPr>
            <a:r>
              <a:rPr lang="tr-TR" dirty="0"/>
              <a:t>Bu tip diyabette, </a:t>
            </a:r>
            <a:r>
              <a:rPr lang="tr-TR" dirty="0" err="1"/>
              <a:t>Langerhans</a:t>
            </a:r>
            <a:r>
              <a:rPr lang="tr-TR" dirty="0"/>
              <a:t> adacıkları aktivite T-lenfositleriyle </a:t>
            </a:r>
            <a:r>
              <a:rPr lang="tr-TR" dirty="0" err="1"/>
              <a:t>infiltre</a:t>
            </a:r>
            <a:r>
              <a:rPr lang="tr-TR" dirty="0"/>
              <a:t> olarak </a:t>
            </a:r>
            <a:r>
              <a:rPr lang="tr-TR" dirty="0" err="1"/>
              <a:t>insülit</a:t>
            </a:r>
            <a:r>
              <a:rPr lang="tr-TR" dirty="0"/>
              <a:t> adı verilen bir rahatsızlığa neden olur. Yıllar içinde, ß hücrelerine bu </a:t>
            </a:r>
            <a:r>
              <a:rPr lang="tr-TR" dirty="0" err="1"/>
              <a:t>otoimmün</a:t>
            </a:r>
            <a:r>
              <a:rPr lang="tr-TR" dirty="0"/>
              <a:t> saldırı, ß hücresi popülasyonunda kademeli azalmaya neden olur. Bu noktada, pankreas glikozun parçalanmasına yeterli yanıt veremez ve </a:t>
            </a:r>
            <a:r>
              <a:rPr lang="tr-TR" dirty="0" err="1"/>
              <a:t>metabolik</a:t>
            </a:r>
            <a:r>
              <a:rPr lang="tr-TR" dirty="0"/>
              <a:t> kontrolün sağlanması ve yaşamı tehdit edici </a:t>
            </a:r>
            <a:r>
              <a:rPr lang="tr-TR" dirty="0" err="1"/>
              <a:t>ketoasidozun</a:t>
            </a:r>
            <a:r>
              <a:rPr lang="tr-TR" dirty="0"/>
              <a:t> önlenmesi için insülin tedavisi gerekir.</a:t>
            </a:r>
          </a:p>
          <a:p>
            <a:pPr marL="285750" indent="-285750" algn="just">
              <a:buFont typeface="Wingdings" panose="05000000000000000000" pitchFamily="2" charset="2"/>
              <a:buChar char="Ø"/>
            </a:pPr>
            <a:r>
              <a:rPr lang="tr-TR" dirty="0">
                <a:solidFill>
                  <a:srgbClr val="FF0000"/>
                </a:solidFill>
              </a:rPr>
              <a:t>ß hücrelerinin yıkımı ve hem çevresel bir uyarana (</a:t>
            </a:r>
            <a:r>
              <a:rPr lang="tr-TR" dirty="0" err="1">
                <a:solidFill>
                  <a:srgbClr val="FF0000"/>
                </a:solidFill>
              </a:rPr>
              <a:t>viral</a:t>
            </a:r>
            <a:r>
              <a:rPr lang="tr-TR" dirty="0">
                <a:solidFill>
                  <a:srgbClr val="FF0000"/>
                </a:solidFill>
              </a:rPr>
              <a:t> enfeksiyon gibi), hem de ß hücresinin “yabancı” kabul edilmesine neden olacak bir genetik belirleyiciye ihtiyaç duyar</a:t>
            </a:r>
            <a:endParaRPr lang="tr-TR" dirty="0"/>
          </a:p>
          <a:p>
            <a:pPr marL="285750" indent="-285750" algn="just">
              <a:buFont typeface="Wingdings" panose="05000000000000000000" pitchFamily="2" charset="2"/>
              <a:buChar char="Ø"/>
            </a:pPr>
            <a:r>
              <a:rPr lang="tr-TR" dirty="0"/>
              <a:t>Tek yumurta ikizlerinde (birbirinin aynısı), ikizlerden birinde </a:t>
            </a:r>
            <a:r>
              <a:rPr lang="tr-TR" u="sng" dirty="0"/>
              <a:t>tip 1 diyabet </a:t>
            </a:r>
            <a:r>
              <a:rPr lang="tr-TR" dirty="0"/>
              <a:t>meydana gelmesi halinde, diğer ikizde de hastalığın meydana gelme olasılığı %30 ila %50’dir. </a:t>
            </a:r>
            <a:r>
              <a:rPr lang="tr-TR" u="sng" dirty="0"/>
              <a:t>Tip 2 diyabette </a:t>
            </a:r>
            <a:r>
              <a:rPr lang="tr-TR" dirty="0"/>
              <a:t>genetik etki daha yüksektir ve tek yumurta ikizlerinin hemen hemen tümünde hastalık eninde sonunda iki bireyde de gelişir.</a:t>
            </a:r>
          </a:p>
          <a:p>
            <a:pPr algn="just"/>
            <a:endParaRPr lang="tr-TR" dirty="0"/>
          </a:p>
        </p:txBody>
      </p:sp>
    </p:spTree>
    <p:extLst>
      <p:ext uri="{BB962C8B-B14F-4D97-AF65-F5344CB8AC3E}">
        <p14:creationId xmlns:p14="http://schemas.microsoft.com/office/powerpoint/2010/main" val="15052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ulsa\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640" y="1647172"/>
            <a:ext cx="3016721" cy="3563656"/>
          </a:xfrm>
          <a:prstGeom prst="rect">
            <a:avLst/>
          </a:prstGeom>
          <a:noFill/>
          <a:extLst>
            <a:ext uri="{909E8E84-426E-40DD-AFC4-6F175D3DCCD1}">
              <a14:hiddenFill xmlns:a14="http://schemas.microsoft.com/office/drawing/2010/main">
                <a:solidFill>
                  <a:srgbClr val="FFFFFF"/>
                </a:solidFill>
              </a14:hiddenFill>
            </a:ext>
          </a:extLst>
        </p:spPr>
      </p:pic>
      <p:sp>
        <p:nvSpPr>
          <p:cNvPr id="4" name="Satır Belirtme Çizgisi 3 3"/>
          <p:cNvSpPr/>
          <p:nvPr/>
        </p:nvSpPr>
        <p:spPr>
          <a:xfrm>
            <a:off x="323528" y="21820"/>
            <a:ext cx="3384376" cy="1458532"/>
          </a:xfrm>
          <a:prstGeom prst="borderCallout3">
            <a:avLst>
              <a:gd name="adj1" fmla="val 51047"/>
              <a:gd name="adj2" fmla="val 99309"/>
              <a:gd name="adj3" fmla="val 53896"/>
              <a:gd name="adj4" fmla="val 134135"/>
              <a:gd name="adj5" fmla="val 99050"/>
              <a:gd name="adj6" fmla="val 129455"/>
              <a:gd name="adj7" fmla="val 127211"/>
              <a:gd name="adj8" fmla="val 103989"/>
            </a:avLst>
          </a:prstGeom>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BAŞLANGIÇ</a:t>
            </a:r>
            <a:br>
              <a:rPr lang="tr-TR" dirty="0"/>
            </a:br>
            <a:r>
              <a:rPr lang="tr-TR" dirty="0"/>
              <a:t>Bir virüs ya da toksine maruz kalma, genetik yatkınlığı olan kişilerde </a:t>
            </a:r>
            <a:r>
              <a:rPr lang="el-GR" dirty="0"/>
              <a:t>β</a:t>
            </a:r>
            <a:r>
              <a:rPr lang="tr-TR" dirty="0"/>
              <a:t> hücre yıkım sürecini başlatabilir.</a:t>
            </a:r>
          </a:p>
        </p:txBody>
      </p:sp>
      <p:sp>
        <p:nvSpPr>
          <p:cNvPr id="6" name="Satır Belirtme Çizgisi 3 5"/>
          <p:cNvSpPr/>
          <p:nvPr/>
        </p:nvSpPr>
        <p:spPr>
          <a:xfrm>
            <a:off x="5652120" y="174220"/>
            <a:ext cx="3384376" cy="1458532"/>
          </a:xfrm>
          <a:prstGeom prst="borderCallout3">
            <a:avLst>
              <a:gd name="adj1" fmla="val 101392"/>
              <a:gd name="adj2" fmla="val 49366"/>
              <a:gd name="adj3" fmla="val 174533"/>
              <a:gd name="adj4" fmla="val 42437"/>
              <a:gd name="adj5" fmla="val 225386"/>
              <a:gd name="adj6" fmla="val 26704"/>
              <a:gd name="adj7" fmla="val 148109"/>
              <a:gd name="adj8" fmla="val -29056"/>
            </a:avLst>
          </a:prstGeom>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YAVAŞ </a:t>
            </a:r>
            <a:r>
              <a:rPr lang="el-GR" dirty="0"/>
              <a:t>β</a:t>
            </a:r>
            <a:r>
              <a:rPr lang="tr-TR" dirty="0"/>
              <a:t> HÜCRE HASARI</a:t>
            </a:r>
          </a:p>
          <a:p>
            <a:pPr algn="ctr"/>
            <a:r>
              <a:rPr lang="tr-TR" dirty="0"/>
              <a:t>Yıllar içinde </a:t>
            </a:r>
            <a:r>
              <a:rPr lang="el-GR" dirty="0"/>
              <a:t>β</a:t>
            </a:r>
            <a:r>
              <a:rPr lang="tr-TR" dirty="0"/>
              <a:t> hücrelerinin yıkımı, insülin üretiminin azalması ile sonuçlanır.</a:t>
            </a:r>
          </a:p>
        </p:txBody>
      </p:sp>
      <p:sp>
        <p:nvSpPr>
          <p:cNvPr id="7" name="Satır Belirtme Çizgisi 3 6"/>
          <p:cNvSpPr/>
          <p:nvPr/>
        </p:nvSpPr>
        <p:spPr>
          <a:xfrm>
            <a:off x="291711" y="5304928"/>
            <a:ext cx="3384376" cy="1458532"/>
          </a:xfrm>
          <a:prstGeom prst="borderCallout3">
            <a:avLst>
              <a:gd name="adj1" fmla="val 51047"/>
              <a:gd name="adj2" fmla="val 99309"/>
              <a:gd name="adj3" fmla="val 53896"/>
              <a:gd name="adj4" fmla="val 134135"/>
              <a:gd name="adj5" fmla="val 11660"/>
              <a:gd name="adj6" fmla="val 124133"/>
              <a:gd name="adj7" fmla="val -66568"/>
              <a:gd name="adj8" fmla="val 150248"/>
            </a:avLst>
          </a:prstGeom>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KLİNİK HASTALIK</a:t>
            </a:r>
          </a:p>
          <a:p>
            <a:pPr algn="ctr"/>
            <a:r>
              <a:rPr lang="tr-TR" dirty="0"/>
              <a:t>İnsülin salgılama kapasitesi, eşik değerinin altına düştüğünde, tip 1 diyabet semptomları aniden görülür.</a:t>
            </a:r>
          </a:p>
        </p:txBody>
      </p:sp>
    </p:spTree>
    <p:extLst>
      <p:ext uri="{BB962C8B-B14F-4D97-AF65-F5344CB8AC3E}">
        <p14:creationId xmlns:p14="http://schemas.microsoft.com/office/powerpoint/2010/main" val="45062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67261"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Tip 1 Diyabet Tanısı</a:t>
            </a:r>
          </a:p>
        </p:txBody>
      </p:sp>
      <p:sp>
        <p:nvSpPr>
          <p:cNvPr id="5" name="Metin kutusu 4"/>
          <p:cNvSpPr txBox="1"/>
          <p:nvPr/>
        </p:nvSpPr>
        <p:spPr>
          <a:xfrm>
            <a:off x="167261" y="1628800"/>
            <a:ext cx="8725219" cy="4247317"/>
          </a:xfrm>
          <a:prstGeom prst="rect">
            <a:avLst/>
          </a:prstGeom>
          <a:noFill/>
        </p:spPr>
        <p:txBody>
          <a:bodyPr wrap="square" rtlCol="0">
            <a:spAutoFit/>
          </a:bodyPr>
          <a:lstStyle/>
          <a:p>
            <a:pPr marL="285750" indent="-285750" algn="just">
              <a:buClr>
                <a:schemeClr val="accent1">
                  <a:lumMod val="50000"/>
                </a:schemeClr>
              </a:buClr>
              <a:buFont typeface="Wingdings" panose="05000000000000000000" pitchFamily="2" charset="2"/>
              <a:buChar char="Ø"/>
            </a:pPr>
            <a:r>
              <a:rPr lang="tr-TR" dirty="0"/>
              <a:t>Başlangıcı tipik olarak çocukluk veya ergenlikte görülür ve semptomlar aniden ortaya çıkar. </a:t>
            </a:r>
          </a:p>
          <a:p>
            <a:pPr marL="285750" indent="-285750" algn="just">
              <a:buClr>
                <a:schemeClr val="accent1">
                  <a:lumMod val="50000"/>
                </a:schemeClr>
              </a:buClr>
              <a:buFont typeface="Wingdings" panose="05000000000000000000" pitchFamily="2" charset="2"/>
              <a:buChar char="Ø"/>
            </a:pPr>
            <a:r>
              <a:rPr lang="tr-TR" dirty="0"/>
              <a:t>Tip 1 diyabetli hastalar, genellikle aniden ortaya çıkan </a:t>
            </a:r>
            <a:r>
              <a:rPr lang="tr-TR" dirty="0" err="1"/>
              <a:t>poliüri</a:t>
            </a:r>
            <a:r>
              <a:rPr lang="tr-TR" dirty="0"/>
              <a:t> (sık idrara çıkma), </a:t>
            </a:r>
            <a:r>
              <a:rPr lang="tr-TR" dirty="0" err="1"/>
              <a:t>polidipsi</a:t>
            </a:r>
            <a:r>
              <a:rPr lang="tr-TR" dirty="0"/>
              <a:t> (aşırı susama) ve </a:t>
            </a:r>
            <a:r>
              <a:rPr lang="tr-TR" dirty="0" err="1"/>
              <a:t>polifaji</a:t>
            </a:r>
            <a:r>
              <a:rPr lang="tr-TR" dirty="0"/>
              <a:t> (aşırı açlık) gibi, sıklıkta stres veya bir hastalığın tetiklediği belirtilerle saptanabilirler. Bu semptomlara genellikle yorgunluk, kilo kaybı ve bitkinlik eşlik eder. </a:t>
            </a:r>
          </a:p>
          <a:p>
            <a:pPr marL="285750" indent="-285750" algn="just">
              <a:buClr>
                <a:schemeClr val="accent1">
                  <a:lumMod val="50000"/>
                </a:schemeClr>
              </a:buClr>
              <a:buFont typeface="Wingdings" panose="05000000000000000000" pitchFamily="2" charset="2"/>
              <a:buChar char="Ø"/>
            </a:pPr>
            <a:r>
              <a:rPr lang="tr-TR" dirty="0"/>
              <a:t>Tanı, 126 mg/dl veya daha yüksek açlık kan şekeri (AKŞ) ölçümü ve sıklıkla buna eşlik eden </a:t>
            </a:r>
            <a:r>
              <a:rPr lang="tr-TR" dirty="0" err="1"/>
              <a:t>ketoasidozla</a:t>
            </a:r>
            <a:r>
              <a:rPr lang="tr-TR" dirty="0"/>
              <a:t> doğrulanır. </a:t>
            </a:r>
          </a:p>
          <a:p>
            <a:pPr marL="285750" indent="-285750" algn="just">
              <a:buClr>
                <a:schemeClr val="accent1">
                  <a:lumMod val="50000"/>
                </a:schemeClr>
              </a:buClr>
              <a:buFont typeface="Wingdings" panose="05000000000000000000" pitchFamily="2" charset="2"/>
              <a:buChar char="Ø"/>
            </a:pPr>
            <a:r>
              <a:rPr lang="tr-TR" dirty="0"/>
              <a:t>Tip 1 diyabet tanısı klinik tablo itibarı ile kesin değilse, dolaşımdaki adacık antikorlarının test edilmesi önerilir. </a:t>
            </a:r>
          </a:p>
          <a:p>
            <a:pPr algn="just"/>
            <a:r>
              <a:rPr lang="tr-TR" u="sng" dirty="0"/>
              <a:t>Uygulamada gerçekleştirilmesi güç ve elde edilen bulgular da oldukça değişken olduğundan; diyabette tanısal bir araç olarak oral glikoz tolerans testi rutin olarak uygulanmamaktadır; ancak gebelik diyabeti taraması için gebe kadınlara yapılmaktadır.</a:t>
            </a:r>
          </a:p>
          <a:p>
            <a:pPr algn="just"/>
            <a:endParaRPr lang="tr-TR" dirty="0"/>
          </a:p>
        </p:txBody>
      </p:sp>
    </p:spTree>
    <p:extLst>
      <p:ext uri="{BB962C8B-B14F-4D97-AF65-F5344CB8AC3E}">
        <p14:creationId xmlns:p14="http://schemas.microsoft.com/office/powerpoint/2010/main" val="126331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Delikli Teyp 3"/>
          <p:cNvSpPr/>
          <p:nvPr/>
        </p:nvSpPr>
        <p:spPr>
          <a:xfrm>
            <a:off x="167261" y="260648"/>
            <a:ext cx="3096344" cy="936104"/>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Tip 1 Diyabette </a:t>
            </a:r>
            <a:r>
              <a:rPr lang="tr-TR" dirty="0" err="1">
                <a:ln w="18415" cmpd="sng">
                  <a:solidFill>
                    <a:srgbClr val="FFFFFF"/>
                  </a:solidFill>
                  <a:prstDash val="solid"/>
                </a:ln>
                <a:solidFill>
                  <a:srgbClr val="FFFFFF"/>
                </a:solidFill>
                <a:effectLst>
                  <a:outerShdw blurRad="63500" dir="3600000" algn="tl" rotWithShape="0">
                    <a:srgbClr val="000000">
                      <a:alpha val="70000"/>
                    </a:srgbClr>
                  </a:outerShdw>
                </a:effectLst>
              </a:rPr>
              <a:t>Metabolik</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Değişiklikler</a:t>
            </a:r>
          </a:p>
        </p:txBody>
      </p:sp>
      <p:sp>
        <p:nvSpPr>
          <p:cNvPr id="5" name="Metin kutusu 4"/>
          <p:cNvSpPr txBox="1"/>
          <p:nvPr/>
        </p:nvSpPr>
        <p:spPr>
          <a:xfrm>
            <a:off x="167261" y="1556792"/>
            <a:ext cx="8797227" cy="1477328"/>
          </a:xfrm>
          <a:prstGeom prst="rect">
            <a:avLst/>
          </a:prstGeom>
          <a:noFill/>
        </p:spPr>
        <p:txBody>
          <a:bodyPr wrap="square" rtlCol="0">
            <a:spAutoFit/>
          </a:bodyPr>
          <a:lstStyle/>
          <a:p>
            <a:pPr algn="just"/>
            <a:r>
              <a:rPr lang="tr-TR" dirty="0"/>
              <a:t>Tıp 1 diyabette </a:t>
            </a:r>
            <a:r>
              <a:rPr lang="tr-TR" dirty="0" err="1"/>
              <a:t>metabolik</a:t>
            </a:r>
            <a:r>
              <a:rPr lang="tr-TR" dirty="0"/>
              <a:t> anomaliler insülin eksikliğinden kaynaklanmakta olup; bu durum üç dokuda metabolizmayı yüksek düzeyde etkilemektedir: </a:t>
            </a:r>
          </a:p>
          <a:p>
            <a:pPr marL="285750" indent="-285750">
              <a:buFont typeface="Wingdings" panose="05000000000000000000" pitchFamily="2" charset="2"/>
              <a:buChar char="q"/>
            </a:pPr>
            <a:r>
              <a:rPr lang="tr-TR" dirty="0"/>
              <a:t>Karaciğer</a:t>
            </a:r>
          </a:p>
          <a:p>
            <a:pPr marL="285750" indent="-285750">
              <a:buFont typeface="Wingdings" panose="05000000000000000000" pitchFamily="2" charset="2"/>
              <a:buChar char="q"/>
            </a:pPr>
            <a:r>
              <a:rPr lang="tr-TR" dirty="0"/>
              <a:t>Kas </a:t>
            </a:r>
          </a:p>
          <a:p>
            <a:pPr marL="285750" indent="-285750">
              <a:buFont typeface="Wingdings" panose="05000000000000000000" pitchFamily="2" charset="2"/>
              <a:buChar char="q"/>
            </a:pPr>
            <a:r>
              <a:rPr lang="tr-TR" dirty="0" err="1"/>
              <a:t>Adipoz</a:t>
            </a:r>
            <a:r>
              <a:rPr lang="tr-TR" dirty="0"/>
              <a:t> doku</a:t>
            </a:r>
          </a:p>
        </p:txBody>
      </p:sp>
      <p:pic>
        <p:nvPicPr>
          <p:cNvPr id="2050" name="Picture 2" descr="C:\Users\gulsa\Dropbox\xys\Photo 16-09-2018, 20 01 19.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49000"/>
                    </a14:imgEffect>
                    <a14:imgEffect>
                      <a14:saturation sat="185000"/>
                    </a14:imgEffect>
                    <a14:imgEffect>
                      <a14:brightnessContrast bright="21000" contrast="39000"/>
                    </a14:imgEffect>
                  </a14:imgLayer>
                </a14:imgProps>
              </a:ext>
              <a:ext uri="{28A0092B-C50C-407E-A947-70E740481C1C}">
                <a14:useLocalDpi xmlns:a14="http://schemas.microsoft.com/office/drawing/2010/main" val="0"/>
              </a:ext>
            </a:extLst>
          </a:blip>
          <a:srcRect/>
          <a:stretch>
            <a:fillRect/>
          </a:stretch>
        </p:blipFill>
        <p:spPr bwMode="auto">
          <a:xfrm>
            <a:off x="1871928" y="3068960"/>
            <a:ext cx="5400144" cy="355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8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692696"/>
            <a:ext cx="374441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 </a:t>
            </a:r>
            <a:r>
              <a:rPr lang="tr-TR"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Hiperglisemi</a:t>
            </a: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ve </a:t>
            </a:r>
            <a:r>
              <a:rPr lang="tr-TR"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Ketoasidoz</a:t>
            </a:r>
            <a:endPar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Metin kutusu 4"/>
          <p:cNvSpPr txBox="1"/>
          <p:nvPr/>
        </p:nvSpPr>
        <p:spPr>
          <a:xfrm>
            <a:off x="143508" y="1772816"/>
            <a:ext cx="8856984" cy="3970318"/>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Kanda glikoz ve keton düzeylerinin yükselmesi, tedavi edilmemiş tip 1 diyabetin başlıca özellikleridir. </a:t>
            </a:r>
            <a:r>
              <a:rPr lang="tr-TR" dirty="0" err="1"/>
              <a:t>Hiperglisemiye</a:t>
            </a:r>
            <a:r>
              <a:rPr lang="tr-TR" dirty="0"/>
              <a:t> karaciğerde glikoz üretimindeki artış ve bununla birlikte azalan </a:t>
            </a:r>
            <a:r>
              <a:rPr lang="tr-TR" dirty="0" err="1"/>
              <a:t>periferik</a:t>
            </a:r>
            <a:r>
              <a:rPr lang="tr-TR" dirty="0"/>
              <a:t> kullanım (kaslarda ve </a:t>
            </a:r>
            <a:r>
              <a:rPr lang="tr-TR" dirty="0" err="1"/>
              <a:t>adipoz</a:t>
            </a:r>
            <a:r>
              <a:rPr lang="tr-TR" dirty="0"/>
              <a:t> dokuda insüline duyarlı GLUT-4 bulunur) neden olur. </a:t>
            </a:r>
          </a:p>
          <a:p>
            <a:pPr marL="285750" indent="-285750" algn="just">
              <a:buFont typeface="Wingdings" panose="05000000000000000000" pitchFamily="2" charset="2"/>
              <a:buChar char="§"/>
            </a:pPr>
            <a:r>
              <a:rPr lang="tr-TR" dirty="0" err="1"/>
              <a:t>Ketozis</a:t>
            </a:r>
            <a:r>
              <a:rPr lang="tr-TR" dirty="0"/>
              <a:t>, </a:t>
            </a:r>
            <a:r>
              <a:rPr lang="tr-TR" dirty="0" err="1"/>
              <a:t>adipoz</a:t>
            </a:r>
            <a:r>
              <a:rPr lang="tr-TR" dirty="0"/>
              <a:t> dokuda yağ asitlerinin </a:t>
            </a:r>
            <a:r>
              <a:rPr lang="tr-TR" dirty="0" err="1"/>
              <a:t>mobilitesindeki</a:t>
            </a:r>
            <a:r>
              <a:rPr lang="tr-TR" dirty="0"/>
              <a:t> artış ve bununla birlikte karaciğerde yağ asidi </a:t>
            </a:r>
            <a:r>
              <a:rPr lang="el-GR" dirty="0"/>
              <a:t>β </a:t>
            </a:r>
            <a:r>
              <a:rPr lang="tr-TR" dirty="0" err="1"/>
              <a:t>oksidasyonunda</a:t>
            </a:r>
            <a:r>
              <a:rPr lang="tr-TR" dirty="0"/>
              <a:t> ve 3-hidroksibutirat ve </a:t>
            </a:r>
            <a:r>
              <a:rPr lang="tr-TR" dirty="0" err="1"/>
              <a:t>aseto</a:t>
            </a:r>
            <a:r>
              <a:rPr lang="tr-TR" dirty="0"/>
              <a:t> asetat sentezinde hızlanma ile ortaya çıkar. </a:t>
            </a:r>
          </a:p>
          <a:p>
            <a:pPr marL="285750" indent="-285750" algn="just">
              <a:buFont typeface="Wingdings" panose="05000000000000000000" pitchFamily="2" charset="2"/>
              <a:buChar char="§"/>
            </a:pPr>
            <a:r>
              <a:rPr lang="tr-TR" dirty="0"/>
              <a:t>Yeni tanı konmuş tip 1 diyabet olgularının %25 ila %40’ında diyabetik </a:t>
            </a:r>
            <a:r>
              <a:rPr lang="tr-TR" dirty="0" err="1"/>
              <a:t>ketoasidoz</a:t>
            </a:r>
            <a:r>
              <a:rPr lang="tr-TR" dirty="0"/>
              <a:t> (DKA; bir tür </a:t>
            </a:r>
            <a:r>
              <a:rPr lang="tr-TR" dirty="0" err="1"/>
              <a:t>metabolik</a:t>
            </a:r>
            <a:r>
              <a:rPr lang="tr-TR" dirty="0"/>
              <a:t> </a:t>
            </a:r>
            <a:r>
              <a:rPr lang="tr-TR" dirty="0" err="1"/>
              <a:t>asidoz</a:t>
            </a:r>
            <a:r>
              <a:rPr lang="tr-TR" dirty="0"/>
              <a:t>) meydana gelmektedir ve kişinin hastalanması (genellikle enfeksiyon nedeniyle) veya tedaviye uymadıkları durumda tekrarlayabilir. </a:t>
            </a:r>
          </a:p>
          <a:p>
            <a:pPr marL="285750" indent="-285750" algn="just">
              <a:buFont typeface="Wingdings" panose="05000000000000000000" pitchFamily="2" charset="2"/>
              <a:buChar char="§"/>
            </a:pPr>
            <a:r>
              <a:rPr lang="tr-TR" dirty="0"/>
              <a:t>DKA, sıvı ve elektrolit </a:t>
            </a:r>
            <a:r>
              <a:rPr lang="tr-TR" dirty="0" err="1"/>
              <a:t>replasmanı</a:t>
            </a:r>
            <a:r>
              <a:rPr lang="tr-TR" dirty="0"/>
              <a:t> ile ve ani hipoglisemi oluşmadan </a:t>
            </a:r>
            <a:r>
              <a:rPr lang="tr-TR" dirty="0" err="1"/>
              <a:t>hiperglisemiyi</a:t>
            </a:r>
            <a:r>
              <a:rPr lang="tr-TR" dirty="0"/>
              <a:t> kademeli olarak düzeltmek üzere kısa sürede etki eden insülin uygulaması ile tedavi edilir.</a:t>
            </a:r>
          </a:p>
        </p:txBody>
      </p:sp>
    </p:spTree>
    <p:extLst>
      <p:ext uri="{BB962C8B-B14F-4D97-AF65-F5344CB8AC3E}">
        <p14:creationId xmlns:p14="http://schemas.microsoft.com/office/powerpoint/2010/main" val="131647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692696"/>
            <a:ext cx="374441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a:t>
            </a:r>
            <a:r>
              <a:rPr lang="tr-TR"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Hipertriaçilgliserolemi</a:t>
            </a:r>
            <a:endParaRPr lang="tr-TR"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Metin kutusu 4"/>
          <p:cNvSpPr txBox="1"/>
          <p:nvPr/>
        </p:nvSpPr>
        <p:spPr>
          <a:xfrm>
            <a:off x="323528" y="2427853"/>
            <a:ext cx="8568952" cy="2585323"/>
          </a:xfrm>
          <a:prstGeom prst="rect">
            <a:avLst/>
          </a:prstGeom>
          <a:noFill/>
        </p:spPr>
        <p:txBody>
          <a:bodyPr wrap="square" rtlCol="0">
            <a:spAutoFit/>
          </a:bodyPr>
          <a:lstStyle/>
          <a:p>
            <a:pPr marL="285750" indent="-285750" algn="just">
              <a:buFont typeface="Wingdings" panose="05000000000000000000" pitchFamily="2" charset="2"/>
              <a:buChar char="§"/>
            </a:pPr>
            <a:r>
              <a:rPr lang="tr-TR" dirty="0"/>
              <a:t>Karaciğerdeki tüm yağ asitlerinin </a:t>
            </a:r>
            <a:r>
              <a:rPr lang="tr-TR" dirty="0" err="1"/>
              <a:t>oksidasyon</a:t>
            </a:r>
            <a:r>
              <a:rPr lang="tr-TR" dirty="0"/>
              <a:t> veya keton cisimciği sentezi ile tüketilmesi mümkün değildir. Fazla gelen yağ asitleri </a:t>
            </a:r>
            <a:r>
              <a:rPr lang="tr-TR" dirty="0" err="1"/>
              <a:t>triaçilgliserole</a:t>
            </a:r>
            <a:r>
              <a:rPr lang="tr-TR" dirty="0"/>
              <a:t> dönüştürülerek çok düşük yoğunluklu </a:t>
            </a:r>
            <a:r>
              <a:rPr lang="tr-TR" dirty="0" err="1"/>
              <a:t>lipoproteinlerde</a:t>
            </a:r>
            <a:r>
              <a:rPr lang="tr-TR" dirty="0"/>
              <a:t> saklanır ve salgılanır. </a:t>
            </a:r>
          </a:p>
          <a:p>
            <a:pPr marL="285750" indent="-285750" algn="just">
              <a:buFont typeface="Wingdings" panose="05000000000000000000" pitchFamily="2" charset="2"/>
              <a:buChar char="§"/>
            </a:pPr>
            <a:r>
              <a:rPr lang="tr-TR" dirty="0"/>
              <a:t>Yenen bir yemeğin ardından, bağırsak mukozası hücreleri besinlerden alınan yağlardan </a:t>
            </a:r>
            <a:r>
              <a:rPr lang="tr-TR" dirty="0" err="1"/>
              <a:t>şilomikronları</a:t>
            </a:r>
            <a:r>
              <a:rPr lang="tr-TR" dirty="0"/>
              <a:t> sentezler. </a:t>
            </a:r>
          </a:p>
          <a:p>
            <a:pPr marL="285750" indent="-285750" algn="just">
              <a:buFont typeface="Wingdings" panose="05000000000000000000" pitchFamily="2" charset="2"/>
              <a:buChar char="§"/>
            </a:pPr>
            <a:r>
              <a:rPr lang="tr-TR" dirty="0"/>
              <a:t>Diyabetiklerde </a:t>
            </a:r>
            <a:r>
              <a:rPr lang="tr-TR" dirty="0" err="1"/>
              <a:t>adipoz</a:t>
            </a:r>
            <a:r>
              <a:rPr lang="tr-TR" dirty="0"/>
              <a:t> doku ve kasların </a:t>
            </a:r>
            <a:r>
              <a:rPr lang="tr-TR" dirty="0" err="1"/>
              <a:t>kapillerlerinde</a:t>
            </a:r>
            <a:r>
              <a:rPr lang="tr-TR" dirty="0"/>
              <a:t> yer alan </a:t>
            </a:r>
            <a:r>
              <a:rPr lang="tr-TR" dirty="0" err="1"/>
              <a:t>lipoprotein</a:t>
            </a:r>
            <a:r>
              <a:rPr lang="tr-TR" dirty="0"/>
              <a:t> </a:t>
            </a:r>
            <a:r>
              <a:rPr lang="tr-TR" dirty="0" err="1"/>
              <a:t>lipazın</a:t>
            </a:r>
            <a:r>
              <a:rPr lang="tr-TR" dirty="0"/>
              <a:t> </a:t>
            </a:r>
            <a:r>
              <a:rPr lang="tr-TR" dirty="0" err="1"/>
              <a:t>katalizlediği</a:t>
            </a:r>
            <a:r>
              <a:rPr lang="tr-TR" dirty="0"/>
              <a:t> </a:t>
            </a:r>
            <a:r>
              <a:rPr lang="tr-TR" dirty="0" err="1"/>
              <a:t>lipoprotein</a:t>
            </a:r>
            <a:r>
              <a:rPr lang="tr-TR" dirty="0"/>
              <a:t> yıkımı düşük olduğundan (insülin düzeyleri düşük olduğunda, enzim sentezi azalır), plazma </a:t>
            </a:r>
            <a:r>
              <a:rPr lang="tr-TR" dirty="0" err="1"/>
              <a:t>şilomikron</a:t>
            </a:r>
            <a:r>
              <a:rPr lang="tr-TR" dirty="0"/>
              <a:t> ve VLDL düzeyleri artar ve </a:t>
            </a:r>
            <a:r>
              <a:rPr lang="tr-TR" dirty="0" err="1"/>
              <a:t>hipertriaçilgliserolemi</a:t>
            </a:r>
            <a:r>
              <a:rPr lang="tr-TR" dirty="0"/>
              <a:t> oluşur.</a:t>
            </a:r>
          </a:p>
        </p:txBody>
      </p:sp>
    </p:spTree>
    <p:extLst>
      <p:ext uri="{BB962C8B-B14F-4D97-AF65-F5344CB8AC3E}">
        <p14:creationId xmlns:p14="http://schemas.microsoft.com/office/powerpoint/2010/main" val="2476525590"/>
      </p:ext>
    </p:extLst>
  </p:cSld>
  <p:clrMapOvr>
    <a:masterClrMapping/>
  </p:clrMapOvr>
</p:sld>
</file>

<file path=ppt/theme/theme1.xml><?xml version="1.0" encoding="utf-8"?>
<a:theme xmlns:a="http://schemas.openxmlformats.org/drawingml/2006/main" name="Hava Akımı">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292</TotalTime>
  <Words>2317</Words>
  <Application>Microsoft Macintosh PowerPoint</Application>
  <PresentationFormat>On-screen Show (4:3)</PresentationFormat>
  <Paragraphs>142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Georgia</vt:lpstr>
      <vt:lpstr>Trebuchet MS</vt:lpstr>
      <vt:lpstr>Wingdings</vt:lpstr>
      <vt:lpstr>Hava Akımı</vt:lpstr>
      <vt:lpstr>METABOLİZMANIN DÜZENLENİMİ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METABOLİZMANIN DÜZENLENİMİ</dc:title>
  <dc:creator>Gülşah Akbaş</dc:creator>
  <cp:lastModifiedBy>Banu Mansur</cp:lastModifiedBy>
  <cp:revision>25</cp:revision>
  <dcterms:created xsi:type="dcterms:W3CDTF">2018-09-16T17:03:34Z</dcterms:created>
  <dcterms:modified xsi:type="dcterms:W3CDTF">2020-02-26T15:46:39Z</dcterms:modified>
</cp:coreProperties>
</file>