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 id="292" r:id="rId38"/>
    <p:sldId id="293" r:id="rId39"/>
    <p:sldId id="294" r:id="rId40"/>
    <p:sldId id="295" r:id="rId41"/>
    <p:sldId id="296" r:id="rId42"/>
    <p:sldId id="297"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6"/>
  </p:normalViewPr>
  <p:slideViewPr>
    <p:cSldViewPr>
      <p:cViewPr varScale="1">
        <p:scale>
          <a:sx n="89" d="100"/>
          <a:sy n="89" d="100"/>
        </p:scale>
        <p:origin x="88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B3755-BC0B-4173-866F-C457FE83CA85}" type="datetimeFigureOut">
              <a:rPr lang="tr-TR" smtClean="0"/>
              <a:t>7.11.2018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5240D-5AAC-4F45-931F-E913FAAA99F7}" type="slidenum">
              <a:rPr lang="tr-TR" smtClean="0"/>
              <a:t>‹#›</a:t>
            </a:fld>
            <a:endParaRPr lang="tr-TR"/>
          </a:p>
        </p:txBody>
      </p:sp>
    </p:spTree>
    <p:extLst>
      <p:ext uri="{BB962C8B-B14F-4D97-AF65-F5344CB8AC3E}">
        <p14:creationId xmlns:p14="http://schemas.microsoft.com/office/powerpoint/2010/main" val="216972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15240D-5AAC-4F45-931F-E913FAAA99F7}" type="slidenum">
              <a:rPr lang="tr-TR" smtClean="0"/>
              <a:t>19</a:t>
            </a:fld>
            <a:endParaRPr lang="tr-TR"/>
          </a:p>
        </p:txBody>
      </p:sp>
    </p:spTree>
    <p:extLst>
      <p:ext uri="{BB962C8B-B14F-4D97-AF65-F5344CB8AC3E}">
        <p14:creationId xmlns:p14="http://schemas.microsoft.com/office/powerpoint/2010/main" val="356002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15240D-5AAC-4F45-931F-E913FAAA99F7}" type="slidenum">
              <a:rPr lang="tr-TR" smtClean="0"/>
              <a:t>38</a:t>
            </a:fld>
            <a:endParaRPr lang="tr-TR"/>
          </a:p>
        </p:txBody>
      </p:sp>
    </p:spTree>
    <p:extLst>
      <p:ext uri="{BB962C8B-B14F-4D97-AF65-F5344CB8AC3E}">
        <p14:creationId xmlns:p14="http://schemas.microsoft.com/office/powerpoint/2010/main" val="205815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58D7AF4-19A3-4338-B9C5-8D7CE709733D}"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23B60D-0D9D-4442-95D9-4BD32E2BBEA7}"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58D7AF4-19A3-4338-B9C5-8D7CE709733D}"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8D7AF4-19A3-4338-B9C5-8D7CE709733D}"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8D7AF4-19A3-4338-B9C5-8D7CE709733D}"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23B60D-0D9D-4442-95D9-4BD32E2BBEA7}"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58D7AF4-19A3-4338-B9C5-8D7CE709733D}" type="datetimeFigureOut">
              <a:rPr lang="tr-TR" smtClean="0"/>
              <a:t>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8D7AF4-19A3-4338-B9C5-8D7CE709733D}" type="datetimeFigureOut">
              <a:rPr lang="tr-TR" smtClean="0"/>
              <a:t>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23B60D-0D9D-4442-95D9-4BD32E2BBEA7}"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8D7AF4-19A3-4338-B9C5-8D7CE709733D}" type="datetimeFigureOut">
              <a:rPr lang="tr-TR" smtClean="0"/>
              <a:t>7.11.2018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23B60D-0D9D-4442-95D9-4BD32E2BBEA7}"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58D7AF4-19A3-4338-B9C5-8D7CE709733D}" type="datetimeFigureOut">
              <a:rPr lang="tr-TR" smtClean="0"/>
              <a:t>7.11.2018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D7AF4-19A3-4338-B9C5-8D7CE709733D}" type="datetimeFigureOut">
              <a:rPr lang="tr-TR" smtClean="0"/>
              <a:t>7.11.2018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58D7AF4-19A3-4338-B9C5-8D7CE709733D}" type="datetimeFigureOut">
              <a:rPr lang="tr-TR" smtClean="0"/>
              <a:t>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23B60D-0D9D-4442-95D9-4BD32E2BBEA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58D7AF4-19A3-4338-B9C5-8D7CE709733D}" type="datetimeFigureOut">
              <a:rPr lang="tr-TR" smtClean="0"/>
              <a:t>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23B60D-0D9D-4442-95D9-4BD32E2BBEA7}"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58D7AF4-19A3-4338-B9C5-8D7CE709733D}" type="datetimeFigureOut">
              <a:rPr lang="tr-TR" smtClean="0"/>
              <a:t>7.11.2018</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C23B60D-0D9D-4442-95D9-4BD32E2BBEA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323528" y="764704"/>
            <a:ext cx="8475883" cy="1793167"/>
          </a:xfrm>
        </p:spPr>
        <p:txBody>
          <a:bodyPr/>
          <a:lstStyle/>
          <a:p>
            <a:pPr marL="182880" indent="0" algn="ctr">
              <a:buNone/>
            </a:pPr>
            <a:r>
              <a:rPr lang="tr-TR" dirty="0"/>
              <a:t>METABOLİZMANIN DÜZENLENİMİ</a:t>
            </a:r>
          </a:p>
        </p:txBody>
      </p:sp>
      <p:sp>
        <p:nvSpPr>
          <p:cNvPr id="5" name="Başlık 1"/>
          <p:cNvSpPr txBox="1">
            <a:spLocks/>
          </p:cNvSpPr>
          <p:nvPr/>
        </p:nvSpPr>
        <p:spPr>
          <a:xfrm>
            <a:off x="413830" y="3068960"/>
            <a:ext cx="8316341"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&gt;BESLENME&lt;</a:t>
            </a:r>
          </a:p>
        </p:txBody>
      </p:sp>
      <p:sp>
        <p:nvSpPr>
          <p:cNvPr id="6" name="Alt Başlık 2"/>
          <p:cNvSpPr>
            <a:spLocks noGrp="1"/>
          </p:cNvSpPr>
          <p:nvPr>
            <p:ph type="subTitle" idx="1"/>
          </p:nvPr>
        </p:nvSpPr>
        <p:spPr>
          <a:xfrm>
            <a:off x="2459417" y="4653136"/>
            <a:ext cx="6658718" cy="882119"/>
          </a:xfrm>
        </p:spPr>
        <p:txBody>
          <a:bodyPr/>
          <a:lstStyle/>
          <a:p>
            <a:pPr algn="r"/>
            <a:r>
              <a:rPr lang="tr-TR" dirty="0"/>
              <a:t>Doç. Dr. Banu MANSUROĞLU</a:t>
            </a:r>
          </a:p>
          <a:p>
            <a:pPr algn="r"/>
            <a:endParaRPr lang="tr-TR" dirty="0"/>
          </a:p>
        </p:txBody>
      </p:sp>
    </p:spTree>
    <p:extLst>
      <p:ext uri="{BB962C8B-B14F-4D97-AF65-F5344CB8AC3E}">
        <p14:creationId xmlns:p14="http://schemas.microsoft.com/office/powerpoint/2010/main" val="335511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96280" y="116632"/>
            <a:ext cx="4320480" cy="4051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Yuvarlatılmış Dikdörtgen 4"/>
          <p:cNvSpPr/>
          <p:nvPr/>
        </p:nvSpPr>
        <p:spPr>
          <a:xfrm>
            <a:off x="4669160" y="116632"/>
            <a:ext cx="4320480" cy="4051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1835696" y="4285959"/>
            <a:ext cx="561662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Delikli Teyp 6"/>
          <p:cNvSpPr/>
          <p:nvPr/>
        </p:nvSpPr>
        <p:spPr>
          <a:xfrm>
            <a:off x="340296" y="116632"/>
            <a:ext cx="4032448" cy="5124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Dinlenme Metabolizma Hızı</a:t>
            </a:r>
          </a:p>
        </p:txBody>
      </p:sp>
      <p:sp>
        <p:nvSpPr>
          <p:cNvPr id="8" name="Akış Çizelgesi: Delikli Teyp 7"/>
          <p:cNvSpPr/>
          <p:nvPr/>
        </p:nvSpPr>
        <p:spPr>
          <a:xfrm>
            <a:off x="4813176" y="116632"/>
            <a:ext cx="4032448" cy="5124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Gıdaların Termik Etkisi</a:t>
            </a:r>
          </a:p>
        </p:txBody>
      </p:sp>
      <p:sp>
        <p:nvSpPr>
          <p:cNvPr id="9" name="Akış Çizelgesi: Delikli Teyp 8"/>
          <p:cNvSpPr/>
          <p:nvPr/>
        </p:nvSpPr>
        <p:spPr>
          <a:xfrm>
            <a:off x="2652936" y="4149080"/>
            <a:ext cx="4032448" cy="490115"/>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Fiziksel Aktivite</a:t>
            </a:r>
          </a:p>
        </p:txBody>
      </p:sp>
      <p:sp>
        <p:nvSpPr>
          <p:cNvPr id="10" name="Metin kutusu 9"/>
          <p:cNvSpPr txBox="1"/>
          <p:nvPr/>
        </p:nvSpPr>
        <p:spPr>
          <a:xfrm>
            <a:off x="200263" y="629072"/>
            <a:ext cx="4320480" cy="3539430"/>
          </a:xfrm>
          <a:prstGeom prst="rect">
            <a:avLst/>
          </a:prstGeom>
          <a:noFill/>
        </p:spPr>
        <p:txBody>
          <a:bodyPr wrap="square" rtlCol="0">
            <a:spAutoFit/>
          </a:bodyPr>
          <a:lstStyle/>
          <a:p>
            <a:pPr algn="ctr"/>
            <a:r>
              <a:rPr lang="tr-TR" sz="1600" dirty="0"/>
              <a:t>Emilim sonrası durumda, dinlenme halindeki bireyde harcanan enerji, dinlenme (eski ismiyle, bazal) metabolizma hızı olarak adlandırılır (BMH). </a:t>
            </a:r>
          </a:p>
          <a:p>
            <a:pPr algn="ctr"/>
            <a:r>
              <a:rPr lang="tr-TR" sz="1600" dirty="0"/>
              <a:t>Bu tanım, </a:t>
            </a:r>
            <a:r>
              <a:rPr lang="tr-TR" sz="1600" dirty="0" err="1"/>
              <a:t>respirasyon</a:t>
            </a:r>
            <a:r>
              <a:rPr lang="tr-TR" sz="1600" dirty="0"/>
              <a:t>, dolaşım, iyon transportu ve hücresel bütünlüğün devamlılığı gibi, normal vücut fonksiyonlarının sağlanması için gerekli enerjiyi temsil eder. Yetişkin bireylerde, erkeklerde(70 kg)-1.800 </a:t>
            </a:r>
            <a:r>
              <a:rPr lang="tr-TR" sz="1600" dirty="0" err="1"/>
              <a:t>kcal</a:t>
            </a:r>
            <a:r>
              <a:rPr lang="tr-TR" sz="1600" dirty="0"/>
              <a:t> kadınlarda(50 kg)-1.300 </a:t>
            </a:r>
            <a:r>
              <a:rPr lang="tr-TR" sz="1600" dirty="0" err="1"/>
              <a:t>kcal</a:t>
            </a:r>
            <a:r>
              <a:rPr lang="tr-TR" sz="1600" dirty="0"/>
              <a:t> </a:t>
            </a:r>
          </a:p>
          <a:p>
            <a:pPr algn="ctr"/>
            <a:r>
              <a:rPr lang="tr-TR" sz="1600" dirty="0" err="1"/>
              <a:t>Sedanter</a:t>
            </a:r>
            <a:r>
              <a:rPr lang="tr-TR" sz="1600" dirty="0"/>
              <a:t> bireylerde günlük enerji </a:t>
            </a:r>
            <a:r>
              <a:rPr lang="tr-TR" sz="1600" dirty="0" err="1"/>
              <a:t>harcanımının</a:t>
            </a:r>
            <a:r>
              <a:rPr lang="tr-TR" sz="1600" dirty="0"/>
              <a:t> %50- 70’i </a:t>
            </a:r>
            <a:r>
              <a:rPr lang="tr-TR" sz="1600" dirty="0" err="1"/>
              <a:t>BMH’ye</a:t>
            </a:r>
            <a:r>
              <a:rPr lang="tr-TR" sz="1600" dirty="0"/>
              <a:t> atfedilebilir.</a:t>
            </a:r>
          </a:p>
          <a:p>
            <a:pPr algn="ctr"/>
            <a:endParaRPr lang="tr-TR" sz="1600" dirty="0"/>
          </a:p>
        </p:txBody>
      </p:sp>
      <p:sp>
        <p:nvSpPr>
          <p:cNvPr id="11" name="Metin kutusu 10"/>
          <p:cNvSpPr txBox="1"/>
          <p:nvPr/>
        </p:nvSpPr>
        <p:spPr>
          <a:xfrm>
            <a:off x="4669160" y="1181070"/>
            <a:ext cx="4320480" cy="1815882"/>
          </a:xfrm>
          <a:prstGeom prst="rect">
            <a:avLst/>
          </a:prstGeom>
          <a:noFill/>
        </p:spPr>
        <p:txBody>
          <a:bodyPr wrap="square" rtlCol="0">
            <a:spAutoFit/>
          </a:bodyPr>
          <a:lstStyle/>
          <a:p>
            <a:pPr algn="ctr"/>
            <a:r>
              <a:rPr lang="tr-TR" sz="1600" dirty="0"/>
              <a:t>Besinlerin sindirimi ve emilimi sırasında, vücuttaki ısı üretimi istirahat düzeyi üzerinden %30’a kadar artış gösterir. Bu etki besinlerin termik etkisi ya da diyet kaynaklı </a:t>
            </a:r>
            <a:r>
              <a:rPr lang="tr-TR" sz="1600" dirty="0" err="1"/>
              <a:t>termojenez</a:t>
            </a:r>
            <a:r>
              <a:rPr lang="tr-TR" sz="1600" dirty="0"/>
              <a:t> olarak adlandırılır. 24 saatlik periyotta, gıda alımına termik cevap total enerji harcamasının %5-10’unu oluşturabilir. </a:t>
            </a:r>
          </a:p>
        </p:txBody>
      </p:sp>
      <p:sp>
        <p:nvSpPr>
          <p:cNvPr id="12" name="Metin kutusu 11"/>
          <p:cNvSpPr txBox="1"/>
          <p:nvPr/>
        </p:nvSpPr>
        <p:spPr>
          <a:xfrm>
            <a:off x="1835696" y="4725144"/>
            <a:ext cx="5616624" cy="2062103"/>
          </a:xfrm>
          <a:prstGeom prst="rect">
            <a:avLst/>
          </a:prstGeom>
          <a:noFill/>
        </p:spPr>
        <p:txBody>
          <a:bodyPr wrap="square" rtlCol="0">
            <a:spAutoFit/>
          </a:bodyPr>
          <a:lstStyle/>
          <a:p>
            <a:pPr algn="ctr"/>
            <a:r>
              <a:rPr lang="tr-TR" sz="1600" dirty="0"/>
              <a:t>Kas aktivitesi, enerji tüketim miktarındaki çeşitliliğin en büyük nedenidir. Günlük enerji tüketimi, günlük aktivitelerin türü ve süresinin dikkatlice kaydedilmesiyle tahmin edilebilir. Genel olarak, </a:t>
            </a:r>
            <a:r>
              <a:rPr lang="tr-TR" sz="1600" dirty="0" err="1"/>
              <a:t>sedanter</a:t>
            </a:r>
            <a:r>
              <a:rPr lang="tr-TR" sz="1600" dirty="0"/>
              <a:t> bir birey, enerji dengesinin sağlanması için dinlenme kalori ihtiyacının %30-50 üzerinde bir enerjiye ihtiyaç duyar. Ancak, yüksek aktivite gösteren biri </a:t>
            </a:r>
            <a:r>
              <a:rPr lang="tr-TR" sz="1600" dirty="0" err="1"/>
              <a:t>BMH’ının</a:t>
            </a:r>
            <a:r>
              <a:rPr lang="tr-TR" sz="1600" dirty="0"/>
              <a:t> %100 ve daha fazlası kaloriye ihtiyaç duyabilir.</a:t>
            </a:r>
          </a:p>
        </p:txBody>
      </p:sp>
    </p:spTree>
    <p:extLst>
      <p:ext uri="{BB962C8B-B14F-4D97-AF65-F5344CB8AC3E}">
        <p14:creationId xmlns:p14="http://schemas.microsoft.com/office/powerpoint/2010/main" val="292099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4572000" cy="177281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KABUL EDİLEBİLİR MAKROBESİN DAĞILIM ARALIĞI</a:t>
            </a:r>
          </a:p>
        </p:txBody>
      </p:sp>
      <p:sp>
        <p:nvSpPr>
          <p:cNvPr id="5" name="Metin kutusu 4"/>
          <p:cNvSpPr txBox="1"/>
          <p:nvPr/>
        </p:nvSpPr>
        <p:spPr>
          <a:xfrm>
            <a:off x="2555776" y="2276872"/>
            <a:ext cx="6480720" cy="1477328"/>
          </a:xfrm>
          <a:prstGeom prst="rect">
            <a:avLst/>
          </a:prstGeom>
          <a:noFill/>
        </p:spPr>
        <p:txBody>
          <a:bodyPr wrap="square" rtlCol="0">
            <a:spAutoFit/>
          </a:bodyPr>
          <a:lstStyle/>
          <a:p>
            <a:pPr algn="just"/>
            <a:r>
              <a:rPr lang="tr-TR" dirty="0"/>
              <a:t> Kabul </a:t>
            </a:r>
            <a:r>
              <a:rPr lang="tr-TR" dirty="0" err="1"/>
              <a:t>Makrobesin</a:t>
            </a:r>
            <a:r>
              <a:rPr lang="tr-TR" dirty="0"/>
              <a:t> Dağılım Aralıkları (KMDA) kronik hastalık riskini azaltan </a:t>
            </a:r>
            <a:r>
              <a:rPr lang="tr-TR" dirty="0" err="1"/>
              <a:t>esansiyel</a:t>
            </a:r>
            <a:r>
              <a:rPr lang="tr-TR" dirty="0"/>
              <a:t> besinlerin yeterli miktarlarının sağlandığı durumda, özel bir </a:t>
            </a:r>
            <a:r>
              <a:rPr lang="tr-TR" dirty="0" err="1"/>
              <a:t>makrobesin</a:t>
            </a:r>
            <a:r>
              <a:rPr lang="tr-TR" dirty="0"/>
              <a:t> alım aralıklarını tanımlamaktadır. </a:t>
            </a:r>
            <a:r>
              <a:rPr lang="tr-TR" dirty="0" err="1"/>
              <a:t>Makrobesinlerin</a:t>
            </a:r>
            <a:r>
              <a:rPr lang="tr-TR" dirty="0"/>
              <a:t> bir uygun alım aralığı olduğu unutulmamalıdır. </a:t>
            </a:r>
          </a:p>
        </p:txBody>
      </p:sp>
      <p:pic>
        <p:nvPicPr>
          <p:cNvPr id="5122" name="Picture 2" descr="C:\Users\gulsa\Dropbox\xys\Photo 16-09-2018, 20 02 33.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saturation sat="400000"/>
                    </a14:imgEffect>
                    <a14:imgEffect>
                      <a14:brightnessContrast bright="37000" contrast="100000"/>
                    </a14:imgEffect>
                  </a14:imgLayer>
                </a14:imgProps>
              </a:ext>
              <a:ext uri="{28A0092B-C50C-407E-A947-70E740481C1C}">
                <a14:useLocalDpi xmlns:a14="http://schemas.microsoft.com/office/drawing/2010/main" val="0"/>
              </a:ext>
            </a:extLst>
          </a:blip>
          <a:srcRect/>
          <a:stretch>
            <a:fillRect/>
          </a:stretch>
        </p:blipFill>
        <p:spPr bwMode="auto">
          <a:xfrm>
            <a:off x="179512" y="2132856"/>
            <a:ext cx="2158117" cy="4104456"/>
          </a:xfrm>
          <a:prstGeom prst="rect">
            <a:avLst/>
          </a:prstGeom>
          <a:noFill/>
          <a:extLst>
            <a:ext uri="{909E8E84-426E-40DD-AFC4-6F175D3DCCD1}">
              <a14:hiddenFill xmlns:a14="http://schemas.microsoft.com/office/drawing/2010/main">
                <a:solidFill>
                  <a:srgbClr val="FFFFFF"/>
                </a:solidFill>
              </a14:hiddenFill>
            </a:ext>
          </a:extLst>
        </p:spPr>
      </p:pic>
      <p:sp>
        <p:nvSpPr>
          <p:cNvPr id="8" name="Sol Ok 7"/>
          <p:cNvSpPr/>
          <p:nvPr/>
        </p:nvSpPr>
        <p:spPr>
          <a:xfrm>
            <a:off x="2555776" y="4005064"/>
            <a:ext cx="5976664" cy="22322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Yetişkinlerde kabul edilebilir </a:t>
            </a:r>
            <a:r>
              <a:rPr lang="tr-TR" dirty="0" err="1"/>
              <a:t>makrobesin</a:t>
            </a:r>
            <a:r>
              <a:rPr lang="tr-TR" dirty="0"/>
              <a:t> dağılım aralıkları.</a:t>
            </a:r>
          </a:p>
        </p:txBody>
      </p:sp>
    </p:spTree>
    <p:extLst>
      <p:ext uri="{BB962C8B-B14F-4D97-AF65-F5344CB8AC3E}">
        <p14:creationId xmlns:p14="http://schemas.microsoft.com/office/powerpoint/2010/main" val="12320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2132856"/>
            <a:ext cx="8712968" cy="936104"/>
          </a:xfrm>
        </p:spPr>
        <p:txBody>
          <a:bodyPr/>
          <a:lstStyle/>
          <a:p>
            <a:pPr marL="45720" indent="0" algn="just">
              <a:buNone/>
            </a:pPr>
            <a:r>
              <a:rPr lang="tr-TR" dirty="0"/>
              <a:t>Birçok kronik hastalığın </a:t>
            </a:r>
            <a:r>
              <a:rPr lang="tr-TR" dirty="0" err="1"/>
              <a:t>insidansı</a:t>
            </a:r>
            <a:r>
              <a:rPr lang="tr-TR" dirty="0"/>
              <a:t>, tüketilen gıdaların miktar ve çeşitleri ile büyük ölçüde ilişkilidir:</a:t>
            </a:r>
          </a:p>
        </p:txBody>
      </p:sp>
      <p:sp>
        <p:nvSpPr>
          <p:cNvPr id="4" name="L-Şekli 3"/>
          <p:cNvSpPr/>
          <p:nvPr/>
        </p:nvSpPr>
        <p:spPr>
          <a:xfrm>
            <a:off x="0" y="0"/>
            <a:ext cx="4572000" cy="177281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YAĞ</a:t>
            </a:r>
          </a:p>
        </p:txBody>
      </p:sp>
      <p:pic>
        <p:nvPicPr>
          <p:cNvPr id="6146" name="Picture 2" descr="C:\Users\gulsa\Dropbox\xys\Photo 16-09-2018, 20 02 34 (2).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84000"/>
                    </a14:imgEffect>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3059832" y="3212976"/>
            <a:ext cx="2736304" cy="27871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236296" y="5589240"/>
            <a:ext cx="1907704" cy="1015663"/>
          </a:xfrm>
          <a:prstGeom prst="rect">
            <a:avLst/>
          </a:prstGeom>
          <a:noFill/>
        </p:spPr>
        <p:txBody>
          <a:bodyPr wrap="square" rtlCol="0">
            <a:spAutoFit/>
          </a:bodyPr>
          <a:lstStyle/>
          <a:p>
            <a:pPr algn="ctr"/>
            <a:r>
              <a:rPr lang="tr-TR" sz="1200" dirty="0"/>
              <a:t>*Kırmızı renk diyetin, mavi renk alkolün ölüm nedenleri arasında olduğunu göstermektedir.</a:t>
            </a:r>
          </a:p>
        </p:txBody>
      </p:sp>
      <p:sp>
        <p:nvSpPr>
          <p:cNvPr id="6" name="Metin kutusu 5"/>
          <p:cNvSpPr txBox="1"/>
          <p:nvPr/>
        </p:nvSpPr>
        <p:spPr>
          <a:xfrm>
            <a:off x="467544" y="3158966"/>
            <a:ext cx="2304256" cy="2862322"/>
          </a:xfrm>
          <a:prstGeom prst="rect">
            <a:avLst/>
          </a:prstGeom>
          <a:noFill/>
        </p:spPr>
        <p:txBody>
          <a:bodyPr wrap="square" rtlCol="0">
            <a:spAutoFit/>
          </a:bodyPr>
          <a:lstStyle/>
          <a:p>
            <a:r>
              <a:rPr lang="tr-TR" dirty="0"/>
              <a:t>Besinsel yağlar en çok koroner kalp hastalığı (KKH) </a:t>
            </a:r>
            <a:r>
              <a:rPr lang="tr-TR" dirty="0" err="1"/>
              <a:t>insidansını</a:t>
            </a:r>
            <a:r>
              <a:rPr lang="tr-TR" dirty="0"/>
              <a:t> etkilemektedir; kanser ve </a:t>
            </a:r>
            <a:r>
              <a:rPr lang="tr-TR" dirty="0" err="1"/>
              <a:t>obezite</a:t>
            </a:r>
            <a:r>
              <a:rPr lang="tr-TR" dirty="0"/>
              <a:t> ile besinsel yağların bağlantısının daha düşük olduğu düşünülmektedir.</a:t>
            </a:r>
          </a:p>
        </p:txBody>
      </p:sp>
    </p:spTree>
    <p:extLst>
      <p:ext uri="{BB962C8B-B14F-4D97-AF65-F5344CB8AC3E}">
        <p14:creationId xmlns:p14="http://schemas.microsoft.com/office/powerpoint/2010/main" val="259135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332656"/>
            <a:ext cx="8784976" cy="1224136"/>
          </a:xfrm>
        </p:spPr>
        <p:txBody>
          <a:bodyPr/>
          <a:lstStyle/>
          <a:p>
            <a:pPr algn="just"/>
            <a:r>
              <a:rPr lang="tr-TR" dirty="0"/>
              <a:t>Geçmiş inanışın aksine, güncel araştırmalar tüketilen total yağ miktarından ziyade tüketilen yağın türünün daha önemli olduğu göstermektedir.</a:t>
            </a:r>
          </a:p>
        </p:txBody>
      </p:sp>
      <p:sp>
        <p:nvSpPr>
          <p:cNvPr id="4" name="Akış Çizelgesi: Delikli Teyp 3"/>
          <p:cNvSpPr/>
          <p:nvPr/>
        </p:nvSpPr>
        <p:spPr>
          <a:xfrm>
            <a:off x="278276" y="148478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Plazma </a:t>
            </a: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Lipidleri</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ve KKH</a:t>
            </a:r>
          </a:p>
        </p:txBody>
      </p:sp>
      <p:sp>
        <p:nvSpPr>
          <p:cNvPr id="5" name="Metin kutusu 4"/>
          <p:cNvSpPr txBox="1"/>
          <p:nvPr/>
        </p:nvSpPr>
        <p:spPr>
          <a:xfrm>
            <a:off x="278276" y="2588711"/>
            <a:ext cx="8686212" cy="1200329"/>
          </a:xfrm>
          <a:prstGeom prst="rect">
            <a:avLst/>
          </a:prstGeom>
          <a:noFill/>
        </p:spPr>
        <p:txBody>
          <a:bodyPr wrap="square" rtlCol="0">
            <a:spAutoFit/>
          </a:bodyPr>
          <a:lstStyle/>
          <a:p>
            <a:pPr algn="just"/>
            <a:r>
              <a:rPr lang="tr-TR" dirty="0"/>
              <a:t> Plazma kolesterolü diyetle alım ya da </a:t>
            </a:r>
            <a:r>
              <a:rPr lang="tr-TR" dirty="0" err="1"/>
              <a:t>endojen</a:t>
            </a:r>
            <a:r>
              <a:rPr lang="tr-TR" dirty="0"/>
              <a:t> </a:t>
            </a:r>
            <a:r>
              <a:rPr lang="tr-TR" dirty="0" err="1"/>
              <a:t>biyosentez</a:t>
            </a:r>
            <a:r>
              <a:rPr lang="tr-TR" dirty="0"/>
              <a:t> sonucu artar. </a:t>
            </a:r>
          </a:p>
          <a:p>
            <a:pPr algn="just"/>
            <a:r>
              <a:rPr lang="tr-TR" dirty="0"/>
              <a:t> Her iki durumda da kolesterol, dokular arasında protein ve </a:t>
            </a:r>
            <a:r>
              <a:rPr lang="tr-TR" dirty="0" err="1"/>
              <a:t>fosfolipidlerle</a:t>
            </a:r>
            <a:r>
              <a:rPr lang="tr-TR" dirty="0"/>
              <a:t> birlikte </a:t>
            </a:r>
            <a:r>
              <a:rPr lang="tr-TR" dirty="0" err="1"/>
              <a:t>lipoproteinler</a:t>
            </a:r>
            <a:r>
              <a:rPr lang="tr-TR" dirty="0"/>
              <a:t> olarak taşınır.</a:t>
            </a:r>
          </a:p>
          <a:p>
            <a:endParaRPr lang="tr-TR" dirty="0"/>
          </a:p>
        </p:txBody>
      </p:sp>
      <p:sp>
        <p:nvSpPr>
          <p:cNvPr id="6" name="Yuvarlatılmış Dikdörtgen 5"/>
          <p:cNvSpPr/>
          <p:nvPr/>
        </p:nvSpPr>
        <p:spPr>
          <a:xfrm>
            <a:off x="189918" y="3758804"/>
            <a:ext cx="8774569" cy="2970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Akış Çizelgesi: Delikli Teyp 7"/>
          <p:cNvSpPr/>
          <p:nvPr/>
        </p:nvSpPr>
        <p:spPr>
          <a:xfrm>
            <a:off x="360155" y="3645024"/>
            <a:ext cx="834252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Düşük Yoğunluklu </a:t>
            </a: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Lipoprotein</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(LDL) ve Yüksek Yoğunluklu </a:t>
            </a: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Lipoprotein</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(HDL) </a:t>
            </a:r>
          </a:p>
        </p:txBody>
      </p:sp>
      <p:sp>
        <p:nvSpPr>
          <p:cNvPr id="10" name="Metin kutusu 9"/>
          <p:cNvSpPr txBox="1"/>
          <p:nvPr/>
        </p:nvSpPr>
        <p:spPr>
          <a:xfrm>
            <a:off x="189918" y="4293096"/>
            <a:ext cx="7046378" cy="2169825"/>
          </a:xfrm>
          <a:prstGeom prst="rect">
            <a:avLst/>
          </a:prstGeom>
          <a:noFill/>
        </p:spPr>
        <p:txBody>
          <a:bodyPr wrap="square" rtlCol="0">
            <a:spAutoFit/>
          </a:bodyPr>
          <a:lstStyle/>
          <a:p>
            <a:pPr lvl="0" algn="ctr"/>
            <a:r>
              <a:rPr lang="tr-TR" sz="1500" dirty="0"/>
              <a:t> Plazma kolesterol düzeyi tam olarak düzenlenmez, ancak diyete yanıt olarak oldukça farklılık gösterir. Serum total kolesterol değerlerinin yükselmesi ile KKH risk de </a:t>
            </a:r>
            <a:r>
              <a:rPr lang="tr-TR" sz="1500" dirty="0" err="1"/>
              <a:t>progresif</a:t>
            </a:r>
            <a:r>
              <a:rPr lang="tr-TR" sz="1500" dirty="0"/>
              <a:t> biçimde artış gösterir. </a:t>
            </a:r>
            <a:r>
              <a:rPr lang="tr-TR" sz="1500" b="1" dirty="0"/>
              <a:t>Kan LDL düzeyleri ile kalp hastalığı arasında çok daha güçlü bir korelasyon bulunmaktadır. </a:t>
            </a:r>
            <a:r>
              <a:rPr lang="tr-TR" sz="1500" dirty="0"/>
              <a:t>Diğer yandan HDL kolesterolün yüksek düzeylerde gözlenmesi, kalp hastalığı riskinde azalma ile ilişkilendirilmektedir. Anormal düzeylerdeki plazma lipidi (</a:t>
            </a:r>
            <a:r>
              <a:rPr lang="tr-TR" sz="1500" dirty="0" err="1"/>
              <a:t>dislipidemi</a:t>
            </a:r>
            <a:r>
              <a:rPr lang="tr-TR" sz="1500" dirty="0"/>
              <a:t>) sigara kullanımı, </a:t>
            </a:r>
            <a:r>
              <a:rPr lang="tr-TR" sz="1500" dirty="0" err="1"/>
              <a:t>obezite</a:t>
            </a:r>
            <a:r>
              <a:rPr lang="tr-TR" sz="1500" dirty="0"/>
              <a:t>, </a:t>
            </a:r>
            <a:r>
              <a:rPr lang="tr-TR" sz="1500" dirty="0" err="1"/>
              <a:t>sedanter</a:t>
            </a:r>
            <a:r>
              <a:rPr lang="tr-TR" sz="1500" dirty="0"/>
              <a:t> yaşam biçimi, insülin direnci ve KKH riskini artıran diğer faktörlerle  birlikte hareket eder. Yüksek plazma </a:t>
            </a:r>
            <a:r>
              <a:rPr lang="tr-TR" sz="1500" dirty="0" err="1"/>
              <a:t>triaçilgliserolü</a:t>
            </a:r>
            <a:r>
              <a:rPr lang="tr-TR" sz="1500" dirty="0"/>
              <a:t> de aynı zamanda KKH için bir risk faktörü olarak görülmektedir.</a:t>
            </a:r>
          </a:p>
        </p:txBody>
      </p:sp>
      <p:pic>
        <p:nvPicPr>
          <p:cNvPr id="7170" name="Picture 2" descr="C:\Users\gulsa\Dropbox\xys\Photo 16-09-2018, 20 02 44 (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7174842" y="4509120"/>
            <a:ext cx="1794997" cy="187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8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61925" y="1700808"/>
            <a:ext cx="8774569" cy="2970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Akış Çizelgesi: Delikli Teyp 4"/>
          <p:cNvSpPr/>
          <p:nvPr/>
        </p:nvSpPr>
        <p:spPr>
          <a:xfrm>
            <a:off x="477948" y="1433662"/>
            <a:ext cx="834252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Plazma Kolesterolünü Düşürmenin Yararlı Etkisi</a:t>
            </a:r>
          </a:p>
        </p:txBody>
      </p:sp>
      <p:sp>
        <p:nvSpPr>
          <p:cNvPr id="6" name="Metin kutusu 5"/>
          <p:cNvSpPr txBox="1"/>
          <p:nvPr/>
        </p:nvSpPr>
        <p:spPr>
          <a:xfrm>
            <a:off x="261925" y="2276872"/>
            <a:ext cx="8774569" cy="1477328"/>
          </a:xfrm>
          <a:prstGeom prst="rect">
            <a:avLst/>
          </a:prstGeom>
          <a:noFill/>
        </p:spPr>
        <p:txBody>
          <a:bodyPr wrap="square" rtlCol="0">
            <a:spAutoFit/>
          </a:bodyPr>
          <a:lstStyle/>
          <a:p>
            <a:pPr algn="ctr"/>
            <a:r>
              <a:rPr lang="tr-TR" dirty="0"/>
              <a:t> </a:t>
            </a:r>
            <a:r>
              <a:rPr lang="tr-TR" b="1" dirty="0"/>
              <a:t>Klinik çalışmalar, </a:t>
            </a:r>
            <a:r>
              <a:rPr lang="tr-TR" b="1" dirty="0" err="1"/>
              <a:t>hiperkolesteroleminin</a:t>
            </a:r>
            <a:r>
              <a:rPr lang="tr-TR" b="1" dirty="0"/>
              <a:t> ilaçla ya da beslenmeye dayalı tedavisinin </a:t>
            </a:r>
            <a:r>
              <a:rPr lang="tr-TR" b="1" dirty="0" err="1"/>
              <a:t>LDL’nin</a:t>
            </a:r>
            <a:r>
              <a:rPr lang="tr-TR" b="1" dirty="0"/>
              <a:t> azaltılmasında, </a:t>
            </a:r>
            <a:r>
              <a:rPr lang="tr-TR" b="1" dirty="0" err="1"/>
              <a:t>HDL’nin</a:t>
            </a:r>
            <a:r>
              <a:rPr lang="tr-TR" b="1" dirty="0"/>
              <a:t> ise yükselmesinde etkili olduğu ve </a:t>
            </a:r>
            <a:r>
              <a:rPr lang="tr-TR" b="1" dirty="0" err="1"/>
              <a:t>kardiyovasküler</a:t>
            </a:r>
            <a:r>
              <a:rPr lang="tr-TR" b="1" dirty="0"/>
              <a:t> riski azalttığını göstermiştir. </a:t>
            </a:r>
            <a:r>
              <a:rPr lang="tr-TR" dirty="0"/>
              <a:t>Diyetle bağlantılı plazma </a:t>
            </a:r>
            <a:r>
              <a:rPr lang="tr-TR" dirty="0" err="1"/>
              <a:t>lipoprotein</a:t>
            </a:r>
            <a:r>
              <a:rPr lang="tr-TR" dirty="0"/>
              <a:t> konsantrasyon değişiklikleri tipik olarak %10-20 arasındadır. </a:t>
            </a:r>
            <a:r>
              <a:rPr lang="tr-TR" dirty="0" err="1"/>
              <a:t>Statinler</a:t>
            </a:r>
            <a:r>
              <a:rPr lang="tr-TR" dirty="0"/>
              <a:t>, plazma kolesterolünü %30-60 oranlarında azaltır .</a:t>
            </a:r>
          </a:p>
        </p:txBody>
      </p:sp>
    </p:spTree>
    <p:extLst>
      <p:ext uri="{BB962C8B-B14F-4D97-AF65-F5344CB8AC3E}">
        <p14:creationId xmlns:p14="http://schemas.microsoft.com/office/powerpoint/2010/main" val="287412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78276" y="332656"/>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Yağ ve Plazma </a:t>
            </a: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Lipidleri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Metin kutusu 4"/>
          <p:cNvSpPr txBox="1"/>
          <p:nvPr/>
        </p:nvSpPr>
        <p:spPr>
          <a:xfrm>
            <a:off x="278276" y="1700808"/>
            <a:ext cx="8614204" cy="2031325"/>
          </a:xfrm>
          <a:prstGeom prst="rect">
            <a:avLst/>
          </a:prstGeom>
          <a:noFill/>
        </p:spPr>
        <p:txBody>
          <a:bodyPr wrap="square" rtlCol="0">
            <a:spAutoFit/>
          </a:bodyPr>
          <a:lstStyle/>
          <a:p>
            <a:pPr algn="just"/>
            <a:r>
              <a:rPr lang="tr-TR" b="1" i="1" u="sng" dirty="0" err="1">
                <a:solidFill>
                  <a:srgbClr val="FF0000"/>
                </a:solidFill>
                <a:effectLst>
                  <a:outerShdw blurRad="38100" dist="38100" dir="2700000" algn="tl">
                    <a:srgbClr val="000000">
                      <a:alpha val="43137"/>
                    </a:srgbClr>
                  </a:outerShdw>
                </a:effectLst>
              </a:rPr>
              <a:t>Triaçilgliseroller</a:t>
            </a:r>
            <a:r>
              <a:rPr lang="tr-TR" b="1" i="1" u="sng" dirty="0">
                <a:solidFill>
                  <a:srgbClr val="FF0000"/>
                </a:solidFill>
                <a:effectLst>
                  <a:outerShdw blurRad="38100" dist="38100" dir="2700000" algn="tl">
                    <a:srgbClr val="000000">
                      <a:alpha val="43137"/>
                    </a:srgbClr>
                  </a:outerShdw>
                </a:effectLst>
              </a:rPr>
              <a:t> besinsel yağların kantitatif olarak en önemli sınıfıdır. </a:t>
            </a:r>
            <a:r>
              <a:rPr lang="tr-TR" dirty="0" err="1"/>
              <a:t>Triaçilgliserollerin</a:t>
            </a:r>
            <a:r>
              <a:rPr lang="tr-TR" dirty="0"/>
              <a:t> kan </a:t>
            </a:r>
            <a:r>
              <a:rPr lang="tr-TR" dirty="0" err="1"/>
              <a:t>lipidleri</a:t>
            </a:r>
            <a:r>
              <a:rPr lang="tr-TR" dirty="0"/>
              <a:t> üzerindeki etkisi kendilerini oluşturan yağ asitlerinin kimyasal doğası ile belirlenir. </a:t>
            </a:r>
          </a:p>
          <a:p>
            <a:pPr algn="just"/>
            <a:r>
              <a:rPr lang="tr-TR" dirty="0">
                <a:effectLst>
                  <a:outerShdw blurRad="38100" dist="38100" dir="2700000" algn="tl">
                    <a:srgbClr val="000000">
                      <a:alpha val="43137"/>
                    </a:srgbClr>
                  </a:outerShdw>
                </a:effectLst>
              </a:rPr>
              <a:t>Çift bağların (ω-6 / ω-3) varlığı, yokluğu ve sayısı (doymuş, tekli doymamış ve çoklu doymamış) ile doymamış yağ asitlerinin </a:t>
            </a:r>
            <a:r>
              <a:rPr lang="tr-TR" dirty="0" err="1">
                <a:effectLst>
                  <a:outerShdw blurRad="38100" dist="38100" dir="2700000" algn="tl">
                    <a:srgbClr val="000000">
                      <a:alpha val="43137"/>
                    </a:srgbClr>
                  </a:outerShdw>
                </a:effectLst>
              </a:rPr>
              <a:t>cis</a:t>
            </a:r>
            <a:r>
              <a:rPr lang="tr-TR" dirty="0">
                <a:effectLst>
                  <a:outerShdw blurRad="38100" dist="38100" dir="2700000" algn="tl">
                    <a:srgbClr val="000000">
                      <a:alpha val="43137"/>
                    </a:srgbClr>
                  </a:outerShdw>
                </a:effectLst>
              </a:rPr>
              <a:t> ya da trans konfigürasyonu kan </a:t>
            </a:r>
            <a:r>
              <a:rPr lang="tr-TR" dirty="0" err="1">
                <a:effectLst>
                  <a:outerShdw blurRad="38100" dist="38100" dir="2700000" algn="tl">
                    <a:srgbClr val="000000">
                      <a:alpha val="43137"/>
                    </a:srgbClr>
                  </a:outerShdw>
                </a:effectLst>
              </a:rPr>
              <a:t>lipidlerini</a:t>
            </a:r>
            <a:r>
              <a:rPr lang="tr-TR" dirty="0">
                <a:effectLst>
                  <a:outerShdw blurRad="38100" dist="38100" dir="2700000" algn="tl">
                    <a:srgbClr val="000000">
                      <a:alpha val="43137"/>
                    </a:srgbClr>
                  </a:outerShdw>
                </a:effectLst>
              </a:rPr>
              <a:t> etkileyen en önemli yapısal özelliklerdir.</a:t>
            </a:r>
          </a:p>
          <a:p>
            <a:pPr algn="just"/>
            <a:endParaRPr lang="tr-TR" dirty="0"/>
          </a:p>
        </p:txBody>
      </p:sp>
      <p:sp>
        <p:nvSpPr>
          <p:cNvPr id="7" name="Akış Çizelgesi: Delikli Teyp 6"/>
          <p:cNvSpPr/>
          <p:nvPr/>
        </p:nvSpPr>
        <p:spPr>
          <a:xfrm>
            <a:off x="360155" y="3645024"/>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Doymuş Yağ</a:t>
            </a:r>
          </a:p>
        </p:txBody>
      </p:sp>
      <p:sp>
        <p:nvSpPr>
          <p:cNvPr id="8" name="Metin kutusu 7"/>
          <p:cNvSpPr txBox="1"/>
          <p:nvPr/>
        </p:nvSpPr>
        <p:spPr>
          <a:xfrm>
            <a:off x="278276" y="4221088"/>
            <a:ext cx="8758220" cy="2677656"/>
          </a:xfrm>
          <a:prstGeom prst="rect">
            <a:avLst/>
          </a:prstGeom>
          <a:noFill/>
        </p:spPr>
        <p:txBody>
          <a:bodyPr wrap="square" rtlCol="0">
            <a:spAutoFit/>
          </a:bodyPr>
          <a:lstStyle/>
          <a:p>
            <a:pPr lvl="0" algn="just"/>
            <a:r>
              <a:rPr lang="tr-TR" dirty="0"/>
              <a:t> Hidrokarbon zincirleri doymuş yağlar olarak adlandırılan </a:t>
            </a:r>
            <a:r>
              <a:rPr lang="tr-TR" u="sng" dirty="0"/>
              <a:t>çift bağları içermeyen </a:t>
            </a:r>
            <a:r>
              <a:rPr lang="tr-TR" dirty="0"/>
              <a:t>yağ asitlerinden oluşur. Doymuş yağların tüketimi, total plazma kolesterolü, LDL düzeyleri ve KKH riskinde artış ile yüksek oranda ilişkilidir. Doymuş yağ asitlerinin temel kaynakları süt ürünleri, et, </a:t>
            </a:r>
            <a:r>
              <a:rPr lang="tr-TR" dirty="0" err="1"/>
              <a:t>hindistan</a:t>
            </a:r>
            <a:r>
              <a:rPr lang="tr-TR" dirty="0"/>
              <a:t> cevizi ve </a:t>
            </a:r>
            <a:r>
              <a:rPr lang="tr-TR" dirty="0" err="1"/>
              <a:t>palm</a:t>
            </a:r>
            <a:r>
              <a:rPr lang="tr-TR" dirty="0"/>
              <a:t> yağı gibi bazı bitkisel yağlardır. </a:t>
            </a:r>
          </a:p>
          <a:p>
            <a:pPr lvl="0" algn="just"/>
            <a:r>
              <a:rPr lang="tr-TR" u="sng" dirty="0"/>
              <a:t>Çoğu uzman doymuş yağların tüketiminin azaltılmasını şiddetle önermektedir.</a:t>
            </a:r>
          </a:p>
          <a:p>
            <a:pPr algn="just"/>
            <a:r>
              <a:rPr lang="tr-TR" dirty="0"/>
              <a:t> </a:t>
            </a:r>
          </a:p>
          <a:p>
            <a:pPr algn="just"/>
            <a:r>
              <a:rPr lang="tr-TR" sz="1400" b="1" dirty="0"/>
              <a:t>14 karbonlu (</a:t>
            </a:r>
            <a:r>
              <a:rPr lang="tr-TR" sz="1400" b="1" dirty="0" err="1"/>
              <a:t>miristik</a:t>
            </a:r>
            <a:r>
              <a:rPr lang="tr-TR" sz="1400" b="1" dirty="0"/>
              <a:t>) ve 16 karbonlu (palmitik) zincir uzunluğuna sahip doymuş yağ asitleri serum kolesterolünün artırılmasında en güçlü etkiye sahip olanlardır. Stearik asit (18 karbon- çikolata da dahil çoğu besinde bulunur) kan kolesterolü üzerinde daha az etkiye sahiptir.</a:t>
            </a:r>
          </a:p>
        </p:txBody>
      </p:sp>
    </p:spTree>
    <p:extLst>
      <p:ext uri="{BB962C8B-B14F-4D97-AF65-F5344CB8AC3E}">
        <p14:creationId xmlns:p14="http://schemas.microsoft.com/office/powerpoint/2010/main" val="84709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60154" y="260648"/>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Tekli Doymamış Yağlar</a:t>
            </a:r>
          </a:p>
        </p:txBody>
      </p:sp>
      <p:sp>
        <p:nvSpPr>
          <p:cNvPr id="5" name="Metin kutusu 4"/>
          <p:cNvSpPr txBox="1"/>
          <p:nvPr/>
        </p:nvSpPr>
        <p:spPr>
          <a:xfrm>
            <a:off x="251520" y="908720"/>
            <a:ext cx="8784976" cy="2585323"/>
          </a:xfrm>
          <a:prstGeom prst="rect">
            <a:avLst/>
          </a:prstGeom>
          <a:noFill/>
        </p:spPr>
        <p:txBody>
          <a:bodyPr wrap="square" rtlCol="0">
            <a:spAutoFit/>
          </a:bodyPr>
          <a:lstStyle/>
          <a:p>
            <a:pPr lvl="0" algn="just"/>
            <a:r>
              <a:rPr lang="tr-TR" u="sng" dirty="0"/>
              <a:t> Tek çift bağ içeren yağ asitlerinden oluşan </a:t>
            </a:r>
            <a:r>
              <a:rPr lang="tr-TR" u="sng" dirty="0" err="1"/>
              <a:t>triaçilgliseroller</a:t>
            </a:r>
            <a:r>
              <a:rPr lang="tr-TR" u="sng" dirty="0"/>
              <a:t> tekli doymamış yağlar olarak adlandırılır. </a:t>
            </a:r>
          </a:p>
          <a:p>
            <a:pPr lvl="0" algn="just"/>
            <a:r>
              <a:rPr lang="tr-TR" u="sng" dirty="0"/>
              <a:t> </a:t>
            </a:r>
            <a:r>
              <a:rPr lang="tr-TR" dirty="0"/>
              <a:t>Doymamış yağ asitleri genellikle sebzeler ve balıklardan türetilmektedir. </a:t>
            </a:r>
          </a:p>
          <a:p>
            <a:pPr lvl="0" algn="just"/>
            <a:r>
              <a:rPr lang="tr-TR" dirty="0"/>
              <a:t> Tekli doymamış yağ asitleri plazma kolesterol ve LDL kolesterol düzeylerini aşağı çekerken, HDL kolesterol düzeyini aynen korur ya da artırır. </a:t>
            </a:r>
          </a:p>
          <a:p>
            <a:pPr lvl="0" algn="just"/>
            <a:r>
              <a:rPr lang="tr-TR" dirty="0"/>
              <a:t> Tekli doymamış yağların </a:t>
            </a:r>
            <a:r>
              <a:rPr lang="tr-TR" dirty="0" err="1"/>
              <a:t>lipoprotein</a:t>
            </a:r>
            <a:r>
              <a:rPr lang="tr-TR" dirty="0"/>
              <a:t> düzeylerini olumlu yönde değiştirme yetenekleri, Akdeniz kültüründe geniş yer tutan zeytin yağı (tekli doymamış </a:t>
            </a:r>
            <a:r>
              <a:rPr lang="tr-TR" b="1" dirty="0"/>
              <a:t>oleik asit </a:t>
            </a:r>
            <a:r>
              <a:rPr lang="tr-TR" dirty="0"/>
              <a:t>miktarı yüksek) ağırlıklı diyetin koroner kalp hastalığı </a:t>
            </a:r>
            <a:r>
              <a:rPr lang="tr-TR" dirty="0" err="1"/>
              <a:t>insidansındaki</a:t>
            </a:r>
            <a:r>
              <a:rPr lang="tr-TR" dirty="0"/>
              <a:t> azaltıcı etkisinin bir açıklamasıdır.</a:t>
            </a:r>
          </a:p>
        </p:txBody>
      </p:sp>
      <p:sp>
        <p:nvSpPr>
          <p:cNvPr id="6" name="Yuvarlatılmış Dikdörtgen 5"/>
          <p:cNvSpPr/>
          <p:nvPr/>
        </p:nvSpPr>
        <p:spPr>
          <a:xfrm>
            <a:off x="251520" y="3782075"/>
            <a:ext cx="8784976" cy="28083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endParaRPr lang="tr-TR" dirty="0"/>
          </a:p>
        </p:txBody>
      </p:sp>
      <p:sp>
        <p:nvSpPr>
          <p:cNvPr id="7" name="Metin kutusu 6"/>
          <p:cNvSpPr txBox="1"/>
          <p:nvPr/>
        </p:nvSpPr>
        <p:spPr>
          <a:xfrm>
            <a:off x="251520" y="3861048"/>
            <a:ext cx="8784976" cy="2585323"/>
          </a:xfrm>
          <a:prstGeom prst="rect">
            <a:avLst/>
          </a:prstGeom>
          <a:noFill/>
        </p:spPr>
        <p:txBody>
          <a:bodyPr wrap="square" rtlCol="0">
            <a:spAutoFit/>
          </a:bodyPr>
          <a:lstStyle/>
          <a:p>
            <a:pPr lvl="0" algn="ctr"/>
            <a:r>
              <a:rPr lang="tr-TR" dirty="0"/>
              <a:t>Akdeniz diyeti tekli doymamış yağ asitleri bakımından zengin diyetlere bir örnektir. Yine MUFA (zeytin yağı kaynaklı) ve ω-3 yağ asitleri (balık yağı ve ceviz gibi) bu diyette yüksek oranlarda bulunurken, doymuş yağ miktarı azdır. Akdeniz diyeti mevsimlik taze gıdaları içerir; bol miktarda yeşillik diyeti oluştururken, kırmızı et miktarı oldukça düşüktür. Zeytinyağı temel yağ kaynağı olarak kullanılır. Yüksek oranda doymuş yağ içeren Batı diyeti ile karşılaştırıldığında Akdeniz diyeti, total serum kolesterolü ve LDL düzeylerinde düşüş -</a:t>
            </a:r>
            <a:r>
              <a:rPr lang="tr-TR" dirty="0" err="1"/>
              <a:t>HDL’de</a:t>
            </a:r>
            <a:r>
              <a:rPr lang="tr-TR" dirty="0"/>
              <a:t> ise küçük değişimler- ile ilişkilendirilmektedir.</a:t>
            </a:r>
          </a:p>
          <a:p>
            <a:pPr algn="ctr"/>
            <a:endParaRPr lang="tr-TR" dirty="0"/>
          </a:p>
        </p:txBody>
      </p:sp>
    </p:spTree>
    <p:extLst>
      <p:ext uri="{BB962C8B-B14F-4D97-AF65-F5344CB8AC3E}">
        <p14:creationId xmlns:p14="http://schemas.microsoft.com/office/powerpoint/2010/main" val="237117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79512" y="876199"/>
            <a:ext cx="8784976" cy="51056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endParaRPr lang="tr-TR" dirty="0"/>
          </a:p>
        </p:txBody>
      </p:sp>
      <p:pic>
        <p:nvPicPr>
          <p:cNvPr id="8194" name="Picture 2" descr="C:\Users\gulsa\Dropbox\xys\Photo 16-09-2018, 20 02 4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52519" y="1232756"/>
            <a:ext cx="383896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lsa\Dropbox\xys\Photo 16-09-2018, 20 02 58 (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7000"/>
                    </a14:imgEffect>
                    <a14:imgEffect>
                      <a14:brightnessContrast bright="57000" contrast="1000"/>
                    </a14:imgEffect>
                  </a14:imgLayer>
                </a14:imgProps>
              </a:ext>
              <a:ext uri="{28A0092B-C50C-407E-A947-70E740481C1C}">
                <a14:useLocalDpi xmlns:a14="http://schemas.microsoft.com/office/drawing/2010/main" val="0"/>
              </a:ext>
            </a:extLst>
          </a:blip>
          <a:srcRect/>
          <a:stretch>
            <a:fillRect/>
          </a:stretch>
        </p:blipFill>
        <p:spPr bwMode="auto">
          <a:xfrm>
            <a:off x="2373882" y="2718569"/>
            <a:ext cx="4396236" cy="1574527"/>
          </a:xfrm>
          <a:prstGeom prst="rect">
            <a:avLst/>
          </a:prstGeom>
          <a:noFill/>
          <a:extLst>
            <a:ext uri="{909E8E84-426E-40DD-AFC4-6F175D3DCCD1}">
              <a14:hiddenFill xmlns:a14="http://schemas.microsoft.com/office/drawing/2010/main">
                <a:solidFill>
                  <a:srgbClr val="FFFFFF"/>
                </a:solidFill>
              </a14:hiddenFill>
            </a:ext>
          </a:extLst>
        </p:spPr>
      </p:pic>
      <p:sp>
        <p:nvSpPr>
          <p:cNvPr id="4" name="Akış Çizelgesi: Delikli Teyp 3"/>
          <p:cNvSpPr/>
          <p:nvPr/>
        </p:nvSpPr>
        <p:spPr>
          <a:xfrm>
            <a:off x="360154" y="188640"/>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Çoklu Doymamış Yağlar</a:t>
            </a:r>
          </a:p>
        </p:txBody>
      </p:sp>
      <p:sp>
        <p:nvSpPr>
          <p:cNvPr id="5" name="Metin kutusu 4"/>
          <p:cNvSpPr txBox="1"/>
          <p:nvPr/>
        </p:nvSpPr>
        <p:spPr>
          <a:xfrm>
            <a:off x="179512" y="764704"/>
            <a:ext cx="8856984" cy="1200329"/>
          </a:xfrm>
          <a:prstGeom prst="rect">
            <a:avLst/>
          </a:prstGeom>
          <a:noFill/>
        </p:spPr>
        <p:txBody>
          <a:bodyPr wrap="square" rtlCol="0">
            <a:spAutoFit/>
          </a:bodyPr>
          <a:lstStyle/>
          <a:p>
            <a:pPr lvl="0" algn="just"/>
            <a:r>
              <a:rPr lang="tr-TR" dirty="0"/>
              <a:t> Birden fazla çift bağ içeren yağ asitlerinden oluşan </a:t>
            </a:r>
            <a:r>
              <a:rPr lang="tr-TR" dirty="0" err="1"/>
              <a:t>triaçilgliseroller</a:t>
            </a:r>
            <a:r>
              <a:rPr lang="tr-TR" dirty="0"/>
              <a:t> çoklu doymamış yağlar olarak adlandırılırlar. Çoklu doymamış yağ asitlerinin </a:t>
            </a:r>
            <a:r>
              <a:rPr lang="tr-TR" dirty="0" err="1"/>
              <a:t>kardiyovasküler</a:t>
            </a:r>
            <a:r>
              <a:rPr lang="tr-TR" dirty="0"/>
              <a:t> hastalık üzerindeki etkileri çift bağın molekül üzerindeki </a:t>
            </a:r>
            <a:r>
              <a:rPr lang="tr-TR" dirty="0" err="1"/>
              <a:t>lokasyonuyla</a:t>
            </a:r>
            <a:r>
              <a:rPr lang="tr-TR" dirty="0"/>
              <a:t> ilişkilidir.</a:t>
            </a:r>
          </a:p>
        </p:txBody>
      </p:sp>
      <p:sp>
        <p:nvSpPr>
          <p:cNvPr id="2" name="Metin kutusu 1"/>
          <p:cNvSpPr txBox="1"/>
          <p:nvPr/>
        </p:nvSpPr>
        <p:spPr>
          <a:xfrm>
            <a:off x="179512" y="1916832"/>
            <a:ext cx="8568952" cy="923330"/>
          </a:xfrm>
          <a:prstGeom prst="rect">
            <a:avLst/>
          </a:prstGeom>
          <a:noFill/>
        </p:spPr>
        <p:txBody>
          <a:bodyPr wrap="square" rtlCol="0">
            <a:spAutoFit/>
          </a:bodyPr>
          <a:lstStyle/>
          <a:p>
            <a:pPr lvl="0"/>
            <a:r>
              <a:rPr lang="tr-TR" b="1" i="1" dirty="0">
                <a:solidFill>
                  <a:schemeClr val="accent6"/>
                </a:solidFill>
                <a:effectLst>
                  <a:outerShdw blurRad="38100" dist="38100" dir="2700000" algn="tl">
                    <a:srgbClr val="000000">
                      <a:alpha val="43137"/>
                    </a:srgbClr>
                  </a:outerShdw>
                </a:effectLst>
              </a:rPr>
              <a:t>ω-6 Yağ Asitleri: </a:t>
            </a:r>
          </a:p>
          <a:p>
            <a:pPr lvl="0" algn="just"/>
            <a:r>
              <a:rPr lang="tr-TR" b="1" i="1" dirty="0">
                <a:solidFill>
                  <a:schemeClr val="accent6"/>
                </a:solidFill>
                <a:effectLst>
                  <a:outerShdw blurRad="38100" dist="38100" dir="2700000" algn="tl">
                    <a:srgbClr val="000000">
                      <a:alpha val="43137"/>
                    </a:srgbClr>
                  </a:outerShdw>
                </a:effectLst>
              </a:rPr>
              <a:t> </a:t>
            </a:r>
            <a:r>
              <a:rPr lang="tr-TR" u="sng" dirty="0"/>
              <a:t>Uzun zincirli çoklu doymamış yağ asitleridir</a:t>
            </a:r>
            <a:r>
              <a:rPr lang="tr-TR" dirty="0"/>
              <a:t>. İlk çift bağları altıncı bağlanma noktasındadır ve yağ asidi molekülünün metil sonlanmasından başlar.</a:t>
            </a:r>
          </a:p>
        </p:txBody>
      </p:sp>
      <p:sp>
        <p:nvSpPr>
          <p:cNvPr id="3" name="Metin kutusu 2"/>
          <p:cNvSpPr txBox="1"/>
          <p:nvPr/>
        </p:nvSpPr>
        <p:spPr>
          <a:xfrm>
            <a:off x="179512" y="4146173"/>
            <a:ext cx="8856984" cy="2739211"/>
          </a:xfrm>
          <a:prstGeom prst="rect">
            <a:avLst/>
          </a:prstGeom>
          <a:noFill/>
        </p:spPr>
        <p:txBody>
          <a:bodyPr wrap="square" rtlCol="0">
            <a:spAutoFit/>
          </a:bodyPr>
          <a:lstStyle/>
          <a:p>
            <a:pPr algn="just"/>
            <a:r>
              <a:rPr lang="tr-TR" sz="1600" dirty="0"/>
              <a:t>ω-6 çoklu doymamış yağ asitlerini içeren yağların tüketilmesi -esasen bitkisel yağlardan elde edilen </a:t>
            </a:r>
            <a:r>
              <a:rPr lang="tr-TR" sz="1600" dirty="0" err="1"/>
              <a:t>linoleik</a:t>
            </a:r>
            <a:r>
              <a:rPr lang="tr-TR" sz="1600" dirty="0"/>
              <a:t> asit 18:2(9,12) - </a:t>
            </a:r>
            <a:r>
              <a:rPr lang="tr-TR" sz="1600" dirty="0">
                <a:solidFill>
                  <a:schemeClr val="accent6"/>
                </a:solidFill>
              </a:rPr>
              <a:t>plazma LDL oranının azalmasının yanında, koroner kalp hastalığına karşı koruyucu etkiye sahip </a:t>
            </a:r>
            <a:r>
              <a:rPr lang="tr-TR" sz="1600" dirty="0" err="1">
                <a:solidFill>
                  <a:schemeClr val="accent6"/>
                </a:solidFill>
              </a:rPr>
              <a:t>HDL’de</a:t>
            </a:r>
            <a:r>
              <a:rPr lang="tr-TR" sz="1600" dirty="0">
                <a:solidFill>
                  <a:schemeClr val="accent6"/>
                </a:solidFill>
              </a:rPr>
              <a:t> de azalma gözlenir. </a:t>
            </a:r>
          </a:p>
          <a:p>
            <a:pPr algn="just"/>
            <a:r>
              <a:rPr lang="tr-TR" sz="1600" dirty="0">
                <a:effectLst>
                  <a:outerShdw blurRad="38100" dist="38100" dir="2700000" algn="tl">
                    <a:srgbClr val="000000">
                      <a:alpha val="43137"/>
                    </a:srgbClr>
                  </a:outerShdw>
                </a:effectLst>
              </a:rPr>
              <a:t>Fındık, avokado, zeytin, soya ve susam, mısır tohumu, mısır kaynaklı çeşitli yağlar, bu yağ asitlerinin yaygın kaynaklarıdır. </a:t>
            </a:r>
          </a:p>
          <a:p>
            <a:pPr algn="just"/>
            <a:r>
              <a:rPr lang="tr-TR" sz="1600" dirty="0" err="1"/>
              <a:t>Linoleik</a:t>
            </a:r>
            <a:r>
              <a:rPr lang="tr-TR" sz="1600" dirty="0"/>
              <a:t> asitler -bir ω-3 yağ asidi olan α-</a:t>
            </a:r>
            <a:r>
              <a:rPr lang="tr-TR" sz="1600" dirty="0" err="1"/>
              <a:t>linoleik</a:t>
            </a:r>
            <a:r>
              <a:rPr lang="tr-TR" sz="1600" dirty="0"/>
              <a:t> asitle birlikte, 18:3 (9,12,15)- </a:t>
            </a:r>
            <a:r>
              <a:rPr lang="tr-TR" sz="1600" dirty="0" err="1"/>
              <a:t>eikozanoidlerin</a:t>
            </a:r>
            <a:r>
              <a:rPr lang="tr-TR" sz="1600" dirty="0"/>
              <a:t> sentezi ve </a:t>
            </a:r>
            <a:r>
              <a:rPr lang="tr-TR" sz="1600" dirty="0" err="1">
                <a:solidFill>
                  <a:schemeClr val="accent6"/>
                </a:solidFill>
              </a:rPr>
              <a:t>membran</a:t>
            </a:r>
            <a:r>
              <a:rPr lang="tr-TR" sz="1600" dirty="0">
                <a:solidFill>
                  <a:schemeClr val="accent6"/>
                </a:solidFill>
              </a:rPr>
              <a:t> yapısının akışkanlığı</a:t>
            </a:r>
            <a:r>
              <a:rPr lang="tr-TR" sz="1600" dirty="0"/>
              <a:t> için gerekli olan </a:t>
            </a:r>
            <a:r>
              <a:rPr lang="tr-TR" sz="1600" dirty="0" err="1"/>
              <a:t>esansiyel</a:t>
            </a:r>
            <a:r>
              <a:rPr lang="tr-TR" sz="1600" dirty="0"/>
              <a:t> yağ asitleridir. </a:t>
            </a:r>
            <a:r>
              <a:rPr lang="tr-TR" sz="1200" dirty="0"/>
              <a:t>[</a:t>
            </a:r>
            <a:r>
              <a:rPr lang="tr-TR" sz="1200" dirty="0" err="1"/>
              <a:t>Esansiyel</a:t>
            </a:r>
            <a:r>
              <a:rPr lang="tr-TR" sz="1200" dirty="0"/>
              <a:t> yağ asitlerinin eksikliği kabuklu/pullu dermatit, saç kaybı ve gecikmiş yara iyileşmesiyle karakterizedir.] </a:t>
            </a:r>
          </a:p>
          <a:p>
            <a:pPr algn="just"/>
            <a:r>
              <a:rPr lang="tr-TR" sz="1600" dirty="0"/>
              <a:t>Kalorinin %5 altında bir düzey </a:t>
            </a:r>
            <a:r>
              <a:rPr lang="tr-TR" sz="1600" dirty="0" err="1"/>
              <a:t>linoleik</a:t>
            </a:r>
            <a:r>
              <a:rPr lang="tr-TR" sz="1600" dirty="0"/>
              <a:t> asit için ayarlanmış bir </a:t>
            </a:r>
            <a:r>
              <a:rPr lang="tr-TR" sz="1600" dirty="0" err="1"/>
              <a:t>Al'ye</a:t>
            </a:r>
            <a:r>
              <a:rPr lang="tr-TR" sz="1600" dirty="0"/>
              <a:t> karşılık gelir. </a:t>
            </a:r>
            <a:r>
              <a:rPr lang="tr-TR" sz="1600" dirty="0" err="1"/>
              <a:t>Linoleik</a:t>
            </a:r>
            <a:r>
              <a:rPr lang="tr-TR" sz="1600" dirty="0"/>
              <a:t> asidin üst sınırı ise total kalorinin %10’udur. Çünkü bu çoklu doymamış yağ asitlerinin </a:t>
            </a:r>
            <a:r>
              <a:rPr lang="tr-TR" sz="1600" dirty="0" err="1"/>
              <a:t>oksidasyonu</a:t>
            </a:r>
            <a:r>
              <a:rPr lang="tr-TR" sz="1600" dirty="0"/>
              <a:t> zararlı ürünlerin açığa çıkmasına neden olabilir.</a:t>
            </a:r>
          </a:p>
        </p:txBody>
      </p:sp>
    </p:spTree>
    <p:extLst>
      <p:ext uri="{BB962C8B-B14F-4D97-AF65-F5344CB8AC3E}">
        <p14:creationId xmlns:p14="http://schemas.microsoft.com/office/powerpoint/2010/main" val="7255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548680"/>
            <a:ext cx="8712968" cy="3693319"/>
          </a:xfrm>
          <a:prstGeom prst="rect">
            <a:avLst/>
          </a:prstGeom>
          <a:noFill/>
        </p:spPr>
        <p:txBody>
          <a:bodyPr wrap="square" rtlCol="0">
            <a:spAutoFit/>
          </a:bodyPr>
          <a:lstStyle/>
          <a:p>
            <a:pPr algn="just"/>
            <a:r>
              <a:rPr lang="tr-TR" b="1" i="1" dirty="0">
                <a:solidFill>
                  <a:schemeClr val="accent6"/>
                </a:solidFill>
                <a:effectLst>
                  <a:outerShdw blurRad="38100" dist="38100" dir="2700000" algn="tl">
                    <a:srgbClr val="000000">
                      <a:alpha val="43137"/>
                    </a:srgbClr>
                  </a:outerShdw>
                </a:effectLst>
              </a:rPr>
              <a:t>ω-3 Yağ Asitleri: </a:t>
            </a:r>
          </a:p>
          <a:p>
            <a:pPr algn="just"/>
            <a:r>
              <a:rPr lang="tr-TR" u="sng" dirty="0"/>
              <a:t>Uzun zincirli çoklu doymamış yağ asitleridir. </a:t>
            </a:r>
            <a:r>
              <a:rPr lang="tr-TR" dirty="0"/>
              <a:t>İlk çift bağları yağ asidi molekülünün metil sonlanmasına göre üçüncü pozisyondadır.</a:t>
            </a:r>
          </a:p>
          <a:p>
            <a:pPr algn="just"/>
            <a:r>
              <a:rPr lang="tr-TR" dirty="0"/>
              <a:t>Diyetteki ω-3 çoklu doymamış </a:t>
            </a:r>
            <a:r>
              <a:rPr lang="tr-TR" dirty="0">
                <a:solidFill>
                  <a:schemeClr val="accent6"/>
                </a:solidFill>
              </a:rPr>
              <a:t>yağ asitleri kardiyak aritmileri baskılar, serum </a:t>
            </a:r>
            <a:r>
              <a:rPr lang="tr-TR" dirty="0" err="1">
                <a:solidFill>
                  <a:schemeClr val="accent6"/>
                </a:solidFill>
              </a:rPr>
              <a:t>triaçilgliserol</a:t>
            </a:r>
            <a:r>
              <a:rPr lang="tr-TR" dirty="0">
                <a:solidFill>
                  <a:schemeClr val="accent6"/>
                </a:solidFill>
              </a:rPr>
              <a:t> düzeyini düşürür, </a:t>
            </a:r>
            <a:r>
              <a:rPr lang="tr-TR" dirty="0" err="1">
                <a:solidFill>
                  <a:schemeClr val="accent6"/>
                </a:solidFill>
              </a:rPr>
              <a:t>tromboz</a:t>
            </a:r>
            <a:r>
              <a:rPr lang="tr-TR" dirty="0">
                <a:solidFill>
                  <a:schemeClr val="accent6"/>
                </a:solidFill>
              </a:rPr>
              <a:t> eğilimini azaltır, kan basıncını aşağı çeker ve </a:t>
            </a:r>
            <a:r>
              <a:rPr lang="tr-TR" dirty="0" err="1">
                <a:solidFill>
                  <a:schemeClr val="accent6"/>
                </a:solidFill>
              </a:rPr>
              <a:t>kardiyovasküler</a:t>
            </a:r>
            <a:r>
              <a:rPr lang="tr-TR" dirty="0">
                <a:solidFill>
                  <a:schemeClr val="accent6"/>
                </a:solidFill>
              </a:rPr>
              <a:t> ölüm riskini önemli oranda düşürür. Ancak LDL ve HDL kolesterol düzeyleri üzerinde az etkileri vardır. </a:t>
            </a:r>
          </a:p>
          <a:p>
            <a:pPr algn="just"/>
            <a:r>
              <a:rPr lang="tr-TR" dirty="0"/>
              <a:t>α-</a:t>
            </a:r>
            <a:r>
              <a:rPr lang="tr-TR" dirty="0" err="1"/>
              <a:t>linoleik</a:t>
            </a:r>
            <a:r>
              <a:rPr lang="tr-TR" dirty="0"/>
              <a:t> asit için kabul edilebilir aralık total kalorinin %0.6-1.2'sidir. </a:t>
            </a:r>
          </a:p>
          <a:p>
            <a:pPr algn="just"/>
            <a:r>
              <a:rPr lang="tr-TR" dirty="0"/>
              <a:t>Balık yağı, uzun zincirli ω-3 </a:t>
            </a:r>
            <a:r>
              <a:rPr lang="tr-TR" dirty="0" err="1"/>
              <a:t>dokosaheksaenoik</a:t>
            </a:r>
            <a:r>
              <a:rPr lang="tr-TR" dirty="0"/>
              <a:t> asit (DHA) ve </a:t>
            </a:r>
            <a:r>
              <a:rPr lang="tr-TR" dirty="0" err="1"/>
              <a:t>eikosapentaenoik</a:t>
            </a:r>
            <a:r>
              <a:rPr lang="tr-TR" dirty="0"/>
              <a:t> asit (EPA) içermektedir. Haftada İki öğün somon gibi yağlı balıkların tüketilmesi önerilmektedir. </a:t>
            </a:r>
          </a:p>
          <a:p>
            <a:pPr algn="just"/>
            <a:br>
              <a:rPr lang="tr-TR" dirty="0"/>
            </a:br>
            <a:endParaRPr lang="tr-TR" dirty="0"/>
          </a:p>
        </p:txBody>
      </p:sp>
      <p:sp>
        <p:nvSpPr>
          <p:cNvPr id="5" name="Metin kutusu 4"/>
          <p:cNvSpPr txBox="1"/>
          <p:nvPr/>
        </p:nvSpPr>
        <p:spPr>
          <a:xfrm>
            <a:off x="251520" y="6021288"/>
            <a:ext cx="8712968"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ω-3 uzun zincirli çoklu doymamış yağ asilleri, beyin gelişimini desteklemek için bebek mamalarına eklenmektedir.</a:t>
            </a:r>
          </a:p>
        </p:txBody>
      </p:sp>
      <p:pic>
        <p:nvPicPr>
          <p:cNvPr id="2050" name="Picture 2" descr="C:\Users\gulsa\Dropbox\xys\Photo 16-09-2018, 20 02 58.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0000"/>
                    </a14:imgEffect>
                    <a14:imgEffect>
                      <a14:brightnessContrast bright="57000"/>
                    </a14:imgEffect>
                  </a14:imgLayer>
                </a14:imgProps>
              </a:ext>
              <a:ext uri="{28A0092B-C50C-407E-A947-70E740481C1C}">
                <a14:useLocalDpi xmlns:a14="http://schemas.microsoft.com/office/drawing/2010/main" val="0"/>
              </a:ext>
            </a:extLst>
          </a:blip>
          <a:srcRect/>
          <a:stretch>
            <a:fillRect/>
          </a:stretch>
        </p:blipFill>
        <p:spPr bwMode="auto">
          <a:xfrm>
            <a:off x="4948095" y="3403980"/>
            <a:ext cx="1944216" cy="2729876"/>
          </a:xfrm>
          <a:prstGeom prst="rect">
            <a:avLst/>
          </a:prstGeom>
          <a:noFill/>
          <a:extLst>
            <a:ext uri="{909E8E84-426E-40DD-AFC4-6F175D3DCCD1}">
              <a14:hiddenFill xmlns:a14="http://schemas.microsoft.com/office/drawing/2010/main">
                <a:solidFill>
                  <a:srgbClr val="FFFFFF"/>
                </a:solidFill>
              </a14:hiddenFill>
            </a:ext>
          </a:extLst>
        </p:spPr>
      </p:pic>
      <p:sp>
        <p:nvSpPr>
          <p:cNvPr id="6" name="Sağ Ok 5"/>
          <p:cNvSpPr/>
          <p:nvPr/>
        </p:nvSpPr>
        <p:spPr>
          <a:xfrm>
            <a:off x="683568" y="4241999"/>
            <a:ext cx="3924436" cy="120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Balık yağı alımının fizyolojik etkilerinin doz cevabı</a:t>
            </a:r>
          </a:p>
        </p:txBody>
      </p:sp>
    </p:spTree>
    <p:extLst>
      <p:ext uri="{BB962C8B-B14F-4D97-AF65-F5344CB8AC3E}">
        <p14:creationId xmlns:p14="http://schemas.microsoft.com/office/powerpoint/2010/main" val="254479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79512" y="332656"/>
            <a:ext cx="3798130"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BESLENME</a:t>
            </a:r>
          </a:p>
        </p:txBody>
      </p:sp>
      <p:sp>
        <p:nvSpPr>
          <p:cNvPr id="5" name="Metin kutusu 4"/>
          <p:cNvSpPr txBox="1"/>
          <p:nvPr/>
        </p:nvSpPr>
        <p:spPr>
          <a:xfrm>
            <a:off x="179512" y="1486525"/>
            <a:ext cx="8784976" cy="646331"/>
          </a:xfrm>
          <a:prstGeom prst="rect">
            <a:avLst/>
          </a:prstGeom>
          <a:noFill/>
        </p:spPr>
        <p:txBody>
          <a:bodyPr wrap="square" rtlCol="0">
            <a:spAutoFit/>
          </a:bodyPr>
          <a:lstStyle/>
          <a:p>
            <a:pPr algn="just"/>
            <a:r>
              <a:rPr lang="tr-TR" dirty="0"/>
              <a:t> Besinler, vücudun normal fonksiyonları sürdürmesi için gerekli gıda bileşenlerinden oluşmaktadır. </a:t>
            </a:r>
          </a:p>
        </p:txBody>
      </p:sp>
      <p:sp>
        <p:nvSpPr>
          <p:cNvPr id="6" name="Dikdörtgen 5"/>
          <p:cNvSpPr/>
          <p:nvPr/>
        </p:nvSpPr>
        <p:spPr>
          <a:xfrm>
            <a:off x="323528" y="2609752"/>
            <a:ext cx="35283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Enerji 3 öğe tarafından karşılanır.</a:t>
            </a:r>
          </a:p>
        </p:txBody>
      </p:sp>
      <p:cxnSp>
        <p:nvCxnSpPr>
          <p:cNvPr id="10" name="Dirsek Bağlayıcısı 9"/>
          <p:cNvCxnSpPr>
            <a:endCxn id="23" idx="1"/>
          </p:cNvCxnSpPr>
          <p:nvPr/>
        </p:nvCxnSpPr>
        <p:spPr>
          <a:xfrm>
            <a:off x="2078577" y="3257824"/>
            <a:ext cx="2853463" cy="3842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Dirsek Bağlayıcısı 11"/>
          <p:cNvCxnSpPr>
            <a:endCxn id="25" idx="1"/>
          </p:cNvCxnSpPr>
          <p:nvPr/>
        </p:nvCxnSpPr>
        <p:spPr>
          <a:xfrm>
            <a:off x="708185" y="3257824"/>
            <a:ext cx="4265240" cy="113863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Dirsek Bağlayıcısı 12"/>
          <p:cNvCxnSpPr>
            <a:endCxn id="24" idx="1"/>
          </p:cNvCxnSpPr>
          <p:nvPr/>
        </p:nvCxnSpPr>
        <p:spPr>
          <a:xfrm>
            <a:off x="1434271" y="3257824"/>
            <a:ext cx="3497769" cy="7920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4932040" y="3457454"/>
            <a:ext cx="2952328" cy="369332"/>
          </a:xfrm>
          <a:prstGeom prst="rect">
            <a:avLst/>
          </a:prstGeom>
          <a:noFill/>
        </p:spPr>
        <p:txBody>
          <a:bodyPr wrap="square" rtlCol="0">
            <a:spAutoFit/>
          </a:bodyPr>
          <a:lstStyle/>
          <a:p>
            <a:r>
              <a:rPr lang="tr-TR" dirty="0"/>
              <a:t>Karbonhidratlar </a:t>
            </a:r>
          </a:p>
        </p:txBody>
      </p:sp>
      <p:sp>
        <p:nvSpPr>
          <p:cNvPr id="24" name="Metin kutusu 23"/>
          <p:cNvSpPr txBox="1"/>
          <p:nvPr/>
        </p:nvSpPr>
        <p:spPr>
          <a:xfrm>
            <a:off x="4932040" y="3865246"/>
            <a:ext cx="2406887" cy="369332"/>
          </a:xfrm>
          <a:prstGeom prst="rect">
            <a:avLst/>
          </a:prstGeom>
          <a:noFill/>
        </p:spPr>
        <p:txBody>
          <a:bodyPr wrap="square" rtlCol="0">
            <a:spAutoFit/>
          </a:bodyPr>
          <a:lstStyle/>
          <a:p>
            <a:r>
              <a:rPr lang="tr-TR" dirty="0"/>
              <a:t>Yağlar</a:t>
            </a:r>
          </a:p>
        </p:txBody>
      </p:sp>
      <p:sp>
        <p:nvSpPr>
          <p:cNvPr id="25" name="Metin kutusu 24"/>
          <p:cNvSpPr txBox="1"/>
          <p:nvPr/>
        </p:nvSpPr>
        <p:spPr>
          <a:xfrm>
            <a:off x="4973425" y="4211796"/>
            <a:ext cx="2118855" cy="369332"/>
          </a:xfrm>
          <a:prstGeom prst="rect">
            <a:avLst/>
          </a:prstGeom>
          <a:noFill/>
        </p:spPr>
        <p:txBody>
          <a:bodyPr wrap="square" rtlCol="0">
            <a:spAutoFit/>
          </a:bodyPr>
          <a:lstStyle/>
          <a:p>
            <a:r>
              <a:rPr lang="tr-TR" dirty="0"/>
              <a:t>Proteinler</a:t>
            </a:r>
          </a:p>
        </p:txBody>
      </p:sp>
      <p:sp>
        <p:nvSpPr>
          <p:cNvPr id="39" name="Metin kutusu 38"/>
          <p:cNvSpPr txBox="1"/>
          <p:nvPr/>
        </p:nvSpPr>
        <p:spPr>
          <a:xfrm>
            <a:off x="179512" y="5025950"/>
            <a:ext cx="8784976" cy="923330"/>
          </a:xfrm>
          <a:prstGeom prst="rect">
            <a:avLst/>
          </a:prstGeom>
          <a:noFill/>
        </p:spPr>
        <p:txBody>
          <a:bodyPr wrap="square" rtlCol="0">
            <a:spAutoFit/>
          </a:bodyPr>
          <a:lstStyle/>
          <a:p>
            <a:r>
              <a:rPr lang="tr-TR" dirty="0"/>
              <a:t> Bunlara </a:t>
            </a:r>
            <a:r>
              <a:rPr lang="tr-TR" i="1" dirty="0" err="1"/>
              <a:t>makrogıdalar</a:t>
            </a:r>
            <a:r>
              <a:rPr lang="tr-TR" dirty="0"/>
              <a:t> denilmektedir.</a:t>
            </a:r>
          </a:p>
          <a:p>
            <a:pPr algn="just"/>
            <a:r>
              <a:rPr lang="tr-TR" dirty="0"/>
              <a:t> Daha düşük miktarlarda gerekli olan besinler, vitaminler ve mineraller </a:t>
            </a:r>
            <a:r>
              <a:rPr lang="tr-TR" i="1" dirty="0" err="1"/>
              <a:t>mikrogıda</a:t>
            </a:r>
            <a:r>
              <a:rPr lang="tr-TR" dirty="0"/>
              <a:t> olarak adlandırılmaktadır.</a:t>
            </a:r>
          </a:p>
        </p:txBody>
      </p:sp>
    </p:spTree>
    <p:extLst>
      <p:ext uri="{BB962C8B-B14F-4D97-AF65-F5344CB8AC3E}">
        <p14:creationId xmlns:p14="http://schemas.microsoft.com/office/powerpoint/2010/main" val="55901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60154" y="446436"/>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 Yağ Asitleri</a:t>
            </a:r>
          </a:p>
        </p:txBody>
      </p:sp>
      <p:pic>
        <p:nvPicPr>
          <p:cNvPr id="3074" name="Picture 2" descr="C:\Users\gulsa\Dropbox\xys\Photo 16-09-2018, 20 02 59.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88000"/>
                    </a14:imgEffect>
                  </a14:imgLayer>
                </a14:imgProps>
              </a:ext>
              <a:ext uri="{28A0092B-C50C-407E-A947-70E740481C1C}">
                <a14:useLocalDpi xmlns:a14="http://schemas.microsoft.com/office/drawing/2010/main" val="0"/>
              </a:ext>
            </a:extLst>
          </a:blip>
          <a:srcRect/>
          <a:stretch>
            <a:fillRect/>
          </a:stretch>
        </p:blipFill>
        <p:spPr bwMode="auto">
          <a:xfrm>
            <a:off x="72657" y="1232756"/>
            <a:ext cx="2195087"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411760" y="1720840"/>
            <a:ext cx="6624736" cy="3416320"/>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Kimyasal sınıflandırmada doymamış yağlar olarak adlandırılır ancak vücutta daha çok doymuş yağ asitleri gibi davranış gösterirler. </a:t>
            </a:r>
          </a:p>
          <a:p>
            <a:pPr marL="285750" indent="-285750" algn="just">
              <a:buFont typeface="Arial" panose="020B0604020202020204" pitchFamily="34" charset="0"/>
              <a:buChar char="•"/>
            </a:pPr>
            <a:r>
              <a:rPr lang="tr-TR" dirty="0">
                <a:solidFill>
                  <a:srgbClr val="FF0000"/>
                </a:solidFill>
              </a:rPr>
              <a:t>Serum LDL düzeyini yükseltirler (</a:t>
            </a:r>
            <a:r>
              <a:rPr lang="tr-TR" dirty="0" err="1">
                <a:solidFill>
                  <a:srgbClr val="FF0000"/>
                </a:solidFill>
              </a:rPr>
              <a:t>HDL'yi</a:t>
            </a:r>
            <a:r>
              <a:rPr lang="tr-TR" dirty="0">
                <a:solidFill>
                  <a:srgbClr val="FF0000"/>
                </a:solidFill>
              </a:rPr>
              <a:t> değil) ve koroner kalp hastalığı riskini artırırlar. </a:t>
            </a:r>
          </a:p>
          <a:p>
            <a:pPr marL="285750" indent="-285750" algn="just">
              <a:buFont typeface="Wingdings" panose="05000000000000000000" pitchFamily="2" charset="2"/>
              <a:buChar char="§"/>
            </a:pPr>
            <a:r>
              <a:rPr lang="tr-TR" dirty="0"/>
              <a:t>Trans yağ asitleri doğal olarak bitkilerde bulunmazken, hayvanlarda az miktarda oluşurlar. Ancak, trans yağ asitleri, bitkisel sıvı yağların </a:t>
            </a:r>
            <a:r>
              <a:rPr lang="tr-TR" dirty="0" err="1"/>
              <a:t>hidrojenasyonu</a:t>
            </a:r>
            <a:r>
              <a:rPr lang="tr-TR" dirty="0"/>
              <a:t> sırasında (margarin ve kısmi </a:t>
            </a:r>
            <a:r>
              <a:rPr lang="tr-TR" dirty="0" err="1"/>
              <a:t>hidrojenize</a:t>
            </a:r>
            <a:r>
              <a:rPr lang="tr-TR" dirty="0"/>
              <a:t> edilmiş bitkisel yağ üretiminde) meydana gelebilirler. </a:t>
            </a:r>
          </a:p>
          <a:p>
            <a:pPr marL="285750" indent="-285750" algn="just">
              <a:buFont typeface="Wingdings" panose="05000000000000000000" pitchFamily="2" charset="2"/>
              <a:buChar char="§"/>
            </a:pPr>
            <a:r>
              <a:rPr lang="tr-TR" dirty="0"/>
              <a:t>Trans yağ asitleri pastane ürünleri (kurabiyeler, kekler gibi) ve yağda kızartılmış gıdaların önemli bir bileşenidir. </a:t>
            </a:r>
          </a:p>
        </p:txBody>
      </p:sp>
    </p:spTree>
    <p:extLst>
      <p:ext uri="{BB962C8B-B14F-4D97-AF65-F5344CB8AC3E}">
        <p14:creationId xmlns:p14="http://schemas.microsoft.com/office/powerpoint/2010/main" val="225406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360154" y="446436"/>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Besinsel Kolesterol</a:t>
            </a:r>
          </a:p>
        </p:txBody>
      </p:sp>
      <p:sp>
        <p:nvSpPr>
          <p:cNvPr id="5" name="Metin kutusu 4"/>
          <p:cNvSpPr txBox="1"/>
          <p:nvPr/>
        </p:nvSpPr>
        <p:spPr>
          <a:xfrm>
            <a:off x="251520" y="1412776"/>
            <a:ext cx="8676342" cy="1200329"/>
          </a:xfrm>
          <a:prstGeom prst="rect">
            <a:avLst/>
          </a:prstGeom>
          <a:noFill/>
        </p:spPr>
        <p:txBody>
          <a:bodyPr wrap="square" rtlCol="0">
            <a:spAutoFit/>
          </a:bodyPr>
          <a:lstStyle/>
          <a:p>
            <a:pPr lvl="0" algn="just"/>
            <a:r>
              <a:rPr lang="tr-TR" dirty="0"/>
              <a:t>Kolesterol sadece hayvansal ürünlerde bulunur. Plazma kolesterolü üzerinde, diyetle alınan kolesterolün tüketilen yağ asidi tipi ve miktarından daha az etkisi vardır.</a:t>
            </a:r>
          </a:p>
          <a:p>
            <a:pPr algn="just"/>
            <a:endParaRPr lang="tr-TR" dirty="0"/>
          </a:p>
        </p:txBody>
      </p:sp>
      <p:pic>
        <p:nvPicPr>
          <p:cNvPr id="4098" name="Picture 2" descr="C:\Users\gulsa\Dropbox\xys\Photo 16-09-2018, 20 03 0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6000"/>
                    </a14:imgEffect>
                    <a14:imgEffect>
                      <a14:brightnessContrast bright="56000"/>
                    </a14:imgEffect>
                  </a14:imgLayer>
                </a14:imgProps>
              </a:ext>
              <a:ext uri="{28A0092B-C50C-407E-A947-70E740481C1C}">
                <a14:useLocalDpi xmlns:a14="http://schemas.microsoft.com/office/drawing/2010/main" val="0"/>
              </a:ext>
            </a:extLst>
          </a:blip>
          <a:srcRect/>
          <a:stretch>
            <a:fillRect/>
          </a:stretch>
        </p:blipFill>
        <p:spPr bwMode="auto">
          <a:xfrm>
            <a:off x="3209016" y="2708920"/>
            <a:ext cx="272596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5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ulsa\Dropbox\xys\Photo 16-09-2018, 20 02 4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
                    </a14:imgEffect>
                    <a14:imgEffect>
                      <a14:brightnessContrast bright="3000" contrast="35000"/>
                    </a14:imgEffect>
                  </a14:imgLayer>
                </a14:imgProps>
              </a:ext>
              <a:ext uri="{28A0092B-C50C-407E-A947-70E740481C1C}">
                <a14:useLocalDpi xmlns:a14="http://schemas.microsoft.com/office/drawing/2010/main" val="0"/>
              </a:ext>
            </a:extLst>
          </a:blip>
          <a:srcRect r="3311"/>
          <a:stretch/>
        </p:blipFill>
        <p:spPr bwMode="auto">
          <a:xfrm>
            <a:off x="142914" y="254423"/>
            <a:ext cx="8858173" cy="634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4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gulsa\Dropbox\xys\Photo 16-09-2018, 20 03 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8000"/>
                    </a14:imgEffect>
                    <a14:imgEffect>
                      <a14:brightnessContrast bright="22000"/>
                    </a14:imgEffect>
                  </a14:imgLayer>
                </a14:imgProps>
              </a:ext>
              <a:ext uri="{28A0092B-C50C-407E-A947-70E740481C1C}">
                <a14:useLocalDpi xmlns:a14="http://schemas.microsoft.com/office/drawing/2010/main" val="0"/>
              </a:ext>
            </a:extLst>
          </a:blip>
          <a:srcRect l="19027"/>
          <a:stretch/>
        </p:blipFill>
        <p:spPr bwMode="auto">
          <a:xfrm>
            <a:off x="1857829" y="260648"/>
            <a:ext cx="7095760"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1" y="836712"/>
            <a:ext cx="18213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Trans Yağ Asidi</a:t>
            </a:r>
          </a:p>
        </p:txBody>
      </p:sp>
      <p:sp>
        <p:nvSpPr>
          <p:cNvPr id="9" name="Sağ Ok 8"/>
          <p:cNvSpPr/>
          <p:nvPr/>
        </p:nvSpPr>
        <p:spPr>
          <a:xfrm>
            <a:off x="-36511" y="1628800"/>
            <a:ext cx="18578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Doymuş Yağ Asidi</a:t>
            </a:r>
          </a:p>
        </p:txBody>
      </p:sp>
      <p:sp>
        <p:nvSpPr>
          <p:cNvPr id="12" name="Sağ Ok 11"/>
          <p:cNvSpPr/>
          <p:nvPr/>
        </p:nvSpPr>
        <p:spPr>
          <a:xfrm>
            <a:off x="-1551" y="3429000"/>
            <a:ext cx="1822867"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Çoklu Doymamış Yağ Asidi </a:t>
            </a:r>
            <a:r>
              <a:rPr lang="el-G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ω-</a:t>
            </a: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sp>
        <p:nvSpPr>
          <p:cNvPr id="13" name="Sağ Ok 12"/>
          <p:cNvSpPr/>
          <p:nvPr/>
        </p:nvSpPr>
        <p:spPr>
          <a:xfrm>
            <a:off x="-36513" y="5074809"/>
            <a:ext cx="1857829"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Çoklu Doymamış Yağ Asidi </a:t>
            </a:r>
            <a:r>
              <a:rPr lang="el-G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ω-3</a:t>
            </a:r>
            <a:endPar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ağ Ok 13"/>
          <p:cNvSpPr/>
          <p:nvPr/>
        </p:nvSpPr>
        <p:spPr>
          <a:xfrm>
            <a:off x="-36511" y="2204864"/>
            <a:ext cx="1857828" cy="861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Tekli Doymamış Yağ Asidi </a:t>
            </a:r>
          </a:p>
        </p:txBody>
      </p:sp>
      <p:cxnSp>
        <p:nvCxnSpPr>
          <p:cNvPr id="6" name="Düz Bağlayıcı 5"/>
          <p:cNvCxnSpPr/>
          <p:nvPr/>
        </p:nvCxnSpPr>
        <p:spPr>
          <a:xfrm>
            <a:off x="1857829" y="1412776"/>
            <a:ext cx="70957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1857828" y="2204864"/>
            <a:ext cx="70957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1857829" y="3066298"/>
            <a:ext cx="70957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1876378" y="4653136"/>
            <a:ext cx="70957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1857829" y="6309320"/>
            <a:ext cx="709576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1821316" y="260648"/>
            <a:ext cx="55062" cy="6048672"/>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1821316" y="260648"/>
            <a:ext cx="7150822"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8926058" y="250273"/>
            <a:ext cx="55062" cy="6048672"/>
          </a:xfrm>
          <a:prstGeom prst="line">
            <a:avLst/>
          </a:prstGeom>
          <a:ln w="698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4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78276" y="332656"/>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KKH'yi</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Etkileyen Diğer Besinsel Faktörler</a:t>
            </a:r>
          </a:p>
        </p:txBody>
      </p:sp>
      <p:sp>
        <p:nvSpPr>
          <p:cNvPr id="5" name="Metin kutusu 4"/>
          <p:cNvSpPr txBox="1"/>
          <p:nvPr/>
        </p:nvSpPr>
        <p:spPr>
          <a:xfrm>
            <a:off x="278276" y="1700808"/>
            <a:ext cx="8614204" cy="4093428"/>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t>Az miktarlarda alkol tüketiminin (örneğin günde iki içki) koroner kalp hastalığı riskinde azalma sağladığı bilinmektedir. Bunun nedeni, az miktarda alkol tüketimi ile plazma HDL konsantrasyonu arasında bir pozitif korelasyon bulunmasıdır. Ancak, </a:t>
            </a:r>
            <a:r>
              <a:rPr lang="tr-TR" sz="2000" u="sng" dirty="0"/>
              <a:t>alkolün kötüye kullanımına bağlı gelişebilecek potansiyel tehlikeleri göz önünde bulunduran sağlık profesyonelleri hastalarının alkol alımlarını teşvik edecek tavsiyelerde bulunmamayı tercih etmektedirler.</a:t>
            </a:r>
            <a:r>
              <a:rPr lang="tr-TR" sz="2000" dirty="0"/>
              <a:t> </a:t>
            </a:r>
          </a:p>
          <a:p>
            <a:pPr algn="just"/>
            <a:endParaRPr lang="tr-TR" sz="2000" dirty="0"/>
          </a:p>
          <a:p>
            <a:pPr marL="285750" indent="-285750" algn="just">
              <a:buFont typeface="Wingdings" panose="05000000000000000000" pitchFamily="2" charset="2"/>
              <a:buChar char="Ø"/>
            </a:pPr>
            <a:r>
              <a:rPr lang="tr-TR" sz="2000" dirty="0"/>
              <a:t>Alkole ek olarak kırmızı şarap, içerdiği </a:t>
            </a:r>
            <a:r>
              <a:rPr lang="tr-TR" sz="2000" dirty="0" err="1"/>
              <a:t>lipoprotein</a:t>
            </a:r>
            <a:r>
              <a:rPr lang="tr-TR" sz="2000" dirty="0"/>
              <a:t> </a:t>
            </a:r>
            <a:r>
              <a:rPr lang="tr-TR" sz="2000" dirty="0" err="1"/>
              <a:t>oksidasyonunu</a:t>
            </a:r>
            <a:r>
              <a:rPr lang="tr-TR" sz="2000" dirty="0"/>
              <a:t> </a:t>
            </a:r>
            <a:r>
              <a:rPr lang="tr-TR" sz="2000" dirty="0" err="1"/>
              <a:t>inhibe</a:t>
            </a:r>
            <a:r>
              <a:rPr lang="tr-TR" sz="2000" dirty="0"/>
              <a:t> edici </a:t>
            </a:r>
            <a:r>
              <a:rPr lang="tr-TR" sz="2000" dirty="0" err="1"/>
              <a:t>fenolik</a:t>
            </a:r>
            <a:r>
              <a:rPr lang="tr-TR" sz="2000" dirty="0"/>
              <a:t> bileşenler sayesinde </a:t>
            </a:r>
            <a:r>
              <a:rPr lang="tr-TR" sz="2000" dirty="0" err="1"/>
              <a:t>kardiyoproteklif</a:t>
            </a:r>
            <a:r>
              <a:rPr lang="tr-TR" sz="2000" dirty="0"/>
              <a:t> </a:t>
            </a:r>
            <a:r>
              <a:rPr lang="tr-TR" sz="2000" dirty="0" err="1"/>
              <a:t>faydalanımın</a:t>
            </a:r>
            <a:r>
              <a:rPr lang="tr-TR" sz="2000" dirty="0"/>
              <a:t> artışında etkilidir. </a:t>
            </a:r>
          </a:p>
          <a:p>
            <a:pPr algn="just"/>
            <a:endParaRPr lang="tr-TR" sz="2000" dirty="0"/>
          </a:p>
          <a:p>
            <a:pPr algn="just"/>
            <a:r>
              <a:rPr lang="tr-TR" sz="2000" dirty="0">
                <a:solidFill>
                  <a:srgbClr val="FF0000"/>
                </a:solidFill>
              </a:rPr>
              <a:t>Bu antioksidanlar aynı zamanda kuru üzüm suyunda da bulunmaktadırlar.</a:t>
            </a:r>
          </a:p>
        </p:txBody>
      </p:sp>
    </p:spTree>
    <p:extLst>
      <p:ext uri="{BB962C8B-B14F-4D97-AF65-F5344CB8AC3E}">
        <p14:creationId xmlns:p14="http://schemas.microsoft.com/office/powerpoint/2010/main" val="192383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4758" y="0"/>
            <a:ext cx="4216718" cy="141277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KARBONHİDRATLAR</a:t>
            </a:r>
          </a:p>
        </p:txBody>
      </p:sp>
      <p:sp>
        <p:nvSpPr>
          <p:cNvPr id="6" name="Metin kutusu 5"/>
          <p:cNvSpPr txBox="1"/>
          <p:nvPr/>
        </p:nvSpPr>
        <p:spPr>
          <a:xfrm>
            <a:off x="251520" y="1746682"/>
            <a:ext cx="8568952" cy="1754326"/>
          </a:xfrm>
          <a:prstGeom prst="rect">
            <a:avLst/>
          </a:prstGeom>
          <a:noFill/>
        </p:spPr>
        <p:txBody>
          <a:bodyPr wrap="square" rtlCol="0">
            <a:spAutoFit/>
          </a:bodyPr>
          <a:lstStyle/>
          <a:p>
            <a:pPr algn="just"/>
            <a:r>
              <a:rPr lang="tr-TR" dirty="0"/>
              <a:t> Diyetle alınan karbonhidratın birincil rolü vücuda enerji sağlamaktır.</a:t>
            </a:r>
          </a:p>
          <a:p>
            <a:pPr algn="just"/>
            <a:r>
              <a:rPr lang="tr-TR" dirty="0"/>
              <a:t> Bazı gözlemciler, </a:t>
            </a:r>
            <a:r>
              <a:rPr lang="tr-TR" dirty="0" err="1"/>
              <a:t>obezite</a:t>
            </a:r>
            <a:r>
              <a:rPr lang="tr-TR" dirty="0"/>
              <a:t> ile karbonhidrat tüketimi arasında bir bağ olduğunu düşünmelerine rağmen, </a:t>
            </a:r>
            <a:r>
              <a:rPr lang="tr-TR" dirty="0" err="1"/>
              <a:t>obezite</a:t>
            </a:r>
            <a:r>
              <a:rPr lang="tr-TR" dirty="0"/>
              <a:t> giderek artan </a:t>
            </a:r>
            <a:r>
              <a:rPr lang="tr-TR" dirty="0" err="1"/>
              <a:t>inaktif</a:t>
            </a:r>
            <a:r>
              <a:rPr lang="tr-TR" dirty="0"/>
              <a:t> hayat tarzı ve yoğun kalorili geniş porsiyonlarda besin alımı ile de ilişkilendirilmektedir. Karbonhidratlar doğal olarak şişmanlatıcı etkiye sahip değildir.</a:t>
            </a:r>
          </a:p>
          <a:p>
            <a:endParaRPr lang="tr-TR" dirty="0"/>
          </a:p>
        </p:txBody>
      </p:sp>
      <p:sp>
        <p:nvSpPr>
          <p:cNvPr id="7" name="Akış Çizelgesi: Delikli Teyp 6"/>
          <p:cNvSpPr/>
          <p:nvPr/>
        </p:nvSpPr>
        <p:spPr>
          <a:xfrm>
            <a:off x="225593" y="3429000"/>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Karbonhidratların Sınıflandırması</a:t>
            </a:r>
          </a:p>
        </p:txBody>
      </p:sp>
      <p:sp>
        <p:nvSpPr>
          <p:cNvPr id="9" name="Akış Çizelgesi: Delikli Teyp 8"/>
          <p:cNvSpPr/>
          <p:nvPr/>
        </p:nvSpPr>
        <p:spPr>
          <a:xfrm>
            <a:off x="251520" y="4550892"/>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Monosakkaritler</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Metin kutusu 9"/>
          <p:cNvSpPr txBox="1"/>
          <p:nvPr/>
        </p:nvSpPr>
        <p:spPr>
          <a:xfrm>
            <a:off x="251520" y="5301208"/>
            <a:ext cx="8784976" cy="923330"/>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 Glikoz ve </a:t>
            </a:r>
            <a:r>
              <a:rPr lang="tr-TR" dirty="0" err="1"/>
              <a:t>fruktoz</a:t>
            </a:r>
            <a:r>
              <a:rPr lang="tr-TR" dirty="0"/>
              <a:t> gıdalarda bulunan temel </a:t>
            </a:r>
            <a:r>
              <a:rPr lang="tr-TR" dirty="0" err="1"/>
              <a:t>monosakkaritlerdir</a:t>
            </a:r>
            <a:r>
              <a:rPr lang="tr-TR" dirty="0"/>
              <a:t>. </a:t>
            </a:r>
          </a:p>
          <a:p>
            <a:pPr marL="285750" indent="-285750" algn="just">
              <a:buFont typeface="Wingdings" panose="05000000000000000000" pitchFamily="2" charset="2"/>
              <a:buChar char="Ø"/>
            </a:pPr>
            <a:r>
              <a:rPr lang="tr-TR" dirty="0"/>
              <a:t> Glikoz, meyveler, tatlı mısır, mısır şurubu ve balda bolca bulunmaktadır. </a:t>
            </a:r>
          </a:p>
          <a:p>
            <a:pPr marL="285750" indent="-285750" algn="just">
              <a:buFont typeface="Wingdings" panose="05000000000000000000" pitchFamily="2" charset="2"/>
              <a:buChar char="Ø"/>
            </a:pPr>
            <a:r>
              <a:rPr lang="tr-TR" dirty="0"/>
              <a:t> Serbest </a:t>
            </a:r>
            <a:r>
              <a:rPr lang="tr-TR" dirty="0" err="1"/>
              <a:t>fruktoz</a:t>
            </a:r>
            <a:r>
              <a:rPr lang="tr-TR" dirty="0"/>
              <a:t>, bal ve meyvelerde serbest glikoz ve </a:t>
            </a:r>
            <a:r>
              <a:rPr lang="tr-TR" dirty="0" err="1"/>
              <a:t>sükrozla</a:t>
            </a:r>
            <a:r>
              <a:rPr lang="tr-TR" dirty="0"/>
              <a:t> birlikte bulunur.</a:t>
            </a:r>
          </a:p>
        </p:txBody>
      </p:sp>
    </p:spTree>
    <p:extLst>
      <p:ext uri="{BB962C8B-B14F-4D97-AF65-F5344CB8AC3E}">
        <p14:creationId xmlns:p14="http://schemas.microsoft.com/office/powerpoint/2010/main" val="289869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noGrp="1"/>
          </p:cNvSpPr>
          <p:nvPr>
            <p:ph sz="quarter" idx="13"/>
          </p:nvPr>
        </p:nvSpPr>
        <p:spPr>
          <a:xfrm>
            <a:off x="2195736" y="476672"/>
            <a:ext cx="4608512" cy="6070893"/>
          </a:xfrm>
          <a:prstGeom prst="rect">
            <a:avLst/>
          </a:prstGeom>
          <a:noFill/>
        </p:spPr>
        <p:txBody>
          <a:bodyPr wrap="square" rtlCol="0">
            <a:spAutoFit/>
          </a:bodyPr>
          <a:lstStyle/>
          <a:p>
            <a:pPr marL="45720" indent="0" algn="ctr">
              <a:buNone/>
            </a:pP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Yüksek </a:t>
            </a: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Fruktozlu</a:t>
            </a: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Mısır Şurubu</a:t>
            </a:r>
            <a:r>
              <a:rPr lang="tr-TR" dirty="0"/>
              <a:t>: </a:t>
            </a:r>
          </a:p>
          <a:p>
            <a:pPr marL="45720" indent="0" algn="ctr">
              <a:buNone/>
            </a:pPr>
            <a:r>
              <a:rPr lang="tr-TR" sz="2000" dirty="0"/>
              <a:t>Glikozlarının </a:t>
            </a:r>
            <a:r>
              <a:rPr lang="tr-TR" sz="2000" dirty="0" err="1"/>
              <a:t>fruktoza</a:t>
            </a:r>
            <a:r>
              <a:rPr lang="tr-TR" sz="2000" dirty="0"/>
              <a:t> dönüştürülmesi için </a:t>
            </a:r>
            <a:r>
              <a:rPr lang="tr-TR" sz="2000" dirty="0" err="1"/>
              <a:t>enzimatik</a:t>
            </a:r>
            <a:r>
              <a:rPr lang="tr-TR" sz="2000" dirty="0"/>
              <a:t> işlem görmüş ve istenen tatlılığın sağlanması için saf mısır şurubu ile (%100 glikoz) karıştırılmış mısır şuruplarıdır. Amerika Birleşik Devletleri’nde HFCS 55 (%55 </a:t>
            </a:r>
            <a:r>
              <a:rPr lang="tr-TR" sz="2000" dirty="0" err="1"/>
              <a:t>fruktoz</a:t>
            </a:r>
            <a:r>
              <a:rPr lang="tr-TR" sz="2000" dirty="0"/>
              <a:t> ve %42 glikoz içerir) içeceklerde -alkolsüz içecekler de dahil- </a:t>
            </a:r>
            <a:r>
              <a:rPr lang="tr-TR" sz="2000" dirty="0" err="1"/>
              <a:t>sükroz</a:t>
            </a:r>
            <a:r>
              <a:rPr lang="tr-TR" sz="2000" dirty="0"/>
              <a:t> yerine yaygın olarak kullanılmaktadır. HFCS ile </a:t>
            </a:r>
            <a:r>
              <a:rPr lang="tr-TR" sz="2000" dirty="0" err="1"/>
              <a:t>sükrozun</a:t>
            </a:r>
            <a:r>
              <a:rPr lang="tr-TR" sz="2000" dirty="0"/>
              <a:t> metabolizması ve kompozisyonları aynıdır. Önemli fark </a:t>
            </a:r>
            <a:r>
              <a:rPr lang="tr-TR" sz="2000" dirty="0" err="1"/>
              <a:t>HFCS’nin</a:t>
            </a:r>
            <a:r>
              <a:rPr lang="tr-TR" sz="2000" dirty="0"/>
              <a:t> bir </a:t>
            </a:r>
            <a:r>
              <a:rPr lang="tr-TR" sz="2000" dirty="0" err="1"/>
              <a:t>monosakkarit</a:t>
            </a:r>
            <a:r>
              <a:rPr lang="tr-TR" sz="2000" dirty="0"/>
              <a:t> karışımı olarak tüketilmesidir. Çoğu çalışma </a:t>
            </a:r>
            <a:r>
              <a:rPr lang="tr-TR" sz="2000" dirty="0" err="1"/>
              <a:t>sükroz</a:t>
            </a:r>
            <a:r>
              <a:rPr lang="tr-TR" sz="2000" dirty="0"/>
              <a:t> ile HFCS şurubunun öğünlerde kullanım, sonrası tokluk glikoz ve insülin cevaplarında belirgin bir fark gözlenmediğini göstermektedir.</a:t>
            </a:r>
          </a:p>
        </p:txBody>
      </p:sp>
      <p:pic>
        <p:nvPicPr>
          <p:cNvPr id="7170" name="Picture 2" descr="C:\Users\gulsa\Dropbox\xys\Photo 16-09-2018, 20 03 05.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26577" y="1052736"/>
            <a:ext cx="2169159" cy="468052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ulsa\Dropbox\xys\Photo 16-09-2018, 20 03 07.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7000"/>
                    </a14:imgEffect>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6804248" y="1067869"/>
            <a:ext cx="221832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0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80833" y="1124744"/>
            <a:ext cx="8539639" cy="2880320"/>
          </a:xfrm>
        </p:spPr>
        <p:txBody>
          <a:bodyPr>
            <a:normAutofit fontScale="85000" lnSpcReduction="20000"/>
          </a:bodyPr>
          <a:lstStyle/>
          <a:p>
            <a:pPr algn="just"/>
            <a:r>
              <a:rPr lang="tr-TR" dirty="0"/>
              <a:t>En bol bulunan </a:t>
            </a:r>
            <a:r>
              <a:rPr lang="tr-TR" dirty="0" err="1"/>
              <a:t>disakkaritler</a:t>
            </a:r>
            <a:r>
              <a:rPr lang="tr-TR" dirty="0"/>
              <a:t>; </a:t>
            </a:r>
            <a:r>
              <a:rPr lang="tr-TR" dirty="0" err="1"/>
              <a:t>sükroz</a:t>
            </a:r>
            <a:r>
              <a:rPr lang="tr-TR" dirty="0"/>
              <a:t> (glikoz + </a:t>
            </a:r>
            <a:r>
              <a:rPr lang="tr-TR" dirty="0" err="1"/>
              <a:t>fruktoz</a:t>
            </a:r>
            <a:r>
              <a:rPr lang="tr-TR" dirty="0"/>
              <a:t>), laktoz (glikoz + </a:t>
            </a:r>
            <a:r>
              <a:rPr lang="tr-TR" dirty="0" err="1"/>
              <a:t>galaktoz</a:t>
            </a:r>
            <a:r>
              <a:rPr lang="tr-TR" dirty="0"/>
              <a:t>) ve maltozdur (glikoz + glikoz). </a:t>
            </a:r>
          </a:p>
          <a:p>
            <a:pPr algn="just"/>
            <a:r>
              <a:rPr lang="tr-TR" dirty="0" err="1"/>
              <a:t>Sükroz</a:t>
            </a:r>
            <a:r>
              <a:rPr lang="tr-TR" dirty="0"/>
              <a:t> bilinen sofra şekeridir ve pekmez ile akçaağaç şurubunda bolca bulunur. </a:t>
            </a:r>
          </a:p>
          <a:p>
            <a:pPr algn="just"/>
            <a:r>
              <a:rPr lang="tr-TR" dirty="0"/>
              <a:t>Laktoz süt şekeridir. </a:t>
            </a:r>
          </a:p>
          <a:p>
            <a:pPr algn="just"/>
            <a:r>
              <a:rPr lang="tr-TR" dirty="0"/>
              <a:t>Maltoz, </a:t>
            </a:r>
            <a:r>
              <a:rPr lang="tr-TR" dirty="0" err="1"/>
              <a:t>polisakkaritlerin</a:t>
            </a:r>
            <a:r>
              <a:rPr lang="tr-TR" dirty="0"/>
              <a:t> </a:t>
            </a:r>
            <a:r>
              <a:rPr lang="tr-TR" dirty="0" err="1"/>
              <a:t>enzimatik</a:t>
            </a:r>
            <a:r>
              <a:rPr lang="tr-TR" dirty="0"/>
              <a:t> sindiriminin bir ürünüdür. Aynı zamanda bira ve malt likörlerinde büyük miktarlarda bulunmaktadır.</a:t>
            </a:r>
          </a:p>
          <a:p>
            <a:pPr algn="just"/>
            <a:r>
              <a:rPr lang="tr-TR" dirty="0"/>
              <a:t> </a:t>
            </a:r>
            <a:r>
              <a:rPr lang="tr-TR" dirty="0">
                <a:solidFill>
                  <a:srgbClr val="FF0000"/>
                </a:solidFill>
              </a:rPr>
              <a:t>“Şeker” terimi </a:t>
            </a:r>
            <a:r>
              <a:rPr lang="tr-TR" dirty="0" err="1">
                <a:solidFill>
                  <a:srgbClr val="FF0000"/>
                </a:solidFill>
              </a:rPr>
              <a:t>monosakkaritler</a:t>
            </a:r>
            <a:r>
              <a:rPr lang="tr-TR" dirty="0">
                <a:solidFill>
                  <a:srgbClr val="FF0000"/>
                </a:solidFill>
              </a:rPr>
              <a:t> ve </a:t>
            </a:r>
            <a:r>
              <a:rPr lang="tr-TR" dirty="0" err="1">
                <a:solidFill>
                  <a:srgbClr val="FF0000"/>
                </a:solidFill>
              </a:rPr>
              <a:t>disakkaritleri</a:t>
            </a:r>
            <a:r>
              <a:rPr lang="tr-TR" dirty="0">
                <a:solidFill>
                  <a:srgbClr val="FF0000"/>
                </a:solidFill>
              </a:rPr>
              <a:t> karşılamaktadır. “Eklenmiş şeker” gıdaların hazırlanması ya da işlenmesi aşamasında dışarıdan eklenen şeker ve şurupları ifade eder.</a:t>
            </a:r>
          </a:p>
        </p:txBody>
      </p:sp>
      <p:sp>
        <p:nvSpPr>
          <p:cNvPr id="4" name="Akış Çizelgesi: Delikli Teyp 3"/>
          <p:cNvSpPr/>
          <p:nvPr/>
        </p:nvSpPr>
        <p:spPr>
          <a:xfrm>
            <a:off x="280833" y="332656"/>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Disakkaritler</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Akış Çizelgesi: Delikli Teyp 4"/>
          <p:cNvSpPr/>
          <p:nvPr/>
        </p:nvSpPr>
        <p:spPr>
          <a:xfrm>
            <a:off x="280832" y="4478884"/>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Polisakkaritler</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İçerik Yer Tutucusu 2"/>
          <p:cNvSpPr txBox="1">
            <a:spLocks/>
          </p:cNvSpPr>
          <p:nvPr/>
        </p:nvSpPr>
        <p:spPr>
          <a:xfrm>
            <a:off x="280833" y="5157192"/>
            <a:ext cx="8539639" cy="144016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tr-TR" sz="1900" dirty="0"/>
              <a:t>Kompleks karbonhidratlar, tatlı olmayan </a:t>
            </a:r>
            <a:r>
              <a:rPr lang="tr-TR" sz="1900" dirty="0" err="1"/>
              <a:t>polisakkaritlerdir</a:t>
            </a:r>
            <a:r>
              <a:rPr lang="tr-TR" sz="1900" dirty="0"/>
              <a:t>. Bitkilerde bolca bulunan nişasta, kompleks karbonhidratlara bir örnektir. Buğday ve diğer tahıllar, patates, kuru bezelye ve fasulye ile sebzeler genel kaynaklarıdır.</a:t>
            </a:r>
          </a:p>
        </p:txBody>
      </p:sp>
    </p:spTree>
    <p:extLst>
      <p:ext uri="{BB962C8B-B14F-4D97-AF65-F5344CB8AC3E}">
        <p14:creationId xmlns:p14="http://schemas.microsoft.com/office/powerpoint/2010/main" val="459971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90108" y="805641"/>
            <a:ext cx="2915701" cy="53429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Lif</a:t>
            </a:r>
          </a:p>
        </p:txBody>
      </p:sp>
      <p:sp>
        <p:nvSpPr>
          <p:cNvPr id="5" name="Metin kutusu 4"/>
          <p:cNvSpPr txBox="1"/>
          <p:nvPr/>
        </p:nvSpPr>
        <p:spPr>
          <a:xfrm>
            <a:off x="280833" y="1916832"/>
            <a:ext cx="8539639" cy="3693319"/>
          </a:xfrm>
          <a:prstGeom prst="rect">
            <a:avLst/>
          </a:prstGeom>
          <a:noFill/>
        </p:spPr>
        <p:txBody>
          <a:bodyPr wrap="square" rtlCol="0">
            <a:spAutoFit/>
          </a:bodyPr>
          <a:lstStyle/>
          <a:p>
            <a:pPr algn="just"/>
            <a:r>
              <a:rPr lang="tr-TR" dirty="0"/>
              <a:t>Besinlerle alınan lif, sindirilemez, karbonhidrat ve bitkilerde bulunan lignin (</a:t>
            </a:r>
            <a:r>
              <a:rPr lang="tr-TR" dirty="0" err="1"/>
              <a:t>fenilpropanoid</a:t>
            </a:r>
            <a:r>
              <a:rPr lang="tr-TR" dirty="0"/>
              <a:t> alt birimlerin bir kompleks polimeri) olarak tanımlanır. </a:t>
            </a:r>
          </a:p>
          <a:p>
            <a:pPr algn="just"/>
            <a:endParaRPr lang="tr-TR" dirty="0"/>
          </a:p>
          <a:p>
            <a:pPr algn="just"/>
            <a:r>
              <a:rPr lang="tr-TR" dirty="0"/>
              <a:t>Bu kompleks bileşik grubunun tanımlanmasında birkaç farklı terim kullanılmaktadır:</a:t>
            </a:r>
          </a:p>
          <a:p>
            <a:pPr marL="285750" indent="-285750" algn="just">
              <a:buFont typeface="Wingdings" panose="05000000000000000000" pitchFamily="2" charset="2"/>
              <a:buChar char="Ø"/>
            </a:pPr>
            <a:r>
              <a:rPr lang="tr-TR" dirty="0"/>
              <a:t>Fonksiyonel lif, izole edilmiş, </a:t>
            </a:r>
            <a:r>
              <a:rPr lang="tr-TR" dirty="0" err="1"/>
              <a:t>ekstrakte</a:t>
            </a:r>
            <a:r>
              <a:rPr lang="tr-TR" dirty="0"/>
              <a:t> edilmiş ya da sentetik fiberin sağlığa faydaları kanıtlanmıştır. </a:t>
            </a:r>
          </a:p>
          <a:p>
            <a:pPr marL="285750" indent="-285750" algn="just">
              <a:buFont typeface="Wingdings" panose="05000000000000000000" pitchFamily="2" charset="2"/>
              <a:buChar char="Ø"/>
            </a:pPr>
            <a:r>
              <a:rPr lang="tr-TR" dirty="0"/>
              <a:t>Toplam lif, besinsel lif ile fonksiyonel lifin toplamıdır. </a:t>
            </a:r>
          </a:p>
          <a:p>
            <a:pPr marL="285750" indent="-285750" algn="just">
              <a:buFont typeface="Wingdings" panose="05000000000000000000" pitchFamily="2" charset="2"/>
              <a:buChar char="Ø"/>
            </a:pPr>
            <a:r>
              <a:rPr lang="tr-TR" dirty="0"/>
              <a:t>Çözünebilir lif bitkilerin yenebilir kısımlarıdır. Bu kısımlar insan ince bağırsağında sindirilmeye ve emilime karşı dayanıklıdır. Ancak kalın bağırsakta tümüyle ya da kısmen kısa zincirli yağ asitlerine fermente edilebilirler.</a:t>
            </a:r>
          </a:p>
          <a:p>
            <a:pPr marL="285750" indent="-285750" algn="just">
              <a:buFont typeface="Wingdings" panose="05000000000000000000" pitchFamily="2" charset="2"/>
              <a:buChar char="Ø"/>
            </a:pPr>
            <a:r>
              <a:rPr lang="tr-TR" dirty="0"/>
              <a:t>Çözünmeyen lif sindirimi sisteminden büyük oranda sağlam olarak geçer. </a:t>
            </a:r>
          </a:p>
          <a:p>
            <a:pPr algn="just"/>
            <a:endParaRPr lang="tr-TR" dirty="0"/>
          </a:p>
        </p:txBody>
      </p:sp>
    </p:spTree>
    <p:extLst>
      <p:ext uri="{BB962C8B-B14F-4D97-AF65-F5344CB8AC3E}">
        <p14:creationId xmlns:p14="http://schemas.microsoft.com/office/powerpoint/2010/main" val="3795437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1091560"/>
            <a:ext cx="8568952" cy="4641696"/>
          </a:xfrm>
        </p:spPr>
        <p:txBody>
          <a:bodyPr>
            <a:normAutofit/>
          </a:bodyPr>
          <a:lstStyle/>
          <a:p>
            <a:pPr marL="45720" indent="0" algn="just">
              <a:buNone/>
            </a:pPr>
            <a:r>
              <a:rPr lang="tr-TR" dirty="0">
                <a:solidFill>
                  <a:srgbClr val="0070C0"/>
                </a:solidFill>
              </a:rPr>
              <a:t>Gıdalarla alınan lif az miktarda enerji sağlamanın yanında sağlık açısından faydalı etkilere sahiptir. </a:t>
            </a:r>
          </a:p>
          <a:p>
            <a:pPr marL="45720" indent="0" algn="just">
              <a:buNone/>
            </a:pPr>
            <a:endParaRPr lang="tr-TR" dirty="0"/>
          </a:p>
          <a:p>
            <a:pPr marL="502920" indent="-457200" algn="just">
              <a:buFont typeface="+mj-lt"/>
              <a:buAutoNum type="arabicPeriod"/>
            </a:pPr>
            <a:r>
              <a:rPr lang="tr-TR" dirty="0" err="1"/>
              <a:t>Konstipasyon</a:t>
            </a:r>
            <a:r>
              <a:rPr lang="tr-TR" dirty="0"/>
              <a:t> ve </a:t>
            </a:r>
            <a:r>
              <a:rPr lang="tr-TR" dirty="0" err="1"/>
              <a:t>hemoroid</a:t>
            </a:r>
            <a:r>
              <a:rPr lang="tr-TR" dirty="0"/>
              <a:t> oluşumunu azaltır, dışkıyı yumuşatır.</a:t>
            </a:r>
          </a:p>
          <a:p>
            <a:pPr marL="502920" indent="-457200" algn="just">
              <a:buFont typeface="+mj-lt"/>
              <a:buAutoNum type="arabicPeriod"/>
            </a:pPr>
            <a:r>
              <a:rPr lang="tr-TR" dirty="0"/>
              <a:t>Bağırsak </a:t>
            </a:r>
            <a:r>
              <a:rPr lang="tr-TR" dirty="0" err="1"/>
              <a:t>motilitesini</a:t>
            </a:r>
            <a:r>
              <a:rPr lang="tr-TR" dirty="0"/>
              <a:t> arttırır, bağırsağın </a:t>
            </a:r>
            <a:r>
              <a:rPr lang="tr-TR" dirty="0" err="1"/>
              <a:t>karsinojenlere</a:t>
            </a:r>
            <a:r>
              <a:rPr lang="tr-TR" dirty="0"/>
              <a:t> </a:t>
            </a:r>
            <a:r>
              <a:rPr lang="tr-TR" dirty="0" err="1"/>
              <a:t>maruziyetini</a:t>
            </a:r>
            <a:r>
              <a:rPr lang="tr-TR" dirty="0"/>
              <a:t> azaltır.</a:t>
            </a:r>
          </a:p>
          <a:p>
            <a:pPr marL="502920" indent="-457200" algn="just">
              <a:buFont typeface="+mj-lt"/>
              <a:buAutoNum type="arabicPeriod"/>
            </a:pPr>
            <a:r>
              <a:rPr lang="tr-TR" dirty="0"/>
              <a:t>Diyetsel yağ ve kolesterol emilimini azaltır. Kolesterolün </a:t>
            </a:r>
            <a:r>
              <a:rPr lang="tr-TR" dirty="0" err="1"/>
              <a:t>fekal</a:t>
            </a:r>
            <a:r>
              <a:rPr lang="tr-TR" dirty="0"/>
              <a:t> kaybı artar.</a:t>
            </a:r>
          </a:p>
          <a:p>
            <a:pPr marL="502920" indent="-457200" algn="just">
              <a:buFont typeface="+mj-lt"/>
              <a:buAutoNum type="arabicPeriod"/>
            </a:pPr>
            <a:r>
              <a:rPr lang="tr-TR" dirty="0" err="1"/>
              <a:t>Gastrik</a:t>
            </a:r>
            <a:r>
              <a:rPr lang="tr-TR" dirty="0"/>
              <a:t> boşaltımı geciktirir. Dolgunluk hissi oluşturur. Tokluk kan </a:t>
            </a:r>
            <a:r>
              <a:rPr lang="tr-TR" dirty="0" err="1"/>
              <a:t>glukoz</a:t>
            </a:r>
            <a:r>
              <a:rPr lang="tr-TR" dirty="0"/>
              <a:t> konsantrasyonunu düşürür.</a:t>
            </a:r>
          </a:p>
        </p:txBody>
      </p:sp>
    </p:spTree>
    <p:extLst>
      <p:ext uri="{BB962C8B-B14F-4D97-AF65-F5344CB8AC3E}">
        <p14:creationId xmlns:p14="http://schemas.microsoft.com/office/powerpoint/2010/main" val="12521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0"/>
            <a:ext cx="4572000" cy="177281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DİYETLE İLİŞKİLİ REFERANS ALIMLAR(DRI)</a:t>
            </a:r>
          </a:p>
        </p:txBody>
      </p:sp>
      <p:sp>
        <p:nvSpPr>
          <p:cNvPr id="5" name="Metin kutusu 4"/>
          <p:cNvSpPr txBox="1"/>
          <p:nvPr/>
        </p:nvSpPr>
        <p:spPr>
          <a:xfrm>
            <a:off x="107504" y="2244928"/>
            <a:ext cx="8784976" cy="3416320"/>
          </a:xfrm>
          <a:prstGeom prst="rect">
            <a:avLst/>
          </a:prstGeom>
          <a:noFill/>
        </p:spPr>
        <p:txBody>
          <a:bodyPr wrap="square" rtlCol="0">
            <a:spAutoFit/>
          </a:bodyPr>
          <a:lstStyle/>
          <a:p>
            <a:pPr algn="just"/>
            <a:r>
              <a:rPr lang="tr-TR" dirty="0"/>
              <a:t> Diyetle ilişkili referans alımları, Ulusal Bilimler Akademisi Gıda ve Beslenme Kurulu tarafından organize edilen ABD komiteleri ve Kanadalı uzmanlar </a:t>
            </a:r>
            <a:r>
              <a:rPr lang="tr-TR" dirty="0">
                <a:solidFill>
                  <a:srgbClr val="FF0000"/>
                </a:solidFill>
              </a:rPr>
              <a:t>eksiklikleri önlemek, optimal sağlığı ve büyümeyi sürdürmek için gerekli besin miktarlarını belirlemek için</a:t>
            </a:r>
            <a:r>
              <a:rPr lang="tr-TR" dirty="0"/>
              <a:t>, 1941 yılından beri periyodik olarak revizyonlar ile yayınlanmış olan Önerilen Diyet İzni (RDA)’</a:t>
            </a:r>
            <a:r>
              <a:rPr lang="tr-TR" dirty="0" err="1"/>
              <a:t>nın</a:t>
            </a:r>
            <a:r>
              <a:rPr lang="tr-TR" dirty="0"/>
              <a:t> yerini almış ve genişletme yapılmıştır.</a:t>
            </a:r>
          </a:p>
          <a:p>
            <a:pPr algn="just"/>
            <a:endParaRPr lang="tr-TR" dirty="0"/>
          </a:p>
          <a:p>
            <a:pPr algn="just"/>
            <a:r>
              <a:rPr lang="tr-TR" dirty="0"/>
              <a:t> </a:t>
            </a:r>
            <a:r>
              <a:rPr lang="tr-TR" dirty="0" err="1"/>
              <a:t>RDA’nın</a:t>
            </a:r>
            <a:r>
              <a:rPr lang="tr-TR" dirty="0"/>
              <a:t> aksine, DRI bazı </a:t>
            </a:r>
            <a:r>
              <a:rPr lang="tr-TR" dirty="0">
                <a:solidFill>
                  <a:srgbClr val="FF0000"/>
                </a:solidFill>
              </a:rPr>
              <a:t>besinlerin tüketim üst sınırlarını belirlemekte, yetersizliklerinin yol açtığı hastalıkların ötesinde besinlerin sağlıklı uzun yaşam içindeki rolleri dahil etmektedir. </a:t>
            </a:r>
            <a:r>
              <a:rPr lang="tr-TR" dirty="0"/>
              <a:t>RDA ve </a:t>
            </a:r>
            <a:r>
              <a:rPr lang="tr-TR" dirty="0" err="1"/>
              <a:t>DRI’nin</a:t>
            </a:r>
            <a:r>
              <a:rPr lang="tr-TR" dirty="0"/>
              <a:t> ikisi de uzun vadeli günlük ortalama besin alımını göstermektedir; çünkü her gün </a:t>
            </a:r>
            <a:r>
              <a:rPr lang="tr-TR" dirty="0" err="1"/>
              <a:t>RDA’nın</a:t>
            </a:r>
            <a:r>
              <a:rPr lang="tr-TR" dirty="0"/>
              <a:t> tamamını tüketmek gerekmez.</a:t>
            </a:r>
          </a:p>
          <a:p>
            <a:pPr algn="just"/>
            <a:endParaRPr lang="tr-TR" dirty="0"/>
          </a:p>
        </p:txBody>
      </p:sp>
    </p:spTree>
    <p:extLst>
      <p:ext uri="{BB962C8B-B14F-4D97-AF65-F5344CB8AC3E}">
        <p14:creationId xmlns:p14="http://schemas.microsoft.com/office/powerpoint/2010/main" val="481814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340768"/>
            <a:ext cx="8964488" cy="4248472"/>
          </a:xfrm>
        </p:spPr>
        <p:txBody>
          <a:bodyPr>
            <a:normAutofit/>
          </a:bodyPr>
          <a:lstStyle/>
          <a:p>
            <a:pPr algn="just"/>
            <a:r>
              <a:rPr lang="tr-TR" sz="1800" dirty="0"/>
              <a:t>Bazı karbonhidrat içeren gıdalar, kan glikoz konsantrasyonunda dik bir düşüşün takip ettiği hızlı bir artışa neden olurlar. Oysa, diğerleri yavaş düşüşün takip ettiği kademeli bir artış gösterirler. Bu </a:t>
            </a:r>
            <a:r>
              <a:rPr lang="tr-TR" sz="1800" dirty="0" err="1"/>
              <a:t>glisemik</a:t>
            </a:r>
            <a:r>
              <a:rPr lang="tr-TR" sz="1800" dirty="0"/>
              <a:t> yanıtlarındaki farklılıktır. </a:t>
            </a:r>
            <a:r>
              <a:rPr lang="tr-TR" sz="1800" dirty="0" err="1"/>
              <a:t>Glisemik</a:t>
            </a:r>
            <a:r>
              <a:rPr lang="tr-TR" sz="1800" dirty="0"/>
              <a:t> indeks (Gİ), tokluk kan şekeri konsantrasyonunun zaman içindeki değişim miktarını belirler.</a:t>
            </a:r>
          </a:p>
          <a:p>
            <a:pPr algn="just"/>
            <a:r>
              <a:rPr lang="tr-TR" sz="1800" dirty="0" err="1"/>
              <a:t>Glisemik</a:t>
            </a:r>
            <a:r>
              <a:rPr lang="tr-TR" sz="1800" dirty="0"/>
              <a:t> indeks, 50 gram karbonhidrat içeren bir öğünü takiben gözlenen kan glikoz eğrisinin altındaki alanı ifade eder. </a:t>
            </a:r>
            <a:r>
              <a:rPr lang="tr-TR" sz="1800" dirty="0" err="1"/>
              <a:t>Glisemik</a:t>
            </a:r>
            <a:r>
              <a:rPr lang="tr-TR" sz="1800" dirty="0"/>
              <a:t> indeksi düşük besinler daha uzun süreli bir tokluk hissinin oluşmasına sebep olurlar; bu da kalori alımının sınırlanmasına yardımcı olabilir. Tipik bir öğünün, kan glikoz düzeyini yükseltme miktarı </a:t>
            </a:r>
            <a:r>
              <a:rPr lang="tr-TR" sz="1800" dirty="0" err="1"/>
              <a:t>glisemik</a:t>
            </a:r>
            <a:r>
              <a:rPr lang="tr-TR" sz="1800" dirty="0"/>
              <a:t> yük olarak tanımlanır. Bir besin maddesi (örneğin havuç) yüksek </a:t>
            </a:r>
            <a:r>
              <a:rPr lang="tr-TR" sz="1800" dirty="0" err="1"/>
              <a:t>glisemik</a:t>
            </a:r>
            <a:r>
              <a:rPr lang="tr-TR" sz="1800" dirty="0"/>
              <a:t> indekse karşın düşük </a:t>
            </a:r>
            <a:r>
              <a:rPr lang="tr-TR" sz="1800" dirty="0" err="1"/>
              <a:t>glisemik</a:t>
            </a:r>
            <a:r>
              <a:rPr lang="tr-TR" sz="1800" dirty="0"/>
              <a:t> yüke sahip olabilir.</a:t>
            </a:r>
          </a:p>
        </p:txBody>
      </p:sp>
      <p:sp>
        <p:nvSpPr>
          <p:cNvPr id="4" name="Akış Çizelgesi: Delikli Teyp 3"/>
          <p:cNvSpPr/>
          <p:nvPr/>
        </p:nvSpPr>
        <p:spPr>
          <a:xfrm>
            <a:off x="224818" y="260648"/>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Karbonhidrat ve Kan Şekeri</a:t>
            </a:r>
          </a:p>
        </p:txBody>
      </p:sp>
      <p:pic>
        <p:nvPicPr>
          <p:cNvPr id="8194" name="Picture 2" descr="C:\Users\gulsa\Dropbox\xys\Photo 16-09-2018, 20 03 09.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000"/>
                    </a14:imgEffect>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224818" y="4581128"/>
            <a:ext cx="2618990" cy="219995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033130" y="5120024"/>
            <a:ext cx="5859350" cy="1477328"/>
          </a:xfrm>
          <a:prstGeom prst="rect">
            <a:avLst/>
          </a:prstGeom>
          <a:noFill/>
        </p:spPr>
        <p:txBody>
          <a:bodyPr wrap="square" rtlCol="0">
            <a:spAutoFit/>
          </a:bodyPr>
          <a:lstStyle/>
          <a:p>
            <a:pPr algn="just"/>
            <a:r>
              <a:rPr lang="tr-TR" dirty="0"/>
              <a:t>Birçok uzman, diyet karbonhidratını seçerken, yüksek besin ve lif içeriğinin (kepekli tahıllar, meyveler ve sebzeler gibi) </a:t>
            </a:r>
            <a:r>
              <a:rPr lang="tr-TR" dirty="0" err="1"/>
              <a:t>glisemik</a:t>
            </a:r>
            <a:r>
              <a:rPr lang="tr-TR" dirty="0"/>
              <a:t> indeksten daha iyi bir kılavuz olduğunu iddia etmektedir.</a:t>
            </a:r>
          </a:p>
          <a:p>
            <a:pPr algn="just"/>
            <a:endParaRPr lang="tr-TR" dirty="0"/>
          </a:p>
        </p:txBody>
      </p:sp>
    </p:spTree>
    <p:extLst>
      <p:ext uri="{BB962C8B-B14F-4D97-AF65-F5344CB8AC3E}">
        <p14:creationId xmlns:p14="http://schemas.microsoft.com/office/powerpoint/2010/main" val="173500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24818" y="76470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Karbonhidrat İhtiyacı</a:t>
            </a:r>
          </a:p>
        </p:txBody>
      </p:sp>
      <p:sp>
        <p:nvSpPr>
          <p:cNvPr id="5" name="Metin kutusu 4"/>
          <p:cNvSpPr txBox="1"/>
          <p:nvPr/>
        </p:nvSpPr>
        <p:spPr>
          <a:xfrm>
            <a:off x="238169" y="1988840"/>
            <a:ext cx="8667662" cy="3970318"/>
          </a:xfrm>
          <a:prstGeom prst="rect">
            <a:avLst/>
          </a:prstGeom>
          <a:noFill/>
        </p:spPr>
        <p:txBody>
          <a:bodyPr wrap="square" rtlCol="0">
            <a:spAutoFit/>
          </a:bodyPr>
          <a:lstStyle/>
          <a:p>
            <a:pPr marL="285750" indent="-285750" algn="just">
              <a:buFont typeface="Wingdings" panose="05000000000000000000" pitchFamily="2" charset="2"/>
              <a:buChar char="v"/>
            </a:pPr>
            <a:r>
              <a:rPr lang="tr-TR" dirty="0"/>
              <a:t>Karbonhidratlar </a:t>
            </a:r>
            <a:r>
              <a:rPr lang="tr-TR" dirty="0" err="1"/>
              <a:t>esansiyel</a:t>
            </a:r>
            <a:r>
              <a:rPr lang="tr-TR" dirty="0"/>
              <a:t> besin maddeleri değildir çünkü birçok amino </a:t>
            </a:r>
            <a:r>
              <a:rPr lang="tr-TR" dirty="0" err="1"/>
              <a:t>asitin</a:t>
            </a:r>
            <a:r>
              <a:rPr lang="tr-TR" dirty="0"/>
              <a:t> karbon iskeletleri glikoza dönüştürülebilmektedir. Ancak, besinsel karbonhidratın yokluğu keton cisimciklerinin üretimine ve </a:t>
            </a:r>
            <a:r>
              <a:rPr lang="tr-TR" dirty="0" err="1"/>
              <a:t>glukoneojenez</a:t>
            </a:r>
            <a:r>
              <a:rPr lang="tr-TR" dirty="0"/>
              <a:t> için karbon iskeleti oluşturan amino asitlerin meydana getirdiği vücut proteinlerinin yıkımına yol açar. </a:t>
            </a:r>
          </a:p>
          <a:p>
            <a:pPr marL="285750" indent="-285750" algn="just">
              <a:buFont typeface="Wingdings" panose="05000000000000000000" pitchFamily="2" charset="2"/>
              <a:buChar char="v"/>
            </a:pPr>
            <a:r>
              <a:rPr lang="tr-TR" dirty="0"/>
              <a:t>Çocuklar ve yetişkinlerde günlük karbonhidrat alım miktarı, beyin ve eritrositler gibi karbonhidrat bağımlı dokuların kullandığı glikoz miktarına bağlı olarak, 130 g/gün olarak belirlenmiştir. Ancak, çoğunlukla enerji ihtiyacını karşılamak için bu alım düzeyi aşılır. </a:t>
            </a:r>
          </a:p>
          <a:p>
            <a:pPr marL="285750" indent="-285750" algn="just">
              <a:buFont typeface="Wingdings" panose="05000000000000000000" pitchFamily="2" charset="2"/>
              <a:buChar char="v"/>
            </a:pPr>
            <a:r>
              <a:rPr lang="tr-TR" dirty="0"/>
              <a:t>Yetişkinler total kalorilerinin %45-65’ini karbonhidratlardan karşılarlar. Şekerin total enerji ihtiyacının %25’inin üzerinde tüketilmesi önerilmemektedir, zira şekerin besinsel değeri yüksek gıdaların yerine geçmesi istenmemektedir. Bu bazı </a:t>
            </a:r>
            <a:r>
              <a:rPr lang="tr-TR" dirty="0" err="1"/>
              <a:t>mikronütrienlerin</a:t>
            </a:r>
            <a:r>
              <a:rPr lang="tr-TR" dirty="0"/>
              <a:t> yetersizliğine neden olabilir.</a:t>
            </a:r>
          </a:p>
          <a:p>
            <a:pPr algn="just"/>
            <a:endParaRPr lang="tr-TR" dirty="0"/>
          </a:p>
        </p:txBody>
      </p:sp>
    </p:spTree>
    <p:extLst>
      <p:ext uri="{BB962C8B-B14F-4D97-AF65-F5344CB8AC3E}">
        <p14:creationId xmlns:p14="http://schemas.microsoft.com/office/powerpoint/2010/main" val="198721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24818" y="76470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Basit Şekerler ve Hastalıklar</a:t>
            </a:r>
          </a:p>
        </p:txBody>
      </p:sp>
      <p:sp>
        <p:nvSpPr>
          <p:cNvPr id="5" name="Metin kutusu 4"/>
          <p:cNvSpPr txBox="1"/>
          <p:nvPr/>
        </p:nvSpPr>
        <p:spPr>
          <a:xfrm>
            <a:off x="224818" y="2132856"/>
            <a:ext cx="8667662" cy="2862322"/>
          </a:xfrm>
          <a:prstGeom prst="rect">
            <a:avLst/>
          </a:prstGeom>
          <a:noFill/>
        </p:spPr>
        <p:txBody>
          <a:bodyPr wrap="square" rtlCol="0">
            <a:spAutoFit/>
          </a:bodyPr>
          <a:lstStyle/>
          <a:p>
            <a:pPr marL="342900" indent="-342900" algn="just">
              <a:buFont typeface="Wingdings" panose="05000000000000000000" pitchFamily="2" charset="2"/>
              <a:buChar char="v"/>
            </a:pPr>
            <a:r>
              <a:rPr lang="tr-TR" dirty="0"/>
              <a:t>Basit şekerlerin kullanımının zararlı olduğuna dair direkt bir kanıt bulunmamaktadır. </a:t>
            </a:r>
          </a:p>
          <a:p>
            <a:pPr marL="342900" indent="-342900" algn="just">
              <a:buFont typeface="Wingdings" panose="05000000000000000000" pitchFamily="2" charset="2"/>
              <a:buChar char="v"/>
            </a:pPr>
            <a:r>
              <a:rPr lang="tr-TR" dirty="0"/>
              <a:t>İnanılanın aksine, yüksek </a:t>
            </a:r>
            <a:r>
              <a:rPr lang="tr-TR" dirty="0" err="1"/>
              <a:t>sükroz</a:t>
            </a:r>
            <a:r>
              <a:rPr lang="tr-TR" dirty="0"/>
              <a:t> içeren diyetler diyabet ya da hipoglisemiye neden olmamaktadır. </a:t>
            </a:r>
          </a:p>
          <a:p>
            <a:pPr marL="342900" indent="-342900" algn="just">
              <a:buFont typeface="Wingdings" panose="05000000000000000000" pitchFamily="2" charset="2"/>
              <a:buChar char="v"/>
            </a:pPr>
            <a:r>
              <a:rPr lang="tr-TR" dirty="0"/>
              <a:t>Yine genel inanışın aksine, karbonhidratlar doğal şişmanlatıcılar değildir. 4 </a:t>
            </a:r>
            <a:r>
              <a:rPr lang="tr-TR" dirty="0" err="1"/>
              <a:t>kcal</a:t>
            </a:r>
            <a:r>
              <a:rPr lang="tr-TR" dirty="0"/>
              <a:t>/g düzeyinde enerjiye sahiptirler ve sadece vücudun ihtiyaç duyduğu enerji düzeyinin üzerinde tüketilmeleri durumunda yağ sentezine katılırlar.</a:t>
            </a:r>
          </a:p>
          <a:p>
            <a:pPr marL="342900" indent="-342900" algn="just">
              <a:buFont typeface="Wingdings" panose="05000000000000000000" pitchFamily="2" charset="2"/>
              <a:buChar char="v"/>
            </a:pPr>
            <a:r>
              <a:rPr lang="tr-TR" dirty="0"/>
              <a:t> Ancak, özellikle </a:t>
            </a:r>
            <a:r>
              <a:rPr lang="tr-TR" dirty="0" err="1"/>
              <a:t>florid</a:t>
            </a:r>
            <a:r>
              <a:rPr lang="tr-TR" dirty="0"/>
              <a:t> tedavisi uygulanmadığında, </a:t>
            </a:r>
            <a:r>
              <a:rPr lang="tr-TR" dirty="0" err="1"/>
              <a:t>sükroz</a:t>
            </a:r>
            <a:r>
              <a:rPr lang="tr-TR" dirty="0"/>
              <a:t> tüketimi ile diş çürükleri arasında bir bağlantı bulunmaktadır.</a:t>
            </a:r>
          </a:p>
          <a:p>
            <a:pPr algn="just"/>
            <a:endParaRPr lang="tr-TR" dirty="0"/>
          </a:p>
        </p:txBody>
      </p:sp>
    </p:spTree>
    <p:extLst>
      <p:ext uri="{BB962C8B-B14F-4D97-AF65-F5344CB8AC3E}">
        <p14:creationId xmlns:p14="http://schemas.microsoft.com/office/powerpoint/2010/main" val="263594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4758" y="0"/>
            <a:ext cx="4216718" cy="141277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BESİNSEL PROTEİNLER</a:t>
            </a:r>
          </a:p>
        </p:txBody>
      </p:sp>
      <p:sp>
        <p:nvSpPr>
          <p:cNvPr id="5" name="Metin kutusu 4"/>
          <p:cNvSpPr txBox="1"/>
          <p:nvPr/>
        </p:nvSpPr>
        <p:spPr>
          <a:xfrm>
            <a:off x="179512" y="1844824"/>
            <a:ext cx="8712968" cy="1200329"/>
          </a:xfrm>
          <a:prstGeom prst="rect">
            <a:avLst/>
          </a:prstGeom>
          <a:noFill/>
        </p:spPr>
        <p:txBody>
          <a:bodyPr wrap="square" rtlCol="0">
            <a:spAutoFit/>
          </a:bodyPr>
          <a:lstStyle/>
          <a:p>
            <a:pPr algn="just"/>
            <a:r>
              <a:rPr lang="tr-TR" dirty="0"/>
              <a:t> İnsanların besinsel olarak proteine ihtiyaçları yoktur, ancak gıdalardaki protein, </a:t>
            </a:r>
            <a:r>
              <a:rPr lang="tr-TR" dirty="0" err="1"/>
              <a:t>esansiyel</a:t>
            </a:r>
            <a:r>
              <a:rPr lang="tr-TR" dirty="0"/>
              <a:t> amino asitleri sağlamaktadır. 20 amino asidin dokuzu vücut proteinlerinin sentezlenmesi için gereklidir. Bunlar insanda sentezlenememektedirler.</a:t>
            </a:r>
          </a:p>
          <a:p>
            <a:pPr algn="just"/>
            <a:endParaRPr lang="tr-TR" dirty="0"/>
          </a:p>
        </p:txBody>
      </p:sp>
      <p:sp>
        <p:nvSpPr>
          <p:cNvPr id="6" name="Akış Çizelgesi: Delikli Teyp 5"/>
          <p:cNvSpPr/>
          <p:nvPr/>
        </p:nvSpPr>
        <p:spPr>
          <a:xfrm>
            <a:off x="179512" y="2996952"/>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Proteinlerin Kalitesi</a:t>
            </a:r>
          </a:p>
        </p:txBody>
      </p:sp>
      <p:sp>
        <p:nvSpPr>
          <p:cNvPr id="7" name="Metin kutusu 6"/>
          <p:cNvSpPr txBox="1"/>
          <p:nvPr/>
        </p:nvSpPr>
        <p:spPr>
          <a:xfrm>
            <a:off x="179512" y="4149080"/>
            <a:ext cx="8712968" cy="2031325"/>
          </a:xfrm>
          <a:prstGeom prst="rect">
            <a:avLst/>
          </a:prstGeom>
          <a:noFill/>
        </p:spPr>
        <p:txBody>
          <a:bodyPr wrap="square" rtlCol="0">
            <a:spAutoFit/>
          </a:bodyPr>
          <a:lstStyle/>
          <a:p>
            <a:pPr algn="just"/>
            <a:r>
              <a:rPr lang="tr-TR" dirty="0"/>
              <a:t> Besinsel proteinin kalitesi, doku bakım ve </a:t>
            </a:r>
            <a:r>
              <a:rPr lang="tr-TR" dirty="0" err="1"/>
              <a:t>onanırımdan</a:t>
            </a:r>
            <a:r>
              <a:rPr lang="tr-TR" dirty="0"/>
              <a:t> sorumlu </a:t>
            </a:r>
            <a:r>
              <a:rPr lang="tr-TR" dirty="0" err="1"/>
              <a:t>esansiyel</a:t>
            </a:r>
            <a:r>
              <a:rPr lang="tr-TR" dirty="0"/>
              <a:t> amino asitleri sağlama yeteneğinin bir ölçüsüdür.  </a:t>
            </a:r>
          </a:p>
          <a:p>
            <a:pPr algn="just"/>
            <a:r>
              <a:rPr lang="tr-TR" dirty="0"/>
              <a:t> Protein </a:t>
            </a:r>
            <a:r>
              <a:rPr lang="tr-TR" dirty="0" err="1"/>
              <a:t>Sindirilebilirliği</a:t>
            </a:r>
            <a:r>
              <a:rPr lang="tr-TR" dirty="0"/>
              <a:t> Düzeltilmiş Amino Asit Skoru (PDCAAS) proteinin </a:t>
            </a:r>
            <a:r>
              <a:rPr lang="tr-TR" dirty="0" err="1"/>
              <a:t>sindirilebilirliği</a:t>
            </a:r>
            <a:r>
              <a:rPr lang="tr-TR" dirty="0"/>
              <a:t> ve </a:t>
            </a:r>
            <a:r>
              <a:rPr lang="tr-TR" dirty="0" err="1"/>
              <a:t>esansiyel</a:t>
            </a:r>
            <a:r>
              <a:rPr lang="tr-TR" dirty="0"/>
              <a:t> amino asitlerin profiline dayanmaktadır. Olası en yüksek skor 1.00’dir. Bu amino asit skoru, yüksek kaliteli besinsel protein ile daha düşük kaliteli protein alımı arasındaki dengeyi sağlamak için yöntem sunmaktadır.</a:t>
            </a:r>
          </a:p>
          <a:p>
            <a:pPr algn="just"/>
            <a:endParaRPr lang="tr-TR" dirty="0"/>
          </a:p>
        </p:txBody>
      </p:sp>
    </p:spTree>
    <p:extLst>
      <p:ext uri="{BB962C8B-B14F-4D97-AF65-F5344CB8AC3E}">
        <p14:creationId xmlns:p14="http://schemas.microsoft.com/office/powerpoint/2010/main" val="2481329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07504" y="188640"/>
            <a:ext cx="4392488" cy="6336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4644008" y="203239"/>
            <a:ext cx="4392488" cy="6336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kış Çizelgesi: Delikli Teyp 7"/>
          <p:cNvSpPr/>
          <p:nvPr/>
        </p:nvSpPr>
        <p:spPr>
          <a:xfrm>
            <a:off x="845897" y="203238"/>
            <a:ext cx="2915701" cy="849497"/>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Hayvansal Kaynaklı Proteinler</a:t>
            </a:r>
          </a:p>
        </p:txBody>
      </p:sp>
      <p:sp>
        <p:nvSpPr>
          <p:cNvPr id="9" name="Akış Çizelgesi: Delikli Teyp 8"/>
          <p:cNvSpPr/>
          <p:nvPr/>
        </p:nvSpPr>
        <p:spPr>
          <a:xfrm>
            <a:off x="5382401" y="209839"/>
            <a:ext cx="2915701" cy="842895"/>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Bitkisel Kaynaklı Proteinler</a:t>
            </a:r>
          </a:p>
        </p:txBody>
      </p:sp>
      <p:sp>
        <p:nvSpPr>
          <p:cNvPr id="10" name="Metin kutusu 9"/>
          <p:cNvSpPr txBox="1"/>
          <p:nvPr/>
        </p:nvSpPr>
        <p:spPr>
          <a:xfrm>
            <a:off x="107504" y="1268760"/>
            <a:ext cx="4392488" cy="3416320"/>
          </a:xfrm>
          <a:prstGeom prst="rect">
            <a:avLst/>
          </a:prstGeom>
          <a:noFill/>
        </p:spPr>
        <p:txBody>
          <a:bodyPr wrap="square" rtlCol="0">
            <a:spAutoFit/>
          </a:bodyPr>
          <a:lstStyle/>
          <a:p>
            <a:pPr lvl="0" algn="ctr"/>
            <a:r>
              <a:rPr lang="tr-TR" dirty="0"/>
              <a:t>Hayvansal kaynaklı proteinler (et, süt ve süt ürünleri, tavuk, yumurta, balık) yüksek kalitededirler. Çünkü bu proteinler, </a:t>
            </a:r>
            <a:r>
              <a:rPr lang="tr-TR" dirty="0" err="1"/>
              <a:t>esansiyel</a:t>
            </a:r>
            <a:r>
              <a:rPr lang="tr-TR" dirty="0"/>
              <a:t> amino asitlerin tümünü insanların dokularındaki proteinlerin sentezi için gereken miktarlarda içerirler. </a:t>
            </a:r>
          </a:p>
          <a:p>
            <a:pPr lvl="0" algn="just"/>
            <a:r>
              <a:rPr lang="tr-TR" dirty="0"/>
              <a:t>[Not: Hayvan </a:t>
            </a:r>
            <a:r>
              <a:rPr lang="tr-TR" dirty="0" err="1"/>
              <a:t>kollajeninden</a:t>
            </a:r>
            <a:r>
              <a:rPr lang="tr-TR" dirty="0"/>
              <a:t> hazırlanan jelatin bunun dışındadır. Jelatin </a:t>
            </a:r>
            <a:r>
              <a:rPr lang="tr-TR" dirty="0" err="1"/>
              <a:t>esansiyel</a:t>
            </a:r>
            <a:r>
              <a:rPr lang="tr-TR" dirty="0"/>
              <a:t> amino asit eksikliği nedeniyle düşük biyolojik değere sahiptir.]</a:t>
            </a:r>
          </a:p>
          <a:p>
            <a:endParaRPr lang="tr-TR" dirty="0"/>
          </a:p>
        </p:txBody>
      </p:sp>
      <p:sp>
        <p:nvSpPr>
          <p:cNvPr id="11" name="Metin kutusu 10"/>
          <p:cNvSpPr txBox="1"/>
          <p:nvPr/>
        </p:nvSpPr>
        <p:spPr>
          <a:xfrm>
            <a:off x="4644008" y="1340768"/>
            <a:ext cx="4392488" cy="5355312"/>
          </a:xfrm>
          <a:prstGeom prst="rect">
            <a:avLst/>
          </a:prstGeom>
          <a:noFill/>
        </p:spPr>
        <p:txBody>
          <a:bodyPr wrap="square" rtlCol="0">
            <a:spAutoFit/>
          </a:bodyPr>
          <a:lstStyle/>
          <a:p>
            <a:pPr lvl="0" algn="ctr"/>
            <a:r>
              <a:rPr lang="tr-TR" dirty="0"/>
              <a:t>Buğday, mısır, pirinç ve fasulyeden elde edilen protein hayvansal proteinlerden daha düşük kalitededir. Ancak, </a:t>
            </a:r>
            <a:r>
              <a:rPr lang="tr-TR" u="sng" dirty="0"/>
              <a:t>farklı bitkisel kaynaklardan elde edilen proteinlerin birleştirilmesi ile besinsel değeri hayvansal proteinlere eşit bir kombinasyon oluşturulabilir. Örneğin , buğday (</a:t>
            </a:r>
            <a:r>
              <a:rPr lang="tr-TR" u="sng" dirty="0" err="1"/>
              <a:t>lizince</a:t>
            </a:r>
            <a:r>
              <a:rPr lang="tr-TR" u="sng" dirty="0"/>
              <a:t> fakir ancak </a:t>
            </a:r>
            <a:r>
              <a:rPr lang="tr-TR" u="sng" dirty="0" err="1"/>
              <a:t>metionince</a:t>
            </a:r>
            <a:r>
              <a:rPr lang="tr-TR" u="sng" dirty="0"/>
              <a:t> zengin) barbunya ile (</a:t>
            </a:r>
            <a:r>
              <a:rPr lang="tr-TR" u="sng" dirty="0" err="1"/>
              <a:t>metionince</a:t>
            </a:r>
            <a:r>
              <a:rPr lang="tr-TR" u="sng" dirty="0"/>
              <a:t> fakir ancak </a:t>
            </a:r>
            <a:r>
              <a:rPr lang="tr-TR" u="sng" dirty="0" err="1"/>
              <a:t>lizince</a:t>
            </a:r>
            <a:r>
              <a:rPr lang="tr-TR" u="sng" dirty="0"/>
              <a:t> zengin) birlikte alınarak, öğünün biyolojik değeri artırılabilir.* </a:t>
            </a:r>
            <a:r>
              <a:rPr lang="tr-TR" dirty="0"/>
              <a:t>Böylece, gün içerisinde farklı amino asitleri içeren besinlerin tüketimi yüksek biyolojik değerde bir diyetin sağlanmasına olanak tanır. </a:t>
            </a:r>
          </a:p>
          <a:p>
            <a:pPr lvl="0" algn="just"/>
            <a:r>
              <a:rPr lang="tr-TR" dirty="0"/>
              <a:t>[Not: Hayvansal proteinler aynı zamanda bitkisel proteinlerin biyolojik değerlerini tamamlamaktadır.]</a:t>
            </a:r>
          </a:p>
          <a:p>
            <a:endParaRPr lang="tr-TR" dirty="0"/>
          </a:p>
        </p:txBody>
      </p:sp>
    </p:spTree>
    <p:extLst>
      <p:ext uri="{BB962C8B-B14F-4D97-AF65-F5344CB8AC3E}">
        <p14:creationId xmlns:p14="http://schemas.microsoft.com/office/powerpoint/2010/main" val="1375617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ulsa\Dropbox\xys\Photo 16-09-2018, 20 03 11 (1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7000"/>
                    </a14:imgEffect>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2267744" y="908720"/>
            <a:ext cx="4006475"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p:cNvSpPr/>
          <p:nvPr/>
        </p:nvSpPr>
        <p:spPr>
          <a:xfrm>
            <a:off x="7020272" y="2924944"/>
            <a:ext cx="1368152"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t>
            </a:r>
          </a:p>
        </p:txBody>
      </p:sp>
    </p:spTree>
    <p:extLst>
      <p:ext uri="{BB962C8B-B14F-4D97-AF65-F5344CB8AC3E}">
        <p14:creationId xmlns:p14="http://schemas.microsoft.com/office/powerpoint/2010/main" val="143222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09003" y="1556792"/>
            <a:ext cx="8827493" cy="1224136"/>
          </a:xfrm>
        </p:spPr>
        <p:txBody>
          <a:bodyPr/>
          <a:lstStyle/>
          <a:p>
            <a:pPr algn="just"/>
            <a:r>
              <a:rPr lang="tr-TR" dirty="0"/>
              <a:t>Azot dengesi, tüketilen azot miktarı idrar, ter ve dışkı ile atılan azot miktarına eşit olduğunda sağlanır. Sağlıklı yetişkinlerin çoğu normal koşular altında bu dengeye sahiptir.</a:t>
            </a:r>
          </a:p>
          <a:p>
            <a:pPr algn="just"/>
            <a:endParaRPr lang="tr-TR" dirty="0"/>
          </a:p>
        </p:txBody>
      </p:sp>
      <p:sp>
        <p:nvSpPr>
          <p:cNvPr id="4" name="Akış Çizelgesi: Delikli Teyp 3"/>
          <p:cNvSpPr/>
          <p:nvPr/>
        </p:nvSpPr>
        <p:spPr>
          <a:xfrm>
            <a:off x="209003" y="40466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Azot Dengesi</a:t>
            </a:r>
          </a:p>
        </p:txBody>
      </p:sp>
      <p:sp>
        <p:nvSpPr>
          <p:cNvPr id="5" name="Yuvarlatılmış Dikdörtgen 4"/>
          <p:cNvSpPr/>
          <p:nvPr/>
        </p:nvSpPr>
        <p:spPr>
          <a:xfrm>
            <a:off x="251520" y="2780928"/>
            <a:ext cx="4392488"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788024" y="2795527"/>
            <a:ext cx="4392488"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Delikli Teyp 6"/>
          <p:cNvSpPr/>
          <p:nvPr/>
        </p:nvSpPr>
        <p:spPr>
          <a:xfrm>
            <a:off x="989913" y="2795526"/>
            <a:ext cx="2915701" cy="92150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Pozitif Azot Dengesi</a:t>
            </a:r>
          </a:p>
        </p:txBody>
      </p:sp>
      <p:sp>
        <p:nvSpPr>
          <p:cNvPr id="8" name="Akış Çizelgesi: Delikli Teyp 7"/>
          <p:cNvSpPr/>
          <p:nvPr/>
        </p:nvSpPr>
        <p:spPr>
          <a:xfrm>
            <a:off x="5526417" y="2802128"/>
            <a:ext cx="2915701" cy="91490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Negatif Azot Dengesi</a:t>
            </a:r>
          </a:p>
        </p:txBody>
      </p:sp>
      <p:sp>
        <p:nvSpPr>
          <p:cNvPr id="9" name="Metin kutusu 8"/>
          <p:cNvSpPr txBox="1"/>
          <p:nvPr/>
        </p:nvSpPr>
        <p:spPr>
          <a:xfrm>
            <a:off x="251520" y="4005064"/>
            <a:ext cx="4392488" cy="1754326"/>
          </a:xfrm>
          <a:prstGeom prst="rect">
            <a:avLst/>
          </a:prstGeom>
          <a:noFill/>
        </p:spPr>
        <p:txBody>
          <a:bodyPr wrap="square" rtlCol="0">
            <a:spAutoFit/>
          </a:bodyPr>
          <a:lstStyle/>
          <a:p>
            <a:pPr algn="ctr"/>
            <a:r>
              <a:rPr lang="tr-TR" dirty="0"/>
              <a:t>Bu özellik azot alımının, atım miktarını aştığı durumlarda oluşur. Çocukluk, gebelik ve iyileşme dönemleri gibi doku büyümesinin olduğu dönemlerde gözlenir.</a:t>
            </a:r>
          </a:p>
          <a:p>
            <a:pPr algn="ctr"/>
            <a:endParaRPr lang="tr-TR" dirty="0"/>
          </a:p>
        </p:txBody>
      </p:sp>
      <p:sp>
        <p:nvSpPr>
          <p:cNvPr id="10" name="Metin kutusu 9"/>
          <p:cNvSpPr txBox="1"/>
          <p:nvPr/>
        </p:nvSpPr>
        <p:spPr>
          <a:xfrm>
            <a:off x="4788024" y="4005064"/>
            <a:ext cx="4355976" cy="2308324"/>
          </a:xfrm>
          <a:prstGeom prst="rect">
            <a:avLst/>
          </a:prstGeom>
          <a:noFill/>
        </p:spPr>
        <p:txBody>
          <a:bodyPr wrap="square" rtlCol="0">
            <a:spAutoFit/>
          </a:bodyPr>
          <a:lstStyle/>
          <a:p>
            <a:pPr algn="ctr"/>
            <a:r>
              <a:rPr lang="tr-TR" dirty="0"/>
              <a:t>Bu durum azot kaybının alımından fazla olduğu zamanlar ortaya çıkar. Yetersiz besinsel protein, </a:t>
            </a:r>
            <a:r>
              <a:rPr lang="tr-TR" dirty="0" err="1"/>
              <a:t>esansiyel</a:t>
            </a:r>
            <a:r>
              <a:rPr lang="tr-TR" dirty="0"/>
              <a:t> amino asit eksikliği, travma, psikolojik stres, yanıklar, hastalıklar ve cerrahi operasyonlar ile ilişkili olarak gözlemlenebilir.</a:t>
            </a:r>
          </a:p>
          <a:p>
            <a:pPr algn="ctr"/>
            <a:endParaRPr lang="tr-TR" dirty="0"/>
          </a:p>
        </p:txBody>
      </p:sp>
    </p:spTree>
    <p:extLst>
      <p:ext uri="{BB962C8B-B14F-4D97-AF65-F5344CB8AC3E}">
        <p14:creationId xmlns:p14="http://schemas.microsoft.com/office/powerpoint/2010/main" val="358300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09003" y="40466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İnsanlarda Protein İhtiyacı</a:t>
            </a:r>
          </a:p>
        </p:txBody>
      </p:sp>
      <p:sp>
        <p:nvSpPr>
          <p:cNvPr id="5" name="Metin kutusu 4"/>
          <p:cNvSpPr txBox="1"/>
          <p:nvPr/>
        </p:nvSpPr>
        <p:spPr>
          <a:xfrm>
            <a:off x="209003" y="1700808"/>
            <a:ext cx="8683477" cy="4093428"/>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t>Diyetteki besinsel protein ihtiyacı, biyolojik değerine göre farklılık gösterir. Diyette ne denli fazla miktarda hayvansal proteine yer veriliyorsa, o ölçüde ihtiyaç duyulan protein miktarı azalır. </a:t>
            </a:r>
          </a:p>
          <a:p>
            <a:pPr marL="285750" indent="-285750" algn="just">
              <a:buFont typeface="Wingdings" panose="05000000000000000000" pitchFamily="2" charset="2"/>
              <a:buChar char="Ø"/>
            </a:pPr>
            <a:r>
              <a:rPr lang="tr-TR" sz="2000" dirty="0"/>
              <a:t>Proteinler için RDA değeri yetişkinlerde 0.8 g/kg olarak hesaplanır ya da 70 kg ağırlıkla bir birey için yaklaşık 56 gram protein seviyesindedir. </a:t>
            </a:r>
          </a:p>
          <a:p>
            <a:pPr marL="342900" indent="-342900" algn="just">
              <a:buFont typeface="Wingdings" panose="05000000000000000000" pitchFamily="2" charset="2"/>
              <a:buChar char="Ø"/>
            </a:pPr>
            <a:r>
              <a:rPr lang="tr-TR" sz="2000" dirty="0"/>
              <a:t>Düzenli olarak yorucu egzersizler yapan kişiler kas kütlelerini korumak için bu miktarın üzerinde proteine ihtiyaç duyabilirler, atletler için günlük önerilen protein miktarı 1 g/kg düzeylerindedir. </a:t>
            </a:r>
          </a:p>
          <a:p>
            <a:pPr marL="285750" indent="-285750" algn="just">
              <a:buFont typeface="Wingdings" panose="05000000000000000000" pitchFamily="2" charset="2"/>
              <a:buChar char="Ø"/>
            </a:pPr>
            <a:r>
              <a:rPr lang="tr-TR" sz="2000" dirty="0"/>
              <a:t>Yine gebe ya da emzirmekte olan kadınlar günlük bazal protein ihtiyaçlarının üzerine 30 g/gün düzeylerinde ekstra proteine gereksinim duyarlar. </a:t>
            </a:r>
          </a:p>
          <a:p>
            <a:pPr marL="285750" indent="-285750" algn="just">
              <a:buFont typeface="Wingdings" panose="05000000000000000000" pitchFamily="2" charset="2"/>
              <a:buChar char="Ø"/>
            </a:pPr>
            <a:r>
              <a:rPr lang="tr-TR" sz="2000" dirty="0"/>
              <a:t>Büyümenin desteklenmesi amacıyla çocuklar günde 2 g/kg protein tüketmelidirler.</a:t>
            </a:r>
          </a:p>
        </p:txBody>
      </p:sp>
    </p:spTree>
    <p:extLst>
      <p:ext uri="{BB962C8B-B14F-4D97-AF65-F5344CB8AC3E}">
        <p14:creationId xmlns:p14="http://schemas.microsoft.com/office/powerpoint/2010/main" val="1420682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07504" y="620688"/>
            <a:ext cx="4392488" cy="561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644008" y="635286"/>
            <a:ext cx="4392488" cy="560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Delikli Teyp 6"/>
          <p:cNvSpPr/>
          <p:nvPr/>
        </p:nvSpPr>
        <p:spPr>
          <a:xfrm>
            <a:off x="845897" y="635286"/>
            <a:ext cx="2915701" cy="92150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Fazla Protein Tüketimi</a:t>
            </a:r>
          </a:p>
        </p:txBody>
      </p:sp>
      <p:sp>
        <p:nvSpPr>
          <p:cNvPr id="8" name="Akış Çizelgesi: Delikli Teyp 7"/>
          <p:cNvSpPr/>
          <p:nvPr/>
        </p:nvSpPr>
        <p:spPr>
          <a:xfrm>
            <a:off x="5382401" y="641888"/>
            <a:ext cx="2915701" cy="914904"/>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Karbonhidratların Protein Koruyucu Etkisi</a:t>
            </a:r>
          </a:p>
        </p:txBody>
      </p:sp>
      <p:sp>
        <p:nvSpPr>
          <p:cNvPr id="9" name="Metin kutusu 8"/>
          <p:cNvSpPr txBox="1"/>
          <p:nvPr/>
        </p:nvSpPr>
        <p:spPr>
          <a:xfrm>
            <a:off x="107504" y="1772816"/>
            <a:ext cx="4392488" cy="3693319"/>
          </a:xfrm>
          <a:prstGeom prst="rect">
            <a:avLst/>
          </a:prstGeom>
          <a:noFill/>
        </p:spPr>
        <p:txBody>
          <a:bodyPr wrap="square" rtlCol="0">
            <a:spAutoFit/>
          </a:bodyPr>
          <a:lstStyle/>
          <a:p>
            <a:pPr algn="ctr"/>
            <a:r>
              <a:rPr lang="tr-TR" dirty="0"/>
              <a:t>RDA düzeyinin üzerinde protein tüketiminin fizyolojik bir avantajı bulunmamaktadır. Vücudun ihtiyacının üzerinde protein tüketimi, enerji ya da yağ asidi sentezine </a:t>
            </a:r>
            <a:r>
              <a:rPr lang="tr-TR" dirty="0" err="1"/>
              <a:t>asetil</a:t>
            </a:r>
            <a:r>
              <a:rPr lang="tr-TR" dirty="0"/>
              <a:t> </a:t>
            </a:r>
            <a:r>
              <a:rPr lang="tr-TR" dirty="0" err="1"/>
              <a:t>koenzim</a:t>
            </a:r>
            <a:r>
              <a:rPr lang="tr-TR" dirty="0"/>
              <a:t> A sağlamak için karbon iskeletin </a:t>
            </a:r>
            <a:r>
              <a:rPr lang="tr-TR" dirty="0" err="1"/>
              <a:t>metabolizasyonuna</a:t>
            </a:r>
            <a:r>
              <a:rPr lang="tr-TR" dirty="0"/>
              <a:t> yol açar. Fazla protein vücuttan idrar azotu olarak elimine edilirken, idrar kalsiyum miktarında artışı da beraberinde getirir. Bu durum, </a:t>
            </a:r>
            <a:r>
              <a:rPr lang="tr-TR" dirty="0" err="1"/>
              <a:t>nefrolitiazis</a:t>
            </a:r>
            <a:r>
              <a:rPr lang="tr-TR" dirty="0"/>
              <a:t> ve osteoporoz riskini yükseltir.</a:t>
            </a:r>
          </a:p>
          <a:p>
            <a:endParaRPr lang="tr-TR" dirty="0"/>
          </a:p>
        </p:txBody>
      </p:sp>
      <p:sp>
        <p:nvSpPr>
          <p:cNvPr id="10" name="Metin kutusu 9"/>
          <p:cNvSpPr txBox="1"/>
          <p:nvPr/>
        </p:nvSpPr>
        <p:spPr>
          <a:xfrm>
            <a:off x="4644008" y="1772816"/>
            <a:ext cx="4392488" cy="4247317"/>
          </a:xfrm>
          <a:prstGeom prst="rect">
            <a:avLst/>
          </a:prstGeom>
          <a:noFill/>
        </p:spPr>
        <p:txBody>
          <a:bodyPr wrap="square" rtlCol="0">
            <a:spAutoFit/>
          </a:bodyPr>
          <a:lstStyle/>
          <a:p>
            <a:pPr algn="ctr"/>
            <a:r>
              <a:rPr lang="tr-TR" dirty="0"/>
              <a:t>Diyetteki karbonhidrat içeriği, besinsel protein ihtiyacını etkiler. Karbonhidrat alımının az olduğu durumlarda, amino asitler, santral sinir sisteminin yakıtı olan glikozun sentezine gereken karbon iskeleti sağlamak için </a:t>
            </a:r>
            <a:r>
              <a:rPr lang="tr-TR" dirty="0" err="1"/>
              <a:t>deamine</a:t>
            </a:r>
            <a:r>
              <a:rPr lang="tr-TR" dirty="0"/>
              <a:t> olurlar. Eğer günlük karbonhidrat alımı 130 </a:t>
            </a:r>
            <a:r>
              <a:rPr lang="tr-TR" dirty="0" err="1"/>
              <a:t>gram’ın</a:t>
            </a:r>
            <a:r>
              <a:rPr lang="tr-TR" dirty="0"/>
              <a:t> altında ise, önemli miktarlarda protein, </a:t>
            </a:r>
            <a:r>
              <a:rPr lang="tr-TR" dirty="0" err="1"/>
              <a:t>glukoneojeneze</a:t>
            </a:r>
            <a:r>
              <a:rPr lang="tr-TR" dirty="0"/>
              <a:t> </a:t>
            </a:r>
            <a:r>
              <a:rPr lang="tr-TR" dirty="0" err="1"/>
              <a:t>prekürsör</a:t>
            </a:r>
            <a:r>
              <a:rPr lang="tr-TR" dirty="0"/>
              <a:t> sağlamak için </a:t>
            </a:r>
            <a:r>
              <a:rPr lang="tr-TR" dirty="0" err="1"/>
              <a:t>metabolize</a:t>
            </a:r>
            <a:r>
              <a:rPr lang="tr-TR" dirty="0"/>
              <a:t> olur. Bu nedenle, karbonhidratlar “protein koruyucu” olarak kabul edilir, çünkü amino asitlerin doku proteininin bakım ve onarımında kullanımına olanak verirler.</a:t>
            </a:r>
          </a:p>
        </p:txBody>
      </p:sp>
    </p:spTree>
    <p:extLst>
      <p:ext uri="{BB962C8B-B14F-4D97-AF65-F5344CB8AC3E}">
        <p14:creationId xmlns:p14="http://schemas.microsoft.com/office/powerpoint/2010/main" val="3166545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09003" y="1556792"/>
            <a:ext cx="8755485" cy="4968552"/>
          </a:xfrm>
        </p:spPr>
        <p:txBody>
          <a:bodyPr>
            <a:normAutofit lnSpcReduction="10000"/>
          </a:bodyPr>
          <a:lstStyle/>
          <a:p>
            <a:pPr algn="just"/>
            <a:r>
              <a:rPr lang="tr-TR" dirty="0"/>
              <a:t>Gelişmiş ülkelerde PEM, iştahın azaldığı, besinlerin sindirim ya da </a:t>
            </a:r>
            <a:r>
              <a:rPr lang="tr-TR" dirty="0" err="1"/>
              <a:t>absobsiyonlarının</a:t>
            </a:r>
            <a:r>
              <a:rPr lang="tr-TR" dirty="0"/>
              <a:t> değişime uğradığı durumlarda veya ciddi travma ya da enfeksiyona bağlı olarak </a:t>
            </a:r>
            <a:r>
              <a:rPr lang="tr-TR" dirty="0" err="1"/>
              <a:t>hospitalize</a:t>
            </a:r>
            <a:r>
              <a:rPr lang="tr-TR" dirty="0"/>
              <a:t> edilmekte olan hastalarda oldukça sık karşılaşılan bir problemdir. [Yüksek oranda </a:t>
            </a:r>
            <a:r>
              <a:rPr lang="tr-TR" dirty="0" err="1"/>
              <a:t>katabolik</a:t>
            </a:r>
            <a:r>
              <a:rPr lang="tr-TR" dirty="0"/>
              <a:t> hastalar sıklıkla </a:t>
            </a:r>
            <a:r>
              <a:rPr lang="tr-TR" dirty="0" err="1"/>
              <a:t>intravenöz</a:t>
            </a:r>
            <a:r>
              <a:rPr lang="tr-TR" dirty="0"/>
              <a:t> (</a:t>
            </a:r>
            <a:r>
              <a:rPr lang="tr-TR" dirty="0" err="1"/>
              <a:t>parenteral</a:t>
            </a:r>
            <a:r>
              <a:rPr lang="tr-TR" dirty="0"/>
              <a:t>) ya da tüple beslenmeye (</a:t>
            </a:r>
            <a:r>
              <a:rPr lang="tr-TR" dirty="0" err="1"/>
              <a:t>enteral</a:t>
            </a:r>
            <a:r>
              <a:rPr lang="tr-TR" dirty="0"/>
              <a:t>) ihtiyaç duyarlar.] </a:t>
            </a:r>
          </a:p>
          <a:p>
            <a:pPr algn="just"/>
            <a:r>
              <a:rPr lang="tr-TR" dirty="0"/>
              <a:t>PEM aynı zamanda yetersiz beslenen çocuklarda ya da yaşlılarda da gözlenebilir. </a:t>
            </a:r>
          </a:p>
          <a:p>
            <a:pPr algn="just"/>
            <a:r>
              <a:rPr lang="tr-TR" dirty="0"/>
              <a:t>Gelişmekte olan ülkelerde, protein ve/veya enerji alımının yetersizliği </a:t>
            </a:r>
            <a:r>
              <a:rPr lang="tr-TR" dirty="0" err="1"/>
              <a:t>PEM’in</a:t>
            </a:r>
            <a:r>
              <a:rPr lang="tr-TR" dirty="0"/>
              <a:t> birincil nedenidir. Etkilenen bireyler birçok farklı semptom gösterirler. Bunlar </a:t>
            </a:r>
            <a:r>
              <a:rPr lang="tr-TR" dirty="0" err="1"/>
              <a:t>immün</a:t>
            </a:r>
            <a:r>
              <a:rPr lang="tr-TR" dirty="0"/>
              <a:t> sistem baskılanması ve buna bağlı enfeksiyonla mücadele gücünde düşüşü kapsar. </a:t>
            </a:r>
            <a:r>
              <a:rPr lang="tr-TR" dirty="0" err="1"/>
              <a:t>Sekonder</a:t>
            </a:r>
            <a:r>
              <a:rPr lang="tr-TR" dirty="0"/>
              <a:t> enfeksiyonlara bağlı ölümler yaygındır. </a:t>
            </a:r>
            <a:r>
              <a:rPr lang="tr-TR" dirty="0" err="1">
                <a:solidFill>
                  <a:srgbClr val="FF0000"/>
                </a:solidFill>
              </a:rPr>
              <a:t>PEM’in</a:t>
            </a:r>
            <a:r>
              <a:rPr lang="tr-TR" dirty="0">
                <a:solidFill>
                  <a:srgbClr val="FF0000"/>
                </a:solidFill>
              </a:rPr>
              <a:t> iki aşırı formunu, </a:t>
            </a:r>
            <a:r>
              <a:rPr lang="tr-TR" dirty="0" err="1">
                <a:solidFill>
                  <a:srgbClr val="FF0000"/>
                </a:solidFill>
              </a:rPr>
              <a:t>kwashiorkor</a:t>
            </a:r>
            <a:r>
              <a:rPr lang="tr-TR" dirty="0">
                <a:solidFill>
                  <a:srgbClr val="FF0000"/>
                </a:solidFill>
              </a:rPr>
              <a:t> ve </a:t>
            </a:r>
            <a:r>
              <a:rPr lang="tr-TR" dirty="0" err="1">
                <a:solidFill>
                  <a:srgbClr val="FF0000"/>
                </a:solidFill>
              </a:rPr>
              <a:t>marasmus</a:t>
            </a:r>
            <a:r>
              <a:rPr lang="tr-TR" dirty="0">
                <a:solidFill>
                  <a:srgbClr val="FF0000"/>
                </a:solidFill>
              </a:rPr>
              <a:t> oluşturur. </a:t>
            </a:r>
          </a:p>
        </p:txBody>
      </p:sp>
      <p:sp>
        <p:nvSpPr>
          <p:cNvPr id="5" name="Akış Çizelgesi: Delikli Teyp 4"/>
          <p:cNvSpPr/>
          <p:nvPr/>
        </p:nvSpPr>
        <p:spPr>
          <a:xfrm>
            <a:off x="209003" y="404664"/>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18415" cmpd="sng">
                  <a:solidFill>
                    <a:srgbClr val="FFFFFF"/>
                  </a:solidFill>
                  <a:prstDash val="solid"/>
                </a:ln>
                <a:solidFill>
                  <a:srgbClr val="FFFFFF"/>
                </a:solidFill>
                <a:effectLst>
                  <a:outerShdw blurRad="63500" dir="3600000" algn="tl" rotWithShape="0">
                    <a:srgbClr val="000000">
                      <a:alpha val="70000"/>
                    </a:srgbClr>
                  </a:outerShdw>
                </a:effectLst>
              </a:rPr>
              <a:t>Protein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fi-FI" dirty="0">
                <a:ln w="18415" cmpd="sng">
                  <a:solidFill>
                    <a:srgbClr val="FFFFFF"/>
                  </a:solidFill>
                  <a:prstDash val="solid"/>
                </a:ln>
                <a:solidFill>
                  <a:srgbClr val="FFFFFF"/>
                </a:solidFill>
                <a:effectLst>
                  <a:outerShdw blurRad="63500" dir="3600000" algn="tl" rotWithShape="0">
                    <a:srgbClr val="000000">
                      <a:alpha val="70000"/>
                    </a:srgbClr>
                  </a:outerShdw>
                </a:effectLst>
              </a:rPr>
              <a:t>nerji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t>
            </a:r>
            <a:r>
              <a:rPr lang="fi-FI" dirty="0">
                <a:ln w="18415" cmpd="sng">
                  <a:solidFill>
                    <a:srgbClr val="FFFFFF"/>
                  </a:solidFill>
                  <a:prstDash val="solid"/>
                </a:ln>
                <a:solidFill>
                  <a:srgbClr val="FFFFFF"/>
                </a:solidFill>
                <a:effectLst>
                  <a:outerShdw blurRad="63500" dir="3600000" algn="tl" rotWithShape="0">
                    <a:srgbClr val="000000">
                      <a:alpha val="70000"/>
                    </a:srgbClr>
                  </a:outerShdw>
                </a:effectLst>
              </a:rPr>
              <a:t>alori)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M</a:t>
            </a:r>
            <a:r>
              <a:rPr lang="fi-FI" dirty="0">
                <a:ln w="18415" cmpd="sng">
                  <a:solidFill>
                    <a:srgbClr val="FFFFFF"/>
                  </a:solidFill>
                  <a:prstDash val="solid"/>
                </a:ln>
                <a:solidFill>
                  <a:srgbClr val="FFFFFF"/>
                </a:solidFill>
                <a:effectLst>
                  <a:outerShdw blurRad="63500" dir="3600000" algn="tl" rotWithShape="0">
                    <a:srgbClr val="000000">
                      <a:alpha val="70000"/>
                    </a:srgbClr>
                  </a:outerShdw>
                </a:effectLst>
              </a:rPr>
              <a:t>alnütrasyonu (PEM)</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5454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1520" y="548680"/>
            <a:ext cx="8352928" cy="646331"/>
          </a:xfrm>
          <a:prstGeom prst="rect">
            <a:avLst/>
          </a:prstGeom>
          <a:noFill/>
        </p:spPr>
        <p:txBody>
          <a:bodyPr wrap="square" rtlCol="0">
            <a:spAutoFit/>
          </a:bodyPr>
          <a:lstStyle/>
          <a:p>
            <a:pPr algn="just"/>
            <a:r>
              <a:rPr lang="tr-TR" dirty="0"/>
              <a:t> DRI, spesifik yaş grupları, psikolojik durumlar ve cinsiyete bağlı olarak besin tüketimi için 4 adet diyet referans standardını içermektedir.</a:t>
            </a:r>
          </a:p>
        </p:txBody>
      </p:sp>
      <p:sp>
        <p:nvSpPr>
          <p:cNvPr id="6" name="Yuvarlatılmış Dikdörtgen 5"/>
          <p:cNvSpPr/>
          <p:nvPr/>
        </p:nvSpPr>
        <p:spPr>
          <a:xfrm>
            <a:off x="171128" y="1404392"/>
            <a:ext cx="432048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4644008" y="1404392"/>
            <a:ext cx="432048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188431" y="4149080"/>
            <a:ext cx="432048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4644008" y="4149080"/>
            <a:ext cx="432048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Delikli Teyp 9"/>
          <p:cNvSpPr/>
          <p:nvPr/>
        </p:nvSpPr>
        <p:spPr>
          <a:xfrm>
            <a:off x="251520" y="1404392"/>
            <a:ext cx="4032448" cy="5124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Tahmini Ortalama Gereksinim (EAR)</a:t>
            </a:r>
          </a:p>
        </p:txBody>
      </p:sp>
      <p:sp>
        <p:nvSpPr>
          <p:cNvPr id="11" name="Akış Çizelgesi: Delikli Teyp 10"/>
          <p:cNvSpPr/>
          <p:nvPr/>
        </p:nvSpPr>
        <p:spPr>
          <a:xfrm>
            <a:off x="4788024" y="1404392"/>
            <a:ext cx="4032448" cy="5124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Önerilen Diyet İzini (RDA)</a:t>
            </a:r>
          </a:p>
        </p:txBody>
      </p:sp>
      <p:sp>
        <p:nvSpPr>
          <p:cNvPr id="12" name="Akış Çizelgesi: Delikli Teyp 11"/>
          <p:cNvSpPr/>
          <p:nvPr/>
        </p:nvSpPr>
        <p:spPr>
          <a:xfrm>
            <a:off x="403920" y="4149080"/>
            <a:ext cx="4032448" cy="490115"/>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Yeterli Alım (Al)</a:t>
            </a:r>
          </a:p>
        </p:txBody>
      </p:sp>
      <p:sp>
        <p:nvSpPr>
          <p:cNvPr id="13" name="Akış Çizelgesi: Delikli Teyp 12"/>
          <p:cNvSpPr/>
          <p:nvPr/>
        </p:nvSpPr>
        <p:spPr>
          <a:xfrm>
            <a:off x="4788024" y="4149080"/>
            <a:ext cx="4032448" cy="58444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Tolere</a:t>
            </a:r>
            <a:r>
              <a:rPr lang="tr-T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Edilebilen Üst Sınır Alımı (UL)</a:t>
            </a:r>
          </a:p>
        </p:txBody>
      </p:sp>
      <p:sp>
        <p:nvSpPr>
          <p:cNvPr id="14" name="Metin kutusu 13"/>
          <p:cNvSpPr txBox="1"/>
          <p:nvPr/>
        </p:nvSpPr>
        <p:spPr>
          <a:xfrm>
            <a:off x="188431" y="1988840"/>
            <a:ext cx="4303177" cy="1169551"/>
          </a:xfrm>
          <a:prstGeom prst="rect">
            <a:avLst/>
          </a:prstGeom>
          <a:noFill/>
        </p:spPr>
        <p:txBody>
          <a:bodyPr wrap="square" rtlCol="0">
            <a:spAutoFit/>
          </a:bodyPr>
          <a:lstStyle/>
          <a:p>
            <a:pPr algn="ctr"/>
            <a:r>
              <a:rPr lang="tr-TR" sz="1400" dirty="0"/>
              <a:t>Belirli yaşam evresindeki ve cinsiyet grubundaki sağlıklı bireylerin yarısının ihtiyacını karşılamak için tahmini günlük ortalama gıda tüketimidir. Bireylerin ve grupların gerçek ihtiyaçlarını tahmin etmede kullanışlıdır.</a:t>
            </a:r>
          </a:p>
        </p:txBody>
      </p:sp>
      <p:sp>
        <p:nvSpPr>
          <p:cNvPr id="15" name="Metin kutusu 14"/>
          <p:cNvSpPr txBox="1"/>
          <p:nvPr/>
        </p:nvSpPr>
        <p:spPr>
          <a:xfrm>
            <a:off x="4644008" y="1988840"/>
            <a:ext cx="4320480" cy="1600438"/>
          </a:xfrm>
          <a:prstGeom prst="rect">
            <a:avLst/>
          </a:prstGeom>
          <a:noFill/>
        </p:spPr>
        <p:txBody>
          <a:bodyPr wrap="square" rtlCol="0">
            <a:spAutoFit/>
          </a:bodyPr>
          <a:lstStyle/>
          <a:p>
            <a:pPr algn="ctr"/>
            <a:r>
              <a:rPr lang="tr-TR" sz="1400" dirty="0"/>
              <a:t> Belirli yaşam standardında ve cinsiyet grubundaki hemen hemen tüm bireylerin gıda ihtiyacını karşılamak için gerekli günlük ortalama gıda alım seviyesidir. RDA, sağlıklı bireyler için sadece minimal gereklilik için değil, daha ziyade çoğu birey için güvenlik marjı sağlamak üzere oluşturulmuştur. </a:t>
            </a:r>
          </a:p>
        </p:txBody>
      </p:sp>
      <p:sp>
        <p:nvSpPr>
          <p:cNvPr id="16" name="Metin kutusu 15"/>
          <p:cNvSpPr txBox="1"/>
          <p:nvPr/>
        </p:nvSpPr>
        <p:spPr>
          <a:xfrm>
            <a:off x="188431" y="4567187"/>
            <a:ext cx="4320480" cy="2462213"/>
          </a:xfrm>
          <a:prstGeom prst="rect">
            <a:avLst/>
          </a:prstGeom>
          <a:noFill/>
        </p:spPr>
        <p:txBody>
          <a:bodyPr wrap="square" rtlCol="0">
            <a:spAutoFit/>
          </a:bodyPr>
          <a:lstStyle/>
          <a:p>
            <a:pPr algn="ctr"/>
            <a:r>
              <a:rPr lang="tr-TR" sz="1400" dirty="0"/>
              <a:t>EAR ya da </a:t>
            </a:r>
            <a:r>
              <a:rPr lang="tr-TR" sz="1400" dirty="0" err="1"/>
              <a:t>RDA’yı</a:t>
            </a:r>
            <a:r>
              <a:rPr lang="tr-TR" sz="1400" dirty="0"/>
              <a:t> hesaplamak için yeterli bilimsel kanıt bulunmadığı durumlarda kullanılmak üzere </a:t>
            </a:r>
            <a:r>
              <a:rPr lang="tr-TR" sz="1400" dirty="0" err="1"/>
              <a:t>RDA’nın</a:t>
            </a:r>
            <a:r>
              <a:rPr lang="tr-TR" sz="1400" dirty="0"/>
              <a:t> yerine oluşturulmuştur. </a:t>
            </a:r>
          </a:p>
          <a:p>
            <a:pPr algn="ctr"/>
            <a:r>
              <a:rPr lang="tr-TR" sz="1400" dirty="0"/>
              <a:t>Al, yeterli olduğu varsayılan ve görünüşte sağlıklı insan grubunun beslenme durumlarının tahmin edilebilmesi için bir temel oluşturmaktadır. Örneğin, bebeklerin temel, sağlığı için Al hesaplaması, sadece emzirilen, zamanında doğmuş, sağlıklı bebekler için belirlenen günlük ortalama gıda alımına göre yapılır.</a:t>
            </a:r>
          </a:p>
          <a:p>
            <a:endParaRPr lang="tr-TR" sz="1400" dirty="0"/>
          </a:p>
        </p:txBody>
      </p:sp>
      <p:sp>
        <p:nvSpPr>
          <p:cNvPr id="17" name="Metin kutusu 16"/>
          <p:cNvSpPr txBox="1"/>
          <p:nvPr/>
        </p:nvSpPr>
        <p:spPr>
          <a:xfrm>
            <a:off x="4644008" y="4725144"/>
            <a:ext cx="4320480" cy="2031325"/>
          </a:xfrm>
          <a:prstGeom prst="rect">
            <a:avLst/>
          </a:prstGeom>
          <a:noFill/>
        </p:spPr>
        <p:txBody>
          <a:bodyPr wrap="square" rtlCol="0">
            <a:spAutoFit/>
          </a:bodyPr>
          <a:lstStyle/>
          <a:p>
            <a:pPr algn="ctr"/>
            <a:r>
              <a:rPr lang="tr-TR" sz="1400" b="1" dirty="0"/>
              <a:t>En yüksek günlük ortalama gıda tüketimi seviyesidir. </a:t>
            </a:r>
            <a:r>
              <a:rPr lang="tr-TR" sz="1400" dirty="0"/>
              <a:t>UL için alım arttığında yan etki riski de artabilir. UL gerekli olan alım seviyesini hedeflememektedir. </a:t>
            </a:r>
            <a:r>
              <a:rPr lang="tr-TR" sz="1400" dirty="0" err="1"/>
              <a:t>UL’ler</a:t>
            </a:r>
            <a:r>
              <a:rPr lang="tr-TR" sz="1400" dirty="0"/>
              <a:t>, zenginleştirilmiş gıdaların </a:t>
            </a:r>
            <a:r>
              <a:rPr lang="tr-TR" sz="1400" dirty="0" err="1"/>
              <a:t>yararlanılabilirliğinin</a:t>
            </a:r>
            <a:r>
              <a:rPr lang="tr-TR" sz="1400" dirty="0"/>
              <a:t> artışı ve destek gıdalarından faydalanmanın fazlalaşmasından dolayı kullanışlıdır. UL, günlük kullanımda her zaman tercih edilebilir. Bazı besinler için, bir UL geliştirmek açısından veriler yetersiz kalabilir.</a:t>
            </a:r>
          </a:p>
        </p:txBody>
      </p:sp>
    </p:spTree>
    <p:extLst>
      <p:ext uri="{BB962C8B-B14F-4D97-AF65-F5344CB8AC3E}">
        <p14:creationId xmlns:p14="http://schemas.microsoft.com/office/powerpoint/2010/main" val="355093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82142" y="620688"/>
            <a:ext cx="8682345" cy="561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kış Çizelgesi: Delikli Teyp 4"/>
          <p:cNvSpPr/>
          <p:nvPr/>
        </p:nvSpPr>
        <p:spPr>
          <a:xfrm>
            <a:off x="1020536" y="635286"/>
            <a:ext cx="3191424" cy="92150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Kwashiorkor</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Metin kutusu 5"/>
          <p:cNvSpPr txBox="1"/>
          <p:nvPr/>
        </p:nvSpPr>
        <p:spPr>
          <a:xfrm>
            <a:off x="467544" y="1628800"/>
            <a:ext cx="4968552" cy="4524315"/>
          </a:xfrm>
          <a:prstGeom prst="rect">
            <a:avLst/>
          </a:prstGeom>
          <a:noFill/>
        </p:spPr>
        <p:txBody>
          <a:bodyPr wrap="square" rtlCol="0">
            <a:spAutoFit/>
          </a:bodyPr>
          <a:lstStyle/>
          <a:p>
            <a:pPr algn="just"/>
            <a:r>
              <a:rPr lang="tr-TR" dirty="0"/>
              <a:t> </a:t>
            </a:r>
            <a:r>
              <a:rPr lang="tr-TR" b="1" i="1" dirty="0" err="1">
                <a:solidFill>
                  <a:srgbClr val="FF0000"/>
                </a:solidFill>
                <a:effectLst>
                  <a:outerShdw blurRad="38100" dist="38100" dir="2700000" algn="tl">
                    <a:srgbClr val="000000">
                      <a:alpha val="43137"/>
                    </a:srgbClr>
                  </a:outerShdw>
                </a:effectLst>
              </a:rPr>
              <a:t>Kwashiorkor</a:t>
            </a:r>
            <a:r>
              <a:rPr lang="tr-TR" b="1" i="1" dirty="0">
                <a:solidFill>
                  <a:srgbClr val="FF0000"/>
                </a:solidFill>
                <a:effectLst>
                  <a:outerShdw blurRad="38100" dist="38100" dir="2700000" algn="tl">
                    <a:srgbClr val="000000">
                      <a:alpha val="43137"/>
                    </a:srgbClr>
                  </a:outerShdw>
                </a:effectLst>
              </a:rPr>
              <a:t>, protein yoksunluğu, total kalorideki azalmadan daha fazla ise ortaya çıkar. </a:t>
            </a:r>
            <a:r>
              <a:rPr lang="tr-TR" dirty="0"/>
              <a:t>Protein yoksunluğu, </a:t>
            </a:r>
            <a:r>
              <a:rPr lang="tr-TR" dirty="0" err="1"/>
              <a:t>viseral</a:t>
            </a:r>
            <a:r>
              <a:rPr lang="tr-TR" dirty="0"/>
              <a:t> protein sentezindeki önemli ölçüdeki azalma ile ilişkilidir. </a:t>
            </a:r>
            <a:r>
              <a:rPr lang="tr-TR" dirty="0" err="1"/>
              <a:t>Kwashiorkor</a:t>
            </a:r>
            <a:r>
              <a:rPr lang="tr-TR" dirty="0"/>
              <a:t> sıklıkla diyetleri ağırlıklı olarak karbonhidrata dayalı, sütten kesilmiş bir yaşlarındaki çocuklarda gözlenir. </a:t>
            </a:r>
            <a:r>
              <a:rPr lang="tr-TR" u="sng" dirty="0"/>
              <a:t>Tipik belirtiler büyümede gerileme, ödem, cilt lezyonları, saçta </a:t>
            </a:r>
            <a:r>
              <a:rPr lang="tr-TR" u="sng" dirty="0" err="1"/>
              <a:t>depigmentasyonu</a:t>
            </a:r>
            <a:r>
              <a:rPr lang="tr-TR" u="sng" dirty="0"/>
              <a:t>, </a:t>
            </a:r>
            <a:r>
              <a:rPr lang="tr-TR" u="sng" dirty="0" err="1"/>
              <a:t>anoreksi</a:t>
            </a:r>
            <a:r>
              <a:rPr lang="tr-TR" u="sng" dirty="0"/>
              <a:t>, büyümüş yağlı karaciğer ve plazma albümin konsantrasyonlarında azalma olarak karşımıza çıkar. </a:t>
            </a:r>
            <a:r>
              <a:rPr lang="tr-TR" dirty="0"/>
              <a:t>Ödem , kan ile dokular arasında suyun dağılımını sağlayan plazma proteinlerinin yetersizliğine bağlı olarak gelişir. Yine ödem tablosu, kas kaybını maskeleyebilir.</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68760"/>
            <a:ext cx="3087788" cy="453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58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82142" y="620688"/>
            <a:ext cx="8682345" cy="561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kış Çizelgesi: Delikli Teyp 4"/>
          <p:cNvSpPr/>
          <p:nvPr/>
        </p:nvSpPr>
        <p:spPr>
          <a:xfrm>
            <a:off x="1020536" y="635286"/>
            <a:ext cx="3191424" cy="92150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Marasmus</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Metin kutusu 5"/>
          <p:cNvSpPr txBox="1"/>
          <p:nvPr/>
        </p:nvSpPr>
        <p:spPr>
          <a:xfrm>
            <a:off x="467544" y="2100912"/>
            <a:ext cx="4968552" cy="3416320"/>
          </a:xfrm>
          <a:prstGeom prst="rect">
            <a:avLst/>
          </a:prstGeom>
          <a:noFill/>
        </p:spPr>
        <p:txBody>
          <a:bodyPr wrap="square" rtlCol="0">
            <a:spAutoFit/>
          </a:bodyPr>
          <a:lstStyle/>
          <a:p>
            <a:pPr algn="just"/>
            <a:r>
              <a:rPr lang="tr-TR" dirty="0"/>
              <a:t> </a:t>
            </a:r>
            <a:r>
              <a:rPr lang="tr-TR" b="1" i="1" dirty="0" err="1">
                <a:solidFill>
                  <a:srgbClr val="FF0000"/>
                </a:solidFill>
                <a:effectLst>
                  <a:outerShdw blurRad="38100" dist="38100" dir="2700000" algn="tl">
                    <a:srgbClr val="000000">
                      <a:alpha val="43137"/>
                    </a:srgbClr>
                  </a:outerShdw>
                </a:effectLst>
              </a:rPr>
              <a:t>Marasmus</a:t>
            </a:r>
            <a:r>
              <a:rPr lang="tr-TR" b="1" i="1" dirty="0">
                <a:solidFill>
                  <a:srgbClr val="FF0000"/>
                </a:solidFill>
                <a:effectLst>
                  <a:outerShdw blurRad="38100" dist="38100" dir="2700000" algn="tl">
                    <a:srgbClr val="000000">
                      <a:alpha val="43137"/>
                    </a:srgbClr>
                  </a:outerShdw>
                </a:effectLst>
              </a:rPr>
              <a:t>, kalori yoksunluğunun protein miktarındaki azalmadan daha fazla olduğu durumlarda ortaya çıkar. </a:t>
            </a:r>
            <a:r>
              <a:rPr lang="tr-TR" dirty="0"/>
              <a:t>Genellikle bir yaşın altındaki bebeklerde anne sütüne sulandırılmış hububat lapası (genellikle protein ve kalorice fakir) eklendiğinde gözlenir. </a:t>
            </a:r>
            <a:r>
              <a:rPr lang="tr-TR" u="sng" dirty="0"/>
              <a:t>Tipik belirtileri, büyümede durma, şiddetli kas zayıflığı, güçsüzlük ve anemidir. </a:t>
            </a:r>
            <a:r>
              <a:rPr lang="tr-TR" dirty="0" err="1"/>
              <a:t>Marasmus</a:t>
            </a:r>
            <a:r>
              <a:rPr lang="tr-TR" dirty="0"/>
              <a:t> hastaları, </a:t>
            </a:r>
            <a:r>
              <a:rPr lang="tr-TR" dirty="0" err="1"/>
              <a:t>kwashiorkorda</a:t>
            </a:r>
            <a:r>
              <a:rPr lang="tr-TR" dirty="0"/>
              <a:t> gözlendiği gibi plazma protein düzeylerinde değişme ve ödem tablosu ortaya koymazlar.</a:t>
            </a:r>
          </a:p>
          <a:p>
            <a:pPr algn="just"/>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47" y="1109663"/>
            <a:ext cx="322897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259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13"/>
            <p:extLst>
              <p:ext uri="{D42A27DB-BD31-4B8C-83A1-F6EECF244321}">
                <p14:modId xmlns:p14="http://schemas.microsoft.com/office/powerpoint/2010/main" val="2216416323"/>
              </p:ext>
            </p:extLst>
          </p:nvPr>
        </p:nvGraphicFramePr>
        <p:xfrm>
          <a:off x="467544" y="332656"/>
          <a:ext cx="8280921" cy="6120681"/>
        </p:xfrm>
        <a:graphic>
          <a:graphicData uri="http://schemas.openxmlformats.org/drawingml/2006/table">
            <a:tbl>
              <a:tblPr firstRow="1" bandRow="1">
                <a:tableStyleId>{5C22544A-7EE6-4342-B048-85BDC9FD1C3A}</a:tableStyleId>
              </a:tblPr>
              <a:tblGrid>
                <a:gridCol w="2760307">
                  <a:extLst>
                    <a:ext uri="{9D8B030D-6E8A-4147-A177-3AD203B41FA5}">
                      <a16:colId xmlns:a16="http://schemas.microsoft.com/office/drawing/2014/main" val="20000"/>
                    </a:ext>
                  </a:extLst>
                </a:gridCol>
                <a:gridCol w="2760307">
                  <a:extLst>
                    <a:ext uri="{9D8B030D-6E8A-4147-A177-3AD203B41FA5}">
                      <a16:colId xmlns:a16="http://schemas.microsoft.com/office/drawing/2014/main" val="20001"/>
                    </a:ext>
                  </a:extLst>
                </a:gridCol>
                <a:gridCol w="2760307">
                  <a:extLst>
                    <a:ext uri="{9D8B030D-6E8A-4147-A177-3AD203B41FA5}">
                      <a16:colId xmlns:a16="http://schemas.microsoft.com/office/drawing/2014/main" val="20002"/>
                    </a:ext>
                  </a:extLst>
                </a:gridCol>
              </a:tblGrid>
              <a:tr h="633773">
                <a:tc>
                  <a:txBody>
                    <a:bodyPr/>
                    <a:lstStyle/>
                    <a:p>
                      <a:pPr algn="ctr"/>
                      <a:r>
                        <a:rPr lang="tr-TR" dirty="0"/>
                        <a:t>Özellik </a:t>
                      </a:r>
                    </a:p>
                  </a:txBody>
                  <a:tcPr anchor="ctr"/>
                </a:tc>
                <a:tc>
                  <a:txBody>
                    <a:bodyPr/>
                    <a:lstStyle/>
                    <a:p>
                      <a:pPr algn="ctr"/>
                      <a:r>
                        <a:rPr lang="tr-TR" dirty="0"/>
                        <a:t> </a:t>
                      </a:r>
                      <a:r>
                        <a:rPr lang="tr-TR" dirty="0" err="1"/>
                        <a:t>Kwashiorkor</a:t>
                      </a:r>
                      <a:endParaRPr lang="tr-TR" dirty="0"/>
                    </a:p>
                  </a:txBody>
                  <a:tcPr anchor="ctr"/>
                </a:tc>
                <a:tc>
                  <a:txBody>
                    <a:bodyPr/>
                    <a:lstStyle/>
                    <a:p>
                      <a:pPr algn="ctr"/>
                      <a:r>
                        <a:rPr lang="tr-TR" dirty="0" err="1"/>
                        <a:t>Marasmus</a:t>
                      </a:r>
                      <a:endParaRPr lang="tr-TR" dirty="0"/>
                    </a:p>
                  </a:txBody>
                  <a:tcPr anchor="ctr"/>
                </a:tc>
                <a:extLst>
                  <a:ext uri="{0D108BD9-81ED-4DB2-BD59-A6C34878D82A}">
                    <a16:rowId xmlns:a16="http://schemas.microsoft.com/office/drawing/2014/main" val="10000"/>
                  </a:ext>
                </a:extLst>
              </a:tr>
              <a:tr h="1093909">
                <a:tc>
                  <a:txBody>
                    <a:bodyPr/>
                    <a:lstStyle/>
                    <a:p>
                      <a:pPr algn="ctr"/>
                      <a:r>
                        <a:rPr lang="tr-TR" dirty="0"/>
                        <a:t>Yaşa göre kilo (% beklenen)</a:t>
                      </a:r>
                    </a:p>
                  </a:txBody>
                  <a:tcPr anchor="ctr"/>
                </a:tc>
                <a:tc>
                  <a:txBody>
                    <a:bodyPr/>
                    <a:lstStyle/>
                    <a:p>
                      <a:pPr algn="ctr"/>
                      <a:r>
                        <a:rPr lang="tr-TR" dirty="0"/>
                        <a:t>60-80</a:t>
                      </a:r>
                    </a:p>
                  </a:txBody>
                  <a:tcPr anchor="ctr"/>
                </a:tc>
                <a:tc>
                  <a:txBody>
                    <a:bodyPr/>
                    <a:lstStyle/>
                    <a:p>
                      <a:pPr algn="ctr"/>
                      <a:r>
                        <a:rPr lang="tr-TR" dirty="0"/>
                        <a:t>&lt;60</a:t>
                      </a:r>
                    </a:p>
                  </a:txBody>
                  <a:tcPr anchor="ctr"/>
                </a:tc>
                <a:extLst>
                  <a:ext uri="{0D108BD9-81ED-4DB2-BD59-A6C34878D82A}">
                    <a16:rowId xmlns:a16="http://schemas.microsoft.com/office/drawing/2014/main" val="10001"/>
                  </a:ext>
                </a:extLst>
              </a:tr>
              <a:tr h="1093909">
                <a:tc>
                  <a:txBody>
                    <a:bodyPr/>
                    <a:lstStyle/>
                    <a:p>
                      <a:pPr algn="ctr"/>
                      <a:r>
                        <a:rPr lang="tr-TR" dirty="0"/>
                        <a:t>Boya</a:t>
                      </a:r>
                      <a:r>
                        <a:rPr lang="tr-TR" baseline="0" dirty="0"/>
                        <a:t> göre kilo</a:t>
                      </a:r>
                      <a:endParaRPr lang="tr-TR" dirty="0"/>
                    </a:p>
                  </a:txBody>
                  <a:tcPr anchor="ctr"/>
                </a:tc>
                <a:tc>
                  <a:txBody>
                    <a:bodyPr/>
                    <a:lstStyle/>
                    <a:p>
                      <a:pPr algn="ctr"/>
                      <a:r>
                        <a:rPr lang="tr-TR" dirty="0"/>
                        <a:t>Normal ya da azalmış </a:t>
                      </a:r>
                    </a:p>
                  </a:txBody>
                  <a:tcPr anchor="ctr"/>
                </a:tc>
                <a:tc>
                  <a:txBody>
                    <a:bodyPr/>
                    <a:lstStyle/>
                    <a:p>
                      <a:pPr algn="ctr"/>
                      <a:r>
                        <a:rPr lang="tr-TR" dirty="0"/>
                        <a:t>Önemli ölçüde azalmış</a:t>
                      </a:r>
                    </a:p>
                  </a:txBody>
                  <a:tcPr anchor="ctr"/>
                </a:tc>
                <a:extLst>
                  <a:ext uri="{0D108BD9-81ED-4DB2-BD59-A6C34878D82A}">
                    <a16:rowId xmlns:a16="http://schemas.microsoft.com/office/drawing/2014/main" val="10002"/>
                  </a:ext>
                </a:extLst>
              </a:tr>
              <a:tr h="633773">
                <a:tc>
                  <a:txBody>
                    <a:bodyPr/>
                    <a:lstStyle/>
                    <a:p>
                      <a:pPr algn="ctr"/>
                      <a:r>
                        <a:rPr lang="tr-TR" dirty="0"/>
                        <a:t>Ödem</a:t>
                      </a:r>
                    </a:p>
                  </a:txBody>
                  <a:tcPr anchor="ctr"/>
                </a:tc>
                <a:tc>
                  <a:txBody>
                    <a:bodyPr/>
                    <a:lstStyle/>
                    <a:p>
                      <a:pPr algn="ctr"/>
                      <a:r>
                        <a:rPr lang="tr-TR" dirty="0"/>
                        <a:t>Mevcut</a:t>
                      </a:r>
                    </a:p>
                  </a:txBody>
                  <a:tcPr anchor="ctr"/>
                </a:tc>
                <a:tc>
                  <a:txBody>
                    <a:bodyPr/>
                    <a:lstStyle/>
                    <a:p>
                      <a:pPr algn="ctr"/>
                      <a:r>
                        <a:rPr lang="tr-TR" dirty="0"/>
                        <a:t>Yok</a:t>
                      </a:r>
                    </a:p>
                  </a:txBody>
                  <a:tcPr anchor="ctr"/>
                </a:tc>
                <a:extLst>
                  <a:ext uri="{0D108BD9-81ED-4DB2-BD59-A6C34878D82A}">
                    <a16:rowId xmlns:a16="http://schemas.microsoft.com/office/drawing/2014/main" val="10003"/>
                  </a:ext>
                </a:extLst>
              </a:tr>
              <a:tr h="2031544">
                <a:tc>
                  <a:txBody>
                    <a:bodyPr/>
                    <a:lstStyle/>
                    <a:p>
                      <a:pPr algn="ctr"/>
                      <a:r>
                        <a:rPr lang="tr-TR" dirty="0" err="1"/>
                        <a:t>Mod</a:t>
                      </a:r>
                      <a:r>
                        <a:rPr lang="tr-TR" dirty="0"/>
                        <a:t> </a:t>
                      </a:r>
                    </a:p>
                  </a:txBody>
                  <a:tcPr anchor="ctr"/>
                </a:tc>
                <a:tc>
                  <a:txBody>
                    <a:bodyPr/>
                    <a:lstStyle/>
                    <a:p>
                      <a:pPr algn="ctr"/>
                      <a:r>
                        <a:rPr lang="tr-TR" dirty="0"/>
                        <a:t>Uyarıldığında asabi;</a:t>
                      </a:r>
                      <a:r>
                        <a:rPr lang="tr-TR" baseline="0" dirty="0"/>
                        <a:t> yalnız bırakıldığında soğuk</a:t>
                      </a:r>
                      <a:endParaRPr lang="tr-TR" dirty="0"/>
                    </a:p>
                  </a:txBody>
                  <a:tcPr anchor="ctr"/>
                </a:tc>
                <a:tc>
                  <a:txBody>
                    <a:bodyPr/>
                    <a:lstStyle/>
                    <a:p>
                      <a:pPr algn="ctr"/>
                      <a:r>
                        <a:rPr lang="tr-TR" dirty="0"/>
                        <a:t>Tetik halinde, asabi</a:t>
                      </a:r>
                    </a:p>
                  </a:txBody>
                  <a:tcPr anchor="ctr"/>
                </a:tc>
                <a:extLst>
                  <a:ext uri="{0D108BD9-81ED-4DB2-BD59-A6C34878D82A}">
                    <a16:rowId xmlns:a16="http://schemas.microsoft.com/office/drawing/2014/main" val="10004"/>
                  </a:ext>
                </a:extLst>
              </a:tr>
              <a:tr h="633773">
                <a:tc>
                  <a:txBody>
                    <a:bodyPr/>
                    <a:lstStyle/>
                    <a:p>
                      <a:pPr algn="ctr"/>
                      <a:r>
                        <a:rPr lang="tr-TR" dirty="0"/>
                        <a:t>İştah</a:t>
                      </a:r>
                    </a:p>
                  </a:txBody>
                  <a:tcPr anchor="ctr"/>
                </a:tc>
                <a:tc>
                  <a:txBody>
                    <a:bodyPr/>
                    <a:lstStyle/>
                    <a:p>
                      <a:pPr algn="ctr"/>
                      <a:r>
                        <a:rPr lang="tr-TR" dirty="0"/>
                        <a:t>Az</a:t>
                      </a:r>
                    </a:p>
                  </a:txBody>
                  <a:tcPr anchor="ctr"/>
                </a:tc>
                <a:tc>
                  <a:txBody>
                    <a:bodyPr/>
                    <a:lstStyle/>
                    <a:p>
                      <a:pPr algn="ctr"/>
                      <a:r>
                        <a:rPr lang="tr-TR" dirty="0"/>
                        <a:t>iyi</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334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251520" y="332656"/>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DRI’yı</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Kullanmak</a:t>
            </a:r>
          </a:p>
        </p:txBody>
      </p:sp>
      <p:sp>
        <p:nvSpPr>
          <p:cNvPr id="5" name="İçerik Yer Tutucusu 4"/>
          <p:cNvSpPr>
            <a:spLocks noGrp="1"/>
          </p:cNvSpPr>
          <p:nvPr>
            <p:ph sz="quarter" idx="13"/>
          </p:nvPr>
        </p:nvSpPr>
        <p:spPr>
          <a:xfrm>
            <a:off x="2180060" y="1700808"/>
            <a:ext cx="6784428" cy="4896544"/>
          </a:xfrm>
        </p:spPr>
        <p:txBody>
          <a:bodyPr/>
          <a:lstStyle/>
          <a:p>
            <a:pPr algn="just"/>
            <a:r>
              <a:rPr lang="tr-TR" dirty="0"/>
              <a:t>Çoğu gıda mevcut bir </a:t>
            </a:r>
            <a:r>
              <a:rPr lang="tr-TR" dirty="0" err="1"/>
              <a:t>DRI’ya</a:t>
            </a:r>
            <a:r>
              <a:rPr lang="tr-TR" dirty="0"/>
              <a:t> sahiptir.</a:t>
            </a:r>
          </a:p>
          <a:p>
            <a:pPr algn="just"/>
            <a:r>
              <a:rPr lang="tr-TR" dirty="0"/>
              <a:t>Genellikle, bir gıda bir EAR ve bununla ilişkili bir </a:t>
            </a:r>
            <a:r>
              <a:rPr lang="tr-TR" dirty="0" err="1"/>
              <a:t>RDA’ya</a:t>
            </a:r>
            <a:r>
              <a:rPr lang="tr-TR" dirty="0"/>
              <a:t> sahiptir. </a:t>
            </a:r>
          </a:p>
          <a:p>
            <a:pPr algn="just"/>
            <a:r>
              <a:rPr lang="tr-TR" dirty="0"/>
              <a:t>Çoğu yaş ve cinsiyete göre oluşturulmuştur ve kadınlarda emzirme veya hamilelik gibi özel, durumlardan etkilenebilirler. </a:t>
            </a:r>
          </a:p>
          <a:p>
            <a:pPr algn="just"/>
            <a:r>
              <a:rPr lang="tr-TR" dirty="0" err="1"/>
              <a:t>EAR’yi</a:t>
            </a:r>
            <a:r>
              <a:rPr lang="tr-TR" dirty="0"/>
              <a:t> (ya da RDA) tahmin etmek için yeteri kadar veri olmadığında bir Al düzenlenmiştir. </a:t>
            </a:r>
          </a:p>
          <a:p>
            <a:pPr algn="just"/>
            <a:r>
              <a:rPr lang="tr-TR" b="1" u="sng" dirty="0"/>
              <a:t>Al, bir gruptaki tüm sağlıklı bireylerin ihtiyacını karşılamak için uzmanlar tarafından değerlendirilmektedir; fakat EAR ya da </a:t>
            </a:r>
            <a:r>
              <a:rPr lang="tr-TR" b="1" u="sng" dirty="0" err="1"/>
              <a:t>RDA’dan</a:t>
            </a:r>
            <a:r>
              <a:rPr lang="tr-TR" b="1" u="sng" dirty="0"/>
              <a:t> daha az veriye dayandırılmaktadır.</a:t>
            </a:r>
          </a:p>
        </p:txBody>
      </p:sp>
      <p:pic>
        <p:nvPicPr>
          <p:cNvPr id="1026" name="Picture 2" descr="C:\Users\gulsa\Dropbox\xys\Photo 16-09-2018, 20 02 4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7000"/>
                    </a14:imgEffect>
                    <a14:imgEffect>
                      <a14:saturation sat="305000"/>
                    </a14:imgEffect>
                    <a14:imgEffect>
                      <a14:brightnessContrast bright="46000" contrast="12000"/>
                    </a14:imgEffect>
                  </a14:imgLayer>
                </a14:imgProps>
              </a:ext>
              <a:ext uri="{28A0092B-C50C-407E-A947-70E740481C1C}">
                <a14:useLocalDpi xmlns:a14="http://schemas.microsoft.com/office/drawing/2010/main" val="0"/>
              </a:ext>
            </a:extLst>
          </a:blip>
          <a:srcRect/>
          <a:stretch>
            <a:fillRect/>
          </a:stretch>
        </p:blipFill>
        <p:spPr bwMode="auto">
          <a:xfrm>
            <a:off x="251520" y="1700808"/>
            <a:ext cx="192854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9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ulsa\Dropbox\xys\Photo 16-09-2018, 20 02 3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Effect>
                      <a14:saturation sat="305000"/>
                    </a14:imgEffect>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518745" y="2068265"/>
            <a:ext cx="8106510" cy="272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988840"/>
            <a:ext cx="8712968" cy="4392488"/>
          </a:xfrm>
        </p:spPr>
        <p:txBody>
          <a:bodyPr>
            <a:normAutofit fontScale="85000" lnSpcReduction="20000"/>
          </a:bodyPr>
          <a:lstStyle/>
          <a:p>
            <a:pPr algn="just"/>
            <a:r>
              <a:rPr lang="tr-TR" dirty="0"/>
              <a:t>Tahmini enerji gereksinimi, belli bir yaş, cinsiyet ve boyda olup kilosu ve fiziksel aktivite düzeyi sağlıklı bir insana denk olan erişkinde enerji dengesinin sürekliliğini sağlamak için gerekli olan (tüketilen kalori ile harcanan enerjinin eşit olması) tahmini ortalama diyetle sağlanan enerji alımıdır. </a:t>
            </a:r>
          </a:p>
          <a:p>
            <a:pPr algn="just"/>
            <a:r>
              <a:rPr lang="tr-TR" dirty="0"/>
              <a:t>Bireylerin farklı genetik yapısı, vücut kompozisyonu, metabolizması ve davranış farklılıklarının bulunması kişinin doğru kalori gereksiniminin tahmin edilmesini zorlaştırmaktadır. Ancak bazı basit yaklaşımlar yararlı tahminler sağlayabilmektedir. </a:t>
            </a:r>
          </a:p>
          <a:p>
            <a:pPr algn="just"/>
            <a:r>
              <a:rPr lang="tr-TR" dirty="0"/>
              <a:t>Örnek olarak; </a:t>
            </a:r>
          </a:p>
          <a:p>
            <a:pPr marL="45720" indent="0" algn="just">
              <a:buNone/>
            </a:pPr>
            <a:r>
              <a:rPr lang="tr-TR" dirty="0"/>
              <a:t>hareketsiz bir yetişkin vücut ağırlığını korumak için günlük 30 </a:t>
            </a:r>
            <a:r>
              <a:rPr lang="tr-TR" dirty="0" err="1"/>
              <a:t>kcal</a:t>
            </a:r>
            <a:r>
              <a:rPr lang="tr-TR" dirty="0"/>
              <a:t>/</a:t>
            </a:r>
            <a:r>
              <a:rPr lang="tr-TR" dirty="0" err="1"/>
              <a:t>kg’ye</a:t>
            </a:r>
            <a:r>
              <a:rPr lang="tr-TR" dirty="0"/>
              <a:t>, </a:t>
            </a:r>
          </a:p>
          <a:p>
            <a:pPr marL="45720" indent="0" algn="just">
              <a:buNone/>
            </a:pPr>
            <a:r>
              <a:rPr lang="tr-TR" dirty="0"/>
              <a:t>orta düzeyde aktif yetişkin bir birey günlük 35 </a:t>
            </a:r>
            <a:r>
              <a:rPr lang="tr-TR" dirty="0" err="1"/>
              <a:t>kcal</a:t>
            </a:r>
            <a:r>
              <a:rPr lang="tr-TR" dirty="0"/>
              <a:t>/</a:t>
            </a:r>
            <a:r>
              <a:rPr lang="tr-TR" dirty="0" err="1"/>
              <a:t>kg’ye</a:t>
            </a:r>
            <a:r>
              <a:rPr lang="tr-TR" dirty="0"/>
              <a:t> </a:t>
            </a:r>
          </a:p>
          <a:p>
            <a:pPr marL="45720" indent="0" algn="just">
              <a:buNone/>
            </a:pPr>
            <a:r>
              <a:rPr lang="tr-TR" dirty="0"/>
              <a:t>çok aktif bir birey ise günde 40 </a:t>
            </a:r>
            <a:r>
              <a:rPr lang="tr-TR" dirty="0" err="1"/>
              <a:t>kcal</a:t>
            </a:r>
            <a:r>
              <a:rPr lang="tr-TR" dirty="0"/>
              <a:t>/</a:t>
            </a:r>
            <a:r>
              <a:rPr lang="tr-TR" dirty="0" err="1"/>
              <a:t>kg’ye</a:t>
            </a:r>
            <a:r>
              <a:rPr lang="tr-TR" dirty="0"/>
              <a:t> ihtiyaç duymaktadır. </a:t>
            </a:r>
          </a:p>
          <a:p>
            <a:pPr algn="just"/>
            <a:r>
              <a:rPr lang="tr-TR" dirty="0"/>
              <a:t>Gıda etiketleri üzerinde listelenen enerji için günlük ortalama gereksinim 2.000 veya 2.500 </a:t>
            </a:r>
            <a:r>
              <a:rPr lang="tr-TR" dirty="0" err="1"/>
              <a:t>kcal</a:t>
            </a:r>
            <a:r>
              <a:rPr lang="tr-TR" dirty="0"/>
              <a:t> / gün olarak belirtilir.</a:t>
            </a:r>
          </a:p>
          <a:p>
            <a:pPr algn="just"/>
            <a:endParaRPr lang="tr-TR" dirty="0"/>
          </a:p>
        </p:txBody>
      </p:sp>
      <p:sp>
        <p:nvSpPr>
          <p:cNvPr id="4" name="L-Şekli 3"/>
          <p:cNvSpPr/>
          <p:nvPr/>
        </p:nvSpPr>
        <p:spPr>
          <a:xfrm>
            <a:off x="0" y="0"/>
            <a:ext cx="4572000" cy="1772816"/>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İNSANLARDA ENERJİ İHTİYACI</a:t>
            </a:r>
          </a:p>
        </p:txBody>
      </p:sp>
    </p:spTree>
    <p:extLst>
      <p:ext uri="{BB962C8B-B14F-4D97-AF65-F5344CB8AC3E}">
        <p14:creationId xmlns:p14="http://schemas.microsoft.com/office/powerpoint/2010/main" val="6391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771800" y="3429000"/>
            <a:ext cx="3672408"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Delikli Teyp 3"/>
          <p:cNvSpPr/>
          <p:nvPr/>
        </p:nvSpPr>
        <p:spPr>
          <a:xfrm>
            <a:off x="251520" y="332656"/>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Gıdanın Enerji İçeriği</a:t>
            </a:r>
          </a:p>
        </p:txBody>
      </p:sp>
      <p:sp>
        <p:nvSpPr>
          <p:cNvPr id="5" name="Metin kutusu 4"/>
          <p:cNvSpPr txBox="1"/>
          <p:nvPr/>
        </p:nvSpPr>
        <p:spPr>
          <a:xfrm>
            <a:off x="251520" y="1628800"/>
            <a:ext cx="8280920" cy="2031325"/>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Gıdalardaki enerji içeriği, besin maddelerinin kalorimetrede tümüyle yakılması sonucu ortaya çıkan ısıya dayanılarak hesaplanır. </a:t>
            </a:r>
          </a:p>
          <a:p>
            <a:pPr marL="285750" indent="-285750" algn="just">
              <a:buFont typeface="Wingdings" panose="05000000000000000000" pitchFamily="2" charset="2"/>
              <a:buChar char="§"/>
            </a:pPr>
            <a:r>
              <a:rPr lang="tr-TR" dirty="0"/>
              <a:t>Bu değer kilokalori (</a:t>
            </a:r>
            <a:r>
              <a:rPr lang="tr-TR" dirty="0" err="1"/>
              <a:t>Kcal</a:t>
            </a:r>
            <a:r>
              <a:rPr lang="tr-TR" dirty="0"/>
              <a:t> ya da Cal) cinsinden ifade edilir. </a:t>
            </a:r>
          </a:p>
          <a:p>
            <a:pPr marL="285750" indent="-285750" algn="just">
              <a:buFont typeface="Wingdings" panose="05000000000000000000" pitchFamily="2" charset="2"/>
              <a:buChar char="§"/>
            </a:pPr>
            <a:r>
              <a:rPr lang="tr-TR" dirty="0" err="1"/>
              <a:t>Joule</a:t>
            </a:r>
            <a:r>
              <a:rPr lang="tr-TR" dirty="0"/>
              <a:t>, Amerika Birleşik Devletleri dışındaki ülkelerde yaygın olarak kullanılan enerji birimidir. Dil birliği amacıyla, birçok bilimci kaloriden ziyade </a:t>
            </a:r>
            <a:r>
              <a:rPr lang="tr-TR" dirty="0" err="1"/>
              <a:t>joule</a:t>
            </a:r>
            <a:r>
              <a:rPr lang="tr-TR" dirty="0"/>
              <a:t> (J) enerji biriminin kullanımını teşvik etmektedir. [1 cal = 4.2 J]</a:t>
            </a:r>
          </a:p>
        </p:txBody>
      </p:sp>
      <p:pic>
        <p:nvPicPr>
          <p:cNvPr id="3074" name="Picture 2" descr="C:\Users\gulsa\Dropbox\xys\Photo 16-09-2018, 20 02 35.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7" r="3800" b="5004"/>
          <a:stretch/>
        </p:blipFill>
        <p:spPr bwMode="auto">
          <a:xfrm>
            <a:off x="2880742" y="3546764"/>
            <a:ext cx="3382516" cy="145045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80742" y="5157192"/>
            <a:ext cx="3382516" cy="646331"/>
          </a:xfrm>
          <a:prstGeom prst="rect">
            <a:avLst/>
          </a:prstGeom>
          <a:noFill/>
        </p:spPr>
        <p:txBody>
          <a:bodyPr wrap="square" rtlCol="0">
            <a:spAutoFit/>
          </a:bodyPr>
          <a:lstStyle/>
          <a:p>
            <a:pPr algn="ctr"/>
            <a:r>
              <a:rPr lang="tr-TR" dirty="0"/>
              <a:t>Majör gıda </a:t>
            </a:r>
            <a:r>
              <a:rPr lang="tr-TR" dirty="0" err="1"/>
              <a:t>komponentlerindeki</a:t>
            </a:r>
            <a:r>
              <a:rPr lang="tr-TR" dirty="0"/>
              <a:t> ortalama enerji miktarları</a:t>
            </a:r>
          </a:p>
        </p:txBody>
      </p:sp>
    </p:spTree>
    <p:extLst>
      <p:ext uri="{BB962C8B-B14F-4D97-AF65-F5344CB8AC3E}">
        <p14:creationId xmlns:p14="http://schemas.microsoft.com/office/powerpoint/2010/main" val="421082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843808" y="2348880"/>
            <a:ext cx="3384376"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Delikli Teyp 3"/>
          <p:cNvSpPr/>
          <p:nvPr/>
        </p:nvSpPr>
        <p:spPr>
          <a:xfrm>
            <a:off x="251520" y="332656"/>
            <a:ext cx="2808312" cy="10081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Enerji Vücutta Nasıl Kullanılır?</a:t>
            </a:r>
          </a:p>
        </p:txBody>
      </p:sp>
      <p:sp>
        <p:nvSpPr>
          <p:cNvPr id="5" name="Metin kutusu 4"/>
          <p:cNvSpPr txBox="1"/>
          <p:nvPr/>
        </p:nvSpPr>
        <p:spPr>
          <a:xfrm>
            <a:off x="395536" y="1628800"/>
            <a:ext cx="8424936" cy="646331"/>
          </a:xfrm>
          <a:prstGeom prst="rect">
            <a:avLst/>
          </a:prstGeom>
          <a:noFill/>
        </p:spPr>
        <p:txBody>
          <a:bodyPr wrap="square" rtlCol="0">
            <a:spAutoFit/>
          </a:bodyPr>
          <a:lstStyle/>
          <a:p>
            <a:pPr algn="just"/>
            <a:r>
              <a:rPr lang="tr-TR" dirty="0" err="1"/>
              <a:t>Makronütrientlerin</a:t>
            </a:r>
            <a:r>
              <a:rPr lang="tr-TR" dirty="0"/>
              <a:t> </a:t>
            </a:r>
            <a:r>
              <a:rPr lang="tr-TR" dirty="0" err="1"/>
              <a:t>metabolize</a:t>
            </a:r>
            <a:r>
              <a:rPr lang="tr-TR" dirty="0"/>
              <a:t> edilmesiyle üretilen enerji vücutta üç enerji gerektiren proses için kullanılır:</a:t>
            </a:r>
          </a:p>
        </p:txBody>
      </p:sp>
      <p:pic>
        <p:nvPicPr>
          <p:cNvPr id="4098" name="Picture 2" descr="C:\Users\gulsa\Dropbox\xys\Photo 16-09-2018, 20 02 3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259" y="2495068"/>
            <a:ext cx="2903482" cy="3022164"/>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43808" y="5733256"/>
            <a:ext cx="3384376" cy="738664"/>
          </a:xfrm>
          <a:prstGeom prst="rect">
            <a:avLst/>
          </a:prstGeom>
          <a:noFill/>
        </p:spPr>
        <p:txBody>
          <a:bodyPr wrap="square" rtlCol="0">
            <a:spAutoFit/>
          </a:bodyPr>
          <a:lstStyle/>
          <a:p>
            <a:pPr algn="ctr"/>
            <a:r>
              <a:rPr lang="tr-TR" sz="1400" dirty="0"/>
              <a:t>20 yaşında, 165 cm boyunda, 50 kg ağırlığında ve hafif aktivite gösteren bir kadında tahmini total enerji harcaması</a:t>
            </a:r>
          </a:p>
        </p:txBody>
      </p:sp>
    </p:spTree>
    <p:extLst>
      <p:ext uri="{BB962C8B-B14F-4D97-AF65-F5344CB8AC3E}">
        <p14:creationId xmlns:p14="http://schemas.microsoft.com/office/powerpoint/2010/main" val="360290094"/>
      </p:ext>
    </p:extLst>
  </p:cSld>
  <p:clrMapOvr>
    <a:masterClrMapping/>
  </p:clrMapOvr>
</p:sld>
</file>

<file path=ppt/theme/theme1.xml><?xml version="1.0" encoding="utf-8"?>
<a:theme xmlns:a="http://schemas.openxmlformats.org/drawingml/2006/main" name="Hava Akımı">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397</TotalTime>
  <Words>3896</Words>
  <Application>Microsoft Macintosh PowerPoint</Application>
  <PresentationFormat>On-screen Show (4:3)</PresentationFormat>
  <Paragraphs>219</Paragraphs>
  <Slides>42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Georgia</vt:lpstr>
      <vt:lpstr>Trebuchet MS</vt:lpstr>
      <vt:lpstr>Wingdings</vt:lpstr>
      <vt:lpstr>Hava Akımı</vt:lpstr>
      <vt:lpstr>METABOLİZMANIN DÜZENLENİMİ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METABOLİZMANIN DÜZENLENİMİ</dc:title>
  <dc:creator>Gülşah Akbaş</dc:creator>
  <cp:lastModifiedBy>Microsoft Office User</cp:lastModifiedBy>
  <cp:revision>56</cp:revision>
  <dcterms:created xsi:type="dcterms:W3CDTF">2018-09-17T11:10:30Z</dcterms:created>
  <dcterms:modified xsi:type="dcterms:W3CDTF">2018-11-07T18:45:14Z</dcterms:modified>
</cp:coreProperties>
</file>