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0" r:id="rId3"/>
    <p:sldId id="257" r:id="rId4"/>
    <p:sldId id="258" r:id="rId5"/>
    <p:sldId id="259" r:id="rId6"/>
    <p:sldId id="260" r:id="rId7"/>
    <p:sldId id="261" r:id="rId8"/>
    <p:sldId id="264" r:id="rId9"/>
    <p:sldId id="263" r:id="rId10"/>
    <p:sldId id="265" r:id="rId11"/>
    <p:sldId id="266" r:id="rId12"/>
    <p:sldId id="267" r:id="rId13"/>
    <p:sldId id="268" r:id="rId14"/>
    <p:sldId id="269" r:id="rId15"/>
    <p:sldId id="270" r:id="rId16"/>
    <p:sldId id="271" r:id="rId17"/>
    <p:sldId id="272" r:id="rId18"/>
    <p:sldId id="284" r:id="rId19"/>
    <p:sldId id="273" r:id="rId20"/>
    <p:sldId id="285" r:id="rId21"/>
    <p:sldId id="274" r:id="rId22"/>
    <p:sldId id="287" r:id="rId23"/>
    <p:sldId id="288" r:id="rId24"/>
    <p:sldId id="286" r:id="rId25"/>
    <p:sldId id="275" r:id="rId26"/>
    <p:sldId id="277" r:id="rId27"/>
    <p:sldId id="278" r:id="rId28"/>
    <p:sldId id="279" r:id="rId29"/>
    <p:sldId id="280" r:id="rId30"/>
    <p:sldId id="281" r:id="rId31"/>
    <p:sldId id="282" r:id="rId32"/>
    <p:sldId id="283" r:id="rId33"/>
    <p:sldId id="28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Pencere\Belgelerim\Dropbox\2016%20Spring%20Courses\Technology%20and%20Economics\History\UK%20Ottoman%20Real%20GDP%20Per%20Capi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Pencere\Belgelerim\Dropbox\2016%20Spring%20Courses\Technology%20and%20Economics\History\UK%20Ottoman%20Real%20GDP%20Per%20Capi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Ottoman Empire</c:v>
          </c:tx>
          <c:marker>
            <c:symbol val="none"/>
          </c:marker>
          <c:cat>
            <c:numRef>
              <c:f>Sheet1!$A$2:$A$6</c:f>
              <c:numCache>
                <c:formatCode>General</c:formatCode>
                <c:ptCount val="5"/>
                <c:pt idx="0">
                  <c:v>1348</c:v>
                </c:pt>
                <c:pt idx="1">
                  <c:v>1500</c:v>
                </c:pt>
                <c:pt idx="2">
                  <c:v>1700</c:v>
                </c:pt>
                <c:pt idx="3">
                  <c:v>1800</c:v>
                </c:pt>
                <c:pt idx="4">
                  <c:v>1913</c:v>
                </c:pt>
              </c:numCache>
            </c:numRef>
          </c:cat>
          <c:val>
            <c:numRef>
              <c:f>Sheet1!$B$2:$B$6</c:f>
              <c:numCache>
                <c:formatCode>General</c:formatCode>
                <c:ptCount val="5"/>
                <c:pt idx="0">
                  <c:v>580</c:v>
                </c:pt>
                <c:pt idx="1">
                  <c:v>660</c:v>
                </c:pt>
                <c:pt idx="2">
                  <c:v>700</c:v>
                </c:pt>
                <c:pt idx="3">
                  <c:v>740</c:v>
                </c:pt>
                <c:pt idx="4">
                  <c:v>1407</c:v>
                </c:pt>
              </c:numCache>
            </c:numRef>
          </c:val>
          <c:smooth val="0"/>
        </c:ser>
        <c:ser>
          <c:idx val="1"/>
          <c:order val="1"/>
          <c:tx>
            <c:v>United Kingdom</c:v>
          </c:tx>
          <c:marker>
            <c:symbol val="none"/>
          </c:marker>
          <c:cat>
            <c:numRef>
              <c:f>Sheet1!$A$2:$A$6</c:f>
              <c:numCache>
                <c:formatCode>General</c:formatCode>
                <c:ptCount val="5"/>
                <c:pt idx="0">
                  <c:v>1348</c:v>
                </c:pt>
                <c:pt idx="1">
                  <c:v>1500</c:v>
                </c:pt>
                <c:pt idx="2">
                  <c:v>1700</c:v>
                </c:pt>
                <c:pt idx="3">
                  <c:v>1800</c:v>
                </c:pt>
                <c:pt idx="4">
                  <c:v>1913</c:v>
                </c:pt>
              </c:numCache>
            </c:numRef>
          </c:cat>
          <c:val>
            <c:numRef>
              <c:f>Sheet1!$C$2:$C$6</c:f>
              <c:numCache>
                <c:formatCode>General</c:formatCode>
                <c:ptCount val="5"/>
                <c:pt idx="0">
                  <c:v>919</c:v>
                </c:pt>
                <c:pt idx="1">
                  <c:v>1454</c:v>
                </c:pt>
                <c:pt idx="2">
                  <c:v>2105</c:v>
                </c:pt>
                <c:pt idx="3">
                  <c:v>2606</c:v>
                </c:pt>
                <c:pt idx="4">
                  <c:v>5176</c:v>
                </c:pt>
              </c:numCache>
            </c:numRef>
          </c:val>
          <c:smooth val="0"/>
        </c:ser>
        <c:dLbls>
          <c:showLegendKey val="0"/>
          <c:showVal val="0"/>
          <c:showCatName val="0"/>
          <c:showSerName val="0"/>
          <c:showPercent val="0"/>
          <c:showBubbleSize val="0"/>
        </c:dLbls>
        <c:smooth val="0"/>
        <c:axId val="436008032"/>
        <c:axId val="436008576"/>
      </c:lineChart>
      <c:catAx>
        <c:axId val="436008032"/>
        <c:scaling>
          <c:orientation val="minMax"/>
        </c:scaling>
        <c:delete val="0"/>
        <c:axPos val="b"/>
        <c:numFmt formatCode="General" sourceLinked="1"/>
        <c:majorTickMark val="out"/>
        <c:minorTickMark val="none"/>
        <c:tickLblPos val="nextTo"/>
        <c:txPr>
          <a:bodyPr/>
          <a:lstStyle/>
          <a:p>
            <a:pPr>
              <a:defRPr sz="2000"/>
            </a:pPr>
            <a:endParaRPr lang="tr-TR"/>
          </a:p>
        </c:txPr>
        <c:crossAx val="436008576"/>
        <c:crosses val="autoZero"/>
        <c:auto val="1"/>
        <c:lblAlgn val="ctr"/>
        <c:lblOffset val="100"/>
        <c:noMultiLvlLbl val="0"/>
      </c:catAx>
      <c:valAx>
        <c:axId val="436008576"/>
        <c:scaling>
          <c:orientation val="minMax"/>
        </c:scaling>
        <c:delete val="0"/>
        <c:axPos val="l"/>
        <c:majorGridlines/>
        <c:numFmt formatCode="General" sourceLinked="1"/>
        <c:majorTickMark val="out"/>
        <c:minorTickMark val="none"/>
        <c:tickLblPos val="nextTo"/>
        <c:txPr>
          <a:bodyPr/>
          <a:lstStyle/>
          <a:p>
            <a:pPr>
              <a:defRPr sz="2000"/>
            </a:pPr>
            <a:endParaRPr lang="tr-TR"/>
          </a:p>
        </c:txPr>
        <c:crossAx val="436008032"/>
        <c:crosses val="autoZero"/>
        <c:crossBetween val="between"/>
      </c:valAx>
    </c:plotArea>
    <c:legend>
      <c:legendPos val="r"/>
      <c:layout/>
      <c:overlay val="0"/>
      <c:txPr>
        <a:bodyPr/>
        <a:lstStyle/>
        <a:p>
          <a:pPr>
            <a:defRPr sz="2000"/>
          </a:pPr>
          <a:endParaRPr lang="tr-TR"/>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Ottoman/UK</c:v>
          </c:tx>
          <c:spPr>
            <a:ln w="53975"/>
          </c:spPr>
          <c:marker>
            <c:symbol val="none"/>
          </c:marker>
          <c:cat>
            <c:numRef>
              <c:f>Sheet1!$A$2:$A$7</c:f>
              <c:numCache>
                <c:formatCode>General</c:formatCode>
                <c:ptCount val="6"/>
                <c:pt idx="0">
                  <c:v>1348</c:v>
                </c:pt>
                <c:pt idx="1">
                  <c:v>1500</c:v>
                </c:pt>
                <c:pt idx="2">
                  <c:v>1700</c:v>
                </c:pt>
                <c:pt idx="3">
                  <c:v>1800</c:v>
                </c:pt>
                <c:pt idx="4">
                  <c:v>1913</c:v>
                </c:pt>
                <c:pt idx="5">
                  <c:v>2014</c:v>
                </c:pt>
              </c:numCache>
            </c:numRef>
          </c:cat>
          <c:val>
            <c:numRef>
              <c:f>Sheet1!$D$2:$D$7</c:f>
              <c:numCache>
                <c:formatCode>General</c:formatCode>
                <c:ptCount val="6"/>
                <c:pt idx="0">
                  <c:v>0.63112078346028289</c:v>
                </c:pt>
                <c:pt idx="1">
                  <c:v>0.45392022008253097</c:v>
                </c:pt>
                <c:pt idx="2">
                  <c:v>0.33254156769596199</c:v>
                </c:pt>
                <c:pt idx="3">
                  <c:v>0.28396009209516498</c:v>
                </c:pt>
                <c:pt idx="4">
                  <c:v>0.27183153013910355</c:v>
                </c:pt>
                <c:pt idx="5">
                  <c:v>0.49656211278213758</c:v>
                </c:pt>
              </c:numCache>
            </c:numRef>
          </c:val>
          <c:smooth val="0"/>
        </c:ser>
        <c:ser>
          <c:idx val="1"/>
          <c:order val="1"/>
          <c:tx>
            <c:v>Turkey/UK</c:v>
          </c:tx>
          <c:marker>
            <c:symbol val="none"/>
          </c:marker>
          <c:cat>
            <c:numRef>
              <c:f>Sheet1!$A$2:$A$7</c:f>
              <c:numCache>
                <c:formatCode>General</c:formatCode>
                <c:ptCount val="6"/>
                <c:pt idx="0">
                  <c:v>1348</c:v>
                </c:pt>
                <c:pt idx="1">
                  <c:v>1500</c:v>
                </c:pt>
                <c:pt idx="2">
                  <c:v>1700</c:v>
                </c:pt>
                <c:pt idx="3">
                  <c:v>1800</c:v>
                </c:pt>
                <c:pt idx="4">
                  <c:v>1913</c:v>
                </c:pt>
                <c:pt idx="5">
                  <c:v>2014</c:v>
                </c:pt>
              </c:numCache>
            </c:numRef>
          </c:cat>
          <c:val>
            <c:numRef>
              <c:f>Sheet1!$E$2:$E$7</c:f>
              <c:numCache>
                <c:formatCode>General</c:formatCode>
                <c:ptCount val="6"/>
                <c:pt idx="4">
                  <c:v>0.27183153013910355</c:v>
                </c:pt>
                <c:pt idx="5">
                  <c:v>0.49656211278213758</c:v>
                </c:pt>
              </c:numCache>
            </c:numRef>
          </c:val>
          <c:smooth val="0"/>
        </c:ser>
        <c:dLbls>
          <c:showLegendKey val="0"/>
          <c:showVal val="0"/>
          <c:showCatName val="0"/>
          <c:showSerName val="0"/>
          <c:showPercent val="0"/>
          <c:showBubbleSize val="0"/>
        </c:dLbls>
        <c:smooth val="0"/>
        <c:axId val="436009120"/>
        <c:axId val="515469648"/>
      </c:lineChart>
      <c:catAx>
        <c:axId val="436009120"/>
        <c:scaling>
          <c:orientation val="minMax"/>
        </c:scaling>
        <c:delete val="0"/>
        <c:axPos val="b"/>
        <c:numFmt formatCode="General" sourceLinked="1"/>
        <c:majorTickMark val="out"/>
        <c:minorTickMark val="none"/>
        <c:tickLblPos val="nextTo"/>
        <c:txPr>
          <a:bodyPr/>
          <a:lstStyle/>
          <a:p>
            <a:pPr>
              <a:defRPr sz="2000"/>
            </a:pPr>
            <a:endParaRPr lang="tr-TR"/>
          </a:p>
        </c:txPr>
        <c:crossAx val="515469648"/>
        <c:crosses val="autoZero"/>
        <c:auto val="1"/>
        <c:lblAlgn val="ctr"/>
        <c:lblOffset val="100"/>
        <c:noMultiLvlLbl val="0"/>
      </c:catAx>
      <c:valAx>
        <c:axId val="515469648"/>
        <c:scaling>
          <c:orientation val="minMax"/>
        </c:scaling>
        <c:delete val="0"/>
        <c:axPos val="l"/>
        <c:majorGridlines/>
        <c:numFmt formatCode="General" sourceLinked="1"/>
        <c:majorTickMark val="out"/>
        <c:minorTickMark val="none"/>
        <c:tickLblPos val="nextTo"/>
        <c:txPr>
          <a:bodyPr/>
          <a:lstStyle/>
          <a:p>
            <a:pPr>
              <a:defRPr sz="2000"/>
            </a:pPr>
            <a:endParaRPr lang="tr-TR"/>
          </a:p>
        </c:txPr>
        <c:crossAx val="436009120"/>
        <c:crosses val="autoZero"/>
        <c:crossBetween val="between"/>
      </c:valAx>
    </c:plotArea>
    <c:legend>
      <c:legendPos val="r"/>
      <c:layout/>
      <c:overlay val="0"/>
      <c:txPr>
        <a:bodyPr/>
        <a:lstStyle/>
        <a:p>
          <a:pPr>
            <a:defRPr sz="2000"/>
          </a:pPr>
          <a:endParaRPr lang="tr-TR"/>
        </a:p>
      </c:txPr>
    </c:legend>
    <c:plotVisOnly val="1"/>
    <c:dispBlanksAs val="gap"/>
    <c:showDLblsOverMax val="0"/>
  </c:chart>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0.78571</cdr:x>
      <cdr:y>0.25424</cdr:y>
    </cdr:from>
    <cdr:to>
      <cdr:x>0.91529</cdr:x>
      <cdr:y>0.46947</cdr:y>
    </cdr:to>
    <cdr:sp macro="" textlink="">
      <cdr:nvSpPr>
        <cdr:cNvPr id="2" name="TextBox 1"/>
        <cdr:cNvSpPr txBox="1"/>
      </cdr:nvSpPr>
      <cdr:spPr>
        <a:xfrm xmlns:a="http://schemas.openxmlformats.org/drawingml/2006/main">
          <a:off x="5544616" y="10801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2000" dirty="0" smtClean="0"/>
            <a:t>Average Income</a:t>
          </a:r>
        </a:p>
        <a:p xmlns:a="http://schemas.openxmlformats.org/drawingml/2006/main">
          <a:pPr algn="ctr"/>
          <a:r>
            <a:rPr lang="tr-TR" sz="2000" dirty="0" smtClean="0"/>
            <a:t>in </a:t>
          </a:r>
          <a:endParaRPr lang="tr-TR"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0.74601</cdr:x>
      <cdr:y>0.25424</cdr:y>
    </cdr:from>
    <cdr:to>
      <cdr:x>1</cdr:x>
      <cdr:y>0.45083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55307" y="1080120"/>
          <a:ext cx="1993565" cy="83522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8BDD4-9560-4CDC-8898-ADCA2C7B45DA}" type="datetimeFigureOut">
              <a:rPr lang="tr-TR" smtClean="0"/>
              <a:t>7.12.2020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8331C-F644-40D8-BF06-2BB2D198A16E}" type="slidenum">
              <a:rPr lang="tr-TR" smtClean="0"/>
              <a:t>‹#›</a:t>
            </a:fld>
            <a:endParaRPr lang="tr-TR"/>
          </a:p>
        </p:txBody>
      </p:sp>
    </p:spTree>
    <p:extLst>
      <p:ext uri="{BB962C8B-B14F-4D97-AF65-F5344CB8AC3E}">
        <p14:creationId xmlns:p14="http://schemas.microsoft.com/office/powerpoint/2010/main" val="3931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678331C-F644-40D8-BF06-2BB2D198A16E}" type="slidenum">
              <a:rPr lang="tr-TR" smtClean="0"/>
              <a:t>3</a:t>
            </a:fld>
            <a:endParaRPr lang="tr-TR"/>
          </a:p>
        </p:txBody>
      </p:sp>
    </p:spTree>
    <p:extLst>
      <p:ext uri="{BB962C8B-B14F-4D97-AF65-F5344CB8AC3E}">
        <p14:creationId xmlns:p14="http://schemas.microsoft.com/office/powerpoint/2010/main" val="184472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EC60EB7E-6EBE-45AC-B6F5-DD4D92104D3E}"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180755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C60EB7E-6EBE-45AC-B6F5-DD4D92104D3E}"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206152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C60EB7E-6EBE-45AC-B6F5-DD4D92104D3E}"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5076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C60EB7E-6EBE-45AC-B6F5-DD4D92104D3E}"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113901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60EB7E-6EBE-45AC-B6F5-DD4D92104D3E}"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84783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EC60EB7E-6EBE-45AC-B6F5-DD4D92104D3E}" type="datetimeFigureOut">
              <a:rPr lang="tr-TR" smtClean="0"/>
              <a:t>7.12.2020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218151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EC60EB7E-6EBE-45AC-B6F5-DD4D92104D3E}" type="datetimeFigureOut">
              <a:rPr lang="tr-TR" smtClean="0"/>
              <a:t>7.12.2020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222386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EC60EB7E-6EBE-45AC-B6F5-DD4D92104D3E}" type="datetimeFigureOut">
              <a:rPr lang="tr-TR" smtClean="0"/>
              <a:t>7.12.2020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375685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0EB7E-6EBE-45AC-B6F5-DD4D92104D3E}" type="datetimeFigureOut">
              <a:rPr lang="tr-TR" smtClean="0"/>
              <a:t>7.12.2020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278288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0EB7E-6EBE-45AC-B6F5-DD4D92104D3E}" type="datetimeFigureOut">
              <a:rPr lang="tr-TR" smtClean="0"/>
              <a:t>7.12.2020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263073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0EB7E-6EBE-45AC-B6F5-DD4D92104D3E}" type="datetimeFigureOut">
              <a:rPr lang="tr-TR" smtClean="0"/>
              <a:t>7.12.2020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EE7-2A79-48BD-AEC7-5E176876F119}" type="slidenum">
              <a:rPr lang="tr-TR" smtClean="0"/>
              <a:t>‹#›</a:t>
            </a:fld>
            <a:endParaRPr lang="tr-TR"/>
          </a:p>
        </p:txBody>
      </p:sp>
    </p:spTree>
    <p:extLst>
      <p:ext uri="{BB962C8B-B14F-4D97-AF65-F5344CB8AC3E}">
        <p14:creationId xmlns:p14="http://schemas.microsoft.com/office/powerpoint/2010/main" val="36220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0EB7E-6EBE-45AC-B6F5-DD4D92104D3E}" type="datetimeFigureOut">
              <a:rPr lang="tr-TR" smtClean="0"/>
              <a:t>7.12.2020</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FAEE7-2A79-48BD-AEC7-5E176876F119}" type="slidenum">
              <a:rPr lang="tr-TR" smtClean="0"/>
              <a:t>‹#›</a:t>
            </a:fld>
            <a:endParaRPr lang="tr-TR"/>
          </a:p>
        </p:txBody>
      </p:sp>
    </p:spTree>
    <p:extLst>
      <p:ext uri="{BB962C8B-B14F-4D97-AF65-F5344CB8AC3E}">
        <p14:creationId xmlns:p14="http://schemas.microsoft.com/office/powerpoint/2010/main" val="3744884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en.wikipedia.org/wiki/James_Hargreav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n.wikipedia.org/wiki/Thomas_Newcom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Back to the Future</a:t>
            </a:r>
            <a:endParaRPr lang="tr-TR" dirty="0"/>
          </a:p>
        </p:txBody>
      </p:sp>
      <p:sp>
        <p:nvSpPr>
          <p:cNvPr id="3" name="Subtitle 2"/>
          <p:cNvSpPr>
            <a:spLocks noGrp="1"/>
          </p:cNvSpPr>
          <p:nvPr>
            <p:ph type="subTitle" idx="1"/>
          </p:nvPr>
        </p:nvSpPr>
        <p:spPr/>
        <p:txBody>
          <a:bodyPr/>
          <a:lstStyle/>
          <a:p>
            <a:r>
              <a:rPr lang="tr-TR" dirty="0" smtClean="0"/>
              <a:t>Scientific and technological </a:t>
            </a:r>
            <a:r>
              <a:rPr lang="tr-TR" dirty="0" smtClean="0"/>
              <a:t>progress from an historical perspective</a:t>
            </a:r>
            <a:endParaRPr lang="tr-TR" dirty="0"/>
          </a:p>
        </p:txBody>
      </p:sp>
    </p:spTree>
    <p:extLst>
      <p:ext uri="{BB962C8B-B14F-4D97-AF65-F5344CB8AC3E}">
        <p14:creationId xmlns:p14="http://schemas.microsoft.com/office/powerpoint/2010/main" val="105134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Laplace’s Stability</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892480" cy="435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37507" y="4941168"/>
            <a:ext cx="3312368" cy="1631216"/>
          </a:xfrm>
          <a:prstGeom prst="rect">
            <a:avLst/>
          </a:prstGeom>
          <a:noFill/>
        </p:spPr>
        <p:txBody>
          <a:bodyPr wrap="square" rtlCol="0">
            <a:spAutoFit/>
          </a:bodyPr>
          <a:lstStyle/>
          <a:p>
            <a:r>
              <a:rPr lang="tr-TR" sz="2000" dirty="0" smtClean="0"/>
              <a:t>Laplace demistified how celestial objects rotate around the Sun with an ever-lasting harmony. His approach was to use </a:t>
            </a:r>
            <a:r>
              <a:rPr lang="tr-TR" sz="2000" dirty="0" smtClean="0">
                <a:solidFill>
                  <a:srgbClr val="FF0000"/>
                </a:solidFill>
              </a:rPr>
              <a:t>calculus</a:t>
            </a:r>
            <a:r>
              <a:rPr lang="tr-TR" sz="2000" dirty="0" smtClean="0"/>
              <a:t>.</a:t>
            </a:r>
            <a:endParaRPr lang="tr-TR" sz="2000" dirty="0"/>
          </a:p>
        </p:txBody>
      </p:sp>
    </p:spTree>
    <p:extLst>
      <p:ext uri="{BB962C8B-B14F-4D97-AF65-F5344CB8AC3E}">
        <p14:creationId xmlns:p14="http://schemas.microsoft.com/office/powerpoint/2010/main" val="1256994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Where does calculus come from?</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484784"/>
            <a:ext cx="5600700" cy="3343275"/>
          </a:xfrm>
        </p:spPr>
      </p:pic>
      <p:sp>
        <p:nvSpPr>
          <p:cNvPr id="5" name="TextBox 4"/>
          <p:cNvSpPr txBox="1"/>
          <p:nvPr/>
        </p:nvSpPr>
        <p:spPr>
          <a:xfrm>
            <a:off x="-1" y="5051821"/>
            <a:ext cx="9425785" cy="830997"/>
          </a:xfrm>
          <a:prstGeom prst="rect">
            <a:avLst/>
          </a:prstGeom>
          <a:noFill/>
        </p:spPr>
        <p:txBody>
          <a:bodyPr wrap="none" rtlCol="0">
            <a:spAutoFit/>
          </a:bodyPr>
          <a:lstStyle/>
          <a:p>
            <a:r>
              <a:rPr lang="tr-TR" sz="2400" dirty="0" smtClean="0"/>
              <a:t>G. W. Leibniz is the first person to publish a systematic analysis of </a:t>
            </a:r>
          </a:p>
          <a:p>
            <a:r>
              <a:rPr lang="tr-TR" sz="2400" dirty="0" smtClean="0"/>
              <a:t>calculus. But, most probably, he is not the firt person to discover </a:t>
            </a:r>
            <a:r>
              <a:rPr lang="tr-TR" sz="2400" b="1" dirty="0" smtClean="0">
                <a:solidFill>
                  <a:srgbClr val="FF0000"/>
                </a:solidFill>
              </a:rPr>
              <a:t>calculus. </a:t>
            </a:r>
            <a:endParaRPr lang="tr-TR" sz="2400" b="1" dirty="0">
              <a:solidFill>
                <a:srgbClr val="FF0000"/>
              </a:solidFill>
            </a:endParaRPr>
          </a:p>
        </p:txBody>
      </p:sp>
    </p:spTree>
    <p:extLst>
      <p:ext uri="{BB962C8B-B14F-4D97-AF65-F5344CB8AC3E}">
        <p14:creationId xmlns:p14="http://schemas.microsoft.com/office/powerpoint/2010/main" val="123358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Where does calculus come from?</a:t>
            </a:r>
            <a:endParaRPr lang="tr-TR" dirty="0"/>
          </a:p>
        </p:txBody>
      </p:sp>
      <p:sp>
        <p:nvSpPr>
          <p:cNvPr id="5" name="TextBox 4"/>
          <p:cNvSpPr txBox="1"/>
          <p:nvPr/>
        </p:nvSpPr>
        <p:spPr>
          <a:xfrm>
            <a:off x="611560" y="5147900"/>
            <a:ext cx="7920694" cy="1200329"/>
          </a:xfrm>
          <a:prstGeom prst="rect">
            <a:avLst/>
          </a:prstGeom>
          <a:noFill/>
        </p:spPr>
        <p:txBody>
          <a:bodyPr wrap="none" rtlCol="0">
            <a:spAutoFit/>
          </a:bodyPr>
          <a:lstStyle/>
          <a:p>
            <a:r>
              <a:rPr lang="tr-TR" dirty="0" smtClean="0"/>
              <a:t>Actually, Sir Isaac Newton invented </a:t>
            </a:r>
            <a:r>
              <a:rPr lang="tr-TR" b="1" dirty="0" smtClean="0">
                <a:solidFill>
                  <a:srgbClr val="FF0000"/>
                </a:solidFill>
              </a:rPr>
              <a:t>calculus </a:t>
            </a:r>
            <a:r>
              <a:rPr lang="tr-TR" dirty="0" smtClean="0"/>
              <a:t>but did not publish his work. Upon</a:t>
            </a:r>
          </a:p>
          <a:p>
            <a:r>
              <a:rPr lang="tr-TR" dirty="0" smtClean="0"/>
              <a:t>Seeing the work of Leibniz, he accused him of stealing his ideas. Probably, Leibniz</a:t>
            </a:r>
          </a:p>
          <a:p>
            <a:r>
              <a:rPr lang="tr-TR" dirty="0" smtClean="0"/>
              <a:t>did not steal his ideas but it is almost sure that Newton was the first to invent </a:t>
            </a:r>
          </a:p>
          <a:p>
            <a:r>
              <a:rPr lang="tr-TR" dirty="0" smtClean="0"/>
              <a:t>Calculus.</a:t>
            </a:r>
            <a:endParaRPr lang="tr-T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700808"/>
            <a:ext cx="4511526" cy="3102286"/>
          </a:xfrm>
        </p:spPr>
      </p:pic>
      <p:sp>
        <p:nvSpPr>
          <p:cNvPr id="7" name="TextBox 6"/>
          <p:cNvSpPr txBox="1"/>
          <p:nvPr/>
        </p:nvSpPr>
        <p:spPr>
          <a:xfrm>
            <a:off x="5580112" y="2852936"/>
            <a:ext cx="3094373" cy="369332"/>
          </a:xfrm>
          <a:prstGeom prst="rect">
            <a:avLst/>
          </a:prstGeom>
          <a:noFill/>
        </p:spPr>
        <p:txBody>
          <a:bodyPr wrap="none" rtlCol="0">
            <a:spAutoFit/>
          </a:bodyPr>
          <a:lstStyle/>
          <a:p>
            <a:r>
              <a:rPr lang="tr-TR" dirty="0" smtClean="0"/>
              <a:t>Sir Isaac Newton (1643 – 1727)</a:t>
            </a:r>
          </a:p>
        </p:txBody>
      </p:sp>
    </p:spTree>
    <p:extLst>
      <p:ext uri="{BB962C8B-B14F-4D97-AF65-F5344CB8AC3E}">
        <p14:creationId xmlns:p14="http://schemas.microsoft.com/office/powerpoint/2010/main" val="2456956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Observatories (Rasathane)</a:t>
            </a:r>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700808"/>
            <a:ext cx="6995120" cy="3014713"/>
          </a:xfrm>
        </p:spPr>
      </p:pic>
      <p:sp>
        <p:nvSpPr>
          <p:cNvPr id="5" name="TextBox 4"/>
          <p:cNvSpPr txBox="1"/>
          <p:nvPr/>
        </p:nvSpPr>
        <p:spPr>
          <a:xfrm>
            <a:off x="179512" y="4941168"/>
            <a:ext cx="9000349" cy="1015663"/>
          </a:xfrm>
          <a:prstGeom prst="rect">
            <a:avLst/>
          </a:prstGeom>
          <a:noFill/>
        </p:spPr>
        <p:txBody>
          <a:bodyPr wrap="none" rtlCol="0">
            <a:spAutoFit/>
          </a:bodyPr>
          <a:lstStyle/>
          <a:p>
            <a:r>
              <a:rPr lang="tr-TR" sz="2000" dirty="0" smtClean="0"/>
              <a:t>History clearly shows that observing the universe </a:t>
            </a:r>
            <a:r>
              <a:rPr lang="tr-TR" sz="2000" dirty="0" smtClean="0"/>
              <a:t>in observatories </a:t>
            </a:r>
            <a:r>
              <a:rPr lang="tr-TR" sz="2000" dirty="0" smtClean="0"/>
              <a:t>made tremendous </a:t>
            </a:r>
          </a:p>
          <a:p>
            <a:r>
              <a:rPr lang="tr-TR" sz="2000" dirty="0" smtClean="0"/>
              <a:t>contributions to the progress human kind. All technoogical devices that we use</a:t>
            </a:r>
          </a:p>
          <a:p>
            <a:r>
              <a:rPr lang="tr-TR" sz="2000" dirty="0" smtClean="0"/>
              <a:t>today work according to the principles </a:t>
            </a:r>
            <a:r>
              <a:rPr lang="tr-TR" sz="2000" dirty="0" smtClean="0"/>
              <a:t>of calculus.</a:t>
            </a:r>
            <a:endParaRPr lang="tr-TR" sz="2000" dirty="0"/>
          </a:p>
        </p:txBody>
      </p:sp>
    </p:spTree>
    <p:extLst>
      <p:ext uri="{BB962C8B-B14F-4D97-AF65-F5344CB8AC3E}">
        <p14:creationId xmlns:p14="http://schemas.microsoft.com/office/powerpoint/2010/main" val="3181181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What about Ottoman Empire?</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700808"/>
            <a:ext cx="2857500" cy="4448175"/>
          </a:xfrm>
        </p:spPr>
      </p:pic>
      <p:sp>
        <p:nvSpPr>
          <p:cNvPr id="5" name="TextBox 4"/>
          <p:cNvSpPr txBox="1"/>
          <p:nvPr/>
        </p:nvSpPr>
        <p:spPr>
          <a:xfrm>
            <a:off x="4642828" y="2060848"/>
            <a:ext cx="4057777" cy="4247317"/>
          </a:xfrm>
          <a:prstGeom prst="rect">
            <a:avLst/>
          </a:prstGeom>
          <a:noFill/>
        </p:spPr>
        <p:txBody>
          <a:bodyPr wrap="none" rtlCol="0">
            <a:spAutoFit/>
          </a:bodyPr>
          <a:lstStyle/>
          <a:p>
            <a:r>
              <a:rPr lang="tr-TR" dirty="0" smtClean="0"/>
              <a:t>The largest observatory of the time</a:t>
            </a:r>
          </a:p>
          <a:p>
            <a:r>
              <a:rPr lang="tr-TR" dirty="0" smtClean="0"/>
              <a:t>was built in Istanbul, by Takiyüddin,</a:t>
            </a:r>
          </a:p>
          <a:p>
            <a:r>
              <a:rPr lang="tr-TR" dirty="0" smtClean="0"/>
              <a:t>an astonomer. </a:t>
            </a:r>
          </a:p>
          <a:p>
            <a:endParaRPr lang="tr-TR" dirty="0"/>
          </a:p>
          <a:p>
            <a:r>
              <a:rPr lang="tr-TR" dirty="0" smtClean="0"/>
              <a:t>The observatory made very important</a:t>
            </a:r>
          </a:p>
          <a:p>
            <a:r>
              <a:rPr lang="tr-TR" dirty="0" smtClean="0"/>
              <a:t>and precise calculations from 1575 until</a:t>
            </a:r>
          </a:p>
          <a:p>
            <a:r>
              <a:rPr lang="tr-TR" dirty="0" smtClean="0"/>
              <a:t>1580.</a:t>
            </a:r>
          </a:p>
          <a:p>
            <a:endParaRPr lang="tr-TR" dirty="0"/>
          </a:p>
          <a:p>
            <a:r>
              <a:rPr lang="tr-TR" dirty="0" smtClean="0"/>
              <a:t>The observatory was demolished by an</a:t>
            </a:r>
          </a:p>
          <a:p>
            <a:r>
              <a:rPr lang="tr-TR" dirty="0"/>
              <a:t>o</a:t>
            </a:r>
            <a:r>
              <a:rPr lang="tr-TR" dirty="0" smtClean="0"/>
              <a:t>rder from the emperor, III. Murat. It was</a:t>
            </a:r>
          </a:p>
          <a:p>
            <a:r>
              <a:rPr lang="tr-TR" dirty="0" smtClean="0"/>
              <a:t>argued that the observatory brought </a:t>
            </a:r>
          </a:p>
          <a:p>
            <a:r>
              <a:rPr lang="tr-TR" dirty="0"/>
              <a:t>b</a:t>
            </a:r>
            <a:r>
              <a:rPr lang="tr-TR" dirty="0" smtClean="0"/>
              <a:t>ad luck.</a:t>
            </a:r>
          </a:p>
          <a:p>
            <a:endParaRPr lang="tr-TR" dirty="0"/>
          </a:p>
          <a:p>
            <a:r>
              <a:rPr lang="tr-TR" dirty="0" smtClean="0"/>
              <a:t>No observatory until the end of</a:t>
            </a:r>
          </a:p>
          <a:p>
            <a:r>
              <a:rPr lang="tr-TR" dirty="0" smtClean="0"/>
              <a:t>the 19th century.</a:t>
            </a:r>
            <a:endParaRPr lang="tr-TR" dirty="0"/>
          </a:p>
        </p:txBody>
      </p:sp>
    </p:spTree>
    <p:extLst>
      <p:ext uri="{BB962C8B-B14F-4D97-AF65-F5344CB8AC3E}">
        <p14:creationId xmlns:p14="http://schemas.microsoft.com/office/powerpoint/2010/main" val="1887467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Any economic results?</a:t>
            </a:r>
            <a:endParaRPr lang="tr-TR" dirty="0"/>
          </a:p>
        </p:txBody>
      </p:sp>
      <p:sp>
        <p:nvSpPr>
          <p:cNvPr id="6" name="Content Placeholder 5"/>
          <p:cNvSpPr>
            <a:spLocks noGrp="1"/>
          </p:cNvSpPr>
          <p:nvPr>
            <p:ph idx="1"/>
          </p:nvPr>
        </p:nvSpPr>
        <p:spPr/>
        <p:txBody>
          <a:bodyPr/>
          <a:lstStyle/>
          <a:p>
            <a:endParaRPr lang="tr-TR"/>
          </a:p>
        </p:txBody>
      </p:sp>
      <p:graphicFrame>
        <p:nvGraphicFramePr>
          <p:cNvPr id="8" name="Chart 7"/>
          <p:cNvGraphicFramePr>
            <a:graphicFrameLocks/>
          </p:cNvGraphicFramePr>
          <p:nvPr>
            <p:extLst>
              <p:ext uri="{D42A27DB-BD31-4B8C-83A1-F6EECF244321}">
                <p14:modId xmlns:p14="http://schemas.microsoft.com/office/powerpoint/2010/main" val="3393403850"/>
              </p:ext>
            </p:extLst>
          </p:nvPr>
        </p:nvGraphicFramePr>
        <p:xfrm>
          <a:off x="1043608" y="1772816"/>
          <a:ext cx="7056784"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6278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Relatively?</a:t>
            </a:r>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69178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66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And the Republican Era…</a:t>
            </a:r>
            <a:endParaRPr lang="tr-TR" dirty="0"/>
          </a:p>
        </p:txBody>
      </p:sp>
      <p:sp>
        <p:nvSpPr>
          <p:cNvPr id="3" name="Content Placeholder 2"/>
          <p:cNvSpPr>
            <a:spLocks noGrp="1"/>
          </p:cNvSpPr>
          <p:nvPr>
            <p:ph idx="1"/>
          </p:nvPr>
        </p:nvSpPr>
        <p:spPr/>
        <p:txBody>
          <a:bodyPr/>
          <a:lstStyle/>
          <a:p>
            <a:endParaRPr lang="tr-TR" dirty="0"/>
          </a:p>
        </p:txBody>
      </p:sp>
      <p:graphicFrame>
        <p:nvGraphicFramePr>
          <p:cNvPr id="4" name="Chart 3"/>
          <p:cNvGraphicFramePr>
            <a:graphicFrameLocks/>
          </p:cNvGraphicFramePr>
          <p:nvPr>
            <p:extLst>
              <p:ext uri="{D42A27DB-BD31-4B8C-83A1-F6EECF244321}">
                <p14:modId xmlns:p14="http://schemas.microsoft.com/office/powerpoint/2010/main" val="2067741298"/>
              </p:ext>
            </p:extLst>
          </p:nvPr>
        </p:nvGraphicFramePr>
        <p:xfrm>
          <a:off x="755576" y="1772816"/>
          <a:ext cx="7848872"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622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Summary:</a:t>
            </a:r>
            <a:endParaRPr lang="tr-TR" dirty="0"/>
          </a:p>
        </p:txBody>
      </p:sp>
      <p:sp>
        <p:nvSpPr>
          <p:cNvPr id="3" name="Content Placeholder 2"/>
          <p:cNvSpPr>
            <a:spLocks noGrp="1"/>
          </p:cNvSpPr>
          <p:nvPr>
            <p:ph idx="1"/>
          </p:nvPr>
        </p:nvSpPr>
        <p:spPr/>
        <p:txBody>
          <a:bodyPr/>
          <a:lstStyle/>
          <a:p>
            <a:r>
              <a:rPr lang="tr-TR" dirty="0" smtClean="0"/>
              <a:t>Britain improved its position relative to the Ottoman Empire until the end of the 18th centruy.</a:t>
            </a:r>
          </a:p>
          <a:p>
            <a:r>
              <a:rPr lang="tr-TR" dirty="0" smtClean="0"/>
              <a:t>Then Turkey took-off and started catch-up…</a:t>
            </a:r>
          </a:p>
          <a:p>
            <a:r>
              <a:rPr lang="tr-TR" dirty="0" smtClean="0"/>
              <a:t>But still Britain is richer.</a:t>
            </a:r>
            <a:endParaRPr lang="tr-TR" dirty="0"/>
          </a:p>
        </p:txBody>
      </p:sp>
    </p:spTree>
    <p:extLst>
      <p:ext uri="{BB962C8B-B14F-4D97-AF65-F5344CB8AC3E}">
        <p14:creationId xmlns:p14="http://schemas.microsoft.com/office/powerpoint/2010/main" val="2415914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But this relation is very standard</a:t>
            </a:r>
            <a:endParaRPr lang="tr-TR" dirty="0"/>
          </a:p>
        </p:txBody>
      </p:sp>
      <p:pic>
        <p:nvPicPr>
          <p:cNvPr id="4" name="Resim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5832648" cy="4514286"/>
          </a:xfrm>
          <a:prstGeom prst="rect">
            <a:avLst/>
          </a:prstGeom>
          <a:noFill/>
          <a:ln>
            <a:noFill/>
          </a:ln>
        </p:spPr>
      </p:pic>
      <p:sp>
        <p:nvSpPr>
          <p:cNvPr id="5" name="TextBox 4"/>
          <p:cNvSpPr txBox="1"/>
          <p:nvPr/>
        </p:nvSpPr>
        <p:spPr>
          <a:xfrm>
            <a:off x="6300192" y="1700808"/>
            <a:ext cx="2647648" cy="3416320"/>
          </a:xfrm>
          <a:prstGeom prst="rect">
            <a:avLst/>
          </a:prstGeom>
          <a:noFill/>
        </p:spPr>
        <p:txBody>
          <a:bodyPr wrap="none" rtlCol="0">
            <a:spAutoFit/>
          </a:bodyPr>
          <a:lstStyle/>
          <a:p>
            <a:r>
              <a:rPr lang="tr-TR" dirty="0" smtClean="0"/>
              <a:t>Britain started grow </a:t>
            </a:r>
          </a:p>
          <a:p>
            <a:r>
              <a:rPr lang="tr-TR" dirty="0" smtClean="0"/>
              <a:t>faster than all other</a:t>
            </a:r>
          </a:p>
          <a:p>
            <a:r>
              <a:rPr lang="tr-TR" dirty="0" smtClean="0"/>
              <a:t>countries starting from</a:t>
            </a:r>
          </a:p>
          <a:p>
            <a:r>
              <a:rPr lang="tr-TR" dirty="0"/>
              <a:t>t</a:t>
            </a:r>
            <a:r>
              <a:rPr lang="tr-TR" dirty="0" smtClean="0"/>
              <a:t>he end of the 13th </a:t>
            </a:r>
          </a:p>
          <a:p>
            <a:r>
              <a:rPr lang="tr-TR" dirty="0" smtClean="0"/>
              <a:t>century.</a:t>
            </a:r>
          </a:p>
          <a:p>
            <a:endParaRPr lang="tr-TR" dirty="0"/>
          </a:p>
          <a:p>
            <a:r>
              <a:rPr lang="tr-TR" dirty="0" smtClean="0"/>
              <a:t>By the 17th -18th centruy,</a:t>
            </a:r>
          </a:p>
          <a:p>
            <a:r>
              <a:rPr lang="tr-TR" dirty="0" smtClean="0"/>
              <a:t>Britain took-off leaving</a:t>
            </a:r>
          </a:p>
          <a:p>
            <a:r>
              <a:rPr lang="tr-TR" dirty="0" smtClean="0"/>
              <a:t>everyone else behind. </a:t>
            </a:r>
          </a:p>
          <a:p>
            <a:endParaRPr lang="tr-TR" dirty="0"/>
          </a:p>
          <a:p>
            <a:r>
              <a:rPr lang="tr-TR" dirty="0" smtClean="0"/>
              <a:t>Why? Now we will answer</a:t>
            </a:r>
          </a:p>
          <a:p>
            <a:r>
              <a:rPr lang="tr-TR" dirty="0" smtClean="0"/>
              <a:t>this question.</a:t>
            </a:r>
            <a:endParaRPr lang="tr-TR" dirty="0"/>
          </a:p>
        </p:txBody>
      </p:sp>
    </p:spTree>
    <p:extLst>
      <p:ext uri="{BB962C8B-B14F-4D97-AF65-F5344CB8AC3E}">
        <p14:creationId xmlns:p14="http://schemas.microsoft.com/office/powerpoint/2010/main" val="2992118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Back to the future</a:t>
            </a:r>
            <a:endParaRPr lang="tr-TR" dirty="0"/>
          </a:p>
        </p:txBody>
      </p:sp>
      <p:sp>
        <p:nvSpPr>
          <p:cNvPr id="3" name="Content Placeholder 2"/>
          <p:cNvSpPr>
            <a:spLocks noGrp="1"/>
          </p:cNvSpPr>
          <p:nvPr>
            <p:ph idx="1"/>
          </p:nvPr>
        </p:nvSpPr>
        <p:spPr/>
        <p:txBody>
          <a:bodyPr/>
          <a:lstStyle/>
          <a:p>
            <a:r>
              <a:rPr lang="tr-TR" dirty="0" smtClean="0"/>
              <a:t>The modern advencements in science in technology are based on historical achievements.</a:t>
            </a:r>
          </a:p>
          <a:p>
            <a:r>
              <a:rPr lang="tr-TR" dirty="0" smtClean="0"/>
              <a:t>There is a very wide array of scientific developments: biology, chemistry, physics, etc.</a:t>
            </a:r>
          </a:p>
          <a:p>
            <a:r>
              <a:rPr lang="tr-TR" dirty="0" smtClean="0"/>
              <a:t>We will focus on applied mathematics.</a:t>
            </a:r>
          </a:p>
          <a:p>
            <a:r>
              <a:rPr lang="tr-TR" dirty="0" smtClean="0"/>
              <a:t>Why? Because why not!</a:t>
            </a:r>
            <a:endParaRPr lang="tr-TR" dirty="0"/>
          </a:p>
        </p:txBody>
      </p:sp>
    </p:spTree>
    <p:extLst>
      <p:ext uri="{BB962C8B-B14F-4D97-AF65-F5344CB8AC3E}">
        <p14:creationId xmlns:p14="http://schemas.microsoft.com/office/powerpoint/2010/main" val="232256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Why Britain?</a:t>
            </a:r>
            <a:endParaRPr lang="tr-TR" dirty="0"/>
          </a:p>
        </p:txBody>
      </p:sp>
      <p:sp>
        <p:nvSpPr>
          <p:cNvPr id="3" name="Content Placeholder 2"/>
          <p:cNvSpPr>
            <a:spLocks noGrp="1"/>
          </p:cNvSpPr>
          <p:nvPr>
            <p:ph idx="1"/>
          </p:nvPr>
        </p:nvSpPr>
        <p:spPr/>
        <p:txBody>
          <a:bodyPr>
            <a:normAutofit lnSpcReduction="10000"/>
          </a:bodyPr>
          <a:lstStyle/>
          <a:p>
            <a:r>
              <a:rPr lang="tr-TR" dirty="0" smtClean="0"/>
              <a:t>Why was Britain so successful with respect to other countries?</a:t>
            </a:r>
          </a:p>
          <a:p>
            <a:r>
              <a:rPr lang="tr-TR" dirty="0" smtClean="0"/>
              <a:t>A possible answer is: «Industrial Revolution started in Britain».</a:t>
            </a:r>
          </a:p>
          <a:p>
            <a:r>
              <a:rPr lang="tr-TR" dirty="0" smtClean="0"/>
              <a:t>But we can ask again: </a:t>
            </a:r>
            <a:r>
              <a:rPr lang="tr-TR" dirty="0"/>
              <a:t>Why Britain</a:t>
            </a:r>
            <a:r>
              <a:rPr lang="tr-TR" dirty="0" smtClean="0"/>
              <a:t>?</a:t>
            </a:r>
          </a:p>
          <a:p>
            <a:r>
              <a:rPr lang="tr-TR" dirty="0" smtClean="0"/>
              <a:t>Allen (2011) «</a:t>
            </a:r>
            <a:r>
              <a:rPr lang="en-US" i="1" dirty="0" smtClean="0"/>
              <a:t>Why </a:t>
            </a:r>
            <a:r>
              <a:rPr lang="en-US" i="1" dirty="0"/>
              <a:t>the industrial revolution </a:t>
            </a:r>
            <a:r>
              <a:rPr lang="en-US" i="1" dirty="0" smtClean="0"/>
              <a:t>was</a:t>
            </a:r>
            <a:r>
              <a:rPr lang="tr-TR" i="1" dirty="0" smtClean="0"/>
              <a:t> British</a:t>
            </a:r>
            <a:r>
              <a:rPr lang="tr-TR" i="1" dirty="0"/>
              <a:t>: commerce, induced </a:t>
            </a:r>
            <a:r>
              <a:rPr lang="tr-TR" i="1" dirty="0" smtClean="0"/>
              <a:t>invention, and </a:t>
            </a:r>
            <a:r>
              <a:rPr lang="tr-TR" i="1" dirty="0"/>
              <a:t>the scientific </a:t>
            </a:r>
            <a:r>
              <a:rPr lang="tr-TR" i="1" dirty="0" smtClean="0"/>
              <a:t>revolution»</a:t>
            </a:r>
            <a:r>
              <a:rPr lang="tr-TR" dirty="0" smtClean="0"/>
              <a:t> Economic History Review</a:t>
            </a:r>
          </a:p>
        </p:txBody>
      </p:sp>
    </p:spTree>
    <p:extLst>
      <p:ext uri="{BB962C8B-B14F-4D97-AF65-F5344CB8AC3E}">
        <p14:creationId xmlns:p14="http://schemas.microsoft.com/office/powerpoint/2010/main" val="554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Industrial Revolution</a:t>
            </a:r>
            <a:endParaRPr lang="tr-TR" dirty="0"/>
          </a:p>
        </p:txBody>
      </p:sp>
      <p:sp>
        <p:nvSpPr>
          <p:cNvPr id="3" name="Content Placeholder 2"/>
          <p:cNvSpPr>
            <a:spLocks noGrp="1"/>
          </p:cNvSpPr>
          <p:nvPr>
            <p:ph idx="1"/>
          </p:nvPr>
        </p:nvSpPr>
        <p:spPr/>
        <p:txBody>
          <a:bodyPr>
            <a:normAutofit/>
          </a:bodyPr>
          <a:lstStyle/>
          <a:p>
            <a:r>
              <a:rPr lang="tr-TR" dirty="0" smtClean="0"/>
              <a:t>First, what does «Industrial revolution started in </a:t>
            </a:r>
            <a:r>
              <a:rPr lang="tr-TR" dirty="0" smtClean="0"/>
              <a:t>Britain» </a:t>
            </a:r>
            <a:r>
              <a:rPr lang="tr-TR" dirty="0" smtClean="0"/>
              <a:t>mean?</a:t>
            </a:r>
          </a:p>
          <a:p>
            <a:r>
              <a:rPr lang="tr-TR" dirty="0" smtClean="0"/>
              <a:t>S</a:t>
            </a:r>
            <a:r>
              <a:rPr lang="en-US" dirty="0" smtClean="0"/>
              <a:t>pinning jenny</a:t>
            </a:r>
            <a:r>
              <a:rPr lang="tr-TR" dirty="0" smtClean="0"/>
              <a:t>: Invented </a:t>
            </a:r>
            <a:r>
              <a:rPr lang="en-US" dirty="0"/>
              <a:t> in 1764 by </a:t>
            </a:r>
            <a:r>
              <a:rPr lang="en-US" dirty="0">
                <a:hlinkClick r:id="rId2" tooltip="James Hargreaves"/>
              </a:rPr>
              <a:t>James </a:t>
            </a:r>
            <a:r>
              <a:rPr lang="en-US" dirty="0" smtClean="0">
                <a:hlinkClick r:id="rId2" tooltip="James Hargreaves"/>
              </a:rPr>
              <a:t>Hargreaves</a:t>
            </a:r>
            <a:endParaRPr lang="tr-TR"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062" y="3284984"/>
            <a:ext cx="4491273" cy="3331963"/>
          </a:xfrm>
          <a:prstGeom prst="rect">
            <a:avLst/>
          </a:prstGeom>
        </p:spPr>
      </p:pic>
    </p:spTree>
    <p:extLst>
      <p:ext uri="{BB962C8B-B14F-4D97-AF65-F5344CB8AC3E}">
        <p14:creationId xmlns:p14="http://schemas.microsoft.com/office/powerpoint/2010/main" val="2766739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Industrial Revolution</a:t>
            </a:r>
            <a:endParaRPr lang="tr-TR" dirty="0"/>
          </a:p>
        </p:txBody>
      </p:sp>
      <p:sp>
        <p:nvSpPr>
          <p:cNvPr id="3" name="Content Placeholder 2"/>
          <p:cNvSpPr>
            <a:spLocks noGrp="1"/>
          </p:cNvSpPr>
          <p:nvPr>
            <p:ph idx="1"/>
          </p:nvPr>
        </p:nvSpPr>
        <p:spPr/>
        <p:txBody>
          <a:bodyPr>
            <a:normAutofit/>
          </a:bodyPr>
          <a:lstStyle/>
          <a:p>
            <a:r>
              <a:rPr lang="tr-TR" dirty="0" smtClean="0"/>
              <a:t>The </a:t>
            </a:r>
            <a:r>
              <a:rPr lang="en-US" dirty="0" smtClean="0"/>
              <a:t>steam engine</a:t>
            </a:r>
            <a:r>
              <a:rPr lang="tr-TR" dirty="0" smtClean="0"/>
              <a:t> by </a:t>
            </a:r>
            <a:r>
              <a:rPr lang="tr-TR" dirty="0"/>
              <a:t> </a:t>
            </a:r>
            <a:r>
              <a:rPr lang="tr-TR" dirty="0">
                <a:hlinkClick r:id="rId2" tooltip="Thomas Newcomen"/>
              </a:rPr>
              <a:t>Thomas </a:t>
            </a:r>
            <a:r>
              <a:rPr lang="tr-TR" dirty="0" smtClean="0">
                <a:hlinkClick r:id="rId2" tooltip="Thomas Newcomen"/>
              </a:rPr>
              <a:t>Newcomen</a:t>
            </a:r>
            <a:r>
              <a:rPr lang="tr-TR" dirty="0" smtClean="0"/>
              <a:t>, 1712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218440"/>
            <a:ext cx="3165540" cy="4129592"/>
          </a:xfrm>
          <a:prstGeom prst="rect">
            <a:avLst/>
          </a:prstGeom>
        </p:spPr>
      </p:pic>
    </p:spTree>
    <p:extLst>
      <p:ext uri="{BB962C8B-B14F-4D97-AF65-F5344CB8AC3E}">
        <p14:creationId xmlns:p14="http://schemas.microsoft.com/office/powerpoint/2010/main" val="295126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Industrial </a:t>
            </a:r>
            <a:r>
              <a:rPr lang="tr-TR" dirty="0" smtClean="0"/>
              <a:t>Revolution</a:t>
            </a:r>
            <a:endParaRPr lang="tr-TR" dirty="0"/>
          </a:p>
        </p:txBody>
      </p:sp>
      <p:sp>
        <p:nvSpPr>
          <p:cNvPr id="3" name="Content Placeholder 2"/>
          <p:cNvSpPr>
            <a:spLocks noGrp="1"/>
          </p:cNvSpPr>
          <p:nvPr>
            <p:ph idx="1"/>
          </p:nvPr>
        </p:nvSpPr>
        <p:spPr/>
        <p:txBody>
          <a:bodyPr>
            <a:normAutofit/>
          </a:bodyPr>
          <a:lstStyle/>
          <a:p>
            <a:r>
              <a:rPr lang="tr-TR" dirty="0" smtClean="0"/>
              <a:t>C</a:t>
            </a:r>
            <a:r>
              <a:rPr lang="en-US" dirty="0" err="1" smtClean="0"/>
              <a:t>oke</a:t>
            </a:r>
            <a:r>
              <a:rPr lang="en-US" dirty="0" smtClean="0"/>
              <a:t> smelting</a:t>
            </a:r>
            <a:r>
              <a:rPr lang="tr-TR" dirty="0" smtClean="0"/>
              <a:t> invented by Abraham Darby in 1708</a:t>
            </a:r>
          </a:p>
          <a:p>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420888"/>
            <a:ext cx="3281978" cy="3577356"/>
          </a:xfrm>
          <a:prstGeom prst="rect">
            <a:avLst/>
          </a:prstGeom>
        </p:spPr>
      </p:pic>
    </p:spTree>
    <p:extLst>
      <p:ext uri="{BB962C8B-B14F-4D97-AF65-F5344CB8AC3E}">
        <p14:creationId xmlns:p14="http://schemas.microsoft.com/office/powerpoint/2010/main" val="515084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Why were these invented in Britain?</a:t>
            </a:r>
            <a:endParaRPr lang="tr-TR" dirty="0"/>
          </a:p>
        </p:txBody>
      </p:sp>
      <p:sp>
        <p:nvSpPr>
          <p:cNvPr id="3" name="Content Placeholder 2"/>
          <p:cNvSpPr>
            <a:spLocks noGrp="1"/>
          </p:cNvSpPr>
          <p:nvPr>
            <p:ph idx="1"/>
          </p:nvPr>
        </p:nvSpPr>
        <p:spPr/>
        <p:txBody>
          <a:bodyPr>
            <a:normAutofit lnSpcReduction="10000"/>
          </a:bodyPr>
          <a:lstStyle/>
          <a:p>
            <a:r>
              <a:rPr lang="en-US" dirty="0"/>
              <a:t>Recent research has emphasized non-economic factors like the British </a:t>
            </a:r>
            <a:r>
              <a:rPr lang="en-US" dirty="0" smtClean="0"/>
              <a:t>constitution</a:t>
            </a:r>
            <a:r>
              <a:rPr lang="tr-TR" dirty="0" smtClean="0"/>
              <a:t>.</a:t>
            </a:r>
            <a:r>
              <a:rPr lang="en-US" dirty="0" smtClean="0"/>
              <a:t> </a:t>
            </a:r>
            <a:r>
              <a:rPr lang="en-US" dirty="0"/>
              <a:t>or British </a:t>
            </a:r>
            <a:r>
              <a:rPr lang="en-US" dirty="0" smtClean="0"/>
              <a:t>culture</a:t>
            </a:r>
            <a:r>
              <a:rPr lang="tr-TR" dirty="0" smtClean="0"/>
              <a:t>.</a:t>
            </a:r>
            <a:endParaRPr lang="tr-TR" dirty="0"/>
          </a:p>
          <a:p>
            <a:r>
              <a:rPr lang="tr-TR" dirty="0" smtClean="0"/>
              <a:t>But there is a purely economic explanation:</a:t>
            </a:r>
          </a:p>
          <a:p>
            <a:r>
              <a:rPr lang="en-US" dirty="0" smtClean="0"/>
              <a:t>British </a:t>
            </a:r>
            <a:r>
              <a:rPr lang="en-US" dirty="0"/>
              <a:t>wages were exceptionally high compared </a:t>
            </a:r>
            <a:r>
              <a:rPr lang="tr-TR" dirty="0" smtClean="0"/>
              <a:t>to </a:t>
            </a:r>
            <a:r>
              <a:rPr lang="en-US" dirty="0" smtClean="0"/>
              <a:t>wages </a:t>
            </a:r>
            <a:r>
              <a:rPr lang="en-US" dirty="0"/>
              <a:t>in other parts of Europe and in Asia, while the prices of capital and energy were exceptionally </a:t>
            </a:r>
            <a:r>
              <a:rPr lang="en-US" dirty="0" smtClean="0"/>
              <a:t>low</a:t>
            </a:r>
            <a:r>
              <a:rPr lang="tr-TR" dirty="0" smtClean="0"/>
              <a:t> prior to </a:t>
            </a:r>
            <a:r>
              <a:rPr lang="tr-TR" dirty="0" smtClean="0"/>
              <a:t>the Industrial </a:t>
            </a:r>
            <a:r>
              <a:rPr lang="tr-TR" dirty="0" smtClean="0"/>
              <a:t>Revolution.</a:t>
            </a:r>
            <a:endParaRPr lang="tr-TR" dirty="0"/>
          </a:p>
          <a:p>
            <a:endParaRPr lang="tr-TR" dirty="0"/>
          </a:p>
        </p:txBody>
      </p:sp>
    </p:spTree>
    <p:extLst>
      <p:ext uri="{BB962C8B-B14F-4D97-AF65-F5344CB8AC3E}">
        <p14:creationId xmlns:p14="http://schemas.microsoft.com/office/powerpoint/2010/main" val="3919856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Relevance of High Wages </a:t>
            </a:r>
            <a:endParaRPr lang="tr-TR" dirty="0"/>
          </a:p>
        </p:txBody>
      </p:sp>
      <p:sp>
        <p:nvSpPr>
          <p:cNvPr id="3" name="Content Placeholder 2"/>
          <p:cNvSpPr>
            <a:spLocks noGrp="1"/>
          </p:cNvSpPr>
          <p:nvPr>
            <p:ph idx="1"/>
          </p:nvPr>
        </p:nvSpPr>
        <p:spPr/>
        <p:txBody>
          <a:bodyPr>
            <a:normAutofit fontScale="92500" lnSpcReduction="20000"/>
          </a:bodyPr>
          <a:lstStyle/>
          <a:p>
            <a:r>
              <a:rPr lang="tr-TR" dirty="0" smtClean="0"/>
              <a:t>High wages motivated process innovation: labor saving technology.</a:t>
            </a:r>
          </a:p>
          <a:p>
            <a:r>
              <a:rPr lang="en-US" dirty="0" smtClean="0"/>
              <a:t>The </a:t>
            </a:r>
            <a:r>
              <a:rPr lang="en-US" dirty="0"/>
              <a:t>high real wage also stimulated product innovation since it meant that Britain had a broader mass market for ‘luxury’ consumer goods including imports from east Asia</a:t>
            </a:r>
            <a:r>
              <a:rPr lang="en-US" dirty="0" smtClean="0"/>
              <a:t>.</a:t>
            </a:r>
            <a:endParaRPr lang="tr-TR" dirty="0" smtClean="0"/>
          </a:p>
          <a:p>
            <a:r>
              <a:rPr lang="en-US" dirty="0" smtClean="0"/>
              <a:t>It </a:t>
            </a:r>
            <a:r>
              <a:rPr lang="tr-TR" dirty="0" smtClean="0"/>
              <a:t>also </a:t>
            </a:r>
            <a:r>
              <a:rPr lang="en-US" dirty="0" smtClean="0"/>
              <a:t>meant </a:t>
            </a:r>
            <a:r>
              <a:rPr lang="en-US" dirty="0"/>
              <a:t>that the population at large was better placed to buy education and training than their counterparts elsewhere in the world. The resulting high rates of literacy and numeracy contributed to invention and innovation.</a:t>
            </a:r>
            <a:endParaRPr lang="tr-TR" dirty="0"/>
          </a:p>
        </p:txBody>
      </p:sp>
    </p:spTree>
    <p:extLst>
      <p:ext uri="{BB962C8B-B14F-4D97-AF65-F5344CB8AC3E}">
        <p14:creationId xmlns:p14="http://schemas.microsoft.com/office/powerpoint/2010/main" val="137779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What does «high wage» mean?</a:t>
            </a:r>
            <a:endParaRPr lang="tr-TR" dirty="0"/>
          </a:p>
        </p:txBody>
      </p:sp>
      <p:sp>
        <p:nvSpPr>
          <p:cNvPr id="3" name="Content Placeholder 2"/>
          <p:cNvSpPr>
            <a:spLocks noGrp="1"/>
          </p:cNvSpPr>
          <p:nvPr>
            <p:ph idx="1"/>
          </p:nvPr>
        </p:nvSpPr>
        <p:spPr/>
        <p:txBody>
          <a:bodyPr/>
          <a:lstStyle/>
          <a:p>
            <a:r>
              <a:rPr lang="en-US" dirty="0"/>
              <a:t>Britain was a high-wage economy in four senses. </a:t>
            </a:r>
            <a:r>
              <a:rPr lang="tr-TR" dirty="0" smtClean="0"/>
              <a:t>1) </a:t>
            </a:r>
            <a:r>
              <a:rPr lang="en-US" dirty="0" smtClean="0"/>
              <a:t>Firstly</a:t>
            </a:r>
            <a:r>
              <a:rPr lang="en-US" dirty="0"/>
              <a:t>, </a:t>
            </a:r>
            <a:r>
              <a:rPr lang="en-US" dirty="0" smtClean="0"/>
              <a:t>British </a:t>
            </a:r>
            <a:r>
              <a:rPr lang="en-US" dirty="0"/>
              <a:t>wages were higher than those of its competitors. </a:t>
            </a:r>
            <a:r>
              <a:rPr lang="tr-TR" dirty="0" smtClean="0"/>
              <a:t>2) </a:t>
            </a:r>
            <a:r>
              <a:rPr lang="en-US" dirty="0" smtClean="0"/>
              <a:t>Secondly</a:t>
            </a:r>
            <a:r>
              <a:rPr lang="en-US" dirty="0"/>
              <a:t>, </a:t>
            </a:r>
            <a:r>
              <a:rPr lang="tr-TR" dirty="0" smtClean="0"/>
              <a:t>workers’ </a:t>
            </a:r>
            <a:r>
              <a:rPr lang="en-US" dirty="0" smtClean="0"/>
              <a:t>living </a:t>
            </a:r>
            <a:r>
              <a:rPr lang="en-US" dirty="0"/>
              <a:t>standards </a:t>
            </a:r>
            <a:r>
              <a:rPr lang="tr-TR" dirty="0" smtClean="0"/>
              <a:t>were higher </a:t>
            </a:r>
            <a:r>
              <a:rPr lang="en-US" dirty="0" smtClean="0"/>
              <a:t>than </a:t>
            </a:r>
            <a:r>
              <a:rPr lang="en-US" dirty="0"/>
              <a:t>elsewhere</a:t>
            </a:r>
            <a:r>
              <a:rPr lang="en-US" dirty="0" smtClean="0"/>
              <a:t>.</a:t>
            </a:r>
            <a:r>
              <a:rPr lang="tr-TR" dirty="0" smtClean="0"/>
              <a:t> 3) </a:t>
            </a:r>
            <a:r>
              <a:rPr lang="en-US" dirty="0" smtClean="0"/>
              <a:t>Thirdly</a:t>
            </a:r>
            <a:r>
              <a:rPr lang="en-US" dirty="0"/>
              <a:t>, British wages were high relative to capital prices. </a:t>
            </a:r>
            <a:r>
              <a:rPr lang="tr-TR" dirty="0" smtClean="0"/>
              <a:t>4) </a:t>
            </a:r>
            <a:r>
              <a:rPr lang="en-US" dirty="0" smtClean="0"/>
              <a:t>Fourthly</a:t>
            </a:r>
            <a:r>
              <a:rPr lang="en-US" dirty="0"/>
              <a:t>, wages in </a:t>
            </a:r>
            <a:r>
              <a:rPr lang="en-US" dirty="0" smtClean="0"/>
              <a:t>Britain </a:t>
            </a:r>
            <a:r>
              <a:rPr lang="en-US" dirty="0"/>
              <a:t>were exceptionally high relative to energy prices.</a:t>
            </a:r>
            <a:endParaRPr lang="tr-TR" dirty="0"/>
          </a:p>
        </p:txBody>
      </p:sp>
    </p:spTree>
    <p:extLst>
      <p:ext uri="{BB962C8B-B14F-4D97-AF65-F5344CB8AC3E}">
        <p14:creationId xmlns:p14="http://schemas.microsoft.com/office/powerpoint/2010/main" val="3107264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Relative to other countries</a:t>
            </a:r>
            <a:endParaRPr lang="tr-T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404416"/>
            <a:ext cx="6624736" cy="54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614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Relative to Subsistance</a:t>
            </a:r>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424936" cy="49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08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Relative to energy prices</a:t>
            </a:r>
            <a:endParaRPr lang="tr-TR" dirty="0"/>
          </a:p>
        </p:txBody>
      </p:sp>
      <p:sp>
        <p:nvSpPr>
          <p:cNvPr id="3" name="Content Placeholder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74" y="1700808"/>
            <a:ext cx="8784976" cy="440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097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Carl Friedrich Gauss (1777-1855)</a:t>
            </a:r>
            <a:endParaRPr lang="tr-T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1628800"/>
            <a:ext cx="3471018" cy="4525963"/>
          </a:xfrm>
        </p:spPr>
      </p:pic>
      <p:sp>
        <p:nvSpPr>
          <p:cNvPr id="5" name="TextBox 4"/>
          <p:cNvSpPr txBox="1"/>
          <p:nvPr/>
        </p:nvSpPr>
        <p:spPr>
          <a:xfrm>
            <a:off x="4283968" y="2348880"/>
            <a:ext cx="4248472" cy="1754326"/>
          </a:xfrm>
          <a:prstGeom prst="rect">
            <a:avLst/>
          </a:prstGeom>
          <a:noFill/>
        </p:spPr>
        <p:txBody>
          <a:bodyPr wrap="square" rtlCol="0">
            <a:spAutoFit/>
          </a:bodyPr>
          <a:lstStyle/>
          <a:p>
            <a:r>
              <a:rPr lang="tr-TR" dirty="0" smtClean="0"/>
              <a:t>German scientist, one of the most important mathematicians who has ever lived.</a:t>
            </a:r>
          </a:p>
          <a:p>
            <a:endParaRPr lang="tr-TR" dirty="0"/>
          </a:p>
          <a:p>
            <a:r>
              <a:rPr lang="tr-TR" dirty="0" smtClean="0"/>
              <a:t>Founder of the least squares technique which is the basis of modern econometrics. </a:t>
            </a:r>
            <a:endParaRPr lang="tr-TR" dirty="0"/>
          </a:p>
        </p:txBody>
      </p:sp>
    </p:spTree>
    <p:extLst>
      <p:ext uri="{BB962C8B-B14F-4D97-AF65-F5344CB8AC3E}">
        <p14:creationId xmlns:p14="http://schemas.microsoft.com/office/powerpoint/2010/main" val="3781577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Why were wages high, anyway?</a:t>
            </a:r>
            <a:endParaRPr lang="tr-TR" dirty="0"/>
          </a:p>
        </p:txBody>
      </p:sp>
      <p:sp>
        <p:nvSpPr>
          <p:cNvPr id="3" name="Content Placeholder 2"/>
          <p:cNvSpPr>
            <a:spLocks noGrp="1"/>
          </p:cNvSpPr>
          <p:nvPr>
            <p:ph idx="1"/>
          </p:nvPr>
        </p:nvSpPr>
        <p:spPr/>
        <p:txBody>
          <a:bodyPr>
            <a:normAutofit fontScale="92500"/>
          </a:bodyPr>
          <a:lstStyle/>
          <a:p>
            <a:r>
              <a:rPr lang="en-US" dirty="0"/>
              <a:t>Logically, the next question, therefore, is to explain what determined the wages and prices.</a:t>
            </a:r>
            <a:endParaRPr lang="tr-TR" dirty="0" smtClean="0"/>
          </a:p>
          <a:p>
            <a:r>
              <a:rPr lang="en-US" dirty="0" smtClean="0"/>
              <a:t>Britain’s </a:t>
            </a:r>
            <a:r>
              <a:rPr lang="en-US" dirty="0"/>
              <a:t>unusual wages and prices were due to two factors</a:t>
            </a:r>
            <a:r>
              <a:rPr lang="en-US" dirty="0" smtClean="0"/>
              <a:t>.</a:t>
            </a:r>
            <a:endParaRPr lang="tr-TR" dirty="0" smtClean="0"/>
          </a:p>
          <a:p>
            <a:r>
              <a:rPr lang="en-US" dirty="0" smtClean="0"/>
              <a:t>The </a:t>
            </a:r>
            <a:r>
              <a:rPr lang="en-US" dirty="0"/>
              <a:t>first was </a:t>
            </a:r>
            <a:r>
              <a:rPr lang="en-US" dirty="0" smtClean="0"/>
              <a:t>Britain’s</a:t>
            </a:r>
            <a:r>
              <a:rPr lang="tr-TR" dirty="0" smtClean="0"/>
              <a:t> </a:t>
            </a:r>
            <a:r>
              <a:rPr lang="en-US" dirty="0" smtClean="0"/>
              <a:t>success </a:t>
            </a:r>
            <a:r>
              <a:rPr lang="en-US" dirty="0"/>
              <a:t>in the global economy, which was in part the result of state policy</a:t>
            </a:r>
            <a:r>
              <a:rPr lang="en-US" dirty="0" smtClean="0"/>
              <a:t>.</a:t>
            </a:r>
            <a:endParaRPr lang="tr-TR" dirty="0" smtClean="0"/>
          </a:p>
          <a:p>
            <a:r>
              <a:rPr lang="en-US" dirty="0" smtClean="0"/>
              <a:t>The</a:t>
            </a:r>
            <a:r>
              <a:rPr lang="tr-TR" dirty="0" smtClean="0"/>
              <a:t> </a:t>
            </a:r>
            <a:r>
              <a:rPr lang="en-US" dirty="0" smtClean="0"/>
              <a:t>second </a:t>
            </a:r>
            <a:r>
              <a:rPr lang="en-US" dirty="0"/>
              <a:t>was geographical—Britain had vast and readily worked coal deposits.</a:t>
            </a:r>
            <a:endParaRPr lang="tr-TR" dirty="0"/>
          </a:p>
        </p:txBody>
      </p:sp>
    </p:spTree>
    <p:extLst>
      <p:ext uri="{BB962C8B-B14F-4D97-AF65-F5344CB8AC3E}">
        <p14:creationId xmlns:p14="http://schemas.microsoft.com/office/powerpoint/2010/main" val="2054534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First One</a:t>
            </a:r>
            <a:endParaRPr lang="tr-TR" dirty="0"/>
          </a:p>
        </p:txBody>
      </p:sp>
      <p:sp>
        <p:nvSpPr>
          <p:cNvPr id="3" name="Content Placeholder 2"/>
          <p:cNvSpPr>
            <a:spLocks noGrp="1"/>
          </p:cNvSpPr>
          <p:nvPr>
            <p:ph idx="1"/>
          </p:nvPr>
        </p:nvSpPr>
        <p:spPr/>
        <p:txBody>
          <a:bodyPr/>
          <a:lstStyle/>
          <a:p>
            <a:r>
              <a:rPr lang="en-US" dirty="0"/>
              <a:t>The superior real wage performance of north-western Europe was due to </a:t>
            </a:r>
            <a:r>
              <a:rPr lang="en-US" dirty="0" smtClean="0"/>
              <a:t>a</a:t>
            </a:r>
            <a:r>
              <a:rPr lang="tr-TR" dirty="0" smtClean="0"/>
              <a:t> </a:t>
            </a:r>
            <a:r>
              <a:rPr lang="en-US" dirty="0" smtClean="0"/>
              <a:t>boom </a:t>
            </a:r>
            <a:r>
              <a:rPr lang="en-US" dirty="0"/>
              <a:t>in international trade. The English boom began with the export of ‘</a:t>
            </a:r>
            <a:r>
              <a:rPr lang="en-US" dirty="0" smtClean="0"/>
              <a:t>new</a:t>
            </a:r>
            <a:r>
              <a:rPr lang="tr-TR" dirty="0" smtClean="0"/>
              <a:t> </a:t>
            </a:r>
            <a:r>
              <a:rPr lang="en-US" dirty="0" smtClean="0"/>
              <a:t>draperies</a:t>
            </a:r>
            <a:r>
              <a:rPr lang="en-US" dirty="0"/>
              <a:t>’ in the late sixteenth century. These were light </a:t>
            </a:r>
            <a:r>
              <a:rPr lang="en-US" dirty="0" smtClean="0"/>
              <a:t>woolen </a:t>
            </a:r>
            <a:r>
              <a:rPr lang="en-US" dirty="0"/>
              <a:t>cloths made </a:t>
            </a:r>
            <a:r>
              <a:rPr lang="en-US" dirty="0" smtClean="0"/>
              <a:t>in</a:t>
            </a:r>
            <a:r>
              <a:rPr lang="tr-TR" dirty="0" smtClean="0"/>
              <a:t> </a:t>
            </a:r>
            <a:r>
              <a:rPr lang="en-US" dirty="0" smtClean="0"/>
              <a:t>East </a:t>
            </a:r>
            <a:r>
              <a:rPr lang="en-US" dirty="0"/>
              <a:t>Anglia and exported to the Mediterranean through London.</a:t>
            </a:r>
            <a:endParaRPr lang="tr-TR" dirty="0"/>
          </a:p>
        </p:txBody>
      </p:sp>
    </p:spTree>
    <p:extLst>
      <p:ext uri="{BB962C8B-B14F-4D97-AF65-F5344CB8AC3E}">
        <p14:creationId xmlns:p14="http://schemas.microsoft.com/office/powerpoint/2010/main" val="1369351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Second One</a:t>
            </a:r>
            <a:endParaRPr lang="tr-TR" dirty="0"/>
          </a:p>
        </p:txBody>
      </p:sp>
      <p:sp>
        <p:nvSpPr>
          <p:cNvPr id="3" name="Content Placeholder 2"/>
          <p:cNvSpPr>
            <a:spLocks noGrp="1"/>
          </p:cNvSpPr>
          <p:nvPr>
            <p:ph idx="1"/>
          </p:nvPr>
        </p:nvSpPr>
        <p:spPr/>
        <p:txBody>
          <a:bodyPr/>
          <a:lstStyle/>
          <a:p>
            <a:r>
              <a:rPr lang="en-US" dirty="0"/>
              <a:t>Coal deposits were a second factor contributing to England’s unusual wage </a:t>
            </a:r>
            <a:r>
              <a:rPr lang="en-US" dirty="0" smtClean="0"/>
              <a:t>and</a:t>
            </a:r>
            <a:r>
              <a:rPr lang="tr-TR" dirty="0" smtClean="0"/>
              <a:t> price </a:t>
            </a:r>
            <a:r>
              <a:rPr lang="tr-TR" dirty="0"/>
              <a:t>structure</a:t>
            </a:r>
            <a:r>
              <a:rPr lang="tr-TR" dirty="0" smtClean="0"/>
              <a:t>.</a:t>
            </a:r>
          </a:p>
          <a:p>
            <a:r>
              <a:rPr lang="en-US" dirty="0"/>
              <a:t>First, coal was not just abundant in Britain—it was cheap, at least in </a:t>
            </a:r>
            <a:r>
              <a:rPr lang="en-US" dirty="0" smtClean="0"/>
              <a:t>northern</a:t>
            </a:r>
            <a:r>
              <a:rPr lang="tr-TR" dirty="0" smtClean="0"/>
              <a:t> </a:t>
            </a:r>
            <a:r>
              <a:rPr lang="en-US" dirty="0" smtClean="0"/>
              <a:t>and </a:t>
            </a:r>
            <a:r>
              <a:rPr lang="en-US" dirty="0"/>
              <a:t>western Britain on or near the coalfields.</a:t>
            </a:r>
            <a:endParaRPr lang="tr-TR" dirty="0"/>
          </a:p>
        </p:txBody>
      </p:sp>
    </p:spTree>
    <p:extLst>
      <p:ext uri="{BB962C8B-B14F-4D97-AF65-F5344CB8AC3E}">
        <p14:creationId xmlns:p14="http://schemas.microsoft.com/office/powerpoint/2010/main" val="3335626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Biased Technical Change</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2642" y="1600200"/>
            <a:ext cx="71387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34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Ceres (Antique Rome)</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916832"/>
            <a:ext cx="2476500" cy="3714750"/>
          </a:xfrm>
        </p:spPr>
      </p:pic>
      <p:sp>
        <p:nvSpPr>
          <p:cNvPr id="5" name="TextBox 4"/>
          <p:cNvSpPr txBox="1"/>
          <p:nvPr/>
        </p:nvSpPr>
        <p:spPr>
          <a:xfrm>
            <a:off x="3923928" y="2996952"/>
            <a:ext cx="4750852" cy="646331"/>
          </a:xfrm>
          <a:prstGeom prst="rect">
            <a:avLst/>
          </a:prstGeom>
          <a:noFill/>
        </p:spPr>
        <p:txBody>
          <a:bodyPr wrap="none" rtlCol="0">
            <a:spAutoFit/>
          </a:bodyPr>
          <a:lstStyle/>
          <a:p>
            <a:r>
              <a:rPr lang="tr-TR" dirty="0" smtClean="0"/>
              <a:t>The Goddess of Soil and Fertility:  A dwarf planet</a:t>
            </a:r>
          </a:p>
          <a:p>
            <a:r>
              <a:rPr lang="tr-TR" dirty="0" smtClean="0"/>
              <a:t>in the Solar system is named after her.</a:t>
            </a:r>
          </a:p>
        </p:txBody>
      </p:sp>
    </p:spTree>
    <p:extLst>
      <p:ext uri="{BB962C8B-B14F-4D97-AF65-F5344CB8AC3E}">
        <p14:creationId xmlns:p14="http://schemas.microsoft.com/office/powerpoint/2010/main" val="112482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Ceres (Dwarf Planet)</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750" y="2172494"/>
            <a:ext cx="5524500" cy="3381375"/>
          </a:xfrm>
        </p:spPr>
      </p:pic>
    </p:spTree>
    <p:extLst>
      <p:ext uri="{BB962C8B-B14F-4D97-AF65-F5344CB8AC3E}">
        <p14:creationId xmlns:p14="http://schemas.microsoft.com/office/powerpoint/2010/main" val="3697045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Giuseppe </a:t>
            </a:r>
            <a:r>
              <a:rPr lang="tr-TR" dirty="0" smtClean="0"/>
              <a:t>Piazzi (1746 –1826)</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056" y="1700808"/>
            <a:ext cx="3559401" cy="4525963"/>
          </a:xfrm>
        </p:spPr>
      </p:pic>
      <p:sp>
        <p:nvSpPr>
          <p:cNvPr id="5" name="TextBox 4"/>
          <p:cNvSpPr txBox="1"/>
          <p:nvPr/>
        </p:nvSpPr>
        <p:spPr>
          <a:xfrm>
            <a:off x="251520" y="1772816"/>
            <a:ext cx="4961230" cy="2862322"/>
          </a:xfrm>
          <a:prstGeom prst="rect">
            <a:avLst/>
          </a:prstGeom>
          <a:noFill/>
        </p:spPr>
        <p:txBody>
          <a:bodyPr wrap="none" rtlCol="0">
            <a:spAutoFit/>
          </a:bodyPr>
          <a:lstStyle/>
          <a:p>
            <a:r>
              <a:rPr lang="tr-TR" dirty="0" smtClean="0"/>
              <a:t>Observed the position of Ceres in the</a:t>
            </a:r>
          </a:p>
          <a:p>
            <a:r>
              <a:rPr lang="tr-TR" dirty="0" smtClean="0"/>
              <a:t>sky for 19 times in 42 days in 1801. However, Ceres</a:t>
            </a:r>
          </a:p>
          <a:p>
            <a:r>
              <a:rPr lang="tr-TR" dirty="0" smtClean="0"/>
              <a:t>hides herself behind the glares of the sun.</a:t>
            </a:r>
          </a:p>
          <a:p>
            <a:endParaRPr lang="tr-TR" dirty="0"/>
          </a:p>
          <a:p>
            <a:r>
              <a:rPr lang="tr-TR" dirty="0" smtClean="0"/>
              <a:t>Piazzi, who presents his data to the scientific</a:t>
            </a:r>
          </a:p>
          <a:p>
            <a:r>
              <a:rPr lang="tr-TR" dirty="0" smtClean="0"/>
              <a:t>community of the time, asks how to locate</a:t>
            </a:r>
          </a:p>
          <a:p>
            <a:r>
              <a:rPr lang="tr-TR" dirty="0" smtClean="0"/>
              <a:t>the position of Ceres in order to find where it is.</a:t>
            </a:r>
          </a:p>
          <a:p>
            <a:endParaRPr lang="tr-TR" dirty="0"/>
          </a:p>
          <a:p>
            <a:r>
              <a:rPr lang="tr-TR" dirty="0" smtClean="0"/>
              <a:t>Among all the suggestions put forward, only that </a:t>
            </a:r>
          </a:p>
          <a:p>
            <a:r>
              <a:rPr lang="tr-TR" dirty="0" smtClean="0"/>
              <a:t>of 24 years old Gauss works.</a:t>
            </a:r>
          </a:p>
        </p:txBody>
      </p:sp>
    </p:spTree>
    <p:extLst>
      <p:ext uri="{BB962C8B-B14F-4D97-AF65-F5344CB8AC3E}">
        <p14:creationId xmlns:p14="http://schemas.microsoft.com/office/powerpoint/2010/main" val="2489648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Curve Fitting</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72816"/>
            <a:ext cx="5705475" cy="3857625"/>
          </a:xfrm>
        </p:spPr>
      </p:pic>
      <p:sp>
        <p:nvSpPr>
          <p:cNvPr id="5" name="TextBox 4"/>
          <p:cNvSpPr txBox="1"/>
          <p:nvPr/>
        </p:nvSpPr>
        <p:spPr>
          <a:xfrm>
            <a:off x="6123389" y="1773971"/>
            <a:ext cx="3044231" cy="4524315"/>
          </a:xfrm>
          <a:prstGeom prst="rect">
            <a:avLst/>
          </a:prstGeom>
          <a:noFill/>
        </p:spPr>
        <p:txBody>
          <a:bodyPr wrap="none" rtlCol="0">
            <a:spAutoFit/>
          </a:bodyPr>
          <a:lstStyle/>
          <a:p>
            <a:r>
              <a:rPr lang="tr-TR" dirty="0" smtClean="0"/>
              <a:t>Even though the problem </a:t>
            </a:r>
          </a:p>
          <a:p>
            <a:r>
              <a:rPr lang="tr-TR" dirty="0" smtClean="0"/>
              <a:t>Gauss solved was more</a:t>
            </a:r>
          </a:p>
          <a:p>
            <a:r>
              <a:rPr lang="tr-TR" dirty="0" smtClean="0"/>
              <a:t>Complicated, the essence</a:t>
            </a:r>
          </a:p>
          <a:p>
            <a:r>
              <a:rPr lang="tr-TR" dirty="0" smtClean="0"/>
              <a:t>of the problem that concerns</a:t>
            </a:r>
          </a:p>
          <a:p>
            <a:r>
              <a:rPr lang="tr-TR" dirty="0" smtClean="0"/>
              <a:t>us is summarized in the figure.</a:t>
            </a:r>
          </a:p>
          <a:p>
            <a:endParaRPr lang="tr-TR" dirty="0"/>
          </a:p>
          <a:p>
            <a:r>
              <a:rPr lang="tr-TR" dirty="0" smtClean="0"/>
              <a:t>Remark: Gauss used only 3</a:t>
            </a:r>
          </a:p>
          <a:p>
            <a:r>
              <a:rPr lang="tr-TR" dirty="0" smtClean="0"/>
              <a:t>Observations out of 19.</a:t>
            </a:r>
          </a:p>
          <a:p>
            <a:endParaRPr lang="tr-TR" dirty="0"/>
          </a:p>
          <a:p>
            <a:r>
              <a:rPr lang="tr-TR" dirty="0" smtClean="0"/>
              <a:t>Remark: His computations</a:t>
            </a:r>
          </a:p>
          <a:p>
            <a:r>
              <a:rPr lang="tr-TR" dirty="0" smtClean="0"/>
              <a:t>lead him to discover the</a:t>
            </a:r>
          </a:p>
          <a:p>
            <a:r>
              <a:rPr lang="tr-TR" dirty="0" smtClean="0"/>
              <a:t>normal distribution.</a:t>
            </a:r>
          </a:p>
          <a:p>
            <a:endParaRPr lang="tr-TR" dirty="0"/>
          </a:p>
          <a:p>
            <a:r>
              <a:rPr lang="tr-TR" dirty="0" smtClean="0"/>
              <a:t>Remark: Form there, «Central </a:t>
            </a:r>
          </a:p>
          <a:p>
            <a:r>
              <a:rPr lang="tr-TR" dirty="0" smtClean="0"/>
              <a:t>Limit Theorem» is proved by </a:t>
            </a:r>
          </a:p>
          <a:p>
            <a:r>
              <a:rPr lang="tr-TR" dirty="0" smtClean="0"/>
              <a:t>Laplace.</a:t>
            </a:r>
            <a:endParaRPr lang="tr-TR" dirty="0"/>
          </a:p>
        </p:txBody>
      </p:sp>
    </p:spTree>
    <p:extLst>
      <p:ext uri="{BB962C8B-B14F-4D97-AF65-F5344CB8AC3E}">
        <p14:creationId xmlns:p14="http://schemas.microsoft.com/office/powerpoint/2010/main" val="321161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Pierre-Simon </a:t>
            </a:r>
            <a:r>
              <a:rPr lang="tr-TR" dirty="0" smtClean="0"/>
              <a:t>Laplace (1749-1827)</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556792"/>
            <a:ext cx="2381250" cy="3238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556792"/>
            <a:ext cx="3351380" cy="4305697"/>
          </a:xfrm>
          <a:prstGeom prst="rect">
            <a:avLst/>
          </a:prstGeom>
        </p:spPr>
      </p:pic>
      <p:sp>
        <p:nvSpPr>
          <p:cNvPr id="6" name="TextBox 5"/>
          <p:cNvSpPr txBox="1"/>
          <p:nvPr/>
        </p:nvSpPr>
        <p:spPr>
          <a:xfrm>
            <a:off x="971600" y="5032400"/>
            <a:ext cx="3692229" cy="646331"/>
          </a:xfrm>
          <a:prstGeom prst="rect">
            <a:avLst/>
          </a:prstGeom>
          <a:noFill/>
        </p:spPr>
        <p:txBody>
          <a:bodyPr wrap="none" rtlCol="0">
            <a:spAutoFit/>
          </a:bodyPr>
          <a:lstStyle/>
          <a:p>
            <a:r>
              <a:rPr lang="tr-TR" dirty="0" smtClean="0"/>
              <a:t>Arguably, the most influential French </a:t>
            </a:r>
          </a:p>
          <a:p>
            <a:r>
              <a:rPr lang="tr-TR" dirty="0" smtClean="0"/>
              <a:t>Mathematician of all times.</a:t>
            </a:r>
            <a:endParaRPr lang="tr-TR" dirty="0"/>
          </a:p>
        </p:txBody>
      </p:sp>
    </p:spTree>
    <p:extLst>
      <p:ext uri="{BB962C8B-B14F-4D97-AF65-F5344CB8AC3E}">
        <p14:creationId xmlns:p14="http://schemas.microsoft.com/office/powerpoint/2010/main" val="1023583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Least Squares</a:t>
            </a:r>
            <a:r>
              <a:rPr lang="tr-TR" dirty="0"/>
              <a: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tr-TR" dirty="0" smtClean="0"/>
                  <a:t>Observe </a:t>
                </a:r>
                <a14:m>
                  <m:oMath xmlns:m="http://schemas.openxmlformats.org/officeDocument/2006/math">
                    <m:sSub>
                      <m:sSubPr>
                        <m:ctrlPr>
                          <a:rPr lang="tr-TR" i="1">
                            <a:latin typeface="Cambria Math" panose="02040503050406030204" pitchFamily="18" charset="0"/>
                          </a:rPr>
                        </m:ctrlPr>
                      </m:sSubPr>
                      <m:e>
                        <m:r>
                          <a:rPr lang="tr-TR" i="1">
                            <a:latin typeface="Cambria Math"/>
                          </a:rPr>
                          <m:t>𝑌</m:t>
                        </m:r>
                      </m:e>
                      <m:sub>
                        <m:r>
                          <a:rPr lang="tr-TR" i="1">
                            <a:latin typeface="Cambria Math"/>
                          </a:rPr>
                          <m:t>𝑡</m:t>
                        </m:r>
                      </m:sub>
                    </m:sSub>
                  </m:oMath>
                </a14:m>
                <a:r>
                  <a:rPr lang="tr-TR" dirty="0" smtClean="0"/>
                  <a:t> and </a:t>
                </a:r>
                <a14:m>
                  <m:oMath xmlns:m="http://schemas.openxmlformats.org/officeDocument/2006/math">
                    <m:sSub>
                      <m:sSubPr>
                        <m:ctrlPr>
                          <a:rPr lang="tr-TR" i="1">
                            <a:latin typeface="Cambria Math" panose="02040503050406030204" pitchFamily="18" charset="0"/>
                          </a:rPr>
                        </m:ctrlPr>
                      </m:sSubPr>
                      <m:e>
                        <m:r>
                          <a:rPr lang="tr-TR" i="1">
                            <a:latin typeface="Cambria Math"/>
                          </a:rPr>
                          <m:t>𝑋</m:t>
                        </m:r>
                      </m:e>
                      <m:sub>
                        <m:r>
                          <a:rPr lang="tr-TR" i="1">
                            <a:latin typeface="Cambria Math"/>
                          </a:rPr>
                          <m:t>𝑡</m:t>
                        </m:r>
                      </m:sub>
                    </m:sSub>
                  </m:oMath>
                </a14:m>
                <a:r>
                  <a:rPr lang="tr-TR" dirty="0" smtClean="0"/>
                  <a:t>. </a:t>
                </a:r>
                <a:r>
                  <a:rPr lang="tr-TR" dirty="0" smtClean="0"/>
                  <a:t>If </a:t>
                </a:r>
                <a:endParaRPr lang="tr-TR" i="1" dirty="0" smtClean="0">
                  <a:latin typeface="Cambria Math" panose="02040503050406030204" pitchFamily="18" charset="0"/>
                </a:endParaRPr>
              </a:p>
              <a:p>
                <a:pPr marL="0" indent="0" algn="ctr">
                  <a:buNone/>
                </a:pPr>
                <a14:m>
                  <m:oMath xmlns:m="http://schemas.openxmlformats.org/officeDocument/2006/math">
                    <m:r>
                      <a:rPr lang="tr-TR" b="0" i="1" smtClean="0">
                        <a:latin typeface="Cambria Math" panose="02040503050406030204" pitchFamily="18" charset="0"/>
                      </a:rPr>
                      <m:t> </m:t>
                    </m:r>
                    <m:sSub>
                      <m:sSubPr>
                        <m:ctrlPr>
                          <a:rPr lang="tr-TR" b="0" i="1" smtClean="0">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𝑌</m:t>
                            </m:r>
                          </m:e>
                        </m:acc>
                      </m:e>
                      <m:sub>
                        <m:r>
                          <a:rPr lang="tr-TR" b="0" i="1" smtClean="0">
                            <a:latin typeface="Cambria Math" panose="02040503050406030204" pitchFamily="18" charset="0"/>
                          </a:rPr>
                          <m:t>𝑡</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a:rPr>
                          <m:t>𝑎</m:t>
                        </m:r>
                        <m:r>
                          <a:rPr lang="tr-TR" i="1">
                            <a:latin typeface="Cambria Math"/>
                          </a:rPr>
                          <m:t>𝑋</m:t>
                        </m:r>
                      </m:e>
                      <m:sub>
                        <m:r>
                          <a:rPr lang="tr-TR" i="1">
                            <a:latin typeface="Cambria Math"/>
                          </a:rPr>
                          <m:t>𝑡</m:t>
                        </m:r>
                      </m:sub>
                    </m:sSub>
                    <m:r>
                      <a:rPr lang="tr-TR" b="0" i="1" smtClean="0">
                        <a:latin typeface="Cambria Math"/>
                      </a:rPr>
                      <m:t>+</m:t>
                    </m:r>
                    <m:r>
                      <a:rPr lang="tr-TR" b="0" i="1" smtClean="0">
                        <a:latin typeface="Cambria Math" panose="02040503050406030204" pitchFamily="18" charset="0"/>
                      </a:rPr>
                      <m:t>𝑏</m:t>
                    </m:r>
                  </m:oMath>
                </a14:m>
                <a:r>
                  <a:rPr lang="tr-TR" dirty="0" smtClean="0"/>
                  <a:t> </a:t>
                </a:r>
                <a:endParaRPr lang="tr-TR" dirty="0" smtClean="0"/>
              </a:p>
              <a:p>
                <a:pPr marL="0" indent="0">
                  <a:buNone/>
                </a:pPr>
                <a:r>
                  <a:rPr lang="tr-TR" dirty="0" smtClean="0"/>
                  <a:t>can </a:t>
                </a:r>
                <a:r>
                  <a:rPr lang="tr-TR" dirty="0" smtClean="0"/>
                  <a:t>predict </a:t>
                </a:r>
                <a14:m>
                  <m:oMath xmlns:m="http://schemas.openxmlformats.org/officeDocument/2006/math">
                    <m:sSub>
                      <m:sSubPr>
                        <m:ctrlPr>
                          <a:rPr lang="tr-TR" i="1">
                            <a:latin typeface="Cambria Math" panose="02040503050406030204" pitchFamily="18" charset="0"/>
                          </a:rPr>
                        </m:ctrlPr>
                      </m:sSubPr>
                      <m:e>
                        <m:r>
                          <a:rPr lang="tr-TR" i="1">
                            <a:latin typeface="Cambria Math"/>
                          </a:rPr>
                          <m:t>𝑌</m:t>
                        </m:r>
                      </m:e>
                      <m:sub>
                        <m:r>
                          <a:rPr lang="tr-TR" i="1">
                            <a:latin typeface="Cambria Math"/>
                          </a:rPr>
                          <m:t>𝑡</m:t>
                        </m:r>
                      </m:sub>
                    </m:sSub>
                  </m:oMath>
                </a14:m>
                <a:r>
                  <a:rPr lang="tr-TR" dirty="0" smtClean="0"/>
                  <a:t> then</a:t>
                </a:r>
              </a:p>
              <a:p>
                <a:pPr marL="0" indent="0">
                  <a:buNone/>
                </a:pPr>
                <a14:m>
                  <m:oMathPara xmlns:m="http://schemas.openxmlformats.org/officeDocument/2006/math">
                    <m:oMathParaPr>
                      <m:jc m:val="centerGroup"/>
                    </m:oMathParaPr>
                    <m:oMath xmlns:m="http://schemas.openxmlformats.org/officeDocument/2006/math">
                      <m:func>
                        <m:funcPr>
                          <m:ctrlPr>
                            <a:rPr lang="tr-TR" b="0" i="1" smtClean="0">
                              <a:latin typeface="Cambria Math" panose="02040503050406030204" pitchFamily="18" charset="0"/>
                            </a:rPr>
                          </m:ctrlPr>
                        </m:funcPr>
                        <m:fName>
                          <m:r>
                            <m:rPr>
                              <m:sty m:val="p"/>
                            </m:rPr>
                            <a:rPr lang="tr-TR" b="0" i="0" smtClean="0">
                              <a:latin typeface="Cambria Math"/>
                            </a:rPr>
                            <m:t>min</m:t>
                          </m:r>
                        </m:fName>
                        <m:e>
                          <m:nary>
                            <m:naryPr>
                              <m:chr m:val="∑"/>
                              <m:limLoc m:val="undOvr"/>
                              <m:supHide m:val="on"/>
                              <m:ctrlPr>
                                <a:rPr lang="tr-TR" i="1">
                                  <a:latin typeface="Cambria Math" panose="02040503050406030204" pitchFamily="18" charset="0"/>
                                </a:rPr>
                              </m:ctrlPr>
                            </m:naryPr>
                            <m:sub>
                              <m:r>
                                <a:rPr lang="tr-TR" i="1">
                                  <a:latin typeface="Cambria Math"/>
                                </a:rPr>
                                <m:t>𝑡</m:t>
                              </m:r>
                            </m:sub>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a:rPr>
                                            <m:t>𝑌</m:t>
                                          </m:r>
                                        </m:e>
                                        <m:sub>
                                          <m:r>
                                            <a:rPr lang="tr-TR" i="1">
                                              <a:latin typeface="Cambria Math"/>
                                            </a:rPr>
                                            <m:t>𝑡</m:t>
                                          </m:r>
                                        </m:sub>
                                      </m:sSub>
                                      <m:r>
                                        <a:rPr lang="tr-TR" i="1">
                                          <a:latin typeface="Cambria Math"/>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𝑌</m:t>
                                              </m:r>
                                            </m:e>
                                          </m:acc>
                                        </m:e>
                                        <m:sub>
                                          <m:r>
                                            <a:rPr lang="tr-TR" i="1">
                                              <a:latin typeface="Cambria Math" panose="02040503050406030204" pitchFamily="18" charset="0"/>
                                            </a:rPr>
                                            <m:t>𝑡</m:t>
                                          </m:r>
                                        </m:sub>
                                      </m:sSub>
                                    </m:e>
                                  </m:d>
                                </m:e>
                                <m:sup>
                                  <m:r>
                                    <a:rPr lang="tr-TR" i="1">
                                      <a:latin typeface="Cambria Math"/>
                                    </a:rPr>
                                    <m:t>2</m:t>
                                  </m:r>
                                </m:sup>
                              </m:sSup>
                            </m:e>
                          </m:nary>
                        </m:e>
                      </m:func>
                    </m:oMath>
                  </m:oMathPara>
                </a14:m>
                <a:endParaRPr lang="tr-TR" dirty="0" smtClean="0"/>
              </a:p>
              <a:p>
                <a:pPr marL="0" indent="0">
                  <a:buNone/>
                </a:pPr>
                <a:r>
                  <a:rPr lang="tr-TR" dirty="0" smtClean="0"/>
                  <a:t>by choosing </a:t>
                </a:r>
                <a14:m>
                  <m:oMath xmlns:m="http://schemas.openxmlformats.org/officeDocument/2006/math">
                    <m:r>
                      <a:rPr lang="tr-TR" b="0" i="1" smtClean="0">
                        <a:latin typeface="Cambria Math" panose="02040503050406030204" pitchFamily="18" charset="0"/>
                      </a:rPr>
                      <m:t>𝑎</m:t>
                    </m:r>
                    <m:r>
                      <a:rPr lang="tr-TR" b="0" i="1" smtClean="0">
                        <a:latin typeface="Cambria Math" panose="02040503050406030204" pitchFamily="18" charset="0"/>
                      </a:rPr>
                      <m:t> </m:t>
                    </m:r>
                  </m:oMath>
                </a14:m>
                <a:r>
                  <a:rPr lang="tr-TR" dirty="0" smtClean="0"/>
                  <a:t>and </a:t>
                </a:r>
                <a14:m>
                  <m:oMath xmlns:m="http://schemas.openxmlformats.org/officeDocument/2006/math">
                    <m:r>
                      <a:rPr lang="tr-TR" b="0" i="1" smtClean="0">
                        <a:latin typeface="Cambria Math" panose="02040503050406030204" pitchFamily="18" charset="0"/>
                      </a:rPr>
                      <m:t>𝑏</m:t>
                    </m:r>
                  </m:oMath>
                </a14:m>
                <a:r>
                  <a:rPr lang="tr-TR" dirty="0" smtClean="0"/>
                  <a:t>.</a:t>
                </a:r>
                <a:endParaRPr lang="tr-TR" dirty="0" smtClean="0"/>
              </a:p>
              <a:p>
                <a:r>
                  <a:rPr lang="tr-TR" dirty="0" smtClean="0"/>
                  <a:t>In order to solve this problem, we need </a:t>
                </a:r>
                <a:r>
                  <a:rPr lang="tr-TR" b="1" dirty="0" smtClean="0">
                    <a:solidFill>
                      <a:srgbClr val="FF0000"/>
                    </a:solidFill>
                  </a:rPr>
                  <a:t>calculus</a:t>
                </a:r>
                <a:r>
                  <a:rPr lang="tr-TR"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2695"/>
                </a:stretch>
              </a:blipFill>
            </p:spPr>
            <p:txBody>
              <a:bodyPr/>
              <a:lstStyle/>
              <a:p>
                <a:r>
                  <a:rPr lang="tr-TR">
                    <a:noFill/>
                  </a:rPr>
                  <a:t> </a:t>
                </a:r>
              </a:p>
            </p:txBody>
          </p:sp>
        </mc:Fallback>
      </mc:AlternateContent>
    </p:spTree>
    <p:extLst>
      <p:ext uri="{BB962C8B-B14F-4D97-AF65-F5344CB8AC3E}">
        <p14:creationId xmlns:p14="http://schemas.microsoft.com/office/powerpoint/2010/main" val="294996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1107</Words>
  <Application>Microsoft Office PowerPoint</Application>
  <PresentationFormat>On-screen Show (4:3)</PresentationFormat>
  <Paragraphs>143</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Office Theme</vt:lpstr>
      <vt:lpstr>Back to the Future</vt:lpstr>
      <vt:lpstr>Back to the future</vt:lpstr>
      <vt:lpstr>Carl Friedrich Gauss (1777-1855)</vt:lpstr>
      <vt:lpstr>Ceres (Antique Rome)</vt:lpstr>
      <vt:lpstr>Ceres (Dwarf Planet)</vt:lpstr>
      <vt:lpstr>Giuseppe Piazzi (1746 –1826)</vt:lpstr>
      <vt:lpstr>Curve Fitting</vt:lpstr>
      <vt:lpstr>Pierre-Simon Laplace (1749-1827)</vt:lpstr>
      <vt:lpstr>Least Squares:</vt:lpstr>
      <vt:lpstr>Laplace’s Stability</vt:lpstr>
      <vt:lpstr>Where does calculus come from?</vt:lpstr>
      <vt:lpstr>Where does calculus come from?</vt:lpstr>
      <vt:lpstr>Observatories (Rasathane)</vt:lpstr>
      <vt:lpstr>What about Ottoman Empire?</vt:lpstr>
      <vt:lpstr>Any economic results?</vt:lpstr>
      <vt:lpstr>Relatively?</vt:lpstr>
      <vt:lpstr>And the Republican Era…</vt:lpstr>
      <vt:lpstr>Summary:</vt:lpstr>
      <vt:lpstr>But this relation is very standard</vt:lpstr>
      <vt:lpstr>Why Britain?</vt:lpstr>
      <vt:lpstr>Industrial Revolution</vt:lpstr>
      <vt:lpstr>Industrial Revolution</vt:lpstr>
      <vt:lpstr>Industrial Revolution</vt:lpstr>
      <vt:lpstr>Why were these invented in Britain?</vt:lpstr>
      <vt:lpstr>Relevance of High Wages </vt:lpstr>
      <vt:lpstr>What does «high wage» mean?</vt:lpstr>
      <vt:lpstr>Relative to other countries</vt:lpstr>
      <vt:lpstr>Relative to Subsistance</vt:lpstr>
      <vt:lpstr>Relative to energy prices</vt:lpstr>
      <vt:lpstr>Why were wages high, anyway?</vt:lpstr>
      <vt:lpstr>First One</vt:lpstr>
      <vt:lpstr>Second One</vt:lpstr>
      <vt:lpstr>Biased Technical Change</vt:lpstr>
    </vt:vector>
  </TitlesOfParts>
  <Company>YTÜ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Pencere Kullanıcısı</dc:creator>
  <cp:lastModifiedBy>Burak Ünveren</cp:lastModifiedBy>
  <cp:revision>35</cp:revision>
  <dcterms:created xsi:type="dcterms:W3CDTF">2016-04-18T06:55:50Z</dcterms:created>
  <dcterms:modified xsi:type="dcterms:W3CDTF">2020-12-07T22:22:10Z</dcterms:modified>
</cp:coreProperties>
</file>