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9"/>
  </p:notesMasterIdLst>
  <p:handoutMasterIdLst>
    <p:handoutMasterId r:id="rId40"/>
  </p:handoutMasterIdLst>
  <p:sldIdLst>
    <p:sldId id="299" r:id="rId2"/>
    <p:sldId id="306" r:id="rId3"/>
    <p:sldId id="307" r:id="rId4"/>
    <p:sldId id="308" r:id="rId5"/>
    <p:sldId id="256" r:id="rId6"/>
    <p:sldId id="301" r:id="rId7"/>
    <p:sldId id="302" r:id="rId8"/>
    <p:sldId id="257" r:id="rId9"/>
    <p:sldId id="300" r:id="rId10"/>
    <p:sldId id="324" r:id="rId11"/>
    <p:sldId id="321" r:id="rId12"/>
    <p:sldId id="325" r:id="rId13"/>
    <p:sldId id="326" r:id="rId14"/>
    <p:sldId id="328" r:id="rId15"/>
    <p:sldId id="327" r:id="rId16"/>
    <p:sldId id="303" r:id="rId17"/>
    <p:sldId id="258" r:id="rId18"/>
    <p:sldId id="281" r:id="rId19"/>
    <p:sldId id="262" r:id="rId20"/>
    <p:sldId id="263" r:id="rId21"/>
    <p:sldId id="264" r:id="rId22"/>
    <p:sldId id="271" r:id="rId23"/>
    <p:sldId id="273" r:id="rId24"/>
    <p:sldId id="313" r:id="rId25"/>
    <p:sldId id="314" r:id="rId26"/>
    <p:sldId id="315" r:id="rId27"/>
    <p:sldId id="316" r:id="rId28"/>
    <p:sldId id="317" r:id="rId29"/>
    <p:sldId id="318" r:id="rId30"/>
    <p:sldId id="274" r:id="rId31"/>
    <p:sldId id="275" r:id="rId32"/>
    <p:sldId id="319" r:id="rId33"/>
    <p:sldId id="311" r:id="rId34"/>
    <p:sldId id="312" r:id="rId35"/>
    <p:sldId id="320" r:id="rId36"/>
    <p:sldId id="323" r:id="rId37"/>
    <p:sldId id="322" r:id="rId38"/>
  </p:sldIdLst>
  <p:sldSz cx="9144000" cy="6858000" type="screen4x3"/>
  <p:notesSz cx="10234613" cy="7102475"/>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4" autoAdjust="0"/>
    <p:restoredTop sz="86410" autoAdjust="0"/>
  </p:normalViewPr>
  <p:slideViewPr>
    <p:cSldViewPr>
      <p:cViewPr varScale="1">
        <p:scale>
          <a:sx n="91" d="100"/>
          <a:sy n="91" d="100"/>
        </p:scale>
        <p:origin x="1378" y="6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884" y="-96"/>
      </p:cViewPr>
      <p:guideLst>
        <p:guide orient="horz" pos="2237"/>
        <p:guide pos="32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435475" cy="355600"/>
          </a:xfrm>
          <a:prstGeom prst="rect">
            <a:avLst/>
          </a:prstGeom>
        </p:spPr>
        <p:txBody>
          <a:bodyPr vert="horz" lIns="99066" tIns="49533" rIns="99066" bIns="49533" rtlCol="0"/>
          <a:lstStyle>
            <a:lvl1pPr algn="l">
              <a:defRPr sz="1300"/>
            </a:lvl1pPr>
          </a:lstStyle>
          <a:p>
            <a:pPr>
              <a:defRPr/>
            </a:pPr>
            <a:endParaRPr lang="tr-TR"/>
          </a:p>
        </p:txBody>
      </p:sp>
      <p:sp>
        <p:nvSpPr>
          <p:cNvPr id="3" name="Veri Yer Tutucusu 2"/>
          <p:cNvSpPr>
            <a:spLocks noGrp="1"/>
          </p:cNvSpPr>
          <p:nvPr>
            <p:ph type="dt" sz="quarter" idx="1"/>
          </p:nvPr>
        </p:nvSpPr>
        <p:spPr>
          <a:xfrm>
            <a:off x="5797550" y="0"/>
            <a:ext cx="4435475" cy="355600"/>
          </a:xfrm>
          <a:prstGeom prst="rect">
            <a:avLst/>
          </a:prstGeom>
        </p:spPr>
        <p:txBody>
          <a:bodyPr vert="horz" lIns="99066" tIns="49533" rIns="99066" bIns="49533" rtlCol="0"/>
          <a:lstStyle>
            <a:lvl1pPr algn="r">
              <a:defRPr sz="1300"/>
            </a:lvl1pPr>
          </a:lstStyle>
          <a:p>
            <a:pPr>
              <a:defRPr/>
            </a:pPr>
            <a:fld id="{55D8B585-8A4C-4CEA-A095-71035B66EFD3}" type="datetimeFigureOut">
              <a:rPr lang="tr-TR"/>
              <a:pPr>
                <a:defRPr/>
              </a:pPr>
              <a:t>21.02.2024</a:t>
            </a:fld>
            <a:endParaRPr lang="tr-TR"/>
          </a:p>
        </p:txBody>
      </p:sp>
      <p:sp>
        <p:nvSpPr>
          <p:cNvPr id="4" name="Altbilgi Yer Tutucusu 3"/>
          <p:cNvSpPr>
            <a:spLocks noGrp="1"/>
          </p:cNvSpPr>
          <p:nvPr>
            <p:ph type="ftr" sz="quarter" idx="2"/>
          </p:nvPr>
        </p:nvSpPr>
        <p:spPr>
          <a:xfrm>
            <a:off x="0" y="6745288"/>
            <a:ext cx="4435475" cy="355600"/>
          </a:xfrm>
          <a:prstGeom prst="rect">
            <a:avLst/>
          </a:prstGeom>
        </p:spPr>
        <p:txBody>
          <a:bodyPr vert="horz" lIns="99066" tIns="49533" rIns="99066" bIns="49533" rtlCol="0" anchor="b"/>
          <a:lstStyle>
            <a:lvl1pPr algn="l">
              <a:defRPr sz="1300"/>
            </a:lvl1pPr>
          </a:lstStyle>
          <a:p>
            <a:pPr>
              <a:defRPr/>
            </a:pPr>
            <a:endParaRPr lang="tr-TR"/>
          </a:p>
        </p:txBody>
      </p:sp>
      <p:sp>
        <p:nvSpPr>
          <p:cNvPr id="5" name="Slayt Numarası Yer Tutucusu 4"/>
          <p:cNvSpPr>
            <a:spLocks noGrp="1"/>
          </p:cNvSpPr>
          <p:nvPr>
            <p:ph type="sldNum" sz="quarter" idx="3"/>
          </p:nvPr>
        </p:nvSpPr>
        <p:spPr>
          <a:xfrm>
            <a:off x="5797550" y="6745288"/>
            <a:ext cx="4435475" cy="355600"/>
          </a:xfrm>
          <a:prstGeom prst="rect">
            <a:avLst/>
          </a:prstGeom>
        </p:spPr>
        <p:txBody>
          <a:bodyPr vert="horz" wrap="square" lIns="99066" tIns="49533" rIns="99066" bIns="49533" numCol="1" anchor="b" anchorCtr="0" compatLnSpc="1">
            <a:prstTxWarp prst="textNoShape">
              <a:avLst/>
            </a:prstTxWarp>
          </a:bodyPr>
          <a:lstStyle>
            <a:lvl1pPr algn="r">
              <a:defRPr sz="1300" smtClean="0"/>
            </a:lvl1pPr>
          </a:lstStyle>
          <a:p>
            <a:pPr>
              <a:defRPr/>
            </a:pPr>
            <a:fld id="{CF89880F-9E36-4D11-9280-10B2CB5B034F}" type="slidenum">
              <a:rPr lang="tr-TR" altLang="tr-TR"/>
              <a:pPr>
                <a:defRPr/>
              </a:pPr>
              <a:t>‹#›</a:t>
            </a:fld>
            <a:endParaRPr lang="tr-TR" altLang="tr-TR"/>
          </a:p>
        </p:txBody>
      </p:sp>
    </p:spTree>
    <p:extLst>
      <p:ext uri="{BB962C8B-B14F-4D97-AF65-F5344CB8AC3E}">
        <p14:creationId xmlns:p14="http://schemas.microsoft.com/office/powerpoint/2010/main" val="3913122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435475" cy="355600"/>
          </a:xfrm>
          <a:prstGeom prst="rect">
            <a:avLst/>
          </a:prstGeom>
        </p:spPr>
        <p:txBody>
          <a:bodyPr vert="horz" lIns="99066" tIns="49533" rIns="99066" bIns="49533" rtlCol="0"/>
          <a:lstStyle>
            <a:lvl1pPr algn="l" eaLnBrk="1" hangingPunct="1">
              <a:defRPr sz="1300"/>
            </a:lvl1pPr>
          </a:lstStyle>
          <a:p>
            <a:pPr>
              <a:defRPr/>
            </a:pPr>
            <a:endParaRPr lang="tr-TR"/>
          </a:p>
        </p:txBody>
      </p:sp>
      <p:sp>
        <p:nvSpPr>
          <p:cNvPr id="3" name="2 Veri Yer Tutucusu"/>
          <p:cNvSpPr>
            <a:spLocks noGrp="1"/>
          </p:cNvSpPr>
          <p:nvPr>
            <p:ph type="dt" idx="1"/>
          </p:nvPr>
        </p:nvSpPr>
        <p:spPr>
          <a:xfrm>
            <a:off x="5797550" y="0"/>
            <a:ext cx="4435475" cy="355600"/>
          </a:xfrm>
          <a:prstGeom prst="rect">
            <a:avLst/>
          </a:prstGeom>
        </p:spPr>
        <p:txBody>
          <a:bodyPr vert="horz" lIns="99066" tIns="49533" rIns="99066" bIns="49533" rtlCol="0"/>
          <a:lstStyle>
            <a:lvl1pPr algn="r" eaLnBrk="1" hangingPunct="1">
              <a:defRPr sz="1300"/>
            </a:lvl1pPr>
          </a:lstStyle>
          <a:p>
            <a:pPr>
              <a:defRPr/>
            </a:pPr>
            <a:fld id="{E3400FF0-3FB0-43E9-814D-16FE61F8B0EB}" type="datetimeFigureOut">
              <a:rPr lang="tr-TR"/>
              <a:pPr>
                <a:defRPr/>
              </a:pPr>
              <a:t>21.02.2024</a:t>
            </a:fld>
            <a:endParaRPr lang="tr-TR"/>
          </a:p>
        </p:txBody>
      </p:sp>
      <p:sp>
        <p:nvSpPr>
          <p:cNvPr id="4" name="3 Slayt Görüntüsü Yer Tutucusu"/>
          <p:cNvSpPr>
            <a:spLocks noGrp="1" noRot="1" noChangeAspect="1"/>
          </p:cNvSpPr>
          <p:nvPr>
            <p:ph type="sldImg" idx="2"/>
          </p:nvPr>
        </p:nvSpPr>
        <p:spPr>
          <a:xfrm>
            <a:off x="3341688" y="533400"/>
            <a:ext cx="3551237" cy="2662238"/>
          </a:xfrm>
          <a:prstGeom prst="rect">
            <a:avLst/>
          </a:prstGeom>
          <a:noFill/>
          <a:ln w="12700">
            <a:solidFill>
              <a:prstClr val="black"/>
            </a:solidFill>
          </a:ln>
        </p:spPr>
        <p:txBody>
          <a:bodyPr vert="horz" lIns="99066" tIns="49533" rIns="99066" bIns="49533" rtlCol="0" anchor="ctr"/>
          <a:lstStyle/>
          <a:p>
            <a:pPr lvl="0"/>
            <a:endParaRPr lang="tr-TR" noProof="0"/>
          </a:p>
        </p:txBody>
      </p:sp>
      <p:sp>
        <p:nvSpPr>
          <p:cNvPr id="5" name="4 Not Yer Tutucusu"/>
          <p:cNvSpPr>
            <a:spLocks noGrp="1"/>
          </p:cNvSpPr>
          <p:nvPr>
            <p:ph type="body" sz="quarter" idx="3"/>
          </p:nvPr>
        </p:nvSpPr>
        <p:spPr>
          <a:xfrm>
            <a:off x="1023938" y="3373438"/>
            <a:ext cx="8186737" cy="3195637"/>
          </a:xfrm>
          <a:prstGeom prst="rect">
            <a:avLst/>
          </a:prstGeom>
        </p:spPr>
        <p:txBody>
          <a:bodyPr vert="horz" lIns="99066" tIns="49533" rIns="99066" bIns="49533"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6745288"/>
            <a:ext cx="4435475" cy="355600"/>
          </a:xfrm>
          <a:prstGeom prst="rect">
            <a:avLst/>
          </a:prstGeom>
        </p:spPr>
        <p:txBody>
          <a:bodyPr vert="horz" lIns="99066" tIns="49533" rIns="99066" bIns="49533" rtlCol="0" anchor="b"/>
          <a:lstStyle>
            <a:lvl1pPr algn="l" eaLnBrk="1" hangingPunct="1">
              <a:defRPr sz="1300"/>
            </a:lvl1pPr>
          </a:lstStyle>
          <a:p>
            <a:pPr>
              <a:defRPr/>
            </a:pPr>
            <a:endParaRPr lang="tr-TR"/>
          </a:p>
        </p:txBody>
      </p:sp>
      <p:sp>
        <p:nvSpPr>
          <p:cNvPr id="7" name="6 Slayt Numarası Yer Tutucusu"/>
          <p:cNvSpPr>
            <a:spLocks noGrp="1"/>
          </p:cNvSpPr>
          <p:nvPr>
            <p:ph type="sldNum" sz="quarter" idx="5"/>
          </p:nvPr>
        </p:nvSpPr>
        <p:spPr>
          <a:xfrm>
            <a:off x="5797550" y="6745288"/>
            <a:ext cx="4435475" cy="355600"/>
          </a:xfrm>
          <a:prstGeom prst="rect">
            <a:avLst/>
          </a:prstGeom>
        </p:spPr>
        <p:txBody>
          <a:bodyPr vert="horz" wrap="square" lIns="99066" tIns="49533" rIns="99066" bIns="49533" numCol="1" anchor="b" anchorCtr="0" compatLnSpc="1">
            <a:prstTxWarp prst="textNoShape">
              <a:avLst/>
            </a:prstTxWarp>
          </a:bodyPr>
          <a:lstStyle>
            <a:lvl1pPr algn="r" eaLnBrk="1" hangingPunct="1">
              <a:defRPr sz="1300" smtClean="0"/>
            </a:lvl1pPr>
          </a:lstStyle>
          <a:p>
            <a:pPr>
              <a:defRPr/>
            </a:pPr>
            <a:fld id="{0F67A74C-ED1C-4B64-819A-3632C1019939}" type="slidenum">
              <a:rPr lang="tr-TR" altLang="tr-TR"/>
              <a:pPr>
                <a:defRPr/>
              </a:pPr>
              <a:t>‹#›</a:t>
            </a:fld>
            <a:endParaRPr lang="tr-TR" altLang="tr-TR"/>
          </a:p>
        </p:txBody>
      </p:sp>
    </p:spTree>
    <p:extLst>
      <p:ext uri="{BB962C8B-B14F-4D97-AF65-F5344CB8AC3E}">
        <p14:creationId xmlns:p14="http://schemas.microsoft.com/office/powerpoint/2010/main" val="3660235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63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F63C258-F195-4F4A-8C72-DFEE887AE5FE}" type="slidenum">
              <a:rPr lang="tr-TR" altLang="tr-TR" sz="1300"/>
              <a:pPr/>
              <a:t>1</a:t>
            </a:fld>
            <a:endParaRPr lang="tr-TR" altLang="tr-TR" sz="1300"/>
          </a:p>
        </p:txBody>
      </p:sp>
    </p:spTree>
    <p:extLst>
      <p:ext uri="{BB962C8B-B14F-4D97-AF65-F5344CB8AC3E}">
        <p14:creationId xmlns:p14="http://schemas.microsoft.com/office/powerpoint/2010/main" val="267190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latin typeface="Arial" panose="020B0604020202020204" pitchFamily="34" charset="0"/>
                <a:cs typeface="Arial" panose="020B0604020202020204" pitchFamily="34" charset="0"/>
              </a:rPr>
              <a:t>A </a:t>
            </a:r>
            <a:r>
              <a:rPr lang="en-US" altLang="tr-TR">
                <a:latin typeface="Arial" panose="020B0604020202020204" pitchFamily="34" charset="0"/>
                <a:cs typeface="Arial" panose="020B0604020202020204" pitchFamily="34" charset="0"/>
              </a:rPr>
              <a:t>simple idea, but very powerful concept</a:t>
            </a:r>
            <a:endParaRPr lang="tr-TR" altLang="tr-TR">
              <a:latin typeface="Arial" panose="020B0604020202020204" pitchFamily="34" charset="0"/>
              <a:cs typeface="Arial" panose="020B0604020202020204" pitchFamily="34" charset="0"/>
            </a:endParaRPr>
          </a:p>
        </p:txBody>
      </p:sp>
      <p:sp>
        <p:nvSpPr>
          <p:cNvPr id="235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309A0FA1-1B6C-4984-8A3F-06B52AEA1276}" type="slidenum">
              <a:rPr lang="tr-TR" altLang="tr-TR" sz="1300"/>
              <a:pPr/>
              <a:t>7</a:t>
            </a:fld>
            <a:endParaRPr lang="tr-TR" altLang="tr-TR" sz="1300"/>
          </a:p>
        </p:txBody>
      </p:sp>
    </p:spTree>
    <p:extLst>
      <p:ext uri="{BB962C8B-B14F-4D97-AF65-F5344CB8AC3E}">
        <p14:creationId xmlns:p14="http://schemas.microsoft.com/office/powerpoint/2010/main" val="245084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4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6" name="5 Slayt Numarası Yer Tutucusu"/>
          <p:cNvSpPr>
            <a:spLocks noGrp="1"/>
          </p:cNvSpPr>
          <p:nvPr>
            <p:ph type="sldNum" sz="quarter" idx="12"/>
          </p:nvPr>
        </p:nvSpPr>
        <p:spPr/>
        <p:txBody>
          <a:bodyPr/>
          <a:lstStyle>
            <a:lvl1pPr>
              <a:defRPr smtClean="0"/>
            </a:lvl1pPr>
          </a:lstStyle>
          <a:p>
            <a:pPr>
              <a:defRPr/>
            </a:pPr>
            <a:fld id="{1F008689-ADBB-4161-9B6F-15A16EB9B7E4}" type="slidenum">
              <a:rPr lang="en-US" altLang="tr-TR"/>
              <a:pPr>
                <a:defRPr/>
              </a:pPr>
              <a:t>‹#›</a:t>
            </a:fld>
            <a:endParaRPr lang="en-US" altLang="tr-TR"/>
          </a:p>
        </p:txBody>
      </p:sp>
    </p:spTree>
    <p:extLst>
      <p:ext uri="{BB962C8B-B14F-4D97-AF65-F5344CB8AC3E}">
        <p14:creationId xmlns:p14="http://schemas.microsoft.com/office/powerpoint/2010/main" val="172575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4" name="8 Dikdörtgen"/>
          <p:cNvSpPr>
            <a:spLocks noChangeArrowheads="1"/>
          </p:cNvSpPr>
          <p:nvPr userDrawn="1"/>
        </p:nvSpPr>
        <p:spPr bwMode="auto">
          <a:xfrm>
            <a:off x="3276600" y="6607175"/>
            <a:ext cx="4572000" cy="276225"/>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1200" dirty="0">
                <a:solidFill>
                  <a:srgbClr val="595959"/>
                </a:solidFill>
              </a:rPr>
              <a:t>Control Systems Slides, Dr. Ş. N. Engin, YTÜ, Spring 2014</a:t>
            </a:r>
            <a:endParaRPr lang="tr-TR" sz="1200" dirty="0"/>
          </a:p>
        </p:txBody>
      </p:sp>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4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7" name="5 Slayt Numarası Yer Tutucusu"/>
          <p:cNvSpPr>
            <a:spLocks noGrp="1"/>
          </p:cNvSpPr>
          <p:nvPr>
            <p:ph type="sldNum" sz="quarter" idx="12"/>
          </p:nvPr>
        </p:nvSpPr>
        <p:spPr/>
        <p:txBody>
          <a:bodyPr/>
          <a:lstStyle>
            <a:lvl1pPr>
              <a:defRPr smtClean="0"/>
            </a:lvl1pPr>
          </a:lstStyle>
          <a:p>
            <a:pPr>
              <a:defRPr/>
            </a:pPr>
            <a:fld id="{52045E7B-B50D-491E-8376-F36B7FCD6364}" type="slidenum">
              <a:rPr lang="en-US" altLang="tr-TR"/>
              <a:pPr>
                <a:defRPr/>
              </a:pPr>
              <a:t>‹#›</a:t>
            </a:fld>
            <a:endParaRPr lang="en-US" altLang="tr-TR"/>
          </a:p>
        </p:txBody>
      </p:sp>
    </p:spTree>
    <p:extLst>
      <p:ext uri="{BB962C8B-B14F-4D97-AF65-F5344CB8AC3E}">
        <p14:creationId xmlns:p14="http://schemas.microsoft.com/office/powerpoint/2010/main" val="20899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8 Dikdörtgen"/>
          <p:cNvSpPr>
            <a:spLocks noChangeArrowheads="1"/>
          </p:cNvSpPr>
          <p:nvPr userDrawn="1"/>
        </p:nvSpPr>
        <p:spPr bwMode="auto">
          <a:xfrm>
            <a:off x="3048000" y="6594475"/>
            <a:ext cx="4572000" cy="276225"/>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r>
              <a:rPr lang="en-US" sz="1200" dirty="0">
                <a:solidFill>
                  <a:srgbClr val="595959"/>
                </a:solidFill>
              </a:rPr>
              <a:t>Control Systems Slides, Dr. Ş. N. Engin, YTÜ, Spring 2014</a:t>
            </a:r>
            <a:endParaRPr lang="tr-TR" sz="1200" dirty="0"/>
          </a:p>
        </p:txBody>
      </p:sp>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4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7" name="5 Slayt Numarası Yer Tutucusu"/>
          <p:cNvSpPr>
            <a:spLocks noGrp="1"/>
          </p:cNvSpPr>
          <p:nvPr>
            <p:ph type="sldNum" sz="quarter" idx="12"/>
          </p:nvPr>
        </p:nvSpPr>
        <p:spPr/>
        <p:txBody>
          <a:bodyPr/>
          <a:lstStyle>
            <a:lvl1pPr>
              <a:defRPr smtClean="0"/>
            </a:lvl1pPr>
          </a:lstStyle>
          <a:p>
            <a:pPr>
              <a:defRPr/>
            </a:pPr>
            <a:fld id="{F1B048FC-A3A9-4CC5-A3BD-275ACF15E967}" type="slidenum">
              <a:rPr lang="en-US" altLang="tr-TR"/>
              <a:pPr>
                <a:defRPr/>
              </a:pPr>
              <a:t>‹#›</a:t>
            </a:fld>
            <a:endParaRPr lang="en-US" altLang="tr-TR"/>
          </a:p>
        </p:txBody>
      </p:sp>
    </p:spTree>
    <p:extLst>
      <p:ext uri="{BB962C8B-B14F-4D97-AF65-F5344CB8AC3E}">
        <p14:creationId xmlns:p14="http://schemas.microsoft.com/office/powerpoint/2010/main" val="165272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4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6" name="5 Slayt Numarası Yer Tutucusu"/>
          <p:cNvSpPr>
            <a:spLocks noGrp="1"/>
          </p:cNvSpPr>
          <p:nvPr>
            <p:ph type="sldNum" sz="quarter" idx="12"/>
          </p:nvPr>
        </p:nvSpPr>
        <p:spPr/>
        <p:txBody>
          <a:bodyPr/>
          <a:lstStyle>
            <a:lvl1pPr>
              <a:defRPr smtClean="0"/>
            </a:lvl1pPr>
          </a:lstStyle>
          <a:p>
            <a:pPr>
              <a:defRPr/>
            </a:pPr>
            <a:fld id="{2A51F10B-9123-490C-9BBC-728C4A7181CF}" type="slidenum">
              <a:rPr lang="en-US" altLang="tr-TR"/>
              <a:pPr>
                <a:defRPr/>
              </a:pPr>
              <a:t>‹#›</a:t>
            </a:fld>
            <a:endParaRPr lang="en-US" altLang="tr-TR"/>
          </a:p>
        </p:txBody>
      </p:sp>
    </p:spTree>
    <p:extLst>
      <p:ext uri="{BB962C8B-B14F-4D97-AF65-F5344CB8AC3E}">
        <p14:creationId xmlns:p14="http://schemas.microsoft.com/office/powerpoint/2010/main" val="38570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5" name="4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6" name="5 Slayt Numarası Yer Tutucusu"/>
          <p:cNvSpPr>
            <a:spLocks noGrp="1"/>
          </p:cNvSpPr>
          <p:nvPr>
            <p:ph type="sldNum" sz="quarter" idx="12"/>
          </p:nvPr>
        </p:nvSpPr>
        <p:spPr/>
        <p:txBody>
          <a:bodyPr/>
          <a:lstStyle>
            <a:lvl1pPr>
              <a:defRPr smtClean="0"/>
            </a:lvl1pPr>
          </a:lstStyle>
          <a:p>
            <a:pPr>
              <a:defRPr/>
            </a:pPr>
            <a:fld id="{670CD597-C680-4029-801E-86D1D0231ED0}" type="slidenum">
              <a:rPr lang="en-US" altLang="tr-TR"/>
              <a:pPr>
                <a:defRPr/>
              </a:pPr>
              <a:t>‹#›</a:t>
            </a:fld>
            <a:endParaRPr lang="en-US" altLang="tr-TR"/>
          </a:p>
        </p:txBody>
      </p:sp>
    </p:spTree>
    <p:extLst>
      <p:ext uri="{BB962C8B-B14F-4D97-AF65-F5344CB8AC3E}">
        <p14:creationId xmlns:p14="http://schemas.microsoft.com/office/powerpoint/2010/main" val="25564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6" name="5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7" name="6 Slayt Numarası Yer Tutucusu"/>
          <p:cNvSpPr>
            <a:spLocks noGrp="1"/>
          </p:cNvSpPr>
          <p:nvPr>
            <p:ph type="sldNum" sz="quarter" idx="12"/>
          </p:nvPr>
        </p:nvSpPr>
        <p:spPr/>
        <p:txBody>
          <a:bodyPr/>
          <a:lstStyle>
            <a:lvl1pPr>
              <a:defRPr smtClean="0"/>
            </a:lvl1pPr>
          </a:lstStyle>
          <a:p>
            <a:pPr>
              <a:defRPr/>
            </a:pPr>
            <a:fld id="{5C15A8ED-08FF-4F13-A396-A65BAFD57B5C}" type="slidenum">
              <a:rPr lang="en-US" altLang="tr-TR"/>
              <a:pPr>
                <a:defRPr/>
              </a:pPr>
              <a:t>‹#›</a:t>
            </a:fld>
            <a:endParaRPr lang="en-US" altLang="tr-TR"/>
          </a:p>
        </p:txBody>
      </p:sp>
    </p:spTree>
    <p:extLst>
      <p:ext uri="{BB962C8B-B14F-4D97-AF65-F5344CB8AC3E}">
        <p14:creationId xmlns:p14="http://schemas.microsoft.com/office/powerpoint/2010/main" val="196686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8" name="7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9" name="8 Slayt Numarası Yer Tutucusu"/>
          <p:cNvSpPr>
            <a:spLocks noGrp="1"/>
          </p:cNvSpPr>
          <p:nvPr>
            <p:ph type="sldNum" sz="quarter" idx="12"/>
          </p:nvPr>
        </p:nvSpPr>
        <p:spPr/>
        <p:txBody>
          <a:bodyPr/>
          <a:lstStyle>
            <a:lvl1pPr>
              <a:defRPr smtClean="0"/>
            </a:lvl1pPr>
          </a:lstStyle>
          <a:p>
            <a:pPr>
              <a:defRPr/>
            </a:pPr>
            <a:fld id="{A693138C-8DF2-4CED-8CA5-A33A2ADE526C}" type="slidenum">
              <a:rPr lang="en-US" altLang="tr-TR"/>
              <a:pPr>
                <a:defRPr/>
              </a:pPr>
              <a:t>‹#›</a:t>
            </a:fld>
            <a:endParaRPr lang="en-US" altLang="tr-TR"/>
          </a:p>
        </p:txBody>
      </p:sp>
    </p:spTree>
    <p:extLst>
      <p:ext uri="{BB962C8B-B14F-4D97-AF65-F5344CB8AC3E}">
        <p14:creationId xmlns:p14="http://schemas.microsoft.com/office/powerpoint/2010/main" val="111138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4" name="3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5" name="4 Slayt Numarası Yer Tutucusu"/>
          <p:cNvSpPr>
            <a:spLocks noGrp="1"/>
          </p:cNvSpPr>
          <p:nvPr>
            <p:ph type="sldNum" sz="quarter" idx="12"/>
          </p:nvPr>
        </p:nvSpPr>
        <p:spPr/>
        <p:txBody>
          <a:bodyPr/>
          <a:lstStyle>
            <a:lvl1pPr>
              <a:defRPr smtClean="0"/>
            </a:lvl1pPr>
          </a:lstStyle>
          <a:p>
            <a:pPr>
              <a:defRPr/>
            </a:pPr>
            <a:fld id="{2987F1C1-A142-4B99-8FDE-5D5599376221}" type="slidenum">
              <a:rPr lang="en-US" altLang="tr-TR"/>
              <a:pPr>
                <a:defRPr/>
              </a:pPr>
              <a:t>‹#›</a:t>
            </a:fld>
            <a:endParaRPr lang="en-US" altLang="tr-TR"/>
          </a:p>
        </p:txBody>
      </p:sp>
    </p:spTree>
    <p:extLst>
      <p:ext uri="{BB962C8B-B14F-4D97-AF65-F5344CB8AC3E}">
        <p14:creationId xmlns:p14="http://schemas.microsoft.com/office/powerpoint/2010/main" val="177325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8 Dikdörtgen"/>
          <p:cNvSpPr>
            <a:spLocks noChangeArrowheads="1"/>
          </p:cNvSpPr>
          <p:nvPr userDrawn="1"/>
        </p:nvSpPr>
        <p:spPr bwMode="auto">
          <a:xfrm>
            <a:off x="3189288" y="6607175"/>
            <a:ext cx="4572000" cy="276225"/>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1200" dirty="0">
                <a:solidFill>
                  <a:srgbClr val="595959"/>
                </a:solidFill>
              </a:rPr>
              <a:t>Control Systems Slides, Dr. Ş. N. Engin, YTÜ, </a:t>
            </a:r>
            <a:r>
              <a:rPr lang="tr-TR" sz="1200" dirty="0">
                <a:solidFill>
                  <a:srgbClr val="595959"/>
                </a:solidFill>
              </a:rPr>
              <a:t>Fall</a:t>
            </a:r>
            <a:r>
              <a:rPr lang="en-US" sz="1200" dirty="0">
                <a:solidFill>
                  <a:srgbClr val="595959"/>
                </a:solidFill>
              </a:rPr>
              <a:t> 2014</a:t>
            </a:r>
          </a:p>
        </p:txBody>
      </p:sp>
      <p:sp>
        <p:nvSpPr>
          <p:cNvPr id="3" name="3 Slayt Numarası Yer Tutucusu"/>
          <p:cNvSpPr>
            <a:spLocks noGrp="1"/>
          </p:cNvSpPr>
          <p:nvPr>
            <p:ph type="sldNum" sz="quarter" idx="10"/>
          </p:nvPr>
        </p:nvSpPr>
        <p:spPr/>
        <p:txBody>
          <a:bodyPr/>
          <a:lstStyle>
            <a:lvl1pPr>
              <a:defRPr smtClean="0">
                <a:solidFill>
                  <a:schemeClr val="tx1"/>
                </a:solidFill>
              </a:defRPr>
            </a:lvl1pPr>
          </a:lstStyle>
          <a:p>
            <a:pPr>
              <a:defRPr/>
            </a:pPr>
            <a:fld id="{78D977D7-EE85-4B58-A6D9-5EF55F24F0DF}" type="slidenum">
              <a:rPr lang="en-US" altLang="tr-TR"/>
              <a:pPr>
                <a:defRPr/>
              </a:pPr>
              <a:t>‹#›</a:t>
            </a:fld>
            <a:endParaRPr lang="en-US" altLang="tr-TR"/>
          </a:p>
        </p:txBody>
      </p:sp>
    </p:spTree>
    <p:extLst>
      <p:ext uri="{BB962C8B-B14F-4D97-AF65-F5344CB8AC3E}">
        <p14:creationId xmlns:p14="http://schemas.microsoft.com/office/powerpoint/2010/main" val="182301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8 Dikdörtgen"/>
          <p:cNvSpPr>
            <a:spLocks noChangeArrowheads="1"/>
          </p:cNvSpPr>
          <p:nvPr userDrawn="1"/>
        </p:nvSpPr>
        <p:spPr bwMode="auto">
          <a:xfrm>
            <a:off x="3048000" y="6629400"/>
            <a:ext cx="4572000" cy="276225"/>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1200" dirty="0">
                <a:solidFill>
                  <a:srgbClr val="595959"/>
                </a:solidFill>
              </a:rPr>
              <a:t>Control Systems Slides, Dr. Ş. N. Engin, YTÜ, Spring 2014</a:t>
            </a:r>
            <a:endParaRPr lang="tr-TR" sz="1200" dirty="0"/>
          </a:p>
        </p:txBody>
      </p:sp>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4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7" name="5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8" name="6 Slayt Numarası Yer Tutucusu"/>
          <p:cNvSpPr>
            <a:spLocks noGrp="1"/>
          </p:cNvSpPr>
          <p:nvPr>
            <p:ph type="sldNum" sz="quarter" idx="12"/>
          </p:nvPr>
        </p:nvSpPr>
        <p:spPr/>
        <p:txBody>
          <a:bodyPr/>
          <a:lstStyle>
            <a:lvl1pPr>
              <a:defRPr smtClean="0"/>
            </a:lvl1pPr>
          </a:lstStyle>
          <a:p>
            <a:pPr>
              <a:defRPr/>
            </a:pPr>
            <a:fld id="{90187C1A-D466-46C1-B17A-4A644017DB0D}" type="slidenum">
              <a:rPr lang="en-US" altLang="tr-TR"/>
              <a:pPr>
                <a:defRPr/>
              </a:pPr>
              <a:t>‹#›</a:t>
            </a:fld>
            <a:endParaRPr lang="en-US" altLang="tr-TR"/>
          </a:p>
        </p:txBody>
      </p:sp>
    </p:spTree>
    <p:extLst>
      <p:ext uri="{BB962C8B-B14F-4D97-AF65-F5344CB8AC3E}">
        <p14:creationId xmlns:p14="http://schemas.microsoft.com/office/powerpoint/2010/main" val="68572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8 Dikdörtgen"/>
          <p:cNvSpPr>
            <a:spLocks noChangeArrowheads="1"/>
          </p:cNvSpPr>
          <p:nvPr userDrawn="1"/>
        </p:nvSpPr>
        <p:spPr bwMode="auto">
          <a:xfrm>
            <a:off x="3200400" y="6629400"/>
            <a:ext cx="4572000" cy="276225"/>
          </a:xfrm>
          <a:prstGeom prst="rect">
            <a:avLst/>
          </a:prstGeom>
          <a:noFill/>
          <a:ln>
            <a:noFill/>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1200" dirty="0">
                <a:solidFill>
                  <a:srgbClr val="595959"/>
                </a:solidFill>
              </a:rPr>
              <a:t>Control Systems Slides, Dr. Ş. N. Engin, YTÜ, Spring 2014</a:t>
            </a:r>
            <a:endParaRPr lang="tr-TR" sz="1200" dirty="0"/>
          </a:p>
        </p:txBody>
      </p:sp>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4 Veri Yer Tutucusu"/>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7" name="5 Altbilgi Yer Tutucusu"/>
          <p:cNvSpPr>
            <a:spLocks noGrp="1"/>
          </p:cNvSpPr>
          <p:nvPr>
            <p:ph type="ftr" sz="quarter" idx="11"/>
          </p:nvPr>
        </p:nvSpPr>
        <p:spPr/>
        <p:txBody>
          <a:bodyPr/>
          <a:lstStyle>
            <a:lvl1pPr algn="ctr">
              <a:defRPr>
                <a:solidFill>
                  <a:schemeClr val="tx1">
                    <a:lumMod val="65000"/>
                    <a:lumOff val="35000"/>
                  </a:schemeClr>
                </a:solidFill>
              </a:defRPr>
            </a:lvl1pPr>
          </a:lstStyle>
          <a:p>
            <a:pPr>
              <a:defRPr/>
            </a:pPr>
            <a:r>
              <a:rPr lang="de-DE"/>
              <a:t>Control Systems, Türker Türker, Fall 2014</a:t>
            </a:r>
            <a:endParaRPr lang="en-US"/>
          </a:p>
        </p:txBody>
      </p:sp>
      <p:sp>
        <p:nvSpPr>
          <p:cNvPr id="8" name="6 Slayt Numarası Yer Tutucusu"/>
          <p:cNvSpPr>
            <a:spLocks noGrp="1"/>
          </p:cNvSpPr>
          <p:nvPr>
            <p:ph type="sldNum" sz="quarter" idx="12"/>
          </p:nvPr>
        </p:nvSpPr>
        <p:spPr/>
        <p:txBody>
          <a:bodyPr/>
          <a:lstStyle>
            <a:lvl1pPr>
              <a:defRPr smtClean="0"/>
            </a:lvl1pPr>
          </a:lstStyle>
          <a:p>
            <a:pPr>
              <a:defRPr/>
            </a:pPr>
            <a:fld id="{9F2068AE-07B1-40B1-A57C-190F4D5E879C}" type="slidenum">
              <a:rPr lang="en-US" altLang="tr-TR"/>
              <a:pPr>
                <a:defRPr/>
              </a:pPr>
              <a:t>‹#›</a:t>
            </a:fld>
            <a:endParaRPr lang="en-US" altLang="tr-TR"/>
          </a:p>
        </p:txBody>
      </p:sp>
    </p:spTree>
    <p:extLst>
      <p:ext uri="{BB962C8B-B14F-4D97-AF65-F5344CB8AC3E}">
        <p14:creationId xmlns:p14="http://schemas.microsoft.com/office/powerpoint/2010/main" val="213221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hade val="90000"/>
                  </a:schemeClr>
                </a:solidFill>
              </a:defRPr>
            </a:lvl1pPr>
          </a:lstStyle>
          <a:p>
            <a:pPr>
              <a:defRPr/>
            </a:pPr>
            <a:endParaRPr lang="en-US"/>
          </a:p>
        </p:txBody>
      </p:sp>
      <p:sp>
        <p:nvSpPr>
          <p:cNvPr id="5" name="4 Altbilgi Yer Tutucusu"/>
          <p:cNvSpPr>
            <a:spLocks noGrp="1"/>
          </p:cNvSpPr>
          <p:nvPr>
            <p:ph type="ftr" sz="quarter" idx="3"/>
          </p:nvPr>
        </p:nvSpPr>
        <p:spPr>
          <a:xfrm>
            <a:off x="3124200" y="6477000"/>
            <a:ext cx="4343400" cy="381000"/>
          </a:xfrm>
          <a:prstGeom prst="rect">
            <a:avLst/>
          </a:prstGeom>
        </p:spPr>
        <p:txBody>
          <a:bodyPr vert="horz" lIns="91440" tIns="45720" rIns="91440" bIns="45720" rtlCol="0" anchor="ctr"/>
          <a:lstStyle>
            <a:lvl1pPr algn="l" eaLnBrk="1" hangingPunct="1">
              <a:defRPr sz="1200">
                <a:solidFill>
                  <a:schemeClr val="tx2">
                    <a:shade val="90000"/>
                  </a:schemeClr>
                </a:solidFill>
              </a:defRPr>
            </a:lvl1pPr>
          </a:lstStyle>
          <a:p>
            <a:pPr>
              <a:defRPr/>
            </a:pPr>
            <a:r>
              <a:rPr lang="de-DE"/>
              <a:t>Control Systems, Türker Türker, Fall 2014</a:t>
            </a:r>
            <a:endParaRPr lang="en-US"/>
          </a:p>
        </p:txBody>
      </p:sp>
      <p:sp>
        <p:nvSpPr>
          <p:cNvPr id="6" name="5 Slayt Numarası Yer Tutucusu"/>
          <p:cNvSpPr>
            <a:spLocks noGrp="1"/>
          </p:cNvSpPr>
          <p:nvPr>
            <p:ph type="sldNum" sz="quarter" idx="4"/>
          </p:nvPr>
        </p:nvSpPr>
        <p:spPr>
          <a:xfrm>
            <a:off x="8001000" y="6356350"/>
            <a:ext cx="685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4A1A0D5-12BB-4506-989F-501BD8763D7D}" type="slidenum">
              <a:rPr lang="en-US" altLang="tr-TR"/>
              <a:pPr>
                <a:defRPr/>
              </a:pPr>
              <a:t>‹#›</a:t>
            </a:fld>
            <a:endParaRPr lang="en-US" altLang="tr-TR"/>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5800" y="6648450"/>
            <a:ext cx="21526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0" y="6643688"/>
            <a:ext cx="669925" cy="214312"/>
          </a:xfrm>
          <a:prstGeom prst="rect">
            <a:avLst/>
          </a:prstGeom>
          <a:noFill/>
          <a:ln>
            <a:noFill/>
          </a:ln>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800"/>
              <a:t>Illustrations</a:t>
            </a: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Mechanical_engineering" TargetMode="External"/><Relationship Id="rId7" Type="http://schemas.openxmlformats.org/officeDocument/2006/relationships/hyperlink" Target="https://en.wikipedia.org/wiki/Step_response" TargetMode="External"/><Relationship Id="rId2" Type="http://schemas.openxmlformats.org/officeDocument/2006/relationships/hyperlink" Target="https://en.wikipedia.org/wiki/Electrical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Impulse_response" TargetMode="External"/><Relationship Id="rId5" Type="http://schemas.openxmlformats.org/officeDocument/2006/relationships/hyperlink" Target="https://en.wikipedia.org/wiki/Steady_state" TargetMode="External"/><Relationship Id="rId4" Type="http://schemas.openxmlformats.org/officeDocument/2006/relationships/hyperlink" Target="https://en.wikipedia.org/w/index.php?title=Equilibrium_(systems)&amp;action=edit&amp;redlink=1"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Transient_response#cite_note-2" TargetMode="External"/><Relationship Id="rId3" Type="http://schemas.openxmlformats.org/officeDocument/2006/relationships/hyperlink" Target="https://en.wikipedia.org/wiki/Overshoot_(signal)" TargetMode="External"/><Relationship Id="rId7" Type="http://schemas.openxmlformats.org/officeDocument/2006/relationships/hyperlink" Target="https://en.wikipedia.org/wiki/Steady_state" TargetMode="External"/><Relationship Id="rId2" Type="http://schemas.openxmlformats.org/officeDocument/2006/relationships/hyperlink" Target="https://en.wikipedia.org/wiki/Rise_time" TargetMode="External"/><Relationship Id="rId1" Type="http://schemas.openxmlformats.org/officeDocument/2006/relationships/slideLayout" Target="../slideLayouts/slideLayout7.xml"/><Relationship Id="rId6" Type="http://schemas.openxmlformats.org/officeDocument/2006/relationships/hyperlink" Target="https://en.wikipedia.org/wiki/Transient_response#cite_note-Ogata230-1" TargetMode="External"/><Relationship Id="rId5" Type="http://schemas.openxmlformats.org/officeDocument/2006/relationships/hyperlink" Target="https://en.wikipedia.org/wiki/Settling_time" TargetMode="External"/><Relationship Id="rId4" Type="http://schemas.openxmlformats.org/officeDocument/2006/relationships/hyperlink" Target="https://en.wikipedia.org/wiki/Ringing_(signa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BB89FF-5769-4613-817E-F934A7087557}" type="slidenum">
              <a:rPr lang="en-US" altLang="tr-TR" sz="1200">
                <a:latin typeface="Times New Roman" panose="02020603050405020304" pitchFamily="18" charset="0"/>
              </a:rPr>
              <a:pPr>
                <a:spcBef>
                  <a:spcPct val="0"/>
                </a:spcBef>
                <a:buFontTx/>
                <a:buNone/>
              </a:pPr>
              <a:t>1</a:t>
            </a:fld>
            <a:endParaRPr lang="en-US" altLang="tr-TR" sz="1200">
              <a:latin typeface="Times New Roman" panose="02020603050405020304" pitchFamily="18" charset="0"/>
            </a:endParaRPr>
          </a:p>
        </p:txBody>
      </p:sp>
      <p:sp>
        <p:nvSpPr>
          <p:cNvPr id="3" name="Rectangle 2"/>
          <p:cNvSpPr>
            <a:spLocks noChangeArrowheads="1"/>
          </p:cNvSpPr>
          <p:nvPr/>
        </p:nvSpPr>
        <p:spPr bwMode="auto">
          <a:xfrm>
            <a:off x="457200" y="2595563"/>
            <a:ext cx="7772400" cy="2123658"/>
          </a:xfrm>
          <a:prstGeom prst="rect">
            <a:avLst/>
          </a:prstGeom>
          <a:noFill/>
          <a:ln w="9525">
            <a:noFill/>
            <a:miter lim="800000"/>
            <a:headEnd/>
            <a:tailEnd/>
          </a:ln>
          <a:effectLst/>
        </p:spPr>
        <p:txBody>
          <a:bodyPr wrap="square">
            <a:spAutoFit/>
          </a:bodyPr>
          <a:lstStyle/>
          <a:p>
            <a:pPr eaLnBrk="1" hangingPunct="1">
              <a:defRPr/>
            </a:pPr>
            <a:r>
              <a:rPr lang="tr-TR" sz="3200" dirty="0">
                <a:solidFill>
                  <a:schemeClr val="tx2">
                    <a:lumMod val="50000"/>
                  </a:schemeClr>
                </a:solidFill>
                <a:latin typeface="+mj-lt"/>
              </a:rPr>
              <a:t>Prof. Dr. Galip Cansever</a:t>
            </a:r>
            <a:br>
              <a:rPr lang="en-US" sz="1800" dirty="0">
                <a:solidFill>
                  <a:schemeClr val="tx2">
                    <a:lumMod val="50000"/>
                  </a:schemeClr>
                </a:solidFill>
                <a:latin typeface="+mj-lt"/>
              </a:rPr>
            </a:br>
            <a:br>
              <a:rPr lang="en-US" dirty="0">
                <a:solidFill>
                  <a:schemeClr val="tx2">
                    <a:lumMod val="50000"/>
                  </a:schemeClr>
                </a:solidFill>
                <a:latin typeface="+mj-lt"/>
              </a:rPr>
            </a:br>
            <a:r>
              <a:rPr lang="tr-TR" dirty="0">
                <a:solidFill>
                  <a:schemeClr val="tx2">
                    <a:lumMod val="50000"/>
                  </a:schemeClr>
                </a:solidFill>
                <a:latin typeface="+mj-lt"/>
              </a:rPr>
              <a:t>Altınbaş </a:t>
            </a:r>
            <a:r>
              <a:rPr lang="en-US" dirty="0">
                <a:solidFill>
                  <a:schemeClr val="tx2">
                    <a:lumMod val="50000"/>
                  </a:schemeClr>
                </a:solidFill>
                <a:latin typeface="+mj-lt"/>
              </a:rPr>
              <a:t>University</a:t>
            </a:r>
            <a:br>
              <a:rPr lang="en-US" dirty="0">
                <a:solidFill>
                  <a:schemeClr val="tx2">
                    <a:lumMod val="50000"/>
                  </a:schemeClr>
                </a:solidFill>
                <a:latin typeface="+mj-lt"/>
              </a:rPr>
            </a:br>
            <a:r>
              <a:rPr lang="en-US" dirty="0">
                <a:solidFill>
                  <a:schemeClr val="tx2">
                    <a:lumMod val="50000"/>
                  </a:schemeClr>
                </a:solidFill>
                <a:latin typeface="+mj-lt"/>
              </a:rPr>
              <a:t>Faculty of </a:t>
            </a:r>
            <a:r>
              <a:rPr lang="tr-TR" dirty="0" err="1">
                <a:solidFill>
                  <a:schemeClr val="tx2">
                    <a:lumMod val="50000"/>
                  </a:schemeClr>
                </a:solidFill>
                <a:latin typeface="+mj-lt"/>
              </a:rPr>
              <a:t>Engineering</a:t>
            </a:r>
            <a:r>
              <a:rPr lang="tr-TR" dirty="0">
                <a:solidFill>
                  <a:schemeClr val="tx2">
                    <a:lumMod val="50000"/>
                  </a:schemeClr>
                </a:solidFill>
                <a:latin typeface="+mj-lt"/>
              </a:rPr>
              <a:t> </a:t>
            </a:r>
            <a:r>
              <a:rPr lang="tr-TR" dirty="0" err="1">
                <a:solidFill>
                  <a:schemeClr val="tx2">
                    <a:lumMod val="50000"/>
                  </a:schemeClr>
                </a:solidFill>
                <a:latin typeface="+mj-lt"/>
              </a:rPr>
              <a:t>and</a:t>
            </a:r>
            <a:r>
              <a:rPr lang="tr-TR" dirty="0">
                <a:solidFill>
                  <a:schemeClr val="tx2">
                    <a:lumMod val="50000"/>
                  </a:schemeClr>
                </a:solidFill>
                <a:latin typeface="+mj-lt"/>
              </a:rPr>
              <a:t> Natural </a:t>
            </a:r>
            <a:r>
              <a:rPr lang="tr-TR" dirty="0" err="1">
                <a:solidFill>
                  <a:schemeClr val="tx2">
                    <a:lumMod val="50000"/>
                  </a:schemeClr>
                </a:solidFill>
                <a:latin typeface="+mj-lt"/>
              </a:rPr>
              <a:t>Science</a:t>
            </a:r>
            <a:r>
              <a:rPr lang="tr-TR" dirty="0">
                <a:solidFill>
                  <a:schemeClr val="tx2">
                    <a:lumMod val="50000"/>
                  </a:schemeClr>
                </a:solidFill>
                <a:latin typeface="+mj-lt"/>
              </a:rPr>
              <a:t>, </a:t>
            </a:r>
            <a:r>
              <a:rPr lang="en-US" dirty="0">
                <a:solidFill>
                  <a:schemeClr val="tx2">
                    <a:lumMod val="50000"/>
                  </a:schemeClr>
                </a:solidFill>
                <a:latin typeface="+mj-lt"/>
              </a:rPr>
              <a:t>Electrical &amp; Electronics</a:t>
            </a:r>
            <a:r>
              <a:rPr lang="tr-TR" dirty="0">
                <a:solidFill>
                  <a:schemeClr val="tx2">
                    <a:lumMod val="50000"/>
                  </a:schemeClr>
                </a:solidFill>
                <a:latin typeface="+mj-lt"/>
              </a:rPr>
              <a:t> </a:t>
            </a:r>
            <a:r>
              <a:rPr lang="tr-TR" dirty="0" err="1">
                <a:solidFill>
                  <a:schemeClr val="tx2">
                    <a:lumMod val="50000"/>
                  </a:schemeClr>
                </a:solidFill>
                <a:latin typeface="+mj-lt"/>
              </a:rPr>
              <a:t>Dept</a:t>
            </a:r>
            <a:r>
              <a:rPr lang="tr-TR" dirty="0">
                <a:solidFill>
                  <a:schemeClr val="tx2">
                    <a:lumMod val="50000"/>
                  </a:schemeClr>
                </a:solidFill>
                <a:latin typeface="+mj-lt"/>
              </a:rPr>
              <a:t>.</a:t>
            </a:r>
            <a:br>
              <a:rPr lang="en-US" dirty="0">
                <a:solidFill>
                  <a:schemeClr val="tx2">
                    <a:lumMod val="50000"/>
                  </a:schemeClr>
                </a:solidFill>
                <a:latin typeface="+mj-lt"/>
              </a:rPr>
            </a:br>
            <a:r>
              <a:rPr lang="tr-TR" dirty="0">
                <a:solidFill>
                  <a:schemeClr val="tx2">
                    <a:lumMod val="50000"/>
                  </a:schemeClr>
                </a:solidFill>
                <a:latin typeface="+mj-lt"/>
              </a:rPr>
              <a:t>Mahmutbey </a:t>
            </a:r>
            <a:r>
              <a:rPr lang="tr-TR" dirty="0" err="1">
                <a:solidFill>
                  <a:schemeClr val="tx2">
                    <a:lumMod val="50000"/>
                  </a:schemeClr>
                </a:solidFill>
                <a:latin typeface="+mj-lt"/>
              </a:rPr>
              <a:t>Technology</a:t>
            </a:r>
            <a:r>
              <a:rPr lang="tr-TR" dirty="0">
                <a:solidFill>
                  <a:schemeClr val="tx2">
                    <a:lumMod val="50000"/>
                  </a:schemeClr>
                </a:solidFill>
                <a:latin typeface="+mj-lt"/>
              </a:rPr>
              <a:t> </a:t>
            </a:r>
            <a:r>
              <a:rPr lang="tr-TR" dirty="0" err="1">
                <a:solidFill>
                  <a:schemeClr val="tx2">
                    <a:lumMod val="50000"/>
                  </a:schemeClr>
                </a:solidFill>
                <a:latin typeface="+mj-lt"/>
              </a:rPr>
              <a:t>Campus</a:t>
            </a:r>
            <a:r>
              <a:rPr lang="tr-TR" dirty="0">
                <a:solidFill>
                  <a:schemeClr val="tx2">
                    <a:lumMod val="50000"/>
                  </a:schemeClr>
                </a:solidFill>
                <a:latin typeface="+mj-lt"/>
              </a:rPr>
              <a:t> (Central </a:t>
            </a:r>
            <a:r>
              <a:rPr lang="tr-TR" dirty="0" err="1">
                <a:solidFill>
                  <a:schemeClr val="tx2">
                    <a:lumMod val="50000"/>
                  </a:schemeClr>
                </a:solidFill>
                <a:latin typeface="+mj-lt"/>
              </a:rPr>
              <a:t>Campus</a:t>
            </a:r>
            <a:r>
              <a:rPr lang="tr-TR" dirty="0">
                <a:solidFill>
                  <a:schemeClr val="tx2">
                    <a:lumMod val="50000"/>
                  </a:schemeClr>
                </a:solidFill>
                <a:latin typeface="+mj-lt"/>
              </a:rPr>
              <a:t>)</a:t>
            </a:r>
            <a:br>
              <a:rPr lang="en-US" dirty="0">
                <a:solidFill>
                  <a:schemeClr val="tx2">
                    <a:lumMod val="50000"/>
                  </a:schemeClr>
                </a:solidFill>
                <a:latin typeface="+mj-lt"/>
              </a:rPr>
            </a:br>
            <a:r>
              <a:rPr lang="tr-TR" dirty="0">
                <a:solidFill>
                  <a:schemeClr val="tx2">
                    <a:lumMod val="50000"/>
                  </a:schemeClr>
                </a:solidFill>
                <a:latin typeface="+mj-lt"/>
              </a:rPr>
              <a:t>Mahmutbey</a:t>
            </a:r>
            <a:r>
              <a:rPr lang="en-US" dirty="0">
                <a:solidFill>
                  <a:schemeClr val="tx2">
                    <a:lumMod val="50000"/>
                  </a:schemeClr>
                </a:solidFill>
                <a:latin typeface="+mj-lt"/>
              </a:rPr>
              <a:t>, Istanbul, Turkey</a:t>
            </a:r>
            <a:r>
              <a:rPr lang="tr-TR" dirty="0">
                <a:solidFill>
                  <a:schemeClr val="tx2">
                    <a:lumMod val="50000"/>
                  </a:schemeClr>
                </a:solidFill>
                <a:latin typeface="+mj-lt"/>
              </a:rPr>
              <a:t>,</a:t>
            </a:r>
            <a:r>
              <a:rPr lang="en-US" dirty="0">
                <a:solidFill>
                  <a:schemeClr val="tx2">
                    <a:lumMod val="50000"/>
                  </a:schemeClr>
                </a:solidFill>
                <a:latin typeface="+mj-lt"/>
              </a:rPr>
              <a:t> </a:t>
            </a:r>
            <a:r>
              <a:rPr lang="tr-TR" dirty="0">
                <a:solidFill>
                  <a:schemeClr val="tx2">
                    <a:lumMod val="50000"/>
                  </a:schemeClr>
                </a:solidFill>
                <a:latin typeface="+mj-lt"/>
              </a:rPr>
              <a:t>34217</a:t>
            </a:r>
            <a:endParaRPr lang="en-US" dirty="0">
              <a:solidFill>
                <a:schemeClr val="tx2">
                  <a:lumMod val="50000"/>
                </a:schemeClr>
              </a:solidFill>
              <a:latin typeface="+mj-lt"/>
            </a:endParaRPr>
          </a:p>
        </p:txBody>
      </p:sp>
      <p:sp>
        <p:nvSpPr>
          <p:cNvPr id="4" name="Rectangle 3"/>
          <p:cNvSpPr>
            <a:spLocks noChangeArrowheads="1"/>
          </p:cNvSpPr>
          <p:nvPr/>
        </p:nvSpPr>
        <p:spPr bwMode="auto">
          <a:xfrm>
            <a:off x="0" y="0"/>
            <a:ext cx="9144000" cy="2438400"/>
          </a:xfrm>
          <a:prstGeom prst="rect">
            <a:avLst/>
          </a:prstGeom>
          <a:solidFill>
            <a:schemeClr val="accent2"/>
          </a:solidFill>
          <a:ln w="9525">
            <a:noFill/>
            <a:miter lim="800000"/>
            <a:headEnd/>
            <a:tailEnd/>
          </a:ln>
          <a:effectLst/>
        </p:spPr>
        <p:txBody>
          <a:bodyPr anchor="b"/>
          <a:lstStyle/>
          <a:p>
            <a:pPr eaLnBrk="1" hangingPunct="1">
              <a:defRPr/>
            </a:pPr>
            <a:endParaRPr lang="en-US" sz="5400" b="1" dirty="0">
              <a:solidFill>
                <a:schemeClr val="accent5">
                  <a:lumMod val="20000"/>
                  <a:lumOff val="80000"/>
                </a:schemeClr>
              </a:solidFill>
              <a:latin typeface="+mj-lt"/>
              <a:cs typeface="Arial" pitchFamily="34" charset="0"/>
            </a:endParaRPr>
          </a:p>
          <a:p>
            <a:pPr eaLnBrk="1" hangingPunct="1">
              <a:defRPr/>
            </a:pPr>
            <a:endParaRPr lang="en-US" sz="5400" b="1" dirty="0">
              <a:solidFill>
                <a:schemeClr val="accent5">
                  <a:lumMod val="20000"/>
                  <a:lumOff val="80000"/>
                </a:schemeClr>
              </a:solidFill>
              <a:latin typeface="+mj-lt"/>
              <a:cs typeface="Arial" pitchFamily="34" charset="0"/>
            </a:endParaRPr>
          </a:p>
          <a:p>
            <a:pPr algn="ctr" eaLnBrk="1" hangingPunct="1">
              <a:defRPr/>
            </a:pPr>
            <a:r>
              <a:rPr lang="en-US" sz="4400" b="1" dirty="0">
                <a:solidFill>
                  <a:schemeClr val="accent5">
                    <a:lumMod val="20000"/>
                    <a:lumOff val="80000"/>
                  </a:schemeClr>
                </a:solidFill>
                <a:latin typeface="+mj-lt"/>
                <a:cs typeface="Arial" pitchFamily="34" charset="0"/>
              </a:rPr>
              <a:t>Welcome to </a:t>
            </a:r>
            <a:r>
              <a:rPr lang="tr-TR" sz="4400" b="1" dirty="0" err="1">
                <a:solidFill>
                  <a:schemeClr val="accent5">
                    <a:lumMod val="20000"/>
                    <a:lumOff val="80000"/>
                  </a:schemeClr>
                </a:solidFill>
                <a:latin typeface="+mj-lt"/>
                <a:cs typeface="Arial" pitchFamily="34" charset="0"/>
              </a:rPr>
              <a:t>Dynamic</a:t>
            </a:r>
            <a:r>
              <a:rPr lang="tr-TR" sz="4400" b="1" dirty="0">
                <a:solidFill>
                  <a:schemeClr val="accent5">
                    <a:lumMod val="20000"/>
                    <a:lumOff val="80000"/>
                  </a:schemeClr>
                </a:solidFill>
                <a:latin typeface="+mj-lt"/>
                <a:cs typeface="Arial" pitchFamily="34" charset="0"/>
              </a:rPr>
              <a:t> </a:t>
            </a:r>
            <a:r>
              <a:rPr lang="tr-TR" sz="4400" b="1" dirty="0" err="1">
                <a:solidFill>
                  <a:schemeClr val="accent5">
                    <a:lumMod val="20000"/>
                    <a:lumOff val="80000"/>
                  </a:schemeClr>
                </a:solidFill>
                <a:latin typeface="+mj-lt"/>
                <a:cs typeface="Arial" pitchFamily="34" charset="0"/>
              </a:rPr>
              <a:t>Systems</a:t>
            </a:r>
            <a:r>
              <a:rPr lang="tr-TR" sz="4400" b="1" dirty="0">
                <a:solidFill>
                  <a:schemeClr val="accent5">
                    <a:lumMod val="20000"/>
                    <a:lumOff val="80000"/>
                  </a:schemeClr>
                </a:solidFill>
                <a:latin typeface="+mj-lt"/>
                <a:cs typeface="Arial" pitchFamily="34" charset="0"/>
              </a:rPr>
              <a:t> </a:t>
            </a:r>
            <a:r>
              <a:rPr lang="tr-TR" sz="4400" b="1" dirty="0" err="1">
                <a:solidFill>
                  <a:schemeClr val="accent5">
                    <a:lumMod val="20000"/>
                    <a:lumOff val="80000"/>
                  </a:schemeClr>
                </a:solidFill>
                <a:latin typeface="+mj-lt"/>
                <a:cs typeface="Arial" pitchFamily="34" charset="0"/>
              </a:rPr>
              <a:t>and</a:t>
            </a:r>
            <a:r>
              <a:rPr lang="tr-TR" sz="4400" b="1" dirty="0">
                <a:solidFill>
                  <a:schemeClr val="accent5">
                    <a:lumMod val="20000"/>
                    <a:lumOff val="80000"/>
                  </a:schemeClr>
                </a:solidFill>
                <a:latin typeface="+mj-lt"/>
                <a:cs typeface="Arial" pitchFamily="34" charset="0"/>
              </a:rPr>
              <a:t> </a:t>
            </a:r>
            <a:r>
              <a:rPr lang="en-US" sz="4400" b="1" dirty="0">
                <a:solidFill>
                  <a:schemeClr val="accent5">
                    <a:lumMod val="20000"/>
                    <a:lumOff val="80000"/>
                  </a:schemeClr>
                </a:solidFill>
                <a:latin typeface="+mj-lt"/>
                <a:cs typeface="Arial" pitchFamily="34" charset="0"/>
              </a:rPr>
              <a:t>Control</a:t>
            </a:r>
          </a:p>
        </p:txBody>
      </p:sp>
      <p:sp>
        <p:nvSpPr>
          <p:cNvPr id="5" name="Rectangle 2"/>
          <p:cNvSpPr>
            <a:spLocks noChangeArrowheads="1"/>
          </p:cNvSpPr>
          <p:nvPr/>
        </p:nvSpPr>
        <p:spPr bwMode="auto">
          <a:xfrm>
            <a:off x="4572000" y="5257800"/>
            <a:ext cx="4343400" cy="1015663"/>
          </a:xfrm>
          <a:prstGeom prst="rect">
            <a:avLst/>
          </a:prstGeom>
          <a:noFill/>
          <a:ln w="9525">
            <a:noFill/>
            <a:miter lim="800000"/>
            <a:headEnd/>
            <a:tailEnd/>
          </a:ln>
          <a:effectLst/>
        </p:spPr>
        <p:txBody>
          <a:bodyPr wrap="square">
            <a:spAutoFit/>
          </a:bodyPr>
          <a:lstStyle/>
          <a:p>
            <a:pPr eaLnBrk="1" hangingPunct="1">
              <a:defRPr/>
            </a:pPr>
            <a:r>
              <a:rPr lang="en-US" dirty="0">
                <a:solidFill>
                  <a:schemeClr val="tx2">
                    <a:lumMod val="50000"/>
                  </a:schemeClr>
                </a:solidFill>
                <a:latin typeface="+mj-lt"/>
              </a:rPr>
              <a:t>e-mail: </a:t>
            </a:r>
            <a:r>
              <a:rPr lang="tr-TR" dirty="0" err="1">
                <a:solidFill>
                  <a:schemeClr val="tx2">
                    <a:lumMod val="50000"/>
                  </a:schemeClr>
                </a:solidFill>
                <a:latin typeface="+mj-lt"/>
              </a:rPr>
              <a:t>galip.cansever</a:t>
            </a:r>
            <a:r>
              <a:rPr lang="en-US" dirty="0">
                <a:solidFill>
                  <a:schemeClr val="tx2">
                    <a:lumMod val="50000"/>
                  </a:schemeClr>
                </a:solidFill>
                <a:latin typeface="+mj-lt"/>
              </a:rPr>
              <a:t>@</a:t>
            </a:r>
            <a:r>
              <a:rPr lang="tr-TR" dirty="0" err="1">
                <a:solidFill>
                  <a:schemeClr val="tx2">
                    <a:lumMod val="50000"/>
                  </a:schemeClr>
                </a:solidFill>
                <a:latin typeface="+mj-lt"/>
              </a:rPr>
              <a:t>altinbas</a:t>
            </a:r>
            <a:r>
              <a:rPr lang="en-US" dirty="0">
                <a:solidFill>
                  <a:schemeClr val="tx2">
                    <a:lumMod val="50000"/>
                  </a:schemeClr>
                </a:solidFill>
                <a:latin typeface="+mj-lt"/>
              </a:rPr>
              <a:t>.edu.tr</a:t>
            </a:r>
            <a:br>
              <a:rPr lang="en-US" dirty="0">
                <a:solidFill>
                  <a:schemeClr val="tx2">
                    <a:lumMod val="50000"/>
                  </a:schemeClr>
                </a:solidFill>
                <a:latin typeface="+mj-lt"/>
              </a:rPr>
            </a:br>
            <a:r>
              <a:rPr lang="en-US" dirty="0">
                <a:solidFill>
                  <a:schemeClr val="tx2">
                    <a:lumMod val="50000"/>
                  </a:schemeClr>
                </a:solidFill>
                <a:latin typeface="+mj-lt"/>
              </a:rPr>
              <a:t>T: +90</a:t>
            </a:r>
            <a:r>
              <a:rPr lang="tr-TR" dirty="0">
                <a:solidFill>
                  <a:schemeClr val="tx2">
                    <a:lumMod val="50000"/>
                  </a:schemeClr>
                </a:solidFill>
                <a:latin typeface="+mj-lt"/>
              </a:rPr>
              <a:t>-</a:t>
            </a:r>
            <a:r>
              <a:rPr lang="en-US" dirty="0">
                <a:solidFill>
                  <a:schemeClr val="tx2">
                    <a:lumMod val="50000"/>
                  </a:schemeClr>
                </a:solidFill>
                <a:latin typeface="+mj-lt"/>
              </a:rPr>
              <a:t>212</a:t>
            </a:r>
            <a:r>
              <a:rPr lang="tr-TR" dirty="0">
                <a:solidFill>
                  <a:schemeClr val="tx2">
                    <a:lumMod val="50000"/>
                  </a:schemeClr>
                </a:solidFill>
                <a:latin typeface="+mj-lt"/>
              </a:rPr>
              <a:t>-604 01 00/4074</a:t>
            </a:r>
            <a:br>
              <a:rPr lang="en-US" dirty="0">
                <a:solidFill>
                  <a:schemeClr val="tx2">
                    <a:lumMod val="50000"/>
                  </a:schemeClr>
                </a:solidFill>
                <a:latin typeface="+mj-lt"/>
              </a:rPr>
            </a:br>
            <a:endParaRPr lang="en-US" dirty="0">
              <a:solidFill>
                <a:schemeClr val="tx2">
                  <a:lumMod val="50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10</a:t>
            </a:fld>
            <a:endParaRPr lang="en-US" alt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19200"/>
            <a:ext cx="6858000" cy="3886199"/>
          </a:xfrm>
          <a:prstGeom prst="rect">
            <a:avLst/>
          </a:prstGeom>
        </p:spPr>
      </p:pic>
    </p:spTree>
    <p:extLst>
      <p:ext uri="{BB962C8B-B14F-4D97-AF65-F5344CB8AC3E}">
        <p14:creationId xmlns:p14="http://schemas.microsoft.com/office/powerpoint/2010/main" val="58174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11</a:t>
            </a:fld>
            <a:endParaRPr lang="en-US" altLang="tr-TR"/>
          </a:p>
        </p:txBody>
      </p:sp>
      <p:sp>
        <p:nvSpPr>
          <p:cNvPr id="3" name="Dikdörtgen 2"/>
          <p:cNvSpPr/>
          <p:nvPr/>
        </p:nvSpPr>
        <p:spPr>
          <a:xfrm>
            <a:off x="1447800" y="533400"/>
            <a:ext cx="7086600" cy="2677656"/>
          </a:xfrm>
          <a:prstGeom prst="rect">
            <a:avLst/>
          </a:prstGeom>
        </p:spPr>
        <p:txBody>
          <a:bodyPr wrap="square">
            <a:spAutoFit/>
          </a:bodyPr>
          <a:lstStyle/>
          <a:p>
            <a:r>
              <a:rPr lang="en-US" sz="2400" dirty="0">
                <a:latin typeface="CMTI10"/>
              </a:rPr>
              <a:t>Feedback is a central feature of life. The process of feedback governs how</a:t>
            </a:r>
            <a:r>
              <a:rPr lang="tr-TR" sz="2400" dirty="0">
                <a:latin typeface="CMTI10"/>
              </a:rPr>
              <a:t> </a:t>
            </a:r>
            <a:r>
              <a:rPr lang="en-US" sz="2400" dirty="0">
                <a:latin typeface="CMTI10"/>
              </a:rPr>
              <a:t>we grow, respond to stress and challenge, and regulate factors such as body</a:t>
            </a:r>
            <a:r>
              <a:rPr lang="tr-TR" sz="2400" dirty="0">
                <a:latin typeface="CMTI10"/>
              </a:rPr>
              <a:t> </a:t>
            </a:r>
            <a:r>
              <a:rPr lang="en-US" sz="2400" dirty="0">
                <a:latin typeface="CMTI10"/>
              </a:rPr>
              <a:t>temperature, blood pressure, and cholesterol level. The</a:t>
            </a:r>
            <a:r>
              <a:rPr lang="tr-TR" sz="2400" dirty="0">
                <a:latin typeface="CMTI10"/>
              </a:rPr>
              <a:t> </a:t>
            </a:r>
            <a:r>
              <a:rPr lang="en-US" sz="2400" dirty="0">
                <a:latin typeface="CMTI10"/>
              </a:rPr>
              <a:t>mechanisms operate</a:t>
            </a:r>
            <a:r>
              <a:rPr lang="tr-TR" sz="2400">
                <a:latin typeface="CMTI10"/>
              </a:rPr>
              <a:t> </a:t>
            </a:r>
            <a:r>
              <a:rPr lang="en-US" sz="2400">
                <a:latin typeface="CMTI10"/>
              </a:rPr>
              <a:t>at </a:t>
            </a:r>
            <a:r>
              <a:rPr lang="en-US" sz="2400" dirty="0">
                <a:latin typeface="CMTI10"/>
              </a:rPr>
              <a:t>every level, from the interaction of proteins in cells to the interaction of</a:t>
            </a:r>
            <a:r>
              <a:rPr lang="tr-TR" sz="2400" dirty="0">
                <a:latin typeface="CMTI10"/>
              </a:rPr>
              <a:t>  </a:t>
            </a:r>
            <a:r>
              <a:rPr lang="tr-TR" sz="2400" dirty="0" err="1">
                <a:latin typeface="CMTI10"/>
              </a:rPr>
              <a:t>organisms</a:t>
            </a:r>
            <a:r>
              <a:rPr lang="tr-TR" sz="2400" dirty="0">
                <a:latin typeface="CMTI10"/>
              </a:rPr>
              <a:t> in </a:t>
            </a:r>
            <a:r>
              <a:rPr lang="tr-TR" sz="2400" dirty="0" err="1">
                <a:latin typeface="CMTI10"/>
              </a:rPr>
              <a:t>complex</a:t>
            </a:r>
            <a:r>
              <a:rPr lang="tr-TR" sz="2400" dirty="0">
                <a:latin typeface="CMTI10"/>
              </a:rPr>
              <a:t> </a:t>
            </a:r>
            <a:r>
              <a:rPr lang="tr-TR" sz="2400" dirty="0" err="1">
                <a:latin typeface="CMTI10"/>
              </a:rPr>
              <a:t>ecologies</a:t>
            </a:r>
            <a:r>
              <a:rPr lang="tr-TR" sz="2400" dirty="0">
                <a:latin typeface="CMTI10"/>
              </a:rPr>
              <a:t>.</a:t>
            </a:r>
            <a:endParaRPr lang="tr-TR" sz="2400" dirty="0"/>
          </a:p>
        </p:txBody>
      </p:sp>
    </p:spTree>
    <p:extLst>
      <p:ext uri="{BB962C8B-B14F-4D97-AF65-F5344CB8AC3E}">
        <p14:creationId xmlns:p14="http://schemas.microsoft.com/office/powerpoint/2010/main" val="153116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12</a:t>
            </a:fld>
            <a:endParaRPr lang="en-US" altLang="tr-TR"/>
          </a:p>
        </p:txBody>
      </p:sp>
      <p:sp>
        <p:nvSpPr>
          <p:cNvPr id="3" name="Dikdörtgen 2"/>
          <p:cNvSpPr/>
          <p:nvPr/>
        </p:nvSpPr>
        <p:spPr>
          <a:xfrm>
            <a:off x="609600" y="1382286"/>
            <a:ext cx="8077200" cy="2554545"/>
          </a:xfrm>
          <a:prstGeom prst="rect">
            <a:avLst/>
          </a:prstGeom>
        </p:spPr>
        <p:txBody>
          <a:bodyPr wrap="square">
            <a:spAutoFit/>
          </a:bodyPr>
          <a:lstStyle/>
          <a:p>
            <a:r>
              <a:rPr lang="en-US" dirty="0"/>
              <a:t>A transducer is a device that converts one form of energy to another. Usually a transducer converts a signal in one form of energy to a signal in another.</a:t>
            </a:r>
          </a:p>
          <a:p>
            <a:endParaRPr lang="en-US" dirty="0"/>
          </a:p>
          <a:p>
            <a:r>
              <a:rPr lang="en-US" dirty="0"/>
              <a:t>Transducers are often employed at the boundaries of automation, measurement, and control systems, where electrical signals are converted to and from other physical quantities (energy, force, torque, light, motion, position, etc.). The process of converting one form of energy to another is known as transduction</a:t>
            </a:r>
          </a:p>
        </p:txBody>
      </p:sp>
    </p:spTree>
    <p:extLst>
      <p:ext uri="{BB962C8B-B14F-4D97-AF65-F5344CB8AC3E}">
        <p14:creationId xmlns:p14="http://schemas.microsoft.com/office/powerpoint/2010/main" val="57905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13</a:t>
            </a:fld>
            <a:endParaRPr lang="en-US" altLang="tr-TR"/>
          </a:p>
        </p:txBody>
      </p:sp>
      <p:sp>
        <p:nvSpPr>
          <p:cNvPr id="3" name="Dikdörtgen 2"/>
          <p:cNvSpPr/>
          <p:nvPr/>
        </p:nvSpPr>
        <p:spPr>
          <a:xfrm>
            <a:off x="228600" y="1143000"/>
            <a:ext cx="8229600" cy="4708981"/>
          </a:xfrm>
          <a:prstGeom prst="rect">
            <a:avLst/>
          </a:prstGeom>
        </p:spPr>
        <p:txBody>
          <a:bodyPr wrap="square">
            <a:spAutoFit/>
          </a:bodyPr>
          <a:lstStyle/>
          <a:p>
            <a:r>
              <a:rPr lang="en-US" dirty="0"/>
              <a:t>Active</a:t>
            </a:r>
          </a:p>
          <a:p>
            <a:endParaRPr lang="en-US" dirty="0"/>
          </a:p>
          <a:p>
            <a:r>
              <a:rPr lang="en-US" dirty="0"/>
              <a:t>Active sensors do not require an external power source to operate, which is called an excitation signal. The signal is modulated by the sensor to produce an output signal. For example, a thermistor does not generate any electrical signal, but by passing an electric current through it, its resistance can be measured by detecting variations in the current and/or voltage across the thermistor, LVDT.</a:t>
            </a:r>
          </a:p>
          <a:p>
            <a:endParaRPr lang="en-US" dirty="0"/>
          </a:p>
          <a:p>
            <a:r>
              <a:rPr lang="en-US" dirty="0"/>
              <a:t>Passive</a:t>
            </a:r>
          </a:p>
          <a:p>
            <a:endParaRPr lang="en-US" dirty="0"/>
          </a:p>
          <a:p>
            <a:r>
              <a:rPr lang="en-US" dirty="0"/>
              <a:t>Passive sensors generate electric signals in response to an external stimulus without the need of an additional energy source. Such examples are a photodiode, and a piezoelectric sensor, thermocouple.</a:t>
            </a:r>
          </a:p>
          <a:p>
            <a:endParaRPr lang="en-US" dirty="0"/>
          </a:p>
        </p:txBody>
      </p:sp>
    </p:spTree>
    <p:extLst>
      <p:ext uri="{BB962C8B-B14F-4D97-AF65-F5344CB8AC3E}">
        <p14:creationId xmlns:p14="http://schemas.microsoft.com/office/powerpoint/2010/main" val="336548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14</a:t>
            </a:fld>
            <a:endParaRPr lang="en-US" altLang="tr-TR"/>
          </a:p>
        </p:txBody>
      </p:sp>
      <p:sp>
        <p:nvSpPr>
          <p:cNvPr id="3" name="Dikdörtgen 2"/>
          <p:cNvSpPr/>
          <p:nvPr/>
        </p:nvSpPr>
        <p:spPr>
          <a:xfrm>
            <a:off x="177084" y="381000"/>
            <a:ext cx="8959403" cy="5852884"/>
          </a:xfrm>
          <a:prstGeom prst="rect">
            <a:avLst/>
          </a:prstGeom>
        </p:spPr>
        <p:txBody>
          <a:bodyPr wrap="square">
            <a:spAutoFit/>
          </a:bodyPr>
          <a:lstStyle/>
          <a:p>
            <a:pP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Bidirectional</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Bidirectional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transducers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convert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physical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phenomena</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signals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also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convert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signals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into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physical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phenomena</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Examples</a:t>
            </a:r>
            <a:r>
              <a:rPr lang="tr-TR" dirty="0">
                <a:latin typeface="Calibri" panose="020F0502020204030204" pitchFamily="34" charset="0"/>
                <a:ea typeface="Calibri" panose="020F0502020204030204" pitchFamily="34" charset="0"/>
                <a:cs typeface="Times New Roman" panose="02020603050405020304" pitchFamily="18" charset="0"/>
              </a:rPr>
              <a:t> of </a:t>
            </a:r>
            <a:r>
              <a:rPr lang="tr-TR" dirty="0" err="1">
                <a:latin typeface="Calibri" panose="020F0502020204030204" pitchFamily="34" charset="0"/>
                <a:ea typeface="Calibri" panose="020F0502020204030204" pitchFamily="34" charset="0"/>
                <a:cs typeface="Times New Roman" panose="02020603050405020304" pitchFamily="18" charset="0"/>
              </a:rPr>
              <a:t>inherently</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bidirectional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transducers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are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antennae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which</a:t>
            </a:r>
            <a:r>
              <a:rPr lang="tr-TR" dirty="0">
                <a:latin typeface="Calibri" panose="020F0502020204030204" pitchFamily="34" charset="0"/>
                <a:ea typeface="Calibri" panose="020F0502020204030204" pitchFamily="34" charset="0"/>
                <a:cs typeface="Times New Roman" panose="02020603050405020304" pitchFamily="18" charset="0"/>
              </a:rPr>
              <a:t> can </a:t>
            </a:r>
            <a:r>
              <a:rPr lang="tr-TR" dirty="0" err="1">
                <a:latin typeface="Calibri" panose="020F0502020204030204" pitchFamily="34" charset="0"/>
                <a:ea typeface="Calibri" panose="020F0502020204030204" pitchFamily="34" charset="0"/>
                <a:cs typeface="Times New Roman" panose="02020603050405020304" pitchFamily="18" charset="0"/>
              </a:rPr>
              <a:t>convert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conducted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signals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or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from</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propagating</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electromagnetic</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waves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and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voice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coils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which</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convert</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signals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into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sound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when</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used</a:t>
            </a:r>
            <a:r>
              <a:rPr lang="tr-TR" dirty="0">
                <a:latin typeface="Calibri" panose="020F0502020204030204" pitchFamily="34" charset="0"/>
                <a:ea typeface="Calibri" panose="020F0502020204030204" pitchFamily="34" charset="0"/>
                <a:cs typeface="Times New Roman" panose="02020603050405020304" pitchFamily="18" charset="0"/>
              </a:rPr>
              <a:t> in a </a:t>
            </a:r>
            <a:r>
              <a:rPr lang="tr-TR" dirty="0" err="1">
                <a:latin typeface="Calibri" panose="020F0502020204030204" pitchFamily="34" charset="0"/>
                <a:ea typeface="Calibri" panose="020F0502020204030204" pitchFamily="34" charset="0"/>
                <a:cs typeface="Times New Roman" panose="02020603050405020304" pitchFamily="18" charset="0"/>
              </a:rPr>
              <a:t>loudspeaker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or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sound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into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signals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when</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used</a:t>
            </a:r>
            <a:r>
              <a:rPr lang="tr-TR" dirty="0">
                <a:latin typeface="Calibri" panose="020F0502020204030204" pitchFamily="34" charset="0"/>
                <a:ea typeface="Calibri" panose="020F0502020204030204" pitchFamily="34" charset="0"/>
                <a:cs typeface="Times New Roman" panose="02020603050405020304" pitchFamily="18" charset="0"/>
              </a:rPr>
              <a:t> in a </a:t>
            </a:r>
            <a:r>
              <a:rPr lang="tr-TR" dirty="0" err="1">
                <a:latin typeface="Calibri" panose="020F0502020204030204" pitchFamily="34" charset="0"/>
                <a:ea typeface="Calibri" panose="020F0502020204030204" pitchFamily="34" charset="0"/>
                <a:cs typeface="Times New Roman" panose="02020603050405020304" pitchFamily="18" charset="0"/>
              </a:rPr>
              <a:t>microphone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Likewise</a:t>
            </a:r>
            <a:r>
              <a:rPr lang="tr-TR" dirty="0">
                <a:latin typeface="Calibri" panose="020F0502020204030204" pitchFamily="34" charset="0"/>
                <a:ea typeface="Calibri" panose="020F0502020204030204" pitchFamily="34" charset="0"/>
                <a:cs typeface="Times New Roman" panose="02020603050405020304" pitchFamily="18" charset="0"/>
              </a:rPr>
              <a:t>, DC </a:t>
            </a:r>
            <a:r>
              <a:rPr lang="tr-TR" dirty="0" err="1">
                <a:latin typeface="Calibri" panose="020F0502020204030204" pitchFamily="34" charset="0"/>
                <a:ea typeface="Calibri" panose="020F0502020204030204" pitchFamily="34" charset="0"/>
                <a:cs typeface="Times New Roman" panose="02020603050405020304" pitchFamily="18" charset="0"/>
              </a:rPr>
              <a:t>electric</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motors</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may</a:t>
            </a:r>
            <a:r>
              <a:rPr lang="tr-TR" dirty="0">
                <a:latin typeface="Calibri" panose="020F0502020204030204" pitchFamily="34" charset="0"/>
                <a:ea typeface="Calibri" panose="020F0502020204030204" pitchFamily="34" charset="0"/>
                <a:cs typeface="Times New Roman" panose="02020603050405020304" pitchFamily="18" charset="0"/>
              </a:rPr>
              <a:t> be </a:t>
            </a:r>
            <a:r>
              <a:rPr lang="tr-TR" dirty="0" err="1">
                <a:latin typeface="Calibri" panose="020F0502020204030204" pitchFamily="34" charset="0"/>
                <a:ea typeface="Calibri" panose="020F0502020204030204" pitchFamily="34" charset="0"/>
                <a:cs typeface="Times New Roman" panose="02020603050405020304" pitchFamily="18" charset="0"/>
              </a:rPr>
              <a:t>used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to</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generate</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electrical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power</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if</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a:t>
            </a:r>
            <a:r>
              <a:rPr lang="tr-TR" dirty="0">
                <a:latin typeface="Calibri" panose="020F0502020204030204" pitchFamily="34" charset="0"/>
                <a:ea typeface="Calibri" panose="020F0502020204030204" pitchFamily="34" charset="0"/>
                <a:cs typeface="Times New Roman" panose="02020603050405020304" pitchFamily="18" charset="0"/>
              </a:rPr>
              <a:t> motor </a:t>
            </a:r>
            <a:r>
              <a:rPr lang="tr-TR" dirty="0" err="1">
                <a:latin typeface="Calibri" panose="020F0502020204030204" pitchFamily="34" charset="0"/>
                <a:ea typeface="Calibri" panose="020F0502020204030204" pitchFamily="34" charset="0"/>
                <a:cs typeface="Times New Roman" panose="02020603050405020304" pitchFamily="18" charset="0"/>
              </a:rPr>
              <a:t>shaft</a:t>
            </a:r>
            <a:r>
              <a:rPr lang="tr-TR" dirty="0">
                <a:latin typeface="Calibri" panose="020F0502020204030204" pitchFamily="34" charset="0"/>
                <a:ea typeface="Calibri" panose="020F0502020204030204" pitchFamily="34" charset="0"/>
                <a:cs typeface="Times New Roman" panose="02020603050405020304" pitchFamily="18" charset="0"/>
              </a:rPr>
              <a:t> is </a:t>
            </a:r>
            <a:r>
              <a:rPr lang="tr-TR" dirty="0" err="1">
                <a:latin typeface="Calibri" panose="020F0502020204030204" pitchFamily="34" charset="0"/>
                <a:ea typeface="Calibri" panose="020F0502020204030204" pitchFamily="34" charset="0"/>
                <a:cs typeface="Times New Roman" panose="02020603050405020304" pitchFamily="18" charset="0"/>
              </a:rPr>
              <a:t>turned</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by</a:t>
            </a:r>
            <a:r>
              <a:rPr lang="tr-TR" dirty="0">
                <a:latin typeface="Calibri" panose="020F0502020204030204" pitchFamily="34" charset="0"/>
                <a:ea typeface="Calibri" panose="020F0502020204030204" pitchFamily="34" charset="0"/>
                <a:cs typeface="Times New Roman" panose="02020603050405020304" pitchFamily="18" charset="0"/>
              </a:rPr>
              <a:t> an </a:t>
            </a:r>
            <a:r>
              <a:rPr lang="tr-TR" dirty="0" err="1">
                <a:latin typeface="Calibri" panose="020F0502020204030204" pitchFamily="34" charset="0"/>
                <a:ea typeface="Calibri" panose="020F0502020204030204" pitchFamily="34" charset="0"/>
                <a:cs typeface="Times New Roman" panose="02020603050405020304" pitchFamily="18" charset="0"/>
              </a:rPr>
              <a:t>external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torque</a:t>
            </a:r>
            <a:r>
              <a:rPr lang="tr-TR" dirty="0">
                <a:latin typeface="Calibri" panose="020F0502020204030204" pitchFamily="34" charset="0"/>
                <a:ea typeface="Calibri" panose="020F0502020204030204" pitchFamily="34" charset="0"/>
                <a:cs typeface="Times New Roman" panose="02020603050405020304" pitchFamily="18" charset="0"/>
              </a:rPr>
              <a:t>.[2]</a:t>
            </a: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Ideal</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characteristics</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High </a:t>
            </a:r>
            <a:r>
              <a:rPr lang="tr-TR" dirty="0" err="1">
                <a:latin typeface="Calibri" panose="020F0502020204030204" pitchFamily="34" charset="0"/>
                <a:ea typeface="Calibri" panose="020F0502020204030204" pitchFamily="34" charset="0"/>
                <a:cs typeface="Times New Roman" panose="02020603050405020304" pitchFamily="18" charset="0"/>
              </a:rPr>
              <a:t>dynamic</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range</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High </a:t>
            </a:r>
            <a:r>
              <a:rPr lang="tr-TR" dirty="0" err="1">
                <a:latin typeface="Calibri" panose="020F0502020204030204" pitchFamily="34" charset="0"/>
                <a:ea typeface="Calibri" panose="020F0502020204030204" pitchFamily="34" charset="0"/>
                <a:cs typeface="Times New Roman" panose="02020603050405020304" pitchFamily="18" charset="0"/>
              </a:rPr>
              <a:t>repeatability</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Low</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noise</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err="1">
                <a:latin typeface="Calibri" panose="020F0502020204030204" pitchFamily="34" charset="0"/>
                <a:ea typeface="Calibri" panose="020F0502020204030204" pitchFamily="34" charset="0"/>
                <a:cs typeface="Times New Roman" panose="02020603050405020304" pitchFamily="18" charset="0"/>
              </a:rPr>
              <a:t>Low</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hysteresis</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59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15</a:t>
            </a:fld>
            <a:endParaRPr lang="en-US" altLang="tr-TR"/>
          </a:p>
        </p:txBody>
      </p:sp>
      <p:sp>
        <p:nvSpPr>
          <p:cNvPr id="3" name="Dikdörtgen 2"/>
          <p:cNvSpPr/>
          <p:nvPr/>
        </p:nvSpPr>
        <p:spPr>
          <a:xfrm>
            <a:off x="191037" y="1029669"/>
            <a:ext cx="8915400" cy="5324535"/>
          </a:xfrm>
          <a:prstGeom prst="rect">
            <a:avLst/>
          </a:prstGeom>
        </p:spPr>
        <p:txBody>
          <a:bodyPr wrap="square">
            <a:spAutoFit/>
          </a:bodyPr>
          <a:lstStyle/>
          <a:p>
            <a:r>
              <a:rPr lang="en-US" dirty="0"/>
              <a:t>Sensors</a:t>
            </a:r>
          </a:p>
          <a:p>
            <a:endParaRPr lang="en-US" dirty="0"/>
          </a:p>
          <a:p>
            <a:r>
              <a:rPr lang="en-US" dirty="0"/>
              <a:t>A sensor is a device that receives and responds to a signal or stimulus. Transducer is the other term that is sometimes interchangeably used instead of the term sensor, although there are subtle differences. A transducer is a term that can be used for the definition of many devices such as sensors, actuators, or transistors.</a:t>
            </a:r>
          </a:p>
          <a:p>
            <a:endParaRPr lang="en-US" dirty="0"/>
          </a:p>
          <a:p>
            <a:r>
              <a:rPr lang="en-US" dirty="0"/>
              <a:t>Actuators</a:t>
            </a:r>
          </a:p>
          <a:p>
            <a:endParaRPr lang="en-US" dirty="0"/>
          </a:p>
          <a:p>
            <a:r>
              <a:rPr lang="en-US" dirty="0"/>
              <a:t>An actuator is a device that is responsible for moving or controlling a mechanism or system. It is operated by a source of energy, which can be mechanical force, electrical current, hydraulic fluid pressure, or pneumatic pressure, and converts that energy into motion. An actuator is the mechanism by which a control system acts upon an environment. The control system can be simple (a fixed mechanical or electronic system), software-based (e.g. a printer driver, robot control system), a human, or any other input.</a:t>
            </a:r>
          </a:p>
          <a:p>
            <a:endParaRPr lang="en-US" dirty="0"/>
          </a:p>
        </p:txBody>
      </p:sp>
    </p:spTree>
    <p:extLst>
      <p:ext uri="{BB962C8B-B14F-4D97-AF65-F5344CB8AC3E}">
        <p14:creationId xmlns:p14="http://schemas.microsoft.com/office/powerpoint/2010/main" val="418139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81000" y="304800"/>
            <a:ext cx="8001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00000"/>
                </a:solidFill>
                <a:latin typeface="Times New Roman" panose="02020603050405020304" pitchFamily="18" charset="0"/>
                <a:cs typeface="Arial" panose="020B0604020202020204" pitchFamily="34" charset="0"/>
              </a:rPr>
              <a:t>Open – Loop vs Closed Loop -2</a:t>
            </a:r>
            <a:endParaRPr lang="en-US" altLang="tr-TR" sz="2800">
              <a:solidFill>
                <a:srgbClr val="C00000"/>
              </a:solidFill>
              <a:latin typeface="Times New Roman" panose="02020603050405020304" pitchFamily="18" charset="0"/>
            </a:endParaRPr>
          </a:p>
        </p:txBody>
      </p:sp>
      <p:sp>
        <p:nvSpPr>
          <p:cNvPr id="26627"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C18861-7681-4A2D-81A0-BC899B78817F}" type="slidenum">
              <a:rPr lang="en-US" altLang="tr-TR" sz="1200">
                <a:latin typeface="Times New Roman" panose="02020603050405020304" pitchFamily="18" charset="0"/>
              </a:rPr>
              <a:pPr>
                <a:spcBef>
                  <a:spcPct val="0"/>
                </a:spcBef>
                <a:buFontTx/>
                <a:buNone/>
              </a:pPr>
              <a:t>16</a:t>
            </a:fld>
            <a:endParaRPr lang="en-US" altLang="tr-TR" sz="1200">
              <a:latin typeface="Times New Roman" panose="02020603050405020304" pitchFamily="18" charset="0"/>
            </a:endParaRPr>
          </a:p>
        </p:txBody>
      </p:sp>
      <p:graphicFrame>
        <p:nvGraphicFramePr>
          <p:cNvPr id="5" name="4 Tablo"/>
          <p:cNvGraphicFramePr>
            <a:graphicFrameLocks noGrp="1"/>
          </p:cNvGraphicFramePr>
          <p:nvPr/>
        </p:nvGraphicFramePr>
        <p:xfrm>
          <a:off x="1066800" y="1595438"/>
          <a:ext cx="6934200" cy="3932239"/>
        </p:xfrm>
        <a:graphic>
          <a:graphicData uri="http://schemas.openxmlformats.org/drawingml/2006/table">
            <a:tbl>
              <a:tblPr firstRow="1" bandRow="1">
                <a:tableStyleId>{21E4AEA4-8DFA-4A89-87EB-49C32662AFE0}</a:tableStyleId>
              </a:tblPr>
              <a:tblGrid>
                <a:gridCol w="699789">
                  <a:extLst>
                    <a:ext uri="{9D8B030D-6E8A-4147-A177-3AD203B41FA5}">
                      <a16:colId xmlns:a16="http://schemas.microsoft.com/office/drawing/2014/main" val="20000"/>
                    </a:ext>
                  </a:extLst>
                </a:gridCol>
                <a:gridCol w="657825">
                  <a:extLst>
                    <a:ext uri="{9D8B030D-6E8A-4147-A177-3AD203B41FA5}">
                      <a16:colId xmlns:a16="http://schemas.microsoft.com/office/drawing/2014/main" val="20001"/>
                    </a:ext>
                  </a:extLst>
                </a:gridCol>
                <a:gridCol w="5576586">
                  <a:extLst>
                    <a:ext uri="{9D8B030D-6E8A-4147-A177-3AD203B41FA5}">
                      <a16:colId xmlns:a16="http://schemas.microsoft.com/office/drawing/2014/main" val="20002"/>
                    </a:ext>
                  </a:extLst>
                </a:gridCol>
              </a:tblGrid>
              <a:tr h="457235">
                <a:tc>
                  <a:txBody>
                    <a:bodyPr/>
                    <a:lstStyle/>
                    <a:p>
                      <a:pPr algn="ctr"/>
                      <a:r>
                        <a:rPr lang="tr-TR" sz="2400" dirty="0"/>
                        <a:t>O-L</a:t>
                      </a:r>
                    </a:p>
                  </a:txBody>
                  <a:tcPr marT="45719" marB="45719"/>
                </a:tc>
                <a:tc>
                  <a:txBody>
                    <a:bodyPr/>
                    <a:lstStyle/>
                    <a:p>
                      <a:pPr algn="ctr"/>
                      <a:r>
                        <a:rPr lang="tr-TR" sz="2400" dirty="0"/>
                        <a:t>C-L</a:t>
                      </a:r>
                    </a:p>
                  </a:txBody>
                  <a:tcPr marT="45719" marB="45719"/>
                </a:tc>
                <a:tc>
                  <a:txBody>
                    <a:bodyPr/>
                    <a:lstStyle/>
                    <a:p>
                      <a:pPr algn="ctr"/>
                      <a:r>
                        <a:rPr lang="tr-TR" sz="2400" dirty="0" err="1"/>
                        <a:t>Description</a:t>
                      </a:r>
                      <a:endParaRPr lang="tr-TR" sz="2400" dirty="0"/>
                    </a:p>
                  </a:txBody>
                  <a:tcPr marT="45719" marB="45719"/>
                </a:tc>
                <a:extLst>
                  <a:ext uri="{0D108BD9-81ED-4DB2-BD59-A6C34878D82A}">
                    <a16:rowId xmlns:a16="http://schemas.microsoft.com/office/drawing/2014/main" val="10000"/>
                  </a:ext>
                </a:extLst>
              </a:tr>
              <a:tr h="823032">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algn="just"/>
                      <a:r>
                        <a:rPr lang="en-US" sz="2400" dirty="0"/>
                        <a:t>Cannot compensate for disturbances that </a:t>
                      </a:r>
                      <a:r>
                        <a:rPr lang="tr-TR" sz="2400" dirty="0" err="1"/>
                        <a:t>affect</a:t>
                      </a:r>
                      <a:r>
                        <a:rPr lang="tr-TR" sz="2400" dirty="0"/>
                        <a:t> </a:t>
                      </a:r>
                      <a:r>
                        <a:rPr lang="en-US" sz="2400" dirty="0"/>
                        <a:t>the plant</a:t>
                      </a:r>
                      <a:endParaRPr lang="tr-TR" sz="2400" dirty="0"/>
                    </a:p>
                  </a:txBody>
                  <a:tcPr marT="45719" marB="45719"/>
                </a:tc>
                <a:extLst>
                  <a:ext uri="{0D108BD9-81ED-4DB2-BD59-A6C34878D82A}">
                    <a16:rowId xmlns:a16="http://schemas.microsoft.com/office/drawing/2014/main" val="10001"/>
                  </a:ext>
                </a:extLst>
              </a:tr>
              <a:tr h="823032">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algn="just"/>
                      <a:r>
                        <a:rPr lang="en-US" sz="2400" dirty="0"/>
                        <a:t>Higher accuracy and robustness to disturbances</a:t>
                      </a:r>
                      <a:endParaRPr lang="tr-TR" sz="2400" dirty="0"/>
                    </a:p>
                  </a:txBody>
                  <a:tcPr marT="45719" marB="45719"/>
                </a:tc>
                <a:extLst>
                  <a:ext uri="{0D108BD9-81ED-4DB2-BD59-A6C34878D82A}">
                    <a16:rowId xmlns:a16="http://schemas.microsoft.com/office/drawing/2014/main" val="10002"/>
                  </a:ext>
                </a:extLst>
              </a:tr>
              <a:tr h="457235">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algn="just"/>
                      <a:r>
                        <a:rPr lang="tr-TR" sz="2400" dirty="0" err="1"/>
                        <a:t>Commanded</a:t>
                      </a:r>
                      <a:r>
                        <a:rPr lang="tr-TR" sz="2400" dirty="0"/>
                        <a:t> </a:t>
                      </a:r>
                      <a:r>
                        <a:rPr lang="tr-TR" sz="2400" dirty="0" err="1"/>
                        <a:t>by</a:t>
                      </a:r>
                      <a:r>
                        <a:rPr lang="tr-TR" sz="2400" dirty="0"/>
                        <a:t> </a:t>
                      </a:r>
                      <a:r>
                        <a:rPr lang="tr-TR" sz="2400" dirty="0" err="1"/>
                        <a:t>the</a:t>
                      </a:r>
                      <a:r>
                        <a:rPr lang="tr-TR" sz="2400" dirty="0"/>
                        <a:t> </a:t>
                      </a:r>
                      <a:r>
                        <a:rPr lang="tr-TR" sz="2400" dirty="0" err="1"/>
                        <a:t>input</a:t>
                      </a:r>
                      <a:endParaRPr lang="tr-TR" sz="2400" dirty="0"/>
                    </a:p>
                  </a:txBody>
                  <a:tcPr marT="45719" marB="45719"/>
                </a:tc>
                <a:extLst>
                  <a:ext uri="{0D108BD9-81ED-4DB2-BD59-A6C34878D82A}">
                    <a16:rowId xmlns:a16="http://schemas.microsoft.com/office/drawing/2014/main" val="10003"/>
                  </a:ext>
                </a:extLst>
              </a:tr>
              <a:tr h="457235">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algn="just"/>
                      <a:r>
                        <a:rPr lang="en-US" sz="2400" dirty="0"/>
                        <a:t>Commanded by the error via feedback</a:t>
                      </a:r>
                      <a:endParaRPr lang="tr-TR" sz="2400" dirty="0"/>
                    </a:p>
                  </a:txBody>
                  <a:tcPr marT="45719" marB="45719"/>
                </a:tc>
                <a:extLst>
                  <a:ext uri="{0D108BD9-81ED-4DB2-BD59-A6C34878D82A}">
                    <a16:rowId xmlns:a16="http://schemas.microsoft.com/office/drawing/2014/main" val="10004"/>
                  </a:ext>
                </a:extLst>
              </a:tr>
              <a:tr h="457235">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algn="just"/>
                      <a:r>
                        <a:rPr lang="en-US" sz="2400" dirty="0"/>
                        <a:t>Relatively more complex and expensive</a:t>
                      </a:r>
                      <a:endParaRPr lang="tr-TR" sz="2400" dirty="0"/>
                    </a:p>
                  </a:txBody>
                  <a:tcPr marT="45719" marB="45719"/>
                </a:tc>
                <a:extLst>
                  <a:ext uri="{0D108BD9-81ED-4DB2-BD59-A6C34878D82A}">
                    <a16:rowId xmlns:a16="http://schemas.microsoft.com/office/drawing/2014/main" val="10005"/>
                  </a:ext>
                </a:extLst>
              </a:tr>
              <a:tr h="457235">
                <a:tc>
                  <a:txBody>
                    <a:bodyPr/>
                    <a:lstStyle/>
                    <a:p>
                      <a:pPr marL="0" algn="ctr" defTabSz="914400" rtl="0" eaLnBrk="1" latinLnBrk="0" hangingPunct="1"/>
                      <a:endParaRPr lang="tr-TR" sz="2400" kern="1200" dirty="0">
                        <a:solidFill>
                          <a:schemeClr val="dk1"/>
                        </a:solidFill>
                        <a:latin typeface="+mn-lt"/>
                        <a:ea typeface="+mn-ea"/>
                        <a:cs typeface="+mn-cs"/>
                      </a:endParaRPr>
                    </a:p>
                  </a:txBody>
                  <a:tcPr marT="45719" marB="45719"/>
                </a:tc>
                <a:tc>
                  <a:txBody>
                    <a:bodyPr/>
                    <a:lstStyle/>
                    <a:p>
                      <a:pPr marL="0" algn="ctr" defTabSz="914400" rtl="0" eaLnBrk="1" latinLnBrk="0" hangingPunct="1"/>
                      <a:r>
                        <a:rPr lang="tr-TR" sz="2400" kern="1200" dirty="0">
                          <a:solidFill>
                            <a:schemeClr val="dk1"/>
                          </a:solidFill>
                          <a:latin typeface="+mn-lt"/>
                          <a:ea typeface="+mn-ea"/>
                          <a:cs typeface="+mn-cs"/>
                        </a:rPr>
                        <a:t>X</a:t>
                      </a:r>
                    </a:p>
                  </a:txBody>
                  <a:tcPr marT="45719" marB="45719"/>
                </a:tc>
                <a:tc>
                  <a:txBody>
                    <a:bodyPr/>
                    <a:lstStyle/>
                    <a:p>
                      <a:pPr algn="just"/>
                      <a:r>
                        <a:rPr lang="tr-TR" sz="2400" dirty="0" err="1"/>
                        <a:t>Improved</a:t>
                      </a:r>
                      <a:r>
                        <a:rPr lang="tr-TR" sz="2400" dirty="0"/>
                        <a:t> </a:t>
                      </a:r>
                      <a:r>
                        <a:rPr lang="tr-TR" sz="2400" dirty="0" err="1"/>
                        <a:t>performance</a:t>
                      </a:r>
                      <a:r>
                        <a:rPr lang="tr-TR" sz="2400" dirty="0"/>
                        <a:t> </a:t>
                      </a:r>
                      <a:r>
                        <a:rPr lang="tr-TR" sz="2400" dirty="0" err="1"/>
                        <a:t>and</a:t>
                      </a:r>
                      <a:r>
                        <a:rPr lang="tr-TR" sz="2400" dirty="0"/>
                        <a:t> </a:t>
                      </a:r>
                      <a:r>
                        <a:rPr lang="tr-TR" sz="2400" dirty="0" err="1"/>
                        <a:t>stability</a:t>
                      </a:r>
                      <a:endParaRPr lang="tr-TR" sz="2400" dirty="0"/>
                    </a:p>
                  </a:txBody>
                  <a:tcPr marT="45719" marB="45719"/>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17525" y="447675"/>
            <a:ext cx="416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C00000"/>
                </a:solidFill>
                <a:latin typeface="Times New Roman" panose="02020603050405020304" pitchFamily="18" charset="0"/>
              </a:rPr>
              <a:t>Two main types of control</a:t>
            </a:r>
            <a:endParaRPr lang="en-US" altLang="tr-TR" sz="2800" b="1">
              <a:solidFill>
                <a:srgbClr val="C00000"/>
              </a:solidFill>
              <a:latin typeface="Times New Roman" panose="02020603050405020304" pitchFamily="18" charset="0"/>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800600"/>
            <a:ext cx="4371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533400" y="5486400"/>
            <a:ext cx="320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000">
                <a:latin typeface="Times New Roman" panose="02020603050405020304" pitchFamily="18" charset="0"/>
              </a:rPr>
              <a:t>Multivariable Control System</a:t>
            </a: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541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19400"/>
            <a:ext cx="56007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3886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114800"/>
            <a:ext cx="464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10"/>
          <p:cNvSpPr txBox="1">
            <a:spLocks noChangeArrowheads="1"/>
          </p:cNvSpPr>
          <p:nvPr/>
        </p:nvSpPr>
        <p:spPr bwMode="auto">
          <a:xfrm>
            <a:off x="533400" y="11430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000" b="1">
                <a:latin typeface="Times New Roman" panose="02020603050405020304" pitchFamily="18" charset="0"/>
              </a:rPr>
              <a:t>Open-Loop Control Systems</a:t>
            </a:r>
            <a:r>
              <a:rPr lang="en-US" altLang="tr-TR" sz="2000">
                <a:latin typeface="Times New Roman" panose="02020603050405020304" pitchFamily="18" charset="0"/>
              </a:rPr>
              <a:t> utilize a controller or control actuator to obtain the desired response.</a:t>
            </a:r>
          </a:p>
        </p:txBody>
      </p:sp>
      <p:sp>
        <p:nvSpPr>
          <p:cNvPr id="27658" name="Text Box 11"/>
          <p:cNvSpPr txBox="1">
            <a:spLocks noChangeArrowheads="1"/>
          </p:cNvSpPr>
          <p:nvPr/>
        </p:nvSpPr>
        <p:spPr bwMode="auto">
          <a:xfrm>
            <a:off x="533400" y="30480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000" b="1" dirty="0">
                <a:latin typeface="Times New Roman" panose="02020603050405020304" pitchFamily="18" charset="0"/>
              </a:rPr>
              <a:t>Closed-Loop Control Systems</a:t>
            </a:r>
            <a:r>
              <a:rPr lang="en-US" altLang="tr-TR" sz="2000" dirty="0">
                <a:latin typeface="Times New Roman" panose="02020603050405020304" pitchFamily="18" charset="0"/>
              </a:rPr>
              <a:t> utilizes feedback to compare the actual output to the desired output response.</a:t>
            </a:r>
          </a:p>
        </p:txBody>
      </p:sp>
      <p:sp>
        <p:nvSpPr>
          <p:cNvPr id="27659" name="10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22F41B-1841-4DF5-9F92-123F22600F45}" type="slidenum">
              <a:rPr lang="en-US" altLang="tr-TR" sz="1200">
                <a:latin typeface="Times New Roman" panose="02020603050405020304" pitchFamily="18" charset="0"/>
              </a:rPr>
              <a:pPr>
                <a:spcBef>
                  <a:spcPct val="0"/>
                </a:spcBef>
                <a:buFontTx/>
                <a:buNone/>
              </a:pPr>
              <a:t>17</a:t>
            </a:fld>
            <a:endParaRPr lang="en-US" altLang="tr-TR" sz="12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17525" y="447675"/>
            <a:ext cx="1328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History</a:t>
            </a:r>
          </a:p>
        </p:txBody>
      </p:sp>
      <p:sp>
        <p:nvSpPr>
          <p:cNvPr id="28675" name="Rectangle 3"/>
          <p:cNvSpPr>
            <a:spLocks noChangeArrowheads="1"/>
          </p:cNvSpPr>
          <p:nvPr/>
        </p:nvSpPr>
        <p:spPr bwMode="auto">
          <a:xfrm>
            <a:off x="609600" y="1219200"/>
            <a:ext cx="8153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tr-TR" sz="1800" b="1">
                <a:latin typeface="Times New Roman" panose="02020603050405020304" pitchFamily="18" charset="0"/>
              </a:rPr>
              <a:t>18th Century </a:t>
            </a:r>
            <a:r>
              <a:rPr lang="en-US" altLang="tr-TR" sz="1800">
                <a:latin typeface="Times New Roman" panose="02020603050405020304" pitchFamily="18" charset="0"/>
              </a:rPr>
              <a:t>James Watt’s centrifugal governor for the speed control of a</a:t>
            </a:r>
            <a:r>
              <a:rPr lang="en-US" altLang="tr-TR" sz="1800" b="1">
                <a:latin typeface="Times New Roman" panose="02020603050405020304" pitchFamily="18" charset="0"/>
              </a:rPr>
              <a:t> </a:t>
            </a:r>
            <a:r>
              <a:rPr lang="en-US" altLang="tr-TR" sz="1800">
                <a:latin typeface="Times New Roman" panose="02020603050405020304" pitchFamily="18" charset="0"/>
              </a:rPr>
              <a:t>steam engine.</a:t>
            </a:r>
          </a:p>
          <a:p>
            <a:pPr eaLnBrk="1" hangingPunct="1">
              <a:spcBef>
                <a:spcPct val="50000"/>
              </a:spcBef>
              <a:buFontTx/>
              <a:buNone/>
            </a:pPr>
            <a:r>
              <a:rPr lang="en-US" altLang="tr-TR" sz="1800" b="1">
                <a:latin typeface="Times New Roman" panose="02020603050405020304" pitchFamily="18" charset="0"/>
              </a:rPr>
              <a:t>1920s </a:t>
            </a:r>
            <a:r>
              <a:rPr lang="en-US" altLang="tr-TR" sz="1800">
                <a:latin typeface="Times New Roman" panose="02020603050405020304" pitchFamily="18" charset="0"/>
              </a:rPr>
              <a:t>Minorsky worked on automatic controllers for steering ships.</a:t>
            </a:r>
          </a:p>
          <a:p>
            <a:pPr eaLnBrk="1" hangingPunct="1">
              <a:spcBef>
                <a:spcPct val="50000"/>
              </a:spcBef>
              <a:buFontTx/>
              <a:buNone/>
            </a:pPr>
            <a:r>
              <a:rPr lang="en-US" altLang="tr-TR" sz="1800" b="1">
                <a:latin typeface="Times New Roman" panose="02020603050405020304" pitchFamily="18" charset="0"/>
              </a:rPr>
              <a:t>1930s </a:t>
            </a:r>
            <a:r>
              <a:rPr lang="en-US" altLang="tr-TR" sz="1800">
                <a:latin typeface="Times New Roman" panose="02020603050405020304" pitchFamily="18" charset="0"/>
              </a:rPr>
              <a:t>Nyquist developed a method for analyzing the stability of controlled systems</a:t>
            </a:r>
          </a:p>
          <a:p>
            <a:pPr eaLnBrk="1" hangingPunct="1">
              <a:spcBef>
                <a:spcPct val="50000"/>
              </a:spcBef>
              <a:buFontTx/>
              <a:buNone/>
            </a:pPr>
            <a:r>
              <a:rPr lang="en-US" altLang="tr-TR" sz="1800" b="1">
                <a:latin typeface="Times New Roman" panose="02020603050405020304" pitchFamily="18" charset="0"/>
              </a:rPr>
              <a:t>1940s </a:t>
            </a:r>
            <a:r>
              <a:rPr lang="en-US" altLang="tr-TR" sz="1800">
                <a:latin typeface="Times New Roman" panose="02020603050405020304" pitchFamily="18" charset="0"/>
              </a:rPr>
              <a:t>Frequency response methods made it possible to design linear closed-loop control systems</a:t>
            </a:r>
          </a:p>
          <a:p>
            <a:pPr eaLnBrk="1" hangingPunct="1">
              <a:spcBef>
                <a:spcPct val="50000"/>
              </a:spcBef>
              <a:buFontTx/>
              <a:buNone/>
            </a:pPr>
            <a:r>
              <a:rPr lang="en-US" altLang="tr-TR" sz="1800" b="1">
                <a:latin typeface="Times New Roman" panose="02020603050405020304" pitchFamily="18" charset="0"/>
              </a:rPr>
              <a:t>1950s </a:t>
            </a:r>
            <a:r>
              <a:rPr lang="en-US" altLang="tr-TR" sz="1800">
                <a:latin typeface="Times New Roman" panose="02020603050405020304" pitchFamily="18" charset="0"/>
              </a:rPr>
              <a:t>Root-locus method due to Evans was fully developed</a:t>
            </a:r>
          </a:p>
          <a:p>
            <a:pPr eaLnBrk="1" hangingPunct="1">
              <a:spcBef>
                <a:spcPct val="50000"/>
              </a:spcBef>
              <a:buFontTx/>
              <a:buNone/>
            </a:pPr>
            <a:r>
              <a:rPr lang="en-US" altLang="tr-TR" sz="1800" b="1">
                <a:latin typeface="Times New Roman" panose="02020603050405020304" pitchFamily="18" charset="0"/>
              </a:rPr>
              <a:t>1960s </a:t>
            </a:r>
            <a:r>
              <a:rPr lang="en-US" altLang="tr-TR" sz="1800">
                <a:latin typeface="Times New Roman" panose="02020603050405020304" pitchFamily="18" charset="0"/>
              </a:rPr>
              <a:t>State space methods, optimal control, adaptive control and</a:t>
            </a:r>
          </a:p>
          <a:p>
            <a:pPr eaLnBrk="1" hangingPunct="1">
              <a:spcBef>
                <a:spcPct val="50000"/>
              </a:spcBef>
              <a:buFontTx/>
              <a:buNone/>
            </a:pPr>
            <a:r>
              <a:rPr lang="en-US" altLang="tr-TR" sz="1800" b="1">
                <a:latin typeface="Times New Roman" panose="02020603050405020304" pitchFamily="18" charset="0"/>
              </a:rPr>
              <a:t>1980s  </a:t>
            </a:r>
            <a:r>
              <a:rPr lang="en-US" altLang="tr-TR" sz="1800">
                <a:latin typeface="Times New Roman" panose="02020603050405020304" pitchFamily="18" charset="0"/>
              </a:rPr>
              <a:t>Learning controls are begun to investigated and developed.</a:t>
            </a:r>
          </a:p>
          <a:p>
            <a:pPr eaLnBrk="1" hangingPunct="1">
              <a:spcBef>
                <a:spcPct val="50000"/>
              </a:spcBef>
              <a:buFontTx/>
              <a:buNone/>
            </a:pPr>
            <a:r>
              <a:rPr lang="en-US" altLang="tr-TR" sz="1800" b="1">
                <a:latin typeface="Times New Roman" panose="02020603050405020304" pitchFamily="18" charset="0"/>
              </a:rPr>
              <a:t>Present </a:t>
            </a:r>
            <a:r>
              <a:rPr lang="en-US" altLang="tr-TR" sz="1800">
                <a:latin typeface="Times New Roman" panose="02020603050405020304" pitchFamily="18" charset="0"/>
              </a:rPr>
              <a:t>and on-going research fields. Recent application of modern control theory includes such non-engineering systems such as biological, biomedical, economic and socio-economic systems</a:t>
            </a:r>
          </a:p>
        </p:txBody>
      </p:sp>
      <p:sp>
        <p:nvSpPr>
          <p:cNvPr id="28676"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C6369C-B39F-4DF3-A75F-CA97FA1F82C8}" type="slidenum">
              <a:rPr lang="en-US" altLang="tr-TR" sz="1200">
                <a:latin typeface="Times New Roman" panose="02020603050405020304" pitchFamily="18" charset="0"/>
              </a:rPr>
              <a:pPr>
                <a:spcBef>
                  <a:spcPct val="0"/>
                </a:spcBef>
                <a:buFontTx/>
                <a:buNone/>
              </a:pPr>
              <a:t>18</a:t>
            </a:fld>
            <a:endParaRPr lang="en-US" altLang="tr-TR" sz="12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47800" y="1066800"/>
            <a:ext cx="5781675" cy="7772400"/>
          </a:xfrm>
          <a:prstGeom prst="rect">
            <a:avLst/>
          </a:prstGeom>
          <a:solidFill>
            <a:schemeClr val="accent3">
              <a:lumMod val="60000"/>
              <a:lumOff val="40000"/>
              <a:alpha val="48000"/>
            </a:schemeClr>
          </a:solidFill>
          <a:ln w="9525">
            <a:noFill/>
            <a:miter lim="800000"/>
            <a:headEnd/>
            <a:tailEnd/>
          </a:ln>
          <a:effectLst/>
        </p:spPr>
      </p:pic>
      <p:sp>
        <p:nvSpPr>
          <p:cNvPr id="29699" name="Rectangle 4"/>
          <p:cNvSpPr>
            <a:spLocks noChangeArrowheads="1"/>
          </p:cNvSpPr>
          <p:nvPr/>
        </p:nvSpPr>
        <p:spPr bwMode="auto">
          <a:xfrm>
            <a:off x="6629400" y="2057400"/>
            <a:ext cx="21336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tr-TR" sz="1600">
                <a:latin typeface="Times-Roman" charset="0"/>
              </a:rPr>
              <a:t>(a) Automobile steering control system.</a:t>
            </a:r>
          </a:p>
          <a:p>
            <a:pPr eaLnBrk="1" hangingPunct="1">
              <a:spcBef>
                <a:spcPct val="50000"/>
              </a:spcBef>
              <a:buFontTx/>
              <a:buNone/>
            </a:pPr>
            <a:r>
              <a:rPr lang="en-US" altLang="tr-TR" sz="1600">
                <a:latin typeface="Times-Roman" charset="0"/>
              </a:rPr>
              <a:t>(b) The driver uses the difference between the actual and the desired direction of travel</a:t>
            </a:r>
          </a:p>
          <a:p>
            <a:pPr eaLnBrk="1" hangingPunct="1">
              <a:spcBef>
                <a:spcPct val="50000"/>
              </a:spcBef>
              <a:buFontTx/>
              <a:buNone/>
            </a:pPr>
            <a:r>
              <a:rPr lang="en-US" altLang="tr-TR" sz="1600">
                <a:latin typeface="Times-Roman" charset="0"/>
              </a:rPr>
              <a:t>to generate a controlled adjustment of the steering wheel.</a:t>
            </a:r>
          </a:p>
          <a:p>
            <a:pPr eaLnBrk="1" hangingPunct="1">
              <a:spcBef>
                <a:spcPct val="50000"/>
              </a:spcBef>
              <a:buFontTx/>
              <a:buNone/>
            </a:pPr>
            <a:r>
              <a:rPr lang="en-US" altLang="tr-TR" sz="1600">
                <a:latin typeface="Times-Roman" charset="0"/>
              </a:rPr>
              <a:t>(c) Typical direction-of-travel response.</a:t>
            </a:r>
          </a:p>
        </p:txBody>
      </p:sp>
      <p:sp>
        <p:nvSpPr>
          <p:cNvPr id="29700" name="Text Box 6"/>
          <p:cNvSpPr txBox="1">
            <a:spLocks noChangeArrowheads="1"/>
          </p:cNvSpPr>
          <p:nvPr/>
        </p:nvSpPr>
        <p:spPr bwMode="auto">
          <a:xfrm>
            <a:off x="533400" y="228600"/>
            <a:ext cx="5953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Examples of Modern Control Systems</a:t>
            </a:r>
          </a:p>
        </p:txBody>
      </p:sp>
      <p:sp>
        <p:nvSpPr>
          <p:cNvPr id="29701"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CC53629-0995-4926-A1AE-4472575ED67B}" type="slidenum">
              <a:rPr lang="en-US" altLang="tr-TR" sz="1200">
                <a:latin typeface="Times New Roman" panose="02020603050405020304" pitchFamily="18" charset="0"/>
              </a:rPr>
              <a:pPr>
                <a:spcBef>
                  <a:spcPct val="0"/>
                </a:spcBef>
                <a:buFontTx/>
                <a:buNone/>
              </a:pPr>
              <a:t>19</a:t>
            </a:fld>
            <a:endParaRPr lang="en-US" altLang="tr-TR" sz="120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30250"/>
            <a:ext cx="8534400" cy="5626100"/>
          </a:xfrm>
        </p:spPr>
        <p:txBody>
          <a:bodyPr/>
          <a:lstStyle/>
          <a:p>
            <a:pPr eaLnBrk="1" hangingPunct="1">
              <a:defRPr/>
            </a:pPr>
            <a:r>
              <a:rPr lang="en-US" dirty="0">
                <a:solidFill>
                  <a:srgbClr val="FF0000"/>
                </a:solidFill>
              </a:rPr>
              <a:t>Instructor: </a:t>
            </a:r>
            <a:r>
              <a:rPr lang="tr-TR" dirty="0">
                <a:solidFill>
                  <a:srgbClr val="FF0000"/>
                </a:solidFill>
              </a:rPr>
              <a:t>	</a:t>
            </a:r>
            <a:r>
              <a:rPr lang="tr-TR" dirty="0"/>
              <a:t>Prof. Dr. Galip Cansever</a:t>
            </a:r>
          </a:p>
          <a:p>
            <a:pPr marL="0" indent="0" eaLnBrk="1" hangingPunct="1">
              <a:buNone/>
              <a:defRPr/>
            </a:pPr>
            <a:endParaRPr lang="tr-TR" dirty="0">
              <a:solidFill>
                <a:srgbClr val="FF0000"/>
              </a:solidFill>
            </a:endParaRPr>
          </a:p>
          <a:p>
            <a:pPr eaLnBrk="1" hangingPunct="1">
              <a:defRPr/>
            </a:pPr>
            <a:r>
              <a:rPr lang="en-US" dirty="0">
                <a:solidFill>
                  <a:srgbClr val="FF0000"/>
                </a:solidFill>
              </a:rPr>
              <a:t>Grading:</a:t>
            </a:r>
          </a:p>
          <a:p>
            <a:pPr marL="800100" indent="-257175" eaLnBrk="1" hangingPunct="1">
              <a:defRPr/>
            </a:pPr>
            <a:r>
              <a:rPr lang="en-US" dirty="0"/>
              <a:t>Midterm</a:t>
            </a:r>
            <a:r>
              <a:rPr lang="tr-TR" dirty="0"/>
              <a:t> </a:t>
            </a:r>
            <a:r>
              <a:rPr lang="en-US" dirty="0"/>
              <a:t>exam</a:t>
            </a:r>
            <a:r>
              <a:rPr lang="tr-TR" dirty="0"/>
              <a:t>: 1 </a:t>
            </a:r>
            <a:r>
              <a:rPr lang="tr-TR" dirty="0" err="1"/>
              <a:t>exam</a:t>
            </a:r>
            <a:r>
              <a:rPr lang="en-US" dirty="0"/>
              <a:t>	</a:t>
            </a:r>
            <a:r>
              <a:rPr lang="tr-TR" dirty="0"/>
              <a:t>6</a:t>
            </a:r>
            <a:r>
              <a:rPr lang="en-US" dirty="0"/>
              <a:t>0%</a:t>
            </a:r>
          </a:p>
          <a:p>
            <a:pPr marL="800100" indent="-257175" eaLnBrk="1" hangingPunct="1">
              <a:defRPr/>
            </a:pPr>
            <a:r>
              <a:rPr lang="en-US" dirty="0"/>
              <a:t>Final exam</a:t>
            </a:r>
            <a:r>
              <a:rPr lang="tr-TR" dirty="0"/>
              <a:t>:</a:t>
            </a:r>
            <a:r>
              <a:rPr lang="en-US" dirty="0"/>
              <a:t>			</a:t>
            </a:r>
            <a:r>
              <a:rPr lang="tr-TR" dirty="0"/>
              <a:t>	4</a:t>
            </a:r>
            <a:r>
              <a:rPr lang="en-US" dirty="0"/>
              <a:t>0%</a:t>
            </a:r>
          </a:p>
          <a:p>
            <a:pPr marL="0" indent="0" algn="ctr" eaLnBrk="1" hangingPunct="1">
              <a:buFont typeface="Arial" panose="020B0604020202020204" pitchFamily="34" charset="0"/>
              <a:buNone/>
              <a:defRPr/>
            </a:pPr>
            <a:endParaRPr lang="en-US" i="1" dirty="0">
              <a:solidFill>
                <a:srgbClr val="FF0000"/>
              </a:solidFill>
            </a:endParaRPr>
          </a:p>
        </p:txBody>
      </p:sp>
      <p:sp>
        <p:nvSpPr>
          <p:cNvPr id="1741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B0569-EB05-4A14-BE1C-F70C80D90A33}" type="slidenum">
              <a:rPr lang="en-US" altLang="tr-TR" sz="1200">
                <a:solidFill>
                  <a:srgbClr val="898989"/>
                </a:solidFill>
                <a:latin typeface="Times New Roman" panose="02020603050405020304" pitchFamily="18" charset="0"/>
              </a:rPr>
              <a:pPr>
                <a:spcBef>
                  <a:spcPct val="0"/>
                </a:spcBef>
                <a:buFontTx/>
                <a:buNone/>
              </a:pPr>
              <a:t>2</a:t>
            </a:fld>
            <a:endParaRPr lang="en-US" altLang="tr-TR" sz="1200">
              <a:solidFill>
                <a:srgbClr val="898989"/>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382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648200"/>
            <a:ext cx="60102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533400" y="457200"/>
            <a:ext cx="5953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Examples of Modern Control Systems</a:t>
            </a:r>
          </a:p>
        </p:txBody>
      </p:sp>
      <p:sp>
        <p:nvSpPr>
          <p:cNvPr id="30725"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6F6A89-635B-4538-9B7F-617949DEF6DB}" type="slidenum">
              <a:rPr lang="en-US" altLang="tr-TR" sz="1200">
                <a:latin typeface="Times New Roman" panose="02020603050405020304" pitchFamily="18" charset="0"/>
              </a:rPr>
              <a:pPr>
                <a:spcBef>
                  <a:spcPct val="0"/>
                </a:spcBef>
                <a:buFontTx/>
                <a:buNone/>
              </a:pPr>
              <a:t>20</a:t>
            </a:fld>
            <a:endParaRPr lang="en-US" altLang="tr-TR" sz="120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486727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648200"/>
            <a:ext cx="6781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p:cNvSpPr txBox="1">
            <a:spLocks noChangeArrowheads="1"/>
          </p:cNvSpPr>
          <p:nvPr/>
        </p:nvSpPr>
        <p:spPr bwMode="auto">
          <a:xfrm>
            <a:off x="533400" y="457200"/>
            <a:ext cx="5953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Examples of Modern Control Systems</a:t>
            </a:r>
          </a:p>
        </p:txBody>
      </p:sp>
      <p:sp>
        <p:nvSpPr>
          <p:cNvPr id="31749"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D21CAF-F761-4808-8FBC-C80474B044F2}" type="slidenum">
              <a:rPr lang="en-US" altLang="tr-TR" sz="1200">
                <a:latin typeface="Times New Roman" panose="02020603050405020304" pitchFamily="18" charset="0"/>
              </a:rPr>
              <a:pPr>
                <a:spcBef>
                  <a:spcPct val="0"/>
                </a:spcBef>
                <a:buFontTx/>
                <a:buNone/>
              </a:pPr>
              <a:t>21</a:t>
            </a:fld>
            <a:endParaRPr lang="en-US" altLang="tr-TR" sz="12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800"/>
            <a:ext cx="259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562600"/>
            <a:ext cx="47244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517525" y="447675"/>
            <a:ext cx="48879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The Future of Control Systems</a:t>
            </a:r>
          </a:p>
        </p:txBody>
      </p:sp>
      <p:sp>
        <p:nvSpPr>
          <p:cNvPr id="32773"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261064-4BC7-4DB3-8321-7750379C63C7}" type="slidenum">
              <a:rPr lang="en-US" altLang="tr-TR" sz="1200">
                <a:latin typeface="Times New Roman" panose="02020603050405020304" pitchFamily="18" charset="0"/>
              </a:rPr>
              <a:pPr>
                <a:spcBef>
                  <a:spcPct val="0"/>
                </a:spcBef>
                <a:buFontTx/>
                <a:buNone/>
              </a:pPr>
              <a:t>22</a:t>
            </a:fld>
            <a:endParaRPr lang="en-US" altLang="tr-TR" sz="12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172200"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272213"/>
            <a:ext cx="2819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517525" y="447675"/>
            <a:ext cx="3662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Control System Design</a:t>
            </a:r>
          </a:p>
        </p:txBody>
      </p:sp>
      <p:sp>
        <p:nvSpPr>
          <p:cNvPr id="33797"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F42AAE-B4B9-4B6A-A2CB-AE6969CCA71D}" type="slidenum">
              <a:rPr lang="en-US" altLang="tr-TR" sz="1200">
                <a:latin typeface="Times New Roman" panose="02020603050405020304" pitchFamily="18" charset="0"/>
              </a:rPr>
              <a:pPr>
                <a:spcBef>
                  <a:spcPct val="0"/>
                </a:spcBef>
                <a:buFontTx/>
                <a:buNone/>
              </a:pPr>
              <a:t>23</a:t>
            </a:fld>
            <a:endParaRPr lang="en-US" altLang="tr-TR" sz="12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019CF0-63CB-463C-AAE7-609E4AF7FE68}" type="slidenum">
              <a:rPr lang="en-US" altLang="tr-TR" sz="1200">
                <a:latin typeface="Times New Roman" panose="02020603050405020304" pitchFamily="18" charset="0"/>
              </a:rPr>
              <a:pPr>
                <a:spcBef>
                  <a:spcPct val="0"/>
                </a:spcBef>
                <a:buFontTx/>
                <a:buNone/>
              </a:pPr>
              <a:t>24</a:t>
            </a:fld>
            <a:endParaRPr lang="en-US" altLang="tr-TR" sz="1200">
              <a:latin typeface="Times New Roman" panose="02020603050405020304" pitchFamily="18"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938" y="862013"/>
            <a:ext cx="5351462"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txBox="1">
            <a:spLocks/>
          </p:cNvSpPr>
          <p:nvPr/>
        </p:nvSpPr>
        <p:spPr bwMode="auto">
          <a:xfrm>
            <a:off x="457200" y="1984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4400">
                <a:solidFill>
                  <a:srgbClr val="FF0000"/>
                </a:solidFill>
              </a:rPr>
              <a:t>Antenna Azimuth Position Control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829FE9-7AEC-483A-9746-C6DADB6D1CED}" type="slidenum">
              <a:rPr lang="en-US" altLang="tr-TR" sz="1200">
                <a:latin typeface="Times New Roman" panose="02020603050405020304" pitchFamily="18" charset="0"/>
              </a:rPr>
              <a:pPr>
                <a:spcBef>
                  <a:spcPct val="0"/>
                </a:spcBef>
                <a:buFontTx/>
                <a:buNone/>
              </a:pPr>
              <a:t>25</a:t>
            </a:fld>
            <a:endParaRPr lang="en-US" altLang="tr-TR" sz="1200">
              <a:latin typeface="Times New Roman" panose="02020603050405020304" pitchFamily="18" charset="0"/>
            </a:endParaRPr>
          </a:p>
        </p:txBody>
      </p:sp>
      <p:sp>
        <p:nvSpPr>
          <p:cNvPr id="35843" name="Title 1"/>
          <p:cNvSpPr txBox="1">
            <a:spLocks/>
          </p:cNvSpPr>
          <p:nvPr/>
        </p:nvSpPr>
        <p:spPr bwMode="auto">
          <a:xfrm>
            <a:off x="457200" y="1984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4400">
                <a:solidFill>
                  <a:srgbClr val="FF0000"/>
                </a:solidFill>
              </a:rPr>
              <a:t>Design Stages for the Antenna </a:t>
            </a:r>
          </a:p>
        </p:txBody>
      </p:sp>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667000"/>
            <a:ext cx="89296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F1D9BB-BF4A-449A-A5CE-F23FA45F4042}" type="slidenum">
              <a:rPr lang="en-US" altLang="tr-TR" sz="1200">
                <a:latin typeface="Times New Roman" panose="02020603050405020304" pitchFamily="18" charset="0"/>
              </a:rPr>
              <a:pPr>
                <a:spcBef>
                  <a:spcPct val="0"/>
                </a:spcBef>
                <a:buFontTx/>
                <a:buNone/>
              </a:pPr>
              <a:t>26</a:t>
            </a:fld>
            <a:endParaRPr lang="en-US" altLang="tr-TR" sz="1200">
              <a:latin typeface="Times New Roman" panose="02020603050405020304" pitchFamily="18" charset="0"/>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28613" y="349250"/>
            <a:ext cx="8475662" cy="1779588"/>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57250" y="2484438"/>
            <a:ext cx="7456488" cy="3424237"/>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A8D501-D7FE-4850-893F-FDE3F258B1E4}" type="slidenum">
              <a:rPr lang="en-US" altLang="tr-TR" sz="1200">
                <a:latin typeface="Times New Roman" panose="02020603050405020304" pitchFamily="18" charset="0"/>
              </a:rPr>
              <a:pPr>
                <a:spcBef>
                  <a:spcPct val="0"/>
                </a:spcBef>
                <a:buFontTx/>
                <a:buNone/>
              </a:pPr>
              <a:t>27</a:t>
            </a:fld>
            <a:endParaRPr lang="en-US" altLang="tr-TR" sz="1200">
              <a:latin typeface="Times New Roman" panose="02020603050405020304" pitchFamily="18" charset="0"/>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6063" y="300038"/>
            <a:ext cx="8697912" cy="1331912"/>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019175" y="1668463"/>
            <a:ext cx="7180263" cy="4943475"/>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1C4E7D5-B87D-4BEE-8281-1D80227F9B3F}" type="slidenum">
              <a:rPr lang="en-US" altLang="tr-TR" sz="1200">
                <a:latin typeface="Times New Roman" panose="02020603050405020304" pitchFamily="18" charset="0"/>
              </a:rPr>
              <a:pPr>
                <a:spcBef>
                  <a:spcPct val="0"/>
                </a:spcBef>
                <a:buFontTx/>
                <a:buNone/>
              </a:pPr>
              <a:t>28</a:t>
            </a:fld>
            <a:endParaRPr lang="en-US" altLang="tr-TR" sz="1200">
              <a:latin typeface="Times New Roman" panose="02020603050405020304" pitchFamily="18" charset="0"/>
            </a:endParaRPr>
          </a:p>
        </p:txBody>
      </p:sp>
      <p:sp>
        <p:nvSpPr>
          <p:cNvPr id="38915" name="Title 1"/>
          <p:cNvSpPr txBox="1">
            <a:spLocks/>
          </p:cNvSpPr>
          <p:nvPr/>
        </p:nvSpPr>
        <p:spPr bwMode="auto">
          <a:xfrm>
            <a:off x="457200" y="1984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4400">
                <a:solidFill>
                  <a:srgbClr val="FF0000"/>
                </a:solidFill>
              </a:rPr>
              <a:t>Step-3: Draw Schematic</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220788" y="1208088"/>
            <a:ext cx="6556375" cy="5297487"/>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E31BCE-AAD0-4954-81F1-4E64276D0168}" type="slidenum">
              <a:rPr lang="en-US" altLang="tr-TR" sz="1200">
                <a:latin typeface="Times New Roman" panose="02020603050405020304" pitchFamily="18" charset="0"/>
              </a:rPr>
              <a:pPr>
                <a:spcBef>
                  <a:spcPct val="0"/>
                </a:spcBef>
                <a:buFontTx/>
                <a:buNone/>
              </a:pPr>
              <a:t>29</a:t>
            </a:fld>
            <a:endParaRPr lang="en-US" altLang="tr-TR" sz="1200">
              <a:latin typeface="Times New Roman" panose="02020603050405020304" pitchFamily="18" charset="0"/>
            </a:endParaRPr>
          </a:p>
        </p:txBody>
      </p:sp>
      <p:sp>
        <p:nvSpPr>
          <p:cNvPr id="39939" name="Title 1"/>
          <p:cNvSpPr txBox="1">
            <a:spLocks/>
          </p:cNvSpPr>
          <p:nvPr/>
        </p:nvSpPr>
        <p:spPr bwMode="auto">
          <a:xfrm>
            <a:off x="457200" y="1984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4400">
                <a:solidFill>
                  <a:srgbClr val="FF0000"/>
                </a:solidFill>
              </a:rPr>
              <a:t>Step-4: Draw Block Diagram</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817563" y="1114425"/>
            <a:ext cx="7505700" cy="5313363"/>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D0CC8C-4547-4F78-A527-B4C332D0AEA9}" type="slidenum">
              <a:rPr lang="en-US" altLang="tr-TR" sz="1200">
                <a:latin typeface="Times New Roman" panose="02020603050405020304" pitchFamily="18" charset="0"/>
              </a:rPr>
              <a:pPr>
                <a:spcBef>
                  <a:spcPct val="0"/>
                </a:spcBef>
                <a:buFontTx/>
                <a:buNone/>
              </a:pPr>
              <a:t>3</a:t>
            </a:fld>
            <a:endParaRPr lang="en-US" altLang="tr-TR" sz="1200">
              <a:latin typeface="Times New Roman" panose="02020603050405020304" pitchFamily="18" charset="0"/>
            </a:endParaRPr>
          </a:p>
        </p:txBody>
      </p:sp>
      <p:sp>
        <p:nvSpPr>
          <p:cNvPr id="3" name="Rectangle 4"/>
          <p:cNvSpPr txBox="1">
            <a:spLocks noChangeArrowheads="1"/>
          </p:cNvSpPr>
          <p:nvPr/>
        </p:nvSpPr>
        <p:spPr>
          <a:xfrm>
            <a:off x="457200" y="762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b="1" dirty="0">
                <a:solidFill>
                  <a:srgbClr val="FF0000"/>
                </a:solidFill>
                <a:effectLst>
                  <a:outerShdw blurRad="38100" dist="38100" dir="2700000" algn="tl">
                    <a:srgbClr val="000000">
                      <a:alpha val="43137"/>
                    </a:srgbClr>
                  </a:outerShdw>
                </a:effectLst>
              </a:rPr>
              <a:t>Textbook</a:t>
            </a:r>
            <a:r>
              <a:rPr lang="tr-TR" b="1" dirty="0">
                <a:solidFill>
                  <a:srgbClr val="FF0000"/>
                </a:solidFill>
                <a:effectLst>
                  <a:outerShdw blurRad="38100" dist="38100" dir="2700000" algn="tl">
                    <a:srgbClr val="000000">
                      <a:alpha val="43137"/>
                    </a:srgbClr>
                  </a:outerShdw>
                </a:effectLst>
              </a:rPr>
              <a:t>s</a:t>
            </a:r>
            <a:endParaRPr lang="th-TH" b="1" dirty="0">
              <a:solidFill>
                <a:srgbClr val="FF0000"/>
              </a:solidFill>
              <a:effectLst>
                <a:outerShdw blurRad="38100" dist="38100" dir="2700000" algn="tl">
                  <a:srgbClr val="000000">
                    <a:alpha val="43137"/>
                  </a:srgbClr>
                </a:outerShdw>
              </a:effectLst>
            </a:endParaRPr>
          </a:p>
        </p:txBody>
      </p:sp>
      <p:sp>
        <p:nvSpPr>
          <p:cNvPr id="18436" name="Rectangle 5"/>
          <p:cNvSpPr>
            <a:spLocks noChangeArrowheads="1"/>
          </p:cNvSpPr>
          <p:nvPr/>
        </p:nvSpPr>
        <p:spPr bwMode="auto">
          <a:xfrm>
            <a:off x="609600" y="685800"/>
            <a:ext cx="5181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tr-TR" sz="2000" b="1">
                <a:solidFill>
                  <a:schemeClr val="tx2"/>
                </a:solidFill>
                <a:latin typeface="Arial" panose="020B0604020202020204" pitchFamily="34" charset="0"/>
                <a:cs typeface="Angsana New" panose="02020603050405020304" pitchFamily="18" charset="-34"/>
              </a:rPr>
              <a:t>N. S. Nise, Control Systems Engineering, 6th edition, John Wiley &amp; Sons, MA, 2011</a:t>
            </a:r>
            <a:r>
              <a:rPr lang="en-GB" altLang="tr-TR" sz="2000">
                <a:solidFill>
                  <a:schemeClr val="tx2"/>
                </a:solidFill>
                <a:latin typeface="Arial" panose="020B0604020202020204" pitchFamily="34" charset="0"/>
                <a:cs typeface="Angsana New" panose="02020603050405020304" pitchFamily="18" charset="-34"/>
              </a:rPr>
              <a:t>.</a:t>
            </a:r>
            <a:endParaRPr lang="tr-TR" altLang="tr-TR" sz="2000">
              <a:solidFill>
                <a:schemeClr val="tx2"/>
              </a:solidFill>
              <a:latin typeface="Arial" panose="020B0604020202020204" pitchFamily="34" charset="0"/>
              <a:cs typeface="Angsana New" panose="02020603050405020304" pitchFamily="18" charset="-34"/>
            </a:endParaRPr>
          </a:p>
          <a:p>
            <a:pPr eaLnBrk="1" hangingPunct="1">
              <a:buFontTx/>
              <a:buNone/>
            </a:pPr>
            <a:endParaRPr lang="tr-TR" altLang="tr-TR" sz="2000">
              <a:solidFill>
                <a:schemeClr val="tx2"/>
              </a:solidFill>
              <a:latin typeface="Arial" panose="020B0604020202020204" pitchFamily="34" charset="0"/>
              <a:cs typeface="Angsana New" panose="02020603050405020304" pitchFamily="18" charset="-34"/>
            </a:endParaRPr>
          </a:p>
          <a:p>
            <a:pPr eaLnBrk="1" hangingPunct="1">
              <a:spcBef>
                <a:spcPct val="0"/>
              </a:spcBef>
              <a:buFontTx/>
              <a:buChar char="•"/>
            </a:pPr>
            <a:r>
              <a:rPr lang="en-US" altLang="tr-TR" sz="1800">
                <a:solidFill>
                  <a:schemeClr val="tx2"/>
                </a:solidFill>
                <a:latin typeface="Arial" panose="020B0604020202020204" pitchFamily="34" charset="0"/>
                <a:cs typeface="Angsana New" panose="02020603050405020304" pitchFamily="18" charset="-34"/>
              </a:rPr>
              <a:t>G. F. Franklin, J. D. Powell, and A. Emami-Naeini, Feedback Control of Dynamic Systems, 6th edition, Prentice Hall, NJ, 2010</a:t>
            </a:r>
            <a:endParaRPr lang="tr-TR" altLang="tr-TR" sz="1800">
              <a:solidFill>
                <a:schemeClr val="tx2"/>
              </a:solidFill>
              <a:latin typeface="Arial" panose="020B0604020202020204" pitchFamily="34" charset="0"/>
              <a:cs typeface="Angsana New" panose="02020603050405020304" pitchFamily="18" charset="-34"/>
            </a:endParaRPr>
          </a:p>
          <a:p>
            <a:pPr eaLnBrk="1" hangingPunct="1">
              <a:spcBef>
                <a:spcPct val="0"/>
              </a:spcBef>
              <a:buFontTx/>
              <a:buChar char="•"/>
            </a:pPr>
            <a:r>
              <a:rPr lang="en-US" altLang="tr-TR" sz="1800">
                <a:solidFill>
                  <a:schemeClr val="tx2"/>
                </a:solidFill>
                <a:latin typeface="Arial" panose="020B0604020202020204" pitchFamily="34" charset="0"/>
                <a:cs typeface="Angsana New" panose="02020603050405020304" pitchFamily="18" charset="-34"/>
              </a:rPr>
              <a:t>K. Ogata, Modern Control Engineering, 5th edition, Prentice Hall, NJ, 2010</a:t>
            </a:r>
          </a:p>
          <a:p>
            <a:pPr eaLnBrk="1" hangingPunct="1">
              <a:spcBef>
                <a:spcPct val="0"/>
              </a:spcBef>
              <a:buFontTx/>
              <a:buChar char="•"/>
            </a:pPr>
            <a:r>
              <a:rPr lang="en-US" altLang="tr-TR" sz="1800">
                <a:solidFill>
                  <a:schemeClr val="tx2"/>
                </a:solidFill>
                <a:latin typeface="Arial" panose="020B0604020202020204" pitchFamily="34" charset="0"/>
                <a:cs typeface="Angsana New" panose="02020603050405020304" pitchFamily="18" charset="-34"/>
              </a:rPr>
              <a:t>C.L. Phillips, and J. Parr, Feedback Control Systems, 5th Ed., Prentice-Hall, 2010.</a:t>
            </a:r>
          </a:p>
          <a:p>
            <a:pPr eaLnBrk="1" hangingPunct="1">
              <a:spcBef>
                <a:spcPct val="0"/>
              </a:spcBef>
              <a:buFontTx/>
              <a:buChar char="•"/>
            </a:pPr>
            <a:r>
              <a:rPr lang="en-US" altLang="tr-TR" sz="1800">
                <a:solidFill>
                  <a:schemeClr val="tx2"/>
                </a:solidFill>
                <a:latin typeface="Arial" panose="020B0604020202020204" pitchFamily="34" charset="0"/>
                <a:cs typeface="Angsana New" panose="02020603050405020304" pitchFamily="18" charset="-34"/>
              </a:rPr>
              <a:t>F. Golnaraghi and B. C. Kuo, Automatic Control Systems, 9th edition, John Wiley &amp; Sons, NJ, 2010 (This book is available in Turkish by A. Bir, Literatür Yayıncılık)</a:t>
            </a:r>
          </a:p>
          <a:p>
            <a:pPr eaLnBrk="1" hangingPunct="1">
              <a:spcBef>
                <a:spcPct val="0"/>
              </a:spcBef>
              <a:buFontTx/>
              <a:buChar char="•"/>
            </a:pPr>
            <a:r>
              <a:rPr lang="en-US" altLang="tr-TR" sz="1800">
                <a:solidFill>
                  <a:schemeClr val="tx2"/>
                </a:solidFill>
                <a:latin typeface="Arial" panose="020B0604020202020204" pitchFamily="34" charset="0"/>
                <a:cs typeface="Angsana New" panose="02020603050405020304" pitchFamily="18" charset="-34"/>
              </a:rPr>
              <a:t>J. J. D'Azzo, C. H. Houpis, and S. N. Sheldon, Linear Control System Analysis and Design with Matlab, 5th edition, Marcel Dekker, 2003</a:t>
            </a:r>
          </a:p>
        </p:txBody>
      </p:sp>
      <p:pic>
        <p:nvPicPr>
          <p:cNvPr id="18437" name="Picture 7" descr="nise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05200"/>
            <a:ext cx="22637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288"/>
            <a:ext cx="26987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4008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5638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p:cNvSpPr txBox="1">
            <a:spLocks noChangeArrowheads="1"/>
          </p:cNvSpPr>
          <p:nvPr/>
        </p:nvSpPr>
        <p:spPr bwMode="auto">
          <a:xfrm>
            <a:off x="517525" y="447675"/>
            <a:ext cx="2643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Design Example</a:t>
            </a:r>
          </a:p>
        </p:txBody>
      </p:sp>
      <p:sp>
        <p:nvSpPr>
          <p:cNvPr id="40965"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71F6E6-3CFC-4488-A4A8-11BEA6EF600C}" type="slidenum">
              <a:rPr lang="en-US" altLang="tr-TR" sz="1200">
                <a:latin typeface="Times New Roman" panose="02020603050405020304" pitchFamily="18" charset="0"/>
              </a:rPr>
              <a:pPr>
                <a:spcBef>
                  <a:spcPct val="0"/>
                </a:spcBef>
                <a:buFontTx/>
                <a:buNone/>
              </a:pPr>
              <a:t>30</a:t>
            </a:fld>
            <a:endParaRPr lang="en-US" altLang="tr-TR" sz="120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163"/>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t="8899" b="22249"/>
          <a:stretch>
            <a:fillRect/>
          </a:stretch>
        </p:blipFill>
        <p:spPr bwMode="auto">
          <a:xfrm>
            <a:off x="2438400" y="5997575"/>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517525" y="447675"/>
            <a:ext cx="2643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latin typeface="Times New Roman" panose="02020603050405020304" pitchFamily="18" charset="0"/>
              </a:rPr>
              <a:t>Design Example</a:t>
            </a:r>
          </a:p>
        </p:txBody>
      </p:sp>
      <p:sp>
        <p:nvSpPr>
          <p:cNvPr id="41989" name="4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157D5E-0F21-4043-B563-6AFBB1C12854}" type="slidenum">
              <a:rPr lang="en-US" altLang="tr-TR" sz="1200">
                <a:latin typeface="Times New Roman" panose="02020603050405020304" pitchFamily="18" charset="0"/>
              </a:rPr>
              <a:pPr>
                <a:spcBef>
                  <a:spcPct val="0"/>
                </a:spcBef>
                <a:buFontTx/>
                <a:buNone/>
              </a:pPr>
              <a:t>31</a:t>
            </a:fld>
            <a:endParaRPr lang="en-US" altLang="tr-TR" sz="120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1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8FA1B1-F84A-4340-96B8-BFEBB8E69EA2}" type="slidenum">
              <a:rPr lang="en-US" altLang="tr-TR" sz="1200">
                <a:latin typeface="Times New Roman" panose="02020603050405020304" pitchFamily="18" charset="0"/>
              </a:rPr>
              <a:pPr>
                <a:spcBef>
                  <a:spcPct val="0"/>
                </a:spcBef>
                <a:buFontTx/>
                <a:buNone/>
              </a:pPr>
              <a:t>32</a:t>
            </a:fld>
            <a:endParaRPr lang="en-US" altLang="tr-TR" sz="1200">
              <a:latin typeface="Times New Roman" panose="02020603050405020304" pitchFamily="18" charset="0"/>
            </a:endParaRPr>
          </a:p>
        </p:txBody>
      </p:sp>
      <p:sp>
        <p:nvSpPr>
          <p:cNvPr id="43011" name="Rectangle 2"/>
          <p:cNvSpPr txBox="1">
            <a:spLocks noChangeArrowheads="1"/>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a:t>Example: Elevator Control</a:t>
            </a:r>
            <a:endParaRPr lang="th-TH" altLang="tr-TR">
              <a:cs typeface="Angsana New" panose="02020603050405020304" pitchFamily="18" charset="-34"/>
            </a:endParaRPr>
          </a:p>
        </p:txBody>
      </p:sp>
      <p:sp>
        <p:nvSpPr>
          <p:cNvPr id="43012" name="4 Metin kutusu"/>
          <p:cNvSpPr txBox="1">
            <a:spLocks noChangeArrowheads="1"/>
          </p:cNvSpPr>
          <p:nvPr/>
        </p:nvSpPr>
        <p:spPr bwMode="auto">
          <a:xfrm>
            <a:off x="609600" y="1066800"/>
            <a:ext cx="441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tr-TR" sz="2000">
                <a:latin typeface="Times New Roman" panose="02020603050405020304" pitchFamily="18" charset="0"/>
              </a:rPr>
              <a:t> Consider an elevator.</a:t>
            </a:r>
          </a:p>
          <a:p>
            <a:pPr algn="just">
              <a:spcBef>
                <a:spcPct val="0"/>
              </a:spcBef>
            </a:pPr>
            <a:r>
              <a:rPr lang="en-US" altLang="tr-TR" sz="2000">
                <a:latin typeface="Times New Roman" panose="02020603050405020304" pitchFamily="18" charset="0"/>
              </a:rPr>
              <a:t> When the 4th floor button is pressed on the 1st floor, the elevator rises,</a:t>
            </a:r>
          </a:p>
          <a:p>
            <a:pPr algn="just">
              <a:spcBef>
                <a:spcPct val="0"/>
              </a:spcBef>
            </a:pPr>
            <a:r>
              <a:rPr lang="en-US" altLang="tr-TR" sz="2000">
                <a:latin typeface="Times New Roman" panose="02020603050405020304" pitchFamily="18" charset="0"/>
              </a:rPr>
              <a:t> The speed and the floor leveling accuracy are designed for passenger comfort,</a:t>
            </a:r>
          </a:p>
          <a:p>
            <a:pPr algn="just">
              <a:spcBef>
                <a:spcPct val="0"/>
              </a:spcBef>
            </a:pPr>
            <a:r>
              <a:rPr lang="en-US" altLang="tr-TR" sz="2000">
                <a:latin typeface="Times New Roman" panose="02020603050405020304" pitchFamily="18" charset="0"/>
              </a:rPr>
              <a:t> The performance of the elevator can be seen from the elevator response curve below</a:t>
            </a:r>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800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3014" name="Picture 2" descr="E:\Calismalar\DERSLER\Yildiz\Control Systems\Lecture Notes\Slides\main components of elev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00355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50D3E4-2680-4C28-9B88-2B1F18F12641}" type="slidenum">
              <a:rPr lang="en-US" altLang="tr-TR" sz="1200">
                <a:latin typeface="Times New Roman" panose="02020603050405020304" pitchFamily="18" charset="0"/>
              </a:rPr>
              <a:pPr>
                <a:spcBef>
                  <a:spcPct val="0"/>
                </a:spcBef>
                <a:buFontTx/>
                <a:buNone/>
              </a:pPr>
              <a:t>33</a:t>
            </a:fld>
            <a:endParaRPr lang="en-US" altLang="tr-TR" sz="1200">
              <a:latin typeface="Times New Roman" panose="02020603050405020304" pitchFamily="18" charset="0"/>
            </a:endParaRP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08450"/>
            <a:ext cx="52578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4036"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tr-TR"/>
              <a:t>Transient and steady state response of an elevator</a:t>
            </a:r>
            <a:endParaRPr lang="en-US" altLang="tr-TR">
              <a:cs typeface="Angsana New" panose="02020603050405020304" pitchFamily="18" charset="-34"/>
            </a:endParaRPr>
          </a:p>
        </p:txBody>
      </p:sp>
      <p:sp>
        <p:nvSpPr>
          <p:cNvPr id="44037" name="4 Metin kutusu"/>
          <p:cNvSpPr txBox="1">
            <a:spLocks noChangeArrowheads="1"/>
          </p:cNvSpPr>
          <p:nvPr/>
        </p:nvSpPr>
        <p:spPr bwMode="auto">
          <a:xfrm>
            <a:off x="609600" y="12954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tr-TR" sz="2000">
                <a:latin typeface="Times New Roman" panose="02020603050405020304" pitchFamily="18" charset="0"/>
              </a:rPr>
              <a:t> There are two major measures of performance are apparent,</a:t>
            </a:r>
          </a:p>
          <a:p>
            <a:pPr lvl="1" algn="just">
              <a:spcBef>
                <a:spcPct val="0"/>
              </a:spcBef>
              <a:buFont typeface="Wingdings" panose="05000000000000000000" pitchFamily="2" charset="2"/>
              <a:buChar char="Ø"/>
            </a:pPr>
            <a:r>
              <a:rPr lang="en-US" altLang="tr-TR" sz="2000">
                <a:latin typeface="Times New Roman" panose="02020603050405020304" pitchFamily="18" charset="0"/>
              </a:rPr>
              <a:t> transient response,</a:t>
            </a:r>
          </a:p>
          <a:p>
            <a:pPr lvl="1" algn="just">
              <a:spcBef>
                <a:spcPct val="0"/>
              </a:spcBef>
              <a:buFont typeface="Wingdings" panose="05000000000000000000" pitchFamily="2" charset="2"/>
              <a:buChar char="Ø"/>
            </a:pPr>
            <a:r>
              <a:rPr lang="en-US" altLang="tr-TR" sz="2000">
                <a:latin typeface="Times New Roman" panose="02020603050405020304" pitchFamily="18" charset="0"/>
              </a:rPr>
              <a:t> steady-state error.</a:t>
            </a:r>
          </a:p>
        </p:txBody>
      </p:sp>
      <p:sp>
        <p:nvSpPr>
          <p:cNvPr id="44038" name="5 Metin kutusu"/>
          <p:cNvSpPr txBox="1">
            <a:spLocks noChangeArrowheads="1"/>
          </p:cNvSpPr>
          <p:nvPr/>
        </p:nvSpPr>
        <p:spPr bwMode="auto">
          <a:xfrm>
            <a:off x="762000" y="24384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tr-TR" sz="2000">
                <a:latin typeface="Times New Roman" panose="02020603050405020304" pitchFamily="18" charset="0"/>
              </a:rPr>
              <a:t> If transient response is too fast, passenger comfort is sacrificed,</a:t>
            </a:r>
          </a:p>
          <a:p>
            <a:pPr algn="just">
              <a:spcBef>
                <a:spcPct val="0"/>
              </a:spcBef>
            </a:pPr>
            <a:r>
              <a:rPr lang="en-US" altLang="tr-TR" sz="2000">
                <a:latin typeface="Times New Roman" panose="02020603050405020304" pitchFamily="18" charset="0"/>
              </a:rPr>
              <a:t> If it is too slow, passenger patience is sacrificed.</a:t>
            </a:r>
          </a:p>
        </p:txBody>
      </p:sp>
      <p:sp>
        <p:nvSpPr>
          <p:cNvPr id="44039" name="6 Metin kutusu"/>
          <p:cNvSpPr txBox="1">
            <a:spLocks noChangeArrowheads="1"/>
          </p:cNvSpPr>
          <p:nvPr/>
        </p:nvSpPr>
        <p:spPr bwMode="auto">
          <a:xfrm>
            <a:off x="762000" y="32004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pPr>
            <a:r>
              <a:rPr lang="en-US" altLang="tr-TR" sz="2000" dirty="0">
                <a:latin typeface="Times New Roman" panose="02020603050405020304" pitchFamily="18" charset="0"/>
              </a:rPr>
              <a:t> On the other hand, if the elevator did not properly level, then passenger safety and convenience would be sacrificed.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637086-82F8-4386-8334-239F4FEE49D0}" type="slidenum">
              <a:rPr lang="en-US" altLang="tr-TR" sz="1200">
                <a:latin typeface="Times New Roman" panose="02020603050405020304" pitchFamily="18" charset="0"/>
              </a:rPr>
              <a:pPr>
                <a:spcBef>
                  <a:spcPct val="0"/>
                </a:spcBef>
                <a:buFontTx/>
                <a:buNone/>
              </a:pPr>
              <a:t>34</a:t>
            </a:fld>
            <a:endParaRPr lang="en-US" altLang="tr-TR" sz="1200">
              <a:latin typeface="Times New Roman" panose="02020603050405020304" pitchFamily="18" charset="0"/>
            </a:endParaRPr>
          </a:p>
        </p:txBody>
      </p:sp>
      <p:sp>
        <p:nvSpPr>
          <p:cNvPr id="45059" name="Rectangle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a:t>Three</a:t>
            </a:r>
            <a:r>
              <a:rPr lang="en-US" altLang="tr-TR" sz="4400"/>
              <a:t> terms needed to know</a:t>
            </a:r>
            <a:endParaRPr lang="th-TH" altLang="tr-TR" sz="4400">
              <a:cs typeface="Angsana New" panose="02020603050405020304" pitchFamily="18" charset="-34"/>
            </a:endParaRPr>
          </a:p>
        </p:txBody>
      </p:sp>
      <p:sp>
        <p:nvSpPr>
          <p:cNvPr id="45060" name="Rectangle 3"/>
          <p:cNvSpPr txBox="1">
            <a:spLocks noChangeArrowheads="1"/>
          </p:cNvSpPr>
          <p:nvPr/>
        </p:nvSpPr>
        <p:spPr bwMode="auto">
          <a:xfrm>
            <a:off x="457200" y="25908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tr-TR">
                <a:solidFill>
                  <a:schemeClr val="folHlink"/>
                </a:solidFill>
              </a:rPr>
              <a:t>Transient response</a:t>
            </a:r>
            <a:endParaRPr lang="en-US" altLang="tr-TR"/>
          </a:p>
          <a:p>
            <a:pPr eaLnBrk="1" hangingPunct="1"/>
            <a:r>
              <a:rPr lang="en-US" altLang="tr-TR">
                <a:solidFill>
                  <a:schemeClr val="folHlink"/>
                </a:solidFill>
              </a:rPr>
              <a:t>Steady</a:t>
            </a:r>
            <a:r>
              <a:rPr lang="tr-TR" altLang="tr-TR">
                <a:solidFill>
                  <a:schemeClr val="folHlink"/>
                </a:solidFill>
              </a:rPr>
              <a:t>-</a:t>
            </a:r>
            <a:r>
              <a:rPr lang="en-US" altLang="tr-TR">
                <a:solidFill>
                  <a:schemeClr val="folHlink"/>
                </a:solidFill>
              </a:rPr>
              <a:t>state response</a:t>
            </a:r>
            <a:endParaRPr lang="tr-TR" altLang="tr-TR">
              <a:solidFill>
                <a:schemeClr val="folHlink"/>
              </a:solidFill>
            </a:endParaRPr>
          </a:p>
          <a:p>
            <a:pPr eaLnBrk="1" hangingPunct="1"/>
            <a:r>
              <a:rPr lang="en-US" altLang="tr-TR">
                <a:solidFill>
                  <a:schemeClr val="folHlink"/>
                </a:solidFill>
              </a:rPr>
              <a:t>Stability</a:t>
            </a:r>
            <a:r>
              <a:rPr lang="en-US" altLang="tr-TR"/>
              <a:t>:</a:t>
            </a:r>
            <a:r>
              <a:rPr lang="th-TH" altLang="tr-TR"/>
              <a:t> </a:t>
            </a:r>
            <a:r>
              <a:rPr lang="en-US" altLang="tr-TR"/>
              <a:t>most important thing in analysis and design objectives</a:t>
            </a:r>
            <a:endParaRPr lang="th-TH" alt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ayt Numarası Yer Tutucusu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32DE35-DA1F-443D-B3BB-B75E930D612C}" type="slidenum">
              <a:rPr lang="en-US" altLang="tr-TR" sz="1200">
                <a:latin typeface="Times New Roman" panose="02020603050405020304" pitchFamily="18" charset="0"/>
              </a:rPr>
              <a:pPr>
                <a:spcBef>
                  <a:spcPct val="0"/>
                </a:spcBef>
                <a:buFontTx/>
                <a:buNone/>
              </a:pPr>
              <a:t>35</a:t>
            </a:fld>
            <a:endParaRPr lang="en-US" altLang="tr-TR" sz="1200">
              <a:latin typeface="Times New Roman" panose="02020603050405020304" pitchFamily="18" charset="0"/>
            </a:endParaRPr>
          </a:p>
        </p:txBody>
      </p:sp>
      <p:sp>
        <p:nvSpPr>
          <p:cNvPr id="46083" name="Title 1"/>
          <p:cNvSpPr txBox="1">
            <a:spLocks/>
          </p:cNvSpPr>
          <p:nvPr/>
        </p:nvSpPr>
        <p:spPr bwMode="auto">
          <a:xfrm>
            <a:off x="457200" y="762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tr-TR" sz="4400" b="1"/>
              <a:t>Analysis and Design Objectives</a:t>
            </a:r>
          </a:p>
        </p:txBody>
      </p:sp>
      <p:sp>
        <p:nvSpPr>
          <p:cNvPr id="46084" name="Content Placeholder 2"/>
          <p:cNvSpPr txBox="1">
            <a:spLocks/>
          </p:cNvSpPr>
          <p:nvPr/>
        </p:nvSpPr>
        <p:spPr bwMode="auto">
          <a:xfrm>
            <a:off x="685800" y="838200"/>
            <a:ext cx="76962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US" altLang="tr-TR" sz="2800" dirty="0"/>
              <a:t>• Transient Response must meet certain criteria. </a:t>
            </a:r>
            <a:endParaRPr lang="tr-TR" altLang="tr-TR" sz="2800" dirty="0"/>
          </a:p>
          <a:p>
            <a:pPr lvl="1"/>
            <a:r>
              <a:rPr lang="tr-TR" altLang="tr-TR" sz="2400" dirty="0" err="1"/>
              <a:t>Mainly</a:t>
            </a:r>
            <a:r>
              <a:rPr lang="tr-TR" altLang="tr-TR" sz="2400" dirty="0"/>
              <a:t>: </a:t>
            </a:r>
            <a:r>
              <a:rPr lang="tr-TR" altLang="tr-TR" sz="2400" dirty="0" err="1"/>
              <a:t>Speed</a:t>
            </a:r>
            <a:r>
              <a:rPr lang="tr-TR" altLang="tr-TR" sz="2400" dirty="0"/>
              <a:t> </a:t>
            </a:r>
            <a:r>
              <a:rPr lang="tr-TR" altLang="tr-TR" sz="2400" dirty="0" err="1"/>
              <a:t>and</a:t>
            </a:r>
            <a:r>
              <a:rPr lang="tr-TR" altLang="tr-TR" sz="2400" dirty="0"/>
              <a:t> </a:t>
            </a:r>
            <a:r>
              <a:rPr lang="tr-TR" altLang="tr-TR" sz="2400" dirty="0" err="1"/>
              <a:t>max</a:t>
            </a:r>
            <a:r>
              <a:rPr lang="tr-TR" altLang="tr-TR" sz="2400" dirty="0"/>
              <a:t>. </a:t>
            </a:r>
            <a:r>
              <a:rPr lang="tr-TR" altLang="tr-TR" sz="2400" dirty="0" err="1"/>
              <a:t>overshoot</a:t>
            </a:r>
            <a:r>
              <a:rPr lang="tr-TR" altLang="tr-TR" sz="2400" dirty="0"/>
              <a:t>.</a:t>
            </a:r>
          </a:p>
          <a:p>
            <a:pPr>
              <a:buFontTx/>
              <a:buNone/>
            </a:pPr>
            <a:r>
              <a:rPr lang="en-US" altLang="tr-TR" sz="2800" dirty="0"/>
              <a:t>• Steady-State Response must meet certain criteria.</a:t>
            </a:r>
            <a:endParaRPr lang="tr-TR" altLang="tr-TR" sz="2800" dirty="0"/>
          </a:p>
          <a:p>
            <a:pPr lvl="1"/>
            <a:r>
              <a:rPr lang="tr-TR" altLang="tr-TR" sz="2400" dirty="0" err="1"/>
              <a:t>Mainly</a:t>
            </a:r>
            <a:r>
              <a:rPr lang="tr-TR" altLang="tr-TR" sz="2400" dirty="0"/>
              <a:t>: </a:t>
            </a:r>
            <a:r>
              <a:rPr lang="tr-TR" altLang="tr-TR" sz="2400" dirty="0" err="1"/>
              <a:t>small</a:t>
            </a:r>
            <a:r>
              <a:rPr lang="tr-TR" altLang="tr-TR" sz="2400" dirty="0"/>
              <a:t> </a:t>
            </a:r>
            <a:r>
              <a:rPr lang="tr-TR" altLang="tr-TR" sz="2400" dirty="0" err="1"/>
              <a:t>or</a:t>
            </a:r>
            <a:r>
              <a:rPr lang="tr-TR" altLang="tr-TR" sz="2400" dirty="0"/>
              <a:t> </a:t>
            </a:r>
            <a:r>
              <a:rPr lang="tr-TR" altLang="tr-TR" sz="2400" dirty="0" err="1"/>
              <a:t>zero</a:t>
            </a:r>
            <a:r>
              <a:rPr lang="tr-TR" altLang="tr-TR" sz="2400" dirty="0"/>
              <a:t> </a:t>
            </a:r>
            <a:r>
              <a:rPr lang="tr-TR" altLang="tr-TR" sz="2400" dirty="0" err="1"/>
              <a:t>error</a:t>
            </a:r>
            <a:endParaRPr lang="en-US" altLang="tr-TR" sz="2400" dirty="0"/>
          </a:p>
          <a:p>
            <a:pPr>
              <a:buFontTx/>
              <a:buNone/>
            </a:pPr>
            <a:r>
              <a:rPr lang="en-US" altLang="tr-TR" sz="2800" dirty="0"/>
              <a:t>• The system must have Stability.</a:t>
            </a:r>
          </a:p>
          <a:p>
            <a:pPr lvl="1"/>
            <a:r>
              <a:rPr lang="en-CA" altLang="tr-TR" sz="2400" dirty="0"/>
              <a:t>   Total Response = Natural Response + 				     	         Forced Response</a:t>
            </a:r>
          </a:p>
          <a:p>
            <a:pPr lvl="2"/>
            <a:r>
              <a:rPr lang="en-US" altLang="tr-TR" dirty="0"/>
              <a:t>Natural response describes the way the system dissipates or gain energy. It is dependent only on the system not the input</a:t>
            </a:r>
          </a:p>
          <a:p>
            <a:pPr lvl="2"/>
            <a:r>
              <a:rPr lang="en-US" altLang="tr-TR" dirty="0"/>
              <a:t>Forced response depends on the input.</a:t>
            </a:r>
          </a:p>
          <a:p>
            <a:pPr lvl="2"/>
            <a:r>
              <a:rPr lang="en-US" altLang="tr-TR" dirty="0"/>
              <a:t>Natural response must go to zero leaving only the forced response or oscillate</a:t>
            </a:r>
            <a:endParaRPr lang="en-US" altLang="tr-T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36</a:t>
            </a:fld>
            <a:endParaRPr lang="en-US" altLang="tr-TR"/>
          </a:p>
        </p:txBody>
      </p:sp>
      <p:sp>
        <p:nvSpPr>
          <p:cNvPr id="3" name="Dikdörtgen 2"/>
          <p:cNvSpPr/>
          <p:nvPr/>
        </p:nvSpPr>
        <p:spPr>
          <a:xfrm>
            <a:off x="838200" y="533400"/>
            <a:ext cx="7696200" cy="3046988"/>
          </a:xfrm>
          <a:prstGeom prst="rect">
            <a:avLst/>
          </a:prstGeom>
        </p:spPr>
        <p:txBody>
          <a:bodyPr wrap="square">
            <a:spAutoFit/>
          </a:bodyPr>
          <a:lstStyle/>
          <a:p>
            <a:pPr lvl="1"/>
            <a:r>
              <a:rPr lang="en-US" sz="2400" dirty="0"/>
              <a:t>In </a:t>
            </a:r>
            <a:r>
              <a:rPr lang="en-US" sz="2400" dirty="0">
                <a:hlinkClick r:id="rId2" tooltip="Electrical engineering"/>
              </a:rPr>
              <a:t>electrical engineering</a:t>
            </a:r>
            <a:r>
              <a:rPr lang="en-US" sz="2400" dirty="0"/>
              <a:t> and </a:t>
            </a:r>
            <a:r>
              <a:rPr lang="en-US" sz="2400" dirty="0">
                <a:hlinkClick r:id="rId3" tooltip="Mechanical engineering"/>
              </a:rPr>
              <a:t>mechanical engineering</a:t>
            </a:r>
            <a:r>
              <a:rPr lang="en-US" sz="2400" dirty="0"/>
              <a:t>, a </a:t>
            </a:r>
            <a:r>
              <a:rPr lang="en-US" sz="2400" b="1" dirty="0"/>
              <a:t>transient response</a:t>
            </a:r>
            <a:r>
              <a:rPr lang="en-US" sz="2400" dirty="0"/>
              <a:t> or </a:t>
            </a:r>
            <a:r>
              <a:rPr lang="en-US" sz="2400" b="1" dirty="0"/>
              <a:t>natural response</a:t>
            </a:r>
            <a:r>
              <a:rPr lang="en-US" sz="2400" dirty="0"/>
              <a:t> is the response of a system to a change from an </a:t>
            </a:r>
            <a:r>
              <a:rPr lang="en-US" sz="2400" dirty="0">
                <a:hlinkClick r:id="rId4" tooltip="Equilibrium (systems) (page does not exist)"/>
              </a:rPr>
              <a:t>equilibrium</a:t>
            </a:r>
            <a:r>
              <a:rPr lang="en-US" sz="2400" dirty="0"/>
              <a:t> or a </a:t>
            </a:r>
            <a:r>
              <a:rPr lang="en-US" sz="2400" dirty="0">
                <a:hlinkClick r:id="rId5" tooltip="Steady state"/>
              </a:rPr>
              <a:t>steady state</a:t>
            </a:r>
            <a:r>
              <a:rPr lang="en-US" sz="2400" dirty="0"/>
              <a:t>. The transient response is not necessarily tied to "on/off" events but to any event that affects the equilibrium of the system. The </a:t>
            </a:r>
            <a:r>
              <a:rPr lang="en-US" sz="2400" dirty="0">
                <a:hlinkClick r:id="rId6" tooltip="Impulse response"/>
              </a:rPr>
              <a:t>impulse response</a:t>
            </a:r>
            <a:r>
              <a:rPr lang="en-US" sz="2400" dirty="0"/>
              <a:t> and </a:t>
            </a:r>
            <a:r>
              <a:rPr lang="en-US" sz="2400" dirty="0">
                <a:hlinkClick r:id="rId7" tooltip="Step response"/>
              </a:rPr>
              <a:t>step response</a:t>
            </a:r>
            <a:r>
              <a:rPr lang="en-US" sz="2400" dirty="0"/>
              <a:t> are transient responses to a specific input (an impulse and a step, respectively).</a:t>
            </a:r>
            <a:endParaRPr lang="en-US" altLang="tr-TR" sz="2400" dirty="0"/>
          </a:p>
        </p:txBody>
      </p:sp>
    </p:spTree>
    <p:extLst>
      <p:ext uri="{BB962C8B-B14F-4D97-AF65-F5344CB8AC3E}">
        <p14:creationId xmlns:p14="http://schemas.microsoft.com/office/powerpoint/2010/main" val="1748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p>
            <a:pPr>
              <a:defRPr/>
            </a:pPr>
            <a:fld id="{78D977D7-EE85-4B58-A6D9-5EF55F24F0DF}" type="slidenum">
              <a:rPr lang="en-US" altLang="tr-TR" smtClean="0"/>
              <a:pPr>
                <a:defRPr/>
              </a:pPr>
              <a:t>37</a:t>
            </a:fld>
            <a:endParaRPr lang="en-US" altLang="tr-TR"/>
          </a:p>
        </p:txBody>
      </p:sp>
      <p:sp>
        <p:nvSpPr>
          <p:cNvPr id="3" name="Rectangle 1"/>
          <p:cNvSpPr>
            <a:spLocks noChangeArrowheads="1"/>
          </p:cNvSpPr>
          <p:nvPr/>
        </p:nvSpPr>
        <p:spPr bwMode="auto">
          <a:xfrm>
            <a:off x="152400" y="-561690"/>
            <a:ext cx="8991600" cy="741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Rise time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hlinkClick r:id="rId2" tooltip="Rise time"/>
              </a:rPr>
              <a:t>Rise time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refers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time </a:t>
            </a:r>
            <a:r>
              <a:rPr kumimoji="0" lang="tr-TR" altLang="tr-TR" sz="1800" b="0" i="0" u="none" strike="noStrike" cap="none" normalizeH="0" baseline="0" dirty="0" err="1">
                <a:ln>
                  <a:noFill/>
                </a:ln>
                <a:solidFill>
                  <a:schemeClr val="tx1"/>
                </a:solidFill>
                <a:effectLst/>
                <a:latin typeface="Arial" panose="020B0604020202020204" pitchFamily="34" charset="0"/>
              </a:rPr>
              <a:t>required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for</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signal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change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from</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specified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low</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value</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specified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high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value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Typically</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these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values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are</a:t>
            </a:r>
            <a:r>
              <a:rPr kumimoji="0" lang="tr-TR" altLang="tr-TR" sz="1800" b="0" i="0" u="none" strike="noStrike" cap="none" normalizeH="0" baseline="0" dirty="0">
                <a:ln>
                  <a:noFill/>
                </a:ln>
                <a:solidFill>
                  <a:schemeClr val="tx1"/>
                </a:solidFill>
                <a:effectLst/>
                <a:latin typeface="Arial" panose="020B0604020202020204" pitchFamily="34" charset="0"/>
              </a:rPr>
              <a:t> 10% </a:t>
            </a:r>
            <a:r>
              <a:rPr kumimoji="0" lang="tr-TR" altLang="tr-TR" sz="1800" b="0" i="0" u="none" strike="noStrike" cap="none" normalizeH="0" baseline="0" dirty="0" err="1">
                <a:ln>
                  <a:noFill/>
                </a:ln>
                <a:solidFill>
                  <a:schemeClr val="tx1"/>
                </a:solidFill>
                <a:effectLst/>
                <a:latin typeface="Arial" panose="020B0604020202020204" pitchFamily="34" charset="0"/>
              </a:rPr>
              <a:t>and</a:t>
            </a:r>
            <a:r>
              <a:rPr kumimoji="0" lang="tr-TR" altLang="tr-TR" sz="1800" b="0" i="0" u="none" strike="noStrike" cap="none" normalizeH="0" baseline="0" dirty="0">
                <a:ln>
                  <a:noFill/>
                </a:ln>
                <a:solidFill>
                  <a:schemeClr val="tx1"/>
                </a:solidFill>
                <a:effectLst/>
                <a:latin typeface="Arial" panose="020B0604020202020204" pitchFamily="34" charset="0"/>
              </a:rPr>
              <a:t> 90% of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step </a:t>
            </a:r>
            <a:r>
              <a:rPr kumimoji="0" lang="tr-TR" altLang="tr-TR" sz="1800" b="0" i="0" u="none" strike="noStrike" cap="none" normalizeH="0" baseline="0" dirty="0" err="1">
                <a:ln>
                  <a:noFill/>
                </a:ln>
                <a:solidFill>
                  <a:schemeClr val="tx1"/>
                </a:solidFill>
                <a:effectLst/>
                <a:latin typeface="Arial" panose="020B0604020202020204" pitchFamily="34" charset="0"/>
              </a:rPr>
              <a:t>height</a:t>
            </a:r>
            <a:r>
              <a:rPr kumimoji="0" lang="tr-TR" altLang="tr-T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Overshoot</a:t>
            </a: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hlinkClick r:id="rId3" tooltip="Overshoot (signal)"/>
              </a:rPr>
              <a:t>Overshoot</a:t>
            </a:r>
            <a:r>
              <a:rPr kumimoji="0" lang="tr-TR" altLang="tr-TR" sz="1800" b="0" i="0" u="none" strike="noStrike" cap="none" normalizeH="0" baseline="0" dirty="0">
                <a:ln>
                  <a:noFill/>
                </a:ln>
                <a:solidFill>
                  <a:schemeClr val="tx1"/>
                </a:solidFill>
                <a:effectLst/>
                <a:latin typeface="Arial" panose="020B0604020202020204" pitchFamily="34" charset="0"/>
              </a:rPr>
              <a:t> is </a:t>
            </a:r>
            <a:r>
              <a:rPr kumimoji="0" lang="tr-TR" altLang="tr-TR" sz="1800" b="0" i="0" u="none" strike="noStrike" cap="none" normalizeH="0" baseline="0" dirty="0" err="1">
                <a:ln>
                  <a:noFill/>
                </a:ln>
                <a:solidFill>
                  <a:schemeClr val="tx1"/>
                </a:solidFill>
                <a:effectLst/>
                <a:latin typeface="Arial" panose="020B0604020202020204" pitchFamily="34" charset="0"/>
              </a:rPr>
              <a:t>when</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signal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function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exceeds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target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a:t>
            </a:r>
            <a:r>
              <a:rPr kumimoji="0" lang="tr-TR" altLang="tr-TR" sz="1800" b="0" i="0" u="none" strike="noStrike" cap="none" normalizeH="0" baseline="0" dirty="0">
                <a:ln>
                  <a:noFill/>
                </a:ln>
                <a:solidFill>
                  <a:schemeClr val="tx1"/>
                </a:solidFill>
                <a:effectLst/>
                <a:latin typeface="Arial" panose="020B0604020202020204" pitchFamily="34" charset="0"/>
              </a:rPr>
              <a:t> is </a:t>
            </a:r>
            <a:r>
              <a:rPr kumimoji="0" lang="tr-TR" altLang="tr-TR" sz="1800" b="0" i="0" u="none" strike="noStrike" cap="none" normalizeH="0" baseline="0" dirty="0" err="1">
                <a:ln>
                  <a:noFill/>
                </a:ln>
                <a:solidFill>
                  <a:schemeClr val="tx1"/>
                </a:solidFill>
                <a:effectLst/>
                <a:latin typeface="Arial" panose="020B0604020202020204" pitchFamily="34" charset="0"/>
              </a:rPr>
              <a:t>often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associated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with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hlinkClick r:id="rId4" tooltip="Ringing (signal)"/>
              </a:rPr>
              <a:t>ringing</a:t>
            </a:r>
            <a:r>
              <a:rPr kumimoji="0" lang="tr-TR" altLang="tr-T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Settling</a:t>
            </a:r>
            <a:r>
              <a:rPr kumimoji="0" lang="tr-TR" altLang="tr-TR" sz="1800" b="0" i="0" u="none" strike="noStrike" cap="none" normalizeH="0" baseline="0" dirty="0">
                <a:ln>
                  <a:noFill/>
                </a:ln>
                <a:solidFill>
                  <a:schemeClr val="tx1"/>
                </a:solidFill>
                <a:effectLst/>
                <a:latin typeface="Arial" panose="020B0604020202020204" pitchFamily="34" charset="0"/>
              </a:rPr>
              <a:t> time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hlinkClick r:id="rId5" tooltip="Settling time"/>
              </a:rPr>
              <a:t>Settling</a:t>
            </a:r>
            <a:r>
              <a:rPr kumimoji="0" lang="tr-TR" altLang="tr-TR" sz="1800" b="0" i="0" u="none" strike="noStrike" cap="none" normalizeH="0" baseline="0" dirty="0">
                <a:ln>
                  <a:noFill/>
                </a:ln>
                <a:solidFill>
                  <a:schemeClr val="tx1"/>
                </a:solidFill>
                <a:effectLst/>
                <a:latin typeface="Arial" panose="020B0604020202020204" pitchFamily="34" charset="0"/>
                <a:hlinkClick r:id="rId5" tooltip="Settling time"/>
              </a:rPr>
              <a:t> time</a:t>
            </a:r>
            <a:r>
              <a:rPr kumimoji="0" lang="tr-TR" altLang="tr-TR" sz="1800" b="0" i="0" u="none" strike="noStrike" cap="none" normalizeH="0" baseline="0" dirty="0">
                <a:ln>
                  <a:noFill/>
                </a:ln>
                <a:solidFill>
                  <a:schemeClr val="tx1"/>
                </a:solidFill>
                <a:effectLst/>
                <a:latin typeface="Arial" panose="020B0604020202020204" pitchFamily="34" charset="0"/>
              </a:rPr>
              <a:t> is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time </a:t>
            </a:r>
            <a:r>
              <a:rPr kumimoji="0" lang="tr-TR" altLang="tr-TR" sz="1800" b="0" i="0" u="none" strike="noStrike" cap="none" normalizeH="0" baseline="0" dirty="0" err="1">
                <a:ln>
                  <a:noFill/>
                </a:ln>
                <a:solidFill>
                  <a:schemeClr val="tx1"/>
                </a:solidFill>
                <a:effectLst/>
                <a:latin typeface="Arial" panose="020B0604020202020204" pitchFamily="34" charset="0"/>
              </a:rPr>
              <a:t>elapsed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from</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application</a:t>
            </a:r>
            <a:r>
              <a:rPr kumimoji="0" lang="tr-TR" altLang="tr-TR" sz="1800" b="0" i="0" u="none" strike="noStrike" cap="none" normalizeH="0" baseline="0" dirty="0">
                <a:ln>
                  <a:noFill/>
                </a:ln>
                <a:solidFill>
                  <a:schemeClr val="tx1"/>
                </a:solidFill>
                <a:effectLst/>
                <a:latin typeface="Arial" panose="020B0604020202020204" pitchFamily="34" charset="0"/>
              </a:rPr>
              <a:t> of an ideal </a:t>
            </a:r>
            <a:r>
              <a:rPr kumimoji="0" lang="tr-TR" altLang="tr-TR" sz="1800" b="0" i="0" u="none" strike="noStrike" cap="none" normalizeH="0" baseline="0" dirty="0" err="1">
                <a:ln>
                  <a:noFill/>
                </a:ln>
                <a:solidFill>
                  <a:schemeClr val="tx1"/>
                </a:solidFill>
                <a:effectLst/>
                <a:latin typeface="Arial" panose="020B0604020202020204" pitchFamily="34" charset="0"/>
              </a:rPr>
              <a:t>instantaneous</a:t>
            </a:r>
            <a:r>
              <a:rPr kumimoji="0" lang="tr-TR" altLang="tr-TR" sz="1800" b="0" i="0" u="none" strike="noStrike" cap="none" normalizeH="0" baseline="0" dirty="0">
                <a:ln>
                  <a:noFill/>
                </a:ln>
                <a:solidFill>
                  <a:schemeClr val="tx1"/>
                </a:solidFill>
                <a:effectLst/>
                <a:latin typeface="Arial" panose="020B0604020202020204" pitchFamily="34" charset="0"/>
              </a:rPr>
              <a:t> step</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input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time at </a:t>
            </a:r>
            <a:r>
              <a:rPr kumimoji="0" lang="tr-TR" altLang="tr-TR" sz="1800" b="0" i="0" u="none" strike="noStrike" cap="none" normalizeH="0" baseline="0" dirty="0" err="1">
                <a:ln>
                  <a:noFill/>
                </a:ln>
                <a:solidFill>
                  <a:schemeClr val="tx1"/>
                </a:solidFill>
                <a:effectLst/>
                <a:latin typeface="Arial" panose="020B0604020202020204" pitchFamily="34" charset="0"/>
              </a:rPr>
              <a:t>which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output</a:t>
            </a:r>
            <a:r>
              <a:rPr kumimoji="0" lang="tr-TR" altLang="tr-TR" sz="1800" b="0" i="0" u="none" strike="noStrike" cap="none" normalizeH="0" baseline="0" dirty="0">
                <a:ln>
                  <a:noFill/>
                </a:ln>
                <a:solidFill>
                  <a:schemeClr val="tx1"/>
                </a:solidFill>
                <a:effectLst/>
                <a:latin typeface="Arial" panose="020B0604020202020204" pitchFamily="34" charset="0"/>
              </a:rPr>
              <a:t> has </a:t>
            </a:r>
            <a:r>
              <a:rPr kumimoji="0" lang="tr-TR" altLang="tr-TR" sz="1800" b="0" i="0" u="none" strike="noStrike" cap="none" normalizeH="0" baseline="0" dirty="0" err="1">
                <a:ln>
                  <a:noFill/>
                </a:ln>
                <a:solidFill>
                  <a:schemeClr val="tx1"/>
                </a:solidFill>
                <a:effectLst/>
                <a:latin typeface="Arial" panose="020B0604020202020204" pitchFamily="34" charset="0"/>
              </a:rPr>
              <a:t>entered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and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remained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within</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rPr>
              <a:t>specified</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Delay</a:t>
            </a:r>
            <a:r>
              <a:rPr kumimoji="0" lang="tr-TR" altLang="tr-TR" sz="1800" b="0" i="0" u="none" strike="noStrike" cap="none" normalizeH="0" baseline="0" dirty="0">
                <a:ln>
                  <a:noFill/>
                </a:ln>
                <a:solidFill>
                  <a:schemeClr val="tx1"/>
                </a:solidFill>
                <a:effectLst/>
                <a:latin typeface="Arial" panose="020B0604020202020204" pitchFamily="34" charset="0"/>
              </a:rPr>
              <a:t>-time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delay</a:t>
            </a:r>
            <a:r>
              <a:rPr kumimoji="0" lang="tr-TR" altLang="tr-TR" sz="1800" b="0" i="0" u="none" strike="noStrike" cap="none" normalizeH="0" baseline="0" dirty="0">
                <a:ln>
                  <a:noFill/>
                </a:ln>
                <a:solidFill>
                  <a:schemeClr val="tx1"/>
                </a:solidFill>
                <a:effectLst/>
                <a:latin typeface="Arial" panose="020B0604020202020204" pitchFamily="34" charset="0"/>
              </a:rPr>
              <a:t> time is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time </a:t>
            </a:r>
            <a:r>
              <a:rPr kumimoji="0" lang="tr-TR" altLang="tr-TR" sz="1800" b="0" i="0" u="none" strike="noStrike" cap="none" normalizeH="0" baseline="0" dirty="0" err="1">
                <a:ln>
                  <a:noFill/>
                </a:ln>
                <a:solidFill>
                  <a:schemeClr val="tx1"/>
                </a:solidFill>
                <a:effectLst/>
                <a:latin typeface="Arial" panose="020B0604020202020204" pitchFamily="34" charset="0"/>
              </a:rPr>
              <a:t>required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response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reach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half</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final </a:t>
            </a:r>
            <a:r>
              <a:rPr kumimoji="0" lang="tr-TR" altLang="tr-TR" sz="1800" b="0" i="0" u="none" strike="noStrike" cap="none" normalizeH="0" baseline="0" dirty="0" err="1">
                <a:ln>
                  <a:noFill/>
                </a:ln>
                <a:solidFill>
                  <a:schemeClr val="tx1"/>
                </a:solidFill>
                <a:effectLst/>
                <a:latin typeface="Arial" panose="020B0604020202020204" pitchFamily="34" charset="0"/>
              </a:rPr>
              <a:t>value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very</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first</a:t>
            </a:r>
            <a:r>
              <a:rPr kumimoji="0" lang="tr-TR" altLang="tr-TR" sz="1800" b="0" i="0" u="none" strike="noStrike" cap="none" normalizeH="0" baseline="0" dirty="0">
                <a:ln>
                  <a:noFill/>
                </a:ln>
                <a:solidFill>
                  <a:schemeClr val="tx1"/>
                </a:solidFill>
                <a:effectLst/>
                <a:latin typeface="Arial" panose="020B0604020202020204" pitchFamily="34" charset="0"/>
              </a:rPr>
              <a:t> time.</a:t>
            </a:r>
            <a:r>
              <a:rPr kumimoji="0" lang="tr-TR" altLang="tr-TR" sz="400" b="0" i="0" u="none" strike="noStrike" cap="none" normalizeH="0" baseline="30000" dirty="0">
                <a:ln>
                  <a:noFill/>
                </a:ln>
                <a:solidFill>
                  <a:schemeClr val="tx1"/>
                </a:solidFill>
                <a:effectLst/>
                <a:latin typeface="Arial" panose="020B0604020202020204" pitchFamily="34" charset="0"/>
                <a:hlinkClick r:id="rId6"/>
              </a:rPr>
              <a:t>[1]</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Peak</a:t>
            </a:r>
            <a:r>
              <a:rPr kumimoji="0" lang="tr-TR" altLang="tr-TR" sz="1800" b="0" i="0" u="none" strike="noStrike" cap="none" normalizeH="0" baseline="0" dirty="0">
                <a:ln>
                  <a:noFill/>
                </a:ln>
                <a:solidFill>
                  <a:schemeClr val="tx1"/>
                </a:solidFill>
                <a:effectLst/>
                <a:latin typeface="Arial" panose="020B0604020202020204" pitchFamily="34" charset="0"/>
              </a:rPr>
              <a:t> time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peak</a:t>
            </a:r>
            <a:r>
              <a:rPr kumimoji="0" lang="tr-TR" altLang="tr-TR" sz="1800" b="0" i="0" u="none" strike="noStrike" cap="none" normalizeH="0" baseline="0" dirty="0">
                <a:ln>
                  <a:noFill/>
                </a:ln>
                <a:solidFill>
                  <a:schemeClr val="tx1"/>
                </a:solidFill>
                <a:effectLst/>
                <a:latin typeface="Arial" panose="020B0604020202020204" pitchFamily="34" charset="0"/>
              </a:rPr>
              <a:t> time is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time </a:t>
            </a:r>
            <a:r>
              <a:rPr kumimoji="0" lang="tr-TR" altLang="tr-TR" sz="1800" b="0" i="0" u="none" strike="noStrike" cap="none" normalizeH="0" baseline="0" dirty="0" err="1">
                <a:ln>
                  <a:noFill/>
                </a:ln>
                <a:solidFill>
                  <a:schemeClr val="tx1"/>
                </a:solidFill>
                <a:effectLst/>
                <a:latin typeface="Arial" panose="020B0604020202020204" pitchFamily="34" charset="0"/>
              </a:rPr>
              <a:t>required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response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reach</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first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peak</a:t>
            </a:r>
            <a:r>
              <a:rPr kumimoji="0" lang="tr-TR" altLang="tr-TR" sz="1800" b="0" i="0" u="none" strike="noStrike" cap="none" normalizeH="0" baseline="0" dirty="0">
                <a:ln>
                  <a:noFill/>
                </a:ln>
                <a:solidFill>
                  <a:schemeClr val="tx1"/>
                </a:solidFill>
                <a:effectLst/>
                <a:latin typeface="Arial" panose="020B0604020202020204" pitchFamily="34" charset="0"/>
              </a:rPr>
              <a:t> of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overshoot</a:t>
            </a:r>
            <a:r>
              <a:rPr kumimoji="0" lang="tr-TR" altLang="tr-TR" sz="1800" b="0" i="0" u="none" strike="noStrike" cap="none" normalizeH="0" baseline="0" dirty="0">
                <a:ln>
                  <a:noFill/>
                </a:ln>
                <a:solidFill>
                  <a:schemeClr val="tx1"/>
                </a:solidFill>
                <a:effectLst/>
                <a:latin typeface="Arial" panose="020B0604020202020204" pitchFamily="34" charset="0"/>
              </a:rPr>
              <a:t>.</a:t>
            </a:r>
            <a:r>
              <a:rPr kumimoji="0" lang="tr-TR" altLang="tr-TR" sz="400" b="0" i="0" u="none" strike="noStrike" cap="none" normalizeH="0" baseline="30000" dirty="0">
                <a:ln>
                  <a:noFill/>
                </a:ln>
                <a:solidFill>
                  <a:schemeClr val="tx1"/>
                </a:solidFill>
                <a:effectLst/>
                <a:latin typeface="Arial" panose="020B0604020202020204" pitchFamily="34" charset="0"/>
                <a:hlinkClick r:id="rId6"/>
              </a:rPr>
              <a:t>[1]</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Steady-state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error</a:t>
            </a:r>
            <a:endParaRPr kumimoji="0" lang="tr-TR" altLang="tr-TR" sz="18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2003's </a:t>
            </a:r>
            <a:r>
              <a:rPr kumimoji="0" lang="tr-TR" altLang="tr-TR" sz="1800" b="0" i="1" u="none" strike="noStrike" cap="none" normalizeH="0" baseline="0" dirty="0" err="1">
                <a:ln>
                  <a:noFill/>
                </a:ln>
                <a:solidFill>
                  <a:schemeClr val="tx1"/>
                </a:solidFill>
                <a:effectLst/>
                <a:latin typeface="Arial" panose="020B0604020202020204" pitchFamily="34" charset="0"/>
              </a:rPr>
              <a:t>Instrument</a:t>
            </a:r>
            <a:r>
              <a:rPr kumimoji="0" lang="tr-TR" altLang="tr-TR" sz="1800" b="0" i="1" u="none" strike="noStrike" cap="none" normalizeH="0" baseline="0" dirty="0">
                <a:ln>
                  <a:noFill/>
                </a:ln>
                <a:solidFill>
                  <a:schemeClr val="tx1"/>
                </a:solidFill>
                <a:effectLst/>
                <a:latin typeface="Arial" panose="020B0604020202020204" pitchFamily="34" charset="0"/>
              </a:rPr>
              <a:t> </a:t>
            </a:r>
            <a:r>
              <a:rPr kumimoji="0" lang="tr-TR" altLang="tr-TR" sz="1800" b="0" i="1" u="none" strike="noStrike" cap="none" normalizeH="0" baseline="0" dirty="0" err="1">
                <a:ln>
                  <a:noFill/>
                </a:ln>
                <a:solidFill>
                  <a:schemeClr val="tx1"/>
                </a:solidFill>
                <a:effectLst/>
                <a:latin typeface="Arial" panose="020B0604020202020204" pitchFamily="34" charset="0"/>
              </a:rPr>
              <a:t>Engineers</a:t>
            </a:r>
            <a:r>
              <a:rPr kumimoji="0" lang="tr-TR" altLang="tr-TR" sz="1800" b="0" i="1" u="none" strike="noStrike" cap="none" normalizeH="0" baseline="0" dirty="0">
                <a:ln>
                  <a:noFill/>
                </a:ln>
                <a:solidFill>
                  <a:schemeClr val="tx1"/>
                </a:solidFill>
                <a:effectLst/>
                <a:latin typeface="Arial" panose="020B0604020202020204" pitchFamily="34" charset="0"/>
              </a:rPr>
              <a:t>' </a:t>
            </a:r>
            <a:r>
              <a:rPr kumimoji="0" lang="tr-TR" altLang="tr-TR" sz="1800" b="0" i="1" u="none" strike="noStrike" cap="none" normalizeH="0" baseline="0" dirty="0" err="1">
                <a:ln>
                  <a:noFill/>
                </a:ln>
                <a:solidFill>
                  <a:schemeClr val="tx1"/>
                </a:solidFill>
                <a:effectLst/>
                <a:latin typeface="Arial" panose="020B0604020202020204" pitchFamily="34" charset="0"/>
              </a:rPr>
              <a:t>Handbook</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defines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steady-state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error</a:t>
            </a:r>
            <a:r>
              <a:rPr kumimoji="0" lang="tr-TR" altLang="tr-TR" sz="1800" b="0" i="0" u="none" strike="noStrike" cap="none" normalizeH="0" baseline="0" dirty="0">
                <a:ln>
                  <a:noFill/>
                </a:ln>
                <a:solidFill>
                  <a:schemeClr val="tx1"/>
                </a:solidFill>
                <a:effectLst/>
                <a:latin typeface="Arial" panose="020B0604020202020204" pitchFamily="34" charset="0"/>
              </a:rPr>
              <a:t> of a </a:t>
            </a:r>
            <a:r>
              <a:rPr kumimoji="0" lang="tr-TR" altLang="tr-TR" sz="1800" b="0" i="0" u="none" strike="noStrike" cap="none" normalizeH="0" baseline="0" dirty="0" err="1">
                <a:ln>
                  <a:noFill/>
                </a:ln>
                <a:solidFill>
                  <a:schemeClr val="tx1"/>
                </a:solidFill>
                <a:effectLst/>
                <a:latin typeface="Arial" panose="020B0604020202020204" pitchFamily="34" charset="0"/>
              </a:rPr>
              <a:t>system</a:t>
            </a:r>
            <a:r>
              <a:rPr kumimoji="0" lang="tr-TR" altLang="tr-TR" sz="1800" b="0" i="0" u="none" strike="noStrike" cap="none" normalizeH="0" baseline="0" dirty="0">
                <a:ln>
                  <a:noFill/>
                </a:ln>
                <a:solidFill>
                  <a:schemeClr val="tx1"/>
                </a:solidFill>
                <a:effectLst/>
                <a:latin typeface="Arial" panose="020B0604020202020204" pitchFamily="34" charset="0"/>
              </a:rPr>
              <a:t> as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Arial" panose="020B0604020202020204" pitchFamily="34" charset="0"/>
              </a:rPr>
              <a:t>"</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difference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between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desired</a:t>
            </a:r>
            <a:r>
              <a:rPr kumimoji="0" lang="tr-TR" altLang="tr-TR" sz="1800" b="0" i="0" u="none" strike="noStrike" cap="none" normalizeH="0" baseline="0" dirty="0">
                <a:ln>
                  <a:noFill/>
                </a:ln>
                <a:solidFill>
                  <a:schemeClr val="tx1"/>
                </a:solidFill>
                <a:effectLst/>
                <a:latin typeface="Arial" panose="020B0604020202020204" pitchFamily="34" charset="0"/>
              </a:rPr>
              <a:t> final </a:t>
            </a:r>
            <a:r>
              <a:rPr kumimoji="0" lang="tr-TR" altLang="tr-TR" sz="1800" b="0" i="0" u="none" strike="noStrike" cap="none" normalizeH="0" baseline="0" dirty="0" err="1">
                <a:ln>
                  <a:noFill/>
                </a:ln>
                <a:solidFill>
                  <a:schemeClr val="tx1"/>
                </a:solidFill>
                <a:effectLst/>
                <a:latin typeface="Arial" panose="020B0604020202020204" pitchFamily="34" charset="0"/>
              </a:rPr>
              <a:t>output</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and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actual</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one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when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system</a:t>
            </a:r>
            <a:r>
              <a:rPr kumimoji="0" lang="tr-TR" altLang="tr-TR" sz="18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dirty="0" err="1">
                <a:ln>
                  <a:noFill/>
                </a:ln>
                <a:solidFill>
                  <a:schemeClr val="tx1"/>
                </a:solidFill>
                <a:effectLst/>
                <a:latin typeface="Arial" panose="020B0604020202020204" pitchFamily="34" charset="0"/>
              </a:rPr>
              <a:t>reaches</a:t>
            </a:r>
            <a:r>
              <a:rPr kumimoji="0" lang="tr-TR" altLang="tr-TR" sz="1800" b="0" i="0" u="none" strike="noStrike" cap="none" normalizeH="0" baseline="0" dirty="0">
                <a:ln>
                  <a:noFill/>
                </a:ln>
                <a:solidFill>
                  <a:schemeClr val="tx1"/>
                </a:solidFill>
                <a:effectLst/>
                <a:latin typeface="Arial" panose="020B0604020202020204" pitchFamily="34" charset="0"/>
              </a:rPr>
              <a:t> a </a:t>
            </a:r>
            <a:r>
              <a:rPr kumimoji="0" lang="tr-TR" altLang="tr-TR" sz="1800" b="0" i="0" u="none" strike="noStrike" cap="none" normalizeH="0" baseline="0" dirty="0" err="1">
                <a:ln>
                  <a:noFill/>
                </a:ln>
                <a:solidFill>
                  <a:schemeClr val="tx1"/>
                </a:solidFill>
                <a:effectLst/>
                <a:latin typeface="Arial" panose="020B0604020202020204" pitchFamily="34" charset="0"/>
                <a:hlinkClick r:id="rId7" tooltip="Steady state"/>
              </a:rPr>
              <a:t>steady</a:t>
            </a:r>
            <a:r>
              <a:rPr kumimoji="0" lang="tr-TR" altLang="tr-TR" sz="1800" b="0" i="0" u="none" strike="noStrike" cap="none" normalizeH="0" baseline="0" dirty="0">
                <a:ln>
                  <a:noFill/>
                </a:ln>
                <a:solidFill>
                  <a:schemeClr val="tx1"/>
                </a:solidFill>
                <a:effectLst/>
                <a:latin typeface="Arial" panose="020B0604020202020204" pitchFamily="34" charset="0"/>
                <a:hlinkClick r:id="rId7" tooltip="Steady state"/>
              </a:rPr>
              <a:t> </a:t>
            </a:r>
            <a:r>
              <a:rPr kumimoji="0" lang="tr-TR" altLang="tr-TR" sz="1800" b="0" i="0" u="none" strike="noStrike" cap="none" normalizeH="0" baseline="0" dirty="0" err="1">
                <a:ln>
                  <a:noFill/>
                </a:ln>
                <a:solidFill>
                  <a:schemeClr val="tx1"/>
                </a:solidFill>
                <a:effectLst/>
                <a:latin typeface="Arial" panose="020B0604020202020204" pitchFamily="34" charset="0"/>
                <a:hlinkClick r:id="rId7" tooltip="Steady state"/>
              </a:rPr>
              <a:t>state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when</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its</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behavior</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may</a:t>
            </a:r>
            <a:r>
              <a:rPr kumimoji="0" lang="tr-TR" altLang="tr-TR" sz="1800" b="0" i="0" u="none" strike="noStrike" cap="none" normalizeH="0" baseline="0" dirty="0">
                <a:ln>
                  <a:noFill/>
                </a:ln>
                <a:solidFill>
                  <a:schemeClr val="tx1"/>
                </a:solidFill>
                <a:effectLst/>
                <a:latin typeface="Arial" panose="020B0604020202020204" pitchFamily="34" charset="0"/>
              </a:rPr>
              <a:t> be </a:t>
            </a:r>
            <a:r>
              <a:rPr kumimoji="0" lang="tr-TR" altLang="tr-TR" sz="1800" b="0" i="0" u="none" strike="noStrike" cap="none" normalizeH="0" baseline="0" dirty="0" err="1">
                <a:ln>
                  <a:noFill/>
                </a:ln>
                <a:solidFill>
                  <a:schemeClr val="tx1"/>
                </a:solidFill>
                <a:effectLst/>
                <a:latin typeface="Arial" panose="020B0604020202020204" pitchFamily="34" charset="0"/>
              </a:rPr>
              <a:t>expected</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to</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continue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if</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the</a:t>
            </a:r>
            <a:r>
              <a:rPr kumimoji="0" lang="tr-TR" altLang="tr-TR" sz="1800" b="0" i="0" u="none" strike="noStrike" cap="none" normalizeH="0" baseline="0" dirty="0">
                <a:ln>
                  <a:noFill/>
                </a:ln>
                <a:solidFill>
                  <a:schemeClr val="tx1"/>
                </a:solidFill>
                <a:effectLst/>
                <a:latin typeface="Arial" panose="020B0604020202020204" pitchFamily="34" charset="0"/>
              </a:rPr>
              <a:t> </a:t>
            </a:r>
            <a:r>
              <a:rPr kumimoji="0" lang="tr-TR" altLang="tr-TR" sz="1800" b="0" i="0" u="none" strike="noStrike" cap="none" normalizeH="0" baseline="0" dirty="0" err="1">
                <a:ln>
                  <a:noFill/>
                </a:ln>
                <a:solidFill>
                  <a:schemeClr val="tx1"/>
                </a:solidFill>
                <a:effectLst/>
                <a:latin typeface="Arial" panose="020B0604020202020204" pitchFamily="34" charset="0"/>
              </a:rPr>
              <a:t>system</a:t>
            </a:r>
            <a:r>
              <a:rPr kumimoji="0" lang="tr-TR" altLang="tr-TR" sz="1800" b="0" i="0" u="none" strike="noStrike" cap="none" normalizeH="0" baseline="0" dirty="0">
                <a:ln>
                  <a:noFill/>
                </a:ln>
                <a:solidFill>
                  <a:schemeClr val="tx1"/>
                </a:solidFill>
                <a:effectLst/>
                <a:latin typeface="Arial" panose="020B0604020202020204" pitchFamily="34" charset="0"/>
              </a:rPr>
              <a:t> is </a:t>
            </a:r>
            <a:r>
              <a:rPr kumimoji="0" lang="tr-TR" altLang="tr-TR" sz="1800" b="0" i="0" u="none" strike="noStrike" cap="none" normalizeH="0" baseline="0" dirty="0" err="1">
                <a:ln>
                  <a:noFill/>
                </a:ln>
                <a:solidFill>
                  <a:schemeClr val="tx1"/>
                </a:solidFill>
                <a:effectLst/>
                <a:latin typeface="Arial" panose="020B0604020202020204" pitchFamily="34" charset="0"/>
              </a:rPr>
              <a:t>undisturbed</a:t>
            </a:r>
            <a:r>
              <a:rPr kumimoji="0" lang="tr-TR" altLang="tr-TR" sz="1800" b="0" i="0" u="none" strike="noStrike" cap="none" normalizeH="0" baseline="0" dirty="0">
                <a:ln>
                  <a:noFill/>
                </a:ln>
                <a:solidFill>
                  <a:schemeClr val="tx1"/>
                </a:solidFill>
                <a:effectLst/>
                <a:latin typeface="Arial" panose="020B0604020202020204" pitchFamily="34" charset="0"/>
              </a:rPr>
              <a:t>.</a:t>
            </a:r>
            <a:r>
              <a:rPr kumimoji="0" lang="tr-TR" altLang="tr-TR" sz="400" b="0" i="0" u="none" strike="noStrike" cap="none" normalizeH="0" baseline="30000" dirty="0">
                <a:ln>
                  <a:noFill/>
                </a:ln>
                <a:solidFill>
                  <a:schemeClr val="tx1"/>
                </a:solidFill>
                <a:effectLst/>
                <a:latin typeface="Arial" panose="020B0604020202020204" pitchFamily="34" charset="0"/>
                <a:hlinkClick r:id="rId8"/>
              </a:rPr>
              <a:t>[2]</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98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33400" y="1905000"/>
            <a:ext cx="8382000" cy="2862263"/>
          </a:xfrm>
          <a:prstGeom prst="rect">
            <a:avLst/>
          </a:prstGeom>
          <a:noFill/>
          <a:ln w="9525">
            <a:noFill/>
            <a:miter lim="800000"/>
            <a:headEnd/>
            <a:tailEnd/>
          </a:ln>
          <a:effectLst/>
        </p:spPr>
        <p:txBody>
          <a:bodyPr>
            <a:spAutoFit/>
          </a:bodyPr>
          <a:lstStyle/>
          <a:p>
            <a:pPr lvl="1" eaLnBrk="1" hangingPunct="1">
              <a:buFont typeface="Arial" pitchFamily="34" charset="0"/>
              <a:buChar char="•"/>
              <a:tabLst>
                <a:tab pos="1077913" algn="l"/>
              </a:tabLst>
              <a:defRPr/>
            </a:pPr>
            <a:r>
              <a:rPr lang="tr-TR" dirty="0">
                <a:latin typeface="+mn-lt"/>
              </a:rPr>
              <a:t> </a:t>
            </a:r>
            <a:r>
              <a:rPr lang="en-US" dirty="0">
                <a:latin typeface="+mn-lt"/>
              </a:rPr>
              <a:t>Introduction to Feedback Control System</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Modeling in the Frequency Domain	 </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Modeling in the Time</a:t>
            </a:r>
            <a:r>
              <a:rPr lang="tr-TR" dirty="0">
                <a:latin typeface="+mn-lt"/>
              </a:rPr>
              <a:t> </a:t>
            </a:r>
            <a:r>
              <a:rPr lang="en-US" dirty="0">
                <a:latin typeface="+mn-lt"/>
              </a:rPr>
              <a:t>Domain</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Time Response for First-order &amp; Second-order systems</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Stability</a:t>
            </a:r>
            <a:r>
              <a:rPr lang="tr-TR" dirty="0">
                <a:latin typeface="+mn-lt"/>
              </a:rPr>
              <a:t> </a:t>
            </a:r>
          </a:p>
          <a:p>
            <a:pPr lvl="1" eaLnBrk="1" hangingPunct="1">
              <a:buFont typeface="Arial" pitchFamily="34" charset="0"/>
              <a:buChar char="•"/>
              <a:tabLst>
                <a:tab pos="1077913" algn="l"/>
              </a:tabLst>
              <a:defRPr/>
            </a:pPr>
            <a:r>
              <a:rPr lang="tr-TR" dirty="0">
                <a:latin typeface="+mn-lt"/>
              </a:rPr>
              <a:t> </a:t>
            </a:r>
            <a:r>
              <a:rPr lang="en-US" dirty="0">
                <a:latin typeface="+mn-lt"/>
              </a:rPr>
              <a:t>Feedback and Block Diagrams</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Steady-State Errors</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latin typeface="+mn-lt"/>
              </a:rPr>
              <a:t>Root Locus</a:t>
            </a:r>
            <a:endParaRPr lang="tr-TR" dirty="0">
              <a:latin typeface="+mn-lt"/>
            </a:endParaRPr>
          </a:p>
          <a:p>
            <a:pPr lvl="1" eaLnBrk="1" hangingPunct="1">
              <a:buFont typeface="Arial" pitchFamily="34" charset="0"/>
              <a:buChar char="•"/>
              <a:tabLst>
                <a:tab pos="1077913" algn="l"/>
              </a:tabLst>
              <a:defRPr/>
            </a:pPr>
            <a:r>
              <a:rPr lang="tr-TR" dirty="0">
                <a:latin typeface="+mn-lt"/>
              </a:rPr>
              <a:t> </a:t>
            </a:r>
            <a:r>
              <a:rPr lang="en-US" dirty="0">
                <a:solidFill>
                  <a:prstClr val="black"/>
                </a:solidFill>
                <a:latin typeface="Calibri"/>
              </a:rPr>
              <a:t>Controller Design </a:t>
            </a:r>
            <a:r>
              <a:rPr lang="tr-TR" dirty="0" err="1">
                <a:solidFill>
                  <a:prstClr val="black"/>
                </a:solidFill>
                <a:latin typeface="Calibri"/>
              </a:rPr>
              <a:t>via</a:t>
            </a:r>
            <a:r>
              <a:rPr lang="tr-TR" dirty="0">
                <a:solidFill>
                  <a:prstClr val="black"/>
                </a:solidFill>
                <a:latin typeface="Calibri"/>
              </a:rPr>
              <a:t> </a:t>
            </a:r>
            <a:r>
              <a:rPr lang="en-US" dirty="0">
                <a:latin typeface="+mn-lt"/>
              </a:rPr>
              <a:t>Root Locus</a:t>
            </a:r>
          </a:p>
        </p:txBody>
      </p:sp>
      <p:sp>
        <p:nvSpPr>
          <p:cNvPr id="19459" name="Rectangle 3"/>
          <p:cNvSpPr>
            <a:spLocks noChangeArrowheads="1"/>
          </p:cNvSpPr>
          <p:nvPr/>
        </p:nvSpPr>
        <p:spPr bwMode="auto">
          <a:xfrm>
            <a:off x="381000" y="304800"/>
            <a:ext cx="8001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b="1">
                <a:solidFill>
                  <a:srgbClr val="C00000"/>
                </a:solidFill>
                <a:latin typeface="Times New Roman" panose="02020603050405020304" pitchFamily="18" charset="0"/>
                <a:cs typeface="Arial" panose="020B0604020202020204" pitchFamily="34" charset="0"/>
              </a:rPr>
              <a:t>Topics</a:t>
            </a:r>
            <a:endParaRPr lang="en-US" altLang="tr-TR">
              <a:solidFill>
                <a:srgbClr val="C00000"/>
              </a:solidFill>
              <a:latin typeface="Times New Roman" panose="02020603050405020304" pitchFamily="18" charset="0"/>
            </a:endParaRPr>
          </a:p>
        </p:txBody>
      </p:sp>
      <p:sp>
        <p:nvSpPr>
          <p:cNvPr id="19460"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45E258-1202-4341-A588-028DB7A2DB4A}" type="slidenum">
              <a:rPr lang="en-US" altLang="tr-TR" sz="1200">
                <a:latin typeface="Times New Roman" panose="02020603050405020304" pitchFamily="18" charset="0"/>
              </a:rPr>
              <a:pPr>
                <a:spcBef>
                  <a:spcPct val="0"/>
                </a:spcBef>
                <a:buFontTx/>
                <a:buNone/>
              </a:pPr>
              <a:t>4</a:t>
            </a:fld>
            <a:endParaRPr lang="en-US" altLang="tr-TR" sz="120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1219200"/>
            <a:ext cx="83058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tr-TR" sz="1800">
                <a:latin typeface="Arial" panose="020B0604020202020204" pitchFamily="34" charset="0"/>
              </a:rPr>
              <a:t>In this chapter we describe a general process for designing a control system. </a:t>
            </a:r>
          </a:p>
          <a:p>
            <a:pPr algn="just" eaLnBrk="1" hangingPunct="1">
              <a:spcBef>
                <a:spcPct val="0"/>
              </a:spcBef>
              <a:buFontTx/>
              <a:buNone/>
            </a:pPr>
            <a:endParaRPr lang="en-US" altLang="tr-TR" sz="1800">
              <a:latin typeface="Arial" panose="020B0604020202020204" pitchFamily="34" charset="0"/>
            </a:endParaRPr>
          </a:p>
          <a:p>
            <a:pPr algn="just" eaLnBrk="1" hangingPunct="1">
              <a:spcBef>
                <a:spcPct val="0"/>
              </a:spcBef>
              <a:buFontTx/>
              <a:buNone/>
            </a:pPr>
            <a:r>
              <a:rPr lang="en-US" altLang="tr-TR" sz="1800">
                <a:latin typeface="Arial" panose="020B0604020202020204" pitchFamily="34" charset="0"/>
              </a:rPr>
              <a:t>A control system consisting of interconnected components is designed to achieve a desired purpose. To understand the purpose of a control system, it is useful to examine examples of control systems through the course of history. These early systems incorporated many of the same ideas of feedback that are in use today.</a:t>
            </a:r>
            <a:endParaRPr lang="tr-TR" altLang="tr-TR" sz="1800">
              <a:latin typeface="Arial" panose="020B0604020202020204" pitchFamily="34" charset="0"/>
            </a:endParaRPr>
          </a:p>
          <a:p>
            <a:pPr algn="just" eaLnBrk="1" hangingPunct="1">
              <a:spcBef>
                <a:spcPct val="0"/>
              </a:spcBef>
              <a:buFontTx/>
              <a:buNone/>
            </a:pPr>
            <a:endParaRPr lang="tr-TR" altLang="tr-TR" sz="1800">
              <a:latin typeface="Arial" panose="020B0604020202020204" pitchFamily="34" charset="0"/>
              <a:cs typeface="Arial" panose="020B0604020202020204" pitchFamily="34" charset="0"/>
            </a:endParaRPr>
          </a:p>
          <a:p>
            <a:pPr algn="just" eaLnBrk="1" hangingPunct="1">
              <a:spcBef>
                <a:spcPct val="0"/>
              </a:spcBef>
              <a:buFontTx/>
              <a:buNone/>
            </a:pPr>
            <a:r>
              <a:rPr lang="en-US" altLang="tr-TR" sz="1800">
                <a:latin typeface="Arial" panose="020B0604020202020204" pitchFamily="34" charset="0"/>
                <a:cs typeface="Arial" panose="020B0604020202020204" pitchFamily="34" charset="0"/>
              </a:rPr>
              <a:t>Modern control engineering practice includes the use of control design strategies for improving manufacturing processes, the efficiency of energy use, advanced automobile control, including rapid transit, among others. </a:t>
            </a:r>
          </a:p>
          <a:p>
            <a:pPr algn="just">
              <a:spcBef>
                <a:spcPct val="0"/>
              </a:spcBef>
              <a:buFontTx/>
              <a:buNone/>
            </a:pPr>
            <a:endParaRPr lang="en-US" altLang="tr-TR" sz="1800">
              <a:latin typeface="Arial" panose="020B0604020202020204" pitchFamily="34" charset="0"/>
              <a:cs typeface="Arial" panose="020B0604020202020204" pitchFamily="34" charset="0"/>
            </a:endParaRPr>
          </a:p>
          <a:p>
            <a:pPr algn="just">
              <a:spcBef>
                <a:spcPct val="0"/>
              </a:spcBef>
              <a:buFontTx/>
              <a:buNone/>
            </a:pPr>
            <a:r>
              <a:rPr lang="en-US" altLang="tr-TR" sz="1800">
                <a:latin typeface="Arial" panose="020B0604020202020204" pitchFamily="34" charset="0"/>
                <a:cs typeface="Arial" panose="020B0604020202020204" pitchFamily="34" charset="0"/>
              </a:rPr>
              <a:t>We also discuss the notion of a design gap. The gap exists between the complex physical system under investigation and the model used in the control system synthesis. </a:t>
            </a:r>
          </a:p>
          <a:p>
            <a:pPr algn="just">
              <a:spcBef>
                <a:spcPct val="0"/>
              </a:spcBef>
              <a:buFontTx/>
              <a:buNone/>
            </a:pPr>
            <a:endParaRPr lang="en-US" altLang="tr-TR" sz="1800">
              <a:latin typeface="Arial" panose="020B0604020202020204" pitchFamily="34" charset="0"/>
              <a:cs typeface="Arial" panose="020B0604020202020204" pitchFamily="34" charset="0"/>
            </a:endParaRPr>
          </a:p>
          <a:p>
            <a:pPr algn="just">
              <a:spcBef>
                <a:spcPct val="0"/>
              </a:spcBef>
              <a:buFontTx/>
              <a:buNone/>
            </a:pPr>
            <a:r>
              <a:rPr lang="en-US" altLang="tr-TR" sz="1800">
                <a:latin typeface="Arial" panose="020B0604020202020204" pitchFamily="34" charset="0"/>
                <a:cs typeface="Arial" panose="020B0604020202020204" pitchFamily="34" charset="0"/>
              </a:rPr>
              <a:t>The iterative nature of design allows us to handle the design gap effectively while accomplishing necessary tradeoffs in complexity, performance, and cost in order to meet the design specifications. </a:t>
            </a:r>
          </a:p>
        </p:txBody>
      </p:sp>
      <p:sp>
        <p:nvSpPr>
          <p:cNvPr id="20483" name="Rectangle 3"/>
          <p:cNvSpPr>
            <a:spLocks noChangeArrowheads="1"/>
          </p:cNvSpPr>
          <p:nvPr/>
        </p:nvSpPr>
        <p:spPr bwMode="auto">
          <a:xfrm>
            <a:off x="381000" y="152400"/>
            <a:ext cx="8001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solidFill>
                  <a:srgbClr val="C00000"/>
                </a:solidFill>
                <a:latin typeface="Times New Roman" panose="02020603050405020304" pitchFamily="18" charset="0"/>
                <a:cs typeface="Arial" panose="020B0604020202020204" pitchFamily="34" charset="0"/>
              </a:rPr>
              <a:t>Chapter 1: Introduction to Control Systems </a:t>
            </a:r>
          </a:p>
          <a:p>
            <a:pPr eaLnBrk="1" hangingPunct="1">
              <a:spcBef>
                <a:spcPct val="0"/>
              </a:spcBef>
              <a:buFontTx/>
              <a:buNone/>
            </a:pPr>
            <a:r>
              <a:rPr lang="en-US" altLang="tr-TR" sz="2800" b="1">
                <a:solidFill>
                  <a:srgbClr val="C00000"/>
                </a:solidFill>
                <a:latin typeface="Times New Roman" panose="02020603050405020304" pitchFamily="18" charset="0"/>
                <a:cs typeface="Arial" panose="020B0604020202020204" pitchFamily="34" charset="0"/>
              </a:rPr>
              <a:t>Objectives</a:t>
            </a:r>
            <a:r>
              <a:rPr lang="en-US" altLang="tr-TR" sz="2800">
                <a:solidFill>
                  <a:srgbClr val="C00000"/>
                </a:solidFill>
                <a:latin typeface="Times New Roman" panose="02020603050405020304" pitchFamily="18" charset="0"/>
                <a:cs typeface="Arial" panose="020B0604020202020204" pitchFamily="34" charset="0"/>
              </a:rPr>
              <a:t> </a:t>
            </a:r>
            <a:endParaRPr lang="en-US" altLang="tr-TR" sz="2800">
              <a:solidFill>
                <a:srgbClr val="C00000"/>
              </a:solidFill>
              <a:latin typeface="Times New Roman" panose="02020603050405020304" pitchFamily="18" charset="0"/>
            </a:endParaRPr>
          </a:p>
        </p:txBody>
      </p:sp>
      <p:sp>
        <p:nvSpPr>
          <p:cNvPr id="20484"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58BC26-4B57-4A08-9DC0-C48D194BAC36}" type="slidenum">
              <a:rPr lang="en-US" altLang="tr-TR" sz="1200">
                <a:latin typeface="Times New Roman" panose="02020603050405020304" pitchFamily="18" charset="0"/>
              </a:rPr>
              <a:pPr>
                <a:spcBef>
                  <a:spcPct val="0"/>
                </a:spcBef>
                <a:buFontTx/>
                <a:buNone/>
              </a:pPr>
              <a:t>5</a:t>
            </a:fld>
            <a:endParaRPr lang="en-US" altLang="tr-TR" sz="120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81000" y="1143000"/>
            <a:ext cx="8610600" cy="4400550"/>
          </a:xfrm>
          <a:prstGeom prst="rect">
            <a:avLst/>
          </a:prstGeom>
          <a:noFill/>
          <a:ln w="9525">
            <a:noFill/>
            <a:miter lim="800000"/>
            <a:headEnd/>
            <a:tailEnd/>
          </a:ln>
          <a:effectLst/>
        </p:spPr>
        <p:txBody>
          <a:bodyPr>
            <a:spAutoFit/>
          </a:bodyPr>
          <a:lstStyle/>
          <a:p>
            <a:pPr eaLnBrk="1" hangingPunct="1">
              <a:defRPr/>
            </a:pPr>
            <a:r>
              <a:rPr lang="en-US" sz="2800" b="1" dirty="0">
                <a:latin typeface="Arial" pitchFamily="34" charset="0"/>
                <a:cs typeface="Arial" pitchFamily="34" charset="0"/>
              </a:rPr>
              <a:t>Control system</a:t>
            </a:r>
          </a:p>
          <a:p>
            <a:pPr marL="441325" indent="-258763" eaLnBrk="1" hangingPunct="1">
              <a:buFont typeface="Arial" pitchFamily="34" charset="0"/>
              <a:buChar char="•"/>
              <a:defRPr/>
            </a:pPr>
            <a:r>
              <a:rPr lang="en-US" sz="2800" dirty="0">
                <a:latin typeface="Arial" pitchFamily="34" charset="0"/>
                <a:cs typeface="Arial" pitchFamily="34" charset="0"/>
              </a:rPr>
              <a:t>An interconnection of components that provide a desired system</a:t>
            </a:r>
            <a:r>
              <a:rPr lang="tr-TR" sz="2800" dirty="0">
                <a:latin typeface="Arial" pitchFamily="34" charset="0"/>
                <a:cs typeface="Arial" pitchFamily="34" charset="0"/>
              </a:rPr>
              <a:t> </a:t>
            </a:r>
            <a:r>
              <a:rPr lang="en-US" sz="2800" dirty="0">
                <a:latin typeface="Arial" pitchFamily="34" charset="0"/>
                <a:cs typeface="Arial" pitchFamily="34" charset="0"/>
              </a:rPr>
              <a:t>response</a:t>
            </a:r>
          </a:p>
          <a:p>
            <a:pPr marL="441325" indent="-258763" eaLnBrk="1" hangingPunct="1">
              <a:buFont typeface="Arial" pitchFamily="34" charset="0"/>
              <a:buChar char="•"/>
              <a:defRPr/>
            </a:pPr>
            <a:r>
              <a:rPr lang="en-US" sz="2800" dirty="0">
                <a:latin typeface="Arial" pitchFamily="34" charset="0"/>
                <a:cs typeface="Arial" pitchFamily="34" charset="0"/>
              </a:rPr>
              <a:t>Key enabling technology in all branches of</a:t>
            </a:r>
            <a:r>
              <a:rPr lang="tr-TR" sz="2800" dirty="0">
                <a:latin typeface="Arial" pitchFamily="34" charset="0"/>
                <a:cs typeface="Arial" pitchFamily="34" charset="0"/>
              </a:rPr>
              <a:t> </a:t>
            </a:r>
            <a:r>
              <a:rPr lang="en-US" sz="2800" dirty="0">
                <a:latin typeface="Arial" pitchFamily="34" charset="0"/>
                <a:cs typeface="Arial" pitchFamily="34" charset="0"/>
              </a:rPr>
              <a:t>engineering</a:t>
            </a:r>
          </a:p>
          <a:p>
            <a:pPr marL="441325" indent="-258763" eaLnBrk="1" hangingPunct="1">
              <a:buFont typeface="Arial" pitchFamily="34" charset="0"/>
              <a:buChar char="•"/>
              <a:defRPr/>
            </a:pPr>
            <a:r>
              <a:rPr lang="en-US" sz="2800" dirty="0">
                <a:latin typeface="Arial" pitchFamily="34" charset="0"/>
                <a:cs typeface="Arial" pitchFamily="34" charset="0"/>
              </a:rPr>
              <a:t>Used whenever some quantity (e.g.,</a:t>
            </a:r>
            <a:r>
              <a:rPr lang="tr-TR" sz="2800" dirty="0">
                <a:latin typeface="Arial" pitchFamily="34" charset="0"/>
                <a:cs typeface="Arial" pitchFamily="34" charset="0"/>
              </a:rPr>
              <a:t> </a:t>
            </a:r>
            <a:r>
              <a:rPr lang="en-US" sz="2800" b="1" dirty="0">
                <a:latin typeface="Arial" pitchFamily="34" charset="0"/>
                <a:cs typeface="Arial" pitchFamily="34" charset="0"/>
              </a:rPr>
              <a:t>temperature</a:t>
            </a:r>
            <a:r>
              <a:rPr lang="en-US" sz="2800" dirty="0">
                <a:latin typeface="Arial" pitchFamily="34" charset="0"/>
                <a:cs typeface="Arial" pitchFamily="34" charset="0"/>
              </a:rPr>
              <a:t>, </a:t>
            </a:r>
            <a:r>
              <a:rPr lang="en-US" sz="2800" b="1" dirty="0">
                <a:latin typeface="Arial" pitchFamily="34" charset="0"/>
                <a:cs typeface="Arial" pitchFamily="34" charset="0"/>
              </a:rPr>
              <a:t>altitude</a:t>
            </a:r>
            <a:r>
              <a:rPr lang="en-US" sz="2800" dirty="0">
                <a:latin typeface="Arial" pitchFamily="34" charset="0"/>
                <a:cs typeface="Arial" pitchFamily="34" charset="0"/>
              </a:rPr>
              <a:t>, </a:t>
            </a:r>
            <a:r>
              <a:rPr lang="en-US" sz="2800" b="1" dirty="0">
                <a:latin typeface="Arial" pitchFamily="34" charset="0"/>
                <a:cs typeface="Arial" pitchFamily="34" charset="0"/>
              </a:rPr>
              <a:t>speed</a:t>
            </a:r>
            <a:r>
              <a:rPr lang="en-US" sz="2800" dirty="0">
                <a:latin typeface="Arial" pitchFamily="34" charset="0"/>
                <a:cs typeface="Arial" pitchFamily="34" charset="0"/>
              </a:rPr>
              <a:t>,</a:t>
            </a:r>
            <a:r>
              <a:rPr lang="tr-TR" sz="2800" dirty="0">
                <a:latin typeface="Arial" pitchFamily="34" charset="0"/>
                <a:cs typeface="Arial" pitchFamily="34" charset="0"/>
              </a:rPr>
              <a:t> </a:t>
            </a:r>
            <a:r>
              <a:rPr lang="en-US" sz="2800" b="1" dirty="0">
                <a:latin typeface="Arial" pitchFamily="34" charset="0"/>
                <a:cs typeface="Arial" pitchFamily="34" charset="0"/>
              </a:rPr>
              <a:t>concentration</a:t>
            </a:r>
            <a:r>
              <a:rPr lang="tr-TR" sz="2800" b="1" dirty="0">
                <a:latin typeface="Arial" pitchFamily="34" charset="0"/>
                <a:cs typeface="Arial" pitchFamily="34" charset="0"/>
              </a:rPr>
              <a:t>, </a:t>
            </a:r>
            <a:r>
              <a:rPr lang="tr-TR" sz="2800" b="1" dirty="0" err="1">
                <a:latin typeface="Arial" pitchFamily="34" charset="0"/>
                <a:cs typeface="Arial" pitchFamily="34" charset="0"/>
              </a:rPr>
              <a:t>pH</a:t>
            </a:r>
            <a:r>
              <a:rPr lang="en-US" sz="2800" dirty="0">
                <a:latin typeface="Arial" pitchFamily="34" charset="0"/>
                <a:cs typeface="Arial" pitchFamily="34" charset="0"/>
              </a:rPr>
              <a:t>) must be made to behave in some desirable way over time</a:t>
            </a:r>
          </a:p>
          <a:p>
            <a:pPr marL="441325" indent="-258763" eaLnBrk="1" hangingPunct="1">
              <a:buFont typeface="Arial" pitchFamily="34" charset="0"/>
              <a:buChar char="•"/>
              <a:defRPr/>
            </a:pPr>
            <a:r>
              <a:rPr lang="en-US" sz="2800" dirty="0">
                <a:latin typeface="Arial" pitchFamily="34" charset="0"/>
                <a:cs typeface="Arial" pitchFamily="34" charset="0"/>
              </a:rPr>
              <a:t>Often exploits </a:t>
            </a:r>
            <a:r>
              <a:rPr lang="en-US" sz="2800" b="1" dirty="0">
                <a:latin typeface="Arial" pitchFamily="34" charset="0"/>
                <a:cs typeface="Arial" pitchFamily="34" charset="0"/>
              </a:rPr>
              <a:t>feedback </a:t>
            </a:r>
            <a:r>
              <a:rPr lang="en-US" sz="2800" dirty="0">
                <a:latin typeface="Arial" pitchFamily="34" charset="0"/>
                <a:cs typeface="Arial" pitchFamily="34" charset="0"/>
              </a:rPr>
              <a:t>to help regulate the system response</a:t>
            </a:r>
          </a:p>
        </p:txBody>
      </p:sp>
      <p:sp>
        <p:nvSpPr>
          <p:cNvPr id="21507" name="Rectangle 3"/>
          <p:cNvSpPr>
            <a:spLocks noChangeArrowheads="1"/>
          </p:cNvSpPr>
          <p:nvPr/>
        </p:nvSpPr>
        <p:spPr bwMode="auto">
          <a:xfrm>
            <a:off x="381000" y="304800"/>
            <a:ext cx="8001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b="1">
                <a:solidFill>
                  <a:srgbClr val="C00000"/>
                </a:solidFill>
                <a:latin typeface="Times New Roman" panose="02020603050405020304" pitchFamily="18" charset="0"/>
                <a:cs typeface="Arial" panose="020B0604020202020204" pitchFamily="34" charset="0"/>
              </a:rPr>
              <a:t>What is control?</a:t>
            </a:r>
            <a:r>
              <a:rPr lang="tr-TR" altLang="tr-TR" b="1">
                <a:solidFill>
                  <a:srgbClr val="C00000"/>
                </a:solidFill>
                <a:latin typeface="Times New Roman" panose="02020603050405020304" pitchFamily="18" charset="0"/>
                <a:cs typeface="Arial" panose="020B0604020202020204" pitchFamily="34" charset="0"/>
              </a:rPr>
              <a:t>    -1</a:t>
            </a:r>
            <a:endParaRPr lang="en-US" altLang="tr-TR">
              <a:solidFill>
                <a:srgbClr val="C00000"/>
              </a:solidFill>
              <a:latin typeface="Times New Roman" panose="02020603050405020304" pitchFamily="18" charset="0"/>
            </a:endParaRPr>
          </a:p>
        </p:txBody>
      </p:sp>
      <p:sp>
        <p:nvSpPr>
          <p:cNvPr id="21508"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E58F07-B85F-4E63-9F5F-4D2E95BCFCB9}" type="slidenum">
              <a:rPr lang="en-US" altLang="tr-TR" sz="1200">
                <a:latin typeface="Times New Roman" panose="02020603050405020304" pitchFamily="18" charset="0"/>
              </a:rPr>
              <a:pPr>
                <a:spcBef>
                  <a:spcPct val="0"/>
                </a:spcBef>
                <a:buFontTx/>
                <a:buNone/>
              </a:pPr>
              <a:t>6</a:t>
            </a:fld>
            <a:endParaRPr lang="en-US" altLang="tr-TR" sz="12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33400" y="1143000"/>
            <a:ext cx="8382000" cy="4832350"/>
          </a:xfrm>
          <a:prstGeom prst="rect">
            <a:avLst/>
          </a:prstGeom>
          <a:noFill/>
          <a:ln w="9525">
            <a:noFill/>
            <a:miter lim="800000"/>
            <a:headEnd/>
            <a:tailEnd/>
          </a:ln>
          <a:effectLst/>
        </p:spPr>
        <p:txBody>
          <a:bodyPr>
            <a:spAutoFit/>
          </a:bodyPr>
          <a:lstStyle/>
          <a:p>
            <a:pPr eaLnBrk="1" hangingPunct="1">
              <a:defRPr/>
            </a:pPr>
            <a:r>
              <a:rPr lang="en-US" sz="2800" b="1" dirty="0">
                <a:latin typeface="Arial" pitchFamily="34" charset="0"/>
                <a:cs typeface="Arial" pitchFamily="34" charset="0"/>
              </a:rPr>
              <a:t>Control system</a:t>
            </a:r>
          </a:p>
          <a:p>
            <a:pPr marL="533400" indent="-350838" eaLnBrk="1" hangingPunct="1">
              <a:buFont typeface="Arial" pitchFamily="34" charset="0"/>
              <a:buChar char="•"/>
              <a:defRPr/>
            </a:pPr>
            <a:r>
              <a:rPr lang="en-US" sz="2800" dirty="0">
                <a:latin typeface="Arial" pitchFamily="34" charset="0"/>
                <a:cs typeface="Arial" pitchFamily="34" charset="0"/>
              </a:rPr>
              <a:t>Compare actual behavior with desired behavior</a:t>
            </a:r>
          </a:p>
          <a:p>
            <a:pPr marL="533400" indent="-350838" eaLnBrk="1" hangingPunct="1">
              <a:buFont typeface="Arial" pitchFamily="34" charset="0"/>
              <a:buChar char="•"/>
              <a:defRPr/>
            </a:pPr>
            <a:r>
              <a:rPr lang="en-US" sz="2800" dirty="0">
                <a:latin typeface="Arial" pitchFamily="34" charset="0"/>
                <a:cs typeface="Arial" pitchFamily="34" charset="0"/>
              </a:rPr>
              <a:t>Take corrective action based on the </a:t>
            </a:r>
            <a:r>
              <a:rPr lang="en-US" sz="2800" dirty="0" err="1">
                <a:latin typeface="Arial" pitchFamily="34" charset="0"/>
                <a:cs typeface="Arial" pitchFamily="34" charset="0"/>
              </a:rPr>
              <a:t>di</a:t>
            </a:r>
            <a:r>
              <a:rPr lang="tr-TR" sz="2800" dirty="0" err="1">
                <a:latin typeface="Arial" pitchFamily="34" charset="0"/>
                <a:cs typeface="Arial" pitchFamily="34" charset="0"/>
              </a:rPr>
              <a:t>ff</a:t>
            </a:r>
            <a:r>
              <a:rPr lang="en-US" sz="2800" dirty="0" err="1">
                <a:latin typeface="Arial" pitchFamily="34" charset="0"/>
                <a:cs typeface="Arial" pitchFamily="34" charset="0"/>
              </a:rPr>
              <a:t>erence</a:t>
            </a:r>
            <a:r>
              <a:rPr lang="tr-TR" sz="2800" dirty="0">
                <a:latin typeface="Arial" pitchFamily="34" charset="0"/>
                <a:cs typeface="Arial" pitchFamily="34" charset="0"/>
              </a:rPr>
              <a:t>.</a:t>
            </a:r>
          </a:p>
          <a:p>
            <a:pPr marL="533400" indent="-350838" eaLnBrk="1" hangingPunct="1">
              <a:defRPr/>
            </a:pPr>
            <a:endParaRPr lang="tr-TR" sz="2800" dirty="0">
              <a:latin typeface="Arial" pitchFamily="34" charset="0"/>
              <a:cs typeface="Arial" pitchFamily="34" charset="0"/>
            </a:endParaRPr>
          </a:p>
          <a:p>
            <a:pPr marL="533400" indent="-350838" eaLnBrk="1" hangingPunct="1">
              <a:buFont typeface="Arial" pitchFamily="34" charset="0"/>
              <a:buChar char="•"/>
              <a:defRPr/>
            </a:pPr>
            <a:r>
              <a:rPr lang="en-US" sz="2800" dirty="0">
                <a:latin typeface="Arial" pitchFamily="34" charset="0"/>
                <a:cs typeface="Arial" pitchFamily="34" charset="0"/>
              </a:rPr>
              <a:t>Subsystems and processes (plants) assembles for the purpose of controlling the outputs of the process.</a:t>
            </a:r>
          </a:p>
          <a:p>
            <a:pPr marL="533400" indent="-350838" eaLnBrk="1" hangingPunct="1">
              <a:buFont typeface="Arial" pitchFamily="34" charset="0"/>
              <a:buChar char="•"/>
              <a:defRPr/>
            </a:pPr>
            <a:r>
              <a:rPr lang="en-US" sz="2800" dirty="0">
                <a:latin typeface="Arial" pitchFamily="34" charset="0"/>
                <a:cs typeface="Arial" pitchFamily="34" charset="0"/>
              </a:rPr>
              <a:t>Example: AC, elevator, antenna system, remote controlled robot</a:t>
            </a:r>
          </a:p>
          <a:p>
            <a:pPr marL="533400" indent="-350838" eaLnBrk="1" hangingPunct="1">
              <a:buFont typeface="Arial" pitchFamily="34" charset="0"/>
              <a:buChar char="•"/>
              <a:defRPr/>
            </a:pPr>
            <a:r>
              <a:rPr lang="en-US" sz="2800" dirty="0">
                <a:latin typeface="Arial" pitchFamily="34" charset="0"/>
                <a:cs typeface="Arial" pitchFamily="34" charset="0"/>
              </a:rPr>
              <a:t>Example: student performance </a:t>
            </a:r>
            <a:endParaRPr lang="tr-TR" sz="2800" dirty="0">
              <a:latin typeface="Arial" pitchFamily="34" charset="0"/>
              <a:cs typeface="Arial" pitchFamily="34" charset="0"/>
            </a:endParaRPr>
          </a:p>
          <a:p>
            <a:pPr marL="182562" algn="ctr" eaLnBrk="1" hangingPunct="1">
              <a:defRPr/>
            </a:pPr>
            <a:r>
              <a:rPr lang="tr-TR" sz="2800" dirty="0">
                <a:latin typeface="Arial" pitchFamily="34" charset="0"/>
                <a:cs typeface="Arial" pitchFamily="34" charset="0"/>
              </a:rPr>
              <a:t>I</a:t>
            </a:r>
            <a:r>
              <a:rPr lang="en-US" sz="2800" dirty="0" err="1">
                <a:latin typeface="Arial" pitchFamily="34" charset="0"/>
                <a:cs typeface="Arial" pitchFamily="34" charset="0"/>
              </a:rPr>
              <a:t>nput</a:t>
            </a:r>
            <a:r>
              <a:rPr lang="tr-TR" sz="2800" dirty="0">
                <a:latin typeface="Arial" pitchFamily="34" charset="0"/>
                <a:cs typeface="Arial" pitchFamily="34" charset="0"/>
              </a:rPr>
              <a:t> </a:t>
            </a:r>
            <a:r>
              <a:rPr lang="en-US" sz="2800" dirty="0">
                <a:latin typeface="Arial" pitchFamily="34" charset="0"/>
                <a:cs typeface="Arial" pitchFamily="34" charset="0"/>
              </a:rPr>
              <a:t>=</a:t>
            </a:r>
            <a:r>
              <a:rPr lang="tr-TR" sz="2800" dirty="0">
                <a:latin typeface="Arial" pitchFamily="34" charset="0"/>
                <a:cs typeface="Arial" pitchFamily="34" charset="0"/>
              </a:rPr>
              <a:t> </a:t>
            </a:r>
            <a:r>
              <a:rPr lang="en-US" sz="2800" dirty="0">
                <a:latin typeface="Arial" pitchFamily="34" charset="0"/>
                <a:cs typeface="Arial" pitchFamily="34" charset="0"/>
              </a:rPr>
              <a:t>study time, output = grade)</a:t>
            </a:r>
          </a:p>
        </p:txBody>
      </p:sp>
      <p:sp>
        <p:nvSpPr>
          <p:cNvPr id="22531" name="Rectangle 3"/>
          <p:cNvSpPr>
            <a:spLocks noChangeArrowheads="1"/>
          </p:cNvSpPr>
          <p:nvPr/>
        </p:nvSpPr>
        <p:spPr bwMode="auto">
          <a:xfrm>
            <a:off x="381000" y="304800"/>
            <a:ext cx="8001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b="1">
                <a:solidFill>
                  <a:srgbClr val="C00000"/>
                </a:solidFill>
                <a:latin typeface="Times New Roman" panose="02020603050405020304" pitchFamily="18" charset="0"/>
                <a:cs typeface="Arial" panose="020B0604020202020204" pitchFamily="34" charset="0"/>
              </a:rPr>
              <a:t>What is control?</a:t>
            </a:r>
            <a:r>
              <a:rPr lang="tr-TR" altLang="tr-TR" b="1">
                <a:solidFill>
                  <a:srgbClr val="C00000"/>
                </a:solidFill>
                <a:latin typeface="Times New Roman" panose="02020603050405020304" pitchFamily="18" charset="0"/>
                <a:cs typeface="Arial" panose="020B0604020202020204" pitchFamily="34" charset="0"/>
              </a:rPr>
              <a:t>  -2</a:t>
            </a:r>
            <a:endParaRPr lang="en-US" altLang="tr-TR">
              <a:solidFill>
                <a:srgbClr val="C00000"/>
              </a:solidFill>
              <a:latin typeface="Times New Roman" panose="02020603050405020304" pitchFamily="18" charset="0"/>
            </a:endParaRPr>
          </a:p>
        </p:txBody>
      </p:sp>
      <p:sp>
        <p:nvSpPr>
          <p:cNvPr id="22532"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8F9EBC-7FA7-4C90-9494-661037A5491E}" type="slidenum">
              <a:rPr lang="en-US" altLang="tr-TR" sz="1200">
                <a:latin typeface="Times New Roman" panose="02020603050405020304" pitchFamily="18" charset="0"/>
              </a:rPr>
              <a:pPr>
                <a:spcBef>
                  <a:spcPct val="0"/>
                </a:spcBef>
                <a:buFontTx/>
                <a:buNone/>
              </a:pPr>
              <a:t>7</a:t>
            </a:fld>
            <a:endParaRPr lang="en-US" altLang="tr-TR" sz="120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17525" y="304800"/>
            <a:ext cx="250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solidFill>
                  <a:srgbClr val="C00000"/>
                </a:solidFill>
                <a:latin typeface="Times New Roman" panose="02020603050405020304" pitchFamily="18" charset="0"/>
                <a:cs typeface="Arial" panose="020B0604020202020204" pitchFamily="34" charset="0"/>
              </a:rPr>
              <a:t>Basic Concepts</a:t>
            </a:r>
          </a:p>
        </p:txBody>
      </p:sp>
      <p:sp>
        <p:nvSpPr>
          <p:cNvPr id="24579" name="Text Box 11"/>
          <p:cNvSpPr txBox="1">
            <a:spLocks noChangeArrowheads="1"/>
          </p:cNvSpPr>
          <p:nvPr/>
        </p:nvSpPr>
        <p:spPr bwMode="auto">
          <a:xfrm>
            <a:off x="533400" y="11430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400" b="1">
                <a:latin typeface="Times New Roman" panose="02020603050405020304" pitchFamily="18" charset="0"/>
              </a:rPr>
              <a:t>System</a:t>
            </a:r>
            <a:r>
              <a:rPr lang="en-US" altLang="tr-TR" sz="2400">
                <a:latin typeface="Times New Roman" panose="02020603050405020304" pitchFamily="18" charset="0"/>
              </a:rPr>
              <a:t> – An interconnection of elements and devices for a desired purpose.</a:t>
            </a:r>
          </a:p>
        </p:txBody>
      </p:sp>
      <p:sp>
        <p:nvSpPr>
          <p:cNvPr id="24580" name="Text Box 12"/>
          <p:cNvSpPr txBox="1">
            <a:spLocks noChangeArrowheads="1"/>
          </p:cNvSpPr>
          <p:nvPr/>
        </p:nvSpPr>
        <p:spPr bwMode="auto">
          <a:xfrm>
            <a:off x="533400" y="2209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400" b="1">
                <a:latin typeface="Times New Roman" panose="02020603050405020304" pitchFamily="18" charset="0"/>
              </a:rPr>
              <a:t>Control System</a:t>
            </a:r>
            <a:r>
              <a:rPr lang="en-US" altLang="tr-TR" sz="2400">
                <a:latin typeface="Times New Roman" panose="02020603050405020304" pitchFamily="18" charset="0"/>
              </a:rPr>
              <a:t> – An interconnection of components forming a system configuration that will provide a desired response.</a:t>
            </a:r>
          </a:p>
        </p:txBody>
      </p:sp>
      <p:grpSp>
        <p:nvGrpSpPr>
          <p:cNvPr id="24581" name="Group 16"/>
          <p:cNvGrpSpPr>
            <a:grpSpLocks/>
          </p:cNvGrpSpPr>
          <p:nvPr/>
        </p:nvGrpSpPr>
        <p:grpSpPr bwMode="auto">
          <a:xfrm>
            <a:off x="557213" y="3706813"/>
            <a:ext cx="8359775" cy="1968500"/>
            <a:chOff x="336" y="1373"/>
            <a:chExt cx="5266" cy="1240"/>
          </a:xfrm>
        </p:grpSpPr>
        <p:grpSp>
          <p:nvGrpSpPr>
            <p:cNvPr id="24584" name="Group 13"/>
            <p:cNvGrpSpPr>
              <a:grpSpLocks/>
            </p:cNvGrpSpPr>
            <p:nvPr/>
          </p:nvGrpSpPr>
          <p:grpSpPr bwMode="auto">
            <a:xfrm>
              <a:off x="2818" y="1373"/>
              <a:ext cx="2784" cy="1076"/>
              <a:chOff x="2530" y="1277"/>
              <a:chExt cx="2784" cy="1076"/>
            </a:xfrm>
          </p:grpSpPr>
          <p:pic>
            <p:nvPicPr>
              <p:cNvPr id="24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 y="1277"/>
                <a:ext cx="2784"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1968"/>
                <a:ext cx="1815"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5" name="Text Box 14"/>
            <p:cNvSpPr txBox="1">
              <a:spLocks noChangeArrowheads="1"/>
            </p:cNvSpPr>
            <p:nvPr/>
          </p:nvSpPr>
          <p:spPr bwMode="auto">
            <a:xfrm>
              <a:off x="336" y="1392"/>
              <a:ext cx="2688"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400" b="1">
                  <a:latin typeface="Times New Roman" panose="02020603050405020304" pitchFamily="18" charset="0"/>
                </a:rPr>
                <a:t>Process</a:t>
              </a:r>
              <a:r>
                <a:rPr lang="en-US" altLang="tr-TR" sz="2400">
                  <a:latin typeface="Times New Roman" panose="02020603050405020304" pitchFamily="18" charset="0"/>
                </a:rPr>
                <a:t> – The device, plant, or system under control.  The input and output relationship represents the cause-and-effect relationship of the process.</a:t>
              </a:r>
            </a:p>
          </p:txBody>
        </p:sp>
      </p:grpSp>
      <p:sp>
        <p:nvSpPr>
          <p:cNvPr id="24582" name="9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707E90-721B-4EE2-8156-35BBD4B3C8FE}" type="slidenum">
              <a:rPr lang="en-US" altLang="tr-TR" sz="1200">
                <a:latin typeface="Times New Roman" panose="02020603050405020304" pitchFamily="18" charset="0"/>
              </a:rPr>
              <a:pPr>
                <a:spcBef>
                  <a:spcPct val="0"/>
                </a:spcBef>
                <a:buFontTx/>
                <a:buNone/>
              </a:pPr>
              <a:t>8</a:t>
            </a:fld>
            <a:endParaRPr lang="en-US" altLang="tr-TR" sz="1200">
              <a:latin typeface="Times New Roman" panose="02020603050405020304" pitchFamily="18" charset="0"/>
            </a:endParaRPr>
          </a:p>
        </p:txBody>
      </p:sp>
      <p:pic>
        <p:nvPicPr>
          <p:cNvPr id="2458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017713" y="5589588"/>
            <a:ext cx="4498975" cy="949325"/>
          </a:xfrm>
          <a:prstGeom prst="rect">
            <a:avLst/>
          </a:prstGeom>
          <a:noFill/>
          <a:ln>
            <a:noFill/>
          </a:ln>
          <a:effectLst>
            <a:outerShdw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381000" y="1524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tr-TR" sz="2800" b="1">
                <a:solidFill>
                  <a:srgbClr val="C00000"/>
                </a:solidFill>
                <a:latin typeface="Times New Roman" panose="02020603050405020304" pitchFamily="18" charset="0"/>
                <a:cs typeface="Arial" panose="020B0604020202020204" pitchFamily="34" charset="0"/>
              </a:rPr>
              <a:t>Open – Loop vs. Closed Loop   -1</a:t>
            </a:r>
            <a:endParaRPr lang="en-US" altLang="tr-TR" sz="2800">
              <a:solidFill>
                <a:srgbClr val="C00000"/>
              </a:solidFill>
              <a:latin typeface="Times New Roman" panose="02020603050405020304" pitchFamily="18" charset="0"/>
            </a:endParaRPr>
          </a:p>
        </p:txBody>
      </p:sp>
      <p:sp>
        <p:nvSpPr>
          <p:cNvPr id="25603" name="3 Slayt Numarası Yer Tutucusu"/>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6F3F1A-BA03-4602-BC4F-D2A9A5DF237D}" type="slidenum">
              <a:rPr lang="en-US" altLang="tr-TR" sz="1200">
                <a:latin typeface="Times New Roman" panose="02020603050405020304" pitchFamily="18" charset="0"/>
              </a:rPr>
              <a:pPr>
                <a:spcBef>
                  <a:spcPct val="0"/>
                </a:spcBef>
                <a:buFontTx/>
                <a:buNone/>
              </a:pPr>
              <a:t>9</a:t>
            </a:fld>
            <a:endParaRPr lang="en-US" altLang="tr-TR" sz="1200">
              <a:latin typeface="Times New Roman" panose="02020603050405020304" pitchFamily="18" charset="0"/>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86637"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3296</TotalTime>
  <Words>2064</Words>
  <Application>Microsoft Office PowerPoint</Application>
  <PresentationFormat>Ekran Gösterisi (4:3)</PresentationFormat>
  <Paragraphs>215</Paragraphs>
  <Slides>37</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Angsana New</vt:lpstr>
      <vt:lpstr>Arial</vt:lpstr>
      <vt:lpstr>Calibri</vt:lpstr>
      <vt:lpstr>CMTI10</vt:lpstr>
      <vt:lpstr>Times New Roman</vt:lpstr>
      <vt:lpstr>Times-Roman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Calvin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pribeiro</dc:creator>
  <cp:lastModifiedBy>Galip CANSEVER</cp:lastModifiedBy>
  <cp:revision>104</cp:revision>
  <cp:lastPrinted>2014-04-02T09:12:00Z</cp:lastPrinted>
  <dcterms:created xsi:type="dcterms:W3CDTF">2002-08-23T15:29:52Z</dcterms:created>
  <dcterms:modified xsi:type="dcterms:W3CDTF">2024-02-21T09:31:51Z</dcterms:modified>
</cp:coreProperties>
</file>