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7" r:id="rId3"/>
    <p:sldId id="259" r:id="rId4"/>
    <p:sldId id="260" r:id="rId5"/>
    <p:sldId id="261" r:id="rId6"/>
    <p:sldId id="262" r:id="rId7"/>
    <p:sldId id="263" r:id="rId8"/>
    <p:sldId id="264" r:id="rId9"/>
    <p:sldId id="265" r:id="rId10"/>
    <p:sldId id="266" r:id="rId11"/>
    <p:sldId id="268" r:id="rId12"/>
    <p:sldId id="269" r:id="rId13"/>
    <p:sldId id="271" r:id="rId14"/>
    <p:sldId id="270" r:id="rId15"/>
    <p:sldId id="272" r:id="rId16"/>
    <p:sldId id="273" r:id="rId17"/>
    <p:sldId id="274" r:id="rId18"/>
    <p:sldId id="275" r:id="rId19"/>
    <p:sldId id="276" r:id="rId20"/>
    <p:sldId id="277" r:id="rId21"/>
    <p:sldId id="278" r:id="rId22"/>
    <p:sldId id="279" r:id="rId23"/>
    <p:sldId id="280" r:id="rId24"/>
    <p:sldId id="281"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30EA2-1027-4349-B272-3EB4B82C5EB2}" type="datetimeFigureOut">
              <a:rPr lang="tr-TR" smtClean="0"/>
              <a:pPr/>
              <a:t>16.03.2015</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83B15-1D90-462A-B6CC-9EB302EEAB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3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B87EAA-FC5F-47F9-AC6A-F33118A025A1}" type="datetimeFigureOut">
              <a:rPr lang="tr-TR" smtClean="0"/>
              <a:pPr/>
              <a:t>16.03.2015</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7D34777C-4941-4712-B52F-2755361558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87EAA-FC5F-47F9-AC6A-F33118A025A1}" type="datetimeFigureOut">
              <a:rPr lang="tr-TR" smtClean="0"/>
              <a:pPr/>
              <a:t>16.03.2015</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4777C-4941-4712-B52F-2755361558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image" Target="../media/image57.emf"/></Relationships>
</file>

<file path=ppt/slides/_rels/slide2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 Id="rId5" Type="http://schemas.openxmlformats.org/officeDocument/2006/relationships/image" Target="../media/image65.emf"/><Relationship Id="rId4" Type="http://schemas.openxmlformats.org/officeDocument/2006/relationships/image" Target="../media/image64.emf"/></Relationships>
</file>

<file path=ppt/slides/_rels/slide24.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emf"/><Relationship Id="rId1" Type="http://schemas.openxmlformats.org/officeDocument/2006/relationships/slideLayout" Target="../slideLayouts/slideLayout7.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1</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Translational Mechanical System </a:t>
            </a:r>
            <a:endParaRPr lang="tr-TR" altLang="tr-TR" sz="3200" b="1" dirty="0" smtClean="0">
              <a:latin typeface="Calibri" pitchFamily="34" charset="0"/>
            </a:endParaRPr>
          </a:p>
          <a:p>
            <a:pPr algn="ctr"/>
            <a:r>
              <a:rPr lang="en-US" altLang="tr-TR" sz="3200" b="1" dirty="0" smtClean="0">
                <a:latin typeface="Calibri" pitchFamily="34" charset="0"/>
              </a:rPr>
              <a:t>Transfer Functions</a:t>
            </a:r>
            <a:endParaRPr lang="en-US" altLang="tr-TR" sz="3200" b="1" dirty="0">
              <a:latin typeface="Calibri" pitchFamily="34" charset="0"/>
            </a:endParaRPr>
          </a:p>
        </p:txBody>
      </p:sp>
      <p:sp>
        <p:nvSpPr>
          <p:cNvPr id="34820" name="Content Placeholder 2"/>
          <p:cNvSpPr txBox="1">
            <a:spLocks/>
          </p:cNvSpPr>
          <p:nvPr/>
        </p:nvSpPr>
        <p:spPr bwMode="auto">
          <a:xfrm>
            <a:off x="457200" y="1352560"/>
            <a:ext cx="8229600" cy="457677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sz="2000" dirty="0" smtClean="0">
                <a:latin typeface="Calibri" pitchFamily="34" charset="0"/>
              </a:rPr>
              <a:t>There are analogies between electrical and mechanical components and variables.</a:t>
            </a:r>
          </a:p>
          <a:p>
            <a:pPr marL="342900" indent="-342900" algn="just">
              <a:spcBef>
                <a:spcPct val="20000"/>
              </a:spcBef>
              <a:buFont typeface="Arial" charset="0"/>
              <a:buChar char="•"/>
            </a:pPr>
            <a:r>
              <a:rPr lang="en-US" altLang="tr-TR" sz="2000" dirty="0" smtClean="0">
                <a:latin typeface="Calibri" pitchFamily="34" charset="0"/>
              </a:rPr>
              <a:t>Mechanical systems, like electrical networks, have three passive, linear components.</a:t>
            </a:r>
          </a:p>
          <a:p>
            <a:pPr marL="800100" lvl="1" indent="-342900" algn="just">
              <a:spcBef>
                <a:spcPct val="20000"/>
              </a:spcBef>
              <a:buFont typeface="Arial" charset="0"/>
              <a:buChar char="•"/>
            </a:pPr>
            <a:r>
              <a:rPr lang="en-US" altLang="tr-TR" sz="2000" dirty="0" smtClean="0">
                <a:latin typeface="Calibri" pitchFamily="34" charset="0"/>
              </a:rPr>
              <a:t>Two of them, the spring and the mass, are energy-storage elements;</a:t>
            </a:r>
          </a:p>
          <a:p>
            <a:pPr marL="800100" lvl="1" indent="-342900" algn="just">
              <a:spcBef>
                <a:spcPct val="20000"/>
              </a:spcBef>
              <a:buFont typeface="Arial" charset="0"/>
              <a:buChar char="•"/>
            </a:pPr>
            <a:r>
              <a:rPr lang="en-US" altLang="tr-TR" sz="2000" dirty="0" smtClean="0">
                <a:latin typeface="Calibri" pitchFamily="34" charset="0"/>
              </a:rPr>
              <a:t>One of them, the viscous damper, dissipates energy.</a:t>
            </a:r>
          </a:p>
          <a:p>
            <a:pPr marL="342900" indent="-342900" algn="just">
              <a:spcBef>
                <a:spcPct val="20000"/>
              </a:spcBef>
            </a:pPr>
            <a:endParaRPr lang="en-US" altLang="tr-TR" sz="2000" dirty="0" smtClean="0">
              <a:latin typeface="Calibri" pitchFamily="34" charset="0"/>
            </a:endParaRPr>
          </a:p>
          <a:p>
            <a:pPr marL="342900" indent="-342900" algn="just">
              <a:spcBef>
                <a:spcPct val="20000"/>
              </a:spcBef>
              <a:buFont typeface="Arial" charset="0"/>
              <a:buChar char="•"/>
            </a:pPr>
            <a:r>
              <a:rPr lang="en-US" altLang="tr-TR" sz="2000" dirty="0" smtClean="0">
                <a:latin typeface="Calibri" pitchFamily="34" charset="0"/>
              </a:rPr>
              <a:t>The two energy-storage elements are analogous to the two electrical energy-storage elements, the inductor and capacitor. The energy </a:t>
            </a:r>
            <a:r>
              <a:rPr lang="en-US" altLang="tr-TR" sz="2000" dirty="0" err="1" smtClean="0">
                <a:latin typeface="Calibri" pitchFamily="34" charset="0"/>
              </a:rPr>
              <a:t>dissipator</a:t>
            </a:r>
            <a:r>
              <a:rPr lang="en-US" altLang="tr-TR" sz="2000" dirty="0" smtClean="0">
                <a:latin typeface="Calibri" pitchFamily="34" charset="0"/>
              </a:rPr>
              <a:t> is analogous to electrical resistance.</a:t>
            </a:r>
          </a:p>
          <a:p>
            <a:pPr marL="342900" indent="-342900" algn="just">
              <a:spcBef>
                <a:spcPct val="20000"/>
              </a:spcBef>
              <a:buFont typeface="Arial" charset="0"/>
              <a:buChar char="•"/>
            </a:pPr>
            <a:r>
              <a:rPr lang="en-US" altLang="tr-TR" sz="2000" dirty="0" smtClean="0">
                <a:latin typeface="Calibri" pitchFamily="34" charset="0"/>
              </a:rPr>
              <a:t>Mechanical elements are shown in Table 2.4. In the table, K, fv, and M are called spring constant, coefficient of viscous friction, and mass, respectively.</a:t>
            </a: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10</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Rotational Mechanical System Transfer Functions</a:t>
            </a:r>
          </a:p>
        </p:txBody>
      </p:sp>
      <p:sp>
        <p:nvSpPr>
          <p:cNvPr id="34820" name="Content Placeholder 2"/>
          <p:cNvSpPr txBox="1">
            <a:spLocks/>
          </p:cNvSpPr>
          <p:nvPr/>
        </p:nvSpPr>
        <p:spPr bwMode="auto">
          <a:xfrm>
            <a:off x="457200" y="785794"/>
            <a:ext cx="8229600" cy="2371724"/>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Rotational mechanical systems are handled the same way as translational mechanical systems, except that torque replaces force and angular displacement replaces translational displacement.</a:t>
            </a:r>
          </a:p>
          <a:p>
            <a:pPr marL="342900" indent="-342900" algn="just">
              <a:spcBef>
                <a:spcPct val="20000"/>
              </a:spcBef>
              <a:buFont typeface="Arial" charset="0"/>
              <a:buChar char="•"/>
            </a:pPr>
            <a:r>
              <a:rPr lang="en-US" altLang="tr-TR" dirty="0" smtClean="0">
                <a:latin typeface="Calibri" pitchFamily="34" charset="0"/>
              </a:rPr>
              <a:t>The mechanical components for rotational systems are the same as those for translational systems, except that the components undergo rotation instead of translation.</a:t>
            </a:r>
          </a:p>
          <a:p>
            <a:pPr marL="342900" indent="-342900" algn="just">
              <a:spcBef>
                <a:spcPct val="20000"/>
              </a:spcBef>
              <a:buFont typeface="Arial" charset="0"/>
              <a:buChar char="•"/>
            </a:pPr>
            <a:r>
              <a:rPr lang="en-US" altLang="tr-TR" dirty="0" smtClean="0">
                <a:latin typeface="Calibri" pitchFamily="34" charset="0"/>
              </a:rPr>
              <a:t>The table below shows the components along with the relationships between torque and angular velocity, as well as angular displacement.</a:t>
            </a: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2143108" y="3143248"/>
            <a:ext cx="4959933" cy="36030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11</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Rotational Mechanical System Transfer Functions</a:t>
            </a:r>
          </a:p>
        </p:txBody>
      </p:sp>
      <p:sp>
        <p:nvSpPr>
          <p:cNvPr id="34820" name="Content Placeholder 2"/>
          <p:cNvSpPr txBox="1">
            <a:spLocks/>
          </p:cNvSpPr>
          <p:nvPr/>
        </p:nvSpPr>
        <p:spPr bwMode="auto">
          <a:xfrm>
            <a:off x="457200" y="785794"/>
            <a:ext cx="8229600" cy="2371724"/>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Notice that the term associated with the mass is replaced by inertia. The values of  K, D and J are called spring constant, coefficient of viscous friction, and moment of inertia, respectively.</a:t>
            </a:r>
          </a:p>
          <a:p>
            <a:pPr marL="342900" indent="-342900" algn="just">
              <a:spcBef>
                <a:spcPct val="20000"/>
              </a:spcBef>
              <a:buFont typeface="Arial" charset="0"/>
              <a:buChar char="•"/>
            </a:pPr>
            <a:r>
              <a:rPr lang="en-US" altLang="tr-TR" dirty="0" smtClean="0">
                <a:latin typeface="Calibri" pitchFamily="34" charset="0"/>
              </a:rPr>
              <a:t>Similar to the translational systems, we test a point of motion by rotating it while holding still all other points of motion. The number of points of motion that can be rotated while all others are held still equals the number of equations of motion required to describe the system.</a:t>
            </a:r>
          </a:p>
          <a:p>
            <a:pPr marL="342900" indent="-342900" algn="just">
              <a:spcBef>
                <a:spcPct val="20000"/>
              </a:spcBef>
              <a:buFont typeface="Arial" charset="0"/>
              <a:buChar char="•"/>
            </a:pPr>
            <a:r>
              <a:rPr lang="en-US" altLang="tr-TR" dirty="0" smtClean="0">
                <a:latin typeface="Calibri" pitchFamily="34" charset="0"/>
              </a:rPr>
              <a:t>Writing the equations of motion for rotational systems is similar to writing them for translational systems; the only difference is that the free-body diagram consists of torques rather than forces. We obtain these torques using superposition.</a:t>
            </a:r>
          </a:p>
          <a:p>
            <a:pPr marL="342900" indent="-342900" algn="just">
              <a:spcBef>
                <a:spcPct val="20000"/>
              </a:spcBef>
            </a:pPr>
            <a:r>
              <a:rPr lang="en-US" altLang="tr-TR" dirty="0" smtClean="0">
                <a:latin typeface="Calibri" pitchFamily="34" charset="0"/>
              </a:rPr>
              <a:t>	</a:t>
            </a:r>
          </a:p>
          <a:p>
            <a:pPr marL="800100" lvl="1" indent="-342900" algn="just">
              <a:spcBef>
                <a:spcPct val="20000"/>
              </a:spcBef>
              <a:buFont typeface="Arial" charset="0"/>
              <a:buChar char="•"/>
            </a:pPr>
            <a:r>
              <a:rPr lang="en-US" altLang="tr-TR" dirty="0" smtClean="0">
                <a:latin typeface="Calibri" pitchFamily="34" charset="0"/>
              </a:rPr>
              <a:t>First, we rotate a body while holding all other points still and place on its free-body diagram all torques due to the body’s own motion.</a:t>
            </a:r>
          </a:p>
          <a:p>
            <a:pPr marL="800100" lvl="1" indent="-342900" algn="just">
              <a:spcBef>
                <a:spcPct val="20000"/>
              </a:spcBef>
              <a:buFont typeface="Arial" charset="0"/>
              <a:buChar char="•"/>
            </a:pPr>
            <a:r>
              <a:rPr lang="en-US" altLang="tr-TR" dirty="0" smtClean="0">
                <a:latin typeface="Calibri" pitchFamily="34" charset="0"/>
              </a:rPr>
              <a:t>Then, holding the body still, we rotate adjacent points of motion one at a time and add the torques due to the adjacent motion to the free-body diagram.</a:t>
            </a:r>
          </a:p>
          <a:p>
            <a:pPr marL="800100" lvl="1" indent="-342900" algn="just">
              <a:spcBef>
                <a:spcPct val="20000"/>
              </a:spcBef>
              <a:buFont typeface="Arial" charset="0"/>
              <a:buChar char="•"/>
            </a:pPr>
            <a:r>
              <a:rPr lang="en-US" altLang="tr-TR" dirty="0" smtClean="0">
                <a:latin typeface="Calibri" pitchFamily="34" charset="0"/>
              </a:rPr>
              <a:t>The process is repeated for each point of motion.</a:t>
            </a:r>
          </a:p>
          <a:p>
            <a:pPr marL="800100" lvl="1" indent="-342900" algn="just">
              <a:spcBef>
                <a:spcPct val="20000"/>
              </a:spcBef>
              <a:buFont typeface="Arial" charset="0"/>
              <a:buChar char="•"/>
            </a:pPr>
            <a:r>
              <a:rPr lang="en-US" altLang="tr-TR" dirty="0" smtClean="0">
                <a:latin typeface="Calibri" pitchFamily="34" charset="0"/>
              </a:rPr>
              <a:t>For each free-body diagram, these torques are summed and set equal to zero to form the equations of motion.</a:t>
            </a: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(2.19, pp.71) Transfer function of two equations of motion</a:t>
            </a:r>
          </a:p>
        </p:txBody>
      </p:sp>
      <p:sp>
        <p:nvSpPr>
          <p:cNvPr id="4" name="Content Placeholder 2"/>
          <p:cNvSpPr txBox="1">
            <a:spLocks/>
          </p:cNvSpPr>
          <p:nvPr/>
        </p:nvSpPr>
        <p:spPr bwMode="auto">
          <a:xfrm>
            <a:off x="457200" y="1343028"/>
            <a:ext cx="8229600" cy="2371724"/>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Find the transfer function, θ</a:t>
            </a:r>
            <a:r>
              <a:rPr lang="en-US" altLang="tr-TR" baseline="-25000" dirty="0" smtClean="0">
                <a:latin typeface="Calibri" pitchFamily="34" charset="0"/>
              </a:rPr>
              <a:t>2</a:t>
            </a:r>
            <a:r>
              <a:rPr lang="en-US" altLang="tr-TR" dirty="0" smtClean="0">
                <a:latin typeface="Calibri" pitchFamily="34" charset="0"/>
              </a:rPr>
              <a:t>(s)/T(s). The rod is supported by bearings at either end and is undergoing torsion. A torque is applied at the left, and the displacement is measured at the right.</a:t>
            </a: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r>
              <a:rPr lang="en-US" dirty="0"/>
              <a:t>There are two degrees of freedom, since each inertia can be rotated while the other is held still. Hence, it will take two simultaneous equations to solve the system.</a:t>
            </a:r>
            <a:endParaRPr lang="tr-TR" dirty="0"/>
          </a:p>
          <a:p>
            <a:r>
              <a:rPr lang="en-US" dirty="0"/>
              <a:t> </a:t>
            </a:r>
            <a:endParaRPr lang="tr-TR" dirty="0" smtClean="0"/>
          </a:p>
          <a:p>
            <a:r>
              <a:rPr lang="en-US" dirty="0" smtClean="0"/>
              <a:t>Now </a:t>
            </a:r>
            <a:r>
              <a:rPr lang="en-US" dirty="0"/>
              <a:t>we can draw a free-body diagram of J</a:t>
            </a:r>
            <a:r>
              <a:rPr lang="en-US" baseline="-25000" dirty="0"/>
              <a:t>1</a:t>
            </a:r>
            <a:r>
              <a:rPr lang="en-US" dirty="0"/>
              <a:t>, using superposition. The figure below shows the torques on J</a:t>
            </a:r>
            <a:r>
              <a:rPr lang="en-US" baseline="-25000" dirty="0"/>
              <a:t>1</a:t>
            </a:r>
            <a:r>
              <a:rPr lang="en-US" dirty="0"/>
              <a:t> if J</a:t>
            </a:r>
            <a:r>
              <a:rPr lang="en-US" baseline="-25000" dirty="0"/>
              <a:t>2</a:t>
            </a:r>
            <a:r>
              <a:rPr lang="en-US" dirty="0"/>
              <a:t> is held still and J</a:t>
            </a:r>
            <a:r>
              <a:rPr lang="en-US" baseline="-25000" dirty="0"/>
              <a:t>1</a:t>
            </a:r>
            <a:r>
              <a:rPr lang="en-US" dirty="0"/>
              <a:t> rotated.</a:t>
            </a:r>
            <a:endParaRPr lang="tr-TR" dirty="0"/>
          </a:p>
          <a:p>
            <a:pPr marL="342900" indent="-342900" algn="just">
              <a:spcBef>
                <a:spcPct val="20000"/>
              </a:spcBef>
              <a:buFont typeface="Arial" charset="0"/>
              <a:buChar char="•"/>
            </a:pPr>
            <a:endParaRPr lang="en-US" altLang="tr-TR" dirty="0" smtClean="0">
              <a:latin typeface="Calibri" pitchFamily="34" charset="0"/>
            </a:endParaRPr>
          </a:p>
        </p:txBody>
      </p:sp>
      <p:pic>
        <p:nvPicPr>
          <p:cNvPr id="5" name="4 Resim"/>
          <p:cNvPicPr/>
          <p:nvPr/>
        </p:nvPicPr>
        <p:blipFill>
          <a:blip r:embed="rId2" cstate="print"/>
          <a:srcRect/>
          <a:stretch>
            <a:fillRect/>
          </a:stretch>
        </p:blipFill>
        <p:spPr bwMode="auto">
          <a:xfrm>
            <a:off x="7215206" y="1967021"/>
            <a:ext cx="1768807" cy="1461979"/>
          </a:xfrm>
          <a:prstGeom prst="rect">
            <a:avLst/>
          </a:prstGeom>
          <a:noFill/>
          <a:ln w="9525">
            <a:noFill/>
            <a:miter lim="800000"/>
            <a:headEnd/>
            <a:tailEnd/>
          </a:ln>
        </p:spPr>
      </p:pic>
      <p:pic>
        <p:nvPicPr>
          <p:cNvPr id="6" name="5 Resim"/>
          <p:cNvPicPr/>
          <p:nvPr/>
        </p:nvPicPr>
        <p:blipFill>
          <a:blip r:embed="rId3" cstate="print"/>
          <a:srcRect/>
          <a:stretch>
            <a:fillRect/>
          </a:stretch>
        </p:blipFill>
        <p:spPr bwMode="auto">
          <a:xfrm>
            <a:off x="3000364" y="2214554"/>
            <a:ext cx="3357586" cy="1391217"/>
          </a:xfrm>
          <a:prstGeom prst="rect">
            <a:avLst/>
          </a:prstGeom>
          <a:noFill/>
          <a:ln w="9525">
            <a:noFill/>
            <a:miter lim="800000"/>
            <a:headEnd/>
            <a:tailEnd/>
          </a:ln>
        </p:spPr>
      </p:pic>
      <p:pic>
        <p:nvPicPr>
          <p:cNvPr id="7" name="6 Resim"/>
          <p:cNvPicPr/>
          <p:nvPr/>
        </p:nvPicPr>
        <p:blipFill>
          <a:blip r:embed="rId4" cstate="print"/>
          <a:srcRect/>
          <a:stretch>
            <a:fillRect/>
          </a:stretch>
        </p:blipFill>
        <p:spPr bwMode="auto">
          <a:xfrm>
            <a:off x="3714744" y="5000636"/>
            <a:ext cx="1500198" cy="157163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(2.19, pp.71) Transfer function of two equations of motion</a:t>
            </a:r>
          </a:p>
        </p:txBody>
      </p:sp>
      <p:sp>
        <p:nvSpPr>
          <p:cNvPr id="4" name="Content Placeholder 2"/>
          <p:cNvSpPr txBox="1">
            <a:spLocks/>
          </p:cNvSpPr>
          <p:nvPr/>
        </p:nvSpPr>
        <p:spPr bwMode="auto">
          <a:xfrm>
            <a:off x="457200" y="1343028"/>
            <a:ext cx="8229600" cy="2371724"/>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dirty="0"/>
              <a:t>The figure below shows the torques on J</a:t>
            </a:r>
            <a:r>
              <a:rPr lang="en-US" baseline="-25000" dirty="0"/>
              <a:t>1</a:t>
            </a:r>
            <a:r>
              <a:rPr lang="en-US" dirty="0"/>
              <a:t> if J</a:t>
            </a:r>
            <a:r>
              <a:rPr lang="en-US" baseline="-25000" dirty="0"/>
              <a:t>1</a:t>
            </a:r>
            <a:r>
              <a:rPr lang="en-US" dirty="0"/>
              <a:t> is held still and J</a:t>
            </a:r>
            <a:r>
              <a:rPr lang="en-US" baseline="-25000" dirty="0"/>
              <a:t>2</a:t>
            </a:r>
            <a:r>
              <a:rPr lang="en-US" dirty="0"/>
              <a:t> rotated</a:t>
            </a:r>
            <a:r>
              <a:rPr lang="en-US" dirty="0" smtClean="0"/>
              <a:t>.</a:t>
            </a:r>
            <a:endParaRPr lang="tr-TR" dirty="0" smtClean="0"/>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lvl="0" indent="-342900" algn="just">
              <a:spcBef>
                <a:spcPct val="20000"/>
              </a:spcBef>
              <a:buFont typeface="Arial" charset="0"/>
              <a:buChar char="•"/>
            </a:pPr>
            <a:r>
              <a:rPr lang="en-US" dirty="0"/>
              <a:t>So, the final (sum) free-body diagram is given below</a:t>
            </a:r>
            <a:r>
              <a:rPr lang="en-US" dirty="0" smtClean="0"/>
              <a:t>.</a:t>
            </a:r>
            <a:endParaRPr lang="tr-TR" dirty="0" smtClean="0"/>
          </a:p>
          <a:p>
            <a:pPr marL="342900" lvl="0" indent="-342900" algn="just">
              <a:spcBef>
                <a:spcPct val="20000"/>
              </a:spcBef>
              <a:buFont typeface="Arial" charset="0"/>
              <a:buChar char="•"/>
            </a:pPr>
            <a:endParaRPr lang="tr-TR" dirty="0"/>
          </a:p>
          <a:p>
            <a:pPr marL="342900" lvl="0" indent="-342900" algn="just">
              <a:spcBef>
                <a:spcPct val="20000"/>
              </a:spcBef>
              <a:buFont typeface="Arial" charset="0"/>
              <a:buChar char="•"/>
            </a:pPr>
            <a:endParaRPr lang="tr-TR" dirty="0" smtClean="0"/>
          </a:p>
          <a:p>
            <a:pPr marL="342900" lvl="0" indent="-342900" algn="just">
              <a:spcBef>
                <a:spcPct val="20000"/>
              </a:spcBef>
              <a:buFont typeface="Arial" charset="0"/>
              <a:buChar char="•"/>
            </a:pPr>
            <a:endParaRPr lang="tr-TR" dirty="0"/>
          </a:p>
          <a:p>
            <a:pPr marL="342900" lvl="0" indent="-342900" algn="just">
              <a:spcBef>
                <a:spcPct val="20000"/>
              </a:spcBef>
              <a:buFont typeface="Arial" charset="0"/>
              <a:buChar char="•"/>
            </a:pPr>
            <a:endParaRPr lang="tr-TR" dirty="0" smtClean="0"/>
          </a:p>
          <a:p>
            <a:pPr marL="342900" lvl="0" indent="-342900" algn="just">
              <a:spcBef>
                <a:spcPct val="20000"/>
              </a:spcBef>
              <a:buFont typeface="Arial" charset="0"/>
              <a:buChar char="•"/>
            </a:pPr>
            <a:endParaRPr lang="tr-TR" dirty="0"/>
          </a:p>
          <a:p>
            <a:pPr marL="342900" indent="-342900" algn="just">
              <a:spcBef>
                <a:spcPct val="20000"/>
              </a:spcBef>
              <a:buFont typeface="Arial" charset="0"/>
              <a:buChar char="•"/>
            </a:pPr>
            <a:r>
              <a:rPr lang="en-US" dirty="0"/>
              <a:t>Repeating the same process for J</a:t>
            </a:r>
            <a:r>
              <a:rPr lang="en-US" baseline="-25000" dirty="0"/>
              <a:t>2</a:t>
            </a:r>
            <a:r>
              <a:rPr lang="en-US" dirty="0"/>
              <a:t> gives</a:t>
            </a:r>
            <a:endParaRPr lang="tr-TR" dirty="0"/>
          </a:p>
          <a:p>
            <a:pPr marL="342900" lvl="0" indent="-342900" algn="just">
              <a:spcBef>
                <a:spcPct val="20000"/>
              </a:spcBef>
            </a:pPr>
            <a:endParaRPr lang="tr-TR" dirty="0"/>
          </a:p>
          <a:p>
            <a:pPr marL="342900" indent="-342900" algn="just">
              <a:spcBef>
                <a:spcPct val="20000"/>
              </a:spcBef>
              <a:buFont typeface="Arial" charset="0"/>
              <a:buChar char="•"/>
            </a:pPr>
            <a:endParaRPr lang="en-US" altLang="tr-TR" dirty="0" smtClean="0">
              <a:latin typeface="Calibri" pitchFamily="34" charset="0"/>
            </a:endParaRPr>
          </a:p>
        </p:txBody>
      </p:sp>
      <p:pic>
        <p:nvPicPr>
          <p:cNvPr id="8" name="7 Resim"/>
          <p:cNvPicPr/>
          <p:nvPr/>
        </p:nvPicPr>
        <p:blipFill>
          <a:blip r:embed="rId2" cstate="print"/>
          <a:srcRect/>
          <a:stretch>
            <a:fillRect/>
          </a:stretch>
        </p:blipFill>
        <p:spPr bwMode="auto">
          <a:xfrm>
            <a:off x="3714744" y="1714488"/>
            <a:ext cx="1214446" cy="1357322"/>
          </a:xfrm>
          <a:prstGeom prst="rect">
            <a:avLst/>
          </a:prstGeom>
          <a:noFill/>
          <a:ln w="9525">
            <a:noFill/>
            <a:miter lim="800000"/>
            <a:headEnd/>
            <a:tailEnd/>
          </a:ln>
        </p:spPr>
      </p:pic>
      <p:pic>
        <p:nvPicPr>
          <p:cNvPr id="9" name="8 Resim"/>
          <p:cNvPicPr/>
          <p:nvPr/>
        </p:nvPicPr>
        <p:blipFill>
          <a:blip r:embed="rId3" cstate="print"/>
          <a:srcRect/>
          <a:stretch>
            <a:fillRect/>
          </a:stretch>
        </p:blipFill>
        <p:spPr bwMode="auto">
          <a:xfrm>
            <a:off x="3643306" y="3357562"/>
            <a:ext cx="1357322" cy="1500198"/>
          </a:xfrm>
          <a:prstGeom prst="rect">
            <a:avLst/>
          </a:prstGeom>
          <a:noFill/>
          <a:ln w="9525">
            <a:noFill/>
            <a:miter lim="800000"/>
            <a:headEnd/>
            <a:tailEnd/>
          </a:ln>
        </p:spPr>
      </p:pic>
      <p:pic>
        <p:nvPicPr>
          <p:cNvPr id="10" name="9 Resim"/>
          <p:cNvPicPr/>
          <p:nvPr/>
        </p:nvPicPr>
        <p:blipFill>
          <a:blip r:embed="rId4" cstate="print"/>
          <a:srcRect/>
          <a:stretch>
            <a:fillRect/>
          </a:stretch>
        </p:blipFill>
        <p:spPr bwMode="auto">
          <a:xfrm>
            <a:off x="2643174" y="5357826"/>
            <a:ext cx="3643338" cy="14287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(2.19, pp.71) Transfer function of two equations of motion</a:t>
            </a:r>
          </a:p>
        </p:txBody>
      </p:sp>
      <p:sp>
        <p:nvSpPr>
          <p:cNvPr id="4" name="Content Placeholder 2"/>
          <p:cNvSpPr txBox="1">
            <a:spLocks/>
          </p:cNvSpPr>
          <p:nvPr/>
        </p:nvSpPr>
        <p:spPr bwMode="auto">
          <a:xfrm>
            <a:off x="457200" y="1343028"/>
            <a:ext cx="8229600" cy="2371724"/>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Summing torques respectively from free-body diagrams, we obtain the equations of motion,</a:t>
            </a: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pPr>
            <a:r>
              <a:rPr lang="en-US" dirty="0"/>
              <a:t>from which the required transfer function is found to be</a:t>
            </a:r>
            <a:endParaRPr lang="en-US" altLang="tr-TR" dirty="0" smtClean="0">
              <a:latin typeface="Calibri" pitchFamily="34" charset="0"/>
            </a:endParaRPr>
          </a:p>
        </p:txBody>
      </p:sp>
      <p:pic>
        <p:nvPicPr>
          <p:cNvPr id="8" name="7 Resim"/>
          <p:cNvPicPr/>
          <p:nvPr/>
        </p:nvPicPr>
        <p:blipFill>
          <a:blip r:embed="rId2" cstate="print"/>
          <a:srcRect/>
          <a:stretch>
            <a:fillRect/>
          </a:stretch>
        </p:blipFill>
        <p:spPr bwMode="auto">
          <a:xfrm>
            <a:off x="2357422" y="1785926"/>
            <a:ext cx="4071966" cy="785818"/>
          </a:xfrm>
          <a:prstGeom prst="rect">
            <a:avLst/>
          </a:prstGeom>
          <a:noFill/>
          <a:ln w="9525">
            <a:noFill/>
            <a:miter lim="800000"/>
            <a:headEnd/>
            <a:tailEnd/>
          </a:ln>
        </p:spPr>
      </p:pic>
      <p:pic>
        <p:nvPicPr>
          <p:cNvPr id="9" name="8 Resim"/>
          <p:cNvPicPr/>
          <p:nvPr/>
        </p:nvPicPr>
        <p:blipFill>
          <a:blip r:embed="rId3" cstate="print"/>
          <a:srcRect r="73422" b="-11581"/>
          <a:stretch>
            <a:fillRect/>
          </a:stretch>
        </p:blipFill>
        <p:spPr bwMode="auto">
          <a:xfrm>
            <a:off x="1142976" y="3143248"/>
            <a:ext cx="772127" cy="544634"/>
          </a:xfrm>
          <a:prstGeom prst="rect">
            <a:avLst/>
          </a:prstGeom>
          <a:noFill/>
          <a:ln w="9525">
            <a:noFill/>
            <a:miter lim="800000"/>
            <a:headEnd/>
            <a:tailEnd/>
          </a:ln>
        </p:spPr>
      </p:pic>
      <p:pic>
        <p:nvPicPr>
          <p:cNvPr id="10" name="9 Resim"/>
          <p:cNvPicPr/>
          <p:nvPr/>
        </p:nvPicPr>
        <p:blipFill>
          <a:blip r:embed="rId4" cstate="print"/>
          <a:srcRect/>
          <a:stretch>
            <a:fillRect/>
          </a:stretch>
        </p:blipFill>
        <p:spPr bwMode="auto">
          <a:xfrm>
            <a:off x="2928926" y="3143248"/>
            <a:ext cx="2571768" cy="571504"/>
          </a:xfrm>
          <a:prstGeom prst="rect">
            <a:avLst/>
          </a:prstGeom>
          <a:noFill/>
          <a:ln w="9525">
            <a:noFill/>
            <a:miter lim="800000"/>
            <a:headEnd/>
            <a:tailEnd/>
          </a:ln>
        </p:spPr>
      </p:pic>
      <p:pic>
        <p:nvPicPr>
          <p:cNvPr id="11" name="10 Resim"/>
          <p:cNvPicPr/>
          <p:nvPr/>
        </p:nvPicPr>
        <p:blipFill>
          <a:blip r:embed="rId5" cstate="print"/>
          <a:srcRect/>
          <a:stretch>
            <a:fillRect/>
          </a:stretch>
        </p:blipFill>
        <p:spPr bwMode="auto">
          <a:xfrm>
            <a:off x="6640799" y="3143248"/>
            <a:ext cx="1645977" cy="585698"/>
          </a:xfrm>
          <a:prstGeom prst="rect">
            <a:avLst/>
          </a:prstGeom>
          <a:noFill/>
          <a:ln w="9525">
            <a:noFill/>
            <a:miter lim="800000"/>
            <a:headEnd/>
            <a:tailEnd/>
          </a:ln>
        </p:spPr>
      </p:pic>
      <p:pic>
        <p:nvPicPr>
          <p:cNvPr id="12" name="11 Resim"/>
          <p:cNvPicPr/>
          <p:nvPr/>
        </p:nvPicPr>
        <p:blipFill>
          <a:blip r:embed="rId6" cstate="print"/>
          <a:srcRect/>
          <a:stretch>
            <a:fillRect/>
          </a:stretch>
        </p:blipFill>
        <p:spPr bwMode="auto">
          <a:xfrm>
            <a:off x="2357422" y="4000504"/>
            <a:ext cx="4000528" cy="192882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(2.20, pp.72) Equations of motion by inspection</a:t>
            </a:r>
          </a:p>
        </p:txBody>
      </p:sp>
      <p:sp>
        <p:nvSpPr>
          <p:cNvPr id="4" name="Content Placeholder 2"/>
          <p:cNvSpPr txBox="1">
            <a:spLocks/>
          </p:cNvSpPr>
          <p:nvPr/>
        </p:nvSpPr>
        <p:spPr bwMode="auto">
          <a:xfrm>
            <a:off x="457200" y="1343028"/>
            <a:ext cx="8229600" cy="72865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Write, but do not solve, the Laplace transform of the equations of motion for the system</a:t>
            </a:r>
          </a:p>
          <a:p>
            <a:pPr marL="342900" indent="-342900" algn="just">
              <a:spcBef>
                <a:spcPct val="20000"/>
              </a:spcBef>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13" name="12 Resim"/>
          <p:cNvPicPr/>
          <p:nvPr/>
        </p:nvPicPr>
        <p:blipFill>
          <a:blip r:embed="rId2" cstate="print"/>
          <a:srcRect/>
          <a:stretch>
            <a:fillRect/>
          </a:stretch>
        </p:blipFill>
        <p:spPr bwMode="auto">
          <a:xfrm>
            <a:off x="2428860" y="1643050"/>
            <a:ext cx="3857652" cy="928694"/>
          </a:xfrm>
          <a:prstGeom prst="rect">
            <a:avLst/>
          </a:prstGeom>
          <a:noFill/>
          <a:ln w="9525">
            <a:noFill/>
            <a:miter lim="800000"/>
            <a:headEnd/>
            <a:tailEnd/>
          </a:ln>
        </p:spPr>
      </p:pic>
      <p:pic>
        <p:nvPicPr>
          <p:cNvPr id="14" name="13 Resim"/>
          <p:cNvPicPr/>
          <p:nvPr/>
        </p:nvPicPr>
        <p:blipFill>
          <a:blip r:embed="rId3" cstate="print"/>
          <a:srcRect/>
          <a:stretch>
            <a:fillRect/>
          </a:stretch>
        </p:blipFill>
        <p:spPr bwMode="auto">
          <a:xfrm>
            <a:off x="5688264" y="2569428"/>
            <a:ext cx="3312892" cy="4217158"/>
          </a:xfrm>
          <a:prstGeom prst="rect">
            <a:avLst/>
          </a:prstGeom>
          <a:noFill/>
          <a:ln w="9525">
            <a:noFill/>
            <a:miter lim="800000"/>
            <a:headEnd/>
            <a:tailEnd/>
          </a:ln>
        </p:spPr>
      </p:pic>
      <p:pic>
        <p:nvPicPr>
          <p:cNvPr id="15" name="14 Resim"/>
          <p:cNvPicPr/>
          <p:nvPr/>
        </p:nvPicPr>
        <p:blipFill>
          <a:blip r:embed="rId4" cstate="print"/>
          <a:srcRect/>
          <a:stretch>
            <a:fillRect/>
          </a:stretch>
        </p:blipFill>
        <p:spPr bwMode="auto">
          <a:xfrm>
            <a:off x="357158" y="3643314"/>
            <a:ext cx="5000660" cy="928694"/>
          </a:xfrm>
          <a:prstGeom prst="rect">
            <a:avLst/>
          </a:prstGeom>
          <a:noFill/>
          <a:ln w="9525">
            <a:noFill/>
            <a:miter lim="800000"/>
            <a:headEnd/>
            <a:tailEnd/>
          </a:ln>
        </p:spPr>
      </p:pic>
      <p:sp>
        <p:nvSpPr>
          <p:cNvPr id="16" name="15 Metin kutusu"/>
          <p:cNvSpPr txBox="1"/>
          <p:nvPr/>
        </p:nvSpPr>
        <p:spPr>
          <a:xfrm>
            <a:off x="785786" y="2786058"/>
            <a:ext cx="4357718" cy="923330"/>
          </a:xfrm>
          <a:prstGeom prst="rect">
            <a:avLst/>
          </a:prstGeom>
          <a:noFill/>
        </p:spPr>
        <p:txBody>
          <a:bodyPr wrap="square" rtlCol="0">
            <a:spAutoFit/>
          </a:bodyPr>
          <a:lstStyle/>
          <a:p>
            <a:r>
              <a:rPr lang="en-US" dirty="0" smtClean="0"/>
              <a:t>The equations will take on the following form, similar to electrical mesh equations:</a:t>
            </a:r>
            <a:endParaRPr lang="tr-TR"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Transfer Functions for Systems with Gears</a:t>
            </a:r>
          </a:p>
        </p:txBody>
      </p:sp>
      <p:sp>
        <p:nvSpPr>
          <p:cNvPr id="4" name="Content Placeholder 2"/>
          <p:cNvSpPr txBox="1">
            <a:spLocks/>
          </p:cNvSpPr>
          <p:nvPr/>
        </p:nvSpPr>
        <p:spPr bwMode="auto">
          <a:xfrm>
            <a:off x="457200" y="1000108"/>
            <a:ext cx="8229600" cy="392909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Rotational systems, especially those driven by motors, are rarely seen without associated gear trains driving the load. Gears provide mechanical advantage to rotational systems.</a:t>
            </a:r>
          </a:p>
          <a:p>
            <a:pPr marL="342900" indent="-342900" algn="just">
              <a:spcBef>
                <a:spcPct val="20000"/>
              </a:spcBef>
              <a:buFont typeface="Arial" charset="0"/>
              <a:buChar char="•"/>
            </a:pPr>
            <a:r>
              <a:rPr lang="en-US" altLang="tr-TR" dirty="0" smtClean="0">
                <a:latin typeface="Calibri" pitchFamily="34" charset="0"/>
              </a:rPr>
              <a:t>Anyone who has ridden a 10-speed bicycle knows the effect of gearing. Going uphill, you shift to provide more torque and less speed. On the straightaway, you shift to obtain more speed and less torque. Thus, gears allow you to match the drive system and the load—a trade-off between speed and torque.</a:t>
            </a:r>
          </a:p>
          <a:p>
            <a:pPr marL="342900" indent="-342900" algn="just">
              <a:spcBef>
                <a:spcPct val="20000"/>
              </a:spcBef>
              <a:buFont typeface="Arial" charset="0"/>
              <a:buChar char="•"/>
            </a:pPr>
            <a:r>
              <a:rPr lang="en-US" altLang="tr-TR" dirty="0" smtClean="0">
                <a:latin typeface="Calibri" pitchFamily="34" charset="0"/>
              </a:rPr>
              <a:t>For many applications, gears exhibit backlash, which occurs because of the loose fit between two meshed gears. The drive gear rotates through a small angle before making contact with the meshed gear.</a:t>
            </a:r>
          </a:p>
          <a:p>
            <a:pPr marL="342900" indent="-342900" algn="just">
              <a:spcBef>
                <a:spcPct val="20000"/>
              </a:spcBef>
              <a:buFont typeface="Arial" charset="0"/>
              <a:buChar char="•"/>
            </a:pPr>
            <a:r>
              <a:rPr lang="en-US" altLang="tr-TR" dirty="0" smtClean="0">
                <a:latin typeface="Calibri" pitchFamily="34" charset="0"/>
              </a:rPr>
              <a:t>The result is that the angular rotation of the output gear does not occur until a small angular rotation of the input gear has occurred. In this section, we idealize the behavior of gears and assume that there is no backlash.</a:t>
            </a:r>
          </a:p>
          <a:p>
            <a:pPr marL="342900" indent="-342900" algn="just">
              <a:spcBef>
                <a:spcPct val="20000"/>
              </a:spcBef>
            </a:pPr>
            <a:r>
              <a:rPr lang="en-US" dirty="0" smtClean="0"/>
              <a:t>The </a:t>
            </a:r>
            <a:r>
              <a:rPr lang="en-US" dirty="0" err="1"/>
              <a:t>linearized</a:t>
            </a:r>
            <a:r>
              <a:rPr lang="en-US" dirty="0"/>
              <a:t> interaction between two gears is depicted in the figure. </a:t>
            </a:r>
            <a:endParaRPr lang="en-US" altLang="tr-TR" dirty="0" smtClean="0">
              <a:latin typeface="Calibri" pitchFamily="34" charset="0"/>
            </a:endParaRPr>
          </a:p>
          <a:p>
            <a:pPr marL="342900" indent="-342900" algn="just">
              <a:spcBef>
                <a:spcPct val="20000"/>
              </a:spcBef>
              <a:buFont typeface="Arial" charset="0"/>
              <a:buChar char="•"/>
            </a:pPr>
            <a:endParaRPr lang="en-US" altLang="tr-TR" dirty="0" smtClean="0">
              <a:latin typeface="Calibri" pitchFamily="34" charset="0"/>
            </a:endParaRPr>
          </a:p>
          <a:p>
            <a:pPr marL="342900" indent="-342900" algn="just">
              <a:spcBef>
                <a:spcPct val="20000"/>
              </a:spcBef>
            </a:pPr>
            <a:endParaRPr lang="en-US" altLang="tr-TR" dirty="0" smtClean="0">
              <a:latin typeface="Calibri" pitchFamily="34" charset="0"/>
            </a:endParaRPr>
          </a:p>
        </p:txBody>
      </p:sp>
      <p:pic>
        <p:nvPicPr>
          <p:cNvPr id="8" name="7 Resim"/>
          <p:cNvPicPr/>
          <p:nvPr/>
        </p:nvPicPr>
        <p:blipFill>
          <a:blip r:embed="rId2" cstate="print"/>
          <a:srcRect/>
          <a:stretch>
            <a:fillRect/>
          </a:stretch>
        </p:blipFill>
        <p:spPr bwMode="auto">
          <a:xfrm>
            <a:off x="3286116" y="5214950"/>
            <a:ext cx="2571768" cy="150019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Transfer Functions for Systems with Gears</a:t>
            </a:r>
          </a:p>
        </p:txBody>
      </p:sp>
      <p:sp>
        <p:nvSpPr>
          <p:cNvPr id="4" name="Content Placeholder 2"/>
          <p:cNvSpPr txBox="1">
            <a:spLocks/>
          </p:cNvSpPr>
          <p:nvPr/>
        </p:nvSpPr>
        <p:spPr bwMode="auto">
          <a:xfrm>
            <a:off x="457200" y="1343028"/>
            <a:ext cx="8229600" cy="72865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An input gear with radius r1 and N1 teeth is rotated through angle θ1(t) due to a torque, T1(t). An output gear with radius r2 and N2 teeth responds by rotating through angle θ2(t) and delivering a torque, T2(t). From the figure, as the gears turn, the distance traveled along each gear’s circumference is the same. Thus,</a:t>
            </a: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r>
              <a:rPr lang="en-US" altLang="tr-TR" dirty="0" smtClean="0">
                <a:latin typeface="Calibri" pitchFamily="34" charset="0"/>
              </a:rPr>
              <a:t>If we assume the gears are lossless, that is they do not absorb or store energy, the energy into Gear 1 equals the energy out of Gear 2. Since the translational energy of force times displacement becomes the rotational energy</a:t>
            </a:r>
            <a:r>
              <a:rPr lang="tr-TR" altLang="tr-TR" dirty="0" smtClean="0">
                <a:latin typeface="Calibri" pitchFamily="34" charset="0"/>
              </a:rPr>
              <a:t> </a:t>
            </a:r>
            <a:r>
              <a:rPr lang="en-US" altLang="tr-TR" dirty="0" smtClean="0">
                <a:latin typeface="Calibri" pitchFamily="34" charset="0"/>
              </a:rPr>
              <a:t>of torque times angular displacement,</a:t>
            </a: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r>
              <a:rPr lang="en-US" altLang="tr-TR" dirty="0" smtClean="0">
                <a:latin typeface="Calibri" pitchFamily="34" charset="0"/>
              </a:rPr>
              <a:t>Thus, the torques are directly proportional to the ratio of the number of teeth. All results can be summarized in</a:t>
            </a:r>
          </a:p>
          <a:p>
            <a:pPr marL="342900" indent="-342900" algn="just">
              <a:spcBef>
                <a:spcPct val="20000"/>
              </a:spcBef>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8" name="7 Resim"/>
          <p:cNvPicPr/>
          <p:nvPr/>
        </p:nvPicPr>
        <p:blipFill>
          <a:blip r:embed="rId2" cstate="print"/>
          <a:srcRect r="74690" b="-15352"/>
          <a:stretch>
            <a:fillRect/>
          </a:stretch>
        </p:blipFill>
        <p:spPr bwMode="auto">
          <a:xfrm>
            <a:off x="2357422" y="2571744"/>
            <a:ext cx="1143008" cy="357190"/>
          </a:xfrm>
          <a:prstGeom prst="rect">
            <a:avLst/>
          </a:prstGeom>
          <a:noFill/>
          <a:ln w="9525">
            <a:noFill/>
            <a:miter lim="800000"/>
            <a:headEnd/>
            <a:tailEnd/>
          </a:ln>
        </p:spPr>
      </p:pic>
      <p:pic>
        <p:nvPicPr>
          <p:cNvPr id="9" name="8 Resim"/>
          <p:cNvPicPr/>
          <p:nvPr/>
        </p:nvPicPr>
        <p:blipFill>
          <a:blip r:embed="rId3" cstate="print"/>
          <a:srcRect/>
          <a:stretch>
            <a:fillRect/>
          </a:stretch>
        </p:blipFill>
        <p:spPr bwMode="auto">
          <a:xfrm>
            <a:off x="5143504" y="2500306"/>
            <a:ext cx="1214446" cy="642942"/>
          </a:xfrm>
          <a:prstGeom prst="rect">
            <a:avLst/>
          </a:prstGeom>
          <a:noFill/>
          <a:ln w="9525">
            <a:noFill/>
            <a:miter lim="800000"/>
            <a:headEnd/>
            <a:tailEnd/>
          </a:ln>
        </p:spPr>
      </p:pic>
      <p:pic>
        <p:nvPicPr>
          <p:cNvPr id="10" name="9 Resim"/>
          <p:cNvPicPr/>
          <p:nvPr/>
        </p:nvPicPr>
        <p:blipFill>
          <a:blip r:embed="rId4" cstate="print"/>
          <a:srcRect/>
          <a:stretch>
            <a:fillRect/>
          </a:stretch>
        </p:blipFill>
        <p:spPr bwMode="auto">
          <a:xfrm>
            <a:off x="2500298" y="4320228"/>
            <a:ext cx="1261002" cy="537532"/>
          </a:xfrm>
          <a:prstGeom prst="rect">
            <a:avLst/>
          </a:prstGeom>
          <a:noFill/>
          <a:ln w="9525">
            <a:noFill/>
            <a:miter lim="800000"/>
            <a:headEnd/>
            <a:tailEnd/>
          </a:ln>
        </p:spPr>
      </p:pic>
      <p:pic>
        <p:nvPicPr>
          <p:cNvPr id="11" name="10 Resim"/>
          <p:cNvPicPr/>
          <p:nvPr/>
        </p:nvPicPr>
        <p:blipFill>
          <a:blip r:embed="rId5" cstate="print"/>
          <a:srcRect/>
          <a:stretch>
            <a:fillRect/>
          </a:stretch>
        </p:blipFill>
        <p:spPr bwMode="auto">
          <a:xfrm>
            <a:off x="5429256" y="4143380"/>
            <a:ext cx="1571636" cy="785818"/>
          </a:xfrm>
          <a:prstGeom prst="rect">
            <a:avLst/>
          </a:prstGeom>
          <a:noFill/>
          <a:ln w="9525">
            <a:noFill/>
            <a:miter lim="800000"/>
            <a:headEnd/>
            <a:tailEnd/>
          </a:ln>
        </p:spPr>
      </p:pic>
      <p:pic>
        <p:nvPicPr>
          <p:cNvPr id="12" name="11 Resim"/>
          <p:cNvPicPr/>
          <p:nvPr/>
        </p:nvPicPr>
        <p:blipFill>
          <a:blip r:embed="rId6" cstate="print"/>
          <a:srcRect/>
          <a:stretch>
            <a:fillRect/>
          </a:stretch>
        </p:blipFill>
        <p:spPr bwMode="auto">
          <a:xfrm>
            <a:off x="4572000" y="5357826"/>
            <a:ext cx="2928958" cy="128588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Transfer Functions for Systems with Gears</a:t>
            </a:r>
          </a:p>
        </p:txBody>
      </p:sp>
      <p:sp>
        <p:nvSpPr>
          <p:cNvPr id="4" name="Content Placeholder 2"/>
          <p:cNvSpPr txBox="1">
            <a:spLocks/>
          </p:cNvSpPr>
          <p:nvPr/>
        </p:nvSpPr>
        <p:spPr bwMode="auto">
          <a:xfrm>
            <a:off x="457200" y="1343028"/>
            <a:ext cx="8229600" cy="72865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dirty="0" smtClean="0">
                <a:latin typeface="Calibri" pitchFamily="34" charset="0"/>
              </a:rPr>
              <a:t>The following figure shows gears driving a rotational inertia, spring, and viscous damper. We want to represent the figure as an equivalent system at θ</a:t>
            </a:r>
            <a:r>
              <a:rPr lang="en-US" altLang="tr-TR" baseline="-25000" dirty="0" smtClean="0">
                <a:latin typeface="Calibri" pitchFamily="34" charset="0"/>
              </a:rPr>
              <a:t>1</a:t>
            </a:r>
            <a:r>
              <a:rPr lang="en-US" altLang="tr-TR" dirty="0" smtClean="0">
                <a:latin typeface="Calibri" pitchFamily="34" charset="0"/>
              </a:rPr>
              <a:t> without the gears.</a:t>
            </a: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pPr>
            <a:endParaRPr lang="tr-TR" altLang="tr-TR" dirty="0" smtClean="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r>
              <a:rPr lang="en-US" dirty="0"/>
              <a:t>In this system, T1 can be reflected to the output by multiplying </a:t>
            </a:r>
            <a:r>
              <a:rPr lang="en-US" dirty="0" smtClean="0"/>
              <a:t>by</a:t>
            </a:r>
            <a:r>
              <a:rPr lang="tr-TR" dirty="0" smtClean="0"/>
              <a:t> </a:t>
            </a:r>
            <a:r>
              <a:rPr lang="en-US" dirty="0" smtClean="0"/>
              <a:t>N</a:t>
            </a:r>
            <a:r>
              <a:rPr lang="en-US" baseline="-25000" dirty="0" smtClean="0"/>
              <a:t>2</a:t>
            </a:r>
            <a:r>
              <a:rPr lang="en-US" dirty="0" smtClean="0"/>
              <a:t>=N</a:t>
            </a:r>
            <a:r>
              <a:rPr lang="en-US" baseline="-25000" dirty="0" smtClean="0"/>
              <a:t>1</a:t>
            </a:r>
            <a:r>
              <a:rPr lang="en-US" dirty="0" smtClean="0"/>
              <a:t>.</a:t>
            </a:r>
            <a:endParaRPr lang="tr-TR" dirty="0" smtClean="0"/>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endParaRPr lang="tr-TR" dirty="0" smtClean="0"/>
          </a:p>
          <a:p>
            <a:pPr marL="342900" indent="-342900" algn="just">
              <a:spcBef>
                <a:spcPct val="20000"/>
              </a:spcBef>
            </a:pPr>
            <a:endParaRPr lang="tr-TR" dirty="0" smtClean="0"/>
          </a:p>
          <a:p>
            <a:pPr marL="342900" indent="-342900" algn="just">
              <a:spcBef>
                <a:spcPct val="20000"/>
              </a:spcBef>
              <a:buFont typeface="Arial" charset="0"/>
              <a:buChar char="•"/>
            </a:pPr>
            <a:r>
              <a:rPr lang="en-US" dirty="0" smtClean="0"/>
              <a:t>Now</a:t>
            </a:r>
            <a:r>
              <a:rPr lang="en-US" dirty="0"/>
              <a:t>, we can convert θ2(s) into an equivalent θ1(s), so that the previous equation will look as if it were written at the input. Using the first figure (a) to obtain θ2(s)  in terms of θ1(s), we get</a:t>
            </a: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8" name="7 Resim"/>
          <p:cNvPicPr/>
          <p:nvPr/>
        </p:nvPicPr>
        <p:blipFill>
          <a:blip r:embed="rId2" cstate="print"/>
          <a:srcRect/>
          <a:stretch>
            <a:fillRect/>
          </a:stretch>
        </p:blipFill>
        <p:spPr bwMode="auto">
          <a:xfrm>
            <a:off x="6786578" y="1928802"/>
            <a:ext cx="2214578" cy="1357322"/>
          </a:xfrm>
          <a:prstGeom prst="rect">
            <a:avLst/>
          </a:prstGeom>
          <a:noFill/>
          <a:ln w="9525">
            <a:noFill/>
            <a:miter lim="800000"/>
            <a:headEnd/>
            <a:tailEnd/>
          </a:ln>
        </p:spPr>
      </p:pic>
      <p:pic>
        <p:nvPicPr>
          <p:cNvPr id="9" name="8 Resim"/>
          <p:cNvPicPr/>
          <p:nvPr/>
        </p:nvPicPr>
        <p:blipFill>
          <a:blip r:embed="rId3" cstate="print"/>
          <a:srcRect r="41383" b="-3111"/>
          <a:stretch>
            <a:fillRect/>
          </a:stretch>
        </p:blipFill>
        <p:spPr bwMode="auto">
          <a:xfrm>
            <a:off x="3500430" y="3643314"/>
            <a:ext cx="2143140" cy="571504"/>
          </a:xfrm>
          <a:prstGeom prst="rect">
            <a:avLst/>
          </a:prstGeom>
          <a:noFill/>
          <a:ln w="9525">
            <a:noFill/>
            <a:miter lim="800000"/>
            <a:headEnd/>
            <a:tailEnd/>
          </a:ln>
        </p:spPr>
      </p:pic>
      <p:pic>
        <p:nvPicPr>
          <p:cNvPr id="10" name="9 Resim"/>
          <p:cNvPicPr/>
          <p:nvPr/>
        </p:nvPicPr>
        <p:blipFill>
          <a:blip r:embed="rId4" cstate="print"/>
          <a:srcRect t="5000"/>
          <a:stretch>
            <a:fillRect/>
          </a:stretch>
        </p:blipFill>
        <p:spPr bwMode="auto">
          <a:xfrm>
            <a:off x="6858016" y="3571876"/>
            <a:ext cx="2214578" cy="1357322"/>
          </a:xfrm>
          <a:prstGeom prst="rect">
            <a:avLst/>
          </a:prstGeom>
          <a:noFill/>
          <a:ln w="9525">
            <a:noFill/>
            <a:miter lim="800000"/>
            <a:headEnd/>
            <a:tailEnd/>
          </a:ln>
        </p:spPr>
      </p:pic>
      <p:pic>
        <p:nvPicPr>
          <p:cNvPr id="11" name="10 Resim"/>
          <p:cNvPicPr/>
          <p:nvPr/>
        </p:nvPicPr>
        <p:blipFill>
          <a:blip r:embed="rId5" cstate="print"/>
          <a:srcRect/>
          <a:stretch>
            <a:fillRect/>
          </a:stretch>
        </p:blipFill>
        <p:spPr bwMode="auto">
          <a:xfrm>
            <a:off x="857224" y="5857892"/>
            <a:ext cx="3571900" cy="642942"/>
          </a:xfrm>
          <a:prstGeom prst="rect">
            <a:avLst/>
          </a:prstGeom>
          <a:noFill/>
          <a:ln w="9525">
            <a:noFill/>
            <a:miter lim="800000"/>
            <a:headEnd/>
            <a:tailEnd/>
          </a:ln>
        </p:spPr>
      </p:pic>
      <p:pic>
        <p:nvPicPr>
          <p:cNvPr id="12" name="11 Resim"/>
          <p:cNvPicPr/>
          <p:nvPr/>
        </p:nvPicPr>
        <p:blipFill>
          <a:blip r:embed="rId6" cstate="print"/>
          <a:srcRect/>
          <a:stretch>
            <a:fillRect/>
          </a:stretch>
        </p:blipFill>
        <p:spPr bwMode="auto">
          <a:xfrm>
            <a:off x="4786314" y="5786454"/>
            <a:ext cx="4000528" cy="7143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Transfer Functions for Systems with Gears</a:t>
            </a:r>
          </a:p>
        </p:txBody>
      </p:sp>
      <p:sp>
        <p:nvSpPr>
          <p:cNvPr id="4" name="Content Placeholder 2"/>
          <p:cNvSpPr txBox="1">
            <a:spLocks/>
          </p:cNvSpPr>
          <p:nvPr/>
        </p:nvSpPr>
        <p:spPr bwMode="auto">
          <a:xfrm>
            <a:off x="457200" y="1343028"/>
            <a:ext cx="8229600" cy="72865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dirty="0"/>
              <a:t>Thus, the load can be thought of as having been reflected from the output to the input</a:t>
            </a:r>
            <a:r>
              <a:rPr lang="en-US" dirty="0" smtClean="0"/>
              <a:t>.</a:t>
            </a:r>
            <a:endParaRPr lang="tr-TR" dirty="0" smtClean="0"/>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endParaRPr lang="tr-TR" altLang="tr-TR" dirty="0">
              <a:latin typeface="Calibri" pitchFamily="34" charset="0"/>
            </a:endParaRPr>
          </a:p>
          <a:p>
            <a:pPr algn="just"/>
            <a:r>
              <a:rPr lang="en-US" dirty="0"/>
              <a:t>Generalizing the results, we can make the following statement: </a:t>
            </a:r>
            <a:r>
              <a:rPr lang="en-US" i="1" dirty="0"/>
              <a:t>Rotational mechanical impedances can be reflected through gear trains by multiplying the mechanical impedance by the </a:t>
            </a:r>
            <a:r>
              <a:rPr lang="en-US" i="1" dirty="0" smtClean="0"/>
              <a:t>ratio</a:t>
            </a:r>
            <a:endParaRPr lang="tr-TR" i="1" dirty="0" smtClean="0"/>
          </a:p>
          <a:p>
            <a:pPr algn="just"/>
            <a:endParaRPr lang="tr-TR" i="1" dirty="0"/>
          </a:p>
          <a:p>
            <a:pPr algn="just"/>
            <a:endParaRPr lang="tr-TR" i="1" dirty="0" smtClean="0"/>
          </a:p>
          <a:p>
            <a:pPr algn="just"/>
            <a:endParaRPr lang="tr-TR" i="1" dirty="0"/>
          </a:p>
          <a:p>
            <a:pPr algn="just"/>
            <a:endParaRPr lang="tr-TR" i="1" dirty="0" smtClean="0"/>
          </a:p>
          <a:p>
            <a:pPr algn="just"/>
            <a:r>
              <a:rPr lang="en-US" dirty="0"/>
              <a:t>where the impedance to be reflected is attached to the source shaft and is being reflected to the destination shaft</a:t>
            </a:r>
            <a:r>
              <a:rPr lang="en-US" dirty="0" smtClean="0"/>
              <a:t>.</a:t>
            </a:r>
            <a:r>
              <a:rPr lang="en-US" dirty="0"/>
              <a:t> </a:t>
            </a:r>
            <a:endParaRPr lang="tr-TR" dirty="0"/>
          </a:p>
          <a:p>
            <a:pPr marL="342900" indent="-342900" algn="just">
              <a:spcBef>
                <a:spcPct val="20000"/>
              </a:spcBef>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13" name="12 Resim"/>
          <p:cNvPicPr/>
          <p:nvPr/>
        </p:nvPicPr>
        <p:blipFill>
          <a:blip r:embed="rId2" cstate="print"/>
          <a:srcRect/>
          <a:stretch>
            <a:fillRect/>
          </a:stretch>
        </p:blipFill>
        <p:spPr bwMode="auto">
          <a:xfrm>
            <a:off x="3286116" y="1928802"/>
            <a:ext cx="2143140" cy="1500198"/>
          </a:xfrm>
          <a:prstGeom prst="rect">
            <a:avLst/>
          </a:prstGeom>
          <a:noFill/>
          <a:ln w="9525">
            <a:noFill/>
            <a:miter lim="800000"/>
            <a:headEnd/>
            <a:tailEnd/>
          </a:ln>
        </p:spPr>
      </p:pic>
      <p:pic>
        <p:nvPicPr>
          <p:cNvPr id="14" name="13 Resim"/>
          <p:cNvPicPr/>
          <p:nvPr/>
        </p:nvPicPr>
        <p:blipFill>
          <a:blip r:embed="rId3" cstate="print"/>
          <a:srcRect/>
          <a:stretch>
            <a:fillRect/>
          </a:stretch>
        </p:blipFill>
        <p:spPr bwMode="auto">
          <a:xfrm>
            <a:off x="3214678" y="4286256"/>
            <a:ext cx="2214578" cy="107157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2</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Translational Mechanical System </a:t>
            </a:r>
            <a:endParaRPr lang="tr-TR" altLang="tr-TR" sz="3200" b="1" dirty="0" smtClean="0">
              <a:latin typeface="Calibri" pitchFamily="34" charset="0"/>
            </a:endParaRPr>
          </a:p>
          <a:p>
            <a:pPr algn="ctr"/>
            <a:r>
              <a:rPr lang="en-US" altLang="tr-TR" sz="3200" b="1" dirty="0" smtClean="0">
                <a:latin typeface="Calibri" pitchFamily="34" charset="0"/>
              </a:rPr>
              <a:t>Transfer Functions</a:t>
            </a:r>
            <a:endParaRPr lang="en-US" altLang="tr-TR" sz="3200" b="1" dirty="0">
              <a:latin typeface="Calibri" pitchFamily="34" charset="0"/>
            </a:endParaRP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1928794" y="1214422"/>
            <a:ext cx="4929222" cy="3500462"/>
          </a:xfrm>
          <a:prstGeom prst="rect">
            <a:avLst/>
          </a:prstGeom>
          <a:noFill/>
          <a:ln w="9525">
            <a:noFill/>
            <a:miter lim="800000"/>
            <a:headEnd/>
            <a:tailEnd/>
          </a:ln>
        </p:spPr>
      </p:pic>
      <p:pic>
        <p:nvPicPr>
          <p:cNvPr id="16" name="15 Resim"/>
          <p:cNvPicPr/>
          <p:nvPr/>
        </p:nvPicPr>
        <p:blipFill>
          <a:blip r:embed="rId3" cstate="print"/>
          <a:srcRect/>
          <a:stretch>
            <a:fillRect/>
          </a:stretch>
        </p:blipFill>
        <p:spPr bwMode="auto">
          <a:xfrm>
            <a:off x="1571604" y="4714884"/>
            <a:ext cx="5715040" cy="18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(2.21, pp.76) System with lossless gears</a:t>
            </a:r>
          </a:p>
        </p:txBody>
      </p:sp>
      <p:sp>
        <p:nvSpPr>
          <p:cNvPr id="4" name="Content Placeholder 2"/>
          <p:cNvSpPr txBox="1">
            <a:spLocks/>
          </p:cNvSpPr>
          <p:nvPr/>
        </p:nvSpPr>
        <p:spPr bwMode="auto">
          <a:xfrm>
            <a:off x="457200" y="1343028"/>
            <a:ext cx="8229600" cy="728650"/>
          </a:xfrm>
          <a:prstGeom prst="rect">
            <a:avLst/>
          </a:prstGeom>
          <a:noFill/>
          <a:ln w="9525">
            <a:noFill/>
            <a:miter lim="800000"/>
            <a:headEnd/>
            <a:tailEnd/>
          </a:ln>
        </p:spPr>
        <p:txBody>
          <a:bodyPr/>
          <a:lstStyle/>
          <a:p>
            <a:r>
              <a:rPr lang="en-US" dirty="0"/>
              <a:t>Find the transfer function, θ</a:t>
            </a:r>
            <a:r>
              <a:rPr lang="en-US" baseline="-25000" dirty="0"/>
              <a:t>2</a:t>
            </a:r>
            <a:r>
              <a:rPr lang="en-US" dirty="0"/>
              <a:t>(s) /T</a:t>
            </a:r>
            <a:r>
              <a:rPr lang="en-US" baseline="-25000" dirty="0"/>
              <a:t>1</a:t>
            </a:r>
            <a:r>
              <a:rPr lang="en-US" dirty="0"/>
              <a:t>(s), for the </a:t>
            </a:r>
            <a:r>
              <a:rPr lang="en-US" dirty="0" smtClean="0"/>
              <a:t>system</a:t>
            </a:r>
            <a:endParaRPr lang="tr-TR" dirty="0" smtClean="0"/>
          </a:p>
          <a:p>
            <a:endParaRPr lang="tr-TR" dirty="0"/>
          </a:p>
          <a:p>
            <a:endParaRPr lang="tr-TR" dirty="0" smtClean="0"/>
          </a:p>
          <a:p>
            <a:endParaRPr lang="tr-TR" dirty="0" smtClean="0"/>
          </a:p>
          <a:p>
            <a:pPr algn="just"/>
            <a:r>
              <a:rPr lang="en-US" dirty="0" smtClean="0"/>
              <a:t>It may be tempting at this point to search for two simultaneous equations corresponding to each inertia. The inertias, however, do not undergo linearly independent motion, since they are tied together by the gears. Thus, there is only one degree of freedom and hence one equation of motion.</a:t>
            </a:r>
          </a:p>
          <a:p>
            <a:pPr algn="just"/>
            <a:r>
              <a:rPr lang="en-US" dirty="0" smtClean="0"/>
              <a:t> </a:t>
            </a:r>
          </a:p>
          <a:p>
            <a:pPr algn="just"/>
            <a:r>
              <a:rPr lang="en-US" dirty="0" smtClean="0"/>
              <a:t>We first reflect the impedances (J</a:t>
            </a:r>
            <a:r>
              <a:rPr lang="en-US" baseline="-25000" dirty="0" smtClean="0"/>
              <a:t>1</a:t>
            </a:r>
            <a:r>
              <a:rPr lang="en-US" dirty="0" smtClean="0"/>
              <a:t> and D</a:t>
            </a:r>
            <a:r>
              <a:rPr lang="en-US" baseline="-25000" dirty="0"/>
              <a:t>1</a:t>
            </a:r>
            <a:r>
              <a:rPr lang="en-US" dirty="0" smtClean="0"/>
              <a:t>) and torque (T</a:t>
            </a:r>
            <a:r>
              <a:rPr lang="en-US" baseline="-25000" dirty="0"/>
              <a:t>1</a:t>
            </a:r>
            <a:r>
              <a:rPr lang="en-US" dirty="0" smtClean="0"/>
              <a:t>) on the input shaft to the output</a:t>
            </a:r>
            <a:r>
              <a:rPr lang="tr-TR" dirty="0" smtClean="0"/>
              <a:t> </a:t>
            </a:r>
            <a:r>
              <a:rPr lang="en-US" dirty="0" smtClean="0"/>
              <a:t>where the impedances are reflected by (N</a:t>
            </a:r>
            <a:r>
              <a:rPr lang="en-US" baseline="-25000" dirty="0"/>
              <a:t>2</a:t>
            </a:r>
            <a:r>
              <a:rPr lang="en-US" dirty="0" smtClean="0"/>
              <a:t>=N</a:t>
            </a:r>
            <a:r>
              <a:rPr lang="en-US" baseline="-25000" dirty="0"/>
              <a:t>1</a:t>
            </a:r>
            <a:r>
              <a:rPr lang="en-US" dirty="0" smtClean="0"/>
              <a:t>)</a:t>
            </a:r>
            <a:r>
              <a:rPr lang="en-US" baseline="30000" dirty="0" smtClean="0"/>
              <a:t>2</a:t>
            </a:r>
            <a:r>
              <a:rPr lang="en-US" dirty="0" smtClean="0"/>
              <a:t>  and the torque is reflected by (N</a:t>
            </a:r>
            <a:r>
              <a:rPr lang="en-US" baseline="-25000" dirty="0"/>
              <a:t>2</a:t>
            </a:r>
            <a:r>
              <a:rPr lang="en-US" dirty="0" smtClean="0"/>
              <a:t>/N</a:t>
            </a:r>
            <a:r>
              <a:rPr lang="en-US" baseline="-25000" dirty="0"/>
              <a:t>1</a:t>
            </a:r>
            <a:r>
              <a:rPr lang="en-US" dirty="0" smtClean="0"/>
              <a:t>). The equation of motion can now be written as</a:t>
            </a:r>
          </a:p>
          <a:p>
            <a:endParaRPr lang="tr-TR" dirty="0"/>
          </a:p>
        </p:txBody>
      </p:sp>
      <p:pic>
        <p:nvPicPr>
          <p:cNvPr id="6" name="5 Resim"/>
          <p:cNvPicPr/>
          <p:nvPr/>
        </p:nvPicPr>
        <p:blipFill>
          <a:blip r:embed="rId2" cstate="print"/>
          <a:srcRect/>
          <a:stretch>
            <a:fillRect/>
          </a:stretch>
        </p:blipFill>
        <p:spPr bwMode="auto">
          <a:xfrm>
            <a:off x="5857884" y="928670"/>
            <a:ext cx="2928958" cy="1571636"/>
          </a:xfrm>
          <a:prstGeom prst="rect">
            <a:avLst/>
          </a:prstGeom>
          <a:noFill/>
          <a:ln w="9525">
            <a:noFill/>
            <a:miter lim="800000"/>
            <a:headEnd/>
            <a:tailEnd/>
          </a:ln>
        </p:spPr>
      </p:pic>
      <p:pic>
        <p:nvPicPr>
          <p:cNvPr id="7" name="6 Resim"/>
          <p:cNvPicPr/>
          <p:nvPr/>
        </p:nvPicPr>
        <p:blipFill>
          <a:blip r:embed="rId3" cstate="print"/>
          <a:srcRect r="37338" b="7694"/>
          <a:stretch>
            <a:fillRect/>
          </a:stretch>
        </p:blipFill>
        <p:spPr bwMode="auto">
          <a:xfrm>
            <a:off x="6000760" y="4357694"/>
            <a:ext cx="2428892" cy="571504"/>
          </a:xfrm>
          <a:prstGeom prst="rect">
            <a:avLst/>
          </a:prstGeom>
          <a:noFill/>
          <a:ln w="9525">
            <a:noFill/>
            <a:miter lim="800000"/>
            <a:headEnd/>
            <a:tailEnd/>
          </a:ln>
        </p:spPr>
      </p:pic>
      <p:pic>
        <p:nvPicPr>
          <p:cNvPr id="8" name="7 Resim"/>
          <p:cNvPicPr/>
          <p:nvPr/>
        </p:nvPicPr>
        <p:blipFill>
          <a:blip r:embed="rId4" cstate="print"/>
          <a:srcRect/>
          <a:stretch>
            <a:fillRect/>
          </a:stretch>
        </p:blipFill>
        <p:spPr bwMode="auto">
          <a:xfrm>
            <a:off x="571472" y="4857760"/>
            <a:ext cx="3571900" cy="642942"/>
          </a:xfrm>
          <a:prstGeom prst="rect">
            <a:avLst/>
          </a:prstGeom>
          <a:noFill/>
          <a:ln w="9525">
            <a:noFill/>
            <a:miter lim="800000"/>
            <a:headEnd/>
            <a:tailEnd/>
          </a:ln>
        </p:spPr>
      </p:pic>
      <p:pic>
        <p:nvPicPr>
          <p:cNvPr id="9" name="8 Resim"/>
          <p:cNvPicPr/>
          <p:nvPr/>
        </p:nvPicPr>
        <p:blipFill>
          <a:blip r:embed="rId5" cstate="print"/>
          <a:srcRect/>
          <a:stretch>
            <a:fillRect/>
          </a:stretch>
        </p:blipFill>
        <p:spPr bwMode="auto">
          <a:xfrm>
            <a:off x="5929322" y="4929222"/>
            <a:ext cx="2643206" cy="185736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(2.21, pp.76) System with lossless gears</a:t>
            </a:r>
          </a:p>
        </p:txBody>
      </p:sp>
      <p:sp>
        <p:nvSpPr>
          <p:cNvPr id="4" name="Content Placeholder 2"/>
          <p:cNvSpPr txBox="1">
            <a:spLocks/>
          </p:cNvSpPr>
          <p:nvPr/>
        </p:nvSpPr>
        <p:spPr bwMode="auto">
          <a:xfrm>
            <a:off x="457200" y="1343028"/>
            <a:ext cx="8229600" cy="72865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dirty="0" smtClean="0"/>
              <a:t>Solving for θ2(s) /T1(s), the transfer function is found to be</a:t>
            </a:r>
          </a:p>
          <a:p>
            <a:pPr marL="342900" indent="-342900" algn="just">
              <a:spcBef>
                <a:spcPct val="20000"/>
              </a:spcBef>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6" name="5 Resim"/>
          <p:cNvPicPr/>
          <p:nvPr/>
        </p:nvPicPr>
        <p:blipFill>
          <a:blip r:embed="rId2" cstate="print"/>
          <a:srcRect/>
          <a:stretch>
            <a:fillRect/>
          </a:stretch>
        </p:blipFill>
        <p:spPr bwMode="auto">
          <a:xfrm>
            <a:off x="2428860" y="1857364"/>
            <a:ext cx="4214842" cy="642942"/>
          </a:xfrm>
          <a:prstGeom prst="rect">
            <a:avLst/>
          </a:prstGeom>
          <a:noFill/>
          <a:ln w="9525">
            <a:noFill/>
            <a:miter lim="800000"/>
            <a:headEnd/>
            <a:tailEnd/>
          </a:ln>
        </p:spPr>
      </p:pic>
      <p:pic>
        <p:nvPicPr>
          <p:cNvPr id="7" name="6 Resim"/>
          <p:cNvPicPr/>
          <p:nvPr/>
        </p:nvPicPr>
        <p:blipFill>
          <a:blip r:embed="rId3" cstate="print"/>
          <a:srcRect/>
          <a:stretch>
            <a:fillRect/>
          </a:stretch>
        </p:blipFill>
        <p:spPr bwMode="auto">
          <a:xfrm>
            <a:off x="3357554" y="2857496"/>
            <a:ext cx="2000264" cy="121444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Electromechanical System Transfer Functions</a:t>
            </a:r>
          </a:p>
        </p:txBody>
      </p:sp>
      <p:sp>
        <p:nvSpPr>
          <p:cNvPr id="3" name="Content Placeholder 2"/>
          <p:cNvSpPr txBox="1">
            <a:spLocks/>
          </p:cNvSpPr>
          <p:nvPr/>
        </p:nvSpPr>
        <p:spPr bwMode="auto">
          <a:xfrm>
            <a:off x="457200" y="1343028"/>
            <a:ext cx="8229600" cy="144303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dirty="0" smtClean="0"/>
              <a:t>Now, we move to systems that are hybrids of electrical and mechanical variables, the electromechanical systems.</a:t>
            </a:r>
          </a:p>
          <a:p>
            <a:pPr marL="342900" indent="-342900" algn="just">
              <a:spcBef>
                <a:spcPct val="20000"/>
              </a:spcBef>
              <a:buFont typeface="Arial" charset="0"/>
              <a:buChar char="•"/>
            </a:pPr>
            <a:r>
              <a:rPr lang="en-US" dirty="0" smtClean="0"/>
              <a:t>A motor is an electromechanical component that yields a displacement output for a voltage input, that is, a mechanical output generated by an electrical input</a:t>
            </a:r>
            <a:r>
              <a:rPr lang="en-US" dirty="0" smtClean="0"/>
              <a:t>.</a:t>
            </a:r>
            <a:endParaRPr lang="tr-TR" dirty="0" smtClean="0"/>
          </a:p>
          <a:p>
            <a:pPr marL="342900" indent="-342900" algn="just">
              <a:spcBef>
                <a:spcPct val="20000"/>
              </a:spcBef>
            </a:pPr>
            <a:r>
              <a:rPr lang="en-US" dirty="0" smtClean="0"/>
              <a:t>The schematic of an armature-controlled dc servomotor can be derived </a:t>
            </a:r>
            <a:r>
              <a:rPr lang="en-US" dirty="0" smtClean="0"/>
              <a:t>as</a:t>
            </a:r>
            <a:endParaRPr lang="tr-TR" dirty="0" smtClean="0"/>
          </a:p>
          <a:p>
            <a:pPr marL="342900" indent="-342900" algn="just">
              <a:spcBef>
                <a:spcPct val="20000"/>
              </a:spcBef>
            </a:pPr>
            <a:endParaRPr lang="tr-TR" dirty="0" smtClean="0"/>
          </a:p>
          <a:p>
            <a:pPr marL="342900" indent="-342900" algn="just">
              <a:spcBef>
                <a:spcPct val="20000"/>
              </a:spcBef>
            </a:pPr>
            <a:endParaRPr lang="tr-TR" dirty="0" smtClean="0"/>
          </a:p>
          <a:p>
            <a:pPr marL="342900" indent="-342900" algn="just">
              <a:spcBef>
                <a:spcPct val="20000"/>
              </a:spcBef>
            </a:pPr>
            <a:endParaRPr lang="tr-TR" dirty="0" smtClean="0"/>
          </a:p>
          <a:p>
            <a:pPr marL="342900" indent="-342900" algn="just">
              <a:spcBef>
                <a:spcPct val="20000"/>
              </a:spcBef>
            </a:pPr>
            <a:endParaRPr lang="tr-TR" dirty="0" smtClean="0"/>
          </a:p>
          <a:p>
            <a:pPr marL="342900" indent="-342900" algn="just">
              <a:spcBef>
                <a:spcPct val="20000"/>
              </a:spcBef>
            </a:pPr>
            <a:r>
              <a:rPr lang="en-US" dirty="0" smtClean="0"/>
              <a:t>In </a:t>
            </a:r>
            <a:r>
              <a:rPr lang="en-US" dirty="0" smtClean="0"/>
              <a:t>this </a:t>
            </a:r>
            <a:r>
              <a:rPr lang="en-US" dirty="0" smtClean="0"/>
              <a:t>sc</a:t>
            </a:r>
            <a:r>
              <a:rPr lang="tr-TR" dirty="0" smtClean="0"/>
              <a:t>h</a:t>
            </a:r>
            <a:r>
              <a:rPr lang="en-US" dirty="0" err="1" smtClean="0"/>
              <a:t>ematic</a:t>
            </a:r>
            <a:r>
              <a:rPr lang="en-US" dirty="0" smtClean="0"/>
              <a:t>,</a:t>
            </a:r>
            <a:endParaRPr lang="en-US" dirty="0" smtClean="0"/>
          </a:p>
          <a:p>
            <a:pPr marL="342900" indent="-342900" algn="just">
              <a:spcBef>
                <a:spcPct val="20000"/>
              </a:spcBef>
              <a:buFont typeface="Arial" pitchFamily="34" charset="0"/>
              <a:buChar char="•"/>
            </a:pPr>
            <a:r>
              <a:rPr lang="en-US" dirty="0" smtClean="0"/>
              <a:t>A magnetic field is developed by stationary permanent magnets or a stationary electromagnet called the fixed field. </a:t>
            </a:r>
          </a:p>
          <a:p>
            <a:pPr marL="342900" indent="-342900" algn="just">
              <a:spcBef>
                <a:spcPct val="20000"/>
              </a:spcBef>
              <a:buFont typeface="Arial" pitchFamily="34" charset="0"/>
              <a:buChar char="•"/>
            </a:pPr>
            <a:r>
              <a:rPr lang="en-US" dirty="0" smtClean="0"/>
              <a:t>A rotating circuit called the armature, through which current </a:t>
            </a:r>
            <a:r>
              <a:rPr lang="en-US" dirty="0" err="1" smtClean="0"/>
              <a:t>i</a:t>
            </a:r>
            <a:r>
              <a:rPr lang="en-US" baseline="-25000" dirty="0" err="1" smtClean="0"/>
              <a:t>a</a:t>
            </a:r>
            <a:r>
              <a:rPr lang="en-US" dirty="0" smtClean="0"/>
              <a:t>(t) flows, passes through this magnetic field at right angles and feels a force, F = B l </a:t>
            </a:r>
            <a:r>
              <a:rPr lang="en-US" dirty="0" err="1" smtClean="0"/>
              <a:t>i</a:t>
            </a:r>
            <a:r>
              <a:rPr lang="en-US" baseline="-25000" dirty="0" err="1" smtClean="0"/>
              <a:t>a</a:t>
            </a:r>
            <a:r>
              <a:rPr lang="en-US" dirty="0" smtClean="0"/>
              <a:t>(t), where B is the magnetic field strength and l is the length of the conductor. </a:t>
            </a:r>
          </a:p>
          <a:p>
            <a:pPr marL="342900" indent="-342900" algn="just">
              <a:spcBef>
                <a:spcPct val="20000"/>
              </a:spcBef>
              <a:buFont typeface="Arial" pitchFamily="34" charset="0"/>
              <a:buChar char="•"/>
            </a:pPr>
            <a:r>
              <a:rPr lang="en-US" dirty="0" smtClean="0"/>
              <a:t>The resulting torque turns the rotor, the rotating member of the motor.</a:t>
            </a:r>
          </a:p>
          <a:p>
            <a:pPr marL="342900" indent="-342900" algn="just">
              <a:spcBef>
                <a:spcPct val="20000"/>
              </a:spcBef>
            </a:pPr>
            <a:endParaRPr lang="en-US" dirty="0" smtClean="0"/>
          </a:p>
          <a:p>
            <a:pPr marL="342900" indent="-342900" algn="just">
              <a:spcBef>
                <a:spcPct val="20000"/>
              </a:spcBef>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4" name="3 Resim"/>
          <p:cNvPicPr/>
          <p:nvPr/>
        </p:nvPicPr>
        <p:blipFill>
          <a:blip r:embed="rId2" cstate="print"/>
          <a:srcRect/>
          <a:stretch>
            <a:fillRect/>
          </a:stretch>
        </p:blipFill>
        <p:spPr bwMode="auto">
          <a:xfrm>
            <a:off x="3286116" y="2857496"/>
            <a:ext cx="2357454" cy="150019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Electromechanical System Transfer Functions</a:t>
            </a:r>
          </a:p>
        </p:txBody>
      </p:sp>
      <p:sp>
        <p:nvSpPr>
          <p:cNvPr id="3" name="Content Placeholder 2"/>
          <p:cNvSpPr txBox="1">
            <a:spLocks/>
          </p:cNvSpPr>
          <p:nvPr/>
        </p:nvSpPr>
        <p:spPr bwMode="auto">
          <a:xfrm>
            <a:off x="457200" y="1343028"/>
            <a:ext cx="8229600" cy="144303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dirty="0" smtClean="0"/>
              <a:t>A conductor moving at right angles to a magnetic field generates a voltage at the terminals of the conductor equal to e = </a:t>
            </a:r>
            <a:r>
              <a:rPr lang="en-US" dirty="0" err="1" smtClean="0"/>
              <a:t>Blv</a:t>
            </a:r>
            <a:r>
              <a:rPr lang="en-US" dirty="0" smtClean="0"/>
              <a:t>, where e is the voltage and v is the velocity of the conductor normal to the magnetic field. Since the current-carrying armature is rotating in a magnetic field, its voltage is proportional to speed. Thus</a:t>
            </a:r>
            <a:r>
              <a:rPr lang="en-US" dirty="0" smtClean="0"/>
              <a:t>,</a:t>
            </a:r>
            <a:endParaRPr lang="tr-TR" dirty="0" smtClean="0"/>
          </a:p>
          <a:p>
            <a:pPr marL="342900" indent="-342900" algn="just">
              <a:spcBef>
                <a:spcPct val="20000"/>
              </a:spcBef>
              <a:buFont typeface="Arial" charset="0"/>
              <a:buChar char="•"/>
            </a:pPr>
            <a:endParaRPr lang="tr-TR" dirty="0" smtClean="0"/>
          </a:p>
          <a:p>
            <a:pPr marL="342900" indent="-342900" algn="just">
              <a:spcBef>
                <a:spcPct val="20000"/>
              </a:spcBef>
              <a:buFont typeface="Arial" charset="0"/>
              <a:buChar char="•"/>
            </a:pPr>
            <a:endParaRPr lang="tr-TR" dirty="0" smtClean="0"/>
          </a:p>
          <a:p>
            <a:pPr marL="342900" lvl="0" indent="-342900" algn="just">
              <a:spcBef>
                <a:spcPct val="20000"/>
              </a:spcBef>
              <a:buFont typeface="Arial" charset="0"/>
              <a:buChar char="•"/>
            </a:pPr>
            <a:r>
              <a:rPr lang="en-US" dirty="0" smtClean="0"/>
              <a:t>We call </a:t>
            </a:r>
            <a:r>
              <a:rPr lang="en-US" i="1" dirty="0" err="1" smtClean="0"/>
              <a:t>v</a:t>
            </a:r>
            <a:r>
              <a:rPr lang="en-US" i="1" baseline="-25000" dirty="0" err="1" smtClean="0"/>
              <a:t>b</a:t>
            </a:r>
            <a:r>
              <a:rPr lang="en-US" i="1" dirty="0" smtClean="0"/>
              <a:t>(t)</a:t>
            </a:r>
            <a:r>
              <a:rPr lang="en-US" dirty="0" smtClean="0"/>
              <a:t> the </a:t>
            </a:r>
            <a:r>
              <a:rPr lang="en-US" i="1" dirty="0" smtClean="0"/>
              <a:t>back electromotive force (back </a:t>
            </a:r>
            <a:r>
              <a:rPr lang="en-US" i="1" dirty="0" err="1" smtClean="0"/>
              <a:t>emf</a:t>
            </a:r>
            <a:r>
              <a:rPr lang="en-US" i="1" dirty="0" smtClean="0"/>
              <a:t>)</a:t>
            </a:r>
            <a:r>
              <a:rPr lang="en-US" dirty="0" smtClean="0"/>
              <a:t>; </a:t>
            </a:r>
            <a:r>
              <a:rPr lang="en-US" i="1" dirty="0" smtClean="0"/>
              <a:t>K</a:t>
            </a:r>
            <a:r>
              <a:rPr lang="en-US" i="1" baseline="-25000" dirty="0" smtClean="0"/>
              <a:t>b</a:t>
            </a:r>
            <a:r>
              <a:rPr lang="en-US" dirty="0" smtClean="0"/>
              <a:t> is a constant of proportionality called the back </a:t>
            </a:r>
            <a:r>
              <a:rPr lang="en-US" dirty="0" err="1" smtClean="0"/>
              <a:t>emf</a:t>
            </a:r>
            <a:r>
              <a:rPr lang="en-US" dirty="0" smtClean="0"/>
              <a:t> constant; and </a:t>
            </a:r>
            <a:r>
              <a:rPr lang="en-US" i="1" dirty="0" err="1" smtClean="0"/>
              <a:t>d</a:t>
            </a:r>
            <a:r>
              <a:rPr lang="en-US" dirty="0" err="1" smtClean="0"/>
              <a:t>θ</a:t>
            </a:r>
            <a:r>
              <a:rPr lang="en-US" i="1" baseline="-25000" dirty="0" err="1" smtClean="0"/>
              <a:t>m</a:t>
            </a:r>
            <a:r>
              <a:rPr lang="en-US" i="1" dirty="0" smtClean="0"/>
              <a:t>(t)/</a:t>
            </a:r>
            <a:r>
              <a:rPr lang="en-US" i="1" dirty="0" err="1" smtClean="0"/>
              <a:t>dt</a:t>
            </a:r>
            <a:r>
              <a:rPr lang="en-US" i="1" dirty="0" smtClean="0"/>
              <a:t> = </a:t>
            </a:r>
            <a:r>
              <a:rPr lang="en-US" i="1" dirty="0" err="1" smtClean="0"/>
              <a:t>ω</a:t>
            </a:r>
            <a:r>
              <a:rPr lang="en-US" i="1" baseline="-25000" dirty="0" err="1" smtClean="0"/>
              <a:t>m</a:t>
            </a:r>
            <a:r>
              <a:rPr lang="en-US" i="1" dirty="0" smtClean="0"/>
              <a:t>(t)</a:t>
            </a:r>
            <a:r>
              <a:rPr lang="en-US" dirty="0" smtClean="0"/>
              <a:t> is the angular velocity of the motor. Taking the Laplace transform, we </a:t>
            </a:r>
            <a:r>
              <a:rPr lang="en-US" dirty="0" smtClean="0"/>
              <a:t>get</a:t>
            </a:r>
            <a:endParaRPr lang="tr-TR" dirty="0" smtClean="0"/>
          </a:p>
          <a:p>
            <a:pPr marL="342900" lvl="0" indent="-342900" algn="just">
              <a:spcBef>
                <a:spcPct val="20000"/>
              </a:spcBef>
              <a:buFont typeface="Arial" charset="0"/>
              <a:buChar char="•"/>
            </a:pPr>
            <a:endParaRPr lang="tr-TR" dirty="0" smtClean="0"/>
          </a:p>
          <a:p>
            <a:pPr marL="342900" indent="-342900" algn="just">
              <a:spcBef>
                <a:spcPct val="20000"/>
              </a:spcBef>
              <a:buFont typeface="Arial" charset="0"/>
              <a:buChar char="•"/>
            </a:pPr>
            <a:r>
              <a:rPr lang="en-US" dirty="0" smtClean="0"/>
              <a:t>The relationship between the armature current, </a:t>
            </a:r>
            <a:r>
              <a:rPr lang="en-US" i="1" dirty="0" err="1" smtClean="0"/>
              <a:t>i</a:t>
            </a:r>
            <a:r>
              <a:rPr lang="en-US" altLang="tr-TR" baseline="-25000" dirty="0" err="1" smtClean="0">
                <a:latin typeface="Calibri" pitchFamily="34" charset="0"/>
              </a:rPr>
              <a:t>a</a:t>
            </a:r>
            <a:r>
              <a:rPr lang="en-US" i="1" dirty="0" smtClean="0"/>
              <a:t>(t)</a:t>
            </a:r>
            <a:r>
              <a:rPr lang="en-US" dirty="0" smtClean="0"/>
              <a:t>, the applied armature voltage, </a:t>
            </a:r>
            <a:r>
              <a:rPr lang="en-US" i="1" dirty="0" smtClean="0"/>
              <a:t>e</a:t>
            </a:r>
            <a:r>
              <a:rPr lang="en-US" altLang="tr-TR" baseline="-25000" dirty="0" smtClean="0">
                <a:latin typeface="Calibri" pitchFamily="34" charset="0"/>
              </a:rPr>
              <a:t>a</a:t>
            </a:r>
            <a:r>
              <a:rPr lang="en-US" i="1" dirty="0" smtClean="0"/>
              <a:t>(t)</a:t>
            </a:r>
            <a:r>
              <a:rPr lang="en-US" dirty="0" smtClean="0"/>
              <a:t>, and the back </a:t>
            </a:r>
            <a:r>
              <a:rPr lang="en-US" dirty="0" err="1" smtClean="0"/>
              <a:t>emf</a:t>
            </a:r>
            <a:r>
              <a:rPr lang="en-US" dirty="0" smtClean="0"/>
              <a:t>, </a:t>
            </a:r>
            <a:r>
              <a:rPr lang="en-US" i="1" dirty="0" err="1" smtClean="0"/>
              <a:t>v</a:t>
            </a:r>
            <a:r>
              <a:rPr lang="en-US" altLang="tr-TR" baseline="-25000" dirty="0" err="1" smtClean="0">
                <a:latin typeface="Calibri" pitchFamily="34" charset="0"/>
              </a:rPr>
              <a:t>b</a:t>
            </a:r>
            <a:r>
              <a:rPr lang="en-US" i="1" dirty="0" smtClean="0"/>
              <a:t>(t)</a:t>
            </a:r>
            <a:r>
              <a:rPr lang="en-US" dirty="0" smtClean="0"/>
              <a:t>, is found by writing a loop equation around the Laplace transformed armature </a:t>
            </a:r>
            <a:r>
              <a:rPr lang="en-US" dirty="0" smtClean="0"/>
              <a:t>circuit</a:t>
            </a:r>
            <a:endParaRPr lang="tr-TR" dirty="0" smtClean="0"/>
          </a:p>
          <a:p>
            <a:pPr marL="342900" indent="-342900" algn="just">
              <a:spcBef>
                <a:spcPct val="20000"/>
              </a:spcBef>
              <a:buFont typeface="Arial" charset="0"/>
              <a:buChar char="•"/>
            </a:pPr>
            <a:endParaRPr lang="tr-TR" dirty="0" smtClean="0"/>
          </a:p>
          <a:p>
            <a:pPr marL="342900" lvl="0" indent="-342900" algn="just">
              <a:spcBef>
                <a:spcPct val="20000"/>
              </a:spcBef>
              <a:buFont typeface="Arial" charset="0"/>
              <a:buChar char="•"/>
            </a:pPr>
            <a:r>
              <a:rPr lang="en-US" dirty="0" smtClean="0"/>
              <a:t>The torque developed by the motor is proportional to the armature current; thus,</a:t>
            </a:r>
            <a:endParaRPr lang="tr-TR" dirty="0" smtClean="0"/>
          </a:p>
          <a:p>
            <a:pPr marL="342900" indent="-342900" algn="just">
              <a:spcBef>
                <a:spcPct val="20000"/>
              </a:spcBef>
              <a:buFont typeface="Arial" charset="0"/>
              <a:buChar char="•"/>
            </a:pPr>
            <a:endParaRPr lang="tr-TR" dirty="0" smtClean="0"/>
          </a:p>
          <a:p>
            <a:pPr marL="342900" lvl="0" indent="-342900" algn="just">
              <a:spcBef>
                <a:spcPct val="20000"/>
              </a:spcBef>
              <a:buFont typeface="Arial" charset="0"/>
              <a:buChar char="•"/>
            </a:pPr>
            <a:endParaRPr lang="tr-TR" dirty="0" smtClean="0"/>
          </a:p>
          <a:p>
            <a:pPr marL="342900" indent="-342900" algn="just">
              <a:spcBef>
                <a:spcPct val="20000"/>
              </a:spcBef>
            </a:pPr>
            <a:endParaRPr lang="en-US" dirty="0" smtClean="0"/>
          </a:p>
          <a:p>
            <a:pPr marL="342900" indent="-342900" algn="just">
              <a:spcBef>
                <a:spcPct val="20000"/>
              </a:spcBef>
            </a:pP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5" name="4 Resim"/>
          <p:cNvPicPr/>
          <p:nvPr/>
        </p:nvPicPr>
        <p:blipFill>
          <a:blip r:embed="rId2" cstate="print"/>
          <a:srcRect/>
          <a:stretch>
            <a:fillRect/>
          </a:stretch>
        </p:blipFill>
        <p:spPr bwMode="auto">
          <a:xfrm>
            <a:off x="3000364" y="2643182"/>
            <a:ext cx="3143272" cy="571504"/>
          </a:xfrm>
          <a:prstGeom prst="rect">
            <a:avLst/>
          </a:prstGeom>
          <a:noFill/>
          <a:ln w="9525">
            <a:noFill/>
            <a:miter lim="800000"/>
            <a:headEnd/>
            <a:tailEnd/>
          </a:ln>
        </p:spPr>
      </p:pic>
      <p:pic>
        <p:nvPicPr>
          <p:cNvPr id="6" name="5 Resim"/>
          <p:cNvPicPr/>
          <p:nvPr/>
        </p:nvPicPr>
        <p:blipFill>
          <a:blip r:embed="rId3" cstate="print"/>
          <a:srcRect/>
          <a:stretch>
            <a:fillRect/>
          </a:stretch>
        </p:blipFill>
        <p:spPr bwMode="auto">
          <a:xfrm>
            <a:off x="2928926" y="4071942"/>
            <a:ext cx="3214710" cy="285752"/>
          </a:xfrm>
          <a:prstGeom prst="rect">
            <a:avLst/>
          </a:prstGeom>
          <a:noFill/>
          <a:ln w="9525">
            <a:noFill/>
            <a:miter lim="800000"/>
            <a:headEnd/>
            <a:tailEnd/>
          </a:ln>
        </p:spPr>
      </p:pic>
      <p:pic>
        <p:nvPicPr>
          <p:cNvPr id="7" name="6 Resim"/>
          <p:cNvPicPr/>
          <p:nvPr/>
        </p:nvPicPr>
        <p:blipFill>
          <a:blip r:embed="rId4" cstate="print"/>
          <a:srcRect/>
          <a:stretch>
            <a:fillRect/>
          </a:stretch>
        </p:blipFill>
        <p:spPr bwMode="auto">
          <a:xfrm>
            <a:off x="2714612" y="5214950"/>
            <a:ext cx="3500462" cy="285752"/>
          </a:xfrm>
          <a:prstGeom prst="rect">
            <a:avLst/>
          </a:prstGeom>
          <a:noFill/>
          <a:ln w="9525">
            <a:noFill/>
            <a:miter lim="800000"/>
            <a:headEnd/>
            <a:tailEnd/>
          </a:ln>
        </p:spPr>
      </p:pic>
      <p:pic>
        <p:nvPicPr>
          <p:cNvPr id="8" name="7 Resim"/>
          <p:cNvPicPr/>
          <p:nvPr/>
        </p:nvPicPr>
        <p:blipFill>
          <a:blip r:embed="rId5" cstate="print"/>
          <a:srcRect/>
          <a:stretch>
            <a:fillRect/>
          </a:stretch>
        </p:blipFill>
        <p:spPr bwMode="auto">
          <a:xfrm>
            <a:off x="3071802" y="6000768"/>
            <a:ext cx="2786082" cy="21431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Electromechanical System Transfer Functions</a:t>
            </a:r>
          </a:p>
        </p:txBody>
      </p:sp>
      <p:sp>
        <p:nvSpPr>
          <p:cNvPr id="3" name="Content Placeholder 2"/>
          <p:cNvSpPr txBox="1">
            <a:spLocks/>
          </p:cNvSpPr>
          <p:nvPr/>
        </p:nvSpPr>
        <p:spPr bwMode="auto">
          <a:xfrm>
            <a:off x="457200" y="1343028"/>
            <a:ext cx="8229600" cy="144303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dirty="0" smtClean="0"/>
              <a:t>where T</a:t>
            </a:r>
            <a:r>
              <a:rPr lang="en-US" altLang="tr-TR" baseline="-25000" dirty="0" smtClean="0">
                <a:latin typeface="Calibri" pitchFamily="34" charset="0"/>
              </a:rPr>
              <a:t>m</a:t>
            </a:r>
            <a:r>
              <a:rPr lang="en-US" dirty="0" smtClean="0"/>
              <a:t> is the torque developed by the motor, and K</a:t>
            </a:r>
            <a:r>
              <a:rPr lang="en-US" altLang="tr-TR" baseline="-25000" dirty="0" smtClean="0">
                <a:latin typeface="Calibri" pitchFamily="34" charset="0"/>
              </a:rPr>
              <a:t>t</a:t>
            </a:r>
            <a:r>
              <a:rPr lang="en-US" dirty="0" smtClean="0"/>
              <a:t> is a constant of proportionality, called the motor 	torque constant, which depends on the motor and magnetic field characteristics. In a consistent set of </a:t>
            </a:r>
            <a:r>
              <a:rPr lang="en-US" dirty="0" smtClean="0"/>
              <a:t>units</a:t>
            </a:r>
            <a:r>
              <a:rPr lang="en-US" dirty="0" smtClean="0"/>
              <a:t>, the value of K</a:t>
            </a:r>
            <a:r>
              <a:rPr lang="en-US" altLang="tr-TR" baseline="-25000" dirty="0" smtClean="0">
                <a:latin typeface="Calibri" pitchFamily="34" charset="0"/>
              </a:rPr>
              <a:t>t</a:t>
            </a:r>
            <a:r>
              <a:rPr lang="en-US" dirty="0" smtClean="0"/>
              <a:t> is equal to the value of K</a:t>
            </a:r>
            <a:r>
              <a:rPr lang="en-US" altLang="tr-TR" baseline="-25000" dirty="0" smtClean="0">
                <a:latin typeface="Calibri" pitchFamily="34" charset="0"/>
              </a:rPr>
              <a:t>b</a:t>
            </a:r>
            <a:r>
              <a:rPr lang="en-US" dirty="0" smtClean="0"/>
              <a:t>.</a:t>
            </a:r>
            <a:endParaRPr lang="tr-TR" dirty="0" smtClean="0"/>
          </a:p>
          <a:p>
            <a:pPr marL="34290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endParaRPr lang="tr-TR" altLang="tr-TR" dirty="0" smtClean="0">
              <a:latin typeface="Calibri" pitchFamily="34" charset="0"/>
            </a:endParaRPr>
          </a:p>
          <a:p>
            <a:pPr marL="342900" lvl="0" indent="-342900" algn="just">
              <a:spcBef>
                <a:spcPct val="20000"/>
              </a:spcBef>
              <a:buFont typeface="Arial" charset="0"/>
              <a:buChar char="•"/>
            </a:pPr>
            <a:r>
              <a:rPr lang="en-US" altLang="tr-TR" dirty="0" smtClean="0">
                <a:latin typeface="Calibri" pitchFamily="34" charset="0"/>
              </a:rPr>
              <a:t>Now we must find T</a:t>
            </a:r>
            <a:r>
              <a:rPr lang="en-US" altLang="tr-TR" baseline="-25000" dirty="0" smtClean="0">
                <a:latin typeface="Calibri" pitchFamily="34" charset="0"/>
              </a:rPr>
              <a:t>m</a:t>
            </a:r>
            <a:r>
              <a:rPr lang="en-US" altLang="tr-TR" dirty="0" smtClean="0">
                <a:latin typeface="Calibri" pitchFamily="34" charset="0"/>
              </a:rPr>
              <a:t>(s) in terms of </a:t>
            </a:r>
            <a:r>
              <a:rPr lang="en-US" altLang="tr-TR" dirty="0" err="1" smtClean="0">
                <a:latin typeface="Calibri" pitchFamily="34" charset="0"/>
              </a:rPr>
              <a:t>θ</a:t>
            </a:r>
            <a:r>
              <a:rPr lang="en-US" altLang="tr-TR" baseline="-25000" dirty="0" err="1" smtClean="0">
                <a:latin typeface="Calibri" pitchFamily="34" charset="0"/>
              </a:rPr>
              <a:t>m</a:t>
            </a:r>
            <a:r>
              <a:rPr lang="en-US" altLang="tr-TR" dirty="0" smtClean="0">
                <a:latin typeface="Calibri" pitchFamily="34" charset="0"/>
              </a:rPr>
              <a:t>(s)  if we are to separate the input and output variables and obtain the transfer function, </a:t>
            </a:r>
            <a:r>
              <a:rPr lang="en-US" altLang="tr-TR" dirty="0" err="1" smtClean="0">
                <a:latin typeface="Calibri" pitchFamily="34" charset="0"/>
              </a:rPr>
              <a:t>θ</a:t>
            </a:r>
            <a:r>
              <a:rPr lang="en-US" altLang="tr-TR" baseline="-25000" dirty="0" err="1" smtClean="0">
                <a:latin typeface="Calibri" pitchFamily="34" charset="0"/>
              </a:rPr>
              <a:t>m</a:t>
            </a:r>
            <a:r>
              <a:rPr lang="en-US" altLang="tr-TR" dirty="0" smtClean="0">
                <a:latin typeface="Calibri" pitchFamily="34" charset="0"/>
              </a:rPr>
              <a:t>(s) /E</a:t>
            </a:r>
            <a:r>
              <a:rPr lang="en-US" altLang="tr-TR" baseline="-25000" dirty="0" smtClean="0">
                <a:latin typeface="Calibri" pitchFamily="34" charset="0"/>
              </a:rPr>
              <a:t>a</a:t>
            </a:r>
            <a:r>
              <a:rPr lang="en-US" altLang="tr-TR" dirty="0" smtClean="0">
                <a:latin typeface="Calibri" pitchFamily="34" charset="0"/>
              </a:rPr>
              <a:t>(s</a:t>
            </a:r>
            <a:r>
              <a:rPr lang="en-US" altLang="tr-TR" dirty="0" smtClean="0">
                <a:latin typeface="Calibri" pitchFamily="34" charset="0"/>
              </a:rPr>
              <a:t>). </a:t>
            </a:r>
            <a:endParaRPr lang="tr-TR" altLang="tr-TR" dirty="0" smtClean="0">
              <a:latin typeface="Calibri" pitchFamily="34" charset="0"/>
            </a:endParaRPr>
          </a:p>
          <a:p>
            <a:pPr marL="342900" lvl="0" indent="-342900" algn="just">
              <a:spcBef>
                <a:spcPct val="20000"/>
              </a:spcBef>
              <a:buFont typeface="Arial" charset="0"/>
              <a:buChar char="•"/>
            </a:pPr>
            <a:endParaRPr lang="tr-TR" altLang="tr-TR" dirty="0" smtClean="0">
              <a:latin typeface="Calibri" pitchFamily="34" charset="0"/>
            </a:endParaRPr>
          </a:p>
          <a:p>
            <a:pPr marL="342900" lvl="0" indent="-342900" algn="just">
              <a:spcBef>
                <a:spcPct val="20000"/>
              </a:spcBef>
              <a:buFont typeface="Arial" charset="0"/>
              <a:buChar char="•"/>
            </a:pPr>
            <a:endParaRPr lang="tr-TR" altLang="tr-TR" dirty="0" smtClean="0">
              <a:latin typeface="Calibri" pitchFamily="34" charset="0"/>
            </a:endParaRPr>
          </a:p>
          <a:p>
            <a:pPr marL="342900" lvl="0" indent="-342900" algn="just">
              <a:spcBef>
                <a:spcPct val="20000"/>
              </a:spcBef>
              <a:buFont typeface="Arial" charset="0"/>
              <a:buChar char="•"/>
            </a:pPr>
            <a:endParaRPr lang="tr-TR" altLang="tr-TR" dirty="0" smtClean="0">
              <a:latin typeface="Calibri" pitchFamily="34" charset="0"/>
            </a:endParaRPr>
          </a:p>
          <a:p>
            <a:pPr marL="342900" lvl="0" indent="-342900" algn="just">
              <a:spcBef>
                <a:spcPct val="20000"/>
              </a:spcBef>
              <a:buFont typeface="Arial" charset="0"/>
              <a:buChar char="•"/>
            </a:pPr>
            <a:endParaRPr lang="tr-TR" altLang="tr-TR" dirty="0" smtClean="0">
              <a:latin typeface="Calibri" pitchFamily="34" charset="0"/>
            </a:endParaRPr>
          </a:p>
          <a:p>
            <a:pPr marL="342900" indent="-342900" algn="just">
              <a:spcBef>
                <a:spcPct val="20000"/>
              </a:spcBef>
              <a:buFont typeface="Arial" charset="0"/>
              <a:buChar char="•"/>
            </a:pPr>
            <a:r>
              <a:rPr lang="en-US" altLang="tr-TR" dirty="0" smtClean="0">
                <a:latin typeface="Calibri" pitchFamily="34" charset="0"/>
              </a:rPr>
              <a:t>If we assume that the armature inductance, </a:t>
            </a:r>
            <a:r>
              <a:rPr lang="en-US" altLang="tr-TR" dirty="0" smtClean="0">
                <a:latin typeface="Calibri" pitchFamily="34" charset="0"/>
              </a:rPr>
              <a:t>L</a:t>
            </a:r>
            <a:r>
              <a:rPr lang="en-US" altLang="tr-TR" baseline="-25000" dirty="0" smtClean="0">
                <a:latin typeface="Calibri" pitchFamily="34" charset="0"/>
              </a:rPr>
              <a:t>a </a:t>
            </a:r>
            <a:r>
              <a:rPr lang="en-US" altLang="tr-TR" dirty="0" smtClean="0">
                <a:latin typeface="Calibri" pitchFamily="34" charset="0"/>
              </a:rPr>
              <a:t>is small compared to the armature resistance, R</a:t>
            </a:r>
            <a:r>
              <a:rPr lang="en-US" altLang="tr-TR" baseline="-25000" dirty="0" smtClean="0">
                <a:latin typeface="Calibri" pitchFamily="34" charset="0"/>
              </a:rPr>
              <a:t>a</a:t>
            </a:r>
            <a:r>
              <a:rPr lang="en-US" altLang="tr-TR" dirty="0" smtClean="0">
                <a:latin typeface="Calibri" pitchFamily="34" charset="0"/>
              </a:rPr>
              <a:t>, which is usual for a dc motor, Eq. (2.151) becomes</a:t>
            </a:r>
            <a:endParaRPr lang="tr-TR" altLang="tr-TR" dirty="0" smtClean="0">
              <a:latin typeface="Calibri" pitchFamily="34" charset="0"/>
            </a:endParaRPr>
          </a:p>
          <a:p>
            <a:pPr marL="342900" indent="-342900" algn="just">
              <a:spcBef>
                <a:spcPct val="20000"/>
              </a:spcBef>
            </a:pPr>
            <a:endParaRPr lang="tr-TR" altLang="tr-TR" dirty="0" smtClean="0">
              <a:latin typeface="Calibri" pitchFamily="34" charset="0"/>
            </a:endParaRPr>
          </a:p>
        </p:txBody>
      </p:sp>
      <p:pic>
        <p:nvPicPr>
          <p:cNvPr id="5" name="4 Resim"/>
          <p:cNvPicPr/>
          <p:nvPr/>
        </p:nvPicPr>
        <p:blipFill>
          <a:blip r:embed="rId2" cstate="print"/>
          <a:srcRect/>
          <a:stretch>
            <a:fillRect/>
          </a:stretch>
        </p:blipFill>
        <p:spPr bwMode="auto">
          <a:xfrm>
            <a:off x="3000364" y="2643182"/>
            <a:ext cx="3000396" cy="428628"/>
          </a:xfrm>
          <a:prstGeom prst="rect">
            <a:avLst/>
          </a:prstGeom>
          <a:noFill/>
          <a:ln w="9525">
            <a:noFill/>
            <a:miter lim="800000"/>
            <a:headEnd/>
            <a:tailEnd/>
          </a:ln>
        </p:spPr>
      </p:pic>
      <p:pic>
        <p:nvPicPr>
          <p:cNvPr id="6" name="5 Resim"/>
          <p:cNvPicPr/>
          <p:nvPr/>
        </p:nvPicPr>
        <p:blipFill>
          <a:blip r:embed="rId3" cstate="print"/>
          <a:srcRect/>
          <a:stretch>
            <a:fillRect/>
          </a:stretch>
        </p:blipFill>
        <p:spPr bwMode="auto">
          <a:xfrm>
            <a:off x="928662" y="3929066"/>
            <a:ext cx="2071702" cy="642942"/>
          </a:xfrm>
          <a:prstGeom prst="rect">
            <a:avLst/>
          </a:prstGeom>
          <a:noFill/>
          <a:ln w="9525">
            <a:noFill/>
            <a:miter lim="800000"/>
            <a:headEnd/>
            <a:tailEnd/>
          </a:ln>
        </p:spPr>
      </p:pic>
      <p:pic>
        <p:nvPicPr>
          <p:cNvPr id="7" name="6 Resim"/>
          <p:cNvPicPr/>
          <p:nvPr/>
        </p:nvPicPr>
        <p:blipFill>
          <a:blip r:embed="rId4" cstate="print"/>
          <a:srcRect/>
          <a:stretch>
            <a:fillRect/>
          </a:stretch>
        </p:blipFill>
        <p:spPr bwMode="auto">
          <a:xfrm>
            <a:off x="5143504" y="4143380"/>
            <a:ext cx="3214710" cy="285752"/>
          </a:xfrm>
          <a:prstGeom prst="rect">
            <a:avLst/>
          </a:prstGeom>
          <a:noFill/>
          <a:ln w="9525">
            <a:noFill/>
            <a:miter lim="800000"/>
            <a:headEnd/>
            <a:tailEnd/>
          </a:ln>
        </p:spPr>
      </p:pic>
      <p:pic>
        <p:nvPicPr>
          <p:cNvPr id="8" name="7 Resim"/>
          <p:cNvPicPr/>
          <p:nvPr/>
        </p:nvPicPr>
        <p:blipFill>
          <a:blip r:embed="rId5" cstate="print"/>
          <a:srcRect/>
          <a:stretch>
            <a:fillRect/>
          </a:stretch>
        </p:blipFill>
        <p:spPr bwMode="auto">
          <a:xfrm>
            <a:off x="2786050" y="4643446"/>
            <a:ext cx="3643338" cy="428628"/>
          </a:xfrm>
          <a:prstGeom prst="rect">
            <a:avLst/>
          </a:prstGeom>
          <a:noFill/>
          <a:ln w="9525">
            <a:noFill/>
            <a:miter lim="800000"/>
            <a:headEnd/>
            <a:tailEnd/>
          </a:ln>
        </p:spPr>
      </p:pic>
      <p:pic>
        <p:nvPicPr>
          <p:cNvPr id="9" name="8 Resim"/>
          <p:cNvPicPr/>
          <p:nvPr/>
        </p:nvPicPr>
        <p:blipFill>
          <a:blip r:embed="rId6" cstate="print"/>
          <a:srcRect/>
          <a:stretch>
            <a:fillRect/>
          </a:stretch>
        </p:blipFill>
        <p:spPr bwMode="auto">
          <a:xfrm>
            <a:off x="1214414" y="5857892"/>
            <a:ext cx="3000396" cy="500066"/>
          </a:xfrm>
          <a:prstGeom prst="rect">
            <a:avLst/>
          </a:prstGeom>
          <a:noFill/>
          <a:ln w="9525">
            <a:noFill/>
            <a:miter lim="800000"/>
            <a:headEnd/>
            <a:tailEnd/>
          </a:ln>
        </p:spPr>
      </p:pic>
      <p:pic>
        <p:nvPicPr>
          <p:cNvPr id="10" name="9 Resim"/>
          <p:cNvPicPr/>
          <p:nvPr/>
        </p:nvPicPr>
        <p:blipFill>
          <a:blip r:embed="rId7" cstate="print"/>
          <a:srcRect/>
          <a:stretch>
            <a:fillRect/>
          </a:stretch>
        </p:blipFill>
        <p:spPr bwMode="auto">
          <a:xfrm>
            <a:off x="4929190" y="5786454"/>
            <a:ext cx="3286148" cy="6429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3</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Translational Mechanical System </a:t>
            </a:r>
            <a:endParaRPr lang="tr-TR" altLang="tr-TR" sz="3200" b="1" dirty="0" smtClean="0">
              <a:latin typeface="Calibri" pitchFamily="34" charset="0"/>
            </a:endParaRPr>
          </a:p>
          <a:p>
            <a:pPr algn="ctr"/>
            <a:r>
              <a:rPr lang="en-US" altLang="tr-TR" sz="3200" b="1" dirty="0" smtClean="0">
                <a:latin typeface="Calibri" pitchFamily="34" charset="0"/>
              </a:rPr>
              <a:t>Transfer Functions</a:t>
            </a:r>
            <a:endParaRPr lang="en-US" altLang="tr-TR" sz="3200" b="1" dirty="0">
              <a:latin typeface="Calibri" pitchFamily="34" charset="0"/>
            </a:endParaRPr>
          </a:p>
        </p:txBody>
      </p:sp>
      <p:sp>
        <p:nvSpPr>
          <p:cNvPr id="34820" name="Content Placeholder 2"/>
          <p:cNvSpPr txBox="1">
            <a:spLocks/>
          </p:cNvSpPr>
          <p:nvPr/>
        </p:nvSpPr>
        <p:spPr bwMode="auto">
          <a:xfrm>
            <a:off x="457200" y="1142984"/>
            <a:ext cx="8229600" cy="5362588"/>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sz="2000" dirty="0" smtClean="0">
                <a:latin typeface="Calibri" pitchFamily="34" charset="0"/>
              </a:rPr>
              <a:t>Comparing the voltage-current column of Table 2.3 and the force-velocity column of Table2.4 leads that,</a:t>
            </a:r>
          </a:p>
          <a:p>
            <a:pPr marL="800100" lvl="1" indent="-342900" algn="just">
              <a:spcBef>
                <a:spcPct val="20000"/>
              </a:spcBef>
              <a:buFont typeface="Arial" charset="0"/>
              <a:buChar char="•"/>
            </a:pPr>
            <a:r>
              <a:rPr lang="en-US" altLang="tr-TR" sz="2000" dirty="0" smtClean="0">
                <a:latin typeface="Calibri" pitchFamily="34" charset="0"/>
              </a:rPr>
              <a:t>Mechanical force is analogous to electrical voltage,</a:t>
            </a:r>
            <a:endParaRPr lang="tr-TR" altLang="tr-TR" sz="2000" dirty="0" smtClean="0">
              <a:latin typeface="Calibri" pitchFamily="34" charset="0"/>
            </a:endParaRPr>
          </a:p>
          <a:p>
            <a:pPr marL="800100" lvl="1" indent="-342900" algn="just">
              <a:spcBef>
                <a:spcPct val="20000"/>
              </a:spcBef>
            </a:pPr>
            <a:endParaRPr lang="en-US" altLang="tr-TR" sz="2000" dirty="0" smtClean="0">
              <a:latin typeface="Calibri" pitchFamily="34" charset="0"/>
            </a:endParaRPr>
          </a:p>
          <a:p>
            <a:pPr marL="342900" indent="-342900" algn="just">
              <a:spcBef>
                <a:spcPct val="20000"/>
              </a:spcBef>
              <a:buFont typeface="Arial" charset="0"/>
              <a:buChar char="•"/>
            </a:pPr>
            <a:r>
              <a:rPr lang="en-US" altLang="tr-TR" sz="2000" dirty="0" smtClean="0">
                <a:latin typeface="Calibri" pitchFamily="34" charset="0"/>
              </a:rPr>
              <a:t>Also, comparing the voltage-charge column of Table 2.3 and the force-displacement column of Table2.4 leads that,</a:t>
            </a:r>
          </a:p>
          <a:p>
            <a:pPr marL="800100" lvl="1" indent="-342900" algn="just">
              <a:spcBef>
                <a:spcPct val="20000"/>
              </a:spcBef>
              <a:buFont typeface="Arial" charset="0"/>
              <a:buChar char="•"/>
            </a:pPr>
            <a:r>
              <a:rPr lang="en-US" altLang="tr-TR" sz="2000" dirty="0" smtClean="0">
                <a:latin typeface="Calibri" pitchFamily="34" charset="0"/>
              </a:rPr>
              <a:t>Mechanical displacement is analogous to electrical charge,</a:t>
            </a:r>
          </a:p>
          <a:p>
            <a:pPr marL="800100" lvl="1" indent="-342900" algn="just">
              <a:spcBef>
                <a:spcPct val="20000"/>
              </a:spcBef>
              <a:buFont typeface="Arial" charset="0"/>
              <a:buChar char="•"/>
            </a:pPr>
            <a:r>
              <a:rPr lang="en-US" altLang="tr-TR" sz="2000" dirty="0" smtClean="0">
                <a:latin typeface="Calibri" pitchFamily="34" charset="0"/>
              </a:rPr>
              <a:t>The spring is analogous to the capacitor,</a:t>
            </a:r>
          </a:p>
          <a:p>
            <a:pPr marL="800100" lvl="1" indent="-342900" algn="just">
              <a:spcBef>
                <a:spcPct val="20000"/>
              </a:spcBef>
              <a:buFont typeface="Arial" charset="0"/>
              <a:buChar char="•"/>
            </a:pPr>
            <a:r>
              <a:rPr lang="en-US" altLang="tr-TR" sz="2000" dirty="0" smtClean="0">
                <a:latin typeface="Calibri" pitchFamily="34" charset="0"/>
              </a:rPr>
              <a:t>The viscous damper is analogous to the resistor.</a:t>
            </a:r>
            <a:endParaRPr lang="tr-TR" altLang="tr-TR" sz="2000" dirty="0" smtClean="0">
              <a:latin typeface="Calibri" pitchFamily="34" charset="0"/>
            </a:endParaRPr>
          </a:p>
          <a:p>
            <a:pPr marL="800100" lvl="1" indent="-342900" algn="just">
              <a:spcBef>
                <a:spcPct val="20000"/>
              </a:spcBef>
            </a:pPr>
            <a:endParaRPr lang="tr-TR" altLang="tr-TR" sz="2000" dirty="0" smtClean="0">
              <a:latin typeface="Calibri" pitchFamily="34" charset="0"/>
            </a:endParaRPr>
          </a:p>
          <a:p>
            <a:pPr marL="342900" indent="-342900" algn="just">
              <a:spcBef>
                <a:spcPct val="20000"/>
              </a:spcBef>
              <a:buFont typeface="Arial" charset="0"/>
              <a:buChar char="•"/>
            </a:pPr>
            <a:r>
              <a:rPr lang="en-US" altLang="tr-TR" sz="2000" dirty="0" smtClean="0">
                <a:latin typeface="Calibri" pitchFamily="34" charset="0"/>
              </a:rPr>
              <a:t>Another analogy can be drawn by comparing the force-velocity column of Table 2.4 to the current-voltage column of Table 2.3 in reverse order:</a:t>
            </a:r>
          </a:p>
          <a:p>
            <a:pPr marL="800100" lvl="1" indent="-342900" algn="just">
              <a:spcBef>
                <a:spcPct val="20000"/>
              </a:spcBef>
              <a:buFont typeface="Arial" charset="0"/>
              <a:buChar char="•"/>
            </a:pPr>
            <a:r>
              <a:rPr lang="en-US" altLang="tr-TR" sz="2000" dirty="0" smtClean="0">
                <a:latin typeface="Calibri" pitchFamily="34" charset="0"/>
              </a:rPr>
              <a:t>Mechanical force is analogous to electrical current,</a:t>
            </a:r>
          </a:p>
          <a:p>
            <a:pPr marL="800100" lvl="1" indent="-342900" algn="just">
              <a:spcBef>
                <a:spcPct val="20000"/>
              </a:spcBef>
              <a:buFont typeface="Arial" charset="0"/>
              <a:buChar char="•"/>
            </a:pPr>
            <a:r>
              <a:rPr lang="en-US" altLang="tr-TR" sz="2000" dirty="0" smtClean="0">
                <a:latin typeface="Calibri" pitchFamily="34" charset="0"/>
              </a:rPr>
              <a:t>Mechanical velocity is analogous to electrical voltage,</a:t>
            </a:r>
          </a:p>
          <a:p>
            <a:pPr marL="800100" lvl="1" indent="-342900" algn="just">
              <a:spcBef>
                <a:spcPct val="20000"/>
              </a:spcBef>
              <a:buFont typeface="Arial" charset="0"/>
              <a:buChar char="•"/>
            </a:pPr>
            <a:r>
              <a:rPr lang="en-US" altLang="tr-TR" sz="2000" dirty="0" smtClean="0">
                <a:latin typeface="Calibri" pitchFamily="34" charset="0"/>
              </a:rPr>
              <a:t>The spring is analogous to the inductor,</a:t>
            </a:r>
          </a:p>
          <a:p>
            <a:pPr marL="800100" lvl="1" indent="-342900" algn="just">
              <a:spcBef>
                <a:spcPct val="20000"/>
              </a:spcBef>
              <a:buFont typeface="Arial" charset="0"/>
              <a:buChar char="•"/>
            </a:pPr>
            <a:r>
              <a:rPr lang="en-US" altLang="tr-TR" sz="2000" dirty="0" smtClean="0">
                <a:latin typeface="Calibri" pitchFamily="34" charset="0"/>
              </a:rPr>
              <a:t>The viscous damper is analogous to the capacitor.</a:t>
            </a:r>
            <a:endParaRPr lang="en-US" altLang="tr-TR" sz="2400" dirty="0">
              <a:latin typeface="Calibri" pitchFamily="34" charset="0"/>
            </a:endParaRP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4</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Translational Mechanical System </a:t>
            </a:r>
            <a:endParaRPr lang="tr-TR" altLang="tr-TR" sz="3200" b="1" dirty="0" smtClean="0">
              <a:latin typeface="Calibri" pitchFamily="34" charset="0"/>
            </a:endParaRPr>
          </a:p>
          <a:p>
            <a:pPr algn="ctr"/>
            <a:r>
              <a:rPr lang="en-US" altLang="tr-TR" sz="3200" b="1" dirty="0" smtClean="0">
                <a:latin typeface="Calibri" pitchFamily="34" charset="0"/>
              </a:rPr>
              <a:t>Transfer Functions</a:t>
            </a:r>
            <a:endParaRPr lang="en-US" altLang="tr-TR" sz="3200" b="1" dirty="0">
              <a:latin typeface="Calibri" pitchFamily="34" charset="0"/>
            </a:endParaRPr>
          </a:p>
        </p:txBody>
      </p:sp>
      <p:sp>
        <p:nvSpPr>
          <p:cNvPr id="34820" name="Content Placeholder 2"/>
          <p:cNvSpPr txBox="1">
            <a:spLocks/>
          </p:cNvSpPr>
          <p:nvPr/>
        </p:nvSpPr>
        <p:spPr bwMode="auto">
          <a:xfrm>
            <a:off x="457200" y="1352560"/>
            <a:ext cx="8229600" cy="350520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sz="2000" dirty="0" smtClean="0">
                <a:latin typeface="Calibri" pitchFamily="34" charset="0"/>
              </a:rPr>
              <a:t>The mechanical system requires just one differential equation, called the equation of motion, to describe it. To obtain the transfer function of a mechanical system; </a:t>
            </a:r>
            <a:endParaRPr lang="tr-TR" altLang="tr-TR" sz="2000" dirty="0" smtClean="0">
              <a:latin typeface="Calibri" pitchFamily="34" charset="0"/>
            </a:endParaRPr>
          </a:p>
          <a:p>
            <a:pPr marL="342900" indent="-342900" algn="just">
              <a:spcBef>
                <a:spcPct val="20000"/>
              </a:spcBef>
            </a:pPr>
            <a:endParaRPr lang="en-US" altLang="tr-TR" sz="2000" dirty="0" smtClean="0">
              <a:latin typeface="Calibri" pitchFamily="34" charset="0"/>
            </a:endParaRPr>
          </a:p>
          <a:p>
            <a:pPr marL="800100" lvl="1" indent="-342900" algn="just">
              <a:spcBef>
                <a:spcPct val="20000"/>
              </a:spcBef>
              <a:buFont typeface="Arial" charset="0"/>
              <a:buChar char="•"/>
            </a:pPr>
            <a:r>
              <a:rPr lang="en-US" altLang="tr-TR" sz="2000" dirty="0" smtClean="0">
                <a:latin typeface="Calibri" pitchFamily="34" charset="0"/>
              </a:rPr>
              <a:t>We will begin by  assuming a positive direction of motion, for example, to the right,</a:t>
            </a:r>
          </a:p>
          <a:p>
            <a:pPr marL="800100" lvl="1" indent="-342900" algn="just">
              <a:spcBef>
                <a:spcPct val="20000"/>
              </a:spcBef>
              <a:buFont typeface="Arial" charset="0"/>
              <a:buChar char="•"/>
            </a:pPr>
            <a:r>
              <a:rPr lang="en-US" altLang="tr-TR" sz="2000" dirty="0" smtClean="0">
                <a:latin typeface="Calibri" pitchFamily="34" charset="0"/>
              </a:rPr>
              <a:t>Using our assumed direction of positive motion, we first draw a free-body diagram (for each mass), placing on the body all forces that act on the body either in the direction of motion or opposite to it,</a:t>
            </a:r>
          </a:p>
          <a:p>
            <a:pPr marL="800100" lvl="1" indent="-342900" algn="just">
              <a:spcBef>
                <a:spcPct val="20000"/>
              </a:spcBef>
              <a:buFont typeface="Arial" charset="0"/>
              <a:buChar char="•"/>
            </a:pPr>
            <a:r>
              <a:rPr lang="en-US" altLang="tr-TR" sz="2000" dirty="0" smtClean="0">
                <a:latin typeface="Calibri" pitchFamily="34" charset="0"/>
              </a:rPr>
              <a:t>Next we use Newton’s law to form a differential equation of motion by summing the forces and setting the sum equal to zero.</a:t>
            </a:r>
          </a:p>
          <a:p>
            <a:pPr marL="800100" lvl="1" indent="-342900" algn="just">
              <a:spcBef>
                <a:spcPct val="20000"/>
              </a:spcBef>
              <a:buFont typeface="Arial" charset="0"/>
              <a:buChar char="•"/>
            </a:pPr>
            <a:r>
              <a:rPr lang="en-US" altLang="tr-TR" sz="2000" dirty="0" smtClean="0">
                <a:latin typeface="Calibri" pitchFamily="34" charset="0"/>
              </a:rPr>
              <a:t>Finally, assuming zero initial conditions, we take the Laplace transform of the differential equation, separate the variables, and arrive at the transfer function.</a:t>
            </a: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5</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(2.16, pp.63) Transfer function of one equation of motion</a:t>
            </a:r>
            <a:endParaRPr lang="en-US" altLang="tr-TR" sz="3200" b="1" dirty="0">
              <a:latin typeface="Calibri" pitchFamily="34" charset="0"/>
            </a:endParaRPr>
          </a:p>
        </p:txBody>
      </p:sp>
      <p:sp>
        <p:nvSpPr>
          <p:cNvPr id="34820" name="Content Placeholder 2"/>
          <p:cNvSpPr txBox="1">
            <a:spLocks/>
          </p:cNvSpPr>
          <p:nvPr/>
        </p:nvSpPr>
        <p:spPr bwMode="auto">
          <a:xfrm>
            <a:off x="457200" y="1352560"/>
            <a:ext cx="8229600" cy="3505200"/>
          </a:xfrm>
          <a:prstGeom prst="rect">
            <a:avLst/>
          </a:prstGeom>
          <a:noFill/>
          <a:ln w="9525">
            <a:noFill/>
            <a:miter lim="800000"/>
            <a:headEnd/>
            <a:tailEnd/>
          </a:ln>
        </p:spPr>
        <p:txBody>
          <a:bodyPr/>
          <a:lstStyle/>
          <a:p>
            <a:r>
              <a:rPr lang="en-US" sz="2000" dirty="0"/>
              <a:t>Find the transfer function, X(s)/F(s</a:t>
            </a:r>
            <a:r>
              <a:rPr lang="en-US" sz="2000" dirty="0" smtClean="0"/>
              <a:t>).</a:t>
            </a:r>
            <a:endParaRPr lang="tr-TR" sz="2000" dirty="0" smtClean="0"/>
          </a:p>
          <a:p>
            <a:endParaRPr lang="tr-TR" sz="2000" dirty="0" smtClean="0"/>
          </a:p>
          <a:p>
            <a:r>
              <a:rPr lang="en-US" sz="2000" dirty="0" smtClean="0"/>
              <a:t>The </a:t>
            </a:r>
            <a:r>
              <a:rPr lang="en-US" sz="2000" dirty="0"/>
              <a:t>free-body diagram</a:t>
            </a:r>
            <a:r>
              <a:rPr lang="en-US" sz="2000" dirty="0" smtClean="0"/>
              <a:t>:</a:t>
            </a:r>
            <a:endParaRPr lang="tr-TR" sz="2000" dirty="0" smtClean="0"/>
          </a:p>
          <a:p>
            <a:endParaRPr lang="tr-TR" sz="2000" dirty="0"/>
          </a:p>
          <a:p>
            <a:endParaRPr lang="tr-TR" sz="2000" dirty="0" smtClean="0"/>
          </a:p>
          <a:p>
            <a:endParaRPr lang="tr-TR" sz="2000" dirty="0"/>
          </a:p>
          <a:p>
            <a:pPr algn="just">
              <a:lnSpc>
                <a:spcPct val="115000"/>
              </a:lnSpc>
              <a:spcAft>
                <a:spcPts val="0"/>
              </a:spcAft>
            </a:pPr>
            <a:r>
              <a:rPr lang="en-US" sz="2000" dirty="0" smtClean="0">
                <a:ea typeface="Calibri"/>
                <a:cs typeface="AdvTTR"/>
              </a:rPr>
              <a:t>Note </a:t>
            </a:r>
            <a:r>
              <a:rPr lang="en-US" sz="2000" dirty="0">
                <a:ea typeface="Calibri"/>
                <a:cs typeface="AdvTTR"/>
              </a:rPr>
              <a:t>that, </a:t>
            </a:r>
            <a:endParaRPr lang="tr-TR" sz="2000" dirty="0">
              <a:ea typeface="Calibri"/>
              <a:cs typeface="Times New Roman"/>
            </a:endParaRPr>
          </a:p>
          <a:p>
            <a:pPr marL="342900" lvl="0" indent="-342900" algn="just">
              <a:lnSpc>
                <a:spcPct val="115000"/>
              </a:lnSpc>
              <a:spcAft>
                <a:spcPts val="0"/>
              </a:spcAft>
              <a:buFont typeface="Symbol"/>
              <a:buChar char=""/>
            </a:pPr>
            <a:r>
              <a:rPr lang="en-US" sz="2000" dirty="0">
                <a:ea typeface="Calibri"/>
                <a:cs typeface="AdvTTR"/>
              </a:rPr>
              <a:t>All the forces felt by the mass are placed on the mass, and we assumed the mass is traveling toward the right. </a:t>
            </a:r>
            <a:endParaRPr lang="tr-TR" sz="2000" dirty="0">
              <a:ea typeface="Calibri"/>
              <a:cs typeface="Times New Roman"/>
            </a:endParaRPr>
          </a:p>
          <a:p>
            <a:pPr marL="342900" lvl="0" indent="-342900" algn="just">
              <a:lnSpc>
                <a:spcPct val="115000"/>
              </a:lnSpc>
              <a:spcAft>
                <a:spcPts val="0"/>
              </a:spcAft>
              <a:buFont typeface="Symbol"/>
              <a:buChar char=""/>
            </a:pPr>
            <a:r>
              <a:rPr lang="en-US" sz="2000" dirty="0">
                <a:ea typeface="Calibri"/>
                <a:cs typeface="AdvTTR"/>
              </a:rPr>
              <a:t>Thus only the applied force points to the right, and all other forces (the spring, viscous damper and the force due to acceleration) act to oppose it. </a:t>
            </a:r>
            <a:endParaRPr lang="tr-TR" sz="2000" dirty="0">
              <a:ea typeface="Calibri"/>
              <a:cs typeface="Times New Roman"/>
            </a:endParaRPr>
          </a:p>
          <a:p>
            <a:endParaRPr lang="tr-TR" sz="2400" dirty="0" smtClean="0"/>
          </a:p>
          <a:p>
            <a:endParaRPr lang="tr-TR" sz="2400" dirty="0"/>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6215074" y="1372664"/>
            <a:ext cx="2423431" cy="1699146"/>
          </a:xfrm>
          <a:prstGeom prst="rect">
            <a:avLst/>
          </a:prstGeom>
          <a:noFill/>
          <a:ln w="9525">
            <a:noFill/>
            <a:miter lim="800000"/>
            <a:headEnd/>
            <a:tailEnd/>
          </a:ln>
        </p:spPr>
      </p:pic>
      <p:pic>
        <p:nvPicPr>
          <p:cNvPr id="16" name="15 Resim"/>
          <p:cNvPicPr/>
          <p:nvPr/>
        </p:nvPicPr>
        <p:blipFill>
          <a:blip r:embed="rId3" cstate="print"/>
          <a:srcRect/>
          <a:stretch>
            <a:fillRect/>
          </a:stretch>
        </p:blipFill>
        <p:spPr bwMode="auto">
          <a:xfrm>
            <a:off x="3286116" y="2000240"/>
            <a:ext cx="1850694" cy="1441543"/>
          </a:xfrm>
          <a:prstGeom prst="rect">
            <a:avLst/>
          </a:prstGeom>
          <a:noFill/>
          <a:ln w="9525">
            <a:noFill/>
            <a:miter lim="800000"/>
            <a:headEnd/>
            <a:tailEnd/>
          </a:ln>
        </p:spPr>
      </p:pic>
      <p:pic>
        <p:nvPicPr>
          <p:cNvPr id="18" name="17 Resim"/>
          <p:cNvPicPr/>
          <p:nvPr/>
        </p:nvPicPr>
        <p:blipFill>
          <a:blip r:embed="rId4" cstate="print"/>
          <a:srcRect/>
          <a:stretch>
            <a:fillRect/>
          </a:stretch>
        </p:blipFill>
        <p:spPr bwMode="auto">
          <a:xfrm>
            <a:off x="2920227" y="5000636"/>
            <a:ext cx="3009095" cy="453149"/>
          </a:xfrm>
          <a:prstGeom prst="rect">
            <a:avLst/>
          </a:prstGeom>
          <a:noFill/>
          <a:ln w="9525">
            <a:noFill/>
            <a:miter lim="800000"/>
            <a:headEnd/>
            <a:tailEnd/>
          </a:ln>
        </p:spPr>
      </p:pic>
      <p:pic>
        <p:nvPicPr>
          <p:cNvPr id="19" name="18 Resim"/>
          <p:cNvPicPr/>
          <p:nvPr/>
        </p:nvPicPr>
        <p:blipFill>
          <a:blip r:embed="rId5" cstate="print"/>
          <a:srcRect/>
          <a:stretch>
            <a:fillRect/>
          </a:stretch>
        </p:blipFill>
        <p:spPr bwMode="auto">
          <a:xfrm>
            <a:off x="3134542" y="5572139"/>
            <a:ext cx="2532587" cy="360647"/>
          </a:xfrm>
          <a:prstGeom prst="rect">
            <a:avLst/>
          </a:prstGeom>
          <a:noFill/>
          <a:ln w="9525">
            <a:noFill/>
            <a:miter lim="800000"/>
            <a:headEnd/>
            <a:tailEnd/>
          </a:ln>
        </p:spPr>
      </p:pic>
      <p:pic>
        <p:nvPicPr>
          <p:cNvPr id="20" name="19 Resim"/>
          <p:cNvPicPr/>
          <p:nvPr/>
        </p:nvPicPr>
        <p:blipFill>
          <a:blip r:embed="rId6" cstate="print"/>
          <a:srcRect/>
          <a:stretch>
            <a:fillRect/>
          </a:stretch>
        </p:blipFill>
        <p:spPr bwMode="auto">
          <a:xfrm>
            <a:off x="3348856" y="6072206"/>
            <a:ext cx="2071702" cy="642918"/>
          </a:xfrm>
          <a:prstGeom prst="rect">
            <a:avLst/>
          </a:prstGeom>
          <a:noFill/>
          <a:ln w="9525">
            <a:noFill/>
            <a:miter lim="800000"/>
            <a:headEnd/>
            <a:tailEnd/>
          </a:ln>
        </p:spPr>
      </p:pic>
      <p:pic>
        <p:nvPicPr>
          <p:cNvPr id="21" name="20 Resim"/>
          <p:cNvPicPr/>
          <p:nvPr/>
        </p:nvPicPr>
        <p:blipFill>
          <a:blip r:embed="rId7" cstate="print"/>
          <a:srcRect/>
          <a:stretch>
            <a:fillRect/>
          </a:stretch>
        </p:blipFill>
        <p:spPr bwMode="auto">
          <a:xfrm>
            <a:off x="6286512" y="5143512"/>
            <a:ext cx="2014467" cy="1344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6</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Translational Mechanical System </a:t>
            </a:r>
            <a:endParaRPr lang="tr-TR" altLang="tr-TR" sz="3200" b="1" dirty="0" smtClean="0">
              <a:latin typeface="Calibri" pitchFamily="34" charset="0"/>
            </a:endParaRPr>
          </a:p>
          <a:p>
            <a:pPr algn="ctr"/>
            <a:r>
              <a:rPr lang="en-US" altLang="tr-TR" sz="3200" b="1" dirty="0" smtClean="0">
                <a:latin typeface="Calibri" pitchFamily="34" charset="0"/>
              </a:rPr>
              <a:t>Transfer Functions</a:t>
            </a:r>
            <a:endParaRPr lang="en-US" altLang="tr-TR" sz="3200" b="1" dirty="0">
              <a:latin typeface="Calibri" pitchFamily="34" charset="0"/>
            </a:endParaRPr>
          </a:p>
        </p:txBody>
      </p:sp>
      <p:sp>
        <p:nvSpPr>
          <p:cNvPr id="34820" name="Content Placeholder 2"/>
          <p:cNvSpPr txBox="1">
            <a:spLocks/>
          </p:cNvSpPr>
          <p:nvPr/>
        </p:nvSpPr>
        <p:spPr bwMode="auto">
          <a:xfrm>
            <a:off x="457200" y="1209684"/>
            <a:ext cx="8229600" cy="5434026"/>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sz="2400" dirty="0"/>
              <a:t>Taking the Laplace transform of the force-displacement column in Table 2.4, we obtain for the </a:t>
            </a:r>
            <a:r>
              <a:rPr lang="en-US" sz="2400" dirty="0" smtClean="0"/>
              <a:t>spring</a:t>
            </a:r>
            <a:endParaRPr lang="tr-TR" sz="2400" dirty="0" smtClean="0"/>
          </a:p>
          <a:p>
            <a:pPr marL="342900" indent="-342900" algn="just">
              <a:spcBef>
                <a:spcPct val="20000"/>
              </a:spcBef>
              <a:buFont typeface="Arial" charset="0"/>
              <a:buChar char="•"/>
            </a:pPr>
            <a:endParaRPr lang="tr-TR" altLang="tr-TR" sz="2400" dirty="0">
              <a:latin typeface="Calibri" pitchFamily="34" charset="0"/>
            </a:endParaRPr>
          </a:p>
          <a:p>
            <a:pPr marL="342900" indent="-342900" algn="just">
              <a:spcBef>
                <a:spcPct val="20000"/>
              </a:spcBef>
            </a:pPr>
            <a:r>
              <a:rPr lang="en-US" sz="2400" dirty="0"/>
              <a:t>for the viscous damper,</a:t>
            </a:r>
            <a:endParaRPr lang="tr-TR" sz="2400" dirty="0"/>
          </a:p>
          <a:p>
            <a:pPr marL="342900" indent="-342900" algn="just">
              <a:spcBef>
                <a:spcPct val="20000"/>
              </a:spcBef>
            </a:pPr>
            <a:r>
              <a:rPr lang="en-US" sz="2400" dirty="0"/>
              <a:t>and for the mass</a:t>
            </a:r>
            <a:endParaRPr lang="tr-TR" sz="2400" dirty="0"/>
          </a:p>
          <a:p>
            <a:pPr marL="342900" indent="-342900" algn="just">
              <a:spcBef>
                <a:spcPct val="20000"/>
              </a:spcBef>
            </a:pPr>
            <a:r>
              <a:rPr lang="en-US" sz="2400" dirty="0"/>
              <a:t>If we define impedance for mechanical components </a:t>
            </a:r>
            <a:r>
              <a:rPr lang="en-US" sz="2400" dirty="0" smtClean="0"/>
              <a:t>as</a:t>
            </a:r>
            <a:endParaRPr lang="tr-TR" sz="2400" dirty="0" smtClean="0"/>
          </a:p>
          <a:p>
            <a:pPr marL="342900" indent="-342900" algn="just">
              <a:spcBef>
                <a:spcPct val="20000"/>
              </a:spcBef>
            </a:pPr>
            <a:endParaRPr lang="tr-TR" sz="2400" dirty="0"/>
          </a:p>
          <a:p>
            <a:pPr marL="342900" indent="-342900" algn="just">
              <a:spcBef>
                <a:spcPct val="20000"/>
              </a:spcBef>
            </a:pPr>
            <a:r>
              <a:rPr lang="en-US" sz="2400" dirty="0"/>
              <a:t>Replacing each force in Figure 2.16(a) by its Laplace </a:t>
            </a:r>
            <a:r>
              <a:rPr lang="en-US" sz="2400" dirty="0" smtClean="0"/>
              <a:t>transform,</a:t>
            </a:r>
            <a:endParaRPr lang="tr-TR" sz="2400" dirty="0" smtClean="0"/>
          </a:p>
          <a:p>
            <a:pPr marL="342900" indent="-342900" algn="just">
              <a:spcBef>
                <a:spcPct val="20000"/>
              </a:spcBef>
            </a:pPr>
            <a:r>
              <a:rPr lang="en-US" sz="2400" dirty="0" smtClean="0"/>
              <a:t>which </a:t>
            </a:r>
            <a:r>
              <a:rPr lang="en-US" sz="2400" dirty="0"/>
              <a:t>is in the format, we </a:t>
            </a:r>
            <a:r>
              <a:rPr lang="en-US" sz="2400" dirty="0" smtClean="0"/>
              <a:t>obtain</a:t>
            </a:r>
            <a:endParaRPr lang="tr-TR" sz="2400" dirty="0" smtClean="0"/>
          </a:p>
          <a:p>
            <a:pPr marL="342900" indent="-342900" algn="just">
              <a:spcBef>
                <a:spcPct val="20000"/>
              </a:spcBef>
            </a:pPr>
            <a:endParaRPr lang="tr-TR" sz="2400" dirty="0"/>
          </a:p>
          <a:p>
            <a:pPr marL="342900" indent="-342900" algn="just">
              <a:spcBef>
                <a:spcPct val="20000"/>
              </a:spcBef>
            </a:pPr>
            <a:r>
              <a:rPr lang="en-US" sz="2400" dirty="0"/>
              <a:t>from which we could have obtained</a:t>
            </a:r>
            <a:endParaRPr lang="tr-TR" sz="2400" dirty="0"/>
          </a:p>
          <a:p>
            <a:pPr marL="342900" indent="-342900" algn="just">
              <a:spcBef>
                <a:spcPct val="20000"/>
              </a:spcBef>
              <a:buFont typeface="Arial" charset="0"/>
              <a:buChar char="•"/>
            </a:pPr>
            <a:endParaRPr lang="en-US" altLang="tr-TR" sz="2400" dirty="0">
              <a:latin typeface="Calibri" pitchFamily="34" charset="0"/>
            </a:endParaRP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6643702" y="1643050"/>
            <a:ext cx="1086419" cy="347417"/>
          </a:xfrm>
          <a:prstGeom prst="rect">
            <a:avLst/>
          </a:prstGeom>
          <a:noFill/>
          <a:ln w="9525">
            <a:noFill/>
            <a:miter lim="800000"/>
            <a:headEnd/>
            <a:tailEnd/>
          </a:ln>
        </p:spPr>
      </p:pic>
      <p:pic>
        <p:nvPicPr>
          <p:cNvPr id="16" name="15 Resim"/>
          <p:cNvPicPr/>
          <p:nvPr/>
        </p:nvPicPr>
        <p:blipFill>
          <a:blip r:embed="rId3" cstate="print"/>
          <a:srcRect/>
          <a:stretch>
            <a:fillRect/>
          </a:stretch>
        </p:blipFill>
        <p:spPr bwMode="auto">
          <a:xfrm>
            <a:off x="4000496" y="2571744"/>
            <a:ext cx="1188777" cy="333828"/>
          </a:xfrm>
          <a:prstGeom prst="rect">
            <a:avLst/>
          </a:prstGeom>
          <a:noFill/>
          <a:ln w="9525">
            <a:noFill/>
            <a:miter lim="800000"/>
            <a:headEnd/>
            <a:tailEnd/>
          </a:ln>
        </p:spPr>
      </p:pic>
      <p:pic>
        <p:nvPicPr>
          <p:cNvPr id="17" name="16 Resim"/>
          <p:cNvPicPr/>
          <p:nvPr/>
        </p:nvPicPr>
        <p:blipFill>
          <a:blip r:embed="rId4" cstate="print"/>
          <a:srcRect/>
          <a:stretch>
            <a:fillRect/>
          </a:stretch>
        </p:blipFill>
        <p:spPr bwMode="auto">
          <a:xfrm>
            <a:off x="4000496" y="3000372"/>
            <a:ext cx="1188777" cy="340946"/>
          </a:xfrm>
          <a:prstGeom prst="rect">
            <a:avLst/>
          </a:prstGeom>
          <a:noFill/>
          <a:ln w="9525">
            <a:noFill/>
            <a:miter lim="800000"/>
            <a:headEnd/>
            <a:tailEnd/>
          </a:ln>
        </p:spPr>
      </p:pic>
      <p:pic>
        <p:nvPicPr>
          <p:cNvPr id="18" name="17 Resim"/>
          <p:cNvPicPr/>
          <p:nvPr/>
        </p:nvPicPr>
        <p:blipFill>
          <a:blip r:embed="rId5" cstate="print"/>
          <a:srcRect/>
          <a:stretch>
            <a:fillRect/>
          </a:stretch>
        </p:blipFill>
        <p:spPr bwMode="auto">
          <a:xfrm>
            <a:off x="7429520" y="3286124"/>
            <a:ext cx="1188777" cy="583427"/>
          </a:xfrm>
          <a:prstGeom prst="rect">
            <a:avLst/>
          </a:prstGeom>
          <a:noFill/>
          <a:ln w="9525">
            <a:noFill/>
            <a:miter lim="800000"/>
            <a:headEnd/>
            <a:tailEnd/>
          </a:ln>
        </p:spPr>
      </p:pic>
      <p:pic>
        <p:nvPicPr>
          <p:cNvPr id="19" name="18 Resim"/>
          <p:cNvPicPr/>
          <p:nvPr/>
        </p:nvPicPr>
        <p:blipFill>
          <a:blip r:embed="rId6" cstate="print"/>
          <a:srcRect l="2163" r="3763"/>
          <a:stretch>
            <a:fillRect/>
          </a:stretch>
        </p:blipFill>
        <p:spPr bwMode="auto">
          <a:xfrm>
            <a:off x="7286644" y="4572008"/>
            <a:ext cx="1785950" cy="1498524"/>
          </a:xfrm>
          <a:prstGeom prst="rect">
            <a:avLst/>
          </a:prstGeom>
          <a:noFill/>
          <a:ln w="9525">
            <a:noFill/>
            <a:miter lim="800000"/>
            <a:headEnd/>
            <a:tailEnd/>
          </a:ln>
        </p:spPr>
      </p:pic>
      <p:pic>
        <p:nvPicPr>
          <p:cNvPr id="21" name="20 Resim"/>
          <p:cNvPicPr/>
          <p:nvPr/>
        </p:nvPicPr>
        <p:blipFill>
          <a:blip r:embed="rId7" cstate="print"/>
          <a:srcRect/>
          <a:stretch>
            <a:fillRect/>
          </a:stretch>
        </p:blipFill>
        <p:spPr bwMode="auto">
          <a:xfrm>
            <a:off x="5002847" y="5643578"/>
            <a:ext cx="2212359" cy="255018"/>
          </a:xfrm>
          <a:prstGeom prst="rect">
            <a:avLst/>
          </a:prstGeom>
          <a:noFill/>
          <a:ln w="9525">
            <a:noFill/>
            <a:miter lim="800000"/>
            <a:headEnd/>
            <a:tailEnd/>
          </a:ln>
        </p:spPr>
      </p:pic>
      <p:pic>
        <p:nvPicPr>
          <p:cNvPr id="22" name="21 Resim"/>
          <p:cNvPicPr/>
          <p:nvPr/>
        </p:nvPicPr>
        <p:blipFill>
          <a:blip r:embed="rId8" cstate="print"/>
          <a:srcRect/>
          <a:stretch>
            <a:fillRect/>
          </a:stretch>
        </p:blipFill>
        <p:spPr bwMode="auto">
          <a:xfrm>
            <a:off x="3029674" y="6109942"/>
            <a:ext cx="3542590" cy="319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7</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(2.17, pp.65) Transfer function of </a:t>
            </a:r>
            <a:r>
              <a:rPr lang="tr-TR" altLang="tr-TR" sz="3200" b="1" dirty="0" err="1" smtClean="0">
                <a:latin typeface="Calibri" pitchFamily="34" charset="0"/>
              </a:rPr>
              <a:t>two</a:t>
            </a:r>
            <a:r>
              <a:rPr lang="en-US" altLang="tr-TR" sz="3200" b="1" dirty="0" smtClean="0">
                <a:latin typeface="Calibri" pitchFamily="34" charset="0"/>
              </a:rPr>
              <a:t> equation of motion</a:t>
            </a:r>
          </a:p>
        </p:txBody>
      </p:sp>
      <p:sp>
        <p:nvSpPr>
          <p:cNvPr id="34820" name="Content Placeholder 2"/>
          <p:cNvSpPr txBox="1">
            <a:spLocks/>
          </p:cNvSpPr>
          <p:nvPr/>
        </p:nvSpPr>
        <p:spPr bwMode="auto">
          <a:xfrm>
            <a:off x="457200" y="1209684"/>
            <a:ext cx="8229600" cy="3505200"/>
          </a:xfrm>
          <a:prstGeom prst="rect">
            <a:avLst/>
          </a:prstGeom>
          <a:noFill/>
          <a:ln w="9525">
            <a:noFill/>
            <a:miter lim="800000"/>
            <a:headEnd/>
            <a:tailEnd/>
          </a:ln>
        </p:spPr>
        <p:txBody>
          <a:bodyPr/>
          <a:lstStyle/>
          <a:p>
            <a:pPr marL="342900" indent="-342900" algn="just">
              <a:spcBef>
                <a:spcPct val="20000"/>
              </a:spcBef>
            </a:pPr>
            <a:r>
              <a:rPr lang="en-US" sz="2400" dirty="0"/>
              <a:t>Find the transfer function, X</a:t>
            </a:r>
            <a:r>
              <a:rPr lang="en-US" sz="2400" baseline="-25000" dirty="0"/>
              <a:t>2</a:t>
            </a:r>
            <a:r>
              <a:rPr lang="en-US" sz="2400" dirty="0"/>
              <a:t>(s)/F(s</a:t>
            </a:r>
            <a:r>
              <a:rPr lang="en-US" sz="2400" dirty="0" smtClean="0"/>
              <a:t>).</a:t>
            </a:r>
            <a:endParaRPr lang="tr-TR" sz="2400" dirty="0" smtClean="0"/>
          </a:p>
          <a:p>
            <a:pPr marL="342900" indent="-342900" algn="just">
              <a:spcBef>
                <a:spcPct val="20000"/>
              </a:spcBef>
            </a:pPr>
            <a:endParaRPr lang="tr-TR" sz="2400" dirty="0"/>
          </a:p>
          <a:p>
            <a:pPr marL="342900" indent="-342900" algn="just">
              <a:spcBef>
                <a:spcPct val="20000"/>
              </a:spcBef>
            </a:pPr>
            <a:endParaRPr lang="tr-TR" sz="2000" dirty="0" smtClean="0"/>
          </a:p>
          <a:p>
            <a:pPr marL="342900" indent="-342900" algn="just">
              <a:spcBef>
                <a:spcPct val="20000"/>
              </a:spcBef>
              <a:buFont typeface="Arial" pitchFamily="34" charset="0"/>
              <a:buChar char="•"/>
            </a:pPr>
            <a:r>
              <a:rPr lang="en-US" sz="2000" dirty="0" smtClean="0"/>
              <a:t>The system has two degrees of freedom, since each mass can be moved in the horizontal direction while the other is held still. Thus, two simultaneous equations of motion will be required to describe the system.</a:t>
            </a:r>
          </a:p>
          <a:p>
            <a:pPr marL="342900" indent="-342900" algn="just">
              <a:spcBef>
                <a:spcPct val="20000"/>
              </a:spcBef>
              <a:buFont typeface="Arial" pitchFamily="34" charset="0"/>
              <a:buChar char="•"/>
            </a:pPr>
            <a:r>
              <a:rPr lang="en-US" sz="2000" dirty="0" smtClean="0"/>
              <a:t>The two equations come from free-body diagrams of each mass. Superposition is used to draw the free</a:t>
            </a:r>
            <a:r>
              <a:rPr lang="tr-TR" sz="2000" dirty="0" smtClean="0"/>
              <a:t> </a:t>
            </a:r>
            <a:r>
              <a:rPr lang="en-US" sz="2000" dirty="0" smtClean="0"/>
              <a:t>body diagrams. For example, the forces on M1 are due to (1) its own motion and (2) the motion of</a:t>
            </a:r>
            <a:r>
              <a:rPr lang="tr-TR" sz="2000" dirty="0" smtClean="0"/>
              <a:t> </a:t>
            </a:r>
            <a:r>
              <a:rPr lang="en-US" sz="2000" dirty="0" smtClean="0"/>
              <a:t>M2 transmitted to</a:t>
            </a:r>
            <a:r>
              <a:rPr lang="tr-TR" sz="2000" dirty="0" smtClean="0"/>
              <a:t> </a:t>
            </a:r>
            <a:r>
              <a:rPr lang="en-US" sz="2000" dirty="0" smtClean="0"/>
              <a:t>M1 through the system. We will consider these two sources separately.</a:t>
            </a:r>
          </a:p>
          <a:p>
            <a:pPr marL="342900" indent="-342900" algn="just">
              <a:spcBef>
                <a:spcPct val="20000"/>
              </a:spcBef>
            </a:pPr>
            <a:r>
              <a:rPr lang="en-US" sz="2000" dirty="0" smtClean="0"/>
              <a:t> If we hold M2 still and move M1 to the right, we see the forces shown below</a:t>
            </a:r>
          </a:p>
          <a:p>
            <a:pPr marL="342900" indent="-342900" algn="just">
              <a:spcBef>
                <a:spcPct val="20000"/>
              </a:spcBef>
            </a:pPr>
            <a:endParaRPr lang="tr-TR" sz="2400" dirty="0"/>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5390327" y="1142984"/>
            <a:ext cx="3467953" cy="1376606"/>
          </a:xfrm>
          <a:prstGeom prst="rect">
            <a:avLst/>
          </a:prstGeom>
          <a:noFill/>
          <a:ln w="9525">
            <a:noFill/>
            <a:miter lim="800000"/>
            <a:headEnd/>
            <a:tailEnd/>
          </a:ln>
        </p:spPr>
      </p:pic>
      <p:pic>
        <p:nvPicPr>
          <p:cNvPr id="16" name="15 Resim"/>
          <p:cNvPicPr/>
          <p:nvPr/>
        </p:nvPicPr>
        <p:blipFill>
          <a:blip r:embed="rId3" cstate="print"/>
          <a:srcRect/>
          <a:stretch>
            <a:fillRect/>
          </a:stretch>
        </p:blipFill>
        <p:spPr bwMode="auto">
          <a:xfrm>
            <a:off x="3714744" y="5429264"/>
            <a:ext cx="2000264"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8</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(2.17, pp.65) Transfer function of </a:t>
            </a:r>
            <a:r>
              <a:rPr lang="tr-TR" altLang="tr-TR" sz="3200" b="1" dirty="0" err="1" smtClean="0">
                <a:latin typeface="Calibri" pitchFamily="34" charset="0"/>
              </a:rPr>
              <a:t>two</a:t>
            </a:r>
            <a:r>
              <a:rPr lang="en-US" altLang="tr-TR" sz="3200" b="1" dirty="0" smtClean="0">
                <a:latin typeface="Calibri" pitchFamily="34" charset="0"/>
              </a:rPr>
              <a:t> equation of motion</a:t>
            </a:r>
          </a:p>
        </p:txBody>
      </p:sp>
      <p:sp>
        <p:nvSpPr>
          <p:cNvPr id="34820" name="Content Placeholder 2"/>
          <p:cNvSpPr txBox="1">
            <a:spLocks/>
          </p:cNvSpPr>
          <p:nvPr/>
        </p:nvSpPr>
        <p:spPr bwMode="auto">
          <a:xfrm>
            <a:off x="457200" y="1352560"/>
            <a:ext cx="8229600" cy="350520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sz="2400" dirty="0" smtClean="0">
                <a:latin typeface="Calibri" pitchFamily="34" charset="0"/>
              </a:rPr>
              <a:t>If we hold M1 still and move M2 to the right, we see the forces shown below</a:t>
            </a:r>
            <a:endParaRPr lang="tr-TR" altLang="tr-TR" sz="2400" dirty="0" smtClean="0">
              <a:latin typeface="Calibri" pitchFamily="34" charset="0"/>
            </a:endParaRPr>
          </a:p>
          <a:p>
            <a:pPr marL="342900" indent="-342900" algn="just">
              <a:spcBef>
                <a:spcPct val="20000"/>
              </a:spcBef>
              <a:buFont typeface="Arial" charset="0"/>
              <a:buChar char="•"/>
            </a:pPr>
            <a:endParaRPr lang="tr-TR" altLang="tr-TR" sz="2400" dirty="0">
              <a:latin typeface="Calibri" pitchFamily="34" charset="0"/>
            </a:endParaRPr>
          </a:p>
          <a:p>
            <a:pPr marL="342900" indent="-342900" algn="just">
              <a:spcBef>
                <a:spcPct val="20000"/>
              </a:spcBef>
              <a:buFont typeface="Arial" charset="0"/>
              <a:buChar char="•"/>
            </a:pPr>
            <a:endParaRPr lang="tr-TR" altLang="tr-TR" sz="2400" dirty="0" smtClean="0">
              <a:latin typeface="Calibri" pitchFamily="34" charset="0"/>
            </a:endParaRPr>
          </a:p>
          <a:p>
            <a:pPr marL="342900" indent="-342900" algn="just">
              <a:spcBef>
                <a:spcPct val="20000"/>
              </a:spcBef>
              <a:buFont typeface="Arial" charset="0"/>
              <a:buChar char="•"/>
            </a:pPr>
            <a:r>
              <a:rPr lang="en-US" altLang="tr-TR" sz="2400" dirty="0" smtClean="0">
                <a:latin typeface="Calibri" pitchFamily="34" charset="0"/>
              </a:rPr>
              <a:t>The total force on M1 is the superposition, or sum, of the forces</a:t>
            </a:r>
            <a:endParaRPr lang="tr-TR" altLang="tr-TR" sz="2400" dirty="0" smtClean="0">
              <a:latin typeface="Calibri" pitchFamily="34" charset="0"/>
            </a:endParaRPr>
          </a:p>
          <a:p>
            <a:pPr marL="342900" indent="-342900" algn="just">
              <a:spcBef>
                <a:spcPct val="20000"/>
              </a:spcBef>
              <a:buFont typeface="Arial" charset="0"/>
              <a:buChar char="•"/>
            </a:pPr>
            <a:endParaRPr lang="tr-TR" altLang="tr-TR" sz="2400" dirty="0">
              <a:latin typeface="Calibri" pitchFamily="34" charset="0"/>
            </a:endParaRPr>
          </a:p>
          <a:p>
            <a:pPr marL="342900" indent="-342900" algn="just">
              <a:spcBef>
                <a:spcPct val="20000"/>
              </a:spcBef>
              <a:buFont typeface="Arial" charset="0"/>
              <a:buChar char="•"/>
            </a:pPr>
            <a:endParaRPr lang="tr-TR" altLang="tr-TR" sz="2400" dirty="0" smtClean="0">
              <a:latin typeface="Calibri" pitchFamily="34" charset="0"/>
            </a:endParaRPr>
          </a:p>
          <a:p>
            <a:pPr marL="342900" lvl="0" indent="-342900" algn="just">
              <a:spcBef>
                <a:spcPct val="20000"/>
              </a:spcBef>
              <a:buFont typeface="Arial" charset="0"/>
              <a:buChar char="•"/>
            </a:pPr>
            <a:r>
              <a:rPr lang="en-US" sz="2400" dirty="0"/>
              <a:t>If we move M2 to the right while holding M1 </a:t>
            </a:r>
            <a:r>
              <a:rPr lang="en-US" sz="2400" dirty="0" smtClean="0"/>
              <a:t>still</a:t>
            </a:r>
            <a:endParaRPr lang="tr-TR" sz="2400" dirty="0" smtClean="0"/>
          </a:p>
          <a:p>
            <a:pPr marL="342900" lvl="0" indent="-342900" algn="just">
              <a:spcBef>
                <a:spcPct val="20000"/>
              </a:spcBef>
              <a:buFont typeface="Arial" charset="0"/>
              <a:buChar char="•"/>
            </a:pPr>
            <a:endParaRPr lang="tr-TR" sz="2400" dirty="0"/>
          </a:p>
          <a:p>
            <a:pPr marL="342900" indent="-342900" algn="just">
              <a:spcBef>
                <a:spcPct val="20000"/>
              </a:spcBef>
              <a:buFont typeface="Arial" charset="0"/>
              <a:buChar char="•"/>
            </a:pPr>
            <a:r>
              <a:rPr lang="en-US" sz="2400" dirty="0"/>
              <a:t>If we move M1 to the right and hold M2 </a:t>
            </a:r>
            <a:r>
              <a:rPr lang="en-US" sz="2400" dirty="0" smtClean="0"/>
              <a:t>still</a:t>
            </a:r>
            <a:endParaRPr lang="tr-TR" sz="2400" dirty="0"/>
          </a:p>
          <a:p>
            <a:pPr marL="342900" indent="-342900" algn="just">
              <a:spcBef>
                <a:spcPct val="20000"/>
              </a:spcBef>
              <a:buFont typeface="Arial" charset="0"/>
              <a:buChar char="•"/>
            </a:pPr>
            <a:endParaRPr lang="en-US" altLang="tr-TR" sz="2400" dirty="0" smtClean="0">
              <a:latin typeface="Calibri" pitchFamily="34" charset="0"/>
            </a:endParaRP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3786182" y="1857364"/>
            <a:ext cx="1214446" cy="1071570"/>
          </a:xfrm>
          <a:prstGeom prst="rect">
            <a:avLst/>
          </a:prstGeom>
          <a:noFill/>
          <a:ln w="9525">
            <a:noFill/>
            <a:miter lim="800000"/>
            <a:headEnd/>
            <a:tailEnd/>
          </a:ln>
        </p:spPr>
      </p:pic>
      <p:pic>
        <p:nvPicPr>
          <p:cNvPr id="16" name="15 Resim"/>
          <p:cNvPicPr/>
          <p:nvPr/>
        </p:nvPicPr>
        <p:blipFill>
          <a:blip r:embed="rId3" cstate="print"/>
          <a:srcRect/>
          <a:stretch>
            <a:fillRect/>
          </a:stretch>
        </p:blipFill>
        <p:spPr bwMode="auto">
          <a:xfrm>
            <a:off x="3071802" y="3571876"/>
            <a:ext cx="2428892" cy="1214446"/>
          </a:xfrm>
          <a:prstGeom prst="rect">
            <a:avLst/>
          </a:prstGeom>
          <a:noFill/>
          <a:ln w="9525">
            <a:noFill/>
            <a:miter lim="800000"/>
            <a:headEnd/>
            <a:tailEnd/>
          </a:ln>
        </p:spPr>
      </p:pic>
      <p:pic>
        <p:nvPicPr>
          <p:cNvPr id="17" name="16 Resim"/>
          <p:cNvPicPr/>
          <p:nvPr/>
        </p:nvPicPr>
        <p:blipFill>
          <a:blip r:embed="rId4" cstate="print"/>
          <a:srcRect/>
          <a:stretch>
            <a:fillRect/>
          </a:stretch>
        </p:blipFill>
        <p:spPr bwMode="auto">
          <a:xfrm>
            <a:off x="7072330" y="4429132"/>
            <a:ext cx="1857388" cy="1071570"/>
          </a:xfrm>
          <a:prstGeom prst="rect">
            <a:avLst/>
          </a:prstGeom>
          <a:noFill/>
          <a:ln w="9525">
            <a:noFill/>
            <a:miter lim="800000"/>
            <a:headEnd/>
            <a:tailEnd/>
          </a:ln>
        </p:spPr>
      </p:pic>
      <p:pic>
        <p:nvPicPr>
          <p:cNvPr id="18" name="17 Resim"/>
          <p:cNvPicPr/>
          <p:nvPr/>
        </p:nvPicPr>
        <p:blipFill>
          <a:blip r:embed="rId5" cstate="print"/>
          <a:srcRect/>
          <a:stretch>
            <a:fillRect/>
          </a:stretch>
        </p:blipFill>
        <p:spPr bwMode="auto">
          <a:xfrm>
            <a:off x="7143768" y="5429264"/>
            <a:ext cx="1143008" cy="1000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1"/>
          <p:cNvSpPr>
            <a:spLocks noGrp="1"/>
          </p:cNvSpPr>
          <p:nvPr>
            <p:ph type="sldNum" sz="quarter" idx="10"/>
          </p:nvPr>
        </p:nvSpPr>
        <p:spPr bwMode="auto">
          <a:noFill/>
          <a:ln>
            <a:miter lim="800000"/>
            <a:headEnd/>
            <a:tailEnd/>
          </a:ln>
        </p:spPr>
        <p:txBody>
          <a:bodyPr/>
          <a:lstStyle/>
          <a:p>
            <a:fld id="{849161C8-E445-44A0-8F86-F7ED9514C085}" type="slidenum">
              <a:rPr lang="en-US" altLang="tr-TR" smtClean="0"/>
              <a:pPr/>
              <a:t>9</a:t>
            </a:fld>
            <a:endParaRPr lang="en-US" altLang="tr-TR" smtClean="0"/>
          </a:p>
        </p:txBody>
      </p:sp>
      <p:sp>
        <p:nvSpPr>
          <p:cNvPr id="34819" name="Title 1"/>
          <p:cNvSpPr txBox="1">
            <a:spLocks/>
          </p:cNvSpPr>
          <p:nvPr/>
        </p:nvSpPr>
        <p:spPr bwMode="auto">
          <a:xfrm>
            <a:off x="152400" y="198438"/>
            <a:ext cx="8839200" cy="792162"/>
          </a:xfrm>
          <a:prstGeom prst="rect">
            <a:avLst/>
          </a:prstGeom>
          <a:noFill/>
          <a:ln w="9525">
            <a:noFill/>
            <a:miter lim="800000"/>
            <a:headEnd/>
            <a:tailEnd/>
          </a:ln>
        </p:spPr>
        <p:txBody>
          <a:bodyPr/>
          <a:lstStyle/>
          <a:p>
            <a:pPr algn="ctr"/>
            <a:r>
              <a:rPr lang="en-US" altLang="tr-TR" sz="3200" b="1" dirty="0" smtClean="0">
                <a:latin typeface="Calibri" pitchFamily="34" charset="0"/>
              </a:rPr>
              <a:t>EXAMPLE (2.17, pp.65) Transfer function of </a:t>
            </a:r>
            <a:r>
              <a:rPr lang="tr-TR" altLang="tr-TR" sz="3200" b="1" dirty="0" err="1" smtClean="0">
                <a:latin typeface="Calibri" pitchFamily="34" charset="0"/>
              </a:rPr>
              <a:t>two</a:t>
            </a:r>
            <a:r>
              <a:rPr lang="en-US" altLang="tr-TR" sz="3200" b="1" dirty="0" smtClean="0">
                <a:latin typeface="Calibri" pitchFamily="34" charset="0"/>
              </a:rPr>
              <a:t> equation of motion</a:t>
            </a:r>
          </a:p>
        </p:txBody>
      </p:sp>
      <p:sp>
        <p:nvSpPr>
          <p:cNvPr id="34820" name="Content Placeholder 2"/>
          <p:cNvSpPr txBox="1">
            <a:spLocks/>
          </p:cNvSpPr>
          <p:nvPr/>
        </p:nvSpPr>
        <p:spPr bwMode="auto">
          <a:xfrm>
            <a:off x="457200" y="1209684"/>
            <a:ext cx="8229600" cy="3505200"/>
          </a:xfrm>
          <a:prstGeom prst="rect">
            <a:avLst/>
          </a:prstGeom>
          <a:noFill/>
          <a:ln w="9525">
            <a:noFill/>
            <a:miter lim="800000"/>
            <a:headEnd/>
            <a:tailEnd/>
          </a:ln>
        </p:spPr>
        <p:txBody>
          <a:bodyPr/>
          <a:lstStyle/>
          <a:p>
            <a:pPr marL="342900" indent="-342900" algn="just">
              <a:spcBef>
                <a:spcPct val="20000"/>
              </a:spcBef>
              <a:buFont typeface="Arial" charset="0"/>
              <a:buChar char="•"/>
            </a:pPr>
            <a:r>
              <a:rPr lang="en-US" altLang="tr-TR" sz="2000" dirty="0" smtClean="0">
                <a:latin typeface="Calibri" pitchFamily="34" charset="0"/>
              </a:rPr>
              <a:t>Then, the total force on M1 is the superposition, or sum, of the forces</a:t>
            </a:r>
            <a:endParaRPr lang="tr-TR" altLang="tr-TR" sz="2000" dirty="0" smtClean="0">
              <a:latin typeface="Calibri" pitchFamily="34" charset="0"/>
            </a:endParaRPr>
          </a:p>
          <a:p>
            <a:pPr marL="342900" indent="-342900" algn="just">
              <a:spcBef>
                <a:spcPct val="20000"/>
              </a:spcBef>
              <a:buFont typeface="Arial" charset="0"/>
              <a:buChar char="•"/>
            </a:pPr>
            <a:endParaRPr lang="tr-TR" altLang="tr-TR" sz="2000" dirty="0" smtClean="0">
              <a:latin typeface="Calibri" pitchFamily="34" charset="0"/>
            </a:endParaRPr>
          </a:p>
          <a:p>
            <a:pPr marL="342900" indent="-342900" algn="just">
              <a:spcBef>
                <a:spcPct val="20000"/>
              </a:spcBef>
            </a:pPr>
            <a:endParaRPr lang="tr-TR" altLang="tr-TR" sz="2000" dirty="0">
              <a:latin typeface="Calibri" pitchFamily="34" charset="0"/>
            </a:endParaRPr>
          </a:p>
          <a:p>
            <a:pPr marL="342900" indent="-342900" algn="just">
              <a:spcBef>
                <a:spcPct val="20000"/>
              </a:spcBef>
              <a:buFont typeface="Arial" charset="0"/>
              <a:buChar char="•"/>
            </a:pPr>
            <a:endParaRPr lang="tr-TR" sz="2000" dirty="0" smtClean="0"/>
          </a:p>
          <a:p>
            <a:pPr marL="342900" indent="-342900" algn="just">
              <a:spcBef>
                <a:spcPct val="20000"/>
              </a:spcBef>
              <a:buFont typeface="Arial" charset="0"/>
              <a:buChar char="•"/>
            </a:pPr>
            <a:r>
              <a:rPr lang="en-US" sz="2000" dirty="0" smtClean="0"/>
              <a:t>The </a:t>
            </a:r>
            <a:r>
              <a:rPr lang="en-US" sz="2000" dirty="0"/>
              <a:t>Laplace transform of the equations of motion can now be </a:t>
            </a:r>
            <a:r>
              <a:rPr lang="en-US" sz="2000" dirty="0" smtClean="0"/>
              <a:t>written</a:t>
            </a:r>
            <a:endParaRPr lang="tr-TR" sz="2000" dirty="0" smtClean="0"/>
          </a:p>
          <a:p>
            <a:pPr marL="342900" indent="-342900" algn="just">
              <a:spcBef>
                <a:spcPct val="20000"/>
              </a:spcBef>
              <a:buFont typeface="Arial" charset="0"/>
              <a:buChar char="•"/>
            </a:pPr>
            <a:endParaRPr lang="tr-TR" sz="2000" dirty="0"/>
          </a:p>
          <a:p>
            <a:pPr marL="342900" indent="-342900" algn="just">
              <a:spcBef>
                <a:spcPct val="20000"/>
              </a:spcBef>
              <a:buFont typeface="Arial" charset="0"/>
              <a:buChar char="•"/>
            </a:pPr>
            <a:endParaRPr lang="tr-TR" sz="2000" dirty="0" smtClean="0"/>
          </a:p>
          <a:p>
            <a:pPr marL="342900" indent="-342900" algn="just">
              <a:spcBef>
                <a:spcPct val="20000"/>
              </a:spcBef>
              <a:buFont typeface="Arial" pitchFamily="34" charset="0"/>
              <a:buChar char="•"/>
            </a:pPr>
            <a:r>
              <a:rPr lang="en-US" sz="2000" dirty="0" smtClean="0"/>
              <a:t>From </a:t>
            </a:r>
            <a:r>
              <a:rPr lang="en-US" sz="2000" dirty="0"/>
              <a:t>this, the transfer function, X2(s)=F(s), is</a:t>
            </a:r>
            <a:endParaRPr lang="tr-TR" sz="2000" dirty="0"/>
          </a:p>
          <a:p>
            <a:pPr marL="342900" indent="-342900" algn="just">
              <a:spcBef>
                <a:spcPct val="20000"/>
              </a:spcBef>
              <a:buFont typeface="Arial" charset="0"/>
              <a:buChar char="•"/>
            </a:pPr>
            <a:endParaRPr lang="en-US" altLang="tr-TR" sz="2400" dirty="0" smtClean="0">
              <a:latin typeface="Calibri" pitchFamily="34" charset="0"/>
            </a:endParaRPr>
          </a:p>
        </p:txBody>
      </p:sp>
      <p:sp>
        <p:nvSpPr>
          <p:cNvPr id="3482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7"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34828"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pic>
        <p:nvPicPr>
          <p:cNvPr id="15" name="14 Resim"/>
          <p:cNvPicPr/>
          <p:nvPr/>
        </p:nvPicPr>
        <p:blipFill>
          <a:blip r:embed="rId2" cstate="print"/>
          <a:srcRect/>
          <a:stretch>
            <a:fillRect/>
          </a:stretch>
        </p:blipFill>
        <p:spPr bwMode="auto">
          <a:xfrm>
            <a:off x="3143240" y="1571612"/>
            <a:ext cx="2286016" cy="1143008"/>
          </a:xfrm>
          <a:prstGeom prst="rect">
            <a:avLst/>
          </a:prstGeom>
          <a:noFill/>
          <a:ln w="9525">
            <a:noFill/>
            <a:miter lim="800000"/>
            <a:headEnd/>
            <a:tailEnd/>
          </a:ln>
        </p:spPr>
      </p:pic>
      <p:pic>
        <p:nvPicPr>
          <p:cNvPr id="16" name="15 Resim"/>
          <p:cNvPicPr/>
          <p:nvPr/>
        </p:nvPicPr>
        <p:blipFill>
          <a:blip r:embed="rId3" cstate="print"/>
          <a:srcRect/>
          <a:stretch>
            <a:fillRect/>
          </a:stretch>
        </p:blipFill>
        <p:spPr bwMode="auto">
          <a:xfrm>
            <a:off x="2143108" y="3071810"/>
            <a:ext cx="4714908" cy="714380"/>
          </a:xfrm>
          <a:prstGeom prst="rect">
            <a:avLst/>
          </a:prstGeom>
          <a:noFill/>
          <a:ln w="9525">
            <a:noFill/>
            <a:miter lim="800000"/>
            <a:headEnd/>
            <a:tailEnd/>
          </a:ln>
        </p:spPr>
      </p:pic>
      <p:pic>
        <p:nvPicPr>
          <p:cNvPr id="17" name="16 Resim"/>
          <p:cNvPicPr/>
          <p:nvPr/>
        </p:nvPicPr>
        <p:blipFill>
          <a:blip r:embed="rId4" cstate="print"/>
          <a:srcRect/>
          <a:stretch>
            <a:fillRect/>
          </a:stretch>
        </p:blipFill>
        <p:spPr bwMode="auto">
          <a:xfrm>
            <a:off x="357158" y="4357694"/>
            <a:ext cx="1857388" cy="500066"/>
          </a:xfrm>
          <a:prstGeom prst="rect">
            <a:avLst/>
          </a:prstGeom>
          <a:noFill/>
          <a:ln w="9525">
            <a:noFill/>
            <a:miter lim="800000"/>
            <a:headEnd/>
            <a:tailEnd/>
          </a:ln>
        </p:spPr>
      </p:pic>
      <p:pic>
        <p:nvPicPr>
          <p:cNvPr id="18" name="17 Resim"/>
          <p:cNvPicPr/>
          <p:nvPr/>
        </p:nvPicPr>
        <p:blipFill>
          <a:blip r:embed="rId5" cstate="print"/>
          <a:srcRect/>
          <a:stretch>
            <a:fillRect/>
          </a:stretch>
        </p:blipFill>
        <p:spPr bwMode="auto">
          <a:xfrm>
            <a:off x="2357422" y="4214818"/>
            <a:ext cx="4214842" cy="785818"/>
          </a:xfrm>
          <a:prstGeom prst="rect">
            <a:avLst/>
          </a:prstGeom>
          <a:noFill/>
          <a:ln w="9525">
            <a:noFill/>
            <a:miter lim="800000"/>
            <a:headEnd/>
            <a:tailEnd/>
          </a:ln>
        </p:spPr>
      </p:pic>
      <p:pic>
        <p:nvPicPr>
          <p:cNvPr id="19" name="18 Resim"/>
          <p:cNvPicPr/>
          <p:nvPr/>
        </p:nvPicPr>
        <p:blipFill>
          <a:blip r:embed="rId6" cstate="print"/>
          <a:srcRect/>
          <a:stretch>
            <a:fillRect/>
          </a:stretch>
        </p:blipFill>
        <p:spPr bwMode="auto">
          <a:xfrm>
            <a:off x="6643702" y="4214818"/>
            <a:ext cx="2444371" cy="780161"/>
          </a:xfrm>
          <a:prstGeom prst="rect">
            <a:avLst/>
          </a:prstGeom>
          <a:noFill/>
          <a:ln w="9525">
            <a:noFill/>
            <a:miter lim="800000"/>
            <a:headEnd/>
            <a:tailEnd/>
          </a:ln>
        </p:spPr>
      </p:pic>
      <p:pic>
        <p:nvPicPr>
          <p:cNvPr id="20" name="19 Resim"/>
          <p:cNvPicPr/>
          <p:nvPr/>
        </p:nvPicPr>
        <p:blipFill>
          <a:blip r:embed="rId7" cstate="print"/>
          <a:srcRect/>
          <a:stretch>
            <a:fillRect/>
          </a:stretch>
        </p:blipFill>
        <p:spPr bwMode="auto">
          <a:xfrm>
            <a:off x="2500298" y="5072074"/>
            <a:ext cx="4293643" cy="1739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2061</Words>
  <Application>Microsoft Office PowerPoint</Application>
  <PresentationFormat>Ekran Gösterisi (4:3)</PresentationFormat>
  <Paragraphs>221</Paragraphs>
  <Slides>24</Slides>
  <Notes>0</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lavancio</dc:creator>
  <cp:lastModifiedBy>lavancio</cp:lastModifiedBy>
  <cp:revision>27</cp:revision>
  <dcterms:created xsi:type="dcterms:W3CDTF">2015-03-09T11:14:00Z</dcterms:created>
  <dcterms:modified xsi:type="dcterms:W3CDTF">2015-03-16T12:16:17Z</dcterms:modified>
</cp:coreProperties>
</file>