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9" r:id="rId3"/>
    <p:sldId id="260" r:id="rId4"/>
    <p:sldId id="261" r:id="rId5"/>
    <p:sldId id="262" r:id="rId6"/>
    <p:sldId id="271" r:id="rId7"/>
    <p:sldId id="269" r:id="rId8"/>
    <p:sldId id="282" r:id="rId9"/>
    <p:sldId id="266" r:id="rId10"/>
    <p:sldId id="264" r:id="rId11"/>
    <p:sldId id="272" r:id="rId12"/>
    <p:sldId id="273" r:id="rId13"/>
    <p:sldId id="274" r:id="rId14"/>
    <p:sldId id="275" r:id="rId15"/>
    <p:sldId id="276" r:id="rId16"/>
    <p:sldId id="277" r:id="rId17"/>
    <p:sldId id="268" r:id="rId18"/>
    <p:sldId id="270" r:id="rId19"/>
    <p:sldId id="278" r:id="rId20"/>
    <p:sldId id="279" r:id="rId21"/>
    <p:sldId id="280" r:id="rId22"/>
    <p:sldId id="281" r:id="rId23"/>
    <p:sldId id="284" r:id="rId24"/>
    <p:sldId id="285" r:id="rId25"/>
    <p:sldId id="286" r:id="rId2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985" autoAdjust="0"/>
  </p:normalViewPr>
  <p:slideViewPr>
    <p:cSldViewPr snapToGrid="0">
      <p:cViewPr varScale="1">
        <p:scale>
          <a:sx n="67" d="100"/>
          <a:sy n="67" d="100"/>
        </p:scale>
        <p:origin x="83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CD381F-BD07-4C2B-ACB3-62050C117AF8}" type="datetimeFigureOut">
              <a:rPr lang="tr-TR" smtClean="0"/>
              <a:t>18.03.2019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DEF650-CC6B-41AA-B4AC-7A207D077A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7537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645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942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451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F78A50F0-82D2-4F84-B104-9DE25A25B803}" type="slidenum">
              <a:rPr lang="en-US" altLang="tr-TR">
                <a:latin typeface="Times New Roman" pitchFamily="18" charset="0"/>
                <a:ea typeface="MS PGothic" pitchFamily="34" charset="-128"/>
              </a:rPr>
              <a:pPr/>
              <a:t>17</a:t>
            </a:fld>
            <a:endParaRPr lang="en-US" altLang="tr-TR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>
              <a:latin typeface="Times New Roman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7334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For the first direction, use (0,0,0) as the point of origin: x=1, y=0, z= ½. Clear the fractions to get [201] </a:t>
            </a:r>
            <a:endParaRPr lang="tr-T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For the second direction, use (0,0,1) as the point of origin: x= 1, y=1, z=-1 or [111]</a:t>
            </a:r>
            <a:endParaRPr lang="tr-TR" dirty="0" smtClean="0"/>
          </a:p>
          <a:p>
            <a:r>
              <a:rPr lang="en-US" dirty="0" smtClean="0"/>
              <a:t>So the answer is c)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EF650-CC6B-41AA-B4AC-7A207D077AF3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0544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EF650-CC6B-41AA-B4AC-7A207D077AF3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7339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EF650-CC6B-41AA-B4AC-7A207D077AF3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0927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9DBD-DC18-46F5-9B14-91E9B01F1789}" type="datetimeFigureOut">
              <a:rPr lang="tr-TR" smtClean="0"/>
              <a:t>18.03.2019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0290-4EFD-4B82-9FBB-D41557456F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7156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9DBD-DC18-46F5-9B14-91E9B01F1789}" type="datetimeFigureOut">
              <a:rPr lang="tr-TR" smtClean="0"/>
              <a:t>18.03.2019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0290-4EFD-4B82-9FBB-D41557456F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2735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9DBD-DC18-46F5-9B14-91E9B01F1789}" type="datetimeFigureOut">
              <a:rPr lang="tr-TR" smtClean="0"/>
              <a:t>18.03.2019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0290-4EFD-4B82-9FBB-D41557456F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2329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9DBD-DC18-46F5-9B14-91E9B01F1789}" type="datetimeFigureOut">
              <a:rPr lang="tr-TR" smtClean="0"/>
              <a:t>18.03.2019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0290-4EFD-4B82-9FBB-D41557456F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0247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9DBD-DC18-46F5-9B14-91E9B01F1789}" type="datetimeFigureOut">
              <a:rPr lang="tr-TR" smtClean="0"/>
              <a:t>18.03.2019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0290-4EFD-4B82-9FBB-D41557456F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432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9DBD-DC18-46F5-9B14-91E9B01F1789}" type="datetimeFigureOut">
              <a:rPr lang="tr-TR" smtClean="0"/>
              <a:t>18.03.2019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0290-4EFD-4B82-9FBB-D41557456F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1202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9DBD-DC18-46F5-9B14-91E9B01F1789}" type="datetimeFigureOut">
              <a:rPr lang="tr-TR" smtClean="0"/>
              <a:t>18.03.2019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0290-4EFD-4B82-9FBB-D41557456F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4278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9DBD-DC18-46F5-9B14-91E9B01F1789}" type="datetimeFigureOut">
              <a:rPr lang="tr-TR" smtClean="0"/>
              <a:t>18.03.2019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0290-4EFD-4B82-9FBB-D41557456F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6939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9DBD-DC18-46F5-9B14-91E9B01F1789}" type="datetimeFigureOut">
              <a:rPr lang="tr-TR" smtClean="0"/>
              <a:t>18.03.2019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0290-4EFD-4B82-9FBB-D41557456F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493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9DBD-DC18-46F5-9B14-91E9B01F1789}" type="datetimeFigureOut">
              <a:rPr lang="tr-TR" smtClean="0"/>
              <a:t>18.03.2019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0290-4EFD-4B82-9FBB-D41557456F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1884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9DBD-DC18-46F5-9B14-91E9B01F1789}" type="datetimeFigureOut">
              <a:rPr lang="tr-TR" smtClean="0"/>
              <a:t>18.03.2019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0290-4EFD-4B82-9FBB-D41557456F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1155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59DBD-DC18-46F5-9B14-91E9B01F1789}" type="datetimeFigureOut">
              <a:rPr lang="tr-TR" smtClean="0"/>
              <a:t>18.03.2019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B0290-4EFD-4B82-9FBB-D41557456F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8425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2202" y="0"/>
            <a:ext cx="10515600" cy="1325563"/>
          </a:xfrm>
        </p:spPr>
        <p:txBody>
          <a:bodyPr>
            <a:normAutofit/>
          </a:bodyPr>
          <a:lstStyle/>
          <a:p>
            <a:r>
              <a:rPr lang="tr-TR" altLang="tr-TR" b="1" dirty="0" smtClean="0">
                <a:solidFill>
                  <a:schemeClr val="accent1"/>
                </a:solidFill>
              </a:rPr>
              <a:t>Miller </a:t>
            </a:r>
            <a:r>
              <a:rPr lang="tr-TR" altLang="tr-TR" b="1" dirty="0" err="1" smtClean="0">
                <a:solidFill>
                  <a:schemeClr val="accent1"/>
                </a:solidFill>
              </a:rPr>
              <a:t>Indices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235209" y="930007"/>
            <a:ext cx="11721581" cy="2518272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000" dirty="0" smtClean="0"/>
              <a:t>William </a:t>
            </a:r>
            <a:r>
              <a:rPr lang="en-US" sz="2000" dirty="0" err="1" smtClean="0"/>
              <a:t>Hallowes</a:t>
            </a:r>
            <a:r>
              <a:rPr lang="tr-TR" sz="2000" dirty="0" smtClean="0"/>
              <a:t> </a:t>
            </a:r>
            <a:r>
              <a:rPr lang="en-US" sz="2000" dirty="0" smtClean="0"/>
              <a:t>Miller in 1839 was able to give each face a unique label of three small integers, the Miller Indices </a:t>
            </a:r>
          </a:p>
          <a:p>
            <a:pPr algn="just"/>
            <a:r>
              <a:rPr lang="en-US" sz="2000" dirty="0" smtClean="0">
                <a:cs typeface="Times New Roman" pitchFamily="18" charset="0"/>
              </a:rPr>
              <a:t>Definition:  Miller Indices are the reciprocals of the fractional intercepts (with fractions cleared) which the plane makes with the crystallographic x,</a:t>
            </a:r>
            <a:r>
              <a:rPr lang="tr-TR" sz="2000" dirty="0" smtClean="0">
                <a:cs typeface="Times New Roman" pitchFamily="18" charset="0"/>
              </a:rPr>
              <a:t> </a:t>
            </a:r>
            <a:r>
              <a:rPr lang="en-US" sz="2000" dirty="0" smtClean="0">
                <a:cs typeface="Times New Roman" pitchFamily="18" charset="0"/>
              </a:rPr>
              <a:t>y,</a:t>
            </a:r>
            <a:r>
              <a:rPr lang="tr-TR" sz="2000" dirty="0" smtClean="0">
                <a:cs typeface="Times New Roman" pitchFamily="18" charset="0"/>
              </a:rPr>
              <a:t> </a:t>
            </a:r>
            <a:r>
              <a:rPr lang="en-US" sz="2000" dirty="0" smtClean="0">
                <a:cs typeface="Times New Roman" pitchFamily="18" charset="0"/>
              </a:rPr>
              <a:t>z axes of the three nonparallel edges of the cubic unit cell.</a:t>
            </a:r>
            <a:endParaRPr lang="tr-TR" sz="2000" dirty="0" smtClean="0"/>
          </a:p>
          <a:p>
            <a:pPr algn="just"/>
            <a:r>
              <a:rPr lang="en-US" sz="2000" u="sng" dirty="0" smtClean="0"/>
              <a:t>Miller </a:t>
            </a:r>
            <a:r>
              <a:rPr lang="en-US" sz="2000" u="sng" dirty="0"/>
              <a:t>indices are used to specify directions and planes</a:t>
            </a:r>
            <a:r>
              <a:rPr lang="en-US" sz="2000" dirty="0"/>
              <a:t>. </a:t>
            </a:r>
          </a:p>
          <a:p>
            <a:pPr algn="just"/>
            <a:r>
              <a:rPr lang="en-US" sz="2000" dirty="0" smtClean="0"/>
              <a:t>These </a:t>
            </a:r>
            <a:r>
              <a:rPr lang="en-US" sz="2000" dirty="0"/>
              <a:t>directions and planes could be in </a:t>
            </a:r>
            <a:r>
              <a:rPr lang="en-US" sz="2000" u="sng" dirty="0"/>
              <a:t>lattices or in crystals</a:t>
            </a:r>
            <a:r>
              <a:rPr lang="en-US" sz="2000" dirty="0"/>
              <a:t>. </a:t>
            </a:r>
          </a:p>
          <a:p>
            <a:pPr algn="just"/>
            <a:r>
              <a:rPr lang="en-US" sz="2000" dirty="0" smtClean="0"/>
              <a:t>The </a:t>
            </a:r>
            <a:r>
              <a:rPr lang="en-US" sz="2000" dirty="0"/>
              <a:t>number of indices will match with the dimension of the lattice or the crystal. </a:t>
            </a:r>
          </a:p>
          <a:p>
            <a:pPr algn="just"/>
            <a:endParaRPr lang="tr-TR" dirty="0" smtClean="0"/>
          </a:p>
          <a:p>
            <a:pPr algn="just"/>
            <a:endParaRPr lang="tr-TR" dirty="0"/>
          </a:p>
        </p:txBody>
      </p:sp>
      <p:pic>
        <p:nvPicPr>
          <p:cNvPr id="7" name="Picture 2" descr="C:\Users\PENCERE\Desktop\Mille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192" y="3396404"/>
            <a:ext cx="554461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2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27" y="297455"/>
            <a:ext cx="11060934" cy="633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66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>
                <a:solidFill>
                  <a:srgbClr val="FF0000"/>
                </a:solidFill>
              </a:rPr>
              <a:t>Density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u="sng" dirty="0" err="1" smtClean="0">
                <a:solidFill>
                  <a:srgbClr val="0070C0"/>
                </a:solidFill>
              </a:rPr>
              <a:t>Linear</a:t>
            </a:r>
            <a:r>
              <a:rPr lang="tr-TR" u="sng" dirty="0" smtClean="0">
                <a:solidFill>
                  <a:srgbClr val="0070C0"/>
                </a:solidFill>
              </a:rPr>
              <a:t> </a:t>
            </a:r>
            <a:r>
              <a:rPr lang="tr-TR" u="sng" dirty="0" err="1" smtClean="0">
                <a:solidFill>
                  <a:srgbClr val="0070C0"/>
                </a:solidFill>
              </a:rPr>
              <a:t>Density</a:t>
            </a:r>
            <a:r>
              <a:rPr lang="tr-TR" u="sng" dirty="0" smtClean="0">
                <a:solidFill>
                  <a:srgbClr val="0070C0"/>
                </a:solidFill>
              </a:rPr>
              <a:t> (LD)</a:t>
            </a:r>
          </a:p>
          <a:p>
            <a:pPr marL="0" indent="0">
              <a:buNone/>
            </a:pPr>
            <a:r>
              <a:rPr lang="tr-TR" dirty="0" smtClean="0"/>
              <a:t>Draw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atoms</a:t>
            </a:r>
            <a:r>
              <a:rPr lang="tr-TR" dirty="0" smtClean="0"/>
              <a:t> on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direction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use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formula</a:t>
            </a:r>
            <a:r>
              <a:rPr lang="tr-TR" dirty="0" smtClean="0"/>
              <a:t>: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t="59227"/>
          <a:stretch/>
        </p:blipFill>
        <p:spPr>
          <a:xfrm>
            <a:off x="1675079" y="3635565"/>
            <a:ext cx="8048625" cy="158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821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742" y="506776"/>
            <a:ext cx="11149069" cy="604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34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472" y="396606"/>
            <a:ext cx="11534661" cy="623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006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422" y="330506"/>
            <a:ext cx="11512626" cy="642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11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28810" y="528810"/>
            <a:ext cx="10824990" cy="5648153"/>
          </a:xfrm>
        </p:spPr>
        <p:txBody>
          <a:bodyPr/>
          <a:lstStyle/>
          <a:p>
            <a:r>
              <a:rPr lang="tr-TR" u="sng" dirty="0" err="1" smtClean="0">
                <a:solidFill>
                  <a:srgbClr val="0070C0"/>
                </a:solidFill>
              </a:rPr>
              <a:t>Planar</a:t>
            </a:r>
            <a:r>
              <a:rPr lang="tr-TR" u="sng" dirty="0" smtClean="0">
                <a:solidFill>
                  <a:srgbClr val="0070C0"/>
                </a:solidFill>
              </a:rPr>
              <a:t> </a:t>
            </a:r>
            <a:r>
              <a:rPr lang="tr-TR" u="sng" dirty="0" err="1" smtClean="0">
                <a:solidFill>
                  <a:srgbClr val="0070C0"/>
                </a:solidFill>
              </a:rPr>
              <a:t>Density</a:t>
            </a:r>
            <a:r>
              <a:rPr lang="tr-TR" u="sng" dirty="0" smtClean="0">
                <a:solidFill>
                  <a:srgbClr val="0070C0"/>
                </a:solidFill>
              </a:rPr>
              <a:t> (PD)</a:t>
            </a:r>
          </a:p>
          <a:p>
            <a:pPr marL="0" indent="0">
              <a:buNone/>
            </a:pPr>
            <a:r>
              <a:rPr lang="tr-TR" dirty="0" smtClean="0"/>
              <a:t>Draw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atoms</a:t>
            </a:r>
            <a:r>
              <a:rPr lang="tr-TR" dirty="0" smtClean="0"/>
              <a:t> on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direction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use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formula</a:t>
            </a:r>
            <a:r>
              <a:rPr lang="tr-TR" dirty="0" smtClean="0"/>
              <a:t>: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626" y="2809300"/>
            <a:ext cx="5907357" cy="280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21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23" y="352540"/>
            <a:ext cx="11534373" cy="603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67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552451" y="11112"/>
            <a:ext cx="105156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r-TR" altLang="tr-TR" sz="3200" dirty="0" err="1" smtClean="0">
                <a:ea typeface="ＭＳ Ｐゴシック" panose="020B0600070205080204" pitchFamily="34" charset="-128"/>
              </a:rPr>
              <a:t>Eg</a:t>
            </a:r>
            <a:r>
              <a:rPr lang="tr-TR" altLang="tr-TR" sz="3200" dirty="0" smtClean="0">
                <a:ea typeface="ＭＳ Ｐゴシック" panose="020B0600070205080204" pitchFamily="34" charset="-128"/>
              </a:rPr>
              <a:t>: </a:t>
            </a:r>
            <a:r>
              <a:rPr lang="en-US" altLang="tr-TR" sz="3200" dirty="0" smtClean="0">
                <a:ea typeface="ＭＳ Ｐゴシック" panose="020B0600070205080204" pitchFamily="34" charset="-128"/>
              </a:rPr>
              <a:t>Planar Density of (100) Iron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5254" y="1096963"/>
            <a:ext cx="9845522" cy="41148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altLang="tr-TR" sz="2400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Solution:   At T &lt; 912ºC iron has the BCC structure.</a:t>
            </a:r>
          </a:p>
        </p:txBody>
      </p:sp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5338764" y="2222500"/>
            <a:ext cx="942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tr-TR" sz="2400">
                <a:latin typeface="Arial" pitchFamily="34" charset="0"/>
                <a:ea typeface="MS PGothic" pitchFamily="34" charset="-128"/>
              </a:rPr>
              <a:t>(100)</a:t>
            </a:r>
          </a:p>
        </p:txBody>
      </p:sp>
      <p:sp>
        <p:nvSpPr>
          <p:cNvPr id="120838" name="Oval 7"/>
          <p:cNvSpPr>
            <a:spLocks noChangeArrowheads="1"/>
          </p:cNvSpPr>
          <p:nvPr/>
        </p:nvSpPr>
        <p:spPr bwMode="auto">
          <a:xfrm>
            <a:off x="6465889" y="2071688"/>
            <a:ext cx="363537" cy="361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 sz="240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20839" name="Oval 8"/>
          <p:cNvSpPr>
            <a:spLocks noChangeArrowheads="1"/>
          </p:cNvSpPr>
          <p:nvPr/>
        </p:nvSpPr>
        <p:spPr bwMode="auto">
          <a:xfrm>
            <a:off x="6983414" y="2071688"/>
            <a:ext cx="363537" cy="361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 sz="240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20840" name="Oval 9"/>
          <p:cNvSpPr>
            <a:spLocks noChangeArrowheads="1"/>
          </p:cNvSpPr>
          <p:nvPr/>
        </p:nvSpPr>
        <p:spPr bwMode="auto">
          <a:xfrm>
            <a:off x="7497764" y="2071688"/>
            <a:ext cx="363537" cy="361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 sz="240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20841" name="Oval 10"/>
          <p:cNvSpPr>
            <a:spLocks noChangeArrowheads="1"/>
          </p:cNvSpPr>
          <p:nvPr/>
        </p:nvSpPr>
        <p:spPr bwMode="auto">
          <a:xfrm>
            <a:off x="8013700" y="2071688"/>
            <a:ext cx="363538" cy="361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 sz="240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20842" name="Oval 11"/>
          <p:cNvSpPr>
            <a:spLocks noChangeArrowheads="1"/>
          </p:cNvSpPr>
          <p:nvPr/>
        </p:nvSpPr>
        <p:spPr bwMode="auto">
          <a:xfrm>
            <a:off x="8535989" y="2071688"/>
            <a:ext cx="363537" cy="361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 sz="240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20843" name="Oval 12"/>
          <p:cNvSpPr>
            <a:spLocks noChangeArrowheads="1"/>
          </p:cNvSpPr>
          <p:nvPr/>
        </p:nvSpPr>
        <p:spPr bwMode="auto">
          <a:xfrm>
            <a:off x="6465889" y="2600325"/>
            <a:ext cx="363537" cy="361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 sz="240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20844" name="Oval 13"/>
          <p:cNvSpPr>
            <a:spLocks noChangeArrowheads="1"/>
          </p:cNvSpPr>
          <p:nvPr/>
        </p:nvSpPr>
        <p:spPr bwMode="auto">
          <a:xfrm>
            <a:off x="6981825" y="2600325"/>
            <a:ext cx="363538" cy="361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 sz="240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20845" name="Oval 14"/>
          <p:cNvSpPr>
            <a:spLocks noChangeArrowheads="1"/>
          </p:cNvSpPr>
          <p:nvPr/>
        </p:nvSpPr>
        <p:spPr bwMode="auto">
          <a:xfrm>
            <a:off x="7496175" y="2600325"/>
            <a:ext cx="363538" cy="361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 sz="240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20846" name="Oval 15"/>
          <p:cNvSpPr>
            <a:spLocks noChangeArrowheads="1"/>
          </p:cNvSpPr>
          <p:nvPr/>
        </p:nvSpPr>
        <p:spPr bwMode="auto">
          <a:xfrm>
            <a:off x="8012114" y="2600325"/>
            <a:ext cx="363537" cy="361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 sz="240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20847" name="Oval 16"/>
          <p:cNvSpPr>
            <a:spLocks noChangeArrowheads="1"/>
          </p:cNvSpPr>
          <p:nvPr/>
        </p:nvSpPr>
        <p:spPr bwMode="auto">
          <a:xfrm>
            <a:off x="8534400" y="2600325"/>
            <a:ext cx="363538" cy="361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 sz="240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20848" name="Oval 17"/>
          <p:cNvSpPr>
            <a:spLocks noChangeArrowheads="1"/>
          </p:cNvSpPr>
          <p:nvPr/>
        </p:nvSpPr>
        <p:spPr bwMode="auto">
          <a:xfrm rot="5374582">
            <a:off x="6465095" y="3107532"/>
            <a:ext cx="363537" cy="361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 sz="240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20849" name="Oval 18"/>
          <p:cNvSpPr>
            <a:spLocks noChangeArrowheads="1"/>
          </p:cNvSpPr>
          <p:nvPr/>
        </p:nvSpPr>
        <p:spPr bwMode="auto">
          <a:xfrm rot="5374582">
            <a:off x="6466681" y="3632994"/>
            <a:ext cx="363538" cy="361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 sz="240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20850" name="Oval 19"/>
          <p:cNvSpPr>
            <a:spLocks noChangeArrowheads="1"/>
          </p:cNvSpPr>
          <p:nvPr/>
        </p:nvSpPr>
        <p:spPr bwMode="auto">
          <a:xfrm>
            <a:off x="6983414" y="3108325"/>
            <a:ext cx="363537" cy="361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 sz="240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20851" name="Oval 20"/>
          <p:cNvSpPr>
            <a:spLocks noChangeArrowheads="1"/>
          </p:cNvSpPr>
          <p:nvPr/>
        </p:nvSpPr>
        <p:spPr bwMode="auto">
          <a:xfrm>
            <a:off x="7497764" y="3108325"/>
            <a:ext cx="363537" cy="361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 sz="240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20852" name="Oval 21"/>
          <p:cNvSpPr>
            <a:spLocks noChangeArrowheads="1"/>
          </p:cNvSpPr>
          <p:nvPr/>
        </p:nvSpPr>
        <p:spPr bwMode="auto">
          <a:xfrm>
            <a:off x="8013700" y="3108325"/>
            <a:ext cx="363538" cy="361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 sz="240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20853" name="Oval 22"/>
          <p:cNvSpPr>
            <a:spLocks noChangeArrowheads="1"/>
          </p:cNvSpPr>
          <p:nvPr/>
        </p:nvSpPr>
        <p:spPr bwMode="auto">
          <a:xfrm>
            <a:off x="8535989" y="3108325"/>
            <a:ext cx="363537" cy="361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 sz="240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20854" name="Oval 23"/>
          <p:cNvSpPr>
            <a:spLocks noChangeArrowheads="1"/>
          </p:cNvSpPr>
          <p:nvPr/>
        </p:nvSpPr>
        <p:spPr bwMode="auto">
          <a:xfrm>
            <a:off x="6981825" y="3632200"/>
            <a:ext cx="363538" cy="361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 sz="240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20855" name="Oval 24"/>
          <p:cNvSpPr>
            <a:spLocks noChangeArrowheads="1"/>
          </p:cNvSpPr>
          <p:nvPr/>
        </p:nvSpPr>
        <p:spPr bwMode="auto">
          <a:xfrm>
            <a:off x="7496175" y="3632200"/>
            <a:ext cx="363538" cy="361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 sz="240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20856" name="Oval 25"/>
          <p:cNvSpPr>
            <a:spLocks noChangeArrowheads="1"/>
          </p:cNvSpPr>
          <p:nvPr/>
        </p:nvSpPr>
        <p:spPr bwMode="auto">
          <a:xfrm>
            <a:off x="8012114" y="3632200"/>
            <a:ext cx="363537" cy="361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 sz="240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20857" name="Oval 26"/>
          <p:cNvSpPr>
            <a:spLocks noChangeArrowheads="1"/>
          </p:cNvSpPr>
          <p:nvPr/>
        </p:nvSpPr>
        <p:spPr bwMode="auto">
          <a:xfrm>
            <a:off x="8534400" y="3632200"/>
            <a:ext cx="363538" cy="361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 sz="240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20858" name="Rectangle 27"/>
          <p:cNvSpPr>
            <a:spLocks noChangeArrowheads="1"/>
          </p:cNvSpPr>
          <p:nvPr/>
        </p:nvSpPr>
        <p:spPr bwMode="auto">
          <a:xfrm>
            <a:off x="8197850" y="2251076"/>
            <a:ext cx="522288" cy="5365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 sz="240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20859" name="Line 28"/>
          <p:cNvSpPr>
            <a:spLocks noChangeShapeType="1"/>
          </p:cNvSpPr>
          <p:nvPr/>
        </p:nvSpPr>
        <p:spPr bwMode="auto">
          <a:xfrm>
            <a:off x="8963026" y="2251075"/>
            <a:ext cx="233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20860" name="Line 29"/>
          <p:cNvSpPr>
            <a:spLocks noChangeShapeType="1"/>
          </p:cNvSpPr>
          <p:nvPr/>
        </p:nvSpPr>
        <p:spPr bwMode="auto">
          <a:xfrm>
            <a:off x="8963026" y="2767013"/>
            <a:ext cx="233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20861" name="Text Box 31"/>
          <p:cNvSpPr txBox="1">
            <a:spLocks noChangeArrowheads="1"/>
          </p:cNvSpPr>
          <p:nvPr/>
        </p:nvSpPr>
        <p:spPr bwMode="auto">
          <a:xfrm>
            <a:off x="5499100" y="4149725"/>
            <a:ext cx="4718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tr-TR" sz="2400">
                <a:latin typeface="Arial" pitchFamily="34" charset="0"/>
                <a:ea typeface="MS PGothic" pitchFamily="34" charset="-128"/>
              </a:rPr>
              <a:t>Radius of iron </a:t>
            </a:r>
            <a:r>
              <a:rPr lang="en-US" altLang="tr-TR" sz="2400" i="1">
                <a:latin typeface="Arial" pitchFamily="34" charset="0"/>
                <a:ea typeface="MS PGothic" pitchFamily="34" charset="-128"/>
              </a:rPr>
              <a:t>R</a:t>
            </a:r>
            <a:r>
              <a:rPr lang="en-US" altLang="tr-TR" sz="2400">
                <a:latin typeface="Arial" pitchFamily="34" charset="0"/>
                <a:ea typeface="MS PGothic" pitchFamily="34" charset="-128"/>
              </a:rPr>
              <a:t> = 0.1241 nm</a:t>
            </a:r>
          </a:p>
        </p:txBody>
      </p:sp>
      <p:grpSp>
        <p:nvGrpSpPr>
          <p:cNvPr id="120862" name="Group 184"/>
          <p:cNvGrpSpPr>
            <a:grpSpLocks/>
          </p:cNvGrpSpPr>
          <p:nvPr/>
        </p:nvGrpSpPr>
        <p:grpSpPr bwMode="auto">
          <a:xfrm>
            <a:off x="9047163" y="2160588"/>
            <a:ext cx="1173162" cy="698500"/>
            <a:chOff x="4739" y="1361"/>
            <a:chExt cx="739" cy="440"/>
          </a:xfrm>
        </p:grpSpPr>
        <p:sp>
          <p:nvSpPr>
            <p:cNvPr id="120915" name="AutoShape 170"/>
            <p:cNvSpPr>
              <a:spLocks noChangeAspect="1" noChangeArrowheads="1" noTextEdit="1"/>
            </p:cNvSpPr>
            <p:nvPr/>
          </p:nvSpPr>
          <p:spPr bwMode="auto">
            <a:xfrm>
              <a:off x="4739" y="1361"/>
              <a:ext cx="739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20916" name="Line 176"/>
            <p:cNvSpPr>
              <a:spLocks noChangeShapeType="1"/>
            </p:cNvSpPr>
            <p:nvPr/>
          </p:nvSpPr>
          <p:spPr bwMode="auto">
            <a:xfrm>
              <a:off x="5008" y="1603"/>
              <a:ext cx="31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20917" name="Rectangle 177"/>
            <p:cNvSpPr>
              <a:spLocks noChangeArrowheads="1"/>
            </p:cNvSpPr>
            <p:nvPr/>
          </p:nvSpPr>
          <p:spPr bwMode="auto">
            <a:xfrm>
              <a:off x="5343" y="1497"/>
              <a:ext cx="11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tr-TR" sz="1900" i="1">
                  <a:latin typeface="Arial" pitchFamily="34" charset="0"/>
                  <a:ea typeface="MS PGothic" pitchFamily="34" charset="-128"/>
                </a:rPr>
                <a:t>R</a:t>
              </a:r>
              <a:endParaRPr lang="en-US" altLang="tr-TR" sz="2400" i="1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20918" name="Rectangle 178"/>
            <p:cNvSpPr>
              <a:spLocks noChangeArrowheads="1"/>
            </p:cNvSpPr>
            <p:nvPr/>
          </p:nvSpPr>
          <p:spPr bwMode="auto">
            <a:xfrm>
              <a:off x="5122" y="1617"/>
              <a:ext cx="8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tr-TR" sz="1900">
                  <a:latin typeface="Arial" pitchFamily="34" charset="0"/>
                  <a:ea typeface="MS PGothic" pitchFamily="34" charset="-128"/>
                </a:rPr>
                <a:t>3</a:t>
              </a:r>
              <a:endParaRPr lang="en-US" altLang="tr-TR" sz="2400">
                <a:latin typeface="Arial" pitchFamily="34" charset="0"/>
                <a:ea typeface="MS PGothic" pitchFamily="34" charset="-128"/>
              </a:endParaRPr>
            </a:p>
          </p:txBody>
        </p:sp>
        <p:grpSp>
          <p:nvGrpSpPr>
            <p:cNvPr id="120919" name="Group 183"/>
            <p:cNvGrpSpPr>
              <a:grpSpLocks/>
            </p:cNvGrpSpPr>
            <p:nvPr/>
          </p:nvGrpSpPr>
          <p:grpSpPr bwMode="auto">
            <a:xfrm>
              <a:off x="5124" y="1397"/>
              <a:ext cx="190" cy="188"/>
              <a:chOff x="5124" y="1397"/>
              <a:chExt cx="190" cy="188"/>
            </a:xfrm>
          </p:grpSpPr>
          <p:sp>
            <p:nvSpPr>
              <p:cNvPr id="120923" name="Line 172"/>
              <p:cNvSpPr>
                <a:spLocks noChangeShapeType="1"/>
              </p:cNvSpPr>
              <p:nvPr/>
            </p:nvSpPr>
            <p:spPr bwMode="auto">
              <a:xfrm flipV="1">
                <a:off x="5124" y="1498"/>
                <a:ext cx="20" cy="1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20924" name="Line 173"/>
              <p:cNvSpPr>
                <a:spLocks noChangeShapeType="1"/>
              </p:cNvSpPr>
              <p:nvPr/>
            </p:nvSpPr>
            <p:spPr bwMode="auto">
              <a:xfrm>
                <a:off x="5144" y="1501"/>
                <a:ext cx="28" cy="53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20925" name="Line 174"/>
              <p:cNvSpPr>
                <a:spLocks noChangeShapeType="1"/>
              </p:cNvSpPr>
              <p:nvPr/>
            </p:nvSpPr>
            <p:spPr bwMode="auto">
              <a:xfrm flipV="1">
                <a:off x="5175" y="1397"/>
                <a:ext cx="38" cy="1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20926" name="Line 175"/>
              <p:cNvSpPr>
                <a:spLocks noChangeShapeType="1"/>
              </p:cNvSpPr>
              <p:nvPr/>
            </p:nvSpPr>
            <p:spPr bwMode="auto">
              <a:xfrm>
                <a:off x="5213" y="1397"/>
                <a:ext cx="10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20927" name="Rectangle 179"/>
              <p:cNvSpPr>
                <a:spLocks noChangeArrowheads="1"/>
              </p:cNvSpPr>
              <p:nvPr/>
            </p:nvSpPr>
            <p:spPr bwMode="auto">
              <a:xfrm>
                <a:off x="5218" y="1401"/>
                <a:ext cx="86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tr-TR" sz="1900">
                    <a:latin typeface="Arial" pitchFamily="34" charset="0"/>
                    <a:ea typeface="MS PGothic" pitchFamily="34" charset="-128"/>
                  </a:rPr>
                  <a:t>3</a:t>
                </a:r>
                <a:endParaRPr lang="en-US" altLang="tr-TR" sz="2400">
                  <a:latin typeface="Arial" pitchFamily="34" charset="0"/>
                  <a:ea typeface="MS PGothic" pitchFamily="34" charset="-128"/>
                </a:endParaRPr>
              </a:p>
            </p:txBody>
          </p:sp>
        </p:grpSp>
        <p:sp>
          <p:nvSpPr>
            <p:cNvPr id="120920" name="Rectangle 180"/>
            <p:cNvSpPr>
              <a:spLocks noChangeArrowheads="1"/>
            </p:cNvSpPr>
            <p:nvPr/>
          </p:nvSpPr>
          <p:spPr bwMode="auto">
            <a:xfrm>
              <a:off x="5021" y="1401"/>
              <a:ext cx="8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tr-TR" sz="1900">
                  <a:latin typeface="Arial" pitchFamily="34" charset="0"/>
                  <a:ea typeface="MS PGothic" pitchFamily="34" charset="-128"/>
                </a:rPr>
                <a:t>4</a:t>
              </a:r>
              <a:endParaRPr lang="en-US" altLang="tr-TR" sz="2400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20921" name="Rectangle 181"/>
            <p:cNvSpPr>
              <a:spLocks noChangeArrowheads="1"/>
            </p:cNvSpPr>
            <p:nvPr/>
          </p:nvSpPr>
          <p:spPr bwMode="auto">
            <a:xfrm>
              <a:off x="4760" y="1497"/>
              <a:ext cx="8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tr-TR" sz="1900" i="1">
                  <a:latin typeface="Arial" pitchFamily="34" charset="0"/>
                  <a:ea typeface="MS PGothic" pitchFamily="34" charset="-128"/>
                </a:rPr>
                <a:t>a</a:t>
              </a:r>
              <a:endParaRPr lang="en-US" altLang="tr-TR" sz="2400" i="1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20922" name="Rectangle 182"/>
            <p:cNvSpPr>
              <a:spLocks noChangeArrowheads="1"/>
            </p:cNvSpPr>
            <p:nvPr/>
          </p:nvSpPr>
          <p:spPr bwMode="auto">
            <a:xfrm>
              <a:off x="4886" y="1487"/>
              <a:ext cx="84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tr-TR" sz="1900">
                  <a:latin typeface="Symbol" pitchFamily="18" charset="2"/>
                  <a:ea typeface="MS PGothic" pitchFamily="34" charset="-128"/>
                </a:rPr>
                <a:t>=</a:t>
              </a:r>
              <a:endParaRPr lang="en-US" altLang="tr-TR" sz="2400">
                <a:latin typeface="Arial" pitchFamily="34" charset="0"/>
                <a:ea typeface="MS PGothic" pitchFamily="34" charset="-128"/>
              </a:endParaRPr>
            </a:p>
          </p:txBody>
        </p:sp>
      </p:grpSp>
      <p:pic>
        <p:nvPicPr>
          <p:cNvPr id="120864" name="Picture 197" descr="Figure 3_2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614" y="1619250"/>
            <a:ext cx="2922587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65" name="Text Box 219"/>
          <p:cNvSpPr txBox="1">
            <a:spLocks noChangeArrowheads="1"/>
          </p:cNvSpPr>
          <p:nvPr/>
        </p:nvSpPr>
        <p:spPr bwMode="auto">
          <a:xfrm>
            <a:off x="8670925" y="1547814"/>
            <a:ext cx="1779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2000">
                <a:solidFill>
                  <a:srgbClr val="FF0000"/>
                </a:solidFill>
                <a:latin typeface="Arial" pitchFamily="34" charset="0"/>
                <a:ea typeface="MS PGothic" pitchFamily="34" charset="-128"/>
              </a:rPr>
              <a:t>2D repeat unit</a:t>
            </a:r>
          </a:p>
        </p:txBody>
      </p:sp>
      <p:sp>
        <p:nvSpPr>
          <p:cNvPr id="120866" name="Line 220"/>
          <p:cNvSpPr>
            <a:spLocks noChangeShapeType="1"/>
          </p:cNvSpPr>
          <p:nvPr/>
        </p:nvSpPr>
        <p:spPr bwMode="auto">
          <a:xfrm flipH="1">
            <a:off x="8458200" y="1841500"/>
            <a:ext cx="279400" cy="381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grpSp>
        <p:nvGrpSpPr>
          <p:cNvPr id="4" name="Group 239"/>
          <p:cNvGrpSpPr>
            <a:grpSpLocks/>
          </p:cNvGrpSpPr>
          <p:nvPr/>
        </p:nvGrpSpPr>
        <p:grpSpPr bwMode="auto">
          <a:xfrm>
            <a:off x="1731964" y="4552950"/>
            <a:ext cx="8783637" cy="1847850"/>
            <a:chOff x="131" y="2772"/>
            <a:chExt cx="5533" cy="1164"/>
          </a:xfrm>
        </p:grpSpPr>
        <p:sp>
          <p:nvSpPr>
            <p:cNvPr id="120868" name="Rectangle 235"/>
            <p:cNvSpPr>
              <a:spLocks noChangeArrowheads="1"/>
            </p:cNvSpPr>
            <p:nvPr/>
          </p:nvSpPr>
          <p:spPr bwMode="auto">
            <a:xfrm>
              <a:off x="3016" y="3245"/>
              <a:ext cx="16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tr-TR" sz="2400">
                  <a:latin typeface="Arial" pitchFamily="34" charset="0"/>
                  <a:ea typeface="MS PGothic" pitchFamily="34" charset="-128"/>
                </a:rPr>
                <a:t>= </a:t>
              </a:r>
            </a:p>
          </p:txBody>
        </p:sp>
        <p:sp>
          <p:nvSpPr>
            <p:cNvPr id="120869" name="Rectangle 65"/>
            <p:cNvSpPr>
              <a:spLocks noChangeArrowheads="1"/>
            </p:cNvSpPr>
            <p:nvPr/>
          </p:nvSpPr>
          <p:spPr bwMode="auto">
            <a:xfrm>
              <a:off x="1474" y="3379"/>
              <a:ext cx="278" cy="287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tr-TR" altLang="tr-TR" sz="2400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20870" name="Rectangle 66"/>
            <p:cNvSpPr>
              <a:spLocks noChangeArrowheads="1"/>
            </p:cNvSpPr>
            <p:nvPr/>
          </p:nvSpPr>
          <p:spPr bwMode="auto">
            <a:xfrm>
              <a:off x="1530" y="2939"/>
              <a:ext cx="174" cy="344"/>
            </a:xfrm>
            <a:prstGeom prst="rect">
              <a:avLst/>
            </a:prstGeom>
            <a:solidFill>
              <a:srgbClr val="99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tr-TR" altLang="tr-TR" sz="2400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20871" name="Rectangle 67"/>
            <p:cNvSpPr>
              <a:spLocks noChangeArrowheads="1"/>
            </p:cNvSpPr>
            <p:nvPr/>
          </p:nvSpPr>
          <p:spPr bwMode="auto">
            <a:xfrm>
              <a:off x="131" y="3249"/>
              <a:ext cx="136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tr-TR" sz="2200">
                  <a:latin typeface="Arial" pitchFamily="34" charset="0"/>
                  <a:ea typeface="MS PGothic" pitchFamily="34" charset="-128"/>
                </a:rPr>
                <a:t>Planar Density =</a:t>
              </a:r>
              <a:r>
                <a:rPr lang="en-US" altLang="tr-TR" sz="2400">
                  <a:latin typeface="Arial" pitchFamily="34" charset="0"/>
                  <a:ea typeface="MS PGothic" pitchFamily="34" charset="-128"/>
                </a:rPr>
                <a:t> </a:t>
              </a:r>
            </a:p>
          </p:txBody>
        </p:sp>
        <p:grpSp>
          <p:nvGrpSpPr>
            <p:cNvPr id="120872" name="Group 68"/>
            <p:cNvGrpSpPr>
              <a:grpSpLocks/>
            </p:cNvGrpSpPr>
            <p:nvPr/>
          </p:nvGrpSpPr>
          <p:grpSpPr bwMode="auto">
            <a:xfrm>
              <a:off x="1508" y="3369"/>
              <a:ext cx="186" cy="239"/>
              <a:chOff x="2210" y="2963"/>
              <a:chExt cx="198" cy="301"/>
            </a:xfrm>
          </p:grpSpPr>
          <p:sp>
            <p:nvSpPr>
              <p:cNvPr id="120913" name="Rectangle 69"/>
              <p:cNvSpPr>
                <a:spLocks noChangeArrowheads="1"/>
              </p:cNvSpPr>
              <p:nvPr/>
            </p:nvSpPr>
            <p:spPr bwMode="auto">
              <a:xfrm>
                <a:off x="2210" y="3020"/>
                <a:ext cx="96" cy="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tr-TR" sz="2000" i="1">
                    <a:latin typeface="Arial" pitchFamily="34" charset="0"/>
                    <a:ea typeface="MS PGothic" pitchFamily="34" charset="-128"/>
                  </a:rPr>
                  <a:t>a</a:t>
                </a:r>
              </a:p>
            </p:txBody>
          </p:sp>
          <p:sp>
            <p:nvSpPr>
              <p:cNvPr id="120914" name="Rectangle 70"/>
              <p:cNvSpPr>
                <a:spLocks noChangeArrowheads="1"/>
              </p:cNvSpPr>
              <p:nvPr/>
            </p:nvSpPr>
            <p:spPr bwMode="auto">
              <a:xfrm>
                <a:off x="2322" y="2963"/>
                <a:ext cx="86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tr-TR" sz="1800">
                    <a:latin typeface="Arial" pitchFamily="34" charset="0"/>
                    <a:ea typeface="MS PGothic" pitchFamily="34" charset="-128"/>
                  </a:rPr>
                  <a:t>2</a:t>
                </a:r>
              </a:p>
            </p:txBody>
          </p:sp>
        </p:grpSp>
        <p:sp>
          <p:nvSpPr>
            <p:cNvPr id="120873" name="Rectangle 71"/>
            <p:cNvSpPr>
              <a:spLocks noChangeArrowheads="1"/>
            </p:cNvSpPr>
            <p:nvPr/>
          </p:nvSpPr>
          <p:spPr bwMode="auto">
            <a:xfrm>
              <a:off x="1559" y="3020"/>
              <a:ext cx="9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tr-TR" sz="2000">
                  <a:latin typeface="Arial" pitchFamily="34" charset="0"/>
                  <a:ea typeface="MS PGothic" pitchFamily="34" charset="-128"/>
                </a:rPr>
                <a:t>1</a:t>
              </a:r>
            </a:p>
          </p:txBody>
        </p:sp>
        <p:grpSp>
          <p:nvGrpSpPr>
            <p:cNvPr id="120874" name="Group 223"/>
            <p:cNvGrpSpPr>
              <a:grpSpLocks/>
            </p:cNvGrpSpPr>
            <p:nvPr/>
          </p:nvGrpSpPr>
          <p:grpSpPr bwMode="auto">
            <a:xfrm>
              <a:off x="191" y="2772"/>
              <a:ext cx="1010" cy="422"/>
              <a:chOff x="119" y="2772"/>
              <a:chExt cx="1010" cy="422"/>
            </a:xfrm>
          </p:grpSpPr>
          <p:sp>
            <p:nvSpPr>
              <p:cNvPr id="120910" name="Rectangle 73"/>
              <p:cNvSpPr>
                <a:spLocks noChangeArrowheads="1"/>
              </p:cNvSpPr>
              <p:nvPr/>
            </p:nvSpPr>
            <p:spPr bwMode="auto">
              <a:xfrm>
                <a:off x="406" y="2772"/>
                <a:ext cx="43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tr-TR" sz="2000">
                    <a:latin typeface="Arial" pitchFamily="34" charset="0"/>
                    <a:ea typeface="MS PGothic" pitchFamily="34" charset="-128"/>
                  </a:rPr>
                  <a:t>atoms</a:t>
                </a:r>
              </a:p>
            </p:txBody>
          </p:sp>
          <p:sp>
            <p:nvSpPr>
              <p:cNvPr id="120911" name="Line 74"/>
              <p:cNvSpPr>
                <a:spLocks noChangeShapeType="1"/>
              </p:cNvSpPr>
              <p:nvPr/>
            </p:nvSpPr>
            <p:spPr bwMode="auto">
              <a:xfrm>
                <a:off x="119" y="2981"/>
                <a:ext cx="1010" cy="2"/>
              </a:xfrm>
              <a:prstGeom prst="line">
                <a:avLst/>
              </a:prstGeom>
              <a:noFill/>
              <a:ln w="25400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20912" name="Rectangle 75"/>
              <p:cNvSpPr>
                <a:spLocks noChangeArrowheads="1"/>
              </p:cNvSpPr>
              <p:nvPr/>
            </p:nvSpPr>
            <p:spPr bwMode="auto">
              <a:xfrm>
                <a:off x="121" y="3002"/>
                <a:ext cx="1005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tr-TR" sz="2000" dirty="0">
                    <a:latin typeface="Arial" pitchFamily="34" charset="0"/>
                    <a:ea typeface="MS PGothic" pitchFamily="34" charset="-128"/>
                  </a:rPr>
                  <a:t>2D repeat unit</a:t>
                </a:r>
              </a:p>
            </p:txBody>
          </p:sp>
        </p:grpSp>
        <p:sp>
          <p:nvSpPr>
            <p:cNvPr id="120875" name="Line 76"/>
            <p:cNvSpPr>
              <a:spLocks noChangeShapeType="1"/>
            </p:cNvSpPr>
            <p:nvPr/>
          </p:nvSpPr>
          <p:spPr bwMode="auto">
            <a:xfrm>
              <a:off x="1461" y="3334"/>
              <a:ext cx="31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20876" name="Rectangle 88"/>
            <p:cNvSpPr>
              <a:spLocks noChangeArrowheads="1"/>
            </p:cNvSpPr>
            <p:nvPr/>
          </p:nvSpPr>
          <p:spPr bwMode="auto">
            <a:xfrm>
              <a:off x="1880" y="3245"/>
              <a:ext cx="16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tr-TR" sz="2400">
                  <a:latin typeface="Arial" pitchFamily="34" charset="0"/>
                  <a:ea typeface="MS PGothic" pitchFamily="34" charset="-128"/>
                </a:rPr>
                <a:t>= </a:t>
              </a:r>
            </a:p>
          </p:txBody>
        </p:sp>
        <p:grpSp>
          <p:nvGrpSpPr>
            <p:cNvPr id="120877" name="Group 237"/>
            <p:cNvGrpSpPr>
              <a:grpSpLocks/>
            </p:cNvGrpSpPr>
            <p:nvPr/>
          </p:nvGrpSpPr>
          <p:grpSpPr bwMode="auto">
            <a:xfrm>
              <a:off x="3185" y="3146"/>
              <a:ext cx="857" cy="458"/>
              <a:chOff x="3185" y="3106"/>
              <a:chExt cx="857" cy="458"/>
            </a:xfrm>
          </p:grpSpPr>
          <p:sp>
            <p:nvSpPr>
              <p:cNvPr id="120906" name="Line 141"/>
              <p:cNvSpPr>
                <a:spLocks noChangeShapeType="1"/>
              </p:cNvSpPr>
              <p:nvPr/>
            </p:nvSpPr>
            <p:spPr bwMode="auto">
              <a:xfrm>
                <a:off x="3554" y="3336"/>
                <a:ext cx="47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20907" name="Rectangle 143"/>
              <p:cNvSpPr>
                <a:spLocks noChangeArrowheads="1"/>
              </p:cNvSpPr>
              <p:nvPr/>
            </p:nvSpPr>
            <p:spPr bwMode="auto">
              <a:xfrm>
                <a:off x="3659" y="3351"/>
                <a:ext cx="313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tr-TR" sz="2200">
                    <a:latin typeface="Arial" pitchFamily="34" charset="0"/>
                    <a:ea typeface="MS PGothic" pitchFamily="34" charset="-128"/>
                  </a:rPr>
                  <a:t>nm</a:t>
                </a:r>
                <a:r>
                  <a:rPr lang="en-US" altLang="tr-TR" sz="2200" baseline="30000">
                    <a:latin typeface="Arial" pitchFamily="34" charset="0"/>
                    <a:ea typeface="MS PGothic" pitchFamily="34" charset="-128"/>
                  </a:rPr>
                  <a:t>2</a:t>
                </a:r>
                <a:endParaRPr lang="en-US" altLang="tr-TR" sz="2400"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120908" name="Rectangle 144"/>
              <p:cNvSpPr>
                <a:spLocks noChangeArrowheads="1"/>
              </p:cNvSpPr>
              <p:nvPr/>
            </p:nvSpPr>
            <p:spPr bwMode="auto">
              <a:xfrm>
                <a:off x="3557" y="3106"/>
                <a:ext cx="485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tr-TR" sz="2200">
                    <a:latin typeface="Arial" pitchFamily="34" charset="0"/>
                    <a:ea typeface="MS PGothic" pitchFamily="34" charset="-128"/>
                  </a:rPr>
                  <a:t>atoms</a:t>
                </a:r>
                <a:endParaRPr lang="en-US" altLang="tr-TR" sz="2400"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120909" name="Rectangle 148"/>
              <p:cNvSpPr>
                <a:spLocks noChangeArrowheads="1"/>
              </p:cNvSpPr>
              <p:nvPr/>
            </p:nvSpPr>
            <p:spPr bwMode="auto">
              <a:xfrm>
                <a:off x="3185" y="3215"/>
                <a:ext cx="346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tr-TR" sz="2200">
                    <a:latin typeface="Arial" pitchFamily="34" charset="0"/>
                    <a:ea typeface="MS PGothic" pitchFamily="34" charset="-128"/>
                  </a:rPr>
                  <a:t>12.1</a:t>
                </a:r>
                <a:endParaRPr lang="en-US" altLang="tr-TR" sz="2400">
                  <a:latin typeface="Arial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120878" name="Group 238"/>
            <p:cNvGrpSpPr>
              <a:grpSpLocks/>
            </p:cNvGrpSpPr>
            <p:nvPr/>
          </p:nvGrpSpPr>
          <p:grpSpPr bwMode="auto">
            <a:xfrm>
              <a:off x="4099" y="3083"/>
              <a:ext cx="1565" cy="558"/>
              <a:chOff x="4099" y="3059"/>
              <a:chExt cx="1565" cy="558"/>
            </a:xfrm>
          </p:grpSpPr>
          <p:sp>
            <p:nvSpPr>
              <p:cNvPr id="120900" name="Rectangle 200"/>
              <p:cNvSpPr>
                <a:spLocks noChangeArrowheads="1"/>
              </p:cNvSpPr>
              <p:nvPr/>
            </p:nvSpPr>
            <p:spPr bwMode="auto">
              <a:xfrm>
                <a:off x="4224" y="3059"/>
                <a:ext cx="1440" cy="558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tr-TR" altLang="tr-TR" sz="2400">
                  <a:latin typeface="Arial" pitchFamily="34" charset="0"/>
                  <a:ea typeface="MS PGothic" pitchFamily="34" charset="-128"/>
                </a:endParaRPr>
              </a:p>
            </p:txBody>
          </p:sp>
          <p:grpSp>
            <p:nvGrpSpPr>
              <p:cNvPr id="120901" name="Group 230"/>
              <p:cNvGrpSpPr>
                <a:grpSpLocks/>
              </p:cNvGrpSpPr>
              <p:nvPr/>
            </p:nvGrpSpPr>
            <p:grpSpPr bwMode="auto">
              <a:xfrm>
                <a:off x="5060" y="3122"/>
                <a:ext cx="519" cy="458"/>
                <a:chOff x="5060" y="3122"/>
                <a:chExt cx="519" cy="458"/>
              </a:xfrm>
            </p:grpSpPr>
            <p:sp>
              <p:nvSpPr>
                <p:cNvPr id="120903" name="Line 201"/>
                <p:cNvSpPr>
                  <a:spLocks noChangeShapeType="1"/>
                </p:cNvSpPr>
                <p:nvPr/>
              </p:nvSpPr>
              <p:spPr bwMode="auto">
                <a:xfrm>
                  <a:off x="5060" y="3352"/>
                  <a:ext cx="519" cy="1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6216" name="Rectangle 203"/>
                <p:cNvSpPr>
                  <a:spLocks noChangeArrowheads="1"/>
                </p:cNvSpPr>
                <p:nvPr/>
              </p:nvSpPr>
              <p:spPr bwMode="auto">
                <a:xfrm>
                  <a:off x="5212" y="3367"/>
                  <a:ext cx="214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r>
                    <a:rPr lang="en-US" altLang="tr-TR" sz="2200" dirty="0">
                      <a:solidFill>
                        <a:schemeClr val="bg1">
                          <a:lumMod val="75000"/>
                        </a:schemeClr>
                      </a:solidFill>
                    </a:rPr>
                    <a:t>m</a:t>
                  </a:r>
                  <a:r>
                    <a:rPr lang="en-US" altLang="tr-TR" sz="2200" baseline="30000" dirty="0">
                      <a:solidFill>
                        <a:schemeClr val="bg1">
                          <a:lumMod val="75000"/>
                        </a:schemeClr>
                      </a:solidFill>
                    </a:rPr>
                    <a:t>2</a:t>
                  </a:r>
                  <a:endParaRPr lang="en-US" altLang="tr-TR" dirty="0">
                    <a:solidFill>
                      <a:schemeClr val="bg1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6217" name="Rectangle 204"/>
                <p:cNvSpPr>
                  <a:spLocks noChangeArrowheads="1"/>
                </p:cNvSpPr>
                <p:nvPr/>
              </p:nvSpPr>
              <p:spPr bwMode="auto">
                <a:xfrm>
                  <a:off x="5079" y="3122"/>
                  <a:ext cx="485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r>
                    <a:rPr lang="en-US" altLang="tr-TR" sz="2200" dirty="0">
                      <a:solidFill>
                        <a:schemeClr val="bg1">
                          <a:lumMod val="75000"/>
                        </a:schemeClr>
                      </a:solidFill>
                    </a:rPr>
                    <a:t>atoms</a:t>
                  </a:r>
                  <a:endParaRPr lang="en-US" altLang="tr-TR" dirty="0">
                    <a:solidFill>
                      <a:schemeClr val="bg1">
                        <a:lumMod val="75000"/>
                      </a:schemeClr>
                    </a:solidFill>
                  </a:endParaRPr>
                </a:p>
              </p:txBody>
            </p:sp>
          </p:grpSp>
          <p:sp>
            <p:nvSpPr>
              <p:cNvPr id="6214" name="Rectangle 205"/>
              <p:cNvSpPr>
                <a:spLocks noChangeArrowheads="1"/>
              </p:cNvSpPr>
              <p:nvPr/>
            </p:nvSpPr>
            <p:spPr bwMode="auto">
              <a:xfrm>
                <a:off x="4099" y="3231"/>
                <a:ext cx="967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tr-TR" sz="2200" dirty="0"/>
                  <a:t>= </a:t>
                </a:r>
                <a:r>
                  <a:rPr lang="en-US" altLang="tr-TR" sz="2200" dirty="0">
                    <a:solidFill>
                      <a:schemeClr val="bg1">
                        <a:lumMod val="75000"/>
                      </a:schemeClr>
                    </a:solidFill>
                  </a:rPr>
                  <a:t>1.2 x 10</a:t>
                </a:r>
                <a:r>
                  <a:rPr lang="en-US" altLang="tr-TR" sz="2200" baseline="30000" dirty="0">
                    <a:solidFill>
                      <a:schemeClr val="bg1">
                        <a:lumMod val="75000"/>
                      </a:schemeClr>
                    </a:solidFill>
                  </a:rPr>
                  <a:t>19</a:t>
                </a:r>
                <a:r>
                  <a:rPr lang="en-US" altLang="tr-TR" sz="2200" dirty="0">
                    <a:solidFill>
                      <a:schemeClr val="bg1">
                        <a:lumMod val="75000"/>
                      </a:schemeClr>
                    </a:solidFill>
                  </a:rPr>
                  <a:t> </a:t>
                </a:r>
                <a:endParaRPr lang="en-US" altLang="tr-TR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20879" name="Line 140"/>
            <p:cNvSpPr>
              <a:spLocks noChangeShapeType="1"/>
            </p:cNvSpPr>
            <p:nvPr/>
          </p:nvSpPr>
          <p:spPr bwMode="auto">
            <a:xfrm>
              <a:off x="2072" y="3336"/>
              <a:ext cx="820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20880" name="Rectangle 154"/>
            <p:cNvSpPr>
              <a:spLocks noChangeArrowheads="1"/>
            </p:cNvSpPr>
            <p:nvPr/>
          </p:nvSpPr>
          <p:spPr bwMode="auto">
            <a:xfrm>
              <a:off x="2441" y="3106"/>
              <a:ext cx="9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tr-TR" sz="2000">
                  <a:latin typeface="Arial" pitchFamily="34" charset="0"/>
                  <a:ea typeface="MS PGothic" pitchFamily="34" charset="-128"/>
                </a:rPr>
                <a:t>1</a:t>
              </a:r>
            </a:p>
          </p:txBody>
        </p:sp>
        <p:grpSp>
          <p:nvGrpSpPr>
            <p:cNvPr id="120881" name="Group 232"/>
            <p:cNvGrpSpPr>
              <a:grpSpLocks/>
            </p:cNvGrpSpPr>
            <p:nvPr/>
          </p:nvGrpSpPr>
          <p:grpSpPr bwMode="auto">
            <a:xfrm>
              <a:off x="2097" y="3329"/>
              <a:ext cx="778" cy="607"/>
              <a:chOff x="2112" y="3329"/>
              <a:chExt cx="778" cy="607"/>
            </a:xfrm>
          </p:grpSpPr>
          <p:sp>
            <p:nvSpPr>
              <p:cNvPr id="120888" name="Line 135"/>
              <p:cNvSpPr>
                <a:spLocks noChangeShapeType="1"/>
              </p:cNvSpPr>
              <p:nvPr/>
            </p:nvSpPr>
            <p:spPr bwMode="auto">
              <a:xfrm flipV="1">
                <a:off x="2310" y="3565"/>
                <a:ext cx="26" cy="1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20889" name="Line 136"/>
              <p:cNvSpPr>
                <a:spLocks noChangeShapeType="1"/>
              </p:cNvSpPr>
              <p:nvPr/>
            </p:nvSpPr>
            <p:spPr bwMode="auto">
              <a:xfrm>
                <a:off x="2336" y="3568"/>
                <a:ext cx="38" cy="60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20890" name="Line 137"/>
              <p:cNvSpPr>
                <a:spLocks noChangeShapeType="1"/>
              </p:cNvSpPr>
              <p:nvPr/>
            </p:nvSpPr>
            <p:spPr bwMode="auto">
              <a:xfrm flipV="1">
                <a:off x="2378" y="3451"/>
                <a:ext cx="50" cy="177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20891" name="Line 138"/>
              <p:cNvSpPr>
                <a:spLocks noChangeShapeType="1"/>
              </p:cNvSpPr>
              <p:nvPr/>
            </p:nvSpPr>
            <p:spPr bwMode="auto">
              <a:xfrm>
                <a:off x="2428" y="3451"/>
                <a:ext cx="135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20892" name="Line 139"/>
              <p:cNvSpPr>
                <a:spLocks noChangeShapeType="1"/>
              </p:cNvSpPr>
              <p:nvPr/>
            </p:nvSpPr>
            <p:spPr bwMode="auto">
              <a:xfrm>
                <a:off x="2155" y="3682"/>
                <a:ext cx="426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20893" name="Rectangle 149"/>
              <p:cNvSpPr>
                <a:spLocks noChangeArrowheads="1"/>
              </p:cNvSpPr>
              <p:nvPr/>
            </p:nvSpPr>
            <p:spPr bwMode="auto">
              <a:xfrm>
                <a:off x="2810" y="3329"/>
                <a:ext cx="8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tr-TR" sz="1800">
                    <a:latin typeface="Arial" pitchFamily="34" charset="0"/>
                    <a:ea typeface="MS PGothic" pitchFamily="34" charset="-128"/>
                  </a:rPr>
                  <a:t>2</a:t>
                </a:r>
              </a:p>
            </p:txBody>
          </p:sp>
          <p:sp>
            <p:nvSpPr>
              <p:cNvPr id="120894" name="Rectangle 150"/>
              <p:cNvSpPr>
                <a:spLocks noChangeArrowheads="1"/>
              </p:cNvSpPr>
              <p:nvPr/>
            </p:nvSpPr>
            <p:spPr bwMode="auto">
              <a:xfrm>
                <a:off x="2603" y="3561"/>
                <a:ext cx="11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tr-TR" sz="2000" i="1">
                    <a:latin typeface="Arial" pitchFamily="34" charset="0"/>
                    <a:ea typeface="MS PGothic" pitchFamily="34" charset="-128"/>
                  </a:rPr>
                  <a:t>R</a:t>
                </a:r>
              </a:p>
            </p:txBody>
          </p:sp>
          <p:sp>
            <p:nvSpPr>
              <p:cNvPr id="120895" name="Rectangle 151"/>
              <p:cNvSpPr>
                <a:spLocks noChangeArrowheads="1"/>
              </p:cNvSpPr>
              <p:nvPr/>
            </p:nvSpPr>
            <p:spPr bwMode="auto">
              <a:xfrm>
                <a:off x="2307" y="3694"/>
                <a:ext cx="8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tr-TR" sz="2000">
                    <a:latin typeface="Arial" pitchFamily="34" charset="0"/>
                    <a:ea typeface="MS PGothic" pitchFamily="34" charset="-128"/>
                  </a:rPr>
                  <a:t>3</a:t>
                </a:r>
              </a:p>
            </p:txBody>
          </p:sp>
          <p:sp>
            <p:nvSpPr>
              <p:cNvPr id="120896" name="Rectangle 152"/>
              <p:cNvSpPr>
                <a:spLocks noChangeArrowheads="1"/>
              </p:cNvSpPr>
              <p:nvPr/>
            </p:nvSpPr>
            <p:spPr bwMode="auto">
              <a:xfrm>
                <a:off x="2435" y="3454"/>
                <a:ext cx="8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tr-TR" sz="2000">
                    <a:latin typeface="Arial" pitchFamily="34" charset="0"/>
                    <a:ea typeface="MS PGothic" pitchFamily="34" charset="-128"/>
                  </a:rPr>
                  <a:t>3</a:t>
                </a:r>
              </a:p>
            </p:txBody>
          </p:sp>
          <p:sp>
            <p:nvSpPr>
              <p:cNvPr id="120897" name="Rectangle 153"/>
              <p:cNvSpPr>
                <a:spLocks noChangeArrowheads="1"/>
              </p:cNvSpPr>
              <p:nvPr/>
            </p:nvSpPr>
            <p:spPr bwMode="auto">
              <a:xfrm>
                <a:off x="2204" y="3454"/>
                <a:ext cx="8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tr-TR" sz="2000">
                    <a:latin typeface="Arial" pitchFamily="34" charset="0"/>
                    <a:ea typeface="MS PGothic" pitchFamily="34" charset="-128"/>
                  </a:rPr>
                  <a:t>4</a:t>
                </a:r>
              </a:p>
            </p:txBody>
          </p:sp>
          <p:sp>
            <p:nvSpPr>
              <p:cNvPr id="120898" name="AutoShape 213"/>
              <p:cNvSpPr>
                <a:spLocks/>
              </p:cNvSpPr>
              <p:nvPr/>
            </p:nvSpPr>
            <p:spPr bwMode="auto">
              <a:xfrm>
                <a:off x="2112" y="3408"/>
                <a:ext cx="56" cy="528"/>
              </a:xfrm>
              <a:prstGeom prst="leftBracket">
                <a:avLst>
                  <a:gd name="adj" fmla="val 178575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tr-TR" altLang="tr-TR" sz="2400"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120899" name="AutoShape 215"/>
              <p:cNvSpPr>
                <a:spLocks/>
              </p:cNvSpPr>
              <p:nvPr/>
            </p:nvSpPr>
            <p:spPr bwMode="auto">
              <a:xfrm flipH="1">
                <a:off x="2728" y="3408"/>
                <a:ext cx="56" cy="528"/>
              </a:xfrm>
              <a:prstGeom prst="leftBracket">
                <a:avLst>
                  <a:gd name="adj" fmla="val 178575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tr-TR" altLang="tr-TR" sz="2400">
                  <a:latin typeface="Arial" pitchFamily="34" charset="0"/>
                  <a:ea typeface="MS PGothic" pitchFamily="34" charset="-128"/>
                </a:endParaRPr>
              </a:p>
            </p:txBody>
          </p:sp>
        </p:grpSp>
        <p:sp>
          <p:nvSpPr>
            <p:cNvPr id="120882" name="Line 221"/>
            <p:cNvSpPr>
              <a:spLocks noChangeShapeType="1"/>
            </p:cNvSpPr>
            <p:nvPr/>
          </p:nvSpPr>
          <p:spPr bwMode="auto">
            <a:xfrm>
              <a:off x="1264" y="3000"/>
              <a:ext cx="192" cy="88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20883" name="Line 222"/>
            <p:cNvSpPr>
              <a:spLocks noChangeShapeType="1"/>
            </p:cNvSpPr>
            <p:nvPr/>
          </p:nvSpPr>
          <p:spPr bwMode="auto">
            <a:xfrm flipV="1">
              <a:off x="1184" y="3528"/>
              <a:ext cx="256" cy="136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grpSp>
          <p:nvGrpSpPr>
            <p:cNvPr id="120884" name="Group 228"/>
            <p:cNvGrpSpPr>
              <a:grpSpLocks/>
            </p:cNvGrpSpPr>
            <p:nvPr/>
          </p:nvGrpSpPr>
          <p:grpSpPr bwMode="auto">
            <a:xfrm>
              <a:off x="135" y="3476"/>
              <a:ext cx="1010" cy="422"/>
              <a:chOff x="919" y="3788"/>
              <a:chExt cx="1010" cy="422"/>
            </a:xfrm>
          </p:grpSpPr>
          <p:sp>
            <p:nvSpPr>
              <p:cNvPr id="120885" name="Rectangle 225"/>
              <p:cNvSpPr>
                <a:spLocks noChangeArrowheads="1"/>
              </p:cNvSpPr>
              <p:nvPr/>
            </p:nvSpPr>
            <p:spPr bwMode="auto">
              <a:xfrm>
                <a:off x="1264" y="3788"/>
                <a:ext cx="32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tr-TR" sz="2000">
                    <a:latin typeface="Arial" pitchFamily="34" charset="0"/>
                    <a:ea typeface="MS PGothic" pitchFamily="34" charset="-128"/>
                  </a:rPr>
                  <a:t>area</a:t>
                </a:r>
              </a:p>
            </p:txBody>
          </p:sp>
          <p:sp>
            <p:nvSpPr>
              <p:cNvPr id="120886" name="Line 226"/>
              <p:cNvSpPr>
                <a:spLocks noChangeShapeType="1"/>
              </p:cNvSpPr>
              <p:nvPr/>
            </p:nvSpPr>
            <p:spPr bwMode="auto">
              <a:xfrm>
                <a:off x="919" y="3997"/>
                <a:ext cx="1010" cy="2"/>
              </a:xfrm>
              <a:prstGeom prst="line">
                <a:avLst/>
              </a:prstGeom>
              <a:noFill/>
              <a:ln w="25400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20887" name="Rectangle 227"/>
              <p:cNvSpPr>
                <a:spLocks noChangeArrowheads="1"/>
              </p:cNvSpPr>
              <p:nvPr/>
            </p:nvSpPr>
            <p:spPr bwMode="auto">
              <a:xfrm>
                <a:off x="922" y="4018"/>
                <a:ext cx="1005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tr-TR" sz="2000">
                    <a:latin typeface="Arial" pitchFamily="34" charset="0"/>
                    <a:ea typeface="MS PGothic" pitchFamily="34" charset="-128"/>
                  </a:rPr>
                  <a:t>2D repeat unit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1067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87287"/>
            <a:ext cx="10515600" cy="1106794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EXERCISES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64405" y="1294081"/>
            <a:ext cx="11089395" cy="4882882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1) </a:t>
            </a:r>
            <a:r>
              <a:rPr lang="en-US" dirty="0" smtClean="0"/>
              <a:t>Determine the Miller indices of the plane in the figure below. 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728" y="2317444"/>
            <a:ext cx="7439025" cy="3390900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6345716" y="5530632"/>
            <a:ext cx="1840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600" dirty="0" smtClean="0"/>
              <a:t>(346)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257053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72955" y="259307"/>
            <a:ext cx="11080845" cy="83251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dirty="0"/>
              <a:t>2</a:t>
            </a:r>
            <a:r>
              <a:rPr lang="tr-TR" dirty="0" smtClean="0"/>
              <a:t>) </a:t>
            </a:r>
            <a:r>
              <a:rPr lang="en-US" dirty="0" smtClean="0"/>
              <a:t>Determine the Miller indices of the two directions shown in the figure below: 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501" y="1201003"/>
            <a:ext cx="10508777" cy="4954137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7219667" y="5924307"/>
            <a:ext cx="24925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dirty="0" smtClean="0"/>
              <a:t>c)[201] </a:t>
            </a:r>
            <a:r>
              <a:rPr lang="tr-TR" sz="2400" dirty="0" err="1" smtClean="0"/>
              <a:t>and</a:t>
            </a:r>
            <a:r>
              <a:rPr lang="tr-TR" sz="2400" dirty="0" smtClean="0"/>
              <a:t> [111]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22411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689" y="1013831"/>
            <a:ext cx="11721947" cy="5097603"/>
          </a:xfrm>
        </p:spPr>
        <p:txBody>
          <a:bodyPr/>
          <a:lstStyle/>
          <a:p>
            <a:pPr algn="just">
              <a:lnSpc>
                <a:spcPct val="110000"/>
              </a:lnSpc>
              <a:buFontTx/>
              <a:buNone/>
              <a:defRPr/>
            </a:pPr>
            <a:r>
              <a:rPr lang="tr-TR" sz="1800" dirty="0" smtClean="0"/>
              <a:t>	</a:t>
            </a:r>
            <a:r>
              <a:rPr lang="en-GB" sz="1800" dirty="0" smtClean="0"/>
              <a:t>Miller </a:t>
            </a:r>
            <a:r>
              <a:rPr lang="en-GB" sz="1800" dirty="0"/>
              <a:t>Indices are a </a:t>
            </a:r>
            <a:r>
              <a:rPr lang="en-GB" sz="1800" u="sng" dirty="0"/>
              <a:t>symbolic vector representation </a:t>
            </a:r>
            <a:r>
              <a:rPr lang="en-GB" sz="1800" dirty="0"/>
              <a:t>for the orientation of an atomic plane in a crystal </a:t>
            </a:r>
            <a:r>
              <a:rPr lang="en-GB" sz="1800" dirty="0" smtClean="0"/>
              <a:t>lattice</a:t>
            </a:r>
            <a:r>
              <a:rPr lang="tr-TR" sz="1800" dirty="0" smtClean="0"/>
              <a:t> </a:t>
            </a:r>
            <a:r>
              <a:rPr lang="en-GB" sz="1800" dirty="0" smtClean="0"/>
              <a:t>and </a:t>
            </a:r>
            <a:r>
              <a:rPr lang="en-GB" sz="1800" dirty="0"/>
              <a:t>are defined as the </a:t>
            </a:r>
            <a:r>
              <a:rPr lang="en-GB" sz="1800" u="sng" dirty="0"/>
              <a:t>reciprocals of the fractional intercepts</a:t>
            </a:r>
            <a:r>
              <a:rPr lang="en-GB" sz="1800" dirty="0"/>
              <a:t> which the plane makes with the crystallographic axes.</a:t>
            </a:r>
            <a:endParaRPr lang="tr-TR" sz="1800" dirty="0"/>
          </a:p>
          <a:p>
            <a:pPr algn="just">
              <a:lnSpc>
                <a:spcPct val="110000"/>
              </a:lnSpc>
              <a:buFontTx/>
              <a:buNone/>
              <a:defRPr/>
            </a:pPr>
            <a:endParaRPr lang="en-GB" sz="1800" b="1" dirty="0">
              <a:latin typeface="Arial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GB" sz="1800" b="1" dirty="0">
                <a:latin typeface="Arial" charset="0"/>
              </a:rPr>
              <a:t>	</a:t>
            </a:r>
            <a:r>
              <a:rPr lang="en-GB" sz="1800" b="1" dirty="0"/>
              <a:t>To determine Miller indices of a plane, we use the  following </a:t>
            </a:r>
            <a:r>
              <a:rPr lang="en-GB" sz="1800" b="1" dirty="0" smtClean="0"/>
              <a:t>steps</a:t>
            </a:r>
            <a:r>
              <a:rPr lang="tr-TR" sz="1800" b="1" dirty="0" smtClean="0"/>
              <a:t>:</a:t>
            </a:r>
            <a:endParaRPr lang="tr-TR" sz="1800" b="1" dirty="0"/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GB" sz="1800" b="1" dirty="0"/>
              <a:t>	</a:t>
            </a:r>
            <a:r>
              <a:rPr lang="en-GB" sz="1800" dirty="0"/>
              <a:t>1) Determine the intercepts of the plane along </a:t>
            </a:r>
            <a:r>
              <a:rPr lang="en-GB" sz="1800" dirty="0" smtClean="0"/>
              <a:t>each</a:t>
            </a:r>
            <a:r>
              <a:rPr lang="tr-TR" sz="1800" dirty="0" smtClean="0"/>
              <a:t> </a:t>
            </a:r>
            <a:r>
              <a:rPr lang="en-GB" sz="1800" dirty="0" smtClean="0"/>
              <a:t>of </a:t>
            </a:r>
            <a:r>
              <a:rPr lang="en-GB" sz="1800" dirty="0"/>
              <a:t>the three crystallographic </a:t>
            </a:r>
            <a:r>
              <a:rPr lang="en-GB" sz="1800" dirty="0" smtClean="0"/>
              <a:t>directions</a:t>
            </a:r>
            <a:r>
              <a:rPr lang="tr-TR" sz="1800" dirty="0" smtClean="0"/>
              <a:t>,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tr-TR" sz="1800" dirty="0"/>
              <a:t>	</a:t>
            </a:r>
            <a:r>
              <a:rPr lang="tr-TR" sz="1800" dirty="0" smtClean="0"/>
              <a:t>				</a:t>
            </a:r>
            <a:r>
              <a:rPr lang="tr-TR" sz="1800" dirty="0" smtClean="0">
                <a:solidFill>
                  <a:srgbClr val="00B0F0"/>
                </a:solidFill>
              </a:rPr>
              <a:t>a, b, c </a:t>
            </a:r>
            <a:r>
              <a:rPr lang="tr-TR" sz="1800" dirty="0" err="1" smtClean="0"/>
              <a:t>intercept</a:t>
            </a:r>
            <a:r>
              <a:rPr lang="tr-TR" sz="1800" dirty="0" smtClean="0"/>
              <a:t> </a:t>
            </a:r>
            <a:r>
              <a:rPr lang="tr-TR" sz="1800" dirty="0" err="1" smtClean="0"/>
              <a:t>points</a:t>
            </a:r>
            <a:r>
              <a:rPr lang="tr-TR" sz="1800" dirty="0" smtClean="0"/>
              <a:t> </a:t>
            </a:r>
            <a:r>
              <a:rPr lang="tr-TR" sz="1800" dirty="0" err="1" smtClean="0"/>
              <a:t>for</a:t>
            </a:r>
            <a:r>
              <a:rPr lang="tr-TR" sz="1800" dirty="0" smtClean="0"/>
              <a:t> x, y, z </a:t>
            </a:r>
            <a:r>
              <a:rPr lang="tr-TR" sz="1800" dirty="0" err="1" smtClean="0"/>
              <a:t>cubic</a:t>
            </a:r>
            <a:r>
              <a:rPr lang="tr-TR" sz="1800" dirty="0" smtClean="0"/>
              <a:t> </a:t>
            </a:r>
            <a:r>
              <a:rPr lang="tr-TR" sz="1800" dirty="0" err="1" smtClean="0"/>
              <a:t>system</a:t>
            </a:r>
            <a:endParaRPr lang="tr-TR" sz="1800" dirty="0" smtClean="0"/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GB" sz="1800" dirty="0"/>
              <a:t>	2) Take the reciprocals of the </a:t>
            </a:r>
            <a:r>
              <a:rPr lang="en-GB" sz="1800" dirty="0" smtClean="0"/>
              <a:t>intercepts</a:t>
            </a:r>
            <a:r>
              <a:rPr lang="tr-TR" sz="1800" dirty="0" smtClean="0"/>
              <a:t>, (</a:t>
            </a:r>
            <a:r>
              <a:rPr lang="tr-TR" sz="1800" dirty="0" err="1" smtClean="0"/>
              <a:t>use</a:t>
            </a:r>
            <a:r>
              <a:rPr lang="tr-TR" sz="1800" dirty="0" smtClean="0"/>
              <a:t> 1,1,1 </a:t>
            </a:r>
            <a:r>
              <a:rPr lang="tr-TR" sz="1800" dirty="0" err="1" smtClean="0"/>
              <a:t>for</a:t>
            </a:r>
            <a:r>
              <a:rPr lang="tr-TR" sz="1800" dirty="0" smtClean="0"/>
              <a:t> </a:t>
            </a:r>
            <a:r>
              <a:rPr lang="tr-TR" sz="1800" dirty="0" err="1" smtClean="0"/>
              <a:t>unit</a:t>
            </a:r>
            <a:r>
              <a:rPr lang="tr-TR" sz="1800" dirty="0" smtClean="0"/>
              <a:t> </a:t>
            </a:r>
            <a:r>
              <a:rPr lang="tr-TR" sz="1800" dirty="0" err="1" smtClean="0"/>
              <a:t>cell</a:t>
            </a:r>
            <a:r>
              <a:rPr lang="tr-TR" sz="1800" dirty="0" smtClean="0"/>
              <a:t>)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tr-TR" sz="1800" dirty="0"/>
              <a:t>	</a:t>
            </a:r>
            <a:r>
              <a:rPr lang="tr-TR" sz="1800" dirty="0" smtClean="0"/>
              <a:t>				</a:t>
            </a:r>
            <a:endParaRPr lang="tr-TR" sz="1800" dirty="0"/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GB" sz="1800" dirty="0"/>
              <a:t>	</a:t>
            </a:r>
            <a:endParaRPr lang="tr-TR" sz="1800" dirty="0" smtClean="0"/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tr-TR" sz="1800" dirty="0" smtClean="0"/>
              <a:t>	</a:t>
            </a:r>
            <a:r>
              <a:rPr lang="en-GB" sz="1800" dirty="0" smtClean="0"/>
              <a:t>3</a:t>
            </a:r>
            <a:r>
              <a:rPr lang="en-GB" sz="1800" dirty="0"/>
              <a:t>) If fractions result, multiply each by the </a:t>
            </a:r>
            <a:r>
              <a:rPr lang="en-GB" sz="1800" dirty="0" smtClean="0"/>
              <a:t>denominator </a:t>
            </a:r>
            <a:r>
              <a:rPr lang="en-GB" sz="1800" dirty="0"/>
              <a:t>of the smallest </a:t>
            </a:r>
            <a:r>
              <a:rPr lang="en-GB" sz="1800" dirty="0" smtClean="0"/>
              <a:t>fraction</a:t>
            </a:r>
            <a:r>
              <a:rPr lang="tr-TR" sz="1800" dirty="0" smtClean="0"/>
              <a:t>.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GB" sz="1800" dirty="0"/>
          </a:p>
          <a:p>
            <a:pPr>
              <a:defRPr/>
            </a:pPr>
            <a:endParaRPr lang="tr-TR" dirty="0" smtClean="0"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etin kutusu 2"/>
              <p:cNvSpPr txBox="1"/>
              <p:nvPr/>
            </p:nvSpPr>
            <p:spPr>
              <a:xfrm>
                <a:off x="3761771" y="3738621"/>
                <a:ext cx="2152891" cy="615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tr-TR" sz="24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tr-TR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tr-TR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tr-TR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tr-TR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tr-TR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tr-TR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tr-TR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tr-TR" sz="2400" dirty="0" smtClean="0">
                    <a:solidFill>
                      <a:srgbClr val="00B0F0"/>
                    </a:solidFill>
                  </a:rPr>
                  <a:t> </a:t>
                </a:r>
                <a:r>
                  <a:rPr lang="tr-TR" sz="2400" dirty="0" smtClean="0">
                    <a:solidFill>
                      <a:srgbClr val="00B0F0"/>
                    </a:solidFill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24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tr-TR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tr-TR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tr-TR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tr-TR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tr-TR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tr-TR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tr-TR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tr-TR" sz="2400" dirty="0" smtClean="0">
                    <a:solidFill>
                      <a:srgbClr val="00B0F0"/>
                    </a:solidFill>
                    <a:sym typeface="Wingdings" panose="05000000000000000000" pitchFamily="2" charset="2"/>
                  </a:rPr>
                  <a:t> </a:t>
                </a:r>
                <a:endParaRPr lang="tr-TR" sz="2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" name="Metin kutus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1771" y="3738621"/>
                <a:ext cx="2152891" cy="615874"/>
              </a:xfrm>
              <a:prstGeom prst="rect">
                <a:avLst/>
              </a:prstGeom>
              <a:blipFill rotWithShape="0">
                <a:blip r:embed="rId3"/>
                <a:stretch>
                  <a:fillRect b="-891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880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-1" y="109182"/>
            <a:ext cx="12078269" cy="674881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1800" b="1" dirty="0" smtClean="0"/>
              <a:t>3)</a:t>
            </a:r>
            <a:r>
              <a:rPr lang="en-US" sz="1800" b="1" dirty="0" smtClean="0"/>
              <a:t>How many directions belong to the &lt;100&gt;</a:t>
            </a:r>
            <a:r>
              <a:rPr lang="tr-TR" sz="1800" b="1" dirty="0" smtClean="0"/>
              <a:t> </a:t>
            </a:r>
            <a:r>
              <a:rPr lang="en-US" sz="1800" b="1" dirty="0" smtClean="0"/>
              <a:t>family? </a:t>
            </a:r>
            <a:endParaRPr lang="tr-TR" sz="1800" b="1" dirty="0" smtClean="0"/>
          </a:p>
          <a:p>
            <a:pPr marL="0" indent="0" algn="just">
              <a:buNone/>
            </a:pPr>
            <a:r>
              <a:rPr lang="tr-TR" sz="2000" dirty="0"/>
              <a:t>	</a:t>
            </a:r>
            <a:r>
              <a:rPr lang="en-US" sz="2000" dirty="0" smtClean="0"/>
              <a:t>a) 2 b) 4 c) 6 d) 12</a:t>
            </a:r>
            <a:endParaRPr lang="tr-TR" sz="2000" dirty="0" smtClean="0"/>
          </a:p>
          <a:p>
            <a:pPr marL="0" indent="0" algn="just">
              <a:buNone/>
            </a:pPr>
            <a:r>
              <a:rPr lang="tr-TR" sz="1800" b="1" dirty="0" smtClean="0"/>
              <a:t>4)</a:t>
            </a:r>
            <a:r>
              <a:rPr lang="en-US" sz="1800" b="1" dirty="0"/>
              <a:t> What type of defect can arise when a solid is heated? Which physical property is affected by it and in what way</a:t>
            </a:r>
            <a:r>
              <a:rPr lang="en-US" sz="1800" b="1" dirty="0" smtClean="0"/>
              <a:t>?</a:t>
            </a:r>
            <a:endParaRPr lang="tr-TR" sz="1800" b="1" dirty="0" smtClean="0"/>
          </a:p>
          <a:p>
            <a:pPr marL="0" indent="0" algn="just">
              <a:buNone/>
            </a:pPr>
            <a:endParaRPr lang="tr-TR" sz="1800" b="1" dirty="0" smtClean="0"/>
          </a:p>
          <a:p>
            <a:pPr marL="0" indent="0" algn="just">
              <a:buNone/>
            </a:pPr>
            <a:r>
              <a:rPr lang="tr-TR" sz="1800" b="1" dirty="0" smtClean="0"/>
              <a:t>5) </a:t>
            </a:r>
            <a:r>
              <a:rPr lang="en-US" sz="1800" b="1" dirty="0"/>
              <a:t>How can you determine the atomic mass of an unknown metal if you know its density and the dimension of its unit cell</a:t>
            </a:r>
            <a:r>
              <a:rPr lang="en-US" sz="1800" b="1" dirty="0" smtClean="0"/>
              <a:t>?</a:t>
            </a:r>
            <a:endParaRPr lang="tr-TR" sz="1800" b="1" dirty="0" smtClean="0"/>
          </a:p>
        </p:txBody>
      </p:sp>
      <p:sp>
        <p:nvSpPr>
          <p:cNvPr id="4" name="Metin kutusu 3"/>
          <p:cNvSpPr txBox="1"/>
          <p:nvPr/>
        </p:nvSpPr>
        <p:spPr>
          <a:xfrm>
            <a:off x="3195276" y="401767"/>
            <a:ext cx="7841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three principal axes [100], [010], [001] </a:t>
            </a:r>
            <a:r>
              <a:rPr lang="tr-TR" dirty="0" err="1" smtClean="0"/>
              <a:t>and</a:t>
            </a:r>
            <a:r>
              <a:rPr lang="tr-TR" baseline="0" dirty="0" smtClean="0"/>
              <a:t> </a:t>
            </a:r>
            <a:r>
              <a:rPr lang="tr-TR" baseline="0" dirty="0" err="1" smtClean="0"/>
              <a:t>reverse</a:t>
            </a:r>
            <a:r>
              <a:rPr lang="tr-TR" baseline="0" dirty="0" smtClean="0"/>
              <a:t> (</a:t>
            </a:r>
            <a:r>
              <a:rPr lang="tr-TR" baseline="0" dirty="0" err="1" smtClean="0"/>
              <a:t>negative</a:t>
            </a:r>
            <a:r>
              <a:rPr lang="tr-TR" baseline="0" dirty="0" smtClean="0"/>
              <a:t>) </a:t>
            </a:r>
            <a:r>
              <a:rPr lang="tr-TR" baseline="0" dirty="0" err="1" smtClean="0"/>
              <a:t>directions</a:t>
            </a:r>
            <a:r>
              <a:rPr lang="tr-TR" baseline="0" dirty="0" smtClean="0"/>
              <a:t> </a:t>
            </a:r>
            <a:r>
              <a:rPr lang="tr-TR" baseline="0" dirty="0" smtClean="0">
                <a:sym typeface="Wingdings" panose="05000000000000000000" pitchFamily="2" charset="2"/>
              </a:rPr>
              <a:t> </a:t>
            </a:r>
            <a:r>
              <a:rPr lang="tr-TR" b="1" baseline="0" dirty="0" smtClean="0">
                <a:solidFill>
                  <a:srgbClr val="0070C0"/>
                </a:solidFill>
                <a:sym typeface="Wingdings" panose="05000000000000000000" pitchFamily="2" charset="2"/>
              </a:rPr>
              <a:t>total 6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9" name="AutoShape 6" descr="class 12 solid state ncert exercise solution2"/>
          <p:cNvSpPr>
            <a:spLocks noChangeAspect="1" noChangeArrowheads="1"/>
          </p:cNvSpPr>
          <p:nvPr/>
        </p:nvSpPr>
        <p:spPr bwMode="auto">
          <a:xfrm>
            <a:off x="368490" y="587913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349" y="2037144"/>
            <a:ext cx="9537568" cy="4710897"/>
          </a:xfrm>
          <a:prstGeom prst="rect">
            <a:avLst/>
          </a:prstGeom>
        </p:spPr>
      </p:pic>
      <p:sp>
        <p:nvSpPr>
          <p:cNvPr id="15" name="Metin kutusu 14"/>
          <p:cNvSpPr txBox="1"/>
          <p:nvPr/>
        </p:nvSpPr>
        <p:spPr>
          <a:xfrm>
            <a:off x="1734557" y="1155797"/>
            <a:ext cx="86091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When a solid is heated a </a:t>
            </a:r>
            <a:r>
              <a:rPr lang="en-US" sz="1600" dirty="0">
                <a:solidFill>
                  <a:srgbClr val="00B0F0"/>
                </a:solidFill>
              </a:rPr>
              <a:t>vacancy defect </a:t>
            </a:r>
            <a:r>
              <a:rPr lang="en-US" sz="1600" dirty="0"/>
              <a:t>may arise. Because of vacancy defect the density of the solid </a:t>
            </a:r>
            <a:endParaRPr lang="tr-TR" sz="1600" dirty="0" smtClean="0"/>
          </a:p>
          <a:p>
            <a:r>
              <a:rPr lang="en-US" sz="1600" dirty="0" smtClean="0"/>
              <a:t>decreases </a:t>
            </a:r>
            <a:r>
              <a:rPr lang="en-US" sz="1600" dirty="0"/>
              <a:t>because of leaving of some of the constituent particles.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48335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8896" y="138896"/>
            <a:ext cx="11817752" cy="60380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000" dirty="0" smtClean="0"/>
              <a:t>6) </a:t>
            </a:r>
            <a:r>
              <a:rPr lang="en-US" sz="2000" dirty="0" smtClean="0"/>
              <a:t>Silver </a:t>
            </a:r>
            <a:r>
              <a:rPr lang="en-US" sz="2000" dirty="0"/>
              <a:t>crystallizes in </a:t>
            </a:r>
            <a:r>
              <a:rPr lang="tr-TR" sz="2000" dirty="0" smtClean="0"/>
              <a:t>FCC </a:t>
            </a:r>
            <a:r>
              <a:rPr lang="en-US" sz="2000" dirty="0" smtClean="0"/>
              <a:t>lattice</a:t>
            </a:r>
            <a:r>
              <a:rPr lang="en-US" sz="2000" dirty="0"/>
              <a:t>. If edge length of the cell is 4.07 x 10</a:t>
            </a:r>
            <a:r>
              <a:rPr lang="en-US" sz="2000" baseline="30000" dirty="0"/>
              <a:t>– 8</a:t>
            </a:r>
            <a:r>
              <a:rPr lang="en-US" sz="2000" dirty="0"/>
              <a:t> cm and density is 10.5 g cm</a:t>
            </a:r>
            <a:r>
              <a:rPr lang="en-US" sz="2000" baseline="30000" dirty="0"/>
              <a:t>– 3</a:t>
            </a:r>
            <a:r>
              <a:rPr lang="en-US" sz="2000" dirty="0"/>
              <a:t>. Calculate the atomic mass of silver</a:t>
            </a:r>
            <a:r>
              <a:rPr lang="en-US" sz="2000" dirty="0" smtClean="0"/>
              <a:t>.</a:t>
            </a:r>
            <a:endParaRPr lang="tr-TR" sz="2000" dirty="0" smtClean="0"/>
          </a:p>
          <a:p>
            <a:pPr marL="0" indent="0">
              <a:buNone/>
            </a:pPr>
            <a:endParaRPr lang="tr-TR" sz="20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160" y="937549"/>
            <a:ext cx="9646920" cy="538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0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0520" y="792480"/>
            <a:ext cx="11490960" cy="97536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tr-TR" dirty="0" smtClean="0"/>
              <a:t>7) </a:t>
            </a:r>
            <a:r>
              <a:rPr lang="tr-TR" dirty="0" err="1" smtClean="0"/>
              <a:t>Weight</a:t>
            </a:r>
            <a:r>
              <a:rPr lang="tr-TR" dirty="0" smtClean="0"/>
              <a:t> </a:t>
            </a:r>
            <a:r>
              <a:rPr lang="tr-TR" dirty="0"/>
              <a:t>of </a:t>
            </a:r>
            <a:r>
              <a:rPr lang="tr-TR" dirty="0" smtClean="0"/>
              <a:t>an </a:t>
            </a:r>
            <a:r>
              <a:rPr lang="tr-TR" dirty="0" err="1" smtClean="0"/>
              <a:t>Aluminium</a:t>
            </a:r>
            <a:r>
              <a:rPr lang="tr-TR" dirty="0" smtClean="0"/>
              <a:t> is 26.98 g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density</a:t>
            </a:r>
            <a:r>
              <a:rPr lang="tr-TR" dirty="0" smtClean="0"/>
              <a:t> is 2.7 g/cm</a:t>
            </a:r>
            <a:r>
              <a:rPr lang="tr-TR" baseline="30000" dirty="0" smtClean="0"/>
              <a:t>3</a:t>
            </a:r>
            <a:r>
              <a:rPr lang="tr-TR" dirty="0" smtClean="0"/>
              <a:t>. </a:t>
            </a:r>
            <a:r>
              <a:rPr lang="tr-TR" dirty="0" err="1" smtClean="0"/>
              <a:t>Calculate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weight</a:t>
            </a:r>
            <a:r>
              <a:rPr lang="tr-TR" dirty="0" smtClean="0"/>
              <a:t> of</a:t>
            </a:r>
            <a:endParaRPr lang="tr-TR" dirty="0"/>
          </a:p>
          <a:p>
            <a:pPr marL="0" indent="0">
              <a:buNone/>
            </a:pPr>
            <a:r>
              <a:rPr lang="tr-TR" dirty="0" smtClean="0"/>
              <a:t>an </a:t>
            </a:r>
            <a:r>
              <a:rPr lang="tr-TR" dirty="0" err="1" smtClean="0"/>
              <a:t>Aluminium</a:t>
            </a:r>
            <a:r>
              <a:rPr lang="tr-TR" dirty="0" smtClean="0"/>
              <a:t> atom.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2708910" y="2263140"/>
            <a:ext cx="67741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/>
              <a:t>Avogadro’s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number</a:t>
            </a:r>
            <a:r>
              <a:rPr lang="tr-TR" sz="2800" b="1" dirty="0" smtClean="0"/>
              <a:t> = </a:t>
            </a:r>
            <a:r>
              <a:rPr lang="tr-TR" sz="2800" i="1" dirty="0"/>
              <a:t>N</a:t>
            </a:r>
            <a:r>
              <a:rPr lang="tr-TR" sz="2800" baseline="-25000" dirty="0"/>
              <a:t>A</a:t>
            </a:r>
            <a:r>
              <a:rPr lang="tr-TR" sz="2800" b="1" dirty="0" smtClean="0"/>
              <a:t> = </a:t>
            </a:r>
            <a:r>
              <a:rPr lang="tr-TR" sz="2800" dirty="0" smtClean="0"/>
              <a:t>6.02× 10</a:t>
            </a:r>
            <a:r>
              <a:rPr lang="tr-TR" sz="2800" baseline="30000" dirty="0" smtClean="0"/>
              <a:t>23 </a:t>
            </a:r>
            <a:r>
              <a:rPr lang="tr-TR" sz="2800" dirty="0"/>
              <a:t>mol</a:t>
            </a:r>
            <a:r>
              <a:rPr lang="tr-TR" sz="2800" baseline="30000" dirty="0"/>
              <a:t>−1</a:t>
            </a:r>
            <a:r>
              <a:rPr lang="tr-TR" sz="2800" b="1" dirty="0" smtClean="0"/>
              <a:t>      </a:t>
            </a:r>
          </a:p>
          <a:p>
            <a:pPr marL="342900" indent="-342900">
              <a:buAutoNum type="alphaLcParenR"/>
            </a:pPr>
            <a:endParaRPr lang="tr-TR" sz="2800" b="1" dirty="0"/>
          </a:p>
          <a:p>
            <a:pPr marL="285750" indent="-285750">
              <a:buFont typeface="Wingdings"/>
              <a:buChar char="à"/>
            </a:pPr>
            <a:r>
              <a:rPr lang="tr-TR" sz="2800" dirty="0" smtClean="0">
                <a:sym typeface="Wingdings" panose="05000000000000000000" pitchFamily="2" charset="2"/>
              </a:rPr>
              <a:t>On </a:t>
            </a:r>
            <a:r>
              <a:rPr lang="tr-TR" sz="2800" b="1" dirty="0" smtClean="0">
                <a:sym typeface="Wingdings" panose="05000000000000000000" pitchFamily="2" charset="2"/>
              </a:rPr>
              <a:t> </a:t>
            </a:r>
            <a:r>
              <a:rPr lang="tr-TR" sz="2800" dirty="0" smtClean="0"/>
              <a:t>6.02</a:t>
            </a:r>
            <a:r>
              <a:rPr lang="tr-TR" sz="2800" dirty="0"/>
              <a:t>× 10</a:t>
            </a:r>
            <a:r>
              <a:rPr lang="tr-TR" sz="2800" baseline="30000" dirty="0"/>
              <a:t>23 </a:t>
            </a:r>
            <a:r>
              <a:rPr lang="tr-TR" sz="2800" baseline="30000" dirty="0" smtClean="0"/>
              <a:t> </a:t>
            </a:r>
            <a:r>
              <a:rPr lang="tr-TR" sz="2800" dirty="0" smtClean="0"/>
              <a:t>mol</a:t>
            </a:r>
            <a:r>
              <a:rPr lang="tr-TR" sz="2800" baseline="30000" dirty="0"/>
              <a:t>−1</a:t>
            </a:r>
            <a:r>
              <a:rPr lang="tr-TR" sz="2800" baseline="30000" dirty="0" smtClean="0"/>
              <a:t>        </a:t>
            </a:r>
            <a:r>
              <a:rPr lang="tr-TR" sz="2800" dirty="0" smtClean="0"/>
              <a:t> 26.98 g</a:t>
            </a:r>
          </a:p>
          <a:p>
            <a:pPr marL="285750" indent="-285750">
              <a:buFont typeface="Wingdings"/>
              <a:buChar char="à"/>
            </a:pPr>
            <a:r>
              <a:rPr lang="tr-TR" sz="2800" dirty="0" err="1" smtClean="0"/>
              <a:t>If</a:t>
            </a:r>
            <a:r>
              <a:rPr lang="tr-TR" sz="2800" dirty="0" smtClean="0"/>
              <a:t>  </a:t>
            </a:r>
            <a:r>
              <a:rPr lang="tr-TR" sz="2800" b="1" dirty="0" smtClean="0"/>
              <a:t> </a:t>
            </a:r>
            <a:r>
              <a:rPr lang="tr-TR" sz="2800" b="1" u="sng" dirty="0" smtClean="0"/>
              <a:t>         </a:t>
            </a:r>
            <a:r>
              <a:rPr lang="tr-TR" sz="2800" u="sng" dirty="0" smtClean="0"/>
              <a:t>1	</a:t>
            </a:r>
            <a:r>
              <a:rPr lang="tr-TR" sz="2800" b="1" u="sng" dirty="0" smtClean="0"/>
              <a:t>                           x=?           </a:t>
            </a:r>
            <a:endParaRPr lang="tr-TR" sz="2800" b="1" dirty="0"/>
          </a:p>
          <a:p>
            <a:endParaRPr lang="tr-TR" sz="2800" b="1" dirty="0" smtClean="0"/>
          </a:p>
          <a:p>
            <a:r>
              <a:rPr lang="tr-TR" sz="2800" b="1" dirty="0" smtClean="0"/>
              <a:t>x= 4.48</a:t>
            </a:r>
            <a:r>
              <a:rPr lang="tr-TR" sz="2800" b="1" dirty="0"/>
              <a:t> × </a:t>
            </a:r>
            <a:r>
              <a:rPr lang="tr-TR" sz="2800" b="1" dirty="0" smtClean="0"/>
              <a:t>10 </a:t>
            </a:r>
            <a:r>
              <a:rPr lang="tr-TR" sz="2800" b="1" baseline="30000" dirty="0" smtClean="0"/>
              <a:t>-23 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gmol</a:t>
            </a:r>
            <a:endParaRPr lang="tr-TR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42194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0520" y="396241"/>
            <a:ext cx="11567160" cy="1417320"/>
          </a:xfrm>
        </p:spPr>
        <p:txBody>
          <a:bodyPr/>
          <a:lstStyle/>
          <a:p>
            <a:pPr marL="0" indent="0" algn="just">
              <a:buNone/>
            </a:pPr>
            <a:r>
              <a:rPr lang="tr-TR" dirty="0"/>
              <a:t>8) </a:t>
            </a:r>
            <a:r>
              <a:rPr lang="tr-TR" dirty="0" err="1"/>
              <a:t>Copper</a:t>
            </a:r>
            <a:r>
              <a:rPr lang="tr-TR" dirty="0"/>
              <a:t> has; an </a:t>
            </a:r>
            <a:r>
              <a:rPr lang="tr-TR" dirty="0" err="1"/>
              <a:t>atomic</a:t>
            </a:r>
            <a:r>
              <a:rPr lang="tr-TR" dirty="0"/>
              <a:t> </a:t>
            </a:r>
            <a:r>
              <a:rPr lang="tr-TR" dirty="0" err="1"/>
              <a:t>radius</a:t>
            </a:r>
            <a:r>
              <a:rPr lang="tr-TR" dirty="0"/>
              <a:t> of 1.278 Å, FCC </a:t>
            </a:r>
            <a:r>
              <a:rPr lang="tr-TR" dirty="0" err="1"/>
              <a:t>structure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an </a:t>
            </a:r>
            <a:r>
              <a:rPr lang="tr-TR" dirty="0" err="1"/>
              <a:t>atomic</a:t>
            </a:r>
            <a:r>
              <a:rPr lang="tr-TR" dirty="0"/>
              <a:t> </a:t>
            </a:r>
            <a:r>
              <a:rPr lang="tr-TR" dirty="0" err="1"/>
              <a:t>weight</a:t>
            </a:r>
            <a:r>
              <a:rPr lang="tr-TR" dirty="0"/>
              <a:t> of 63.5 g/</a:t>
            </a:r>
            <a:r>
              <a:rPr lang="tr-TR" dirty="0" err="1"/>
              <a:t>mol</a:t>
            </a:r>
            <a:r>
              <a:rPr lang="tr-TR" dirty="0"/>
              <a:t>. </a:t>
            </a:r>
            <a:r>
              <a:rPr lang="tr-TR" dirty="0" err="1"/>
              <a:t>Compute</a:t>
            </a:r>
            <a:r>
              <a:rPr lang="tr-TR" dirty="0"/>
              <a:t> </a:t>
            </a:r>
            <a:r>
              <a:rPr lang="tr-TR" dirty="0" err="1"/>
              <a:t>its</a:t>
            </a:r>
            <a:r>
              <a:rPr lang="tr-TR" dirty="0"/>
              <a:t> </a:t>
            </a:r>
            <a:r>
              <a:rPr lang="tr-TR" dirty="0" err="1"/>
              <a:t>theoretical</a:t>
            </a:r>
            <a:r>
              <a:rPr lang="tr-TR" dirty="0"/>
              <a:t> </a:t>
            </a:r>
            <a:r>
              <a:rPr lang="tr-TR" dirty="0" err="1"/>
              <a:t>density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compare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answer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its</a:t>
            </a:r>
            <a:r>
              <a:rPr lang="tr-TR" dirty="0"/>
              <a:t> </a:t>
            </a:r>
            <a:r>
              <a:rPr lang="tr-TR" dirty="0" err="1"/>
              <a:t>measured</a:t>
            </a:r>
            <a:r>
              <a:rPr lang="tr-TR" dirty="0"/>
              <a:t> </a:t>
            </a:r>
            <a:r>
              <a:rPr lang="tr-TR" dirty="0" err="1"/>
              <a:t>density</a:t>
            </a:r>
            <a:r>
              <a:rPr lang="tr-TR" dirty="0"/>
              <a:t>. </a:t>
            </a:r>
          </a:p>
          <a:p>
            <a:pPr marL="0" indent="0">
              <a:buNone/>
            </a:pPr>
            <a:endParaRPr lang="tr-TR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Metin kutusu 3"/>
              <p:cNvSpPr txBox="1"/>
              <p:nvPr/>
            </p:nvSpPr>
            <p:spPr>
              <a:xfrm>
                <a:off x="426720" y="1745924"/>
                <a:ext cx="11308080" cy="4353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tr-TR" dirty="0" smtClean="0">
                  <a:sym typeface="Wingdings" panose="05000000000000000000" pitchFamily="2" charset="2"/>
                </a:endParaRPr>
              </a:p>
              <a:p>
                <a:r>
                  <a:rPr lang="tr-TR" dirty="0" smtClean="0">
                    <a:sym typeface="Wingdings" panose="05000000000000000000" pitchFamily="2" charset="2"/>
                  </a:rPr>
                  <a:t> </a:t>
                </a:r>
                <a:r>
                  <a:rPr lang="tr-TR" sz="4400" dirty="0" err="1">
                    <a:sym typeface="Wingdings" panose="05000000000000000000" pitchFamily="2" charset="2"/>
                  </a:rPr>
                  <a:t>Density</a:t>
                </a:r>
                <a:r>
                  <a:rPr lang="tr-TR" sz="4400" dirty="0">
                    <a:sym typeface="Wingdings" panose="05000000000000000000" pitchFamily="2" charset="2"/>
                  </a:rPr>
                  <a:t> </a:t>
                </a:r>
                <a:r>
                  <a:rPr lang="tr-TR" sz="4400" dirty="0" smtClean="0">
                    <a:sym typeface="Wingdings" panose="05000000000000000000" pitchFamily="2" charset="2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44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tr-TR" sz="4400" b="0" i="1" smtClean="0">
                            <a:latin typeface="Cambria Math"/>
                            <a:sym typeface="Wingdings" panose="05000000000000000000" pitchFamily="2" charset="2"/>
                          </a:rPr>
                          <m:t>𝑎𝑡𝑜𝑚𝑠</m:t>
                        </m:r>
                        <m:r>
                          <a:rPr lang="tr-TR" sz="4400" b="0" i="1" smtClean="0">
                            <a:latin typeface="Cambria Math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tr-TR" sz="4400" b="0" i="1" smtClean="0">
                            <a:latin typeface="Cambria Math"/>
                            <a:sym typeface="Wingdings" panose="05000000000000000000" pitchFamily="2" charset="2"/>
                          </a:rPr>
                          <m:t>𝑖𝑛</m:t>
                        </m:r>
                        <m:r>
                          <a:rPr lang="tr-TR" sz="4400" b="0" i="1" smtClean="0">
                            <a:latin typeface="Cambria Math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tr-TR" sz="4400" b="0" i="1" smtClean="0">
                            <a:latin typeface="Cambria Math"/>
                            <a:sym typeface="Wingdings" panose="05000000000000000000" pitchFamily="2" charset="2"/>
                          </a:rPr>
                          <m:t>𝑢𝑛𝑖𝑡</m:t>
                        </m:r>
                        <m:r>
                          <a:rPr lang="tr-TR" sz="4400" b="0" i="1" smtClean="0">
                            <a:latin typeface="Cambria Math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tr-TR" sz="4400" b="0" i="1" smtClean="0">
                            <a:latin typeface="Cambria Math"/>
                            <a:sym typeface="Wingdings" panose="05000000000000000000" pitchFamily="2" charset="2"/>
                          </a:rPr>
                          <m:t>𝑐𝑒𝑙𝑙</m:t>
                        </m:r>
                        <m:r>
                          <a:rPr lang="tr-TR" sz="4400" b="0" i="1" smtClean="0">
                            <a:latin typeface="Cambria Math"/>
                            <a:sym typeface="Wingdings" panose="05000000000000000000" pitchFamily="2" charset="2"/>
                          </a:rPr>
                          <m:t> ∗ </m:t>
                        </m:r>
                        <m:r>
                          <a:rPr lang="tr-TR" sz="4400" b="0" i="1" smtClean="0">
                            <a:latin typeface="Cambria Math"/>
                            <a:sym typeface="Wingdings" panose="05000000000000000000" pitchFamily="2" charset="2"/>
                          </a:rPr>
                          <m:t>𝑎𝑡𝑜𝑚𝑖𝑐</m:t>
                        </m:r>
                        <m:r>
                          <a:rPr lang="tr-TR" sz="4400" b="0" i="1" smtClean="0">
                            <a:latin typeface="Cambria Math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tr-TR" sz="4400" b="0" i="1" smtClean="0">
                            <a:latin typeface="Cambria Math"/>
                            <a:sym typeface="Wingdings" panose="05000000000000000000" pitchFamily="2" charset="2"/>
                          </a:rPr>
                          <m:t>𝑤𝑒𝑖𝑔h𝑡</m:t>
                        </m:r>
                      </m:num>
                      <m:den>
                        <m:sSup>
                          <m:sSupPr>
                            <m:ctrlPr>
                              <a:rPr lang="tr-TR" sz="440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tr-TR" sz="4400" b="0" i="1" smtClean="0">
                                <a:latin typeface="Cambria Math"/>
                                <a:sym typeface="Wingdings" panose="05000000000000000000" pitchFamily="2" charset="2"/>
                              </a:rPr>
                              <m:t>𝑎</m:t>
                            </m:r>
                          </m:e>
                          <m:sup>
                            <m:r>
                              <a:rPr lang="tr-TR" sz="4400" b="0" i="1" smtClean="0">
                                <a:latin typeface="Cambria Math"/>
                                <a:sym typeface="Wingdings" panose="05000000000000000000" pitchFamily="2" charset="2"/>
                              </a:rPr>
                              <m:t>3</m:t>
                            </m:r>
                          </m:sup>
                        </m:sSup>
                        <m:r>
                          <a:rPr lang="tr-TR" sz="4400" b="0" i="1" smtClean="0">
                            <a:latin typeface="Cambria Math"/>
                            <a:sym typeface="Wingdings" panose="05000000000000000000" pitchFamily="2" charset="2"/>
                          </a:rPr>
                          <m:t> ∗</m:t>
                        </m:r>
                        <m:r>
                          <m:rPr>
                            <m:nor/>
                          </m:rPr>
                          <a:rPr lang="tr-TR" sz="4400" b="0" i="1" smtClean="0"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tr-TR" sz="4400" i="1" dirty="0"/>
                          <m:t>N</m:t>
                        </m:r>
                        <m:r>
                          <m:rPr>
                            <m:nor/>
                          </m:rPr>
                          <a:rPr lang="tr-TR" sz="4400" baseline="-25000" dirty="0"/>
                          <m:t>A</m:t>
                        </m:r>
                      </m:den>
                    </m:f>
                  </m:oMath>
                </a14:m>
                <a:r>
                  <a:rPr lang="tr-TR" dirty="0" smtClean="0">
                    <a:sym typeface="Wingdings" panose="05000000000000000000" pitchFamily="2" charset="2"/>
                  </a:rPr>
                  <a:t> </a:t>
                </a:r>
                <a:endParaRPr lang="tr-TR" dirty="0"/>
              </a:p>
              <a:p>
                <a:endParaRPr lang="tr-TR" dirty="0" smtClean="0"/>
              </a:p>
              <a:p>
                <a:endParaRPr lang="tr-TR" dirty="0"/>
              </a:p>
              <a:p>
                <a:r>
                  <a:rPr lang="tr-TR" sz="3200" dirty="0" smtClean="0">
                    <a:sym typeface="Wingdings" panose="05000000000000000000" pitchFamily="2" charset="2"/>
                  </a:rPr>
                  <a:t>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3200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tr-TR" sz="3200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tr-TR" sz="3200" dirty="0" smtClean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sz="3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3200" b="0" i="1" dirty="0" smtClean="0"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tr-TR" sz="32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sz="3200" i="1" dirty="0">
                                <a:latin typeface="Cambria Math"/>
                              </a:rPr>
                              <m:t>4</m:t>
                            </m:r>
                            <m:r>
                              <a:rPr lang="tr-TR" sz="3200" i="1" dirty="0">
                                <a:latin typeface="Cambria Math"/>
                              </a:rPr>
                              <m:t>𝑅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tr-TR" sz="3200" i="1" dirty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tr-TR" sz="3200" i="1" dirty="0">
                                    <a:latin typeface="Cambria Math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  <m:r>
                          <a:rPr lang="tr-TR" sz="3200" b="0" i="1" dirty="0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tr-TR" sz="3200" b="0" i="1" dirty="0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tr-TR" sz="3200" b="0" i="0" dirty="0" smtClean="0">
                        <a:latin typeface="Cambria Math"/>
                      </a:rPr>
                      <m:t>=47.23 </m:t>
                    </m:r>
                  </m:oMath>
                </a14:m>
                <a:endParaRPr lang="tr-TR" sz="3200" b="0" i="0" dirty="0" smtClean="0">
                  <a:latin typeface="Cambria Math"/>
                </a:endParaRPr>
              </a:p>
              <a:p>
                <a:r>
                  <a:rPr lang="tr-TR" sz="3200" dirty="0" smtClean="0">
                    <a:latin typeface="Cambria Math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3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tr-TR" sz="3600" b="0" i="1" smtClean="0">
                            <a:latin typeface="Cambria Math"/>
                            <a:sym typeface="Wingdings" panose="05000000000000000000" pitchFamily="2" charset="2"/>
                          </a:rPr>
                          <m:t>4 ∗ 63.5</m:t>
                        </m:r>
                      </m:num>
                      <m:den>
                        <m:r>
                          <a:rPr lang="tr-TR" sz="3600" b="0" i="1" smtClean="0">
                            <a:latin typeface="Cambria Math"/>
                            <a:sym typeface="Wingdings" panose="05000000000000000000" pitchFamily="2" charset="2"/>
                          </a:rPr>
                          <m:t>47.23 ∗</m:t>
                        </m:r>
                        <m:r>
                          <m:rPr>
                            <m:nor/>
                          </m:rPr>
                          <a:rPr lang="tr-TR" sz="3600" b="0" i="0" smtClean="0">
                            <a:latin typeface="Cambria Math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tr-TR" sz="3200" dirty="0"/>
                          <m:t>6.02</m:t>
                        </m:r>
                        <m:r>
                          <m:rPr>
                            <m:nor/>
                          </m:rPr>
                          <a:rPr lang="tr-TR" sz="3200" b="0" i="0" dirty="0" smtClean="0"/>
                          <m:t>∗</m:t>
                        </m:r>
                        <m:r>
                          <m:rPr>
                            <m:nor/>
                          </m:rPr>
                          <a:rPr lang="tr-TR" sz="3200" dirty="0"/>
                          <m:t>10</m:t>
                        </m:r>
                        <m:r>
                          <m:rPr>
                            <m:nor/>
                          </m:rPr>
                          <a:rPr lang="tr-TR" sz="3200" baseline="30000" dirty="0"/>
                          <m:t>23</m:t>
                        </m:r>
                      </m:den>
                    </m:f>
                  </m:oMath>
                </a14:m>
                <a:r>
                  <a:rPr lang="tr-TR" sz="3200" b="0" i="0" dirty="0" smtClean="0">
                    <a:latin typeface="Cambria Math"/>
                  </a:rPr>
                  <a:t> = 8.933 </a:t>
                </a:r>
                <a:r>
                  <a:rPr lang="tr-TR" sz="3200" dirty="0"/>
                  <a:t>g/cm</a:t>
                </a:r>
                <a:r>
                  <a:rPr lang="tr-TR" sz="3200" baseline="30000" dirty="0"/>
                  <a:t>3</a:t>
                </a:r>
                <a:endParaRPr lang="tr-TR" sz="3200" b="0" i="0" dirty="0" smtClean="0">
                  <a:latin typeface="Cambria Math"/>
                </a:endParaRPr>
              </a:p>
              <a:p>
                <a:endParaRPr lang="tr-TR" sz="3200" b="0" i="0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tr-TR" sz="2000" b="0" i="0" dirty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tr-TR" sz="2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tr-TR" sz="2800" dirty="0" smtClean="0">
                    <a:solidFill>
                      <a:srgbClr val="FF0000"/>
                    </a:solidFill>
                  </a:rPr>
                  <a:t>**</a:t>
                </a:r>
                <a:r>
                  <a:rPr lang="tr-TR" sz="2800" dirty="0" err="1" smtClean="0">
                    <a:solidFill>
                      <a:srgbClr val="FF0000"/>
                    </a:solidFill>
                  </a:rPr>
                  <a:t>density</a:t>
                </a:r>
                <a:r>
                  <a:rPr lang="tr-TR" sz="2800" dirty="0" smtClean="0">
                    <a:solidFill>
                      <a:srgbClr val="FF0000"/>
                    </a:solidFill>
                  </a:rPr>
                  <a:t> of </a:t>
                </a:r>
                <a:r>
                  <a:rPr lang="tr-TR" sz="2800" dirty="0" err="1" smtClean="0">
                    <a:solidFill>
                      <a:srgbClr val="FF0000"/>
                    </a:solidFill>
                  </a:rPr>
                  <a:t>copper</a:t>
                </a:r>
                <a:r>
                  <a:rPr lang="tr-TR" sz="2800" dirty="0">
                    <a:solidFill>
                      <a:srgbClr val="FF0000"/>
                    </a:solidFill>
                  </a:rPr>
                  <a:t> 8.96 g/cm</a:t>
                </a:r>
                <a:r>
                  <a:rPr lang="tr-TR" sz="2800" baseline="30000" dirty="0">
                    <a:solidFill>
                      <a:srgbClr val="FF0000"/>
                    </a:solidFill>
                  </a:rPr>
                  <a:t>3</a:t>
                </a:r>
                <a:endParaRPr lang="tr-TR" sz="2800" dirty="0">
                  <a:solidFill>
                    <a:srgbClr val="FF000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4" name="Metin kutusu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" y="1745924"/>
                <a:ext cx="11308080" cy="4353628"/>
              </a:xfrm>
              <a:prstGeom prst="rect">
                <a:avLst/>
              </a:prstGeom>
              <a:blipFill rotWithShape="1">
                <a:blip r:embed="rId2"/>
                <a:stretch>
                  <a:fillRect l="-1348" b="-293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075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213360" y="335281"/>
                <a:ext cx="11734800" cy="156972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tr-TR" dirty="0"/>
                  <a:t>9</a:t>
                </a:r>
                <a:r>
                  <a:rPr lang="tr-TR" dirty="0" smtClean="0"/>
                  <a:t>) </a:t>
                </a:r>
                <a:r>
                  <a:rPr lang="tr-TR" dirty="0" err="1" smtClean="0"/>
                  <a:t>Iron’s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atomic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weight</a:t>
                </a:r>
                <a:r>
                  <a:rPr lang="tr-TR" dirty="0" smtClean="0"/>
                  <a:t> is 55.85 g/</a:t>
                </a:r>
                <a:r>
                  <a:rPr lang="tr-TR" dirty="0" err="1" smtClean="0"/>
                  <a:t>mol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and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density</a:t>
                </a:r>
                <a:r>
                  <a:rPr lang="tr-TR" dirty="0" smtClean="0"/>
                  <a:t> is 7.86 g/cm</a:t>
                </a:r>
                <a:r>
                  <a:rPr lang="tr-TR" baseline="30000" dirty="0" smtClean="0"/>
                  <a:t>3  </a:t>
                </a:r>
              </a:p>
              <a:p>
                <a:pPr marL="0" indent="0">
                  <a:buNone/>
                </a:pPr>
                <a:r>
                  <a:rPr lang="tr-TR" dirty="0" smtClean="0"/>
                  <a:t>	a) How </a:t>
                </a:r>
                <a:r>
                  <a:rPr lang="tr-TR" dirty="0" err="1" smtClean="0"/>
                  <a:t>many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unit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atoms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are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there</a:t>
                </a:r>
                <a:r>
                  <a:rPr lang="tr-TR" dirty="0" smtClean="0"/>
                  <a:t> in </a:t>
                </a:r>
                <a:r>
                  <a:rPr lang="tr-TR" dirty="0" err="1" smtClean="0"/>
                  <a:t>unit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weight</a:t>
                </a:r>
                <a:r>
                  <a:rPr lang="tr-TR" dirty="0" smtClean="0"/>
                  <a:t>? </a:t>
                </a:r>
              </a:p>
              <a:p>
                <a:pPr marL="0" indent="0">
                  <a:buNone/>
                </a:pPr>
                <a:r>
                  <a:rPr lang="tr-TR" dirty="0"/>
                  <a:t>	</a:t>
                </a:r>
                <a:r>
                  <a:rPr lang="tr-TR" dirty="0" smtClean="0"/>
                  <a:t>b) </a:t>
                </a:r>
                <a:r>
                  <a:rPr lang="tr-TR" dirty="0" err="1" smtClean="0"/>
                  <a:t>Calculate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volume</a:t>
                </a:r>
                <a:r>
                  <a:rPr lang="tr-TR" dirty="0" smtClean="0"/>
                  <a:t> of </a:t>
                </a:r>
                <a:r>
                  <a:rPr lang="tr-TR" dirty="0" err="1" smtClean="0"/>
                  <a:t>one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structure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have</a:t>
                </a:r>
                <a:r>
                  <a:rPr lang="tr-TR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tr-TR" b="0" i="1" smtClean="0">
                            <a:latin typeface="Cambria Math"/>
                          </a:rPr>
                          <m:t>20</m:t>
                        </m:r>
                      </m:sup>
                    </m:sSup>
                  </m:oMath>
                </a14:m>
                <a:r>
                  <a:rPr lang="tr-TR" dirty="0" smtClean="0"/>
                  <a:t> </a:t>
                </a:r>
                <a:r>
                  <a:rPr lang="tr-TR" dirty="0" err="1" smtClean="0"/>
                  <a:t>iron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atoms</a:t>
                </a:r>
                <a:endParaRPr lang="tr-TR" dirty="0" smtClean="0"/>
              </a:p>
              <a:p>
                <a:pPr marL="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3360" y="335281"/>
                <a:ext cx="11734800" cy="1569720"/>
              </a:xfrm>
              <a:blipFill rotWithShape="1">
                <a:blip r:embed="rId3"/>
                <a:stretch>
                  <a:fillRect l="-1039" t="-6202" b="-658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Metin kutusu 4"/>
              <p:cNvSpPr txBox="1"/>
              <p:nvPr/>
            </p:nvSpPr>
            <p:spPr>
              <a:xfrm>
                <a:off x="624840" y="1950719"/>
                <a:ext cx="10942320" cy="4672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2400" b="1" dirty="0" smtClean="0"/>
                  <a:t>a) </a:t>
                </a:r>
                <a:r>
                  <a:rPr lang="tr-TR" sz="2400" dirty="0" smtClean="0"/>
                  <a:t>6.02</a:t>
                </a:r>
                <a:r>
                  <a:rPr lang="tr-TR" sz="2400" dirty="0"/>
                  <a:t>× 10</a:t>
                </a:r>
                <a:r>
                  <a:rPr lang="tr-TR" sz="2400" baseline="30000" dirty="0"/>
                  <a:t>23  </a:t>
                </a:r>
                <a:r>
                  <a:rPr lang="tr-TR" sz="2400" dirty="0" err="1" smtClean="0"/>
                  <a:t>atoms</a:t>
                </a:r>
                <a:r>
                  <a:rPr lang="tr-TR" sz="2400" baseline="30000" dirty="0" smtClean="0"/>
                  <a:t>     </a:t>
                </a:r>
                <a:r>
                  <a:rPr lang="tr-TR" sz="2400" dirty="0" smtClean="0"/>
                  <a:t>55.85 g</a:t>
                </a:r>
              </a:p>
              <a:p>
                <a:r>
                  <a:rPr lang="tr-TR" sz="2400" dirty="0" smtClean="0"/>
                  <a:t>          </a:t>
                </a:r>
                <a:r>
                  <a:rPr lang="tr-TR" sz="2400" u="sng" dirty="0" smtClean="0"/>
                  <a:t>     x                          1 g </a:t>
                </a:r>
              </a:p>
              <a:p>
                <a:endParaRPr lang="tr-TR" sz="2400" dirty="0" smtClean="0"/>
              </a:p>
              <a:p>
                <a:r>
                  <a:rPr lang="tr-TR" sz="2400" dirty="0" smtClean="0"/>
                  <a:t>X= 1.07 </a:t>
                </a:r>
                <a:r>
                  <a:rPr lang="tr-TR" sz="2400" dirty="0"/>
                  <a:t>× </a:t>
                </a:r>
                <a:r>
                  <a:rPr lang="tr-TR" sz="2400" dirty="0" smtClean="0"/>
                  <a:t>10</a:t>
                </a:r>
                <a:r>
                  <a:rPr lang="tr-TR" sz="2400" baseline="30000" dirty="0" smtClean="0"/>
                  <a:t>22  </a:t>
                </a:r>
                <a:r>
                  <a:rPr lang="tr-TR" sz="2400" dirty="0" err="1" smtClean="0"/>
                  <a:t>atoms</a:t>
                </a:r>
                <a:endParaRPr lang="tr-TR" sz="2400" u="sng" dirty="0" smtClean="0"/>
              </a:p>
              <a:p>
                <a:endParaRPr lang="tr-TR" u="sng" dirty="0"/>
              </a:p>
              <a:p>
                <a:r>
                  <a:rPr lang="tr-TR" sz="2000" b="1" dirty="0" smtClean="0"/>
                  <a:t>b) </a:t>
                </a:r>
                <a:r>
                  <a:rPr lang="tr-TR" sz="2400" dirty="0">
                    <a:sym typeface="Wingdings" panose="05000000000000000000" pitchFamily="2" charset="2"/>
                  </a:rPr>
                  <a:t>Density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/>
                            <a:sym typeface="Wingdings" panose="05000000000000000000" pitchFamily="2" charset="2"/>
                          </a:rPr>
                          <m:t>𝑎𝑡𝑜𝑚𝑠</m:t>
                        </m:r>
                        <m:r>
                          <a:rPr lang="tr-TR" sz="2400" i="1">
                            <a:latin typeface="Cambria Math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tr-TR" sz="2400" i="1">
                            <a:latin typeface="Cambria Math"/>
                            <a:sym typeface="Wingdings" panose="05000000000000000000" pitchFamily="2" charset="2"/>
                          </a:rPr>
                          <m:t>𝑖𝑛</m:t>
                        </m:r>
                        <m:r>
                          <a:rPr lang="tr-TR" sz="2400" i="1">
                            <a:latin typeface="Cambria Math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tr-TR" sz="2400" i="1">
                            <a:latin typeface="Cambria Math"/>
                            <a:sym typeface="Wingdings" panose="05000000000000000000" pitchFamily="2" charset="2"/>
                          </a:rPr>
                          <m:t>𝑢𝑛𝑖𝑡</m:t>
                        </m:r>
                        <m:r>
                          <a:rPr lang="tr-TR" sz="2400" i="1">
                            <a:latin typeface="Cambria Math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tr-TR" sz="2400" i="1">
                            <a:latin typeface="Cambria Math"/>
                            <a:sym typeface="Wingdings" panose="05000000000000000000" pitchFamily="2" charset="2"/>
                          </a:rPr>
                          <m:t>𝑐𝑒𝑙𝑙</m:t>
                        </m:r>
                        <m:r>
                          <a:rPr lang="tr-TR" sz="2400" i="1">
                            <a:latin typeface="Cambria Math"/>
                            <a:sym typeface="Wingdings" panose="05000000000000000000" pitchFamily="2" charset="2"/>
                          </a:rPr>
                          <m:t> ∗ </m:t>
                        </m:r>
                        <m:r>
                          <a:rPr lang="tr-TR" sz="2400" i="1">
                            <a:latin typeface="Cambria Math"/>
                            <a:sym typeface="Wingdings" panose="05000000000000000000" pitchFamily="2" charset="2"/>
                          </a:rPr>
                          <m:t>𝑎𝑡𝑜𝑚𝑖𝑐</m:t>
                        </m:r>
                        <m:r>
                          <a:rPr lang="tr-TR" sz="2400" i="1">
                            <a:latin typeface="Cambria Math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tr-TR" sz="2400" i="1">
                            <a:latin typeface="Cambria Math"/>
                            <a:sym typeface="Wingdings" panose="05000000000000000000" pitchFamily="2" charset="2"/>
                          </a:rPr>
                          <m:t>𝑤𝑒𝑖𝑔h𝑡</m:t>
                        </m:r>
                      </m:num>
                      <m:den>
                        <m:r>
                          <a:rPr lang="tr-TR" sz="2400" b="0" i="1" smtClean="0">
                            <a:latin typeface="Cambria Math"/>
                            <a:sym typeface="Wingdings" panose="05000000000000000000" pitchFamily="2" charset="2"/>
                          </a:rPr>
                          <m:t>𝑢𝑛𝑖𝑡</m:t>
                        </m:r>
                        <m:r>
                          <a:rPr lang="tr-TR" sz="2400" b="0" i="1" smtClean="0">
                            <a:latin typeface="Cambria Math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tr-TR" sz="2400" b="0" i="1" smtClean="0">
                            <a:latin typeface="Cambria Math"/>
                            <a:sym typeface="Wingdings" panose="05000000000000000000" pitchFamily="2" charset="2"/>
                          </a:rPr>
                          <m:t>𝑐𝑒𝑙𝑙</m:t>
                        </m:r>
                        <m:r>
                          <a:rPr lang="tr-TR" sz="2400" b="0" i="1" smtClean="0">
                            <a:latin typeface="Cambria Math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tr-TR" sz="2400" b="0" i="1" smtClean="0">
                            <a:latin typeface="Cambria Math"/>
                            <a:sym typeface="Wingdings" panose="05000000000000000000" pitchFamily="2" charset="2"/>
                          </a:rPr>
                          <m:t>𝑣𝑜𝑙𝑢𝑚𝑒</m:t>
                        </m:r>
                        <m:r>
                          <a:rPr lang="tr-TR" sz="2400" b="0" i="1" smtClean="0">
                            <a:latin typeface="Cambria Math"/>
                            <a:sym typeface="Wingdings" panose="05000000000000000000" pitchFamily="2" charset="2"/>
                          </a:rPr>
                          <m:t>  ∗</m:t>
                        </m:r>
                        <m:r>
                          <m:rPr>
                            <m:nor/>
                          </m:rPr>
                          <a:rPr lang="tr-TR" sz="2400" i="1"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tr-TR" sz="2400" i="1" dirty="0"/>
                          <m:t>N</m:t>
                        </m:r>
                        <m:r>
                          <m:rPr>
                            <m:nor/>
                          </m:rPr>
                          <a:rPr lang="tr-TR" sz="2400" baseline="-25000" dirty="0"/>
                          <m:t>A</m:t>
                        </m:r>
                      </m:den>
                    </m:f>
                  </m:oMath>
                </a14:m>
                <a:endParaRPr lang="tr-TR" sz="2000" dirty="0" smtClean="0"/>
              </a:p>
              <a:p>
                <a:endParaRPr lang="tr-TR" sz="3200" dirty="0"/>
              </a:p>
              <a:p>
                <a:r>
                  <a:rPr lang="tr-TR" sz="3200" dirty="0" smtClean="0"/>
                  <a:t> 7.86=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tr-TR" sz="3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3200" b="0" i="1" smtClean="0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tr-TR" sz="3200" b="0" i="1" smtClean="0">
                                <a:latin typeface="Cambria Math"/>
                              </a:rPr>
                              <m:t>20</m:t>
                            </m:r>
                          </m:sup>
                        </m:sSup>
                        <m:r>
                          <a:rPr lang="tr-TR" sz="3200" b="0" i="1" smtClean="0">
                            <a:latin typeface="Cambria Math"/>
                          </a:rPr>
                          <m:t> ∗ 55.85</m:t>
                        </m:r>
                      </m:num>
                      <m:den>
                        <m:r>
                          <a:rPr lang="tr-TR" sz="3200" b="0" i="1" smtClean="0">
                            <a:latin typeface="Cambria Math"/>
                          </a:rPr>
                          <m:t>𝑣</m:t>
                        </m:r>
                        <m:r>
                          <a:rPr lang="tr-TR" sz="3200" b="0" i="1" smtClean="0">
                            <a:latin typeface="Cambria Math"/>
                          </a:rPr>
                          <m:t> ∗</m:t>
                        </m:r>
                        <m:r>
                          <m:rPr>
                            <m:nor/>
                          </m:rPr>
                          <a:rPr lang="tr-TR" sz="3200" b="0" i="0" smtClean="0"/>
                          <m:t> </m:t>
                        </m:r>
                        <m:sSup>
                          <m:sSupPr>
                            <m:ctrlPr>
                              <a:rPr lang="tr-TR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3200" b="0" i="1" smtClean="0">
                                <a:latin typeface="Cambria Math"/>
                              </a:rPr>
                              <m:t>6.02 ∗10</m:t>
                            </m:r>
                          </m:e>
                          <m:sup>
                            <m:r>
                              <a:rPr lang="tr-TR" sz="3200" b="0" i="1" smtClean="0">
                                <a:latin typeface="Cambria Math"/>
                              </a:rPr>
                              <m:t>23</m:t>
                            </m:r>
                          </m:sup>
                        </m:sSup>
                      </m:den>
                    </m:f>
                    <m:r>
                      <a:rPr lang="tr-TR" sz="3200" b="0" i="1" smtClean="0">
                        <a:latin typeface="Cambria Math"/>
                      </a:rPr>
                      <m:t> →</m:t>
                    </m:r>
                    <m:r>
                      <m:rPr>
                        <m:sty m:val="p"/>
                      </m:rPr>
                      <a:rPr lang="tr-TR" sz="3200" b="0" i="0" smtClean="0">
                        <a:latin typeface="Cambria Math"/>
                      </a:rPr>
                      <m:t>v</m:t>
                    </m:r>
                    <m:r>
                      <a:rPr lang="tr-TR" sz="3200" b="0" i="0" smtClean="0">
                        <a:latin typeface="Cambria Math"/>
                      </a:rPr>
                      <m:t>=1.18∗</m:t>
                    </m:r>
                    <m:sSup>
                      <m:sSupPr>
                        <m:ctrlPr>
                          <a:rPr lang="tr-TR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32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tr-TR" sz="3200" b="0" i="1" smtClean="0">
                            <a:latin typeface="Cambria Math"/>
                          </a:rPr>
                          <m:t>−3 </m:t>
                        </m:r>
                      </m:sup>
                    </m:sSup>
                  </m:oMath>
                </a14:m>
                <a:r>
                  <a:rPr lang="tr-TR" sz="3200" dirty="0"/>
                  <a:t>cm</a:t>
                </a:r>
                <a:r>
                  <a:rPr lang="tr-TR" sz="3200" baseline="30000" dirty="0"/>
                  <a:t>3</a:t>
                </a:r>
                <a:endParaRPr lang="tr-TR" sz="3200" dirty="0">
                  <a:latin typeface="Cambria Math"/>
                </a:endParaRPr>
              </a:p>
              <a:p>
                <a:endParaRPr lang="tr-TR" sz="3200" dirty="0" smtClean="0"/>
              </a:p>
              <a:p>
                <a:r>
                  <a:rPr lang="tr-TR" sz="3200" dirty="0" smtClean="0"/>
                  <a:t>  </a:t>
                </a:r>
                <a:endParaRPr lang="tr-TR" sz="3200" dirty="0"/>
              </a:p>
            </p:txBody>
          </p:sp>
        </mc:Choice>
        <mc:Fallback xmlns="">
          <p:sp>
            <p:nvSpPr>
              <p:cNvPr id="5" name="Metin kutusu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" y="1950719"/>
                <a:ext cx="10942320" cy="4672113"/>
              </a:xfrm>
              <a:prstGeom prst="rect">
                <a:avLst/>
              </a:prstGeom>
              <a:blipFill rotWithShape="1">
                <a:blip r:embed="rId4"/>
                <a:stretch>
                  <a:fillRect l="-891" t="-104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55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0520" y="411481"/>
            <a:ext cx="11003280" cy="640080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10) On BCC </a:t>
            </a:r>
            <a:r>
              <a:rPr lang="tr-TR" dirty="0" err="1" smtClean="0"/>
              <a:t>structure</a:t>
            </a:r>
            <a:r>
              <a:rPr lang="tr-TR" dirty="0" smtClean="0"/>
              <a:t>, </a:t>
            </a:r>
            <a:r>
              <a:rPr lang="tr-TR" dirty="0" err="1" smtClean="0"/>
              <a:t>calculate</a:t>
            </a:r>
            <a:r>
              <a:rPr lang="tr-TR" dirty="0" smtClean="0"/>
              <a:t> </a:t>
            </a:r>
            <a:r>
              <a:rPr lang="tr-TR" dirty="0" err="1" smtClean="0"/>
              <a:t>planar</a:t>
            </a:r>
            <a:r>
              <a:rPr lang="tr-TR" dirty="0" smtClean="0"/>
              <a:t> </a:t>
            </a:r>
            <a:r>
              <a:rPr lang="tr-TR" dirty="0" err="1" smtClean="0"/>
              <a:t>density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 (110) </a:t>
            </a:r>
            <a:r>
              <a:rPr lang="tr-TR" dirty="0" err="1" smtClean="0"/>
              <a:t>plane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endParaRPr lang="tr-TR" dirty="0"/>
          </a:p>
        </p:txBody>
      </p:sp>
      <p:grpSp>
        <p:nvGrpSpPr>
          <p:cNvPr id="51" name="Grup 50"/>
          <p:cNvGrpSpPr/>
          <p:nvPr/>
        </p:nvGrpSpPr>
        <p:grpSpPr>
          <a:xfrm>
            <a:off x="564919" y="1348819"/>
            <a:ext cx="10832543" cy="5071134"/>
            <a:chOff x="231091" y="1082332"/>
            <a:chExt cx="10832543" cy="5071134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091" y="1082332"/>
              <a:ext cx="3701143" cy="3257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381" y="1537718"/>
              <a:ext cx="3553237" cy="2346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Metin kutusu 49"/>
                <p:cNvSpPr txBox="1"/>
                <p:nvPr/>
              </p:nvSpPr>
              <p:spPr>
                <a:xfrm>
                  <a:off x="3932234" y="4357782"/>
                  <a:ext cx="5145313" cy="17956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r-TR" sz="2800" dirty="0" smtClean="0"/>
                    <a:t>(1/4 * 4) + 1 = 2 </a:t>
                  </a:r>
                  <a:r>
                    <a:rPr lang="tr-TR" sz="2800" dirty="0" err="1" smtClean="0"/>
                    <a:t>atoms</a:t>
                  </a:r>
                  <a:r>
                    <a:rPr lang="tr-TR" sz="2800" dirty="0" smtClean="0"/>
                    <a:t>,  a=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tr-TR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800" b="0" i="1" smtClean="0">
                              <a:latin typeface="Cambria Math"/>
                            </a:rPr>
                            <m:t>4</m:t>
                          </m:r>
                          <m:r>
                            <a:rPr lang="tr-TR" sz="2800" b="0" i="1" smtClean="0">
                              <a:latin typeface="Cambria Math"/>
                            </a:rPr>
                            <m:t>𝑅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tr-TR" sz="28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sz="2800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den>
                      </m:f>
                    </m:oMath>
                  </a14:m>
                  <a:endParaRPr lang="tr-TR" sz="2800" dirty="0" smtClean="0"/>
                </a:p>
                <a:p>
                  <a:endParaRPr lang="tr-TR" sz="2800" dirty="0"/>
                </a:p>
                <a:p>
                  <a:r>
                    <a:rPr lang="tr-TR" sz="2800" dirty="0" smtClean="0"/>
                    <a:t>PD=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tr-TR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8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tr-TR" sz="28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tr-TR" sz="2800" b="0" i="1" smtClean="0">
                              <a:latin typeface="Cambria Math"/>
                            </a:rPr>
                            <m:t> ∗ </m:t>
                          </m:r>
                          <m:r>
                            <a:rPr lang="tr-TR" sz="2800" b="0" i="1" smtClean="0">
                              <a:latin typeface="Cambria Math"/>
                            </a:rPr>
                            <m:t>𝑎</m:t>
                          </m:r>
                          <m:rad>
                            <m:radPr>
                              <m:degHide m:val="on"/>
                              <m:ctrlPr>
                                <a:rPr lang="tr-T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sz="28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a14:m>
                  <a:r>
                    <a:rPr lang="tr-TR" sz="2800" dirty="0" smtClean="0"/>
                    <a:t> </a:t>
                  </a:r>
                  <a:r>
                    <a:rPr lang="tr-TR" sz="2800" dirty="0" smtClean="0">
                      <a:sym typeface="Wingdings" panose="05000000000000000000" pitchFamily="2" charset="2"/>
                    </a:rPr>
                    <a:t>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tr-TR" sz="2800" i="1" dirty="0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tr-TR" sz="2800" b="0" i="1" dirty="0" smtClean="0">
                              <a:latin typeface="Cambria Math"/>
                              <a:sym typeface="Wingdings" panose="05000000000000000000" pitchFamily="2" charset="2"/>
                            </a:rPr>
                            <m:t>3</m:t>
                          </m:r>
                        </m:num>
                        <m:den>
                          <m:r>
                            <a:rPr lang="tr-TR" sz="2800" b="0" i="1" dirty="0" smtClean="0">
                              <a:latin typeface="Cambria Math"/>
                              <a:sym typeface="Wingdings" panose="05000000000000000000" pitchFamily="2" charset="2"/>
                            </a:rPr>
                            <m:t>8</m:t>
                          </m:r>
                          <m:sSup>
                            <m:sSupPr>
                              <m:ctrlPr>
                                <a:rPr lang="tr-TR" sz="2800" b="0" i="1" dirty="0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tr-TR" sz="2800" b="0" i="1" dirty="0" smtClean="0">
                                  <a:latin typeface="Cambria Math"/>
                                  <a:sym typeface="Wingdings" panose="05000000000000000000" pitchFamily="2" charset="2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tr-TR" sz="2800" b="0" i="1" dirty="0" smtClean="0">
                                  <a:latin typeface="Cambria Math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800" b="0" i="1" dirty="0" smtClean="0">
                              <a:latin typeface="Cambria Math"/>
                              <a:sym typeface="Wingdings" panose="05000000000000000000" pitchFamily="2" charset="2"/>
                            </a:rPr>
                            <m:t>∗ </m:t>
                          </m:r>
                          <m:rad>
                            <m:radPr>
                              <m:degHide m:val="on"/>
                              <m:ctrlPr>
                                <a:rPr lang="tr-TR" sz="2800" b="0" i="1" dirty="0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sz="2800" b="0" i="1" dirty="0" smtClean="0">
                                  <a:latin typeface="Cambria Math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a14:m>
                  <a:r>
                    <a:rPr lang="tr-TR" sz="2800" dirty="0" smtClean="0">
                      <a:sym typeface="Wingdings" panose="05000000000000000000" pitchFamily="2" charset="2"/>
                    </a:rPr>
                    <a:t> </a:t>
                  </a:r>
                  <a:endParaRPr lang="tr-TR" sz="2800" dirty="0"/>
                </a:p>
              </p:txBody>
            </p:sp>
          </mc:Choice>
          <mc:Fallback xmlns="">
            <p:sp>
              <p:nvSpPr>
                <p:cNvPr id="50" name="Metin kutusu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2234" y="4357782"/>
                  <a:ext cx="5145313" cy="179568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2488" b="-2721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61" name="Resim 6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05051" y="2078894"/>
              <a:ext cx="2658583" cy="12643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043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341523" y="2800292"/>
            <a:ext cx="10917716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tr-TR" sz="2400" dirty="0" err="1"/>
              <a:t>If</a:t>
            </a:r>
            <a:r>
              <a:rPr lang="tr-TR" sz="2400" dirty="0"/>
              <a:t> a </a:t>
            </a:r>
            <a:r>
              <a:rPr lang="tr-TR" sz="2400" dirty="0" err="1"/>
              <a:t>plane</a:t>
            </a:r>
            <a:r>
              <a:rPr lang="tr-TR" sz="2400" dirty="0"/>
              <a:t> is </a:t>
            </a:r>
            <a:r>
              <a:rPr lang="tr-TR" sz="2400" dirty="0" err="1"/>
              <a:t>parallel</a:t>
            </a:r>
            <a:r>
              <a:rPr lang="tr-TR" sz="2400" dirty="0"/>
              <a:t> </a:t>
            </a:r>
            <a:r>
              <a:rPr lang="tr-TR" sz="2400" dirty="0" err="1"/>
              <a:t>to</a:t>
            </a:r>
            <a:r>
              <a:rPr lang="tr-TR" sz="2400" dirty="0"/>
              <a:t> an </a:t>
            </a:r>
            <a:r>
              <a:rPr lang="tr-TR" sz="2400" dirty="0" err="1"/>
              <a:t>axis</a:t>
            </a:r>
            <a:r>
              <a:rPr lang="tr-TR" sz="2400" dirty="0"/>
              <a:t> , </a:t>
            </a:r>
            <a:r>
              <a:rPr lang="tr-TR" sz="2400" dirty="0" err="1"/>
              <a:t>we</a:t>
            </a:r>
            <a:r>
              <a:rPr lang="tr-TR" sz="2400" dirty="0"/>
              <a:t> say it </a:t>
            </a:r>
            <a:r>
              <a:rPr lang="tr-TR" sz="2400" dirty="0" err="1"/>
              <a:t>cuts</a:t>
            </a:r>
            <a:r>
              <a:rPr lang="tr-TR" sz="2400" dirty="0"/>
              <a:t> at ∞  </a:t>
            </a:r>
            <a:r>
              <a:rPr lang="tr-TR" sz="2400" dirty="0" err="1"/>
              <a:t>and</a:t>
            </a:r>
            <a:r>
              <a:rPr lang="tr-TR" sz="2400" dirty="0"/>
              <a:t> 1/ ∞ =0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tr-TR" sz="2400" dirty="0" err="1"/>
              <a:t>Round</a:t>
            </a:r>
            <a:r>
              <a:rPr lang="tr-TR" sz="2400" dirty="0"/>
              <a:t> </a:t>
            </a:r>
            <a:r>
              <a:rPr lang="tr-TR" sz="2400" dirty="0" err="1"/>
              <a:t>brackets</a:t>
            </a:r>
            <a:r>
              <a:rPr lang="tr-TR" sz="2400" dirty="0"/>
              <a:t> (  ) </a:t>
            </a:r>
            <a:r>
              <a:rPr lang="tr-TR" sz="2400" dirty="0" err="1"/>
              <a:t>describe</a:t>
            </a:r>
            <a:r>
              <a:rPr lang="tr-TR" sz="2400" dirty="0"/>
              <a:t> a </a:t>
            </a:r>
            <a:r>
              <a:rPr lang="tr-TR" sz="2400" dirty="0" err="1"/>
              <a:t>single</a:t>
            </a:r>
            <a:r>
              <a:rPr lang="tr-TR" sz="2400" dirty="0"/>
              <a:t> </a:t>
            </a:r>
            <a:r>
              <a:rPr lang="tr-TR" sz="2400" dirty="0" err="1"/>
              <a:t>plane</a:t>
            </a:r>
            <a:endParaRPr lang="tr-TR" sz="24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tr-TR" sz="2400" dirty="0" err="1"/>
              <a:t>Curly</a:t>
            </a:r>
            <a:r>
              <a:rPr lang="tr-TR" sz="2400" dirty="0"/>
              <a:t> </a:t>
            </a:r>
            <a:r>
              <a:rPr lang="tr-TR" sz="2400" dirty="0" err="1"/>
              <a:t>brackets</a:t>
            </a:r>
            <a:r>
              <a:rPr lang="tr-TR" sz="2400" dirty="0"/>
              <a:t> </a:t>
            </a:r>
            <a:r>
              <a:rPr lang="tr-TR" altLang="en-US" sz="2400" dirty="0">
                <a:latin typeface="Rokkitt"/>
              </a:rPr>
              <a:t>{ </a:t>
            </a:r>
            <a:r>
              <a:rPr lang="tr-TR" altLang="en-US" sz="2400" dirty="0" smtClean="0">
                <a:latin typeface="Rokkitt"/>
              </a:rPr>
              <a:t>} </a:t>
            </a:r>
            <a:r>
              <a:rPr lang="tr-TR" sz="2400" dirty="0" err="1" smtClean="0"/>
              <a:t>to</a:t>
            </a:r>
            <a:r>
              <a:rPr lang="tr-TR" sz="2400" dirty="0" smtClean="0"/>
              <a:t> </a:t>
            </a:r>
            <a:r>
              <a:rPr lang="tr-TR" sz="2400" dirty="0" err="1"/>
              <a:t>describe</a:t>
            </a:r>
            <a:r>
              <a:rPr lang="tr-TR" sz="2400" dirty="0"/>
              <a:t> a </a:t>
            </a:r>
            <a:r>
              <a:rPr lang="tr-TR" sz="2400" dirty="0" err="1"/>
              <a:t>family</a:t>
            </a:r>
            <a:r>
              <a:rPr lang="tr-TR" sz="2400" dirty="0"/>
              <a:t> of </a:t>
            </a:r>
            <a:r>
              <a:rPr lang="tr-TR" sz="2400" dirty="0" err="1"/>
              <a:t>planes</a:t>
            </a:r>
            <a:r>
              <a:rPr lang="tr-TR" sz="2400" dirty="0"/>
              <a:t> </a:t>
            </a:r>
            <a:endParaRPr lang="tr-TR" sz="2400" dirty="0" smtClean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&lt;</a:t>
            </a:r>
            <a:r>
              <a:rPr lang="tr-TR" sz="2400" dirty="0"/>
              <a:t> </a:t>
            </a:r>
            <a:r>
              <a:rPr lang="en-US" sz="2400" dirty="0" smtClean="0"/>
              <a:t>&gt; </a:t>
            </a:r>
            <a:r>
              <a:rPr lang="en-US" sz="2400" dirty="0"/>
              <a:t>represents a family of directions</a:t>
            </a:r>
            <a:endParaRPr lang="tr-TR" sz="24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tr-TR" sz="2400" dirty="0" smtClean="0"/>
          </a:p>
          <a:p>
            <a:pPr>
              <a:defRPr/>
            </a:pPr>
            <a:r>
              <a:rPr lang="tr-TR" sz="3600" b="1" dirty="0" smtClean="0">
                <a:solidFill>
                  <a:srgbClr val="0070C0"/>
                </a:solidFill>
              </a:rPr>
              <a:t>	</a:t>
            </a:r>
            <a:r>
              <a:rPr lang="tr-TR" sz="3200" b="1" dirty="0" smtClean="0">
                <a:solidFill>
                  <a:srgbClr val="0070C0"/>
                </a:solidFill>
              </a:rPr>
              <a:t>[ ]	</a:t>
            </a:r>
            <a:r>
              <a:rPr lang="tr-TR" sz="32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 </a:t>
            </a:r>
            <a:r>
              <a:rPr lang="tr-TR" sz="3200" b="1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direction</a:t>
            </a:r>
            <a:endParaRPr lang="tr-TR" sz="3200" b="1" dirty="0" smtClean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>
              <a:defRPr/>
            </a:pPr>
            <a:r>
              <a:rPr lang="tr-TR" sz="32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	( )	 </a:t>
            </a:r>
            <a:r>
              <a:rPr lang="tr-TR" sz="3200" b="1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plane</a:t>
            </a:r>
            <a:endParaRPr lang="tr-TR" sz="3200" b="1" dirty="0" smtClean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>
              <a:defRPr/>
            </a:pPr>
            <a:r>
              <a:rPr lang="tr-TR" altLang="en-US" sz="3200" b="1" dirty="0" smtClean="0">
                <a:solidFill>
                  <a:srgbClr val="0070C0"/>
                </a:solidFill>
              </a:rPr>
              <a:t>	{ }	</a:t>
            </a:r>
            <a:r>
              <a:rPr lang="tr-TR" altLang="en-US" sz="32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 </a:t>
            </a:r>
            <a:r>
              <a:rPr lang="tr-TR" altLang="en-US" sz="3200" b="1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plane</a:t>
            </a:r>
            <a:r>
              <a:rPr lang="tr-TR" altLang="en-US" sz="32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tr-TR" altLang="en-US" sz="3200" b="1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family</a:t>
            </a:r>
            <a:endParaRPr lang="tr-TR" altLang="en-US" sz="3200" b="1" dirty="0" smtClean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>
              <a:defRPr/>
            </a:pPr>
            <a:r>
              <a:rPr lang="tr-TR" sz="3200" b="1" dirty="0">
                <a:solidFill>
                  <a:srgbClr val="0070C0"/>
                </a:solidFill>
                <a:sym typeface="Wingdings" panose="05000000000000000000" pitchFamily="2" charset="2"/>
              </a:rPr>
              <a:t>	</a:t>
            </a:r>
            <a:r>
              <a:rPr lang="tr-TR" sz="32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&lt; &gt; 	 </a:t>
            </a:r>
            <a:r>
              <a:rPr lang="tr-TR" sz="3200" b="1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direction</a:t>
            </a:r>
            <a:r>
              <a:rPr lang="tr-TR" sz="32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tr-TR" sz="3200" b="1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family</a:t>
            </a:r>
            <a:endParaRPr lang="tr-TR" sz="3200" b="1" dirty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tr-TR" sz="2400" dirty="0"/>
          </a:p>
          <a:p>
            <a:pPr eaLnBrk="1" hangingPunct="1">
              <a:defRPr/>
            </a:pPr>
            <a:r>
              <a:rPr lang="tr-TR" sz="2400" dirty="0"/>
              <a:t> </a:t>
            </a:r>
          </a:p>
        </p:txBody>
      </p:sp>
      <p:sp>
        <p:nvSpPr>
          <p:cNvPr id="108548" name="Dikdörtgen 6"/>
          <p:cNvSpPr>
            <a:spLocks noChangeArrowheads="1"/>
          </p:cNvSpPr>
          <p:nvPr/>
        </p:nvSpPr>
        <p:spPr bwMode="auto">
          <a:xfrm>
            <a:off x="341523" y="260649"/>
            <a:ext cx="109177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en-US" dirty="0">
                <a:solidFill>
                  <a:srgbClr val="FF0000"/>
                </a:solidFill>
              </a:rPr>
              <a:t>General Rules </a:t>
            </a:r>
            <a:r>
              <a:rPr lang="tr-TR" altLang="en-US" dirty="0" err="1">
                <a:solidFill>
                  <a:srgbClr val="FF0000"/>
                </a:solidFill>
              </a:rPr>
              <a:t>for</a:t>
            </a:r>
            <a:r>
              <a:rPr lang="tr-TR" altLang="en-US" dirty="0">
                <a:solidFill>
                  <a:srgbClr val="FF0000"/>
                </a:solidFill>
              </a:rPr>
              <a:t> </a:t>
            </a:r>
            <a:r>
              <a:rPr lang="tr-TR" altLang="en-US" dirty="0" err="1">
                <a:solidFill>
                  <a:srgbClr val="FF0000"/>
                </a:solidFill>
              </a:rPr>
              <a:t>Lattice</a:t>
            </a:r>
            <a:r>
              <a:rPr lang="tr-TR" altLang="en-US" dirty="0">
                <a:solidFill>
                  <a:srgbClr val="FF0000"/>
                </a:solidFill>
              </a:rPr>
              <a:t> </a:t>
            </a:r>
            <a:r>
              <a:rPr lang="tr-TR" altLang="en-US" dirty="0" err="1">
                <a:solidFill>
                  <a:srgbClr val="FF0000"/>
                </a:solidFill>
              </a:rPr>
              <a:t>Directions</a:t>
            </a:r>
            <a:r>
              <a:rPr lang="tr-TR" altLang="en-US" dirty="0">
                <a:solidFill>
                  <a:srgbClr val="FF0000"/>
                </a:solidFill>
              </a:rPr>
              <a:t>, </a:t>
            </a:r>
            <a:r>
              <a:rPr lang="tr-TR" altLang="en-US" dirty="0" err="1">
                <a:solidFill>
                  <a:srgbClr val="FF0000"/>
                </a:solidFill>
              </a:rPr>
              <a:t>Planes</a:t>
            </a:r>
            <a:r>
              <a:rPr lang="tr-TR" altLang="en-US" dirty="0">
                <a:solidFill>
                  <a:srgbClr val="FF0000"/>
                </a:solidFill>
              </a:rPr>
              <a:t> &amp; Miller </a:t>
            </a:r>
            <a:r>
              <a:rPr lang="tr-TR" altLang="en-US" dirty="0" err="1">
                <a:solidFill>
                  <a:srgbClr val="FF0000"/>
                </a:solidFill>
              </a:rPr>
              <a:t>Indices</a:t>
            </a:r>
            <a:endParaRPr lang="tr-TR" altLang="en-US" dirty="0">
              <a:solidFill>
                <a:srgbClr val="FF0000"/>
              </a:solidFill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341523" y="853362"/>
            <a:ext cx="116227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Miller indices used to express lattice planes and directions</a:t>
            </a:r>
            <a:endParaRPr lang="tr-TR" sz="24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x, y, z are the axes (on arbitrarily positioned origin) </a:t>
            </a:r>
            <a:endParaRPr lang="tr-TR" sz="2400" dirty="0"/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a</a:t>
            </a:r>
            <a:r>
              <a:rPr lang="en-US" sz="2400" dirty="0"/>
              <a:t>, b, c are lattice parameters (length of unit cell along a side ) </a:t>
            </a:r>
            <a:endParaRPr lang="tr-TR" sz="2400" dirty="0"/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h</a:t>
            </a:r>
            <a:r>
              <a:rPr lang="en-US" sz="2400" dirty="0"/>
              <a:t>, k, l are the Miller indices for planes and directions - expressed as planes: (</a:t>
            </a:r>
            <a:r>
              <a:rPr lang="en-US" sz="2400" dirty="0" err="1"/>
              <a:t>hkl</a:t>
            </a:r>
            <a:r>
              <a:rPr lang="en-US" sz="2400" dirty="0"/>
              <a:t>) and directions: [</a:t>
            </a:r>
            <a:r>
              <a:rPr lang="en-US" sz="2400" dirty="0" err="1"/>
              <a:t>hkl</a:t>
            </a:r>
            <a:r>
              <a:rPr lang="en-US" sz="2400" dirty="0"/>
              <a:t>]</a:t>
            </a:r>
            <a:endParaRPr lang="tr-TR" sz="2400" dirty="0"/>
          </a:p>
        </p:txBody>
      </p:sp>
      <p:pic>
        <p:nvPicPr>
          <p:cNvPr id="6" name="Picture 5" descr="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755" y="3525396"/>
            <a:ext cx="3732484" cy="3049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145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73" y="958467"/>
            <a:ext cx="11490593" cy="5638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374573" y="258763"/>
            <a:ext cx="23082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3600" b="1" dirty="0" smtClean="0">
                <a:solidFill>
                  <a:srgbClr val="0070C0"/>
                </a:solidFill>
              </a:rPr>
              <a:t>[]</a:t>
            </a:r>
            <a:r>
              <a:rPr lang="tr-TR" sz="36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tr-TR" sz="3600" b="1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direction</a:t>
            </a:r>
            <a:endParaRPr lang="tr-TR" sz="3600" b="1" dirty="0">
              <a:solidFill>
                <a:srgbClr val="0070C0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6052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337" y="1035586"/>
            <a:ext cx="11710930" cy="55617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399189" y="269780"/>
            <a:ext cx="16482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36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() </a:t>
            </a:r>
            <a:r>
              <a:rPr lang="tr-TR" sz="3600" b="1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plane</a:t>
            </a:r>
            <a:endParaRPr lang="tr-TR" sz="3600" b="1" dirty="0">
              <a:solidFill>
                <a:srgbClr val="0070C0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5055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İlgili resi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50"/>
          <a:stretch/>
        </p:blipFill>
        <p:spPr bwMode="auto">
          <a:xfrm>
            <a:off x="363557" y="253388"/>
            <a:ext cx="11622795" cy="610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08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0" y="242371"/>
            <a:ext cx="11677878" cy="6224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55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 preferRelativeResize="0"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60" y="221920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05360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112" y="305360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7"/>
          <a:stretch/>
        </p:blipFill>
        <p:spPr bwMode="auto">
          <a:xfrm>
            <a:off x="6601062" y="3480114"/>
            <a:ext cx="4914930" cy="337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up 11"/>
          <p:cNvGrpSpPr/>
          <p:nvPr/>
        </p:nvGrpSpPr>
        <p:grpSpPr>
          <a:xfrm>
            <a:off x="1776000" y="3729057"/>
            <a:ext cx="2880000" cy="2880000"/>
            <a:chOff x="1776000" y="3729057"/>
            <a:chExt cx="2880000" cy="2880000"/>
          </a:xfrm>
        </p:grpSpPr>
        <p:pic>
          <p:nvPicPr>
            <p:cNvPr id="7" name="Picture 3"/>
            <p:cNvPicPr preferRelativeResize="0"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000" y="3729057"/>
              <a:ext cx="2880000" cy="28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Metin kutusu 7"/>
            <p:cNvSpPr txBox="1"/>
            <p:nvPr/>
          </p:nvSpPr>
          <p:spPr>
            <a:xfrm>
              <a:off x="3749040" y="5920340"/>
              <a:ext cx="708840" cy="383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(212)</a:t>
              </a:r>
              <a:endParaRPr lang="tr-TR" dirty="0"/>
            </a:p>
          </p:txBody>
        </p:sp>
        <p:cxnSp>
          <p:nvCxnSpPr>
            <p:cNvPr id="11" name="Düz Ok Bağlayıcısı 10"/>
            <p:cNvCxnSpPr/>
            <p:nvPr/>
          </p:nvCxnSpPr>
          <p:spPr>
            <a:xfrm>
              <a:off x="3474720" y="5623560"/>
              <a:ext cx="274320" cy="48861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0947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amily planes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22" y="270933"/>
            <a:ext cx="11164711" cy="556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60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669</Words>
  <Application>Microsoft Office PowerPoint</Application>
  <PresentationFormat>Geniş ekran</PresentationFormat>
  <Paragraphs>128</Paragraphs>
  <Slides>25</Slides>
  <Notes>7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11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37" baseType="lpstr">
      <vt:lpstr>MS PGothic</vt:lpstr>
      <vt:lpstr>MS PGothic</vt:lpstr>
      <vt:lpstr>Arial</vt:lpstr>
      <vt:lpstr>Calibri</vt:lpstr>
      <vt:lpstr>Calibri Light</vt:lpstr>
      <vt:lpstr>Cambria Math</vt:lpstr>
      <vt:lpstr>Garamond</vt:lpstr>
      <vt:lpstr>Rokkitt</vt:lpstr>
      <vt:lpstr>Symbol</vt:lpstr>
      <vt:lpstr>Times New Roman</vt:lpstr>
      <vt:lpstr>Wingdings</vt:lpstr>
      <vt:lpstr>Office Teması</vt:lpstr>
      <vt:lpstr>Miller Indices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Density</vt:lpstr>
      <vt:lpstr>PowerPoint Sunusu</vt:lpstr>
      <vt:lpstr>PowerPoint Sunusu</vt:lpstr>
      <vt:lpstr>PowerPoint Sunusu</vt:lpstr>
      <vt:lpstr>PowerPoint Sunusu</vt:lpstr>
      <vt:lpstr>PowerPoint Sunusu</vt:lpstr>
      <vt:lpstr>Eg: Planar Density of (100) Iron</vt:lpstr>
      <vt:lpstr>EXERCISES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Miller Indices</dc:title>
  <dc:creator>MEHMET-PC</dc:creator>
  <cp:lastModifiedBy>Cem Ustundag</cp:lastModifiedBy>
  <cp:revision>41</cp:revision>
  <dcterms:created xsi:type="dcterms:W3CDTF">2018-03-06T12:07:32Z</dcterms:created>
  <dcterms:modified xsi:type="dcterms:W3CDTF">2019-03-18T11:46:39Z</dcterms:modified>
</cp:coreProperties>
</file>