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31" r:id="rId3"/>
    <p:sldId id="333" r:id="rId4"/>
    <p:sldId id="332" r:id="rId5"/>
    <p:sldId id="334" r:id="rId6"/>
    <p:sldId id="396" r:id="rId7"/>
    <p:sldId id="335" r:id="rId8"/>
    <p:sldId id="336" r:id="rId9"/>
    <p:sldId id="337" r:id="rId10"/>
    <p:sldId id="338" r:id="rId11"/>
    <p:sldId id="339" r:id="rId12"/>
    <p:sldId id="340" r:id="rId13"/>
    <p:sldId id="341" r:id="rId14"/>
    <p:sldId id="342" r:id="rId15"/>
    <p:sldId id="391"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92" r:id="rId29"/>
    <p:sldId id="381" r:id="rId30"/>
    <p:sldId id="382" r:id="rId31"/>
    <p:sldId id="383" r:id="rId32"/>
    <p:sldId id="384" r:id="rId33"/>
    <p:sldId id="386" r:id="rId34"/>
    <p:sldId id="387" r:id="rId35"/>
    <p:sldId id="32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FE67B-402D-48EF-A3C2-FC7526080FB0}" v="1" dt="2020-04-06T20:18:55.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Çiğdem Canbay Türkyılmaz" userId="c79c3684-d8fb-4c04-b99a-5f9bfee563b3" providerId="ADAL" clId="{9E3FE67B-402D-48EF-A3C2-FC7526080FB0}"/>
    <pc:docChg chg="custSel delSld modSld">
      <pc:chgData name="Çiğdem Canbay Türkyılmaz" userId="c79c3684-d8fb-4c04-b99a-5f9bfee563b3" providerId="ADAL" clId="{9E3FE67B-402D-48EF-A3C2-FC7526080FB0}" dt="2020-04-06T20:19:23.406" v="200" actId="20577"/>
      <pc:docMkLst>
        <pc:docMk/>
      </pc:docMkLst>
      <pc:sldChg chg="modSp">
        <pc:chgData name="Çiğdem Canbay Türkyılmaz" userId="c79c3684-d8fb-4c04-b99a-5f9bfee563b3" providerId="ADAL" clId="{9E3FE67B-402D-48EF-A3C2-FC7526080FB0}" dt="2020-04-06T20:01:26.758" v="10" actId="1076"/>
        <pc:sldMkLst>
          <pc:docMk/>
          <pc:sldMk cId="2851903023" sldId="331"/>
        </pc:sldMkLst>
        <pc:spChg chg="mod">
          <ac:chgData name="Çiğdem Canbay Türkyılmaz" userId="c79c3684-d8fb-4c04-b99a-5f9bfee563b3" providerId="ADAL" clId="{9E3FE67B-402D-48EF-A3C2-FC7526080FB0}" dt="2020-04-06T20:01:20.974" v="8" actId="27636"/>
          <ac:spMkLst>
            <pc:docMk/>
            <pc:sldMk cId="2851903023" sldId="331"/>
            <ac:spMk id="8" creationId="{00000000-0000-0000-0000-000000000000}"/>
          </ac:spMkLst>
        </pc:spChg>
        <pc:picChg chg="mod">
          <ac:chgData name="Çiğdem Canbay Türkyılmaz" userId="c79c3684-d8fb-4c04-b99a-5f9bfee563b3" providerId="ADAL" clId="{9E3FE67B-402D-48EF-A3C2-FC7526080FB0}" dt="2020-04-06T20:01:26.758" v="10" actId="1076"/>
          <ac:picMkLst>
            <pc:docMk/>
            <pc:sldMk cId="2851903023" sldId="331"/>
            <ac:picMk id="9" creationId="{00000000-0000-0000-0000-000000000000}"/>
          </ac:picMkLst>
        </pc:picChg>
        <pc:picChg chg="mod">
          <ac:chgData name="Çiğdem Canbay Türkyılmaz" userId="c79c3684-d8fb-4c04-b99a-5f9bfee563b3" providerId="ADAL" clId="{9E3FE67B-402D-48EF-A3C2-FC7526080FB0}" dt="2020-04-06T20:01:24.542" v="9" actId="1076"/>
          <ac:picMkLst>
            <pc:docMk/>
            <pc:sldMk cId="2851903023" sldId="331"/>
            <ac:picMk id="10" creationId="{00000000-0000-0000-0000-000000000000}"/>
          </ac:picMkLst>
        </pc:picChg>
      </pc:sldChg>
      <pc:sldChg chg="modSp">
        <pc:chgData name="Çiğdem Canbay Türkyılmaz" userId="c79c3684-d8fb-4c04-b99a-5f9bfee563b3" providerId="ADAL" clId="{9E3FE67B-402D-48EF-A3C2-FC7526080FB0}" dt="2020-04-06T20:02:15.705" v="11" actId="20577"/>
        <pc:sldMkLst>
          <pc:docMk/>
          <pc:sldMk cId="2409559437" sldId="334"/>
        </pc:sldMkLst>
        <pc:spChg chg="mod">
          <ac:chgData name="Çiğdem Canbay Türkyılmaz" userId="c79c3684-d8fb-4c04-b99a-5f9bfee563b3" providerId="ADAL" clId="{9E3FE67B-402D-48EF-A3C2-FC7526080FB0}" dt="2020-04-06T20:02:15.705" v="11" actId="20577"/>
          <ac:spMkLst>
            <pc:docMk/>
            <pc:sldMk cId="2409559437" sldId="334"/>
            <ac:spMk id="3" creationId="{00000000-0000-0000-0000-000000000000}"/>
          </ac:spMkLst>
        </pc:spChg>
      </pc:sldChg>
      <pc:sldChg chg="modSp">
        <pc:chgData name="Çiğdem Canbay Türkyılmaz" userId="c79c3684-d8fb-4c04-b99a-5f9bfee563b3" providerId="ADAL" clId="{9E3FE67B-402D-48EF-A3C2-FC7526080FB0}" dt="2020-04-06T20:02:51.338" v="13" actId="20577"/>
        <pc:sldMkLst>
          <pc:docMk/>
          <pc:sldMk cId="3185796047" sldId="335"/>
        </pc:sldMkLst>
        <pc:spChg chg="mod">
          <ac:chgData name="Çiğdem Canbay Türkyılmaz" userId="c79c3684-d8fb-4c04-b99a-5f9bfee563b3" providerId="ADAL" clId="{9E3FE67B-402D-48EF-A3C2-FC7526080FB0}" dt="2020-04-06T20:02:51.338" v="13" actId="20577"/>
          <ac:spMkLst>
            <pc:docMk/>
            <pc:sldMk cId="3185796047" sldId="335"/>
            <ac:spMk id="3" creationId="{00000000-0000-0000-0000-000000000000}"/>
          </ac:spMkLst>
        </pc:spChg>
      </pc:sldChg>
      <pc:sldChg chg="modSp">
        <pc:chgData name="Çiğdem Canbay Türkyılmaz" userId="c79c3684-d8fb-4c04-b99a-5f9bfee563b3" providerId="ADAL" clId="{9E3FE67B-402D-48EF-A3C2-FC7526080FB0}" dt="2020-04-06T20:03:46.641" v="33" actId="20577"/>
        <pc:sldMkLst>
          <pc:docMk/>
          <pc:sldMk cId="4146768839" sldId="337"/>
        </pc:sldMkLst>
        <pc:spChg chg="mod">
          <ac:chgData name="Çiğdem Canbay Türkyılmaz" userId="c79c3684-d8fb-4c04-b99a-5f9bfee563b3" providerId="ADAL" clId="{9E3FE67B-402D-48EF-A3C2-FC7526080FB0}" dt="2020-04-06T20:03:46.641" v="33" actId="20577"/>
          <ac:spMkLst>
            <pc:docMk/>
            <pc:sldMk cId="4146768839" sldId="337"/>
            <ac:spMk id="3" creationId="{00000000-0000-0000-0000-000000000000}"/>
          </ac:spMkLst>
        </pc:spChg>
      </pc:sldChg>
      <pc:sldChg chg="modSp">
        <pc:chgData name="Çiğdem Canbay Türkyılmaz" userId="c79c3684-d8fb-4c04-b99a-5f9bfee563b3" providerId="ADAL" clId="{9E3FE67B-402D-48EF-A3C2-FC7526080FB0}" dt="2020-04-06T20:04:45.520" v="47" actId="20577"/>
        <pc:sldMkLst>
          <pc:docMk/>
          <pc:sldMk cId="1362009082" sldId="338"/>
        </pc:sldMkLst>
        <pc:spChg chg="mod">
          <ac:chgData name="Çiğdem Canbay Türkyılmaz" userId="c79c3684-d8fb-4c04-b99a-5f9bfee563b3" providerId="ADAL" clId="{9E3FE67B-402D-48EF-A3C2-FC7526080FB0}" dt="2020-04-06T20:04:45.520" v="47" actId="20577"/>
          <ac:spMkLst>
            <pc:docMk/>
            <pc:sldMk cId="1362009082" sldId="338"/>
            <ac:spMk id="3" creationId="{00000000-0000-0000-0000-000000000000}"/>
          </ac:spMkLst>
        </pc:spChg>
      </pc:sldChg>
      <pc:sldChg chg="modSp">
        <pc:chgData name="Çiğdem Canbay Türkyılmaz" userId="c79c3684-d8fb-4c04-b99a-5f9bfee563b3" providerId="ADAL" clId="{9E3FE67B-402D-48EF-A3C2-FC7526080FB0}" dt="2020-04-06T20:05:39.869" v="53" actId="20577"/>
        <pc:sldMkLst>
          <pc:docMk/>
          <pc:sldMk cId="478285802" sldId="339"/>
        </pc:sldMkLst>
        <pc:spChg chg="mod">
          <ac:chgData name="Çiğdem Canbay Türkyılmaz" userId="c79c3684-d8fb-4c04-b99a-5f9bfee563b3" providerId="ADAL" clId="{9E3FE67B-402D-48EF-A3C2-FC7526080FB0}" dt="2020-04-06T20:05:39.869" v="53" actId="20577"/>
          <ac:spMkLst>
            <pc:docMk/>
            <pc:sldMk cId="478285802" sldId="339"/>
            <ac:spMk id="3" creationId="{00000000-0000-0000-0000-000000000000}"/>
          </ac:spMkLst>
        </pc:spChg>
      </pc:sldChg>
      <pc:sldChg chg="modSp">
        <pc:chgData name="Çiğdem Canbay Türkyılmaz" userId="c79c3684-d8fb-4c04-b99a-5f9bfee563b3" providerId="ADAL" clId="{9E3FE67B-402D-48EF-A3C2-FC7526080FB0}" dt="2020-04-06T20:07:31.928" v="54" actId="20577"/>
        <pc:sldMkLst>
          <pc:docMk/>
          <pc:sldMk cId="901166715" sldId="345"/>
        </pc:sldMkLst>
        <pc:spChg chg="mod">
          <ac:chgData name="Çiğdem Canbay Türkyılmaz" userId="c79c3684-d8fb-4c04-b99a-5f9bfee563b3" providerId="ADAL" clId="{9E3FE67B-402D-48EF-A3C2-FC7526080FB0}" dt="2020-04-06T20:07:31.928" v="54" actId="20577"/>
          <ac:spMkLst>
            <pc:docMk/>
            <pc:sldMk cId="901166715" sldId="345"/>
            <ac:spMk id="3" creationId="{00000000-0000-0000-0000-000000000000}"/>
          </ac:spMkLst>
        </pc:spChg>
      </pc:sldChg>
      <pc:sldChg chg="modSp">
        <pc:chgData name="Çiğdem Canbay Türkyılmaz" userId="c79c3684-d8fb-4c04-b99a-5f9bfee563b3" providerId="ADAL" clId="{9E3FE67B-402D-48EF-A3C2-FC7526080FB0}" dt="2020-04-06T20:08:52.850" v="78" actId="20577"/>
        <pc:sldMkLst>
          <pc:docMk/>
          <pc:sldMk cId="892303584" sldId="348"/>
        </pc:sldMkLst>
        <pc:spChg chg="mod">
          <ac:chgData name="Çiğdem Canbay Türkyılmaz" userId="c79c3684-d8fb-4c04-b99a-5f9bfee563b3" providerId="ADAL" clId="{9E3FE67B-402D-48EF-A3C2-FC7526080FB0}" dt="2020-04-06T20:08:52.850" v="78" actId="20577"/>
          <ac:spMkLst>
            <pc:docMk/>
            <pc:sldMk cId="892303584" sldId="348"/>
            <ac:spMk id="3" creationId="{00000000-0000-0000-0000-000000000000}"/>
          </ac:spMkLst>
        </pc:spChg>
      </pc:sldChg>
      <pc:sldChg chg="modSp">
        <pc:chgData name="Çiğdem Canbay Türkyılmaz" userId="c79c3684-d8fb-4c04-b99a-5f9bfee563b3" providerId="ADAL" clId="{9E3FE67B-402D-48EF-A3C2-FC7526080FB0}" dt="2020-04-06T20:09:56.393" v="117" actId="20577"/>
        <pc:sldMkLst>
          <pc:docMk/>
          <pc:sldMk cId="1435068136" sldId="349"/>
        </pc:sldMkLst>
        <pc:spChg chg="mod">
          <ac:chgData name="Çiğdem Canbay Türkyılmaz" userId="c79c3684-d8fb-4c04-b99a-5f9bfee563b3" providerId="ADAL" clId="{9E3FE67B-402D-48EF-A3C2-FC7526080FB0}" dt="2020-04-06T20:09:56.393" v="117" actId="20577"/>
          <ac:spMkLst>
            <pc:docMk/>
            <pc:sldMk cId="1435068136" sldId="349"/>
            <ac:spMk id="3" creationId="{00000000-0000-0000-0000-000000000000}"/>
          </ac:spMkLst>
        </pc:spChg>
      </pc:sldChg>
      <pc:sldChg chg="modSp">
        <pc:chgData name="Çiğdem Canbay Türkyılmaz" userId="c79c3684-d8fb-4c04-b99a-5f9bfee563b3" providerId="ADAL" clId="{9E3FE67B-402D-48EF-A3C2-FC7526080FB0}" dt="2020-04-06T20:10:32.611" v="130" actId="20577"/>
        <pc:sldMkLst>
          <pc:docMk/>
          <pc:sldMk cId="2613371908" sldId="350"/>
        </pc:sldMkLst>
        <pc:spChg chg="mod">
          <ac:chgData name="Çiğdem Canbay Türkyılmaz" userId="c79c3684-d8fb-4c04-b99a-5f9bfee563b3" providerId="ADAL" clId="{9E3FE67B-402D-48EF-A3C2-FC7526080FB0}" dt="2020-04-06T20:10:32.611" v="130" actId="20577"/>
          <ac:spMkLst>
            <pc:docMk/>
            <pc:sldMk cId="2613371908" sldId="350"/>
            <ac:spMk id="3" creationId="{00000000-0000-0000-0000-000000000000}"/>
          </ac:spMkLst>
        </pc:spChg>
      </pc:sldChg>
      <pc:sldChg chg="modSp">
        <pc:chgData name="Çiğdem Canbay Türkyılmaz" userId="c79c3684-d8fb-4c04-b99a-5f9bfee563b3" providerId="ADAL" clId="{9E3FE67B-402D-48EF-A3C2-FC7526080FB0}" dt="2020-04-06T20:10:52.415" v="133" actId="20577"/>
        <pc:sldMkLst>
          <pc:docMk/>
          <pc:sldMk cId="445551300" sldId="351"/>
        </pc:sldMkLst>
        <pc:spChg chg="mod">
          <ac:chgData name="Çiğdem Canbay Türkyılmaz" userId="c79c3684-d8fb-4c04-b99a-5f9bfee563b3" providerId="ADAL" clId="{9E3FE67B-402D-48EF-A3C2-FC7526080FB0}" dt="2020-04-06T20:10:52.415" v="133" actId="20577"/>
          <ac:spMkLst>
            <pc:docMk/>
            <pc:sldMk cId="445551300" sldId="351"/>
            <ac:spMk id="3" creationId="{00000000-0000-0000-0000-000000000000}"/>
          </ac:spMkLst>
        </pc:spChg>
      </pc:sldChg>
      <pc:sldChg chg="modSp">
        <pc:chgData name="Çiğdem Canbay Türkyılmaz" userId="c79c3684-d8fb-4c04-b99a-5f9bfee563b3" providerId="ADAL" clId="{9E3FE67B-402D-48EF-A3C2-FC7526080FB0}" dt="2020-04-06T20:11:21.006" v="137" actId="20577"/>
        <pc:sldMkLst>
          <pc:docMk/>
          <pc:sldMk cId="1215482703" sldId="352"/>
        </pc:sldMkLst>
        <pc:spChg chg="mod">
          <ac:chgData name="Çiğdem Canbay Türkyılmaz" userId="c79c3684-d8fb-4c04-b99a-5f9bfee563b3" providerId="ADAL" clId="{9E3FE67B-402D-48EF-A3C2-FC7526080FB0}" dt="2020-04-06T20:11:21.006" v="137" actId="20577"/>
          <ac:spMkLst>
            <pc:docMk/>
            <pc:sldMk cId="1215482703" sldId="352"/>
            <ac:spMk id="3" creationId="{00000000-0000-0000-0000-000000000000}"/>
          </ac:spMkLst>
        </pc:spChg>
      </pc:sldChg>
      <pc:sldChg chg="modSp">
        <pc:chgData name="Çiğdem Canbay Türkyılmaz" userId="c79c3684-d8fb-4c04-b99a-5f9bfee563b3" providerId="ADAL" clId="{9E3FE67B-402D-48EF-A3C2-FC7526080FB0}" dt="2020-04-06T20:14:00.332" v="166" actId="20577"/>
        <pc:sldMkLst>
          <pc:docMk/>
          <pc:sldMk cId="3335657221" sldId="353"/>
        </pc:sldMkLst>
        <pc:spChg chg="mod">
          <ac:chgData name="Çiğdem Canbay Türkyılmaz" userId="c79c3684-d8fb-4c04-b99a-5f9bfee563b3" providerId="ADAL" clId="{9E3FE67B-402D-48EF-A3C2-FC7526080FB0}" dt="2020-04-06T20:14:00.332" v="166" actId="20577"/>
          <ac:spMkLst>
            <pc:docMk/>
            <pc:sldMk cId="3335657221" sldId="353"/>
            <ac:spMk id="3" creationId="{00000000-0000-0000-0000-000000000000}"/>
          </ac:spMkLst>
        </pc:spChg>
      </pc:sldChg>
      <pc:sldChg chg="modSp">
        <pc:chgData name="Çiğdem Canbay Türkyılmaz" userId="c79c3684-d8fb-4c04-b99a-5f9bfee563b3" providerId="ADAL" clId="{9E3FE67B-402D-48EF-A3C2-FC7526080FB0}" dt="2020-04-06T20:14:18.082" v="168" actId="20577"/>
        <pc:sldMkLst>
          <pc:docMk/>
          <pc:sldMk cId="3636014943" sldId="354"/>
        </pc:sldMkLst>
        <pc:spChg chg="mod">
          <ac:chgData name="Çiğdem Canbay Türkyılmaz" userId="c79c3684-d8fb-4c04-b99a-5f9bfee563b3" providerId="ADAL" clId="{9E3FE67B-402D-48EF-A3C2-FC7526080FB0}" dt="2020-04-06T20:14:18.082" v="168" actId="20577"/>
          <ac:spMkLst>
            <pc:docMk/>
            <pc:sldMk cId="3636014943" sldId="354"/>
            <ac:spMk id="3" creationId="{00000000-0000-0000-0000-000000000000}"/>
          </ac:spMkLst>
        </pc:spChg>
      </pc:sldChg>
      <pc:sldChg chg="modSp">
        <pc:chgData name="Çiğdem Canbay Türkyılmaz" userId="c79c3684-d8fb-4c04-b99a-5f9bfee563b3" providerId="ADAL" clId="{9E3FE67B-402D-48EF-A3C2-FC7526080FB0}" dt="2020-04-06T20:15:53.786" v="182" actId="20577"/>
        <pc:sldMkLst>
          <pc:docMk/>
          <pc:sldMk cId="2874674988" sldId="381"/>
        </pc:sldMkLst>
        <pc:spChg chg="mod">
          <ac:chgData name="Çiğdem Canbay Türkyılmaz" userId="c79c3684-d8fb-4c04-b99a-5f9bfee563b3" providerId="ADAL" clId="{9E3FE67B-402D-48EF-A3C2-FC7526080FB0}" dt="2020-04-06T20:15:53.786" v="182" actId="20577"/>
          <ac:spMkLst>
            <pc:docMk/>
            <pc:sldMk cId="2874674988" sldId="381"/>
            <ac:spMk id="3" creationId="{00000000-0000-0000-0000-000000000000}"/>
          </ac:spMkLst>
        </pc:spChg>
      </pc:sldChg>
      <pc:sldChg chg="modSp">
        <pc:chgData name="Çiğdem Canbay Türkyılmaz" userId="c79c3684-d8fb-4c04-b99a-5f9bfee563b3" providerId="ADAL" clId="{9E3FE67B-402D-48EF-A3C2-FC7526080FB0}" dt="2020-04-06T20:16:25.008" v="185" actId="20577"/>
        <pc:sldMkLst>
          <pc:docMk/>
          <pc:sldMk cId="559823567" sldId="382"/>
        </pc:sldMkLst>
        <pc:spChg chg="mod">
          <ac:chgData name="Çiğdem Canbay Türkyılmaz" userId="c79c3684-d8fb-4c04-b99a-5f9bfee563b3" providerId="ADAL" clId="{9E3FE67B-402D-48EF-A3C2-FC7526080FB0}" dt="2020-04-06T20:16:25.008" v="185" actId="20577"/>
          <ac:spMkLst>
            <pc:docMk/>
            <pc:sldMk cId="559823567" sldId="382"/>
            <ac:spMk id="3" creationId="{00000000-0000-0000-0000-000000000000}"/>
          </ac:spMkLst>
        </pc:spChg>
      </pc:sldChg>
      <pc:sldChg chg="del">
        <pc:chgData name="Çiğdem Canbay Türkyılmaz" userId="c79c3684-d8fb-4c04-b99a-5f9bfee563b3" providerId="ADAL" clId="{9E3FE67B-402D-48EF-A3C2-FC7526080FB0}" dt="2020-04-06T20:17:36.211" v="186" actId="47"/>
        <pc:sldMkLst>
          <pc:docMk/>
          <pc:sldMk cId="2782682623" sldId="385"/>
        </pc:sldMkLst>
      </pc:sldChg>
      <pc:sldChg chg="modSp">
        <pc:chgData name="Çiğdem Canbay Türkyılmaz" userId="c79c3684-d8fb-4c04-b99a-5f9bfee563b3" providerId="ADAL" clId="{9E3FE67B-402D-48EF-A3C2-FC7526080FB0}" dt="2020-04-06T20:18:03.385" v="190" actId="6549"/>
        <pc:sldMkLst>
          <pc:docMk/>
          <pc:sldMk cId="319294932" sldId="386"/>
        </pc:sldMkLst>
        <pc:spChg chg="mod">
          <ac:chgData name="Çiğdem Canbay Türkyılmaz" userId="c79c3684-d8fb-4c04-b99a-5f9bfee563b3" providerId="ADAL" clId="{9E3FE67B-402D-48EF-A3C2-FC7526080FB0}" dt="2020-04-06T20:18:03.385" v="190" actId="6549"/>
          <ac:spMkLst>
            <pc:docMk/>
            <pc:sldMk cId="319294932" sldId="386"/>
            <ac:spMk id="3" creationId="{00000000-0000-0000-0000-000000000000}"/>
          </ac:spMkLst>
        </pc:spChg>
      </pc:sldChg>
      <pc:sldChg chg="modSp">
        <pc:chgData name="Çiğdem Canbay Türkyılmaz" userId="c79c3684-d8fb-4c04-b99a-5f9bfee563b3" providerId="ADAL" clId="{9E3FE67B-402D-48EF-A3C2-FC7526080FB0}" dt="2020-04-06T20:19:23.406" v="200" actId="20577"/>
        <pc:sldMkLst>
          <pc:docMk/>
          <pc:sldMk cId="1168699364" sldId="387"/>
        </pc:sldMkLst>
        <pc:spChg chg="mod">
          <ac:chgData name="Çiğdem Canbay Türkyılmaz" userId="c79c3684-d8fb-4c04-b99a-5f9bfee563b3" providerId="ADAL" clId="{9E3FE67B-402D-48EF-A3C2-FC7526080FB0}" dt="2020-04-06T20:19:23.406" v="200" actId="20577"/>
          <ac:spMkLst>
            <pc:docMk/>
            <pc:sldMk cId="1168699364" sldId="38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11723-FE32-4125-9603-4882EEC2D88A}"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F0B7A-D0F4-4BD5-9DB5-74E0479A6892}" type="slidenum">
              <a:rPr lang="en-US" smtClean="0"/>
              <a:t>‹#›</a:t>
            </a:fld>
            <a:endParaRPr lang="en-US"/>
          </a:p>
        </p:txBody>
      </p:sp>
    </p:spTree>
    <p:extLst>
      <p:ext uri="{BB962C8B-B14F-4D97-AF65-F5344CB8AC3E}">
        <p14:creationId xmlns:p14="http://schemas.microsoft.com/office/powerpoint/2010/main" val="381013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E9DC-EBF8-4231-A0E9-C03812861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41DDDF-A29F-4C48-8F87-A0A6DC745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1D226-FC22-468E-B12E-6285E4E5DC69}"/>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5" name="Footer Placeholder 4">
            <a:extLst>
              <a:ext uri="{FF2B5EF4-FFF2-40B4-BE49-F238E27FC236}">
                <a16:creationId xmlns:a16="http://schemas.microsoft.com/office/drawing/2014/main" id="{4BF0B3F2-F220-42CD-A136-01654E68C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7E546-3CB5-44EF-BB64-F64DAD054904}"/>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406709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70D1-8850-4228-91DD-8E847BDF0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F260DF-D68D-448F-A980-E6781ECA49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0DAE2-0DC7-42A0-8253-5FA2E43C6E13}"/>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5" name="Footer Placeholder 4">
            <a:extLst>
              <a:ext uri="{FF2B5EF4-FFF2-40B4-BE49-F238E27FC236}">
                <a16:creationId xmlns:a16="http://schemas.microsoft.com/office/drawing/2014/main" id="{231269E5-DABE-4472-9EA7-36ADF682B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64B34-EB23-43B3-9974-1CB4F47BDE70}"/>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324473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A9AEA6-A5EC-4B0C-A6F5-3BAD578D93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690BB-80BB-4F27-9EE0-BD365392A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F9719-E088-4A23-A735-BC41440673A4}"/>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5" name="Footer Placeholder 4">
            <a:extLst>
              <a:ext uri="{FF2B5EF4-FFF2-40B4-BE49-F238E27FC236}">
                <a16:creationId xmlns:a16="http://schemas.microsoft.com/office/drawing/2014/main" id="{307405A7-DDA6-4022-9AEA-C19814F9B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3DFCA-309A-43CB-8537-4B59CEF72D31}"/>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176549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819708"/>
          </a:xfrm>
        </p:spPr>
        <p:txBody>
          <a:bodyPr/>
          <a:lstStyle/>
          <a:p>
            <a:r>
              <a:rPr lang="en-US" dirty="0"/>
              <a:t>Click to edit Master title style</a:t>
            </a:r>
          </a:p>
        </p:txBody>
      </p:sp>
      <p:sp>
        <p:nvSpPr>
          <p:cNvPr id="4" name="Content Placeholder 3"/>
          <p:cNvSpPr>
            <a:spLocks noGrp="1"/>
          </p:cNvSpPr>
          <p:nvPr>
            <p:ph sz="half" idx="2"/>
          </p:nvPr>
        </p:nvSpPr>
        <p:spPr>
          <a:xfrm>
            <a:off x="1097280" y="2971518"/>
            <a:ext cx="4937760" cy="29890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217920" y="2971518"/>
            <a:ext cx="4937760" cy="2989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z="1400"/>
            </a:lvl1pPr>
          </a:lstStyle>
          <a:p>
            <a:r>
              <a:rPr lang="tr-TR" dirty="0"/>
              <a:t>14.03.2016</a:t>
            </a:r>
          </a:p>
        </p:txBody>
      </p:sp>
      <p:sp>
        <p:nvSpPr>
          <p:cNvPr id="8" name="Footer Placeholder 7"/>
          <p:cNvSpPr>
            <a:spLocks noGrp="1"/>
          </p:cNvSpPr>
          <p:nvPr>
            <p:ph type="ftr" sz="quarter" idx="11"/>
          </p:nvPr>
        </p:nvSpPr>
        <p:spPr/>
        <p:txBody>
          <a:bodyPr/>
          <a:lstStyle/>
          <a:p>
            <a:r>
              <a:rPr lang="tr-TR" dirty="0"/>
              <a:t>Doç. Dr. Çiğdem Canbay Türkyılmaz</a:t>
            </a:r>
          </a:p>
        </p:txBody>
      </p:sp>
      <p:sp>
        <p:nvSpPr>
          <p:cNvPr id="9" name="Slide Number Placeholder 8"/>
          <p:cNvSpPr>
            <a:spLocks noGrp="1"/>
          </p:cNvSpPr>
          <p:nvPr>
            <p:ph type="sldNum" sz="quarter" idx="12"/>
          </p:nvPr>
        </p:nvSpPr>
        <p:spPr/>
        <p:txBody>
          <a:bodyPr/>
          <a:lstStyle/>
          <a:p>
            <a:fld id="{E69A61C3-2D52-4472-AE91-8AEC3FFFF0E3}" type="slidenum">
              <a:rPr lang="tr-TR" smtClean="0"/>
              <a:t>‹#›</a:t>
            </a:fld>
            <a:endParaRPr lang="tr-TR"/>
          </a:p>
        </p:txBody>
      </p:sp>
      <p:sp>
        <p:nvSpPr>
          <p:cNvPr id="12" name="Text Placeholder 11"/>
          <p:cNvSpPr>
            <a:spLocks noGrp="1"/>
          </p:cNvSpPr>
          <p:nvPr>
            <p:ph type="body" sz="quarter" idx="13"/>
          </p:nvPr>
        </p:nvSpPr>
        <p:spPr>
          <a:xfrm>
            <a:off x="1096963" y="1241778"/>
            <a:ext cx="10058400" cy="1580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288924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FF43-E51E-41C3-9251-8AD5CA615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CE487-5705-427D-8AF3-2BE5A3F36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F7636-6AA5-44A9-9E10-0E9C790997C1}"/>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5" name="Footer Placeholder 4">
            <a:extLst>
              <a:ext uri="{FF2B5EF4-FFF2-40B4-BE49-F238E27FC236}">
                <a16:creationId xmlns:a16="http://schemas.microsoft.com/office/drawing/2014/main" id="{3DFD747C-0E0D-4476-AD25-B8D73156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A9EC9-4153-435F-8E6F-20EE049B4DCE}"/>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28956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C5A4-7300-4F3B-8022-D20CB044DC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69EFB2-D46B-4628-A1DF-0B8ED3BD8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B0221B-D317-415E-A680-C77B61E758A5}"/>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5" name="Footer Placeholder 4">
            <a:extLst>
              <a:ext uri="{FF2B5EF4-FFF2-40B4-BE49-F238E27FC236}">
                <a16:creationId xmlns:a16="http://schemas.microsoft.com/office/drawing/2014/main" id="{575FAD4D-B167-4F56-93E7-27ACBC751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B71FB-06A3-42C4-9C21-34A3861DF566}"/>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249786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D1D0-D469-417B-AA17-D00D7C567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10EBD-9732-4732-BBA9-BB9345EE81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20436-870D-49FB-A643-353A3843E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987D0-2916-4F59-94F2-01A797D3F135}"/>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6" name="Footer Placeholder 5">
            <a:extLst>
              <a:ext uri="{FF2B5EF4-FFF2-40B4-BE49-F238E27FC236}">
                <a16:creationId xmlns:a16="http://schemas.microsoft.com/office/drawing/2014/main" id="{2785993F-2B0E-4516-8BFA-6883DCE53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5AAC70-54AF-4E4C-87D6-871A17060E07}"/>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25075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7385-DDA8-4849-B57C-89DF1435A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45D85E-C0BF-410C-92F3-C0DC60742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04EE68-C48D-4FCE-B51E-87AD922C1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97EDA-DECE-49A3-8266-DA1312016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DF93E-0F47-42A3-87D2-FD647D93BA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853A54-9F62-4EE3-B1D0-3CB91989C36F}"/>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8" name="Footer Placeholder 7">
            <a:extLst>
              <a:ext uri="{FF2B5EF4-FFF2-40B4-BE49-F238E27FC236}">
                <a16:creationId xmlns:a16="http://schemas.microsoft.com/office/drawing/2014/main" id="{E64F9AD8-BF43-44CF-9615-5246A5A4E3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8728FE-EC78-4DD3-8837-7F0179462F44}"/>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251216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0462-6AE4-46A3-B3B7-9788A21479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597DD-BB82-4D78-9DC7-AE0059E949CC}"/>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4" name="Footer Placeholder 3">
            <a:extLst>
              <a:ext uri="{FF2B5EF4-FFF2-40B4-BE49-F238E27FC236}">
                <a16:creationId xmlns:a16="http://schemas.microsoft.com/office/drawing/2014/main" id="{08C9082C-6C6F-4A4F-910E-E90F329F88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DEE30D-53C2-4135-B890-31B92983066D}"/>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388197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58188-1392-487D-8A4C-C8110A0C07D5}"/>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3" name="Footer Placeholder 2">
            <a:extLst>
              <a:ext uri="{FF2B5EF4-FFF2-40B4-BE49-F238E27FC236}">
                <a16:creationId xmlns:a16="http://schemas.microsoft.com/office/drawing/2014/main" id="{488E0414-7454-4E04-BCB5-BF3598BEF5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1F3172-F303-4089-8C4F-131870853C4A}"/>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147320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D4D5-5151-441A-BF94-C37857018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FC75A-2489-42EF-B95D-86F1C68D4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8389B4-174A-46F4-8632-976A57DC8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9BD67-ABD8-4D4E-9736-29DF68FC266A}"/>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6" name="Footer Placeholder 5">
            <a:extLst>
              <a:ext uri="{FF2B5EF4-FFF2-40B4-BE49-F238E27FC236}">
                <a16:creationId xmlns:a16="http://schemas.microsoft.com/office/drawing/2014/main" id="{400C364F-8CE7-457F-B7F8-1A17F61F1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D9AEC-D784-474F-9719-0547B4153FB0}"/>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183915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9367-27AF-4254-A5F9-6C9C3830A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01B434-EE79-46A2-938D-8BBAE22DD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6DCAF0-84F9-499E-944C-6502F2B20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A53567-5445-42B7-877B-9F93EA48960C}"/>
              </a:ext>
            </a:extLst>
          </p:cNvPr>
          <p:cNvSpPr>
            <a:spLocks noGrp="1"/>
          </p:cNvSpPr>
          <p:nvPr>
            <p:ph type="dt" sz="half" idx="10"/>
          </p:nvPr>
        </p:nvSpPr>
        <p:spPr/>
        <p:txBody>
          <a:bodyPr/>
          <a:lstStyle/>
          <a:p>
            <a:fld id="{5BEDAD9A-3D52-4DCE-81A8-826C7C704312}" type="datetimeFigureOut">
              <a:rPr lang="en-US" smtClean="0"/>
              <a:t>4/6/2020</a:t>
            </a:fld>
            <a:endParaRPr lang="en-US"/>
          </a:p>
        </p:txBody>
      </p:sp>
      <p:sp>
        <p:nvSpPr>
          <p:cNvPr id="6" name="Footer Placeholder 5">
            <a:extLst>
              <a:ext uri="{FF2B5EF4-FFF2-40B4-BE49-F238E27FC236}">
                <a16:creationId xmlns:a16="http://schemas.microsoft.com/office/drawing/2014/main" id="{1103019D-0F70-42D1-A824-FC954EEA3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D3ED7-542B-4813-98B1-F1342C27C1D4}"/>
              </a:ext>
            </a:extLst>
          </p:cNvPr>
          <p:cNvSpPr>
            <a:spLocks noGrp="1"/>
          </p:cNvSpPr>
          <p:nvPr>
            <p:ph type="sldNum" sz="quarter" idx="12"/>
          </p:nvPr>
        </p:nvSpPr>
        <p:spPr/>
        <p:txBody>
          <a:bodyPr/>
          <a:lstStyle/>
          <a:p>
            <a:fld id="{18F8E8D8-5749-4A44-9098-5B61D606E0C9}" type="slidenum">
              <a:rPr lang="en-US" smtClean="0"/>
              <a:t>‹#›</a:t>
            </a:fld>
            <a:endParaRPr lang="en-US"/>
          </a:p>
        </p:txBody>
      </p:sp>
    </p:spTree>
    <p:extLst>
      <p:ext uri="{BB962C8B-B14F-4D97-AF65-F5344CB8AC3E}">
        <p14:creationId xmlns:p14="http://schemas.microsoft.com/office/powerpoint/2010/main" val="149122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267A67-686D-40F7-B193-70CC7B980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6DE0-762E-48EA-A149-EFE9CD9C8A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7D40B-A759-4170-98A7-759625F8D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DAD9A-3D52-4DCE-81A8-826C7C704312}" type="datetimeFigureOut">
              <a:rPr lang="en-US" smtClean="0"/>
              <a:t>4/6/2020</a:t>
            </a:fld>
            <a:endParaRPr lang="en-US"/>
          </a:p>
        </p:txBody>
      </p:sp>
      <p:sp>
        <p:nvSpPr>
          <p:cNvPr id="5" name="Footer Placeholder 4">
            <a:extLst>
              <a:ext uri="{FF2B5EF4-FFF2-40B4-BE49-F238E27FC236}">
                <a16:creationId xmlns:a16="http://schemas.microsoft.com/office/drawing/2014/main" id="{C7271B60-07FD-4217-9813-6A3DF4271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9E515D-8FA2-4313-9BD1-96DF3D5AB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8E8D8-5749-4A44-9098-5B61D606E0C9}" type="slidenum">
              <a:rPr lang="en-US" smtClean="0"/>
              <a:t>‹#›</a:t>
            </a:fld>
            <a:endParaRPr lang="en-US"/>
          </a:p>
        </p:txBody>
      </p:sp>
    </p:spTree>
    <p:extLst>
      <p:ext uri="{BB962C8B-B14F-4D97-AF65-F5344CB8AC3E}">
        <p14:creationId xmlns:p14="http://schemas.microsoft.com/office/powerpoint/2010/main" val="228080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F0AE-C0C3-473E-9B82-A5B9020C7B6B}"/>
              </a:ext>
            </a:extLst>
          </p:cNvPr>
          <p:cNvSpPr>
            <a:spLocks noGrp="1"/>
          </p:cNvSpPr>
          <p:nvPr>
            <p:ph type="ctrTitle"/>
          </p:nvPr>
        </p:nvSpPr>
        <p:spPr>
          <a:xfrm>
            <a:off x="1524000" y="384313"/>
            <a:ext cx="9144000" cy="3125650"/>
          </a:xfrm>
        </p:spPr>
        <p:txBody>
          <a:bodyPr>
            <a:normAutofit/>
          </a:bodyPr>
          <a:lstStyle/>
          <a:p>
            <a:r>
              <a:rPr lang="tr-TR" sz="4000" b="1" dirty="0"/>
              <a:t>MİMAR</a:t>
            </a:r>
            <a:r>
              <a:rPr lang="en-US" sz="4000" b="1" dirty="0"/>
              <a:t>LIK </a:t>
            </a:r>
            <a:r>
              <a:rPr lang="tr-TR" sz="4000" b="1" dirty="0"/>
              <a:t>VE İNSAN BİLİMLERİ İLE İLİŞKİSİNDE ERGONOMİ</a:t>
            </a:r>
            <a:br>
              <a:rPr lang="tr-TR" sz="4000" dirty="0"/>
            </a:br>
            <a:endParaRPr lang="en-US" sz="4000" dirty="0"/>
          </a:p>
        </p:txBody>
      </p:sp>
      <p:sp>
        <p:nvSpPr>
          <p:cNvPr id="3" name="Subtitle 2">
            <a:extLst>
              <a:ext uri="{FF2B5EF4-FFF2-40B4-BE49-F238E27FC236}">
                <a16:creationId xmlns:a16="http://schemas.microsoft.com/office/drawing/2014/main" id="{49FF06AF-6F46-4DAE-9B4E-8F0DBC66BC23}"/>
              </a:ext>
            </a:extLst>
          </p:cNvPr>
          <p:cNvSpPr>
            <a:spLocks noGrp="1"/>
          </p:cNvSpPr>
          <p:nvPr>
            <p:ph type="subTitle" idx="1"/>
          </p:nvPr>
        </p:nvSpPr>
        <p:spPr/>
        <p:txBody>
          <a:bodyPr/>
          <a:lstStyle/>
          <a:p>
            <a:r>
              <a:rPr lang="en-US" dirty="0"/>
              <a:t>DOÇ. DR. ÇİĞDEM CANBAY TÜRKYILMAZ</a:t>
            </a:r>
          </a:p>
          <a:p>
            <a:r>
              <a:rPr lang="en-US" dirty="0"/>
              <a:t>MİMARLIKTA MEKAN KAVRAMI </a:t>
            </a:r>
          </a:p>
        </p:txBody>
      </p:sp>
    </p:spTree>
    <p:extLst>
      <p:ext uri="{BB962C8B-B14F-4D97-AF65-F5344CB8AC3E}">
        <p14:creationId xmlns:p14="http://schemas.microsoft.com/office/powerpoint/2010/main" val="3990805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Mimarinin Amacı, İnsan Bilimleri ile İlişkisi</a:t>
            </a:r>
            <a:endParaRPr lang="tr-TR" b="1" dirty="0"/>
          </a:p>
        </p:txBody>
      </p:sp>
      <p:sp>
        <p:nvSpPr>
          <p:cNvPr id="3" name="Content Placeholder 2"/>
          <p:cNvSpPr>
            <a:spLocks noGrp="1"/>
          </p:cNvSpPr>
          <p:nvPr>
            <p:ph idx="1"/>
          </p:nvPr>
        </p:nvSpPr>
        <p:spPr/>
        <p:txBody>
          <a:bodyPr/>
          <a:lstStyle/>
          <a:p>
            <a:r>
              <a:rPr lang="tr-TR" dirty="0"/>
              <a:t>Bu nedenle, mimari tasarım ve değerlendirme alanlarında insan ve çevresi arasındaki ilişkilerin ve insan sorunlarının bilimsel bir yaklaşımla açıklanması gerekmiş, insan gereksinmeleri hakkında mimarın öznel yorumunu azaltmak üzere nesnel verilerin çoğaltılması amacıyla mimari tasarım sürecinde mimari-insan bilimleri işbirliğine </a:t>
            </a:r>
            <a:r>
              <a:rPr lang="tr-TR" dirty="0" err="1"/>
              <a:t>yönelinmiştir</a:t>
            </a:r>
            <a:r>
              <a:rPr lang="tr-TR" dirty="0"/>
              <a:t>. </a:t>
            </a:r>
          </a:p>
          <a:p>
            <a:r>
              <a:rPr lang="tr-TR" dirty="0"/>
              <a:t>‘’ Mimarlığın insan bilimleriyle işbirliğinin amacı, tasarım olgusunun bilgi toplama ve çözümleme evresinde mimarın kullanabileceği nesnel veriler</a:t>
            </a:r>
            <a:r>
              <a:rPr lang="en-US" dirty="0"/>
              <a:t> </a:t>
            </a:r>
            <a:r>
              <a:rPr lang="en-US" dirty="0" err="1"/>
              <a:t>üretmektir</a:t>
            </a:r>
            <a:r>
              <a:rPr lang="tr-TR" dirty="0"/>
              <a:t>. ‘’</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10</a:t>
            </a:fld>
            <a:endParaRPr lang="tr-TR"/>
          </a:p>
        </p:txBody>
      </p:sp>
    </p:spTree>
    <p:extLst>
      <p:ext uri="{BB962C8B-B14F-4D97-AF65-F5344CB8AC3E}">
        <p14:creationId xmlns:p14="http://schemas.microsoft.com/office/powerpoint/2010/main" val="136200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Mimarinin Amacı, İnsan Bilimleri ile İlişkisi</a:t>
            </a:r>
            <a:endParaRPr lang="tr-TR" b="1" dirty="0"/>
          </a:p>
        </p:txBody>
      </p:sp>
      <p:sp>
        <p:nvSpPr>
          <p:cNvPr id="3" name="Content Placeholder 2"/>
          <p:cNvSpPr>
            <a:spLocks noGrp="1"/>
          </p:cNvSpPr>
          <p:nvPr>
            <p:ph idx="1"/>
          </p:nvPr>
        </p:nvSpPr>
        <p:spPr/>
        <p:txBody>
          <a:bodyPr>
            <a:normAutofit fontScale="92500" lnSpcReduction="10000"/>
          </a:bodyPr>
          <a:lstStyle/>
          <a:p>
            <a:r>
              <a:rPr lang="tr-TR" dirty="0"/>
              <a:t>Mimarın görevi, verilen bir dizi koşul arasından fiziksel ve duygusal açıdan kabul edilebilir, belirli gereksinmeleri karşılayan, belirli tekniklerle gerçekleştirilen ve simgesel estetik açıdan anlam içeren binalar, mimari yapıtlar yaratmaktır. Mimari tasarım sürecinin ürünü olan mimari yapıtın ögeleri çeşitli mimari kavramlar tarafından değişik şekillerde yorumlanma birlikte, </a:t>
            </a:r>
            <a:r>
              <a:rPr lang="tr-TR" dirty="0" err="1"/>
              <a:t>Vitruvius’tan</a:t>
            </a:r>
            <a:r>
              <a:rPr lang="tr-TR" dirty="0"/>
              <a:t> beri büyük bir değişiklik göstermemiştir. Bu üç öğe güzellik ( biçim; form), kullanışlılık (işlev; fonksiyon) ve sağlamlık (teknoloji) olarak kabul edilmektedir.</a:t>
            </a:r>
          </a:p>
          <a:p>
            <a:r>
              <a:rPr lang="tr-TR" dirty="0"/>
              <a:t>İnsan ile çevresi arasındaki karşılıklı etkileşim göz önüne alındığı takdirde, mimarinin, biçim ile işlev öğeleri yolu ile insan bilimleri</a:t>
            </a:r>
            <a:r>
              <a:rPr lang="en-US" dirty="0" err="1"/>
              <a:t>yle</a:t>
            </a:r>
            <a:r>
              <a:rPr lang="tr-TR" dirty="0"/>
              <a:t> doğrudan ilişkisi olduğu anlaşılmaktadır. Teknoloji öğesi ise yapım sistem ve organizasyonları, yapı malzemesi bilgisi ve yapı teknolojisi açısından temel bilimler ile daha yakın ilişkilidir.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11</a:t>
            </a:fld>
            <a:endParaRPr lang="tr-TR"/>
          </a:p>
        </p:txBody>
      </p:sp>
    </p:spTree>
    <p:extLst>
      <p:ext uri="{BB962C8B-B14F-4D97-AF65-F5344CB8AC3E}">
        <p14:creationId xmlns:p14="http://schemas.microsoft.com/office/powerpoint/2010/main" val="47828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Mimarinin Amacı, İnsan Bilimleri ile İlişkisi</a:t>
            </a:r>
            <a:endParaRPr lang="tr-TR" b="1" dirty="0"/>
          </a:p>
        </p:txBody>
      </p:sp>
      <p:sp>
        <p:nvSpPr>
          <p:cNvPr id="3" name="Content Placeholder 2"/>
          <p:cNvSpPr>
            <a:spLocks noGrp="1"/>
          </p:cNvSpPr>
          <p:nvPr>
            <p:ph idx="1"/>
          </p:nvPr>
        </p:nvSpPr>
        <p:spPr/>
        <p:txBody>
          <a:bodyPr>
            <a:normAutofit fontScale="92500" lnSpcReduction="10000"/>
          </a:bodyPr>
          <a:lstStyle/>
          <a:p>
            <a:r>
              <a:rPr lang="tr-TR" dirty="0"/>
              <a:t>Gerek işlevin, gerekse tekniğin insan ile ilişkileri ise biçim aracılığı ile olmaktadır. Mimari yapıtın idrakinde biçim, her üç öğenin özellik ve ayırıcı nitelikleri hakkında bilgi veren bir aracı nesne olmaktadır. ‘’ Dolayısıyla mimarlığın sonuç ürünü biçim olarak nitelenebilir.’’ , ve ‘’ mimarlıkta amaçlardan biri fonksiyon ile tekniğin hem birbirleri, hem de biçim ile uyumudur’’. </a:t>
            </a:r>
            <a:endParaRPr lang="en-US" dirty="0"/>
          </a:p>
          <a:p>
            <a:r>
              <a:rPr lang="tr-TR" dirty="0"/>
              <a:t>Endüstri devrimi öncesinde mimari akımlar genellikle, sonuç ürün olan biçimden hareket ederek binaları oluşturmakta idi. Endüstri devrimi sonrasında ortaya çıkan Modern Mimari hareket, kendinden önce var olan mimariyi, ‘’</a:t>
            </a:r>
            <a:r>
              <a:rPr lang="tr-TR" dirty="0" err="1"/>
              <a:t>stilci</a:t>
            </a:r>
            <a:r>
              <a:rPr lang="tr-TR" dirty="0"/>
              <a:t>’’, ‘’biçimsel’’ ve ‘’akademik’’ olmakla suçlamakta, insan ve toplumu hareket noktası olarak alarak, mimariyi yapıtın rasyonel ve fonksiyonel olması ilkelerini ön plana çıkarmakta idi.</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12</a:t>
            </a:fld>
            <a:endParaRPr lang="tr-TR"/>
          </a:p>
        </p:txBody>
      </p:sp>
    </p:spTree>
    <p:extLst>
      <p:ext uri="{BB962C8B-B14F-4D97-AF65-F5344CB8AC3E}">
        <p14:creationId xmlns:p14="http://schemas.microsoft.com/office/powerpoint/2010/main" val="78938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Mimarinin Amacı, İnsan Bilimleri ile İlişkisi</a:t>
            </a:r>
            <a:endParaRPr lang="tr-TR" b="1" dirty="0"/>
          </a:p>
        </p:txBody>
      </p:sp>
      <p:sp>
        <p:nvSpPr>
          <p:cNvPr id="3" name="Content Placeholder 2"/>
          <p:cNvSpPr>
            <a:spLocks noGrp="1"/>
          </p:cNvSpPr>
          <p:nvPr>
            <p:ph idx="1"/>
          </p:nvPr>
        </p:nvSpPr>
        <p:spPr/>
        <p:txBody>
          <a:bodyPr/>
          <a:lstStyle/>
          <a:p>
            <a:r>
              <a:rPr lang="tr-TR" dirty="0"/>
              <a:t>‘’Form, fonksiyonu izlemeliydi’’ ve ‘’insan, çeşitli eylemleri, somut ve psikolojik istekleri, uyumlu bir bütün olarak aklı ve gövdesi ile modern sanatı (mimariyi) doğuran kültürün merkezi olarak kabul etmekte idi. Ancak, modern mimari hareketin başlangıcında karşı çıkılan stiller, 1960’lardan itibaren yeniden ortaya çıkmış ve yoğun biçimsel eğilimler bulunan akımlar doğmuştur. Dolayısıyla, insanı çıkış noktası olarak alan modern mimaride, ihmal edilen insan-çevre ilişkilerinin, insan bilimleri aracılığı ile, daha bilinçli ve yeterli düzeyde araştırılması gerektiği söylenebilir. </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13</a:t>
            </a:fld>
            <a:endParaRPr lang="tr-TR"/>
          </a:p>
        </p:txBody>
      </p:sp>
    </p:spTree>
    <p:extLst>
      <p:ext uri="{BB962C8B-B14F-4D97-AF65-F5344CB8AC3E}">
        <p14:creationId xmlns:p14="http://schemas.microsoft.com/office/powerpoint/2010/main" val="413156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Mimarinin Amacı, İnsan Bilimleri ile İlişkisi</a:t>
            </a:r>
            <a:endParaRPr lang="tr-TR" b="1" dirty="0"/>
          </a:p>
        </p:txBody>
      </p:sp>
      <p:sp>
        <p:nvSpPr>
          <p:cNvPr id="3" name="Content Placeholder 2"/>
          <p:cNvSpPr>
            <a:spLocks noGrp="1"/>
          </p:cNvSpPr>
          <p:nvPr>
            <p:ph idx="1"/>
          </p:nvPr>
        </p:nvSpPr>
        <p:spPr/>
        <p:txBody>
          <a:bodyPr/>
          <a:lstStyle/>
          <a:p>
            <a:r>
              <a:rPr lang="tr-TR" dirty="0"/>
              <a:t>Mimarinin görevi, G. </a:t>
            </a:r>
            <a:r>
              <a:rPr lang="tr-TR" dirty="0" err="1"/>
              <a:t>Broadbent’e</a:t>
            </a:r>
            <a:r>
              <a:rPr lang="tr-TR" dirty="0"/>
              <a:t> göre, çevrenin biçimlendirilmesi sırasında, insan-çevre etkileşiminin değişik alanlarında mimarın karşılaşabileceği mimari sorunlara yardımcı olabilecek bilgileri üretmektir. Mimarlık ile ilişkili insan bilimleri şunlardır: Antropometri, arkeoloji, demografi, ekoloji, ergonomi, etnografi, etnoloji, fizyoloji, linguistik, psikoloji, sosyal psikoloji, sosyoloji.</a:t>
            </a:r>
          </a:p>
          <a:p>
            <a:r>
              <a:rPr lang="tr-TR" dirty="0"/>
              <a:t>Uygulamalı bir bilim olarak ele alınan mimarlığın insan bilimleriyle ilişkileri, mimari tasarım sürecinin çeşitli evrelerinde, farklı düzeylerde söz konusudur. </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14</a:t>
            </a:fld>
            <a:endParaRPr lang="tr-TR"/>
          </a:p>
        </p:txBody>
      </p:sp>
    </p:spTree>
    <p:extLst>
      <p:ext uri="{BB962C8B-B14F-4D97-AF65-F5344CB8AC3E}">
        <p14:creationId xmlns:p14="http://schemas.microsoft.com/office/powerpoint/2010/main" val="314357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MİMARİNİN AMACI VE MİMARİNİN İNSAN BİLİMLERİ İLE İLİŞKİSİNDE ERGONOMİ/</a:t>
            </a:r>
            <a:r>
              <a:rPr lang="tr-TR" sz="2300" b="1" dirty="0"/>
              <a:t>Mimarinin Amacı, İnsan Bilimleri ile İlişkisi</a:t>
            </a:r>
            <a:endParaRPr lang="tr-TR" b="1" dirty="0"/>
          </a:p>
        </p:txBody>
      </p:sp>
      <p:pic>
        <p:nvPicPr>
          <p:cNvPr id="7" name="İçerik Yer Tutucusu 6"/>
          <p:cNvPicPr>
            <a:picLocks noGrp="1" noChangeAspect="1"/>
          </p:cNvPicPr>
          <p:nvPr>
            <p:ph idx="1"/>
          </p:nvPr>
        </p:nvPicPr>
        <p:blipFill rotWithShape="1">
          <a:blip r:embed="rId2">
            <a:extLst>
              <a:ext uri="{28A0092B-C50C-407E-A947-70E740481C1C}">
                <a14:useLocalDpi xmlns:a14="http://schemas.microsoft.com/office/drawing/2010/main" val="0"/>
              </a:ext>
            </a:extLst>
          </a:blip>
          <a:srcRect l="4182" t="-2673" r="-5063" b="1123"/>
          <a:stretch/>
        </p:blipFill>
        <p:spPr>
          <a:xfrm>
            <a:off x="3049058" y="1703940"/>
            <a:ext cx="6093884" cy="4570413"/>
          </a:xfrm>
        </p:spPr>
      </p:pic>
      <p:sp>
        <p:nvSpPr>
          <p:cNvPr id="4" name="Veri Yer Tutucusu 3"/>
          <p:cNvSpPr>
            <a:spLocks noGrp="1"/>
          </p:cNvSpPr>
          <p:nvPr>
            <p:ph type="dt" sz="half" idx="10"/>
          </p:nvPr>
        </p:nvSpPr>
        <p:spPr/>
        <p:txBody>
          <a:bodyPr/>
          <a:lstStyle/>
          <a:p>
            <a:endParaRPr lang="tr-TR" sz="1400" dirty="0"/>
          </a:p>
        </p:txBody>
      </p:sp>
      <p:sp>
        <p:nvSpPr>
          <p:cNvPr id="5" name="Altbilgi Yer Tutucusu 4"/>
          <p:cNvSpPr>
            <a:spLocks noGrp="1"/>
          </p:cNvSpPr>
          <p:nvPr>
            <p:ph type="ftr" sz="quarter" idx="11"/>
          </p:nvPr>
        </p:nvSpPr>
        <p:spPr/>
        <p:txBody>
          <a:bodyPr/>
          <a:lstStyle/>
          <a:p>
            <a:r>
              <a:rPr lang="tr-TR"/>
              <a:t>Doç. Dr. Çiğdem Canbay Türkyılmaz</a:t>
            </a:r>
            <a:endParaRPr lang="tr-TR" dirty="0"/>
          </a:p>
        </p:txBody>
      </p:sp>
      <p:sp>
        <p:nvSpPr>
          <p:cNvPr id="6" name="Slayt Numarası Yer Tutucusu 5"/>
          <p:cNvSpPr>
            <a:spLocks noGrp="1"/>
          </p:cNvSpPr>
          <p:nvPr>
            <p:ph type="sldNum" sz="quarter" idx="12"/>
          </p:nvPr>
        </p:nvSpPr>
        <p:spPr/>
        <p:txBody>
          <a:bodyPr/>
          <a:lstStyle/>
          <a:p>
            <a:fld id="{E69A61C3-2D52-4472-AE91-8AEC3FFFF0E3}" type="slidenum">
              <a:rPr lang="tr-TR" smtClean="0"/>
              <a:t>15</a:t>
            </a:fld>
            <a:endParaRPr lang="tr-TR"/>
          </a:p>
        </p:txBody>
      </p:sp>
    </p:spTree>
    <p:extLst>
      <p:ext uri="{BB962C8B-B14F-4D97-AF65-F5344CB8AC3E}">
        <p14:creationId xmlns:p14="http://schemas.microsoft.com/office/powerpoint/2010/main" val="42305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normAutofit fontScale="92500"/>
          </a:bodyPr>
          <a:lstStyle/>
          <a:p>
            <a:r>
              <a:rPr lang="tr-TR" dirty="0"/>
              <a:t>Ergonomi bilim alanının ilk adımları deneysel (uygulamalı) psikoloji uzmanlarınca atılmıştır.  </a:t>
            </a:r>
            <a:r>
              <a:rPr lang="tr-TR" dirty="0" err="1"/>
              <a:t>Munsterberg’in</a:t>
            </a:r>
            <a:r>
              <a:rPr lang="tr-TR" dirty="0"/>
              <a:t> 1913 yılında yayınladığı ‘’ Endüstriyel Etkinliklerde Psikoloji’’ yapıtı, bu konuda öncü eser olmuştur. </a:t>
            </a:r>
          </a:p>
          <a:p>
            <a:r>
              <a:rPr lang="tr-TR" dirty="0"/>
              <a:t>1921’de ise Cambridge Üniversitesinde ilk ‘’ Deneysel Psikoloji Laboratuvarı’’ kurulmuştur. İkinci Dünya Savaşı’nda savaş silah ve araçlarındaki hızlı gelişmelerde, insan faktörüne önem verilmemesi nedeniyle ortaya çıkan büyük kayıplar , insan-makine sistemlerinin incelenmesine yol açmıştır. </a:t>
            </a:r>
          </a:p>
          <a:p>
            <a:r>
              <a:rPr lang="tr-TR" dirty="0"/>
              <a:t>ABD Hava Kuvvetlerinde 1940’larda yapılan çalışmalar, insan faktörünü dikkate alarak araç-gereç ve malzeme tasarımlarına yöneliktir.</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16</a:t>
            </a:fld>
            <a:endParaRPr lang="tr-TR"/>
          </a:p>
        </p:txBody>
      </p:sp>
    </p:spTree>
    <p:extLst>
      <p:ext uri="{BB962C8B-B14F-4D97-AF65-F5344CB8AC3E}">
        <p14:creationId xmlns:p14="http://schemas.microsoft.com/office/powerpoint/2010/main" val="43768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lstStyle/>
          <a:p>
            <a:r>
              <a:rPr lang="tr-TR" dirty="0"/>
              <a:t>Benzer çalışmalar "Human </a:t>
            </a:r>
            <a:r>
              <a:rPr lang="tr-TR" dirty="0" err="1"/>
              <a:t>Factors</a:t>
            </a:r>
            <a:r>
              <a:rPr lang="tr-TR" dirty="0"/>
              <a:t> </a:t>
            </a:r>
            <a:r>
              <a:rPr lang="tr-TR" dirty="0" err="1"/>
              <a:t>Engineering</a:t>
            </a:r>
            <a:r>
              <a:rPr lang="tr-TR" dirty="0"/>
              <a:t>: ‘’İnsan Faktörü Mühendisliği’’</a:t>
            </a:r>
            <a:r>
              <a:rPr lang="tr-TR" b="1" dirty="0"/>
              <a:t> </a:t>
            </a:r>
            <a:r>
              <a:rPr lang="tr-TR" dirty="0"/>
              <a:t>adı altında toplanmıştır. </a:t>
            </a:r>
            <a:r>
              <a:rPr lang="tr-TR" dirty="0" err="1"/>
              <a:t>Günümüzde"Human</a:t>
            </a:r>
            <a:r>
              <a:rPr lang="tr-TR" dirty="0"/>
              <a:t> </a:t>
            </a:r>
            <a:r>
              <a:rPr lang="tr-TR" dirty="0" err="1"/>
              <a:t>Factors</a:t>
            </a:r>
            <a:r>
              <a:rPr lang="tr-TR" dirty="0"/>
              <a:t>” İnsan Faktörü terimi kullanılmaktadır. </a:t>
            </a:r>
          </a:p>
          <a:p>
            <a:r>
              <a:rPr lang="tr-TR" dirty="0"/>
              <a:t>1949‘da Oxford Üniversite­sinde ve </a:t>
            </a:r>
            <a:r>
              <a:rPr lang="tr-TR" dirty="0" err="1"/>
              <a:t>Murrel</a:t>
            </a:r>
            <a:r>
              <a:rPr lang="tr-TR" b="1" baseline="30000" dirty="0" err="1"/>
              <a:t>‘</a:t>
            </a:r>
            <a:r>
              <a:rPr lang="tr-TR" dirty="0" err="1"/>
              <a:t>in</a:t>
            </a:r>
            <a:r>
              <a:rPr lang="tr-TR" dirty="0"/>
              <a:t> başkanlığında, insanın</a:t>
            </a:r>
            <a:r>
              <a:rPr lang="tr-TR" b="1" dirty="0"/>
              <a:t> </a:t>
            </a:r>
            <a:r>
              <a:rPr lang="tr-TR" dirty="0"/>
              <a:t>bulunduğu değişik çevrelere göre durumunu ve verim yeteneğini araştıran anatomist, antropolog, fizyolog, psikolog, mühendis, tasarımcılar gibi çeşitli uzmanlar ve araştırmacılar ile yapılan toplantı­da </a:t>
            </a:r>
            <a:r>
              <a:rPr lang="tr-TR" b="1" dirty="0"/>
              <a:t>ERGONOMİ</a:t>
            </a:r>
            <a:r>
              <a:rPr lang="tr-TR" dirty="0"/>
              <a:t> terimi önerilmiştir. Yunanca </a:t>
            </a:r>
            <a:r>
              <a:rPr lang="tr-TR" b="1" dirty="0" err="1"/>
              <a:t>Ergo</a:t>
            </a:r>
            <a:r>
              <a:rPr lang="tr-TR" b="1" dirty="0"/>
              <a:t> (iş) </a:t>
            </a:r>
            <a:r>
              <a:rPr lang="tr-TR" dirty="0"/>
              <a:t>ve </a:t>
            </a:r>
            <a:r>
              <a:rPr lang="tr-TR" b="1" dirty="0" err="1"/>
              <a:t>Nomos</a:t>
            </a:r>
            <a:r>
              <a:rPr lang="tr-TR" b="1" dirty="0"/>
              <a:t> (yasalar) </a:t>
            </a:r>
            <a:r>
              <a:rPr lang="tr-TR" dirty="0"/>
              <a:t>kelimelerinden türetilmiştir.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17</a:t>
            </a:fld>
            <a:endParaRPr lang="tr-TR"/>
          </a:p>
        </p:txBody>
      </p:sp>
    </p:spTree>
    <p:extLst>
      <p:ext uri="{BB962C8B-B14F-4D97-AF65-F5344CB8AC3E}">
        <p14:creationId xmlns:p14="http://schemas.microsoft.com/office/powerpoint/2010/main" val="413023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normAutofit lnSpcReduction="10000"/>
          </a:bodyPr>
          <a:lstStyle/>
          <a:p>
            <a:r>
              <a:rPr lang="tr-TR" dirty="0"/>
              <a:t>Ergonomiyi </a:t>
            </a:r>
            <a:r>
              <a:rPr lang="tr-TR" dirty="0" err="1"/>
              <a:t>O.G.Edholm</a:t>
            </a:r>
            <a:r>
              <a:rPr lang="tr-TR" dirty="0"/>
              <a:t>, insanın ve çalışmasının bilimsel olarak araştırılmasını açıklayıcı bir kavram olarak kabul etmekte, insanın çalışma ortamındaki fizyolojik, anatomik ve psikolojik durumlarının bu kavram için geçerli olduğunu belirtmektedir. </a:t>
            </a:r>
          </a:p>
          <a:p>
            <a:r>
              <a:rPr lang="tr-TR" dirty="0" err="1"/>
              <a:t>E.Grandjean</a:t>
            </a:r>
            <a:r>
              <a:rPr lang="tr-TR" dirty="0"/>
              <a:t>, ‘’çalışan insanın davranışı ve reaksiyonları fizyolojik, anatomik ve psikolojik faktörler vasıtasıyla belirlenir, çalışan insan bir bütündür. Eğer insan sadece bir bilim dalı açısından ele alınırsa, yeterince kavranamaz  ve açıklanamaz. Bu görüş yeni bir bilimin, ergonominin doğmasına yol açmıştır ‘’ demekte, fizyoloji, psikoloji, ve anatominin ergonominin kapsamın</a:t>
            </a:r>
            <a:r>
              <a:rPr lang="en-US" dirty="0"/>
              <a:t>d</a:t>
            </a:r>
            <a:r>
              <a:rPr lang="tr-TR" dirty="0"/>
              <a:t>a ele alınabileceğini belirtmektedir.  </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18</a:t>
            </a:fld>
            <a:endParaRPr lang="tr-TR"/>
          </a:p>
        </p:txBody>
      </p:sp>
    </p:spTree>
    <p:extLst>
      <p:ext uri="{BB962C8B-B14F-4D97-AF65-F5344CB8AC3E}">
        <p14:creationId xmlns:p14="http://schemas.microsoft.com/office/powerpoint/2010/main" val="90116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normAutofit lnSpcReduction="10000"/>
          </a:bodyPr>
          <a:lstStyle/>
          <a:p>
            <a:r>
              <a:rPr lang="tr-TR" dirty="0"/>
              <a:t>Bir diğer tanım ise, ‘’ergonomi kişinin makinaya uyumunu sağlamak amacıyla, kişisel çalışmanın biyolojik, ve sosyal şartlarını araştırarak ve makinanın kişiye uyumunu sağlamak amacıyla çevre şartlarının ve makinaların, insan verim yeteneğine ve zorlanma (yüklenme) derecesine paralel olarak biçimlendirilmesi ile uğraşır’’ </a:t>
            </a:r>
            <a:endParaRPr lang="en-US" dirty="0"/>
          </a:p>
          <a:p>
            <a:r>
              <a:rPr lang="tr-TR" dirty="0"/>
              <a:t>REFA’ya göre ise, ‘’ergonomi, kişisel çalışma bilimidir. Ergonomi, insan organizmasının özelliklerini, yeteneklerini araştırarak, insanın işe, işin insana uyumu için gerekli şartları sağlar. Bu uyum, hem işyerlerinin insan vücuduna uygun olarak biçimlendirilmesi, işin etkisinin katlanabilir seviyede dizginlenmesi, çevre etkenlerinin şekillendirilmesi ve hem de insan yeteneklerinin ekonomik tarzda kullanılması amacındadır.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19</a:t>
            </a:fld>
            <a:endParaRPr lang="tr-TR"/>
          </a:p>
        </p:txBody>
      </p:sp>
    </p:spTree>
    <p:extLst>
      <p:ext uri="{BB962C8B-B14F-4D97-AF65-F5344CB8AC3E}">
        <p14:creationId xmlns:p14="http://schemas.microsoft.com/office/powerpoint/2010/main" val="413796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a:t>GİRİŞ</a:t>
            </a:r>
          </a:p>
        </p:txBody>
      </p:sp>
      <p:pic>
        <p:nvPicPr>
          <p:cNvPr id="9" name="İçerik Yer Tutucus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6962" y="3207690"/>
            <a:ext cx="3727993" cy="2418519"/>
          </a:xfrm>
        </p:spPr>
      </p:pic>
      <p:pic>
        <p:nvPicPr>
          <p:cNvPr id="10" name="İçerik Yer Tutucusu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038724" y="3207690"/>
            <a:ext cx="3143751" cy="3331222"/>
          </a:xfrm>
        </p:spPr>
      </p:pic>
      <p:sp>
        <p:nvSpPr>
          <p:cNvPr id="5" name="Date Placeholder 4"/>
          <p:cNvSpPr>
            <a:spLocks noGrp="1"/>
          </p:cNvSpPr>
          <p:nvPr>
            <p:ph type="dt" sz="half" idx="10"/>
          </p:nvPr>
        </p:nvSpPr>
        <p:spPr/>
        <p:txBody>
          <a:bodyPr/>
          <a:lstStyle/>
          <a:p>
            <a:endParaRPr lang="tr-TR" dirty="0"/>
          </a:p>
        </p:txBody>
      </p:sp>
      <p:sp>
        <p:nvSpPr>
          <p:cNvPr id="6" name="Footer Placeholder 5"/>
          <p:cNvSpPr>
            <a:spLocks noGrp="1"/>
          </p:cNvSpPr>
          <p:nvPr>
            <p:ph type="ftr" sz="quarter" idx="11"/>
          </p:nvPr>
        </p:nvSpPr>
        <p:spPr/>
        <p:txBody>
          <a:bodyPr/>
          <a:lstStyle/>
          <a:p>
            <a:r>
              <a:rPr lang="tr-TR"/>
              <a:t>Doç. Dr. Çiğdem Canbay Türkyılmaz</a:t>
            </a:r>
            <a:endParaRPr lang="tr-TR" dirty="0"/>
          </a:p>
        </p:txBody>
      </p:sp>
      <p:sp>
        <p:nvSpPr>
          <p:cNvPr id="7" name="Slide Number Placeholder 6"/>
          <p:cNvSpPr>
            <a:spLocks noGrp="1"/>
          </p:cNvSpPr>
          <p:nvPr>
            <p:ph type="sldNum" sz="quarter" idx="12"/>
          </p:nvPr>
        </p:nvSpPr>
        <p:spPr/>
        <p:txBody>
          <a:bodyPr/>
          <a:lstStyle/>
          <a:p>
            <a:fld id="{E69A61C3-2D52-4472-AE91-8AEC3FFFF0E3}" type="slidenum">
              <a:rPr lang="tr-TR" smtClean="0"/>
              <a:t>2</a:t>
            </a:fld>
            <a:endParaRPr lang="tr-TR"/>
          </a:p>
        </p:txBody>
      </p:sp>
      <p:sp>
        <p:nvSpPr>
          <p:cNvPr id="8" name="Text Placeholder 7"/>
          <p:cNvSpPr>
            <a:spLocks noGrp="1"/>
          </p:cNvSpPr>
          <p:nvPr>
            <p:ph type="body" sz="quarter" idx="13"/>
          </p:nvPr>
        </p:nvSpPr>
        <p:spPr>
          <a:xfrm>
            <a:off x="1096962" y="1241778"/>
            <a:ext cx="10256837" cy="2187222"/>
          </a:xfrm>
        </p:spPr>
        <p:txBody>
          <a:bodyPr>
            <a:normAutofit fontScale="70000" lnSpcReduction="20000"/>
          </a:bodyPr>
          <a:lstStyle/>
          <a:p>
            <a:pPr>
              <a:lnSpc>
                <a:spcPct val="100000"/>
              </a:lnSpc>
            </a:pPr>
            <a:r>
              <a:rPr lang="tr-TR" sz="3700" dirty="0"/>
              <a:t>Ergonomi 1950'li yıllarda, insanın bulunduğu çeşitli ortamlara göre durumunu ve insan verim yeteneğini araştırmak amacıyla, anatomistler, fizyologlar, psikologlar, işletme hekimleri ve teknikerlerden oluşan bilim adamlarının öncülüğünde yapılan çalışmalarla gelişmiştir. İnsanın anatomik, fizyolo­jik ve psikolojik boyutlarını inceleyen ergonomiden mimaride de 1960'lı yıllarda yararlanılmaya başlanılmıştır.</a:t>
            </a:r>
          </a:p>
          <a:p>
            <a:endParaRPr lang="tr-TR" dirty="0"/>
          </a:p>
        </p:txBody>
      </p:sp>
    </p:spTree>
    <p:extLst>
      <p:ext uri="{BB962C8B-B14F-4D97-AF65-F5344CB8AC3E}">
        <p14:creationId xmlns:p14="http://schemas.microsoft.com/office/powerpoint/2010/main" val="2851903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b="1" dirty="0"/>
              <a:t>MİMARİNİN </a:t>
            </a:r>
            <a:r>
              <a:rPr lang="tr-TR" sz="2600" b="1" dirty="0"/>
              <a:t>AMACI VE MİMARİNİN İNSAN BİLİMLERİ İLE İLİŞKİSİNDE ERGONOMİ</a:t>
            </a:r>
            <a:r>
              <a:rPr lang="tr-TR" sz="2900" b="1" dirty="0"/>
              <a:t>/</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lstStyle/>
          <a:p>
            <a:r>
              <a:rPr lang="tr-TR" dirty="0"/>
              <a:t>Ergonomi, insanların anatomik özelliklerini, </a:t>
            </a:r>
            <a:r>
              <a:rPr lang="tr-TR" dirty="0" err="1"/>
              <a:t>antropometrik</a:t>
            </a:r>
            <a:r>
              <a:rPr lang="tr-TR" dirty="0"/>
              <a:t> karakteristiklerini, fizyolojik kapasite ve toleranslarını göz önünde tutarak, endüstriyel iş ve yaşam ortamındaki tüm faktörlerin etkisi ile oluşabilecek, organik ve </a:t>
            </a:r>
            <a:r>
              <a:rPr lang="tr-TR" dirty="0" err="1"/>
              <a:t>psikososyal</a:t>
            </a:r>
            <a:r>
              <a:rPr lang="tr-TR" dirty="0"/>
              <a:t> stresler karşısında, sistem verimliliği ve insan-makine-çevre uyumunun temel yasalarını ortaya koymaya çalışan, çok disiplinli bir araştırma ve geliştirme alanıdır.</a:t>
            </a:r>
          </a:p>
          <a:p>
            <a:r>
              <a:rPr lang="tr-TR" dirty="0"/>
              <a:t>Dolayısıyla, Ergonomi, ‘’insan, ekipman, çalışma alanı ve çevresi arasındaki ilişkileri inceleyen ve bunlardan doğan problemler setine anatomi, fizyoloji ve psikoloji bilimlerinin temel bulgularını uygulamaya çalışan bir bilim dalı’’  olarak tanımlanabilir</a:t>
            </a:r>
            <a:r>
              <a:rPr lang="en-US" dirty="0"/>
              <a:t>.</a:t>
            </a:r>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20</a:t>
            </a:fld>
            <a:endParaRPr lang="tr-TR"/>
          </a:p>
        </p:txBody>
      </p:sp>
    </p:spTree>
    <p:extLst>
      <p:ext uri="{BB962C8B-B14F-4D97-AF65-F5344CB8AC3E}">
        <p14:creationId xmlns:p14="http://schemas.microsoft.com/office/powerpoint/2010/main" val="2672908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normAutofit lnSpcReduction="10000"/>
          </a:bodyPr>
          <a:lstStyle/>
          <a:p>
            <a:r>
              <a:rPr lang="tr-TR" dirty="0"/>
              <a:t>İnsan ve çevresi arasındaki ilişkileri inceleyen ergonomik araştırmaların kökeni başlangıçta ekonomikti. İnsana bir makine gözü ile bakılarak insanın çalışma sırasındaki hareketleri ve yetenekleri araştırılmış, ergonomi biliminden verimin arttırılması ve üretkenlik amacıyla yararlanılmıştır. </a:t>
            </a:r>
          </a:p>
          <a:p>
            <a:r>
              <a:rPr lang="tr-TR" dirty="0"/>
              <a:t>Günümüzde esas amaç artık sadece bu değildir. Çalışma</a:t>
            </a:r>
            <a:r>
              <a:rPr lang="en-US" dirty="0"/>
              <a:t> </a:t>
            </a:r>
            <a:r>
              <a:rPr lang="en-US" dirty="0" err="1"/>
              <a:t>alanlarında</a:t>
            </a:r>
            <a:r>
              <a:rPr lang="tr-TR" dirty="0"/>
              <a:t> yaşam kalitesini iyileştirmeye yönelik, hümanist yönde gelişen ergonomik çalışmalar, 1970’lerden itibaren daha otomatik hale gelen insan-makine sistemlerinde çalışmanın monotonlaşması ve daha karmaşıklaşması nedeniyle insan üzerinde artan fiziksel ve bilişsel baskıyı azaltmak sorumluluğunu da yüklenmiştir</a:t>
            </a:r>
            <a:r>
              <a:rPr lang="en-US" dirty="0"/>
              <a:t>.</a:t>
            </a:r>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21</a:t>
            </a:fld>
            <a:endParaRPr lang="tr-TR"/>
          </a:p>
        </p:txBody>
      </p:sp>
    </p:spTree>
    <p:extLst>
      <p:ext uri="{BB962C8B-B14F-4D97-AF65-F5344CB8AC3E}">
        <p14:creationId xmlns:p14="http://schemas.microsoft.com/office/powerpoint/2010/main" val="892303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normAutofit lnSpcReduction="10000"/>
          </a:bodyPr>
          <a:lstStyle/>
          <a:p>
            <a:r>
              <a:rPr lang="tr-TR" dirty="0"/>
              <a:t>Günümüzde, ergonomik çalışmalarla ulaşılmak istenen amaç, </a:t>
            </a:r>
            <a:r>
              <a:rPr lang="en-US" dirty="0" err="1"/>
              <a:t>insanın</a:t>
            </a:r>
            <a:r>
              <a:rPr lang="en-US" dirty="0"/>
              <a:t> </a:t>
            </a:r>
            <a:r>
              <a:rPr lang="en-US" dirty="0" err="1"/>
              <a:t>çevresini</a:t>
            </a:r>
            <a:r>
              <a:rPr lang="en-US" dirty="0"/>
              <a:t> </a:t>
            </a:r>
            <a:r>
              <a:rPr lang="tr-TR" dirty="0"/>
              <a:t>hoşuna gidecek ve onu mutlu edecek güdüleyici bir ortama dönüştürmektir.</a:t>
            </a:r>
          </a:p>
          <a:p>
            <a:r>
              <a:rPr lang="tr-TR" dirty="0"/>
              <a:t>Çevre terimi, sadece kişiyi çevreleyen iş çevresi anlamında değil, insanın bireysel veya grup olarak, malzeme ve araçlar ile çalışma durumunu, çalışma metotlarını, iş organizasyonunu, yaşam alışkanlıklarını ve yaşam çevresini de kapsamaktadır. Bu nedenle, ergonominin ana ilgi alanı, insanın anatomik, fizyolojik ve psikolojik özellikleri ile çalışma ve yaşam çevresine odaklanmışsa da, insanın ailesi ve toplum ile ilişkilerini oluşturan sosyal çevresi ve davranışları da göz önüne alınarak ergonomik problemlerin çözümüne </a:t>
            </a:r>
            <a:r>
              <a:rPr lang="tr-TR" dirty="0" err="1"/>
              <a:t>yönelinmiştir</a:t>
            </a:r>
            <a:r>
              <a:rPr lang="tr-TR" dirty="0"/>
              <a:t>.</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22</a:t>
            </a:fld>
            <a:endParaRPr lang="tr-TR"/>
          </a:p>
        </p:txBody>
      </p:sp>
    </p:spTree>
    <p:extLst>
      <p:ext uri="{BB962C8B-B14F-4D97-AF65-F5344CB8AC3E}">
        <p14:creationId xmlns:p14="http://schemas.microsoft.com/office/powerpoint/2010/main" val="1435068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lstStyle/>
          <a:p>
            <a:r>
              <a:rPr lang="tr-TR" dirty="0"/>
              <a:t>Dolayısıyla, günümüzde ergonominin amacı, belirli bir sosyal çevrede yaşayan, belirli bir kültüre sahip insanın, fizyolojik ve psikolojik özelliklerinden kaynaklanan antropometrik, duyusal, algısal ve zihinsel boyutları gözetilerek, fiziksel ve psiko-sosyal gereksinmelerini karşılayan, optimal konfor, sağlık ve güvenlik koşullarını sağlayan, insanın verimliliğini arttıracak güdüleyici </a:t>
            </a:r>
            <a:r>
              <a:rPr lang="en-US" dirty="0" err="1"/>
              <a:t>bir</a:t>
            </a:r>
            <a:r>
              <a:rPr lang="en-US" dirty="0"/>
              <a:t> </a:t>
            </a:r>
            <a:r>
              <a:rPr lang="en-US" dirty="0" err="1"/>
              <a:t>çevrenin</a:t>
            </a:r>
            <a:r>
              <a:rPr lang="en-US" dirty="0"/>
              <a:t> </a:t>
            </a:r>
            <a:r>
              <a:rPr lang="tr-TR" dirty="0"/>
              <a:t>oluşturulmasına yönelik insan-makine-çevre uyumunun temel yasalarını koyarak, daha doyurucu psiko-sosyal ortamı yaratmak, çevreyi insancıllaştırmak, denilebilir.</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23</a:t>
            </a:fld>
            <a:endParaRPr lang="tr-TR"/>
          </a:p>
        </p:txBody>
      </p:sp>
    </p:spTree>
    <p:extLst>
      <p:ext uri="{BB962C8B-B14F-4D97-AF65-F5344CB8AC3E}">
        <p14:creationId xmlns:p14="http://schemas.microsoft.com/office/powerpoint/2010/main" val="2613371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normAutofit lnSpcReduction="10000"/>
          </a:bodyPr>
          <a:lstStyle/>
          <a:p>
            <a:r>
              <a:rPr lang="tr-TR" dirty="0"/>
              <a:t>Ergonomi, bu amaca ulaşmak üzere disiplinler arası bir çalışma ile  insan bilimlerinin ve temel bilimlerin araştırma bulgularını insan-makine-çevre sistemine uygular. Ergonominin dayandığı bilim dalları şunlardır:</a:t>
            </a:r>
          </a:p>
          <a:p>
            <a:r>
              <a:rPr lang="tr-TR" b="1" dirty="0"/>
              <a:t>Anatomi: </a:t>
            </a:r>
            <a:r>
              <a:rPr lang="tr-TR" dirty="0"/>
              <a:t>İnsan vücudunun yapısını tanıtır ve vücudun tüm </a:t>
            </a:r>
            <a:r>
              <a:rPr lang="tr-TR" dirty="0" err="1"/>
              <a:t>lokomotor</a:t>
            </a:r>
            <a:r>
              <a:rPr lang="tr-TR" dirty="0"/>
              <a:t> sistemini kapsar.</a:t>
            </a:r>
          </a:p>
          <a:p>
            <a:r>
              <a:rPr lang="tr-TR" b="1" dirty="0"/>
              <a:t>Antropometri: </a:t>
            </a:r>
            <a:r>
              <a:rPr lang="tr-TR" dirty="0"/>
              <a:t>İnsan vücut ölçülerinin belirlenmesi ve bu ölçülerin istatistiksel analizini konu alır. </a:t>
            </a:r>
            <a:r>
              <a:rPr lang="en-US" dirty="0"/>
              <a:t> </a:t>
            </a:r>
            <a:r>
              <a:rPr lang="tr-TR" dirty="0"/>
              <a:t>Statik antropometri, insanın belirli bir pozisyonda ve hareketsiz durumda iken alınan ölçülerini, dinamik antropometri ise insan vücudunun bir eylemi yerine getirirken hareket halinde alınan ölçülerini inceler.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24</a:t>
            </a:fld>
            <a:endParaRPr lang="tr-TR"/>
          </a:p>
        </p:txBody>
      </p:sp>
    </p:spTree>
    <p:extLst>
      <p:ext uri="{BB962C8B-B14F-4D97-AF65-F5344CB8AC3E}">
        <p14:creationId xmlns:p14="http://schemas.microsoft.com/office/powerpoint/2010/main" val="445551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normAutofit lnSpcReduction="10000"/>
          </a:bodyPr>
          <a:lstStyle/>
          <a:p>
            <a:r>
              <a:rPr lang="tr-TR" b="1" dirty="0" err="1"/>
              <a:t>Biometri</a:t>
            </a:r>
            <a:r>
              <a:rPr lang="tr-TR" b="1" dirty="0"/>
              <a:t>: </a:t>
            </a:r>
            <a:r>
              <a:rPr lang="tr-TR" dirty="0"/>
              <a:t>İnsanların vücut ölçüleri arasındaki farklılaşmalarla, cinsiyet ve etnik gruplaşmalarına göre değişimlerini inceler.</a:t>
            </a:r>
          </a:p>
          <a:p>
            <a:r>
              <a:rPr lang="tr-TR" b="1" dirty="0"/>
              <a:t>Biomekanik: </a:t>
            </a:r>
            <a:r>
              <a:rPr lang="tr-TR" dirty="0"/>
              <a:t>İnsanların yaş, cinsiyet ve yapı özelliklerini göz önüne alarak, zaman ve mekan içindeki hareket biçimlerini, ka</a:t>
            </a:r>
            <a:r>
              <a:rPr lang="en-US" dirty="0"/>
              <a:t>s</a:t>
            </a:r>
            <a:r>
              <a:rPr lang="tr-TR" dirty="0"/>
              <a:t>larda oluşan enerji üretimi ve aktivitenin dağılımını, sinir sistemi kanalıyla hareketlerin dönüşümünü, insan-motor hareketleriyle ilişkili fiziko-motor ve psiko-motor yetenekleri fizik, fizyoloji, anatomi ve psikoloji bilim dalları yardımıyla araştırır.  Ergonomik yaklaşımlarda biomekanik araştırmalar, insanların güç ve kuvvet performansları ile verimlilik bulgularının her çeşit tasarım projelerine yansıtılması açısından, güvenilir bilgiler elde etmek için kullanılır. </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25</a:t>
            </a:fld>
            <a:endParaRPr lang="tr-TR"/>
          </a:p>
        </p:txBody>
      </p:sp>
    </p:spTree>
    <p:extLst>
      <p:ext uri="{BB962C8B-B14F-4D97-AF65-F5344CB8AC3E}">
        <p14:creationId xmlns:p14="http://schemas.microsoft.com/office/powerpoint/2010/main" val="1215482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normAutofit fontScale="92500" lnSpcReduction="20000"/>
          </a:bodyPr>
          <a:lstStyle/>
          <a:p>
            <a:r>
              <a:rPr lang="tr-TR" b="1" dirty="0"/>
              <a:t>Fizyoloji: </a:t>
            </a:r>
            <a:r>
              <a:rPr lang="tr-TR" dirty="0"/>
              <a:t>İnsan vücudunu oluşturan organların fonksiyonları ve bu fonksiyonların yerine getiriliş şeklini inceler. Ergonomik açıdan, çalışan insanın enerji tüketimi, kalp atımı, kapasitesi ve sinir sisteminin çalışma şekli, çevre şartlarının salgı bezlerine etkisi, toleransları gibi özelliklerinin bilinmesi, insan kapasitesinin korunması ve yükseltilmesi, stres etkenlerinin kontrol altına alınması amacıyla gereklidir.</a:t>
            </a:r>
          </a:p>
          <a:p>
            <a:r>
              <a:rPr lang="tr-TR" b="1" dirty="0"/>
              <a:t>Psikoloji: </a:t>
            </a:r>
            <a:r>
              <a:rPr lang="tr-TR" dirty="0"/>
              <a:t>İnsanın duygusal, algısal ve bilişsel yapısı ile ilgili verileri, deneysel psikoloji çalışmaları ile araştırarak ergonomiye yardımcı olmaktadır. İnsan davranışlarının çalışma ortamında ölçüldüğü sanayi psikolojisi ve grupların ve bunların birbirleri üzerindeki etkilerini inceleyen sosyal psikoloji, özellikle günümüzde, ergonomi bilimi için çevre ve iş düzenlemede önem kazanmıştır.</a:t>
            </a:r>
          </a:p>
          <a:p>
            <a:r>
              <a:rPr lang="tr-TR" b="1" dirty="0"/>
              <a:t>Sosyoloji: </a:t>
            </a:r>
            <a:r>
              <a:rPr lang="tr-TR" dirty="0"/>
              <a:t>Toplumun incelenmesini kapsayan sosyoloji, ergonomik açıdan kültür, gelenek ve alışkanlıkları, sosyal statü</a:t>
            </a:r>
            <a:r>
              <a:rPr lang="en-US" dirty="0"/>
              <a:t> gib </a:t>
            </a:r>
            <a:r>
              <a:rPr lang="en-US" dirty="0" err="1"/>
              <a:t>konuları</a:t>
            </a:r>
            <a:r>
              <a:rPr lang="en-US" dirty="0"/>
              <a:t> </a:t>
            </a:r>
            <a:r>
              <a:rPr lang="en-US" dirty="0" err="1"/>
              <a:t>inceler</a:t>
            </a:r>
            <a:r>
              <a:rPr lang="tr-TR" dirty="0"/>
              <a:t>.</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26</a:t>
            </a:fld>
            <a:endParaRPr lang="tr-TR"/>
          </a:p>
        </p:txBody>
      </p:sp>
    </p:spTree>
    <p:extLst>
      <p:ext uri="{BB962C8B-B14F-4D97-AF65-F5344CB8AC3E}">
        <p14:creationId xmlns:p14="http://schemas.microsoft.com/office/powerpoint/2010/main" val="3335657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sp>
        <p:nvSpPr>
          <p:cNvPr id="3" name="Content Placeholder 2"/>
          <p:cNvSpPr>
            <a:spLocks noGrp="1"/>
          </p:cNvSpPr>
          <p:nvPr>
            <p:ph idx="1"/>
          </p:nvPr>
        </p:nvSpPr>
        <p:spPr/>
        <p:txBody>
          <a:bodyPr/>
          <a:lstStyle/>
          <a:p>
            <a:r>
              <a:rPr lang="tr-TR" b="1" dirty="0"/>
              <a:t>Fizik ve Mühendislik: </a:t>
            </a:r>
            <a:r>
              <a:rPr lang="tr-TR" dirty="0"/>
              <a:t>Ergonomi açısından bu alanlarda yapılan araştırma sonuçlarının sanayide uygulanması ve değerlendirilmesi gereklidir. Uygulama özellikle tasarım mühendisini, iş etüdü mühendisini, mimarı, iş hekimini, personel şefi ve işvereni ilgilendirir. </a:t>
            </a:r>
            <a:endParaRPr lang="en-US" dirty="0"/>
          </a:p>
          <a:p>
            <a:r>
              <a:rPr lang="tr-TR" b="1" dirty="0"/>
              <a:t>Endüstriyel Tıp: </a:t>
            </a:r>
            <a:r>
              <a:rPr lang="tr-TR" dirty="0"/>
              <a:t>İnsan vücuduna zararlı olan tüm iş koşullarını araştırır.</a:t>
            </a:r>
          </a:p>
          <a:p>
            <a:r>
              <a:rPr lang="tr-TR" b="1" dirty="0"/>
              <a:t>İstatistik: </a:t>
            </a:r>
            <a:r>
              <a:rPr lang="tr-TR" dirty="0"/>
              <a:t>Ergonomiye, araştırmaların değerlendirilmesinde yardımcı olur. </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27</a:t>
            </a:fld>
            <a:endParaRPr lang="tr-TR"/>
          </a:p>
        </p:txBody>
      </p:sp>
    </p:spTree>
    <p:extLst>
      <p:ext uri="{BB962C8B-B14F-4D97-AF65-F5344CB8AC3E}">
        <p14:creationId xmlns:p14="http://schemas.microsoft.com/office/powerpoint/2010/main" val="3636014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MİMARİNİN AMACI VE MİMARİNİN İNSAN BİLİMLERİ İLE İLİŞKİSİNDE ERGONOMİ/</a:t>
            </a:r>
            <a:r>
              <a:rPr lang="tr-TR" sz="2300" b="1" dirty="0"/>
              <a:t>Ergonominin Tanımı, Amacı ve İlişkili Olduğu Bilim Dalları</a:t>
            </a:r>
            <a:endParaRPr lang="tr-TR" b="1" dirty="0"/>
          </a:p>
        </p:txBody>
      </p:sp>
      <p:pic>
        <p:nvPicPr>
          <p:cNvPr id="7" name="İçerik Yer Tutucusu 6"/>
          <p:cNvPicPr>
            <a:picLocks noGrp="1" noChangeAspect="1"/>
          </p:cNvPicPr>
          <p:nvPr>
            <p:ph idx="1"/>
          </p:nvPr>
        </p:nvPicPr>
        <p:blipFill rotWithShape="1">
          <a:blip r:embed="rId2">
            <a:extLst>
              <a:ext uri="{28A0092B-C50C-407E-A947-70E740481C1C}">
                <a14:useLocalDpi xmlns:a14="http://schemas.microsoft.com/office/drawing/2010/main" val="0"/>
              </a:ext>
            </a:extLst>
          </a:blip>
          <a:srcRect l="14428" t="13904" r="4427" b="29288"/>
          <a:stretch/>
        </p:blipFill>
        <p:spPr>
          <a:xfrm>
            <a:off x="3453063" y="2021306"/>
            <a:ext cx="4944979" cy="2707106"/>
          </a:xfrm>
        </p:spPr>
      </p:pic>
      <p:sp>
        <p:nvSpPr>
          <p:cNvPr id="4" name="Veri Yer Tutucusu 3"/>
          <p:cNvSpPr>
            <a:spLocks noGrp="1"/>
          </p:cNvSpPr>
          <p:nvPr>
            <p:ph type="dt" sz="half" idx="10"/>
          </p:nvPr>
        </p:nvSpPr>
        <p:spPr/>
        <p:txBody>
          <a:bodyPr/>
          <a:lstStyle/>
          <a:p>
            <a:endParaRPr lang="tr-TR" sz="1400" dirty="0"/>
          </a:p>
        </p:txBody>
      </p:sp>
      <p:sp>
        <p:nvSpPr>
          <p:cNvPr id="5" name="Altbilgi Yer Tutucusu 4"/>
          <p:cNvSpPr>
            <a:spLocks noGrp="1"/>
          </p:cNvSpPr>
          <p:nvPr>
            <p:ph type="ftr" sz="quarter" idx="11"/>
          </p:nvPr>
        </p:nvSpPr>
        <p:spPr/>
        <p:txBody>
          <a:bodyPr/>
          <a:lstStyle/>
          <a:p>
            <a:r>
              <a:rPr lang="tr-TR"/>
              <a:t>Doç. Dr. Çiğdem Canbay Türkyılmaz</a:t>
            </a:r>
            <a:endParaRPr lang="tr-TR" dirty="0"/>
          </a:p>
        </p:txBody>
      </p:sp>
      <p:sp>
        <p:nvSpPr>
          <p:cNvPr id="6" name="Slayt Numarası Yer Tutucusu 5"/>
          <p:cNvSpPr>
            <a:spLocks noGrp="1"/>
          </p:cNvSpPr>
          <p:nvPr>
            <p:ph type="sldNum" sz="quarter" idx="12"/>
          </p:nvPr>
        </p:nvSpPr>
        <p:spPr/>
        <p:txBody>
          <a:bodyPr/>
          <a:lstStyle/>
          <a:p>
            <a:fld id="{E69A61C3-2D52-4472-AE91-8AEC3FFFF0E3}" type="slidenum">
              <a:rPr lang="tr-TR" smtClean="0"/>
              <a:t>28</a:t>
            </a:fld>
            <a:endParaRPr lang="tr-TR"/>
          </a:p>
        </p:txBody>
      </p:sp>
    </p:spTree>
    <p:extLst>
      <p:ext uri="{BB962C8B-B14F-4D97-AF65-F5344CB8AC3E}">
        <p14:creationId xmlns:p14="http://schemas.microsoft.com/office/powerpoint/2010/main" val="3212037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Ergonomi-Mimari İlişkisi</a:t>
            </a:r>
            <a:endParaRPr lang="tr-TR" b="1" dirty="0"/>
          </a:p>
        </p:txBody>
      </p:sp>
      <p:sp>
        <p:nvSpPr>
          <p:cNvPr id="3" name="Content Placeholder 2"/>
          <p:cNvSpPr>
            <a:spLocks noGrp="1"/>
          </p:cNvSpPr>
          <p:nvPr>
            <p:ph idx="1"/>
          </p:nvPr>
        </p:nvSpPr>
        <p:spPr/>
        <p:txBody>
          <a:bodyPr/>
          <a:lstStyle/>
          <a:p>
            <a:r>
              <a:rPr lang="tr-TR" dirty="0"/>
              <a:t>Endüstri devrimi sonrasında, gelişen yapı malzeme ve teknolojisi, değişen toplum yapısı ve insan gereksinmelerinden kaynaklanan farklı bina türlerinin karmaşık sorunlarına çözüm arayan Modern Mimar</a:t>
            </a:r>
            <a:r>
              <a:rPr lang="en-US" dirty="0" err="1"/>
              <a:t>i</a:t>
            </a:r>
            <a:r>
              <a:rPr lang="tr-TR" dirty="0"/>
              <a:t> Hareket, insanı hareket noktası olarak almıştır. </a:t>
            </a:r>
            <a:endParaRPr lang="en-US" dirty="0"/>
          </a:p>
          <a:p>
            <a:r>
              <a:rPr lang="tr-TR" dirty="0"/>
              <a:t>İnsan-çevre ilişkilerini, ergonomik çalışma öncülerinden Taylor ve Gilbreth’in mekanist ve deneysel yaklaşımlar paralelinde, insanın psiko-sosyal gereksinmelerine fazla eğilmeksizin, hareket-zaman etütlerini</a:t>
            </a:r>
            <a:r>
              <a:rPr lang="en-US" dirty="0"/>
              <a:t>n</a:t>
            </a:r>
            <a:r>
              <a:rPr lang="tr-TR" dirty="0"/>
              <a:t> ve iş analizlerini</a:t>
            </a:r>
            <a:r>
              <a:rPr lang="en-US" dirty="0"/>
              <a:t>n</a:t>
            </a:r>
            <a:r>
              <a:rPr lang="tr-TR" dirty="0"/>
              <a:t> mimari tasarım faaliyetine uygulanması olarak gören anlayış, araç ve dona</a:t>
            </a:r>
            <a:r>
              <a:rPr lang="en-US" dirty="0"/>
              <a:t>t</a:t>
            </a:r>
            <a:r>
              <a:rPr lang="tr-TR" dirty="0"/>
              <a:t>ı</a:t>
            </a:r>
            <a:r>
              <a:rPr lang="en-US" dirty="0"/>
              <a:t>n</a:t>
            </a:r>
            <a:r>
              <a:rPr lang="tr-TR" dirty="0"/>
              <a:t>ın tasarlanması ile fiziksel çevrenin düzenlenmesinde fonksiyonelliği ön plana çıkarmıştır. </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29</a:t>
            </a:fld>
            <a:endParaRPr lang="tr-TR"/>
          </a:p>
        </p:txBody>
      </p:sp>
    </p:spTree>
    <p:extLst>
      <p:ext uri="{BB962C8B-B14F-4D97-AF65-F5344CB8AC3E}">
        <p14:creationId xmlns:p14="http://schemas.microsoft.com/office/powerpoint/2010/main" val="287467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a:t>GİRİŞ</a:t>
            </a:r>
          </a:p>
        </p:txBody>
      </p:sp>
      <p:sp>
        <p:nvSpPr>
          <p:cNvPr id="5" name="Date Placeholder 4"/>
          <p:cNvSpPr>
            <a:spLocks noGrp="1"/>
          </p:cNvSpPr>
          <p:nvPr>
            <p:ph type="dt" sz="half" idx="10"/>
          </p:nvPr>
        </p:nvSpPr>
        <p:spPr/>
        <p:txBody>
          <a:bodyPr/>
          <a:lstStyle/>
          <a:p>
            <a:r>
              <a:rPr lang="tr-TR" dirty="0"/>
              <a:t>22.02.2018</a:t>
            </a:r>
          </a:p>
        </p:txBody>
      </p:sp>
      <p:sp>
        <p:nvSpPr>
          <p:cNvPr id="6" name="Footer Placeholder 5"/>
          <p:cNvSpPr>
            <a:spLocks noGrp="1"/>
          </p:cNvSpPr>
          <p:nvPr>
            <p:ph type="ftr" sz="quarter" idx="11"/>
          </p:nvPr>
        </p:nvSpPr>
        <p:spPr/>
        <p:txBody>
          <a:bodyPr/>
          <a:lstStyle/>
          <a:p>
            <a:r>
              <a:rPr lang="tr-TR"/>
              <a:t>Doç. Dr. Çiğdem Canbay Türkyılmaz</a:t>
            </a:r>
            <a:endParaRPr lang="tr-TR" dirty="0"/>
          </a:p>
        </p:txBody>
      </p:sp>
      <p:sp>
        <p:nvSpPr>
          <p:cNvPr id="7" name="Slide Number Placeholder 6"/>
          <p:cNvSpPr>
            <a:spLocks noGrp="1"/>
          </p:cNvSpPr>
          <p:nvPr>
            <p:ph type="sldNum" sz="quarter" idx="12"/>
          </p:nvPr>
        </p:nvSpPr>
        <p:spPr/>
        <p:txBody>
          <a:bodyPr/>
          <a:lstStyle/>
          <a:p>
            <a:fld id="{E69A61C3-2D52-4472-AE91-8AEC3FFFF0E3}" type="slidenum">
              <a:rPr lang="tr-TR" smtClean="0"/>
              <a:t>3</a:t>
            </a:fld>
            <a:endParaRPr lang="tr-TR"/>
          </a:p>
        </p:txBody>
      </p:sp>
      <p:sp>
        <p:nvSpPr>
          <p:cNvPr id="8" name="Text Placeholder 7"/>
          <p:cNvSpPr>
            <a:spLocks noGrp="1"/>
          </p:cNvSpPr>
          <p:nvPr>
            <p:ph type="body" sz="quarter" idx="13"/>
          </p:nvPr>
        </p:nvSpPr>
        <p:spPr/>
        <p:txBody>
          <a:bodyPr>
            <a:normAutofit fontScale="92500"/>
          </a:bodyPr>
          <a:lstStyle/>
          <a:p>
            <a:r>
              <a:rPr lang="tr-TR" dirty="0"/>
              <a:t>Mimarinin diğer bilim dalları ile ilişkisi içinde, ergonomi mimarı etkileşiminin özellikle, mimari tasarım ve üretim evrelerinde, çevresel gereksinmelerin belirlenmesi ile yapı üretim sistem ve araçlarının seçimi ve organizasyonu konularında yoğunlaştığı görülmektedir.</a:t>
            </a:r>
          </a:p>
          <a:p>
            <a:endParaRPr lang="tr-TR" dirty="0"/>
          </a:p>
        </p:txBody>
      </p:sp>
      <p:pic>
        <p:nvPicPr>
          <p:cNvPr id="1028"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970286" y="3537284"/>
            <a:ext cx="3358387" cy="252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çerik Yer Tutucusu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06832" y="2822575"/>
            <a:ext cx="2778335" cy="2122648"/>
          </a:xfr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156" y="3741821"/>
            <a:ext cx="3242042" cy="2170697"/>
          </a:xfrm>
          <a:prstGeom prst="rect">
            <a:avLst/>
          </a:prstGeom>
        </p:spPr>
      </p:pic>
    </p:spTree>
    <p:extLst>
      <p:ext uri="{BB962C8B-B14F-4D97-AF65-F5344CB8AC3E}">
        <p14:creationId xmlns:p14="http://schemas.microsoft.com/office/powerpoint/2010/main" val="1288394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Ergonomi-Mimari İlişkisi</a:t>
            </a:r>
            <a:endParaRPr lang="tr-TR" b="1" dirty="0"/>
          </a:p>
        </p:txBody>
      </p:sp>
      <p:sp>
        <p:nvSpPr>
          <p:cNvPr id="3" name="Content Placeholder 2"/>
          <p:cNvSpPr>
            <a:spLocks noGrp="1"/>
          </p:cNvSpPr>
          <p:nvPr>
            <p:ph idx="1"/>
          </p:nvPr>
        </p:nvSpPr>
        <p:spPr/>
        <p:txBody>
          <a:bodyPr>
            <a:normAutofit lnSpcReduction="10000"/>
          </a:bodyPr>
          <a:lstStyle/>
          <a:p>
            <a:r>
              <a:rPr lang="tr-TR" dirty="0"/>
              <a:t>Mekanistik yaklaşım gösteren ergonominin yöntemleri ve araştırma sonuçları insanın antropometrik boyutları, insan eylemleri ve eylemler için gerekli alanlar ve eylem bağları, eylem yapılış tarzındaki enerji tüketimleri, mekan ölçülerinin belirlen</a:t>
            </a:r>
            <a:r>
              <a:rPr lang="en-US" dirty="0"/>
              <a:t>me</a:t>
            </a:r>
            <a:r>
              <a:rPr lang="tr-TR" dirty="0"/>
              <a:t>si ve donatı araçlarının düzenlenmesinde mimara yardımcı olmuştur. </a:t>
            </a:r>
            <a:endParaRPr lang="en-US" dirty="0"/>
          </a:p>
          <a:p>
            <a:r>
              <a:rPr lang="tr-TR" dirty="0"/>
              <a:t>Ancak, zaman içinde, fonksiyona ait davranış, ‘form fonksiyonu izler’ şeklindeki kuralla biçimlendirmeye egemen olmuştur. Bu anlayışa tepki olarak insan-çevre ilişkilerinin yetersiz düzeyde ele alınması nedeniyle, modern mimari stillere yönelmiş, değişim göstermiştir. Zira, modern mimari harekette, fonksiyonalizm iletişimsel ve anlamsal karakterlerde yetersiz kalmakta idi.</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30</a:t>
            </a:fld>
            <a:endParaRPr lang="tr-TR"/>
          </a:p>
        </p:txBody>
      </p:sp>
    </p:spTree>
    <p:extLst>
      <p:ext uri="{BB962C8B-B14F-4D97-AF65-F5344CB8AC3E}">
        <p14:creationId xmlns:p14="http://schemas.microsoft.com/office/powerpoint/2010/main" val="55982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Ergonomi-Mimari İlişkisi</a:t>
            </a:r>
            <a:endParaRPr lang="tr-TR" b="1" dirty="0"/>
          </a:p>
        </p:txBody>
      </p:sp>
      <p:sp>
        <p:nvSpPr>
          <p:cNvPr id="3" name="Content Placeholder 2"/>
          <p:cNvSpPr>
            <a:spLocks noGrp="1"/>
          </p:cNvSpPr>
          <p:nvPr>
            <p:ph idx="1"/>
          </p:nvPr>
        </p:nvSpPr>
        <p:spPr/>
        <p:txBody>
          <a:bodyPr/>
          <a:lstStyle/>
          <a:p>
            <a:r>
              <a:rPr lang="tr-TR" dirty="0"/>
              <a:t>Günümüzde mimar, fonksiyo</a:t>
            </a:r>
            <a:r>
              <a:rPr lang="en-US" dirty="0"/>
              <a:t>n</a:t>
            </a:r>
            <a:r>
              <a:rPr lang="tr-TR" dirty="0"/>
              <a:t>el gereksinmelerin dengesinin iyi sağlanması ile birlikte, sembolik ve estetik değerlerin de bulunduğunu kabul etmek, psiko-sosyal gereksinmeleri göz önüne almak durumundadır. </a:t>
            </a:r>
          </a:p>
          <a:p>
            <a:r>
              <a:rPr lang="tr-TR" dirty="0"/>
              <a:t>F. </a:t>
            </a:r>
            <a:r>
              <a:rPr lang="tr-TR" dirty="0" err="1"/>
              <a:t>Yürekli’nin</a:t>
            </a:r>
            <a:r>
              <a:rPr lang="tr-TR" dirty="0"/>
              <a:t> de belirttiği gibi “Günümüzde artık mimari idealler belirli stiller veya </a:t>
            </a:r>
            <a:r>
              <a:rPr lang="tr-TR" dirty="0" err="1"/>
              <a:t>izm’ler</a:t>
            </a:r>
            <a:r>
              <a:rPr lang="tr-TR" dirty="0"/>
              <a:t> yönünde değil, çevrenin ölçü ve biçim olarak </a:t>
            </a:r>
            <a:r>
              <a:rPr lang="tr-TR" dirty="0" err="1"/>
              <a:t>insancıllaştırılması</a:t>
            </a:r>
            <a:r>
              <a:rPr lang="tr-TR" dirty="0"/>
              <a:t>,… tabiat ve tarih açısından değerli çevrelerin korunması, hızlı üretim, daha uzun kullanılabilirlik, ekonomik işletme vb. yönlerindedir.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31</a:t>
            </a:fld>
            <a:endParaRPr lang="tr-TR"/>
          </a:p>
        </p:txBody>
      </p:sp>
    </p:spTree>
    <p:extLst>
      <p:ext uri="{BB962C8B-B14F-4D97-AF65-F5344CB8AC3E}">
        <p14:creationId xmlns:p14="http://schemas.microsoft.com/office/powerpoint/2010/main" val="2461598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Ergonomi-Mimari İlişkisi</a:t>
            </a:r>
            <a:endParaRPr lang="tr-TR" b="1" dirty="0"/>
          </a:p>
        </p:txBody>
      </p:sp>
      <p:sp>
        <p:nvSpPr>
          <p:cNvPr id="3" name="Content Placeholder 2"/>
          <p:cNvSpPr>
            <a:spLocks noGrp="1"/>
          </p:cNvSpPr>
          <p:nvPr>
            <p:ph idx="1"/>
          </p:nvPr>
        </p:nvSpPr>
        <p:spPr/>
        <p:txBody>
          <a:bodyPr>
            <a:normAutofit fontScale="92500" lnSpcReduction="10000"/>
          </a:bodyPr>
          <a:lstStyle/>
          <a:p>
            <a:r>
              <a:rPr lang="tr-TR" dirty="0"/>
              <a:t>Mimaride görülen insanın </a:t>
            </a:r>
            <a:r>
              <a:rPr lang="tr-TR" dirty="0" err="1"/>
              <a:t>güdüsel</a:t>
            </a:r>
            <a:r>
              <a:rPr lang="tr-TR" dirty="0"/>
              <a:t>, duygusal durumları ve toplum içinde insanın davranışlarının da mimari çevre oluşturmada göz önüne alınması eğilimi, ergonomideki değişimle aynı zamanlara rastlanmaktadır. İnsan-makine-çevre sisteminde insanın </a:t>
            </a:r>
            <a:r>
              <a:rPr lang="tr-TR" dirty="0" err="1"/>
              <a:t>psiko</a:t>
            </a:r>
            <a:r>
              <a:rPr lang="tr-TR" dirty="0"/>
              <a:t>-sosyal gereksinimlerinin de incelenmesi konusundaki değişim insanın algısal ve zihinsel boyutları ile davranışlarının, güdüleyici ve duygusal açıdan kabul edilebilir çevre yaratmanın, çevreyi </a:t>
            </a:r>
            <a:r>
              <a:rPr lang="tr-TR" dirty="0" err="1"/>
              <a:t>insalcıllaştırma</a:t>
            </a:r>
            <a:r>
              <a:rPr lang="tr-TR" dirty="0"/>
              <a:t> amacıyla incelenmesi ergonominin çalışma alanları arasına girmiştir. </a:t>
            </a:r>
          </a:p>
          <a:p>
            <a:r>
              <a:rPr lang="tr-TR" dirty="0"/>
              <a:t>Dolayısıyla, mimari ve ergonomi alanlarında yapılan çalışmalar, insan çevre bütünlüğü insancıl, tatminkar bir çevre oluşturma amacıyla ele almaya başlamıştır diyebiliriz. Ancak ergonominin yaklaşımının genel olarak verimlilik, güvenlik ve konfora yönelik, fiziksel ve </a:t>
            </a:r>
            <a:r>
              <a:rPr lang="tr-TR" dirty="0" err="1"/>
              <a:t>psiko</a:t>
            </a:r>
            <a:r>
              <a:rPr lang="tr-TR" dirty="0"/>
              <a:t>-sosyal işlevsellik doğrultusunda olduğu görülmektedir.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32</a:t>
            </a:fld>
            <a:endParaRPr lang="tr-TR"/>
          </a:p>
        </p:txBody>
      </p:sp>
    </p:spTree>
    <p:extLst>
      <p:ext uri="{BB962C8B-B14F-4D97-AF65-F5344CB8AC3E}">
        <p14:creationId xmlns:p14="http://schemas.microsoft.com/office/powerpoint/2010/main" val="431934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Ergonomi-Mimari İlişkisi</a:t>
            </a:r>
            <a:endParaRPr lang="tr-TR" b="1" dirty="0"/>
          </a:p>
        </p:txBody>
      </p:sp>
      <p:sp>
        <p:nvSpPr>
          <p:cNvPr id="3" name="Content Placeholder 2"/>
          <p:cNvSpPr>
            <a:spLocks noGrp="1"/>
          </p:cNvSpPr>
          <p:nvPr>
            <p:ph idx="1"/>
          </p:nvPr>
        </p:nvSpPr>
        <p:spPr/>
        <p:txBody>
          <a:bodyPr/>
          <a:lstStyle/>
          <a:p>
            <a:r>
              <a:rPr lang="tr-TR" dirty="0"/>
              <a:t>Mimarlık, bilimsel olma çabasının gereği olarak, diğer bi</a:t>
            </a:r>
            <a:r>
              <a:rPr lang="en-US" dirty="0"/>
              <a:t>l</a:t>
            </a:r>
            <a:r>
              <a:rPr lang="tr-TR" dirty="0"/>
              <a:t>imlerle kurduğu ilişkiler içinde, ergonomi bilim alanı ile de girişim halindedir. Bu ilişki, mimarlık ürünün kullanım süreci ve özellikle insan-çevre etkileşim sistemi üzerinde yoğunlaşmaktadır. Ürün değerlendirilmesi ve geri beslemeler ile de planlama ve tasarım süreçlerine kadar uzanmaktadır.</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33</a:t>
            </a:fld>
            <a:endParaRPr lang="tr-TR"/>
          </a:p>
        </p:txBody>
      </p:sp>
    </p:spTree>
    <p:extLst>
      <p:ext uri="{BB962C8B-B14F-4D97-AF65-F5344CB8AC3E}">
        <p14:creationId xmlns:p14="http://schemas.microsoft.com/office/powerpoint/2010/main" val="319294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Ergonomi-Mimari İlişkisi</a:t>
            </a:r>
            <a:endParaRPr lang="tr-TR" b="1" dirty="0"/>
          </a:p>
        </p:txBody>
      </p:sp>
      <p:sp>
        <p:nvSpPr>
          <p:cNvPr id="3" name="Content Placeholder 2"/>
          <p:cNvSpPr>
            <a:spLocks noGrp="1"/>
          </p:cNvSpPr>
          <p:nvPr>
            <p:ph idx="1"/>
          </p:nvPr>
        </p:nvSpPr>
        <p:spPr/>
        <p:txBody>
          <a:bodyPr>
            <a:normAutofit lnSpcReduction="10000"/>
          </a:bodyPr>
          <a:lstStyle/>
          <a:p>
            <a:r>
              <a:rPr lang="tr-TR" dirty="0"/>
              <a:t>Mimaride, ergonomik faktörlere özel önem vermeye fonksiyonalist davranış olarak bakıldığı söylenebilir. </a:t>
            </a:r>
            <a:r>
              <a:rPr lang="en-US" dirty="0"/>
              <a:t>B</a:t>
            </a:r>
            <a:r>
              <a:rPr lang="tr-TR" dirty="0"/>
              <a:t>azı çevrelerde </a:t>
            </a:r>
            <a:r>
              <a:rPr lang="en-US" dirty="0"/>
              <a:t>e</a:t>
            </a:r>
            <a:r>
              <a:rPr lang="tr-TR" dirty="0"/>
              <a:t>rgonominin, tasarımcıları sanat yönünden yoksullaştırıldığı ve estetik sorunlardan çok, teknik ve fonksiyonel çözümlere yönelttiği kabul edilmektedir. Gerçekte ise “ergonomi, değerli bir tekniktir ve estetik yargıların yerini alacak nitelikte değildir.” </a:t>
            </a:r>
          </a:p>
          <a:p>
            <a:r>
              <a:rPr lang="tr-TR" dirty="0"/>
              <a:t>Doğal çevreden farklı olan yapma çevre</a:t>
            </a:r>
            <a:r>
              <a:rPr lang="en-US"/>
              <a:t>n</a:t>
            </a:r>
            <a:r>
              <a:rPr lang="tr-TR"/>
              <a:t>in </a:t>
            </a:r>
            <a:r>
              <a:rPr lang="tr-TR" dirty="0"/>
              <a:t>birincil amaçlarından biri, doğal çevreyi ihmal etmeksizin belirlemiş gereksinimlere ve ergonomik faktörlere cevap vermektir. Bununla beraber mimarlık sadece fonksiyonel, konforlu binalar üretme</a:t>
            </a:r>
            <a:r>
              <a:rPr lang="en-US" dirty="0"/>
              <a:t>me</a:t>
            </a:r>
            <a:r>
              <a:rPr lang="tr-TR" dirty="0"/>
              <a:t>li, yarattığı çevrede tarihsel ve anlamsal karakterler gibi nitelikler de bulunmalıdır.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34</a:t>
            </a:fld>
            <a:endParaRPr lang="tr-TR"/>
          </a:p>
        </p:txBody>
      </p:sp>
    </p:spTree>
    <p:extLst>
      <p:ext uri="{BB962C8B-B14F-4D97-AF65-F5344CB8AC3E}">
        <p14:creationId xmlns:p14="http://schemas.microsoft.com/office/powerpoint/2010/main" val="116869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lgn="ctr">
              <a:buNone/>
            </a:pPr>
            <a:r>
              <a:rPr lang="tr-TR" b="1" dirty="0"/>
              <a:t>TEŞEKKÜRLER</a:t>
            </a:r>
            <a:r>
              <a:rPr lang="tr-TR" b="1" dirty="0">
                <a:sym typeface="Wingdings" panose="05000000000000000000" pitchFamily="2" charset="2"/>
              </a:rPr>
              <a:t></a:t>
            </a:r>
            <a:endParaRPr lang="tr-TR" b="1" dirty="0"/>
          </a:p>
        </p:txBody>
      </p:sp>
      <p:sp>
        <p:nvSpPr>
          <p:cNvPr id="6" name="Date Placeholder 5"/>
          <p:cNvSpPr>
            <a:spLocks noGrp="1"/>
          </p:cNvSpPr>
          <p:nvPr>
            <p:ph type="dt" sz="half" idx="10"/>
          </p:nvPr>
        </p:nvSpPr>
        <p:spPr/>
        <p:txBody>
          <a:bodyPr/>
          <a:lstStyle/>
          <a:p>
            <a:endParaRPr lang="tr-TR" sz="1400" dirty="0"/>
          </a:p>
        </p:txBody>
      </p:sp>
      <p:sp>
        <p:nvSpPr>
          <p:cNvPr id="4" name="Footer Placeholder 3"/>
          <p:cNvSpPr>
            <a:spLocks noGrp="1"/>
          </p:cNvSpPr>
          <p:nvPr>
            <p:ph type="ftr" sz="quarter" idx="11"/>
          </p:nvPr>
        </p:nvSpPr>
        <p:spPr/>
        <p:txBody>
          <a:bodyPr/>
          <a:lstStyle/>
          <a:p>
            <a:r>
              <a:rPr lang="tr-TR" dirty="0"/>
              <a:t>Doç. Dr. Çiğdem Canbay Türkyılmaz</a:t>
            </a:r>
          </a:p>
        </p:txBody>
      </p:sp>
      <p:sp>
        <p:nvSpPr>
          <p:cNvPr id="5" name="Slide Number Placeholder 4"/>
          <p:cNvSpPr>
            <a:spLocks noGrp="1"/>
          </p:cNvSpPr>
          <p:nvPr>
            <p:ph type="sldNum" sz="quarter" idx="12"/>
          </p:nvPr>
        </p:nvSpPr>
        <p:spPr/>
        <p:txBody>
          <a:bodyPr/>
          <a:lstStyle/>
          <a:p>
            <a:fld id="{E69A61C3-2D52-4472-AE91-8AEC3FFFF0E3}" type="slidenum">
              <a:rPr lang="tr-TR" smtClean="0"/>
              <a:t>35</a:t>
            </a:fld>
            <a:endParaRPr lang="tr-TR"/>
          </a:p>
        </p:txBody>
      </p:sp>
    </p:spTree>
    <p:extLst>
      <p:ext uri="{BB962C8B-B14F-4D97-AF65-F5344CB8AC3E}">
        <p14:creationId xmlns:p14="http://schemas.microsoft.com/office/powerpoint/2010/main" val="361954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b="1" dirty="0"/>
              <a:t>GİRİŞ</a:t>
            </a:r>
          </a:p>
        </p:txBody>
      </p:sp>
      <p:sp>
        <p:nvSpPr>
          <p:cNvPr id="3" name="Content Placeholder 2"/>
          <p:cNvSpPr>
            <a:spLocks noGrp="1"/>
          </p:cNvSpPr>
          <p:nvPr>
            <p:ph idx="1"/>
          </p:nvPr>
        </p:nvSpPr>
        <p:spPr/>
        <p:txBody>
          <a:bodyPr>
            <a:normAutofit fontScale="92500" lnSpcReduction="10000"/>
          </a:bodyPr>
          <a:lstStyle/>
          <a:p>
            <a:r>
              <a:rPr lang="tr-TR" dirty="0"/>
              <a:t>İnsanın kullandığı yapıların (özellikle endüstri, sağlık, eğitim, rehabilitasyon yapıları gibi teknolojik ürünü olan makina, ekipmanlar ile insanın direkt ilişkili olduğu yapılar) ve yapı donanımlarının boyutları, bu donanımın yerleşeceği mekanların boyutları ve bu mekanları oluşturan yapı elemanları ile yapı gereçlerinin  boyutları, kullanıldığı toplumunun boyutsal (</a:t>
            </a:r>
            <a:r>
              <a:rPr lang="tr-TR" dirty="0" err="1"/>
              <a:t>antropometrik</a:t>
            </a:r>
            <a:r>
              <a:rPr lang="tr-TR" dirty="0"/>
              <a:t>) özelliklerini taşımalı, kullanıldığı toplumunun boyutsal özelliklerine göre tasarlanmalıdır. </a:t>
            </a:r>
          </a:p>
          <a:p>
            <a:r>
              <a:rPr lang="tr-TR" dirty="0"/>
              <a:t>Kullanıcının gerek </a:t>
            </a:r>
            <a:r>
              <a:rPr lang="tr-TR" dirty="0" err="1"/>
              <a:t>antropometrik</a:t>
            </a:r>
            <a:r>
              <a:rPr lang="tr-TR" dirty="0"/>
              <a:t> ve fizyolojik gereksinimlerinin saptanması, gerekse duyusal, algısal ve zihinsel değerlendirmelerinin belirlenmesi ergonomi tekniklerinden yararlanarak mümkün olmaktadır. Toplumların boyutsal özelliklerine uyan ergonomik tasarımların gerçekleştirilmesi ile de, gelecek kuşakların bedensel ve ruhsal sağlıkları bir ölçüde korunabilecektir.</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4</a:t>
            </a:fld>
            <a:endParaRPr lang="tr-TR"/>
          </a:p>
        </p:txBody>
      </p:sp>
    </p:spTree>
    <p:extLst>
      <p:ext uri="{BB962C8B-B14F-4D97-AF65-F5344CB8AC3E}">
        <p14:creationId xmlns:p14="http://schemas.microsoft.com/office/powerpoint/2010/main" val="220634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61934"/>
            <a:ext cx="10058400" cy="986756"/>
          </a:xfrm>
        </p:spPr>
        <p:txBody>
          <a:bodyPr>
            <a:noAutofit/>
          </a:bodyPr>
          <a:lstStyle/>
          <a:p>
            <a:r>
              <a:rPr lang="tr-TR" sz="2800" b="1" dirty="0"/>
              <a:t>MİMARİNİN AMACI VE MİMARİNİN İNSAN BİLİMLERİ İLE İLİŞKİSİNDE ERGONOMİ/Mimarinin Amacı, İnsan Bilimleri ile İlişkisi</a:t>
            </a:r>
            <a:endParaRPr lang="tr-TR" sz="3600" b="1" dirty="0"/>
          </a:p>
        </p:txBody>
      </p:sp>
      <p:sp>
        <p:nvSpPr>
          <p:cNvPr id="3" name="Content Placeholder 2"/>
          <p:cNvSpPr>
            <a:spLocks noGrp="1"/>
          </p:cNvSpPr>
          <p:nvPr>
            <p:ph idx="1"/>
          </p:nvPr>
        </p:nvSpPr>
        <p:spPr/>
        <p:txBody>
          <a:bodyPr/>
          <a:lstStyle/>
          <a:p>
            <a:r>
              <a:rPr lang="tr-TR" dirty="0"/>
              <a:t>Doğanın bir parçası olan insanın, yaşadığı çevre ile ilişkileri, insanlık tarihi ile başlar. İnsanlık tarihinin temel koşulu insanın varlığıdır. Diğer canlılarda olduğu gibi, doğal çevrenin özellik ve değişimlerine gövde ve organları ile uyum ve başkalaşım gösteremeyen insanın varlığını sürdürebilmesi, doğanın olumsuz etkilerine ve tehlikelerine karşı korunma içgüdüsü ile mümkün olmuştur. </a:t>
            </a:r>
            <a:endParaRPr lang="en-US" dirty="0"/>
          </a:p>
          <a:p>
            <a:r>
              <a:rPr lang="tr-TR" dirty="0"/>
              <a:t>İnsan, doğanın olumsuzluklarına karşı kendini sınırlı bir hacim, bir kabuk ile yalıtarak çevreye karşı tepkisel davranışlarını göstermiş, çevreyi değiştirmeye başlamıştır. </a:t>
            </a:r>
          </a:p>
        </p:txBody>
      </p:sp>
      <p:sp>
        <p:nvSpPr>
          <p:cNvPr id="4" name="Date Placeholder 3"/>
          <p:cNvSpPr>
            <a:spLocks noGrp="1"/>
          </p:cNvSpPr>
          <p:nvPr>
            <p:ph type="dt" sz="half" idx="10"/>
          </p:nvPr>
        </p:nvSpPr>
        <p:spPr/>
        <p:txBody>
          <a:bodyPr/>
          <a:lstStyle/>
          <a:p>
            <a:endParaRPr lang="tr-TR" sz="1400" dirty="0"/>
          </a:p>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5</a:t>
            </a:fld>
            <a:endParaRPr lang="tr-TR"/>
          </a:p>
        </p:txBody>
      </p:sp>
    </p:spTree>
    <p:extLst>
      <p:ext uri="{BB962C8B-B14F-4D97-AF65-F5344CB8AC3E}">
        <p14:creationId xmlns:p14="http://schemas.microsoft.com/office/powerpoint/2010/main" val="240955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MİMARİNİN AMACI VE MİMARİNİN İNSAN BİLİMLERİ İLE İLİŞKİSİNDE ERGONOMİ/Mimarinin Amacı, İnsan Bilimleri ile İlişkisi</a:t>
            </a:r>
            <a:endParaRPr lang="tr-TR" b="1" dirty="0"/>
          </a:p>
        </p:txBody>
      </p:sp>
      <p:sp>
        <p:nvSpPr>
          <p:cNvPr id="3" name="İçerik Yer Tutucusu 2"/>
          <p:cNvSpPr>
            <a:spLocks noGrp="1"/>
          </p:cNvSpPr>
          <p:nvPr>
            <p:ph idx="1"/>
          </p:nvPr>
        </p:nvSpPr>
        <p:spPr/>
        <p:txBody>
          <a:bodyPr/>
          <a:lstStyle/>
          <a:p>
            <a:pPr lvl="0">
              <a:buClr>
                <a:srgbClr val="4A66AC"/>
              </a:buClr>
            </a:pPr>
            <a:r>
              <a:rPr lang="tr-TR" dirty="0"/>
              <a:t>Önceleri doğa ile iç içe yaşayan ve kendi yapma çevresini oluşturan insanın, zaman içinde toplumsal gelişmeye paralel olarak değişen gereksinimleri, yerleşik düzene geçiş, uygarlık düzeyinin gelişimi ve işbölümünün ortaya çıkmasından sonra giderek değişmiş, insan ile çevresi arasında, çevreyi değiştirme ve düzenleme işlevini yüklenen mimar yer almıştır. </a:t>
            </a:r>
          </a:p>
          <a:p>
            <a:pPr lvl="0">
              <a:buClr>
                <a:srgbClr val="4A66AC"/>
              </a:buClr>
            </a:pPr>
            <a:r>
              <a:rPr lang="tr-TR" dirty="0" err="1"/>
              <a:t>D.Kuban</a:t>
            </a:r>
            <a:r>
              <a:rPr lang="tr-TR" dirty="0"/>
              <a:t>, mimarlığın insanoğlunun doğal bir gereksinimi olan korunma içgüdüsüne bağlı olarak başlamış özel bir yapı eylemi olduğunu belirtmektedir.</a:t>
            </a:r>
          </a:p>
          <a:p>
            <a:endParaRPr lang="tr-TR" dirty="0"/>
          </a:p>
        </p:txBody>
      </p:sp>
      <p:sp>
        <p:nvSpPr>
          <p:cNvPr id="4" name="Veri Yer Tutucusu 3"/>
          <p:cNvSpPr>
            <a:spLocks noGrp="1"/>
          </p:cNvSpPr>
          <p:nvPr>
            <p:ph type="dt" sz="half" idx="10"/>
          </p:nvPr>
        </p:nvSpPr>
        <p:spPr/>
        <p:txBody>
          <a:bodyPr/>
          <a:lstStyle/>
          <a:p>
            <a:endParaRPr lang="tr-TR" sz="1400" dirty="0"/>
          </a:p>
          <a:p>
            <a:r>
              <a:rPr lang="tr-TR" sz="1400" dirty="0"/>
              <a:t>22.02.2018</a:t>
            </a:r>
          </a:p>
          <a:p>
            <a:endParaRPr lang="tr-TR" sz="1400" dirty="0"/>
          </a:p>
        </p:txBody>
      </p:sp>
      <p:sp>
        <p:nvSpPr>
          <p:cNvPr id="5" name="Altbilgi Yer Tutucusu 4"/>
          <p:cNvSpPr>
            <a:spLocks noGrp="1"/>
          </p:cNvSpPr>
          <p:nvPr>
            <p:ph type="ftr" sz="quarter" idx="11"/>
          </p:nvPr>
        </p:nvSpPr>
        <p:spPr/>
        <p:txBody>
          <a:bodyPr/>
          <a:lstStyle/>
          <a:p>
            <a:r>
              <a:rPr lang="tr-TR"/>
              <a:t>Doç. Dr. Çiğdem Canbay Türkyılmaz</a:t>
            </a:r>
            <a:endParaRPr lang="tr-TR" dirty="0"/>
          </a:p>
        </p:txBody>
      </p:sp>
      <p:sp>
        <p:nvSpPr>
          <p:cNvPr id="6" name="Slayt Numarası Yer Tutucusu 5"/>
          <p:cNvSpPr>
            <a:spLocks noGrp="1"/>
          </p:cNvSpPr>
          <p:nvPr>
            <p:ph type="sldNum" sz="quarter" idx="12"/>
          </p:nvPr>
        </p:nvSpPr>
        <p:spPr/>
        <p:txBody>
          <a:bodyPr/>
          <a:lstStyle/>
          <a:p>
            <a:fld id="{E69A61C3-2D52-4472-AE91-8AEC3FFFF0E3}" type="slidenum">
              <a:rPr lang="tr-TR" smtClean="0"/>
              <a:t>6</a:t>
            </a:fld>
            <a:endParaRPr lang="tr-TR"/>
          </a:p>
        </p:txBody>
      </p:sp>
    </p:spTree>
    <p:extLst>
      <p:ext uri="{BB962C8B-B14F-4D97-AF65-F5344CB8AC3E}">
        <p14:creationId xmlns:p14="http://schemas.microsoft.com/office/powerpoint/2010/main" val="419219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t>MİMARİNİN AMACI VE MİMARİNİN İNSAN BİLİMLERİ İLE İLİŞKİSİNDE ERGONOMİ</a:t>
            </a:r>
            <a:r>
              <a:rPr lang="tr-TR" sz="3600" b="1" dirty="0"/>
              <a:t>/</a:t>
            </a:r>
            <a:r>
              <a:rPr lang="tr-TR" sz="2800" b="1" dirty="0"/>
              <a:t>Mimarinin Amacı, İnsan Bilimleri ile İlişkisi</a:t>
            </a:r>
            <a:endParaRPr lang="tr-TR" b="1" dirty="0"/>
          </a:p>
        </p:txBody>
      </p:sp>
      <p:sp>
        <p:nvSpPr>
          <p:cNvPr id="3" name="Content Placeholder 2"/>
          <p:cNvSpPr>
            <a:spLocks noGrp="1"/>
          </p:cNvSpPr>
          <p:nvPr>
            <p:ph idx="1"/>
          </p:nvPr>
        </p:nvSpPr>
        <p:spPr/>
        <p:txBody>
          <a:bodyPr/>
          <a:lstStyle/>
          <a:p>
            <a:r>
              <a:rPr lang="tr-TR" dirty="0"/>
              <a:t>Bina yapımı bir ‘çevre’ oluşturma eylemidir. Oluşturulan bu çevre ile amaçlanan, iklim ile insan ihtiyaçları arasında uyum sağlamak üzere, doğanın-uygun büyüklükte- bir parçasının düzenlenmesi ile iklim değişikliğinin teminidir. Buradaki ‘ fiziksel iklim ‘ kavramı, günümüzde toplum verileri olarak, sosyal, politik, ekonomik, moral, estetik gibi belirli ‘ kültürel iklimler ‘ kavramına dönüşmüştür. </a:t>
            </a:r>
            <a:endParaRPr lang="en-US" dirty="0"/>
          </a:p>
          <a:p>
            <a:r>
              <a:rPr lang="tr-TR" dirty="0"/>
              <a:t>Başka bir deyişle, bina yapma, toplum ile doğa arasındaki aracıyı oluşturma olarak tarif edilmektedir. Bu durumda, çevre ile uyumu sağlanacak insan ihtiyaçlarının kaynağının insan organizması ve sosyal organizasyonlar olduğu söylenebilir.</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7</a:t>
            </a:fld>
            <a:endParaRPr lang="tr-TR"/>
          </a:p>
        </p:txBody>
      </p:sp>
    </p:spTree>
    <p:extLst>
      <p:ext uri="{BB962C8B-B14F-4D97-AF65-F5344CB8AC3E}">
        <p14:creationId xmlns:p14="http://schemas.microsoft.com/office/powerpoint/2010/main" val="318579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100" b="1" dirty="0"/>
              <a:t>MİMARİNİN AMACI VE MİMARİNİN İNSAN BİLİMLERİ İLE İLİŞKİSİNDE ERGONOMİ/</a:t>
            </a:r>
            <a:r>
              <a:rPr lang="tr-TR" sz="2400" b="1" dirty="0"/>
              <a:t>Mimarinin</a:t>
            </a:r>
            <a:r>
              <a:rPr lang="tr-TR" sz="3100" b="1" dirty="0"/>
              <a:t> </a:t>
            </a:r>
            <a:r>
              <a:rPr lang="tr-TR" sz="2500" b="1" dirty="0"/>
              <a:t>Amacı, İnsan Bilimleri ile İlişkisi</a:t>
            </a:r>
            <a:endParaRPr lang="tr-TR" b="1" dirty="0"/>
          </a:p>
        </p:txBody>
      </p:sp>
      <p:sp>
        <p:nvSpPr>
          <p:cNvPr id="3" name="Content Placeholder 2"/>
          <p:cNvSpPr>
            <a:spLocks noGrp="1"/>
          </p:cNvSpPr>
          <p:nvPr>
            <p:ph idx="1"/>
          </p:nvPr>
        </p:nvSpPr>
        <p:spPr/>
        <p:txBody>
          <a:bodyPr/>
          <a:lstStyle/>
          <a:p>
            <a:r>
              <a:rPr lang="tr-TR" dirty="0"/>
              <a:t>İnsanın, zaman içinde değişen maddi ve manevi kültürü ile organizmasının </a:t>
            </a:r>
            <a:r>
              <a:rPr lang="tr-TR" dirty="0" err="1"/>
              <a:t>psiko</a:t>
            </a:r>
            <a:r>
              <a:rPr lang="tr-TR" dirty="0"/>
              <a:t>-sosyal ve fizyolojik ihtiyaçlarına göre, mimarın tasarladığı bina ya da binalar topluluğunun meydana getirdiği çevre, değişmiş yeni bir çevredir. Bu değişme, sadece fiziksel çevrede oluşan bir değişim olmayıp, yeni çevredeki insan davranışlarının, dolayısıyla yaşantılarının da değişimidir. </a:t>
            </a:r>
          </a:p>
          <a:p>
            <a:r>
              <a:rPr lang="tr-TR" dirty="0" err="1"/>
              <a:t>Ashby</a:t>
            </a:r>
            <a:r>
              <a:rPr lang="tr-TR" dirty="0"/>
              <a:t>, ‘’ belli bir varlığın çevresi , değişimleri o organizmayı etkileyen ve aynı zamanda o organizmanın davranışı ile değişen değişkenlerdir’’ şeklindeki çevre tanımında, insan-çevre arasındaki karşılıklı etkileşimi ve değişimi ifade etmektedir.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8</a:t>
            </a:fld>
            <a:endParaRPr lang="tr-TR"/>
          </a:p>
        </p:txBody>
      </p:sp>
    </p:spTree>
    <p:extLst>
      <p:ext uri="{BB962C8B-B14F-4D97-AF65-F5344CB8AC3E}">
        <p14:creationId xmlns:p14="http://schemas.microsoft.com/office/powerpoint/2010/main" val="345085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MİMARİNİN AMACI VE MİMARİNİN İNSAN BİLİMLERİ İLE İLİŞKİSİNDE ERGONOMİ/</a:t>
            </a:r>
            <a:r>
              <a:rPr lang="tr-TR" sz="2300" b="1" dirty="0"/>
              <a:t>Mimarinin Amacı, İnsan Bilimleri ile İlişkisi</a:t>
            </a:r>
            <a:endParaRPr lang="tr-TR" b="1" dirty="0"/>
          </a:p>
        </p:txBody>
      </p:sp>
      <p:sp>
        <p:nvSpPr>
          <p:cNvPr id="3" name="Content Placeholder 2"/>
          <p:cNvSpPr>
            <a:spLocks noGrp="1"/>
          </p:cNvSpPr>
          <p:nvPr>
            <p:ph idx="1"/>
          </p:nvPr>
        </p:nvSpPr>
        <p:spPr/>
        <p:txBody>
          <a:bodyPr>
            <a:normAutofit lnSpcReduction="10000"/>
          </a:bodyPr>
          <a:lstStyle/>
          <a:p>
            <a:r>
              <a:rPr lang="tr-TR" dirty="0"/>
              <a:t>Endüstri devrimi sonrasında değişen toplum yapısı, kentleşme, teknolojik gelişme ile </a:t>
            </a:r>
            <a:r>
              <a:rPr lang="en-US" dirty="0"/>
              <a:t>2. </a:t>
            </a:r>
            <a:r>
              <a:rPr lang="en-US" dirty="0" err="1"/>
              <a:t>Dünya</a:t>
            </a:r>
            <a:r>
              <a:rPr lang="en-US" dirty="0"/>
              <a:t> </a:t>
            </a:r>
            <a:r>
              <a:rPr lang="en-US" dirty="0" err="1"/>
              <a:t>Savaşı</a:t>
            </a:r>
            <a:r>
              <a:rPr lang="en-US" dirty="0"/>
              <a:t> </a:t>
            </a:r>
            <a:r>
              <a:rPr lang="tr-TR" dirty="0"/>
              <a:t>sonrasında ortaya çıkan büyük sayıda bina gereksinimi gibi nedenler bir başka değişime yol açmıştır. İçinde bulunduğumuz bu değişim, mimar ile kullanıcı arasındaki ilişkilerde görülen değişimdir. </a:t>
            </a:r>
          </a:p>
          <a:p>
            <a:r>
              <a:rPr lang="tr-TR" dirty="0"/>
              <a:t>Sezgi ve uygulama tecrübesine dayanan geleneksel tasarım faaliyeti, kullanıcı sayısının ve gereksinimlerinin artması, yeni yapı malzemeleri ve teknolojileri ile ilişkili olarak yapı üretiminin endüstriyel yöntemlerle ele alınması karşısında, insanın fizyolojik ve </a:t>
            </a:r>
            <a:r>
              <a:rPr lang="tr-TR" dirty="0" err="1"/>
              <a:t>psiko</a:t>
            </a:r>
            <a:r>
              <a:rPr lang="tr-TR" dirty="0"/>
              <a:t>-sosyal gereksinmelerinin sağlanabilmesini denetlemede zorluklarla karşılaşmıştır. </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9</a:t>
            </a:fld>
            <a:endParaRPr lang="tr-TR"/>
          </a:p>
        </p:txBody>
      </p:sp>
    </p:spTree>
    <p:extLst>
      <p:ext uri="{BB962C8B-B14F-4D97-AF65-F5344CB8AC3E}">
        <p14:creationId xmlns:p14="http://schemas.microsoft.com/office/powerpoint/2010/main" val="4146768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3537</Words>
  <Application>Microsoft Office PowerPoint</Application>
  <PresentationFormat>Widescreen</PresentationFormat>
  <Paragraphs>172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MİMARLIK VE İNSAN BİLİMLERİ İLE İLİŞKİSİNDE ERGONOMİ </vt:lpstr>
      <vt:lpstr>GİRİŞ</vt:lpstr>
      <vt:lpstr>GİRİŞ</vt:lpstr>
      <vt:lpstr>GİRİŞ</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ERGONOMİ/Mimarinin Amacı, İnsan Bilimleri ile İlişkisi</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ERGONOMİ/Ergonominin Tanımı, Amacı ve İlişkili Olduğu Bilim Dalları</vt:lpstr>
      <vt:lpstr>MİMARİNİN AMACI VE MİMARİNİN İNSAN BİLİMLERİ İLE İLİŞKİSİNDE ERGONOMİ/Ergonomi-Mimari İlişkisi</vt:lpstr>
      <vt:lpstr>MİMARİNİN AMACI VE MİMARİNİN İNSAN BİLİMLERİ İLE İLİŞKİSİNDE ERGONOMİ/Ergonomi-Mimari İlişkisi</vt:lpstr>
      <vt:lpstr>MİMARİNİN AMACI VE MİMARİNİN İNSAN BİLİMLERİ İLE İLİŞKİSİNDE ERGONOMİ/Ergonomi-Mimari İlişkisi</vt:lpstr>
      <vt:lpstr>MİMARİNİN AMACI VE MİMARİNİN İNSAN BİLİMLERİ İLE İLİŞKİSİNDE ERGONOMİ/Ergonomi-Mimari İlişkisi</vt:lpstr>
      <vt:lpstr>MİMARİNİN AMACI VE MİMARİNİN İNSAN BİLİMLERİ İLE İLİŞKİSİNDE ERGONOMİ/Ergonomi-Mimari İlişkisi</vt:lpstr>
      <vt:lpstr>MİMARİNİN AMACI VE MİMARİNİN İNSAN BİLİMLERİ İLE İLİŞKİSİNDE ERGONOMİ/Ergonomi-Mimari İlişkisi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MİMARLIK VE İNSAN BİLİMLERİ İLE İLİŞKİSİNDE ERGONOMİ </dc:title>
  <dc:creator>Çiğdem Canbay Türkyılmaz</dc:creator>
  <cp:lastModifiedBy>Çiğdem Canbay Türkyılmaz</cp:lastModifiedBy>
  <cp:revision>2</cp:revision>
  <dcterms:created xsi:type="dcterms:W3CDTF">2020-04-06T07:52:15Z</dcterms:created>
  <dcterms:modified xsi:type="dcterms:W3CDTF">2020-04-06T20:19:31Z</dcterms:modified>
</cp:coreProperties>
</file>