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23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00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6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2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7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78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6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04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4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80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4F41-17AC-49AF-967E-ED0DB4EB465F}" type="datetimeFigureOut">
              <a:rPr lang="tr-TR" smtClean="0"/>
              <a:t>6.12.2017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E5F5-D790-4ABB-AAEE-BB52E2A6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92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58097" y="1342768"/>
            <a:ext cx="5562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:=   işareti(iki nokta üst üste ve eşitlik) atama için kullanılır</a:t>
            </a:r>
          </a:p>
          <a:p>
            <a:r>
              <a:rPr lang="tr-TR" dirty="0" smtClean="0"/>
              <a:t>;  satır sonlarına konulmalıdır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0382" t="55392" r="37324" b="33833"/>
          <a:stretch/>
        </p:blipFill>
        <p:spPr>
          <a:xfrm>
            <a:off x="951356" y="2298583"/>
            <a:ext cx="7734650" cy="110841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l="22033" t="38650" r="50214" b="39577"/>
          <a:stretch/>
        </p:blipFill>
        <p:spPr>
          <a:xfrm>
            <a:off x="1290242" y="4074707"/>
            <a:ext cx="5075339" cy="223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3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29730" y="1268627"/>
            <a:ext cx="103502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Latin semboller </a:t>
            </a:r>
            <a:r>
              <a:rPr lang="en-US" dirty="0" smtClean="0"/>
              <a:t> </a:t>
            </a:r>
            <a:r>
              <a:rPr lang="en-US" dirty="0"/>
              <a:t>θ, ω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/>
              <a:t>α </a:t>
            </a:r>
            <a:r>
              <a:rPr lang="tr-TR" dirty="0" smtClean="0"/>
              <a:t>gibi, </a:t>
            </a:r>
            <a:r>
              <a:rPr lang="tr-TR" dirty="0" err="1" smtClean="0"/>
              <a:t>maple</a:t>
            </a:r>
            <a:r>
              <a:rPr lang="tr-TR" dirty="0" smtClean="0"/>
              <a:t> ekranından solda </a:t>
            </a:r>
            <a:r>
              <a:rPr lang="en-US" dirty="0" smtClean="0"/>
              <a:t>‘</a:t>
            </a:r>
            <a:r>
              <a:rPr lang="en-US" b="1" dirty="0" smtClean="0"/>
              <a:t>Greek</a:t>
            </a:r>
            <a:r>
              <a:rPr lang="en-US" dirty="0" smtClean="0"/>
              <a:t>’</a:t>
            </a:r>
            <a:r>
              <a:rPr lang="tr-TR" dirty="0" smtClean="0"/>
              <a:t> </a:t>
            </a:r>
            <a:r>
              <a:rPr lang="tr-TR" dirty="0" err="1" smtClean="0"/>
              <a:t>toolbar</a:t>
            </a:r>
            <a:r>
              <a:rPr lang="tr-TR" dirty="0" smtClean="0"/>
              <a:t> </a:t>
            </a:r>
            <a:r>
              <a:rPr lang="tr-TR" dirty="0" err="1" smtClean="0"/>
              <a:t>ından</a:t>
            </a:r>
            <a:r>
              <a:rPr lang="tr-TR" dirty="0" smtClean="0"/>
              <a:t> girilebilir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tr-TR" dirty="0" smtClean="0"/>
          </a:p>
          <a:p>
            <a:r>
              <a:rPr lang="tr-TR" dirty="0" err="1" smtClean="0"/>
              <a:t>İmajiner</a:t>
            </a:r>
            <a:r>
              <a:rPr lang="tr-TR" dirty="0" smtClean="0"/>
              <a:t> sayı büyük 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b="1" i="1" dirty="0"/>
              <a:t>I</a:t>
            </a:r>
            <a:r>
              <a:rPr lang="en-US" dirty="0"/>
              <a:t>’. </a:t>
            </a:r>
            <a:r>
              <a:rPr lang="tr-TR" dirty="0" smtClean="0"/>
              <a:t> Büyük i </a:t>
            </a:r>
            <a:r>
              <a:rPr lang="en-US" dirty="0" smtClean="0"/>
              <a:t>‘</a:t>
            </a:r>
            <a:r>
              <a:rPr lang="en-US" b="1" i="1" dirty="0" smtClean="0"/>
              <a:t>I</a:t>
            </a:r>
            <a:r>
              <a:rPr lang="en-US" dirty="0"/>
              <a:t>’ </a:t>
            </a:r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i="1" dirty="0"/>
              <a:t>j</a:t>
            </a:r>
            <a:r>
              <a:rPr lang="en-US" dirty="0"/>
              <a:t>’ </a:t>
            </a:r>
            <a:r>
              <a:rPr lang="tr-TR" dirty="0" smtClean="0"/>
              <a:t>yerine kullanılır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tr-TR" dirty="0" smtClean="0"/>
          </a:p>
          <a:p>
            <a:r>
              <a:rPr lang="tr-TR" dirty="0" smtClean="0"/>
              <a:t>Alt indis alt çizgi ile elde edilebilir</a:t>
            </a:r>
            <a:r>
              <a:rPr lang="en-US" dirty="0" smtClean="0"/>
              <a:t>.</a:t>
            </a:r>
            <a:r>
              <a:rPr lang="tr-TR" dirty="0" smtClean="0"/>
              <a:t> Örneğin</a:t>
            </a:r>
            <a:r>
              <a:rPr lang="en-US" dirty="0" smtClean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θ</a:t>
            </a:r>
            <a:r>
              <a:rPr lang="tr-TR" sz="800" dirty="0"/>
              <a:t>2</a:t>
            </a:r>
            <a:r>
              <a:rPr lang="en-US" dirty="0" smtClean="0"/>
              <a:t>, ‘</a:t>
            </a:r>
            <a:r>
              <a:rPr lang="en-US" b="1" dirty="0"/>
              <a:t>θ_2</a:t>
            </a:r>
            <a:r>
              <a:rPr lang="en-US" dirty="0"/>
              <a:t>’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r-TR" dirty="0" smtClean="0"/>
          </a:p>
          <a:p>
            <a:r>
              <a:rPr lang="tr-TR" dirty="0" smtClean="0"/>
              <a:t>Çarpma işlemi nokta değil   </a:t>
            </a:r>
            <a:r>
              <a:rPr lang="en-US" dirty="0" smtClean="0"/>
              <a:t>‘</a:t>
            </a:r>
            <a:r>
              <a:rPr lang="en-US" b="1" dirty="0" smtClean="0"/>
              <a:t>*’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‘</a:t>
            </a:r>
            <a:r>
              <a:rPr lang="en-US" i="1" dirty="0" err="1"/>
              <a:t>a</a:t>
            </a:r>
            <a:r>
              <a:rPr lang="en-US" dirty="0" err="1"/>
              <a:t>·exp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/>
              <a:t>·θ2(</a:t>
            </a:r>
            <a:r>
              <a:rPr lang="en-US" i="1" dirty="0"/>
              <a:t>t</a:t>
            </a:r>
            <a:r>
              <a:rPr lang="en-US" dirty="0" smtClean="0"/>
              <a:t>))’</a:t>
            </a:r>
            <a:r>
              <a:rPr lang="tr-TR" dirty="0" smtClean="0"/>
              <a:t>  değil</a:t>
            </a:r>
            <a:r>
              <a:rPr lang="en-US" dirty="0" smtClean="0"/>
              <a:t>, </a:t>
            </a:r>
            <a:r>
              <a:rPr lang="tr-TR" dirty="0" smtClean="0"/>
              <a:t>   bu şekilde</a:t>
            </a:r>
            <a:r>
              <a:rPr lang="en-US" dirty="0" smtClean="0"/>
              <a:t> </a:t>
            </a:r>
            <a:r>
              <a:rPr lang="en-US" b="1" dirty="0"/>
              <a:t>a*</a:t>
            </a:r>
            <a:r>
              <a:rPr lang="en-US" b="1" dirty="0" err="1"/>
              <a:t>exp</a:t>
            </a:r>
            <a:r>
              <a:rPr lang="en-US" b="1" dirty="0"/>
              <a:t>(I*θ_2(t))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r-TR" dirty="0" smtClean="0"/>
          </a:p>
          <a:p>
            <a:r>
              <a:rPr lang="tr-TR" dirty="0" smtClean="0"/>
              <a:t>Zamana bağlı değişkenler</a:t>
            </a:r>
            <a:r>
              <a:rPr lang="en-US" dirty="0" smtClean="0"/>
              <a:t> </a:t>
            </a:r>
            <a:r>
              <a:rPr lang="en-US" dirty="0"/>
              <a:t>θ2, θ3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tr-TR" i="1" dirty="0" smtClean="0"/>
              <a:t>;</a:t>
            </a:r>
            <a:r>
              <a:rPr lang="en-US" i="1" dirty="0" smtClean="0"/>
              <a:t> </a:t>
            </a:r>
            <a:r>
              <a:rPr lang="tr-TR" i="1" dirty="0" smtClean="0"/>
              <a:t>    </a:t>
            </a:r>
            <a:r>
              <a:rPr lang="en-US" dirty="0" smtClean="0"/>
              <a:t>‘(</a:t>
            </a:r>
            <a:r>
              <a:rPr lang="en-US" i="1" dirty="0"/>
              <a:t>t</a:t>
            </a:r>
            <a:r>
              <a:rPr lang="en-US" dirty="0"/>
              <a:t>)’ </a:t>
            </a:r>
            <a:r>
              <a:rPr lang="tr-TR" dirty="0" smtClean="0"/>
              <a:t> tarafından  beraber yazılır zamanın fonksiyonu olduğu gösterilir,</a:t>
            </a: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sabitlerde 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θ1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/>
              <a:t>θ4 </a:t>
            </a:r>
            <a:r>
              <a:rPr lang="tr-TR" dirty="0" smtClean="0"/>
              <a:t>oldukları gibi yazılırlar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8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09600" y="832022"/>
            <a:ext cx="969682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diff </a:t>
            </a:r>
            <a:r>
              <a:rPr lang="en-US" dirty="0" smtClean="0"/>
              <a:t>command computes the derivative of an expression. For instance, </a:t>
            </a:r>
            <a:r>
              <a:rPr lang="en-US" i="1" dirty="0" smtClean="0"/>
              <a:t>diff</a:t>
            </a:r>
            <a:r>
              <a:rPr lang="en-US" dirty="0" smtClean="0"/>
              <a:t>(</a:t>
            </a:r>
            <a:r>
              <a:rPr lang="en-US" i="1" dirty="0" smtClean="0"/>
              <a:t>position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) computes</a:t>
            </a:r>
            <a:br>
              <a:rPr lang="en-US" dirty="0" smtClean="0"/>
            </a:br>
            <a:r>
              <a:rPr lang="en-US" dirty="0" smtClean="0"/>
              <a:t>the derivative of </a:t>
            </a:r>
            <a:r>
              <a:rPr lang="en-US" i="1" dirty="0" smtClean="0"/>
              <a:t>velocity </a:t>
            </a:r>
            <a:r>
              <a:rPr lang="en-US" dirty="0" smtClean="0"/>
              <a:t>with respect to </a:t>
            </a:r>
            <a:r>
              <a:rPr lang="en-US" i="1" dirty="0" smtClean="0"/>
              <a:t>t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err="1" smtClean="0"/>
              <a:t>Hiz</a:t>
            </a:r>
            <a:r>
              <a:rPr lang="tr-TR" dirty="0" smtClean="0"/>
              <a:t>:=</a:t>
            </a:r>
            <a:r>
              <a:rPr lang="tr-TR" dirty="0" err="1" smtClean="0"/>
              <a:t>diff</a:t>
            </a:r>
            <a:r>
              <a:rPr lang="tr-TR" dirty="0" smtClean="0"/>
              <a:t>(</a:t>
            </a:r>
            <a:r>
              <a:rPr lang="tr-TR" dirty="0" err="1" smtClean="0"/>
              <a:t>konum,t</a:t>
            </a:r>
            <a:r>
              <a:rPr lang="tr-TR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 smtClean="0"/>
          </a:p>
          <a:p>
            <a:r>
              <a:rPr lang="en-US" dirty="0" smtClean="0"/>
              <a:t>The </a:t>
            </a:r>
            <a:r>
              <a:rPr lang="en-US" i="1" dirty="0" err="1"/>
              <a:t>evalc</a:t>
            </a:r>
            <a:r>
              <a:rPr lang="en-US" i="1" dirty="0"/>
              <a:t> </a:t>
            </a:r>
            <a:r>
              <a:rPr lang="en-US" dirty="0"/>
              <a:t>calling sequence is used to split a complex valued expression into its real and imaginary</a:t>
            </a:r>
            <a:br>
              <a:rPr lang="en-US" dirty="0"/>
            </a:br>
            <a:r>
              <a:rPr lang="en-US" dirty="0"/>
              <a:t>components. For instance, </a:t>
            </a:r>
            <a:r>
              <a:rPr lang="en-US" i="1" dirty="0" err="1"/>
              <a:t>evalc</a:t>
            </a:r>
            <a:r>
              <a:rPr lang="en-US" dirty="0"/>
              <a:t>(Re(</a:t>
            </a:r>
            <a:r>
              <a:rPr lang="en-US" i="1" dirty="0"/>
              <a:t>acceleration</a:t>
            </a:r>
            <a:r>
              <a:rPr lang="en-US" dirty="0"/>
              <a:t>)) will separate out the real components of</a:t>
            </a:r>
            <a:br>
              <a:rPr lang="en-US" dirty="0"/>
            </a:br>
            <a:r>
              <a:rPr lang="en-US" i="1" dirty="0"/>
              <a:t>acceleration</a:t>
            </a:r>
            <a:r>
              <a:rPr lang="en-US" dirty="0"/>
              <a:t>, while </a:t>
            </a:r>
            <a:r>
              <a:rPr lang="en-US" i="1" dirty="0" err="1"/>
              <a:t>evalc</a:t>
            </a:r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(</a:t>
            </a:r>
            <a:r>
              <a:rPr lang="en-US" i="1" dirty="0"/>
              <a:t>acceleration</a:t>
            </a:r>
            <a:r>
              <a:rPr lang="en-US" dirty="0"/>
              <a:t>)) will separate out the imaginary components.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/>
              <a:t>solve</a:t>
            </a:r>
            <a:r>
              <a:rPr lang="tr-TR" i="1" dirty="0"/>
              <a:t> </a:t>
            </a:r>
            <a:r>
              <a:rPr lang="tr-TR" dirty="0" err="1"/>
              <a:t>command</a:t>
            </a:r>
            <a:r>
              <a:rPr lang="tr-TR" dirty="0"/>
              <a:t> </a:t>
            </a:r>
            <a:r>
              <a:rPr lang="tr-TR" dirty="0" err="1"/>
              <a:t>solves</a:t>
            </a:r>
            <a:r>
              <a:rPr lang="tr-TR" dirty="0"/>
              <a:t> </a:t>
            </a:r>
            <a:r>
              <a:rPr lang="tr-TR" dirty="0" err="1"/>
              <a:t>equations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specified</a:t>
            </a:r>
            <a:r>
              <a:rPr lang="tr-TR" dirty="0"/>
              <a:t> </a:t>
            </a:r>
            <a:r>
              <a:rPr lang="tr-TR" dirty="0" err="1"/>
              <a:t>unknowns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i="1" dirty="0" err="1" smtClean="0"/>
              <a:t>solve</a:t>
            </a:r>
            <a:r>
              <a:rPr lang="tr-TR" dirty="0"/>
              <a:t>({</a:t>
            </a:r>
            <a:r>
              <a:rPr lang="tr-TR" i="1" dirty="0" err="1"/>
              <a:t>accelerationX</a:t>
            </a:r>
            <a:r>
              <a:rPr lang="tr-TR" dirty="0" smtClean="0"/>
              <a:t>, </a:t>
            </a:r>
            <a:r>
              <a:rPr lang="tr-TR" i="1" dirty="0" err="1" smtClean="0"/>
              <a:t>accelerationY</a:t>
            </a:r>
            <a:r>
              <a:rPr lang="tr-TR" dirty="0"/>
              <a:t>}, {</a:t>
            </a:r>
            <a:r>
              <a:rPr lang="el-GR" dirty="0"/>
              <a:t>α3, </a:t>
            </a:r>
            <a:r>
              <a:rPr lang="tr-TR" i="1" dirty="0" err="1"/>
              <a:t>dDotDot</a:t>
            </a:r>
            <a:r>
              <a:rPr lang="tr-TR" dirty="0"/>
              <a:t>}) </a:t>
            </a:r>
            <a:endParaRPr lang="tr-TR" dirty="0" smtClean="0"/>
          </a:p>
          <a:p>
            <a:r>
              <a:rPr lang="tr-TR" dirty="0" err="1" smtClean="0"/>
              <a:t>solves</a:t>
            </a:r>
            <a:r>
              <a:rPr lang="tr-TR" dirty="0" smtClean="0"/>
              <a:t> </a:t>
            </a:r>
            <a:r>
              <a:rPr lang="tr-TR" dirty="0" err="1"/>
              <a:t>equations</a:t>
            </a:r>
            <a:r>
              <a:rPr lang="tr-TR" dirty="0"/>
              <a:t> </a:t>
            </a:r>
            <a:r>
              <a:rPr lang="tr-TR" i="1" dirty="0" err="1"/>
              <a:t>accelerationX</a:t>
            </a:r>
            <a:r>
              <a:rPr lang="tr-TR" i="1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i="1" dirty="0" err="1"/>
              <a:t>accelerationY</a:t>
            </a:r>
            <a:r>
              <a:rPr lang="tr-TR" i="1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unknown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variables</a:t>
            </a:r>
            <a:r>
              <a:rPr lang="tr-TR" dirty="0"/>
              <a:t> </a:t>
            </a:r>
            <a:r>
              <a:rPr lang="el-GR" dirty="0"/>
              <a:t>α3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i="1" dirty="0" err="1"/>
              <a:t>dDotDot</a:t>
            </a:r>
            <a:r>
              <a:rPr lang="tr-TR" dirty="0"/>
              <a:t>.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  <a:p>
            <a:r>
              <a:rPr lang="en-US" dirty="0"/>
              <a:t>The </a:t>
            </a:r>
            <a:r>
              <a:rPr lang="en-US" i="1" dirty="0"/>
              <a:t>combine </a:t>
            </a:r>
            <a:r>
              <a:rPr lang="en-US" dirty="0"/>
              <a:t>function combines/simplifies terms into a single term. For instance, </a:t>
            </a:r>
            <a:r>
              <a:rPr lang="en-US" i="1" dirty="0"/>
              <a:t>combine</a:t>
            </a:r>
            <a:r>
              <a:rPr lang="en-US" dirty="0"/>
              <a:t>(</a:t>
            </a:r>
            <a:r>
              <a:rPr lang="en-US" i="1" dirty="0"/>
              <a:t>solution</a:t>
            </a:r>
            <a:r>
              <a:rPr lang="en-US" dirty="0"/>
              <a:t>,</a:t>
            </a:r>
            <a:br>
              <a:rPr lang="en-US" dirty="0"/>
            </a:br>
            <a:r>
              <a:rPr lang="en-US" i="1" dirty="0"/>
              <a:t>trig</a:t>
            </a:r>
            <a:r>
              <a:rPr lang="en-US" dirty="0"/>
              <a:t>) combines trigonometric terms within expression </a:t>
            </a:r>
            <a:r>
              <a:rPr lang="en-US" i="1" dirty="0"/>
              <a:t>solution </a:t>
            </a:r>
            <a:r>
              <a:rPr lang="en-US" dirty="0"/>
              <a:t>into simpler, shorter terms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r-TR" dirty="0" smtClean="0"/>
          </a:p>
          <a:p>
            <a:r>
              <a:rPr lang="en-US" dirty="0"/>
              <a:t>The </a:t>
            </a:r>
            <a:r>
              <a:rPr lang="en-US" i="1" dirty="0"/>
              <a:t>convert </a:t>
            </a:r>
            <a:r>
              <a:rPr lang="en-US" dirty="0"/>
              <a:t>function converts an expression from one form to another. For instance, </a:t>
            </a:r>
            <a:r>
              <a:rPr lang="en-US" i="1" dirty="0"/>
              <a:t>convert</a:t>
            </a:r>
            <a:r>
              <a:rPr lang="en-US" dirty="0"/>
              <a:t>(</a:t>
            </a:r>
            <a:r>
              <a:rPr lang="en-US" i="1" dirty="0"/>
              <a:t>solution</a:t>
            </a:r>
            <a:r>
              <a:rPr lang="en-US" dirty="0"/>
              <a:t>,</a:t>
            </a:r>
            <a:br>
              <a:rPr lang="en-US" dirty="0"/>
            </a:br>
            <a:r>
              <a:rPr lang="en-US" i="1" dirty="0"/>
              <a:t>radical</a:t>
            </a:r>
            <a:r>
              <a:rPr lang="en-US" dirty="0"/>
              <a:t>) converts </a:t>
            </a:r>
            <a:r>
              <a:rPr lang="en-US" dirty="0" err="1"/>
              <a:t>RootOfs</a:t>
            </a:r>
            <a:r>
              <a:rPr lang="en-US" dirty="0"/>
              <a:t> of polynomials to expressions in radical notation if possible. 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smtClean="0"/>
              <a:t>here </a:t>
            </a:r>
            <a:r>
              <a:rPr lang="en-US" dirty="0"/>
              <a:t>are no </a:t>
            </a:r>
            <a:r>
              <a:rPr lang="en-US" dirty="0" err="1"/>
              <a:t>RootOf</a:t>
            </a:r>
            <a:r>
              <a:rPr lang="en-US" dirty="0"/>
              <a:t> functions within the expression for </a:t>
            </a:r>
            <a:r>
              <a:rPr lang="en-US" i="1" dirty="0"/>
              <a:t>solution</a:t>
            </a:r>
            <a:r>
              <a:rPr lang="en-US" dirty="0"/>
              <a:t>, hence the form of </a:t>
            </a:r>
            <a:r>
              <a:rPr lang="en-US" i="1" dirty="0"/>
              <a:t>solution</a:t>
            </a:r>
            <a:br>
              <a:rPr lang="en-US" i="1" dirty="0"/>
            </a:br>
            <a:r>
              <a:rPr lang="en-US" dirty="0"/>
              <a:t>remains the same after conversion. The </a:t>
            </a:r>
            <a:r>
              <a:rPr lang="en-US" i="1" dirty="0"/>
              <a:t>convert </a:t>
            </a:r>
            <a:r>
              <a:rPr lang="en-US" dirty="0"/>
              <a:t>function will prove more useful when </a:t>
            </a:r>
            <a:r>
              <a:rPr lang="en-US" dirty="0" err="1"/>
              <a:t>RootOf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functions are present.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512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51</Words>
  <Application>Microsoft Office PowerPoint</Application>
  <PresentationFormat>Geniş ekran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demir's</dc:creator>
  <cp:lastModifiedBy>demir's</cp:lastModifiedBy>
  <cp:revision>7</cp:revision>
  <dcterms:created xsi:type="dcterms:W3CDTF">2017-12-06T16:13:09Z</dcterms:created>
  <dcterms:modified xsi:type="dcterms:W3CDTF">2017-12-06T16:53:24Z</dcterms:modified>
</cp:coreProperties>
</file>