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6" r:id="rId10"/>
    <p:sldId id="265" r:id="rId11"/>
    <p:sldId id="267" r:id="rId12"/>
    <p:sldId id="268" r:id="rId13"/>
    <p:sldId id="269" r:id="rId14"/>
    <p:sldId id="264"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B16"/>
    <a:srgbClr val="659A2A"/>
    <a:srgbClr val="CCECFF"/>
    <a:srgbClr val="CC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p:scale>
          <a:sx n="63" d="100"/>
          <a:sy n="63" d="100"/>
        </p:scale>
        <p:origin x="-984" y="-3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9D74E51-E14B-4618-A580-9BCBB8A6DC33}" type="datetimeFigureOut">
              <a:rPr lang="tr-TR" smtClean="0"/>
              <a:t>05/02/20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375435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D74E51-E14B-4618-A580-9BCBB8A6DC33}" type="datetimeFigureOut">
              <a:rPr lang="tr-TR" smtClean="0"/>
              <a:t>05/02/20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281763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D74E51-E14B-4618-A580-9BCBB8A6DC33}" type="datetimeFigureOut">
              <a:rPr lang="tr-TR" smtClean="0"/>
              <a:t>05/02/20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415058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D74E51-E14B-4618-A580-9BCBB8A6DC33}" type="datetimeFigureOut">
              <a:rPr lang="tr-TR" smtClean="0"/>
              <a:t>05/02/20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165585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9D74E51-E14B-4618-A580-9BCBB8A6DC33}" type="datetimeFigureOut">
              <a:rPr lang="tr-TR" smtClean="0"/>
              <a:t>05/02/20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156440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D74E51-E14B-4618-A580-9BCBB8A6DC33}" type="datetimeFigureOut">
              <a:rPr lang="tr-TR" smtClean="0"/>
              <a:t>05/02/20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261602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D74E51-E14B-4618-A580-9BCBB8A6DC33}" type="datetimeFigureOut">
              <a:rPr lang="tr-TR" smtClean="0"/>
              <a:t>05/02/20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47500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9D74E51-E14B-4618-A580-9BCBB8A6DC33}" type="datetimeFigureOut">
              <a:rPr lang="tr-TR" smtClean="0"/>
              <a:t>05/02/20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240583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D74E51-E14B-4618-A580-9BCBB8A6DC33}" type="datetimeFigureOut">
              <a:rPr lang="tr-TR" smtClean="0"/>
              <a:t>05/02/20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227229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D74E51-E14B-4618-A580-9BCBB8A6DC33}" type="datetimeFigureOut">
              <a:rPr lang="tr-TR" smtClean="0"/>
              <a:t>05/02/20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208528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D74E51-E14B-4618-A580-9BCBB8A6DC33}" type="datetimeFigureOut">
              <a:rPr lang="tr-TR" smtClean="0"/>
              <a:t>05/02/20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654F65-A6CE-4FD8-8ECF-930DD95D40B6}" type="slidenum">
              <a:rPr lang="tr-TR" smtClean="0"/>
              <a:t>‹#›</a:t>
            </a:fld>
            <a:endParaRPr lang="tr-TR"/>
          </a:p>
        </p:txBody>
      </p:sp>
    </p:spTree>
    <p:extLst>
      <p:ext uri="{BB962C8B-B14F-4D97-AF65-F5344CB8AC3E}">
        <p14:creationId xmlns:p14="http://schemas.microsoft.com/office/powerpoint/2010/main" val="1217901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74E51-E14B-4618-A580-9BCBB8A6DC33}" type="datetimeFigureOut">
              <a:rPr lang="tr-TR" smtClean="0"/>
              <a:t>05/02/20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54F65-A6CE-4FD8-8ECF-930DD95D40B6}" type="slidenum">
              <a:rPr lang="tr-TR" smtClean="0"/>
              <a:t>‹#›</a:t>
            </a:fld>
            <a:endParaRPr lang="tr-TR"/>
          </a:p>
        </p:txBody>
      </p:sp>
    </p:spTree>
    <p:extLst>
      <p:ext uri="{BB962C8B-B14F-4D97-AF65-F5344CB8AC3E}">
        <p14:creationId xmlns:p14="http://schemas.microsoft.com/office/powerpoint/2010/main" val="4837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 Id="rId4" Type="http://schemas.openxmlformats.org/officeDocument/2006/relationships/image" Target="../media/image1.jpeg"/><Relationship Id="rId5" Type="http://schemas.microsoft.com/office/2007/relationships/hdphoto" Target="../media/hdphoto1.wdp"/><Relationship Id="rId6" Type="http://schemas.openxmlformats.org/officeDocument/2006/relationships/image" Target="../media/image7.png"/><Relationship Id="rId7" Type="http://schemas.openxmlformats.org/officeDocument/2006/relationships/package" Target="../embeddings/Microsoft_Word_Document1.docx"/><Relationship Id="rId8" Type="http://schemas.openxmlformats.org/officeDocument/2006/relationships/image" Target="../media/image6.emf"/><Relationship Id="rId9"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om.tr/url?sa=i&amp;rct=j&amp;q=&amp;esrc=s&amp;source=images&amp;cd=&amp;cad=rja&amp;docid=10E46ekgy0_MxM&amp;tbnid=4gZepKb1vEOnFM:&amp;ved=0CAUQjRw&amp;url=http://www.ispozelguvenlik.com.tr/rehber/&amp;ei=bxQLU-aMBoaatAaMwoCAAQ&amp;bvm=bv.61725948,d.Yms&amp;psig=AFQjCNEwlVay2bIMmyoiTrY61ode4xxUVA&amp;ust=13933211304349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685800" y="2535039"/>
            <a:ext cx="7772400" cy="1470025"/>
          </a:xfrm>
        </p:spPr>
        <p:txBody>
          <a:bodyPr>
            <a:normAutofit/>
          </a:bodyPr>
          <a:lstStyle/>
          <a:p>
            <a:r>
              <a:rPr lang="tr-TR" sz="4000" b="1" dirty="0" smtClean="0"/>
              <a:t>BİLİMSEL YAZI TEKNİĞİ</a:t>
            </a:r>
            <a:endParaRPr lang="tr-TR" sz="4000" b="1" dirty="0"/>
          </a:p>
        </p:txBody>
      </p:sp>
      <p:sp>
        <p:nvSpPr>
          <p:cNvPr id="3" name="Alt Başlık 2"/>
          <p:cNvSpPr>
            <a:spLocks noGrp="1"/>
          </p:cNvSpPr>
          <p:nvPr>
            <p:ph type="subTitle" idx="1"/>
          </p:nvPr>
        </p:nvSpPr>
        <p:spPr>
          <a:xfrm>
            <a:off x="251519" y="5877272"/>
            <a:ext cx="8628915" cy="864096"/>
          </a:xfrm>
        </p:spPr>
        <p:txBody>
          <a:bodyPr>
            <a:normAutofit/>
          </a:bodyPr>
          <a:lstStyle/>
          <a:p>
            <a:r>
              <a:rPr lang="tr-TR" sz="2400" dirty="0" err="1" smtClean="0">
                <a:solidFill>
                  <a:schemeClr val="tx1">
                    <a:lumMod val="75000"/>
                    <a:lumOff val="25000"/>
                  </a:schemeClr>
                </a:solidFill>
              </a:rPr>
              <a:t>Doç.Dr</a:t>
            </a:r>
            <a:r>
              <a:rPr lang="tr-TR" sz="2400" dirty="0" smtClean="0">
                <a:solidFill>
                  <a:schemeClr val="tx1">
                    <a:lumMod val="75000"/>
                    <a:lumOff val="25000"/>
                  </a:schemeClr>
                </a:solidFill>
              </a:rPr>
              <a:t>. Cenk Hamamcıoğlu</a:t>
            </a:r>
          </a:p>
          <a:p>
            <a:r>
              <a:rPr lang="tr-TR" sz="1600" dirty="0" smtClean="0">
                <a:solidFill>
                  <a:schemeClr val="tx1">
                    <a:lumMod val="75000"/>
                    <a:lumOff val="25000"/>
                  </a:schemeClr>
                </a:solidFill>
              </a:rPr>
              <a:t>Seminer -  </a:t>
            </a:r>
            <a:r>
              <a:rPr lang="tr-TR" sz="1600" dirty="0" smtClean="0">
                <a:solidFill>
                  <a:schemeClr val="tx1">
                    <a:lumMod val="75000"/>
                    <a:lumOff val="25000"/>
                  </a:schemeClr>
                </a:solidFill>
              </a:rPr>
              <a:t>13</a:t>
            </a:r>
            <a:r>
              <a:rPr lang="tr-TR" sz="1600" dirty="0" smtClean="0">
                <a:solidFill>
                  <a:schemeClr val="tx1">
                    <a:lumMod val="75000"/>
                    <a:lumOff val="25000"/>
                  </a:schemeClr>
                </a:solidFill>
              </a:rPr>
              <a:t>.02.2020</a:t>
            </a:r>
            <a:endParaRPr lang="tr-TR" sz="1600" dirty="0">
              <a:solidFill>
                <a:schemeClr val="tx1">
                  <a:lumMod val="75000"/>
                  <a:lumOff val="25000"/>
                </a:schemeClr>
              </a:solidFill>
            </a:endParaRPr>
          </a:p>
        </p:txBody>
      </p:sp>
    </p:spTree>
    <p:extLst>
      <p:ext uri="{BB962C8B-B14F-4D97-AF65-F5344CB8AC3E}">
        <p14:creationId xmlns:p14="http://schemas.microsoft.com/office/powerpoint/2010/main" val="3746077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6678751"/>
          </a:xfrm>
          <a:prstGeom prst="rect">
            <a:avLst/>
          </a:prstGeom>
        </p:spPr>
        <p:txBody>
          <a:bodyPr wrap="square">
            <a:spAutoFit/>
          </a:bodyPr>
          <a:lstStyle/>
          <a:p>
            <a:r>
              <a:rPr lang="tr-TR" sz="2400" b="1" dirty="0" smtClean="0"/>
              <a:t>KAYNAKLAR</a:t>
            </a:r>
            <a:r>
              <a:rPr lang="tr-TR" sz="2400" dirty="0" smtClean="0"/>
              <a:t>IN METİN İÇİNDE GÖSTERİMİ</a:t>
            </a:r>
            <a:endParaRPr lang="tr-TR" sz="2400" b="1" dirty="0" smtClean="0"/>
          </a:p>
          <a:p>
            <a:endParaRPr lang="tr-TR" sz="2400" b="1" dirty="0" smtClean="0"/>
          </a:p>
          <a:p>
            <a:endParaRPr lang="tr-TR" sz="2800" dirty="0"/>
          </a:p>
          <a:p>
            <a:pPr marL="342900" indent="-342900">
              <a:buFont typeface="Arial" panose="020B0604020202020204" pitchFamily="34" charset="0"/>
              <a:buChar char="•"/>
            </a:pPr>
            <a:r>
              <a:rPr lang="tr-TR" sz="2000" dirty="0" smtClean="0"/>
              <a:t>Metinde </a:t>
            </a:r>
            <a:r>
              <a:rPr lang="tr-TR" sz="2000" b="1" dirty="0" smtClean="0"/>
              <a:t>kişilerin görüşlerinden </a:t>
            </a:r>
            <a:r>
              <a:rPr lang="tr-TR" sz="2000" b="1" dirty="0" err="1" smtClean="0"/>
              <a:t>sözedilmesi</a:t>
            </a:r>
            <a:r>
              <a:rPr lang="tr-TR" sz="2000" b="1" dirty="0" smtClean="0"/>
              <a:t> durumu</a:t>
            </a:r>
            <a:r>
              <a:rPr lang="tr-TR" sz="2000" dirty="0" smtClean="0"/>
              <a:t>nda;</a:t>
            </a:r>
          </a:p>
          <a:p>
            <a:endParaRPr lang="tr-TR" sz="1000" b="1" dirty="0">
              <a:solidFill>
                <a:schemeClr val="accent2">
                  <a:lumMod val="75000"/>
                </a:schemeClr>
              </a:solidFill>
            </a:endParaRPr>
          </a:p>
          <a:p>
            <a:r>
              <a:rPr lang="tr-TR" b="1" dirty="0" smtClean="0">
                <a:solidFill>
                  <a:schemeClr val="accent2">
                    <a:lumMod val="75000"/>
                  </a:schemeClr>
                </a:solidFill>
              </a:rPr>
              <a:t>      … iklim değişikliğinin üstesinden gelebilmek için </a:t>
            </a:r>
            <a:r>
              <a:rPr lang="tr-TR" b="1" dirty="0" err="1" smtClean="0">
                <a:solidFill>
                  <a:schemeClr val="accent2">
                    <a:lumMod val="75000"/>
                  </a:schemeClr>
                </a:solidFill>
              </a:rPr>
              <a:t>Goldman</a:t>
            </a:r>
            <a:r>
              <a:rPr lang="tr-TR" b="1" dirty="0" smtClean="0">
                <a:solidFill>
                  <a:schemeClr val="accent2">
                    <a:lumMod val="75000"/>
                  </a:schemeClr>
                </a:solidFill>
              </a:rPr>
              <a:t> ve </a:t>
            </a:r>
            <a:r>
              <a:rPr lang="tr-TR" b="1" dirty="0" err="1" smtClean="0">
                <a:solidFill>
                  <a:schemeClr val="accent2">
                    <a:lumMod val="75000"/>
                  </a:schemeClr>
                </a:solidFill>
              </a:rPr>
              <a:t>Gorham</a:t>
            </a:r>
            <a:r>
              <a:rPr lang="tr-TR" b="1" dirty="0" smtClean="0">
                <a:solidFill>
                  <a:schemeClr val="accent2">
                    <a:lumMod val="75000"/>
                  </a:schemeClr>
                </a:solidFill>
              </a:rPr>
              <a:t> (2006:42)  </a:t>
            </a:r>
          </a:p>
          <a:p>
            <a:r>
              <a:rPr lang="tr-TR" b="1" dirty="0">
                <a:solidFill>
                  <a:schemeClr val="accent2">
                    <a:lumMod val="75000"/>
                  </a:schemeClr>
                </a:solidFill>
              </a:rPr>
              <a:t> </a:t>
            </a:r>
            <a:r>
              <a:rPr lang="tr-TR" b="1" dirty="0" smtClean="0">
                <a:solidFill>
                  <a:schemeClr val="accent2">
                    <a:lumMod val="75000"/>
                  </a:schemeClr>
                </a:solidFill>
              </a:rPr>
              <a:t>     öncelikle "daha az yakıt tüketecek malzeme ağırlığına sahip taşıtların üretilmesi </a:t>
            </a:r>
          </a:p>
          <a:p>
            <a:r>
              <a:rPr lang="tr-TR" b="1" dirty="0">
                <a:solidFill>
                  <a:schemeClr val="accent2">
                    <a:lumMod val="75000"/>
                  </a:schemeClr>
                </a:solidFill>
              </a:rPr>
              <a:t> </a:t>
            </a:r>
            <a:r>
              <a:rPr lang="tr-TR" b="1" dirty="0" smtClean="0">
                <a:solidFill>
                  <a:schemeClr val="accent2">
                    <a:lumMod val="75000"/>
                  </a:schemeClr>
                </a:solidFill>
              </a:rPr>
              <a:t>     gerektiğini" savunmaktadır.</a:t>
            </a:r>
          </a:p>
          <a:p>
            <a:endParaRPr lang="tr-TR" b="1" dirty="0">
              <a:solidFill>
                <a:schemeClr val="accent2">
                  <a:lumMod val="75000"/>
                </a:schemeClr>
              </a:solidFill>
            </a:endParaRPr>
          </a:p>
          <a:p>
            <a:pPr marL="285750" indent="-285750">
              <a:buFont typeface="Arial" panose="020B0604020202020204" pitchFamily="34" charset="0"/>
              <a:buChar char="•"/>
            </a:pPr>
            <a:r>
              <a:rPr lang="tr-TR" sz="2000" dirty="0"/>
              <a:t>Gönderme yapılan kaynağın </a:t>
            </a:r>
            <a:r>
              <a:rPr lang="tr-TR" sz="2000" b="1" dirty="0"/>
              <a:t>yazar sayısı ikiden fazla </a:t>
            </a:r>
            <a:r>
              <a:rPr lang="tr-TR" sz="2000" dirty="0"/>
              <a:t>ise;</a:t>
            </a:r>
          </a:p>
          <a:p>
            <a:pPr marL="285750" indent="-285750">
              <a:buFont typeface="Arial" panose="020B0604020202020204" pitchFamily="34" charset="0"/>
              <a:buChar char="•"/>
            </a:pPr>
            <a:endParaRPr lang="tr-TR" sz="1000" b="1" dirty="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a:t>
            </a:r>
            <a:r>
              <a:rPr lang="tr-TR" b="1" dirty="0" err="1" smtClean="0">
                <a:solidFill>
                  <a:schemeClr val="accent2">
                    <a:lumMod val="75000"/>
                  </a:schemeClr>
                </a:solidFill>
              </a:rPr>
              <a:t>Goldman</a:t>
            </a:r>
            <a:r>
              <a:rPr lang="tr-TR" b="1" dirty="0" smtClean="0">
                <a:solidFill>
                  <a:schemeClr val="accent2">
                    <a:lumMod val="75000"/>
                  </a:schemeClr>
                </a:solidFill>
              </a:rPr>
              <a:t> vd. (2006:42)  </a:t>
            </a:r>
            <a:r>
              <a:rPr lang="tr-TR" sz="1600" i="1" dirty="0" err="1" smtClean="0">
                <a:solidFill>
                  <a:schemeClr val="accent2">
                    <a:lumMod val="75000"/>
                  </a:schemeClr>
                </a:solidFill>
              </a:rPr>
              <a:t>Türkçe’de</a:t>
            </a:r>
            <a:endParaRPr lang="tr-TR" sz="1600" i="1" dirty="0" smtClean="0">
              <a:solidFill>
                <a:schemeClr val="accent2">
                  <a:lumMod val="75000"/>
                </a:schemeClr>
              </a:solidFill>
            </a:endParaRPr>
          </a:p>
          <a:p>
            <a:r>
              <a:rPr lang="tr-TR" b="1" dirty="0" smtClean="0">
                <a:solidFill>
                  <a:schemeClr val="accent2">
                    <a:lumMod val="75000"/>
                  </a:schemeClr>
                </a:solidFill>
              </a:rPr>
              <a:t>     </a:t>
            </a:r>
            <a:r>
              <a:rPr lang="tr-TR" b="1" dirty="0" err="1" smtClean="0">
                <a:solidFill>
                  <a:schemeClr val="accent2">
                    <a:lumMod val="75000"/>
                  </a:schemeClr>
                </a:solidFill>
              </a:rPr>
              <a:t>Goldman</a:t>
            </a:r>
            <a:r>
              <a:rPr lang="tr-TR" b="1" dirty="0" smtClean="0">
                <a:solidFill>
                  <a:schemeClr val="accent2">
                    <a:lumMod val="75000"/>
                  </a:schemeClr>
                </a:solidFill>
              </a:rPr>
              <a:t> et. al. </a:t>
            </a:r>
            <a:r>
              <a:rPr lang="tr-TR" b="1" dirty="0">
                <a:solidFill>
                  <a:schemeClr val="accent2">
                    <a:lumMod val="75000"/>
                  </a:schemeClr>
                </a:solidFill>
              </a:rPr>
              <a:t>(2006:42) </a:t>
            </a:r>
            <a:r>
              <a:rPr lang="tr-TR" sz="1600" i="1" dirty="0" err="1">
                <a:solidFill>
                  <a:schemeClr val="accent2">
                    <a:lumMod val="75000"/>
                  </a:schemeClr>
                </a:solidFill>
              </a:rPr>
              <a:t>İngilizce’de</a:t>
            </a:r>
            <a:endParaRPr lang="tr-TR" sz="1600" i="1" dirty="0">
              <a:solidFill>
                <a:schemeClr val="accent2">
                  <a:lumMod val="75000"/>
                </a:schemeClr>
              </a:solidFill>
            </a:endParaRPr>
          </a:p>
          <a:p>
            <a:endParaRPr lang="tr-TR" sz="2000" b="1" dirty="0">
              <a:solidFill>
                <a:schemeClr val="accent2">
                  <a:lumMod val="75000"/>
                </a:schemeClr>
              </a:solidFill>
            </a:endParaRPr>
          </a:p>
          <a:p>
            <a:pPr marL="342900" indent="-342900">
              <a:buFont typeface="Arial" panose="020B0604020202020204" pitchFamily="34" charset="0"/>
              <a:buChar char="•"/>
            </a:pPr>
            <a:r>
              <a:rPr lang="tr-TR" sz="2000" b="1" dirty="0" smtClean="0"/>
              <a:t>Gönderme yapılacak bilgiye ulaşılan kaynakta başka bir kaynağa gönderme yapıyorsa;</a:t>
            </a:r>
          </a:p>
          <a:p>
            <a:pPr marL="342900" indent="-342900">
              <a:buFont typeface="Arial" panose="020B0604020202020204" pitchFamily="34" charset="0"/>
              <a:buChar char="•"/>
            </a:pPr>
            <a:endParaRPr lang="tr-TR" sz="1000" b="1" dirty="0">
              <a:solidFill>
                <a:schemeClr val="accent2">
                  <a:lumMod val="75000"/>
                </a:schemeClr>
              </a:solidFill>
            </a:endParaRPr>
          </a:p>
          <a:p>
            <a:r>
              <a:rPr lang="tr-TR" sz="2000" b="1" dirty="0">
                <a:solidFill>
                  <a:schemeClr val="accent2">
                    <a:lumMod val="75000"/>
                  </a:schemeClr>
                </a:solidFill>
              </a:rPr>
              <a:t> </a:t>
            </a:r>
            <a:r>
              <a:rPr lang="tr-TR" sz="2000" b="1" dirty="0" smtClean="0">
                <a:solidFill>
                  <a:schemeClr val="accent2">
                    <a:lumMod val="75000"/>
                  </a:schemeClr>
                </a:solidFill>
              </a:rPr>
              <a:t>     </a:t>
            </a:r>
            <a:r>
              <a:rPr lang="tr-TR" sz="2000" dirty="0" smtClean="0"/>
              <a:t>Dipnot olarak gönderme yapılan sayfanın aşağısında,</a:t>
            </a:r>
          </a:p>
          <a:p>
            <a:r>
              <a:rPr lang="tr-TR" b="1" dirty="0" smtClean="0">
                <a:solidFill>
                  <a:schemeClr val="accent2">
                    <a:lumMod val="75000"/>
                  </a:schemeClr>
                </a:solidFill>
              </a:rPr>
              <a:t>      Ünsal, </a:t>
            </a:r>
            <a:r>
              <a:rPr lang="tr-TR" b="1" dirty="0">
                <a:solidFill>
                  <a:schemeClr val="accent2">
                    <a:lumMod val="75000"/>
                  </a:schemeClr>
                </a:solidFill>
              </a:rPr>
              <a:t>F. </a:t>
            </a:r>
            <a:r>
              <a:rPr lang="tr-TR" b="1" dirty="0" smtClean="0">
                <a:solidFill>
                  <a:schemeClr val="accent2">
                    <a:lumMod val="75000"/>
                  </a:schemeClr>
                </a:solidFill>
              </a:rPr>
              <a:t>(2008:123)’de Işık, B. (2003) Ulaşımda Yenilikçi Politikalar, YEM </a:t>
            </a:r>
          </a:p>
          <a:p>
            <a:r>
              <a:rPr lang="tr-TR" b="1" dirty="0">
                <a:solidFill>
                  <a:schemeClr val="accent2">
                    <a:lumMod val="75000"/>
                  </a:schemeClr>
                </a:solidFill>
              </a:rPr>
              <a:t> </a:t>
            </a:r>
            <a:r>
              <a:rPr lang="tr-TR" b="1" dirty="0" smtClean="0">
                <a:solidFill>
                  <a:schemeClr val="accent2">
                    <a:lumMod val="75000"/>
                  </a:schemeClr>
                </a:solidFill>
              </a:rPr>
              <a:t>     Yayınları, İstanbul</a:t>
            </a:r>
            <a:r>
              <a:rPr lang="tr-TR" b="1" i="1" dirty="0" smtClean="0">
                <a:solidFill>
                  <a:schemeClr val="accent2">
                    <a:lumMod val="75000"/>
                  </a:schemeClr>
                </a:solidFill>
              </a:rPr>
              <a:t> </a:t>
            </a:r>
            <a:r>
              <a:rPr lang="tr-TR" b="1" dirty="0" smtClean="0">
                <a:solidFill>
                  <a:schemeClr val="accent2">
                    <a:lumMod val="75000"/>
                  </a:schemeClr>
                </a:solidFill>
              </a:rPr>
              <a:t>kaynağından alıntı yapılmıştır.</a:t>
            </a:r>
          </a:p>
          <a:p>
            <a:endParaRPr lang="tr-TR" sz="2000" b="1" dirty="0">
              <a:solidFill>
                <a:schemeClr val="accent2">
                  <a:lumMod val="75000"/>
                </a:schemeClr>
              </a:solidFill>
            </a:endParaRPr>
          </a:p>
          <a:p>
            <a:r>
              <a:rPr lang="tr-TR" sz="2000" b="1" dirty="0" smtClean="0">
                <a:solidFill>
                  <a:schemeClr val="accent2">
                    <a:lumMod val="75000"/>
                  </a:schemeClr>
                </a:solidFill>
              </a:rPr>
              <a:t> </a:t>
            </a:r>
            <a:endParaRPr lang="tr-TR" b="1" dirty="0">
              <a:solidFill>
                <a:schemeClr val="accent2">
                  <a:lumMod val="75000"/>
                </a:schemeClr>
              </a:solidFill>
            </a:endParaRPr>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156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6309420"/>
          </a:xfrm>
          <a:prstGeom prst="rect">
            <a:avLst/>
          </a:prstGeom>
        </p:spPr>
        <p:txBody>
          <a:bodyPr wrap="square">
            <a:spAutoFit/>
          </a:bodyPr>
          <a:lstStyle/>
          <a:p>
            <a:r>
              <a:rPr lang="tr-TR" sz="2400" b="1" dirty="0" smtClean="0"/>
              <a:t>KAYNAKLARIN</a:t>
            </a:r>
            <a:r>
              <a:rPr lang="tr-TR" sz="2400" dirty="0" smtClean="0"/>
              <a:t> AÇILIMIN VERİLMESİ</a:t>
            </a:r>
            <a:endParaRPr lang="tr-TR" sz="2400" b="1" dirty="0" smtClean="0"/>
          </a:p>
          <a:p>
            <a:endParaRPr lang="tr-TR" sz="2800" dirty="0" smtClean="0"/>
          </a:p>
          <a:p>
            <a:endParaRPr lang="tr-TR" sz="2000" b="1" dirty="0">
              <a:solidFill>
                <a:schemeClr val="accent2">
                  <a:lumMod val="75000"/>
                </a:schemeClr>
              </a:solidFill>
            </a:endParaRPr>
          </a:p>
          <a:p>
            <a:pPr marL="342900" indent="-342900">
              <a:buFont typeface="Arial" panose="020B0604020202020204" pitchFamily="34" charset="0"/>
              <a:buChar char="•"/>
            </a:pPr>
            <a:r>
              <a:rPr lang="tr-TR" sz="2000" dirty="0" smtClean="0"/>
              <a:t>kaynak</a:t>
            </a:r>
            <a:r>
              <a:rPr lang="tr-TR" sz="2000" b="1" dirty="0" smtClean="0"/>
              <a:t> kitap </a:t>
            </a:r>
            <a:r>
              <a:rPr lang="tr-TR" sz="2000" dirty="0" smtClean="0"/>
              <a:t>ise;</a:t>
            </a:r>
          </a:p>
          <a:p>
            <a:pPr marL="342900" indent="-342900">
              <a:buFont typeface="Arial" panose="020B0604020202020204" pitchFamily="34" charset="0"/>
              <a:buChar char="•"/>
            </a:pPr>
            <a:endParaRPr lang="tr-TR" sz="1000" b="1" dirty="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Işık, B. (2003) Ulaşımda Yenilikçi Politikalar,  YEM Yayınları, İstanbul.</a:t>
            </a:r>
          </a:p>
          <a:p>
            <a:endParaRPr lang="tr-TR" b="1" dirty="0">
              <a:solidFill>
                <a:schemeClr val="accent2">
                  <a:lumMod val="75000"/>
                </a:schemeClr>
              </a:solidFill>
            </a:endParaRPr>
          </a:p>
          <a:p>
            <a:pPr marL="285750" indent="-285750">
              <a:buFont typeface="Arial" panose="020B0604020202020204" pitchFamily="34" charset="0"/>
              <a:buChar char="•"/>
            </a:pPr>
            <a:r>
              <a:rPr lang="tr-TR" sz="2000" dirty="0" smtClean="0"/>
              <a:t>kaynak </a:t>
            </a:r>
            <a:r>
              <a:rPr lang="tr-TR" sz="2000" dirty="0"/>
              <a:t>editörü olan bir </a:t>
            </a:r>
            <a:r>
              <a:rPr lang="tr-TR" sz="2000" b="1" dirty="0"/>
              <a:t>kitapta bölüm </a:t>
            </a:r>
            <a:r>
              <a:rPr lang="tr-TR" sz="2000" dirty="0"/>
              <a:t>ise;</a:t>
            </a:r>
          </a:p>
          <a:p>
            <a:pPr marL="285750" indent="-285750">
              <a:buFont typeface="Arial" panose="020B0604020202020204" pitchFamily="34" charset="0"/>
              <a:buChar char="•"/>
            </a:pPr>
            <a:endParaRPr lang="tr-TR" sz="1000" b="1" dirty="0">
              <a:solidFill>
                <a:schemeClr val="accent2">
                  <a:lumMod val="75000"/>
                </a:schemeClr>
              </a:solidFill>
            </a:endParaRPr>
          </a:p>
          <a:p>
            <a:r>
              <a:rPr lang="tr-TR" b="1" dirty="0" smtClean="0">
                <a:solidFill>
                  <a:schemeClr val="accent2">
                    <a:lumMod val="75000"/>
                  </a:schemeClr>
                </a:solidFill>
              </a:rPr>
              <a:t>      Yenen, Z. (1993) "İstanbul: A City of </a:t>
            </a:r>
            <a:r>
              <a:rPr lang="tr-TR" b="1" dirty="0" err="1" smtClean="0">
                <a:solidFill>
                  <a:schemeClr val="accent2">
                    <a:lumMod val="75000"/>
                  </a:schemeClr>
                </a:solidFill>
              </a:rPr>
              <a:t>Waterfronts</a:t>
            </a:r>
            <a:r>
              <a:rPr lang="tr-TR" b="1" dirty="0" smtClean="0">
                <a:solidFill>
                  <a:schemeClr val="accent2">
                    <a:lumMod val="75000"/>
                  </a:schemeClr>
                </a:solidFill>
              </a:rPr>
              <a:t> </a:t>
            </a:r>
            <a:r>
              <a:rPr lang="tr-TR" b="1" dirty="0" err="1" smtClean="0">
                <a:solidFill>
                  <a:schemeClr val="accent2">
                    <a:lumMod val="75000"/>
                  </a:schemeClr>
                </a:solidFill>
              </a:rPr>
              <a:t>or</a:t>
            </a:r>
            <a:r>
              <a:rPr lang="tr-TR" b="1" dirty="0" smtClean="0">
                <a:solidFill>
                  <a:schemeClr val="accent2">
                    <a:lumMod val="75000"/>
                  </a:schemeClr>
                </a:solidFill>
              </a:rPr>
              <a:t> A City </a:t>
            </a:r>
            <a:r>
              <a:rPr lang="tr-TR" b="1" dirty="0" err="1" smtClean="0">
                <a:solidFill>
                  <a:schemeClr val="accent2">
                    <a:lumMod val="75000"/>
                  </a:schemeClr>
                </a:solidFill>
              </a:rPr>
              <a:t>Inland</a:t>
            </a:r>
            <a:r>
              <a:rPr lang="tr-TR" b="1" dirty="0" smtClean="0">
                <a:solidFill>
                  <a:schemeClr val="accent2">
                    <a:lumMod val="75000"/>
                  </a:schemeClr>
                </a:solidFill>
              </a:rPr>
              <a:t>", </a:t>
            </a:r>
            <a:r>
              <a:rPr lang="tr-TR" b="1" dirty="0" err="1" smtClean="0">
                <a:solidFill>
                  <a:schemeClr val="accent2">
                    <a:lumMod val="75000"/>
                  </a:schemeClr>
                </a:solidFill>
              </a:rPr>
              <a:t>Waterfronts</a:t>
            </a:r>
            <a:r>
              <a:rPr lang="tr-TR" b="1" dirty="0" smtClean="0">
                <a:solidFill>
                  <a:schemeClr val="accent2">
                    <a:lumMod val="75000"/>
                  </a:schemeClr>
                </a:solidFill>
              </a:rPr>
              <a:t>:    </a:t>
            </a:r>
          </a:p>
          <a:p>
            <a:r>
              <a:rPr lang="tr-TR" b="1" dirty="0">
                <a:solidFill>
                  <a:schemeClr val="accent2">
                    <a:lumMod val="75000"/>
                  </a:schemeClr>
                </a:solidFill>
              </a:rPr>
              <a:t> </a:t>
            </a:r>
            <a:r>
              <a:rPr lang="tr-TR" b="1" dirty="0" smtClean="0">
                <a:solidFill>
                  <a:schemeClr val="accent2">
                    <a:lumMod val="75000"/>
                  </a:schemeClr>
                </a:solidFill>
              </a:rPr>
              <a:t>     A New </a:t>
            </a:r>
            <a:r>
              <a:rPr lang="tr-TR" b="1" dirty="0" err="1" smtClean="0">
                <a:solidFill>
                  <a:schemeClr val="accent2">
                    <a:lumMod val="75000"/>
                  </a:schemeClr>
                </a:solidFill>
              </a:rPr>
              <a:t>Frontier</a:t>
            </a:r>
            <a:r>
              <a:rPr lang="tr-TR" b="1" dirty="0" smtClean="0">
                <a:solidFill>
                  <a:schemeClr val="accent2">
                    <a:lumMod val="75000"/>
                  </a:schemeClr>
                </a:solidFill>
              </a:rPr>
              <a:t> </a:t>
            </a:r>
            <a:r>
              <a:rPr lang="tr-TR" b="1" dirty="0" err="1" smtClean="0">
                <a:solidFill>
                  <a:schemeClr val="accent2">
                    <a:lumMod val="75000"/>
                  </a:schemeClr>
                </a:solidFill>
              </a:rPr>
              <a:t>for</a:t>
            </a:r>
            <a:r>
              <a:rPr lang="tr-TR" b="1" dirty="0" smtClean="0">
                <a:solidFill>
                  <a:schemeClr val="accent2">
                    <a:lumMod val="75000"/>
                  </a:schemeClr>
                </a:solidFill>
              </a:rPr>
              <a:t> </a:t>
            </a:r>
            <a:r>
              <a:rPr lang="tr-TR" b="1" dirty="0" err="1" smtClean="0">
                <a:solidFill>
                  <a:schemeClr val="accent2">
                    <a:lumMod val="75000"/>
                  </a:schemeClr>
                </a:solidFill>
              </a:rPr>
              <a:t>Cities</a:t>
            </a:r>
            <a:r>
              <a:rPr lang="tr-TR" b="1" dirty="0" smtClean="0">
                <a:solidFill>
                  <a:schemeClr val="accent2">
                    <a:lumMod val="75000"/>
                  </a:schemeClr>
                </a:solidFill>
              </a:rPr>
              <a:t> on </a:t>
            </a:r>
            <a:r>
              <a:rPr lang="tr-TR" b="1" dirty="0" err="1" smtClean="0">
                <a:solidFill>
                  <a:schemeClr val="accent2">
                    <a:lumMod val="75000"/>
                  </a:schemeClr>
                </a:solidFill>
              </a:rPr>
              <a:t>Water</a:t>
            </a:r>
            <a:r>
              <a:rPr lang="tr-TR" b="1" dirty="0" smtClean="0">
                <a:solidFill>
                  <a:schemeClr val="accent2">
                    <a:lumMod val="75000"/>
                  </a:schemeClr>
                </a:solidFill>
              </a:rPr>
              <a:t>, R. </a:t>
            </a:r>
            <a:r>
              <a:rPr lang="tr-TR" b="1" dirty="0" err="1" smtClean="0">
                <a:solidFill>
                  <a:schemeClr val="accent2">
                    <a:lumMod val="75000"/>
                  </a:schemeClr>
                </a:solidFill>
              </a:rPr>
              <a:t>Bruttomesso</a:t>
            </a:r>
            <a:r>
              <a:rPr lang="tr-TR" b="1" dirty="0" smtClean="0">
                <a:solidFill>
                  <a:schemeClr val="accent2">
                    <a:lumMod val="75000"/>
                  </a:schemeClr>
                </a:solidFill>
              </a:rPr>
              <a:t> (ed.), </a:t>
            </a:r>
            <a:r>
              <a:rPr lang="tr-TR" b="1" dirty="0" err="1" smtClean="0">
                <a:solidFill>
                  <a:schemeClr val="accent2">
                    <a:lumMod val="75000"/>
                  </a:schemeClr>
                </a:solidFill>
              </a:rPr>
              <a:t>Cities</a:t>
            </a:r>
            <a:r>
              <a:rPr lang="tr-TR" b="1" dirty="0" smtClean="0">
                <a:solidFill>
                  <a:schemeClr val="accent2">
                    <a:lumMod val="75000"/>
                  </a:schemeClr>
                </a:solidFill>
              </a:rPr>
              <a:t> on </a:t>
            </a:r>
            <a:r>
              <a:rPr lang="tr-TR" b="1" dirty="0" err="1" smtClean="0">
                <a:solidFill>
                  <a:schemeClr val="accent2">
                    <a:lumMod val="75000"/>
                  </a:schemeClr>
                </a:solidFill>
              </a:rPr>
              <a:t>Water</a:t>
            </a:r>
            <a:r>
              <a:rPr lang="tr-TR" b="1" dirty="0" smtClean="0">
                <a:solidFill>
                  <a:schemeClr val="accent2">
                    <a:lumMod val="75000"/>
                  </a:schemeClr>
                </a:solidFill>
              </a:rPr>
              <a:t>, </a:t>
            </a:r>
          </a:p>
          <a:p>
            <a:r>
              <a:rPr lang="tr-TR" b="1" dirty="0">
                <a:solidFill>
                  <a:schemeClr val="accent2">
                    <a:lumMod val="75000"/>
                  </a:schemeClr>
                </a:solidFill>
              </a:rPr>
              <a:t> </a:t>
            </a:r>
            <a:r>
              <a:rPr lang="tr-TR" b="1" dirty="0" smtClean="0">
                <a:solidFill>
                  <a:schemeClr val="accent2">
                    <a:lumMod val="75000"/>
                  </a:schemeClr>
                </a:solidFill>
              </a:rPr>
              <a:t>     </a:t>
            </a:r>
            <a:r>
              <a:rPr lang="tr-TR" b="1" dirty="0" err="1" smtClean="0">
                <a:solidFill>
                  <a:schemeClr val="accent2">
                    <a:lumMod val="75000"/>
                  </a:schemeClr>
                </a:solidFill>
              </a:rPr>
              <a:t>Venice</a:t>
            </a:r>
            <a:r>
              <a:rPr lang="tr-TR" b="1" dirty="0" smtClean="0">
                <a:solidFill>
                  <a:schemeClr val="accent2">
                    <a:lumMod val="75000"/>
                  </a:schemeClr>
                </a:solidFill>
              </a:rPr>
              <a:t>, pp.116-124.</a:t>
            </a:r>
          </a:p>
          <a:p>
            <a:endParaRPr lang="tr-TR" sz="2000" b="1" dirty="0">
              <a:solidFill>
                <a:schemeClr val="accent2">
                  <a:lumMod val="75000"/>
                </a:schemeClr>
              </a:solidFill>
            </a:endParaRPr>
          </a:p>
          <a:p>
            <a:pPr marL="342900" indent="-342900">
              <a:buFont typeface="Arial" panose="020B0604020202020204" pitchFamily="34" charset="0"/>
              <a:buChar char="•"/>
            </a:pPr>
            <a:r>
              <a:rPr lang="tr-TR" sz="2000" dirty="0" smtClean="0"/>
              <a:t>kaynak</a:t>
            </a:r>
            <a:r>
              <a:rPr lang="tr-TR" sz="2000" b="1" dirty="0" smtClean="0"/>
              <a:t> </a:t>
            </a:r>
            <a:r>
              <a:rPr lang="tr-TR" sz="2000" dirty="0"/>
              <a:t>konferans-sempozyum (</a:t>
            </a:r>
            <a:r>
              <a:rPr lang="tr-TR" sz="2000" dirty="0" err="1"/>
              <a:t>proceedings</a:t>
            </a:r>
            <a:r>
              <a:rPr lang="tr-TR" sz="2000" dirty="0"/>
              <a:t>) kitabında </a:t>
            </a:r>
            <a:r>
              <a:rPr lang="tr-TR" sz="2000" b="1" dirty="0"/>
              <a:t>yayınlanmış bildiri </a:t>
            </a:r>
            <a:r>
              <a:rPr lang="tr-TR" sz="2000" dirty="0"/>
              <a:t>ise</a:t>
            </a:r>
            <a:r>
              <a:rPr lang="tr-TR" sz="2000" b="1" dirty="0" smtClean="0"/>
              <a:t>;</a:t>
            </a:r>
          </a:p>
          <a:p>
            <a:pPr marL="342900" indent="-342900">
              <a:buFont typeface="Arial" panose="020B0604020202020204" pitchFamily="34" charset="0"/>
              <a:buChar char="•"/>
            </a:pPr>
            <a:endParaRPr lang="tr-TR" sz="1000" b="1" dirty="0"/>
          </a:p>
          <a:p>
            <a:r>
              <a:rPr lang="tr-TR" b="1" dirty="0">
                <a:solidFill>
                  <a:schemeClr val="accent2">
                    <a:lumMod val="75000"/>
                  </a:schemeClr>
                </a:solidFill>
              </a:rPr>
              <a:t> </a:t>
            </a:r>
            <a:r>
              <a:rPr lang="tr-TR" b="1" dirty="0" smtClean="0">
                <a:solidFill>
                  <a:schemeClr val="accent2">
                    <a:lumMod val="75000"/>
                  </a:schemeClr>
                </a:solidFill>
              </a:rPr>
              <a:t>     Yardım</a:t>
            </a:r>
            <a:r>
              <a:rPr lang="tr-TR" b="1" dirty="0">
                <a:solidFill>
                  <a:schemeClr val="accent2">
                    <a:lumMod val="75000"/>
                  </a:schemeClr>
                </a:solidFill>
              </a:rPr>
              <a:t>, M.S. (2006) </a:t>
            </a:r>
            <a:r>
              <a:rPr lang="tr-TR" b="1" dirty="0" smtClean="0">
                <a:solidFill>
                  <a:schemeClr val="accent2">
                    <a:lumMod val="75000"/>
                  </a:schemeClr>
                </a:solidFill>
              </a:rPr>
              <a:t>"İstanbul </a:t>
            </a:r>
            <a:r>
              <a:rPr lang="tr-TR" b="1" dirty="0">
                <a:solidFill>
                  <a:schemeClr val="accent2">
                    <a:lumMod val="75000"/>
                  </a:schemeClr>
                </a:solidFill>
              </a:rPr>
              <a:t>Tarihi Yarımada Koridorunda 2005 yılı için </a:t>
            </a:r>
            <a:r>
              <a:rPr lang="tr-TR" b="1" dirty="0" smtClean="0">
                <a:solidFill>
                  <a:schemeClr val="accent2">
                    <a:lumMod val="75000"/>
                  </a:schemeClr>
                </a:solidFill>
              </a:rPr>
              <a:t>Giriş-</a:t>
            </a:r>
          </a:p>
          <a:p>
            <a:r>
              <a:rPr lang="tr-TR" b="1" dirty="0">
                <a:solidFill>
                  <a:schemeClr val="accent2">
                    <a:lumMod val="75000"/>
                  </a:schemeClr>
                </a:solidFill>
              </a:rPr>
              <a:t> </a:t>
            </a:r>
            <a:r>
              <a:rPr lang="tr-TR" b="1" dirty="0" smtClean="0">
                <a:solidFill>
                  <a:schemeClr val="accent2">
                    <a:lumMod val="75000"/>
                  </a:schemeClr>
                </a:solidFill>
              </a:rPr>
              <a:t>     Çıkış </a:t>
            </a:r>
            <a:r>
              <a:rPr lang="tr-TR" b="1" dirty="0">
                <a:solidFill>
                  <a:schemeClr val="accent2">
                    <a:lumMod val="75000"/>
                  </a:schemeClr>
                </a:solidFill>
              </a:rPr>
              <a:t>Trafiğinin Değerlendirilmesi", Yedinci Uluslararası İnşaat Mühendisliğinde </a:t>
            </a:r>
            <a:endParaRPr lang="tr-TR" b="1" dirty="0" smtClean="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Gelişmeler </a:t>
            </a:r>
            <a:r>
              <a:rPr lang="tr-TR" b="1" dirty="0">
                <a:solidFill>
                  <a:schemeClr val="accent2">
                    <a:lumMod val="75000"/>
                  </a:schemeClr>
                </a:solidFill>
              </a:rPr>
              <a:t>Kongresi, 11-13 Ekim 2006, Yıldız Teknik Üniversitesi, İstanbul.</a:t>
            </a:r>
          </a:p>
          <a:p>
            <a:pPr marL="342900" indent="-342900">
              <a:buFont typeface="Arial" panose="020B0604020202020204" pitchFamily="34" charset="0"/>
              <a:buChar char="•"/>
            </a:pPr>
            <a:endParaRPr lang="tr-TR" sz="2000" b="1" dirty="0"/>
          </a:p>
          <a:p>
            <a:r>
              <a:rPr lang="tr-TR" sz="2000" b="1" dirty="0" smtClean="0">
                <a:solidFill>
                  <a:schemeClr val="accent2">
                    <a:lumMod val="75000"/>
                  </a:schemeClr>
                </a:solidFill>
              </a:rPr>
              <a:t> </a:t>
            </a:r>
            <a:endParaRPr lang="tr-TR" b="1" dirty="0">
              <a:solidFill>
                <a:schemeClr val="accent2">
                  <a:lumMod val="75000"/>
                </a:schemeClr>
              </a:solidFill>
            </a:endParaRPr>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5699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6555641"/>
          </a:xfrm>
          <a:prstGeom prst="rect">
            <a:avLst/>
          </a:prstGeom>
        </p:spPr>
        <p:txBody>
          <a:bodyPr wrap="square">
            <a:spAutoFit/>
          </a:bodyPr>
          <a:lstStyle/>
          <a:p>
            <a:r>
              <a:rPr lang="tr-TR" sz="2400" b="1" dirty="0" smtClean="0"/>
              <a:t>KAYNAKLARIN</a:t>
            </a:r>
            <a:r>
              <a:rPr lang="tr-TR" sz="2400" dirty="0" smtClean="0"/>
              <a:t> AÇILIMIN VERİLMESİ</a:t>
            </a:r>
            <a:endParaRPr lang="tr-TR" sz="2400" b="1" dirty="0" smtClean="0"/>
          </a:p>
          <a:p>
            <a:endParaRPr lang="tr-TR" sz="2800" dirty="0" smtClean="0"/>
          </a:p>
          <a:p>
            <a:endParaRPr lang="tr-TR" sz="2000" b="1" dirty="0">
              <a:solidFill>
                <a:schemeClr val="accent2">
                  <a:lumMod val="75000"/>
                </a:schemeClr>
              </a:solidFill>
            </a:endParaRPr>
          </a:p>
          <a:p>
            <a:pPr marL="342900" indent="-342900">
              <a:buFont typeface="Arial" panose="020B0604020202020204" pitchFamily="34" charset="0"/>
              <a:buChar char="•"/>
            </a:pPr>
            <a:r>
              <a:rPr lang="tr-TR" sz="2000" dirty="0" smtClean="0"/>
              <a:t>kaynak</a:t>
            </a:r>
            <a:r>
              <a:rPr lang="tr-TR" sz="2000" b="1" dirty="0" smtClean="0"/>
              <a:t> yüksek lisans </a:t>
            </a:r>
            <a:r>
              <a:rPr lang="tr-TR" sz="2000" dirty="0" smtClean="0"/>
              <a:t>ya da </a:t>
            </a:r>
            <a:r>
              <a:rPr lang="tr-TR" sz="2000" b="1" dirty="0" smtClean="0"/>
              <a:t>doktora tezi </a:t>
            </a:r>
            <a:r>
              <a:rPr lang="tr-TR" sz="2000" dirty="0" smtClean="0"/>
              <a:t>ise;</a:t>
            </a:r>
          </a:p>
          <a:p>
            <a:pPr marL="342900" indent="-342900">
              <a:buFont typeface="Arial" panose="020B0604020202020204" pitchFamily="34" charset="0"/>
              <a:buChar char="•"/>
            </a:pPr>
            <a:endParaRPr lang="tr-TR" sz="1000" b="1" dirty="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Tezer, A. (1997) Kentsel Ulaşım Planlamasında Arazi Kullanım-Ulaşım </a:t>
            </a:r>
          </a:p>
          <a:p>
            <a:r>
              <a:rPr lang="tr-TR" b="1" dirty="0">
                <a:solidFill>
                  <a:schemeClr val="accent2">
                    <a:lumMod val="75000"/>
                  </a:schemeClr>
                </a:solidFill>
              </a:rPr>
              <a:t> </a:t>
            </a:r>
            <a:r>
              <a:rPr lang="tr-TR" b="1" dirty="0" smtClean="0">
                <a:solidFill>
                  <a:schemeClr val="accent2">
                    <a:lumMod val="75000"/>
                  </a:schemeClr>
                </a:solidFill>
              </a:rPr>
              <a:t>     Etkileşiminin Modellenmesi: İstanbul Üzerine Bir Değerlendirme, </a:t>
            </a:r>
          </a:p>
          <a:p>
            <a:r>
              <a:rPr lang="tr-TR" b="1" dirty="0">
                <a:solidFill>
                  <a:schemeClr val="accent2">
                    <a:lumMod val="75000"/>
                  </a:schemeClr>
                </a:solidFill>
              </a:rPr>
              <a:t> </a:t>
            </a:r>
            <a:r>
              <a:rPr lang="tr-TR" b="1" dirty="0" smtClean="0">
                <a:solidFill>
                  <a:schemeClr val="accent2">
                    <a:lumMod val="75000"/>
                  </a:schemeClr>
                </a:solidFill>
              </a:rPr>
              <a:t>     yayımlanmamış doktora tezi,  İstanbul Teknik Üniversitesi Fen Bilimleri </a:t>
            </a:r>
          </a:p>
          <a:p>
            <a:r>
              <a:rPr lang="tr-TR" b="1" dirty="0">
                <a:solidFill>
                  <a:schemeClr val="accent2">
                    <a:lumMod val="75000"/>
                  </a:schemeClr>
                </a:solidFill>
              </a:rPr>
              <a:t> </a:t>
            </a:r>
            <a:r>
              <a:rPr lang="tr-TR" b="1" dirty="0" smtClean="0">
                <a:solidFill>
                  <a:schemeClr val="accent2">
                    <a:lumMod val="75000"/>
                  </a:schemeClr>
                </a:solidFill>
              </a:rPr>
              <a:t>     Enstitüsü, İstanbul.</a:t>
            </a:r>
          </a:p>
          <a:p>
            <a:endParaRPr lang="tr-TR" b="1" dirty="0">
              <a:solidFill>
                <a:schemeClr val="accent2">
                  <a:lumMod val="75000"/>
                </a:schemeClr>
              </a:solidFill>
            </a:endParaRPr>
          </a:p>
          <a:p>
            <a:pPr marL="285750" indent="-285750">
              <a:buFont typeface="Arial" panose="020B0604020202020204" pitchFamily="34" charset="0"/>
              <a:buChar char="•"/>
            </a:pPr>
            <a:r>
              <a:rPr lang="tr-TR" sz="2000" dirty="0" smtClean="0"/>
              <a:t>kaynak</a:t>
            </a:r>
            <a:r>
              <a:rPr lang="tr-TR" sz="2000" b="1" dirty="0" smtClean="0"/>
              <a:t> süreli bir dergide </a:t>
            </a:r>
            <a:r>
              <a:rPr lang="tr-TR" sz="2000" dirty="0" smtClean="0"/>
              <a:t>(</a:t>
            </a:r>
            <a:r>
              <a:rPr lang="tr-TR" sz="2000" dirty="0" err="1" smtClean="0"/>
              <a:t>journal</a:t>
            </a:r>
            <a:r>
              <a:rPr lang="tr-TR" sz="2000" dirty="0" smtClean="0"/>
              <a:t>) </a:t>
            </a:r>
            <a:r>
              <a:rPr lang="tr-TR" sz="2000" b="1" dirty="0" smtClean="0"/>
              <a:t>yayımlanmış makale </a:t>
            </a:r>
            <a:r>
              <a:rPr lang="tr-TR" sz="2000" dirty="0" smtClean="0"/>
              <a:t>ise</a:t>
            </a:r>
            <a:r>
              <a:rPr lang="tr-TR" sz="2000" dirty="0"/>
              <a:t>;</a:t>
            </a:r>
          </a:p>
          <a:p>
            <a:pPr marL="285750" indent="-285750">
              <a:buFont typeface="Arial" panose="020B0604020202020204" pitchFamily="34" charset="0"/>
              <a:buChar char="•"/>
            </a:pPr>
            <a:endParaRPr lang="tr-TR" sz="1000" b="1" dirty="0">
              <a:solidFill>
                <a:schemeClr val="accent2">
                  <a:lumMod val="75000"/>
                </a:schemeClr>
              </a:solidFill>
            </a:endParaRPr>
          </a:p>
          <a:p>
            <a:r>
              <a:rPr lang="tr-TR" b="1" dirty="0" smtClean="0">
                <a:solidFill>
                  <a:schemeClr val="accent2">
                    <a:lumMod val="75000"/>
                  </a:schemeClr>
                </a:solidFill>
              </a:rPr>
              <a:t>      </a:t>
            </a:r>
            <a:r>
              <a:rPr lang="en-GB" b="1" dirty="0">
                <a:solidFill>
                  <a:schemeClr val="accent2">
                    <a:lumMod val="75000"/>
                  </a:schemeClr>
                </a:solidFill>
              </a:rPr>
              <a:t>Hunter, C. (1995) </a:t>
            </a:r>
            <a:r>
              <a:rPr lang="en-GB" b="1" dirty="0" smtClean="0">
                <a:solidFill>
                  <a:schemeClr val="accent2">
                    <a:lumMod val="75000"/>
                  </a:schemeClr>
                </a:solidFill>
              </a:rPr>
              <a:t>"On </a:t>
            </a:r>
            <a:r>
              <a:rPr lang="en-GB" b="1" dirty="0">
                <a:solidFill>
                  <a:schemeClr val="accent2">
                    <a:lumMod val="75000"/>
                  </a:schemeClr>
                </a:solidFill>
              </a:rPr>
              <a:t>the Need to Re-conceptualise Sustainable Tourism </a:t>
            </a:r>
            <a:endParaRPr lang="tr-TR" b="1" dirty="0">
              <a:solidFill>
                <a:schemeClr val="accent2">
                  <a:lumMod val="75000"/>
                </a:schemeClr>
              </a:solidFill>
            </a:endParaRPr>
          </a:p>
          <a:p>
            <a:r>
              <a:rPr lang="tr-TR" b="1" dirty="0">
                <a:solidFill>
                  <a:schemeClr val="accent2">
                    <a:lumMod val="75000"/>
                  </a:schemeClr>
                </a:solidFill>
              </a:rPr>
              <a:t>      </a:t>
            </a:r>
            <a:r>
              <a:rPr lang="en-GB" b="1" dirty="0" smtClean="0">
                <a:solidFill>
                  <a:schemeClr val="accent2">
                    <a:lumMod val="75000"/>
                  </a:schemeClr>
                </a:solidFill>
              </a:rPr>
              <a:t>Development", </a:t>
            </a:r>
            <a:r>
              <a:rPr lang="en-GB" b="1" dirty="0">
                <a:solidFill>
                  <a:schemeClr val="accent2">
                    <a:lumMod val="75000"/>
                  </a:schemeClr>
                </a:solidFill>
              </a:rPr>
              <a:t>Journal of Sustainable Tourism, 3(3), pp. 155-165.</a:t>
            </a:r>
            <a:endParaRPr lang="en-US" b="1" dirty="0">
              <a:solidFill>
                <a:schemeClr val="accent2">
                  <a:lumMod val="75000"/>
                </a:schemeClr>
              </a:solidFill>
            </a:endParaRPr>
          </a:p>
          <a:p>
            <a:endParaRPr lang="tr-TR" sz="2000" b="1" dirty="0">
              <a:solidFill>
                <a:schemeClr val="accent2">
                  <a:lumMod val="75000"/>
                </a:schemeClr>
              </a:solidFill>
            </a:endParaRPr>
          </a:p>
          <a:p>
            <a:pPr marL="342900" indent="-342900">
              <a:buFont typeface="Arial" panose="020B0604020202020204" pitchFamily="34" charset="0"/>
              <a:buChar char="•"/>
            </a:pPr>
            <a:r>
              <a:rPr lang="tr-TR" sz="2000" dirty="0"/>
              <a:t>k</a:t>
            </a:r>
            <a:r>
              <a:rPr lang="tr-TR" sz="2000" dirty="0" smtClean="0"/>
              <a:t>aynak bir</a:t>
            </a:r>
            <a:r>
              <a:rPr lang="tr-TR" sz="2000" b="1" dirty="0" smtClean="0"/>
              <a:t> internet adresi </a:t>
            </a:r>
            <a:r>
              <a:rPr lang="tr-TR" sz="2000" dirty="0" smtClean="0"/>
              <a:t>ise;</a:t>
            </a:r>
          </a:p>
          <a:p>
            <a:pPr marL="342900" indent="-342900">
              <a:buFont typeface="Arial" panose="020B0604020202020204" pitchFamily="34" charset="0"/>
              <a:buChar char="•"/>
            </a:pPr>
            <a:endParaRPr lang="tr-TR" sz="1000" b="1" dirty="0"/>
          </a:p>
          <a:p>
            <a:r>
              <a:rPr lang="tr-TR" b="1" dirty="0" smtClean="0">
                <a:solidFill>
                  <a:schemeClr val="accent2">
                    <a:lumMod val="75000"/>
                  </a:schemeClr>
                </a:solidFill>
              </a:rPr>
              <a:t>       </a:t>
            </a:r>
            <a:r>
              <a:rPr lang="en-GB" b="1" dirty="0" err="1" smtClean="0">
                <a:solidFill>
                  <a:schemeClr val="accent2">
                    <a:lumMod val="75000"/>
                  </a:schemeClr>
                </a:solidFill>
              </a:rPr>
              <a:t>Bağbaşı</a:t>
            </a:r>
            <a:r>
              <a:rPr lang="en-GB" b="1" dirty="0" smtClean="0">
                <a:solidFill>
                  <a:schemeClr val="accent2">
                    <a:lumMod val="75000"/>
                  </a:schemeClr>
                </a:solidFill>
              </a:rPr>
              <a:t> </a:t>
            </a:r>
            <a:r>
              <a:rPr lang="tr-TR" b="1" dirty="0">
                <a:solidFill>
                  <a:schemeClr val="accent2">
                    <a:lumMod val="75000"/>
                  </a:schemeClr>
                </a:solidFill>
              </a:rPr>
              <a:t>Barajı</a:t>
            </a:r>
            <a:r>
              <a:rPr lang="en-GB" b="1" dirty="0">
                <a:solidFill>
                  <a:schemeClr val="accent2">
                    <a:lumMod val="75000"/>
                  </a:schemeClr>
                </a:solidFill>
              </a:rPr>
              <a:t> and </a:t>
            </a:r>
            <a:r>
              <a:rPr lang="tr-TR" b="1" dirty="0">
                <a:solidFill>
                  <a:schemeClr val="accent2">
                    <a:lumMod val="75000"/>
                  </a:schemeClr>
                </a:solidFill>
              </a:rPr>
              <a:t>Mavi Tünel İnşaatı</a:t>
            </a:r>
            <a:r>
              <a:rPr lang="en-GB" b="1" dirty="0">
                <a:solidFill>
                  <a:schemeClr val="accent2">
                    <a:lumMod val="75000"/>
                  </a:schemeClr>
                </a:solidFill>
              </a:rPr>
              <a:t>. </a:t>
            </a:r>
            <a:endParaRPr lang="tr-TR" b="1" dirty="0" smtClean="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http://www.mavitunel.com/proje-hakkında.html </a:t>
            </a:r>
            <a:r>
              <a:rPr lang="en-GB" b="1" dirty="0" smtClean="0">
                <a:solidFill>
                  <a:schemeClr val="accent2">
                    <a:lumMod val="75000"/>
                  </a:schemeClr>
                </a:solidFill>
              </a:rPr>
              <a:t>(</a:t>
            </a:r>
            <a:r>
              <a:rPr lang="tr-TR" b="1" dirty="0">
                <a:solidFill>
                  <a:schemeClr val="accent2">
                    <a:lumMod val="75000"/>
                  </a:schemeClr>
                </a:solidFill>
              </a:rPr>
              <a:t>Erişim </a:t>
            </a:r>
            <a:r>
              <a:rPr lang="en-GB" b="1" dirty="0">
                <a:solidFill>
                  <a:schemeClr val="accent2">
                    <a:lumMod val="75000"/>
                  </a:schemeClr>
                </a:solidFill>
              </a:rPr>
              <a:t>22 </a:t>
            </a:r>
            <a:r>
              <a:rPr lang="tr-TR" b="1" dirty="0">
                <a:solidFill>
                  <a:schemeClr val="accent2">
                    <a:lumMod val="75000"/>
                  </a:schemeClr>
                </a:solidFill>
              </a:rPr>
              <a:t>Ekim</a:t>
            </a:r>
            <a:r>
              <a:rPr lang="en-GB" b="1" dirty="0">
                <a:solidFill>
                  <a:schemeClr val="accent2">
                    <a:lumMod val="75000"/>
                  </a:schemeClr>
                </a:solidFill>
              </a:rPr>
              <a:t> 2013).</a:t>
            </a:r>
            <a:endParaRPr lang="en-US" b="1" dirty="0">
              <a:solidFill>
                <a:schemeClr val="accent2">
                  <a:lumMod val="75000"/>
                </a:schemeClr>
              </a:solidFill>
            </a:endParaRPr>
          </a:p>
          <a:p>
            <a:endParaRPr lang="tr-TR" b="1" dirty="0">
              <a:solidFill>
                <a:schemeClr val="accent2">
                  <a:lumMod val="75000"/>
                </a:schemeClr>
              </a:solidFill>
            </a:endParaRPr>
          </a:p>
          <a:p>
            <a:pPr marL="342900" indent="-342900">
              <a:buFont typeface="Arial" panose="020B0604020202020204" pitchFamily="34" charset="0"/>
              <a:buChar char="•"/>
            </a:pPr>
            <a:endParaRPr lang="tr-TR" sz="2000" b="1" dirty="0"/>
          </a:p>
          <a:p>
            <a:r>
              <a:rPr lang="tr-TR" sz="2000" b="1" dirty="0" smtClean="0">
                <a:solidFill>
                  <a:schemeClr val="accent2">
                    <a:lumMod val="75000"/>
                  </a:schemeClr>
                </a:solidFill>
              </a:rPr>
              <a:t> </a:t>
            </a:r>
            <a:endParaRPr lang="tr-TR" b="1" dirty="0">
              <a:solidFill>
                <a:schemeClr val="accent2">
                  <a:lumMod val="75000"/>
                </a:schemeClr>
              </a:solidFill>
            </a:endParaRPr>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2157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3939540"/>
          </a:xfrm>
          <a:prstGeom prst="rect">
            <a:avLst/>
          </a:prstGeom>
        </p:spPr>
        <p:txBody>
          <a:bodyPr wrap="square">
            <a:spAutoFit/>
          </a:bodyPr>
          <a:lstStyle/>
          <a:p>
            <a:r>
              <a:rPr lang="tr-TR" sz="2400" b="1" dirty="0" smtClean="0"/>
              <a:t>KAYNAKLARIN</a:t>
            </a:r>
            <a:r>
              <a:rPr lang="tr-TR" sz="2400" dirty="0" smtClean="0"/>
              <a:t> AÇILIMIN VERİLMESİ</a:t>
            </a:r>
            <a:endParaRPr lang="tr-TR" sz="2400" b="1" dirty="0" smtClean="0"/>
          </a:p>
          <a:p>
            <a:endParaRPr lang="tr-TR" sz="2800" dirty="0" smtClean="0"/>
          </a:p>
          <a:p>
            <a:endParaRPr lang="tr-TR" sz="2000" b="1" dirty="0">
              <a:solidFill>
                <a:schemeClr val="accent2">
                  <a:lumMod val="75000"/>
                </a:schemeClr>
              </a:solidFill>
            </a:endParaRPr>
          </a:p>
          <a:p>
            <a:pPr marL="342900" indent="-342900">
              <a:buFont typeface="Arial" panose="020B0604020202020204" pitchFamily="34" charset="0"/>
              <a:buChar char="•"/>
            </a:pPr>
            <a:r>
              <a:rPr lang="tr-TR" sz="2000" dirty="0" smtClean="0"/>
              <a:t>kaynak</a:t>
            </a:r>
            <a:r>
              <a:rPr lang="tr-TR" sz="2000" b="1" dirty="0" smtClean="0"/>
              <a:t> </a:t>
            </a:r>
            <a:r>
              <a:rPr lang="tr-TR" sz="2000" dirty="0" smtClean="0"/>
              <a:t>herhangi</a:t>
            </a:r>
            <a:r>
              <a:rPr lang="tr-TR" sz="2000" b="1" dirty="0" smtClean="0"/>
              <a:t> </a:t>
            </a:r>
            <a:r>
              <a:rPr lang="tr-TR" sz="2000" dirty="0" smtClean="0"/>
              <a:t>bir</a:t>
            </a:r>
            <a:r>
              <a:rPr lang="tr-TR" sz="2000" b="1" dirty="0" smtClean="0"/>
              <a:t> </a:t>
            </a:r>
            <a:r>
              <a:rPr lang="tr-TR" sz="2000" dirty="0" smtClean="0"/>
              <a:t>kurumun hazırladığı </a:t>
            </a:r>
            <a:r>
              <a:rPr lang="tr-TR" sz="2000" b="1" dirty="0" smtClean="0"/>
              <a:t>rapor </a:t>
            </a:r>
            <a:r>
              <a:rPr lang="tr-TR" sz="2000" dirty="0" smtClean="0"/>
              <a:t>ise;</a:t>
            </a:r>
          </a:p>
          <a:p>
            <a:pPr marL="342900" indent="-342900">
              <a:buFont typeface="Arial" panose="020B0604020202020204" pitchFamily="34" charset="0"/>
              <a:buChar char="•"/>
            </a:pPr>
            <a:endParaRPr lang="tr-TR" sz="1000" b="1" dirty="0">
              <a:solidFill>
                <a:schemeClr val="accent2">
                  <a:lumMod val="75000"/>
                </a:schemeClr>
              </a:solidFill>
            </a:endParaRPr>
          </a:p>
          <a:p>
            <a:r>
              <a:rPr lang="tr-TR" b="1" dirty="0">
                <a:solidFill>
                  <a:schemeClr val="accent2">
                    <a:lumMod val="75000"/>
                  </a:schemeClr>
                </a:solidFill>
              </a:rPr>
              <a:t> </a:t>
            </a:r>
            <a:r>
              <a:rPr lang="tr-TR" b="1" dirty="0" smtClean="0">
                <a:solidFill>
                  <a:schemeClr val="accent2">
                    <a:lumMod val="75000"/>
                  </a:schemeClr>
                </a:solidFill>
              </a:rPr>
              <a:t>     İstanbul Teknik Üniversitesi Ulaştırma ve Ulaşım Araçları UYG-AR Merkezi, </a:t>
            </a:r>
          </a:p>
          <a:p>
            <a:r>
              <a:rPr lang="tr-TR" b="1" dirty="0">
                <a:solidFill>
                  <a:schemeClr val="accent2">
                    <a:lumMod val="75000"/>
                  </a:schemeClr>
                </a:solidFill>
              </a:rPr>
              <a:t> </a:t>
            </a:r>
            <a:r>
              <a:rPr lang="tr-TR" b="1" dirty="0" smtClean="0">
                <a:solidFill>
                  <a:schemeClr val="accent2">
                    <a:lumMod val="75000"/>
                  </a:schemeClr>
                </a:solidFill>
              </a:rPr>
              <a:t>     (1997) İstanbul Ulaşım Ana Planı Sonuç Raporu, İstanbul Büyükşehir Belediyesi </a:t>
            </a:r>
          </a:p>
          <a:p>
            <a:r>
              <a:rPr lang="tr-TR" b="1" dirty="0">
                <a:solidFill>
                  <a:schemeClr val="accent2">
                    <a:lumMod val="75000"/>
                  </a:schemeClr>
                </a:solidFill>
              </a:rPr>
              <a:t> </a:t>
            </a:r>
            <a:r>
              <a:rPr lang="tr-TR" b="1" dirty="0" smtClean="0">
                <a:solidFill>
                  <a:schemeClr val="accent2">
                    <a:lumMod val="75000"/>
                  </a:schemeClr>
                </a:solidFill>
              </a:rPr>
              <a:t>     Planlama ve İmar Daire Başkanlığı Şehir Planlama Müdürlüğü, İstanbul.</a:t>
            </a:r>
          </a:p>
          <a:p>
            <a:endParaRPr lang="tr-TR" b="1" dirty="0">
              <a:solidFill>
                <a:schemeClr val="accent2">
                  <a:lumMod val="75000"/>
                </a:schemeClr>
              </a:solidFill>
            </a:endParaRPr>
          </a:p>
          <a:p>
            <a:endParaRPr lang="tr-TR" b="1" dirty="0">
              <a:solidFill>
                <a:schemeClr val="accent2">
                  <a:lumMod val="75000"/>
                </a:schemeClr>
              </a:solidFill>
            </a:endParaRPr>
          </a:p>
          <a:p>
            <a:pPr marL="342900" indent="-342900">
              <a:buFont typeface="Arial" panose="020B0604020202020204" pitchFamily="34" charset="0"/>
              <a:buChar char="•"/>
            </a:pPr>
            <a:endParaRPr lang="tr-TR" sz="2000" b="1" dirty="0"/>
          </a:p>
          <a:p>
            <a:r>
              <a:rPr lang="tr-TR" sz="2000" b="1" dirty="0" smtClean="0">
                <a:solidFill>
                  <a:schemeClr val="accent2">
                    <a:lumMod val="75000"/>
                  </a:schemeClr>
                </a:solidFill>
              </a:rPr>
              <a:t> </a:t>
            </a:r>
            <a:endParaRPr lang="tr-TR" b="1" dirty="0">
              <a:solidFill>
                <a:schemeClr val="accent2">
                  <a:lumMod val="75000"/>
                </a:schemeClr>
              </a:solidFill>
            </a:endParaRPr>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4786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719" y="312440"/>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6432530"/>
          </a:xfrm>
          <a:prstGeom prst="rect">
            <a:avLst/>
          </a:prstGeom>
        </p:spPr>
        <p:txBody>
          <a:bodyPr wrap="square">
            <a:spAutoFit/>
          </a:bodyPr>
          <a:lstStyle/>
          <a:p>
            <a:r>
              <a:rPr lang="tr-TR" sz="2400" b="1" dirty="0" smtClean="0"/>
              <a:t>YAZI KARAKTERİNİN SEÇİMİ</a:t>
            </a:r>
            <a:endParaRPr lang="tr-TR" sz="2400" dirty="0" smtClean="0"/>
          </a:p>
          <a:p>
            <a:endParaRPr lang="tr-TR" sz="2400" b="1" dirty="0" smtClean="0"/>
          </a:p>
          <a:p>
            <a:pPr marL="285750" indent="-285750">
              <a:buFont typeface="Arial" panose="020B0604020202020204" pitchFamily="34" charset="0"/>
              <a:buChar char="•"/>
            </a:pPr>
            <a:r>
              <a:rPr lang="tr-TR" sz="2000" dirty="0" smtClean="0"/>
              <a:t>Bilimsel yazıda kullanılacak olan yazı karakteri (font);</a:t>
            </a:r>
          </a:p>
          <a:p>
            <a:r>
              <a:rPr lang="tr-TR" sz="2000" dirty="0" smtClean="0"/>
              <a:t>	- kolayca okunabilir, </a:t>
            </a:r>
          </a:p>
          <a:p>
            <a:r>
              <a:rPr lang="tr-TR" sz="2000" dirty="0"/>
              <a:t>	</a:t>
            </a:r>
            <a:r>
              <a:rPr lang="tr-TR" sz="2000" dirty="0" smtClean="0"/>
              <a:t>- okuyucuyu yormayacak</a:t>
            </a:r>
          </a:p>
          <a:p>
            <a:r>
              <a:rPr lang="tr-TR" sz="2000" dirty="0"/>
              <a:t> </a:t>
            </a:r>
            <a:r>
              <a:rPr lang="tr-TR" sz="2000" dirty="0" smtClean="0"/>
              <a:t>    stil ve büyüklükte olmalıdır.</a:t>
            </a:r>
          </a:p>
          <a:p>
            <a:endParaRPr lang="tr-TR" sz="2000" dirty="0" smtClean="0"/>
          </a:p>
          <a:p>
            <a:pPr marL="342900" indent="-342900">
              <a:buFont typeface="Arial" panose="020B0604020202020204" pitchFamily="34" charset="0"/>
              <a:buChar char="•"/>
            </a:pPr>
            <a:r>
              <a:rPr lang="tr-TR" sz="2000" dirty="0" smtClean="0"/>
              <a:t>El yazısı ve Gotik yazı karakterleri tercih edilmez.</a:t>
            </a:r>
          </a:p>
          <a:p>
            <a:endParaRPr lang="tr-TR" sz="2000" dirty="0" smtClean="0"/>
          </a:p>
          <a:p>
            <a:pPr marL="342900" indent="-342900">
              <a:buFont typeface="Arial" panose="020B0604020202020204" pitchFamily="34" charset="0"/>
              <a:buChar char="•"/>
            </a:pPr>
            <a:r>
              <a:rPr lang="tr-TR" sz="2000" dirty="0" smtClean="0"/>
              <a:t>Times New Roman, </a:t>
            </a:r>
            <a:r>
              <a:rPr lang="tr-TR" sz="2000" dirty="0" err="1" smtClean="0"/>
              <a:t>Arial</a:t>
            </a:r>
            <a:r>
              <a:rPr lang="tr-TR" sz="2000" dirty="0" smtClean="0"/>
              <a:t>, </a:t>
            </a:r>
            <a:r>
              <a:rPr lang="tr-TR" sz="2000" dirty="0" err="1" smtClean="0"/>
              <a:t>Calibri</a:t>
            </a:r>
            <a:r>
              <a:rPr lang="tr-TR" sz="2000" dirty="0" smtClean="0"/>
              <a:t> sıkça kullanılan yazı karakterleridir.</a:t>
            </a:r>
          </a:p>
          <a:p>
            <a:endParaRPr lang="tr-TR" sz="2000" dirty="0" smtClean="0"/>
          </a:p>
          <a:p>
            <a:pPr marL="342900" indent="-342900">
              <a:buFont typeface="Arial" panose="020B0604020202020204" pitchFamily="34" charset="0"/>
              <a:buChar char="•"/>
            </a:pPr>
            <a:r>
              <a:rPr lang="tr-TR" sz="2000" dirty="0" smtClean="0"/>
              <a:t>Uygun punto büyüklüğü</a:t>
            </a:r>
          </a:p>
          <a:p>
            <a:r>
              <a:rPr lang="tr-TR" sz="2000" dirty="0"/>
              <a:t>	</a:t>
            </a:r>
            <a:r>
              <a:rPr lang="tr-TR" sz="2000" dirty="0" smtClean="0"/>
              <a:t>- başlıklarda 11 ya da 12 punto </a:t>
            </a:r>
            <a:r>
              <a:rPr lang="tr-TR" sz="2000" dirty="0" err="1" smtClean="0"/>
              <a:t>bold</a:t>
            </a:r>
            <a:r>
              <a:rPr lang="tr-TR" sz="2000" dirty="0" smtClean="0"/>
              <a:t> (kalın)</a:t>
            </a:r>
          </a:p>
          <a:p>
            <a:r>
              <a:rPr lang="tr-TR" sz="2000" dirty="0"/>
              <a:t>	</a:t>
            </a:r>
            <a:r>
              <a:rPr lang="tr-TR" sz="2000" dirty="0" smtClean="0"/>
              <a:t>- metinler 11 ya da 10 punto (normal)</a:t>
            </a:r>
          </a:p>
          <a:p>
            <a:endParaRPr lang="tr-TR" sz="2000" dirty="0" smtClean="0"/>
          </a:p>
          <a:p>
            <a:pPr marL="342900" indent="-342900">
              <a:buFont typeface="Arial" panose="020B0604020202020204" pitchFamily="34" charset="0"/>
              <a:buChar char="•"/>
            </a:pPr>
            <a:r>
              <a:rPr lang="tr-TR" sz="2000" dirty="0" smtClean="0"/>
              <a:t>Metinlerin hizalanması</a:t>
            </a:r>
            <a:endParaRPr lang="tr-TR" sz="2000" dirty="0"/>
          </a:p>
          <a:p>
            <a:endParaRPr lang="tr-TR" sz="2400" dirty="0"/>
          </a:p>
          <a:p>
            <a:endParaRPr lang="tr-TR" sz="2400" dirty="0"/>
          </a:p>
          <a:p>
            <a:endParaRPr lang="tr-TR" dirty="0" smtClean="0"/>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4964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83568" y="548680"/>
            <a:ext cx="7848872" cy="5663088"/>
          </a:xfrm>
          <a:prstGeom prst="rect">
            <a:avLst/>
          </a:prstGeom>
        </p:spPr>
        <p:txBody>
          <a:bodyPr wrap="square">
            <a:spAutoFit/>
          </a:bodyPr>
          <a:lstStyle/>
          <a:p>
            <a:r>
              <a:rPr lang="tr-TR" sz="2400" b="1" dirty="0" smtClean="0"/>
              <a:t>BİLİMSEL YAZI NEDİR? </a:t>
            </a:r>
            <a:r>
              <a:rPr lang="tr-TR" sz="2000" b="1" dirty="0" smtClean="0"/>
              <a:t>(</a:t>
            </a:r>
            <a:r>
              <a:rPr lang="tr-TR" sz="2000" b="1" dirty="0" err="1" smtClean="0"/>
              <a:t>scientific</a:t>
            </a:r>
            <a:r>
              <a:rPr lang="tr-TR" sz="2000" b="1" dirty="0" smtClean="0"/>
              <a:t> </a:t>
            </a:r>
            <a:r>
              <a:rPr lang="tr-TR" sz="2000" b="1" dirty="0" err="1" smtClean="0"/>
              <a:t>paper</a:t>
            </a:r>
            <a:r>
              <a:rPr lang="tr-TR" sz="2000" b="1" dirty="0" smtClean="0"/>
              <a:t>, </a:t>
            </a:r>
            <a:r>
              <a:rPr lang="tr-TR" sz="2000" b="1" dirty="0" err="1" smtClean="0"/>
              <a:t>report</a:t>
            </a:r>
            <a:r>
              <a:rPr lang="tr-TR" sz="2000" b="1" dirty="0" smtClean="0"/>
              <a:t>)</a:t>
            </a:r>
          </a:p>
          <a:p>
            <a:endParaRPr lang="tr-TR" sz="2400" b="1" dirty="0"/>
          </a:p>
          <a:p>
            <a:r>
              <a:rPr lang="en-US" sz="2400" dirty="0" err="1"/>
              <a:t>Bilimle</a:t>
            </a:r>
            <a:r>
              <a:rPr lang="en-US" sz="2400" dirty="0"/>
              <a:t> </a:t>
            </a:r>
            <a:r>
              <a:rPr lang="en-US" sz="2400" dirty="0" err="1"/>
              <a:t>ilgili</a:t>
            </a:r>
            <a:r>
              <a:rPr lang="en-US" sz="2400" dirty="0"/>
              <a:t>, </a:t>
            </a:r>
            <a:r>
              <a:rPr lang="en-US" sz="2400" dirty="0" err="1"/>
              <a:t>bilime</a:t>
            </a:r>
            <a:r>
              <a:rPr lang="en-US" sz="2400" dirty="0"/>
              <a:t> </a:t>
            </a:r>
            <a:r>
              <a:rPr lang="en-US" sz="2400" dirty="0" err="1"/>
              <a:t>dayanan</a:t>
            </a:r>
            <a:r>
              <a:rPr lang="en-US" sz="2400" dirty="0"/>
              <a:t>, </a:t>
            </a:r>
            <a:r>
              <a:rPr lang="en-US" sz="2400" dirty="0" err="1" smtClean="0"/>
              <a:t>ilmî</a:t>
            </a:r>
            <a:r>
              <a:rPr lang="en-US" sz="2400" dirty="0" smtClean="0"/>
              <a:t> </a:t>
            </a:r>
            <a:r>
              <a:rPr lang="tr-TR" sz="1400" dirty="0"/>
              <a:t>(Türk Dil Kurumu, </a:t>
            </a:r>
            <a:r>
              <a:rPr lang="tr-TR" sz="1400" dirty="0" smtClean="0"/>
              <a:t>2018)</a:t>
            </a:r>
          </a:p>
          <a:p>
            <a:endParaRPr lang="en-US" sz="1000" dirty="0" smtClean="0"/>
          </a:p>
          <a:p>
            <a:r>
              <a:rPr lang="en-US" sz="2400" dirty="0" err="1" smtClean="0"/>
              <a:t>Bilimsel</a:t>
            </a:r>
            <a:r>
              <a:rPr lang="en-US" sz="2400" dirty="0" smtClean="0"/>
              <a:t> </a:t>
            </a:r>
            <a:r>
              <a:rPr lang="en-US" sz="2400" dirty="0" err="1"/>
              <a:t>araştırmalarda</a:t>
            </a:r>
            <a:r>
              <a:rPr lang="en-US" sz="2400" dirty="0"/>
              <a:t> </a:t>
            </a:r>
            <a:r>
              <a:rPr lang="en-US" sz="2400" dirty="0" err="1"/>
              <a:t>elde</a:t>
            </a:r>
            <a:r>
              <a:rPr lang="en-US" sz="2400" dirty="0"/>
              <a:t> </a:t>
            </a:r>
            <a:r>
              <a:rPr lang="en-US" sz="2400" dirty="0" err="1"/>
              <a:t>edilen</a:t>
            </a:r>
            <a:r>
              <a:rPr lang="en-US" sz="2400" dirty="0"/>
              <a:t> </a:t>
            </a:r>
            <a:r>
              <a:rPr lang="en-US" sz="2400" dirty="0" err="1"/>
              <a:t>bulguları</a:t>
            </a:r>
            <a:r>
              <a:rPr lang="en-US" sz="2400" dirty="0"/>
              <a:t>, </a:t>
            </a:r>
            <a:r>
              <a:rPr lang="en-US" sz="2400" dirty="0" err="1"/>
              <a:t>bilimsel</a:t>
            </a:r>
            <a:r>
              <a:rPr lang="en-US" sz="2400" dirty="0"/>
              <a:t> </a:t>
            </a:r>
            <a:r>
              <a:rPr lang="en-US" sz="2400" dirty="0" err="1"/>
              <a:t>bir</a:t>
            </a:r>
            <a:r>
              <a:rPr lang="en-US" sz="2400" dirty="0"/>
              <a:t> </a:t>
            </a:r>
            <a:r>
              <a:rPr lang="en-US" sz="2400" dirty="0" err="1"/>
              <a:t>buluşu</a:t>
            </a:r>
            <a:r>
              <a:rPr lang="en-US" sz="2400" dirty="0"/>
              <a:t> </a:t>
            </a:r>
            <a:r>
              <a:rPr lang="en-US" sz="2400" dirty="0" err="1"/>
              <a:t>ve</a:t>
            </a:r>
            <a:r>
              <a:rPr lang="en-US" sz="2400" dirty="0"/>
              <a:t> </a:t>
            </a:r>
            <a:r>
              <a:rPr lang="en-US" sz="2400" dirty="0" err="1"/>
              <a:t>araştırmaların</a:t>
            </a:r>
            <a:r>
              <a:rPr lang="en-US" sz="2400" dirty="0"/>
              <a:t> </a:t>
            </a:r>
            <a:r>
              <a:rPr lang="en-US" sz="2400" dirty="0" err="1"/>
              <a:t>sonuçlarını</a:t>
            </a:r>
            <a:r>
              <a:rPr lang="en-US" sz="2400" dirty="0"/>
              <a:t> </a:t>
            </a:r>
            <a:r>
              <a:rPr lang="en-US" sz="2400" dirty="0" err="1"/>
              <a:t>ortaya</a:t>
            </a:r>
            <a:r>
              <a:rPr lang="en-US" sz="2400" dirty="0"/>
              <a:t> </a:t>
            </a:r>
            <a:r>
              <a:rPr lang="en-US" sz="2400" dirty="0" err="1"/>
              <a:t>koymaya</a:t>
            </a:r>
            <a:r>
              <a:rPr lang="en-US" sz="2400" dirty="0"/>
              <a:t> </a:t>
            </a:r>
            <a:r>
              <a:rPr lang="en-US" sz="2400" dirty="0" err="1"/>
              <a:t>yarayan</a:t>
            </a:r>
            <a:r>
              <a:rPr lang="en-US" sz="2400" dirty="0"/>
              <a:t> </a:t>
            </a:r>
            <a:r>
              <a:rPr lang="en-US" sz="2400" dirty="0" err="1"/>
              <a:t>objektif</a:t>
            </a:r>
            <a:r>
              <a:rPr lang="en-US" sz="2400" dirty="0"/>
              <a:t> (=</a:t>
            </a:r>
            <a:r>
              <a:rPr lang="en-US" sz="2400" dirty="0" err="1"/>
              <a:t>nesnel</a:t>
            </a:r>
            <a:r>
              <a:rPr lang="en-US" sz="2400" dirty="0"/>
              <a:t>, </a:t>
            </a:r>
            <a:r>
              <a:rPr lang="en-US" sz="2400" dirty="0" err="1"/>
              <a:t>tarafsız</a:t>
            </a:r>
            <a:r>
              <a:rPr lang="en-US" sz="2400" dirty="0"/>
              <a:t>), </a:t>
            </a:r>
            <a:r>
              <a:rPr lang="en-US" sz="2400" dirty="0" err="1"/>
              <a:t>kısa</a:t>
            </a:r>
            <a:r>
              <a:rPr lang="en-US" sz="2400" dirty="0"/>
              <a:t> </a:t>
            </a:r>
            <a:r>
              <a:rPr lang="en-US" sz="2400" dirty="0" err="1"/>
              <a:t>ve</a:t>
            </a:r>
            <a:r>
              <a:rPr lang="en-US" sz="2400" dirty="0"/>
              <a:t> </a:t>
            </a:r>
            <a:r>
              <a:rPr lang="en-US" sz="2400" dirty="0" err="1"/>
              <a:t>özlü</a:t>
            </a:r>
            <a:r>
              <a:rPr lang="en-US" sz="2400" dirty="0"/>
              <a:t> </a:t>
            </a:r>
            <a:r>
              <a:rPr lang="en-US" sz="2400" dirty="0" err="1"/>
              <a:t>bir</a:t>
            </a:r>
            <a:r>
              <a:rPr lang="en-US" sz="2400" dirty="0"/>
              <a:t> </a:t>
            </a:r>
            <a:r>
              <a:rPr lang="en-US" sz="2400" dirty="0" err="1"/>
              <a:t>dille</a:t>
            </a:r>
            <a:r>
              <a:rPr lang="en-US" sz="2400" dirty="0"/>
              <a:t> </a:t>
            </a:r>
            <a:r>
              <a:rPr lang="en-US" sz="2400" dirty="0" err="1"/>
              <a:t>kaleme</a:t>
            </a:r>
            <a:r>
              <a:rPr lang="en-US" sz="2400" dirty="0"/>
              <a:t> </a:t>
            </a:r>
            <a:r>
              <a:rPr lang="en-US" sz="2400" dirty="0" err="1"/>
              <a:t>alınan</a:t>
            </a:r>
            <a:r>
              <a:rPr lang="en-US" sz="2400" dirty="0"/>
              <a:t> </a:t>
            </a:r>
            <a:r>
              <a:rPr lang="en-US" sz="2400" dirty="0" err="1" smtClean="0"/>
              <a:t>yazılara</a:t>
            </a:r>
            <a:r>
              <a:rPr lang="en-US" sz="2400" dirty="0" smtClean="0"/>
              <a:t> </a:t>
            </a:r>
            <a:r>
              <a:rPr lang="en-US" sz="2400" dirty="0"/>
              <a:t>"</a:t>
            </a:r>
            <a:r>
              <a:rPr lang="en-US" sz="2400" dirty="0" err="1"/>
              <a:t>bilimsel</a:t>
            </a:r>
            <a:r>
              <a:rPr lang="en-US" sz="2400" dirty="0"/>
              <a:t> </a:t>
            </a:r>
            <a:r>
              <a:rPr lang="en-US" sz="2400" dirty="0" err="1" smtClean="0"/>
              <a:t>yazılar</a:t>
            </a:r>
            <a:r>
              <a:rPr lang="en-US" sz="2400" dirty="0" smtClean="0"/>
              <a:t>" </a:t>
            </a:r>
            <a:r>
              <a:rPr lang="en-US" sz="2400" dirty="0" err="1"/>
              <a:t>denir</a:t>
            </a:r>
            <a:r>
              <a:rPr lang="en-US" sz="2400" dirty="0"/>
              <a:t>.</a:t>
            </a:r>
            <a:endParaRPr lang="tr-TR" sz="2400" dirty="0" smtClean="0"/>
          </a:p>
          <a:p>
            <a:endParaRPr lang="tr-TR" sz="2400" dirty="0" smtClean="0"/>
          </a:p>
          <a:p>
            <a:pPr>
              <a:spcAft>
                <a:spcPts val="600"/>
              </a:spcAft>
            </a:pPr>
            <a:endParaRPr lang="tr-TR" sz="1200" b="1" dirty="0" smtClean="0"/>
          </a:p>
          <a:p>
            <a:pPr>
              <a:spcAft>
                <a:spcPts val="600"/>
              </a:spcAft>
            </a:pPr>
            <a:r>
              <a:rPr lang="tr-TR" sz="2400" b="1" dirty="0" smtClean="0"/>
              <a:t>BİLİMSEL YAZI NEDEN HAZIRLANIR?</a:t>
            </a:r>
          </a:p>
          <a:p>
            <a:endParaRPr lang="tr-TR" sz="2400" dirty="0" smtClean="0"/>
          </a:p>
          <a:p>
            <a:endParaRPr lang="tr-TR" sz="2400" dirty="0"/>
          </a:p>
          <a:p>
            <a:r>
              <a:rPr lang="tr-TR" sz="2400" dirty="0" smtClean="0"/>
              <a:t>Bilimsel (nesnel ve tarafsız) bilginin üretilmesi, geliştirilmesi ve bilimsel iletişimin sağlanması amaçlanır.</a:t>
            </a:r>
            <a:r>
              <a:rPr lang="tr-TR" sz="2400" dirty="0"/>
              <a:t/>
            </a:r>
            <a:br>
              <a:rPr lang="tr-TR" sz="2400" dirty="0"/>
            </a:br>
            <a:endParaRPr lang="tr-TR" dirty="0"/>
          </a:p>
        </p:txBody>
      </p:sp>
      <p:cxnSp>
        <p:nvCxnSpPr>
          <p:cNvPr id="8" name="Düz Bağlayıcı 7"/>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251518" y="3903742"/>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3356992"/>
            <a:ext cx="1693936" cy="135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697126" cy="135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91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6170920"/>
          </a:xfrm>
          <a:prstGeom prst="rect">
            <a:avLst/>
          </a:prstGeom>
        </p:spPr>
        <p:txBody>
          <a:bodyPr wrap="square">
            <a:spAutoFit/>
          </a:bodyPr>
          <a:lstStyle/>
          <a:p>
            <a:r>
              <a:rPr lang="tr-TR" sz="2400" b="1" dirty="0" smtClean="0"/>
              <a:t>BİLİMSEL YAZI NASIL HAZIRLANIR?</a:t>
            </a:r>
            <a:endParaRPr lang="tr-TR" b="1" dirty="0"/>
          </a:p>
          <a:p>
            <a:endParaRPr lang="tr-TR" dirty="0" smtClean="0"/>
          </a:p>
          <a:p>
            <a:r>
              <a:rPr lang="tr-TR" sz="2200" b="1" dirty="0" smtClean="0"/>
              <a:t>Bilimsel yazıya başlamadan önce; </a:t>
            </a:r>
            <a:endParaRPr lang="tr-TR" sz="1000" dirty="0"/>
          </a:p>
          <a:p>
            <a:pPr marL="285750" indent="-285750">
              <a:spcAft>
                <a:spcPts val="600"/>
              </a:spcAft>
              <a:buFont typeface="Arial" panose="020B0604020202020204" pitchFamily="34" charset="0"/>
              <a:buChar char="•"/>
            </a:pPr>
            <a:r>
              <a:rPr lang="tr-TR" sz="2000" dirty="0" smtClean="0"/>
              <a:t>ilgili </a:t>
            </a:r>
            <a:r>
              <a:rPr lang="tr-TR" sz="2000" b="1" dirty="0"/>
              <a:t>k</a:t>
            </a:r>
            <a:r>
              <a:rPr lang="tr-TR" sz="2000" b="1" dirty="0" smtClean="0"/>
              <a:t>avram </a:t>
            </a:r>
            <a:r>
              <a:rPr lang="tr-TR" sz="2000" dirty="0" smtClean="0"/>
              <a:t>ya da </a:t>
            </a:r>
            <a:r>
              <a:rPr lang="tr-TR" sz="2000" b="1" dirty="0" smtClean="0"/>
              <a:t>sorunu ortaya koymak</a:t>
            </a:r>
            <a:r>
              <a:rPr lang="tr-TR" sz="2000" dirty="0" smtClean="0"/>
              <a:t>,</a:t>
            </a:r>
          </a:p>
          <a:p>
            <a:pPr marL="285750" indent="-285750">
              <a:spcAft>
                <a:spcPts val="600"/>
              </a:spcAft>
              <a:buFont typeface="Arial" panose="020B0604020202020204" pitchFamily="34" charset="0"/>
              <a:buChar char="•"/>
            </a:pPr>
            <a:r>
              <a:rPr lang="tr-TR" sz="2000" b="1" dirty="0"/>
              <a:t>k</a:t>
            </a:r>
            <a:r>
              <a:rPr lang="tr-TR" sz="2000" b="1" dirty="0" smtClean="0"/>
              <a:t>aynak araştırması yapmak </a:t>
            </a:r>
            <a:r>
              <a:rPr lang="tr-TR" sz="1600" dirty="0" smtClean="0"/>
              <a:t>(kitap, ansiklopedi, süreli yayınlanan dergiler, makaleler, kütüphane, internet, belgesel vd.),</a:t>
            </a:r>
          </a:p>
          <a:p>
            <a:pPr marL="285750" indent="-285750">
              <a:spcAft>
                <a:spcPts val="600"/>
              </a:spcAft>
              <a:buFont typeface="Arial" panose="020B0604020202020204" pitchFamily="34" charset="0"/>
              <a:buChar char="•"/>
            </a:pPr>
            <a:r>
              <a:rPr lang="tr-TR" sz="2000" dirty="0"/>
              <a:t>e</a:t>
            </a:r>
            <a:r>
              <a:rPr lang="tr-TR" sz="2000" dirty="0" smtClean="0"/>
              <a:t>lde edilen </a:t>
            </a:r>
            <a:r>
              <a:rPr lang="tr-TR" sz="2000" b="1" dirty="0" smtClean="0"/>
              <a:t>kaynakları sınıflamak </a:t>
            </a:r>
            <a:r>
              <a:rPr lang="tr-TR" sz="2000" dirty="0" smtClean="0"/>
              <a:t>ve önceliklerine göre </a:t>
            </a:r>
            <a:r>
              <a:rPr lang="tr-TR" sz="2000" b="1" dirty="0" smtClean="0"/>
              <a:t>sıralamak</a:t>
            </a:r>
            <a:r>
              <a:rPr lang="tr-TR" sz="2000" dirty="0" smtClean="0"/>
              <a:t>,</a:t>
            </a:r>
          </a:p>
          <a:p>
            <a:pPr marL="285750" indent="-285750">
              <a:spcAft>
                <a:spcPts val="600"/>
              </a:spcAft>
              <a:buFont typeface="Arial" panose="020B0604020202020204" pitchFamily="34" charset="0"/>
              <a:buChar char="•"/>
            </a:pPr>
            <a:r>
              <a:rPr lang="tr-TR" sz="2000" b="1" dirty="0" smtClean="0"/>
              <a:t>kavramı</a:t>
            </a:r>
            <a:r>
              <a:rPr lang="tr-TR" sz="2000" dirty="0" smtClean="0"/>
              <a:t> ya da </a:t>
            </a:r>
            <a:r>
              <a:rPr lang="tr-TR" sz="2000" b="1" dirty="0" smtClean="0"/>
              <a:t>sorunu </a:t>
            </a:r>
            <a:r>
              <a:rPr lang="tr-TR" sz="2000" dirty="0" smtClean="0"/>
              <a:t>belirli bir </a:t>
            </a:r>
            <a:r>
              <a:rPr lang="tr-TR" sz="2000" b="1" dirty="0" smtClean="0"/>
              <a:t>düşünce sistemine oturtmak / kavramak / olgunlaştırmak için</a:t>
            </a:r>
            <a:r>
              <a:rPr lang="tr-TR" sz="2000" dirty="0" smtClean="0"/>
              <a:t> </a:t>
            </a:r>
            <a:r>
              <a:rPr lang="tr-TR" sz="2000" b="1" dirty="0" smtClean="0"/>
              <a:t>kaynakların gereken bölümlerini okumak</a:t>
            </a:r>
            <a:r>
              <a:rPr lang="tr-TR" sz="2000" dirty="0" smtClean="0"/>
              <a:t>,</a:t>
            </a:r>
          </a:p>
          <a:p>
            <a:pPr marL="285750" indent="-285750">
              <a:spcAft>
                <a:spcPts val="600"/>
              </a:spcAft>
              <a:buFont typeface="Arial" panose="020B0604020202020204" pitchFamily="34" charset="0"/>
              <a:buChar char="•"/>
            </a:pPr>
            <a:r>
              <a:rPr lang="tr-TR" sz="2000" dirty="0"/>
              <a:t>k</a:t>
            </a:r>
            <a:r>
              <a:rPr lang="tr-TR" sz="2000" dirty="0" smtClean="0"/>
              <a:t>aynakların çalışılması sırasında </a:t>
            </a:r>
            <a:r>
              <a:rPr lang="tr-TR" sz="2000" b="1" dirty="0" smtClean="0"/>
              <a:t>not</a:t>
            </a:r>
            <a:r>
              <a:rPr lang="tr-TR" sz="2000" dirty="0" smtClean="0"/>
              <a:t>lar </a:t>
            </a:r>
            <a:r>
              <a:rPr lang="tr-TR" sz="2000" b="1" dirty="0" smtClean="0"/>
              <a:t>almak</a:t>
            </a:r>
            <a:r>
              <a:rPr lang="tr-TR" sz="2000" dirty="0" smtClean="0"/>
              <a:t>, kullanılacak </a:t>
            </a:r>
            <a:r>
              <a:rPr lang="tr-TR" sz="2000" b="1" dirty="0" smtClean="0"/>
              <a:t>görsel </a:t>
            </a:r>
            <a:r>
              <a:rPr lang="tr-TR" sz="2000" dirty="0" smtClean="0"/>
              <a:t>ve </a:t>
            </a:r>
            <a:r>
              <a:rPr lang="tr-TR" sz="2000" b="1" dirty="0" smtClean="0"/>
              <a:t>sayısal</a:t>
            </a:r>
            <a:r>
              <a:rPr lang="tr-TR" sz="2000" dirty="0" smtClean="0"/>
              <a:t> </a:t>
            </a:r>
            <a:r>
              <a:rPr lang="tr-TR" sz="2000" b="1" dirty="0" smtClean="0"/>
              <a:t>malzemeyi hazırlanmak</a:t>
            </a:r>
            <a:r>
              <a:rPr lang="tr-TR" sz="2000" dirty="0" smtClean="0"/>
              <a:t>.</a:t>
            </a:r>
          </a:p>
          <a:p>
            <a:endParaRPr lang="tr-TR" sz="1200" dirty="0" smtClean="0"/>
          </a:p>
          <a:p>
            <a:r>
              <a:rPr lang="tr-TR" sz="2200" b="1" dirty="0"/>
              <a:t>İ</a:t>
            </a:r>
            <a:r>
              <a:rPr lang="tr-TR" sz="2200" b="1" dirty="0" smtClean="0"/>
              <a:t>zlenecek yöntem:</a:t>
            </a:r>
          </a:p>
          <a:p>
            <a:endParaRPr lang="tr-TR" sz="1000" dirty="0" smtClean="0"/>
          </a:p>
          <a:p>
            <a:pPr marL="285750" indent="-285750">
              <a:buFont typeface="Arial" panose="020B0604020202020204" pitchFamily="34" charset="0"/>
              <a:buChar char="•"/>
            </a:pPr>
            <a:r>
              <a:rPr lang="tr-TR" sz="2000" b="1" dirty="0"/>
              <a:t>ç</a:t>
            </a:r>
            <a:r>
              <a:rPr lang="tr-TR" sz="2000" b="1" dirty="0" smtClean="0"/>
              <a:t>atkı hazırlamak </a:t>
            </a:r>
            <a:r>
              <a:rPr lang="tr-TR" sz="1600" dirty="0" smtClean="0"/>
              <a:t>(raporu oluşturacak bölümleri belirlemek / eskizini oluşturmak)</a:t>
            </a:r>
          </a:p>
          <a:p>
            <a:r>
              <a:rPr lang="tr-TR" dirty="0"/>
              <a:t>	</a:t>
            </a:r>
            <a:r>
              <a:rPr lang="tr-TR" sz="2000" dirty="0" smtClean="0"/>
              <a:t>- giriş </a:t>
            </a:r>
            <a:r>
              <a:rPr lang="tr-TR" sz="1600" dirty="0" smtClean="0"/>
              <a:t>(raporun hazırlanma nedeninin açıklanması-sorunun tanımlanması, </a:t>
            </a:r>
          </a:p>
          <a:p>
            <a:r>
              <a:rPr lang="tr-TR" sz="1600" dirty="0"/>
              <a:t>	</a:t>
            </a:r>
            <a:r>
              <a:rPr lang="tr-TR" sz="1600" dirty="0" smtClean="0"/>
              <a:t>   amaç, hedef, yöntem)</a:t>
            </a:r>
          </a:p>
          <a:p>
            <a:r>
              <a:rPr lang="tr-TR" sz="1600" dirty="0"/>
              <a:t>	</a:t>
            </a:r>
            <a:r>
              <a:rPr lang="tr-TR" sz="2000" dirty="0" smtClean="0"/>
              <a:t>- ana ve alt bölümlere </a:t>
            </a:r>
            <a:r>
              <a:rPr lang="tr-TR" sz="1600" dirty="0" smtClean="0"/>
              <a:t>(başlık ve içeriklerine) </a:t>
            </a:r>
            <a:r>
              <a:rPr lang="tr-TR" dirty="0" smtClean="0"/>
              <a:t>karar vermek </a:t>
            </a:r>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499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5832366"/>
          </a:xfrm>
          <a:prstGeom prst="rect">
            <a:avLst/>
          </a:prstGeom>
        </p:spPr>
        <p:txBody>
          <a:bodyPr wrap="square">
            <a:spAutoFit/>
          </a:bodyPr>
          <a:lstStyle/>
          <a:p>
            <a:r>
              <a:rPr lang="tr-TR" sz="2400" b="1" dirty="0" smtClean="0"/>
              <a:t>BİLİMSEL YAZIYI OLUŞTURAN BÖLÜMLER</a:t>
            </a:r>
          </a:p>
          <a:p>
            <a:endParaRPr lang="tr-TR" sz="1600" b="1" dirty="0"/>
          </a:p>
          <a:p>
            <a:pPr marL="285750" indent="-285750">
              <a:spcAft>
                <a:spcPts val="300"/>
              </a:spcAft>
              <a:buFont typeface="Arial" panose="020B0604020202020204" pitchFamily="34" charset="0"/>
              <a:buChar char="•"/>
            </a:pPr>
            <a:r>
              <a:rPr lang="tr-TR" sz="2400" b="1" dirty="0" smtClean="0">
                <a:solidFill>
                  <a:srgbClr val="558ED5"/>
                </a:solidFill>
              </a:rPr>
              <a:t>Kapak</a:t>
            </a:r>
          </a:p>
          <a:p>
            <a:pPr marL="285750" indent="-285750">
              <a:spcAft>
                <a:spcPts val="300"/>
              </a:spcAft>
              <a:buFont typeface="Arial" panose="020B0604020202020204" pitchFamily="34" charset="0"/>
              <a:buChar char="•"/>
            </a:pPr>
            <a:r>
              <a:rPr lang="tr-TR" sz="2400" b="1" dirty="0" smtClean="0">
                <a:solidFill>
                  <a:srgbClr val="558ED5"/>
                </a:solidFill>
              </a:rPr>
              <a:t>İçindekiler </a:t>
            </a:r>
            <a:r>
              <a:rPr lang="tr-TR" dirty="0" smtClean="0">
                <a:solidFill>
                  <a:srgbClr val="558ED5"/>
                </a:solidFill>
              </a:rPr>
              <a:t>(sayfa numaraları ile)</a:t>
            </a:r>
          </a:p>
          <a:p>
            <a:pPr marL="285750" indent="-285750">
              <a:spcAft>
                <a:spcPts val="300"/>
              </a:spcAft>
              <a:buFont typeface="Arial" panose="020B0604020202020204" pitchFamily="34" charset="0"/>
              <a:buChar char="•"/>
            </a:pPr>
            <a:r>
              <a:rPr lang="tr-TR" sz="2400" b="1" dirty="0" smtClean="0"/>
              <a:t>Giriş </a:t>
            </a:r>
            <a:r>
              <a:rPr lang="tr-TR" dirty="0" smtClean="0"/>
              <a:t>(sorun, amaç, hedef, yöntemin tanımlanması)</a:t>
            </a:r>
          </a:p>
          <a:p>
            <a:pPr>
              <a:spcAft>
                <a:spcPts val="300"/>
              </a:spcAft>
            </a:pPr>
            <a:r>
              <a:rPr lang="tr-TR" sz="2400" b="1" dirty="0" smtClean="0"/>
              <a:t>	</a:t>
            </a:r>
            <a:r>
              <a:rPr lang="tr-TR" sz="2400" dirty="0" smtClean="0"/>
              <a:t>-</a:t>
            </a:r>
            <a:r>
              <a:rPr lang="tr-TR" sz="2400" b="1" dirty="0" smtClean="0"/>
              <a:t> </a:t>
            </a:r>
            <a:r>
              <a:rPr lang="tr-TR" sz="2400" dirty="0" smtClean="0"/>
              <a:t>Çalışmanın</a:t>
            </a:r>
            <a:r>
              <a:rPr lang="tr-TR" sz="2400" b="1" dirty="0" smtClean="0"/>
              <a:t> Amac</a:t>
            </a:r>
            <a:r>
              <a:rPr lang="tr-TR" sz="2400" dirty="0" smtClean="0"/>
              <a:t>ı </a:t>
            </a:r>
            <a:r>
              <a:rPr lang="tr-TR" dirty="0" smtClean="0"/>
              <a:t>(</a:t>
            </a:r>
            <a:r>
              <a:rPr lang="tr-TR" sz="1600" dirty="0" smtClean="0"/>
              <a:t>elde edilmek istenene ulaşmak, yerine getirmek)</a:t>
            </a:r>
          </a:p>
          <a:p>
            <a:pPr>
              <a:spcAft>
                <a:spcPts val="300"/>
              </a:spcAft>
            </a:pPr>
            <a:r>
              <a:rPr lang="tr-TR" sz="2400" dirty="0"/>
              <a:t>	</a:t>
            </a:r>
            <a:r>
              <a:rPr lang="tr-TR" sz="2400" dirty="0" smtClean="0"/>
              <a:t>- Çalışmanın </a:t>
            </a:r>
            <a:r>
              <a:rPr lang="tr-TR" sz="2400" b="1" dirty="0" smtClean="0"/>
              <a:t>Hedef</a:t>
            </a:r>
            <a:r>
              <a:rPr lang="tr-TR" sz="2400" dirty="0" smtClean="0"/>
              <a:t>i </a:t>
            </a:r>
            <a:r>
              <a:rPr lang="tr-TR" sz="1600" dirty="0" smtClean="0"/>
              <a:t>(elde edilecek amacın yansımaları, kazanımlar)</a:t>
            </a:r>
          </a:p>
          <a:p>
            <a:pPr>
              <a:spcAft>
                <a:spcPts val="300"/>
              </a:spcAft>
            </a:pPr>
            <a:r>
              <a:rPr lang="tr-TR" sz="2400" dirty="0"/>
              <a:t>	</a:t>
            </a:r>
            <a:r>
              <a:rPr lang="tr-TR" sz="2400" dirty="0" smtClean="0"/>
              <a:t>- Çalışmanın </a:t>
            </a:r>
            <a:r>
              <a:rPr lang="tr-TR" sz="2400" b="1" dirty="0" smtClean="0"/>
              <a:t>Yöntem</a:t>
            </a:r>
            <a:r>
              <a:rPr lang="tr-TR" sz="2400" dirty="0" smtClean="0"/>
              <a:t>i </a:t>
            </a:r>
            <a:r>
              <a:rPr lang="tr-TR" sz="1600" dirty="0" smtClean="0"/>
              <a:t>(amaca erişmek için izlenen yol, sistem ve teknikler)</a:t>
            </a:r>
          </a:p>
          <a:p>
            <a:pPr marL="285750" indent="-285750">
              <a:spcAft>
                <a:spcPts val="300"/>
              </a:spcAft>
              <a:buFont typeface="Arial" panose="020B0604020202020204" pitchFamily="34" charset="0"/>
              <a:buChar char="•"/>
            </a:pPr>
            <a:r>
              <a:rPr lang="tr-TR" sz="2400" b="1" dirty="0" smtClean="0"/>
              <a:t>Ana Metin ve Alt Bölümleri </a:t>
            </a:r>
            <a:r>
              <a:rPr lang="tr-TR" sz="1600" dirty="0" smtClean="0"/>
              <a:t>(bilimsel açıklamaları, tartışmaları içerir)</a:t>
            </a:r>
          </a:p>
          <a:p>
            <a:pPr marL="285750" indent="-285750">
              <a:spcAft>
                <a:spcPts val="300"/>
              </a:spcAft>
              <a:buFont typeface="Arial" panose="020B0604020202020204" pitchFamily="34" charset="0"/>
              <a:buChar char="•"/>
            </a:pPr>
            <a:r>
              <a:rPr lang="tr-TR" sz="2400" b="1" dirty="0" smtClean="0"/>
              <a:t>Sonuç / Değerlendirme </a:t>
            </a:r>
            <a:r>
              <a:rPr lang="tr-TR" sz="1600" dirty="0" smtClean="0"/>
              <a:t>(ana metinde yapılan çalışmalardan, tartışmalardan elde 			             edilen çıkarımların, ana fikirlerin ortaya konulması)</a:t>
            </a:r>
          </a:p>
          <a:p>
            <a:pPr marL="285750" indent="-285750">
              <a:spcAft>
                <a:spcPts val="300"/>
              </a:spcAft>
              <a:buFont typeface="Arial" panose="020B0604020202020204" pitchFamily="34" charset="0"/>
              <a:buChar char="•"/>
            </a:pPr>
            <a:r>
              <a:rPr lang="tr-TR" sz="2400" b="1" dirty="0" smtClean="0"/>
              <a:t>Ekler </a:t>
            </a:r>
            <a:r>
              <a:rPr lang="tr-TR" sz="1600" dirty="0" smtClean="0"/>
              <a:t>(ana metine konulamayan ve çok yer kaplayarak ana metinde kopukluklara neden olabilecek ek bilgi ve metinlerin verildiği bölümdür. Metin içinde eklere gönderme yapılır.</a:t>
            </a:r>
          </a:p>
          <a:p>
            <a:pPr marL="285750" indent="-285750">
              <a:spcAft>
                <a:spcPts val="300"/>
              </a:spcAft>
              <a:buFont typeface="Arial" panose="020B0604020202020204" pitchFamily="34" charset="0"/>
              <a:buChar char="•"/>
            </a:pPr>
            <a:r>
              <a:rPr lang="tr-TR" sz="2400" b="1" dirty="0" smtClean="0"/>
              <a:t>Kaynaklar</a:t>
            </a:r>
          </a:p>
          <a:p>
            <a:pPr marL="285750" indent="-285750">
              <a:buFont typeface="Arial" panose="020B0604020202020204" pitchFamily="34" charset="0"/>
              <a:buChar char="•"/>
            </a:pPr>
            <a:endParaRPr lang="tr-TR" dirty="0" smtClean="0"/>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5090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6912768" cy="5463034"/>
          </a:xfrm>
          <a:prstGeom prst="rect">
            <a:avLst/>
          </a:prstGeom>
        </p:spPr>
        <p:txBody>
          <a:bodyPr wrap="square">
            <a:spAutoFit/>
          </a:bodyPr>
          <a:lstStyle/>
          <a:p>
            <a:r>
              <a:rPr lang="tr-TR" sz="2400" b="1" dirty="0" smtClean="0"/>
              <a:t>KAPAK (YTÜ tez formatı)</a:t>
            </a:r>
          </a:p>
          <a:p>
            <a:endParaRPr lang="tr-TR" b="1" dirty="0"/>
          </a:p>
          <a:p>
            <a:endParaRPr lang="tr-TR" dirty="0" smtClean="0"/>
          </a:p>
          <a:p>
            <a:endParaRPr lang="tr-TR" dirty="0"/>
          </a:p>
          <a:p>
            <a:endParaRPr lang="tr-TR" dirty="0" smtClean="0"/>
          </a:p>
          <a:p>
            <a:pPr marL="285750" indent="-285750">
              <a:buFont typeface="Arial" panose="020B0604020202020204" pitchFamily="34" charset="0"/>
              <a:buChar char="•"/>
            </a:pPr>
            <a:r>
              <a:rPr lang="tr-TR" dirty="0" smtClean="0"/>
              <a:t>varsa ya da kullanılmak istenirse </a:t>
            </a:r>
            <a:r>
              <a:rPr lang="tr-TR" b="1" dirty="0"/>
              <a:t>l</a:t>
            </a:r>
            <a:r>
              <a:rPr lang="tr-TR" b="1" dirty="0" smtClean="0"/>
              <a:t>ogo</a:t>
            </a:r>
            <a:endParaRPr lang="tr-TR" dirty="0" smtClean="0"/>
          </a:p>
          <a:p>
            <a:endParaRPr lang="tr-TR" sz="1000" dirty="0" smtClean="0"/>
          </a:p>
          <a:p>
            <a:pPr marL="285750" indent="-285750">
              <a:buFont typeface="Arial" panose="020B0604020202020204" pitchFamily="34" charset="0"/>
              <a:buChar char="•"/>
            </a:pPr>
            <a:r>
              <a:rPr lang="tr-TR" dirty="0" smtClean="0"/>
              <a:t>hazırlayan kişinin bağlı olduğu </a:t>
            </a:r>
            <a:r>
              <a:rPr lang="tr-TR" b="1" dirty="0" smtClean="0"/>
              <a:t>kurum adı</a:t>
            </a:r>
            <a:endParaRPr lang="tr-TR" dirty="0" smtClean="0"/>
          </a:p>
          <a:p>
            <a:endParaRPr lang="tr-TR" dirty="0"/>
          </a:p>
          <a:p>
            <a:endParaRPr lang="tr-TR" dirty="0" smtClean="0"/>
          </a:p>
          <a:p>
            <a:pPr marL="285750" indent="-285750">
              <a:buFont typeface="Arial" panose="020B0604020202020204" pitchFamily="34" charset="0"/>
              <a:buChar char="•"/>
            </a:pPr>
            <a:r>
              <a:rPr lang="tr-TR" dirty="0"/>
              <a:t>ç</a:t>
            </a:r>
            <a:r>
              <a:rPr lang="tr-TR" dirty="0" smtClean="0"/>
              <a:t>alışmanın</a:t>
            </a:r>
            <a:r>
              <a:rPr lang="tr-TR" b="1" dirty="0" smtClean="0"/>
              <a:t> konu başlığı</a:t>
            </a:r>
          </a:p>
          <a:p>
            <a:endParaRPr lang="tr-TR" sz="2200" dirty="0"/>
          </a:p>
          <a:p>
            <a:pPr marL="285750" indent="-285750">
              <a:buFont typeface="Arial" panose="020B0604020202020204" pitchFamily="34" charset="0"/>
              <a:buChar char="•"/>
            </a:pPr>
            <a:r>
              <a:rPr lang="tr-TR" dirty="0"/>
              <a:t>h</a:t>
            </a:r>
            <a:r>
              <a:rPr lang="tr-TR" dirty="0" smtClean="0"/>
              <a:t>azırlayanın </a:t>
            </a:r>
            <a:r>
              <a:rPr lang="tr-TR" b="1" dirty="0" smtClean="0"/>
              <a:t>isim ve numara</a:t>
            </a:r>
            <a:r>
              <a:rPr lang="tr-TR" dirty="0" smtClean="0"/>
              <a:t>sı</a:t>
            </a:r>
          </a:p>
          <a:p>
            <a:endParaRPr lang="tr-TR" sz="1400" dirty="0"/>
          </a:p>
          <a:p>
            <a:pPr marL="285750" indent="-285750">
              <a:buFont typeface="Arial" panose="020B0604020202020204" pitchFamily="34" charset="0"/>
              <a:buChar char="•"/>
            </a:pPr>
            <a:r>
              <a:rPr lang="tr-TR" b="1" dirty="0" smtClean="0"/>
              <a:t>ders adı</a:t>
            </a:r>
          </a:p>
          <a:p>
            <a:pPr marL="285750" indent="-285750">
              <a:buFont typeface="Arial" panose="020B0604020202020204" pitchFamily="34" charset="0"/>
              <a:buChar char="•"/>
            </a:pPr>
            <a:endParaRPr lang="tr-TR" sz="500" dirty="0"/>
          </a:p>
          <a:p>
            <a:pPr marL="285750" indent="-285750">
              <a:buFont typeface="Arial" panose="020B0604020202020204" pitchFamily="34" charset="0"/>
              <a:buChar char="•"/>
            </a:pPr>
            <a:r>
              <a:rPr lang="tr-TR" b="1" dirty="0"/>
              <a:t>d</a:t>
            </a:r>
            <a:r>
              <a:rPr lang="tr-TR" b="1" dirty="0" smtClean="0"/>
              <a:t>ers</a:t>
            </a:r>
            <a:r>
              <a:rPr lang="tr-TR" dirty="0" smtClean="0"/>
              <a:t> ya da </a:t>
            </a:r>
            <a:r>
              <a:rPr lang="tr-TR" b="1" dirty="0" smtClean="0"/>
              <a:t>grup yürütücüsünün adı</a:t>
            </a:r>
          </a:p>
          <a:p>
            <a:endParaRPr lang="tr-TR" dirty="0" smtClean="0"/>
          </a:p>
          <a:p>
            <a:endParaRPr lang="tr-TR" dirty="0" smtClean="0"/>
          </a:p>
          <a:p>
            <a:pPr marL="285750" indent="-285750">
              <a:buFont typeface="Arial" panose="020B0604020202020204" pitchFamily="34" charset="0"/>
              <a:buChar char="•"/>
            </a:pPr>
            <a:r>
              <a:rPr lang="tr-TR" b="1" dirty="0"/>
              <a:t>t</a:t>
            </a:r>
            <a:r>
              <a:rPr lang="tr-TR" b="1" dirty="0" smtClean="0"/>
              <a:t>arih </a:t>
            </a:r>
            <a:r>
              <a:rPr lang="tr-TR" dirty="0" smtClean="0"/>
              <a:t>ve</a:t>
            </a:r>
            <a:r>
              <a:rPr lang="tr-TR" b="1" dirty="0" smtClean="0"/>
              <a:t> yer adı</a:t>
            </a:r>
            <a:endParaRPr lang="tr-TR" b="1"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796136" y="1913350"/>
            <a:ext cx="2996944" cy="4179946"/>
          </a:xfrm>
          <a:prstGeom prst="rect">
            <a:avLst/>
          </a:prstGeom>
          <a:solidFill>
            <a:schemeClr val="bg1"/>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5796136" y="2348880"/>
            <a:ext cx="2996944" cy="415498"/>
          </a:xfrm>
          <a:prstGeom prst="rect">
            <a:avLst/>
          </a:prstGeom>
          <a:noFill/>
        </p:spPr>
        <p:txBody>
          <a:bodyPr wrap="square" rtlCol="0">
            <a:spAutoFit/>
          </a:bodyPr>
          <a:lstStyle/>
          <a:p>
            <a:pPr algn="ctr"/>
            <a:r>
              <a:rPr lang="tr-TR" sz="700" b="1" dirty="0" smtClean="0"/>
              <a:t>YILDIZ TEKNİK ÜNİVERSİTESİ</a:t>
            </a:r>
          </a:p>
          <a:p>
            <a:pPr algn="ctr"/>
            <a:r>
              <a:rPr lang="tr-TR" sz="700" b="1" dirty="0" smtClean="0"/>
              <a:t>MİMARLIK FAKÜLTESİ</a:t>
            </a:r>
          </a:p>
          <a:p>
            <a:pPr algn="ctr"/>
            <a:r>
              <a:rPr lang="tr-TR" sz="700" b="1" dirty="0" smtClean="0"/>
              <a:t>ŞEHİR VE BÖLGE PLANLAMA BÖLÜMÜ</a:t>
            </a:r>
            <a:endParaRPr lang="tr-TR" sz="700" b="1" dirty="0"/>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810" b="30602"/>
          <a:stretch>
            <a:fillRect/>
          </a:stretch>
        </p:blipFill>
        <p:spPr bwMode="auto">
          <a:xfrm>
            <a:off x="7101067" y="2125427"/>
            <a:ext cx="279245" cy="19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796136" y="3356992"/>
            <a:ext cx="2996944" cy="261610"/>
          </a:xfrm>
          <a:prstGeom prst="rect">
            <a:avLst/>
          </a:prstGeom>
          <a:noFill/>
        </p:spPr>
        <p:txBody>
          <a:bodyPr wrap="square" rtlCol="0">
            <a:spAutoFit/>
          </a:bodyPr>
          <a:lstStyle/>
          <a:p>
            <a:pPr algn="ctr"/>
            <a:r>
              <a:rPr lang="tr-TR" sz="1100" b="1" dirty="0" smtClean="0"/>
              <a:t>DOĞAL YAPI ANALİZİ  RAPORU</a:t>
            </a:r>
            <a:endParaRPr lang="tr-TR" sz="1100" b="1" dirty="0"/>
          </a:p>
        </p:txBody>
      </p:sp>
      <p:sp>
        <p:nvSpPr>
          <p:cNvPr id="12" name="Metin kutusu 11"/>
          <p:cNvSpPr txBox="1"/>
          <p:nvPr/>
        </p:nvSpPr>
        <p:spPr>
          <a:xfrm>
            <a:off x="5796136" y="3949025"/>
            <a:ext cx="2996944" cy="307777"/>
          </a:xfrm>
          <a:prstGeom prst="rect">
            <a:avLst/>
          </a:prstGeom>
          <a:noFill/>
        </p:spPr>
        <p:txBody>
          <a:bodyPr wrap="square" rtlCol="0">
            <a:spAutoFit/>
          </a:bodyPr>
          <a:lstStyle/>
          <a:p>
            <a:pPr algn="ctr"/>
            <a:r>
              <a:rPr lang="tr-TR" sz="700" b="1" dirty="0" smtClean="0"/>
              <a:t>FATİH YILMAZ</a:t>
            </a:r>
          </a:p>
          <a:p>
            <a:pPr algn="ctr"/>
            <a:r>
              <a:rPr lang="tr-TR" sz="700" b="1" dirty="0" smtClean="0"/>
              <a:t>020271114</a:t>
            </a:r>
            <a:endParaRPr lang="tr-TR" sz="700" b="1" dirty="0"/>
          </a:p>
        </p:txBody>
      </p:sp>
      <p:sp>
        <p:nvSpPr>
          <p:cNvPr id="13" name="Metin kutusu 12"/>
          <p:cNvSpPr txBox="1"/>
          <p:nvPr/>
        </p:nvSpPr>
        <p:spPr>
          <a:xfrm>
            <a:off x="5796136" y="4437112"/>
            <a:ext cx="2996944" cy="200055"/>
          </a:xfrm>
          <a:prstGeom prst="rect">
            <a:avLst/>
          </a:prstGeom>
          <a:noFill/>
        </p:spPr>
        <p:txBody>
          <a:bodyPr wrap="square" rtlCol="0">
            <a:spAutoFit/>
          </a:bodyPr>
          <a:lstStyle/>
          <a:p>
            <a:pPr algn="ctr"/>
            <a:r>
              <a:rPr lang="tr-TR" sz="700" dirty="0" smtClean="0"/>
              <a:t>PLANLAMA II</a:t>
            </a:r>
            <a:endParaRPr lang="tr-TR" sz="700" dirty="0"/>
          </a:p>
        </p:txBody>
      </p:sp>
      <p:sp>
        <p:nvSpPr>
          <p:cNvPr id="14" name="Metin kutusu 13"/>
          <p:cNvSpPr txBox="1"/>
          <p:nvPr/>
        </p:nvSpPr>
        <p:spPr>
          <a:xfrm>
            <a:off x="5796136" y="4789567"/>
            <a:ext cx="2996944" cy="1061829"/>
          </a:xfrm>
          <a:prstGeom prst="rect">
            <a:avLst/>
          </a:prstGeom>
          <a:noFill/>
        </p:spPr>
        <p:txBody>
          <a:bodyPr wrap="square" rtlCol="0">
            <a:spAutoFit/>
          </a:bodyPr>
          <a:lstStyle/>
          <a:p>
            <a:pPr algn="ctr"/>
            <a:r>
              <a:rPr lang="tr-TR" sz="700" dirty="0" smtClean="0"/>
              <a:t>GRUP YÜRÜTÜCÜSÜ </a:t>
            </a:r>
          </a:p>
          <a:p>
            <a:pPr algn="ctr"/>
            <a:r>
              <a:rPr lang="tr-TR" sz="700" dirty="0" smtClean="0"/>
              <a:t>Doç. Dr. Oya AKIN</a:t>
            </a:r>
          </a:p>
          <a:p>
            <a:pPr algn="ctr"/>
            <a:endParaRPr lang="tr-TR" sz="700" b="1" dirty="0"/>
          </a:p>
          <a:p>
            <a:pPr algn="ctr"/>
            <a:endParaRPr lang="tr-TR" sz="700" b="1" dirty="0" smtClean="0"/>
          </a:p>
          <a:p>
            <a:pPr algn="ctr"/>
            <a:endParaRPr lang="tr-TR" sz="700" b="1" dirty="0"/>
          </a:p>
          <a:p>
            <a:pPr algn="ctr"/>
            <a:endParaRPr lang="tr-TR" sz="700" b="1" dirty="0" smtClean="0"/>
          </a:p>
          <a:p>
            <a:pPr algn="ctr"/>
            <a:endParaRPr lang="tr-TR" sz="700" b="1" dirty="0"/>
          </a:p>
          <a:p>
            <a:pPr algn="ctr"/>
            <a:endParaRPr lang="tr-TR" sz="700" b="1" dirty="0" smtClean="0"/>
          </a:p>
          <a:p>
            <a:pPr algn="ctr"/>
            <a:r>
              <a:rPr lang="tr-TR" sz="500" dirty="0" smtClean="0"/>
              <a:t>2014, İSTANBUL</a:t>
            </a:r>
            <a:endParaRPr lang="tr-TR" sz="500" dirty="0"/>
          </a:p>
        </p:txBody>
      </p:sp>
      <p:cxnSp>
        <p:nvCxnSpPr>
          <p:cNvPr id="7" name="Düz Ok Bağlayıcısı 6"/>
          <p:cNvCxnSpPr/>
          <p:nvPr/>
        </p:nvCxnSpPr>
        <p:spPr>
          <a:xfrm>
            <a:off x="4720965" y="2224250"/>
            <a:ext cx="1651235"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5004048" y="2636912"/>
            <a:ext cx="1368152"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flipV="1">
            <a:off x="3491880" y="3480476"/>
            <a:ext cx="2880320" cy="20532"/>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a:off x="3851920" y="4089407"/>
            <a:ext cx="252028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a:off x="2061619" y="4537139"/>
            <a:ext cx="4310581"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a:off x="4355976" y="4941168"/>
            <a:ext cx="2016223"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a:off x="2555776" y="5733256"/>
            <a:ext cx="3816424"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9877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6912768" cy="5201424"/>
          </a:xfrm>
          <a:prstGeom prst="rect">
            <a:avLst/>
          </a:prstGeom>
        </p:spPr>
        <p:txBody>
          <a:bodyPr wrap="square">
            <a:spAutoFit/>
          </a:bodyPr>
          <a:lstStyle/>
          <a:p>
            <a:r>
              <a:rPr lang="tr-TR" sz="2400" b="1" dirty="0" smtClean="0"/>
              <a:t>İÇİNDEKİLER</a:t>
            </a:r>
          </a:p>
          <a:p>
            <a:endParaRPr lang="tr-TR" sz="2400" b="1" dirty="0"/>
          </a:p>
          <a:p>
            <a:endParaRPr lang="tr-TR" sz="2000" dirty="0" smtClean="0"/>
          </a:p>
          <a:p>
            <a:endParaRPr lang="tr-TR" sz="2000" dirty="0"/>
          </a:p>
          <a:p>
            <a:endParaRPr lang="tr-TR" sz="2000" dirty="0"/>
          </a:p>
          <a:p>
            <a:endParaRPr lang="tr-TR" sz="2000" dirty="0" smtClean="0"/>
          </a:p>
          <a:p>
            <a:r>
              <a:rPr lang="tr-TR" sz="2400" dirty="0"/>
              <a:t>Ç</a:t>
            </a:r>
            <a:r>
              <a:rPr lang="tr-TR" sz="2400" dirty="0" smtClean="0"/>
              <a:t>alışılan </a:t>
            </a:r>
            <a:r>
              <a:rPr lang="tr-TR" sz="2400" dirty="0"/>
              <a:t>ve yer alan </a:t>
            </a:r>
          </a:p>
          <a:p>
            <a:r>
              <a:rPr lang="tr-TR" sz="2400" dirty="0"/>
              <a:t>bölümlerinin / metindeki ana ve </a:t>
            </a:r>
          </a:p>
          <a:p>
            <a:r>
              <a:rPr lang="tr-TR" sz="2400" dirty="0"/>
              <a:t>alt başlıkların listesidir</a:t>
            </a:r>
            <a:r>
              <a:rPr lang="tr-TR" sz="2400" dirty="0" smtClean="0"/>
              <a:t>.</a:t>
            </a:r>
          </a:p>
          <a:p>
            <a:endParaRPr lang="tr-TR" sz="2400" dirty="0" smtClean="0"/>
          </a:p>
          <a:p>
            <a:r>
              <a:rPr lang="tr-TR" sz="2400" dirty="0" smtClean="0"/>
              <a:t>Çalışmanın genel içeriğini ve yapısını </a:t>
            </a:r>
          </a:p>
          <a:p>
            <a:r>
              <a:rPr lang="tr-TR" sz="2400" dirty="0" smtClean="0"/>
              <a:t>gösterir.</a:t>
            </a:r>
          </a:p>
          <a:p>
            <a:endParaRPr lang="tr-TR" sz="2400" dirty="0"/>
          </a:p>
          <a:p>
            <a:endParaRPr lang="tr-TR" dirty="0" smtClean="0"/>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796136" y="1913350"/>
            <a:ext cx="2996944" cy="4179946"/>
          </a:xfrm>
          <a:prstGeom prst="rect">
            <a:avLst/>
          </a:prstGeom>
          <a:solidFill>
            <a:schemeClr val="bg1"/>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6084168" y="2204864"/>
            <a:ext cx="2376264" cy="2092881"/>
          </a:xfrm>
          <a:prstGeom prst="rect">
            <a:avLst/>
          </a:prstGeom>
          <a:noFill/>
        </p:spPr>
        <p:txBody>
          <a:bodyPr wrap="square" rtlCol="0">
            <a:spAutoFit/>
          </a:bodyPr>
          <a:lstStyle/>
          <a:p>
            <a:r>
              <a:rPr lang="tr-TR" sz="700" b="1" dirty="0" smtClean="0"/>
              <a:t>İÇİNDEKİLER</a:t>
            </a:r>
          </a:p>
          <a:p>
            <a:r>
              <a:rPr lang="tr-TR" sz="500" dirty="0" smtClean="0"/>
              <a:t>		         Sayfa No</a:t>
            </a:r>
            <a:endParaRPr lang="tr-TR" sz="500" dirty="0"/>
          </a:p>
          <a:p>
            <a:r>
              <a:rPr lang="tr-TR" sz="700" dirty="0" smtClean="0"/>
              <a:t>Şekil Listesi………………………………………………………………………..1</a:t>
            </a:r>
          </a:p>
          <a:p>
            <a:r>
              <a:rPr lang="tr-TR" sz="700" dirty="0" smtClean="0"/>
              <a:t>Tablo Listesi……………………………………………………………………….2</a:t>
            </a:r>
          </a:p>
          <a:p>
            <a:r>
              <a:rPr lang="tr-TR" sz="700" dirty="0" smtClean="0"/>
              <a:t>Giriş……………………………………………………………………………………3</a:t>
            </a:r>
          </a:p>
          <a:p>
            <a:r>
              <a:rPr lang="tr-TR" sz="700" dirty="0" smtClean="0"/>
              <a:t>Amaç………………………………………………………………………………….5</a:t>
            </a:r>
          </a:p>
          <a:p>
            <a:r>
              <a:rPr lang="tr-TR" sz="700" dirty="0" smtClean="0"/>
              <a:t>Hedef………………………………………………………………………………...5</a:t>
            </a:r>
          </a:p>
          <a:p>
            <a:endParaRPr lang="tr-TR" sz="300" dirty="0" smtClean="0"/>
          </a:p>
          <a:p>
            <a:r>
              <a:rPr lang="tr-TR" sz="700" dirty="0" smtClean="0"/>
              <a:t>Bölüm 1. Doğal Yapı……………………………………………………………6</a:t>
            </a:r>
          </a:p>
          <a:p>
            <a:r>
              <a:rPr lang="tr-TR" sz="700" dirty="0" smtClean="0"/>
              <a:t>1.1. Doğal Yapı Kavramı………………………………………………..……7</a:t>
            </a:r>
          </a:p>
          <a:p>
            <a:r>
              <a:rPr lang="tr-TR" sz="700" dirty="0" smtClean="0"/>
              <a:t>1.2. Doğal Yapının Bileşenleri…………………………………..……….10</a:t>
            </a:r>
          </a:p>
          <a:p>
            <a:endParaRPr lang="tr-TR" sz="300" dirty="0"/>
          </a:p>
          <a:p>
            <a:r>
              <a:rPr lang="tr-TR" sz="700" dirty="0" smtClean="0"/>
              <a:t>Bölüm 2. Doğal Yapı Analizleri………………………………………….12</a:t>
            </a:r>
          </a:p>
          <a:p>
            <a:r>
              <a:rPr lang="tr-TR" sz="700" dirty="0" smtClean="0"/>
              <a:t>2.1. Eşyükselti Analizi……………………………………………………....13</a:t>
            </a:r>
          </a:p>
          <a:p>
            <a:r>
              <a:rPr lang="tr-TR" sz="700" dirty="0" smtClean="0"/>
              <a:t>2.2. Bakı Analizi………………………………………………………………..15</a:t>
            </a:r>
          </a:p>
          <a:p>
            <a:r>
              <a:rPr lang="tr-TR" sz="700" dirty="0" smtClean="0"/>
              <a:t>2.3. Rüzgar Analizi…………………………………………………………….17</a:t>
            </a:r>
          </a:p>
          <a:p>
            <a:endParaRPr lang="tr-TR" sz="700" dirty="0"/>
          </a:p>
          <a:p>
            <a:r>
              <a:rPr lang="tr-TR" sz="700" dirty="0" smtClean="0"/>
              <a:t>Bölüm 3. Değerlendirme ve Sonuç………………………………..….19</a:t>
            </a:r>
          </a:p>
          <a:p>
            <a:endParaRPr lang="tr-TR" sz="700" dirty="0"/>
          </a:p>
          <a:p>
            <a:r>
              <a:rPr lang="tr-TR" sz="700" dirty="0" smtClean="0"/>
              <a:t>Kaynaklar……………………………………………………………….........…22</a:t>
            </a:r>
          </a:p>
        </p:txBody>
      </p:sp>
    </p:spTree>
    <p:extLst>
      <p:ext uri="{BB962C8B-B14F-4D97-AF65-F5344CB8AC3E}">
        <p14:creationId xmlns:p14="http://schemas.microsoft.com/office/powerpoint/2010/main" val="1695643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3"/>
          </p:cNvPr>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5536" y="548680"/>
            <a:ext cx="6912768" cy="4955203"/>
          </a:xfrm>
          <a:prstGeom prst="rect">
            <a:avLst/>
          </a:prstGeom>
        </p:spPr>
        <p:txBody>
          <a:bodyPr wrap="square">
            <a:spAutoFit/>
          </a:bodyPr>
          <a:lstStyle/>
          <a:p>
            <a:r>
              <a:rPr lang="tr-TR" sz="2400" b="1" dirty="0" smtClean="0"/>
              <a:t>GÖRSEL ve SAYISAL VERİLERİ NUMARALANDIRMA</a:t>
            </a:r>
          </a:p>
          <a:p>
            <a:endParaRPr lang="tr-TR" sz="2400" b="1" dirty="0"/>
          </a:p>
          <a:p>
            <a:endParaRPr lang="tr-TR" sz="2000" dirty="0" smtClean="0"/>
          </a:p>
          <a:p>
            <a:endParaRPr lang="tr-TR" sz="2000" dirty="0"/>
          </a:p>
          <a:p>
            <a:endParaRPr lang="tr-TR" sz="2400" dirty="0" smtClean="0"/>
          </a:p>
          <a:p>
            <a:endParaRPr lang="tr-TR" sz="2400" dirty="0"/>
          </a:p>
          <a:p>
            <a:endParaRPr lang="tr-TR" sz="2400" dirty="0" smtClean="0"/>
          </a:p>
          <a:p>
            <a:r>
              <a:rPr lang="tr-TR" sz="2400" dirty="0" smtClean="0"/>
              <a:t>Bilimsel yazıda kullanılan </a:t>
            </a:r>
            <a:r>
              <a:rPr lang="tr-TR" sz="2400" b="1" dirty="0" smtClean="0"/>
              <a:t>görsel, </a:t>
            </a:r>
          </a:p>
          <a:p>
            <a:r>
              <a:rPr lang="tr-TR" sz="2400" b="1" dirty="0" smtClean="0"/>
              <a:t>tablo, grafik veriler</a:t>
            </a:r>
            <a:r>
              <a:rPr lang="tr-TR" sz="2400" dirty="0" smtClean="0"/>
              <a:t> </a:t>
            </a:r>
            <a:r>
              <a:rPr lang="tr-TR" sz="2400" b="1" dirty="0" smtClean="0"/>
              <a:t>sırası ile</a:t>
            </a:r>
            <a:r>
              <a:rPr lang="tr-TR" sz="2400" dirty="0" smtClean="0"/>
              <a:t> metin içinde </a:t>
            </a:r>
          </a:p>
          <a:p>
            <a:r>
              <a:rPr lang="tr-TR" sz="2400" b="1" dirty="0"/>
              <a:t>t</a:t>
            </a:r>
            <a:r>
              <a:rPr lang="tr-TR" sz="2400" b="1" dirty="0" smtClean="0"/>
              <a:t>ürüne göre numaralandırılır</a:t>
            </a:r>
            <a:r>
              <a:rPr lang="tr-TR" sz="2400" dirty="0" smtClean="0"/>
              <a:t>.</a:t>
            </a:r>
          </a:p>
          <a:p>
            <a:endParaRPr lang="tr-TR" sz="2400" dirty="0"/>
          </a:p>
          <a:p>
            <a:endParaRPr lang="tr-TR" sz="2400" dirty="0"/>
          </a:p>
          <a:p>
            <a:endParaRPr lang="tr-TR" dirty="0" smtClean="0"/>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796136" y="1913350"/>
            <a:ext cx="2996944" cy="4179946"/>
          </a:xfrm>
          <a:prstGeom prst="rect">
            <a:avLst/>
          </a:prstGeom>
          <a:solidFill>
            <a:schemeClr val="bg1"/>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92189"/>
            <a:ext cx="1700800" cy="136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4003215423"/>
              </p:ext>
            </p:extLst>
          </p:nvPr>
        </p:nvGraphicFramePr>
        <p:xfrm>
          <a:off x="5786992" y="2276872"/>
          <a:ext cx="3105488" cy="792088"/>
        </p:xfrm>
        <a:graphic>
          <a:graphicData uri="http://schemas.openxmlformats.org/presentationml/2006/ole">
            <mc:AlternateContent xmlns:mc="http://schemas.openxmlformats.org/markup-compatibility/2006">
              <mc:Choice xmlns:v="urn:schemas-microsoft-com:vml" Requires="v">
                <p:oleObj spid="_x0000_s1038" name="Document" r:id="rId7" imgW="6273800" imgH="1600200" progId="Word.Document.12">
                  <p:embed/>
                </p:oleObj>
              </mc:Choice>
              <mc:Fallback>
                <p:oleObj name="Document" r:id="rId7" imgW="6273800" imgH="1600200" progId="Word.Document.12">
                  <p:embed/>
                  <p:pic>
                    <p:nvPicPr>
                      <p:cNvPr id="0" name=""/>
                      <p:cNvPicPr/>
                      <p:nvPr/>
                    </p:nvPicPr>
                    <p:blipFill>
                      <a:blip r:embed="rId8"/>
                      <a:stretch>
                        <a:fillRect/>
                      </a:stretch>
                    </p:blipFill>
                    <p:spPr>
                      <a:xfrm>
                        <a:off x="5786992" y="2276872"/>
                        <a:ext cx="3105488" cy="792088"/>
                      </a:xfrm>
                      <a:prstGeom prst="rect">
                        <a:avLst/>
                      </a:prstGeom>
                    </p:spPr>
                  </p:pic>
                </p:oleObj>
              </mc:Fallback>
            </mc:AlternateContent>
          </a:graphicData>
        </a:graphic>
      </p:graphicFrame>
      <p:pic>
        <p:nvPicPr>
          <p:cNvPr id="7" name="Picture 6"/>
          <p:cNvPicPr>
            <a:picLocks noChangeAspect="1"/>
          </p:cNvPicPr>
          <p:nvPr/>
        </p:nvPicPr>
        <p:blipFill>
          <a:blip r:embed="rId9"/>
          <a:stretch>
            <a:fillRect/>
          </a:stretch>
        </p:blipFill>
        <p:spPr>
          <a:xfrm>
            <a:off x="6156176" y="4653136"/>
            <a:ext cx="2331335" cy="961982"/>
          </a:xfrm>
          <a:prstGeom prst="rect">
            <a:avLst/>
          </a:prstGeom>
        </p:spPr>
      </p:pic>
      <p:sp>
        <p:nvSpPr>
          <p:cNvPr id="8" name="Rectangle 7"/>
          <p:cNvSpPr/>
          <p:nvPr/>
        </p:nvSpPr>
        <p:spPr>
          <a:xfrm>
            <a:off x="6084168" y="3068960"/>
            <a:ext cx="2483768" cy="1600438"/>
          </a:xfrm>
          <a:prstGeom prst="rect">
            <a:avLst/>
          </a:prstGeom>
        </p:spPr>
        <p:txBody>
          <a:bodyPr wrap="square">
            <a:spAutoFit/>
          </a:bodyPr>
          <a:lstStyle/>
          <a:p>
            <a:r>
              <a:rPr lang="en-US" sz="700" b="1" dirty="0"/>
              <a:t>MODAL SPLIT OF FREIGHT TRANSPORT IN </a:t>
            </a:r>
            <a:r>
              <a:rPr lang="en-US" sz="700" b="1" dirty="0" smtClean="0"/>
              <a:t>TURKEY</a:t>
            </a:r>
          </a:p>
          <a:p>
            <a:endParaRPr lang="en-US" sz="700" dirty="0"/>
          </a:p>
          <a:p>
            <a:pPr algn="just"/>
            <a:r>
              <a:rPr lang="en-US" sz="700" b="1" dirty="0"/>
              <a:t>Road and Railways</a:t>
            </a:r>
            <a:r>
              <a:rPr lang="en-US" sz="700" dirty="0"/>
              <a:t>: In Turkey, road transport has experienced a significant process since 1950s. While 957 ton-km of freight was carried on the roads in 1950, it has increased to 224.048 ton-km in 2013. As per 2013 the road network reached to 65.623 km (KGM, 2014). 1/3 of road network that is 21.393km developed into divided roads and the highways started to be established since 1980s constitute 3.2% (2.127 km) of the total length of road network in Turkey (Figure 4). In parallel with the development of road network, the number of trucks operating in the nation escalated 54% from 16.861 in 2000 to 25.930 in 2013. The road freight (ton-km) expanded with a percentage of 47% from 2004 until 2013.</a:t>
            </a:r>
          </a:p>
        </p:txBody>
      </p:sp>
      <p:sp>
        <p:nvSpPr>
          <p:cNvPr id="10" name="Rectangle 9"/>
          <p:cNvSpPr/>
          <p:nvPr/>
        </p:nvSpPr>
        <p:spPr>
          <a:xfrm>
            <a:off x="6300192" y="5605209"/>
            <a:ext cx="2103022" cy="200055"/>
          </a:xfrm>
          <a:prstGeom prst="rect">
            <a:avLst/>
          </a:prstGeom>
        </p:spPr>
        <p:txBody>
          <a:bodyPr wrap="none">
            <a:spAutoFit/>
          </a:bodyPr>
          <a:lstStyle/>
          <a:p>
            <a:r>
              <a:rPr lang="en-US" sz="700" dirty="0" smtClean="0"/>
              <a:t>Figure. 4. Current Transportation Network In Turkey</a:t>
            </a:r>
            <a:endParaRPr lang="en-US" sz="700" dirty="0"/>
          </a:p>
        </p:txBody>
      </p:sp>
    </p:spTree>
    <p:extLst>
      <p:ext uri="{BB962C8B-B14F-4D97-AF65-F5344CB8AC3E}">
        <p14:creationId xmlns:p14="http://schemas.microsoft.com/office/powerpoint/2010/main" val="41241154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5755422"/>
          </a:xfrm>
          <a:prstGeom prst="rect">
            <a:avLst/>
          </a:prstGeom>
        </p:spPr>
        <p:txBody>
          <a:bodyPr wrap="square">
            <a:spAutoFit/>
          </a:bodyPr>
          <a:lstStyle/>
          <a:p>
            <a:r>
              <a:rPr lang="tr-TR" sz="2400" b="1" dirty="0" smtClean="0"/>
              <a:t>KAYNAKLAR</a:t>
            </a:r>
          </a:p>
          <a:p>
            <a:endParaRPr lang="tr-TR" sz="2400" b="1" dirty="0" smtClean="0"/>
          </a:p>
          <a:p>
            <a:endParaRPr lang="tr-TR" sz="2400" b="1" dirty="0"/>
          </a:p>
          <a:p>
            <a:endParaRPr lang="tr-TR" sz="2400" b="1" dirty="0" smtClean="0"/>
          </a:p>
          <a:p>
            <a:r>
              <a:rPr lang="tr-TR" sz="2000" dirty="0" smtClean="0"/>
              <a:t>- </a:t>
            </a:r>
            <a:r>
              <a:rPr lang="tr-TR" sz="2400" dirty="0" smtClean="0"/>
              <a:t>Bilimsel yazıda yararlanılan tüm kaynaklar belirtilmelidir.</a:t>
            </a:r>
          </a:p>
          <a:p>
            <a:endParaRPr lang="tr-TR" sz="2400" dirty="0" smtClean="0"/>
          </a:p>
          <a:p>
            <a:r>
              <a:rPr lang="tr-TR" sz="2400" dirty="0" smtClean="0"/>
              <a:t>- Kaynakların zengin olması çalışmanın içeriğini, niteliğini ve </a:t>
            </a:r>
          </a:p>
          <a:p>
            <a:r>
              <a:rPr lang="tr-TR" sz="2400" dirty="0"/>
              <a:t> </a:t>
            </a:r>
            <a:r>
              <a:rPr lang="tr-TR" sz="2400" dirty="0" smtClean="0"/>
              <a:t> güvenilirliğini artırır.</a:t>
            </a:r>
          </a:p>
          <a:p>
            <a:endParaRPr lang="tr-TR" sz="2400" dirty="0" smtClean="0"/>
          </a:p>
          <a:p>
            <a:r>
              <a:rPr lang="tr-TR" sz="2400" dirty="0" smtClean="0"/>
              <a:t>- Günümüze yakın veya güncel kaynaklar tercih edilmelidir.</a:t>
            </a:r>
          </a:p>
          <a:p>
            <a:endParaRPr lang="tr-TR" sz="2400" dirty="0"/>
          </a:p>
          <a:p>
            <a:endParaRPr lang="tr-TR" sz="2400" dirty="0" smtClean="0"/>
          </a:p>
          <a:p>
            <a:r>
              <a:rPr lang="tr-TR" sz="2400" dirty="0" smtClean="0"/>
              <a:t>Kaynakların gösterim tekniği </a:t>
            </a:r>
          </a:p>
          <a:p>
            <a:endParaRPr lang="tr-TR" sz="2000" dirty="0"/>
          </a:p>
          <a:p>
            <a:endParaRPr lang="tr-TR" dirty="0" smtClean="0"/>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Sol Köşeli Ayraç 1"/>
          <p:cNvSpPr/>
          <p:nvPr/>
        </p:nvSpPr>
        <p:spPr>
          <a:xfrm>
            <a:off x="4581899" y="4869160"/>
            <a:ext cx="78213" cy="72008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Metin kutusu 2"/>
          <p:cNvSpPr txBox="1"/>
          <p:nvPr/>
        </p:nvSpPr>
        <p:spPr>
          <a:xfrm>
            <a:off x="4749142" y="4690591"/>
            <a:ext cx="3927314" cy="1384995"/>
          </a:xfrm>
          <a:prstGeom prst="rect">
            <a:avLst/>
          </a:prstGeom>
          <a:noFill/>
        </p:spPr>
        <p:txBody>
          <a:bodyPr wrap="square" rtlCol="0">
            <a:spAutoFit/>
          </a:bodyPr>
          <a:lstStyle/>
          <a:p>
            <a:r>
              <a:rPr lang="tr-TR" sz="2000" dirty="0" smtClean="0"/>
              <a:t>Metin içi gösterim</a:t>
            </a:r>
          </a:p>
          <a:p>
            <a:endParaRPr lang="tr-TR" sz="2400" dirty="0"/>
          </a:p>
          <a:p>
            <a:r>
              <a:rPr lang="tr-TR" sz="2000" dirty="0" smtClean="0"/>
              <a:t>Kaynaklar bölümünde açılımının verilmesi</a:t>
            </a:r>
          </a:p>
        </p:txBody>
      </p:sp>
    </p:spTree>
    <p:extLst>
      <p:ext uri="{BB962C8B-B14F-4D97-AF65-F5344CB8AC3E}">
        <p14:creationId xmlns:p14="http://schemas.microsoft.com/office/powerpoint/2010/main" val="8238226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2.gstatic.com/images?q=tbn:ANd9GcRRm4X4kFiSpligDwldqyAcVJUw9J0wWvPBy_tp-mf1CtSfENW4">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19" y="298174"/>
            <a:ext cx="8660761" cy="6309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404664"/>
            <a:ext cx="1700800" cy="135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548680"/>
            <a:ext cx="8109512" cy="5509200"/>
          </a:xfrm>
          <a:prstGeom prst="rect">
            <a:avLst/>
          </a:prstGeom>
        </p:spPr>
        <p:txBody>
          <a:bodyPr wrap="square">
            <a:spAutoFit/>
          </a:bodyPr>
          <a:lstStyle/>
          <a:p>
            <a:r>
              <a:rPr lang="tr-TR" sz="2400" b="1" dirty="0" smtClean="0"/>
              <a:t>KAYNAKLAR</a:t>
            </a:r>
            <a:r>
              <a:rPr lang="tr-TR" sz="2400" dirty="0" smtClean="0"/>
              <a:t>IN METİN İÇİNDE GÖSTERİMİ</a:t>
            </a:r>
            <a:endParaRPr lang="tr-TR" sz="2400" b="1" dirty="0" smtClean="0"/>
          </a:p>
          <a:p>
            <a:endParaRPr lang="tr-TR" sz="2800" dirty="0" smtClean="0"/>
          </a:p>
          <a:p>
            <a:endParaRPr lang="tr-TR" sz="2800" dirty="0" smtClean="0"/>
          </a:p>
          <a:p>
            <a:endParaRPr lang="tr-TR" sz="1600" dirty="0"/>
          </a:p>
          <a:p>
            <a:pPr marL="342900" indent="-342900">
              <a:buFont typeface="Arial" panose="020B0604020202020204" pitchFamily="34" charset="0"/>
              <a:buChar char="•"/>
            </a:pPr>
            <a:r>
              <a:rPr lang="tr-TR" sz="2000" dirty="0" smtClean="0"/>
              <a:t>Herhangi bir kaynaktan </a:t>
            </a:r>
            <a:r>
              <a:rPr lang="tr-TR" sz="2000" b="1" dirty="0" smtClean="0"/>
              <a:t>doğrudan alıntı yapılan cümle </a:t>
            </a:r>
            <a:r>
              <a:rPr lang="tr-TR" sz="2000" dirty="0" smtClean="0"/>
              <a:t>metin içinde; </a:t>
            </a:r>
          </a:p>
          <a:p>
            <a:r>
              <a:rPr lang="tr-TR" sz="1000" dirty="0"/>
              <a:t>	</a:t>
            </a:r>
            <a:endParaRPr lang="tr-TR" sz="1000" dirty="0" smtClean="0"/>
          </a:p>
          <a:p>
            <a:r>
              <a:rPr lang="tr-TR" sz="2000" dirty="0" smtClean="0"/>
              <a:t>      " .... …. … … … … " </a:t>
            </a:r>
            <a:r>
              <a:rPr lang="tr-TR" dirty="0" smtClean="0"/>
              <a:t>(kaynak yazarının soyadı, kaynağın yayın yılı: sayfa </a:t>
            </a:r>
            <a:r>
              <a:rPr lang="tr-TR" dirty="0" err="1" smtClean="0"/>
              <a:t>no</a:t>
            </a:r>
            <a:r>
              <a:rPr lang="tr-TR" dirty="0" smtClean="0"/>
              <a:t>).</a:t>
            </a:r>
          </a:p>
          <a:p>
            <a:endParaRPr lang="tr-TR" sz="1000" dirty="0"/>
          </a:p>
          <a:p>
            <a:r>
              <a:rPr lang="tr-TR" b="1" dirty="0" smtClean="0">
                <a:solidFill>
                  <a:schemeClr val="accent3">
                    <a:lumMod val="50000"/>
                  </a:schemeClr>
                </a:solidFill>
              </a:rPr>
              <a:t>      </a:t>
            </a:r>
            <a:r>
              <a:rPr lang="tr-TR" b="1" dirty="0" smtClean="0">
                <a:solidFill>
                  <a:schemeClr val="accent2">
                    <a:lumMod val="75000"/>
                  </a:schemeClr>
                </a:solidFill>
              </a:rPr>
              <a:t>"Karbon </a:t>
            </a:r>
            <a:r>
              <a:rPr lang="tr-TR" b="1" dirty="0">
                <a:solidFill>
                  <a:schemeClr val="accent2">
                    <a:lumMod val="75000"/>
                  </a:schemeClr>
                </a:solidFill>
              </a:rPr>
              <a:t>salınımı iklim değişikliğini tetikleyen </a:t>
            </a:r>
            <a:r>
              <a:rPr lang="tr-TR" b="1" dirty="0" smtClean="0">
                <a:solidFill>
                  <a:schemeClr val="accent2">
                    <a:lumMod val="75000"/>
                  </a:schemeClr>
                </a:solidFill>
              </a:rPr>
              <a:t>unsurlardandır" (Aytaç, 2010:13).</a:t>
            </a:r>
          </a:p>
          <a:p>
            <a:endParaRPr lang="tr-TR" b="1" dirty="0"/>
          </a:p>
          <a:p>
            <a:pPr marL="285750" indent="-285750">
              <a:buFont typeface="Arial" panose="020B0604020202020204" pitchFamily="34" charset="0"/>
              <a:buChar char="•"/>
            </a:pPr>
            <a:r>
              <a:rPr lang="tr-TR" sz="2000" dirty="0" smtClean="0"/>
              <a:t>Herhangi bir cümledeki </a:t>
            </a:r>
            <a:r>
              <a:rPr lang="tr-TR" sz="2000" b="1" dirty="0" smtClean="0"/>
              <a:t>bilginin desteklenmesi durumunda;</a:t>
            </a:r>
          </a:p>
          <a:p>
            <a:endParaRPr lang="tr-TR" sz="1000" b="1" dirty="0"/>
          </a:p>
          <a:p>
            <a:r>
              <a:rPr lang="tr-TR" dirty="0" smtClean="0"/>
              <a:t>    </a:t>
            </a:r>
            <a:r>
              <a:rPr lang="tr-TR" b="1" dirty="0">
                <a:solidFill>
                  <a:schemeClr val="accent3">
                    <a:lumMod val="50000"/>
                  </a:schemeClr>
                </a:solidFill>
              </a:rPr>
              <a:t> </a:t>
            </a:r>
            <a:r>
              <a:rPr lang="tr-TR" b="1" dirty="0">
                <a:solidFill>
                  <a:schemeClr val="accent2">
                    <a:lumMod val="75000"/>
                  </a:schemeClr>
                </a:solidFill>
              </a:rPr>
              <a:t>Karbon salınımı iklim değişikliğini tetikleyen unsurlardandır (Aytaç, 2010:13).</a:t>
            </a:r>
          </a:p>
          <a:p>
            <a:endParaRPr lang="tr-TR" b="1" dirty="0">
              <a:solidFill>
                <a:schemeClr val="accent2">
                  <a:lumMod val="75000"/>
                </a:schemeClr>
              </a:solidFill>
            </a:endParaRPr>
          </a:p>
          <a:p>
            <a:r>
              <a:rPr lang="tr-TR" b="1" dirty="0"/>
              <a:t>     </a:t>
            </a:r>
            <a:r>
              <a:rPr lang="tr-TR" sz="2000" b="1" dirty="0" smtClean="0"/>
              <a:t>birden fazla kaynakla desteklenmesi durumunda</a:t>
            </a:r>
            <a:r>
              <a:rPr lang="tr-TR" sz="2000" dirty="0" smtClean="0"/>
              <a:t>;</a:t>
            </a:r>
          </a:p>
          <a:p>
            <a:r>
              <a:rPr lang="tr-TR" sz="1000" b="1" dirty="0">
                <a:solidFill>
                  <a:schemeClr val="accent2">
                    <a:lumMod val="75000"/>
                  </a:schemeClr>
                </a:solidFill>
              </a:rPr>
              <a:t> </a:t>
            </a:r>
            <a:r>
              <a:rPr lang="tr-TR" sz="1000" b="1" dirty="0" smtClean="0">
                <a:solidFill>
                  <a:schemeClr val="accent2">
                    <a:lumMod val="75000"/>
                  </a:schemeClr>
                </a:solidFill>
              </a:rPr>
              <a:t>   </a:t>
            </a:r>
          </a:p>
          <a:p>
            <a:r>
              <a:rPr lang="tr-TR" b="1" dirty="0" smtClean="0">
                <a:solidFill>
                  <a:schemeClr val="accent2">
                    <a:lumMod val="75000"/>
                  </a:schemeClr>
                </a:solidFill>
              </a:rPr>
              <a:t>     Karbon </a:t>
            </a:r>
            <a:r>
              <a:rPr lang="tr-TR" b="1" dirty="0">
                <a:solidFill>
                  <a:schemeClr val="accent2">
                    <a:lumMod val="75000"/>
                  </a:schemeClr>
                </a:solidFill>
              </a:rPr>
              <a:t>salınımı iklim değişikliğini tetikleyen unsurlardandır (Aytaç, 2010:13; </a:t>
            </a:r>
            <a:r>
              <a:rPr lang="tr-TR" b="1" dirty="0" smtClean="0">
                <a:solidFill>
                  <a:schemeClr val="accent2">
                    <a:lumMod val="75000"/>
                  </a:schemeClr>
                </a:solidFill>
              </a:rPr>
              <a:t> </a:t>
            </a:r>
          </a:p>
          <a:p>
            <a:r>
              <a:rPr lang="tr-TR" b="1" dirty="0">
                <a:solidFill>
                  <a:schemeClr val="accent2">
                    <a:lumMod val="75000"/>
                  </a:schemeClr>
                </a:solidFill>
              </a:rPr>
              <a:t> </a:t>
            </a:r>
            <a:r>
              <a:rPr lang="tr-TR" b="1" dirty="0" smtClean="0">
                <a:solidFill>
                  <a:schemeClr val="accent2">
                    <a:lumMod val="75000"/>
                  </a:schemeClr>
                </a:solidFill>
              </a:rPr>
              <a:t>    Akın</a:t>
            </a:r>
            <a:r>
              <a:rPr lang="tr-TR" b="1" dirty="0">
                <a:solidFill>
                  <a:schemeClr val="accent2">
                    <a:lumMod val="75000"/>
                  </a:schemeClr>
                </a:solidFill>
              </a:rPr>
              <a:t>, </a:t>
            </a:r>
            <a:r>
              <a:rPr lang="tr-TR" b="1" dirty="0" smtClean="0">
                <a:solidFill>
                  <a:schemeClr val="accent2">
                    <a:lumMod val="75000"/>
                  </a:schemeClr>
                </a:solidFill>
              </a:rPr>
              <a:t>2012:146).  </a:t>
            </a:r>
            <a:endParaRPr lang="tr-TR" b="1" dirty="0">
              <a:solidFill>
                <a:schemeClr val="accent2">
                  <a:lumMod val="75000"/>
                </a:schemeClr>
              </a:solidFill>
            </a:endParaRPr>
          </a:p>
          <a:p>
            <a:endParaRPr lang="tr-TR" dirty="0"/>
          </a:p>
        </p:txBody>
      </p:sp>
      <p:cxnSp>
        <p:nvCxnSpPr>
          <p:cNvPr id="9" name="Düz Bağlayıcı 8"/>
          <p:cNvCxnSpPr/>
          <p:nvPr/>
        </p:nvCxnSpPr>
        <p:spPr>
          <a:xfrm>
            <a:off x="251519" y="980728"/>
            <a:ext cx="6840761" cy="0"/>
          </a:xfrm>
          <a:prstGeom prst="line">
            <a:avLst/>
          </a:prstGeom>
          <a:ln w="60325" cmpd="thickThin">
            <a:solidFill>
              <a:srgbClr val="659A2A"/>
            </a:solidFill>
          </a:ln>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840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1006</Words>
  <Application>Microsoft Macintosh PowerPoint</Application>
  <PresentationFormat>On-screen Show (4:3)</PresentationFormat>
  <Paragraphs>254</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Ofis Teması</vt:lpstr>
      <vt:lpstr>Document</vt:lpstr>
      <vt:lpstr>BİLİMSEL YAZI TEKNİĞİ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 YAZIM TEKNİĞİ</dc:title>
  <dc:creator>Pencere</dc:creator>
  <cp:lastModifiedBy>cenk  hamamcıoğlu</cp:lastModifiedBy>
  <cp:revision>88</cp:revision>
  <dcterms:created xsi:type="dcterms:W3CDTF">2014-02-24T08:43:39Z</dcterms:created>
  <dcterms:modified xsi:type="dcterms:W3CDTF">2020-02-05T18:49:55Z</dcterms:modified>
</cp:coreProperties>
</file>