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6" r:id="rId10"/>
    <p:sldId id="264"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8" d="100"/>
          <a:sy n="108" d="100"/>
        </p:scale>
        <p:origin x="108" y="15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8E05D292-FD04-46BB-BF61-F4C0CE4CD446}" type="datetimeFigureOut">
              <a:rPr lang="en-GB" smtClean="0"/>
              <a:t>11/10/2021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A0448E-261A-4D07-AAF8-D25D2F27191E}" type="slidenum">
              <a:rPr lang="en-GB" smtClean="0"/>
              <a:t>‹#›</a:t>
            </a:fld>
            <a:endParaRPr lang="en-GB"/>
          </a:p>
        </p:txBody>
      </p:sp>
    </p:spTree>
    <p:extLst>
      <p:ext uri="{BB962C8B-B14F-4D97-AF65-F5344CB8AC3E}">
        <p14:creationId xmlns:p14="http://schemas.microsoft.com/office/powerpoint/2010/main" val="2559734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E05D292-FD04-46BB-BF61-F4C0CE4CD446}" type="datetimeFigureOut">
              <a:rPr lang="en-GB" smtClean="0"/>
              <a:t>11/10/2021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A0448E-261A-4D07-AAF8-D25D2F27191E}" type="slidenum">
              <a:rPr lang="en-GB" smtClean="0"/>
              <a:t>‹#›</a:t>
            </a:fld>
            <a:endParaRPr lang="en-GB"/>
          </a:p>
        </p:txBody>
      </p:sp>
    </p:spTree>
    <p:extLst>
      <p:ext uri="{BB962C8B-B14F-4D97-AF65-F5344CB8AC3E}">
        <p14:creationId xmlns:p14="http://schemas.microsoft.com/office/powerpoint/2010/main" val="1991337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E05D292-FD04-46BB-BF61-F4C0CE4CD446}" type="datetimeFigureOut">
              <a:rPr lang="en-GB" smtClean="0"/>
              <a:t>11/10/2021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A0448E-261A-4D07-AAF8-D25D2F27191E}" type="slidenum">
              <a:rPr lang="en-GB" smtClean="0"/>
              <a:t>‹#›</a:t>
            </a:fld>
            <a:endParaRPr lang="en-GB"/>
          </a:p>
        </p:txBody>
      </p:sp>
    </p:spTree>
    <p:extLst>
      <p:ext uri="{BB962C8B-B14F-4D97-AF65-F5344CB8AC3E}">
        <p14:creationId xmlns:p14="http://schemas.microsoft.com/office/powerpoint/2010/main" val="66902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E05D292-FD04-46BB-BF61-F4C0CE4CD446}" type="datetimeFigureOut">
              <a:rPr lang="en-GB" smtClean="0"/>
              <a:t>11/10/2021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A0448E-261A-4D07-AAF8-D25D2F27191E}" type="slidenum">
              <a:rPr lang="en-GB" smtClean="0"/>
              <a:t>‹#›</a:t>
            </a:fld>
            <a:endParaRPr lang="en-GB"/>
          </a:p>
        </p:txBody>
      </p:sp>
    </p:spTree>
    <p:extLst>
      <p:ext uri="{BB962C8B-B14F-4D97-AF65-F5344CB8AC3E}">
        <p14:creationId xmlns:p14="http://schemas.microsoft.com/office/powerpoint/2010/main" val="2869026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tr-TR" smtClean="0"/>
              <a:t>Asıl başlık stili için tıklatın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8E05D292-FD04-46BB-BF61-F4C0CE4CD446}" type="datetimeFigureOut">
              <a:rPr lang="en-GB" smtClean="0"/>
              <a:t>11/10/2021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A0448E-261A-4D07-AAF8-D25D2F27191E}" type="slidenum">
              <a:rPr lang="en-GB" smtClean="0"/>
              <a:t>‹#›</a:t>
            </a:fld>
            <a:endParaRPr lang="en-GB"/>
          </a:p>
        </p:txBody>
      </p:sp>
    </p:spTree>
    <p:extLst>
      <p:ext uri="{BB962C8B-B14F-4D97-AF65-F5344CB8AC3E}">
        <p14:creationId xmlns:p14="http://schemas.microsoft.com/office/powerpoint/2010/main" val="1533345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8E05D292-FD04-46BB-BF61-F4C0CE4CD446}" type="datetimeFigureOut">
              <a:rPr lang="en-GB" smtClean="0"/>
              <a:t>11/10/2021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A0448E-261A-4D07-AAF8-D25D2F27191E}" type="slidenum">
              <a:rPr lang="en-GB" smtClean="0"/>
              <a:t>‹#›</a:t>
            </a:fld>
            <a:endParaRPr lang="en-GB"/>
          </a:p>
        </p:txBody>
      </p:sp>
    </p:spTree>
    <p:extLst>
      <p:ext uri="{BB962C8B-B14F-4D97-AF65-F5344CB8AC3E}">
        <p14:creationId xmlns:p14="http://schemas.microsoft.com/office/powerpoint/2010/main" val="3451754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29842" y="2505075"/>
            <a:ext cx="3868340"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29150" y="2505075"/>
            <a:ext cx="3887391"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8E05D292-FD04-46BB-BF61-F4C0CE4CD446}" type="datetimeFigureOut">
              <a:rPr lang="en-GB" smtClean="0"/>
              <a:t>11/10/2021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EA0448E-261A-4D07-AAF8-D25D2F27191E}" type="slidenum">
              <a:rPr lang="en-GB" smtClean="0"/>
              <a:t>‹#›</a:t>
            </a:fld>
            <a:endParaRPr lang="en-GB"/>
          </a:p>
        </p:txBody>
      </p:sp>
    </p:spTree>
    <p:extLst>
      <p:ext uri="{BB962C8B-B14F-4D97-AF65-F5344CB8AC3E}">
        <p14:creationId xmlns:p14="http://schemas.microsoft.com/office/powerpoint/2010/main" val="1666290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8E05D292-FD04-46BB-BF61-F4C0CE4CD446}" type="datetimeFigureOut">
              <a:rPr lang="en-GB" smtClean="0"/>
              <a:t>11/10/2021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EA0448E-261A-4D07-AAF8-D25D2F27191E}" type="slidenum">
              <a:rPr lang="en-GB" smtClean="0"/>
              <a:t>‹#›</a:t>
            </a:fld>
            <a:endParaRPr lang="en-GB"/>
          </a:p>
        </p:txBody>
      </p:sp>
    </p:spTree>
    <p:extLst>
      <p:ext uri="{BB962C8B-B14F-4D97-AF65-F5344CB8AC3E}">
        <p14:creationId xmlns:p14="http://schemas.microsoft.com/office/powerpoint/2010/main" val="2669019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05D292-FD04-46BB-BF61-F4C0CE4CD446}" type="datetimeFigureOut">
              <a:rPr lang="en-GB" smtClean="0"/>
              <a:t>11/10/2021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EA0448E-261A-4D07-AAF8-D25D2F27191E}" type="slidenum">
              <a:rPr lang="en-GB" smtClean="0"/>
              <a:t>‹#›</a:t>
            </a:fld>
            <a:endParaRPr lang="en-GB"/>
          </a:p>
        </p:txBody>
      </p:sp>
    </p:spTree>
    <p:extLst>
      <p:ext uri="{BB962C8B-B14F-4D97-AF65-F5344CB8AC3E}">
        <p14:creationId xmlns:p14="http://schemas.microsoft.com/office/powerpoint/2010/main" val="2780688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8E05D292-FD04-46BB-BF61-F4C0CE4CD446}" type="datetimeFigureOut">
              <a:rPr lang="en-GB" smtClean="0"/>
              <a:t>11/10/2021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A0448E-261A-4D07-AAF8-D25D2F27191E}" type="slidenum">
              <a:rPr lang="en-GB" smtClean="0"/>
              <a:t>‹#›</a:t>
            </a:fld>
            <a:endParaRPr lang="en-GB"/>
          </a:p>
        </p:txBody>
      </p:sp>
    </p:spTree>
    <p:extLst>
      <p:ext uri="{BB962C8B-B14F-4D97-AF65-F5344CB8AC3E}">
        <p14:creationId xmlns:p14="http://schemas.microsoft.com/office/powerpoint/2010/main" val="2787000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8E05D292-FD04-46BB-BF61-F4C0CE4CD446}" type="datetimeFigureOut">
              <a:rPr lang="en-GB" smtClean="0"/>
              <a:t>11/10/2021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A0448E-261A-4D07-AAF8-D25D2F27191E}" type="slidenum">
              <a:rPr lang="en-GB" smtClean="0"/>
              <a:t>‹#›</a:t>
            </a:fld>
            <a:endParaRPr lang="en-GB"/>
          </a:p>
        </p:txBody>
      </p:sp>
    </p:spTree>
    <p:extLst>
      <p:ext uri="{BB962C8B-B14F-4D97-AF65-F5344CB8AC3E}">
        <p14:creationId xmlns:p14="http://schemas.microsoft.com/office/powerpoint/2010/main" val="3452195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05D292-FD04-46BB-BF61-F4C0CE4CD446}" type="datetimeFigureOut">
              <a:rPr lang="en-GB" smtClean="0"/>
              <a:t>11/10/2021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A0448E-261A-4D07-AAF8-D25D2F27191E}" type="slidenum">
              <a:rPr lang="en-GB" smtClean="0"/>
              <a:t>‹#›</a:t>
            </a:fld>
            <a:endParaRPr lang="en-GB"/>
          </a:p>
        </p:txBody>
      </p:sp>
    </p:spTree>
    <p:extLst>
      <p:ext uri="{BB962C8B-B14F-4D97-AF65-F5344CB8AC3E}">
        <p14:creationId xmlns:p14="http://schemas.microsoft.com/office/powerpoint/2010/main" val="40678416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emf"/><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479738" y="349631"/>
            <a:ext cx="7772400" cy="2387600"/>
          </a:xfrm>
        </p:spPr>
        <p:txBody>
          <a:bodyPr>
            <a:normAutofit/>
          </a:bodyPr>
          <a:lstStyle/>
          <a:p>
            <a:r>
              <a:rPr lang="tr-TR" sz="4000" b="1" dirty="0" err="1" smtClean="0">
                <a:latin typeface="+mn-lt"/>
              </a:rPr>
              <a:t>Nucleation</a:t>
            </a:r>
            <a:endParaRPr lang="en-GB" sz="4000" b="1" dirty="0">
              <a:latin typeface="+mn-lt"/>
            </a:endParaRPr>
          </a:p>
        </p:txBody>
      </p:sp>
      <p:sp>
        <p:nvSpPr>
          <p:cNvPr id="3" name="Alt Başlık 2"/>
          <p:cNvSpPr>
            <a:spLocks noGrp="1"/>
          </p:cNvSpPr>
          <p:nvPr>
            <p:ph type="subTitle" idx="1"/>
          </p:nvPr>
        </p:nvSpPr>
        <p:spPr/>
        <p:txBody>
          <a:bodyPr>
            <a:normAutofit/>
          </a:bodyPr>
          <a:lstStyle/>
          <a:p>
            <a:endParaRPr lang="en-GB" sz="3200" b="1" dirty="0"/>
          </a:p>
        </p:txBody>
      </p:sp>
    </p:spTree>
    <p:extLst>
      <p:ext uri="{BB962C8B-B14F-4D97-AF65-F5344CB8AC3E}">
        <p14:creationId xmlns:p14="http://schemas.microsoft.com/office/powerpoint/2010/main" val="20607903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463641" y="898345"/>
                <a:ext cx="8564450" cy="5077452"/>
              </a:xfrm>
            </p:spPr>
            <p:txBody>
              <a:bodyPr/>
              <a:lstStyle/>
              <a:p>
                <a:r>
                  <a:rPr lang="tr-TR" dirty="0" smtClean="0"/>
                  <a:t>For </a:t>
                </a:r>
                <a:r>
                  <a:rPr lang="tr-TR" dirty="0" err="1" smtClean="0"/>
                  <a:t>critical</a:t>
                </a:r>
                <a:r>
                  <a:rPr lang="tr-TR" dirty="0" smtClean="0"/>
                  <a:t> </a:t>
                </a:r>
                <a:r>
                  <a:rPr lang="tr-TR" dirty="0" err="1" smtClean="0"/>
                  <a:t>radius</a:t>
                </a:r>
                <a:r>
                  <a:rPr lang="tr-TR" dirty="0" smtClean="0"/>
                  <a:t> (r</a:t>
                </a:r>
                <a:r>
                  <a:rPr lang="tr-TR" baseline="30000" dirty="0" smtClean="0"/>
                  <a:t>*</a:t>
                </a:r>
                <a:r>
                  <a:rPr lang="tr-TR" dirty="0" smtClean="0"/>
                  <a:t>)</a:t>
                </a:r>
              </a:p>
              <a:p>
                <a:pPr marL="0" indent="0">
                  <a:buNone/>
                </a:pPr>
                <a:endParaRPr lang="tr-TR" dirty="0" smtClean="0"/>
              </a:p>
              <a:p>
                <a:pPr marL="0" indent="0">
                  <a:buNone/>
                </a:pPr>
                <a14:m>
                  <m:oMath xmlns:m="http://schemas.openxmlformats.org/officeDocument/2006/math">
                    <m:f>
                      <m:fPr>
                        <m:ctrlPr>
                          <a:rPr lang="en-GB" i="1" smtClean="0">
                            <a:latin typeface="Cambria Math" panose="02040503050406030204" pitchFamily="18" charset="0"/>
                          </a:rPr>
                        </m:ctrlPr>
                      </m:fPr>
                      <m:num>
                        <m:r>
                          <a:rPr lang="en-GB" i="1" smtClean="0">
                            <a:latin typeface="Cambria Math" panose="02040503050406030204" pitchFamily="18" charset="0"/>
                          </a:rPr>
                          <m:t>𝜕</m:t>
                        </m:r>
                        <m:r>
                          <a:rPr lang="tr-TR" b="0" i="1" smtClean="0">
                            <a:latin typeface="Cambria Math" panose="02040503050406030204" pitchFamily="18" charset="0"/>
                          </a:rPr>
                          <m:t>(</m:t>
                        </m:r>
                        <m:r>
                          <a:rPr lang="tr-TR" b="0" i="1" smtClean="0">
                            <a:latin typeface="Cambria Math" panose="02040503050406030204" pitchFamily="18" charset="0"/>
                            <a:ea typeface="Cambria Math" panose="02040503050406030204" pitchFamily="18" charset="0"/>
                          </a:rPr>
                          <m:t>∆</m:t>
                        </m:r>
                        <m:sSub>
                          <m:sSubPr>
                            <m:ctrlPr>
                              <a:rPr lang="tr-TR" b="0" i="1" smtClean="0">
                                <a:latin typeface="Cambria Math" panose="02040503050406030204" pitchFamily="18" charset="0"/>
                                <a:ea typeface="Cambria Math" panose="02040503050406030204" pitchFamily="18" charset="0"/>
                              </a:rPr>
                            </m:ctrlPr>
                          </m:sSubPr>
                          <m:e>
                            <m:r>
                              <a:rPr lang="tr-TR" b="0" i="1" smtClean="0">
                                <a:latin typeface="Cambria Math" panose="02040503050406030204" pitchFamily="18" charset="0"/>
                                <a:ea typeface="Cambria Math" panose="02040503050406030204" pitchFamily="18" charset="0"/>
                              </a:rPr>
                              <m:t>𝐺</m:t>
                            </m:r>
                          </m:e>
                          <m:sub>
                            <m:r>
                              <a:rPr lang="tr-TR" b="0" i="1" smtClean="0">
                                <a:latin typeface="Cambria Math" panose="02040503050406030204" pitchFamily="18" charset="0"/>
                                <a:ea typeface="Cambria Math" panose="02040503050406030204" pitchFamily="18" charset="0"/>
                              </a:rPr>
                              <m:t>𝑇</m:t>
                            </m:r>
                          </m:sub>
                        </m:sSub>
                        <m:r>
                          <a:rPr lang="tr-TR" b="0" i="1" smtClean="0">
                            <a:latin typeface="Cambria Math" panose="02040503050406030204" pitchFamily="18" charset="0"/>
                            <a:ea typeface="Cambria Math" panose="02040503050406030204" pitchFamily="18" charset="0"/>
                          </a:rPr>
                          <m:t>)</m:t>
                        </m:r>
                      </m:num>
                      <m:den>
                        <m:r>
                          <a:rPr lang="en-GB" i="1" smtClean="0">
                            <a:latin typeface="Cambria Math" panose="02040503050406030204" pitchFamily="18" charset="0"/>
                          </a:rPr>
                          <m:t>𝜕</m:t>
                        </m:r>
                        <m:r>
                          <a:rPr lang="tr-TR" b="0" i="1" smtClean="0">
                            <a:latin typeface="Cambria Math" panose="02040503050406030204" pitchFamily="18" charset="0"/>
                          </a:rPr>
                          <m:t>𝑟</m:t>
                        </m:r>
                      </m:den>
                    </m:f>
                    <m:r>
                      <a:rPr lang="tr-TR" b="0" i="1" smtClean="0">
                        <a:latin typeface="Cambria Math" panose="02040503050406030204" pitchFamily="18" charset="0"/>
                      </a:rPr>
                      <m:t> </m:t>
                    </m:r>
                    <m:r>
                      <a:rPr lang="tr-TR" b="0" i="0" smtClean="0">
                        <a:latin typeface="Cambria Math" panose="02040503050406030204" pitchFamily="18" charset="0"/>
                      </a:rPr>
                      <m:t>=0              </m:t>
                    </m:r>
                    <m:sSup>
                      <m:sSupPr>
                        <m:ctrlPr>
                          <a:rPr lang="tr-TR" i="1">
                            <a:latin typeface="Cambria Math" panose="02040503050406030204" pitchFamily="18" charset="0"/>
                          </a:rPr>
                        </m:ctrlPr>
                      </m:sSupPr>
                      <m:e>
                        <m:r>
                          <a:rPr lang="tr-TR" i="1">
                            <a:latin typeface="Cambria Math"/>
                          </a:rPr>
                          <m:t>𝑟</m:t>
                        </m:r>
                      </m:e>
                      <m:sup>
                        <m:r>
                          <a:rPr lang="tr-TR" i="1">
                            <a:latin typeface="Cambria Math"/>
                          </a:rPr>
                          <m:t>∗</m:t>
                        </m:r>
                      </m:sup>
                    </m:sSup>
                    <m:r>
                      <a:rPr lang="tr-TR" i="1">
                        <a:latin typeface="Cambria Math"/>
                      </a:rPr>
                      <m:t>=</m:t>
                    </m:r>
                    <m:f>
                      <m:fPr>
                        <m:ctrlPr>
                          <a:rPr lang="tr-TR" i="1">
                            <a:latin typeface="Cambria Math" panose="02040503050406030204" pitchFamily="18" charset="0"/>
                          </a:rPr>
                        </m:ctrlPr>
                      </m:fPr>
                      <m:num>
                        <m:r>
                          <a:rPr lang="tr-TR" i="1">
                            <a:latin typeface="Cambria Math"/>
                          </a:rPr>
                          <m:t>2</m:t>
                        </m:r>
                        <m:sSub>
                          <m:sSubPr>
                            <m:ctrlPr>
                              <a:rPr lang="tr-TR" i="1">
                                <a:latin typeface="Cambria Math" panose="02040503050406030204" pitchFamily="18" charset="0"/>
                              </a:rPr>
                            </m:ctrlPr>
                          </m:sSubPr>
                          <m:e>
                            <m:r>
                              <a:rPr lang="tr-TR" i="1">
                                <a:latin typeface="Cambria Math"/>
                              </a:rPr>
                              <m:t>𝛾</m:t>
                            </m:r>
                          </m:e>
                          <m:sub>
                            <m:r>
                              <a:rPr lang="tr-TR" i="1">
                                <a:latin typeface="Cambria Math"/>
                              </a:rPr>
                              <m:t>𝐿𝐶</m:t>
                            </m:r>
                          </m:sub>
                        </m:sSub>
                      </m:num>
                      <m:den>
                        <m:r>
                          <a:rPr lang="tr-TR" i="1">
                            <a:latin typeface="Cambria Math"/>
                          </a:rPr>
                          <m:t>∆</m:t>
                        </m:r>
                        <m:sSub>
                          <m:sSubPr>
                            <m:ctrlPr>
                              <a:rPr lang="tr-TR" i="1">
                                <a:latin typeface="Cambria Math" panose="02040503050406030204" pitchFamily="18" charset="0"/>
                              </a:rPr>
                            </m:ctrlPr>
                          </m:sSubPr>
                          <m:e>
                            <m:r>
                              <a:rPr lang="tr-TR" i="1">
                                <a:latin typeface="Cambria Math"/>
                              </a:rPr>
                              <m:t>𝐺</m:t>
                            </m:r>
                          </m:e>
                          <m:sub>
                            <m:r>
                              <a:rPr lang="tr-TR" i="1">
                                <a:latin typeface="Cambria Math"/>
                              </a:rPr>
                              <m:t>𝑉</m:t>
                            </m:r>
                          </m:sub>
                        </m:sSub>
                      </m:den>
                    </m:f>
                  </m:oMath>
                </a14:m>
                <a:r>
                  <a:rPr lang="tr-TR" dirty="0" smtClean="0"/>
                  <a:t>            </a:t>
                </a:r>
                <a14:m>
                  <m:oMath xmlns:m="http://schemas.openxmlformats.org/officeDocument/2006/math">
                    <m:r>
                      <a:rPr lang="tr-TR" i="1">
                        <a:latin typeface="Cambria Math"/>
                      </a:rPr>
                      <m:t>∆</m:t>
                    </m:r>
                    <m:sSub>
                      <m:sSubPr>
                        <m:ctrlPr>
                          <a:rPr lang="tr-TR" i="1">
                            <a:latin typeface="Cambria Math" panose="02040503050406030204" pitchFamily="18" charset="0"/>
                          </a:rPr>
                        </m:ctrlPr>
                      </m:sSubPr>
                      <m:e>
                        <m:r>
                          <a:rPr lang="tr-TR" i="1">
                            <a:latin typeface="Cambria Math"/>
                          </a:rPr>
                          <m:t>𝐺</m:t>
                        </m:r>
                      </m:e>
                      <m:sub>
                        <m:r>
                          <a:rPr lang="tr-TR" i="1">
                            <a:latin typeface="Cambria Math"/>
                          </a:rPr>
                          <m:t>𝑉</m:t>
                        </m:r>
                      </m:sub>
                    </m:sSub>
                    <m:r>
                      <a:rPr lang="tr-TR" i="1">
                        <a:latin typeface="Cambria Math"/>
                      </a:rPr>
                      <m:t>=</m:t>
                    </m:r>
                    <m:f>
                      <m:fPr>
                        <m:ctrlPr>
                          <a:rPr lang="tr-TR" i="1">
                            <a:latin typeface="Cambria Math" panose="02040503050406030204" pitchFamily="18" charset="0"/>
                          </a:rPr>
                        </m:ctrlPr>
                      </m:fPr>
                      <m:num>
                        <m:sSub>
                          <m:sSubPr>
                            <m:ctrlPr>
                              <a:rPr lang="tr-TR" i="1">
                                <a:latin typeface="Cambria Math" panose="02040503050406030204" pitchFamily="18" charset="0"/>
                              </a:rPr>
                            </m:ctrlPr>
                          </m:sSubPr>
                          <m:e>
                            <m:r>
                              <a:rPr lang="tr-TR" i="1">
                                <a:latin typeface="Cambria Math"/>
                              </a:rPr>
                              <m:t>𝐿</m:t>
                            </m:r>
                          </m:e>
                          <m:sub>
                            <m:r>
                              <a:rPr lang="tr-TR" i="1">
                                <a:latin typeface="Cambria Math"/>
                              </a:rPr>
                              <m:t>𝑀</m:t>
                            </m:r>
                          </m:sub>
                        </m:sSub>
                        <m:r>
                          <a:rPr lang="tr-TR" i="1">
                            <a:latin typeface="Cambria Math"/>
                          </a:rPr>
                          <m:t>∆</m:t>
                        </m:r>
                        <m:r>
                          <a:rPr lang="tr-TR" i="1">
                            <a:latin typeface="Cambria Math"/>
                          </a:rPr>
                          <m:t>𝑇</m:t>
                        </m:r>
                      </m:num>
                      <m:den>
                        <m:sSub>
                          <m:sSubPr>
                            <m:ctrlPr>
                              <a:rPr lang="tr-TR" i="1">
                                <a:latin typeface="Cambria Math" panose="02040503050406030204" pitchFamily="18" charset="0"/>
                              </a:rPr>
                            </m:ctrlPr>
                          </m:sSubPr>
                          <m:e>
                            <m:r>
                              <a:rPr lang="tr-TR" i="1">
                                <a:latin typeface="Cambria Math"/>
                              </a:rPr>
                              <m:t>𝑇</m:t>
                            </m:r>
                          </m:e>
                          <m:sub>
                            <m:r>
                              <a:rPr lang="tr-TR" i="1">
                                <a:latin typeface="Cambria Math"/>
                              </a:rPr>
                              <m:t>𝑀</m:t>
                            </m:r>
                          </m:sub>
                        </m:sSub>
                      </m:den>
                    </m:f>
                  </m:oMath>
                </a14:m>
                <a:endParaRPr lang="tr-TR" dirty="0"/>
              </a:p>
              <a:p>
                <a:pPr marL="0" indent="0">
                  <a:buNone/>
                </a:pPr>
                <a:r>
                  <a:rPr lang="tr-TR" dirty="0" smtClean="0"/>
                  <a:t> </a:t>
                </a:r>
                <a:endParaRPr lang="tr-TR" dirty="0"/>
              </a:p>
              <a:p>
                <a:pPr marL="0" indent="0">
                  <a:buNone/>
                </a:pPr>
                <a14:m>
                  <m:oMath xmlns:m="http://schemas.openxmlformats.org/officeDocument/2006/math">
                    <m:sSup>
                      <m:sSupPr>
                        <m:ctrlPr>
                          <a:rPr lang="tr-TR" i="1">
                            <a:latin typeface="Cambria Math" panose="02040503050406030204" pitchFamily="18" charset="0"/>
                          </a:rPr>
                        </m:ctrlPr>
                      </m:sSupPr>
                      <m:e>
                        <m:r>
                          <a:rPr lang="tr-TR" i="1">
                            <a:latin typeface="Cambria Math"/>
                          </a:rPr>
                          <m:t>𝑟</m:t>
                        </m:r>
                      </m:e>
                      <m:sup>
                        <m:r>
                          <a:rPr lang="tr-TR" i="1">
                            <a:latin typeface="Cambria Math"/>
                          </a:rPr>
                          <m:t>∗</m:t>
                        </m:r>
                      </m:sup>
                    </m:sSup>
                    <m:r>
                      <a:rPr lang="tr-TR" i="1">
                        <a:latin typeface="Cambria Math"/>
                      </a:rPr>
                      <m:t>=</m:t>
                    </m:r>
                    <m:f>
                      <m:fPr>
                        <m:ctrlPr>
                          <a:rPr lang="tr-TR" i="1">
                            <a:latin typeface="Cambria Math" panose="02040503050406030204" pitchFamily="18" charset="0"/>
                          </a:rPr>
                        </m:ctrlPr>
                      </m:fPr>
                      <m:num>
                        <m:r>
                          <a:rPr lang="tr-TR" i="1">
                            <a:latin typeface="Cambria Math"/>
                          </a:rPr>
                          <m:t>2</m:t>
                        </m:r>
                        <m:sSub>
                          <m:sSubPr>
                            <m:ctrlPr>
                              <a:rPr lang="tr-TR" i="1">
                                <a:latin typeface="Cambria Math" panose="02040503050406030204" pitchFamily="18" charset="0"/>
                              </a:rPr>
                            </m:ctrlPr>
                          </m:sSubPr>
                          <m:e>
                            <m:r>
                              <a:rPr lang="tr-TR" i="1">
                                <a:latin typeface="Cambria Math"/>
                              </a:rPr>
                              <m:t>𝛾</m:t>
                            </m:r>
                          </m:e>
                          <m:sub>
                            <m:r>
                              <a:rPr lang="tr-TR" i="1">
                                <a:latin typeface="Cambria Math"/>
                              </a:rPr>
                              <m:t>𝐿𝐶</m:t>
                            </m:r>
                          </m:sub>
                        </m:sSub>
                        <m:sSub>
                          <m:sSubPr>
                            <m:ctrlPr>
                              <a:rPr lang="tr-TR" i="1">
                                <a:latin typeface="Cambria Math" panose="02040503050406030204" pitchFamily="18" charset="0"/>
                              </a:rPr>
                            </m:ctrlPr>
                          </m:sSubPr>
                          <m:e>
                            <m:r>
                              <a:rPr lang="tr-TR" i="1">
                                <a:latin typeface="Cambria Math"/>
                              </a:rPr>
                              <m:t>𝑇</m:t>
                            </m:r>
                          </m:e>
                          <m:sub>
                            <m:r>
                              <a:rPr lang="tr-TR" i="1">
                                <a:latin typeface="Cambria Math"/>
                              </a:rPr>
                              <m:t>𝑀</m:t>
                            </m:r>
                          </m:sub>
                        </m:sSub>
                      </m:num>
                      <m:den>
                        <m:sSub>
                          <m:sSubPr>
                            <m:ctrlPr>
                              <a:rPr lang="tr-TR" i="1">
                                <a:latin typeface="Cambria Math" panose="02040503050406030204" pitchFamily="18" charset="0"/>
                              </a:rPr>
                            </m:ctrlPr>
                          </m:sSubPr>
                          <m:e>
                            <m:r>
                              <a:rPr lang="tr-TR" i="1">
                                <a:latin typeface="Cambria Math"/>
                              </a:rPr>
                              <m:t>𝐿</m:t>
                            </m:r>
                          </m:e>
                          <m:sub>
                            <m:r>
                              <a:rPr lang="tr-TR" i="1">
                                <a:latin typeface="Cambria Math"/>
                              </a:rPr>
                              <m:t>𝑀</m:t>
                            </m:r>
                          </m:sub>
                        </m:sSub>
                        <m:r>
                          <a:rPr lang="tr-TR" i="1">
                            <a:latin typeface="Cambria Math"/>
                          </a:rPr>
                          <m:t>∆</m:t>
                        </m:r>
                        <m:r>
                          <a:rPr lang="tr-TR" i="1">
                            <a:latin typeface="Cambria Math"/>
                          </a:rPr>
                          <m:t>𝑇</m:t>
                        </m:r>
                      </m:den>
                    </m:f>
                  </m:oMath>
                </a14:m>
                <a:r>
                  <a:rPr lang="tr-TR" dirty="0" smtClean="0"/>
                  <a:t>                        </a:t>
                </a:r>
                <a14:m>
                  <m:oMath xmlns:m="http://schemas.openxmlformats.org/officeDocument/2006/math">
                    <m:r>
                      <a:rPr lang="tr-TR" i="1">
                        <a:latin typeface="Cambria Math"/>
                      </a:rPr>
                      <m:t>∆</m:t>
                    </m:r>
                    <m:sSup>
                      <m:sSupPr>
                        <m:ctrlPr>
                          <a:rPr lang="tr-TR" i="1">
                            <a:latin typeface="Cambria Math" panose="02040503050406030204" pitchFamily="18" charset="0"/>
                          </a:rPr>
                        </m:ctrlPr>
                      </m:sSupPr>
                      <m:e>
                        <m:r>
                          <a:rPr lang="tr-TR" i="1">
                            <a:latin typeface="Cambria Math"/>
                          </a:rPr>
                          <m:t>𝐺</m:t>
                        </m:r>
                      </m:e>
                      <m:sup>
                        <m:r>
                          <a:rPr lang="tr-TR" i="1">
                            <a:latin typeface="Cambria Math"/>
                          </a:rPr>
                          <m:t>∗</m:t>
                        </m:r>
                      </m:sup>
                    </m:sSup>
                    <m:r>
                      <a:rPr lang="tr-TR" i="1">
                        <a:latin typeface="Cambria Math"/>
                      </a:rPr>
                      <m:t>=</m:t>
                    </m:r>
                    <m:f>
                      <m:fPr>
                        <m:ctrlPr>
                          <a:rPr lang="tr-TR" i="1">
                            <a:latin typeface="Cambria Math" panose="02040503050406030204" pitchFamily="18" charset="0"/>
                          </a:rPr>
                        </m:ctrlPr>
                      </m:fPr>
                      <m:num>
                        <m:r>
                          <a:rPr lang="tr-TR" i="1">
                            <a:latin typeface="Cambria Math"/>
                          </a:rPr>
                          <m:t>16</m:t>
                        </m:r>
                        <m:r>
                          <a:rPr lang="tr-TR" i="1">
                            <a:latin typeface="Cambria Math"/>
                          </a:rPr>
                          <m:t>𝜋</m:t>
                        </m:r>
                        <m:sSubSup>
                          <m:sSubSupPr>
                            <m:ctrlPr>
                              <a:rPr lang="tr-TR" i="1">
                                <a:latin typeface="Cambria Math" panose="02040503050406030204" pitchFamily="18" charset="0"/>
                              </a:rPr>
                            </m:ctrlPr>
                          </m:sSubSupPr>
                          <m:e>
                            <m:r>
                              <a:rPr lang="tr-TR" i="1">
                                <a:latin typeface="Cambria Math"/>
                              </a:rPr>
                              <m:t>𝛾</m:t>
                            </m:r>
                          </m:e>
                          <m:sub>
                            <m:r>
                              <a:rPr lang="tr-TR" i="1">
                                <a:latin typeface="Cambria Math"/>
                              </a:rPr>
                              <m:t>𝐿𝐶</m:t>
                            </m:r>
                          </m:sub>
                          <m:sup>
                            <m:r>
                              <a:rPr lang="tr-TR" i="1">
                                <a:latin typeface="Cambria Math"/>
                              </a:rPr>
                              <m:t>3</m:t>
                            </m:r>
                          </m:sup>
                        </m:sSubSup>
                        <m:sSubSup>
                          <m:sSubSupPr>
                            <m:ctrlPr>
                              <a:rPr lang="tr-TR" i="1">
                                <a:latin typeface="Cambria Math" panose="02040503050406030204" pitchFamily="18" charset="0"/>
                              </a:rPr>
                            </m:ctrlPr>
                          </m:sSubSupPr>
                          <m:e>
                            <m:r>
                              <a:rPr lang="tr-TR" i="1">
                                <a:latin typeface="Cambria Math"/>
                              </a:rPr>
                              <m:t>𝑇</m:t>
                            </m:r>
                          </m:e>
                          <m:sub>
                            <m:r>
                              <a:rPr lang="tr-TR" i="1">
                                <a:latin typeface="Cambria Math"/>
                              </a:rPr>
                              <m:t>𝑀</m:t>
                            </m:r>
                          </m:sub>
                          <m:sup>
                            <m:r>
                              <a:rPr lang="tr-TR" i="1">
                                <a:latin typeface="Cambria Math"/>
                              </a:rPr>
                              <m:t>2</m:t>
                            </m:r>
                          </m:sup>
                        </m:sSubSup>
                      </m:num>
                      <m:den>
                        <m:r>
                          <a:rPr lang="tr-TR" i="1">
                            <a:latin typeface="Cambria Math"/>
                          </a:rPr>
                          <m:t>3</m:t>
                        </m:r>
                        <m:sSup>
                          <m:sSupPr>
                            <m:ctrlPr>
                              <a:rPr lang="tr-TR" i="1">
                                <a:latin typeface="Cambria Math" panose="02040503050406030204" pitchFamily="18" charset="0"/>
                              </a:rPr>
                            </m:ctrlPr>
                          </m:sSupPr>
                          <m:e>
                            <m:r>
                              <a:rPr lang="tr-TR" i="1">
                                <a:latin typeface="Cambria Math"/>
                              </a:rPr>
                              <m:t>(</m:t>
                            </m:r>
                            <m:sSub>
                              <m:sSubPr>
                                <m:ctrlPr>
                                  <a:rPr lang="tr-TR" i="1">
                                    <a:latin typeface="Cambria Math" panose="02040503050406030204" pitchFamily="18" charset="0"/>
                                  </a:rPr>
                                </m:ctrlPr>
                              </m:sSubPr>
                              <m:e>
                                <m:r>
                                  <a:rPr lang="tr-TR" i="1">
                                    <a:latin typeface="Cambria Math"/>
                                  </a:rPr>
                                  <m:t>𝐿</m:t>
                                </m:r>
                              </m:e>
                              <m:sub>
                                <m:r>
                                  <a:rPr lang="tr-TR" i="1">
                                    <a:latin typeface="Cambria Math"/>
                                  </a:rPr>
                                  <m:t>𝑀</m:t>
                                </m:r>
                              </m:sub>
                            </m:sSub>
                            <m:r>
                              <a:rPr lang="tr-TR" i="1">
                                <a:latin typeface="Cambria Math"/>
                              </a:rPr>
                              <m:t>∆</m:t>
                            </m:r>
                            <m:r>
                              <a:rPr lang="tr-TR" i="1">
                                <a:latin typeface="Cambria Math"/>
                              </a:rPr>
                              <m:t>𝑇</m:t>
                            </m:r>
                            <m:r>
                              <a:rPr lang="tr-TR" i="1">
                                <a:latin typeface="Cambria Math"/>
                              </a:rPr>
                              <m:t>)</m:t>
                            </m:r>
                          </m:e>
                          <m:sup>
                            <m:r>
                              <a:rPr lang="tr-TR" i="1">
                                <a:latin typeface="Cambria Math"/>
                              </a:rPr>
                              <m:t>2</m:t>
                            </m:r>
                          </m:sup>
                        </m:sSup>
                      </m:den>
                    </m:f>
                  </m:oMath>
                </a14:m>
                <a:endParaRPr lang="tr-TR" dirty="0"/>
              </a:p>
              <a:p>
                <a:pPr marL="0" indent="0" algn="just">
                  <a:buNone/>
                </a:pPr>
                <a:r>
                  <a:rPr lang="tr-TR" dirty="0" smtClean="0"/>
                  <a:t>                                         </a:t>
                </a:r>
                <a:r>
                  <a:rPr lang="tr-TR" sz="2400" dirty="0" err="1" smtClean="0"/>
                  <a:t>The</a:t>
                </a:r>
                <a:r>
                  <a:rPr lang="tr-TR" sz="2400" dirty="0" smtClean="0"/>
                  <a:t> </a:t>
                </a:r>
                <a:r>
                  <a:rPr lang="tr-TR" sz="2400" dirty="0" err="1" smtClean="0"/>
                  <a:t>work</a:t>
                </a:r>
                <a:r>
                  <a:rPr lang="tr-TR" sz="2400" dirty="0" smtClean="0"/>
                  <a:t> of </a:t>
                </a:r>
                <a:r>
                  <a:rPr lang="tr-TR" sz="2400" dirty="0" err="1" smtClean="0"/>
                  <a:t>homogeneous</a:t>
                </a:r>
                <a:endParaRPr lang="tr-TR" sz="2400" dirty="0" smtClean="0"/>
              </a:p>
              <a:p>
                <a:pPr marL="0" indent="0" algn="just">
                  <a:buNone/>
                </a:pPr>
                <a:r>
                  <a:rPr lang="tr-TR" sz="2400" dirty="0"/>
                  <a:t>	</a:t>
                </a:r>
                <a:r>
                  <a:rPr lang="tr-TR" sz="2400" dirty="0" smtClean="0"/>
                  <a:t>			 </a:t>
                </a:r>
                <a:r>
                  <a:rPr lang="tr-TR" sz="2400" dirty="0" err="1" smtClean="0"/>
                  <a:t>nucleation</a:t>
                </a:r>
                <a:r>
                  <a:rPr lang="tr-TR" dirty="0" smtClean="0"/>
                  <a:t> </a:t>
                </a:r>
                <a:endParaRPr lang="tr-TR" dirty="0"/>
              </a:p>
              <a:p>
                <a:pPr marL="0" indent="0">
                  <a:buNone/>
                </a:pPr>
                <a:endParaRPr lang="en-GB"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463641" y="898345"/>
                <a:ext cx="8564450" cy="5077452"/>
              </a:xfrm>
              <a:blipFill rotWithShape="0">
                <a:blip r:embed="rId2"/>
                <a:stretch>
                  <a:fillRect l="-1281" t="-1921"/>
                </a:stretch>
              </a:blipFill>
            </p:spPr>
            <p:txBody>
              <a:bodyPr/>
              <a:lstStyle/>
              <a:p>
                <a:r>
                  <a:rPr lang="en-GB">
                    <a:noFill/>
                  </a:rPr>
                  <a:t> </a:t>
                </a:r>
              </a:p>
            </p:txBody>
          </p:sp>
        </mc:Fallback>
      </mc:AlternateContent>
    </p:spTree>
    <p:extLst>
      <p:ext uri="{BB962C8B-B14F-4D97-AF65-F5344CB8AC3E}">
        <p14:creationId xmlns:p14="http://schemas.microsoft.com/office/powerpoint/2010/main" val="22330660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p:cNvPicPr>
            <a:picLocks noGrp="1" noChangeAspect="1"/>
          </p:cNvPicPr>
          <p:nvPr>
            <p:ph idx="1"/>
          </p:nvPr>
        </p:nvPicPr>
        <p:blipFill>
          <a:blip r:embed="rId2"/>
          <a:stretch>
            <a:fillRect/>
          </a:stretch>
        </p:blipFill>
        <p:spPr>
          <a:xfrm>
            <a:off x="746975" y="613968"/>
            <a:ext cx="7238044" cy="5434206"/>
          </a:xfrm>
          <a:prstGeom prst="rect">
            <a:avLst/>
          </a:prstGeom>
        </p:spPr>
      </p:pic>
    </p:spTree>
    <p:extLst>
      <p:ext uri="{BB962C8B-B14F-4D97-AF65-F5344CB8AC3E}">
        <p14:creationId xmlns:p14="http://schemas.microsoft.com/office/powerpoint/2010/main" val="33273909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223493" y="353232"/>
            <a:ext cx="6430766" cy="5018625"/>
          </a:xfrm>
          <a:prstGeom prst="rect">
            <a:avLst/>
          </a:prstGeom>
        </p:spPr>
      </p:pic>
      <p:sp>
        <p:nvSpPr>
          <p:cNvPr id="5" name="Metin kutusu 4"/>
          <p:cNvSpPr txBox="1"/>
          <p:nvPr/>
        </p:nvSpPr>
        <p:spPr>
          <a:xfrm>
            <a:off x="1493950" y="5653826"/>
            <a:ext cx="7160653" cy="830997"/>
          </a:xfrm>
          <a:prstGeom prst="rect">
            <a:avLst/>
          </a:prstGeom>
          <a:noFill/>
        </p:spPr>
        <p:txBody>
          <a:bodyPr wrap="square" rtlCol="0">
            <a:spAutoFit/>
          </a:bodyPr>
          <a:lstStyle/>
          <a:p>
            <a:r>
              <a:rPr lang="tr-TR" sz="2400" dirty="0" err="1" smtClean="0"/>
              <a:t>The</a:t>
            </a:r>
            <a:r>
              <a:rPr lang="tr-TR" sz="2400" dirty="0" smtClean="0"/>
              <a:t> </a:t>
            </a:r>
            <a:r>
              <a:rPr lang="tr-TR" sz="2400" dirty="0" err="1" smtClean="0"/>
              <a:t>effect</a:t>
            </a:r>
            <a:r>
              <a:rPr lang="tr-TR" sz="2400" dirty="0" smtClean="0"/>
              <a:t> of </a:t>
            </a:r>
            <a:r>
              <a:rPr lang="tr-TR" sz="2400" dirty="0" err="1" smtClean="0"/>
              <a:t>decreasing</a:t>
            </a:r>
            <a:r>
              <a:rPr lang="tr-TR" sz="2400" dirty="0" smtClean="0"/>
              <a:t> </a:t>
            </a:r>
            <a:r>
              <a:rPr lang="tr-TR" sz="2400" dirty="0" err="1" smtClean="0"/>
              <a:t>temperature</a:t>
            </a:r>
            <a:r>
              <a:rPr lang="tr-TR" sz="2400" dirty="0" smtClean="0"/>
              <a:t> on </a:t>
            </a:r>
            <a:r>
              <a:rPr lang="tr-TR" sz="2400" dirty="0" err="1" smtClean="0"/>
              <a:t>the</a:t>
            </a:r>
            <a:r>
              <a:rPr lang="tr-TR" sz="2400" dirty="0" smtClean="0"/>
              <a:t> </a:t>
            </a:r>
            <a:r>
              <a:rPr lang="tr-TR" sz="2400" dirty="0" err="1" smtClean="0"/>
              <a:t>critical</a:t>
            </a:r>
            <a:r>
              <a:rPr lang="tr-TR" sz="2400" dirty="0" smtClean="0"/>
              <a:t> </a:t>
            </a:r>
            <a:r>
              <a:rPr lang="tr-TR" sz="2400" dirty="0" err="1" smtClean="0"/>
              <a:t>radius</a:t>
            </a:r>
            <a:r>
              <a:rPr lang="tr-TR" sz="2400" dirty="0" smtClean="0"/>
              <a:t> </a:t>
            </a:r>
            <a:r>
              <a:rPr lang="tr-TR" sz="2400" dirty="0" err="1" smtClean="0"/>
              <a:t>for</a:t>
            </a:r>
            <a:r>
              <a:rPr lang="tr-TR" sz="2400" dirty="0" smtClean="0"/>
              <a:t> </a:t>
            </a:r>
            <a:r>
              <a:rPr lang="tr-TR" sz="2400" dirty="0" err="1" smtClean="0"/>
              <a:t>nucleation</a:t>
            </a:r>
            <a:r>
              <a:rPr lang="tr-TR" sz="2400" dirty="0" smtClean="0"/>
              <a:t> </a:t>
            </a:r>
            <a:r>
              <a:rPr lang="tr-TR" sz="2400" dirty="0" err="1" smtClean="0"/>
              <a:t>and</a:t>
            </a:r>
            <a:r>
              <a:rPr lang="tr-TR" sz="2400" dirty="0" smtClean="0"/>
              <a:t> on </a:t>
            </a:r>
            <a:r>
              <a:rPr lang="tr-TR" sz="2400" dirty="0" err="1" smtClean="0"/>
              <a:t>the</a:t>
            </a:r>
            <a:r>
              <a:rPr lang="tr-TR" sz="2400" dirty="0" smtClean="0"/>
              <a:t> </a:t>
            </a:r>
            <a:r>
              <a:rPr lang="tr-TR" sz="2400" dirty="0" err="1" smtClean="0"/>
              <a:t>work</a:t>
            </a:r>
            <a:r>
              <a:rPr lang="tr-TR" sz="2400" dirty="0" smtClean="0"/>
              <a:t> of </a:t>
            </a:r>
            <a:r>
              <a:rPr lang="tr-TR" sz="2400" dirty="0" err="1" smtClean="0"/>
              <a:t>nucleation</a:t>
            </a:r>
            <a:r>
              <a:rPr lang="tr-TR" sz="2400" dirty="0" smtClean="0"/>
              <a:t> </a:t>
            </a:r>
            <a:endParaRPr lang="en-GB" sz="2400" dirty="0"/>
          </a:p>
        </p:txBody>
      </p:sp>
    </p:spTree>
    <p:extLst>
      <p:ext uri="{BB962C8B-B14F-4D97-AF65-F5344CB8AC3E}">
        <p14:creationId xmlns:p14="http://schemas.microsoft.com/office/powerpoint/2010/main" val="35026796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872114" y="351527"/>
            <a:ext cx="5451286" cy="5357201"/>
          </a:xfrm>
          <a:prstGeom prst="rect">
            <a:avLst/>
          </a:prstGeom>
        </p:spPr>
      </p:pic>
      <p:sp>
        <p:nvSpPr>
          <p:cNvPr id="5" name="Metin kutusu 4"/>
          <p:cNvSpPr txBox="1"/>
          <p:nvPr/>
        </p:nvSpPr>
        <p:spPr>
          <a:xfrm>
            <a:off x="592428" y="5824637"/>
            <a:ext cx="8010659" cy="461665"/>
          </a:xfrm>
          <a:prstGeom prst="rect">
            <a:avLst/>
          </a:prstGeom>
          <a:noFill/>
        </p:spPr>
        <p:txBody>
          <a:bodyPr wrap="square" rtlCol="0">
            <a:spAutoFit/>
          </a:bodyPr>
          <a:lstStyle/>
          <a:p>
            <a:r>
              <a:rPr lang="tr-TR" sz="2400" dirty="0" err="1" smtClean="0"/>
              <a:t>The</a:t>
            </a:r>
            <a:r>
              <a:rPr lang="tr-TR" sz="2400" dirty="0" smtClean="0"/>
              <a:t> </a:t>
            </a:r>
            <a:r>
              <a:rPr lang="tr-TR" sz="2400" dirty="0" err="1" smtClean="0"/>
              <a:t>dependence</a:t>
            </a:r>
            <a:r>
              <a:rPr lang="tr-TR" sz="2400" dirty="0" smtClean="0"/>
              <a:t> of </a:t>
            </a:r>
            <a:r>
              <a:rPr lang="tr-TR" sz="2400" dirty="0" err="1" smtClean="0"/>
              <a:t>the</a:t>
            </a:r>
            <a:r>
              <a:rPr lang="tr-TR" sz="2400" dirty="0" smtClean="0"/>
              <a:t> rate of </a:t>
            </a:r>
            <a:r>
              <a:rPr lang="tr-TR" sz="2400" dirty="0" err="1" smtClean="0"/>
              <a:t>nucleation</a:t>
            </a:r>
            <a:r>
              <a:rPr lang="tr-TR" sz="2400" dirty="0" smtClean="0"/>
              <a:t> on </a:t>
            </a:r>
            <a:r>
              <a:rPr lang="tr-TR" sz="2400" dirty="0" err="1" smtClean="0"/>
              <a:t>the</a:t>
            </a:r>
            <a:r>
              <a:rPr lang="tr-TR" sz="2400" dirty="0" smtClean="0"/>
              <a:t> </a:t>
            </a:r>
            <a:r>
              <a:rPr lang="tr-TR" sz="2400" dirty="0" err="1" smtClean="0"/>
              <a:t>undercooling</a:t>
            </a:r>
            <a:endParaRPr lang="en-GB" sz="2400" dirty="0"/>
          </a:p>
        </p:txBody>
      </p:sp>
    </p:spTree>
    <p:extLst>
      <p:ext uri="{BB962C8B-B14F-4D97-AF65-F5344CB8AC3E}">
        <p14:creationId xmlns:p14="http://schemas.microsoft.com/office/powerpoint/2010/main" val="39748197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100671" y="914401"/>
            <a:ext cx="7237511" cy="5361689"/>
          </a:xfrm>
          <a:prstGeom prst="rect">
            <a:avLst/>
          </a:prstGeom>
        </p:spPr>
      </p:pic>
    </p:spTree>
    <p:extLst>
      <p:ext uri="{BB962C8B-B14F-4D97-AF65-F5344CB8AC3E}">
        <p14:creationId xmlns:p14="http://schemas.microsoft.com/office/powerpoint/2010/main" val="42296505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oITPoMS - TLP Library Avoidance of Crystallization in Biological Systems -  Nucleation and crystallizati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0932" y="1197734"/>
            <a:ext cx="7019219" cy="3613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15380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b="1" dirty="0" err="1" smtClean="0">
                <a:latin typeface="+mn-lt"/>
              </a:rPr>
              <a:t>Heterogeneous</a:t>
            </a:r>
            <a:r>
              <a:rPr lang="tr-TR" sz="3200" b="1" dirty="0" smtClean="0">
                <a:latin typeface="+mn-lt"/>
              </a:rPr>
              <a:t> </a:t>
            </a:r>
            <a:r>
              <a:rPr lang="tr-TR" sz="3200" b="1" dirty="0" err="1" smtClean="0">
                <a:latin typeface="+mn-lt"/>
              </a:rPr>
              <a:t>Nucleation</a:t>
            </a:r>
            <a:endParaRPr lang="en-GB" sz="3200" b="1" dirty="0">
              <a:latin typeface="+mn-lt"/>
            </a:endParaRPr>
          </a:p>
        </p:txBody>
      </p:sp>
      <p:sp>
        <p:nvSpPr>
          <p:cNvPr id="3" name="İçerik Yer Tutucusu 2"/>
          <p:cNvSpPr>
            <a:spLocks noGrp="1"/>
          </p:cNvSpPr>
          <p:nvPr>
            <p:ph idx="1"/>
          </p:nvPr>
        </p:nvSpPr>
        <p:spPr>
          <a:xfrm>
            <a:off x="499861" y="1877140"/>
            <a:ext cx="7886700" cy="4351338"/>
          </a:xfrm>
        </p:spPr>
        <p:txBody>
          <a:bodyPr/>
          <a:lstStyle/>
          <a:p>
            <a:pPr algn="just"/>
            <a:r>
              <a:rPr lang="en-GB" dirty="0" smtClean="0"/>
              <a:t>In practice, the majority of phenomena in liquids take place at </a:t>
            </a:r>
            <a:r>
              <a:rPr lang="en-GB" dirty="0" err="1" smtClean="0"/>
              <a:t>undercoolings</a:t>
            </a:r>
            <a:r>
              <a:rPr lang="en-GB" dirty="0" smtClean="0"/>
              <a:t> significantly less than those predicted by theories of homogeneous nucleation. The nucleation is considered to be heterogeneous and to take place on the surface of the container or on particles present in the system. Heterogeneous nucleation can occur provided some preferential sites exist. </a:t>
            </a:r>
            <a:endParaRPr lang="en-GB" dirty="0"/>
          </a:p>
        </p:txBody>
      </p:sp>
    </p:spTree>
    <p:extLst>
      <p:ext uri="{BB962C8B-B14F-4D97-AF65-F5344CB8AC3E}">
        <p14:creationId xmlns:p14="http://schemas.microsoft.com/office/powerpoint/2010/main" val="33459425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540913" y="282808"/>
            <a:ext cx="4550586" cy="3607857"/>
          </a:xfrm>
          <a:prstGeom prst="rect">
            <a:avLst/>
          </a:prstGeom>
        </p:spPr>
      </p:pic>
      <p:sp>
        <p:nvSpPr>
          <p:cNvPr id="5" name="Metin kutusu 4"/>
          <p:cNvSpPr txBox="1"/>
          <p:nvPr/>
        </p:nvSpPr>
        <p:spPr>
          <a:xfrm>
            <a:off x="5756856" y="335539"/>
            <a:ext cx="1931831" cy="1200329"/>
          </a:xfrm>
          <a:prstGeom prst="rect">
            <a:avLst/>
          </a:prstGeom>
          <a:noFill/>
        </p:spPr>
        <p:txBody>
          <a:bodyPr wrap="square" rtlCol="0">
            <a:spAutoFit/>
          </a:bodyPr>
          <a:lstStyle/>
          <a:p>
            <a:r>
              <a:rPr lang="el-GR" sz="2400" dirty="0" smtClean="0"/>
              <a:t>Θ</a:t>
            </a:r>
            <a:r>
              <a:rPr lang="tr-TR" sz="2400" dirty="0" smtClean="0"/>
              <a:t>: </a:t>
            </a:r>
            <a:r>
              <a:rPr lang="tr-TR" sz="2400" dirty="0" err="1" smtClean="0"/>
              <a:t>wetting</a:t>
            </a:r>
            <a:r>
              <a:rPr lang="tr-TR" sz="2400" dirty="0" smtClean="0"/>
              <a:t> </a:t>
            </a:r>
            <a:r>
              <a:rPr lang="tr-TR" sz="2400" dirty="0" err="1" smtClean="0"/>
              <a:t>angle</a:t>
            </a:r>
            <a:r>
              <a:rPr lang="tr-TR" sz="2400" dirty="0" smtClean="0"/>
              <a:t> </a:t>
            </a:r>
            <a:r>
              <a:rPr lang="tr-TR" sz="2400" dirty="0" err="1" smtClean="0"/>
              <a:t>or</a:t>
            </a:r>
            <a:r>
              <a:rPr lang="tr-TR" sz="2400" dirty="0" smtClean="0"/>
              <a:t> </a:t>
            </a:r>
            <a:r>
              <a:rPr lang="tr-TR" sz="2400" dirty="0" err="1" smtClean="0"/>
              <a:t>contact</a:t>
            </a:r>
            <a:r>
              <a:rPr lang="tr-TR" sz="2400" dirty="0" smtClean="0"/>
              <a:t> </a:t>
            </a:r>
            <a:r>
              <a:rPr lang="tr-TR" sz="2400" dirty="0" err="1" smtClean="0"/>
              <a:t>angle</a:t>
            </a:r>
            <a:r>
              <a:rPr lang="tr-TR" sz="2400" dirty="0" smtClean="0"/>
              <a:t> </a:t>
            </a:r>
            <a:endParaRPr lang="en-GB" sz="2400" dirty="0"/>
          </a:p>
        </p:txBody>
      </p:sp>
      <mc:AlternateContent xmlns:mc="http://schemas.openxmlformats.org/markup-compatibility/2006" xmlns:a14="http://schemas.microsoft.com/office/drawing/2010/main">
        <mc:Choice Requires="a14">
          <p:sp>
            <p:nvSpPr>
              <p:cNvPr id="6" name="Metin kutusu 5"/>
              <p:cNvSpPr txBox="1"/>
              <p:nvPr/>
            </p:nvSpPr>
            <p:spPr>
              <a:xfrm>
                <a:off x="5310440" y="2161204"/>
                <a:ext cx="229120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000" i="1" smtClean="0">
                              <a:latin typeface="Cambria Math" panose="02040503050406030204" pitchFamily="18" charset="0"/>
                            </a:rPr>
                          </m:ctrlPr>
                        </m:sSubPr>
                        <m:e>
                          <m:r>
                            <a:rPr lang="en-GB" sz="2000" i="1" smtClean="0">
                              <a:latin typeface="Cambria Math" panose="02040503050406030204" pitchFamily="18" charset="0"/>
                              <a:ea typeface="Cambria Math" panose="02040503050406030204" pitchFamily="18" charset="0"/>
                            </a:rPr>
                            <m:t>𝛾</m:t>
                          </m:r>
                        </m:e>
                        <m:sub>
                          <m:r>
                            <a:rPr lang="tr-TR" sz="2000" b="0" i="1" smtClean="0">
                              <a:latin typeface="Cambria Math" panose="02040503050406030204" pitchFamily="18" charset="0"/>
                            </a:rPr>
                            <m:t>𝐿𝐶</m:t>
                          </m:r>
                        </m:sub>
                      </m:sSub>
                      <m:r>
                        <a:rPr lang="tr-TR" sz="2000" b="0" i="1" smtClean="0">
                          <a:latin typeface="Cambria Math" panose="02040503050406030204" pitchFamily="18" charset="0"/>
                        </a:rPr>
                        <m:t>𝑐𝑜𝑠</m:t>
                      </m:r>
                      <m:r>
                        <a:rPr lang="tr-TR" sz="2000" b="0" i="1" smtClean="0">
                          <a:latin typeface="Cambria Math" panose="02040503050406030204" pitchFamily="18" charset="0"/>
                          <a:ea typeface="Cambria Math" panose="02040503050406030204" pitchFamily="18" charset="0"/>
                        </a:rPr>
                        <m:t>𝜃</m:t>
                      </m:r>
                      <m:r>
                        <a:rPr lang="tr-TR" sz="2000" b="0" i="1" smtClean="0">
                          <a:latin typeface="Cambria Math" panose="02040503050406030204" pitchFamily="18" charset="0"/>
                          <a:ea typeface="Cambria Math" panose="02040503050406030204" pitchFamily="18" charset="0"/>
                        </a:rPr>
                        <m:t>+</m:t>
                      </m:r>
                      <m:sSub>
                        <m:sSubPr>
                          <m:ctrlPr>
                            <a:rPr lang="tr-TR" sz="2000" b="0" i="1" smtClean="0">
                              <a:latin typeface="Cambria Math" panose="02040503050406030204" pitchFamily="18" charset="0"/>
                              <a:ea typeface="Cambria Math" panose="02040503050406030204" pitchFamily="18" charset="0"/>
                            </a:rPr>
                          </m:ctrlPr>
                        </m:sSubPr>
                        <m:e>
                          <m:r>
                            <a:rPr lang="tr-TR" sz="2000" b="0" i="1" smtClean="0">
                              <a:latin typeface="Cambria Math" panose="02040503050406030204" pitchFamily="18" charset="0"/>
                              <a:ea typeface="Cambria Math" panose="02040503050406030204" pitchFamily="18" charset="0"/>
                            </a:rPr>
                            <m:t>𝛾</m:t>
                          </m:r>
                        </m:e>
                        <m:sub>
                          <m:r>
                            <a:rPr lang="tr-TR" sz="2000" b="0" i="1" smtClean="0">
                              <a:latin typeface="Cambria Math" panose="02040503050406030204" pitchFamily="18" charset="0"/>
                              <a:ea typeface="Cambria Math" panose="02040503050406030204" pitchFamily="18" charset="0"/>
                            </a:rPr>
                            <m:t>𝐶𝑆</m:t>
                          </m:r>
                        </m:sub>
                      </m:sSub>
                      <m:r>
                        <a:rPr lang="tr-TR" sz="2000" b="0" i="1" smtClean="0">
                          <a:latin typeface="Cambria Math" panose="02040503050406030204" pitchFamily="18" charset="0"/>
                          <a:ea typeface="Cambria Math" panose="02040503050406030204" pitchFamily="18" charset="0"/>
                        </a:rPr>
                        <m:t>=</m:t>
                      </m:r>
                      <m:sSub>
                        <m:sSubPr>
                          <m:ctrlPr>
                            <a:rPr lang="tr-TR" sz="2000" b="0" i="1" smtClean="0">
                              <a:latin typeface="Cambria Math" panose="02040503050406030204" pitchFamily="18" charset="0"/>
                              <a:ea typeface="Cambria Math" panose="02040503050406030204" pitchFamily="18" charset="0"/>
                            </a:rPr>
                          </m:ctrlPr>
                        </m:sSubPr>
                        <m:e>
                          <m:r>
                            <a:rPr lang="tr-TR" sz="2000" b="0" i="1" smtClean="0">
                              <a:latin typeface="Cambria Math" panose="02040503050406030204" pitchFamily="18" charset="0"/>
                              <a:ea typeface="Cambria Math" panose="02040503050406030204" pitchFamily="18" charset="0"/>
                            </a:rPr>
                            <m:t>𝛾</m:t>
                          </m:r>
                        </m:e>
                        <m:sub>
                          <m:r>
                            <a:rPr lang="tr-TR" sz="2000" b="0" i="1" smtClean="0">
                              <a:latin typeface="Cambria Math" panose="02040503050406030204" pitchFamily="18" charset="0"/>
                              <a:ea typeface="Cambria Math" panose="02040503050406030204" pitchFamily="18" charset="0"/>
                            </a:rPr>
                            <m:t>𝐿𝑆</m:t>
                          </m:r>
                        </m:sub>
                      </m:sSub>
                    </m:oMath>
                  </m:oMathPara>
                </a14:m>
                <a:endParaRPr lang="en-GB" sz="2000" dirty="0"/>
              </a:p>
            </p:txBody>
          </p:sp>
        </mc:Choice>
        <mc:Fallback xmlns="">
          <p:sp>
            <p:nvSpPr>
              <p:cNvPr id="6" name="Metin kutusu 5"/>
              <p:cNvSpPr txBox="1">
                <a:spLocks noRot="1" noChangeAspect="1" noMove="1" noResize="1" noEditPoints="1" noAdjustHandles="1" noChangeArrowheads="1" noChangeShapeType="1" noTextEdit="1"/>
              </p:cNvSpPr>
              <p:nvPr/>
            </p:nvSpPr>
            <p:spPr>
              <a:xfrm>
                <a:off x="5310440" y="2161204"/>
                <a:ext cx="2291204" cy="307777"/>
              </a:xfrm>
              <a:prstGeom prst="rect">
                <a:avLst/>
              </a:prstGeom>
              <a:blipFill rotWithShape="0">
                <a:blip r:embed="rId3"/>
                <a:stretch>
                  <a:fillRect l="-2128" r="-798" b="-22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Dikdörtgen 6"/>
              <p:cNvSpPr/>
              <p:nvPr/>
            </p:nvSpPr>
            <p:spPr>
              <a:xfrm>
                <a:off x="5487155" y="2812812"/>
                <a:ext cx="2114489" cy="6716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2000" i="1" smtClean="0">
                          <a:latin typeface="Cambria Math" panose="02040503050406030204" pitchFamily="18" charset="0"/>
                        </a:rPr>
                        <m:t>𝑐𝑜𝑠</m:t>
                      </m:r>
                      <m:r>
                        <a:rPr lang="en-GB" sz="2000" i="1" smtClean="0">
                          <a:latin typeface="Cambria Math" panose="02040503050406030204" pitchFamily="18" charset="0"/>
                        </a:rPr>
                        <m:t>𝜃</m:t>
                      </m:r>
                      <m:r>
                        <a:rPr lang="en-GB" sz="2000" i="0">
                          <a:latin typeface="Cambria Math" panose="02040503050406030204" pitchFamily="18" charset="0"/>
                        </a:rPr>
                        <m:t>=</m:t>
                      </m:r>
                      <m:f>
                        <m:fPr>
                          <m:ctrlPr>
                            <a:rPr lang="en-GB" sz="2000" i="1">
                              <a:latin typeface="Cambria Math" panose="02040503050406030204" pitchFamily="18" charset="0"/>
                            </a:rPr>
                          </m:ctrlPr>
                        </m:fPr>
                        <m:num>
                          <m:sSub>
                            <m:sSubPr>
                              <m:ctrlPr>
                                <a:rPr lang="en-GB" sz="2000" i="1">
                                  <a:latin typeface="Cambria Math" panose="02040503050406030204" pitchFamily="18" charset="0"/>
                                </a:rPr>
                              </m:ctrlPr>
                            </m:sSubPr>
                            <m:e>
                              <m:r>
                                <a:rPr lang="en-GB" sz="2000" i="1">
                                  <a:latin typeface="Cambria Math" panose="02040503050406030204" pitchFamily="18" charset="0"/>
                                </a:rPr>
                                <m:t>𝛾</m:t>
                              </m:r>
                            </m:e>
                            <m:sub>
                              <m:r>
                                <a:rPr lang="en-GB" sz="2000" i="1">
                                  <a:latin typeface="Cambria Math" panose="02040503050406030204" pitchFamily="18" charset="0"/>
                                </a:rPr>
                                <m:t>𝐿𝑆</m:t>
                              </m:r>
                            </m:sub>
                          </m:sSub>
                          <m:r>
                            <a:rPr lang="en-GB" sz="2000" i="0">
                              <a:latin typeface="Cambria Math" panose="02040503050406030204" pitchFamily="18" charset="0"/>
                            </a:rPr>
                            <m:t>−</m:t>
                          </m:r>
                          <m:sSub>
                            <m:sSubPr>
                              <m:ctrlPr>
                                <a:rPr lang="en-GB" sz="2000" i="1">
                                  <a:latin typeface="Cambria Math" panose="02040503050406030204" pitchFamily="18" charset="0"/>
                                </a:rPr>
                              </m:ctrlPr>
                            </m:sSubPr>
                            <m:e>
                              <m:r>
                                <a:rPr lang="en-GB" sz="2000" i="1">
                                  <a:latin typeface="Cambria Math" panose="02040503050406030204" pitchFamily="18" charset="0"/>
                                </a:rPr>
                                <m:t>𝛾</m:t>
                              </m:r>
                            </m:e>
                            <m:sub>
                              <m:r>
                                <a:rPr lang="en-GB" sz="2000" i="1">
                                  <a:latin typeface="Cambria Math" panose="02040503050406030204" pitchFamily="18" charset="0"/>
                                </a:rPr>
                                <m:t>𝐶𝑆</m:t>
                              </m:r>
                            </m:sub>
                          </m:sSub>
                        </m:num>
                        <m:den>
                          <m:sSub>
                            <m:sSubPr>
                              <m:ctrlPr>
                                <a:rPr lang="en-GB" sz="2000" i="1">
                                  <a:latin typeface="Cambria Math" panose="02040503050406030204" pitchFamily="18" charset="0"/>
                                </a:rPr>
                              </m:ctrlPr>
                            </m:sSubPr>
                            <m:e>
                              <m:r>
                                <a:rPr lang="en-GB" sz="2000" i="1">
                                  <a:latin typeface="Cambria Math" panose="02040503050406030204" pitchFamily="18" charset="0"/>
                                </a:rPr>
                                <m:t>𝛾</m:t>
                              </m:r>
                            </m:e>
                            <m:sub>
                              <m:r>
                                <a:rPr lang="en-GB" sz="2000" i="1">
                                  <a:latin typeface="Cambria Math" panose="02040503050406030204" pitchFamily="18" charset="0"/>
                                </a:rPr>
                                <m:t>𝐿𝐶</m:t>
                              </m:r>
                            </m:sub>
                          </m:sSub>
                        </m:den>
                      </m:f>
                    </m:oMath>
                  </m:oMathPara>
                </a14:m>
                <a:endParaRPr lang="en-GB" sz="2000" dirty="0"/>
              </a:p>
            </p:txBody>
          </p:sp>
        </mc:Choice>
        <mc:Fallback xmlns="">
          <p:sp>
            <p:nvSpPr>
              <p:cNvPr id="7" name="Dikdörtgen 6"/>
              <p:cNvSpPr>
                <a:spLocks noRot="1" noChangeAspect="1" noMove="1" noResize="1" noEditPoints="1" noAdjustHandles="1" noChangeArrowheads="1" noChangeShapeType="1" noTextEdit="1"/>
              </p:cNvSpPr>
              <p:nvPr/>
            </p:nvSpPr>
            <p:spPr>
              <a:xfrm>
                <a:off x="5487155" y="2812812"/>
                <a:ext cx="2114489" cy="671659"/>
              </a:xfrm>
              <a:prstGeom prst="rect">
                <a:avLst/>
              </a:prstGeom>
              <a:blipFill rotWithShape="0">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Metin kutusu 7"/>
              <p:cNvSpPr txBox="1"/>
              <p:nvPr/>
            </p:nvSpPr>
            <p:spPr>
              <a:xfrm>
                <a:off x="1101143" y="4031261"/>
                <a:ext cx="5692136" cy="8860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tr-TR" sz="2000" b="0" i="0" smtClean="0">
                          <a:latin typeface="Cambria Math" panose="02040503050406030204" pitchFamily="18" charset="0"/>
                        </a:rPr>
                        <m:t>Volume</m:t>
                      </m:r>
                      <m:r>
                        <a:rPr lang="tr-TR" sz="2000" b="0" i="0" smtClean="0">
                          <a:latin typeface="Cambria Math" panose="02040503050406030204" pitchFamily="18" charset="0"/>
                        </a:rPr>
                        <m:t>=</m:t>
                      </m:r>
                      <m:f>
                        <m:fPr>
                          <m:ctrlPr>
                            <a:rPr lang="tr-TR" sz="2000" b="0" i="1" smtClean="0">
                              <a:latin typeface="Cambria Math" panose="02040503050406030204" pitchFamily="18" charset="0"/>
                            </a:rPr>
                          </m:ctrlPr>
                        </m:fPr>
                        <m:num>
                          <m:r>
                            <a:rPr lang="tr-TR" sz="2000" b="0" i="1" smtClean="0">
                              <a:latin typeface="Cambria Math" panose="02040503050406030204" pitchFamily="18" charset="0"/>
                            </a:rPr>
                            <m:t>1</m:t>
                          </m:r>
                        </m:num>
                        <m:den>
                          <m:r>
                            <a:rPr lang="tr-TR" sz="2000" b="0" i="1" smtClean="0">
                              <a:latin typeface="Cambria Math" panose="02040503050406030204" pitchFamily="18" charset="0"/>
                            </a:rPr>
                            <m:t>3</m:t>
                          </m:r>
                        </m:den>
                      </m:f>
                      <m:r>
                        <a:rPr lang="tr-TR" sz="2000" b="0" i="1" smtClean="0">
                          <a:latin typeface="Cambria Math" panose="02040503050406030204" pitchFamily="18" charset="0"/>
                          <a:ea typeface="Cambria Math" panose="02040503050406030204" pitchFamily="18" charset="0"/>
                        </a:rPr>
                        <m:t>𝜋</m:t>
                      </m:r>
                      <m:sSup>
                        <m:sSupPr>
                          <m:ctrlPr>
                            <a:rPr lang="tr-TR" sz="2000" b="0" i="1" smtClean="0">
                              <a:latin typeface="Cambria Math" panose="02040503050406030204" pitchFamily="18" charset="0"/>
                              <a:ea typeface="Cambria Math" panose="02040503050406030204" pitchFamily="18" charset="0"/>
                            </a:rPr>
                          </m:ctrlPr>
                        </m:sSupPr>
                        <m:e>
                          <m:r>
                            <a:rPr lang="tr-TR" sz="2000" b="0" i="1" smtClean="0">
                              <a:latin typeface="Cambria Math" panose="02040503050406030204" pitchFamily="18" charset="0"/>
                              <a:ea typeface="Cambria Math" panose="02040503050406030204" pitchFamily="18" charset="0"/>
                            </a:rPr>
                            <m:t>h</m:t>
                          </m:r>
                        </m:e>
                        <m:sup>
                          <m:r>
                            <a:rPr lang="tr-TR" sz="2000" b="0" i="1" smtClean="0">
                              <a:latin typeface="Cambria Math" panose="02040503050406030204" pitchFamily="18" charset="0"/>
                              <a:ea typeface="Cambria Math" panose="02040503050406030204" pitchFamily="18" charset="0"/>
                            </a:rPr>
                            <m:t>2</m:t>
                          </m:r>
                        </m:sup>
                      </m:sSup>
                      <m:d>
                        <m:dPr>
                          <m:ctrlPr>
                            <a:rPr lang="tr-TR" sz="2000" b="0" i="1" smtClean="0">
                              <a:latin typeface="Cambria Math" panose="02040503050406030204" pitchFamily="18" charset="0"/>
                              <a:ea typeface="Cambria Math" panose="02040503050406030204" pitchFamily="18" charset="0"/>
                            </a:rPr>
                          </m:ctrlPr>
                        </m:dPr>
                        <m:e>
                          <m:r>
                            <a:rPr lang="tr-TR" sz="2000" b="0" i="1" smtClean="0">
                              <a:latin typeface="Cambria Math" panose="02040503050406030204" pitchFamily="18" charset="0"/>
                              <a:ea typeface="Cambria Math" panose="02040503050406030204" pitchFamily="18" charset="0"/>
                            </a:rPr>
                            <m:t>3</m:t>
                          </m:r>
                          <m:r>
                            <a:rPr lang="tr-TR" sz="2000" b="0" i="1" smtClean="0">
                              <a:latin typeface="Cambria Math" panose="02040503050406030204" pitchFamily="18" charset="0"/>
                              <a:ea typeface="Cambria Math" panose="02040503050406030204" pitchFamily="18" charset="0"/>
                            </a:rPr>
                            <m:t>𝑟h</m:t>
                          </m:r>
                        </m:e>
                      </m:d>
                      <m:r>
                        <a:rPr lang="tr-TR" sz="2000" b="0" i="1" smtClean="0">
                          <a:latin typeface="Cambria Math" panose="02040503050406030204" pitchFamily="18" charset="0"/>
                          <a:ea typeface="Cambria Math" panose="02040503050406030204" pitchFamily="18" charset="0"/>
                        </a:rPr>
                        <m:t>=</m:t>
                      </m:r>
                      <m:f>
                        <m:fPr>
                          <m:ctrlPr>
                            <a:rPr lang="tr-TR" sz="2000" b="0" i="1" smtClean="0">
                              <a:latin typeface="Cambria Math" panose="02040503050406030204" pitchFamily="18" charset="0"/>
                              <a:ea typeface="Cambria Math" panose="02040503050406030204" pitchFamily="18" charset="0"/>
                            </a:rPr>
                          </m:ctrlPr>
                        </m:fPr>
                        <m:num>
                          <m:r>
                            <a:rPr lang="tr-TR" sz="2000" b="0" i="1" smtClean="0">
                              <a:latin typeface="Cambria Math" panose="02040503050406030204" pitchFamily="18" charset="0"/>
                              <a:ea typeface="Cambria Math" panose="02040503050406030204" pitchFamily="18" charset="0"/>
                            </a:rPr>
                            <m:t>1</m:t>
                          </m:r>
                        </m:num>
                        <m:den>
                          <m:r>
                            <a:rPr lang="tr-TR" sz="2000" b="0" i="1" smtClean="0">
                              <a:latin typeface="Cambria Math" panose="02040503050406030204" pitchFamily="18" charset="0"/>
                              <a:ea typeface="Cambria Math" panose="02040503050406030204" pitchFamily="18" charset="0"/>
                            </a:rPr>
                            <m:t>3</m:t>
                          </m:r>
                        </m:den>
                      </m:f>
                      <m:r>
                        <a:rPr lang="tr-TR" sz="2000" b="0" i="1" smtClean="0">
                          <a:latin typeface="Cambria Math" panose="02040503050406030204" pitchFamily="18" charset="0"/>
                          <a:ea typeface="Cambria Math" panose="02040503050406030204" pitchFamily="18" charset="0"/>
                        </a:rPr>
                        <m:t>𝜋</m:t>
                      </m:r>
                      <m:sSup>
                        <m:sSupPr>
                          <m:ctrlPr>
                            <a:rPr lang="tr-TR" sz="2000" b="0" i="1" smtClean="0">
                              <a:latin typeface="Cambria Math" panose="02040503050406030204" pitchFamily="18" charset="0"/>
                              <a:ea typeface="Cambria Math" panose="02040503050406030204" pitchFamily="18" charset="0"/>
                            </a:rPr>
                          </m:ctrlPr>
                        </m:sSupPr>
                        <m:e>
                          <m:r>
                            <a:rPr lang="tr-TR" sz="2000" b="0" i="1" smtClean="0">
                              <a:latin typeface="Cambria Math" panose="02040503050406030204" pitchFamily="18" charset="0"/>
                              <a:ea typeface="Cambria Math" panose="02040503050406030204" pitchFamily="18" charset="0"/>
                            </a:rPr>
                            <m:t>𝑟</m:t>
                          </m:r>
                        </m:e>
                        <m:sup>
                          <m:r>
                            <a:rPr lang="tr-TR" sz="2000" b="0" i="1" smtClean="0">
                              <a:latin typeface="Cambria Math" panose="02040503050406030204" pitchFamily="18" charset="0"/>
                              <a:ea typeface="Cambria Math" panose="02040503050406030204" pitchFamily="18" charset="0"/>
                            </a:rPr>
                            <m:t>3</m:t>
                          </m:r>
                        </m:sup>
                      </m:sSup>
                      <m:d>
                        <m:dPr>
                          <m:ctrlPr>
                            <a:rPr lang="tr-TR" sz="2000" b="0" i="1" smtClean="0">
                              <a:latin typeface="Cambria Math" panose="02040503050406030204" pitchFamily="18" charset="0"/>
                              <a:ea typeface="Cambria Math" panose="02040503050406030204" pitchFamily="18" charset="0"/>
                            </a:rPr>
                          </m:ctrlPr>
                        </m:dPr>
                        <m:e>
                          <m:r>
                            <a:rPr lang="tr-TR" sz="2000" b="0" i="1" smtClean="0">
                              <a:latin typeface="Cambria Math" panose="02040503050406030204" pitchFamily="18" charset="0"/>
                              <a:ea typeface="Cambria Math" panose="02040503050406030204" pitchFamily="18" charset="0"/>
                            </a:rPr>
                            <m:t>2−3</m:t>
                          </m:r>
                          <m:r>
                            <a:rPr lang="tr-TR" sz="2000" b="0" i="1" smtClean="0">
                              <a:latin typeface="Cambria Math" panose="02040503050406030204" pitchFamily="18" charset="0"/>
                              <a:ea typeface="Cambria Math" panose="02040503050406030204" pitchFamily="18" charset="0"/>
                            </a:rPr>
                            <m:t>𝑐𝑜𝑠</m:t>
                          </m:r>
                          <m:r>
                            <a:rPr lang="tr-TR" sz="2000" b="0" i="1" smtClean="0">
                              <a:latin typeface="Cambria Math" panose="02040503050406030204" pitchFamily="18" charset="0"/>
                              <a:ea typeface="Cambria Math" panose="02040503050406030204" pitchFamily="18" charset="0"/>
                            </a:rPr>
                            <m:t>𝜃</m:t>
                          </m:r>
                          <m:r>
                            <a:rPr lang="tr-TR" sz="2000" b="0" i="1" smtClean="0">
                              <a:latin typeface="Cambria Math" panose="02040503050406030204" pitchFamily="18" charset="0"/>
                              <a:ea typeface="Cambria Math" panose="02040503050406030204" pitchFamily="18" charset="0"/>
                            </a:rPr>
                            <m:t>+</m:t>
                          </m:r>
                          <m:sSup>
                            <m:sSupPr>
                              <m:ctrlPr>
                                <a:rPr lang="tr-TR" sz="2000" b="0" i="1" smtClean="0">
                                  <a:latin typeface="Cambria Math" panose="02040503050406030204" pitchFamily="18" charset="0"/>
                                  <a:ea typeface="Cambria Math" panose="02040503050406030204" pitchFamily="18" charset="0"/>
                                </a:rPr>
                              </m:ctrlPr>
                            </m:sSupPr>
                            <m:e>
                              <m:r>
                                <a:rPr lang="tr-TR" sz="2000" b="0" i="1" smtClean="0">
                                  <a:latin typeface="Cambria Math" panose="02040503050406030204" pitchFamily="18" charset="0"/>
                                  <a:ea typeface="Cambria Math" panose="02040503050406030204" pitchFamily="18" charset="0"/>
                                </a:rPr>
                                <m:t>𝑐𝑜𝑠</m:t>
                              </m:r>
                            </m:e>
                            <m:sup>
                              <m:r>
                                <a:rPr lang="tr-TR" sz="2000" b="0" i="1" smtClean="0">
                                  <a:latin typeface="Cambria Math" panose="02040503050406030204" pitchFamily="18" charset="0"/>
                                  <a:ea typeface="Cambria Math" panose="02040503050406030204" pitchFamily="18" charset="0"/>
                                </a:rPr>
                                <m:t>3</m:t>
                              </m:r>
                            </m:sup>
                          </m:sSup>
                          <m:r>
                            <a:rPr lang="tr-TR" sz="2000" b="0" i="1" smtClean="0">
                              <a:latin typeface="Cambria Math" panose="02040503050406030204" pitchFamily="18" charset="0"/>
                              <a:ea typeface="Cambria Math" panose="02040503050406030204" pitchFamily="18" charset="0"/>
                            </a:rPr>
                            <m:t>𝜃</m:t>
                          </m:r>
                        </m:e>
                      </m:d>
                    </m:oMath>
                  </m:oMathPara>
                </a14:m>
                <a:endParaRPr lang="tr-TR" sz="2000" b="0" dirty="0" smtClean="0">
                  <a:ea typeface="Cambria Math" panose="02040503050406030204" pitchFamily="18" charset="0"/>
                </a:endParaRPr>
              </a:p>
              <a:p>
                <a:endParaRPr lang="en-GB" sz="2000" dirty="0"/>
              </a:p>
            </p:txBody>
          </p:sp>
        </mc:Choice>
        <mc:Fallback xmlns="">
          <p:sp>
            <p:nvSpPr>
              <p:cNvPr id="8" name="Metin kutusu 7"/>
              <p:cNvSpPr txBox="1">
                <a:spLocks noRot="1" noChangeAspect="1" noMove="1" noResize="1" noEditPoints="1" noAdjustHandles="1" noChangeArrowheads="1" noChangeShapeType="1" noTextEdit="1"/>
              </p:cNvSpPr>
              <p:nvPr/>
            </p:nvSpPr>
            <p:spPr>
              <a:xfrm>
                <a:off x="1101143" y="4031261"/>
                <a:ext cx="5692136" cy="886012"/>
              </a:xfrm>
              <a:prstGeom prst="rect">
                <a:avLst/>
              </a:prstGeom>
              <a:blipFill rotWithShape="0">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Metin kutusu 8"/>
              <p:cNvSpPr txBox="1"/>
              <p:nvPr/>
            </p:nvSpPr>
            <p:spPr>
              <a:xfrm>
                <a:off x="1101143" y="4739872"/>
                <a:ext cx="456791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000" b="0" i="1" smtClean="0">
                          <a:latin typeface="Cambria Math" panose="02040503050406030204" pitchFamily="18" charset="0"/>
                        </a:rPr>
                        <m:t>𝑆𝑢𝑟𝑓𝑎𝑐𝑒</m:t>
                      </m:r>
                      <m:r>
                        <a:rPr lang="tr-TR" sz="2000" b="0" i="1" smtClean="0">
                          <a:latin typeface="Cambria Math" panose="02040503050406030204" pitchFamily="18" charset="0"/>
                        </a:rPr>
                        <m:t> </m:t>
                      </m:r>
                      <m:r>
                        <a:rPr lang="tr-TR" sz="2000" b="0" i="1" smtClean="0">
                          <a:latin typeface="Cambria Math" panose="02040503050406030204" pitchFamily="18" charset="0"/>
                        </a:rPr>
                        <m:t>𝑎𝑟𝑒𝑎</m:t>
                      </m:r>
                      <m:r>
                        <a:rPr lang="tr-TR" sz="2000" b="0" i="1" smtClean="0">
                          <a:latin typeface="Cambria Math" panose="02040503050406030204" pitchFamily="18" charset="0"/>
                        </a:rPr>
                        <m:t>=2</m:t>
                      </m:r>
                      <m:r>
                        <a:rPr lang="tr-TR" sz="2000" b="0" i="1" smtClean="0">
                          <a:latin typeface="Cambria Math" panose="02040503050406030204" pitchFamily="18" charset="0"/>
                          <a:ea typeface="Cambria Math" panose="02040503050406030204" pitchFamily="18" charset="0"/>
                        </a:rPr>
                        <m:t>𝜋</m:t>
                      </m:r>
                      <m:r>
                        <a:rPr lang="tr-TR" sz="2000" b="0" i="1" smtClean="0">
                          <a:latin typeface="Cambria Math" panose="02040503050406030204" pitchFamily="18" charset="0"/>
                          <a:ea typeface="Cambria Math" panose="02040503050406030204" pitchFamily="18" charset="0"/>
                        </a:rPr>
                        <m:t>𝑟h</m:t>
                      </m:r>
                      <m:r>
                        <a:rPr lang="tr-TR" sz="2000" b="0" i="1" smtClean="0">
                          <a:latin typeface="Cambria Math" panose="02040503050406030204" pitchFamily="18" charset="0"/>
                          <a:ea typeface="Cambria Math" panose="02040503050406030204" pitchFamily="18" charset="0"/>
                        </a:rPr>
                        <m:t>=2</m:t>
                      </m:r>
                      <m:r>
                        <a:rPr lang="tr-TR" sz="2000" b="0" i="1" smtClean="0">
                          <a:latin typeface="Cambria Math" panose="02040503050406030204" pitchFamily="18" charset="0"/>
                          <a:ea typeface="Cambria Math" panose="02040503050406030204" pitchFamily="18" charset="0"/>
                        </a:rPr>
                        <m:t>𝜋</m:t>
                      </m:r>
                      <m:sSup>
                        <m:sSupPr>
                          <m:ctrlPr>
                            <a:rPr lang="tr-TR" sz="2000" b="0" i="1" smtClean="0">
                              <a:latin typeface="Cambria Math" panose="02040503050406030204" pitchFamily="18" charset="0"/>
                              <a:ea typeface="Cambria Math" panose="02040503050406030204" pitchFamily="18" charset="0"/>
                            </a:rPr>
                          </m:ctrlPr>
                        </m:sSupPr>
                        <m:e>
                          <m:r>
                            <a:rPr lang="tr-TR" sz="2000" b="0" i="1" smtClean="0">
                              <a:latin typeface="Cambria Math" panose="02040503050406030204" pitchFamily="18" charset="0"/>
                              <a:ea typeface="Cambria Math" panose="02040503050406030204" pitchFamily="18" charset="0"/>
                            </a:rPr>
                            <m:t>𝑟</m:t>
                          </m:r>
                        </m:e>
                        <m:sup>
                          <m:r>
                            <a:rPr lang="tr-TR" sz="2000" b="0" i="1" smtClean="0">
                              <a:latin typeface="Cambria Math" panose="02040503050406030204" pitchFamily="18" charset="0"/>
                              <a:ea typeface="Cambria Math" panose="02040503050406030204" pitchFamily="18" charset="0"/>
                            </a:rPr>
                            <m:t>2</m:t>
                          </m:r>
                        </m:sup>
                      </m:sSup>
                      <m:r>
                        <a:rPr lang="tr-TR" sz="2000" b="0" i="1" smtClean="0">
                          <a:latin typeface="Cambria Math" panose="02040503050406030204" pitchFamily="18" charset="0"/>
                          <a:ea typeface="Cambria Math" panose="02040503050406030204" pitchFamily="18" charset="0"/>
                        </a:rPr>
                        <m:t>(1−</m:t>
                      </m:r>
                      <m:r>
                        <a:rPr lang="tr-TR" sz="2000" b="0" i="1" smtClean="0">
                          <a:latin typeface="Cambria Math" panose="02040503050406030204" pitchFamily="18" charset="0"/>
                          <a:ea typeface="Cambria Math" panose="02040503050406030204" pitchFamily="18" charset="0"/>
                        </a:rPr>
                        <m:t>𝑐𝑜𝑠</m:t>
                      </m:r>
                      <m:r>
                        <a:rPr lang="tr-TR" sz="2000" b="0" i="1" smtClean="0">
                          <a:latin typeface="Cambria Math" panose="02040503050406030204" pitchFamily="18" charset="0"/>
                          <a:ea typeface="Cambria Math" panose="02040503050406030204" pitchFamily="18" charset="0"/>
                        </a:rPr>
                        <m:t>𝜃</m:t>
                      </m:r>
                      <m:r>
                        <a:rPr lang="tr-TR" sz="2000" b="0" i="1" smtClean="0">
                          <a:latin typeface="Cambria Math" panose="02040503050406030204" pitchFamily="18" charset="0"/>
                          <a:ea typeface="Cambria Math" panose="02040503050406030204" pitchFamily="18" charset="0"/>
                        </a:rPr>
                        <m:t>)</m:t>
                      </m:r>
                    </m:oMath>
                  </m:oMathPara>
                </a14:m>
                <a:endParaRPr lang="en-GB" sz="2000" dirty="0"/>
              </a:p>
            </p:txBody>
          </p:sp>
        </mc:Choice>
        <mc:Fallback xmlns="">
          <p:sp>
            <p:nvSpPr>
              <p:cNvPr id="9" name="Metin kutusu 8"/>
              <p:cNvSpPr txBox="1">
                <a:spLocks noRot="1" noChangeAspect="1" noMove="1" noResize="1" noEditPoints="1" noAdjustHandles="1" noChangeArrowheads="1" noChangeShapeType="1" noTextEdit="1"/>
              </p:cNvSpPr>
              <p:nvPr/>
            </p:nvSpPr>
            <p:spPr>
              <a:xfrm>
                <a:off x="1101143" y="4739872"/>
                <a:ext cx="4567917" cy="307777"/>
              </a:xfrm>
              <a:prstGeom prst="rect">
                <a:avLst/>
              </a:prstGeom>
              <a:blipFill rotWithShape="0">
                <a:blip r:embed="rId6"/>
                <a:stretch>
                  <a:fillRect l="-1602" t="-4000" r="-1602" b="-36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Dikdörtgen 9"/>
              <p:cNvSpPr/>
              <p:nvPr/>
            </p:nvSpPr>
            <p:spPr>
              <a:xfrm>
                <a:off x="830855" y="5339194"/>
                <a:ext cx="3970702" cy="8031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2000" smtClean="0">
                          <a:latin typeface="Cambria Math" panose="02040503050406030204" pitchFamily="18" charset="0"/>
                        </a:rPr>
                        <m:t>∆</m:t>
                      </m:r>
                      <m:sSup>
                        <m:sSupPr>
                          <m:ctrlPr>
                            <a:rPr lang="en-GB" sz="2000" i="1">
                              <a:latin typeface="Cambria Math" panose="02040503050406030204" pitchFamily="18" charset="0"/>
                            </a:rPr>
                          </m:ctrlPr>
                        </m:sSupPr>
                        <m:e>
                          <m:r>
                            <a:rPr lang="en-GB" sz="2000" i="1">
                              <a:latin typeface="Cambria Math" panose="02040503050406030204" pitchFamily="18" charset="0"/>
                            </a:rPr>
                            <m:t>𝐺</m:t>
                          </m:r>
                        </m:e>
                        <m:sup>
                          <m:r>
                            <a:rPr lang="en-GB" sz="2000" i="0">
                              <a:latin typeface="Cambria Math" panose="02040503050406030204" pitchFamily="18" charset="0"/>
                            </a:rPr>
                            <m:t>∗</m:t>
                          </m:r>
                        </m:sup>
                      </m:sSup>
                      <m:r>
                        <a:rPr lang="en-GB" sz="2000" i="0">
                          <a:latin typeface="Cambria Math" panose="02040503050406030204" pitchFamily="18" charset="0"/>
                        </a:rPr>
                        <m:t>=</m:t>
                      </m:r>
                      <m:f>
                        <m:fPr>
                          <m:ctrlPr>
                            <a:rPr lang="en-GB" sz="2000" i="1">
                              <a:latin typeface="Cambria Math" panose="02040503050406030204" pitchFamily="18" charset="0"/>
                            </a:rPr>
                          </m:ctrlPr>
                        </m:fPr>
                        <m:num>
                          <m:d>
                            <m:dPr>
                              <m:begChr m:val=""/>
                              <m:ctrlPr>
                                <a:rPr lang="en-GB" sz="2000" i="1">
                                  <a:latin typeface="Cambria Math" panose="02040503050406030204" pitchFamily="18" charset="0"/>
                                </a:rPr>
                              </m:ctrlPr>
                            </m:dPr>
                            <m:e>
                              <m:r>
                                <a:rPr lang="en-GB" sz="2000" i="0">
                                  <a:latin typeface="Cambria Math" panose="02040503050406030204" pitchFamily="18" charset="0"/>
                                </a:rPr>
                                <m:t>4</m:t>
                              </m:r>
                              <m:r>
                                <a:rPr lang="en-GB" sz="2000" i="1">
                                  <a:latin typeface="Cambria Math" panose="02040503050406030204" pitchFamily="18" charset="0"/>
                                </a:rPr>
                                <m:t>𝜋</m:t>
                              </m:r>
                              <m:sSubSup>
                                <m:sSubSupPr>
                                  <m:ctrlPr>
                                    <a:rPr lang="en-GB" sz="2000" i="1">
                                      <a:latin typeface="Cambria Math" panose="02040503050406030204" pitchFamily="18" charset="0"/>
                                    </a:rPr>
                                  </m:ctrlPr>
                                </m:sSubSupPr>
                                <m:e>
                                  <m:r>
                                    <a:rPr lang="en-GB" sz="2000" i="1">
                                      <a:latin typeface="Cambria Math" panose="02040503050406030204" pitchFamily="18" charset="0"/>
                                    </a:rPr>
                                    <m:t>𝛾</m:t>
                                  </m:r>
                                </m:e>
                                <m:sub>
                                  <m:r>
                                    <a:rPr lang="en-GB" sz="2000" i="1">
                                      <a:latin typeface="Cambria Math" panose="02040503050406030204" pitchFamily="18" charset="0"/>
                                    </a:rPr>
                                    <m:t>𝐿𝐶</m:t>
                                  </m:r>
                                </m:sub>
                                <m:sup>
                                  <m:r>
                                    <a:rPr lang="en-GB" sz="2000" i="0">
                                      <a:latin typeface="Cambria Math" panose="02040503050406030204" pitchFamily="18" charset="0"/>
                                    </a:rPr>
                                    <m:t>3</m:t>
                                  </m:r>
                                </m:sup>
                              </m:sSubSup>
                              <m:r>
                                <a:rPr lang="en-GB" sz="2000" i="0">
                                  <a:latin typeface="Cambria Math" panose="02040503050406030204" pitchFamily="18" charset="0"/>
                                </a:rPr>
                                <m:t>(2−3</m:t>
                              </m:r>
                              <m:r>
                                <a:rPr lang="en-GB" sz="2000" i="1">
                                  <a:latin typeface="Cambria Math" panose="02040503050406030204" pitchFamily="18" charset="0"/>
                                </a:rPr>
                                <m:t>𝑐𝑜𝑠</m:t>
                              </m:r>
                              <m:r>
                                <a:rPr lang="en-GB" sz="2000" i="1">
                                  <a:latin typeface="Cambria Math" panose="02040503050406030204" pitchFamily="18" charset="0"/>
                                </a:rPr>
                                <m:t>𝜃</m:t>
                              </m:r>
                              <m:r>
                                <a:rPr lang="en-GB" sz="2000" i="0">
                                  <a:latin typeface="Cambria Math" panose="02040503050406030204" pitchFamily="18" charset="0"/>
                                </a:rPr>
                                <m:t>+</m:t>
                              </m:r>
                              <m:sSup>
                                <m:sSupPr>
                                  <m:ctrlPr>
                                    <a:rPr lang="en-GB" sz="2000" i="1">
                                      <a:latin typeface="Cambria Math" panose="02040503050406030204" pitchFamily="18" charset="0"/>
                                    </a:rPr>
                                  </m:ctrlPr>
                                </m:sSupPr>
                                <m:e>
                                  <m:r>
                                    <a:rPr lang="en-GB" sz="2000" i="1">
                                      <a:latin typeface="Cambria Math" panose="02040503050406030204" pitchFamily="18" charset="0"/>
                                    </a:rPr>
                                    <m:t>𝑐𝑜𝑠</m:t>
                                  </m:r>
                                </m:e>
                                <m:sup>
                                  <m:r>
                                    <a:rPr lang="en-GB" sz="2000" i="0">
                                      <a:latin typeface="Cambria Math" panose="02040503050406030204" pitchFamily="18" charset="0"/>
                                    </a:rPr>
                                    <m:t>3</m:t>
                                  </m:r>
                                </m:sup>
                              </m:sSup>
                              <m:r>
                                <a:rPr lang="en-GB" sz="2000" i="1">
                                  <a:latin typeface="Cambria Math" panose="02040503050406030204" pitchFamily="18" charset="0"/>
                                </a:rPr>
                                <m:t>𝜃</m:t>
                              </m:r>
                            </m:e>
                          </m:d>
                        </m:num>
                        <m:den>
                          <m:r>
                            <a:rPr lang="en-GB" sz="2000" i="0">
                              <a:latin typeface="Cambria Math" panose="02040503050406030204" pitchFamily="18" charset="0"/>
                            </a:rPr>
                            <m:t>3∆</m:t>
                          </m:r>
                          <m:sSubSup>
                            <m:sSubSupPr>
                              <m:ctrlPr>
                                <a:rPr lang="en-GB" sz="2000" i="1">
                                  <a:latin typeface="Cambria Math" panose="02040503050406030204" pitchFamily="18" charset="0"/>
                                </a:rPr>
                              </m:ctrlPr>
                            </m:sSubSupPr>
                            <m:e>
                              <m:r>
                                <a:rPr lang="en-GB" sz="2000" i="1">
                                  <a:latin typeface="Cambria Math" panose="02040503050406030204" pitchFamily="18" charset="0"/>
                                </a:rPr>
                                <m:t>𝐺</m:t>
                              </m:r>
                            </m:e>
                            <m:sub>
                              <m:r>
                                <a:rPr lang="en-GB" sz="2000" i="1">
                                  <a:latin typeface="Cambria Math" panose="02040503050406030204" pitchFamily="18" charset="0"/>
                                </a:rPr>
                                <m:t>𝑉</m:t>
                              </m:r>
                            </m:sub>
                            <m:sup>
                              <m:r>
                                <a:rPr lang="en-GB" sz="2000" i="0">
                                  <a:latin typeface="Cambria Math" panose="02040503050406030204" pitchFamily="18" charset="0"/>
                                </a:rPr>
                                <m:t>2</m:t>
                              </m:r>
                            </m:sup>
                          </m:sSubSup>
                        </m:den>
                      </m:f>
                    </m:oMath>
                  </m:oMathPara>
                </a14:m>
                <a:endParaRPr lang="en-GB" sz="2000" dirty="0"/>
              </a:p>
            </p:txBody>
          </p:sp>
        </mc:Choice>
        <mc:Fallback xmlns="">
          <p:sp>
            <p:nvSpPr>
              <p:cNvPr id="10" name="Dikdörtgen 9"/>
              <p:cNvSpPr>
                <a:spLocks noRot="1" noChangeAspect="1" noMove="1" noResize="1" noEditPoints="1" noAdjustHandles="1" noChangeArrowheads="1" noChangeShapeType="1" noTextEdit="1"/>
              </p:cNvSpPr>
              <p:nvPr/>
            </p:nvSpPr>
            <p:spPr>
              <a:xfrm>
                <a:off x="830855" y="5339194"/>
                <a:ext cx="3970702" cy="803169"/>
              </a:xfrm>
              <a:prstGeom prst="rect">
                <a:avLst/>
              </a:prstGeom>
              <a:blipFill rotWithShape="0">
                <a:blip r:embed="rId7"/>
                <a:stretch>
                  <a:fillRect/>
                </a:stretch>
              </a:blipFill>
            </p:spPr>
            <p:txBody>
              <a:bodyPr/>
              <a:lstStyle/>
              <a:p>
                <a:r>
                  <a:rPr lang="en-GB">
                    <a:noFill/>
                  </a:rPr>
                  <a:t> </a:t>
                </a:r>
              </a:p>
            </p:txBody>
          </p:sp>
        </mc:Fallback>
      </mc:AlternateContent>
      <p:sp>
        <p:nvSpPr>
          <p:cNvPr id="11" name="Dikdörtgen 10"/>
          <p:cNvSpPr/>
          <p:nvPr/>
        </p:nvSpPr>
        <p:spPr>
          <a:xfrm>
            <a:off x="915155" y="6064576"/>
            <a:ext cx="4572000" cy="369332"/>
          </a:xfrm>
          <a:prstGeom prst="rect">
            <a:avLst/>
          </a:prstGeom>
        </p:spPr>
        <p:txBody>
          <a:bodyPr>
            <a:spAutoFit/>
          </a:bodyPr>
          <a:lstStyle/>
          <a:p>
            <a:pPr algn="just"/>
            <a:r>
              <a:rPr lang="tr-TR" dirty="0" smtClean="0"/>
              <a:t> </a:t>
            </a:r>
            <a:r>
              <a:rPr lang="tr-TR" dirty="0" err="1" smtClean="0"/>
              <a:t>The</a:t>
            </a:r>
            <a:r>
              <a:rPr lang="tr-TR" dirty="0" smtClean="0"/>
              <a:t> </a:t>
            </a:r>
            <a:r>
              <a:rPr lang="tr-TR" dirty="0" err="1" smtClean="0"/>
              <a:t>work</a:t>
            </a:r>
            <a:r>
              <a:rPr lang="tr-TR" dirty="0" smtClean="0"/>
              <a:t> of </a:t>
            </a:r>
            <a:r>
              <a:rPr lang="tr-TR" dirty="0" err="1" smtClean="0"/>
              <a:t>heterogeneous</a:t>
            </a:r>
            <a:r>
              <a:rPr lang="tr-TR" dirty="0" smtClean="0"/>
              <a:t> </a:t>
            </a:r>
            <a:r>
              <a:rPr lang="tr-TR" dirty="0" err="1" smtClean="0"/>
              <a:t>nucleation</a:t>
            </a:r>
            <a:r>
              <a:rPr lang="tr-TR" dirty="0" smtClean="0"/>
              <a:t> </a:t>
            </a:r>
            <a:endParaRPr lang="en-GB" dirty="0"/>
          </a:p>
        </p:txBody>
      </p:sp>
      <mc:AlternateContent xmlns:mc="http://schemas.openxmlformats.org/markup-compatibility/2006" xmlns:a14="http://schemas.microsoft.com/office/drawing/2010/main">
        <mc:Choice Requires="a14">
          <p:sp>
            <p:nvSpPr>
              <p:cNvPr id="12" name="Metin kutusu 11"/>
              <p:cNvSpPr txBox="1"/>
              <p:nvPr/>
            </p:nvSpPr>
            <p:spPr>
              <a:xfrm>
                <a:off x="5669060" y="5407009"/>
                <a:ext cx="2535118" cy="5761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2000" i="1" smtClean="0">
                              <a:latin typeface="Cambria Math" panose="02040503050406030204" pitchFamily="18" charset="0"/>
                            </a:rPr>
                          </m:ctrlPr>
                        </m:fPr>
                        <m:num>
                          <m:r>
                            <a:rPr lang="tr-TR" sz="2000" b="0" i="1" smtClean="0">
                              <a:latin typeface="Cambria Math" panose="02040503050406030204" pitchFamily="18" charset="0"/>
                            </a:rPr>
                            <m:t>1</m:t>
                          </m:r>
                        </m:num>
                        <m:den>
                          <m:r>
                            <a:rPr lang="tr-TR" sz="2000" b="0" i="1" smtClean="0">
                              <a:latin typeface="Cambria Math" panose="02040503050406030204" pitchFamily="18" charset="0"/>
                            </a:rPr>
                            <m:t>4</m:t>
                          </m:r>
                        </m:den>
                      </m:f>
                      <m:r>
                        <a:rPr lang="tr-TR" sz="2000" b="0" i="1" smtClean="0">
                          <a:latin typeface="Cambria Math" panose="02040503050406030204" pitchFamily="18" charset="0"/>
                        </a:rPr>
                        <m:t>(2−3</m:t>
                      </m:r>
                      <m:r>
                        <a:rPr lang="tr-TR" sz="2000" b="0" i="1" smtClean="0">
                          <a:latin typeface="Cambria Math" panose="02040503050406030204" pitchFamily="18" charset="0"/>
                        </a:rPr>
                        <m:t>𝑐𝑜𝑠</m:t>
                      </m:r>
                      <m:r>
                        <a:rPr lang="tr-TR" sz="2000" b="0" i="1" smtClean="0">
                          <a:latin typeface="Cambria Math" panose="02040503050406030204" pitchFamily="18" charset="0"/>
                          <a:ea typeface="Cambria Math" panose="02040503050406030204" pitchFamily="18" charset="0"/>
                        </a:rPr>
                        <m:t>𝜃</m:t>
                      </m:r>
                      <m:r>
                        <a:rPr lang="tr-TR" sz="2000" b="0" i="1" smtClean="0">
                          <a:latin typeface="Cambria Math" panose="02040503050406030204" pitchFamily="18" charset="0"/>
                          <a:ea typeface="Cambria Math" panose="02040503050406030204" pitchFamily="18" charset="0"/>
                        </a:rPr>
                        <m:t>+</m:t>
                      </m:r>
                      <m:sSup>
                        <m:sSupPr>
                          <m:ctrlPr>
                            <a:rPr lang="tr-TR" sz="2000" b="0" i="1" smtClean="0">
                              <a:latin typeface="Cambria Math" panose="02040503050406030204" pitchFamily="18" charset="0"/>
                              <a:ea typeface="Cambria Math" panose="02040503050406030204" pitchFamily="18" charset="0"/>
                            </a:rPr>
                          </m:ctrlPr>
                        </m:sSupPr>
                        <m:e>
                          <m:r>
                            <a:rPr lang="tr-TR" sz="2000" b="0" i="1" smtClean="0">
                              <a:latin typeface="Cambria Math" panose="02040503050406030204" pitchFamily="18" charset="0"/>
                              <a:ea typeface="Cambria Math" panose="02040503050406030204" pitchFamily="18" charset="0"/>
                            </a:rPr>
                            <m:t>𝑐𝑜𝑠</m:t>
                          </m:r>
                        </m:e>
                        <m:sup>
                          <m:r>
                            <a:rPr lang="tr-TR" sz="2000" b="0" i="1" smtClean="0">
                              <a:latin typeface="Cambria Math" panose="02040503050406030204" pitchFamily="18" charset="0"/>
                              <a:ea typeface="Cambria Math" panose="02040503050406030204" pitchFamily="18" charset="0"/>
                            </a:rPr>
                            <m:t>3</m:t>
                          </m:r>
                        </m:sup>
                      </m:sSup>
                      <m:r>
                        <a:rPr lang="tr-TR" sz="2000" b="0" i="1" smtClean="0">
                          <a:latin typeface="Cambria Math" panose="02040503050406030204" pitchFamily="18" charset="0"/>
                          <a:ea typeface="Cambria Math" panose="02040503050406030204" pitchFamily="18" charset="0"/>
                        </a:rPr>
                        <m:t>𝜃</m:t>
                      </m:r>
                      <m:r>
                        <a:rPr lang="tr-TR" sz="2000" b="0" i="1" smtClean="0">
                          <a:latin typeface="Cambria Math" panose="02040503050406030204" pitchFamily="18" charset="0"/>
                          <a:ea typeface="Cambria Math" panose="02040503050406030204" pitchFamily="18" charset="0"/>
                        </a:rPr>
                        <m:t>)</m:t>
                      </m:r>
                    </m:oMath>
                  </m:oMathPara>
                </a14:m>
                <a:endParaRPr lang="en-GB" sz="2000" dirty="0"/>
              </a:p>
            </p:txBody>
          </p:sp>
        </mc:Choice>
        <mc:Fallback xmlns="">
          <p:sp>
            <p:nvSpPr>
              <p:cNvPr id="12" name="Metin kutusu 11"/>
              <p:cNvSpPr txBox="1">
                <a:spLocks noRot="1" noChangeAspect="1" noMove="1" noResize="1" noEditPoints="1" noAdjustHandles="1" noChangeArrowheads="1" noChangeShapeType="1" noTextEdit="1"/>
              </p:cNvSpPr>
              <p:nvPr/>
            </p:nvSpPr>
            <p:spPr>
              <a:xfrm>
                <a:off x="5669060" y="5407009"/>
                <a:ext cx="2535118" cy="576183"/>
              </a:xfrm>
              <a:prstGeom prst="rect">
                <a:avLst/>
              </a:prstGeom>
              <a:blipFill rotWithShape="0">
                <a:blip r:embed="rId8"/>
                <a:stretch>
                  <a:fillRect/>
                </a:stretch>
              </a:blipFill>
            </p:spPr>
            <p:txBody>
              <a:bodyPr/>
              <a:lstStyle/>
              <a:p>
                <a:r>
                  <a:rPr lang="en-GB">
                    <a:noFill/>
                  </a:rPr>
                  <a:t> </a:t>
                </a:r>
              </a:p>
            </p:txBody>
          </p:sp>
        </mc:Fallback>
      </mc:AlternateContent>
      <p:sp>
        <p:nvSpPr>
          <p:cNvPr id="13" name="Metin kutusu 12"/>
          <p:cNvSpPr txBox="1"/>
          <p:nvPr/>
        </p:nvSpPr>
        <p:spPr>
          <a:xfrm>
            <a:off x="5487155" y="6058906"/>
            <a:ext cx="3038659" cy="646331"/>
          </a:xfrm>
          <a:prstGeom prst="rect">
            <a:avLst/>
          </a:prstGeom>
          <a:noFill/>
        </p:spPr>
        <p:txBody>
          <a:bodyPr wrap="square" rtlCol="0">
            <a:spAutoFit/>
          </a:bodyPr>
          <a:lstStyle/>
          <a:p>
            <a:r>
              <a:rPr lang="tr-TR" dirty="0" err="1" smtClean="0"/>
              <a:t>Difference</a:t>
            </a:r>
            <a:r>
              <a:rPr lang="tr-TR" dirty="0" smtClean="0"/>
              <a:t> </a:t>
            </a:r>
            <a:r>
              <a:rPr lang="tr-TR" dirty="0" err="1" smtClean="0"/>
              <a:t>from</a:t>
            </a:r>
            <a:r>
              <a:rPr lang="tr-TR" dirty="0" smtClean="0"/>
              <a:t> </a:t>
            </a:r>
            <a:r>
              <a:rPr lang="tr-TR" dirty="0" err="1" smtClean="0"/>
              <a:t>hpmpgeneous</a:t>
            </a:r>
            <a:r>
              <a:rPr lang="tr-TR" dirty="0" smtClean="0"/>
              <a:t> </a:t>
            </a:r>
            <a:r>
              <a:rPr lang="tr-TR" dirty="0" err="1" smtClean="0"/>
              <a:t>nucleation</a:t>
            </a:r>
            <a:r>
              <a:rPr lang="tr-TR" dirty="0" smtClean="0"/>
              <a:t> </a:t>
            </a:r>
            <a:r>
              <a:rPr lang="tr-TR" dirty="0" err="1" smtClean="0"/>
              <a:t>work</a:t>
            </a:r>
            <a:endParaRPr lang="en-GB" dirty="0"/>
          </a:p>
        </p:txBody>
      </p:sp>
    </p:spTree>
    <p:extLst>
      <p:ext uri="{BB962C8B-B14F-4D97-AF65-F5344CB8AC3E}">
        <p14:creationId xmlns:p14="http://schemas.microsoft.com/office/powerpoint/2010/main" val="34638253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05923" y="885467"/>
            <a:ext cx="7886700" cy="4351338"/>
          </a:xfrm>
        </p:spPr>
        <p:txBody>
          <a:bodyPr/>
          <a:lstStyle/>
          <a:p>
            <a:pPr algn="just"/>
            <a:r>
              <a:rPr lang="tr-TR" dirty="0" smtClean="0"/>
              <a:t>If </a:t>
            </a:r>
            <a:r>
              <a:rPr lang="tr-TR" dirty="0" err="1" smtClean="0"/>
              <a:t>the</a:t>
            </a:r>
            <a:r>
              <a:rPr lang="tr-TR" dirty="0" smtClean="0"/>
              <a:t> </a:t>
            </a:r>
            <a:r>
              <a:rPr lang="tr-TR" dirty="0" err="1" smtClean="0"/>
              <a:t>surface</a:t>
            </a:r>
            <a:r>
              <a:rPr lang="tr-TR" dirty="0" smtClean="0"/>
              <a:t> </a:t>
            </a:r>
            <a:r>
              <a:rPr lang="tr-TR" dirty="0" err="1" smtClean="0"/>
              <a:t>energy</a:t>
            </a:r>
            <a:r>
              <a:rPr lang="tr-TR" dirty="0" smtClean="0"/>
              <a:t> </a:t>
            </a:r>
            <a:r>
              <a:rPr lang="el-GR" dirty="0" smtClean="0"/>
              <a:t>γ</a:t>
            </a:r>
            <a:r>
              <a:rPr lang="tr-TR" baseline="-25000" dirty="0" smtClean="0"/>
              <a:t>LS</a:t>
            </a:r>
            <a:r>
              <a:rPr lang="tr-TR" dirty="0" smtClean="0"/>
              <a:t> is </a:t>
            </a:r>
            <a:r>
              <a:rPr lang="tr-TR" dirty="0" err="1" smtClean="0"/>
              <a:t>high</a:t>
            </a:r>
            <a:r>
              <a:rPr lang="tr-TR" dirty="0" smtClean="0"/>
              <a:t> </a:t>
            </a:r>
            <a:r>
              <a:rPr lang="tr-TR" dirty="0" err="1" smtClean="0"/>
              <a:t>and</a:t>
            </a:r>
            <a:r>
              <a:rPr lang="tr-TR" dirty="0" smtClean="0"/>
              <a:t> </a:t>
            </a:r>
            <a:r>
              <a:rPr lang="el-GR" dirty="0" smtClean="0"/>
              <a:t>γ</a:t>
            </a:r>
            <a:r>
              <a:rPr lang="tr-TR" baseline="-25000" dirty="0" smtClean="0"/>
              <a:t>CS</a:t>
            </a:r>
            <a:r>
              <a:rPr lang="tr-TR" dirty="0" smtClean="0"/>
              <a:t> is </a:t>
            </a:r>
            <a:r>
              <a:rPr lang="tr-TR" dirty="0" err="1" smtClean="0"/>
              <a:t>low</a:t>
            </a:r>
            <a:r>
              <a:rPr lang="tr-TR" dirty="0" smtClean="0"/>
              <a:t>, </a:t>
            </a:r>
            <a:r>
              <a:rPr lang="tr-TR" dirty="0" err="1" smtClean="0"/>
              <a:t>nucleation</a:t>
            </a:r>
            <a:r>
              <a:rPr lang="tr-TR" dirty="0" smtClean="0"/>
              <a:t> on </a:t>
            </a:r>
            <a:r>
              <a:rPr lang="tr-TR" dirty="0" err="1" smtClean="0"/>
              <a:t>the</a:t>
            </a:r>
            <a:r>
              <a:rPr lang="tr-TR" dirty="0" smtClean="0"/>
              <a:t> </a:t>
            </a:r>
            <a:r>
              <a:rPr lang="tr-TR" dirty="0" err="1" smtClean="0"/>
              <a:t>surface</a:t>
            </a:r>
            <a:r>
              <a:rPr lang="tr-TR" dirty="0" smtClean="0"/>
              <a:t> is </a:t>
            </a:r>
            <a:r>
              <a:rPr lang="tr-TR" dirty="0" err="1" smtClean="0"/>
              <a:t>energetically</a:t>
            </a:r>
            <a:r>
              <a:rPr lang="tr-TR" dirty="0" smtClean="0"/>
              <a:t> </a:t>
            </a:r>
            <a:r>
              <a:rPr lang="tr-TR" dirty="0" err="1" smtClean="0"/>
              <a:t>favorable</a:t>
            </a:r>
            <a:r>
              <a:rPr lang="tr-TR" dirty="0" smtClean="0"/>
              <a:t>.</a:t>
            </a:r>
          </a:p>
          <a:p>
            <a:pPr algn="just"/>
            <a:r>
              <a:rPr lang="tr-TR" dirty="0" err="1" smtClean="0"/>
              <a:t>For</a:t>
            </a:r>
            <a:r>
              <a:rPr lang="tr-TR" dirty="0" smtClean="0"/>
              <a:t> </a:t>
            </a:r>
            <a:r>
              <a:rPr lang="el-GR" dirty="0" smtClean="0"/>
              <a:t>θ</a:t>
            </a:r>
            <a:r>
              <a:rPr lang="tr-TR" dirty="0" smtClean="0"/>
              <a:t> = 180° </a:t>
            </a:r>
            <a:r>
              <a:rPr lang="tr-TR" dirty="0" err="1" smtClean="0"/>
              <a:t>the</a:t>
            </a:r>
            <a:r>
              <a:rPr lang="tr-TR" dirty="0" smtClean="0"/>
              <a:t> </a:t>
            </a:r>
            <a:r>
              <a:rPr lang="tr-TR" dirty="0" err="1" smtClean="0"/>
              <a:t>energy</a:t>
            </a:r>
            <a:r>
              <a:rPr lang="tr-TR" dirty="0" smtClean="0"/>
              <a:t> </a:t>
            </a:r>
            <a:r>
              <a:rPr lang="tr-TR" dirty="0" err="1" smtClean="0"/>
              <a:t>fluctuation</a:t>
            </a:r>
            <a:r>
              <a:rPr lang="tr-TR" dirty="0" smtClean="0"/>
              <a:t> </a:t>
            </a:r>
            <a:r>
              <a:rPr lang="tr-TR" dirty="0" err="1" smtClean="0"/>
              <a:t>required</a:t>
            </a:r>
            <a:r>
              <a:rPr lang="tr-TR" dirty="0" smtClean="0"/>
              <a:t> is </a:t>
            </a:r>
            <a:r>
              <a:rPr lang="tr-TR" dirty="0" err="1" smtClean="0"/>
              <a:t>the</a:t>
            </a:r>
            <a:r>
              <a:rPr lang="tr-TR" dirty="0" smtClean="0"/>
              <a:t> </a:t>
            </a:r>
            <a:r>
              <a:rPr lang="tr-TR" dirty="0" err="1" smtClean="0"/>
              <a:t>same</a:t>
            </a:r>
            <a:r>
              <a:rPr lang="tr-TR" dirty="0" smtClean="0"/>
              <a:t> as </a:t>
            </a:r>
            <a:r>
              <a:rPr lang="tr-TR" dirty="0" err="1" smtClean="0"/>
              <a:t>for</a:t>
            </a:r>
            <a:r>
              <a:rPr lang="tr-TR" dirty="0" smtClean="0"/>
              <a:t> </a:t>
            </a:r>
            <a:r>
              <a:rPr lang="tr-TR" dirty="0" err="1" smtClean="0"/>
              <a:t>homogeneous</a:t>
            </a:r>
            <a:r>
              <a:rPr lang="tr-TR" dirty="0" smtClean="0"/>
              <a:t> </a:t>
            </a:r>
            <a:r>
              <a:rPr lang="tr-TR" dirty="0" err="1" smtClean="0"/>
              <a:t>nucleation</a:t>
            </a:r>
            <a:r>
              <a:rPr lang="tr-TR" dirty="0" smtClean="0"/>
              <a:t>. But </a:t>
            </a:r>
            <a:r>
              <a:rPr lang="tr-TR" dirty="0" err="1" smtClean="0"/>
              <a:t>for</a:t>
            </a:r>
            <a:r>
              <a:rPr lang="tr-TR" dirty="0" smtClean="0"/>
              <a:t> </a:t>
            </a:r>
            <a:r>
              <a:rPr lang="tr-TR" dirty="0" err="1" smtClean="0"/>
              <a:t>other</a:t>
            </a:r>
            <a:r>
              <a:rPr lang="tr-TR" dirty="0" smtClean="0"/>
              <a:t> </a:t>
            </a:r>
            <a:r>
              <a:rPr lang="tr-TR" dirty="0" err="1" smtClean="0"/>
              <a:t>cases</a:t>
            </a:r>
            <a:r>
              <a:rPr lang="tr-TR" dirty="0" smtClean="0"/>
              <a:t> </a:t>
            </a:r>
            <a:r>
              <a:rPr lang="tr-TR" dirty="0" err="1" smtClean="0"/>
              <a:t>heterogeneous</a:t>
            </a:r>
            <a:r>
              <a:rPr lang="tr-TR" dirty="0" smtClean="0"/>
              <a:t> </a:t>
            </a:r>
            <a:r>
              <a:rPr lang="tr-TR" dirty="0" err="1" smtClean="0"/>
              <a:t>nucleation</a:t>
            </a:r>
            <a:r>
              <a:rPr lang="tr-TR" dirty="0" smtClean="0"/>
              <a:t> is </a:t>
            </a:r>
            <a:r>
              <a:rPr lang="tr-TR" dirty="0" err="1" smtClean="0"/>
              <a:t>more</a:t>
            </a:r>
            <a:r>
              <a:rPr lang="tr-TR" dirty="0" smtClean="0"/>
              <a:t> </a:t>
            </a:r>
            <a:r>
              <a:rPr lang="tr-TR" dirty="0" err="1" smtClean="0"/>
              <a:t>energetically</a:t>
            </a:r>
            <a:r>
              <a:rPr lang="tr-TR" dirty="0" smtClean="0"/>
              <a:t> </a:t>
            </a:r>
            <a:r>
              <a:rPr lang="tr-TR" dirty="0" err="1" smtClean="0"/>
              <a:t>favourable</a:t>
            </a:r>
            <a:r>
              <a:rPr lang="tr-TR" dirty="0" smtClean="0"/>
              <a:t>.</a:t>
            </a:r>
          </a:p>
          <a:p>
            <a:pPr algn="just"/>
            <a:r>
              <a:rPr lang="tr-TR" dirty="0" err="1" smtClean="0"/>
              <a:t>For</a:t>
            </a:r>
            <a:r>
              <a:rPr lang="tr-TR" dirty="0" smtClean="0"/>
              <a:t> </a:t>
            </a:r>
            <a:r>
              <a:rPr lang="tr-TR" dirty="0" err="1" smtClean="0"/>
              <a:t>systems</a:t>
            </a:r>
            <a:r>
              <a:rPr lang="tr-TR" dirty="0" smtClean="0"/>
              <a:t> in </a:t>
            </a:r>
            <a:r>
              <a:rPr lang="tr-TR" dirty="0" err="1" smtClean="0"/>
              <a:t>which</a:t>
            </a:r>
            <a:r>
              <a:rPr lang="tr-TR" dirty="0" smtClean="0"/>
              <a:t> </a:t>
            </a:r>
            <a:r>
              <a:rPr lang="tr-TR" dirty="0" err="1" smtClean="0"/>
              <a:t>the</a:t>
            </a:r>
            <a:r>
              <a:rPr lang="tr-TR" dirty="0" smtClean="0"/>
              <a:t> </a:t>
            </a:r>
            <a:r>
              <a:rPr lang="tr-TR" dirty="0" err="1" smtClean="0"/>
              <a:t>contact</a:t>
            </a:r>
            <a:r>
              <a:rPr lang="tr-TR" dirty="0" smtClean="0"/>
              <a:t> </a:t>
            </a:r>
            <a:r>
              <a:rPr lang="tr-TR" dirty="0" err="1" smtClean="0"/>
              <a:t>angle</a:t>
            </a:r>
            <a:r>
              <a:rPr lang="tr-TR" dirty="0" smtClean="0"/>
              <a:t> is </a:t>
            </a:r>
            <a:r>
              <a:rPr lang="tr-TR" dirty="0" err="1" smtClean="0"/>
              <a:t>small</a:t>
            </a:r>
            <a:r>
              <a:rPr lang="tr-TR" dirty="0" smtClean="0"/>
              <a:t> it is </a:t>
            </a:r>
            <a:r>
              <a:rPr lang="tr-TR" dirty="0" err="1" smtClean="0"/>
              <a:t>clear</a:t>
            </a:r>
            <a:r>
              <a:rPr lang="tr-TR" dirty="0" smtClean="0"/>
              <a:t> </a:t>
            </a:r>
            <a:r>
              <a:rPr lang="tr-TR" dirty="0" err="1" smtClean="0"/>
              <a:t>that</a:t>
            </a:r>
            <a:r>
              <a:rPr lang="tr-TR" dirty="0" smtClean="0"/>
              <a:t> </a:t>
            </a:r>
            <a:r>
              <a:rPr lang="tr-TR" dirty="0" err="1" smtClean="0"/>
              <a:t>the</a:t>
            </a:r>
            <a:r>
              <a:rPr lang="tr-TR" dirty="0" smtClean="0"/>
              <a:t> </a:t>
            </a:r>
            <a:r>
              <a:rPr lang="tr-TR" dirty="0" err="1" smtClean="0"/>
              <a:t>barrier</a:t>
            </a:r>
            <a:r>
              <a:rPr lang="tr-TR" dirty="0" smtClean="0"/>
              <a:t> </a:t>
            </a:r>
            <a:r>
              <a:rPr lang="tr-TR" dirty="0" err="1" smtClean="0"/>
              <a:t>to</a:t>
            </a:r>
            <a:r>
              <a:rPr lang="tr-TR" dirty="0" smtClean="0"/>
              <a:t> </a:t>
            </a:r>
            <a:r>
              <a:rPr lang="tr-TR" dirty="0" err="1" smtClean="0"/>
              <a:t>nucleation</a:t>
            </a:r>
            <a:r>
              <a:rPr lang="tr-TR" dirty="0" smtClean="0"/>
              <a:t> is </a:t>
            </a:r>
            <a:r>
              <a:rPr lang="tr-TR" dirty="0" err="1" smtClean="0"/>
              <a:t>also</a:t>
            </a:r>
            <a:r>
              <a:rPr lang="tr-TR" dirty="0" smtClean="0"/>
              <a:t> </a:t>
            </a:r>
            <a:r>
              <a:rPr lang="tr-TR" dirty="0" err="1" smtClean="0"/>
              <a:t>small</a:t>
            </a:r>
            <a:r>
              <a:rPr lang="tr-TR" dirty="0" smtClean="0"/>
              <a:t>, </a:t>
            </a:r>
            <a:r>
              <a:rPr lang="tr-TR" dirty="0" err="1" smtClean="0"/>
              <a:t>and</a:t>
            </a:r>
            <a:r>
              <a:rPr lang="tr-TR" dirty="0" smtClean="0"/>
              <a:t> </a:t>
            </a:r>
            <a:r>
              <a:rPr lang="tr-TR" dirty="0" err="1" smtClean="0"/>
              <a:t>this</a:t>
            </a:r>
            <a:r>
              <a:rPr lang="tr-TR" dirty="0" smtClean="0"/>
              <a:t> can </a:t>
            </a:r>
            <a:r>
              <a:rPr lang="tr-TR" dirty="0" err="1" smtClean="0"/>
              <a:t>satisfactorily</a:t>
            </a:r>
            <a:r>
              <a:rPr lang="tr-TR" dirty="0" smtClean="0"/>
              <a:t> </a:t>
            </a:r>
            <a:r>
              <a:rPr lang="tr-TR" dirty="0" err="1" smtClean="0"/>
              <a:t>account</a:t>
            </a:r>
            <a:r>
              <a:rPr lang="tr-TR" dirty="0" smtClean="0"/>
              <a:t> </a:t>
            </a:r>
            <a:r>
              <a:rPr lang="tr-TR" dirty="0" err="1" smtClean="0"/>
              <a:t>for</a:t>
            </a:r>
            <a:r>
              <a:rPr lang="tr-TR" dirty="0" smtClean="0"/>
              <a:t> </a:t>
            </a:r>
            <a:r>
              <a:rPr lang="tr-TR" dirty="0" err="1" smtClean="0"/>
              <a:t>the</a:t>
            </a:r>
            <a:r>
              <a:rPr lang="tr-TR" dirty="0" smtClean="0"/>
              <a:t> </a:t>
            </a:r>
            <a:r>
              <a:rPr lang="tr-TR" dirty="0" err="1" smtClean="0"/>
              <a:t>low</a:t>
            </a:r>
            <a:r>
              <a:rPr lang="tr-TR" dirty="0" smtClean="0"/>
              <a:t> </a:t>
            </a:r>
            <a:r>
              <a:rPr lang="tr-TR" dirty="0" err="1" smtClean="0"/>
              <a:t>undercoolings</a:t>
            </a:r>
            <a:r>
              <a:rPr lang="tr-TR" dirty="0" smtClean="0"/>
              <a:t> </a:t>
            </a:r>
            <a:r>
              <a:rPr lang="tr-TR" dirty="0" err="1" smtClean="0"/>
              <a:t>observed</a:t>
            </a:r>
            <a:r>
              <a:rPr lang="tr-TR" dirty="0" smtClean="0"/>
              <a:t> in </a:t>
            </a:r>
            <a:r>
              <a:rPr lang="tr-TR" dirty="0" err="1" smtClean="0"/>
              <a:t>practice</a:t>
            </a:r>
            <a:endParaRPr lang="tr-TR" dirty="0" smtClean="0"/>
          </a:p>
          <a:p>
            <a:endParaRPr lang="en-GB" dirty="0"/>
          </a:p>
        </p:txBody>
      </p:sp>
    </p:spTree>
    <p:extLst>
      <p:ext uri="{BB962C8B-B14F-4D97-AF65-F5344CB8AC3E}">
        <p14:creationId xmlns:p14="http://schemas.microsoft.com/office/powerpoint/2010/main" val="29745789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757439" y="2291957"/>
            <a:ext cx="7886700" cy="2208057"/>
          </a:xfrm>
          <a:prstGeom prst="rect">
            <a:avLst/>
          </a:prstGeom>
        </p:spPr>
      </p:pic>
    </p:spTree>
    <p:extLst>
      <p:ext uri="{BB962C8B-B14F-4D97-AF65-F5344CB8AC3E}">
        <p14:creationId xmlns:p14="http://schemas.microsoft.com/office/powerpoint/2010/main" val="10872781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437883" y="334851"/>
                <a:ext cx="8216720" cy="6040191"/>
              </a:xfrm>
            </p:spPr>
            <p:txBody>
              <a:bodyPr>
                <a:normAutofit lnSpcReduction="10000"/>
              </a:bodyPr>
              <a:lstStyle/>
              <a:p>
                <a:pPr algn="just"/>
                <a:r>
                  <a:rPr lang="en-GB" dirty="0" smtClean="0"/>
                  <a:t>Nucleation may be defined as the formation of a new phase in a distinct region separated from the surroundings by a discrete boundary. The existence of a driving force, namely a decrease in the free energy is favourable. This driving force is a necessary but not sufficient requirement. </a:t>
                </a:r>
                <a:endParaRPr lang="tr-TR" dirty="0" smtClean="0"/>
              </a:p>
              <a:p>
                <a:pPr algn="just"/>
                <a:endParaRPr lang="tr-TR" dirty="0" smtClean="0"/>
              </a:p>
              <a:p>
                <a:pPr marL="0" indent="0" algn="just">
                  <a:buNone/>
                </a:pPr>
                <a:r>
                  <a:rPr lang="tr-TR" b="1" dirty="0" err="1" smtClean="0"/>
                  <a:t>Thermodynamic</a:t>
                </a:r>
                <a:r>
                  <a:rPr lang="tr-TR" b="1" dirty="0" smtClean="0"/>
                  <a:t> </a:t>
                </a:r>
                <a:r>
                  <a:rPr lang="tr-TR" b="1" dirty="0" err="1" smtClean="0"/>
                  <a:t>Aspects</a:t>
                </a:r>
                <a:endParaRPr lang="tr-TR" b="1" dirty="0" smtClean="0"/>
              </a:p>
              <a:p>
                <a:pPr marL="0" indent="0" algn="just">
                  <a:buNone/>
                </a:pPr>
                <a:endParaRPr lang="tr-TR" b="1" dirty="0"/>
              </a:p>
              <a:p>
                <a:pPr marL="0" indent="0" algn="ctr">
                  <a:buNone/>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𝐺</m:t>
                      </m:r>
                      <m:r>
                        <a:rPr lang="tr-TR" b="0" i="1" smtClean="0">
                          <a:latin typeface="Cambria Math" panose="02040503050406030204" pitchFamily="18" charset="0"/>
                        </a:rPr>
                        <m:t>=</m:t>
                      </m:r>
                      <m:r>
                        <a:rPr lang="tr-TR" b="0" i="1" smtClean="0">
                          <a:latin typeface="Cambria Math" panose="02040503050406030204" pitchFamily="18" charset="0"/>
                        </a:rPr>
                        <m:t>𝐻</m:t>
                      </m:r>
                      <m:r>
                        <a:rPr lang="tr-TR" b="0" i="1" smtClean="0">
                          <a:latin typeface="Cambria Math" panose="02040503050406030204" pitchFamily="18" charset="0"/>
                        </a:rPr>
                        <m:t>−</m:t>
                      </m:r>
                      <m:r>
                        <a:rPr lang="tr-TR" b="0" i="1" smtClean="0">
                          <a:latin typeface="Cambria Math" panose="02040503050406030204" pitchFamily="18" charset="0"/>
                        </a:rPr>
                        <m:t>𝑇𝑆</m:t>
                      </m:r>
                    </m:oMath>
                  </m:oMathPara>
                </a14:m>
                <a:endParaRPr lang="tr-TR" b="0" dirty="0" smtClean="0"/>
              </a:p>
              <a:p>
                <a:pPr marL="0" indent="0" algn="ctr">
                  <a:buNone/>
                </a:pPr>
                <a:endParaRPr lang="tr-TR" b="0" dirty="0" smtClean="0"/>
              </a:p>
              <a:p>
                <a:pPr marL="0" indent="0" algn="ctr">
                  <a:buNone/>
                </a:pPr>
                <a14:m>
                  <m:oMathPara xmlns:m="http://schemas.openxmlformats.org/officeDocument/2006/math">
                    <m:oMathParaPr>
                      <m:jc m:val="centerGroup"/>
                    </m:oMathParaPr>
                    <m:oMath xmlns:m="http://schemas.openxmlformats.org/officeDocument/2006/math">
                      <m:r>
                        <a:rPr lang="tr-TR" i="1" smtClean="0">
                          <a:latin typeface="Cambria Math" panose="02040503050406030204" pitchFamily="18" charset="0"/>
                          <a:ea typeface="Cambria Math" panose="02040503050406030204" pitchFamily="18" charset="0"/>
                        </a:rPr>
                        <m:t>∆</m:t>
                      </m:r>
                      <m:r>
                        <a:rPr lang="tr-TR" b="0" i="1" smtClean="0">
                          <a:latin typeface="Cambria Math" panose="02040503050406030204" pitchFamily="18" charset="0"/>
                          <a:ea typeface="Cambria Math" panose="02040503050406030204" pitchFamily="18" charset="0"/>
                        </a:rPr>
                        <m:t>𝐺</m:t>
                      </m:r>
                      <m:r>
                        <a:rPr lang="tr-TR" b="0" i="1" smtClean="0">
                          <a:latin typeface="Cambria Math" panose="02040503050406030204" pitchFamily="18" charset="0"/>
                          <a:ea typeface="Cambria Math" panose="02040503050406030204" pitchFamily="18" charset="0"/>
                        </a:rPr>
                        <m:t>=∆</m:t>
                      </m:r>
                      <m:r>
                        <a:rPr lang="tr-TR" b="0" i="1" smtClean="0">
                          <a:latin typeface="Cambria Math" panose="02040503050406030204" pitchFamily="18" charset="0"/>
                          <a:ea typeface="Cambria Math" panose="02040503050406030204" pitchFamily="18" charset="0"/>
                        </a:rPr>
                        <m:t>𝐻</m:t>
                      </m:r>
                      <m:r>
                        <a:rPr lang="tr-TR" b="0" i="1" smtClean="0">
                          <a:latin typeface="Cambria Math" panose="02040503050406030204" pitchFamily="18" charset="0"/>
                          <a:ea typeface="Cambria Math" panose="02040503050406030204" pitchFamily="18" charset="0"/>
                        </a:rPr>
                        <m:t>−</m:t>
                      </m:r>
                      <m:r>
                        <a:rPr lang="tr-TR" b="0" i="1" smtClean="0">
                          <a:latin typeface="Cambria Math" panose="02040503050406030204" pitchFamily="18" charset="0"/>
                          <a:ea typeface="Cambria Math" panose="02040503050406030204" pitchFamily="18" charset="0"/>
                        </a:rPr>
                        <m:t>𝑇</m:t>
                      </m:r>
                      <m:r>
                        <a:rPr lang="tr-TR" b="0" i="1" smtClean="0">
                          <a:latin typeface="Cambria Math" panose="02040503050406030204" pitchFamily="18" charset="0"/>
                          <a:ea typeface="Cambria Math" panose="02040503050406030204" pitchFamily="18" charset="0"/>
                        </a:rPr>
                        <m:t>∆</m:t>
                      </m:r>
                      <m:r>
                        <a:rPr lang="tr-TR" b="0" i="1" smtClean="0">
                          <a:latin typeface="Cambria Math" panose="02040503050406030204" pitchFamily="18" charset="0"/>
                          <a:ea typeface="Cambria Math" panose="02040503050406030204" pitchFamily="18" charset="0"/>
                        </a:rPr>
                        <m:t>𝑆</m:t>
                      </m:r>
                    </m:oMath>
                  </m:oMathPara>
                </a14:m>
                <a:endParaRPr lang="tr-TR" b="0" dirty="0" smtClean="0">
                  <a:ea typeface="Cambria Math" panose="02040503050406030204" pitchFamily="18" charset="0"/>
                </a:endParaRPr>
              </a:p>
              <a:p>
                <a:pPr marL="0" indent="0" algn="ctr">
                  <a:buNone/>
                </a:pPr>
                <a:endParaRPr lang="tr-TR" dirty="0"/>
              </a:p>
              <a:p>
                <a:pPr marL="0" indent="0" algn="ctr">
                  <a:buNone/>
                </a:pPr>
                <a14:m>
                  <m:oMath xmlns:m="http://schemas.openxmlformats.org/officeDocument/2006/math">
                    <m:r>
                      <a:rPr lang="tr-TR" i="1" smtClean="0">
                        <a:latin typeface="Cambria Math" panose="02040503050406030204" pitchFamily="18" charset="0"/>
                        <a:ea typeface="Cambria Math" panose="02040503050406030204" pitchFamily="18" charset="0"/>
                      </a:rPr>
                      <m:t>∆</m:t>
                    </m:r>
                    <m:r>
                      <a:rPr lang="tr-TR" b="0" i="1" smtClean="0">
                        <a:latin typeface="Cambria Math" panose="02040503050406030204" pitchFamily="18" charset="0"/>
                        <a:ea typeface="Cambria Math" panose="02040503050406030204" pitchFamily="18" charset="0"/>
                      </a:rPr>
                      <m:t>𝐺</m:t>
                    </m:r>
                    <m:r>
                      <a:rPr lang="tr-TR" b="0" i="1" smtClean="0">
                        <a:latin typeface="Cambria Math" panose="02040503050406030204" pitchFamily="18" charset="0"/>
                        <a:ea typeface="Cambria Math" panose="02040503050406030204" pitchFamily="18" charset="0"/>
                      </a:rPr>
                      <m:t>=0</m:t>
                    </m:r>
                  </m:oMath>
                </a14:m>
                <a:r>
                  <a:rPr lang="tr-TR" dirty="0" smtClean="0"/>
                  <a:t> </a:t>
                </a:r>
                <a:r>
                  <a:rPr lang="en-GB" dirty="0" smtClean="0"/>
                  <a:t>at equilibrium between two phases</a:t>
                </a:r>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437883" y="334851"/>
                <a:ext cx="8216720" cy="6040191"/>
              </a:xfrm>
              <a:blipFill rotWithShape="0">
                <a:blip r:embed="rId2"/>
                <a:stretch>
                  <a:fillRect l="-1558" t="-2321" r="-1484"/>
                </a:stretch>
              </a:blipFill>
            </p:spPr>
            <p:txBody>
              <a:bodyPr/>
              <a:lstStyle/>
              <a:p>
                <a:r>
                  <a:rPr lang="en-GB">
                    <a:noFill/>
                  </a:rPr>
                  <a:t> </a:t>
                </a:r>
              </a:p>
            </p:txBody>
          </p:sp>
        </mc:Fallback>
      </mc:AlternateContent>
    </p:spTree>
    <p:extLst>
      <p:ext uri="{BB962C8B-B14F-4D97-AF65-F5344CB8AC3E}">
        <p14:creationId xmlns:p14="http://schemas.microsoft.com/office/powerpoint/2010/main" val="20491871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919096" y="618186"/>
            <a:ext cx="5508417" cy="5041288"/>
          </a:xfrm>
          <a:prstGeom prst="rect">
            <a:avLst/>
          </a:prstGeom>
        </p:spPr>
      </p:pic>
      <p:sp>
        <p:nvSpPr>
          <p:cNvPr id="5" name="Metin kutusu 4"/>
          <p:cNvSpPr txBox="1"/>
          <p:nvPr/>
        </p:nvSpPr>
        <p:spPr>
          <a:xfrm>
            <a:off x="970628" y="5821252"/>
            <a:ext cx="7405352" cy="646331"/>
          </a:xfrm>
          <a:prstGeom prst="rect">
            <a:avLst/>
          </a:prstGeom>
          <a:noFill/>
        </p:spPr>
        <p:txBody>
          <a:bodyPr wrap="square" rtlCol="0">
            <a:spAutoFit/>
          </a:bodyPr>
          <a:lstStyle/>
          <a:p>
            <a:r>
              <a:rPr lang="tr-TR" dirty="0" err="1" smtClean="0"/>
              <a:t>The</a:t>
            </a:r>
            <a:r>
              <a:rPr lang="tr-TR" dirty="0" smtClean="0"/>
              <a:t> </a:t>
            </a:r>
            <a:r>
              <a:rPr lang="tr-TR" dirty="0" err="1" smtClean="0"/>
              <a:t>relative</a:t>
            </a:r>
            <a:r>
              <a:rPr lang="tr-TR" dirty="0" smtClean="0"/>
              <a:t> </a:t>
            </a:r>
            <a:r>
              <a:rPr lang="tr-TR" dirty="0" err="1" smtClean="0"/>
              <a:t>rates</a:t>
            </a:r>
            <a:r>
              <a:rPr lang="tr-TR" dirty="0" smtClean="0"/>
              <a:t> of </a:t>
            </a:r>
            <a:r>
              <a:rPr lang="tr-TR" dirty="0" err="1" smtClean="0"/>
              <a:t>nucleation</a:t>
            </a:r>
            <a:r>
              <a:rPr lang="tr-TR" dirty="0" smtClean="0"/>
              <a:t> at </a:t>
            </a:r>
            <a:r>
              <a:rPr lang="tr-TR" dirty="0" err="1" smtClean="0"/>
              <a:t>decreaing</a:t>
            </a:r>
            <a:r>
              <a:rPr lang="tr-TR" dirty="0" smtClean="0"/>
              <a:t> </a:t>
            </a:r>
            <a:r>
              <a:rPr lang="tr-TR" dirty="0" err="1" smtClean="0"/>
              <a:t>temperatures</a:t>
            </a:r>
            <a:r>
              <a:rPr lang="tr-TR" dirty="0" smtClean="0"/>
              <a:t> </a:t>
            </a:r>
            <a:r>
              <a:rPr lang="tr-TR" dirty="0" err="1" smtClean="0"/>
              <a:t>for</a:t>
            </a:r>
            <a:r>
              <a:rPr lang="tr-TR" dirty="0" smtClean="0"/>
              <a:t> </a:t>
            </a:r>
            <a:r>
              <a:rPr lang="tr-TR" dirty="0" err="1" smtClean="0"/>
              <a:t>heterogeneous</a:t>
            </a:r>
            <a:r>
              <a:rPr lang="tr-TR" dirty="0" smtClean="0"/>
              <a:t> </a:t>
            </a:r>
            <a:r>
              <a:rPr lang="tr-TR" dirty="0" err="1" smtClean="0"/>
              <a:t>and</a:t>
            </a:r>
            <a:r>
              <a:rPr lang="tr-TR" dirty="0" smtClean="0"/>
              <a:t> </a:t>
            </a:r>
            <a:r>
              <a:rPr lang="tr-TR" dirty="0" err="1" smtClean="0"/>
              <a:t>homogenous</a:t>
            </a:r>
            <a:r>
              <a:rPr lang="tr-TR" dirty="0" smtClean="0"/>
              <a:t> </a:t>
            </a:r>
            <a:r>
              <a:rPr lang="tr-TR" dirty="0" err="1" smtClean="0"/>
              <a:t>nucleation</a:t>
            </a:r>
            <a:r>
              <a:rPr lang="tr-TR" dirty="0" smtClean="0"/>
              <a:t> </a:t>
            </a:r>
            <a:r>
              <a:rPr lang="tr-TR" dirty="0" err="1" smtClean="0"/>
              <a:t>process</a:t>
            </a:r>
            <a:endParaRPr lang="en-GB" dirty="0"/>
          </a:p>
        </p:txBody>
      </p:sp>
    </p:spTree>
    <p:extLst>
      <p:ext uri="{BB962C8B-B14F-4D97-AF65-F5344CB8AC3E}">
        <p14:creationId xmlns:p14="http://schemas.microsoft.com/office/powerpoint/2010/main" val="16130931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83951" y="0"/>
            <a:ext cx="7886700" cy="1325563"/>
          </a:xfrm>
        </p:spPr>
        <p:txBody>
          <a:bodyPr>
            <a:normAutofit/>
          </a:bodyPr>
          <a:lstStyle/>
          <a:p>
            <a:r>
              <a:rPr lang="tr-TR" sz="3200" b="1" dirty="0" err="1" smtClean="0">
                <a:latin typeface="+mn-lt"/>
              </a:rPr>
              <a:t>Nucleating</a:t>
            </a:r>
            <a:r>
              <a:rPr lang="tr-TR" sz="3200" b="1" dirty="0" smtClean="0">
                <a:latin typeface="+mn-lt"/>
              </a:rPr>
              <a:t> </a:t>
            </a:r>
            <a:r>
              <a:rPr lang="tr-TR" sz="3200" b="1" dirty="0" err="1" smtClean="0">
                <a:latin typeface="+mn-lt"/>
              </a:rPr>
              <a:t>Agents</a:t>
            </a:r>
            <a:endParaRPr lang="en-GB" sz="3200" b="1" dirty="0">
              <a:latin typeface="+mn-lt"/>
            </a:endParaRPr>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383951" y="1325563"/>
                <a:ext cx="7989731" cy="4349124"/>
              </a:xfrm>
            </p:spPr>
            <p:txBody>
              <a:bodyPr/>
              <a:lstStyle/>
              <a:p>
                <a:pPr algn="just"/>
                <a:r>
                  <a:rPr lang="en-GB" dirty="0" smtClean="0"/>
                  <a:t>For easy nucleation, low contact angles are required and evidence support the view that when chemical parameters (bond type and bond strength) of the crystal and the substrate are similar the lattice mismatch between crystal and substrate is important. </a:t>
                </a:r>
                <a:r>
                  <a:rPr lang="tr-TR" dirty="0" smtClean="0"/>
                  <a:t>   </a:t>
                </a:r>
              </a:p>
              <a:p>
                <a:pPr marL="0" indent="0" algn="just">
                  <a:buNone/>
                </a:pPr>
                <a14:m>
                  <m:oMath xmlns:m="http://schemas.openxmlformats.org/officeDocument/2006/math">
                    <m:r>
                      <a:rPr lang="tr-TR" b="0" i="1" smtClean="0">
                        <a:latin typeface="Cambria Math" panose="02040503050406030204" pitchFamily="18" charset="0"/>
                        <a:ea typeface="Cambria Math" panose="02040503050406030204" pitchFamily="18" charset="0"/>
                      </a:rPr>
                      <m:t>    </m:t>
                    </m:r>
                    <m:r>
                      <a:rPr lang="en-GB" i="1" smtClean="0">
                        <a:latin typeface="Cambria Math" panose="02040503050406030204" pitchFamily="18" charset="0"/>
                        <a:ea typeface="Cambria Math" panose="02040503050406030204" pitchFamily="18" charset="0"/>
                      </a:rPr>
                      <m:t>𝛿</m:t>
                    </m:r>
                    <m:r>
                      <a:rPr lang="tr-TR" b="0" i="1" smtClean="0">
                        <a:latin typeface="Cambria Math" panose="02040503050406030204" pitchFamily="18" charset="0"/>
                        <a:ea typeface="Cambria Math" panose="02040503050406030204" pitchFamily="18" charset="0"/>
                      </a:rPr>
                      <m:t>=</m:t>
                    </m:r>
                    <m:f>
                      <m:fPr>
                        <m:ctrlPr>
                          <a:rPr lang="tr-TR" b="0" i="1" smtClean="0">
                            <a:latin typeface="Cambria Math" panose="02040503050406030204" pitchFamily="18" charset="0"/>
                            <a:ea typeface="Cambria Math" panose="02040503050406030204" pitchFamily="18" charset="0"/>
                          </a:rPr>
                        </m:ctrlPr>
                      </m:fPr>
                      <m:num>
                        <m:r>
                          <a:rPr lang="tr-TR" b="0" i="1" smtClean="0">
                            <a:latin typeface="Cambria Math" panose="02040503050406030204" pitchFamily="18" charset="0"/>
                            <a:ea typeface="Cambria Math" panose="02040503050406030204" pitchFamily="18" charset="0"/>
                          </a:rPr>
                          <m:t>∆</m:t>
                        </m:r>
                        <m:r>
                          <a:rPr lang="tr-TR" b="0" i="1" smtClean="0">
                            <a:latin typeface="Cambria Math" panose="02040503050406030204" pitchFamily="18" charset="0"/>
                            <a:ea typeface="Cambria Math" panose="02040503050406030204" pitchFamily="18" charset="0"/>
                          </a:rPr>
                          <m:t>𝑎</m:t>
                        </m:r>
                      </m:num>
                      <m:den>
                        <m:r>
                          <a:rPr lang="tr-TR" b="0" i="1" smtClean="0">
                            <a:latin typeface="Cambria Math" panose="02040503050406030204" pitchFamily="18" charset="0"/>
                            <a:ea typeface="Cambria Math" panose="02040503050406030204" pitchFamily="18" charset="0"/>
                          </a:rPr>
                          <m:t>𝑎</m:t>
                        </m:r>
                      </m:den>
                    </m:f>
                  </m:oMath>
                </a14:m>
                <a:r>
                  <a:rPr lang="tr-TR" dirty="0" smtClean="0"/>
                  <a:t>       </a:t>
                </a:r>
                <a14:m>
                  <m:oMath xmlns:m="http://schemas.openxmlformats.org/officeDocument/2006/math">
                    <m:r>
                      <a:rPr lang="tr-TR" sz="2000" i="1">
                        <a:latin typeface="Cambria Math" panose="02040503050406030204" pitchFamily="18" charset="0"/>
                        <a:ea typeface="Cambria Math" panose="02040503050406030204" pitchFamily="18" charset="0"/>
                      </a:rPr>
                      <m:t> </m:t>
                    </m:r>
                    <m:r>
                      <a:rPr lang="en-GB" sz="2000" i="1">
                        <a:latin typeface="Cambria Math" panose="02040503050406030204" pitchFamily="18" charset="0"/>
                        <a:ea typeface="Cambria Math" panose="02040503050406030204" pitchFamily="18" charset="0"/>
                      </a:rPr>
                      <m:t>𝛿</m:t>
                    </m:r>
                  </m:oMath>
                </a14:m>
                <a:r>
                  <a:rPr lang="tr-TR" sz="2000" dirty="0" smtClean="0"/>
                  <a:t>: </a:t>
                </a:r>
                <a:r>
                  <a:rPr lang="tr-TR" sz="2000" dirty="0" err="1" smtClean="0"/>
                  <a:t>lattice</a:t>
                </a:r>
                <a:r>
                  <a:rPr lang="tr-TR" sz="2000" dirty="0" smtClean="0"/>
                  <a:t> </a:t>
                </a:r>
                <a:r>
                  <a:rPr lang="tr-TR" sz="2000" dirty="0" err="1" smtClean="0"/>
                  <a:t>mismatch</a:t>
                </a:r>
                <a:endParaRPr lang="tr-TR" sz="2000" dirty="0" smtClean="0"/>
              </a:p>
              <a:p>
                <a:pPr marL="0" indent="0" algn="just">
                  <a:buNone/>
                </a:pPr>
                <a:r>
                  <a:rPr lang="tr-TR" sz="2000" dirty="0"/>
                  <a:t> </a:t>
                </a:r>
                <a:r>
                  <a:rPr lang="tr-TR" sz="2000" dirty="0" smtClean="0"/>
                  <a:t>                                 </a:t>
                </a:r>
                <a:r>
                  <a:rPr lang="tr-TR" sz="2000" i="1" dirty="0" smtClean="0"/>
                  <a:t>a</a:t>
                </a:r>
                <a:r>
                  <a:rPr lang="tr-TR" sz="2000" dirty="0" smtClean="0"/>
                  <a:t>: </a:t>
                </a:r>
                <a:r>
                  <a:rPr lang="tr-TR" sz="2000" dirty="0" err="1" smtClean="0"/>
                  <a:t>lattice</a:t>
                </a:r>
                <a:r>
                  <a:rPr lang="tr-TR" sz="2000" dirty="0" smtClean="0"/>
                  <a:t> </a:t>
                </a:r>
                <a:r>
                  <a:rPr lang="tr-TR" sz="2000" dirty="0" err="1" smtClean="0"/>
                  <a:t>parameter</a:t>
                </a:r>
                <a:r>
                  <a:rPr lang="tr-TR" sz="2000" dirty="0" smtClean="0"/>
                  <a:t> of </a:t>
                </a:r>
                <a:r>
                  <a:rPr lang="tr-TR" sz="2000" dirty="0" err="1" smtClean="0"/>
                  <a:t>nucleating</a:t>
                </a:r>
                <a:r>
                  <a:rPr lang="tr-TR" sz="2000" dirty="0" smtClean="0"/>
                  <a:t> </a:t>
                </a:r>
                <a:r>
                  <a:rPr lang="tr-TR" sz="2000" dirty="0" err="1" smtClean="0"/>
                  <a:t>crystal</a:t>
                </a:r>
                <a:r>
                  <a:rPr lang="tr-TR" sz="2000" dirty="0" smtClean="0"/>
                  <a:t>             </a:t>
                </a:r>
              </a:p>
              <a:p>
                <a:pPr marL="0" indent="0" algn="just">
                  <a:buNone/>
                </a:pPr>
                <a:r>
                  <a:rPr lang="tr-TR" sz="2000" dirty="0"/>
                  <a:t> </a:t>
                </a:r>
                <a:r>
                  <a:rPr lang="tr-TR" sz="2000" dirty="0" smtClean="0"/>
                  <a:t>         		</a:t>
                </a:r>
                <a:r>
                  <a:rPr lang="tr-TR" sz="2000" i="1" dirty="0" smtClean="0"/>
                  <a:t> </a:t>
                </a:r>
                <a:r>
                  <a:rPr lang="el-GR" sz="2000" i="1" dirty="0" smtClean="0"/>
                  <a:t>Δ</a:t>
                </a:r>
                <a:r>
                  <a:rPr lang="tr-TR" sz="2000" i="1" dirty="0" smtClean="0"/>
                  <a:t>a</a:t>
                </a:r>
                <a:r>
                  <a:rPr lang="tr-TR" sz="2000" dirty="0" smtClean="0"/>
                  <a:t>: </a:t>
                </a:r>
                <a:r>
                  <a:rPr lang="tr-TR" sz="2000" dirty="0" err="1" smtClean="0"/>
                  <a:t>difference</a:t>
                </a:r>
                <a:r>
                  <a:rPr lang="tr-TR" sz="2000" dirty="0" smtClean="0"/>
                  <a:t> in </a:t>
                </a:r>
                <a:r>
                  <a:rPr lang="tr-TR" sz="2000" dirty="0" err="1" smtClean="0"/>
                  <a:t>the</a:t>
                </a:r>
                <a:r>
                  <a:rPr lang="tr-TR" sz="2000" dirty="0" smtClean="0"/>
                  <a:t> </a:t>
                </a:r>
                <a:r>
                  <a:rPr lang="tr-TR" sz="2000" dirty="0" err="1" smtClean="0"/>
                  <a:t>lattice</a:t>
                </a:r>
                <a:r>
                  <a:rPr lang="tr-TR" sz="2000" dirty="0" smtClean="0"/>
                  <a:t> </a:t>
                </a:r>
                <a:r>
                  <a:rPr lang="tr-TR" sz="2000" dirty="0" err="1" smtClean="0"/>
                  <a:t>parameters</a:t>
                </a:r>
                <a:r>
                  <a:rPr lang="tr-TR" sz="2000" dirty="0" smtClean="0"/>
                  <a:t> of </a:t>
                </a:r>
                <a:r>
                  <a:rPr lang="tr-TR" sz="2000" dirty="0" err="1" smtClean="0"/>
                  <a:t>crystal</a:t>
                </a:r>
                <a:r>
                  <a:rPr lang="tr-TR" sz="2000" dirty="0" smtClean="0"/>
                  <a:t> </a:t>
                </a:r>
                <a:r>
                  <a:rPr lang="tr-TR" sz="2000" dirty="0" err="1" smtClean="0"/>
                  <a:t>and</a:t>
                </a:r>
                <a:r>
                  <a:rPr lang="tr-TR" sz="2000" dirty="0" smtClean="0"/>
                  <a:t> </a:t>
                </a:r>
              </a:p>
              <a:p>
                <a:pPr marL="0" indent="0" algn="just">
                  <a:buNone/>
                </a:pPr>
                <a:r>
                  <a:rPr lang="tr-TR" sz="2000" dirty="0"/>
                  <a:t> </a:t>
                </a:r>
                <a:r>
                  <a:rPr lang="tr-TR" sz="2000" dirty="0" smtClean="0"/>
                  <a:t>                                       </a:t>
                </a:r>
                <a:r>
                  <a:rPr lang="tr-TR" sz="2000" dirty="0" err="1" smtClean="0"/>
                  <a:t>substrate</a:t>
                </a:r>
                <a:endParaRPr lang="en-GB" sz="2000"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383951" y="1325563"/>
                <a:ext cx="7989731" cy="4349124"/>
              </a:xfrm>
              <a:blipFill rotWithShape="0">
                <a:blip r:embed="rId2"/>
                <a:stretch>
                  <a:fillRect l="-1373" t="-2241" r="-1449" b="-840"/>
                </a:stretch>
              </a:blipFill>
            </p:spPr>
            <p:txBody>
              <a:bodyPr/>
              <a:lstStyle/>
              <a:p>
                <a:r>
                  <a:rPr lang="en-GB">
                    <a:noFill/>
                  </a:rPr>
                  <a:t> </a:t>
                </a:r>
              </a:p>
            </p:txBody>
          </p:sp>
        </mc:Fallback>
      </mc:AlternateContent>
    </p:spTree>
    <p:extLst>
      <p:ext uri="{BB962C8B-B14F-4D97-AF65-F5344CB8AC3E}">
        <p14:creationId xmlns:p14="http://schemas.microsoft.com/office/powerpoint/2010/main" val="26054567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548111" y="502277"/>
            <a:ext cx="8015837" cy="4316812"/>
          </a:xfrm>
          <a:prstGeom prst="rect">
            <a:avLst/>
          </a:prstGeom>
        </p:spPr>
      </p:pic>
      <p:sp>
        <p:nvSpPr>
          <p:cNvPr id="5" name="Dikdörtgen 4"/>
          <p:cNvSpPr/>
          <p:nvPr/>
        </p:nvSpPr>
        <p:spPr>
          <a:xfrm>
            <a:off x="370397" y="5156743"/>
            <a:ext cx="8371267" cy="1384995"/>
          </a:xfrm>
          <a:prstGeom prst="rect">
            <a:avLst/>
          </a:prstGeom>
        </p:spPr>
        <p:txBody>
          <a:bodyPr wrap="square">
            <a:spAutoFit/>
          </a:bodyPr>
          <a:lstStyle/>
          <a:p>
            <a:pPr marL="457200" indent="-457200">
              <a:buFont typeface="Arial" panose="020B0604020202020204" pitchFamily="34" charset="0"/>
              <a:buChar char="•"/>
            </a:pPr>
            <a:r>
              <a:rPr lang="en-US" sz="2800" dirty="0" smtClean="0"/>
              <a:t>Most grain refiners are added to increase nucleation but some are added to restrict grain growth after solidification.</a:t>
            </a:r>
            <a:endParaRPr lang="en-US" sz="2800" dirty="0"/>
          </a:p>
        </p:txBody>
      </p:sp>
    </p:spTree>
    <p:extLst>
      <p:ext uri="{BB962C8B-B14F-4D97-AF65-F5344CB8AC3E}">
        <p14:creationId xmlns:p14="http://schemas.microsoft.com/office/powerpoint/2010/main" val="5868161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83952" y="334407"/>
            <a:ext cx="7886700" cy="4351338"/>
          </a:xfrm>
        </p:spPr>
        <p:txBody>
          <a:bodyPr/>
          <a:lstStyle/>
          <a:p>
            <a:pPr marL="0" indent="0">
              <a:buNone/>
            </a:pPr>
            <a:r>
              <a:rPr lang="tr-TR" b="1" dirty="0" err="1" smtClean="0"/>
              <a:t>Rain</a:t>
            </a:r>
            <a:r>
              <a:rPr lang="tr-TR" b="1" dirty="0" smtClean="0"/>
              <a:t> </a:t>
            </a:r>
            <a:r>
              <a:rPr lang="tr-TR" b="1" dirty="0" err="1" smtClean="0"/>
              <a:t>Bomb</a:t>
            </a:r>
            <a:endParaRPr lang="tr-TR" b="1" dirty="0" smtClean="0"/>
          </a:p>
          <a:p>
            <a:pPr algn="just"/>
            <a:r>
              <a:rPr lang="en-GB" dirty="0" smtClean="0"/>
              <a:t>An example is the use of </a:t>
            </a:r>
            <a:r>
              <a:rPr lang="en-GB" dirty="0" err="1" smtClean="0"/>
              <a:t>AgCl</a:t>
            </a:r>
            <a:r>
              <a:rPr lang="en-GB" dirty="0" smtClean="0"/>
              <a:t> to promote rain by serving as a</a:t>
            </a:r>
            <a:r>
              <a:rPr lang="tr-TR" dirty="0" smtClean="0"/>
              <a:t> </a:t>
            </a:r>
            <a:r>
              <a:rPr lang="en-GB" dirty="0" smtClean="0"/>
              <a:t>nucleus for ice crystals. The crystal structure of </a:t>
            </a:r>
            <a:r>
              <a:rPr lang="en-GB" dirty="0" err="1" smtClean="0"/>
              <a:t>AgCl</a:t>
            </a:r>
            <a:r>
              <a:rPr lang="en-GB" dirty="0" smtClean="0"/>
              <a:t> is such that its lattice spacing is very near that of ice.</a:t>
            </a:r>
          </a:p>
          <a:p>
            <a:pPr marL="0" indent="0" algn="just">
              <a:buNone/>
            </a:pPr>
            <a:endParaRPr lang="en-GB" dirty="0" smtClean="0"/>
          </a:p>
        </p:txBody>
      </p:sp>
      <p:pic>
        <p:nvPicPr>
          <p:cNvPr id="4" name="Resim 3"/>
          <p:cNvPicPr>
            <a:picLocks noChangeAspect="1"/>
          </p:cNvPicPr>
          <p:nvPr/>
        </p:nvPicPr>
        <p:blipFill>
          <a:blip r:embed="rId2"/>
          <a:stretch>
            <a:fillRect/>
          </a:stretch>
        </p:blipFill>
        <p:spPr>
          <a:xfrm>
            <a:off x="950623" y="2845385"/>
            <a:ext cx="7044744" cy="3680720"/>
          </a:xfrm>
          <a:prstGeom prst="rect">
            <a:avLst/>
          </a:prstGeom>
        </p:spPr>
      </p:pic>
    </p:spTree>
    <p:extLst>
      <p:ext uri="{BB962C8B-B14F-4D97-AF65-F5344CB8AC3E}">
        <p14:creationId xmlns:p14="http://schemas.microsoft.com/office/powerpoint/2010/main" val="13441939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42283" y="-175787"/>
            <a:ext cx="7886700" cy="1325563"/>
          </a:xfrm>
        </p:spPr>
        <p:txBody>
          <a:bodyPr>
            <a:normAutofit/>
          </a:bodyPr>
          <a:lstStyle/>
          <a:p>
            <a:r>
              <a:rPr lang="tr-TR" sz="3200" b="1" dirty="0" err="1" smtClean="0">
                <a:latin typeface="+mn-lt"/>
              </a:rPr>
              <a:t>Dynamic</a:t>
            </a:r>
            <a:r>
              <a:rPr lang="tr-TR" sz="3200" b="1" dirty="0" smtClean="0">
                <a:latin typeface="+mn-lt"/>
              </a:rPr>
              <a:t> </a:t>
            </a:r>
            <a:r>
              <a:rPr lang="tr-TR" sz="3200" b="1" dirty="0" err="1" smtClean="0">
                <a:latin typeface="+mn-lt"/>
              </a:rPr>
              <a:t>Nucleation</a:t>
            </a:r>
            <a:endParaRPr lang="en-GB" sz="3200" b="1" dirty="0">
              <a:latin typeface="+mn-lt"/>
            </a:endParaRPr>
          </a:p>
        </p:txBody>
      </p:sp>
      <p:sp>
        <p:nvSpPr>
          <p:cNvPr id="3" name="İçerik Yer Tutucusu 2"/>
          <p:cNvSpPr>
            <a:spLocks noGrp="1"/>
          </p:cNvSpPr>
          <p:nvPr>
            <p:ph idx="1"/>
          </p:nvPr>
        </p:nvSpPr>
        <p:spPr>
          <a:xfrm>
            <a:off x="242283" y="1004552"/>
            <a:ext cx="8244894" cy="5254580"/>
          </a:xfrm>
        </p:spPr>
        <p:txBody>
          <a:bodyPr>
            <a:normAutofit fontScale="92500" lnSpcReduction="10000"/>
          </a:bodyPr>
          <a:lstStyle/>
          <a:p>
            <a:pPr algn="just"/>
            <a:r>
              <a:rPr lang="en-GB" dirty="0" smtClean="0"/>
              <a:t>So far we have considered nucleation in an essentially static situation. Only temperature and the potency of nucleating substrates have been considered as having any effect. It is possible to induce nucleation by subjection the liquid metal to dynamic stimuli. Two distinct forms can be identified. </a:t>
            </a:r>
          </a:p>
          <a:p>
            <a:pPr marL="0" indent="0" algn="just">
              <a:buNone/>
            </a:pPr>
            <a:r>
              <a:rPr lang="en-GB" dirty="0" smtClean="0"/>
              <a:t>(</a:t>
            </a:r>
            <a:r>
              <a:rPr lang="en-GB" dirty="0" err="1" smtClean="0"/>
              <a:t>i</a:t>
            </a:r>
            <a:r>
              <a:rPr lang="en-GB" dirty="0" smtClean="0"/>
              <a:t>) an initial nucleation phenomenon induced mechanically and</a:t>
            </a:r>
          </a:p>
          <a:p>
            <a:pPr marL="0" indent="0" algn="just">
              <a:buNone/>
            </a:pPr>
            <a:r>
              <a:rPr lang="en-GB" dirty="0" smtClean="0"/>
              <a:t>(ii) a grain refining action which is a consequence of crystal multiplication and is not a nucleation event in the normal sense.</a:t>
            </a:r>
          </a:p>
          <a:p>
            <a:pPr marL="0" indent="0" algn="just">
              <a:buNone/>
            </a:pPr>
            <a:r>
              <a:rPr lang="en-GB" dirty="0" smtClean="0"/>
              <a:t>The latter form is usually the result of fragmentation of existing solid. It is an important means of exerting over the grain structure. </a:t>
            </a:r>
            <a:endParaRPr lang="en-GB" dirty="0"/>
          </a:p>
        </p:txBody>
      </p:sp>
    </p:spTree>
    <p:extLst>
      <p:ext uri="{BB962C8B-B14F-4D97-AF65-F5344CB8AC3E}">
        <p14:creationId xmlns:p14="http://schemas.microsoft.com/office/powerpoint/2010/main" val="32340622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8187" y="765755"/>
            <a:ext cx="6903074" cy="5134245"/>
          </a:xfrm>
        </p:spPr>
      </p:pic>
    </p:spTree>
    <p:extLst>
      <p:ext uri="{BB962C8B-B14F-4D97-AF65-F5344CB8AC3E}">
        <p14:creationId xmlns:p14="http://schemas.microsoft.com/office/powerpoint/2010/main" val="22499990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841679" y="599711"/>
            <a:ext cx="5744309" cy="5512857"/>
          </a:xfrm>
          <a:prstGeom prst="rect">
            <a:avLst/>
          </a:prstGeom>
        </p:spPr>
      </p:pic>
    </p:spTree>
    <p:extLst>
      <p:ext uri="{BB962C8B-B14F-4D97-AF65-F5344CB8AC3E}">
        <p14:creationId xmlns:p14="http://schemas.microsoft.com/office/powerpoint/2010/main" val="34008359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etin kutusu 9"/>
          <p:cNvSpPr txBox="1"/>
          <p:nvPr/>
        </p:nvSpPr>
        <p:spPr>
          <a:xfrm>
            <a:off x="1307211" y="5418930"/>
            <a:ext cx="6845116" cy="830997"/>
          </a:xfrm>
          <a:prstGeom prst="rect">
            <a:avLst/>
          </a:prstGeom>
          <a:noFill/>
        </p:spPr>
        <p:txBody>
          <a:bodyPr wrap="square" rtlCol="0">
            <a:spAutoFit/>
          </a:bodyPr>
          <a:lstStyle/>
          <a:p>
            <a:pPr marL="342900" indent="-342900">
              <a:buFont typeface="Arial" panose="020B0604020202020204" pitchFamily="34" charset="0"/>
              <a:buChar char="•"/>
            </a:pPr>
            <a:r>
              <a:rPr lang="tr-TR" sz="2400" dirty="0" err="1" smtClean="0"/>
              <a:t>Below</a:t>
            </a:r>
            <a:r>
              <a:rPr lang="tr-TR" sz="2400" dirty="0" smtClean="0"/>
              <a:t> </a:t>
            </a:r>
            <a:r>
              <a:rPr lang="tr-TR" sz="2400" dirty="0" err="1" smtClean="0"/>
              <a:t>T</a:t>
            </a:r>
            <a:r>
              <a:rPr lang="tr-TR" sz="2400" baseline="-25000" dirty="0" err="1" smtClean="0"/>
              <a:t>m</a:t>
            </a:r>
            <a:r>
              <a:rPr lang="tr-TR" sz="2400" dirty="0" smtClean="0"/>
              <a:t> </a:t>
            </a:r>
            <a:r>
              <a:rPr lang="tr-TR" sz="2400" dirty="0" err="1" smtClean="0"/>
              <a:t>the</a:t>
            </a:r>
            <a:r>
              <a:rPr lang="tr-TR" sz="2400" dirty="0" smtClean="0"/>
              <a:t> </a:t>
            </a:r>
            <a:r>
              <a:rPr lang="tr-TR" sz="2400" dirty="0" err="1" smtClean="0"/>
              <a:t>solid</a:t>
            </a:r>
            <a:r>
              <a:rPr lang="tr-TR" sz="2400" dirty="0" smtClean="0"/>
              <a:t> has a </a:t>
            </a:r>
            <a:r>
              <a:rPr lang="tr-TR" sz="2400" dirty="0" err="1" smtClean="0"/>
              <a:t>lower</a:t>
            </a:r>
            <a:r>
              <a:rPr lang="tr-TR" sz="2400" dirty="0" smtClean="0"/>
              <a:t> </a:t>
            </a:r>
            <a:r>
              <a:rPr lang="tr-TR" sz="2400" dirty="0" err="1" smtClean="0"/>
              <a:t>energy</a:t>
            </a:r>
            <a:r>
              <a:rPr lang="tr-TR" sz="2400" dirty="0" smtClean="0"/>
              <a:t>. </a:t>
            </a:r>
            <a:r>
              <a:rPr lang="tr-TR" sz="2400" dirty="0" err="1" smtClean="0"/>
              <a:t>This</a:t>
            </a:r>
            <a:r>
              <a:rPr lang="tr-TR" sz="2400" dirty="0" smtClean="0"/>
              <a:t> </a:t>
            </a:r>
            <a:r>
              <a:rPr lang="tr-TR" sz="2400" dirty="0" err="1" smtClean="0"/>
              <a:t>term</a:t>
            </a:r>
            <a:r>
              <a:rPr lang="tr-TR" sz="2400" dirty="0" smtClean="0"/>
              <a:t> is </a:t>
            </a:r>
            <a:r>
              <a:rPr lang="tr-TR" sz="2400" dirty="0" err="1" smtClean="0"/>
              <a:t>proportional</a:t>
            </a:r>
            <a:r>
              <a:rPr lang="tr-TR" sz="2400" dirty="0" smtClean="0"/>
              <a:t> </a:t>
            </a:r>
            <a:r>
              <a:rPr lang="tr-TR" sz="2400" dirty="0" err="1" smtClean="0"/>
              <a:t>to</a:t>
            </a:r>
            <a:r>
              <a:rPr lang="tr-TR" sz="2400" dirty="0" smtClean="0"/>
              <a:t> </a:t>
            </a:r>
            <a:r>
              <a:rPr lang="tr-TR" sz="2400" dirty="0" err="1" smtClean="0"/>
              <a:t>the</a:t>
            </a:r>
            <a:r>
              <a:rPr lang="tr-TR" sz="2400" dirty="0" smtClean="0"/>
              <a:t> </a:t>
            </a:r>
            <a:r>
              <a:rPr lang="tr-TR" sz="2400" dirty="0" err="1" smtClean="0"/>
              <a:t>change</a:t>
            </a:r>
            <a:r>
              <a:rPr lang="tr-TR" sz="2400" dirty="0" smtClean="0"/>
              <a:t> of </a:t>
            </a:r>
            <a:r>
              <a:rPr lang="el-GR" sz="2400" dirty="0" smtClean="0"/>
              <a:t>Δ</a:t>
            </a:r>
            <a:r>
              <a:rPr lang="tr-TR" sz="2400" dirty="0" smtClean="0"/>
              <a:t>G </a:t>
            </a:r>
            <a:r>
              <a:rPr lang="tr-TR" sz="2400" dirty="0" err="1" smtClean="0"/>
              <a:t>per</a:t>
            </a:r>
            <a:r>
              <a:rPr lang="tr-TR" sz="2400" dirty="0" smtClean="0"/>
              <a:t> </a:t>
            </a:r>
            <a:r>
              <a:rPr lang="tr-TR" sz="2400" dirty="0" err="1" smtClean="0"/>
              <a:t>volume</a:t>
            </a:r>
            <a:r>
              <a:rPr lang="tr-TR" sz="2400" dirty="0" smtClean="0"/>
              <a:t>. </a:t>
            </a:r>
            <a:endParaRPr lang="en-GB" sz="2400" dirty="0"/>
          </a:p>
        </p:txBody>
      </p:sp>
      <p:pic>
        <p:nvPicPr>
          <p:cNvPr id="12" name="İçerik Yer Tutucusu 11"/>
          <p:cNvPicPr>
            <a:picLocks noGrp="1" noChangeAspect="1"/>
          </p:cNvPicPr>
          <p:nvPr>
            <p:ph idx="1"/>
          </p:nvPr>
        </p:nvPicPr>
        <p:blipFill>
          <a:blip r:embed="rId2"/>
          <a:stretch>
            <a:fillRect/>
          </a:stretch>
        </p:blipFill>
        <p:spPr>
          <a:xfrm>
            <a:off x="639307" y="483193"/>
            <a:ext cx="7513020" cy="4671670"/>
          </a:xfrm>
          <a:prstGeom prst="rect">
            <a:avLst/>
          </a:prstGeom>
        </p:spPr>
      </p:pic>
      <p:sp>
        <p:nvSpPr>
          <p:cNvPr id="13" name="Metin kutusu 12"/>
          <p:cNvSpPr txBox="1"/>
          <p:nvPr/>
        </p:nvSpPr>
        <p:spPr>
          <a:xfrm>
            <a:off x="7386028" y="2987899"/>
            <a:ext cx="850006" cy="461665"/>
          </a:xfrm>
          <a:prstGeom prst="rect">
            <a:avLst/>
          </a:prstGeom>
          <a:noFill/>
        </p:spPr>
        <p:txBody>
          <a:bodyPr wrap="square" rtlCol="0">
            <a:spAutoFit/>
          </a:bodyPr>
          <a:lstStyle/>
          <a:p>
            <a:r>
              <a:rPr lang="tr-TR" sz="2400" b="1" dirty="0" smtClean="0">
                <a:solidFill>
                  <a:srgbClr val="002060"/>
                </a:solidFill>
              </a:rPr>
              <a:t>Solid</a:t>
            </a:r>
            <a:endParaRPr lang="en-GB" sz="2400" b="1" dirty="0">
              <a:solidFill>
                <a:srgbClr val="002060"/>
              </a:solidFill>
            </a:endParaRPr>
          </a:p>
        </p:txBody>
      </p:sp>
      <p:sp>
        <p:nvSpPr>
          <p:cNvPr id="14" name="Metin kutusu 13"/>
          <p:cNvSpPr txBox="1"/>
          <p:nvPr/>
        </p:nvSpPr>
        <p:spPr>
          <a:xfrm>
            <a:off x="7102693" y="4071381"/>
            <a:ext cx="1416676" cy="461665"/>
          </a:xfrm>
          <a:prstGeom prst="rect">
            <a:avLst/>
          </a:prstGeom>
          <a:noFill/>
        </p:spPr>
        <p:txBody>
          <a:bodyPr wrap="square" rtlCol="0">
            <a:spAutoFit/>
          </a:bodyPr>
          <a:lstStyle/>
          <a:p>
            <a:r>
              <a:rPr lang="tr-TR" sz="2400" b="1" dirty="0" smtClean="0">
                <a:solidFill>
                  <a:srgbClr val="FF0000"/>
                </a:solidFill>
              </a:rPr>
              <a:t>Liquid</a:t>
            </a:r>
            <a:endParaRPr lang="en-GB" sz="2400" b="1" dirty="0">
              <a:solidFill>
                <a:srgbClr val="FF0000"/>
              </a:solidFill>
            </a:endParaRPr>
          </a:p>
        </p:txBody>
      </p:sp>
      <p:sp>
        <p:nvSpPr>
          <p:cNvPr id="15" name="Metin kutusu 14"/>
          <p:cNvSpPr txBox="1"/>
          <p:nvPr/>
        </p:nvSpPr>
        <p:spPr>
          <a:xfrm>
            <a:off x="5074276" y="1764405"/>
            <a:ext cx="1332958" cy="369332"/>
          </a:xfrm>
          <a:prstGeom prst="rect">
            <a:avLst/>
          </a:prstGeom>
          <a:noFill/>
        </p:spPr>
        <p:txBody>
          <a:bodyPr wrap="square" rtlCol="0">
            <a:spAutoFit/>
          </a:bodyPr>
          <a:lstStyle/>
          <a:p>
            <a:r>
              <a:rPr lang="el-GR" dirty="0" smtClean="0">
                <a:ln w="0"/>
                <a:solidFill>
                  <a:schemeClr val="accent1"/>
                </a:solidFill>
                <a:effectLst>
                  <a:outerShdw blurRad="38100" dist="25400" dir="5400000" algn="ctr" rotWithShape="0">
                    <a:srgbClr val="6E747A">
                      <a:alpha val="43000"/>
                    </a:srgbClr>
                  </a:outerShdw>
                </a:effectLst>
              </a:rPr>
              <a:t>Δ</a:t>
            </a:r>
            <a:r>
              <a:rPr lang="tr-TR" dirty="0" err="1" smtClean="0">
                <a:ln w="0"/>
                <a:solidFill>
                  <a:schemeClr val="accent1"/>
                </a:solidFill>
                <a:effectLst>
                  <a:outerShdw blurRad="38100" dist="25400" dir="5400000" algn="ctr" rotWithShape="0">
                    <a:srgbClr val="6E747A">
                      <a:alpha val="43000"/>
                    </a:srgbClr>
                  </a:outerShdw>
                </a:effectLst>
              </a:rPr>
              <a:t>Gv</a:t>
            </a:r>
            <a:endParaRPr lang="en-GB" dirty="0">
              <a:ln w="0"/>
              <a:solidFill>
                <a:schemeClr val="accent1"/>
              </a:solidFill>
              <a:effectLst>
                <a:outerShdw blurRad="38100" dist="25400" dir="5400000" algn="ctr" rotWithShape="0">
                  <a:srgbClr val="6E747A">
                    <a:alpha val="43000"/>
                  </a:srgbClr>
                </a:outerShdw>
              </a:effectLst>
            </a:endParaRPr>
          </a:p>
        </p:txBody>
      </p:sp>
      <p:sp>
        <p:nvSpPr>
          <p:cNvPr id="16" name="Metin kutusu 15"/>
          <p:cNvSpPr txBox="1"/>
          <p:nvPr/>
        </p:nvSpPr>
        <p:spPr>
          <a:xfrm>
            <a:off x="4913284" y="4785531"/>
            <a:ext cx="1049634" cy="369332"/>
          </a:xfrm>
          <a:prstGeom prst="rect">
            <a:avLst/>
          </a:prstGeom>
          <a:noFill/>
        </p:spPr>
        <p:txBody>
          <a:bodyPr wrap="square" rtlCol="0">
            <a:spAutoFit/>
          </a:bodyPr>
          <a:lstStyle/>
          <a:p>
            <a:r>
              <a:rPr lang="tr-TR" b="1" dirty="0" err="1" smtClean="0"/>
              <a:t>T</a:t>
            </a:r>
            <a:r>
              <a:rPr lang="tr-TR" b="1" baseline="-25000" dirty="0" err="1" smtClean="0"/>
              <a:t>m</a:t>
            </a:r>
            <a:endParaRPr lang="en-GB" b="1" dirty="0"/>
          </a:p>
        </p:txBody>
      </p:sp>
    </p:spTree>
    <p:extLst>
      <p:ext uri="{BB962C8B-B14F-4D97-AF65-F5344CB8AC3E}">
        <p14:creationId xmlns:p14="http://schemas.microsoft.com/office/powerpoint/2010/main" val="3331795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0" y="553791"/>
                <a:ext cx="9144000" cy="5808372"/>
              </a:xfrm>
            </p:spPr>
            <p:txBody>
              <a:bodyPr>
                <a:normAutofit fontScale="92500" lnSpcReduction="20000"/>
              </a:bodyPr>
              <a:lstStyle/>
              <a:p>
                <a:pPr algn="ctr"/>
                <a14:m>
                  <m:oMath xmlns:m="http://schemas.openxmlformats.org/officeDocument/2006/math">
                    <m:r>
                      <a:rPr lang="tr-TR" i="1" smtClean="0">
                        <a:latin typeface="Cambria Math"/>
                      </a:rPr>
                      <m:t>∆</m:t>
                    </m:r>
                    <m:sSub>
                      <m:sSubPr>
                        <m:ctrlPr>
                          <a:rPr lang="tr-TR" i="1">
                            <a:latin typeface="Cambria Math" panose="02040503050406030204" pitchFamily="18" charset="0"/>
                          </a:rPr>
                        </m:ctrlPr>
                      </m:sSubPr>
                      <m:e>
                        <m:r>
                          <a:rPr lang="tr-TR" i="1">
                            <a:latin typeface="Cambria Math"/>
                          </a:rPr>
                          <m:t>𝐺</m:t>
                        </m:r>
                      </m:e>
                      <m:sub>
                        <m:r>
                          <a:rPr lang="tr-TR" i="1">
                            <a:latin typeface="Cambria Math"/>
                          </a:rPr>
                          <m:t>𝑉</m:t>
                        </m:r>
                      </m:sub>
                    </m:sSub>
                    <m:r>
                      <a:rPr lang="tr-TR" i="1">
                        <a:latin typeface="Cambria Math"/>
                      </a:rPr>
                      <m:t>=</m:t>
                    </m:r>
                    <m:sSub>
                      <m:sSubPr>
                        <m:ctrlPr>
                          <a:rPr lang="tr-TR" i="1">
                            <a:latin typeface="Cambria Math" panose="02040503050406030204" pitchFamily="18" charset="0"/>
                          </a:rPr>
                        </m:ctrlPr>
                      </m:sSubPr>
                      <m:e>
                        <m:r>
                          <a:rPr lang="tr-TR" i="1">
                            <a:latin typeface="Cambria Math"/>
                          </a:rPr>
                          <m:t>𝐺</m:t>
                        </m:r>
                      </m:e>
                      <m:sub>
                        <m:r>
                          <a:rPr lang="tr-TR" i="1">
                            <a:latin typeface="Cambria Math"/>
                          </a:rPr>
                          <m:t>𝐿</m:t>
                        </m:r>
                        <m:r>
                          <a:rPr lang="tr-TR" i="1">
                            <a:latin typeface="Cambria Math"/>
                          </a:rPr>
                          <m:t> </m:t>
                        </m:r>
                      </m:sub>
                    </m:sSub>
                    <m:r>
                      <a:rPr lang="tr-TR" i="1">
                        <a:latin typeface="Cambria Math"/>
                      </a:rPr>
                      <m:t>−</m:t>
                    </m:r>
                    <m:sSub>
                      <m:sSubPr>
                        <m:ctrlPr>
                          <a:rPr lang="tr-TR" i="1">
                            <a:latin typeface="Cambria Math" panose="02040503050406030204" pitchFamily="18" charset="0"/>
                          </a:rPr>
                        </m:ctrlPr>
                      </m:sSubPr>
                      <m:e>
                        <m:r>
                          <a:rPr lang="tr-TR" i="1">
                            <a:latin typeface="Cambria Math"/>
                          </a:rPr>
                          <m:t>𝐺</m:t>
                        </m:r>
                      </m:e>
                      <m:sub>
                        <m:r>
                          <a:rPr lang="tr-TR" i="1">
                            <a:latin typeface="Cambria Math"/>
                          </a:rPr>
                          <m:t>𝑆</m:t>
                        </m:r>
                      </m:sub>
                    </m:sSub>
                  </m:oMath>
                </a14:m>
                <a:endParaRPr lang="tr-TR" dirty="0"/>
              </a:p>
              <a:p>
                <a:pPr algn="ctr"/>
                <a14:m>
                  <m:oMath xmlns:m="http://schemas.openxmlformats.org/officeDocument/2006/math">
                    <m:r>
                      <a:rPr lang="tr-TR" i="1">
                        <a:latin typeface="Cambria Math"/>
                      </a:rPr>
                      <m:t>∆</m:t>
                    </m:r>
                    <m:sSub>
                      <m:sSubPr>
                        <m:ctrlPr>
                          <a:rPr lang="tr-TR" i="1">
                            <a:latin typeface="Cambria Math" panose="02040503050406030204" pitchFamily="18" charset="0"/>
                          </a:rPr>
                        </m:ctrlPr>
                      </m:sSubPr>
                      <m:e>
                        <m:r>
                          <a:rPr lang="tr-TR" i="1">
                            <a:latin typeface="Cambria Math"/>
                          </a:rPr>
                          <m:t>𝐺</m:t>
                        </m:r>
                      </m:e>
                      <m:sub>
                        <m:r>
                          <a:rPr lang="tr-TR" i="1">
                            <a:latin typeface="Cambria Math"/>
                          </a:rPr>
                          <m:t>𝑉</m:t>
                        </m:r>
                      </m:sub>
                    </m:sSub>
                    <m:r>
                      <a:rPr lang="tr-TR" i="1">
                        <a:latin typeface="Cambria Math"/>
                      </a:rPr>
                      <m:t>=</m:t>
                    </m:r>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a:rPr>
                              <m:t>𝐻</m:t>
                            </m:r>
                          </m:e>
                          <m:sub>
                            <m:r>
                              <a:rPr lang="tr-TR" i="1">
                                <a:latin typeface="Cambria Math"/>
                              </a:rPr>
                              <m:t>𝐿</m:t>
                            </m:r>
                          </m:sub>
                        </m:sSub>
                        <m:r>
                          <a:rPr lang="tr-TR" i="1">
                            <a:latin typeface="Cambria Math"/>
                          </a:rPr>
                          <m:t>−</m:t>
                        </m:r>
                        <m:sSub>
                          <m:sSubPr>
                            <m:ctrlPr>
                              <a:rPr lang="tr-TR" i="1">
                                <a:latin typeface="Cambria Math" panose="02040503050406030204" pitchFamily="18" charset="0"/>
                              </a:rPr>
                            </m:ctrlPr>
                          </m:sSubPr>
                          <m:e>
                            <m:r>
                              <a:rPr lang="tr-TR" i="1">
                                <a:latin typeface="Cambria Math"/>
                              </a:rPr>
                              <m:t>𝐻</m:t>
                            </m:r>
                          </m:e>
                          <m:sub>
                            <m:r>
                              <a:rPr lang="tr-TR" i="1">
                                <a:latin typeface="Cambria Math"/>
                              </a:rPr>
                              <m:t>𝑆</m:t>
                            </m:r>
                          </m:sub>
                        </m:sSub>
                      </m:e>
                    </m:d>
                    <m:r>
                      <a:rPr lang="tr-TR" i="1">
                        <a:latin typeface="Cambria Math"/>
                      </a:rPr>
                      <m:t>−</m:t>
                    </m:r>
                    <m:r>
                      <a:rPr lang="tr-TR" i="1">
                        <a:latin typeface="Cambria Math"/>
                      </a:rPr>
                      <m:t>𝑇</m:t>
                    </m:r>
                    <m:r>
                      <a:rPr lang="tr-TR" i="1">
                        <a:latin typeface="Cambria Math"/>
                      </a:rPr>
                      <m:t>(</m:t>
                    </m:r>
                    <m:sSub>
                      <m:sSubPr>
                        <m:ctrlPr>
                          <a:rPr lang="tr-TR" i="1">
                            <a:latin typeface="Cambria Math" panose="02040503050406030204" pitchFamily="18" charset="0"/>
                          </a:rPr>
                        </m:ctrlPr>
                      </m:sSubPr>
                      <m:e>
                        <m:r>
                          <a:rPr lang="tr-TR" i="1">
                            <a:latin typeface="Cambria Math"/>
                          </a:rPr>
                          <m:t>𝑆</m:t>
                        </m:r>
                      </m:e>
                      <m:sub>
                        <m:r>
                          <a:rPr lang="tr-TR" i="1">
                            <a:latin typeface="Cambria Math"/>
                          </a:rPr>
                          <m:t>𝐿</m:t>
                        </m:r>
                      </m:sub>
                    </m:sSub>
                    <m:r>
                      <a:rPr lang="tr-TR" i="1">
                        <a:latin typeface="Cambria Math"/>
                      </a:rPr>
                      <m:t>−</m:t>
                    </m:r>
                    <m:sSub>
                      <m:sSubPr>
                        <m:ctrlPr>
                          <a:rPr lang="tr-TR" i="1">
                            <a:latin typeface="Cambria Math" panose="02040503050406030204" pitchFamily="18" charset="0"/>
                          </a:rPr>
                        </m:ctrlPr>
                      </m:sSubPr>
                      <m:e>
                        <m:r>
                          <a:rPr lang="tr-TR" i="1">
                            <a:latin typeface="Cambria Math"/>
                          </a:rPr>
                          <m:t>𝑆</m:t>
                        </m:r>
                      </m:e>
                      <m:sub>
                        <m:r>
                          <a:rPr lang="tr-TR" i="1">
                            <a:latin typeface="Cambria Math"/>
                          </a:rPr>
                          <m:t>𝑆</m:t>
                        </m:r>
                      </m:sub>
                    </m:sSub>
                    <m:r>
                      <a:rPr lang="tr-TR" i="1">
                        <a:latin typeface="Cambria Math"/>
                      </a:rPr>
                      <m:t>)</m:t>
                    </m:r>
                  </m:oMath>
                </a14:m>
                <a:endParaRPr lang="tr-TR" dirty="0"/>
              </a:p>
              <a:p>
                <a:pPr algn="ctr"/>
                <a14:m>
                  <m:oMath xmlns:m="http://schemas.openxmlformats.org/officeDocument/2006/math">
                    <m:sSub>
                      <m:sSubPr>
                        <m:ctrlPr>
                          <a:rPr lang="tr-TR" i="1">
                            <a:latin typeface="Cambria Math" panose="02040503050406030204" pitchFamily="18" charset="0"/>
                          </a:rPr>
                        </m:ctrlPr>
                      </m:sSubPr>
                      <m:e>
                        <m:r>
                          <a:rPr lang="tr-TR" i="1">
                            <a:latin typeface="Cambria Math"/>
                          </a:rPr>
                          <m:t>𝐻</m:t>
                        </m:r>
                      </m:e>
                      <m:sub>
                        <m:r>
                          <a:rPr lang="tr-TR" i="1">
                            <a:latin typeface="Cambria Math"/>
                          </a:rPr>
                          <m:t>𝐿</m:t>
                        </m:r>
                      </m:sub>
                    </m:sSub>
                    <m:r>
                      <a:rPr lang="tr-TR" i="1">
                        <a:latin typeface="Cambria Math"/>
                      </a:rPr>
                      <m:t>−</m:t>
                    </m:r>
                    <m:sSub>
                      <m:sSubPr>
                        <m:ctrlPr>
                          <a:rPr lang="tr-TR" i="1">
                            <a:latin typeface="Cambria Math" panose="02040503050406030204" pitchFamily="18" charset="0"/>
                          </a:rPr>
                        </m:ctrlPr>
                      </m:sSubPr>
                      <m:e>
                        <m:r>
                          <a:rPr lang="tr-TR" i="1">
                            <a:latin typeface="Cambria Math"/>
                          </a:rPr>
                          <m:t>𝐻</m:t>
                        </m:r>
                      </m:e>
                      <m:sub>
                        <m:r>
                          <a:rPr lang="tr-TR" i="1">
                            <a:latin typeface="Cambria Math"/>
                          </a:rPr>
                          <m:t>𝑆</m:t>
                        </m:r>
                      </m:sub>
                    </m:sSub>
                    <m:r>
                      <a:rPr lang="tr-TR" i="1">
                        <a:latin typeface="Cambria Math"/>
                      </a:rPr>
                      <m:t>=</m:t>
                    </m:r>
                    <m:sSub>
                      <m:sSubPr>
                        <m:ctrlPr>
                          <a:rPr lang="tr-TR" i="1">
                            <a:latin typeface="Cambria Math" panose="02040503050406030204" pitchFamily="18" charset="0"/>
                          </a:rPr>
                        </m:ctrlPr>
                      </m:sSubPr>
                      <m:e>
                        <m:r>
                          <a:rPr lang="tr-TR" i="1">
                            <a:latin typeface="Cambria Math"/>
                          </a:rPr>
                          <m:t>𝐿</m:t>
                        </m:r>
                      </m:e>
                      <m:sub>
                        <m:r>
                          <a:rPr lang="tr-TR" i="1">
                            <a:latin typeface="Cambria Math"/>
                          </a:rPr>
                          <m:t>𝑀</m:t>
                        </m:r>
                      </m:sub>
                    </m:sSub>
                  </m:oMath>
                </a14:m>
                <a:r>
                  <a:rPr lang="tr-TR" dirty="0"/>
                  <a:t>   (</a:t>
                </a:r>
                <a:r>
                  <a:rPr lang="tr-TR" dirty="0" err="1"/>
                  <a:t>Latent</a:t>
                </a:r>
                <a:r>
                  <a:rPr lang="tr-TR" dirty="0"/>
                  <a:t> </a:t>
                </a:r>
                <a:r>
                  <a:rPr lang="tr-TR" dirty="0" err="1"/>
                  <a:t>heat</a:t>
                </a:r>
                <a:r>
                  <a:rPr lang="tr-TR" dirty="0"/>
                  <a:t> of </a:t>
                </a:r>
                <a:r>
                  <a:rPr lang="tr-TR" dirty="0" err="1" smtClean="0"/>
                  <a:t>melting</a:t>
                </a:r>
                <a:r>
                  <a:rPr lang="tr-TR" dirty="0" smtClean="0"/>
                  <a:t> (</a:t>
                </a:r>
                <a:r>
                  <a:rPr lang="tr-TR" dirty="0" err="1" smtClean="0"/>
                  <a:t>fusion</a:t>
                </a:r>
                <a:r>
                  <a:rPr lang="tr-TR" dirty="0" smtClean="0"/>
                  <a:t>))</a:t>
                </a:r>
              </a:p>
              <a:p>
                <a:pPr marL="0" indent="0" algn="ctr">
                  <a:buNone/>
                </a:pPr>
                <a:endParaRPr lang="tr-TR" dirty="0" smtClean="0"/>
              </a:p>
              <a:p>
                <a:pPr algn="ctr"/>
                <a14:m>
                  <m:oMath xmlns:m="http://schemas.openxmlformats.org/officeDocument/2006/math">
                    <m:r>
                      <a:rPr lang="tr-TR" i="1">
                        <a:latin typeface="Cambria Math"/>
                      </a:rPr>
                      <m:t>∆</m:t>
                    </m:r>
                    <m:r>
                      <a:rPr lang="tr-TR" i="1">
                        <a:latin typeface="Cambria Math"/>
                      </a:rPr>
                      <m:t>𝐺</m:t>
                    </m:r>
                    <m:r>
                      <a:rPr lang="tr-TR" i="1">
                        <a:latin typeface="Cambria Math"/>
                      </a:rPr>
                      <m:t>=∆</m:t>
                    </m:r>
                    <m:r>
                      <a:rPr lang="tr-TR" i="1">
                        <a:latin typeface="Cambria Math"/>
                      </a:rPr>
                      <m:t>𝐻</m:t>
                    </m:r>
                    <m:r>
                      <a:rPr lang="tr-TR" i="1">
                        <a:latin typeface="Cambria Math"/>
                      </a:rPr>
                      <m:t>−</m:t>
                    </m:r>
                    <m:r>
                      <a:rPr lang="tr-TR" i="1">
                        <a:latin typeface="Cambria Math"/>
                      </a:rPr>
                      <m:t>𝑇</m:t>
                    </m:r>
                    <m:r>
                      <a:rPr lang="tr-TR" i="1">
                        <a:latin typeface="Cambria Math"/>
                      </a:rPr>
                      <m:t>∆</m:t>
                    </m:r>
                    <m:r>
                      <a:rPr lang="tr-TR" i="1">
                        <a:latin typeface="Cambria Math"/>
                      </a:rPr>
                      <m:t>𝑆</m:t>
                    </m:r>
                  </m:oMath>
                </a14:m>
                <a:endParaRPr lang="tr-TR" dirty="0"/>
              </a:p>
              <a:p>
                <a:pPr algn="ctr"/>
                <a:r>
                  <a:rPr lang="tr-TR" dirty="0"/>
                  <a:t>At T</a:t>
                </a:r>
                <a:r>
                  <a:rPr lang="tr-TR" baseline="-25000" dirty="0"/>
                  <a:t>M    </a:t>
                </a:r>
                <a:r>
                  <a:rPr lang="tr-TR" dirty="0"/>
                  <a:t> </a:t>
                </a:r>
                <a14:m>
                  <m:oMath xmlns:m="http://schemas.openxmlformats.org/officeDocument/2006/math">
                    <m:r>
                      <a:rPr lang="tr-TR" i="1">
                        <a:latin typeface="Cambria Math"/>
                      </a:rPr>
                      <m:t>∆</m:t>
                    </m:r>
                    <m:sSub>
                      <m:sSubPr>
                        <m:ctrlPr>
                          <a:rPr lang="tr-TR" i="1">
                            <a:latin typeface="Cambria Math" panose="02040503050406030204" pitchFamily="18" charset="0"/>
                          </a:rPr>
                        </m:ctrlPr>
                      </m:sSubPr>
                      <m:e>
                        <m:r>
                          <a:rPr lang="tr-TR" i="1">
                            <a:latin typeface="Cambria Math"/>
                          </a:rPr>
                          <m:t>𝐺</m:t>
                        </m:r>
                      </m:e>
                      <m:sub>
                        <m:r>
                          <a:rPr lang="tr-TR" i="1">
                            <a:latin typeface="Cambria Math"/>
                          </a:rPr>
                          <m:t>𝑉</m:t>
                        </m:r>
                      </m:sub>
                    </m:sSub>
                    <m:r>
                      <a:rPr lang="tr-TR" i="1">
                        <a:latin typeface="Cambria Math"/>
                      </a:rPr>
                      <m:t>=0</m:t>
                    </m:r>
                  </m:oMath>
                </a14:m>
                <a:r>
                  <a:rPr lang="tr-TR" dirty="0"/>
                  <a:t>     </a:t>
                </a:r>
                <a14:m>
                  <m:oMath xmlns:m="http://schemas.openxmlformats.org/officeDocument/2006/math">
                    <m:sSub>
                      <m:sSubPr>
                        <m:ctrlPr>
                          <a:rPr lang="tr-TR" i="1">
                            <a:latin typeface="Cambria Math" panose="02040503050406030204" pitchFamily="18" charset="0"/>
                          </a:rPr>
                        </m:ctrlPr>
                      </m:sSubPr>
                      <m:e>
                        <m:r>
                          <a:rPr lang="tr-TR" i="1">
                            <a:latin typeface="Cambria Math"/>
                          </a:rPr>
                          <m:t>𝑆</m:t>
                        </m:r>
                      </m:e>
                      <m:sub>
                        <m:r>
                          <a:rPr lang="tr-TR" i="1">
                            <a:latin typeface="Cambria Math"/>
                          </a:rPr>
                          <m:t>𝐿</m:t>
                        </m:r>
                      </m:sub>
                    </m:sSub>
                    <m:r>
                      <a:rPr lang="tr-TR" i="1">
                        <a:latin typeface="Cambria Math"/>
                      </a:rPr>
                      <m:t>−</m:t>
                    </m:r>
                    <m:sSub>
                      <m:sSubPr>
                        <m:ctrlPr>
                          <a:rPr lang="tr-TR" i="1">
                            <a:latin typeface="Cambria Math" panose="02040503050406030204" pitchFamily="18" charset="0"/>
                          </a:rPr>
                        </m:ctrlPr>
                      </m:sSubPr>
                      <m:e>
                        <m:r>
                          <a:rPr lang="tr-TR" i="1">
                            <a:latin typeface="Cambria Math"/>
                          </a:rPr>
                          <m:t>𝑆</m:t>
                        </m:r>
                      </m:e>
                      <m:sub>
                        <m:r>
                          <a:rPr lang="tr-TR" i="1">
                            <a:latin typeface="Cambria Math"/>
                          </a:rPr>
                          <m:t>𝑆</m:t>
                        </m:r>
                      </m:sub>
                    </m:sSub>
                    <m:r>
                      <a:rPr lang="tr-TR" i="1">
                        <a:latin typeface="Cambria Math"/>
                      </a:rPr>
                      <m:t>=</m:t>
                    </m:r>
                    <m:f>
                      <m:fPr>
                        <m:ctrlPr>
                          <a:rPr lang="tr-TR" i="1">
                            <a:latin typeface="Cambria Math" panose="02040503050406030204" pitchFamily="18" charset="0"/>
                          </a:rPr>
                        </m:ctrlPr>
                      </m:fPr>
                      <m:num>
                        <m:sSub>
                          <m:sSubPr>
                            <m:ctrlPr>
                              <a:rPr lang="tr-TR" i="1">
                                <a:latin typeface="Cambria Math" panose="02040503050406030204" pitchFamily="18" charset="0"/>
                              </a:rPr>
                            </m:ctrlPr>
                          </m:sSubPr>
                          <m:e>
                            <m:r>
                              <a:rPr lang="tr-TR" i="1">
                                <a:latin typeface="Cambria Math"/>
                              </a:rPr>
                              <m:t>𝐿</m:t>
                            </m:r>
                          </m:e>
                          <m:sub>
                            <m:r>
                              <a:rPr lang="tr-TR" i="1">
                                <a:latin typeface="Cambria Math"/>
                              </a:rPr>
                              <m:t>𝑀</m:t>
                            </m:r>
                          </m:sub>
                        </m:sSub>
                      </m:num>
                      <m:den>
                        <m:sSub>
                          <m:sSubPr>
                            <m:ctrlPr>
                              <a:rPr lang="tr-TR" i="1">
                                <a:latin typeface="Cambria Math" panose="02040503050406030204" pitchFamily="18" charset="0"/>
                              </a:rPr>
                            </m:ctrlPr>
                          </m:sSubPr>
                          <m:e>
                            <m:r>
                              <a:rPr lang="tr-TR" i="1">
                                <a:latin typeface="Cambria Math"/>
                              </a:rPr>
                              <m:t>𝑇</m:t>
                            </m:r>
                          </m:e>
                          <m:sub>
                            <m:r>
                              <a:rPr lang="tr-TR" i="1">
                                <a:latin typeface="Cambria Math"/>
                              </a:rPr>
                              <m:t>𝑀</m:t>
                            </m:r>
                          </m:sub>
                        </m:sSub>
                      </m:den>
                    </m:f>
                  </m:oMath>
                </a14:m>
                <a:endParaRPr lang="tr-TR" dirty="0"/>
              </a:p>
              <a:p>
                <a:pPr algn="ctr"/>
                <a14:m>
                  <m:oMath xmlns:m="http://schemas.openxmlformats.org/officeDocument/2006/math">
                    <m:r>
                      <a:rPr lang="tr-TR" i="1">
                        <a:latin typeface="Cambria Math"/>
                      </a:rPr>
                      <m:t>∆</m:t>
                    </m:r>
                    <m:sSub>
                      <m:sSubPr>
                        <m:ctrlPr>
                          <a:rPr lang="tr-TR" i="1">
                            <a:latin typeface="Cambria Math" panose="02040503050406030204" pitchFamily="18" charset="0"/>
                          </a:rPr>
                        </m:ctrlPr>
                      </m:sSubPr>
                      <m:e>
                        <m:r>
                          <a:rPr lang="tr-TR" i="1">
                            <a:latin typeface="Cambria Math"/>
                          </a:rPr>
                          <m:t>𝐺</m:t>
                        </m:r>
                      </m:e>
                      <m:sub>
                        <m:r>
                          <a:rPr lang="tr-TR" i="1">
                            <a:latin typeface="Cambria Math"/>
                          </a:rPr>
                          <m:t>𝑉</m:t>
                        </m:r>
                      </m:sub>
                    </m:sSub>
                    <m:r>
                      <a:rPr lang="tr-TR" i="1">
                        <a:latin typeface="Cambria Math"/>
                      </a:rPr>
                      <m:t>= </m:t>
                    </m:r>
                    <m:sSub>
                      <m:sSubPr>
                        <m:ctrlPr>
                          <a:rPr lang="tr-TR" i="1">
                            <a:latin typeface="Cambria Math" panose="02040503050406030204" pitchFamily="18" charset="0"/>
                          </a:rPr>
                        </m:ctrlPr>
                      </m:sSubPr>
                      <m:e>
                        <m:r>
                          <a:rPr lang="tr-TR" i="1">
                            <a:latin typeface="Cambria Math"/>
                          </a:rPr>
                          <m:t>𝐿</m:t>
                        </m:r>
                      </m:e>
                      <m:sub>
                        <m:r>
                          <a:rPr lang="tr-TR" i="1">
                            <a:latin typeface="Cambria Math"/>
                          </a:rPr>
                          <m:t>𝑀</m:t>
                        </m:r>
                      </m:sub>
                    </m:sSub>
                    <m:r>
                      <a:rPr lang="tr-TR" i="1">
                        <a:latin typeface="Cambria Math"/>
                      </a:rPr>
                      <m:t>−</m:t>
                    </m:r>
                    <m:r>
                      <a:rPr lang="tr-TR" i="1">
                        <a:latin typeface="Cambria Math"/>
                      </a:rPr>
                      <m:t>𝑇</m:t>
                    </m:r>
                    <m:f>
                      <m:fPr>
                        <m:ctrlPr>
                          <a:rPr lang="tr-TR" i="1">
                            <a:latin typeface="Cambria Math" panose="02040503050406030204" pitchFamily="18" charset="0"/>
                          </a:rPr>
                        </m:ctrlPr>
                      </m:fPr>
                      <m:num>
                        <m:sSub>
                          <m:sSubPr>
                            <m:ctrlPr>
                              <a:rPr lang="tr-TR" i="1">
                                <a:latin typeface="Cambria Math" panose="02040503050406030204" pitchFamily="18" charset="0"/>
                              </a:rPr>
                            </m:ctrlPr>
                          </m:sSubPr>
                          <m:e>
                            <m:r>
                              <a:rPr lang="tr-TR" i="1">
                                <a:latin typeface="Cambria Math"/>
                              </a:rPr>
                              <m:t>𝐿</m:t>
                            </m:r>
                          </m:e>
                          <m:sub>
                            <m:r>
                              <a:rPr lang="tr-TR" i="1">
                                <a:latin typeface="Cambria Math"/>
                              </a:rPr>
                              <m:t>𝑀</m:t>
                            </m:r>
                          </m:sub>
                        </m:sSub>
                      </m:num>
                      <m:den>
                        <m:sSub>
                          <m:sSubPr>
                            <m:ctrlPr>
                              <a:rPr lang="tr-TR" i="1">
                                <a:latin typeface="Cambria Math" panose="02040503050406030204" pitchFamily="18" charset="0"/>
                              </a:rPr>
                            </m:ctrlPr>
                          </m:sSubPr>
                          <m:e>
                            <m:r>
                              <a:rPr lang="tr-TR" i="1">
                                <a:latin typeface="Cambria Math"/>
                              </a:rPr>
                              <m:t>𝑇</m:t>
                            </m:r>
                          </m:e>
                          <m:sub>
                            <m:r>
                              <a:rPr lang="tr-TR" i="1">
                                <a:latin typeface="Cambria Math"/>
                              </a:rPr>
                              <m:t>𝑀</m:t>
                            </m:r>
                          </m:sub>
                        </m:sSub>
                      </m:den>
                    </m:f>
                  </m:oMath>
                </a14:m>
                <a:endParaRPr lang="tr-TR" dirty="0"/>
              </a:p>
              <a:p>
                <a:pPr algn="ctr"/>
                <a14:m>
                  <m:oMath xmlns:m="http://schemas.openxmlformats.org/officeDocument/2006/math">
                    <m:r>
                      <a:rPr lang="tr-TR" i="1">
                        <a:latin typeface="Cambria Math"/>
                      </a:rPr>
                      <m:t>∆</m:t>
                    </m:r>
                    <m:sSub>
                      <m:sSubPr>
                        <m:ctrlPr>
                          <a:rPr lang="tr-TR" i="1">
                            <a:latin typeface="Cambria Math" panose="02040503050406030204" pitchFamily="18" charset="0"/>
                          </a:rPr>
                        </m:ctrlPr>
                      </m:sSubPr>
                      <m:e>
                        <m:r>
                          <a:rPr lang="tr-TR" i="1">
                            <a:latin typeface="Cambria Math"/>
                          </a:rPr>
                          <m:t>𝐺</m:t>
                        </m:r>
                      </m:e>
                      <m:sub>
                        <m:r>
                          <a:rPr lang="tr-TR" i="1">
                            <a:latin typeface="Cambria Math"/>
                          </a:rPr>
                          <m:t>𝑉</m:t>
                        </m:r>
                      </m:sub>
                    </m:sSub>
                    <m:r>
                      <a:rPr lang="tr-TR" i="1">
                        <a:latin typeface="Cambria Math"/>
                      </a:rPr>
                      <m:t>=</m:t>
                    </m:r>
                    <m:sSub>
                      <m:sSubPr>
                        <m:ctrlPr>
                          <a:rPr lang="tr-TR" i="1">
                            <a:latin typeface="Cambria Math" panose="02040503050406030204" pitchFamily="18" charset="0"/>
                          </a:rPr>
                        </m:ctrlPr>
                      </m:sSubPr>
                      <m:e>
                        <m:r>
                          <a:rPr lang="tr-TR" i="1">
                            <a:latin typeface="Cambria Math"/>
                          </a:rPr>
                          <m:t>𝐿</m:t>
                        </m:r>
                      </m:e>
                      <m:sub>
                        <m:r>
                          <a:rPr lang="tr-TR" i="1">
                            <a:latin typeface="Cambria Math"/>
                          </a:rPr>
                          <m:t>𝑀</m:t>
                        </m:r>
                      </m:sub>
                    </m:sSub>
                    <m:d>
                      <m:dPr>
                        <m:ctrlPr>
                          <a:rPr lang="tr-TR" i="1">
                            <a:latin typeface="Cambria Math" panose="02040503050406030204" pitchFamily="18" charset="0"/>
                          </a:rPr>
                        </m:ctrlPr>
                      </m:dPr>
                      <m:e>
                        <m:r>
                          <a:rPr lang="tr-TR" i="1">
                            <a:latin typeface="Cambria Math"/>
                          </a:rPr>
                          <m:t>1−</m:t>
                        </m:r>
                        <m:f>
                          <m:fPr>
                            <m:ctrlPr>
                              <a:rPr lang="tr-TR" i="1">
                                <a:latin typeface="Cambria Math" panose="02040503050406030204" pitchFamily="18" charset="0"/>
                              </a:rPr>
                            </m:ctrlPr>
                          </m:fPr>
                          <m:num>
                            <m:r>
                              <a:rPr lang="tr-TR" i="1">
                                <a:latin typeface="Cambria Math"/>
                              </a:rPr>
                              <m:t>𝑇</m:t>
                            </m:r>
                          </m:num>
                          <m:den>
                            <m:sSub>
                              <m:sSubPr>
                                <m:ctrlPr>
                                  <a:rPr lang="tr-TR" i="1">
                                    <a:latin typeface="Cambria Math" panose="02040503050406030204" pitchFamily="18" charset="0"/>
                                  </a:rPr>
                                </m:ctrlPr>
                              </m:sSubPr>
                              <m:e>
                                <m:r>
                                  <a:rPr lang="tr-TR" i="1">
                                    <a:latin typeface="Cambria Math"/>
                                  </a:rPr>
                                  <m:t>𝑇</m:t>
                                </m:r>
                              </m:e>
                              <m:sub>
                                <m:r>
                                  <a:rPr lang="tr-TR" i="1">
                                    <a:latin typeface="Cambria Math"/>
                                  </a:rPr>
                                  <m:t>𝑚</m:t>
                                </m:r>
                              </m:sub>
                            </m:sSub>
                          </m:den>
                        </m:f>
                      </m:e>
                    </m:d>
                    <m:r>
                      <a:rPr lang="tr-TR" i="1">
                        <a:latin typeface="Cambria Math"/>
                      </a:rPr>
                      <m:t>         </m:t>
                    </m:r>
                    <m:sSub>
                      <m:sSubPr>
                        <m:ctrlPr>
                          <a:rPr lang="tr-TR" i="1">
                            <a:latin typeface="Cambria Math" panose="02040503050406030204" pitchFamily="18" charset="0"/>
                          </a:rPr>
                        </m:ctrlPr>
                      </m:sSubPr>
                      <m:e>
                        <m:r>
                          <a:rPr lang="tr-TR" i="1">
                            <a:latin typeface="Cambria Math"/>
                          </a:rPr>
                          <m:t>𝑇</m:t>
                        </m:r>
                      </m:e>
                      <m:sub>
                        <m:r>
                          <a:rPr lang="tr-TR" i="1">
                            <a:latin typeface="Cambria Math"/>
                          </a:rPr>
                          <m:t>𝑚</m:t>
                        </m:r>
                      </m:sub>
                    </m:sSub>
                    <m:r>
                      <a:rPr lang="tr-TR" i="1">
                        <a:latin typeface="Cambria Math"/>
                      </a:rPr>
                      <m:t>−</m:t>
                    </m:r>
                    <m:r>
                      <a:rPr lang="tr-TR" i="1">
                        <a:latin typeface="Cambria Math"/>
                      </a:rPr>
                      <m:t>𝑇</m:t>
                    </m:r>
                    <m:r>
                      <a:rPr lang="tr-TR" i="1">
                        <a:latin typeface="Cambria Math"/>
                      </a:rPr>
                      <m:t>=∆</m:t>
                    </m:r>
                    <m:r>
                      <a:rPr lang="tr-TR" i="1">
                        <a:latin typeface="Cambria Math"/>
                      </a:rPr>
                      <m:t>𝑇</m:t>
                    </m:r>
                  </m:oMath>
                </a14:m>
                <a:endParaRPr lang="tr-TR" dirty="0"/>
              </a:p>
              <a:p>
                <a:endParaRPr lang="tr-TR" dirty="0"/>
              </a:p>
              <a:p>
                <a:pPr marL="0" indent="0">
                  <a:buNone/>
                </a:pPr>
                <a:endParaRPr lang="tr-TR" dirty="0" smtClean="0"/>
              </a:p>
              <a:p>
                <a:pPr marL="0" indent="0">
                  <a:buNone/>
                </a:pPr>
                <a14:m>
                  <m:oMathPara xmlns:m="http://schemas.openxmlformats.org/officeDocument/2006/math">
                    <m:oMathParaPr>
                      <m:jc m:val="centerGroup"/>
                    </m:oMathParaPr>
                    <m:oMath xmlns:m="http://schemas.openxmlformats.org/officeDocument/2006/math">
                      <m:r>
                        <a:rPr lang="tr-TR" i="1">
                          <a:latin typeface="Cambria Math"/>
                        </a:rPr>
                        <m:t>∆</m:t>
                      </m:r>
                      <m:sSub>
                        <m:sSubPr>
                          <m:ctrlPr>
                            <a:rPr lang="tr-TR" i="1">
                              <a:latin typeface="Cambria Math" panose="02040503050406030204" pitchFamily="18" charset="0"/>
                            </a:rPr>
                          </m:ctrlPr>
                        </m:sSubPr>
                        <m:e>
                          <m:r>
                            <a:rPr lang="tr-TR" i="1">
                              <a:latin typeface="Cambria Math"/>
                            </a:rPr>
                            <m:t>𝐺</m:t>
                          </m:r>
                        </m:e>
                        <m:sub>
                          <m:r>
                            <a:rPr lang="tr-TR" i="1">
                              <a:latin typeface="Cambria Math"/>
                            </a:rPr>
                            <m:t>𝑉</m:t>
                          </m:r>
                        </m:sub>
                      </m:sSub>
                      <m:r>
                        <a:rPr lang="tr-TR" i="1">
                          <a:latin typeface="Cambria Math"/>
                        </a:rPr>
                        <m:t>=</m:t>
                      </m:r>
                      <m:f>
                        <m:fPr>
                          <m:ctrlPr>
                            <a:rPr lang="tr-TR" i="1">
                              <a:latin typeface="Cambria Math" panose="02040503050406030204" pitchFamily="18" charset="0"/>
                            </a:rPr>
                          </m:ctrlPr>
                        </m:fPr>
                        <m:num>
                          <m:sSub>
                            <m:sSubPr>
                              <m:ctrlPr>
                                <a:rPr lang="tr-TR" i="1">
                                  <a:latin typeface="Cambria Math" panose="02040503050406030204" pitchFamily="18" charset="0"/>
                                </a:rPr>
                              </m:ctrlPr>
                            </m:sSubPr>
                            <m:e>
                              <m:r>
                                <a:rPr lang="tr-TR" i="1">
                                  <a:latin typeface="Cambria Math"/>
                                </a:rPr>
                                <m:t>𝐿</m:t>
                              </m:r>
                            </m:e>
                            <m:sub>
                              <m:r>
                                <a:rPr lang="tr-TR" i="1">
                                  <a:latin typeface="Cambria Math"/>
                                </a:rPr>
                                <m:t>𝑀</m:t>
                              </m:r>
                            </m:sub>
                          </m:sSub>
                          <m:r>
                            <a:rPr lang="tr-TR" i="1">
                              <a:latin typeface="Cambria Math"/>
                            </a:rPr>
                            <m:t>∆</m:t>
                          </m:r>
                          <m:r>
                            <a:rPr lang="tr-TR" i="1">
                              <a:latin typeface="Cambria Math"/>
                            </a:rPr>
                            <m:t>𝑇</m:t>
                          </m:r>
                        </m:num>
                        <m:den>
                          <m:sSub>
                            <m:sSubPr>
                              <m:ctrlPr>
                                <a:rPr lang="tr-TR" i="1">
                                  <a:latin typeface="Cambria Math" panose="02040503050406030204" pitchFamily="18" charset="0"/>
                                </a:rPr>
                              </m:ctrlPr>
                            </m:sSubPr>
                            <m:e>
                              <m:r>
                                <a:rPr lang="tr-TR" i="1">
                                  <a:latin typeface="Cambria Math"/>
                                </a:rPr>
                                <m:t>𝑇</m:t>
                              </m:r>
                            </m:e>
                            <m:sub>
                              <m:r>
                                <a:rPr lang="tr-TR" i="1">
                                  <a:latin typeface="Cambria Math"/>
                                </a:rPr>
                                <m:t>𝑀</m:t>
                              </m:r>
                            </m:sub>
                          </m:sSub>
                        </m:den>
                      </m:f>
                    </m:oMath>
                  </m:oMathPara>
                </a14:m>
                <a:endParaRPr lang="tr-TR" dirty="0"/>
              </a:p>
              <a:p>
                <a:pPr marL="0" indent="0">
                  <a:buNone/>
                </a:pPr>
                <a:endParaRPr lang="tr-TR" dirty="0"/>
              </a:p>
              <a:p>
                <a:pPr marL="0" indent="0">
                  <a:buNone/>
                </a:pPr>
                <a:endParaRPr lang="en-GB"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0" y="553791"/>
                <a:ext cx="9144000" cy="5808372"/>
              </a:xfrm>
              <a:blipFill rotWithShape="0">
                <a:blip r:embed="rId2"/>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3479183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96115" y="4517"/>
            <a:ext cx="7886700" cy="1325563"/>
          </a:xfrm>
        </p:spPr>
        <p:txBody>
          <a:bodyPr>
            <a:normAutofit/>
          </a:bodyPr>
          <a:lstStyle/>
          <a:p>
            <a:r>
              <a:rPr lang="tr-TR" sz="3200" b="1" dirty="0" err="1" smtClean="0">
                <a:latin typeface="+mn-lt"/>
              </a:rPr>
              <a:t>Homogeneous</a:t>
            </a:r>
            <a:r>
              <a:rPr lang="tr-TR" sz="3200" b="1" dirty="0" smtClean="0">
                <a:latin typeface="+mn-lt"/>
              </a:rPr>
              <a:t> </a:t>
            </a:r>
            <a:r>
              <a:rPr lang="tr-TR" sz="3200" b="1" dirty="0" err="1" smtClean="0">
                <a:latin typeface="+mn-lt"/>
              </a:rPr>
              <a:t>Nucleation</a:t>
            </a:r>
            <a:endParaRPr lang="en-GB" sz="3200" b="1" dirty="0">
              <a:latin typeface="+mn-lt"/>
            </a:endParaRPr>
          </a:p>
        </p:txBody>
      </p:sp>
      <p:sp>
        <p:nvSpPr>
          <p:cNvPr id="3" name="İçerik Yer Tutucusu 2"/>
          <p:cNvSpPr>
            <a:spLocks noGrp="1"/>
          </p:cNvSpPr>
          <p:nvPr>
            <p:ph idx="1"/>
          </p:nvPr>
        </p:nvSpPr>
        <p:spPr>
          <a:xfrm>
            <a:off x="396830" y="1330080"/>
            <a:ext cx="7886700" cy="4351338"/>
          </a:xfrm>
        </p:spPr>
        <p:txBody>
          <a:bodyPr/>
          <a:lstStyle/>
          <a:p>
            <a:pPr algn="just"/>
            <a:r>
              <a:rPr lang="en-GB" dirty="0" smtClean="0"/>
              <a:t>The theory considered homogeneous nucleation the formation of one phase by the aggregation of components of another phase without change of composition and without being influenced by impurities or external surfaces. </a:t>
            </a:r>
            <a:endParaRPr lang="en-GB" dirty="0"/>
          </a:p>
        </p:txBody>
      </p:sp>
      <p:pic>
        <p:nvPicPr>
          <p:cNvPr id="4" name="Resim 3"/>
          <p:cNvPicPr>
            <a:picLocks noChangeAspect="1"/>
          </p:cNvPicPr>
          <p:nvPr/>
        </p:nvPicPr>
        <p:blipFill>
          <a:blip r:embed="rId2"/>
          <a:stretch>
            <a:fillRect/>
          </a:stretch>
        </p:blipFill>
        <p:spPr>
          <a:xfrm>
            <a:off x="2574602" y="3505749"/>
            <a:ext cx="3729725" cy="2771940"/>
          </a:xfrm>
          <a:prstGeom prst="rect">
            <a:avLst/>
          </a:prstGeom>
        </p:spPr>
      </p:pic>
    </p:spTree>
    <p:extLst>
      <p:ext uri="{BB962C8B-B14F-4D97-AF65-F5344CB8AC3E}">
        <p14:creationId xmlns:p14="http://schemas.microsoft.com/office/powerpoint/2010/main" val="2847260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827295" y="463640"/>
            <a:ext cx="5002999" cy="3335332"/>
          </a:xfrm>
          <a:prstGeom prst="rect">
            <a:avLst/>
          </a:prstGeom>
        </p:spPr>
      </p:pic>
      <mc:AlternateContent xmlns:mc="http://schemas.openxmlformats.org/markup-compatibility/2006" xmlns:a14="http://schemas.microsoft.com/office/drawing/2010/main">
        <mc:Choice Requires="a14">
          <p:sp>
            <p:nvSpPr>
              <p:cNvPr id="5" name="Dikdörtgen 4"/>
              <p:cNvSpPr/>
              <p:nvPr/>
            </p:nvSpPr>
            <p:spPr>
              <a:xfrm>
                <a:off x="772732" y="4301201"/>
                <a:ext cx="8371268" cy="1975669"/>
              </a:xfrm>
              <a:prstGeom prst="rect">
                <a:avLst/>
              </a:prstGeom>
            </p:spPr>
            <p:txBody>
              <a:bodyPr wrap="square">
                <a:spAutoFit/>
              </a:bodyPr>
              <a:lstStyle/>
              <a:p>
                <a:pPr>
                  <a:lnSpc>
                    <a:spcPct val="115000"/>
                  </a:lnSpc>
                  <a:spcAft>
                    <a:spcPts val="1000"/>
                  </a:spcAft>
                </a:pPr>
                <a14:m>
                  <m:oMath xmlns:m="http://schemas.openxmlformats.org/officeDocument/2006/math">
                    <m:r>
                      <a:rPr lang="tr-TR" sz="2400" i="1" smtClean="0">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tr-TR"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𝐺</m:t>
                        </m:r>
                      </m:e>
                      <m:sub>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𝑆</m:t>
                        </m:r>
                      </m:sub>
                    </m:sSub>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m:t>
                    </m:r>
                    <m:r>
                      <a:rPr lang="tr-TR" sz="2400" i="1">
                        <a:effectLst/>
                        <a:latin typeface="Cambria Math" panose="02040503050406030204" pitchFamily="18" charset="0"/>
                        <a:ea typeface="Calibri" panose="020F0502020204030204" pitchFamily="34" charset="0"/>
                        <a:cs typeface="Times New Roman" panose="02020603050405020304" pitchFamily="18" charset="0"/>
                      </a:rPr>
                      <m:t>4</m:t>
                    </m:r>
                    <m:r>
                      <a:rPr lang="tr-TR" sz="2400" i="1">
                        <a:effectLst/>
                        <a:latin typeface="Cambria Math" panose="02040503050406030204" pitchFamily="18" charset="0"/>
                        <a:ea typeface="Calibri" panose="020F0502020204030204" pitchFamily="34" charset="0"/>
                        <a:cs typeface="Times New Roman" panose="02020603050405020304" pitchFamily="18" charset="0"/>
                      </a:rPr>
                      <m:t>𝜋</m:t>
                    </m:r>
                    <m:sSup>
                      <m:sSupPr>
                        <m:ctrlPr>
                          <a:rPr lang="tr-TR" sz="2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tr-TR" sz="2400" i="1">
                            <a:effectLst/>
                            <a:latin typeface="Cambria Math" panose="02040503050406030204" pitchFamily="18" charset="0"/>
                            <a:ea typeface="Calibri" panose="020F0502020204030204" pitchFamily="34" charset="0"/>
                            <a:cs typeface="Times New Roman" panose="02020603050405020304" pitchFamily="18" charset="0"/>
                          </a:rPr>
                          <m:t>𝑟</m:t>
                        </m:r>
                      </m:e>
                      <m:sup>
                        <m:r>
                          <a:rPr lang="tr-TR" sz="2400" i="1">
                            <a:effectLst/>
                            <a:latin typeface="Cambria Math" panose="02040503050406030204" pitchFamily="18" charset="0"/>
                            <a:ea typeface="Calibri" panose="020F0502020204030204" pitchFamily="34" charset="0"/>
                            <a:cs typeface="Times New Roman" panose="02020603050405020304" pitchFamily="18" charset="0"/>
                          </a:rPr>
                          <m:t>2</m:t>
                        </m:r>
                      </m:sup>
                    </m:sSup>
                    <m:sSub>
                      <m:sSubPr>
                        <m:ctrlPr>
                          <a:rPr lang="tr-TR"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tr-TR" sz="2400" i="1">
                            <a:effectLst/>
                            <a:latin typeface="Cambria Math" panose="02040503050406030204" pitchFamily="18" charset="0"/>
                            <a:ea typeface="Calibri" panose="020F0502020204030204" pitchFamily="34" charset="0"/>
                            <a:cs typeface="Times New Roman" panose="02020603050405020304" pitchFamily="18" charset="0"/>
                          </a:rPr>
                          <m:t>𝛾</m:t>
                        </m:r>
                      </m:e>
                      <m:sub>
                        <m:r>
                          <a:rPr lang="tr-TR" sz="2400" i="1">
                            <a:effectLst/>
                            <a:latin typeface="Cambria Math" panose="02040503050406030204" pitchFamily="18" charset="0"/>
                            <a:ea typeface="Calibri" panose="020F0502020204030204" pitchFamily="34" charset="0"/>
                            <a:cs typeface="Times New Roman" panose="02020603050405020304" pitchFamily="18" charset="0"/>
                          </a:rPr>
                          <m:t>𝐿𝐶</m:t>
                        </m:r>
                        <m:r>
                          <a:rPr lang="tr-TR" sz="2400" i="1">
                            <a:effectLst/>
                            <a:latin typeface="Cambria Math" panose="02040503050406030204" pitchFamily="18" charset="0"/>
                            <a:ea typeface="Calibri" panose="020F0502020204030204" pitchFamily="34" charset="0"/>
                            <a:cs typeface="Times New Roman" panose="02020603050405020304" pitchFamily="18" charset="0"/>
                          </a:rPr>
                          <m:t>  </m:t>
                        </m:r>
                      </m:sub>
                    </m:sSub>
                  </m:oMath>
                </a14:m>
                <a:r>
                  <a:rPr lang="tr-TR" sz="2400" dirty="0">
                    <a:effectLst/>
                    <a:latin typeface="Calibri" panose="020F0502020204030204" pitchFamily="34" charset="0"/>
                    <a:ea typeface="Times New Roman" panose="02020603050405020304" pitchFamily="18" charset="0"/>
                    <a:cs typeface="Times New Roman" panose="02020603050405020304" pitchFamily="18" charset="0"/>
                  </a:rPr>
                  <a:t>(</a:t>
                </a:r>
                <a:r>
                  <a:rPr lang="tr-TR" sz="2400" dirty="0" err="1">
                    <a:effectLst/>
                    <a:latin typeface="Calibri" panose="020F0502020204030204" pitchFamily="34" charset="0"/>
                    <a:ea typeface="Times New Roman" panose="02020603050405020304" pitchFamily="18" charset="0"/>
                    <a:cs typeface="Times New Roman" panose="02020603050405020304" pitchFamily="18" charset="0"/>
                  </a:rPr>
                  <a:t>Surface</a:t>
                </a: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 </a:t>
                </a:r>
                <a:r>
                  <a:rPr lang="tr-TR" sz="2400" dirty="0" err="1">
                    <a:effectLst/>
                    <a:latin typeface="Calibri" panose="020F0502020204030204" pitchFamily="34" charset="0"/>
                    <a:ea typeface="Times New Roman" panose="02020603050405020304" pitchFamily="18" charset="0"/>
                    <a:cs typeface="Times New Roman" panose="02020603050405020304" pitchFamily="18" charset="0"/>
                  </a:rPr>
                  <a:t>free</a:t>
                </a: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 </a:t>
                </a:r>
                <a:r>
                  <a:rPr lang="tr-TR" sz="2400" dirty="0" err="1">
                    <a:effectLst/>
                    <a:latin typeface="Calibri" panose="020F0502020204030204" pitchFamily="34" charset="0"/>
                    <a:ea typeface="Times New Roman" panose="02020603050405020304" pitchFamily="18" charset="0"/>
                    <a:cs typeface="Times New Roman" panose="02020603050405020304" pitchFamily="18" charset="0"/>
                  </a:rPr>
                  <a:t>energy</a:t>
                </a: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 </a:t>
                </a:r>
                <a:r>
                  <a:rPr lang="tr-TR" sz="2400" dirty="0" err="1">
                    <a:effectLst/>
                    <a:latin typeface="Calibri" panose="020F0502020204030204" pitchFamily="34" charset="0"/>
                    <a:ea typeface="Times New Roman" panose="02020603050405020304" pitchFamily="18" charset="0"/>
                    <a:cs typeface="Times New Roman" panose="02020603050405020304" pitchFamily="18" charset="0"/>
                  </a:rPr>
                  <a:t>change</a:t>
                </a: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14:m>
                  <m:oMath xmlns:m="http://schemas.openxmlformats.org/officeDocument/2006/math">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tr-TR"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𝐺</m:t>
                        </m:r>
                      </m:e>
                      <m:sub>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𝑉</m:t>
                        </m:r>
                      </m:sub>
                    </m:sSub>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tr-TR"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tr-TR" sz="2400" i="1">
                            <a:effectLst/>
                            <a:latin typeface="Cambria Math" panose="02040503050406030204" pitchFamily="18" charset="0"/>
                            <a:ea typeface="Calibri" panose="020F0502020204030204" pitchFamily="34" charset="0"/>
                            <a:cs typeface="Times New Roman" panose="02020603050405020304" pitchFamily="18" charset="0"/>
                          </a:rPr>
                          <m:t>4</m:t>
                        </m:r>
                      </m:num>
                      <m:den>
                        <m:r>
                          <a:rPr lang="tr-TR" sz="2400" i="1">
                            <a:effectLst/>
                            <a:latin typeface="Cambria Math" panose="02040503050406030204" pitchFamily="18" charset="0"/>
                            <a:ea typeface="Calibri" panose="020F0502020204030204" pitchFamily="34" charset="0"/>
                            <a:cs typeface="Times New Roman" panose="02020603050405020304" pitchFamily="18" charset="0"/>
                          </a:rPr>
                          <m:t>3</m:t>
                        </m:r>
                      </m:den>
                    </m:f>
                    <m:r>
                      <a:rPr lang="tr-TR" sz="2400" i="1">
                        <a:effectLst/>
                        <a:latin typeface="Cambria Math" panose="02040503050406030204" pitchFamily="18" charset="0"/>
                        <a:ea typeface="Calibri" panose="020F0502020204030204" pitchFamily="34" charset="0"/>
                        <a:cs typeface="Times New Roman" panose="02020603050405020304" pitchFamily="18" charset="0"/>
                      </a:rPr>
                      <m:t>𝜋</m:t>
                    </m:r>
                    <m:sSup>
                      <m:sSupPr>
                        <m:ctrlPr>
                          <a:rPr lang="tr-TR" sz="2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tr-TR" sz="2400" i="1">
                            <a:effectLst/>
                            <a:latin typeface="Cambria Math" panose="02040503050406030204" pitchFamily="18" charset="0"/>
                            <a:ea typeface="Calibri" panose="020F0502020204030204" pitchFamily="34" charset="0"/>
                            <a:cs typeface="Times New Roman" panose="02020603050405020304" pitchFamily="18" charset="0"/>
                          </a:rPr>
                          <m:t>𝑟</m:t>
                        </m:r>
                      </m:e>
                      <m:sup>
                        <m:r>
                          <a:rPr lang="tr-TR" sz="2400" i="1">
                            <a:effectLst/>
                            <a:latin typeface="Cambria Math" panose="02040503050406030204" pitchFamily="18" charset="0"/>
                            <a:ea typeface="Calibri" panose="020F0502020204030204" pitchFamily="34" charset="0"/>
                            <a:cs typeface="Times New Roman" panose="02020603050405020304" pitchFamily="18" charset="0"/>
                          </a:rPr>
                          <m:t>3</m:t>
                        </m:r>
                      </m:sup>
                    </m:sSup>
                    <m:r>
                      <a:rPr lang="tr-TR"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tr-TR"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tr-TR" sz="2400" i="1">
                            <a:effectLst/>
                            <a:latin typeface="Cambria Math" panose="02040503050406030204" pitchFamily="18" charset="0"/>
                            <a:ea typeface="Calibri" panose="020F0502020204030204" pitchFamily="34" charset="0"/>
                            <a:cs typeface="Times New Roman" panose="02020603050405020304" pitchFamily="18" charset="0"/>
                          </a:rPr>
                          <m:t>𝐺</m:t>
                        </m:r>
                      </m:e>
                      <m:sub>
                        <m:r>
                          <a:rPr lang="tr-TR" sz="2400" i="1">
                            <a:effectLst/>
                            <a:latin typeface="Cambria Math" panose="02040503050406030204" pitchFamily="18" charset="0"/>
                            <a:ea typeface="Calibri" panose="020F0502020204030204" pitchFamily="34" charset="0"/>
                            <a:cs typeface="Times New Roman" panose="02020603050405020304" pitchFamily="18" charset="0"/>
                          </a:rPr>
                          <m:t>𝑉</m:t>
                        </m:r>
                      </m:sub>
                    </m:sSub>
                  </m:oMath>
                </a14:m>
                <a:r>
                  <a:rPr lang="tr-TR" sz="2400" dirty="0">
                    <a:effectLst/>
                    <a:latin typeface="Calibri" panose="020F0502020204030204" pitchFamily="34" charset="0"/>
                    <a:ea typeface="Times New Roman" panose="02020603050405020304" pitchFamily="18" charset="0"/>
                    <a:cs typeface="Times New Roman" panose="02020603050405020304" pitchFamily="18" charset="0"/>
                  </a:rPr>
                  <a:t> (Volume </a:t>
                </a:r>
                <a:r>
                  <a:rPr lang="tr-TR" sz="2400" dirty="0" err="1">
                    <a:effectLst/>
                    <a:latin typeface="Calibri" panose="020F0502020204030204" pitchFamily="34" charset="0"/>
                    <a:ea typeface="Times New Roman" panose="02020603050405020304" pitchFamily="18" charset="0"/>
                    <a:cs typeface="Times New Roman" panose="02020603050405020304" pitchFamily="18" charset="0"/>
                  </a:rPr>
                  <a:t>free</a:t>
                </a: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 </a:t>
                </a:r>
                <a:r>
                  <a:rPr lang="tr-TR" sz="2400" dirty="0" err="1">
                    <a:effectLst/>
                    <a:latin typeface="Calibri" panose="020F0502020204030204" pitchFamily="34" charset="0"/>
                    <a:ea typeface="Times New Roman" panose="02020603050405020304" pitchFamily="18" charset="0"/>
                    <a:cs typeface="Times New Roman" panose="02020603050405020304" pitchFamily="18" charset="0"/>
                  </a:rPr>
                  <a:t>energy</a:t>
                </a: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 </a:t>
                </a:r>
                <a:r>
                  <a:rPr lang="tr-TR" sz="2400" dirty="0" err="1">
                    <a:effectLst/>
                    <a:latin typeface="Calibri" panose="020F0502020204030204" pitchFamily="34" charset="0"/>
                    <a:ea typeface="Times New Roman" panose="02020603050405020304" pitchFamily="18" charset="0"/>
                    <a:cs typeface="Times New Roman" panose="02020603050405020304" pitchFamily="18" charset="0"/>
                  </a:rPr>
                  <a:t>change</a:t>
                </a: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14:m>
                  <m:oMath xmlns:m="http://schemas.openxmlformats.org/officeDocument/2006/math">
                    <m:r>
                      <a:rPr lang="tr-TR"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tr-TR"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tr-TR" sz="2400" i="1">
                            <a:effectLst/>
                            <a:latin typeface="Cambria Math" panose="02040503050406030204" pitchFamily="18" charset="0"/>
                            <a:ea typeface="Calibri" panose="020F0502020204030204" pitchFamily="34" charset="0"/>
                            <a:cs typeface="Times New Roman" panose="02020603050405020304" pitchFamily="18" charset="0"/>
                          </a:rPr>
                          <m:t>𝐺</m:t>
                        </m:r>
                      </m:e>
                      <m:sub>
                        <m:r>
                          <a:rPr lang="tr-TR" sz="2400" i="1">
                            <a:effectLst/>
                            <a:latin typeface="Cambria Math" panose="02040503050406030204" pitchFamily="18" charset="0"/>
                            <a:ea typeface="Calibri" panose="020F0502020204030204" pitchFamily="34" charset="0"/>
                            <a:cs typeface="Times New Roman" panose="02020603050405020304" pitchFamily="18" charset="0"/>
                          </a:rPr>
                          <m:t>𝑇</m:t>
                        </m:r>
                      </m:sub>
                    </m:sSub>
                    <m:r>
                      <a:rPr lang="tr-TR" sz="24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tr-TR"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tr-TR" sz="2400" i="1">
                            <a:effectLst/>
                            <a:latin typeface="Cambria Math" panose="02040503050406030204" pitchFamily="18" charset="0"/>
                            <a:ea typeface="Calibri" panose="020F0502020204030204" pitchFamily="34" charset="0"/>
                            <a:cs typeface="Times New Roman" panose="02020603050405020304" pitchFamily="18" charset="0"/>
                          </a:rPr>
                          <m:t>4</m:t>
                        </m:r>
                      </m:num>
                      <m:den>
                        <m:r>
                          <a:rPr lang="tr-TR" sz="2400" i="1">
                            <a:effectLst/>
                            <a:latin typeface="Cambria Math" panose="02040503050406030204" pitchFamily="18" charset="0"/>
                            <a:ea typeface="Calibri" panose="020F0502020204030204" pitchFamily="34" charset="0"/>
                            <a:cs typeface="Times New Roman" panose="02020603050405020304" pitchFamily="18" charset="0"/>
                          </a:rPr>
                          <m:t>3</m:t>
                        </m:r>
                      </m:den>
                    </m:f>
                    <m:r>
                      <a:rPr lang="tr-TR" sz="2400" i="1">
                        <a:effectLst/>
                        <a:latin typeface="Cambria Math" panose="02040503050406030204" pitchFamily="18" charset="0"/>
                        <a:ea typeface="Calibri" panose="020F0502020204030204" pitchFamily="34" charset="0"/>
                        <a:cs typeface="Times New Roman" panose="02020603050405020304" pitchFamily="18" charset="0"/>
                      </a:rPr>
                      <m:t>𝜋</m:t>
                    </m:r>
                    <m:sSup>
                      <m:sSupPr>
                        <m:ctrlPr>
                          <a:rPr lang="tr-TR" sz="2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tr-TR" sz="2400" i="1">
                            <a:effectLst/>
                            <a:latin typeface="Cambria Math" panose="02040503050406030204" pitchFamily="18" charset="0"/>
                            <a:ea typeface="Calibri" panose="020F0502020204030204" pitchFamily="34" charset="0"/>
                            <a:cs typeface="Times New Roman" panose="02020603050405020304" pitchFamily="18" charset="0"/>
                          </a:rPr>
                          <m:t>𝑟</m:t>
                        </m:r>
                      </m:e>
                      <m:sup>
                        <m:r>
                          <a:rPr lang="tr-TR" sz="2400" i="1">
                            <a:effectLst/>
                            <a:latin typeface="Cambria Math" panose="02040503050406030204" pitchFamily="18" charset="0"/>
                            <a:ea typeface="Calibri" panose="020F0502020204030204" pitchFamily="34" charset="0"/>
                            <a:cs typeface="Times New Roman" panose="02020603050405020304" pitchFamily="18" charset="0"/>
                          </a:rPr>
                          <m:t>3</m:t>
                        </m:r>
                      </m:sup>
                    </m:sSup>
                    <m:r>
                      <a:rPr lang="tr-TR"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tr-TR"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tr-TR" sz="2400" i="1">
                            <a:effectLst/>
                            <a:latin typeface="Cambria Math" panose="02040503050406030204" pitchFamily="18" charset="0"/>
                            <a:ea typeface="Calibri" panose="020F0502020204030204" pitchFamily="34" charset="0"/>
                            <a:cs typeface="Times New Roman" panose="02020603050405020304" pitchFamily="18" charset="0"/>
                          </a:rPr>
                          <m:t>𝐺</m:t>
                        </m:r>
                      </m:e>
                      <m:sub>
                        <m:r>
                          <a:rPr lang="tr-TR" sz="2400" i="1">
                            <a:effectLst/>
                            <a:latin typeface="Cambria Math" panose="02040503050406030204" pitchFamily="18" charset="0"/>
                            <a:ea typeface="Calibri" panose="020F0502020204030204" pitchFamily="34" charset="0"/>
                            <a:cs typeface="Times New Roman" panose="02020603050405020304" pitchFamily="18" charset="0"/>
                          </a:rPr>
                          <m:t>𝑉</m:t>
                        </m:r>
                      </m:sub>
                    </m:sSub>
                    <m:r>
                      <a:rPr lang="tr-TR" sz="2400" i="1">
                        <a:effectLst/>
                        <a:latin typeface="Cambria Math" panose="02040503050406030204" pitchFamily="18" charset="0"/>
                        <a:ea typeface="Calibri" panose="020F0502020204030204" pitchFamily="34" charset="0"/>
                        <a:cs typeface="Times New Roman" panose="02020603050405020304" pitchFamily="18" charset="0"/>
                      </a:rPr>
                      <m:t>+ 4</m:t>
                    </m:r>
                    <m:r>
                      <a:rPr lang="tr-TR" sz="2400" i="1">
                        <a:effectLst/>
                        <a:latin typeface="Cambria Math" panose="02040503050406030204" pitchFamily="18" charset="0"/>
                        <a:ea typeface="Calibri" panose="020F0502020204030204" pitchFamily="34" charset="0"/>
                        <a:cs typeface="Times New Roman" panose="02020603050405020304" pitchFamily="18" charset="0"/>
                      </a:rPr>
                      <m:t>𝜋</m:t>
                    </m:r>
                    <m:sSup>
                      <m:sSupPr>
                        <m:ctrlPr>
                          <a:rPr lang="tr-TR" sz="2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tr-TR" sz="2400" i="1">
                            <a:effectLst/>
                            <a:latin typeface="Cambria Math" panose="02040503050406030204" pitchFamily="18" charset="0"/>
                            <a:ea typeface="Calibri" panose="020F0502020204030204" pitchFamily="34" charset="0"/>
                            <a:cs typeface="Times New Roman" panose="02020603050405020304" pitchFamily="18" charset="0"/>
                          </a:rPr>
                          <m:t>𝑟</m:t>
                        </m:r>
                      </m:e>
                      <m:sup>
                        <m:r>
                          <a:rPr lang="tr-TR" sz="2400" i="1">
                            <a:effectLst/>
                            <a:latin typeface="Cambria Math" panose="02040503050406030204" pitchFamily="18" charset="0"/>
                            <a:ea typeface="Calibri" panose="020F0502020204030204" pitchFamily="34" charset="0"/>
                            <a:cs typeface="Times New Roman" panose="02020603050405020304" pitchFamily="18" charset="0"/>
                          </a:rPr>
                          <m:t>2</m:t>
                        </m:r>
                      </m:sup>
                    </m:sSup>
                    <m:sSub>
                      <m:sSubPr>
                        <m:ctrlPr>
                          <a:rPr lang="tr-TR"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tr-TR" sz="2400" i="1">
                            <a:effectLst/>
                            <a:latin typeface="Cambria Math" panose="02040503050406030204" pitchFamily="18" charset="0"/>
                            <a:ea typeface="Calibri" panose="020F0502020204030204" pitchFamily="34" charset="0"/>
                            <a:cs typeface="Times New Roman" panose="02020603050405020304" pitchFamily="18" charset="0"/>
                          </a:rPr>
                          <m:t>𝛾</m:t>
                        </m:r>
                      </m:e>
                      <m:sub>
                        <m:r>
                          <a:rPr lang="tr-TR" sz="2400" i="1">
                            <a:effectLst/>
                            <a:latin typeface="Cambria Math" panose="02040503050406030204" pitchFamily="18" charset="0"/>
                            <a:ea typeface="Calibri" panose="020F0502020204030204" pitchFamily="34" charset="0"/>
                            <a:cs typeface="Times New Roman" panose="02020603050405020304" pitchFamily="18" charset="0"/>
                          </a:rPr>
                          <m:t>𝐿𝐶</m:t>
                        </m:r>
                        <m:r>
                          <a:rPr lang="tr-TR" sz="2400" i="1">
                            <a:effectLst/>
                            <a:latin typeface="Cambria Math" panose="02040503050406030204" pitchFamily="18" charset="0"/>
                            <a:ea typeface="Calibri" panose="020F0502020204030204" pitchFamily="34" charset="0"/>
                            <a:cs typeface="Times New Roman" panose="02020603050405020304" pitchFamily="18" charset="0"/>
                          </a:rPr>
                          <m:t>  </m:t>
                        </m:r>
                      </m:sub>
                    </m:sSub>
                  </m:oMath>
                </a14:m>
                <a:r>
                  <a:rPr lang="tr-TR" sz="2400" dirty="0">
                    <a:effectLst/>
                    <a:latin typeface="Calibri" panose="020F0502020204030204" pitchFamily="34" charset="0"/>
                    <a:ea typeface="Times New Roman" panose="02020603050405020304" pitchFamily="18" charset="0"/>
                    <a:cs typeface="Times New Roman" panose="02020603050405020304" pitchFamily="18" charset="0"/>
                  </a:rPr>
                  <a:t> (Total (net) </a:t>
                </a:r>
                <a:r>
                  <a:rPr lang="tr-TR" sz="2400" dirty="0" err="1">
                    <a:effectLst/>
                    <a:latin typeface="Calibri" panose="020F0502020204030204" pitchFamily="34" charset="0"/>
                    <a:ea typeface="Times New Roman" panose="02020603050405020304" pitchFamily="18" charset="0"/>
                    <a:cs typeface="Times New Roman" panose="02020603050405020304" pitchFamily="18" charset="0"/>
                  </a:rPr>
                  <a:t>free</a:t>
                </a: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 </a:t>
                </a:r>
                <a:r>
                  <a:rPr lang="tr-TR" sz="2400" dirty="0" err="1">
                    <a:effectLst/>
                    <a:latin typeface="Calibri" panose="020F0502020204030204" pitchFamily="34" charset="0"/>
                    <a:ea typeface="Times New Roman" panose="02020603050405020304" pitchFamily="18" charset="0"/>
                    <a:cs typeface="Times New Roman" panose="02020603050405020304" pitchFamily="18" charset="0"/>
                  </a:rPr>
                  <a:t>energy</a:t>
                </a: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 </a:t>
                </a:r>
                <a:r>
                  <a:rPr lang="tr-TR" sz="2400" dirty="0" err="1">
                    <a:effectLst/>
                    <a:latin typeface="Calibri" panose="020F0502020204030204" pitchFamily="34" charset="0"/>
                    <a:ea typeface="Times New Roman" panose="02020603050405020304" pitchFamily="18" charset="0"/>
                    <a:cs typeface="Times New Roman" panose="02020603050405020304" pitchFamily="18" charset="0"/>
                  </a:rPr>
                  <a:t>change</a:t>
                </a: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Dikdörtgen 4"/>
              <p:cNvSpPr>
                <a:spLocks noRot="1" noChangeAspect="1" noMove="1" noResize="1" noEditPoints="1" noAdjustHandles="1" noChangeArrowheads="1" noChangeShapeType="1" noTextEdit="1"/>
              </p:cNvSpPr>
              <p:nvPr/>
            </p:nvSpPr>
            <p:spPr>
              <a:xfrm>
                <a:off x="772732" y="4301201"/>
                <a:ext cx="8371268" cy="1975669"/>
              </a:xfrm>
              <a:prstGeom prst="rect">
                <a:avLst/>
              </a:prstGeom>
              <a:blipFill rotWithShape="0">
                <a:blip r:embed="rId3"/>
                <a:stretch>
                  <a:fillRect l="-218" t="-926" b="-2469"/>
                </a:stretch>
              </a:blipFill>
            </p:spPr>
            <p:txBody>
              <a:bodyPr/>
              <a:lstStyle/>
              <a:p>
                <a:r>
                  <a:rPr lang="en-GB">
                    <a:noFill/>
                  </a:rPr>
                  <a:t> </a:t>
                </a:r>
              </a:p>
            </p:txBody>
          </p:sp>
        </mc:Fallback>
      </mc:AlternateContent>
    </p:spTree>
    <p:extLst>
      <p:ext uri="{BB962C8B-B14F-4D97-AF65-F5344CB8AC3E}">
        <p14:creationId xmlns:p14="http://schemas.microsoft.com/office/powerpoint/2010/main" val="29050264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645034" y="515156"/>
            <a:ext cx="7703622" cy="5777718"/>
          </a:xfrm>
          <a:prstGeom prst="rect">
            <a:avLst/>
          </a:prstGeom>
        </p:spPr>
      </p:pic>
    </p:spTree>
    <p:extLst>
      <p:ext uri="{BB962C8B-B14F-4D97-AF65-F5344CB8AC3E}">
        <p14:creationId xmlns:p14="http://schemas.microsoft.com/office/powerpoint/2010/main" val="36739636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242</TotalTime>
  <Words>586</Words>
  <Application>Microsoft Office PowerPoint</Application>
  <PresentationFormat>Ekran Gösterisi (4:3)</PresentationFormat>
  <Paragraphs>69</Paragraphs>
  <Slides>24</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24</vt:i4>
      </vt:variant>
    </vt:vector>
  </HeadingPairs>
  <TitlesOfParts>
    <vt:vector size="30" baseType="lpstr">
      <vt:lpstr>Arial</vt:lpstr>
      <vt:lpstr>Calibri</vt:lpstr>
      <vt:lpstr>Calibri Light</vt:lpstr>
      <vt:lpstr>Cambria Math</vt:lpstr>
      <vt:lpstr>Times New Roman</vt:lpstr>
      <vt:lpstr>Office Teması</vt:lpstr>
      <vt:lpstr>Nucleation</vt:lpstr>
      <vt:lpstr>PowerPoint Sunusu</vt:lpstr>
      <vt:lpstr>PowerPoint Sunusu</vt:lpstr>
      <vt:lpstr>PowerPoint Sunusu</vt:lpstr>
      <vt:lpstr>PowerPoint Sunusu</vt:lpstr>
      <vt:lpstr>PowerPoint Sunusu</vt:lpstr>
      <vt:lpstr>Homogeneous Nucleation</vt:lpstr>
      <vt:lpstr>PowerPoint Sunusu</vt:lpstr>
      <vt:lpstr>PowerPoint Sunusu</vt:lpstr>
      <vt:lpstr>PowerPoint Sunusu</vt:lpstr>
      <vt:lpstr>PowerPoint Sunusu</vt:lpstr>
      <vt:lpstr>PowerPoint Sunusu</vt:lpstr>
      <vt:lpstr>PowerPoint Sunusu</vt:lpstr>
      <vt:lpstr>PowerPoint Sunusu</vt:lpstr>
      <vt:lpstr>PowerPoint Sunusu</vt:lpstr>
      <vt:lpstr>Heterogeneous Nucleation</vt:lpstr>
      <vt:lpstr>PowerPoint Sunusu</vt:lpstr>
      <vt:lpstr>PowerPoint Sunusu</vt:lpstr>
      <vt:lpstr>PowerPoint Sunusu</vt:lpstr>
      <vt:lpstr>PowerPoint Sunusu</vt:lpstr>
      <vt:lpstr>Nucleating Agents</vt:lpstr>
      <vt:lpstr>PowerPoint Sunusu</vt:lpstr>
      <vt:lpstr>PowerPoint Sunusu</vt:lpstr>
      <vt:lpstr>Dynamic Nucleation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Nucleation</dc:title>
  <dc:creator>Kerem</dc:creator>
  <cp:lastModifiedBy>PENCERE-PC</cp:lastModifiedBy>
  <cp:revision>27</cp:revision>
  <dcterms:created xsi:type="dcterms:W3CDTF">2020-10-06T08:07:23Z</dcterms:created>
  <dcterms:modified xsi:type="dcterms:W3CDTF">2021-10-11T12:24:09Z</dcterms:modified>
</cp:coreProperties>
</file>