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70" r:id="rId4"/>
    <p:sldId id="271" r:id="rId5"/>
    <p:sldId id="258" r:id="rId6"/>
    <p:sldId id="272" r:id="rId7"/>
    <p:sldId id="273" r:id="rId8"/>
    <p:sldId id="274" r:id="rId9"/>
    <p:sldId id="259" r:id="rId10"/>
    <p:sldId id="275" r:id="rId11"/>
    <p:sldId id="276" r:id="rId12"/>
    <p:sldId id="260" r:id="rId13"/>
    <p:sldId id="261" r:id="rId14"/>
    <p:sldId id="277" r:id="rId15"/>
    <p:sldId id="278" r:id="rId16"/>
    <p:sldId id="279" r:id="rId17"/>
    <p:sldId id="262" r:id="rId18"/>
    <p:sldId id="280" r:id="rId19"/>
    <p:sldId id="281" r:id="rId20"/>
    <p:sldId id="263" r:id="rId21"/>
    <p:sldId id="282" r:id="rId22"/>
    <p:sldId id="283" r:id="rId23"/>
    <p:sldId id="284" r:id="rId24"/>
    <p:sldId id="285" r:id="rId25"/>
    <p:sldId id="286" r:id="rId26"/>
    <p:sldId id="264" r:id="rId27"/>
    <p:sldId id="265" r:id="rId28"/>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2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281E95CC-E3CC-4708-9ABC-B96BBF67943F}" type="datetimeFigureOut">
              <a:rPr lang="tr-TR" smtClean="0"/>
              <a:t>30.09.2019</a:t>
            </a:fld>
            <a:endParaRPr lang="tr-TR"/>
          </a:p>
        </p:txBody>
      </p:sp>
      <p:sp>
        <p:nvSpPr>
          <p:cNvPr id="4" name="Slayt Görüntüsü Yer Tutucusu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F5445F10-69E1-4A22-BE32-90D41263EDE3}" type="slidenum">
              <a:rPr lang="tr-TR" smtClean="0"/>
              <a:t>‹#›</a:t>
            </a:fld>
            <a:endParaRPr lang="tr-TR"/>
          </a:p>
        </p:txBody>
      </p:sp>
    </p:spTree>
    <p:extLst>
      <p:ext uri="{BB962C8B-B14F-4D97-AF65-F5344CB8AC3E}">
        <p14:creationId xmlns:p14="http://schemas.microsoft.com/office/powerpoint/2010/main" val="306909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7428D2B-7D71-4C6A-8404-688A1D469997}" type="slidenum">
              <a:rPr lang="tr-TR" smtClean="0"/>
              <a:pPr/>
              <a:t>19</a:t>
            </a:fld>
            <a:endParaRPr lang="tr-TR"/>
          </a:p>
        </p:txBody>
      </p:sp>
    </p:spTree>
    <p:extLst>
      <p:ext uri="{BB962C8B-B14F-4D97-AF65-F5344CB8AC3E}">
        <p14:creationId xmlns:p14="http://schemas.microsoft.com/office/powerpoint/2010/main" val="253966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8B683967-E538-4FE9-A81D-BA1C7904B7A0}" type="datetimeFigureOut">
              <a:rPr lang="en-US"/>
              <a:pPr>
                <a:defRPr/>
              </a:pPr>
              <a:t>9/30/2019</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5DC7A96D-9AD8-40A0-B873-4A41AC76A4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BD5F599-A32E-4603-A641-C5E2DE0533EE}" type="datetimeFigureOut">
              <a:rPr lang="en-US"/>
              <a:pPr>
                <a:defRPr/>
              </a:pPr>
              <a:t>9/30/2019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6236AA9-A5A5-449A-A581-3B3AA92385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B8AF1F8-480C-4ABB-86E8-91F3ED7F23D5}" type="datetimeFigureOut">
              <a:rPr lang="en-US"/>
              <a:pPr>
                <a:defRPr/>
              </a:pPr>
              <a:t>9/30/2019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E0563AEC-ECA4-4BB0-AB07-4ECECECFDD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78C5E0BE-0F22-4D96-9779-84758848954C}" type="datetimeFigureOut">
              <a:rPr lang="en-US"/>
              <a:pPr>
                <a:defRPr/>
              </a:pPr>
              <a:t>9/30/2019</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C1921BC8-5C78-42F9-8360-BABF53A042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9A3FDB3E-B22F-4C0C-AAC8-F22BB1791A5C}" type="datetimeFigureOut">
              <a:rPr lang="en-US"/>
              <a:pPr>
                <a:defRPr/>
              </a:pPr>
              <a:t>9/30/2019</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34133648-15B8-40B5-963B-04628E1987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1B4E8367-01F7-4E85-BC8A-D3DC4AB01EE4}" type="datetimeFigureOut">
              <a:rPr lang="en-US"/>
              <a:pPr>
                <a:defRPr/>
              </a:pPr>
              <a:t>9/30/2019</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3D596B6-FF71-493C-AA91-EBE2033B01B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C8E4B043-4E56-4662-88EB-3B84776C1BDC}" type="datetimeFigureOut">
              <a:rPr lang="en-US"/>
              <a:pPr>
                <a:defRPr/>
              </a:pPr>
              <a:t>9/30/2019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215E7F3B-A881-42AD-A0A5-A84BAD9AA5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52FFA2A1-AE70-4F4D-AC10-F79D2C72DFE8}" type="datetimeFigureOut">
              <a:rPr lang="en-US"/>
              <a:pPr>
                <a:defRPr/>
              </a:pPr>
              <a:t>9/30/2019</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0EF185A0-0FED-49E1-B577-E4D80F6F4CF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CC8CA094-F02D-4335-A971-EAC008E728F8}" type="datetimeFigureOut">
              <a:rPr lang="en-US"/>
              <a:pPr>
                <a:defRPr/>
              </a:pPr>
              <a:t>9/30/2019</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822DF4C9-125D-4C17-9212-65C5A57919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15EB596-B64E-42AB-9EF1-05F52E20B891}" type="datetimeFigureOut">
              <a:rPr lang="en-US"/>
              <a:pPr>
                <a:defRPr/>
              </a:pPr>
              <a:t>9/30/2019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CB76FF3-BFCC-442A-97D8-D3CE911347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1AAB1278-B791-4698-A2D4-CEACC3AF7B13}" type="datetimeFigureOut">
              <a:rPr lang="en-US"/>
              <a:pPr>
                <a:defRPr/>
              </a:pPr>
              <a:t>9/30/2019</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4E486F37-810F-4324-A52A-36D5745E71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7F0A3EDF-D035-4A71-997B-A06E6EA08D4B}" type="datetimeFigureOut">
              <a:rPr lang="en-US"/>
              <a:pPr>
                <a:defRPr/>
              </a:pPr>
              <a:t>9/30/2019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4124482E-1FC6-40A1-8C10-523B418F16A7}"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8" r:id="rId4"/>
    <p:sldLayoutId id="2147483674" r:id="rId5"/>
    <p:sldLayoutId id="2147483669" r:id="rId6"/>
    <p:sldLayoutId id="2147483675" r:id="rId7"/>
    <p:sldLayoutId id="2147483676" r:id="rId8"/>
    <p:sldLayoutId id="2147483677" r:id="rId9"/>
    <p:sldLayoutId id="2147483670" r:id="rId10"/>
    <p:sldLayoutId id="2147483671" r:id="rId11"/>
  </p:sldLayoutIdLst>
  <p:txStyles>
    <p:titleStyle>
      <a:lvl1pPr algn="l" rtl="0" eaLnBrk="0" fontAlgn="base" hangingPunct="0">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33A2C"/>
          </a:solidFill>
          <a:latin typeface="Gill Sans MT"/>
        </a:defRPr>
      </a:lvl2pPr>
      <a:lvl3pPr algn="l" rtl="0" eaLnBrk="0" fontAlgn="base" hangingPunct="0">
        <a:spcBef>
          <a:spcPct val="0"/>
        </a:spcBef>
        <a:spcAft>
          <a:spcPct val="0"/>
        </a:spcAft>
        <a:defRPr sz="4300">
          <a:solidFill>
            <a:srgbClr val="533A2C"/>
          </a:solidFill>
          <a:latin typeface="Gill Sans MT"/>
        </a:defRPr>
      </a:lvl3pPr>
      <a:lvl4pPr algn="l" rtl="0" eaLnBrk="0" fontAlgn="base" hangingPunct="0">
        <a:spcBef>
          <a:spcPct val="0"/>
        </a:spcBef>
        <a:spcAft>
          <a:spcPct val="0"/>
        </a:spcAft>
        <a:defRPr sz="4300">
          <a:solidFill>
            <a:srgbClr val="533A2C"/>
          </a:solidFill>
          <a:latin typeface="Gill Sans MT"/>
        </a:defRPr>
      </a:lvl4pPr>
      <a:lvl5pPr algn="l" rtl="0" eaLnBrk="0" fontAlgn="base" hangingPunct="0">
        <a:spcBef>
          <a:spcPct val="0"/>
        </a:spcBef>
        <a:spcAft>
          <a:spcPct val="0"/>
        </a:spcAft>
        <a:defRPr sz="4300">
          <a:solidFill>
            <a:srgbClr val="533A2C"/>
          </a:solidFill>
          <a:latin typeface="Gill Sans MT"/>
        </a:defRPr>
      </a:lvl5pPr>
      <a:lvl6pPr marL="457200" algn="l" rtl="0" fontAlgn="base">
        <a:spcBef>
          <a:spcPct val="0"/>
        </a:spcBef>
        <a:spcAft>
          <a:spcPct val="0"/>
        </a:spcAft>
        <a:defRPr sz="4300">
          <a:solidFill>
            <a:srgbClr val="533A2C"/>
          </a:solidFill>
          <a:latin typeface="Gill Sans MT"/>
        </a:defRPr>
      </a:lvl6pPr>
      <a:lvl7pPr marL="914400" algn="l" rtl="0" fontAlgn="base">
        <a:spcBef>
          <a:spcPct val="0"/>
        </a:spcBef>
        <a:spcAft>
          <a:spcPct val="0"/>
        </a:spcAft>
        <a:defRPr sz="4300">
          <a:solidFill>
            <a:srgbClr val="533A2C"/>
          </a:solidFill>
          <a:latin typeface="Gill Sans MT"/>
        </a:defRPr>
      </a:lvl7pPr>
      <a:lvl8pPr marL="1371600" algn="l" rtl="0" fontAlgn="base">
        <a:spcBef>
          <a:spcPct val="0"/>
        </a:spcBef>
        <a:spcAft>
          <a:spcPct val="0"/>
        </a:spcAft>
        <a:defRPr sz="4300">
          <a:solidFill>
            <a:srgbClr val="533A2C"/>
          </a:solidFill>
          <a:latin typeface="Gill Sans MT"/>
        </a:defRPr>
      </a:lvl8pPr>
      <a:lvl9pPr marL="1828800" algn="l" rtl="0" fontAlgn="base">
        <a:spcBef>
          <a:spcPct val="0"/>
        </a:spcBef>
        <a:spcAft>
          <a:spcPct val="0"/>
        </a:spcAft>
        <a:defRPr sz="4300">
          <a:solidFill>
            <a:srgbClr val="533A2C"/>
          </a:solidFill>
          <a:latin typeface="Gill Sans MT"/>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3600"/>
            <a:ext cx="7407275" cy="2209800"/>
          </a:xfrm>
        </p:spPr>
        <p:txBody>
          <a:bodyPr vert="horz" wrap="square" lIns="91440" tIns="45720" rIns="91440" bIns="45720" numCol="1" anchorCtr="0" compatLnSpc="1">
            <a:prstTxWarp prst="textNoShape">
              <a:avLst/>
            </a:prstTxWarp>
            <a:normAutofit/>
          </a:bodyPr>
          <a:lstStyle/>
          <a:p>
            <a:pPr algn="ctr" eaLnBrk="1" hangingPunct="1"/>
            <a:r>
              <a:rPr lang="en-US" sz="5400" b="1" u="sng" dirty="0" smtClean="0">
                <a:effectLst>
                  <a:outerShdw blurRad="38100" dist="38100" dir="2700000" algn="tl">
                    <a:srgbClr val="C0C0C0"/>
                  </a:outerShdw>
                </a:effectLst>
                <a:cs typeface="Times New Roman" pitchFamily="18" charset="0"/>
              </a:rPr>
              <a:t>Automobile Chassis</a:t>
            </a:r>
            <a:br>
              <a:rPr lang="en-US" sz="5400" b="1" u="sng" dirty="0" smtClean="0">
                <a:effectLst>
                  <a:outerShdw blurRad="38100" dist="38100" dir="2700000" algn="tl">
                    <a:srgbClr val="C0C0C0"/>
                  </a:outerShdw>
                </a:effectLst>
                <a:cs typeface="Times New Roman" pitchFamily="18" charset="0"/>
              </a:rPr>
            </a:br>
            <a:endParaRPr lang="en-US" sz="5400" b="1" dirty="0" smtClean="0">
              <a:effectLst>
                <a:outerShdw blurRad="38100" dist="38100" dir="2700000" algn="tl">
                  <a:srgbClr val="C0C0C0"/>
                </a:outerShdw>
              </a:effectLst>
              <a:cs typeface="Times New Roman" pitchFamily="18" charset="0"/>
            </a:endParaRPr>
          </a:p>
        </p:txBody>
      </p:sp>
      <p:sp>
        <p:nvSpPr>
          <p:cNvPr id="3" name="Subtitle 2"/>
          <p:cNvSpPr>
            <a:spLocks noGrp="1"/>
          </p:cNvSpPr>
          <p:nvPr>
            <p:ph type="subTitle" idx="1"/>
          </p:nvPr>
        </p:nvSpPr>
        <p:spPr>
          <a:xfrm>
            <a:off x="1447800" y="533400"/>
            <a:ext cx="7407275" cy="685800"/>
          </a:xfrm>
        </p:spPr>
        <p:txBody>
          <a:bodyPr>
            <a:normAutofit/>
          </a:bodyPr>
          <a:lstStyle/>
          <a:p>
            <a:pPr algn="ctr" eaLnBrk="1" fontAlgn="auto" hangingPunct="1">
              <a:spcAft>
                <a:spcPts val="0"/>
              </a:spcAft>
              <a:buFont typeface="Wingdings 2"/>
              <a:buNone/>
              <a:defRPr/>
            </a:pPr>
            <a:r>
              <a:rPr lang="en-US" sz="2800" dirty="0" smtClean="0"/>
              <a:t>A Presentation on </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Yer Tutucusu 10"/>
          <p:cNvPicPr>
            <a:picLocks noChangeAspect="1"/>
          </p:cNvPicPr>
          <p:nvPr/>
        </p:nvPicPr>
        <p:blipFill>
          <a:blip r:embed="rId2">
            <a:extLst>
              <a:ext uri="{28A0092B-C50C-407E-A947-70E740481C1C}">
                <a14:useLocalDpi xmlns:a14="http://schemas.microsoft.com/office/drawing/2010/main" val="0"/>
              </a:ext>
            </a:extLst>
          </a:blip>
          <a:srcRect l="64" r="64"/>
          <a:stretch>
            <a:fillRect/>
          </a:stretch>
        </p:blipFill>
        <p:spPr>
          <a:xfrm>
            <a:off x="1571604" y="1171588"/>
            <a:ext cx="5486400" cy="4114800"/>
          </a:xfrm>
          <a:prstGeom prst="rect">
            <a:avLst/>
          </a:prstGeom>
        </p:spPr>
      </p:pic>
    </p:spTree>
    <p:extLst>
      <p:ext uri="{BB962C8B-B14F-4D97-AF65-F5344CB8AC3E}">
        <p14:creationId xmlns:p14="http://schemas.microsoft.com/office/powerpoint/2010/main" val="185979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676400" y="285728"/>
            <a:ext cx="6738910" cy="1470025"/>
          </a:xfrm>
        </p:spPr>
        <p:txBody>
          <a:bodyPr/>
          <a:lstStyle/>
          <a:p>
            <a:r>
              <a:rPr lang="tr-TR" dirty="0" err="1" smtClean="0"/>
              <a:t>Space</a:t>
            </a:r>
            <a:r>
              <a:rPr lang="tr-TR" dirty="0" smtClean="0"/>
              <a:t> </a:t>
            </a:r>
            <a:r>
              <a:rPr lang="tr-TR" dirty="0" err="1" smtClean="0"/>
              <a:t>Frame</a:t>
            </a:r>
            <a:endParaRPr lang="tr-TR" dirty="0"/>
          </a:p>
        </p:txBody>
      </p:sp>
      <p:pic>
        <p:nvPicPr>
          <p:cNvPr id="5" name="4 Resim" descr="Adsız5.png"/>
          <p:cNvPicPr>
            <a:picLocks noChangeAspect="1"/>
          </p:cNvPicPr>
          <p:nvPr/>
        </p:nvPicPr>
        <p:blipFill>
          <a:blip r:embed="rId2"/>
          <a:stretch>
            <a:fillRect/>
          </a:stretch>
        </p:blipFill>
        <p:spPr>
          <a:xfrm>
            <a:off x="1143000" y="2498814"/>
            <a:ext cx="7786718" cy="3001888"/>
          </a:xfrm>
          <a:prstGeom prst="rect">
            <a:avLst/>
          </a:prstGeom>
        </p:spPr>
      </p:pic>
    </p:spTree>
    <p:extLst>
      <p:ext uri="{BB962C8B-B14F-4D97-AF65-F5344CB8AC3E}">
        <p14:creationId xmlns:p14="http://schemas.microsoft.com/office/powerpoint/2010/main" val="163221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143000"/>
            <a:ext cx="6553200" cy="5715000"/>
          </a:xfrm>
        </p:spPr>
        <p:txBody>
          <a:bodyPr>
            <a:normAutofit fontScale="90000"/>
          </a:bodyPr>
          <a:lstStyle/>
          <a:p>
            <a:pPr marL="457200" indent="-457200" eaLnBrk="1" fontAlgn="auto" hangingPunct="1">
              <a:spcAft>
                <a:spcPts val="0"/>
              </a:spcAft>
              <a:buFont typeface="Wingdings" pitchFamily="2" charset="2"/>
              <a:buChar char="Ø"/>
              <a:defRPr/>
            </a:pPr>
            <a:r>
              <a:rPr lang="en-US" sz="2700" b="1" dirty="0" smtClean="0">
                <a:solidFill>
                  <a:schemeClr val="tx2">
                    <a:satMod val="130000"/>
                  </a:schemeClr>
                </a:solidFill>
              </a:rPr>
              <a:t>Space Frame</a:t>
            </a:r>
            <a:r>
              <a:rPr lang="en-US" sz="2800" dirty="0" smtClean="0">
                <a:solidFill>
                  <a:schemeClr val="tx2">
                    <a:satMod val="130000"/>
                  </a:schemeClr>
                </a:solidFill>
              </a:rPr>
              <a:t/>
            </a:r>
            <a:br>
              <a:rPr lang="en-US" sz="2800" dirty="0" smtClean="0">
                <a:solidFill>
                  <a:schemeClr val="tx2">
                    <a:satMod val="130000"/>
                  </a:schemeClr>
                </a:solidFill>
              </a:rPr>
            </a:br>
            <a:r>
              <a:rPr lang="en-US" sz="1800" dirty="0">
                <a:solidFill>
                  <a:schemeClr val="tx2">
                    <a:satMod val="130000"/>
                  </a:schemeClr>
                </a:solidFill>
                <a:latin typeface="+mn-lt"/>
              </a:rPr>
              <a:t>Considered to be one of the best chassis methods </a:t>
            </a:r>
            <a:r>
              <a:rPr lang="en-US" sz="1800" dirty="0" smtClean="0">
                <a:solidFill>
                  <a:schemeClr val="tx2">
                    <a:satMod val="130000"/>
                  </a:schemeClr>
                </a:solidFill>
                <a:latin typeface="+mn-lt"/>
              </a:rPr>
              <a:t>that yields</a:t>
            </a:r>
            <a:br>
              <a:rPr lang="en-US" sz="1800" dirty="0" smtClean="0">
                <a:solidFill>
                  <a:schemeClr val="tx2">
                    <a:satMod val="130000"/>
                  </a:schemeClr>
                </a:solidFill>
                <a:latin typeface="+mn-lt"/>
              </a:rPr>
            </a:br>
            <a:r>
              <a:rPr lang="en-US" sz="1800" dirty="0" smtClean="0">
                <a:solidFill>
                  <a:schemeClr val="tx2">
                    <a:satMod val="130000"/>
                  </a:schemeClr>
                </a:solidFill>
                <a:latin typeface="+mn-lt"/>
              </a:rPr>
              <a:t>very </a:t>
            </a:r>
            <a:r>
              <a:rPr lang="en-US" sz="1800" dirty="0">
                <a:solidFill>
                  <a:schemeClr val="tx2">
                    <a:satMod val="130000"/>
                  </a:schemeClr>
                </a:solidFill>
                <a:latin typeface="+mn-lt"/>
              </a:rPr>
              <a:t>good </a:t>
            </a:r>
            <a:r>
              <a:rPr lang="en-US" sz="1800" dirty="0" smtClean="0">
                <a:solidFill>
                  <a:schemeClr val="tx2">
                    <a:satMod val="130000"/>
                  </a:schemeClr>
                </a:solidFill>
                <a:latin typeface="+mn-lt"/>
              </a:rPr>
              <a:t>results</a:t>
            </a:r>
            <a:r>
              <a:rPr lang="tr-TR" sz="1800" smtClean="0">
                <a:solidFill>
                  <a:schemeClr val="tx2">
                    <a:satMod val="130000"/>
                  </a:schemeClr>
                </a:solidFill>
                <a:latin typeface="+mn-lt"/>
              </a:rPr>
              <a:t> </a:t>
            </a:r>
            <a:r>
              <a:rPr lang="en-US" sz="1800" smtClean="0">
                <a:solidFill>
                  <a:schemeClr val="tx2">
                    <a:satMod val="130000"/>
                  </a:schemeClr>
                </a:solidFill>
                <a:latin typeface="+mn-lt"/>
              </a:rPr>
              <a:t>for </a:t>
            </a:r>
            <a:r>
              <a:rPr lang="en-US" sz="1800" dirty="0">
                <a:solidFill>
                  <a:schemeClr val="tx2">
                    <a:satMod val="130000"/>
                  </a:schemeClr>
                </a:solidFill>
                <a:latin typeface="+mn-lt"/>
              </a:rPr>
              <a:t>torsional </a:t>
            </a:r>
            <a:r>
              <a:rPr lang="en-US" sz="1800" dirty="0" smtClean="0">
                <a:solidFill>
                  <a:schemeClr val="tx2">
                    <a:satMod val="130000"/>
                  </a:schemeClr>
                </a:solidFill>
                <a:latin typeface="+mn-lt"/>
              </a:rPr>
              <a:t>rigidity</a:t>
            </a:r>
            <a:r>
              <a:rPr lang="en-US" sz="1800" dirty="0">
                <a:solidFill>
                  <a:schemeClr val="tx2">
                    <a:satMod val="130000"/>
                  </a:schemeClr>
                </a:solidFill>
                <a:latin typeface="+mn-lt"/>
              </a:rPr>
              <a:t>, </a:t>
            </a:r>
            <a:r>
              <a:rPr lang="tr-TR" sz="1800" dirty="0" smtClean="0">
                <a:solidFill>
                  <a:schemeClr val="tx2">
                    <a:satMod val="130000"/>
                  </a:schemeClr>
                </a:solidFill>
                <a:latin typeface="+mn-lt"/>
              </a:rPr>
              <a:t> </a:t>
            </a:r>
            <a:r>
              <a:rPr lang="en-US" sz="1800" dirty="0" smtClean="0">
                <a:solidFill>
                  <a:schemeClr val="tx2">
                    <a:satMod val="130000"/>
                  </a:schemeClr>
                </a:solidFill>
                <a:latin typeface="+mn-lt"/>
              </a:rPr>
              <a:t>weight </a:t>
            </a:r>
            <a:r>
              <a:rPr lang="en-US" sz="1800" dirty="0">
                <a:solidFill>
                  <a:schemeClr val="tx2">
                    <a:satMod val="130000"/>
                  </a:schemeClr>
                </a:solidFill>
                <a:latin typeface="+mn-lt"/>
              </a:rPr>
              <a:t>holding, and </a:t>
            </a:r>
            <a:r>
              <a:rPr lang="en-US" sz="1800" dirty="0" smtClean="0">
                <a:solidFill>
                  <a:schemeClr val="tx2">
                    <a:satMod val="130000"/>
                  </a:schemeClr>
                </a:solidFill>
                <a:latin typeface="+mn-lt"/>
              </a:rPr>
              <a:t/>
            </a:r>
            <a:br>
              <a:rPr lang="en-US" sz="1800" dirty="0" smtClean="0">
                <a:solidFill>
                  <a:schemeClr val="tx2">
                    <a:satMod val="130000"/>
                  </a:schemeClr>
                </a:solidFill>
                <a:latin typeface="+mn-lt"/>
              </a:rPr>
            </a:br>
            <a:r>
              <a:rPr lang="en-US" sz="1800" dirty="0" smtClean="0">
                <a:solidFill>
                  <a:schemeClr val="tx2">
                    <a:satMod val="130000"/>
                  </a:schemeClr>
                </a:solidFill>
                <a:latin typeface="+mn-lt"/>
              </a:rPr>
              <a:t>impact protection</a:t>
            </a:r>
            <a:r>
              <a:rPr lang="tr-TR" sz="1800" dirty="0" smtClean="0">
                <a:solidFill>
                  <a:schemeClr val="tx2">
                    <a:satMod val="130000"/>
                  </a:schemeClr>
                </a:solidFill>
                <a:latin typeface="+mn-lt"/>
              </a:rPr>
              <a:t>. </a:t>
            </a:r>
            <a:r>
              <a:rPr lang="en-US" sz="1800" dirty="0" smtClean="0">
                <a:solidFill>
                  <a:schemeClr val="tx2">
                    <a:satMod val="130000"/>
                  </a:schemeClr>
                </a:solidFill>
                <a:latin typeface="+mn-lt"/>
              </a:rPr>
              <a:t> </a:t>
            </a:r>
            <a:r>
              <a:rPr lang="tr-TR" sz="1800" dirty="0" smtClean="0">
                <a:solidFill>
                  <a:schemeClr val="tx2">
                    <a:satMod val="130000"/>
                  </a:schemeClr>
                </a:solidFill>
                <a:latin typeface="+mn-lt"/>
              </a:rPr>
              <a:t>I</a:t>
            </a:r>
            <a:r>
              <a:rPr lang="en-US" sz="1800" dirty="0" smtClean="0">
                <a:solidFill>
                  <a:schemeClr val="tx2">
                    <a:satMod val="130000"/>
                  </a:schemeClr>
                </a:solidFill>
                <a:latin typeface="+mn-lt"/>
              </a:rPr>
              <a:t>t </a:t>
            </a:r>
            <a:r>
              <a:rPr lang="en-US" sz="1800" dirty="0">
                <a:solidFill>
                  <a:schemeClr val="tx2">
                    <a:satMod val="130000"/>
                  </a:schemeClr>
                </a:solidFill>
                <a:latin typeface="+mn-lt"/>
              </a:rPr>
              <a:t>is also simple to</a:t>
            </a:r>
            <a:br>
              <a:rPr lang="en-US" sz="1800" dirty="0">
                <a:solidFill>
                  <a:schemeClr val="tx2">
                    <a:satMod val="130000"/>
                  </a:schemeClr>
                </a:solidFill>
                <a:latin typeface="+mn-lt"/>
              </a:rPr>
            </a:br>
            <a:r>
              <a:rPr lang="en-US" sz="1800" dirty="0">
                <a:solidFill>
                  <a:schemeClr val="tx2">
                    <a:satMod val="130000"/>
                  </a:schemeClr>
                </a:solidFill>
                <a:latin typeface="+mn-lt"/>
              </a:rPr>
              <a:t>design and only moderate in difficulty to build</a:t>
            </a:r>
            <a:r>
              <a:rPr lang="en-US" sz="1800" dirty="0" smtClean="0">
                <a:solidFill>
                  <a:schemeClr val="tx2">
                    <a:satMod val="130000"/>
                  </a:schemeClr>
                </a:solidFill>
                <a:latin typeface="+mn-lt"/>
              </a:rPr>
              <a:t>.</a:t>
            </a:r>
            <a:br>
              <a:rPr lang="en-US" sz="1800" dirty="0" smtClean="0">
                <a:solidFill>
                  <a:schemeClr val="tx2">
                    <a:satMod val="130000"/>
                  </a:schemeClr>
                </a:solidFill>
                <a:latin typeface="+mn-lt"/>
              </a:rPr>
            </a:br>
            <a:r>
              <a:rPr lang="tr-TR" sz="1800" dirty="0" smtClean="0">
                <a:solidFill>
                  <a:schemeClr val="tx2">
                    <a:satMod val="130000"/>
                  </a:schemeClr>
                </a:solidFill>
                <a:latin typeface="+mn-lt"/>
              </a:rPr>
              <a:t/>
            </a:r>
            <a:br>
              <a:rPr lang="tr-TR" sz="1800" dirty="0" smtClean="0">
                <a:solidFill>
                  <a:schemeClr val="tx2">
                    <a:satMod val="130000"/>
                  </a:schemeClr>
                </a:solidFill>
                <a:latin typeface="+mn-lt"/>
              </a:rPr>
            </a:br>
            <a:r>
              <a:rPr lang="en-US" sz="1800" dirty="0" smtClean="0">
                <a:solidFill>
                  <a:schemeClr val="tx2">
                    <a:satMod val="130000"/>
                  </a:schemeClr>
                </a:solidFill>
                <a:latin typeface="+mn-lt"/>
              </a:rPr>
              <a:t>Triangulation of members is essential to increase strength. (Concept of truss).</a:t>
            </a:r>
            <a:br>
              <a:rPr lang="en-US" sz="1800" dirty="0" smtClean="0">
                <a:solidFill>
                  <a:schemeClr val="tx2">
                    <a:satMod val="130000"/>
                  </a:schemeClr>
                </a:solidFill>
                <a:latin typeface="+mn-lt"/>
              </a:rPr>
            </a:br>
            <a:r>
              <a:rPr lang="en-US" sz="1800" dirty="0" smtClean="0">
                <a:solidFill>
                  <a:schemeClr val="tx2">
                    <a:satMod val="130000"/>
                  </a:schemeClr>
                </a:solidFill>
                <a:latin typeface="+mn-lt"/>
              </a:rPr>
              <a:t> </a:t>
            </a:r>
            <a:r>
              <a:rPr lang="tr-TR" sz="1800" dirty="0" smtClean="0">
                <a:solidFill>
                  <a:schemeClr val="tx2">
                    <a:satMod val="130000"/>
                  </a:schemeClr>
                </a:solidFill>
                <a:latin typeface="+mn-lt"/>
              </a:rPr>
              <a:t/>
            </a:r>
            <a:br>
              <a:rPr lang="tr-TR" sz="1800" dirty="0" smtClean="0">
                <a:solidFill>
                  <a:schemeClr val="tx2">
                    <a:satMod val="130000"/>
                  </a:schemeClr>
                </a:solidFill>
                <a:latin typeface="+mn-lt"/>
              </a:rPr>
            </a:br>
            <a:r>
              <a:rPr lang="en-US" sz="1800" dirty="0" smtClean="0">
                <a:solidFill>
                  <a:schemeClr val="tx2">
                    <a:satMod val="130000"/>
                  </a:schemeClr>
                </a:solidFill>
                <a:latin typeface="+mn-lt"/>
              </a:rPr>
              <a:t>The </a:t>
            </a:r>
            <a:r>
              <a:rPr lang="en-US" sz="1800" dirty="0">
                <a:solidFill>
                  <a:schemeClr val="tx2">
                    <a:satMod val="130000"/>
                  </a:schemeClr>
                </a:solidFill>
                <a:latin typeface="+mn-lt"/>
              </a:rPr>
              <a:t>suspension and steering systems on cars are designed on the basis that they are mounted to a solid </a:t>
            </a:r>
            <a:r>
              <a:rPr lang="en-US" sz="1800" dirty="0" smtClean="0">
                <a:solidFill>
                  <a:schemeClr val="tx2">
                    <a:satMod val="130000"/>
                  </a:schemeClr>
                </a:solidFill>
                <a:latin typeface="+mn-lt"/>
              </a:rPr>
              <a:t>object.so stiff chassis is essential.so to make </a:t>
            </a:r>
            <a:r>
              <a:rPr lang="en-US" sz="1800" dirty="0">
                <a:solidFill>
                  <a:schemeClr val="tx2">
                    <a:satMod val="130000"/>
                  </a:schemeClr>
                </a:solidFill>
                <a:latin typeface="+mn-lt"/>
              </a:rPr>
              <a:t>a ladder-frame chassis stiffer, </a:t>
            </a:r>
            <a:r>
              <a:rPr lang="tr-TR" sz="1800" dirty="0" err="1" smtClean="0">
                <a:solidFill>
                  <a:schemeClr val="tx2">
                    <a:satMod val="130000"/>
                  </a:schemeClr>
                </a:solidFill>
                <a:latin typeface="+mn-lt"/>
              </a:rPr>
              <a:t>your</a:t>
            </a:r>
            <a:r>
              <a:rPr lang="tr-TR" sz="1800" dirty="0" smtClean="0">
                <a:solidFill>
                  <a:schemeClr val="tx2">
                    <a:satMod val="130000"/>
                  </a:schemeClr>
                </a:solidFill>
                <a:latin typeface="+mn-lt"/>
              </a:rPr>
              <a:t> </a:t>
            </a:r>
            <a:r>
              <a:rPr lang="en-US" sz="1800" dirty="0" smtClean="0">
                <a:solidFill>
                  <a:schemeClr val="tx2">
                    <a:satMod val="130000"/>
                  </a:schemeClr>
                </a:solidFill>
                <a:latin typeface="+mn-lt"/>
              </a:rPr>
              <a:t>natural </a:t>
            </a:r>
            <a:r>
              <a:rPr lang="en-US" sz="1800" dirty="0">
                <a:solidFill>
                  <a:schemeClr val="tx2">
                    <a:satMod val="130000"/>
                  </a:schemeClr>
                </a:solidFill>
                <a:latin typeface="+mn-lt"/>
              </a:rPr>
              <a:t>starting point would be to add bracing to prevent </a:t>
            </a:r>
            <a:r>
              <a:rPr lang="en-US" sz="1800" dirty="0" smtClean="0">
                <a:solidFill>
                  <a:schemeClr val="tx2">
                    <a:satMod val="130000"/>
                  </a:schemeClr>
                </a:solidFill>
                <a:latin typeface="+mn-lt"/>
              </a:rPr>
              <a:t>twist.</a:t>
            </a:r>
            <a:br>
              <a:rPr lang="en-US" sz="1800" dirty="0" smtClean="0">
                <a:solidFill>
                  <a:schemeClr val="tx2">
                    <a:satMod val="130000"/>
                  </a:schemeClr>
                </a:solidFill>
                <a:latin typeface="+mn-lt"/>
              </a:rPr>
            </a:br>
            <a:r>
              <a:rPr lang="tr-TR" sz="1800" dirty="0" smtClean="0">
                <a:solidFill>
                  <a:schemeClr val="tx2">
                    <a:satMod val="130000"/>
                  </a:schemeClr>
                </a:solidFill>
                <a:latin typeface="+mn-lt"/>
              </a:rPr>
              <a:t/>
            </a:r>
            <a:br>
              <a:rPr lang="tr-TR" sz="1800" dirty="0" smtClean="0">
                <a:solidFill>
                  <a:schemeClr val="tx2">
                    <a:satMod val="130000"/>
                  </a:schemeClr>
                </a:solidFill>
                <a:latin typeface="+mn-lt"/>
              </a:rPr>
            </a:br>
            <a:r>
              <a:rPr lang="en-US" sz="1800" dirty="0" smtClean="0">
                <a:solidFill>
                  <a:schemeClr val="tx2">
                    <a:satMod val="130000"/>
                  </a:schemeClr>
                </a:solidFill>
                <a:latin typeface="+mn-lt"/>
              </a:rPr>
              <a:t>If </a:t>
            </a:r>
            <a:r>
              <a:rPr lang="en-US" sz="1800" dirty="0">
                <a:solidFill>
                  <a:schemeClr val="tx2">
                    <a:satMod val="130000"/>
                  </a:schemeClr>
                </a:solidFill>
                <a:latin typeface="+mn-lt"/>
              </a:rPr>
              <a:t>the bracing is preventing the chassis twisting, </a:t>
            </a:r>
            <a:r>
              <a:rPr lang="en-US" sz="1800" dirty="0" smtClean="0">
                <a:solidFill>
                  <a:schemeClr val="tx2">
                    <a:satMod val="130000"/>
                  </a:schemeClr>
                </a:solidFill>
                <a:latin typeface="+mn-lt"/>
              </a:rPr>
              <a:t>main members can also act as bracings. Working </a:t>
            </a:r>
            <a:r>
              <a:rPr lang="en-US" sz="1800" dirty="0">
                <a:solidFill>
                  <a:schemeClr val="tx2">
                    <a:satMod val="130000"/>
                  </a:schemeClr>
                </a:solidFill>
                <a:latin typeface="+mn-lt"/>
              </a:rPr>
              <a:t>on this principal, it should be possible to build a chassis where every single member has a bracing attachment, and has no twisting forces acting on it - just compression and tension. It is this principle that applies to </a:t>
            </a:r>
            <a:r>
              <a:rPr lang="en-US" sz="1800" dirty="0" smtClean="0">
                <a:solidFill>
                  <a:schemeClr val="tx2">
                    <a:satMod val="130000"/>
                  </a:schemeClr>
                </a:solidFill>
                <a:latin typeface="+mn-lt"/>
              </a:rPr>
              <a:t>space frames </a:t>
            </a:r>
            <a:r>
              <a:rPr lang="en-US" sz="1800" dirty="0">
                <a:solidFill>
                  <a:schemeClr val="tx2">
                    <a:satMod val="130000"/>
                  </a:schemeClr>
                </a:solidFill>
                <a:latin typeface="+mn-lt"/>
              </a:rPr>
              <a:t>- removing bending forces acting on chassis members to allow </a:t>
            </a:r>
            <a:r>
              <a:rPr lang="en-US" sz="1800" dirty="0" smtClean="0">
                <a:solidFill>
                  <a:schemeClr val="tx2">
                    <a:satMod val="130000"/>
                  </a:schemeClr>
                </a:solidFill>
                <a:latin typeface="+mn-lt"/>
              </a:rPr>
              <a:t>make </a:t>
            </a:r>
            <a:r>
              <a:rPr lang="en-US" sz="1800" dirty="0">
                <a:solidFill>
                  <a:schemeClr val="tx2">
                    <a:satMod val="130000"/>
                  </a:schemeClr>
                </a:solidFill>
                <a:latin typeface="+mn-lt"/>
              </a:rPr>
              <a:t>them smaller, thinner and lighter at the same time as building a stiffer overall structure</a:t>
            </a:r>
            <a:r>
              <a:rPr lang="en-US" sz="1800" dirty="0" smtClean="0">
                <a:solidFill>
                  <a:schemeClr val="tx2">
                    <a:satMod val="130000"/>
                  </a:schemeClr>
                </a:solidFill>
                <a:latin typeface="+mn-lt"/>
              </a:rPr>
              <a:t>.</a:t>
            </a:r>
            <a:br>
              <a:rPr lang="en-US" sz="1800" dirty="0" smtClean="0">
                <a:solidFill>
                  <a:schemeClr val="tx2">
                    <a:satMod val="130000"/>
                  </a:schemeClr>
                </a:solidFill>
                <a:latin typeface="+mn-lt"/>
              </a:rPr>
            </a:br>
            <a:r>
              <a:rPr lang="en-US" sz="1800" dirty="0" smtClean="0">
                <a:solidFill>
                  <a:schemeClr val="tx2">
                    <a:satMod val="130000"/>
                  </a:schemeClr>
                </a:solidFill>
                <a:latin typeface="+mn-lt"/>
              </a:rPr>
              <a:t>The only disadvantage is that less space is available and time consuming construction.</a:t>
            </a:r>
            <a:endParaRPr lang="en-US" sz="1800" b="1"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647825" y="87086"/>
            <a:ext cx="7115175" cy="685800"/>
          </a:xfrm>
        </p:spPr>
        <p:txBody>
          <a:bodyPr>
            <a:normAutofit/>
          </a:bodyPr>
          <a:lstStyle/>
          <a:p>
            <a:pPr algn="ctr" eaLnBrk="1" fontAlgn="auto" hangingPunct="1">
              <a:spcAft>
                <a:spcPts val="0"/>
              </a:spcAft>
              <a:buFont typeface="Wingdings 2"/>
              <a:buNone/>
              <a:defRPr/>
            </a:pPr>
            <a:r>
              <a:rPr lang="en-US" sz="2800" b="1" u="sng" dirty="0"/>
              <a:t>Types of Chassis</a:t>
            </a:r>
          </a:p>
          <a:p>
            <a:pPr algn="ctr" eaLnBrk="1" fontAlgn="auto" hangingPunct="1">
              <a:spcAft>
                <a:spcPts val="0"/>
              </a:spcAft>
              <a:buFont typeface="Wingdings 2"/>
              <a:buNone/>
              <a:defRPr/>
            </a:pPr>
            <a:endParaRPr lang="en-US" sz="2800" dirty="0"/>
          </a:p>
        </p:txBody>
      </p:sp>
      <p:pic>
        <p:nvPicPr>
          <p:cNvPr id="18435" name="Picture 2" descr="D:\Technical Information\club service 2\225px-Articulacion_malla.svg.png"/>
          <p:cNvPicPr>
            <a:picLocks noChangeAspect="1" noChangeArrowheads="1"/>
          </p:cNvPicPr>
          <p:nvPr/>
        </p:nvPicPr>
        <p:blipFill>
          <a:blip r:embed="rId2"/>
          <a:srcRect/>
          <a:stretch>
            <a:fillRect/>
          </a:stretch>
        </p:blipFill>
        <p:spPr bwMode="auto">
          <a:xfrm>
            <a:off x="7362825" y="990600"/>
            <a:ext cx="1752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9825" y="1447800"/>
            <a:ext cx="3352800" cy="4279900"/>
          </a:xfrm>
        </p:spPr>
        <p:txBody>
          <a:bodyPr>
            <a:noAutofit/>
          </a:bodyPr>
          <a:lstStyle/>
          <a:p>
            <a:pPr marL="285750" indent="-285750" eaLnBrk="1" fontAlgn="auto" hangingPunct="1">
              <a:spcAft>
                <a:spcPts val="0"/>
              </a:spcAft>
              <a:buFont typeface="Wingdings" pitchFamily="2" charset="2"/>
              <a:buChar char="Ø"/>
              <a:defRPr/>
            </a:pPr>
            <a:r>
              <a:rPr lang="en-US" sz="1800" dirty="0" smtClean="0">
                <a:solidFill>
                  <a:schemeClr val="tx2">
                    <a:satMod val="130000"/>
                  </a:schemeClr>
                </a:solidFill>
                <a:latin typeface="+mn-lt"/>
                <a:cs typeface="Times New Roman" pitchFamily="18" charset="0"/>
              </a:rPr>
              <a:t>As each member acts like bracing for nearby members, chassis is divided into number of 3 dimensional trusses, so whatever twisting force is there in any direction, it will be resolved along members and thus twisting is transferred to tension or compression, which is good. So </a:t>
            </a:r>
            <a:r>
              <a:rPr lang="en-US" sz="1800" dirty="0">
                <a:solidFill>
                  <a:schemeClr val="tx2">
                    <a:satMod val="130000"/>
                  </a:schemeClr>
                </a:solidFill>
                <a:latin typeface="+mn-lt"/>
              </a:rPr>
              <a:t>A space-frame chassis works by distributing the loadings on it across the whole </a:t>
            </a:r>
            <a:r>
              <a:rPr lang="en-US" sz="1800" dirty="0" smtClean="0">
                <a:solidFill>
                  <a:schemeClr val="tx2">
                    <a:satMod val="130000"/>
                  </a:schemeClr>
                </a:solidFill>
                <a:latin typeface="+mn-lt"/>
              </a:rPr>
              <a:t>structure.</a:t>
            </a:r>
            <a:endParaRPr lang="en-US" sz="1800"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447800" y="152400"/>
            <a:ext cx="7407275" cy="685800"/>
          </a:xfrm>
        </p:spPr>
        <p:txBody>
          <a:bodyPr>
            <a:normAutofit/>
          </a:bodyPr>
          <a:lstStyle/>
          <a:p>
            <a:pPr algn="ctr" eaLnBrk="1" fontAlgn="auto" hangingPunct="1">
              <a:spcAft>
                <a:spcPts val="0"/>
              </a:spcAft>
              <a:buFont typeface="Wingdings 2"/>
              <a:buNone/>
              <a:defRPr/>
            </a:pPr>
            <a:r>
              <a:rPr lang="en-US" sz="2800" b="1" u="sng" dirty="0"/>
              <a:t>Types of Chassis</a:t>
            </a:r>
          </a:p>
          <a:p>
            <a:pPr algn="ctr" eaLnBrk="1" fontAlgn="auto" hangingPunct="1">
              <a:spcAft>
                <a:spcPts val="0"/>
              </a:spcAft>
              <a:buFont typeface="Wingdings 2"/>
              <a:buNone/>
              <a:defRPr/>
            </a:pPr>
            <a:endParaRPr lang="en-US" sz="2800" dirty="0"/>
          </a:p>
        </p:txBody>
      </p:sp>
      <p:pic>
        <p:nvPicPr>
          <p:cNvPr id="19459" name="Picture 2" descr="D:\Technical Information\club service 2\frame_only.jpg"/>
          <p:cNvPicPr>
            <a:picLocks noChangeAspect="1" noChangeArrowheads="1"/>
          </p:cNvPicPr>
          <p:nvPr/>
        </p:nvPicPr>
        <p:blipFill>
          <a:blip r:embed="rId2"/>
          <a:srcRect/>
          <a:stretch>
            <a:fillRect/>
          </a:stretch>
        </p:blipFill>
        <p:spPr bwMode="auto">
          <a:xfrm>
            <a:off x="4495800" y="1295400"/>
            <a:ext cx="4495800" cy="397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66800" y="642918"/>
            <a:ext cx="7519958" cy="6072230"/>
          </a:xfrm>
        </p:spPr>
        <p:txBody>
          <a:bodyPr>
            <a:normAutofit fontScale="92500" lnSpcReduction="20000"/>
          </a:bodyPr>
          <a:lstStyle/>
          <a:p>
            <a:r>
              <a:rPr lang="en-US" dirty="0" smtClean="0"/>
              <a:t>As ladder chassis is not strong enough, motor racing engineers developed a 3 dimensional design - </a:t>
            </a:r>
            <a:r>
              <a:rPr lang="tr-TR" dirty="0" smtClean="0"/>
              <a:t>S</a:t>
            </a:r>
            <a:r>
              <a:rPr lang="en-US" dirty="0" smtClean="0"/>
              <a:t>pace </a:t>
            </a:r>
            <a:r>
              <a:rPr lang="tr-TR" dirty="0"/>
              <a:t>F</a:t>
            </a:r>
            <a:r>
              <a:rPr lang="en-US" dirty="0" err="1" smtClean="0"/>
              <a:t>rame</a:t>
            </a:r>
            <a:r>
              <a:rPr lang="tr-TR" dirty="0" smtClean="0"/>
              <a:t>-</a:t>
            </a:r>
            <a:r>
              <a:rPr lang="en-US" dirty="0" smtClean="0"/>
              <a:t>. One of the earliest examples was the post-war </a:t>
            </a:r>
            <a:r>
              <a:rPr lang="en-US" dirty="0" err="1" smtClean="0"/>
              <a:t>Maserati</a:t>
            </a:r>
            <a:r>
              <a:rPr lang="en-US" dirty="0" smtClean="0"/>
              <a:t> </a:t>
            </a:r>
            <a:r>
              <a:rPr lang="en-US" dirty="0" err="1" smtClean="0"/>
              <a:t>Tipo</a:t>
            </a:r>
            <a:r>
              <a:rPr lang="en-US" dirty="0" smtClean="0"/>
              <a:t> 61 "Birdcage" racing car. </a:t>
            </a:r>
            <a:r>
              <a:rPr lang="tr-TR" dirty="0" smtClean="0"/>
              <a:t>S</a:t>
            </a:r>
            <a:r>
              <a:rPr lang="en-US" dirty="0" smtClean="0"/>
              <a:t>pace frame chassis employs dozens of circular-section tubes (some may use </a:t>
            </a:r>
            <a:r>
              <a:rPr lang="en-US" dirty="0" err="1" smtClean="0"/>
              <a:t>squaresection</a:t>
            </a:r>
            <a:r>
              <a:rPr lang="en-US" dirty="0" smtClean="0"/>
              <a:t> tubes for easier connection to the body panels, though circular section provides the maximum strength), position in different directions to provide mechanical strength against forces from anywhere. These tubes are welded together and forms a very complex structure, as you can see in the above pictures.</a:t>
            </a:r>
            <a:endParaRPr lang="tr-TR" dirty="0" smtClean="0"/>
          </a:p>
        </p:txBody>
      </p:sp>
    </p:spTree>
    <p:extLst>
      <p:ext uri="{BB962C8B-B14F-4D97-AF65-F5344CB8AC3E}">
        <p14:creationId xmlns:p14="http://schemas.microsoft.com/office/powerpoint/2010/main" val="3875051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90600" y="357166"/>
            <a:ext cx="7596158" cy="6286544"/>
          </a:xfrm>
        </p:spPr>
        <p:txBody>
          <a:bodyPr>
            <a:noAutofit/>
          </a:bodyPr>
          <a:lstStyle/>
          <a:p>
            <a:r>
              <a:rPr lang="en-US" sz="2400" dirty="0" smtClean="0"/>
              <a:t>A space-frame chassis lies somewhere between the ladder chassis and the </a:t>
            </a:r>
            <a:r>
              <a:rPr lang="en-US" sz="2400" dirty="0" err="1" smtClean="0"/>
              <a:t>monocoque</a:t>
            </a:r>
            <a:r>
              <a:rPr lang="en-US" sz="2400" dirty="0" smtClean="0"/>
              <a:t>, it is constructed from an arrangement of small, simple members which make up a larger frame. A space-frame is analogous to a truss style bridge which is made up of small (generally straight) members in a triangular pattern which are always in pure compression or tension. By having members in pure compression or tension (</a:t>
            </a:r>
            <a:r>
              <a:rPr lang="en-US" sz="2400" dirty="0" err="1" smtClean="0"/>
              <a:t>ie</a:t>
            </a:r>
            <a:r>
              <a:rPr lang="en-US" sz="2400" dirty="0" smtClean="0"/>
              <a:t>. they do not experience bending forces) they do not have to be oversized to support bending loads</a:t>
            </a:r>
            <a:r>
              <a:rPr lang="tr-TR" sz="2400" dirty="0" smtClean="0"/>
              <a:t>.</a:t>
            </a:r>
          </a:p>
          <a:p>
            <a:r>
              <a:rPr lang="en-US" sz="2400" dirty="0" smtClean="0"/>
              <a:t>So given the same force, a lighter car will accelerate quicker. This applies in all transient conditions including braking and cornering. If a car accelerates quicker, then it reaches a higher speed quicker and therefore it is faster, which is the purpose of a race car. So wherever possible everything in a race car should be as light as possible.</a:t>
            </a:r>
            <a:endParaRPr lang="tr-TR" sz="2400" dirty="0"/>
          </a:p>
        </p:txBody>
      </p:sp>
    </p:spTree>
    <p:extLst>
      <p:ext uri="{BB962C8B-B14F-4D97-AF65-F5344CB8AC3E}">
        <p14:creationId xmlns:p14="http://schemas.microsoft.com/office/powerpoint/2010/main" val="831586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66800" y="214290"/>
            <a:ext cx="7662834" cy="4525963"/>
          </a:xfrm>
        </p:spPr>
        <p:txBody>
          <a:bodyPr>
            <a:normAutofit/>
          </a:bodyPr>
          <a:lstStyle/>
          <a:p>
            <a:r>
              <a:rPr lang="en-US" sz="2800" dirty="0" smtClean="0"/>
              <a:t>For higher strength required by high performance sports cars, tubular space frame chassis usually incorporate a strong structure under both doors (see the picture of Lamborghini </a:t>
            </a:r>
            <a:r>
              <a:rPr lang="en-US" sz="2800" dirty="0" err="1" smtClean="0"/>
              <a:t>Countach</a:t>
            </a:r>
            <a:r>
              <a:rPr lang="en-US" sz="2800" dirty="0" smtClean="0"/>
              <a:t>), hence result in unusually high door sill and difficult access to the cabin.</a:t>
            </a:r>
            <a:endParaRPr lang="tr-TR" sz="2800" dirty="0"/>
          </a:p>
        </p:txBody>
      </p:sp>
      <p:pic>
        <p:nvPicPr>
          <p:cNvPr id="6" name="5 Resim" descr="Adsız6.png"/>
          <p:cNvPicPr>
            <a:picLocks noChangeAspect="1"/>
          </p:cNvPicPr>
          <p:nvPr/>
        </p:nvPicPr>
        <p:blipFill>
          <a:blip r:embed="rId2"/>
          <a:stretch>
            <a:fillRect/>
          </a:stretch>
        </p:blipFill>
        <p:spPr>
          <a:xfrm>
            <a:off x="1066800" y="2823065"/>
            <a:ext cx="7720042" cy="3834376"/>
          </a:xfrm>
          <a:prstGeom prst="rect">
            <a:avLst/>
          </a:prstGeom>
        </p:spPr>
      </p:pic>
    </p:spTree>
    <p:extLst>
      <p:ext uri="{BB962C8B-B14F-4D97-AF65-F5344CB8AC3E}">
        <p14:creationId xmlns:p14="http://schemas.microsoft.com/office/powerpoint/2010/main" val="1137424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2824" y="762000"/>
            <a:ext cx="4016375" cy="6019800"/>
          </a:xfrm>
        </p:spPr>
        <p:txBody>
          <a:bodyPr>
            <a:normAutofit fontScale="90000"/>
          </a:bodyPr>
          <a:lstStyle/>
          <a:p>
            <a:pPr eaLnBrk="1" fontAlgn="auto" hangingPunct="1">
              <a:spcAft>
                <a:spcPts val="0"/>
              </a:spcAft>
              <a:defRPr/>
            </a:pPr>
            <a:r>
              <a:rPr lang="en-US" sz="2800" dirty="0" smtClean="0">
                <a:solidFill>
                  <a:schemeClr val="tx2">
                    <a:satMod val="130000"/>
                  </a:schemeClr>
                </a:solidFill>
              </a:rPr>
              <a:t/>
            </a:r>
            <a:br>
              <a:rPr lang="en-US" sz="2800" dirty="0" smtClean="0">
                <a:solidFill>
                  <a:schemeClr val="tx2">
                    <a:satMod val="130000"/>
                  </a:schemeClr>
                </a:solidFill>
              </a:rPr>
            </a:br>
            <a:r>
              <a:rPr lang="en-US" sz="2800" b="1" dirty="0" smtClean="0">
                <a:solidFill>
                  <a:schemeClr val="tx2">
                    <a:satMod val="130000"/>
                  </a:schemeClr>
                </a:solidFill>
              </a:rPr>
              <a:t>Backbone Chassis</a:t>
            </a:r>
            <a:r>
              <a:rPr lang="en-US" sz="2800" dirty="0" smtClean="0">
                <a:solidFill>
                  <a:schemeClr val="tx2">
                    <a:satMod val="130000"/>
                  </a:schemeClr>
                </a:solidFill>
              </a:rPr>
              <a:t/>
            </a:r>
            <a:br>
              <a:rPr lang="en-US" sz="2800" dirty="0" smtClean="0">
                <a:solidFill>
                  <a:schemeClr val="tx2">
                    <a:satMod val="130000"/>
                  </a:schemeClr>
                </a:solidFill>
              </a:rPr>
            </a:br>
            <a:r>
              <a:rPr lang="en-US" sz="2000" dirty="0">
                <a:solidFill>
                  <a:schemeClr val="tx2">
                    <a:satMod val="130000"/>
                  </a:schemeClr>
                </a:solidFill>
              </a:rPr>
              <a:t>The idea is to create a front</a:t>
            </a:r>
            <a:br>
              <a:rPr lang="en-US" sz="2000" dirty="0">
                <a:solidFill>
                  <a:schemeClr val="tx2">
                    <a:satMod val="130000"/>
                  </a:schemeClr>
                </a:solidFill>
              </a:rPr>
            </a:br>
            <a:r>
              <a:rPr lang="en-US" sz="2000" dirty="0">
                <a:solidFill>
                  <a:schemeClr val="tx2">
                    <a:satMod val="130000"/>
                  </a:schemeClr>
                </a:solidFill>
              </a:rPr>
              <a:t>and rear structure that connect to a tube that runs the entire </a:t>
            </a:r>
            <a:r>
              <a:rPr lang="en-US" sz="2000" dirty="0" smtClean="0">
                <a:solidFill>
                  <a:schemeClr val="tx2">
                    <a:satMod val="130000"/>
                  </a:schemeClr>
                </a:solidFill>
              </a:rPr>
              <a:t>length </a:t>
            </a:r>
            <a:r>
              <a:rPr lang="en-US" sz="2000" dirty="0">
                <a:solidFill>
                  <a:schemeClr val="tx2">
                    <a:satMod val="130000"/>
                  </a:schemeClr>
                </a:solidFill>
              </a:rPr>
              <a:t>of the</a:t>
            </a:r>
            <a:br>
              <a:rPr lang="en-US" sz="2000" dirty="0">
                <a:solidFill>
                  <a:schemeClr val="tx2">
                    <a:satMod val="130000"/>
                  </a:schemeClr>
                </a:solidFill>
              </a:rPr>
            </a:br>
            <a:r>
              <a:rPr lang="en-US" sz="2000" dirty="0">
                <a:solidFill>
                  <a:schemeClr val="tx2">
                    <a:satMod val="130000"/>
                  </a:schemeClr>
                </a:solidFill>
              </a:rPr>
              <a:t>car. Unlike a transmission tunnel the backbone is fully enclosed to be a </a:t>
            </a:r>
            <a:r>
              <a:rPr lang="en-US" sz="2000" dirty="0" smtClean="0">
                <a:solidFill>
                  <a:schemeClr val="tx2">
                    <a:satMod val="130000"/>
                  </a:schemeClr>
                </a:solidFill>
              </a:rPr>
              <a:t>rigid</a:t>
            </a:r>
            <a:r>
              <a:rPr lang="tr-TR" sz="2000" dirty="0">
                <a:solidFill>
                  <a:schemeClr val="tx2">
                    <a:satMod val="130000"/>
                  </a:schemeClr>
                </a:solidFill>
              </a:rPr>
              <a:t> </a:t>
            </a:r>
            <a:r>
              <a:rPr lang="en-US" sz="2000" dirty="0" smtClean="0">
                <a:solidFill>
                  <a:schemeClr val="tx2">
                    <a:satMod val="130000"/>
                  </a:schemeClr>
                </a:solidFill>
              </a:rPr>
              <a:t>structure </a:t>
            </a:r>
            <a:r>
              <a:rPr lang="en-US" sz="2000" dirty="0">
                <a:solidFill>
                  <a:schemeClr val="tx2">
                    <a:satMod val="130000"/>
                  </a:schemeClr>
                </a:solidFill>
              </a:rPr>
              <a:t>and handle all loads. It is normally very </a:t>
            </a:r>
            <a:r>
              <a:rPr lang="en-US" sz="2000" dirty="0" smtClean="0">
                <a:solidFill>
                  <a:schemeClr val="tx2">
                    <a:satMod val="130000"/>
                  </a:schemeClr>
                </a:solidFill>
              </a:rPr>
              <a:t>continuous </a:t>
            </a:r>
            <a:r>
              <a:rPr lang="en-US" sz="2000" dirty="0">
                <a:solidFill>
                  <a:schemeClr val="tx2">
                    <a:satMod val="130000"/>
                  </a:schemeClr>
                </a:solidFill>
              </a:rPr>
              <a:t>with few holes.</a:t>
            </a:r>
            <a:br>
              <a:rPr lang="en-US" sz="2000" dirty="0">
                <a:solidFill>
                  <a:schemeClr val="tx2">
                    <a:satMod val="130000"/>
                  </a:schemeClr>
                </a:solidFill>
              </a:rPr>
            </a:br>
            <a:r>
              <a:rPr lang="en-US" sz="2000" dirty="0">
                <a:solidFill>
                  <a:schemeClr val="tx2">
                    <a:satMod val="130000"/>
                  </a:schemeClr>
                </a:solidFill>
              </a:rPr>
              <a:t>Since it is so </a:t>
            </a:r>
            <a:r>
              <a:rPr lang="en-US" sz="2000" dirty="0" smtClean="0">
                <a:solidFill>
                  <a:schemeClr val="tx2">
                    <a:satMod val="130000"/>
                  </a:schemeClr>
                </a:solidFill>
              </a:rPr>
              <a:t>narrow, the </a:t>
            </a:r>
            <a:r>
              <a:rPr lang="en-US" sz="2000" dirty="0">
                <a:solidFill>
                  <a:schemeClr val="tx2">
                    <a:satMod val="130000"/>
                  </a:schemeClr>
                </a:solidFill>
              </a:rPr>
              <a:t>wall is generally thicker</a:t>
            </a:r>
            <a:r>
              <a:rPr lang="en-US" sz="2000" dirty="0" smtClean="0">
                <a:solidFill>
                  <a:schemeClr val="tx2">
                    <a:satMod val="130000"/>
                  </a:schemeClr>
                </a:solidFill>
              </a:rPr>
              <a:t>.</a:t>
            </a:r>
            <a:br>
              <a:rPr lang="en-US" sz="2000" dirty="0" smtClean="0">
                <a:solidFill>
                  <a:schemeClr val="tx2">
                    <a:satMod val="130000"/>
                  </a:schemeClr>
                </a:solidFill>
              </a:rPr>
            </a:br>
            <a:r>
              <a:rPr lang="en-US" sz="2000" dirty="0">
                <a:solidFill>
                  <a:schemeClr val="tx2">
                    <a:satMod val="130000"/>
                  </a:schemeClr>
                </a:solidFill>
              </a:rPr>
              <a:t>It should be noted that the backbone </a:t>
            </a:r>
            <a:r>
              <a:rPr lang="en-US" sz="2000" dirty="0" smtClean="0">
                <a:solidFill>
                  <a:schemeClr val="tx2">
                    <a:satMod val="130000"/>
                  </a:schemeClr>
                </a:solidFill>
              </a:rPr>
              <a:t>can</a:t>
            </a:r>
            <a:br>
              <a:rPr lang="en-US" sz="2000" dirty="0" smtClean="0">
                <a:solidFill>
                  <a:schemeClr val="tx2">
                    <a:satMod val="130000"/>
                  </a:schemeClr>
                </a:solidFill>
              </a:rPr>
            </a:br>
            <a:r>
              <a:rPr lang="en-US" sz="2000" dirty="0" smtClean="0">
                <a:solidFill>
                  <a:schemeClr val="tx2">
                    <a:satMod val="130000"/>
                  </a:schemeClr>
                </a:solidFill>
              </a:rPr>
              <a:t> </a:t>
            </a:r>
            <a:r>
              <a:rPr lang="en-US" sz="2000" dirty="0">
                <a:solidFill>
                  <a:schemeClr val="tx2">
                    <a:satMod val="130000"/>
                  </a:schemeClr>
                </a:solidFill>
              </a:rPr>
              <a:t>be created through many types</a:t>
            </a:r>
            <a:br>
              <a:rPr lang="en-US" sz="2000" dirty="0">
                <a:solidFill>
                  <a:schemeClr val="tx2">
                    <a:satMod val="130000"/>
                  </a:schemeClr>
                </a:solidFill>
              </a:rPr>
            </a:br>
            <a:r>
              <a:rPr lang="en-US" sz="2000" dirty="0">
                <a:solidFill>
                  <a:schemeClr val="tx2">
                    <a:satMod val="130000"/>
                  </a:schemeClr>
                </a:solidFill>
              </a:rPr>
              <a:t>of construction. Triangulated </a:t>
            </a:r>
            <a:r>
              <a:rPr lang="en-US" sz="2000" dirty="0" smtClean="0">
                <a:solidFill>
                  <a:schemeClr val="tx2">
                    <a:satMod val="130000"/>
                  </a:schemeClr>
                </a:solidFill>
              </a:rPr>
              <a:t/>
            </a:r>
            <a:br>
              <a:rPr lang="en-US" sz="2000" dirty="0" smtClean="0">
                <a:solidFill>
                  <a:schemeClr val="tx2">
                    <a:satMod val="130000"/>
                  </a:schemeClr>
                </a:solidFill>
              </a:rPr>
            </a:br>
            <a:r>
              <a:rPr lang="en-US" sz="2000" dirty="0" smtClean="0">
                <a:solidFill>
                  <a:schemeClr val="tx2">
                    <a:satMod val="130000"/>
                  </a:schemeClr>
                </a:solidFill>
              </a:rPr>
              <a:t>space </a:t>
            </a:r>
            <a:r>
              <a:rPr lang="en-US" sz="2000" dirty="0">
                <a:solidFill>
                  <a:schemeClr val="tx2">
                    <a:satMod val="130000"/>
                  </a:schemeClr>
                </a:solidFill>
              </a:rPr>
              <a:t>frame, angular </a:t>
            </a:r>
            <a:r>
              <a:rPr lang="en-US" sz="2000" dirty="0" smtClean="0">
                <a:solidFill>
                  <a:schemeClr val="tx2">
                    <a:satMod val="130000"/>
                  </a:schemeClr>
                </a:solidFill>
              </a:rPr>
              <a:t>monologue, </a:t>
            </a:r>
            <a:r>
              <a:rPr lang="en-US" sz="2000" dirty="0">
                <a:solidFill>
                  <a:schemeClr val="tx2">
                    <a:satMod val="130000"/>
                  </a:schemeClr>
                </a:solidFill>
              </a:rPr>
              <a:t>or </a:t>
            </a:r>
            <a:r>
              <a:rPr lang="en-US" sz="2000" dirty="0" smtClean="0">
                <a:solidFill>
                  <a:schemeClr val="tx2">
                    <a:satMod val="130000"/>
                  </a:schemeClr>
                </a:solidFill>
              </a:rPr>
              <a:t>continuous</a:t>
            </a:r>
            <a:r>
              <a:rPr lang="en-US" sz="2000" dirty="0">
                <a:solidFill>
                  <a:schemeClr val="tx2">
                    <a:satMod val="130000"/>
                  </a:schemeClr>
                </a:solidFill>
              </a:rPr>
              <a:t/>
            </a:r>
            <a:br>
              <a:rPr lang="en-US" sz="2000" dirty="0">
                <a:solidFill>
                  <a:schemeClr val="tx2">
                    <a:satMod val="130000"/>
                  </a:schemeClr>
                </a:solidFill>
              </a:rPr>
            </a:br>
            <a:r>
              <a:rPr lang="en-US" sz="2000" dirty="0" smtClean="0">
                <a:solidFill>
                  <a:schemeClr val="tx2">
                    <a:satMod val="130000"/>
                  </a:schemeClr>
                </a:solidFill>
              </a:rPr>
              <a:t>tube.</a:t>
            </a:r>
            <a:br>
              <a:rPr lang="en-US" sz="2000" dirty="0" smtClean="0">
                <a:solidFill>
                  <a:schemeClr val="tx2">
                    <a:satMod val="130000"/>
                  </a:schemeClr>
                </a:solidFill>
              </a:rPr>
            </a:br>
            <a:r>
              <a:rPr lang="en-US" sz="2000" dirty="0" smtClean="0">
                <a:solidFill>
                  <a:schemeClr val="tx2">
                    <a:satMod val="130000"/>
                  </a:schemeClr>
                </a:solidFill>
              </a:rPr>
              <a:t> It acts as main load bearing member also transmission tunnel</a:t>
            </a:r>
            <a:endParaRPr lang="en-US" sz="2000" b="1"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447800" y="228600"/>
            <a:ext cx="7407275" cy="685800"/>
          </a:xfrm>
        </p:spPr>
        <p:txBody>
          <a:bodyPr>
            <a:normAutofit/>
          </a:bodyPr>
          <a:lstStyle/>
          <a:p>
            <a:pPr algn="ctr" eaLnBrk="1" fontAlgn="auto" hangingPunct="1">
              <a:spcAft>
                <a:spcPts val="0"/>
              </a:spcAft>
              <a:buFont typeface="Wingdings 2"/>
              <a:buNone/>
              <a:defRPr/>
            </a:pPr>
            <a:r>
              <a:rPr lang="en-US" sz="3200" b="1" u="sng" dirty="0"/>
              <a:t>Types of Chassis</a:t>
            </a:r>
          </a:p>
          <a:p>
            <a:pPr algn="ctr" eaLnBrk="1" fontAlgn="auto" hangingPunct="1">
              <a:spcAft>
                <a:spcPts val="0"/>
              </a:spcAft>
              <a:buFont typeface="Wingdings 2"/>
              <a:buNone/>
              <a:defRPr/>
            </a:pPr>
            <a:endParaRPr lang="en-US" sz="2800" dirty="0"/>
          </a:p>
        </p:txBody>
      </p:sp>
      <p:pic>
        <p:nvPicPr>
          <p:cNvPr id="20483" name="Picture 2" descr="D:\Technical Information\club service 2\elanchassisbig.jpg"/>
          <p:cNvPicPr>
            <a:picLocks noChangeAspect="1" noChangeArrowheads="1"/>
          </p:cNvPicPr>
          <p:nvPr/>
        </p:nvPicPr>
        <p:blipFill>
          <a:blip r:embed="rId2"/>
          <a:srcRect/>
          <a:stretch>
            <a:fillRect/>
          </a:stretch>
        </p:blipFill>
        <p:spPr bwMode="auto">
          <a:xfrm>
            <a:off x="5105400" y="1676400"/>
            <a:ext cx="439737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Backbone</a:t>
            </a:r>
            <a:r>
              <a:rPr lang="tr-TR" dirty="0" smtClean="0"/>
              <a:t> </a:t>
            </a:r>
            <a:r>
              <a:rPr lang="tr-TR" dirty="0" err="1" smtClean="0"/>
              <a:t>Chassis</a:t>
            </a:r>
            <a:endParaRPr lang="tr-TR" dirty="0"/>
          </a:p>
        </p:txBody>
      </p:sp>
      <p:pic>
        <p:nvPicPr>
          <p:cNvPr id="6" name="5 İçerik Yer Tutucusu" descr="Adsız3.png"/>
          <p:cNvPicPr>
            <a:picLocks noGrp="1" noChangeAspect="1"/>
          </p:cNvPicPr>
          <p:nvPr>
            <p:ph idx="1"/>
          </p:nvPr>
        </p:nvPicPr>
        <p:blipFill>
          <a:blip r:embed="rId2"/>
          <a:stretch>
            <a:fillRect/>
          </a:stretch>
        </p:blipFill>
        <p:spPr>
          <a:xfrm>
            <a:off x="1435100" y="2571744"/>
            <a:ext cx="7547448" cy="2496277"/>
          </a:xfrm>
        </p:spPr>
      </p:pic>
    </p:spTree>
    <p:extLst>
      <p:ext uri="{BB962C8B-B14F-4D97-AF65-F5344CB8AC3E}">
        <p14:creationId xmlns:p14="http://schemas.microsoft.com/office/powerpoint/2010/main" val="668866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286412"/>
          </a:xfrm>
        </p:spPr>
        <p:txBody>
          <a:bodyPr>
            <a:normAutofit/>
          </a:bodyPr>
          <a:lstStyle/>
          <a:p>
            <a:r>
              <a:rPr lang="en-US" dirty="0" smtClean="0"/>
              <a:t>Backbone chassis is very simple: </a:t>
            </a:r>
            <a:r>
              <a:rPr lang="tr-TR" dirty="0" smtClean="0"/>
              <a:t>A</a:t>
            </a:r>
            <a:r>
              <a:rPr lang="en-US" dirty="0" smtClean="0"/>
              <a:t> strong tubular backbone (usually in rectangular section) connects the front and rear axle and provides nearly all the </a:t>
            </a:r>
            <a:r>
              <a:rPr lang="en-US" dirty="0" err="1" smtClean="0"/>
              <a:t>mechnical</a:t>
            </a:r>
            <a:r>
              <a:rPr lang="en-US" dirty="0" smtClean="0"/>
              <a:t> strength. Inside which there is space for the drive shaft in case of front-engine, rear-wheel drive layout like the </a:t>
            </a:r>
            <a:r>
              <a:rPr lang="en-US" dirty="0" err="1" smtClean="0"/>
              <a:t>Elan</a:t>
            </a:r>
            <a:r>
              <a:rPr lang="en-US" dirty="0" smtClean="0"/>
              <a:t>. The whole </a:t>
            </a:r>
            <a:r>
              <a:rPr lang="en-US" dirty="0" err="1" smtClean="0"/>
              <a:t>drivetrain</a:t>
            </a:r>
            <a:r>
              <a:rPr lang="en-US" dirty="0" smtClean="0"/>
              <a:t>, engine and suspensions are connected to both ends of the backbone. The body is built on the backbone, usually made of glass-</a:t>
            </a:r>
            <a:r>
              <a:rPr lang="en-US" dirty="0" err="1" smtClean="0"/>
              <a:t>fibre</a:t>
            </a:r>
            <a:r>
              <a:rPr lang="en-US" dirty="0" smtClean="0"/>
              <a:t>.</a:t>
            </a:r>
            <a:endParaRPr lang="tr-TR" dirty="0"/>
          </a:p>
        </p:txBody>
      </p:sp>
    </p:spTree>
    <p:extLst>
      <p:ext uri="{BB962C8B-B14F-4D97-AF65-F5344CB8AC3E}">
        <p14:creationId xmlns:p14="http://schemas.microsoft.com/office/powerpoint/2010/main" val="3082633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
            <a:ext cx="7407275" cy="838200"/>
          </a:xfrm>
        </p:spPr>
        <p:txBody>
          <a:bodyPr/>
          <a:lstStyle/>
          <a:p>
            <a:pPr algn="ctr" eaLnBrk="1" fontAlgn="auto" hangingPunct="1">
              <a:spcAft>
                <a:spcPts val="0"/>
              </a:spcAft>
              <a:defRPr/>
            </a:pPr>
            <a:r>
              <a:rPr lang="en-US" sz="3200" b="1" u="sng" dirty="0" smtClean="0">
                <a:solidFill>
                  <a:schemeClr val="tx2">
                    <a:satMod val="130000"/>
                  </a:schemeClr>
                </a:solidFill>
                <a:latin typeface="+mn-lt"/>
                <a:cs typeface="Times New Roman" pitchFamily="18" charset="0"/>
              </a:rPr>
              <a:t>Chassis</a:t>
            </a:r>
            <a:endParaRPr lang="en-US" sz="3200" b="1" u="sng"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066799" y="1219200"/>
            <a:ext cx="3554413" cy="4848225"/>
          </a:xfrm>
        </p:spPr>
        <p:txBody>
          <a:bodyPr>
            <a:noAutofit/>
          </a:bodyPr>
          <a:lstStyle/>
          <a:p>
            <a:pPr marL="484188" indent="-457200" eaLnBrk="1" hangingPunct="1">
              <a:lnSpc>
                <a:spcPct val="90000"/>
              </a:lnSpc>
              <a:buFont typeface="Wingdings" pitchFamily="2" charset="2"/>
              <a:buChar char="Ø"/>
            </a:pPr>
            <a:r>
              <a:rPr lang="en-US" sz="1800" b="1" dirty="0" smtClean="0">
                <a:solidFill>
                  <a:srgbClr val="2E1D13"/>
                </a:solidFill>
                <a:latin typeface="Times New Roman" panose="02020603050405020304" pitchFamily="18" charset="0"/>
                <a:cs typeface="Times New Roman" panose="02020603050405020304" pitchFamily="18" charset="0"/>
              </a:rPr>
              <a:t>What is Chassis</a:t>
            </a:r>
            <a:r>
              <a:rPr lang="en-US" sz="1800" dirty="0" smtClean="0">
                <a:solidFill>
                  <a:srgbClr val="2E1D13"/>
                </a:solidFill>
                <a:latin typeface="Times New Roman" panose="02020603050405020304" pitchFamily="18" charset="0"/>
                <a:cs typeface="Times New Roman" panose="02020603050405020304" pitchFamily="18" charset="0"/>
              </a:rPr>
              <a:t>?</a:t>
            </a:r>
          </a:p>
          <a:p>
            <a:pPr marL="484188" indent="-457200" eaLnBrk="1" hangingPunct="1">
              <a:lnSpc>
                <a:spcPct val="90000"/>
              </a:lnSpc>
            </a:pPr>
            <a:r>
              <a:rPr lang="tr-TR" sz="1400" dirty="0" smtClean="0">
                <a:solidFill>
                  <a:srgbClr val="2E1D13"/>
                </a:solidFill>
                <a:latin typeface="Times New Roman" panose="02020603050405020304" pitchFamily="18" charset="0"/>
                <a:cs typeface="Times New Roman" panose="02020603050405020304" pitchFamily="18" charset="0"/>
              </a:rPr>
              <a:t>          </a:t>
            </a:r>
            <a:r>
              <a:rPr lang="en-US" sz="1400" b="1" dirty="0" smtClean="0">
                <a:solidFill>
                  <a:srgbClr val="2E1D13"/>
                </a:solidFill>
                <a:latin typeface="Times New Roman" panose="02020603050405020304" pitchFamily="18" charset="0"/>
                <a:cs typeface="Times New Roman" panose="02020603050405020304" pitchFamily="18" charset="0"/>
              </a:rPr>
              <a:t>Chassis is a French term and was initially used to denote the frame parts or Basic Structure of the vehicle. </a:t>
            </a:r>
            <a:endParaRPr lang="tr-TR" sz="1400" b="1" dirty="0" smtClean="0">
              <a:solidFill>
                <a:srgbClr val="2E1D13"/>
              </a:solidFill>
              <a:latin typeface="Times New Roman" panose="02020603050405020304" pitchFamily="18" charset="0"/>
              <a:cs typeface="Times New Roman" panose="02020603050405020304" pitchFamily="18" charset="0"/>
            </a:endParaRPr>
          </a:p>
          <a:p>
            <a:pPr marL="484188" indent="-457200" eaLnBrk="1" hangingPunct="1">
              <a:lnSpc>
                <a:spcPct val="90000"/>
              </a:lnSpc>
            </a:pPr>
            <a:r>
              <a:rPr lang="tr-TR" sz="1400" b="1" dirty="0">
                <a:solidFill>
                  <a:srgbClr val="2E1D13"/>
                </a:solidFill>
                <a:latin typeface="Times New Roman" panose="02020603050405020304" pitchFamily="18" charset="0"/>
                <a:cs typeface="Times New Roman" panose="02020603050405020304" pitchFamily="18" charset="0"/>
              </a:rPr>
              <a:t> </a:t>
            </a:r>
            <a:r>
              <a:rPr lang="tr-TR" sz="1400" b="1" dirty="0" smtClean="0">
                <a:solidFill>
                  <a:srgbClr val="2E1D13"/>
                </a:solidFill>
                <a:latin typeface="Times New Roman" panose="02020603050405020304" pitchFamily="18" charset="0"/>
                <a:cs typeface="Times New Roman" panose="02020603050405020304" pitchFamily="18" charset="0"/>
              </a:rPr>
              <a:t>      </a:t>
            </a:r>
          </a:p>
          <a:p>
            <a:pPr marL="484188" indent="-457200" eaLnBrk="1" hangingPunct="1">
              <a:lnSpc>
                <a:spcPct val="90000"/>
              </a:lnSpc>
            </a:pPr>
            <a:r>
              <a:rPr lang="tr-TR" sz="1400" b="1" dirty="0">
                <a:solidFill>
                  <a:srgbClr val="2E1D13"/>
                </a:solidFill>
                <a:latin typeface="Times New Roman" panose="02020603050405020304" pitchFamily="18" charset="0"/>
                <a:cs typeface="Times New Roman" panose="02020603050405020304" pitchFamily="18" charset="0"/>
              </a:rPr>
              <a:t> </a:t>
            </a:r>
            <a:r>
              <a:rPr lang="tr-TR" sz="1400" b="1" dirty="0" smtClean="0">
                <a:solidFill>
                  <a:srgbClr val="2E1D13"/>
                </a:solidFill>
                <a:latin typeface="Times New Roman" panose="02020603050405020304" pitchFamily="18" charset="0"/>
                <a:cs typeface="Times New Roman" panose="02020603050405020304" pitchFamily="18" charset="0"/>
              </a:rPr>
              <a:t>         </a:t>
            </a:r>
            <a:r>
              <a:rPr lang="en-US" sz="1400" b="1" dirty="0" smtClean="0">
                <a:solidFill>
                  <a:srgbClr val="2E1D13"/>
                </a:solidFill>
                <a:latin typeface="Times New Roman" panose="02020603050405020304" pitchFamily="18" charset="0"/>
                <a:cs typeface="Times New Roman" panose="02020603050405020304" pitchFamily="18" charset="0"/>
              </a:rPr>
              <a:t>It is the back bone of the vehicle. A vehicle without body is called Chassis. </a:t>
            </a:r>
            <a:endParaRPr lang="tr-TR" sz="1400" b="1" dirty="0" smtClean="0">
              <a:solidFill>
                <a:srgbClr val="2E1D13"/>
              </a:solidFill>
              <a:latin typeface="Times New Roman" panose="02020603050405020304" pitchFamily="18" charset="0"/>
              <a:cs typeface="Times New Roman" panose="02020603050405020304" pitchFamily="18" charset="0"/>
            </a:endParaRPr>
          </a:p>
          <a:p>
            <a:pPr marL="484188" indent="-457200" eaLnBrk="1" hangingPunct="1">
              <a:lnSpc>
                <a:spcPct val="90000"/>
              </a:lnSpc>
            </a:pPr>
            <a:endParaRPr lang="tr-TR" sz="1400" b="1" dirty="0">
              <a:solidFill>
                <a:srgbClr val="2E1D13"/>
              </a:solidFill>
              <a:latin typeface="Times New Roman" panose="02020603050405020304" pitchFamily="18" charset="0"/>
              <a:cs typeface="Times New Roman" panose="02020603050405020304" pitchFamily="18" charset="0"/>
            </a:endParaRPr>
          </a:p>
          <a:p>
            <a:pPr marL="484188" indent="-457200" eaLnBrk="1" hangingPunct="1">
              <a:lnSpc>
                <a:spcPct val="90000"/>
              </a:lnSpc>
            </a:pPr>
            <a:r>
              <a:rPr lang="tr-TR" sz="1400" b="1" dirty="0" smtClean="0">
                <a:solidFill>
                  <a:srgbClr val="2E1D13"/>
                </a:solidFill>
                <a:latin typeface="Times New Roman" panose="02020603050405020304" pitchFamily="18" charset="0"/>
                <a:cs typeface="Times New Roman" panose="02020603050405020304" pitchFamily="18" charset="0"/>
              </a:rPr>
              <a:t>          </a:t>
            </a:r>
            <a:r>
              <a:rPr lang="en-US" sz="1400" b="1" dirty="0" smtClean="0">
                <a:solidFill>
                  <a:srgbClr val="2E1D13"/>
                </a:solidFill>
                <a:latin typeface="Times New Roman" panose="02020603050405020304" pitchFamily="18" charset="0"/>
                <a:cs typeface="Times New Roman" panose="02020603050405020304" pitchFamily="18" charset="0"/>
              </a:rPr>
              <a:t>The components of the vehicle like Power plant, Transmission System, Axles, Wheels and Tires, Suspension, Controlling Systems like Braking, Steering etc., and also electrical system parts are mounted on the Chassis frame. </a:t>
            </a:r>
            <a:endParaRPr lang="tr-TR" sz="1400" b="1" dirty="0" smtClean="0">
              <a:solidFill>
                <a:srgbClr val="2E1D13"/>
              </a:solidFill>
              <a:latin typeface="Times New Roman" panose="02020603050405020304" pitchFamily="18" charset="0"/>
              <a:cs typeface="Times New Roman" panose="02020603050405020304" pitchFamily="18" charset="0"/>
            </a:endParaRPr>
          </a:p>
          <a:p>
            <a:pPr marL="484188" indent="-457200" eaLnBrk="1" hangingPunct="1">
              <a:lnSpc>
                <a:spcPct val="90000"/>
              </a:lnSpc>
            </a:pPr>
            <a:endParaRPr lang="tr-TR" sz="1400" b="1" dirty="0" smtClean="0">
              <a:solidFill>
                <a:srgbClr val="2E1D13"/>
              </a:solidFill>
              <a:latin typeface="Times New Roman" panose="02020603050405020304" pitchFamily="18" charset="0"/>
              <a:cs typeface="Times New Roman" panose="02020603050405020304" pitchFamily="18" charset="0"/>
            </a:endParaRPr>
          </a:p>
          <a:p>
            <a:pPr marL="484188" indent="-457200" eaLnBrk="1" hangingPunct="1">
              <a:lnSpc>
                <a:spcPct val="90000"/>
              </a:lnSpc>
            </a:pPr>
            <a:r>
              <a:rPr lang="tr-TR" sz="1400" b="1" dirty="0">
                <a:solidFill>
                  <a:srgbClr val="2E1D13"/>
                </a:solidFill>
                <a:latin typeface="Times New Roman" panose="02020603050405020304" pitchFamily="18" charset="0"/>
                <a:cs typeface="Times New Roman" panose="02020603050405020304" pitchFamily="18" charset="0"/>
              </a:rPr>
              <a:t> </a:t>
            </a:r>
            <a:r>
              <a:rPr lang="tr-TR" sz="1400" b="1" dirty="0" smtClean="0">
                <a:solidFill>
                  <a:srgbClr val="2E1D13"/>
                </a:solidFill>
                <a:latin typeface="Times New Roman" panose="02020603050405020304" pitchFamily="18" charset="0"/>
                <a:cs typeface="Times New Roman" panose="02020603050405020304" pitchFamily="18" charset="0"/>
              </a:rPr>
              <a:t>          </a:t>
            </a:r>
            <a:r>
              <a:rPr lang="en-US" sz="1400" b="1" dirty="0" smtClean="0">
                <a:solidFill>
                  <a:srgbClr val="2E1D13"/>
                </a:solidFill>
                <a:latin typeface="Times New Roman" panose="02020603050405020304" pitchFamily="18" charset="0"/>
                <a:cs typeface="Times New Roman" panose="02020603050405020304" pitchFamily="18" charset="0"/>
              </a:rPr>
              <a:t>It is the main mounting for all the components including the body. So it is also called as Carrying Unit.</a:t>
            </a:r>
          </a:p>
        </p:txBody>
      </p:sp>
      <p:pic>
        <p:nvPicPr>
          <p:cNvPr id="14339" name="Picture 2" descr="D:\Technical Information\club service 2\03-frame-chassis-car-chassis-chassis-parts-chassis-frame-bench-frame-rails-auto-chassis.jpg"/>
          <p:cNvPicPr>
            <a:picLocks noChangeAspect="1" noChangeArrowheads="1"/>
          </p:cNvPicPr>
          <p:nvPr/>
        </p:nvPicPr>
        <p:blipFill>
          <a:blip r:embed="rId2"/>
          <a:srcRect/>
          <a:stretch>
            <a:fillRect/>
          </a:stretch>
        </p:blipFill>
        <p:spPr bwMode="auto">
          <a:xfrm>
            <a:off x="4621213" y="1600200"/>
            <a:ext cx="4495800" cy="44672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62000"/>
            <a:ext cx="8001000" cy="3733800"/>
          </a:xfrm>
        </p:spPr>
        <p:txBody>
          <a:bodyPr>
            <a:noAutofit/>
          </a:bodyPr>
          <a:lstStyle/>
          <a:p>
            <a:pPr marL="457200" indent="-457200" eaLnBrk="1" fontAlgn="auto" hangingPunct="1">
              <a:spcAft>
                <a:spcPts val="0"/>
              </a:spcAft>
              <a:buFont typeface="Wingdings" pitchFamily="2" charset="2"/>
              <a:buChar char="Ø"/>
              <a:defRPr/>
            </a:pPr>
            <a:r>
              <a:rPr lang="en-US" sz="2400" b="1" u="sng" dirty="0" err="1" smtClean="0">
                <a:solidFill>
                  <a:schemeClr val="tx2">
                    <a:satMod val="130000"/>
                  </a:schemeClr>
                </a:solidFill>
              </a:rPr>
              <a:t>Monocoque</a:t>
            </a:r>
            <a:r>
              <a:rPr lang="en-US" sz="2400" b="1" u="sng" dirty="0" smtClean="0">
                <a:solidFill>
                  <a:schemeClr val="tx2">
                    <a:satMod val="130000"/>
                  </a:schemeClr>
                </a:solidFill>
              </a:rPr>
              <a:t> Chassis</a:t>
            </a:r>
            <a:r>
              <a:rPr lang="en-US" sz="1400" b="1" u="sng" dirty="0" smtClean="0">
                <a:solidFill>
                  <a:schemeClr val="tx2">
                    <a:satMod val="130000"/>
                  </a:schemeClr>
                </a:solidFill>
              </a:rPr>
              <a:t/>
            </a:r>
            <a:br>
              <a:rPr lang="en-US" sz="1400" b="1" u="sng" dirty="0" smtClean="0">
                <a:solidFill>
                  <a:schemeClr val="tx2">
                    <a:satMod val="130000"/>
                  </a:schemeClr>
                </a:solidFill>
              </a:rPr>
            </a:br>
            <a:r>
              <a:rPr lang="tr-TR" sz="1400" b="1" u="sng" dirty="0" smtClean="0">
                <a:solidFill>
                  <a:schemeClr val="tx2">
                    <a:satMod val="130000"/>
                  </a:schemeClr>
                </a:solidFill>
              </a:rPr>
              <a:t/>
            </a:r>
            <a:br>
              <a:rPr lang="tr-TR" sz="1400" b="1" u="sng" dirty="0" smtClean="0">
                <a:solidFill>
                  <a:schemeClr val="tx2">
                    <a:satMod val="130000"/>
                  </a:schemeClr>
                </a:solidFill>
              </a:rPr>
            </a:br>
            <a:r>
              <a:rPr lang="tr-TR" sz="1800" dirty="0" smtClean="0">
                <a:solidFill>
                  <a:schemeClr val="tx2">
                    <a:satMod val="130000"/>
                  </a:schemeClr>
                </a:solidFill>
              </a:rPr>
              <a:t>O</a:t>
            </a:r>
            <a:r>
              <a:rPr lang="en-US" sz="1800" dirty="0" err="1" smtClean="0">
                <a:solidFill>
                  <a:schemeClr val="tx2">
                    <a:satMod val="130000"/>
                  </a:schemeClr>
                </a:solidFill>
              </a:rPr>
              <a:t>ther</a:t>
            </a:r>
            <a:r>
              <a:rPr lang="en-US" sz="1800" dirty="0" smtClean="0">
                <a:solidFill>
                  <a:schemeClr val="tx2">
                    <a:satMod val="130000"/>
                  </a:schemeClr>
                </a:solidFill>
              </a:rPr>
              <a:t> chassis takes all the structural loading</a:t>
            </a:r>
            <a:r>
              <a:rPr lang="tr-TR" sz="1800" dirty="0" smtClean="0">
                <a:solidFill>
                  <a:schemeClr val="tx2">
                    <a:satMod val="130000"/>
                  </a:schemeClr>
                </a:solidFill>
              </a:rPr>
              <a:t> </a:t>
            </a:r>
            <a:r>
              <a:rPr lang="en-US" sz="1800" dirty="0" smtClean="0">
                <a:solidFill>
                  <a:schemeClr val="tx2">
                    <a:satMod val="130000"/>
                  </a:schemeClr>
                </a:solidFill>
              </a:rPr>
              <a:t>and the body panels just sit on the outside .The problem with this is that no matter how light the chassis is made</a:t>
            </a:r>
            <a:r>
              <a:rPr lang="tr-TR" sz="1800" dirty="0" smtClean="0">
                <a:solidFill>
                  <a:schemeClr val="tx2">
                    <a:satMod val="130000"/>
                  </a:schemeClr>
                </a:solidFill>
              </a:rPr>
              <a:t>, </a:t>
            </a:r>
            <a:r>
              <a:rPr lang="en-US" sz="1800" dirty="0" smtClean="0">
                <a:solidFill>
                  <a:schemeClr val="tx2">
                    <a:satMod val="130000"/>
                  </a:schemeClr>
                </a:solidFill>
              </a:rPr>
              <a:t>weight is going to be add when the body panels are put in place. So could make the body panels work as chassis member. Shaped sheet metal can be used to make chassis sections as well as body panels. Logically, therefore, body panels can be used themselves as chassis members, and eliminate unnecessary weight from having both. This is called a </a:t>
            </a:r>
            <a:r>
              <a:rPr lang="en-US" sz="1800" dirty="0" err="1" smtClean="0">
                <a:solidFill>
                  <a:schemeClr val="tx2">
                    <a:satMod val="130000"/>
                  </a:schemeClr>
                </a:solidFill>
              </a:rPr>
              <a:t>monocoque</a:t>
            </a:r>
            <a:r>
              <a:rPr lang="en-US" sz="1800" dirty="0" smtClean="0">
                <a:solidFill>
                  <a:schemeClr val="tx2">
                    <a:satMod val="130000"/>
                  </a:schemeClr>
                </a:solidFill>
              </a:rPr>
              <a:t> ("single shell").  As to press complicated shapes of sheet metals is easy, rather than just using straight tubes, any shape of bracing members can be placed, so it is possible  build a stiff structure that still has plenty of room inside, without great tubes running everywhere. </a:t>
            </a:r>
            <a:r>
              <a:rPr lang="en-US" sz="1800" b="1" u="sng" dirty="0" smtClean="0">
                <a:solidFill>
                  <a:schemeClr val="tx2">
                    <a:satMod val="130000"/>
                  </a:schemeClr>
                </a:solidFill>
              </a:rPr>
              <a:t/>
            </a:r>
            <a:br>
              <a:rPr lang="en-US" sz="1800" b="1" u="sng" dirty="0" smtClean="0">
                <a:solidFill>
                  <a:schemeClr val="tx2">
                    <a:satMod val="130000"/>
                  </a:schemeClr>
                </a:solidFill>
              </a:rPr>
            </a:br>
            <a:endParaRPr lang="en-US" sz="1800" b="1"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981200" y="0"/>
            <a:ext cx="7407275" cy="685800"/>
          </a:xfrm>
        </p:spPr>
        <p:txBody>
          <a:bodyPr>
            <a:normAutofit/>
          </a:bodyPr>
          <a:lstStyle/>
          <a:p>
            <a:pPr algn="ctr" eaLnBrk="1" fontAlgn="auto" hangingPunct="1">
              <a:spcAft>
                <a:spcPts val="0"/>
              </a:spcAft>
              <a:buFont typeface="Wingdings 2"/>
              <a:buNone/>
              <a:defRPr/>
            </a:pPr>
            <a:r>
              <a:rPr lang="en-US" sz="2800" b="1" u="sng" dirty="0"/>
              <a:t>Types of Chassis</a:t>
            </a:r>
          </a:p>
          <a:p>
            <a:pPr algn="ctr" eaLnBrk="1" fontAlgn="auto" hangingPunct="1">
              <a:spcAft>
                <a:spcPts val="0"/>
              </a:spcAft>
              <a:buFont typeface="Wingdings 2"/>
              <a:buNone/>
              <a:defRPr/>
            </a:pPr>
            <a:endParaRPr lang="en-US" sz="2800" dirty="0"/>
          </a:p>
        </p:txBody>
      </p:sp>
      <p:pic>
        <p:nvPicPr>
          <p:cNvPr id="21507" name="Picture 2" descr="D:\Technical Information\club service 2\monocoquebig.jpg"/>
          <p:cNvPicPr>
            <a:picLocks noChangeAspect="1" noChangeArrowheads="1"/>
          </p:cNvPicPr>
          <p:nvPr/>
        </p:nvPicPr>
        <p:blipFill>
          <a:blip r:embed="rId2"/>
          <a:srcRect/>
          <a:stretch>
            <a:fillRect/>
          </a:stretch>
        </p:blipFill>
        <p:spPr bwMode="auto">
          <a:xfrm>
            <a:off x="4572000" y="4038600"/>
            <a:ext cx="4462463"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dsız4.png"/>
          <p:cNvPicPr>
            <a:picLocks noGrp="1" noChangeAspect="1"/>
          </p:cNvPicPr>
          <p:nvPr>
            <p:ph idx="1"/>
          </p:nvPr>
        </p:nvPicPr>
        <p:blipFill>
          <a:blip r:embed="rId2"/>
          <a:stretch>
            <a:fillRect/>
          </a:stretch>
        </p:blipFill>
        <p:spPr>
          <a:xfrm>
            <a:off x="1066800" y="1142984"/>
            <a:ext cx="7753700" cy="4634999"/>
          </a:xfrm>
        </p:spPr>
      </p:pic>
    </p:spTree>
    <p:extLst>
      <p:ext uri="{BB962C8B-B14F-4D97-AF65-F5344CB8AC3E}">
        <p14:creationId xmlns:p14="http://schemas.microsoft.com/office/powerpoint/2010/main" val="498960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Monocoque</a:t>
            </a:r>
            <a:r>
              <a:rPr lang="tr-TR" dirty="0" smtClean="0"/>
              <a:t> </a:t>
            </a:r>
            <a:r>
              <a:rPr lang="tr-TR" dirty="0" err="1" smtClean="0"/>
              <a:t>Chassis</a:t>
            </a:r>
            <a:endParaRPr lang="tr-TR" dirty="0"/>
          </a:p>
        </p:txBody>
      </p:sp>
      <p:sp>
        <p:nvSpPr>
          <p:cNvPr id="3" name="2 İçerik Yer Tutucusu"/>
          <p:cNvSpPr>
            <a:spLocks noGrp="1"/>
          </p:cNvSpPr>
          <p:nvPr>
            <p:ph idx="1"/>
          </p:nvPr>
        </p:nvSpPr>
        <p:spPr>
          <a:xfrm>
            <a:off x="838200" y="2117747"/>
            <a:ext cx="7848600" cy="4525963"/>
          </a:xfrm>
        </p:spPr>
        <p:txBody>
          <a:bodyPr/>
          <a:lstStyle/>
          <a:p>
            <a:r>
              <a:rPr lang="en-US" dirty="0" smtClean="0"/>
              <a:t>Today, 99% cars produced in this planet are made of steel </a:t>
            </a:r>
            <a:r>
              <a:rPr lang="en-US" dirty="0" err="1" smtClean="0"/>
              <a:t>monocoque</a:t>
            </a:r>
            <a:r>
              <a:rPr lang="en-US" dirty="0" smtClean="0"/>
              <a:t> chassis, thanks to its low production cost and suitability to </a:t>
            </a:r>
            <a:r>
              <a:rPr lang="en-US" dirty="0" err="1" smtClean="0"/>
              <a:t>robotised</a:t>
            </a:r>
            <a:r>
              <a:rPr lang="en-US" dirty="0" smtClean="0"/>
              <a:t> production.</a:t>
            </a:r>
            <a:endParaRPr lang="tr-TR" dirty="0" smtClean="0"/>
          </a:p>
          <a:p>
            <a:endParaRPr lang="tr-TR" dirty="0"/>
          </a:p>
        </p:txBody>
      </p:sp>
    </p:spTree>
    <p:extLst>
      <p:ext uri="{BB962C8B-B14F-4D97-AF65-F5344CB8AC3E}">
        <p14:creationId xmlns:p14="http://schemas.microsoft.com/office/powerpoint/2010/main" val="3739230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9200" y="285728"/>
            <a:ext cx="7467600" cy="6286544"/>
          </a:xfrm>
        </p:spPr>
        <p:txBody>
          <a:bodyPr>
            <a:normAutofit/>
          </a:bodyPr>
          <a:lstStyle/>
          <a:p>
            <a:r>
              <a:rPr lang="en-US" sz="2400" dirty="0" err="1" smtClean="0"/>
              <a:t>Monocoque</a:t>
            </a:r>
            <a:r>
              <a:rPr lang="en-US" sz="2400" dirty="0" smtClean="0"/>
              <a:t> is a one-piece structure which defines the overall shape of the car. While ladder, tubular space frame and backbone chassis provides only the stress members and need to build the body around them, </a:t>
            </a:r>
            <a:r>
              <a:rPr lang="en-US" sz="2400" dirty="0" err="1" smtClean="0"/>
              <a:t>monoque</a:t>
            </a:r>
            <a:r>
              <a:rPr lang="en-US" sz="2400" dirty="0" smtClean="0"/>
              <a:t> chassis is already incorporated with the body in a single piece, as you can see in the </a:t>
            </a:r>
            <a:r>
              <a:rPr lang="tr-TR" sz="2400" dirty="0" err="1" smtClean="0"/>
              <a:t>bottom</a:t>
            </a:r>
            <a:r>
              <a:rPr lang="en-US" sz="2400" dirty="0" smtClean="0"/>
              <a:t> picture showing a Volvo V70.</a:t>
            </a:r>
            <a:endParaRPr lang="tr-TR" sz="2400" dirty="0"/>
          </a:p>
          <a:p>
            <a:pPr>
              <a:buNone/>
            </a:pPr>
            <a:endParaRPr lang="tr-TR" sz="2400" dirty="0" smtClean="0"/>
          </a:p>
          <a:p>
            <a:r>
              <a:rPr lang="en-US" sz="2400" dirty="0" smtClean="0"/>
              <a:t>In fact, the "one-piece" chassis is actually made by welding several pieces together. The </a:t>
            </a:r>
            <a:r>
              <a:rPr lang="en-US" sz="2400" dirty="0" err="1" smtClean="0"/>
              <a:t>floorpan</a:t>
            </a:r>
            <a:r>
              <a:rPr lang="en-US" sz="2400" dirty="0" smtClean="0"/>
              <a:t>, which is the largest piece, and other pieces are </a:t>
            </a:r>
            <a:r>
              <a:rPr lang="en-US" sz="2400" dirty="0" err="1" smtClean="0"/>
              <a:t>pressmade</a:t>
            </a:r>
            <a:r>
              <a:rPr lang="en-US" sz="2400" dirty="0" smtClean="0"/>
              <a:t> by big stamping machines. They are spot welded together by robot arms (some even use laser welding) in a stream production line. The whole process just takes minutes. After that, some accessories like doors, bonnet, boot lid, side panels and roof are added.</a:t>
            </a:r>
            <a:endParaRPr lang="tr-TR" sz="2400" dirty="0"/>
          </a:p>
        </p:txBody>
      </p:sp>
    </p:spTree>
    <p:extLst>
      <p:ext uri="{BB962C8B-B14F-4D97-AF65-F5344CB8AC3E}">
        <p14:creationId xmlns:p14="http://schemas.microsoft.com/office/powerpoint/2010/main" val="3036437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90600" y="285728"/>
            <a:ext cx="7696200" cy="6572272"/>
          </a:xfrm>
        </p:spPr>
        <p:txBody>
          <a:bodyPr/>
          <a:lstStyle/>
          <a:p>
            <a:r>
              <a:rPr lang="en-US" sz="2400" dirty="0" err="1" smtClean="0"/>
              <a:t>Monocoque</a:t>
            </a:r>
            <a:r>
              <a:rPr lang="en-US" sz="2400" dirty="0" smtClean="0"/>
              <a:t> chassis also benefit crash protection. Because it uses a lot of metal, crumple zone can be built into the structure. Another advantage is space efficiency. The whole structure is actually an outer shell, unlike other kinds of chassis, therefore there is no large transmission tunnel, high door sills, large roll over bar etc. Obviously, this is very attractive to mass production cars.</a:t>
            </a:r>
            <a:endParaRPr lang="tr-TR" sz="2400" dirty="0" smtClean="0"/>
          </a:p>
          <a:p>
            <a:endParaRPr lang="tr-TR" dirty="0"/>
          </a:p>
        </p:txBody>
      </p:sp>
      <p:pic>
        <p:nvPicPr>
          <p:cNvPr id="4" name="3 Resim" descr="Adsız.png"/>
          <p:cNvPicPr>
            <a:picLocks noChangeAspect="1"/>
          </p:cNvPicPr>
          <p:nvPr/>
        </p:nvPicPr>
        <p:blipFill>
          <a:blip r:embed="rId2"/>
          <a:stretch>
            <a:fillRect/>
          </a:stretch>
        </p:blipFill>
        <p:spPr>
          <a:xfrm>
            <a:off x="1357291" y="3040591"/>
            <a:ext cx="6215106" cy="3531681"/>
          </a:xfrm>
          <a:prstGeom prst="rect">
            <a:avLst/>
          </a:prstGeom>
        </p:spPr>
      </p:pic>
    </p:spTree>
    <p:extLst>
      <p:ext uri="{BB962C8B-B14F-4D97-AF65-F5344CB8AC3E}">
        <p14:creationId xmlns:p14="http://schemas.microsoft.com/office/powerpoint/2010/main" val="1842742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14400" y="214290"/>
            <a:ext cx="7772400" cy="5911873"/>
          </a:xfrm>
        </p:spPr>
        <p:txBody>
          <a:bodyPr>
            <a:normAutofit/>
          </a:bodyPr>
          <a:lstStyle/>
          <a:p>
            <a:r>
              <a:rPr lang="en-US" sz="2400" dirty="0" smtClean="0"/>
              <a:t>Although </a:t>
            </a:r>
            <a:r>
              <a:rPr lang="en-US" sz="2400" dirty="0" err="1" smtClean="0"/>
              <a:t>monocoque</a:t>
            </a:r>
            <a:r>
              <a:rPr lang="en-US" sz="2400" dirty="0" smtClean="0"/>
              <a:t> is suitable for mass production by robots, it is nearly impossible for small-scale production. The setup cost for the tooling is too expensive - big stamping machines and expensive </a:t>
            </a:r>
            <a:r>
              <a:rPr lang="en-US" sz="2400" dirty="0" err="1" smtClean="0"/>
              <a:t>mouldings.I</a:t>
            </a:r>
            <a:r>
              <a:rPr lang="en-US" sz="2400" dirty="0" smtClean="0"/>
              <a:t> believe Porsche is the only sports car specialist has the production volume to afford that.</a:t>
            </a:r>
            <a:endParaRPr lang="tr-TR" sz="2400" dirty="0"/>
          </a:p>
        </p:txBody>
      </p:sp>
      <p:pic>
        <p:nvPicPr>
          <p:cNvPr id="4" name="3 Resim" descr="Adsız2.png"/>
          <p:cNvPicPr>
            <a:picLocks noChangeAspect="1"/>
          </p:cNvPicPr>
          <p:nvPr/>
        </p:nvPicPr>
        <p:blipFill>
          <a:blip r:embed="rId2"/>
          <a:stretch>
            <a:fillRect/>
          </a:stretch>
        </p:blipFill>
        <p:spPr>
          <a:xfrm>
            <a:off x="1143000" y="2971800"/>
            <a:ext cx="8001000" cy="2734057"/>
          </a:xfrm>
          <a:prstGeom prst="rect">
            <a:avLst/>
          </a:prstGeom>
        </p:spPr>
      </p:pic>
    </p:spTree>
    <p:extLst>
      <p:ext uri="{BB962C8B-B14F-4D97-AF65-F5344CB8AC3E}">
        <p14:creationId xmlns:p14="http://schemas.microsoft.com/office/powerpoint/2010/main" val="360260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7407275" cy="1905000"/>
          </a:xfrm>
        </p:spPr>
        <p:txBody>
          <a:bodyPr/>
          <a:lstStyle/>
          <a:p>
            <a:pPr algn="ctr" eaLnBrk="1" fontAlgn="auto" hangingPunct="1">
              <a:spcAft>
                <a:spcPts val="0"/>
              </a:spcAft>
              <a:defRPr/>
            </a:pPr>
            <a:endParaRPr lang="en-US" sz="4800" b="1"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325562" y="533400"/>
            <a:ext cx="7407275" cy="685800"/>
          </a:xfrm>
        </p:spPr>
        <p:txBody>
          <a:bodyPr>
            <a:normAutofit/>
          </a:bodyPr>
          <a:lstStyle/>
          <a:p>
            <a:pPr algn="ctr" eaLnBrk="1" fontAlgn="auto" hangingPunct="1">
              <a:spcAft>
                <a:spcPts val="0"/>
              </a:spcAft>
              <a:buFont typeface="Wingdings 2"/>
              <a:buNone/>
              <a:defRPr/>
            </a:pPr>
            <a:r>
              <a:rPr lang="en-US" sz="3200" u="sng" dirty="0"/>
              <a:t>Any questions?</a:t>
            </a:r>
            <a:endParaRPr lang="en-US" sz="3200" dirty="0"/>
          </a:p>
        </p:txBody>
      </p:sp>
      <p:pic>
        <p:nvPicPr>
          <p:cNvPr id="22531" name="Picture 2" descr="D:\Technical Information\question.jpg"/>
          <p:cNvPicPr>
            <a:picLocks noChangeAspect="1" noChangeArrowheads="1"/>
          </p:cNvPicPr>
          <p:nvPr/>
        </p:nvPicPr>
        <p:blipFill>
          <a:blip r:embed="rId2"/>
          <a:srcRect/>
          <a:stretch>
            <a:fillRect/>
          </a:stretch>
        </p:blipFill>
        <p:spPr bwMode="auto">
          <a:xfrm>
            <a:off x="1600200" y="1371600"/>
            <a:ext cx="6858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38400"/>
            <a:ext cx="7407275" cy="1905000"/>
          </a:xfrm>
        </p:spPr>
        <p:txBody>
          <a:bodyPr/>
          <a:lstStyle/>
          <a:p>
            <a:pPr algn="ctr" eaLnBrk="1" fontAlgn="auto" hangingPunct="1">
              <a:spcAft>
                <a:spcPts val="0"/>
              </a:spcAft>
              <a:defRPr/>
            </a:pPr>
            <a:endParaRPr lang="en-US" sz="4800" b="1"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447800" y="533400"/>
            <a:ext cx="7407275" cy="685800"/>
          </a:xfrm>
        </p:spPr>
        <p:txBody>
          <a:bodyPr>
            <a:normAutofit/>
          </a:bodyPr>
          <a:lstStyle/>
          <a:p>
            <a:pPr algn="ctr" eaLnBrk="1" fontAlgn="auto" hangingPunct="1">
              <a:spcAft>
                <a:spcPts val="0"/>
              </a:spcAft>
              <a:buFont typeface="Wingdings 2"/>
              <a:buNone/>
              <a:defRPr/>
            </a:pPr>
            <a:endParaRPr lang="en-US" sz="2800" dirty="0"/>
          </a:p>
        </p:txBody>
      </p:sp>
      <p:pic>
        <p:nvPicPr>
          <p:cNvPr id="23555" name="Picture 2" descr="D:\Technical Information\thank-you.jpg"/>
          <p:cNvPicPr>
            <a:picLocks noChangeAspect="1" noChangeArrowheads="1"/>
          </p:cNvPicPr>
          <p:nvPr/>
        </p:nvPicPr>
        <p:blipFill>
          <a:blip r:embed="rId2"/>
          <a:srcRect/>
          <a:stretch>
            <a:fillRect/>
          </a:stretch>
        </p:blipFill>
        <p:spPr bwMode="auto">
          <a:xfrm>
            <a:off x="1295400" y="533400"/>
            <a:ext cx="7543800" cy="5943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19200"/>
            <a:ext cx="7407275" cy="3733800"/>
          </a:xfrm>
        </p:spPr>
        <p:txBody>
          <a:bodyPr/>
          <a:lstStyle/>
          <a:p>
            <a:pPr marL="285750" indent="-285750" eaLnBrk="1" fontAlgn="auto" hangingPunct="1">
              <a:spcAft>
                <a:spcPts val="0"/>
              </a:spcAft>
              <a:buFont typeface="Wingdings" pitchFamily="2" charset="2"/>
              <a:buChar char="Ø"/>
              <a:defRPr/>
            </a:pPr>
            <a:r>
              <a:rPr lang="en-US" sz="1800" dirty="0">
                <a:solidFill>
                  <a:schemeClr val="tx2">
                    <a:satMod val="130000"/>
                  </a:schemeClr>
                </a:solidFill>
                <a:latin typeface="+mn-lt"/>
              </a:rPr>
              <a:t>Support the weight of the vehicle </a:t>
            </a:r>
            <a:r>
              <a:rPr lang="en-US" sz="1800" dirty="0" smtClean="0">
                <a:solidFill>
                  <a:schemeClr val="tx2">
                    <a:satMod val="130000"/>
                  </a:schemeClr>
                </a:solidFill>
                <a:latin typeface="+mn-lt"/>
              </a:rPr>
              <a:t> </a:t>
            </a:r>
            <a:r>
              <a:rPr lang="en-US" sz="1800" dirty="0">
                <a:solidFill>
                  <a:schemeClr val="tx2">
                    <a:satMod val="130000"/>
                  </a:schemeClr>
                </a:solidFill>
                <a:latin typeface="+mn-lt"/>
              </a:rPr>
              <a:t>and everything inside it including passengers and cargo</a:t>
            </a:r>
            <a:r>
              <a:rPr lang="en-US" sz="1800" dirty="0" smtClean="0">
                <a:solidFill>
                  <a:schemeClr val="tx2">
                    <a:satMod val="130000"/>
                  </a:schemeClr>
                </a:solidFill>
                <a:latin typeface="+mn-lt"/>
              </a:rPr>
              <a:t>.</a:t>
            </a:r>
            <a:r>
              <a:rPr lang="en-US" sz="1800" dirty="0">
                <a:solidFill>
                  <a:schemeClr val="tx2">
                    <a:satMod val="130000"/>
                  </a:schemeClr>
                </a:solidFill>
                <a:latin typeface="+mn-lt"/>
              </a:rPr>
              <a:t/>
            </a:r>
            <a:br>
              <a:rPr lang="en-US" sz="1800" dirty="0">
                <a:solidFill>
                  <a:schemeClr val="tx2">
                    <a:satMod val="130000"/>
                  </a:schemeClr>
                </a:solidFill>
                <a:latin typeface="+mn-lt"/>
              </a:rPr>
            </a:br>
            <a:r>
              <a:rPr lang="tr-TR" sz="1800" dirty="0" smtClean="0">
                <a:solidFill>
                  <a:schemeClr val="tx2">
                    <a:satMod val="130000"/>
                  </a:schemeClr>
                </a:solidFill>
                <a:latin typeface="+mn-lt"/>
              </a:rPr>
              <a:t/>
            </a:r>
            <a:br>
              <a:rPr lang="tr-TR" sz="1800" dirty="0" smtClean="0">
                <a:solidFill>
                  <a:schemeClr val="tx2">
                    <a:satMod val="130000"/>
                  </a:schemeClr>
                </a:solidFill>
                <a:latin typeface="+mn-lt"/>
              </a:rPr>
            </a:br>
            <a:r>
              <a:rPr lang="en-US" sz="1800" dirty="0" smtClean="0">
                <a:solidFill>
                  <a:schemeClr val="tx2">
                    <a:satMod val="130000"/>
                  </a:schemeClr>
                </a:solidFill>
                <a:latin typeface="+mn-lt"/>
              </a:rPr>
              <a:t>Provide </a:t>
            </a:r>
            <a:r>
              <a:rPr lang="en-US" sz="1800" dirty="0">
                <a:solidFill>
                  <a:schemeClr val="tx2">
                    <a:satMod val="130000"/>
                  </a:schemeClr>
                </a:solidFill>
                <a:latin typeface="+mn-lt"/>
              </a:rPr>
              <a:t>the frame for the </a:t>
            </a:r>
            <a:r>
              <a:rPr lang="en-US" sz="1800" dirty="0" smtClean="0">
                <a:solidFill>
                  <a:schemeClr val="tx2">
                    <a:satMod val="130000"/>
                  </a:schemeClr>
                </a:solidFill>
                <a:latin typeface="+mn-lt"/>
              </a:rPr>
              <a:t>suspension, engine </a:t>
            </a:r>
            <a:r>
              <a:rPr lang="en-US" sz="1800" dirty="0">
                <a:solidFill>
                  <a:schemeClr val="tx2">
                    <a:satMod val="130000"/>
                  </a:schemeClr>
                </a:solidFill>
                <a:latin typeface="+mn-lt"/>
              </a:rPr>
              <a:t>and drivetrain to be mounted. It must be strong to hold these components in place during various driving </a:t>
            </a:r>
            <a:r>
              <a:rPr lang="en-US" sz="1800" dirty="0" smtClean="0">
                <a:solidFill>
                  <a:schemeClr val="tx2">
                    <a:satMod val="130000"/>
                  </a:schemeClr>
                </a:solidFill>
                <a:latin typeface="+mn-lt"/>
              </a:rPr>
              <a:t>conditions.</a:t>
            </a:r>
            <a:r>
              <a:rPr lang="en-US" sz="1800" dirty="0">
                <a:solidFill>
                  <a:schemeClr val="tx2">
                    <a:satMod val="130000"/>
                  </a:schemeClr>
                </a:solidFill>
                <a:latin typeface="+mn-lt"/>
              </a:rPr>
              <a:t/>
            </a:r>
            <a:br>
              <a:rPr lang="en-US" sz="1800" dirty="0">
                <a:solidFill>
                  <a:schemeClr val="tx2">
                    <a:satMod val="130000"/>
                  </a:schemeClr>
                </a:solidFill>
                <a:latin typeface="+mn-lt"/>
              </a:rPr>
            </a:br>
            <a:r>
              <a:rPr lang="tr-TR" sz="1800" dirty="0" smtClean="0">
                <a:solidFill>
                  <a:schemeClr val="tx2">
                    <a:satMod val="130000"/>
                  </a:schemeClr>
                </a:solidFill>
                <a:latin typeface="+mn-lt"/>
              </a:rPr>
              <a:t/>
            </a:r>
            <a:br>
              <a:rPr lang="tr-TR" sz="1800" dirty="0" smtClean="0">
                <a:solidFill>
                  <a:schemeClr val="tx2">
                    <a:satMod val="130000"/>
                  </a:schemeClr>
                </a:solidFill>
                <a:latin typeface="+mn-lt"/>
              </a:rPr>
            </a:br>
            <a:r>
              <a:rPr lang="en-US" sz="1800" dirty="0" smtClean="0">
                <a:solidFill>
                  <a:schemeClr val="tx2">
                    <a:satMod val="130000"/>
                  </a:schemeClr>
                </a:solidFill>
                <a:latin typeface="+mn-lt"/>
              </a:rPr>
              <a:t>Handles </a:t>
            </a:r>
            <a:r>
              <a:rPr lang="en-US" sz="1800" dirty="0">
                <a:solidFill>
                  <a:schemeClr val="tx2">
                    <a:satMod val="130000"/>
                  </a:schemeClr>
                </a:solidFill>
                <a:latin typeface="+mn-lt"/>
              </a:rPr>
              <a:t>or resists any torsional stress (such as bending or twisting of the body) that the vehicle may be subjected to as it drives.</a:t>
            </a:r>
            <a:br>
              <a:rPr lang="en-US" sz="1800" dirty="0">
                <a:solidFill>
                  <a:schemeClr val="tx2">
                    <a:satMod val="130000"/>
                  </a:schemeClr>
                </a:solidFill>
                <a:latin typeface="+mn-lt"/>
              </a:rPr>
            </a:br>
            <a:r>
              <a:rPr lang="tr-TR" sz="1800" dirty="0" smtClean="0">
                <a:solidFill>
                  <a:schemeClr val="tx2">
                    <a:satMod val="130000"/>
                  </a:schemeClr>
                </a:solidFill>
                <a:latin typeface="+mn-lt"/>
              </a:rPr>
              <a:t/>
            </a:r>
            <a:br>
              <a:rPr lang="tr-TR" sz="1800" dirty="0" smtClean="0">
                <a:solidFill>
                  <a:schemeClr val="tx2">
                    <a:satMod val="130000"/>
                  </a:schemeClr>
                </a:solidFill>
                <a:latin typeface="+mn-lt"/>
              </a:rPr>
            </a:br>
            <a:r>
              <a:rPr lang="en-US" sz="1800" dirty="0" smtClean="0">
                <a:solidFill>
                  <a:schemeClr val="tx2">
                    <a:satMod val="130000"/>
                  </a:schemeClr>
                </a:solidFill>
                <a:latin typeface="+mn-lt"/>
              </a:rPr>
              <a:t>It </a:t>
            </a:r>
            <a:r>
              <a:rPr lang="en-US" sz="1800" dirty="0">
                <a:solidFill>
                  <a:schemeClr val="tx2">
                    <a:satMod val="130000"/>
                  </a:schemeClr>
                </a:solidFill>
                <a:latin typeface="+mn-lt"/>
              </a:rPr>
              <a:t>allows the vehicle to pull objects as these heavy objects must be directly or indirectly attached to the chassis.</a:t>
            </a:r>
            <a:br>
              <a:rPr lang="en-US" sz="1800" dirty="0">
                <a:solidFill>
                  <a:schemeClr val="tx2">
                    <a:satMod val="130000"/>
                  </a:schemeClr>
                </a:solidFill>
                <a:latin typeface="+mn-lt"/>
              </a:rPr>
            </a:br>
            <a:endParaRPr lang="en-US" sz="1800" b="1"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447800" y="533400"/>
            <a:ext cx="7407275" cy="685800"/>
          </a:xfrm>
        </p:spPr>
        <p:txBody>
          <a:bodyPr>
            <a:normAutofit/>
          </a:bodyPr>
          <a:lstStyle/>
          <a:p>
            <a:pPr algn="ctr" eaLnBrk="1" fontAlgn="auto" hangingPunct="1">
              <a:spcAft>
                <a:spcPts val="0"/>
              </a:spcAft>
              <a:buFont typeface="Wingdings 2"/>
              <a:buNone/>
              <a:defRPr/>
            </a:pPr>
            <a:r>
              <a:rPr lang="en-US" sz="3200" b="1" u="sng" dirty="0" smtClean="0"/>
              <a:t>Requirements</a:t>
            </a:r>
            <a:r>
              <a:rPr lang="tr-TR" sz="3200" b="1" u="sng" dirty="0" smtClean="0"/>
              <a:t> </a:t>
            </a:r>
            <a:r>
              <a:rPr lang="tr-TR" sz="3200" b="1" u="sng" dirty="0" err="1" smtClean="0"/>
              <a:t>and</a:t>
            </a:r>
            <a:r>
              <a:rPr lang="tr-TR" sz="3200" b="1" u="sng" dirty="0" smtClean="0"/>
              <a:t> </a:t>
            </a:r>
            <a:r>
              <a:rPr lang="tr-TR" sz="3200" b="1" u="sng" dirty="0" err="1" smtClean="0"/>
              <a:t>Duties</a:t>
            </a:r>
            <a:r>
              <a:rPr lang="en-US" sz="3200" b="1" u="sng" dirty="0" smtClean="0"/>
              <a:t> of chassis</a:t>
            </a:r>
            <a:endParaRPr lang="en-US" sz="3200" b="1"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447800" y="274638"/>
            <a:ext cx="7239000" cy="1143000"/>
          </a:xfrm>
        </p:spPr>
        <p:txBody>
          <a:bodyPr>
            <a:normAutofit/>
          </a:bodyPr>
          <a:lstStyle/>
          <a:p>
            <a:r>
              <a:rPr lang="tr-TR" sz="6000" b="1" dirty="0" err="1" smtClean="0">
                <a:latin typeface="Times New Roman" panose="02020603050405020304" pitchFamily="18" charset="0"/>
                <a:cs typeface="Times New Roman" panose="02020603050405020304" pitchFamily="18" charset="0"/>
              </a:rPr>
              <a:t>Types</a:t>
            </a:r>
            <a:r>
              <a:rPr lang="tr-TR" sz="6000" b="1" dirty="0" smtClean="0">
                <a:latin typeface="Times New Roman" panose="02020603050405020304" pitchFamily="18" charset="0"/>
                <a:cs typeface="Times New Roman" panose="02020603050405020304" pitchFamily="18" charset="0"/>
              </a:rPr>
              <a:t> of </a:t>
            </a:r>
            <a:r>
              <a:rPr lang="tr-TR" sz="6000" b="1" dirty="0" err="1" smtClean="0">
                <a:latin typeface="Times New Roman" panose="02020603050405020304" pitchFamily="18" charset="0"/>
                <a:cs typeface="Times New Roman" panose="02020603050405020304" pitchFamily="18" charset="0"/>
              </a:rPr>
              <a:t>Chassis</a:t>
            </a:r>
            <a:endParaRPr lang="tr-TR" sz="6000" b="1" dirty="0">
              <a:latin typeface="Times New Roman" panose="02020603050405020304" pitchFamily="18" charset="0"/>
              <a:cs typeface="Times New Roman" panose="02020603050405020304" pitchFamily="18" charset="0"/>
            </a:endParaRPr>
          </a:p>
        </p:txBody>
      </p:sp>
      <p:sp>
        <p:nvSpPr>
          <p:cNvPr id="5" name="İçerik Yer Tutucusu 2"/>
          <p:cNvSpPr>
            <a:spLocks noGrp="1"/>
          </p:cNvSpPr>
          <p:nvPr>
            <p:ph idx="1"/>
          </p:nvPr>
        </p:nvSpPr>
        <p:spPr>
          <a:xfrm>
            <a:off x="1447800" y="1600200"/>
            <a:ext cx="7239000" cy="4525963"/>
          </a:xfrm>
        </p:spPr>
        <p:txBody>
          <a:bodyPr>
            <a:normAutofit/>
          </a:bodyPr>
          <a:lstStyle/>
          <a:p>
            <a:pPr>
              <a:buFont typeface="Wingdings" panose="05000000000000000000" pitchFamily="2" charset="2"/>
              <a:buChar char="Ø"/>
            </a:pPr>
            <a:r>
              <a:rPr lang="tr-TR" sz="3600" dirty="0" err="1" smtClean="0">
                <a:latin typeface="Times New Roman" panose="02020603050405020304" pitchFamily="18" charset="0"/>
                <a:cs typeface="Times New Roman" panose="02020603050405020304" pitchFamily="18" charset="0"/>
              </a:rPr>
              <a:t>Ladder</a:t>
            </a:r>
            <a:r>
              <a:rPr lang="tr-TR" sz="3600" dirty="0" smtClean="0">
                <a:latin typeface="Times New Roman" panose="02020603050405020304" pitchFamily="18" charset="0"/>
                <a:cs typeface="Times New Roman" panose="02020603050405020304" pitchFamily="18" charset="0"/>
              </a:rPr>
              <a:t> </a:t>
            </a:r>
            <a:r>
              <a:rPr lang="tr-TR" sz="3600" dirty="0" err="1" smtClean="0">
                <a:latin typeface="Times New Roman" panose="02020603050405020304" pitchFamily="18" charset="0"/>
                <a:cs typeface="Times New Roman" panose="02020603050405020304" pitchFamily="18" charset="0"/>
              </a:rPr>
              <a:t>Frame</a:t>
            </a:r>
            <a:endParaRPr lang="tr-TR"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X-</a:t>
            </a:r>
            <a:r>
              <a:rPr lang="tr-TR" sz="3600" dirty="0" err="1" smtClean="0">
                <a:latin typeface="Times New Roman" panose="02020603050405020304" pitchFamily="18" charset="0"/>
                <a:cs typeface="Times New Roman" panose="02020603050405020304" pitchFamily="18" charset="0"/>
              </a:rPr>
              <a:t>Bracing</a:t>
            </a:r>
            <a:endParaRPr lang="tr-TR"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3600" dirty="0" smtClean="0">
                <a:latin typeface="Times New Roman" panose="02020603050405020304" pitchFamily="18" charset="0"/>
                <a:cs typeface="Times New Roman" panose="02020603050405020304" pitchFamily="18" charset="0"/>
              </a:rPr>
              <a:t>Space </a:t>
            </a:r>
            <a:r>
              <a:rPr lang="tr-TR" sz="3600" dirty="0" err="1" smtClean="0">
                <a:latin typeface="Times New Roman" panose="02020603050405020304" pitchFamily="18" charset="0"/>
                <a:cs typeface="Times New Roman" panose="02020603050405020304" pitchFamily="18" charset="0"/>
              </a:rPr>
              <a:t>Frame</a:t>
            </a:r>
            <a:endParaRPr lang="tr-TR"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3600" dirty="0" err="1" smtClean="0">
                <a:latin typeface="Times New Roman" panose="02020603050405020304" pitchFamily="18" charset="0"/>
                <a:cs typeface="Times New Roman" panose="02020603050405020304" pitchFamily="18" charset="0"/>
              </a:rPr>
              <a:t>Backbone</a:t>
            </a:r>
            <a:endParaRPr lang="tr-TR" sz="36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tr-TR" sz="3600" dirty="0" err="1" smtClean="0">
                <a:latin typeface="Times New Roman" panose="02020603050405020304" pitchFamily="18" charset="0"/>
                <a:cs typeface="Times New Roman" panose="02020603050405020304" pitchFamily="18" charset="0"/>
              </a:rPr>
              <a:t>Monocoque</a:t>
            </a:r>
            <a:endParaRPr lang="tr-T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34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799" y="685800"/>
            <a:ext cx="4659313" cy="5791200"/>
          </a:xfrm>
        </p:spPr>
        <p:txBody>
          <a:bodyPr>
            <a:noAutofit/>
          </a:bodyPr>
          <a:lstStyle/>
          <a:p>
            <a:pPr marL="342900" indent="-342900" eaLnBrk="1" fontAlgn="auto" hangingPunct="1">
              <a:spcAft>
                <a:spcPts val="0"/>
              </a:spcAft>
              <a:buFont typeface="Wingdings" pitchFamily="2" charset="2"/>
              <a:buChar char="Ø"/>
              <a:defRPr/>
            </a:pPr>
            <a:r>
              <a:rPr lang="en-US" sz="2800" b="1" i="1" dirty="0">
                <a:solidFill>
                  <a:schemeClr val="tx2">
                    <a:satMod val="130000"/>
                  </a:schemeClr>
                </a:solidFill>
                <a:latin typeface="+mn-lt"/>
              </a:rPr>
              <a:t>Ladder </a:t>
            </a:r>
            <a:r>
              <a:rPr lang="en-US" sz="2800" b="1" i="1" dirty="0" smtClean="0">
                <a:solidFill>
                  <a:schemeClr val="tx2">
                    <a:satMod val="130000"/>
                  </a:schemeClr>
                </a:solidFill>
                <a:latin typeface="+mn-lt"/>
              </a:rPr>
              <a:t>Frame</a:t>
            </a:r>
            <a:r>
              <a:rPr lang="tr-TR" sz="2800" b="1" i="1" dirty="0" smtClean="0">
                <a:solidFill>
                  <a:schemeClr val="tx2">
                    <a:satMod val="130000"/>
                  </a:schemeClr>
                </a:solidFill>
                <a:latin typeface="+mn-lt"/>
              </a:rPr>
              <a:t> / </a:t>
            </a:r>
            <a:r>
              <a:rPr lang="en-US" sz="1800" b="1" i="1" dirty="0" smtClean="0">
                <a:solidFill>
                  <a:schemeClr val="tx2">
                    <a:satMod val="130000"/>
                  </a:schemeClr>
                </a:solidFill>
                <a:latin typeface="+mn-lt"/>
              </a:rPr>
              <a:t>Body-on-frame</a:t>
            </a:r>
            <a:r>
              <a:rPr lang="en-US" sz="1800" i="1" dirty="0" smtClean="0">
                <a:solidFill>
                  <a:schemeClr val="tx2">
                    <a:satMod val="130000"/>
                  </a:schemeClr>
                </a:solidFill>
                <a:latin typeface="+mn-lt"/>
              </a:rPr>
              <a:t> </a:t>
            </a:r>
            <a:r>
              <a:rPr lang="en-US" sz="1800" i="1" dirty="0">
                <a:solidFill>
                  <a:schemeClr val="tx2">
                    <a:satMod val="130000"/>
                  </a:schemeClr>
                </a:solidFill>
                <a:latin typeface="+mn-lt"/>
              </a:rPr>
              <a:t>is an automobile construction method. Mounting a separate body to a rigid frame that supports the drivetrain was the original method of building </a:t>
            </a:r>
            <a:r>
              <a:rPr lang="en-US" sz="1800" i="1" dirty="0" smtClean="0">
                <a:solidFill>
                  <a:schemeClr val="tx2">
                    <a:satMod val="130000"/>
                  </a:schemeClr>
                </a:solidFill>
                <a:latin typeface="+mn-lt"/>
              </a:rPr>
              <a:t>automobiles</a:t>
            </a:r>
            <a:r>
              <a:rPr lang="tr-TR" sz="1800" i="1" dirty="0" smtClean="0">
                <a:solidFill>
                  <a:schemeClr val="tx2">
                    <a:satMod val="130000"/>
                  </a:schemeClr>
                </a:solidFill>
                <a:latin typeface="+mn-lt"/>
              </a:rPr>
              <a:t> </a:t>
            </a:r>
            <a:r>
              <a:rPr lang="en-US" sz="1800" i="1" dirty="0" smtClean="0">
                <a:solidFill>
                  <a:schemeClr val="tx2">
                    <a:satMod val="130000"/>
                  </a:schemeClr>
                </a:solidFill>
                <a:latin typeface="+mn-lt"/>
              </a:rPr>
              <a:t>and </a:t>
            </a:r>
            <a:r>
              <a:rPr lang="en-US" sz="1800" i="1" dirty="0">
                <a:solidFill>
                  <a:schemeClr val="tx2">
                    <a:satMod val="130000"/>
                  </a:schemeClr>
                </a:solidFill>
                <a:latin typeface="+mn-lt"/>
              </a:rPr>
              <a:t>its use continues to this </a:t>
            </a:r>
            <a:r>
              <a:rPr lang="en-US" sz="1800" i="1" dirty="0" smtClean="0">
                <a:solidFill>
                  <a:schemeClr val="tx2">
                    <a:satMod val="130000"/>
                  </a:schemeClr>
                </a:solidFill>
                <a:latin typeface="+mn-lt"/>
              </a:rPr>
              <a:t>day. </a:t>
            </a:r>
            <a:r>
              <a:rPr lang="tr-TR" sz="1800" i="1" dirty="0" smtClean="0">
                <a:solidFill>
                  <a:schemeClr val="tx2">
                    <a:satMod val="130000"/>
                  </a:schemeClr>
                </a:solidFill>
                <a:latin typeface="+mn-lt"/>
              </a:rPr>
              <a:t> </a:t>
            </a:r>
            <a:r>
              <a:rPr lang="en-US" sz="1800" i="1" dirty="0" smtClean="0">
                <a:solidFill>
                  <a:schemeClr val="tx2">
                    <a:satMod val="130000"/>
                  </a:schemeClr>
                </a:solidFill>
                <a:latin typeface="+mn-lt"/>
              </a:rPr>
              <a:t>Steel ladder </a:t>
            </a:r>
            <a:r>
              <a:rPr lang="en-US" sz="1800" i="1" dirty="0">
                <a:solidFill>
                  <a:schemeClr val="tx2">
                    <a:satMod val="130000"/>
                  </a:schemeClr>
                </a:solidFill>
                <a:latin typeface="+mn-lt"/>
              </a:rPr>
              <a:t>frames </a:t>
            </a:r>
            <a:r>
              <a:rPr lang="en-US" sz="1800" i="1" dirty="0" smtClean="0">
                <a:solidFill>
                  <a:schemeClr val="tx2">
                    <a:satMod val="130000"/>
                  </a:schemeClr>
                </a:solidFill>
                <a:latin typeface="+mn-lt"/>
              </a:rPr>
              <a:t>are common</a:t>
            </a:r>
            <a:br>
              <a:rPr lang="en-US" sz="1800" i="1" dirty="0" smtClean="0">
                <a:solidFill>
                  <a:schemeClr val="tx2">
                    <a:satMod val="130000"/>
                  </a:schemeClr>
                </a:solidFill>
                <a:latin typeface="+mn-lt"/>
              </a:rPr>
            </a:br>
            <a:r>
              <a:rPr lang="tr-TR" sz="1800" i="1" dirty="0" smtClean="0">
                <a:solidFill>
                  <a:schemeClr val="tx2">
                    <a:satMod val="130000"/>
                  </a:schemeClr>
                </a:solidFill>
                <a:latin typeface="+mn-lt"/>
              </a:rPr>
              <a:t/>
            </a:r>
            <a:br>
              <a:rPr lang="tr-TR" sz="1800" i="1" dirty="0" smtClean="0">
                <a:solidFill>
                  <a:schemeClr val="tx2">
                    <a:satMod val="130000"/>
                  </a:schemeClr>
                </a:solidFill>
                <a:latin typeface="+mn-lt"/>
              </a:rPr>
            </a:br>
            <a:r>
              <a:rPr lang="en-US" sz="1800" i="1" dirty="0" smtClean="0">
                <a:solidFill>
                  <a:schemeClr val="tx2">
                    <a:satMod val="130000"/>
                  </a:schemeClr>
                </a:solidFill>
                <a:latin typeface="+mn-lt"/>
              </a:rPr>
              <a:t>Frame is made of two members (usually C cannels) that run along the length of vehicle are mainly load bearing. </a:t>
            </a:r>
            <a:r>
              <a:rPr lang="en-US" sz="1800" i="1" dirty="0">
                <a:solidFill>
                  <a:schemeClr val="tx2">
                    <a:satMod val="130000"/>
                  </a:schemeClr>
                </a:solidFill>
                <a:latin typeface="+mn-lt"/>
              </a:rPr>
              <a:t>C</a:t>
            </a:r>
            <a:r>
              <a:rPr lang="en-US" sz="1800" i="1" dirty="0" smtClean="0">
                <a:solidFill>
                  <a:schemeClr val="tx2">
                    <a:satMod val="130000"/>
                  </a:schemeClr>
                </a:solidFill>
                <a:latin typeface="+mn-lt"/>
              </a:rPr>
              <a:t>ross members are provided to prevent torsional</a:t>
            </a:r>
            <a:r>
              <a:rPr lang="tr-TR" sz="1800" i="1" dirty="0" smtClean="0">
                <a:solidFill>
                  <a:schemeClr val="tx2">
                    <a:satMod val="130000"/>
                  </a:schemeClr>
                </a:solidFill>
                <a:latin typeface="+mn-lt"/>
              </a:rPr>
              <a:t> </a:t>
            </a:r>
            <a:r>
              <a:rPr lang="en-US" sz="1800" i="1" dirty="0" smtClean="0">
                <a:solidFill>
                  <a:schemeClr val="tx2">
                    <a:satMod val="130000"/>
                  </a:schemeClr>
                </a:solidFill>
                <a:latin typeface="+mn-lt"/>
              </a:rPr>
              <a:t>deflection and maintain geometry</a:t>
            </a:r>
            <a:r>
              <a:rPr lang="en-US" sz="2800" i="1" dirty="0" smtClean="0">
                <a:solidFill>
                  <a:schemeClr val="tx2">
                    <a:satMod val="130000"/>
                  </a:schemeClr>
                </a:solidFill>
                <a:latin typeface="+mn-lt"/>
              </a:rPr>
              <a:t>.</a:t>
            </a:r>
            <a:br>
              <a:rPr lang="en-US" sz="2800" i="1" dirty="0" smtClean="0">
                <a:solidFill>
                  <a:schemeClr val="tx2">
                    <a:satMod val="130000"/>
                  </a:schemeClr>
                </a:solidFill>
                <a:latin typeface="+mn-lt"/>
              </a:rPr>
            </a:br>
            <a:r>
              <a:rPr lang="en-US" sz="1800" i="1" dirty="0" smtClean="0">
                <a:solidFill>
                  <a:schemeClr val="tx2">
                    <a:satMod val="130000"/>
                  </a:schemeClr>
                </a:solidFill>
                <a:latin typeface="+mn-lt"/>
              </a:rPr>
              <a:t>Poor strength to weight ratio.</a:t>
            </a:r>
            <a:br>
              <a:rPr lang="en-US" sz="1800" i="1" dirty="0" smtClean="0">
                <a:solidFill>
                  <a:schemeClr val="tx2">
                    <a:satMod val="130000"/>
                  </a:schemeClr>
                </a:solidFill>
                <a:latin typeface="+mn-lt"/>
              </a:rPr>
            </a:br>
            <a:r>
              <a:rPr lang="en-US" sz="1800" i="1" dirty="0" smtClean="0">
                <a:solidFill>
                  <a:schemeClr val="tx2">
                    <a:satMod val="130000"/>
                  </a:schemeClr>
                </a:solidFill>
                <a:latin typeface="+mn-lt"/>
              </a:rPr>
              <a:t>Used for heavy cargo carriers.</a:t>
            </a:r>
            <a:br>
              <a:rPr lang="en-US" sz="1800" i="1" dirty="0" smtClean="0">
                <a:solidFill>
                  <a:schemeClr val="tx2">
                    <a:satMod val="130000"/>
                  </a:schemeClr>
                </a:solidFill>
                <a:latin typeface="+mn-lt"/>
              </a:rPr>
            </a:br>
            <a:r>
              <a:rPr lang="en-US" sz="1800" i="1" dirty="0" smtClean="0">
                <a:solidFill>
                  <a:schemeClr val="tx2">
                    <a:satMod val="130000"/>
                  </a:schemeClr>
                </a:solidFill>
                <a:latin typeface="+mn-lt"/>
              </a:rPr>
              <a:t>C channels with heighted web rather than wide flange is preferred</a:t>
            </a:r>
            <a:endParaRPr lang="en-US" sz="2800" b="1" i="1"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219200" y="0"/>
            <a:ext cx="7407275" cy="685800"/>
          </a:xfrm>
        </p:spPr>
        <p:txBody>
          <a:bodyPr>
            <a:normAutofit/>
          </a:bodyPr>
          <a:lstStyle/>
          <a:p>
            <a:pPr marL="26988" algn="ctr" eaLnBrk="1" hangingPunct="1"/>
            <a:r>
              <a:rPr lang="en-US" sz="3200" b="1" u="sng" dirty="0" smtClean="0">
                <a:solidFill>
                  <a:srgbClr val="2E1D13"/>
                </a:solidFill>
              </a:rPr>
              <a:t>Types of Chassis</a:t>
            </a:r>
          </a:p>
        </p:txBody>
      </p:sp>
      <p:pic>
        <p:nvPicPr>
          <p:cNvPr id="16387" name="Picture 3" descr="D:\Technical Information\club service 2\Unimog-LadderFrame-Chassis.jpg"/>
          <p:cNvPicPr>
            <a:picLocks noChangeAspect="1" noChangeArrowheads="1"/>
          </p:cNvPicPr>
          <p:nvPr/>
        </p:nvPicPr>
        <p:blipFill>
          <a:blip r:embed="rId2"/>
          <a:srcRect/>
          <a:stretch>
            <a:fillRect/>
          </a:stretch>
        </p:blipFill>
        <p:spPr bwMode="auto">
          <a:xfrm>
            <a:off x="6135688" y="4349750"/>
            <a:ext cx="2816225" cy="1493838"/>
          </a:xfrm>
          <a:prstGeom prst="rect">
            <a:avLst/>
          </a:prstGeom>
          <a:noFill/>
          <a:ln w="9525">
            <a:noFill/>
            <a:miter lim="800000"/>
            <a:headEnd/>
            <a:tailEnd/>
          </a:ln>
        </p:spPr>
      </p:pic>
      <p:pic>
        <p:nvPicPr>
          <p:cNvPr id="16388" name="Picture 5" descr="D:\Technical Information\club service 2\exploded-view-illustration-isuzu.jpg"/>
          <p:cNvPicPr>
            <a:picLocks noChangeAspect="1" noChangeArrowheads="1"/>
          </p:cNvPicPr>
          <p:nvPr/>
        </p:nvPicPr>
        <p:blipFill>
          <a:blip r:embed="rId3"/>
          <a:srcRect/>
          <a:stretch>
            <a:fillRect/>
          </a:stretch>
        </p:blipFill>
        <p:spPr bwMode="auto">
          <a:xfrm>
            <a:off x="5726113" y="1066800"/>
            <a:ext cx="3382962" cy="338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066800" y="274638"/>
            <a:ext cx="7620000" cy="1143000"/>
          </a:xfrm>
        </p:spPr>
        <p:txBody>
          <a:bodyPr>
            <a:normAutofit fontScale="90000"/>
          </a:bodyPr>
          <a:lstStyle/>
          <a:p>
            <a:r>
              <a:rPr lang="tr-TR" sz="6000" b="1" dirty="0" err="1" smtClean="0"/>
              <a:t>Ladder</a:t>
            </a:r>
            <a:r>
              <a:rPr lang="tr-TR" sz="6000" b="1" dirty="0" smtClean="0"/>
              <a:t> </a:t>
            </a:r>
            <a:r>
              <a:rPr lang="tr-TR" sz="6000" b="1" dirty="0" err="1" smtClean="0"/>
              <a:t>Frame</a:t>
            </a:r>
            <a:r>
              <a:rPr lang="tr-TR" sz="6000" b="1" dirty="0" smtClean="0"/>
              <a:t> </a:t>
            </a:r>
            <a:r>
              <a:rPr lang="tr-TR" sz="6000" b="1" dirty="0" err="1" smtClean="0"/>
              <a:t>Chassis</a:t>
            </a:r>
            <a:endParaRPr lang="tr-TR" sz="6000" b="1" dirty="0"/>
          </a:p>
        </p:txBody>
      </p:sp>
      <p:sp>
        <p:nvSpPr>
          <p:cNvPr id="5" name="İçerik Yer Tutucusu 2"/>
          <p:cNvSpPr>
            <a:spLocks noGrp="1"/>
          </p:cNvSpPr>
          <p:nvPr>
            <p:ph idx="1"/>
          </p:nvPr>
        </p:nvSpPr>
        <p:spPr>
          <a:xfrm>
            <a:off x="1066800" y="1600200"/>
            <a:ext cx="7620000" cy="4525963"/>
          </a:xfrm>
        </p:spPr>
        <p:txBody>
          <a:bodyPr>
            <a:normAutofit fontScale="92500" lnSpcReduction="10000"/>
          </a:bodyPr>
          <a:lstStyle/>
          <a:p>
            <a:r>
              <a:rPr lang="en-US" dirty="0"/>
              <a:t>The ladder frame is the simplest and oldest of all designs. </a:t>
            </a:r>
            <a:endParaRPr lang="tr-TR" dirty="0" smtClean="0"/>
          </a:p>
          <a:p>
            <a:r>
              <a:rPr lang="en-US" dirty="0"/>
              <a:t>It consists of two symmetrical beams, rails, or channels running the length of the vehicle, and several transverse cross-members connecting them</a:t>
            </a:r>
            <a:r>
              <a:rPr lang="en-US" dirty="0" smtClean="0"/>
              <a:t>.</a:t>
            </a:r>
            <a:endParaRPr lang="tr-TR" dirty="0" smtClean="0"/>
          </a:p>
          <a:p>
            <a:r>
              <a:rPr lang="en-US" dirty="0"/>
              <a:t>This design offers good beam resistance because of its continuous rails from front to </a:t>
            </a:r>
            <a:r>
              <a:rPr lang="en-US" dirty="0" smtClean="0"/>
              <a:t>rear</a:t>
            </a:r>
            <a:r>
              <a:rPr lang="tr-TR" dirty="0" smtClean="0"/>
              <a:t>.</a:t>
            </a:r>
          </a:p>
          <a:p>
            <a:r>
              <a:rPr lang="tr-TR" dirty="0"/>
              <a:t> </a:t>
            </a:r>
            <a:r>
              <a:rPr lang="tr-TR" dirty="0" err="1"/>
              <a:t>poor</a:t>
            </a:r>
            <a:r>
              <a:rPr lang="tr-TR" dirty="0"/>
              <a:t> </a:t>
            </a:r>
            <a:r>
              <a:rPr lang="tr-TR" dirty="0" err="1"/>
              <a:t>resistance</a:t>
            </a:r>
            <a:r>
              <a:rPr lang="tr-TR" dirty="0"/>
              <a:t> </a:t>
            </a:r>
            <a:r>
              <a:rPr lang="tr-TR" dirty="0" err="1"/>
              <a:t>to</a:t>
            </a:r>
            <a:r>
              <a:rPr lang="tr-TR" dirty="0"/>
              <a:t> </a:t>
            </a:r>
            <a:r>
              <a:rPr lang="tr-TR" dirty="0" err="1"/>
              <a:t>torsion</a:t>
            </a:r>
            <a:r>
              <a:rPr lang="tr-TR" dirty="0"/>
              <a:t> </a:t>
            </a:r>
          </a:p>
        </p:txBody>
      </p:sp>
    </p:spTree>
    <p:extLst>
      <p:ext uri="{BB962C8B-B14F-4D97-AF65-F5344CB8AC3E}">
        <p14:creationId xmlns:p14="http://schemas.microsoft.com/office/powerpoint/2010/main" val="399301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Yer Tutucusu 6"/>
          <p:cNvPicPr>
            <a:picLocks noChangeAspect="1"/>
          </p:cNvPicPr>
          <p:nvPr/>
        </p:nvPicPr>
        <p:blipFill>
          <a:blip r:embed="rId2">
            <a:extLst>
              <a:ext uri="{28A0092B-C50C-407E-A947-70E740481C1C}">
                <a14:useLocalDpi xmlns:a14="http://schemas.microsoft.com/office/drawing/2010/main" val="0"/>
              </a:ext>
            </a:extLst>
          </a:blip>
          <a:srcRect l="7895" r="7895"/>
          <a:stretch>
            <a:fillRect/>
          </a:stretch>
        </p:blipFill>
        <p:spPr>
          <a:xfrm>
            <a:off x="1571604" y="1314464"/>
            <a:ext cx="5486400" cy="4114800"/>
          </a:xfrm>
          <a:prstGeom prst="rect">
            <a:avLst/>
          </a:prstGeom>
        </p:spPr>
      </p:pic>
    </p:spTree>
    <p:extLst>
      <p:ext uri="{BB962C8B-B14F-4D97-AF65-F5344CB8AC3E}">
        <p14:creationId xmlns:p14="http://schemas.microsoft.com/office/powerpoint/2010/main" val="116586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1143000" y="274638"/>
            <a:ext cx="7543800" cy="1143000"/>
          </a:xfrm>
        </p:spPr>
        <p:txBody>
          <a:bodyPr>
            <a:normAutofit/>
          </a:bodyPr>
          <a:lstStyle/>
          <a:p>
            <a:r>
              <a:rPr lang="tr-TR" sz="6000" dirty="0" smtClean="0">
                <a:latin typeface="Times New Roman" panose="02020603050405020304" pitchFamily="18" charset="0"/>
                <a:cs typeface="Times New Roman" panose="02020603050405020304" pitchFamily="18" charset="0"/>
              </a:rPr>
              <a:t>X-</a:t>
            </a:r>
            <a:r>
              <a:rPr lang="tr-TR" sz="6000" dirty="0" err="1" smtClean="0">
                <a:latin typeface="Times New Roman" panose="02020603050405020304" pitchFamily="18" charset="0"/>
                <a:cs typeface="Times New Roman" panose="02020603050405020304" pitchFamily="18" charset="0"/>
              </a:rPr>
              <a:t>Bracing</a:t>
            </a:r>
            <a:r>
              <a:rPr lang="tr-TR" sz="6000" dirty="0" smtClean="0">
                <a:latin typeface="Times New Roman" panose="02020603050405020304" pitchFamily="18" charset="0"/>
                <a:cs typeface="Times New Roman" panose="02020603050405020304" pitchFamily="18" charset="0"/>
              </a:rPr>
              <a:t> </a:t>
            </a:r>
            <a:r>
              <a:rPr lang="tr-TR" sz="6000" dirty="0" err="1" smtClean="0">
                <a:latin typeface="Times New Roman" panose="02020603050405020304" pitchFamily="18" charset="0"/>
                <a:cs typeface="Times New Roman" panose="02020603050405020304" pitchFamily="18" charset="0"/>
              </a:rPr>
              <a:t>Chassis</a:t>
            </a:r>
            <a:endParaRPr lang="tr-TR" sz="6000" dirty="0">
              <a:latin typeface="Times New Roman" panose="02020603050405020304" pitchFamily="18" charset="0"/>
              <a:cs typeface="Times New Roman" panose="02020603050405020304" pitchFamily="18" charset="0"/>
            </a:endParaRPr>
          </a:p>
        </p:txBody>
      </p:sp>
      <p:sp>
        <p:nvSpPr>
          <p:cNvPr id="6" name="İçerik Yer Tutucusu 2"/>
          <p:cNvSpPr>
            <a:spLocks noGrp="1"/>
          </p:cNvSpPr>
          <p:nvPr>
            <p:ph idx="1"/>
          </p:nvPr>
        </p:nvSpPr>
        <p:spPr>
          <a:xfrm>
            <a:off x="1066800" y="1600200"/>
            <a:ext cx="7620000" cy="4525963"/>
          </a:xfrm>
        </p:spPr>
        <p:txBody>
          <a:bodyPr/>
          <a:lstStyle/>
          <a:p>
            <a:r>
              <a:rPr lang="tr-TR" dirty="0" smtClean="0"/>
              <a:t>X </a:t>
            </a:r>
            <a:r>
              <a:rPr lang="tr-TR" dirty="0" err="1" smtClean="0"/>
              <a:t>bracing</a:t>
            </a:r>
            <a:r>
              <a:rPr lang="tr-TR" dirty="0" smtClean="0"/>
              <a:t> is done </a:t>
            </a:r>
            <a:r>
              <a:rPr lang="tr-TR" dirty="0" err="1" smtClean="0"/>
              <a:t>to</a:t>
            </a:r>
            <a:r>
              <a:rPr lang="tr-TR" dirty="0" smtClean="0"/>
              <a:t> </a:t>
            </a:r>
            <a:r>
              <a:rPr lang="tr-TR" dirty="0" err="1" smtClean="0"/>
              <a:t>increase</a:t>
            </a:r>
            <a:r>
              <a:rPr lang="tr-TR" dirty="0" smtClean="0"/>
              <a:t> </a:t>
            </a:r>
            <a:r>
              <a:rPr lang="tr-TR" dirty="0" err="1" smtClean="0"/>
              <a:t>torsional</a:t>
            </a:r>
            <a:r>
              <a:rPr lang="tr-TR" dirty="0" smtClean="0"/>
              <a:t> </a:t>
            </a:r>
            <a:r>
              <a:rPr lang="tr-TR" dirty="0" err="1" smtClean="0"/>
              <a:t>stiffness</a:t>
            </a:r>
            <a:r>
              <a:rPr lang="tr-TR" dirty="0" smtClean="0"/>
              <a:t> of main </a:t>
            </a:r>
            <a:r>
              <a:rPr lang="tr-TR" dirty="0" err="1" smtClean="0"/>
              <a:t>frame</a:t>
            </a:r>
            <a:r>
              <a:rPr lang="tr-TR" dirty="0" smtClean="0"/>
              <a:t>.</a:t>
            </a:r>
          </a:p>
          <a:p>
            <a:r>
              <a:rPr lang="en-US" dirty="0"/>
              <a:t>There are 4 </a:t>
            </a:r>
            <a:r>
              <a:rPr lang="en-US" dirty="0" err="1"/>
              <a:t>crossmembers</a:t>
            </a:r>
            <a:r>
              <a:rPr lang="en-US" dirty="0"/>
              <a:t> plus an "X" member for maximum torsional stiffness.  We even box in the "X" for extra strength</a:t>
            </a:r>
            <a:r>
              <a:rPr lang="en-US" dirty="0" smtClean="0"/>
              <a:t>!</a:t>
            </a:r>
            <a:endParaRPr lang="tr-TR" dirty="0" smtClean="0"/>
          </a:p>
          <a:p>
            <a:r>
              <a:rPr lang="tr-TR" dirty="0"/>
              <a:t>T</a:t>
            </a:r>
            <a:r>
              <a:rPr lang="en-US" dirty="0" smtClean="0"/>
              <a:t>his </a:t>
            </a:r>
            <a:r>
              <a:rPr lang="en-US" dirty="0"/>
              <a:t>chassis is somewhat heavier than most ladder designs, but it is also by far the stiffest.</a:t>
            </a:r>
            <a:endParaRPr lang="tr-TR" dirty="0"/>
          </a:p>
        </p:txBody>
      </p:sp>
    </p:spTree>
    <p:extLst>
      <p:ext uri="{BB962C8B-B14F-4D97-AF65-F5344CB8AC3E}">
        <p14:creationId xmlns:p14="http://schemas.microsoft.com/office/powerpoint/2010/main" val="185826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3000"/>
            <a:ext cx="7620000" cy="1295400"/>
          </a:xfrm>
        </p:spPr>
        <p:txBody>
          <a:bodyPr>
            <a:normAutofit fontScale="90000"/>
          </a:bodyPr>
          <a:lstStyle/>
          <a:p>
            <a:pPr marL="457200" indent="-457200" eaLnBrk="1" fontAlgn="auto" hangingPunct="1">
              <a:spcAft>
                <a:spcPts val="0"/>
              </a:spcAft>
              <a:buFont typeface="Wingdings" pitchFamily="2" charset="2"/>
              <a:buChar char="Ø"/>
              <a:defRPr/>
            </a:pPr>
            <a:r>
              <a:rPr lang="en-US" sz="2800" b="1" dirty="0" smtClean="0">
                <a:solidFill>
                  <a:schemeClr val="tx2">
                    <a:satMod val="130000"/>
                  </a:schemeClr>
                </a:solidFill>
                <a:latin typeface="+mn-lt"/>
                <a:cs typeface="Times New Roman" pitchFamily="18" charset="0"/>
              </a:rPr>
              <a:t>X bracing</a:t>
            </a:r>
            <a:br>
              <a:rPr lang="en-US" sz="2800" b="1" dirty="0" smtClean="0">
                <a:solidFill>
                  <a:schemeClr val="tx2">
                    <a:satMod val="130000"/>
                  </a:schemeClr>
                </a:solidFill>
                <a:latin typeface="+mn-lt"/>
                <a:cs typeface="Times New Roman" pitchFamily="18" charset="0"/>
              </a:rPr>
            </a:br>
            <a:r>
              <a:rPr lang="en-US" sz="2000" dirty="0" smtClean="0">
                <a:solidFill>
                  <a:schemeClr val="tx2">
                    <a:satMod val="130000"/>
                  </a:schemeClr>
                </a:solidFill>
                <a:latin typeface="+mn-lt"/>
                <a:cs typeface="Times New Roman" pitchFamily="18" charset="0"/>
              </a:rPr>
              <a:t>X bracing is done to increase torsional stiffness of main frame.</a:t>
            </a:r>
            <a:br>
              <a:rPr lang="en-US" sz="2000" dirty="0" smtClean="0">
                <a:solidFill>
                  <a:schemeClr val="tx2">
                    <a:satMod val="130000"/>
                  </a:schemeClr>
                </a:solidFill>
                <a:latin typeface="+mn-lt"/>
                <a:cs typeface="Times New Roman" pitchFamily="18" charset="0"/>
              </a:rPr>
            </a:br>
            <a:r>
              <a:rPr lang="en-US" sz="2000" dirty="0" smtClean="0">
                <a:solidFill>
                  <a:schemeClr val="tx2">
                    <a:satMod val="130000"/>
                  </a:schemeClr>
                </a:solidFill>
                <a:latin typeface="+mn-lt"/>
                <a:cs typeface="Times New Roman" pitchFamily="18" charset="0"/>
              </a:rPr>
              <a:t>(Torsional Stiffness means amount of torque required to twist frame by 1 degree)</a:t>
            </a:r>
            <a:endParaRPr lang="en-US" sz="2000" dirty="0">
              <a:solidFill>
                <a:schemeClr val="tx2">
                  <a:satMod val="130000"/>
                </a:schemeClr>
              </a:solidFill>
              <a:latin typeface="+mn-lt"/>
              <a:cs typeface="Times New Roman" pitchFamily="18" charset="0"/>
            </a:endParaRPr>
          </a:p>
        </p:txBody>
      </p:sp>
      <p:sp>
        <p:nvSpPr>
          <p:cNvPr id="3" name="Subtitle 2"/>
          <p:cNvSpPr>
            <a:spLocks noGrp="1"/>
          </p:cNvSpPr>
          <p:nvPr>
            <p:ph type="subTitle" idx="1"/>
          </p:nvPr>
        </p:nvSpPr>
        <p:spPr>
          <a:xfrm>
            <a:off x="1447800" y="533400"/>
            <a:ext cx="7407275" cy="685800"/>
          </a:xfrm>
        </p:spPr>
        <p:txBody>
          <a:bodyPr>
            <a:normAutofit/>
          </a:bodyPr>
          <a:lstStyle/>
          <a:p>
            <a:pPr algn="ctr" eaLnBrk="1" fontAlgn="auto" hangingPunct="1">
              <a:spcAft>
                <a:spcPts val="0"/>
              </a:spcAft>
              <a:buFont typeface="Wingdings 2"/>
              <a:buNone/>
              <a:defRPr/>
            </a:pPr>
            <a:r>
              <a:rPr lang="en-US" sz="3200" b="1" u="sng" dirty="0"/>
              <a:t>Types of Chassis</a:t>
            </a:r>
          </a:p>
          <a:p>
            <a:pPr algn="ctr" eaLnBrk="1" fontAlgn="auto" hangingPunct="1">
              <a:spcAft>
                <a:spcPts val="0"/>
              </a:spcAft>
              <a:buFont typeface="Wingdings 2"/>
              <a:buNone/>
              <a:defRPr/>
            </a:pPr>
            <a:endParaRPr lang="en-US" sz="2800" dirty="0"/>
          </a:p>
        </p:txBody>
      </p:sp>
      <p:pic>
        <p:nvPicPr>
          <p:cNvPr id="17411" name="Picture 2" descr="D:\Technical Information\club service 2\Capture.PNG"/>
          <p:cNvPicPr>
            <a:picLocks noChangeAspect="1" noChangeArrowheads="1"/>
          </p:cNvPicPr>
          <p:nvPr/>
        </p:nvPicPr>
        <p:blipFill>
          <a:blip r:embed="rId2"/>
          <a:srcRect/>
          <a:stretch>
            <a:fillRect/>
          </a:stretch>
        </p:blipFill>
        <p:spPr bwMode="auto">
          <a:xfrm>
            <a:off x="1066800" y="2667000"/>
            <a:ext cx="4191000" cy="4032250"/>
          </a:xfrm>
          <a:prstGeom prst="rect">
            <a:avLst/>
          </a:prstGeom>
          <a:noFill/>
          <a:ln w="9525">
            <a:noFill/>
            <a:miter lim="800000"/>
            <a:headEnd/>
            <a:tailEnd/>
          </a:ln>
        </p:spPr>
      </p:pic>
      <p:pic>
        <p:nvPicPr>
          <p:cNvPr id="17412" name="Picture 3" descr="D:\Technical Information\club service 2\Capture1.PNG"/>
          <p:cNvPicPr>
            <a:picLocks noChangeAspect="1" noChangeArrowheads="1"/>
          </p:cNvPicPr>
          <p:nvPr/>
        </p:nvPicPr>
        <p:blipFill>
          <a:blip r:embed="rId3"/>
          <a:srcRect/>
          <a:stretch>
            <a:fillRect/>
          </a:stretch>
        </p:blipFill>
        <p:spPr bwMode="auto">
          <a:xfrm>
            <a:off x="5230813" y="2514600"/>
            <a:ext cx="3836987" cy="410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646</TotalTime>
  <Words>1066</Words>
  <Application>Microsoft Office PowerPoint</Application>
  <PresentationFormat>Ekran Gösterisi (4:3)</PresentationFormat>
  <Paragraphs>56</Paragraphs>
  <Slides>27</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27</vt:i4>
      </vt:variant>
    </vt:vector>
  </HeadingPairs>
  <TitlesOfParts>
    <vt:vector size="35" baseType="lpstr">
      <vt:lpstr>Arial</vt:lpstr>
      <vt:lpstr>Calibri</vt:lpstr>
      <vt:lpstr>Gill Sans MT</vt:lpstr>
      <vt:lpstr>Times New Roman</vt:lpstr>
      <vt:lpstr>Verdana</vt:lpstr>
      <vt:lpstr>Wingdings</vt:lpstr>
      <vt:lpstr>Wingdings 2</vt:lpstr>
      <vt:lpstr>Solstice</vt:lpstr>
      <vt:lpstr>Automobile Chassis </vt:lpstr>
      <vt:lpstr>Chassis</vt:lpstr>
      <vt:lpstr>Support the weight of the vehicle  and everything inside it including passengers and cargo.  Provide the frame for the suspension, engine and drivetrain to be mounted. It must be strong to hold these components in place during various driving conditions.  Handles or resists any torsional stress (such as bending or twisting of the body) that the vehicle may be subjected to as it drives.  It allows the vehicle to pull objects as these heavy objects must be directly or indirectly attached to the chassis. </vt:lpstr>
      <vt:lpstr>Types of Chassis</vt:lpstr>
      <vt:lpstr>Ladder Frame / Body-on-frame is an automobile construction method. Mounting a separate body to a rigid frame that supports the drivetrain was the original method of building automobiles and its use continues to this day.  Steel ladder frames are common  Frame is made of two members (usually C cannels) that run along the length of vehicle are mainly load bearing. Cross members are provided to prevent torsional deflection and maintain geometry. Poor strength to weight ratio. Used for heavy cargo carriers. C channels with heighted web rather than wide flange is preferred</vt:lpstr>
      <vt:lpstr>Ladder Frame Chassis</vt:lpstr>
      <vt:lpstr>PowerPoint Sunusu</vt:lpstr>
      <vt:lpstr>X-Bracing Chassis</vt:lpstr>
      <vt:lpstr>X bracing X bracing is done to increase torsional stiffness of main frame. (Torsional Stiffness means amount of torque required to twist frame by 1 degree)</vt:lpstr>
      <vt:lpstr>PowerPoint Sunusu</vt:lpstr>
      <vt:lpstr>Space Frame</vt:lpstr>
      <vt:lpstr>Space Frame Considered to be one of the best chassis methods that yields very good results for torsional rigidity,  weight holding, and  impact protection.  It is also simple to design and only moderate in difficulty to build.  Triangulation of members is essential to increase strength. (Concept of truss).   The suspension and steering systems on cars are designed on the basis that they are mounted to a solid object.so stiff chassis is essential.so to make a ladder-frame chassis stiffer, your natural starting point would be to add bracing to prevent twist.  If the bracing is preventing the chassis twisting, main members can also act as bracings. Working on this principal, it should be possible to build a chassis where every single member has a bracing attachment, and has no twisting forces acting on it - just compression and tension. It is this principle that applies to space frames - removing bending forces acting on chassis members to allow make them smaller, thinner and lighter at the same time as building a stiffer overall structure. The only disadvantage is that less space is available and time consuming construction.</vt:lpstr>
      <vt:lpstr>As each member acts like bracing for nearby members, chassis is divided into number of 3 dimensional trusses, so whatever twisting force is there in any direction, it will be resolved along members and thus twisting is transferred to tension or compression, which is good. So A space-frame chassis works by distributing the loadings on it across the whole structure.</vt:lpstr>
      <vt:lpstr>PowerPoint Sunusu</vt:lpstr>
      <vt:lpstr>PowerPoint Sunusu</vt:lpstr>
      <vt:lpstr>PowerPoint Sunusu</vt:lpstr>
      <vt:lpstr> Backbone Chassis The idea is to create a front and rear structure that connect to a tube that runs the entire length of the car. Unlike a transmission tunnel the backbone is fully enclosed to be a rigid structure and handle all loads. It is normally very continuous with few holes. Since it is so narrow, the wall is generally thicker. It should be noted that the backbone can  be created through many types of construction. Triangulated  space frame, angular monologue, or continuous tube.  It acts as main load bearing member also transmission tunnel</vt:lpstr>
      <vt:lpstr>Backbone Chassis</vt:lpstr>
      <vt:lpstr>PowerPoint Sunusu</vt:lpstr>
      <vt:lpstr>Monocoque Chassis  Other chassis takes all the structural loading and the body panels just sit on the outside .The problem with this is that no matter how light the chassis is made, weight is going to be add when the body panels are put in place. So could make the body panels work as chassis member. Shaped sheet metal can be used to make chassis sections as well as body panels. Logically, therefore, body panels can be used themselves as chassis members, and eliminate unnecessary weight from having both. This is called a monocoque ("single shell").  As to press complicated shapes of sheet metals is easy, rather than just using straight tubes, any shape of bracing members can be placed, so it is possible  build a stiff structure that still has plenty of room inside, without great tubes running everywhere.  </vt:lpstr>
      <vt:lpstr>PowerPoint Sunusu</vt:lpstr>
      <vt:lpstr>Monocoque Chassis</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Automobile Chassis</dc:title>
  <dc:creator>Dell</dc:creator>
  <cp:lastModifiedBy>PENCERE-PC</cp:lastModifiedBy>
  <cp:revision>49</cp:revision>
  <cp:lastPrinted>2016-02-15T11:02:43Z</cp:lastPrinted>
  <dcterms:created xsi:type="dcterms:W3CDTF">2012-07-16T03:20:14Z</dcterms:created>
  <dcterms:modified xsi:type="dcterms:W3CDTF">2019-09-30T11:07:42Z</dcterms:modified>
</cp:coreProperties>
</file>