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8"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56FC7D2-5DE6-4FCF-88F8-44BF07A6853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428322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6FC7D2-5DE6-4FCF-88F8-44BF07A6853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420603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6FC7D2-5DE6-4FCF-88F8-44BF07A6853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371442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6FC7D2-5DE6-4FCF-88F8-44BF07A6853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393165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56FC7D2-5DE6-4FCF-88F8-44BF07A68534}"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295129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56FC7D2-5DE6-4FCF-88F8-44BF07A68534}"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214493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56FC7D2-5DE6-4FCF-88F8-44BF07A68534}"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343590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56FC7D2-5DE6-4FCF-88F8-44BF07A68534}"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393728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FC7D2-5DE6-4FCF-88F8-44BF07A68534}"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115694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56FC7D2-5DE6-4FCF-88F8-44BF07A68534}"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176635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56FC7D2-5DE6-4FCF-88F8-44BF07A68534}"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2F3126-8804-4B88-A0C1-A0A95B46368B}" type="slidenum">
              <a:rPr lang="en-GB" smtClean="0"/>
              <a:t>‹#›</a:t>
            </a:fld>
            <a:endParaRPr lang="en-GB"/>
          </a:p>
        </p:txBody>
      </p:sp>
    </p:spTree>
    <p:extLst>
      <p:ext uri="{BB962C8B-B14F-4D97-AF65-F5344CB8AC3E}">
        <p14:creationId xmlns:p14="http://schemas.microsoft.com/office/powerpoint/2010/main" val="175780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FC7D2-5DE6-4FCF-88F8-44BF07A68534}" type="datetimeFigureOut">
              <a:rPr lang="en-GB" smtClean="0"/>
              <a:t>11/10/2021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F3126-8804-4B88-A0C1-A0A95B46368B}" type="slidenum">
              <a:rPr lang="en-GB" smtClean="0"/>
              <a:t>‹#›</a:t>
            </a:fld>
            <a:endParaRPr lang="en-GB"/>
          </a:p>
        </p:txBody>
      </p:sp>
    </p:spTree>
    <p:extLst>
      <p:ext uri="{BB962C8B-B14F-4D97-AF65-F5344CB8AC3E}">
        <p14:creationId xmlns:p14="http://schemas.microsoft.com/office/powerpoint/2010/main" val="395805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388267"/>
            <a:ext cx="7772400" cy="2387600"/>
          </a:xfrm>
        </p:spPr>
        <p:txBody>
          <a:bodyPr>
            <a:normAutofit/>
          </a:bodyPr>
          <a:lstStyle/>
          <a:p>
            <a:r>
              <a:rPr lang="tr-TR" sz="4000" b="1" dirty="0" err="1" smtClean="0">
                <a:latin typeface="+mn-lt"/>
              </a:rPr>
              <a:t>Growth</a:t>
            </a:r>
            <a:endParaRPr lang="en-GB" sz="4000" b="1" dirty="0">
              <a:latin typeface="+mn-lt"/>
            </a:endParaRPr>
          </a:p>
        </p:txBody>
      </p:sp>
      <p:sp>
        <p:nvSpPr>
          <p:cNvPr id="3" name="Alt Başlık 2"/>
          <p:cNvSpPr>
            <a:spLocks noGrp="1"/>
          </p:cNvSpPr>
          <p:nvPr>
            <p:ph type="subTitle" idx="1"/>
          </p:nvPr>
        </p:nvSpPr>
        <p:spPr/>
        <p:txBody>
          <a:bodyPr/>
          <a:lstStyle/>
          <a:p>
            <a:pPr lvl="0"/>
            <a:r>
              <a:rPr lang="tr-TR" sz="3200" b="1" smtClean="0">
                <a:solidFill>
                  <a:prstClr val="black"/>
                </a:solidFill>
              </a:rPr>
              <a:t>.</a:t>
            </a:r>
            <a:endParaRPr lang="en-GB" sz="3200" b="1" dirty="0">
              <a:solidFill>
                <a:prstClr val="black"/>
              </a:solidFill>
            </a:endParaRPr>
          </a:p>
          <a:p>
            <a:endParaRPr lang="en-GB" dirty="0"/>
          </a:p>
        </p:txBody>
      </p:sp>
    </p:spTree>
    <p:extLst>
      <p:ext uri="{BB962C8B-B14F-4D97-AF65-F5344CB8AC3E}">
        <p14:creationId xmlns:p14="http://schemas.microsoft.com/office/powerpoint/2010/main" val="55097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3044" y="705162"/>
            <a:ext cx="7886700" cy="4351338"/>
          </a:xfrm>
        </p:spPr>
        <p:txBody>
          <a:bodyPr/>
          <a:lstStyle/>
          <a:p>
            <a:pPr marL="0" indent="0">
              <a:buNone/>
            </a:pPr>
            <a:r>
              <a:rPr lang="el-GR" dirty="0" smtClean="0"/>
              <a:t>α</a:t>
            </a:r>
            <a:r>
              <a:rPr lang="tr-TR" dirty="0" smtClean="0"/>
              <a:t> = 5</a:t>
            </a:r>
          </a:p>
          <a:p>
            <a:pPr marL="0" indent="0">
              <a:buNone/>
            </a:pPr>
            <a:endParaRPr lang="en-GB" dirty="0"/>
          </a:p>
        </p:txBody>
      </p:sp>
      <p:pic>
        <p:nvPicPr>
          <p:cNvPr id="4" name="Resim 3"/>
          <p:cNvPicPr>
            <a:picLocks noChangeAspect="1"/>
          </p:cNvPicPr>
          <p:nvPr/>
        </p:nvPicPr>
        <p:blipFill>
          <a:blip r:embed="rId2"/>
          <a:stretch>
            <a:fillRect/>
          </a:stretch>
        </p:blipFill>
        <p:spPr>
          <a:xfrm>
            <a:off x="1878499" y="1374865"/>
            <a:ext cx="5779004" cy="4477502"/>
          </a:xfrm>
          <a:prstGeom prst="rect">
            <a:avLst/>
          </a:prstGeom>
        </p:spPr>
      </p:pic>
    </p:spTree>
    <p:extLst>
      <p:ext uri="{BB962C8B-B14F-4D97-AF65-F5344CB8AC3E}">
        <p14:creationId xmlns:p14="http://schemas.microsoft.com/office/powerpoint/2010/main" val="2730464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1529" y="679405"/>
            <a:ext cx="7886700" cy="4351338"/>
          </a:xfrm>
        </p:spPr>
        <p:txBody>
          <a:bodyPr/>
          <a:lstStyle/>
          <a:p>
            <a:pPr marL="0" indent="0">
              <a:buNone/>
            </a:pPr>
            <a:r>
              <a:rPr lang="el-GR" dirty="0" smtClean="0"/>
              <a:t>α</a:t>
            </a:r>
            <a:r>
              <a:rPr lang="tr-TR" dirty="0" smtClean="0"/>
              <a:t> = 8</a:t>
            </a:r>
            <a:endParaRPr lang="en-GB" dirty="0"/>
          </a:p>
        </p:txBody>
      </p:sp>
      <p:pic>
        <p:nvPicPr>
          <p:cNvPr id="4" name="Resim 3"/>
          <p:cNvPicPr>
            <a:picLocks noChangeAspect="1"/>
          </p:cNvPicPr>
          <p:nvPr/>
        </p:nvPicPr>
        <p:blipFill>
          <a:blip r:embed="rId2"/>
          <a:stretch>
            <a:fillRect/>
          </a:stretch>
        </p:blipFill>
        <p:spPr>
          <a:xfrm>
            <a:off x="1833036" y="1481222"/>
            <a:ext cx="5739741" cy="4417302"/>
          </a:xfrm>
          <a:prstGeom prst="rect">
            <a:avLst/>
          </a:prstGeom>
        </p:spPr>
      </p:pic>
    </p:spTree>
    <p:extLst>
      <p:ext uri="{BB962C8B-B14F-4D97-AF65-F5344CB8AC3E}">
        <p14:creationId xmlns:p14="http://schemas.microsoft.com/office/powerpoint/2010/main" val="3006951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1377" y="911225"/>
            <a:ext cx="7886700" cy="4351338"/>
          </a:xfrm>
        </p:spPr>
        <p:txBody>
          <a:bodyPr/>
          <a:lstStyle/>
          <a:p>
            <a:pPr marL="0" indent="0">
              <a:buNone/>
            </a:pPr>
            <a:r>
              <a:rPr lang="el-GR" dirty="0" smtClean="0"/>
              <a:t>α</a:t>
            </a:r>
            <a:r>
              <a:rPr lang="tr-TR" dirty="0" smtClean="0"/>
              <a:t> = 10 </a:t>
            </a:r>
            <a:endParaRPr lang="en-GB" dirty="0"/>
          </a:p>
        </p:txBody>
      </p:sp>
      <p:pic>
        <p:nvPicPr>
          <p:cNvPr id="4" name="Resim 3"/>
          <p:cNvPicPr>
            <a:picLocks noChangeAspect="1"/>
          </p:cNvPicPr>
          <p:nvPr/>
        </p:nvPicPr>
        <p:blipFill>
          <a:blip r:embed="rId2"/>
          <a:stretch>
            <a:fillRect/>
          </a:stretch>
        </p:blipFill>
        <p:spPr>
          <a:xfrm>
            <a:off x="1945266" y="1493950"/>
            <a:ext cx="5783126" cy="4449330"/>
          </a:xfrm>
          <a:prstGeom prst="rect">
            <a:avLst/>
          </a:prstGeom>
        </p:spPr>
      </p:pic>
    </p:spTree>
    <p:extLst>
      <p:ext uri="{BB962C8B-B14F-4D97-AF65-F5344CB8AC3E}">
        <p14:creationId xmlns:p14="http://schemas.microsoft.com/office/powerpoint/2010/main" val="1748217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124" y="1001377"/>
            <a:ext cx="8422783" cy="4806995"/>
          </a:xfrm>
        </p:spPr>
        <p:txBody>
          <a:bodyPr>
            <a:normAutofit lnSpcReduction="10000"/>
          </a:bodyPr>
          <a:lstStyle/>
          <a:p>
            <a:r>
              <a:rPr lang="tr-TR" dirty="0" err="1" smtClean="0"/>
              <a:t>Two</a:t>
            </a:r>
            <a:r>
              <a:rPr lang="tr-TR" dirty="0" smtClean="0"/>
              <a:t> </a:t>
            </a:r>
            <a:r>
              <a:rPr lang="tr-TR" dirty="0" err="1" smtClean="0"/>
              <a:t>distinct</a:t>
            </a:r>
            <a:r>
              <a:rPr lang="tr-TR" dirty="0" smtClean="0"/>
              <a:t> </a:t>
            </a:r>
            <a:r>
              <a:rPr lang="tr-TR" dirty="0" err="1" smtClean="0"/>
              <a:t>types</a:t>
            </a:r>
            <a:r>
              <a:rPr lang="tr-TR" dirty="0" smtClean="0"/>
              <a:t> of </a:t>
            </a:r>
            <a:r>
              <a:rPr lang="tr-TR" dirty="0" err="1" smtClean="0"/>
              <a:t>interface</a:t>
            </a:r>
            <a:r>
              <a:rPr lang="tr-TR" dirty="0" smtClean="0"/>
              <a:t> can be </a:t>
            </a:r>
            <a:r>
              <a:rPr lang="tr-TR" dirty="0" err="1" smtClean="0"/>
              <a:t>deduced</a:t>
            </a:r>
            <a:r>
              <a:rPr lang="tr-TR" dirty="0" smtClean="0"/>
              <a:t> </a:t>
            </a:r>
            <a:r>
              <a:rPr lang="tr-TR" dirty="0" err="1" smtClean="0"/>
              <a:t>from</a:t>
            </a:r>
            <a:r>
              <a:rPr lang="tr-TR" dirty="0" smtClean="0"/>
              <a:t> </a:t>
            </a:r>
            <a:r>
              <a:rPr lang="tr-TR" dirty="0" err="1" smtClean="0"/>
              <a:t>these</a:t>
            </a:r>
            <a:r>
              <a:rPr lang="tr-TR" dirty="0" smtClean="0"/>
              <a:t> </a:t>
            </a:r>
            <a:r>
              <a:rPr lang="tr-TR" dirty="0" err="1" smtClean="0"/>
              <a:t>figures</a:t>
            </a:r>
            <a:r>
              <a:rPr lang="tr-TR" dirty="0" smtClean="0"/>
              <a:t>. </a:t>
            </a:r>
          </a:p>
          <a:p>
            <a:pPr marL="0" indent="0">
              <a:buNone/>
            </a:pPr>
            <a:endParaRPr lang="tr-TR" dirty="0" smtClean="0"/>
          </a:p>
          <a:p>
            <a:pPr marL="0" indent="0">
              <a:buNone/>
            </a:pPr>
            <a:r>
              <a:rPr lang="tr-TR" dirty="0" smtClean="0"/>
              <a:t>1. </a:t>
            </a:r>
            <a:r>
              <a:rPr lang="el-GR" dirty="0" smtClean="0"/>
              <a:t>α</a:t>
            </a:r>
            <a:r>
              <a:rPr lang="tr-TR" dirty="0" smtClean="0"/>
              <a:t> ≤ 2 : </a:t>
            </a:r>
            <a:r>
              <a:rPr lang="tr-TR" dirty="0" err="1" smtClean="0"/>
              <a:t>The</a:t>
            </a:r>
            <a:r>
              <a:rPr lang="tr-TR" dirty="0" smtClean="0"/>
              <a:t> </a:t>
            </a:r>
            <a:r>
              <a:rPr lang="tr-TR" dirty="0" err="1" smtClean="0"/>
              <a:t>interface</a:t>
            </a:r>
            <a:r>
              <a:rPr lang="tr-TR" dirty="0" smtClean="0"/>
              <a:t> has a minimum </a:t>
            </a:r>
            <a:r>
              <a:rPr lang="tr-TR" dirty="0" err="1" smtClean="0"/>
              <a:t>energy</a:t>
            </a:r>
            <a:r>
              <a:rPr lang="tr-TR" dirty="0" smtClean="0"/>
              <a:t> </a:t>
            </a:r>
            <a:r>
              <a:rPr lang="tr-TR" dirty="0" err="1" smtClean="0"/>
              <a:t>when</a:t>
            </a:r>
            <a:r>
              <a:rPr lang="tr-TR" dirty="0" smtClean="0"/>
              <a:t> </a:t>
            </a:r>
            <a:r>
              <a:rPr lang="tr-TR" dirty="0" err="1" smtClean="0"/>
              <a:t>approximately</a:t>
            </a:r>
            <a:r>
              <a:rPr lang="tr-TR" dirty="0" smtClean="0"/>
              <a:t> </a:t>
            </a:r>
            <a:r>
              <a:rPr lang="tr-TR" dirty="0" err="1" smtClean="0"/>
              <a:t>half</a:t>
            </a:r>
            <a:r>
              <a:rPr lang="tr-TR" dirty="0" smtClean="0"/>
              <a:t> of </a:t>
            </a:r>
            <a:r>
              <a:rPr lang="tr-TR" dirty="0" err="1" smtClean="0"/>
              <a:t>the</a:t>
            </a:r>
            <a:r>
              <a:rPr lang="tr-TR" dirty="0" smtClean="0"/>
              <a:t> </a:t>
            </a:r>
            <a:r>
              <a:rPr lang="tr-TR" dirty="0" err="1" smtClean="0"/>
              <a:t>sites</a:t>
            </a:r>
            <a:r>
              <a:rPr lang="tr-TR" dirty="0" smtClean="0"/>
              <a:t> </a:t>
            </a:r>
            <a:r>
              <a:rPr lang="tr-TR" dirty="0" err="1" smtClean="0"/>
              <a:t>are</a:t>
            </a:r>
            <a:r>
              <a:rPr lang="tr-TR" dirty="0" smtClean="0"/>
              <a:t> </a:t>
            </a:r>
            <a:r>
              <a:rPr lang="tr-TR" dirty="0" err="1" smtClean="0"/>
              <a:t>occupied</a:t>
            </a:r>
            <a:r>
              <a:rPr lang="tr-TR" dirty="0" smtClean="0"/>
              <a:t>.</a:t>
            </a:r>
          </a:p>
          <a:p>
            <a:pPr marL="0" indent="0">
              <a:buNone/>
            </a:pPr>
            <a:r>
              <a:rPr lang="tr-TR" dirty="0" smtClean="0"/>
              <a:t>   «</a:t>
            </a:r>
            <a:r>
              <a:rPr lang="tr-TR" dirty="0" err="1" smtClean="0"/>
              <a:t>Rough</a:t>
            </a:r>
            <a:r>
              <a:rPr lang="tr-TR" dirty="0" smtClean="0"/>
              <a:t> </a:t>
            </a:r>
            <a:r>
              <a:rPr lang="tr-TR" dirty="0" err="1" smtClean="0"/>
              <a:t>Surface</a:t>
            </a:r>
            <a:r>
              <a:rPr lang="tr-TR" dirty="0" smtClean="0"/>
              <a:t>»</a:t>
            </a:r>
          </a:p>
          <a:p>
            <a:pPr marL="514350" indent="-514350">
              <a:buAutoNum type="arabicPeriod"/>
            </a:pPr>
            <a:endParaRPr lang="tr-TR" dirty="0" smtClean="0"/>
          </a:p>
          <a:p>
            <a:pPr marL="0" indent="0">
              <a:buNone/>
            </a:pPr>
            <a:r>
              <a:rPr lang="tr-TR" dirty="0" smtClean="0"/>
              <a:t>2. α ≥ 5 : </a:t>
            </a:r>
            <a:r>
              <a:rPr lang="tr-TR" dirty="0" err="1" smtClean="0"/>
              <a:t>The</a:t>
            </a:r>
            <a:r>
              <a:rPr lang="tr-TR" dirty="0" smtClean="0"/>
              <a:t> </a:t>
            </a:r>
            <a:r>
              <a:rPr lang="tr-TR" dirty="0" err="1" smtClean="0"/>
              <a:t>relative</a:t>
            </a:r>
            <a:r>
              <a:rPr lang="tr-TR" dirty="0" smtClean="0"/>
              <a:t> </a:t>
            </a:r>
            <a:r>
              <a:rPr lang="tr-TR" dirty="0" err="1" smtClean="0"/>
              <a:t>free</a:t>
            </a:r>
            <a:r>
              <a:rPr lang="tr-TR" dirty="0" smtClean="0"/>
              <a:t> </a:t>
            </a:r>
            <a:r>
              <a:rPr lang="tr-TR" dirty="0" err="1" smtClean="0"/>
              <a:t>energy</a:t>
            </a:r>
            <a:r>
              <a:rPr lang="tr-TR" dirty="0" smtClean="0"/>
              <a:t> is at a minimum </a:t>
            </a:r>
            <a:r>
              <a:rPr lang="tr-TR" dirty="0" err="1" smtClean="0"/>
              <a:t>when</a:t>
            </a:r>
            <a:r>
              <a:rPr lang="tr-TR" dirty="0" smtClean="0"/>
              <a:t> </a:t>
            </a:r>
            <a:r>
              <a:rPr lang="tr-TR" dirty="0" err="1" smtClean="0"/>
              <a:t>there</a:t>
            </a:r>
            <a:r>
              <a:rPr lang="tr-TR" dirty="0" smtClean="0"/>
              <a:t> </a:t>
            </a:r>
            <a:r>
              <a:rPr lang="tr-TR" dirty="0" err="1" smtClean="0"/>
              <a:t>are</a:t>
            </a:r>
            <a:r>
              <a:rPr lang="tr-TR" dirty="0" smtClean="0"/>
              <a:t> </a:t>
            </a:r>
            <a:r>
              <a:rPr lang="tr-TR" dirty="0" err="1" smtClean="0"/>
              <a:t>only</a:t>
            </a:r>
            <a:r>
              <a:rPr lang="tr-TR" dirty="0" smtClean="0"/>
              <a:t> a </a:t>
            </a:r>
            <a:r>
              <a:rPr lang="tr-TR" dirty="0" err="1" smtClean="0"/>
              <a:t>few</a:t>
            </a:r>
            <a:r>
              <a:rPr lang="tr-TR" dirty="0" smtClean="0"/>
              <a:t> </a:t>
            </a:r>
            <a:r>
              <a:rPr lang="tr-TR" dirty="0" err="1" smtClean="0"/>
              <a:t>occupied</a:t>
            </a:r>
            <a:r>
              <a:rPr lang="tr-TR" dirty="0" smtClean="0"/>
              <a:t> </a:t>
            </a:r>
            <a:r>
              <a:rPr lang="tr-TR" dirty="0" err="1" smtClean="0"/>
              <a:t>sites</a:t>
            </a:r>
            <a:r>
              <a:rPr lang="tr-TR" dirty="0" smtClean="0"/>
              <a:t> </a:t>
            </a:r>
            <a:r>
              <a:rPr lang="tr-TR" dirty="0" err="1" smtClean="0"/>
              <a:t>or</a:t>
            </a:r>
            <a:r>
              <a:rPr lang="tr-TR" dirty="0" smtClean="0"/>
              <a:t> a </a:t>
            </a:r>
            <a:r>
              <a:rPr lang="tr-TR" dirty="0" err="1" smtClean="0"/>
              <a:t>few</a:t>
            </a:r>
            <a:r>
              <a:rPr lang="tr-TR" dirty="0" smtClean="0"/>
              <a:t> </a:t>
            </a:r>
            <a:r>
              <a:rPr lang="en-GB" dirty="0" smtClean="0"/>
              <a:t>unoccupied</a:t>
            </a:r>
            <a:r>
              <a:rPr lang="tr-TR" dirty="0" smtClean="0"/>
              <a:t> </a:t>
            </a:r>
            <a:r>
              <a:rPr lang="tr-TR" dirty="0" err="1" smtClean="0"/>
              <a:t>sites</a:t>
            </a:r>
            <a:r>
              <a:rPr lang="tr-TR" dirty="0" smtClean="0"/>
              <a:t>.</a:t>
            </a:r>
          </a:p>
          <a:p>
            <a:pPr marL="0" indent="0">
              <a:buNone/>
            </a:pPr>
            <a:r>
              <a:rPr lang="tr-TR" dirty="0" smtClean="0"/>
              <a:t>   «</a:t>
            </a:r>
            <a:r>
              <a:rPr lang="tr-TR" dirty="0" err="1" smtClean="0"/>
              <a:t>Smooth</a:t>
            </a:r>
            <a:r>
              <a:rPr lang="tr-TR" dirty="0" smtClean="0"/>
              <a:t> </a:t>
            </a:r>
            <a:r>
              <a:rPr lang="tr-TR" dirty="0" err="1" smtClean="0"/>
              <a:t>or</a:t>
            </a:r>
            <a:r>
              <a:rPr lang="tr-TR" dirty="0" smtClean="0"/>
              <a:t> </a:t>
            </a:r>
            <a:r>
              <a:rPr lang="tr-TR" dirty="0" err="1" smtClean="0"/>
              <a:t>faceted</a:t>
            </a:r>
            <a:r>
              <a:rPr lang="tr-TR" dirty="0" smtClean="0"/>
              <a:t> </a:t>
            </a:r>
            <a:r>
              <a:rPr lang="tr-TR" dirty="0" err="1" smtClean="0"/>
              <a:t>surface</a:t>
            </a:r>
            <a:r>
              <a:rPr lang="tr-TR" dirty="0" smtClean="0"/>
              <a:t>»</a:t>
            </a:r>
            <a:endParaRPr lang="en-GB" dirty="0"/>
          </a:p>
        </p:txBody>
      </p:sp>
    </p:spTree>
    <p:extLst>
      <p:ext uri="{BB962C8B-B14F-4D97-AF65-F5344CB8AC3E}">
        <p14:creationId xmlns:p14="http://schemas.microsoft.com/office/powerpoint/2010/main" val="1165305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5923" y="1091530"/>
            <a:ext cx="7886700" cy="4351338"/>
          </a:xfrm>
        </p:spPr>
        <p:txBody>
          <a:bodyPr/>
          <a:lstStyle/>
          <a:p>
            <a:r>
              <a:rPr lang="tr-TR" dirty="0" err="1" smtClean="0"/>
              <a:t>Most</a:t>
            </a:r>
            <a:r>
              <a:rPr lang="tr-TR" dirty="0" smtClean="0"/>
              <a:t> </a:t>
            </a:r>
            <a:r>
              <a:rPr lang="tr-TR" dirty="0" err="1" smtClean="0"/>
              <a:t>metals</a:t>
            </a:r>
            <a:r>
              <a:rPr lang="tr-TR" dirty="0" smtClean="0"/>
              <a:t> </a:t>
            </a:r>
            <a:r>
              <a:rPr lang="tr-TR" dirty="0" err="1" smtClean="0"/>
              <a:t>have</a:t>
            </a:r>
            <a:r>
              <a:rPr lang="tr-TR" dirty="0" smtClean="0"/>
              <a:t> </a:t>
            </a:r>
            <a:r>
              <a:rPr lang="el-GR" dirty="0" smtClean="0"/>
              <a:t>α</a:t>
            </a:r>
            <a:r>
              <a:rPr lang="tr-TR" dirty="0" smtClean="0"/>
              <a:t> ≤ 2</a:t>
            </a:r>
          </a:p>
          <a:p>
            <a:pPr marL="0" indent="0">
              <a:buNone/>
            </a:pPr>
            <a:endParaRPr lang="tr-TR" dirty="0"/>
          </a:p>
          <a:p>
            <a:r>
              <a:rPr lang="tr-TR" dirty="0" err="1" smtClean="0"/>
              <a:t>Inorganic</a:t>
            </a:r>
            <a:r>
              <a:rPr lang="tr-TR" dirty="0" smtClean="0"/>
              <a:t> </a:t>
            </a:r>
            <a:r>
              <a:rPr lang="tr-TR" dirty="0" err="1" smtClean="0"/>
              <a:t>or</a:t>
            </a:r>
            <a:r>
              <a:rPr lang="tr-TR" dirty="0" smtClean="0"/>
              <a:t> </a:t>
            </a:r>
            <a:r>
              <a:rPr lang="tr-TR" dirty="0" err="1" smtClean="0"/>
              <a:t>organic</a:t>
            </a:r>
            <a:r>
              <a:rPr lang="tr-TR" dirty="0" smtClean="0"/>
              <a:t> </a:t>
            </a:r>
            <a:r>
              <a:rPr lang="tr-TR" dirty="0" err="1" smtClean="0"/>
              <a:t>liquids</a:t>
            </a:r>
            <a:r>
              <a:rPr lang="tr-TR" dirty="0" smtClean="0"/>
              <a:t> </a:t>
            </a:r>
            <a:r>
              <a:rPr lang="tr-TR" dirty="0" err="1" smtClean="0"/>
              <a:t>normally</a:t>
            </a:r>
            <a:r>
              <a:rPr lang="tr-TR" dirty="0" smtClean="0"/>
              <a:t> </a:t>
            </a:r>
            <a:r>
              <a:rPr lang="tr-TR" dirty="0" err="1" smtClean="0"/>
              <a:t>have</a:t>
            </a:r>
            <a:r>
              <a:rPr lang="tr-TR" dirty="0" smtClean="0"/>
              <a:t> </a:t>
            </a:r>
            <a:r>
              <a:rPr lang="el-GR" dirty="0" smtClean="0"/>
              <a:t>α</a:t>
            </a:r>
            <a:r>
              <a:rPr lang="tr-TR" dirty="0" smtClean="0"/>
              <a:t> ≥ 5</a:t>
            </a:r>
          </a:p>
          <a:p>
            <a:pPr marL="0" indent="0">
              <a:buNone/>
            </a:pPr>
            <a:endParaRPr lang="tr-TR" dirty="0"/>
          </a:p>
          <a:p>
            <a:r>
              <a:rPr lang="tr-TR" dirty="0" smtClean="0"/>
              <a:t>A </a:t>
            </a:r>
            <a:r>
              <a:rPr lang="tr-TR" dirty="0" err="1" smtClean="0"/>
              <a:t>small</a:t>
            </a:r>
            <a:r>
              <a:rPr lang="tr-TR" dirty="0" smtClean="0"/>
              <a:t> </a:t>
            </a:r>
            <a:r>
              <a:rPr lang="tr-TR" dirty="0" err="1" smtClean="0"/>
              <a:t>group</a:t>
            </a:r>
            <a:r>
              <a:rPr lang="tr-TR" dirty="0" smtClean="0"/>
              <a:t> of </a:t>
            </a:r>
            <a:r>
              <a:rPr lang="tr-TR" dirty="0" err="1" smtClean="0"/>
              <a:t>materials</a:t>
            </a:r>
            <a:r>
              <a:rPr lang="tr-TR" dirty="0" smtClean="0"/>
              <a:t> </a:t>
            </a:r>
            <a:r>
              <a:rPr lang="tr-TR" dirty="0" err="1" smtClean="0"/>
              <a:t>e.g</a:t>
            </a:r>
            <a:r>
              <a:rPr lang="tr-TR" dirty="0" smtClean="0"/>
              <a:t>. </a:t>
            </a:r>
            <a:r>
              <a:rPr lang="tr-TR" dirty="0" err="1"/>
              <a:t>s</a:t>
            </a:r>
            <a:r>
              <a:rPr lang="tr-TR" dirty="0" err="1" smtClean="0"/>
              <a:t>ilicon</a:t>
            </a:r>
            <a:r>
              <a:rPr lang="tr-TR" dirty="0" smtClean="0"/>
              <a:t>, </a:t>
            </a:r>
            <a:r>
              <a:rPr lang="tr-TR" dirty="0" err="1" smtClean="0"/>
              <a:t>bismuth</a:t>
            </a:r>
            <a:r>
              <a:rPr lang="tr-TR" dirty="0" smtClean="0"/>
              <a:t> </a:t>
            </a:r>
            <a:r>
              <a:rPr lang="tr-TR" dirty="0" err="1" smtClean="0"/>
              <a:t>which</a:t>
            </a:r>
            <a:r>
              <a:rPr lang="tr-TR" dirty="0" smtClean="0"/>
              <a:t> </a:t>
            </a:r>
            <a:r>
              <a:rPr lang="tr-TR" dirty="0" err="1" smtClean="0"/>
              <a:t>occupied</a:t>
            </a:r>
            <a:r>
              <a:rPr lang="tr-TR" dirty="0" smtClean="0"/>
              <a:t> </a:t>
            </a:r>
            <a:r>
              <a:rPr lang="tr-TR" dirty="0" err="1" smtClean="0"/>
              <a:t>middle</a:t>
            </a:r>
            <a:r>
              <a:rPr lang="tr-TR" dirty="0" smtClean="0"/>
              <a:t> </a:t>
            </a:r>
            <a:r>
              <a:rPr lang="tr-TR" dirty="0" err="1" smtClean="0"/>
              <a:t>group</a:t>
            </a:r>
            <a:r>
              <a:rPr lang="tr-TR" dirty="0" smtClean="0"/>
              <a:t> </a:t>
            </a:r>
            <a:r>
              <a:rPr lang="el-GR" dirty="0" smtClean="0"/>
              <a:t>α</a:t>
            </a:r>
            <a:r>
              <a:rPr lang="tr-TR" dirty="0" smtClean="0"/>
              <a:t> = 2 - 5  </a:t>
            </a:r>
          </a:p>
          <a:p>
            <a:pPr marL="0" indent="0">
              <a:buNone/>
            </a:pPr>
            <a:r>
              <a:rPr lang="tr-TR" dirty="0"/>
              <a:t> </a:t>
            </a:r>
            <a:r>
              <a:rPr lang="tr-TR" dirty="0" smtClean="0"/>
              <a:t>  </a:t>
            </a:r>
            <a:r>
              <a:rPr lang="tr-TR" dirty="0" err="1" smtClean="0"/>
              <a:t>They</a:t>
            </a:r>
            <a:r>
              <a:rPr lang="tr-TR" dirty="0" smtClean="0"/>
              <a:t> </a:t>
            </a:r>
            <a:r>
              <a:rPr lang="tr-TR" dirty="0" err="1" smtClean="0"/>
              <a:t>show</a:t>
            </a:r>
            <a:r>
              <a:rPr lang="tr-TR" dirty="0" smtClean="0"/>
              <a:t> </a:t>
            </a:r>
            <a:r>
              <a:rPr lang="tr-TR" dirty="0" err="1" smtClean="0"/>
              <a:t>complex</a:t>
            </a:r>
            <a:r>
              <a:rPr lang="tr-TR" dirty="0" smtClean="0"/>
              <a:t> </a:t>
            </a:r>
            <a:r>
              <a:rPr lang="tr-TR" dirty="0" err="1" smtClean="0"/>
              <a:t>or</a:t>
            </a:r>
            <a:r>
              <a:rPr lang="tr-TR" dirty="0" smtClean="0"/>
              <a:t> </a:t>
            </a:r>
            <a:r>
              <a:rPr lang="tr-TR" dirty="0" err="1" smtClean="0"/>
              <a:t>mixed</a:t>
            </a:r>
            <a:r>
              <a:rPr lang="tr-TR" dirty="0" smtClean="0"/>
              <a:t> </a:t>
            </a:r>
            <a:r>
              <a:rPr lang="tr-TR" dirty="0" err="1" smtClean="0"/>
              <a:t>growth</a:t>
            </a:r>
            <a:r>
              <a:rPr lang="tr-TR" dirty="0" smtClean="0"/>
              <a:t>.</a:t>
            </a:r>
            <a:endParaRPr lang="en-GB" dirty="0"/>
          </a:p>
        </p:txBody>
      </p:sp>
    </p:spTree>
    <p:extLst>
      <p:ext uri="{BB962C8B-B14F-4D97-AF65-F5344CB8AC3E}">
        <p14:creationId xmlns:p14="http://schemas.microsoft.com/office/powerpoint/2010/main" val="3955348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4104" y="0"/>
            <a:ext cx="7886700" cy="1325563"/>
          </a:xfrm>
        </p:spPr>
        <p:txBody>
          <a:bodyPr>
            <a:normAutofit/>
          </a:bodyPr>
          <a:lstStyle/>
          <a:p>
            <a:r>
              <a:rPr lang="tr-TR" sz="2800" b="1" dirty="0" err="1" smtClean="0">
                <a:latin typeface="+mn-lt"/>
              </a:rPr>
              <a:t>Growth</a:t>
            </a:r>
            <a:r>
              <a:rPr lang="tr-TR" sz="2800" b="1" dirty="0" smtClean="0">
                <a:latin typeface="+mn-lt"/>
              </a:rPr>
              <a:t> of </a:t>
            </a:r>
            <a:r>
              <a:rPr lang="tr-TR" sz="2800" b="1" dirty="0" err="1" smtClean="0">
                <a:latin typeface="+mn-lt"/>
              </a:rPr>
              <a:t>the</a:t>
            </a:r>
            <a:r>
              <a:rPr lang="tr-TR" sz="2800" b="1" dirty="0" smtClean="0">
                <a:latin typeface="+mn-lt"/>
              </a:rPr>
              <a:t> </a:t>
            </a:r>
            <a:r>
              <a:rPr lang="tr-TR" sz="2800" b="1" dirty="0" err="1" smtClean="0">
                <a:latin typeface="+mn-lt"/>
              </a:rPr>
              <a:t>interface</a:t>
            </a:r>
            <a:endParaRPr lang="en-GB" sz="2800" b="1" dirty="0">
              <a:latin typeface="+mn-lt"/>
            </a:endParaRPr>
          </a:p>
        </p:txBody>
      </p:sp>
      <p:sp>
        <p:nvSpPr>
          <p:cNvPr id="3" name="İçerik Yer Tutucusu 2"/>
          <p:cNvSpPr>
            <a:spLocks noGrp="1"/>
          </p:cNvSpPr>
          <p:nvPr>
            <p:ph idx="1"/>
          </p:nvPr>
        </p:nvSpPr>
        <p:spPr>
          <a:xfrm>
            <a:off x="371072" y="1325563"/>
            <a:ext cx="8206257" cy="4791902"/>
          </a:xfrm>
        </p:spPr>
        <p:txBody>
          <a:bodyPr>
            <a:normAutofit/>
          </a:bodyPr>
          <a:lstStyle/>
          <a:p>
            <a:pPr marL="0" indent="0" algn="just">
              <a:buNone/>
            </a:pPr>
            <a:r>
              <a:rPr lang="en-GB" dirty="0" smtClean="0"/>
              <a:t>The growth rate of a crystal depends on the difference between the rate at which atoms add themselves to the interface and the rate at which they leave the interface. The normal procedure is to define a mechanism and calculate the mean rate of interface motion as a </a:t>
            </a:r>
            <a:r>
              <a:rPr lang="en-GB" dirty="0" err="1" smtClean="0"/>
              <a:t>fu</a:t>
            </a:r>
            <a:r>
              <a:rPr lang="tr-TR" dirty="0" smtClean="0"/>
              <a:t>n</a:t>
            </a:r>
            <a:r>
              <a:rPr lang="en-GB" dirty="0" err="1" smtClean="0"/>
              <a:t>ction</a:t>
            </a:r>
            <a:r>
              <a:rPr lang="en-GB" dirty="0" smtClean="0"/>
              <a:t> of the undercooling</a:t>
            </a:r>
            <a:r>
              <a:rPr lang="tr-TR" dirty="0" smtClean="0"/>
              <a:t> </a:t>
            </a:r>
            <a:r>
              <a:rPr lang="el-GR" dirty="0" smtClean="0"/>
              <a:t>Δ</a:t>
            </a:r>
            <a:r>
              <a:rPr lang="tr-TR" dirty="0" smtClean="0"/>
              <a:t>T.</a:t>
            </a:r>
          </a:p>
          <a:p>
            <a:pPr marL="0" indent="0" algn="just">
              <a:buNone/>
            </a:pPr>
            <a:endParaRPr lang="tr-TR" dirty="0" smtClean="0"/>
          </a:p>
          <a:p>
            <a:pPr marL="514350" indent="-514350" algn="just">
              <a:buFont typeface="+mj-lt"/>
              <a:buAutoNum type="arabicPeriod"/>
            </a:pPr>
            <a:r>
              <a:rPr lang="en-GB" dirty="0" smtClean="0"/>
              <a:t>The normal growth mechanism</a:t>
            </a:r>
          </a:p>
          <a:p>
            <a:pPr marL="514350" indent="-514350" algn="just">
              <a:buFont typeface="+mj-lt"/>
              <a:buAutoNum type="arabicPeriod"/>
            </a:pPr>
            <a:r>
              <a:rPr lang="en-GB" dirty="0" smtClean="0"/>
              <a:t>Growth by repeated surface nucleation</a:t>
            </a:r>
          </a:p>
          <a:p>
            <a:pPr marL="514350" indent="-514350" algn="just">
              <a:buFont typeface="+mj-lt"/>
              <a:buAutoNum type="arabicPeriod"/>
            </a:pPr>
            <a:r>
              <a:rPr lang="en-GB" dirty="0" smtClean="0"/>
              <a:t>Growth by imperfections</a:t>
            </a:r>
            <a:endParaRPr lang="en-GB" dirty="0"/>
          </a:p>
        </p:txBody>
      </p:sp>
    </p:spTree>
    <p:extLst>
      <p:ext uri="{BB962C8B-B14F-4D97-AF65-F5344CB8AC3E}">
        <p14:creationId xmlns:p14="http://schemas.microsoft.com/office/powerpoint/2010/main" val="3444018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73487" y="528033"/>
                <a:ext cx="8450956" cy="5318976"/>
              </a:xfrm>
            </p:spPr>
            <p:txBody>
              <a:bodyPr>
                <a:normAutofit lnSpcReduction="10000"/>
              </a:bodyPr>
              <a:lstStyle/>
              <a:p>
                <a:pPr marL="0" indent="0">
                  <a:buNone/>
                </a:pPr>
                <a:r>
                  <a:rPr lang="tr-TR" b="1" dirty="0" smtClean="0"/>
                  <a:t>Normal </a:t>
                </a:r>
                <a:r>
                  <a:rPr lang="tr-TR" b="1" dirty="0" err="1" smtClean="0"/>
                  <a:t>growth</a:t>
                </a:r>
                <a:endParaRPr lang="tr-TR" b="1" dirty="0" smtClean="0"/>
              </a:p>
              <a:p>
                <a:pPr algn="just"/>
                <a:r>
                  <a:rPr lang="en-GB" dirty="0" smtClean="0"/>
                  <a:t>In normal growth, all sites on the interface are considered to be equivalent and the interface advanced by the continuous random addition of atom. </a:t>
                </a:r>
              </a:p>
              <a:p>
                <a:pPr marL="0" indent="0" algn="just">
                  <a:buNone/>
                </a:pPr>
                <a14:m>
                  <m:oMathPara xmlns:m="http://schemas.openxmlformats.org/officeDocument/2006/math">
                    <m:oMathParaPr>
                      <m:jc m:val="centerGroup"/>
                    </m:oMathParaPr>
                    <m:oMath xmlns:m="http://schemas.openxmlformats.org/officeDocument/2006/math">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𝑅</m:t>
                          </m:r>
                        </m:e>
                      </m:ac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𝜇</m:t>
                          </m:r>
                        </m:e>
                        <m:sub>
                          <m:r>
                            <a:rPr lang="tr-TR" b="0" i="1" smtClean="0">
                              <a:latin typeface="Cambria Math" panose="02040503050406030204" pitchFamily="18" charset="0"/>
                            </a:rPr>
                            <m:t>1</m:t>
                          </m:r>
                        </m:sub>
                      </m:sSub>
                      <m:r>
                        <m:rPr>
                          <m:sty m:val="p"/>
                        </m:rPr>
                        <a:rPr lang="el-GR" b="0" i="1" smtClean="0">
                          <a:latin typeface="Cambria Math" panose="02040503050406030204" pitchFamily="18" charset="0"/>
                          <a:ea typeface="Cambria Math" panose="02040503050406030204" pitchFamily="18" charset="0"/>
                        </a:rPr>
                        <m:t>Δ</m:t>
                      </m:r>
                      <m:r>
                        <a:rPr lang="tr-TR" b="0" i="1" smtClean="0">
                          <a:latin typeface="Cambria Math" panose="02040503050406030204" pitchFamily="18" charset="0"/>
                          <a:ea typeface="Cambria Math" panose="02040503050406030204" pitchFamily="18" charset="0"/>
                        </a:rPr>
                        <m:t>𝑇</m:t>
                      </m:r>
                    </m:oMath>
                  </m:oMathPara>
                </a14:m>
                <a:endParaRPr lang="tr-TR" dirty="0" smtClean="0"/>
              </a:p>
              <a:p>
                <a:pPr marL="0" indent="0" algn="just">
                  <a:buNone/>
                </a:pPr>
                <a:r>
                  <a:rPr lang="tr-TR" dirty="0" smtClean="0"/>
                  <a:t>   R: </a:t>
                </a:r>
                <a:r>
                  <a:rPr lang="en-GB" dirty="0" smtClean="0"/>
                  <a:t>mean growth rate, µ</a:t>
                </a:r>
                <a:r>
                  <a:rPr lang="en-GB" baseline="-25000" dirty="0" smtClean="0"/>
                  <a:t>1</a:t>
                </a:r>
                <a:r>
                  <a:rPr lang="en-GB" dirty="0" smtClean="0"/>
                  <a:t>: constant</a:t>
                </a:r>
              </a:p>
              <a:p>
                <a:pPr algn="just"/>
                <a:r>
                  <a:rPr lang="en-GB" dirty="0" smtClean="0"/>
                  <a:t>For normal growth the growth rates can be quite high and the requirement of site equivalence implies the need for a rough interface. This is the growth mechanism considered applicable to most metals.</a:t>
                </a:r>
              </a:p>
              <a:p>
                <a:pPr algn="just"/>
                <a:r>
                  <a:rPr lang="en-GB" dirty="0" smtClean="0"/>
                  <a:t>Since the materials with rough interfaces also tend to have low latent heats of melting, the rapid growth rates are comparatively easily sustained. </a:t>
                </a:r>
                <a:endParaRPr lang="tr-TR" dirty="0" smtClean="0"/>
              </a:p>
              <a:p>
                <a:pPr marL="0" indent="0">
                  <a:buNone/>
                </a:pPr>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73487" y="528033"/>
                <a:ext cx="8450956" cy="5318976"/>
              </a:xfrm>
              <a:blipFill rotWithShape="0">
                <a:blip r:embed="rId2"/>
                <a:stretch>
                  <a:fillRect l="-1442" t="-2638" r="-1442"/>
                </a:stretch>
              </a:blipFill>
            </p:spPr>
            <p:txBody>
              <a:bodyPr/>
              <a:lstStyle/>
              <a:p>
                <a:r>
                  <a:rPr lang="en-GB">
                    <a:noFill/>
                  </a:rPr>
                  <a:t> </a:t>
                </a:r>
              </a:p>
            </p:txBody>
          </p:sp>
        </mc:Fallback>
      </mc:AlternateContent>
    </p:spTree>
    <p:extLst>
      <p:ext uri="{BB962C8B-B14F-4D97-AF65-F5344CB8AC3E}">
        <p14:creationId xmlns:p14="http://schemas.microsoft.com/office/powerpoint/2010/main" val="2909289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92428" y="721217"/>
                <a:ext cx="8013075" cy="4554225"/>
              </a:xfrm>
            </p:spPr>
            <p:txBody>
              <a:bodyPr/>
              <a:lstStyle/>
              <a:p>
                <a:pPr marL="0" indent="0" algn="just">
                  <a:buNone/>
                </a:pPr>
                <a:r>
                  <a:rPr lang="en-GB" b="1" dirty="0" smtClean="0"/>
                  <a:t>Growth by surface nucleation</a:t>
                </a:r>
              </a:p>
              <a:p>
                <a:pPr marL="0" indent="0" algn="just">
                  <a:buNone/>
                </a:pPr>
                <a:r>
                  <a:rPr lang="en-GB" dirty="0" smtClean="0"/>
                  <a:t>This theory assumes that the crystal interface is smooth (faceted) and that growth proceeds by the homogeneous nucleation of new layer in the form of disc nuclei which growth laterally until a complete layer is formed</a:t>
                </a:r>
              </a:p>
              <a:p>
                <a:pPr marL="0" indent="0">
                  <a:buNone/>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𝑅</m:t>
                          </m:r>
                        </m:e>
                      </m:ac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𝜇</m:t>
                          </m:r>
                        </m:e>
                        <m:sub>
                          <m:r>
                            <a:rPr lang="tr-TR" b="0" i="1" smtClean="0">
                              <a:latin typeface="Cambria Math" panose="02040503050406030204" pitchFamily="18" charset="0"/>
                            </a:rPr>
                            <m:t>2</m:t>
                          </m:r>
                        </m:sub>
                      </m:sSub>
                      <m:r>
                        <m:rPr>
                          <m:sty m:val="p"/>
                        </m:rPr>
                        <a:rPr lang="tr-TR" b="0" i="0" smtClean="0">
                          <a:latin typeface="Cambria Math" panose="02040503050406030204" pitchFamily="18" charset="0"/>
                        </a:rPr>
                        <m:t>exp</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𝑏</m:t>
                          </m:r>
                        </m:num>
                        <m:den>
                          <m:r>
                            <m:rPr>
                              <m:sty m:val="p"/>
                            </m:rPr>
                            <a:rPr lang="el-GR" b="0" i="1" smtClean="0">
                              <a:latin typeface="Cambria Math" panose="02040503050406030204" pitchFamily="18" charset="0"/>
                              <a:ea typeface="Cambria Math" panose="02040503050406030204" pitchFamily="18" charset="0"/>
                            </a:rPr>
                            <m:t>Δ</m:t>
                          </m:r>
                          <m:r>
                            <a:rPr lang="tr-TR" b="0" i="1" smtClean="0">
                              <a:latin typeface="Cambria Math" panose="02040503050406030204" pitchFamily="18" charset="0"/>
                              <a:ea typeface="Cambria Math" panose="02040503050406030204" pitchFamily="18" charset="0"/>
                            </a:rPr>
                            <m:t>𝑇</m:t>
                          </m:r>
                        </m:den>
                      </m:f>
                      <m:r>
                        <a:rPr lang="tr-TR" b="0" i="1" smtClean="0">
                          <a:latin typeface="Cambria Math" panose="02040503050406030204" pitchFamily="18" charset="0"/>
                        </a:rPr>
                        <m:t>)</m:t>
                      </m:r>
                    </m:oMath>
                  </m:oMathPara>
                </a14:m>
                <a:endParaRPr lang="tr-TR" dirty="0"/>
              </a:p>
              <a:p>
                <a:pPr marL="0" indent="0">
                  <a:buNone/>
                </a:pPr>
                <a:r>
                  <a:rPr lang="tr-TR" dirty="0" smtClean="0"/>
                  <a:t> µ</a:t>
                </a:r>
                <a:r>
                  <a:rPr lang="tr-TR" baseline="-25000" dirty="0" smtClean="0"/>
                  <a:t>2</a:t>
                </a:r>
                <a:r>
                  <a:rPr lang="tr-TR" dirty="0" smtClean="0"/>
                  <a:t> </a:t>
                </a:r>
                <a:r>
                  <a:rPr lang="tr-TR" dirty="0" err="1" smtClean="0"/>
                  <a:t>and</a:t>
                </a:r>
                <a:r>
                  <a:rPr lang="tr-TR" dirty="0" smtClean="0"/>
                  <a:t> b </a:t>
                </a:r>
                <a:r>
                  <a:rPr lang="tr-TR" dirty="0" err="1" smtClean="0"/>
                  <a:t>are</a:t>
                </a:r>
                <a:r>
                  <a:rPr lang="tr-TR" dirty="0" smtClean="0"/>
                  <a:t> </a:t>
                </a:r>
                <a:r>
                  <a:rPr lang="tr-TR" dirty="0" err="1" smtClean="0"/>
                  <a:t>constants</a:t>
                </a:r>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92428" y="721217"/>
                <a:ext cx="8013075" cy="4554225"/>
              </a:xfrm>
              <a:blipFill rotWithShape="0">
                <a:blip r:embed="rId2"/>
                <a:stretch>
                  <a:fillRect l="-1521" t="-2142" r="-1521"/>
                </a:stretch>
              </a:blipFill>
            </p:spPr>
            <p:txBody>
              <a:bodyPr/>
              <a:lstStyle/>
              <a:p>
                <a:r>
                  <a:rPr lang="en-GB">
                    <a:noFill/>
                  </a:rPr>
                  <a:t> </a:t>
                </a:r>
              </a:p>
            </p:txBody>
          </p:sp>
        </mc:Fallback>
      </mc:AlternateContent>
    </p:spTree>
    <p:extLst>
      <p:ext uri="{BB962C8B-B14F-4D97-AF65-F5344CB8AC3E}">
        <p14:creationId xmlns:p14="http://schemas.microsoft.com/office/powerpoint/2010/main" val="373771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930990" y="640769"/>
            <a:ext cx="3333535" cy="4351338"/>
          </a:xfrm>
          <a:prstGeom prst="rect">
            <a:avLst/>
          </a:prstGeom>
        </p:spPr>
      </p:pic>
      <p:sp>
        <p:nvSpPr>
          <p:cNvPr id="5" name="Metin kutusu 4"/>
          <p:cNvSpPr txBox="1"/>
          <p:nvPr/>
        </p:nvSpPr>
        <p:spPr>
          <a:xfrm>
            <a:off x="888641" y="5422006"/>
            <a:ext cx="7984901" cy="1200329"/>
          </a:xfrm>
          <a:prstGeom prst="rect">
            <a:avLst/>
          </a:prstGeom>
          <a:noFill/>
        </p:spPr>
        <p:txBody>
          <a:bodyPr wrap="square" rtlCol="0">
            <a:spAutoFit/>
          </a:bodyPr>
          <a:lstStyle/>
          <a:p>
            <a:r>
              <a:rPr lang="en-GB" sz="2400" dirty="0" smtClean="0"/>
              <a:t>Schematic view of the formation of disc-shaped nuclei on a crystal. (a) view parallel to the surface; and (b) view normal to the surface</a:t>
            </a:r>
            <a:r>
              <a:rPr lang="tr-TR" sz="2400" dirty="0" smtClean="0"/>
              <a:t>.</a:t>
            </a:r>
            <a:endParaRPr lang="en-GB" sz="2400" dirty="0"/>
          </a:p>
        </p:txBody>
      </p:sp>
    </p:spTree>
    <p:extLst>
      <p:ext uri="{BB962C8B-B14F-4D97-AF65-F5344CB8AC3E}">
        <p14:creationId xmlns:p14="http://schemas.microsoft.com/office/powerpoint/2010/main" val="3406586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22588" y="280161"/>
                <a:ext cx="7886700" cy="5953214"/>
              </a:xfrm>
            </p:spPr>
            <p:txBody>
              <a:bodyPr>
                <a:normAutofit/>
              </a:bodyPr>
              <a:lstStyle/>
              <a:p>
                <a:pPr marL="0" indent="0">
                  <a:buNone/>
                </a:pPr>
                <a:r>
                  <a:rPr lang="tr-TR" b="1" dirty="0" smtClean="0"/>
                  <a:t>Growth on </a:t>
                </a:r>
                <a:r>
                  <a:rPr lang="tr-TR" b="1" dirty="0" err="1" smtClean="0"/>
                  <a:t>imperfections</a:t>
                </a:r>
                <a:r>
                  <a:rPr lang="tr-TR" b="1" dirty="0" smtClean="0"/>
                  <a:t> </a:t>
                </a:r>
              </a:p>
              <a:p>
                <a:pPr algn="just"/>
                <a:r>
                  <a:rPr lang="en-GB" dirty="0" smtClean="0"/>
                  <a:t>Here the assumption is that some form of continuous growth step exists at which atoms can be added. The simplest form of the step is that formed when a screw dislocation emerges at a </a:t>
                </a:r>
                <a:r>
                  <a:rPr lang="en-GB" dirty="0" err="1" smtClean="0"/>
                  <a:t>crystallographically</a:t>
                </a:r>
                <a:r>
                  <a:rPr lang="en-GB" dirty="0" smtClean="0"/>
                  <a:t> smooth interface.</a:t>
                </a:r>
              </a:p>
              <a:p>
                <a:pPr marL="0" indent="0" algn="just">
                  <a:buNone/>
                </a:pPr>
                <a14:m>
                  <m:oMathPara xmlns:m="http://schemas.openxmlformats.org/officeDocument/2006/math">
                    <m:oMathParaPr>
                      <m:jc m:val="centerGroup"/>
                    </m:oMathParaPr>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𝑅</m:t>
                          </m:r>
                        </m:e>
                      </m:ac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𝜇</m:t>
                          </m:r>
                        </m:e>
                        <m:sub>
                          <m:r>
                            <a:rPr lang="tr-TR" b="0" i="1" smtClean="0">
                              <a:latin typeface="Cambria Math" panose="02040503050406030204" pitchFamily="18" charset="0"/>
                            </a:rPr>
                            <m:t>3</m:t>
                          </m:r>
                        </m:sub>
                      </m:sSub>
                      <m:r>
                        <m:rPr>
                          <m:sty m:val="p"/>
                        </m:rPr>
                        <a:rPr lang="el-GR" b="0" i="1" smtClean="0">
                          <a:latin typeface="Cambria Math" panose="02040503050406030204" pitchFamily="18" charset="0"/>
                          <a:ea typeface="Cambria Math" panose="02040503050406030204" pitchFamily="18" charset="0"/>
                        </a:rPr>
                        <m:t>Δ</m:t>
                      </m:r>
                      <m:sSup>
                        <m:sSupPr>
                          <m:ctrlPr>
                            <a:rPr lang="el-G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𝑇</m:t>
                          </m:r>
                        </m:e>
                        <m:sup>
                          <m:r>
                            <a:rPr lang="tr-TR" b="0" i="1" smtClean="0">
                              <a:latin typeface="Cambria Math" panose="02040503050406030204" pitchFamily="18" charset="0"/>
                              <a:ea typeface="Cambria Math" panose="02040503050406030204" pitchFamily="18" charset="0"/>
                            </a:rPr>
                            <m:t>2</m:t>
                          </m:r>
                        </m:sup>
                      </m:sSup>
                    </m:oMath>
                  </m:oMathPara>
                </a14:m>
                <a:endParaRPr lang="tr-TR" dirty="0" smtClean="0"/>
              </a:p>
              <a:p>
                <a:pPr algn="just"/>
                <a:r>
                  <a:rPr lang="en-GB" dirty="0" smtClean="0"/>
                  <a:t>In this case the predicted growth rates are also very low and this a consequence of the restriction on the number of available growth sites.</a:t>
                </a:r>
              </a:p>
              <a:p>
                <a:pPr algn="just"/>
                <a:r>
                  <a:rPr lang="en-GB" dirty="0" smtClean="0"/>
                  <a:t>Nevertheless the faceted growth of non-metals has been observed to involve this mechanism. Spiral growth on screw locations is common during the growth of crystal form solutions or from the vapour.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22588" y="280161"/>
                <a:ext cx="7886700" cy="5953214"/>
              </a:xfrm>
              <a:blipFill rotWithShape="0">
                <a:blip r:embed="rId2"/>
                <a:stretch>
                  <a:fillRect l="-1546" t="-1740" r="-1623" b="-1126"/>
                </a:stretch>
              </a:blipFill>
            </p:spPr>
            <p:txBody>
              <a:bodyPr/>
              <a:lstStyle/>
              <a:p>
                <a:r>
                  <a:rPr lang="en-GB">
                    <a:noFill/>
                  </a:rPr>
                  <a:t> </a:t>
                </a:r>
              </a:p>
            </p:txBody>
          </p:sp>
        </mc:Fallback>
      </mc:AlternateContent>
    </p:spTree>
    <p:extLst>
      <p:ext uri="{BB962C8B-B14F-4D97-AF65-F5344CB8AC3E}">
        <p14:creationId xmlns:p14="http://schemas.microsoft.com/office/powerpoint/2010/main" val="3758088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2283" y="267281"/>
            <a:ext cx="8180500" cy="6120640"/>
          </a:xfrm>
        </p:spPr>
        <p:txBody>
          <a:bodyPr>
            <a:normAutofit lnSpcReduction="10000"/>
          </a:bodyPr>
          <a:lstStyle/>
          <a:p>
            <a:pPr marL="0" indent="0" algn="just">
              <a:buNone/>
            </a:pPr>
            <a:r>
              <a:rPr lang="en-GB" dirty="0" smtClean="0"/>
              <a:t>After nucleation a first step is to consider the growing nucleus. This requires an examination of the </a:t>
            </a:r>
            <a:r>
              <a:rPr lang="en-GB" dirty="0" err="1" smtClean="0"/>
              <a:t>nat</a:t>
            </a:r>
            <a:r>
              <a:rPr lang="tr-TR" dirty="0" smtClean="0"/>
              <a:t>u</a:t>
            </a:r>
            <a:r>
              <a:rPr lang="en-GB" dirty="0" smtClean="0"/>
              <a:t>re of the interface between the growing solid and the liquid.</a:t>
            </a:r>
          </a:p>
          <a:p>
            <a:pPr marL="0" indent="0" algn="just">
              <a:buNone/>
            </a:pPr>
            <a:r>
              <a:rPr lang="en-GB" dirty="0" smtClean="0"/>
              <a:t>The structure and form of this interface influences both the microstructural morphology of the resultant solid and also the number and distribution of imperfections within the solid. It also has an effect on thermal and constitutional changes in the adjacent liquid and the interaction between these effects can in turn lead to growth modifications. </a:t>
            </a:r>
            <a:endParaRPr lang="tr-TR" dirty="0" smtClean="0"/>
          </a:p>
          <a:p>
            <a:pPr algn="just"/>
            <a:r>
              <a:rPr lang="en-GB" dirty="0" smtClean="0"/>
              <a:t>The rate of solidification (freezing) is usually controlled by the rate of heat removal. In most solid-state reactions growth is controlled by diffusion.</a:t>
            </a:r>
          </a:p>
          <a:p>
            <a:pPr algn="just"/>
            <a:r>
              <a:rPr lang="en-GB" dirty="0" smtClean="0"/>
              <a:t>One of the main differences is that the latent heat of solidification is very much greater than the latent heat of solid state reactions. </a:t>
            </a:r>
            <a:endParaRPr lang="en-GB" dirty="0"/>
          </a:p>
        </p:txBody>
      </p:sp>
    </p:spTree>
    <p:extLst>
      <p:ext uri="{BB962C8B-B14F-4D97-AF65-F5344CB8AC3E}">
        <p14:creationId xmlns:p14="http://schemas.microsoft.com/office/powerpoint/2010/main" val="585005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90918" y="803232"/>
            <a:ext cx="6222659" cy="4643279"/>
          </a:xfrm>
          <a:prstGeom prst="rect">
            <a:avLst/>
          </a:prstGeom>
        </p:spPr>
      </p:pic>
      <p:sp>
        <p:nvSpPr>
          <p:cNvPr id="5" name="Metin kutusu 4"/>
          <p:cNvSpPr txBox="1"/>
          <p:nvPr/>
        </p:nvSpPr>
        <p:spPr>
          <a:xfrm>
            <a:off x="1031391" y="5601057"/>
            <a:ext cx="7302321" cy="923330"/>
          </a:xfrm>
          <a:prstGeom prst="rect">
            <a:avLst/>
          </a:prstGeom>
          <a:noFill/>
        </p:spPr>
        <p:txBody>
          <a:bodyPr wrap="square" rtlCol="0">
            <a:spAutoFit/>
          </a:bodyPr>
          <a:lstStyle/>
          <a:p>
            <a:r>
              <a:rPr lang="en-GB" dirty="0" smtClean="0"/>
              <a:t>Schematic view of a crystal containing a screw dislocation running normal to the upper surface. This surface is a spiral ramp and cannot be eliminated by adding atoms as shown</a:t>
            </a:r>
            <a:r>
              <a:rPr lang="tr-TR" dirty="0" smtClean="0"/>
              <a:t>.</a:t>
            </a:r>
            <a:endParaRPr lang="en-GB" dirty="0"/>
          </a:p>
        </p:txBody>
      </p:sp>
    </p:spTree>
    <p:extLst>
      <p:ext uri="{BB962C8B-B14F-4D97-AF65-F5344CB8AC3E}">
        <p14:creationId xmlns:p14="http://schemas.microsoft.com/office/powerpoint/2010/main" val="829136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854559" y="452932"/>
            <a:ext cx="5518240" cy="5175944"/>
          </a:xfrm>
          <a:prstGeom prst="rect">
            <a:avLst/>
          </a:prstGeom>
        </p:spPr>
      </p:pic>
      <p:sp>
        <p:nvSpPr>
          <p:cNvPr id="5" name="Metin kutusu 4"/>
          <p:cNvSpPr txBox="1"/>
          <p:nvPr/>
        </p:nvSpPr>
        <p:spPr>
          <a:xfrm>
            <a:off x="1030311" y="5898523"/>
            <a:ext cx="6903076" cy="461665"/>
          </a:xfrm>
          <a:prstGeom prst="rect">
            <a:avLst/>
          </a:prstGeom>
          <a:noFill/>
        </p:spPr>
        <p:txBody>
          <a:bodyPr wrap="square" rtlCol="0">
            <a:spAutoFit/>
          </a:bodyPr>
          <a:lstStyle/>
          <a:p>
            <a:r>
              <a:rPr lang="en-GB" sz="2400" dirty="0" smtClean="0"/>
              <a:t>A growth spiral on a crystal </a:t>
            </a:r>
            <a:r>
              <a:rPr lang="en-GB" sz="2400" dirty="0" err="1" smtClean="0"/>
              <a:t>SiC</a:t>
            </a:r>
            <a:r>
              <a:rPr lang="en-GB" sz="2400" dirty="0" smtClean="0"/>
              <a:t> grown from the vapour</a:t>
            </a:r>
            <a:endParaRPr lang="en-GB" sz="2400" dirty="0"/>
          </a:p>
        </p:txBody>
      </p:sp>
    </p:spTree>
    <p:extLst>
      <p:ext uri="{BB962C8B-B14F-4D97-AF65-F5344CB8AC3E}">
        <p14:creationId xmlns:p14="http://schemas.microsoft.com/office/powerpoint/2010/main" val="1915700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err="1" smtClean="0">
                <a:latin typeface="+mn-lt"/>
              </a:rPr>
              <a:t>Growth</a:t>
            </a:r>
            <a:r>
              <a:rPr lang="tr-TR" sz="2800" b="1" dirty="0" smtClean="0">
                <a:latin typeface="+mn-lt"/>
              </a:rPr>
              <a:t> </a:t>
            </a:r>
            <a:r>
              <a:rPr lang="tr-TR" sz="2800" b="1" dirty="0" err="1" smtClean="0">
                <a:latin typeface="+mn-lt"/>
              </a:rPr>
              <a:t>defects</a:t>
            </a:r>
            <a:endParaRPr lang="en-GB" sz="2800" b="1" dirty="0">
              <a:latin typeface="+mn-lt"/>
            </a:endParaRPr>
          </a:p>
        </p:txBody>
      </p:sp>
      <p:sp>
        <p:nvSpPr>
          <p:cNvPr id="3" name="İçerik Yer Tutucusu 2"/>
          <p:cNvSpPr>
            <a:spLocks noGrp="1"/>
          </p:cNvSpPr>
          <p:nvPr>
            <p:ph idx="1"/>
          </p:nvPr>
        </p:nvSpPr>
        <p:spPr>
          <a:xfrm>
            <a:off x="334851" y="1455314"/>
            <a:ext cx="8180499" cy="4586714"/>
          </a:xfrm>
        </p:spPr>
        <p:txBody>
          <a:bodyPr>
            <a:normAutofit fontScale="92500" lnSpcReduction="10000"/>
          </a:bodyPr>
          <a:lstStyle/>
          <a:p>
            <a:pPr algn="just"/>
            <a:r>
              <a:rPr lang="en-GB" dirty="0" smtClean="0"/>
              <a:t>Atomic scale defects e.g. </a:t>
            </a:r>
            <a:r>
              <a:rPr lang="tr-TR" dirty="0" smtClean="0"/>
              <a:t>v</a:t>
            </a:r>
            <a:r>
              <a:rPr lang="en-GB" dirty="0" err="1" smtClean="0"/>
              <a:t>acancies</a:t>
            </a:r>
            <a:r>
              <a:rPr lang="en-GB" dirty="0" smtClean="0"/>
              <a:t>, dislocations can be produced during crystal growth.</a:t>
            </a:r>
          </a:p>
          <a:p>
            <a:pPr algn="just"/>
            <a:r>
              <a:rPr lang="en-GB" dirty="0" smtClean="0"/>
              <a:t>The equilibrium concentration in the solid decreases exponentially as the temperature decreases and rapid cooling of the solid can lead to supersaturation.</a:t>
            </a:r>
          </a:p>
          <a:p>
            <a:pPr algn="just"/>
            <a:r>
              <a:rPr lang="en-GB" dirty="0" smtClean="0"/>
              <a:t>In the presence of impurities when cellular or dendritic interfaces are formed a well developed dislocation substructure is produced </a:t>
            </a:r>
          </a:p>
          <a:p>
            <a:pPr algn="just"/>
            <a:r>
              <a:rPr lang="en-GB" dirty="0" smtClean="0"/>
              <a:t>The presence of impurity particles also leads to the development of the dislocation array of sub-bound</a:t>
            </a:r>
            <a:r>
              <a:rPr lang="tr-TR" dirty="0" smtClean="0"/>
              <a:t>a</a:t>
            </a:r>
            <a:r>
              <a:rPr lang="en-GB" dirty="0" err="1" smtClean="0"/>
              <a:t>ries</a:t>
            </a:r>
            <a:r>
              <a:rPr lang="en-GB" dirty="0" smtClean="0"/>
              <a:t> produced during solidification, known as the lineage structure. </a:t>
            </a:r>
            <a:endParaRPr lang="en-GB" dirty="0"/>
          </a:p>
        </p:txBody>
      </p:sp>
    </p:spTree>
    <p:extLst>
      <p:ext uri="{BB962C8B-B14F-4D97-AF65-F5344CB8AC3E}">
        <p14:creationId xmlns:p14="http://schemas.microsoft.com/office/powerpoint/2010/main" val="102145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70105" y="901521"/>
            <a:ext cx="6847111" cy="5217971"/>
          </a:xfrm>
          <a:prstGeom prst="rect">
            <a:avLst/>
          </a:prstGeom>
        </p:spPr>
      </p:pic>
    </p:spTree>
    <p:extLst>
      <p:ext uri="{BB962C8B-B14F-4D97-AF65-F5344CB8AC3E}">
        <p14:creationId xmlns:p14="http://schemas.microsoft.com/office/powerpoint/2010/main" val="527651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5162" y="-128789"/>
            <a:ext cx="7886700" cy="1325563"/>
          </a:xfrm>
        </p:spPr>
        <p:txBody>
          <a:bodyPr>
            <a:normAutofit/>
          </a:bodyPr>
          <a:lstStyle/>
          <a:p>
            <a:r>
              <a:rPr lang="tr-TR" sz="2800" b="1" dirty="0" err="1" smtClean="0">
                <a:latin typeface="+mn-lt"/>
              </a:rPr>
              <a:t>The</a:t>
            </a:r>
            <a:r>
              <a:rPr lang="tr-TR" sz="2800" b="1" dirty="0" smtClean="0">
                <a:latin typeface="+mn-lt"/>
              </a:rPr>
              <a:t> </a:t>
            </a:r>
            <a:r>
              <a:rPr lang="tr-TR" sz="2800" b="1" dirty="0" err="1" smtClean="0">
                <a:latin typeface="+mn-lt"/>
              </a:rPr>
              <a:t>structure</a:t>
            </a:r>
            <a:r>
              <a:rPr lang="tr-TR" sz="2800" b="1" dirty="0" smtClean="0">
                <a:latin typeface="+mn-lt"/>
              </a:rPr>
              <a:t> of </a:t>
            </a:r>
            <a:r>
              <a:rPr lang="tr-TR" sz="2800" b="1" dirty="0" err="1" smtClean="0">
                <a:latin typeface="+mn-lt"/>
              </a:rPr>
              <a:t>the</a:t>
            </a:r>
            <a:r>
              <a:rPr lang="tr-TR" sz="2800" b="1" dirty="0" smtClean="0">
                <a:latin typeface="+mn-lt"/>
              </a:rPr>
              <a:t> </a:t>
            </a:r>
            <a:r>
              <a:rPr lang="tr-TR" sz="2800" b="1" dirty="0" err="1" smtClean="0">
                <a:latin typeface="+mn-lt"/>
              </a:rPr>
              <a:t>interface</a:t>
            </a:r>
            <a:endParaRPr lang="en-GB" sz="2800" b="1" dirty="0">
              <a:latin typeface="+mn-lt"/>
            </a:endParaRP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46486" y="883666"/>
                <a:ext cx="8631260" cy="5576552"/>
              </a:xfrm>
            </p:spPr>
            <p:txBody>
              <a:bodyPr>
                <a:normAutofit fontScale="92500" lnSpcReduction="20000"/>
              </a:bodyPr>
              <a:lstStyle/>
              <a:p>
                <a:pPr marL="0" indent="0" algn="just">
                  <a:buNone/>
                </a:pPr>
                <a:r>
                  <a:rPr lang="en-GB" dirty="0" smtClean="0"/>
                  <a:t>The interface can broadly be defined as the boundary layer between the liquid and the solid. It is normally described as «smooth» when the boundary is discrete and «rough» when the transition extends over a number of atomic layers. It was shown that starting with an atomically smooth surface and adding atoms at random the relative change in surface free energy </a:t>
                </a:r>
                <a14:m>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𝐹</m:t>
                        </m:r>
                      </m:e>
                      <m:sub>
                        <m:r>
                          <a:rPr lang="en-GB" b="0" i="1" smtClean="0">
                            <a:latin typeface="Cambria Math" panose="02040503050406030204" pitchFamily="18" charset="0"/>
                            <a:ea typeface="Cambria Math" panose="02040503050406030204" pitchFamily="18" charset="0"/>
                          </a:rPr>
                          <m:t>𝑆</m:t>
                        </m:r>
                      </m:sub>
                    </m:sSub>
                  </m:oMath>
                </a14:m>
                <a:endParaRPr lang="tr-TR" dirty="0" smtClean="0"/>
              </a:p>
              <a:p>
                <a:pPr marL="0" indent="0" algn="just">
                  <a:buNone/>
                </a:pPr>
                <a:endParaRPr lang="tr-TR" dirty="0" smtClean="0"/>
              </a:p>
              <a:p>
                <a:pPr marL="0" indent="0" algn="just">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𝐹</m:t>
                              </m:r>
                            </m:e>
                            <m:sub>
                              <m:r>
                                <a:rPr lang="tr-TR" b="0" i="1" smtClean="0">
                                  <a:latin typeface="Cambria Math" panose="02040503050406030204" pitchFamily="18" charset="0"/>
                                  <a:ea typeface="Cambria Math" panose="02040503050406030204" pitchFamily="18" charset="0"/>
                                </a:rPr>
                                <m:t>𝑆</m:t>
                              </m:r>
                            </m:sub>
                          </m:sSub>
                        </m:num>
                        <m:den>
                          <m:r>
                            <a:rPr lang="tr-TR" b="0" i="1" smtClean="0">
                              <a:latin typeface="Cambria Math" panose="02040503050406030204" pitchFamily="18" charset="0"/>
                            </a:rPr>
                            <m:t>𝑁𝑘</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𝑚</m:t>
                              </m:r>
                            </m:sub>
                          </m:sSub>
                        </m:den>
                      </m:f>
                      <m:r>
                        <a:rPr lang="tr-TR" b="0" i="0"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α</m:t>
                      </m:r>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𝑥</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1−</m:t>
                          </m:r>
                          <m:r>
                            <a:rPr lang="tr-TR" b="0" i="1" smtClean="0">
                              <a:latin typeface="Cambria Math" panose="02040503050406030204" pitchFamily="18" charset="0"/>
                              <a:ea typeface="Cambria Math" panose="02040503050406030204" pitchFamily="18" charset="0"/>
                            </a:rPr>
                            <m:t>𝑥</m:t>
                          </m:r>
                        </m:e>
                      </m:d>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𝑥𝑙𝑛𝑥</m:t>
                      </m:r>
                      <m:r>
                        <a:rPr lang="tr-TR" b="0" i="1" smtClean="0">
                          <a:latin typeface="Cambria Math" panose="02040503050406030204" pitchFamily="18" charset="0"/>
                          <a:ea typeface="Cambria Math" panose="02040503050406030204" pitchFamily="18" charset="0"/>
                        </a:rPr>
                        <m:t>+</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1−</m:t>
                          </m:r>
                          <m:r>
                            <a:rPr lang="tr-TR" b="0" i="1" smtClean="0">
                              <a:latin typeface="Cambria Math" panose="02040503050406030204" pitchFamily="18" charset="0"/>
                              <a:ea typeface="Cambria Math" panose="02040503050406030204" pitchFamily="18" charset="0"/>
                            </a:rPr>
                            <m:t>𝑥</m:t>
                          </m:r>
                        </m:e>
                      </m:d>
                      <m:r>
                        <m:rPr>
                          <m:sty m:val="p"/>
                        </m:rPr>
                        <a:rPr lang="tr-TR" b="0" i="0" smtClean="0">
                          <a:latin typeface="Cambria Math" panose="02040503050406030204" pitchFamily="18" charset="0"/>
                          <a:ea typeface="Cambria Math" panose="02040503050406030204" pitchFamily="18" charset="0"/>
                        </a:rPr>
                        <m:t>ln</m:t>
                      </m:r>
                      <m:r>
                        <a:rPr lang="tr-TR" b="0" i="1" smtClean="0">
                          <a:latin typeface="Cambria Math" panose="02040503050406030204" pitchFamily="18" charset="0"/>
                          <a:ea typeface="Cambria Math" panose="02040503050406030204" pitchFamily="18" charset="0"/>
                        </a:rPr>
                        <m:t>⁡(1−</m:t>
                      </m:r>
                      <m:r>
                        <a:rPr lang="tr-TR" b="0" i="1" smtClean="0">
                          <a:latin typeface="Cambria Math" panose="02040503050406030204" pitchFamily="18" charset="0"/>
                          <a:ea typeface="Cambria Math" panose="02040503050406030204" pitchFamily="18" charset="0"/>
                        </a:rPr>
                        <m:t>𝑥</m:t>
                      </m:r>
                      <m:r>
                        <a:rPr lang="tr-TR" b="0" i="1" smtClean="0">
                          <a:latin typeface="Cambria Math" panose="02040503050406030204" pitchFamily="18" charset="0"/>
                          <a:ea typeface="Cambria Math" panose="02040503050406030204" pitchFamily="18" charset="0"/>
                        </a:rPr>
                        <m:t>)</m:t>
                      </m:r>
                    </m:oMath>
                  </m:oMathPara>
                </a14:m>
                <a:endParaRPr lang="tr-TR" dirty="0" smtClean="0"/>
              </a:p>
              <a:p>
                <a:pPr marL="0" indent="0" algn="just">
                  <a:buNone/>
                </a:pPr>
                <a:endParaRPr lang="tr-TR" dirty="0" smtClean="0"/>
              </a:p>
              <a:p>
                <a:pPr marL="0" indent="0" algn="just">
                  <a:buNone/>
                </a:pPr>
                <a:r>
                  <a:rPr lang="el-GR" sz="2400" dirty="0" smtClean="0"/>
                  <a:t>Δ</a:t>
                </a:r>
                <a:r>
                  <a:rPr lang="tr-TR" sz="2400" i="1" dirty="0" smtClean="0"/>
                  <a:t>F</a:t>
                </a:r>
                <a:r>
                  <a:rPr lang="tr-TR" sz="2400" i="1" baseline="-25000" dirty="0" smtClean="0"/>
                  <a:t>S</a:t>
                </a:r>
                <a:r>
                  <a:rPr lang="tr-TR" sz="2400" i="1" dirty="0" smtClean="0"/>
                  <a:t> </a:t>
                </a:r>
                <a:r>
                  <a:rPr lang="tr-TR" sz="2400" dirty="0" smtClean="0"/>
                  <a:t>: </a:t>
                </a:r>
                <a:r>
                  <a:rPr lang="en-GB" sz="2400" dirty="0" smtClean="0"/>
                  <a:t>Change in surface free energy</a:t>
                </a:r>
              </a:p>
              <a:p>
                <a:pPr marL="0" indent="0" algn="just">
                  <a:buNone/>
                </a:pPr>
                <a:r>
                  <a:rPr lang="en-GB" sz="2400" i="1" dirty="0" smtClean="0"/>
                  <a:t>N </a:t>
                </a:r>
                <a:r>
                  <a:rPr lang="en-GB" sz="2400" dirty="0" smtClean="0"/>
                  <a:t>: Number of possible sites</a:t>
                </a:r>
              </a:p>
              <a:p>
                <a:pPr marL="0" indent="0" algn="just">
                  <a:buNone/>
                </a:pPr>
                <a:r>
                  <a:rPr lang="en-GB" sz="2400" i="1" dirty="0" smtClean="0"/>
                  <a:t>k</a:t>
                </a:r>
                <a:r>
                  <a:rPr lang="en-GB" sz="2400" dirty="0" smtClean="0"/>
                  <a:t> : Boltzmann’s constant</a:t>
                </a:r>
              </a:p>
              <a:p>
                <a:pPr marL="0" indent="0" algn="just">
                  <a:buNone/>
                </a:pPr>
                <a:r>
                  <a:rPr lang="en-GB" sz="2400" i="1" dirty="0" smtClean="0"/>
                  <a:t>T</a:t>
                </a:r>
                <a:r>
                  <a:rPr lang="en-GB" sz="2400" i="1" baseline="-25000" dirty="0" smtClean="0"/>
                  <a:t>m</a:t>
                </a:r>
                <a:r>
                  <a:rPr lang="en-GB" sz="2400" i="1" dirty="0" smtClean="0"/>
                  <a:t> </a:t>
                </a:r>
                <a:r>
                  <a:rPr lang="en-GB" sz="2400" dirty="0" smtClean="0"/>
                  <a:t>: Equilibrium melting temperature</a:t>
                </a:r>
              </a:p>
              <a:p>
                <a:pPr marL="0" indent="0" algn="just">
                  <a:buNone/>
                </a:pPr>
                <a:r>
                  <a:rPr lang="en-GB" sz="2400" i="1" dirty="0" smtClean="0"/>
                  <a:t>x</a:t>
                </a:r>
                <a:r>
                  <a:rPr lang="en-GB" sz="2400" dirty="0" smtClean="0"/>
                  <a:t> : is the fraction of sites occupied</a:t>
                </a:r>
                <a:endParaRPr lang="en-GB" sz="2400" i="1" dirty="0" smtClean="0"/>
              </a:p>
              <a:p>
                <a:pPr marL="0" indent="0" algn="just">
                  <a:buNone/>
                </a:pPr>
                <a:endParaRPr lang="en-GB" sz="2400" i="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46486" y="883666"/>
                <a:ext cx="8631260" cy="5576552"/>
              </a:xfrm>
              <a:blipFill rotWithShape="1">
                <a:blip r:embed="rId2"/>
                <a:stretch>
                  <a:fillRect l="-1271" t="-2732" r="-1271"/>
                </a:stretch>
              </a:blipFill>
            </p:spPr>
            <p:txBody>
              <a:bodyPr/>
              <a:lstStyle/>
              <a:p>
                <a:r>
                  <a:rPr lang="en-GB">
                    <a:noFill/>
                  </a:rPr>
                  <a:t> </a:t>
                </a:r>
              </a:p>
            </p:txBody>
          </p:sp>
        </mc:Fallback>
      </mc:AlternateContent>
    </p:spTree>
    <p:extLst>
      <p:ext uri="{BB962C8B-B14F-4D97-AF65-F5344CB8AC3E}">
        <p14:creationId xmlns:p14="http://schemas.microsoft.com/office/powerpoint/2010/main" val="379038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61224" y="318796"/>
                <a:ext cx="8244893" cy="6120641"/>
              </a:xfrm>
            </p:spPr>
            <p:txBody>
              <a:bodyPr>
                <a:normAutofit/>
              </a:bodyPr>
              <a:lstStyle/>
              <a:p>
                <a:pPr marL="0" indent="0">
                  <a:buNone/>
                </a:pPr>
                <a:r>
                  <a:rPr lang="el-GR" i="1" dirty="0" smtClean="0"/>
                  <a:t>α</a:t>
                </a:r>
                <a:r>
                  <a:rPr lang="tr-TR" dirty="0"/>
                  <a:t> </a:t>
                </a:r>
                <a:r>
                  <a:rPr lang="en-GB" dirty="0" smtClean="0"/>
                  <a:t>: A parameter determines structure of the interface during growth.</a:t>
                </a:r>
              </a:p>
              <a:p>
                <a:pPr marL="0" indent="0">
                  <a:buNone/>
                </a:pPr>
                <a:endParaRPr lang="tr-TR" dirty="0"/>
              </a:p>
              <a:p>
                <a:pPr marL="0" inden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𝛼</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𝐿</m:t>
                              </m:r>
                            </m:e>
                            <m:sub>
                              <m:r>
                                <a:rPr lang="tr-TR" b="0" i="1" smtClean="0">
                                  <a:latin typeface="Cambria Math" panose="02040503050406030204" pitchFamily="18" charset="0"/>
                                  <a:ea typeface="Cambria Math" panose="02040503050406030204" pitchFamily="18" charset="0"/>
                                </a:rPr>
                                <m:t>𝑚</m:t>
                              </m:r>
                            </m:sub>
                          </m:sSub>
                          <m:r>
                            <a:rPr lang="tr-TR" b="0" i="1" smtClean="0">
                              <a:latin typeface="Cambria Math" panose="02040503050406030204" pitchFamily="18" charset="0"/>
                              <a:ea typeface="Cambria Math" panose="02040503050406030204" pitchFamily="18" charset="0"/>
                            </a:rPr>
                            <m:t>𝜉</m:t>
                          </m:r>
                        </m:num>
                        <m:den>
                          <m:r>
                            <a:rPr lang="tr-TR" b="0" i="1" smtClean="0">
                              <a:latin typeface="Cambria Math" panose="02040503050406030204" pitchFamily="18" charset="0"/>
                              <a:ea typeface="Cambria Math" panose="02040503050406030204" pitchFamily="18" charset="0"/>
                            </a:rPr>
                            <m:t>𝑘</m:t>
                          </m:r>
                          <m:sSub>
                            <m:sSubPr>
                              <m:ctrlPr>
                                <a:rPr lang="tr-TR" b="0" i="1" smtClean="0">
                                  <a:latin typeface="Cambria Math" panose="02040503050406030204" pitchFamily="18" charset="0"/>
                                  <a:ea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𝑇</m:t>
                              </m:r>
                            </m:e>
                            <m:sub>
                              <m:r>
                                <a:rPr lang="tr-TR" b="0" i="1" smtClean="0">
                                  <a:latin typeface="Cambria Math" panose="02040503050406030204" pitchFamily="18" charset="0"/>
                                  <a:ea typeface="Cambria Math" panose="02040503050406030204" pitchFamily="18" charset="0"/>
                                </a:rPr>
                                <m:t>𝑚</m:t>
                              </m:r>
                            </m:sub>
                          </m:sSub>
                        </m:den>
                      </m:f>
                    </m:oMath>
                  </m:oMathPara>
                </a14:m>
                <a:endParaRPr lang="tr-TR" dirty="0" smtClean="0"/>
              </a:p>
              <a:p>
                <a:pPr marL="0" indent="0">
                  <a:buNone/>
                </a:pPr>
                <a:endParaRPr lang="tr-TR" dirty="0" smtClean="0"/>
              </a:p>
              <a:p>
                <a:pPr marL="0" indent="0">
                  <a:buNone/>
                </a:pPr>
                <a:r>
                  <a:rPr lang="tr-TR" sz="2400" i="1" dirty="0" err="1" smtClean="0"/>
                  <a:t>L</a:t>
                </a:r>
                <a:r>
                  <a:rPr lang="tr-TR" sz="2400" i="1" baseline="-25000" dirty="0" err="1" smtClean="0"/>
                  <a:t>m</a:t>
                </a:r>
                <a:r>
                  <a:rPr lang="tr-TR" sz="2400" baseline="-25000" dirty="0" smtClean="0"/>
                  <a:t> </a:t>
                </a:r>
                <a:r>
                  <a:rPr lang="tr-TR" sz="2400" dirty="0" smtClean="0"/>
                  <a:t>: </a:t>
                </a:r>
                <a:r>
                  <a:rPr lang="tr-TR" sz="2400" dirty="0" err="1" smtClean="0"/>
                  <a:t>Latent</a:t>
                </a:r>
                <a:r>
                  <a:rPr lang="tr-TR" sz="2400" dirty="0" smtClean="0"/>
                  <a:t> </a:t>
                </a:r>
                <a:r>
                  <a:rPr lang="tr-TR" sz="2400" dirty="0" err="1" smtClean="0"/>
                  <a:t>heat</a:t>
                </a:r>
                <a:r>
                  <a:rPr lang="tr-TR" sz="2400" dirty="0" smtClean="0"/>
                  <a:t> of </a:t>
                </a:r>
                <a:r>
                  <a:rPr lang="tr-TR" sz="2400" dirty="0" err="1" smtClean="0"/>
                  <a:t>solidification</a:t>
                </a:r>
                <a:endParaRPr lang="tr-TR" sz="2400" dirty="0" smtClean="0"/>
              </a:p>
              <a:p>
                <a:pPr marL="0" indent="0">
                  <a:buNone/>
                </a:pPr>
                <a:r>
                  <a:rPr lang="tr-TR" sz="2400" i="1" dirty="0" smtClean="0"/>
                  <a:t>ξ </a:t>
                </a:r>
                <a:r>
                  <a:rPr lang="tr-TR" sz="2400" dirty="0" smtClean="0"/>
                  <a:t>: </a:t>
                </a:r>
                <a:r>
                  <a:rPr lang="tr-TR" sz="2400" dirty="0" err="1" smtClean="0"/>
                  <a:t>Crystallographic</a:t>
                </a:r>
                <a:r>
                  <a:rPr lang="tr-TR" sz="2400" dirty="0" smtClean="0"/>
                  <a:t> </a:t>
                </a:r>
                <a:r>
                  <a:rPr lang="tr-TR" sz="2400" dirty="0" err="1" smtClean="0"/>
                  <a:t>factor</a:t>
                </a:r>
                <a:endParaRPr lang="tr-TR" sz="2400" dirty="0" smtClean="0"/>
              </a:p>
              <a:p>
                <a:pPr marL="0" indent="0" algn="just">
                  <a:buNone/>
                </a:pPr>
                <a:endParaRPr lang="tr-TR" sz="2400" i="1" dirty="0" smtClean="0"/>
              </a:p>
              <a:p>
                <a:pPr marL="0" indent="0" algn="just">
                  <a:buNone/>
                </a:pPr>
                <a:r>
                  <a:rPr lang="en-GB" dirty="0" smtClean="0"/>
                  <a:t>Crystallographic factor is a fraction of binding energy or coordination number of atoms one at the surface other at the inside of the crystal. It is always lower than unity (one) and has maximum value at close packed planes. It is equal of higher than 0.5 in </a:t>
                </a:r>
                <a:r>
                  <a:rPr lang="en-GB" dirty="0" err="1" smtClean="0"/>
                  <a:t>th</a:t>
                </a:r>
                <a:r>
                  <a:rPr lang="tr-TR" dirty="0" smtClean="0"/>
                  <a:t>ese</a:t>
                </a:r>
                <a:r>
                  <a:rPr lang="en-GB" dirty="0" smtClean="0"/>
                  <a:t> planes.</a:t>
                </a:r>
              </a:p>
              <a:p>
                <a:pPr marL="0" indent="0">
                  <a:buNone/>
                </a:pPr>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61224" y="318796"/>
                <a:ext cx="8244893" cy="6120641"/>
              </a:xfrm>
              <a:blipFill rotWithShape="1">
                <a:blip r:embed="rId2"/>
                <a:stretch>
                  <a:fillRect l="-1553" t="-1594" r="-1479" b="-2390"/>
                </a:stretch>
              </a:blipFill>
            </p:spPr>
            <p:txBody>
              <a:bodyPr/>
              <a:lstStyle/>
              <a:p>
                <a:r>
                  <a:rPr lang="en-GB">
                    <a:noFill/>
                  </a:rPr>
                  <a:t> </a:t>
                </a:r>
              </a:p>
            </p:txBody>
          </p:sp>
        </mc:Fallback>
      </mc:AlternateContent>
    </p:spTree>
    <p:extLst>
      <p:ext uri="{BB962C8B-B14F-4D97-AF65-F5344CB8AC3E}">
        <p14:creationId xmlns:p14="http://schemas.microsoft.com/office/powerpoint/2010/main" val="513288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748600" y="927279"/>
            <a:ext cx="5644170" cy="4703414"/>
          </a:xfrm>
          <a:prstGeom prst="rect">
            <a:avLst/>
          </a:prstGeom>
        </p:spPr>
      </p:pic>
    </p:spTree>
    <p:extLst>
      <p:ext uri="{BB962C8B-B14F-4D97-AF65-F5344CB8AC3E}">
        <p14:creationId xmlns:p14="http://schemas.microsoft.com/office/powerpoint/2010/main" val="96879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3654" y="249438"/>
            <a:ext cx="5666695" cy="6177119"/>
          </a:xfrm>
          <a:prstGeom prst="rect">
            <a:avLst/>
          </a:prstGeom>
        </p:spPr>
      </p:pic>
      <mc:AlternateContent xmlns:mc="http://schemas.openxmlformats.org/markup-compatibility/2006" xmlns:a14="http://schemas.microsoft.com/office/drawing/2010/main">
        <mc:Choice Requires="a14">
          <p:sp>
            <p:nvSpPr>
              <p:cNvPr id="5" name="Metin kutusu 4"/>
              <p:cNvSpPr txBox="1"/>
              <p:nvPr/>
            </p:nvSpPr>
            <p:spPr>
              <a:xfrm>
                <a:off x="5730349" y="592427"/>
                <a:ext cx="3297741" cy="5083764"/>
              </a:xfrm>
              <a:prstGeom prst="rect">
                <a:avLst/>
              </a:prstGeom>
              <a:noFill/>
            </p:spPr>
            <p:txBody>
              <a:bodyPr wrap="square" rtlCol="0">
                <a:spAutoFit/>
              </a:bodyPr>
              <a:lstStyle/>
              <a:p>
                <a:r>
                  <a:rPr lang="tr-TR" sz="2400" dirty="0" smtClean="0"/>
                  <a:t>Relative </a:t>
                </a:r>
                <a:r>
                  <a:rPr lang="tr-TR" sz="2400" dirty="0" err="1" smtClean="0"/>
                  <a:t>change</a:t>
                </a:r>
                <a:r>
                  <a:rPr lang="tr-TR" sz="2400" dirty="0" smtClean="0"/>
                  <a:t> in </a:t>
                </a:r>
                <a:r>
                  <a:rPr lang="tr-TR" sz="2400" dirty="0" err="1" smtClean="0"/>
                  <a:t>surface</a:t>
                </a:r>
                <a:r>
                  <a:rPr lang="tr-TR" sz="2400" dirty="0" smtClean="0"/>
                  <a:t> </a:t>
                </a:r>
                <a:r>
                  <a:rPr lang="tr-TR" sz="2400" dirty="0" err="1" smtClean="0"/>
                  <a:t>free</a:t>
                </a:r>
                <a:r>
                  <a:rPr lang="tr-TR" sz="2400" dirty="0" smtClean="0"/>
                  <a:t> </a:t>
                </a:r>
                <a:r>
                  <a:rPr lang="tr-TR" sz="2400" dirty="0" err="1" smtClean="0"/>
                  <a:t>energy</a:t>
                </a:r>
                <a:r>
                  <a:rPr lang="tr-TR" sz="2400" dirty="0" smtClean="0"/>
                  <a:t> as a </a:t>
                </a:r>
                <a:r>
                  <a:rPr lang="tr-TR" sz="2400" dirty="0" err="1" smtClean="0"/>
                  <a:t>function</a:t>
                </a:r>
                <a:r>
                  <a:rPr lang="tr-TR" sz="2400" dirty="0" smtClean="0"/>
                  <a:t> of </a:t>
                </a:r>
                <a:r>
                  <a:rPr lang="tr-TR" sz="2400" dirty="0" err="1" smtClean="0"/>
                  <a:t>the</a:t>
                </a:r>
                <a:r>
                  <a:rPr lang="tr-TR" sz="2400" dirty="0" smtClean="0"/>
                  <a:t> </a:t>
                </a:r>
                <a:r>
                  <a:rPr lang="tr-TR" sz="2400" dirty="0" err="1" smtClean="0"/>
                  <a:t>fraction</a:t>
                </a:r>
                <a:r>
                  <a:rPr lang="tr-TR" sz="2400" dirty="0" smtClean="0"/>
                  <a:t> of </a:t>
                </a:r>
                <a:r>
                  <a:rPr lang="tr-TR" sz="2400" dirty="0" err="1" smtClean="0"/>
                  <a:t>surface</a:t>
                </a:r>
                <a:r>
                  <a:rPr lang="tr-TR" sz="2400" dirty="0" smtClean="0"/>
                  <a:t> </a:t>
                </a:r>
                <a:r>
                  <a:rPr lang="tr-TR" sz="2400" dirty="0" err="1" smtClean="0"/>
                  <a:t>sites</a:t>
                </a:r>
                <a:r>
                  <a:rPr lang="tr-TR" sz="2400" dirty="0" smtClean="0"/>
                  <a:t> </a:t>
                </a:r>
                <a:r>
                  <a:rPr lang="tr-TR" sz="2400" dirty="0" err="1" smtClean="0"/>
                  <a:t>which</a:t>
                </a:r>
                <a:r>
                  <a:rPr lang="tr-TR" sz="2400" dirty="0" smtClean="0"/>
                  <a:t> </a:t>
                </a:r>
                <a:r>
                  <a:rPr lang="tr-TR" sz="2400" dirty="0" err="1" smtClean="0"/>
                  <a:t>are</a:t>
                </a:r>
                <a:r>
                  <a:rPr lang="tr-TR" sz="2400" dirty="0" smtClean="0"/>
                  <a:t> </a:t>
                </a:r>
                <a:r>
                  <a:rPr lang="tr-TR" sz="2400" dirty="0" err="1" smtClean="0"/>
                  <a:t>occupied</a:t>
                </a:r>
                <a:r>
                  <a:rPr lang="tr-TR" sz="2400" dirty="0" smtClean="0"/>
                  <a:t>. </a:t>
                </a:r>
                <a:r>
                  <a:rPr lang="el-GR" sz="2400" dirty="0" smtClean="0"/>
                  <a:t>α</a:t>
                </a:r>
                <a:r>
                  <a:rPr lang="tr-TR" sz="2400" dirty="0" smtClean="0"/>
                  <a:t> </a:t>
                </a:r>
                <a:r>
                  <a:rPr lang="tr-TR" sz="2400" dirty="0" err="1" smtClean="0"/>
                  <a:t>depends</a:t>
                </a:r>
                <a:r>
                  <a:rPr lang="tr-TR" sz="2400" dirty="0" smtClean="0"/>
                  <a:t> on </a:t>
                </a:r>
                <a:r>
                  <a:rPr lang="tr-TR" sz="2400" dirty="0" err="1" smtClean="0"/>
                  <a:t>the</a:t>
                </a:r>
                <a:r>
                  <a:rPr lang="tr-TR" sz="2400" dirty="0" smtClean="0"/>
                  <a:t> </a:t>
                </a:r>
                <a:r>
                  <a:rPr lang="tr-TR" sz="2400" dirty="0" err="1" smtClean="0"/>
                  <a:t>crystal</a:t>
                </a:r>
                <a:r>
                  <a:rPr lang="tr-TR" sz="2400" dirty="0" smtClean="0"/>
                  <a:t> </a:t>
                </a:r>
                <a:r>
                  <a:rPr lang="tr-TR" sz="2400" dirty="0" err="1" smtClean="0"/>
                  <a:t>face</a:t>
                </a:r>
                <a:r>
                  <a:rPr lang="tr-TR" sz="2400" dirty="0" smtClean="0"/>
                  <a:t>, </a:t>
                </a:r>
                <a:r>
                  <a:rPr lang="tr-TR" sz="2400" dirty="0" err="1" smtClean="0"/>
                  <a:t>the</a:t>
                </a:r>
                <a:r>
                  <a:rPr lang="tr-TR" sz="2400" dirty="0" smtClean="0"/>
                  <a:t> </a:t>
                </a:r>
                <a:r>
                  <a:rPr lang="tr-TR" sz="2400" dirty="0" err="1" smtClean="0"/>
                  <a:t>type</a:t>
                </a:r>
                <a:r>
                  <a:rPr lang="tr-TR" sz="2400" dirty="0" smtClean="0"/>
                  <a:t> of </a:t>
                </a:r>
                <a:r>
                  <a:rPr lang="tr-TR" sz="2400" dirty="0" err="1" smtClean="0"/>
                  <a:t>crystal</a:t>
                </a:r>
                <a:r>
                  <a:rPr lang="tr-TR" sz="2400" dirty="0" smtClean="0"/>
                  <a:t> </a:t>
                </a:r>
                <a:r>
                  <a:rPr lang="tr-TR" sz="2400" dirty="0" err="1" smtClean="0"/>
                  <a:t>and</a:t>
                </a:r>
                <a:r>
                  <a:rPr lang="tr-TR" sz="2400" dirty="0" smtClean="0"/>
                  <a:t> </a:t>
                </a:r>
                <a:r>
                  <a:rPr lang="tr-TR" sz="2400" dirty="0" err="1" smtClean="0"/>
                  <a:t>the</a:t>
                </a:r>
                <a:r>
                  <a:rPr lang="tr-TR" sz="2400" dirty="0" smtClean="0"/>
                  <a:t> </a:t>
                </a:r>
                <a:r>
                  <a:rPr lang="tr-TR" sz="2400" dirty="0" err="1" smtClean="0"/>
                  <a:t>phase</a:t>
                </a:r>
                <a:r>
                  <a:rPr lang="tr-TR" sz="2400" dirty="0" smtClean="0"/>
                  <a:t> </a:t>
                </a:r>
                <a:r>
                  <a:rPr lang="tr-TR" sz="2400" dirty="0" err="1" smtClean="0"/>
                  <a:t>from</a:t>
                </a:r>
                <a:r>
                  <a:rPr lang="tr-TR" sz="2400" dirty="0" smtClean="0"/>
                  <a:t> </a:t>
                </a:r>
                <a:r>
                  <a:rPr lang="tr-TR" sz="2400" dirty="0" err="1" smtClean="0"/>
                  <a:t>which</a:t>
                </a:r>
                <a:r>
                  <a:rPr lang="tr-TR" sz="2400" dirty="0" smtClean="0"/>
                  <a:t> </a:t>
                </a:r>
                <a:r>
                  <a:rPr lang="tr-TR" sz="2400" dirty="0" err="1" smtClean="0"/>
                  <a:t>the</a:t>
                </a:r>
                <a:r>
                  <a:rPr lang="tr-TR" sz="2400" dirty="0" smtClean="0"/>
                  <a:t> </a:t>
                </a:r>
                <a:r>
                  <a:rPr lang="tr-TR" sz="2400" dirty="0" err="1" smtClean="0"/>
                  <a:t>crystal</a:t>
                </a:r>
                <a:r>
                  <a:rPr lang="tr-TR" sz="2400" dirty="0" smtClean="0"/>
                  <a:t> is </a:t>
                </a:r>
                <a:r>
                  <a:rPr lang="tr-TR" sz="2400" dirty="0" err="1" smtClean="0"/>
                  <a:t>growing</a:t>
                </a:r>
                <a:r>
                  <a:rPr lang="tr-TR" sz="2400" dirty="0" smtClean="0"/>
                  <a:t>.</a:t>
                </a:r>
              </a:p>
              <a:p>
                <a:endParaRPr lang="tr-TR" sz="2400" dirty="0"/>
              </a:p>
              <a:p>
                <a:r>
                  <a:rPr lang="tr-TR" sz="2400" dirty="0" smtClean="0"/>
                  <a:t>* </a:t>
                </a:r>
                <a:r>
                  <a:rPr lang="tr-TR" sz="2400" dirty="0" err="1" smtClean="0"/>
                  <a:t>In</a:t>
                </a:r>
                <a:r>
                  <a:rPr lang="tr-TR" sz="2400" dirty="0" smtClean="0"/>
                  <a:t> </a:t>
                </a:r>
                <a:r>
                  <a:rPr lang="tr-TR" sz="2400" dirty="0" err="1" smtClean="0"/>
                  <a:t>some</a:t>
                </a:r>
                <a:r>
                  <a:rPr lang="tr-TR" sz="2400" dirty="0" smtClean="0"/>
                  <a:t> </a:t>
                </a:r>
                <a:r>
                  <a:rPr lang="tr-TR" sz="2400" dirty="0" err="1" smtClean="0"/>
                  <a:t>sources</a:t>
                </a:r>
                <a:r>
                  <a:rPr lang="tr-TR" sz="2400" dirty="0" smtClean="0"/>
                  <a:t> </a:t>
                </a:r>
                <a:r>
                  <a:rPr lang="tr-TR" sz="2400" dirty="0" err="1" smtClean="0"/>
                  <a:t>instead</a:t>
                </a:r>
                <a:r>
                  <a:rPr lang="tr-TR" sz="2400" dirty="0" smtClean="0"/>
                  <a:t> of </a:t>
                </a:r>
                <a:r>
                  <a:rPr lang="el-GR" sz="2400" dirty="0" smtClean="0"/>
                  <a:t>α</a:t>
                </a:r>
                <a:r>
                  <a:rPr lang="tr-TR" sz="2400" dirty="0" smtClean="0"/>
                  <a:t>,  </a:t>
                </a:r>
                <a14:m>
                  <m:oMath xmlns:m="http://schemas.openxmlformats.org/officeDocument/2006/math">
                    <m:f>
                      <m:fPr>
                        <m:ctrlPr>
                          <a:rPr lang="tr-TR" sz="2400" i="1" smtClean="0">
                            <a:latin typeface="Cambria Math" panose="02040503050406030204" pitchFamily="18" charset="0"/>
                          </a:rPr>
                        </m:ctrlPr>
                      </m:fPr>
                      <m:num>
                        <m:r>
                          <m:rPr>
                            <m:sty m:val="p"/>
                          </m:rPr>
                          <a:rPr lang="el-GR" sz="2400" i="1" smtClean="0">
                            <a:latin typeface="Cambria Math" panose="02040503050406030204" pitchFamily="18" charset="0"/>
                            <a:ea typeface="Cambria Math" panose="02040503050406030204" pitchFamily="18" charset="0"/>
                          </a:rPr>
                          <m:t>Δ</m:t>
                        </m:r>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𝑆</m:t>
                            </m:r>
                          </m:e>
                          <m:sub>
                            <m:r>
                              <a:rPr lang="tr-TR" sz="2400" b="0" i="1" smtClean="0">
                                <a:latin typeface="Cambria Math" panose="02040503050406030204" pitchFamily="18" charset="0"/>
                              </a:rPr>
                              <m:t>𝑓</m:t>
                            </m:r>
                          </m:sub>
                        </m:sSub>
                      </m:num>
                      <m:den>
                        <m:r>
                          <a:rPr lang="tr-TR" sz="2400" b="0" i="1" smtClean="0">
                            <a:latin typeface="Cambria Math" panose="02040503050406030204" pitchFamily="18" charset="0"/>
                          </a:rPr>
                          <m:t>𝑘</m:t>
                        </m:r>
                      </m:den>
                    </m:f>
                  </m:oMath>
                </a14:m>
                <a:r>
                  <a:rPr lang="tr-TR" sz="2400" dirty="0" smtClean="0"/>
                  <a:t> </a:t>
                </a:r>
                <a:r>
                  <a:rPr lang="tr-TR" sz="2400" dirty="0" err="1" smtClean="0"/>
                  <a:t>term</a:t>
                </a:r>
                <a:r>
                  <a:rPr lang="tr-TR" sz="2400" dirty="0" smtClean="0"/>
                  <a:t> can be </a:t>
                </a:r>
                <a:r>
                  <a:rPr lang="tr-TR" sz="2400" dirty="0" err="1" smtClean="0"/>
                  <a:t>used</a:t>
                </a:r>
                <a:r>
                  <a:rPr lang="tr-TR" sz="2400" dirty="0" smtClean="0"/>
                  <a:t> </a:t>
                </a:r>
                <a:endParaRPr lang="en-GB" sz="2400" dirty="0"/>
              </a:p>
            </p:txBody>
          </p:sp>
        </mc:Choice>
        <mc:Fallback xmlns="">
          <p:sp>
            <p:nvSpPr>
              <p:cNvPr id="5" name="Metin kutusu 4"/>
              <p:cNvSpPr txBox="1">
                <a:spLocks noRot="1" noChangeAspect="1" noMove="1" noResize="1" noEditPoints="1" noAdjustHandles="1" noChangeArrowheads="1" noChangeShapeType="1" noTextEdit="1"/>
              </p:cNvSpPr>
              <p:nvPr/>
            </p:nvSpPr>
            <p:spPr>
              <a:xfrm>
                <a:off x="5730349" y="592427"/>
                <a:ext cx="3297741" cy="5083764"/>
              </a:xfrm>
              <a:prstGeom prst="rect">
                <a:avLst/>
              </a:prstGeom>
              <a:blipFill rotWithShape="0">
                <a:blip r:embed="rId3"/>
                <a:stretch>
                  <a:fillRect l="-2773" t="-959" r="-555" b="-1799"/>
                </a:stretch>
              </a:blipFill>
            </p:spPr>
            <p:txBody>
              <a:bodyPr/>
              <a:lstStyle/>
              <a:p>
                <a:r>
                  <a:rPr lang="en-GB">
                    <a:noFill/>
                  </a:rPr>
                  <a:t> </a:t>
                </a:r>
              </a:p>
            </p:txBody>
          </p:sp>
        </mc:Fallback>
      </mc:AlternateContent>
    </p:spTree>
    <p:extLst>
      <p:ext uri="{BB962C8B-B14F-4D97-AF65-F5344CB8AC3E}">
        <p14:creationId xmlns:p14="http://schemas.microsoft.com/office/powerpoint/2010/main" val="3200858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7134" y="859710"/>
            <a:ext cx="7886700" cy="4351338"/>
          </a:xfrm>
        </p:spPr>
        <p:txBody>
          <a:bodyPr/>
          <a:lstStyle/>
          <a:p>
            <a:pPr marL="0" indent="0">
              <a:buNone/>
            </a:pPr>
            <a:r>
              <a:rPr lang="el-GR" dirty="0" smtClean="0"/>
              <a:t>α</a:t>
            </a:r>
            <a:r>
              <a:rPr lang="tr-TR" dirty="0" smtClean="0"/>
              <a:t> = 0.5</a:t>
            </a:r>
          </a:p>
          <a:p>
            <a:pPr marL="0" indent="0">
              <a:buNone/>
            </a:pPr>
            <a:endParaRPr lang="en-GB" dirty="0"/>
          </a:p>
        </p:txBody>
      </p:sp>
      <p:pic>
        <p:nvPicPr>
          <p:cNvPr id="4" name="Resim 3"/>
          <p:cNvPicPr>
            <a:picLocks noChangeAspect="1"/>
          </p:cNvPicPr>
          <p:nvPr/>
        </p:nvPicPr>
        <p:blipFill>
          <a:blip r:embed="rId2"/>
          <a:stretch>
            <a:fillRect/>
          </a:stretch>
        </p:blipFill>
        <p:spPr>
          <a:xfrm>
            <a:off x="1786124" y="1468194"/>
            <a:ext cx="5768229" cy="4339468"/>
          </a:xfrm>
          <a:prstGeom prst="rect">
            <a:avLst/>
          </a:prstGeom>
        </p:spPr>
      </p:pic>
    </p:spTree>
    <p:extLst>
      <p:ext uri="{BB962C8B-B14F-4D97-AF65-F5344CB8AC3E}">
        <p14:creationId xmlns:p14="http://schemas.microsoft.com/office/powerpoint/2010/main" val="3834198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7439" y="833952"/>
            <a:ext cx="7886700" cy="4351338"/>
          </a:xfrm>
        </p:spPr>
        <p:txBody>
          <a:bodyPr/>
          <a:lstStyle/>
          <a:p>
            <a:pPr marL="0" indent="0">
              <a:buNone/>
            </a:pPr>
            <a:r>
              <a:rPr lang="el-GR" dirty="0" smtClean="0"/>
              <a:t>α</a:t>
            </a:r>
            <a:r>
              <a:rPr lang="tr-TR" dirty="0" smtClean="0"/>
              <a:t> = 1</a:t>
            </a:r>
          </a:p>
          <a:p>
            <a:pPr marL="0" indent="0">
              <a:buNone/>
            </a:pPr>
            <a:endParaRPr lang="en-GB" dirty="0"/>
          </a:p>
        </p:txBody>
      </p:sp>
      <p:pic>
        <p:nvPicPr>
          <p:cNvPr id="4" name="Resim 3"/>
          <p:cNvPicPr>
            <a:picLocks noChangeAspect="1"/>
          </p:cNvPicPr>
          <p:nvPr/>
        </p:nvPicPr>
        <p:blipFill>
          <a:blip r:embed="rId2"/>
          <a:stretch>
            <a:fillRect/>
          </a:stretch>
        </p:blipFill>
        <p:spPr>
          <a:xfrm>
            <a:off x="1861975" y="1262130"/>
            <a:ext cx="5677628" cy="4349323"/>
          </a:xfrm>
          <a:prstGeom prst="rect">
            <a:avLst/>
          </a:prstGeom>
        </p:spPr>
      </p:pic>
    </p:spTree>
    <p:extLst>
      <p:ext uri="{BB962C8B-B14F-4D97-AF65-F5344CB8AC3E}">
        <p14:creationId xmlns:p14="http://schemas.microsoft.com/office/powerpoint/2010/main" val="2568218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4256" y="821073"/>
            <a:ext cx="7886700" cy="4351338"/>
          </a:xfrm>
        </p:spPr>
        <p:txBody>
          <a:bodyPr/>
          <a:lstStyle/>
          <a:p>
            <a:pPr marL="0" indent="0">
              <a:buNone/>
            </a:pPr>
            <a:r>
              <a:rPr lang="el-GR" dirty="0" smtClean="0"/>
              <a:t>α</a:t>
            </a:r>
            <a:r>
              <a:rPr lang="tr-TR" dirty="0" smtClean="0"/>
              <a:t> = 3</a:t>
            </a:r>
            <a:endParaRPr lang="en-GB" dirty="0"/>
          </a:p>
        </p:txBody>
      </p:sp>
      <p:pic>
        <p:nvPicPr>
          <p:cNvPr id="4" name="Resim 3"/>
          <p:cNvPicPr>
            <a:picLocks noChangeAspect="1"/>
          </p:cNvPicPr>
          <p:nvPr/>
        </p:nvPicPr>
        <p:blipFill>
          <a:blip r:embed="rId2"/>
          <a:stretch>
            <a:fillRect/>
          </a:stretch>
        </p:blipFill>
        <p:spPr>
          <a:xfrm>
            <a:off x="1839861" y="1516532"/>
            <a:ext cx="5854915" cy="4546443"/>
          </a:xfrm>
          <a:prstGeom prst="rect">
            <a:avLst/>
          </a:prstGeom>
        </p:spPr>
      </p:pic>
    </p:spTree>
    <p:extLst>
      <p:ext uri="{BB962C8B-B14F-4D97-AF65-F5344CB8AC3E}">
        <p14:creationId xmlns:p14="http://schemas.microsoft.com/office/powerpoint/2010/main" val="658780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TotalTime>
  <Words>759</Words>
  <Application>Microsoft Office PowerPoint</Application>
  <PresentationFormat>Ekran Gösterisi (4:3)</PresentationFormat>
  <Paragraphs>75</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Calibri Light</vt:lpstr>
      <vt:lpstr>Cambria Math</vt:lpstr>
      <vt:lpstr>Office Teması</vt:lpstr>
      <vt:lpstr>Growth</vt:lpstr>
      <vt:lpstr>PowerPoint Sunusu</vt:lpstr>
      <vt:lpstr>The structure of the interface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Growth of the interface</vt:lpstr>
      <vt:lpstr>PowerPoint Sunusu</vt:lpstr>
      <vt:lpstr>PowerPoint Sunusu</vt:lpstr>
      <vt:lpstr>PowerPoint Sunusu</vt:lpstr>
      <vt:lpstr>PowerPoint Sunusu</vt:lpstr>
      <vt:lpstr>PowerPoint Sunusu</vt:lpstr>
      <vt:lpstr>PowerPoint Sunusu</vt:lpstr>
      <vt:lpstr>Growth defects</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dc:title>
  <dc:creator>Kerem</dc:creator>
  <cp:lastModifiedBy>PENCERE-PC</cp:lastModifiedBy>
  <cp:revision>24</cp:revision>
  <dcterms:created xsi:type="dcterms:W3CDTF">2020-10-13T09:06:19Z</dcterms:created>
  <dcterms:modified xsi:type="dcterms:W3CDTF">2021-10-11T12:24:37Z</dcterms:modified>
</cp:coreProperties>
</file>