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8" r:id="rId10"/>
    <p:sldId id="292" r:id="rId11"/>
    <p:sldId id="293" r:id="rId12"/>
    <p:sldId id="264" r:id="rId13"/>
    <p:sldId id="265" r:id="rId14"/>
    <p:sldId id="266" r:id="rId15"/>
    <p:sldId id="267" r:id="rId16"/>
    <p:sldId id="268" r:id="rId17"/>
    <p:sldId id="269" r:id="rId18"/>
    <p:sldId id="270" r:id="rId19"/>
    <p:sldId id="272" r:id="rId20"/>
    <p:sldId id="271" r:id="rId21"/>
    <p:sldId id="273" r:id="rId22"/>
    <p:sldId id="274" r:id="rId23"/>
    <p:sldId id="275" r:id="rId24"/>
    <p:sldId id="276" r:id="rId25"/>
    <p:sldId id="277" r:id="rId26"/>
    <p:sldId id="279" r:id="rId27"/>
    <p:sldId id="280" r:id="rId28"/>
    <p:sldId id="281" r:id="rId29"/>
    <p:sldId id="282" r:id="rId30"/>
    <p:sldId id="283" r:id="rId31"/>
    <p:sldId id="290" r:id="rId32"/>
    <p:sldId id="285" r:id="rId33"/>
    <p:sldId id="287" r:id="rId34"/>
    <p:sldId id="291" r:id="rId35"/>
    <p:sldId id="288"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8"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DE08107-F709-4340-99D6-ACA402CF4353}"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102143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DE08107-F709-4340-99D6-ACA402CF4353}"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29656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DE08107-F709-4340-99D6-ACA402CF4353}"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16197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DE08107-F709-4340-99D6-ACA402CF4353}"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386619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DE08107-F709-4340-99D6-ACA402CF4353}"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185851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DE08107-F709-4340-99D6-ACA402CF4353}"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333017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DE08107-F709-4340-99D6-ACA402CF4353}"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277274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DE08107-F709-4340-99D6-ACA402CF4353}"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270529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08107-F709-4340-99D6-ACA402CF4353}"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1890320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DE08107-F709-4340-99D6-ACA402CF4353}"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306912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DE08107-F709-4340-99D6-ACA402CF4353}"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525558-7BBC-47CF-99A1-C895AA073835}" type="slidenum">
              <a:rPr lang="en-GB" smtClean="0"/>
              <a:t>‹#›</a:t>
            </a:fld>
            <a:endParaRPr lang="en-GB"/>
          </a:p>
        </p:txBody>
      </p:sp>
    </p:spTree>
    <p:extLst>
      <p:ext uri="{BB962C8B-B14F-4D97-AF65-F5344CB8AC3E}">
        <p14:creationId xmlns:p14="http://schemas.microsoft.com/office/powerpoint/2010/main" val="367365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08107-F709-4340-99D6-ACA402CF4353}" type="datetimeFigureOut">
              <a:rPr lang="en-GB" smtClean="0"/>
              <a:t>11/10/2021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25558-7BBC-47CF-99A1-C895AA073835}" type="slidenum">
              <a:rPr lang="en-GB" smtClean="0"/>
              <a:t>‹#›</a:t>
            </a:fld>
            <a:endParaRPr lang="en-GB"/>
          </a:p>
        </p:txBody>
      </p:sp>
    </p:spTree>
    <p:extLst>
      <p:ext uri="{BB962C8B-B14F-4D97-AF65-F5344CB8AC3E}">
        <p14:creationId xmlns:p14="http://schemas.microsoft.com/office/powerpoint/2010/main" val="2547645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349631"/>
            <a:ext cx="7772400" cy="2387600"/>
          </a:xfrm>
        </p:spPr>
        <p:txBody>
          <a:bodyPr/>
          <a:lstStyle/>
          <a:p>
            <a:r>
              <a:rPr lang="tr-TR" sz="4000" b="1" dirty="0">
                <a:solidFill>
                  <a:prstClr val="black"/>
                </a:solidFill>
                <a:latin typeface="Calibri"/>
              </a:rPr>
              <a:t>Solidification of </a:t>
            </a:r>
            <a:r>
              <a:rPr lang="tr-TR" sz="4000" b="1" dirty="0" err="1" smtClean="0">
                <a:solidFill>
                  <a:prstClr val="black"/>
                </a:solidFill>
                <a:latin typeface="Calibri"/>
              </a:rPr>
              <a:t>Multiphase</a:t>
            </a:r>
            <a:r>
              <a:rPr lang="tr-TR" sz="4000" b="1" dirty="0" smtClean="0">
                <a:solidFill>
                  <a:prstClr val="black"/>
                </a:solidFill>
                <a:latin typeface="Calibri"/>
              </a:rPr>
              <a:t> </a:t>
            </a:r>
            <a:br>
              <a:rPr lang="tr-TR" sz="4000" b="1" dirty="0" smtClean="0">
                <a:solidFill>
                  <a:prstClr val="black"/>
                </a:solidFill>
                <a:latin typeface="Calibri"/>
              </a:rPr>
            </a:br>
            <a:r>
              <a:rPr lang="tr-TR" sz="4000" b="1" dirty="0" err="1" smtClean="0">
                <a:solidFill>
                  <a:prstClr val="black"/>
                </a:solidFill>
                <a:latin typeface="Calibri"/>
              </a:rPr>
              <a:t>Metals</a:t>
            </a:r>
            <a:r>
              <a:rPr lang="tr-TR" sz="4000" b="1" dirty="0" smtClean="0">
                <a:solidFill>
                  <a:prstClr val="black"/>
                </a:solidFill>
                <a:latin typeface="Calibri"/>
              </a:rPr>
              <a:t> </a:t>
            </a:r>
            <a:r>
              <a:rPr lang="tr-TR" sz="4000" b="1" dirty="0" err="1">
                <a:solidFill>
                  <a:prstClr val="black"/>
                </a:solidFill>
                <a:latin typeface="Calibri"/>
              </a:rPr>
              <a:t>and</a:t>
            </a:r>
            <a:r>
              <a:rPr lang="tr-TR" sz="4000" b="1" dirty="0">
                <a:solidFill>
                  <a:prstClr val="black"/>
                </a:solidFill>
                <a:latin typeface="Calibri"/>
              </a:rPr>
              <a:t> </a:t>
            </a:r>
            <a:r>
              <a:rPr lang="tr-TR" sz="4000" b="1" dirty="0" err="1" smtClean="0">
                <a:solidFill>
                  <a:prstClr val="black"/>
                </a:solidFill>
                <a:latin typeface="Calibri"/>
              </a:rPr>
              <a:t>Alloys</a:t>
            </a:r>
            <a:r>
              <a:rPr lang="tr-TR" sz="4000" b="1" dirty="0" smtClean="0">
                <a:solidFill>
                  <a:prstClr val="black"/>
                </a:solidFill>
                <a:latin typeface="Calibri"/>
              </a:rPr>
              <a:t> (I) </a:t>
            </a:r>
            <a:endParaRPr lang="en-GB" dirty="0"/>
          </a:p>
        </p:txBody>
      </p:sp>
      <p:sp>
        <p:nvSpPr>
          <p:cNvPr id="3" name="Alt Başlık 2"/>
          <p:cNvSpPr>
            <a:spLocks noGrp="1"/>
          </p:cNvSpPr>
          <p:nvPr>
            <p:ph type="subTitle" idx="1"/>
          </p:nvPr>
        </p:nvSpPr>
        <p:spPr>
          <a:xfrm>
            <a:off x="1143000" y="3730826"/>
            <a:ext cx="6858000" cy="1655762"/>
          </a:xfrm>
        </p:spPr>
        <p:txBody>
          <a:bodyPr/>
          <a:lstStyle/>
          <a:p>
            <a:pPr lvl="0">
              <a:lnSpc>
                <a:spcPct val="100000"/>
              </a:lnSpc>
              <a:spcBef>
                <a:spcPct val="20000"/>
              </a:spcBef>
            </a:pPr>
            <a:r>
              <a:rPr lang="tr-TR" sz="3200" b="1" smtClean="0">
                <a:solidFill>
                  <a:prstClr val="black"/>
                </a:solidFill>
              </a:rPr>
              <a:t>.</a:t>
            </a:r>
            <a:endParaRPr lang="en-GB" sz="3200" b="1" dirty="0">
              <a:solidFill>
                <a:prstClr val="black"/>
              </a:solidFill>
            </a:endParaRPr>
          </a:p>
          <a:p>
            <a:endParaRPr lang="en-GB" dirty="0"/>
          </a:p>
        </p:txBody>
      </p:sp>
    </p:spTree>
    <p:extLst>
      <p:ext uri="{BB962C8B-B14F-4D97-AF65-F5344CB8AC3E}">
        <p14:creationId xmlns:p14="http://schemas.microsoft.com/office/powerpoint/2010/main" val="2138095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b="1" dirty="0">
                <a:latin typeface="+mn-lt"/>
              </a:rPr>
              <a:t>Competitive Growth of Dendrites and Eutectics</a:t>
            </a:r>
            <a:endParaRPr lang="en-GB" sz="2800" dirty="0">
              <a:latin typeface="+mn-lt"/>
            </a:endParaRPr>
          </a:p>
        </p:txBody>
      </p:sp>
      <p:sp>
        <p:nvSpPr>
          <p:cNvPr id="3" name="İçerik Yer Tutucusu 2"/>
          <p:cNvSpPr>
            <a:spLocks noGrp="1"/>
          </p:cNvSpPr>
          <p:nvPr>
            <p:ph idx="1"/>
          </p:nvPr>
        </p:nvSpPr>
        <p:spPr>
          <a:xfrm>
            <a:off x="633845" y="1600199"/>
            <a:ext cx="7985414" cy="4628718"/>
          </a:xfrm>
        </p:spPr>
        <p:txBody>
          <a:bodyPr>
            <a:normAutofit/>
          </a:bodyPr>
          <a:lstStyle/>
          <a:p>
            <a:pPr marL="0" indent="0" algn="just">
              <a:buNone/>
            </a:pPr>
            <a:r>
              <a:rPr lang="tr-TR" dirty="0" err="1" smtClean="0"/>
              <a:t>In</a:t>
            </a:r>
            <a:r>
              <a:rPr lang="tr-TR" dirty="0" smtClean="0"/>
              <a:t> </a:t>
            </a:r>
            <a:r>
              <a:rPr lang="en-US" dirty="0" smtClean="0"/>
              <a:t>the</a:t>
            </a:r>
            <a:r>
              <a:rPr lang="tr-TR" dirty="0" smtClean="0"/>
              <a:t> </a:t>
            </a:r>
            <a:r>
              <a:rPr lang="tr-TR" dirty="0" err="1" smtClean="0"/>
              <a:t>solidification</a:t>
            </a:r>
            <a:r>
              <a:rPr lang="tr-TR" dirty="0" smtClean="0"/>
              <a:t> of a </a:t>
            </a:r>
            <a:r>
              <a:rPr lang="tr-TR" dirty="0" err="1" smtClean="0"/>
              <a:t>binary</a:t>
            </a:r>
            <a:r>
              <a:rPr lang="tr-TR" dirty="0" smtClean="0"/>
              <a:t> </a:t>
            </a:r>
            <a:r>
              <a:rPr lang="tr-TR" dirty="0" err="1" smtClean="0"/>
              <a:t>eutectic</a:t>
            </a:r>
            <a:r>
              <a:rPr lang="tr-TR" dirty="0" smtClean="0"/>
              <a:t> </a:t>
            </a:r>
            <a:r>
              <a:rPr lang="tr-TR" dirty="0" err="1" smtClean="0"/>
              <a:t>alloy</a:t>
            </a:r>
            <a:r>
              <a:rPr lang="tr-TR" dirty="0"/>
              <a:t>,</a:t>
            </a:r>
            <a:r>
              <a:rPr lang="en-US" dirty="0" smtClean="0"/>
              <a:t> </a:t>
            </a:r>
            <a:r>
              <a:rPr lang="en-US" dirty="0"/>
              <a:t>growth is regular, the solid/liquid interface is planar. However, when alloy composition departs </a:t>
            </a:r>
            <a:r>
              <a:rPr lang="en-US" dirty="0" smtClean="0"/>
              <a:t>from</a:t>
            </a:r>
            <a:r>
              <a:rPr lang="tr-TR" dirty="0" smtClean="0"/>
              <a:t> </a:t>
            </a:r>
            <a:r>
              <a:rPr lang="en-US" dirty="0" smtClean="0"/>
              <a:t>eutectic </a:t>
            </a:r>
            <a:r>
              <a:rPr lang="en-US" dirty="0"/>
              <a:t>or when a third alloying element is present, the interface can become unstable for the same reason as in the </a:t>
            </a:r>
            <a:r>
              <a:rPr lang="en-US" dirty="0" smtClean="0"/>
              <a:t>case</a:t>
            </a:r>
            <a:r>
              <a:rPr lang="tr-TR" dirty="0" smtClean="0"/>
              <a:t> </a:t>
            </a:r>
            <a:r>
              <a:rPr lang="en-US" dirty="0" smtClean="0"/>
              <a:t>of </a:t>
            </a:r>
            <a:r>
              <a:rPr lang="en-US" dirty="0"/>
              <a:t>a simple solid/liquid interface. As shown </a:t>
            </a:r>
            <a:r>
              <a:rPr lang="en-US" dirty="0" smtClean="0"/>
              <a:t>in</a:t>
            </a:r>
            <a:r>
              <a:rPr lang="tr-TR" dirty="0" smtClean="0"/>
              <a:t> </a:t>
            </a:r>
            <a:r>
              <a:rPr lang="tr-TR" dirty="0" err="1" smtClean="0"/>
              <a:t>figure</a:t>
            </a:r>
            <a:r>
              <a:rPr lang="tr-TR" dirty="0" smtClean="0"/>
              <a:t> </a:t>
            </a:r>
            <a:r>
              <a:rPr lang="en-US" dirty="0" smtClean="0"/>
              <a:t>two </a:t>
            </a:r>
            <a:r>
              <a:rPr lang="en-US" dirty="0"/>
              <a:t>types of morphological instability can develop: </a:t>
            </a:r>
            <a:r>
              <a:rPr lang="en-US" dirty="0" smtClean="0"/>
              <a:t>single-phase</a:t>
            </a:r>
            <a:r>
              <a:rPr lang="tr-TR" dirty="0" smtClean="0"/>
              <a:t> </a:t>
            </a:r>
            <a:r>
              <a:rPr lang="en-US" dirty="0" smtClean="0"/>
              <a:t>and </a:t>
            </a:r>
            <a:r>
              <a:rPr lang="en-US" dirty="0"/>
              <a:t>two-phase.</a:t>
            </a:r>
            <a:endParaRPr lang="en-GB" dirty="0"/>
          </a:p>
        </p:txBody>
      </p:sp>
    </p:spTree>
    <p:extLst>
      <p:ext uri="{BB962C8B-B14F-4D97-AF65-F5344CB8AC3E}">
        <p14:creationId xmlns:p14="http://schemas.microsoft.com/office/powerpoint/2010/main" val="275239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4672" y="339725"/>
            <a:ext cx="5605271"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706583" y="4946073"/>
            <a:ext cx="7917872" cy="1323439"/>
          </a:xfrm>
          <a:prstGeom prst="rect">
            <a:avLst/>
          </a:prstGeom>
          <a:noFill/>
        </p:spPr>
        <p:txBody>
          <a:bodyPr wrap="square" rtlCol="0">
            <a:spAutoFit/>
          </a:bodyPr>
          <a:lstStyle/>
          <a:p>
            <a:pPr algn="just"/>
            <a:r>
              <a:rPr lang="en-US" sz="2000" dirty="0"/>
              <a:t>Types of instability of a planar solid/liquid eutectic interface. (a) Single-phase instability leading to </a:t>
            </a:r>
            <a:r>
              <a:rPr lang="en-US" sz="2000" dirty="0" smtClean="0"/>
              <a:t>the</a:t>
            </a:r>
            <a:r>
              <a:rPr lang="tr-TR" sz="2000" dirty="0" smtClean="0"/>
              <a:t> </a:t>
            </a:r>
            <a:r>
              <a:rPr lang="en-US" sz="2000" dirty="0" smtClean="0"/>
              <a:t>appearance </a:t>
            </a:r>
            <a:r>
              <a:rPr lang="en-US" sz="2000" dirty="0"/>
              <a:t>of dendrites of one phase. (b) </a:t>
            </a:r>
            <a:r>
              <a:rPr lang="en-US" sz="2000" dirty="0" smtClean="0"/>
              <a:t>Two</a:t>
            </a:r>
            <a:r>
              <a:rPr lang="tr-TR" sz="2000" dirty="0" smtClean="0"/>
              <a:t> </a:t>
            </a:r>
            <a:r>
              <a:rPr lang="en-US" sz="2000" dirty="0" smtClean="0"/>
              <a:t>phase </a:t>
            </a:r>
            <a:r>
              <a:rPr lang="en-US" sz="2000" dirty="0"/>
              <a:t>instability leading to the appearance of eutectic cells </a:t>
            </a:r>
            <a:r>
              <a:rPr lang="en-US" sz="2000" dirty="0" smtClean="0"/>
              <a:t>or</a:t>
            </a:r>
            <a:r>
              <a:rPr lang="tr-TR" sz="2000" dirty="0" smtClean="0"/>
              <a:t> </a:t>
            </a:r>
            <a:r>
              <a:rPr lang="en-US" sz="2000" dirty="0" smtClean="0"/>
              <a:t>colonies </a:t>
            </a:r>
            <a:r>
              <a:rPr lang="en-US" sz="2000" dirty="0"/>
              <a:t>in the presence of a third alloying element.</a:t>
            </a:r>
            <a:endParaRPr lang="en-GB" sz="2000" dirty="0"/>
          </a:p>
        </p:txBody>
      </p:sp>
    </p:spTree>
    <p:extLst>
      <p:ext uri="{BB962C8B-B14F-4D97-AF65-F5344CB8AC3E}">
        <p14:creationId xmlns:p14="http://schemas.microsoft.com/office/powerpoint/2010/main" val="59103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60609" y="580080"/>
            <a:ext cx="3686213" cy="4458113"/>
          </a:xfrm>
          <a:prstGeom prst="rect">
            <a:avLst/>
          </a:prstGeom>
        </p:spPr>
      </p:pic>
      <p:pic>
        <p:nvPicPr>
          <p:cNvPr id="5" name="Resim 4"/>
          <p:cNvPicPr>
            <a:picLocks noChangeAspect="1"/>
          </p:cNvPicPr>
          <p:nvPr/>
        </p:nvPicPr>
        <p:blipFill>
          <a:blip r:embed="rId3"/>
          <a:stretch>
            <a:fillRect/>
          </a:stretch>
        </p:blipFill>
        <p:spPr>
          <a:xfrm>
            <a:off x="4010338" y="1275009"/>
            <a:ext cx="5133662" cy="3669577"/>
          </a:xfrm>
          <a:prstGeom prst="rect">
            <a:avLst/>
          </a:prstGeom>
        </p:spPr>
      </p:pic>
      <p:sp>
        <p:nvSpPr>
          <p:cNvPr id="6" name="Metin kutusu 5"/>
          <p:cNvSpPr txBox="1"/>
          <p:nvPr/>
        </p:nvSpPr>
        <p:spPr>
          <a:xfrm>
            <a:off x="623455" y="5465618"/>
            <a:ext cx="8104909" cy="923330"/>
          </a:xfrm>
          <a:prstGeom prst="rect">
            <a:avLst/>
          </a:prstGeom>
          <a:noFill/>
        </p:spPr>
        <p:txBody>
          <a:bodyPr wrap="square" rtlCol="0">
            <a:spAutoFit/>
          </a:bodyPr>
          <a:lstStyle/>
          <a:p>
            <a:r>
              <a:rPr lang="en-GB" dirty="0" smtClean="0"/>
              <a:t>(a) Schematic representation of the growth front of a lamellar eutectic growing with a curved cellular interface. Rods form at the cell boundaries. (b) Cross section through an impure lead-cadmium alloy showing the eutectic colony structure.</a:t>
            </a:r>
            <a:endParaRPr lang="en-GB" dirty="0"/>
          </a:p>
        </p:txBody>
      </p:sp>
    </p:spTree>
    <p:extLst>
      <p:ext uri="{BB962C8B-B14F-4D97-AF65-F5344CB8AC3E}">
        <p14:creationId xmlns:p14="http://schemas.microsoft.com/office/powerpoint/2010/main" val="965875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hase diagram of Cd-Pb binary alloy. &quot; Reprinted with permission...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5965" y="553792"/>
            <a:ext cx="6954143" cy="544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507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179" y="160022"/>
            <a:ext cx="7886700" cy="4351338"/>
          </a:xfrm>
        </p:spPr>
        <p:txBody>
          <a:bodyPr/>
          <a:lstStyle/>
          <a:p>
            <a:pPr algn="just"/>
            <a:r>
              <a:rPr lang="en-GB" sz="2400" b="1" dirty="0" smtClean="0"/>
              <a:t>For non-eutectic compositions </a:t>
            </a:r>
            <a:r>
              <a:rPr lang="en-GB" sz="2400" dirty="0" smtClean="0"/>
              <a:t>(hypo or hyper eutectic) the eutectic reaction is preceded by primary-phase dendritic growth. The resulting structure consists of dendrites in a eutectic matrix. </a:t>
            </a:r>
            <a:endParaRPr lang="tr-TR" sz="2400" dirty="0" smtClean="0"/>
          </a:p>
          <a:p>
            <a:pPr marL="0" indent="0" algn="just">
              <a:buNone/>
            </a:pPr>
            <a:endParaRPr lang="en-GB" dirty="0"/>
          </a:p>
        </p:txBody>
      </p:sp>
      <p:pic>
        <p:nvPicPr>
          <p:cNvPr id="4" name="Resim 3"/>
          <p:cNvPicPr>
            <a:picLocks noChangeAspect="1"/>
          </p:cNvPicPr>
          <p:nvPr/>
        </p:nvPicPr>
        <p:blipFill>
          <a:blip r:embed="rId2"/>
          <a:stretch>
            <a:fillRect/>
          </a:stretch>
        </p:blipFill>
        <p:spPr>
          <a:xfrm>
            <a:off x="2136512" y="1531343"/>
            <a:ext cx="5095491" cy="4139553"/>
          </a:xfrm>
          <a:prstGeom prst="rect">
            <a:avLst/>
          </a:prstGeom>
        </p:spPr>
      </p:pic>
      <p:sp>
        <p:nvSpPr>
          <p:cNvPr id="5" name="Metin kutusu 4"/>
          <p:cNvSpPr txBox="1"/>
          <p:nvPr/>
        </p:nvSpPr>
        <p:spPr>
          <a:xfrm>
            <a:off x="644519" y="5855881"/>
            <a:ext cx="7806520" cy="707886"/>
          </a:xfrm>
          <a:prstGeom prst="rect">
            <a:avLst/>
          </a:prstGeom>
          <a:noFill/>
        </p:spPr>
        <p:txBody>
          <a:bodyPr wrap="square" rtlCol="0">
            <a:spAutoFit/>
          </a:bodyPr>
          <a:lstStyle/>
          <a:p>
            <a:r>
              <a:rPr lang="en-GB" sz="2000" dirty="0" smtClean="0"/>
              <a:t>Hypoeutectic alloy copper-silver system showing copper-rich dendrites in a matrix of eutectic colonies.</a:t>
            </a:r>
            <a:endParaRPr lang="en-GB" sz="2000" dirty="0"/>
          </a:p>
        </p:txBody>
      </p:sp>
    </p:spTree>
    <p:extLst>
      <p:ext uri="{BB962C8B-B14F-4D97-AF65-F5344CB8AC3E}">
        <p14:creationId xmlns:p14="http://schemas.microsoft.com/office/powerpoint/2010/main" val="3812179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ase diagram of Cu-Ag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6287" y="710818"/>
            <a:ext cx="6815408" cy="531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52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9593" y="1047703"/>
            <a:ext cx="7886700" cy="4351338"/>
          </a:xfrm>
        </p:spPr>
        <p:txBody>
          <a:bodyPr/>
          <a:lstStyle/>
          <a:p>
            <a:pPr marL="0" indent="0" algn="just">
              <a:buNone/>
            </a:pPr>
            <a:r>
              <a:rPr lang="en-GB" b="1" dirty="0" smtClean="0"/>
              <a:t>With group (ii) eutectics </a:t>
            </a:r>
            <a:r>
              <a:rPr lang="en-GB" dirty="0" smtClean="0"/>
              <a:t>the growth is still coupled with the faceted phase dominant. The resultant structure are less regular. The faceted phase is surrounded by the other phase except at the tips of the growing spikes. The important metallurgical systems of aluminium-silicon and iron-graphite are of this type. These two systems are both able to be structurally modified by the addition of small quantities of some elements. </a:t>
            </a:r>
            <a:endParaRPr lang="en-GB" dirty="0"/>
          </a:p>
        </p:txBody>
      </p:sp>
    </p:spTree>
    <p:extLst>
      <p:ext uri="{BB962C8B-B14F-4D97-AF65-F5344CB8AC3E}">
        <p14:creationId xmlns:p14="http://schemas.microsoft.com/office/powerpoint/2010/main" val="3404914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965278" y="5905155"/>
            <a:ext cx="7178722" cy="461665"/>
          </a:xfrm>
          <a:prstGeom prst="rect">
            <a:avLst/>
          </a:prstGeom>
          <a:noFill/>
        </p:spPr>
        <p:txBody>
          <a:bodyPr wrap="square" rtlCol="0">
            <a:spAutoFit/>
          </a:bodyPr>
          <a:lstStyle/>
          <a:p>
            <a:r>
              <a:rPr lang="tr-TR" sz="2400" dirty="0" smtClean="0"/>
              <a:t>An </a:t>
            </a:r>
            <a:r>
              <a:rPr lang="tr-TR" sz="2400" dirty="0" err="1" smtClean="0"/>
              <a:t>irregular</a:t>
            </a:r>
            <a:r>
              <a:rPr lang="tr-TR" sz="2400" dirty="0" smtClean="0"/>
              <a:t> </a:t>
            </a:r>
            <a:r>
              <a:rPr lang="tr-TR" sz="2400" dirty="0" err="1" smtClean="0"/>
              <a:t>eutectic</a:t>
            </a:r>
            <a:r>
              <a:rPr lang="tr-TR" sz="2400" dirty="0" smtClean="0"/>
              <a:t> </a:t>
            </a:r>
            <a:r>
              <a:rPr lang="tr-TR" sz="2400" dirty="0" err="1" smtClean="0"/>
              <a:t>structure</a:t>
            </a:r>
            <a:r>
              <a:rPr lang="tr-TR" sz="2400" dirty="0" smtClean="0"/>
              <a:t> (</a:t>
            </a:r>
            <a:r>
              <a:rPr lang="tr-TR" sz="2400" dirty="0" err="1" smtClean="0"/>
              <a:t>rough-faceted</a:t>
            </a:r>
            <a:r>
              <a:rPr lang="tr-TR" sz="2400" dirty="0" smtClean="0"/>
              <a:t>)</a:t>
            </a:r>
            <a:endParaRPr lang="en-GB" sz="2400" dirty="0"/>
          </a:p>
        </p:txBody>
      </p:sp>
      <p:pic>
        <p:nvPicPr>
          <p:cNvPr id="8" name="İçerik Yer Tutucusu 7"/>
          <p:cNvPicPr>
            <a:picLocks noGrp="1" noChangeAspect="1"/>
          </p:cNvPicPr>
          <p:nvPr>
            <p:ph idx="1"/>
          </p:nvPr>
        </p:nvPicPr>
        <p:blipFill>
          <a:blip r:embed="rId2"/>
          <a:stretch>
            <a:fillRect/>
          </a:stretch>
        </p:blipFill>
        <p:spPr>
          <a:xfrm>
            <a:off x="1965278" y="924873"/>
            <a:ext cx="5459853" cy="4351338"/>
          </a:xfrm>
          <a:prstGeom prst="rect">
            <a:avLst/>
          </a:prstGeom>
        </p:spPr>
      </p:pic>
    </p:spTree>
    <p:extLst>
      <p:ext uri="{BB962C8B-B14F-4D97-AF65-F5344CB8AC3E}">
        <p14:creationId xmlns:p14="http://schemas.microsoft.com/office/powerpoint/2010/main" val="4021149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651378" y="372475"/>
            <a:ext cx="6131427" cy="5422351"/>
          </a:xfrm>
          <a:prstGeom prst="rect">
            <a:avLst/>
          </a:prstGeom>
        </p:spPr>
      </p:pic>
      <p:sp>
        <p:nvSpPr>
          <p:cNvPr id="5" name="Metin kutusu 4"/>
          <p:cNvSpPr txBox="1"/>
          <p:nvPr/>
        </p:nvSpPr>
        <p:spPr>
          <a:xfrm>
            <a:off x="1555844" y="5936776"/>
            <a:ext cx="7028597" cy="400110"/>
          </a:xfrm>
          <a:prstGeom prst="rect">
            <a:avLst/>
          </a:prstGeom>
          <a:noFill/>
        </p:spPr>
        <p:txBody>
          <a:bodyPr wrap="square" rtlCol="0">
            <a:spAutoFit/>
          </a:bodyPr>
          <a:lstStyle/>
          <a:p>
            <a:r>
              <a:rPr lang="tr-TR" sz="2000" dirty="0" smtClean="0"/>
              <a:t>The normal </a:t>
            </a:r>
            <a:r>
              <a:rPr lang="tr-TR" sz="2000" dirty="0" err="1" smtClean="0"/>
              <a:t>eutectic</a:t>
            </a:r>
            <a:r>
              <a:rPr lang="tr-TR" sz="2000" dirty="0" smtClean="0"/>
              <a:t> </a:t>
            </a:r>
            <a:r>
              <a:rPr lang="tr-TR" sz="2000" dirty="0" err="1" smtClean="0"/>
              <a:t>structure</a:t>
            </a:r>
            <a:r>
              <a:rPr lang="tr-TR" sz="2000" dirty="0" smtClean="0"/>
              <a:t> in </a:t>
            </a:r>
            <a:r>
              <a:rPr lang="tr-TR" sz="2000" dirty="0" err="1" smtClean="0"/>
              <a:t>the</a:t>
            </a:r>
            <a:r>
              <a:rPr lang="tr-TR" sz="2000" dirty="0" smtClean="0"/>
              <a:t> </a:t>
            </a:r>
            <a:r>
              <a:rPr lang="tr-TR" sz="2000" dirty="0" err="1" smtClean="0"/>
              <a:t>aluminium</a:t>
            </a:r>
            <a:r>
              <a:rPr lang="tr-TR" sz="2000" dirty="0" smtClean="0"/>
              <a:t> </a:t>
            </a:r>
            <a:r>
              <a:rPr lang="tr-TR" sz="2000" dirty="0" err="1" smtClean="0"/>
              <a:t>silicon</a:t>
            </a:r>
            <a:r>
              <a:rPr lang="tr-TR" sz="2000" dirty="0" smtClean="0"/>
              <a:t> </a:t>
            </a:r>
            <a:r>
              <a:rPr lang="tr-TR" sz="2000" dirty="0" err="1" smtClean="0"/>
              <a:t>system</a:t>
            </a:r>
            <a:endParaRPr lang="en-GB" sz="2000" dirty="0"/>
          </a:p>
        </p:txBody>
      </p:sp>
    </p:spTree>
    <p:extLst>
      <p:ext uri="{BB962C8B-B14F-4D97-AF65-F5344CB8AC3E}">
        <p14:creationId xmlns:p14="http://schemas.microsoft.com/office/powerpoint/2010/main" val="1530930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67064" y="937851"/>
            <a:ext cx="7486173" cy="5242682"/>
          </a:xfrm>
          <a:prstGeom prst="rect">
            <a:avLst/>
          </a:prstGeom>
        </p:spPr>
      </p:pic>
    </p:spTree>
    <p:extLst>
      <p:ext uri="{BB962C8B-B14F-4D97-AF65-F5344CB8AC3E}">
        <p14:creationId xmlns:p14="http://schemas.microsoft.com/office/powerpoint/2010/main" val="40719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233196"/>
            <a:ext cx="7886700" cy="4351338"/>
          </a:xfrm>
        </p:spPr>
        <p:txBody>
          <a:bodyPr/>
          <a:lstStyle/>
          <a:p>
            <a:pPr marL="0" indent="0" algn="just">
              <a:buNone/>
            </a:pPr>
            <a:r>
              <a:rPr lang="en-GB" dirty="0" smtClean="0"/>
              <a:t>In the previous chapter the solidification of single-phase metals and alloys was considered with regard to both the constitutional and structural effects which occurred. In this chapter more complex alloys are treated in which two or more phases are present. Eutectics, </a:t>
            </a:r>
            <a:r>
              <a:rPr lang="en-GB" dirty="0" err="1" smtClean="0"/>
              <a:t>peritectics</a:t>
            </a:r>
            <a:r>
              <a:rPr lang="en-GB" dirty="0" smtClean="0"/>
              <a:t> and </a:t>
            </a:r>
            <a:r>
              <a:rPr lang="en-GB" dirty="0" err="1" smtClean="0"/>
              <a:t>monotectics</a:t>
            </a:r>
            <a:r>
              <a:rPr lang="en-GB" dirty="0" smtClean="0"/>
              <a:t> are considered first. Particles in melts and gases in melts are dealt with subsequently.</a:t>
            </a:r>
            <a:endParaRPr lang="en-GB" dirty="0"/>
          </a:p>
        </p:txBody>
      </p:sp>
    </p:spTree>
    <p:extLst>
      <p:ext uri="{BB962C8B-B14F-4D97-AF65-F5344CB8AC3E}">
        <p14:creationId xmlns:p14="http://schemas.microsoft.com/office/powerpoint/2010/main" val="954954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118" y="338019"/>
            <a:ext cx="7886700" cy="4351338"/>
          </a:xfrm>
        </p:spPr>
        <p:txBody>
          <a:bodyPr>
            <a:normAutofit/>
          </a:bodyPr>
          <a:lstStyle/>
          <a:p>
            <a:pPr marL="0" indent="0" algn="just">
              <a:buNone/>
            </a:pPr>
            <a:r>
              <a:rPr lang="en-GB" sz="2400" b="1" dirty="0" smtClean="0"/>
              <a:t>Where both eutectic components are faceted</a:t>
            </a:r>
            <a:r>
              <a:rPr lang="tr-TR" sz="2400" b="1" dirty="0" smtClean="0"/>
              <a:t> (</a:t>
            </a:r>
            <a:r>
              <a:rPr lang="tr-TR" sz="2400" b="1" dirty="0" err="1" smtClean="0"/>
              <a:t>group</a:t>
            </a:r>
            <a:r>
              <a:rPr lang="tr-TR" sz="2400" b="1" dirty="0" smtClean="0"/>
              <a:t> (iii))</a:t>
            </a:r>
            <a:r>
              <a:rPr lang="en-GB" sz="2400" b="1" dirty="0" smtClean="0"/>
              <a:t> </a:t>
            </a:r>
            <a:r>
              <a:rPr lang="en-GB" sz="2400" dirty="0" smtClean="0"/>
              <a:t>the growth is no longer coupled and t</a:t>
            </a:r>
            <a:r>
              <a:rPr lang="tr-TR" sz="2400" dirty="0" smtClean="0"/>
              <a:t>h</a:t>
            </a:r>
            <a:r>
              <a:rPr lang="en-GB" sz="2400" dirty="0" smtClean="0"/>
              <a:t>e resulting structure is a random mixture of the two phases. This type of structure is uncommon in metallic systems, but is expected for non-metallic systems where the </a:t>
            </a:r>
            <a:r>
              <a:rPr lang="el-GR" sz="2400" dirty="0" smtClean="0"/>
              <a:t>α</a:t>
            </a:r>
            <a:r>
              <a:rPr lang="en-GB" sz="2400" dirty="0" smtClean="0"/>
              <a:t>-factors of components should be large. </a:t>
            </a:r>
            <a:endParaRPr lang="en-GB" sz="2400" dirty="0"/>
          </a:p>
        </p:txBody>
      </p:sp>
      <p:pic>
        <p:nvPicPr>
          <p:cNvPr id="4" name="Resim 3"/>
          <p:cNvPicPr>
            <a:picLocks noChangeAspect="1"/>
          </p:cNvPicPr>
          <p:nvPr/>
        </p:nvPicPr>
        <p:blipFill>
          <a:blip r:embed="rId2"/>
          <a:stretch>
            <a:fillRect/>
          </a:stretch>
        </p:blipFill>
        <p:spPr>
          <a:xfrm>
            <a:off x="2255012" y="2238233"/>
            <a:ext cx="4938498" cy="3431030"/>
          </a:xfrm>
          <a:prstGeom prst="rect">
            <a:avLst/>
          </a:prstGeom>
        </p:spPr>
      </p:pic>
      <p:sp>
        <p:nvSpPr>
          <p:cNvPr id="5" name="Metin kutusu 4"/>
          <p:cNvSpPr txBox="1"/>
          <p:nvPr/>
        </p:nvSpPr>
        <p:spPr>
          <a:xfrm>
            <a:off x="533118" y="5977719"/>
            <a:ext cx="7886700" cy="707886"/>
          </a:xfrm>
          <a:prstGeom prst="rect">
            <a:avLst/>
          </a:prstGeom>
          <a:noFill/>
        </p:spPr>
        <p:txBody>
          <a:bodyPr wrap="square" rtlCol="0">
            <a:spAutoFit/>
          </a:bodyPr>
          <a:lstStyle/>
          <a:p>
            <a:r>
              <a:rPr lang="en-GB" sz="2000" dirty="0" smtClean="0"/>
              <a:t>Complex eutectic structure, both phases normally have faceted interfaces. No coupled growth. (faceted-faceted)</a:t>
            </a:r>
            <a:endParaRPr lang="en-GB" sz="2000" dirty="0"/>
          </a:p>
        </p:txBody>
      </p:sp>
    </p:spTree>
    <p:extLst>
      <p:ext uri="{BB962C8B-B14F-4D97-AF65-F5344CB8AC3E}">
        <p14:creationId xmlns:p14="http://schemas.microsoft.com/office/powerpoint/2010/main" val="1122643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5695" y="174058"/>
            <a:ext cx="7886700" cy="1325563"/>
          </a:xfrm>
        </p:spPr>
        <p:txBody>
          <a:bodyPr>
            <a:normAutofit/>
          </a:bodyPr>
          <a:lstStyle/>
          <a:p>
            <a:r>
              <a:rPr lang="tr-TR" sz="2800" b="1" dirty="0" err="1" smtClean="0">
                <a:latin typeface="+mn-lt"/>
              </a:rPr>
              <a:t>Lamellar-rod</a:t>
            </a:r>
            <a:r>
              <a:rPr lang="tr-TR" sz="2800" b="1" dirty="0" smtClean="0">
                <a:latin typeface="+mn-lt"/>
              </a:rPr>
              <a:t> </a:t>
            </a:r>
            <a:r>
              <a:rPr lang="tr-TR" sz="2800" b="1" dirty="0" err="1" smtClean="0">
                <a:latin typeface="+mn-lt"/>
              </a:rPr>
              <a:t>transition</a:t>
            </a:r>
            <a:endParaRPr lang="en-GB" sz="2800" b="1" dirty="0">
              <a:latin typeface="+mn-lt"/>
            </a:endParaRPr>
          </a:p>
        </p:txBody>
      </p:sp>
      <p:sp>
        <p:nvSpPr>
          <p:cNvPr id="3" name="İçerik Yer Tutucusu 2"/>
          <p:cNvSpPr>
            <a:spLocks noGrp="1"/>
          </p:cNvSpPr>
          <p:nvPr>
            <p:ph idx="1"/>
          </p:nvPr>
        </p:nvSpPr>
        <p:spPr>
          <a:xfrm>
            <a:off x="355695" y="1677042"/>
            <a:ext cx="8159655" cy="4677342"/>
          </a:xfrm>
        </p:spPr>
        <p:txBody>
          <a:bodyPr/>
          <a:lstStyle/>
          <a:p>
            <a:pPr marL="0" indent="0" algn="just">
              <a:buNone/>
            </a:pPr>
            <a:r>
              <a:rPr lang="en-GB" dirty="0" smtClean="0"/>
              <a:t>Another aspect of binary eutectic solidification which is of importance is the lamellar-rod transition. For alloys of eutectic composition the tendency is to form rods when one phase has a low volume fraction relative to the other and lamellar when the phase proportions are more nearly equal. It is generally accepted that this is controlled by interface energy considerations, although under some conditions the normal solidification variables (R and G at the solid-liquid interface) can influence morphology.</a:t>
            </a:r>
            <a:endParaRPr lang="en-GB" dirty="0"/>
          </a:p>
        </p:txBody>
      </p:sp>
    </p:spTree>
    <p:extLst>
      <p:ext uri="{BB962C8B-B14F-4D97-AF65-F5344CB8AC3E}">
        <p14:creationId xmlns:p14="http://schemas.microsoft.com/office/powerpoint/2010/main" val="3225952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0" y="423723"/>
            <a:ext cx="4836212" cy="6053491"/>
          </a:xfrm>
          <a:prstGeom prst="rect">
            <a:avLst/>
          </a:prstGeom>
        </p:spPr>
      </p:pic>
      <p:sp>
        <p:nvSpPr>
          <p:cNvPr id="7" name="Metin kutusu 6"/>
          <p:cNvSpPr txBox="1"/>
          <p:nvPr/>
        </p:nvSpPr>
        <p:spPr>
          <a:xfrm>
            <a:off x="4995081" y="641445"/>
            <a:ext cx="4012441" cy="4893647"/>
          </a:xfrm>
          <a:prstGeom prst="rect">
            <a:avLst/>
          </a:prstGeom>
          <a:noFill/>
        </p:spPr>
        <p:txBody>
          <a:bodyPr wrap="square" rtlCol="0">
            <a:spAutoFit/>
          </a:bodyPr>
          <a:lstStyle/>
          <a:p>
            <a:r>
              <a:rPr lang="en-GB" sz="2400" dirty="0" smtClean="0"/>
              <a:t>The relative surface areas for lamellar eutectic arrangements, </a:t>
            </a:r>
            <a:r>
              <a:rPr lang="en-GB" sz="2400" dirty="0" err="1" smtClean="0"/>
              <a:t>S</a:t>
            </a:r>
            <a:r>
              <a:rPr lang="en-GB" sz="2400" baseline="-25000" dirty="0" err="1" smtClean="0"/>
              <a:t>ıı</a:t>
            </a:r>
            <a:r>
              <a:rPr lang="en-GB" sz="2400" dirty="0" smtClean="0"/>
              <a:t> compared with those of </a:t>
            </a:r>
            <a:r>
              <a:rPr lang="en-GB" sz="2400" dirty="0" err="1" smtClean="0"/>
              <a:t>fibers</a:t>
            </a:r>
            <a:r>
              <a:rPr lang="en-GB" sz="2400" dirty="0" smtClean="0"/>
              <a:t>, S</a:t>
            </a:r>
            <a:r>
              <a:rPr lang="en-GB" sz="2400" baseline="-25000" dirty="0" smtClean="0"/>
              <a:t>o</a:t>
            </a:r>
            <a:r>
              <a:rPr lang="en-GB" sz="2400" dirty="0" smtClean="0"/>
              <a:t>, or vice versa, as function of volume proportions: (a) is the volume fraction of the minor constituent; (b) is the volume fraction of the major constituent. Eutectic alloys having lamellar habit are marked X and those with a fibrous habit are marked O</a:t>
            </a:r>
            <a:r>
              <a:rPr lang="en-GB" dirty="0" smtClean="0"/>
              <a:t>.</a:t>
            </a:r>
            <a:endParaRPr lang="en-GB" dirty="0"/>
          </a:p>
        </p:txBody>
      </p:sp>
    </p:spTree>
    <p:extLst>
      <p:ext uri="{BB962C8B-B14F-4D97-AF65-F5344CB8AC3E}">
        <p14:creationId xmlns:p14="http://schemas.microsoft.com/office/powerpoint/2010/main" val="1083176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5003" y="433553"/>
                <a:ext cx="7886700" cy="5926303"/>
              </a:xfrm>
            </p:spPr>
            <p:txBody>
              <a:bodyPr>
                <a:normAutofit lnSpcReduction="10000"/>
              </a:bodyPr>
              <a:lstStyle/>
              <a:p>
                <a:pPr marL="0" indent="0" algn="just">
                  <a:buNone/>
                </a:pPr>
                <a:r>
                  <a:rPr lang="en-GB" dirty="0" smtClean="0"/>
                  <a:t>The surface area associated with a fibrous system (S</a:t>
                </a:r>
                <a:r>
                  <a:rPr lang="en-GB" baseline="-25000" dirty="0" smtClean="0"/>
                  <a:t>o</a:t>
                </a:r>
                <a:r>
                  <a:rPr lang="en-GB" dirty="0" smtClean="0"/>
                  <a:t>) is very sensitive to the volume proportions, rising from zero to a maximum value of 0.8, when the rods would tend to make contact. On the other hand, the surface area of lamellar array (</a:t>
                </a:r>
                <a:r>
                  <a:rPr lang="en-GB" dirty="0" err="1" smtClean="0"/>
                  <a:t>S</a:t>
                </a:r>
                <a:r>
                  <a:rPr lang="en-GB" baseline="-25000" dirty="0" err="1" smtClean="0"/>
                  <a:t>ıı</a:t>
                </a:r>
                <a:r>
                  <a:rPr lang="en-GB" dirty="0" smtClean="0"/>
                  <a:t>) is independent of volume fraction since it is independent of lamellar thickness. If the interface energies were the s</a:t>
                </a:r>
                <a:r>
                  <a:rPr lang="tr-TR" dirty="0" smtClean="0"/>
                  <a:t>a</a:t>
                </a:r>
                <a:r>
                  <a:rPr lang="en-GB" dirty="0" smtClean="0"/>
                  <a:t>me for lamellar and rods we would only expect the lamellar arrangement at volume fractions greater than about 0.3.</a:t>
                </a:r>
                <a:endParaRPr lang="tr-TR" dirty="0" smtClean="0"/>
              </a:p>
              <a:p>
                <a:pPr marL="0" indent="0" algn="just">
                  <a:buNone/>
                </a:pPr>
                <a:endParaRPr lang="en-GB" dirty="0" smtClean="0"/>
              </a:p>
              <a:p>
                <a:pPr marL="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𝑉</m:t>
                      </m:r>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r>
                                <a:rPr lang="tr-TR" b="0" i="1" smtClean="0">
                                  <a:latin typeface="Cambria Math" panose="02040503050406030204" pitchFamily="18" charset="0"/>
                                </a:rPr>
                                <m:t>𝑎</m:t>
                              </m:r>
                            </m:num>
                            <m:den>
                              <m:r>
                                <a:rPr lang="tr-TR" b="0" i="1" smtClean="0">
                                  <a:latin typeface="Cambria Math" panose="02040503050406030204" pitchFamily="18" charset="0"/>
                                </a:rPr>
                                <m:t>𝑎</m:t>
                              </m:r>
                              <m:r>
                                <a:rPr lang="tr-TR" b="0" i="1" smtClean="0">
                                  <a:latin typeface="Cambria Math" panose="02040503050406030204" pitchFamily="18" charset="0"/>
                                </a:rPr>
                                <m:t>+</m:t>
                              </m:r>
                              <m:r>
                                <a:rPr lang="tr-TR" b="0" i="1" smtClean="0">
                                  <a:latin typeface="Cambria Math" panose="02040503050406030204" pitchFamily="18" charset="0"/>
                                </a:rPr>
                                <m:t>𝑏</m:t>
                              </m:r>
                            </m:den>
                          </m:f>
                        </m:e>
                      </m:d>
                      <m:r>
                        <a:rPr lang="tr-TR" b="0" i="0" smtClean="0">
                          <a:latin typeface="Cambria Math" panose="02040503050406030204" pitchFamily="18" charset="0"/>
                        </a:rPr>
                        <m:t>&gt;0.3</m:t>
                      </m:r>
                    </m:oMath>
                  </m:oMathPara>
                </a14:m>
                <a:endParaRPr lang="tr-TR" dirty="0" smtClean="0"/>
              </a:p>
              <a:p>
                <a:pPr marL="0" indent="0">
                  <a:buNone/>
                </a:pPr>
                <a:endParaRPr lang="tr-TR" dirty="0" smtClean="0"/>
              </a:p>
              <a:p>
                <a:pPr marL="0" indent="0" algn="ctr">
                  <a:buNone/>
                </a:pPr>
                <a:r>
                  <a:rPr lang="tr-TR" dirty="0" smtClean="0"/>
                  <a:t>(</a:t>
                </a:r>
                <a:r>
                  <a:rPr lang="tr-TR" dirty="0" err="1" smtClean="0"/>
                  <a:t>Lamellar</a:t>
                </a:r>
                <a:r>
                  <a:rPr lang="tr-TR" dirty="0" smtClean="0"/>
                  <a:t> </a:t>
                </a:r>
                <a:r>
                  <a:rPr lang="tr-TR" dirty="0" err="1" smtClean="0"/>
                  <a:t>eutectic</a:t>
                </a:r>
                <a:r>
                  <a:rPr lang="tr-TR" dirty="0" smtClean="0"/>
                  <a:t> </a:t>
                </a:r>
                <a:r>
                  <a:rPr lang="tr-TR" dirty="0" err="1" smtClean="0"/>
                  <a:t>forms</a:t>
                </a:r>
                <a:r>
                  <a:rPr lang="tr-TR" dirty="0" smtClean="0"/>
                  <a:t>)</a:t>
                </a:r>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5003" y="433553"/>
                <a:ext cx="7886700" cy="5926303"/>
              </a:xfrm>
              <a:blipFill rotWithShape="0">
                <a:blip r:embed="rId2"/>
                <a:stretch>
                  <a:fillRect l="-1623" t="-2263" r="-1546"/>
                </a:stretch>
              </a:blipFill>
            </p:spPr>
            <p:txBody>
              <a:bodyPr/>
              <a:lstStyle/>
              <a:p>
                <a:r>
                  <a:rPr lang="en-GB">
                    <a:noFill/>
                  </a:rPr>
                  <a:t> </a:t>
                </a:r>
              </a:p>
            </p:txBody>
          </p:sp>
        </mc:Fallback>
      </mc:AlternateContent>
      <p:sp>
        <p:nvSpPr>
          <p:cNvPr id="4" name="Metin kutusu 3"/>
          <p:cNvSpPr txBox="1"/>
          <p:nvPr/>
        </p:nvSpPr>
        <p:spPr>
          <a:xfrm>
            <a:off x="4114800" y="2975212"/>
            <a:ext cx="65" cy="276999"/>
          </a:xfrm>
          <a:prstGeom prst="rect">
            <a:avLst/>
          </a:prstGeom>
          <a:noFill/>
        </p:spPr>
        <p:txBody>
          <a:bodyPr wrap="none" lIns="0" tIns="0" rIns="0" bIns="0" rtlCol="0">
            <a:spAutoFit/>
          </a:bodyPr>
          <a:lstStyle/>
          <a:p>
            <a:endParaRPr lang="en-GB" dirty="0"/>
          </a:p>
        </p:txBody>
      </p:sp>
    </p:spTree>
    <p:extLst>
      <p:ext uri="{BB962C8B-B14F-4D97-AF65-F5344CB8AC3E}">
        <p14:creationId xmlns:p14="http://schemas.microsoft.com/office/powerpoint/2010/main" val="1959591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324" y="105456"/>
            <a:ext cx="7886700" cy="1325563"/>
          </a:xfrm>
        </p:spPr>
        <p:txBody>
          <a:bodyPr>
            <a:normAutofit/>
          </a:bodyPr>
          <a:lstStyle/>
          <a:p>
            <a:r>
              <a:rPr lang="tr-TR" sz="2800" b="1" dirty="0" err="1" smtClean="0">
                <a:latin typeface="+mn-lt"/>
              </a:rPr>
              <a:t>Ternary</a:t>
            </a:r>
            <a:r>
              <a:rPr lang="tr-TR" sz="2800" b="1" dirty="0" smtClean="0">
                <a:latin typeface="+mn-lt"/>
              </a:rPr>
              <a:t> </a:t>
            </a:r>
            <a:r>
              <a:rPr lang="tr-TR" sz="2800" b="1" dirty="0" err="1" smtClean="0">
                <a:latin typeface="+mn-lt"/>
              </a:rPr>
              <a:t>eutectics</a:t>
            </a:r>
            <a:endParaRPr lang="en-GB" sz="2800" b="1" dirty="0">
              <a:latin typeface="+mn-lt"/>
            </a:endParaRPr>
          </a:p>
        </p:txBody>
      </p:sp>
      <p:sp>
        <p:nvSpPr>
          <p:cNvPr id="3" name="İçerik Yer Tutucusu 2"/>
          <p:cNvSpPr>
            <a:spLocks noGrp="1"/>
          </p:cNvSpPr>
          <p:nvPr>
            <p:ph idx="1"/>
          </p:nvPr>
        </p:nvSpPr>
        <p:spPr>
          <a:xfrm>
            <a:off x="625830" y="1142420"/>
            <a:ext cx="7886700" cy="4351338"/>
          </a:xfrm>
        </p:spPr>
        <p:txBody>
          <a:bodyPr/>
          <a:lstStyle/>
          <a:p>
            <a:pPr marL="0" indent="0">
              <a:buNone/>
            </a:pPr>
            <a:r>
              <a:rPr lang="tr-TR" sz="2600" b="1" dirty="0" err="1" smtClean="0"/>
              <a:t>Complex</a:t>
            </a:r>
            <a:r>
              <a:rPr lang="tr-TR" sz="2600" b="1" dirty="0" smtClean="0"/>
              <a:t> </a:t>
            </a:r>
            <a:r>
              <a:rPr lang="tr-TR" sz="2600" b="1" dirty="0" err="1" smtClean="0"/>
              <a:t>lamellar</a:t>
            </a:r>
            <a:endParaRPr lang="tr-TR" sz="2600" b="1" dirty="0" smtClean="0"/>
          </a:p>
          <a:p>
            <a:pPr marL="0" indent="0">
              <a:buNone/>
            </a:pPr>
            <a:endParaRPr lang="en-GB" b="1" dirty="0"/>
          </a:p>
        </p:txBody>
      </p:sp>
      <p:pic>
        <p:nvPicPr>
          <p:cNvPr id="4" name="Resim 3"/>
          <p:cNvPicPr>
            <a:picLocks noChangeAspect="1"/>
          </p:cNvPicPr>
          <p:nvPr/>
        </p:nvPicPr>
        <p:blipFill>
          <a:blip r:embed="rId2"/>
          <a:stretch>
            <a:fillRect/>
          </a:stretch>
        </p:blipFill>
        <p:spPr>
          <a:xfrm>
            <a:off x="2132518" y="1532217"/>
            <a:ext cx="5421687" cy="4292031"/>
          </a:xfrm>
          <a:prstGeom prst="rect">
            <a:avLst/>
          </a:prstGeom>
        </p:spPr>
      </p:pic>
      <p:sp>
        <p:nvSpPr>
          <p:cNvPr id="5" name="Metin kutusu 4"/>
          <p:cNvSpPr txBox="1"/>
          <p:nvPr/>
        </p:nvSpPr>
        <p:spPr>
          <a:xfrm>
            <a:off x="746823" y="5925446"/>
            <a:ext cx="7644713" cy="830997"/>
          </a:xfrm>
          <a:prstGeom prst="rect">
            <a:avLst/>
          </a:prstGeom>
          <a:noFill/>
        </p:spPr>
        <p:txBody>
          <a:bodyPr wrap="square" rtlCol="0">
            <a:spAutoFit/>
          </a:bodyPr>
          <a:lstStyle/>
          <a:p>
            <a:r>
              <a:rPr lang="tr-TR" sz="2400" dirty="0" smtClean="0"/>
              <a:t>A </a:t>
            </a:r>
            <a:r>
              <a:rPr lang="tr-TR" sz="2400" dirty="0" err="1" smtClean="0"/>
              <a:t>triple</a:t>
            </a:r>
            <a:r>
              <a:rPr lang="tr-TR" sz="2400" dirty="0" smtClean="0"/>
              <a:t> </a:t>
            </a:r>
            <a:r>
              <a:rPr lang="tr-TR" sz="2400" dirty="0" err="1" smtClean="0"/>
              <a:t>lamellar</a:t>
            </a:r>
            <a:r>
              <a:rPr lang="tr-TR" sz="2400" dirty="0" smtClean="0"/>
              <a:t> </a:t>
            </a:r>
            <a:r>
              <a:rPr lang="tr-TR" sz="2400" dirty="0" err="1" smtClean="0"/>
              <a:t>ternary</a:t>
            </a:r>
            <a:r>
              <a:rPr lang="tr-TR" sz="2400" dirty="0" smtClean="0"/>
              <a:t> </a:t>
            </a:r>
            <a:r>
              <a:rPr lang="tr-TR" sz="2400" dirty="0" err="1" smtClean="0"/>
              <a:t>eutectic</a:t>
            </a:r>
            <a:r>
              <a:rPr lang="tr-TR" sz="2400" dirty="0" smtClean="0"/>
              <a:t> in </a:t>
            </a:r>
            <a:r>
              <a:rPr lang="tr-TR" sz="2400" dirty="0" err="1" smtClean="0"/>
              <a:t>the</a:t>
            </a:r>
            <a:r>
              <a:rPr lang="tr-TR" sz="2400" dirty="0" smtClean="0"/>
              <a:t> </a:t>
            </a:r>
            <a:r>
              <a:rPr lang="tr-TR" sz="2400" dirty="0" err="1" smtClean="0"/>
              <a:t>system</a:t>
            </a:r>
            <a:r>
              <a:rPr lang="tr-TR" sz="2400" dirty="0" smtClean="0"/>
              <a:t> </a:t>
            </a:r>
            <a:r>
              <a:rPr lang="tr-TR" sz="2400" dirty="0" err="1" smtClean="0"/>
              <a:t>cadmium</a:t>
            </a:r>
            <a:r>
              <a:rPr lang="tr-TR" sz="2400" dirty="0" smtClean="0"/>
              <a:t> (</a:t>
            </a:r>
            <a:r>
              <a:rPr lang="el-GR" sz="2400" dirty="0" smtClean="0"/>
              <a:t>α</a:t>
            </a:r>
            <a:r>
              <a:rPr lang="tr-TR" sz="2400" dirty="0" smtClean="0"/>
              <a:t>)-tin (</a:t>
            </a:r>
            <a:r>
              <a:rPr lang="el-GR" sz="2400" dirty="0" smtClean="0"/>
              <a:t>β</a:t>
            </a:r>
            <a:r>
              <a:rPr lang="tr-TR" sz="2400" dirty="0" smtClean="0"/>
              <a:t>)-</a:t>
            </a:r>
            <a:r>
              <a:rPr lang="tr-TR" sz="2400" dirty="0" err="1" smtClean="0"/>
              <a:t>lead</a:t>
            </a:r>
            <a:r>
              <a:rPr lang="tr-TR" sz="2400" dirty="0" smtClean="0"/>
              <a:t> (</a:t>
            </a:r>
            <a:r>
              <a:rPr lang="el-GR" sz="2400" dirty="0" smtClean="0"/>
              <a:t>γ</a:t>
            </a:r>
            <a:r>
              <a:rPr lang="tr-TR" sz="2400" dirty="0" smtClean="0"/>
              <a:t>). The </a:t>
            </a:r>
            <a:r>
              <a:rPr lang="tr-TR" sz="2400" dirty="0" err="1" smtClean="0"/>
              <a:t>lamellar</a:t>
            </a:r>
            <a:r>
              <a:rPr lang="tr-TR" sz="2400" dirty="0" smtClean="0"/>
              <a:t> </a:t>
            </a:r>
            <a:r>
              <a:rPr lang="tr-TR" sz="2400" dirty="0" err="1" smtClean="0"/>
              <a:t>arrangment</a:t>
            </a:r>
            <a:r>
              <a:rPr lang="tr-TR" sz="2400" dirty="0" smtClean="0"/>
              <a:t> is </a:t>
            </a:r>
            <a:r>
              <a:rPr lang="el-GR" sz="2400" dirty="0" smtClean="0"/>
              <a:t>αγβγαγ</a:t>
            </a:r>
            <a:r>
              <a:rPr lang="tr-TR" sz="2400" dirty="0" smtClean="0"/>
              <a:t>.</a:t>
            </a:r>
            <a:endParaRPr lang="en-GB" sz="2400" dirty="0"/>
          </a:p>
        </p:txBody>
      </p:sp>
    </p:spTree>
    <p:extLst>
      <p:ext uri="{BB962C8B-B14F-4D97-AF65-F5344CB8AC3E}">
        <p14:creationId xmlns:p14="http://schemas.microsoft.com/office/powerpoint/2010/main" val="2806000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1354" y="570031"/>
            <a:ext cx="7886700" cy="4351338"/>
          </a:xfrm>
        </p:spPr>
        <p:txBody>
          <a:bodyPr>
            <a:normAutofit/>
          </a:bodyPr>
          <a:lstStyle/>
          <a:p>
            <a:pPr marL="0" indent="0">
              <a:buNone/>
            </a:pPr>
            <a:r>
              <a:rPr lang="tr-TR" sz="2600" b="1" dirty="0" err="1" smtClean="0"/>
              <a:t>Combined</a:t>
            </a:r>
            <a:r>
              <a:rPr lang="tr-TR" sz="2600" b="1" dirty="0" smtClean="0"/>
              <a:t> </a:t>
            </a:r>
            <a:r>
              <a:rPr lang="tr-TR" sz="2600" b="1" dirty="0" err="1" smtClean="0"/>
              <a:t>lamellar-rod-like</a:t>
            </a:r>
            <a:endParaRPr lang="en-GB" sz="2600" b="1" dirty="0"/>
          </a:p>
        </p:txBody>
      </p:sp>
      <p:pic>
        <p:nvPicPr>
          <p:cNvPr id="4" name="Resim 3"/>
          <p:cNvPicPr>
            <a:picLocks noChangeAspect="1"/>
          </p:cNvPicPr>
          <p:nvPr/>
        </p:nvPicPr>
        <p:blipFill>
          <a:blip r:embed="rId2"/>
          <a:stretch>
            <a:fillRect/>
          </a:stretch>
        </p:blipFill>
        <p:spPr>
          <a:xfrm>
            <a:off x="2039484" y="1207736"/>
            <a:ext cx="5390865" cy="4213074"/>
          </a:xfrm>
          <a:prstGeom prst="rect">
            <a:avLst/>
          </a:prstGeom>
        </p:spPr>
      </p:pic>
      <p:sp>
        <p:nvSpPr>
          <p:cNvPr id="5" name="Metin kutusu 4"/>
          <p:cNvSpPr txBox="1"/>
          <p:nvPr/>
        </p:nvSpPr>
        <p:spPr>
          <a:xfrm>
            <a:off x="415825" y="5559074"/>
            <a:ext cx="8638181" cy="1200329"/>
          </a:xfrm>
          <a:prstGeom prst="rect">
            <a:avLst/>
          </a:prstGeom>
          <a:noFill/>
        </p:spPr>
        <p:txBody>
          <a:bodyPr wrap="square" rtlCol="0">
            <a:spAutoFit/>
          </a:bodyPr>
          <a:lstStyle/>
          <a:p>
            <a:r>
              <a:rPr lang="en-GB" sz="2400" dirty="0" smtClean="0"/>
              <a:t>The complex ternary eutectic in the aluminium-copper-magnesium system. The lamellar phases are aluminium and CuAl</a:t>
            </a:r>
            <a:r>
              <a:rPr lang="en-GB" sz="2400" baseline="-25000" dirty="0" smtClean="0"/>
              <a:t>2</a:t>
            </a:r>
            <a:r>
              <a:rPr lang="en-GB" sz="2400" dirty="0" smtClean="0"/>
              <a:t> and the fibrous phase is Mg-rich.</a:t>
            </a:r>
            <a:endParaRPr lang="en-GB" sz="2400" dirty="0"/>
          </a:p>
        </p:txBody>
      </p:sp>
    </p:spTree>
    <p:extLst>
      <p:ext uri="{BB962C8B-B14F-4D97-AF65-F5344CB8AC3E}">
        <p14:creationId xmlns:p14="http://schemas.microsoft.com/office/powerpoint/2010/main" val="174669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9709" y="120427"/>
            <a:ext cx="7886700" cy="1325563"/>
          </a:xfrm>
        </p:spPr>
        <p:txBody>
          <a:bodyPr>
            <a:normAutofit/>
          </a:bodyPr>
          <a:lstStyle/>
          <a:p>
            <a:r>
              <a:rPr lang="tr-TR" sz="2800" b="1" dirty="0" err="1" smtClean="0">
                <a:latin typeface="+mn-lt"/>
              </a:rPr>
              <a:t>Modification</a:t>
            </a:r>
            <a:r>
              <a:rPr lang="tr-TR" sz="2800" b="1" dirty="0" smtClean="0">
                <a:latin typeface="+mn-lt"/>
              </a:rPr>
              <a:t> of </a:t>
            </a:r>
            <a:r>
              <a:rPr lang="tr-TR" sz="2800" b="1" dirty="0" err="1" smtClean="0">
                <a:latin typeface="+mn-lt"/>
              </a:rPr>
              <a:t>eutectics</a:t>
            </a:r>
            <a:endParaRPr lang="en-GB" sz="2800" b="1" dirty="0">
              <a:latin typeface="+mn-lt"/>
            </a:endParaRPr>
          </a:p>
        </p:txBody>
      </p:sp>
      <p:sp>
        <p:nvSpPr>
          <p:cNvPr id="3" name="İçerik Yer Tutucusu 2"/>
          <p:cNvSpPr>
            <a:spLocks noGrp="1"/>
          </p:cNvSpPr>
          <p:nvPr>
            <p:ph idx="1"/>
          </p:nvPr>
        </p:nvSpPr>
        <p:spPr>
          <a:xfrm>
            <a:off x="218941" y="1295000"/>
            <a:ext cx="8590207" cy="4351338"/>
          </a:xfrm>
        </p:spPr>
        <p:txBody>
          <a:bodyPr>
            <a:normAutofit lnSpcReduction="10000"/>
          </a:bodyPr>
          <a:lstStyle/>
          <a:p>
            <a:pPr marL="0" indent="0" algn="just">
              <a:buNone/>
            </a:pPr>
            <a:r>
              <a:rPr lang="en-GB" dirty="0" smtClean="0"/>
              <a:t>Structural modification is produced in the systems aluminium-silicon and iron carbon (graphite). Two points should be noted: (</a:t>
            </a:r>
            <a:r>
              <a:rPr lang="en-GB" dirty="0" err="1" smtClean="0"/>
              <a:t>i</a:t>
            </a:r>
            <a:r>
              <a:rPr lang="en-GB" dirty="0" smtClean="0"/>
              <a:t>) the modified structure has significantly improved mechanical properties, especially toughness, and (ii) the dendritic growth process is affected in such a way that primary dendritic growth occurs in what is nominally an alloy of eutectic composition.</a:t>
            </a:r>
            <a:endParaRPr lang="tr-TR" dirty="0" smtClean="0"/>
          </a:p>
          <a:p>
            <a:pPr marL="0" indent="0" algn="just">
              <a:buNone/>
            </a:pPr>
            <a:endParaRPr lang="tr-TR" dirty="0" smtClean="0"/>
          </a:p>
          <a:p>
            <a:pPr marL="0" indent="0" algn="just">
              <a:buNone/>
            </a:pPr>
            <a:r>
              <a:rPr lang="en-GB" dirty="0" smtClean="0"/>
              <a:t>Eutectic </a:t>
            </a:r>
            <a:r>
              <a:rPr lang="en-GB" dirty="0" err="1" smtClean="0"/>
              <a:t>modificators</a:t>
            </a:r>
            <a:r>
              <a:rPr lang="en-GB" dirty="0" smtClean="0"/>
              <a:t> for Al-Si alloys: Na or </a:t>
            </a:r>
            <a:r>
              <a:rPr lang="en-GB" b="1" dirty="0" err="1" smtClean="0"/>
              <a:t>Sr</a:t>
            </a:r>
            <a:r>
              <a:rPr lang="en-GB" dirty="0" smtClean="0"/>
              <a:t> (~0.01%)</a:t>
            </a:r>
          </a:p>
          <a:p>
            <a:pPr marL="0" indent="0" algn="just">
              <a:buNone/>
            </a:pPr>
            <a:r>
              <a:rPr lang="en-GB" dirty="0" smtClean="0"/>
              <a:t>Eutectic </a:t>
            </a:r>
            <a:r>
              <a:rPr lang="en-GB" dirty="0" err="1" smtClean="0"/>
              <a:t>modificators</a:t>
            </a:r>
            <a:r>
              <a:rPr lang="en-GB" dirty="0" smtClean="0"/>
              <a:t> for Iron-Carbon: </a:t>
            </a:r>
            <a:r>
              <a:rPr lang="en-GB" b="1" dirty="0" smtClean="0"/>
              <a:t>Mg</a:t>
            </a:r>
            <a:r>
              <a:rPr lang="en-GB" dirty="0" smtClean="0"/>
              <a:t> or Ce (~0.030%)</a:t>
            </a:r>
            <a:endParaRPr lang="en-GB" dirty="0"/>
          </a:p>
        </p:txBody>
      </p:sp>
    </p:spTree>
    <p:extLst>
      <p:ext uri="{BB962C8B-B14F-4D97-AF65-F5344CB8AC3E}">
        <p14:creationId xmlns:p14="http://schemas.microsoft.com/office/powerpoint/2010/main" val="164642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5155" y="437881"/>
            <a:ext cx="8077468" cy="5692462"/>
          </a:xfrm>
        </p:spPr>
        <p:txBody>
          <a:bodyPr>
            <a:normAutofit lnSpcReduction="10000"/>
          </a:bodyPr>
          <a:lstStyle/>
          <a:p>
            <a:pPr marL="0" indent="0" algn="just">
              <a:buNone/>
            </a:pPr>
            <a:r>
              <a:rPr lang="en-GB" dirty="0" smtClean="0"/>
              <a:t>The coarse silicon structure of slow-cooled alloys is altered if rapid growth rates are used. A similar effect is produced by adding modifier (Na or </a:t>
            </a:r>
            <a:r>
              <a:rPr lang="en-GB" dirty="0" err="1" smtClean="0"/>
              <a:t>Sr</a:t>
            </a:r>
            <a:r>
              <a:rPr lang="en-GB" dirty="0" smtClean="0"/>
              <a:t>) to the slow cooled alloys. The silicon morphology is basically the same in both the growth rate-modified and additive modified alloys. </a:t>
            </a:r>
          </a:p>
          <a:p>
            <a:pPr marL="0" indent="0" algn="just">
              <a:buNone/>
            </a:pPr>
            <a:r>
              <a:rPr lang="en-GB" dirty="0" smtClean="0"/>
              <a:t>The modification that occurs in the iron-carbon system is even more striking. In the normal structure of grey cast iron, graphite flakes in matrix is altered to graphite spheroids in matrix (ductile</a:t>
            </a:r>
            <a:r>
              <a:rPr lang="tr-TR" dirty="0" smtClean="0"/>
              <a:t> </a:t>
            </a:r>
            <a:r>
              <a:rPr lang="tr-TR" dirty="0" err="1" smtClean="0"/>
              <a:t>cast</a:t>
            </a:r>
            <a:r>
              <a:rPr lang="en-GB" dirty="0" smtClean="0"/>
              <a:t> iron). In this case also there is a dramatic increase in mechanical properties, particularly toughness.  </a:t>
            </a:r>
            <a:endParaRPr lang="tr-TR" dirty="0" smtClean="0"/>
          </a:p>
          <a:p>
            <a:pPr marL="0" indent="0" algn="just">
              <a:buNone/>
            </a:pPr>
            <a:endParaRPr lang="tr-TR" dirty="0"/>
          </a:p>
          <a:p>
            <a:pPr algn="just"/>
            <a:r>
              <a:rPr lang="en-GB" dirty="0" smtClean="0"/>
              <a:t>Modification effects growth process rather than nucleation. </a:t>
            </a:r>
            <a:endParaRPr lang="en-GB" dirty="0"/>
          </a:p>
        </p:txBody>
      </p:sp>
    </p:spTree>
    <p:extLst>
      <p:ext uri="{BB962C8B-B14F-4D97-AF65-F5344CB8AC3E}">
        <p14:creationId xmlns:p14="http://schemas.microsoft.com/office/powerpoint/2010/main" val="2416497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18627" y="128787"/>
            <a:ext cx="4275996" cy="3781493"/>
          </a:xfrm>
          <a:prstGeom prst="rect">
            <a:avLst/>
          </a:prstGeom>
        </p:spPr>
      </p:pic>
      <p:pic>
        <p:nvPicPr>
          <p:cNvPr id="5" name="Resim 4"/>
          <p:cNvPicPr>
            <a:picLocks noChangeAspect="1"/>
          </p:cNvPicPr>
          <p:nvPr/>
        </p:nvPicPr>
        <p:blipFill>
          <a:blip r:embed="rId3"/>
          <a:stretch>
            <a:fillRect/>
          </a:stretch>
        </p:blipFill>
        <p:spPr>
          <a:xfrm>
            <a:off x="4494623" y="244878"/>
            <a:ext cx="4466547" cy="3549309"/>
          </a:xfrm>
          <a:prstGeom prst="rect">
            <a:avLst/>
          </a:prstGeom>
        </p:spPr>
      </p:pic>
      <p:sp>
        <p:nvSpPr>
          <p:cNvPr id="6" name="Metin kutusu 5"/>
          <p:cNvSpPr txBox="1"/>
          <p:nvPr/>
        </p:nvSpPr>
        <p:spPr>
          <a:xfrm>
            <a:off x="514946" y="4058608"/>
            <a:ext cx="3683358" cy="1015663"/>
          </a:xfrm>
          <a:prstGeom prst="rect">
            <a:avLst/>
          </a:prstGeom>
          <a:noFill/>
        </p:spPr>
        <p:txBody>
          <a:bodyPr wrap="square" rtlCol="0">
            <a:spAutoFit/>
          </a:bodyPr>
          <a:lstStyle/>
          <a:p>
            <a:r>
              <a:rPr lang="en-GB" sz="2000" dirty="0" smtClean="0"/>
              <a:t>The normal (unmodified) eutectic structure in the aluminium silicon system.</a:t>
            </a:r>
            <a:endParaRPr lang="en-GB" sz="2000" dirty="0"/>
          </a:p>
        </p:txBody>
      </p:sp>
      <p:sp>
        <p:nvSpPr>
          <p:cNvPr id="7" name="Metin kutusu 6"/>
          <p:cNvSpPr txBox="1"/>
          <p:nvPr/>
        </p:nvSpPr>
        <p:spPr>
          <a:xfrm>
            <a:off x="4860459" y="4058608"/>
            <a:ext cx="3734874" cy="707886"/>
          </a:xfrm>
          <a:prstGeom prst="rect">
            <a:avLst/>
          </a:prstGeom>
          <a:noFill/>
        </p:spPr>
        <p:txBody>
          <a:bodyPr wrap="square" rtlCol="0">
            <a:spAutoFit/>
          </a:bodyPr>
          <a:lstStyle/>
          <a:p>
            <a:r>
              <a:rPr lang="en-GB" sz="2000" dirty="0" smtClean="0"/>
              <a:t>Sodium modified aluminium-silicon eutectic alloy. </a:t>
            </a:r>
            <a:endParaRPr lang="en-GB" sz="2000" dirty="0"/>
          </a:p>
        </p:txBody>
      </p:sp>
      <p:sp>
        <p:nvSpPr>
          <p:cNvPr id="8" name="Metin kutusu 7"/>
          <p:cNvSpPr txBox="1"/>
          <p:nvPr/>
        </p:nvSpPr>
        <p:spPr>
          <a:xfrm>
            <a:off x="624522" y="5222599"/>
            <a:ext cx="7740202"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Na or </a:t>
            </a:r>
            <a:r>
              <a:rPr lang="en-GB" sz="2400" dirty="0" err="1" smtClean="0"/>
              <a:t>Sr</a:t>
            </a:r>
            <a:r>
              <a:rPr lang="en-GB" sz="2400" dirty="0" smtClean="0"/>
              <a:t> are surface active elements. The absorbed Na or </a:t>
            </a:r>
            <a:r>
              <a:rPr lang="en-GB" sz="2400" dirty="0" err="1" smtClean="0"/>
              <a:t>Sr</a:t>
            </a:r>
            <a:r>
              <a:rPr lang="en-GB" sz="2400" dirty="0" smtClean="0"/>
              <a:t> at the Si/liquid interface prevents the diffusion of Si to form the modified  fine Si structure.</a:t>
            </a:r>
            <a:endParaRPr lang="en-GB" sz="2400" dirty="0"/>
          </a:p>
        </p:txBody>
      </p:sp>
    </p:spTree>
    <p:extLst>
      <p:ext uri="{BB962C8B-B14F-4D97-AF65-F5344CB8AC3E}">
        <p14:creationId xmlns:p14="http://schemas.microsoft.com/office/powerpoint/2010/main" val="640558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86366" y="97306"/>
            <a:ext cx="4679059" cy="6554632"/>
          </a:xfrm>
          <a:prstGeom prst="rect">
            <a:avLst/>
          </a:prstGeom>
        </p:spPr>
      </p:pic>
      <p:sp>
        <p:nvSpPr>
          <p:cNvPr id="5" name="Metin kutusu 4"/>
          <p:cNvSpPr txBox="1"/>
          <p:nvPr/>
        </p:nvSpPr>
        <p:spPr>
          <a:xfrm>
            <a:off x="5383369" y="386366"/>
            <a:ext cx="3503054" cy="4154984"/>
          </a:xfrm>
          <a:prstGeom prst="rect">
            <a:avLst/>
          </a:prstGeom>
          <a:noFill/>
        </p:spPr>
        <p:txBody>
          <a:bodyPr wrap="square" rtlCol="0">
            <a:spAutoFit/>
          </a:bodyPr>
          <a:lstStyle/>
          <a:p>
            <a:r>
              <a:rPr lang="en-GB" sz="2400" dirty="0" smtClean="0"/>
              <a:t>SEM micrographs of aluminium-silicon alloys after heavy etching of the aluminium matrix: (a) coarse silicon structure of unmodified slow-cooled alloy; (b) filamentary silicon in a quenched alloy (growth rate modified); (c) filamentary silicon in sodium-modified alloy. </a:t>
            </a:r>
            <a:endParaRPr lang="en-GB" sz="2400" dirty="0"/>
          </a:p>
        </p:txBody>
      </p:sp>
    </p:spTree>
    <p:extLst>
      <p:ext uri="{BB962C8B-B14F-4D97-AF65-F5344CB8AC3E}">
        <p14:creationId xmlns:p14="http://schemas.microsoft.com/office/powerpoint/2010/main" val="13623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546" y="0"/>
            <a:ext cx="7886700" cy="1325563"/>
          </a:xfrm>
        </p:spPr>
        <p:txBody>
          <a:bodyPr>
            <a:normAutofit/>
          </a:bodyPr>
          <a:lstStyle/>
          <a:p>
            <a:r>
              <a:rPr lang="tr-TR" sz="3000" b="1" dirty="0" err="1" smtClean="0">
                <a:latin typeface="+mn-lt"/>
              </a:rPr>
              <a:t>Eutectics</a:t>
            </a:r>
            <a:endParaRPr lang="en-GB" sz="3000" b="1" dirty="0">
              <a:latin typeface="+mn-lt"/>
            </a:endParaRPr>
          </a:p>
        </p:txBody>
      </p:sp>
      <p:sp>
        <p:nvSpPr>
          <p:cNvPr id="3" name="İçerik Yer Tutucusu 2"/>
          <p:cNvSpPr>
            <a:spLocks noGrp="1"/>
          </p:cNvSpPr>
          <p:nvPr>
            <p:ph idx="1"/>
          </p:nvPr>
        </p:nvSpPr>
        <p:spPr>
          <a:xfrm>
            <a:off x="154546" y="1023871"/>
            <a:ext cx="8989454" cy="5550794"/>
          </a:xfrm>
        </p:spPr>
        <p:txBody>
          <a:bodyPr>
            <a:normAutofit fontScale="92500" lnSpcReduction="10000"/>
          </a:bodyPr>
          <a:lstStyle/>
          <a:p>
            <a:pPr marL="0" indent="0">
              <a:buNone/>
            </a:pPr>
            <a:r>
              <a:rPr lang="tr-TR" dirty="0" err="1" smtClean="0"/>
              <a:t>In</a:t>
            </a:r>
            <a:r>
              <a:rPr lang="tr-TR" dirty="0" smtClean="0"/>
              <a:t> </a:t>
            </a:r>
            <a:r>
              <a:rPr lang="tr-TR" dirty="0" err="1" smtClean="0"/>
              <a:t>Greek</a:t>
            </a:r>
            <a:r>
              <a:rPr lang="tr-TR" dirty="0" smtClean="0"/>
              <a:t> </a:t>
            </a:r>
            <a:r>
              <a:rPr lang="tr-TR" dirty="0" err="1" smtClean="0"/>
              <a:t>words</a:t>
            </a:r>
            <a:r>
              <a:rPr lang="tr-TR" dirty="0" smtClean="0"/>
              <a:t> </a:t>
            </a:r>
            <a:r>
              <a:rPr lang="tr-TR" dirty="0" err="1" smtClean="0"/>
              <a:t>eu</a:t>
            </a:r>
            <a:r>
              <a:rPr lang="tr-TR" dirty="0" smtClean="0"/>
              <a:t>: </a:t>
            </a:r>
            <a:r>
              <a:rPr lang="tr-TR" dirty="0" err="1" smtClean="0"/>
              <a:t>easy</a:t>
            </a:r>
            <a:r>
              <a:rPr lang="tr-TR" dirty="0" smtClean="0"/>
              <a:t>, </a:t>
            </a:r>
            <a:r>
              <a:rPr lang="tr-TR" dirty="0" err="1" smtClean="0"/>
              <a:t>teksis</a:t>
            </a:r>
            <a:r>
              <a:rPr lang="tr-TR" dirty="0" smtClean="0"/>
              <a:t>: </a:t>
            </a:r>
            <a:r>
              <a:rPr lang="tr-TR" dirty="0" err="1" smtClean="0"/>
              <a:t>melting</a:t>
            </a:r>
            <a:r>
              <a:rPr lang="tr-TR" dirty="0" smtClean="0"/>
              <a:t> </a:t>
            </a:r>
          </a:p>
          <a:p>
            <a:pPr marL="0" indent="0">
              <a:buNone/>
            </a:pPr>
            <a:r>
              <a:rPr lang="tr-TR" dirty="0" err="1" smtClean="0"/>
              <a:t>Eutectic</a:t>
            </a:r>
            <a:r>
              <a:rPr lang="tr-TR" dirty="0"/>
              <a:t>:</a:t>
            </a:r>
            <a:r>
              <a:rPr lang="tr-TR" dirty="0" smtClean="0"/>
              <a:t> </a:t>
            </a:r>
            <a:r>
              <a:rPr lang="tr-TR" dirty="0" err="1" smtClean="0"/>
              <a:t>Easy</a:t>
            </a:r>
            <a:r>
              <a:rPr lang="tr-TR" dirty="0" smtClean="0"/>
              <a:t> </a:t>
            </a:r>
            <a:r>
              <a:rPr lang="tr-TR" dirty="0" err="1" smtClean="0"/>
              <a:t>melting</a:t>
            </a:r>
            <a:endParaRPr lang="tr-TR" dirty="0" smtClean="0"/>
          </a:p>
          <a:p>
            <a:pPr marL="0" indent="0">
              <a:buNone/>
            </a:pPr>
            <a:r>
              <a:rPr lang="en-GB" b="1" dirty="0" smtClean="0"/>
              <a:t>Binary eutectics</a:t>
            </a:r>
          </a:p>
          <a:p>
            <a:pPr marL="0" indent="0">
              <a:buNone/>
            </a:pPr>
            <a:r>
              <a:rPr lang="en-GB" dirty="0" smtClean="0"/>
              <a:t>Considering the alloy of eutectic composition, the component phases solidify simultaneously to give a structure consisting of an intimate mixture o these phases. </a:t>
            </a:r>
          </a:p>
          <a:p>
            <a:pPr marL="0" indent="0">
              <a:buNone/>
            </a:pPr>
            <a:r>
              <a:rPr lang="en-GB" dirty="0" smtClean="0"/>
              <a:t>The different structures of eutectics are divided into three groups:</a:t>
            </a:r>
          </a:p>
          <a:p>
            <a:pPr marL="0" indent="0">
              <a:buNone/>
            </a:pPr>
            <a:r>
              <a:rPr lang="tr-TR" dirty="0" smtClean="0"/>
              <a:t>			</a:t>
            </a:r>
            <a:r>
              <a:rPr lang="en-GB" dirty="0" smtClean="0"/>
              <a:t>(</a:t>
            </a:r>
            <a:r>
              <a:rPr lang="en-GB" dirty="0" err="1" smtClean="0"/>
              <a:t>i</a:t>
            </a:r>
            <a:r>
              <a:rPr lang="en-GB" dirty="0" smtClean="0"/>
              <a:t>) rough-rough</a:t>
            </a:r>
          </a:p>
          <a:p>
            <a:pPr marL="0" indent="0">
              <a:buNone/>
            </a:pPr>
            <a:r>
              <a:rPr lang="tr-TR" dirty="0" smtClean="0"/>
              <a:t>		            </a:t>
            </a:r>
            <a:r>
              <a:rPr lang="en-GB" dirty="0" smtClean="0"/>
              <a:t>(ii) rough-faceted</a:t>
            </a:r>
          </a:p>
          <a:p>
            <a:pPr marL="0" indent="0">
              <a:buNone/>
            </a:pPr>
            <a:r>
              <a:rPr lang="tr-TR" dirty="0" smtClean="0"/>
              <a:t>			</a:t>
            </a:r>
            <a:r>
              <a:rPr lang="en-GB" dirty="0" smtClean="0"/>
              <a:t>(iii)</a:t>
            </a:r>
            <a:r>
              <a:rPr lang="tr-TR" dirty="0" smtClean="0"/>
              <a:t> </a:t>
            </a:r>
            <a:r>
              <a:rPr lang="en-GB" dirty="0" smtClean="0"/>
              <a:t>faceted-faceted</a:t>
            </a:r>
            <a:endParaRPr lang="tr-TR" dirty="0" smtClean="0"/>
          </a:p>
          <a:p>
            <a:pPr marL="0" indent="0">
              <a:buNone/>
            </a:pPr>
            <a:endParaRPr lang="tr-TR" dirty="0" smtClean="0"/>
          </a:p>
          <a:p>
            <a:pPr marL="0" indent="0">
              <a:buNone/>
            </a:pPr>
            <a:r>
              <a:rPr lang="tr-TR" dirty="0" err="1" smtClean="0"/>
              <a:t>rough</a:t>
            </a:r>
            <a:r>
              <a:rPr lang="tr-TR" dirty="0" smtClean="0"/>
              <a:t>: </a:t>
            </a:r>
            <a:r>
              <a:rPr lang="el-GR" dirty="0" smtClean="0"/>
              <a:t>α</a:t>
            </a:r>
            <a:r>
              <a:rPr lang="tr-TR" dirty="0" smtClean="0"/>
              <a:t> &lt; 2   </a:t>
            </a:r>
            <a:r>
              <a:rPr lang="tr-TR" dirty="0" err="1" smtClean="0"/>
              <a:t>faceted</a:t>
            </a:r>
            <a:r>
              <a:rPr lang="tr-TR" dirty="0" smtClean="0"/>
              <a:t>: </a:t>
            </a:r>
            <a:r>
              <a:rPr lang="el-GR" dirty="0" smtClean="0"/>
              <a:t>α</a:t>
            </a:r>
            <a:r>
              <a:rPr lang="tr-TR" dirty="0" smtClean="0"/>
              <a:t> &gt; 2 </a:t>
            </a:r>
            <a:endParaRPr lang="tr-TR" dirty="0"/>
          </a:p>
        </p:txBody>
      </p:sp>
    </p:spTree>
    <p:extLst>
      <p:ext uri="{BB962C8B-B14F-4D97-AF65-F5344CB8AC3E}">
        <p14:creationId xmlns:p14="http://schemas.microsoft.com/office/powerpoint/2010/main" val="1976476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stretch>
            <a:fillRect/>
          </a:stretch>
        </p:blipFill>
        <p:spPr>
          <a:xfrm>
            <a:off x="528035" y="320908"/>
            <a:ext cx="4004564" cy="6307555"/>
          </a:xfrm>
          <a:prstGeom prst="rect">
            <a:avLst/>
          </a:prstGeom>
        </p:spPr>
      </p:pic>
      <p:sp>
        <p:nvSpPr>
          <p:cNvPr id="9" name="Metin kutusu 8"/>
          <p:cNvSpPr txBox="1"/>
          <p:nvPr/>
        </p:nvSpPr>
        <p:spPr>
          <a:xfrm>
            <a:off x="4997003" y="682580"/>
            <a:ext cx="3412901" cy="2677656"/>
          </a:xfrm>
          <a:prstGeom prst="rect">
            <a:avLst/>
          </a:prstGeom>
          <a:noFill/>
        </p:spPr>
        <p:txBody>
          <a:bodyPr wrap="square" rtlCol="0">
            <a:spAutoFit/>
          </a:bodyPr>
          <a:lstStyle/>
          <a:p>
            <a:r>
              <a:rPr lang="en-GB" sz="2400" dirty="0" smtClean="0"/>
              <a:t>(a) Normal as-cast grey cast iron showing flake graphite</a:t>
            </a:r>
            <a:r>
              <a:rPr lang="tr-TR" sz="2400" dirty="0" smtClean="0"/>
              <a:t>s</a:t>
            </a:r>
            <a:r>
              <a:rPr lang="en-GB" sz="2400" dirty="0" smtClean="0"/>
              <a:t> in </a:t>
            </a:r>
            <a:r>
              <a:rPr lang="en-GB" sz="2400" dirty="0" err="1" smtClean="0"/>
              <a:t>pearlitic</a:t>
            </a:r>
            <a:r>
              <a:rPr lang="en-GB" sz="2400" dirty="0" smtClean="0"/>
              <a:t> matrix. (b) Modified spheroidal graphite cast iron in </a:t>
            </a:r>
            <a:r>
              <a:rPr lang="en-GB" sz="2400" dirty="0" err="1" smtClean="0"/>
              <a:t>pearlitic</a:t>
            </a:r>
            <a:r>
              <a:rPr lang="en-GB" sz="2400" dirty="0" smtClean="0"/>
              <a:t> matrix. (Ductile cast iron) </a:t>
            </a:r>
            <a:endParaRPr lang="en-GB" sz="2400" dirty="0"/>
          </a:p>
        </p:txBody>
      </p:sp>
    </p:spTree>
    <p:extLst>
      <p:ext uri="{BB962C8B-B14F-4D97-AF65-F5344CB8AC3E}">
        <p14:creationId xmlns:p14="http://schemas.microsoft.com/office/powerpoint/2010/main" val="2353763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9709" y="249216"/>
            <a:ext cx="7886700" cy="1325563"/>
          </a:xfrm>
        </p:spPr>
        <p:txBody>
          <a:bodyPr>
            <a:normAutofit/>
          </a:bodyPr>
          <a:lstStyle/>
          <a:p>
            <a:r>
              <a:rPr lang="tr-TR" sz="2800" b="1" dirty="0" err="1" smtClean="0">
                <a:latin typeface="+mn-lt"/>
              </a:rPr>
              <a:t>Nucleation</a:t>
            </a:r>
            <a:r>
              <a:rPr lang="tr-TR" sz="2800" b="1" dirty="0" smtClean="0">
                <a:latin typeface="+mn-lt"/>
              </a:rPr>
              <a:t> of </a:t>
            </a:r>
            <a:r>
              <a:rPr lang="tr-TR" sz="2800" b="1" dirty="0" err="1" smtClean="0">
                <a:latin typeface="+mn-lt"/>
              </a:rPr>
              <a:t>flake</a:t>
            </a:r>
            <a:r>
              <a:rPr lang="tr-TR" sz="2800" b="1" dirty="0" smtClean="0">
                <a:latin typeface="+mn-lt"/>
              </a:rPr>
              <a:t> </a:t>
            </a:r>
            <a:r>
              <a:rPr lang="tr-TR" sz="2800" b="1" dirty="0" err="1" smtClean="0">
                <a:latin typeface="+mn-lt"/>
              </a:rPr>
              <a:t>graphite</a:t>
            </a:r>
            <a:endParaRPr lang="en-GB" sz="2800" b="1" dirty="0">
              <a:latin typeface="+mn-lt"/>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86826" y="2524259"/>
            <a:ext cx="3557174" cy="241285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98" y="2027108"/>
            <a:ext cx="5323182" cy="2910006"/>
          </a:xfrm>
          <a:prstGeom prst="rect">
            <a:avLst/>
          </a:prstGeom>
        </p:spPr>
      </p:pic>
      <p:sp>
        <p:nvSpPr>
          <p:cNvPr id="6" name="Metin kutusu 5"/>
          <p:cNvSpPr txBox="1"/>
          <p:nvPr/>
        </p:nvSpPr>
        <p:spPr>
          <a:xfrm>
            <a:off x="631065" y="5020111"/>
            <a:ext cx="4820905" cy="369332"/>
          </a:xfrm>
          <a:prstGeom prst="rect">
            <a:avLst/>
          </a:prstGeom>
          <a:noFill/>
        </p:spPr>
        <p:txBody>
          <a:bodyPr wrap="square" rtlCol="0">
            <a:spAutoFit/>
          </a:bodyPr>
          <a:lstStyle/>
          <a:p>
            <a:r>
              <a:rPr lang="tr-TR" dirty="0" err="1" smtClean="0"/>
              <a:t>Oxide</a:t>
            </a:r>
            <a:r>
              <a:rPr lang="tr-TR" dirty="0" smtClean="0"/>
              <a:t> at </a:t>
            </a:r>
            <a:r>
              <a:rPr lang="tr-TR" dirty="0" err="1" smtClean="0"/>
              <a:t>the</a:t>
            </a:r>
            <a:r>
              <a:rPr lang="tr-TR" dirty="0" smtClean="0"/>
              <a:t> </a:t>
            </a:r>
            <a:r>
              <a:rPr lang="tr-TR" dirty="0" err="1" smtClean="0"/>
              <a:t>center</a:t>
            </a:r>
            <a:r>
              <a:rPr lang="tr-TR" dirty="0" smtClean="0"/>
              <a:t> can be </a:t>
            </a:r>
            <a:r>
              <a:rPr lang="tr-TR" dirty="0" err="1" smtClean="0"/>
              <a:t>oxides</a:t>
            </a:r>
            <a:r>
              <a:rPr lang="tr-TR" dirty="0" smtClean="0"/>
              <a:t> of </a:t>
            </a:r>
            <a:r>
              <a:rPr lang="tr-TR" dirty="0" err="1" smtClean="0"/>
              <a:t>Ba</a:t>
            </a:r>
            <a:r>
              <a:rPr lang="tr-TR" dirty="0" smtClean="0"/>
              <a:t>, </a:t>
            </a:r>
            <a:r>
              <a:rPr lang="tr-TR" dirty="0" err="1" smtClean="0"/>
              <a:t>Ca</a:t>
            </a:r>
            <a:r>
              <a:rPr lang="tr-TR" dirty="0" smtClean="0"/>
              <a:t> </a:t>
            </a:r>
            <a:r>
              <a:rPr lang="tr-TR" dirty="0" err="1" smtClean="0"/>
              <a:t>or</a:t>
            </a:r>
            <a:r>
              <a:rPr lang="tr-TR" dirty="0" smtClean="0"/>
              <a:t> Al.</a:t>
            </a:r>
            <a:endParaRPr lang="en-GB" dirty="0"/>
          </a:p>
        </p:txBody>
      </p:sp>
    </p:spTree>
    <p:extLst>
      <p:ext uri="{BB962C8B-B14F-4D97-AF65-F5344CB8AC3E}">
        <p14:creationId xmlns:p14="http://schemas.microsoft.com/office/powerpoint/2010/main" val="1718122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0097" y="210579"/>
            <a:ext cx="7886700" cy="1325563"/>
          </a:xfrm>
        </p:spPr>
        <p:txBody>
          <a:bodyPr>
            <a:normAutofit/>
          </a:bodyPr>
          <a:lstStyle/>
          <a:p>
            <a:r>
              <a:rPr lang="tr-TR" sz="2800" b="1" dirty="0" err="1" smtClean="0">
                <a:latin typeface="+mn-lt"/>
              </a:rPr>
              <a:t>Nucleation</a:t>
            </a:r>
            <a:r>
              <a:rPr lang="tr-TR" sz="2800" b="1" dirty="0" smtClean="0">
                <a:latin typeface="+mn-lt"/>
              </a:rPr>
              <a:t> of </a:t>
            </a:r>
            <a:r>
              <a:rPr lang="tr-TR" sz="2800" b="1" dirty="0" err="1" smtClean="0">
                <a:latin typeface="+mn-lt"/>
              </a:rPr>
              <a:t>spheroidal</a:t>
            </a:r>
            <a:r>
              <a:rPr lang="tr-TR" sz="2800" b="1" dirty="0" smtClean="0">
                <a:latin typeface="+mn-lt"/>
              </a:rPr>
              <a:t> </a:t>
            </a:r>
            <a:r>
              <a:rPr lang="tr-TR" sz="2800" b="1" dirty="0" err="1" smtClean="0">
                <a:latin typeface="+mn-lt"/>
              </a:rPr>
              <a:t>graphite</a:t>
            </a:r>
            <a:endParaRPr lang="en-GB" sz="2800" b="1" dirty="0">
              <a:latin typeface="+mn-lt"/>
            </a:endParaRPr>
          </a:p>
        </p:txBody>
      </p:sp>
      <p:pic>
        <p:nvPicPr>
          <p:cNvPr id="4" name="İçerik Yer Tutucusu 4"/>
          <p:cNvPicPr>
            <a:picLocks noGrp="1" noChangeAspect="1"/>
          </p:cNvPicPr>
          <p:nvPr>
            <p:ph idx="1"/>
          </p:nvPr>
        </p:nvPicPr>
        <p:blipFill>
          <a:blip r:embed="rId2"/>
          <a:stretch>
            <a:fillRect/>
          </a:stretch>
        </p:blipFill>
        <p:spPr>
          <a:xfrm>
            <a:off x="358193" y="1850120"/>
            <a:ext cx="4025254" cy="2628094"/>
          </a:xfrm>
          <a:prstGeom prst="rect">
            <a:avLst/>
          </a:prstGeom>
        </p:spPr>
      </p:pic>
      <p:pic>
        <p:nvPicPr>
          <p:cNvPr id="5" name="Resim 4"/>
          <p:cNvPicPr>
            <a:picLocks noChangeAspect="1"/>
          </p:cNvPicPr>
          <p:nvPr/>
        </p:nvPicPr>
        <p:blipFill>
          <a:blip r:embed="rId3"/>
          <a:stretch>
            <a:fillRect/>
          </a:stretch>
        </p:blipFill>
        <p:spPr>
          <a:xfrm>
            <a:off x="4868214" y="1879548"/>
            <a:ext cx="3966693" cy="2569237"/>
          </a:xfrm>
          <a:prstGeom prst="rect">
            <a:avLst/>
          </a:prstGeom>
        </p:spPr>
      </p:pic>
      <p:pic>
        <p:nvPicPr>
          <p:cNvPr id="2050" name="Picture 2" descr="POINTS IN SOLIDIFICATION PROCESS OF GRAY CAST IRON AND NODULAR CAST IRON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584" y="4637644"/>
            <a:ext cx="666750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77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0067" y="257577"/>
            <a:ext cx="7886700" cy="1325563"/>
          </a:xfrm>
        </p:spPr>
        <p:txBody>
          <a:bodyPr>
            <a:normAutofit/>
          </a:bodyPr>
          <a:lstStyle/>
          <a:p>
            <a:r>
              <a:rPr lang="tr-TR" sz="2800" b="1" dirty="0" err="1" smtClean="0">
                <a:latin typeface="+mn-lt"/>
              </a:rPr>
              <a:t>Growth</a:t>
            </a:r>
            <a:r>
              <a:rPr lang="tr-TR" sz="2800" b="1" dirty="0" smtClean="0">
                <a:latin typeface="+mn-lt"/>
              </a:rPr>
              <a:t> of </a:t>
            </a:r>
            <a:r>
              <a:rPr lang="tr-TR" sz="2800" b="1" dirty="0" err="1" smtClean="0">
                <a:latin typeface="+mn-lt"/>
              </a:rPr>
              <a:t>graphite</a:t>
            </a:r>
            <a:r>
              <a:rPr lang="tr-TR" sz="2800" b="1" dirty="0" smtClean="0">
                <a:latin typeface="+mn-lt"/>
              </a:rPr>
              <a:t> in </a:t>
            </a:r>
            <a:r>
              <a:rPr lang="tr-TR" sz="2800" b="1" dirty="0" err="1" smtClean="0">
                <a:latin typeface="+mn-lt"/>
              </a:rPr>
              <a:t>cast</a:t>
            </a:r>
            <a:r>
              <a:rPr lang="tr-TR" sz="2800" b="1" dirty="0" smtClean="0">
                <a:latin typeface="+mn-lt"/>
              </a:rPr>
              <a:t> </a:t>
            </a:r>
            <a:r>
              <a:rPr lang="tr-TR" sz="2800" b="1" dirty="0" err="1" smtClean="0">
                <a:latin typeface="+mn-lt"/>
              </a:rPr>
              <a:t>iron</a:t>
            </a:r>
            <a:endParaRPr lang="en-GB" sz="2800" b="1" dirty="0">
              <a:latin typeface="+mn-lt"/>
            </a:endParaRPr>
          </a:p>
        </p:txBody>
      </p:sp>
      <p:pic>
        <p:nvPicPr>
          <p:cNvPr id="4" name="İçerik Yer Tutucusu 3"/>
          <p:cNvPicPr>
            <a:picLocks noGrp="1" noChangeAspect="1"/>
          </p:cNvPicPr>
          <p:nvPr>
            <p:ph idx="1"/>
          </p:nvPr>
        </p:nvPicPr>
        <p:blipFill>
          <a:blip r:embed="rId2"/>
          <a:stretch>
            <a:fillRect/>
          </a:stretch>
        </p:blipFill>
        <p:spPr>
          <a:xfrm>
            <a:off x="1015323" y="2064178"/>
            <a:ext cx="6736187" cy="4007280"/>
          </a:xfrm>
          <a:prstGeom prst="rect">
            <a:avLst/>
          </a:prstGeom>
        </p:spPr>
      </p:pic>
    </p:spTree>
    <p:extLst>
      <p:ext uri="{BB962C8B-B14F-4D97-AF65-F5344CB8AC3E}">
        <p14:creationId xmlns:p14="http://schemas.microsoft.com/office/powerpoint/2010/main" val="1532135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7286" y="962741"/>
            <a:ext cx="7886700" cy="4351338"/>
          </a:xfrm>
        </p:spPr>
        <p:txBody>
          <a:bodyPr>
            <a:normAutofit/>
          </a:bodyPr>
          <a:lstStyle/>
          <a:p>
            <a:pPr marL="0" indent="0" algn="just">
              <a:buNone/>
            </a:pPr>
            <a:r>
              <a:rPr lang="en-GB" dirty="0"/>
              <a:t>Mg addition for spheroidal graphite formation decrease levels of S and O by forming </a:t>
            </a:r>
            <a:r>
              <a:rPr lang="en-GB" dirty="0" err="1"/>
              <a:t>MgS</a:t>
            </a:r>
            <a:r>
              <a:rPr lang="en-GB" dirty="0"/>
              <a:t> and </a:t>
            </a:r>
            <a:r>
              <a:rPr lang="en-GB" dirty="0" err="1"/>
              <a:t>MgO</a:t>
            </a:r>
            <a:r>
              <a:rPr lang="en-GB" dirty="0"/>
              <a:t> compounds. These elements are surface active elements and reduce surface tension of molten iron. So in the presence of high S and O levels</a:t>
            </a:r>
            <a:r>
              <a:rPr lang="tr-TR" dirty="0"/>
              <a:t>,</a:t>
            </a:r>
            <a:r>
              <a:rPr lang="en-GB" dirty="0"/>
              <a:t> graphite nucleus can change its shape and grow outside to austenite </a:t>
            </a:r>
            <a:r>
              <a:rPr lang="en-GB" dirty="0" smtClean="0"/>
              <a:t>case.</a:t>
            </a:r>
            <a:r>
              <a:rPr lang="tr-TR" dirty="0" smtClean="0"/>
              <a:t> </a:t>
            </a:r>
            <a:r>
              <a:rPr lang="tr-TR" dirty="0" err="1" smtClean="0"/>
              <a:t>Thus</a:t>
            </a:r>
            <a:r>
              <a:rPr lang="tr-TR" dirty="0" smtClean="0"/>
              <a:t> </a:t>
            </a:r>
            <a:r>
              <a:rPr lang="en-GB" dirty="0"/>
              <a:t>lamellar graphite forms.</a:t>
            </a:r>
            <a:r>
              <a:rPr lang="tr-TR" dirty="0"/>
              <a:t> </a:t>
            </a:r>
            <a:r>
              <a:rPr lang="tr-TR" dirty="0" err="1"/>
              <a:t>With</a:t>
            </a:r>
            <a:r>
              <a:rPr lang="tr-TR" dirty="0"/>
              <a:t> </a:t>
            </a:r>
            <a:r>
              <a:rPr lang="tr-TR" dirty="0" err="1"/>
              <a:t>high</a:t>
            </a:r>
            <a:r>
              <a:rPr lang="tr-TR" dirty="0"/>
              <a:t> </a:t>
            </a:r>
            <a:r>
              <a:rPr lang="tr-TR" dirty="0" err="1"/>
              <a:t>surface</a:t>
            </a:r>
            <a:r>
              <a:rPr lang="tr-TR" dirty="0"/>
              <a:t> </a:t>
            </a:r>
            <a:r>
              <a:rPr lang="tr-TR" dirty="0" err="1"/>
              <a:t>tension</a:t>
            </a:r>
            <a:r>
              <a:rPr lang="tr-TR" dirty="0"/>
              <a:t> </a:t>
            </a:r>
            <a:r>
              <a:rPr lang="tr-TR" dirty="0" err="1"/>
              <a:t>condition</a:t>
            </a:r>
            <a:r>
              <a:rPr lang="tr-TR" dirty="0"/>
              <a:t> in </a:t>
            </a:r>
            <a:r>
              <a:rPr lang="tr-TR" dirty="0" err="1"/>
              <a:t>liquid</a:t>
            </a:r>
            <a:r>
              <a:rPr lang="tr-TR" dirty="0"/>
              <a:t> </a:t>
            </a:r>
            <a:r>
              <a:rPr lang="tr-TR" dirty="0" err="1" smtClean="0"/>
              <a:t>iron</a:t>
            </a:r>
            <a:r>
              <a:rPr lang="tr-TR" dirty="0" smtClean="0"/>
              <a:t>, </a:t>
            </a:r>
            <a:r>
              <a:rPr lang="tr-TR" dirty="0" err="1" smtClean="0"/>
              <a:t>spheroidal</a:t>
            </a:r>
            <a:r>
              <a:rPr lang="tr-TR" dirty="0" smtClean="0"/>
              <a:t> </a:t>
            </a:r>
            <a:r>
              <a:rPr lang="tr-TR" dirty="0" err="1"/>
              <a:t>nucleus</a:t>
            </a:r>
            <a:r>
              <a:rPr lang="tr-TR" dirty="0"/>
              <a:t> can </a:t>
            </a:r>
            <a:r>
              <a:rPr lang="tr-TR" dirty="0" smtClean="0"/>
              <a:t>not </a:t>
            </a:r>
            <a:r>
              <a:rPr lang="tr-TR" dirty="0" err="1"/>
              <a:t>change</a:t>
            </a:r>
            <a:r>
              <a:rPr lang="tr-TR" dirty="0"/>
              <a:t> </a:t>
            </a:r>
            <a:r>
              <a:rPr lang="tr-TR" dirty="0" err="1"/>
              <a:t>its</a:t>
            </a:r>
            <a:r>
              <a:rPr lang="tr-TR" dirty="0"/>
              <a:t> </a:t>
            </a:r>
            <a:r>
              <a:rPr lang="tr-TR" dirty="0" err="1" smtClean="0"/>
              <a:t>shape</a:t>
            </a:r>
            <a:r>
              <a:rPr lang="tr-TR" dirty="0"/>
              <a:t> </a:t>
            </a:r>
            <a:r>
              <a:rPr lang="tr-TR" dirty="0" err="1" smtClean="0"/>
              <a:t>and</a:t>
            </a:r>
            <a:r>
              <a:rPr lang="tr-TR" dirty="0" smtClean="0"/>
              <a:t> </a:t>
            </a:r>
            <a:r>
              <a:rPr lang="tr-TR" dirty="0" err="1" smtClean="0"/>
              <a:t>become</a:t>
            </a:r>
            <a:r>
              <a:rPr lang="tr-TR" dirty="0" smtClean="0"/>
              <a:t> a </a:t>
            </a:r>
            <a:r>
              <a:rPr lang="tr-TR" dirty="0" err="1" smtClean="0"/>
              <a:t>spheroidal</a:t>
            </a:r>
            <a:r>
              <a:rPr lang="tr-TR" dirty="0" smtClean="0"/>
              <a:t> </a:t>
            </a:r>
            <a:r>
              <a:rPr lang="tr-TR" dirty="0" err="1" smtClean="0"/>
              <a:t>graphite</a:t>
            </a:r>
            <a:r>
              <a:rPr lang="tr-TR" dirty="0" smtClean="0"/>
              <a:t> at he </a:t>
            </a:r>
            <a:r>
              <a:rPr lang="tr-TR" dirty="0" err="1" smtClean="0"/>
              <a:t>end</a:t>
            </a:r>
            <a:r>
              <a:rPr lang="tr-TR" dirty="0" smtClean="0"/>
              <a:t> of </a:t>
            </a:r>
            <a:r>
              <a:rPr lang="tr-TR" dirty="0" err="1" smtClean="0"/>
              <a:t>the</a:t>
            </a:r>
            <a:r>
              <a:rPr lang="tr-TR" dirty="0" smtClean="0"/>
              <a:t> </a:t>
            </a:r>
            <a:r>
              <a:rPr lang="tr-TR" dirty="0" err="1" smtClean="0"/>
              <a:t>solidification</a:t>
            </a:r>
            <a:r>
              <a:rPr lang="tr-TR" dirty="0" smtClean="0"/>
              <a:t>.  </a:t>
            </a:r>
            <a:endParaRPr lang="en-GB" dirty="0"/>
          </a:p>
          <a:p>
            <a:pPr marL="0" indent="0">
              <a:buNone/>
            </a:pPr>
            <a:endParaRPr lang="en-GB" dirty="0"/>
          </a:p>
        </p:txBody>
      </p:sp>
    </p:spTree>
    <p:extLst>
      <p:ext uri="{BB962C8B-B14F-4D97-AF65-F5344CB8AC3E}">
        <p14:creationId xmlns:p14="http://schemas.microsoft.com/office/powerpoint/2010/main" val="2076058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6737" y="160778"/>
            <a:ext cx="7886700" cy="1325563"/>
          </a:xfrm>
        </p:spPr>
        <p:txBody>
          <a:bodyPr>
            <a:normAutofit/>
          </a:bodyPr>
          <a:lstStyle/>
          <a:p>
            <a:r>
              <a:rPr lang="tr-TR" sz="2800" b="1" dirty="0" err="1" smtClean="0">
                <a:latin typeface="+mn-lt"/>
              </a:rPr>
              <a:t>Sphericity</a:t>
            </a:r>
            <a:r>
              <a:rPr lang="tr-TR" sz="2800" b="1" dirty="0" smtClean="0">
                <a:latin typeface="+mn-lt"/>
              </a:rPr>
              <a:t> of </a:t>
            </a:r>
            <a:r>
              <a:rPr lang="tr-TR" sz="2800" b="1" dirty="0" err="1" smtClean="0">
                <a:latin typeface="+mn-lt"/>
              </a:rPr>
              <a:t>graphite</a:t>
            </a:r>
            <a:r>
              <a:rPr lang="tr-TR" sz="2800" b="1" dirty="0" smtClean="0">
                <a:latin typeface="+mn-lt"/>
              </a:rPr>
              <a:t> in </a:t>
            </a:r>
            <a:r>
              <a:rPr lang="tr-TR" sz="2800" b="1" dirty="0" err="1" smtClean="0">
                <a:latin typeface="+mn-lt"/>
              </a:rPr>
              <a:t>ductile</a:t>
            </a:r>
            <a:r>
              <a:rPr lang="tr-TR" sz="2800" b="1" dirty="0" smtClean="0">
                <a:latin typeface="+mn-lt"/>
              </a:rPr>
              <a:t> </a:t>
            </a:r>
            <a:r>
              <a:rPr lang="tr-TR" sz="2800" b="1" dirty="0" err="1" smtClean="0">
                <a:latin typeface="+mn-lt"/>
              </a:rPr>
              <a:t>cast</a:t>
            </a:r>
            <a:r>
              <a:rPr lang="tr-TR" sz="2800" b="1" dirty="0" smtClean="0">
                <a:latin typeface="+mn-lt"/>
              </a:rPr>
              <a:t> </a:t>
            </a:r>
            <a:r>
              <a:rPr lang="tr-TR" sz="2800" b="1" dirty="0" err="1" smtClean="0">
                <a:latin typeface="+mn-lt"/>
              </a:rPr>
              <a:t>iron</a:t>
            </a:r>
            <a:endParaRPr lang="en-GB" sz="2800" b="1" dirty="0">
              <a:latin typeface="+mn-lt"/>
            </a:endParaRPr>
          </a:p>
        </p:txBody>
      </p:sp>
      <p:pic>
        <p:nvPicPr>
          <p:cNvPr id="4" name="İçerik Yer Tutucusu 3"/>
          <p:cNvPicPr>
            <a:picLocks noGrp="1" noChangeAspect="1"/>
          </p:cNvPicPr>
          <p:nvPr>
            <p:ph idx="1"/>
          </p:nvPr>
        </p:nvPicPr>
        <p:blipFill>
          <a:blip r:embed="rId2"/>
          <a:stretch>
            <a:fillRect/>
          </a:stretch>
        </p:blipFill>
        <p:spPr>
          <a:xfrm>
            <a:off x="0" y="1830089"/>
            <a:ext cx="3445037" cy="3364688"/>
          </a:xfrm>
          <a:prstGeom prst="rect">
            <a:avLst/>
          </a:prstGeom>
        </p:spPr>
      </p:pic>
      <p:pic>
        <p:nvPicPr>
          <p:cNvPr id="5" name="Resim 4"/>
          <p:cNvPicPr>
            <a:picLocks noChangeAspect="1"/>
          </p:cNvPicPr>
          <p:nvPr/>
        </p:nvPicPr>
        <p:blipFill>
          <a:blip r:embed="rId3"/>
          <a:stretch>
            <a:fillRect/>
          </a:stretch>
        </p:blipFill>
        <p:spPr>
          <a:xfrm>
            <a:off x="3624034" y="2189407"/>
            <a:ext cx="5519966" cy="2646051"/>
          </a:xfrm>
          <a:prstGeom prst="rect">
            <a:avLst/>
          </a:prstGeom>
        </p:spPr>
      </p:pic>
    </p:spTree>
    <p:extLst>
      <p:ext uri="{BB962C8B-B14F-4D97-AF65-F5344CB8AC3E}">
        <p14:creationId xmlns:p14="http://schemas.microsoft.com/office/powerpoint/2010/main" val="215791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921759" y="656823"/>
            <a:ext cx="6800909" cy="5352716"/>
          </a:xfrm>
          <a:prstGeom prst="rect">
            <a:avLst/>
          </a:prstGeom>
        </p:spPr>
      </p:pic>
    </p:spTree>
    <p:extLst>
      <p:ext uri="{BB962C8B-B14F-4D97-AF65-F5344CB8AC3E}">
        <p14:creationId xmlns:p14="http://schemas.microsoft.com/office/powerpoint/2010/main" val="3848990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25002" y="373487"/>
                <a:ext cx="8090347" cy="5782613"/>
              </a:xfrm>
            </p:spPr>
            <p:txBody>
              <a:bodyPr>
                <a:normAutofit lnSpcReduction="10000"/>
              </a:bodyPr>
              <a:lstStyle/>
              <a:p>
                <a:pPr marL="0" indent="0" algn="just">
                  <a:buNone/>
                </a:pPr>
                <a:r>
                  <a:rPr lang="en-GB" b="1" dirty="0" smtClean="0"/>
                  <a:t>Most metallic eutectics fall into group (</a:t>
                </a:r>
                <a:r>
                  <a:rPr lang="en-GB" b="1" dirty="0" err="1" smtClean="0"/>
                  <a:t>i</a:t>
                </a:r>
                <a:r>
                  <a:rPr lang="en-GB" b="1" dirty="0" smtClean="0"/>
                  <a:t>) </a:t>
                </a:r>
                <a:r>
                  <a:rPr lang="en-GB" dirty="0" smtClean="0"/>
                  <a:t>and during growth there is coupling between the phases. In coupled growth the two phases grow immediately adjacent to each other with solute movement between the liquid regions in front of each phase. The normal morphologies are lamellar or rod like. In the presence of impurities, cellular growth occurs and a structure of eutectic colonies result. In lamellar eutectics the </a:t>
                </a:r>
                <a:r>
                  <a:rPr lang="en-GB" dirty="0" err="1" smtClean="0"/>
                  <a:t>interlamellar</a:t>
                </a:r>
                <a:r>
                  <a:rPr lang="en-GB" dirty="0" smtClean="0"/>
                  <a:t> spacing</a:t>
                </a:r>
                <a:r>
                  <a:rPr lang="tr-TR" dirty="0" smtClean="0"/>
                  <a:t>, </a:t>
                </a:r>
                <a:r>
                  <a:rPr lang="el-GR" dirty="0" smtClean="0"/>
                  <a:t>λ</a:t>
                </a:r>
                <a:r>
                  <a:rPr lang="tr-TR" dirty="0" smtClean="0"/>
                  <a:t> </a:t>
                </a:r>
                <a:r>
                  <a:rPr lang="tr-TR" dirty="0" err="1" smtClean="0"/>
                  <a:t>related</a:t>
                </a:r>
                <a:r>
                  <a:rPr lang="tr-TR" dirty="0" smtClean="0"/>
                  <a:t> </a:t>
                </a:r>
                <a:r>
                  <a:rPr lang="tr-TR" dirty="0" err="1" smtClean="0"/>
                  <a:t>to</a:t>
                </a:r>
                <a:r>
                  <a:rPr lang="tr-TR" dirty="0" smtClean="0"/>
                  <a:t> </a:t>
                </a:r>
                <a:r>
                  <a:rPr lang="tr-TR" dirty="0" err="1" smtClean="0"/>
                  <a:t>the</a:t>
                </a:r>
                <a:r>
                  <a:rPr lang="tr-TR" dirty="0" smtClean="0"/>
                  <a:t> </a:t>
                </a:r>
                <a:r>
                  <a:rPr lang="tr-TR" dirty="0" err="1" smtClean="0"/>
                  <a:t>growth</a:t>
                </a:r>
                <a:r>
                  <a:rPr lang="tr-TR" dirty="0" smtClean="0"/>
                  <a:t> rate R </a:t>
                </a:r>
                <a:r>
                  <a:rPr lang="tr-TR" dirty="0" err="1" smtClean="0"/>
                  <a:t>by</a:t>
                </a:r>
                <a:endParaRPr lang="tr-TR" dirty="0" smtClean="0"/>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𝜆</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𝛼</m:t>
                      </m:r>
                      <m:r>
                        <a:rPr lang="tr-TR" b="0" i="1" smtClean="0">
                          <a:latin typeface="Cambria Math" panose="02040503050406030204" pitchFamily="18" charset="0"/>
                          <a:ea typeface="Cambria Math" panose="02040503050406030204" pitchFamily="18" charset="0"/>
                        </a:rPr>
                        <m:t> </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num>
                        <m:den>
                          <m:rad>
                            <m:radPr>
                              <m:degHide m:val="on"/>
                              <m:ctrlPr>
                                <a:rPr lang="tr-TR" b="0" i="1" smtClean="0">
                                  <a:latin typeface="Cambria Math" panose="02040503050406030204" pitchFamily="18" charset="0"/>
                                  <a:ea typeface="Cambria Math" panose="02040503050406030204" pitchFamily="18" charset="0"/>
                                </a:rPr>
                              </m:ctrlPr>
                            </m:radPr>
                            <m:deg/>
                            <m:e>
                              <m:r>
                                <a:rPr lang="tr-TR" b="0" i="1" smtClean="0">
                                  <a:latin typeface="Cambria Math" panose="02040503050406030204" pitchFamily="18" charset="0"/>
                                  <a:ea typeface="Cambria Math" panose="02040503050406030204" pitchFamily="18" charset="0"/>
                                </a:rPr>
                                <m:t>𝑅</m:t>
                              </m:r>
                            </m:e>
                          </m:rad>
                        </m:den>
                      </m:f>
                    </m:oMath>
                  </m:oMathPara>
                </a14:m>
                <a:endParaRPr lang="tr-TR" dirty="0" smtClean="0"/>
              </a:p>
              <a:p>
                <a:pPr marL="0" indent="0" algn="just">
                  <a:buNone/>
                </a:pPr>
                <a:endParaRPr lang="tr-TR" dirty="0" smtClean="0"/>
              </a:p>
              <a:p>
                <a:pPr marL="0" indent="0" algn="just">
                  <a:buNone/>
                </a:pPr>
                <a:r>
                  <a:rPr lang="en-GB" dirty="0" smtClean="0"/>
                  <a:t>a relation predicted theoretically and confirmed experimentally.</a:t>
                </a:r>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25002" y="373487"/>
                <a:ext cx="8090347" cy="5782613"/>
              </a:xfrm>
              <a:blipFill rotWithShape="1">
                <a:blip r:embed="rId2"/>
                <a:stretch>
                  <a:fillRect l="-1583" t="-2318" r="-1507"/>
                </a:stretch>
              </a:blipFill>
            </p:spPr>
            <p:txBody>
              <a:bodyPr/>
              <a:lstStyle/>
              <a:p>
                <a:r>
                  <a:rPr lang="en-GB">
                    <a:noFill/>
                  </a:rPr>
                  <a:t> </a:t>
                </a:r>
              </a:p>
            </p:txBody>
          </p:sp>
        </mc:Fallback>
      </mc:AlternateContent>
    </p:spTree>
    <p:extLst>
      <p:ext uri="{BB962C8B-B14F-4D97-AF65-F5344CB8AC3E}">
        <p14:creationId xmlns:p14="http://schemas.microsoft.com/office/powerpoint/2010/main" val="838965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086379" y="301365"/>
            <a:ext cx="5397564" cy="5161294"/>
          </a:xfrm>
          <a:prstGeom prst="rect">
            <a:avLst/>
          </a:prstGeom>
        </p:spPr>
      </p:pic>
      <p:sp>
        <p:nvSpPr>
          <p:cNvPr id="5" name="Metin kutusu 4"/>
          <p:cNvSpPr txBox="1"/>
          <p:nvPr/>
        </p:nvSpPr>
        <p:spPr>
          <a:xfrm>
            <a:off x="2496964" y="5905252"/>
            <a:ext cx="5771053" cy="461665"/>
          </a:xfrm>
          <a:prstGeom prst="rect">
            <a:avLst/>
          </a:prstGeom>
          <a:noFill/>
        </p:spPr>
        <p:txBody>
          <a:bodyPr wrap="square" rtlCol="0">
            <a:spAutoFit/>
          </a:bodyPr>
          <a:lstStyle/>
          <a:p>
            <a:r>
              <a:rPr lang="tr-TR" sz="2400" dirty="0" smtClean="0"/>
              <a:t>A </a:t>
            </a:r>
            <a:r>
              <a:rPr lang="tr-TR" sz="2400" dirty="0" err="1" smtClean="0"/>
              <a:t>lamellar</a:t>
            </a:r>
            <a:r>
              <a:rPr lang="tr-TR" sz="2400" dirty="0" smtClean="0"/>
              <a:t> </a:t>
            </a:r>
            <a:r>
              <a:rPr lang="tr-TR" sz="2400" dirty="0" err="1" smtClean="0"/>
              <a:t>eutectic</a:t>
            </a:r>
            <a:r>
              <a:rPr lang="tr-TR" sz="2400" dirty="0" smtClean="0"/>
              <a:t> (</a:t>
            </a:r>
            <a:r>
              <a:rPr lang="tr-TR" sz="2400" dirty="0" err="1" smtClean="0"/>
              <a:t>rough-rough</a:t>
            </a:r>
            <a:r>
              <a:rPr lang="tr-TR" sz="2400" dirty="0" smtClean="0"/>
              <a:t>)</a:t>
            </a:r>
            <a:endParaRPr lang="en-GB" sz="2400" dirty="0"/>
          </a:p>
        </p:txBody>
      </p:sp>
    </p:spTree>
    <p:extLst>
      <p:ext uri="{BB962C8B-B14F-4D97-AF65-F5344CB8AC3E}">
        <p14:creationId xmlns:p14="http://schemas.microsoft.com/office/powerpoint/2010/main" val="94101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64401" y="888642"/>
            <a:ext cx="6858879" cy="4767691"/>
          </a:xfrm>
          <a:prstGeom prst="rect">
            <a:avLst/>
          </a:prstGeom>
        </p:spPr>
      </p:pic>
      <p:sp>
        <p:nvSpPr>
          <p:cNvPr id="5" name="Metin kutusu 4"/>
          <p:cNvSpPr txBox="1"/>
          <p:nvPr/>
        </p:nvSpPr>
        <p:spPr>
          <a:xfrm>
            <a:off x="1519707" y="5988676"/>
            <a:ext cx="6606862" cy="461665"/>
          </a:xfrm>
          <a:prstGeom prst="rect">
            <a:avLst/>
          </a:prstGeom>
          <a:noFill/>
        </p:spPr>
        <p:txBody>
          <a:bodyPr wrap="square" rtlCol="0">
            <a:spAutoFit/>
          </a:bodyPr>
          <a:lstStyle/>
          <a:p>
            <a:pPr algn="ctr"/>
            <a:r>
              <a:rPr lang="tr-TR" sz="2400" dirty="0" err="1" smtClean="0"/>
              <a:t>Lamellar</a:t>
            </a:r>
            <a:r>
              <a:rPr lang="tr-TR" sz="2400" dirty="0" smtClean="0"/>
              <a:t> </a:t>
            </a:r>
            <a:r>
              <a:rPr lang="tr-TR" sz="2400" dirty="0" err="1" smtClean="0"/>
              <a:t>eutectic</a:t>
            </a:r>
            <a:r>
              <a:rPr lang="tr-TR" sz="2400" dirty="0" smtClean="0"/>
              <a:t> in </a:t>
            </a:r>
            <a:r>
              <a:rPr lang="tr-TR" sz="2400" dirty="0" err="1" smtClean="0"/>
              <a:t>the</a:t>
            </a:r>
            <a:r>
              <a:rPr lang="tr-TR" sz="2400" dirty="0" smtClean="0"/>
              <a:t> </a:t>
            </a:r>
            <a:r>
              <a:rPr lang="tr-TR" sz="2400" dirty="0" err="1" smtClean="0"/>
              <a:t>lead</a:t>
            </a:r>
            <a:r>
              <a:rPr lang="tr-TR" sz="2400" dirty="0" smtClean="0"/>
              <a:t>-tin </a:t>
            </a:r>
            <a:r>
              <a:rPr lang="tr-TR" sz="2400" dirty="0" err="1" smtClean="0"/>
              <a:t>system</a:t>
            </a:r>
            <a:endParaRPr lang="en-GB" sz="2400" dirty="0"/>
          </a:p>
        </p:txBody>
      </p:sp>
    </p:spTree>
    <p:extLst>
      <p:ext uri="{BB962C8B-B14F-4D97-AF65-F5344CB8AC3E}">
        <p14:creationId xmlns:p14="http://schemas.microsoft.com/office/powerpoint/2010/main" val="3022836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4584879" y="981482"/>
            <a:ext cx="4377536" cy="3559864"/>
          </a:xfrm>
          <a:prstGeom prst="rect">
            <a:avLst/>
          </a:prstGeom>
        </p:spPr>
      </p:pic>
      <p:pic>
        <p:nvPicPr>
          <p:cNvPr id="8" name="İçerik Yer Tutucusu 7"/>
          <p:cNvPicPr>
            <a:picLocks noGrp="1" noChangeAspect="1"/>
          </p:cNvPicPr>
          <p:nvPr>
            <p:ph idx="1"/>
          </p:nvPr>
        </p:nvPicPr>
        <p:blipFill>
          <a:blip r:embed="rId3"/>
          <a:stretch>
            <a:fillRect/>
          </a:stretch>
        </p:blipFill>
        <p:spPr>
          <a:xfrm>
            <a:off x="245920" y="981482"/>
            <a:ext cx="4338959" cy="3559864"/>
          </a:xfrm>
          <a:prstGeom prst="rect">
            <a:avLst/>
          </a:prstGeom>
        </p:spPr>
      </p:pic>
      <p:sp>
        <p:nvSpPr>
          <p:cNvPr id="9" name="Metin kutusu 8"/>
          <p:cNvSpPr txBox="1"/>
          <p:nvPr/>
        </p:nvSpPr>
        <p:spPr>
          <a:xfrm>
            <a:off x="1300766" y="4945487"/>
            <a:ext cx="7237927" cy="830997"/>
          </a:xfrm>
          <a:prstGeom prst="rect">
            <a:avLst/>
          </a:prstGeom>
          <a:noFill/>
        </p:spPr>
        <p:txBody>
          <a:bodyPr wrap="square" rtlCol="0">
            <a:spAutoFit/>
          </a:bodyPr>
          <a:lstStyle/>
          <a:p>
            <a:r>
              <a:rPr lang="en-GB" sz="2400" dirty="0" smtClean="0"/>
              <a:t>Rod-like eutectic in the aluminium-Al</a:t>
            </a:r>
            <a:r>
              <a:rPr lang="en-GB" sz="2400" baseline="-25000" dirty="0" smtClean="0"/>
              <a:t>3</a:t>
            </a:r>
            <a:r>
              <a:rPr lang="en-GB" sz="2400" dirty="0" smtClean="0"/>
              <a:t>Ni system: </a:t>
            </a:r>
            <a:endParaRPr lang="tr-TR" sz="2400" dirty="0" smtClean="0"/>
          </a:p>
          <a:p>
            <a:r>
              <a:rPr lang="en-GB" sz="2400" dirty="0" smtClean="0"/>
              <a:t>(</a:t>
            </a:r>
            <a:r>
              <a:rPr lang="en-GB" sz="2400" dirty="0" err="1" smtClean="0"/>
              <a:t>i</a:t>
            </a:r>
            <a:r>
              <a:rPr lang="en-GB" sz="2400" dirty="0" smtClean="0"/>
              <a:t>) transverse section, (ii) longitudinal section.</a:t>
            </a:r>
            <a:endParaRPr lang="en-GB" sz="2400" dirty="0"/>
          </a:p>
        </p:txBody>
      </p:sp>
    </p:spTree>
    <p:extLst>
      <p:ext uri="{BB962C8B-B14F-4D97-AF65-F5344CB8AC3E}">
        <p14:creationId xmlns:p14="http://schemas.microsoft.com/office/powerpoint/2010/main" val="2135597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icrostructure and mechanical properties at elevated temperature of Mg-Al-Ni  alloys prepared through powder metallurgy - ScienceDire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0382" y="492899"/>
            <a:ext cx="6518305" cy="511409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107583" y="5834130"/>
            <a:ext cx="6581104" cy="461665"/>
          </a:xfrm>
          <a:prstGeom prst="rect">
            <a:avLst/>
          </a:prstGeom>
          <a:noFill/>
        </p:spPr>
        <p:txBody>
          <a:bodyPr wrap="square" rtlCol="0">
            <a:spAutoFit/>
          </a:bodyPr>
          <a:lstStyle/>
          <a:p>
            <a:r>
              <a:rPr lang="tr-TR" sz="2400" dirty="0" smtClean="0"/>
              <a:t>Al-Al</a:t>
            </a:r>
            <a:r>
              <a:rPr lang="tr-TR" sz="2400" baseline="-25000" dirty="0" smtClean="0"/>
              <a:t>3</a:t>
            </a:r>
            <a:r>
              <a:rPr lang="tr-TR" sz="2400" dirty="0" smtClean="0"/>
              <a:t>Ni C</a:t>
            </a:r>
            <a:r>
              <a:rPr lang="tr-TR" sz="2400" baseline="-25000" dirty="0" smtClean="0"/>
              <a:t>E</a:t>
            </a:r>
            <a:r>
              <a:rPr lang="tr-TR" sz="2400" dirty="0" smtClean="0"/>
              <a:t>: 5.7 % </a:t>
            </a:r>
            <a:r>
              <a:rPr lang="tr-TR" sz="2400" dirty="0" err="1" smtClean="0"/>
              <a:t>Ni</a:t>
            </a:r>
            <a:r>
              <a:rPr lang="tr-TR" sz="2400" dirty="0" smtClean="0"/>
              <a:t>, 94.3 % Al</a:t>
            </a:r>
            <a:endParaRPr lang="en-GB" sz="2400" dirty="0"/>
          </a:p>
        </p:txBody>
      </p:sp>
    </p:spTree>
    <p:extLst>
      <p:ext uri="{BB962C8B-B14F-4D97-AF65-F5344CB8AC3E}">
        <p14:creationId xmlns:p14="http://schemas.microsoft.com/office/powerpoint/2010/main" val="776102342"/>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512</TotalTime>
  <Words>1390</Words>
  <Application>Microsoft Office PowerPoint</Application>
  <PresentationFormat>Ekran Gösterisi (4:3)</PresentationFormat>
  <Paragraphs>67</Paragraphs>
  <Slides>35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Calibri Light</vt:lpstr>
      <vt:lpstr>Cambria Math</vt:lpstr>
      <vt:lpstr>Office Teması</vt:lpstr>
      <vt:lpstr>Solidification of Multiphase  Metals and Alloys (I) </vt:lpstr>
      <vt:lpstr>PowerPoint Sunusu</vt:lpstr>
      <vt:lpstr>Eutectics</vt:lpstr>
      <vt:lpstr>PowerPoint Sunusu</vt:lpstr>
      <vt:lpstr>PowerPoint Sunusu</vt:lpstr>
      <vt:lpstr>PowerPoint Sunusu</vt:lpstr>
      <vt:lpstr>PowerPoint Sunusu</vt:lpstr>
      <vt:lpstr>PowerPoint Sunusu</vt:lpstr>
      <vt:lpstr>PowerPoint Sunusu</vt:lpstr>
      <vt:lpstr>Competitive Growth of Dendrites and Eutectics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Lamellar-rod transition</vt:lpstr>
      <vt:lpstr>PowerPoint Sunusu</vt:lpstr>
      <vt:lpstr>PowerPoint Sunusu</vt:lpstr>
      <vt:lpstr>Ternary eutectics</vt:lpstr>
      <vt:lpstr>PowerPoint Sunusu</vt:lpstr>
      <vt:lpstr>Modification of eutectics</vt:lpstr>
      <vt:lpstr>PowerPoint Sunusu</vt:lpstr>
      <vt:lpstr>PowerPoint Sunusu</vt:lpstr>
      <vt:lpstr>PowerPoint Sunusu</vt:lpstr>
      <vt:lpstr>PowerPoint Sunusu</vt:lpstr>
      <vt:lpstr>Nucleation of flake graphite</vt:lpstr>
      <vt:lpstr>Nucleation of spheroidal graphite</vt:lpstr>
      <vt:lpstr>Growth of graphite in cast iron</vt:lpstr>
      <vt:lpstr>PowerPoint Sunusu</vt:lpstr>
      <vt:lpstr>Sphericity of graphite in ductile cast iron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Solidification of Multiphase  Metals and Alloys</dc:title>
  <dc:creator>Kerem</dc:creator>
  <cp:lastModifiedBy>PENCERE-PC</cp:lastModifiedBy>
  <cp:revision>35</cp:revision>
  <dcterms:created xsi:type="dcterms:W3CDTF">2020-11-03T08:31:04Z</dcterms:created>
  <dcterms:modified xsi:type="dcterms:W3CDTF">2021-10-11T12:23:03Z</dcterms:modified>
</cp:coreProperties>
</file>