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90" r:id="rId5"/>
    <p:sldId id="259" r:id="rId6"/>
    <p:sldId id="261" r:id="rId7"/>
    <p:sldId id="260"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8" d="100"/>
          <a:sy n="108" d="100"/>
        </p:scale>
        <p:origin x="108"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6B94460E-0B9A-49B1-A8F9-1850CAFAB305}"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B32663-6B89-4F46-9D2C-01EF0F57862F}" type="slidenum">
              <a:rPr lang="en-GB" smtClean="0"/>
              <a:t>‹#›</a:t>
            </a:fld>
            <a:endParaRPr lang="en-GB"/>
          </a:p>
        </p:txBody>
      </p:sp>
    </p:spTree>
    <p:extLst>
      <p:ext uri="{BB962C8B-B14F-4D97-AF65-F5344CB8AC3E}">
        <p14:creationId xmlns:p14="http://schemas.microsoft.com/office/powerpoint/2010/main" val="2798423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B94460E-0B9A-49B1-A8F9-1850CAFAB305}"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B32663-6B89-4F46-9D2C-01EF0F57862F}" type="slidenum">
              <a:rPr lang="en-GB" smtClean="0"/>
              <a:t>‹#›</a:t>
            </a:fld>
            <a:endParaRPr lang="en-GB"/>
          </a:p>
        </p:txBody>
      </p:sp>
    </p:spTree>
    <p:extLst>
      <p:ext uri="{BB962C8B-B14F-4D97-AF65-F5344CB8AC3E}">
        <p14:creationId xmlns:p14="http://schemas.microsoft.com/office/powerpoint/2010/main" val="1888605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B94460E-0B9A-49B1-A8F9-1850CAFAB305}"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B32663-6B89-4F46-9D2C-01EF0F57862F}" type="slidenum">
              <a:rPr lang="en-GB" smtClean="0"/>
              <a:t>‹#›</a:t>
            </a:fld>
            <a:endParaRPr lang="en-GB"/>
          </a:p>
        </p:txBody>
      </p:sp>
    </p:spTree>
    <p:extLst>
      <p:ext uri="{BB962C8B-B14F-4D97-AF65-F5344CB8AC3E}">
        <p14:creationId xmlns:p14="http://schemas.microsoft.com/office/powerpoint/2010/main" val="3886233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B94460E-0B9A-49B1-A8F9-1850CAFAB305}"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B32663-6B89-4F46-9D2C-01EF0F57862F}" type="slidenum">
              <a:rPr lang="en-GB" smtClean="0"/>
              <a:t>‹#›</a:t>
            </a:fld>
            <a:endParaRPr lang="en-GB"/>
          </a:p>
        </p:txBody>
      </p:sp>
    </p:spTree>
    <p:extLst>
      <p:ext uri="{BB962C8B-B14F-4D97-AF65-F5344CB8AC3E}">
        <p14:creationId xmlns:p14="http://schemas.microsoft.com/office/powerpoint/2010/main" val="370751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B94460E-0B9A-49B1-A8F9-1850CAFAB305}"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B32663-6B89-4F46-9D2C-01EF0F57862F}" type="slidenum">
              <a:rPr lang="en-GB" smtClean="0"/>
              <a:t>‹#›</a:t>
            </a:fld>
            <a:endParaRPr lang="en-GB"/>
          </a:p>
        </p:txBody>
      </p:sp>
    </p:spTree>
    <p:extLst>
      <p:ext uri="{BB962C8B-B14F-4D97-AF65-F5344CB8AC3E}">
        <p14:creationId xmlns:p14="http://schemas.microsoft.com/office/powerpoint/2010/main" val="3995947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6B94460E-0B9A-49B1-A8F9-1850CAFAB305}" type="datetimeFigureOut">
              <a:rPr lang="en-GB" smtClean="0"/>
              <a:t>11/10/2021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B32663-6B89-4F46-9D2C-01EF0F57862F}" type="slidenum">
              <a:rPr lang="en-GB" smtClean="0"/>
              <a:t>‹#›</a:t>
            </a:fld>
            <a:endParaRPr lang="en-GB"/>
          </a:p>
        </p:txBody>
      </p:sp>
    </p:spTree>
    <p:extLst>
      <p:ext uri="{BB962C8B-B14F-4D97-AF65-F5344CB8AC3E}">
        <p14:creationId xmlns:p14="http://schemas.microsoft.com/office/powerpoint/2010/main" val="18093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6B94460E-0B9A-49B1-A8F9-1850CAFAB305}" type="datetimeFigureOut">
              <a:rPr lang="en-GB" smtClean="0"/>
              <a:t>11/10/2021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B32663-6B89-4F46-9D2C-01EF0F57862F}" type="slidenum">
              <a:rPr lang="en-GB" smtClean="0"/>
              <a:t>‹#›</a:t>
            </a:fld>
            <a:endParaRPr lang="en-GB"/>
          </a:p>
        </p:txBody>
      </p:sp>
    </p:spTree>
    <p:extLst>
      <p:ext uri="{BB962C8B-B14F-4D97-AF65-F5344CB8AC3E}">
        <p14:creationId xmlns:p14="http://schemas.microsoft.com/office/powerpoint/2010/main" val="415295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B94460E-0B9A-49B1-A8F9-1850CAFAB305}" type="datetimeFigureOut">
              <a:rPr lang="en-GB" smtClean="0"/>
              <a:t>11/10/2021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B32663-6B89-4F46-9D2C-01EF0F57862F}" type="slidenum">
              <a:rPr lang="en-GB" smtClean="0"/>
              <a:t>‹#›</a:t>
            </a:fld>
            <a:endParaRPr lang="en-GB"/>
          </a:p>
        </p:txBody>
      </p:sp>
    </p:spTree>
    <p:extLst>
      <p:ext uri="{BB962C8B-B14F-4D97-AF65-F5344CB8AC3E}">
        <p14:creationId xmlns:p14="http://schemas.microsoft.com/office/powerpoint/2010/main" val="1402445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94460E-0B9A-49B1-A8F9-1850CAFAB305}" type="datetimeFigureOut">
              <a:rPr lang="en-GB" smtClean="0"/>
              <a:t>11/10/2021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B32663-6B89-4F46-9D2C-01EF0F57862F}" type="slidenum">
              <a:rPr lang="en-GB" smtClean="0"/>
              <a:t>‹#›</a:t>
            </a:fld>
            <a:endParaRPr lang="en-GB"/>
          </a:p>
        </p:txBody>
      </p:sp>
    </p:spTree>
    <p:extLst>
      <p:ext uri="{BB962C8B-B14F-4D97-AF65-F5344CB8AC3E}">
        <p14:creationId xmlns:p14="http://schemas.microsoft.com/office/powerpoint/2010/main" val="1998358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B94460E-0B9A-49B1-A8F9-1850CAFAB305}" type="datetimeFigureOut">
              <a:rPr lang="en-GB" smtClean="0"/>
              <a:t>11/10/2021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B32663-6B89-4F46-9D2C-01EF0F57862F}" type="slidenum">
              <a:rPr lang="en-GB" smtClean="0"/>
              <a:t>‹#›</a:t>
            </a:fld>
            <a:endParaRPr lang="en-GB"/>
          </a:p>
        </p:txBody>
      </p:sp>
    </p:spTree>
    <p:extLst>
      <p:ext uri="{BB962C8B-B14F-4D97-AF65-F5344CB8AC3E}">
        <p14:creationId xmlns:p14="http://schemas.microsoft.com/office/powerpoint/2010/main" val="685985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B94460E-0B9A-49B1-A8F9-1850CAFAB305}" type="datetimeFigureOut">
              <a:rPr lang="en-GB" smtClean="0"/>
              <a:t>11/10/2021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B32663-6B89-4F46-9D2C-01EF0F57862F}" type="slidenum">
              <a:rPr lang="en-GB" smtClean="0"/>
              <a:t>‹#›</a:t>
            </a:fld>
            <a:endParaRPr lang="en-GB"/>
          </a:p>
        </p:txBody>
      </p:sp>
    </p:spTree>
    <p:extLst>
      <p:ext uri="{BB962C8B-B14F-4D97-AF65-F5344CB8AC3E}">
        <p14:creationId xmlns:p14="http://schemas.microsoft.com/office/powerpoint/2010/main" val="17651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4460E-0B9A-49B1-A8F9-1850CAFAB305}" type="datetimeFigureOut">
              <a:rPr lang="en-GB" smtClean="0"/>
              <a:t>11/10/2021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B32663-6B89-4F46-9D2C-01EF0F57862F}" type="slidenum">
              <a:rPr lang="en-GB" smtClean="0"/>
              <a:t>‹#›</a:t>
            </a:fld>
            <a:endParaRPr lang="en-GB"/>
          </a:p>
        </p:txBody>
      </p:sp>
    </p:spTree>
    <p:extLst>
      <p:ext uri="{BB962C8B-B14F-4D97-AF65-F5344CB8AC3E}">
        <p14:creationId xmlns:p14="http://schemas.microsoft.com/office/powerpoint/2010/main" val="3872055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685800" y="104932"/>
            <a:ext cx="7772400" cy="2387600"/>
          </a:xfrm>
        </p:spPr>
        <p:txBody>
          <a:bodyPr>
            <a:normAutofit/>
          </a:bodyPr>
          <a:lstStyle/>
          <a:p>
            <a:r>
              <a:rPr lang="en-GB" sz="4000" b="1" dirty="0" smtClean="0">
                <a:latin typeface="+mn-lt"/>
              </a:rPr>
              <a:t>The Structure of Castings</a:t>
            </a:r>
            <a:endParaRPr lang="en-GB" sz="4000" b="1" dirty="0">
              <a:latin typeface="+mn-lt"/>
            </a:endParaRPr>
          </a:p>
        </p:txBody>
      </p:sp>
      <p:sp>
        <p:nvSpPr>
          <p:cNvPr id="3" name="Alt Başlık 2"/>
          <p:cNvSpPr>
            <a:spLocks noGrp="1"/>
          </p:cNvSpPr>
          <p:nvPr>
            <p:ph type="subTitle" idx="1"/>
          </p:nvPr>
        </p:nvSpPr>
        <p:spPr>
          <a:xfrm>
            <a:off x="1143000" y="3666433"/>
            <a:ext cx="6858000" cy="1655762"/>
          </a:xfrm>
        </p:spPr>
        <p:txBody>
          <a:bodyPr>
            <a:normAutofit/>
          </a:bodyPr>
          <a:lstStyle/>
          <a:p>
            <a:endParaRPr lang="en-GB" sz="3200" b="1" dirty="0"/>
          </a:p>
        </p:txBody>
      </p:sp>
    </p:spTree>
    <p:extLst>
      <p:ext uri="{BB962C8B-B14F-4D97-AF65-F5344CB8AC3E}">
        <p14:creationId xmlns:p14="http://schemas.microsoft.com/office/powerpoint/2010/main" val="2759302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365162" y="338256"/>
            <a:ext cx="6535990" cy="5319625"/>
          </a:xfrm>
          <a:prstGeom prst="rect">
            <a:avLst/>
          </a:prstGeom>
        </p:spPr>
      </p:pic>
      <p:sp>
        <p:nvSpPr>
          <p:cNvPr id="5" name="Metin kutusu 4"/>
          <p:cNvSpPr txBox="1"/>
          <p:nvPr/>
        </p:nvSpPr>
        <p:spPr>
          <a:xfrm>
            <a:off x="1063678" y="5938039"/>
            <a:ext cx="7585656" cy="461665"/>
          </a:xfrm>
          <a:prstGeom prst="rect">
            <a:avLst/>
          </a:prstGeom>
          <a:noFill/>
        </p:spPr>
        <p:txBody>
          <a:bodyPr wrap="square" rtlCol="0">
            <a:spAutoFit/>
          </a:bodyPr>
          <a:lstStyle/>
          <a:p>
            <a:r>
              <a:rPr lang="en-GB" sz="2400" dirty="0" smtClean="0"/>
              <a:t>Planes of weakness caused by unfavourable shape effects</a:t>
            </a:r>
            <a:endParaRPr lang="en-GB" sz="2400" dirty="0"/>
          </a:p>
        </p:txBody>
      </p:sp>
    </p:spTree>
    <p:extLst>
      <p:ext uri="{BB962C8B-B14F-4D97-AF65-F5344CB8AC3E}">
        <p14:creationId xmlns:p14="http://schemas.microsoft.com/office/powerpoint/2010/main" val="858321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4103" y="0"/>
            <a:ext cx="7886700" cy="1325563"/>
          </a:xfrm>
        </p:spPr>
        <p:txBody>
          <a:bodyPr>
            <a:normAutofit/>
          </a:bodyPr>
          <a:lstStyle/>
          <a:p>
            <a:r>
              <a:rPr lang="tr-TR" sz="2800" b="1" dirty="0" err="1" smtClean="0">
                <a:latin typeface="+mn-lt"/>
              </a:rPr>
              <a:t>The</a:t>
            </a:r>
            <a:r>
              <a:rPr lang="tr-TR" sz="2800" b="1" dirty="0" smtClean="0">
                <a:latin typeface="+mn-lt"/>
              </a:rPr>
              <a:t> </a:t>
            </a:r>
            <a:r>
              <a:rPr lang="tr-TR" sz="2800" b="1" dirty="0" err="1" smtClean="0">
                <a:latin typeface="+mn-lt"/>
              </a:rPr>
              <a:t>Chill</a:t>
            </a:r>
            <a:r>
              <a:rPr lang="tr-TR" sz="2800" b="1" dirty="0" smtClean="0">
                <a:latin typeface="+mn-lt"/>
              </a:rPr>
              <a:t> </a:t>
            </a:r>
            <a:r>
              <a:rPr lang="tr-TR" sz="2800" b="1" dirty="0" err="1" smtClean="0">
                <a:latin typeface="+mn-lt"/>
              </a:rPr>
              <a:t>Zone</a:t>
            </a:r>
            <a:endParaRPr lang="en-GB" sz="2800" b="1" dirty="0">
              <a:latin typeface="+mn-lt"/>
            </a:endParaRPr>
          </a:p>
        </p:txBody>
      </p:sp>
      <p:sp>
        <p:nvSpPr>
          <p:cNvPr id="3" name="İçerik Yer Tutucusu 2"/>
          <p:cNvSpPr>
            <a:spLocks noGrp="1"/>
          </p:cNvSpPr>
          <p:nvPr>
            <p:ph idx="1"/>
          </p:nvPr>
        </p:nvSpPr>
        <p:spPr>
          <a:xfrm>
            <a:off x="96591" y="1220317"/>
            <a:ext cx="8944378" cy="4806995"/>
          </a:xfrm>
        </p:spPr>
        <p:txBody>
          <a:bodyPr/>
          <a:lstStyle/>
          <a:p>
            <a:pPr algn="just"/>
            <a:r>
              <a:rPr lang="en-GB" sz="2600" dirty="0" smtClean="0"/>
              <a:t>The chill crystals nucleate on or near the mould wall. Observations of undercooling make it clear that they are the result of heterogeneous nucleation. The crystals in the chill zone are normally </a:t>
            </a:r>
            <a:r>
              <a:rPr lang="en-GB" sz="2600" dirty="0" err="1" smtClean="0"/>
              <a:t>equiaxed</a:t>
            </a:r>
            <a:r>
              <a:rPr lang="en-GB" sz="2600" dirty="0" smtClean="0"/>
              <a:t> and random orientation</a:t>
            </a:r>
            <a:r>
              <a:rPr lang="tr-TR" sz="2600" dirty="0" smtClean="0"/>
              <a:t>.</a:t>
            </a:r>
            <a:endParaRPr lang="en-GB" sz="2600" dirty="0" smtClean="0"/>
          </a:p>
          <a:p>
            <a:r>
              <a:rPr lang="en-GB" sz="2600" dirty="0" smtClean="0"/>
              <a:t>Overall, the numbers of crystal in the chill zone depend on:</a:t>
            </a:r>
          </a:p>
          <a:p>
            <a:pPr marL="0" indent="0">
              <a:buNone/>
            </a:pPr>
            <a:r>
              <a:rPr lang="en-GB" sz="2600" dirty="0" smtClean="0"/>
              <a:t>	- the superheat of the liquid</a:t>
            </a:r>
          </a:p>
          <a:p>
            <a:pPr marL="0" indent="0">
              <a:buNone/>
            </a:pPr>
            <a:r>
              <a:rPr lang="en-GB" sz="2600" dirty="0" smtClean="0"/>
              <a:t>	- the temperature of the mould</a:t>
            </a:r>
          </a:p>
          <a:p>
            <a:pPr marL="0" indent="0">
              <a:buNone/>
            </a:pPr>
            <a:r>
              <a:rPr lang="en-GB" sz="2600" dirty="0" smtClean="0"/>
              <a:t>	- the thermal properties of the metal and the mould </a:t>
            </a:r>
          </a:p>
          <a:p>
            <a:pPr marL="0" indent="0">
              <a:buNone/>
            </a:pPr>
            <a:r>
              <a:rPr lang="en-GB" sz="2600" dirty="0" smtClean="0"/>
              <a:t>	- the nucleation properties of the metal and the mould</a:t>
            </a:r>
          </a:p>
          <a:p>
            <a:pPr marL="0" indent="0">
              <a:buNone/>
            </a:pPr>
            <a:r>
              <a:rPr lang="en-GB" sz="2600" dirty="0" smtClean="0"/>
              <a:t>	- the nucleation potency of the particles in the liquid</a:t>
            </a:r>
          </a:p>
          <a:p>
            <a:pPr marL="0" indent="0">
              <a:buNone/>
            </a:pPr>
            <a:endParaRPr lang="en-GB" dirty="0"/>
          </a:p>
        </p:txBody>
      </p:sp>
    </p:spTree>
    <p:extLst>
      <p:ext uri="{BB962C8B-B14F-4D97-AF65-F5344CB8AC3E}">
        <p14:creationId xmlns:p14="http://schemas.microsoft.com/office/powerpoint/2010/main" val="1271328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669702" y="682580"/>
            <a:ext cx="7662443" cy="3867849"/>
          </a:xfrm>
          <a:prstGeom prst="rect">
            <a:avLst/>
          </a:prstGeom>
        </p:spPr>
      </p:pic>
      <p:sp>
        <p:nvSpPr>
          <p:cNvPr id="5" name="Metin kutusu 4"/>
          <p:cNvSpPr txBox="1"/>
          <p:nvPr/>
        </p:nvSpPr>
        <p:spPr>
          <a:xfrm>
            <a:off x="425003" y="4988312"/>
            <a:ext cx="8577329" cy="1200329"/>
          </a:xfrm>
          <a:prstGeom prst="rect">
            <a:avLst/>
          </a:prstGeom>
          <a:noFill/>
        </p:spPr>
        <p:txBody>
          <a:bodyPr wrap="square" rtlCol="0">
            <a:spAutoFit/>
          </a:bodyPr>
          <a:lstStyle/>
          <a:p>
            <a:pPr algn="just"/>
            <a:r>
              <a:rPr lang="en-GB" sz="2400" dirty="0" smtClean="0"/>
              <a:t>Change in preferred orientation with distance from the mould wall for an aluminium</a:t>
            </a:r>
            <a:r>
              <a:rPr lang="tr-TR" sz="2400" dirty="0" smtClean="0"/>
              <a:t> </a:t>
            </a:r>
            <a:r>
              <a:rPr lang="en-GB" sz="2400" dirty="0" smtClean="0"/>
              <a:t>-</a:t>
            </a:r>
            <a:r>
              <a:rPr lang="tr-TR" sz="2400" dirty="0" smtClean="0"/>
              <a:t> </a:t>
            </a:r>
            <a:r>
              <a:rPr lang="en-GB" sz="2400" dirty="0" smtClean="0"/>
              <a:t>2% silver alloy poured at the </a:t>
            </a:r>
            <a:r>
              <a:rPr lang="en-GB" sz="2400" dirty="0" err="1" smtClean="0"/>
              <a:t>liquidus</a:t>
            </a:r>
            <a:r>
              <a:rPr lang="en-GB" sz="2400" dirty="0" smtClean="0"/>
              <a:t> temperature. </a:t>
            </a:r>
            <a:r>
              <a:rPr lang="el-GR" sz="2400" dirty="0" smtClean="0"/>
              <a:t>Θ</a:t>
            </a:r>
            <a:r>
              <a:rPr lang="tr-TR" sz="2400" dirty="0" smtClean="0"/>
              <a:t> is </a:t>
            </a:r>
            <a:r>
              <a:rPr lang="en-GB" sz="2400" dirty="0" smtClean="0"/>
              <a:t>the spread in orientation. </a:t>
            </a:r>
            <a:endParaRPr lang="en-GB" sz="2400" dirty="0"/>
          </a:p>
        </p:txBody>
      </p:sp>
    </p:spTree>
    <p:extLst>
      <p:ext uri="{BB962C8B-B14F-4D97-AF65-F5344CB8AC3E}">
        <p14:creationId xmlns:p14="http://schemas.microsoft.com/office/powerpoint/2010/main" val="2935639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916324" y="334851"/>
            <a:ext cx="7022537" cy="4868214"/>
          </a:xfrm>
          <a:prstGeom prst="rect">
            <a:avLst/>
          </a:prstGeom>
        </p:spPr>
      </p:pic>
      <p:sp>
        <p:nvSpPr>
          <p:cNvPr id="5" name="Metin kutusu 4"/>
          <p:cNvSpPr txBox="1"/>
          <p:nvPr/>
        </p:nvSpPr>
        <p:spPr>
          <a:xfrm>
            <a:off x="608043" y="5409127"/>
            <a:ext cx="7984901" cy="830997"/>
          </a:xfrm>
          <a:prstGeom prst="rect">
            <a:avLst/>
          </a:prstGeom>
          <a:noFill/>
        </p:spPr>
        <p:txBody>
          <a:bodyPr wrap="square" rtlCol="0">
            <a:spAutoFit/>
          </a:bodyPr>
          <a:lstStyle/>
          <a:p>
            <a:r>
              <a:rPr lang="en-GB" sz="2400" dirty="0" smtClean="0"/>
              <a:t>Increase in grain size with distance from the mould wall for the alloy aluminium</a:t>
            </a:r>
            <a:r>
              <a:rPr lang="tr-TR" sz="2400" dirty="0" smtClean="0"/>
              <a:t> </a:t>
            </a:r>
            <a:r>
              <a:rPr lang="en-GB" sz="2400" dirty="0" smtClean="0"/>
              <a:t>-</a:t>
            </a:r>
            <a:r>
              <a:rPr lang="tr-TR" sz="2400" dirty="0" smtClean="0"/>
              <a:t> </a:t>
            </a:r>
            <a:r>
              <a:rPr lang="en-GB" sz="2400" dirty="0" smtClean="0"/>
              <a:t>2% silver alloy.</a:t>
            </a:r>
            <a:endParaRPr lang="en-GB" sz="2400" dirty="0"/>
          </a:p>
        </p:txBody>
      </p:sp>
    </p:spTree>
    <p:extLst>
      <p:ext uri="{BB962C8B-B14F-4D97-AF65-F5344CB8AC3E}">
        <p14:creationId xmlns:p14="http://schemas.microsoft.com/office/powerpoint/2010/main" val="2756518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0" y="319758"/>
            <a:ext cx="7886700" cy="1325563"/>
          </a:xfrm>
        </p:spPr>
        <p:txBody>
          <a:bodyPr>
            <a:normAutofit/>
          </a:bodyPr>
          <a:lstStyle/>
          <a:p>
            <a:r>
              <a:rPr lang="tr-TR" sz="2800" b="1" dirty="0" err="1" smtClean="0">
                <a:latin typeface="+mn-lt"/>
              </a:rPr>
              <a:t>The</a:t>
            </a:r>
            <a:r>
              <a:rPr lang="tr-TR" sz="2800" b="1" dirty="0" smtClean="0">
                <a:latin typeface="+mn-lt"/>
              </a:rPr>
              <a:t> </a:t>
            </a:r>
            <a:r>
              <a:rPr lang="tr-TR" sz="2800" b="1" dirty="0" err="1" smtClean="0">
                <a:latin typeface="+mn-lt"/>
              </a:rPr>
              <a:t>Columnar</a:t>
            </a:r>
            <a:r>
              <a:rPr lang="tr-TR" sz="2800" b="1" dirty="0" smtClean="0">
                <a:latin typeface="+mn-lt"/>
              </a:rPr>
              <a:t> </a:t>
            </a:r>
            <a:r>
              <a:rPr lang="tr-TR" sz="2800" b="1" dirty="0" err="1" smtClean="0">
                <a:latin typeface="+mn-lt"/>
              </a:rPr>
              <a:t>Zone</a:t>
            </a:r>
            <a:endParaRPr lang="en-GB" sz="2800" b="1" dirty="0">
              <a:latin typeface="+mn-lt"/>
            </a:endParaRPr>
          </a:p>
        </p:txBody>
      </p:sp>
      <p:sp>
        <p:nvSpPr>
          <p:cNvPr id="3" name="İçerik Yer Tutucusu 2"/>
          <p:cNvSpPr>
            <a:spLocks noGrp="1"/>
          </p:cNvSpPr>
          <p:nvPr>
            <p:ph idx="1"/>
          </p:nvPr>
        </p:nvSpPr>
        <p:spPr>
          <a:xfrm>
            <a:off x="628650" y="1645321"/>
            <a:ext cx="7886700" cy="4351338"/>
          </a:xfrm>
        </p:spPr>
        <p:txBody>
          <a:bodyPr>
            <a:normAutofit lnSpcReduction="10000"/>
          </a:bodyPr>
          <a:lstStyle/>
          <a:p>
            <a:pPr algn="just"/>
            <a:r>
              <a:rPr lang="en-GB" dirty="0" smtClean="0"/>
              <a:t>The columnar crystals develop predominantly from the chill zone and </a:t>
            </a:r>
            <a:r>
              <a:rPr lang="tr-TR" dirty="0" smtClean="0"/>
              <a:t>s</a:t>
            </a:r>
            <a:r>
              <a:rPr lang="en-GB" dirty="0" smtClean="0"/>
              <a:t>how strong preferred crystallographic orientation which corresponds with the preferred crystallographic directions of dendritic growth.</a:t>
            </a:r>
          </a:p>
          <a:p>
            <a:pPr algn="just"/>
            <a:r>
              <a:rPr lang="en-GB" dirty="0" smtClean="0"/>
              <a:t>Some few new grains appear in the columnar zone.</a:t>
            </a:r>
          </a:p>
          <a:p>
            <a:pPr algn="just"/>
            <a:r>
              <a:rPr lang="en-GB" dirty="0" smtClean="0"/>
              <a:t>The substructure in the columnar zone can show all stages of development through planar to cellular and to cellular dendritic.</a:t>
            </a:r>
          </a:p>
          <a:p>
            <a:pPr algn="just"/>
            <a:r>
              <a:rPr lang="en-GB" dirty="0" smtClean="0"/>
              <a:t>The axes of the columnar crystals are normally parallel to the heat flow direction. </a:t>
            </a:r>
            <a:endParaRPr lang="en-GB" dirty="0"/>
          </a:p>
        </p:txBody>
      </p:sp>
    </p:spTree>
    <p:extLst>
      <p:ext uri="{BB962C8B-B14F-4D97-AF65-F5344CB8AC3E}">
        <p14:creationId xmlns:p14="http://schemas.microsoft.com/office/powerpoint/2010/main" val="1024401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stretch>
            <a:fillRect/>
          </a:stretch>
        </p:blipFill>
        <p:spPr>
          <a:xfrm>
            <a:off x="141669" y="1049558"/>
            <a:ext cx="4287692" cy="3548853"/>
          </a:xfrm>
          <a:prstGeom prst="rect">
            <a:avLst/>
          </a:prstGeom>
        </p:spPr>
      </p:pic>
      <p:sp>
        <p:nvSpPr>
          <p:cNvPr id="7" name="Metin kutusu 6"/>
          <p:cNvSpPr txBox="1"/>
          <p:nvPr/>
        </p:nvSpPr>
        <p:spPr>
          <a:xfrm>
            <a:off x="758882" y="4893973"/>
            <a:ext cx="3670479" cy="1015663"/>
          </a:xfrm>
          <a:prstGeom prst="rect">
            <a:avLst/>
          </a:prstGeom>
          <a:noFill/>
        </p:spPr>
        <p:txBody>
          <a:bodyPr wrap="square" rtlCol="0">
            <a:spAutoFit/>
          </a:bodyPr>
          <a:lstStyle/>
          <a:p>
            <a:r>
              <a:rPr lang="en-GB" sz="2000" dirty="0" smtClean="0"/>
              <a:t>Variation of the length of the columnar zone with pouring temperature.</a:t>
            </a:r>
            <a:endParaRPr lang="en-GB" sz="2000" dirty="0"/>
          </a:p>
        </p:txBody>
      </p:sp>
      <p:pic>
        <p:nvPicPr>
          <p:cNvPr id="8" name="Resim 7"/>
          <p:cNvPicPr>
            <a:picLocks noChangeAspect="1"/>
          </p:cNvPicPr>
          <p:nvPr/>
        </p:nvPicPr>
        <p:blipFill>
          <a:blip r:embed="rId3"/>
          <a:stretch>
            <a:fillRect/>
          </a:stretch>
        </p:blipFill>
        <p:spPr>
          <a:xfrm>
            <a:off x="4984728" y="1151720"/>
            <a:ext cx="3760026" cy="3446691"/>
          </a:xfrm>
          <a:prstGeom prst="rect">
            <a:avLst/>
          </a:prstGeom>
        </p:spPr>
      </p:pic>
      <p:sp>
        <p:nvSpPr>
          <p:cNvPr id="9" name="Metin kutusu 8"/>
          <p:cNvSpPr txBox="1"/>
          <p:nvPr/>
        </p:nvSpPr>
        <p:spPr>
          <a:xfrm>
            <a:off x="5306096" y="4893973"/>
            <a:ext cx="3335628" cy="1323439"/>
          </a:xfrm>
          <a:prstGeom prst="rect">
            <a:avLst/>
          </a:prstGeom>
          <a:noFill/>
        </p:spPr>
        <p:txBody>
          <a:bodyPr wrap="square" rtlCol="0">
            <a:spAutoFit/>
          </a:bodyPr>
          <a:lstStyle/>
          <a:p>
            <a:r>
              <a:rPr lang="en-GB" sz="2000" dirty="0">
                <a:solidFill>
                  <a:prstClr val="black"/>
                </a:solidFill>
              </a:rPr>
              <a:t>Variation of the length of the columnar zone </a:t>
            </a:r>
            <a:r>
              <a:rPr lang="en-GB" sz="2000" dirty="0" smtClean="0">
                <a:solidFill>
                  <a:prstClr val="black"/>
                </a:solidFill>
              </a:rPr>
              <a:t>with</a:t>
            </a:r>
            <a:r>
              <a:rPr lang="tr-TR" sz="2000" dirty="0" smtClean="0">
                <a:solidFill>
                  <a:prstClr val="black"/>
                </a:solidFill>
              </a:rPr>
              <a:t> </a:t>
            </a:r>
            <a:r>
              <a:rPr lang="en-GB" sz="2000" dirty="0" smtClean="0">
                <a:solidFill>
                  <a:prstClr val="black"/>
                </a:solidFill>
              </a:rPr>
              <a:t>the alloy content for constant pouring temperature.</a:t>
            </a:r>
            <a:endParaRPr lang="en-GB" dirty="0"/>
          </a:p>
        </p:txBody>
      </p:sp>
    </p:spTree>
    <p:extLst>
      <p:ext uri="{BB962C8B-B14F-4D97-AF65-F5344CB8AC3E}">
        <p14:creationId xmlns:p14="http://schemas.microsoft.com/office/powerpoint/2010/main" val="1374912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77134" y="653647"/>
            <a:ext cx="8038832" cy="5051693"/>
          </a:xfrm>
        </p:spPr>
        <p:txBody>
          <a:bodyPr>
            <a:normAutofit lnSpcReduction="10000"/>
          </a:bodyPr>
          <a:lstStyle/>
          <a:p>
            <a:pPr algn="just"/>
            <a:r>
              <a:rPr lang="en-GB" dirty="0" smtClean="0"/>
              <a:t>There is competitive growth between the crystals growing from the chill zone such that those with the steepest thermal gradient parallel to the preferred growth direction (the dendrite arm axes direction) grow more rapidly than their less favourable oriented neighbours. They expand and overwhelm their neighbours to dominate the growth process. </a:t>
            </a:r>
          </a:p>
          <a:p>
            <a:pPr algn="just"/>
            <a:r>
              <a:rPr lang="en-GB" dirty="0" smtClean="0"/>
              <a:t>For pure metals it appears that the growth front is essentially planar and dendritic growth does not occur to a significant degree. </a:t>
            </a:r>
          </a:p>
          <a:p>
            <a:pPr algn="just"/>
            <a:r>
              <a:rPr lang="en-GB" dirty="0" smtClean="0"/>
              <a:t>With pure metals the as-cast structure is normally columnar and there is little development of preferred orientation. </a:t>
            </a:r>
            <a:endParaRPr lang="en-GB" dirty="0"/>
          </a:p>
        </p:txBody>
      </p:sp>
    </p:spTree>
    <p:extLst>
      <p:ext uri="{BB962C8B-B14F-4D97-AF65-F5344CB8AC3E}">
        <p14:creationId xmlns:p14="http://schemas.microsoft.com/office/powerpoint/2010/main" val="1748624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487588" y="811369"/>
            <a:ext cx="7976176" cy="4100202"/>
          </a:xfrm>
          <a:prstGeom prst="rect">
            <a:avLst/>
          </a:prstGeom>
        </p:spPr>
      </p:pic>
      <p:sp>
        <p:nvSpPr>
          <p:cNvPr id="5" name="Metin kutusu 4"/>
          <p:cNvSpPr txBox="1"/>
          <p:nvPr/>
        </p:nvSpPr>
        <p:spPr>
          <a:xfrm>
            <a:off x="875763" y="5473521"/>
            <a:ext cx="7868992" cy="830997"/>
          </a:xfrm>
          <a:prstGeom prst="rect">
            <a:avLst/>
          </a:prstGeom>
          <a:noFill/>
        </p:spPr>
        <p:txBody>
          <a:bodyPr wrap="square" rtlCol="0">
            <a:spAutoFit/>
          </a:bodyPr>
          <a:lstStyle/>
          <a:p>
            <a:r>
              <a:rPr lang="en-GB" sz="2400" dirty="0" smtClean="0"/>
              <a:t>Change in preferred orientation with distance from the mould wall for pure aluminium. </a:t>
            </a:r>
            <a:r>
              <a:rPr lang="el-GR" sz="2400" dirty="0" smtClean="0"/>
              <a:t>Θ</a:t>
            </a:r>
            <a:r>
              <a:rPr lang="tr-TR" sz="2400" dirty="0" smtClean="0"/>
              <a:t> is</a:t>
            </a:r>
            <a:r>
              <a:rPr lang="en-GB" sz="2400" dirty="0" smtClean="0"/>
              <a:t> the spread in orientation.</a:t>
            </a:r>
            <a:endParaRPr lang="en-GB" sz="2400" dirty="0"/>
          </a:p>
        </p:txBody>
      </p:sp>
    </p:spTree>
    <p:extLst>
      <p:ext uri="{BB962C8B-B14F-4D97-AF65-F5344CB8AC3E}">
        <p14:creationId xmlns:p14="http://schemas.microsoft.com/office/powerpoint/2010/main" val="982706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0" y="249216"/>
            <a:ext cx="7886700" cy="1325563"/>
          </a:xfrm>
        </p:spPr>
        <p:txBody>
          <a:bodyPr>
            <a:normAutofit/>
          </a:bodyPr>
          <a:lstStyle/>
          <a:p>
            <a:r>
              <a:rPr lang="tr-TR" sz="2800" b="1" dirty="0" err="1" smtClean="0">
                <a:latin typeface="+mn-lt"/>
              </a:rPr>
              <a:t>The</a:t>
            </a:r>
            <a:r>
              <a:rPr lang="tr-TR" sz="2800" b="1" dirty="0" smtClean="0">
                <a:latin typeface="+mn-lt"/>
              </a:rPr>
              <a:t> </a:t>
            </a:r>
            <a:r>
              <a:rPr lang="tr-TR" sz="2800" b="1" dirty="0" err="1">
                <a:latin typeface="+mn-lt"/>
              </a:rPr>
              <a:t>E</a:t>
            </a:r>
            <a:r>
              <a:rPr lang="tr-TR" sz="2800" b="1" dirty="0" err="1" smtClean="0">
                <a:latin typeface="+mn-lt"/>
              </a:rPr>
              <a:t>quiaxed</a:t>
            </a:r>
            <a:r>
              <a:rPr lang="tr-TR" sz="2800" b="1" dirty="0" smtClean="0">
                <a:latin typeface="+mn-lt"/>
              </a:rPr>
              <a:t> </a:t>
            </a:r>
            <a:r>
              <a:rPr lang="tr-TR" sz="2800" b="1" dirty="0" err="1" smtClean="0">
                <a:latin typeface="+mn-lt"/>
              </a:rPr>
              <a:t>Zone</a:t>
            </a:r>
            <a:endParaRPr lang="en-GB" sz="2800" b="1" dirty="0">
              <a:latin typeface="+mn-lt"/>
            </a:endParaRPr>
          </a:p>
        </p:txBody>
      </p:sp>
      <p:sp>
        <p:nvSpPr>
          <p:cNvPr id="3" name="İçerik Yer Tutucusu 2"/>
          <p:cNvSpPr>
            <a:spLocks noGrp="1"/>
          </p:cNvSpPr>
          <p:nvPr>
            <p:ph idx="1"/>
          </p:nvPr>
        </p:nvSpPr>
        <p:spPr>
          <a:xfrm>
            <a:off x="628650" y="1815920"/>
            <a:ext cx="7886700" cy="4489831"/>
          </a:xfrm>
        </p:spPr>
        <p:txBody>
          <a:bodyPr/>
          <a:lstStyle/>
          <a:p>
            <a:pPr algn="just"/>
            <a:r>
              <a:rPr lang="en-GB" dirty="0" smtClean="0"/>
              <a:t>The crystals in the </a:t>
            </a:r>
            <a:r>
              <a:rPr lang="en-GB" dirty="0" err="1" smtClean="0"/>
              <a:t>equiaxed</a:t>
            </a:r>
            <a:r>
              <a:rPr lang="en-GB" dirty="0" smtClean="0"/>
              <a:t> zone usually have a grain size larger than that of the chill zone and their orientations is effectively random.</a:t>
            </a:r>
          </a:p>
          <a:p>
            <a:pPr algn="just"/>
            <a:r>
              <a:rPr lang="en-GB" dirty="0" smtClean="0"/>
              <a:t>Extensive </a:t>
            </a:r>
            <a:r>
              <a:rPr lang="en-GB" dirty="0" err="1" smtClean="0"/>
              <a:t>equiaxed</a:t>
            </a:r>
            <a:r>
              <a:rPr lang="en-GB" dirty="0" smtClean="0"/>
              <a:t> zone is favoured by pouring with </a:t>
            </a:r>
            <a:r>
              <a:rPr lang="en-GB" u="sng" dirty="0" smtClean="0"/>
              <a:t>low superheat </a:t>
            </a:r>
            <a:r>
              <a:rPr lang="en-GB" dirty="0" smtClean="0"/>
              <a:t>and by </a:t>
            </a:r>
            <a:r>
              <a:rPr lang="en-GB" u="sng" dirty="0" smtClean="0"/>
              <a:t>higher alloy contents</a:t>
            </a:r>
            <a:r>
              <a:rPr lang="en-GB" dirty="0" smtClean="0"/>
              <a:t>. </a:t>
            </a:r>
          </a:p>
          <a:p>
            <a:pPr algn="just"/>
            <a:r>
              <a:rPr lang="en-GB" dirty="0" smtClean="0"/>
              <a:t>As the pouring temperature increases the tendency to form </a:t>
            </a:r>
            <a:r>
              <a:rPr lang="en-GB" dirty="0" err="1" smtClean="0"/>
              <a:t>equiaxed</a:t>
            </a:r>
            <a:r>
              <a:rPr lang="en-GB" dirty="0" smtClean="0"/>
              <a:t> grains decreases but on the other hand the </a:t>
            </a:r>
            <a:r>
              <a:rPr lang="en-GB" dirty="0" err="1" smtClean="0"/>
              <a:t>equiaxed</a:t>
            </a:r>
            <a:r>
              <a:rPr lang="en-GB" dirty="0" smtClean="0"/>
              <a:t> grains that occur do so with in increasing grain size. </a:t>
            </a:r>
            <a:endParaRPr lang="en-GB" dirty="0"/>
          </a:p>
        </p:txBody>
      </p:sp>
    </p:spTree>
    <p:extLst>
      <p:ext uri="{BB962C8B-B14F-4D97-AF65-F5344CB8AC3E}">
        <p14:creationId xmlns:p14="http://schemas.microsoft.com/office/powerpoint/2010/main" val="22251319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stretch>
            <a:fillRect/>
          </a:stretch>
        </p:blipFill>
        <p:spPr>
          <a:xfrm>
            <a:off x="1223493" y="156853"/>
            <a:ext cx="6557891" cy="5190292"/>
          </a:xfrm>
          <a:prstGeom prst="rect">
            <a:avLst/>
          </a:prstGeom>
        </p:spPr>
      </p:pic>
      <p:sp>
        <p:nvSpPr>
          <p:cNvPr id="7" name="Metin kutusu 6"/>
          <p:cNvSpPr txBox="1"/>
          <p:nvPr/>
        </p:nvSpPr>
        <p:spPr>
          <a:xfrm>
            <a:off x="965914" y="5679584"/>
            <a:ext cx="7534141" cy="830997"/>
          </a:xfrm>
          <a:prstGeom prst="rect">
            <a:avLst/>
          </a:prstGeom>
          <a:noFill/>
        </p:spPr>
        <p:txBody>
          <a:bodyPr wrap="square" rtlCol="0">
            <a:spAutoFit/>
          </a:bodyPr>
          <a:lstStyle/>
          <a:p>
            <a:r>
              <a:rPr lang="en-GB" sz="2400" dirty="0" smtClean="0"/>
              <a:t>Correlation between columnar length, </a:t>
            </a:r>
            <a:r>
              <a:rPr lang="en-GB" sz="2400" dirty="0" err="1" smtClean="0"/>
              <a:t>equiaxed</a:t>
            </a:r>
            <a:r>
              <a:rPr lang="en-GB" sz="2400" dirty="0" smtClean="0"/>
              <a:t> grain size and pouring temperature.</a:t>
            </a:r>
            <a:endParaRPr lang="en-GB" sz="2400" dirty="0"/>
          </a:p>
        </p:txBody>
      </p:sp>
    </p:spTree>
    <p:extLst>
      <p:ext uri="{BB962C8B-B14F-4D97-AF65-F5344CB8AC3E}">
        <p14:creationId xmlns:p14="http://schemas.microsoft.com/office/powerpoint/2010/main" val="540217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3721" y="573739"/>
            <a:ext cx="7886700" cy="5672514"/>
          </a:xfrm>
        </p:spPr>
        <p:txBody>
          <a:bodyPr>
            <a:normAutofit lnSpcReduction="10000"/>
          </a:bodyPr>
          <a:lstStyle/>
          <a:p>
            <a:pPr marL="0" indent="0" algn="just">
              <a:buNone/>
            </a:pPr>
            <a:r>
              <a:rPr lang="en-GB" dirty="0" smtClean="0"/>
              <a:t>The structure of castings is of great importance since many material properties, especially mechanical properties, depend on grain shape and grain size. In addition, segregation resulting from the various modes of redistribution of solute can have marked effects. In this chapter we will examine the nature of the macroscopic cast structure and discuss the underlying reasons for the development of the different types off structure. This leads to the consideration of the control of the cast structure, since this is one of the most useful techniques available to the metallurgist or materials scientist concerned with the development of microstructure with the specific intention of improving properties. This is important if the material is to be used in the as-cast form or if it is to be worked to final shape. </a:t>
            </a:r>
            <a:endParaRPr lang="en-GB" dirty="0"/>
          </a:p>
        </p:txBody>
      </p:sp>
    </p:spTree>
    <p:extLst>
      <p:ext uri="{BB962C8B-B14F-4D97-AF65-F5344CB8AC3E}">
        <p14:creationId xmlns:p14="http://schemas.microsoft.com/office/powerpoint/2010/main" val="23454742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5771" y="846831"/>
            <a:ext cx="7886700" cy="5000178"/>
          </a:xfrm>
        </p:spPr>
        <p:txBody>
          <a:bodyPr>
            <a:normAutofit fontScale="92500"/>
          </a:bodyPr>
          <a:lstStyle/>
          <a:p>
            <a:pPr algn="just"/>
            <a:r>
              <a:rPr lang="en-GB" dirty="0" smtClean="0"/>
              <a:t>It is important to recognise that there is a significant size effect influencing the development of the </a:t>
            </a:r>
            <a:r>
              <a:rPr lang="en-GB" dirty="0" err="1" smtClean="0"/>
              <a:t>equiaxed</a:t>
            </a:r>
            <a:r>
              <a:rPr lang="en-GB" dirty="0" smtClean="0"/>
              <a:t> zone. For instance, the relationships between the columnar zone length and the degree of superheat and the </a:t>
            </a:r>
            <a:r>
              <a:rPr lang="en-GB" dirty="0" err="1" smtClean="0"/>
              <a:t>equiaxed</a:t>
            </a:r>
            <a:r>
              <a:rPr lang="en-GB" dirty="0" smtClean="0"/>
              <a:t> grain size and the degree of superheat are only valid for small ingots. </a:t>
            </a:r>
          </a:p>
          <a:p>
            <a:pPr algn="just"/>
            <a:r>
              <a:rPr lang="en-GB" dirty="0" smtClean="0"/>
              <a:t>Studies of metal analogue systems  </a:t>
            </a:r>
            <a:r>
              <a:rPr lang="tr-TR" dirty="0" smtClean="0"/>
              <a:t>s</a:t>
            </a:r>
            <a:r>
              <a:rPr lang="en-GB" dirty="0" smtClean="0"/>
              <a:t>how quite clearly that the nuclei of the </a:t>
            </a:r>
            <a:r>
              <a:rPr lang="en-GB" dirty="0" err="1" smtClean="0"/>
              <a:t>equiaxed</a:t>
            </a:r>
            <a:r>
              <a:rPr lang="en-GB" dirty="0" smtClean="0"/>
              <a:t> crystal arise from a number of sources:</a:t>
            </a:r>
          </a:p>
          <a:p>
            <a:pPr marL="0" indent="0" algn="just">
              <a:buNone/>
            </a:pPr>
            <a:r>
              <a:rPr lang="en-GB" dirty="0" smtClean="0"/>
              <a:t>	a) by apparently isolated nucleation events</a:t>
            </a:r>
          </a:p>
          <a:p>
            <a:pPr marL="0" indent="0" algn="just">
              <a:buNone/>
            </a:pPr>
            <a:r>
              <a:rPr lang="en-GB" dirty="0" smtClean="0"/>
              <a:t>	b) from the growing columnar zone</a:t>
            </a:r>
          </a:p>
          <a:p>
            <a:pPr marL="0" indent="0" algn="just">
              <a:buNone/>
            </a:pPr>
            <a:r>
              <a:rPr lang="en-GB" dirty="0" smtClean="0"/>
              <a:t>	c) from event occurring at the free surface</a:t>
            </a:r>
            <a:endParaRPr lang="en-GB" dirty="0"/>
          </a:p>
        </p:txBody>
      </p:sp>
    </p:spTree>
    <p:extLst>
      <p:ext uri="{BB962C8B-B14F-4D97-AF65-F5344CB8AC3E}">
        <p14:creationId xmlns:p14="http://schemas.microsoft.com/office/powerpoint/2010/main" val="925675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7385" y="216270"/>
            <a:ext cx="7886700" cy="1325563"/>
          </a:xfrm>
        </p:spPr>
        <p:txBody>
          <a:bodyPr>
            <a:normAutofit/>
          </a:bodyPr>
          <a:lstStyle/>
          <a:p>
            <a:r>
              <a:rPr lang="en-GB" sz="2800" b="1" dirty="0" smtClean="0">
                <a:latin typeface="+mn-lt"/>
              </a:rPr>
              <a:t>Theories of the development of the </a:t>
            </a:r>
            <a:r>
              <a:rPr lang="en-GB" sz="2800" b="1" dirty="0" err="1" smtClean="0">
                <a:latin typeface="+mn-lt"/>
              </a:rPr>
              <a:t>equiaxed</a:t>
            </a:r>
            <a:r>
              <a:rPr lang="en-GB" sz="2800" b="1" dirty="0" smtClean="0">
                <a:latin typeface="+mn-lt"/>
              </a:rPr>
              <a:t> zone</a:t>
            </a:r>
            <a:endParaRPr lang="en-GB" sz="2800" b="1" dirty="0">
              <a:latin typeface="+mn-lt"/>
            </a:endParaRPr>
          </a:p>
        </p:txBody>
      </p:sp>
      <p:sp>
        <p:nvSpPr>
          <p:cNvPr id="3" name="İçerik Yer Tutucusu 2"/>
          <p:cNvSpPr>
            <a:spLocks noGrp="1"/>
          </p:cNvSpPr>
          <p:nvPr>
            <p:ph idx="1"/>
          </p:nvPr>
        </p:nvSpPr>
        <p:spPr>
          <a:xfrm>
            <a:off x="692446" y="1350335"/>
            <a:ext cx="7886700" cy="4848446"/>
          </a:xfrm>
        </p:spPr>
        <p:txBody>
          <a:bodyPr>
            <a:normAutofit lnSpcReduction="10000"/>
          </a:bodyPr>
          <a:lstStyle/>
          <a:p>
            <a:pPr algn="just"/>
            <a:r>
              <a:rPr lang="en-GB" dirty="0" smtClean="0"/>
              <a:t>Four major theories have been proposed, three of which are generally agreed to be of importance.</a:t>
            </a:r>
            <a:endParaRPr lang="tr-TR" dirty="0" smtClean="0"/>
          </a:p>
          <a:p>
            <a:pPr marL="0" indent="0" algn="just">
              <a:buNone/>
            </a:pPr>
            <a:endParaRPr lang="en-GB" dirty="0" smtClean="0"/>
          </a:p>
          <a:p>
            <a:pPr marL="0" indent="0" algn="just">
              <a:buNone/>
            </a:pPr>
            <a:r>
              <a:rPr lang="en-GB" dirty="0" smtClean="0"/>
              <a:t>(</a:t>
            </a:r>
            <a:r>
              <a:rPr lang="en-GB" dirty="0" err="1" smtClean="0"/>
              <a:t>i</a:t>
            </a:r>
            <a:r>
              <a:rPr lang="en-GB" dirty="0" smtClean="0"/>
              <a:t>) </a:t>
            </a:r>
            <a:r>
              <a:rPr lang="en-GB" u="sng" dirty="0" smtClean="0"/>
              <a:t>Constitutional Undercooling Theory:</a:t>
            </a:r>
          </a:p>
          <a:p>
            <a:pPr marL="0" indent="0" algn="just">
              <a:buNone/>
            </a:pPr>
            <a:r>
              <a:rPr lang="en-GB" dirty="0" smtClean="0"/>
              <a:t>The </a:t>
            </a:r>
            <a:r>
              <a:rPr lang="en-GB" dirty="0" err="1" smtClean="0"/>
              <a:t>equiaxed</a:t>
            </a:r>
            <a:r>
              <a:rPr lang="en-GB" dirty="0" smtClean="0"/>
              <a:t> zone formed after some initial columnar growth when constitutional undercooling ahead of the growing crystals become sufficient to induce heterogeneous nucleation. The subsequent growth of these crystals blocked off the columnar zone and the remaining liquid was then considered to solidify in the </a:t>
            </a:r>
            <a:r>
              <a:rPr lang="en-GB" dirty="0" err="1" smtClean="0"/>
              <a:t>equiaxed</a:t>
            </a:r>
            <a:r>
              <a:rPr lang="en-GB" dirty="0" smtClean="0"/>
              <a:t> form. This theory was discarded for several reasons. </a:t>
            </a:r>
            <a:endParaRPr lang="en-GB" dirty="0"/>
          </a:p>
        </p:txBody>
      </p:sp>
    </p:spTree>
    <p:extLst>
      <p:ext uri="{BB962C8B-B14F-4D97-AF65-F5344CB8AC3E}">
        <p14:creationId xmlns:p14="http://schemas.microsoft.com/office/powerpoint/2010/main" val="2244435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39283" y="613513"/>
            <a:ext cx="7886700" cy="5308822"/>
          </a:xfrm>
        </p:spPr>
        <p:txBody>
          <a:bodyPr>
            <a:normAutofit lnSpcReduction="10000"/>
          </a:bodyPr>
          <a:lstStyle/>
          <a:p>
            <a:pPr marL="0" indent="0" algn="just">
              <a:buNone/>
            </a:pPr>
            <a:r>
              <a:rPr lang="en-GB" dirty="0" smtClean="0"/>
              <a:t>(ii) </a:t>
            </a:r>
            <a:r>
              <a:rPr lang="en-GB" u="sng" dirty="0" smtClean="0"/>
              <a:t>Big Bang Mechanism (Free Chill Crystals Theory):</a:t>
            </a:r>
          </a:p>
          <a:p>
            <a:pPr marL="0" indent="0" algn="just">
              <a:buNone/>
            </a:pPr>
            <a:r>
              <a:rPr lang="en-GB" dirty="0" smtClean="0"/>
              <a:t>The nuclei for both the columnar and the </a:t>
            </a:r>
            <a:r>
              <a:rPr lang="en-GB" dirty="0" err="1" smtClean="0"/>
              <a:t>equiaxed</a:t>
            </a:r>
            <a:r>
              <a:rPr lang="en-GB" dirty="0" smtClean="0"/>
              <a:t> crystals were formed during the initial chill near the mould wall. These then either grew as columnar crystals or drifted into the central zone to become </a:t>
            </a:r>
            <a:r>
              <a:rPr lang="en-GB" dirty="0" err="1" smtClean="0"/>
              <a:t>equiaxed</a:t>
            </a:r>
            <a:r>
              <a:rPr lang="en-GB" dirty="0" smtClean="0"/>
              <a:t> crystals.</a:t>
            </a:r>
            <a:endParaRPr lang="tr-TR" dirty="0" smtClean="0"/>
          </a:p>
          <a:p>
            <a:pPr marL="0" indent="0" algn="just">
              <a:buNone/>
            </a:pPr>
            <a:endParaRPr lang="en-GB" dirty="0" smtClean="0"/>
          </a:p>
          <a:p>
            <a:pPr marL="0" indent="0" algn="just">
              <a:buNone/>
            </a:pPr>
            <a:r>
              <a:rPr lang="en-GB" dirty="0" smtClean="0"/>
              <a:t>(iii) </a:t>
            </a:r>
            <a:r>
              <a:rPr lang="en-GB" u="sng" dirty="0" smtClean="0"/>
              <a:t>Dendrite Fragmentation Theory:</a:t>
            </a:r>
          </a:p>
          <a:p>
            <a:pPr marL="0" indent="0" algn="just">
              <a:buNone/>
            </a:pPr>
            <a:r>
              <a:rPr lang="en-GB" dirty="0" smtClean="0"/>
              <a:t>Another mechanism of significance is that in which crystal multiplication occurs by the melting off the arms of growing columnar dendrites. Dendrite arm necks can be </a:t>
            </a:r>
            <a:r>
              <a:rPr lang="en-GB" dirty="0" err="1" smtClean="0"/>
              <a:t>remelt</a:t>
            </a:r>
            <a:r>
              <a:rPr lang="en-GB" dirty="0" smtClean="0"/>
              <a:t> in the presence of thermal fluctuations. </a:t>
            </a:r>
            <a:endParaRPr lang="en-GB" dirty="0"/>
          </a:p>
        </p:txBody>
      </p:sp>
    </p:spTree>
    <p:extLst>
      <p:ext uri="{BB962C8B-B14F-4D97-AF65-F5344CB8AC3E}">
        <p14:creationId xmlns:p14="http://schemas.microsoft.com/office/powerpoint/2010/main" val="3458546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0755" y="645410"/>
            <a:ext cx="8612372" cy="5553371"/>
          </a:xfrm>
        </p:spPr>
        <p:txBody>
          <a:bodyPr/>
          <a:lstStyle/>
          <a:p>
            <a:pPr marL="0" indent="0" algn="just">
              <a:buNone/>
            </a:pPr>
            <a:r>
              <a:rPr lang="en-GB" dirty="0" smtClean="0"/>
              <a:t>(iv) </a:t>
            </a:r>
            <a:r>
              <a:rPr lang="en-GB" u="sng" dirty="0" smtClean="0"/>
              <a:t>Free Surface Showering Theory:</a:t>
            </a:r>
          </a:p>
          <a:p>
            <a:pPr marL="0" indent="0" algn="just">
              <a:buNone/>
            </a:pPr>
            <a:r>
              <a:rPr lang="en-GB" dirty="0" smtClean="0"/>
              <a:t>The nuclei for the </a:t>
            </a:r>
            <a:r>
              <a:rPr lang="en-GB" dirty="0" err="1" smtClean="0"/>
              <a:t>equiaxed</a:t>
            </a:r>
            <a:r>
              <a:rPr lang="en-GB" dirty="0" smtClean="0"/>
              <a:t> crystals formed at the free surface of the ingot and showered down into the liquid ahead of the columnar zone growing as they descended. The nuclei may simply be considered as free surface dendrites which detach and sink under their own weight or alternatively dendrite </a:t>
            </a:r>
            <a:r>
              <a:rPr lang="en-GB" dirty="0" err="1" smtClean="0"/>
              <a:t>remelting</a:t>
            </a:r>
            <a:r>
              <a:rPr lang="en-GB" dirty="0" smtClean="0"/>
              <a:t> may play a contributory part.</a:t>
            </a:r>
          </a:p>
          <a:p>
            <a:pPr marL="0" indent="0">
              <a:buNone/>
            </a:pPr>
            <a:endParaRPr lang="tr-TR" dirty="0" smtClean="0"/>
          </a:p>
          <a:p>
            <a:endParaRPr lang="tr-TR" dirty="0"/>
          </a:p>
          <a:p>
            <a:pPr marL="0" indent="0">
              <a:buNone/>
            </a:pPr>
            <a:endParaRPr lang="en-GB" sz="2600" dirty="0"/>
          </a:p>
        </p:txBody>
      </p:sp>
    </p:spTree>
    <p:extLst>
      <p:ext uri="{BB962C8B-B14F-4D97-AF65-F5344CB8AC3E}">
        <p14:creationId xmlns:p14="http://schemas.microsoft.com/office/powerpoint/2010/main" val="1552931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49915" y="900593"/>
            <a:ext cx="7886700" cy="4351338"/>
          </a:xfrm>
        </p:spPr>
        <p:txBody>
          <a:bodyPr/>
          <a:lstStyle/>
          <a:p>
            <a:pPr algn="just"/>
            <a:r>
              <a:rPr lang="en-GB" dirty="0" smtClean="0"/>
              <a:t>In the light of the above it can only be concluded that all three mechanisms described in (ii), (iii) and (iv) are operative during the solidification of ingots and castings.</a:t>
            </a:r>
          </a:p>
          <a:p>
            <a:pPr algn="just"/>
            <a:r>
              <a:rPr lang="en-GB" dirty="0" smtClean="0"/>
              <a:t>Each of the proposed mechanisms can become operative and which mechanisms or combination of mechanisms operates depends on the </a:t>
            </a:r>
            <a:r>
              <a:rPr lang="en-GB" u="sng" dirty="0" smtClean="0"/>
              <a:t>alloy composition, casting conditions (cooling rate, casting temperature etc.) and the type of nucleating substrates in the melt. </a:t>
            </a:r>
            <a:endParaRPr lang="en-GB" u="sng" dirty="0"/>
          </a:p>
        </p:txBody>
      </p:sp>
    </p:spTree>
    <p:extLst>
      <p:ext uri="{BB962C8B-B14F-4D97-AF65-F5344CB8AC3E}">
        <p14:creationId xmlns:p14="http://schemas.microsoft.com/office/powerpoint/2010/main" val="1472463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8650" y="120577"/>
            <a:ext cx="7886700" cy="1325563"/>
          </a:xfrm>
        </p:spPr>
        <p:txBody>
          <a:bodyPr>
            <a:normAutofit/>
          </a:bodyPr>
          <a:lstStyle/>
          <a:p>
            <a:r>
              <a:rPr lang="en-GB" sz="2800" b="1" dirty="0" smtClean="0">
                <a:latin typeface="+mn-lt"/>
              </a:rPr>
              <a:t>Control of grain structure in cast metals</a:t>
            </a:r>
            <a:endParaRPr lang="en-GB" sz="2800" b="1" dirty="0">
              <a:latin typeface="+mn-lt"/>
            </a:endParaRPr>
          </a:p>
        </p:txBody>
      </p:sp>
      <p:sp>
        <p:nvSpPr>
          <p:cNvPr id="3" name="İçerik Yer Tutucusu 2"/>
          <p:cNvSpPr>
            <a:spLocks noGrp="1"/>
          </p:cNvSpPr>
          <p:nvPr>
            <p:ph idx="1"/>
          </p:nvPr>
        </p:nvSpPr>
        <p:spPr>
          <a:xfrm>
            <a:off x="554222" y="1297172"/>
            <a:ext cx="8121945" cy="4890977"/>
          </a:xfrm>
        </p:spPr>
        <p:txBody>
          <a:bodyPr>
            <a:normAutofit lnSpcReduction="10000"/>
          </a:bodyPr>
          <a:lstStyle/>
          <a:p>
            <a:pPr algn="just"/>
            <a:r>
              <a:rPr lang="en-GB" dirty="0" smtClean="0"/>
              <a:t>Mostly fine-grained </a:t>
            </a:r>
            <a:r>
              <a:rPr lang="en-GB" dirty="0" err="1" smtClean="0"/>
              <a:t>equiaxed</a:t>
            </a:r>
            <a:r>
              <a:rPr lang="en-GB" dirty="0" smtClean="0"/>
              <a:t> structures are required in castings and ingots. These structures are isotropic and their properties are markedly superior. To develop these structures requires the suppression of columnar growth and this can be achieved by encouraging conditions favourable to the formation of the </a:t>
            </a:r>
            <a:r>
              <a:rPr lang="en-GB" dirty="0" err="1" smtClean="0"/>
              <a:t>equiaxed</a:t>
            </a:r>
            <a:r>
              <a:rPr lang="en-GB" dirty="0" smtClean="0"/>
              <a:t> nuclei.</a:t>
            </a:r>
          </a:p>
          <a:p>
            <a:pPr algn="just"/>
            <a:r>
              <a:rPr lang="en-GB" dirty="0" smtClean="0"/>
              <a:t>Two main approaches have been adopted namely:</a:t>
            </a:r>
          </a:p>
          <a:p>
            <a:pPr marL="0" indent="0" algn="just">
              <a:buNone/>
            </a:pPr>
            <a:r>
              <a:rPr lang="en-GB" dirty="0" smtClean="0"/>
              <a:t>(a) The control of nucleation by control of the casting conditions or by the use of inoculants.</a:t>
            </a:r>
          </a:p>
          <a:p>
            <a:pPr marL="0" indent="0" algn="just">
              <a:buNone/>
            </a:pPr>
            <a:r>
              <a:rPr lang="en-GB" dirty="0" smtClean="0"/>
              <a:t>(b) The use of physical methods to induce dynamic grain refinement.</a:t>
            </a:r>
            <a:endParaRPr lang="en-GB" dirty="0"/>
          </a:p>
        </p:txBody>
      </p:sp>
    </p:spTree>
    <p:extLst>
      <p:ext uri="{BB962C8B-B14F-4D97-AF65-F5344CB8AC3E}">
        <p14:creationId xmlns:p14="http://schemas.microsoft.com/office/powerpoint/2010/main" val="2610382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7385" y="839972"/>
            <a:ext cx="7886700" cy="4613977"/>
          </a:xfrm>
        </p:spPr>
        <p:txBody>
          <a:bodyPr/>
          <a:lstStyle/>
          <a:p>
            <a:pPr marL="0" indent="0">
              <a:buNone/>
            </a:pPr>
            <a:r>
              <a:rPr lang="en-GB" b="1" dirty="0" smtClean="0"/>
              <a:t>Control of nucleation behaviour</a:t>
            </a:r>
          </a:p>
          <a:p>
            <a:pPr marL="0" indent="0" algn="just">
              <a:buNone/>
            </a:pPr>
            <a:r>
              <a:rPr lang="en-GB" dirty="0" smtClean="0"/>
              <a:t>The simplest approach for a given alloy is to cast from near the </a:t>
            </a:r>
            <a:r>
              <a:rPr lang="en-GB" dirty="0" err="1" smtClean="0"/>
              <a:t>liquidus</a:t>
            </a:r>
            <a:r>
              <a:rPr lang="en-GB" dirty="0" smtClean="0"/>
              <a:t> temperature so as to promote copious heterogeneous nucleation in the chilled liquid. This has disadvantages with complex castings, where there will be a wide range of thermal conditions and where fluidity requirements often make it necessary to cast with a comparatively high degree of superheat. </a:t>
            </a:r>
          </a:p>
          <a:p>
            <a:pPr marL="0" indent="0" algn="just">
              <a:buNone/>
            </a:pPr>
            <a:r>
              <a:rPr lang="en-GB" dirty="0" smtClean="0"/>
              <a:t>It is usual to make additions of inoculants prior to casting. </a:t>
            </a:r>
            <a:endParaRPr lang="en-GB" dirty="0"/>
          </a:p>
        </p:txBody>
      </p:sp>
    </p:spTree>
    <p:extLst>
      <p:ext uri="{BB962C8B-B14F-4D97-AF65-F5344CB8AC3E}">
        <p14:creationId xmlns:p14="http://schemas.microsoft.com/office/powerpoint/2010/main" val="3510017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6540" y="903768"/>
            <a:ext cx="6531447" cy="4730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9749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8467" y="227910"/>
            <a:ext cx="4992843" cy="6098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etin kutusu 3"/>
          <p:cNvSpPr txBox="1"/>
          <p:nvPr/>
        </p:nvSpPr>
        <p:spPr>
          <a:xfrm>
            <a:off x="5571460" y="520995"/>
            <a:ext cx="3296093" cy="5632311"/>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t>The addition of an inoculant will only be effective provided it remains uniformly distributed through the melt and </a:t>
            </a:r>
            <a:r>
              <a:rPr lang="tr-TR" sz="2400" dirty="0" smtClean="0"/>
              <a:t>d</a:t>
            </a:r>
            <a:r>
              <a:rPr lang="en-GB" sz="2400" dirty="0" err="1" smtClean="0"/>
              <a:t>oes</a:t>
            </a:r>
            <a:r>
              <a:rPr lang="en-GB" sz="2400" dirty="0" smtClean="0"/>
              <a:t> not become </a:t>
            </a:r>
            <a:r>
              <a:rPr lang="en-GB" sz="2400" u="sng" dirty="0" smtClean="0"/>
              <a:t>contaminated or melt.</a:t>
            </a:r>
          </a:p>
          <a:p>
            <a:pPr marL="342900" indent="-342900">
              <a:buFont typeface="Arial" panose="020B0604020202020204" pitchFamily="34" charset="0"/>
              <a:buChar char="•"/>
            </a:pPr>
            <a:r>
              <a:rPr lang="en-GB" sz="2400" dirty="0" smtClean="0"/>
              <a:t>One other approach to the introduction of heterogeneous </a:t>
            </a:r>
            <a:r>
              <a:rPr lang="en-GB" sz="2400" dirty="0" err="1" smtClean="0"/>
              <a:t>nuclean</a:t>
            </a:r>
            <a:r>
              <a:rPr lang="tr-TR" sz="2400" dirty="0" smtClean="0"/>
              <a:t>t</a:t>
            </a:r>
            <a:r>
              <a:rPr lang="en-GB" sz="2400" dirty="0" smtClean="0"/>
              <a:t>s is the use of mould coating with dyes containing nucleating agents. </a:t>
            </a:r>
            <a:endParaRPr lang="en-GB" sz="2400" dirty="0"/>
          </a:p>
        </p:txBody>
      </p:sp>
    </p:spTree>
    <p:extLst>
      <p:ext uri="{BB962C8B-B14F-4D97-AF65-F5344CB8AC3E}">
        <p14:creationId xmlns:p14="http://schemas.microsoft.com/office/powerpoint/2010/main" val="952382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4816" y="1105436"/>
            <a:ext cx="4396552" cy="3330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2566" y="1137683"/>
            <a:ext cx="4397006" cy="3297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etin kutusu 3"/>
          <p:cNvSpPr txBox="1"/>
          <p:nvPr/>
        </p:nvSpPr>
        <p:spPr>
          <a:xfrm>
            <a:off x="1254643" y="4584294"/>
            <a:ext cx="6581552" cy="707886"/>
          </a:xfrm>
          <a:prstGeom prst="rect">
            <a:avLst/>
          </a:prstGeom>
          <a:noFill/>
        </p:spPr>
        <p:txBody>
          <a:bodyPr wrap="square" rtlCol="0">
            <a:spAutoFit/>
          </a:bodyPr>
          <a:lstStyle/>
          <a:p>
            <a:r>
              <a:rPr lang="en-GB" sz="2000" dirty="0" smtClean="0"/>
              <a:t>(a) Normal coarse-</a:t>
            </a:r>
            <a:r>
              <a:rPr lang="en-US" sz="2000" dirty="0" err="1" smtClean="0"/>
              <a:t>grabled</a:t>
            </a:r>
            <a:r>
              <a:rPr lang="en-GB" sz="2000" dirty="0" smtClean="0"/>
              <a:t> cast structure in 18% chromium-12% nickel steel; (b) same steel as (a) refined by inoculation.</a:t>
            </a:r>
            <a:endParaRPr lang="en-GB" sz="2000" dirty="0"/>
          </a:p>
        </p:txBody>
      </p:sp>
    </p:spTree>
    <p:extLst>
      <p:ext uri="{BB962C8B-B14F-4D97-AF65-F5344CB8AC3E}">
        <p14:creationId xmlns:p14="http://schemas.microsoft.com/office/powerpoint/2010/main" val="1072093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264975" y="1059687"/>
            <a:ext cx="6600039" cy="4746189"/>
          </a:xfrm>
          <a:prstGeom prst="rect">
            <a:avLst/>
          </a:prstGeom>
        </p:spPr>
      </p:pic>
    </p:spTree>
    <p:extLst>
      <p:ext uri="{BB962C8B-B14F-4D97-AF65-F5344CB8AC3E}">
        <p14:creationId xmlns:p14="http://schemas.microsoft.com/office/powerpoint/2010/main" val="30954171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20995" y="733646"/>
            <a:ext cx="8132578" cy="5550195"/>
          </a:xfrm>
        </p:spPr>
        <p:txBody>
          <a:bodyPr>
            <a:normAutofit fontScale="70000" lnSpcReduction="20000"/>
          </a:bodyPr>
          <a:lstStyle/>
          <a:p>
            <a:pPr marL="0" indent="0">
              <a:buNone/>
            </a:pPr>
            <a:r>
              <a:rPr lang="en-GB" sz="4000" b="1" dirty="0" smtClean="0"/>
              <a:t>Dynamic grain refinement</a:t>
            </a:r>
          </a:p>
          <a:p>
            <a:pPr marL="0" indent="0">
              <a:buNone/>
            </a:pPr>
            <a:endParaRPr lang="tr-TR" sz="3000" b="1" dirty="0" smtClean="0"/>
          </a:p>
          <a:p>
            <a:r>
              <a:rPr lang="en-GB" sz="4000" dirty="0" smtClean="0"/>
              <a:t>Various methods have been used to produce dynamic fragmentation of the growing dendrites and thus to promote </a:t>
            </a:r>
            <a:r>
              <a:rPr lang="en-GB" sz="4000" dirty="0" err="1" smtClean="0"/>
              <a:t>equiaxed</a:t>
            </a:r>
            <a:r>
              <a:rPr lang="en-GB" sz="4000" dirty="0" smtClean="0"/>
              <a:t> growth.</a:t>
            </a:r>
          </a:p>
          <a:p>
            <a:pPr marL="0" indent="0">
              <a:buNone/>
            </a:pPr>
            <a:r>
              <a:rPr lang="en-GB" sz="4000" b="1" dirty="0" smtClean="0"/>
              <a:t>	</a:t>
            </a:r>
            <a:r>
              <a:rPr lang="en-GB" sz="4000" dirty="0" smtClean="0"/>
              <a:t>- Mechanical stirring</a:t>
            </a:r>
          </a:p>
          <a:p>
            <a:pPr marL="0" indent="0">
              <a:buNone/>
            </a:pPr>
            <a:r>
              <a:rPr lang="en-GB" sz="4000" b="1" dirty="0" smtClean="0"/>
              <a:t>	</a:t>
            </a:r>
            <a:r>
              <a:rPr lang="en-GB" sz="4000" dirty="0" smtClean="0"/>
              <a:t>- Vibration</a:t>
            </a:r>
          </a:p>
          <a:p>
            <a:pPr marL="0" indent="0">
              <a:buNone/>
            </a:pPr>
            <a:r>
              <a:rPr lang="en-GB" sz="4000" b="1" dirty="0" smtClean="0"/>
              <a:t>	</a:t>
            </a:r>
            <a:r>
              <a:rPr lang="en-GB" sz="4000" dirty="0" smtClean="0"/>
              <a:t>- Oscillation</a:t>
            </a:r>
          </a:p>
          <a:p>
            <a:pPr marL="0" indent="0">
              <a:buNone/>
            </a:pPr>
            <a:r>
              <a:rPr lang="en-GB" sz="4000" dirty="0" smtClean="0"/>
              <a:t>	- Rotation</a:t>
            </a:r>
          </a:p>
          <a:p>
            <a:pPr marL="0" indent="0">
              <a:buNone/>
            </a:pPr>
            <a:r>
              <a:rPr lang="en-GB" sz="4000" dirty="0" smtClean="0"/>
              <a:t>	- Enhanced natural convection</a:t>
            </a:r>
          </a:p>
          <a:p>
            <a:pPr marL="0" indent="0">
              <a:buNone/>
            </a:pPr>
            <a:r>
              <a:rPr lang="en-GB" sz="4000" dirty="0" smtClean="0"/>
              <a:t>	- Magnetic and electromagnetic stirring</a:t>
            </a:r>
          </a:p>
          <a:p>
            <a:pPr marL="0" indent="0">
              <a:buNone/>
            </a:pPr>
            <a:r>
              <a:rPr lang="en-GB" sz="4000" dirty="0" smtClean="0"/>
              <a:t>	- Sonic and ultrasonic vibrations</a:t>
            </a:r>
          </a:p>
          <a:p>
            <a:pPr marL="0" indent="0">
              <a:buNone/>
            </a:pPr>
            <a:r>
              <a:rPr lang="en-GB" sz="4000" dirty="0" smtClean="0"/>
              <a:t>	- Agitation with gas bubbles</a:t>
            </a:r>
            <a:endParaRPr lang="en-GB" sz="4000" dirty="0"/>
          </a:p>
        </p:txBody>
      </p:sp>
    </p:spTree>
    <p:extLst>
      <p:ext uri="{BB962C8B-B14F-4D97-AF65-F5344CB8AC3E}">
        <p14:creationId xmlns:p14="http://schemas.microsoft.com/office/powerpoint/2010/main" val="235895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92445" y="1006918"/>
            <a:ext cx="7886700" cy="4351338"/>
          </a:xfrm>
        </p:spPr>
        <p:txBody>
          <a:bodyPr/>
          <a:lstStyle/>
          <a:p>
            <a:r>
              <a:rPr lang="en-GB" dirty="0" smtClean="0"/>
              <a:t>In all cases the principal mechanism for producing the nuclei for the </a:t>
            </a:r>
            <a:r>
              <a:rPr lang="en-GB" dirty="0" err="1" smtClean="0"/>
              <a:t>equiaxed</a:t>
            </a:r>
            <a:r>
              <a:rPr lang="en-GB" dirty="0" smtClean="0"/>
              <a:t> grains in dendrite </a:t>
            </a:r>
            <a:r>
              <a:rPr lang="en-GB" dirty="0" err="1" smtClean="0"/>
              <a:t>remelting</a:t>
            </a:r>
            <a:r>
              <a:rPr lang="en-GB" dirty="0" smtClean="0"/>
              <a:t>. </a:t>
            </a:r>
          </a:p>
          <a:p>
            <a:r>
              <a:rPr lang="en-GB" dirty="0" smtClean="0"/>
              <a:t>The effect of the physical disturbance is to produce localised thermal fluctuations</a:t>
            </a:r>
            <a:r>
              <a:rPr lang="tr-TR" dirty="0"/>
              <a:t> a</a:t>
            </a:r>
            <a:r>
              <a:rPr lang="en-GB" dirty="0" smtClean="0"/>
              <a:t>s the liquid metal flows backwards and forwards around the growing dendrites. </a:t>
            </a:r>
            <a:endParaRPr lang="en-GB" dirty="0"/>
          </a:p>
        </p:txBody>
      </p:sp>
    </p:spTree>
    <p:extLst>
      <p:ext uri="{BB962C8B-B14F-4D97-AF65-F5344CB8AC3E}">
        <p14:creationId xmlns:p14="http://schemas.microsoft.com/office/powerpoint/2010/main" val="29529894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7604" y="373486"/>
            <a:ext cx="6867525"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2038" y="3447495"/>
            <a:ext cx="4286250"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4827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err="1" smtClean="0">
                <a:latin typeface="+mn-lt"/>
              </a:rPr>
              <a:t>Macrostructure</a:t>
            </a:r>
            <a:r>
              <a:rPr lang="tr-TR" sz="2800" b="1" dirty="0" smtClean="0">
                <a:latin typeface="+mn-lt"/>
              </a:rPr>
              <a:t> of </a:t>
            </a:r>
            <a:r>
              <a:rPr lang="tr-TR" sz="2800" b="1" dirty="0" err="1">
                <a:latin typeface="+mn-lt"/>
              </a:rPr>
              <a:t>F</a:t>
            </a:r>
            <a:r>
              <a:rPr lang="tr-TR" sz="2800" b="1" dirty="0" err="1" smtClean="0">
                <a:latin typeface="+mn-lt"/>
              </a:rPr>
              <a:t>usion</a:t>
            </a:r>
            <a:r>
              <a:rPr lang="tr-TR" sz="2800" b="1" dirty="0" smtClean="0">
                <a:latin typeface="+mn-lt"/>
              </a:rPr>
              <a:t> </a:t>
            </a:r>
            <a:r>
              <a:rPr lang="tr-TR" sz="2800" b="1" dirty="0" err="1">
                <a:latin typeface="+mn-lt"/>
              </a:rPr>
              <a:t>W</a:t>
            </a:r>
            <a:r>
              <a:rPr lang="tr-TR" sz="2800" b="1" dirty="0" err="1" smtClean="0">
                <a:latin typeface="+mn-lt"/>
              </a:rPr>
              <a:t>elds</a:t>
            </a:r>
            <a:endParaRPr lang="en-GB" sz="2800" b="1" dirty="0">
              <a:latin typeface="+mn-lt"/>
            </a:endParaRPr>
          </a:p>
        </p:txBody>
      </p:sp>
      <p:sp>
        <p:nvSpPr>
          <p:cNvPr id="3" name="İçerik Yer Tutucusu 2"/>
          <p:cNvSpPr>
            <a:spLocks noGrp="1"/>
          </p:cNvSpPr>
          <p:nvPr>
            <p:ph idx="1"/>
          </p:nvPr>
        </p:nvSpPr>
        <p:spPr>
          <a:xfrm>
            <a:off x="618018" y="1644872"/>
            <a:ext cx="7886700" cy="4351338"/>
          </a:xfrm>
        </p:spPr>
        <p:txBody>
          <a:bodyPr/>
          <a:lstStyle/>
          <a:p>
            <a:pPr algn="just"/>
            <a:r>
              <a:rPr lang="en-GB" dirty="0" smtClean="0"/>
              <a:t>The mechanisms involved in the solidification of fusion welds are basically the same as those of normal castings. The main differences are:</a:t>
            </a:r>
            <a:endParaRPr lang="tr-TR" dirty="0" smtClean="0"/>
          </a:p>
          <a:p>
            <a:pPr marL="0" indent="0" algn="just">
              <a:buNone/>
            </a:pPr>
            <a:endParaRPr lang="en-GB" dirty="0" smtClean="0"/>
          </a:p>
          <a:p>
            <a:pPr marL="571500" indent="-571500" algn="just">
              <a:buAutoNum type="romanLcParenBoth"/>
            </a:pPr>
            <a:r>
              <a:rPr lang="en-GB" dirty="0" smtClean="0"/>
              <a:t>The solidification rates are high</a:t>
            </a:r>
          </a:p>
          <a:p>
            <a:pPr marL="571500" indent="-571500" algn="just">
              <a:buAutoNum type="romanLcParenBoth"/>
            </a:pPr>
            <a:r>
              <a:rPr lang="en-GB" dirty="0" smtClean="0"/>
              <a:t>The temperature gradients in the liquid are steep. The temperatures in the centre of the weld pool are significantly higher than the melting temperature.</a:t>
            </a:r>
            <a:endParaRPr lang="en-GB" dirty="0"/>
          </a:p>
        </p:txBody>
      </p:sp>
    </p:spTree>
    <p:extLst>
      <p:ext uri="{BB962C8B-B14F-4D97-AF65-F5344CB8AC3E}">
        <p14:creationId xmlns:p14="http://schemas.microsoft.com/office/powerpoint/2010/main" val="3635150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03078" y="666676"/>
            <a:ext cx="7886700" cy="5468309"/>
          </a:xfrm>
        </p:spPr>
        <p:txBody>
          <a:bodyPr>
            <a:normAutofit lnSpcReduction="10000"/>
          </a:bodyPr>
          <a:lstStyle/>
          <a:p>
            <a:r>
              <a:rPr lang="en-GB" dirty="0" smtClean="0"/>
              <a:t>There is no equivalent of the chill zone in a fusion weld macrostructure.</a:t>
            </a:r>
          </a:p>
          <a:p>
            <a:r>
              <a:rPr lang="en-GB" dirty="0" smtClean="0"/>
              <a:t>Partially melted grains at the molten zone boundary act as the sites which initiate columnar growth.</a:t>
            </a:r>
          </a:p>
          <a:p>
            <a:r>
              <a:rPr lang="en-GB" dirty="0" smtClean="0"/>
              <a:t>Columnar growth occurs as soon as the heat source moves away and does not require a nucleating event.</a:t>
            </a:r>
          </a:p>
          <a:p>
            <a:r>
              <a:rPr lang="en-GB" dirty="0" smtClean="0"/>
              <a:t>Growth structure ranging cellular through cellular dendritic.</a:t>
            </a:r>
          </a:p>
          <a:p>
            <a:r>
              <a:rPr lang="en-GB" dirty="0" err="1" smtClean="0"/>
              <a:t>Equiaxed</a:t>
            </a:r>
            <a:r>
              <a:rPr lang="en-GB" dirty="0" smtClean="0"/>
              <a:t> zone is not normally observed. Dendrite fragments does not survive without melting. The very high temperatures at the weld pool centre make survival difficult. </a:t>
            </a:r>
            <a:endParaRPr lang="en-GB" dirty="0"/>
          </a:p>
        </p:txBody>
      </p:sp>
    </p:spTree>
    <p:extLst>
      <p:ext uri="{BB962C8B-B14F-4D97-AF65-F5344CB8AC3E}">
        <p14:creationId xmlns:p14="http://schemas.microsoft.com/office/powerpoint/2010/main" val="36923290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20186" y="289830"/>
            <a:ext cx="5156791" cy="61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2755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2017641" y="540912"/>
            <a:ext cx="5303961" cy="5226925"/>
          </a:xfrm>
          <a:prstGeom prst="rect">
            <a:avLst/>
          </a:prstGeom>
        </p:spPr>
      </p:pic>
      <p:sp>
        <p:nvSpPr>
          <p:cNvPr id="5" name="Dikdörtgen 4"/>
          <p:cNvSpPr/>
          <p:nvPr/>
        </p:nvSpPr>
        <p:spPr>
          <a:xfrm>
            <a:off x="1378039" y="5939187"/>
            <a:ext cx="7443988" cy="400110"/>
          </a:xfrm>
          <a:prstGeom prst="rect">
            <a:avLst/>
          </a:prstGeom>
        </p:spPr>
        <p:txBody>
          <a:bodyPr wrap="square">
            <a:spAutoFit/>
          </a:bodyPr>
          <a:lstStyle/>
          <a:p>
            <a:r>
              <a:rPr lang="en-US" sz="2000" dirty="0"/>
              <a:t>Cold etch of disc cut from </a:t>
            </a:r>
            <a:r>
              <a:rPr lang="en-US" sz="2000" dirty="0" smtClean="0"/>
              <a:t>small</a:t>
            </a:r>
            <a:r>
              <a:rPr lang="tr-TR" sz="2000" dirty="0" smtClean="0"/>
              <a:t> </a:t>
            </a:r>
            <a:r>
              <a:rPr lang="tr-TR" sz="2000" dirty="0" err="1" smtClean="0"/>
              <a:t>steel</a:t>
            </a:r>
            <a:r>
              <a:rPr lang="en-US" sz="2000" dirty="0" smtClean="0"/>
              <a:t> </a:t>
            </a:r>
            <a:r>
              <a:rPr lang="en-US" sz="2000" dirty="0"/>
              <a:t>ingot (</a:t>
            </a:r>
            <a:r>
              <a:rPr lang="en-US" sz="2000" dirty="0" smtClean="0"/>
              <a:t>10</a:t>
            </a:r>
            <a:r>
              <a:rPr lang="tr-TR" sz="2000" smtClean="0"/>
              <a:t> </a:t>
            </a:r>
            <a:r>
              <a:rPr lang="en-US" sz="2000" smtClean="0"/>
              <a:t>% </a:t>
            </a:r>
            <a:r>
              <a:rPr lang="en-US" sz="2000" dirty="0"/>
              <a:t>aqueous </a:t>
            </a:r>
            <a:r>
              <a:rPr lang="en-US" sz="2000" dirty="0" smtClean="0"/>
              <a:t>HNO</a:t>
            </a:r>
            <a:r>
              <a:rPr lang="tr-TR" sz="2000" baseline="-25000" dirty="0" smtClean="0"/>
              <a:t>3</a:t>
            </a:r>
            <a:r>
              <a:rPr lang="en-US" dirty="0" smtClean="0"/>
              <a:t>)</a:t>
            </a:r>
            <a:r>
              <a:rPr lang="tr-TR" dirty="0" smtClean="0"/>
              <a:t> </a:t>
            </a:r>
            <a:endParaRPr lang="en-GB" dirty="0"/>
          </a:p>
        </p:txBody>
      </p:sp>
    </p:spTree>
    <p:extLst>
      <p:ext uri="{BB962C8B-B14F-4D97-AF65-F5344CB8AC3E}">
        <p14:creationId xmlns:p14="http://schemas.microsoft.com/office/powerpoint/2010/main" val="476341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90013" y="399245"/>
            <a:ext cx="7886700" cy="5988675"/>
          </a:xfrm>
        </p:spPr>
        <p:txBody>
          <a:bodyPr>
            <a:normAutofit lnSpcReduction="10000"/>
          </a:bodyPr>
          <a:lstStyle/>
          <a:p>
            <a:pPr marL="0" indent="0" algn="just">
              <a:buNone/>
            </a:pPr>
            <a:r>
              <a:rPr lang="en-GB" dirty="0" smtClean="0"/>
              <a:t>In most as-cast polycrystalline solids three distinct zones with different grain structures can be identified namely:</a:t>
            </a:r>
            <a:endParaRPr lang="tr-TR" dirty="0" smtClean="0"/>
          </a:p>
          <a:p>
            <a:pPr marL="0" indent="0" algn="just">
              <a:buNone/>
            </a:pPr>
            <a:endParaRPr lang="en-GB" dirty="0" smtClean="0"/>
          </a:p>
          <a:p>
            <a:pPr marL="571500" indent="-571500" algn="just">
              <a:buAutoNum type="romanLcParenBoth"/>
            </a:pPr>
            <a:r>
              <a:rPr lang="en-GB" dirty="0" smtClean="0"/>
              <a:t>The chill zone – a boundary layer adjacent to the mould wall of small </a:t>
            </a:r>
            <a:r>
              <a:rPr lang="en-GB" dirty="0" err="1" smtClean="0"/>
              <a:t>equiaxed</a:t>
            </a:r>
            <a:r>
              <a:rPr lang="en-GB" dirty="0" smtClean="0"/>
              <a:t> crystals with random orientations.</a:t>
            </a:r>
          </a:p>
          <a:p>
            <a:pPr marL="571500" indent="-571500" algn="just">
              <a:buAutoNum type="romanLcParenBoth"/>
            </a:pPr>
            <a:r>
              <a:rPr lang="en-GB" dirty="0" smtClean="0"/>
              <a:t>The columnar zone – a band of elongated crystals aligned parallel to the directions of heat flow.</a:t>
            </a:r>
          </a:p>
          <a:p>
            <a:pPr marL="571500" indent="-571500" algn="just">
              <a:buAutoNum type="romanLcParenBoth"/>
            </a:pPr>
            <a:r>
              <a:rPr lang="en-GB" dirty="0" smtClean="0"/>
              <a:t>The </a:t>
            </a:r>
            <a:r>
              <a:rPr lang="en-GB" dirty="0" err="1" smtClean="0"/>
              <a:t>equiaxed</a:t>
            </a:r>
            <a:r>
              <a:rPr lang="en-GB" dirty="0" smtClean="0"/>
              <a:t> zone – a central region of uniforms crystals. The properties of this central region are comparatively isotropic provided the grain size is small. The grain size in the </a:t>
            </a:r>
            <a:r>
              <a:rPr lang="en-GB" dirty="0" err="1" smtClean="0"/>
              <a:t>equiaxed</a:t>
            </a:r>
            <a:r>
              <a:rPr lang="en-GB" dirty="0" smtClean="0"/>
              <a:t> zone is, however normally larger than that of the chill zone.</a:t>
            </a:r>
            <a:endParaRPr lang="en-GB" dirty="0"/>
          </a:p>
        </p:txBody>
      </p:sp>
    </p:spTree>
    <p:extLst>
      <p:ext uri="{BB962C8B-B14F-4D97-AF65-F5344CB8AC3E}">
        <p14:creationId xmlns:p14="http://schemas.microsoft.com/office/powerpoint/2010/main" val="3885363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2887" y="612047"/>
            <a:ext cx="7886700" cy="5512157"/>
          </a:xfrm>
        </p:spPr>
        <p:txBody>
          <a:bodyPr>
            <a:normAutofit/>
          </a:bodyPr>
          <a:lstStyle/>
          <a:p>
            <a:pPr algn="just"/>
            <a:r>
              <a:rPr lang="en-GB" dirty="0" smtClean="0"/>
              <a:t>If the object of the control of grain structure is to obtain isotropy, a fine-grained </a:t>
            </a:r>
            <a:r>
              <a:rPr lang="en-GB" dirty="0" err="1" smtClean="0"/>
              <a:t>equiaxed</a:t>
            </a:r>
            <a:r>
              <a:rPr lang="en-GB" dirty="0" smtClean="0"/>
              <a:t> structure is required. This is brought about by encouraging those conditions which lead to the breakdown of columnar growth and the formation of the </a:t>
            </a:r>
            <a:r>
              <a:rPr lang="en-GB" dirty="0" err="1" smtClean="0"/>
              <a:t>equiaxed</a:t>
            </a:r>
            <a:r>
              <a:rPr lang="en-GB" dirty="0" smtClean="0"/>
              <a:t> zone.</a:t>
            </a:r>
          </a:p>
          <a:p>
            <a:pPr algn="just"/>
            <a:r>
              <a:rPr lang="en-GB" dirty="0" smtClean="0"/>
              <a:t>On the other hand if anisotropic properties are required, the columnar zone will need to predominate.</a:t>
            </a:r>
            <a:endParaRPr lang="tr-TR" dirty="0" smtClean="0"/>
          </a:p>
          <a:p>
            <a:pPr algn="just"/>
            <a:r>
              <a:rPr lang="gd-GB" dirty="0" smtClean="0"/>
              <a:t>If the equiaxed zone is absent, accumulation of soluble and insoluble impruties in the regions where columnar structures impinge can have disastrous results. </a:t>
            </a:r>
            <a:endParaRPr lang="gd-GB" dirty="0"/>
          </a:p>
        </p:txBody>
      </p:sp>
    </p:spTree>
    <p:extLst>
      <p:ext uri="{BB962C8B-B14F-4D97-AF65-F5344CB8AC3E}">
        <p14:creationId xmlns:p14="http://schemas.microsoft.com/office/powerpoint/2010/main" val="4236642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7883" y="399245"/>
            <a:ext cx="8293994" cy="6053070"/>
          </a:xfrm>
        </p:spPr>
        <p:txBody>
          <a:bodyPr>
            <a:normAutofit lnSpcReduction="10000"/>
          </a:bodyPr>
          <a:lstStyle/>
          <a:p>
            <a:pPr algn="just"/>
            <a:r>
              <a:rPr lang="en-GB" dirty="0" smtClean="0"/>
              <a:t>Probably the most important factor in determining subsequent properties is the relative properties of the columnar and </a:t>
            </a:r>
            <a:r>
              <a:rPr lang="en-GB" dirty="0" err="1" smtClean="0"/>
              <a:t>equiaxed</a:t>
            </a:r>
            <a:r>
              <a:rPr lang="en-GB" dirty="0" smtClean="0"/>
              <a:t> zones. The chill zones is normally only a small number of grains thick has a very limited influence. </a:t>
            </a:r>
          </a:p>
          <a:p>
            <a:pPr algn="just"/>
            <a:r>
              <a:rPr lang="en-GB" dirty="0" smtClean="0"/>
              <a:t>The axes of the columnar grains are parallel to &lt;100</a:t>
            </a:r>
            <a:r>
              <a:rPr lang="tr-TR" dirty="0" smtClean="0"/>
              <a:t>&gt;</a:t>
            </a:r>
            <a:r>
              <a:rPr lang="en-GB" dirty="0" smtClean="0"/>
              <a:t> for FCC and BCC metals, with HCP metals any direction in the (0001) plane may be parallel to the columnar axis. </a:t>
            </a:r>
          </a:p>
          <a:p>
            <a:pPr algn="just"/>
            <a:r>
              <a:rPr lang="en-GB" dirty="0" smtClean="0"/>
              <a:t>The relative proportions of the different zones can be controlled by altering the material and casting variables.</a:t>
            </a:r>
          </a:p>
          <a:p>
            <a:pPr marL="0" indent="0" algn="just">
              <a:buNone/>
            </a:pPr>
            <a:r>
              <a:rPr lang="en-GB" dirty="0" smtClean="0"/>
              <a:t> 	- Alloy composition</a:t>
            </a:r>
          </a:p>
          <a:p>
            <a:pPr marL="0" indent="0" algn="just">
              <a:buNone/>
            </a:pPr>
            <a:r>
              <a:rPr lang="en-GB" dirty="0" smtClean="0"/>
              <a:t>	- Pouring temperature</a:t>
            </a:r>
          </a:p>
          <a:p>
            <a:pPr marL="0" indent="0" algn="just">
              <a:buNone/>
            </a:pPr>
            <a:r>
              <a:rPr lang="en-GB" dirty="0" smtClean="0"/>
              <a:t>	- Cooling rate</a:t>
            </a:r>
            <a:endParaRPr lang="en-GB" dirty="0"/>
          </a:p>
        </p:txBody>
      </p:sp>
    </p:spTree>
    <p:extLst>
      <p:ext uri="{BB962C8B-B14F-4D97-AF65-F5344CB8AC3E}">
        <p14:creationId xmlns:p14="http://schemas.microsoft.com/office/powerpoint/2010/main" val="257445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468193" y="218940"/>
            <a:ext cx="6240120" cy="6040223"/>
          </a:xfrm>
          <a:prstGeom prst="rect">
            <a:avLst/>
          </a:prstGeom>
        </p:spPr>
      </p:pic>
    </p:spTree>
    <p:extLst>
      <p:ext uri="{BB962C8B-B14F-4D97-AF65-F5344CB8AC3E}">
        <p14:creationId xmlns:p14="http://schemas.microsoft.com/office/powerpoint/2010/main" val="3328305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83196" y="682579"/>
            <a:ext cx="7886700" cy="5550795"/>
          </a:xfrm>
        </p:spPr>
        <p:txBody>
          <a:bodyPr>
            <a:normAutofit/>
          </a:bodyPr>
          <a:lstStyle/>
          <a:p>
            <a:pPr algn="just"/>
            <a:r>
              <a:rPr lang="en-GB" dirty="0" smtClean="0"/>
              <a:t>In castings, the consequences of grain impingement are particularly bad at sharp corners, in rectangular sections and at perpendicular surface junctions. These can usually be corrected by suitable design procedures. </a:t>
            </a:r>
          </a:p>
          <a:p>
            <a:pPr algn="just"/>
            <a:r>
              <a:rPr lang="en-GB" dirty="0" smtClean="0"/>
              <a:t>If the ingot structure is going to be subjected to extensive working in the solid state, the final grain structure will be dictated solid state changes. Nevertheless careful control in the initial stage can have beneficial results particularly attainment of homogeneity is concerned.  Controlled fine-gr</a:t>
            </a:r>
            <a:r>
              <a:rPr lang="tr-TR" dirty="0" err="1" smtClean="0"/>
              <a:t>ai</a:t>
            </a:r>
            <a:r>
              <a:rPr lang="en-GB" dirty="0" smtClean="0"/>
              <a:t>ned cast structure facilitates homogenisation. </a:t>
            </a:r>
            <a:endParaRPr lang="en-GB" dirty="0"/>
          </a:p>
        </p:txBody>
      </p:sp>
    </p:spTree>
    <p:extLst>
      <p:ext uri="{BB962C8B-B14F-4D97-AF65-F5344CB8AC3E}">
        <p14:creationId xmlns:p14="http://schemas.microsoft.com/office/powerpoint/2010/main" val="2643527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357</TotalTime>
  <Words>1822</Words>
  <Application>Microsoft Office PowerPoint</Application>
  <PresentationFormat>Ekran Gösterisi (4:3)</PresentationFormat>
  <Paragraphs>100</Paragraphs>
  <Slides>35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35</vt:i4>
      </vt:variant>
    </vt:vector>
  </HeadingPairs>
  <TitlesOfParts>
    <vt:vector size="39" baseType="lpstr">
      <vt:lpstr>Arial</vt:lpstr>
      <vt:lpstr>Calibri</vt:lpstr>
      <vt:lpstr>Calibri Light</vt:lpstr>
      <vt:lpstr>Office Teması</vt:lpstr>
      <vt:lpstr>The Structure of Castings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The Chill Zone</vt:lpstr>
      <vt:lpstr>PowerPoint Sunusu</vt:lpstr>
      <vt:lpstr>PowerPoint Sunusu</vt:lpstr>
      <vt:lpstr>The Columnar Zone</vt:lpstr>
      <vt:lpstr>PowerPoint Sunusu</vt:lpstr>
      <vt:lpstr>PowerPoint Sunusu</vt:lpstr>
      <vt:lpstr>PowerPoint Sunusu</vt:lpstr>
      <vt:lpstr>The Equiaxed Zone</vt:lpstr>
      <vt:lpstr>PowerPoint Sunusu</vt:lpstr>
      <vt:lpstr>PowerPoint Sunusu</vt:lpstr>
      <vt:lpstr>Theories of the development of the equiaxed zone</vt:lpstr>
      <vt:lpstr>PowerPoint Sunusu</vt:lpstr>
      <vt:lpstr>PowerPoint Sunusu</vt:lpstr>
      <vt:lpstr>PowerPoint Sunusu</vt:lpstr>
      <vt:lpstr>Control of grain structure in cast metals</vt:lpstr>
      <vt:lpstr>PowerPoint Sunusu</vt:lpstr>
      <vt:lpstr>PowerPoint Sunusu</vt:lpstr>
      <vt:lpstr>PowerPoint Sunusu</vt:lpstr>
      <vt:lpstr>PowerPoint Sunusu</vt:lpstr>
      <vt:lpstr>PowerPoint Sunusu</vt:lpstr>
      <vt:lpstr>PowerPoint Sunusu</vt:lpstr>
      <vt:lpstr>PowerPoint Sunusu</vt:lpstr>
      <vt:lpstr>Macrostructure of Fusion Welds</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Structure of Castings</dc:title>
  <dc:creator>Kerem</dc:creator>
  <cp:lastModifiedBy>PENCERE-PC</cp:lastModifiedBy>
  <cp:revision>40</cp:revision>
  <dcterms:created xsi:type="dcterms:W3CDTF">2020-12-01T08:09:16Z</dcterms:created>
  <dcterms:modified xsi:type="dcterms:W3CDTF">2021-10-11T12:19:50Z</dcterms:modified>
</cp:coreProperties>
</file>