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278" r:id="rId2"/>
    <p:sldId id="388"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387" r:id="rId31"/>
    <p:sldId id="279"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13" r:id="rId47"/>
    <p:sldId id="314" r:id="rId48"/>
    <p:sldId id="315" r:id="rId49"/>
    <p:sldId id="316" r:id="rId50"/>
    <p:sldId id="317" r:id="rId51"/>
    <p:sldId id="318" r:id="rId52"/>
    <p:sldId id="319" r:id="rId53"/>
    <p:sldId id="320"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40" autoAdjust="0"/>
    <p:restoredTop sz="94660"/>
  </p:normalViewPr>
  <p:slideViewPr>
    <p:cSldViewPr snapToGrid="0">
      <p:cViewPr>
        <p:scale>
          <a:sx n="75" d="100"/>
          <a:sy n="75" d="100"/>
        </p:scale>
        <p:origin x="566" y="5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smtClean="0"/>
              <a:t>AKIM VE DİRENÇ SORU ÇÖZÜMÜ</a:t>
            </a:r>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742684-545C-44BC-8EFC-AD126144A3EF}" type="datetimeFigureOut">
              <a:rPr lang="tr-TR" smtClean="0"/>
              <a:t>23.10.2022</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C6B5F5-988B-47EC-8B33-9E394BC7560C}" type="slidenum">
              <a:rPr lang="tr-TR" smtClean="0"/>
              <a:t>‹#›</a:t>
            </a:fld>
            <a:endParaRPr lang="tr-TR"/>
          </a:p>
        </p:txBody>
      </p:sp>
    </p:spTree>
    <p:extLst>
      <p:ext uri="{BB962C8B-B14F-4D97-AF65-F5344CB8AC3E}">
        <p14:creationId xmlns:p14="http://schemas.microsoft.com/office/powerpoint/2010/main" val="405708459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tr-TR" smtClean="0"/>
              <a:t>AKIM VE DİRENÇ SORU ÇÖZÜMÜ</a:t>
            </a:r>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E1334-4C0E-4060-8D88-15E9CED8020B}" type="datetimeFigureOut">
              <a:rPr lang="tr-TR" smtClean="0"/>
              <a:t>23.10.2022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D9C57-8D76-4C02-9808-494E1232090E}" type="slidenum">
              <a:rPr lang="tr-TR" smtClean="0"/>
              <a:t>‹#›</a:t>
            </a:fld>
            <a:endParaRPr lang="tr-TR"/>
          </a:p>
        </p:txBody>
      </p:sp>
    </p:spTree>
    <p:extLst>
      <p:ext uri="{BB962C8B-B14F-4D97-AF65-F5344CB8AC3E}">
        <p14:creationId xmlns:p14="http://schemas.microsoft.com/office/powerpoint/2010/main" val="142283435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89401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10</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087189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11</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84303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12</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66284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13</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09384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14</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28325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15</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2093026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16</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7615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17</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186036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18</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35769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19</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82583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759453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20</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77077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21</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2768987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22</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2820613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23</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68883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24</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396012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25</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2153210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26</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696257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27</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587790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28</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07576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29</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23556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3</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482620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30</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891411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31</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83513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4</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419157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5</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4095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6</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41003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7</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97772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8</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3988095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3D9C57-8D76-4C02-9808-494E1232090E}" type="slidenum">
              <a:rPr lang="tr-TR" smtClean="0"/>
              <a:t>9</a:t>
            </a:fld>
            <a:endParaRPr lang="tr-TR"/>
          </a:p>
        </p:txBody>
      </p:sp>
      <p:sp>
        <p:nvSpPr>
          <p:cNvPr id="5" name="Üstbilgi Yer Tutucusu 4"/>
          <p:cNvSpPr>
            <a:spLocks noGrp="1"/>
          </p:cNvSpPr>
          <p:nvPr>
            <p:ph type="hdr" sz="quarter" idx="11"/>
          </p:nvPr>
        </p:nvSpPr>
        <p:spPr/>
        <p:txBody>
          <a:bodyPr/>
          <a:lstStyle/>
          <a:p>
            <a:r>
              <a:rPr lang="tr-TR" smtClean="0"/>
              <a:t>AKIM VE DİRENÇ SORU ÇÖZÜMÜ</a:t>
            </a:r>
            <a:endParaRPr lang="tr-TR"/>
          </a:p>
        </p:txBody>
      </p:sp>
    </p:spTree>
    <p:extLst>
      <p:ext uri="{BB962C8B-B14F-4D97-AF65-F5344CB8AC3E}">
        <p14:creationId xmlns:p14="http://schemas.microsoft.com/office/powerpoint/2010/main" val="180784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116115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118962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40121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63017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r>
              <a:rPr lang="tr-TR" smtClean="0"/>
              <a:t>26.03.2020</a:t>
            </a:r>
            <a:endParaRPr lang="tr-TR"/>
          </a:p>
        </p:txBody>
      </p:sp>
      <p:sp>
        <p:nvSpPr>
          <p:cNvPr id="5" name="Altbilgi Yer Tutucusu 4"/>
          <p:cNvSpPr>
            <a:spLocks noGrp="1"/>
          </p:cNvSpPr>
          <p:nvPr>
            <p:ph type="ftr" sz="quarter" idx="11"/>
          </p:nvPr>
        </p:nvSpPr>
        <p:spPr/>
        <p:txBody>
          <a:body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22494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r>
              <a:rPr lang="tr-TR" smtClean="0"/>
              <a:t>26.03.2020</a:t>
            </a:r>
            <a:endParaRPr lang="tr-TR"/>
          </a:p>
        </p:txBody>
      </p:sp>
      <p:sp>
        <p:nvSpPr>
          <p:cNvPr id="6" name="Altbilgi Yer Tutucusu 5"/>
          <p:cNvSpPr>
            <a:spLocks noGrp="1"/>
          </p:cNvSpPr>
          <p:nvPr>
            <p:ph type="ftr" sz="quarter" idx="11"/>
          </p:nvPr>
        </p:nvSpPr>
        <p:spPr/>
        <p:txBody>
          <a:bodyPr/>
          <a:lstStyle/>
          <a:p>
            <a:r>
              <a:rPr lang="tr-TR" smtClean="0"/>
              <a:t>YILDIZ TEKNİK ÜNİVERSİTESİ FEN EDEBİYAT FAKÜLTESİ FİZİK BÖLÜMÜ</a:t>
            </a:r>
            <a:endParaRPr lang="tr-TR"/>
          </a:p>
        </p:txBody>
      </p:sp>
      <p:sp>
        <p:nvSpPr>
          <p:cNvPr id="7" name="Slayt Numarası Yer Tutucusu 6"/>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70982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r>
              <a:rPr lang="tr-TR" smtClean="0"/>
              <a:t>26.03.2020</a:t>
            </a:r>
            <a:endParaRPr lang="tr-TR"/>
          </a:p>
        </p:txBody>
      </p:sp>
      <p:sp>
        <p:nvSpPr>
          <p:cNvPr id="8" name="Altbilgi Yer Tutucusu 7"/>
          <p:cNvSpPr>
            <a:spLocks noGrp="1"/>
          </p:cNvSpPr>
          <p:nvPr>
            <p:ph type="ftr" sz="quarter" idx="11"/>
          </p:nvPr>
        </p:nvSpPr>
        <p:spPr/>
        <p:txBody>
          <a:bodyPr/>
          <a:lstStyle/>
          <a:p>
            <a:r>
              <a:rPr lang="tr-TR" smtClean="0"/>
              <a:t>YILDIZ TEKNİK ÜNİVERSİTESİ FEN EDEBİYAT FAKÜLTESİ FİZİK BÖLÜMÜ</a:t>
            </a:r>
            <a:endParaRPr lang="tr-TR"/>
          </a:p>
        </p:txBody>
      </p:sp>
      <p:sp>
        <p:nvSpPr>
          <p:cNvPr id="9" name="Slayt Numarası Yer Tutucusu 8"/>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365181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r>
              <a:rPr lang="tr-TR" smtClean="0"/>
              <a:t>26.03.2020</a:t>
            </a:r>
            <a:endParaRPr lang="tr-TR"/>
          </a:p>
        </p:txBody>
      </p:sp>
      <p:sp>
        <p:nvSpPr>
          <p:cNvPr id="4" name="Altbilgi Yer Tutucusu 3"/>
          <p:cNvSpPr>
            <a:spLocks noGrp="1"/>
          </p:cNvSpPr>
          <p:nvPr>
            <p:ph type="ftr" sz="quarter" idx="11"/>
          </p:nvPr>
        </p:nvSpPr>
        <p:spPr/>
        <p:txBody>
          <a:bodyPr/>
          <a:lstStyle/>
          <a:p>
            <a:r>
              <a:rPr lang="tr-TR" smtClean="0"/>
              <a:t>YILDIZ TEKNİK ÜNİVERSİTESİ FEN EDEBİYAT FAKÜLTESİ FİZİK BÖLÜMÜ</a:t>
            </a:r>
            <a:endParaRPr lang="tr-TR"/>
          </a:p>
        </p:txBody>
      </p:sp>
      <p:sp>
        <p:nvSpPr>
          <p:cNvPr id="5" name="Slayt Numarası Yer Tutucusu 4"/>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410433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smtClean="0"/>
              <a:t>26.03.2020</a:t>
            </a:r>
            <a:endParaRPr lang="tr-TR"/>
          </a:p>
        </p:txBody>
      </p:sp>
      <p:sp>
        <p:nvSpPr>
          <p:cNvPr id="3" name="Altbilgi Yer Tutucusu 2"/>
          <p:cNvSpPr>
            <a:spLocks noGrp="1"/>
          </p:cNvSpPr>
          <p:nvPr>
            <p:ph type="ftr" sz="quarter" idx="11"/>
          </p:nvPr>
        </p:nvSpPr>
        <p:spPr/>
        <p:txBody>
          <a:bodyPr/>
          <a:lstStyle/>
          <a:p>
            <a:r>
              <a:rPr lang="tr-TR" smtClean="0"/>
              <a:t>YILDIZ TEKNİK ÜNİVERSİTESİ FEN EDEBİYAT FAKÜLTESİ FİZİK BÖLÜMÜ</a:t>
            </a:r>
            <a:endParaRPr lang="tr-TR"/>
          </a:p>
        </p:txBody>
      </p:sp>
      <p:sp>
        <p:nvSpPr>
          <p:cNvPr id="4" name="Slayt Numarası Yer Tutucusu 3"/>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276889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smtClean="0"/>
              <a:t>26.03.2020</a:t>
            </a:r>
            <a:endParaRPr lang="tr-TR"/>
          </a:p>
        </p:txBody>
      </p:sp>
      <p:sp>
        <p:nvSpPr>
          <p:cNvPr id="6" name="Altbilgi Yer Tutucusu 5"/>
          <p:cNvSpPr>
            <a:spLocks noGrp="1"/>
          </p:cNvSpPr>
          <p:nvPr>
            <p:ph type="ftr" sz="quarter" idx="11"/>
          </p:nvPr>
        </p:nvSpPr>
        <p:spPr/>
        <p:txBody>
          <a:bodyPr/>
          <a:lstStyle/>
          <a:p>
            <a:r>
              <a:rPr lang="tr-TR" smtClean="0"/>
              <a:t>YILDIZ TEKNİK ÜNİVERSİTESİ FEN EDEBİYAT FAKÜLTESİ FİZİK BÖLÜMÜ</a:t>
            </a:r>
            <a:endParaRPr lang="tr-TR"/>
          </a:p>
        </p:txBody>
      </p:sp>
      <p:sp>
        <p:nvSpPr>
          <p:cNvPr id="7" name="Slayt Numarası Yer Tutucusu 6"/>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293600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smtClean="0"/>
              <a:t>26.03.2020</a:t>
            </a:r>
            <a:endParaRPr lang="tr-TR"/>
          </a:p>
        </p:txBody>
      </p:sp>
      <p:sp>
        <p:nvSpPr>
          <p:cNvPr id="6" name="Altbilgi Yer Tutucusu 5"/>
          <p:cNvSpPr>
            <a:spLocks noGrp="1"/>
          </p:cNvSpPr>
          <p:nvPr>
            <p:ph type="ftr" sz="quarter" idx="11"/>
          </p:nvPr>
        </p:nvSpPr>
        <p:spPr/>
        <p:txBody>
          <a:bodyPr/>
          <a:lstStyle/>
          <a:p>
            <a:r>
              <a:rPr lang="tr-TR" smtClean="0"/>
              <a:t>YILDIZ TEKNİK ÜNİVERSİTESİ FEN EDEBİYAT FAKÜLTESİ FİZİK BÖLÜMÜ</a:t>
            </a:r>
            <a:endParaRPr lang="tr-TR"/>
          </a:p>
        </p:txBody>
      </p:sp>
      <p:sp>
        <p:nvSpPr>
          <p:cNvPr id="7" name="Slayt Numarası Yer Tutucusu 6"/>
          <p:cNvSpPr>
            <a:spLocks noGrp="1"/>
          </p:cNvSpPr>
          <p:nvPr>
            <p:ph type="sldNum" sz="quarter" idx="12"/>
          </p:nvPr>
        </p:nvSpPr>
        <p:spPr/>
        <p:txBody>
          <a:bodyPr/>
          <a:lstStyle/>
          <a:p>
            <a:fld id="{8671BACA-4D67-49C6-B372-AD1FA4BF7E8B}" type="slidenum">
              <a:rPr lang="tr-TR" smtClean="0"/>
              <a:t>‹#›</a:t>
            </a:fld>
            <a:endParaRPr lang="tr-TR"/>
          </a:p>
        </p:txBody>
      </p:sp>
    </p:spTree>
    <p:extLst>
      <p:ext uri="{BB962C8B-B14F-4D97-AF65-F5344CB8AC3E}">
        <p14:creationId xmlns:p14="http://schemas.microsoft.com/office/powerpoint/2010/main" val="427366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t>26.03.2020</a:t>
            </a:r>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YILDIZ TEKNİK ÜNİVERSİTESİ FEN EDEBİYAT FAKÜLTESİ FİZİK BÖLÜMÜ</a:t>
            </a:r>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1BACA-4D67-49C6-B372-AD1FA4BF7E8B}" type="slidenum">
              <a:rPr lang="tr-TR" smtClean="0"/>
              <a:t>‹#›</a:t>
            </a:fld>
            <a:endParaRPr lang="tr-TR"/>
          </a:p>
        </p:txBody>
      </p:sp>
    </p:spTree>
    <p:extLst>
      <p:ext uri="{BB962C8B-B14F-4D97-AF65-F5344CB8AC3E}">
        <p14:creationId xmlns:p14="http://schemas.microsoft.com/office/powerpoint/2010/main" val="1114999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0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4" Type="http://schemas.openxmlformats.org/officeDocument/2006/relationships/image" Target="../media/image331.png"/></Relationships>
</file>

<file path=ppt/slides/_rels/slide10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xml"/><Relationship Id="rId4" Type="http://schemas.openxmlformats.org/officeDocument/2006/relationships/image" Target="../media/image337.png"/></Relationships>
</file>

<file path=ppt/slides/_rels/slide10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0.png"/><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7.xml"/><Relationship Id="rId5" Type="http://schemas.openxmlformats.org/officeDocument/2006/relationships/image" Target="../media/image91.emf"/><Relationship Id="rId4" Type="http://schemas.openxmlformats.org/officeDocument/2006/relationships/image" Target="../media/image90.emf"/></Relationships>
</file>

<file path=ppt/slides/_rels/slide3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89.emf"/><Relationship Id="rId1" Type="http://schemas.openxmlformats.org/officeDocument/2006/relationships/slideLayout" Target="../slideLayouts/slideLayout7.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3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image" Target="../media/image99.emf"/><Relationship Id="rId1" Type="http://schemas.openxmlformats.org/officeDocument/2006/relationships/slideLayout" Target="../slideLayouts/slideLayout1.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13.png"/><Relationship Id="rId12" Type="http://schemas.openxmlformats.org/officeDocument/2006/relationships/image" Target="../media/image124.pn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23.png"/><Relationship Id="rId5" Type="http://schemas.openxmlformats.org/officeDocument/2006/relationships/image" Target="../media/image111.png"/><Relationship Id="rId10" Type="http://schemas.openxmlformats.org/officeDocument/2006/relationships/image" Target="../media/image122.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21.png"/><Relationship Id="rId21" Type="http://schemas.openxmlformats.org/officeDocument/2006/relationships/image" Target="../media/image137.png"/><Relationship Id="rId7" Type="http://schemas.openxmlformats.org/officeDocument/2006/relationships/image" Target="../media/image113.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image" Target="../media/image108.png"/><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27.png"/><Relationship Id="rId24" Type="http://schemas.openxmlformats.org/officeDocument/2006/relationships/image" Target="../media/image140.png"/><Relationship Id="rId5" Type="http://schemas.openxmlformats.org/officeDocument/2006/relationships/image" Target="../media/image111.png"/><Relationship Id="rId15" Type="http://schemas.openxmlformats.org/officeDocument/2006/relationships/image" Target="../media/image131.png"/><Relationship Id="rId23" Type="http://schemas.openxmlformats.org/officeDocument/2006/relationships/image" Target="../media/image139.png"/><Relationship Id="rId10" Type="http://schemas.openxmlformats.org/officeDocument/2006/relationships/image" Target="../media/image122.png"/><Relationship Id="rId19" Type="http://schemas.openxmlformats.org/officeDocument/2006/relationships/image" Target="../media/image13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s>
</file>

<file path=ppt/slides/_rels/slide41.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slideLayout" Target="../slideLayouts/slideLayout1.xml"/><Relationship Id="rId5" Type="http://schemas.openxmlformats.org/officeDocument/2006/relationships/image" Target="../media/image148.emf"/><Relationship Id="rId4" Type="http://schemas.openxmlformats.org/officeDocument/2006/relationships/image" Target="../media/image147.emf"/></Relationships>
</file>

<file path=ppt/slides/_rels/slide4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slideLayout" Target="../slideLayouts/slideLayout1.xml"/><Relationship Id="rId4" Type="http://schemas.openxmlformats.org/officeDocument/2006/relationships/image" Target="../media/image153.emf"/></Relationships>
</file>

<file path=ppt/slides/_rels/slide45.xml.rels><?xml version="1.0" encoding="UTF-8" standalone="yes"?>
<Relationships xmlns="http://schemas.openxmlformats.org/package/2006/relationships"><Relationship Id="rId3" Type="http://schemas.openxmlformats.org/officeDocument/2006/relationships/image" Target="../media/image155.emf"/><Relationship Id="rId7" Type="http://schemas.openxmlformats.org/officeDocument/2006/relationships/image" Target="../media/image159.emf"/><Relationship Id="rId2" Type="http://schemas.openxmlformats.org/officeDocument/2006/relationships/image" Target="../media/image154.emf"/><Relationship Id="rId1" Type="http://schemas.openxmlformats.org/officeDocument/2006/relationships/slideLayout" Target="../slideLayouts/slideLayout1.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slides/_rels/slide4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2.xml"/><Relationship Id="rId5" Type="http://schemas.openxmlformats.org/officeDocument/2006/relationships/image" Target="../media/image164.emf"/><Relationship Id="rId4" Type="http://schemas.openxmlformats.org/officeDocument/2006/relationships/image" Target="../media/image163.emf"/></Relationships>
</file>

<file path=ppt/slides/_rels/slide48.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2.emf"/><Relationship Id="rId1" Type="http://schemas.openxmlformats.org/officeDocument/2006/relationships/slideLayout" Target="../slideLayouts/slideLayout2.xml"/><Relationship Id="rId4" Type="http://schemas.openxmlformats.org/officeDocument/2006/relationships/image" Target="../media/image168.em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9.emf"/><Relationship Id="rId1" Type="http://schemas.openxmlformats.org/officeDocument/2006/relationships/slideLayout" Target="../slideLayouts/slideLayout2.xml"/><Relationship Id="rId4" Type="http://schemas.openxmlformats.org/officeDocument/2006/relationships/image" Target="../media/image170.emf"/></Relationships>
</file>

<file path=ppt/slides/_rels/slide51.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3.emf"/><Relationship Id="rId7" Type="http://schemas.openxmlformats.org/officeDocument/2006/relationships/image" Target="../media/image177.png"/><Relationship Id="rId2" Type="http://schemas.openxmlformats.org/officeDocument/2006/relationships/image" Target="../media/image172.emf"/><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2.emf"/><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84.png"/></Relationships>
</file>

<file path=ppt/slides/_rels/slide5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xml"/><Relationship Id="rId5" Type="http://schemas.openxmlformats.org/officeDocument/2006/relationships/image" Target="../media/image188.png"/><Relationship Id="rId4" Type="http://schemas.openxmlformats.org/officeDocument/2006/relationships/image" Target="../media/image187.png"/></Relationships>
</file>

<file path=ppt/slides/_rels/slide5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5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5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2.png"/><Relationship Id="rId7" Type="http://schemas.openxmlformats.org/officeDocument/2006/relationships/image" Target="../media/image197.png"/><Relationship Id="rId2" Type="http://schemas.openxmlformats.org/officeDocument/2006/relationships/image" Target="../media/image195.png"/><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199.png"/></Relationships>
</file>

<file path=ppt/slides/_rels/slide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1.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61.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17.pn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6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6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02.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6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xml"/><Relationship Id="rId5" Type="http://schemas.openxmlformats.org/officeDocument/2006/relationships/image" Target="../media/image230.png"/><Relationship Id="rId4" Type="http://schemas.openxmlformats.org/officeDocument/2006/relationships/image" Target="../media/image229.png"/></Relationships>
</file>

<file path=ppt/slides/_rels/slide6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27.png"/><Relationship Id="rId1" Type="http://schemas.openxmlformats.org/officeDocument/2006/relationships/slideLayout" Target="../slideLayouts/slideLayout1.xml"/><Relationship Id="rId5" Type="http://schemas.openxmlformats.org/officeDocument/2006/relationships/image" Target="../media/image233.png"/><Relationship Id="rId4" Type="http://schemas.openxmlformats.org/officeDocument/2006/relationships/image" Target="../media/image232.png"/></Relationships>
</file>

<file path=ppt/slides/_rels/slide6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27.png"/><Relationship Id="rId1" Type="http://schemas.openxmlformats.org/officeDocument/2006/relationships/slideLayout" Target="../slideLayouts/slideLayout1.xml"/><Relationship Id="rId4" Type="http://schemas.openxmlformats.org/officeDocument/2006/relationships/image" Target="../media/image234.png"/></Relationships>
</file>

<file path=ppt/slides/_rels/slide6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1.xml"/><Relationship Id="rId4" Type="http://schemas.openxmlformats.org/officeDocument/2006/relationships/image" Target="../media/image235.png"/></Relationships>
</file>

<file path=ppt/slides/_rels/slide6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xml"/><Relationship Id="rId5" Type="http://schemas.openxmlformats.org/officeDocument/2006/relationships/image" Target="../media/image240.png"/><Relationship Id="rId4" Type="http://schemas.openxmlformats.org/officeDocument/2006/relationships/image" Target="../media/image239.png"/></Relationships>
</file>

<file path=ppt/slides/_rels/slide7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7.png"/><Relationship Id="rId1" Type="http://schemas.openxmlformats.org/officeDocument/2006/relationships/slideLayout" Target="../slideLayouts/slideLayout1.xml"/><Relationship Id="rId5" Type="http://schemas.openxmlformats.org/officeDocument/2006/relationships/image" Target="../media/image240.png"/><Relationship Id="rId4" Type="http://schemas.openxmlformats.org/officeDocument/2006/relationships/image" Target="../media/image241.png"/></Relationships>
</file>

<file path=ppt/slides/_rels/slide72.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3.png"/><Relationship Id="rId7" Type="http://schemas.openxmlformats.org/officeDocument/2006/relationships/image" Target="../media/image239.png"/><Relationship Id="rId2" Type="http://schemas.openxmlformats.org/officeDocument/2006/relationships/image" Target="../media/image242.png"/><Relationship Id="rId1" Type="http://schemas.openxmlformats.org/officeDocument/2006/relationships/slideLayout" Target="../slideLayouts/slideLayout1.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7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0.png"/><Relationship Id="rId1" Type="http://schemas.openxmlformats.org/officeDocument/2006/relationships/slideLayout" Target="../slideLayouts/slideLayout1.xml"/><Relationship Id="rId4" Type="http://schemas.openxmlformats.org/officeDocument/2006/relationships/image" Target="../media/image253.png"/></Relationships>
</file>

<file path=ppt/slides/_rels/slide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4.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3.png"/></Relationships>
</file>

<file path=ppt/slides/_rels/slide7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0.png"/><Relationship Id="rId1" Type="http://schemas.openxmlformats.org/officeDocument/2006/relationships/slideLayout" Target="../slideLayouts/slideLayout1.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7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79.xml.rels><?xml version="1.0" encoding="UTF-8" standalone="yes"?>
<Relationships xmlns="http://schemas.openxmlformats.org/package/2006/relationships"><Relationship Id="rId3" Type="http://schemas.openxmlformats.org/officeDocument/2006/relationships/image" Target="../media/image261.png"/><Relationship Id="rId7" Type="http://schemas.openxmlformats.org/officeDocument/2006/relationships/image" Target="../media/image264.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8.png"/><Relationship Id="rId4" Type="http://schemas.openxmlformats.org/officeDocument/2006/relationships/image" Target="../media/image267.png"/></Relationships>
</file>

<file path=ppt/slides/_rels/slide81.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 Id="rId9" Type="http://schemas.openxmlformats.org/officeDocument/2006/relationships/image" Target="../media/image272.png"/></Relationships>
</file>

<file path=ppt/slides/_rels/slide8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 Id="rId5" Type="http://schemas.openxmlformats.org/officeDocument/2006/relationships/image" Target="../media/image276.png"/><Relationship Id="rId4" Type="http://schemas.openxmlformats.org/officeDocument/2006/relationships/image" Target="../media/image275.png"/></Relationships>
</file>

<file path=ppt/slides/_rels/slide8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4.png"/><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78.png"/></Relationships>
</file>

<file path=ppt/slides/_rels/slide84.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7.png"/><Relationship Id="rId7" Type="http://schemas.openxmlformats.org/officeDocument/2006/relationships/image" Target="../media/image280.png"/><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5.png"/><Relationship Id="rId10" Type="http://schemas.openxmlformats.org/officeDocument/2006/relationships/image" Target="../media/image283.png"/><Relationship Id="rId4" Type="http://schemas.openxmlformats.org/officeDocument/2006/relationships/image" Target="../media/image278.png"/><Relationship Id="rId9" Type="http://schemas.openxmlformats.org/officeDocument/2006/relationships/image" Target="../media/image282.png"/></Relationships>
</file>

<file path=ppt/slides/_rels/slide8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4.png"/><Relationship Id="rId1" Type="http://schemas.openxmlformats.org/officeDocument/2006/relationships/slideLayout" Target="../slideLayouts/slideLayout2.xml"/><Relationship Id="rId5" Type="http://schemas.openxmlformats.org/officeDocument/2006/relationships/image" Target="../media/image285.png"/><Relationship Id="rId4" Type="http://schemas.openxmlformats.org/officeDocument/2006/relationships/image" Target="../media/image284.png"/></Relationships>
</file>

<file path=ppt/slides/_rels/slide8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5" Type="http://schemas.openxmlformats.org/officeDocument/2006/relationships/image" Target="../media/image289.png"/><Relationship Id="rId4" Type="http://schemas.openxmlformats.org/officeDocument/2006/relationships/image" Target="../media/image288.png"/></Relationships>
</file>

<file path=ppt/slides/_rels/slide8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6.png"/><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290.png"/></Relationships>
</file>

<file path=ppt/slides/_rels/slide8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6.png"/><Relationship Id="rId1" Type="http://schemas.openxmlformats.org/officeDocument/2006/relationships/slideLayout" Target="../slideLayouts/slideLayout2.xml"/><Relationship Id="rId5" Type="http://schemas.openxmlformats.org/officeDocument/2006/relationships/image" Target="../media/image293.png"/><Relationship Id="rId4" Type="http://schemas.openxmlformats.org/officeDocument/2006/relationships/image" Target="../media/image292.png"/></Relationships>
</file>

<file path=ppt/slides/_rels/slide89.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89.png"/><Relationship Id="rId7" Type="http://schemas.openxmlformats.org/officeDocument/2006/relationships/image" Target="../media/image292.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image" Target="../media/image293.png"/><Relationship Id="rId4" Type="http://schemas.openxmlformats.org/officeDocument/2006/relationships/image" Target="../media/image29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9.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295.png"/></Relationships>
</file>

<file path=ppt/slides/_rels/slide91.xml.rels><?xml version="1.0" encoding="UTF-8" standalone="yes"?>
<Relationships xmlns="http://schemas.openxmlformats.org/package/2006/relationships"><Relationship Id="rId3" Type="http://schemas.openxmlformats.org/officeDocument/2006/relationships/image" Target="../media/image289.png"/><Relationship Id="rId7" Type="http://schemas.openxmlformats.org/officeDocument/2006/relationships/image" Target="../media/image303.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9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 Id="rId5" Type="http://schemas.openxmlformats.org/officeDocument/2006/relationships/image" Target="../media/image307.png"/><Relationship Id="rId4" Type="http://schemas.openxmlformats.org/officeDocument/2006/relationships/image" Target="../media/image306.png"/></Relationships>
</file>

<file path=ppt/slides/_rels/slide9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308.png"/></Relationships>
</file>

<file path=ppt/slides/_rels/slide94.xml.rels><?xml version="1.0" encoding="UTF-8" standalone="yes"?>
<Relationships xmlns="http://schemas.openxmlformats.org/package/2006/relationships"><Relationship Id="rId3" Type="http://schemas.openxmlformats.org/officeDocument/2006/relationships/image" Target="../media/image311.png"/><Relationship Id="rId7" Type="http://schemas.openxmlformats.org/officeDocument/2006/relationships/image" Target="../media/image307.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image" Target="../media/image312.png"/></Relationships>
</file>

<file path=ppt/slides/_rels/slide95.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06.png"/><Relationship Id="rId7" Type="http://schemas.openxmlformats.org/officeDocument/2006/relationships/image" Target="../media/image317.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9.png"/></Relationships>
</file>

<file path=ppt/slides/_rels/slide9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09.png"/><Relationship Id="rId1" Type="http://schemas.openxmlformats.org/officeDocument/2006/relationships/slideLayout" Target="../slideLayouts/slideLayout2.xml"/><Relationship Id="rId5" Type="http://schemas.openxmlformats.org/officeDocument/2006/relationships/image" Target="../media/image321.png"/><Relationship Id="rId4" Type="http://schemas.openxmlformats.org/officeDocument/2006/relationships/image" Target="../media/image320.png"/></Relationships>
</file>

<file path=ppt/slides/_rels/slide9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24.png"/><Relationship Id="rId4" Type="http://schemas.openxmlformats.org/officeDocument/2006/relationships/image" Target="../media/image323.png"/></Relationships>
</file>

<file path=ppt/slides/_rels/slide9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5" Type="http://schemas.openxmlformats.org/officeDocument/2006/relationships/image" Target="../media/image328.png"/><Relationship Id="rId4" Type="http://schemas.openxmlformats.org/officeDocument/2006/relationships/image" Target="../media/image327.png"/></Relationships>
</file>

<file path=ppt/slides/_rels/slide9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4" Type="http://schemas.openxmlformats.org/officeDocument/2006/relationships/image" Target="../media/image3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1257" y="751344"/>
            <a:ext cx="11591109" cy="3693319"/>
          </a:xfrm>
          <a:prstGeom prst="rect">
            <a:avLst/>
          </a:prstGeom>
        </p:spPr>
        <p:txBody>
          <a:bodyPr wrap="square">
            <a:spAutoFit/>
          </a:bodyPr>
          <a:lstStyle/>
          <a:p>
            <a:pPr marL="285750" indent="-285750">
              <a:buFont typeface="Arial" panose="020B0604020202020204" pitchFamily="34" charset="0"/>
              <a:buChar char="•"/>
            </a:pPr>
            <a:r>
              <a:rPr lang="en-US" dirty="0" smtClean="0"/>
              <a:t>Rotational </a:t>
            </a:r>
            <a:r>
              <a:rPr lang="en-US" dirty="0"/>
              <a:t>motion is an important part of everyday life. The rotation of the Earth creates the cycle of day and night, the rotation of wheels enables easy vehicular motion, and modern technology depends on circular motion in a variety of contexts, from the tiny gears in a Swiss watch to the operation of lathes and other machinery. </a:t>
            </a:r>
            <a:endParaRPr lang="tr-TR" dirty="0"/>
          </a:p>
          <a:p>
            <a:pPr marL="285750" indent="-285750">
              <a:buFont typeface="Arial" panose="020B0604020202020204" pitchFamily="34" charset="0"/>
              <a:buChar char="•"/>
            </a:pPr>
            <a:r>
              <a:rPr lang="en-US" dirty="0" smtClean="0"/>
              <a:t>The </a:t>
            </a:r>
            <a:r>
              <a:rPr lang="en-US" dirty="0"/>
              <a:t>concepts of angular speed, angular acceleration, and centripetal acceleration are central to understanding the motions of a diverse range of phenomena, from a car moving around a circular racetrack to clusters of galaxies orbiting a common center. </a:t>
            </a:r>
            <a:endParaRPr lang="tr-TR" dirty="0" smtClean="0"/>
          </a:p>
          <a:p>
            <a:pPr marL="285750" indent="-285750">
              <a:buFont typeface="Arial" panose="020B0604020202020204" pitchFamily="34" charset="0"/>
              <a:buChar char="•"/>
            </a:pPr>
            <a:r>
              <a:rPr lang="en-US" dirty="0" smtClean="0"/>
              <a:t>Rotational </a:t>
            </a:r>
            <a:r>
              <a:rPr lang="en-US" dirty="0"/>
              <a:t>motion, when combined with Newton’s law of universal gravitation and his laws of motion, can also explain certain facts about space travel and satellite motion, such as where to place a satellite so it will remain fixed in position over the same spot on the Earth. </a:t>
            </a:r>
            <a:endParaRPr lang="tr-TR" dirty="0" smtClean="0"/>
          </a:p>
          <a:p>
            <a:pPr marL="285750" indent="-285750">
              <a:buFont typeface="Arial" panose="020B0604020202020204" pitchFamily="34" charset="0"/>
              <a:buChar char="•"/>
            </a:pPr>
            <a:r>
              <a:rPr lang="en-US" dirty="0" smtClean="0"/>
              <a:t>The </a:t>
            </a:r>
            <a:r>
              <a:rPr lang="en-US" dirty="0"/>
              <a:t>generalization of gravitational potential energy and energy conservation offers an easy route to such results as planetary escape speed. </a:t>
            </a:r>
            <a:endParaRPr lang="tr-TR" dirty="0" smtClean="0"/>
          </a:p>
          <a:p>
            <a:pPr marL="285750" indent="-285750">
              <a:buFont typeface="Arial" panose="020B0604020202020204" pitchFamily="34" charset="0"/>
              <a:buChar char="•"/>
            </a:pPr>
            <a:r>
              <a:rPr lang="en-US" dirty="0" smtClean="0"/>
              <a:t>Finally</a:t>
            </a:r>
            <a:r>
              <a:rPr lang="en-US" dirty="0"/>
              <a:t>, we present Kepler’s three laws of planetary motion, which formed the foundation of Newton’s approach to gravity.</a:t>
            </a:r>
            <a:endParaRPr lang="tr-TR" dirty="0"/>
          </a:p>
        </p:txBody>
      </p:sp>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Tree>
    <p:extLst>
      <p:ext uri="{BB962C8B-B14F-4D97-AF65-F5344CB8AC3E}">
        <p14:creationId xmlns:p14="http://schemas.microsoft.com/office/powerpoint/2010/main" val="4031922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553998"/>
            <a:ext cx="11816819" cy="1938992"/>
          </a:xfrm>
          <a:prstGeom prst="rect">
            <a:avLst/>
          </a:prstGeom>
        </p:spPr>
        <p:txBody>
          <a:bodyPr wrap="square">
            <a:spAutoFit/>
          </a:bodyPr>
          <a:lstStyle/>
          <a:p>
            <a:r>
              <a:rPr lang="en-US" sz="2000" dirty="0"/>
              <a:t>PROBLEM A wheel rotates with a constant angular acceleration of 3.50 rad/s</a:t>
            </a:r>
            <a:r>
              <a:rPr lang="en-US" sz="2000" baseline="30000" dirty="0"/>
              <a:t>2</a:t>
            </a:r>
            <a:r>
              <a:rPr lang="en-US" sz="2000" dirty="0"/>
              <a:t>. If the angular speed of the wheel is 2.00 rad/s at t 5 0, </a:t>
            </a:r>
            <a:endParaRPr lang="tr-TR" sz="2000" dirty="0" smtClean="0"/>
          </a:p>
          <a:p>
            <a:pPr marL="457200" indent="-457200">
              <a:buAutoNum type="alphaLcParenBoth"/>
            </a:pPr>
            <a:r>
              <a:rPr lang="en-US" sz="2000" b="1" dirty="0" smtClean="0"/>
              <a:t>through </a:t>
            </a:r>
            <a:r>
              <a:rPr lang="en-US" sz="2000" b="1" dirty="0"/>
              <a:t>what angle does the wheel rotate between </a:t>
            </a:r>
            <a:r>
              <a:rPr lang="en-US" sz="2000" b="1" dirty="0" smtClean="0"/>
              <a:t>t</a:t>
            </a:r>
            <a:r>
              <a:rPr lang="tr-TR" sz="2000" b="1" dirty="0" smtClean="0"/>
              <a:t>=</a:t>
            </a:r>
            <a:r>
              <a:rPr lang="en-US" sz="2000" b="1" dirty="0" smtClean="0"/>
              <a:t>0 </a:t>
            </a:r>
            <a:r>
              <a:rPr lang="en-US" sz="2000" b="1" dirty="0"/>
              <a:t>and </a:t>
            </a:r>
            <a:r>
              <a:rPr lang="en-US" sz="2000" b="1" dirty="0" smtClean="0"/>
              <a:t>t</a:t>
            </a:r>
            <a:r>
              <a:rPr lang="tr-TR" sz="2000" b="1" dirty="0" smtClean="0"/>
              <a:t>=</a:t>
            </a:r>
            <a:r>
              <a:rPr lang="en-US" sz="2000" b="1" dirty="0" smtClean="0"/>
              <a:t> </a:t>
            </a:r>
            <a:r>
              <a:rPr lang="en-US" sz="2000" b="1" dirty="0"/>
              <a:t>2.00 s? Give your answer in radians and in revolutions. </a:t>
            </a:r>
            <a:endParaRPr lang="tr-TR" sz="2000" b="1" dirty="0" smtClean="0"/>
          </a:p>
          <a:p>
            <a:pPr marL="457200" indent="-457200">
              <a:buAutoNum type="alphaLcParenBoth"/>
            </a:pPr>
            <a:r>
              <a:rPr lang="en-US" sz="2000" b="1" dirty="0" smtClean="0"/>
              <a:t>What </a:t>
            </a:r>
            <a:r>
              <a:rPr lang="en-US" sz="2000" b="1" dirty="0"/>
              <a:t>is the angular speed of the wheel at </a:t>
            </a:r>
            <a:r>
              <a:rPr lang="en-US" sz="2000" b="1" dirty="0" smtClean="0"/>
              <a:t>t</a:t>
            </a:r>
            <a:r>
              <a:rPr lang="tr-TR" sz="2000" b="1" dirty="0" smtClean="0"/>
              <a:t>=</a:t>
            </a:r>
            <a:r>
              <a:rPr lang="en-US" sz="2000" b="1" dirty="0" smtClean="0"/>
              <a:t>2.00 </a:t>
            </a:r>
            <a:r>
              <a:rPr lang="en-US" sz="2000" b="1" dirty="0"/>
              <a:t>s? </a:t>
            </a:r>
            <a:endParaRPr lang="tr-TR" sz="2000" b="1" dirty="0" smtClean="0"/>
          </a:p>
          <a:p>
            <a:pPr marL="457200" indent="-457200">
              <a:buAutoNum type="alphaLcParenBoth"/>
            </a:pPr>
            <a:r>
              <a:rPr lang="en-US" sz="2000" dirty="0" smtClean="0"/>
              <a:t>What </a:t>
            </a:r>
            <a:r>
              <a:rPr lang="en-US" sz="2000" dirty="0"/>
              <a:t>angular displacement (in revolutions) results while the angular speed found in part (b) doubles?</a:t>
            </a:r>
            <a:endParaRPr lang="tr-TR" sz="2000" dirty="0"/>
          </a:p>
        </p:txBody>
      </p:sp>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a:stretch>
            <a:fillRect/>
          </a:stretch>
        </p:blipFill>
        <p:spPr>
          <a:xfrm>
            <a:off x="649092" y="2799266"/>
            <a:ext cx="3650842" cy="688535"/>
          </a:xfrm>
          <a:prstGeom prst="rect">
            <a:avLst/>
          </a:prstGeom>
        </p:spPr>
      </p:pic>
      <p:pic>
        <p:nvPicPr>
          <p:cNvPr id="11" name="Resim 10"/>
          <p:cNvPicPr>
            <a:picLocks noChangeAspect="1"/>
          </p:cNvPicPr>
          <p:nvPr/>
        </p:nvPicPr>
        <p:blipFill>
          <a:blip r:embed="rId4"/>
          <a:stretch>
            <a:fillRect/>
          </a:stretch>
        </p:blipFill>
        <p:spPr>
          <a:xfrm>
            <a:off x="1705213" y="3356023"/>
            <a:ext cx="1848264" cy="530689"/>
          </a:xfrm>
          <a:prstGeom prst="rect">
            <a:avLst/>
          </a:prstGeom>
        </p:spPr>
      </p:pic>
      <p:pic>
        <p:nvPicPr>
          <p:cNvPr id="12" name="Resim 11"/>
          <p:cNvPicPr>
            <a:picLocks noChangeAspect="1"/>
          </p:cNvPicPr>
          <p:nvPr/>
        </p:nvPicPr>
        <p:blipFill>
          <a:blip r:embed="rId5"/>
          <a:stretch>
            <a:fillRect/>
          </a:stretch>
        </p:blipFill>
        <p:spPr>
          <a:xfrm>
            <a:off x="4659505" y="3086070"/>
            <a:ext cx="7093029" cy="1693295"/>
          </a:xfrm>
          <a:prstGeom prst="rect">
            <a:avLst/>
          </a:prstGeom>
        </p:spPr>
      </p:pic>
      <p:pic>
        <p:nvPicPr>
          <p:cNvPr id="16" name="Resim 15"/>
          <p:cNvPicPr>
            <a:picLocks noChangeAspect="1"/>
          </p:cNvPicPr>
          <p:nvPr/>
        </p:nvPicPr>
        <p:blipFill>
          <a:blip r:embed="rId6"/>
          <a:stretch>
            <a:fillRect/>
          </a:stretch>
        </p:blipFill>
        <p:spPr>
          <a:xfrm>
            <a:off x="4311990" y="4635129"/>
            <a:ext cx="6887253" cy="2222871"/>
          </a:xfrm>
          <a:prstGeom prst="rect">
            <a:avLst/>
          </a:prstGeom>
        </p:spPr>
      </p:pic>
    </p:spTree>
    <p:extLst>
      <p:ext uri="{BB962C8B-B14F-4D97-AF65-F5344CB8AC3E}">
        <p14:creationId xmlns:p14="http://schemas.microsoft.com/office/powerpoint/2010/main" val="18655658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up 5"/>
          <p:cNvGrpSpPr>
            <a:grpSpLocks/>
          </p:cNvGrpSpPr>
          <p:nvPr/>
        </p:nvGrpSpPr>
        <p:grpSpPr bwMode="auto">
          <a:xfrm>
            <a:off x="123825" y="100013"/>
            <a:ext cx="11237913" cy="3611562"/>
            <a:chOff x="205306" y="0"/>
            <a:chExt cx="11238073" cy="3611300"/>
          </a:xfrm>
        </p:grpSpPr>
        <p:pic>
          <p:nvPicPr>
            <p:cNvPr id="6144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306" y="0"/>
              <a:ext cx="10839922" cy="342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5164" y="2804500"/>
              <a:ext cx="5658215" cy="8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4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385763"/>
            <a:ext cx="6408737"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8795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up 5"/>
          <p:cNvGrpSpPr>
            <a:grpSpLocks/>
          </p:cNvGrpSpPr>
          <p:nvPr/>
        </p:nvGrpSpPr>
        <p:grpSpPr bwMode="auto">
          <a:xfrm>
            <a:off x="123825" y="100013"/>
            <a:ext cx="11237913" cy="3611562"/>
            <a:chOff x="205306" y="0"/>
            <a:chExt cx="11238073" cy="3611300"/>
          </a:xfrm>
        </p:grpSpPr>
        <p:pic>
          <p:nvPicPr>
            <p:cNvPr id="6246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306" y="0"/>
              <a:ext cx="10839922" cy="342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5164" y="2804500"/>
              <a:ext cx="5658215" cy="8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467"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100013"/>
            <a:ext cx="5776913"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7504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606425"/>
            <a:ext cx="104441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0" y="5870575"/>
            <a:ext cx="48831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38707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07950"/>
            <a:ext cx="104441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488" y="2466975"/>
            <a:ext cx="1025683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3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69875"/>
            <a:ext cx="117633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5545138"/>
            <a:ext cx="55324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5456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69875"/>
            <a:ext cx="117633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5545138"/>
            <a:ext cx="55324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4475" y="2514600"/>
            <a:ext cx="117633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12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615950"/>
            <a:ext cx="1175702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8231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90500"/>
            <a:ext cx="1175702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628900"/>
            <a:ext cx="47275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3825" y="2503488"/>
            <a:ext cx="4941888"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4689475" y="2628900"/>
            <a:ext cx="1792288" cy="2522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1154267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553998"/>
            <a:ext cx="11816819" cy="1938992"/>
          </a:xfrm>
          <a:prstGeom prst="rect">
            <a:avLst/>
          </a:prstGeom>
        </p:spPr>
        <p:txBody>
          <a:bodyPr wrap="square">
            <a:spAutoFit/>
          </a:bodyPr>
          <a:lstStyle/>
          <a:p>
            <a:r>
              <a:rPr lang="en-US" sz="2000" dirty="0"/>
              <a:t>PROBLEM A wheel rotates with a constant angular acceleration of 3.50 rad/s</a:t>
            </a:r>
            <a:r>
              <a:rPr lang="en-US" sz="2000" baseline="30000" dirty="0"/>
              <a:t>2</a:t>
            </a:r>
            <a:r>
              <a:rPr lang="en-US" sz="2000" dirty="0"/>
              <a:t>. If the angular speed of the wheel is 2.00 rad/s at t 5 0, </a:t>
            </a:r>
            <a:endParaRPr lang="tr-TR" sz="2000" dirty="0" smtClean="0"/>
          </a:p>
          <a:p>
            <a:pPr marL="457200" indent="-457200">
              <a:buAutoNum type="alphaLcParenBoth"/>
            </a:pPr>
            <a:r>
              <a:rPr lang="en-US" sz="2000" dirty="0" smtClean="0"/>
              <a:t>through </a:t>
            </a:r>
            <a:r>
              <a:rPr lang="en-US" sz="2000" dirty="0"/>
              <a:t>what angle does the wheel rotate between </a:t>
            </a:r>
            <a:r>
              <a:rPr lang="en-US" sz="2000" dirty="0" smtClean="0"/>
              <a:t>t</a:t>
            </a:r>
            <a:r>
              <a:rPr lang="tr-TR" sz="2000" dirty="0" smtClean="0"/>
              <a:t>=</a:t>
            </a:r>
            <a:r>
              <a:rPr lang="en-US" sz="2000" dirty="0" smtClean="0"/>
              <a:t>0 </a:t>
            </a:r>
            <a:r>
              <a:rPr lang="en-US" sz="2000" dirty="0"/>
              <a:t>and </a:t>
            </a:r>
            <a:r>
              <a:rPr lang="en-US" sz="2000" dirty="0" smtClean="0"/>
              <a:t>t</a:t>
            </a:r>
            <a:r>
              <a:rPr lang="tr-TR" sz="2000" dirty="0" smtClean="0"/>
              <a:t>=</a:t>
            </a:r>
            <a:r>
              <a:rPr lang="en-US" sz="2000" dirty="0" smtClean="0"/>
              <a:t> </a:t>
            </a:r>
            <a:r>
              <a:rPr lang="en-US" sz="2000" dirty="0"/>
              <a:t>2.00 s? Give your answer in radians and in revolutions. </a:t>
            </a:r>
            <a:endParaRPr lang="tr-TR" sz="2000" dirty="0" smtClean="0"/>
          </a:p>
          <a:p>
            <a:pPr marL="457200" indent="-457200">
              <a:buAutoNum type="alphaLcParenBoth"/>
            </a:pPr>
            <a:r>
              <a:rPr lang="en-US" sz="2000" dirty="0" smtClean="0"/>
              <a:t>What </a:t>
            </a:r>
            <a:r>
              <a:rPr lang="en-US" sz="2000" dirty="0"/>
              <a:t>is the angular speed of the wheel at </a:t>
            </a:r>
            <a:r>
              <a:rPr lang="en-US" sz="2000" dirty="0" smtClean="0"/>
              <a:t>t</a:t>
            </a:r>
            <a:r>
              <a:rPr lang="tr-TR" sz="2000" dirty="0" smtClean="0"/>
              <a:t>=</a:t>
            </a:r>
            <a:r>
              <a:rPr lang="en-US" sz="2000" dirty="0" smtClean="0"/>
              <a:t>2.00 </a:t>
            </a:r>
            <a:r>
              <a:rPr lang="en-US" sz="2000" dirty="0"/>
              <a:t>s? </a:t>
            </a:r>
            <a:endParaRPr lang="tr-TR" sz="2000" dirty="0" smtClean="0"/>
          </a:p>
          <a:p>
            <a:pPr marL="457200" indent="-457200">
              <a:buAutoNum type="alphaLcParenBoth"/>
            </a:pPr>
            <a:r>
              <a:rPr lang="en-US" sz="2000" b="1" dirty="0" smtClean="0"/>
              <a:t>What </a:t>
            </a:r>
            <a:r>
              <a:rPr lang="en-US" sz="2000" b="1" dirty="0"/>
              <a:t>angular displacement (in revolutions) results while the angular speed found in part (b) doubles?</a:t>
            </a:r>
            <a:endParaRPr lang="tr-TR" sz="2000" b="1" dirty="0"/>
          </a:p>
        </p:txBody>
      </p:sp>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708660" y="2679590"/>
            <a:ext cx="1739016" cy="734796"/>
          </a:xfrm>
          <a:prstGeom prst="rect">
            <a:avLst/>
          </a:prstGeom>
        </p:spPr>
      </p:pic>
      <p:pic>
        <p:nvPicPr>
          <p:cNvPr id="4" name="Resim 3"/>
          <p:cNvPicPr>
            <a:picLocks noChangeAspect="1"/>
          </p:cNvPicPr>
          <p:nvPr/>
        </p:nvPicPr>
        <p:blipFill>
          <a:blip r:embed="rId4"/>
          <a:stretch>
            <a:fillRect/>
          </a:stretch>
        </p:blipFill>
        <p:spPr>
          <a:xfrm>
            <a:off x="3216744" y="3113043"/>
            <a:ext cx="8371083" cy="2723123"/>
          </a:xfrm>
          <a:prstGeom prst="rect">
            <a:avLst/>
          </a:prstGeom>
        </p:spPr>
      </p:pic>
    </p:spTree>
    <p:extLst>
      <p:ext uri="{BB962C8B-B14F-4D97-AF65-F5344CB8AC3E}">
        <p14:creationId xmlns:p14="http://schemas.microsoft.com/office/powerpoint/2010/main" val="1066456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192301" y="553998"/>
                <a:ext cx="11816819" cy="1323439"/>
              </a:xfrm>
              <a:prstGeom prst="rect">
                <a:avLst/>
              </a:prstGeom>
            </p:spPr>
            <p:txBody>
              <a:bodyPr wrap="square">
                <a:spAutoFit/>
              </a:bodyPr>
              <a:lstStyle/>
              <a:p>
                <a:r>
                  <a:rPr lang="en-US" sz="2000" dirty="0" smtClean="0"/>
                  <a:t>Angular </a:t>
                </a:r>
                <a:r>
                  <a:rPr lang="en-US" sz="2000" dirty="0"/>
                  <a:t>variables are closely related to linear variables. </a:t>
                </a:r>
                <a:endParaRPr lang="tr-TR" sz="2000" dirty="0" smtClean="0"/>
              </a:p>
              <a:p>
                <a:r>
                  <a:rPr lang="en-US" sz="2000" dirty="0" smtClean="0"/>
                  <a:t>Consider </a:t>
                </a:r>
                <a:r>
                  <a:rPr lang="en-US" sz="2000" dirty="0"/>
                  <a:t>the arbitrarily shaped object in Active Figure </a:t>
                </a:r>
                <a:r>
                  <a:rPr lang="en-US" sz="2000" dirty="0" smtClean="0"/>
                  <a:t> </a:t>
                </a:r>
                <a:r>
                  <a:rPr lang="en-US" sz="2000" dirty="0"/>
                  <a:t>rotating about the z-axis through the point O</a:t>
                </a:r>
                <a:r>
                  <a:rPr lang="en-US" sz="2000" dirty="0" smtClean="0"/>
                  <a:t>.</a:t>
                </a:r>
                <a:endParaRPr lang="tr-TR" sz="2000" dirty="0" smtClean="0"/>
              </a:p>
              <a:p>
                <a:r>
                  <a:rPr lang="en-US" sz="2000" dirty="0" smtClean="0"/>
                  <a:t> </a:t>
                </a:r>
                <a:r>
                  <a:rPr lang="en-US" sz="2000" dirty="0"/>
                  <a:t>Assume the object rotates through the angle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r>
                      <a:rPr lang="en-US" sz="2000" i="1" dirty="0" smtClean="0">
                        <a:latin typeface="Cambria Math" panose="02040503050406030204" pitchFamily="18" charset="0"/>
                        <a:ea typeface="Cambria Math" panose="02040503050406030204" pitchFamily="18" charset="0"/>
                      </a:rPr>
                      <m:t>𝜃</m:t>
                    </m:r>
                  </m:oMath>
                </a14:m>
                <a:r>
                  <a:rPr lang="en-US" sz="2000" dirty="0"/>
                  <a:t>, and hence point P moves through the arc length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r>
                      <a:rPr lang="tr-TR" sz="2000" b="0" i="1" dirty="0" smtClean="0">
                        <a:latin typeface="Cambria Math" panose="02040503050406030204" pitchFamily="18" charset="0"/>
                        <a:ea typeface="Cambria Math" panose="02040503050406030204" pitchFamily="18" charset="0"/>
                      </a:rPr>
                      <m:t>𝑠</m:t>
                    </m:r>
                  </m:oMath>
                </a14:m>
                <a:r>
                  <a:rPr lang="en-US" sz="2000" dirty="0"/>
                  <a:t>, in the interval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r>
                      <a:rPr lang="tr-TR" sz="2000" b="0" i="1" dirty="0" smtClean="0">
                        <a:latin typeface="Cambria Math" panose="02040503050406030204" pitchFamily="18" charset="0"/>
                        <a:ea typeface="Cambria Math" panose="02040503050406030204" pitchFamily="18" charset="0"/>
                      </a:rPr>
                      <m:t>𝑡</m:t>
                    </m:r>
                  </m:oMath>
                </a14:m>
                <a:r>
                  <a:rPr lang="en-US" sz="2000" dirty="0"/>
                  <a:t>. We know from the defining equation for radian measure that</a:t>
                </a:r>
                <a:endParaRPr lang="tr-TR" sz="2000" b="1" dirty="0"/>
              </a:p>
            </p:txBody>
          </p:sp>
        </mc:Choice>
        <mc:Fallback>
          <p:sp>
            <p:nvSpPr>
              <p:cNvPr id="2" name="Dikdörtgen 1"/>
              <p:cNvSpPr>
                <a:spLocks noRot="1" noChangeAspect="1" noMove="1" noResize="1" noEditPoints="1" noAdjustHandles="1" noChangeArrowheads="1" noChangeShapeType="1" noTextEdit="1"/>
              </p:cNvSpPr>
              <p:nvPr/>
            </p:nvSpPr>
            <p:spPr>
              <a:xfrm>
                <a:off x="192301" y="553998"/>
                <a:ext cx="11816819" cy="1323439"/>
              </a:xfrm>
              <a:prstGeom prst="rect">
                <a:avLst/>
              </a:prstGeom>
              <a:blipFill>
                <a:blip r:embed="rId3"/>
                <a:stretch>
                  <a:fillRect l="-568" t="-2765" b="-7373"/>
                </a:stretch>
              </a:blipFill>
            </p:spPr>
            <p:txBody>
              <a:bodyPr/>
              <a:lstStyle/>
              <a:p>
                <a:r>
                  <a:rPr lang="tr-TR">
                    <a:noFill/>
                  </a:rPr>
                  <a:t> </a:t>
                </a:r>
              </a:p>
            </p:txBody>
          </p:sp>
        </mc:Fallback>
      </mc:AlternateContent>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4"/>
          <a:stretch>
            <a:fillRect/>
          </a:stretch>
        </p:blipFill>
        <p:spPr>
          <a:xfrm>
            <a:off x="1234308" y="1848934"/>
            <a:ext cx="1199087" cy="856490"/>
          </a:xfrm>
          <a:prstGeom prst="rect">
            <a:avLst/>
          </a:prstGeom>
        </p:spPr>
      </p:pic>
      <p:pic>
        <p:nvPicPr>
          <p:cNvPr id="8" name="Resim 7"/>
          <p:cNvPicPr>
            <a:picLocks noChangeAspect="1"/>
          </p:cNvPicPr>
          <p:nvPr/>
        </p:nvPicPr>
        <p:blipFill>
          <a:blip r:embed="rId5"/>
          <a:stretch>
            <a:fillRect/>
          </a:stretch>
        </p:blipFill>
        <p:spPr>
          <a:xfrm>
            <a:off x="885149" y="2942395"/>
            <a:ext cx="1623498" cy="788106"/>
          </a:xfrm>
          <a:prstGeom prst="rect">
            <a:avLst/>
          </a:prstGeom>
        </p:spPr>
      </p:pic>
      <p:pic>
        <p:nvPicPr>
          <p:cNvPr id="11" name="Resim 10"/>
          <p:cNvPicPr>
            <a:picLocks noChangeAspect="1"/>
          </p:cNvPicPr>
          <p:nvPr/>
        </p:nvPicPr>
        <p:blipFill>
          <a:blip r:embed="rId6"/>
          <a:stretch>
            <a:fillRect/>
          </a:stretch>
        </p:blipFill>
        <p:spPr>
          <a:xfrm>
            <a:off x="3551136" y="2110813"/>
            <a:ext cx="1823197" cy="1262214"/>
          </a:xfrm>
          <a:prstGeom prst="rect">
            <a:avLst/>
          </a:prstGeom>
        </p:spPr>
      </p:pic>
      <p:pic>
        <p:nvPicPr>
          <p:cNvPr id="12" name="Resim 11"/>
          <p:cNvPicPr>
            <a:picLocks noChangeAspect="1"/>
          </p:cNvPicPr>
          <p:nvPr/>
        </p:nvPicPr>
        <p:blipFill>
          <a:blip r:embed="rId7"/>
          <a:stretch>
            <a:fillRect/>
          </a:stretch>
        </p:blipFill>
        <p:spPr>
          <a:xfrm>
            <a:off x="8686172" y="1668727"/>
            <a:ext cx="3505828" cy="2914650"/>
          </a:xfrm>
          <a:prstGeom prst="rect">
            <a:avLst/>
          </a:prstGeom>
        </p:spPr>
      </p:pic>
      <mc:AlternateContent xmlns:mc="http://schemas.openxmlformats.org/markup-compatibility/2006">
        <mc:Choice xmlns:a14="http://schemas.microsoft.com/office/drawing/2010/main" Requires="a14">
          <p:sp>
            <p:nvSpPr>
              <p:cNvPr id="13" name="Dikdörtgen 12"/>
              <p:cNvSpPr/>
              <p:nvPr/>
            </p:nvSpPr>
            <p:spPr>
              <a:xfrm>
                <a:off x="192301" y="3692472"/>
                <a:ext cx="7834709" cy="1275477"/>
              </a:xfrm>
              <a:prstGeom prst="rect">
                <a:avLst/>
              </a:prstGeom>
            </p:spPr>
            <p:txBody>
              <a:bodyPr wrap="square">
                <a:spAutoFit/>
              </a:bodyPr>
              <a:lstStyle/>
              <a:p>
                <a:r>
                  <a:rPr lang="en-US" dirty="0" smtClean="0"/>
                  <a:t>In Active Figure, the point P traverses a distance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tr-TR" i="1" dirty="0">
                        <a:latin typeface="Cambria Math" panose="02040503050406030204" pitchFamily="18" charset="0"/>
                        <a:ea typeface="Cambria Math" panose="02040503050406030204" pitchFamily="18" charset="0"/>
                      </a:rPr>
                      <m:t>𝑠</m:t>
                    </m:r>
                  </m:oMath>
                </a14:m>
                <a:r>
                  <a:rPr lang="en-US" dirty="0"/>
                  <a:t> along a circular arc during the time interval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tr-TR" b="0" i="1" dirty="0" smtClean="0">
                        <a:latin typeface="Cambria Math" panose="02040503050406030204" pitchFamily="18" charset="0"/>
                        <a:ea typeface="Cambria Math" panose="02040503050406030204" pitchFamily="18" charset="0"/>
                      </a:rPr>
                      <m:t>𝑡</m:t>
                    </m:r>
                  </m:oMath>
                </a14:m>
                <a:r>
                  <a:rPr lang="en-US" dirty="0" smtClean="0"/>
                  <a:t> </a:t>
                </a:r>
                <a:r>
                  <a:rPr lang="en-US" dirty="0"/>
                  <a:t>at a linear speed of </a:t>
                </a:r>
                <a14:m>
                  <m:oMath xmlns:m="http://schemas.openxmlformats.org/officeDocument/2006/math">
                    <m:r>
                      <a:rPr lang="en-US" i="1" dirty="0" smtClean="0">
                        <a:latin typeface="Cambria Math" panose="02040503050406030204" pitchFamily="18" charset="0"/>
                        <a:ea typeface="Cambria Math" panose="02040503050406030204" pitchFamily="18" charset="0"/>
                      </a:rPr>
                      <m:t>𝜗</m:t>
                    </m:r>
                  </m:oMath>
                </a14:m>
                <a:r>
                  <a:rPr lang="en-US" dirty="0" smtClean="0"/>
                  <a:t>. </a:t>
                </a:r>
                <a:r>
                  <a:rPr lang="en-US" dirty="0"/>
                  <a:t>The direction of P’s velocity vector </a:t>
                </a:r>
                <a14:m>
                  <m:oMath xmlns:m="http://schemas.openxmlformats.org/officeDocument/2006/math">
                    <m:acc>
                      <m:accPr>
                        <m:chr m:val="⃗"/>
                        <m:ctrlPr>
                          <a:rPr lang="en-US" i="1" dirty="0" smtClean="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𝜗</m:t>
                        </m:r>
                      </m:e>
                    </m:acc>
                  </m:oMath>
                </a14:m>
                <a:r>
                  <a:rPr lang="en-US" dirty="0"/>
                  <a:t> is tangent to the circular path. The magnitude of </a:t>
                </a:r>
                <a14:m>
                  <m:oMath xmlns:m="http://schemas.openxmlformats.org/officeDocument/2006/math">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𝜗</m:t>
                        </m:r>
                      </m:e>
                    </m:acc>
                  </m:oMath>
                </a14:m>
                <a:r>
                  <a:rPr lang="en-US" dirty="0" smtClean="0"/>
                  <a:t> </a:t>
                </a:r>
                <a:r>
                  <a:rPr lang="en-US" dirty="0"/>
                  <a:t>is the linear speed </a:t>
                </a:r>
                <a14:m>
                  <m:oMath xmlns:m="http://schemas.openxmlformats.org/officeDocument/2006/math">
                    <m:r>
                      <a:rPr lang="en-US" i="1" dirty="0" smtClean="0">
                        <a:latin typeface="Cambria Math" panose="02040503050406030204" pitchFamily="18" charset="0"/>
                        <a:ea typeface="Cambria Math" panose="02040503050406030204" pitchFamily="18" charset="0"/>
                      </a:rPr>
                      <m:t>𝜗</m:t>
                    </m:r>
                    <m:r>
                      <a:rPr lang="tr-TR" b="0" i="1" dirty="0" smtClean="0">
                        <a:latin typeface="Cambria Math" panose="02040503050406030204" pitchFamily="18" charset="0"/>
                        <a:ea typeface="Cambria Math" panose="02040503050406030204" pitchFamily="18" charset="0"/>
                      </a:rPr>
                      <m:t>=</m:t>
                    </m:r>
                    <m:sSub>
                      <m:sSubPr>
                        <m:ctrlPr>
                          <a:rPr lang="tr-TR" b="0" i="1" dirty="0" smtClean="0">
                            <a:latin typeface="Cambria Math" panose="02040503050406030204" pitchFamily="18" charset="0"/>
                            <a:ea typeface="Cambria Math" panose="02040503050406030204" pitchFamily="18" charset="0"/>
                          </a:rPr>
                        </m:ctrlPr>
                      </m:sSubPr>
                      <m:e>
                        <m:r>
                          <a:rPr lang="tr-TR" b="0" i="1" dirty="0" smtClean="0">
                            <a:latin typeface="Cambria Math" panose="02040503050406030204" pitchFamily="18" charset="0"/>
                            <a:ea typeface="Cambria Math" panose="02040503050406030204" pitchFamily="18" charset="0"/>
                          </a:rPr>
                          <m:t>𝜗</m:t>
                        </m:r>
                      </m:e>
                      <m:sub>
                        <m:r>
                          <a:rPr lang="tr-TR" b="0" i="1" dirty="0" smtClean="0">
                            <a:latin typeface="Cambria Math" panose="02040503050406030204" pitchFamily="18" charset="0"/>
                            <a:ea typeface="Cambria Math" panose="02040503050406030204" pitchFamily="18" charset="0"/>
                          </a:rPr>
                          <m:t>𝑡</m:t>
                        </m:r>
                      </m:sub>
                    </m:sSub>
                  </m:oMath>
                </a14:m>
                <a:r>
                  <a:rPr lang="en-US" dirty="0"/>
                  <a:t>, called the tangential speed of a particle moving in a circular path, written</a:t>
                </a:r>
                <a:endParaRPr lang="tr-TR" dirty="0"/>
              </a:p>
            </p:txBody>
          </p:sp>
        </mc:Choice>
        <mc:Fallback>
          <p:sp>
            <p:nvSpPr>
              <p:cNvPr id="13" name="Dikdörtgen 12"/>
              <p:cNvSpPr>
                <a:spLocks noRot="1" noChangeAspect="1" noMove="1" noResize="1" noEditPoints="1" noAdjustHandles="1" noChangeArrowheads="1" noChangeShapeType="1" noTextEdit="1"/>
              </p:cNvSpPr>
              <p:nvPr/>
            </p:nvSpPr>
            <p:spPr>
              <a:xfrm>
                <a:off x="192301" y="3692472"/>
                <a:ext cx="7834709" cy="1275477"/>
              </a:xfrm>
              <a:prstGeom prst="rect">
                <a:avLst/>
              </a:prstGeom>
              <a:blipFill>
                <a:blip r:embed="rId8"/>
                <a:stretch>
                  <a:fillRect l="-700" t="-2871" r="-545" b="-6699"/>
                </a:stretch>
              </a:blipFill>
            </p:spPr>
            <p:txBody>
              <a:bodyPr/>
              <a:lstStyle/>
              <a:p>
                <a:r>
                  <a:rPr lang="tr-TR">
                    <a:noFill/>
                  </a:rPr>
                  <a:t> </a:t>
                </a:r>
              </a:p>
            </p:txBody>
          </p:sp>
        </mc:Fallback>
      </mc:AlternateContent>
      <p:pic>
        <p:nvPicPr>
          <p:cNvPr id="14" name="Resim 13"/>
          <p:cNvPicPr>
            <a:picLocks noChangeAspect="1"/>
          </p:cNvPicPr>
          <p:nvPr/>
        </p:nvPicPr>
        <p:blipFill>
          <a:blip r:embed="rId9"/>
          <a:stretch>
            <a:fillRect/>
          </a:stretch>
        </p:blipFill>
        <p:spPr>
          <a:xfrm>
            <a:off x="8087845" y="4091222"/>
            <a:ext cx="1698624" cy="566209"/>
          </a:xfrm>
          <a:prstGeom prst="rect">
            <a:avLst/>
          </a:prstGeom>
        </p:spPr>
      </p:pic>
      <p:sp>
        <p:nvSpPr>
          <p:cNvPr id="16" name="Dikdörtgen 15"/>
          <p:cNvSpPr/>
          <p:nvPr/>
        </p:nvSpPr>
        <p:spPr>
          <a:xfrm>
            <a:off x="250587" y="5247371"/>
            <a:ext cx="11700245" cy="1200329"/>
          </a:xfrm>
          <a:prstGeom prst="rect">
            <a:avLst/>
          </a:prstGeom>
        </p:spPr>
        <p:txBody>
          <a:bodyPr wrap="square">
            <a:spAutoFit/>
          </a:bodyPr>
          <a:lstStyle/>
          <a:p>
            <a:r>
              <a:rPr lang="en-US" dirty="0"/>
              <a:t>The tangential speed of a point on a rotating object equals the distance of that point from the axis of rotation multiplied by the angular speed. Equation </a:t>
            </a:r>
            <a:r>
              <a:rPr lang="tr-TR" dirty="0" smtClean="0"/>
              <a:t>                        </a:t>
            </a:r>
            <a:r>
              <a:rPr lang="en-US" dirty="0" smtClean="0"/>
              <a:t>shows </a:t>
            </a:r>
            <a:r>
              <a:rPr lang="en-US" dirty="0"/>
              <a:t>that the linear speed of a point on a rotating object increases as that point is moved outward from the center of rotation toward the rim, as expected; however, every point on the rotating object has the same angular speed.</a:t>
            </a:r>
            <a:endParaRPr lang="tr-TR" dirty="0"/>
          </a:p>
        </p:txBody>
      </p:sp>
      <p:pic>
        <p:nvPicPr>
          <p:cNvPr id="17" name="Resim 16"/>
          <p:cNvPicPr>
            <a:picLocks noChangeAspect="1"/>
          </p:cNvPicPr>
          <p:nvPr/>
        </p:nvPicPr>
        <p:blipFill>
          <a:blip r:embed="rId9"/>
          <a:stretch>
            <a:fillRect/>
          </a:stretch>
        </p:blipFill>
        <p:spPr>
          <a:xfrm>
            <a:off x="3127576" y="5557889"/>
            <a:ext cx="847120" cy="282374"/>
          </a:xfrm>
          <a:prstGeom prst="rect">
            <a:avLst/>
          </a:prstGeom>
        </p:spPr>
      </p:pic>
    </p:spTree>
    <p:extLst>
      <p:ext uri="{BB962C8B-B14F-4D97-AF65-F5344CB8AC3E}">
        <p14:creationId xmlns:p14="http://schemas.microsoft.com/office/powerpoint/2010/main" val="4272591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1015663"/>
          </a:xfrm>
          <a:prstGeom prst="rect">
            <a:avLst/>
          </a:prstGeom>
        </p:spPr>
        <p:txBody>
          <a:bodyPr wrap="square">
            <a:spAutoFit/>
          </a:bodyPr>
          <a:lstStyle/>
          <a:p>
            <a:r>
              <a:rPr lang="en-US" sz="2000" dirty="0"/>
              <a:t>The tangential acceleration of a point on a rotating object equals the distance of that point from the axis of rotation multiplied by the angular acceleration. Again, radian measure must be used for the angular acceleration term in this equation.</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a:picLocks noChangeAspect="1"/>
          </p:cNvPicPr>
          <p:nvPr/>
        </p:nvPicPr>
        <p:blipFill>
          <a:blip r:embed="rId3"/>
          <a:stretch>
            <a:fillRect/>
          </a:stretch>
        </p:blipFill>
        <p:spPr>
          <a:xfrm>
            <a:off x="8686172" y="1668727"/>
            <a:ext cx="3505828" cy="2914650"/>
          </a:xfrm>
          <a:prstGeom prst="rect">
            <a:avLst/>
          </a:prstGeom>
        </p:spPr>
      </p:pic>
      <p:pic>
        <p:nvPicPr>
          <p:cNvPr id="3" name="Resim 2"/>
          <p:cNvPicPr>
            <a:picLocks noChangeAspect="1"/>
          </p:cNvPicPr>
          <p:nvPr/>
        </p:nvPicPr>
        <p:blipFill>
          <a:blip r:embed="rId4"/>
          <a:stretch>
            <a:fillRect/>
          </a:stretch>
        </p:blipFill>
        <p:spPr>
          <a:xfrm>
            <a:off x="192301" y="2191389"/>
            <a:ext cx="2487425" cy="2592824"/>
          </a:xfrm>
          <a:prstGeom prst="rect">
            <a:avLst/>
          </a:prstGeom>
        </p:spPr>
      </p:pic>
      <p:pic>
        <p:nvPicPr>
          <p:cNvPr id="4" name="Resim 3"/>
          <p:cNvPicPr>
            <a:picLocks noChangeAspect="1"/>
          </p:cNvPicPr>
          <p:nvPr/>
        </p:nvPicPr>
        <p:blipFill>
          <a:blip r:embed="rId5"/>
          <a:stretch>
            <a:fillRect/>
          </a:stretch>
        </p:blipFill>
        <p:spPr>
          <a:xfrm>
            <a:off x="3185000" y="3125824"/>
            <a:ext cx="1573712" cy="653696"/>
          </a:xfrm>
          <a:prstGeom prst="rect">
            <a:avLst/>
          </a:prstGeom>
        </p:spPr>
      </p:pic>
    </p:spTree>
    <p:extLst>
      <p:ext uri="{BB962C8B-B14F-4D97-AF65-F5344CB8AC3E}">
        <p14:creationId xmlns:p14="http://schemas.microsoft.com/office/powerpoint/2010/main" val="147197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1938992"/>
          </a:xfrm>
          <a:prstGeom prst="rect">
            <a:avLst/>
          </a:prstGeom>
        </p:spPr>
        <p:txBody>
          <a:bodyPr wrap="square">
            <a:spAutoFit/>
          </a:bodyPr>
          <a:lstStyle/>
          <a:p>
            <a:r>
              <a:rPr lang="en-US" sz="2000" dirty="0"/>
              <a:t>PROBLEM A compact disc rotates from rest up to an angular speed of 31.4 rad/s in a time of 0.892 s. </a:t>
            </a:r>
            <a:endParaRPr lang="tr-TR" sz="2000" dirty="0" smtClean="0"/>
          </a:p>
          <a:p>
            <a:pPr marL="457200" indent="-457200">
              <a:buAutoNum type="alphaLcParenBoth"/>
            </a:pPr>
            <a:r>
              <a:rPr lang="en-US" sz="2000" b="1" dirty="0" smtClean="0"/>
              <a:t>What </a:t>
            </a:r>
            <a:r>
              <a:rPr lang="en-US" sz="2000" b="1" dirty="0"/>
              <a:t>is the angular acceleration of the disc, assuming the angular acceleration is uniform? </a:t>
            </a:r>
            <a:endParaRPr lang="tr-TR" sz="2000" b="1" dirty="0" smtClean="0"/>
          </a:p>
          <a:p>
            <a:pPr marL="457200" indent="-457200">
              <a:buAutoNum type="alphaLcParenBoth"/>
            </a:pPr>
            <a:r>
              <a:rPr lang="en-US" sz="2000" dirty="0" smtClean="0"/>
              <a:t>Through </a:t>
            </a:r>
            <a:r>
              <a:rPr lang="en-US" sz="2000" dirty="0"/>
              <a:t>what angle does the disc turn while coming up to speed</a:t>
            </a:r>
            <a:r>
              <a:rPr lang="en-US" sz="2000" dirty="0" smtClean="0"/>
              <a:t>?</a:t>
            </a:r>
            <a:endParaRPr lang="tr-TR" sz="2000" dirty="0" smtClean="0"/>
          </a:p>
          <a:p>
            <a:pPr marL="457200" indent="-457200">
              <a:buAutoNum type="alphaLcParenBoth"/>
            </a:pPr>
            <a:r>
              <a:rPr lang="en-US" sz="2000" dirty="0" smtClean="0"/>
              <a:t>If </a:t>
            </a:r>
            <a:r>
              <a:rPr lang="en-US" sz="2000" dirty="0"/>
              <a:t>the radius of the disc is 4.45 cm, find the tangential speed of a microbe riding on the rim of the disc when </a:t>
            </a:r>
            <a:r>
              <a:rPr lang="en-US" sz="2000" dirty="0" smtClean="0"/>
              <a:t>t</a:t>
            </a:r>
            <a:r>
              <a:rPr lang="tr-TR" sz="2000" dirty="0" smtClean="0"/>
              <a:t>=</a:t>
            </a:r>
            <a:r>
              <a:rPr lang="en-US" sz="2000" dirty="0" smtClean="0"/>
              <a:t>0.892 </a:t>
            </a:r>
            <a:r>
              <a:rPr lang="en-US" sz="2000" dirty="0"/>
              <a:t>s. </a:t>
            </a:r>
            <a:endParaRPr lang="tr-TR" sz="2000" dirty="0" smtClean="0"/>
          </a:p>
          <a:p>
            <a:pPr marL="457200" indent="-457200">
              <a:buAutoNum type="alphaLcParenBoth"/>
            </a:pPr>
            <a:r>
              <a:rPr lang="en-US" sz="2000" dirty="0" smtClean="0"/>
              <a:t>(</a:t>
            </a:r>
            <a:r>
              <a:rPr lang="en-US" sz="2000" dirty="0"/>
              <a:t>d) What is the magnitude of the tangential acceleration of the microbe at the given time?</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3"/>
          <a:stretch>
            <a:fillRect/>
          </a:stretch>
        </p:blipFill>
        <p:spPr>
          <a:xfrm>
            <a:off x="684777" y="3119047"/>
            <a:ext cx="2733928" cy="611788"/>
          </a:xfrm>
          <a:prstGeom prst="rect">
            <a:avLst/>
          </a:prstGeom>
        </p:spPr>
      </p:pic>
      <p:pic>
        <p:nvPicPr>
          <p:cNvPr id="8" name="Resim 7"/>
          <p:cNvPicPr>
            <a:picLocks noChangeAspect="1"/>
          </p:cNvPicPr>
          <p:nvPr/>
        </p:nvPicPr>
        <p:blipFill>
          <a:blip r:embed="rId4"/>
          <a:stretch>
            <a:fillRect/>
          </a:stretch>
        </p:blipFill>
        <p:spPr>
          <a:xfrm>
            <a:off x="1680718" y="3424941"/>
            <a:ext cx="1896566" cy="389473"/>
          </a:xfrm>
          <a:prstGeom prst="rect">
            <a:avLst/>
          </a:prstGeom>
        </p:spPr>
      </p:pic>
      <p:pic>
        <p:nvPicPr>
          <p:cNvPr id="11" name="Resim 10"/>
          <p:cNvPicPr>
            <a:picLocks noChangeAspect="1"/>
          </p:cNvPicPr>
          <p:nvPr/>
        </p:nvPicPr>
        <p:blipFill>
          <a:blip r:embed="rId5"/>
          <a:stretch>
            <a:fillRect/>
          </a:stretch>
        </p:blipFill>
        <p:spPr>
          <a:xfrm>
            <a:off x="5017676" y="3139415"/>
            <a:ext cx="6059360" cy="1627248"/>
          </a:xfrm>
          <a:prstGeom prst="rect">
            <a:avLst/>
          </a:prstGeom>
        </p:spPr>
      </p:pic>
    </p:spTree>
    <p:extLst>
      <p:ext uri="{BB962C8B-B14F-4D97-AF65-F5344CB8AC3E}">
        <p14:creationId xmlns:p14="http://schemas.microsoft.com/office/powerpoint/2010/main" val="3342646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1938992"/>
          </a:xfrm>
          <a:prstGeom prst="rect">
            <a:avLst/>
          </a:prstGeom>
        </p:spPr>
        <p:txBody>
          <a:bodyPr wrap="square">
            <a:spAutoFit/>
          </a:bodyPr>
          <a:lstStyle/>
          <a:p>
            <a:r>
              <a:rPr lang="en-US" sz="2000" dirty="0"/>
              <a:t>PROBLEM A compact disc rotates from rest up to an angular speed of 31.4 rad/s in a time of 0.892 s. </a:t>
            </a:r>
            <a:endParaRPr lang="tr-TR" sz="2000" dirty="0" smtClean="0"/>
          </a:p>
          <a:p>
            <a:pPr marL="457200" indent="-457200">
              <a:buAutoNum type="alphaLcParenBoth"/>
            </a:pPr>
            <a:r>
              <a:rPr lang="en-US" sz="2000" dirty="0" smtClean="0"/>
              <a:t>What </a:t>
            </a:r>
            <a:r>
              <a:rPr lang="en-US" sz="2000" dirty="0"/>
              <a:t>is the angular acceleration of the disc, assuming the angular acceleration is uniform? </a:t>
            </a:r>
            <a:endParaRPr lang="tr-TR" sz="2000" dirty="0" smtClean="0"/>
          </a:p>
          <a:p>
            <a:pPr marL="457200" indent="-457200">
              <a:buAutoNum type="alphaLcParenBoth"/>
            </a:pPr>
            <a:r>
              <a:rPr lang="en-US" sz="2000" b="1" dirty="0" smtClean="0"/>
              <a:t>Through </a:t>
            </a:r>
            <a:r>
              <a:rPr lang="en-US" sz="2000" b="1" dirty="0"/>
              <a:t>what angle does the disc turn while coming up to speed</a:t>
            </a:r>
            <a:r>
              <a:rPr lang="en-US" sz="2000" b="1" dirty="0" smtClean="0"/>
              <a:t>?</a:t>
            </a:r>
            <a:endParaRPr lang="tr-TR" sz="2000" b="1" dirty="0" smtClean="0"/>
          </a:p>
          <a:p>
            <a:pPr marL="457200" indent="-457200">
              <a:buAutoNum type="alphaLcParenBoth"/>
            </a:pPr>
            <a:r>
              <a:rPr lang="en-US" sz="2000" dirty="0" smtClean="0"/>
              <a:t>If </a:t>
            </a:r>
            <a:r>
              <a:rPr lang="en-US" sz="2000" dirty="0"/>
              <a:t>the radius of the disc is 4.45 cm, find the tangential speed of a microbe riding on the rim of the disc when </a:t>
            </a:r>
            <a:r>
              <a:rPr lang="en-US" sz="2000" dirty="0" smtClean="0"/>
              <a:t>t</a:t>
            </a:r>
            <a:r>
              <a:rPr lang="tr-TR" sz="2000" dirty="0" smtClean="0"/>
              <a:t>=</a:t>
            </a:r>
            <a:r>
              <a:rPr lang="en-US" sz="2000" dirty="0" smtClean="0"/>
              <a:t>0.892 </a:t>
            </a:r>
            <a:r>
              <a:rPr lang="en-US" sz="2000" dirty="0"/>
              <a:t>s. </a:t>
            </a:r>
            <a:endParaRPr lang="tr-TR" sz="2000" dirty="0" smtClean="0"/>
          </a:p>
          <a:p>
            <a:pPr marL="457200" indent="-457200">
              <a:buAutoNum type="alphaLcParenBoth"/>
            </a:pPr>
            <a:r>
              <a:rPr lang="en-US" sz="2000" dirty="0" smtClean="0"/>
              <a:t>(</a:t>
            </a:r>
            <a:r>
              <a:rPr lang="en-US" sz="2000" dirty="0"/>
              <a:t>d) What is the magnitude of the tangential acceleration of the microbe at the given time?</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192301" y="2969616"/>
            <a:ext cx="3841850" cy="444144"/>
          </a:xfrm>
          <a:prstGeom prst="rect">
            <a:avLst/>
          </a:prstGeom>
        </p:spPr>
      </p:pic>
      <p:pic>
        <p:nvPicPr>
          <p:cNvPr id="4" name="Resim 3"/>
          <p:cNvPicPr>
            <a:picLocks noChangeAspect="1"/>
          </p:cNvPicPr>
          <p:nvPr/>
        </p:nvPicPr>
        <p:blipFill>
          <a:blip r:embed="rId4"/>
          <a:stretch>
            <a:fillRect/>
          </a:stretch>
        </p:blipFill>
        <p:spPr>
          <a:xfrm>
            <a:off x="4353505" y="3587106"/>
            <a:ext cx="6763765" cy="811003"/>
          </a:xfrm>
          <a:prstGeom prst="rect">
            <a:avLst/>
          </a:prstGeom>
        </p:spPr>
      </p:pic>
    </p:spTree>
    <p:extLst>
      <p:ext uri="{BB962C8B-B14F-4D97-AF65-F5344CB8AC3E}">
        <p14:creationId xmlns:p14="http://schemas.microsoft.com/office/powerpoint/2010/main" val="195733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1938992"/>
          </a:xfrm>
          <a:prstGeom prst="rect">
            <a:avLst/>
          </a:prstGeom>
        </p:spPr>
        <p:txBody>
          <a:bodyPr wrap="square">
            <a:spAutoFit/>
          </a:bodyPr>
          <a:lstStyle/>
          <a:p>
            <a:r>
              <a:rPr lang="en-US" sz="2000" dirty="0"/>
              <a:t>PROBLEM A compact disc rotates from rest up to an angular speed of 31.4 rad/s in a time of 0.892 s. </a:t>
            </a:r>
            <a:endParaRPr lang="tr-TR" sz="2000" dirty="0" smtClean="0"/>
          </a:p>
          <a:p>
            <a:pPr marL="457200" indent="-457200">
              <a:buAutoNum type="alphaLcParenBoth"/>
            </a:pPr>
            <a:r>
              <a:rPr lang="en-US" sz="2000" dirty="0" smtClean="0"/>
              <a:t>What </a:t>
            </a:r>
            <a:r>
              <a:rPr lang="en-US" sz="2000" dirty="0"/>
              <a:t>is the angular acceleration of the disc, assuming the angular acceleration is uniform? </a:t>
            </a:r>
            <a:endParaRPr lang="tr-TR" sz="2000" dirty="0" smtClean="0"/>
          </a:p>
          <a:p>
            <a:pPr marL="457200" indent="-457200">
              <a:buAutoNum type="alphaLcParenBoth"/>
            </a:pPr>
            <a:r>
              <a:rPr lang="en-US" sz="2000" dirty="0" smtClean="0"/>
              <a:t>Through </a:t>
            </a:r>
            <a:r>
              <a:rPr lang="en-US" sz="2000" dirty="0"/>
              <a:t>what angle does the disc turn while coming up to speed</a:t>
            </a:r>
            <a:r>
              <a:rPr lang="en-US" sz="2000" dirty="0" smtClean="0"/>
              <a:t>?</a:t>
            </a:r>
            <a:endParaRPr lang="tr-TR" sz="2000" dirty="0" smtClean="0"/>
          </a:p>
          <a:p>
            <a:pPr marL="457200" indent="-457200">
              <a:buAutoNum type="alphaLcParenBoth"/>
            </a:pPr>
            <a:r>
              <a:rPr lang="en-US" sz="2000" b="1" dirty="0" smtClean="0"/>
              <a:t>If </a:t>
            </a:r>
            <a:r>
              <a:rPr lang="en-US" sz="2000" b="1" dirty="0"/>
              <a:t>the radius of the disc is 4.45 cm, find the tangential speed of a microbe riding on the rim of the disc when </a:t>
            </a:r>
            <a:r>
              <a:rPr lang="en-US" sz="2000" b="1" dirty="0" smtClean="0"/>
              <a:t>t</a:t>
            </a:r>
            <a:r>
              <a:rPr lang="tr-TR" sz="2000" b="1" dirty="0" smtClean="0"/>
              <a:t>=</a:t>
            </a:r>
            <a:r>
              <a:rPr lang="en-US" sz="2000" b="1" dirty="0" smtClean="0"/>
              <a:t>0.892 </a:t>
            </a:r>
            <a:r>
              <a:rPr lang="en-US" sz="2000" b="1" dirty="0"/>
              <a:t>s. </a:t>
            </a:r>
            <a:endParaRPr lang="tr-TR" sz="2000" b="1" dirty="0" smtClean="0"/>
          </a:p>
          <a:p>
            <a:pPr marL="457200" indent="-457200">
              <a:buAutoNum type="alphaLcParenBoth"/>
            </a:pPr>
            <a:r>
              <a:rPr lang="en-US" sz="2000" b="1" dirty="0" smtClean="0"/>
              <a:t>What </a:t>
            </a:r>
            <a:r>
              <a:rPr lang="en-US" sz="2000" b="1" dirty="0"/>
              <a:t>is the magnitude of the tangential acceleration of the microbe at the given time?</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stretch>
            <a:fillRect/>
          </a:stretch>
        </p:blipFill>
        <p:spPr>
          <a:xfrm>
            <a:off x="640739" y="3274460"/>
            <a:ext cx="2133517" cy="516535"/>
          </a:xfrm>
          <a:prstGeom prst="rect">
            <a:avLst/>
          </a:prstGeom>
        </p:spPr>
      </p:pic>
      <p:pic>
        <p:nvPicPr>
          <p:cNvPr id="7" name="Resim 6"/>
          <p:cNvPicPr>
            <a:picLocks noChangeAspect="1"/>
          </p:cNvPicPr>
          <p:nvPr/>
        </p:nvPicPr>
        <p:blipFill>
          <a:blip r:embed="rId4"/>
          <a:stretch>
            <a:fillRect/>
          </a:stretch>
        </p:blipFill>
        <p:spPr>
          <a:xfrm>
            <a:off x="3727872" y="3283131"/>
            <a:ext cx="8062928" cy="438202"/>
          </a:xfrm>
          <a:prstGeom prst="rect">
            <a:avLst/>
          </a:prstGeom>
        </p:spPr>
      </p:pic>
      <p:pic>
        <p:nvPicPr>
          <p:cNvPr id="8" name="Resim 7"/>
          <p:cNvPicPr>
            <a:picLocks noChangeAspect="1"/>
          </p:cNvPicPr>
          <p:nvPr/>
        </p:nvPicPr>
        <p:blipFill>
          <a:blip r:embed="rId5"/>
          <a:stretch>
            <a:fillRect/>
          </a:stretch>
        </p:blipFill>
        <p:spPr>
          <a:xfrm>
            <a:off x="3822422" y="4356701"/>
            <a:ext cx="7873828" cy="554496"/>
          </a:xfrm>
          <a:prstGeom prst="rect">
            <a:avLst/>
          </a:prstGeom>
        </p:spPr>
      </p:pic>
    </p:spTree>
    <p:extLst>
      <p:ext uri="{BB962C8B-B14F-4D97-AF65-F5344CB8AC3E}">
        <p14:creationId xmlns:p14="http://schemas.microsoft.com/office/powerpoint/2010/main" val="1312614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2862322"/>
          </a:xfrm>
          <a:prstGeom prst="rect">
            <a:avLst/>
          </a:prstGeom>
        </p:spPr>
        <p:txBody>
          <a:bodyPr wrap="square">
            <a:spAutoFit/>
          </a:bodyPr>
          <a:lstStyle/>
          <a:p>
            <a:r>
              <a:rPr lang="en-US" sz="2000" dirty="0"/>
              <a:t>PROBLEM In a compact disc player, as the read head moves out from the center of the disc, the angular speed of the disc changes so that the linear speed at the position of the head remains at a constant value of about 1.3 m/s. </a:t>
            </a:r>
            <a:endParaRPr lang="tr-TR" sz="2000" dirty="0" smtClean="0"/>
          </a:p>
          <a:p>
            <a:pPr marL="457200" indent="-457200">
              <a:buAutoNum type="alphaLcParenBoth"/>
            </a:pPr>
            <a:r>
              <a:rPr lang="en-US" sz="2000" dirty="0" smtClean="0"/>
              <a:t>Find </a:t>
            </a:r>
            <a:r>
              <a:rPr lang="en-US" sz="2000" dirty="0"/>
              <a:t>the angular speed of the compact disc when the read head is at </a:t>
            </a:r>
            <a:r>
              <a:rPr lang="en-US" sz="2000" dirty="0" smtClean="0"/>
              <a:t>r</a:t>
            </a:r>
            <a:r>
              <a:rPr lang="tr-TR" sz="2000" dirty="0" smtClean="0"/>
              <a:t>=</a:t>
            </a:r>
            <a:r>
              <a:rPr lang="en-US" sz="2000" dirty="0" smtClean="0"/>
              <a:t> </a:t>
            </a:r>
            <a:r>
              <a:rPr lang="en-US" sz="2000" dirty="0"/>
              <a:t>2.0 cm and again at r </a:t>
            </a:r>
            <a:r>
              <a:rPr lang="tr-TR" sz="2000" dirty="0" smtClean="0"/>
              <a:t>=</a:t>
            </a:r>
            <a:r>
              <a:rPr lang="en-US" sz="2000" dirty="0" smtClean="0"/>
              <a:t> </a:t>
            </a:r>
            <a:r>
              <a:rPr lang="en-US" sz="2000" dirty="0"/>
              <a:t>5.6 cm. </a:t>
            </a:r>
            <a:endParaRPr lang="tr-TR" sz="2000" dirty="0" smtClean="0"/>
          </a:p>
          <a:p>
            <a:pPr marL="457200" indent="-457200">
              <a:buAutoNum type="alphaLcParenBoth"/>
            </a:pPr>
            <a:r>
              <a:rPr lang="en-US" sz="2000" dirty="0" smtClean="0"/>
              <a:t>An </a:t>
            </a:r>
            <a:r>
              <a:rPr lang="en-US" sz="2000" dirty="0"/>
              <a:t>old-fashioned record player rotates at a constant angular speed, so the linear speed of the record groove moving under the detector (the stylus) changes. Find the linear speed of a 45.0-rpm record at points 2.0 and 5.6 cm from the center. </a:t>
            </a:r>
            <a:endParaRPr lang="tr-TR" sz="2000" dirty="0" smtClean="0"/>
          </a:p>
          <a:p>
            <a:pPr marL="457200" indent="-457200">
              <a:buAutoNum type="alphaLcParenBoth"/>
            </a:pPr>
            <a:r>
              <a:rPr lang="en-US" sz="2000" dirty="0" smtClean="0"/>
              <a:t> </a:t>
            </a:r>
            <a:r>
              <a:rPr lang="en-US" sz="2000" dirty="0"/>
              <a:t>In both the CD and phonograph record, information is recorded in a continuous spiral track. Calculate the total length of the track for a CD designed to play for 1.0 h.</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192301" y="3744737"/>
            <a:ext cx="11259470" cy="2941940"/>
          </a:xfrm>
          <a:prstGeom prst="rect">
            <a:avLst/>
          </a:prstGeom>
        </p:spPr>
      </p:pic>
    </p:spTree>
    <p:extLst>
      <p:ext uri="{BB962C8B-B14F-4D97-AF65-F5344CB8AC3E}">
        <p14:creationId xmlns:p14="http://schemas.microsoft.com/office/powerpoint/2010/main" val="2144006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2862322"/>
          </a:xfrm>
          <a:prstGeom prst="rect">
            <a:avLst/>
          </a:prstGeom>
        </p:spPr>
        <p:txBody>
          <a:bodyPr wrap="square">
            <a:spAutoFit/>
          </a:bodyPr>
          <a:lstStyle/>
          <a:p>
            <a:r>
              <a:rPr lang="en-US" sz="2000" dirty="0"/>
              <a:t>PROBLEM In a compact disc player, as the read head moves out from the center of the disc, the angular speed of the disc changes so that the linear speed at the position of the head remains at a constant value of about 1.3 m/s. </a:t>
            </a:r>
            <a:endParaRPr lang="tr-TR" sz="2000" dirty="0" smtClean="0"/>
          </a:p>
          <a:p>
            <a:pPr marL="457200" indent="-457200">
              <a:buAutoNum type="alphaLcParenBoth"/>
            </a:pPr>
            <a:r>
              <a:rPr lang="en-US" sz="2000" dirty="0" smtClean="0"/>
              <a:t>Find </a:t>
            </a:r>
            <a:r>
              <a:rPr lang="en-US" sz="2000" dirty="0"/>
              <a:t>the angular speed of the compact disc when the read head is at </a:t>
            </a:r>
            <a:r>
              <a:rPr lang="en-US" sz="2000" dirty="0" smtClean="0"/>
              <a:t>r</a:t>
            </a:r>
            <a:r>
              <a:rPr lang="tr-TR" sz="2000" dirty="0" smtClean="0"/>
              <a:t>=</a:t>
            </a:r>
            <a:r>
              <a:rPr lang="en-US" sz="2000" dirty="0" smtClean="0"/>
              <a:t> </a:t>
            </a:r>
            <a:r>
              <a:rPr lang="en-US" sz="2000" dirty="0"/>
              <a:t>2.0 cm and again at r </a:t>
            </a:r>
            <a:r>
              <a:rPr lang="tr-TR" sz="2000" dirty="0" smtClean="0"/>
              <a:t>=</a:t>
            </a:r>
            <a:r>
              <a:rPr lang="en-US" sz="2000" dirty="0" smtClean="0"/>
              <a:t> </a:t>
            </a:r>
            <a:r>
              <a:rPr lang="en-US" sz="2000" dirty="0"/>
              <a:t>5.6 cm. </a:t>
            </a:r>
            <a:endParaRPr lang="tr-TR" sz="2000" dirty="0" smtClean="0"/>
          </a:p>
          <a:p>
            <a:pPr marL="457200" indent="-457200">
              <a:buAutoNum type="alphaLcParenBoth"/>
            </a:pPr>
            <a:r>
              <a:rPr lang="en-US" sz="2000" dirty="0" smtClean="0"/>
              <a:t>An </a:t>
            </a:r>
            <a:r>
              <a:rPr lang="en-US" sz="2000" dirty="0"/>
              <a:t>old-fashioned record player rotates at a constant angular speed, so the linear speed of the record groove moving under the detector (the stylus) changes. Find the linear speed of a 45.0-rpm record at points 2.0 and 5.6 cm from the center. </a:t>
            </a:r>
            <a:endParaRPr lang="tr-TR" sz="2000" dirty="0" smtClean="0"/>
          </a:p>
          <a:p>
            <a:pPr marL="457200" indent="-457200">
              <a:buAutoNum type="alphaLcParenBoth"/>
            </a:pPr>
            <a:r>
              <a:rPr lang="en-US" sz="2000" dirty="0" smtClean="0"/>
              <a:t> </a:t>
            </a:r>
            <a:r>
              <a:rPr lang="en-US" sz="2000" dirty="0"/>
              <a:t>In both the CD and phonograph record, information is recorded in a continuous spiral track. Calculate the total length of the track for a CD designed to play for 1.0 h.</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stretch>
            <a:fillRect/>
          </a:stretch>
        </p:blipFill>
        <p:spPr>
          <a:xfrm>
            <a:off x="0" y="3744737"/>
            <a:ext cx="11968912" cy="2499309"/>
          </a:xfrm>
          <a:prstGeom prst="rect">
            <a:avLst/>
          </a:prstGeom>
        </p:spPr>
      </p:pic>
    </p:spTree>
    <p:extLst>
      <p:ext uri="{BB962C8B-B14F-4D97-AF65-F5344CB8AC3E}">
        <p14:creationId xmlns:p14="http://schemas.microsoft.com/office/powerpoint/2010/main" val="4004827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2862322"/>
          </a:xfrm>
          <a:prstGeom prst="rect">
            <a:avLst/>
          </a:prstGeom>
        </p:spPr>
        <p:txBody>
          <a:bodyPr wrap="square">
            <a:spAutoFit/>
          </a:bodyPr>
          <a:lstStyle/>
          <a:p>
            <a:r>
              <a:rPr lang="en-US" sz="2000" dirty="0"/>
              <a:t>PROBLEM In a compact disc player, as the read head moves out from the center of the disc, the angular speed of the disc changes so that the linear speed at the position of the head remains at a constant value of about 1.3 m/s. </a:t>
            </a:r>
            <a:endParaRPr lang="tr-TR" sz="2000" dirty="0" smtClean="0"/>
          </a:p>
          <a:p>
            <a:pPr marL="457200" indent="-457200">
              <a:buAutoNum type="alphaLcParenBoth"/>
            </a:pPr>
            <a:r>
              <a:rPr lang="en-US" sz="2000" dirty="0" smtClean="0"/>
              <a:t>Find </a:t>
            </a:r>
            <a:r>
              <a:rPr lang="en-US" sz="2000" dirty="0"/>
              <a:t>the angular speed of the compact disc when the read head is at </a:t>
            </a:r>
            <a:r>
              <a:rPr lang="en-US" sz="2000" dirty="0" smtClean="0"/>
              <a:t>r</a:t>
            </a:r>
            <a:r>
              <a:rPr lang="tr-TR" sz="2000" dirty="0" smtClean="0"/>
              <a:t>=</a:t>
            </a:r>
            <a:r>
              <a:rPr lang="en-US" sz="2000" dirty="0" smtClean="0"/>
              <a:t> </a:t>
            </a:r>
            <a:r>
              <a:rPr lang="en-US" sz="2000" dirty="0"/>
              <a:t>2.0 cm and again at r </a:t>
            </a:r>
            <a:r>
              <a:rPr lang="tr-TR" sz="2000" dirty="0" smtClean="0"/>
              <a:t>=</a:t>
            </a:r>
            <a:r>
              <a:rPr lang="en-US" sz="2000" dirty="0" smtClean="0"/>
              <a:t> </a:t>
            </a:r>
            <a:r>
              <a:rPr lang="en-US" sz="2000" dirty="0"/>
              <a:t>5.6 cm. </a:t>
            </a:r>
            <a:endParaRPr lang="tr-TR" sz="2000" dirty="0" smtClean="0"/>
          </a:p>
          <a:p>
            <a:pPr marL="457200" indent="-457200">
              <a:buAutoNum type="alphaLcParenBoth"/>
            </a:pPr>
            <a:r>
              <a:rPr lang="en-US" sz="2000" dirty="0" smtClean="0"/>
              <a:t>An </a:t>
            </a:r>
            <a:r>
              <a:rPr lang="en-US" sz="2000" dirty="0"/>
              <a:t>old-fashioned record player rotates at a constant angular speed, so the linear speed of the record groove moving under the detector (the stylus) changes. Find the linear speed of a 45.0-rpm record at points 2.0 and 5.6 cm from the center. </a:t>
            </a:r>
            <a:endParaRPr lang="tr-TR" sz="2000" dirty="0" smtClean="0"/>
          </a:p>
          <a:p>
            <a:pPr marL="457200" indent="-457200">
              <a:buAutoNum type="alphaLcParenBoth"/>
            </a:pPr>
            <a:r>
              <a:rPr lang="en-US" sz="2000" dirty="0" smtClean="0"/>
              <a:t> </a:t>
            </a:r>
            <a:r>
              <a:rPr lang="en-US" sz="2000" dirty="0"/>
              <a:t>In both the CD and phonograph record, information is recorded in a continuous spiral track. Calculate the total length of the track for a CD designed to play for 1.0 h.</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192301" y="4132746"/>
            <a:ext cx="11770540" cy="1504982"/>
          </a:xfrm>
          <a:prstGeom prst="rect">
            <a:avLst/>
          </a:prstGeom>
        </p:spPr>
      </p:pic>
    </p:spTree>
    <p:extLst>
      <p:ext uri="{BB962C8B-B14F-4D97-AF65-F5344CB8AC3E}">
        <p14:creationId xmlns:p14="http://schemas.microsoft.com/office/powerpoint/2010/main" val="112505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261257" y="794887"/>
                <a:ext cx="11591109" cy="4062459"/>
              </a:xfrm>
              <a:prstGeom prst="rect">
                <a:avLst/>
              </a:prstGeom>
            </p:spPr>
            <p:txBody>
              <a:bodyPr wrap="square">
                <a:spAutoFit/>
              </a:bodyPr>
              <a:lstStyle/>
              <a:p>
                <a:pPr marL="285750" indent="-285750">
                  <a:buFont typeface="Arial" panose="020B0604020202020204" pitchFamily="34" charset="0"/>
                  <a:buChar char="•"/>
                </a:pPr>
                <a:r>
                  <a:rPr lang="en-US" dirty="0" smtClean="0"/>
                  <a:t>In the study of linear motion, the important concepts are displacement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tr-TR" b="0" i="1" smtClean="0">
                        <a:latin typeface="Cambria Math" panose="02040503050406030204" pitchFamily="18" charset="0"/>
                        <a:ea typeface="Cambria Math" panose="02040503050406030204" pitchFamily="18" charset="0"/>
                      </a:rPr>
                      <m:t>𝑥</m:t>
                    </m:r>
                  </m:oMath>
                </a14:m>
                <a:r>
                  <a:rPr lang="en-US" dirty="0" smtClean="0"/>
                  <a:t>, </a:t>
                </a:r>
                <a:r>
                  <a:rPr lang="en-US" dirty="0"/>
                  <a:t>velocity </a:t>
                </a:r>
                <a14:m>
                  <m:oMath xmlns:m="http://schemas.openxmlformats.org/officeDocument/2006/math">
                    <m:r>
                      <a:rPr lang="en-US" i="1" smtClean="0">
                        <a:latin typeface="Cambria Math" panose="02040503050406030204" pitchFamily="18" charset="0"/>
                        <a:ea typeface="Cambria Math" panose="02040503050406030204" pitchFamily="18" charset="0"/>
                      </a:rPr>
                      <m:t>𝜗</m:t>
                    </m:r>
                  </m:oMath>
                </a14:m>
                <a:r>
                  <a:rPr lang="en-US" dirty="0" smtClean="0"/>
                  <a:t>, </a:t>
                </a:r>
                <a:r>
                  <a:rPr lang="en-US" dirty="0"/>
                  <a:t>and acceleration </a:t>
                </a:r>
                <a14:m>
                  <m:oMath xmlns:m="http://schemas.openxmlformats.org/officeDocument/2006/math">
                    <m:r>
                      <a:rPr lang="tr-TR" b="0" i="1" smtClean="0">
                        <a:latin typeface="Cambria Math" panose="02040503050406030204" pitchFamily="18" charset="0"/>
                        <a:ea typeface="Cambria Math" panose="02040503050406030204" pitchFamily="18" charset="0"/>
                      </a:rPr>
                      <m:t>𝑎</m:t>
                    </m:r>
                  </m:oMath>
                </a14:m>
                <a:r>
                  <a:rPr lang="en-US" dirty="0" smtClean="0"/>
                  <a:t>. </a:t>
                </a:r>
                <a:endParaRPr lang="tr-TR" dirty="0"/>
              </a:p>
              <a:p>
                <a:pPr marL="285750" indent="-285750">
                  <a:buFont typeface="Arial" panose="020B0604020202020204" pitchFamily="34" charset="0"/>
                  <a:buChar char="•"/>
                </a:pPr>
                <a:r>
                  <a:rPr lang="en-US" dirty="0" smtClean="0"/>
                  <a:t>Each </a:t>
                </a:r>
                <a:r>
                  <a:rPr lang="en-US" dirty="0"/>
                  <a:t>of these concepts has its analog in rotational motion: angular </a:t>
                </a:r>
                <a:r>
                  <a:rPr lang="en-US" dirty="0" smtClean="0"/>
                  <a:t>displacement</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𝜃</m:t>
                    </m:r>
                  </m:oMath>
                </a14:m>
                <a:r>
                  <a:rPr lang="en-US" dirty="0" smtClean="0"/>
                  <a:t>, </a:t>
                </a:r>
                <a:r>
                  <a:rPr lang="en-US" dirty="0"/>
                  <a:t>angular velocity </a:t>
                </a:r>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smtClean="0"/>
                  <a:t>, </a:t>
                </a:r>
                <a:r>
                  <a:rPr lang="en-US" dirty="0"/>
                  <a:t>and angular acceleration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smtClean="0"/>
                  <a:t>. </a:t>
                </a:r>
                <a:endParaRPr lang="tr-TR" dirty="0" smtClean="0"/>
              </a:p>
              <a:p>
                <a:pPr marL="285750" indent="-285750">
                  <a:buFont typeface="Arial" panose="020B0604020202020204" pitchFamily="34" charset="0"/>
                  <a:buChar char="•"/>
                </a:pPr>
                <a:r>
                  <a:rPr lang="en-US" dirty="0" smtClean="0"/>
                  <a:t>The </a:t>
                </a:r>
                <a:r>
                  <a:rPr lang="en-US" dirty="0"/>
                  <a:t>radian, a unit of angular measure, is essential to the understanding of these concepts. </a:t>
                </a:r>
                <a:endParaRPr lang="tr-TR" dirty="0" smtClean="0"/>
              </a:p>
              <a:p>
                <a:pPr marL="285750" indent="-285750">
                  <a:buFont typeface="Arial" panose="020B0604020202020204" pitchFamily="34" charset="0"/>
                  <a:buChar char="•"/>
                </a:pPr>
                <a:r>
                  <a:rPr lang="en-US" dirty="0" smtClean="0"/>
                  <a:t>Recall </a:t>
                </a:r>
                <a:r>
                  <a:rPr lang="en-US" dirty="0"/>
                  <a:t>that the distance s around a circle is given by </a:t>
                </a:r>
                <a:endParaRPr lang="tr-TR" dirty="0" smtClean="0"/>
              </a:p>
              <a:p>
                <a:r>
                  <a:rPr lang="tr-TR" b="0" dirty="0"/>
                  <a:t>	</a:t>
                </a:r>
                <a:r>
                  <a:rPr lang="tr-TR" b="0" dirty="0" smtClean="0"/>
                  <a:t>				</a:t>
                </a:r>
                <a14:m>
                  <m:oMath xmlns:m="http://schemas.openxmlformats.org/officeDocument/2006/math">
                    <m:r>
                      <a:rPr lang="tr-TR" b="0" i="1" smtClean="0">
                        <a:latin typeface="Cambria Math" panose="02040503050406030204" pitchFamily="18" charset="0"/>
                      </a:rPr>
                      <m:t>𝑠</m:t>
                    </m:r>
                    <m:r>
                      <a:rPr lang="tr-TR" b="0" i="1" smtClean="0">
                        <a:latin typeface="Cambria Math" panose="02040503050406030204" pitchFamily="18" charset="0"/>
                      </a:rPr>
                      <m:t>=2</m:t>
                    </m:r>
                    <m:r>
                      <a:rPr lang="tr-TR" b="0" i="1" smtClean="0">
                        <a:latin typeface="Cambria Math" panose="02040503050406030204" pitchFamily="18" charset="0"/>
                        <a:ea typeface="Cambria Math" panose="02040503050406030204" pitchFamily="18" charset="0"/>
                      </a:rPr>
                      <m:t>𝜋</m:t>
                    </m:r>
                    <m:r>
                      <a:rPr lang="tr-TR" b="0" i="1" smtClean="0">
                        <a:latin typeface="Cambria Math" panose="02040503050406030204" pitchFamily="18" charset="0"/>
                        <a:ea typeface="Cambria Math" panose="02040503050406030204" pitchFamily="18" charset="0"/>
                      </a:rPr>
                      <m:t>𝑟</m:t>
                    </m:r>
                  </m:oMath>
                </a14:m>
                <a:r>
                  <a:rPr lang="en-US" dirty="0" smtClean="0"/>
                  <a:t> </a:t>
                </a:r>
                <a:endParaRPr lang="tr-TR" dirty="0" smtClean="0"/>
              </a:p>
              <a:p>
                <a:pPr marL="285750" indent="-285750">
                  <a:buFont typeface="Arial" panose="020B0604020202020204" pitchFamily="34" charset="0"/>
                  <a:buChar char="•"/>
                </a:pPr>
                <a:r>
                  <a:rPr lang="en-US" dirty="0" smtClean="0"/>
                  <a:t>where </a:t>
                </a:r>
                <a:r>
                  <a:rPr lang="en-US" dirty="0"/>
                  <a:t>r </a:t>
                </a:r>
                <a:r>
                  <a:rPr lang="en-US" dirty="0" smtClean="0"/>
                  <a:t>is</a:t>
                </a:r>
                <a:r>
                  <a:rPr lang="tr-TR" dirty="0" smtClean="0"/>
                  <a:t> </a:t>
                </a:r>
                <a:r>
                  <a:rPr lang="en-US" dirty="0"/>
                  <a:t>the radius of the circle. </a:t>
                </a:r>
                <a:endParaRPr lang="tr-TR" dirty="0" smtClean="0"/>
              </a:p>
              <a:p>
                <a:pPr marL="285750" indent="-285750">
                  <a:buFont typeface="Arial" panose="020B0604020202020204" pitchFamily="34" charset="0"/>
                  <a:buChar char="•"/>
                </a:pPr>
                <a:r>
                  <a:rPr lang="en-US" dirty="0" smtClean="0"/>
                  <a:t>Dividing </a:t>
                </a:r>
                <a:r>
                  <a:rPr lang="en-US" dirty="0"/>
                  <a:t>both sides by r results </a:t>
                </a:r>
                <a:r>
                  <a:rPr lang="en-US" dirty="0" smtClean="0"/>
                  <a:t>in</a:t>
                </a:r>
                <a:r>
                  <a:rPr lang="tr-TR" dirty="0"/>
                  <a:t> </a:t>
                </a:r>
                <a14:m>
                  <m:oMath xmlns:m="http://schemas.openxmlformats.org/officeDocument/2006/math">
                    <m:f>
                      <m:fPr>
                        <m:ctrlPr>
                          <a:rPr lang="tr-TR" b="0" i="1" smtClean="0">
                            <a:latin typeface="Cambria Math" panose="02040503050406030204" pitchFamily="18" charset="0"/>
                          </a:rPr>
                        </m:ctrlPr>
                      </m:fPr>
                      <m:num>
                        <m:r>
                          <a:rPr lang="tr-TR" i="1">
                            <a:latin typeface="Cambria Math" panose="02040503050406030204" pitchFamily="18" charset="0"/>
                          </a:rPr>
                          <m:t>𝑠</m:t>
                        </m:r>
                      </m:num>
                      <m:den>
                        <m:r>
                          <a:rPr lang="tr-TR" b="0" i="1" smtClean="0">
                            <a:latin typeface="Cambria Math" panose="02040503050406030204" pitchFamily="18" charset="0"/>
                          </a:rPr>
                          <m:t>𝑟</m:t>
                        </m:r>
                      </m:den>
                    </m:f>
                    <m:r>
                      <a:rPr lang="tr-TR" i="1">
                        <a:latin typeface="Cambria Math" panose="02040503050406030204" pitchFamily="18" charset="0"/>
                      </a:rPr>
                      <m:t>=2</m:t>
                    </m:r>
                    <m:r>
                      <a:rPr lang="tr-TR" i="1">
                        <a:latin typeface="Cambria Math" panose="02040503050406030204" pitchFamily="18" charset="0"/>
                        <a:ea typeface="Cambria Math" panose="02040503050406030204" pitchFamily="18" charset="0"/>
                      </a:rPr>
                      <m:t>𝜋</m:t>
                    </m:r>
                  </m:oMath>
                </a14:m>
                <a:endParaRPr lang="tr-TR" dirty="0" smtClean="0"/>
              </a:p>
              <a:p>
                <a:pPr marL="285750" indent="-285750">
                  <a:buFont typeface="Arial" panose="020B0604020202020204" pitchFamily="34" charset="0"/>
                  <a:buChar char="•"/>
                </a:pPr>
                <a:r>
                  <a:rPr lang="en-US" dirty="0" smtClean="0"/>
                  <a:t> </a:t>
                </a:r>
                <a:r>
                  <a:rPr lang="en-US" dirty="0"/>
                  <a:t>This quantity is dimensionless because both s and r have dimensions of length, but the value </a:t>
                </a:r>
                <a14:m>
                  <m:oMath xmlns:m="http://schemas.openxmlformats.org/officeDocument/2006/math">
                    <m:r>
                      <a:rPr lang="tr-TR" i="1">
                        <a:latin typeface="Cambria Math" panose="02040503050406030204" pitchFamily="18" charset="0"/>
                      </a:rPr>
                      <m:t>2</m:t>
                    </m:r>
                    <m:r>
                      <a:rPr lang="tr-TR" i="1">
                        <a:latin typeface="Cambria Math" panose="02040503050406030204" pitchFamily="18" charset="0"/>
                        <a:ea typeface="Cambria Math" panose="02040503050406030204" pitchFamily="18" charset="0"/>
                      </a:rPr>
                      <m:t>𝜋</m:t>
                    </m:r>
                  </m:oMath>
                </a14:m>
                <a:r>
                  <a:rPr lang="en-US" dirty="0"/>
                  <a:t> corresponds to a displacement around a circle. </a:t>
                </a:r>
                <a:endParaRPr lang="tr-TR" dirty="0" smtClean="0"/>
              </a:p>
              <a:p>
                <a:pPr marL="285750" indent="-285750">
                  <a:buFont typeface="Arial" panose="020B0604020202020204" pitchFamily="34" charset="0"/>
                  <a:buChar char="•"/>
                </a:pPr>
                <a:r>
                  <a:rPr lang="en-US" dirty="0" smtClean="0"/>
                  <a:t>A </a:t>
                </a:r>
                <a:r>
                  <a:rPr lang="en-US" dirty="0"/>
                  <a:t>half circle would give an answer of </a:t>
                </a:r>
                <a14:m>
                  <m:oMath xmlns:m="http://schemas.openxmlformats.org/officeDocument/2006/math">
                    <m:r>
                      <a:rPr lang="tr-TR" i="1">
                        <a:latin typeface="Cambria Math" panose="02040503050406030204" pitchFamily="18" charset="0"/>
                        <a:ea typeface="Cambria Math" panose="02040503050406030204" pitchFamily="18" charset="0"/>
                      </a:rPr>
                      <m:t>𝜋</m:t>
                    </m:r>
                  </m:oMath>
                </a14:m>
                <a:r>
                  <a:rPr lang="en-US" dirty="0" smtClean="0"/>
                  <a:t>, </a:t>
                </a:r>
                <a:r>
                  <a:rPr lang="en-US" dirty="0"/>
                  <a:t>a quarter circle an answer of </a:t>
                </a:r>
                <a14:m>
                  <m:oMath xmlns:m="http://schemas.openxmlformats.org/officeDocument/2006/math">
                    <m:r>
                      <a:rPr lang="tr-TR" i="1">
                        <a:latin typeface="Cambria Math" panose="02040503050406030204" pitchFamily="18" charset="0"/>
                        <a:ea typeface="Cambria Math" panose="02040503050406030204" pitchFamily="18" charset="0"/>
                      </a:rPr>
                      <m:t>𝜋</m:t>
                    </m:r>
                  </m:oMath>
                </a14:m>
                <a:r>
                  <a:rPr lang="en-US" dirty="0" smtClean="0"/>
                  <a:t>/</a:t>
                </a:r>
                <a:r>
                  <a:rPr lang="en-US" dirty="0"/>
                  <a:t>2. </a:t>
                </a:r>
                <a:endParaRPr lang="tr-TR" dirty="0" smtClean="0"/>
              </a:p>
              <a:p>
                <a:pPr marL="285750" indent="-285750">
                  <a:buFont typeface="Arial" panose="020B0604020202020204" pitchFamily="34" charset="0"/>
                  <a:buChar char="•"/>
                </a:pPr>
                <a:r>
                  <a:rPr lang="en-US" dirty="0" smtClean="0"/>
                  <a:t>The </a:t>
                </a:r>
                <a:r>
                  <a:rPr lang="en-US" dirty="0"/>
                  <a:t>numbers </a:t>
                </a:r>
                <a14:m>
                  <m:oMath xmlns:m="http://schemas.openxmlformats.org/officeDocument/2006/math">
                    <m:r>
                      <a:rPr lang="tr-TR" i="1">
                        <a:latin typeface="Cambria Math" panose="02040503050406030204" pitchFamily="18" charset="0"/>
                      </a:rPr>
                      <m:t>2</m:t>
                    </m:r>
                    <m:r>
                      <a:rPr lang="tr-TR" i="1">
                        <a:latin typeface="Cambria Math" panose="02040503050406030204" pitchFamily="18" charset="0"/>
                        <a:ea typeface="Cambria Math" panose="02040503050406030204" pitchFamily="18" charset="0"/>
                      </a:rPr>
                      <m:t>𝜋</m:t>
                    </m:r>
                  </m:oMath>
                </a14:m>
                <a:r>
                  <a:rPr lang="en-US" dirty="0" smtClean="0"/>
                  <a:t>,</a:t>
                </a:r>
                <a:r>
                  <a:rPr lang="tr-TR" dirty="0" smtClean="0"/>
                  <a:t> </a:t>
                </a:r>
                <a14:m>
                  <m:oMath xmlns:m="http://schemas.openxmlformats.org/officeDocument/2006/math">
                    <m:r>
                      <a:rPr lang="tr-TR" i="1">
                        <a:latin typeface="Cambria Math" panose="02040503050406030204" pitchFamily="18" charset="0"/>
                        <a:ea typeface="Cambria Math" panose="02040503050406030204" pitchFamily="18" charset="0"/>
                      </a:rPr>
                      <m:t>𝜋</m:t>
                    </m:r>
                  </m:oMath>
                </a14:m>
                <a:r>
                  <a:rPr lang="en-US" dirty="0" smtClean="0"/>
                  <a:t>, </a:t>
                </a:r>
                <a:r>
                  <a:rPr lang="en-US" dirty="0"/>
                  <a:t>and </a:t>
                </a:r>
                <a14:m>
                  <m:oMath xmlns:m="http://schemas.openxmlformats.org/officeDocument/2006/math">
                    <m:r>
                      <a:rPr lang="tr-TR" i="1">
                        <a:latin typeface="Cambria Math" panose="02040503050406030204" pitchFamily="18" charset="0"/>
                        <a:ea typeface="Cambria Math" panose="02040503050406030204" pitchFamily="18" charset="0"/>
                      </a:rPr>
                      <m:t>𝜋</m:t>
                    </m:r>
                    <m:r>
                      <a:rPr lang="tr-TR" i="1">
                        <a:latin typeface="Cambria Math" panose="02040503050406030204" pitchFamily="18" charset="0"/>
                        <a:ea typeface="Cambria Math" panose="02040503050406030204" pitchFamily="18" charset="0"/>
                      </a:rPr>
                      <m:t> </m:t>
                    </m:r>
                  </m:oMath>
                </a14:m>
                <a:r>
                  <a:rPr lang="en-US" dirty="0" smtClean="0"/>
                  <a:t>/</a:t>
                </a:r>
                <a:r>
                  <a:rPr lang="en-US" dirty="0"/>
                  <a:t>2 correspond to angles of 360°, 180°, and 90°, respectively, so a new unit of angular measure</a:t>
                </a:r>
                <a:r>
                  <a:rPr lang="en-US" dirty="0" smtClean="0"/>
                  <a:t>,</a:t>
                </a:r>
                <a:endParaRPr lang="tr-TR" dirty="0" smtClean="0"/>
              </a:p>
              <a:p>
                <a:pPr marL="285750" indent="-285750">
                  <a:buFont typeface="Arial" panose="020B0604020202020204" pitchFamily="34" charset="0"/>
                  <a:buChar char="•"/>
                </a:pPr>
                <a:r>
                  <a:rPr lang="en-US" dirty="0" smtClean="0"/>
                  <a:t> </a:t>
                </a:r>
                <a:r>
                  <a:rPr lang="en-US" dirty="0"/>
                  <a:t>the radian, can be introduced, with 180° </a:t>
                </a:r>
                <a:r>
                  <a:rPr lang="tr-TR" dirty="0" smtClean="0"/>
                  <a:t>=</a:t>
                </a:r>
                <a:r>
                  <a:rPr lang="tr-TR" dirty="0"/>
                  <a:t> </a:t>
                </a:r>
                <a14:m>
                  <m:oMath xmlns:m="http://schemas.openxmlformats.org/officeDocument/2006/math">
                    <m:r>
                      <a:rPr lang="tr-TR" i="1">
                        <a:latin typeface="Cambria Math" panose="02040503050406030204" pitchFamily="18" charset="0"/>
                        <a:ea typeface="Cambria Math" panose="02040503050406030204" pitchFamily="18" charset="0"/>
                      </a:rPr>
                      <m:t>𝜋</m:t>
                    </m:r>
                  </m:oMath>
                </a14:m>
                <a:r>
                  <a:rPr lang="en-US" dirty="0"/>
                  <a:t> rad relating degrees to radians.</a:t>
                </a:r>
                <a:endParaRPr lang="tr-TR" dirty="0"/>
              </a:p>
            </p:txBody>
          </p:sp>
        </mc:Choice>
        <mc:Fallback>
          <p:sp>
            <p:nvSpPr>
              <p:cNvPr id="2" name="Dikdörtgen 1"/>
              <p:cNvSpPr>
                <a:spLocks noRot="1" noChangeAspect="1" noMove="1" noResize="1" noEditPoints="1" noAdjustHandles="1" noChangeArrowheads="1" noChangeShapeType="1" noTextEdit="1"/>
              </p:cNvSpPr>
              <p:nvPr/>
            </p:nvSpPr>
            <p:spPr>
              <a:xfrm>
                <a:off x="261257" y="794887"/>
                <a:ext cx="11591109" cy="4062459"/>
              </a:xfrm>
              <a:prstGeom prst="rect">
                <a:avLst/>
              </a:prstGeom>
              <a:blipFill>
                <a:blip r:embed="rId3"/>
                <a:stretch>
                  <a:fillRect l="-368" t="-750" b="-1349"/>
                </a:stretch>
              </a:blipFill>
            </p:spPr>
            <p:txBody>
              <a:bodyPr/>
              <a:lstStyle/>
              <a:p>
                <a:r>
                  <a:rPr lang="tr-TR">
                    <a:noFill/>
                  </a:rPr>
                  <a:t> </a:t>
                </a:r>
              </a:p>
            </p:txBody>
          </p:sp>
        </mc:Fallback>
      </mc:AlternateContent>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Tree>
    <p:extLst>
      <p:ext uri="{BB962C8B-B14F-4D97-AF65-F5344CB8AC3E}">
        <p14:creationId xmlns:p14="http://schemas.microsoft.com/office/powerpoint/2010/main" val="3083657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192301" y="882415"/>
                <a:ext cx="11816819" cy="1015663"/>
              </a:xfrm>
              <a:prstGeom prst="rect">
                <a:avLst/>
              </a:prstGeom>
            </p:spPr>
            <p:txBody>
              <a:bodyPr wrap="square">
                <a:spAutoFit/>
              </a:bodyPr>
              <a:lstStyle/>
              <a:p>
                <a:r>
                  <a:rPr lang="en-US" sz="2000" dirty="0" smtClean="0"/>
                  <a:t>Figure a </a:t>
                </a:r>
                <a:r>
                  <a:rPr lang="en-US" sz="2000" dirty="0"/>
                  <a:t>shows a car moving in a circular path with constant linear speed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𝜗</m:t>
                    </m:r>
                  </m:oMath>
                </a14:m>
                <a:r>
                  <a:rPr lang="en-US" sz="2000" dirty="0"/>
                  <a:t>. </a:t>
                </a:r>
                <a:endParaRPr lang="tr-TR" sz="2000" dirty="0" smtClean="0"/>
              </a:p>
              <a:p>
                <a:r>
                  <a:rPr lang="en-US" sz="2000" dirty="0" smtClean="0"/>
                  <a:t>Even </a:t>
                </a:r>
                <a:r>
                  <a:rPr lang="en-US" sz="2000" dirty="0"/>
                  <a:t>though the car moves at a constant speed, it still has an acceleration</a:t>
                </a:r>
                <a:r>
                  <a:rPr lang="en-US" sz="2000" dirty="0" smtClean="0"/>
                  <a:t>.</a:t>
                </a:r>
                <a:endParaRPr lang="tr-TR" sz="2000" dirty="0" smtClean="0"/>
              </a:p>
              <a:p>
                <a:r>
                  <a:rPr lang="en-US" sz="2000" dirty="0" smtClean="0"/>
                  <a:t> </a:t>
                </a:r>
                <a:r>
                  <a:rPr lang="en-US" sz="2000" dirty="0"/>
                  <a:t>To understand this, consider the defining equation for average acceleration:</a:t>
                </a:r>
                <a:endParaRPr lang="tr-TR" sz="2000" b="1" dirty="0"/>
              </a:p>
            </p:txBody>
          </p:sp>
        </mc:Choice>
        <mc:Fallback>
          <p:sp>
            <p:nvSpPr>
              <p:cNvPr id="2" name="Dikdörtgen 1"/>
              <p:cNvSpPr>
                <a:spLocks noRot="1" noChangeAspect="1" noMove="1" noResize="1" noEditPoints="1" noAdjustHandles="1" noChangeArrowheads="1" noChangeShapeType="1" noTextEdit="1"/>
              </p:cNvSpPr>
              <p:nvPr/>
            </p:nvSpPr>
            <p:spPr>
              <a:xfrm>
                <a:off x="192301" y="882415"/>
                <a:ext cx="11816819" cy="1015663"/>
              </a:xfrm>
              <a:prstGeom prst="rect">
                <a:avLst/>
              </a:prstGeom>
              <a:blipFill>
                <a:blip r:embed="rId3"/>
                <a:stretch>
                  <a:fillRect l="-568" t="-3614" b="-10241"/>
                </a:stretch>
              </a:blipFill>
            </p:spPr>
            <p:txBody>
              <a:bodyPr/>
              <a:lstStyle/>
              <a:p>
                <a:r>
                  <a:rPr lang="tr-TR">
                    <a:noFill/>
                  </a:rPr>
                  <a:t> </a:t>
                </a:r>
              </a:p>
            </p:txBody>
          </p:sp>
        </mc:Fallback>
      </mc:AlternateContent>
      <p:sp>
        <p:nvSpPr>
          <p:cNvPr id="5" name="Dikdörtgen 4"/>
          <p:cNvSpPr/>
          <p:nvPr/>
        </p:nvSpPr>
        <p:spPr>
          <a:xfrm>
            <a:off x="192302" y="0"/>
            <a:ext cx="7514301"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b="1" i="1" u="sng" dirty="0"/>
              <a:t>Centripetal Acceleration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4"/>
          <a:stretch>
            <a:fillRect/>
          </a:stretch>
        </p:blipFill>
        <p:spPr>
          <a:xfrm>
            <a:off x="8844040" y="741446"/>
            <a:ext cx="2729652" cy="2313264"/>
          </a:xfrm>
          <a:prstGeom prst="rect">
            <a:avLst/>
          </a:prstGeom>
        </p:spPr>
      </p:pic>
      <p:pic>
        <p:nvPicPr>
          <p:cNvPr id="6" name="Resim 5"/>
          <p:cNvPicPr>
            <a:picLocks noChangeAspect="1"/>
          </p:cNvPicPr>
          <p:nvPr/>
        </p:nvPicPr>
        <p:blipFill>
          <a:blip r:embed="rId5"/>
          <a:stretch>
            <a:fillRect/>
          </a:stretch>
        </p:blipFill>
        <p:spPr>
          <a:xfrm>
            <a:off x="8170752" y="3314403"/>
            <a:ext cx="3680605" cy="3417705"/>
          </a:xfrm>
          <a:prstGeom prst="rect">
            <a:avLst/>
          </a:prstGeom>
        </p:spPr>
      </p:pic>
      <p:pic>
        <p:nvPicPr>
          <p:cNvPr id="7" name="Resim 6"/>
          <p:cNvPicPr>
            <a:picLocks noChangeAspect="1"/>
          </p:cNvPicPr>
          <p:nvPr/>
        </p:nvPicPr>
        <p:blipFill>
          <a:blip r:embed="rId6"/>
          <a:stretch>
            <a:fillRect/>
          </a:stretch>
        </p:blipFill>
        <p:spPr>
          <a:xfrm>
            <a:off x="2992562" y="1898078"/>
            <a:ext cx="2637071" cy="1116424"/>
          </a:xfrm>
          <a:prstGeom prst="rect">
            <a:avLst/>
          </a:prstGeom>
        </p:spPr>
      </p:pic>
      <mc:AlternateContent xmlns:mc="http://schemas.openxmlformats.org/markup-compatibility/2006">
        <mc:Choice xmlns:a14="http://schemas.microsoft.com/office/drawing/2010/main" Requires="a14">
          <p:sp>
            <p:nvSpPr>
              <p:cNvPr id="8" name="Dikdörtgen 7"/>
              <p:cNvSpPr/>
              <p:nvPr/>
            </p:nvSpPr>
            <p:spPr>
              <a:xfrm>
                <a:off x="208656" y="3044480"/>
                <a:ext cx="8185344" cy="2374496"/>
              </a:xfrm>
              <a:prstGeom prst="rect">
                <a:avLst/>
              </a:prstGeom>
            </p:spPr>
            <p:txBody>
              <a:bodyPr wrap="square">
                <a:spAutoFit/>
              </a:bodyPr>
              <a:lstStyle/>
              <a:p>
                <a:r>
                  <a:rPr lang="en-US" dirty="0" smtClean="0"/>
                  <a:t>The numerator represents the difference between the velocity vectors </a:t>
                </a:r>
                <a14:m>
                  <m:oMath xmlns:m="http://schemas.openxmlformats.org/officeDocument/2006/math">
                    <m:acc>
                      <m:accPr>
                        <m:chr m:val="⃗"/>
                        <m:ctrlPr>
                          <a:rPr lang="en-US" i="1" dirty="0" smtClean="0">
                            <a:latin typeface="Cambria Math" panose="02040503050406030204" pitchFamily="18" charset="0"/>
                          </a:rPr>
                        </m:ctrlPr>
                      </m:accPr>
                      <m:e>
                        <m:sSub>
                          <m:sSubPr>
                            <m:ctrlPr>
                              <a:rPr lang="en-US" i="1" dirty="0" smtClean="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𝜗</m:t>
                            </m:r>
                          </m:e>
                          <m:sub>
                            <m:r>
                              <a:rPr lang="tr-TR" b="0" i="1" dirty="0" smtClean="0">
                                <a:latin typeface="Cambria Math" panose="02040503050406030204" pitchFamily="18" charset="0"/>
                              </a:rPr>
                              <m:t>𝑓</m:t>
                            </m:r>
                          </m:sub>
                        </m:sSub>
                      </m:e>
                    </m:acc>
                    <m:r>
                      <a:rPr lang="en-US" i="1" dirty="0" smtClean="0">
                        <a:latin typeface="Cambria Math" panose="02040503050406030204" pitchFamily="18" charset="0"/>
                      </a:rPr>
                      <m:t> </m:t>
                    </m:r>
                  </m:oMath>
                </a14:m>
                <a:r>
                  <a:rPr lang="en-US" dirty="0"/>
                  <a:t>and </a:t>
                </a:r>
                <a14:m>
                  <m:oMath xmlns:m="http://schemas.openxmlformats.org/officeDocument/2006/math">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𝜗</m:t>
                            </m:r>
                          </m:e>
                          <m:sub>
                            <m:r>
                              <a:rPr lang="tr-TR" b="0" i="1" dirty="0" smtClean="0">
                                <a:latin typeface="Cambria Math" panose="02040503050406030204" pitchFamily="18" charset="0"/>
                                <a:ea typeface="Cambria Math" panose="02040503050406030204" pitchFamily="18" charset="0"/>
                              </a:rPr>
                              <m:t>𝑖</m:t>
                            </m:r>
                          </m:sub>
                        </m:sSub>
                      </m:e>
                    </m:acc>
                  </m:oMath>
                </a14:m>
                <a:r>
                  <a:rPr lang="en-US" dirty="0"/>
                  <a:t>. These vectors may have the same magnitude, corresponding to the same speed, but if they have different directions, their difference can’t equal zero. </a:t>
                </a:r>
                <a:endParaRPr lang="tr-TR" dirty="0" smtClean="0"/>
              </a:p>
              <a:p>
                <a:r>
                  <a:rPr lang="en-US" dirty="0" smtClean="0"/>
                  <a:t>The </a:t>
                </a:r>
                <a:r>
                  <a:rPr lang="en-US" dirty="0"/>
                  <a:t>direction of the car’s velocity as it moves in the circular path is continually changing, as shown in Figure </a:t>
                </a:r>
                <a:r>
                  <a:rPr lang="en-US" dirty="0" smtClean="0"/>
                  <a:t>b</a:t>
                </a:r>
                <a:r>
                  <a:rPr lang="en-US" dirty="0"/>
                  <a:t>. </a:t>
                </a:r>
                <a:endParaRPr lang="tr-TR" dirty="0" smtClean="0"/>
              </a:p>
              <a:p>
                <a:r>
                  <a:rPr lang="en-US" dirty="0" smtClean="0"/>
                  <a:t>For </a:t>
                </a:r>
                <a:r>
                  <a:rPr lang="en-US" dirty="0"/>
                  <a:t>circular motion at constant speed, the acceleration vector always points toward the center of the circle. Such an acceleration is called a centripetal (center-seeking) acceleration. Its magnitude is given by</a:t>
                </a:r>
                <a:endParaRPr lang="tr-TR" dirty="0"/>
              </a:p>
            </p:txBody>
          </p:sp>
        </mc:Choice>
        <mc:Fallback>
          <p:sp>
            <p:nvSpPr>
              <p:cNvPr id="8" name="Dikdörtgen 7"/>
              <p:cNvSpPr>
                <a:spLocks noRot="1" noChangeAspect="1" noMove="1" noResize="1" noEditPoints="1" noAdjustHandles="1" noChangeArrowheads="1" noChangeShapeType="1" noTextEdit="1"/>
              </p:cNvSpPr>
              <p:nvPr/>
            </p:nvSpPr>
            <p:spPr>
              <a:xfrm>
                <a:off x="208656" y="3044480"/>
                <a:ext cx="8185344" cy="2374496"/>
              </a:xfrm>
              <a:prstGeom prst="rect">
                <a:avLst/>
              </a:prstGeom>
              <a:blipFill>
                <a:blip r:embed="rId7"/>
                <a:stretch>
                  <a:fillRect l="-596" r="-1266" b="-3077"/>
                </a:stretch>
              </a:blipFill>
            </p:spPr>
            <p:txBody>
              <a:bodyPr/>
              <a:lstStyle/>
              <a:p>
                <a:r>
                  <a:rPr lang="tr-TR">
                    <a:noFill/>
                  </a:rPr>
                  <a:t> </a:t>
                </a:r>
              </a:p>
            </p:txBody>
          </p:sp>
        </mc:Fallback>
      </mc:AlternateContent>
      <p:pic>
        <p:nvPicPr>
          <p:cNvPr id="9" name="Resim 8"/>
          <p:cNvPicPr>
            <a:picLocks noChangeAspect="1"/>
          </p:cNvPicPr>
          <p:nvPr/>
        </p:nvPicPr>
        <p:blipFill>
          <a:blip r:embed="rId8"/>
          <a:stretch>
            <a:fillRect/>
          </a:stretch>
        </p:blipFill>
        <p:spPr>
          <a:xfrm>
            <a:off x="2554454" y="5411337"/>
            <a:ext cx="1394998" cy="799572"/>
          </a:xfrm>
          <a:prstGeom prst="rect">
            <a:avLst/>
          </a:prstGeom>
        </p:spPr>
      </p:pic>
      <p:pic>
        <p:nvPicPr>
          <p:cNvPr id="11" name="Resim 10"/>
          <p:cNvPicPr>
            <a:picLocks noChangeAspect="1"/>
          </p:cNvPicPr>
          <p:nvPr/>
        </p:nvPicPr>
        <p:blipFill>
          <a:blip r:embed="rId9"/>
          <a:stretch>
            <a:fillRect/>
          </a:stretch>
        </p:blipFill>
        <p:spPr>
          <a:xfrm>
            <a:off x="4947183" y="5411337"/>
            <a:ext cx="2504512" cy="881218"/>
          </a:xfrm>
          <a:prstGeom prst="rect">
            <a:avLst/>
          </a:prstGeom>
        </p:spPr>
      </p:pic>
      <p:pic>
        <p:nvPicPr>
          <p:cNvPr id="12" name="Resim 11"/>
          <p:cNvPicPr>
            <a:picLocks noChangeAspect="1"/>
          </p:cNvPicPr>
          <p:nvPr/>
        </p:nvPicPr>
        <p:blipFill>
          <a:blip r:embed="rId10"/>
          <a:stretch>
            <a:fillRect/>
          </a:stretch>
        </p:blipFill>
        <p:spPr>
          <a:xfrm>
            <a:off x="10101135" y="5637728"/>
            <a:ext cx="2088299" cy="1220271"/>
          </a:xfrm>
          <a:prstGeom prst="rect">
            <a:avLst/>
          </a:prstGeom>
        </p:spPr>
      </p:pic>
    </p:spTree>
    <p:extLst>
      <p:ext uri="{BB962C8B-B14F-4D97-AF65-F5344CB8AC3E}">
        <p14:creationId xmlns:p14="http://schemas.microsoft.com/office/powerpoint/2010/main" val="1459037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7514301"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b="1" i="1" u="sng" dirty="0"/>
              <a:t>Centripetal Acceleration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stretch>
            <a:fillRect/>
          </a:stretch>
        </p:blipFill>
        <p:spPr>
          <a:xfrm>
            <a:off x="7725188" y="96368"/>
            <a:ext cx="2729652" cy="2313264"/>
          </a:xfrm>
          <a:prstGeom prst="rect">
            <a:avLst/>
          </a:prstGeom>
        </p:spPr>
      </p:pic>
      <p:pic>
        <p:nvPicPr>
          <p:cNvPr id="6" name="Resim 5"/>
          <p:cNvPicPr>
            <a:picLocks noChangeAspect="1"/>
          </p:cNvPicPr>
          <p:nvPr/>
        </p:nvPicPr>
        <p:blipFill>
          <a:blip r:embed="rId4"/>
          <a:stretch>
            <a:fillRect/>
          </a:stretch>
        </p:blipFill>
        <p:spPr>
          <a:xfrm>
            <a:off x="9493858" y="1899501"/>
            <a:ext cx="2577966" cy="2393825"/>
          </a:xfrm>
          <a:prstGeom prst="rect">
            <a:avLst/>
          </a:prstGeom>
        </p:spPr>
      </p:pic>
      <p:pic>
        <p:nvPicPr>
          <p:cNvPr id="11" name="Resim 10"/>
          <p:cNvPicPr>
            <a:picLocks noChangeAspect="1"/>
          </p:cNvPicPr>
          <p:nvPr/>
        </p:nvPicPr>
        <p:blipFill>
          <a:blip r:embed="rId5"/>
          <a:stretch>
            <a:fillRect/>
          </a:stretch>
        </p:blipFill>
        <p:spPr>
          <a:xfrm>
            <a:off x="706109" y="1018283"/>
            <a:ext cx="2504512" cy="881218"/>
          </a:xfrm>
          <a:prstGeom prst="rect">
            <a:avLst/>
          </a:prstGeom>
        </p:spPr>
      </p:pic>
      <p:pic>
        <p:nvPicPr>
          <p:cNvPr id="3" name="Resim 2"/>
          <p:cNvPicPr>
            <a:picLocks noChangeAspect="1"/>
          </p:cNvPicPr>
          <p:nvPr/>
        </p:nvPicPr>
        <p:blipFill>
          <a:blip r:embed="rId6"/>
          <a:stretch>
            <a:fillRect/>
          </a:stretch>
        </p:blipFill>
        <p:spPr>
          <a:xfrm>
            <a:off x="844731" y="2215207"/>
            <a:ext cx="2563621" cy="2563621"/>
          </a:xfrm>
          <a:prstGeom prst="rect">
            <a:avLst/>
          </a:prstGeom>
        </p:spPr>
      </p:pic>
      <p:pic>
        <p:nvPicPr>
          <p:cNvPr id="12" name="Resim 11"/>
          <p:cNvPicPr>
            <a:picLocks noChangeAspect="1"/>
          </p:cNvPicPr>
          <p:nvPr/>
        </p:nvPicPr>
        <p:blipFill>
          <a:blip r:embed="rId7"/>
          <a:stretch>
            <a:fillRect/>
          </a:stretch>
        </p:blipFill>
        <p:spPr>
          <a:xfrm>
            <a:off x="5369047" y="2289601"/>
            <a:ext cx="3125098" cy="1826111"/>
          </a:xfrm>
          <a:prstGeom prst="rect">
            <a:avLst/>
          </a:prstGeom>
        </p:spPr>
      </p:pic>
      <p:pic>
        <p:nvPicPr>
          <p:cNvPr id="13" name="Resim 12"/>
          <p:cNvPicPr>
            <a:picLocks noChangeAspect="1"/>
          </p:cNvPicPr>
          <p:nvPr/>
        </p:nvPicPr>
        <p:blipFill>
          <a:blip r:embed="rId8"/>
          <a:stretch>
            <a:fillRect/>
          </a:stretch>
        </p:blipFill>
        <p:spPr>
          <a:xfrm>
            <a:off x="975148" y="5134411"/>
            <a:ext cx="2302785" cy="1088588"/>
          </a:xfrm>
          <a:prstGeom prst="rect">
            <a:avLst/>
          </a:prstGeom>
        </p:spPr>
      </p:pic>
      <p:pic>
        <p:nvPicPr>
          <p:cNvPr id="14" name="Resim 13"/>
          <p:cNvPicPr>
            <a:picLocks noChangeAspect="1"/>
          </p:cNvPicPr>
          <p:nvPr/>
        </p:nvPicPr>
        <p:blipFill>
          <a:blip r:embed="rId9"/>
          <a:stretch>
            <a:fillRect/>
          </a:stretch>
        </p:blipFill>
        <p:spPr>
          <a:xfrm>
            <a:off x="3748352" y="3829103"/>
            <a:ext cx="2374310" cy="949725"/>
          </a:xfrm>
          <a:prstGeom prst="rect">
            <a:avLst/>
          </a:prstGeom>
        </p:spPr>
      </p:pic>
      <p:pic>
        <p:nvPicPr>
          <p:cNvPr id="16" name="Resim 15"/>
          <p:cNvPicPr>
            <a:picLocks noChangeAspect="1"/>
          </p:cNvPicPr>
          <p:nvPr/>
        </p:nvPicPr>
        <p:blipFill>
          <a:blip r:embed="rId10"/>
          <a:stretch>
            <a:fillRect/>
          </a:stretch>
        </p:blipFill>
        <p:spPr>
          <a:xfrm>
            <a:off x="6037204" y="3794547"/>
            <a:ext cx="2558475" cy="896280"/>
          </a:xfrm>
          <a:prstGeom prst="rect">
            <a:avLst/>
          </a:prstGeom>
        </p:spPr>
      </p:pic>
      <p:pic>
        <p:nvPicPr>
          <p:cNvPr id="17" name="Resim 16"/>
          <p:cNvPicPr>
            <a:picLocks noChangeAspect="1"/>
          </p:cNvPicPr>
          <p:nvPr/>
        </p:nvPicPr>
        <p:blipFill>
          <a:blip r:embed="rId11"/>
          <a:stretch>
            <a:fillRect/>
          </a:stretch>
        </p:blipFill>
        <p:spPr>
          <a:xfrm>
            <a:off x="4131203" y="4713870"/>
            <a:ext cx="2800393" cy="960136"/>
          </a:xfrm>
          <a:prstGeom prst="rect">
            <a:avLst/>
          </a:prstGeom>
        </p:spPr>
      </p:pic>
      <p:pic>
        <p:nvPicPr>
          <p:cNvPr id="18" name="Resim 17"/>
          <p:cNvPicPr>
            <a:picLocks noChangeAspect="1"/>
          </p:cNvPicPr>
          <p:nvPr/>
        </p:nvPicPr>
        <p:blipFill>
          <a:blip r:embed="rId12"/>
          <a:stretch>
            <a:fillRect/>
          </a:stretch>
        </p:blipFill>
        <p:spPr>
          <a:xfrm>
            <a:off x="7024523" y="5413622"/>
            <a:ext cx="2706243" cy="984089"/>
          </a:xfrm>
          <a:prstGeom prst="rect">
            <a:avLst/>
          </a:prstGeom>
        </p:spPr>
      </p:pic>
      <p:pic>
        <p:nvPicPr>
          <p:cNvPr id="19" name="Resim 18"/>
          <p:cNvPicPr>
            <a:picLocks noChangeAspect="1"/>
          </p:cNvPicPr>
          <p:nvPr/>
        </p:nvPicPr>
        <p:blipFill>
          <a:blip r:embed="rId13"/>
          <a:stretch>
            <a:fillRect/>
          </a:stretch>
        </p:blipFill>
        <p:spPr>
          <a:xfrm>
            <a:off x="9306055" y="4293326"/>
            <a:ext cx="2277224" cy="2517907"/>
          </a:xfrm>
          <a:prstGeom prst="rect">
            <a:avLst/>
          </a:prstGeom>
        </p:spPr>
      </p:pic>
    </p:spTree>
    <p:extLst>
      <p:ext uri="{BB962C8B-B14F-4D97-AF65-F5344CB8AC3E}">
        <p14:creationId xmlns:p14="http://schemas.microsoft.com/office/powerpoint/2010/main" val="1830646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2246769"/>
          </a:xfrm>
          <a:prstGeom prst="rect">
            <a:avLst/>
          </a:prstGeom>
        </p:spPr>
        <p:txBody>
          <a:bodyPr wrap="square">
            <a:spAutoFit/>
          </a:bodyPr>
          <a:lstStyle/>
          <a:p>
            <a:r>
              <a:rPr lang="en-US" sz="2000" dirty="0"/>
              <a:t>PROBLEM A race car accelerates uniformly from a speed of 40.0 m/s to a speed of 60.0 m/s in 5.00 s while traveling counterclockwise around a circular track of radius </a:t>
            </a:r>
            <a:r>
              <a:rPr lang="en-US" sz="2000" dirty="0" smtClean="0"/>
              <a:t>4.00</a:t>
            </a:r>
            <a:r>
              <a:rPr lang="tr-TR" sz="2000" dirty="0" smtClean="0"/>
              <a:t>x</a:t>
            </a:r>
            <a:r>
              <a:rPr lang="en-US" sz="2000" dirty="0" smtClean="0"/>
              <a:t>10</a:t>
            </a:r>
            <a:r>
              <a:rPr lang="en-US" sz="2000" baseline="30000" dirty="0" smtClean="0"/>
              <a:t>2</a:t>
            </a:r>
            <a:r>
              <a:rPr lang="en-US" sz="2000" dirty="0" smtClean="0"/>
              <a:t> </a:t>
            </a:r>
            <a:r>
              <a:rPr lang="en-US" sz="2000" dirty="0"/>
              <a:t>m. When the car reaches a speed of 50.0 m/s, find </a:t>
            </a:r>
            <a:endParaRPr lang="tr-TR" sz="2000" dirty="0" smtClean="0"/>
          </a:p>
          <a:p>
            <a:pPr marL="457200" indent="-457200">
              <a:buAutoNum type="alphaLcParenBoth"/>
            </a:pPr>
            <a:r>
              <a:rPr lang="en-US" sz="2000" dirty="0" smtClean="0"/>
              <a:t>the </a:t>
            </a:r>
            <a:r>
              <a:rPr lang="en-US" sz="2000" dirty="0"/>
              <a:t>magnitude of the car’s centripetal acceleration, </a:t>
            </a:r>
            <a:endParaRPr lang="tr-TR" sz="2000" dirty="0" smtClean="0"/>
          </a:p>
          <a:p>
            <a:pPr marL="457200" indent="-457200">
              <a:buAutoNum type="alphaLcParenBoth"/>
            </a:pPr>
            <a:r>
              <a:rPr lang="en-US" sz="2000" dirty="0" smtClean="0"/>
              <a:t>the </a:t>
            </a:r>
            <a:r>
              <a:rPr lang="en-US" sz="2000" dirty="0"/>
              <a:t>angular speed, </a:t>
            </a:r>
            <a:endParaRPr lang="tr-TR" sz="2000" dirty="0" smtClean="0"/>
          </a:p>
          <a:p>
            <a:pPr marL="457200" indent="-457200">
              <a:buAutoNum type="alphaLcParenBoth"/>
            </a:pPr>
            <a:r>
              <a:rPr lang="en-US" sz="2000" dirty="0" smtClean="0"/>
              <a:t>the </a:t>
            </a:r>
            <a:r>
              <a:rPr lang="en-US" sz="2000" dirty="0"/>
              <a:t>magnitude of the tangential acceleration, and </a:t>
            </a:r>
            <a:endParaRPr lang="tr-TR" sz="2000" dirty="0" smtClean="0"/>
          </a:p>
          <a:p>
            <a:pPr marL="457200" indent="-457200">
              <a:buAutoNum type="alphaLcParenBoth"/>
            </a:pPr>
            <a:r>
              <a:rPr lang="en-US" sz="2000" dirty="0" smtClean="0"/>
              <a:t>the </a:t>
            </a:r>
            <a:r>
              <a:rPr lang="en-US" sz="2000" dirty="0"/>
              <a:t>magnitude of the total acceleration.</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stretch>
            <a:fillRect/>
          </a:stretch>
        </p:blipFill>
        <p:spPr>
          <a:xfrm>
            <a:off x="96150" y="3146540"/>
            <a:ext cx="11745849" cy="3711460"/>
          </a:xfrm>
          <a:prstGeom prst="rect">
            <a:avLst/>
          </a:prstGeom>
        </p:spPr>
      </p:pic>
    </p:spTree>
    <p:extLst>
      <p:ext uri="{BB962C8B-B14F-4D97-AF65-F5344CB8AC3E}">
        <p14:creationId xmlns:p14="http://schemas.microsoft.com/office/powerpoint/2010/main" val="617511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882415"/>
            <a:ext cx="11816819" cy="2246769"/>
          </a:xfrm>
          <a:prstGeom prst="rect">
            <a:avLst/>
          </a:prstGeom>
        </p:spPr>
        <p:txBody>
          <a:bodyPr wrap="square">
            <a:spAutoFit/>
          </a:bodyPr>
          <a:lstStyle/>
          <a:p>
            <a:r>
              <a:rPr lang="en-US" sz="2000" dirty="0"/>
              <a:t>PROBLEM A race car accelerates uniformly from a speed of 40.0 m/s to a speed of 60.0 m/s in 5.00 s while traveling counterclockwise around a circular track of radius </a:t>
            </a:r>
            <a:r>
              <a:rPr lang="en-US" sz="2000" dirty="0" smtClean="0"/>
              <a:t>4.00</a:t>
            </a:r>
            <a:r>
              <a:rPr lang="tr-TR" sz="2000" dirty="0" smtClean="0"/>
              <a:t>x</a:t>
            </a:r>
            <a:r>
              <a:rPr lang="en-US" sz="2000" dirty="0" smtClean="0"/>
              <a:t>10</a:t>
            </a:r>
            <a:r>
              <a:rPr lang="en-US" sz="2000" baseline="30000" dirty="0" smtClean="0"/>
              <a:t>2</a:t>
            </a:r>
            <a:r>
              <a:rPr lang="en-US" sz="2000" dirty="0" smtClean="0"/>
              <a:t> </a:t>
            </a:r>
            <a:r>
              <a:rPr lang="en-US" sz="2000" dirty="0"/>
              <a:t>m. When the car reaches a speed of 50.0 m/s, find </a:t>
            </a:r>
            <a:endParaRPr lang="tr-TR" sz="2000" dirty="0" smtClean="0"/>
          </a:p>
          <a:p>
            <a:pPr marL="457200" indent="-457200">
              <a:buAutoNum type="alphaLcParenBoth"/>
            </a:pPr>
            <a:r>
              <a:rPr lang="en-US" sz="2000" dirty="0" smtClean="0"/>
              <a:t>the </a:t>
            </a:r>
            <a:r>
              <a:rPr lang="en-US" sz="2000" dirty="0"/>
              <a:t>magnitude of the car’s centripetal acceleration, </a:t>
            </a:r>
            <a:endParaRPr lang="tr-TR" sz="2000" dirty="0" smtClean="0"/>
          </a:p>
          <a:p>
            <a:pPr marL="457200" indent="-457200">
              <a:buAutoNum type="alphaLcParenBoth"/>
            </a:pPr>
            <a:r>
              <a:rPr lang="en-US" sz="2000" dirty="0" smtClean="0"/>
              <a:t>the </a:t>
            </a:r>
            <a:r>
              <a:rPr lang="en-US" sz="2000" dirty="0"/>
              <a:t>angular speed, </a:t>
            </a:r>
            <a:endParaRPr lang="tr-TR" sz="2000" dirty="0" smtClean="0"/>
          </a:p>
          <a:p>
            <a:pPr marL="457200" indent="-457200">
              <a:buAutoNum type="alphaLcParenBoth"/>
            </a:pPr>
            <a:r>
              <a:rPr lang="en-US" sz="2000" dirty="0" smtClean="0"/>
              <a:t>the </a:t>
            </a:r>
            <a:r>
              <a:rPr lang="en-US" sz="2000" dirty="0"/>
              <a:t>magnitude of the tangential acceleration, and </a:t>
            </a:r>
            <a:endParaRPr lang="tr-TR" sz="2000" dirty="0" smtClean="0"/>
          </a:p>
          <a:p>
            <a:pPr marL="457200" indent="-457200">
              <a:buAutoNum type="alphaLcParenBoth"/>
            </a:pPr>
            <a:r>
              <a:rPr lang="en-US" sz="2000" dirty="0" smtClean="0"/>
              <a:t>the </a:t>
            </a:r>
            <a:r>
              <a:rPr lang="en-US" sz="2000" dirty="0"/>
              <a:t>magnitude of the total acceleration.</a:t>
            </a:r>
            <a:endParaRPr lang="tr-TR" sz="2000" b="1" dirty="0"/>
          </a:p>
        </p:txBody>
      </p:sp>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192301" y="4040526"/>
            <a:ext cx="11788293" cy="1289120"/>
          </a:xfrm>
          <a:prstGeom prst="rect">
            <a:avLst/>
          </a:prstGeom>
        </p:spPr>
      </p:pic>
      <p:sp>
        <p:nvSpPr>
          <p:cNvPr id="6" name="Dikdörtgen 5"/>
          <p:cNvSpPr/>
          <p:nvPr/>
        </p:nvSpPr>
        <p:spPr>
          <a:xfrm>
            <a:off x="2804160" y="4511040"/>
            <a:ext cx="1254034" cy="426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20771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stretch>
            <a:fillRect/>
          </a:stretch>
        </p:blipFill>
        <p:spPr>
          <a:xfrm>
            <a:off x="192302" y="801864"/>
            <a:ext cx="7318719" cy="2309387"/>
          </a:xfrm>
          <a:prstGeom prst="rect">
            <a:avLst/>
          </a:prstGeom>
        </p:spPr>
      </p:pic>
      <p:sp>
        <p:nvSpPr>
          <p:cNvPr id="7" name="Dikdörtgen 6"/>
          <p:cNvSpPr/>
          <p:nvPr/>
        </p:nvSpPr>
        <p:spPr>
          <a:xfrm>
            <a:off x="5185458" y="1666754"/>
            <a:ext cx="439838" cy="28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4"/>
          <a:stretch>
            <a:fillRect/>
          </a:stretch>
        </p:blipFill>
        <p:spPr>
          <a:xfrm>
            <a:off x="7759335" y="1049698"/>
            <a:ext cx="3711175" cy="3077559"/>
          </a:xfrm>
          <a:prstGeom prst="rect">
            <a:avLst/>
          </a:prstGeom>
        </p:spPr>
      </p:pic>
      <p:pic>
        <p:nvPicPr>
          <p:cNvPr id="9" name="Resim 8"/>
          <p:cNvPicPr>
            <a:picLocks noChangeAspect="1"/>
          </p:cNvPicPr>
          <p:nvPr/>
        </p:nvPicPr>
        <p:blipFill>
          <a:blip r:embed="rId5"/>
          <a:stretch>
            <a:fillRect/>
          </a:stretch>
        </p:blipFill>
        <p:spPr>
          <a:xfrm>
            <a:off x="8968288" y="3915888"/>
            <a:ext cx="3223712" cy="2718988"/>
          </a:xfrm>
          <a:prstGeom prst="rect">
            <a:avLst/>
          </a:prstGeom>
        </p:spPr>
      </p:pic>
      <p:pic>
        <p:nvPicPr>
          <p:cNvPr id="11" name="Resim 10"/>
          <p:cNvPicPr>
            <a:picLocks noChangeAspect="1"/>
          </p:cNvPicPr>
          <p:nvPr/>
        </p:nvPicPr>
        <p:blipFill>
          <a:blip r:embed="rId6"/>
          <a:stretch>
            <a:fillRect/>
          </a:stretch>
        </p:blipFill>
        <p:spPr>
          <a:xfrm>
            <a:off x="1945925" y="2756439"/>
            <a:ext cx="6302459" cy="3878437"/>
          </a:xfrm>
          <a:prstGeom prst="rect">
            <a:avLst/>
          </a:prstGeom>
        </p:spPr>
      </p:pic>
    </p:spTree>
    <p:extLst>
      <p:ext uri="{BB962C8B-B14F-4D97-AF65-F5344CB8AC3E}">
        <p14:creationId xmlns:p14="http://schemas.microsoft.com/office/powerpoint/2010/main" val="2800984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185458" y="1666754"/>
            <a:ext cx="439838" cy="28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3"/>
          <a:stretch>
            <a:fillRect/>
          </a:stretch>
        </p:blipFill>
        <p:spPr>
          <a:xfrm>
            <a:off x="118654" y="768171"/>
            <a:ext cx="4758255" cy="4686161"/>
          </a:xfrm>
          <a:prstGeom prst="rect">
            <a:avLst/>
          </a:prstGeom>
        </p:spPr>
      </p:pic>
      <p:sp>
        <p:nvSpPr>
          <p:cNvPr id="3" name="Dikdörtgen 2"/>
          <p:cNvSpPr/>
          <p:nvPr/>
        </p:nvSpPr>
        <p:spPr>
          <a:xfrm>
            <a:off x="4053840" y="2042160"/>
            <a:ext cx="1131618" cy="2964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4"/>
          <a:stretch>
            <a:fillRect/>
          </a:stretch>
        </p:blipFill>
        <p:spPr>
          <a:xfrm>
            <a:off x="5405377" y="768171"/>
            <a:ext cx="6477128" cy="5675835"/>
          </a:xfrm>
          <a:prstGeom prst="rect">
            <a:avLst/>
          </a:prstGeom>
        </p:spPr>
      </p:pic>
    </p:spTree>
    <p:extLst>
      <p:ext uri="{BB962C8B-B14F-4D97-AF65-F5344CB8AC3E}">
        <p14:creationId xmlns:p14="http://schemas.microsoft.com/office/powerpoint/2010/main" val="2853322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185458" y="1666754"/>
            <a:ext cx="439838" cy="28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053840" y="2042160"/>
            <a:ext cx="1131618" cy="2964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stretch>
            <a:fillRect/>
          </a:stretch>
        </p:blipFill>
        <p:spPr>
          <a:xfrm>
            <a:off x="5405377" y="768171"/>
            <a:ext cx="6477128" cy="5675835"/>
          </a:xfrm>
          <a:prstGeom prst="rect">
            <a:avLst/>
          </a:prstGeom>
        </p:spPr>
      </p:pic>
      <p:pic>
        <p:nvPicPr>
          <p:cNvPr id="4" name="Resim 3"/>
          <p:cNvPicPr>
            <a:picLocks noChangeAspect="1"/>
          </p:cNvPicPr>
          <p:nvPr/>
        </p:nvPicPr>
        <p:blipFill>
          <a:blip r:embed="rId4"/>
          <a:stretch>
            <a:fillRect/>
          </a:stretch>
        </p:blipFill>
        <p:spPr>
          <a:xfrm>
            <a:off x="192302" y="584775"/>
            <a:ext cx="5347390" cy="5859231"/>
          </a:xfrm>
          <a:prstGeom prst="rect">
            <a:avLst/>
          </a:prstGeom>
        </p:spPr>
      </p:pic>
    </p:spTree>
    <p:extLst>
      <p:ext uri="{BB962C8B-B14F-4D97-AF65-F5344CB8AC3E}">
        <p14:creationId xmlns:p14="http://schemas.microsoft.com/office/powerpoint/2010/main" val="276192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185458" y="1666754"/>
            <a:ext cx="439838" cy="28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053840" y="2042160"/>
            <a:ext cx="1131618" cy="2964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3"/>
          <a:stretch>
            <a:fillRect/>
          </a:stretch>
        </p:blipFill>
        <p:spPr>
          <a:xfrm>
            <a:off x="83666" y="588499"/>
            <a:ext cx="6611408" cy="2156510"/>
          </a:xfrm>
          <a:prstGeom prst="rect">
            <a:avLst/>
          </a:prstGeom>
        </p:spPr>
      </p:pic>
      <p:sp>
        <p:nvSpPr>
          <p:cNvPr id="8" name="Dikdörtgen 7"/>
          <p:cNvSpPr/>
          <p:nvPr/>
        </p:nvSpPr>
        <p:spPr>
          <a:xfrm>
            <a:off x="2245360" y="670377"/>
            <a:ext cx="396240" cy="25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stretch>
            <a:fillRect/>
          </a:stretch>
        </p:blipFill>
        <p:spPr>
          <a:xfrm>
            <a:off x="8173660" y="921104"/>
            <a:ext cx="3317300" cy="4275630"/>
          </a:xfrm>
          <a:prstGeom prst="rect">
            <a:avLst/>
          </a:prstGeom>
        </p:spPr>
      </p:pic>
      <p:pic>
        <p:nvPicPr>
          <p:cNvPr id="11" name="Resim 10"/>
          <p:cNvPicPr>
            <a:picLocks noChangeAspect="1"/>
          </p:cNvPicPr>
          <p:nvPr/>
        </p:nvPicPr>
        <p:blipFill>
          <a:blip r:embed="rId5"/>
          <a:stretch>
            <a:fillRect/>
          </a:stretch>
        </p:blipFill>
        <p:spPr>
          <a:xfrm>
            <a:off x="1480261" y="2773622"/>
            <a:ext cx="5823614" cy="3159817"/>
          </a:xfrm>
          <a:prstGeom prst="rect">
            <a:avLst/>
          </a:prstGeom>
        </p:spPr>
      </p:pic>
    </p:spTree>
    <p:extLst>
      <p:ext uri="{BB962C8B-B14F-4D97-AF65-F5344CB8AC3E}">
        <p14:creationId xmlns:p14="http://schemas.microsoft.com/office/powerpoint/2010/main" val="3587168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185458" y="1666754"/>
            <a:ext cx="439838" cy="28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053840" y="2042160"/>
            <a:ext cx="1131618" cy="2964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3"/>
          <a:stretch>
            <a:fillRect/>
          </a:stretch>
        </p:blipFill>
        <p:spPr>
          <a:xfrm>
            <a:off x="83666" y="588499"/>
            <a:ext cx="6611408" cy="2156510"/>
          </a:xfrm>
          <a:prstGeom prst="rect">
            <a:avLst/>
          </a:prstGeom>
        </p:spPr>
      </p:pic>
      <p:sp>
        <p:nvSpPr>
          <p:cNvPr id="8" name="Dikdörtgen 7"/>
          <p:cNvSpPr/>
          <p:nvPr/>
        </p:nvSpPr>
        <p:spPr>
          <a:xfrm>
            <a:off x="2245360" y="670377"/>
            <a:ext cx="396240" cy="25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stretch>
            <a:fillRect/>
          </a:stretch>
        </p:blipFill>
        <p:spPr>
          <a:xfrm>
            <a:off x="8173660" y="921104"/>
            <a:ext cx="3317300" cy="4275630"/>
          </a:xfrm>
          <a:prstGeom prst="rect">
            <a:avLst/>
          </a:prstGeom>
        </p:spPr>
      </p:pic>
      <p:pic>
        <p:nvPicPr>
          <p:cNvPr id="4" name="Resim 3"/>
          <p:cNvPicPr>
            <a:picLocks noChangeAspect="1"/>
          </p:cNvPicPr>
          <p:nvPr/>
        </p:nvPicPr>
        <p:blipFill>
          <a:blip r:embed="rId5"/>
          <a:stretch>
            <a:fillRect/>
          </a:stretch>
        </p:blipFill>
        <p:spPr>
          <a:xfrm>
            <a:off x="613682" y="2826887"/>
            <a:ext cx="6081392" cy="3106086"/>
          </a:xfrm>
          <a:prstGeom prst="rect">
            <a:avLst/>
          </a:prstGeom>
        </p:spPr>
      </p:pic>
    </p:spTree>
    <p:extLst>
      <p:ext uri="{BB962C8B-B14F-4D97-AF65-F5344CB8AC3E}">
        <p14:creationId xmlns:p14="http://schemas.microsoft.com/office/powerpoint/2010/main" val="1598808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302" y="0"/>
            <a:ext cx="11553547" cy="584775"/>
          </a:xfrm>
          <a:prstGeom prst="rect">
            <a:avLst/>
          </a:prstGeom>
        </p:spPr>
        <p:txBody>
          <a:bodyPr wrap="none">
            <a:spAutoFit/>
          </a:bodyPr>
          <a:lstStyle/>
          <a:p>
            <a:r>
              <a:rPr lang="en-US" sz="3000" b="1" i="1" u="sng" dirty="0">
                <a:solidFill>
                  <a:srgbClr val="FF0000"/>
                </a:solidFill>
              </a:rPr>
              <a:t>Rotational </a:t>
            </a:r>
            <a:r>
              <a:rPr lang="en-US" sz="3000" b="1" i="1" u="sng" dirty="0" smtClean="0">
                <a:solidFill>
                  <a:srgbClr val="FF0000"/>
                </a:solidFill>
              </a:rPr>
              <a:t>motion</a:t>
            </a:r>
            <a:r>
              <a:rPr lang="tr-TR" sz="3000" b="1" i="1" u="sng" dirty="0" smtClean="0">
                <a:solidFill>
                  <a:srgbClr val="FF0000"/>
                </a:solidFill>
              </a:rPr>
              <a:t>-</a:t>
            </a:r>
            <a:r>
              <a:rPr lang="en-US" sz="3200" dirty="0"/>
              <a:t> </a:t>
            </a:r>
            <a:r>
              <a:rPr lang="en-US" sz="3200" dirty="0">
                <a:solidFill>
                  <a:srgbClr val="FF0000"/>
                </a:solidFill>
              </a:rPr>
              <a:t>Relations Between Angular and Linear Quantities</a:t>
            </a:r>
            <a:r>
              <a:rPr lang="en-US" sz="3000" b="1" i="1" u="sng" dirty="0" smtClean="0">
                <a:solidFill>
                  <a:srgbClr val="FF0000"/>
                </a:solidFill>
              </a:rPr>
              <a:t> </a:t>
            </a:r>
            <a:endParaRPr lang="tr-TR" sz="3000" b="1" i="1" u="sng" dirty="0">
              <a:solidFill>
                <a:srgbClr val="FF0000"/>
              </a:solidFill>
            </a:endParaRP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5185458" y="1666754"/>
            <a:ext cx="439838" cy="28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053840" y="2042160"/>
            <a:ext cx="1131618" cy="2964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3"/>
          <a:stretch>
            <a:fillRect/>
          </a:stretch>
        </p:blipFill>
        <p:spPr>
          <a:xfrm>
            <a:off x="83666" y="588499"/>
            <a:ext cx="6611408" cy="2156510"/>
          </a:xfrm>
          <a:prstGeom prst="rect">
            <a:avLst/>
          </a:prstGeom>
        </p:spPr>
      </p:pic>
      <p:sp>
        <p:nvSpPr>
          <p:cNvPr id="8" name="Dikdörtgen 7"/>
          <p:cNvSpPr/>
          <p:nvPr/>
        </p:nvSpPr>
        <p:spPr>
          <a:xfrm>
            <a:off x="2245360" y="670377"/>
            <a:ext cx="396240" cy="25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stretch>
            <a:fillRect/>
          </a:stretch>
        </p:blipFill>
        <p:spPr>
          <a:xfrm>
            <a:off x="8173660" y="921104"/>
            <a:ext cx="3317300" cy="4275630"/>
          </a:xfrm>
          <a:prstGeom prst="rect">
            <a:avLst/>
          </a:prstGeom>
        </p:spPr>
      </p:pic>
      <p:pic>
        <p:nvPicPr>
          <p:cNvPr id="6" name="Resim 5"/>
          <p:cNvPicPr>
            <a:picLocks noChangeAspect="1"/>
          </p:cNvPicPr>
          <p:nvPr/>
        </p:nvPicPr>
        <p:blipFill>
          <a:blip r:embed="rId5"/>
          <a:stretch>
            <a:fillRect/>
          </a:stretch>
        </p:blipFill>
        <p:spPr>
          <a:xfrm>
            <a:off x="2065264" y="3334999"/>
            <a:ext cx="3484683" cy="1521481"/>
          </a:xfrm>
          <a:prstGeom prst="rect">
            <a:avLst/>
          </a:prstGeom>
        </p:spPr>
      </p:pic>
      <p:pic>
        <p:nvPicPr>
          <p:cNvPr id="11" name="Resim 10"/>
          <p:cNvPicPr>
            <a:picLocks noChangeAspect="1"/>
          </p:cNvPicPr>
          <p:nvPr/>
        </p:nvPicPr>
        <p:blipFill>
          <a:blip r:embed="rId6"/>
          <a:stretch>
            <a:fillRect/>
          </a:stretch>
        </p:blipFill>
        <p:spPr>
          <a:xfrm>
            <a:off x="743286" y="5163350"/>
            <a:ext cx="6621107" cy="948756"/>
          </a:xfrm>
          <a:prstGeom prst="rect">
            <a:avLst/>
          </a:prstGeom>
        </p:spPr>
      </p:pic>
    </p:spTree>
    <p:extLst>
      <p:ext uri="{BB962C8B-B14F-4D97-AF65-F5344CB8AC3E}">
        <p14:creationId xmlns:p14="http://schemas.microsoft.com/office/powerpoint/2010/main" val="1701077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261258" y="794887"/>
                <a:ext cx="6922688" cy="6124562"/>
              </a:xfrm>
              <a:prstGeom prst="rect">
                <a:avLst/>
              </a:prstGeom>
            </p:spPr>
            <p:txBody>
              <a:bodyPr wrap="square">
                <a:spAutoFit/>
              </a:bodyPr>
              <a:lstStyle/>
              <a:p>
                <a:pPr marL="285750" indent="-285750">
                  <a:buFont typeface="Arial" panose="020B0604020202020204" pitchFamily="34" charset="0"/>
                  <a:buChar char="•"/>
                </a:pPr>
                <a:r>
                  <a:rPr lang="en-US" sz="2400" dirty="0" smtClean="0"/>
                  <a:t>The angle </a:t>
                </a:r>
                <a14:m>
                  <m:oMath xmlns:m="http://schemas.openxmlformats.org/officeDocument/2006/math">
                    <m:r>
                      <a:rPr lang="en-US" sz="2400" i="1">
                        <a:latin typeface="Cambria Math" panose="02040503050406030204" pitchFamily="18" charset="0"/>
                        <a:ea typeface="Cambria Math" panose="02040503050406030204" pitchFamily="18" charset="0"/>
                      </a:rPr>
                      <m:t>𝜃</m:t>
                    </m:r>
                  </m:oMath>
                </a14:m>
                <a:r>
                  <a:rPr lang="en-US" sz="2400" dirty="0">
                    <a:ea typeface="Cambria Math" panose="02040503050406030204" pitchFamily="18" charset="0"/>
                  </a:rPr>
                  <a:t> </a:t>
                </a:r>
                <a:r>
                  <a:rPr lang="en-US" sz="2400" dirty="0" smtClean="0"/>
                  <a:t>subtended </a:t>
                </a:r>
                <a:r>
                  <a:rPr lang="en-US" sz="2400" dirty="0"/>
                  <a:t>by an arc length </a:t>
                </a:r>
                <a14:m>
                  <m:oMath xmlns:m="http://schemas.openxmlformats.org/officeDocument/2006/math">
                    <m:r>
                      <a:rPr lang="tr-TR" sz="2400" b="0" i="1" smtClean="0">
                        <a:latin typeface="Cambria Math" panose="02040503050406030204" pitchFamily="18" charset="0"/>
                        <a:ea typeface="Cambria Math" panose="02040503050406030204" pitchFamily="18" charset="0"/>
                      </a:rPr>
                      <m:t>𝑠</m:t>
                    </m:r>
                  </m:oMath>
                </a14:m>
                <a:r>
                  <a:rPr lang="en-US" sz="2400" dirty="0" smtClean="0"/>
                  <a:t> </a:t>
                </a:r>
                <a:r>
                  <a:rPr lang="en-US" sz="2400" dirty="0"/>
                  <a:t>along a circle of radius </a:t>
                </a:r>
                <a14:m>
                  <m:oMath xmlns:m="http://schemas.openxmlformats.org/officeDocument/2006/math">
                    <m:r>
                      <a:rPr lang="tr-TR" sz="2400" b="0" i="1" smtClean="0">
                        <a:latin typeface="Cambria Math" panose="02040503050406030204" pitchFamily="18" charset="0"/>
                        <a:ea typeface="Cambria Math" panose="02040503050406030204" pitchFamily="18" charset="0"/>
                      </a:rPr>
                      <m:t>𝑟</m:t>
                    </m:r>
                  </m:oMath>
                </a14:m>
                <a:r>
                  <a:rPr lang="en-US" sz="2400" dirty="0" smtClean="0"/>
                  <a:t>, </a:t>
                </a:r>
                <a:r>
                  <a:rPr lang="en-US" sz="2400" dirty="0"/>
                  <a:t>measured in radians </a:t>
                </a:r>
                <a:r>
                  <a:rPr lang="en-US" sz="2400" dirty="0" smtClean="0"/>
                  <a:t>counter</a:t>
                </a:r>
                <a:r>
                  <a:rPr lang="tr-TR" sz="2400" dirty="0" smtClean="0"/>
                  <a:t> </a:t>
                </a:r>
                <a:r>
                  <a:rPr lang="en-US" sz="2400" dirty="0" smtClean="0"/>
                  <a:t>clockwise </a:t>
                </a:r>
                <a:r>
                  <a:rPr lang="en-US" sz="2400" dirty="0"/>
                  <a:t>from the positive x-axis, is </a:t>
                </a:r>
                <a:endParaRPr lang="tr-TR" sz="2400" dirty="0" smtClean="0"/>
              </a:p>
              <a:p>
                <a:endParaRPr lang="tr-TR" sz="2400" i="1" dirty="0">
                  <a:latin typeface="Cambria Math" panose="02040503050406030204" pitchFamily="18" charset="0"/>
                  <a:ea typeface="Cambria Math" panose="02040503050406030204" pitchFamily="18" charset="0"/>
                </a:endParaRPr>
              </a:p>
              <a:p>
                <a:r>
                  <a:rPr lang="tr-TR" sz="2400" i="1" dirty="0" smtClean="0">
                    <a:latin typeface="Cambria Math" panose="02040503050406030204" pitchFamily="18" charset="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𝜃</m:t>
                    </m:r>
                    <m:r>
                      <a:rPr lang="tr-TR" sz="2400" b="0" i="0" smtClean="0">
                        <a:latin typeface="Cambria Math" panose="02040503050406030204" pitchFamily="18" charset="0"/>
                        <a:ea typeface="Cambria Math" panose="02040503050406030204" pitchFamily="18" charset="0"/>
                      </a:rPr>
                      <m:t>=</m:t>
                    </m:r>
                    <m:f>
                      <m:fPr>
                        <m:ctrlPr>
                          <a:rPr lang="tr-TR" sz="2400" b="0" i="0" smtClean="0">
                            <a:latin typeface="Cambria Math" panose="02040503050406030204" pitchFamily="18" charset="0"/>
                            <a:ea typeface="Cambria Math" panose="02040503050406030204" pitchFamily="18" charset="0"/>
                          </a:rPr>
                        </m:ctrlPr>
                      </m:fPr>
                      <m:num>
                        <m:r>
                          <m:rPr>
                            <m:sty m:val="p"/>
                          </m:rPr>
                          <a:rPr lang="tr-TR" sz="2400" b="0" i="0" smtClean="0">
                            <a:latin typeface="Cambria Math" panose="02040503050406030204" pitchFamily="18" charset="0"/>
                            <a:ea typeface="Cambria Math" panose="02040503050406030204" pitchFamily="18" charset="0"/>
                          </a:rPr>
                          <m:t>s</m:t>
                        </m:r>
                      </m:num>
                      <m:den>
                        <m:r>
                          <m:rPr>
                            <m:sty m:val="p"/>
                          </m:rPr>
                          <a:rPr lang="tr-TR" sz="2400" b="0" i="0" smtClean="0">
                            <a:latin typeface="Cambria Math" panose="02040503050406030204" pitchFamily="18" charset="0"/>
                            <a:ea typeface="Cambria Math" panose="02040503050406030204" pitchFamily="18" charset="0"/>
                          </a:rPr>
                          <m:t>r</m:t>
                        </m:r>
                      </m:den>
                    </m:f>
                  </m:oMath>
                </a14:m>
                <a:endParaRPr lang="tr-TR" sz="2400" dirty="0" smtClean="0"/>
              </a:p>
              <a:p>
                <a:endParaRPr lang="tr-TR" sz="2400" dirty="0"/>
              </a:p>
              <a:p>
                <a:r>
                  <a:rPr lang="en-US" sz="2400" dirty="0"/>
                  <a:t>The angle u in Equation </a:t>
                </a:r>
                <a:r>
                  <a:rPr lang="en-US" sz="2400" dirty="0" smtClean="0"/>
                  <a:t>is </a:t>
                </a:r>
                <a:r>
                  <a:rPr lang="en-US" sz="2400" dirty="0"/>
                  <a:t>actually an angular displacement from the positive x-axis, and </a:t>
                </a:r>
                <a14:m>
                  <m:oMath xmlns:m="http://schemas.openxmlformats.org/officeDocument/2006/math">
                    <m:r>
                      <a:rPr lang="tr-TR" sz="2400" i="1">
                        <a:latin typeface="Cambria Math" panose="02040503050406030204" pitchFamily="18" charset="0"/>
                        <a:ea typeface="Cambria Math" panose="02040503050406030204" pitchFamily="18" charset="0"/>
                      </a:rPr>
                      <m:t>𝑠</m:t>
                    </m:r>
                  </m:oMath>
                </a14:m>
                <a:r>
                  <a:rPr lang="en-US" sz="2400" dirty="0" smtClean="0"/>
                  <a:t> </a:t>
                </a:r>
                <a:r>
                  <a:rPr lang="en-US" sz="2400" dirty="0"/>
                  <a:t>the corresponding displacement along the circular arc, again measured from the positive x-axis. </a:t>
                </a:r>
                <a:endParaRPr lang="tr-TR" sz="2400" dirty="0" smtClean="0"/>
              </a:p>
              <a:p>
                <a:r>
                  <a:rPr lang="en-US" sz="2400" dirty="0" smtClean="0"/>
                  <a:t>Figure </a:t>
                </a:r>
                <a:r>
                  <a:rPr lang="en-US" sz="2400" dirty="0"/>
                  <a:t>illustrates the size of 1 radian, which is approximately 57°. </a:t>
                </a:r>
                <a:endParaRPr lang="tr-TR" sz="2400" dirty="0" smtClean="0"/>
              </a:p>
              <a:p>
                <a:r>
                  <a:rPr lang="en-US" sz="2400" dirty="0" smtClean="0"/>
                  <a:t>Converting </a:t>
                </a:r>
                <a:r>
                  <a:rPr lang="en-US" sz="2400" dirty="0"/>
                  <a:t>from degrees to radians requires multiplying by the ratio </a:t>
                </a:r>
                <a:r>
                  <a:rPr lang="en-US" sz="2400" dirty="0" smtClean="0"/>
                  <a:t>(</a:t>
                </a:r>
                <a14:m>
                  <m:oMath xmlns:m="http://schemas.openxmlformats.org/officeDocument/2006/math">
                    <m:r>
                      <a:rPr lang="tr-TR" sz="2400" i="1" smtClean="0">
                        <a:latin typeface="Cambria Math" panose="02040503050406030204" pitchFamily="18" charset="0"/>
                        <a:ea typeface="Cambria Math" panose="02040503050406030204" pitchFamily="18" charset="0"/>
                      </a:rPr>
                      <m:t>𝜋</m:t>
                    </m:r>
                  </m:oMath>
                </a14:m>
                <a:r>
                  <a:rPr lang="en-US" sz="2400" dirty="0" smtClean="0"/>
                  <a:t> </a:t>
                </a:r>
                <a:r>
                  <a:rPr lang="en-US" sz="2400" dirty="0"/>
                  <a:t>rad/180°). </a:t>
                </a:r>
                <a:endParaRPr lang="tr-TR" sz="2400" dirty="0" smtClean="0"/>
              </a:p>
              <a:p>
                <a:endParaRPr lang="tr-TR" sz="2400" dirty="0"/>
              </a:p>
              <a:p>
                <a:r>
                  <a:rPr lang="en-US" sz="2400" dirty="0" smtClean="0"/>
                  <a:t>For </a:t>
                </a:r>
                <a:r>
                  <a:rPr lang="en-US" sz="2400" dirty="0"/>
                  <a:t>example, 45° </a:t>
                </a:r>
                <a:r>
                  <a:rPr lang="en-US" sz="2400" dirty="0" smtClean="0"/>
                  <a:t>(</a:t>
                </a:r>
                <a14:m>
                  <m:oMath xmlns:m="http://schemas.openxmlformats.org/officeDocument/2006/math">
                    <m:r>
                      <a:rPr lang="tr-TR" sz="2400" i="1">
                        <a:latin typeface="Cambria Math" panose="02040503050406030204" pitchFamily="18" charset="0"/>
                        <a:ea typeface="Cambria Math" panose="02040503050406030204" pitchFamily="18" charset="0"/>
                      </a:rPr>
                      <m:t>𝜋</m:t>
                    </m:r>
                    <m:r>
                      <a:rPr lang="tr-TR" sz="2400" b="0" i="1" smtClean="0">
                        <a:latin typeface="Cambria Math" panose="02040503050406030204" pitchFamily="18" charset="0"/>
                        <a:ea typeface="Cambria Math" panose="02040503050406030204" pitchFamily="18" charset="0"/>
                      </a:rPr>
                      <m:t>𝑟𝑎𝑑</m:t>
                    </m:r>
                    <m:r>
                      <a:rPr lang="tr-TR" sz="2400" b="0" i="1" smtClean="0">
                        <a:latin typeface="Cambria Math" panose="02040503050406030204" pitchFamily="18" charset="0"/>
                        <a:ea typeface="Cambria Math" panose="02040503050406030204" pitchFamily="18" charset="0"/>
                      </a:rPr>
                      <m:t>/180</m:t>
                    </m:r>
                    <m:r>
                      <a:rPr lang="tr-TR" sz="2400" b="0" i="0" smtClean="0">
                        <a:latin typeface="Cambria Math" panose="02040503050406030204" pitchFamily="18" charset="0"/>
                        <a:ea typeface="Cambria Math" panose="02040503050406030204" pitchFamily="18" charset="0"/>
                      </a:rPr>
                      <m:t>)=</m:t>
                    </m:r>
                    <m:r>
                      <a:rPr lang="tr-TR" sz="2400" i="1">
                        <a:latin typeface="Cambria Math" panose="02040503050406030204" pitchFamily="18" charset="0"/>
                        <a:ea typeface="Cambria Math" panose="02040503050406030204" pitchFamily="18" charset="0"/>
                      </a:rPr>
                      <m:t>𝜋</m:t>
                    </m:r>
                    <m:r>
                      <a:rPr lang="tr-TR" sz="2400" b="0" i="1" smtClean="0">
                        <a:latin typeface="Cambria Math" panose="02040503050406030204" pitchFamily="18" charset="0"/>
                        <a:ea typeface="Cambria Math" panose="02040503050406030204" pitchFamily="18" charset="0"/>
                      </a:rPr>
                      <m:t>/4 </m:t>
                    </m:r>
                  </m:oMath>
                </a14:m>
                <a:r>
                  <a:rPr lang="en-US" sz="2400" dirty="0" smtClean="0"/>
                  <a:t>rad</a:t>
                </a:r>
                <a:endParaRPr lang="tr-TR" sz="2400" dirty="0"/>
              </a:p>
            </p:txBody>
          </p:sp>
        </mc:Choice>
        <mc:Fallback>
          <p:sp>
            <p:nvSpPr>
              <p:cNvPr id="2" name="Dikdörtgen 1"/>
              <p:cNvSpPr>
                <a:spLocks noRot="1" noChangeAspect="1" noMove="1" noResize="1" noEditPoints="1" noAdjustHandles="1" noChangeArrowheads="1" noChangeShapeType="1" noTextEdit="1"/>
              </p:cNvSpPr>
              <p:nvPr/>
            </p:nvSpPr>
            <p:spPr>
              <a:xfrm>
                <a:off x="261258" y="794887"/>
                <a:ext cx="6922688" cy="6124562"/>
              </a:xfrm>
              <a:prstGeom prst="rect">
                <a:avLst/>
              </a:prstGeom>
              <a:blipFill>
                <a:blip r:embed="rId3"/>
                <a:stretch>
                  <a:fillRect l="-1410" t="-796" b="-1294"/>
                </a:stretch>
              </a:blipFill>
            </p:spPr>
            <p:txBody>
              <a:bodyPr/>
              <a:lstStyle/>
              <a:p>
                <a:r>
                  <a:rPr lang="tr-TR">
                    <a:noFill/>
                  </a:rPr>
                  <a:t> </a:t>
                </a:r>
              </a:p>
            </p:txBody>
          </p:sp>
        </mc:Fallback>
      </mc:AlternateContent>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pic>
        <p:nvPicPr>
          <p:cNvPr id="3" name="Resim 2"/>
          <p:cNvPicPr>
            <a:picLocks noChangeAspect="1"/>
          </p:cNvPicPr>
          <p:nvPr/>
        </p:nvPicPr>
        <p:blipFill>
          <a:blip r:embed="rId4"/>
          <a:stretch>
            <a:fillRect/>
          </a:stretch>
        </p:blipFill>
        <p:spPr>
          <a:xfrm>
            <a:off x="7183945" y="703921"/>
            <a:ext cx="4067529" cy="3919319"/>
          </a:xfrm>
          <a:prstGeom prst="rect">
            <a:avLst/>
          </a:prstGeom>
        </p:spPr>
      </p:pic>
    </p:spTree>
    <p:extLst>
      <p:ext uri="{BB962C8B-B14F-4D97-AF65-F5344CB8AC3E}">
        <p14:creationId xmlns:p14="http://schemas.microsoft.com/office/powerpoint/2010/main" val="2408907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203304" y="889322"/>
            <a:ext cx="7075159" cy="2246492"/>
          </a:xfrm>
          <a:prstGeom prst="rect">
            <a:avLst/>
          </a:prstGeom>
        </p:spPr>
      </p:pic>
      <p:sp>
        <p:nvSpPr>
          <p:cNvPr id="9" name="Dikdörtgen 8"/>
          <p:cNvSpPr/>
          <p:nvPr/>
        </p:nvSpPr>
        <p:spPr>
          <a:xfrm>
            <a:off x="-2" y="0"/>
            <a:ext cx="12192001" cy="1015663"/>
          </a:xfrm>
          <a:prstGeom prst="rect">
            <a:avLst/>
          </a:prstGeom>
        </p:spPr>
        <p:txBody>
          <a:bodyPr wrap="square">
            <a:spAutoFit/>
          </a:bodyPr>
          <a:lstStyle/>
          <a:p>
            <a:r>
              <a:rPr lang="tr-TR" sz="30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III- NEWTON HAREKET YASALARI-DAİRESEL HAREKET VE NEWTON KANUNLARININ DİĞER UYGULAMALARI</a:t>
            </a:r>
            <a:endParaRPr lang="tr-TR"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1" name="Dikdörtgen 40"/>
          <p:cNvSpPr/>
          <p:nvPr/>
        </p:nvSpPr>
        <p:spPr>
          <a:xfrm>
            <a:off x="9317981" y="1015663"/>
            <a:ext cx="2534668" cy="584775"/>
          </a:xfrm>
          <a:prstGeom prst="rect">
            <a:avLst/>
          </a:prstGeom>
        </p:spPr>
        <p:txBody>
          <a:bodyPr wrap="none">
            <a:spAutoFit/>
          </a:bodyPr>
          <a:lstStyle/>
          <a:p>
            <a:r>
              <a:rPr lang="tr-TR"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ÖRNEKLER</a:t>
            </a:r>
          </a:p>
        </p:txBody>
      </p:sp>
      <p:pic>
        <p:nvPicPr>
          <p:cNvPr id="4" name="Resim 3"/>
          <p:cNvPicPr>
            <a:picLocks noChangeAspect="1"/>
          </p:cNvPicPr>
          <p:nvPr/>
        </p:nvPicPr>
        <p:blipFill>
          <a:blip r:embed="rId4"/>
          <a:stretch>
            <a:fillRect/>
          </a:stretch>
        </p:blipFill>
        <p:spPr>
          <a:xfrm>
            <a:off x="7650448" y="1844338"/>
            <a:ext cx="3067050" cy="3267075"/>
          </a:xfrm>
          <a:prstGeom prst="rect">
            <a:avLst/>
          </a:prstGeom>
        </p:spPr>
      </p:pic>
      <p:cxnSp>
        <p:nvCxnSpPr>
          <p:cNvPr id="6" name="Düz Ok Bağlayıcısı 5"/>
          <p:cNvCxnSpPr/>
          <p:nvPr/>
        </p:nvCxnSpPr>
        <p:spPr>
          <a:xfrm flipV="1">
            <a:off x="8799226" y="2673013"/>
            <a:ext cx="854440" cy="1269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8860781" y="4377011"/>
            <a:ext cx="914400" cy="2998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Resim 9"/>
          <p:cNvPicPr>
            <a:picLocks noChangeAspect="1"/>
          </p:cNvPicPr>
          <p:nvPr/>
        </p:nvPicPr>
        <p:blipFill>
          <a:blip r:embed="rId5"/>
          <a:stretch>
            <a:fillRect/>
          </a:stretch>
        </p:blipFill>
        <p:spPr>
          <a:xfrm>
            <a:off x="665266" y="3009473"/>
            <a:ext cx="6613197" cy="1583648"/>
          </a:xfrm>
          <a:prstGeom prst="rect">
            <a:avLst/>
          </a:prstGeom>
        </p:spPr>
      </p:pic>
      <p:pic>
        <p:nvPicPr>
          <p:cNvPr id="11" name="Resim 10"/>
          <p:cNvPicPr>
            <a:picLocks noChangeAspect="1"/>
          </p:cNvPicPr>
          <p:nvPr/>
        </p:nvPicPr>
        <p:blipFill>
          <a:blip r:embed="rId6"/>
          <a:stretch>
            <a:fillRect/>
          </a:stretch>
        </p:blipFill>
        <p:spPr>
          <a:xfrm>
            <a:off x="497258" y="4961394"/>
            <a:ext cx="6949212" cy="1691117"/>
          </a:xfrm>
          <a:prstGeom prst="rect">
            <a:avLst/>
          </a:prstGeom>
        </p:spPr>
      </p:pic>
    </p:spTree>
    <p:extLst>
      <p:ext uri="{BB962C8B-B14F-4D97-AF65-F5344CB8AC3E}">
        <p14:creationId xmlns:p14="http://schemas.microsoft.com/office/powerpoint/2010/main" val="1848235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2" y="0"/>
            <a:ext cx="12192001" cy="1015663"/>
          </a:xfrm>
          <a:prstGeom prst="rect">
            <a:avLst/>
          </a:prstGeom>
        </p:spPr>
        <p:txBody>
          <a:bodyPr wrap="square">
            <a:spAutoFit/>
          </a:bodyPr>
          <a:lstStyle/>
          <a:p>
            <a:r>
              <a:rPr lang="tr-TR" sz="30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III- NEWTON HAREKET YASALARI-DAİRESEL HAREKET VE NEWTON KANUNLARININ DİĞER UYGULAMALARI</a:t>
            </a:r>
            <a:endParaRPr lang="tr-TR"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1" name="Dikdörtgen 40"/>
          <p:cNvSpPr/>
          <p:nvPr/>
        </p:nvSpPr>
        <p:spPr>
          <a:xfrm>
            <a:off x="9317981" y="1015663"/>
            <a:ext cx="2534668" cy="584775"/>
          </a:xfrm>
          <a:prstGeom prst="rect">
            <a:avLst/>
          </a:prstGeom>
        </p:spPr>
        <p:txBody>
          <a:bodyPr wrap="none">
            <a:spAutoFit/>
          </a:bodyPr>
          <a:lstStyle/>
          <a:p>
            <a:r>
              <a:rPr lang="tr-TR"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ÖRNEKLER</a:t>
            </a:r>
          </a:p>
        </p:txBody>
      </p:sp>
      <p:pic>
        <p:nvPicPr>
          <p:cNvPr id="4" name="Resim 3"/>
          <p:cNvPicPr>
            <a:picLocks noChangeAspect="1"/>
          </p:cNvPicPr>
          <p:nvPr/>
        </p:nvPicPr>
        <p:blipFill>
          <a:blip r:embed="rId3"/>
          <a:stretch>
            <a:fillRect/>
          </a:stretch>
        </p:blipFill>
        <p:spPr>
          <a:xfrm>
            <a:off x="7650448" y="1844338"/>
            <a:ext cx="3067050" cy="3267075"/>
          </a:xfrm>
          <a:prstGeom prst="rect">
            <a:avLst/>
          </a:prstGeom>
        </p:spPr>
      </p:pic>
      <p:cxnSp>
        <p:nvCxnSpPr>
          <p:cNvPr id="6" name="Düz Ok Bağlayıcısı 5"/>
          <p:cNvCxnSpPr/>
          <p:nvPr/>
        </p:nvCxnSpPr>
        <p:spPr>
          <a:xfrm flipV="1">
            <a:off x="8799226" y="2673013"/>
            <a:ext cx="854440" cy="1269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8860781" y="4377011"/>
            <a:ext cx="914400" cy="2998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Resim 1"/>
          <p:cNvPicPr>
            <a:picLocks noChangeAspect="1"/>
          </p:cNvPicPr>
          <p:nvPr/>
        </p:nvPicPr>
        <p:blipFill>
          <a:blip r:embed="rId4"/>
          <a:stretch>
            <a:fillRect/>
          </a:stretch>
        </p:blipFill>
        <p:spPr>
          <a:xfrm>
            <a:off x="1183677" y="1500271"/>
            <a:ext cx="4694107" cy="2559137"/>
          </a:xfrm>
          <a:prstGeom prst="rect">
            <a:avLst/>
          </a:prstGeom>
        </p:spPr>
      </p:pic>
      <p:pic>
        <p:nvPicPr>
          <p:cNvPr id="5" name="Resim 4"/>
          <p:cNvPicPr>
            <a:picLocks noChangeAspect="1"/>
          </p:cNvPicPr>
          <p:nvPr/>
        </p:nvPicPr>
        <p:blipFill>
          <a:blip r:embed="rId5"/>
          <a:stretch>
            <a:fillRect/>
          </a:stretch>
        </p:blipFill>
        <p:spPr>
          <a:xfrm>
            <a:off x="815871" y="4476828"/>
            <a:ext cx="3951896" cy="844680"/>
          </a:xfrm>
          <a:prstGeom prst="rect">
            <a:avLst/>
          </a:prstGeom>
        </p:spPr>
      </p:pic>
      <p:pic>
        <p:nvPicPr>
          <p:cNvPr id="7" name="Resim 6"/>
          <p:cNvPicPr>
            <a:picLocks noChangeAspect="1"/>
          </p:cNvPicPr>
          <p:nvPr/>
        </p:nvPicPr>
        <p:blipFill>
          <a:blip r:embed="rId6"/>
          <a:stretch>
            <a:fillRect/>
          </a:stretch>
        </p:blipFill>
        <p:spPr>
          <a:xfrm>
            <a:off x="4165747" y="5604710"/>
            <a:ext cx="819491" cy="607554"/>
          </a:xfrm>
          <a:prstGeom prst="rect">
            <a:avLst/>
          </a:prstGeom>
        </p:spPr>
      </p:pic>
      <p:pic>
        <p:nvPicPr>
          <p:cNvPr id="12" name="Resim 11"/>
          <p:cNvPicPr>
            <a:picLocks noChangeAspect="1"/>
          </p:cNvPicPr>
          <p:nvPr/>
        </p:nvPicPr>
        <p:blipFill>
          <a:blip r:embed="rId7"/>
          <a:stretch>
            <a:fillRect/>
          </a:stretch>
        </p:blipFill>
        <p:spPr>
          <a:xfrm>
            <a:off x="3501677" y="5541129"/>
            <a:ext cx="664070" cy="734716"/>
          </a:xfrm>
          <a:prstGeom prst="rect">
            <a:avLst/>
          </a:prstGeom>
        </p:spPr>
      </p:pic>
      <p:pic>
        <p:nvPicPr>
          <p:cNvPr id="13" name="Resim 12"/>
          <p:cNvPicPr>
            <a:picLocks noChangeAspect="1"/>
          </p:cNvPicPr>
          <p:nvPr/>
        </p:nvPicPr>
        <p:blipFill>
          <a:blip r:embed="rId8"/>
          <a:stretch>
            <a:fillRect/>
          </a:stretch>
        </p:blipFill>
        <p:spPr>
          <a:xfrm>
            <a:off x="5538664" y="6013933"/>
            <a:ext cx="6313985" cy="578148"/>
          </a:xfrm>
          <a:prstGeom prst="rect">
            <a:avLst/>
          </a:prstGeom>
        </p:spPr>
      </p:pic>
    </p:spTree>
    <p:extLst>
      <p:ext uri="{BB962C8B-B14F-4D97-AF65-F5344CB8AC3E}">
        <p14:creationId xmlns:p14="http://schemas.microsoft.com/office/powerpoint/2010/main" val="3915421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175" y="655638"/>
            <a:ext cx="8313738"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57451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2850" y="4486275"/>
            <a:ext cx="6107113"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5992813"/>
            <a:ext cx="21367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540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57451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77888"/>
            <a:ext cx="77247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Resi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4738" y="655638"/>
            <a:ext cx="12065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3" name="Grup 9"/>
          <p:cNvGrpSpPr>
            <a:grpSpLocks/>
          </p:cNvGrpSpPr>
          <p:nvPr/>
        </p:nvGrpSpPr>
        <p:grpSpPr bwMode="auto">
          <a:xfrm>
            <a:off x="6572250" y="4410075"/>
            <a:ext cx="4921250" cy="1493838"/>
            <a:chOff x="6573043" y="4410769"/>
            <a:chExt cx="4920358" cy="1493074"/>
          </a:xfrm>
        </p:grpSpPr>
        <p:pic>
          <p:nvPicPr>
            <p:cNvPr id="17415"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3043" y="4410769"/>
              <a:ext cx="4920358" cy="149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Metin kutusu 8"/>
            <p:cNvSpPr txBox="1">
              <a:spLocks noChangeArrowheads="1"/>
            </p:cNvSpPr>
            <p:nvPr/>
          </p:nvSpPr>
          <p:spPr bwMode="auto">
            <a:xfrm>
              <a:off x="9531627" y="4800599"/>
              <a:ext cx="94421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1800"/>
                <a:t>Hayali</a:t>
              </a:r>
            </a:p>
          </p:txBody>
        </p:sp>
      </p:grpSp>
      <p:pic>
        <p:nvPicPr>
          <p:cNvPr id="17414" name="Resim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4038" y="5848350"/>
            <a:ext cx="34734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184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361950"/>
            <a:ext cx="55340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 12"/>
          <p:cNvGrpSpPr>
            <a:grpSpLocks/>
          </p:cNvGrpSpPr>
          <p:nvPr/>
        </p:nvGrpSpPr>
        <p:grpSpPr bwMode="auto">
          <a:xfrm>
            <a:off x="6281738" y="106363"/>
            <a:ext cx="5178425" cy="4797425"/>
            <a:chOff x="6281531" y="106231"/>
            <a:chExt cx="5178285" cy="4797374"/>
          </a:xfrm>
        </p:grpSpPr>
        <p:pic>
          <p:nvPicPr>
            <p:cNvPr id="18436"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1475" y="106231"/>
              <a:ext cx="5018341" cy="479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kdörtgen 11"/>
            <p:cNvSpPr/>
            <p:nvPr/>
          </p:nvSpPr>
          <p:spPr>
            <a:xfrm>
              <a:off x="6281531" y="4573409"/>
              <a:ext cx="2017657" cy="330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Tree>
    <p:extLst>
      <p:ext uri="{BB962C8B-B14F-4D97-AF65-F5344CB8AC3E}">
        <p14:creationId xmlns:p14="http://schemas.microsoft.com/office/powerpoint/2010/main" val="145033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120237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90500" y="579438"/>
            <a:ext cx="361950" cy="425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extLst>
      <p:ext uri="{BB962C8B-B14F-4D97-AF65-F5344CB8AC3E}">
        <p14:creationId xmlns:p14="http://schemas.microsoft.com/office/powerpoint/2010/main" val="2146912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425" y="315913"/>
            <a:ext cx="3922713"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0488" y="3235325"/>
            <a:ext cx="221773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71475"/>
            <a:ext cx="35718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35175"/>
            <a:ext cx="4494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Resim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8138" y="3182938"/>
            <a:ext cx="247173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Resim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25875" y="4702175"/>
            <a:ext cx="47974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Resim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66188" y="6111875"/>
            <a:ext cx="244633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14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7"/>
                                        </p:tgtEl>
                                        <p:attrNameLst>
                                          <p:attrName>style.visibility</p:attrName>
                                        </p:attrNameLst>
                                      </p:cBhvr>
                                      <p:to>
                                        <p:strVal val="visible"/>
                                      </p:to>
                                    </p:set>
                                    <p:anim calcmode="lin" valueType="num">
                                      <p:cBhvr additive="base">
                                        <p:cTn id="19" dur="500" fill="hold"/>
                                        <p:tgtEl>
                                          <p:spTgt spid="8197"/>
                                        </p:tgtEl>
                                        <p:attrNameLst>
                                          <p:attrName>ppt_x</p:attrName>
                                        </p:attrNameLst>
                                      </p:cBhvr>
                                      <p:tavLst>
                                        <p:tav tm="0">
                                          <p:val>
                                            <p:strVal val="#ppt_x"/>
                                          </p:val>
                                        </p:tav>
                                        <p:tav tm="100000">
                                          <p:val>
                                            <p:strVal val="#ppt_x"/>
                                          </p:val>
                                        </p:tav>
                                      </p:tavLst>
                                    </p:anim>
                                    <p:anim calcmode="lin" valueType="num">
                                      <p:cBhvr additive="base">
                                        <p:cTn id="20"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8"/>
                                        </p:tgtEl>
                                        <p:attrNameLst>
                                          <p:attrName>style.visibility</p:attrName>
                                        </p:attrNameLst>
                                      </p:cBhvr>
                                      <p:to>
                                        <p:strVal val="visible"/>
                                      </p:to>
                                    </p:set>
                                    <p:anim calcmode="lin" valueType="num">
                                      <p:cBhvr additive="base">
                                        <p:cTn id="25" dur="500" fill="hold"/>
                                        <p:tgtEl>
                                          <p:spTgt spid="8198"/>
                                        </p:tgtEl>
                                        <p:attrNameLst>
                                          <p:attrName>ppt_x</p:attrName>
                                        </p:attrNameLst>
                                      </p:cBhvr>
                                      <p:tavLst>
                                        <p:tav tm="0">
                                          <p:val>
                                            <p:strVal val="#ppt_x"/>
                                          </p:val>
                                        </p:tav>
                                        <p:tav tm="100000">
                                          <p:val>
                                            <p:strVal val="#ppt_x"/>
                                          </p:val>
                                        </p:tav>
                                      </p:tavLst>
                                    </p:anim>
                                    <p:anim calcmode="lin" valueType="num">
                                      <p:cBhvr additive="base">
                                        <p:cTn id="26"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gtEl>
                                        <p:attrNameLst>
                                          <p:attrName>style.visibility</p:attrName>
                                        </p:attrNameLst>
                                      </p:cBhvr>
                                      <p:to>
                                        <p:strVal val="visible"/>
                                      </p:to>
                                    </p:set>
                                    <p:anim calcmode="lin" valueType="num">
                                      <p:cBhvr additive="base">
                                        <p:cTn id="31" dur="500" fill="hold"/>
                                        <p:tgtEl>
                                          <p:spTgt spid="8195"/>
                                        </p:tgtEl>
                                        <p:attrNameLst>
                                          <p:attrName>ppt_x</p:attrName>
                                        </p:attrNameLst>
                                      </p:cBhvr>
                                      <p:tavLst>
                                        <p:tav tm="0">
                                          <p:val>
                                            <p:strVal val="#ppt_x"/>
                                          </p:val>
                                        </p:tav>
                                        <p:tav tm="100000">
                                          <p:val>
                                            <p:strVal val="#ppt_x"/>
                                          </p:val>
                                        </p:tav>
                                      </p:tavLst>
                                    </p:anim>
                                    <p:anim calcmode="lin" valueType="num">
                                      <p:cBhvr additive="base">
                                        <p:cTn id="3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199"/>
                                        </p:tgtEl>
                                        <p:attrNameLst>
                                          <p:attrName>style.visibility</p:attrName>
                                        </p:attrNameLst>
                                      </p:cBhvr>
                                      <p:to>
                                        <p:strVal val="visible"/>
                                      </p:to>
                                    </p:set>
                                    <p:anim calcmode="lin" valueType="num">
                                      <p:cBhvr additive="base">
                                        <p:cTn id="37" dur="500" fill="hold"/>
                                        <p:tgtEl>
                                          <p:spTgt spid="8199"/>
                                        </p:tgtEl>
                                        <p:attrNameLst>
                                          <p:attrName>ppt_x</p:attrName>
                                        </p:attrNameLst>
                                      </p:cBhvr>
                                      <p:tavLst>
                                        <p:tav tm="0">
                                          <p:val>
                                            <p:strVal val="#ppt_x"/>
                                          </p:val>
                                        </p:tav>
                                        <p:tav tm="100000">
                                          <p:val>
                                            <p:strVal val="#ppt_x"/>
                                          </p:val>
                                        </p:tav>
                                      </p:tavLst>
                                    </p:anim>
                                    <p:anim calcmode="lin" valueType="num">
                                      <p:cBhvr additive="base">
                                        <p:cTn id="38"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8200"/>
                                        </p:tgtEl>
                                        <p:attrNameLst>
                                          <p:attrName>style.visibility</p:attrName>
                                        </p:attrNameLst>
                                      </p:cBhvr>
                                      <p:to>
                                        <p:strVal val="visible"/>
                                      </p:to>
                                    </p:set>
                                    <p:anim calcmode="lin" valueType="num">
                                      <p:cBhvr additive="base">
                                        <p:cTn id="43" dur="500" fill="hold"/>
                                        <p:tgtEl>
                                          <p:spTgt spid="8200"/>
                                        </p:tgtEl>
                                        <p:attrNameLst>
                                          <p:attrName>ppt_x</p:attrName>
                                        </p:attrNameLst>
                                      </p:cBhvr>
                                      <p:tavLst>
                                        <p:tav tm="0">
                                          <p:val>
                                            <p:strVal val="#ppt_x"/>
                                          </p:val>
                                        </p:tav>
                                        <p:tav tm="100000">
                                          <p:val>
                                            <p:strVal val="#ppt_x"/>
                                          </p:val>
                                        </p:tav>
                                      </p:tavLst>
                                    </p:anim>
                                    <p:anim calcmode="lin" valueType="num">
                                      <p:cBhvr additive="base">
                                        <p:cTn id="44"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13" y="3848100"/>
            <a:ext cx="113807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Unvan 1"/>
          <p:cNvSpPr>
            <a:spLocks noGrp="1" noRot="1" noChangeAspect="1" noMove="1" noResize="1" noEditPoints="1" noAdjustHandles="1" noChangeArrowheads="1" noChangeShapeType="1" noTextEdit="1"/>
          </p:cNvSpPr>
          <p:nvPr>
            <p:ph type="ctrTitle"/>
          </p:nvPr>
        </p:nvSpPr>
        <p:spPr>
          <a:xfrm>
            <a:off x="99587" y="2417276"/>
            <a:ext cx="12092413" cy="1919334"/>
          </a:xfrm>
          <a:blipFill rotWithShape="0">
            <a:blip r:embed="rId3"/>
            <a:stretch>
              <a:fillRect l="-1462" t="-137580" r="-1462"/>
            </a:stretch>
          </a:blipFill>
          <a:extLst/>
        </p:spPr>
        <p:txBody>
          <a:bodyPr/>
          <a:lstStyle/>
          <a:p>
            <a:pPr eaLnBrk="1" hangingPunct="1">
              <a:defRPr/>
            </a:pPr>
            <a:r>
              <a:rPr lang="tr-TR">
                <a:noFill/>
              </a:rPr>
              <a:t> </a:t>
            </a:r>
          </a:p>
        </p:txBody>
      </p:sp>
    </p:spTree>
    <p:extLst>
      <p:ext uri="{BB962C8B-B14F-4D97-AF65-F5344CB8AC3E}">
        <p14:creationId xmlns:p14="http://schemas.microsoft.com/office/powerpoint/2010/main" val="3554885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 48"/>
          <p:cNvGrpSpPr>
            <a:grpSpLocks/>
          </p:cNvGrpSpPr>
          <p:nvPr/>
        </p:nvGrpSpPr>
        <p:grpSpPr bwMode="auto">
          <a:xfrm>
            <a:off x="222250" y="931863"/>
            <a:ext cx="5229225" cy="3032125"/>
            <a:chOff x="222140" y="932507"/>
            <a:chExt cx="5229225" cy="3032203"/>
          </a:xfrm>
        </p:grpSpPr>
        <p:grpSp>
          <p:nvGrpSpPr>
            <p:cNvPr id="22536" name="Grup 36"/>
            <p:cNvGrpSpPr>
              <a:grpSpLocks/>
            </p:cNvGrpSpPr>
            <p:nvPr/>
          </p:nvGrpSpPr>
          <p:grpSpPr bwMode="auto">
            <a:xfrm>
              <a:off x="222140" y="1250085"/>
              <a:ext cx="5229225" cy="2714625"/>
              <a:chOff x="222140" y="1250085"/>
              <a:chExt cx="5229225" cy="2714625"/>
            </a:xfrm>
          </p:grpSpPr>
          <p:grpSp>
            <p:nvGrpSpPr>
              <p:cNvPr id="22542" name="Grup 22"/>
              <p:cNvGrpSpPr>
                <a:grpSpLocks/>
              </p:cNvGrpSpPr>
              <p:nvPr/>
            </p:nvGrpSpPr>
            <p:grpSpPr bwMode="auto">
              <a:xfrm>
                <a:off x="222140" y="1250085"/>
                <a:ext cx="5229225" cy="2714625"/>
                <a:chOff x="222140" y="1250085"/>
                <a:chExt cx="5229225" cy="2714625"/>
              </a:xfrm>
            </p:grpSpPr>
            <p:pic>
              <p:nvPicPr>
                <p:cNvPr id="22550"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140" y="1250085"/>
                  <a:ext cx="52292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Düz Ok Bağlayıcısı 5"/>
                <p:cNvCxnSpPr/>
                <p:nvPr/>
              </p:nvCxnSpPr>
              <p:spPr>
                <a:xfrm flipV="1">
                  <a:off x="4171840" y="2283504"/>
                  <a:ext cx="434975" cy="52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4163903" y="2816917"/>
                  <a:ext cx="442912" cy="334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a:off x="4606815" y="2094587"/>
                  <a:ext cx="190500" cy="368309"/>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y</a:t>
                  </a:r>
                </a:p>
              </p:txBody>
            </p:sp>
            <p:sp>
              <p:nvSpPr>
                <p:cNvPr id="12" name="Metin kutusu 11"/>
                <p:cNvSpPr txBox="1"/>
                <p:nvPr/>
              </p:nvSpPr>
              <p:spPr>
                <a:xfrm>
                  <a:off x="4606815" y="2967734"/>
                  <a:ext cx="190500" cy="369897"/>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x</a:t>
                  </a:r>
                </a:p>
              </p:txBody>
            </p:sp>
            <p:cxnSp>
              <p:nvCxnSpPr>
                <p:cNvPr id="14" name="Düz Ok Bağlayıcısı 13"/>
                <p:cNvCxnSpPr/>
                <p:nvPr/>
              </p:nvCxnSpPr>
              <p:spPr>
                <a:xfrm flipV="1">
                  <a:off x="2290653" y="1638962"/>
                  <a:ext cx="17462" cy="679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etin kutusu 14"/>
                <p:cNvSpPr txBox="1">
                  <a:spLocks noRot="1" noChangeAspect="1" noMove="1" noResize="1" noEditPoints="1" noAdjustHandles="1" noChangeArrowheads="1" noChangeShapeType="1" noTextEdit="1"/>
                </p:cNvSpPr>
                <p:nvPr/>
              </p:nvSpPr>
              <p:spPr>
                <a:xfrm>
                  <a:off x="2408222" y="1525509"/>
                  <a:ext cx="182999" cy="317972"/>
                </a:xfrm>
                <a:prstGeom prst="rect">
                  <a:avLst/>
                </a:prstGeom>
                <a:blipFill rotWithShape="0">
                  <a:blip r:embed="rId3"/>
                  <a:stretch>
                    <a:fillRect l="-33333" r="-26667" b="-7692"/>
                  </a:stretch>
                </a:blipFill>
              </p:spPr>
              <p:txBody>
                <a:bodyPr/>
                <a:lstStyle/>
                <a:p>
                  <a:pPr>
                    <a:defRPr/>
                  </a:pPr>
                  <a:r>
                    <a:rPr lang="tr-TR">
                      <a:noFill/>
                    </a:rPr>
                    <a:t> </a:t>
                  </a:r>
                </a:p>
              </p:txBody>
            </p:sp>
            <p:cxnSp>
              <p:nvCxnSpPr>
                <p:cNvPr id="17" name="Düz Bağlayıcı 16"/>
                <p:cNvCxnSpPr/>
                <p:nvPr/>
              </p:nvCxnSpPr>
              <p:spPr>
                <a:xfrm flipV="1">
                  <a:off x="2014428" y="1453220"/>
                  <a:ext cx="969962" cy="121288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Dikdörtgen 21"/>
                <p:cNvSpPr/>
                <p:nvPr/>
              </p:nvSpPr>
              <p:spPr>
                <a:xfrm>
                  <a:off x="3565415" y="2607362"/>
                  <a:ext cx="319088" cy="242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21" name="Metin kutusu 20"/>
                <p:cNvSpPr txBox="1">
                  <a:spLocks noRot="1" noChangeAspect="1" noMove="1" noResize="1" noEditPoints="1" noAdjustHandles="1" noChangeArrowheads="1" noChangeShapeType="1" noTextEdit="1"/>
                </p:cNvSpPr>
                <p:nvPr/>
              </p:nvSpPr>
              <p:spPr>
                <a:xfrm>
                  <a:off x="3632890" y="2615351"/>
                  <a:ext cx="186781" cy="276999"/>
                </a:xfrm>
                <a:prstGeom prst="rect">
                  <a:avLst/>
                </a:prstGeom>
                <a:blipFill rotWithShape="0">
                  <a:blip r:embed="rId4"/>
                  <a:stretch>
                    <a:fillRect l="-35484" t="-46667" r="-93548" b="-11111"/>
                  </a:stretch>
                </a:blipFill>
              </p:spPr>
              <p:txBody>
                <a:bodyPr/>
                <a:lstStyle/>
                <a:p>
                  <a:pPr>
                    <a:defRPr/>
                  </a:pPr>
                  <a:r>
                    <a:rPr lang="tr-TR">
                      <a:noFill/>
                    </a:rPr>
                    <a:t> </a:t>
                  </a:r>
                </a:p>
              </p:txBody>
            </p:sp>
          </p:grpSp>
          <p:cxnSp>
            <p:nvCxnSpPr>
              <p:cNvPr id="25" name="Düz Ok Bağlayıcısı 24"/>
              <p:cNvCxnSpPr/>
              <p:nvPr/>
            </p:nvCxnSpPr>
            <p:spPr>
              <a:xfrm flipV="1">
                <a:off x="2946290" y="1978696"/>
                <a:ext cx="666750" cy="795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Metin kutusu 26"/>
              <p:cNvSpPr txBox="1">
                <a:spLocks noRot="1" noChangeAspect="1" noMove="1" noResize="1" noEditPoints="1" noAdjustHandles="1" noChangeArrowheads="1" noChangeShapeType="1" noTextEdit="1"/>
              </p:cNvSpPr>
              <p:nvPr/>
            </p:nvSpPr>
            <p:spPr>
              <a:xfrm>
                <a:off x="3657225" y="1684495"/>
                <a:ext cx="226857" cy="310598"/>
              </a:xfrm>
              <a:prstGeom prst="rect">
                <a:avLst/>
              </a:prstGeom>
              <a:blipFill rotWithShape="0">
                <a:blip r:embed="rId5"/>
                <a:stretch>
                  <a:fillRect l="-27027" r="-21622" b="-7843"/>
                </a:stretch>
              </a:blipFill>
            </p:spPr>
            <p:txBody>
              <a:bodyPr/>
              <a:lstStyle/>
              <a:p>
                <a:pPr>
                  <a:defRPr/>
                </a:pPr>
                <a:r>
                  <a:rPr lang="tr-TR">
                    <a:noFill/>
                  </a:rPr>
                  <a:t> </a:t>
                </a:r>
              </a:p>
            </p:txBody>
          </p:sp>
          <p:cxnSp>
            <p:nvCxnSpPr>
              <p:cNvPr id="29" name="Düz Ok Bağlayıcısı 28"/>
              <p:cNvCxnSpPr/>
              <p:nvPr/>
            </p:nvCxnSpPr>
            <p:spPr>
              <a:xfrm>
                <a:off x="2968515" y="2737540"/>
                <a:ext cx="0" cy="739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a:spLocks noRot="1" noChangeAspect="1" noMove="1" noResize="1" noEditPoints="1" noAdjustHandles="1" noChangeArrowheads="1" noChangeShapeType="1" noTextEdit="1"/>
              </p:cNvSpPr>
              <p:nvPr/>
            </p:nvSpPr>
            <p:spPr>
              <a:xfrm>
                <a:off x="3038656" y="3279512"/>
                <a:ext cx="395878" cy="276999"/>
              </a:xfrm>
              <a:prstGeom prst="rect">
                <a:avLst/>
              </a:prstGeom>
              <a:blipFill rotWithShape="0">
                <a:blip r:embed="rId6"/>
                <a:stretch>
                  <a:fillRect l="-7692" t="-48889" r="-89231" b="-26667"/>
                </a:stretch>
              </a:blipFill>
            </p:spPr>
            <p:txBody>
              <a:bodyPr/>
              <a:lstStyle/>
              <a:p>
                <a:pPr>
                  <a:defRPr/>
                </a:pPr>
                <a:r>
                  <a:rPr lang="tr-TR">
                    <a:noFill/>
                  </a:rPr>
                  <a:t> </a:t>
                </a:r>
              </a:p>
            </p:txBody>
          </p:sp>
          <p:cxnSp>
            <p:nvCxnSpPr>
              <p:cNvPr id="34" name="Düz Bağlayıcı 33"/>
              <p:cNvCxnSpPr/>
              <p:nvPr/>
            </p:nvCxnSpPr>
            <p:spPr>
              <a:xfrm flipH="1">
                <a:off x="2590690" y="2774054"/>
                <a:ext cx="355600" cy="4889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Yay 34"/>
              <p:cNvSpPr/>
              <p:nvPr/>
            </p:nvSpPr>
            <p:spPr>
              <a:xfrm flipH="1" flipV="1">
                <a:off x="2836753" y="2824856"/>
                <a:ext cx="231775" cy="2206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sp>
            <p:nvSpPr>
              <p:cNvPr id="36" name="Metin kutusu 35"/>
              <p:cNvSpPr txBox="1">
                <a:spLocks noRot="1" noChangeAspect="1" noMove="1" noResize="1" noEditPoints="1" noAdjustHandles="1" noChangeArrowheads="1" noChangeShapeType="1" noTextEdit="1"/>
              </p:cNvSpPr>
              <p:nvPr/>
            </p:nvSpPr>
            <p:spPr>
              <a:xfrm>
                <a:off x="2704428" y="2968379"/>
                <a:ext cx="197746" cy="276999"/>
              </a:xfrm>
              <a:prstGeom prst="rect">
                <a:avLst/>
              </a:prstGeom>
              <a:blipFill rotWithShape="0">
                <a:blip r:embed="rId7"/>
                <a:stretch>
                  <a:fillRect l="-18750" r="-15625"/>
                </a:stretch>
              </a:blipFill>
            </p:spPr>
            <p:txBody>
              <a:bodyPr/>
              <a:lstStyle/>
              <a:p>
                <a:pPr>
                  <a:defRPr/>
                </a:pPr>
                <a:r>
                  <a:rPr lang="tr-TR">
                    <a:noFill/>
                  </a:rPr>
                  <a:t> </a:t>
                </a:r>
              </a:p>
            </p:txBody>
          </p:sp>
        </p:grpSp>
        <p:cxnSp>
          <p:nvCxnSpPr>
            <p:cNvPr id="39" name="Düz Ok Bağlayıcısı 38"/>
            <p:cNvCxnSpPr/>
            <p:nvPr/>
          </p:nvCxnSpPr>
          <p:spPr>
            <a:xfrm flipH="1">
              <a:off x="5432315" y="932507"/>
              <a:ext cx="19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Düz Ok Bağlayıcısı 40"/>
            <p:cNvCxnSpPr/>
            <p:nvPr/>
          </p:nvCxnSpPr>
          <p:spPr>
            <a:xfrm flipH="1">
              <a:off x="2516078" y="2759766"/>
              <a:ext cx="444500" cy="573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p:cNvCxnSpPr/>
            <p:nvPr/>
          </p:nvCxnSpPr>
          <p:spPr>
            <a:xfrm>
              <a:off x="2968515" y="2778816"/>
              <a:ext cx="504825" cy="371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Metin kutusu 46"/>
            <p:cNvSpPr txBox="1">
              <a:spLocks noRot="1" noChangeAspect="1" noMove="1" noResize="1" noEditPoints="1" noAdjustHandles="1" noChangeArrowheads="1" noChangeShapeType="1" noTextEdit="1"/>
            </p:cNvSpPr>
            <p:nvPr/>
          </p:nvSpPr>
          <p:spPr>
            <a:xfrm rot="18452532">
              <a:off x="1994636" y="2994184"/>
              <a:ext cx="877356" cy="276999"/>
            </a:xfrm>
            <a:prstGeom prst="rect">
              <a:avLst/>
            </a:prstGeom>
            <a:blipFill rotWithShape="0">
              <a:blip r:embed="rId8"/>
              <a:stretch>
                <a:fillRect l="-800" r="-1600" b="-2098"/>
              </a:stretch>
            </a:blipFill>
          </p:spPr>
          <p:txBody>
            <a:bodyPr/>
            <a:lstStyle/>
            <a:p>
              <a:pPr>
                <a:defRPr/>
              </a:pPr>
              <a:r>
                <a:rPr lang="tr-TR">
                  <a:noFill/>
                </a:rPr>
                <a:t> </a:t>
              </a:r>
            </a:p>
          </p:txBody>
        </p:sp>
        <p:sp>
          <p:nvSpPr>
            <p:cNvPr id="48" name="Metin kutusu 47"/>
            <p:cNvSpPr txBox="1">
              <a:spLocks noRot="1" noChangeAspect="1" noMove="1" noResize="1" noEditPoints="1" noAdjustHandles="1" noChangeArrowheads="1" noChangeShapeType="1" noTextEdit="1"/>
            </p:cNvSpPr>
            <p:nvPr/>
          </p:nvSpPr>
          <p:spPr>
            <a:xfrm rot="2201110">
              <a:off x="3443218" y="3141013"/>
              <a:ext cx="854914" cy="276999"/>
            </a:xfrm>
            <a:prstGeom prst="rect">
              <a:avLst/>
            </a:prstGeom>
            <a:blipFill rotWithShape="0">
              <a:blip r:embed="rId9"/>
              <a:stretch>
                <a:fillRect l="-2143" t="-820" b="-820"/>
              </a:stretch>
            </a:blipFill>
          </p:spPr>
          <p:txBody>
            <a:bodyPr/>
            <a:lstStyle/>
            <a:p>
              <a:pPr>
                <a:defRPr/>
              </a:pPr>
              <a:r>
                <a:rPr lang="tr-TR">
                  <a:noFill/>
                </a:rPr>
                <a:t> </a:t>
              </a:r>
            </a:p>
          </p:txBody>
        </p:sp>
      </p:grpSp>
      <p:sp>
        <p:nvSpPr>
          <p:cNvPr id="50" name="Metin kutusu 49"/>
          <p:cNvSpPr txBox="1">
            <a:spLocks noRot="1" noChangeAspect="1" noMove="1" noResize="1" noEditPoints="1" noAdjustHandles="1" noChangeArrowheads="1" noChangeShapeType="1" noTextEdit="1"/>
          </p:cNvSpPr>
          <p:nvPr/>
        </p:nvSpPr>
        <p:spPr>
          <a:xfrm>
            <a:off x="2295055" y="1883142"/>
            <a:ext cx="197746" cy="276999"/>
          </a:xfrm>
          <a:prstGeom prst="rect">
            <a:avLst/>
          </a:prstGeom>
          <a:blipFill rotWithShape="0">
            <a:blip r:embed="rId10"/>
            <a:stretch>
              <a:fillRect l="-18182" r="-12121"/>
            </a:stretch>
          </a:blipFill>
        </p:spPr>
        <p:txBody>
          <a:bodyPr/>
          <a:lstStyle/>
          <a:p>
            <a:pPr>
              <a:defRPr/>
            </a:pPr>
            <a:r>
              <a:rPr lang="tr-TR">
                <a:noFill/>
              </a:rPr>
              <a:t> </a:t>
            </a:r>
          </a:p>
        </p:txBody>
      </p:sp>
      <p:sp>
        <p:nvSpPr>
          <p:cNvPr id="51" name="Metin kutusu 50"/>
          <p:cNvSpPr txBox="1">
            <a:spLocks noRot="1" noChangeAspect="1" noMove="1" noResize="1" noEditPoints="1" noAdjustHandles="1" noChangeArrowheads="1" noChangeShapeType="1" noTextEdit="1"/>
          </p:cNvSpPr>
          <p:nvPr/>
        </p:nvSpPr>
        <p:spPr>
          <a:xfrm>
            <a:off x="6446067" y="1118166"/>
            <a:ext cx="3830536" cy="1117935"/>
          </a:xfrm>
          <a:prstGeom prst="rect">
            <a:avLst/>
          </a:prstGeom>
          <a:blipFill rotWithShape="0">
            <a:blip r:embed="rId11"/>
            <a:stretch>
              <a:fillRect/>
            </a:stretch>
          </a:blipFill>
        </p:spPr>
        <p:txBody>
          <a:bodyPr/>
          <a:lstStyle/>
          <a:p>
            <a:pPr>
              <a:defRPr/>
            </a:pPr>
            <a:r>
              <a:rPr lang="tr-TR">
                <a:noFill/>
              </a:rPr>
              <a:t> </a:t>
            </a:r>
          </a:p>
        </p:txBody>
      </p:sp>
      <p:sp>
        <p:nvSpPr>
          <p:cNvPr id="52" name="Metin kutusu 51"/>
          <p:cNvSpPr txBox="1">
            <a:spLocks noRot="1" noChangeAspect="1" noMove="1" noResize="1" noEditPoints="1" noAdjustHandles="1" noChangeArrowheads="1" noChangeShapeType="1" noTextEdit="1"/>
          </p:cNvSpPr>
          <p:nvPr/>
        </p:nvSpPr>
        <p:spPr>
          <a:xfrm>
            <a:off x="6444806" y="2405491"/>
            <a:ext cx="5333752" cy="529953"/>
          </a:xfrm>
          <a:prstGeom prst="rect">
            <a:avLst/>
          </a:prstGeom>
          <a:blipFill rotWithShape="0">
            <a:blip r:embed="rId12"/>
            <a:stretch>
              <a:fillRect/>
            </a:stretch>
          </a:blipFill>
        </p:spPr>
        <p:txBody>
          <a:bodyPr/>
          <a:lstStyle/>
          <a:p>
            <a:pPr>
              <a:defRPr/>
            </a:pPr>
            <a:r>
              <a:rPr lang="tr-TR">
                <a:noFill/>
              </a:rPr>
              <a:t> </a:t>
            </a:r>
          </a:p>
        </p:txBody>
      </p:sp>
      <p:sp>
        <p:nvSpPr>
          <p:cNvPr id="53" name="Metin kutusu 52"/>
          <p:cNvSpPr txBox="1">
            <a:spLocks noRot="1" noChangeAspect="1" noMove="1" noResize="1" noEditPoints="1" noAdjustHandles="1" noChangeArrowheads="1" noChangeShapeType="1" noTextEdit="1"/>
          </p:cNvSpPr>
          <p:nvPr/>
        </p:nvSpPr>
        <p:spPr>
          <a:xfrm>
            <a:off x="6444806" y="3262906"/>
            <a:ext cx="5333752" cy="461665"/>
          </a:xfrm>
          <a:prstGeom prst="rect">
            <a:avLst/>
          </a:prstGeom>
          <a:blipFill rotWithShape="0">
            <a:blip r:embed="rId13"/>
            <a:stretch>
              <a:fillRect l="-4343" t="-25000" b="-51316"/>
            </a:stretch>
          </a:blipFill>
        </p:spPr>
        <p:txBody>
          <a:bodyPr/>
          <a:lstStyle/>
          <a:p>
            <a:pPr>
              <a:defRPr/>
            </a:pPr>
            <a:r>
              <a:rPr lang="tr-TR">
                <a:noFill/>
              </a:rPr>
              <a:t> </a:t>
            </a:r>
          </a:p>
        </p:txBody>
      </p:sp>
      <p:sp>
        <p:nvSpPr>
          <p:cNvPr id="54" name="Metin kutusu 53"/>
          <p:cNvSpPr txBox="1">
            <a:spLocks noRot="1" noChangeAspect="1" noMove="1" noResize="1" noEditPoints="1" noAdjustHandles="1" noChangeArrowheads="1" noChangeShapeType="1" noTextEdit="1"/>
          </p:cNvSpPr>
          <p:nvPr/>
        </p:nvSpPr>
        <p:spPr>
          <a:xfrm>
            <a:off x="6444806" y="3964710"/>
            <a:ext cx="5333752" cy="461665"/>
          </a:xfrm>
          <a:prstGeom prst="rect">
            <a:avLst/>
          </a:prstGeom>
          <a:blipFill rotWithShape="0">
            <a:blip r:embed="rId14"/>
            <a:stretch>
              <a:fillRect/>
            </a:stretch>
          </a:blipFill>
        </p:spPr>
        <p:txBody>
          <a:bodyPr/>
          <a:lstStyle/>
          <a:p>
            <a:pPr>
              <a:defRPr/>
            </a:pPr>
            <a:r>
              <a:rPr lang="tr-TR">
                <a:noFill/>
              </a:rPr>
              <a:t> </a:t>
            </a:r>
          </a:p>
        </p:txBody>
      </p:sp>
    </p:spTree>
    <p:extLst>
      <p:ext uri="{BB962C8B-B14F-4D97-AF65-F5344CB8AC3E}">
        <p14:creationId xmlns:p14="http://schemas.microsoft.com/office/powerpoint/2010/main" val="4289831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 4"/>
          <p:cNvGrpSpPr>
            <a:grpSpLocks/>
          </p:cNvGrpSpPr>
          <p:nvPr/>
        </p:nvGrpSpPr>
        <p:grpSpPr bwMode="auto">
          <a:xfrm>
            <a:off x="222250" y="931863"/>
            <a:ext cx="5229225" cy="3032125"/>
            <a:chOff x="222140" y="932507"/>
            <a:chExt cx="5229225" cy="3032203"/>
          </a:xfrm>
        </p:grpSpPr>
        <p:grpSp>
          <p:nvGrpSpPr>
            <p:cNvPr id="23561" name="Grup 48"/>
            <p:cNvGrpSpPr>
              <a:grpSpLocks/>
            </p:cNvGrpSpPr>
            <p:nvPr/>
          </p:nvGrpSpPr>
          <p:grpSpPr bwMode="auto">
            <a:xfrm>
              <a:off x="222140" y="932507"/>
              <a:ext cx="5229225" cy="3032203"/>
              <a:chOff x="222140" y="932507"/>
              <a:chExt cx="5229225" cy="3032203"/>
            </a:xfrm>
          </p:grpSpPr>
          <p:grpSp>
            <p:nvGrpSpPr>
              <p:cNvPr id="23563" name="Grup 36"/>
              <p:cNvGrpSpPr>
                <a:grpSpLocks/>
              </p:cNvGrpSpPr>
              <p:nvPr/>
            </p:nvGrpSpPr>
            <p:grpSpPr bwMode="auto">
              <a:xfrm>
                <a:off x="222140" y="1250085"/>
                <a:ext cx="5229225" cy="2714625"/>
                <a:chOff x="222140" y="1250085"/>
                <a:chExt cx="5229225" cy="2714625"/>
              </a:xfrm>
            </p:grpSpPr>
            <p:grpSp>
              <p:nvGrpSpPr>
                <p:cNvPr id="23569" name="Grup 22"/>
                <p:cNvGrpSpPr>
                  <a:grpSpLocks/>
                </p:cNvGrpSpPr>
                <p:nvPr/>
              </p:nvGrpSpPr>
              <p:grpSpPr bwMode="auto">
                <a:xfrm>
                  <a:off x="222140" y="1250085"/>
                  <a:ext cx="5229225" cy="2714625"/>
                  <a:chOff x="222140" y="1250085"/>
                  <a:chExt cx="5229225" cy="2714625"/>
                </a:xfrm>
              </p:grpSpPr>
              <p:pic>
                <p:nvPicPr>
                  <p:cNvPr id="23577"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140" y="1250085"/>
                    <a:ext cx="52292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Düz Ok Bağlayıcısı 5"/>
                  <p:cNvCxnSpPr/>
                  <p:nvPr/>
                </p:nvCxnSpPr>
                <p:spPr>
                  <a:xfrm flipV="1">
                    <a:off x="4171840" y="2283504"/>
                    <a:ext cx="434975" cy="52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4163903" y="2816917"/>
                    <a:ext cx="442912" cy="334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a:off x="4606815" y="2094587"/>
                    <a:ext cx="190500" cy="368309"/>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y</a:t>
                    </a:r>
                  </a:p>
                </p:txBody>
              </p:sp>
              <p:sp>
                <p:nvSpPr>
                  <p:cNvPr id="12" name="Metin kutusu 11"/>
                  <p:cNvSpPr txBox="1"/>
                  <p:nvPr/>
                </p:nvSpPr>
                <p:spPr>
                  <a:xfrm>
                    <a:off x="4606815" y="2967734"/>
                    <a:ext cx="190500" cy="369897"/>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x</a:t>
                    </a:r>
                  </a:p>
                </p:txBody>
              </p:sp>
              <p:cxnSp>
                <p:nvCxnSpPr>
                  <p:cNvPr id="14" name="Düz Ok Bağlayıcısı 13"/>
                  <p:cNvCxnSpPr/>
                  <p:nvPr/>
                </p:nvCxnSpPr>
                <p:spPr>
                  <a:xfrm flipV="1">
                    <a:off x="2290653" y="2283504"/>
                    <a:ext cx="655637" cy="349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etin kutusu 14"/>
                  <p:cNvSpPr txBox="1">
                    <a:spLocks noRot="1" noChangeAspect="1" noMove="1" noResize="1" noEditPoints="1" noAdjustHandles="1" noChangeArrowheads="1" noChangeShapeType="1" noTextEdit="1"/>
                  </p:cNvSpPr>
                  <p:nvPr/>
                </p:nvSpPr>
                <p:spPr>
                  <a:xfrm>
                    <a:off x="2793628" y="1892842"/>
                    <a:ext cx="182999" cy="317972"/>
                  </a:xfrm>
                  <a:prstGeom prst="rect">
                    <a:avLst/>
                  </a:prstGeom>
                  <a:blipFill rotWithShape="0">
                    <a:blip r:embed="rId3"/>
                    <a:stretch>
                      <a:fillRect l="-33333" r="-26667" b="-7692"/>
                    </a:stretch>
                  </a:blipFill>
                </p:spPr>
                <p:txBody>
                  <a:bodyPr/>
                  <a:lstStyle/>
                  <a:p>
                    <a:pPr>
                      <a:defRPr/>
                    </a:pPr>
                    <a:r>
                      <a:rPr lang="tr-TR">
                        <a:noFill/>
                      </a:rPr>
                      <a:t> </a:t>
                    </a:r>
                  </a:p>
                </p:txBody>
              </p:sp>
              <p:cxnSp>
                <p:nvCxnSpPr>
                  <p:cNvPr id="17" name="Düz Bağlayıcı 16"/>
                  <p:cNvCxnSpPr/>
                  <p:nvPr/>
                </p:nvCxnSpPr>
                <p:spPr>
                  <a:xfrm flipV="1">
                    <a:off x="2014428" y="1453220"/>
                    <a:ext cx="969962" cy="121288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Dikdörtgen 21"/>
                  <p:cNvSpPr/>
                  <p:nvPr/>
                </p:nvSpPr>
                <p:spPr>
                  <a:xfrm>
                    <a:off x="3565415" y="2607362"/>
                    <a:ext cx="319088" cy="242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21" name="Metin kutusu 20"/>
                  <p:cNvSpPr txBox="1">
                    <a:spLocks noRot="1" noChangeAspect="1" noMove="1" noResize="1" noEditPoints="1" noAdjustHandles="1" noChangeArrowheads="1" noChangeShapeType="1" noTextEdit="1"/>
                  </p:cNvSpPr>
                  <p:nvPr/>
                </p:nvSpPr>
                <p:spPr>
                  <a:xfrm>
                    <a:off x="3632890" y="2615351"/>
                    <a:ext cx="186781" cy="276999"/>
                  </a:xfrm>
                  <a:prstGeom prst="rect">
                    <a:avLst/>
                  </a:prstGeom>
                  <a:blipFill rotWithShape="0">
                    <a:blip r:embed="rId4"/>
                    <a:stretch>
                      <a:fillRect l="-35484" t="-46667" r="-93548" b="-11111"/>
                    </a:stretch>
                  </a:blipFill>
                </p:spPr>
                <p:txBody>
                  <a:bodyPr/>
                  <a:lstStyle/>
                  <a:p>
                    <a:pPr>
                      <a:defRPr/>
                    </a:pPr>
                    <a:r>
                      <a:rPr lang="tr-TR">
                        <a:noFill/>
                      </a:rPr>
                      <a:t> </a:t>
                    </a:r>
                  </a:p>
                </p:txBody>
              </p:sp>
            </p:grpSp>
            <p:cxnSp>
              <p:nvCxnSpPr>
                <p:cNvPr id="25" name="Düz Ok Bağlayıcısı 24"/>
                <p:cNvCxnSpPr/>
                <p:nvPr/>
              </p:nvCxnSpPr>
              <p:spPr>
                <a:xfrm flipV="1">
                  <a:off x="2946290" y="1978696"/>
                  <a:ext cx="666750" cy="795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Metin kutusu 26"/>
                <p:cNvSpPr txBox="1">
                  <a:spLocks noRot="1" noChangeAspect="1" noMove="1" noResize="1" noEditPoints="1" noAdjustHandles="1" noChangeArrowheads="1" noChangeShapeType="1" noTextEdit="1"/>
                </p:cNvSpPr>
                <p:nvPr/>
              </p:nvSpPr>
              <p:spPr>
                <a:xfrm>
                  <a:off x="3657225" y="1684495"/>
                  <a:ext cx="226857" cy="310598"/>
                </a:xfrm>
                <a:prstGeom prst="rect">
                  <a:avLst/>
                </a:prstGeom>
                <a:blipFill rotWithShape="0">
                  <a:blip r:embed="rId5"/>
                  <a:stretch>
                    <a:fillRect l="-27027" r="-21622" b="-7843"/>
                  </a:stretch>
                </a:blipFill>
              </p:spPr>
              <p:txBody>
                <a:bodyPr/>
                <a:lstStyle/>
                <a:p>
                  <a:pPr>
                    <a:defRPr/>
                  </a:pPr>
                  <a:r>
                    <a:rPr lang="tr-TR">
                      <a:noFill/>
                    </a:rPr>
                    <a:t> </a:t>
                  </a:r>
                </a:p>
              </p:txBody>
            </p:sp>
            <p:cxnSp>
              <p:nvCxnSpPr>
                <p:cNvPr id="29" name="Düz Ok Bağlayıcısı 28"/>
                <p:cNvCxnSpPr/>
                <p:nvPr/>
              </p:nvCxnSpPr>
              <p:spPr>
                <a:xfrm>
                  <a:off x="2968515" y="2737540"/>
                  <a:ext cx="0" cy="739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a:spLocks noRot="1" noChangeAspect="1" noMove="1" noResize="1" noEditPoints="1" noAdjustHandles="1" noChangeArrowheads="1" noChangeShapeType="1" noTextEdit="1"/>
                </p:cNvSpPr>
                <p:nvPr/>
              </p:nvSpPr>
              <p:spPr>
                <a:xfrm>
                  <a:off x="3038656" y="3279512"/>
                  <a:ext cx="395878" cy="276999"/>
                </a:xfrm>
                <a:prstGeom prst="rect">
                  <a:avLst/>
                </a:prstGeom>
                <a:blipFill rotWithShape="0">
                  <a:blip r:embed="rId6"/>
                  <a:stretch>
                    <a:fillRect l="-7692" t="-48889" r="-89231" b="-26667"/>
                  </a:stretch>
                </a:blipFill>
              </p:spPr>
              <p:txBody>
                <a:bodyPr/>
                <a:lstStyle/>
                <a:p>
                  <a:pPr>
                    <a:defRPr/>
                  </a:pPr>
                  <a:r>
                    <a:rPr lang="tr-TR">
                      <a:noFill/>
                    </a:rPr>
                    <a:t> </a:t>
                  </a:r>
                </a:p>
              </p:txBody>
            </p:sp>
            <p:cxnSp>
              <p:nvCxnSpPr>
                <p:cNvPr id="34" name="Düz Bağlayıcı 33"/>
                <p:cNvCxnSpPr/>
                <p:nvPr/>
              </p:nvCxnSpPr>
              <p:spPr>
                <a:xfrm flipH="1">
                  <a:off x="2590690" y="2774054"/>
                  <a:ext cx="355600" cy="4889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Yay 34"/>
                <p:cNvSpPr/>
                <p:nvPr/>
              </p:nvSpPr>
              <p:spPr>
                <a:xfrm flipH="1" flipV="1">
                  <a:off x="2836753" y="2824856"/>
                  <a:ext cx="231775" cy="2206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sp>
              <p:nvSpPr>
                <p:cNvPr id="36" name="Metin kutusu 35"/>
                <p:cNvSpPr txBox="1">
                  <a:spLocks noRot="1" noChangeAspect="1" noMove="1" noResize="1" noEditPoints="1" noAdjustHandles="1" noChangeArrowheads="1" noChangeShapeType="1" noTextEdit="1"/>
                </p:cNvSpPr>
                <p:nvPr/>
              </p:nvSpPr>
              <p:spPr>
                <a:xfrm>
                  <a:off x="2704428" y="2968379"/>
                  <a:ext cx="197746" cy="276999"/>
                </a:xfrm>
                <a:prstGeom prst="rect">
                  <a:avLst/>
                </a:prstGeom>
                <a:blipFill rotWithShape="0">
                  <a:blip r:embed="rId7"/>
                  <a:stretch>
                    <a:fillRect l="-18750" r="-15625"/>
                  </a:stretch>
                </a:blipFill>
              </p:spPr>
              <p:txBody>
                <a:bodyPr/>
                <a:lstStyle/>
                <a:p>
                  <a:pPr>
                    <a:defRPr/>
                  </a:pPr>
                  <a:r>
                    <a:rPr lang="tr-TR">
                      <a:noFill/>
                    </a:rPr>
                    <a:t> </a:t>
                  </a:r>
                </a:p>
              </p:txBody>
            </p:sp>
          </p:grpSp>
          <p:cxnSp>
            <p:nvCxnSpPr>
              <p:cNvPr id="39" name="Düz Ok Bağlayıcısı 38"/>
              <p:cNvCxnSpPr/>
              <p:nvPr/>
            </p:nvCxnSpPr>
            <p:spPr>
              <a:xfrm flipH="1">
                <a:off x="5432315" y="932507"/>
                <a:ext cx="19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Düz Ok Bağlayıcısı 40"/>
              <p:cNvCxnSpPr/>
              <p:nvPr/>
            </p:nvCxnSpPr>
            <p:spPr>
              <a:xfrm flipH="1">
                <a:off x="2516078" y="2759766"/>
                <a:ext cx="444500" cy="573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p:cNvCxnSpPr/>
              <p:nvPr/>
            </p:nvCxnSpPr>
            <p:spPr>
              <a:xfrm>
                <a:off x="2968515" y="2778816"/>
                <a:ext cx="504825" cy="371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Metin kutusu 46"/>
              <p:cNvSpPr txBox="1">
                <a:spLocks noRot="1" noChangeAspect="1" noMove="1" noResize="1" noEditPoints="1" noAdjustHandles="1" noChangeArrowheads="1" noChangeShapeType="1" noTextEdit="1"/>
              </p:cNvSpPr>
              <p:nvPr/>
            </p:nvSpPr>
            <p:spPr>
              <a:xfrm rot="18452532">
                <a:off x="1994636" y="2994184"/>
                <a:ext cx="877356" cy="276999"/>
              </a:xfrm>
              <a:prstGeom prst="rect">
                <a:avLst/>
              </a:prstGeom>
              <a:blipFill rotWithShape="0">
                <a:blip r:embed="rId8"/>
                <a:stretch>
                  <a:fillRect l="-800" r="-1600" b="-2098"/>
                </a:stretch>
              </a:blipFill>
            </p:spPr>
            <p:txBody>
              <a:bodyPr/>
              <a:lstStyle/>
              <a:p>
                <a:pPr>
                  <a:defRPr/>
                </a:pPr>
                <a:r>
                  <a:rPr lang="tr-TR">
                    <a:noFill/>
                  </a:rPr>
                  <a:t> </a:t>
                </a:r>
              </a:p>
            </p:txBody>
          </p:sp>
          <p:sp>
            <p:nvSpPr>
              <p:cNvPr id="48" name="Metin kutusu 47"/>
              <p:cNvSpPr txBox="1">
                <a:spLocks noRot="1" noChangeAspect="1" noMove="1" noResize="1" noEditPoints="1" noAdjustHandles="1" noChangeArrowheads="1" noChangeShapeType="1" noTextEdit="1"/>
              </p:cNvSpPr>
              <p:nvPr/>
            </p:nvSpPr>
            <p:spPr>
              <a:xfrm rot="2201110">
                <a:off x="3443218" y="3141013"/>
                <a:ext cx="854914" cy="276999"/>
              </a:xfrm>
              <a:prstGeom prst="rect">
                <a:avLst/>
              </a:prstGeom>
              <a:blipFill rotWithShape="0">
                <a:blip r:embed="rId9"/>
                <a:stretch>
                  <a:fillRect l="-2143" t="-820" b="-820"/>
                </a:stretch>
              </a:blipFill>
            </p:spPr>
            <p:txBody>
              <a:bodyPr/>
              <a:lstStyle/>
              <a:p>
                <a:pPr>
                  <a:defRPr/>
                </a:pPr>
                <a:r>
                  <a:rPr lang="tr-TR">
                    <a:noFill/>
                  </a:rPr>
                  <a:t> </a:t>
                </a:r>
              </a:p>
            </p:txBody>
          </p:sp>
        </p:grpSp>
        <p:sp>
          <p:nvSpPr>
            <p:cNvPr id="3" name="Dikdörtgen 2"/>
            <p:cNvSpPr/>
            <p:nvPr/>
          </p:nvSpPr>
          <p:spPr>
            <a:xfrm>
              <a:off x="222140" y="1600861"/>
              <a:ext cx="323850" cy="129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
        <p:nvSpPr>
          <p:cNvPr id="50" name="Metin kutusu 49"/>
          <p:cNvSpPr txBox="1">
            <a:spLocks noRot="1" noChangeAspect="1" noMove="1" noResize="1" noEditPoints="1" noAdjustHandles="1" noChangeArrowheads="1" noChangeShapeType="1" noTextEdit="1"/>
          </p:cNvSpPr>
          <p:nvPr/>
        </p:nvSpPr>
        <p:spPr>
          <a:xfrm>
            <a:off x="2544582" y="2256954"/>
            <a:ext cx="197746" cy="276999"/>
          </a:xfrm>
          <a:prstGeom prst="rect">
            <a:avLst/>
          </a:prstGeom>
          <a:blipFill rotWithShape="0">
            <a:blip r:embed="rId10"/>
            <a:stretch>
              <a:fillRect l="-18182" r="-12121"/>
            </a:stretch>
          </a:blipFill>
        </p:spPr>
        <p:txBody>
          <a:bodyPr/>
          <a:lstStyle/>
          <a:p>
            <a:pPr>
              <a:defRPr/>
            </a:pPr>
            <a:r>
              <a:rPr lang="tr-TR">
                <a:noFill/>
              </a:rPr>
              <a:t> </a:t>
            </a:r>
          </a:p>
        </p:txBody>
      </p:sp>
      <p:sp>
        <p:nvSpPr>
          <p:cNvPr id="51" name="Metin kutusu 50"/>
          <p:cNvSpPr txBox="1">
            <a:spLocks noRot="1" noChangeAspect="1" noMove="1" noResize="1" noEditPoints="1" noAdjustHandles="1" noChangeArrowheads="1" noChangeShapeType="1" noTextEdit="1"/>
          </p:cNvSpPr>
          <p:nvPr/>
        </p:nvSpPr>
        <p:spPr>
          <a:xfrm>
            <a:off x="6446067" y="1118166"/>
            <a:ext cx="3869008" cy="1117935"/>
          </a:xfrm>
          <a:prstGeom prst="rect">
            <a:avLst/>
          </a:prstGeom>
          <a:blipFill rotWithShape="0">
            <a:blip r:embed="rId11"/>
            <a:stretch>
              <a:fillRect/>
            </a:stretch>
          </a:blipFill>
        </p:spPr>
        <p:txBody>
          <a:bodyPr/>
          <a:lstStyle/>
          <a:p>
            <a:pPr>
              <a:defRPr/>
            </a:pPr>
            <a:r>
              <a:rPr lang="tr-TR">
                <a:noFill/>
              </a:rPr>
              <a:t> </a:t>
            </a:r>
          </a:p>
        </p:txBody>
      </p:sp>
      <p:sp>
        <p:nvSpPr>
          <p:cNvPr id="52" name="Metin kutusu 51"/>
          <p:cNvSpPr txBox="1">
            <a:spLocks noRot="1" noChangeAspect="1" noMove="1" noResize="1" noEditPoints="1" noAdjustHandles="1" noChangeArrowheads="1" noChangeShapeType="1" noTextEdit="1"/>
          </p:cNvSpPr>
          <p:nvPr/>
        </p:nvSpPr>
        <p:spPr>
          <a:xfrm>
            <a:off x="6444806" y="2405491"/>
            <a:ext cx="5333752" cy="529953"/>
          </a:xfrm>
          <a:prstGeom prst="rect">
            <a:avLst/>
          </a:prstGeom>
          <a:blipFill rotWithShape="0">
            <a:blip r:embed="rId12"/>
            <a:stretch>
              <a:fillRect/>
            </a:stretch>
          </a:blipFill>
        </p:spPr>
        <p:txBody>
          <a:bodyPr/>
          <a:lstStyle/>
          <a:p>
            <a:pPr>
              <a:defRPr/>
            </a:pPr>
            <a:r>
              <a:rPr lang="tr-TR">
                <a:noFill/>
              </a:rPr>
              <a:t> </a:t>
            </a:r>
          </a:p>
        </p:txBody>
      </p:sp>
      <p:sp>
        <p:nvSpPr>
          <p:cNvPr id="53" name="Metin kutusu 52"/>
          <p:cNvSpPr txBox="1">
            <a:spLocks noRot="1" noChangeAspect="1" noMove="1" noResize="1" noEditPoints="1" noAdjustHandles="1" noChangeArrowheads="1" noChangeShapeType="1" noTextEdit="1"/>
          </p:cNvSpPr>
          <p:nvPr/>
        </p:nvSpPr>
        <p:spPr>
          <a:xfrm>
            <a:off x="6444806" y="3262906"/>
            <a:ext cx="5333752" cy="461665"/>
          </a:xfrm>
          <a:prstGeom prst="rect">
            <a:avLst/>
          </a:prstGeom>
          <a:blipFill rotWithShape="0">
            <a:blip r:embed="rId13"/>
            <a:stretch>
              <a:fillRect l="-4343" t="-25000" b="-51316"/>
            </a:stretch>
          </a:blipFill>
        </p:spPr>
        <p:txBody>
          <a:bodyPr/>
          <a:lstStyle/>
          <a:p>
            <a:pPr>
              <a:defRPr/>
            </a:pPr>
            <a:r>
              <a:rPr lang="tr-TR">
                <a:noFill/>
              </a:rPr>
              <a:t> </a:t>
            </a:r>
          </a:p>
        </p:txBody>
      </p:sp>
      <p:sp>
        <p:nvSpPr>
          <p:cNvPr id="54" name="Metin kutusu 53"/>
          <p:cNvSpPr txBox="1">
            <a:spLocks noRot="1" noChangeAspect="1" noMove="1" noResize="1" noEditPoints="1" noAdjustHandles="1" noChangeArrowheads="1" noChangeShapeType="1" noTextEdit="1"/>
          </p:cNvSpPr>
          <p:nvPr/>
        </p:nvSpPr>
        <p:spPr>
          <a:xfrm>
            <a:off x="6444806" y="3964710"/>
            <a:ext cx="5333752" cy="461665"/>
          </a:xfrm>
          <a:prstGeom prst="rect">
            <a:avLst/>
          </a:prstGeom>
          <a:blipFill rotWithShape="0">
            <a:blip r:embed="rId14"/>
            <a:stretch>
              <a:fillRect/>
            </a:stretch>
          </a:blipFill>
        </p:spPr>
        <p:txBody>
          <a:bodyPr/>
          <a:lstStyle/>
          <a:p>
            <a:pPr>
              <a:defRPr/>
            </a:pPr>
            <a:r>
              <a:rPr lang="tr-TR">
                <a:noFill/>
              </a:rPr>
              <a:t> </a:t>
            </a:r>
          </a:p>
        </p:txBody>
      </p:sp>
      <p:sp>
        <p:nvSpPr>
          <p:cNvPr id="7" name="Yay 6"/>
          <p:cNvSpPr/>
          <p:nvPr/>
        </p:nvSpPr>
        <p:spPr>
          <a:xfrm>
            <a:off x="2430463" y="2295525"/>
            <a:ext cx="46037" cy="30797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spTree>
    <p:extLst>
      <p:ext uri="{BB962C8B-B14F-4D97-AF65-F5344CB8AC3E}">
        <p14:creationId xmlns:p14="http://schemas.microsoft.com/office/powerpoint/2010/main" val="2637634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9121428" y="553998"/>
            <a:ext cx="2948651" cy="3828491"/>
          </a:xfrm>
          <a:prstGeom prst="rect">
            <a:avLst/>
          </a:prstGeom>
        </p:spPr>
      </p:pic>
      <mc:AlternateContent xmlns:mc="http://schemas.openxmlformats.org/markup-compatibility/2006">
        <mc:Choice xmlns:a14="http://schemas.microsoft.com/office/drawing/2010/main" Requires="a14">
          <p:sp>
            <p:nvSpPr>
              <p:cNvPr id="2" name="Dikdörtgen 1"/>
              <p:cNvSpPr/>
              <p:nvPr/>
            </p:nvSpPr>
            <p:spPr>
              <a:xfrm>
                <a:off x="192301" y="553998"/>
                <a:ext cx="9291333" cy="6247864"/>
              </a:xfrm>
              <a:prstGeom prst="rect">
                <a:avLst/>
              </a:prstGeom>
            </p:spPr>
            <p:txBody>
              <a:bodyPr wrap="square">
                <a:spAutoFit/>
              </a:bodyPr>
              <a:lstStyle/>
              <a:p>
                <a:pPr marL="285750" indent="-285750" algn="just">
                  <a:buFont typeface="Arial" panose="020B0604020202020204" pitchFamily="34" charset="0"/>
                  <a:buChar char="•"/>
                </a:pPr>
                <a:r>
                  <a:rPr lang="en-US" sz="2000" dirty="0" smtClean="0"/>
                  <a:t>Generally, angular quantities in physics must be expressed in radians. </a:t>
                </a:r>
                <a:endParaRPr lang="tr-TR" sz="2000" dirty="0" smtClean="0"/>
              </a:p>
              <a:p>
                <a:pPr marL="285750" indent="-285750" algn="just">
                  <a:buFont typeface="Arial" panose="020B0604020202020204" pitchFamily="34" charset="0"/>
                  <a:buChar char="•"/>
                </a:pPr>
                <a:r>
                  <a:rPr lang="en-US" sz="2000" dirty="0" smtClean="0"/>
                  <a:t>Be </a:t>
                </a:r>
                <a:r>
                  <a:rPr lang="en-US" sz="2000" dirty="0"/>
                  <a:t>sure to set your calculator to radian mode; neglecting to do so is a common error. </a:t>
                </a:r>
                <a:endParaRPr lang="tr-TR" sz="2000" dirty="0" smtClean="0"/>
              </a:p>
              <a:p>
                <a:pPr marL="285750" indent="-285750" algn="just">
                  <a:buFont typeface="Arial" panose="020B0604020202020204" pitchFamily="34" charset="0"/>
                  <a:buChar char="•"/>
                </a:pPr>
                <a:r>
                  <a:rPr lang="en-US" sz="2000" dirty="0" smtClean="0"/>
                  <a:t>Armed </a:t>
                </a:r>
                <a:r>
                  <a:rPr lang="en-US" sz="2000" dirty="0"/>
                  <a:t>with the concept of radian measure, we can now discuss angular concepts in physics. Consider Figure </a:t>
                </a:r>
                <a:r>
                  <a:rPr lang="en-US" sz="2000" dirty="0" smtClean="0"/>
                  <a:t>a</a:t>
                </a:r>
                <a:r>
                  <a:rPr lang="en-US" sz="2000" dirty="0"/>
                  <a:t>, a top view of a rotating compact disc. </a:t>
                </a:r>
                <a:endParaRPr lang="tr-TR" sz="2000" dirty="0" smtClean="0"/>
              </a:p>
              <a:p>
                <a:pPr marL="285750" indent="-285750" algn="just">
                  <a:buFont typeface="Arial" panose="020B0604020202020204" pitchFamily="34" charset="0"/>
                  <a:buChar char="•"/>
                </a:pPr>
                <a:r>
                  <a:rPr lang="en-US" sz="2000" dirty="0" smtClean="0"/>
                  <a:t>Such </a:t>
                </a:r>
                <a:r>
                  <a:rPr lang="en-US" sz="2000" dirty="0"/>
                  <a:t>a disk is an example of a “rigid body,” with each part of the body fixed in position relative to all other parts of the body. </a:t>
                </a:r>
                <a:endParaRPr lang="tr-TR" sz="2000" dirty="0" smtClean="0"/>
              </a:p>
              <a:p>
                <a:pPr marL="285750" indent="-285750" algn="just">
                  <a:buFont typeface="Arial" panose="020B0604020202020204" pitchFamily="34" charset="0"/>
                  <a:buChar char="•"/>
                </a:pPr>
                <a:r>
                  <a:rPr lang="en-US" sz="2000" dirty="0" smtClean="0"/>
                  <a:t>When </a:t>
                </a:r>
                <a:r>
                  <a:rPr lang="en-US" sz="2000" dirty="0"/>
                  <a:t>a rigid body rotates through a given angle, all parts of the body rotate through the same angle at the same time. </a:t>
                </a:r>
                <a:endParaRPr lang="tr-TR" sz="2000" dirty="0" smtClean="0"/>
              </a:p>
              <a:p>
                <a:pPr marL="285750" indent="-285750" algn="just">
                  <a:buFont typeface="Arial" panose="020B0604020202020204" pitchFamily="34" charset="0"/>
                  <a:buChar char="•"/>
                </a:pPr>
                <a:r>
                  <a:rPr lang="en-US" sz="2000" dirty="0" smtClean="0"/>
                  <a:t>For </a:t>
                </a:r>
                <a:r>
                  <a:rPr lang="en-US" sz="2000" dirty="0"/>
                  <a:t>the compact disc, the axis of rotation is at the center of the disc, O. </a:t>
                </a:r>
                <a:endParaRPr lang="tr-TR" sz="2000" dirty="0" smtClean="0"/>
              </a:p>
              <a:p>
                <a:pPr marL="285750" indent="-285750" algn="just">
                  <a:buFont typeface="Arial" panose="020B0604020202020204" pitchFamily="34" charset="0"/>
                  <a:buChar char="•"/>
                </a:pPr>
                <a:r>
                  <a:rPr lang="en-US" sz="2000" dirty="0" smtClean="0"/>
                  <a:t>A </a:t>
                </a:r>
                <a:r>
                  <a:rPr lang="en-US" sz="2000" dirty="0"/>
                  <a:t>point P on the disc is at a distance r from the origin and moves about O in a circle of radius r. </a:t>
                </a:r>
                <a:endParaRPr lang="tr-TR" sz="2000" dirty="0" smtClean="0"/>
              </a:p>
              <a:p>
                <a:pPr marL="285750" indent="-285750" algn="just">
                  <a:buFont typeface="Arial" panose="020B0604020202020204" pitchFamily="34" charset="0"/>
                  <a:buChar char="•"/>
                </a:pPr>
                <a:r>
                  <a:rPr lang="en-US" sz="2000" dirty="0" smtClean="0"/>
                  <a:t>We </a:t>
                </a:r>
                <a:r>
                  <a:rPr lang="en-US" sz="2000" dirty="0"/>
                  <a:t>set up a fixed reference line, as shown in Figure </a:t>
                </a:r>
                <a:r>
                  <a:rPr lang="en-US" sz="2000" dirty="0" smtClean="0"/>
                  <a:t>a</a:t>
                </a:r>
                <a:r>
                  <a:rPr lang="en-US" sz="2000" dirty="0"/>
                  <a:t>, and assume that at time t </a:t>
                </a:r>
                <a:r>
                  <a:rPr lang="tr-TR" sz="2000" dirty="0" smtClean="0"/>
                  <a:t>=</a:t>
                </a:r>
                <a:r>
                  <a:rPr lang="en-US" sz="2000" dirty="0" smtClean="0"/>
                  <a:t> </a:t>
                </a:r>
                <a:r>
                  <a:rPr lang="en-US" sz="2000" dirty="0"/>
                  <a:t>0 the point P is on that reference line. </a:t>
                </a:r>
                <a:endParaRPr lang="tr-TR" sz="2000" dirty="0" smtClean="0"/>
              </a:p>
              <a:p>
                <a:pPr marL="285750" indent="-285750" algn="just">
                  <a:buFont typeface="Arial" panose="020B0604020202020204" pitchFamily="34" charset="0"/>
                  <a:buChar char="•"/>
                </a:pPr>
                <a:r>
                  <a:rPr lang="en-US" sz="2000" dirty="0" smtClean="0"/>
                  <a:t>After </a:t>
                </a:r>
                <a:r>
                  <a:rPr lang="en-US" sz="2000" dirty="0"/>
                  <a:t>a time interval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r>
                      <a:rPr lang="tr-TR" sz="2000" b="0" i="1" dirty="0" smtClean="0">
                        <a:latin typeface="Cambria Math" panose="02040503050406030204" pitchFamily="18" charset="0"/>
                        <a:ea typeface="Cambria Math" panose="02040503050406030204" pitchFamily="18" charset="0"/>
                      </a:rPr>
                      <m:t>𝑡</m:t>
                    </m:r>
                    <m:r>
                      <a:rPr lang="tr-TR" sz="2000" b="0" i="1" dirty="0" smtClean="0">
                        <a:latin typeface="Cambria Math" panose="02040503050406030204" pitchFamily="18" charset="0"/>
                        <a:ea typeface="Cambria Math" panose="02040503050406030204" pitchFamily="18" charset="0"/>
                      </a:rPr>
                      <m:t> </m:t>
                    </m:r>
                  </m:oMath>
                </a14:m>
                <a:r>
                  <a:rPr lang="en-US" sz="2000" dirty="0"/>
                  <a:t>has elapsed, P has advanced to a new position (Fig. </a:t>
                </a:r>
                <a:r>
                  <a:rPr lang="en-US" sz="2000" dirty="0" smtClean="0"/>
                  <a:t>b</a:t>
                </a:r>
                <a:r>
                  <a:rPr lang="en-US" sz="2000" dirty="0"/>
                  <a:t>). </a:t>
                </a:r>
                <a:endParaRPr lang="tr-TR" sz="2000" dirty="0" smtClean="0"/>
              </a:p>
              <a:p>
                <a:pPr marL="285750" indent="-285750" algn="just">
                  <a:buFont typeface="Arial" panose="020B0604020202020204" pitchFamily="34" charset="0"/>
                  <a:buChar char="•"/>
                </a:pPr>
                <a:r>
                  <a:rPr lang="en-US" sz="2000" dirty="0" smtClean="0"/>
                  <a:t>In </a:t>
                </a:r>
                <a:r>
                  <a:rPr lang="en-US" sz="2000" dirty="0"/>
                  <a:t>this interval, the line OP has moved through the angle u with respect to the reference line. </a:t>
                </a:r>
                <a:endParaRPr lang="tr-TR" sz="2000" dirty="0" smtClean="0"/>
              </a:p>
              <a:p>
                <a:pPr marL="285750" indent="-285750" algn="just">
                  <a:buFont typeface="Arial" panose="020B0604020202020204" pitchFamily="34" charset="0"/>
                  <a:buChar char="•"/>
                </a:pPr>
                <a:r>
                  <a:rPr lang="en-US" sz="2000" dirty="0" smtClean="0"/>
                  <a:t>The </a:t>
                </a:r>
                <a:r>
                  <a:rPr lang="en-US" sz="2000" dirty="0"/>
                  <a:t>angle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𝜃</m:t>
                    </m:r>
                  </m:oMath>
                </a14:m>
                <a:r>
                  <a:rPr lang="en-US" sz="2000" dirty="0"/>
                  <a:t>, measured in radians, is called the angular position and is analogous to the linear position variable x. </a:t>
                </a:r>
                <a:endParaRPr lang="tr-TR" sz="2000" dirty="0" smtClean="0"/>
              </a:p>
              <a:p>
                <a:pPr marL="285750" indent="-285750" algn="just">
                  <a:buFont typeface="Arial" panose="020B0604020202020204" pitchFamily="34" charset="0"/>
                  <a:buChar char="•"/>
                </a:pPr>
                <a:r>
                  <a:rPr lang="en-US" sz="2000" dirty="0" smtClean="0"/>
                  <a:t>Likewise</a:t>
                </a:r>
                <a:r>
                  <a:rPr lang="en-US" sz="2000" dirty="0"/>
                  <a:t>, P has moved an arc length s measured along the circumference of the circle.</a:t>
                </a:r>
                <a:endParaRPr lang="tr-TR" sz="2000" dirty="0"/>
              </a:p>
            </p:txBody>
          </p:sp>
        </mc:Choice>
        <mc:Fallback>
          <p:sp>
            <p:nvSpPr>
              <p:cNvPr id="2" name="Dikdörtgen 1"/>
              <p:cNvSpPr>
                <a:spLocks noRot="1" noChangeAspect="1" noMove="1" noResize="1" noEditPoints="1" noAdjustHandles="1" noChangeArrowheads="1" noChangeShapeType="1" noTextEdit="1"/>
              </p:cNvSpPr>
              <p:nvPr/>
            </p:nvSpPr>
            <p:spPr>
              <a:xfrm>
                <a:off x="192301" y="553998"/>
                <a:ext cx="9291333" cy="6247864"/>
              </a:xfrm>
              <a:prstGeom prst="rect">
                <a:avLst/>
              </a:prstGeom>
              <a:blipFill>
                <a:blip r:embed="rId4"/>
                <a:stretch>
                  <a:fillRect l="-591" t="-585" r="-656" b="-780"/>
                </a:stretch>
              </a:blipFill>
            </p:spPr>
            <p:txBody>
              <a:bodyPr/>
              <a:lstStyle/>
              <a:p>
                <a:r>
                  <a:rPr lang="tr-TR">
                    <a:noFill/>
                  </a:rPr>
                  <a:t> </a:t>
                </a:r>
              </a:p>
            </p:txBody>
          </p:sp>
        </mc:Fallback>
      </mc:AlternateContent>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Tree>
    <p:extLst>
      <p:ext uri="{BB962C8B-B14F-4D97-AF65-F5344CB8AC3E}">
        <p14:creationId xmlns:p14="http://schemas.microsoft.com/office/powerpoint/2010/main" val="11890634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 4"/>
          <p:cNvGrpSpPr>
            <a:grpSpLocks/>
          </p:cNvGrpSpPr>
          <p:nvPr/>
        </p:nvGrpSpPr>
        <p:grpSpPr bwMode="auto">
          <a:xfrm>
            <a:off x="222250" y="931863"/>
            <a:ext cx="5229225" cy="3032125"/>
            <a:chOff x="222140" y="932507"/>
            <a:chExt cx="5229225" cy="3032203"/>
          </a:xfrm>
        </p:grpSpPr>
        <p:grpSp>
          <p:nvGrpSpPr>
            <p:cNvPr id="24621" name="Grup 48"/>
            <p:cNvGrpSpPr>
              <a:grpSpLocks/>
            </p:cNvGrpSpPr>
            <p:nvPr/>
          </p:nvGrpSpPr>
          <p:grpSpPr bwMode="auto">
            <a:xfrm>
              <a:off x="222140" y="932507"/>
              <a:ext cx="5229225" cy="3032203"/>
              <a:chOff x="222140" y="932507"/>
              <a:chExt cx="5229225" cy="3032203"/>
            </a:xfrm>
          </p:grpSpPr>
          <p:grpSp>
            <p:nvGrpSpPr>
              <p:cNvPr id="24623" name="Grup 36"/>
              <p:cNvGrpSpPr>
                <a:grpSpLocks/>
              </p:cNvGrpSpPr>
              <p:nvPr/>
            </p:nvGrpSpPr>
            <p:grpSpPr bwMode="auto">
              <a:xfrm>
                <a:off x="222140" y="1250085"/>
                <a:ext cx="5229225" cy="2714625"/>
                <a:chOff x="222140" y="1250085"/>
                <a:chExt cx="5229225" cy="2714625"/>
              </a:xfrm>
            </p:grpSpPr>
            <p:grpSp>
              <p:nvGrpSpPr>
                <p:cNvPr id="24629" name="Grup 22"/>
                <p:cNvGrpSpPr>
                  <a:grpSpLocks/>
                </p:cNvGrpSpPr>
                <p:nvPr/>
              </p:nvGrpSpPr>
              <p:grpSpPr bwMode="auto">
                <a:xfrm>
                  <a:off x="222140" y="1250085"/>
                  <a:ext cx="5229225" cy="2714625"/>
                  <a:chOff x="222140" y="1250085"/>
                  <a:chExt cx="5229225" cy="2714625"/>
                </a:xfrm>
              </p:grpSpPr>
              <p:pic>
                <p:nvPicPr>
                  <p:cNvPr id="24637"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140" y="1250085"/>
                    <a:ext cx="52292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Düz Ok Bağlayıcısı 5"/>
                  <p:cNvCxnSpPr/>
                  <p:nvPr/>
                </p:nvCxnSpPr>
                <p:spPr>
                  <a:xfrm flipV="1">
                    <a:off x="4171840" y="2283504"/>
                    <a:ext cx="434975" cy="52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a:off x="4163903" y="2816917"/>
                    <a:ext cx="442912" cy="334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a:off x="4606815" y="2094587"/>
                    <a:ext cx="190500" cy="368309"/>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y</a:t>
                    </a:r>
                  </a:p>
                </p:txBody>
              </p:sp>
              <p:sp>
                <p:nvSpPr>
                  <p:cNvPr id="12" name="Metin kutusu 11"/>
                  <p:cNvSpPr txBox="1"/>
                  <p:nvPr/>
                </p:nvSpPr>
                <p:spPr>
                  <a:xfrm>
                    <a:off x="4606815" y="2967734"/>
                    <a:ext cx="190500" cy="369897"/>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x</a:t>
                    </a:r>
                  </a:p>
                </p:txBody>
              </p:sp>
              <p:cxnSp>
                <p:nvCxnSpPr>
                  <p:cNvPr id="14" name="Düz Ok Bağlayıcısı 13"/>
                  <p:cNvCxnSpPr/>
                  <p:nvPr/>
                </p:nvCxnSpPr>
                <p:spPr>
                  <a:xfrm flipV="1">
                    <a:off x="2290653" y="2283504"/>
                    <a:ext cx="655637" cy="349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etin kutusu 14"/>
                  <p:cNvSpPr txBox="1">
                    <a:spLocks noRot="1" noChangeAspect="1" noMove="1" noResize="1" noEditPoints="1" noAdjustHandles="1" noChangeArrowheads="1" noChangeShapeType="1" noTextEdit="1"/>
                  </p:cNvSpPr>
                  <p:nvPr/>
                </p:nvSpPr>
                <p:spPr>
                  <a:xfrm>
                    <a:off x="2793628" y="1892842"/>
                    <a:ext cx="182999" cy="317972"/>
                  </a:xfrm>
                  <a:prstGeom prst="rect">
                    <a:avLst/>
                  </a:prstGeom>
                  <a:blipFill rotWithShape="0">
                    <a:blip r:embed="rId3"/>
                    <a:stretch>
                      <a:fillRect l="-33333" r="-26667" b="-7692"/>
                    </a:stretch>
                  </a:blipFill>
                </p:spPr>
                <p:txBody>
                  <a:bodyPr/>
                  <a:lstStyle/>
                  <a:p>
                    <a:pPr>
                      <a:defRPr/>
                    </a:pPr>
                    <a:r>
                      <a:rPr lang="tr-TR">
                        <a:noFill/>
                      </a:rPr>
                      <a:t> </a:t>
                    </a:r>
                  </a:p>
                </p:txBody>
              </p:sp>
              <p:cxnSp>
                <p:nvCxnSpPr>
                  <p:cNvPr id="17" name="Düz Bağlayıcı 16"/>
                  <p:cNvCxnSpPr/>
                  <p:nvPr/>
                </p:nvCxnSpPr>
                <p:spPr>
                  <a:xfrm flipV="1">
                    <a:off x="2014428" y="1453220"/>
                    <a:ext cx="969962" cy="121288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Dikdörtgen 21"/>
                  <p:cNvSpPr/>
                  <p:nvPr/>
                </p:nvSpPr>
                <p:spPr>
                  <a:xfrm>
                    <a:off x="3565415" y="2607362"/>
                    <a:ext cx="319088" cy="242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21" name="Metin kutusu 20"/>
                  <p:cNvSpPr txBox="1">
                    <a:spLocks noRot="1" noChangeAspect="1" noMove="1" noResize="1" noEditPoints="1" noAdjustHandles="1" noChangeArrowheads="1" noChangeShapeType="1" noTextEdit="1"/>
                  </p:cNvSpPr>
                  <p:nvPr/>
                </p:nvSpPr>
                <p:spPr>
                  <a:xfrm>
                    <a:off x="3632890" y="2615351"/>
                    <a:ext cx="186781" cy="276999"/>
                  </a:xfrm>
                  <a:prstGeom prst="rect">
                    <a:avLst/>
                  </a:prstGeom>
                  <a:blipFill rotWithShape="0">
                    <a:blip r:embed="rId4"/>
                    <a:stretch>
                      <a:fillRect l="-35484" t="-46667" r="-93548" b="-11111"/>
                    </a:stretch>
                  </a:blipFill>
                </p:spPr>
                <p:txBody>
                  <a:bodyPr/>
                  <a:lstStyle/>
                  <a:p>
                    <a:pPr>
                      <a:defRPr/>
                    </a:pPr>
                    <a:r>
                      <a:rPr lang="tr-TR">
                        <a:noFill/>
                      </a:rPr>
                      <a:t> </a:t>
                    </a:r>
                  </a:p>
                </p:txBody>
              </p:sp>
            </p:grpSp>
            <p:cxnSp>
              <p:nvCxnSpPr>
                <p:cNvPr id="25" name="Düz Ok Bağlayıcısı 24"/>
                <p:cNvCxnSpPr/>
                <p:nvPr/>
              </p:nvCxnSpPr>
              <p:spPr>
                <a:xfrm flipV="1">
                  <a:off x="2946290" y="1978696"/>
                  <a:ext cx="666750" cy="795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Metin kutusu 26"/>
                <p:cNvSpPr txBox="1">
                  <a:spLocks noRot="1" noChangeAspect="1" noMove="1" noResize="1" noEditPoints="1" noAdjustHandles="1" noChangeArrowheads="1" noChangeShapeType="1" noTextEdit="1"/>
                </p:cNvSpPr>
                <p:nvPr/>
              </p:nvSpPr>
              <p:spPr>
                <a:xfrm>
                  <a:off x="3657225" y="1684495"/>
                  <a:ext cx="226857" cy="310598"/>
                </a:xfrm>
                <a:prstGeom prst="rect">
                  <a:avLst/>
                </a:prstGeom>
                <a:blipFill rotWithShape="0">
                  <a:blip r:embed="rId5"/>
                  <a:stretch>
                    <a:fillRect l="-27027" r="-21622" b="-7843"/>
                  </a:stretch>
                </a:blipFill>
              </p:spPr>
              <p:txBody>
                <a:bodyPr/>
                <a:lstStyle/>
                <a:p>
                  <a:pPr>
                    <a:defRPr/>
                  </a:pPr>
                  <a:r>
                    <a:rPr lang="tr-TR">
                      <a:noFill/>
                    </a:rPr>
                    <a:t> </a:t>
                  </a:r>
                </a:p>
              </p:txBody>
            </p:sp>
            <p:cxnSp>
              <p:nvCxnSpPr>
                <p:cNvPr id="29" name="Düz Ok Bağlayıcısı 28"/>
                <p:cNvCxnSpPr/>
                <p:nvPr/>
              </p:nvCxnSpPr>
              <p:spPr>
                <a:xfrm>
                  <a:off x="2968515" y="2737540"/>
                  <a:ext cx="0" cy="739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a:spLocks noRot="1" noChangeAspect="1" noMove="1" noResize="1" noEditPoints="1" noAdjustHandles="1" noChangeArrowheads="1" noChangeShapeType="1" noTextEdit="1"/>
                </p:cNvSpPr>
                <p:nvPr/>
              </p:nvSpPr>
              <p:spPr>
                <a:xfrm>
                  <a:off x="3038656" y="3279512"/>
                  <a:ext cx="395878" cy="276999"/>
                </a:xfrm>
                <a:prstGeom prst="rect">
                  <a:avLst/>
                </a:prstGeom>
                <a:blipFill rotWithShape="0">
                  <a:blip r:embed="rId6"/>
                  <a:stretch>
                    <a:fillRect l="-7692" t="-48889" r="-89231" b="-26667"/>
                  </a:stretch>
                </a:blipFill>
              </p:spPr>
              <p:txBody>
                <a:bodyPr/>
                <a:lstStyle/>
                <a:p>
                  <a:pPr>
                    <a:defRPr/>
                  </a:pPr>
                  <a:r>
                    <a:rPr lang="tr-TR">
                      <a:noFill/>
                    </a:rPr>
                    <a:t> </a:t>
                  </a:r>
                </a:p>
              </p:txBody>
            </p:sp>
            <p:cxnSp>
              <p:nvCxnSpPr>
                <p:cNvPr id="34" name="Düz Bağlayıcı 33"/>
                <p:cNvCxnSpPr/>
                <p:nvPr/>
              </p:nvCxnSpPr>
              <p:spPr>
                <a:xfrm flipH="1">
                  <a:off x="2590690" y="2774054"/>
                  <a:ext cx="355600" cy="4889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Yay 34"/>
                <p:cNvSpPr/>
                <p:nvPr/>
              </p:nvSpPr>
              <p:spPr>
                <a:xfrm flipH="1" flipV="1">
                  <a:off x="2836753" y="2824856"/>
                  <a:ext cx="231775" cy="2206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sp>
              <p:nvSpPr>
                <p:cNvPr id="36" name="Metin kutusu 35"/>
                <p:cNvSpPr txBox="1">
                  <a:spLocks noRot="1" noChangeAspect="1" noMove="1" noResize="1" noEditPoints="1" noAdjustHandles="1" noChangeArrowheads="1" noChangeShapeType="1" noTextEdit="1"/>
                </p:cNvSpPr>
                <p:nvPr/>
              </p:nvSpPr>
              <p:spPr>
                <a:xfrm>
                  <a:off x="2704428" y="2968379"/>
                  <a:ext cx="197746" cy="276999"/>
                </a:xfrm>
                <a:prstGeom prst="rect">
                  <a:avLst/>
                </a:prstGeom>
                <a:blipFill rotWithShape="0">
                  <a:blip r:embed="rId7"/>
                  <a:stretch>
                    <a:fillRect l="-18750" r="-15625"/>
                  </a:stretch>
                </a:blipFill>
              </p:spPr>
              <p:txBody>
                <a:bodyPr/>
                <a:lstStyle/>
                <a:p>
                  <a:pPr>
                    <a:defRPr/>
                  </a:pPr>
                  <a:r>
                    <a:rPr lang="tr-TR">
                      <a:noFill/>
                    </a:rPr>
                    <a:t> </a:t>
                  </a:r>
                </a:p>
              </p:txBody>
            </p:sp>
          </p:grpSp>
          <p:cxnSp>
            <p:nvCxnSpPr>
              <p:cNvPr id="39" name="Düz Ok Bağlayıcısı 38"/>
              <p:cNvCxnSpPr/>
              <p:nvPr/>
            </p:nvCxnSpPr>
            <p:spPr>
              <a:xfrm flipH="1">
                <a:off x="5432315" y="932507"/>
                <a:ext cx="19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Düz Ok Bağlayıcısı 40"/>
              <p:cNvCxnSpPr/>
              <p:nvPr/>
            </p:nvCxnSpPr>
            <p:spPr>
              <a:xfrm flipH="1">
                <a:off x="2516078" y="2759766"/>
                <a:ext cx="444500" cy="573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p:cNvCxnSpPr/>
              <p:nvPr/>
            </p:nvCxnSpPr>
            <p:spPr>
              <a:xfrm>
                <a:off x="2968515" y="2778816"/>
                <a:ext cx="504825" cy="371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Metin kutusu 46"/>
              <p:cNvSpPr txBox="1">
                <a:spLocks noRot="1" noChangeAspect="1" noMove="1" noResize="1" noEditPoints="1" noAdjustHandles="1" noChangeArrowheads="1" noChangeShapeType="1" noTextEdit="1"/>
              </p:cNvSpPr>
              <p:nvPr/>
            </p:nvSpPr>
            <p:spPr>
              <a:xfrm rot="18452532">
                <a:off x="1994636" y="2994184"/>
                <a:ext cx="877356" cy="276999"/>
              </a:xfrm>
              <a:prstGeom prst="rect">
                <a:avLst/>
              </a:prstGeom>
              <a:blipFill rotWithShape="0">
                <a:blip r:embed="rId8"/>
                <a:stretch>
                  <a:fillRect l="-800" r="-1600" b="-2098"/>
                </a:stretch>
              </a:blipFill>
            </p:spPr>
            <p:txBody>
              <a:bodyPr/>
              <a:lstStyle/>
              <a:p>
                <a:pPr>
                  <a:defRPr/>
                </a:pPr>
                <a:r>
                  <a:rPr lang="tr-TR">
                    <a:noFill/>
                  </a:rPr>
                  <a:t> </a:t>
                </a:r>
              </a:p>
            </p:txBody>
          </p:sp>
          <p:sp>
            <p:nvSpPr>
              <p:cNvPr id="48" name="Metin kutusu 47"/>
              <p:cNvSpPr txBox="1">
                <a:spLocks noRot="1" noChangeAspect="1" noMove="1" noResize="1" noEditPoints="1" noAdjustHandles="1" noChangeArrowheads="1" noChangeShapeType="1" noTextEdit="1"/>
              </p:cNvSpPr>
              <p:nvPr/>
            </p:nvSpPr>
            <p:spPr>
              <a:xfrm rot="2201110">
                <a:off x="3443218" y="3141013"/>
                <a:ext cx="854914" cy="276999"/>
              </a:xfrm>
              <a:prstGeom prst="rect">
                <a:avLst/>
              </a:prstGeom>
              <a:blipFill rotWithShape="0">
                <a:blip r:embed="rId9"/>
                <a:stretch>
                  <a:fillRect l="-2143" t="-820" b="-820"/>
                </a:stretch>
              </a:blipFill>
            </p:spPr>
            <p:txBody>
              <a:bodyPr/>
              <a:lstStyle/>
              <a:p>
                <a:pPr>
                  <a:defRPr/>
                </a:pPr>
                <a:r>
                  <a:rPr lang="tr-TR">
                    <a:noFill/>
                  </a:rPr>
                  <a:t> </a:t>
                </a:r>
              </a:p>
            </p:txBody>
          </p:sp>
        </p:grpSp>
        <p:sp>
          <p:nvSpPr>
            <p:cNvPr id="3" name="Dikdörtgen 2"/>
            <p:cNvSpPr/>
            <p:nvPr/>
          </p:nvSpPr>
          <p:spPr>
            <a:xfrm>
              <a:off x="222140" y="1600861"/>
              <a:ext cx="323850" cy="129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
        <p:nvSpPr>
          <p:cNvPr id="50" name="Metin kutusu 49"/>
          <p:cNvSpPr txBox="1">
            <a:spLocks noRot="1" noChangeAspect="1" noMove="1" noResize="1" noEditPoints="1" noAdjustHandles="1" noChangeArrowheads="1" noChangeShapeType="1" noTextEdit="1"/>
          </p:cNvSpPr>
          <p:nvPr/>
        </p:nvSpPr>
        <p:spPr>
          <a:xfrm>
            <a:off x="2544582" y="2256954"/>
            <a:ext cx="197746" cy="276999"/>
          </a:xfrm>
          <a:prstGeom prst="rect">
            <a:avLst/>
          </a:prstGeom>
          <a:blipFill rotWithShape="0">
            <a:blip r:embed="rId10"/>
            <a:stretch>
              <a:fillRect l="-18182" r="-12121"/>
            </a:stretch>
          </a:blipFill>
        </p:spPr>
        <p:txBody>
          <a:bodyPr/>
          <a:lstStyle/>
          <a:p>
            <a:pPr>
              <a:defRPr/>
            </a:pPr>
            <a:r>
              <a:rPr lang="tr-TR">
                <a:noFill/>
              </a:rPr>
              <a:t> </a:t>
            </a:r>
          </a:p>
        </p:txBody>
      </p:sp>
      <p:sp>
        <p:nvSpPr>
          <p:cNvPr id="51" name="Metin kutusu 50"/>
          <p:cNvSpPr txBox="1">
            <a:spLocks noRot="1" noChangeAspect="1" noMove="1" noResize="1" noEditPoints="1" noAdjustHandles="1" noChangeArrowheads="1" noChangeShapeType="1" noTextEdit="1"/>
          </p:cNvSpPr>
          <p:nvPr/>
        </p:nvSpPr>
        <p:spPr>
          <a:xfrm>
            <a:off x="6309784" y="33548"/>
            <a:ext cx="3869008" cy="1117935"/>
          </a:xfrm>
          <a:prstGeom prst="rect">
            <a:avLst/>
          </a:prstGeom>
          <a:blipFill rotWithShape="0">
            <a:blip r:embed="rId11"/>
            <a:stretch>
              <a:fillRect/>
            </a:stretch>
          </a:blipFill>
        </p:spPr>
        <p:txBody>
          <a:bodyPr/>
          <a:lstStyle/>
          <a:p>
            <a:pPr>
              <a:defRPr/>
            </a:pPr>
            <a:r>
              <a:rPr lang="tr-TR">
                <a:noFill/>
              </a:rPr>
              <a:t> </a:t>
            </a:r>
          </a:p>
        </p:txBody>
      </p:sp>
      <p:sp>
        <p:nvSpPr>
          <p:cNvPr id="52" name="Metin kutusu 51"/>
          <p:cNvSpPr txBox="1">
            <a:spLocks noRot="1" noChangeAspect="1" noMove="1" noResize="1" noEditPoints="1" noAdjustHandles="1" noChangeArrowheads="1" noChangeShapeType="1" noTextEdit="1"/>
          </p:cNvSpPr>
          <p:nvPr/>
        </p:nvSpPr>
        <p:spPr>
          <a:xfrm>
            <a:off x="5918032" y="1238523"/>
            <a:ext cx="5333752" cy="531107"/>
          </a:xfrm>
          <a:prstGeom prst="rect">
            <a:avLst/>
          </a:prstGeom>
          <a:blipFill rotWithShape="0">
            <a:blip r:embed="rId12"/>
            <a:stretch>
              <a:fillRect/>
            </a:stretch>
          </a:blipFill>
        </p:spPr>
        <p:txBody>
          <a:bodyPr/>
          <a:lstStyle/>
          <a:p>
            <a:pPr>
              <a:defRPr/>
            </a:pPr>
            <a:r>
              <a:rPr lang="tr-TR">
                <a:noFill/>
              </a:rPr>
              <a:t> </a:t>
            </a:r>
          </a:p>
        </p:txBody>
      </p:sp>
      <p:sp>
        <p:nvSpPr>
          <p:cNvPr id="53" name="Metin kutusu 52"/>
          <p:cNvSpPr txBox="1">
            <a:spLocks noRot="1" noChangeAspect="1" noMove="1" noResize="1" noEditPoints="1" noAdjustHandles="1" noChangeArrowheads="1" noChangeShapeType="1" noTextEdit="1"/>
          </p:cNvSpPr>
          <p:nvPr/>
        </p:nvSpPr>
        <p:spPr>
          <a:xfrm>
            <a:off x="5555549" y="3815964"/>
            <a:ext cx="5333752" cy="461665"/>
          </a:xfrm>
          <a:prstGeom prst="rect">
            <a:avLst/>
          </a:prstGeom>
          <a:blipFill rotWithShape="0">
            <a:blip r:embed="rId13"/>
            <a:stretch>
              <a:fillRect/>
            </a:stretch>
          </a:blipFill>
        </p:spPr>
        <p:txBody>
          <a:bodyPr/>
          <a:lstStyle/>
          <a:p>
            <a:pPr>
              <a:defRPr/>
            </a:pPr>
            <a:r>
              <a:rPr lang="tr-TR">
                <a:noFill/>
              </a:rPr>
              <a:t> </a:t>
            </a:r>
          </a:p>
        </p:txBody>
      </p:sp>
      <p:sp>
        <p:nvSpPr>
          <p:cNvPr id="7" name="Yay 6"/>
          <p:cNvSpPr/>
          <p:nvPr/>
        </p:nvSpPr>
        <p:spPr>
          <a:xfrm>
            <a:off x="2430463" y="2295525"/>
            <a:ext cx="46037" cy="30797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cxnSp>
        <p:nvCxnSpPr>
          <p:cNvPr id="10" name="Düz Ok Bağlayıcısı 9"/>
          <p:cNvCxnSpPr/>
          <p:nvPr/>
        </p:nvCxnSpPr>
        <p:spPr>
          <a:xfrm flipH="1" flipV="1">
            <a:off x="2582863" y="2511425"/>
            <a:ext cx="358775" cy="27463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4585" name="Grup 37"/>
          <p:cNvGrpSpPr>
            <a:grpSpLocks/>
          </p:cNvGrpSpPr>
          <p:nvPr/>
        </p:nvGrpSpPr>
        <p:grpSpPr bwMode="auto">
          <a:xfrm>
            <a:off x="327025" y="763588"/>
            <a:ext cx="5229225" cy="3032125"/>
            <a:chOff x="222140" y="932507"/>
            <a:chExt cx="5229225" cy="3032203"/>
          </a:xfrm>
        </p:grpSpPr>
        <p:grpSp>
          <p:nvGrpSpPr>
            <p:cNvPr id="24595" name="Grup 39"/>
            <p:cNvGrpSpPr>
              <a:grpSpLocks/>
            </p:cNvGrpSpPr>
            <p:nvPr/>
          </p:nvGrpSpPr>
          <p:grpSpPr bwMode="auto">
            <a:xfrm>
              <a:off x="222140" y="932507"/>
              <a:ext cx="5229225" cy="3032203"/>
              <a:chOff x="222140" y="932507"/>
              <a:chExt cx="5229225" cy="3032203"/>
            </a:xfrm>
          </p:grpSpPr>
          <p:grpSp>
            <p:nvGrpSpPr>
              <p:cNvPr id="24597" name="Grup 42"/>
              <p:cNvGrpSpPr>
                <a:grpSpLocks/>
              </p:cNvGrpSpPr>
              <p:nvPr/>
            </p:nvGrpSpPr>
            <p:grpSpPr bwMode="auto">
              <a:xfrm>
                <a:off x="222140" y="1246835"/>
                <a:ext cx="5229225" cy="2717875"/>
                <a:chOff x="222140" y="1246835"/>
                <a:chExt cx="5229225" cy="2717875"/>
              </a:xfrm>
            </p:grpSpPr>
            <p:grpSp>
              <p:nvGrpSpPr>
                <p:cNvPr id="24603" name="Grup 57"/>
                <p:cNvGrpSpPr>
                  <a:grpSpLocks/>
                </p:cNvGrpSpPr>
                <p:nvPr/>
              </p:nvGrpSpPr>
              <p:grpSpPr bwMode="auto">
                <a:xfrm>
                  <a:off x="222140" y="1246835"/>
                  <a:ext cx="5229225" cy="2717875"/>
                  <a:chOff x="222140" y="1246835"/>
                  <a:chExt cx="5229225" cy="2717875"/>
                </a:xfrm>
              </p:grpSpPr>
              <p:pic>
                <p:nvPicPr>
                  <p:cNvPr id="24611" name="Resim 6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140" y="1250085"/>
                    <a:ext cx="52292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Düz Ok Bağlayıcısı 66"/>
                  <p:cNvCxnSpPr/>
                  <p:nvPr/>
                </p:nvCxnSpPr>
                <p:spPr>
                  <a:xfrm flipV="1">
                    <a:off x="4171840" y="2283504"/>
                    <a:ext cx="434975" cy="52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Düz Ok Bağlayıcısı 67"/>
                  <p:cNvCxnSpPr/>
                  <p:nvPr/>
                </p:nvCxnSpPr>
                <p:spPr>
                  <a:xfrm>
                    <a:off x="4163903" y="2816917"/>
                    <a:ext cx="442912" cy="334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Metin kutusu 68"/>
                  <p:cNvSpPr txBox="1"/>
                  <p:nvPr/>
                </p:nvSpPr>
                <p:spPr>
                  <a:xfrm>
                    <a:off x="4606815" y="2094587"/>
                    <a:ext cx="190500" cy="368309"/>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y</a:t>
                    </a:r>
                  </a:p>
                </p:txBody>
              </p:sp>
              <p:sp>
                <p:nvSpPr>
                  <p:cNvPr id="70" name="Metin kutusu 69"/>
                  <p:cNvSpPr txBox="1"/>
                  <p:nvPr/>
                </p:nvSpPr>
                <p:spPr>
                  <a:xfrm>
                    <a:off x="4606815" y="2967734"/>
                    <a:ext cx="190500" cy="369897"/>
                  </a:xfrm>
                  <a:prstGeom prst="rect">
                    <a:avLst/>
                  </a:prstGeom>
                  <a:noFill/>
                </p:spPr>
                <p:txBody>
                  <a:bodyPr>
                    <a:spAutoFit/>
                  </a:bodyPr>
                  <a:lstStyle/>
                  <a:p>
                    <a:pPr eaLnBrk="1" fontAlgn="auto" hangingPunct="1">
                      <a:spcBef>
                        <a:spcPts val="0"/>
                      </a:spcBef>
                      <a:spcAft>
                        <a:spcPts val="0"/>
                      </a:spcAft>
                      <a:defRPr/>
                    </a:pPr>
                    <a:r>
                      <a:rPr lang="tr-TR" b="1" dirty="0">
                        <a:solidFill>
                          <a:schemeClr val="accent1">
                            <a:lumMod val="75000"/>
                          </a:schemeClr>
                        </a:solidFill>
                        <a:latin typeface="+mn-lt"/>
                      </a:rPr>
                      <a:t>x</a:t>
                    </a:r>
                  </a:p>
                </p:txBody>
              </p:sp>
              <p:cxnSp>
                <p:nvCxnSpPr>
                  <p:cNvPr id="71" name="Düz Ok Bağlayıcısı 70"/>
                  <p:cNvCxnSpPr/>
                  <p:nvPr/>
                </p:nvCxnSpPr>
                <p:spPr>
                  <a:xfrm flipV="1">
                    <a:off x="2150953" y="2145388"/>
                    <a:ext cx="655637" cy="33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Metin kutusu 71"/>
                  <p:cNvSpPr txBox="1">
                    <a:spLocks noRot="1" noChangeAspect="1" noMove="1" noResize="1" noEditPoints="1" noAdjustHandles="1" noChangeArrowheads="1" noChangeShapeType="1" noTextEdit="1"/>
                  </p:cNvSpPr>
                  <p:nvPr/>
                </p:nvSpPr>
                <p:spPr>
                  <a:xfrm>
                    <a:off x="2485311" y="1803186"/>
                    <a:ext cx="182999" cy="317972"/>
                  </a:xfrm>
                  <a:prstGeom prst="rect">
                    <a:avLst/>
                  </a:prstGeom>
                  <a:blipFill rotWithShape="0">
                    <a:blip r:embed="rId14"/>
                    <a:stretch>
                      <a:fillRect l="-33333" r="-26667" b="-7692"/>
                    </a:stretch>
                  </a:blipFill>
                </p:spPr>
                <p:txBody>
                  <a:bodyPr/>
                  <a:lstStyle/>
                  <a:p>
                    <a:pPr>
                      <a:defRPr/>
                    </a:pPr>
                    <a:r>
                      <a:rPr lang="tr-TR">
                        <a:noFill/>
                      </a:rPr>
                      <a:t> </a:t>
                    </a:r>
                  </a:p>
                </p:txBody>
              </p:sp>
              <p:cxnSp>
                <p:nvCxnSpPr>
                  <p:cNvPr id="73" name="Düz Bağlayıcı 72"/>
                  <p:cNvCxnSpPr/>
                  <p:nvPr/>
                </p:nvCxnSpPr>
                <p:spPr>
                  <a:xfrm flipV="1">
                    <a:off x="1916003" y="1246840"/>
                    <a:ext cx="971550" cy="121288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4" name="Dikdörtgen 73"/>
                  <p:cNvSpPr/>
                  <p:nvPr/>
                </p:nvSpPr>
                <p:spPr>
                  <a:xfrm>
                    <a:off x="3565415" y="2607362"/>
                    <a:ext cx="319088" cy="242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75" name="Metin kutusu 74"/>
                  <p:cNvSpPr txBox="1">
                    <a:spLocks noRot="1" noChangeAspect="1" noMove="1" noResize="1" noEditPoints="1" noAdjustHandles="1" noChangeArrowheads="1" noChangeShapeType="1" noTextEdit="1"/>
                  </p:cNvSpPr>
                  <p:nvPr/>
                </p:nvSpPr>
                <p:spPr>
                  <a:xfrm>
                    <a:off x="3632890" y="2615351"/>
                    <a:ext cx="186781" cy="276999"/>
                  </a:xfrm>
                  <a:prstGeom prst="rect">
                    <a:avLst/>
                  </a:prstGeom>
                  <a:blipFill rotWithShape="0">
                    <a:blip r:embed="rId15"/>
                    <a:stretch>
                      <a:fillRect l="-32258" t="-45652" r="-96774" b="-8696"/>
                    </a:stretch>
                  </a:blipFill>
                </p:spPr>
                <p:txBody>
                  <a:bodyPr/>
                  <a:lstStyle/>
                  <a:p>
                    <a:pPr>
                      <a:defRPr/>
                    </a:pPr>
                    <a:r>
                      <a:rPr lang="tr-TR">
                        <a:noFill/>
                      </a:rPr>
                      <a:t> </a:t>
                    </a:r>
                  </a:p>
                </p:txBody>
              </p:sp>
            </p:grpSp>
            <p:cxnSp>
              <p:nvCxnSpPr>
                <p:cNvPr id="59" name="Düz Ok Bağlayıcısı 58"/>
                <p:cNvCxnSpPr/>
                <p:nvPr/>
              </p:nvCxnSpPr>
              <p:spPr>
                <a:xfrm flipV="1">
                  <a:off x="2946290" y="1978696"/>
                  <a:ext cx="666750" cy="795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Metin kutusu 59"/>
                <p:cNvSpPr txBox="1">
                  <a:spLocks noRot="1" noChangeAspect="1" noMove="1" noResize="1" noEditPoints="1" noAdjustHandles="1" noChangeArrowheads="1" noChangeShapeType="1" noTextEdit="1"/>
                </p:cNvSpPr>
                <p:nvPr/>
              </p:nvSpPr>
              <p:spPr>
                <a:xfrm>
                  <a:off x="3657225" y="1684495"/>
                  <a:ext cx="226857" cy="310598"/>
                </a:xfrm>
                <a:prstGeom prst="rect">
                  <a:avLst/>
                </a:prstGeom>
                <a:blipFill rotWithShape="0">
                  <a:blip r:embed="rId16"/>
                  <a:stretch>
                    <a:fillRect l="-24324" r="-24324" b="-7843"/>
                  </a:stretch>
                </a:blipFill>
              </p:spPr>
              <p:txBody>
                <a:bodyPr/>
                <a:lstStyle/>
                <a:p>
                  <a:pPr>
                    <a:defRPr/>
                  </a:pPr>
                  <a:r>
                    <a:rPr lang="tr-TR">
                      <a:noFill/>
                    </a:rPr>
                    <a:t> </a:t>
                  </a:r>
                </a:p>
              </p:txBody>
            </p:sp>
            <p:cxnSp>
              <p:nvCxnSpPr>
                <p:cNvPr id="61" name="Düz Ok Bağlayıcısı 60"/>
                <p:cNvCxnSpPr/>
                <p:nvPr/>
              </p:nvCxnSpPr>
              <p:spPr>
                <a:xfrm>
                  <a:off x="2968515" y="2737540"/>
                  <a:ext cx="0" cy="739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Metin kutusu 61"/>
                <p:cNvSpPr txBox="1">
                  <a:spLocks noRot="1" noChangeAspect="1" noMove="1" noResize="1" noEditPoints="1" noAdjustHandles="1" noChangeArrowheads="1" noChangeShapeType="1" noTextEdit="1"/>
                </p:cNvSpPr>
                <p:nvPr/>
              </p:nvSpPr>
              <p:spPr>
                <a:xfrm>
                  <a:off x="3038656" y="3279512"/>
                  <a:ext cx="395878" cy="276999"/>
                </a:xfrm>
                <a:prstGeom prst="rect">
                  <a:avLst/>
                </a:prstGeom>
                <a:blipFill rotWithShape="0">
                  <a:blip r:embed="rId17"/>
                  <a:stretch>
                    <a:fillRect l="-7813" t="-45652" r="-90625" b="-23913"/>
                  </a:stretch>
                </a:blipFill>
              </p:spPr>
              <p:txBody>
                <a:bodyPr/>
                <a:lstStyle/>
                <a:p>
                  <a:pPr>
                    <a:defRPr/>
                  </a:pPr>
                  <a:r>
                    <a:rPr lang="tr-TR">
                      <a:noFill/>
                    </a:rPr>
                    <a:t> </a:t>
                  </a:r>
                </a:p>
              </p:txBody>
            </p:sp>
            <p:cxnSp>
              <p:nvCxnSpPr>
                <p:cNvPr id="63" name="Düz Bağlayıcı 62"/>
                <p:cNvCxnSpPr/>
                <p:nvPr/>
              </p:nvCxnSpPr>
              <p:spPr>
                <a:xfrm flipH="1">
                  <a:off x="2590690" y="2774054"/>
                  <a:ext cx="355600" cy="4889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Yay 63"/>
                <p:cNvSpPr/>
                <p:nvPr/>
              </p:nvSpPr>
              <p:spPr>
                <a:xfrm flipH="1" flipV="1">
                  <a:off x="2836753" y="2824856"/>
                  <a:ext cx="231775" cy="2206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sp>
              <p:nvSpPr>
                <p:cNvPr id="65" name="Metin kutusu 64"/>
                <p:cNvSpPr txBox="1">
                  <a:spLocks noRot="1" noChangeAspect="1" noMove="1" noResize="1" noEditPoints="1" noAdjustHandles="1" noChangeArrowheads="1" noChangeShapeType="1" noTextEdit="1"/>
                </p:cNvSpPr>
                <p:nvPr/>
              </p:nvSpPr>
              <p:spPr>
                <a:xfrm>
                  <a:off x="2704428" y="2968379"/>
                  <a:ext cx="197746" cy="276999"/>
                </a:xfrm>
                <a:prstGeom prst="rect">
                  <a:avLst/>
                </a:prstGeom>
                <a:blipFill rotWithShape="0">
                  <a:blip r:embed="rId18"/>
                  <a:stretch>
                    <a:fillRect l="-18750" r="-15625"/>
                  </a:stretch>
                </a:blipFill>
              </p:spPr>
              <p:txBody>
                <a:bodyPr/>
                <a:lstStyle/>
                <a:p>
                  <a:pPr>
                    <a:defRPr/>
                  </a:pPr>
                  <a:r>
                    <a:rPr lang="tr-TR">
                      <a:noFill/>
                    </a:rPr>
                    <a:t> </a:t>
                  </a:r>
                </a:p>
              </p:txBody>
            </p:sp>
          </p:grpSp>
          <p:cxnSp>
            <p:nvCxnSpPr>
              <p:cNvPr id="44" name="Düz Ok Bağlayıcısı 43"/>
              <p:cNvCxnSpPr/>
              <p:nvPr/>
            </p:nvCxnSpPr>
            <p:spPr>
              <a:xfrm flipH="1">
                <a:off x="5432315" y="932507"/>
                <a:ext cx="19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p:cNvCxnSpPr/>
              <p:nvPr/>
            </p:nvCxnSpPr>
            <p:spPr>
              <a:xfrm flipH="1">
                <a:off x="2516078" y="2759766"/>
                <a:ext cx="444500" cy="5731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Düz Ok Bağlayıcısı 54"/>
              <p:cNvCxnSpPr/>
              <p:nvPr/>
            </p:nvCxnSpPr>
            <p:spPr>
              <a:xfrm>
                <a:off x="2968515" y="2778816"/>
                <a:ext cx="504825" cy="371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Metin kutusu 55"/>
              <p:cNvSpPr txBox="1">
                <a:spLocks noRot="1" noChangeAspect="1" noMove="1" noResize="1" noEditPoints="1" noAdjustHandles="1" noChangeArrowheads="1" noChangeShapeType="1" noTextEdit="1"/>
              </p:cNvSpPr>
              <p:nvPr/>
            </p:nvSpPr>
            <p:spPr>
              <a:xfrm rot="18452532">
                <a:off x="1994636" y="2994184"/>
                <a:ext cx="877356" cy="276999"/>
              </a:xfrm>
              <a:prstGeom prst="rect">
                <a:avLst/>
              </a:prstGeom>
              <a:blipFill rotWithShape="0">
                <a:blip r:embed="rId19"/>
                <a:stretch>
                  <a:fillRect l="-800" r="-1600" b="-2113"/>
                </a:stretch>
              </a:blipFill>
            </p:spPr>
            <p:txBody>
              <a:bodyPr/>
              <a:lstStyle/>
              <a:p>
                <a:pPr>
                  <a:defRPr/>
                </a:pPr>
                <a:r>
                  <a:rPr lang="tr-TR">
                    <a:noFill/>
                  </a:rPr>
                  <a:t> </a:t>
                </a:r>
              </a:p>
            </p:txBody>
          </p:sp>
          <p:sp>
            <p:nvSpPr>
              <p:cNvPr id="57" name="Metin kutusu 56"/>
              <p:cNvSpPr txBox="1">
                <a:spLocks noRot="1" noChangeAspect="1" noMove="1" noResize="1" noEditPoints="1" noAdjustHandles="1" noChangeArrowheads="1" noChangeShapeType="1" noTextEdit="1"/>
              </p:cNvSpPr>
              <p:nvPr/>
            </p:nvSpPr>
            <p:spPr>
              <a:xfrm rot="2201110">
                <a:off x="3443218" y="3141013"/>
                <a:ext cx="854914" cy="276999"/>
              </a:xfrm>
              <a:prstGeom prst="rect">
                <a:avLst/>
              </a:prstGeom>
              <a:blipFill rotWithShape="0">
                <a:blip r:embed="rId20"/>
                <a:stretch>
                  <a:fillRect l="-2143" t="-1653" b="-1653"/>
                </a:stretch>
              </a:blipFill>
            </p:spPr>
            <p:txBody>
              <a:bodyPr/>
              <a:lstStyle/>
              <a:p>
                <a:pPr>
                  <a:defRPr/>
                </a:pPr>
                <a:r>
                  <a:rPr lang="tr-TR">
                    <a:noFill/>
                  </a:rPr>
                  <a:t> </a:t>
                </a:r>
              </a:p>
            </p:txBody>
          </p:sp>
        </p:grpSp>
        <p:sp>
          <p:nvSpPr>
            <p:cNvPr id="42" name="Dikdörtgen 41"/>
            <p:cNvSpPr/>
            <p:nvPr/>
          </p:nvSpPr>
          <p:spPr>
            <a:xfrm>
              <a:off x="222140" y="1600861"/>
              <a:ext cx="323850" cy="129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
        <p:nvSpPr>
          <p:cNvPr id="76" name="Metin kutusu 75"/>
          <p:cNvSpPr txBox="1">
            <a:spLocks noRot="1" noChangeAspect="1" noMove="1" noResize="1" noEditPoints="1" noAdjustHandles="1" noChangeArrowheads="1" noChangeShapeType="1" noTextEdit="1"/>
          </p:cNvSpPr>
          <p:nvPr/>
        </p:nvSpPr>
        <p:spPr>
          <a:xfrm>
            <a:off x="2491031" y="1935887"/>
            <a:ext cx="197746" cy="276999"/>
          </a:xfrm>
          <a:prstGeom prst="rect">
            <a:avLst/>
          </a:prstGeom>
          <a:blipFill rotWithShape="0">
            <a:blip r:embed="rId21"/>
            <a:stretch>
              <a:fillRect l="-18750" r="-15625"/>
            </a:stretch>
          </a:blipFill>
        </p:spPr>
        <p:txBody>
          <a:bodyPr/>
          <a:lstStyle/>
          <a:p>
            <a:pPr>
              <a:defRPr/>
            </a:pPr>
            <a:r>
              <a:rPr lang="tr-TR">
                <a:noFill/>
              </a:rPr>
              <a:t> </a:t>
            </a:r>
          </a:p>
        </p:txBody>
      </p:sp>
      <p:sp>
        <p:nvSpPr>
          <p:cNvPr id="77" name="Yay 76"/>
          <p:cNvSpPr/>
          <p:nvPr/>
        </p:nvSpPr>
        <p:spPr>
          <a:xfrm>
            <a:off x="2355850" y="1974850"/>
            <a:ext cx="46038" cy="30797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tr-TR"/>
          </a:p>
        </p:txBody>
      </p:sp>
      <p:cxnSp>
        <p:nvCxnSpPr>
          <p:cNvPr id="13" name="Düz Ok Bağlayıcısı 12"/>
          <p:cNvCxnSpPr/>
          <p:nvPr/>
        </p:nvCxnSpPr>
        <p:spPr>
          <a:xfrm flipH="1" flipV="1">
            <a:off x="2544763" y="2257425"/>
            <a:ext cx="439737" cy="346075"/>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Metin kutusu 77"/>
          <p:cNvSpPr txBox="1">
            <a:spLocks noRot="1" noChangeAspect="1" noMove="1" noResize="1" noEditPoints="1" noAdjustHandles="1" noChangeArrowheads="1" noChangeShapeType="1" noTextEdit="1"/>
          </p:cNvSpPr>
          <p:nvPr/>
        </p:nvSpPr>
        <p:spPr>
          <a:xfrm>
            <a:off x="2284282" y="2313468"/>
            <a:ext cx="186268" cy="318613"/>
          </a:xfrm>
          <a:prstGeom prst="rect">
            <a:avLst/>
          </a:prstGeom>
          <a:blipFill rotWithShape="0">
            <a:blip r:embed="rId22"/>
            <a:stretch>
              <a:fillRect l="-46667" t="-44231" r="-113333" b="-30769"/>
            </a:stretch>
          </a:blipFill>
        </p:spPr>
        <p:txBody>
          <a:bodyPr/>
          <a:lstStyle/>
          <a:p>
            <a:pPr>
              <a:defRPr/>
            </a:pPr>
            <a:r>
              <a:rPr lang="tr-TR">
                <a:noFill/>
              </a:rPr>
              <a:t> </a:t>
            </a:r>
          </a:p>
        </p:txBody>
      </p:sp>
      <p:sp>
        <p:nvSpPr>
          <p:cNvPr id="79" name="Metin kutusu 78"/>
          <p:cNvSpPr txBox="1">
            <a:spLocks noRot="1" noChangeAspect="1" noMove="1" noResize="1" noEditPoints="1" noAdjustHandles="1" noChangeArrowheads="1" noChangeShapeType="1" noTextEdit="1"/>
          </p:cNvSpPr>
          <p:nvPr/>
        </p:nvSpPr>
        <p:spPr>
          <a:xfrm>
            <a:off x="5885931" y="2030292"/>
            <a:ext cx="5333752" cy="461665"/>
          </a:xfrm>
          <a:prstGeom prst="rect">
            <a:avLst/>
          </a:prstGeom>
          <a:blipFill rotWithShape="0">
            <a:blip r:embed="rId23"/>
            <a:stretch>
              <a:fillRect/>
            </a:stretch>
          </a:blipFill>
        </p:spPr>
        <p:txBody>
          <a:bodyPr/>
          <a:lstStyle/>
          <a:p>
            <a:pPr>
              <a:defRPr/>
            </a:pPr>
            <a:r>
              <a:rPr lang="tr-TR">
                <a:noFill/>
              </a:rPr>
              <a:t> </a:t>
            </a:r>
          </a:p>
        </p:txBody>
      </p:sp>
      <p:sp>
        <p:nvSpPr>
          <p:cNvPr id="80" name="Metin kutusu 79"/>
          <p:cNvSpPr txBox="1">
            <a:spLocks noRot="1" noChangeAspect="1" noMove="1" noResize="1" noEditPoints="1" noAdjustHandles="1" noChangeArrowheads="1" noChangeShapeType="1" noTextEdit="1"/>
          </p:cNvSpPr>
          <p:nvPr/>
        </p:nvSpPr>
        <p:spPr>
          <a:xfrm>
            <a:off x="6386433" y="2479577"/>
            <a:ext cx="2830198" cy="1117935"/>
          </a:xfrm>
          <a:prstGeom prst="rect">
            <a:avLst/>
          </a:prstGeom>
          <a:blipFill rotWithShape="0">
            <a:blip r:embed="rId24"/>
            <a:stretch>
              <a:fillRect/>
            </a:stretch>
          </a:blipFill>
        </p:spPr>
        <p:txBody>
          <a:bodyPr/>
          <a:lstStyle/>
          <a:p>
            <a:pPr>
              <a:defRPr/>
            </a:pPr>
            <a:r>
              <a:rPr lang="tr-TR">
                <a:noFill/>
              </a:rPr>
              <a:t> </a:t>
            </a:r>
          </a:p>
        </p:txBody>
      </p:sp>
      <p:sp>
        <p:nvSpPr>
          <p:cNvPr id="81" name="Metin kutusu 80"/>
          <p:cNvSpPr txBox="1">
            <a:spLocks noRot="1" noChangeAspect="1" noMove="1" noResize="1" noEditPoints="1" noAdjustHandles="1" noChangeArrowheads="1" noChangeShapeType="1" noTextEdit="1"/>
          </p:cNvSpPr>
          <p:nvPr/>
        </p:nvSpPr>
        <p:spPr>
          <a:xfrm>
            <a:off x="5577412" y="4591931"/>
            <a:ext cx="5333752" cy="461665"/>
          </a:xfrm>
          <a:prstGeom prst="rect">
            <a:avLst/>
          </a:prstGeom>
          <a:blipFill rotWithShape="0">
            <a:blip r:embed="rId25"/>
            <a:stretch>
              <a:fillRect/>
            </a:stretch>
          </a:blipFill>
        </p:spPr>
        <p:txBody>
          <a:bodyPr/>
          <a:lstStyle/>
          <a:p>
            <a:pPr>
              <a:defRPr/>
            </a:pPr>
            <a:r>
              <a:rPr lang="tr-TR">
                <a:noFill/>
              </a:rPr>
              <a:t> </a:t>
            </a:r>
          </a:p>
        </p:txBody>
      </p:sp>
      <p:sp>
        <p:nvSpPr>
          <p:cNvPr id="82" name="Metin kutusu 81"/>
          <p:cNvSpPr txBox="1">
            <a:spLocks noRot="1" noChangeAspect="1" noMove="1" noResize="1" noEditPoints="1" noAdjustHandles="1" noChangeArrowheads="1" noChangeShapeType="1" noTextEdit="1"/>
          </p:cNvSpPr>
          <p:nvPr/>
        </p:nvSpPr>
        <p:spPr>
          <a:xfrm>
            <a:off x="1779104" y="5367898"/>
            <a:ext cx="10008705" cy="461665"/>
          </a:xfrm>
          <a:prstGeom prst="rect">
            <a:avLst/>
          </a:prstGeom>
          <a:blipFill rotWithShape="0">
            <a:blip r:embed="rId26"/>
            <a:stretch>
              <a:fillRect/>
            </a:stretch>
          </a:blipFill>
        </p:spPr>
        <p:txBody>
          <a:bodyPr/>
          <a:lstStyle/>
          <a:p>
            <a:pPr>
              <a:defRPr/>
            </a:pPr>
            <a:r>
              <a:rPr lang="tr-TR">
                <a:noFill/>
              </a:rPr>
              <a:t> </a:t>
            </a:r>
          </a:p>
        </p:txBody>
      </p:sp>
      <p:sp>
        <p:nvSpPr>
          <p:cNvPr id="83" name="Metin kutusu 82"/>
          <p:cNvSpPr txBox="1">
            <a:spLocks noRot="1" noChangeAspect="1" noMove="1" noResize="1" noEditPoints="1" noAdjustHandles="1" noChangeArrowheads="1" noChangeShapeType="1" noTextEdit="1"/>
          </p:cNvSpPr>
          <p:nvPr/>
        </p:nvSpPr>
        <p:spPr>
          <a:xfrm>
            <a:off x="1779103" y="5858852"/>
            <a:ext cx="10008705" cy="461665"/>
          </a:xfrm>
          <a:prstGeom prst="rect">
            <a:avLst/>
          </a:prstGeom>
          <a:blipFill rotWithShape="0">
            <a:blip r:embed="rId27"/>
            <a:stretch>
              <a:fillRect/>
            </a:stretch>
          </a:blipFill>
        </p:spPr>
        <p:txBody>
          <a:bodyPr/>
          <a:lstStyle/>
          <a:p>
            <a:pPr>
              <a:defRPr/>
            </a:pPr>
            <a:r>
              <a:rPr lang="tr-TR">
                <a:noFill/>
              </a:rPr>
              <a:t> </a:t>
            </a:r>
          </a:p>
        </p:txBody>
      </p:sp>
    </p:spTree>
    <p:extLst>
      <p:ext uri="{BB962C8B-B14F-4D97-AF65-F5344CB8AC3E}">
        <p14:creationId xmlns:p14="http://schemas.microsoft.com/office/powerpoint/2010/main" val="1385599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ppt_x"/>
                                          </p:val>
                                        </p:tav>
                                        <p:tav tm="100000">
                                          <p:val>
                                            <p:strVal val="#ppt_x"/>
                                          </p:val>
                                        </p:tav>
                                      </p:tavLst>
                                    </p:anim>
                                    <p:anim calcmode="lin" valueType="num">
                                      <p:cBhvr additive="base">
                                        <p:cTn id="2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 calcmode="lin" valueType="num">
                                      <p:cBhvr additive="base">
                                        <p:cTn id="37" dur="500" fill="hold"/>
                                        <p:tgtEl>
                                          <p:spTgt spid="81"/>
                                        </p:tgtEl>
                                        <p:attrNameLst>
                                          <p:attrName>ppt_x</p:attrName>
                                        </p:attrNameLst>
                                      </p:cBhvr>
                                      <p:tavLst>
                                        <p:tav tm="0">
                                          <p:val>
                                            <p:strVal val="#ppt_x"/>
                                          </p:val>
                                        </p:tav>
                                        <p:tav tm="100000">
                                          <p:val>
                                            <p:strVal val="#ppt_x"/>
                                          </p:val>
                                        </p:tav>
                                      </p:tavLst>
                                    </p:anim>
                                    <p:anim calcmode="lin" valueType="num">
                                      <p:cBhvr additive="base">
                                        <p:cTn id="3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additive="base">
                                        <p:cTn id="43" dur="500" fill="hold"/>
                                        <p:tgtEl>
                                          <p:spTgt spid="82"/>
                                        </p:tgtEl>
                                        <p:attrNameLst>
                                          <p:attrName>ppt_x</p:attrName>
                                        </p:attrNameLst>
                                      </p:cBhvr>
                                      <p:tavLst>
                                        <p:tav tm="0">
                                          <p:val>
                                            <p:strVal val="#ppt_x"/>
                                          </p:val>
                                        </p:tav>
                                        <p:tav tm="100000">
                                          <p:val>
                                            <p:strVal val="#ppt_x"/>
                                          </p:val>
                                        </p:tav>
                                      </p:tavLst>
                                    </p:anim>
                                    <p:anim calcmode="lin" valueType="num">
                                      <p:cBhvr additive="base">
                                        <p:cTn id="4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500" fill="hold"/>
                                        <p:tgtEl>
                                          <p:spTgt spid="83"/>
                                        </p:tgtEl>
                                        <p:attrNameLst>
                                          <p:attrName>ppt_x</p:attrName>
                                        </p:attrNameLst>
                                      </p:cBhvr>
                                      <p:tavLst>
                                        <p:tav tm="0">
                                          <p:val>
                                            <p:strVal val="#ppt_x"/>
                                          </p:val>
                                        </p:tav>
                                        <p:tav tm="100000">
                                          <p:val>
                                            <p:strVal val="#ppt_x"/>
                                          </p:val>
                                        </p:tav>
                                      </p:tavLst>
                                    </p:anim>
                                    <p:anim calcmode="lin" valueType="num">
                                      <p:cBhvr additive="base">
                                        <p:cTn id="50"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697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352425" y="330200"/>
            <a:ext cx="381000" cy="557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extLst>
      <p:ext uri="{BB962C8B-B14F-4D97-AF65-F5344CB8AC3E}">
        <p14:creationId xmlns:p14="http://schemas.microsoft.com/office/powerpoint/2010/main" val="42659211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107950"/>
            <a:ext cx="53419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025" y="3263900"/>
            <a:ext cx="43545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 y="4467225"/>
            <a:ext cx="38576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2900" y="5745163"/>
            <a:ext cx="21304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216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90488"/>
            <a:ext cx="92138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050" y="2876550"/>
            <a:ext cx="3292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18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44475"/>
            <a:ext cx="10494963"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687638"/>
            <a:ext cx="22193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3681413"/>
            <a:ext cx="52800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873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442913"/>
            <a:ext cx="51752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2085975"/>
            <a:ext cx="43132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Resi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998663"/>
            <a:ext cx="49530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128963"/>
            <a:ext cx="3460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Resim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5500688"/>
            <a:ext cx="39766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Resim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34313" y="5808663"/>
            <a:ext cx="13398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8686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 5"/>
          <p:cNvGrpSpPr>
            <a:grpSpLocks/>
          </p:cNvGrpSpPr>
          <p:nvPr/>
        </p:nvGrpSpPr>
        <p:grpSpPr bwMode="auto">
          <a:xfrm>
            <a:off x="119063" y="88900"/>
            <a:ext cx="10604500" cy="3240088"/>
            <a:chOff x="129209" y="278296"/>
            <a:chExt cx="11469756" cy="3758681"/>
          </a:xfrm>
        </p:grpSpPr>
        <p:pic>
          <p:nvPicPr>
            <p:cNvPr id="3584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679" y="278296"/>
              <a:ext cx="11448286" cy="37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129209" y="328019"/>
              <a:ext cx="1212223" cy="567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pic>
        <p:nvPicPr>
          <p:cNvPr id="35843"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1663" y="2779713"/>
            <a:ext cx="244475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8029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4525" y="2562225"/>
            <a:ext cx="25209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 10"/>
          <p:cNvGrpSpPr>
            <a:grpSpLocks/>
          </p:cNvGrpSpPr>
          <p:nvPr/>
        </p:nvGrpSpPr>
        <p:grpSpPr bwMode="auto">
          <a:xfrm>
            <a:off x="0" y="73025"/>
            <a:ext cx="3336925" cy="3743325"/>
            <a:chOff x="0" y="212766"/>
            <a:chExt cx="3336972" cy="3743008"/>
          </a:xfrm>
        </p:grpSpPr>
        <p:pic>
          <p:nvPicPr>
            <p:cNvPr id="36880"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2766"/>
              <a:ext cx="3336972" cy="374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1" name="Metin kutusu 2"/>
            <p:cNvSpPr txBox="1">
              <a:spLocks noChangeArrowheads="1"/>
            </p:cNvSpPr>
            <p:nvPr/>
          </p:nvSpPr>
          <p:spPr bwMode="auto">
            <a:xfrm>
              <a:off x="1401416" y="251163"/>
              <a:ext cx="11827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 için;</a:t>
              </a:r>
            </a:p>
          </p:txBody>
        </p:sp>
        <p:sp>
          <p:nvSpPr>
            <p:cNvPr id="8" name="Dikdörtgen 7"/>
            <p:cNvSpPr/>
            <p:nvPr/>
          </p:nvSpPr>
          <p:spPr>
            <a:xfrm>
              <a:off x="1520846" y="1998553"/>
              <a:ext cx="1709762" cy="32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9" name="Dikdörtgen 8"/>
            <p:cNvSpPr/>
            <p:nvPr/>
          </p:nvSpPr>
          <p:spPr>
            <a:xfrm>
              <a:off x="1889152" y="3249397"/>
              <a:ext cx="903301" cy="428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0" name="Dikdörtgen 9"/>
            <p:cNvSpPr/>
            <p:nvPr/>
          </p:nvSpPr>
          <p:spPr>
            <a:xfrm>
              <a:off x="0" y="3458929"/>
              <a:ext cx="1093803" cy="357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grpSp>
        <p:nvGrpSpPr>
          <p:cNvPr id="17" name="Grup 16"/>
          <p:cNvGrpSpPr>
            <a:grpSpLocks/>
          </p:cNvGrpSpPr>
          <p:nvPr/>
        </p:nvGrpSpPr>
        <p:grpSpPr bwMode="auto">
          <a:xfrm>
            <a:off x="2792413" y="2212975"/>
            <a:ext cx="3468687" cy="4132263"/>
            <a:chOff x="3614529" y="247751"/>
            <a:chExt cx="3468756" cy="4132822"/>
          </a:xfrm>
        </p:grpSpPr>
        <p:pic>
          <p:nvPicPr>
            <p:cNvPr id="36875" name="Resim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4529" y="247751"/>
              <a:ext cx="3468756" cy="413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Metin kutusu 12"/>
            <p:cNvSpPr txBox="1">
              <a:spLocks noChangeArrowheads="1"/>
            </p:cNvSpPr>
            <p:nvPr/>
          </p:nvSpPr>
          <p:spPr bwMode="auto">
            <a:xfrm>
              <a:off x="4296097" y="281941"/>
              <a:ext cx="88458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İp için;</a:t>
              </a:r>
            </a:p>
          </p:txBody>
        </p:sp>
        <p:sp>
          <p:nvSpPr>
            <p:cNvPr id="36877" name="Metin kutusu 13"/>
            <p:cNvSpPr txBox="1">
              <a:spLocks noChangeArrowheads="1"/>
            </p:cNvSpPr>
            <p:nvPr/>
          </p:nvSpPr>
          <p:spPr bwMode="auto">
            <a:xfrm>
              <a:off x="5748128" y="2161762"/>
              <a:ext cx="67255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a:t>
              </a:r>
            </a:p>
          </p:txBody>
        </p:sp>
        <p:sp>
          <p:nvSpPr>
            <p:cNvPr id="36878" name="Metin kutusu 14"/>
            <p:cNvSpPr txBox="1">
              <a:spLocks noChangeArrowheads="1"/>
            </p:cNvSpPr>
            <p:nvPr/>
          </p:nvSpPr>
          <p:spPr bwMode="auto">
            <a:xfrm>
              <a:off x="5768007" y="3616571"/>
              <a:ext cx="65267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a:t>
              </a:r>
            </a:p>
          </p:txBody>
        </p:sp>
        <p:sp>
          <p:nvSpPr>
            <p:cNvPr id="16" name="Dikdörtgen 15"/>
            <p:cNvSpPr/>
            <p:nvPr/>
          </p:nvSpPr>
          <p:spPr>
            <a:xfrm>
              <a:off x="3687555" y="3816934"/>
              <a:ext cx="785828" cy="28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grpSp>
        <p:nvGrpSpPr>
          <p:cNvPr id="22" name="Grup 21"/>
          <p:cNvGrpSpPr>
            <a:grpSpLocks/>
          </p:cNvGrpSpPr>
          <p:nvPr/>
        </p:nvGrpSpPr>
        <p:grpSpPr bwMode="auto">
          <a:xfrm>
            <a:off x="6196013" y="373063"/>
            <a:ext cx="3179762" cy="4152900"/>
            <a:chOff x="6196128" y="373583"/>
            <a:chExt cx="3180126" cy="4152922"/>
          </a:xfrm>
        </p:grpSpPr>
        <p:pic>
          <p:nvPicPr>
            <p:cNvPr id="36871" name="Resim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6128" y="373583"/>
              <a:ext cx="3180126" cy="415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Metin kutusu 18"/>
            <p:cNvSpPr txBox="1">
              <a:spLocks noChangeArrowheads="1"/>
            </p:cNvSpPr>
            <p:nvPr/>
          </p:nvSpPr>
          <p:spPr bwMode="auto">
            <a:xfrm>
              <a:off x="7194812" y="423278"/>
              <a:ext cx="11827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 için;</a:t>
              </a:r>
            </a:p>
          </p:txBody>
        </p:sp>
        <p:sp>
          <p:nvSpPr>
            <p:cNvPr id="36873" name="Metin kutusu 19"/>
            <p:cNvSpPr txBox="1">
              <a:spLocks noChangeArrowheads="1"/>
            </p:cNvSpPr>
            <p:nvPr/>
          </p:nvSpPr>
          <p:spPr bwMode="auto">
            <a:xfrm>
              <a:off x="7306618" y="2474891"/>
              <a:ext cx="181419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İp</a:t>
              </a:r>
            </a:p>
          </p:txBody>
        </p:sp>
        <p:sp>
          <p:nvSpPr>
            <p:cNvPr id="36874" name="Metin kutusu 20"/>
            <p:cNvSpPr txBox="1">
              <a:spLocks noChangeArrowheads="1"/>
            </p:cNvSpPr>
            <p:nvPr/>
          </p:nvSpPr>
          <p:spPr bwMode="auto">
            <a:xfrm>
              <a:off x="7306618" y="3816626"/>
              <a:ext cx="181419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sz="2000"/>
            </a:p>
          </p:txBody>
        </p:sp>
      </p:grpSp>
      <p:sp>
        <p:nvSpPr>
          <p:cNvPr id="23" name="Metin kutusu 22"/>
          <p:cNvSpPr txBox="1"/>
          <p:nvPr/>
        </p:nvSpPr>
        <p:spPr>
          <a:xfrm>
            <a:off x="0" y="242888"/>
            <a:ext cx="715963" cy="554037"/>
          </a:xfrm>
          <a:prstGeom prst="rect">
            <a:avLst/>
          </a:prstGeom>
          <a:noFill/>
        </p:spPr>
        <p:txBody>
          <a:bodyPr>
            <a:spAutoFit/>
          </a:bodyPr>
          <a:lstStyle/>
          <a:p>
            <a:pPr eaLnBrk="1" fontAlgn="auto" hangingPunct="1">
              <a:spcBef>
                <a:spcPts val="0"/>
              </a:spcBef>
              <a:spcAft>
                <a:spcPts val="0"/>
              </a:spcAft>
              <a:defRPr/>
            </a:pPr>
            <a:r>
              <a:rPr lang="tr-TR" sz="3000" b="1" dirty="0">
                <a:solidFill>
                  <a:schemeClr val="accent1">
                    <a:lumMod val="75000"/>
                  </a:schemeClr>
                </a:solidFill>
                <a:latin typeface="+mn-lt"/>
              </a:rPr>
              <a:t>a)</a:t>
            </a:r>
          </a:p>
        </p:txBody>
      </p:sp>
    </p:spTree>
    <p:extLst>
      <p:ext uri="{BB962C8B-B14F-4D97-AF65-F5344CB8AC3E}">
        <p14:creationId xmlns:p14="http://schemas.microsoft.com/office/powerpoint/2010/main" val="2777099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90500"/>
            <a:ext cx="6216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322388"/>
            <a:ext cx="90043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983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 11"/>
          <p:cNvGrpSpPr>
            <a:grpSpLocks/>
          </p:cNvGrpSpPr>
          <p:nvPr/>
        </p:nvGrpSpPr>
        <p:grpSpPr bwMode="auto">
          <a:xfrm>
            <a:off x="220663" y="242888"/>
            <a:ext cx="3336925" cy="3743325"/>
            <a:chOff x="219949" y="242583"/>
            <a:chExt cx="3336972" cy="3743008"/>
          </a:xfrm>
        </p:grpSpPr>
        <p:grpSp>
          <p:nvGrpSpPr>
            <p:cNvPr id="38917" name="Grup 5"/>
            <p:cNvGrpSpPr>
              <a:grpSpLocks/>
            </p:cNvGrpSpPr>
            <p:nvPr/>
          </p:nvGrpSpPr>
          <p:grpSpPr bwMode="auto">
            <a:xfrm>
              <a:off x="219949" y="242583"/>
              <a:ext cx="3336972" cy="3743008"/>
              <a:chOff x="0" y="212766"/>
              <a:chExt cx="3336972" cy="3743008"/>
            </a:xfrm>
          </p:grpSpPr>
          <p:pic>
            <p:nvPicPr>
              <p:cNvPr id="38919"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2766"/>
                <a:ext cx="3336972" cy="374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Metin kutusu 7"/>
              <p:cNvSpPr txBox="1">
                <a:spLocks noChangeArrowheads="1"/>
              </p:cNvSpPr>
              <p:nvPr/>
            </p:nvSpPr>
            <p:spPr bwMode="auto">
              <a:xfrm>
                <a:off x="1401416" y="251163"/>
                <a:ext cx="11827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 için;</a:t>
                </a:r>
              </a:p>
            </p:txBody>
          </p:sp>
          <p:sp>
            <p:nvSpPr>
              <p:cNvPr id="9" name="Dikdörtgen 8"/>
              <p:cNvSpPr/>
              <p:nvPr/>
            </p:nvSpPr>
            <p:spPr>
              <a:xfrm>
                <a:off x="1520846" y="1998552"/>
                <a:ext cx="1709761" cy="32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0" name="Dikdörtgen 9"/>
              <p:cNvSpPr/>
              <p:nvPr/>
            </p:nvSpPr>
            <p:spPr>
              <a:xfrm>
                <a:off x="1889152" y="3249396"/>
                <a:ext cx="903300" cy="428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1" name="Dikdörtgen 10"/>
              <p:cNvSpPr/>
              <p:nvPr/>
            </p:nvSpPr>
            <p:spPr>
              <a:xfrm>
                <a:off x="0" y="3458928"/>
                <a:ext cx="1093802" cy="357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pic>
          <p:nvPicPr>
            <p:cNvPr id="38918"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8435" y="768935"/>
              <a:ext cx="585323" cy="8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8663" y="1185863"/>
            <a:ext cx="875665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etin kutusu 12"/>
          <p:cNvSpPr txBox="1"/>
          <p:nvPr/>
        </p:nvSpPr>
        <p:spPr>
          <a:xfrm>
            <a:off x="0" y="242888"/>
            <a:ext cx="715963" cy="554037"/>
          </a:xfrm>
          <a:prstGeom prst="rect">
            <a:avLst/>
          </a:prstGeom>
          <a:noFill/>
        </p:spPr>
        <p:txBody>
          <a:bodyPr>
            <a:spAutoFit/>
          </a:bodyPr>
          <a:lstStyle/>
          <a:p>
            <a:pPr eaLnBrk="1" fontAlgn="auto" hangingPunct="1">
              <a:spcBef>
                <a:spcPts val="0"/>
              </a:spcBef>
              <a:spcAft>
                <a:spcPts val="0"/>
              </a:spcAft>
              <a:defRPr/>
            </a:pPr>
            <a:r>
              <a:rPr lang="tr-TR" sz="3000" b="1" dirty="0">
                <a:solidFill>
                  <a:schemeClr val="accent1">
                    <a:lumMod val="75000"/>
                  </a:schemeClr>
                </a:solidFill>
                <a:latin typeface="+mn-lt"/>
              </a:rPr>
              <a:t>c)</a:t>
            </a:r>
          </a:p>
        </p:txBody>
      </p:sp>
    </p:spTree>
    <p:extLst>
      <p:ext uri="{BB962C8B-B14F-4D97-AF65-F5344CB8AC3E}">
        <p14:creationId xmlns:p14="http://schemas.microsoft.com/office/powerpoint/2010/main" val="3146547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192301" y="553998"/>
                <a:ext cx="9291333" cy="1040285"/>
              </a:xfrm>
              <a:prstGeom prst="rect">
                <a:avLst/>
              </a:prstGeom>
            </p:spPr>
            <p:txBody>
              <a:bodyPr wrap="square">
                <a:spAutoFit/>
              </a:bodyPr>
              <a:lstStyle/>
              <a:p>
                <a:pPr marL="285750" indent="-285750" algn="just">
                  <a:buFont typeface="Arial" panose="020B0604020202020204" pitchFamily="34" charset="0"/>
                  <a:buChar char="•"/>
                </a:pPr>
                <a:r>
                  <a:rPr lang="en-US" sz="2000" dirty="0" smtClean="0"/>
                  <a:t>In Figure , </a:t>
                </a:r>
                <a:r>
                  <a:rPr lang="en-US" sz="2000" dirty="0"/>
                  <a:t>as a point on the rotating disc moves from to in a time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tr-TR" sz="2000" b="0" i="1" smtClean="0">
                        <a:latin typeface="Cambria Math" panose="02040503050406030204" pitchFamily="18" charset="0"/>
                        <a:ea typeface="Cambria Math" panose="02040503050406030204" pitchFamily="18" charset="0"/>
                      </a:rPr>
                      <m:t>𝑡</m:t>
                    </m:r>
                  </m:oMath>
                </a14:m>
                <a:r>
                  <a:rPr lang="en-US" sz="2000" dirty="0" smtClean="0"/>
                  <a:t>, </a:t>
                </a:r>
                <a:r>
                  <a:rPr lang="en-US" sz="2000" dirty="0"/>
                  <a:t>it starts at an angle </a:t>
                </a: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ea typeface="Cambria Math" panose="02040503050406030204" pitchFamily="18" charset="0"/>
                          </a:rPr>
                          <m:t>𝜃</m:t>
                        </m:r>
                      </m:e>
                      <m:sub>
                        <m:r>
                          <a:rPr lang="tr-TR" sz="2000" b="0" i="1" dirty="0" smtClean="0">
                            <a:latin typeface="Cambria Math" panose="02040503050406030204" pitchFamily="18" charset="0"/>
                          </a:rPr>
                          <m:t>𝑖</m:t>
                        </m:r>
                      </m:sub>
                    </m:sSub>
                    <m:r>
                      <a:rPr lang="en-US" sz="2000" i="1" dirty="0">
                        <a:latin typeface="Cambria Math" panose="02040503050406030204" pitchFamily="18" charset="0"/>
                      </a:rPr>
                      <m:t> </m:t>
                    </m:r>
                  </m:oMath>
                </a14:m>
                <a:r>
                  <a:rPr lang="en-US" sz="2000" dirty="0"/>
                  <a:t>and ends at an angle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𝜃</m:t>
                        </m:r>
                      </m:e>
                      <m:sub>
                        <m:r>
                          <a:rPr lang="tr-TR" sz="2000" b="0" i="1" dirty="0" smtClean="0">
                            <a:latin typeface="Cambria Math" panose="02040503050406030204" pitchFamily="18" charset="0"/>
                            <a:ea typeface="Cambria Math" panose="02040503050406030204" pitchFamily="18" charset="0"/>
                          </a:rPr>
                          <m:t>𝑓</m:t>
                        </m:r>
                      </m:sub>
                    </m:sSub>
                  </m:oMath>
                </a14:m>
                <a:r>
                  <a:rPr lang="en-US" sz="2000" dirty="0"/>
                  <a:t> . The difference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𝜃</m:t>
                        </m:r>
                      </m:e>
                      <m:sub>
                        <m:r>
                          <a:rPr lang="tr-TR" sz="2000" i="1" dirty="0">
                            <a:latin typeface="Cambria Math" panose="02040503050406030204" pitchFamily="18" charset="0"/>
                            <a:ea typeface="Cambria Math" panose="02040503050406030204" pitchFamily="18" charset="0"/>
                          </a:rPr>
                          <m:t>𝑓</m:t>
                        </m:r>
                      </m:sub>
                    </m:sSub>
                    <m:r>
                      <a:rPr lang="tr-TR" sz="2000" b="0" i="1" dirty="0" smtClean="0">
                        <a:latin typeface="Cambria Math" panose="02040503050406030204" pitchFamily="18" charset="0"/>
                        <a:ea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𝜃</m:t>
                        </m:r>
                      </m:e>
                      <m:sub>
                        <m:r>
                          <a:rPr lang="tr-TR" sz="2000" b="0" i="1" dirty="0" smtClean="0">
                            <a:latin typeface="Cambria Math" panose="02040503050406030204" pitchFamily="18" charset="0"/>
                            <a:ea typeface="Cambria Math" panose="02040503050406030204" pitchFamily="18" charset="0"/>
                          </a:rPr>
                          <m:t>𝑖</m:t>
                        </m:r>
                      </m:sub>
                    </m:sSub>
                    <m:r>
                      <a:rPr lang="tr-TR" sz="2000" b="0" i="1" dirty="0" smtClean="0">
                        <a:latin typeface="Cambria Math" panose="02040503050406030204" pitchFamily="18" charset="0"/>
                        <a:ea typeface="Cambria Math" panose="02040503050406030204" pitchFamily="18" charset="0"/>
                      </a:rPr>
                      <m:t>  </m:t>
                    </m:r>
                  </m:oMath>
                </a14:m>
                <a:r>
                  <a:rPr lang="en-US" sz="2000" dirty="0" smtClean="0"/>
                  <a:t>is </a:t>
                </a:r>
                <a:r>
                  <a:rPr lang="en-US" sz="2000" dirty="0"/>
                  <a:t>called the angular displacement.</a:t>
                </a:r>
                <a:endParaRPr lang="tr-TR" sz="2000" dirty="0"/>
              </a:p>
            </p:txBody>
          </p:sp>
        </mc:Choice>
        <mc:Fallback>
          <p:sp>
            <p:nvSpPr>
              <p:cNvPr id="2" name="Dikdörtgen 1"/>
              <p:cNvSpPr>
                <a:spLocks noRot="1" noChangeAspect="1" noMove="1" noResize="1" noEditPoints="1" noAdjustHandles="1" noChangeArrowheads="1" noChangeShapeType="1" noTextEdit="1"/>
              </p:cNvSpPr>
              <p:nvPr/>
            </p:nvSpPr>
            <p:spPr>
              <a:xfrm>
                <a:off x="192301" y="553998"/>
                <a:ext cx="9291333" cy="1040285"/>
              </a:xfrm>
              <a:prstGeom prst="rect">
                <a:avLst/>
              </a:prstGeom>
              <a:blipFill>
                <a:blip r:embed="rId3"/>
                <a:stretch>
                  <a:fillRect l="-591" t="-3509" r="-656" b="-9357"/>
                </a:stretch>
              </a:blipFill>
            </p:spPr>
            <p:txBody>
              <a:bodyPr/>
              <a:lstStyle/>
              <a:p>
                <a:r>
                  <a:rPr lang="tr-TR">
                    <a:noFill/>
                  </a:rPr>
                  <a:t> </a:t>
                </a:r>
              </a:p>
            </p:txBody>
          </p:sp>
        </mc:Fallback>
      </mc:AlternateContent>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pic>
        <p:nvPicPr>
          <p:cNvPr id="3" name="Resim 2"/>
          <p:cNvPicPr>
            <a:picLocks noChangeAspect="1"/>
          </p:cNvPicPr>
          <p:nvPr/>
        </p:nvPicPr>
        <p:blipFill>
          <a:blip r:embed="rId4"/>
          <a:stretch>
            <a:fillRect/>
          </a:stretch>
        </p:blipFill>
        <p:spPr>
          <a:xfrm>
            <a:off x="454812" y="1774335"/>
            <a:ext cx="8237090" cy="1500088"/>
          </a:xfrm>
          <a:prstGeom prst="rect">
            <a:avLst/>
          </a:prstGeom>
        </p:spPr>
      </p:pic>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5"/>
          <a:stretch>
            <a:fillRect/>
          </a:stretch>
        </p:blipFill>
        <p:spPr>
          <a:xfrm>
            <a:off x="9091122" y="1244161"/>
            <a:ext cx="2891872" cy="2845040"/>
          </a:xfrm>
          <a:prstGeom prst="rect">
            <a:avLst/>
          </a:prstGeom>
        </p:spPr>
      </p:pic>
      <mc:AlternateContent xmlns:mc="http://schemas.openxmlformats.org/markup-compatibility/2006">
        <mc:Choice xmlns:a14="http://schemas.microsoft.com/office/drawing/2010/main" Requires="a14">
          <p:sp>
            <p:nvSpPr>
              <p:cNvPr id="8" name="Dikdörtgen 7"/>
              <p:cNvSpPr/>
              <p:nvPr/>
            </p:nvSpPr>
            <p:spPr>
              <a:xfrm>
                <a:off x="454812" y="3356336"/>
                <a:ext cx="8030051" cy="1223989"/>
              </a:xfrm>
              <a:prstGeom prst="rect">
                <a:avLst/>
              </a:prstGeom>
              <a:ln>
                <a:solidFill>
                  <a:srgbClr val="FF0000"/>
                </a:solidFill>
              </a:ln>
            </p:spPr>
            <p:txBody>
              <a:bodyPr wrap="square">
                <a:spAutoFit/>
              </a:bodyPr>
              <a:lstStyle/>
              <a:p>
                <a:r>
                  <a:rPr lang="en-US" dirty="0" smtClean="0"/>
                  <a:t>For example, if a point on a disc is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tr-TR" i="1" dirty="0">
                            <a:latin typeface="Cambria Math" panose="02040503050406030204" pitchFamily="18" charset="0"/>
                            <a:ea typeface="Cambria Math" panose="02040503050406030204" pitchFamily="18" charset="0"/>
                          </a:rPr>
                          <m:t>𝑖</m:t>
                        </m:r>
                      </m:sub>
                    </m:sSub>
                    <m:r>
                      <a:rPr lang="tr-TR" b="0" i="1" dirty="0" smtClean="0">
                        <a:latin typeface="Cambria Math" panose="02040503050406030204" pitchFamily="18" charset="0"/>
                        <a:ea typeface="Cambria Math" panose="02040503050406030204" pitchFamily="18" charset="0"/>
                      </a:rPr>
                      <m:t>=4 </m:t>
                    </m:r>
                    <m:r>
                      <a:rPr lang="tr-TR" b="0" i="1" dirty="0" smtClean="0">
                        <a:latin typeface="Cambria Math" panose="02040503050406030204" pitchFamily="18" charset="0"/>
                        <a:ea typeface="Cambria Math" panose="02040503050406030204" pitchFamily="18" charset="0"/>
                      </a:rPr>
                      <m:t>𝑟𝑎𝑑</m:t>
                    </m:r>
                  </m:oMath>
                </a14:m>
                <a:r>
                  <a:rPr lang="en-US" dirty="0"/>
                  <a:t> and rotates to angular position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tr-TR" b="0" i="1" dirty="0" smtClean="0">
                            <a:latin typeface="Cambria Math" panose="02040503050406030204" pitchFamily="18" charset="0"/>
                            <a:ea typeface="Cambria Math" panose="02040503050406030204" pitchFamily="18" charset="0"/>
                          </a:rPr>
                          <m:t>𝑓</m:t>
                        </m:r>
                      </m:sub>
                    </m:sSub>
                    <m:r>
                      <a:rPr lang="tr-TR" i="1" dirty="0">
                        <a:latin typeface="Cambria Math" panose="02040503050406030204" pitchFamily="18" charset="0"/>
                        <a:ea typeface="Cambria Math" panose="02040503050406030204" pitchFamily="18" charset="0"/>
                      </a:rPr>
                      <m:t>=</m:t>
                    </m:r>
                    <m:r>
                      <a:rPr lang="tr-TR" b="0" i="1" dirty="0" smtClean="0">
                        <a:latin typeface="Cambria Math" panose="02040503050406030204" pitchFamily="18" charset="0"/>
                        <a:ea typeface="Cambria Math" panose="02040503050406030204" pitchFamily="18" charset="0"/>
                      </a:rPr>
                      <m:t>7</m:t>
                    </m:r>
                    <m:r>
                      <a:rPr lang="tr-TR" i="1" dirty="0">
                        <a:latin typeface="Cambria Math" panose="02040503050406030204" pitchFamily="18" charset="0"/>
                        <a:ea typeface="Cambria Math" panose="02040503050406030204" pitchFamily="18" charset="0"/>
                      </a:rPr>
                      <m:t> </m:t>
                    </m:r>
                    <m:r>
                      <a:rPr lang="tr-TR" i="1" dirty="0">
                        <a:latin typeface="Cambria Math" panose="02040503050406030204" pitchFamily="18" charset="0"/>
                        <a:ea typeface="Cambria Math" panose="02040503050406030204" pitchFamily="18" charset="0"/>
                      </a:rPr>
                      <m:t>𝑟𝑎𝑑</m:t>
                    </m:r>
                  </m:oMath>
                </a14:m>
                <a:r>
                  <a:rPr lang="en-US" dirty="0"/>
                  <a:t> </a:t>
                </a:r>
                <a:r>
                  <a:rPr lang="en-US" dirty="0"/>
                  <a:t>, the angular displacement is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𝜃</m:t>
                    </m:r>
                    <m:r>
                      <a:rPr lang="tr-TR" i="1" dirty="0">
                        <a:latin typeface="Cambria Math" panose="02040503050406030204" pitchFamily="18" charset="0"/>
                        <a:ea typeface="Cambria Math" panose="02040503050406030204" pitchFamily="18" charset="0"/>
                      </a:rPr>
                      <m:t>=</m:t>
                    </m:r>
                    <m:r>
                      <a:rPr lang="tr-TR" b="0" i="1" dirty="0" smtClean="0">
                        <a:latin typeface="Cambria Math" panose="02040503050406030204" pitchFamily="18" charset="0"/>
                        <a:ea typeface="Cambria Math" panose="02040503050406030204" pitchFamily="18" charset="0"/>
                      </a:rPr>
                      <m:t>3</m:t>
                    </m:r>
                    <m:r>
                      <a:rPr lang="tr-TR" i="1" dirty="0">
                        <a:latin typeface="Cambria Math" panose="02040503050406030204" pitchFamily="18" charset="0"/>
                        <a:ea typeface="Cambria Math" panose="02040503050406030204" pitchFamily="18" charset="0"/>
                      </a:rPr>
                      <m:t> </m:t>
                    </m:r>
                    <m:r>
                      <a:rPr lang="tr-TR" i="1" dirty="0">
                        <a:latin typeface="Cambria Math" panose="02040503050406030204" pitchFamily="18" charset="0"/>
                        <a:ea typeface="Cambria Math" panose="02040503050406030204" pitchFamily="18" charset="0"/>
                      </a:rPr>
                      <m:t>𝑟𝑎𝑑</m:t>
                    </m:r>
                  </m:oMath>
                </a14:m>
                <a:r>
                  <a:rPr lang="en-US" dirty="0"/>
                  <a:t> </a:t>
                </a:r>
                <a:r>
                  <a:rPr lang="en-US" dirty="0"/>
                  <a:t>. </a:t>
                </a:r>
                <a:endParaRPr lang="tr-TR" dirty="0" smtClean="0"/>
              </a:p>
              <a:p>
                <a:r>
                  <a:rPr lang="en-US" dirty="0" smtClean="0"/>
                  <a:t>Note </a:t>
                </a:r>
                <a:r>
                  <a:rPr lang="en-US" dirty="0"/>
                  <a:t>that we use angular variables to describe the rotating disc because each point on the disc undergoes the same angular displacement in any given time interval.</a:t>
                </a:r>
                <a:endParaRPr lang="tr-TR" dirty="0"/>
              </a:p>
            </p:txBody>
          </p:sp>
        </mc:Choice>
        <mc:Fallback>
          <p:sp>
            <p:nvSpPr>
              <p:cNvPr id="8" name="Dikdörtgen 7"/>
              <p:cNvSpPr>
                <a:spLocks noRot="1" noChangeAspect="1" noMove="1" noResize="1" noEditPoints="1" noAdjustHandles="1" noChangeArrowheads="1" noChangeShapeType="1" noTextEdit="1"/>
              </p:cNvSpPr>
              <p:nvPr/>
            </p:nvSpPr>
            <p:spPr>
              <a:xfrm>
                <a:off x="454812" y="3356336"/>
                <a:ext cx="8030051" cy="1223989"/>
              </a:xfrm>
              <a:prstGeom prst="rect">
                <a:avLst/>
              </a:prstGeom>
              <a:blipFill>
                <a:blip r:embed="rId6"/>
                <a:stretch>
                  <a:fillRect l="-607" t="-2475" b="-6931"/>
                </a:stretch>
              </a:blipFill>
              <a:ln>
                <a:solidFill>
                  <a:srgbClr val="FF0000"/>
                </a:solidFill>
              </a:ln>
            </p:spPr>
            <p:txBody>
              <a:bodyPr/>
              <a:lstStyle/>
              <a:p>
                <a:r>
                  <a:rPr lang="tr-TR">
                    <a:noFill/>
                  </a:rPr>
                  <a:t> </a:t>
                </a:r>
              </a:p>
            </p:txBody>
          </p:sp>
        </mc:Fallback>
      </mc:AlternateContent>
      <p:pic>
        <p:nvPicPr>
          <p:cNvPr id="9" name="Resim 8"/>
          <p:cNvPicPr>
            <a:picLocks noChangeAspect="1"/>
          </p:cNvPicPr>
          <p:nvPr/>
        </p:nvPicPr>
        <p:blipFill>
          <a:blip r:embed="rId7"/>
          <a:stretch>
            <a:fillRect/>
          </a:stretch>
        </p:blipFill>
        <p:spPr>
          <a:xfrm>
            <a:off x="454812" y="4720578"/>
            <a:ext cx="8140548" cy="1834300"/>
          </a:xfrm>
          <a:prstGeom prst="rect">
            <a:avLst/>
          </a:prstGeom>
        </p:spPr>
      </p:pic>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mc:Choice xmlns:a14="http://schemas.microsoft.com/office/drawing/2010/main" Requires="a14">
          <p:sp>
            <p:nvSpPr>
              <p:cNvPr id="11" name="Dikdörtgen 10"/>
              <p:cNvSpPr/>
              <p:nvPr/>
            </p:nvSpPr>
            <p:spPr>
              <a:xfrm>
                <a:off x="8551817" y="4377183"/>
                <a:ext cx="3648891" cy="2308324"/>
              </a:xfrm>
              <a:prstGeom prst="rect">
                <a:avLst/>
              </a:prstGeom>
            </p:spPr>
            <p:txBody>
              <a:bodyPr wrap="square">
                <a:spAutoFit/>
              </a:bodyPr>
              <a:lstStyle/>
              <a:p>
                <a:pPr algn="just"/>
                <a:r>
                  <a:rPr lang="en-US" dirty="0" smtClean="0"/>
                  <a:t>Using the definition in Equation</a:t>
                </a:r>
                <a:r>
                  <a:rPr lang="tr-TR" dirty="0" smtClean="0"/>
                  <a:t>s</a:t>
                </a:r>
                <a:r>
                  <a:rPr lang="en-US" dirty="0" smtClean="0"/>
                  <a:t> </a:t>
                </a:r>
                <a:r>
                  <a:rPr lang="en-US" dirty="0"/>
                  <a:t>can be written more generally as </a:t>
                </a:r>
                <a:endParaRPr lang="tr-TR" dirty="0" smtClean="0"/>
              </a:p>
              <a:p>
                <a:pPr algn="just"/>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𝜃</m:t>
                    </m:r>
                    <m:r>
                      <a:rPr lang="tr-TR"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tr-TR" b="0" i="1" dirty="0" smtClean="0">
                        <a:latin typeface="Cambria Math" panose="02040503050406030204" pitchFamily="18" charset="0"/>
                        <a:ea typeface="Cambria Math" panose="02040503050406030204" pitchFamily="18" charset="0"/>
                      </a:rPr>
                      <m:t>𝑠</m:t>
                    </m:r>
                  </m:oMath>
                </a14:m>
                <a:r>
                  <a:rPr lang="tr-TR" dirty="0" smtClean="0"/>
                  <a:t>/r </a:t>
                </a:r>
                <a:r>
                  <a:rPr lang="en-US" dirty="0" smtClean="0"/>
                  <a:t>, </a:t>
                </a:r>
                <a:r>
                  <a:rPr lang="en-US" dirty="0"/>
                  <a:t>where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tr-TR" b="0" i="1" dirty="0" smtClean="0">
                        <a:latin typeface="Cambria Math" panose="02040503050406030204" pitchFamily="18" charset="0"/>
                        <a:ea typeface="Cambria Math" panose="02040503050406030204" pitchFamily="18" charset="0"/>
                      </a:rPr>
                      <m:t>𝑠</m:t>
                    </m:r>
                  </m:oMath>
                </a14:m>
                <a:r>
                  <a:rPr lang="en-US" dirty="0"/>
                  <a:t> is a displacement along the circular arc subtended by the angular displacement. Having defined angular displacements, it’s natural to define an angular speed:</a:t>
                </a:r>
                <a:endParaRPr lang="tr-TR" dirty="0"/>
              </a:p>
            </p:txBody>
          </p:sp>
        </mc:Choice>
        <mc:Fallback>
          <p:sp>
            <p:nvSpPr>
              <p:cNvPr id="11" name="Dikdörtgen 10"/>
              <p:cNvSpPr>
                <a:spLocks noRot="1" noChangeAspect="1" noMove="1" noResize="1" noEditPoints="1" noAdjustHandles="1" noChangeArrowheads="1" noChangeShapeType="1" noTextEdit="1"/>
              </p:cNvSpPr>
              <p:nvPr/>
            </p:nvSpPr>
            <p:spPr>
              <a:xfrm>
                <a:off x="8551817" y="4377183"/>
                <a:ext cx="3648891" cy="2308324"/>
              </a:xfrm>
              <a:prstGeom prst="rect">
                <a:avLst/>
              </a:prstGeom>
              <a:blipFill>
                <a:blip r:embed="rId8"/>
                <a:stretch>
                  <a:fillRect l="-1505" t="-1319" r="-1338" b="-3166"/>
                </a:stretch>
              </a:blipFill>
            </p:spPr>
            <p:txBody>
              <a:bodyPr/>
              <a:lstStyle/>
              <a:p>
                <a:r>
                  <a:rPr lang="tr-TR">
                    <a:noFill/>
                  </a:rPr>
                  <a:t> </a:t>
                </a:r>
              </a:p>
            </p:txBody>
          </p:sp>
        </mc:Fallback>
      </mc:AlternateContent>
      <p:sp>
        <p:nvSpPr>
          <p:cNvPr id="12" name="Sağ Ok 11"/>
          <p:cNvSpPr/>
          <p:nvPr/>
        </p:nvSpPr>
        <p:spPr>
          <a:xfrm rot="10800000">
            <a:off x="7611291" y="5556069"/>
            <a:ext cx="984069" cy="156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37544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 19"/>
          <p:cNvGrpSpPr>
            <a:grpSpLocks/>
          </p:cNvGrpSpPr>
          <p:nvPr/>
        </p:nvGrpSpPr>
        <p:grpSpPr bwMode="auto">
          <a:xfrm>
            <a:off x="417513" y="274638"/>
            <a:ext cx="9412287" cy="5808662"/>
            <a:chOff x="1391479" y="532605"/>
            <a:chExt cx="9412356" cy="5808560"/>
          </a:xfrm>
        </p:grpSpPr>
        <p:grpSp>
          <p:nvGrpSpPr>
            <p:cNvPr id="39940" name="Grup 18"/>
            <p:cNvGrpSpPr>
              <a:grpSpLocks/>
            </p:cNvGrpSpPr>
            <p:nvPr/>
          </p:nvGrpSpPr>
          <p:grpSpPr bwMode="auto">
            <a:xfrm>
              <a:off x="1391479" y="1669774"/>
              <a:ext cx="6549978" cy="4671391"/>
              <a:chOff x="1391479" y="1669774"/>
              <a:chExt cx="6549978" cy="4671391"/>
            </a:xfrm>
          </p:grpSpPr>
          <p:pic>
            <p:nvPicPr>
              <p:cNvPr id="39947"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1479" y="1802312"/>
                <a:ext cx="6549978" cy="437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2644025" y="1669235"/>
                <a:ext cx="2514618" cy="4671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grpSp>
          <p:nvGrpSpPr>
            <p:cNvPr id="39941" name="Grup 12"/>
            <p:cNvGrpSpPr>
              <a:grpSpLocks/>
            </p:cNvGrpSpPr>
            <p:nvPr/>
          </p:nvGrpSpPr>
          <p:grpSpPr bwMode="auto">
            <a:xfrm>
              <a:off x="6331226" y="532605"/>
              <a:ext cx="4472609" cy="4476717"/>
              <a:chOff x="3614529" y="247751"/>
              <a:chExt cx="3468756" cy="4132822"/>
            </a:xfrm>
          </p:grpSpPr>
          <p:pic>
            <p:nvPicPr>
              <p:cNvPr id="39942" name="Resim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4529" y="247751"/>
                <a:ext cx="3468756" cy="413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Metin kutusu 14"/>
              <p:cNvSpPr txBox="1">
                <a:spLocks noChangeArrowheads="1"/>
              </p:cNvSpPr>
              <p:nvPr/>
            </p:nvSpPr>
            <p:spPr bwMode="auto">
              <a:xfrm>
                <a:off x="4296097" y="281941"/>
                <a:ext cx="88458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İp için;</a:t>
                </a:r>
              </a:p>
            </p:txBody>
          </p:sp>
          <p:sp>
            <p:nvSpPr>
              <p:cNvPr id="39944" name="Metin kutusu 15"/>
              <p:cNvSpPr txBox="1">
                <a:spLocks noChangeArrowheads="1"/>
              </p:cNvSpPr>
              <p:nvPr/>
            </p:nvSpPr>
            <p:spPr bwMode="auto">
              <a:xfrm>
                <a:off x="5748128" y="2161762"/>
                <a:ext cx="67255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a:t>
                </a:r>
              </a:p>
            </p:txBody>
          </p:sp>
          <p:sp>
            <p:nvSpPr>
              <p:cNvPr id="39945" name="Metin kutusu 16"/>
              <p:cNvSpPr txBox="1">
                <a:spLocks noChangeArrowheads="1"/>
              </p:cNvSpPr>
              <p:nvPr/>
            </p:nvSpPr>
            <p:spPr bwMode="auto">
              <a:xfrm>
                <a:off x="5768007" y="3616571"/>
                <a:ext cx="65267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2000"/>
                  <a:t>Blok</a:t>
                </a:r>
              </a:p>
            </p:txBody>
          </p:sp>
          <p:sp>
            <p:nvSpPr>
              <p:cNvPr id="18" name="Dikdörtgen 17"/>
              <p:cNvSpPr/>
              <p:nvPr/>
            </p:nvSpPr>
            <p:spPr>
              <a:xfrm>
                <a:off x="3687626" y="3816303"/>
                <a:ext cx="785508" cy="288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grpSp>
      <p:pic>
        <p:nvPicPr>
          <p:cNvPr id="21" name="Resim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5694363"/>
            <a:ext cx="102854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949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a:spLocks noRot="1" noChangeAspect="1" noMove="1" noResize="1" noEditPoints="1" noAdjustHandles="1" noChangeArrowheads="1" noChangeShapeType="1" noTextEdit="1"/>
          </p:cNvSpPr>
          <p:nvPr/>
        </p:nvSpPr>
        <p:spPr>
          <a:xfrm>
            <a:off x="0" y="0"/>
            <a:ext cx="12192000" cy="3046988"/>
          </a:xfrm>
          <a:prstGeom prst="rect">
            <a:avLst/>
          </a:prstGeom>
          <a:blipFill rotWithShape="0">
            <a:blip r:embed="rId2"/>
            <a:stretch>
              <a:fillRect l="-1250" t="-2600" b="-5600"/>
            </a:stretch>
          </a:blipFill>
        </p:spPr>
        <p:txBody>
          <a:bodyPr/>
          <a:lstStyle/>
          <a:p>
            <a:pPr>
              <a:defRPr/>
            </a:pPr>
            <a:r>
              <a:rPr lang="tr-TR">
                <a:noFill/>
              </a:rPr>
              <a:t> </a:t>
            </a:r>
          </a:p>
        </p:txBody>
      </p:sp>
      <p:pic>
        <p:nvPicPr>
          <p:cNvPr id="40963"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10513" y="2463800"/>
            <a:ext cx="4098925"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2938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3976688"/>
            <a:ext cx="27051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100013"/>
            <a:ext cx="448945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a:spLocks noRot="1" noChangeAspect="1" noMove="1" noResize="1" noEditPoints="1" noAdjustHandles="1" noChangeArrowheads="1" noChangeShapeType="1" noTextEdit="1"/>
          </p:cNvSpPr>
          <p:nvPr/>
        </p:nvSpPr>
        <p:spPr>
          <a:xfrm>
            <a:off x="4989407" y="0"/>
            <a:ext cx="3912481" cy="1117935"/>
          </a:xfrm>
          <a:prstGeom prst="rect">
            <a:avLst/>
          </a:prstGeom>
          <a:blipFill rotWithShape="0">
            <a:blip r:embed="rId4"/>
            <a:stretch>
              <a:fillRect/>
            </a:stretch>
          </a:blipFill>
        </p:spPr>
        <p:txBody>
          <a:bodyPr/>
          <a:lstStyle/>
          <a:p>
            <a:pPr>
              <a:defRPr/>
            </a:pPr>
            <a:r>
              <a:rPr lang="tr-TR">
                <a:noFill/>
              </a:rPr>
              <a:t> </a:t>
            </a:r>
          </a:p>
        </p:txBody>
      </p:sp>
      <p:sp>
        <p:nvSpPr>
          <p:cNvPr id="7" name="Metin kutusu 6"/>
          <p:cNvSpPr txBox="1">
            <a:spLocks noRot="1" noChangeAspect="1" noMove="1" noResize="1" noEditPoints="1" noAdjustHandles="1" noChangeArrowheads="1" noChangeShapeType="1" noTextEdit="1"/>
          </p:cNvSpPr>
          <p:nvPr/>
        </p:nvSpPr>
        <p:spPr>
          <a:xfrm>
            <a:off x="4989407" y="1117935"/>
            <a:ext cx="4091313" cy="1117935"/>
          </a:xfrm>
          <a:prstGeom prst="rect">
            <a:avLst/>
          </a:prstGeom>
          <a:blipFill rotWithShape="0">
            <a:blip r:embed="rId5"/>
            <a:stretch>
              <a:fillRect/>
            </a:stretch>
          </a:blipFill>
        </p:spPr>
        <p:txBody>
          <a:bodyPr/>
          <a:lstStyle/>
          <a:p>
            <a:pPr>
              <a:defRPr/>
            </a:pPr>
            <a:r>
              <a:rPr lang="tr-TR">
                <a:noFill/>
              </a:rPr>
              <a:t> </a:t>
            </a:r>
          </a:p>
        </p:txBody>
      </p:sp>
      <p:sp>
        <p:nvSpPr>
          <p:cNvPr id="8" name="Metin kutusu 7"/>
          <p:cNvSpPr txBox="1">
            <a:spLocks noRot="1" noChangeAspect="1" noMove="1" noResize="1" noEditPoints="1" noAdjustHandles="1" noChangeArrowheads="1" noChangeShapeType="1" noTextEdit="1"/>
          </p:cNvSpPr>
          <p:nvPr/>
        </p:nvSpPr>
        <p:spPr>
          <a:xfrm>
            <a:off x="5226867" y="2376121"/>
            <a:ext cx="2181751" cy="461665"/>
          </a:xfrm>
          <a:prstGeom prst="rect">
            <a:avLst/>
          </a:prstGeom>
          <a:blipFill rotWithShape="0">
            <a:blip r:embed="rId6"/>
            <a:stretch>
              <a:fillRect/>
            </a:stretch>
          </a:blipFill>
        </p:spPr>
        <p:txBody>
          <a:bodyPr/>
          <a:lstStyle/>
          <a:p>
            <a:pPr>
              <a:defRPr/>
            </a:pPr>
            <a:r>
              <a:rPr lang="tr-TR">
                <a:noFill/>
              </a:rPr>
              <a:t> </a:t>
            </a:r>
          </a:p>
        </p:txBody>
      </p:sp>
      <p:sp>
        <p:nvSpPr>
          <p:cNvPr id="9" name="Metin kutusu 8"/>
          <p:cNvSpPr txBox="1">
            <a:spLocks noRot="1" noChangeAspect="1" noMove="1" noResize="1" noEditPoints="1" noAdjustHandles="1" noChangeArrowheads="1" noChangeShapeType="1" noTextEdit="1"/>
          </p:cNvSpPr>
          <p:nvPr/>
        </p:nvSpPr>
        <p:spPr>
          <a:xfrm>
            <a:off x="5226866" y="3122972"/>
            <a:ext cx="2019399" cy="461665"/>
          </a:xfrm>
          <a:prstGeom prst="rect">
            <a:avLst/>
          </a:prstGeom>
          <a:blipFill rotWithShape="0">
            <a:blip r:embed="rId7"/>
            <a:stretch>
              <a:fillRect/>
            </a:stretch>
          </a:blipFill>
        </p:spPr>
        <p:txBody>
          <a:bodyPr/>
          <a:lstStyle/>
          <a:p>
            <a:pPr>
              <a:defRPr/>
            </a:pPr>
            <a:r>
              <a:rPr lang="tr-TR">
                <a:noFill/>
              </a:rPr>
              <a:t> </a:t>
            </a:r>
          </a:p>
        </p:txBody>
      </p:sp>
      <p:sp>
        <p:nvSpPr>
          <p:cNvPr id="41992" name="Metin kutusu 3"/>
          <p:cNvSpPr txBox="1">
            <a:spLocks noChangeArrowheads="1"/>
          </p:cNvSpPr>
          <p:nvPr/>
        </p:nvSpPr>
        <p:spPr bwMode="auto">
          <a:xfrm>
            <a:off x="4699000" y="3887788"/>
            <a:ext cx="67198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sz="3000"/>
              <a:t>1- Total iş  «SIFIRDIR»</a:t>
            </a:r>
          </a:p>
          <a:p>
            <a:pPr eaLnBrk="1" hangingPunct="1">
              <a:lnSpc>
                <a:spcPct val="100000"/>
              </a:lnSpc>
              <a:spcBef>
                <a:spcPct val="0"/>
              </a:spcBef>
              <a:buFontTx/>
              <a:buNone/>
            </a:pPr>
            <a:r>
              <a:rPr lang="tr-TR" sz="3000"/>
              <a:t>2- T gerilmesinin yaptığı iş «SIFIRDIR»</a:t>
            </a:r>
          </a:p>
          <a:p>
            <a:pPr eaLnBrk="1" hangingPunct="1">
              <a:lnSpc>
                <a:spcPct val="100000"/>
              </a:lnSpc>
              <a:spcBef>
                <a:spcPct val="0"/>
              </a:spcBef>
              <a:buFontTx/>
              <a:buNone/>
            </a:pPr>
            <a:r>
              <a:rPr lang="tr-TR" sz="3000"/>
              <a:t> her noktada T hareket doğrultusuna diktir</a:t>
            </a:r>
          </a:p>
          <a:p>
            <a:pPr eaLnBrk="1" hangingPunct="1">
              <a:lnSpc>
                <a:spcPct val="100000"/>
              </a:lnSpc>
              <a:spcBef>
                <a:spcPct val="0"/>
              </a:spcBef>
              <a:buFontTx/>
              <a:buNone/>
            </a:pPr>
            <a:r>
              <a:rPr lang="tr-TR" sz="3000"/>
              <a:t> </a:t>
            </a:r>
          </a:p>
        </p:txBody>
      </p:sp>
    </p:spTree>
    <p:extLst>
      <p:ext uri="{BB962C8B-B14F-4D97-AF65-F5344CB8AC3E}">
        <p14:creationId xmlns:p14="http://schemas.microsoft.com/office/powerpoint/2010/main" val="11054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3976688"/>
            <a:ext cx="27051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a:spLocks noRot="1" noChangeAspect="1" noMove="1" noResize="1" noEditPoints="1" noAdjustHandles="1" noChangeArrowheads="1" noChangeShapeType="1" noTextEdit="1"/>
          </p:cNvSpPr>
          <p:nvPr/>
        </p:nvSpPr>
        <p:spPr>
          <a:xfrm>
            <a:off x="174135" y="212719"/>
            <a:ext cx="5865708" cy="461665"/>
          </a:xfrm>
          <a:prstGeom prst="rect">
            <a:avLst/>
          </a:prstGeom>
          <a:blipFill rotWithShape="0">
            <a:blip r:embed="rId3"/>
            <a:stretch>
              <a:fillRect/>
            </a:stretch>
          </a:blipFill>
        </p:spPr>
        <p:txBody>
          <a:bodyPr/>
          <a:lstStyle/>
          <a:p>
            <a:pPr>
              <a:defRPr/>
            </a:pPr>
            <a:r>
              <a:rPr lang="tr-TR">
                <a:noFill/>
              </a:rPr>
              <a:t> </a:t>
            </a:r>
          </a:p>
        </p:txBody>
      </p:sp>
      <p:sp>
        <p:nvSpPr>
          <p:cNvPr id="7" name="Metin kutusu 6"/>
          <p:cNvSpPr txBox="1">
            <a:spLocks noRot="1" noChangeAspect="1" noMove="1" noResize="1" noEditPoints="1" noAdjustHandles="1" noChangeArrowheads="1" noChangeShapeType="1" noTextEdit="1"/>
          </p:cNvSpPr>
          <p:nvPr/>
        </p:nvSpPr>
        <p:spPr>
          <a:xfrm>
            <a:off x="598161" y="995740"/>
            <a:ext cx="6143413" cy="1059585"/>
          </a:xfrm>
          <a:prstGeom prst="rect">
            <a:avLst/>
          </a:prstGeom>
          <a:blipFill rotWithShape="0">
            <a:blip r:embed="rId4"/>
            <a:stretch>
              <a:fillRect/>
            </a:stretch>
          </a:blipFill>
        </p:spPr>
        <p:txBody>
          <a:bodyPr/>
          <a:lstStyle/>
          <a:p>
            <a:pPr>
              <a:defRPr/>
            </a:pPr>
            <a:r>
              <a:rPr lang="tr-TR">
                <a:noFill/>
              </a:rPr>
              <a:t> </a:t>
            </a:r>
          </a:p>
        </p:txBody>
      </p:sp>
      <p:sp>
        <p:nvSpPr>
          <p:cNvPr id="10" name="Metin kutusu 9"/>
          <p:cNvSpPr txBox="1">
            <a:spLocks noRot="1" noChangeAspect="1" noMove="1" noResize="1" noEditPoints="1" noAdjustHandles="1" noChangeArrowheads="1" noChangeShapeType="1" noTextEdit="1"/>
          </p:cNvSpPr>
          <p:nvPr/>
        </p:nvSpPr>
        <p:spPr>
          <a:xfrm>
            <a:off x="7602421" y="1246372"/>
            <a:ext cx="3398366" cy="461665"/>
          </a:xfrm>
          <a:prstGeom prst="rect">
            <a:avLst/>
          </a:prstGeom>
          <a:blipFill rotWithShape="0">
            <a:blip r:embed="rId5"/>
            <a:stretch>
              <a:fillRect/>
            </a:stretch>
          </a:blipFill>
        </p:spPr>
        <p:txBody>
          <a:bodyPr/>
          <a:lstStyle/>
          <a:p>
            <a:pPr>
              <a:defRPr/>
            </a:pPr>
            <a:r>
              <a:rPr lang="tr-TR">
                <a:noFill/>
              </a:rPr>
              <a:t> </a:t>
            </a:r>
          </a:p>
        </p:txBody>
      </p:sp>
      <p:sp>
        <p:nvSpPr>
          <p:cNvPr id="3" name="Dikdörtgen 2"/>
          <p:cNvSpPr>
            <a:spLocks noRot="1" noChangeAspect="1" noMove="1" noResize="1" noEditPoints="1" noAdjustHandles="1" noChangeArrowheads="1" noChangeShapeType="1" noTextEdit="1"/>
          </p:cNvSpPr>
          <p:nvPr/>
        </p:nvSpPr>
        <p:spPr>
          <a:xfrm>
            <a:off x="5133500" y="3026250"/>
            <a:ext cx="4534190" cy="1151918"/>
          </a:xfrm>
          <a:prstGeom prst="rect">
            <a:avLst/>
          </a:prstGeom>
          <a:blipFill rotWithShape="0">
            <a:blip r:embed="rId6"/>
            <a:stretch>
              <a:fillRect/>
            </a:stretch>
          </a:blipFill>
        </p:spPr>
        <p:txBody>
          <a:bodyPr/>
          <a:lstStyle/>
          <a:p>
            <a:pPr>
              <a:defRPr/>
            </a:pPr>
            <a:r>
              <a:rPr lang="tr-TR">
                <a:noFill/>
              </a:rPr>
              <a:t> </a:t>
            </a:r>
          </a:p>
        </p:txBody>
      </p:sp>
      <p:sp>
        <p:nvSpPr>
          <p:cNvPr id="11" name="Dikdörtgen 10"/>
          <p:cNvSpPr>
            <a:spLocks noRot="1" noChangeAspect="1" noMove="1" noResize="1" noEditPoints="1" noAdjustHandles="1" noChangeArrowheads="1" noChangeShapeType="1" noTextEdit="1"/>
          </p:cNvSpPr>
          <p:nvPr/>
        </p:nvSpPr>
        <p:spPr>
          <a:xfrm>
            <a:off x="5204216" y="1977706"/>
            <a:ext cx="3513078" cy="1151918"/>
          </a:xfrm>
          <a:prstGeom prst="rect">
            <a:avLst/>
          </a:prstGeom>
          <a:blipFill rotWithShape="0">
            <a:blip r:embed="rId7"/>
            <a:stretch>
              <a:fillRect/>
            </a:stretch>
          </a:blipFill>
        </p:spPr>
        <p:txBody>
          <a:bodyPr/>
          <a:lstStyle/>
          <a:p>
            <a:pPr>
              <a:defRPr/>
            </a:pPr>
            <a:r>
              <a:rPr lang="tr-TR">
                <a:noFill/>
              </a:rPr>
              <a:t> </a:t>
            </a:r>
          </a:p>
        </p:txBody>
      </p:sp>
      <p:sp>
        <p:nvSpPr>
          <p:cNvPr id="12" name="Dikdörtgen 11"/>
          <p:cNvSpPr>
            <a:spLocks noRot="1" noChangeAspect="1" noMove="1" noResize="1" noEditPoints="1" noAdjustHandles="1" noChangeArrowheads="1" noChangeShapeType="1" noTextEdit="1"/>
          </p:cNvSpPr>
          <p:nvPr/>
        </p:nvSpPr>
        <p:spPr>
          <a:xfrm>
            <a:off x="5120828" y="4212207"/>
            <a:ext cx="3679854" cy="1151918"/>
          </a:xfrm>
          <a:prstGeom prst="rect">
            <a:avLst/>
          </a:prstGeom>
          <a:blipFill rotWithShape="0">
            <a:blip r:embed="rId8"/>
            <a:stretch>
              <a:fillRect/>
            </a:stretch>
          </a:blipFill>
        </p:spPr>
        <p:txBody>
          <a:bodyPr/>
          <a:lstStyle/>
          <a:p>
            <a:pPr>
              <a:defRPr/>
            </a:pPr>
            <a:r>
              <a:rPr lang="tr-TR">
                <a:noFill/>
              </a:rPr>
              <a:t> </a:t>
            </a:r>
          </a:p>
        </p:txBody>
      </p:sp>
      <p:sp>
        <p:nvSpPr>
          <p:cNvPr id="13" name="Dikdörtgen 12"/>
          <p:cNvSpPr>
            <a:spLocks noRot="1" noChangeAspect="1" noMove="1" noResize="1" noEditPoints="1" noAdjustHandles="1" noChangeArrowheads="1" noChangeShapeType="1" noTextEdit="1"/>
          </p:cNvSpPr>
          <p:nvPr/>
        </p:nvSpPr>
        <p:spPr>
          <a:xfrm>
            <a:off x="5120828" y="5352841"/>
            <a:ext cx="3685048" cy="553998"/>
          </a:xfrm>
          <a:prstGeom prst="rect">
            <a:avLst/>
          </a:prstGeom>
          <a:blipFill rotWithShape="0">
            <a:blip r:embed="rId9"/>
            <a:stretch>
              <a:fillRect t="-13187" r="-2975" b="-34066"/>
            </a:stretch>
          </a:blipFill>
        </p:spPr>
        <p:txBody>
          <a:bodyPr/>
          <a:lstStyle/>
          <a:p>
            <a:pPr>
              <a:defRPr/>
            </a:pPr>
            <a:r>
              <a:rPr lang="tr-TR">
                <a:noFill/>
              </a:rPr>
              <a:t> </a:t>
            </a:r>
          </a:p>
        </p:txBody>
      </p:sp>
    </p:spTree>
    <p:extLst>
      <p:ext uri="{BB962C8B-B14F-4D97-AF65-F5344CB8AC3E}">
        <p14:creationId xmlns:p14="http://schemas.microsoft.com/office/powerpoint/2010/main" val="3928162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88900"/>
            <a:ext cx="46101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57988"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238" y="3548063"/>
            <a:ext cx="601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238" y="4530725"/>
            <a:ext cx="617061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8658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88900"/>
            <a:ext cx="46101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207963"/>
            <a:ext cx="601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74763"/>
            <a:ext cx="2903538"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7975" y="665163"/>
            <a:ext cx="3198813"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06850" y="3559175"/>
            <a:ext cx="3932238"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734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88900"/>
            <a:ext cx="46101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47663"/>
            <a:ext cx="19685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238" y="2822575"/>
            <a:ext cx="251618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2325" y="4725988"/>
            <a:ext cx="2659063"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5375" y="892175"/>
            <a:ext cx="53292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63800" y="2882900"/>
            <a:ext cx="612616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57788" y="5394325"/>
            <a:ext cx="68643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664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6763" y="446088"/>
            <a:ext cx="25336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346075"/>
            <a:ext cx="53292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454150"/>
            <a:ext cx="612616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688" y="2625725"/>
            <a:ext cx="68643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6350" y="3576638"/>
            <a:ext cx="5154613"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Resim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3938" y="3127375"/>
            <a:ext cx="42481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Resim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89613" y="5094288"/>
            <a:ext cx="6199187"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a:spLocks noRot="1" noChangeAspect="1" noMove="1" noResize="1" noEditPoints="1" noAdjustHandles="1" noChangeArrowheads="1" noChangeShapeType="1" noTextEdit="1"/>
          </p:cNvSpPr>
          <p:nvPr/>
        </p:nvSpPr>
        <p:spPr>
          <a:xfrm>
            <a:off x="8300692" y="1746290"/>
            <a:ext cx="2851842" cy="553998"/>
          </a:xfrm>
          <a:prstGeom prst="rect">
            <a:avLst/>
          </a:prstGeom>
          <a:blipFill rotWithShape="0">
            <a:blip r:embed="rId9"/>
            <a:stretch>
              <a:fillRect/>
            </a:stretch>
          </a:blipFill>
        </p:spPr>
        <p:txBody>
          <a:bodyPr/>
          <a:lstStyle/>
          <a:p>
            <a:pPr>
              <a:defRPr/>
            </a:pPr>
            <a:r>
              <a:rPr lang="tr-TR">
                <a:noFill/>
              </a:rPr>
              <a:t> </a:t>
            </a:r>
          </a:p>
        </p:txBody>
      </p:sp>
    </p:spTree>
    <p:extLst>
      <p:ext uri="{BB962C8B-B14F-4D97-AF65-F5344CB8AC3E}">
        <p14:creationId xmlns:p14="http://schemas.microsoft.com/office/powerpoint/2010/main" val="569858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127"/>
                                        </p:tgtEl>
                                        <p:attrNameLst>
                                          <p:attrName>style.visibility</p:attrName>
                                        </p:attrNameLst>
                                      </p:cBhvr>
                                      <p:to>
                                        <p:strVal val="visible"/>
                                      </p:to>
                                    </p:set>
                                    <p:anim calcmode="lin" valueType="num">
                                      <p:cBhvr additive="base">
                                        <p:cTn id="43" dur="500" fill="hold"/>
                                        <p:tgtEl>
                                          <p:spTgt spid="5127"/>
                                        </p:tgtEl>
                                        <p:attrNameLst>
                                          <p:attrName>ppt_x</p:attrName>
                                        </p:attrNameLst>
                                      </p:cBhvr>
                                      <p:tavLst>
                                        <p:tav tm="0">
                                          <p:val>
                                            <p:strVal val="#ppt_x"/>
                                          </p:val>
                                        </p:tav>
                                        <p:tav tm="100000">
                                          <p:val>
                                            <p:strVal val="#ppt_x"/>
                                          </p:val>
                                        </p:tav>
                                      </p:tavLst>
                                    </p:anim>
                                    <p:anim calcmode="lin" valueType="num">
                                      <p:cBhvr additive="base">
                                        <p:cTn id="4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ppt_x"/>
                                          </p:val>
                                        </p:tav>
                                        <p:tav tm="100000">
                                          <p:val>
                                            <p:strVal val="#ppt_x"/>
                                          </p:val>
                                        </p:tav>
                                      </p:tavLst>
                                    </p:anim>
                                    <p:anim calcmode="lin" valueType="num">
                                      <p:cBhvr additive="base">
                                        <p:cTn id="50"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65100"/>
            <a:ext cx="112172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3105150"/>
            <a:ext cx="4287837"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417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3188" y="-144463"/>
            <a:ext cx="4287837" cy="375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3" y="358775"/>
            <a:ext cx="62007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988" y="3892550"/>
            <a:ext cx="3005137"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8063" y="4130675"/>
            <a:ext cx="1638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Resim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1250" y="3608388"/>
            <a:ext cx="51958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7213" y="5838825"/>
            <a:ext cx="77660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Düz Ok Bağlayıcısı 2"/>
          <p:cNvCxnSpPr/>
          <p:nvPr/>
        </p:nvCxnSpPr>
        <p:spPr>
          <a:xfrm flipH="1">
            <a:off x="1683192" y="4988829"/>
            <a:ext cx="379828" cy="8563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Düz Ok Bağlayıcısı 4"/>
          <p:cNvCxnSpPr/>
          <p:nvPr/>
        </p:nvCxnSpPr>
        <p:spPr>
          <a:xfrm>
            <a:off x="2063020" y="5001993"/>
            <a:ext cx="666112" cy="279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rot="17549086">
            <a:off x="965775" y="5096727"/>
            <a:ext cx="1375558" cy="369332"/>
          </a:xfrm>
          <a:prstGeom prst="rect">
            <a:avLst/>
          </a:prstGeom>
          <a:noFill/>
        </p:spPr>
        <p:txBody>
          <a:bodyPr wrap="square" rtlCol="0">
            <a:spAutoFit/>
          </a:bodyPr>
          <a:lstStyle/>
          <a:p>
            <a:r>
              <a:rPr lang="tr-TR" dirty="0" err="1" smtClean="0"/>
              <a:t>mgcos</a:t>
            </a:r>
            <a:r>
              <a:rPr lang="tr-TR" dirty="0" err="1" smtClean="0">
                <a:latin typeface="Symbol" panose="05050102010706020507" pitchFamily="18" charset="2"/>
              </a:rPr>
              <a:t>q</a:t>
            </a:r>
            <a:endParaRPr lang="tr-TR" dirty="0">
              <a:latin typeface="Symbol" panose="05050102010706020507" pitchFamily="18" charset="2"/>
            </a:endParaRPr>
          </a:p>
        </p:txBody>
      </p:sp>
      <p:sp>
        <p:nvSpPr>
          <p:cNvPr id="16" name="Metin kutusu 15"/>
          <p:cNvSpPr txBox="1"/>
          <p:nvPr/>
        </p:nvSpPr>
        <p:spPr>
          <a:xfrm rot="1550187">
            <a:off x="2478772" y="5082658"/>
            <a:ext cx="1375558" cy="369332"/>
          </a:xfrm>
          <a:prstGeom prst="rect">
            <a:avLst/>
          </a:prstGeom>
          <a:noFill/>
        </p:spPr>
        <p:txBody>
          <a:bodyPr wrap="square" rtlCol="0">
            <a:spAutoFit/>
          </a:bodyPr>
          <a:lstStyle/>
          <a:p>
            <a:r>
              <a:rPr lang="tr-TR" dirty="0" err="1" smtClean="0"/>
              <a:t>mgsin</a:t>
            </a:r>
            <a:r>
              <a:rPr lang="tr-TR" dirty="0" err="1" smtClean="0">
                <a:latin typeface="Symbol" panose="05050102010706020507" pitchFamily="18" charset="2"/>
              </a:rPr>
              <a:t>q</a:t>
            </a:r>
            <a:endParaRPr lang="tr-TR" dirty="0">
              <a:latin typeface="Symbol" panose="05050102010706020507" pitchFamily="18" charset="2"/>
            </a:endParaRPr>
          </a:p>
        </p:txBody>
      </p:sp>
    </p:spTree>
    <p:extLst>
      <p:ext uri="{BB962C8B-B14F-4D97-AF65-F5344CB8AC3E}">
        <p14:creationId xmlns:p14="http://schemas.microsoft.com/office/powerpoint/2010/main" val="368801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ppt_x"/>
                                          </p:val>
                                        </p:tav>
                                        <p:tav tm="100000">
                                          <p:val>
                                            <p:strVal val="#ppt_x"/>
                                          </p:val>
                                        </p:tav>
                                      </p:tavLst>
                                    </p:anim>
                                    <p:anim calcmode="lin" valueType="num">
                                      <p:cBhvr additive="base">
                                        <p:cTn id="20"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additive="base">
                                        <p:cTn id="25" dur="500" fill="hold"/>
                                        <p:tgtEl>
                                          <p:spTgt spid="3078"/>
                                        </p:tgtEl>
                                        <p:attrNameLst>
                                          <p:attrName>ppt_x</p:attrName>
                                        </p:attrNameLst>
                                      </p:cBhvr>
                                      <p:tavLst>
                                        <p:tav tm="0">
                                          <p:val>
                                            <p:strVal val="#ppt_x"/>
                                          </p:val>
                                        </p:tav>
                                        <p:tav tm="100000">
                                          <p:val>
                                            <p:strVal val="#ppt_x"/>
                                          </p:val>
                                        </p:tav>
                                      </p:tavLst>
                                    </p:anim>
                                    <p:anim calcmode="lin" valueType="num">
                                      <p:cBhvr additive="base">
                                        <p:cTn id="2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79"/>
                                        </p:tgtEl>
                                        <p:attrNameLst>
                                          <p:attrName>style.visibility</p:attrName>
                                        </p:attrNameLst>
                                      </p:cBhvr>
                                      <p:to>
                                        <p:strVal val="visible"/>
                                      </p:to>
                                    </p:set>
                                    <p:anim calcmode="lin" valueType="num">
                                      <p:cBhvr additive="base">
                                        <p:cTn id="31" dur="500" fill="hold"/>
                                        <p:tgtEl>
                                          <p:spTgt spid="3079"/>
                                        </p:tgtEl>
                                        <p:attrNameLst>
                                          <p:attrName>ppt_x</p:attrName>
                                        </p:attrNameLst>
                                      </p:cBhvr>
                                      <p:tavLst>
                                        <p:tav tm="0">
                                          <p:val>
                                            <p:strVal val="#ppt_x"/>
                                          </p:val>
                                        </p:tav>
                                        <p:tav tm="100000">
                                          <p:val>
                                            <p:strVal val="#ppt_x"/>
                                          </p:val>
                                        </p:tav>
                                      </p:tavLst>
                                    </p:anim>
                                    <p:anim calcmode="lin" valueType="num">
                                      <p:cBhvr additive="base">
                                        <p:cTn id="32"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553998"/>
            <a:ext cx="9291333" cy="707886"/>
          </a:xfrm>
          <a:prstGeom prst="rect">
            <a:avLst/>
          </a:prstGeom>
        </p:spPr>
        <p:txBody>
          <a:bodyPr wrap="square">
            <a:spAutoFit/>
          </a:bodyPr>
          <a:lstStyle/>
          <a:p>
            <a:pPr marL="285750" indent="-285750" algn="just">
              <a:buFont typeface="Arial" panose="020B0604020202020204" pitchFamily="34" charset="0"/>
              <a:buChar char="•"/>
            </a:pPr>
            <a:r>
              <a:rPr lang="en-US" sz="2000" dirty="0"/>
              <a:t>For very short time intervals, the average angular speed approaches the instantaneous angular speed, just as in the linear case.</a:t>
            </a:r>
            <a:endParaRPr lang="tr-TR" sz="2000" dirty="0"/>
          </a:p>
        </p:txBody>
      </p:sp>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3"/>
          <a:stretch>
            <a:fillRect/>
          </a:stretch>
        </p:blipFill>
        <p:spPr>
          <a:xfrm>
            <a:off x="9091122" y="1244161"/>
            <a:ext cx="2891872" cy="2845040"/>
          </a:xfrm>
          <a:prstGeom prst="rect">
            <a:avLst/>
          </a:prstGeom>
        </p:spPr>
      </p:pic>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4"/>
          <a:stretch>
            <a:fillRect/>
          </a:stretch>
        </p:blipFill>
        <p:spPr>
          <a:xfrm>
            <a:off x="192301" y="1560357"/>
            <a:ext cx="8636539" cy="1766249"/>
          </a:xfrm>
          <a:prstGeom prst="rect">
            <a:avLst/>
          </a:prstGeom>
        </p:spPr>
      </p:pic>
      <p:sp>
        <p:nvSpPr>
          <p:cNvPr id="13" name="Dikdörtgen 12"/>
          <p:cNvSpPr/>
          <p:nvPr/>
        </p:nvSpPr>
        <p:spPr>
          <a:xfrm>
            <a:off x="7890478" y="2434772"/>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mc:Choice xmlns:a14="http://schemas.microsoft.com/office/drawing/2010/main" Requires="a14">
          <p:sp>
            <p:nvSpPr>
              <p:cNvPr id="14" name="Dikdörtgen 13"/>
              <p:cNvSpPr/>
              <p:nvPr/>
            </p:nvSpPr>
            <p:spPr>
              <a:xfrm>
                <a:off x="548640" y="3656086"/>
                <a:ext cx="8280200" cy="923330"/>
              </a:xfrm>
              <a:prstGeom prst="rect">
                <a:avLst/>
              </a:prstGeom>
              <a:ln>
                <a:solidFill>
                  <a:srgbClr val="FF0000"/>
                </a:solidFill>
              </a:ln>
            </p:spPr>
            <p:txBody>
              <a:bodyPr wrap="square">
                <a:spAutoFit/>
              </a:bodyPr>
              <a:lstStyle/>
              <a:p>
                <a:r>
                  <a:rPr lang="en-US" dirty="0"/>
                  <a:t>We take </a:t>
                </a:r>
                <a14:m>
                  <m:oMath xmlns:m="http://schemas.openxmlformats.org/officeDocument/2006/math">
                    <m:r>
                      <a:rPr lang="en-US" i="1" dirty="0" smtClean="0">
                        <a:latin typeface="Cambria Math" panose="02040503050406030204" pitchFamily="18" charset="0"/>
                        <a:ea typeface="Cambria Math" panose="02040503050406030204" pitchFamily="18" charset="0"/>
                      </a:rPr>
                      <m:t>𝜔</m:t>
                    </m:r>
                  </m:oMath>
                </a14:m>
                <a:r>
                  <a:rPr lang="en-US" dirty="0"/>
                  <a:t> to be positive when </a:t>
                </a:r>
                <a14:m>
                  <m:oMath xmlns:m="http://schemas.openxmlformats.org/officeDocument/2006/math">
                    <m:r>
                      <a:rPr lang="en-US" i="1" dirty="0" smtClean="0">
                        <a:latin typeface="Cambria Math" panose="02040503050406030204" pitchFamily="18" charset="0"/>
                        <a:ea typeface="Cambria Math" panose="02040503050406030204" pitchFamily="18" charset="0"/>
                      </a:rPr>
                      <m:t>𝜃</m:t>
                    </m:r>
                  </m:oMath>
                </a14:m>
                <a:r>
                  <a:rPr lang="en-US" dirty="0"/>
                  <a:t> is increasing (counterclockwise motion) and negative when </a:t>
                </a:r>
                <a14:m>
                  <m:oMath xmlns:m="http://schemas.openxmlformats.org/officeDocument/2006/math">
                    <m:r>
                      <a:rPr lang="en-US" i="1" dirty="0">
                        <a:latin typeface="Cambria Math" panose="02040503050406030204" pitchFamily="18" charset="0"/>
                        <a:ea typeface="Cambria Math" panose="02040503050406030204" pitchFamily="18" charset="0"/>
                      </a:rPr>
                      <m:t>𝜃</m:t>
                    </m:r>
                  </m:oMath>
                </a14:m>
                <a:r>
                  <a:rPr lang="en-US" dirty="0"/>
                  <a:t> is decreasing (clockwise motion). When the angular speed is constant, the instantaneous angular speed is equal to the average angular speed.</a:t>
                </a:r>
                <a:endParaRPr lang="tr-TR" dirty="0"/>
              </a:p>
            </p:txBody>
          </p:sp>
        </mc:Choice>
        <mc:Fallback>
          <p:sp>
            <p:nvSpPr>
              <p:cNvPr id="14" name="Dikdörtgen 13"/>
              <p:cNvSpPr>
                <a:spLocks noRot="1" noChangeAspect="1" noMove="1" noResize="1" noEditPoints="1" noAdjustHandles="1" noChangeArrowheads="1" noChangeShapeType="1" noTextEdit="1"/>
              </p:cNvSpPr>
              <p:nvPr/>
            </p:nvSpPr>
            <p:spPr>
              <a:xfrm>
                <a:off x="548640" y="3656086"/>
                <a:ext cx="8280200" cy="923330"/>
              </a:xfrm>
              <a:prstGeom prst="rect">
                <a:avLst/>
              </a:prstGeom>
              <a:blipFill>
                <a:blip r:embed="rId5"/>
                <a:stretch>
                  <a:fillRect l="-515" t="-3268" r="-74" b="-9150"/>
                </a:stretch>
              </a:blipFill>
              <a:ln>
                <a:solidFill>
                  <a:srgbClr val="FF0000"/>
                </a:solidFill>
              </a:ln>
            </p:spPr>
            <p:txBody>
              <a:bodyPr/>
              <a:lstStyle/>
              <a:p>
                <a:r>
                  <a:rPr lang="tr-TR">
                    <a:noFill/>
                  </a:rPr>
                  <a:t> </a:t>
                </a:r>
              </a:p>
            </p:txBody>
          </p:sp>
        </mc:Fallback>
      </mc:AlternateContent>
    </p:spTree>
    <p:extLst>
      <p:ext uri="{BB962C8B-B14F-4D97-AF65-F5344CB8AC3E}">
        <p14:creationId xmlns:p14="http://schemas.microsoft.com/office/powerpoint/2010/main" val="40287430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13" y="358775"/>
            <a:ext cx="62007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358775"/>
            <a:ext cx="5553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1392238"/>
            <a:ext cx="297973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Resim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9338" y="2805113"/>
            <a:ext cx="255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Resim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4925" y="2857500"/>
            <a:ext cx="32670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Resim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4538" y="4165600"/>
            <a:ext cx="71913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Resim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8388" y="5476875"/>
            <a:ext cx="5981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215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500"/>
                                        <p:tgtEl>
                                          <p:spTgt spid="41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03"/>
                                        </p:tgtEl>
                                        <p:attrNameLst>
                                          <p:attrName>style.visibility</p:attrName>
                                        </p:attrNameLst>
                                      </p:cBhvr>
                                      <p:to>
                                        <p:strVal val="visible"/>
                                      </p:to>
                                    </p:set>
                                    <p:animEffect transition="in" filter="fade">
                                      <p:cBhvr>
                                        <p:cTn id="22" dur="500"/>
                                        <p:tgtEl>
                                          <p:spTgt spid="41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fade">
                                      <p:cBhvr>
                                        <p:cTn id="27"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8438" y="3541713"/>
            <a:ext cx="93630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 y="139700"/>
            <a:ext cx="48990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139700"/>
            <a:ext cx="50863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1630363"/>
            <a:ext cx="73755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4463" y="2997200"/>
            <a:ext cx="78867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7450" y="5438775"/>
            <a:ext cx="3238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139700"/>
            <a:ext cx="48990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523875"/>
            <a:ext cx="41386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1535113"/>
            <a:ext cx="47942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Resim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2300" y="2657475"/>
            <a:ext cx="59531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Resim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4375" y="3724275"/>
            <a:ext cx="27987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264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additive="base">
                                        <p:cTn id="19" dur="500" fill="hold"/>
                                        <p:tgtEl>
                                          <p:spTgt spid="6149"/>
                                        </p:tgtEl>
                                        <p:attrNameLst>
                                          <p:attrName>ppt_x</p:attrName>
                                        </p:attrNameLst>
                                      </p:cBhvr>
                                      <p:tavLst>
                                        <p:tav tm="0">
                                          <p:val>
                                            <p:strVal val="#ppt_x"/>
                                          </p:val>
                                        </p:tav>
                                        <p:tav tm="100000">
                                          <p:val>
                                            <p:strVal val="#ppt_x"/>
                                          </p:val>
                                        </p:tav>
                                      </p:tavLst>
                                    </p:anim>
                                    <p:anim calcmode="lin" valueType="num">
                                      <p:cBhvr additive="base">
                                        <p:cTn id="20"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anim calcmode="lin" valueType="num">
                                      <p:cBhvr additive="base">
                                        <p:cTn id="25" dur="500" fill="hold"/>
                                        <p:tgtEl>
                                          <p:spTgt spid="6150"/>
                                        </p:tgtEl>
                                        <p:attrNameLst>
                                          <p:attrName>ppt_x</p:attrName>
                                        </p:attrNameLst>
                                      </p:cBhvr>
                                      <p:tavLst>
                                        <p:tav tm="0">
                                          <p:val>
                                            <p:strVal val="#ppt_x"/>
                                          </p:val>
                                        </p:tav>
                                        <p:tav tm="100000">
                                          <p:val>
                                            <p:strVal val="#ppt_x"/>
                                          </p:val>
                                        </p:tav>
                                      </p:tavLst>
                                    </p:anim>
                                    <p:anim calcmode="lin" valueType="num">
                                      <p:cBhvr additive="base">
                                        <p:cTn id="26"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139700"/>
            <a:ext cx="48990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8213" y="3124200"/>
            <a:ext cx="10315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1438" y="4068763"/>
            <a:ext cx="85153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34363" y="4646613"/>
            <a:ext cx="30194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6600" y="5622925"/>
            <a:ext cx="73247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710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0"/>
            <a:ext cx="11361737"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394075"/>
            <a:ext cx="6535738"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9334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Resi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492125"/>
            <a:ext cx="51974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492125"/>
            <a:ext cx="50292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25" y="3311525"/>
            <a:ext cx="82677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650" y="4959350"/>
            <a:ext cx="7305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73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Resi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7688" y="0"/>
            <a:ext cx="51974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74625"/>
            <a:ext cx="40195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3" y="2830513"/>
            <a:ext cx="36004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1862138"/>
            <a:ext cx="32766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998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Resi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7688" y="0"/>
            <a:ext cx="51974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74625"/>
            <a:ext cx="40195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8" y="2838450"/>
            <a:ext cx="77628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643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Resi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7688" y="0"/>
            <a:ext cx="519747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850" y="452438"/>
            <a:ext cx="36004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288" y="3060700"/>
            <a:ext cx="106203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150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118681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2970213"/>
            <a:ext cx="44386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002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192301" y="553998"/>
                <a:ext cx="9291333" cy="1631216"/>
              </a:xfrm>
              <a:prstGeom prst="rect">
                <a:avLst/>
              </a:prstGeom>
            </p:spPr>
            <p:txBody>
              <a:bodyPr wrap="square">
                <a:spAutoFit/>
              </a:bodyPr>
              <a:lstStyle/>
              <a:p>
                <a:pPr marL="285750" indent="-285750" algn="just">
                  <a:buFont typeface="Arial" panose="020B0604020202020204" pitchFamily="34" charset="0"/>
                  <a:buChar char="•"/>
                </a:pPr>
                <a:r>
                  <a:rPr lang="en-US" sz="2000" dirty="0" smtClean="0"/>
                  <a:t>The rotor on a helicopter turns at an angular speed of </a:t>
                </a:r>
                <a14:m>
                  <m:oMath xmlns:m="http://schemas.openxmlformats.org/officeDocument/2006/math">
                    <m:r>
                      <a:rPr lang="en-US" sz="2000" i="1" dirty="0" smtClean="0">
                        <a:latin typeface="Cambria Math" panose="02040503050406030204" pitchFamily="18" charset="0"/>
                      </a:rPr>
                      <m:t>3.20</m:t>
                    </m:r>
                    <m:r>
                      <a:rPr lang="tr-TR" sz="2000" b="0" i="1" dirty="0" smtClean="0">
                        <a:latin typeface="Cambria Math" panose="02040503050406030204" pitchFamily="18" charset="0"/>
                      </a:rPr>
                      <m:t>𝑥</m:t>
                    </m:r>
                    <m:sSup>
                      <m:sSupPr>
                        <m:ctrlPr>
                          <a:rPr lang="tr-TR" sz="2000" b="0" i="1" dirty="0" smtClean="0">
                            <a:latin typeface="Cambria Math" panose="02040503050406030204" pitchFamily="18" charset="0"/>
                          </a:rPr>
                        </m:ctrlPr>
                      </m:sSupPr>
                      <m:e>
                        <m:r>
                          <a:rPr lang="tr-TR" sz="2000" b="0" i="1" dirty="0" smtClean="0">
                            <a:latin typeface="Cambria Math" panose="02040503050406030204" pitchFamily="18" charset="0"/>
                          </a:rPr>
                          <m:t>10</m:t>
                        </m:r>
                      </m:e>
                      <m:sup>
                        <m:r>
                          <a:rPr lang="tr-TR" sz="2000" b="0" i="1" dirty="0" smtClean="0">
                            <a:latin typeface="Cambria Math" panose="02040503050406030204" pitchFamily="18" charset="0"/>
                          </a:rPr>
                          <m:t>2</m:t>
                        </m:r>
                      </m:sup>
                    </m:sSup>
                    <m:r>
                      <a:rPr lang="en-US" sz="2000" i="1" dirty="0" smtClean="0">
                        <a:latin typeface="Cambria Math" panose="02040503050406030204" pitchFamily="18" charset="0"/>
                      </a:rPr>
                      <m:t> </m:t>
                    </m:r>
                  </m:oMath>
                </a14:m>
                <a:r>
                  <a:rPr lang="en-US" sz="2000" dirty="0"/>
                  <a:t>revolutions per minute. </a:t>
                </a:r>
                <a:endParaRPr lang="tr-TR" sz="2000" dirty="0"/>
              </a:p>
              <a:p>
                <a:pPr marL="285750" indent="-285750" algn="just">
                  <a:buFont typeface="Arial" panose="020B0604020202020204" pitchFamily="34" charset="0"/>
                  <a:buChar char="•"/>
                </a:pPr>
                <a:r>
                  <a:rPr lang="en-US" sz="2000" dirty="0" smtClean="0"/>
                  <a:t> (</a:t>
                </a:r>
                <a:r>
                  <a:rPr lang="en-US" sz="2000" dirty="0"/>
                  <a:t>a) Express this angular speed in radians per second. </a:t>
                </a:r>
                <a:endParaRPr lang="tr-TR" sz="2000" dirty="0" smtClean="0"/>
              </a:p>
              <a:p>
                <a:pPr marL="285750" indent="-285750" algn="just">
                  <a:buFont typeface="Arial" panose="020B0604020202020204" pitchFamily="34" charset="0"/>
                  <a:buChar char="•"/>
                </a:pPr>
                <a:r>
                  <a:rPr lang="en-US" sz="2000" dirty="0" smtClean="0"/>
                  <a:t>(</a:t>
                </a:r>
                <a:r>
                  <a:rPr lang="en-US" sz="2000" dirty="0"/>
                  <a:t>b) If the rotor has a radius of 2.00 m, what </a:t>
                </a:r>
                <a:r>
                  <a:rPr lang="en-US" sz="2000" dirty="0" err="1"/>
                  <a:t>arclength</a:t>
                </a:r>
                <a:r>
                  <a:rPr lang="en-US" sz="2000" dirty="0"/>
                  <a:t> does the tip of the blade trace out in </a:t>
                </a:r>
                <a14:m>
                  <m:oMath xmlns:m="http://schemas.openxmlformats.org/officeDocument/2006/math">
                    <m:r>
                      <a:rPr lang="en-US" sz="2000" i="1" dirty="0" smtClean="0">
                        <a:latin typeface="Cambria Math" panose="02040503050406030204" pitchFamily="18" charset="0"/>
                      </a:rPr>
                      <m:t>3.00</m:t>
                    </m:r>
                    <m:r>
                      <a:rPr lang="tr-TR" sz="2000" b="0" i="1" dirty="0" smtClean="0">
                        <a:latin typeface="Cambria Math" panose="02040503050406030204" pitchFamily="18" charset="0"/>
                      </a:rPr>
                      <m:t>𝑥</m:t>
                    </m:r>
                    <m:sSup>
                      <m:sSupPr>
                        <m:ctrlPr>
                          <a:rPr lang="tr-TR" sz="2000" i="1" dirty="0">
                            <a:latin typeface="Cambria Math" panose="02040503050406030204" pitchFamily="18" charset="0"/>
                          </a:rPr>
                        </m:ctrlPr>
                      </m:sSupPr>
                      <m:e>
                        <m:r>
                          <a:rPr lang="tr-TR" sz="2000" i="1" dirty="0">
                            <a:latin typeface="Cambria Math" panose="02040503050406030204" pitchFamily="18" charset="0"/>
                          </a:rPr>
                          <m:t>10</m:t>
                        </m:r>
                      </m:e>
                      <m:sup>
                        <m:r>
                          <a:rPr lang="tr-TR" sz="2000" i="1" dirty="0">
                            <a:latin typeface="Cambria Math" panose="02040503050406030204" pitchFamily="18" charset="0"/>
                          </a:rPr>
                          <m:t>2</m:t>
                        </m:r>
                      </m:sup>
                    </m:sSup>
                    <m:r>
                      <a:rPr lang="en-US" sz="2000" i="1" dirty="0" smtClean="0">
                        <a:latin typeface="Cambria Math" panose="02040503050406030204" pitchFamily="18" charset="0"/>
                      </a:rPr>
                      <m:t>𝑠</m:t>
                    </m:r>
                  </m:oMath>
                </a14:m>
                <a:r>
                  <a:rPr lang="en-US" sz="2000" dirty="0"/>
                  <a:t>?</a:t>
                </a:r>
                <a:endParaRPr lang="tr-TR" sz="2000" dirty="0"/>
              </a:p>
            </p:txBody>
          </p:sp>
        </mc:Choice>
        <mc:Fallback>
          <p:sp>
            <p:nvSpPr>
              <p:cNvPr id="2" name="Dikdörtgen 1"/>
              <p:cNvSpPr>
                <a:spLocks noRot="1" noChangeAspect="1" noMove="1" noResize="1" noEditPoints="1" noAdjustHandles="1" noChangeArrowheads="1" noChangeShapeType="1" noTextEdit="1"/>
              </p:cNvSpPr>
              <p:nvPr/>
            </p:nvSpPr>
            <p:spPr>
              <a:xfrm>
                <a:off x="192301" y="553998"/>
                <a:ext cx="9291333" cy="1631216"/>
              </a:xfrm>
              <a:prstGeom prst="rect">
                <a:avLst/>
              </a:prstGeom>
              <a:blipFill>
                <a:blip r:embed="rId3"/>
                <a:stretch>
                  <a:fillRect l="-591" t="-2247" r="-656" b="-5993"/>
                </a:stretch>
              </a:blipFill>
            </p:spPr>
            <p:txBody>
              <a:bodyPr/>
              <a:lstStyle/>
              <a:p>
                <a:r>
                  <a:rPr lang="tr-TR">
                    <a:noFill/>
                  </a:rPr>
                  <a:t> </a:t>
                </a:r>
              </a:p>
            </p:txBody>
          </p:sp>
        </mc:Fallback>
      </mc:AlternateContent>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mc:Choice xmlns:a14="http://schemas.microsoft.com/office/drawing/2010/main" Requires="a14">
          <p:sp>
            <p:nvSpPr>
              <p:cNvPr id="3" name="Dikdörtgen 2"/>
              <p:cNvSpPr/>
              <p:nvPr/>
            </p:nvSpPr>
            <p:spPr>
              <a:xfrm>
                <a:off x="676614" y="2468243"/>
                <a:ext cx="315227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tr-TR" b="0" i="1" dirty="0" smtClean="0">
                          <a:latin typeface="Cambria Math" panose="02040503050406030204" pitchFamily="18" charset="0"/>
                        </a:rPr>
                        <m:t>1 </m:t>
                      </m:r>
                      <m:r>
                        <a:rPr lang="tr-TR" b="0" i="1" dirty="0" smtClean="0">
                          <a:latin typeface="Cambria Math" panose="02040503050406030204" pitchFamily="18" charset="0"/>
                        </a:rPr>
                        <m:t>𝑟𝑒𝑣</m:t>
                      </m:r>
                      <m:r>
                        <a:rPr lang="tr-TR" b="0" i="1" dirty="0" smtClean="0">
                          <a:latin typeface="Cambria Math" panose="02040503050406030204" pitchFamily="18" charset="0"/>
                        </a:rPr>
                        <m:t>=2</m:t>
                      </m:r>
                      <m:r>
                        <a:rPr lang="tr-TR" b="0" i="1" dirty="0" smtClean="0">
                          <a:latin typeface="Cambria Math" panose="02040503050406030204" pitchFamily="18" charset="0"/>
                          <a:ea typeface="Cambria Math" panose="02040503050406030204" pitchFamily="18" charset="0"/>
                        </a:rPr>
                        <m:t>𝜋</m:t>
                      </m:r>
                      <m:r>
                        <a:rPr lang="tr-TR" b="0" i="1" dirty="0" smtClean="0">
                          <a:latin typeface="Cambria Math" panose="02040503050406030204" pitchFamily="18" charset="0"/>
                          <a:ea typeface="Cambria Math" panose="02040503050406030204" pitchFamily="18" charset="0"/>
                        </a:rPr>
                        <m:t> </m:t>
                      </m:r>
                      <m:r>
                        <a:rPr lang="tr-TR" b="0" i="1" dirty="0" smtClean="0">
                          <a:latin typeface="Cambria Math" panose="02040503050406030204" pitchFamily="18" charset="0"/>
                          <a:ea typeface="Cambria Math" panose="02040503050406030204" pitchFamily="18" charset="0"/>
                        </a:rPr>
                        <m:t>𝑎𝑛𝑑</m:t>
                      </m:r>
                      <m:r>
                        <a:rPr lang="tr-TR" b="0" i="1" dirty="0" smtClean="0">
                          <a:latin typeface="Cambria Math" panose="02040503050406030204" pitchFamily="18" charset="0"/>
                          <a:ea typeface="Cambria Math" panose="02040503050406030204" pitchFamily="18" charset="0"/>
                        </a:rPr>
                        <m:t>  60</m:t>
                      </m:r>
                      <m:r>
                        <a:rPr lang="tr-TR" b="0" i="1" dirty="0" smtClean="0">
                          <a:latin typeface="Cambria Math" panose="02040503050406030204" pitchFamily="18" charset="0"/>
                          <a:ea typeface="Cambria Math" panose="02040503050406030204" pitchFamily="18" charset="0"/>
                        </a:rPr>
                        <m:t>𝑠</m:t>
                      </m:r>
                      <m:r>
                        <a:rPr lang="tr-TR" b="0" i="1" dirty="0" smtClean="0">
                          <a:latin typeface="Cambria Math" panose="02040503050406030204" pitchFamily="18" charset="0"/>
                          <a:ea typeface="Cambria Math" panose="02040503050406030204" pitchFamily="18" charset="0"/>
                        </a:rPr>
                        <m:t>=1 </m:t>
                      </m:r>
                      <m:r>
                        <a:rPr lang="tr-TR" b="0" i="1" dirty="0" smtClean="0">
                          <a:latin typeface="Cambria Math" panose="02040503050406030204" pitchFamily="18" charset="0"/>
                          <a:ea typeface="Cambria Math" panose="02040503050406030204" pitchFamily="18" charset="0"/>
                        </a:rPr>
                        <m:t>𝑚𝑖𝑛</m:t>
                      </m:r>
                    </m:oMath>
                  </m:oMathPara>
                </a14:m>
                <a:endParaRPr lang="tr-TR" dirty="0"/>
              </a:p>
            </p:txBody>
          </p:sp>
        </mc:Choice>
        <mc:Fallback>
          <p:sp>
            <p:nvSpPr>
              <p:cNvPr id="3" name="Dikdörtgen 2"/>
              <p:cNvSpPr>
                <a:spLocks noRot="1" noChangeAspect="1" noMove="1" noResize="1" noEditPoints="1" noAdjustHandles="1" noChangeArrowheads="1" noChangeShapeType="1" noTextEdit="1"/>
              </p:cNvSpPr>
              <p:nvPr/>
            </p:nvSpPr>
            <p:spPr>
              <a:xfrm>
                <a:off x="676614" y="2468243"/>
                <a:ext cx="3152273" cy="369332"/>
              </a:xfrm>
              <a:prstGeom prst="rect">
                <a:avLst/>
              </a:prstGeom>
              <a:blipFill>
                <a:blip r:embed="rId4"/>
                <a:stretch>
                  <a:fillRect/>
                </a:stretch>
              </a:blipFill>
            </p:spPr>
            <p:txBody>
              <a:bodyPr/>
              <a:lstStyle/>
              <a:p>
                <a:r>
                  <a:rPr lang="tr-TR">
                    <a:noFill/>
                  </a:rPr>
                  <a:t> </a:t>
                </a:r>
              </a:p>
            </p:txBody>
          </p:sp>
        </mc:Fallback>
      </mc:AlternateContent>
      <p:pic>
        <p:nvPicPr>
          <p:cNvPr id="8" name="Resim 7"/>
          <p:cNvPicPr>
            <a:picLocks noChangeAspect="1"/>
          </p:cNvPicPr>
          <p:nvPr/>
        </p:nvPicPr>
        <p:blipFill>
          <a:blip r:embed="rId5"/>
          <a:stretch>
            <a:fillRect/>
          </a:stretch>
        </p:blipFill>
        <p:spPr>
          <a:xfrm>
            <a:off x="4507092" y="2537929"/>
            <a:ext cx="6904137" cy="3758368"/>
          </a:xfrm>
          <a:prstGeom prst="rect">
            <a:avLst/>
          </a:prstGeom>
        </p:spPr>
      </p:pic>
    </p:spTree>
    <p:extLst>
      <p:ext uri="{BB962C8B-B14F-4D97-AF65-F5344CB8AC3E}">
        <p14:creationId xmlns:p14="http://schemas.microsoft.com/office/powerpoint/2010/main" val="30544933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77788"/>
            <a:ext cx="44386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8" y="3946525"/>
            <a:ext cx="7696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738" y="368300"/>
            <a:ext cx="67818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 6"/>
          <p:cNvGrpSpPr>
            <a:grpSpLocks/>
          </p:cNvGrpSpPr>
          <p:nvPr/>
        </p:nvGrpSpPr>
        <p:grpSpPr bwMode="auto">
          <a:xfrm>
            <a:off x="2516188" y="660400"/>
            <a:ext cx="1487487" cy="1493838"/>
            <a:chOff x="2516868" y="660902"/>
            <a:chExt cx="1486274" cy="1493821"/>
          </a:xfrm>
        </p:grpSpPr>
        <p:cxnSp>
          <p:nvCxnSpPr>
            <p:cNvPr id="8" name="Düz Ok Bağlayıcısı 7"/>
            <p:cNvCxnSpPr/>
            <p:nvPr/>
          </p:nvCxnSpPr>
          <p:spPr>
            <a:xfrm flipH="1" flipV="1">
              <a:off x="2597764" y="660902"/>
              <a:ext cx="19034" cy="149382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flipV="1">
              <a:off x="2597764" y="2119798"/>
              <a:ext cx="1405378" cy="3492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Yay 9"/>
            <p:cNvSpPr/>
            <p:nvPr/>
          </p:nvSpPr>
          <p:spPr>
            <a:xfrm>
              <a:off x="2516868" y="1773727"/>
              <a:ext cx="271241" cy="126999"/>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tr-TR"/>
            </a:p>
          </p:txBody>
        </p:sp>
        <p:sp>
          <p:nvSpPr>
            <p:cNvPr id="11" name="Metin kutusu 10"/>
            <p:cNvSpPr txBox="1">
              <a:spLocks noRot="1" noChangeAspect="1" noMove="1" noResize="1" noEditPoints="1" noAdjustHandles="1" noChangeArrowheads="1" noChangeShapeType="1" noTextEdit="1"/>
            </p:cNvSpPr>
            <p:nvPr/>
          </p:nvSpPr>
          <p:spPr>
            <a:xfrm>
              <a:off x="2672203" y="1497480"/>
              <a:ext cx="197746" cy="276999"/>
            </a:xfrm>
            <a:prstGeom prst="rect">
              <a:avLst/>
            </a:prstGeom>
            <a:blipFill rotWithShape="0">
              <a:blip r:embed="rId5"/>
              <a:stretch>
                <a:fillRect l="-18182" r="-12121"/>
              </a:stretch>
            </a:blipFill>
          </p:spPr>
          <p:txBody>
            <a:bodyPr/>
            <a:lstStyle/>
            <a:p>
              <a:pPr>
                <a:defRPr/>
              </a:pPr>
              <a:r>
                <a:rPr lang="tr-TR">
                  <a:noFill/>
                </a:rPr>
                <a:t> </a:t>
              </a:r>
            </a:p>
          </p:txBody>
        </p:sp>
      </p:grpSp>
    </p:spTree>
    <p:extLst>
      <p:ext uri="{BB962C8B-B14F-4D97-AF65-F5344CB8AC3E}">
        <p14:creationId xmlns:p14="http://schemas.microsoft.com/office/powerpoint/2010/main" val="1783148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77788"/>
            <a:ext cx="44386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368300"/>
            <a:ext cx="67818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 y="3787775"/>
            <a:ext cx="101250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 9"/>
          <p:cNvGrpSpPr>
            <a:grpSpLocks/>
          </p:cNvGrpSpPr>
          <p:nvPr/>
        </p:nvGrpSpPr>
        <p:grpSpPr bwMode="auto">
          <a:xfrm>
            <a:off x="2516188" y="660400"/>
            <a:ext cx="1487487" cy="1493838"/>
            <a:chOff x="2516868" y="660902"/>
            <a:chExt cx="1486274" cy="1493821"/>
          </a:xfrm>
        </p:grpSpPr>
        <p:cxnSp>
          <p:nvCxnSpPr>
            <p:cNvPr id="3" name="Düz Ok Bağlayıcısı 2"/>
            <p:cNvCxnSpPr/>
            <p:nvPr/>
          </p:nvCxnSpPr>
          <p:spPr>
            <a:xfrm flipH="1" flipV="1">
              <a:off x="2597764" y="660902"/>
              <a:ext cx="19034" cy="149382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p:nvPr/>
          </p:nvCxnSpPr>
          <p:spPr>
            <a:xfrm flipV="1">
              <a:off x="2597764" y="2119798"/>
              <a:ext cx="1405378" cy="3492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Yay 4"/>
            <p:cNvSpPr/>
            <p:nvPr/>
          </p:nvSpPr>
          <p:spPr>
            <a:xfrm>
              <a:off x="2516868" y="1773727"/>
              <a:ext cx="271241" cy="126999"/>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tr-TR"/>
            </a:p>
          </p:txBody>
        </p:sp>
        <p:sp>
          <p:nvSpPr>
            <p:cNvPr id="9" name="Metin kutusu 8"/>
            <p:cNvSpPr txBox="1">
              <a:spLocks noRot="1" noChangeAspect="1" noMove="1" noResize="1" noEditPoints="1" noAdjustHandles="1" noChangeArrowheads="1" noChangeShapeType="1" noTextEdit="1"/>
            </p:cNvSpPr>
            <p:nvPr/>
          </p:nvSpPr>
          <p:spPr>
            <a:xfrm>
              <a:off x="2672203" y="1497480"/>
              <a:ext cx="197746" cy="276999"/>
            </a:xfrm>
            <a:prstGeom prst="rect">
              <a:avLst/>
            </a:prstGeom>
            <a:blipFill rotWithShape="0">
              <a:blip r:embed="rId5"/>
              <a:stretch>
                <a:fillRect l="-18182" r="-12121"/>
              </a:stretch>
            </a:blipFill>
          </p:spPr>
          <p:txBody>
            <a:bodyPr/>
            <a:lstStyle/>
            <a:p>
              <a:pPr>
                <a:defRPr/>
              </a:pPr>
              <a:r>
                <a:rPr lang="tr-TR">
                  <a:noFill/>
                </a:rPr>
                <a:t> </a:t>
              </a:r>
            </a:p>
          </p:txBody>
        </p:sp>
      </p:grpSp>
    </p:spTree>
    <p:extLst>
      <p:ext uri="{BB962C8B-B14F-4D97-AF65-F5344CB8AC3E}">
        <p14:creationId xmlns:p14="http://schemas.microsoft.com/office/powerpoint/2010/main" val="3661279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635000"/>
            <a:ext cx="85058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4225" y="989013"/>
            <a:ext cx="36734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141663"/>
            <a:ext cx="5276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0175" y="4181475"/>
            <a:ext cx="58023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5702300"/>
            <a:ext cx="71723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46925" y="3397250"/>
            <a:ext cx="50450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 9"/>
          <p:cNvGrpSpPr>
            <a:grpSpLocks/>
          </p:cNvGrpSpPr>
          <p:nvPr/>
        </p:nvGrpSpPr>
        <p:grpSpPr bwMode="auto">
          <a:xfrm>
            <a:off x="8680450" y="3636963"/>
            <a:ext cx="1106488" cy="1089025"/>
            <a:chOff x="2516868" y="660902"/>
            <a:chExt cx="1486274" cy="1493821"/>
          </a:xfrm>
        </p:grpSpPr>
        <p:cxnSp>
          <p:nvCxnSpPr>
            <p:cNvPr id="11" name="Düz Ok Bağlayıcısı 10"/>
            <p:cNvCxnSpPr/>
            <p:nvPr/>
          </p:nvCxnSpPr>
          <p:spPr>
            <a:xfrm flipH="1" flipV="1">
              <a:off x="2597899" y="660902"/>
              <a:ext cx="19192" cy="149382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p:nvPr/>
          </p:nvCxnSpPr>
          <p:spPr>
            <a:xfrm flipV="1">
              <a:off x="2597899" y="2119882"/>
              <a:ext cx="1405243" cy="3484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Yay 12"/>
            <p:cNvSpPr/>
            <p:nvPr/>
          </p:nvSpPr>
          <p:spPr>
            <a:xfrm>
              <a:off x="2516868" y="1773646"/>
              <a:ext cx="270814" cy="12847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tr-TR"/>
            </a:p>
          </p:txBody>
        </p:sp>
        <p:sp>
          <p:nvSpPr>
            <p:cNvPr id="14" name="Metin kutusu 13"/>
            <p:cNvSpPr txBox="1">
              <a:spLocks noRot="1" noChangeAspect="1" noMove="1" noResize="1" noEditPoints="1" noAdjustHandles="1" noChangeArrowheads="1" noChangeShapeType="1" noTextEdit="1"/>
            </p:cNvSpPr>
            <p:nvPr/>
          </p:nvSpPr>
          <p:spPr>
            <a:xfrm>
              <a:off x="2672203" y="1497480"/>
              <a:ext cx="197746" cy="276999"/>
            </a:xfrm>
            <a:prstGeom prst="rect">
              <a:avLst/>
            </a:prstGeom>
            <a:blipFill rotWithShape="0">
              <a:blip r:embed="rId8"/>
              <a:stretch>
                <a:fillRect l="-41667" r="-37500" b="-36364"/>
              </a:stretch>
            </a:blipFill>
          </p:spPr>
          <p:txBody>
            <a:bodyPr/>
            <a:lstStyle/>
            <a:p>
              <a:pPr>
                <a:defRPr/>
              </a:pPr>
              <a:r>
                <a:rPr lang="tr-TR">
                  <a:noFill/>
                </a:rPr>
                <a:t> </a:t>
              </a:r>
            </a:p>
          </p:txBody>
        </p:sp>
      </p:grpSp>
    </p:spTree>
    <p:extLst>
      <p:ext uri="{BB962C8B-B14F-4D97-AF65-F5344CB8AC3E}">
        <p14:creationId xmlns:p14="http://schemas.microsoft.com/office/powerpoint/2010/main" val="2558287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1775"/>
            <a:ext cx="11049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3479800"/>
            <a:ext cx="36671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7402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0"/>
            <a:ext cx="637222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5088" y="4162425"/>
            <a:ext cx="76009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Düz Ok Bağlayıcısı 4"/>
          <p:cNvCxnSpPr/>
          <p:nvPr/>
        </p:nvCxnSpPr>
        <p:spPr>
          <a:xfrm>
            <a:off x="5378450" y="3019425"/>
            <a:ext cx="914400" cy="506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Düz Ok Bağlayıcısı 6"/>
          <p:cNvCxnSpPr/>
          <p:nvPr/>
        </p:nvCxnSpPr>
        <p:spPr>
          <a:xfrm flipV="1">
            <a:off x="5378450" y="2238375"/>
            <a:ext cx="433388" cy="78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Düz Ok Bağlayıcısı 5"/>
          <p:cNvCxnSpPr/>
          <p:nvPr/>
        </p:nvCxnSpPr>
        <p:spPr>
          <a:xfrm flipH="1">
            <a:off x="1659988" y="1378634"/>
            <a:ext cx="436098" cy="859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a:off x="2096086" y="1392702"/>
            <a:ext cx="618979" cy="393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Metin kutusu 9"/>
          <p:cNvSpPr txBox="1"/>
          <p:nvPr/>
        </p:nvSpPr>
        <p:spPr>
          <a:xfrm rot="17845536">
            <a:off x="927296" y="1623837"/>
            <a:ext cx="1375558" cy="369332"/>
          </a:xfrm>
          <a:prstGeom prst="rect">
            <a:avLst/>
          </a:prstGeom>
          <a:noFill/>
        </p:spPr>
        <p:txBody>
          <a:bodyPr wrap="square" rtlCol="0">
            <a:spAutoFit/>
          </a:bodyPr>
          <a:lstStyle/>
          <a:p>
            <a:r>
              <a:rPr lang="tr-TR" dirty="0" smtClean="0">
                <a:solidFill>
                  <a:schemeClr val="accent1">
                    <a:lumMod val="75000"/>
                  </a:schemeClr>
                </a:solidFill>
              </a:rPr>
              <a:t>m</a:t>
            </a:r>
            <a:r>
              <a:rPr lang="tr-TR" baseline="-25000" dirty="0" smtClean="0">
                <a:solidFill>
                  <a:schemeClr val="accent1">
                    <a:lumMod val="75000"/>
                  </a:schemeClr>
                </a:solidFill>
              </a:rPr>
              <a:t>1</a:t>
            </a:r>
            <a:r>
              <a:rPr lang="tr-TR" dirty="0" smtClean="0">
                <a:solidFill>
                  <a:schemeClr val="accent1">
                    <a:lumMod val="75000"/>
                  </a:schemeClr>
                </a:solidFill>
              </a:rPr>
              <a:t>gcos</a:t>
            </a:r>
            <a:r>
              <a:rPr lang="tr-TR" dirty="0" smtClean="0">
                <a:solidFill>
                  <a:schemeClr val="accent1">
                    <a:lumMod val="75000"/>
                  </a:schemeClr>
                </a:solidFill>
                <a:latin typeface="Symbol" panose="05050102010706020507" pitchFamily="18" charset="2"/>
              </a:rPr>
              <a:t>q</a:t>
            </a:r>
            <a:endParaRPr lang="tr-TR" dirty="0">
              <a:solidFill>
                <a:schemeClr val="accent1">
                  <a:lumMod val="75000"/>
                </a:schemeClr>
              </a:solidFill>
              <a:latin typeface="Symbol" panose="05050102010706020507" pitchFamily="18" charset="2"/>
            </a:endParaRPr>
          </a:p>
        </p:txBody>
      </p:sp>
      <p:sp>
        <p:nvSpPr>
          <p:cNvPr id="11" name="Metin kutusu 10"/>
          <p:cNvSpPr txBox="1"/>
          <p:nvPr/>
        </p:nvSpPr>
        <p:spPr>
          <a:xfrm rot="1795503">
            <a:off x="2143864" y="1756459"/>
            <a:ext cx="1375558" cy="369332"/>
          </a:xfrm>
          <a:prstGeom prst="rect">
            <a:avLst/>
          </a:prstGeom>
          <a:noFill/>
        </p:spPr>
        <p:txBody>
          <a:bodyPr wrap="square" rtlCol="0">
            <a:spAutoFit/>
          </a:bodyPr>
          <a:lstStyle/>
          <a:p>
            <a:r>
              <a:rPr lang="tr-TR" dirty="0" smtClean="0">
                <a:solidFill>
                  <a:schemeClr val="accent1">
                    <a:lumMod val="75000"/>
                  </a:schemeClr>
                </a:solidFill>
              </a:rPr>
              <a:t>m</a:t>
            </a:r>
            <a:r>
              <a:rPr lang="tr-TR" baseline="-25000" dirty="0" smtClean="0">
                <a:solidFill>
                  <a:schemeClr val="accent1">
                    <a:lumMod val="75000"/>
                  </a:schemeClr>
                </a:solidFill>
              </a:rPr>
              <a:t>1</a:t>
            </a:r>
            <a:r>
              <a:rPr lang="tr-TR" dirty="0" smtClean="0">
                <a:solidFill>
                  <a:schemeClr val="accent1">
                    <a:lumMod val="75000"/>
                  </a:schemeClr>
                </a:solidFill>
              </a:rPr>
              <a:t>gsin</a:t>
            </a:r>
            <a:r>
              <a:rPr lang="tr-TR" dirty="0" smtClean="0">
                <a:solidFill>
                  <a:schemeClr val="accent1">
                    <a:lumMod val="75000"/>
                  </a:schemeClr>
                </a:solidFill>
                <a:latin typeface="Symbol" panose="05050102010706020507" pitchFamily="18" charset="2"/>
              </a:rPr>
              <a:t>q</a:t>
            </a:r>
            <a:endParaRPr lang="tr-TR" dirty="0">
              <a:solidFill>
                <a:schemeClr val="accent1">
                  <a:lumMod val="75000"/>
                </a:schemeClr>
              </a:solidFill>
              <a:latin typeface="Symbol" panose="05050102010706020507" pitchFamily="18" charset="2"/>
            </a:endParaRPr>
          </a:p>
        </p:txBody>
      </p:sp>
      <p:cxnSp>
        <p:nvCxnSpPr>
          <p:cNvPr id="12" name="Düz Ok Bağlayıcısı 11"/>
          <p:cNvCxnSpPr/>
          <p:nvPr/>
        </p:nvCxnSpPr>
        <p:spPr>
          <a:xfrm flipH="1">
            <a:off x="3952136" y="2518148"/>
            <a:ext cx="436098" cy="859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Düz Ok Bağlayıcısı 12"/>
          <p:cNvCxnSpPr/>
          <p:nvPr/>
        </p:nvCxnSpPr>
        <p:spPr>
          <a:xfrm>
            <a:off x="4388234" y="2532216"/>
            <a:ext cx="618979" cy="393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rot="17845536">
            <a:off x="3219444" y="2763351"/>
            <a:ext cx="1375558" cy="369332"/>
          </a:xfrm>
          <a:prstGeom prst="rect">
            <a:avLst/>
          </a:prstGeom>
          <a:noFill/>
        </p:spPr>
        <p:txBody>
          <a:bodyPr wrap="square" rtlCol="0">
            <a:spAutoFit/>
          </a:bodyPr>
          <a:lstStyle/>
          <a:p>
            <a:r>
              <a:rPr lang="tr-TR" dirty="0" smtClean="0">
                <a:solidFill>
                  <a:srgbClr val="FF0000"/>
                </a:solidFill>
              </a:rPr>
              <a:t>m</a:t>
            </a:r>
            <a:r>
              <a:rPr lang="tr-TR" baseline="-25000" dirty="0" smtClean="0">
                <a:solidFill>
                  <a:srgbClr val="FF0000"/>
                </a:solidFill>
              </a:rPr>
              <a:t>2</a:t>
            </a:r>
            <a:r>
              <a:rPr lang="tr-TR" dirty="0" smtClean="0">
                <a:solidFill>
                  <a:srgbClr val="FF0000"/>
                </a:solidFill>
              </a:rPr>
              <a:t>gcos</a:t>
            </a:r>
            <a:r>
              <a:rPr lang="tr-TR" dirty="0" smtClean="0">
                <a:solidFill>
                  <a:srgbClr val="FF0000"/>
                </a:solidFill>
                <a:latin typeface="Symbol" panose="05050102010706020507" pitchFamily="18" charset="2"/>
              </a:rPr>
              <a:t>q</a:t>
            </a:r>
            <a:endParaRPr lang="tr-TR" dirty="0">
              <a:solidFill>
                <a:srgbClr val="FF0000"/>
              </a:solidFill>
              <a:latin typeface="Symbol" panose="05050102010706020507" pitchFamily="18" charset="2"/>
            </a:endParaRPr>
          </a:p>
        </p:txBody>
      </p:sp>
      <p:sp>
        <p:nvSpPr>
          <p:cNvPr id="15" name="Metin kutusu 14"/>
          <p:cNvSpPr txBox="1"/>
          <p:nvPr/>
        </p:nvSpPr>
        <p:spPr>
          <a:xfrm rot="1795503">
            <a:off x="4436012" y="2895973"/>
            <a:ext cx="1375558" cy="369332"/>
          </a:xfrm>
          <a:prstGeom prst="rect">
            <a:avLst/>
          </a:prstGeom>
          <a:noFill/>
        </p:spPr>
        <p:txBody>
          <a:bodyPr wrap="square" rtlCol="0">
            <a:spAutoFit/>
          </a:bodyPr>
          <a:lstStyle/>
          <a:p>
            <a:r>
              <a:rPr lang="tr-TR" dirty="0" smtClean="0">
                <a:solidFill>
                  <a:srgbClr val="FF0000"/>
                </a:solidFill>
              </a:rPr>
              <a:t>m</a:t>
            </a:r>
            <a:r>
              <a:rPr lang="tr-TR" baseline="-25000" dirty="0" smtClean="0">
                <a:solidFill>
                  <a:srgbClr val="FF0000"/>
                </a:solidFill>
              </a:rPr>
              <a:t>2</a:t>
            </a:r>
            <a:r>
              <a:rPr lang="tr-TR" dirty="0" smtClean="0">
                <a:solidFill>
                  <a:srgbClr val="FF0000"/>
                </a:solidFill>
              </a:rPr>
              <a:t>gsin</a:t>
            </a:r>
            <a:r>
              <a:rPr lang="tr-TR" dirty="0" smtClean="0">
                <a:solidFill>
                  <a:srgbClr val="FF0000"/>
                </a:solidFill>
                <a:latin typeface="Symbol" panose="05050102010706020507" pitchFamily="18" charset="2"/>
              </a:rPr>
              <a:t>q</a:t>
            </a:r>
            <a:endParaRPr lang="tr-TR" dirty="0">
              <a:solidFill>
                <a:srgbClr val="FF0000"/>
              </a:solidFill>
              <a:latin typeface="Symbol" panose="05050102010706020507" pitchFamily="18" charset="2"/>
            </a:endParaRPr>
          </a:p>
        </p:txBody>
      </p:sp>
      <p:sp>
        <p:nvSpPr>
          <p:cNvPr id="16" name="Metin kutusu 15"/>
          <p:cNvSpPr txBox="1"/>
          <p:nvPr/>
        </p:nvSpPr>
        <p:spPr>
          <a:xfrm rot="1795503">
            <a:off x="5671439" y="2162050"/>
            <a:ext cx="1375558" cy="369332"/>
          </a:xfrm>
          <a:prstGeom prst="rect">
            <a:avLst/>
          </a:prstGeom>
          <a:noFill/>
        </p:spPr>
        <p:txBody>
          <a:bodyPr wrap="square" rtlCol="0">
            <a:spAutoFit/>
          </a:bodyPr>
          <a:lstStyle/>
          <a:p>
            <a:r>
              <a:rPr lang="tr-TR" dirty="0" smtClean="0">
                <a:solidFill>
                  <a:srgbClr val="FF0000"/>
                </a:solidFill>
              </a:rPr>
              <a:t>y</a:t>
            </a:r>
            <a:endParaRPr lang="tr-TR" dirty="0">
              <a:solidFill>
                <a:srgbClr val="FF0000"/>
              </a:solidFill>
              <a:latin typeface="Symbol" panose="05050102010706020507" pitchFamily="18" charset="2"/>
            </a:endParaRPr>
          </a:p>
        </p:txBody>
      </p:sp>
      <p:sp>
        <p:nvSpPr>
          <p:cNvPr id="17" name="Metin kutusu 16"/>
          <p:cNvSpPr txBox="1"/>
          <p:nvPr/>
        </p:nvSpPr>
        <p:spPr>
          <a:xfrm rot="1795503">
            <a:off x="6107452" y="3422861"/>
            <a:ext cx="1375558" cy="369332"/>
          </a:xfrm>
          <a:prstGeom prst="rect">
            <a:avLst/>
          </a:prstGeom>
          <a:noFill/>
        </p:spPr>
        <p:txBody>
          <a:bodyPr wrap="square" rtlCol="0">
            <a:spAutoFit/>
          </a:bodyPr>
          <a:lstStyle/>
          <a:p>
            <a:r>
              <a:rPr lang="tr-TR" dirty="0" smtClean="0">
                <a:solidFill>
                  <a:srgbClr val="FF0000"/>
                </a:solidFill>
              </a:rPr>
              <a:t>x</a:t>
            </a:r>
            <a:endParaRPr lang="tr-TR" dirty="0">
              <a:solidFill>
                <a:srgbClr val="FF0000"/>
              </a:solidFill>
              <a:latin typeface="Symbol" panose="05050102010706020507" pitchFamily="18" charset="2"/>
            </a:endParaRPr>
          </a:p>
        </p:txBody>
      </p:sp>
    </p:spTree>
    <p:extLst>
      <p:ext uri="{BB962C8B-B14F-4D97-AF65-F5344CB8AC3E}">
        <p14:creationId xmlns:p14="http://schemas.microsoft.com/office/powerpoint/2010/main" val="1687917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0"/>
            <a:ext cx="637222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Grup 5"/>
          <p:cNvGrpSpPr>
            <a:grpSpLocks/>
          </p:cNvGrpSpPr>
          <p:nvPr/>
        </p:nvGrpSpPr>
        <p:grpSpPr bwMode="auto">
          <a:xfrm>
            <a:off x="-125413" y="4210050"/>
            <a:ext cx="11990388" cy="2349500"/>
            <a:chOff x="-125896" y="4210464"/>
            <a:chExt cx="11990705" cy="2349362"/>
          </a:xfrm>
        </p:grpSpPr>
        <p:pic>
          <p:nvPicPr>
            <p:cNvPr id="35844"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0523" y="4210464"/>
              <a:ext cx="8344286" cy="23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96" y="4484825"/>
              <a:ext cx="3731499" cy="169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6871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3425" y="2659063"/>
            <a:ext cx="76676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 6"/>
          <p:cNvGrpSpPr>
            <a:grpSpLocks/>
          </p:cNvGrpSpPr>
          <p:nvPr/>
        </p:nvGrpSpPr>
        <p:grpSpPr bwMode="auto">
          <a:xfrm>
            <a:off x="1112838" y="238125"/>
            <a:ext cx="9063037" cy="2286000"/>
            <a:chOff x="-125896" y="4210464"/>
            <a:chExt cx="11990705" cy="2349362"/>
          </a:xfrm>
        </p:grpSpPr>
        <p:pic>
          <p:nvPicPr>
            <p:cNvPr id="36870"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0523" y="4210464"/>
              <a:ext cx="8344286" cy="23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96" y="4484825"/>
              <a:ext cx="3731499" cy="169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Resim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059238"/>
            <a:ext cx="66675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1300" y="5459413"/>
            <a:ext cx="38020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938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0238"/>
            <a:ext cx="5595938"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1013" y="1436688"/>
            <a:ext cx="76962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6225" y="407988"/>
            <a:ext cx="81057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2586038"/>
            <a:ext cx="6600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033838"/>
            <a:ext cx="25622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224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2538" y="233363"/>
            <a:ext cx="43053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63" y="233363"/>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63" y="2428875"/>
            <a:ext cx="63912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3152775"/>
            <a:ext cx="67532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Resim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463" y="3867150"/>
            <a:ext cx="4591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4852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58938"/>
            <a:ext cx="478631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80400" y="233363"/>
            <a:ext cx="362743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5" y="173038"/>
            <a:ext cx="63912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688" y="4416425"/>
            <a:ext cx="61658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25" y="5211763"/>
            <a:ext cx="5864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Resim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702050"/>
            <a:ext cx="67532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820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Dikdörtgen 1"/>
              <p:cNvSpPr/>
              <p:nvPr/>
            </p:nvSpPr>
            <p:spPr>
              <a:xfrm>
                <a:off x="192301" y="553998"/>
                <a:ext cx="9291333" cy="1963614"/>
              </a:xfrm>
              <a:prstGeom prst="rect">
                <a:avLst/>
              </a:prstGeom>
            </p:spPr>
            <p:txBody>
              <a:bodyPr wrap="square">
                <a:spAutoFit/>
              </a:bodyPr>
              <a:lstStyle/>
              <a:p>
                <a:pPr marL="285750" indent="-285750" algn="just">
                  <a:buFont typeface="Arial" panose="020B0604020202020204" pitchFamily="34" charset="0"/>
                  <a:buChar char="•"/>
                </a:pPr>
                <a:r>
                  <a:rPr lang="en-US" sz="2000" dirty="0" smtClean="0"/>
                  <a:t>Figure shows </a:t>
                </a:r>
                <a:r>
                  <a:rPr lang="en-US" sz="2000" dirty="0"/>
                  <a:t>a bicycle turned upside down so that a repair technician can work on the rear wheel. </a:t>
                </a:r>
                <a:endParaRPr lang="tr-TR" sz="2000" dirty="0" smtClean="0"/>
              </a:p>
              <a:p>
                <a:pPr marL="285750" indent="-285750" algn="just">
                  <a:buFont typeface="Arial" panose="020B0604020202020204" pitchFamily="34" charset="0"/>
                  <a:buChar char="•"/>
                </a:pPr>
                <a:r>
                  <a:rPr lang="en-US" sz="2000" dirty="0" smtClean="0"/>
                  <a:t>The </a:t>
                </a:r>
                <a:r>
                  <a:rPr lang="en-US" sz="2000" dirty="0"/>
                  <a:t>bicycle pedals are turned so that at time </a:t>
                </a:r>
                <a14:m>
                  <m:oMath xmlns:m="http://schemas.openxmlformats.org/officeDocument/2006/math">
                    <m:sSub>
                      <m:sSubPr>
                        <m:ctrlPr>
                          <a:rPr lang="en-US" sz="2000" i="1" smtClean="0">
                            <a:latin typeface="Cambria Math" panose="02040503050406030204" pitchFamily="18" charset="0"/>
                          </a:rPr>
                        </m:ctrlPr>
                      </m:sSubPr>
                      <m:e>
                        <m:r>
                          <a:rPr lang="tr-TR" sz="2000" b="0" i="1" smtClean="0">
                            <a:latin typeface="Cambria Math" panose="02040503050406030204" pitchFamily="18" charset="0"/>
                          </a:rPr>
                          <m:t>𝑡</m:t>
                        </m:r>
                      </m:e>
                      <m:sub>
                        <m:r>
                          <a:rPr lang="tr-TR" sz="2000" b="0" i="1" smtClean="0">
                            <a:latin typeface="Cambria Math" panose="02040503050406030204" pitchFamily="18" charset="0"/>
                          </a:rPr>
                          <m:t>𝑖</m:t>
                        </m:r>
                      </m:sub>
                    </m:sSub>
                  </m:oMath>
                </a14:m>
                <a:r>
                  <a:rPr lang="tr-TR" sz="2000" dirty="0" smtClean="0"/>
                  <a:t>  </a:t>
                </a:r>
                <a:r>
                  <a:rPr lang="en-US" sz="2000" dirty="0" smtClean="0"/>
                  <a:t>the </a:t>
                </a:r>
                <a:r>
                  <a:rPr lang="en-US" sz="2000" dirty="0"/>
                  <a:t>wheel has angular speed </a:t>
                </a:r>
                <a14:m>
                  <m:oMath xmlns:m="http://schemas.openxmlformats.org/officeDocument/2006/math">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tr-TR" sz="2000" i="1">
                            <a:latin typeface="Cambria Math" panose="02040503050406030204" pitchFamily="18" charset="0"/>
                          </a:rPr>
                          <m:t>𝑖</m:t>
                        </m:r>
                      </m:sub>
                    </m:sSub>
                  </m:oMath>
                </a14:m>
                <a:r>
                  <a:rPr lang="en-US" sz="2000" dirty="0"/>
                  <a:t> (</a:t>
                </a:r>
                <a:r>
                  <a:rPr lang="en-US" sz="2000" dirty="0" err="1" smtClean="0"/>
                  <a:t>Fig.a</a:t>
                </a:r>
                <a:r>
                  <a:rPr lang="en-US" sz="2000" dirty="0"/>
                  <a:t>) and at a later time </a:t>
                </a:r>
                <a14:m>
                  <m:oMath xmlns:m="http://schemas.openxmlformats.org/officeDocument/2006/math">
                    <m:sSub>
                      <m:sSubPr>
                        <m:ctrlPr>
                          <a:rPr lang="en-US" sz="2000" i="1">
                            <a:latin typeface="Cambria Math" panose="02040503050406030204" pitchFamily="18" charset="0"/>
                          </a:rPr>
                        </m:ctrlPr>
                      </m:sSubPr>
                      <m:e>
                        <m:r>
                          <a:rPr lang="tr-TR" sz="2000" i="1">
                            <a:latin typeface="Cambria Math" panose="02040503050406030204" pitchFamily="18" charset="0"/>
                          </a:rPr>
                          <m:t>𝑡</m:t>
                        </m:r>
                      </m:e>
                      <m:sub>
                        <m:r>
                          <a:rPr lang="tr-TR" sz="2000" b="0" i="1" smtClean="0">
                            <a:latin typeface="Cambria Math" panose="02040503050406030204" pitchFamily="18" charset="0"/>
                          </a:rPr>
                          <m:t>𝑓</m:t>
                        </m:r>
                      </m:sub>
                    </m:sSub>
                  </m:oMath>
                </a14:m>
                <a:r>
                  <a:rPr lang="tr-TR" sz="2000" dirty="0" smtClean="0"/>
                  <a:t> </a:t>
                </a:r>
                <a:r>
                  <a:rPr lang="en-US" sz="2000" dirty="0" smtClean="0"/>
                  <a:t>it </a:t>
                </a:r>
                <a:r>
                  <a:rPr lang="en-US" sz="2000" dirty="0"/>
                  <a:t>has angular speed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𝜔</m:t>
                        </m:r>
                      </m:e>
                      <m:sub>
                        <m:r>
                          <a:rPr lang="tr-TR" sz="2000" b="0" i="1" smtClean="0">
                            <a:latin typeface="Cambria Math" panose="02040503050406030204" pitchFamily="18" charset="0"/>
                            <a:ea typeface="Cambria Math" panose="02040503050406030204" pitchFamily="18" charset="0"/>
                          </a:rPr>
                          <m:t>𝑓</m:t>
                        </m:r>
                      </m:sub>
                    </m:sSub>
                  </m:oMath>
                </a14:m>
                <a:r>
                  <a:rPr lang="en-US" sz="2000" dirty="0" smtClean="0"/>
                  <a:t> </a:t>
                </a:r>
                <a:r>
                  <a:rPr lang="en-US" sz="2000" dirty="0"/>
                  <a:t>(Fig. </a:t>
                </a:r>
                <a:r>
                  <a:rPr lang="en-US" sz="2000" dirty="0" smtClean="0"/>
                  <a:t>b</a:t>
                </a:r>
                <a:r>
                  <a:rPr lang="en-US" sz="2000" dirty="0"/>
                  <a:t>). Just as a changing speed leads to the concept of an acceleration, a changing angular speed leads to the concept of an angular acceleration.</a:t>
                </a:r>
                <a:endParaRPr lang="tr-TR" sz="2000" dirty="0"/>
              </a:p>
            </p:txBody>
          </p:sp>
        </mc:Choice>
        <mc:Fallback>
          <p:sp>
            <p:nvSpPr>
              <p:cNvPr id="2" name="Dikdörtgen 1"/>
              <p:cNvSpPr>
                <a:spLocks noRot="1" noChangeAspect="1" noMove="1" noResize="1" noEditPoints="1" noAdjustHandles="1" noChangeArrowheads="1" noChangeShapeType="1" noTextEdit="1"/>
              </p:cNvSpPr>
              <p:nvPr/>
            </p:nvSpPr>
            <p:spPr>
              <a:xfrm>
                <a:off x="192301" y="553998"/>
                <a:ext cx="9291333" cy="1963614"/>
              </a:xfrm>
              <a:prstGeom prst="rect">
                <a:avLst/>
              </a:prstGeom>
              <a:blipFill>
                <a:blip r:embed="rId3"/>
                <a:stretch>
                  <a:fillRect l="-591" t="-1863" r="-656" b="-4658"/>
                </a:stretch>
              </a:blipFill>
            </p:spPr>
            <p:txBody>
              <a:bodyPr/>
              <a:lstStyle/>
              <a:p>
                <a:r>
                  <a:rPr lang="tr-TR">
                    <a:noFill/>
                  </a:rPr>
                  <a:t> </a:t>
                </a:r>
              </a:p>
            </p:txBody>
          </p:sp>
        </mc:Fallback>
      </mc:AlternateContent>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231661" y="4437399"/>
            <a:ext cx="6143013" cy="1477328"/>
          </a:xfrm>
          <a:prstGeom prst="rect">
            <a:avLst/>
          </a:prstGeom>
          <a:ln>
            <a:solidFill>
              <a:srgbClr val="FF0000"/>
            </a:solidFill>
          </a:ln>
        </p:spPr>
        <p:txBody>
          <a:bodyPr wrap="square">
            <a:spAutoFit/>
          </a:bodyPr>
          <a:lstStyle/>
          <a:p>
            <a:r>
              <a:rPr lang="en-US" dirty="0"/>
              <a:t>As with angular velocity, positive angular accelerations are in the counterclockwise direction, negative angular accelerations in the clockwise direction. If the angular speed goes from 15 rad/s to 9.0 rad/s in 3.0 s, the average angular acceleration during that time interval is</a:t>
            </a:r>
            <a:endParaRPr lang="tr-TR" dirty="0"/>
          </a:p>
        </p:txBody>
      </p:sp>
      <p:pic>
        <p:nvPicPr>
          <p:cNvPr id="8" name="Resim 7"/>
          <p:cNvPicPr>
            <a:picLocks noChangeAspect="1"/>
          </p:cNvPicPr>
          <p:nvPr/>
        </p:nvPicPr>
        <p:blipFill>
          <a:blip r:embed="rId4"/>
          <a:stretch>
            <a:fillRect/>
          </a:stretch>
        </p:blipFill>
        <p:spPr>
          <a:xfrm>
            <a:off x="231661" y="2518157"/>
            <a:ext cx="8145984" cy="1845368"/>
          </a:xfrm>
          <a:prstGeom prst="rect">
            <a:avLst/>
          </a:prstGeom>
        </p:spPr>
      </p:pic>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5"/>
          <a:stretch>
            <a:fillRect/>
          </a:stretch>
        </p:blipFill>
        <p:spPr>
          <a:xfrm>
            <a:off x="1430243" y="6034605"/>
            <a:ext cx="6175462" cy="823395"/>
          </a:xfrm>
          <a:prstGeom prst="rect">
            <a:avLst/>
          </a:prstGeom>
        </p:spPr>
      </p:pic>
      <p:pic>
        <p:nvPicPr>
          <p:cNvPr id="3" name="Resim 2"/>
          <p:cNvPicPr>
            <a:picLocks noChangeAspect="1"/>
          </p:cNvPicPr>
          <p:nvPr/>
        </p:nvPicPr>
        <p:blipFill>
          <a:blip r:embed="rId6"/>
          <a:stretch>
            <a:fillRect/>
          </a:stretch>
        </p:blipFill>
        <p:spPr>
          <a:xfrm>
            <a:off x="8157037" y="2306304"/>
            <a:ext cx="3505507" cy="1973975"/>
          </a:xfrm>
          <a:prstGeom prst="rect">
            <a:avLst/>
          </a:prstGeom>
        </p:spPr>
      </p:pic>
      <p:sp>
        <p:nvSpPr>
          <p:cNvPr id="12" name="Dikdörtgen 11"/>
          <p:cNvSpPr/>
          <p:nvPr/>
        </p:nvSpPr>
        <p:spPr>
          <a:xfrm>
            <a:off x="7151504" y="4959003"/>
            <a:ext cx="4511040" cy="1200329"/>
          </a:xfrm>
          <a:prstGeom prst="rect">
            <a:avLst/>
          </a:prstGeom>
        </p:spPr>
        <p:txBody>
          <a:bodyPr wrap="square">
            <a:spAutoFit/>
          </a:bodyPr>
          <a:lstStyle/>
          <a:p>
            <a:r>
              <a:rPr lang="en-US" dirty="0"/>
              <a:t>The negative sign indicates that the angular acceleration is clockwise (although the angular speed, still positive but slowing down, is in the counterclockwise direction). </a:t>
            </a:r>
            <a:endParaRPr lang="tr-TR" dirty="0"/>
          </a:p>
        </p:txBody>
      </p:sp>
    </p:spTree>
    <p:extLst>
      <p:ext uri="{BB962C8B-B14F-4D97-AF65-F5344CB8AC3E}">
        <p14:creationId xmlns:p14="http://schemas.microsoft.com/office/powerpoint/2010/main" val="11804584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5100" y="2667000"/>
            <a:ext cx="4227513"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7325" y="0"/>
            <a:ext cx="28559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 y="1220788"/>
            <a:ext cx="61658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362200"/>
            <a:ext cx="5864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Resim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3688" y="233363"/>
            <a:ext cx="67532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051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9963" y="307975"/>
            <a:ext cx="4786312"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3" y="447675"/>
            <a:ext cx="61658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863" y="1390650"/>
            <a:ext cx="5864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2476500"/>
            <a:ext cx="5600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513" y="3278188"/>
            <a:ext cx="57435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9725" y="4467225"/>
            <a:ext cx="53625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Resim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425" y="41275"/>
            <a:ext cx="4591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Resim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91413" y="4843463"/>
            <a:ext cx="25431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62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3" y="76200"/>
            <a:ext cx="121300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3408363"/>
            <a:ext cx="72675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Resim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03350"/>
            <a:ext cx="7381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2255838"/>
            <a:ext cx="75152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0966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4638" y="752475"/>
            <a:ext cx="66325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3752850"/>
            <a:ext cx="3487738"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8" y="1296988"/>
            <a:ext cx="38211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6675"/>
            <a:ext cx="7381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994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1413" y="139700"/>
            <a:ext cx="43021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2750" y="2317750"/>
            <a:ext cx="3487738"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752475"/>
            <a:ext cx="381952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6675"/>
            <a:ext cx="7381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p:cNvSpPr txBox="1">
            <a:spLocks noRot="1" noChangeAspect="1" noMove="1" noResize="1" noEditPoints="1" noAdjustHandles="1" noChangeArrowheads="1" noChangeShapeType="1" noTextEdit="1"/>
          </p:cNvSpPr>
          <p:nvPr/>
        </p:nvSpPr>
        <p:spPr>
          <a:xfrm>
            <a:off x="681626" y="1055599"/>
            <a:ext cx="2751589" cy="1384995"/>
          </a:xfrm>
          <a:prstGeom prst="rect">
            <a:avLst/>
          </a:prstGeom>
          <a:blipFill rotWithShape="0">
            <a:blip r:embed="rId6"/>
            <a:stretch>
              <a:fillRect/>
            </a:stretch>
          </a:blipFill>
        </p:spPr>
        <p:txBody>
          <a:bodyPr/>
          <a:lstStyle/>
          <a:p>
            <a:pPr>
              <a:defRPr/>
            </a:pPr>
            <a:r>
              <a:rPr lang="tr-TR">
                <a:noFill/>
              </a:rPr>
              <a:t> </a:t>
            </a:r>
          </a:p>
        </p:txBody>
      </p:sp>
      <p:pic>
        <p:nvPicPr>
          <p:cNvPr id="8"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6238" y="4164013"/>
            <a:ext cx="66294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p:cNvSpPr txBox="1">
            <a:spLocks noRot="1" noChangeAspect="1" noMove="1" noResize="1" noEditPoints="1" noAdjustHandles="1" noChangeArrowheads="1" noChangeShapeType="1" noTextEdit="1"/>
          </p:cNvSpPr>
          <p:nvPr/>
        </p:nvSpPr>
        <p:spPr>
          <a:xfrm>
            <a:off x="320761" y="2829852"/>
            <a:ext cx="3112454" cy="1263679"/>
          </a:xfrm>
          <a:prstGeom prst="rect">
            <a:avLst/>
          </a:prstGeom>
          <a:blipFill rotWithShape="0">
            <a:blip r:embed="rId8"/>
            <a:stretch>
              <a:fillRect/>
            </a:stretch>
          </a:blipFill>
        </p:spPr>
        <p:txBody>
          <a:bodyPr/>
          <a:lstStyle/>
          <a:p>
            <a:pPr>
              <a:defRPr/>
            </a:pPr>
            <a:r>
              <a:rPr lang="tr-TR">
                <a:noFill/>
              </a:rPr>
              <a:t> </a:t>
            </a:r>
          </a:p>
        </p:txBody>
      </p:sp>
      <p:pic>
        <p:nvPicPr>
          <p:cNvPr id="10" name="Resim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90938" y="5329238"/>
            <a:ext cx="53625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10"/>
          <p:cNvSpPr txBox="1">
            <a:spLocks noRot="1" noChangeAspect="1" noMove="1" noResize="1" noEditPoints="1" noAdjustHandles="1" noChangeArrowheads="1" noChangeShapeType="1" noTextEdit="1"/>
          </p:cNvSpPr>
          <p:nvPr/>
        </p:nvSpPr>
        <p:spPr>
          <a:xfrm>
            <a:off x="320761" y="5075213"/>
            <a:ext cx="2546786" cy="1263679"/>
          </a:xfrm>
          <a:prstGeom prst="rect">
            <a:avLst/>
          </a:prstGeom>
          <a:blipFill rotWithShape="0">
            <a:blip r:embed="rId10"/>
            <a:stretch>
              <a:fillRect/>
            </a:stretch>
          </a:blipFill>
        </p:spPr>
        <p:txBody>
          <a:bodyPr/>
          <a:lstStyle/>
          <a:p>
            <a:pPr>
              <a:defRPr/>
            </a:pPr>
            <a:r>
              <a:rPr lang="tr-TR">
                <a:noFill/>
              </a:rPr>
              <a:t> </a:t>
            </a:r>
          </a:p>
        </p:txBody>
      </p:sp>
    </p:spTree>
    <p:extLst>
      <p:ext uri="{BB962C8B-B14F-4D97-AF65-F5344CB8AC3E}">
        <p14:creationId xmlns:p14="http://schemas.microsoft.com/office/powerpoint/2010/main" val="2116771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9538" y="1143000"/>
            <a:ext cx="5522912"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9700"/>
            <a:ext cx="75152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809750"/>
            <a:ext cx="42672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4638" y="3463925"/>
            <a:ext cx="5753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981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9563" y="0"/>
            <a:ext cx="426243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563"/>
            <a:ext cx="75438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Resi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74825"/>
            <a:ext cx="71818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300" y="2603500"/>
            <a:ext cx="70199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496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9563" y="0"/>
            <a:ext cx="426243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44475"/>
            <a:ext cx="71818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613" y="1158875"/>
            <a:ext cx="3948112"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1116013"/>
            <a:ext cx="3048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67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7638" y="0"/>
            <a:ext cx="4424362"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44475"/>
            <a:ext cx="71818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1292225"/>
            <a:ext cx="3871912"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968375"/>
            <a:ext cx="3019425"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55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93213" y="0"/>
            <a:ext cx="299878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70199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790950"/>
            <a:ext cx="73247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01138" y="3663950"/>
            <a:ext cx="178276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681163"/>
            <a:ext cx="76295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8425" y="969963"/>
            <a:ext cx="25654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0450" y="1206500"/>
            <a:ext cx="14097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531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2301" y="553998"/>
            <a:ext cx="9291333" cy="400110"/>
          </a:xfrm>
          <a:prstGeom prst="rect">
            <a:avLst/>
          </a:prstGeom>
        </p:spPr>
        <p:txBody>
          <a:bodyPr wrap="square">
            <a:spAutoFit/>
          </a:bodyPr>
          <a:lstStyle/>
          <a:p>
            <a:r>
              <a:rPr lang="en-US" sz="2000" dirty="0"/>
              <a:t>There is also an instantaneous version of angular acceleration:</a:t>
            </a:r>
            <a:endParaRPr lang="tr-TR" sz="2000" dirty="0"/>
          </a:p>
        </p:txBody>
      </p:sp>
      <p:sp>
        <p:nvSpPr>
          <p:cNvPr id="5" name="Dikdörtgen 4"/>
          <p:cNvSpPr/>
          <p:nvPr/>
        </p:nvSpPr>
        <p:spPr>
          <a:xfrm>
            <a:off x="192302" y="0"/>
            <a:ext cx="3184013" cy="553998"/>
          </a:xfrm>
          <a:prstGeom prst="rect">
            <a:avLst/>
          </a:prstGeom>
        </p:spPr>
        <p:txBody>
          <a:bodyPr wrap="none">
            <a:spAutoFit/>
          </a:bodyPr>
          <a:lstStyle/>
          <a:p>
            <a:r>
              <a:rPr lang="en-US" sz="3000" b="1" i="1" u="sng" dirty="0">
                <a:solidFill>
                  <a:srgbClr val="FF0000"/>
                </a:solidFill>
              </a:rPr>
              <a:t>Rotational motion </a:t>
            </a:r>
            <a:endParaRPr lang="tr-TR" sz="3000" b="1" i="1" u="sng" dirty="0">
              <a:solidFill>
                <a:srgbClr val="FF0000"/>
              </a:solidFill>
            </a:endParaRPr>
          </a:p>
        </p:txBody>
      </p:sp>
      <p:sp>
        <p:nvSpPr>
          <p:cNvPr id="6" name="Dikdörtgen 5"/>
          <p:cNvSpPr/>
          <p:nvPr/>
        </p:nvSpPr>
        <p:spPr>
          <a:xfrm>
            <a:off x="7759337" y="2468243"/>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7759336" y="5637728"/>
            <a:ext cx="618309" cy="39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178787" y="3204678"/>
            <a:ext cx="7889703" cy="1754326"/>
          </a:xfrm>
          <a:prstGeom prst="rect">
            <a:avLst/>
          </a:prstGeom>
          <a:ln>
            <a:solidFill>
              <a:srgbClr val="FF0000"/>
            </a:solidFill>
          </a:ln>
        </p:spPr>
        <p:txBody>
          <a:bodyPr wrap="square">
            <a:spAutoFit/>
          </a:bodyPr>
          <a:lstStyle/>
          <a:p>
            <a:pPr algn="just"/>
            <a:r>
              <a:rPr lang="en-US" dirty="0"/>
              <a:t>When a rigid object rotates about a fixed axis, as does the bicycle wheel, every portion of the object has the same angular speed and the same angular acceleration. This fact is what makes these variables so useful for describing rotational motion. In contrast, the tangential (linear) speed and acceleration of the object take different values that depend on the distance from a given point to the axis of rotation.</a:t>
            </a:r>
            <a:endParaRPr lang="tr-TR" dirty="0"/>
          </a:p>
        </p:txBody>
      </p:sp>
      <p:sp>
        <p:nvSpPr>
          <p:cNvPr id="9" name="Dikdörtgen 8"/>
          <p:cNvSpPr/>
          <p:nvPr/>
        </p:nvSpPr>
        <p:spPr>
          <a:xfrm>
            <a:off x="7402286" y="3283131"/>
            <a:ext cx="666204" cy="409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8157037" y="2306304"/>
            <a:ext cx="3505507" cy="1973975"/>
          </a:xfrm>
          <a:prstGeom prst="rect">
            <a:avLst/>
          </a:prstGeom>
        </p:spPr>
      </p:pic>
      <p:pic>
        <p:nvPicPr>
          <p:cNvPr id="4" name="Resim 3"/>
          <p:cNvPicPr>
            <a:picLocks noChangeAspect="1"/>
          </p:cNvPicPr>
          <p:nvPr/>
        </p:nvPicPr>
        <p:blipFill>
          <a:blip r:embed="rId4"/>
          <a:stretch>
            <a:fillRect/>
          </a:stretch>
        </p:blipFill>
        <p:spPr>
          <a:xfrm>
            <a:off x="113158" y="981105"/>
            <a:ext cx="8219207" cy="1988518"/>
          </a:xfrm>
          <a:prstGeom prst="rect">
            <a:avLst/>
          </a:prstGeom>
        </p:spPr>
      </p:pic>
      <p:sp>
        <p:nvSpPr>
          <p:cNvPr id="7" name="Dikdörtgen 6"/>
          <p:cNvSpPr/>
          <p:nvPr/>
        </p:nvSpPr>
        <p:spPr>
          <a:xfrm>
            <a:off x="7332617" y="1906194"/>
            <a:ext cx="735873" cy="314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p:cNvPicPr>
            <a:picLocks noChangeAspect="1"/>
          </p:cNvPicPr>
          <p:nvPr/>
        </p:nvPicPr>
        <p:blipFill>
          <a:blip r:embed="rId5"/>
          <a:stretch>
            <a:fillRect/>
          </a:stretch>
        </p:blipFill>
        <p:spPr>
          <a:xfrm>
            <a:off x="1474996" y="5037457"/>
            <a:ext cx="8434794" cy="1817959"/>
          </a:xfrm>
          <a:prstGeom prst="rect">
            <a:avLst/>
          </a:prstGeom>
        </p:spPr>
      </p:pic>
      <p:sp>
        <p:nvSpPr>
          <p:cNvPr id="15" name="Dikdörtgen 14"/>
          <p:cNvSpPr/>
          <p:nvPr/>
        </p:nvSpPr>
        <p:spPr>
          <a:xfrm>
            <a:off x="8293907" y="5811123"/>
            <a:ext cx="735873" cy="82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739058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83700" y="0"/>
            <a:ext cx="282733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70199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428750"/>
            <a:ext cx="7372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Resi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3362325"/>
            <a:ext cx="40195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Resim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7950" y="2495550"/>
            <a:ext cx="14097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Resim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0700" y="5030788"/>
            <a:ext cx="3124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Metin kutusu 10"/>
          <p:cNvSpPr txBox="1">
            <a:spLocks noChangeArrowheads="1"/>
          </p:cNvSpPr>
          <p:nvPr/>
        </p:nvSpPr>
        <p:spPr bwMode="auto">
          <a:xfrm>
            <a:off x="287338" y="1204913"/>
            <a:ext cx="4851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sz="3000"/>
              <a:t>(1) Ve (2) denklemlerinden</a:t>
            </a:r>
          </a:p>
        </p:txBody>
      </p:sp>
      <p:pic>
        <p:nvPicPr>
          <p:cNvPr id="9" name="Resim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54863" y="4005263"/>
            <a:ext cx="4675187"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58025" y="2495550"/>
            <a:ext cx="486886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3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9563" y="0"/>
            <a:ext cx="426243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70199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Metin kutusu 10"/>
          <p:cNvSpPr txBox="1">
            <a:spLocks noChangeArrowheads="1"/>
          </p:cNvSpPr>
          <p:nvPr/>
        </p:nvSpPr>
        <p:spPr bwMode="auto">
          <a:xfrm>
            <a:off x="287338" y="1204913"/>
            <a:ext cx="4851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sz="3000"/>
              <a:t>(3) denkleminden</a:t>
            </a: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75" y="2147888"/>
            <a:ext cx="33242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75" y="3432175"/>
            <a:ext cx="34385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3432175"/>
            <a:ext cx="22764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0638" y="4600575"/>
            <a:ext cx="53435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385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4138613"/>
            <a:ext cx="6091237"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118792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Resi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8" y="1492250"/>
            <a:ext cx="583723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Resim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 y="2354263"/>
            <a:ext cx="54562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8898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4138613"/>
            <a:ext cx="6091237"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72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717550"/>
            <a:ext cx="38766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0138" y="574675"/>
            <a:ext cx="44672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1538" y="3733800"/>
            <a:ext cx="4438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687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738" y="1206500"/>
            <a:ext cx="38766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717550"/>
            <a:ext cx="48736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1668463"/>
            <a:ext cx="251936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3751263"/>
            <a:ext cx="304006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8813" y="5186363"/>
            <a:ext cx="221138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Resim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963" y="0"/>
            <a:ext cx="545623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81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up 15"/>
          <p:cNvGrpSpPr>
            <a:grpSpLocks/>
          </p:cNvGrpSpPr>
          <p:nvPr/>
        </p:nvGrpSpPr>
        <p:grpSpPr bwMode="auto">
          <a:xfrm>
            <a:off x="5837238" y="2427288"/>
            <a:ext cx="3041650" cy="1660525"/>
            <a:chOff x="5837097" y="2427012"/>
            <a:chExt cx="3041348" cy="1660252"/>
          </a:xfrm>
        </p:grpSpPr>
        <p:pic>
          <p:nvPicPr>
            <p:cNvPr id="56332" name="Resim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7097" y="2427012"/>
              <a:ext cx="3041348" cy="16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ikdörtgen 14"/>
            <p:cNvSpPr/>
            <p:nvPr/>
          </p:nvSpPr>
          <p:spPr>
            <a:xfrm>
              <a:off x="5837097" y="3412687"/>
              <a:ext cx="2909598" cy="674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grpSp>
      <p:pic>
        <p:nvPicPr>
          <p:cNvPr id="56323"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72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784225"/>
            <a:ext cx="44672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2463" y="1530350"/>
            <a:ext cx="38481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3738" y="3197225"/>
            <a:ext cx="57086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63875" y="4316413"/>
            <a:ext cx="738505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9350" y="5110163"/>
            <a:ext cx="24939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 13"/>
          <p:cNvGrpSpPr>
            <a:grpSpLocks/>
          </p:cNvGrpSpPr>
          <p:nvPr/>
        </p:nvGrpSpPr>
        <p:grpSpPr bwMode="auto">
          <a:xfrm>
            <a:off x="2082800" y="658813"/>
            <a:ext cx="6011863" cy="849312"/>
            <a:chOff x="4862135" y="783691"/>
            <a:chExt cx="6012041" cy="848763"/>
          </a:xfrm>
        </p:grpSpPr>
        <p:pic>
          <p:nvPicPr>
            <p:cNvPr id="56330" name="Resim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2135" y="861211"/>
              <a:ext cx="6012041" cy="66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ikdörtgen 12"/>
            <p:cNvSpPr/>
            <p:nvPr/>
          </p:nvSpPr>
          <p:spPr>
            <a:xfrm>
              <a:off x="5024065" y="783691"/>
              <a:ext cx="2843297" cy="84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grpSp>
    </p:spTree>
    <p:extLst>
      <p:ext uri="{BB962C8B-B14F-4D97-AF65-F5344CB8AC3E}">
        <p14:creationId xmlns:p14="http://schemas.microsoft.com/office/powerpoint/2010/main" val="3934529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84225"/>
            <a:ext cx="44672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 1"/>
          <p:cNvGrpSpPr>
            <a:grpSpLocks/>
          </p:cNvGrpSpPr>
          <p:nvPr/>
        </p:nvGrpSpPr>
        <p:grpSpPr bwMode="auto">
          <a:xfrm>
            <a:off x="4862513" y="796925"/>
            <a:ext cx="6597650" cy="847725"/>
            <a:chOff x="2082721" y="707148"/>
            <a:chExt cx="6597858" cy="848763"/>
          </a:xfrm>
        </p:grpSpPr>
        <p:pic>
          <p:nvPicPr>
            <p:cNvPr id="57350"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2721" y="737126"/>
              <a:ext cx="6012041" cy="66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ikdörtgen 12"/>
            <p:cNvSpPr/>
            <p:nvPr/>
          </p:nvSpPr>
          <p:spPr>
            <a:xfrm>
              <a:off x="5837276" y="707148"/>
              <a:ext cx="2843303" cy="84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grpSp>
      <p:pic>
        <p:nvPicPr>
          <p:cNvPr id="4"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1968500"/>
            <a:ext cx="48736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4613" y="2997200"/>
            <a:ext cx="65659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91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108075"/>
            <a:ext cx="4438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6513" y="747713"/>
            <a:ext cx="3098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1787525"/>
            <a:ext cx="41814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5750" y="2917825"/>
            <a:ext cx="26003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77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up 5"/>
          <p:cNvGrpSpPr>
            <a:grpSpLocks/>
          </p:cNvGrpSpPr>
          <p:nvPr/>
        </p:nvGrpSpPr>
        <p:grpSpPr bwMode="auto">
          <a:xfrm>
            <a:off x="123825" y="100013"/>
            <a:ext cx="11237913" cy="3611562"/>
            <a:chOff x="205306" y="0"/>
            <a:chExt cx="11238073" cy="3611300"/>
          </a:xfrm>
        </p:grpSpPr>
        <p:pic>
          <p:nvPicPr>
            <p:cNvPr id="59397"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306" y="0"/>
              <a:ext cx="10839922" cy="342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5164" y="2804500"/>
              <a:ext cx="5658215" cy="8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9395" name="Resi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7163" y="3956050"/>
            <a:ext cx="58086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Resim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7163" y="5059363"/>
            <a:ext cx="580866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312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up 5"/>
          <p:cNvGrpSpPr>
            <a:grpSpLocks/>
          </p:cNvGrpSpPr>
          <p:nvPr/>
        </p:nvGrpSpPr>
        <p:grpSpPr bwMode="auto">
          <a:xfrm>
            <a:off x="123825" y="100013"/>
            <a:ext cx="11237913" cy="3611562"/>
            <a:chOff x="205306" y="0"/>
            <a:chExt cx="11238073" cy="3611300"/>
          </a:xfrm>
        </p:grpSpPr>
        <p:pic>
          <p:nvPicPr>
            <p:cNvPr id="60420"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306" y="0"/>
              <a:ext cx="10839922" cy="342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5164" y="2804500"/>
              <a:ext cx="5658215" cy="8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19"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327025"/>
            <a:ext cx="556577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800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3683</TotalTime>
  <Words>2291</Words>
  <Application>Microsoft Office PowerPoint</Application>
  <PresentationFormat>Geniş ekran</PresentationFormat>
  <Paragraphs>310</Paragraphs>
  <Slides>107</Slides>
  <Notes>31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107</vt:i4>
      </vt:variant>
    </vt:vector>
  </HeadingPairs>
  <TitlesOfParts>
    <vt:vector size="114" baseType="lpstr">
      <vt:lpstr>Arial</vt:lpstr>
      <vt:lpstr>Calibri</vt:lpstr>
      <vt:lpstr>Calibri Light</vt:lpstr>
      <vt:lpstr>Cambria Math</vt:lpstr>
      <vt:lpstr>Symbol</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AKIM VE DİRENÇ SORU ÇÖZÜMÜ</dc:title>
  <dc:creator>sony</dc:creator>
  <cp:lastModifiedBy>SÜREYYA AYDIN YÜKSEL</cp:lastModifiedBy>
  <cp:revision>212</cp:revision>
  <dcterms:created xsi:type="dcterms:W3CDTF">2020-03-25T17:45:21Z</dcterms:created>
  <dcterms:modified xsi:type="dcterms:W3CDTF">2022-10-23T10:06:19Z</dcterms:modified>
</cp:coreProperties>
</file>