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940" autoAdjust="0"/>
    <p:restoredTop sz="94660"/>
  </p:normalViewPr>
  <p:slideViewPr>
    <p:cSldViewPr snapToGrid="0">
      <p:cViewPr varScale="1">
        <p:scale>
          <a:sx n="88" d="100"/>
          <a:sy n="88" d="100"/>
        </p:scale>
        <p:origin x="115" y="29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tr-TR" smtClean="0"/>
              <a:t>AKIM VE DİRENÇ SORU ÇÖZÜMÜ</a:t>
            </a:r>
            <a:endParaRPr lang="tr-TR"/>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742684-545C-44BC-8EFC-AD126144A3EF}" type="datetimeFigureOut">
              <a:rPr lang="tr-TR" smtClean="0"/>
              <a:t>15.10.2022</a:t>
            </a:fld>
            <a:endParaRPr lang="tr-TR"/>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C6B5F5-988B-47EC-8B33-9E394BC7560C}" type="slidenum">
              <a:rPr lang="tr-TR" smtClean="0"/>
              <a:t>‹#›</a:t>
            </a:fld>
            <a:endParaRPr lang="tr-TR"/>
          </a:p>
        </p:txBody>
      </p:sp>
    </p:spTree>
    <p:extLst>
      <p:ext uri="{BB962C8B-B14F-4D97-AF65-F5344CB8AC3E}">
        <p14:creationId xmlns:p14="http://schemas.microsoft.com/office/powerpoint/2010/main" val="405708459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tr-TR" smtClean="0"/>
              <a:t>AKIM VE DİRENÇ SORU ÇÖZÜMÜ</a:t>
            </a:r>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4E1334-4C0E-4060-8D88-15E9CED8020B}" type="datetimeFigureOut">
              <a:rPr lang="tr-TR" smtClean="0"/>
              <a:t>15.10.2022</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3D9C57-8D76-4C02-9808-494E1232090E}" type="slidenum">
              <a:rPr lang="tr-TR" smtClean="0"/>
              <a:t>‹#›</a:t>
            </a:fld>
            <a:endParaRPr lang="tr-TR"/>
          </a:p>
        </p:txBody>
      </p:sp>
    </p:spTree>
    <p:extLst>
      <p:ext uri="{BB962C8B-B14F-4D97-AF65-F5344CB8AC3E}">
        <p14:creationId xmlns:p14="http://schemas.microsoft.com/office/powerpoint/2010/main" val="1422834354"/>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03D9C57-8D76-4C02-9808-494E1232090E}" type="slidenum">
              <a:rPr lang="tr-TR" smtClean="0"/>
              <a:t>1</a:t>
            </a:fld>
            <a:endParaRPr lang="tr-TR"/>
          </a:p>
        </p:txBody>
      </p:sp>
      <p:sp>
        <p:nvSpPr>
          <p:cNvPr id="5" name="Üstbilgi Yer Tutucusu 4"/>
          <p:cNvSpPr>
            <a:spLocks noGrp="1"/>
          </p:cNvSpPr>
          <p:nvPr>
            <p:ph type="hdr" sz="quarter" idx="11"/>
          </p:nvPr>
        </p:nvSpPr>
        <p:spPr/>
        <p:txBody>
          <a:bodyPr/>
          <a:lstStyle/>
          <a:p>
            <a:r>
              <a:rPr lang="tr-TR" smtClean="0"/>
              <a:t>AKIM VE DİRENÇ SORU ÇÖZÜMÜ</a:t>
            </a:r>
            <a:endParaRPr lang="tr-TR"/>
          </a:p>
        </p:txBody>
      </p:sp>
    </p:spTree>
    <p:extLst>
      <p:ext uri="{BB962C8B-B14F-4D97-AF65-F5344CB8AC3E}">
        <p14:creationId xmlns:p14="http://schemas.microsoft.com/office/powerpoint/2010/main" val="939108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r>
              <a:rPr lang="tr-TR" smtClean="0"/>
              <a:t>26.03.2020</a:t>
            </a:r>
            <a:endParaRPr lang="tr-TR"/>
          </a:p>
        </p:txBody>
      </p:sp>
      <p:sp>
        <p:nvSpPr>
          <p:cNvPr id="5" name="Altbilgi Yer Tutucusu 4"/>
          <p:cNvSpPr>
            <a:spLocks noGrp="1"/>
          </p:cNvSpPr>
          <p:nvPr>
            <p:ph type="ftr" sz="quarter" idx="11"/>
          </p:nvPr>
        </p:nvSpPr>
        <p:spPr/>
        <p:txBody>
          <a:bodyPr/>
          <a:lstStyle/>
          <a:p>
            <a:r>
              <a:rPr lang="tr-TR" smtClean="0"/>
              <a:t>YILDIZ TEKNİK ÜNİVERSİTESİ FEN EDEBİYAT FAKÜLTESİ FİZİK BÖLÜMÜ</a:t>
            </a:r>
            <a:endParaRPr lang="tr-TR"/>
          </a:p>
        </p:txBody>
      </p:sp>
      <p:sp>
        <p:nvSpPr>
          <p:cNvPr id="6" name="Slayt Numarası Yer Tutucusu 5"/>
          <p:cNvSpPr>
            <a:spLocks noGrp="1"/>
          </p:cNvSpPr>
          <p:nvPr>
            <p:ph type="sldNum" sz="quarter" idx="12"/>
          </p:nvPr>
        </p:nvSpPr>
        <p:spPr/>
        <p:txBody>
          <a:bodyPr/>
          <a:lstStyle/>
          <a:p>
            <a:fld id="{8671BACA-4D67-49C6-B372-AD1FA4BF7E8B}" type="slidenum">
              <a:rPr lang="tr-TR" smtClean="0"/>
              <a:t>‹#›</a:t>
            </a:fld>
            <a:endParaRPr lang="tr-TR"/>
          </a:p>
        </p:txBody>
      </p:sp>
    </p:spTree>
    <p:extLst>
      <p:ext uri="{BB962C8B-B14F-4D97-AF65-F5344CB8AC3E}">
        <p14:creationId xmlns:p14="http://schemas.microsoft.com/office/powerpoint/2010/main" val="1161153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r>
              <a:rPr lang="tr-TR" smtClean="0"/>
              <a:t>26.03.2020</a:t>
            </a:r>
            <a:endParaRPr lang="tr-TR"/>
          </a:p>
        </p:txBody>
      </p:sp>
      <p:sp>
        <p:nvSpPr>
          <p:cNvPr id="5" name="Altbilgi Yer Tutucusu 4"/>
          <p:cNvSpPr>
            <a:spLocks noGrp="1"/>
          </p:cNvSpPr>
          <p:nvPr>
            <p:ph type="ftr" sz="quarter" idx="11"/>
          </p:nvPr>
        </p:nvSpPr>
        <p:spPr/>
        <p:txBody>
          <a:bodyPr/>
          <a:lstStyle/>
          <a:p>
            <a:r>
              <a:rPr lang="tr-TR" smtClean="0"/>
              <a:t>YILDIZ TEKNİK ÜNİVERSİTESİ FEN EDEBİYAT FAKÜLTESİ FİZİK BÖLÜMÜ</a:t>
            </a:r>
            <a:endParaRPr lang="tr-TR"/>
          </a:p>
        </p:txBody>
      </p:sp>
      <p:sp>
        <p:nvSpPr>
          <p:cNvPr id="6" name="Slayt Numarası Yer Tutucusu 5"/>
          <p:cNvSpPr>
            <a:spLocks noGrp="1"/>
          </p:cNvSpPr>
          <p:nvPr>
            <p:ph type="sldNum" sz="quarter" idx="12"/>
          </p:nvPr>
        </p:nvSpPr>
        <p:spPr/>
        <p:txBody>
          <a:bodyPr/>
          <a:lstStyle/>
          <a:p>
            <a:fld id="{8671BACA-4D67-49C6-B372-AD1FA4BF7E8B}" type="slidenum">
              <a:rPr lang="tr-TR" smtClean="0"/>
              <a:t>‹#›</a:t>
            </a:fld>
            <a:endParaRPr lang="tr-TR"/>
          </a:p>
        </p:txBody>
      </p:sp>
    </p:spTree>
    <p:extLst>
      <p:ext uri="{BB962C8B-B14F-4D97-AF65-F5344CB8AC3E}">
        <p14:creationId xmlns:p14="http://schemas.microsoft.com/office/powerpoint/2010/main" val="1189623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r>
              <a:rPr lang="tr-TR" smtClean="0"/>
              <a:t>26.03.2020</a:t>
            </a:r>
            <a:endParaRPr lang="tr-TR"/>
          </a:p>
        </p:txBody>
      </p:sp>
      <p:sp>
        <p:nvSpPr>
          <p:cNvPr id="5" name="Altbilgi Yer Tutucusu 4"/>
          <p:cNvSpPr>
            <a:spLocks noGrp="1"/>
          </p:cNvSpPr>
          <p:nvPr>
            <p:ph type="ftr" sz="quarter" idx="11"/>
          </p:nvPr>
        </p:nvSpPr>
        <p:spPr/>
        <p:txBody>
          <a:bodyPr/>
          <a:lstStyle/>
          <a:p>
            <a:r>
              <a:rPr lang="tr-TR" smtClean="0"/>
              <a:t>YILDIZ TEKNİK ÜNİVERSİTESİ FEN EDEBİYAT FAKÜLTESİ FİZİK BÖLÜMÜ</a:t>
            </a:r>
            <a:endParaRPr lang="tr-TR"/>
          </a:p>
        </p:txBody>
      </p:sp>
      <p:sp>
        <p:nvSpPr>
          <p:cNvPr id="6" name="Slayt Numarası Yer Tutucusu 5"/>
          <p:cNvSpPr>
            <a:spLocks noGrp="1"/>
          </p:cNvSpPr>
          <p:nvPr>
            <p:ph type="sldNum" sz="quarter" idx="12"/>
          </p:nvPr>
        </p:nvSpPr>
        <p:spPr/>
        <p:txBody>
          <a:bodyPr/>
          <a:lstStyle/>
          <a:p>
            <a:fld id="{8671BACA-4D67-49C6-B372-AD1FA4BF7E8B}" type="slidenum">
              <a:rPr lang="tr-TR" smtClean="0"/>
              <a:t>‹#›</a:t>
            </a:fld>
            <a:endParaRPr lang="tr-TR"/>
          </a:p>
        </p:txBody>
      </p:sp>
    </p:spTree>
    <p:extLst>
      <p:ext uri="{BB962C8B-B14F-4D97-AF65-F5344CB8AC3E}">
        <p14:creationId xmlns:p14="http://schemas.microsoft.com/office/powerpoint/2010/main" val="3401218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r>
              <a:rPr lang="tr-TR" smtClean="0"/>
              <a:t>26.03.2020</a:t>
            </a:r>
            <a:endParaRPr lang="tr-TR"/>
          </a:p>
        </p:txBody>
      </p:sp>
      <p:sp>
        <p:nvSpPr>
          <p:cNvPr id="5" name="Altbilgi Yer Tutucusu 4"/>
          <p:cNvSpPr>
            <a:spLocks noGrp="1"/>
          </p:cNvSpPr>
          <p:nvPr>
            <p:ph type="ftr" sz="quarter" idx="11"/>
          </p:nvPr>
        </p:nvSpPr>
        <p:spPr/>
        <p:txBody>
          <a:bodyPr/>
          <a:lstStyle/>
          <a:p>
            <a:r>
              <a:rPr lang="tr-TR" smtClean="0"/>
              <a:t>YILDIZ TEKNİK ÜNİVERSİTESİ FEN EDEBİYAT FAKÜLTESİ FİZİK BÖLÜMÜ</a:t>
            </a:r>
            <a:endParaRPr lang="tr-TR"/>
          </a:p>
        </p:txBody>
      </p:sp>
      <p:sp>
        <p:nvSpPr>
          <p:cNvPr id="6" name="Slayt Numarası Yer Tutucusu 5"/>
          <p:cNvSpPr>
            <a:spLocks noGrp="1"/>
          </p:cNvSpPr>
          <p:nvPr>
            <p:ph type="sldNum" sz="quarter" idx="12"/>
          </p:nvPr>
        </p:nvSpPr>
        <p:spPr/>
        <p:txBody>
          <a:bodyPr/>
          <a:lstStyle/>
          <a:p>
            <a:fld id="{8671BACA-4D67-49C6-B372-AD1FA4BF7E8B}" type="slidenum">
              <a:rPr lang="tr-TR" smtClean="0"/>
              <a:t>‹#›</a:t>
            </a:fld>
            <a:endParaRPr lang="tr-TR"/>
          </a:p>
        </p:txBody>
      </p:sp>
    </p:spTree>
    <p:extLst>
      <p:ext uri="{BB962C8B-B14F-4D97-AF65-F5344CB8AC3E}">
        <p14:creationId xmlns:p14="http://schemas.microsoft.com/office/powerpoint/2010/main" val="3630170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r>
              <a:rPr lang="tr-TR" smtClean="0"/>
              <a:t>26.03.2020</a:t>
            </a:r>
            <a:endParaRPr lang="tr-TR"/>
          </a:p>
        </p:txBody>
      </p:sp>
      <p:sp>
        <p:nvSpPr>
          <p:cNvPr id="5" name="Altbilgi Yer Tutucusu 4"/>
          <p:cNvSpPr>
            <a:spLocks noGrp="1"/>
          </p:cNvSpPr>
          <p:nvPr>
            <p:ph type="ftr" sz="quarter" idx="11"/>
          </p:nvPr>
        </p:nvSpPr>
        <p:spPr/>
        <p:txBody>
          <a:bodyPr/>
          <a:lstStyle/>
          <a:p>
            <a:r>
              <a:rPr lang="tr-TR" smtClean="0"/>
              <a:t>YILDIZ TEKNİK ÜNİVERSİTESİ FEN EDEBİYAT FAKÜLTESİ FİZİK BÖLÜMÜ</a:t>
            </a:r>
            <a:endParaRPr lang="tr-TR"/>
          </a:p>
        </p:txBody>
      </p:sp>
      <p:sp>
        <p:nvSpPr>
          <p:cNvPr id="6" name="Slayt Numarası Yer Tutucusu 5"/>
          <p:cNvSpPr>
            <a:spLocks noGrp="1"/>
          </p:cNvSpPr>
          <p:nvPr>
            <p:ph type="sldNum" sz="quarter" idx="12"/>
          </p:nvPr>
        </p:nvSpPr>
        <p:spPr/>
        <p:txBody>
          <a:bodyPr/>
          <a:lstStyle/>
          <a:p>
            <a:fld id="{8671BACA-4D67-49C6-B372-AD1FA4BF7E8B}" type="slidenum">
              <a:rPr lang="tr-TR" smtClean="0"/>
              <a:t>‹#›</a:t>
            </a:fld>
            <a:endParaRPr lang="tr-TR"/>
          </a:p>
        </p:txBody>
      </p:sp>
    </p:spTree>
    <p:extLst>
      <p:ext uri="{BB962C8B-B14F-4D97-AF65-F5344CB8AC3E}">
        <p14:creationId xmlns:p14="http://schemas.microsoft.com/office/powerpoint/2010/main" val="3224942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r>
              <a:rPr lang="tr-TR" smtClean="0"/>
              <a:t>26.03.2020</a:t>
            </a:r>
            <a:endParaRPr lang="tr-TR"/>
          </a:p>
        </p:txBody>
      </p:sp>
      <p:sp>
        <p:nvSpPr>
          <p:cNvPr id="6" name="Altbilgi Yer Tutucusu 5"/>
          <p:cNvSpPr>
            <a:spLocks noGrp="1"/>
          </p:cNvSpPr>
          <p:nvPr>
            <p:ph type="ftr" sz="quarter" idx="11"/>
          </p:nvPr>
        </p:nvSpPr>
        <p:spPr/>
        <p:txBody>
          <a:bodyPr/>
          <a:lstStyle/>
          <a:p>
            <a:r>
              <a:rPr lang="tr-TR" smtClean="0"/>
              <a:t>YILDIZ TEKNİK ÜNİVERSİTESİ FEN EDEBİYAT FAKÜLTESİ FİZİK BÖLÜMÜ</a:t>
            </a:r>
            <a:endParaRPr lang="tr-TR"/>
          </a:p>
        </p:txBody>
      </p:sp>
      <p:sp>
        <p:nvSpPr>
          <p:cNvPr id="7" name="Slayt Numarası Yer Tutucusu 6"/>
          <p:cNvSpPr>
            <a:spLocks noGrp="1"/>
          </p:cNvSpPr>
          <p:nvPr>
            <p:ph type="sldNum" sz="quarter" idx="12"/>
          </p:nvPr>
        </p:nvSpPr>
        <p:spPr/>
        <p:txBody>
          <a:bodyPr/>
          <a:lstStyle/>
          <a:p>
            <a:fld id="{8671BACA-4D67-49C6-B372-AD1FA4BF7E8B}" type="slidenum">
              <a:rPr lang="tr-TR" smtClean="0"/>
              <a:t>‹#›</a:t>
            </a:fld>
            <a:endParaRPr lang="tr-TR"/>
          </a:p>
        </p:txBody>
      </p:sp>
    </p:spTree>
    <p:extLst>
      <p:ext uri="{BB962C8B-B14F-4D97-AF65-F5344CB8AC3E}">
        <p14:creationId xmlns:p14="http://schemas.microsoft.com/office/powerpoint/2010/main" val="709822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r>
              <a:rPr lang="tr-TR" smtClean="0"/>
              <a:t>26.03.2020</a:t>
            </a:r>
            <a:endParaRPr lang="tr-TR"/>
          </a:p>
        </p:txBody>
      </p:sp>
      <p:sp>
        <p:nvSpPr>
          <p:cNvPr id="8" name="Altbilgi Yer Tutucusu 7"/>
          <p:cNvSpPr>
            <a:spLocks noGrp="1"/>
          </p:cNvSpPr>
          <p:nvPr>
            <p:ph type="ftr" sz="quarter" idx="11"/>
          </p:nvPr>
        </p:nvSpPr>
        <p:spPr/>
        <p:txBody>
          <a:bodyPr/>
          <a:lstStyle/>
          <a:p>
            <a:r>
              <a:rPr lang="tr-TR" smtClean="0"/>
              <a:t>YILDIZ TEKNİK ÜNİVERSİTESİ FEN EDEBİYAT FAKÜLTESİ FİZİK BÖLÜMÜ</a:t>
            </a:r>
            <a:endParaRPr lang="tr-TR"/>
          </a:p>
        </p:txBody>
      </p:sp>
      <p:sp>
        <p:nvSpPr>
          <p:cNvPr id="9" name="Slayt Numarası Yer Tutucusu 8"/>
          <p:cNvSpPr>
            <a:spLocks noGrp="1"/>
          </p:cNvSpPr>
          <p:nvPr>
            <p:ph type="sldNum" sz="quarter" idx="12"/>
          </p:nvPr>
        </p:nvSpPr>
        <p:spPr/>
        <p:txBody>
          <a:bodyPr/>
          <a:lstStyle/>
          <a:p>
            <a:fld id="{8671BACA-4D67-49C6-B372-AD1FA4BF7E8B}" type="slidenum">
              <a:rPr lang="tr-TR" smtClean="0"/>
              <a:t>‹#›</a:t>
            </a:fld>
            <a:endParaRPr lang="tr-TR"/>
          </a:p>
        </p:txBody>
      </p:sp>
    </p:spTree>
    <p:extLst>
      <p:ext uri="{BB962C8B-B14F-4D97-AF65-F5344CB8AC3E}">
        <p14:creationId xmlns:p14="http://schemas.microsoft.com/office/powerpoint/2010/main" val="3651811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r>
              <a:rPr lang="tr-TR" smtClean="0"/>
              <a:t>26.03.2020</a:t>
            </a:r>
            <a:endParaRPr lang="tr-TR"/>
          </a:p>
        </p:txBody>
      </p:sp>
      <p:sp>
        <p:nvSpPr>
          <p:cNvPr id="4" name="Altbilgi Yer Tutucusu 3"/>
          <p:cNvSpPr>
            <a:spLocks noGrp="1"/>
          </p:cNvSpPr>
          <p:nvPr>
            <p:ph type="ftr" sz="quarter" idx="11"/>
          </p:nvPr>
        </p:nvSpPr>
        <p:spPr/>
        <p:txBody>
          <a:bodyPr/>
          <a:lstStyle/>
          <a:p>
            <a:r>
              <a:rPr lang="tr-TR" smtClean="0"/>
              <a:t>YILDIZ TEKNİK ÜNİVERSİTESİ FEN EDEBİYAT FAKÜLTESİ FİZİK BÖLÜMÜ</a:t>
            </a:r>
            <a:endParaRPr lang="tr-TR"/>
          </a:p>
        </p:txBody>
      </p:sp>
      <p:sp>
        <p:nvSpPr>
          <p:cNvPr id="5" name="Slayt Numarası Yer Tutucusu 4"/>
          <p:cNvSpPr>
            <a:spLocks noGrp="1"/>
          </p:cNvSpPr>
          <p:nvPr>
            <p:ph type="sldNum" sz="quarter" idx="12"/>
          </p:nvPr>
        </p:nvSpPr>
        <p:spPr/>
        <p:txBody>
          <a:bodyPr/>
          <a:lstStyle/>
          <a:p>
            <a:fld id="{8671BACA-4D67-49C6-B372-AD1FA4BF7E8B}" type="slidenum">
              <a:rPr lang="tr-TR" smtClean="0"/>
              <a:t>‹#›</a:t>
            </a:fld>
            <a:endParaRPr lang="tr-TR"/>
          </a:p>
        </p:txBody>
      </p:sp>
    </p:spTree>
    <p:extLst>
      <p:ext uri="{BB962C8B-B14F-4D97-AF65-F5344CB8AC3E}">
        <p14:creationId xmlns:p14="http://schemas.microsoft.com/office/powerpoint/2010/main" val="4104336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r>
              <a:rPr lang="tr-TR" smtClean="0"/>
              <a:t>26.03.2020</a:t>
            </a:r>
            <a:endParaRPr lang="tr-TR"/>
          </a:p>
        </p:txBody>
      </p:sp>
      <p:sp>
        <p:nvSpPr>
          <p:cNvPr id="3" name="Altbilgi Yer Tutucusu 2"/>
          <p:cNvSpPr>
            <a:spLocks noGrp="1"/>
          </p:cNvSpPr>
          <p:nvPr>
            <p:ph type="ftr" sz="quarter" idx="11"/>
          </p:nvPr>
        </p:nvSpPr>
        <p:spPr/>
        <p:txBody>
          <a:bodyPr/>
          <a:lstStyle/>
          <a:p>
            <a:r>
              <a:rPr lang="tr-TR" smtClean="0"/>
              <a:t>YILDIZ TEKNİK ÜNİVERSİTESİ FEN EDEBİYAT FAKÜLTESİ FİZİK BÖLÜMÜ</a:t>
            </a:r>
            <a:endParaRPr lang="tr-TR"/>
          </a:p>
        </p:txBody>
      </p:sp>
      <p:sp>
        <p:nvSpPr>
          <p:cNvPr id="4" name="Slayt Numarası Yer Tutucusu 3"/>
          <p:cNvSpPr>
            <a:spLocks noGrp="1"/>
          </p:cNvSpPr>
          <p:nvPr>
            <p:ph type="sldNum" sz="quarter" idx="12"/>
          </p:nvPr>
        </p:nvSpPr>
        <p:spPr/>
        <p:txBody>
          <a:bodyPr/>
          <a:lstStyle/>
          <a:p>
            <a:fld id="{8671BACA-4D67-49C6-B372-AD1FA4BF7E8B}" type="slidenum">
              <a:rPr lang="tr-TR" smtClean="0"/>
              <a:t>‹#›</a:t>
            </a:fld>
            <a:endParaRPr lang="tr-TR"/>
          </a:p>
        </p:txBody>
      </p:sp>
    </p:spTree>
    <p:extLst>
      <p:ext uri="{BB962C8B-B14F-4D97-AF65-F5344CB8AC3E}">
        <p14:creationId xmlns:p14="http://schemas.microsoft.com/office/powerpoint/2010/main" val="2768893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r>
              <a:rPr lang="tr-TR" smtClean="0"/>
              <a:t>26.03.2020</a:t>
            </a:r>
            <a:endParaRPr lang="tr-TR"/>
          </a:p>
        </p:txBody>
      </p:sp>
      <p:sp>
        <p:nvSpPr>
          <p:cNvPr id="6" name="Altbilgi Yer Tutucusu 5"/>
          <p:cNvSpPr>
            <a:spLocks noGrp="1"/>
          </p:cNvSpPr>
          <p:nvPr>
            <p:ph type="ftr" sz="quarter" idx="11"/>
          </p:nvPr>
        </p:nvSpPr>
        <p:spPr/>
        <p:txBody>
          <a:bodyPr/>
          <a:lstStyle/>
          <a:p>
            <a:r>
              <a:rPr lang="tr-TR" smtClean="0"/>
              <a:t>YILDIZ TEKNİK ÜNİVERSİTESİ FEN EDEBİYAT FAKÜLTESİ FİZİK BÖLÜMÜ</a:t>
            </a:r>
            <a:endParaRPr lang="tr-TR"/>
          </a:p>
        </p:txBody>
      </p:sp>
      <p:sp>
        <p:nvSpPr>
          <p:cNvPr id="7" name="Slayt Numarası Yer Tutucusu 6"/>
          <p:cNvSpPr>
            <a:spLocks noGrp="1"/>
          </p:cNvSpPr>
          <p:nvPr>
            <p:ph type="sldNum" sz="quarter" idx="12"/>
          </p:nvPr>
        </p:nvSpPr>
        <p:spPr/>
        <p:txBody>
          <a:bodyPr/>
          <a:lstStyle/>
          <a:p>
            <a:fld id="{8671BACA-4D67-49C6-B372-AD1FA4BF7E8B}" type="slidenum">
              <a:rPr lang="tr-TR" smtClean="0"/>
              <a:t>‹#›</a:t>
            </a:fld>
            <a:endParaRPr lang="tr-TR"/>
          </a:p>
        </p:txBody>
      </p:sp>
    </p:spTree>
    <p:extLst>
      <p:ext uri="{BB962C8B-B14F-4D97-AF65-F5344CB8AC3E}">
        <p14:creationId xmlns:p14="http://schemas.microsoft.com/office/powerpoint/2010/main" val="2936004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r>
              <a:rPr lang="tr-TR" smtClean="0"/>
              <a:t>26.03.2020</a:t>
            </a:r>
            <a:endParaRPr lang="tr-TR"/>
          </a:p>
        </p:txBody>
      </p:sp>
      <p:sp>
        <p:nvSpPr>
          <p:cNvPr id="6" name="Altbilgi Yer Tutucusu 5"/>
          <p:cNvSpPr>
            <a:spLocks noGrp="1"/>
          </p:cNvSpPr>
          <p:nvPr>
            <p:ph type="ftr" sz="quarter" idx="11"/>
          </p:nvPr>
        </p:nvSpPr>
        <p:spPr/>
        <p:txBody>
          <a:bodyPr/>
          <a:lstStyle/>
          <a:p>
            <a:r>
              <a:rPr lang="tr-TR" smtClean="0"/>
              <a:t>YILDIZ TEKNİK ÜNİVERSİTESİ FEN EDEBİYAT FAKÜLTESİ FİZİK BÖLÜMÜ</a:t>
            </a:r>
            <a:endParaRPr lang="tr-TR"/>
          </a:p>
        </p:txBody>
      </p:sp>
      <p:sp>
        <p:nvSpPr>
          <p:cNvPr id="7" name="Slayt Numarası Yer Tutucusu 6"/>
          <p:cNvSpPr>
            <a:spLocks noGrp="1"/>
          </p:cNvSpPr>
          <p:nvPr>
            <p:ph type="sldNum" sz="quarter" idx="12"/>
          </p:nvPr>
        </p:nvSpPr>
        <p:spPr/>
        <p:txBody>
          <a:bodyPr/>
          <a:lstStyle/>
          <a:p>
            <a:fld id="{8671BACA-4D67-49C6-B372-AD1FA4BF7E8B}" type="slidenum">
              <a:rPr lang="tr-TR" smtClean="0"/>
              <a:t>‹#›</a:t>
            </a:fld>
            <a:endParaRPr lang="tr-TR"/>
          </a:p>
        </p:txBody>
      </p:sp>
    </p:spTree>
    <p:extLst>
      <p:ext uri="{BB962C8B-B14F-4D97-AF65-F5344CB8AC3E}">
        <p14:creationId xmlns:p14="http://schemas.microsoft.com/office/powerpoint/2010/main" val="4273660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tr-TR" smtClean="0"/>
              <a:t>26.03.2020</a:t>
            </a:r>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smtClean="0"/>
              <a:t>YILDIZ TEKNİK ÜNİVERSİTESİ FEN EDEBİYAT FAKÜLTESİ FİZİK BÖLÜMÜ</a:t>
            </a:r>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71BACA-4D67-49C6-B372-AD1FA4BF7E8B}" type="slidenum">
              <a:rPr lang="tr-TR" smtClean="0"/>
              <a:t>‹#›</a:t>
            </a:fld>
            <a:endParaRPr lang="tr-TR"/>
          </a:p>
        </p:txBody>
      </p:sp>
    </p:spTree>
    <p:extLst>
      <p:ext uri="{BB962C8B-B14F-4D97-AF65-F5344CB8AC3E}">
        <p14:creationId xmlns:p14="http://schemas.microsoft.com/office/powerpoint/2010/main" val="1114999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3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3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5.png"/><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png"/></Relationships>
</file>

<file path=ppt/slides/_rels/slide3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73.png"/></Relationships>
</file>

<file path=ppt/slides/_rels/slide3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73.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5" Type="http://schemas.openxmlformats.org/officeDocument/2006/relationships/image" Target="../media/image75.png"/><Relationship Id="rId4" Type="http://schemas.openxmlformats.org/officeDocument/2006/relationships/image" Target="../media/image73.png"/></Relationships>
</file>

<file path=ppt/slides/_rels/slide4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4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4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4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2.png"/><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4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2.png"/><Relationship Id="rId1" Type="http://schemas.openxmlformats.org/officeDocument/2006/relationships/slideLayout" Target="../slideLayouts/slideLayout2.xml"/><Relationship Id="rId4" Type="http://schemas.openxmlformats.org/officeDocument/2006/relationships/image" Target="../media/image8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955409"/>
            <a:ext cx="9144000" cy="2964934"/>
          </a:xfrm>
          <a:solidFill>
            <a:schemeClr val="bg1"/>
          </a:solidFill>
          <a:ln>
            <a:solidFill>
              <a:srgbClr val="00B050"/>
            </a:solidFill>
          </a:ln>
        </p:spPr>
        <p:txBody>
          <a:bodyPr>
            <a:normAutofit fontScale="90000"/>
          </a:bodyPr>
          <a:lstStyle/>
          <a:p>
            <a:r>
              <a:rPr lang="tr-TR" b="1" dirty="0" smtClean="0">
                <a:ln w="22225">
                  <a:solidFill>
                    <a:sysClr val="windowText" lastClr="000000"/>
                  </a:solidFill>
                  <a:prstDash val="solid"/>
                </a:ln>
                <a:solidFill>
                  <a:srgbClr val="FF0000"/>
                </a:solidFill>
              </a:rPr>
              <a:t>2019/3</a:t>
            </a:r>
            <a:br>
              <a:rPr lang="tr-TR" b="1" dirty="0" smtClean="0">
                <a:ln w="22225">
                  <a:solidFill>
                    <a:sysClr val="windowText" lastClr="000000"/>
                  </a:solidFill>
                  <a:prstDash val="solid"/>
                </a:ln>
                <a:solidFill>
                  <a:srgbClr val="FF0000"/>
                </a:solidFill>
              </a:rPr>
            </a:br>
            <a:r>
              <a:rPr lang="tr-TR" b="1" dirty="0" smtClean="0">
                <a:ln w="22225">
                  <a:solidFill>
                    <a:sysClr val="windowText" lastClr="000000"/>
                  </a:solidFill>
                  <a:prstDash val="solid"/>
                </a:ln>
                <a:solidFill>
                  <a:srgbClr val="FF0000"/>
                </a:solidFill>
              </a:rPr>
              <a:t>FİZİK 1 DERSİ</a:t>
            </a:r>
            <a:br>
              <a:rPr lang="tr-TR" b="1" dirty="0" smtClean="0">
                <a:ln w="22225">
                  <a:solidFill>
                    <a:sysClr val="windowText" lastClr="000000"/>
                  </a:solidFill>
                  <a:prstDash val="solid"/>
                </a:ln>
                <a:solidFill>
                  <a:srgbClr val="FF0000"/>
                </a:solidFill>
              </a:rPr>
            </a:br>
            <a:r>
              <a:rPr lang="tr-TR" b="1" dirty="0" smtClean="0">
                <a:ln w="22225">
                  <a:solidFill>
                    <a:sysClr val="windowText" lastClr="000000"/>
                  </a:solidFill>
                  <a:prstDash val="solid"/>
                </a:ln>
                <a:solidFill>
                  <a:srgbClr val="FF0000"/>
                </a:solidFill>
              </a:rPr>
              <a:t>FIZ1001</a:t>
            </a:r>
            <a:br>
              <a:rPr lang="tr-TR" b="1" dirty="0" smtClean="0">
                <a:ln w="22225">
                  <a:solidFill>
                    <a:sysClr val="windowText" lastClr="000000"/>
                  </a:solidFill>
                  <a:prstDash val="solid"/>
                </a:ln>
                <a:solidFill>
                  <a:srgbClr val="FF0000"/>
                </a:solidFill>
              </a:rPr>
            </a:br>
            <a:endParaRPr lang="tr-TR" sz="3300" b="1" dirty="0">
              <a:ln w="22225">
                <a:solidFill>
                  <a:sysClr val="windowText" lastClr="000000"/>
                </a:solidFill>
                <a:prstDash val="solid"/>
              </a:ln>
              <a:solidFill>
                <a:srgbClr val="FF0000"/>
              </a:solidFill>
            </a:endParaRPr>
          </a:p>
        </p:txBody>
      </p:sp>
    </p:spTree>
    <p:extLst>
      <p:ext uri="{BB962C8B-B14F-4D97-AF65-F5344CB8AC3E}">
        <p14:creationId xmlns:p14="http://schemas.microsoft.com/office/powerpoint/2010/main" val="25661590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77742"/>
            <a:ext cx="10515600" cy="305435"/>
          </a:xfrm>
        </p:spPr>
        <p:txBody>
          <a:bodyPr>
            <a:normAutofit fontScale="90000"/>
          </a:bodyPr>
          <a:lstStyle/>
          <a:p>
            <a:r>
              <a:rPr lang="tr-TR" sz="3000" b="1" i="1" dirty="0" err="1" smtClean="0">
                <a:solidFill>
                  <a:srgbClr val="FF0000"/>
                </a:solidFill>
              </a:rPr>
              <a:t>The</a:t>
            </a:r>
            <a:r>
              <a:rPr lang="tr-TR" sz="3000" b="1" i="1" dirty="0" smtClean="0">
                <a:solidFill>
                  <a:srgbClr val="FF0000"/>
                </a:solidFill>
              </a:rPr>
              <a:t> LAWS of MOTION </a:t>
            </a:r>
            <a:r>
              <a:rPr lang="tr-TR" sz="3000" b="1" i="1" dirty="0" err="1" smtClean="0">
                <a:solidFill>
                  <a:srgbClr val="FF0000"/>
                </a:solidFill>
              </a:rPr>
              <a:t>NEWTON’s</a:t>
            </a:r>
            <a:r>
              <a:rPr lang="tr-TR" sz="3000" b="1" i="1" dirty="0" smtClean="0">
                <a:solidFill>
                  <a:srgbClr val="FF0000"/>
                </a:solidFill>
              </a:rPr>
              <a:t> LAWS</a:t>
            </a:r>
            <a:endParaRPr lang="tr-TR" sz="3000" b="1" i="1" dirty="0">
              <a:solidFill>
                <a:srgbClr val="FF0000"/>
              </a:solidFill>
            </a:endParaRPr>
          </a:p>
        </p:txBody>
      </p:sp>
      <p:sp>
        <p:nvSpPr>
          <p:cNvPr id="3" name="İçerik Yer Tutucusu 2"/>
          <p:cNvSpPr>
            <a:spLocks noGrp="1"/>
          </p:cNvSpPr>
          <p:nvPr>
            <p:ph idx="1"/>
          </p:nvPr>
        </p:nvSpPr>
        <p:spPr>
          <a:xfrm>
            <a:off x="69670" y="1194094"/>
            <a:ext cx="11922034" cy="4351338"/>
          </a:xfrm>
        </p:spPr>
        <p:txBody>
          <a:bodyPr>
            <a:noAutofit/>
          </a:bodyPr>
          <a:lstStyle/>
          <a:p>
            <a:pPr algn="just"/>
            <a:r>
              <a:rPr lang="en-US" sz="2400" dirty="0"/>
              <a:t>Before about 1600, scientists felt that the natural state of matter was the state of rest. Galileo, however, devised thought experiments—such as an object moving on a frictionless surface, as just described—and concluded that it’s not the nature of an object to stop, once set in motion, but rather to continue in its original state of motion. This approach was later formalized as Newton’s first law of motion:</a:t>
            </a:r>
            <a:endParaRPr lang="tr-TR" sz="2600" dirty="0" smtClean="0"/>
          </a:p>
        </p:txBody>
      </p:sp>
      <p:sp>
        <p:nvSpPr>
          <p:cNvPr id="5" name="Altbilgi Yer Tutucusu 4"/>
          <p:cNvSpPr>
            <a:spLocks noGrp="1"/>
          </p:cNvSpPr>
          <p:nvPr>
            <p:ph type="ftr" sz="quarter" idx="11"/>
          </p:nvPr>
        </p:nvSpPr>
        <p:spPr/>
        <p:txBody>
          <a:bodyPr/>
          <a:lstStyle/>
          <a:p>
            <a:r>
              <a:rPr lang="tr-TR" dirty="0" smtClean="0"/>
              <a:t>YILDIZ TEKNİK ÜNİVERSİTESİ FEN EDEBİYAT FAKÜLTESİ FİZİK BÖLÜMÜ</a:t>
            </a:r>
            <a:endParaRPr lang="tr-TR" dirty="0"/>
          </a:p>
        </p:txBody>
      </p:sp>
      <p:sp>
        <p:nvSpPr>
          <p:cNvPr id="6" name="Slayt Numarası Yer Tutucusu 5"/>
          <p:cNvSpPr>
            <a:spLocks noGrp="1"/>
          </p:cNvSpPr>
          <p:nvPr>
            <p:ph type="sldNum" sz="quarter" idx="12"/>
          </p:nvPr>
        </p:nvSpPr>
        <p:spPr/>
        <p:txBody>
          <a:bodyPr/>
          <a:lstStyle/>
          <a:p>
            <a:fld id="{8671BACA-4D67-49C6-B372-AD1FA4BF7E8B}" type="slidenum">
              <a:rPr lang="tr-TR" smtClean="0"/>
              <a:t>10</a:t>
            </a:fld>
            <a:endParaRPr lang="tr-TR"/>
          </a:p>
        </p:txBody>
      </p:sp>
      <p:sp>
        <p:nvSpPr>
          <p:cNvPr id="4" name="Dikdörtgen 3"/>
          <p:cNvSpPr/>
          <p:nvPr/>
        </p:nvSpPr>
        <p:spPr>
          <a:xfrm>
            <a:off x="233929" y="419303"/>
            <a:ext cx="3616375" cy="523220"/>
          </a:xfrm>
          <a:prstGeom prst="rect">
            <a:avLst/>
          </a:prstGeom>
        </p:spPr>
        <p:txBody>
          <a:bodyPr wrap="none">
            <a:spAutoFit/>
          </a:bodyPr>
          <a:lstStyle/>
          <a:p>
            <a:r>
              <a:rPr lang="en-US" sz="2800" b="1" u="sng" dirty="0">
                <a:solidFill>
                  <a:srgbClr val="FF0000"/>
                </a:solidFill>
              </a:rPr>
              <a:t>4.2 Newton’s First Law </a:t>
            </a:r>
            <a:endParaRPr lang="tr-TR" sz="2600" b="1" u="sng" dirty="0">
              <a:solidFill>
                <a:srgbClr val="FF0000"/>
              </a:solidFill>
            </a:endParaRPr>
          </a:p>
        </p:txBody>
      </p:sp>
      <p:pic>
        <p:nvPicPr>
          <p:cNvPr id="7" name="Resim 6"/>
          <p:cNvPicPr>
            <a:picLocks noChangeAspect="1"/>
          </p:cNvPicPr>
          <p:nvPr/>
        </p:nvPicPr>
        <p:blipFill>
          <a:blip r:embed="rId2"/>
          <a:stretch>
            <a:fillRect/>
          </a:stretch>
        </p:blipFill>
        <p:spPr>
          <a:xfrm>
            <a:off x="1330653" y="4206758"/>
            <a:ext cx="9530693" cy="931299"/>
          </a:xfrm>
          <a:prstGeom prst="rect">
            <a:avLst/>
          </a:prstGeom>
        </p:spPr>
      </p:pic>
      <p:pic>
        <p:nvPicPr>
          <p:cNvPr id="9" name="Resim 8"/>
          <p:cNvPicPr>
            <a:picLocks noChangeAspect="1"/>
          </p:cNvPicPr>
          <p:nvPr/>
        </p:nvPicPr>
        <p:blipFill>
          <a:blip r:embed="rId3"/>
          <a:stretch>
            <a:fillRect/>
          </a:stretch>
        </p:blipFill>
        <p:spPr>
          <a:xfrm>
            <a:off x="457128" y="3632417"/>
            <a:ext cx="2788734" cy="645540"/>
          </a:xfrm>
          <a:prstGeom prst="rect">
            <a:avLst/>
          </a:prstGeom>
        </p:spPr>
      </p:pic>
    </p:spTree>
    <p:extLst>
      <p:ext uri="{BB962C8B-B14F-4D97-AF65-F5344CB8AC3E}">
        <p14:creationId xmlns:p14="http://schemas.microsoft.com/office/powerpoint/2010/main" val="477796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77742"/>
            <a:ext cx="10515600" cy="305435"/>
          </a:xfrm>
        </p:spPr>
        <p:txBody>
          <a:bodyPr>
            <a:normAutofit fontScale="90000"/>
          </a:bodyPr>
          <a:lstStyle/>
          <a:p>
            <a:r>
              <a:rPr lang="tr-TR" sz="3000" b="1" i="1" dirty="0" err="1" smtClean="0">
                <a:solidFill>
                  <a:srgbClr val="FF0000"/>
                </a:solidFill>
              </a:rPr>
              <a:t>The</a:t>
            </a:r>
            <a:r>
              <a:rPr lang="tr-TR" sz="3000" b="1" i="1" dirty="0" smtClean="0">
                <a:solidFill>
                  <a:srgbClr val="FF0000"/>
                </a:solidFill>
              </a:rPr>
              <a:t> LAWS of MOTION </a:t>
            </a:r>
            <a:r>
              <a:rPr lang="tr-TR" sz="3000" b="1" i="1" dirty="0" err="1" smtClean="0">
                <a:solidFill>
                  <a:srgbClr val="FF0000"/>
                </a:solidFill>
              </a:rPr>
              <a:t>NEWTON’s</a:t>
            </a:r>
            <a:r>
              <a:rPr lang="tr-TR" sz="3000" b="1" i="1" dirty="0" smtClean="0">
                <a:solidFill>
                  <a:srgbClr val="FF0000"/>
                </a:solidFill>
              </a:rPr>
              <a:t> LAWS</a:t>
            </a:r>
            <a:endParaRPr lang="tr-TR" sz="3000" b="1" i="1" dirty="0">
              <a:solidFill>
                <a:srgbClr val="FF0000"/>
              </a:solidFill>
            </a:endParaRPr>
          </a:p>
        </p:txBody>
      </p:sp>
      <p:sp>
        <p:nvSpPr>
          <p:cNvPr id="3" name="İçerik Yer Tutucusu 2"/>
          <p:cNvSpPr>
            <a:spLocks noGrp="1"/>
          </p:cNvSpPr>
          <p:nvPr>
            <p:ph idx="1"/>
          </p:nvPr>
        </p:nvSpPr>
        <p:spPr>
          <a:xfrm>
            <a:off x="69670" y="1194094"/>
            <a:ext cx="11922034" cy="4351338"/>
          </a:xfrm>
        </p:spPr>
        <p:txBody>
          <a:bodyPr>
            <a:noAutofit/>
          </a:bodyPr>
          <a:lstStyle/>
          <a:p>
            <a:pPr algn="just"/>
            <a:r>
              <a:rPr lang="en-US" sz="2400" dirty="0"/>
              <a:t>The net force on an object is defined as the vector sum of all external forces exerted on the object. External forces come from the object’s environment. If an object’s velocity isn’t changing in either magnitude or direction, then its acceleration and the net force acting on it must both be zero</a:t>
            </a:r>
            <a:r>
              <a:rPr lang="en-US" sz="2400" dirty="0" smtClean="0"/>
              <a:t>.</a:t>
            </a:r>
            <a:endParaRPr lang="tr-TR" sz="2400" dirty="0" smtClean="0"/>
          </a:p>
          <a:p>
            <a:pPr algn="just"/>
            <a:endParaRPr lang="tr-TR" sz="2400" dirty="0"/>
          </a:p>
          <a:p>
            <a:pPr algn="just"/>
            <a:r>
              <a:rPr lang="en-US" sz="2400" dirty="0"/>
              <a:t>Internal forces originate within the object itself and can’t change the object’s velocity (although they can change the object’s rate of rotation, as described </a:t>
            </a:r>
            <a:r>
              <a:rPr lang="en-US" sz="2400" dirty="0" smtClean="0"/>
              <a:t>in</a:t>
            </a:r>
            <a:r>
              <a:rPr lang="tr-TR" sz="2400" dirty="0" smtClean="0"/>
              <a:t> </a:t>
            </a:r>
            <a:r>
              <a:rPr lang="tr-TR" sz="2400" dirty="0" err="1" smtClean="0"/>
              <a:t>after</a:t>
            </a:r>
            <a:r>
              <a:rPr lang="tr-TR" sz="2400" dirty="0" smtClean="0"/>
              <a:t>.</a:t>
            </a:r>
          </a:p>
          <a:p>
            <a:pPr algn="just"/>
            <a:r>
              <a:rPr lang="en-US" sz="2400" dirty="0"/>
              <a:t>As a result, internal forces aren’t included in Newton’s second law. It’s not really possible to “pull yourself up by your own bootstraps.” A consequence of the first law is the feasibility of space travel. After just a few moments of powerful thrust, the spacecraft coasts for months or years, its velocity only slowly changing with time under the relatively faint influence of the distant Sun and planets.</a:t>
            </a:r>
            <a:endParaRPr lang="tr-TR" sz="2600" dirty="0" smtClean="0"/>
          </a:p>
        </p:txBody>
      </p:sp>
      <p:sp>
        <p:nvSpPr>
          <p:cNvPr id="5" name="Altbilgi Yer Tutucusu 4"/>
          <p:cNvSpPr>
            <a:spLocks noGrp="1"/>
          </p:cNvSpPr>
          <p:nvPr>
            <p:ph type="ftr" sz="quarter" idx="11"/>
          </p:nvPr>
        </p:nvSpPr>
        <p:spPr/>
        <p:txBody>
          <a:bodyPr/>
          <a:lstStyle/>
          <a:p>
            <a:r>
              <a:rPr lang="tr-TR" dirty="0" smtClean="0"/>
              <a:t>YILDIZ TEKNİK ÜNİVERSİTESİ FEN EDEBİYAT FAKÜLTESİ FİZİK BÖLÜMÜ</a:t>
            </a:r>
            <a:endParaRPr lang="tr-TR" dirty="0"/>
          </a:p>
        </p:txBody>
      </p:sp>
      <p:sp>
        <p:nvSpPr>
          <p:cNvPr id="6" name="Slayt Numarası Yer Tutucusu 5"/>
          <p:cNvSpPr>
            <a:spLocks noGrp="1"/>
          </p:cNvSpPr>
          <p:nvPr>
            <p:ph type="sldNum" sz="quarter" idx="12"/>
          </p:nvPr>
        </p:nvSpPr>
        <p:spPr/>
        <p:txBody>
          <a:bodyPr/>
          <a:lstStyle/>
          <a:p>
            <a:fld id="{8671BACA-4D67-49C6-B372-AD1FA4BF7E8B}" type="slidenum">
              <a:rPr lang="tr-TR" smtClean="0"/>
              <a:t>11</a:t>
            </a:fld>
            <a:endParaRPr lang="tr-TR"/>
          </a:p>
        </p:txBody>
      </p:sp>
      <p:sp>
        <p:nvSpPr>
          <p:cNvPr id="4" name="Dikdörtgen 3"/>
          <p:cNvSpPr/>
          <p:nvPr/>
        </p:nvSpPr>
        <p:spPr>
          <a:xfrm>
            <a:off x="233929" y="419303"/>
            <a:ext cx="3616375" cy="523220"/>
          </a:xfrm>
          <a:prstGeom prst="rect">
            <a:avLst/>
          </a:prstGeom>
        </p:spPr>
        <p:txBody>
          <a:bodyPr wrap="none">
            <a:spAutoFit/>
          </a:bodyPr>
          <a:lstStyle/>
          <a:p>
            <a:r>
              <a:rPr lang="en-US" sz="2800" b="1" u="sng" dirty="0">
                <a:solidFill>
                  <a:srgbClr val="FF0000"/>
                </a:solidFill>
              </a:rPr>
              <a:t>4.2 Newton’s First Law </a:t>
            </a:r>
            <a:endParaRPr lang="tr-TR" sz="2600" b="1" u="sng" dirty="0">
              <a:solidFill>
                <a:srgbClr val="FF0000"/>
              </a:solidFill>
            </a:endParaRPr>
          </a:p>
        </p:txBody>
      </p:sp>
    </p:spTree>
    <p:extLst>
      <p:ext uri="{BB962C8B-B14F-4D97-AF65-F5344CB8AC3E}">
        <p14:creationId xmlns:p14="http://schemas.microsoft.com/office/powerpoint/2010/main" val="2178651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77742"/>
            <a:ext cx="10515600" cy="305435"/>
          </a:xfrm>
        </p:spPr>
        <p:txBody>
          <a:bodyPr>
            <a:normAutofit fontScale="90000"/>
          </a:bodyPr>
          <a:lstStyle/>
          <a:p>
            <a:r>
              <a:rPr lang="tr-TR" sz="3000" b="1" i="1" dirty="0" err="1" smtClean="0">
                <a:solidFill>
                  <a:srgbClr val="FF0000"/>
                </a:solidFill>
              </a:rPr>
              <a:t>The</a:t>
            </a:r>
            <a:r>
              <a:rPr lang="tr-TR" sz="3000" b="1" i="1" dirty="0" smtClean="0">
                <a:solidFill>
                  <a:srgbClr val="FF0000"/>
                </a:solidFill>
              </a:rPr>
              <a:t> LAWS of MOTION </a:t>
            </a:r>
            <a:r>
              <a:rPr lang="tr-TR" sz="3000" b="1" i="1" dirty="0" err="1" smtClean="0">
                <a:solidFill>
                  <a:srgbClr val="FF0000"/>
                </a:solidFill>
              </a:rPr>
              <a:t>NEWTON’s</a:t>
            </a:r>
            <a:r>
              <a:rPr lang="tr-TR" sz="3000" b="1" i="1" dirty="0" smtClean="0">
                <a:solidFill>
                  <a:srgbClr val="FF0000"/>
                </a:solidFill>
              </a:rPr>
              <a:t> LAWS</a:t>
            </a:r>
            <a:endParaRPr lang="tr-TR" sz="3000" b="1" i="1" dirty="0">
              <a:solidFill>
                <a:srgbClr val="FF0000"/>
              </a:solidFill>
            </a:endParaRPr>
          </a:p>
        </p:txBody>
      </p:sp>
      <p:sp>
        <p:nvSpPr>
          <p:cNvPr id="3" name="İçerik Yer Tutucusu 2"/>
          <p:cNvSpPr>
            <a:spLocks noGrp="1"/>
          </p:cNvSpPr>
          <p:nvPr>
            <p:ph idx="1"/>
          </p:nvPr>
        </p:nvSpPr>
        <p:spPr>
          <a:xfrm>
            <a:off x="134983" y="1409536"/>
            <a:ext cx="11922034" cy="4351338"/>
          </a:xfrm>
        </p:spPr>
        <p:txBody>
          <a:bodyPr>
            <a:noAutofit/>
          </a:bodyPr>
          <a:lstStyle/>
          <a:p>
            <a:pPr algn="just"/>
            <a:r>
              <a:rPr lang="en-US" sz="2400" dirty="0"/>
              <a:t>Imagine hitting a golf ball off a tee with a driver. If you’re a good golfer, the ball will sail over two hundred yards down the fairway. Now imagine teeing up a bowling ball and striking it with the same club (an experiment we don’t recommend). Your club would probably break, you might sprain your wrist, and the bowling ball, at best, would fall off the tee, take half a roll, and come to rest. From this thought experiment, we conclude that although both balls resist changes in their state of motion, the bowling ball offers much more effective resistance. The tendency of an object to continue in its original state of motion is called inertia</a:t>
            </a:r>
            <a:r>
              <a:rPr lang="en-US" sz="2400" dirty="0" smtClean="0"/>
              <a:t>.</a:t>
            </a:r>
            <a:endParaRPr lang="tr-TR" sz="2400" dirty="0" smtClean="0"/>
          </a:p>
          <a:p>
            <a:pPr algn="just"/>
            <a:endParaRPr lang="tr-TR" sz="2400" dirty="0"/>
          </a:p>
          <a:p>
            <a:pPr algn="just"/>
            <a:r>
              <a:rPr lang="en-US" sz="2400" dirty="0"/>
              <a:t>Although inertia is the tendency of an object to continue its motion in the absence of a force, </a:t>
            </a:r>
            <a:r>
              <a:rPr lang="en-US" sz="2400" b="1" i="1" dirty="0"/>
              <a:t>mass is a measure of the object’s resistance to changes in its motion due to a force</a:t>
            </a:r>
            <a:r>
              <a:rPr lang="en-US" sz="2400" dirty="0"/>
              <a:t>. </a:t>
            </a:r>
            <a:endParaRPr lang="tr-TR" sz="2400" dirty="0" smtClean="0"/>
          </a:p>
          <a:p>
            <a:pPr algn="just"/>
            <a:r>
              <a:rPr lang="en-US" sz="2400" dirty="0" smtClean="0"/>
              <a:t>The </a:t>
            </a:r>
            <a:r>
              <a:rPr lang="en-US" sz="2400" dirty="0"/>
              <a:t>greater the mass of a body, the less it accelerates under the action of a given applied force. The SI unit of mass is the kilogram. Mass is a scalar quantity that obeys the rules of ordinary arithmetic.</a:t>
            </a:r>
            <a:endParaRPr lang="tr-TR" sz="2600" dirty="0" smtClean="0"/>
          </a:p>
        </p:txBody>
      </p:sp>
      <p:sp>
        <p:nvSpPr>
          <p:cNvPr id="5" name="Altbilgi Yer Tutucusu 4"/>
          <p:cNvSpPr>
            <a:spLocks noGrp="1"/>
          </p:cNvSpPr>
          <p:nvPr>
            <p:ph type="ftr" sz="quarter" idx="11"/>
          </p:nvPr>
        </p:nvSpPr>
        <p:spPr/>
        <p:txBody>
          <a:bodyPr/>
          <a:lstStyle/>
          <a:p>
            <a:r>
              <a:rPr lang="tr-TR" dirty="0" smtClean="0"/>
              <a:t>YILDIZ TEKNİK ÜNİVERSİTESİ FEN EDEBİYAT FAKÜLTESİ FİZİK BÖLÜMÜ</a:t>
            </a:r>
            <a:endParaRPr lang="tr-TR" dirty="0"/>
          </a:p>
        </p:txBody>
      </p:sp>
      <p:sp>
        <p:nvSpPr>
          <p:cNvPr id="6" name="Slayt Numarası Yer Tutucusu 5"/>
          <p:cNvSpPr>
            <a:spLocks noGrp="1"/>
          </p:cNvSpPr>
          <p:nvPr>
            <p:ph type="sldNum" sz="quarter" idx="12"/>
          </p:nvPr>
        </p:nvSpPr>
        <p:spPr/>
        <p:txBody>
          <a:bodyPr/>
          <a:lstStyle/>
          <a:p>
            <a:fld id="{8671BACA-4D67-49C6-B372-AD1FA4BF7E8B}" type="slidenum">
              <a:rPr lang="tr-TR" smtClean="0"/>
              <a:t>12</a:t>
            </a:fld>
            <a:endParaRPr lang="tr-TR"/>
          </a:p>
        </p:txBody>
      </p:sp>
      <p:sp>
        <p:nvSpPr>
          <p:cNvPr id="4" name="Dikdörtgen 3"/>
          <p:cNvSpPr/>
          <p:nvPr/>
        </p:nvSpPr>
        <p:spPr>
          <a:xfrm>
            <a:off x="233929" y="419303"/>
            <a:ext cx="3634008" cy="954107"/>
          </a:xfrm>
          <a:prstGeom prst="rect">
            <a:avLst/>
          </a:prstGeom>
        </p:spPr>
        <p:txBody>
          <a:bodyPr wrap="none">
            <a:spAutoFit/>
          </a:bodyPr>
          <a:lstStyle/>
          <a:p>
            <a:r>
              <a:rPr lang="en-US" sz="2800" b="1" u="sng" dirty="0">
                <a:solidFill>
                  <a:srgbClr val="FF0000"/>
                </a:solidFill>
              </a:rPr>
              <a:t>4.2 Newton’s First </a:t>
            </a:r>
            <a:r>
              <a:rPr lang="en-US" sz="2800" b="1" u="sng" dirty="0" smtClean="0">
                <a:solidFill>
                  <a:srgbClr val="FF0000"/>
                </a:solidFill>
              </a:rPr>
              <a:t>Law</a:t>
            </a:r>
            <a:r>
              <a:rPr lang="tr-TR" sz="2800" b="1" u="sng" dirty="0" smtClean="0">
                <a:solidFill>
                  <a:srgbClr val="FF0000"/>
                </a:solidFill>
              </a:rPr>
              <a:t>:</a:t>
            </a:r>
          </a:p>
          <a:p>
            <a:r>
              <a:rPr lang="en-US" sz="2800" b="1" i="1" u="sng" dirty="0"/>
              <a:t>Mass and </a:t>
            </a:r>
            <a:r>
              <a:rPr lang="en-US" sz="2800" b="1" i="1" u="sng" dirty="0" smtClean="0"/>
              <a:t>Inertia</a:t>
            </a:r>
            <a:endParaRPr lang="tr-TR" sz="2600" b="1" i="1" u="sng" dirty="0">
              <a:solidFill>
                <a:srgbClr val="FF0000"/>
              </a:solidFill>
            </a:endParaRPr>
          </a:p>
        </p:txBody>
      </p:sp>
    </p:spTree>
    <p:extLst>
      <p:ext uri="{BB962C8B-B14F-4D97-AF65-F5344CB8AC3E}">
        <p14:creationId xmlns:p14="http://schemas.microsoft.com/office/powerpoint/2010/main" val="3271790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77742"/>
            <a:ext cx="10515600" cy="305435"/>
          </a:xfrm>
        </p:spPr>
        <p:txBody>
          <a:bodyPr>
            <a:normAutofit fontScale="90000"/>
          </a:bodyPr>
          <a:lstStyle/>
          <a:p>
            <a:r>
              <a:rPr lang="tr-TR" sz="3000" b="1" i="1" dirty="0" err="1" smtClean="0">
                <a:solidFill>
                  <a:srgbClr val="FF0000"/>
                </a:solidFill>
              </a:rPr>
              <a:t>The</a:t>
            </a:r>
            <a:r>
              <a:rPr lang="tr-TR" sz="3000" b="1" i="1" dirty="0" smtClean="0">
                <a:solidFill>
                  <a:srgbClr val="FF0000"/>
                </a:solidFill>
              </a:rPr>
              <a:t> LAWS of MOTION </a:t>
            </a:r>
            <a:r>
              <a:rPr lang="tr-TR" sz="3000" b="1" i="1" dirty="0" err="1" smtClean="0">
                <a:solidFill>
                  <a:srgbClr val="FF0000"/>
                </a:solidFill>
              </a:rPr>
              <a:t>NEWTON’s</a:t>
            </a:r>
            <a:r>
              <a:rPr lang="tr-TR" sz="3000" b="1" i="1" dirty="0" smtClean="0">
                <a:solidFill>
                  <a:srgbClr val="FF0000"/>
                </a:solidFill>
              </a:rPr>
              <a:t> LAWS</a:t>
            </a:r>
            <a:endParaRPr lang="tr-TR" sz="3000" b="1" i="1" dirty="0">
              <a:solidFill>
                <a:srgbClr val="FF0000"/>
              </a:solidFill>
            </a:endParaRPr>
          </a:p>
        </p:txBody>
      </p:sp>
      <p:sp>
        <p:nvSpPr>
          <p:cNvPr id="3" name="İçerik Yer Tutucusu 2"/>
          <p:cNvSpPr>
            <a:spLocks noGrp="1"/>
          </p:cNvSpPr>
          <p:nvPr>
            <p:ph idx="1"/>
          </p:nvPr>
        </p:nvSpPr>
        <p:spPr>
          <a:xfrm>
            <a:off x="134983" y="1409536"/>
            <a:ext cx="11922034" cy="4351338"/>
          </a:xfrm>
        </p:spPr>
        <p:txBody>
          <a:bodyPr>
            <a:noAutofit/>
          </a:bodyPr>
          <a:lstStyle/>
          <a:p>
            <a:pPr algn="just"/>
            <a:r>
              <a:rPr lang="en-US" sz="2400" dirty="0"/>
              <a:t>Newton’s first law explains what happens to an object that has no net force acting on it</a:t>
            </a:r>
            <a:r>
              <a:rPr lang="en-US" sz="2400" dirty="0" smtClean="0"/>
              <a:t>: </a:t>
            </a:r>
            <a:r>
              <a:rPr lang="en-US" sz="2400" dirty="0"/>
              <a:t>The object either remains at rest or continues moving in a straight line with constant </a:t>
            </a:r>
            <a:r>
              <a:rPr lang="en-US" sz="2400" dirty="0" smtClean="0"/>
              <a:t>speed.</a:t>
            </a:r>
            <a:endParaRPr lang="tr-TR" sz="2400" dirty="0" smtClean="0"/>
          </a:p>
          <a:p>
            <a:pPr algn="just"/>
            <a:r>
              <a:rPr lang="en-US" sz="2400" dirty="0" smtClean="0"/>
              <a:t>Newton’s </a:t>
            </a:r>
            <a:r>
              <a:rPr lang="en-US" sz="2400" dirty="0"/>
              <a:t>second law answers the question of what happens to an object that does have a net force acting on it. </a:t>
            </a:r>
            <a:endParaRPr lang="tr-TR" sz="2400" dirty="0" smtClean="0"/>
          </a:p>
          <a:p>
            <a:pPr algn="just"/>
            <a:r>
              <a:rPr lang="en-US" sz="2400" dirty="0" smtClean="0"/>
              <a:t>Imagine </a:t>
            </a:r>
            <a:r>
              <a:rPr lang="en-US" sz="2400" dirty="0"/>
              <a:t>pushing a block of ice across a frictionless horizontal surface. When you exert some horizontal force on the block, it moves with an acceleration of, say, 2 m/s</a:t>
            </a:r>
            <a:r>
              <a:rPr lang="en-US" sz="2400" baseline="30000" dirty="0"/>
              <a:t>2</a:t>
            </a:r>
            <a:r>
              <a:rPr lang="en-US" sz="2400" dirty="0"/>
              <a:t>. If you apply a force twice as large, the acceleration doubles to 4 m/s</a:t>
            </a:r>
            <a:r>
              <a:rPr lang="en-US" sz="2400" baseline="30000" dirty="0"/>
              <a:t>2</a:t>
            </a:r>
            <a:r>
              <a:rPr lang="en-US" sz="2400" dirty="0"/>
              <a:t>. Pushing three times as hard triples the acceleration, and so on. From such observations, we conclude that the acceleration of an object is directly proportional to the net force acting on it.</a:t>
            </a:r>
            <a:endParaRPr lang="tr-TR" sz="2600" dirty="0" smtClean="0"/>
          </a:p>
        </p:txBody>
      </p:sp>
      <p:sp>
        <p:nvSpPr>
          <p:cNvPr id="5" name="Altbilgi Yer Tutucusu 4"/>
          <p:cNvSpPr>
            <a:spLocks noGrp="1"/>
          </p:cNvSpPr>
          <p:nvPr>
            <p:ph type="ftr" sz="quarter" idx="11"/>
          </p:nvPr>
        </p:nvSpPr>
        <p:spPr/>
        <p:txBody>
          <a:bodyPr/>
          <a:lstStyle/>
          <a:p>
            <a:r>
              <a:rPr lang="tr-TR" dirty="0" smtClean="0"/>
              <a:t>YILDIZ TEKNİK ÜNİVERSİTESİ FEN EDEBİYAT FAKÜLTESİ FİZİK BÖLÜMÜ</a:t>
            </a:r>
            <a:endParaRPr lang="tr-TR" dirty="0"/>
          </a:p>
        </p:txBody>
      </p:sp>
      <p:sp>
        <p:nvSpPr>
          <p:cNvPr id="6" name="Slayt Numarası Yer Tutucusu 5"/>
          <p:cNvSpPr>
            <a:spLocks noGrp="1"/>
          </p:cNvSpPr>
          <p:nvPr>
            <p:ph type="sldNum" sz="quarter" idx="12"/>
          </p:nvPr>
        </p:nvSpPr>
        <p:spPr/>
        <p:txBody>
          <a:bodyPr/>
          <a:lstStyle/>
          <a:p>
            <a:fld id="{8671BACA-4D67-49C6-B372-AD1FA4BF7E8B}" type="slidenum">
              <a:rPr lang="tr-TR" smtClean="0"/>
              <a:t>13</a:t>
            </a:fld>
            <a:endParaRPr lang="tr-TR"/>
          </a:p>
        </p:txBody>
      </p:sp>
      <p:sp>
        <p:nvSpPr>
          <p:cNvPr id="4" name="Dikdörtgen 3"/>
          <p:cNvSpPr/>
          <p:nvPr/>
        </p:nvSpPr>
        <p:spPr>
          <a:xfrm>
            <a:off x="233929" y="419303"/>
            <a:ext cx="4070281" cy="523220"/>
          </a:xfrm>
          <a:prstGeom prst="rect">
            <a:avLst/>
          </a:prstGeom>
        </p:spPr>
        <p:txBody>
          <a:bodyPr wrap="none">
            <a:spAutoFit/>
          </a:bodyPr>
          <a:lstStyle/>
          <a:p>
            <a:r>
              <a:rPr lang="en-US" sz="2800" b="1" i="1" u="sng" dirty="0">
                <a:solidFill>
                  <a:srgbClr val="FF0000"/>
                </a:solidFill>
              </a:rPr>
              <a:t>4.3 Newton’s Second </a:t>
            </a:r>
            <a:r>
              <a:rPr lang="en-US" sz="2800" b="1" i="1" u="sng" dirty="0" smtClean="0">
                <a:solidFill>
                  <a:srgbClr val="FF0000"/>
                </a:solidFill>
              </a:rPr>
              <a:t>Law</a:t>
            </a:r>
            <a:r>
              <a:rPr lang="tr-TR" sz="2800" b="1" i="1" u="sng" dirty="0" smtClean="0">
                <a:solidFill>
                  <a:srgbClr val="FF0000"/>
                </a:solidFill>
              </a:rPr>
              <a:t>:</a:t>
            </a:r>
          </a:p>
        </p:txBody>
      </p:sp>
    </p:spTree>
    <p:extLst>
      <p:ext uri="{BB962C8B-B14F-4D97-AF65-F5344CB8AC3E}">
        <p14:creationId xmlns:p14="http://schemas.microsoft.com/office/powerpoint/2010/main" val="4281997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77742"/>
            <a:ext cx="10515600" cy="305435"/>
          </a:xfrm>
        </p:spPr>
        <p:txBody>
          <a:bodyPr>
            <a:normAutofit fontScale="90000"/>
          </a:bodyPr>
          <a:lstStyle/>
          <a:p>
            <a:r>
              <a:rPr lang="tr-TR" sz="3000" b="1" i="1" dirty="0" err="1" smtClean="0">
                <a:solidFill>
                  <a:srgbClr val="FF0000"/>
                </a:solidFill>
              </a:rPr>
              <a:t>The</a:t>
            </a:r>
            <a:r>
              <a:rPr lang="tr-TR" sz="3000" b="1" i="1" dirty="0" smtClean="0">
                <a:solidFill>
                  <a:srgbClr val="FF0000"/>
                </a:solidFill>
              </a:rPr>
              <a:t> LAWS of MOTION </a:t>
            </a:r>
            <a:r>
              <a:rPr lang="tr-TR" sz="3000" b="1" i="1" dirty="0" err="1" smtClean="0">
                <a:solidFill>
                  <a:srgbClr val="FF0000"/>
                </a:solidFill>
              </a:rPr>
              <a:t>NEWTON’s</a:t>
            </a:r>
            <a:r>
              <a:rPr lang="tr-TR" sz="3000" b="1" i="1" dirty="0" smtClean="0">
                <a:solidFill>
                  <a:srgbClr val="FF0000"/>
                </a:solidFill>
              </a:rPr>
              <a:t> LAWS</a:t>
            </a:r>
            <a:endParaRPr lang="tr-TR" sz="3000" b="1" i="1" dirty="0">
              <a:solidFill>
                <a:srgbClr val="FF0000"/>
              </a:solidFill>
            </a:endParaRPr>
          </a:p>
        </p:txBody>
      </p:sp>
      <p:sp>
        <p:nvSpPr>
          <p:cNvPr id="3" name="İçerik Yer Tutucusu 2"/>
          <p:cNvSpPr>
            <a:spLocks noGrp="1"/>
          </p:cNvSpPr>
          <p:nvPr>
            <p:ph idx="1"/>
          </p:nvPr>
        </p:nvSpPr>
        <p:spPr>
          <a:xfrm>
            <a:off x="134983" y="1409536"/>
            <a:ext cx="11922034" cy="4351338"/>
          </a:xfrm>
        </p:spPr>
        <p:txBody>
          <a:bodyPr>
            <a:noAutofit/>
          </a:bodyPr>
          <a:lstStyle/>
          <a:p>
            <a:pPr algn="just"/>
            <a:r>
              <a:rPr lang="en-US" sz="2400" dirty="0"/>
              <a:t>Mass also affects acceleration. Suppose you stack identical blocks of ice on top of each other while pushing the stack with constant force. If the force applied to one block produces an acceleration of 2 m/s</a:t>
            </a:r>
            <a:r>
              <a:rPr lang="en-US" sz="2400" baseline="30000" dirty="0"/>
              <a:t>2</a:t>
            </a:r>
            <a:r>
              <a:rPr lang="en-US" sz="2400" dirty="0"/>
              <a:t>, then the acceleration drops to half that value, 1 m/s</a:t>
            </a:r>
            <a:r>
              <a:rPr lang="en-US" sz="2400" baseline="30000" dirty="0"/>
              <a:t>2</a:t>
            </a:r>
            <a:r>
              <a:rPr lang="en-US" sz="2400" dirty="0"/>
              <a:t>, when two blocks are pushed, to one-third the initial value when three blocks are pushed, and so on. We conclude that the acceleration of an object is inversely proportional to its mass. These observations are summarized in Newton’s second law:</a:t>
            </a:r>
            <a:endParaRPr lang="tr-TR" sz="2600" dirty="0" smtClean="0"/>
          </a:p>
        </p:txBody>
      </p:sp>
      <p:sp>
        <p:nvSpPr>
          <p:cNvPr id="5" name="Altbilgi Yer Tutucusu 4"/>
          <p:cNvSpPr>
            <a:spLocks noGrp="1"/>
          </p:cNvSpPr>
          <p:nvPr>
            <p:ph type="ftr" sz="quarter" idx="11"/>
          </p:nvPr>
        </p:nvSpPr>
        <p:spPr/>
        <p:txBody>
          <a:bodyPr/>
          <a:lstStyle/>
          <a:p>
            <a:r>
              <a:rPr lang="tr-TR" dirty="0" smtClean="0"/>
              <a:t>YILDIZ TEKNİK ÜNİVERSİTESİ FEN EDEBİYAT FAKÜLTESİ FİZİK BÖLÜMÜ</a:t>
            </a:r>
            <a:endParaRPr lang="tr-TR" dirty="0"/>
          </a:p>
        </p:txBody>
      </p:sp>
      <p:sp>
        <p:nvSpPr>
          <p:cNvPr id="6" name="Slayt Numarası Yer Tutucusu 5"/>
          <p:cNvSpPr>
            <a:spLocks noGrp="1"/>
          </p:cNvSpPr>
          <p:nvPr>
            <p:ph type="sldNum" sz="quarter" idx="12"/>
          </p:nvPr>
        </p:nvSpPr>
        <p:spPr/>
        <p:txBody>
          <a:bodyPr/>
          <a:lstStyle/>
          <a:p>
            <a:fld id="{8671BACA-4D67-49C6-B372-AD1FA4BF7E8B}" type="slidenum">
              <a:rPr lang="tr-TR" smtClean="0"/>
              <a:t>14</a:t>
            </a:fld>
            <a:endParaRPr lang="tr-TR"/>
          </a:p>
        </p:txBody>
      </p:sp>
      <p:sp>
        <p:nvSpPr>
          <p:cNvPr id="4" name="Dikdörtgen 3"/>
          <p:cNvSpPr/>
          <p:nvPr/>
        </p:nvSpPr>
        <p:spPr>
          <a:xfrm>
            <a:off x="233929" y="419303"/>
            <a:ext cx="4070281" cy="523220"/>
          </a:xfrm>
          <a:prstGeom prst="rect">
            <a:avLst/>
          </a:prstGeom>
        </p:spPr>
        <p:txBody>
          <a:bodyPr wrap="none">
            <a:spAutoFit/>
          </a:bodyPr>
          <a:lstStyle/>
          <a:p>
            <a:r>
              <a:rPr lang="en-US" sz="2800" b="1" i="1" u="sng" dirty="0">
                <a:solidFill>
                  <a:srgbClr val="FF0000"/>
                </a:solidFill>
              </a:rPr>
              <a:t>4.3 Newton’s Second </a:t>
            </a:r>
            <a:r>
              <a:rPr lang="en-US" sz="2800" b="1" i="1" u="sng" dirty="0" smtClean="0">
                <a:solidFill>
                  <a:srgbClr val="FF0000"/>
                </a:solidFill>
              </a:rPr>
              <a:t>Law</a:t>
            </a:r>
            <a:r>
              <a:rPr lang="tr-TR" sz="2800" b="1" i="1" u="sng" dirty="0" smtClean="0">
                <a:solidFill>
                  <a:srgbClr val="FF0000"/>
                </a:solidFill>
              </a:rPr>
              <a:t>:</a:t>
            </a:r>
          </a:p>
        </p:txBody>
      </p:sp>
      <p:pic>
        <p:nvPicPr>
          <p:cNvPr id="7" name="Resim 6"/>
          <p:cNvPicPr>
            <a:picLocks noChangeAspect="1"/>
          </p:cNvPicPr>
          <p:nvPr/>
        </p:nvPicPr>
        <p:blipFill>
          <a:blip r:embed="rId2"/>
          <a:stretch>
            <a:fillRect/>
          </a:stretch>
        </p:blipFill>
        <p:spPr>
          <a:xfrm>
            <a:off x="700765" y="4365688"/>
            <a:ext cx="10479124" cy="1077168"/>
          </a:xfrm>
          <a:prstGeom prst="rect">
            <a:avLst/>
          </a:prstGeom>
        </p:spPr>
      </p:pic>
      <p:pic>
        <p:nvPicPr>
          <p:cNvPr id="8" name="Resim 7"/>
          <p:cNvPicPr>
            <a:picLocks noChangeAspect="1"/>
          </p:cNvPicPr>
          <p:nvPr/>
        </p:nvPicPr>
        <p:blipFill>
          <a:blip r:embed="rId3"/>
          <a:stretch>
            <a:fillRect/>
          </a:stretch>
        </p:blipFill>
        <p:spPr>
          <a:xfrm>
            <a:off x="7642612" y="4047670"/>
            <a:ext cx="3711188" cy="447901"/>
          </a:xfrm>
          <a:prstGeom prst="rect">
            <a:avLst/>
          </a:prstGeom>
        </p:spPr>
      </p:pic>
    </p:spTree>
    <p:extLst>
      <p:ext uri="{BB962C8B-B14F-4D97-AF65-F5344CB8AC3E}">
        <p14:creationId xmlns:p14="http://schemas.microsoft.com/office/powerpoint/2010/main" val="2845530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77742"/>
            <a:ext cx="10515600" cy="305435"/>
          </a:xfrm>
        </p:spPr>
        <p:txBody>
          <a:bodyPr>
            <a:normAutofit fontScale="90000"/>
          </a:bodyPr>
          <a:lstStyle/>
          <a:p>
            <a:r>
              <a:rPr lang="tr-TR" sz="3000" b="1" i="1" dirty="0" err="1" smtClean="0">
                <a:solidFill>
                  <a:srgbClr val="FF0000"/>
                </a:solidFill>
              </a:rPr>
              <a:t>The</a:t>
            </a:r>
            <a:r>
              <a:rPr lang="tr-TR" sz="3000" b="1" i="1" dirty="0" smtClean="0">
                <a:solidFill>
                  <a:srgbClr val="FF0000"/>
                </a:solidFill>
              </a:rPr>
              <a:t> LAWS of MOTION </a:t>
            </a:r>
            <a:r>
              <a:rPr lang="tr-TR" sz="3000" b="1" i="1" dirty="0" err="1" smtClean="0">
                <a:solidFill>
                  <a:srgbClr val="FF0000"/>
                </a:solidFill>
              </a:rPr>
              <a:t>NEWTON’s</a:t>
            </a:r>
            <a:r>
              <a:rPr lang="tr-TR" sz="3000" b="1" i="1" dirty="0" smtClean="0">
                <a:solidFill>
                  <a:srgbClr val="FF0000"/>
                </a:solidFill>
              </a:rPr>
              <a:t> LAWS</a:t>
            </a:r>
            <a:endParaRPr lang="tr-TR" sz="3000" b="1" i="1" dirty="0">
              <a:solidFill>
                <a:srgbClr val="FF0000"/>
              </a:solidFill>
            </a:endParaRPr>
          </a:p>
        </p:txBody>
      </p:sp>
      <p:sp>
        <p:nvSpPr>
          <p:cNvPr id="5" name="Altbilgi Yer Tutucusu 4"/>
          <p:cNvSpPr>
            <a:spLocks noGrp="1"/>
          </p:cNvSpPr>
          <p:nvPr>
            <p:ph type="ftr" sz="quarter" idx="11"/>
          </p:nvPr>
        </p:nvSpPr>
        <p:spPr/>
        <p:txBody>
          <a:bodyPr/>
          <a:lstStyle/>
          <a:p>
            <a:r>
              <a:rPr lang="tr-TR" dirty="0" smtClean="0"/>
              <a:t>YILDIZ TEKNİK ÜNİVERSİTESİ FEN EDEBİYAT FAKÜLTESİ FİZİK BÖLÜMÜ</a:t>
            </a:r>
            <a:endParaRPr lang="tr-TR" dirty="0"/>
          </a:p>
        </p:txBody>
      </p:sp>
      <p:sp>
        <p:nvSpPr>
          <p:cNvPr id="6" name="Slayt Numarası Yer Tutucusu 5"/>
          <p:cNvSpPr>
            <a:spLocks noGrp="1"/>
          </p:cNvSpPr>
          <p:nvPr>
            <p:ph type="sldNum" sz="quarter" idx="12"/>
          </p:nvPr>
        </p:nvSpPr>
        <p:spPr/>
        <p:txBody>
          <a:bodyPr/>
          <a:lstStyle/>
          <a:p>
            <a:fld id="{8671BACA-4D67-49C6-B372-AD1FA4BF7E8B}" type="slidenum">
              <a:rPr lang="tr-TR" smtClean="0"/>
              <a:t>15</a:t>
            </a:fld>
            <a:endParaRPr lang="tr-TR"/>
          </a:p>
        </p:txBody>
      </p:sp>
      <p:sp>
        <p:nvSpPr>
          <p:cNvPr id="4" name="Dikdörtgen 3"/>
          <p:cNvSpPr/>
          <p:nvPr/>
        </p:nvSpPr>
        <p:spPr>
          <a:xfrm>
            <a:off x="233929" y="419303"/>
            <a:ext cx="4070281" cy="523220"/>
          </a:xfrm>
          <a:prstGeom prst="rect">
            <a:avLst/>
          </a:prstGeom>
        </p:spPr>
        <p:txBody>
          <a:bodyPr wrap="none">
            <a:spAutoFit/>
          </a:bodyPr>
          <a:lstStyle/>
          <a:p>
            <a:r>
              <a:rPr lang="en-US" sz="2800" b="1" i="1" u="sng" dirty="0">
                <a:solidFill>
                  <a:srgbClr val="FF0000"/>
                </a:solidFill>
              </a:rPr>
              <a:t>4.3 Newton’s Second </a:t>
            </a:r>
            <a:r>
              <a:rPr lang="en-US" sz="2800" b="1" i="1" u="sng" dirty="0" smtClean="0">
                <a:solidFill>
                  <a:srgbClr val="FF0000"/>
                </a:solidFill>
              </a:rPr>
              <a:t>Law</a:t>
            </a:r>
            <a:r>
              <a:rPr lang="tr-TR" sz="2800" b="1" i="1" u="sng" dirty="0" smtClean="0">
                <a:solidFill>
                  <a:srgbClr val="FF0000"/>
                </a:solidFill>
              </a:rPr>
              <a:t>:</a:t>
            </a:r>
          </a:p>
        </p:txBody>
      </p:sp>
      <p:pic>
        <p:nvPicPr>
          <p:cNvPr id="10" name="Resim 9"/>
          <p:cNvPicPr>
            <a:picLocks noChangeAspect="1"/>
          </p:cNvPicPr>
          <p:nvPr/>
        </p:nvPicPr>
        <p:blipFill>
          <a:blip r:embed="rId2"/>
          <a:stretch>
            <a:fillRect/>
          </a:stretch>
        </p:blipFill>
        <p:spPr>
          <a:xfrm>
            <a:off x="8610600" y="20140"/>
            <a:ext cx="3614512" cy="1248061"/>
          </a:xfrm>
          <a:prstGeom prst="rect">
            <a:avLst/>
          </a:prstGeom>
        </p:spPr>
      </p:pic>
      <mc:AlternateContent xmlns:mc="http://schemas.openxmlformats.org/markup-compatibility/2006">
        <mc:Choice xmlns:a14="http://schemas.microsoft.com/office/drawing/2010/main" Requires="a14">
          <p:sp>
            <p:nvSpPr>
              <p:cNvPr id="9" name="İçerik Yer Tutucusu 8"/>
              <p:cNvSpPr>
                <a:spLocks noGrp="1"/>
              </p:cNvSpPr>
              <p:nvPr>
                <p:ph idx="1"/>
              </p:nvPr>
            </p:nvSpPr>
            <p:spPr>
              <a:xfrm>
                <a:off x="152912" y="893258"/>
                <a:ext cx="11943294" cy="5788769"/>
              </a:xfrm>
            </p:spPr>
            <p:txBody>
              <a:bodyPr>
                <a:noAutofit/>
              </a:bodyPr>
              <a:lstStyle/>
              <a:p>
                <a:pPr algn="just"/>
                <a:r>
                  <a:rPr lang="en-US" sz="2400" dirty="0" smtClean="0"/>
                  <a:t>The constant of proportionality is equal to one, so in mathematical terms the preceding statement can be written</a:t>
                </a:r>
                <a:endParaRPr lang="tr-TR" sz="2400" dirty="0" smtClean="0"/>
              </a:p>
              <a:p>
                <a:pPr algn="just"/>
                <a:endParaRPr lang="tr-TR" sz="2400" dirty="0"/>
              </a:p>
              <a:p>
                <a:pPr algn="just"/>
                <a:r>
                  <a:rPr lang="en-US" sz="2400" dirty="0" smtClean="0"/>
                  <a:t>where </a:t>
                </a:r>
                <a14:m>
                  <m:oMath xmlns:m="http://schemas.openxmlformats.org/officeDocument/2006/math">
                    <m:acc>
                      <m:accPr>
                        <m:chr m:val="⃗"/>
                        <m:ctrlPr>
                          <a:rPr lang="en-US" sz="2400" b="1" i="1" dirty="0" smtClean="0">
                            <a:latin typeface="Cambria Math" panose="02040503050406030204" pitchFamily="18" charset="0"/>
                          </a:rPr>
                        </m:ctrlPr>
                      </m:accPr>
                      <m:e>
                        <m:r>
                          <a:rPr lang="tr-TR" sz="2400" b="1" i="1" dirty="0" smtClean="0">
                            <a:latin typeface="Cambria Math" panose="02040503050406030204" pitchFamily="18" charset="0"/>
                          </a:rPr>
                          <m:t>𝒂</m:t>
                        </m:r>
                      </m:e>
                    </m:acc>
                    <m:r>
                      <a:rPr lang="en-US" sz="2400" i="1" dirty="0" smtClean="0">
                        <a:latin typeface="Cambria Math" panose="02040503050406030204" pitchFamily="18" charset="0"/>
                      </a:rPr>
                      <m:t> </m:t>
                    </m:r>
                  </m:oMath>
                </a14:m>
                <a:r>
                  <a:rPr lang="en-US" sz="2400" dirty="0"/>
                  <a:t>is the acceleration of the object, </a:t>
                </a:r>
                <a:endParaRPr lang="tr-TR" sz="2400" dirty="0" smtClean="0"/>
              </a:p>
              <a:p>
                <a:pPr algn="just"/>
                <a14:m>
                  <m:oMath xmlns:m="http://schemas.openxmlformats.org/officeDocument/2006/math">
                    <m:r>
                      <a:rPr lang="en-US" sz="2400" i="1" dirty="0" smtClean="0">
                        <a:latin typeface="Cambria Math" panose="02040503050406030204" pitchFamily="18" charset="0"/>
                      </a:rPr>
                      <m:t>𝑚</m:t>
                    </m:r>
                  </m:oMath>
                </a14:m>
                <a:r>
                  <a:rPr lang="en-US" sz="2400" dirty="0"/>
                  <a:t> is its mass, and </a:t>
                </a:r>
                <a:endParaRPr lang="tr-TR" sz="2400" dirty="0" smtClean="0"/>
              </a:p>
              <a:p>
                <a:pPr algn="just"/>
                <a14:m>
                  <m:oMath xmlns:m="http://schemas.openxmlformats.org/officeDocument/2006/math">
                    <m:nary>
                      <m:naryPr>
                        <m:chr m:val="∑"/>
                        <m:subHide m:val="on"/>
                        <m:supHide m:val="on"/>
                        <m:ctrlPr>
                          <a:rPr lang="en-US" sz="2400" b="1" i="1" dirty="0" smtClean="0">
                            <a:latin typeface="Cambria Math" panose="02040503050406030204" pitchFamily="18" charset="0"/>
                          </a:rPr>
                        </m:ctrlPr>
                      </m:naryPr>
                      <m:sub/>
                      <m:sup/>
                      <m:e>
                        <m:acc>
                          <m:accPr>
                            <m:chr m:val="⃗"/>
                            <m:ctrlPr>
                              <a:rPr lang="en-US" sz="2400" b="1" i="1" dirty="0" smtClean="0">
                                <a:latin typeface="Cambria Math" panose="02040503050406030204" pitchFamily="18" charset="0"/>
                              </a:rPr>
                            </m:ctrlPr>
                          </m:accPr>
                          <m:e>
                            <m:r>
                              <a:rPr lang="tr-TR" sz="2400" b="1" i="1" dirty="0" smtClean="0">
                                <a:latin typeface="Cambria Math" panose="02040503050406030204" pitchFamily="18" charset="0"/>
                              </a:rPr>
                              <m:t>𝑭</m:t>
                            </m:r>
                          </m:e>
                        </m:acc>
                      </m:e>
                    </m:nary>
                    <m:r>
                      <a:rPr lang="en-US" sz="2400" i="1" dirty="0" smtClean="0">
                        <a:latin typeface="Cambria Math" panose="02040503050406030204" pitchFamily="18" charset="0"/>
                      </a:rPr>
                      <m:t> </m:t>
                    </m:r>
                  </m:oMath>
                </a14:m>
                <a:r>
                  <a:rPr lang="en-US" sz="2400" dirty="0"/>
                  <a:t>is the vector sum of all forces acting on it. Multiplying through by </a:t>
                </a:r>
                <a14:m>
                  <m:oMath xmlns:m="http://schemas.openxmlformats.org/officeDocument/2006/math">
                    <m:r>
                      <a:rPr lang="en-US" sz="2400" i="1" dirty="0" smtClean="0">
                        <a:latin typeface="Cambria Math" panose="02040503050406030204" pitchFamily="18" charset="0"/>
                      </a:rPr>
                      <m:t>𝑚</m:t>
                    </m:r>
                  </m:oMath>
                </a14:m>
                <a:r>
                  <a:rPr lang="en-US" sz="2400" dirty="0"/>
                  <a:t>, we </a:t>
                </a:r>
                <a:r>
                  <a:rPr lang="en-US" sz="2400" dirty="0" smtClean="0"/>
                  <a:t>have</a:t>
                </a:r>
                <a:endParaRPr lang="tr-TR" sz="2400" dirty="0" smtClean="0"/>
              </a:p>
              <a:p>
                <a:pPr algn="just"/>
                <a:endParaRPr lang="tr-TR" sz="2400" dirty="0"/>
              </a:p>
              <a:p>
                <a:pPr algn="just"/>
                <a:endParaRPr lang="tr-TR" sz="2400" dirty="0" smtClean="0"/>
              </a:p>
              <a:p>
                <a:pPr algn="just"/>
                <a:r>
                  <a:rPr lang="en-US" sz="2400" dirty="0" smtClean="0"/>
                  <a:t>Physicists </a:t>
                </a:r>
                <a:r>
                  <a:rPr lang="en-US" sz="2400" dirty="0"/>
                  <a:t>commonly refer to this equation as ‘</a:t>
                </a:r>
                <a14:m>
                  <m:oMath xmlns:m="http://schemas.openxmlformats.org/officeDocument/2006/math">
                    <m:nary>
                      <m:naryPr>
                        <m:chr m:val="∑"/>
                        <m:subHide m:val="on"/>
                        <m:supHide m:val="on"/>
                        <m:ctrlPr>
                          <a:rPr lang="en-US" sz="2400" b="1" i="1" dirty="0">
                            <a:latin typeface="Cambria Math" panose="02040503050406030204" pitchFamily="18" charset="0"/>
                          </a:rPr>
                        </m:ctrlPr>
                      </m:naryPr>
                      <m:sub/>
                      <m:sup/>
                      <m:e>
                        <m:acc>
                          <m:accPr>
                            <m:chr m:val="⃗"/>
                            <m:ctrlPr>
                              <a:rPr lang="en-US" sz="2400" b="1" i="1" dirty="0">
                                <a:latin typeface="Cambria Math" panose="02040503050406030204" pitchFamily="18" charset="0"/>
                              </a:rPr>
                            </m:ctrlPr>
                          </m:accPr>
                          <m:e>
                            <m:r>
                              <a:rPr lang="tr-TR" sz="2400" b="1" i="1" dirty="0">
                                <a:latin typeface="Cambria Math" panose="02040503050406030204" pitchFamily="18" charset="0"/>
                              </a:rPr>
                              <m:t>𝑭</m:t>
                            </m:r>
                          </m:e>
                        </m:acc>
                      </m:e>
                    </m:nary>
                    <m:r>
                      <a:rPr lang="tr-TR" sz="2400" b="1" i="1" dirty="0" smtClean="0">
                        <a:latin typeface="Cambria Math" panose="02040503050406030204" pitchFamily="18" charset="0"/>
                      </a:rPr>
                      <m:t>=</m:t>
                    </m:r>
                    <m:r>
                      <a:rPr lang="tr-TR" sz="2400" b="1" i="1" dirty="0" smtClean="0">
                        <a:latin typeface="Cambria Math" panose="02040503050406030204" pitchFamily="18" charset="0"/>
                      </a:rPr>
                      <m:t>𝒎</m:t>
                    </m:r>
                    <m:acc>
                      <m:accPr>
                        <m:chr m:val="⃗"/>
                        <m:ctrlPr>
                          <a:rPr lang="en-US" sz="2400" b="1" i="1" dirty="0">
                            <a:latin typeface="Cambria Math" panose="02040503050406030204" pitchFamily="18" charset="0"/>
                          </a:rPr>
                        </m:ctrlPr>
                      </m:accPr>
                      <m:e>
                        <m:r>
                          <a:rPr lang="tr-TR" sz="2400" b="1" i="1" dirty="0" smtClean="0">
                            <a:latin typeface="Cambria Math" panose="02040503050406030204" pitchFamily="18" charset="0"/>
                          </a:rPr>
                          <m:t>𝒂</m:t>
                        </m:r>
                      </m:e>
                    </m:acc>
                  </m:oMath>
                </a14:m>
                <a:r>
                  <a:rPr lang="en-US" sz="2400" dirty="0"/>
                  <a:t>.’ </a:t>
                </a:r>
                <a:r>
                  <a:rPr lang="en-US" sz="2400" dirty="0" smtClean="0"/>
                  <a:t>Figure </a:t>
                </a:r>
                <a:r>
                  <a:rPr lang="en-US" sz="2400" dirty="0"/>
                  <a:t>illustrates the relationship between the mass, acceleration, and the net force. </a:t>
                </a:r>
                <a:endParaRPr lang="tr-TR" sz="2400" dirty="0" smtClean="0"/>
              </a:p>
              <a:p>
                <a:pPr algn="just"/>
                <a:r>
                  <a:rPr lang="en-US" sz="2400" dirty="0" smtClean="0"/>
                  <a:t>The </a:t>
                </a:r>
                <a:r>
                  <a:rPr lang="en-US" sz="2400" dirty="0"/>
                  <a:t>second law is a vector equation, equivalent to the following three component equations:</a:t>
                </a:r>
                <a:endParaRPr lang="tr-TR" sz="2400" dirty="0"/>
              </a:p>
              <a:p>
                <a:pPr algn="just"/>
                <a:endParaRPr lang="tr-TR" sz="2400" dirty="0" smtClean="0"/>
              </a:p>
              <a:p>
                <a:pPr algn="just"/>
                <a:r>
                  <a:rPr lang="en-US" sz="2400" dirty="0" smtClean="0"/>
                  <a:t>When </a:t>
                </a:r>
                <a:r>
                  <a:rPr lang="en-US" sz="2400" dirty="0"/>
                  <a:t>there is no net force on an object, its acceleration is zero, which means the velocity is constant</a:t>
                </a:r>
                <a:endParaRPr lang="tr-TR" sz="2400" dirty="0"/>
              </a:p>
            </p:txBody>
          </p:sp>
        </mc:Choice>
        <mc:Fallback>
          <p:sp>
            <p:nvSpPr>
              <p:cNvPr id="9" name="İçerik Yer Tutucusu 8"/>
              <p:cNvSpPr>
                <a:spLocks noGrp="1" noRot="1" noChangeAspect="1" noMove="1" noResize="1" noEditPoints="1" noAdjustHandles="1" noChangeArrowheads="1" noChangeShapeType="1" noTextEdit="1"/>
              </p:cNvSpPr>
              <p:nvPr>
                <p:ph idx="1"/>
              </p:nvPr>
            </p:nvSpPr>
            <p:spPr>
              <a:xfrm>
                <a:off x="152912" y="893258"/>
                <a:ext cx="11943294" cy="5788769"/>
              </a:xfrm>
              <a:blipFill>
                <a:blip r:embed="rId3"/>
                <a:stretch>
                  <a:fillRect l="-664" t="-1475" r="-817" b="-6955"/>
                </a:stretch>
              </a:blipFill>
            </p:spPr>
            <p:txBody>
              <a:bodyPr/>
              <a:lstStyle/>
              <a:p>
                <a:r>
                  <a:rPr lang="tr-TR">
                    <a:noFill/>
                  </a:rPr>
                  <a:t> </a:t>
                </a:r>
              </a:p>
            </p:txBody>
          </p:sp>
        </mc:Fallback>
      </mc:AlternateContent>
      <p:pic>
        <p:nvPicPr>
          <p:cNvPr id="11" name="Resim 10"/>
          <p:cNvPicPr>
            <a:picLocks noChangeAspect="1"/>
          </p:cNvPicPr>
          <p:nvPr/>
        </p:nvPicPr>
        <p:blipFill>
          <a:blip r:embed="rId4"/>
          <a:stretch>
            <a:fillRect/>
          </a:stretch>
        </p:blipFill>
        <p:spPr>
          <a:xfrm>
            <a:off x="4966094" y="1256296"/>
            <a:ext cx="1626123" cy="866552"/>
          </a:xfrm>
          <a:prstGeom prst="rect">
            <a:avLst/>
          </a:prstGeom>
        </p:spPr>
      </p:pic>
      <p:pic>
        <p:nvPicPr>
          <p:cNvPr id="13" name="Resim 12"/>
          <p:cNvPicPr>
            <a:picLocks noChangeAspect="1"/>
          </p:cNvPicPr>
          <p:nvPr/>
        </p:nvPicPr>
        <p:blipFill>
          <a:blip r:embed="rId5"/>
          <a:stretch>
            <a:fillRect/>
          </a:stretch>
        </p:blipFill>
        <p:spPr>
          <a:xfrm>
            <a:off x="4653066" y="3569544"/>
            <a:ext cx="2078659" cy="715829"/>
          </a:xfrm>
          <a:prstGeom prst="rect">
            <a:avLst/>
          </a:prstGeom>
        </p:spPr>
      </p:pic>
      <p:pic>
        <p:nvPicPr>
          <p:cNvPr id="14" name="Resim 13"/>
          <p:cNvPicPr>
            <a:picLocks noChangeAspect="1"/>
          </p:cNvPicPr>
          <p:nvPr/>
        </p:nvPicPr>
        <p:blipFill>
          <a:blip r:embed="rId6"/>
          <a:stretch>
            <a:fillRect/>
          </a:stretch>
        </p:blipFill>
        <p:spPr>
          <a:xfrm>
            <a:off x="2785567" y="5585841"/>
            <a:ext cx="7196633" cy="667900"/>
          </a:xfrm>
          <a:prstGeom prst="rect">
            <a:avLst/>
          </a:prstGeom>
        </p:spPr>
      </p:pic>
    </p:spTree>
    <p:extLst>
      <p:ext uri="{BB962C8B-B14F-4D97-AF65-F5344CB8AC3E}">
        <p14:creationId xmlns:p14="http://schemas.microsoft.com/office/powerpoint/2010/main" val="2614647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77742"/>
            <a:ext cx="10515600" cy="305435"/>
          </a:xfrm>
        </p:spPr>
        <p:txBody>
          <a:bodyPr>
            <a:normAutofit fontScale="90000"/>
          </a:bodyPr>
          <a:lstStyle/>
          <a:p>
            <a:r>
              <a:rPr lang="tr-TR" sz="3000" b="1" i="1" dirty="0" err="1" smtClean="0">
                <a:solidFill>
                  <a:srgbClr val="FF0000"/>
                </a:solidFill>
              </a:rPr>
              <a:t>The</a:t>
            </a:r>
            <a:r>
              <a:rPr lang="tr-TR" sz="3000" b="1" i="1" dirty="0" smtClean="0">
                <a:solidFill>
                  <a:srgbClr val="FF0000"/>
                </a:solidFill>
              </a:rPr>
              <a:t> LAWS of MOTION </a:t>
            </a:r>
            <a:r>
              <a:rPr lang="tr-TR" sz="3000" b="1" i="1" dirty="0" err="1" smtClean="0">
                <a:solidFill>
                  <a:srgbClr val="FF0000"/>
                </a:solidFill>
              </a:rPr>
              <a:t>NEWTON’s</a:t>
            </a:r>
            <a:r>
              <a:rPr lang="tr-TR" sz="3000" b="1" i="1" dirty="0" smtClean="0">
                <a:solidFill>
                  <a:srgbClr val="FF0000"/>
                </a:solidFill>
              </a:rPr>
              <a:t> LAWS</a:t>
            </a:r>
            <a:endParaRPr lang="tr-TR" sz="3000" b="1" i="1" dirty="0">
              <a:solidFill>
                <a:srgbClr val="FF0000"/>
              </a:solidFill>
            </a:endParaRPr>
          </a:p>
        </p:txBody>
      </p:sp>
      <p:sp>
        <p:nvSpPr>
          <p:cNvPr id="5" name="Altbilgi Yer Tutucusu 4"/>
          <p:cNvSpPr>
            <a:spLocks noGrp="1"/>
          </p:cNvSpPr>
          <p:nvPr>
            <p:ph type="ftr" sz="quarter" idx="11"/>
          </p:nvPr>
        </p:nvSpPr>
        <p:spPr/>
        <p:txBody>
          <a:bodyPr/>
          <a:lstStyle/>
          <a:p>
            <a:r>
              <a:rPr lang="tr-TR" dirty="0" smtClean="0"/>
              <a:t>YILDIZ TEKNİK ÜNİVERSİTESİ FEN EDEBİYAT FAKÜLTESİ FİZİK BÖLÜMÜ</a:t>
            </a:r>
            <a:endParaRPr lang="tr-TR" dirty="0"/>
          </a:p>
        </p:txBody>
      </p:sp>
      <p:sp>
        <p:nvSpPr>
          <p:cNvPr id="6" name="Slayt Numarası Yer Tutucusu 5"/>
          <p:cNvSpPr>
            <a:spLocks noGrp="1"/>
          </p:cNvSpPr>
          <p:nvPr>
            <p:ph type="sldNum" sz="quarter" idx="12"/>
          </p:nvPr>
        </p:nvSpPr>
        <p:spPr/>
        <p:txBody>
          <a:bodyPr/>
          <a:lstStyle/>
          <a:p>
            <a:fld id="{8671BACA-4D67-49C6-B372-AD1FA4BF7E8B}" type="slidenum">
              <a:rPr lang="tr-TR" smtClean="0"/>
              <a:t>16</a:t>
            </a:fld>
            <a:endParaRPr lang="tr-TR"/>
          </a:p>
        </p:txBody>
      </p:sp>
      <p:sp>
        <p:nvSpPr>
          <p:cNvPr id="4" name="Dikdörtgen 3"/>
          <p:cNvSpPr/>
          <p:nvPr/>
        </p:nvSpPr>
        <p:spPr>
          <a:xfrm>
            <a:off x="233929" y="419303"/>
            <a:ext cx="4050276" cy="954107"/>
          </a:xfrm>
          <a:prstGeom prst="rect">
            <a:avLst/>
          </a:prstGeom>
        </p:spPr>
        <p:txBody>
          <a:bodyPr wrap="none">
            <a:spAutoFit/>
          </a:bodyPr>
          <a:lstStyle/>
          <a:p>
            <a:r>
              <a:rPr lang="en-US" sz="2800" b="1" i="1" u="sng" dirty="0">
                <a:solidFill>
                  <a:srgbClr val="FF0000"/>
                </a:solidFill>
              </a:rPr>
              <a:t>4.3 Newton’s Second </a:t>
            </a:r>
            <a:r>
              <a:rPr lang="en-US" sz="2800" b="1" i="1" u="sng" dirty="0" smtClean="0">
                <a:solidFill>
                  <a:srgbClr val="FF0000"/>
                </a:solidFill>
              </a:rPr>
              <a:t>Law</a:t>
            </a:r>
            <a:r>
              <a:rPr lang="tr-TR" sz="2800" b="1" i="1" u="sng" dirty="0" smtClean="0">
                <a:solidFill>
                  <a:srgbClr val="FF0000"/>
                </a:solidFill>
              </a:rPr>
              <a:t>:</a:t>
            </a:r>
          </a:p>
          <a:p>
            <a:r>
              <a:rPr lang="en-US" sz="2800" b="1" i="1" u="sng" dirty="0"/>
              <a:t>Units of Force and Mass</a:t>
            </a:r>
            <a:endParaRPr lang="tr-TR" sz="2800" b="1" i="1" u="sng" dirty="0" smtClean="0">
              <a:solidFill>
                <a:srgbClr val="FF0000"/>
              </a:solidFill>
            </a:endParaRPr>
          </a:p>
        </p:txBody>
      </p:sp>
      <p:pic>
        <p:nvPicPr>
          <p:cNvPr id="10" name="Resim 9"/>
          <p:cNvPicPr>
            <a:picLocks noChangeAspect="1"/>
          </p:cNvPicPr>
          <p:nvPr/>
        </p:nvPicPr>
        <p:blipFill>
          <a:blip r:embed="rId2"/>
          <a:stretch>
            <a:fillRect/>
          </a:stretch>
        </p:blipFill>
        <p:spPr>
          <a:xfrm>
            <a:off x="8610600" y="20140"/>
            <a:ext cx="3614512" cy="1248061"/>
          </a:xfrm>
          <a:prstGeom prst="rect">
            <a:avLst/>
          </a:prstGeom>
        </p:spPr>
      </p:pic>
      <p:sp>
        <p:nvSpPr>
          <p:cNvPr id="9" name="İçerik Yer Tutucusu 8"/>
          <p:cNvSpPr>
            <a:spLocks noGrp="1"/>
          </p:cNvSpPr>
          <p:nvPr>
            <p:ph idx="1"/>
          </p:nvPr>
        </p:nvSpPr>
        <p:spPr>
          <a:xfrm>
            <a:off x="152912" y="2081349"/>
            <a:ext cx="11943294" cy="4600678"/>
          </a:xfrm>
        </p:spPr>
        <p:txBody>
          <a:bodyPr>
            <a:noAutofit/>
          </a:bodyPr>
          <a:lstStyle/>
          <a:p>
            <a:pPr algn="just"/>
            <a:r>
              <a:rPr lang="en-US" sz="2400" dirty="0" smtClean="0"/>
              <a:t>The </a:t>
            </a:r>
            <a:r>
              <a:rPr lang="en-US" sz="2400" dirty="0"/>
              <a:t>SI unit of force is the newton. When 1 newton of force acts on an object that has a mass of 1 kg, it produces an acceleration of 1 m/s</a:t>
            </a:r>
            <a:r>
              <a:rPr lang="en-US" sz="2400" baseline="30000" dirty="0"/>
              <a:t>2</a:t>
            </a:r>
            <a:r>
              <a:rPr lang="en-US" sz="2400" dirty="0"/>
              <a:t> in the object. </a:t>
            </a:r>
            <a:endParaRPr lang="tr-TR" sz="2400" dirty="0" smtClean="0"/>
          </a:p>
          <a:p>
            <a:pPr algn="just"/>
            <a:r>
              <a:rPr lang="en-US" sz="2400" dirty="0" smtClean="0"/>
              <a:t>From </a:t>
            </a:r>
            <a:r>
              <a:rPr lang="en-US" sz="2400" dirty="0"/>
              <a:t>this definition and Newton’s second law, we see that the newton can be expressed in terms of the fundamental units of mass, length, and time as</a:t>
            </a:r>
            <a:endParaRPr lang="tr-TR" sz="2400" dirty="0"/>
          </a:p>
        </p:txBody>
      </p:sp>
      <p:pic>
        <p:nvPicPr>
          <p:cNvPr id="3" name="Resim 2"/>
          <p:cNvPicPr>
            <a:picLocks noChangeAspect="1"/>
          </p:cNvPicPr>
          <p:nvPr/>
        </p:nvPicPr>
        <p:blipFill>
          <a:blip r:embed="rId3"/>
          <a:stretch>
            <a:fillRect/>
          </a:stretch>
        </p:blipFill>
        <p:spPr>
          <a:xfrm>
            <a:off x="4589899" y="3618943"/>
            <a:ext cx="2501059" cy="500211"/>
          </a:xfrm>
          <a:prstGeom prst="rect">
            <a:avLst/>
          </a:prstGeom>
        </p:spPr>
      </p:pic>
    </p:spTree>
    <p:extLst>
      <p:ext uri="{BB962C8B-B14F-4D97-AF65-F5344CB8AC3E}">
        <p14:creationId xmlns:p14="http://schemas.microsoft.com/office/powerpoint/2010/main" val="44105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77742"/>
            <a:ext cx="10515600" cy="305435"/>
          </a:xfrm>
        </p:spPr>
        <p:txBody>
          <a:bodyPr>
            <a:normAutofit fontScale="90000"/>
          </a:bodyPr>
          <a:lstStyle/>
          <a:p>
            <a:r>
              <a:rPr lang="tr-TR" sz="3000" b="1" i="1" dirty="0" err="1" smtClean="0">
                <a:solidFill>
                  <a:srgbClr val="FF0000"/>
                </a:solidFill>
              </a:rPr>
              <a:t>The</a:t>
            </a:r>
            <a:r>
              <a:rPr lang="tr-TR" sz="3000" b="1" i="1" dirty="0" smtClean="0">
                <a:solidFill>
                  <a:srgbClr val="FF0000"/>
                </a:solidFill>
              </a:rPr>
              <a:t> LAWS of MOTION </a:t>
            </a:r>
            <a:r>
              <a:rPr lang="tr-TR" sz="3000" b="1" i="1" dirty="0" err="1" smtClean="0">
                <a:solidFill>
                  <a:srgbClr val="FF0000"/>
                </a:solidFill>
              </a:rPr>
              <a:t>NEWTON’s</a:t>
            </a:r>
            <a:r>
              <a:rPr lang="tr-TR" sz="3000" b="1" i="1" dirty="0" smtClean="0">
                <a:solidFill>
                  <a:srgbClr val="FF0000"/>
                </a:solidFill>
              </a:rPr>
              <a:t> LAWS</a:t>
            </a:r>
            <a:endParaRPr lang="tr-TR" sz="3000" b="1" i="1" dirty="0">
              <a:solidFill>
                <a:srgbClr val="FF0000"/>
              </a:solidFill>
            </a:endParaRPr>
          </a:p>
        </p:txBody>
      </p:sp>
      <p:sp>
        <p:nvSpPr>
          <p:cNvPr id="5" name="Altbilgi Yer Tutucusu 4"/>
          <p:cNvSpPr>
            <a:spLocks noGrp="1"/>
          </p:cNvSpPr>
          <p:nvPr>
            <p:ph type="ftr" sz="quarter" idx="11"/>
          </p:nvPr>
        </p:nvSpPr>
        <p:spPr/>
        <p:txBody>
          <a:bodyPr/>
          <a:lstStyle/>
          <a:p>
            <a:r>
              <a:rPr lang="tr-TR" dirty="0" smtClean="0"/>
              <a:t>YILDIZ TEKNİK ÜNİVERSİTESİ FEN EDEBİYAT FAKÜLTESİ FİZİK BÖLÜMÜ</a:t>
            </a:r>
            <a:endParaRPr lang="tr-TR" dirty="0"/>
          </a:p>
        </p:txBody>
      </p:sp>
      <p:sp>
        <p:nvSpPr>
          <p:cNvPr id="6" name="Slayt Numarası Yer Tutucusu 5"/>
          <p:cNvSpPr>
            <a:spLocks noGrp="1"/>
          </p:cNvSpPr>
          <p:nvPr>
            <p:ph type="sldNum" sz="quarter" idx="12"/>
          </p:nvPr>
        </p:nvSpPr>
        <p:spPr/>
        <p:txBody>
          <a:bodyPr/>
          <a:lstStyle/>
          <a:p>
            <a:fld id="{8671BACA-4D67-49C6-B372-AD1FA4BF7E8B}" type="slidenum">
              <a:rPr lang="tr-TR" smtClean="0"/>
              <a:t>17</a:t>
            </a:fld>
            <a:endParaRPr lang="tr-TR"/>
          </a:p>
        </p:txBody>
      </p:sp>
      <p:sp>
        <p:nvSpPr>
          <p:cNvPr id="4" name="Dikdörtgen 3"/>
          <p:cNvSpPr/>
          <p:nvPr/>
        </p:nvSpPr>
        <p:spPr>
          <a:xfrm>
            <a:off x="233929" y="419303"/>
            <a:ext cx="4050276" cy="954107"/>
          </a:xfrm>
          <a:prstGeom prst="rect">
            <a:avLst/>
          </a:prstGeom>
        </p:spPr>
        <p:txBody>
          <a:bodyPr wrap="none">
            <a:spAutoFit/>
          </a:bodyPr>
          <a:lstStyle/>
          <a:p>
            <a:r>
              <a:rPr lang="en-US" sz="2800" b="1" i="1" u="sng" dirty="0">
                <a:solidFill>
                  <a:srgbClr val="FF0000"/>
                </a:solidFill>
              </a:rPr>
              <a:t>4.3 Newton’s Second </a:t>
            </a:r>
            <a:r>
              <a:rPr lang="en-US" sz="2800" b="1" i="1" u="sng" dirty="0" smtClean="0">
                <a:solidFill>
                  <a:srgbClr val="FF0000"/>
                </a:solidFill>
              </a:rPr>
              <a:t>Law</a:t>
            </a:r>
            <a:r>
              <a:rPr lang="tr-TR" sz="2800" b="1" i="1" u="sng" dirty="0" smtClean="0">
                <a:solidFill>
                  <a:srgbClr val="FF0000"/>
                </a:solidFill>
              </a:rPr>
              <a:t>:</a:t>
            </a:r>
          </a:p>
          <a:p>
            <a:r>
              <a:rPr lang="en-US" sz="2800" b="1" i="1" u="sng" dirty="0"/>
              <a:t>Units of Force and Mass</a:t>
            </a:r>
            <a:endParaRPr lang="tr-TR" sz="2800" b="1" i="1" u="sng" dirty="0" smtClean="0">
              <a:solidFill>
                <a:srgbClr val="FF0000"/>
              </a:solidFill>
            </a:endParaRPr>
          </a:p>
        </p:txBody>
      </p:sp>
      <p:pic>
        <p:nvPicPr>
          <p:cNvPr id="8" name="Resim 7"/>
          <p:cNvPicPr>
            <a:picLocks noChangeAspect="1"/>
          </p:cNvPicPr>
          <p:nvPr/>
        </p:nvPicPr>
        <p:blipFill>
          <a:blip r:embed="rId2"/>
          <a:stretch>
            <a:fillRect/>
          </a:stretch>
        </p:blipFill>
        <p:spPr>
          <a:xfrm>
            <a:off x="352892" y="1764012"/>
            <a:ext cx="10370965" cy="520020"/>
          </a:xfrm>
          <a:prstGeom prst="rect">
            <a:avLst/>
          </a:prstGeom>
        </p:spPr>
      </p:pic>
      <p:pic>
        <p:nvPicPr>
          <p:cNvPr id="11" name="Resim 10"/>
          <p:cNvPicPr>
            <a:picLocks noChangeAspect="1"/>
          </p:cNvPicPr>
          <p:nvPr/>
        </p:nvPicPr>
        <p:blipFill>
          <a:blip r:embed="rId3"/>
          <a:stretch>
            <a:fillRect/>
          </a:stretch>
        </p:blipFill>
        <p:spPr>
          <a:xfrm>
            <a:off x="233929" y="2284032"/>
            <a:ext cx="6034199" cy="1089099"/>
          </a:xfrm>
          <a:prstGeom prst="rect">
            <a:avLst/>
          </a:prstGeom>
        </p:spPr>
      </p:pic>
      <p:pic>
        <p:nvPicPr>
          <p:cNvPr id="12" name="Resim 11"/>
          <p:cNvPicPr>
            <a:picLocks noChangeAspect="1"/>
          </p:cNvPicPr>
          <p:nvPr/>
        </p:nvPicPr>
        <p:blipFill>
          <a:blip r:embed="rId4"/>
          <a:stretch>
            <a:fillRect/>
          </a:stretch>
        </p:blipFill>
        <p:spPr>
          <a:xfrm>
            <a:off x="6566656" y="2380643"/>
            <a:ext cx="4290531" cy="2074852"/>
          </a:xfrm>
          <a:prstGeom prst="rect">
            <a:avLst/>
          </a:prstGeom>
        </p:spPr>
      </p:pic>
    </p:spTree>
    <p:extLst>
      <p:ext uri="{BB962C8B-B14F-4D97-AF65-F5344CB8AC3E}">
        <p14:creationId xmlns:p14="http://schemas.microsoft.com/office/powerpoint/2010/main" val="1324774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77742"/>
            <a:ext cx="10515600" cy="305435"/>
          </a:xfrm>
        </p:spPr>
        <p:txBody>
          <a:bodyPr>
            <a:normAutofit fontScale="90000"/>
          </a:bodyPr>
          <a:lstStyle/>
          <a:p>
            <a:r>
              <a:rPr lang="tr-TR" sz="3000" b="1" i="1" dirty="0" err="1" smtClean="0">
                <a:solidFill>
                  <a:srgbClr val="FF0000"/>
                </a:solidFill>
              </a:rPr>
              <a:t>The</a:t>
            </a:r>
            <a:r>
              <a:rPr lang="tr-TR" sz="3000" b="1" i="1" dirty="0" smtClean="0">
                <a:solidFill>
                  <a:srgbClr val="FF0000"/>
                </a:solidFill>
              </a:rPr>
              <a:t> LAWS of MOTION </a:t>
            </a:r>
            <a:r>
              <a:rPr lang="tr-TR" sz="3000" b="1" i="1" dirty="0" err="1" smtClean="0">
                <a:solidFill>
                  <a:srgbClr val="FF0000"/>
                </a:solidFill>
              </a:rPr>
              <a:t>NEWTON’s</a:t>
            </a:r>
            <a:r>
              <a:rPr lang="tr-TR" sz="3000" b="1" i="1" dirty="0" smtClean="0">
                <a:solidFill>
                  <a:srgbClr val="FF0000"/>
                </a:solidFill>
              </a:rPr>
              <a:t> LAWS</a:t>
            </a:r>
            <a:endParaRPr lang="tr-TR" sz="3000" b="1" i="1" dirty="0">
              <a:solidFill>
                <a:srgbClr val="FF0000"/>
              </a:solidFill>
            </a:endParaRPr>
          </a:p>
        </p:txBody>
      </p:sp>
      <p:sp>
        <p:nvSpPr>
          <p:cNvPr id="5" name="Altbilgi Yer Tutucusu 4"/>
          <p:cNvSpPr>
            <a:spLocks noGrp="1"/>
          </p:cNvSpPr>
          <p:nvPr>
            <p:ph type="ftr" sz="quarter" idx="11"/>
          </p:nvPr>
        </p:nvSpPr>
        <p:spPr/>
        <p:txBody>
          <a:bodyPr/>
          <a:lstStyle/>
          <a:p>
            <a:r>
              <a:rPr lang="tr-TR" dirty="0" smtClean="0"/>
              <a:t>YILDIZ TEKNİK ÜNİVERSİTESİ FEN EDEBİYAT FAKÜLTESİ FİZİK BÖLÜMÜ</a:t>
            </a:r>
            <a:endParaRPr lang="tr-TR" dirty="0"/>
          </a:p>
        </p:txBody>
      </p:sp>
      <p:sp>
        <p:nvSpPr>
          <p:cNvPr id="6" name="Slayt Numarası Yer Tutucusu 5"/>
          <p:cNvSpPr>
            <a:spLocks noGrp="1"/>
          </p:cNvSpPr>
          <p:nvPr>
            <p:ph type="sldNum" sz="quarter" idx="12"/>
          </p:nvPr>
        </p:nvSpPr>
        <p:spPr/>
        <p:txBody>
          <a:bodyPr/>
          <a:lstStyle/>
          <a:p>
            <a:fld id="{8671BACA-4D67-49C6-B372-AD1FA4BF7E8B}" type="slidenum">
              <a:rPr lang="tr-TR" smtClean="0"/>
              <a:t>18</a:t>
            </a:fld>
            <a:endParaRPr lang="tr-TR"/>
          </a:p>
        </p:txBody>
      </p:sp>
      <p:sp>
        <p:nvSpPr>
          <p:cNvPr id="4" name="Dikdörtgen 3"/>
          <p:cNvSpPr/>
          <p:nvPr/>
        </p:nvSpPr>
        <p:spPr>
          <a:xfrm>
            <a:off x="233929" y="419303"/>
            <a:ext cx="4050276" cy="954107"/>
          </a:xfrm>
          <a:prstGeom prst="rect">
            <a:avLst/>
          </a:prstGeom>
        </p:spPr>
        <p:txBody>
          <a:bodyPr wrap="none">
            <a:spAutoFit/>
          </a:bodyPr>
          <a:lstStyle/>
          <a:p>
            <a:r>
              <a:rPr lang="en-US" sz="2800" b="1" i="1" u="sng" dirty="0">
                <a:solidFill>
                  <a:srgbClr val="FF0000"/>
                </a:solidFill>
              </a:rPr>
              <a:t>4.3 Newton’s Second </a:t>
            </a:r>
            <a:r>
              <a:rPr lang="en-US" sz="2800" b="1" i="1" u="sng" dirty="0" smtClean="0">
                <a:solidFill>
                  <a:srgbClr val="FF0000"/>
                </a:solidFill>
              </a:rPr>
              <a:t>Law</a:t>
            </a:r>
            <a:r>
              <a:rPr lang="tr-TR" sz="2800" b="1" i="1" u="sng" dirty="0" smtClean="0">
                <a:solidFill>
                  <a:srgbClr val="FF0000"/>
                </a:solidFill>
              </a:rPr>
              <a:t>:</a:t>
            </a:r>
          </a:p>
          <a:p>
            <a:r>
              <a:rPr lang="en-US" sz="2800" b="1" i="1" u="sng" dirty="0"/>
              <a:t>Units of Force and Mass</a:t>
            </a:r>
            <a:endParaRPr lang="tr-TR" sz="2800" b="1" i="1" u="sng" dirty="0" smtClean="0">
              <a:solidFill>
                <a:srgbClr val="FF0000"/>
              </a:solidFill>
            </a:endParaRPr>
          </a:p>
        </p:txBody>
      </p:sp>
      <p:pic>
        <p:nvPicPr>
          <p:cNvPr id="8" name="Resim 7"/>
          <p:cNvPicPr>
            <a:picLocks noChangeAspect="1"/>
          </p:cNvPicPr>
          <p:nvPr/>
        </p:nvPicPr>
        <p:blipFill>
          <a:blip r:embed="rId2"/>
          <a:stretch>
            <a:fillRect/>
          </a:stretch>
        </p:blipFill>
        <p:spPr>
          <a:xfrm>
            <a:off x="159404" y="5040168"/>
            <a:ext cx="7234174" cy="520020"/>
          </a:xfrm>
          <a:prstGeom prst="rect">
            <a:avLst/>
          </a:prstGeom>
        </p:spPr>
      </p:pic>
      <p:pic>
        <p:nvPicPr>
          <p:cNvPr id="11" name="Resim 10"/>
          <p:cNvPicPr>
            <a:picLocks noChangeAspect="1"/>
          </p:cNvPicPr>
          <p:nvPr/>
        </p:nvPicPr>
        <p:blipFill>
          <a:blip r:embed="rId3"/>
          <a:stretch>
            <a:fillRect/>
          </a:stretch>
        </p:blipFill>
        <p:spPr>
          <a:xfrm>
            <a:off x="0" y="5647174"/>
            <a:ext cx="6034199" cy="1089099"/>
          </a:xfrm>
          <a:prstGeom prst="rect">
            <a:avLst/>
          </a:prstGeom>
        </p:spPr>
      </p:pic>
      <p:pic>
        <p:nvPicPr>
          <p:cNvPr id="12" name="Resim 11"/>
          <p:cNvPicPr>
            <a:picLocks noChangeAspect="1"/>
          </p:cNvPicPr>
          <p:nvPr/>
        </p:nvPicPr>
        <p:blipFill>
          <a:blip r:embed="rId4"/>
          <a:stretch>
            <a:fillRect/>
          </a:stretch>
        </p:blipFill>
        <p:spPr>
          <a:xfrm>
            <a:off x="7901469" y="4764026"/>
            <a:ext cx="4290531" cy="2074852"/>
          </a:xfrm>
          <a:prstGeom prst="rect">
            <a:avLst/>
          </a:prstGeom>
        </p:spPr>
      </p:pic>
      <p:pic>
        <p:nvPicPr>
          <p:cNvPr id="3" name="Resim 2"/>
          <p:cNvPicPr>
            <a:picLocks noChangeAspect="1"/>
          </p:cNvPicPr>
          <p:nvPr/>
        </p:nvPicPr>
        <p:blipFill>
          <a:blip r:embed="rId5"/>
          <a:stretch>
            <a:fillRect/>
          </a:stretch>
        </p:blipFill>
        <p:spPr>
          <a:xfrm>
            <a:off x="233929" y="383177"/>
            <a:ext cx="11409431" cy="4486029"/>
          </a:xfrm>
          <a:prstGeom prst="rect">
            <a:avLst/>
          </a:prstGeom>
        </p:spPr>
      </p:pic>
    </p:spTree>
    <p:extLst>
      <p:ext uri="{BB962C8B-B14F-4D97-AF65-F5344CB8AC3E}">
        <p14:creationId xmlns:p14="http://schemas.microsoft.com/office/powerpoint/2010/main" val="20857102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77742"/>
            <a:ext cx="10515600" cy="305435"/>
          </a:xfrm>
        </p:spPr>
        <p:txBody>
          <a:bodyPr>
            <a:normAutofit fontScale="90000"/>
          </a:bodyPr>
          <a:lstStyle/>
          <a:p>
            <a:r>
              <a:rPr lang="tr-TR" sz="3000" b="1" i="1" dirty="0" err="1" smtClean="0">
                <a:solidFill>
                  <a:srgbClr val="FF0000"/>
                </a:solidFill>
              </a:rPr>
              <a:t>The</a:t>
            </a:r>
            <a:r>
              <a:rPr lang="tr-TR" sz="3000" b="1" i="1" dirty="0" smtClean="0">
                <a:solidFill>
                  <a:srgbClr val="FF0000"/>
                </a:solidFill>
              </a:rPr>
              <a:t> LAWS of MOTION </a:t>
            </a:r>
            <a:r>
              <a:rPr lang="tr-TR" sz="3000" b="1" i="1" dirty="0" err="1" smtClean="0">
                <a:solidFill>
                  <a:srgbClr val="FF0000"/>
                </a:solidFill>
              </a:rPr>
              <a:t>NEWTON’s</a:t>
            </a:r>
            <a:r>
              <a:rPr lang="tr-TR" sz="3000" b="1" i="1" dirty="0" smtClean="0">
                <a:solidFill>
                  <a:srgbClr val="FF0000"/>
                </a:solidFill>
              </a:rPr>
              <a:t> LAWS</a:t>
            </a:r>
            <a:endParaRPr lang="tr-TR" sz="3000" b="1" i="1" dirty="0">
              <a:solidFill>
                <a:srgbClr val="FF0000"/>
              </a:solidFill>
            </a:endParaRPr>
          </a:p>
        </p:txBody>
      </p:sp>
      <p:sp>
        <p:nvSpPr>
          <p:cNvPr id="5" name="Altbilgi Yer Tutucusu 4"/>
          <p:cNvSpPr>
            <a:spLocks noGrp="1"/>
          </p:cNvSpPr>
          <p:nvPr>
            <p:ph type="ftr" sz="quarter" idx="11"/>
          </p:nvPr>
        </p:nvSpPr>
        <p:spPr/>
        <p:txBody>
          <a:bodyPr/>
          <a:lstStyle/>
          <a:p>
            <a:r>
              <a:rPr lang="tr-TR" dirty="0" smtClean="0"/>
              <a:t>YILDIZ TEKNİK ÜNİVERSİTESİ FEN EDEBİYAT FAKÜLTESİ FİZİK BÖLÜMÜ</a:t>
            </a:r>
            <a:endParaRPr lang="tr-TR" dirty="0"/>
          </a:p>
        </p:txBody>
      </p:sp>
      <p:sp>
        <p:nvSpPr>
          <p:cNvPr id="6" name="Slayt Numarası Yer Tutucusu 5"/>
          <p:cNvSpPr>
            <a:spLocks noGrp="1"/>
          </p:cNvSpPr>
          <p:nvPr>
            <p:ph type="sldNum" sz="quarter" idx="12"/>
          </p:nvPr>
        </p:nvSpPr>
        <p:spPr/>
        <p:txBody>
          <a:bodyPr/>
          <a:lstStyle/>
          <a:p>
            <a:fld id="{8671BACA-4D67-49C6-B372-AD1FA4BF7E8B}" type="slidenum">
              <a:rPr lang="tr-TR" smtClean="0"/>
              <a:t>19</a:t>
            </a:fld>
            <a:endParaRPr lang="tr-TR"/>
          </a:p>
        </p:txBody>
      </p:sp>
      <p:sp>
        <p:nvSpPr>
          <p:cNvPr id="4" name="Dikdörtgen 3"/>
          <p:cNvSpPr/>
          <p:nvPr/>
        </p:nvSpPr>
        <p:spPr>
          <a:xfrm>
            <a:off x="233929" y="419303"/>
            <a:ext cx="4050276" cy="954107"/>
          </a:xfrm>
          <a:prstGeom prst="rect">
            <a:avLst/>
          </a:prstGeom>
        </p:spPr>
        <p:txBody>
          <a:bodyPr wrap="none">
            <a:spAutoFit/>
          </a:bodyPr>
          <a:lstStyle/>
          <a:p>
            <a:r>
              <a:rPr lang="en-US" sz="2800" b="1" i="1" u="sng" dirty="0">
                <a:solidFill>
                  <a:srgbClr val="FF0000"/>
                </a:solidFill>
              </a:rPr>
              <a:t>4.3 Newton’s Second </a:t>
            </a:r>
            <a:r>
              <a:rPr lang="en-US" sz="2800" b="1" i="1" u="sng" dirty="0" smtClean="0">
                <a:solidFill>
                  <a:srgbClr val="FF0000"/>
                </a:solidFill>
              </a:rPr>
              <a:t>Law</a:t>
            </a:r>
            <a:r>
              <a:rPr lang="tr-TR" sz="2800" b="1" i="1" u="sng" dirty="0" smtClean="0">
                <a:solidFill>
                  <a:srgbClr val="FF0000"/>
                </a:solidFill>
              </a:rPr>
              <a:t>:</a:t>
            </a:r>
          </a:p>
          <a:p>
            <a:r>
              <a:rPr lang="en-US" sz="2800" b="1" i="1" u="sng" dirty="0"/>
              <a:t>Units of Force and Mass</a:t>
            </a:r>
            <a:endParaRPr lang="tr-TR" sz="2800" b="1" i="1" u="sng" dirty="0" smtClean="0">
              <a:solidFill>
                <a:srgbClr val="FF0000"/>
              </a:solidFill>
            </a:endParaRPr>
          </a:p>
        </p:txBody>
      </p:sp>
      <p:pic>
        <p:nvPicPr>
          <p:cNvPr id="7" name="Resim 6"/>
          <p:cNvPicPr>
            <a:picLocks noChangeAspect="1"/>
          </p:cNvPicPr>
          <p:nvPr/>
        </p:nvPicPr>
        <p:blipFill>
          <a:blip r:embed="rId2"/>
          <a:stretch>
            <a:fillRect/>
          </a:stretch>
        </p:blipFill>
        <p:spPr>
          <a:xfrm>
            <a:off x="68994" y="1304581"/>
            <a:ext cx="6306407" cy="2483648"/>
          </a:xfrm>
          <a:prstGeom prst="rect">
            <a:avLst/>
          </a:prstGeom>
        </p:spPr>
      </p:pic>
      <p:pic>
        <p:nvPicPr>
          <p:cNvPr id="9" name="Resim 8"/>
          <p:cNvPicPr>
            <a:picLocks noChangeAspect="1"/>
          </p:cNvPicPr>
          <p:nvPr/>
        </p:nvPicPr>
        <p:blipFill>
          <a:blip r:embed="rId3"/>
          <a:stretch>
            <a:fillRect/>
          </a:stretch>
        </p:blipFill>
        <p:spPr>
          <a:xfrm>
            <a:off x="6674401" y="459850"/>
            <a:ext cx="5450106" cy="2968085"/>
          </a:xfrm>
          <a:prstGeom prst="rect">
            <a:avLst/>
          </a:prstGeom>
        </p:spPr>
      </p:pic>
    </p:spTree>
    <p:extLst>
      <p:ext uri="{BB962C8B-B14F-4D97-AF65-F5344CB8AC3E}">
        <p14:creationId xmlns:p14="http://schemas.microsoft.com/office/powerpoint/2010/main" val="2808740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p>
            <a:fld id="{8671BACA-4D67-49C6-B372-AD1FA4BF7E8B}" type="slidenum">
              <a:rPr lang="tr-TR" smtClean="0"/>
              <a:t>2</a:t>
            </a:fld>
            <a:endParaRPr lang="tr-TR"/>
          </a:p>
        </p:txBody>
      </p:sp>
      <p:pic>
        <p:nvPicPr>
          <p:cNvPr id="8" name="Resim 7"/>
          <p:cNvPicPr>
            <a:picLocks noChangeAspect="1"/>
          </p:cNvPicPr>
          <p:nvPr/>
        </p:nvPicPr>
        <p:blipFill>
          <a:blip r:embed="rId2"/>
          <a:stretch>
            <a:fillRect/>
          </a:stretch>
        </p:blipFill>
        <p:spPr>
          <a:xfrm>
            <a:off x="452437" y="22225"/>
            <a:ext cx="6257925" cy="6334125"/>
          </a:xfrm>
          <a:prstGeom prst="rect">
            <a:avLst/>
          </a:prstGeom>
        </p:spPr>
      </p:pic>
      <p:pic>
        <p:nvPicPr>
          <p:cNvPr id="9" name="Resim 8"/>
          <p:cNvPicPr>
            <a:picLocks noChangeAspect="1"/>
          </p:cNvPicPr>
          <p:nvPr/>
        </p:nvPicPr>
        <p:blipFill>
          <a:blip r:embed="rId3"/>
          <a:stretch>
            <a:fillRect/>
          </a:stretch>
        </p:blipFill>
        <p:spPr>
          <a:xfrm>
            <a:off x="6710362" y="31750"/>
            <a:ext cx="1800225" cy="6324600"/>
          </a:xfrm>
          <a:prstGeom prst="rect">
            <a:avLst/>
          </a:prstGeom>
        </p:spPr>
      </p:pic>
      <p:sp>
        <p:nvSpPr>
          <p:cNvPr id="10" name="Sol Ok 9"/>
          <p:cNvSpPr/>
          <p:nvPr/>
        </p:nvSpPr>
        <p:spPr>
          <a:xfrm>
            <a:off x="8610600" y="168812"/>
            <a:ext cx="2502877" cy="35169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9551963" y="168812"/>
            <a:ext cx="2372751" cy="369332"/>
          </a:xfrm>
          <a:prstGeom prst="rect">
            <a:avLst/>
          </a:prstGeom>
          <a:noFill/>
        </p:spPr>
        <p:txBody>
          <a:bodyPr wrap="square" rtlCol="0">
            <a:spAutoFit/>
          </a:bodyPr>
          <a:lstStyle/>
          <a:p>
            <a:r>
              <a:rPr lang="tr-TR" dirty="0" smtClean="0"/>
              <a:t>KAYNAK KİTAP</a:t>
            </a:r>
            <a:endParaRPr lang="tr-TR" dirty="0"/>
          </a:p>
        </p:txBody>
      </p:sp>
      <p:sp>
        <p:nvSpPr>
          <p:cNvPr id="12" name="Sağ Ayraç 11"/>
          <p:cNvSpPr/>
          <p:nvPr/>
        </p:nvSpPr>
        <p:spPr>
          <a:xfrm>
            <a:off x="8518023" y="608482"/>
            <a:ext cx="366127" cy="86862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4" name="Sağ Ayraç 13"/>
          <p:cNvSpPr/>
          <p:nvPr/>
        </p:nvSpPr>
        <p:spPr>
          <a:xfrm>
            <a:off x="8510587" y="1475648"/>
            <a:ext cx="366127" cy="870084"/>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solidFill>
                <a:srgbClr val="FF0000"/>
              </a:solidFill>
            </a:endParaRPr>
          </a:p>
        </p:txBody>
      </p:sp>
      <p:sp>
        <p:nvSpPr>
          <p:cNvPr id="15" name="Sağ Ayraç 14"/>
          <p:cNvSpPr/>
          <p:nvPr/>
        </p:nvSpPr>
        <p:spPr>
          <a:xfrm>
            <a:off x="8522309" y="5487725"/>
            <a:ext cx="366127" cy="868625"/>
          </a:xfrm>
          <a:prstGeom prst="rightBrac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6" name="Sağ Ayraç 15"/>
          <p:cNvSpPr/>
          <p:nvPr/>
        </p:nvSpPr>
        <p:spPr>
          <a:xfrm>
            <a:off x="8518023" y="4184788"/>
            <a:ext cx="366127" cy="1737250"/>
          </a:xfrm>
          <a:prstGeom prst="rightBrac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8" name="Sağ Ayraç 17"/>
          <p:cNvSpPr/>
          <p:nvPr/>
        </p:nvSpPr>
        <p:spPr>
          <a:xfrm>
            <a:off x="8518023" y="2359560"/>
            <a:ext cx="366127" cy="1811159"/>
          </a:xfrm>
          <a:prstGeom prst="rightBrac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cxnSp>
        <p:nvCxnSpPr>
          <p:cNvPr id="3" name="Düz Bağlayıcı 2"/>
          <p:cNvCxnSpPr/>
          <p:nvPr/>
        </p:nvCxnSpPr>
        <p:spPr>
          <a:xfrm>
            <a:off x="452437" y="4170719"/>
            <a:ext cx="8158163" cy="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4316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77742"/>
            <a:ext cx="10515600" cy="305435"/>
          </a:xfrm>
        </p:spPr>
        <p:txBody>
          <a:bodyPr>
            <a:normAutofit fontScale="90000"/>
          </a:bodyPr>
          <a:lstStyle/>
          <a:p>
            <a:r>
              <a:rPr lang="tr-TR" sz="3000" b="1" i="1" dirty="0" err="1" smtClean="0">
                <a:solidFill>
                  <a:srgbClr val="FF0000"/>
                </a:solidFill>
              </a:rPr>
              <a:t>The</a:t>
            </a:r>
            <a:r>
              <a:rPr lang="tr-TR" sz="3000" b="1" i="1" dirty="0" smtClean="0">
                <a:solidFill>
                  <a:srgbClr val="FF0000"/>
                </a:solidFill>
              </a:rPr>
              <a:t> LAWS of MOTION </a:t>
            </a:r>
            <a:r>
              <a:rPr lang="tr-TR" sz="3000" b="1" i="1" dirty="0" err="1" smtClean="0">
                <a:solidFill>
                  <a:srgbClr val="FF0000"/>
                </a:solidFill>
              </a:rPr>
              <a:t>NEWTON’s</a:t>
            </a:r>
            <a:r>
              <a:rPr lang="tr-TR" sz="3000" b="1" i="1" dirty="0" smtClean="0">
                <a:solidFill>
                  <a:srgbClr val="FF0000"/>
                </a:solidFill>
              </a:rPr>
              <a:t> LAWS</a:t>
            </a:r>
            <a:endParaRPr lang="tr-TR" sz="3000" b="1" i="1" dirty="0">
              <a:solidFill>
                <a:srgbClr val="FF0000"/>
              </a:solidFill>
            </a:endParaRPr>
          </a:p>
        </p:txBody>
      </p:sp>
      <p:sp>
        <p:nvSpPr>
          <p:cNvPr id="5" name="Altbilgi Yer Tutucusu 4"/>
          <p:cNvSpPr>
            <a:spLocks noGrp="1"/>
          </p:cNvSpPr>
          <p:nvPr>
            <p:ph type="ftr" sz="quarter" idx="11"/>
          </p:nvPr>
        </p:nvSpPr>
        <p:spPr/>
        <p:txBody>
          <a:bodyPr/>
          <a:lstStyle/>
          <a:p>
            <a:r>
              <a:rPr lang="tr-TR" dirty="0" smtClean="0"/>
              <a:t>YILDIZ TEKNİK ÜNİVERSİTESİ FEN EDEBİYAT FAKÜLTESİ FİZİK BÖLÜMÜ</a:t>
            </a:r>
            <a:endParaRPr lang="tr-TR" dirty="0"/>
          </a:p>
        </p:txBody>
      </p:sp>
      <p:sp>
        <p:nvSpPr>
          <p:cNvPr id="6" name="Slayt Numarası Yer Tutucusu 5"/>
          <p:cNvSpPr>
            <a:spLocks noGrp="1"/>
          </p:cNvSpPr>
          <p:nvPr>
            <p:ph type="sldNum" sz="quarter" idx="12"/>
          </p:nvPr>
        </p:nvSpPr>
        <p:spPr/>
        <p:txBody>
          <a:bodyPr/>
          <a:lstStyle/>
          <a:p>
            <a:fld id="{8671BACA-4D67-49C6-B372-AD1FA4BF7E8B}" type="slidenum">
              <a:rPr lang="tr-TR" smtClean="0"/>
              <a:t>20</a:t>
            </a:fld>
            <a:endParaRPr lang="tr-TR"/>
          </a:p>
        </p:txBody>
      </p:sp>
      <p:sp>
        <p:nvSpPr>
          <p:cNvPr id="4" name="Dikdörtgen 3"/>
          <p:cNvSpPr/>
          <p:nvPr/>
        </p:nvSpPr>
        <p:spPr>
          <a:xfrm>
            <a:off x="233929" y="419303"/>
            <a:ext cx="4050276" cy="954107"/>
          </a:xfrm>
          <a:prstGeom prst="rect">
            <a:avLst/>
          </a:prstGeom>
        </p:spPr>
        <p:txBody>
          <a:bodyPr wrap="none">
            <a:spAutoFit/>
          </a:bodyPr>
          <a:lstStyle/>
          <a:p>
            <a:r>
              <a:rPr lang="en-US" sz="2800" b="1" i="1" u="sng" dirty="0">
                <a:solidFill>
                  <a:srgbClr val="FF0000"/>
                </a:solidFill>
              </a:rPr>
              <a:t>4.3 Newton’s Second </a:t>
            </a:r>
            <a:r>
              <a:rPr lang="en-US" sz="2800" b="1" i="1" u="sng" dirty="0" smtClean="0">
                <a:solidFill>
                  <a:srgbClr val="FF0000"/>
                </a:solidFill>
              </a:rPr>
              <a:t>Law</a:t>
            </a:r>
            <a:r>
              <a:rPr lang="tr-TR" sz="2800" b="1" i="1" u="sng" dirty="0" smtClean="0">
                <a:solidFill>
                  <a:srgbClr val="FF0000"/>
                </a:solidFill>
              </a:rPr>
              <a:t>:</a:t>
            </a:r>
          </a:p>
          <a:p>
            <a:r>
              <a:rPr lang="en-US" sz="2800" b="1" i="1" u="sng" dirty="0"/>
              <a:t>Units of Force and Mass</a:t>
            </a:r>
            <a:endParaRPr lang="tr-TR" sz="2800" b="1" i="1" u="sng" dirty="0" smtClean="0">
              <a:solidFill>
                <a:srgbClr val="FF0000"/>
              </a:solidFill>
            </a:endParaRPr>
          </a:p>
        </p:txBody>
      </p:sp>
      <p:pic>
        <p:nvPicPr>
          <p:cNvPr id="9" name="Resim 8"/>
          <p:cNvPicPr>
            <a:picLocks noChangeAspect="1"/>
          </p:cNvPicPr>
          <p:nvPr/>
        </p:nvPicPr>
        <p:blipFill>
          <a:blip r:embed="rId2"/>
          <a:stretch>
            <a:fillRect/>
          </a:stretch>
        </p:blipFill>
        <p:spPr>
          <a:xfrm>
            <a:off x="7959634" y="4619221"/>
            <a:ext cx="3851364" cy="2097423"/>
          </a:xfrm>
          <a:prstGeom prst="rect">
            <a:avLst/>
          </a:prstGeom>
        </p:spPr>
      </p:pic>
      <p:pic>
        <p:nvPicPr>
          <p:cNvPr id="10" name="Resim 9"/>
          <p:cNvPicPr>
            <a:picLocks noChangeAspect="1"/>
          </p:cNvPicPr>
          <p:nvPr/>
        </p:nvPicPr>
        <p:blipFill>
          <a:blip r:embed="rId3"/>
          <a:stretch>
            <a:fillRect/>
          </a:stretch>
        </p:blipFill>
        <p:spPr>
          <a:xfrm>
            <a:off x="0" y="419303"/>
            <a:ext cx="11881561" cy="4260827"/>
          </a:xfrm>
          <a:prstGeom prst="rect">
            <a:avLst/>
          </a:prstGeom>
        </p:spPr>
      </p:pic>
    </p:spTree>
    <p:extLst>
      <p:ext uri="{BB962C8B-B14F-4D97-AF65-F5344CB8AC3E}">
        <p14:creationId xmlns:p14="http://schemas.microsoft.com/office/powerpoint/2010/main" val="2178584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77742"/>
            <a:ext cx="10515600" cy="305435"/>
          </a:xfrm>
        </p:spPr>
        <p:txBody>
          <a:bodyPr>
            <a:normAutofit fontScale="90000"/>
          </a:bodyPr>
          <a:lstStyle/>
          <a:p>
            <a:r>
              <a:rPr lang="tr-TR" sz="3000" b="1" i="1" dirty="0" err="1" smtClean="0">
                <a:solidFill>
                  <a:srgbClr val="FF0000"/>
                </a:solidFill>
              </a:rPr>
              <a:t>The</a:t>
            </a:r>
            <a:r>
              <a:rPr lang="tr-TR" sz="3000" b="1" i="1" dirty="0" smtClean="0">
                <a:solidFill>
                  <a:srgbClr val="FF0000"/>
                </a:solidFill>
              </a:rPr>
              <a:t> LAWS of MOTION </a:t>
            </a:r>
            <a:r>
              <a:rPr lang="tr-TR" sz="3000" b="1" i="1" dirty="0" err="1" smtClean="0">
                <a:solidFill>
                  <a:srgbClr val="FF0000"/>
                </a:solidFill>
              </a:rPr>
              <a:t>NEWTON’s</a:t>
            </a:r>
            <a:r>
              <a:rPr lang="tr-TR" sz="3000" b="1" i="1" dirty="0" smtClean="0">
                <a:solidFill>
                  <a:srgbClr val="FF0000"/>
                </a:solidFill>
              </a:rPr>
              <a:t> LAWS</a:t>
            </a:r>
            <a:endParaRPr lang="tr-TR" sz="3000" b="1" i="1" dirty="0">
              <a:solidFill>
                <a:srgbClr val="FF0000"/>
              </a:solidFill>
            </a:endParaRPr>
          </a:p>
        </p:txBody>
      </p:sp>
      <p:sp>
        <p:nvSpPr>
          <p:cNvPr id="5" name="Altbilgi Yer Tutucusu 4"/>
          <p:cNvSpPr>
            <a:spLocks noGrp="1"/>
          </p:cNvSpPr>
          <p:nvPr>
            <p:ph type="ftr" sz="quarter" idx="11"/>
          </p:nvPr>
        </p:nvSpPr>
        <p:spPr/>
        <p:txBody>
          <a:bodyPr/>
          <a:lstStyle/>
          <a:p>
            <a:r>
              <a:rPr lang="tr-TR" dirty="0" smtClean="0"/>
              <a:t>YILDIZ TEKNİK ÜNİVERSİTESİ FEN EDEBİYAT FAKÜLTESİ FİZİK BÖLÜMÜ</a:t>
            </a:r>
            <a:endParaRPr lang="tr-TR" dirty="0"/>
          </a:p>
        </p:txBody>
      </p:sp>
      <p:sp>
        <p:nvSpPr>
          <p:cNvPr id="6" name="Slayt Numarası Yer Tutucusu 5"/>
          <p:cNvSpPr>
            <a:spLocks noGrp="1"/>
          </p:cNvSpPr>
          <p:nvPr>
            <p:ph type="sldNum" sz="quarter" idx="12"/>
          </p:nvPr>
        </p:nvSpPr>
        <p:spPr/>
        <p:txBody>
          <a:bodyPr/>
          <a:lstStyle/>
          <a:p>
            <a:fld id="{8671BACA-4D67-49C6-B372-AD1FA4BF7E8B}" type="slidenum">
              <a:rPr lang="tr-TR" smtClean="0"/>
              <a:t>21</a:t>
            </a:fld>
            <a:endParaRPr lang="tr-TR"/>
          </a:p>
        </p:txBody>
      </p:sp>
      <p:sp>
        <p:nvSpPr>
          <p:cNvPr id="4" name="Dikdörtgen 3"/>
          <p:cNvSpPr/>
          <p:nvPr/>
        </p:nvSpPr>
        <p:spPr>
          <a:xfrm>
            <a:off x="233929" y="419303"/>
            <a:ext cx="4050276" cy="954107"/>
          </a:xfrm>
          <a:prstGeom prst="rect">
            <a:avLst/>
          </a:prstGeom>
        </p:spPr>
        <p:txBody>
          <a:bodyPr wrap="none">
            <a:spAutoFit/>
          </a:bodyPr>
          <a:lstStyle/>
          <a:p>
            <a:r>
              <a:rPr lang="en-US" sz="2800" b="1" i="1" u="sng" dirty="0">
                <a:solidFill>
                  <a:srgbClr val="FF0000"/>
                </a:solidFill>
              </a:rPr>
              <a:t>4.3 Newton’s Second </a:t>
            </a:r>
            <a:r>
              <a:rPr lang="en-US" sz="2800" b="1" i="1" u="sng" dirty="0" smtClean="0">
                <a:solidFill>
                  <a:srgbClr val="FF0000"/>
                </a:solidFill>
              </a:rPr>
              <a:t>Law</a:t>
            </a:r>
            <a:r>
              <a:rPr lang="tr-TR" sz="2800" b="1" i="1" u="sng" dirty="0" smtClean="0">
                <a:solidFill>
                  <a:srgbClr val="FF0000"/>
                </a:solidFill>
              </a:rPr>
              <a:t>:</a:t>
            </a:r>
          </a:p>
          <a:p>
            <a:r>
              <a:rPr lang="en-US" sz="2800" b="1" i="1" u="sng" dirty="0"/>
              <a:t>Units of Force and Mass</a:t>
            </a:r>
            <a:endParaRPr lang="tr-TR" sz="2800" b="1" i="1" u="sng" dirty="0" smtClean="0">
              <a:solidFill>
                <a:srgbClr val="FF0000"/>
              </a:solidFill>
            </a:endParaRPr>
          </a:p>
        </p:txBody>
      </p:sp>
      <p:pic>
        <p:nvPicPr>
          <p:cNvPr id="9" name="Resim 8"/>
          <p:cNvPicPr>
            <a:picLocks noChangeAspect="1"/>
          </p:cNvPicPr>
          <p:nvPr/>
        </p:nvPicPr>
        <p:blipFill>
          <a:blip r:embed="rId2"/>
          <a:stretch>
            <a:fillRect/>
          </a:stretch>
        </p:blipFill>
        <p:spPr>
          <a:xfrm>
            <a:off x="7145282" y="4175731"/>
            <a:ext cx="4665716" cy="2540913"/>
          </a:xfrm>
          <a:prstGeom prst="rect">
            <a:avLst/>
          </a:prstGeom>
        </p:spPr>
      </p:pic>
      <p:pic>
        <p:nvPicPr>
          <p:cNvPr id="3" name="Resim 2"/>
          <p:cNvPicPr>
            <a:picLocks noChangeAspect="1"/>
          </p:cNvPicPr>
          <p:nvPr/>
        </p:nvPicPr>
        <p:blipFill>
          <a:blip r:embed="rId3"/>
          <a:stretch>
            <a:fillRect/>
          </a:stretch>
        </p:blipFill>
        <p:spPr>
          <a:xfrm>
            <a:off x="133537" y="484588"/>
            <a:ext cx="12022583" cy="3625858"/>
          </a:xfrm>
          <a:prstGeom prst="rect">
            <a:avLst/>
          </a:prstGeom>
        </p:spPr>
      </p:pic>
    </p:spTree>
    <p:extLst>
      <p:ext uri="{BB962C8B-B14F-4D97-AF65-F5344CB8AC3E}">
        <p14:creationId xmlns:p14="http://schemas.microsoft.com/office/powerpoint/2010/main" val="38518499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77742"/>
            <a:ext cx="10515600" cy="305435"/>
          </a:xfrm>
        </p:spPr>
        <p:txBody>
          <a:bodyPr>
            <a:normAutofit fontScale="90000"/>
          </a:bodyPr>
          <a:lstStyle/>
          <a:p>
            <a:r>
              <a:rPr lang="tr-TR" sz="3000" b="1" i="1" dirty="0" err="1" smtClean="0">
                <a:solidFill>
                  <a:srgbClr val="FF0000"/>
                </a:solidFill>
              </a:rPr>
              <a:t>The</a:t>
            </a:r>
            <a:r>
              <a:rPr lang="tr-TR" sz="3000" b="1" i="1" dirty="0" smtClean="0">
                <a:solidFill>
                  <a:srgbClr val="FF0000"/>
                </a:solidFill>
              </a:rPr>
              <a:t> LAWS of MOTION </a:t>
            </a:r>
            <a:r>
              <a:rPr lang="tr-TR" sz="3000" b="1" i="1" dirty="0" err="1" smtClean="0">
                <a:solidFill>
                  <a:srgbClr val="FF0000"/>
                </a:solidFill>
              </a:rPr>
              <a:t>NEWTON’s</a:t>
            </a:r>
            <a:r>
              <a:rPr lang="tr-TR" sz="3000" b="1" i="1" dirty="0" smtClean="0">
                <a:solidFill>
                  <a:srgbClr val="FF0000"/>
                </a:solidFill>
              </a:rPr>
              <a:t> LAWS</a:t>
            </a:r>
            <a:endParaRPr lang="tr-TR" sz="3000" b="1" i="1" dirty="0">
              <a:solidFill>
                <a:srgbClr val="FF0000"/>
              </a:solidFill>
            </a:endParaRPr>
          </a:p>
        </p:txBody>
      </p:sp>
      <p:sp>
        <p:nvSpPr>
          <p:cNvPr id="5" name="Altbilgi Yer Tutucusu 4"/>
          <p:cNvSpPr>
            <a:spLocks noGrp="1"/>
          </p:cNvSpPr>
          <p:nvPr>
            <p:ph type="ftr" sz="quarter" idx="11"/>
          </p:nvPr>
        </p:nvSpPr>
        <p:spPr/>
        <p:txBody>
          <a:bodyPr/>
          <a:lstStyle/>
          <a:p>
            <a:r>
              <a:rPr lang="tr-TR" dirty="0" smtClean="0"/>
              <a:t>YILDIZ TEKNİK ÜNİVERSİTESİ FEN EDEBİYAT FAKÜLTESİ FİZİK BÖLÜMÜ</a:t>
            </a:r>
            <a:endParaRPr lang="tr-TR" dirty="0"/>
          </a:p>
        </p:txBody>
      </p:sp>
      <p:sp>
        <p:nvSpPr>
          <p:cNvPr id="6" name="Slayt Numarası Yer Tutucusu 5"/>
          <p:cNvSpPr>
            <a:spLocks noGrp="1"/>
          </p:cNvSpPr>
          <p:nvPr>
            <p:ph type="sldNum" sz="quarter" idx="12"/>
          </p:nvPr>
        </p:nvSpPr>
        <p:spPr/>
        <p:txBody>
          <a:bodyPr/>
          <a:lstStyle/>
          <a:p>
            <a:fld id="{8671BACA-4D67-49C6-B372-AD1FA4BF7E8B}" type="slidenum">
              <a:rPr lang="tr-TR" smtClean="0"/>
              <a:t>22</a:t>
            </a:fld>
            <a:endParaRPr lang="tr-TR"/>
          </a:p>
        </p:txBody>
      </p:sp>
      <p:sp>
        <p:nvSpPr>
          <p:cNvPr id="4" name="Dikdörtgen 3"/>
          <p:cNvSpPr/>
          <p:nvPr/>
        </p:nvSpPr>
        <p:spPr>
          <a:xfrm>
            <a:off x="233929" y="419303"/>
            <a:ext cx="4050276" cy="954107"/>
          </a:xfrm>
          <a:prstGeom prst="rect">
            <a:avLst/>
          </a:prstGeom>
        </p:spPr>
        <p:txBody>
          <a:bodyPr wrap="none">
            <a:spAutoFit/>
          </a:bodyPr>
          <a:lstStyle/>
          <a:p>
            <a:r>
              <a:rPr lang="en-US" sz="2800" b="1" i="1" u="sng" dirty="0">
                <a:solidFill>
                  <a:srgbClr val="FF0000"/>
                </a:solidFill>
              </a:rPr>
              <a:t>4.3 Newton’s Second </a:t>
            </a:r>
            <a:r>
              <a:rPr lang="en-US" sz="2800" b="1" i="1" u="sng" dirty="0" smtClean="0">
                <a:solidFill>
                  <a:srgbClr val="FF0000"/>
                </a:solidFill>
              </a:rPr>
              <a:t>Law</a:t>
            </a:r>
            <a:r>
              <a:rPr lang="tr-TR" sz="2800" b="1" i="1" u="sng" dirty="0" smtClean="0">
                <a:solidFill>
                  <a:srgbClr val="FF0000"/>
                </a:solidFill>
              </a:rPr>
              <a:t>:</a:t>
            </a:r>
          </a:p>
          <a:p>
            <a:r>
              <a:rPr lang="en-US" sz="2800" b="1" i="1" u="sng" dirty="0"/>
              <a:t>The Gravitational Force</a:t>
            </a:r>
            <a:endParaRPr lang="tr-TR" sz="2800" b="1" i="1" u="sng" dirty="0" smtClean="0">
              <a:solidFill>
                <a:srgbClr val="FF0000"/>
              </a:solidFill>
            </a:endParaRPr>
          </a:p>
        </p:txBody>
      </p:sp>
      <mc:AlternateContent xmlns:mc="http://schemas.openxmlformats.org/markup-compatibility/2006">
        <mc:Choice xmlns:a14="http://schemas.microsoft.com/office/drawing/2010/main" Requires="a14">
          <p:sp>
            <p:nvSpPr>
              <p:cNvPr id="7" name="Dikdörtgen 6"/>
              <p:cNvSpPr/>
              <p:nvPr/>
            </p:nvSpPr>
            <p:spPr>
              <a:xfrm>
                <a:off x="233929" y="1409536"/>
                <a:ext cx="11836151" cy="5145126"/>
              </a:xfrm>
              <a:prstGeom prst="rect">
                <a:avLst/>
              </a:prstGeom>
            </p:spPr>
            <p:txBody>
              <a:bodyPr wrap="square">
                <a:spAutoFit/>
              </a:bodyPr>
              <a:lstStyle/>
              <a:p>
                <a:pPr algn="just"/>
                <a:r>
                  <a:rPr lang="en-US" dirty="0" smtClean="0"/>
                  <a:t>The </a:t>
                </a:r>
                <a:r>
                  <a:rPr lang="en-US" dirty="0"/>
                  <a:t>gravitational force is the mutual force of attraction between any two objects in the Universe. </a:t>
                </a:r>
                <a:endParaRPr lang="tr-TR" dirty="0" smtClean="0"/>
              </a:p>
              <a:p>
                <a:pPr algn="just"/>
                <a:r>
                  <a:rPr lang="en-US" dirty="0" smtClean="0"/>
                  <a:t>Although </a:t>
                </a:r>
                <a:r>
                  <a:rPr lang="en-US" dirty="0"/>
                  <a:t>the gravitational force can be very strong between very large objects, it’s the weakest of the fundamental forces. </a:t>
                </a:r>
                <a:endParaRPr lang="tr-TR" dirty="0" smtClean="0"/>
              </a:p>
              <a:p>
                <a:pPr algn="just"/>
                <a:r>
                  <a:rPr lang="en-US" dirty="0" smtClean="0"/>
                  <a:t>A </a:t>
                </a:r>
                <a:r>
                  <a:rPr lang="en-US" dirty="0"/>
                  <a:t>good demonstration of how weak it is can be carried out with a small balloon. </a:t>
                </a:r>
                <a:endParaRPr lang="tr-TR" dirty="0" smtClean="0"/>
              </a:p>
              <a:p>
                <a:pPr algn="just"/>
                <a:r>
                  <a:rPr lang="en-US" dirty="0" smtClean="0"/>
                  <a:t>Rubbing </a:t>
                </a:r>
                <a:r>
                  <a:rPr lang="en-US" dirty="0"/>
                  <a:t>the balloon in your hair gives the balloon a tiny electric charge. </a:t>
                </a:r>
                <a:endParaRPr lang="tr-TR" dirty="0" smtClean="0"/>
              </a:p>
              <a:p>
                <a:pPr algn="just"/>
                <a:r>
                  <a:rPr lang="en-US" dirty="0" smtClean="0"/>
                  <a:t>Through </a:t>
                </a:r>
                <a:r>
                  <a:rPr lang="en-US" dirty="0"/>
                  <a:t>electric forces, the </a:t>
                </a:r>
                <a:r>
                  <a:rPr lang="en-US" dirty="0" smtClean="0"/>
                  <a:t>balloon </a:t>
                </a:r>
                <a:r>
                  <a:rPr lang="en-US" dirty="0"/>
                  <a:t>then adheres to a wall, resisting the gravitational pull of the entire Earth! </a:t>
                </a:r>
                <a:endParaRPr lang="tr-TR" dirty="0" smtClean="0"/>
              </a:p>
              <a:p>
                <a:pPr algn="just"/>
                <a:endParaRPr lang="tr-TR" dirty="0"/>
              </a:p>
              <a:p>
                <a:pPr algn="just"/>
                <a:r>
                  <a:rPr lang="en-US" dirty="0" smtClean="0"/>
                  <a:t>In </a:t>
                </a:r>
                <a:r>
                  <a:rPr lang="en-US" dirty="0"/>
                  <a:t>addition to contributing to the understanding of motion, Newton studied gravity extensively. </a:t>
                </a:r>
                <a:endParaRPr lang="tr-TR" dirty="0" smtClean="0"/>
              </a:p>
              <a:p>
                <a:pPr algn="just"/>
                <a:r>
                  <a:rPr lang="en-US" b="1" dirty="0" smtClean="0"/>
                  <a:t>Newton’s </a:t>
                </a:r>
                <a:r>
                  <a:rPr lang="en-US" b="1" dirty="0"/>
                  <a:t>law of universal gravitation states that every particle in the Universe attracts every other particle with a force that is directly proportional to the product of the masses of the particles and inversely proportional to the square of the distance between them. </a:t>
                </a:r>
                <a:endParaRPr lang="tr-TR" b="1" dirty="0" smtClean="0"/>
              </a:p>
              <a:p>
                <a:pPr algn="just"/>
                <a:r>
                  <a:rPr lang="en-US" dirty="0" smtClean="0"/>
                  <a:t>If </a:t>
                </a:r>
                <a:r>
                  <a:rPr lang="en-US" dirty="0"/>
                  <a:t>the particles have masses m</a:t>
                </a:r>
                <a:r>
                  <a:rPr lang="en-US" baseline="-25000" dirty="0"/>
                  <a:t>1</a:t>
                </a:r>
                <a:r>
                  <a:rPr lang="en-US" dirty="0"/>
                  <a:t> and m</a:t>
                </a:r>
                <a:r>
                  <a:rPr lang="en-US" baseline="-25000" dirty="0"/>
                  <a:t>2</a:t>
                </a:r>
                <a:r>
                  <a:rPr lang="en-US" dirty="0"/>
                  <a:t> and are separated by a distance r, as in </a:t>
                </a:r>
                <a:r>
                  <a:rPr lang="en-US" dirty="0" smtClean="0"/>
                  <a:t>Figure, </a:t>
                </a:r>
                <a:endParaRPr lang="tr-TR" dirty="0" smtClean="0"/>
              </a:p>
              <a:p>
                <a:pPr algn="just"/>
                <a:r>
                  <a:rPr lang="en-US" dirty="0" smtClean="0"/>
                  <a:t>the </a:t>
                </a:r>
                <a:r>
                  <a:rPr lang="en-US" dirty="0"/>
                  <a:t>magnitude of the gravitational force </a:t>
                </a:r>
                <a:r>
                  <a:rPr lang="en-US" dirty="0" err="1" smtClean="0"/>
                  <a:t>F</a:t>
                </a:r>
                <a:r>
                  <a:rPr lang="en-US" baseline="-25000" dirty="0" err="1" smtClean="0"/>
                  <a:t>g</a:t>
                </a:r>
                <a:r>
                  <a:rPr lang="en-US" dirty="0" smtClean="0"/>
                  <a:t> is</a:t>
                </a:r>
                <a:endParaRPr lang="tr-TR" dirty="0" smtClean="0"/>
              </a:p>
              <a:p>
                <a:pPr algn="just"/>
                <a:endParaRPr lang="tr-TR" dirty="0"/>
              </a:p>
              <a:p>
                <a:pPr algn="just"/>
                <a:endParaRPr lang="tr-TR" dirty="0" smtClean="0"/>
              </a:p>
              <a:p>
                <a:pPr algn="just"/>
                <a:endParaRPr lang="tr-TR" dirty="0"/>
              </a:p>
              <a:p>
                <a:pPr algn="just"/>
                <a:endParaRPr lang="tr-TR" dirty="0" smtClean="0"/>
              </a:p>
              <a:p>
                <a:pPr algn="just"/>
                <a:r>
                  <a:rPr lang="tr-TR" dirty="0" smtClean="0"/>
                  <a:t> </a:t>
                </a:r>
                <a:r>
                  <a:rPr lang="en-US" dirty="0"/>
                  <a:t>where </a:t>
                </a:r>
                <a14:m>
                  <m:oMath xmlns:m="http://schemas.openxmlformats.org/officeDocument/2006/math">
                    <m:r>
                      <a:rPr lang="tr-TR" b="0" i="1" smtClean="0">
                        <a:latin typeface="Cambria Math" panose="02040503050406030204" pitchFamily="18" charset="0"/>
                      </a:rPr>
                      <m:t>𝐺</m:t>
                    </m:r>
                    <m:r>
                      <a:rPr lang="tr-TR" b="0" i="1" smtClean="0">
                        <a:latin typeface="Cambria Math" panose="02040503050406030204" pitchFamily="18" charset="0"/>
                      </a:rPr>
                      <m:t>=6.67</m:t>
                    </m:r>
                    <m:r>
                      <a:rPr lang="tr-TR" b="0" i="1" smtClean="0">
                        <a:latin typeface="Cambria Math" panose="02040503050406030204" pitchFamily="18" charset="0"/>
                      </a:rPr>
                      <m:t>𝑥</m:t>
                    </m:r>
                    <m:sSup>
                      <m:sSupPr>
                        <m:ctrlPr>
                          <a:rPr lang="tr-TR" b="0" i="1" smtClean="0">
                            <a:latin typeface="Cambria Math" panose="02040503050406030204" pitchFamily="18" charset="0"/>
                          </a:rPr>
                        </m:ctrlPr>
                      </m:sSupPr>
                      <m:e>
                        <m:r>
                          <a:rPr lang="tr-TR" b="0" i="1" smtClean="0">
                            <a:latin typeface="Cambria Math" panose="02040503050406030204" pitchFamily="18" charset="0"/>
                          </a:rPr>
                          <m:t>10</m:t>
                        </m:r>
                      </m:e>
                      <m:sup>
                        <m:r>
                          <a:rPr lang="tr-TR" b="0" i="1" smtClean="0">
                            <a:latin typeface="Cambria Math" panose="02040503050406030204" pitchFamily="18" charset="0"/>
                          </a:rPr>
                          <m:t>−11</m:t>
                        </m:r>
                      </m:sup>
                    </m:sSup>
                    <m:r>
                      <a:rPr lang="tr-TR" b="0" i="1" smtClean="0">
                        <a:latin typeface="Cambria Math" panose="02040503050406030204" pitchFamily="18" charset="0"/>
                      </a:rPr>
                      <m:t> </m:t>
                    </m:r>
                    <m:r>
                      <a:rPr lang="tr-TR" b="0" i="1" smtClean="0">
                        <a:latin typeface="Cambria Math" panose="02040503050406030204" pitchFamily="18" charset="0"/>
                      </a:rPr>
                      <m:t>𝑁</m:t>
                    </m:r>
                    <m:sSup>
                      <m:sSupPr>
                        <m:ctrlPr>
                          <a:rPr lang="tr-TR" b="0" i="1" smtClean="0">
                            <a:latin typeface="Cambria Math" panose="02040503050406030204" pitchFamily="18" charset="0"/>
                          </a:rPr>
                        </m:ctrlPr>
                      </m:sSupPr>
                      <m:e>
                        <m:r>
                          <a:rPr lang="tr-TR" b="0" i="1" smtClean="0">
                            <a:latin typeface="Cambria Math" panose="02040503050406030204" pitchFamily="18" charset="0"/>
                          </a:rPr>
                          <m:t>𝑚</m:t>
                        </m:r>
                      </m:e>
                      <m:sup>
                        <m:r>
                          <a:rPr lang="tr-TR" b="0" i="1" smtClean="0">
                            <a:latin typeface="Cambria Math" panose="02040503050406030204" pitchFamily="18" charset="0"/>
                          </a:rPr>
                          <m:t>2</m:t>
                        </m:r>
                      </m:sup>
                    </m:sSup>
                    <m:r>
                      <a:rPr lang="tr-TR" b="0" i="1" smtClean="0">
                        <a:latin typeface="Cambria Math" panose="02040503050406030204" pitchFamily="18" charset="0"/>
                      </a:rPr>
                      <m:t>/</m:t>
                    </m:r>
                    <m:sSup>
                      <m:sSupPr>
                        <m:ctrlPr>
                          <a:rPr lang="tr-TR" i="1">
                            <a:latin typeface="Cambria Math" panose="02040503050406030204" pitchFamily="18" charset="0"/>
                          </a:rPr>
                        </m:ctrlPr>
                      </m:sSupPr>
                      <m:e>
                        <m:r>
                          <a:rPr lang="tr-TR" b="0" i="1" smtClean="0">
                            <a:latin typeface="Cambria Math" panose="02040503050406030204" pitchFamily="18" charset="0"/>
                          </a:rPr>
                          <m:t>𝑘𝑔</m:t>
                        </m:r>
                      </m:e>
                      <m:sup>
                        <m:r>
                          <a:rPr lang="tr-TR" i="1">
                            <a:latin typeface="Cambria Math" panose="02040503050406030204" pitchFamily="18" charset="0"/>
                          </a:rPr>
                          <m:t>2</m:t>
                        </m:r>
                      </m:sup>
                    </m:sSup>
                  </m:oMath>
                </a14:m>
                <a:r>
                  <a:rPr lang="en-US" dirty="0" smtClean="0"/>
                  <a:t>is </a:t>
                </a:r>
                <a:r>
                  <a:rPr lang="en-US" dirty="0"/>
                  <a:t>the universal gravitation constant. </a:t>
                </a:r>
                <a:endParaRPr lang="tr-TR" dirty="0" smtClean="0"/>
              </a:p>
              <a:p>
                <a:pPr algn="just"/>
                <a:r>
                  <a:rPr lang="en-US" dirty="0" smtClean="0"/>
                  <a:t>We </a:t>
                </a:r>
                <a:r>
                  <a:rPr lang="en-US" dirty="0"/>
                  <a:t>examine the gravitational force in more detail in </a:t>
                </a:r>
                <a:r>
                  <a:rPr lang="tr-TR" dirty="0" err="1" smtClean="0"/>
                  <a:t>future</a:t>
                </a:r>
                <a:r>
                  <a:rPr lang="tr-TR" dirty="0" smtClean="0"/>
                  <a:t> </a:t>
                </a:r>
                <a:r>
                  <a:rPr lang="tr-TR" dirty="0" err="1" smtClean="0"/>
                  <a:t>lecture</a:t>
                </a:r>
                <a:r>
                  <a:rPr lang="en-US" dirty="0" smtClean="0"/>
                  <a:t>. </a:t>
                </a:r>
                <a:endParaRPr lang="tr-TR" dirty="0"/>
              </a:p>
            </p:txBody>
          </p:sp>
        </mc:Choice>
        <mc:Fallback>
          <p:sp>
            <p:nvSpPr>
              <p:cNvPr id="7" name="Dikdörtgen 6"/>
              <p:cNvSpPr>
                <a:spLocks noRot="1" noChangeAspect="1" noMove="1" noResize="1" noEditPoints="1" noAdjustHandles="1" noChangeArrowheads="1" noChangeShapeType="1" noTextEdit="1"/>
              </p:cNvSpPr>
              <p:nvPr/>
            </p:nvSpPr>
            <p:spPr>
              <a:xfrm>
                <a:off x="233929" y="1409536"/>
                <a:ext cx="11836151" cy="5145126"/>
              </a:xfrm>
              <a:prstGeom prst="rect">
                <a:avLst/>
              </a:prstGeom>
              <a:blipFill>
                <a:blip r:embed="rId2"/>
                <a:stretch>
                  <a:fillRect l="-412" t="-592" r="-412"/>
                </a:stretch>
              </a:blipFill>
            </p:spPr>
            <p:txBody>
              <a:bodyPr/>
              <a:lstStyle/>
              <a:p>
                <a:r>
                  <a:rPr lang="tr-TR">
                    <a:noFill/>
                  </a:rPr>
                  <a:t> </a:t>
                </a:r>
              </a:p>
            </p:txBody>
          </p:sp>
        </mc:Fallback>
      </mc:AlternateContent>
      <p:pic>
        <p:nvPicPr>
          <p:cNvPr id="8" name="Resim 7"/>
          <p:cNvPicPr>
            <a:picLocks noChangeAspect="1"/>
          </p:cNvPicPr>
          <p:nvPr/>
        </p:nvPicPr>
        <p:blipFill>
          <a:blip r:embed="rId3"/>
          <a:stretch>
            <a:fillRect/>
          </a:stretch>
        </p:blipFill>
        <p:spPr>
          <a:xfrm>
            <a:off x="8675280" y="4055953"/>
            <a:ext cx="3198989" cy="2300397"/>
          </a:xfrm>
          <a:prstGeom prst="rect">
            <a:avLst/>
          </a:prstGeom>
        </p:spPr>
      </p:pic>
      <p:pic>
        <p:nvPicPr>
          <p:cNvPr id="10" name="Resim 9"/>
          <p:cNvPicPr>
            <a:picLocks noChangeAspect="1"/>
          </p:cNvPicPr>
          <p:nvPr/>
        </p:nvPicPr>
        <p:blipFill>
          <a:blip r:embed="rId4"/>
          <a:stretch>
            <a:fillRect/>
          </a:stretch>
        </p:blipFill>
        <p:spPr>
          <a:xfrm>
            <a:off x="4539335" y="4790321"/>
            <a:ext cx="2583337" cy="1079339"/>
          </a:xfrm>
          <a:prstGeom prst="rect">
            <a:avLst/>
          </a:prstGeom>
        </p:spPr>
      </p:pic>
    </p:spTree>
    <p:extLst>
      <p:ext uri="{BB962C8B-B14F-4D97-AF65-F5344CB8AC3E}">
        <p14:creationId xmlns:p14="http://schemas.microsoft.com/office/powerpoint/2010/main" val="30937693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77742"/>
            <a:ext cx="10515600" cy="305435"/>
          </a:xfrm>
        </p:spPr>
        <p:txBody>
          <a:bodyPr>
            <a:normAutofit fontScale="90000"/>
          </a:bodyPr>
          <a:lstStyle/>
          <a:p>
            <a:r>
              <a:rPr lang="tr-TR" sz="3000" b="1" i="1" dirty="0" err="1" smtClean="0">
                <a:solidFill>
                  <a:srgbClr val="FF0000"/>
                </a:solidFill>
              </a:rPr>
              <a:t>The</a:t>
            </a:r>
            <a:r>
              <a:rPr lang="tr-TR" sz="3000" b="1" i="1" dirty="0" smtClean="0">
                <a:solidFill>
                  <a:srgbClr val="FF0000"/>
                </a:solidFill>
              </a:rPr>
              <a:t> LAWS of MOTION </a:t>
            </a:r>
            <a:r>
              <a:rPr lang="tr-TR" sz="3000" b="1" i="1" dirty="0" err="1" smtClean="0">
                <a:solidFill>
                  <a:srgbClr val="FF0000"/>
                </a:solidFill>
              </a:rPr>
              <a:t>NEWTON’s</a:t>
            </a:r>
            <a:r>
              <a:rPr lang="tr-TR" sz="3000" b="1" i="1" dirty="0" smtClean="0">
                <a:solidFill>
                  <a:srgbClr val="FF0000"/>
                </a:solidFill>
              </a:rPr>
              <a:t> LAWS</a:t>
            </a:r>
            <a:endParaRPr lang="tr-TR" sz="3000" b="1" i="1" dirty="0">
              <a:solidFill>
                <a:srgbClr val="FF0000"/>
              </a:solidFill>
            </a:endParaRPr>
          </a:p>
        </p:txBody>
      </p:sp>
      <p:sp>
        <p:nvSpPr>
          <p:cNvPr id="5" name="Altbilgi Yer Tutucusu 4"/>
          <p:cNvSpPr>
            <a:spLocks noGrp="1"/>
          </p:cNvSpPr>
          <p:nvPr>
            <p:ph type="ftr" sz="quarter" idx="11"/>
          </p:nvPr>
        </p:nvSpPr>
        <p:spPr/>
        <p:txBody>
          <a:bodyPr/>
          <a:lstStyle/>
          <a:p>
            <a:r>
              <a:rPr lang="tr-TR" dirty="0" smtClean="0"/>
              <a:t>YILDIZ TEKNİK ÜNİVERSİTESİ FEN EDEBİYAT FAKÜLTESİ FİZİK BÖLÜMÜ</a:t>
            </a:r>
            <a:endParaRPr lang="tr-TR" dirty="0"/>
          </a:p>
        </p:txBody>
      </p:sp>
      <p:sp>
        <p:nvSpPr>
          <p:cNvPr id="6" name="Slayt Numarası Yer Tutucusu 5"/>
          <p:cNvSpPr>
            <a:spLocks noGrp="1"/>
          </p:cNvSpPr>
          <p:nvPr>
            <p:ph type="sldNum" sz="quarter" idx="12"/>
          </p:nvPr>
        </p:nvSpPr>
        <p:spPr/>
        <p:txBody>
          <a:bodyPr/>
          <a:lstStyle/>
          <a:p>
            <a:fld id="{8671BACA-4D67-49C6-B372-AD1FA4BF7E8B}" type="slidenum">
              <a:rPr lang="tr-TR" smtClean="0"/>
              <a:t>23</a:t>
            </a:fld>
            <a:endParaRPr lang="tr-TR"/>
          </a:p>
        </p:txBody>
      </p:sp>
      <p:sp>
        <p:nvSpPr>
          <p:cNvPr id="4" name="Dikdörtgen 3"/>
          <p:cNvSpPr/>
          <p:nvPr/>
        </p:nvSpPr>
        <p:spPr>
          <a:xfrm>
            <a:off x="233929" y="419303"/>
            <a:ext cx="4050276" cy="954107"/>
          </a:xfrm>
          <a:prstGeom prst="rect">
            <a:avLst/>
          </a:prstGeom>
        </p:spPr>
        <p:txBody>
          <a:bodyPr wrap="none">
            <a:spAutoFit/>
          </a:bodyPr>
          <a:lstStyle/>
          <a:p>
            <a:r>
              <a:rPr lang="en-US" sz="2800" b="1" i="1" u="sng" dirty="0">
                <a:solidFill>
                  <a:srgbClr val="FF0000"/>
                </a:solidFill>
              </a:rPr>
              <a:t>4.3 Newton’s Second </a:t>
            </a:r>
            <a:r>
              <a:rPr lang="en-US" sz="2800" b="1" i="1" u="sng" dirty="0" smtClean="0">
                <a:solidFill>
                  <a:srgbClr val="FF0000"/>
                </a:solidFill>
              </a:rPr>
              <a:t>Law</a:t>
            </a:r>
            <a:r>
              <a:rPr lang="tr-TR" sz="2800" b="1" i="1" u="sng" dirty="0" smtClean="0">
                <a:solidFill>
                  <a:srgbClr val="FF0000"/>
                </a:solidFill>
              </a:rPr>
              <a:t>:</a:t>
            </a:r>
          </a:p>
          <a:p>
            <a:r>
              <a:rPr lang="en-US" sz="2800" b="1" i="1" u="sng" dirty="0"/>
              <a:t>The Gravitational Force</a:t>
            </a:r>
            <a:endParaRPr lang="tr-TR" sz="2800" b="1" i="1" u="sng" dirty="0" smtClean="0">
              <a:solidFill>
                <a:srgbClr val="FF0000"/>
              </a:solidFill>
            </a:endParaRPr>
          </a:p>
        </p:txBody>
      </p:sp>
      <p:pic>
        <p:nvPicPr>
          <p:cNvPr id="3" name="Resim 2"/>
          <p:cNvPicPr>
            <a:picLocks noChangeAspect="1"/>
          </p:cNvPicPr>
          <p:nvPr/>
        </p:nvPicPr>
        <p:blipFill>
          <a:blip r:embed="rId2"/>
          <a:stretch>
            <a:fillRect/>
          </a:stretch>
        </p:blipFill>
        <p:spPr>
          <a:xfrm>
            <a:off x="335152" y="1519031"/>
            <a:ext cx="9717430" cy="2556580"/>
          </a:xfrm>
          <a:prstGeom prst="rect">
            <a:avLst/>
          </a:prstGeom>
        </p:spPr>
      </p:pic>
      <p:sp>
        <p:nvSpPr>
          <p:cNvPr id="9" name="Dikdörtgen 8"/>
          <p:cNvSpPr/>
          <p:nvPr/>
        </p:nvSpPr>
        <p:spPr>
          <a:xfrm>
            <a:off x="8908869" y="2682240"/>
            <a:ext cx="801188" cy="5834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1" name="Resim 10"/>
          <p:cNvPicPr>
            <a:picLocks noChangeAspect="1"/>
          </p:cNvPicPr>
          <p:nvPr/>
        </p:nvPicPr>
        <p:blipFill>
          <a:blip r:embed="rId3"/>
          <a:stretch>
            <a:fillRect/>
          </a:stretch>
        </p:blipFill>
        <p:spPr>
          <a:xfrm>
            <a:off x="7547180" y="3663565"/>
            <a:ext cx="2162877" cy="1032283"/>
          </a:xfrm>
          <a:prstGeom prst="rect">
            <a:avLst/>
          </a:prstGeom>
          <a:ln>
            <a:solidFill>
              <a:srgbClr val="FF0000"/>
            </a:solidFill>
          </a:ln>
        </p:spPr>
      </p:pic>
      <p:pic>
        <p:nvPicPr>
          <p:cNvPr id="12" name="Resim 11"/>
          <p:cNvPicPr>
            <a:picLocks noChangeAspect="1"/>
          </p:cNvPicPr>
          <p:nvPr/>
        </p:nvPicPr>
        <p:blipFill>
          <a:blip r:embed="rId4"/>
          <a:stretch>
            <a:fillRect/>
          </a:stretch>
        </p:blipFill>
        <p:spPr>
          <a:xfrm>
            <a:off x="7053601" y="2737190"/>
            <a:ext cx="1855268" cy="775146"/>
          </a:xfrm>
          <a:prstGeom prst="rect">
            <a:avLst/>
          </a:prstGeom>
        </p:spPr>
      </p:pic>
      <p:cxnSp>
        <p:nvCxnSpPr>
          <p:cNvPr id="14" name="Düz Ok Bağlayıcısı 13"/>
          <p:cNvCxnSpPr/>
          <p:nvPr/>
        </p:nvCxnSpPr>
        <p:spPr>
          <a:xfrm>
            <a:off x="5608320" y="3265714"/>
            <a:ext cx="1201783" cy="8870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Düz Ok Bağlayıcısı 15"/>
          <p:cNvCxnSpPr/>
          <p:nvPr/>
        </p:nvCxnSpPr>
        <p:spPr>
          <a:xfrm flipH="1">
            <a:off x="6949440" y="3265714"/>
            <a:ext cx="696686" cy="7070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Dikdörtgen 16"/>
          <p:cNvSpPr/>
          <p:nvPr/>
        </p:nvSpPr>
        <p:spPr>
          <a:xfrm>
            <a:off x="113211" y="4152733"/>
            <a:ext cx="8795658" cy="2031325"/>
          </a:xfrm>
          <a:prstGeom prst="rect">
            <a:avLst/>
          </a:prstGeom>
          <a:ln>
            <a:solidFill>
              <a:srgbClr val="FF0000"/>
            </a:solidFill>
          </a:ln>
        </p:spPr>
        <p:txBody>
          <a:bodyPr wrap="square">
            <a:spAutoFit/>
          </a:bodyPr>
          <a:lstStyle/>
          <a:p>
            <a:r>
              <a:rPr lang="en-US" dirty="0"/>
              <a:t>an alternate definition of the weight of an object with mass m can be written </a:t>
            </a:r>
            <a:r>
              <a:rPr lang="en-US" dirty="0" smtClean="0"/>
              <a:t>as</a:t>
            </a:r>
            <a:endParaRPr lang="tr-TR" dirty="0" smtClean="0"/>
          </a:p>
          <a:p>
            <a:endParaRPr lang="tr-TR" dirty="0"/>
          </a:p>
          <a:p>
            <a:r>
              <a:rPr lang="en-US" dirty="0"/>
              <a:t>where M</a:t>
            </a:r>
            <a:r>
              <a:rPr lang="en-US" baseline="-25000" dirty="0"/>
              <a:t>E</a:t>
            </a:r>
            <a:r>
              <a:rPr lang="en-US" dirty="0"/>
              <a:t> is the mass of Earth and r is the distance from the object to Earth’s center. If the object is at rest on Earth’s surface, then r is equal to Earth’s radius R</a:t>
            </a:r>
            <a:r>
              <a:rPr lang="en-US" baseline="-25000" dirty="0"/>
              <a:t>E</a:t>
            </a:r>
            <a:r>
              <a:rPr lang="en-US" dirty="0"/>
              <a:t>. </a:t>
            </a:r>
            <a:endParaRPr lang="tr-TR" dirty="0" smtClean="0"/>
          </a:p>
          <a:p>
            <a:r>
              <a:rPr lang="en-US" dirty="0" smtClean="0"/>
              <a:t>Because r</a:t>
            </a:r>
            <a:r>
              <a:rPr lang="en-US" baseline="30000" dirty="0" smtClean="0"/>
              <a:t>2</a:t>
            </a:r>
            <a:r>
              <a:rPr lang="en-US" dirty="0" smtClean="0"/>
              <a:t> </a:t>
            </a:r>
            <a:r>
              <a:rPr lang="en-US" dirty="0"/>
              <a:t>is in the denominator of </a:t>
            </a:r>
            <a:r>
              <a:rPr lang="en-US" dirty="0" smtClean="0"/>
              <a:t>Equation, </a:t>
            </a:r>
            <a:r>
              <a:rPr lang="en-US" dirty="0"/>
              <a:t>the weight decreases with increasing r. </a:t>
            </a:r>
            <a:endParaRPr lang="tr-TR" dirty="0" smtClean="0"/>
          </a:p>
          <a:p>
            <a:r>
              <a:rPr lang="en-US" dirty="0" smtClean="0"/>
              <a:t>So </a:t>
            </a:r>
            <a:r>
              <a:rPr lang="en-US" dirty="0"/>
              <a:t>the weight of an object on a mountaintop is less than the weight of the same object at sea level.</a:t>
            </a:r>
            <a:endParaRPr lang="tr-TR" dirty="0"/>
          </a:p>
        </p:txBody>
      </p:sp>
      <p:sp>
        <p:nvSpPr>
          <p:cNvPr id="18" name="Dikdörtgen 17"/>
          <p:cNvSpPr/>
          <p:nvPr/>
        </p:nvSpPr>
        <p:spPr>
          <a:xfrm>
            <a:off x="9215446" y="4724367"/>
            <a:ext cx="2187715" cy="369332"/>
          </a:xfrm>
          <a:prstGeom prst="rect">
            <a:avLst/>
          </a:prstGeom>
        </p:spPr>
        <p:txBody>
          <a:bodyPr wrap="none">
            <a:spAutoFit/>
          </a:bodyPr>
          <a:lstStyle/>
          <a:p>
            <a:r>
              <a:rPr lang="tr-TR" dirty="0" err="1"/>
              <a:t>Comparing</a:t>
            </a:r>
            <a:r>
              <a:rPr lang="tr-TR" dirty="0"/>
              <a:t> </a:t>
            </a:r>
            <a:r>
              <a:rPr lang="tr-TR" dirty="0" err="1"/>
              <a:t>Equations</a:t>
            </a:r>
            <a:endParaRPr lang="tr-TR" dirty="0"/>
          </a:p>
        </p:txBody>
      </p:sp>
      <p:pic>
        <p:nvPicPr>
          <p:cNvPr id="19" name="Resim 18"/>
          <p:cNvPicPr>
            <a:picLocks noChangeAspect="1"/>
          </p:cNvPicPr>
          <p:nvPr/>
        </p:nvPicPr>
        <p:blipFill>
          <a:blip r:embed="rId5"/>
          <a:stretch>
            <a:fillRect/>
          </a:stretch>
        </p:blipFill>
        <p:spPr>
          <a:xfrm>
            <a:off x="10307797" y="4075611"/>
            <a:ext cx="853514" cy="243861"/>
          </a:xfrm>
          <a:prstGeom prst="rect">
            <a:avLst/>
          </a:prstGeom>
          <a:ln>
            <a:solidFill>
              <a:srgbClr val="FF0000"/>
            </a:solidFill>
          </a:ln>
        </p:spPr>
      </p:pic>
      <p:pic>
        <p:nvPicPr>
          <p:cNvPr id="20" name="Resim 19"/>
          <p:cNvPicPr>
            <a:picLocks noChangeAspect="1"/>
          </p:cNvPicPr>
          <p:nvPr/>
        </p:nvPicPr>
        <p:blipFill>
          <a:blip r:embed="rId6"/>
          <a:stretch>
            <a:fillRect/>
          </a:stretch>
        </p:blipFill>
        <p:spPr>
          <a:xfrm>
            <a:off x="9791786" y="5197868"/>
            <a:ext cx="1264321" cy="768509"/>
          </a:xfrm>
          <a:prstGeom prst="rect">
            <a:avLst/>
          </a:prstGeom>
        </p:spPr>
      </p:pic>
    </p:spTree>
    <p:extLst>
      <p:ext uri="{BB962C8B-B14F-4D97-AF65-F5344CB8AC3E}">
        <p14:creationId xmlns:p14="http://schemas.microsoft.com/office/powerpoint/2010/main" val="19215064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77742"/>
            <a:ext cx="10515600" cy="305435"/>
          </a:xfrm>
        </p:spPr>
        <p:txBody>
          <a:bodyPr>
            <a:normAutofit fontScale="90000"/>
          </a:bodyPr>
          <a:lstStyle/>
          <a:p>
            <a:r>
              <a:rPr lang="tr-TR" sz="3000" b="1" i="1" dirty="0" err="1" smtClean="0">
                <a:solidFill>
                  <a:srgbClr val="FF0000"/>
                </a:solidFill>
              </a:rPr>
              <a:t>The</a:t>
            </a:r>
            <a:r>
              <a:rPr lang="tr-TR" sz="3000" b="1" i="1" dirty="0" smtClean="0">
                <a:solidFill>
                  <a:srgbClr val="FF0000"/>
                </a:solidFill>
              </a:rPr>
              <a:t> LAWS of MOTION </a:t>
            </a:r>
            <a:r>
              <a:rPr lang="tr-TR" sz="3000" b="1" i="1" dirty="0" err="1" smtClean="0">
                <a:solidFill>
                  <a:srgbClr val="FF0000"/>
                </a:solidFill>
              </a:rPr>
              <a:t>NEWTON’s</a:t>
            </a:r>
            <a:r>
              <a:rPr lang="tr-TR" sz="3000" b="1" i="1" dirty="0" smtClean="0">
                <a:solidFill>
                  <a:srgbClr val="FF0000"/>
                </a:solidFill>
              </a:rPr>
              <a:t> LAWS</a:t>
            </a:r>
            <a:endParaRPr lang="tr-TR" sz="3000" b="1" i="1" dirty="0">
              <a:solidFill>
                <a:srgbClr val="FF0000"/>
              </a:solidFill>
            </a:endParaRPr>
          </a:p>
        </p:txBody>
      </p:sp>
      <p:sp>
        <p:nvSpPr>
          <p:cNvPr id="5" name="Altbilgi Yer Tutucusu 4"/>
          <p:cNvSpPr>
            <a:spLocks noGrp="1"/>
          </p:cNvSpPr>
          <p:nvPr>
            <p:ph type="ftr" sz="quarter" idx="11"/>
          </p:nvPr>
        </p:nvSpPr>
        <p:spPr/>
        <p:txBody>
          <a:bodyPr/>
          <a:lstStyle/>
          <a:p>
            <a:r>
              <a:rPr lang="tr-TR" dirty="0" smtClean="0"/>
              <a:t>YILDIZ TEKNİK ÜNİVERSİTESİ FEN EDEBİYAT FAKÜLTESİ FİZİK BÖLÜMÜ</a:t>
            </a:r>
            <a:endParaRPr lang="tr-TR" dirty="0"/>
          </a:p>
        </p:txBody>
      </p:sp>
      <p:sp>
        <p:nvSpPr>
          <p:cNvPr id="6" name="Slayt Numarası Yer Tutucusu 5"/>
          <p:cNvSpPr>
            <a:spLocks noGrp="1"/>
          </p:cNvSpPr>
          <p:nvPr>
            <p:ph type="sldNum" sz="quarter" idx="12"/>
          </p:nvPr>
        </p:nvSpPr>
        <p:spPr/>
        <p:txBody>
          <a:bodyPr/>
          <a:lstStyle/>
          <a:p>
            <a:fld id="{8671BACA-4D67-49C6-B372-AD1FA4BF7E8B}" type="slidenum">
              <a:rPr lang="tr-TR" smtClean="0"/>
              <a:t>24</a:t>
            </a:fld>
            <a:endParaRPr lang="tr-TR"/>
          </a:p>
        </p:txBody>
      </p:sp>
      <p:sp>
        <p:nvSpPr>
          <p:cNvPr id="4" name="Dikdörtgen 3"/>
          <p:cNvSpPr/>
          <p:nvPr/>
        </p:nvSpPr>
        <p:spPr>
          <a:xfrm>
            <a:off x="233929" y="419303"/>
            <a:ext cx="4050276" cy="954107"/>
          </a:xfrm>
          <a:prstGeom prst="rect">
            <a:avLst/>
          </a:prstGeom>
        </p:spPr>
        <p:txBody>
          <a:bodyPr wrap="none">
            <a:spAutoFit/>
          </a:bodyPr>
          <a:lstStyle/>
          <a:p>
            <a:r>
              <a:rPr lang="en-US" sz="2800" b="1" i="1" u="sng" dirty="0">
                <a:solidFill>
                  <a:srgbClr val="FF0000"/>
                </a:solidFill>
              </a:rPr>
              <a:t>4.3 Newton’s Second </a:t>
            </a:r>
            <a:r>
              <a:rPr lang="en-US" sz="2800" b="1" i="1" u="sng" dirty="0" smtClean="0">
                <a:solidFill>
                  <a:srgbClr val="FF0000"/>
                </a:solidFill>
              </a:rPr>
              <a:t>Law</a:t>
            </a:r>
            <a:r>
              <a:rPr lang="tr-TR" sz="2800" b="1" i="1" u="sng" dirty="0" smtClean="0">
                <a:solidFill>
                  <a:srgbClr val="FF0000"/>
                </a:solidFill>
              </a:rPr>
              <a:t>:</a:t>
            </a:r>
          </a:p>
          <a:p>
            <a:r>
              <a:rPr lang="en-US" sz="2800" b="1" i="1" u="sng" dirty="0"/>
              <a:t>The Gravitational Force</a:t>
            </a:r>
            <a:endParaRPr lang="tr-TR" sz="2800" b="1" i="1" u="sng" dirty="0" smtClean="0">
              <a:solidFill>
                <a:srgbClr val="FF0000"/>
              </a:solidFill>
            </a:endParaRPr>
          </a:p>
        </p:txBody>
      </p:sp>
      <p:sp>
        <p:nvSpPr>
          <p:cNvPr id="7" name="Dikdörtgen 6"/>
          <p:cNvSpPr/>
          <p:nvPr/>
        </p:nvSpPr>
        <p:spPr>
          <a:xfrm>
            <a:off x="233929" y="1409536"/>
            <a:ext cx="7203191" cy="2585323"/>
          </a:xfrm>
          <a:prstGeom prst="rect">
            <a:avLst/>
          </a:prstGeom>
        </p:spPr>
        <p:txBody>
          <a:bodyPr wrap="square">
            <a:spAutoFit/>
          </a:bodyPr>
          <a:lstStyle/>
          <a:p>
            <a:pPr algn="just"/>
            <a:r>
              <a:rPr lang="en-US" dirty="0"/>
              <a:t>Unlike mass, weight is not an inherent property of an object because it can take different values, </a:t>
            </a:r>
            <a:r>
              <a:rPr lang="en-US" dirty="0" smtClean="0"/>
              <a:t>depending </a:t>
            </a:r>
            <a:r>
              <a:rPr lang="en-US" dirty="0"/>
              <a:t>on the value of g in a given location. </a:t>
            </a:r>
            <a:endParaRPr lang="tr-TR" dirty="0" smtClean="0"/>
          </a:p>
          <a:p>
            <a:pPr algn="just"/>
            <a:r>
              <a:rPr lang="en-US" dirty="0" smtClean="0"/>
              <a:t>If </a:t>
            </a:r>
            <a:r>
              <a:rPr lang="en-US" dirty="0"/>
              <a:t>an object has a mass of 70.0 kg, for example, then its weight at a location where </a:t>
            </a:r>
            <a:r>
              <a:rPr lang="en-US" dirty="0" smtClean="0"/>
              <a:t>g</a:t>
            </a:r>
            <a:r>
              <a:rPr lang="tr-TR" dirty="0" smtClean="0"/>
              <a:t>=</a:t>
            </a:r>
            <a:r>
              <a:rPr lang="en-US" dirty="0" smtClean="0"/>
              <a:t>9.80 </a:t>
            </a:r>
            <a:r>
              <a:rPr lang="en-US" dirty="0"/>
              <a:t>m/s</a:t>
            </a:r>
            <a:r>
              <a:rPr lang="en-US" baseline="30000" dirty="0"/>
              <a:t>2</a:t>
            </a:r>
            <a:r>
              <a:rPr lang="en-US" dirty="0"/>
              <a:t> is </a:t>
            </a:r>
            <a:r>
              <a:rPr lang="en-US" dirty="0" smtClean="0"/>
              <a:t>mg</a:t>
            </a:r>
            <a:r>
              <a:rPr lang="tr-TR" dirty="0" smtClean="0"/>
              <a:t>=</a:t>
            </a:r>
            <a:r>
              <a:rPr lang="en-US" dirty="0" smtClean="0"/>
              <a:t>686 </a:t>
            </a:r>
            <a:r>
              <a:rPr lang="en-US" dirty="0"/>
              <a:t>N. In a high-altitude balloon, where g might </a:t>
            </a:r>
            <a:r>
              <a:rPr lang="en-US" b="1" dirty="0">
                <a:solidFill>
                  <a:srgbClr val="FF0000"/>
                </a:solidFill>
              </a:rPr>
              <a:t>be 9.76 m/s</a:t>
            </a:r>
            <a:r>
              <a:rPr lang="en-US" b="1" baseline="30000" dirty="0">
                <a:solidFill>
                  <a:srgbClr val="FF0000"/>
                </a:solidFill>
              </a:rPr>
              <a:t>2</a:t>
            </a:r>
            <a:r>
              <a:rPr lang="en-US" b="1" dirty="0">
                <a:solidFill>
                  <a:srgbClr val="FF0000"/>
                </a:solidFill>
              </a:rPr>
              <a:t>, the object’s weight would be 683 N. </a:t>
            </a:r>
            <a:endParaRPr lang="tr-TR" b="1" dirty="0" smtClean="0">
              <a:solidFill>
                <a:srgbClr val="FF0000"/>
              </a:solidFill>
            </a:endParaRPr>
          </a:p>
          <a:p>
            <a:pPr algn="just"/>
            <a:r>
              <a:rPr lang="en-US" dirty="0" smtClean="0"/>
              <a:t>The </a:t>
            </a:r>
            <a:r>
              <a:rPr lang="en-US" dirty="0"/>
              <a:t>value of g also varies slightly due to the density of matter in a given locality. </a:t>
            </a:r>
            <a:endParaRPr lang="tr-TR" dirty="0" smtClean="0"/>
          </a:p>
          <a:p>
            <a:pPr algn="just"/>
            <a:r>
              <a:rPr lang="en-US" dirty="0" smtClean="0"/>
              <a:t>In </a:t>
            </a:r>
            <a:r>
              <a:rPr lang="en-US" dirty="0"/>
              <a:t>this text, unless stated otherwise, the value of g will be understood to be 9.80 m/s</a:t>
            </a:r>
            <a:r>
              <a:rPr lang="en-US" baseline="30000" dirty="0"/>
              <a:t>2</a:t>
            </a:r>
            <a:r>
              <a:rPr lang="en-US" dirty="0"/>
              <a:t>, its value near the surface of the Earth.</a:t>
            </a:r>
            <a:endParaRPr lang="tr-TR" dirty="0"/>
          </a:p>
        </p:txBody>
      </p:sp>
      <mc:AlternateContent xmlns:mc="http://schemas.openxmlformats.org/markup-compatibility/2006">
        <mc:Choice xmlns:a14="http://schemas.microsoft.com/office/drawing/2010/main" Requires="a14">
          <p:sp>
            <p:nvSpPr>
              <p:cNvPr id="3" name="Dikdörtgen 2"/>
              <p:cNvSpPr/>
              <p:nvPr/>
            </p:nvSpPr>
            <p:spPr>
              <a:xfrm>
                <a:off x="1550127" y="4093244"/>
                <a:ext cx="9997440" cy="2031325"/>
              </a:xfrm>
              <a:prstGeom prst="rect">
                <a:avLst/>
              </a:prstGeom>
            </p:spPr>
            <p:txBody>
              <a:bodyPr wrap="square">
                <a:spAutoFit/>
              </a:bodyPr>
              <a:lstStyle/>
              <a:p>
                <a:r>
                  <a:rPr lang="en-US" dirty="0" smtClean="0"/>
                  <a:t>Equation </a:t>
                </a:r>
                <a14:m>
                  <m:oMath xmlns:m="http://schemas.openxmlformats.org/officeDocument/2006/math">
                    <m:r>
                      <a:rPr lang="tr-TR" b="0" i="1" smtClean="0">
                        <a:latin typeface="Cambria Math" panose="02040503050406030204" pitchFamily="18" charset="0"/>
                      </a:rPr>
                      <m:t>𝑔</m:t>
                    </m:r>
                    <m:r>
                      <a:rPr lang="tr-TR" b="0" i="1" smtClean="0">
                        <a:latin typeface="Cambria Math" panose="02040503050406030204" pitchFamily="18" charset="0"/>
                      </a:rPr>
                      <m:t>=</m:t>
                    </m:r>
                    <m:r>
                      <a:rPr lang="tr-TR" b="0" i="1" smtClean="0">
                        <a:latin typeface="Cambria Math" panose="02040503050406030204" pitchFamily="18" charset="0"/>
                      </a:rPr>
                      <m:t>𝐺</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𝑀</m:t>
                        </m:r>
                      </m:e>
                      <m:sub>
                        <m:r>
                          <a:rPr lang="tr-TR" b="0" i="1" smtClean="0">
                            <a:latin typeface="Cambria Math" panose="02040503050406030204" pitchFamily="18" charset="0"/>
                          </a:rPr>
                          <m:t>𝐸</m:t>
                        </m:r>
                      </m:sub>
                    </m:sSub>
                    <m:r>
                      <a:rPr lang="tr-TR" b="0" i="1" smtClean="0">
                        <a:latin typeface="Cambria Math" panose="02040503050406030204" pitchFamily="18" charset="0"/>
                      </a:rPr>
                      <m:t>/</m:t>
                    </m:r>
                    <m:sSup>
                      <m:sSupPr>
                        <m:ctrlPr>
                          <a:rPr lang="tr-TR" b="0" i="1" smtClean="0">
                            <a:latin typeface="Cambria Math" panose="02040503050406030204" pitchFamily="18" charset="0"/>
                          </a:rPr>
                        </m:ctrlPr>
                      </m:sSupPr>
                      <m:e>
                        <m:r>
                          <a:rPr lang="tr-TR" b="0" i="1" smtClean="0">
                            <a:latin typeface="Cambria Math" panose="02040503050406030204" pitchFamily="18" charset="0"/>
                          </a:rPr>
                          <m:t>𝑟</m:t>
                        </m:r>
                      </m:e>
                      <m:sup>
                        <m:r>
                          <a:rPr lang="tr-TR" b="0" i="1" smtClean="0">
                            <a:latin typeface="Cambria Math" panose="02040503050406030204" pitchFamily="18" charset="0"/>
                          </a:rPr>
                          <m:t>2</m:t>
                        </m:r>
                      </m:sup>
                    </m:sSup>
                  </m:oMath>
                </a14:m>
                <a:r>
                  <a:rPr lang="tr-TR" dirty="0" smtClean="0"/>
                  <a:t> </a:t>
                </a:r>
                <a:r>
                  <a:rPr lang="en-US" dirty="0" smtClean="0"/>
                  <a:t>is </a:t>
                </a:r>
                <a:r>
                  <a:rPr lang="en-US" dirty="0"/>
                  <a:t>a general result that can be used to calculate the acceleration of an object falling near the surface of any massive object if the more massive object’s radius and mass are known. </a:t>
                </a:r>
                <a:endParaRPr lang="tr-TR" dirty="0" smtClean="0"/>
              </a:p>
              <a:p>
                <a:r>
                  <a:rPr lang="en-US" dirty="0" smtClean="0"/>
                  <a:t>you </a:t>
                </a:r>
                <a:r>
                  <a:rPr lang="en-US" dirty="0"/>
                  <a:t>should be able to show </a:t>
                </a:r>
                <a:r>
                  <a:rPr lang="en-US" b="1" dirty="0"/>
                  <a:t>that </a:t>
                </a:r>
                <a:r>
                  <a:rPr lang="en-US" b="1" dirty="0" err="1" smtClean="0"/>
                  <a:t>g</a:t>
                </a:r>
                <a:r>
                  <a:rPr lang="en-US" b="1" baseline="-25000" dirty="0" err="1" smtClean="0"/>
                  <a:t>Sun</a:t>
                </a:r>
                <a:r>
                  <a:rPr lang="en-US" b="1" dirty="0" smtClean="0"/>
                  <a:t> </a:t>
                </a:r>
                <a:r>
                  <a:rPr lang="tr-TR" b="1" dirty="0" smtClean="0"/>
                  <a:t>=</a:t>
                </a:r>
                <a:r>
                  <a:rPr lang="en-US" b="1" dirty="0" smtClean="0"/>
                  <a:t>274 </a:t>
                </a:r>
                <a:r>
                  <a:rPr lang="en-US" b="1" dirty="0"/>
                  <a:t>m/s</a:t>
                </a:r>
                <a:r>
                  <a:rPr lang="en-US" b="1" baseline="30000" dirty="0"/>
                  <a:t>2</a:t>
                </a:r>
                <a:r>
                  <a:rPr lang="en-US" b="1" dirty="0"/>
                  <a:t> </a:t>
                </a:r>
                <a:r>
                  <a:rPr lang="en-US" dirty="0"/>
                  <a:t>and </a:t>
                </a:r>
                <a:r>
                  <a:rPr lang="en-US" b="1" dirty="0" err="1" smtClean="0">
                    <a:solidFill>
                      <a:srgbClr val="FF0000"/>
                    </a:solidFill>
                  </a:rPr>
                  <a:t>g</a:t>
                </a:r>
                <a:r>
                  <a:rPr lang="en-US" b="1" baseline="-25000" dirty="0" err="1" smtClean="0">
                    <a:solidFill>
                      <a:srgbClr val="FF0000"/>
                    </a:solidFill>
                  </a:rPr>
                  <a:t>Moon</a:t>
                </a:r>
                <a:r>
                  <a:rPr lang="tr-TR" b="1" dirty="0" smtClean="0">
                    <a:solidFill>
                      <a:srgbClr val="FF0000"/>
                    </a:solidFill>
                  </a:rPr>
                  <a:t>=</a:t>
                </a:r>
                <a:r>
                  <a:rPr lang="en-US" b="1" dirty="0" smtClean="0">
                    <a:solidFill>
                      <a:srgbClr val="FF0000"/>
                    </a:solidFill>
                  </a:rPr>
                  <a:t> </a:t>
                </a:r>
                <a:r>
                  <a:rPr lang="en-US" b="1" dirty="0">
                    <a:solidFill>
                      <a:srgbClr val="FF0000"/>
                    </a:solidFill>
                  </a:rPr>
                  <a:t>1.62 m/s</a:t>
                </a:r>
                <a:r>
                  <a:rPr lang="en-US" b="1" baseline="30000" dirty="0">
                    <a:solidFill>
                      <a:srgbClr val="FF0000"/>
                    </a:solidFill>
                  </a:rPr>
                  <a:t>2</a:t>
                </a:r>
                <a:r>
                  <a:rPr lang="en-US" b="1" dirty="0">
                    <a:solidFill>
                      <a:srgbClr val="FF0000"/>
                    </a:solidFill>
                  </a:rPr>
                  <a:t>. </a:t>
                </a:r>
                <a:endParaRPr lang="tr-TR" b="1" dirty="0" smtClean="0">
                  <a:solidFill>
                    <a:srgbClr val="FF0000"/>
                  </a:solidFill>
                </a:endParaRPr>
              </a:p>
              <a:p>
                <a:endParaRPr lang="tr-TR" dirty="0"/>
              </a:p>
              <a:p>
                <a:r>
                  <a:rPr lang="en-US" dirty="0" smtClean="0"/>
                  <a:t>An </a:t>
                </a:r>
                <a:r>
                  <a:rPr lang="en-US" dirty="0"/>
                  <a:t>important fact is that for spherical bodies, distances are calculated from the centers of the objects, a consequence of Gauss’s law (explained in Chapter 15), which holds for both gravitational and electric forces.</a:t>
                </a:r>
                <a:endParaRPr lang="tr-TR" dirty="0"/>
              </a:p>
            </p:txBody>
          </p:sp>
        </mc:Choice>
        <mc:Fallback>
          <p:sp>
            <p:nvSpPr>
              <p:cNvPr id="3" name="Dikdörtgen 2"/>
              <p:cNvSpPr>
                <a:spLocks noRot="1" noChangeAspect="1" noMove="1" noResize="1" noEditPoints="1" noAdjustHandles="1" noChangeArrowheads="1" noChangeShapeType="1" noTextEdit="1"/>
              </p:cNvSpPr>
              <p:nvPr/>
            </p:nvSpPr>
            <p:spPr>
              <a:xfrm>
                <a:off x="1550127" y="4093244"/>
                <a:ext cx="9997440" cy="2031325"/>
              </a:xfrm>
              <a:prstGeom prst="rect">
                <a:avLst/>
              </a:prstGeom>
              <a:blipFill>
                <a:blip r:embed="rId2"/>
                <a:stretch>
                  <a:fillRect l="-488" t="-1497" b="-3593"/>
                </a:stretch>
              </a:blipFill>
            </p:spPr>
            <p:txBody>
              <a:bodyPr/>
              <a:lstStyle/>
              <a:p>
                <a:r>
                  <a:rPr lang="tr-TR">
                    <a:noFill/>
                  </a:rPr>
                  <a:t> </a:t>
                </a:r>
              </a:p>
            </p:txBody>
          </p:sp>
        </mc:Fallback>
      </mc:AlternateContent>
    </p:spTree>
    <p:extLst>
      <p:ext uri="{BB962C8B-B14F-4D97-AF65-F5344CB8AC3E}">
        <p14:creationId xmlns:p14="http://schemas.microsoft.com/office/powerpoint/2010/main" val="24216749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77742"/>
            <a:ext cx="10515600" cy="305435"/>
          </a:xfrm>
        </p:spPr>
        <p:txBody>
          <a:bodyPr>
            <a:normAutofit fontScale="90000"/>
          </a:bodyPr>
          <a:lstStyle/>
          <a:p>
            <a:r>
              <a:rPr lang="tr-TR" sz="3000" b="1" i="1" dirty="0" err="1" smtClean="0">
                <a:solidFill>
                  <a:srgbClr val="FF0000"/>
                </a:solidFill>
              </a:rPr>
              <a:t>The</a:t>
            </a:r>
            <a:r>
              <a:rPr lang="tr-TR" sz="3000" b="1" i="1" dirty="0" smtClean="0">
                <a:solidFill>
                  <a:srgbClr val="FF0000"/>
                </a:solidFill>
              </a:rPr>
              <a:t> LAWS of MOTION </a:t>
            </a:r>
            <a:r>
              <a:rPr lang="tr-TR" sz="3000" b="1" i="1" dirty="0" err="1" smtClean="0">
                <a:solidFill>
                  <a:srgbClr val="FF0000"/>
                </a:solidFill>
              </a:rPr>
              <a:t>NEWTON’s</a:t>
            </a:r>
            <a:r>
              <a:rPr lang="tr-TR" sz="3000" b="1" i="1" dirty="0" smtClean="0">
                <a:solidFill>
                  <a:srgbClr val="FF0000"/>
                </a:solidFill>
              </a:rPr>
              <a:t> LAWS</a:t>
            </a:r>
            <a:endParaRPr lang="tr-TR" sz="3000" b="1" i="1" dirty="0">
              <a:solidFill>
                <a:srgbClr val="FF0000"/>
              </a:solidFill>
            </a:endParaRPr>
          </a:p>
        </p:txBody>
      </p:sp>
      <p:sp>
        <p:nvSpPr>
          <p:cNvPr id="5" name="Altbilgi Yer Tutucusu 4"/>
          <p:cNvSpPr>
            <a:spLocks noGrp="1"/>
          </p:cNvSpPr>
          <p:nvPr>
            <p:ph type="ftr" sz="quarter" idx="11"/>
          </p:nvPr>
        </p:nvSpPr>
        <p:spPr/>
        <p:txBody>
          <a:bodyPr/>
          <a:lstStyle/>
          <a:p>
            <a:r>
              <a:rPr lang="tr-TR" dirty="0" smtClean="0"/>
              <a:t>YILDIZ TEKNİK ÜNİVERSİTESİ FEN EDEBİYAT FAKÜLTESİ FİZİK BÖLÜMÜ</a:t>
            </a:r>
            <a:endParaRPr lang="tr-TR" dirty="0"/>
          </a:p>
        </p:txBody>
      </p:sp>
      <p:sp>
        <p:nvSpPr>
          <p:cNvPr id="6" name="Slayt Numarası Yer Tutucusu 5"/>
          <p:cNvSpPr>
            <a:spLocks noGrp="1"/>
          </p:cNvSpPr>
          <p:nvPr>
            <p:ph type="sldNum" sz="quarter" idx="12"/>
          </p:nvPr>
        </p:nvSpPr>
        <p:spPr/>
        <p:txBody>
          <a:bodyPr/>
          <a:lstStyle/>
          <a:p>
            <a:fld id="{8671BACA-4D67-49C6-B372-AD1FA4BF7E8B}" type="slidenum">
              <a:rPr lang="tr-TR" smtClean="0"/>
              <a:t>25</a:t>
            </a:fld>
            <a:endParaRPr lang="tr-TR"/>
          </a:p>
        </p:txBody>
      </p:sp>
      <p:sp>
        <p:nvSpPr>
          <p:cNvPr id="4" name="Dikdörtgen 3"/>
          <p:cNvSpPr/>
          <p:nvPr/>
        </p:nvSpPr>
        <p:spPr>
          <a:xfrm>
            <a:off x="233929" y="419303"/>
            <a:ext cx="4050276" cy="954107"/>
          </a:xfrm>
          <a:prstGeom prst="rect">
            <a:avLst/>
          </a:prstGeom>
        </p:spPr>
        <p:txBody>
          <a:bodyPr wrap="none">
            <a:spAutoFit/>
          </a:bodyPr>
          <a:lstStyle/>
          <a:p>
            <a:r>
              <a:rPr lang="en-US" sz="2800" b="1" i="1" u="sng" dirty="0">
                <a:solidFill>
                  <a:srgbClr val="FF0000"/>
                </a:solidFill>
              </a:rPr>
              <a:t>4.3 Newton’s Second </a:t>
            </a:r>
            <a:r>
              <a:rPr lang="en-US" sz="2800" b="1" i="1" u="sng" dirty="0" smtClean="0">
                <a:solidFill>
                  <a:srgbClr val="FF0000"/>
                </a:solidFill>
              </a:rPr>
              <a:t>Law</a:t>
            </a:r>
            <a:r>
              <a:rPr lang="tr-TR" sz="2800" b="1" i="1" u="sng" dirty="0" smtClean="0">
                <a:solidFill>
                  <a:srgbClr val="FF0000"/>
                </a:solidFill>
              </a:rPr>
              <a:t>:</a:t>
            </a:r>
          </a:p>
          <a:p>
            <a:r>
              <a:rPr lang="en-US" sz="2800" b="1" i="1" u="sng" dirty="0"/>
              <a:t>The Gravitational Force</a:t>
            </a:r>
            <a:endParaRPr lang="tr-TR" sz="2800" b="1" i="1" u="sng" dirty="0" smtClean="0">
              <a:solidFill>
                <a:srgbClr val="FF0000"/>
              </a:solidFill>
            </a:endParaRPr>
          </a:p>
        </p:txBody>
      </p:sp>
      <p:pic>
        <p:nvPicPr>
          <p:cNvPr id="8" name="Resim 7"/>
          <p:cNvPicPr>
            <a:picLocks noChangeAspect="1"/>
          </p:cNvPicPr>
          <p:nvPr/>
        </p:nvPicPr>
        <p:blipFill>
          <a:blip r:embed="rId2"/>
          <a:stretch>
            <a:fillRect/>
          </a:stretch>
        </p:blipFill>
        <p:spPr>
          <a:xfrm>
            <a:off x="0" y="1480975"/>
            <a:ext cx="12184743" cy="870339"/>
          </a:xfrm>
          <a:prstGeom prst="rect">
            <a:avLst/>
          </a:prstGeom>
        </p:spPr>
      </p:pic>
      <p:sp>
        <p:nvSpPr>
          <p:cNvPr id="9" name="Dikdörtgen 8"/>
          <p:cNvSpPr/>
          <p:nvPr/>
        </p:nvSpPr>
        <p:spPr>
          <a:xfrm>
            <a:off x="11660777" y="2090057"/>
            <a:ext cx="531223" cy="3831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Resim 9"/>
          <p:cNvPicPr>
            <a:picLocks noChangeAspect="1"/>
          </p:cNvPicPr>
          <p:nvPr/>
        </p:nvPicPr>
        <p:blipFill>
          <a:blip r:embed="rId3"/>
          <a:stretch>
            <a:fillRect/>
          </a:stretch>
        </p:blipFill>
        <p:spPr>
          <a:xfrm>
            <a:off x="0" y="2351313"/>
            <a:ext cx="12192000" cy="3406903"/>
          </a:xfrm>
          <a:prstGeom prst="rect">
            <a:avLst/>
          </a:prstGeom>
        </p:spPr>
      </p:pic>
    </p:spTree>
    <p:extLst>
      <p:ext uri="{BB962C8B-B14F-4D97-AF65-F5344CB8AC3E}">
        <p14:creationId xmlns:p14="http://schemas.microsoft.com/office/powerpoint/2010/main" val="41455980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77742"/>
            <a:ext cx="10515600" cy="305435"/>
          </a:xfrm>
        </p:spPr>
        <p:txBody>
          <a:bodyPr>
            <a:normAutofit fontScale="90000"/>
          </a:bodyPr>
          <a:lstStyle/>
          <a:p>
            <a:r>
              <a:rPr lang="tr-TR" sz="3000" b="1" i="1" dirty="0" err="1" smtClean="0">
                <a:solidFill>
                  <a:srgbClr val="FF0000"/>
                </a:solidFill>
              </a:rPr>
              <a:t>The</a:t>
            </a:r>
            <a:r>
              <a:rPr lang="tr-TR" sz="3000" b="1" i="1" dirty="0" smtClean="0">
                <a:solidFill>
                  <a:srgbClr val="FF0000"/>
                </a:solidFill>
              </a:rPr>
              <a:t> LAWS of MOTION </a:t>
            </a:r>
            <a:r>
              <a:rPr lang="tr-TR" sz="3000" b="1" i="1" dirty="0" err="1" smtClean="0">
                <a:solidFill>
                  <a:srgbClr val="FF0000"/>
                </a:solidFill>
              </a:rPr>
              <a:t>NEWTON’s</a:t>
            </a:r>
            <a:r>
              <a:rPr lang="tr-TR" sz="3000" b="1" i="1" dirty="0" smtClean="0">
                <a:solidFill>
                  <a:srgbClr val="FF0000"/>
                </a:solidFill>
              </a:rPr>
              <a:t> LAWS</a:t>
            </a:r>
            <a:endParaRPr lang="tr-TR" sz="3000" b="1" i="1" dirty="0">
              <a:solidFill>
                <a:srgbClr val="FF0000"/>
              </a:solidFill>
            </a:endParaRPr>
          </a:p>
        </p:txBody>
      </p:sp>
      <p:sp>
        <p:nvSpPr>
          <p:cNvPr id="5" name="Altbilgi Yer Tutucusu 4"/>
          <p:cNvSpPr>
            <a:spLocks noGrp="1"/>
          </p:cNvSpPr>
          <p:nvPr>
            <p:ph type="ftr" sz="quarter" idx="11"/>
          </p:nvPr>
        </p:nvSpPr>
        <p:spPr/>
        <p:txBody>
          <a:bodyPr/>
          <a:lstStyle/>
          <a:p>
            <a:r>
              <a:rPr lang="tr-TR" dirty="0" smtClean="0"/>
              <a:t>YILDIZ TEKNİK ÜNİVERSİTESİ FEN EDEBİYAT FAKÜLTESİ FİZİK BÖLÜMÜ</a:t>
            </a:r>
            <a:endParaRPr lang="tr-TR" dirty="0"/>
          </a:p>
        </p:txBody>
      </p:sp>
      <p:sp>
        <p:nvSpPr>
          <p:cNvPr id="6" name="Slayt Numarası Yer Tutucusu 5"/>
          <p:cNvSpPr>
            <a:spLocks noGrp="1"/>
          </p:cNvSpPr>
          <p:nvPr>
            <p:ph type="sldNum" sz="quarter" idx="12"/>
          </p:nvPr>
        </p:nvSpPr>
        <p:spPr/>
        <p:txBody>
          <a:bodyPr/>
          <a:lstStyle/>
          <a:p>
            <a:fld id="{8671BACA-4D67-49C6-B372-AD1FA4BF7E8B}" type="slidenum">
              <a:rPr lang="tr-TR" smtClean="0"/>
              <a:t>26</a:t>
            </a:fld>
            <a:endParaRPr lang="tr-TR"/>
          </a:p>
        </p:txBody>
      </p:sp>
      <p:sp>
        <p:nvSpPr>
          <p:cNvPr id="4" name="Dikdörtgen 3"/>
          <p:cNvSpPr/>
          <p:nvPr/>
        </p:nvSpPr>
        <p:spPr>
          <a:xfrm>
            <a:off x="233929" y="419303"/>
            <a:ext cx="4050276" cy="954107"/>
          </a:xfrm>
          <a:prstGeom prst="rect">
            <a:avLst/>
          </a:prstGeom>
        </p:spPr>
        <p:txBody>
          <a:bodyPr wrap="none">
            <a:spAutoFit/>
          </a:bodyPr>
          <a:lstStyle/>
          <a:p>
            <a:r>
              <a:rPr lang="en-US" sz="2800" b="1" i="1" u="sng" dirty="0">
                <a:solidFill>
                  <a:srgbClr val="FF0000"/>
                </a:solidFill>
              </a:rPr>
              <a:t>4.3 Newton’s Second </a:t>
            </a:r>
            <a:r>
              <a:rPr lang="en-US" sz="2800" b="1" i="1" u="sng" dirty="0" smtClean="0">
                <a:solidFill>
                  <a:srgbClr val="FF0000"/>
                </a:solidFill>
              </a:rPr>
              <a:t>Law</a:t>
            </a:r>
            <a:r>
              <a:rPr lang="tr-TR" sz="2800" b="1" i="1" u="sng" dirty="0" smtClean="0">
                <a:solidFill>
                  <a:srgbClr val="FF0000"/>
                </a:solidFill>
              </a:rPr>
              <a:t>:</a:t>
            </a:r>
          </a:p>
          <a:p>
            <a:r>
              <a:rPr lang="en-US" sz="2800" b="1" i="1" u="sng" dirty="0"/>
              <a:t>The Gravitational Force</a:t>
            </a:r>
            <a:endParaRPr lang="tr-TR" sz="2800" b="1" i="1" u="sng" dirty="0" smtClean="0">
              <a:solidFill>
                <a:srgbClr val="FF0000"/>
              </a:solidFill>
            </a:endParaRPr>
          </a:p>
        </p:txBody>
      </p:sp>
      <p:pic>
        <p:nvPicPr>
          <p:cNvPr id="8" name="Resim 7"/>
          <p:cNvPicPr>
            <a:picLocks noChangeAspect="1"/>
          </p:cNvPicPr>
          <p:nvPr/>
        </p:nvPicPr>
        <p:blipFill>
          <a:blip r:embed="rId2"/>
          <a:stretch>
            <a:fillRect/>
          </a:stretch>
        </p:blipFill>
        <p:spPr>
          <a:xfrm>
            <a:off x="0" y="1480975"/>
            <a:ext cx="12184743" cy="870339"/>
          </a:xfrm>
          <a:prstGeom prst="rect">
            <a:avLst/>
          </a:prstGeom>
        </p:spPr>
      </p:pic>
      <p:sp>
        <p:nvSpPr>
          <p:cNvPr id="9" name="Dikdörtgen 8"/>
          <p:cNvSpPr/>
          <p:nvPr/>
        </p:nvSpPr>
        <p:spPr>
          <a:xfrm>
            <a:off x="11660777" y="2090057"/>
            <a:ext cx="531223" cy="3831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p:cNvPicPr>
            <a:picLocks noChangeAspect="1"/>
          </p:cNvPicPr>
          <p:nvPr/>
        </p:nvPicPr>
        <p:blipFill>
          <a:blip r:embed="rId3"/>
          <a:stretch>
            <a:fillRect/>
          </a:stretch>
        </p:blipFill>
        <p:spPr>
          <a:xfrm>
            <a:off x="-21559" y="2491658"/>
            <a:ext cx="12211318" cy="2750901"/>
          </a:xfrm>
          <a:prstGeom prst="rect">
            <a:avLst/>
          </a:prstGeom>
        </p:spPr>
      </p:pic>
    </p:spTree>
    <p:extLst>
      <p:ext uri="{BB962C8B-B14F-4D97-AF65-F5344CB8AC3E}">
        <p14:creationId xmlns:p14="http://schemas.microsoft.com/office/powerpoint/2010/main" val="22608880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77742"/>
            <a:ext cx="10515600" cy="305435"/>
          </a:xfrm>
        </p:spPr>
        <p:txBody>
          <a:bodyPr>
            <a:normAutofit fontScale="90000"/>
          </a:bodyPr>
          <a:lstStyle/>
          <a:p>
            <a:r>
              <a:rPr lang="tr-TR" sz="3000" b="1" i="1" dirty="0" err="1" smtClean="0">
                <a:solidFill>
                  <a:srgbClr val="FF0000"/>
                </a:solidFill>
              </a:rPr>
              <a:t>The</a:t>
            </a:r>
            <a:r>
              <a:rPr lang="tr-TR" sz="3000" b="1" i="1" dirty="0" smtClean="0">
                <a:solidFill>
                  <a:srgbClr val="FF0000"/>
                </a:solidFill>
              </a:rPr>
              <a:t> LAWS of MOTION </a:t>
            </a:r>
            <a:r>
              <a:rPr lang="tr-TR" sz="3000" b="1" i="1" dirty="0" err="1" smtClean="0">
                <a:solidFill>
                  <a:srgbClr val="FF0000"/>
                </a:solidFill>
              </a:rPr>
              <a:t>NEWTON’s</a:t>
            </a:r>
            <a:r>
              <a:rPr lang="tr-TR" sz="3000" b="1" i="1" dirty="0" smtClean="0">
                <a:solidFill>
                  <a:srgbClr val="FF0000"/>
                </a:solidFill>
              </a:rPr>
              <a:t> LAWS</a:t>
            </a:r>
            <a:endParaRPr lang="tr-TR" sz="3000" b="1" i="1" dirty="0">
              <a:solidFill>
                <a:srgbClr val="FF0000"/>
              </a:solidFill>
            </a:endParaRPr>
          </a:p>
        </p:txBody>
      </p:sp>
      <p:sp>
        <p:nvSpPr>
          <p:cNvPr id="5" name="Altbilgi Yer Tutucusu 4"/>
          <p:cNvSpPr>
            <a:spLocks noGrp="1"/>
          </p:cNvSpPr>
          <p:nvPr>
            <p:ph type="ftr" sz="quarter" idx="11"/>
          </p:nvPr>
        </p:nvSpPr>
        <p:spPr/>
        <p:txBody>
          <a:bodyPr/>
          <a:lstStyle/>
          <a:p>
            <a:r>
              <a:rPr lang="tr-TR" dirty="0" smtClean="0"/>
              <a:t>YILDIZ TEKNİK ÜNİVERSİTESİ FEN EDEBİYAT FAKÜLTESİ FİZİK BÖLÜMÜ</a:t>
            </a:r>
            <a:endParaRPr lang="tr-TR" dirty="0"/>
          </a:p>
        </p:txBody>
      </p:sp>
      <p:sp>
        <p:nvSpPr>
          <p:cNvPr id="6" name="Slayt Numarası Yer Tutucusu 5"/>
          <p:cNvSpPr>
            <a:spLocks noGrp="1"/>
          </p:cNvSpPr>
          <p:nvPr>
            <p:ph type="sldNum" sz="quarter" idx="12"/>
          </p:nvPr>
        </p:nvSpPr>
        <p:spPr/>
        <p:txBody>
          <a:bodyPr/>
          <a:lstStyle/>
          <a:p>
            <a:fld id="{8671BACA-4D67-49C6-B372-AD1FA4BF7E8B}" type="slidenum">
              <a:rPr lang="tr-TR" smtClean="0"/>
              <a:t>27</a:t>
            </a:fld>
            <a:endParaRPr lang="tr-TR"/>
          </a:p>
        </p:txBody>
      </p:sp>
      <p:sp>
        <p:nvSpPr>
          <p:cNvPr id="4" name="Dikdörtgen 3"/>
          <p:cNvSpPr/>
          <p:nvPr/>
        </p:nvSpPr>
        <p:spPr>
          <a:xfrm>
            <a:off x="233929" y="419303"/>
            <a:ext cx="4050276" cy="954107"/>
          </a:xfrm>
          <a:prstGeom prst="rect">
            <a:avLst/>
          </a:prstGeom>
        </p:spPr>
        <p:txBody>
          <a:bodyPr wrap="none">
            <a:spAutoFit/>
          </a:bodyPr>
          <a:lstStyle/>
          <a:p>
            <a:r>
              <a:rPr lang="en-US" sz="2800" b="1" i="1" u="sng" dirty="0">
                <a:solidFill>
                  <a:srgbClr val="FF0000"/>
                </a:solidFill>
              </a:rPr>
              <a:t>4.3 Newton’s Second </a:t>
            </a:r>
            <a:r>
              <a:rPr lang="en-US" sz="2800" b="1" i="1" u="sng" dirty="0" smtClean="0">
                <a:solidFill>
                  <a:srgbClr val="FF0000"/>
                </a:solidFill>
              </a:rPr>
              <a:t>Law</a:t>
            </a:r>
            <a:r>
              <a:rPr lang="tr-TR" sz="2800" b="1" i="1" u="sng" dirty="0" smtClean="0">
                <a:solidFill>
                  <a:srgbClr val="FF0000"/>
                </a:solidFill>
              </a:rPr>
              <a:t>:</a:t>
            </a:r>
          </a:p>
          <a:p>
            <a:r>
              <a:rPr lang="en-US" sz="2800" b="1" i="1" u="sng" dirty="0"/>
              <a:t>The Gravitational Force</a:t>
            </a:r>
            <a:endParaRPr lang="tr-TR" sz="2800" b="1" i="1" u="sng" dirty="0" smtClean="0">
              <a:solidFill>
                <a:srgbClr val="FF0000"/>
              </a:solidFill>
            </a:endParaRPr>
          </a:p>
        </p:txBody>
      </p:sp>
      <p:pic>
        <p:nvPicPr>
          <p:cNvPr id="8" name="Resim 7"/>
          <p:cNvPicPr>
            <a:picLocks noChangeAspect="1"/>
          </p:cNvPicPr>
          <p:nvPr/>
        </p:nvPicPr>
        <p:blipFill>
          <a:blip r:embed="rId2"/>
          <a:stretch>
            <a:fillRect/>
          </a:stretch>
        </p:blipFill>
        <p:spPr>
          <a:xfrm>
            <a:off x="0" y="1480975"/>
            <a:ext cx="12184743" cy="870339"/>
          </a:xfrm>
          <a:prstGeom prst="rect">
            <a:avLst/>
          </a:prstGeom>
        </p:spPr>
      </p:pic>
      <p:sp>
        <p:nvSpPr>
          <p:cNvPr id="9" name="Dikdörtgen 8"/>
          <p:cNvSpPr/>
          <p:nvPr/>
        </p:nvSpPr>
        <p:spPr>
          <a:xfrm>
            <a:off x="11660777" y="2090057"/>
            <a:ext cx="531223" cy="3831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Resim 6"/>
          <p:cNvPicPr>
            <a:picLocks noChangeAspect="1"/>
          </p:cNvPicPr>
          <p:nvPr/>
        </p:nvPicPr>
        <p:blipFill>
          <a:blip r:embed="rId3"/>
          <a:stretch>
            <a:fillRect/>
          </a:stretch>
        </p:blipFill>
        <p:spPr>
          <a:xfrm>
            <a:off x="-1" y="2816623"/>
            <a:ext cx="11830005" cy="1981800"/>
          </a:xfrm>
          <a:prstGeom prst="rect">
            <a:avLst/>
          </a:prstGeom>
        </p:spPr>
      </p:pic>
    </p:spTree>
    <p:extLst>
      <p:ext uri="{BB962C8B-B14F-4D97-AF65-F5344CB8AC3E}">
        <p14:creationId xmlns:p14="http://schemas.microsoft.com/office/powerpoint/2010/main" val="11439647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77742"/>
            <a:ext cx="10515600" cy="305435"/>
          </a:xfrm>
        </p:spPr>
        <p:txBody>
          <a:bodyPr>
            <a:normAutofit fontScale="90000"/>
          </a:bodyPr>
          <a:lstStyle/>
          <a:p>
            <a:r>
              <a:rPr lang="tr-TR" sz="3000" b="1" i="1" dirty="0" err="1" smtClean="0">
                <a:solidFill>
                  <a:srgbClr val="FF0000"/>
                </a:solidFill>
              </a:rPr>
              <a:t>The</a:t>
            </a:r>
            <a:r>
              <a:rPr lang="tr-TR" sz="3000" b="1" i="1" dirty="0" smtClean="0">
                <a:solidFill>
                  <a:srgbClr val="FF0000"/>
                </a:solidFill>
              </a:rPr>
              <a:t> LAWS of MOTION </a:t>
            </a:r>
            <a:r>
              <a:rPr lang="tr-TR" sz="3000" b="1" i="1" dirty="0" err="1" smtClean="0">
                <a:solidFill>
                  <a:srgbClr val="FF0000"/>
                </a:solidFill>
              </a:rPr>
              <a:t>NEWTON’s</a:t>
            </a:r>
            <a:r>
              <a:rPr lang="tr-TR" sz="3000" b="1" i="1" dirty="0" smtClean="0">
                <a:solidFill>
                  <a:srgbClr val="FF0000"/>
                </a:solidFill>
              </a:rPr>
              <a:t> LAWS</a:t>
            </a:r>
            <a:endParaRPr lang="tr-TR" sz="3000" b="1" i="1" dirty="0">
              <a:solidFill>
                <a:srgbClr val="FF0000"/>
              </a:solidFill>
            </a:endParaRPr>
          </a:p>
        </p:txBody>
      </p:sp>
      <p:sp>
        <p:nvSpPr>
          <p:cNvPr id="5" name="Altbilgi Yer Tutucusu 4"/>
          <p:cNvSpPr>
            <a:spLocks noGrp="1"/>
          </p:cNvSpPr>
          <p:nvPr>
            <p:ph type="ftr" sz="quarter" idx="11"/>
          </p:nvPr>
        </p:nvSpPr>
        <p:spPr/>
        <p:txBody>
          <a:bodyPr/>
          <a:lstStyle/>
          <a:p>
            <a:r>
              <a:rPr lang="tr-TR" dirty="0" smtClean="0"/>
              <a:t>YILDIZ TEKNİK ÜNİVERSİTESİ FEN EDEBİYAT FAKÜLTESİ FİZİK BÖLÜMÜ</a:t>
            </a:r>
            <a:endParaRPr lang="tr-TR" dirty="0"/>
          </a:p>
        </p:txBody>
      </p:sp>
      <p:sp>
        <p:nvSpPr>
          <p:cNvPr id="6" name="Slayt Numarası Yer Tutucusu 5"/>
          <p:cNvSpPr>
            <a:spLocks noGrp="1"/>
          </p:cNvSpPr>
          <p:nvPr>
            <p:ph type="sldNum" sz="quarter" idx="12"/>
          </p:nvPr>
        </p:nvSpPr>
        <p:spPr/>
        <p:txBody>
          <a:bodyPr/>
          <a:lstStyle/>
          <a:p>
            <a:fld id="{8671BACA-4D67-49C6-B372-AD1FA4BF7E8B}" type="slidenum">
              <a:rPr lang="tr-TR" smtClean="0"/>
              <a:t>28</a:t>
            </a:fld>
            <a:endParaRPr lang="tr-TR"/>
          </a:p>
        </p:txBody>
      </p:sp>
      <p:sp>
        <p:nvSpPr>
          <p:cNvPr id="4" name="Dikdörtgen 3"/>
          <p:cNvSpPr/>
          <p:nvPr/>
        </p:nvSpPr>
        <p:spPr>
          <a:xfrm>
            <a:off x="233929" y="419303"/>
            <a:ext cx="4050276" cy="954107"/>
          </a:xfrm>
          <a:prstGeom prst="rect">
            <a:avLst/>
          </a:prstGeom>
        </p:spPr>
        <p:txBody>
          <a:bodyPr wrap="none">
            <a:spAutoFit/>
          </a:bodyPr>
          <a:lstStyle/>
          <a:p>
            <a:r>
              <a:rPr lang="en-US" sz="2800" b="1" i="1" u="sng" dirty="0">
                <a:solidFill>
                  <a:srgbClr val="FF0000"/>
                </a:solidFill>
              </a:rPr>
              <a:t>4.3 Newton’s Second </a:t>
            </a:r>
            <a:r>
              <a:rPr lang="en-US" sz="2800" b="1" i="1" u="sng" dirty="0" smtClean="0">
                <a:solidFill>
                  <a:srgbClr val="FF0000"/>
                </a:solidFill>
              </a:rPr>
              <a:t>Law</a:t>
            </a:r>
            <a:r>
              <a:rPr lang="tr-TR" sz="2800" b="1" i="1" u="sng" dirty="0" smtClean="0">
                <a:solidFill>
                  <a:srgbClr val="FF0000"/>
                </a:solidFill>
              </a:rPr>
              <a:t>:</a:t>
            </a:r>
          </a:p>
          <a:p>
            <a:r>
              <a:rPr lang="en-US" sz="2800" b="1" i="1" u="sng" dirty="0"/>
              <a:t>The Gravitational Force</a:t>
            </a:r>
            <a:endParaRPr lang="tr-TR" sz="2800" b="1" i="1" u="sng" dirty="0" smtClean="0">
              <a:solidFill>
                <a:srgbClr val="FF0000"/>
              </a:solidFill>
            </a:endParaRPr>
          </a:p>
        </p:txBody>
      </p:sp>
      <p:sp>
        <p:nvSpPr>
          <p:cNvPr id="9" name="Dikdörtgen 8"/>
          <p:cNvSpPr/>
          <p:nvPr/>
        </p:nvSpPr>
        <p:spPr>
          <a:xfrm>
            <a:off x="11660777" y="2090057"/>
            <a:ext cx="531223" cy="3831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p:cNvPicPr>
            <a:picLocks noChangeAspect="1"/>
          </p:cNvPicPr>
          <p:nvPr/>
        </p:nvPicPr>
        <p:blipFill>
          <a:blip r:embed="rId2"/>
          <a:stretch>
            <a:fillRect/>
          </a:stretch>
        </p:blipFill>
        <p:spPr>
          <a:xfrm>
            <a:off x="-1" y="1434580"/>
            <a:ext cx="11660777" cy="671280"/>
          </a:xfrm>
          <a:prstGeom prst="rect">
            <a:avLst/>
          </a:prstGeom>
        </p:spPr>
      </p:pic>
      <p:pic>
        <p:nvPicPr>
          <p:cNvPr id="10" name="Resim 9"/>
          <p:cNvPicPr>
            <a:picLocks noChangeAspect="1"/>
          </p:cNvPicPr>
          <p:nvPr/>
        </p:nvPicPr>
        <p:blipFill>
          <a:blip r:embed="rId3"/>
          <a:stretch>
            <a:fillRect/>
          </a:stretch>
        </p:blipFill>
        <p:spPr>
          <a:xfrm>
            <a:off x="61110" y="2167030"/>
            <a:ext cx="11978883" cy="2143713"/>
          </a:xfrm>
          <a:prstGeom prst="rect">
            <a:avLst/>
          </a:prstGeom>
        </p:spPr>
      </p:pic>
    </p:spTree>
    <p:extLst>
      <p:ext uri="{BB962C8B-B14F-4D97-AF65-F5344CB8AC3E}">
        <p14:creationId xmlns:p14="http://schemas.microsoft.com/office/powerpoint/2010/main" val="10355476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77742"/>
            <a:ext cx="10515600" cy="305435"/>
          </a:xfrm>
        </p:spPr>
        <p:txBody>
          <a:bodyPr>
            <a:normAutofit fontScale="90000"/>
          </a:bodyPr>
          <a:lstStyle/>
          <a:p>
            <a:r>
              <a:rPr lang="tr-TR" sz="3000" b="1" i="1" dirty="0" err="1" smtClean="0">
                <a:solidFill>
                  <a:srgbClr val="FF0000"/>
                </a:solidFill>
              </a:rPr>
              <a:t>The</a:t>
            </a:r>
            <a:r>
              <a:rPr lang="tr-TR" sz="3000" b="1" i="1" dirty="0" smtClean="0">
                <a:solidFill>
                  <a:srgbClr val="FF0000"/>
                </a:solidFill>
              </a:rPr>
              <a:t> LAWS of MOTION </a:t>
            </a:r>
            <a:r>
              <a:rPr lang="tr-TR" sz="3000" b="1" i="1" dirty="0" err="1" smtClean="0">
                <a:solidFill>
                  <a:srgbClr val="FF0000"/>
                </a:solidFill>
              </a:rPr>
              <a:t>NEWTON’s</a:t>
            </a:r>
            <a:r>
              <a:rPr lang="tr-TR" sz="3000" b="1" i="1" dirty="0" smtClean="0">
                <a:solidFill>
                  <a:srgbClr val="FF0000"/>
                </a:solidFill>
              </a:rPr>
              <a:t> LAWS</a:t>
            </a:r>
            <a:endParaRPr lang="tr-TR" sz="3000" b="1" i="1" dirty="0">
              <a:solidFill>
                <a:srgbClr val="FF0000"/>
              </a:solidFill>
            </a:endParaRPr>
          </a:p>
        </p:txBody>
      </p:sp>
      <p:sp>
        <p:nvSpPr>
          <p:cNvPr id="5" name="Altbilgi Yer Tutucusu 4"/>
          <p:cNvSpPr>
            <a:spLocks noGrp="1"/>
          </p:cNvSpPr>
          <p:nvPr>
            <p:ph type="ftr" sz="quarter" idx="11"/>
          </p:nvPr>
        </p:nvSpPr>
        <p:spPr/>
        <p:txBody>
          <a:bodyPr/>
          <a:lstStyle/>
          <a:p>
            <a:r>
              <a:rPr lang="tr-TR" dirty="0" smtClean="0"/>
              <a:t>YILDIZ TEKNİK ÜNİVERSİTESİ FEN EDEBİYAT FAKÜLTESİ FİZİK BÖLÜMÜ</a:t>
            </a:r>
            <a:endParaRPr lang="tr-TR" dirty="0"/>
          </a:p>
        </p:txBody>
      </p:sp>
      <p:sp>
        <p:nvSpPr>
          <p:cNvPr id="6" name="Slayt Numarası Yer Tutucusu 5"/>
          <p:cNvSpPr>
            <a:spLocks noGrp="1"/>
          </p:cNvSpPr>
          <p:nvPr>
            <p:ph type="sldNum" sz="quarter" idx="12"/>
          </p:nvPr>
        </p:nvSpPr>
        <p:spPr/>
        <p:txBody>
          <a:bodyPr/>
          <a:lstStyle/>
          <a:p>
            <a:fld id="{8671BACA-4D67-49C6-B372-AD1FA4BF7E8B}" type="slidenum">
              <a:rPr lang="tr-TR" smtClean="0"/>
              <a:t>29</a:t>
            </a:fld>
            <a:endParaRPr lang="tr-TR"/>
          </a:p>
        </p:txBody>
      </p:sp>
      <p:sp>
        <p:nvSpPr>
          <p:cNvPr id="4" name="Dikdörtgen 3"/>
          <p:cNvSpPr/>
          <p:nvPr/>
        </p:nvSpPr>
        <p:spPr>
          <a:xfrm>
            <a:off x="233929" y="419303"/>
            <a:ext cx="3848426" cy="523220"/>
          </a:xfrm>
          <a:prstGeom prst="rect">
            <a:avLst/>
          </a:prstGeom>
        </p:spPr>
        <p:txBody>
          <a:bodyPr wrap="none">
            <a:spAutoFit/>
          </a:bodyPr>
          <a:lstStyle/>
          <a:p>
            <a:r>
              <a:rPr lang="en-US" sz="2800" b="1" i="1" u="sng" dirty="0">
                <a:solidFill>
                  <a:srgbClr val="FF0000"/>
                </a:solidFill>
              </a:rPr>
              <a:t>4.4 Newton’s Third Law </a:t>
            </a:r>
            <a:r>
              <a:rPr lang="tr-TR" sz="2800" b="1" i="1" u="sng" dirty="0" smtClean="0">
                <a:solidFill>
                  <a:srgbClr val="FF0000"/>
                </a:solidFill>
              </a:rPr>
              <a:t>:</a:t>
            </a:r>
          </a:p>
        </p:txBody>
      </p:sp>
      <p:sp>
        <p:nvSpPr>
          <p:cNvPr id="9" name="Dikdörtgen 8"/>
          <p:cNvSpPr/>
          <p:nvPr/>
        </p:nvSpPr>
        <p:spPr>
          <a:xfrm>
            <a:off x="11660777" y="2090057"/>
            <a:ext cx="531223" cy="3831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121920" y="1127483"/>
            <a:ext cx="8691155" cy="2862322"/>
          </a:xfrm>
          <a:prstGeom prst="rect">
            <a:avLst/>
          </a:prstGeom>
        </p:spPr>
        <p:txBody>
          <a:bodyPr wrap="square">
            <a:spAutoFit/>
          </a:bodyPr>
          <a:lstStyle/>
          <a:p>
            <a:r>
              <a:rPr lang="tr-TR" dirty="0" err="1" smtClean="0"/>
              <a:t>Before</a:t>
            </a:r>
            <a:r>
              <a:rPr lang="tr-TR" dirty="0" smtClean="0"/>
              <a:t> </a:t>
            </a:r>
            <a:r>
              <a:rPr lang="en-US" dirty="0" smtClean="0"/>
              <a:t>we </a:t>
            </a:r>
            <a:r>
              <a:rPr lang="en-US" dirty="0"/>
              <a:t>found that a force is exerted on an object when it comes into contact with some other object. Consider the task of driving a nail into a block of wood, for example, as illustrated in </a:t>
            </a:r>
            <a:r>
              <a:rPr lang="en-US" dirty="0" smtClean="0"/>
              <a:t>Figure.</a:t>
            </a:r>
            <a:endParaRPr lang="tr-TR" dirty="0" smtClean="0"/>
          </a:p>
          <a:p>
            <a:r>
              <a:rPr lang="en-US" dirty="0" smtClean="0"/>
              <a:t>To </a:t>
            </a:r>
            <a:r>
              <a:rPr lang="en-US" dirty="0"/>
              <a:t>accelerate the nail and drive it into the block, the hammer must exert a net force on the nail. Newton recognized, however, that a single isolated force couldn’t exist. Instead, forces in nature always exist in pairs. According to Newton, as the nail is driven into the block by the force exerted by the hammer, the hammer is slowed down and stopped by the force exerted by the nail. </a:t>
            </a:r>
            <a:endParaRPr lang="tr-TR" dirty="0" smtClean="0"/>
          </a:p>
          <a:p>
            <a:endParaRPr lang="tr-TR" b="1" u="sng" dirty="0"/>
          </a:p>
          <a:p>
            <a:r>
              <a:rPr lang="en-US" b="1" u="sng" dirty="0" smtClean="0"/>
              <a:t>Newton </a:t>
            </a:r>
            <a:r>
              <a:rPr lang="en-US" b="1" u="sng" dirty="0"/>
              <a:t>described such paired forces with his third law:</a:t>
            </a:r>
            <a:endParaRPr lang="tr-TR" b="1" u="sng" dirty="0"/>
          </a:p>
        </p:txBody>
      </p:sp>
      <p:pic>
        <p:nvPicPr>
          <p:cNvPr id="8" name="Resim 7"/>
          <p:cNvPicPr>
            <a:picLocks noChangeAspect="1"/>
          </p:cNvPicPr>
          <p:nvPr/>
        </p:nvPicPr>
        <p:blipFill>
          <a:blip r:embed="rId2"/>
          <a:stretch>
            <a:fillRect/>
          </a:stretch>
        </p:blipFill>
        <p:spPr>
          <a:xfrm>
            <a:off x="8734412" y="216265"/>
            <a:ext cx="3292125" cy="2423370"/>
          </a:xfrm>
          <a:prstGeom prst="rect">
            <a:avLst/>
          </a:prstGeom>
        </p:spPr>
      </p:pic>
      <p:pic>
        <p:nvPicPr>
          <p:cNvPr id="11" name="Resim 10"/>
          <p:cNvPicPr>
            <a:picLocks noChangeAspect="1"/>
          </p:cNvPicPr>
          <p:nvPr/>
        </p:nvPicPr>
        <p:blipFill>
          <a:blip r:embed="rId3"/>
          <a:stretch>
            <a:fillRect/>
          </a:stretch>
        </p:blipFill>
        <p:spPr>
          <a:xfrm>
            <a:off x="121920" y="3994907"/>
            <a:ext cx="10322892" cy="1256362"/>
          </a:xfrm>
          <a:prstGeom prst="rect">
            <a:avLst/>
          </a:prstGeom>
        </p:spPr>
      </p:pic>
      <p:pic>
        <p:nvPicPr>
          <p:cNvPr id="12" name="Resim 11"/>
          <p:cNvPicPr>
            <a:picLocks noChangeAspect="1"/>
          </p:cNvPicPr>
          <p:nvPr/>
        </p:nvPicPr>
        <p:blipFill>
          <a:blip r:embed="rId4"/>
          <a:stretch>
            <a:fillRect/>
          </a:stretch>
        </p:blipFill>
        <p:spPr>
          <a:xfrm>
            <a:off x="9031602" y="3507151"/>
            <a:ext cx="2894786" cy="592741"/>
          </a:xfrm>
          <a:prstGeom prst="rect">
            <a:avLst/>
          </a:prstGeom>
        </p:spPr>
      </p:pic>
    </p:spTree>
    <p:extLst>
      <p:ext uri="{BB962C8B-B14F-4D97-AF65-F5344CB8AC3E}">
        <p14:creationId xmlns:p14="http://schemas.microsoft.com/office/powerpoint/2010/main" val="2408633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77742"/>
            <a:ext cx="10515600" cy="305435"/>
          </a:xfrm>
        </p:spPr>
        <p:txBody>
          <a:bodyPr>
            <a:normAutofit fontScale="90000"/>
          </a:bodyPr>
          <a:lstStyle/>
          <a:p>
            <a:r>
              <a:rPr lang="tr-TR" sz="3000" b="1" i="1" dirty="0" err="1" smtClean="0">
                <a:solidFill>
                  <a:srgbClr val="FF0000"/>
                </a:solidFill>
              </a:rPr>
              <a:t>The</a:t>
            </a:r>
            <a:r>
              <a:rPr lang="tr-TR" sz="3000" b="1" i="1" dirty="0" smtClean="0">
                <a:solidFill>
                  <a:srgbClr val="FF0000"/>
                </a:solidFill>
              </a:rPr>
              <a:t> LAWS of MOTION </a:t>
            </a:r>
            <a:r>
              <a:rPr lang="tr-TR" sz="3000" b="1" i="1" dirty="0" err="1" smtClean="0">
                <a:solidFill>
                  <a:srgbClr val="FF0000"/>
                </a:solidFill>
              </a:rPr>
              <a:t>NEWTON’s</a:t>
            </a:r>
            <a:r>
              <a:rPr lang="tr-TR" sz="3000" b="1" i="1" dirty="0" smtClean="0">
                <a:solidFill>
                  <a:srgbClr val="FF0000"/>
                </a:solidFill>
              </a:rPr>
              <a:t> LAWS</a:t>
            </a:r>
            <a:endParaRPr lang="tr-TR" sz="3000" b="1" i="1" dirty="0">
              <a:solidFill>
                <a:srgbClr val="FF0000"/>
              </a:solidFill>
            </a:endParaRPr>
          </a:p>
        </p:txBody>
      </p:sp>
      <p:sp>
        <p:nvSpPr>
          <p:cNvPr id="3" name="İçerik Yer Tutucusu 2"/>
          <p:cNvSpPr>
            <a:spLocks noGrp="1"/>
          </p:cNvSpPr>
          <p:nvPr>
            <p:ph idx="1"/>
          </p:nvPr>
        </p:nvSpPr>
        <p:spPr>
          <a:xfrm>
            <a:off x="698862" y="1194094"/>
            <a:ext cx="10515600" cy="4351338"/>
          </a:xfrm>
        </p:spPr>
        <p:txBody>
          <a:bodyPr>
            <a:normAutofit fontScale="92500"/>
          </a:bodyPr>
          <a:lstStyle/>
          <a:p>
            <a:r>
              <a:rPr lang="en-US" dirty="0"/>
              <a:t>This </a:t>
            </a:r>
            <a:r>
              <a:rPr lang="tr-TR" dirty="0" err="1" smtClean="0"/>
              <a:t>section</a:t>
            </a:r>
            <a:r>
              <a:rPr lang="en-US" dirty="0" smtClean="0"/>
              <a:t> </a:t>
            </a:r>
            <a:r>
              <a:rPr lang="en-US" dirty="0"/>
              <a:t>introduces Newton’s three laws of motion and his law of gravity. The three laws are simple and sensible. </a:t>
            </a:r>
            <a:endParaRPr lang="tr-TR" dirty="0" smtClean="0"/>
          </a:p>
          <a:p>
            <a:r>
              <a:rPr lang="en-US" dirty="0" smtClean="0"/>
              <a:t>The </a:t>
            </a:r>
            <a:r>
              <a:rPr lang="en-US" dirty="0"/>
              <a:t>first law states that a force must be applied to an object in order to change its velocity. Changing an object’s velocity means accelerating it, which implies a relationship between force and acceleration. </a:t>
            </a:r>
            <a:endParaRPr lang="tr-TR" dirty="0" smtClean="0"/>
          </a:p>
          <a:p>
            <a:r>
              <a:rPr lang="en-US" dirty="0" smtClean="0"/>
              <a:t>This </a:t>
            </a:r>
            <a:r>
              <a:rPr lang="en-US" dirty="0"/>
              <a:t>relationship, the second law, states that the net force on an object equals the object’s mass times its acceleration</a:t>
            </a:r>
            <a:r>
              <a:rPr lang="en-US" dirty="0" smtClean="0"/>
              <a:t>.</a:t>
            </a:r>
            <a:endParaRPr lang="tr-TR" dirty="0" smtClean="0"/>
          </a:p>
          <a:p>
            <a:r>
              <a:rPr lang="en-US" dirty="0" smtClean="0"/>
              <a:t> </a:t>
            </a:r>
            <a:r>
              <a:rPr lang="en-US" dirty="0"/>
              <a:t>Finally, the third law says that whenever we push on something, it pushes back with equal force in the opposite direction. </a:t>
            </a:r>
            <a:endParaRPr lang="tr-TR" dirty="0" smtClean="0"/>
          </a:p>
          <a:p>
            <a:r>
              <a:rPr lang="en-US" dirty="0" smtClean="0"/>
              <a:t>Those </a:t>
            </a:r>
            <a:r>
              <a:rPr lang="en-US" dirty="0"/>
              <a:t>are the three laws in a nutshell.</a:t>
            </a:r>
            <a:endParaRPr lang="tr-TR" dirty="0"/>
          </a:p>
        </p:txBody>
      </p:sp>
      <p:sp>
        <p:nvSpPr>
          <p:cNvPr id="5" name="Altbilgi Yer Tutucusu 4"/>
          <p:cNvSpPr>
            <a:spLocks noGrp="1"/>
          </p:cNvSpPr>
          <p:nvPr>
            <p:ph type="ftr" sz="quarter" idx="11"/>
          </p:nvPr>
        </p:nvSpPr>
        <p:spPr/>
        <p:txBody>
          <a:bodyPr/>
          <a:lstStyle/>
          <a:p>
            <a:r>
              <a:rPr lang="tr-TR" dirty="0" smtClean="0"/>
              <a:t>YILDIZ TEKNİK ÜNİVERSİTESİ FEN EDEBİYAT FAKÜLTESİ FİZİK BÖLÜMÜ</a:t>
            </a:r>
            <a:endParaRPr lang="tr-TR" dirty="0"/>
          </a:p>
        </p:txBody>
      </p:sp>
      <p:sp>
        <p:nvSpPr>
          <p:cNvPr id="6" name="Slayt Numarası Yer Tutucusu 5"/>
          <p:cNvSpPr>
            <a:spLocks noGrp="1"/>
          </p:cNvSpPr>
          <p:nvPr>
            <p:ph type="sldNum" sz="quarter" idx="12"/>
          </p:nvPr>
        </p:nvSpPr>
        <p:spPr/>
        <p:txBody>
          <a:bodyPr/>
          <a:lstStyle/>
          <a:p>
            <a:fld id="{8671BACA-4D67-49C6-B372-AD1FA4BF7E8B}" type="slidenum">
              <a:rPr lang="tr-TR" smtClean="0"/>
              <a:t>3</a:t>
            </a:fld>
            <a:endParaRPr lang="tr-TR"/>
          </a:p>
        </p:txBody>
      </p:sp>
    </p:spTree>
    <p:extLst>
      <p:ext uri="{BB962C8B-B14F-4D97-AF65-F5344CB8AC3E}">
        <p14:creationId xmlns:p14="http://schemas.microsoft.com/office/powerpoint/2010/main" val="39031084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77742"/>
            <a:ext cx="10515600" cy="305435"/>
          </a:xfrm>
        </p:spPr>
        <p:txBody>
          <a:bodyPr>
            <a:normAutofit fontScale="90000"/>
          </a:bodyPr>
          <a:lstStyle/>
          <a:p>
            <a:r>
              <a:rPr lang="tr-TR" sz="3000" b="1" i="1" dirty="0" err="1" smtClean="0">
                <a:solidFill>
                  <a:srgbClr val="FF0000"/>
                </a:solidFill>
              </a:rPr>
              <a:t>The</a:t>
            </a:r>
            <a:r>
              <a:rPr lang="tr-TR" sz="3000" b="1" i="1" dirty="0" smtClean="0">
                <a:solidFill>
                  <a:srgbClr val="FF0000"/>
                </a:solidFill>
              </a:rPr>
              <a:t> LAWS of MOTION </a:t>
            </a:r>
            <a:r>
              <a:rPr lang="tr-TR" sz="3000" b="1" i="1" dirty="0" err="1" smtClean="0">
                <a:solidFill>
                  <a:srgbClr val="FF0000"/>
                </a:solidFill>
              </a:rPr>
              <a:t>NEWTON’s</a:t>
            </a:r>
            <a:r>
              <a:rPr lang="tr-TR" sz="3000" b="1" i="1" dirty="0" smtClean="0">
                <a:solidFill>
                  <a:srgbClr val="FF0000"/>
                </a:solidFill>
              </a:rPr>
              <a:t> LAWS</a:t>
            </a:r>
            <a:endParaRPr lang="tr-TR" sz="3000" b="1" i="1" dirty="0">
              <a:solidFill>
                <a:srgbClr val="FF0000"/>
              </a:solidFill>
            </a:endParaRPr>
          </a:p>
        </p:txBody>
      </p:sp>
      <p:sp>
        <p:nvSpPr>
          <p:cNvPr id="5" name="Altbilgi Yer Tutucusu 4"/>
          <p:cNvSpPr>
            <a:spLocks noGrp="1"/>
          </p:cNvSpPr>
          <p:nvPr>
            <p:ph type="ftr" sz="quarter" idx="11"/>
          </p:nvPr>
        </p:nvSpPr>
        <p:spPr/>
        <p:txBody>
          <a:bodyPr/>
          <a:lstStyle/>
          <a:p>
            <a:r>
              <a:rPr lang="tr-TR" dirty="0" smtClean="0"/>
              <a:t>YILDIZ TEKNİK ÜNİVERSİTESİ FEN EDEBİYAT FAKÜLTESİ FİZİK BÖLÜMÜ</a:t>
            </a:r>
            <a:endParaRPr lang="tr-TR" dirty="0"/>
          </a:p>
        </p:txBody>
      </p:sp>
      <p:sp>
        <p:nvSpPr>
          <p:cNvPr id="6" name="Slayt Numarası Yer Tutucusu 5"/>
          <p:cNvSpPr>
            <a:spLocks noGrp="1"/>
          </p:cNvSpPr>
          <p:nvPr>
            <p:ph type="sldNum" sz="quarter" idx="12"/>
          </p:nvPr>
        </p:nvSpPr>
        <p:spPr/>
        <p:txBody>
          <a:bodyPr/>
          <a:lstStyle/>
          <a:p>
            <a:fld id="{8671BACA-4D67-49C6-B372-AD1FA4BF7E8B}" type="slidenum">
              <a:rPr lang="tr-TR" smtClean="0"/>
              <a:t>30</a:t>
            </a:fld>
            <a:endParaRPr lang="tr-TR"/>
          </a:p>
        </p:txBody>
      </p:sp>
      <p:sp>
        <p:nvSpPr>
          <p:cNvPr id="4" name="Dikdörtgen 3"/>
          <p:cNvSpPr/>
          <p:nvPr/>
        </p:nvSpPr>
        <p:spPr>
          <a:xfrm>
            <a:off x="233929" y="419303"/>
            <a:ext cx="3848426" cy="523220"/>
          </a:xfrm>
          <a:prstGeom prst="rect">
            <a:avLst/>
          </a:prstGeom>
        </p:spPr>
        <p:txBody>
          <a:bodyPr wrap="none">
            <a:spAutoFit/>
          </a:bodyPr>
          <a:lstStyle/>
          <a:p>
            <a:r>
              <a:rPr lang="en-US" sz="2800" b="1" i="1" u="sng" dirty="0">
                <a:solidFill>
                  <a:srgbClr val="FF0000"/>
                </a:solidFill>
              </a:rPr>
              <a:t>4.4 Newton’s Third Law </a:t>
            </a:r>
            <a:r>
              <a:rPr lang="tr-TR" sz="2800" b="1" i="1" u="sng" dirty="0" smtClean="0">
                <a:solidFill>
                  <a:srgbClr val="FF0000"/>
                </a:solidFill>
              </a:rPr>
              <a:t>:</a:t>
            </a:r>
          </a:p>
        </p:txBody>
      </p:sp>
      <p:sp>
        <p:nvSpPr>
          <p:cNvPr id="9" name="Dikdörtgen 8"/>
          <p:cNvSpPr/>
          <p:nvPr/>
        </p:nvSpPr>
        <p:spPr>
          <a:xfrm>
            <a:off x="11660777" y="2090057"/>
            <a:ext cx="531223" cy="3831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mc:AlternateContent xmlns:mc="http://schemas.openxmlformats.org/markup-compatibility/2006">
        <mc:Choice xmlns:a14="http://schemas.microsoft.com/office/drawing/2010/main" Requires="a14">
          <p:sp>
            <p:nvSpPr>
              <p:cNvPr id="7" name="Dikdörtgen 6"/>
              <p:cNvSpPr/>
              <p:nvPr/>
            </p:nvSpPr>
            <p:spPr>
              <a:xfrm>
                <a:off x="121921" y="1127483"/>
                <a:ext cx="8488680" cy="4395883"/>
              </a:xfrm>
              <a:prstGeom prst="rect">
                <a:avLst/>
              </a:prstGeom>
            </p:spPr>
            <p:txBody>
              <a:bodyPr wrap="square">
                <a:spAutoFit/>
              </a:bodyPr>
              <a:lstStyle/>
              <a:p>
                <a:pPr algn="just"/>
                <a:r>
                  <a:rPr lang="en-US" dirty="0" smtClean="0"/>
                  <a:t>This law, which is illustrated in Figure, </a:t>
                </a:r>
                <a:r>
                  <a:rPr lang="en-US" dirty="0"/>
                  <a:t>states that a single isolated force can’t exist. </a:t>
                </a:r>
                <a:endParaRPr lang="tr-TR" dirty="0" smtClean="0"/>
              </a:p>
              <a:p>
                <a:pPr algn="just"/>
                <a:r>
                  <a:rPr lang="en-US" dirty="0" smtClean="0"/>
                  <a:t>The </a:t>
                </a:r>
                <a:r>
                  <a:rPr lang="en-US" dirty="0"/>
                  <a:t>force </a:t>
                </a:r>
                <a14:m>
                  <m:oMath xmlns:m="http://schemas.openxmlformats.org/officeDocument/2006/math">
                    <m:acc>
                      <m:accPr>
                        <m:chr m:val="⃗"/>
                        <m:ctrlPr>
                          <a:rPr lang="en-US" i="1" smtClean="0">
                            <a:latin typeface="Cambria Math" panose="02040503050406030204" pitchFamily="18" charset="0"/>
                          </a:rPr>
                        </m:ctrlPr>
                      </m:accPr>
                      <m:e>
                        <m:sSub>
                          <m:sSubPr>
                            <m:ctrlPr>
                              <a:rPr lang="en-US" i="1" smtClean="0">
                                <a:latin typeface="Cambria Math" panose="02040503050406030204" pitchFamily="18" charset="0"/>
                              </a:rPr>
                            </m:ctrlPr>
                          </m:sSubPr>
                          <m:e>
                            <m:r>
                              <a:rPr lang="tr-TR" b="0" i="1" smtClean="0">
                                <a:latin typeface="Cambria Math" panose="02040503050406030204" pitchFamily="18" charset="0"/>
                              </a:rPr>
                              <m:t>𝐹</m:t>
                            </m:r>
                          </m:e>
                          <m:sub>
                            <m:r>
                              <a:rPr lang="tr-TR" b="0" i="1" smtClean="0">
                                <a:latin typeface="Cambria Math" panose="02040503050406030204" pitchFamily="18" charset="0"/>
                              </a:rPr>
                              <m:t>12</m:t>
                            </m:r>
                          </m:sub>
                        </m:sSub>
                      </m:e>
                    </m:acc>
                  </m:oMath>
                </a14:m>
                <a:r>
                  <a:rPr lang="en-US" dirty="0" smtClean="0"/>
                  <a:t> </a:t>
                </a:r>
                <a:r>
                  <a:rPr lang="en-US" dirty="0"/>
                  <a:t>exerted by object 1 on object 2 is sometimes called the action force, and the force </a:t>
                </a:r>
                <a14:m>
                  <m:oMath xmlns:m="http://schemas.openxmlformats.org/officeDocument/2006/math">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tr-TR" i="1">
                                <a:latin typeface="Cambria Math" panose="02040503050406030204" pitchFamily="18" charset="0"/>
                              </a:rPr>
                              <m:t>𝐹</m:t>
                            </m:r>
                          </m:e>
                          <m:sub>
                            <m:r>
                              <a:rPr lang="tr-TR" b="0" i="1" smtClean="0">
                                <a:latin typeface="Cambria Math" panose="02040503050406030204" pitchFamily="18" charset="0"/>
                              </a:rPr>
                              <m:t>21</m:t>
                            </m:r>
                          </m:sub>
                        </m:sSub>
                      </m:e>
                    </m:acc>
                  </m:oMath>
                </a14:m>
                <a:r>
                  <a:rPr lang="en-US" dirty="0"/>
                  <a:t>exerted by object 2 on object 1 is called the reaction force. In reality, either force can be labeled the action or reaction force. </a:t>
                </a:r>
                <a:endParaRPr lang="tr-TR" dirty="0" smtClean="0"/>
              </a:p>
              <a:p>
                <a:pPr algn="just"/>
                <a:r>
                  <a:rPr lang="en-US" dirty="0" smtClean="0"/>
                  <a:t>The </a:t>
                </a:r>
                <a:r>
                  <a:rPr lang="en-US" dirty="0"/>
                  <a:t>action force is equal in magnitude to the reaction force and opposite in direction. In all cases, the action and reaction forces act on different objects. </a:t>
                </a:r>
                <a:endParaRPr lang="tr-TR" dirty="0" smtClean="0"/>
              </a:p>
              <a:p>
                <a:pPr algn="just"/>
                <a:r>
                  <a:rPr lang="en-US" dirty="0" smtClean="0"/>
                  <a:t>For </a:t>
                </a:r>
                <a:r>
                  <a:rPr lang="en-US" dirty="0"/>
                  <a:t>example, the force acting on a freely falling projectile is the force of gravity exerted by Earth on the projectile, </a:t>
                </a:r>
                <a14:m>
                  <m:oMath xmlns:m="http://schemas.openxmlformats.org/officeDocument/2006/math">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tr-TR" i="1">
                                <a:latin typeface="Cambria Math" panose="02040503050406030204" pitchFamily="18" charset="0"/>
                              </a:rPr>
                              <m:t>𝐹</m:t>
                            </m:r>
                          </m:e>
                          <m:sub>
                            <m:r>
                              <a:rPr lang="tr-TR" b="0" i="1" smtClean="0">
                                <a:latin typeface="Cambria Math" panose="02040503050406030204" pitchFamily="18" charset="0"/>
                              </a:rPr>
                              <m:t>𝑔</m:t>
                            </m:r>
                          </m:sub>
                        </m:sSub>
                      </m:e>
                    </m:acc>
                  </m:oMath>
                </a14:m>
                <a:r>
                  <a:rPr lang="en-US" dirty="0"/>
                  <a:t> , and the magnitude of this force is its weight mg. </a:t>
                </a:r>
                <a:endParaRPr lang="tr-TR" dirty="0" smtClean="0"/>
              </a:p>
              <a:p>
                <a:pPr algn="just"/>
                <a:r>
                  <a:rPr lang="en-US" dirty="0" smtClean="0"/>
                  <a:t>The </a:t>
                </a:r>
                <a:r>
                  <a:rPr lang="en-US" dirty="0"/>
                  <a:t>reaction to force </a:t>
                </a:r>
                <a14:m>
                  <m:oMath xmlns:m="http://schemas.openxmlformats.org/officeDocument/2006/math">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tr-TR" i="1">
                                <a:latin typeface="Cambria Math" panose="02040503050406030204" pitchFamily="18" charset="0"/>
                              </a:rPr>
                              <m:t>𝐹</m:t>
                            </m:r>
                          </m:e>
                          <m:sub>
                            <m:r>
                              <a:rPr lang="tr-TR" i="1">
                                <a:latin typeface="Cambria Math" panose="02040503050406030204" pitchFamily="18" charset="0"/>
                              </a:rPr>
                              <m:t>𝑔</m:t>
                            </m:r>
                          </m:sub>
                        </m:sSub>
                      </m:e>
                    </m:acc>
                  </m:oMath>
                </a14:m>
                <a:r>
                  <a:rPr lang="en-US" dirty="0"/>
                  <a:t> is the gravitational force exerted by the projectile on Earth, </a:t>
                </a:r>
                <a:endParaRPr lang="tr-TR" dirty="0" smtClean="0"/>
              </a:p>
              <a:p>
                <a:pPr algn="just"/>
                <a14:m>
                  <m:oMath xmlns:m="http://schemas.openxmlformats.org/officeDocument/2006/math">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tr-TR" i="1">
                                <a:latin typeface="Cambria Math" panose="02040503050406030204" pitchFamily="18" charset="0"/>
                              </a:rPr>
                              <m:t>𝐹</m:t>
                            </m:r>
                          </m:e>
                          <m:sub>
                            <m:r>
                              <a:rPr lang="tr-TR" i="1">
                                <a:latin typeface="Cambria Math" panose="02040503050406030204" pitchFamily="18" charset="0"/>
                              </a:rPr>
                              <m:t>𝑔</m:t>
                            </m:r>
                          </m:sub>
                        </m:sSub>
                        <m:r>
                          <a:rPr lang="tr-TR" b="0" i="1" smtClean="0">
                            <a:latin typeface="Cambria Math" panose="02040503050406030204" pitchFamily="18" charset="0"/>
                          </a:rPr>
                          <m:t>′</m:t>
                        </m:r>
                      </m:e>
                    </m:acc>
                    <m:r>
                      <a:rPr lang="tr-TR" b="0" i="0" smtClean="0">
                        <a:latin typeface="Cambria Math" panose="02040503050406030204" pitchFamily="18" charset="0"/>
                      </a:rPr>
                      <m:t>−</m:t>
                    </m:r>
                    <m:r>
                      <a:rPr lang="tr-TR" b="0" i="1" smtClean="0">
                        <a:latin typeface="Cambria Math" panose="02040503050406030204" pitchFamily="18" charset="0"/>
                      </a:rPr>
                      <m:t>=</m:t>
                    </m:r>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tr-TR" i="1">
                                <a:latin typeface="Cambria Math" panose="02040503050406030204" pitchFamily="18" charset="0"/>
                              </a:rPr>
                              <m:t>𝐹</m:t>
                            </m:r>
                          </m:e>
                          <m:sub>
                            <m:r>
                              <a:rPr lang="tr-TR" i="1">
                                <a:latin typeface="Cambria Math" panose="02040503050406030204" pitchFamily="18" charset="0"/>
                              </a:rPr>
                              <m:t>𝑔</m:t>
                            </m:r>
                          </m:sub>
                        </m:sSub>
                      </m:e>
                    </m:acc>
                  </m:oMath>
                </a14:m>
                <a:r>
                  <a:rPr lang="en-US" dirty="0" smtClean="0"/>
                  <a:t>. </a:t>
                </a:r>
                <a:endParaRPr lang="tr-TR" dirty="0" smtClean="0"/>
              </a:p>
              <a:p>
                <a:pPr algn="just"/>
                <a:r>
                  <a:rPr lang="en-US" dirty="0" smtClean="0"/>
                  <a:t>The </a:t>
                </a:r>
                <a:r>
                  <a:rPr lang="en-US" dirty="0"/>
                  <a:t>reaction force </a:t>
                </a:r>
                <a14:m>
                  <m:oMath xmlns:m="http://schemas.openxmlformats.org/officeDocument/2006/math">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tr-TR" i="1">
                                <a:latin typeface="Cambria Math" panose="02040503050406030204" pitchFamily="18" charset="0"/>
                              </a:rPr>
                              <m:t>𝐹</m:t>
                            </m:r>
                          </m:e>
                          <m:sub>
                            <m:r>
                              <a:rPr lang="tr-TR" i="1">
                                <a:latin typeface="Cambria Math" panose="02040503050406030204" pitchFamily="18" charset="0"/>
                              </a:rPr>
                              <m:t>𝑔</m:t>
                            </m:r>
                          </m:sub>
                        </m:sSub>
                        <m:r>
                          <a:rPr lang="tr-TR" i="1">
                            <a:latin typeface="Cambria Math" panose="02040503050406030204" pitchFamily="18" charset="0"/>
                          </a:rPr>
                          <m:t>′</m:t>
                        </m:r>
                      </m:e>
                    </m:acc>
                  </m:oMath>
                </a14:m>
                <a:r>
                  <a:rPr lang="tr-TR" dirty="0" smtClean="0"/>
                  <a:t> </a:t>
                </a:r>
                <a:r>
                  <a:rPr lang="en-US" dirty="0"/>
                  <a:t>must accelerate the Earth towards the projectile, </a:t>
                </a:r>
                <a:r>
                  <a:rPr lang="en-US" dirty="0" smtClean="0"/>
                  <a:t>just</a:t>
                </a:r>
                <a:r>
                  <a:rPr lang="tr-TR" dirty="0" smtClean="0"/>
                  <a:t> </a:t>
                </a:r>
                <a:r>
                  <a:rPr lang="en-US" dirty="0"/>
                  <a:t>as the action force </a:t>
                </a:r>
                <a14:m>
                  <m:oMath xmlns:m="http://schemas.openxmlformats.org/officeDocument/2006/math">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tr-TR" i="1">
                                <a:latin typeface="Cambria Math" panose="02040503050406030204" pitchFamily="18" charset="0"/>
                              </a:rPr>
                              <m:t>𝐹</m:t>
                            </m:r>
                          </m:e>
                          <m:sub>
                            <m:r>
                              <a:rPr lang="tr-TR" i="1">
                                <a:latin typeface="Cambria Math" panose="02040503050406030204" pitchFamily="18" charset="0"/>
                              </a:rPr>
                              <m:t>𝑔</m:t>
                            </m:r>
                          </m:sub>
                        </m:sSub>
                      </m:e>
                    </m:acc>
                  </m:oMath>
                </a14:m>
                <a:r>
                  <a:rPr lang="en-US" dirty="0" smtClean="0"/>
                  <a:t> </a:t>
                </a:r>
                <a:r>
                  <a:rPr lang="en-US" dirty="0"/>
                  <a:t>accelerates the projectile towards Earth. </a:t>
                </a:r>
                <a:endParaRPr lang="tr-TR" dirty="0" smtClean="0"/>
              </a:p>
              <a:p>
                <a:pPr algn="just"/>
                <a:r>
                  <a:rPr lang="en-US" dirty="0" smtClean="0"/>
                  <a:t>Because </a:t>
                </a:r>
                <a:r>
                  <a:rPr lang="en-US" dirty="0"/>
                  <a:t>Earth has such a large mass, however, its acceleration due to this reaction force is negligibly small.</a:t>
                </a:r>
                <a:endParaRPr lang="tr-TR" b="1" u="sng" dirty="0"/>
              </a:p>
            </p:txBody>
          </p:sp>
        </mc:Choice>
        <mc:Fallback>
          <p:sp>
            <p:nvSpPr>
              <p:cNvPr id="7" name="Dikdörtgen 6"/>
              <p:cNvSpPr>
                <a:spLocks noRot="1" noChangeAspect="1" noMove="1" noResize="1" noEditPoints="1" noAdjustHandles="1" noChangeArrowheads="1" noChangeShapeType="1" noTextEdit="1"/>
              </p:cNvSpPr>
              <p:nvPr/>
            </p:nvSpPr>
            <p:spPr>
              <a:xfrm>
                <a:off x="121921" y="1127483"/>
                <a:ext cx="8488680" cy="4395883"/>
              </a:xfrm>
              <a:prstGeom prst="rect">
                <a:avLst/>
              </a:prstGeom>
              <a:blipFill>
                <a:blip r:embed="rId2"/>
                <a:stretch>
                  <a:fillRect l="-574" t="-832" r="-574" b="-1248"/>
                </a:stretch>
              </a:blipFill>
            </p:spPr>
            <p:txBody>
              <a:bodyPr/>
              <a:lstStyle/>
              <a:p>
                <a:r>
                  <a:rPr lang="tr-TR">
                    <a:noFill/>
                  </a:rPr>
                  <a:t> </a:t>
                </a:r>
              </a:p>
            </p:txBody>
          </p:sp>
        </mc:Fallback>
      </mc:AlternateContent>
      <p:pic>
        <p:nvPicPr>
          <p:cNvPr id="3" name="Resim 2"/>
          <p:cNvPicPr>
            <a:picLocks noChangeAspect="1"/>
          </p:cNvPicPr>
          <p:nvPr/>
        </p:nvPicPr>
        <p:blipFill>
          <a:blip r:embed="rId3"/>
          <a:stretch>
            <a:fillRect/>
          </a:stretch>
        </p:blipFill>
        <p:spPr>
          <a:xfrm>
            <a:off x="8767178" y="600891"/>
            <a:ext cx="3159210" cy="2569029"/>
          </a:xfrm>
          <a:prstGeom prst="rect">
            <a:avLst/>
          </a:prstGeom>
        </p:spPr>
      </p:pic>
    </p:spTree>
    <p:extLst>
      <p:ext uri="{BB962C8B-B14F-4D97-AF65-F5344CB8AC3E}">
        <p14:creationId xmlns:p14="http://schemas.microsoft.com/office/powerpoint/2010/main" val="29529383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77742"/>
            <a:ext cx="10515600" cy="305435"/>
          </a:xfrm>
        </p:spPr>
        <p:txBody>
          <a:bodyPr>
            <a:normAutofit fontScale="90000"/>
          </a:bodyPr>
          <a:lstStyle/>
          <a:p>
            <a:r>
              <a:rPr lang="tr-TR" sz="3000" b="1" i="1" dirty="0" err="1" smtClean="0">
                <a:solidFill>
                  <a:srgbClr val="FF0000"/>
                </a:solidFill>
              </a:rPr>
              <a:t>The</a:t>
            </a:r>
            <a:r>
              <a:rPr lang="tr-TR" sz="3000" b="1" i="1" dirty="0" smtClean="0">
                <a:solidFill>
                  <a:srgbClr val="FF0000"/>
                </a:solidFill>
              </a:rPr>
              <a:t> LAWS of MOTION </a:t>
            </a:r>
            <a:r>
              <a:rPr lang="tr-TR" sz="3000" b="1" i="1" dirty="0" err="1" smtClean="0">
                <a:solidFill>
                  <a:srgbClr val="FF0000"/>
                </a:solidFill>
              </a:rPr>
              <a:t>NEWTON’s</a:t>
            </a:r>
            <a:r>
              <a:rPr lang="tr-TR" sz="3000" b="1" i="1" dirty="0" smtClean="0">
                <a:solidFill>
                  <a:srgbClr val="FF0000"/>
                </a:solidFill>
              </a:rPr>
              <a:t> LAWS</a:t>
            </a:r>
            <a:endParaRPr lang="tr-TR" sz="3000" b="1" i="1" dirty="0">
              <a:solidFill>
                <a:srgbClr val="FF0000"/>
              </a:solidFill>
            </a:endParaRPr>
          </a:p>
        </p:txBody>
      </p:sp>
      <p:sp>
        <p:nvSpPr>
          <p:cNvPr id="5" name="Altbilgi Yer Tutucusu 4"/>
          <p:cNvSpPr>
            <a:spLocks noGrp="1"/>
          </p:cNvSpPr>
          <p:nvPr>
            <p:ph type="ftr" sz="quarter" idx="11"/>
          </p:nvPr>
        </p:nvSpPr>
        <p:spPr/>
        <p:txBody>
          <a:bodyPr/>
          <a:lstStyle/>
          <a:p>
            <a:r>
              <a:rPr lang="tr-TR" dirty="0" smtClean="0"/>
              <a:t>YILDIZ TEKNİK ÜNİVERSİTESİ FEN EDEBİYAT FAKÜLTESİ FİZİK BÖLÜMÜ</a:t>
            </a:r>
            <a:endParaRPr lang="tr-TR" dirty="0"/>
          </a:p>
        </p:txBody>
      </p:sp>
      <p:sp>
        <p:nvSpPr>
          <p:cNvPr id="6" name="Slayt Numarası Yer Tutucusu 5"/>
          <p:cNvSpPr>
            <a:spLocks noGrp="1"/>
          </p:cNvSpPr>
          <p:nvPr>
            <p:ph type="sldNum" sz="quarter" idx="12"/>
          </p:nvPr>
        </p:nvSpPr>
        <p:spPr/>
        <p:txBody>
          <a:bodyPr/>
          <a:lstStyle/>
          <a:p>
            <a:fld id="{8671BACA-4D67-49C6-B372-AD1FA4BF7E8B}" type="slidenum">
              <a:rPr lang="tr-TR" smtClean="0"/>
              <a:t>31</a:t>
            </a:fld>
            <a:endParaRPr lang="tr-TR"/>
          </a:p>
        </p:txBody>
      </p:sp>
      <p:sp>
        <p:nvSpPr>
          <p:cNvPr id="4" name="Dikdörtgen 3"/>
          <p:cNvSpPr/>
          <p:nvPr/>
        </p:nvSpPr>
        <p:spPr>
          <a:xfrm>
            <a:off x="233929" y="419303"/>
            <a:ext cx="3848426" cy="523220"/>
          </a:xfrm>
          <a:prstGeom prst="rect">
            <a:avLst/>
          </a:prstGeom>
        </p:spPr>
        <p:txBody>
          <a:bodyPr wrap="none">
            <a:spAutoFit/>
          </a:bodyPr>
          <a:lstStyle/>
          <a:p>
            <a:r>
              <a:rPr lang="en-US" sz="2800" b="1" i="1" u="sng" dirty="0">
                <a:solidFill>
                  <a:srgbClr val="FF0000"/>
                </a:solidFill>
              </a:rPr>
              <a:t>4.4 Newton’s Third Law </a:t>
            </a:r>
            <a:r>
              <a:rPr lang="tr-TR" sz="2800" b="1" i="1" u="sng" dirty="0" smtClean="0">
                <a:solidFill>
                  <a:srgbClr val="FF0000"/>
                </a:solidFill>
              </a:rPr>
              <a:t>:</a:t>
            </a:r>
          </a:p>
        </p:txBody>
      </p:sp>
      <p:sp>
        <p:nvSpPr>
          <p:cNvPr id="9" name="Dikdörtgen 8"/>
          <p:cNvSpPr/>
          <p:nvPr/>
        </p:nvSpPr>
        <p:spPr>
          <a:xfrm>
            <a:off x="11660777" y="2090057"/>
            <a:ext cx="531223" cy="3831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mc:AlternateContent xmlns:mc="http://schemas.openxmlformats.org/markup-compatibility/2006">
        <mc:Choice xmlns:a14="http://schemas.microsoft.com/office/drawing/2010/main" Requires="a14">
          <p:sp>
            <p:nvSpPr>
              <p:cNvPr id="7" name="Dikdörtgen 6"/>
              <p:cNvSpPr/>
              <p:nvPr/>
            </p:nvSpPr>
            <p:spPr>
              <a:xfrm>
                <a:off x="121921" y="1127483"/>
                <a:ext cx="11843656" cy="1048364"/>
              </a:xfrm>
              <a:prstGeom prst="rect">
                <a:avLst/>
              </a:prstGeom>
            </p:spPr>
            <p:txBody>
              <a:bodyPr wrap="square">
                <a:spAutoFit/>
              </a:bodyPr>
              <a:lstStyle/>
              <a:p>
                <a:pPr algn="just"/>
                <a:r>
                  <a:rPr lang="en-US" dirty="0" smtClean="0"/>
                  <a:t>As </a:t>
                </a:r>
                <a:r>
                  <a:rPr lang="en-US" dirty="0"/>
                  <a:t>mentioned earlier, Earth exerts a gravitational force </a:t>
                </a:r>
                <a14:m>
                  <m:oMath xmlns:m="http://schemas.openxmlformats.org/officeDocument/2006/math">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tr-TR" i="1">
                                <a:latin typeface="Cambria Math" panose="02040503050406030204" pitchFamily="18" charset="0"/>
                              </a:rPr>
                              <m:t>𝐹</m:t>
                            </m:r>
                          </m:e>
                          <m:sub>
                            <m:r>
                              <a:rPr lang="tr-TR" i="1">
                                <a:latin typeface="Cambria Math" panose="02040503050406030204" pitchFamily="18" charset="0"/>
                              </a:rPr>
                              <m:t>𝑔</m:t>
                            </m:r>
                          </m:sub>
                        </m:sSub>
                      </m:e>
                    </m:acc>
                  </m:oMath>
                </a14:m>
                <a:r>
                  <a:rPr lang="en-US" dirty="0"/>
                  <a:t> on any object. If the object is a monitor at rest on a table, as in </a:t>
                </a:r>
                <a:r>
                  <a:rPr lang="en-US" dirty="0" smtClean="0"/>
                  <a:t>Figure, </a:t>
                </a:r>
                <a:r>
                  <a:rPr lang="en-US" dirty="0"/>
                  <a:t>the reaction force to </a:t>
                </a:r>
                <a14:m>
                  <m:oMath xmlns:m="http://schemas.openxmlformats.org/officeDocument/2006/math">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tr-TR" i="1">
                                <a:latin typeface="Cambria Math" panose="02040503050406030204" pitchFamily="18" charset="0"/>
                              </a:rPr>
                              <m:t>𝐹</m:t>
                            </m:r>
                          </m:e>
                          <m:sub>
                            <m:r>
                              <a:rPr lang="tr-TR" i="1">
                                <a:latin typeface="Cambria Math" panose="02040503050406030204" pitchFamily="18" charset="0"/>
                              </a:rPr>
                              <m:t>𝑔</m:t>
                            </m:r>
                          </m:sub>
                        </m:sSub>
                      </m:e>
                    </m:acc>
                  </m:oMath>
                </a14:m>
                <a:r>
                  <a:rPr lang="en-US" dirty="0"/>
                  <a:t> is the gravitational force the monitor exerts on the Earth, </a:t>
                </a:r>
                <a14:m>
                  <m:oMath xmlns:m="http://schemas.openxmlformats.org/officeDocument/2006/math">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tr-TR" i="1">
                                <a:latin typeface="Cambria Math" panose="02040503050406030204" pitchFamily="18" charset="0"/>
                              </a:rPr>
                              <m:t>𝐹</m:t>
                            </m:r>
                          </m:e>
                          <m:sub>
                            <m:r>
                              <a:rPr lang="tr-TR" i="1">
                                <a:latin typeface="Cambria Math" panose="02040503050406030204" pitchFamily="18" charset="0"/>
                              </a:rPr>
                              <m:t>𝑔</m:t>
                            </m:r>
                          </m:sub>
                        </m:sSub>
                      </m:e>
                    </m:acc>
                    <m:r>
                      <a:rPr lang="tr-TR" b="0" i="1" smtClean="0">
                        <a:latin typeface="Cambria Math" panose="02040503050406030204" pitchFamily="18" charset="0"/>
                      </a:rPr>
                      <m:t>′</m:t>
                    </m:r>
                  </m:oMath>
                </a14:m>
                <a:r>
                  <a:rPr lang="en-US" dirty="0"/>
                  <a:t>. The monitor doesn’t accelerate downward because it’s held up by the table. </a:t>
                </a:r>
                <a:endParaRPr lang="tr-TR" b="1" u="sng" dirty="0"/>
              </a:p>
            </p:txBody>
          </p:sp>
        </mc:Choice>
        <mc:Fallback>
          <p:sp>
            <p:nvSpPr>
              <p:cNvPr id="7" name="Dikdörtgen 6"/>
              <p:cNvSpPr>
                <a:spLocks noRot="1" noChangeAspect="1" noMove="1" noResize="1" noEditPoints="1" noAdjustHandles="1" noChangeArrowheads="1" noChangeShapeType="1" noTextEdit="1"/>
              </p:cNvSpPr>
              <p:nvPr/>
            </p:nvSpPr>
            <p:spPr>
              <a:xfrm>
                <a:off x="121921" y="1127483"/>
                <a:ext cx="11843656" cy="1048364"/>
              </a:xfrm>
              <a:prstGeom prst="rect">
                <a:avLst/>
              </a:prstGeom>
              <a:blipFill>
                <a:blip r:embed="rId2"/>
                <a:stretch>
                  <a:fillRect l="-412" r="-412" b="-8140"/>
                </a:stretch>
              </a:blipFill>
            </p:spPr>
            <p:txBody>
              <a:bodyPr/>
              <a:lstStyle/>
              <a:p>
                <a:r>
                  <a:rPr lang="tr-TR">
                    <a:noFill/>
                  </a:rPr>
                  <a:t> </a:t>
                </a:r>
              </a:p>
            </p:txBody>
          </p:sp>
        </mc:Fallback>
      </mc:AlternateContent>
      <p:pic>
        <p:nvPicPr>
          <p:cNvPr id="8" name="Resim 7"/>
          <p:cNvPicPr>
            <a:picLocks noChangeAspect="1"/>
          </p:cNvPicPr>
          <p:nvPr/>
        </p:nvPicPr>
        <p:blipFill>
          <a:blip r:embed="rId3"/>
          <a:stretch>
            <a:fillRect/>
          </a:stretch>
        </p:blipFill>
        <p:spPr>
          <a:xfrm>
            <a:off x="233929" y="3353511"/>
            <a:ext cx="2636691" cy="3072507"/>
          </a:xfrm>
          <a:prstGeom prst="rect">
            <a:avLst/>
          </a:prstGeom>
        </p:spPr>
      </p:pic>
      <mc:AlternateContent xmlns:mc="http://schemas.openxmlformats.org/markup-compatibility/2006">
        <mc:Choice xmlns:a14="http://schemas.microsoft.com/office/drawing/2010/main" Requires="a14">
          <p:sp>
            <p:nvSpPr>
              <p:cNvPr id="10" name="Dikdörtgen 9"/>
              <p:cNvSpPr/>
              <p:nvPr/>
            </p:nvSpPr>
            <p:spPr>
              <a:xfrm>
                <a:off x="5338354" y="2027442"/>
                <a:ext cx="6096000" cy="2924840"/>
              </a:xfrm>
              <a:prstGeom prst="rect">
                <a:avLst/>
              </a:prstGeom>
            </p:spPr>
            <p:txBody>
              <a:bodyPr>
                <a:spAutoFit/>
              </a:bodyPr>
              <a:lstStyle/>
              <a:p>
                <a:pPr algn="just"/>
                <a:r>
                  <a:rPr lang="en-US" dirty="0" smtClean="0"/>
                  <a:t>The table therefore exerts</a:t>
                </a:r>
                <a:r>
                  <a:rPr lang="tr-TR" dirty="0" smtClean="0"/>
                  <a:t> </a:t>
                </a:r>
                <a:r>
                  <a:rPr lang="en-US" dirty="0" smtClean="0"/>
                  <a:t>an upward force </a:t>
                </a:r>
                <a14:m>
                  <m:oMath xmlns:m="http://schemas.openxmlformats.org/officeDocument/2006/math">
                    <m:acc>
                      <m:accPr>
                        <m:chr m:val="⃗"/>
                        <m:ctrlPr>
                          <a:rPr lang="en-US" b="1" i="1">
                            <a:latin typeface="Cambria Math" panose="02040503050406030204" pitchFamily="18" charset="0"/>
                          </a:rPr>
                        </m:ctrlPr>
                      </m:accPr>
                      <m:e>
                        <m:r>
                          <a:rPr lang="tr-TR" b="1" i="1" smtClean="0">
                            <a:latin typeface="Cambria Math" panose="02040503050406030204" pitchFamily="18" charset="0"/>
                          </a:rPr>
                          <m:t>𝒏</m:t>
                        </m:r>
                      </m:e>
                    </m:acc>
                  </m:oMath>
                </a14:m>
                <a:r>
                  <a:rPr lang="en-US" b="1" dirty="0" smtClean="0"/>
                  <a:t>, called the normal force,</a:t>
                </a:r>
                <a:r>
                  <a:rPr lang="en-US" dirty="0" smtClean="0"/>
                  <a:t> on the monitor. (Normal, a technical term from mathematics, means “perpendicular” in this context.) </a:t>
                </a:r>
                <a:endParaRPr lang="tr-TR" dirty="0" smtClean="0"/>
              </a:p>
              <a:p>
                <a:pPr algn="just"/>
                <a:r>
                  <a:rPr lang="en-US" dirty="0" smtClean="0"/>
                  <a:t>The normal force is an elastic force arising from the cohesion of matter and is electromagnetic in origin. </a:t>
                </a:r>
                <a:endParaRPr lang="tr-TR" dirty="0" smtClean="0"/>
              </a:p>
              <a:p>
                <a:pPr algn="just"/>
                <a:r>
                  <a:rPr lang="en-US" dirty="0" smtClean="0"/>
                  <a:t>It balances the gravitational force acting on the monitor, preventing the monitor from falling through the table, and can have any value needed, up to the point of breaking the table. The reaction to </a:t>
                </a:r>
                <a14:m>
                  <m:oMath xmlns:m="http://schemas.openxmlformats.org/officeDocument/2006/math">
                    <m:acc>
                      <m:accPr>
                        <m:chr m:val="⃗"/>
                        <m:ctrlPr>
                          <a:rPr lang="en-US" b="1" i="1">
                            <a:latin typeface="Cambria Math" panose="02040503050406030204" pitchFamily="18" charset="0"/>
                          </a:rPr>
                        </m:ctrlPr>
                      </m:accPr>
                      <m:e>
                        <m:r>
                          <a:rPr lang="tr-TR" b="1" i="1">
                            <a:latin typeface="Cambria Math" panose="02040503050406030204" pitchFamily="18" charset="0"/>
                          </a:rPr>
                          <m:t>𝒏</m:t>
                        </m:r>
                      </m:e>
                    </m:acc>
                  </m:oMath>
                </a14:m>
                <a:r>
                  <a:rPr lang="en-US" dirty="0" smtClean="0"/>
                  <a:t> is the force exerted by the monitor on the table, </a:t>
                </a:r>
                <a14:m>
                  <m:oMath xmlns:m="http://schemas.openxmlformats.org/officeDocument/2006/math">
                    <m:acc>
                      <m:accPr>
                        <m:chr m:val="⃗"/>
                        <m:ctrlPr>
                          <a:rPr lang="en-US" b="1" i="1">
                            <a:latin typeface="Cambria Math" panose="02040503050406030204" pitchFamily="18" charset="0"/>
                          </a:rPr>
                        </m:ctrlPr>
                      </m:accPr>
                      <m:e>
                        <m:r>
                          <a:rPr lang="tr-TR" b="1" i="1">
                            <a:latin typeface="Cambria Math" panose="02040503050406030204" pitchFamily="18" charset="0"/>
                          </a:rPr>
                          <m:t>𝒏</m:t>
                        </m:r>
                        <m:r>
                          <a:rPr lang="tr-TR" b="1" i="1" smtClean="0">
                            <a:latin typeface="Cambria Math" panose="02040503050406030204" pitchFamily="18" charset="0"/>
                          </a:rPr>
                          <m:t>′</m:t>
                        </m:r>
                      </m:e>
                    </m:acc>
                  </m:oMath>
                </a14:m>
                <a:r>
                  <a:rPr lang="tr-TR" dirty="0" smtClean="0"/>
                  <a:t>. </a:t>
                </a:r>
                <a:r>
                  <a:rPr lang="en-US" dirty="0" smtClean="0"/>
                  <a:t>Therefore,</a:t>
                </a:r>
                <a:endParaRPr lang="tr-TR" b="1" u="sng" dirty="0"/>
              </a:p>
            </p:txBody>
          </p:sp>
        </mc:Choice>
        <mc:Fallback>
          <p:sp>
            <p:nvSpPr>
              <p:cNvPr id="10" name="Dikdörtgen 9"/>
              <p:cNvSpPr>
                <a:spLocks noRot="1" noChangeAspect="1" noMove="1" noResize="1" noEditPoints="1" noAdjustHandles="1" noChangeArrowheads="1" noChangeShapeType="1" noTextEdit="1"/>
              </p:cNvSpPr>
              <p:nvPr/>
            </p:nvSpPr>
            <p:spPr>
              <a:xfrm>
                <a:off x="5338354" y="2027442"/>
                <a:ext cx="6096000" cy="2924840"/>
              </a:xfrm>
              <a:prstGeom prst="rect">
                <a:avLst/>
              </a:prstGeom>
              <a:blipFill>
                <a:blip r:embed="rId4"/>
                <a:stretch>
                  <a:fillRect l="-900" t="-1253" r="-800" b="-2505"/>
                </a:stretch>
              </a:blipFill>
            </p:spPr>
            <p:txBody>
              <a:bodyPr/>
              <a:lstStyle/>
              <a:p>
                <a:r>
                  <a:rPr lang="tr-TR">
                    <a:noFill/>
                  </a:rPr>
                  <a:t> </a:t>
                </a:r>
              </a:p>
            </p:txBody>
          </p:sp>
        </mc:Fallback>
      </mc:AlternateContent>
      <p:pic>
        <p:nvPicPr>
          <p:cNvPr id="11" name="Resim 10"/>
          <p:cNvPicPr>
            <a:picLocks noChangeAspect="1"/>
          </p:cNvPicPr>
          <p:nvPr/>
        </p:nvPicPr>
        <p:blipFill>
          <a:blip r:embed="rId5"/>
          <a:stretch>
            <a:fillRect/>
          </a:stretch>
        </p:blipFill>
        <p:spPr>
          <a:xfrm>
            <a:off x="5338354" y="4952282"/>
            <a:ext cx="5648777" cy="804469"/>
          </a:xfrm>
          <a:prstGeom prst="rect">
            <a:avLst/>
          </a:prstGeom>
        </p:spPr>
      </p:pic>
    </p:spTree>
    <p:extLst>
      <p:ext uri="{BB962C8B-B14F-4D97-AF65-F5344CB8AC3E}">
        <p14:creationId xmlns:p14="http://schemas.microsoft.com/office/powerpoint/2010/main" val="42161704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77742"/>
            <a:ext cx="10515600" cy="305435"/>
          </a:xfrm>
        </p:spPr>
        <p:txBody>
          <a:bodyPr>
            <a:normAutofit fontScale="90000"/>
          </a:bodyPr>
          <a:lstStyle/>
          <a:p>
            <a:r>
              <a:rPr lang="tr-TR" sz="3000" b="1" i="1" dirty="0" err="1" smtClean="0">
                <a:solidFill>
                  <a:srgbClr val="FF0000"/>
                </a:solidFill>
              </a:rPr>
              <a:t>The</a:t>
            </a:r>
            <a:r>
              <a:rPr lang="tr-TR" sz="3000" b="1" i="1" dirty="0" smtClean="0">
                <a:solidFill>
                  <a:srgbClr val="FF0000"/>
                </a:solidFill>
              </a:rPr>
              <a:t> LAWS of MOTION </a:t>
            </a:r>
            <a:r>
              <a:rPr lang="tr-TR" sz="3000" b="1" i="1" dirty="0" err="1" smtClean="0">
                <a:solidFill>
                  <a:srgbClr val="FF0000"/>
                </a:solidFill>
              </a:rPr>
              <a:t>NEWTON’s</a:t>
            </a:r>
            <a:r>
              <a:rPr lang="tr-TR" sz="3000" b="1" i="1" dirty="0" smtClean="0">
                <a:solidFill>
                  <a:srgbClr val="FF0000"/>
                </a:solidFill>
              </a:rPr>
              <a:t> LAWS</a:t>
            </a:r>
            <a:endParaRPr lang="tr-TR" sz="3000" b="1" i="1" dirty="0">
              <a:solidFill>
                <a:srgbClr val="FF0000"/>
              </a:solidFill>
            </a:endParaRPr>
          </a:p>
        </p:txBody>
      </p:sp>
      <p:sp>
        <p:nvSpPr>
          <p:cNvPr id="5" name="Altbilgi Yer Tutucusu 4"/>
          <p:cNvSpPr>
            <a:spLocks noGrp="1"/>
          </p:cNvSpPr>
          <p:nvPr>
            <p:ph type="ftr" sz="quarter" idx="11"/>
          </p:nvPr>
        </p:nvSpPr>
        <p:spPr/>
        <p:txBody>
          <a:bodyPr/>
          <a:lstStyle/>
          <a:p>
            <a:r>
              <a:rPr lang="tr-TR" dirty="0" smtClean="0"/>
              <a:t>YILDIZ TEKNİK ÜNİVERSİTESİ FEN EDEBİYAT FAKÜLTESİ FİZİK BÖLÜMÜ</a:t>
            </a:r>
            <a:endParaRPr lang="tr-TR" dirty="0"/>
          </a:p>
        </p:txBody>
      </p:sp>
      <p:sp>
        <p:nvSpPr>
          <p:cNvPr id="6" name="Slayt Numarası Yer Tutucusu 5"/>
          <p:cNvSpPr>
            <a:spLocks noGrp="1"/>
          </p:cNvSpPr>
          <p:nvPr>
            <p:ph type="sldNum" sz="quarter" idx="12"/>
          </p:nvPr>
        </p:nvSpPr>
        <p:spPr/>
        <p:txBody>
          <a:bodyPr/>
          <a:lstStyle/>
          <a:p>
            <a:fld id="{8671BACA-4D67-49C6-B372-AD1FA4BF7E8B}" type="slidenum">
              <a:rPr lang="tr-TR" smtClean="0"/>
              <a:t>32</a:t>
            </a:fld>
            <a:endParaRPr lang="tr-TR"/>
          </a:p>
        </p:txBody>
      </p:sp>
      <p:sp>
        <p:nvSpPr>
          <p:cNvPr id="4" name="Dikdörtgen 3"/>
          <p:cNvSpPr/>
          <p:nvPr/>
        </p:nvSpPr>
        <p:spPr>
          <a:xfrm>
            <a:off x="233929" y="419303"/>
            <a:ext cx="3848426" cy="523220"/>
          </a:xfrm>
          <a:prstGeom prst="rect">
            <a:avLst/>
          </a:prstGeom>
        </p:spPr>
        <p:txBody>
          <a:bodyPr wrap="none">
            <a:spAutoFit/>
          </a:bodyPr>
          <a:lstStyle/>
          <a:p>
            <a:r>
              <a:rPr lang="en-US" sz="2800" b="1" i="1" u="sng" dirty="0">
                <a:solidFill>
                  <a:srgbClr val="FF0000"/>
                </a:solidFill>
              </a:rPr>
              <a:t>4.4 Newton’s Third Law </a:t>
            </a:r>
            <a:r>
              <a:rPr lang="tr-TR" sz="2800" b="1" i="1" u="sng" dirty="0" smtClean="0">
                <a:solidFill>
                  <a:srgbClr val="FF0000"/>
                </a:solidFill>
              </a:rPr>
              <a:t>:</a:t>
            </a:r>
          </a:p>
        </p:txBody>
      </p:sp>
      <p:sp>
        <p:nvSpPr>
          <p:cNvPr id="9" name="Dikdörtgen 8"/>
          <p:cNvSpPr/>
          <p:nvPr/>
        </p:nvSpPr>
        <p:spPr>
          <a:xfrm>
            <a:off x="11660777" y="2090057"/>
            <a:ext cx="531223" cy="3831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Resim 7"/>
          <p:cNvPicPr>
            <a:picLocks noChangeAspect="1"/>
          </p:cNvPicPr>
          <p:nvPr/>
        </p:nvPicPr>
        <p:blipFill>
          <a:blip r:embed="rId2"/>
          <a:stretch>
            <a:fillRect/>
          </a:stretch>
        </p:blipFill>
        <p:spPr>
          <a:xfrm>
            <a:off x="233929" y="3353511"/>
            <a:ext cx="2636691" cy="3072507"/>
          </a:xfrm>
          <a:prstGeom prst="rect">
            <a:avLst/>
          </a:prstGeom>
        </p:spPr>
      </p:pic>
      <mc:AlternateContent xmlns:mc="http://schemas.openxmlformats.org/markup-compatibility/2006">
        <mc:Choice xmlns:a14="http://schemas.microsoft.com/office/drawing/2010/main" Requires="a14">
          <p:sp>
            <p:nvSpPr>
              <p:cNvPr id="10" name="Dikdörtgen 9"/>
              <p:cNvSpPr/>
              <p:nvPr/>
            </p:nvSpPr>
            <p:spPr>
              <a:xfrm>
                <a:off x="322217" y="1337286"/>
                <a:ext cx="10911840" cy="1068690"/>
              </a:xfrm>
              <a:prstGeom prst="rect">
                <a:avLst/>
              </a:prstGeom>
            </p:spPr>
            <p:txBody>
              <a:bodyPr wrap="square">
                <a:spAutoFit/>
              </a:bodyPr>
              <a:lstStyle/>
              <a:p>
                <a:pPr algn="just"/>
                <a:r>
                  <a:rPr lang="en-US" dirty="0" smtClean="0"/>
                  <a:t>The forces </a:t>
                </a:r>
                <a14:m>
                  <m:oMath xmlns:m="http://schemas.openxmlformats.org/officeDocument/2006/math">
                    <m:acc>
                      <m:accPr>
                        <m:chr m:val="⃗"/>
                        <m:ctrlPr>
                          <a:rPr lang="en-US" b="1" i="1">
                            <a:latin typeface="Cambria Math" panose="02040503050406030204" pitchFamily="18" charset="0"/>
                          </a:rPr>
                        </m:ctrlPr>
                      </m:accPr>
                      <m:e>
                        <m:r>
                          <a:rPr lang="tr-TR" b="1" i="1">
                            <a:latin typeface="Cambria Math" panose="02040503050406030204" pitchFamily="18" charset="0"/>
                          </a:rPr>
                          <m:t>𝒏</m:t>
                        </m:r>
                      </m:e>
                    </m:acc>
                  </m:oMath>
                </a14:m>
                <a:r>
                  <a:rPr lang="en-US" dirty="0"/>
                  <a:t> </a:t>
                </a:r>
                <a:r>
                  <a:rPr lang="en-US" dirty="0" smtClean="0"/>
                  <a:t> </a:t>
                </a:r>
                <a:r>
                  <a:rPr lang="en-US" dirty="0"/>
                  <a:t>and </a:t>
                </a:r>
                <a14:m>
                  <m:oMath xmlns:m="http://schemas.openxmlformats.org/officeDocument/2006/math">
                    <m:acc>
                      <m:accPr>
                        <m:chr m:val="⃗"/>
                        <m:ctrlPr>
                          <a:rPr lang="en-US" b="1" i="1">
                            <a:latin typeface="Cambria Math" panose="02040503050406030204" pitchFamily="18" charset="0"/>
                          </a:rPr>
                        </m:ctrlPr>
                      </m:accPr>
                      <m:e>
                        <m:r>
                          <a:rPr lang="tr-TR" b="1" i="1">
                            <a:latin typeface="Cambria Math" panose="02040503050406030204" pitchFamily="18" charset="0"/>
                          </a:rPr>
                          <m:t>𝒏</m:t>
                        </m:r>
                        <m:r>
                          <a:rPr lang="tr-TR" b="1" i="1">
                            <a:latin typeface="Cambria Math" panose="02040503050406030204" pitchFamily="18" charset="0"/>
                          </a:rPr>
                          <m:t>′</m:t>
                        </m:r>
                      </m:e>
                    </m:acc>
                  </m:oMath>
                </a14:m>
                <a:r>
                  <a:rPr lang="en-US" dirty="0" smtClean="0"/>
                  <a:t> </a:t>
                </a:r>
                <a:r>
                  <a:rPr lang="en-US" dirty="0"/>
                  <a:t>both have the same magnitude as </a:t>
                </a:r>
                <a14:m>
                  <m:oMath xmlns:m="http://schemas.openxmlformats.org/officeDocument/2006/math">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tr-TR" i="1">
                                <a:latin typeface="Cambria Math" panose="02040503050406030204" pitchFamily="18" charset="0"/>
                              </a:rPr>
                              <m:t>𝐹</m:t>
                            </m:r>
                          </m:e>
                          <m:sub>
                            <m:r>
                              <a:rPr lang="tr-TR" i="1">
                                <a:latin typeface="Cambria Math" panose="02040503050406030204" pitchFamily="18" charset="0"/>
                              </a:rPr>
                              <m:t>𝑔</m:t>
                            </m:r>
                          </m:sub>
                        </m:sSub>
                      </m:e>
                    </m:acc>
                  </m:oMath>
                </a14:m>
                <a:r>
                  <a:rPr lang="en-US" dirty="0" smtClean="0"/>
                  <a:t> </a:t>
                </a:r>
                <a:r>
                  <a:rPr lang="en-US" dirty="0"/>
                  <a:t>. Note that the forces acting on the monitor are </a:t>
                </a:r>
                <a14:m>
                  <m:oMath xmlns:m="http://schemas.openxmlformats.org/officeDocument/2006/math">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tr-TR" i="1">
                                <a:latin typeface="Cambria Math" panose="02040503050406030204" pitchFamily="18" charset="0"/>
                              </a:rPr>
                              <m:t>𝐹</m:t>
                            </m:r>
                          </m:e>
                          <m:sub>
                            <m:r>
                              <a:rPr lang="tr-TR" i="1">
                                <a:latin typeface="Cambria Math" panose="02040503050406030204" pitchFamily="18" charset="0"/>
                              </a:rPr>
                              <m:t>𝑔</m:t>
                            </m:r>
                          </m:sub>
                        </m:sSub>
                      </m:e>
                    </m:acc>
                  </m:oMath>
                </a14:m>
                <a:r>
                  <a:rPr lang="en-US" dirty="0"/>
                  <a:t> and </a:t>
                </a:r>
                <a:r>
                  <a:rPr lang="en-US" dirty="0"/>
                  <a:t> </a:t>
                </a:r>
                <a14:m>
                  <m:oMath xmlns:m="http://schemas.openxmlformats.org/officeDocument/2006/math">
                    <m:acc>
                      <m:accPr>
                        <m:chr m:val="⃗"/>
                        <m:ctrlPr>
                          <a:rPr lang="en-US" b="1" i="1">
                            <a:latin typeface="Cambria Math" panose="02040503050406030204" pitchFamily="18" charset="0"/>
                          </a:rPr>
                        </m:ctrlPr>
                      </m:accPr>
                      <m:e>
                        <m:r>
                          <a:rPr lang="tr-TR" b="1" i="1">
                            <a:latin typeface="Cambria Math" panose="02040503050406030204" pitchFamily="18" charset="0"/>
                          </a:rPr>
                          <m:t>𝒏</m:t>
                        </m:r>
                      </m:e>
                    </m:acc>
                  </m:oMath>
                </a14:m>
                <a:r>
                  <a:rPr lang="en-US" dirty="0"/>
                  <a:t>, as shown in </a:t>
                </a:r>
                <a:r>
                  <a:rPr lang="en-US" dirty="0" smtClean="0"/>
                  <a:t>Figure</a:t>
                </a:r>
                <a:r>
                  <a:rPr lang="tr-TR" dirty="0" smtClean="0"/>
                  <a:t> </a:t>
                </a:r>
                <a:r>
                  <a:rPr lang="en-US" dirty="0" smtClean="0"/>
                  <a:t>b</a:t>
                </a:r>
                <a:r>
                  <a:rPr lang="en-US" dirty="0"/>
                  <a:t>. The two reaction forces, </a:t>
                </a:r>
                <a14:m>
                  <m:oMath xmlns:m="http://schemas.openxmlformats.org/officeDocument/2006/math">
                    <m:acc>
                      <m:accPr>
                        <m:chr m:val="⃗"/>
                        <m:ctrlPr>
                          <a:rPr lang="en-US" i="1">
                            <a:latin typeface="Cambria Math" panose="02040503050406030204" pitchFamily="18" charset="0"/>
                          </a:rPr>
                        </m:ctrlPr>
                      </m:accPr>
                      <m:e>
                        <m:sSubSup>
                          <m:sSubSupPr>
                            <m:ctrlPr>
                              <a:rPr lang="tr-TR" b="0" i="1" smtClean="0">
                                <a:latin typeface="Cambria Math" panose="02040503050406030204" pitchFamily="18" charset="0"/>
                              </a:rPr>
                            </m:ctrlPr>
                          </m:sSubSupPr>
                          <m:e>
                            <m:r>
                              <a:rPr lang="tr-TR" i="1">
                                <a:latin typeface="Cambria Math" panose="02040503050406030204" pitchFamily="18" charset="0"/>
                              </a:rPr>
                              <m:t>𝐹</m:t>
                            </m:r>
                          </m:e>
                          <m:sub>
                            <m:r>
                              <a:rPr lang="tr-TR" i="1">
                                <a:latin typeface="Cambria Math" panose="02040503050406030204" pitchFamily="18" charset="0"/>
                              </a:rPr>
                              <m:t>𝑔</m:t>
                            </m:r>
                          </m:sub>
                          <m:sup>
                            <m:r>
                              <a:rPr lang="tr-TR" b="0" i="1" smtClean="0">
                                <a:latin typeface="Cambria Math" panose="02040503050406030204" pitchFamily="18" charset="0"/>
                              </a:rPr>
                              <m:t>′</m:t>
                            </m:r>
                          </m:sup>
                        </m:sSubSup>
                      </m:e>
                    </m:acc>
                    <m:r>
                      <a:rPr lang="tr-TR" b="0" i="1" smtClean="0">
                        <a:latin typeface="Cambria Math" panose="02040503050406030204" pitchFamily="18" charset="0"/>
                      </a:rPr>
                      <m:t> </m:t>
                    </m:r>
                  </m:oMath>
                </a14:m>
                <a:r>
                  <a:rPr lang="en-US" dirty="0" smtClean="0"/>
                  <a:t>and </a:t>
                </a:r>
                <a14:m>
                  <m:oMath xmlns:m="http://schemas.openxmlformats.org/officeDocument/2006/math">
                    <m:acc>
                      <m:accPr>
                        <m:chr m:val="⃗"/>
                        <m:ctrlPr>
                          <a:rPr lang="en-US" b="1" i="1">
                            <a:latin typeface="Cambria Math" panose="02040503050406030204" pitchFamily="18" charset="0"/>
                          </a:rPr>
                        </m:ctrlPr>
                      </m:accPr>
                      <m:e>
                        <m:r>
                          <a:rPr lang="tr-TR" b="1" i="1">
                            <a:latin typeface="Cambria Math" panose="02040503050406030204" pitchFamily="18" charset="0"/>
                          </a:rPr>
                          <m:t>𝒏</m:t>
                        </m:r>
                        <m:r>
                          <a:rPr lang="tr-TR" b="1" i="1">
                            <a:latin typeface="Cambria Math" panose="02040503050406030204" pitchFamily="18" charset="0"/>
                          </a:rPr>
                          <m:t>′</m:t>
                        </m:r>
                      </m:e>
                    </m:acc>
                  </m:oMath>
                </a14:m>
                <a:r>
                  <a:rPr lang="en-US" dirty="0"/>
                  <a:t>, are exerted by the monitor on objects other than the monitor. Remember that the two forces in an action–reaction pair always act on two different objects</a:t>
                </a:r>
                <a:r>
                  <a:rPr lang="en-US" dirty="0" smtClean="0"/>
                  <a:t>.</a:t>
                </a:r>
                <a:endParaRPr lang="tr-TR" b="1" u="sng" dirty="0"/>
              </a:p>
            </p:txBody>
          </p:sp>
        </mc:Choice>
        <mc:Fallback>
          <p:sp>
            <p:nvSpPr>
              <p:cNvPr id="10" name="Dikdörtgen 9"/>
              <p:cNvSpPr>
                <a:spLocks noRot="1" noChangeAspect="1" noMove="1" noResize="1" noEditPoints="1" noAdjustHandles="1" noChangeArrowheads="1" noChangeShapeType="1" noTextEdit="1"/>
              </p:cNvSpPr>
              <p:nvPr/>
            </p:nvSpPr>
            <p:spPr>
              <a:xfrm>
                <a:off x="322217" y="1337286"/>
                <a:ext cx="10911840" cy="1068690"/>
              </a:xfrm>
              <a:prstGeom prst="rect">
                <a:avLst/>
              </a:prstGeom>
              <a:blipFill>
                <a:blip r:embed="rId3"/>
                <a:stretch>
                  <a:fillRect l="-503" r="-447" b="-7955"/>
                </a:stretch>
              </a:blipFill>
            </p:spPr>
            <p:txBody>
              <a:bodyPr/>
              <a:lstStyle/>
              <a:p>
                <a:r>
                  <a:rPr lang="tr-TR">
                    <a:noFill/>
                  </a:rPr>
                  <a:t> </a:t>
                </a:r>
              </a:p>
            </p:txBody>
          </p:sp>
        </mc:Fallback>
      </mc:AlternateContent>
      <p:pic>
        <p:nvPicPr>
          <p:cNvPr id="3" name="Resim 2"/>
          <p:cNvPicPr>
            <a:picLocks noChangeAspect="1"/>
          </p:cNvPicPr>
          <p:nvPr/>
        </p:nvPicPr>
        <p:blipFill>
          <a:blip r:embed="rId4"/>
          <a:stretch>
            <a:fillRect/>
          </a:stretch>
        </p:blipFill>
        <p:spPr>
          <a:xfrm>
            <a:off x="9625105" y="3360085"/>
            <a:ext cx="2035672" cy="3392787"/>
          </a:xfrm>
          <a:prstGeom prst="rect">
            <a:avLst/>
          </a:prstGeom>
        </p:spPr>
      </p:pic>
      <p:pic>
        <p:nvPicPr>
          <p:cNvPr id="13" name="Resim 12"/>
          <p:cNvPicPr>
            <a:picLocks noChangeAspect="1"/>
          </p:cNvPicPr>
          <p:nvPr/>
        </p:nvPicPr>
        <p:blipFill>
          <a:blip r:embed="rId5"/>
          <a:stretch>
            <a:fillRect/>
          </a:stretch>
        </p:blipFill>
        <p:spPr>
          <a:xfrm>
            <a:off x="2337891" y="2444309"/>
            <a:ext cx="9015909" cy="887756"/>
          </a:xfrm>
          <a:prstGeom prst="rect">
            <a:avLst/>
          </a:prstGeom>
        </p:spPr>
      </p:pic>
    </p:spTree>
    <p:extLst>
      <p:ext uri="{BB962C8B-B14F-4D97-AF65-F5344CB8AC3E}">
        <p14:creationId xmlns:p14="http://schemas.microsoft.com/office/powerpoint/2010/main" val="38760335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77742"/>
            <a:ext cx="10515600" cy="305435"/>
          </a:xfrm>
        </p:spPr>
        <p:txBody>
          <a:bodyPr>
            <a:normAutofit fontScale="90000"/>
          </a:bodyPr>
          <a:lstStyle/>
          <a:p>
            <a:r>
              <a:rPr lang="tr-TR" sz="3000" b="1" i="1" dirty="0" err="1" smtClean="0">
                <a:solidFill>
                  <a:srgbClr val="FF0000"/>
                </a:solidFill>
              </a:rPr>
              <a:t>The</a:t>
            </a:r>
            <a:r>
              <a:rPr lang="tr-TR" sz="3000" b="1" i="1" dirty="0" smtClean="0">
                <a:solidFill>
                  <a:srgbClr val="FF0000"/>
                </a:solidFill>
              </a:rPr>
              <a:t> LAWS of MOTION </a:t>
            </a:r>
            <a:r>
              <a:rPr lang="tr-TR" sz="3000" b="1" i="1" dirty="0" err="1" smtClean="0">
                <a:solidFill>
                  <a:srgbClr val="FF0000"/>
                </a:solidFill>
              </a:rPr>
              <a:t>NEWTON’s</a:t>
            </a:r>
            <a:r>
              <a:rPr lang="tr-TR" sz="3000" b="1" i="1" dirty="0" smtClean="0">
                <a:solidFill>
                  <a:srgbClr val="FF0000"/>
                </a:solidFill>
              </a:rPr>
              <a:t> LAWS</a:t>
            </a:r>
            <a:endParaRPr lang="tr-TR" sz="3000" b="1" i="1" dirty="0">
              <a:solidFill>
                <a:srgbClr val="FF0000"/>
              </a:solidFill>
            </a:endParaRPr>
          </a:p>
        </p:txBody>
      </p:sp>
      <p:sp>
        <p:nvSpPr>
          <p:cNvPr id="5" name="Altbilgi Yer Tutucusu 4"/>
          <p:cNvSpPr>
            <a:spLocks noGrp="1"/>
          </p:cNvSpPr>
          <p:nvPr>
            <p:ph type="ftr" sz="quarter" idx="11"/>
          </p:nvPr>
        </p:nvSpPr>
        <p:spPr/>
        <p:txBody>
          <a:bodyPr/>
          <a:lstStyle/>
          <a:p>
            <a:r>
              <a:rPr lang="tr-TR" dirty="0" smtClean="0"/>
              <a:t>YILDIZ TEKNİK ÜNİVERSİTESİ FEN EDEBİYAT FAKÜLTESİ FİZİK BÖLÜMÜ</a:t>
            </a:r>
            <a:endParaRPr lang="tr-TR" dirty="0"/>
          </a:p>
        </p:txBody>
      </p:sp>
      <p:sp>
        <p:nvSpPr>
          <p:cNvPr id="6" name="Slayt Numarası Yer Tutucusu 5"/>
          <p:cNvSpPr>
            <a:spLocks noGrp="1"/>
          </p:cNvSpPr>
          <p:nvPr>
            <p:ph type="sldNum" sz="quarter" idx="12"/>
          </p:nvPr>
        </p:nvSpPr>
        <p:spPr/>
        <p:txBody>
          <a:bodyPr/>
          <a:lstStyle/>
          <a:p>
            <a:fld id="{8671BACA-4D67-49C6-B372-AD1FA4BF7E8B}" type="slidenum">
              <a:rPr lang="tr-TR" smtClean="0"/>
              <a:t>33</a:t>
            </a:fld>
            <a:endParaRPr lang="tr-TR"/>
          </a:p>
        </p:txBody>
      </p:sp>
      <p:sp>
        <p:nvSpPr>
          <p:cNvPr id="4" name="Dikdörtgen 3"/>
          <p:cNvSpPr/>
          <p:nvPr/>
        </p:nvSpPr>
        <p:spPr>
          <a:xfrm>
            <a:off x="233929" y="419303"/>
            <a:ext cx="3848426" cy="523220"/>
          </a:xfrm>
          <a:prstGeom prst="rect">
            <a:avLst/>
          </a:prstGeom>
        </p:spPr>
        <p:txBody>
          <a:bodyPr wrap="none">
            <a:spAutoFit/>
          </a:bodyPr>
          <a:lstStyle/>
          <a:p>
            <a:r>
              <a:rPr lang="en-US" sz="2800" b="1" i="1" u="sng" dirty="0">
                <a:solidFill>
                  <a:srgbClr val="FF0000"/>
                </a:solidFill>
              </a:rPr>
              <a:t>4.4 Newton’s Third Law </a:t>
            </a:r>
            <a:r>
              <a:rPr lang="tr-TR" sz="2800" b="1" i="1" u="sng" dirty="0" smtClean="0">
                <a:solidFill>
                  <a:srgbClr val="FF0000"/>
                </a:solidFill>
              </a:rPr>
              <a:t>:</a:t>
            </a:r>
          </a:p>
        </p:txBody>
      </p:sp>
      <p:sp>
        <p:nvSpPr>
          <p:cNvPr id="9" name="Dikdörtgen 8"/>
          <p:cNvSpPr/>
          <p:nvPr/>
        </p:nvSpPr>
        <p:spPr>
          <a:xfrm>
            <a:off x="11660777" y="2090057"/>
            <a:ext cx="531223" cy="3831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Resim 6"/>
          <p:cNvPicPr>
            <a:picLocks noChangeAspect="1"/>
          </p:cNvPicPr>
          <p:nvPr/>
        </p:nvPicPr>
        <p:blipFill>
          <a:blip r:embed="rId2"/>
          <a:stretch>
            <a:fillRect/>
          </a:stretch>
        </p:blipFill>
        <p:spPr>
          <a:xfrm>
            <a:off x="0" y="1085268"/>
            <a:ext cx="12009908" cy="1231212"/>
          </a:xfrm>
          <a:prstGeom prst="rect">
            <a:avLst/>
          </a:prstGeom>
        </p:spPr>
      </p:pic>
      <p:pic>
        <p:nvPicPr>
          <p:cNvPr id="11" name="Resim 10"/>
          <p:cNvPicPr>
            <a:picLocks noChangeAspect="1"/>
          </p:cNvPicPr>
          <p:nvPr/>
        </p:nvPicPr>
        <p:blipFill>
          <a:blip r:embed="rId3"/>
          <a:stretch>
            <a:fillRect/>
          </a:stretch>
        </p:blipFill>
        <p:spPr>
          <a:xfrm>
            <a:off x="1371600" y="2281645"/>
            <a:ext cx="9448800" cy="4461658"/>
          </a:xfrm>
          <a:prstGeom prst="rect">
            <a:avLst/>
          </a:prstGeom>
        </p:spPr>
      </p:pic>
    </p:spTree>
    <p:extLst>
      <p:ext uri="{BB962C8B-B14F-4D97-AF65-F5344CB8AC3E}">
        <p14:creationId xmlns:p14="http://schemas.microsoft.com/office/powerpoint/2010/main" val="22982435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77742"/>
            <a:ext cx="10515600" cy="305435"/>
          </a:xfrm>
        </p:spPr>
        <p:txBody>
          <a:bodyPr>
            <a:normAutofit fontScale="90000"/>
          </a:bodyPr>
          <a:lstStyle/>
          <a:p>
            <a:r>
              <a:rPr lang="tr-TR" sz="3000" b="1" i="1" dirty="0" err="1" smtClean="0">
                <a:solidFill>
                  <a:srgbClr val="FF0000"/>
                </a:solidFill>
              </a:rPr>
              <a:t>The</a:t>
            </a:r>
            <a:r>
              <a:rPr lang="tr-TR" sz="3000" b="1" i="1" dirty="0" smtClean="0">
                <a:solidFill>
                  <a:srgbClr val="FF0000"/>
                </a:solidFill>
              </a:rPr>
              <a:t> LAWS of MOTION </a:t>
            </a:r>
            <a:r>
              <a:rPr lang="tr-TR" sz="3000" b="1" i="1" dirty="0" err="1" smtClean="0">
                <a:solidFill>
                  <a:srgbClr val="FF0000"/>
                </a:solidFill>
              </a:rPr>
              <a:t>NEWTON’s</a:t>
            </a:r>
            <a:r>
              <a:rPr lang="tr-TR" sz="3000" b="1" i="1" dirty="0" smtClean="0">
                <a:solidFill>
                  <a:srgbClr val="FF0000"/>
                </a:solidFill>
              </a:rPr>
              <a:t> LAWS</a:t>
            </a:r>
            <a:endParaRPr lang="tr-TR" sz="3000" b="1" i="1" dirty="0">
              <a:solidFill>
                <a:srgbClr val="FF0000"/>
              </a:solidFill>
            </a:endParaRPr>
          </a:p>
        </p:txBody>
      </p:sp>
      <p:sp>
        <p:nvSpPr>
          <p:cNvPr id="5" name="Altbilgi Yer Tutucusu 4"/>
          <p:cNvSpPr>
            <a:spLocks noGrp="1"/>
          </p:cNvSpPr>
          <p:nvPr>
            <p:ph type="ftr" sz="quarter" idx="11"/>
          </p:nvPr>
        </p:nvSpPr>
        <p:spPr/>
        <p:txBody>
          <a:bodyPr/>
          <a:lstStyle/>
          <a:p>
            <a:r>
              <a:rPr lang="tr-TR" dirty="0" smtClean="0"/>
              <a:t>YILDIZ TEKNİK ÜNİVERSİTESİ FEN EDEBİYAT FAKÜLTESİ FİZİK BÖLÜMÜ</a:t>
            </a:r>
            <a:endParaRPr lang="tr-TR" dirty="0"/>
          </a:p>
        </p:txBody>
      </p:sp>
      <p:sp>
        <p:nvSpPr>
          <p:cNvPr id="6" name="Slayt Numarası Yer Tutucusu 5"/>
          <p:cNvSpPr>
            <a:spLocks noGrp="1"/>
          </p:cNvSpPr>
          <p:nvPr>
            <p:ph type="sldNum" sz="quarter" idx="12"/>
          </p:nvPr>
        </p:nvSpPr>
        <p:spPr/>
        <p:txBody>
          <a:bodyPr/>
          <a:lstStyle/>
          <a:p>
            <a:fld id="{8671BACA-4D67-49C6-B372-AD1FA4BF7E8B}" type="slidenum">
              <a:rPr lang="tr-TR" smtClean="0"/>
              <a:t>34</a:t>
            </a:fld>
            <a:endParaRPr lang="tr-TR"/>
          </a:p>
        </p:txBody>
      </p:sp>
      <p:sp>
        <p:nvSpPr>
          <p:cNvPr id="4" name="Dikdörtgen 3"/>
          <p:cNvSpPr/>
          <p:nvPr/>
        </p:nvSpPr>
        <p:spPr>
          <a:xfrm>
            <a:off x="233929" y="419303"/>
            <a:ext cx="5364289" cy="523220"/>
          </a:xfrm>
          <a:prstGeom prst="rect">
            <a:avLst/>
          </a:prstGeom>
        </p:spPr>
        <p:txBody>
          <a:bodyPr wrap="none">
            <a:spAutoFit/>
          </a:bodyPr>
          <a:lstStyle/>
          <a:p>
            <a:r>
              <a:rPr lang="en-US" sz="2800" b="1" i="1" u="sng" dirty="0">
                <a:solidFill>
                  <a:srgbClr val="FF0000"/>
                </a:solidFill>
              </a:rPr>
              <a:t>4.5 Applications of Newton’s </a:t>
            </a:r>
            <a:r>
              <a:rPr lang="en-US" sz="2800" b="1" i="1" u="sng" dirty="0" smtClean="0">
                <a:solidFill>
                  <a:srgbClr val="FF0000"/>
                </a:solidFill>
              </a:rPr>
              <a:t>Laws</a:t>
            </a:r>
            <a:r>
              <a:rPr lang="tr-TR" sz="2800" b="1" i="1" u="sng" dirty="0" smtClean="0">
                <a:solidFill>
                  <a:srgbClr val="FF0000"/>
                </a:solidFill>
              </a:rPr>
              <a:t>:</a:t>
            </a:r>
          </a:p>
        </p:txBody>
      </p:sp>
      <p:sp>
        <p:nvSpPr>
          <p:cNvPr id="9" name="Dikdörtgen 8"/>
          <p:cNvSpPr/>
          <p:nvPr/>
        </p:nvSpPr>
        <p:spPr>
          <a:xfrm>
            <a:off x="11660777" y="2090057"/>
            <a:ext cx="531223" cy="3831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mc:AlternateContent xmlns:mc="http://schemas.openxmlformats.org/markup-compatibility/2006">
        <mc:Choice xmlns:a14="http://schemas.microsoft.com/office/drawing/2010/main" Requires="a14">
          <p:sp>
            <p:nvSpPr>
              <p:cNvPr id="3" name="Dikdörtgen 2"/>
              <p:cNvSpPr/>
              <p:nvPr/>
            </p:nvSpPr>
            <p:spPr>
              <a:xfrm>
                <a:off x="233929" y="1058765"/>
                <a:ext cx="11749065" cy="2364815"/>
              </a:xfrm>
              <a:prstGeom prst="rect">
                <a:avLst/>
              </a:prstGeom>
            </p:spPr>
            <p:txBody>
              <a:bodyPr wrap="square">
                <a:spAutoFit/>
              </a:bodyPr>
              <a:lstStyle/>
              <a:p>
                <a:r>
                  <a:rPr lang="en-US" dirty="0" smtClean="0"/>
                  <a:t>This section applies Newton’s laws to objects moving under the influence of constant external forces. </a:t>
                </a:r>
                <a:endParaRPr lang="tr-TR" dirty="0" smtClean="0"/>
              </a:p>
              <a:p>
                <a:r>
                  <a:rPr lang="en-US" dirty="0" smtClean="0"/>
                  <a:t>We </a:t>
                </a:r>
                <a:r>
                  <a:rPr lang="en-US" dirty="0"/>
                  <a:t>assume that objects behave as particles, so we need not consider the possibility of rotational motion. </a:t>
                </a:r>
                <a:endParaRPr lang="tr-TR" dirty="0" smtClean="0"/>
              </a:p>
              <a:p>
                <a:r>
                  <a:rPr lang="en-US" dirty="0" smtClean="0"/>
                  <a:t>We </a:t>
                </a:r>
                <a:r>
                  <a:rPr lang="en-US" dirty="0"/>
                  <a:t>also neglect any friction effects and the masses of any ropes or strings involved. </a:t>
                </a:r>
                <a:endParaRPr lang="tr-TR" dirty="0" smtClean="0"/>
              </a:p>
              <a:p>
                <a:r>
                  <a:rPr lang="en-US" dirty="0" smtClean="0"/>
                  <a:t>With </a:t>
                </a:r>
                <a:r>
                  <a:rPr lang="en-US" dirty="0"/>
                  <a:t>these approximations, the magnitude of the force exerted along a rope, called the tension, is the same at all points in the rope. </a:t>
                </a:r>
                <a:endParaRPr lang="tr-TR" dirty="0" smtClean="0"/>
              </a:p>
              <a:p>
                <a:r>
                  <a:rPr lang="en-US" dirty="0" smtClean="0"/>
                  <a:t>This </a:t>
                </a:r>
                <a:r>
                  <a:rPr lang="en-US" dirty="0"/>
                  <a:t>is illustrated by the rope in </a:t>
                </a:r>
                <a:r>
                  <a:rPr lang="en-US" dirty="0" smtClean="0"/>
                  <a:t>Figure, </a:t>
                </a:r>
                <a:r>
                  <a:rPr lang="en-US" dirty="0"/>
                  <a:t>showing the forces </a:t>
                </a:r>
                <a14:m>
                  <m:oMath xmlns:m="http://schemas.openxmlformats.org/officeDocument/2006/math">
                    <m:acc>
                      <m:accPr>
                        <m:chr m:val="⃗"/>
                        <m:ctrlPr>
                          <a:rPr lang="en-US" b="1" i="1">
                            <a:latin typeface="Cambria Math" panose="02040503050406030204" pitchFamily="18" charset="0"/>
                          </a:rPr>
                        </m:ctrlPr>
                      </m:accPr>
                      <m:e>
                        <m:r>
                          <a:rPr lang="tr-TR" b="1" i="1" smtClean="0">
                            <a:latin typeface="Cambria Math" panose="02040503050406030204" pitchFamily="18" charset="0"/>
                          </a:rPr>
                          <m:t>𝑻</m:t>
                        </m:r>
                      </m:e>
                    </m:acc>
                  </m:oMath>
                </a14:m>
                <a:r>
                  <a:rPr lang="en-US" dirty="0"/>
                  <a:t> </a:t>
                </a:r>
                <a:r>
                  <a:rPr lang="en-US" dirty="0"/>
                  <a:t> </a:t>
                </a:r>
                <a:r>
                  <a:rPr lang="en-US" dirty="0"/>
                  <a:t>and </a:t>
                </a:r>
                <a14:m>
                  <m:oMath xmlns:m="http://schemas.openxmlformats.org/officeDocument/2006/math">
                    <m:acc>
                      <m:accPr>
                        <m:chr m:val="⃗"/>
                        <m:ctrlPr>
                          <a:rPr lang="en-US" b="1" i="1">
                            <a:latin typeface="Cambria Math" panose="02040503050406030204" pitchFamily="18" charset="0"/>
                          </a:rPr>
                        </m:ctrlPr>
                      </m:accPr>
                      <m:e>
                        <m:r>
                          <a:rPr lang="tr-TR" b="1" i="1" smtClean="0">
                            <a:latin typeface="Cambria Math" panose="02040503050406030204" pitchFamily="18" charset="0"/>
                          </a:rPr>
                          <m:t>𝑻</m:t>
                        </m:r>
                        <m:r>
                          <a:rPr lang="tr-TR" b="1" i="1">
                            <a:latin typeface="Cambria Math" panose="02040503050406030204" pitchFamily="18" charset="0"/>
                          </a:rPr>
                          <m:t>′</m:t>
                        </m:r>
                      </m:e>
                    </m:acc>
                  </m:oMath>
                </a14:m>
                <a:r>
                  <a:rPr lang="en-US" dirty="0"/>
                  <a:t>acting on it. </a:t>
                </a:r>
                <a:endParaRPr lang="tr-TR" dirty="0" smtClean="0"/>
              </a:p>
              <a:p>
                <a:r>
                  <a:rPr lang="en-US" dirty="0" smtClean="0"/>
                  <a:t>If </a:t>
                </a:r>
                <a:r>
                  <a:rPr lang="en-US" dirty="0"/>
                  <a:t>the rope has mass m, then Newton’s second law applied to the rope </a:t>
                </a:r>
                <a:r>
                  <a:rPr lang="en-US" dirty="0" smtClean="0"/>
                  <a:t>gives </a:t>
                </a:r>
                <a14:m>
                  <m:oMath xmlns:m="http://schemas.openxmlformats.org/officeDocument/2006/math">
                    <m:r>
                      <a:rPr lang="tr-TR" b="0" i="1" smtClean="0">
                        <a:latin typeface="Cambria Math" panose="02040503050406030204" pitchFamily="18" charset="0"/>
                      </a:rPr>
                      <m:t>𝑇</m:t>
                    </m:r>
                    <m:r>
                      <a:rPr lang="tr-TR" b="0" i="1" smtClean="0">
                        <a:latin typeface="Cambria Math" panose="02040503050406030204" pitchFamily="18" charset="0"/>
                      </a:rPr>
                      <m:t>−</m:t>
                    </m:r>
                    <m:sSup>
                      <m:sSupPr>
                        <m:ctrlPr>
                          <a:rPr lang="tr-TR" b="0" i="1" smtClean="0">
                            <a:latin typeface="Cambria Math" panose="02040503050406030204" pitchFamily="18" charset="0"/>
                          </a:rPr>
                        </m:ctrlPr>
                      </m:sSupPr>
                      <m:e>
                        <m:r>
                          <a:rPr lang="tr-TR" b="0" i="1" smtClean="0">
                            <a:latin typeface="Cambria Math" panose="02040503050406030204" pitchFamily="18" charset="0"/>
                          </a:rPr>
                          <m:t>𝑇</m:t>
                        </m:r>
                      </m:e>
                      <m:sup>
                        <m:r>
                          <a:rPr lang="tr-TR" b="0" i="1" smtClean="0">
                            <a:latin typeface="Cambria Math" panose="02040503050406030204" pitchFamily="18" charset="0"/>
                          </a:rPr>
                          <m:t>′</m:t>
                        </m:r>
                      </m:sup>
                    </m:sSup>
                    <m:r>
                      <a:rPr lang="tr-TR" b="0" i="1" smtClean="0">
                        <a:latin typeface="Cambria Math" panose="02040503050406030204" pitchFamily="18" charset="0"/>
                      </a:rPr>
                      <m:t>=</m:t>
                    </m:r>
                    <m:r>
                      <a:rPr lang="tr-TR" b="0" i="1" smtClean="0">
                        <a:latin typeface="Cambria Math" panose="02040503050406030204" pitchFamily="18" charset="0"/>
                      </a:rPr>
                      <m:t>𝑚𝑎</m:t>
                    </m:r>
                  </m:oMath>
                </a14:m>
                <a:r>
                  <a:rPr lang="en-US" dirty="0" smtClean="0"/>
                  <a:t>.</a:t>
                </a:r>
                <a:endParaRPr lang="tr-TR" dirty="0" smtClean="0"/>
              </a:p>
              <a:p>
                <a:r>
                  <a:rPr lang="en-US" dirty="0" smtClean="0"/>
                  <a:t> </a:t>
                </a:r>
                <a:r>
                  <a:rPr lang="en-US" dirty="0"/>
                  <a:t>If the mass m is taken to be negligible, however, as in the upcoming examples, </a:t>
                </a:r>
                <a:r>
                  <a:rPr lang="en-US" dirty="0" smtClean="0"/>
                  <a:t>then</a:t>
                </a:r>
                <a:r>
                  <a:rPr lang="tr-TR" dirty="0" smtClean="0"/>
                  <a:t> </a:t>
                </a:r>
                <a14:m>
                  <m:oMath xmlns:m="http://schemas.openxmlformats.org/officeDocument/2006/math">
                    <m:r>
                      <a:rPr lang="tr-TR" i="1">
                        <a:latin typeface="Cambria Math" panose="02040503050406030204" pitchFamily="18" charset="0"/>
                      </a:rPr>
                      <m:t>𝑇</m:t>
                    </m:r>
                    <m:r>
                      <a:rPr lang="tr-TR" b="0" i="1" smtClean="0">
                        <a:latin typeface="Cambria Math" panose="02040503050406030204" pitchFamily="18" charset="0"/>
                      </a:rPr>
                      <m:t>=</m:t>
                    </m:r>
                    <m:sSup>
                      <m:sSupPr>
                        <m:ctrlPr>
                          <a:rPr lang="tr-TR" i="1">
                            <a:latin typeface="Cambria Math" panose="02040503050406030204" pitchFamily="18" charset="0"/>
                          </a:rPr>
                        </m:ctrlPr>
                      </m:sSupPr>
                      <m:e>
                        <m:r>
                          <a:rPr lang="tr-TR" i="1">
                            <a:latin typeface="Cambria Math" panose="02040503050406030204" pitchFamily="18" charset="0"/>
                          </a:rPr>
                          <m:t>𝑇</m:t>
                        </m:r>
                      </m:e>
                      <m:sup>
                        <m:r>
                          <a:rPr lang="tr-TR" i="1">
                            <a:latin typeface="Cambria Math" panose="02040503050406030204" pitchFamily="18" charset="0"/>
                          </a:rPr>
                          <m:t>′</m:t>
                        </m:r>
                      </m:sup>
                    </m:sSup>
                  </m:oMath>
                </a14:m>
                <a:r>
                  <a:rPr lang="en-US" dirty="0" smtClean="0"/>
                  <a:t>.</a:t>
                </a:r>
                <a:endParaRPr lang="tr-TR" dirty="0"/>
              </a:p>
            </p:txBody>
          </p:sp>
        </mc:Choice>
        <mc:Fallback>
          <p:sp>
            <p:nvSpPr>
              <p:cNvPr id="3" name="Dikdörtgen 2"/>
              <p:cNvSpPr>
                <a:spLocks noRot="1" noChangeAspect="1" noMove="1" noResize="1" noEditPoints="1" noAdjustHandles="1" noChangeArrowheads="1" noChangeShapeType="1" noTextEdit="1"/>
              </p:cNvSpPr>
              <p:nvPr/>
            </p:nvSpPr>
            <p:spPr>
              <a:xfrm>
                <a:off x="233929" y="1058765"/>
                <a:ext cx="11749065" cy="2364815"/>
              </a:xfrm>
              <a:prstGeom prst="rect">
                <a:avLst/>
              </a:prstGeom>
              <a:blipFill>
                <a:blip r:embed="rId2"/>
                <a:stretch>
                  <a:fillRect l="-415" t="-1546" b="-3093"/>
                </a:stretch>
              </a:blipFill>
            </p:spPr>
            <p:txBody>
              <a:bodyPr/>
              <a:lstStyle/>
              <a:p>
                <a:r>
                  <a:rPr lang="tr-TR">
                    <a:noFill/>
                  </a:rPr>
                  <a:t> </a:t>
                </a:r>
              </a:p>
            </p:txBody>
          </p:sp>
        </mc:Fallback>
      </mc:AlternateContent>
      <p:pic>
        <p:nvPicPr>
          <p:cNvPr id="10" name="Resim 9"/>
          <p:cNvPicPr>
            <a:picLocks noChangeAspect="1"/>
          </p:cNvPicPr>
          <p:nvPr/>
        </p:nvPicPr>
        <p:blipFill>
          <a:blip r:embed="rId3"/>
          <a:stretch>
            <a:fillRect/>
          </a:stretch>
        </p:blipFill>
        <p:spPr>
          <a:xfrm>
            <a:off x="7953211" y="2183242"/>
            <a:ext cx="4057977" cy="583682"/>
          </a:xfrm>
          <a:prstGeom prst="rect">
            <a:avLst/>
          </a:prstGeom>
        </p:spPr>
      </p:pic>
      <mc:AlternateContent xmlns:mc="http://schemas.openxmlformats.org/markup-compatibility/2006">
        <mc:Choice xmlns:a14="http://schemas.microsoft.com/office/drawing/2010/main" Requires="a14">
          <p:sp>
            <p:nvSpPr>
              <p:cNvPr id="12" name="Dikdörtgen 11"/>
              <p:cNvSpPr/>
              <p:nvPr/>
            </p:nvSpPr>
            <p:spPr>
              <a:xfrm>
                <a:off x="505097" y="3722016"/>
                <a:ext cx="8891452" cy="1625253"/>
              </a:xfrm>
              <a:prstGeom prst="rect">
                <a:avLst/>
              </a:prstGeom>
            </p:spPr>
            <p:txBody>
              <a:bodyPr wrap="square">
                <a:spAutoFit/>
              </a:bodyPr>
              <a:lstStyle/>
              <a:p>
                <a:r>
                  <a:rPr lang="en-US" dirty="0" smtClean="0"/>
                  <a:t>When we apply Newton’s law to an object, we are interested only in those forces which act on the object.</a:t>
                </a:r>
                <a:endParaRPr lang="tr-TR" dirty="0" smtClean="0"/>
              </a:p>
              <a:p>
                <a:r>
                  <a:rPr lang="en-US" dirty="0" smtClean="0"/>
                  <a:t> </a:t>
                </a:r>
                <a:r>
                  <a:rPr lang="en-US" dirty="0"/>
                  <a:t>For example, in </a:t>
                </a:r>
                <a:r>
                  <a:rPr lang="en-US" dirty="0" smtClean="0"/>
                  <a:t>Figure, </a:t>
                </a:r>
                <a:r>
                  <a:rPr lang="en-US" dirty="0"/>
                  <a:t>the only external forces acting on the monitor are </a:t>
                </a:r>
                <a:r>
                  <a:rPr lang="en-US" dirty="0"/>
                  <a:t> </a:t>
                </a:r>
                <a14:m>
                  <m:oMath xmlns:m="http://schemas.openxmlformats.org/officeDocument/2006/math">
                    <m:acc>
                      <m:accPr>
                        <m:chr m:val="⃗"/>
                        <m:ctrlPr>
                          <a:rPr lang="en-US" i="1">
                            <a:latin typeface="Cambria Math" panose="02040503050406030204" pitchFamily="18" charset="0"/>
                          </a:rPr>
                        </m:ctrlPr>
                      </m:accPr>
                      <m:e>
                        <m:r>
                          <a:rPr lang="tr-TR" b="0" i="1" smtClean="0">
                            <a:latin typeface="Cambria Math" panose="02040503050406030204" pitchFamily="18" charset="0"/>
                          </a:rPr>
                          <m:t>𝑛</m:t>
                        </m:r>
                      </m:e>
                    </m:acc>
                  </m:oMath>
                </a14:m>
                <a:r>
                  <a:rPr lang="en-US" dirty="0"/>
                  <a:t> </a:t>
                </a:r>
                <a:r>
                  <a:rPr lang="en-US" dirty="0"/>
                  <a:t>and </a:t>
                </a:r>
                <a:r>
                  <a:rPr lang="en-US" dirty="0"/>
                  <a:t> </a:t>
                </a:r>
                <a14:m>
                  <m:oMath xmlns:m="http://schemas.openxmlformats.org/officeDocument/2006/math">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tr-TR" i="1">
                                <a:latin typeface="Cambria Math" panose="02040503050406030204" pitchFamily="18" charset="0"/>
                              </a:rPr>
                              <m:t>𝐹</m:t>
                            </m:r>
                          </m:e>
                          <m:sub>
                            <m:r>
                              <a:rPr lang="tr-TR" i="1">
                                <a:latin typeface="Cambria Math" panose="02040503050406030204" pitchFamily="18" charset="0"/>
                              </a:rPr>
                              <m:t>𝑔</m:t>
                            </m:r>
                          </m:sub>
                        </m:sSub>
                      </m:e>
                    </m:acc>
                  </m:oMath>
                </a14:m>
                <a:r>
                  <a:rPr lang="en-US" dirty="0"/>
                  <a:t> </a:t>
                </a:r>
                <a:r>
                  <a:rPr lang="en-US" dirty="0"/>
                  <a:t> . The reactions to these forces, </a:t>
                </a:r>
                <a14:m>
                  <m:oMath xmlns:m="http://schemas.openxmlformats.org/officeDocument/2006/math">
                    <m:acc>
                      <m:accPr>
                        <m:chr m:val="⃗"/>
                        <m:ctrlPr>
                          <a:rPr lang="en-US" i="1">
                            <a:latin typeface="Cambria Math" panose="02040503050406030204" pitchFamily="18" charset="0"/>
                          </a:rPr>
                        </m:ctrlPr>
                      </m:accPr>
                      <m:e>
                        <m:r>
                          <a:rPr lang="tr-TR" i="1">
                            <a:latin typeface="Cambria Math" panose="02040503050406030204" pitchFamily="18" charset="0"/>
                          </a:rPr>
                          <m:t>𝑛</m:t>
                        </m:r>
                        <m:r>
                          <a:rPr lang="tr-TR" b="0" i="1" smtClean="0">
                            <a:latin typeface="Cambria Math" panose="02040503050406030204" pitchFamily="18" charset="0"/>
                          </a:rPr>
                          <m:t>′</m:t>
                        </m:r>
                      </m:e>
                    </m:acc>
                  </m:oMath>
                </a14:m>
                <a:r>
                  <a:rPr lang="en-US" dirty="0"/>
                  <a:t> and  </a:t>
                </a:r>
                <a14:m>
                  <m:oMath xmlns:m="http://schemas.openxmlformats.org/officeDocument/2006/math">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tr-TR" i="1">
                                <a:latin typeface="Cambria Math" panose="02040503050406030204" pitchFamily="18" charset="0"/>
                              </a:rPr>
                              <m:t>𝐹</m:t>
                            </m:r>
                          </m:e>
                          <m:sub>
                            <m:r>
                              <a:rPr lang="tr-TR" i="1">
                                <a:latin typeface="Cambria Math" panose="02040503050406030204" pitchFamily="18" charset="0"/>
                              </a:rPr>
                              <m:t>𝑔</m:t>
                            </m:r>
                          </m:sub>
                        </m:sSub>
                        <m:r>
                          <a:rPr lang="tr-TR" b="0" i="1" smtClean="0">
                            <a:latin typeface="Cambria Math" panose="02040503050406030204" pitchFamily="18" charset="0"/>
                          </a:rPr>
                          <m:t>′</m:t>
                        </m:r>
                      </m:e>
                    </m:acc>
                  </m:oMath>
                </a14:m>
                <a:r>
                  <a:rPr lang="en-US" dirty="0"/>
                  <a:t>, act on the table and on Earth, respectively, and don’t appear in Newton’s second law applied to the monitor. </a:t>
                </a:r>
                <a:endParaRPr lang="tr-TR" dirty="0"/>
              </a:p>
            </p:txBody>
          </p:sp>
        </mc:Choice>
        <mc:Fallback>
          <p:sp>
            <p:nvSpPr>
              <p:cNvPr id="12" name="Dikdörtgen 11"/>
              <p:cNvSpPr>
                <a:spLocks noRot="1" noChangeAspect="1" noMove="1" noResize="1" noEditPoints="1" noAdjustHandles="1" noChangeArrowheads="1" noChangeShapeType="1" noTextEdit="1"/>
              </p:cNvSpPr>
              <p:nvPr/>
            </p:nvSpPr>
            <p:spPr>
              <a:xfrm>
                <a:off x="505097" y="3722016"/>
                <a:ext cx="8891452" cy="1625253"/>
              </a:xfrm>
              <a:prstGeom prst="rect">
                <a:avLst/>
              </a:prstGeom>
              <a:blipFill>
                <a:blip r:embed="rId4"/>
                <a:stretch>
                  <a:fillRect l="-617" t="-2256" b="-5263"/>
                </a:stretch>
              </a:blipFill>
            </p:spPr>
            <p:txBody>
              <a:bodyPr/>
              <a:lstStyle/>
              <a:p>
                <a:r>
                  <a:rPr lang="tr-TR">
                    <a:noFill/>
                  </a:rPr>
                  <a:t> </a:t>
                </a:r>
              </a:p>
            </p:txBody>
          </p:sp>
        </mc:Fallback>
      </mc:AlternateContent>
      <p:pic>
        <p:nvPicPr>
          <p:cNvPr id="13" name="Resim 12"/>
          <p:cNvPicPr>
            <a:picLocks noChangeAspect="1"/>
          </p:cNvPicPr>
          <p:nvPr/>
        </p:nvPicPr>
        <p:blipFill>
          <a:blip r:embed="rId5"/>
          <a:stretch>
            <a:fillRect/>
          </a:stretch>
        </p:blipFill>
        <p:spPr>
          <a:xfrm>
            <a:off x="9982199" y="3508444"/>
            <a:ext cx="1181202" cy="1806097"/>
          </a:xfrm>
          <a:prstGeom prst="rect">
            <a:avLst/>
          </a:prstGeom>
        </p:spPr>
      </p:pic>
    </p:spTree>
    <p:extLst>
      <p:ext uri="{BB962C8B-B14F-4D97-AF65-F5344CB8AC3E}">
        <p14:creationId xmlns:p14="http://schemas.microsoft.com/office/powerpoint/2010/main" val="31847662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77742"/>
            <a:ext cx="10515600" cy="305435"/>
          </a:xfrm>
        </p:spPr>
        <p:txBody>
          <a:bodyPr>
            <a:normAutofit fontScale="90000"/>
          </a:bodyPr>
          <a:lstStyle/>
          <a:p>
            <a:r>
              <a:rPr lang="tr-TR" sz="3000" b="1" i="1" dirty="0" err="1" smtClean="0">
                <a:solidFill>
                  <a:srgbClr val="FF0000"/>
                </a:solidFill>
              </a:rPr>
              <a:t>The</a:t>
            </a:r>
            <a:r>
              <a:rPr lang="tr-TR" sz="3000" b="1" i="1" dirty="0" smtClean="0">
                <a:solidFill>
                  <a:srgbClr val="FF0000"/>
                </a:solidFill>
              </a:rPr>
              <a:t> LAWS of MOTION </a:t>
            </a:r>
            <a:r>
              <a:rPr lang="tr-TR" sz="3000" b="1" i="1" dirty="0" err="1" smtClean="0">
                <a:solidFill>
                  <a:srgbClr val="FF0000"/>
                </a:solidFill>
              </a:rPr>
              <a:t>NEWTON’s</a:t>
            </a:r>
            <a:r>
              <a:rPr lang="tr-TR" sz="3000" b="1" i="1" dirty="0" smtClean="0">
                <a:solidFill>
                  <a:srgbClr val="FF0000"/>
                </a:solidFill>
              </a:rPr>
              <a:t> LAWS</a:t>
            </a:r>
            <a:endParaRPr lang="tr-TR" sz="3000" b="1" i="1" dirty="0">
              <a:solidFill>
                <a:srgbClr val="FF0000"/>
              </a:solidFill>
            </a:endParaRPr>
          </a:p>
        </p:txBody>
      </p:sp>
      <p:sp>
        <p:nvSpPr>
          <p:cNvPr id="5" name="Altbilgi Yer Tutucusu 4"/>
          <p:cNvSpPr>
            <a:spLocks noGrp="1"/>
          </p:cNvSpPr>
          <p:nvPr>
            <p:ph type="ftr" sz="quarter" idx="11"/>
          </p:nvPr>
        </p:nvSpPr>
        <p:spPr/>
        <p:txBody>
          <a:bodyPr/>
          <a:lstStyle/>
          <a:p>
            <a:r>
              <a:rPr lang="tr-TR" dirty="0" smtClean="0"/>
              <a:t>YILDIZ TEKNİK ÜNİVERSİTESİ FEN EDEBİYAT FAKÜLTESİ FİZİK BÖLÜMÜ</a:t>
            </a:r>
            <a:endParaRPr lang="tr-TR" dirty="0"/>
          </a:p>
        </p:txBody>
      </p:sp>
      <p:sp>
        <p:nvSpPr>
          <p:cNvPr id="6" name="Slayt Numarası Yer Tutucusu 5"/>
          <p:cNvSpPr>
            <a:spLocks noGrp="1"/>
          </p:cNvSpPr>
          <p:nvPr>
            <p:ph type="sldNum" sz="quarter" idx="12"/>
          </p:nvPr>
        </p:nvSpPr>
        <p:spPr/>
        <p:txBody>
          <a:bodyPr/>
          <a:lstStyle/>
          <a:p>
            <a:fld id="{8671BACA-4D67-49C6-B372-AD1FA4BF7E8B}" type="slidenum">
              <a:rPr lang="tr-TR" smtClean="0"/>
              <a:t>35</a:t>
            </a:fld>
            <a:endParaRPr lang="tr-TR"/>
          </a:p>
        </p:txBody>
      </p:sp>
      <p:sp>
        <p:nvSpPr>
          <p:cNvPr id="4" name="Dikdörtgen 3"/>
          <p:cNvSpPr/>
          <p:nvPr/>
        </p:nvSpPr>
        <p:spPr>
          <a:xfrm>
            <a:off x="233929" y="419303"/>
            <a:ext cx="5364289" cy="523220"/>
          </a:xfrm>
          <a:prstGeom prst="rect">
            <a:avLst/>
          </a:prstGeom>
        </p:spPr>
        <p:txBody>
          <a:bodyPr wrap="none">
            <a:spAutoFit/>
          </a:bodyPr>
          <a:lstStyle/>
          <a:p>
            <a:r>
              <a:rPr lang="en-US" sz="2800" b="1" i="1" u="sng" dirty="0">
                <a:solidFill>
                  <a:srgbClr val="FF0000"/>
                </a:solidFill>
              </a:rPr>
              <a:t>4.5 Applications of Newton’s </a:t>
            </a:r>
            <a:r>
              <a:rPr lang="en-US" sz="2800" b="1" i="1" u="sng" dirty="0" smtClean="0">
                <a:solidFill>
                  <a:srgbClr val="FF0000"/>
                </a:solidFill>
              </a:rPr>
              <a:t>Laws</a:t>
            </a:r>
            <a:r>
              <a:rPr lang="tr-TR" sz="2800" b="1" i="1" u="sng" dirty="0" smtClean="0">
                <a:solidFill>
                  <a:srgbClr val="FF0000"/>
                </a:solidFill>
              </a:rPr>
              <a:t>:</a:t>
            </a:r>
          </a:p>
        </p:txBody>
      </p:sp>
      <p:sp>
        <p:nvSpPr>
          <p:cNvPr id="9" name="Dikdörtgen 8"/>
          <p:cNvSpPr/>
          <p:nvPr/>
        </p:nvSpPr>
        <p:spPr>
          <a:xfrm>
            <a:off x="11660777" y="2090057"/>
            <a:ext cx="531223" cy="3831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Resim 7"/>
          <p:cNvPicPr>
            <a:picLocks noChangeAspect="1"/>
          </p:cNvPicPr>
          <p:nvPr/>
        </p:nvPicPr>
        <p:blipFill>
          <a:blip r:embed="rId2"/>
          <a:stretch>
            <a:fillRect/>
          </a:stretch>
        </p:blipFill>
        <p:spPr>
          <a:xfrm>
            <a:off x="8842920" y="-49234"/>
            <a:ext cx="2991875" cy="2202142"/>
          </a:xfrm>
          <a:prstGeom prst="rect">
            <a:avLst/>
          </a:prstGeom>
        </p:spPr>
      </p:pic>
      <mc:AlternateContent xmlns:mc="http://schemas.openxmlformats.org/markup-compatibility/2006">
        <mc:Choice xmlns:a14="http://schemas.microsoft.com/office/drawing/2010/main" Requires="a14">
          <p:sp>
            <p:nvSpPr>
              <p:cNvPr id="12" name="Dikdörtgen 11"/>
              <p:cNvSpPr/>
              <p:nvPr/>
            </p:nvSpPr>
            <p:spPr>
              <a:xfrm>
                <a:off x="134501" y="1093884"/>
                <a:ext cx="8891452" cy="2375522"/>
              </a:xfrm>
              <a:prstGeom prst="rect">
                <a:avLst/>
              </a:prstGeom>
            </p:spPr>
            <p:txBody>
              <a:bodyPr wrap="square">
                <a:spAutoFit/>
              </a:bodyPr>
              <a:lstStyle/>
              <a:p>
                <a:r>
                  <a:rPr lang="en-US" dirty="0" smtClean="0"/>
                  <a:t>Consider </a:t>
                </a:r>
                <a:r>
                  <a:rPr lang="en-US" dirty="0"/>
                  <a:t>a </a:t>
                </a:r>
                <a:r>
                  <a:rPr lang="en-US" dirty="0" smtClean="0"/>
                  <a:t>crate</a:t>
                </a:r>
                <a:r>
                  <a:rPr lang="tr-TR" dirty="0" smtClean="0"/>
                  <a:t> </a:t>
                </a:r>
                <a:r>
                  <a:rPr lang="en-US" dirty="0"/>
                  <a:t>Consider a crate being pulled to the right on a frictionless, horizontal surface, as in Figure </a:t>
                </a:r>
                <a:r>
                  <a:rPr lang="en-US" dirty="0" smtClean="0"/>
                  <a:t>. </a:t>
                </a:r>
                <a:r>
                  <a:rPr lang="en-US" dirty="0"/>
                  <a:t>Suppose you wish to find the acceleration of the crate and the force the surface exerts on it. The horizontal force exerted on the crate acts through the rope. </a:t>
                </a:r>
                <a:endParaRPr lang="tr-TR" dirty="0" smtClean="0"/>
              </a:p>
              <a:p>
                <a:r>
                  <a:rPr lang="en-US" dirty="0" smtClean="0"/>
                  <a:t>The </a:t>
                </a:r>
                <a:r>
                  <a:rPr lang="en-US" dirty="0"/>
                  <a:t>force that the rope exerts on the crate is denoted by </a:t>
                </a:r>
                <a14:m>
                  <m:oMath xmlns:m="http://schemas.openxmlformats.org/officeDocument/2006/math">
                    <m:acc>
                      <m:accPr>
                        <m:chr m:val="⃗"/>
                        <m:ctrlPr>
                          <a:rPr lang="en-US" b="1" i="1">
                            <a:latin typeface="Cambria Math" panose="02040503050406030204" pitchFamily="18" charset="0"/>
                          </a:rPr>
                        </m:ctrlPr>
                      </m:accPr>
                      <m:e>
                        <m:r>
                          <a:rPr lang="tr-TR" b="1" i="1">
                            <a:latin typeface="Cambria Math" panose="02040503050406030204" pitchFamily="18" charset="0"/>
                          </a:rPr>
                          <m:t>𝑻</m:t>
                        </m:r>
                      </m:e>
                    </m:acc>
                  </m:oMath>
                </a14:m>
                <a:r>
                  <a:rPr lang="en-US" dirty="0"/>
                  <a:t> (because it’s a tension force). The magnitude of </a:t>
                </a:r>
                <a14:m>
                  <m:oMath xmlns:m="http://schemas.openxmlformats.org/officeDocument/2006/math">
                    <m:acc>
                      <m:accPr>
                        <m:chr m:val="⃗"/>
                        <m:ctrlPr>
                          <a:rPr lang="en-US" b="1" i="1">
                            <a:latin typeface="Cambria Math" panose="02040503050406030204" pitchFamily="18" charset="0"/>
                          </a:rPr>
                        </m:ctrlPr>
                      </m:accPr>
                      <m:e>
                        <m:r>
                          <a:rPr lang="tr-TR" b="1" i="1">
                            <a:latin typeface="Cambria Math" panose="02040503050406030204" pitchFamily="18" charset="0"/>
                          </a:rPr>
                          <m:t>𝑻</m:t>
                        </m:r>
                      </m:e>
                    </m:acc>
                  </m:oMath>
                </a14:m>
                <a:r>
                  <a:rPr lang="tr-TR" dirty="0" smtClean="0"/>
                  <a:t> </a:t>
                </a:r>
                <a:r>
                  <a:rPr lang="en-US" dirty="0" smtClean="0"/>
                  <a:t>is </a:t>
                </a:r>
                <a:r>
                  <a:rPr lang="en-US" dirty="0"/>
                  <a:t>equal to the tension in the rope. What we mean by the words “tension in the rope” is just the force read by a spring scale when the rope in question has been cut and the scale inserted between the cut ends. A dashed circle is drawn around the crate in </a:t>
                </a:r>
                <a:r>
                  <a:rPr lang="en-US" dirty="0" smtClean="0"/>
                  <a:t>Figure </a:t>
                </a:r>
                <a:r>
                  <a:rPr lang="en-US" dirty="0"/>
                  <a:t>to emphasize the importance of isolating the crate from its surroundings.</a:t>
                </a:r>
                <a:endParaRPr lang="tr-TR" dirty="0"/>
              </a:p>
            </p:txBody>
          </p:sp>
        </mc:Choice>
        <mc:Fallback>
          <p:sp>
            <p:nvSpPr>
              <p:cNvPr id="12" name="Dikdörtgen 11"/>
              <p:cNvSpPr>
                <a:spLocks noRot="1" noChangeAspect="1" noMove="1" noResize="1" noEditPoints="1" noAdjustHandles="1" noChangeArrowheads="1" noChangeShapeType="1" noTextEdit="1"/>
              </p:cNvSpPr>
              <p:nvPr/>
            </p:nvSpPr>
            <p:spPr>
              <a:xfrm>
                <a:off x="134501" y="1093884"/>
                <a:ext cx="8891452" cy="2375522"/>
              </a:xfrm>
              <a:prstGeom prst="rect">
                <a:avLst/>
              </a:prstGeom>
              <a:blipFill>
                <a:blip r:embed="rId3"/>
                <a:stretch>
                  <a:fillRect l="-548" t="-1282" r="-1097" b="-3077"/>
                </a:stretch>
              </a:blipFill>
            </p:spPr>
            <p:txBody>
              <a:bodyPr/>
              <a:lstStyle/>
              <a:p>
                <a:r>
                  <a:rPr lang="tr-TR">
                    <a:noFill/>
                  </a:rPr>
                  <a:t> </a:t>
                </a:r>
              </a:p>
            </p:txBody>
          </p:sp>
        </mc:Fallback>
      </mc:AlternateContent>
      <mc:AlternateContent xmlns:mc="http://schemas.openxmlformats.org/markup-compatibility/2006">
        <mc:Choice xmlns:a14="http://schemas.microsoft.com/office/drawing/2010/main" Requires="a14">
          <p:sp>
            <p:nvSpPr>
              <p:cNvPr id="7" name="Dikdörtgen 6"/>
              <p:cNvSpPr/>
              <p:nvPr/>
            </p:nvSpPr>
            <p:spPr>
              <a:xfrm>
                <a:off x="533399" y="3494028"/>
                <a:ext cx="6860177" cy="2681440"/>
              </a:xfrm>
              <a:prstGeom prst="rect">
                <a:avLst/>
              </a:prstGeom>
              <a:ln>
                <a:solidFill>
                  <a:srgbClr val="FF0000"/>
                </a:solidFill>
              </a:ln>
            </p:spPr>
            <p:txBody>
              <a:bodyPr wrap="square">
                <a:spAutoFit/>
              </a:bodyPr>
              <a:lstStyle/>
              <a:p>
                <a:r>
                  <a:rPr lang="en-US" b="1" dirty="0"/>
                  <a:t>Because we are interested only in the motion of the crate, we must be able to identify all forces acting on it. These forces are illustrated in Figure </a:t>
                </a:r>
                <a:r>
                  <a:rPr lang="en-US" b="1" dirty="0" smtClean="0"/>
                  <a:t>b</a:t>
                </a:r>
                <a:r>
                  <a:rPr lang="en-US" b="1" dirty="0"/>
                  <a:t>. In addition to displaying the force </a:t>
                </a:r>
                <a14:m>
                  <m:oMath xmlns:m="http://schemas.openxmlformats.org/officeDocument/2006/math">
                    <m:acc>
                      <m:accPr>
                        <m:chr m:val="⃗"/>
                        <m:ctrlPr>
                          <a:rPr lang="en-US" b="1" i="1">
                            <a:latin typeface="Cambria Math" panose="02040503050406030204" pitchFamily="18" charset="0"/>
                          </a:rPr>
                        </m:ctrlPr>
                      </m:accPr>
                      <m:e>
                        <m:r>
                          <a:rPr lang="tr-TR" b="1" i="1">
                            <a:latin typeface="Cambria Math" panose="02040503050406030204" pitchFamily="18" charset="0"/>
                          </a:rPr>
                          <m:t>𝑻</m:t>
                        </m:r>
                      </m:e>
                    </m:acc>
                  </m:oMath>
                </a14:m>
                <a:r>
                  <a:rPr lang="en-US" dirty="0" smtClean="0"/>
                  <a:t>, </a:t>
                </a:r>
                <a:r>
                  <a:rPr lang="en-US" dirty="0"/>
                  <a:t>the force diagram for the crate includes the force of gravity </a:t>
                </a:r>
                <a14:m>
                  <m:oMath xmlns:m="http://schemas.openxmlformats.org/officeDocument/2006/math">
                    <m:acc>
                      <m:accPr>
                        <m:chr m:val="⃗"/>
                        <m:ctrlPr>
                          <a:rPr lang="en-US" b="1" i="1">
                            <a:latin typeface="Cambria Math" panose="02040503050406030204" pitchFamily="18" charset="0"/>
                          </a:rPr>
                        </m:ctrlPr>
                      </m:accPr>
                      <m:e>
                        <m:sSub>
                          <m:sSubPr>
                            <m:ctrlPr>
                              <a:rPr lang="en-US" b="1" i="1">
                                <a:latin typeface="Cambria Math" panose="02040503050406030204" pitchFamily="18" charset="0"/>
                              </a:rPr>
                            </m:ctrlPr>
                          </m:sSubPr>
                          <m:e>
                            <m:r>
                              <a:rPr lang="tr-TR" b="1" i="1">
                                <a:latin typeface="Cambria Math" panose="02040503050406030204" pitchFamily="18" charset="0"/>
                              </a:rPr>
                              <m:t>𝑭</m:t>
                            </m:r>
                          </m:e>
                          <m:sub>
                            <m:r>
                              <a:rPr lang="tr-TR" b="1" i="1">
                                <a:latin typeface="Cambria Math" panose="02040503050406030204" pitchFamily="18" charset="0"/>
                              </a:rPr>
                              <m:t>𝒈</m:t>
                            </m:r>
                          </m:sub>
                        </m:sSub>
                      </m:e>
                    </m:acc>
                  </m:oMath>
                </a14:m>
                <a:r>
                  <a:rPr lang="en-US" dirty="0" smtClean="0"/>
                  <a:t> </a:t>
                </a:r>
                <a:r>
                  <a:rPr lang="en-US" dirty="0"/>
                  <a:t>exerted by Earth and the normal force :n exerted by the floor. Such a force diagram is called a free-body diagram because the environment is replaced by a series of forces on an otherwise free body. The construction of a correct free-body diagram is an essential step in applying Newton’s laws. An incorrect diagram will most likely lead to incorrect answers!</a:t>
                </a:r>
                <a:endParaRPr lang="tr-TR" dirty="0"/>
              </a:p>
            </p:txBody>
          </p:sp>
        </mc:Choice>
        <mc:Fallback>
          <p:sp>
            <p:nvSpPr>
              <p:cNvPr id="7" name="Dikdörtgen 6"/>
              <p:cNvSpPr>
                <a:spLocks noRot="1" noChangeAspect="1" noMove="1" noResize="1" noEditPoints="1" noAdjustHandles="1" noChangeArrowheads="1" noChangeShapeType="1" noTextEdit="1"/>
              </p:cNvSpPr>
              <p:nvPr/>
            </p:nvSpPr>
            <p:spPr>
              <a:xfrm>
                <a:off x="533399" y="3494028"/>
                <a:ext cx="6860177" cy="2681440"/>
              </a:xfrm>
              <a:prstGeom prst="rect">
                <a:avLst/>
              </a:prstGeom>
              <a:blipFill>
                <a:blip r:embed="rId4"/>
                <a:stretch>
                  <a:fillRect l="-621" t="-905" r="-709" b="-2489"/>
                </a:stretch>
              </a:blipFill>
              <a:ln>
                <a:solidFill>
                  <a:srgbClr val="FF0000"/>
                </a:solidFill>
              </a:ln>
            </p:spPr>
            <p:txBody>
              <a:bodyPr/>
              <a:lstStyle/>
              <a:p>
                <a:r>
                  <a:rPr lang="tr-TR">
                    <a:noFill/>
                  </a:rPr>
                  <a:t> </a:t>
                </a:r>
              </a:p>
            </p:txBody>
          </p:sp>
        </mc:Fallback>
      </mc:AlternateContent>
      <p:pic>
        <p:nvPicPr>
          <p:cNvPr id="11" name="Resim 10"/>
          <p:cNvPicPr>
            <a:picLocks noChangeAspect="1"/>
          </p:cNvPicPr>
          <p:nvPr/>
        </p:nvPicPr>
        <p:blipFill>
          <a:blip r:embed="rId5"/>
          <a:stretch>
            <a:fillRect/>
          </a:stretch>
        </p:blipFill>
        <p:spPr>
          <a:xfrm>
            <a:off x="7939980" y="4180113"/>
            <a:ext cx="2575620" cy="2575620"/>
          </a:xfrm>
          <a:prstGeom prst="rect">
            <a:avLst/>
          </a:prstGeom>
        </p:spPr>
      </p:pic>
      <p:pic>
        <p:nvPicPr>
          <p:cNvPr id="14" name="Resim 13"/>
          <p:cNvPicPr>
            <a:picLocks noChangeAspect="1"/>
          </p:cNvPicPr>
          <p:nvPr/>
        </p:nvPicPr>
        <p:blipFill>
          <a:blip r:embed="rId6"/>
          <a:stretch>
            <a:fillRect/>
          </a:stretch>
        </p:blipFill>
        <p:spPr>
          <a:xfrm>
            <a:off x="9016568" y="3021874"/>
            <a:ext cx="3212469" cy="1564745"/>
          </a:xfrm>
          <a:prstGeom prst="rect">
            <a:avLst/>
          </a:prstGeom>
        </p:spPr>
      </p:pic>
    </p:spTree>
    <p:extLst>
      <p:ext uri="{BB962C8B-B14F-4D97-AF65-F5344CB8AC3E}">
        <p14:creationId xmlns:p14="http://schemas.microsoft.com/office/powerpoint/2010/main" val="24716353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77742"/>
            <a:ext cx="10515600" cy="305435"/>
          </a:xfrm>
        </p:spPr>
        <p:txBody>
          <a:bodyPr>
            <a:normAutofit fontScale="90000"/>
          </a:bodyPr>
          <a:lstStyle/>
          <a:p>
            <a:r>
              <a:rPr lang="tr-TR" sz="3000" b="1" i="1" dirty="0" err="1" smtClean="0">
                <a:solidFill>
                  <a:srgbClr val="FF0000"/>
                </a:solidFill>
              </a:rPr>
              <a:t>The</a:t>
            </a:r>
            <a:r>
              <a:rPr lang="tr-TR" sz="3000" b="1" i="1" dirty="0" smtClean="0">
                <a:solidFill>
                  <a:srgbClr val="FF0000"/>
                </a:solidFill>
              </a:rPr>
              <a:t> LAWS of MOTION </a:t>
            </a:r>
            <a:r>
              <a:rPr lang="tr-TR" sz="3000" b="1" i="1" dirty="0" err="1" smtClean="0">
                <a:solidFill>
                  <a:srgbClr val="FF0000"/>
                </a:solidFill>
              </a:rPr>
              <a:t>NEWTON’s</a:t>
            </a:r>
            <a:r>
              <a:rPr lang="tr-TR" sz="3000" b="1" i="1" dirty="0" smtClean="0">
                <a:solidFill>
                  <a:srgbClr val="FF0000"/>
                </a:solidFill>
              </a:rPr>
              <a:t> LAWS</a:t>
            </a:r>
            <a:endParaRPr lang="tr-TR" sz="3000" b="1" i="1" dirty="0">
              <a:solidFill>
                <a:srgbClr val="FF0000"/>
              </a:solidFill>
            </a:endParaRPr>
          </a:p>
        </p:txBody>
      </p:sp>
      <p:sp>
        <p:nvSpPr>
          <p:cNvPr id="5" name="Altbilgi Yer Tutucusu 4"/>
          <p:cNvSpPr>
            <a:spLocks noGrp="1"/>
          </p:cNvSpPr>
          <p:nvPr>
            <p:ph type="ftr" sz="quarter" idx="11"/>
          </p:nvPr>
        </p:nvSpPr>
        <p:spPr/>
        <p:txBody>
          <a:bodyPr/>
          <a:lstStyle/>
          <a:p>
            <a:r>
              <a:rPr lang="tr-TR" dirty="0" smtClean="0"/>
              <a:t>YILDIZ TEKNİK ÜNİVERSİTESİ FEN EDEBİYAT FAKÜLTESİ FİZİK BÖLÜMÜ</a:t>
            </a:r>
            <a:endParaRPr lang="tr-TR" dirty="0"/>
          </a:p>
        </p:txBody>
      </p:sp>
      <p:sp>
        <p:nvSpPr>
          <p:cNvPr id="6" name="Slayt Numarası Yer Tutucusu 5"/>
          <p:cNvSpPr>
            <a:spLocks noGrp="1"/>
          </p:cNvSpPr>
          <p:nvPr>
            <p:ph type="sldNum" sz="quarter" idx="12"/>
          </p:nvPr>
        </p:nvSpPr>
        <p:spPr/>
        <p:txBody>
          <a:bodyPr/>
          <a:lstStyle/>
          <a:p>
            <a:fld id="{8671BACA-4D67-49C6-B372-AD1FA4BF7E8B}" type="slidenum">
              <a:rPr lang="tr-TR" smtClean="0"/>
              <a:t>36</a:t>
            </a:fld>
            <a:endParaRPr lang="tr-TR"/>
          </a:p>
        </p:txBody>
      </p:sp>
      <p:sp>
        <p:nvSpPr>
          <p:cNvPr id="4" name="Dikdörtgen 3"/>
          <p:cNvSpPr/>
          <p:nvPr/>
        </p:nvSpPr>
        <p:spPr>
          <a:xfrm>
            <a:off x="233929" y="419303"/>
            <a:ext cx="5364289" cy="523220"/>
          </a:xfrm>
          <a:prstGeom prst="rect">
            <a:avLst/>
          </a:prstGeom>
        </p:spPr>
        <p:txBody>
          <a:bodyPr wrap="none">
            <a:spAutoFit/>
          </a:bodyPr>
          <a:lstStyle/>
          <a:p>
            <a:r>
              <a:rPr lang="en-US" sz="2800" b="1" i="1" u="sng" dirty="0">
                <a:solidFill>
                  <a:srgbClr val="FF0000"/>
                </a:solidFill>
              </a:rPr>
              <a:t>4.5 Applications of Newton’s </a:t>
            </a:r>
            <a:r>
              <a:rPr lang="en-US" sz="2800" b="1" i="1" u="sng" dirty="0" smtClean="0">
                <a:solidFill>
                  <a:srgbClr val="FF0000"/>
                </a:solidFill>
              </a:rPr>
              <a:t>Laws</a:t>
            </a:r>
            <a:r>
              <a:rPr lang="tr-TR" sz="2800" b="1" i="1" u="sng" dirty="0" smtClean="0">
                <a:solidFill>
                  <a:srgbClr val="FF0000"/>
                </a:solidFill>
              </a:rPr>
              <a:t>:</a:t>
            </a:r>
          </a:p>
        </p:txBody>
      </p:sp>
      <p:sp>
        <p:nvSpPr>
          <p:cNvPr id="9" name="Dikdörtgen 8"/>
          <p:cNvSpPr/>
          <p:nvPr/>
        </p:nvSpPr>
        <p:spPr>
          <a:xfrm>
            <a:off x="11660777" y="2090057"/>
            <a:ext cx="531223" cy="3831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1" name="Resim 10"/>
          <p:cNvPicPr>
            <a:picLocks noChangeAspect="1"/>
          </p:cNvPicPr>
          <p:nvPr/>
        </p:nvPicPr>
        <p:blipFill>
          <a:blip r:embed="rId2"/>
          <a:stretch>
            <a:fillRect/>
          </a:stretch>
        </p:blipFill>
        <p:spPr>
          <a:xfrm>
            <a:off x="7322790" y="350307"/>
            <a:ext cx="2575620" cy="2575620"/>
          </a:xfrm>
          <a:prstGeom prst="rect">
            <a:avLst/>
          </a:prstGeom>
        </p:spPr>
      </p:pic>
      <p:pic>
        <p:nvPicPr>
          <p:cNvPr id="3" name="Resim 2"/>
          <p:cNvPicPr>
            <a:picLocks noChangeAspect="1"/>
          </p:cNvPicPr>
          <p:nvPr/>
        </p:nvPicPr>
        <p:blipFill>
          <a:blip r:embed="rId3"/>
          <a:stretch>
            <a:fillRect/>
          </a:stretch>
        </p:blipFill>
        <p:spPr>
          <a:xfrm>
            <a:off x="8404918" y="2925927"/>
            <a:ext cx="3689900" cy="2423218"/>
          </a:xfrm>
          <a:prstGeom prst="rect">
            <a:avLst/>
          </a:prstGeom>
        </p:spPr>
      </p:pic>
      <p:sp>
        <p:nvSpPr>
          <p:cNvPr id="10" name="Dikdörtgen 9"/>
          <p:cNvSpPr/>
          <p:nvPr/>
        </p:nvSpPr>
        <p:spPr>
          <a:xfrm>
            <a:off x="418010" y="1071060"/>
            <a:ext cx="6904779" cy="2031325"/>
          </a:xfrm>
          <a:prstGeom prst="rect">
            <a:avLst/>
          </a:prstGeom>
        </p:spPr>
        <p:txBody>
          <a:bodyPr wrap="square">
            <a:spAutoFit/>
          </a:bodyPr>
          <a:lstStyle/>
          <a:p>
            <a:r>
              <a:rPr lang="en-US" dirty="0"/>
              <a:t>Now let’s apply Newton’s second law to the crate. First we choose an appropriate coordinate system. In this case it’s convenient to use the one shown in Figure </a:t>
            </a:r>
            <a:r>
              <a:rPr lang="en-US" dirty="0" smtClean="0"/>
              <a:t>b</a:t>
            </a:r>
            <a:r>
              <a:rPr lang="en-US" dirty="0"/>
              <a:t>, with the x-axis horizontal and the y-axis vertical. </a:t>
            </a:r>
            <a:endParaRPr lang="tr-TR" dirty="0" smtClean="0"/>
          </a:p>
          <a:p>
            <a:r>
              <a:rPr lang="en-US" dirty="0" smtClean="0"/>
              <a:t>We </a:t>
            </a:r>
            <a:r>
              <a:rPr lang="en-US" dirty="0"/>
              <a:t>can apply Newton’s second law in the x-direction, y-direction, or both, depending on what we’re asked to find in a problem. Newton’s second law applied to the crate in the x- and y- directions yields the following two equations:</a:t>
            </a:r>
            <a:endParaRPr lang="tr-TR" dirty="0"/>
          </a:p>
        </p:txBody>
      </p:sp>
      <p:pic>
        <p:nvPicPr>
          <p:cNvPr id="13" name="Resim 12"/>
          <p:cNvPicPr>
            <a:picLocks noChangeAspect="1"/>
          </p:cNvPicPr>
          <p:nvPr/>
        </p:nvPicPr>
        <p:blipFill>
          <a:blip r:embed="rId4"/>
          <a:stretch>
            <a:fillRect/>
          </a:stretch>
        </p:blipFill>
        <p:spPr>
          <a:xfrm>
            <a:off x="1259471" y="3302944"/>
            <a:ext cx="5012977" cy="668396"/>
          </a:xfrm>
          <a:prstGeom prst="rect">
            <a:avLst/>
          </a:prstGeom>
          <a:ln>
            <a:solidFill>
              <a:srgbClr val="FF0000"/>
            </a:solidFill>
          </a:ln>
        </p:spPr>
      </p:pic>
      <p:pic>
        <p:nvPicPr>
          <p:cNvPr id="15" name="Resim 14"/>
          <p:cNvPicPr>
            <a:picLocks noChangeAspect="1"/>
          </p:cNvPicPr>
          <p:nvPr/>
        </p:nvPicPr>
        <p:blipFill>
          <a:blip r:embed="rId5"/>
          <a:stretch>
            <a:fillRect/>
          </a:stretch>
        </p:blipFill>
        <p:spPr>
          <a:xfrm>
            <a:off x="98646" y="5349145"/>
            <a:ext cx="9026636" cy="1231433"/>
          </a:xfrm>
          <a:prstGeom prst="rect">
            <a:avLst/>
          </a:prstGeom>
          <a:ln>
            <a:solidFill>
              <a:srgbClr val="FF0000"/>
            </a:solidFill>
          </a:ln>
        </p:spPr>
      </p:pic>
    </p:spTree>
    <p:extLst>
      <p:ext uri="{BB962C8B-B14F-4D97-AF65-F5344CB8AC3E}">
        <p14:creationId xmlns:p14="http://schemas.microsoft.com/office/powerpoint/2010/main" val="31886967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77742"/>
            <a:ext cx="10515600" cy="305435"/>
          </a:xfrm>
        </p:spPr>
        <p:txBody>
          <a:bodyPr>
            <a:normAutofit fontScale="90000"/>
          </a:bodyPr>
          <a:lstStyle/>
          <a:p>
            <a:r>
              <a:rPr lang="tr-TR" sz="3000" b="1" i="1" dirty="0" err="1" smtClean="0">
                <a:solidFill>
                  <a:srgbClr val="FF0000"/>
                </a:solidFill>
              </a:rPr>
              <a:t>The</a:t>
            </a:r>
            <a:r>
              <a:rPr lang="tr-TR" sz="3000" b="1" i="1" dirty="0" smtClean="0">
                <a:solidFill>
                  <a:srgbClr val="FF0000"/>
                </a:solidFill>
              </a:rPr>
              <a:t> LAWS of MOTION </a:t>
            </a:r>
            <a:r>
              <a:rPr lang="tr-TR" sz="3000" b="1" i="1" dirty="0" err="1" smtClean="0">
                <a:solidFill>
                  <a:srgbClr val="FF0000"/>
                </a:solidFill>
              </a:rPr>
              <a:t>NEWTON’s</a:t>
            </a:r>
            <a:r>
              <a:rPr lang="tr-TR" sz="3000" b="1" i="1" dirty="0" smtClean="0">
                <a:solidFill>
                  <a:srgbClr val="FF0000"/>
                </a:solidFill>
              </a:rPr>
              <a:t> LAWS</a:t>
            </a:r>
            <a:endParaRPr lang="tr-TR" sz="3000" b="1" i="1" dirty="0">
              <a:solidFill>
                <a:srgbClr val="FF0000"/>
              </a:solidFill>
            </a:endParaRPr>
          </a:p>
        </p:txBody>
      </p:sp>
      <p:sp>
        <p:nvSpPr>
          <p:cNvPr id="5" name="Altbilgi Yer Tutucusu 4"/>
          <p:cNvSpPr>
            <a:spLocks noGrp="1"/>
          </p:cNvSpPr>
          <p:nvPr>
            <p:ph type="ftr" sz="quarter" idx="11"/>
          </p:nvPr>
        </p:nvSpPr>
        <p:spPr/>
        <p:txBody>
          <a:bodyPr/>
          <a:lstStyle/>
          <a:p>
            <a:r>
              <a:rPr lang="tr-TR" dirty="0" smtClean="0"/>
              <a:t>YILDIZ TEKNİK ÜNİVERSİTESİ FEN EDEBİYAT FAKÜLTESİ FİZİK BÖLÜMÜ</a:t>
            </a:r>
            <a:endParaRPr lang="tr-TR" dirty="0"/>
          </a:p>
        </p:txBody>
      </p:sp>
      <p:sp>
        <p:nvSpPr>
          <p:cNvPr id="6" name="Slayt Numarası Yer Tutucusu 5"/>
          <p:cNvSpPr>
            <a:spLocks noGrp="1"/>
          </p:cNvSpPr>
          <p:nvPr>
            <p:ph type="sldNum" sz="quarter" idx="12"/>
          </p:nvPr>
        </p:nvSpPr>
        <p:spPr/>
        <p:txBody>
          <a:bodyPr/>
          <a:lstStyle/>
          <a:p>
            <a:fld id="{8671BACA-4D67-49C6-B372-AD1FA4BF7E8B}" type="slidenum">
              <a:rPr lang="tr-TR" smtClean="0"/>
              <a:t>37</a:t>
            </a:fld>
            <a:endParaRPr lang="tr-TR"/>
          </a:p>
        </p:txBody>
      </p:sp>
      <p:sp>
        <p:nvSpPr>
          <p:cNvPr id="4" name="Dikdörtgen 3"/>
          <p:cNvSpPr/>
          <p:nvPr/>
        </p:nvSpPr>
        <p:spPr>
          <a:xfrm>
            <a:off x="233929" y="419303"/>
            <a:ext cx="5364289" cy="523220"/>
          </a:xfrm>
          <a:prstGeom prst="rect">
            <a:avLst/>
          </a:prstGeom>
        </p:spPr>
        <p:txBody>
          <a:bodyPr wrap="none">
            <a:spAutoFit/>
          </a:bodyPr>
          <a:lstStyle/>
          <a:p>
            <a:r>
              <a:rPr lang="en-US" sz="2800" b="1" i="1" u="sng" dirty="0">
                <a:solidFill>
                  <a:srgbClr val="FF0000"/>
                </a:solidFill>
              </a:rPr>
              <a:t>4.5 Applications of Newton’s </a:t>
            </a:r>
            <a:r>
              <a:rPr lang="en-US" sz="2800" b="1" i="1" u="sng" dirty="0" smtClean="0">
                <a:solidFill>
                  <a:srgbClr val="FF0000"/>
                </a:solidFill>
              </a:rPr>
              <a:t>Laws</a:t>
            </a:r>
            <a:r>
              <a:rPr lang="tr-TR" sz="2800" b="1" i="1" u="sng" dirty="0" smtClean="0">
                <a:solidFill>
                  <a:srgbClr val="FF0000"/>
                </a:solidFill>
              </a:rPr>
              <a:t>:</a:t>
            </a:r>
          </a:p>
        </p:txBody>
      </p:sp>
      <p:sp>
        <p:nvSpPr>
          <p:cNvPr id="9" name="Dikdörtgen 8"/>
          <p:cNvSpPr/>
          <p:nvPr/>
        </p:nvSpPr>
        <p:spPr>
          <a:xfrm>
            <a:off x="11660777" y="2090057"/>
            <a:ext cx="531223" cy="3831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Resim 6"/>
          <p:cNvPicPr>
            <a:picLocks noChangeAspect="1"/>
          </p:cNvPicPr>
          <p:nvPr/>
        </p:nvPicPr>
        <p:blipFill>
          <a:blip r:embed="rId2"/>
          <a:stretch>
            <a:fillRect/>
          </a:stretch>
        </p:blipFill>
        <p:spPr>
          <a:xfrm>
            <a:off x="233929" y="1203137"/>
            <a:ext cx="8166404" cy="4387765"/>
          </a:xfrm>
          <a:prstGeom prst="rect">
            <a:avLst/>
          </a:prstGeom>
        </p:spPr>
      </p:pic>
      <p:sp>
        <p:nvSpPr>
          <p:cNvPr id="8" name="Dikdörtgen 7"/>
          <p:cNvSpPr/>
          <p:nvPr/>
        </p:nvSpPr>
        <p:spPr>
          <a:xfrm>
            <a:off x="7524206" y="2473234"/>
            <a:ext cx="801188" cy="444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7432766" y="4187468"/>
            <a:ext cx="801188" cy="444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15"/>
          <p:cNvSpPr/>
          <p:nvPr/>
        </p:nvSpPr>
        <p:spPr>
          <a:xfrm>
            <a:off x="4640735" y="3352800"/>
            <a:ext cx="436363" cy="3252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16"/>
          <p:cNvSpPr/>
          <p:nvPr/>
        </p:nvSpPr>
        <p:spPr>
          <a:xfrm>
            <a:off x="1506583" y="5027846"/>
            <a:ext cx="461554" cy="232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1987484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77742"/>
            <a:ext cx="10515600" cy="305435"/>
          </a:xfrm>
        </p:spPr>
        <p:txBody>
          <a:bodyPr>
            <a:normAutofit fontScale="90000"/>
          </a:bodyPr>
          <a:lstStyle/>
          <a:p>
            <a:r>
              <a:rPr lang="tr-TR" sz="3000" b="1" i="1" dirty="0" err="1" smtClean="0">
                <a:solidFill>
                  <a:srgbClr val="FF0000"/>
                </a:solidFill>
              </a:rPr>
              <a:t>The</a:t>
            </a:r>
            <a:r>
              <a:rPr lang="tr-TR" sz="3000" b="1" i="1" dirty="0" smtClean="0">
                <a:solidFill>
                  <a:srgbClr val="FF0000"/>
                </a:solidFill>
              </a:rPr>
              <a:t> LAWS of MOTION </a:t>
            </a:r>
            <a:r>
              <a:rPr lang="tr-TR" sz="3000" b="1" i="1" dirty="0" err="1" smtClean="0">
                <a:solidFill>
                  <a:srgbClr val="FF0000"/>
                </a:solidFill>
              </a:rPr>
              <a:t>NEWTON’s</a:t>
            </a:r>
            <a:r>
              <a:rPr lang="tr-TR" sz="3000" b="1" i="1" dirty="0" smtClean="0">
                <a:solidFill>
                  <a:srgbClr val="FF0000"/>
                </a:solidFill>
              </a:rPr>
              <a:t> LAWS</a:t>
            </a:r>
            <a:endParaRPr lang="tr-TR" sz="3000" b="1" i="1" dirty="0">
              <a:solidFill>
                <a:srgbClr val="FF0000"/>
              </a:solidFill>
            </a:endParaRPr>
          </a:p>
        </p:txBody>
      </p:sp>
      <p:sp>
        <p:nvSpPr>
          <p:cNvPr id="5" name="Altbilgi Yer Tutucusu 4"/>
          <p:cNvSpPr>
            <a:spLocks noGrp="1"/>
          </p:cNvSpPr>
          <p:nvPr>
            <p:ph type="ftr" sz="quarter" idx="11"/>
          </p:nvPr>
        </p:nvSpPr>
        <p:spPr/>
        <p:txBody>
          <a:bodyPr/>
          <a:lstStyle/>
          <a:p>
            <a:r>
              <a:rPr lang="tr-TR" dirty="0" smtClean="0"/>
              <a:t>YILDIZ TEKNİK ÜNİVERSİTESİ FEN EDEBİYAT FAKÜLTESİ FİZİK BÖLÜMÜ</a:t>
            </a:r>
            <a:endParaRPr lang="tr-TR" dirty="0"/>
          </a:p>
        </p:txBody>
      </p:sp>
      <p:sp>
        <p:nvSpPr>
          <p:cNvPr id="6" name="Slayt Numarası Yer Tutucusu 5"/>
          <p:cNvSpPr>
            <a:spLocks noGrp="1"/>
          </p:cNvSpPr>
          <p:nvPr>
            <p:ph type="sldNum" sz="quarter" idx="12"/>
          </p:nvPr>
        </p:nvSpPr>
        <p:spPr/>
        <p:txBody>
          <a:bodyPr/>
          <a:lstStyle/>
          <a:p>
            <a:fld id="{8671BACA-4D67-49C6-B372-AD1FA4BF7E8B}" type="slidenum">
              <a:rPr lang="tr-TR" smtClean="0"/>
              <a:t>38</a:t>
            </a:fld>
            <a:endParaRPr lang="tr-TR"/>
          </a:p>
        </p:txBody>
      </p:sp>
      <p:sp>
        <p:nvSpPr>
          <p:cNvPr id="4" name="Dikdörtgen 3"/>
          <p:cNvSpPr/>
          <p:nvPr/>
        </p:nvSpPr>
        <p:spPr>
          <a:xfrm>
            <a:off x="233929" y="419303"/>
            <a:ext cx="5364289" cy="523220"/>
          </a:xfrm>
          <a:prstGeom prst="rect">
            <a:avLst/>
          </a:prstGeom>
        </p:spPr>
        <p:txBody>
          <a:bodyPr wrap="none">
            <a:spAutoFit/>
          </a:bodyPr>
          <a:lstStyle/>
          <a:p>
            <a:r>
              <a:rPr lang="en-US" sz="2800" b="1" i="1" u="sng" dirty="0">
                <a:solidFill>
                  <a:srgbClr val="FF0000"/>
                </a:solidFill>
              </a:rPr>
              <a:t>4.5 Applications of Newton’s </a:t>
            </a:r>
            <a:r>
              <a:rPr lang="en-US" sz="2800" b="1" i="1" u="sng" dirty="0" smtClean="0">
                <a:solidFill>
                  <a:srgbClr val="FF0000"/>
                </a:solidFill>
              </a:rPr>
              <a:t>Laws</a:t>
            </a:r>
            <a:r>
              <a:rPr lang="tr-TR" sz="2800" b="1" i="1" u="sng" dirty="0" smtClean="0">
                <a:solidFill>
                  <a:srgbClr val="FF0000"/>
                </a:solidFill>
              </a:rPr>
              <a:t>:</a:t>
            </a:r>
          </a:p>
        </p:txBody>
      </p:sp>
      <p:pic>
        <p:nvPicPr>
          <p:cNvPr id="3" name="Resim 2"/>
          <p:cNvPicPr>
            <a:picLocks noChangeAspect="1"/>
          </p:cNvPicPr>
          <p:nvPr/>
        </p:nvPicPr>
        <p:blipFill>
          <a:blip r:embed="rId2"/>
          <a:stretch>
            <a:fillRect/>
          </a:stretch>
        </p:blipFill>
        <p:spPr>
          <a:xfrm>
            <a:off x="203589" y="1081995"/>
            <a:ext cx="7670021" cy="1852794"/>
          </a:xfrm>
          <a:prstGeom prst="rect">
            <a:avLst/>
          </a:prstGeom>
        </p:spPr>
      </p:pic>
      <p:sp>
        <p:nvSpPr>
          <p:cNvPr id="13" name="Dikdörtgen 12"/>
          <p:cNvSpPr/>
          <p:nvPr/>
        </p:nvSpPr>
        <p:spPr>
          <a:xfrm>
            <a:off x="2916073" y="1871889"/>
            <a:ext cx="663150" cy="2878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Resim 9"/>
          <p:cNvPicPr>
            <a:picLocks noChangeAspect="1"/>
          </p:cNvPicPr>
          <p:nvPr/>
        </p:nvPicPr>
        <p:blipFill>
          <a:blip r:embed="rId3"/>
          <a:stretch>
            <a:fillRect/>
          </a:stretch>
        </p:blipFill>
        <p:spPr>
          <a:xfrm>
            <a:off x="8830964" y="725546"/>
            <a:ext cx="2176671" cy="2678208"/>
          </a:xfrm>
          <a:prstGeom prst="rect">
            <a:avLst/>
          </a:prstGeom>
        </p:spPr>
      </p:pic>
      <p:pic>
        <p:nvPicPr>
          <p:cNvPr id="11" name="Resim 10"/>
          <p:cNvPicPr>
            <a:picLocks noChangeAspect="1"/>
          </p:cNvPicPr>
          <p:nvPr/>
        </p:nvPicPr>
        <p:blipFill>
          <a:blip r:embed="rId4"/>
          <a:stretch>
            <a:fillRect/>
          </a:stretch>
        </p:blipFill>
        <p:spPr>
          <a:xfrm>
            <a:off x="8454834" y="3632476"/>
            <a:ext cx="3458491" cy="3000413"/>
          </a:xfrm>
          <a:prstGeom prst="rect">
            <a:avLst/>
          </a:prstGeom>
        </p:spPr>
      </p:pic>
      <p:pic>
        <p:nvPicPr>
          <p:cNvPr id="12" name="Resim 11"/>
          <p:cNvPicPr>
            <a:picLocks noChangeAspect="1"/>
          </p:cNvPicPr>
          <p:nvPr/>
        </p:nvPicPr>
        <p:blipFill>
          <a:blip r:embed="rId5"/>
          <a:stretch>
            <a:fillRect/>
          </a:stretch>
        </p:blipFill>
        <p:spPr>
          <a:xfrm>
            <a:off x="233929" y="3074261"/>
            <a:ext cx="8634208" cy="2484335"/>
          </a:xfrm>
          <a:prstGeom prst="rect">
            <a:avLst/>
          </a:prstGeom>
        </p:spPr>
      </p:pic>
    </p:spTree>
    <p:extLst>
      <p:ext uri="{BB962C8B-B14F-4D97-AF65-F5344CB8AC3E}">
        <p14:creationId xmlns:p14="http://schemas.microsoft.com/office/powerpoint/2010/main" val="33584889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77742"/>
            <a:ext cx="10515600" cy="305435"/>
          </a:xfrm>
        </p:spPr>
        <p:txBody>
          <a:bodyPr>
            <a:normAutofit fontScale="90000"/>
          </a:bodyPr>
          <a:lstStyle/>
          <a:p>
            <a:r>
              <a:rPr lang="tr-TR" sz="3000" b="1" i="1" dirty="0" err="1" smtClean="0">
                <a:solidFill>
                  <a:srgbClr val="FF0000"/>
                </a:solidFill>
              </a:rPr>
              <a:t>The</a:t>
            </a:r>
            <a:r>
              <a:rPr lang="tr-TR" sz="3000" b="1" i="1" dirty="0" smtClean="0">
                <a:solidFill>
                  <a:srgbClr val="FF0000"/>
                </a:solidFill>
              </a:rPr>
              <a:t> LAWS of MOTION </a:t>
            </a:r>
            <a:r>
              <a:rPr lang="tr-TR" sz="3000" b="1" i="1" dirty="0" err="1" smtClean="0">
                <a:solidFill>
                  <a:srgbClr val="FF0000"/>
                </a:solidFill>
              </a:rPr>
              <a:t>NEWTON’s</a:t>
            </a:r>
            <a:r>
              <a:rPr lang="tr-TR" sz="3000" b="1" i="1" dirty="0" smtClean="0">
                <a:solidFill>
                  <a:srgbClr val="FF0000"/>
                </a:solidFill>
              </a:rPr>
              <a:t> LAWS</a:t>
            </a:r>
            <a:endParaRPr lang="tr-TR" sz="3000" b="1" i="1" dirty="0">
              <a:solidFill>
                <a:srgbClr val="FF0000"/>
              </a:solidFill>
            </a:endParaRPr>
          </a:p>
        </p:txBody>
      </p:sp>
      <p:sp>
        <p:nvSpPr>
          <p:cNvPr id="5" name="Altbilgi Yer Tutucusu 4"/>
          <p:cNvSpPr>
            <a:spLocks noGrp="1"/>
          </p:cNvSpPr>
          <p:nvPr>
            <p:ph type="ftr" sz="quarter" idx="11"/>
          </p:nvPr>
        </p:nvSpPr>
        <p:spPr/>
        <p:txBody>
          <a:bodyPr/>
          <a:lstStyle/>
          <a:p>
            <a:r>
              <a:rPr lang="tr-TR" dirty="0" smtClean="0"/>
              <a:t>YILDIZ TEKNİK ÜNİVERSİTESİ FEN EDEBİYAT FAKÜLTESİ FİZİK BÖLÜMÜ</a:t>
            </a:r>
            <a:endParaRPr lang="tr-TR" dirty="0"/>
          </a:p>
        </p:txBody>
      </p:sp>
      <p:sp>
        <p:nvSpPr>
          <p:cNvPr id="6" name="Slayt Numarası Yer Tutucusu 5"/>
          <p:cNvSpPr>
            <a:spLocks noGrp="1"/>
          </p:cNvSpPr>
          <p:nvPr>
            <p:ph type="sldNum" sz="quarter" idx="12"/>
          </p:nvPr>
        </p:nvSpPr>
        <p:spPr/>
        <p:txBody>
          <a:bodyPr/>
          <a:lstStyle/>
          <a:p>
            <a:fld id="{8671BACA-4D67-49C6-B372-AD1FA4BF7E8B}" type="slidenum">
              <a:rPr lang="tr-TR" smtClean="0"/>
              <a:t>39</a:t>
            </a:fld>
            <a:endParaRPr lang="tr-TR"/>
          </a:p>
        </p:txBody>
      </p:sp>
      <p:sp>
        <p:nvSpPr>
          <p:cNvPr id="4" name="Dikdörtgen 3"/>
          <p:cNvSpPr/>
          <p:nvPr/>
        </p:nvSpPr>
        <p:spPr>
          <a:xfrm>
            <a:off x="233929" y="419303"/>
            <a:ext cx="5364289" cy="523220"/>
          </a:xfrm>
          <a:prstGeom prst="rect">
            <a:avLst/>
          </a:prstGeom>
        </p:spPr>
        <p:txBody>
          <a:bodyPr wrap="none">
            <a:spAutoFit/>
          </a:bodyPr>
          <a:lstStyle/>
          <a:p>
            <a:r>
              <a:rPr lang="en-US" sz="2800" b="1" i="1" u="sng" dirty="0">
                <a:solidFill>
                  <a:srgbClr val="FF0000"/>
                </a:solidFill>
              </a:rPr>
              <a:t>4.5 Applications of Newton’s </a:t>
            </a:r>
            <a:r>
              <a:rPr lang="en-US" sz="2800" b="1" i="1" u="sng" dirty="0" smtClean="0">
                <a:solidFill>
                  <a:srgbClr val="FF0000"/>
                </a:solidFill>
              </a:rPr>
              <a:t>Laws</a:t>
            </a:r>
            <a:r>
              <a:rPr lang="tr-TR" sz="2800" b="1" i="1" u="sng" dirty="0" smtClean="0">
                <a:solidFill>
                  <a:srgbClr val="FF0000"/>
                </a:solidFill>
              </a:rPr>
              <a:t>:</a:t>
            </a:r>
          </a:p>
        </p:txBody>
      </p:sp>
      <p:pic>
        <p:nvPicPr>
          <p:cNvPr id="3" name="Resim 2"/>
          <p:cNvPicPr>
            <a:picLocks noChangeAspect="1"/>
          </p:cNvPicPr>
          <p:nvPr/>
        </p:nvPicPr>
        <p:blipFill>
          <a:blip r:embed="rId2"/>
          <a:stretch>
            <a:fillRect/>
          </a:stretch>
        </p:blipFill>
        <p:spPr>
          <a:xfrm>
            <a:off x="203589" y="1081995"/>
            <a:ext cx="7670021" cy="1852794"/>
          </a:xfrm>
          <a:prstGeom prst="rect">
            <a:avLst/>
          </a:prstGeom>
        </p:spPr>
      </p:pic>
      <p:sp>
        <p:nvSpPr>
          <p:cNvPr id="13" name="Dikdörtgen 12"/>
          <p:cNvSpPr/>
          <p:nvPr/>
        </p:nvSpPr>
        <p:spPr>
          <a:xfrm>
            <a:off x="2916073" y="1871889"/>
            <a:ext cx="663150" cy="2878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Resim 9"/>
          <p:cNvPicPr>
            <a:picLocks noChangeAspect="1"/>
          </p:cNvPicPr>
          <p:nvPr/>
        </p:nvPicPr>
        <p:blipFill>
          <a:blip r:embed="rId3"/>
          <a:stretch>
            <a:fillRect/>
          </a:stretch>
        </p:blipFill>
        <p:spPr>
          <a:xfrm>
            <a:off x="8830964" y="725546"/>
            <a:ext cx="2176671" cy="2678208"/>
          </a:xfrm>
          <a:prstGeom prst="rect">
            <a:avLst/>
          </a:prstGeom>
        </p:spPr>
      </p:pic>
      <p:pic>
        <p:nvPicPr>
          <p:cNvPr id="11" name="Resim 10"/>
          <p:cNvPicPr>
            <a:picLocks noChangeAspect="1"/>
          </p:cNvPicPr>
          <p:nvPr/>
        </p:nvPicPr>
        <p:blipFill>
          <a:blip r:embed="rId4"/>
          <a:stretch>
            <a:fillRect/>
          </a:stretch>
        </p:blipFill>
        <p:spPr>
          <a:xfrm>
            <a:off x="739040" y="3796247"/>
            <a:ext cx="3458491" cy="3000413"/>
          </a:xfrm>
          <a:prstGeom prst="rect">
            <a:avLst/>
          </a:prstGeom>
        </p:spPr>
      </p:pic>
      <p:pic>
        <p:nvPicPr>
          <p:cNvPr id="12" name="Resim 11"/>
          <p:cNvPicPr>
            <a:picLocks noChangeAspect="1"/>
          </p:cNvPicPr>
          <p:nvPr/>
        </p:nvPicPr>
        <p:blipFill>
          <a:blip r:embed="rId5"/>
          <a:stretch>
            <a:fillRect/>
          </a:stretch>
        </p:blipFill>
        <p:spPr>
          <a:xfrm>
            <a:off x="196755" y="450454"/>
            <a:ext cx="11394353" cy="3278516"/>
          </a:xfrm>
          <a:prstGeom prst="rect">
            <a:avLst/>
          </a:prstGeom>
        </p:spPr>
      </p:pic>
      <p:sp>
        <p:nvSpPr>
          <p:cNvPr id="7" name="Dikdörtgen 6"/>
          <p:cNvSpPr/>
          <p:nvPr/>
        </p:nvSpPr>
        <p:spPr>
          <a:xfrm>
            <a:off x="2211977" y="942523"/>
            <a:ext cx="478972" cy="3985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1598022" y="1857615"/>
            <a:ext cx="478972" cy="3985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210233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77742"/>
            <a:ext cx="10515600" cy="305435"/>
          </a:xfrm>
        </p:spPr>
        <p:txBody>
          <a:bodyPr>
            <a:normAutofit fontScale="90000"/>
          </a:bodyPr>
          <a:lstStyle/>
          <a:p>
            <a:r>
              <a:rPr lang="tr-TR" sz="3000" b="1" i="1" dirty="0" err="1" smtClean="0">
                <a:solidFill>
                  <a:srgbClr val="FF0000"/>
                </a:solidFill>
              </a:rPr>
              <a:t>The</a:t>
            </a:r>
            <a:r>
              <a:rPr lang="tr-TR" sz="3000" b="1" i="1" dirty="0" smtClean="0">
                <a:solidFill>
                  <a:srgbClr val="FF0000"/>
                </a:solidFill>
              </a:rPr>
              <a:t> LAWS of MOTION </a:t>
            </a:r>
            <a:r>
              <a:rPr lang="tr-TR" sz="3000" b="1" i="1" dirty="0" err="1" smtClean="0">
                <a:solidFill>
                  <a:srgbClr val="FF0000"/>
                </a:solidFill>
              </a:rPr>
              <a:t>NEWTON’s</a:t>
            </a:r>
            <a:r>
              <a:rPr lang="tr-TR" sz="3000" b="1" i="1" dirty="0" smtClean="0">
                <a:solidFill>
                  <a:srgbClr val="FF0000"/>
                </a:solidFill>
              </a:rPr>
              <a:t> LAWS</a:t>
            </a:r>
            <a:endParaRPr lang="tr-TR" sz="3000" b="1" i="1" dirty="0">
              <a:solidFill>
                <a:srgbClr val="FF0000"/>
              </a:solidFill>
            </a:endParaRPr>
          </a:p>
        </p:txBody>
      </p:sp>
      <p:sp>
        <p:nvSpPr>
          <p:cNvPr id="3" name="İçerik Yer Tutucusu 2"/>
          <p:cNvSpPr>
            <a:spLocks noGrp="1"/>
          </p:cNvSpPr>
          <p:nvPr>
            <p:ph idx="1"/>
          </p:nvPr>
        </p:nvSpPr>
        <p:spPr>
          <a:xfrm>
            <a:off x="698862" y="1194094"/>
            <a:ext cx="9437915" cy="4351338"/>
          </a:xfrm>
        </p:spPr>
        <p:txBody>
          <a:bodyPr>
            <a:normAutofit/>
          </a:bodyPr>
          <a:lstStyle/>
          <a:p>
            <a:r>
              <a:rPr lang="en-US" dirty="0"/>
              <a:t>A force is commonly imagined as a push or a pull on some object, perhaps rapidly, as when we hit a tennis ball with a </a:t>
            </a:r>
            <a:r>
              <a:rPr lang="en-US" dirty="0" smtClean="0"/>
              <a:t>racket</a:t>
            </a:r>
            <a:r>
              <a:rPr lang="tr-TR" dirty="0" smtClean="0"/>
              <a:t>.</a:t>
            </a:r>
          </a:p>
          <a:p>
            <a:r>
              <a:rPr lang="en-US" dirty="0" smtClean="0"/>
              <a:t>We </a:t>
            </a:r>
            <a:r>
              <a:rPr lang="en-US" dirty="0"/>
              <a:t>can hit the ball at different speeds and direct it into different parts of the opponent’s court. </a:t>
            </a:r>
            <a:endParaRPr lang="tr-TR" dirty="0" smtClean="0"/>
          </a:p>
          <a:p>
            <a:r>
              <a:rPr lang="en-US" dirty="0" smtClean="0"/>
              <a:t>That </a:t>
            </a:r>
            <a:r>
              <a:rPr lang="en-US" dirty="0"/>
              <a:t>means we can control the magnitude of the applied force and also its direction, so force is a vector quantity, just like velocity and </a:t>
            </a:r>
            <a:r>
              <a:rPr lang="en-US" dirty="0" smtClean="0"/>
              <a:t>acceleration</a:t>
            </a:r>
            <a:r>
              <a:rPr lang="tr-TR" dirty="0" smtClean="0"/>
              <a:t>.</a:t>
            </a:r>
            <a:endParaRPr lang="tr-TR" dirty="0"/>
          </a:p>
        </p:txBody>
      </p:sp>
      <p:sp>
        <p:nvSpPr>
          <p:cNvPr id="5" name="Altbilgi Yer Tutucusu 4"/>
          <p:cNvSpPr>
            <a:spLocks noGrp="1"/>
          </p:cNvSpPr>
          <p:nvPr>
            <p:ph type="ftr" sz="quarter" idx="11"/>
          </p:nvPr>
        </p:nvSpPr>
        <p:spPr/>
        <p:txBody>
          <a:bodyPr/>
          <a:lstStyle/>
          <a:p>
            <a:r>
              <a:rPr lang="tr-TR" dirty="0" smtClean="0"/>
              <a:t>YILDIZ TEKNİK ÜNİVERSİTESİ FEN EDEBİYAT FAKÜLTESİ FİZİK BÖLÜMÜ</a:t>
            </a:r>
            <a:endParaRPr lang="tr-TR" dirty="0"/>
          </a:p>
        </p:txBody>
      </p:sp>
      <p:sp>
        <p:nvSpPr>
          <p:cNvPr id="6" name="Slayt Numarası Yer Tutucusu 5"/>
          <p:cNvSpPr>
            <a:spLocks noGrp="1"/>
          </p:cNvSpPr>
          <p:nvPr>
            <p:ph type="sldNum" sz="quarter" idx="12"/>
          </p:nvPr>
        </p:nvSpPr>
        <p:spPr/>
        <p:txBody>
          <a:bodyPr/>
          <a:lstStyle/>
          <a:p>
            <a:fld id="{8671BACA-4D67-49C6-B372-AD1FA4BF7E8B}" type="slidenum">
              <a:rPr lang="tr-TR" smtClean="0"/>
              <a:t>4</a:t>
            </a:fld>
            <a:endParaRPr lang="tr-TR"/>
          </a:p>
        </p:txBody>
      </p:sp>
      <p:sp>
        <p:nvSpPr>
          <p:cNvPr id="4" name="Dikdörtgen 3"/>
          <p:cNvSpPr/>
          <p:nvPr/>
        </p:nvSpPr>
        <p:spPr>
          <a:xfrm>
            <a:off x="233929" y="419303"/>
            <a:ext cx="1568891" cy="492443"/>
          </a:xfrm>
          <a:prstGeom prst="rect">
            <a:avLst/>
          </a:prstGeom>
        </p:spPr>
        <p:txBody>
          <a:bodyPr wrap="none">
            <a:spAutoFit/>
          </a:bodyPr>
          <a:lstStyle/>
          <a:p>
            <a:r>
              <a:rPr lang="en-US" sz="2600" b="1" u="sng" dirty="0">
                <a:solidFill>
                  <a:srgbClr val="FF0000"/>
                </a:solidFill>
              </a:rPr>
              <a:t>4.1 </a:t>
            </a:r>
            <a:r>
              <a:rPr lang="en-US" sz="2600" b="1" u="sng" dirty="0" smtClean="0">
                <a:solidFill>
                  <a:srgbClr val="FF0000"/>
                </a:solidFill>
              </a:rPr>
              <a:t>Forces</a:t>
            </a:r>
            <a:endParaRPr lang="tr-TR" sz="2600" b="1" u="sng" dirty="0">
              <a:solidFill>
                <a:srgbClr val="FF0000"/>
              </a:solidFill>
            </a:endParaRPr>
          </a:p>
        </p:txBody>
      </p:sp>
      <p:pic>
        <p:nvPicPr>
          <p:cNvPr id="7" name="Resim 6"/>
          <p:cNvPicPr>
            <a:picLocks noChangeAspect="1"/>
          </p:cNvPicPr>
          <p:nvPr/>
        </p:nvPicPr>
        <p:blipFill>
          <a:blip r:embed="rId2"/>
          <a:stretch>
            <a:fillRect/>
          </a:stretch>
        </p:blipFill>
        <p:spPr>
          <a:xfrm>
            <a:off x="9800334" y="111960"/>
            <a:ext cx="2173951" cy="2832120"/>
          </a:xfrm>
          <a:prstGeom prst="rect">
            <a:avLst/>
          </a:prstGeom>
        </p:spPr>
      </p:pic>
    </p:spTree>
    <p:extLst>
      <p:ext uri="{BB962C8B-B14F-4D97-AF65-F5344CB8AC3E}">
        <p14:creationId xmlns:p14="http://schemas.microsoft.com/office/powerpoint/2010/main" val="16202798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77742"/>
            <a:ext cx="10515600" cy="305435"/>
          </a:xfrm>
        </p:spPr>
        <p:txBody>
          <a:bodyPr>
            <a:normAutofit fontScale="90000"/>
          </a:bodyPr>
          <a:lstStyle/>
          <a:p>
            <a:r>
              <a:rPr lang="tr-TR" sz="3000" b="1" i="1" dirty="0" err="1" smtClean="0">
                <a:solidFill>
                  <a:srgbClr val="FF0000"/>
                </a:solidFill>
              </a:rPr>
              <a:t>The</a:t>
            </a:r>
            <a:r>
              <a:rPr lang="tr-TR" sz="3000" b="1" i="1" dirty="0" smtClean="0">
                <a:solidFill>
                  <a:srgbClr val="FF0000"/>
                </a:solidFill>
              </a:rPr>
              <a:t> LAWS of MOTION </a:t>
            </a:r>
            <a:r>
              <a:rPr lang="tr-TR" sz="3000" b="1" i="1" dirty="0" err="1" smtClean="0">
                <a:solidFill>
                  <a:srgbClr val="FF0000"/>
                </a:solidFill>
              </a:rPr>
              <a:t>NEWTON’s</a:t>
            </a:r>
            <a:r>
              <a:rPr lang="tr-TR" sz="3000" b="1" i="1" dirty="0" smtClean="0">
                <a:solidFill>
                  <a:srgbClr val="FF0000"/>
                </a:solidFill>
              </a:rPr>
              <a:t> LAWS</a:t>
            </a:r>
            <a:endParaRPr lang="tr-TR" sz="3000" b="1" i="1" dirty="0">
              <a:solidFill>
                <a:srgbClr val="FF0000"/>
              </a:solidFill>
            </a:endParaRPr>
          </a:p>
        </p:txBody>
      </p:sp>
      <p:sp>
        <p:nvSpPr>
          <p:cNvPr id="5" name="Altbilgi Yer Tutucusu 4"/>
          <p:cNvSpPr>
            <a:spLocks noGrp="1"/>
          </p:cNvSpPr>
          <p:nvPr>
            <p:ph type="ftr" sz="quarter" idx="11"/>
          </p:nvPr>
        </p:nvSpPr>
        <p:spPr/>
        <p:txBody>
          <a:bodyPr/>
          <a:lstStyle/>
          <a:p>
            <a:r>
              <a:rPr lang="tr-TR" dirty="0" smtClean="0"/>
              <a:t>YILDIZ TEKNİK ÜNİVERSİTESİ FEN EDEBİYAT FAKÜLTESİ FİZİK BÖLÜMÜ</a:t>
            </a:r>
            <a:endParaRPr lang="tr-TR" dirty="0"/>
          </a:p>
        </p:txBody>
      </p:sp>
      <p:sp>
        <p:nvSpPr>
          <p:cNvPr id="6" name="Slayt Numarası Yer Tutucusu 5"/>
          <p:cNvSpPr>
            <a:spLocks noGrp="1"/>
          </p:cNvSpPr>
          <p:nvPr>
            <p:ph type="sldNum" sz="quarter" idx="12"/>
          </p:nvPr>
        </p:nvSpPr>
        <p:spPr/>
        <p:txBody>
          <a:bodyPr/>
          <a:lstStyle/>
          <a:p>
            <a:fld id="{8671BACA-4D67-49C6-B372-AD1FA4BF7E8B}" type="slidenum">
              <a:rPr lang="tr-TR" smtClean="0"/>
              <a:t>40</a:t>
            </a:fld>
            <a:endParaRPr lang="tr-TR"/>
          </a:p>
        </p:txBody>
      </p:sp>
      <p:sp>
        <p:nvSpPr>
          <p:cNvPr id="4" name="Dikdörtgen 3"/>
          <p:cNvSpPr/>
          <p:nvPr/>
        </p:nvSpPr>
        <p:spPr>
          <a:xfrm>
            <a:off x="233929" y="419303"/>
            <a:ext cx="5364289" cy="523220"/>
          </a:xfrm>
          <a:prstGeom prst="rect">
            <a:avLst/>
          </a:prstGeom>
        </p:spPr>
        <p:txBody>
          <a:bodyPr wrap="none">
            <a:spAutoFit/>
          </a:bodyPr>
          <a:lstStyle/>
          <a:p>
            <a:r>
              <a:rPr lang="en-US" sz="2800" b="1" i="1" u="sng" dirty="0">
                <a:solidFill>
                  <a:srgbClr val="FF0000"/>
                </a:solidFill>
              </a:rPr>
              <a:t>4.5 Applications of Newton’s </a:t>
            </a:r>
            <a:r>
              <a:rPr lang="en-US" sz="2800" b="1" i="1" u="sng" dirty="0" smtClean="0">
                <a:solidFill>
                  <a:srgbClr val="FF0000"/>
                </a:solidFill>
              </a:rPr>
              <a:t>Laws</a:t>
            </a:r>
            <a:r>
              <a:rPr lang="tr-TR" sz="2800" b="1" i="1" u="sng" dirty="0" smtClean="0">
                <a:solidFill>
                  <a:srgbClr val="FF0000"/>
                </a:solidFill>
              </a:rPr>
              <a:t>:</a:t>
            </a:r>
          </a:p>
        </p:txBody>
      </p:sp>
      <p:pic>
        <p:nvPicPr>
          <p:cNvPr id="3" name="Resim 2"/>
          <p:cNvPicPr>
            <a:picLocks noChangeAspect="1"/>
          </p:cNvPicPr>
          <p:nvPr/>
        </p:nvPicPr>
        <p:blipFill>
          <a:blip r:embed="rId2"/>
          <a:stretch>
            <a:fillRect/>
          </a:stretch>
        </p:blipFill>
        <p:spPr>
          <a:xfrm>
            <a:off x="203589" y="1081995"/>
            <a:ext cx="7670021" cy="1852794"/>
          </a:xfrm>
          <a:prstGeom prst="rect">
            <a:avLst/>
          </a:prstGeom>
        </p:spPr>
      </p:pic>
      <p:sp>
        <p:nvSpPr>
          <p:cNvPr id="13" name="Dikdörtgen 12"/>
          <p:cNvSpPr/>
          <p:nvPr/>
        </p:nvSpPr>
        <p:spPr>
          <a:xfrm>
            <a:off x="2916073" y="1871889"/>
            <a:ext cx="663150" cy="2878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Resim 9"/>
          <p:cNvPicPr>
            <a:picLocks noChangeAspect="1"/>
          </p:cNvPicPr>
          <p:nvPr/>
        </p:nvPicPr>
        <p:blipFill>
          <a:blip r:embed="rId3"/>
          <a:stretch>
            <a:fillRect/>
          </a:stretch>
        </p:blipFill>
        <p:spPr>
          <a:xfrm>
            <a:off x="8830964" y="725546"/>
            <a:ext cx="2176671" cy="2678208"/>
          </a:xfrm>
          <a:prstGeom prst="rect">
            <a:avLst/>
          </a:prstGeom>
        </p:spPr>
      </p:pic>
      <p:pic>
        <p:nvPicPr>
          <p:cNvPr id="11" name="Resim 10"/>
          <p:cNvPicPr>
            <a:picLocks noChangeAspect="1"/>
          </p:cNvPicPr>
          <p:nvPr/>
        </p:nvPicPr>
        <p:blipFill>
          <a:blip r:embed="rId4"/>
          <a:stretch>
            <a:fillRect/>
          </a:stretch>
        </p:blipFill>
        <p:spPr>
          <a:xfrm>
            <a:off x="739040" y="3796247"/>
            <a:ext cx="3458491" cy="3000413"/>
          </a:xfrm>
          <a:prstGeom prst="rect">
            <a:avLst/>
          </a:prstGeom>
        </p:spPr>
      </p:pic>
      <p:sp>
        <p:nvSpPr>
          <p:cNvPr id="7" name="Dikdörtgen 6"/>
          <p:cNvSpPr/>
          <p:nvPr/>
        </p:nvSpPr>
        <p:spPr>
          <a:xfrm>
            <a:off x="2211977" y="942523"/>
            <a:ext cx="478972" cy="3985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1598022" y="1857615"/>
            <a:ext cx="478972" cy="3985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Resim 7"/>
          <p:cNvPicPr>
            <a:picLocks noChangeAspect="1"/>
          </p:cNvPicPr>
          <p:nvPr/>
        </p:nvPicPr>
        <p:blipFill>
          <a:blip r:embed="rId5"/>
          <a:stretch>
            <a:fillRect/>
          </a:stretch>
        </p:blipFill>
        <p:spPr>
          <a:xfrm>
            <a:off x="34835" y="419303"/>
            <a:ext cx="10972800" cy="3351692"/>
          </a:xfrm>
          <a:prstGeom prst="rect">
            <a:avLst/>
          </a:prstGeom>
        </p:spPr>
      </p:pic>
    </p:spTree>
    <p:extLst>
      <p:ext uri="{BB962C8B-B14F-4D97-AF65-F5344CB8AC3E}">
        <p14:creationId xmlns:p14="http://schemas.microsoft.com/office/powerpoint/2010/main" val="39473355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77742"/>
            <a:ext cx="10515600" cy="305435"/>
          </a:xfrm>
        </p:spPr>
        <p:txBody>
          <a:bodyPr>
            <a:normAutofit fontScale="90000"/>
          </a:bodyPr>
          <a:lstStyle/>
          <a:p>
            <a:r>
              <a:rPr lang="tr-TR" sz="3000" b="1" i="1" dirty="0" err="1" smtClean="0">
                <a:solidFill>
                  <a:srgbClr val="FF0000"/>
                </a:solidFill>
              </a:rPr>
              <a:t>The</a:t>
            </a:r>
            <a:r>
              <a:rPr lang="tr-TR" sz="3000" b="1" i="1" dirty="0" smtClean="0">
                <a:solidFill>
                  <a:srgbClr val="FF0000"/>
                </a:solidFill>
              </a:rPr>
              <a:t> LAWS of MOTION </a:t>
            </a:r>
            <a:r>
              <a:rPr lang="tr-TR" sz="3000" b="1" i="1" dirty="0" err="1" smtClean="0">
                <a:solidFill>
                  <a:srgbClr val="FF0000"/>
                </a:solidFill>
              </a:rPr>
              <a:t>NEWTON’s</a:t>
            </a:r>
            <a:r>
              <a:rPr lang="tr-TR" sz="3000" b="1" i="1" dirty="0" smtClean="0">
                <a:solidFill>
                  <a:srgbClr val="FF0000"/>
                </a:solidFill>
              </a:rPr>
              <a:t> LAWS</a:t>
            </a:r>
            <a:endParaRPr lang="tr-TR" sz="3000" b="1" i="1" dirty="0">
              <a:solidFill>
                <a:srgbClr val="FF0000"/>
              </a:solidFill>
            </a:endParaRPr>
          </a:p>
        </p:txBody>
      </p:sp>
      <p:sp>
        <p:nvSpPr>
          <p:cNvPr id="5" name="Altbilgi Yer Tutucusu 4"/>
          <p:cNvSpPr>
            <a:spLocks noGrp="1"/>
          </p:cNvSpPr>
          <p:nvPr>
            <p:ph type="ftr" sz="quarter" idx="11"/>
          </p:nvPr>
        </p:nvSpPr>
        <p:spPr/>
        <p:txBody>
          <a:bodyPr/>
          <a:lstStyle/>
          <a:p>
            <a:r>
              <a:rPr lang="tr-TR" dirty="0" smtClean="0"/>
              <a:t>YILDIZ TEKNİK ÜNİVERSİTESİ FEN EDEBİYAT FAKÜLTESİ FİZİK BÖLÜMÜ</a:t>
            </a:r>
            <a:endParaRPr lang="tr-TR" dirty="0"/>
          </a:p>
        </p:txBody>
      </p:sp>
      <p:sp>
        <p:nvSpPr>
          <p:cNvPr id="6" name="Slayt Numarası Yer Tutucusu 5"/>
          <p:cNvSpPr>
            <a:spLocks noGrp="1"/>
          </p:cNvSpPr>
          <p:nvPr>
            <p:ph type="sldNum" sz="quarter" idx="12"/>
          </p:nvPr>
        </p:nvSpPr>
        <p:spPr/>
        <p:txBody>
          <a:bodyPr/>
          <a:lstStyle/>
          <a:p>
            <a:fld id="{8671BACA-4D67-49C6-B372-AD1FA4BF7E8B}" type="slidenum">
              <a:rPr lang="tr-TR" smtClean="0"/>
              <a:t>41</a:t>
            </a:fld>
            <a:endParaRPr lang="tr-TR"/>
          </a:p>
        </p:txBody>
      </p:sp>
      <p:sp>
        <p:nvSpPr>
          <p:cNvPr id="4" name="Dikdörtgen 3"/>
          <p:cNvSpPr/>
          <p:nvPr/>
        </p:nvSpPr>
        <p:spPr>
          <a:xfrm>
            <a:off x="233929" y="419303"/>
            <a:ext cx="5364289" cy="523220"/>
          </a:xfrm>
          <a:prstGeom prst="rect">
            <a:avLst/>
          </a:prstGeom>
        </p:spPr>
        <p:txBody>
          <a:bodyPr wrap="none">
            <a:spAutoFit/>
          </a:bodyPr>
          <a:lstStyle/>
          <a:p>
            <a:r>
              <a:rPr lang="en-US" sz="2800" b="1" i="1" u="sng" dirty="0">
                <a:solidFill>
                  <a:srgbClr val="FF0000"/>
                </a:solidFill>
              </a:rPr>
              <a:t>4.5 Applications of Newton’s </a:t>
            </a:r>
            <a:r>
              <a:rPr lang="en-US" sz="2800" b="1" i="1" u="sng" dirty="0" smtClean="0">
                <a:solidFill>
                  <a:srgbClr val="FF0000"/>
                </a:solidFill>
              </a:rPr>
              <a:t>Laws</a:t>
            </a:r>
            <a:r>
              <a:rPr lang="tr-TR" sz="2800" b="1" i="1" u="sng" dirty="0" smtClean="0">
                <a:solidFill>
                  <a:srgbClr val="FF0000"/>
                </a:solidFill>
              </a:rPr>
              <a:t>:</a:t>
            </a:r>
          </a:p>
        </p:txBody>
      </p:sp>
      <p:sp>
        <p:nvSpPr>
          <p:cNvPr id="13" name="Dikdörtgen 12"/>
          <p:cNvSpPr/>
          <p:nvPr/>
        </p:nvSpPr>
        <p:spPr>
          <a:xfrm>
            <a:off x="2916073" y="1871889"/>
            <a:ext cx="663150" cy="2878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2211977" y="942523"/>
            <a:ext cx="478972" cy="3985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1598022" y="1857615"/>
            <a:ext cx="478972" cy="3985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9" name="Resim 8"/>
          <p:cNvPicPr>
            <a:picLocks noChangeAspect="1"/>
          </p:cNvPicPr>
          <p:nvPr/>
        </p:nvPicPr>
        <p:blipFill>
          <a:blip r:embed="rId2"/>
          <a:stretch>
            <a:fillRect/>
          </a:stretch>
        </p:blipFill>
        <p:spPr>
          <a:xfrm>
            <a:off x="125496" y="988987"/>
            <a:ext cx="6745731" cy="2053640"/>
          </a:xfrm>
          <a:prstGeom prst="rect">
            <a:avLst/>
          </a:prstGeom>
        </p:spPr>
      </p:pic>
      <p:sp>
        <p:nvSpPr>
          <p:cNvPr id="15" name="Dikdörtgen 14"/>
          <p:cNvSpPr/>
          <p:nvPr/>
        </p:nvSpPr>
        <p:spPr>
          <a:xfrm>
            <a:off x="4898572" y="1349034"/>
            <a:ext cx="478972" cy="3985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2" name="Resim 11"/>
          <p:cNvPicPr>
            <a:picLocks noChangeAspect="1"/>
          </p:cNvPicPr>
          <p:nvPr/>
        </p:nvPicPr>
        <p:blipFill>
          <a:blip r:embed="rId3"/>
          <a:stretch>
            <a:fillRect/>
          </a:stretch>
        </p:blipFill>
        <p:spPr>
          <a:xfrm>
            <a:off x="5610477" y="3344513"/>
            <a:ext cx="6000246" cy="3513487"/>
          </a:xfrm>
          <a:prstGeom prst="rect">
            <a:avLst/>
          </a:prstGeom>
        </p:spPr>
      </p:pic>
    </p:spTree>
    <p:extLst>
      <p:ext uri="{BB962C8B-B14F-4D97-AF65-F5344CB8AC3E}">
        <p14:creationId xmlns:p14="http://schemas.microsoft.com/office/powerpoint/2010/main" val="40177798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77742"/>
            <a:ext cx="10515600" cy="305435"/>
          </a:xfrm>
        </p:spPr>
        <p:txBody>
          <a:bodyPr>
            <a:normAutofit fontScale="90000"/>
          </a:bodyPr>
          <a:lstStyle/>
          <a:p>
            <a:r>
              <a:rPr lang="tr-TR" sz="3000" b="1" i="1" dirty="0" err="1" smtClean="0">
                <a:solidFill>
                  <a:srgbClr val="FF0000"/>
                </a:solidFill>
              </a:rPr>
              <a:t>The</a:t>
            </a:r>
            <a:r>
              <a:rPr lang="tr-TR" sz="3000" b="1" i="1" dirty="0" smtClean="0">
                <a:solidFill>
                  <a:srgbClr val="FF0000"/>
                </a:solidFill>
              </a:rPr>
              <a:t> LAWS of MOTION </a:t>
            </a:r>
            <a:r>
              <a:rPr lang="tr-TR" sz="3000" b="1" i="1" dirty="0" err="1" smtClean="0">
                <a:solidFill>
                  <a:srgbClr val="FF0000"/>
                </a:solidFill>
              </a:rPr>
              <a:t>NEWTON’s</a:t>
            </a:r>
            <a:r>
              <a:rPr lang="tr-TR" sz="3000" b="1" i="1" dirty="0" smtClean="0">
                <a:solidFill>
                  <a:srgbClr val="FF0000"/>
                </a:solidFill>
              </a:rPr>
              <a:t> LAWS</a:t>
            </a:r>
            <a:endParaRPr lang="tr-TR" sz="3000" b="1" i="1" dirty="0">
              <a:solidFill>
                <a:srgbClr val="FF0000"/>
              </a:solidFill>
            </a:endParaRPr>
          </a:p>
        </p:txBody>
      </p:sp>
      <p:sp>
        <p:nvSpPr>
          <p:cNvPr id="5" name="Altbilgi Yer Tutucusu 4"/>
          <p:cNvSpPr>
            <a:spLocks noGrp="1"/>
          </p:cNvSpPr>
          <p:nvPr>
            <p:ph type="ftr" sz="quarter" idx="11"/>
          </p:nvPr>
        </p:nvSpPr>
        <p:spPr/>
        <p:txBody>
          <a:bodyPr/>
          <a:lstStyle/>
          <a:p>
            <a:r>
              <a:rPr lang="tr-TR" dirty="0" smtClean="0"/>
              <a:t>YILDIZ TEKNİK ÜNİVERSİTESİ FEN EDEBİYAT FAKÜLTESİ FİZİK BÖLÜMÜ</a:t>
            </a:r>
            <a:endParaRPr lang="tr-TR" dirty="0"/>
          </a:p>
        </p:txBody>
      </p:sp>
      <p:sp>
        <p:nvSpPr>
          <p:cNvPr id="6" name="Slayt Numarası Yer Tutucusu 5"/>
          <p:cNvSpPr>
            <a:spLocks noGrp="1"/>
          </p:cNvSpPr>
          <p:nvPr>
            <p:ph type="sldNum" sz="quarter" idx="12"/>
          </p:nvPr>
        </p:nvSpPr>
        <p:spPr/>
        <p:txBody>
          <a:bodyPr/>
          <a:lstStyle/>
          <a:p>
            <a:fld id="{8671BACA-4D67-49C6-B372-AD1FA4BF7E8B}" type="slidenum">
              <a:rPr lang="tr-TR" smtClean="0"/>
              <a:t>42</a:t>
            </a:fld>
            <a:endParaRPr lang="tr-TR"/>
          </a:p>
        </p:txBody>
      </p:sp>
      <p:sp>
        <p:nvSpPr>
          <p:cNvPr id="4" name="Dikdörtgen 3"/>
          <p:cNvSpPr/>
          <p:nvPr/>
        </p:nvSpPr>
        <p:spPr>
          <a:xfrm>
            <a:off x="233929" y="419303"/>
            <a:ext cx="5364289" cy="523220"/>
          </a:xfrm>
          <a:prstGeom prst="rect">
            <a:avLst/>
          </a:prstGeom>
        </p:spPr>
        <p:txBody>
          <a:bodyPr wrap="none">
            <a:spAutoFit/>
          </a:bodyPr>
          <a:lstStyle/>
          <a:p>
            <a:r>
              <a:rPr lang="en-US" sz="2800" b="1" i="1" u="sng" dirty="0">
                <a:solidFill>
                  <a:srgbClr val="FF0000"/>
                </a:solidFill>
              </a:rPr>
              <a:t>4.5 Applications of Newton’s </a:t>
            </a:r>
            <a:r>
              <a:rPr lang="en-US" sz="2800" b="1" i="1" u="sng" dirty="0" smtClean="0">
                <a:solidFill>
                  <a:srgbClr val="FF0000"/>
                </a:solidFill>
              </a:rPr>
              <a:t>Laws</a:t>
            </a:r>
            <a:r>
              <a:rPr lang="tr-TR" sz="2800" b="1" i="1" u="sng" dirty="0" smtClean="0">
                <a:solidFill>
                  <a:srgbClr val="FF0000"/>
                </a:solidFill>
              </a:rPr>
              <a:t>:</a:t>
            </a:r>
          </a:p>
        </p:txBody>
      </p:sp>
      <p:sp>
        <p:nvSpPr>
          <p:cNvPr id="13" name="Dikdörtgen 12"/>
          <p:cNvSpPr/>
          <p:nvPr/>
        </p:nvSpPr>
        <p:spPr>
          <a:xfrm>
            <a:off x="2916073" y="1871889"/>
            <a:ext cx="663150" cy="2878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2211977" y="942523"/>
            <a:ext cx="478972" cy="3985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1598022" y="1857615"/>
            <a:ext cx="478972" cy="3985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9" name="Resim 8"/>
          <p:cNvPicPr>
            <a:picLocks noChangeAspect="1"/>
          </p:cNvPicPr>
          <p:nvPr/>
        </p:nvPicPr>
        <p:blipFill>
          <a:blip r:embed="rId2"/>
          <a:stretch>
            <a:fillRect/>
          </a:stretch>
        </p:blipFill>
        <p:spPr>
          <a:xfrm>
            <a:off x="125496" y="988987"/>
            <a:ext cx="6745731" cy="2053640"/>
          </a:xfrm>
          <a:prstGeom prst="rect">
            <a:avLst/>
          </a:prstGeom>
        </p:spPr>
      </p:pic>
      <p:sp>
        <p:nvSpPr>
          <p:cNvPr id="15" name="Dikdörtgen 14"/>
          <p:cNvSpPr/>
          <p:nvPr/>
        </p:nvSpPr>
        <p:spPr>
          <a:xfrm>
            <a:off x="4898572" y="1349034"/>
            <a:ext cx="478972" cy="3985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2" name="Resim 11"/>
          <p:cNvPicPr>
            <a:picLocks noChangeAspect="1"/>
          </p:cNvPicPr>
          <p:nvPr/>
        </p:nvPicPr>
        <p:blipFill>
          <a:blip r:embed="rId3"/>
          <a:stretch>
            <a:fillRect/>
          </a:stretch>
        </p:blipFill>
        <p:spPr>
          <a:xfrm>
            <a:off x="5610477" y="3344513"/>
            <a:ext cx="6000246" cy="3513487"/>
          </a:xfrm>
          <a:prstGeom prst="rect">
            <a:avLst/>
          </a:prstGeom>
        </p:spPr>
      </p:pic>
      <p:pic>
        <p:nvPicPr>
          <p:cNvPr id="3" name="Resim 2"/>
          <p:cNvPicPr>
            <a:picLocks noChangeAspect="1"/>
          </p:cNvPicPr>
          <p:nvPr/>
        </p:nvPicPr>
        <p:blipFill>
          <a:blip r:embed="rId4"/>
          <a:stretch>
            <a:fillRect/>
          </a:stretch>
        </p:blipFill>
        <p:spPr>
          <a:xfrm>
            <a:off x="125495" y="517880"/>
            <a:ext cx="11134687" cy="3101950"/>
          </a:xfrm>
          <a:prstGeom prst="rect">
            <a:avLst/>
          </a:prstGeom>
        </p:spPr>
      </p:pic>
    </p:spTree>
    <p:extLst>
      <p:ext uri="{BB962C8B-B14F-4D97-AF65-F5344CB8AC3E}">
        <p14:creationId xmlns:p14="http://schemas.microsoft.com/office/powerpoint/2010/main" val="8161032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77742"/>
            <a:ext cx="10515600" cy="305435"/>
          </a:xfrm>
        </p:spPr>
        <p:txBody>
          <a:bodyPr>
            <a:normAutofit fontScale="90000"/>
          </a:bodyPr>
          <a:lstStyle/>
          <a:p>
            <a:r>
              <a:rPr lang="tr-TR" sz="3000" b="1" i="1" dirty="0" err="1" smtClean="0">
                <a:solidFill>
                  <a:srgbClr val="FF0000"/>
                </a:solidFill>
              </a:rPr>
              <a:t>The</a:t>
            </a:r>
            <a:r>
              <a:rPr lang="tr-TR" sz="3000" b="1" i="1" dirty="0" smtClean="0">
                <a:solidFill>
                  <a:srgbClr val="FF0000"/>
                </a:solidFill>
              </a:rPr>
              <a:t> LAWS of MOTION </a:t>
            </a:r>
            <a:r>
              <a:rPr lang="tr-TR" sz="3000" b="1" i="1" dirty="0" err="1" smtClean="0">
                <a:solidFill>
                  <a:srgbClr val="FF0000"/>
                </a:solidFill>
              </a:rPr>
              <a:t>NEWTON’s</a:t>
            </a:r>
            <a:r>
              <a:rPr lang="tr-TR" sz="3000" b="1" i="1" dirty="0" smtClean="0">
                <a:solidFill>
                  <a:srgbClr val="FF0000"/>
                </a:solidFill>
              </a:rPr>
              <a:t> LAWS</a:t>
            </a:r>
            <a:endParaRPr lang="tr-TR" sz="3000" b="1" i="1" dirty="0">
              <a:solidFill>
                <a:srgbClr val="FF0000"/>
              </a:solidFill>
            </a:endParaRPr>
          </a:p>
        </p:txBody>
      </p:sp>
      <p:sp>
        <p:nvSpPr>
          <p:cNvPr id="5" name="Altbilgi Yer Tutucusu 4"/>
          <p:cNvSpPr>
            <a:spLocks noGrp="1"/>
          </p:cNvSpPr>
          <p:nvPr>
            <p:ph type="ftr" sz="quarter" idx="11"/>
          </p:nvPr>
        </p:nvSpPr>
        <p:spPr/>
        <p:txBody>
          <a:bodyPr/>
          <a:lstStyle/>
          <a:p>
            <a:r>
              <a:rPr lang="tr-TR" dirty="0" smtClean="0"/>
              <a:t>YILDIZ TEKNİK ÜNİVERSİTESİ FEN EDEBİYAT FAKÜLTESİ FİZİK BÖLÜMÜ</a:t>
            </a:r>
            <a:endParaRPr lang="tr-TR" dirty="0"/>
          </a:p>
        </p:txBody>
      </p:sp>
      <p:sp>
        <p:nvSpPr>
          <p:cNvPr id="6" name="Slayt Numarası Yer Tutucusu 5"/>
          <p:cNvSpPr>
            <a:spLocks noGrp="1"/>
          </p:cNvSpPr>
          <p:nvPr>
            <p:ph type="sldNum" sz="quarter" idx="12"/>
          </p:nvPr>
        </p:nvSpPr>
        <p:spPr/>
        <p:txBody>
          <a:bodyPr/>
          <a:lstStyle/>
          <a:p>
            <a:fld id="{8671BACA-4D67-49C6-B372-AD1FA4BF7E8B}" type="slidenum">
              <a:rPr lang="tr-TR" smtClean="0"/>
              <a:t>43</a:t>
            </a:fld>
            <a:endParaRPr lang="tr-TR"/>
          </a:p>
        </p:txBody>
      </p:sp>
      <p:sp>
        <p:nvSpPr>
          <p:cNvPr id="4" name="Dikdörtgen 3"/>
          <p:cNvSpPr/>
          <p:nvPr/>
        </p:nvSpPr>
        <p:spPr>
          <a:xfrm>
            <a:off x="233929" y="419303"/>
            <a:ext cx="5364289" cy="523220"/>
          </a:xfrm>
          <a:prstGeom prst="rect">
            <a:avLst/>
          </a:prstGeom>
        </p:spPr>
        <p:txBody>
          <a:bodyPr wrap="none">
            <a:spAutoFit/>
          </a:bodyPr>
          <a:lstStyle/>
          <a:p>
            <a:r>
              <a:rPr lang="en-US" sz="2800" b="1" i="1" u="sng" dirty="0">
                <a:solidFill>
                  <a:srgbClr val="FF0000"/>
                </a:solidFill>
              </a:rPr>
              <a:t>4.5 Applications of Newton’s </a:t>
            </a:r>
            <a:r>
              <a:rPr lang="en-US" sz="2800" b="1" i="1" u="sng" dirty="0" smtClean="0">
                <a:solidFill>
                  <a:srgbClr val="FF0000"/>
                </a:solidFill>
              </a:rPr>
              <a:t>Laws</a:t>
            </a:r>
            <a:r>
              <a:rPr lang="tr-TR" sz="2800" b="1" i="1" u="sng" dirty="0" smtClean="0">
                <a:solidFill>
                  <a:srgbClr val="FF0000"/>
                </a:solidFill>
              </a:rPr>
              <a:t>:</a:t>
            </a:r>
          </a:p>
        </p:txBody>
      </p:sp>
      <p:sp>
        <p:nvSpPr>
          <p:cNvPr id="13" name="Dikdörtgen 12"/>
          <p:cNvSpPr/>
          <p:nvPr/>
        </p:nvSpPr>
        <p:spPr>
          <a:xfrm>
            <a:off x="2916073" y="1871889"/>
            <a:ext cx="663150" cy="2878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2211977" y="942523"/>
            <a:ext cx="478972" cy="3985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1598022" y="1857615"/>
            <a:ext cx="478972" cy="3985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Resim 7"/>
          <p:cNvPicPr>
            <a:picLocks noChangeAspect="1"/>
          </p:cNvPicPr>
          <p:nvPr/>
        </p:nvPicPr>
        <p:blipFill>
          <a:blip r:embed="rId2"/>
          <a:stretch>
            <a:fillRect/>
          </a:stretch>
        </p:blipFill>
        <p:spPr>
          <a:xfrm>
            <a:off x="0" y="978649"/>
            <a:ext cx="9157748" cy="1291626"/>
          </a:xfrm>
          <a:prstGeom prst="rect">
            <a:avLst/>
          </a:prstGeom>
        </p:spPr>
      </p:pic>
      <p:sp>
        <p:nvSpPr>
          <p:cNvPr id="16" name="Dikdörtgen 15"/>
          <p:cNvSpPr/>
          <p:nvPr/>
        </p:nvSpPr>
        <p:spPr>
          <a:xfrm>
            <a:off x="6971212" y="942522"/>
            <a:ext cx="478972" cy="3985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Resim 9"/>
          <p:cNvPicPr>
            <a:picLocks noChangeAspect="1"/>
          </p:cNvPicPr>
          <p:nvPr/>
        </p:nvPicPr>
        <p:blipFill>
          <a:blip r:embed="rId3"/>
          <a:stretch>
            <a:fillRect/>
          </a:stretch>
        </p:blipFill>
        <p:spPr>
          <a:xfrm>
            <a:off x="9234534" y="250816"/>
            <a:ext cx="2819051" cy="2205001"/>
          </a:xfrm>
          <a:prstGeom prst="rect">
            <a:avLst/>
          </a:prstGeom>
        </p:spPr>
      </p:pic>
      <p:pic>
        <p:nvPicPr>
          <p:cNvPr id="11" name="Resim 10"/>
          <p:cNvPicPr>
            <a:picLocks noChangeAspect="1"/>
          </p:cNvPicPr>
          <p:nvPr/>
        </p:nvPicPr>
        <p:blipFill>
          <a:blip r:embed="rId4"/>
          <a:stretch>
            <a:fillRect/>
          </a:stretch>
        </p:blipFill>
        <p:spPr>
          <a:xfrm>
            <a:off x="100855" y="2387639"/>
            <a:ext cx="11814576" cy="2959424"/>
          </a:xfrm>
          <a:prstGeom prst="rect">
            <a:avLst/>
          </a:prstGeom>
        </p:spPr>
      </p:pic>
    </p:spTree>
    <p:extLst>
      <p:ext uri="{BB962C8B-B14F-4D97-AF65-F5344CB8AC3E}">
        <p14:creationId xmlns:p14="http://schemas.microsoft.com/office/powerpoint/2010/main" val="35902219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77742"/>
            <a:ext cx="10515600" cy="305435"/>
          </a:xfrm>
        </p:spPr>
        <p:txBody>
          <a:bodyPr>
            <a:normAutofit fontScale="90000"/>
          </a:bodyPr>
          <a:lstStyle/>
          <a:p>
            <a:r>
              <a:rPr lang="tr-TR" sz="3000" b="1" i="1" dirty="0" err="1" smtClean="0">
                <a:solidFill>
                  <a:srgbClr val="FF0000"/>
                </a:solidFill>
              </a:rPr>
              <a:t>The</a:t>
            </a:r>
            <a:r>
              <a:rPr lang="tr-TR" sz="3000" b="1" i="1" dirty="0" smtClean="0">
                <a:solidFill>
                  <a:srgbClr val="FF0000"/>
                </a:solidFill>
              </a:rPr>
              <a:t> LAWS of MOTION </a:t>
            </a:r>
            <a:r>
              <a:rPr lang="tr-TR" sz="3000" b="1" i="1" dirty="0" err="1" smtClean="0">
                <a:solidFill>
                  <a:srgbClr val="FF0000"/>
                </a:solidFill>
              </a:rPr>
              <a:t>NEWTON’s</a:t>
            </a:r>
            <a:r>
              <a:rPr lang="tr-TR" sz="3000" b="1" i="1" dirty="0" smtClean="0">
                <a:solidFill>
                  <a:srgbClr val="FF0000"/>
                </a:solidFill>
              </a:rPr>
              <a:t> LAWS</a:t>
            </a:r>
            <a:endParaRPr lang="tr-TR" sz="3000" b="1" i="1" dirty="0">
              <a:solidFill>
                <a:srgbClr val="FF0000"/>
              </a:solidFill>
            </a:endParaRPr>
          </a:p>
        </p:txBody>
      </p:sp>
      <p:sp>
        <p:nvSpPr>
          <p:cNvPr id="5" name="Altbilgi Yer Tutucusu 4"/>
          <p:cNvSpPr>
            <a:spLocks noGrp="1"/>
          </p:cNvSpPr>
          <p:nvPr>
            <p:ph type="ftr" sz="quarter" idx="11"/>
          </p:nvPr>
        </p:nvSpPr>
        <p:spPr/>
        <p:txBody>
          <a:bodyPr/>
          <a:lstStyle/>
          <a:p>
            <a:r>
              <a:rPr lang="tr-TR" dirty="0" smtClean="0"/>
              <a:t>YILDIZ TEKNİK ÜNİVERSİTESİ FEN EDEBİYAT FAKÜLTESİ FİZİK BÖLÜMÜ</a:t>
            </a:r>
            <a:endParaRPr lang="tr-TR" dirty="0"/>
          </a:p>
        </p:txBody>
      </p:sp>
      <p:sp>
        <p:nvSpPr>
          <p:cNvPr id="6" name="Slayt Numarası Yer Tutucusu 5"/>
          <p:cNvSpPr>
            <a:spLocks noGrp="1"/>
          </p:cNvSpPr>
          <p:nvPr>
            <p:ph type="sldNum" sz="quarter" idx="12"/>
          </p:nvPr>
        </p:nvSpPr>
        <p:spPr/>
        <p:txBody>
          <a:bodyPr/>
          <a:lstStyle/>
          <a:p>
            <a:fld id="{8671BACA-4D67-49C6-B372-AD1FA4BF7E8B}" type="slidenum">
              <a:rPr lang="tr-TR" smtClean="0"/>
              <a:t>44</a:t>
            </a:fld>
            <a:endParaRPr lang="tr-TR"/>
          </a:p>
        </p:txBody>
      </p:sp>
      <p:sp>
        <p:nvSpPr>
          <p:cNvPr id="4" name="Dikdörtgen 3"/>
          <p:cNvSpPr/>
          <p:nvPr/>
        </p:nvSpPr>
        <p:spPr>
          <a:xfrm>
            <a:off x="233929" y="419303"/>
            <a:ext cx="5364289" cy="523220"/>
          </a:xfrm>
          <a:prstGeom prst="rect">
            <a:avLst/>
          </a:prstGeom>
        </p:spPr>
        <p:txBody>
          <a:bodyPr wrap="none">
            <a:spAutoFit/>
          </a:bodyPr>
          <a:lstStyle/>
          <a:p>
            <a:r>
              <a:rPr lang="en-US" sz="2800" b="1" i="1" u="sng" dirty="0">
                <a:solidFill>
                  <a:srgbClr val="FF0000"/>
                </a:solidFill>
              </a:rPr>
              <a:t>4.5 Applications of Newton’s </a:t>
            </a:r>
            <a:r>
              <a:rPr lang="en-US" sz="2800" b="1" i="1" u="sng" dirty="0" smtClean="0">
                <a:solidFill>
                  <a:srgbClr val="FF0000"/>
                </a:solidFill>
              </a:rPr>
              <a:t>Laws</a:t>
            </a:r>
            <a:r>
              <a:rPr lang="tr-TR" sz="2800" b="1" i="1" u="sng" dirty="0" smtClean="0">
                <a:solidFill>
                  <a:srgbClr val="FF0000"/>
                </a:solidFill>
              </a:rPr>
              <a:t>:</a:t>
            </a:r>
          </a:p>
        </p:txBody>
      </p:sp>
      <p:sp>
        <p:nvSpPr>
          <p:cNvPr id="13" name="Dikdörtgen 12"/>
          <p:cNvSpPr/>
          <p:nvPr/>
        </p:nvSpPr>
        <p:spPr>
          <a:xfrm>
            <a:off x="2916073" y="1871889"/>
            <a:ext cx="663150" cy="2878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2211977" y="942523"/>
            <a:ext cx="478972" cy="3985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1598022" y="1857615"/>
            <a:ext cx="478972" cy="3985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p:cNvPicPr>
            <a:picLocks noChangeAspect="1"/>
          </p:cNvPicPr>
          <p:nvPr/>
        </p:nvPicPr>
        <p:blipFill>
          <a:blip r:embed="rId2"/>
          <a:stretch>
            <a:fillRect/>
          </a:stretch>
        </p:blipFill>
        <p:spPr>
          <a:xfrm>
            <a:off x="0" y="978649"/>
            <a:ext cx="5598218" cy="2246199"/>
          </a:xfrm>
          <a:prstGeom prst="rect">
            <a:avLst/>
          </a:prstGeom>
        </p:spPr>
      </p:pic>
      <p:sp>
        <p:nvSpPr>
          <p:cNvPr id="15" name="Dikdörtgen 14"/>
          <p:cNvSpPr/>
          <p:nvPr/>
        </p:nvSpPr>
        <p:spPr>
          <a:xfrm>
            <a:off x="4585063" y="1341120"/>
            <a:ext cx="613954" cy="3961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9" name="Resim 8"/>
          <p:cNvPicPr>
            <a:picLocks noChangeAspect="1"/>
          </p:cNvPicPr>
          <p:nvPr/>
        </p:nvPicPr>
        <p:blipFill>
          <a:blip r:embed="rId3"/>
          <a:stretch>
            <a:fillRect/>
          </a:stretch>
        </p:blipFill>
        <p:spPr>
          <a:xfrm>
            <a:off x="8429879" y="157653"/>
            <a:ext cx="3407906" cy="2759717"/>
          </a:xfrm>
          <a:prstGeom prst="rect">
            <a:avLst/>
          </a:prstGeom>
        </p:spPr>
      </p:pic>
      <p:pic>
        <p:nvPicPr>
          <p:cNvPr id="12" name="Resim 11"/>
          <p:cNvPicPr>
            <a:picLocks noChangeAspect="1"/>
          </p:cNvPicPr>
          <p:nvPr/>
        </p:nvPicPr>
        <p:blipFill>
          <a:blip r:embed="rId4"/>
          <a:stretch>
            <a:fillRect/>
          </a:stretch>
        </p:blipFill>
        <p:spPr>
          <a:xfrm>
            <a:off x="8429879" y="2678341"/>
            <a:ext cx="3585303" cy="3917039"/>
          </a:xfrm>
          <a:prstGeom prst="rect">
            <a:avLst/>
          </a:prstGeom>
        </p:spPr>
      </p:pic>
    </p:spTree>
    <p:extLst>
      <p:ext uri="{BB962C8B-B14F-4D97-AF65-F5344CB8AC3E}">
        <p14:creationId xmlns:p14="http://schemas.microsoft.com/office/powerpoint/2010/main" val="945905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77742"/>
            <a:ext cx="10515600" cy="305435"/>
          </a:xfrm>
        </p:spPr>
        <p:txBody>
          <a:bodyPr>
            <a:normAutofit fontScale="90000"/>
          </a:bodyPr>
          <a:lstStyle/>
          <a:p>
            <a:r>
              <a:rPr lang="tr-TR" sz="3000" b="1" i="1" dirty="0" err="1" smtClean="0">
                <a:solidFill>
                  <a:srgbClr val="FF0000"/>
                </a:solidFill>
              </a:rPr>
              <a:t>The</a:t>
            </a:r>
            <a:r>
              <a:rPr lang="tr-TR" sz="3000" b="1" i="1" dirty="0" smtClean="0">
                <a:solidFill>
                  <a:srgbClr val="FF0000"/>
                </a:solidFill>
              </a:rPr>
              <a:t> LAWS of MOTION </a:t>
            </a:r>
            <a:r>
              <a:rPr lang="tr-TR" sz="3000" b="1" i="1" dirty="0" err="1" smtClean="0">
                <a:solidFill>
                  <a:srgbClr val="FF0000"/>
                </a:solidFill>
              </a:rPr>
              <a:t>NEWTON’s</a:t>
            </a:r>
            <a:r>
              <a:rPr lang="tr-TR" sz="3000" b="1" i="1" dirty="0" smtClean="0">
                <a:solidFill>
                  <a:srgbClr val="FF0000"/>
                </a:solidFill>
              </a:rPr>
              <a:t> LAWS</a:t>
            </a:r>
            <a:endParaRPr lang="tr-TR" sz="3000" b="1" i="1" dirty="0">
              <a:solidFill>
                <a:srgbClr val="FF0000"/>
              </a:solidFill>
            </a:endParaRPr>
          </a:p>
        </p:txBody>
      </p:sp>
      <p:sp>
        <p:nvSpPr>
          <p:cNvPr id="5" name="Altbilgi Yer Tutucusu 4"/>
          <p:cNvSpPr>
            <a:spLocks noGrp="1"/>
          </p:cNvSpPr>
          <p:nvPr>
            <p:ph type="ftr" sz="quarter" idx="11"/>
          </p:nvPr>
        </p:nvSpPr>
        <p:spPr/>
        <p:txBody>
          <a:bodyPr/>
          <a:lstStyle/>
          <a:p>
            <a:r>
              <a:rPr lang="tr-TR" dirty="0" smtClean="0"/>
              <a:t>YILDIZ TEKNİK ÜNİVERSİTESİ FEN EDEBİYAT FAKÜLTESİ FİZİK BÖLÜMÜ</a:t>
            </a:r>
            <a:endParaRPr lang="tr-TR" dirty="0"/>
          </a:p>
        </p:txBody>
      </p:sp>
      <p:sp>
        <p:nvSpPr>
          <p:cNvPr id="6" name="Slayt Numarası Yer Tutucusu 5"/>
          <p:cNvSpPr>
            <a:spLocks noGrp="1"/>
          </p:cNvSpPr>
          <p:nvPr>
            <p:ph type="sldNum" sz="quarter" idx="12"/>
          </p:nvPr>
        </p:nvSpPr>
        <p:spPr/>
        <p:txBody>
          <a:bodyPr/>
          <a:lstStyle/>
          <a:p>
            <a:fld id="{8671BACA-4D67-49C6-B372-AD1FA4BF7E8B}" type="slidenum">
              <a:rPr lang="tr-TR" smtClean="0"/>
              <a:t>45</a:t>
            </a:fld>
            <a:endParaRPr lang="tr-TR"/>
          </a:p>
        </p:txBody>
      </p:sp>
      <p:sp>
        <p:nvSpPr>
          <p:cNvPr id="4" name="Dikdörtgen 3"/>
          <p:cNvSpPr/>
          <p:nvPr/>
        </p:nvSpPr>
        <p:spPr>
          <a:xfrm>
            <a:off x="233929" y="419303"/>
            <a:ext cx="5364289" cy="523220"/>
          </a:xfrm>
          <a:prstGeom prst="rect">
            <a:avLst/>
          </a:prstGeom>
        </p:spPr>
        <p:txBody>
          <a:bodyPr wrap="none">
            <a:spAutoFit/>
          </a:bodyPr>
          <a:lstStyle/>
          <a:p>
            <a:r>
              <a:rPr lang="en-US" sz="2800" b="1" i="1" u="sng" dirty="0">
                <a:solidFill>
                  <a:srgbClr val="FF0000"/>
                </a:solidFill>
              </a:rPr>
              <a:t>4.5 Applications of Newton’s </a:t>
            </a:r>
            <a:r>
              <a:rPr lang="en-US" sz="2800" b="1" i="1" u="sng" dirty="0" smtClean="0">
                <a:solidFill>
                  <a:srgbClr val="FF0000"/>
                </a:solidFill>
              </a:rPr>
              <a:t>Laws</a:t>
            </a:r>
            <a:r>
              <a:rPr lang="tr-TR" sz="2800" b="1" i="1" u="sng" dirty="0" smtClean="0">
                <a:solidFill>
                  <a:srgbClr val="FF0000"/>
                </a:solidFill>
              </a:rPr>
              <a:t>:</a:t>
            </a:r>
          </a:p>
        </p:txBody>
      </p:sp>
      <p:sp>
        <p:nvSpPr>
          <p:cNvPr id="13" name="Dikdörtgen 12"/>
          <p:cNvSpPr/>
          <p:nvPr/>
        </p:nvSpPr>
        <p:spPr>
          <a:xfrm>
            <a:off x="2916073" y="1871889"/>
            <a:ext cx="663150" cy="2878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2211977" y="942523"/>
            <a:ext cx="478972" cy="3985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1598022" y="1857615"/>
            <a:ext cx="478972" cy="3985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p:cNvPicPr>
            <a:picLocks noChangeAspect="1"/>
          </p:cNvPicPr>
          <p:nvPr/>
        </p:nvPicPr>
        <p:blipFill>
          <a:blip r:embed="rId2"/>
          <a:stretch>
            <a:fillRect/>
          </a:stretch>
        </p:blipFill>
        <p:spPr>
          <a:xfrm>
            <a:off x="0" y="978649"/>
            <a:ext cx="5598218" cy="2246199"/>
          </a:xfrm>
          <a:prstGeom prst="rect">
            <a:avLst/>
          </a:prstGeom>
        </p:spPr>
      </p:pic>
      <p:sp>
        <p:nvSpPr>
          <p:cNvPr id="15" name="Dikdörtgen 14"/>
          <p:cNvSpPr/>
          <p:nvPr/>
        </p:nvSpPr>
        <p:spPr>
          <a:xfrm>
            <a:off x="4585063" y="1341120"/>
            <a:ext cx="613954" cy="3961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7" name="Resim 16"/>
          <p:cNvPicPr>
            <a:picLocks noChangeAspect="1"/>
          </p:cNvPicPr>
          <p:nvPr/>
        </p:nvPicPr>
        <p:blipFill>
          <a:blip r:embed="rId3"/>
          <a:stretch>
            <a:fillRect/>
          </a:stretch>
        </p:blipFill>
        <p:spPr>
          <a:xfrm>
            <a:off x="483700" y="3052966"/>
            <a:ext cx="11224599" cy="3805034"/>
          </a:xfrm>
          <a:prstGeom prst="rect">
            <a:avLst/>
          </a:prstGeom>
        </p:spPr>
      </p:pic>
      <p:pic>
        <p:nvPicPr>
          <p:cNvPr id="12" name="Resim 11"/>
          <p:cNvPicPr>
            <a:picLocks noChangeAspect="1"/>
          </p:cNvPicPr>
          <p:nvPr/>
        </p:nvPicPr>
        <p:blipFill>
          <a:blip r:embed="rId4"/>
          <a:stretch>
            <a:fillRect/>
          </a:stretch>
        </p:blipFill>
        <p:spPr>
          <a:xfrm>
            <a:off x="9117874" y="8458"/>
            <a:ext cx="2995748" cy="3272934"/>
          </a:xfrm>
          <a:prstGeom prst="rect">
            <a:avLst/>
          </a:prstGeom>
        </p:spPr>
      </p:pic>
    </p:spTree>
    <p:extLst>
      <p:ext uri="{BB962C8B-B14F-4D97-AF65-F5344CB8AC3E}">
        <p14:creationId xmlns:p14="http://schemas.microsoft.com/office/powerpoint/2010/main" val="26653250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77742"/>
            <a:ext cx="10515600" cy="305435"/>
          </a:xfrm>
        </p:spPr>
        <p:txBody>
          <a:bodyPr>
            <a:normAutofit fontScale="90000"/>
          </a:bodyPr>
          <a:lstStyle/>
          <a:p>
            <a:r>
              <a:rPr lang="tr-TR" sz="3000" b="1" i="1" dirty="0" err="1" smtClean="0">
                <a:solidFill>
                  <a:srgbClr val="FF0000"/>
                </a:solidFill>
              </a:rPr>
              <a:t>The</a:t>
            </a:r>
            <a:r>
              <a:rPr lang="tr-TR" sz="3000" b="1" i="1" dirty="0" smtClean="0">
                <a:solidFill>
                  <a:srgbClr val="FF0000"/>
                </a:solidFill>
              </a:rPr>
              <a:t> LAWS of MOTION </a:t>
            </a:r>
            <a:r>
              <a:rPr lang="tr-TR" sz="3000" b="1" i="1" dirty="0" err="1" smtClean="0">
                <a:solidFill>
                  <a:srgbClr val="FF0000"/>
                </a:solidFill>
              </a:rPr>
              <a:t>NEWTON’s</a:t>
            </a:r>
            <a:r>
              <a:rPr lang="tr-TR" sz="3000" b="1" i="1" dirty="0" smtClean="0">
                <a:solidFill>
                  <a:srgbClr val="FF0000"/>
                </a:solidFill>
              </a:rPr>
              <a:t> LAWS</a:t>
            </a:r>
            <a:endParaRPr lang="tr-TR" sz="3000" b="1" i="1" dirty="0">
              <a:solidFill>
                <a:srgbClr val="FF0000"/>
              </a:solidFill>
            </a:endParaRPr>
          </a:p>
        </p:txBody>
      </p:sp>
      <p:sp>
        <p:nvSpPr>
          <p:cNvPr id="5" name="Altbilgi Yer Tutucusu 4"/>
          <p:cNvSpPr>
            <a:spLocks noGrp="1"/>
          </p:cNvSpPr>
          <p:nvPr>
            <p:ph type="ftr" sz="quarter" idx="11"/>
          </p:nvPr>
        </p:nvSpPr>
        <p:spPr/>
        <p:txBody>
          <a:bodyPr/>
          <a:lstStyle/>
          <a:p>
            <a:r>
              <a:rPr lang="tr-TR" dirty="0" smtClean="0"/>
              <a:t>YILDIZ TEKNİK ÜNİVERSİTESİ FEN EDEBİYAT FAKÜLTESİ FİZİK BÖLÜMÜ</a:t>
            </a:r>
            <a:endParaRPr lang="tr-TR" dirty="0"/>
          </a:p>
        </p:txBody>
      </p:sp>
      <p:sp>
        <p:nvSpPr>
          <p:cNvPr id="6" name="Slayt Numarası Yer Tutucusu 5"/>
          <p:cNvSpPr>
            <a:spLocks noGrp="1"/>
          </p:cNvSpPr>
          <p:nvPr>
            <p:ph type="sldNum" sz="quarter" idx="12"/>
          </p:nvPr>
        </p:nvSpPr>
        <p:spPr/>
        <p:txBody>
          <a:bodyPr/>
          <a:lstStyle/>
          <a:p>
            <a:fld id="{8671BACA-4D67-49C6-B372-AD1FA4BF7E8B}" type="slidenum">
              <a:rPr lang="tr-TR" smtClean="0"/>
              <a:t>46</a:t>
            </a:fld>
            <a:endParaRPr lang="tr-TR"/>
          </a:p>
        </p:txBody>
      </p:sp>
      <p:sp>
        <p:nvSpPr>
          <p:cNvPr id="4" name="Dikdörtgen 3"/>
          <p:cNvSpPr/>
          <p:nvPr/>
        </p:nvSpPr>
        <p:spPr>
          <a:xfrm>
            <a:off x="233929" y="419303"/>
            <a:ext cx="5364289" cy="523220"/>
          </a:xfrm>
          <a:prstGeom prst="rect">
            <a:avLst/>
          </a:prstGeom>
        </p:spPr>
        <p:txBody>
          <a:bodyPr wrap="none">
            <a:spAutoFit/>
          </a:bodyPr>
          <a:lstStyle/>
          <a:p>
            <a:r>
              <a:rPr lang="en-US" sz="2800" b="1" i="1" u="sng" dirty="0">
                <a:solidFill>
                  <a:srgbClr val="FF0000"/>
                </a:solidFill>
              </a:rPr>
              <a:t>4.5 Applications of Newton’s </a:t>
            </a:r>
            <a:r>
              <a:rPr lang="en-US" sz="2800" b="1" i="1" u="sng" dirty="0" smtClean="0">
                <a:solidFill>
                  <a:srgbClr val="FF0000"/>
                </a:solidFill>
              </a:rPr>
              <a:t>Laws</a:t>
            </a:r>
            <a:r>
              <a:rPr lang="tr-TR" sz="2800" b="1" i="1" u="sng" dirty="0" smtClean="0">
                <a:solidFill>
                  <a:srgbClr val="FF0000"/>
                </a:solidFill>
              </a:rPr>
              <a:t>:</a:t>
            </a:r>
          </a:p>
        </p:txBody>
      </p:sp>
      <p:sp>
        <p:nvSpPr>
          <p:cNvPr id="13" name="Dikdörtgen 12"/>
          <p:cNvSpPr/>
          <p:nvPr/>
        </p:nvSpPr>
        <p:spPr>
          <a:xfrm>
            <a:off x="2916073" y="1871889"/>
            <a:ext cx="663150" cy="2878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2211977" y="942523"/>
            <a:ext cx="478972" cy="3985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1598022" y="1857615"/>
            <a:ext cx="478972" cy="3985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p:cNvPicPr>
            <a:picLocks noChangeAspect="1"/>
          </p:cNvPicPr>
          <p:nvPr/>
        </p:nvPicPr>
        <p:blipFill>
          <a:blip r:embed="rId2"/>
          <a:stretch>
            <a:fillRect/>
          </a:stretch>
        </p:blipFill>
        <p:spPr>
          <a:xfrm>
            <a:off x="0" y="978649"/>
            <a:ext cx="5598218" cy="2246199"/>
          </a:xfrm>
          <a:prstGeom prst="rect">
            <a:avLst/>
          </a:prstGeom>
        </p:spPr>
      </p:pic>
      <p:sp>
        <p:nvSpPr>
          <p:cNvPr id="15" name="Dikdörtgen 14"/>
          <p:cNvSpPr/>
          <p:nvPr/>
        </p:nvSpPr>
        <p:spPr>
          <a:xfrm>
            <a:off x="4585063" y="1341120"/>
            <a:ext cx="613954" cy="3961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2" name="Resim 11"/>
          <p:cNvPicPr>
            <a:picLocks noChangeAspect="1"/>
          </p:cNvPicPr>
          <p:nvPr/>
        </p:nvPicPr>
        <p:blipFill>
          <a:blip r:embed="rId3"/>
          <a:stretch>
            <a:fillRect/>
          </a:stretch>
        </p:blipFill>
        <p:spPr>
          <a:xfrm>
            <a:off x="9117874" y="8458"/>
            <a:ext cx="2995748" cy="3272934"/>
          </a:xfrm>
          <a:prstGeom prst="rect">
            <a:avLst/>
          </a:prstGeom>
        </p:spPr>
      </p:pic>
      <p:pic>
        <p:nvPicPr>
          <p:cNvPr id="8" name="Resim 7"/>
          <p:cNvPicPr>
            <a:picLocks noChangeAspect="1"/>
          </p:cNvPicPr>
          <p:nvPr/>
        </p:nvPicPr>
        <p:blipFill>
          <a:blip r:embed="rId4"/>
          <a:stretch>
            <a:fillRect/>
          </a:stretch>
        </p:blipFill>
        <p:spPr>
          <a:xfrm>
            <a:off x="212717" y="3710595"/>
            <a:ext cx="11629895" cy="1401336"/>
          </a:xfrm>
          <a:prstGeom prst="rect">
            <a:avLst/>
          </a:prstGeom>
        </p:spPr>
      </p:pic>
      <p:sp>
        <p:nvSpPr>
          <p:cNvPr id="16" name="Dikdörtgen 15"/>
          <p:cNvSpPr/>
          <p:nvPr/>
        </p:nvSpPr>
        <p:spPr>
          <a:xfrm>
            <a:off x="1672046" y="4470451"/>
            <a:ext cx="613954" cy="3961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993903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77742"/>
            <a:ext cx="10515600" cy="305435"/>
          </a:xfrm>
        </p:spPr>
        <p:txBody>
          <a:bodyPr>
            <a:normAutofit fontScale="90000"/>
          </a:bodyPr>
          <a:lstStyle/>
          <a:p>
            <a:r>
              <a:rPr lang="tr-TR" sz="3000" b="1" i="1" dirty="0" err="1" smtClean="0">
                <a:solidFill>
                  <a:srgbClr val="FF0000"/>
                </a:solidFill>
              </a:rPr>
              <a:t>The</a:t>
            </a:r>
            <a:r>
              <a:rPr lang="tr-TR" sz="3000" b="1" i="1" dirty="0" smtClean="0">
                <a:solidFill>
                  <a:srgbClr val="FF0000"/>
                </a:solidFill>
              </a:rPr>
              <a:t> LAWS of MOTION </a:t>
            </a:r>
            <a:r>
              <a:rPr lang="tr-TR" sz="3000" b="1" i="1" dirty="0" err="1" smtClean="0">
                <a:solidFill>
                  <a:srgbClr val="FF0000"/>
                </a:solidFill>
              </a:rPr>
              <a:t>NEWTON’s</a:t>
            </a:r>
            <a:r>
              <a:rPr lang="tr-TR" sz="3000" b="1" i="1" dirty="0" smtClean="0">
                <a:solidFill>
                  <a:srgbClr val="FF0000"/>
                </a:solidFill>
              </a:rPr>
              <a:t> LAWS</a:t>
            </a:r>
            <a:endParaRPr lang="tr-TR" sz="3000" b="1" i="1" dirty="0">
              <a:solidFill>
                <a:srgbClr val="FF0000"/>
              </a:solidFill>
            </a:endParaRPr>
          </a:p>
        </p:txBody>
      </p:sp>
      <p:sp>
        <p:nvSpPr>
          <p:cNvPr id="3" name="İçerik Yer Tutucusu 2"/>
          <p:cNvSpPr>
            <a:spLocks noGrp="1"/>
          </p:cNvSpPr>
          <p:nvPr>
            <p:ph idx="1"/>
          </p:nvPr>
        </p:nvSpPr>
        <p:spPr>
          <a:xfrm>
            <a:off x="698862" y="1194094"/>
            <a:ext cx="8070169" cy="4351338"/>
          </a:xfrm>
        </p:spPr>
        <p:txBody>
          <a:bodyPr>
            <a:noAutofit/>
          </a:bodyPr>
          <a:lstStyle/>
          <a:p>
            <a:r>
              <a:rPr lang="en-US" sz="2600" dirty="0"/>
              <a:t>If you pull on a </a:t>
            </a:r>
            <a:r>
              <a:rPr lang="en-US" sz="2600" dirty="0" smtClean="0"/>
              <a:t>spring, </a:t>
            </a:r>
            <a:r>
              <a:rPr lang="en-US" sz="2600" dirty="0"/>
              <a:t>the spring stretches. </a:t>
            </a:r>
            <a:endParaRPr lang="tr-TR" sz="2600" dirty="0" smtClean="0"/>
          </a:p>
          <a:p>
            <a:pPr marL="0" indent="0">
              <a:buNone/>
            </a:pPr>
            <a:endParaRPr lang="tr-TR" sz="2600" dirty="0" smtClean="0"/>
          </a:p>
          <a:p>
            <a:pPr marL="0" indent="0">
              <a:buNone/>
            </a:pPr>
            <a:endParaRPr lang="tr-TR" sz="2600" dirty="0" smtClean="0"/>
          </a:p>
          <a:p>
            <a:r>
              <a:rPr lang="en-US" sz="2600" dirty="0" smtClean="0"/>
              <a:t>If </a:t>
            </a:r>
            <a:r>
              <a:rPr lang="en-US" sz="2600" dirty="0"/>
              <a:t>you pull hard enough on a </a:t>
            </a:r>
            <a:r>
              <a:rPr lang="en-US" sz="2600" dirty="0" smtClean="0"/>
              <a:t>wagon, </a:t>
            </a:r>
            <a:r>
              <a:rPr lang="en-US" sz="2600" dirty="0"/>
              <a:t>the wagon moves. </a:t>
            </a:r>
            <a:endParaRPr lang="tr-TR" sz="2600" dirty="0" smtClean="0"/>
          </a:p>
          <a:p>
            <a:pPr marL="0" indent="0">
              <a:buNone/>
            </a:pPr>
            <a:endParaRPr lang="tr-TR" sz="2600" dirty="0" smtClean="0"/>
          </a:p>
          <a:p>
            <a:pPr marL="0" indent="0">
              <a:buNone/>
            </a:pPr>
            <a:endParaRPr lang="tr-TR" sz="2600" dirty="0" smtClean="0"/>
          </a:p>
          <a:p>
            <a:r>
              <a:rPr lang="en-US" sz="2600" dirty="0" smtClean="0"/>
              <a:t>When </a:t>
            </a:r>
            <a:r>
              <a:rPr lang="en-US" sz="2600" dirty="0"/>
              <a:t>you kick a </a:t>
            </a:r>
            <a:r>
              <a:rPr lang="en-US" sz="2600" dirty="0" smtClean="0"/>
              <a:t>football, </a:t>
            </a:r>
            <a:r>
              <a:rPr lang="en-US" sz="2600" dirty="0"/>
              <a:t>it deforms briefly and is set in motion. </a:t>
            </a:r>
            <a:endParaRPr lang="tr-TR" sz="2600" dirty="0" smtClean="0"/>
          </a:p>
          <a:p>
            <a:endParaRPr lang="tr-TR" sz="2600" dirty="0"/>
          </a:p>
          <a:p>
            <a:r>
              <a:rPr lang="en-US" sz="2600" dirty="0" smtClean="0"/>
              <a:t>These </a:t>
            </a:r>
            <a:r>
              <a:rPr lang="en-US" sz="2600" dirty="0"/>
              <a:t>are all examples of contact forces, so named because they result from physical contact between two objects.</a:t>
            </a:r>
            <a:endParaRPr lang="tr-TR" sz="2600" dirty="0"/>
          </a:p>
        </p:txBody>
      </p:sp>
      <p:sp>
        <p:nvSpPr>
          <p:cNvPr id="5" name="Altbilgi Yer Tutucusu 4"/>
          <p:cNvSpPr>
            <a:spLocks noGrp="1"/>
          </p:cNvSpPr>
          <p:nvPr>
            <p:ph type="ftr" sz="quarter" idx="11"/>
          </p:nvPr>
        </p:nvSpPr>
        <p:spPr/>
        <p:txBody>
          <a:bodyPr/>
          <a:lstStyle/>
          <a:p>
            <a:r>
              <a:rPr lang="tr-TR" dirty="0" smtClean="0"/>
              <a:t>YILDIZ TEKNİK ÜNİVERSİTESİ FEN EDEBİYAT FAKÜLTESİ FİZİK BÖLÜMÜ</a:t>
            </a:r>
            <a:endParaRPr lang="tr-TR" dirty="0"/>
          </a:p>
        </p:txBody>
      </p:sp>
      <p:sp>
        <p:nvSpPr>
          <p:cNvPr id="6" name="Slayt Numarası Yer Tutucusu 5"/>
          <p:cNvSpPr>
            <a:spLocks noGrp="1"/>
          </p:cNvSpPr>
          <p:nvPr>
            <p:ph type="sldNum" sz="quarter" idx="12"/>
          </p:nvPr>
        </p:nvSpPr>
        <p:spPr/>
        <p:txBody>
          <a:bodyPr/>
          <a:lstStyle/>
          <a:p>
            <a:fld id="{8671BACA-4D67-49C6-B372-AD1FA4BF7E8B}" type="slidenum">
              <a:rPr lang="tr-TR" smtClean="0"/>
              <a:t>5</a:t>
            </a:fld>
            <a:endParaRPr lang="tr-TR"/>
          </a:p>
        </p:txBody>
      </p:sp>
      <p:sp>
        <p:nvSpPr>
          <p:cNvPr id="4" name="Dikdörtgen 3"/>
          <p:cNvSpPr/>
          <p:nvPr/>
        </p:nvSpPr>
        <p:spPr>
          <a:xfrm>
            <a:off x="233929" y="419303"/>
            <a:ext cx="1568891" cy="492443"/>
          </a:xfrm>
          <a:prstGeom prst="rect">
            <a:avLst/>
          </a:prstGeom>
        </p:spPr>
        <p:txBody>
          <a:bodyPr wrap="none">
            <a:spAutoFit/>
          </a:bodyPr>
          <a:lstStyle/>
          <a:p>
            <a:r>
              <a:rPr lang="en-US" sz="2600" b="1" u="sng" dirty="0">
                <a:solidFill>
                  <a:srgbClr val="FF0000"/>
                </a:solidFill>
              </a:rPr>
              <a:t>4.1 </a:t>
            </a:r>
            <a:r>
              <a:rPr lang="en-US" sz="2600" b="1" u="sng" dirty="0" smtClean="0">
                <a:solidFill>
                  <a:srgbClr val="FF0000"/>
                </a:solidFill>
              </a:rPr>
              <a:t>Forces</a:t>
            </a:r>
            <a:endParaRPr lang="tr-TR" sz="2600" b="1" u="sng" dirty="0">
              <a:solidFill>
                <a:srgbClr val="FF0000"/>
              </a:solidFill>
            </a:endParaRPr>
          </a:p>
        </p:txBody>
      </p:sp>
      <p:pic>
        <p:nvPicPr>
          <p:cNvPr id="8" name="Resim 7"/>
          <p:cNvPicPr>
            <a:picLocks noChangeAspect="1"/>
          </p:cNvPicPr>
          <p:nvPr/>
        </p:nvPicPr>
        <p:blipFill>
          <a:blip r:embed="rId2"/>
          <a:stretch>
            <a:fillRect/>
          </a:stretch>
        </p:blipFill>
        <p:spPr>
          <a:xfrm>
            <a:off x="8770550" y="93955"/>
            <a:ext cx="2925061" cy="1824681"/>
          </a:xfrm>
          <a:prstGeom prst="rect">
            <a:avLst/>
          </a:prstGeom>
        </p:spPr>
      </p:pic>
      <p:pic>
        <p:nvPicPr>
          <p:cNvPr id="9" name="Resim 8"/>
          <p:cNvPicPr>
            <a:picLocks noChangeAspect="1"/>
          </p:cNvPicPr>
          <p:nvPr/>
        </p:nvPicPr>
        <p:blipFill>
          <a:blip r:embed="rId3"/>
          <a:stretch>
            <a:fillRect/>
          </a:stretch>
        </p:blipFill>
        <p:spPr>
          <a:xfrm>
            <a:off x="8965449" y="1736490"/>
            <a:ext cx="2033501" cy="1685665"/>
          </a:xfrm>
          <a:prstGeom prst="rect">
            <a:avLst/>
          </a:prstGeom>
        </p:spPr>
      </p:pic>
      <p:pic>
        <p:nvPicPr>
          <p:cNvPr id="10" name="Resim 9"/>
          <p:cNvPicPr>
            <a:picLocks noChangeAspect="1"/>
          </p:cNvPicPr>
          <p:nvPr/>
        </p:nvPicPr>
        <p:blipFill>
          <a:blip r:embed="rId4"/>
          <a:stretch>
            <a:fillRect/>
          </a:stretch>
        </p:blipFill>
        <p:spPr>
          <a:xfrm>
            <a:off x="8867240" y="3422155"/>
            <a:ext cx="2229918" cy="1900141"/>
          </a:xfrm>
          <a:prstGeom prst="rect">
            <a:avLst/>
          </a:prstGeom>
        </p:spPr>
      </p:pic>
    </p:spTree>
    <p:extLst>
      <p:ext uri="{BB962C8B-B14F-4D97-AF65-F5344CB8AC3E}">
        <p14:creationId xmlns:p14="http://schemas.microsoft.com/office/powerpoint/2010/main" val="3267100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77742"/>
            <a:ext cx="10515600" cy="305435"/>
          </a:xfrm>
        </p:spPr>
        <p:txBody>
          <a:bodyPr>
            <a:normAutofit fontScale="90000"/>
          </a:bodyPr>
          <a:lstStyle/>
          <a:p>
            <a:r>
              <a:rPr lang="tr-TR" sz="3000" b="1" i="1" dirty="0" err="1" smtClean="0">
                <a:solidFill>
                  <a:srgbClr val="FF0000"/>
                </a:solidFill>
              </a:rPr>
              <a:t>The</a:t>
            </a:r>
            <a:r>
              <a:rPr lang="tr-TR" sz="3000" b="1" i="1" dirty="0" smtClean="0">
                <a:solidFill>
                  <a:srgbClr val="FF0000"/>
                </a:solidFill>
              </a:rPr>
              <a:t> LAWS of MOTION </a:t>
            </a:r>
            <a:r>
              <a:rPr lang="tr-TR" sz="3000" b="1" i="1" dirty="0" err="1" smtClean="0">
                <a:solidFill>
                  <a:srgbClr val="FF0000"/>
                </a:solidFill>
              </a:rPr>
              <a:t>NEWTON’s</a:t>
            </a:r>
            <a:r>
              <a:rPr lang="tr-TR" sz="3000" b="1" i="1" dirty="0" smtClean="0">
                <a:solidFill>
                  <a:srgbClr val="FF0000"/>
                </a:solidFill>
              </a:rPr>
              <a:t> LAWS</a:t>
            </a:r>
            <a:endParaRPr lang="tr-TR" sz="3000" b="1" i="1" dirty="0">
              <a:solidFill>
                <a:srgbClr val="FF0000"/>
              </a:solidFill>
            </a:endParaRPr>
          </a:p>
        </p:txBody>
      </p:sp>
      <p:sp>
        <p:nvSpPr>
          <p:cNvPr id="3" name="İçerik Yer Tutucusu 2"/>
          <p:cNvSpPr>
            <a:spLocks noGrp="1"/>
          </p:cNvSpPr>
          <p:nvPr>
            <p:ph idx="1"/>
          </p:nvPr>
        </p:nvSpPr>
        <p:spPr>
          <a:xfrm>
            <a:off x="698862" y="1194094"/>
            <a:ext cx="8070169" cy="4351338"/>
          </a:xfrm>
        </p:spPr>
        <p:txBody>
          <a:bodyPr>
            <a:noAutofit/>
          </a:bodyPr>
          <a:lstStyle/>
          <a:p>
            <a:r>
              <a:rPr lang="en-US" sz="2400" dirty="0"/>
              <a:t>an object of mass M, such as the Sun, creates an invisible influence that stretches throughout space. A second object of mass m, such as Earth, interacts with the field of the Sun, not directly with the Sun itself. So the force of gravitational attraction between two objects, illustrated in </a:t>
            </a:r>
            <a:r>
              <a:rPr lang="en-US" sz="2400" dirty="0" err="1" smtClean="0"/>
              <a:t>Figur</a:t>
            </a:r>
            <a:r>
              <a:rPr lang="tr-TR" sz="2400" dirty="0" smtClean="0"/>
              <a:t>e</a:t>
            </a:r>
            <a:r>
              <a:rPr lang="en-US" sz="2400" dirty="0" smtClean="0"/>
              <a:t>, </a:t>
            </a:r>
            <a:r>
              <a:rPr lang="en-US" sz="2400" dirty="0"/>
              <a:t>is an example of a field force. The force of gravity keeps objects bound to Earth and also gives rise to what we call the weight of those objects</a:t>
            </a:r>
            <a:r>
              <a:rPr lang="en-US" sz="2400" dirty="0" smtClean="0"/>
              <a:t>.</a:t>
            </a:r>
            <a:endParaRPr lang="tr-TR" sz="2400" dirty="0" smtClean="0"/>
          </a:p>
          <a:p>
            <a:r>
              <a:rPr lang="en-US" sz="2400" dirty="0"/>
              <a:t>Another common example of a field force is the electric force that one electric charge exerts on </a:t>
            </a:r>
            <a:r>
              <a:rPr lang="en-US" sz="2400" dirty="0" smtClean="0"/>
              <a:t>another. </a:t>
            </a:r>
            <a:endParaRPr lang="tr-TR" sz="2400" dirty="0" smtClean="0"/>
          </a:p>
          <a:p>
            <a:pPr marL="0" indent="0">
              <a:buNone/>
            </a:pPr>
            <a:endParaRPr lang="tr-TR" sz="2400" dirty="0" smtClean="0"/>
          </a:p>
          <a:p>
            <a:r>
              <a:rPr lang="en-US" sz="2400" dirty="0" smtClean="0"/>
              <a:t>A </a:t>
            </a:r>
            <a:r>
              <a:rPr lang="en-US" sz="2400" dirty="0"/>
              <a:t>third example is the force exerted by a bar magnet on a piece of </a:t>
            </a:r>
            <a:r>
              <a:rPr lang="en-US" sz="2400" dirty="0" smtClean="0"/>
              <a:t>iron.</a:t>
            </a:r>
            <a:endParaRPr lang="tr-TR" sz="2600" dirty="0" smtClean="0"/>
          </a:p>
        </p:txBody>
      </p:sp>
      <p:sp>
        <p:nvSpPr>
          <p:cNvPr id="5" name="Altbilgi Yer Tutucusu 4"/>
          <p:cNvSpPr>
            <a:spLocks noGrp="1"/>
          </p:cNvSpPr>
          <p:nvPr>
            <p:ph type="ftr" sz="quarter" idx="11"/>
          </p:nvPr>
        </p:nvSpPr>
        <p:spPr/>
        <p:txBody>
          <a:bodyPr/>
          <a:lstStyle/>
          <a:p>
            <a:r>
              <a:rPr lang="tr-TR" dirty="0" smtClean="0"/>
              <a:t>YILDIZ TEKNİK ÜNİVERSİTESİ FEN EDEBİYAT FAKÜLTESİ FİZİK BÖLÜMÜ</a:t>
            </a:r>
            <a:endParaRPr lang="tr-TR" dirty="0"/>
          </a:p>
        </p:txBody>
      </p:sp>
      <p:sp>
        <p:nvSpPr>
          <p:cNvPr id="6" name="Slayt Numarası Yer Tutucusu 5"/>
          <p:cNvSpPr>
            <a:spLocks noGrp="1"/>
          </p:cNvSpPr>
          <p:nvPr>
            <p:ph type="sldNum" sz="quarter" idx="12"/>
          </p:nvPr>
        </p:nvSpPr>
        <p:spPr/>
        <p:txBody>
          <a:bodyPr/>
          <a:lstStyle/>
          <a:p>
            <a:fld id="{8671BACA-4D67-49C6-B372-AD1FA4BF7E8B}" type="slidenum">
              <a:rPr lang="tr-TR" smtClean="0"/>
              <a:t>6</a:t>
            </a:fld>
            <a:endParaRPr lang="tr-TR"/>
          </a:p>
        </p:txBody>
      </p:sp>
      <p:sp>
        <p:nvSpPr>
          <p:cNvPr id="4" name="Dikdörtgen 3"/>
          <p:cNvSpPr/>
          <p:nvPr/>
        </p:nvSpPr>
        <p:spPr>
          <a:xfrm>
            <a:off x="233929" y="419303"/>
            <a:ext cx="1568891" cy="492443"/>
          </a:xfrm>
          <a:prstGeom prst="rect">
            <a:avLst/>
          </a:prstGeom>
        </p:spPr>
        <p:txBody>
          <a:bodyPr wrap="none">
            <a:spAutoFit/>
          </a:bodyPr>
          <a:lstStyle/>
          <a:p>
            <a:r>
              <a:rPr lang="en-US" sz="2600" b="1" u="sng" dirty="0">
                <a:solidFill>
                  <a:srgbClr val="FF0000"/>
                </a:solidFill>
              </a:rPr>
              <a:t>4.1 </a:t>
            </a:r>
            <a:r>
              <a:rPr lang="en-US" sz="2600" b="1" u="sng" dirty="0" smtClean="0">
                <a:solidFill>
                  <a:srgbClr val="FF0000"/>
                </a:solidFill>
              </a:rPr>
              <a:t>Forces</a:t>
            </a:r>
            <a:endParaRPr lang="tr-TR" sz="2600" b="1" u="sng" dirty="0">
              <a:solidFill>
                <a:srgbClr val="FF0000"/>
              </a:solidFill>
            </a:endParaRPr>
          </a:p>
        </p:txBody>
      </p:sp>
      <p:pic>
        <p:nvPicPr>
          <p:cNvPr id="7" name="Resim 6"/>
          <p:cNvPicPr>
            <a:picLocks noChangeAspect="1"/>
          </p:cNvPicPr>
          <p:nvPr/>
        </p:nvPicPr>
        <p:blipFill>
          <a:blip r:embed="rId2"/>
          <a:stretch>
            <a:fillRect/>
          </a:stretch>
        </p:blipFill>
        <p:spPr>
          <a:xfrm>
            <a:off x="8909883" y="911746"/>
            <a:ext cx="3059156" cy="1651404"/>
          </a:xfrm>
          <a:prstGeom prst="rect">
            <a:avLst/>
          </a:prstGeom>
        </p:spPr>
      </p:pic>
      <p:pic>
        <p:nvPicPr>
          <p:cNvPr id="11" name="Resim 10"/>
          <p:cNvPicPr>
            <a:picLocks noChangeAspect="1"/>
          </p:cNvPicPr>
          <p:nvPr/>
        </p:nvPicPr>
        <p:blipFill>
          <a:blip r:embed="rId3"/>
          <a:stretch>
            <a:fillRect/>
          </a:stretch>
        </p:blipFill>
        <p:spPr>
          <a:xfrm>
            <a:off x="9044901" y="3462709"/>
            <a:ext cx="2941397" cy="1394629"/>
          </a:xfrm>
          <a:prstGeom prst="rect">
            <a:avLst/>
          </a:prstGeom>
        </p:spPr>
      </p:pic>
      <p:pic>
        <p:nvPicPr>
          <p:cNvPr id="12" name="Resim 11"/>
          <p:cNvPicPr>
            <a:picLocks noChangeAspect="1"/>
          </p:cNvPicPr>
          <p:nvPr/>
        </p:nvPicPr>
        <p:blipFill>
          <a:blip r:embed="rId4"/>
          <a:stretch>
            <a:fillRect/>
          </a:stretch>
        </p:blipFill>
        <p:spPr>
          <a:xfrm>
            <a:off x="8769031" y="5181911"/>
            <a:ext cx="3200008" cy="1344750"/>
          </a:xfrm>
          <a:prstGeom prst="rect">
            <a:avLst/>
          </a:prstGeom>
        </p:spPr>
      </p:pic>
    </p:spTree>
    <p:extLst>
      <p:ext uri="{BB962C8B-B14F-4D97-AF65-F5344CB8AC3E}">
        <p14:creationId xmlns:p14="http://schemas.microsoft.com/office/powerpoint/2010/main" val="1698562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77742"/>
            <a:ext cx="10515600" cy="305435"/>
          </a:xfrm>
        </p:spPr>
        <p:txBody>
          <a:bodyPr>
            <a:normAutofit fontScale="90000"/>
          </a:bodyPr>
          <a:lstStyle/>
          <a:p>
            <a:r>
              <a:rPr lang="tr-TR" sz="3000" b="1" i="1" dirty="0" err="1" smtClean="0">
                <a:solidFill>
                  <a:srgbClr val="FF0000"/>
                </a:solidFill>
              </a:rPr>
              <a:t>The</a:t>
            </a:r>
            <a:r>
              <a:rPr lang="tr-TR" sz="3000" b="1" i="1" dirty="0" smtClean="0">
                <a:solidFill>
                  <a:srgbClr val="FF0000"/>
                </a:solidFill>
              </a:rPr>
              <a:t> LAWS of MOTION </a:t>
            </a:r>
            <a:r>
              <a:rPr lang="tr-TR" sz="3000" b="1" i="1" dirty="0" err="1" smtClean="0">
                <a:solidFill>
                  <a:srgbClr val="FF0000"/>
                </a:solidFill>
              </a:rPr>
              <a:t>NEWTON’s</a:t>
            </a:r>
            <a:r>
              <a:rPr lang="tr-TR" sz="3000" b="1" i="1" dirty="0" smtClean="0">
                <a:solidFill>
                  <a:srgbClr val="FF0000"/>
                </a:solidFill>
              </a:rPr>
              <a:t> LAWS</a:t>
            </a:r>
            <a:endParaRPr lang="tr-TR" sz="3000" b="1" i="1" dirty="0">
              <a:solidFill>
                <a:srgbClr val="FF0000"/>
              </a:solidFill>
            </a:endParaRPr>
          </a:p>
        </p:txBody>
      </p:sp>
      <p:sp>
        <p:nvSpPr>
          <p:cNvPr id="3" name="İçerik Yer Tutucusu 2"/>
          <p:cNvSpPr>
            <a:spLocks noGrp="1"/>
          </p:cNvSpPr>
          <p:nvPr>
            <p:ph idx="1"/>
          </p:nvPr>
        </p:nvSpPr>
        <p:spPr>
          <a:xfrm>
            <a:off x="69670" y="1194094"/>
            <a:ext cx="11922034" cy="4351338"/>
          </a:xfrm>
        </p:spPr>
        <p:txBody>
          <a:bodyPr>
            <a:noAutofit/>
          </a:bodyPr>
          <a:lstStyle/>
          <a:p>
            <a:r>
              <a:rPr lang="en-US" sz="2400" dirty="0"/>
              <a:t>The known fundamental forces in nature are all field forces. These are, in order of decreasing strength, </a:t>
            </a:r>
            <a:endParaRPr lang="tr-TR" sz="2400" dirty="0" smtClean="0"/>
          </a:p>
          <a:p>
            <a:r>
              <a:rPr lang="en-US" sz="2400" dirty="0" smtClean="0"/>
              <a:t>(</a:t>
            </a:r>
            <a:r>
              <a:rPr lang="en-US" sz="2400" dirty="0"/>
              <a:t>1) the strong nuclear force between subatomic </a:t>
            </a:r>
            <a:r>
              <a:rPr lang="en-US" sz="2400" dirty="0" smtClean="0"/>
              <a:t>particles,</a:t>
            </a:r>
            <a:endParaRPr lang="tr-TR" sz="2400" dirty="0" smtClean="0"/>
          </a:p>
          <a:p>
            <a:r>
              <a:rPr lang="en-US" sz="2400" dirty="0" smtClean="0"/>
              <a:t>(</a:t>
            </a:r>
            <a:r>
              <a:rPr lang="en-US" sz="2400" dirty="0"/>
              <a:t>2) the electromagnetic forces between electric charges, </a:t>
            </a:r>
            <a:endParaRPr lang="tr-TR" sz="2400" dirty="0" smtClean="0"/>
          </a:p>
          <a:p>
            <a:r>
              <a:rPr lang="en-US" sz="2400" dirty="0" smtClean="0"/>
              <a:t>(</a:t>
            </a:r>
            <a:r>
              <a:rPr lang="en-US" sz="2400" dirty="0"/>
              <a:t>3) the weak nuclear force, which arises in certain radioactive decay processes, and </a:t>
            </a:r>
            <a:endParaRPr lang="tr-TR" sz="2400" dirty="0" smtClean="0"/>
          </a:p>
          <a:p>
            <a:r>
              <a:rPr lang="en-US" sz="2400" dirty="0" smtClean="0"/>
              <a:t>(</a:t>
            </a:r>
            <a:r>
              <a:rPr lang="en-US" sz="2400" dirty="0"/>
              <a:t>4) the gravitational force between objects. </a:t>
            </a:r>
            <a:endParaRPr lang="tr-TR" sz="2400" dirty="0" smtClean="0"/>
          </a:p>
          <a:p>
            <a:r>
              <a:rPr lang="en-US" sz="2400" dirty="0" smtClean="0"/>
              <a:t>The strong force keeps the nucleus of an atom from flying apart due to the repulsive electric force of the protons. </a:t>
            </a:r>
            <a:endParaRPr lang="tr-TR" sz="2400" dirty="0" smtClean="0"/>
          </a:p>
          <a:p>
            <a:r>
              <a:rPr lang="en-US" sz="2400" dirty="0" smtClean="0"/>
              <a:t>The </a:t>
            </a:r>
            <a:r>
              <a:rPr lang="en-US" sz="2400" dirty="0"/>
              <a:t>weak force is involved in most radioactive processes and plays an important role in the nuclear reactions that generate the Sun’s energy output. The strong and weak forces operate only on the nuclear scale, with a very short range on the order of </a:t>
            </a:r>
            <a:r>
              <a:rPr lang="en-US" sz="2400" dirty="0" smtClean="0"/>
              <a:t>10</a:t>
            </a:r>
            <a:r>
              <a:rPr lang="tr-TR" sz="2400" baseline="30000" dirty="0" smtClean="0"/>
              <a:t>-</a:t>
            </a:r>
            <a:r>
              <a:rPr lang="en-US" sz="2400" baseline="30000" dirty="0" smtClean="0"/>
              <a:t>15</a:t>
            </a:r>
            <a:r>
              <a:rPr lang="en-US" sz="2400" dirty="0" smtClean="0"/>
              <a:t> </a:t>
            </a:r>
            <a:r>
              <a:rPr lang="en-US" sz="2400" dirty="0"/>
              <a:t>m. Outside this range they have no influence. Classical physics, however, deals only with gravitational and electromagnetic forces, which have infinite range.</a:t>
            </a:r>
            <a:endParaRPr lang="tr-TR" sz="2600" dirty="0" smtClean="0"/>
          </a:p>
        </p:txBody>
      </p:sp>
      <p:sp>
        <p:nvSpPr>
          <p:cNvPr id="5" name="Altbilgi Yer Tutucusu 4"/>
          <p:cNvSpPr>
            <a:spLocks noGrp="1"/>
          </p:cNvSpPr>
          <p:nvPr>
            <p:ph type="ftr" sz="quarter" idx="11"/>
          </p:nvPr>
        </p:nvSpPr>
        <p:spPr/>
        <p:txBody>
          <a:bodyPr/>
          <a:lstStyle/>
          <a:p>
            <a:r>
              <a:rPr lang="tr-TR" dirty="0" smtClean="0"/>
              <a:t>YILDIZ TEKNİK ÜNİVERSİTESİ FEN EDEBİYAT FAKÜLTESİ FİZİK BÖLÜMÜ</a:t>
            </a:r>
            <a:endParaRPr lang="tr-TR" dirty="0"/>
          </a:p>
        </p:txBody>
      </p:sp>
      <p:sp>
        <p:nvSpPr>
          <p:cNvPr id="6" name="Slayt Numarası Yer Tutucusu 5"/>
          <p:cNvSpPr>
            <a:spLocks noGrp="1"/>
          </p:cNvSpPr>
          <p:nvPr>
            <p:ph type="sldNum" sz="quarter" idx="12"/>
          </p:nvPr>
        </p:nvSpPr>
        <p:spPr/>
        <p:txBody>
          <a:bodyPr/>
          <a:lstStyle/>
          <a:p>
            <a:fld id="{8671BACA-4D67-49C6-B372-AD1FA4BF7E8B}" type="slidenum">
              <a:rPr lang="tr-TR" smtClean="0"/>
              <a:t>7</a:t>
            </a:fld>
            <a:endParaRPr lang="tr-TR"/>
          </a:p>
        </p:txBody>
      </p:sp>
      <p:sp>
        <p:nvSpPr>
          <p:cNvPr id="4" name="Dikdörtgen 3"/>
          <p:cNvSpPr/>
          <p:nvPr/>
        </p:nvSpPr>
        <p:spPr>
          <a:xfrm>
            <a:off x="233929" y="419303"/>
            <a:ext cx="1568891" cy="492443"/>
          </a:xfrm>
          <a:prstGeom prst="rect">
            <a:avLst/>
          </a:prstGeom>
        </p:spPr>
        <p:txBody>
          <a:bodyPr wrap="none">
            <a:spAutoFit/>
          </a:bodyPr>
          <a:lstStyle/>
          <a:p>
            <a:r>
              <a:rPr lang="en-US" sz="2600" b="1" u="sng" dirty="0">
                <a:solidFill>
                  <a:srgbClr val="FF0000"/>
                </a:solidFill>
              </a:rPr>
              <a:t>4.1 </a:t>
            </a:r>
            <a:r>
              <a:rPr lang="en-US" sz="2600" b="1" u="sng" dirty="0" smtClean="0">
                <a:solidFill>
                  <a:srgbClr val="FF0000"/>
                </a:solidFill>
              </a:rPr>
              <a:t>Forces</a:t>
            </a:r>
            <a:endParaRPr lang="tr-TR" sz="2600" b="1" u="sng" dirty="0">
              <a:solidFill>
                <a:srgbClr val="FF0000"/>
              </a:solidFill>
            </a:endParaRPr>
          </a:p>
        </p:txBody>
      </p:sp>
    </p:spTree>
    <p:extLst>
      <p:ext uri="{BB962C8B-B14F-4D97-AF65-F5344CB8AC3E}">
        <p14:creationId xmlns:p14="http://schemas.microsoft.com/office/powerpoint/2010/main" val="2608336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77742"/>
            <a:ext cx="10515600" cy="305435"/>
          </a:xfrm>
        </p:spPr>
        <p:txBody>
          <a:bodyPr>
            <a:normAutofit fontScale="90000"/>
          </a:bodyPr>
          <a:lstStyle/>
          <a:p>
            <a:r>
              <a:rPr lang="tr-TR" sz="3000" b="1" i="1" dirty="0" err="1" smtClean="0">
                <a:solidFill>
                  <a:srgbClr val="FF0000"/>
                </a:solidFill>
              </a:rPr>
              <a:t>The</a:t>
            </a:r>
            <a:r>
              <a:rPr lang="tr-TR" sz="3000" b="1" i="1" dirty="0" smtClean="0">
                <a:solidFill>
                  <a:srgbClr val="FF0000"/>
                </a:solidFill>
              </a:rPr>
              <a:t> LAWS of MOTION </a:t>
            </a:r>
            <a:r>
              <a:rPr lang="tr-TR" sz="3000" b="1" i="1" dirty="0" err="1" smtClean="0">
                <a:solidFill>
                  <a:srgbClr val="FF0000"/>
                </a:solidFill>
              </a:rPr>
              <a:t>NEWTON’s</a:t>
            </a:r>
            <a:r>
              <a:rPr lang="tr-TR" sz="3000" b="1" i="1" dirty="0" smtClean="0">
                <a:solidFill>
                  <a:srgbClr val="FF0000"/>
                </a:solidFill>
              </a:rPr>
              <a:t> LAWS</a:t>
            </a:r>
            <a:endParaRPr lang="tr-TR" sz="3000" b="1" i="1" dirty="0">
              <a:solidFill>
                <a:srgbClr val="FF0000"/>
              </a:solidFill>
            </a:endParaRPr>
          </a:p>
        </p:txBody>
      </p:sp>
      <p:sp>
        <p:nvSpPr>
          <p:cNvPr id="3" name="İçerik Yer Tutucusu 2"/>
          <p:cNvSpPr>
            <a:spLocks noGrp="1"/>
          </p:cNvSpPr>
          <p:nvPr>
            <p:ph idx="1"/>
          </p:nvPr>
        </p:nvSpPr>
        <p:spPr>
          <a:xfrm>
            <a:off x="69670" y="1194094"/>
            <a:ext cx="11922034" cy="4351338"/>
          </a:xfrm>
        </p:spPr>
        <p:txBody>
          <a:bodyPr>
            <a:noAutofit/>
          </a:bodyPr>
          <a:lstStyle/>
          <a:p>
            <a:pPr algn="just"/>
            <a:r>
              <a:rPr lang="en-US" sz="2400" dirty="0"/>
              <a:t>Now imagine pushing the book with a horizontal force great enough to overcome the force of friction between the book and the table, setting the book in motion. Because the magnitude of the applied force exceeds the magnitude of the friction force, the book </a:t>
            </a:r>
            <a:r>
              <a:rPr lang="en-US" sz="2400" dirty="0" smtClean="0"/>
              <a:t>accelerates</a:t>
            </a:r>
            <a:r>
              <a:rPr lang="tr-TR" sz="2400" dirty="0" smtClean="0"/>
              <a:t>.</a:t>
            </a:r>
            <a:r>
              <a:rPr lang="en-US" sz="2400" dirty="0" smtClean="0"/>
              <a:t> </a:t>
            </a:r>
            <a:r>
              <a:rPr lang="en-US" sz="2400" dirty="0"/>
              <a:t>When the applied force is </a:t>
            </a:r>
            <a:r>
              <a:rPr lang="en-US" sz="2400" dirty="0" smtClean="0"/>
              <a:t>withdrawn, </a:t>
            </a:r>
            <a:r>
              <a:rPr lang="en-US" sz="2400" dirty="0"/>
              <a:t>friction soon slows the book to a stop.</a:t>
            </a:r>
            <a:endParaRPr lang="tr-TR" sz="2600" dirty="0" smtClean="0"/>
          </a:p>
        </p:txBody>
      </p:sp>
      <p:sp>
        <p:nvSpPr>
          <p:cNvPr id="5" name="Altbilgi Yer Tutucusu 4"/>
          <p:cNvSpPr>
            <a:spLocks noGrp="1"/>
          </p:cNvSpPr>
          <p:nvPr>
            <p:ph type="ftr" sz="quarter" idx="11"/>
          </p:nvPr>
        </p:nvSpPr>
        <p:spPr/>
        <p:txBody>
          <a:bodyPr/>
          <a:lstStyle/>
          <a:p>
            <a:r>
              <a:rPr lang="tr-TR" dirty="0" smtClean="0"/>
              <a:t>YILDIZ TEKNİK ÜNİVERSİTESİ FEN EDEBİYAT FAKÜLTESİ FİZİK BÖLÜMÜ</a:t>
            </a:r>
            <a:endParaRPr lang="tr-TR" dirty="0"/>
          </a:p>
        </p:txBody>
      </p:sp>
      <p:sp>
        <p:nvSpPr>
          <p:cNvPr id="6" name="Slayt Numarası Yer Tutucusu 5"/>
          <p:cNvSpPr>
            <a:spLocks noGrp="1"/>
          </p:cNvSpPr>
          <p:nvPr>
            <p:ph type="sldNum" sz="quarter" idx="12"/>
          </p:nvPr>
        </p:nvSpPr>
        <p:spPr/>
        <p:txBody>
          <a:bodyPr/>
          <a:lstStyle/>
          <a:p>
            <a:fld id="{8671BACA-4D67-49C6-B372-AD1FA4BF7E8B}" type="slidenum">
              <a:rPr lang="tr-TR" smtClean="0"/>
              <a:t>8</a:t>
            </a:fld>
            <a:endParaRPr lang="tr-TR"/>
          </a:p>
        </p:txBody>
      </p:sp>
      <p:sp>
        <p:nvSpPr>
          <p:cNvPr id="4" name="Dikdörtgen 3"/>
          <p:cNvSpPr/>
          <p:nvPr/>
        </p:nvSpPr>
        <p:spPr>
          <a:xfrm>
            <a:off x="233929" y="419303"/>
            <a:ext cx="3616375" cy="523220"/>
          </a:xfrm>
          <a:prstGeom prst="rect">
            <a:avLst/>
          </a:prstGeom>
        </p:spPr>
        <p:txBody>
          <a:bodyPr wrap="none">
            <a:spAutoFit/>
          </a:bodyPr>
          <a:lstStyle/>
          <a:p>
            <a:r>
              <a:rPr lang="en-US" sz="2800" b="1" u="sng" dirty="0">
                <a:solidFill>
                  <a:srgbClr val="FF0000"/>
                </a:solidFill>
              </a:rPr>
              <a:t>4.2 Newton’s First Law </a:t>
            </a:r>
            <a:endParaRPr lang="tr-TR" sz="2600" b="1" u="sng" dirty="0">
              <a:solidFill>
                <a:srgbClr val="FF0000"/>
              </a:solidFill>
            </a:endParaRPr>
          </a:p>
        </p:txBody>
      </p:sp>
      <p:pic>
        <p:nvPicPr>
          <p:cNvPr id="7" name="Resim 6"/>
          <p:cNvPicPr>
            <a:picLocks noChangeAspect="1"/>
          </p:cNvPicPr>
          <p:nvPr/>
        </p:nvPicPr>
        <p:blipFill>
          <a:blip r:embed="rId2"/>
          <a:stretch>
            <a:fillRect/>
          </a:stretch>
        </p:blipFill>
        <p:spPr>
          <a:xfrm>
            <a:off x="3066250" y="2824750"/>
            <a:ext cx="5928874" cy="2149026"/>
          </a:xfrm>
          <a:prstGeom prst="rect">
            <a:avLst/>
          </a:prstGeom>
        </p:spPr>
      </p:pic>
    </p:spTree>
    <p:extLst>
      <p:ext uri="{BB962C8B-B14F-4D97-AF65-F5344CB8AC3E}">
        <p14:creationId xmlns:p14="http://schemas.microsoft.com/office/powerpoint/2010/main" val="3967942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77742"/>
            <a:ext cx="10515600" cy="305435"/>
          </a:xfrm>
        </p:spPr>
        <p:txBody>
          <a:bodyPr>
            <a:normAutofit fontScale="90000"/>
          </a:bodyPr>
          <a:lstStyle/>
          <a:p>
            <a:r>
              <a:rPr lang="tr-TR" sz="3000" b="1" i="1" dirty="0" err="1" smtClean="0">
                <a:solidFill>
                  <a:srgbClr val="FF0000"/>
                </a:solidFill>
              </a:rPr>
              <a:t>The</a:t>
            </a:r>
            <a:r>
              <a:rPr lang="tr-TR" sz="3000" b="1" i="1" dirty="0" smtClean="0">
                <a:solidFill>
                  <a:srgbClr val="FF0000"/>
                </a:solidFill>
              </a:rPr>
              <a:t> LAWS of MOTION </a:t>
            </a:r>
            <a:r>
              <a:rPr lang="tr-TR" sz="3000" b="1" i="1" dirty="0" err="1" smtClean="0">
                <a:solidFill>
                  <a:srgbClr val="FF0000"/>
                </a:solidFill>
              </a:rPr>
              <a:t>NEWTON’s</a:t>
            </a:r>
            <a:r>
              <a:rPr lang="tr-TR" sz="3000" b="1" i="1" dirty="0" smtClean="0">
                <a:solidFill>
                  <a:srgbClr val="FF0000"/>
                </a:solidFill>
              </a:rPr>
              <a:t> LAWS</a:t>
            </a:r>
            <a:endParaRPr lang="tr-TR" sz="3000" b="1" i="1" dirty="0">
              <a:solidFill>
                <a:srgbClr val="FF0000"/>
              </a:solidFill>
            </a:endParaRPr>
          </a:p>
        </p:txBody>
      </p:sp>
      <p:sp>
        <p:nvSpPr>
          <p:cNvPr id="3" name="İçerik Yer Tutucusu 2"/>
          <p:cNvSpPr>
            <a:spLocks noGrp="1"/>
          </p:cNvSpPr>
          <p:nvPr>
            <p:ph idx="1"/>
          </p:nvPr>
        </p:nvSpPr>
        <p:spPr>
          <a:xfrm>
            <a:off x="69670" y="1194094"/>
            <a:ext cx="11922034" cy="4351338"/>
          </a:xfrm>
        </p:spPr>
        <p:txBody>
          <a:bodyPr>
            <a:noAutofit/>
          </a:bodyPr>
          <a:lstStyle/>
          <a:p>
            <a:pPr algn="just"/>
            <a:r>
              <a:rPr lang="en-US" sz="2400" dirty="0"/>
              <a:t>Now imagine pushing the book across a smooth, waxed floor. The book again comes to rest once the force is no longer applied, but not as quickly as before. Finally, if the book is moving on a horizontal frictionless </a:t>
            </a:r>
            <a:r>
              <a:rPr lang="en-US" sz="2400" dirty="0" smtClean="0"/>
              <a:t>surface, </a:t>
            </a:r>
            <a:r>
              <a:rPr lang="en-US" sz="2400" dirty="0"/>
              <a:t>it continues to move in a straight line with constant velocity until it hits a wall or some other obstruction.</a:t>
            </a:r>
            <a:endParaRPr lang="tr-TR" sz="2600" dirty="0" smtClean="0"/>
          </a:p>
        </p:txBody>
      </p:sp>
      <p:sp>
        <p:nvSpPr>
          <p:cNvPr id="5" name="Altbilgi Yer Tutucusu 4"/>
          <p:cNvSpPr>
            <a:spLocks noGrp="1"/>
          </p:cNvSpPr>
          <p:nvPr>
            <p:ph type="ftr" sz="quarter" idx="11"/>
          </p:nvPr>
        </p:nvSpPr>
        <p:spPr/>
        <p:txBody>
          <a:bodyPr/>
          <a:lstStyle/>
          <a:p>
            <a:r>
              <a:rPr lang="tr-TR" dirty="0" smtClean="0"/>
              <a:t>YILDIZ TEKNİK ÜNİVERSİTESİ FEN EDEBİYAT FAKÜLTESİ FİZİK BÖLÜMÜ</a:t>
            </a:r>
            <a:endParaRPr lang="tr-TR" dirty="0"/>
          </a:p>
        </p:txBody>
      </p:sp>
      <p:sp>
        <p:nvSpPr>
          <p:cNvPr id="6" name="Slayt Numarası Yer Tutucusu 5"/>
          <p:cNvSpPr>
            <a:spLocks noGrp="1"/>
          </p:cNvSpPr>
          <p:nvPr>
            <p:ph type="sldNum" sz="quarter" idx="12"/>
          </p:nvPr>
        </p:nvSpPr>
        <p:spPr/>
        <p:txBody>
          <a:bodyPr/>
          <a:lstStyle/>
          <a:p>
            <a:fld id="{8671BACA-4D67-49C6-B372-AD1FA4BF7E8B}" type="slidenum">
              <a:rPr lang="tr-TR" smtClean="0"/>
              <a:t>9</a:t>
            </a:fld>
            <a:endParaRPr lang="tr-TR"/>
          </a:p>
        </p:txBody>
      </p:sp>
      <p:sp>
        <p:nvSpPr>
          <p:cNvPr id="4" name="Dikdörtgen 3"/>
          <p:cNvSpPr/>
          <p:nvPr/>
        </p:nvSpPr>
        <p:spPr>
          <a:xfrm>
            <a:off x="233929" y="419303"/>
            <a:ext cx="3616375" cy="523220"/>
          </a:xfrm>
          <a:prstGeom prst="rect">
            <a:avLst/>
          </a:prstGeom>
        </p:spPr>
        <p:txBody>
          <a:bodyPr wrap="none">
            <a:spAutoFit/>
          </a:bodyPr>
          <a:lstStyle/>
          <a:p>
            <a:r>
              <a:rPr lang="en-US" sz="2800" b="1" u="sng" dirty="0">
                <a:solidFill>
                  <a:srgbClr val="FF0000"/>
                </a:solidFill>
              </a:rPr>
              <a:t>4.2 Newton’s First Law </a:t>
            </a:r>
            <a:endParaRPr lang="tr-TR" sz="2600" b="1" u="sng" dirty="0">
              <a:solidFill>
                <a:srgbClr val="FF0000"/>
              </a:solidFill>
            </a:endParaRPr>
          </a:p>
        </p:txBody>
      </p:sp>
      <p:pic>
        <p:nvPicPr>
          <p:cNvPr id="8" name="Resim 7"/>
          <p:cNvPicPr>
            <a:picLocks noChangeAspect="1"/>
          </p:cNvPicPr>
          <p:nvPr/>
        </p:nvPicPr>
        <p:blipFill>
          <a:blip r:embed="rId2"/>
          <a:stretch>
            <a:fillRect/>
          </a:stretch>
        </p:blipFill>
        <p:spPr>
          <a:xfrm>
            <a:off x="1802075" y="2984264"/>
            <a:ext cx="8713525" cy="1848994"/>
          </a:xfrm>
          <a:prstGeom prst="rect">
            <a:avLst/>
          </a:prstGeom>
        </p:spPr>
      </p:pic>
    </p:spTree>
    <p:extLst>
      <p:ext uri="{BB962C8B-B14F-4D97-AF65-F5344CB8AC3E}">
        <p14:creationId xmlns:p14="http://schemas.microsoft.com/office/powerpoint/2010/main" val="3501098324"/>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2803</TotalTime>
  <Words>3286</Words>
  <Application>Microsoft Office PowerPoint</Application>
  <PresentationFormat>Geniş ekran</PresentationFormat>
  <Paragraphs>311</Paragraphs>
  <Slides>46</Slides>
  <Notes>1</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46</vt:i4>
      </vt:variant>
    </vt:vector>
  </HeadingPairs>
  <TitlesOfParts>
    <vt:vector size="51" baseType="lpstr">
      <vt:lpstr>Arial</vt:lpstr>
      <vt:lpstr>Calibri</vt:lpstr>
      <vt:lpstr>Calibri Light</vt:lpstr>
      <vt:lpstr>Cambria Math</vt:lpstr>
      <vt:lpstr>Office Teması</vt:lpstr>
      <vt:lpstr>2019/3 FİZİK 1 DERSİ FIZ1001 </vt:lpstr>
      <vt:lpstr>PowerPoint Sunusu</vt:lpstr>
      <vt:lpstr>The LAWS of MOTION NEWTON’s LAWS</vt:lpstr>
      <vt:lpstr>The LAWS of MOTION NEWTON’s LAWS</vt:lpstr>
      <vt:lpstr>The LAWS of MOTION NEWTON’s LAWS</vt:lpstr>
      <vt:lpstr>The LAWS of MOTION NEWTON’s LAWS</vt:lpstr>
      <vt:lpstr>The LAWS of MOTION NEWTON’s LAWS</vt:lpstr>
      <vt:lpstr>The LAWS of MOTION NEWTON’s LAWS</vt:lpstr>
      <vt:lpstr>The LAWS of MOTION NEWTON’s LAWS</vt:lpstr>
      <vt:lpstr>The LAWS of MOTION NEWTON’s LAWS</vt:lpstr>
      <vt:lpstr>The LAWS of MOTION NEWTON’s LAWS</vt:lpstr>
      <vt:lpstr>The LAWS of MOTION NEWTON’s LAWS</vt:lpstr>
      <vt:lpstr>The LAWS of MOTION NEWTON’s LAWS</vt:lpstr>
      <vt:lpstr>The LAWS of MOTION NEWTON’s LAWS</vt:lpstr>
      <vt:lpstr>The LAWS of MOTION NEWTON’s LAWS</vt:lpstr>
      <vt:lpstr>The LAWS of MOTION NEWTON’s LAWS</vt:lpstr>
      <vt:lpstr>The LAWS of MOTION NEWTON’s LAWS</vt:lpstr>
      <vt:lpstr>The LAWS of MOTION NEWTON’s LAWS</vt:lpstr>
      <vt:lpstr>The LAWS of MOTION NEWTON’s LAWS</vt:lpstr>
      <vt:lpstr>The LAWS of MOTION NEWTON’s LAWS</vt:lpstr>
      <vt:lpstr>The LAWS of MOTION NEWTON’s LAWS</vt:lpstr>
      <vt:lpstr>The LAWS of MOTION NEWTON’s LAWS</vt:lpstr>
      <vt:lpstr>The LAWS of MOTION NEWTON’s LAWS</vt:lpstr>
      <vt:lpstr>The LAWS of MOTION NEWTON’s LAWS</vt:lpstr>
      <vt:lpstr>The LAWS of MOTION NEWTON’s LAWS</vt:lpstr>
      <vt:lpstr>The LAWS of MOTION NEWTON’s LAWS</vt:lpstr>
      <vt:lpstr>The LAWS of MOTION NEWTON’s LAWS</vt:lpstr>
      <vt:lpstr>The LAWS of MOTION NEWTON’s LAWS</vt:lpstr>
      <vt:lpstr>The LAWS of MOTION NEWTON’s LAWS</vt:lpstr>
      <vt:lpstr>The LAWS of MOTION NEWTON’s LAWS</vt:lpstr>
      <vt:lpstr>The LAWS of MOTION NEWTON’s LAWS</vt:lpstr>
      <vt:lpstr>The LAWS of MOTION NEWTON’s LAWS</vt:lpstr>
      <vt:lpstr>The LAWS of MOTION NEWTON’s LAWS</vt:lpstr>
      <vt:lpstr>The LAWS of MOTION NEWTON’s LAWS</vt:lpstr>
      <vt:lpstr>The LAWS of MOTION NEWTON’s LAWS</vt:lpstr>
      <vt:lpstr>The LAWS of MOTION NEWTON’s LAWS</vt:lpstr>
      <vt:lpstr>The LAWS of MOTION NEWTON’s LAWS</vt:lpstr>
      <vt:lpstr>The LAWS of MOTION NEWTON’s LAWS</vt:lpstr>
      <vt:lpstr>The LAWS of MOTION NEWTON’s LAWS</vt:lpstr>
      <vt:lpstr>The LAWS of MOTION NEWTON’s LAWS</vt:lpstr>
      <vt:lpstr>The LAWS of MOTION NEWTON’s LAWS</vt:lpstr>
      <vt:lpstr>The LAWS of MOTION NEWTON’s LAWS</vt:lpstr>
      <vt:lpstr>The LAWS of MOTION NEWTON’s LAWS</vt:lpstr>
      <vt:lpstr>The LAWS of MOTION NEWTON’s LAWS</vt:lpstr>
      <vt:lpstr>The LAWS of MOTION NEWTON’s LAWS</vt:lpstr>
      <vt:lpstr>The LAWS of MOTION NEWTON’s LAWS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AKIM VE DİRENÇ SORU ÇÖZÜMÜ</dc:title>
  <dc:creator>sony</dc:creator>
  <cp:lastModifiedBy>SÜREYYA AYDIN YÜKSEL</cp:lastModifiedBy>
  <cp:revision>205</cp:revision>
  <dcterms:created xsi:type="dcterms:W3CDTF">2020-03-25T17:45:21Z</dcterms:created>
  <dcterms:modified xsi:type="dcterms:W3CDTF">2022-10-15T11:13:45Z</dcterms:modified>
</cp:coreProperties>
</file>