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46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5" r:id="rId19"/>
    <p:sldId id="366" r:id="rId20"/>
    <p:sldId id="367" r:id="rId21"/>
    <p:sldId id="370" r:id="rId22"/>
    <p:sldId id="368" r:id="rId23"/>
    <p:sldId id="369" r:id="rId24"/>
    <p:sldId id="371" r:id="rId25"/>
    <p:sldId id="372" r:id="rId26"/>
    <p:sldId id="373" r:id="rId27"/>
    <p:sldId id="375" r:id="rId28"/>
    <p:sldId id="374" r:id="rId29"/>
    <p:sldId id="376" r:id="rId30"/>
    <p:sldId id="377" r:id="rId31"/>
    <p:sldId id="378" r:id="rId32"/>
    <p:sldId id="379" r:id="rId33"/>
    <p:sldId id="380" r:id="rId34"/>
    <p:sldId id="335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10EE-C7DE-4669-8410-D62C51356EE4}" type="datetimeFigureOut">
              <a:rPr lang="tr-TR" smtClean="0"/>
              <a:t>28.03.2021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ABC2A-2C4A-468A-AA6A-44D05D88FC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82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ABC2A-2C4A-468A-AA6A-44D05D88FC0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37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AC79-9BE1-4C06-8E0E-418AD6EC8DFA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67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7C19-D81C-4E55-905C-77A9C4D45826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25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9C8-EE2B-4365-9164-D631ADE1598A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28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697F-6848-41DE-A87F-8B117BA1DD43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81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2B6B1-3DBA-456F-BA9B-70FD827EF811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96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841D-7809-4566-88C4-D4FBDA42B2DB}" type="datetime1">
              <a:rPr lang="tr-TR" smtClean="0"/>
              <a:t>28.03.2021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5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68D8-9B93-4BA5-AAAE-4FE9C530F035}" type="datetime1">
              <a:rPr lang="tr-TR" smtClean="0"/>
              <a:t>28.03.2021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4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7072-FA92-4EFF-ADDC-B26122B0D8E7}" type="datetime1">
              <a:rPr lang="tr-TR" smtClean="0"/>
              <a:t>28.03.2021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26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9E9C-0DFC-4DC0-AC5A-71D358678EBA}" type="datetime1">
              <a:rPr lang="tr-TR" smtClean="0"/>
              <a:t>28.03.2021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6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DFDB-7427-4073-AD22-E7C4229C0CFF}" type="datetime1">
              <a:rPr lang="tr-TR" smtClean="0"/>
              <a:t>28.03.2021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28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D8D-C0F9-445B-974E-780275A598B9}" type="datetime1">
              <a:rPr lang="tr-TR" smtClean="0"/>
              <a:t>28.03.2021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0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DDC4C-D9A1-4D19-9FB4-F34CAEEEB61A}" type="datetime1">
              <a:rPr lang="tr-TR" smtClean="0"/>
              <a:t>28.03.2021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70A2-11BE-41D8-B0C0-86F4CEF26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38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17266" y="271574"/>
            <a:ext cx="9144000" cy="2387600"/>
          </a:xfrm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KİMYASAL BAĞLAR</a:t>
            </a:r>
            <a:endParaRPr lang="tr-T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Maddenin Yapısına Giriş </a:t>
            </a:r>
          </a:p>
          <a:p>
            <a:r>
              <a:rPr lang="tr-TR" sz="3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Dersi</a:t>
            </a:r>
          </a:p>
          <a:p>
            <a:r>
              <a:rPr lang="tr-TR" sz="3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Bahar YY.</a:t>
            </a:r>
          </a:p>
          <a:p>
            <a:r>
              <a:rPr lang="tr-TR" sz="30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Prof.Dr</a:t>
            </a:r>
            <a:r>
              <a:rPr lang="tr-TR" sz="3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Çiğdem NUHOĞLU</a:t>
            </a:r>
          </a:p>
          <a:p>
            <a:endParaRPr lang="tr-TR" sz="3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63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4981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Kimyasal isimler ve formüller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489109"/>
            <a:ext cx="11672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Bazı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türlerinde</a:t>
            </a:r>
            <a:r>
              <a:rPr lang="en-US" sz="2200" dirty="0"/>
              <a:t>, </a:t>
            </a:r>
            <a:r>
              <a:rPr lang="en-US" sz="2200" dirty="0" err="1"/>
              <a:t>mevcut</a:t>
            </a:r>
            <a:r>
              <a:rPr lang="en-US" sz="2200" dirty="0"/>
              <a:t>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sayısı</a:t>
            </a:r>
            <a:r>
              <a:rPr lang="en-US" sz="2200" dirty="0"/>
              <a:t> </a:t>
            </a:r>
            <a:r>
              <a:rPr lang="en-US" sz="2200" dirty="0" err="1"/>
              <a:t>basit</a:t>
            </a:r>
            <a:r>
              <a:rPr lang="en-US" sz="2200" dirty="0"/>
              <a:t> tam </a:t>
            </a:r>
            <a:r>
              <a:rPr lang="en-US" sz="2200" dirty="0" err="1"/>
              <a:t>sayılarla</a:t>
            </a:r>
            <a:r>
              <a:rPr lang="en-US" sz="2200" dirty="0"/>
              <a:t> </a:t>
            </a:r>
            <a:r>
              <a:rPr lang="en-US" sz="2200" dirty="0" err="1"/>
              <a:t>verilmez</a:t>
            </a:r>
            <a:r>
              <a:rPr lang="en-US" sz="2200" dirty="0"/>
              <a:t>. Bu,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bileşim</a:t>
            </a:r>
            <a:r>
              <a:rPr lang="en-US" sz="2200" dirty="0"/>
              <a:t> </a:t>
            </a:r>
            <a:r>
              <a:rPr lang="en-US" sz="2200" dirty="0" err="1"/>
              <a:t>aralığının</a:t>
            </a:r>
            <a:r>
              <a:rPr lang="en-US" sz="2200" dirty="0"/>
              <a:t> </a:t>
            </a:r>
            <a:r>
              <a:rPr lang="en-US" sz="2200" dirty="0" err="1"/>
              <a:t>sıcaklığa</a:t>
            </a:r>
            <a:r>
              <a:rPr lang="en-US" sz="2200" dirty="0"/>
              <a:t> </a:t>
            </a:r>
            <a:r>
              <a:rPr lang="en-US" sz="2200" dirty="0" err="1"/>
              <a:t>yakından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metal </a:t>
            </a:r>
            <a:r>
              <a:rPr lang="en-US" sz="2200" dirty="0" err="1"/>
              <a:t>alaşımları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geçerlidir</a:t>
            </a:r>
            <a:r>
              <a:rPr lang="en-US" sz="2200" dirty="0"/>
              <a:t>. </a:t>
            </a:r>
            <a:endParaRPr lang="tr-TR" sz="2200" dirty="0" smtClean="0"/>
          </a:p>
          <a:p>
            <a:pPr algn="just"/>
            <a:r>
              <a:rPr lang="en-US" sz="2200" dirty="0" err="1" smtClean="0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yaygın</a:t>
            </a:r>
            <a:r>
              <a:rPr lang="en-US" sz="2200" dirty="0"/>
              <a:t> </a:t>
            </a:r>
            <a:r>
              <a:rPr lang="en-US" sz="2200" dirty="0" err="1"/>
              <a:t>pirinç</a:t>
            </a:r>
            <a:r>
              <a:rPr lang="en-US" sz="2200" dirty="0"/>
              <a:t>, 800 ° </a:t>
            </a:r>
            <a:r>
              <a:rPr lang="en-US" sz="2200" dirty="0" err="1"/>
              <a:t>C'de</a:t>
            </a:r>
            <a:r>
              <a:rPr lang="en-US" sz="2200" dirty="0"/>
              <a:t> Cu6Zn4 </a:t>
            </a:r>
            <a:r>
              <a:rPr lang="en-US" sz="2200" dirty="0" err="1"/>
              <a:t>ve</a:t>
            </a:r>
            <a:r>
              <a:rPr lang="en-US" sz="2200" dirty="0"/>
              <a:t> Cu4.5Zn5.5 </a:t>
            </a:r>
            <a:r>
              <a:rPr lang="en-US" sz="2200" dirty="0" err="1"/>
              <a:t>arasında</a:t>
            </a:r>
            <a:r>
              <a:rPr lang="en-US" sz="2200" dirty="0"/>
              <a:t> </a:t>
            </a:r>
            <a:r>
              <a:rPr lang="en-US" sz="2200" dirty="0" err="1"/>
              <a:t>herhangi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yerde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bileşime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olabilir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İnorganik</a:t>
            </a:r>
            <a:r>
              <a:rPr lang="en-US" sz="2200" dirty="0" smtClean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, </a:t>
            </a:r>
            <a:r>
              <a:rPr lang="en-US" sz="2200" dirty="0" err="1"/>
              <a:t>alaşımlara</a:t>
            </a:r>
            <a:r>
              <a:rPr lang="en-US" sz="2200" dirty="0"/>
              <a:t> </a:t>
            </a:r>
            <a:r>
              <a:rPr lang="en-US" sz="2200" dirty="0" err="1"/>
              <a:t>göre</a:t>
            </a:r>
            <a:r>
              <a:rPr lang="en-US" sz="2200" dirty="0"/>
              <a:t> </a:t>
            </a:r>
            <a:r>
              <a:rPr lang="en-US" sz="2200" dirty="0" err="1"/>
              <a:t>değişken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bileşime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olmaya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az</a:t>
            </a:r>
            <a:r>
              <a:rPr lang="en-US" sz="2200" dirty="0"/>
              <a:t> </a:t>
            </a:r>
            <a:r>
              <a:rPr lang="en-US" sz="2200" dirty="0" err="1"/>
              <a:t>eğilimlidir</a:t>
            </a:r>
            <a:r>
              <a:rPr lang="en-US" sz="2200" dirty="0"/>
              <a:t>, </a:t>
            </a:r>
            <a:r>
              <a:rPr lang="en-US" sz="2200" dirty="0" err="1"/>
              <a:t>ancak</a:t>
            </a:r>
            <a:r>
              <a:rPr lang="en-US" sz="2200" dirty="0"/>
              <a:t> </a:t>
            </a: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örnek</a:t>
            </a:r>
            <a:r>
              <a:rPr lang="en-US" sz="2200" dirty="0"/>
              <a:t> </a:t>
            </a:r>
            <a:r>
              <a:rPr lang="en-US" sz="2200" dirty="0" err="1"/>
              <a:t>bilinmektedir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algn="just"/>
            <a:r>
              <a:rPr lang="en-US" sz="2200" dirty="0" err="1" smtClean="0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monoksit</a:t>
            </a:r>
            <a:r>
              <a:rPr lang="en-US" sz="2200" dirty="0"/>
              <a:t> </a:t>
            </a:r>
            <a:r>
              <a:rPr lang="en-US" sz="2200" dirty="0" err="1"/>
              <a:t>atmosfer</a:t>
            </a:r>
            <a:r>
              <a:rPr lang="en-US" sz="2200" dirty="0"/>
              <a:t> </a:t>
            </a:r>
            <a:r>
              <a:rPr lang="en-US" sz="2200" dirty="0" err="1"/>
              <a:t>basıncında</a:t>
            </a:r>
            <a:r>
              <a:rPr lang="en-US" sz="2200" dirty="0"/>
              <a:t> </a:t>
            </a:r>
            <a:r>
              <a:rPr lang="en-US" sz="2200" dirty="0" err="1"/>
              <a:t>hiçbir</a:t>
            </a:r>
            <a:r>
              <a:rPr lang="en-US" sz="2200" dirty="0"/>
              <a:t>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FeO</a:t>
            </a:r>
            <a:r>
              <a:rPr lang="en-US" sz="2200" dirty="0"/>
              <a:t> </a:t>
            </a:r>
            <a:r>
              <a:rPr lang="en-US" sz="2200" dirty="0" err="1"/>
              <a:t>bileşimine</a:t>
            </a:r>
            <a:r>
              <a:rPr lang="en-US" sz="2200" dirty="0"/>
              <a:t> </a:t>
            </a:r>
            <a:r>
              <a:rPr lang="en-US" sz="2200" dirty="0" err="1"/>
              <a:t>ulaşmaz</a:t>
            </a:r>
            <a:r>
              <a:rPr lang="en-US" sz="2200" dirty="0"/>
              <a:t>, </a:t>
            </a:r>
            <a:r>
              <a:rPr lang="en-US" sz="2200" dirty="0" err="1"/>
              <a:t>ancak</a:t>
            </a:r>
            <a:r>
              <a:rPr lang="en-US" sz="2200" dirty="0"/>
              <a:t> Fe0.945O'ya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yakın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bileşime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Bu </a:t>
            </a:r>
            <a:r>
              <a:rPr lang="en-US" sz="2200" dirty="0" err="1"/>
              <a:t>tür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maddeler</a:t>
            </a:r>
            <a:r>
              <a:rPr lang="en-US" sz="2200" dirty="0"/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stokiyometrik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olmayan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bileşikler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bunların</a:t>
            </a:r>
            <a:r>
              <a:rPr lang="en-US" sz="2200" dirty="0"/>
              <a:t> </a:t>
            </a:r>
            <a:r>
              <a:rPr lang="en-US" sz="2200" dirty="0" err="1"/>
              <a:t>bileşim</a:t>
            </a:r>
            <a:r>
              <a:rPr lang="en-US" sz="2200" dirty="0"/>
              <a:t> </a:t>
            </a:r>
            <a:r>
              <a:rPr lang="en-US" sz="2200" dirty="0" err="1"/>
              <a:t>aralıkları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sıcaklığa</a:t>
            </a:r>
            <a:r>
              <a:rPr lang="en-US" sz="2200" dirty="0"/>
              <a:t> </a:t>
            </a:r>
            <a:r>
              <a:rPr lang="en-US" sz="2200" dirty="0" err="1"/>
              <a:t>bağlıdır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Birçok</a:t>
            </a:r>
            <a:r>
              <a:rPr lang="en-US" sz="2200" dirty="0" smtClean="0"/>
              <a:t> </a:t>
            </a:r>
            <a:r>
              <a:rPr lang="en-US" sz="2200" dirty="0" err="1"/>
              <a:t>inorganik</a:t>
            </a:r>
            <a:r>
              <a:rPr lang="en-US" sz="2200" dirty="0"/>
              <a:t> </a:t>
            </a:r>
            <a:r>
              <a:rPr lang="en-US" sz="2200" dirty="0" err="1"/>
              <a:t>bileşiğe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mineral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dirty="0" err="1"/>
              <a:t>verilir</a:t>
            </a:r>
            <a:r>
              <a:rPr lang="en-US" sz="2200" dirty="0"/>
              <a:t>;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magnezyum</a:t>
            </a:r>
            <a:r>
              <a:rPr lang="en-US" sz="2200" dirty="0"/>
              <a:t> </a:t>
            </a:r>
            <a:r>
              <a:rPr lang="en-US" sz="2200" dirty="0" err="1"/>
              <a:t>alüminat</a:t>
            </a:r>
            <a:r>
              <a:rPr lang="en-US" sz="2200" dirty="0"/>
              <a:t>, MgAl2O4 mineral spinel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bulunur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sentetik</a:t>
            </a:r>
            <a:r>
              <a:rPr lang="en-US" sz="2200" dirty="0"/>
              <a:t> </a:t>
            </a:r>
            <a:r>
              <a:rPr lang="en-US" sz="2200" dirty="0" err="1"/>
              <a:t>magnezyum</a:t>
            </a:r>
            <a:r>
              <a:rPr lang="en-US" sz="2200" dirty="0"/>
              <a:t> </a:t>
            </a:r>
            <a:r>
              <a:rPr lang="en-US" sz="2200" dirty="0" err="1"/>
              <a:t>alüminat</a:t>
            </a:r>
            <a:r>
              <a:rPr lang="en-US" sz="2200" dirty="0"/>
              <a:t> da spinel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anılır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 smtClean="0"/>
              <a:t>Mineral </a:t>
            </a:r>
            <a:r>
              <a:rPr lang="en-US" sz="2200" b="1" dirty="0" err="1"/>
              <a:t>adı</a:t>
            </a:r>
            <a:r>
              <a:rPr lang="en-US" sz="2200" b="1" dirty="0"/>
              <a:t> </a:t>
            </a:r>
            <a:r>
              <a:rPr lang="en-US" sz="2200" b="1" dirty="0" err="1"/>
              <a:t>genellikle</a:t>
            </a:r>
            <a:r>
              <a:rPr lang="en-US" sz="2200" b="1" dirty="0"/>
              <a:t> </a:t>
            </a:r>
            <a:r>
              <a:rPr lang="en-US" sz="2200" b="1" dirty="0" err="1"/>
              <a:t>hepsi</a:t>
            </a:r>
            <a:r>
              <a:rPr lang="en-US" sz="2200" b="1" dirty="0"/>
              <a:t> </a:t>
            </a:r>
            <a:r>
              <a:rPr lang="en-US" sz="2200" b="1" dirty="0" err="1"/>
              <a:t>aynı</a:t>
            </a:r>
            <a:r>
              <a:rPr lang="en-US" sz="2200" b="1" dirty="0"/>
              <a:t> </a:t>
            </a:r>
            <a:r>
              <a:rPr lang="en-US" sz="2200" b="1" dirty="0" err="1"/>
              <a:t>yapıya</a:t>
            </a:r>
            <a:r>
              <a:rPr lang="en-US" sz="2200" b="1" dirty="0"/>
              <a:t> </a:t>
            </a:r>
            <a:r>
              <a:rPr lang="en-US" sz="2200" b="1" dirty="0" err="1"/>
              <a:t>sahip</a:t>
            </a:r>
            <a:r>
              <a:rPr lang="en-US" sz="2200" b="1" dirty="0"/>
              <a:t> </a:t>
            </a:r>
            <a:r>
              <a:rPr lang="en-US" sz="2200" b="1" dirty="0" err="1"/>
              <a:t>bir</a:t>
            </a:r>
            <a:r>
              <a:rPr lang="en-US" sz="2200" b="1" dirty="0"/>
              <a:t> </a:t>
            </a:r>
            <a:r>
              <a:rPr lang="en-US" sz="2200" b="1" dirty="0" err="1"/>
              <a:t>bileşikler</a:t>
            </a:r>
            <a:r>
              <a:rPr lang="en-US" sz="2200" b="1" dirty="0"/>
              <a:t> </a:t>
            </a:r>
            <a:r>
              <a:rPr lang="en-US" sz="2200" b="1" dirty="0" err="1"/>
              <a:t>ailesine</a:t>
            </a:r>
            <a:r>
              <a:rPr lang="en-US" sz="2200" b="1" dirty="0"/>
              <a:t> </a:t>
            </a:r>
            <a:r>
              <a:rPr lang="en-US" sz="2200" b="1" dirty="0" err="1"/>
              <a:t>uygulanır</a:t>
            </a:r>
            <a:r>
              <a:rPr lang="en-US" sz="2200" dirty="0"/>
              <a:t>. </a:t>
            </a:r>
            <a:r>
              <a:rPr lang="en-US" sz="2200" dirty="0" err="1"/>
              <a:t>Yani</a:t>
            </a:r>
            <a:r>
              <a:rPr lang="en-US" sz="2200" dirty="0"/>
              <a:t>, hem </a:t>
            </a:r>
            <a:r>
              <a:rPr lang="en-US" sz="2200" dirty="0" err="1"/>
              <a:t>bakır</a:t>
            </a:r>
            <a:r>
              <a:rPr lang="en-US" sz="2200" dirty="0"/>
              <a:t> </a:t>
            </a:r>
            <a:r>
              <a:rPr lang="en-US" sz="2200" dirty="0" err="1"/>
              <a:t>alüminat</a:t>
            </a:r>
            <a:r>
              <a:rPr lang="en-US" sz="2200" dirty="0"/>
              <a:t>, CuAl2O4 hem de </a:t>
            </a:r>
            <a:r>
              <a:rPr lang="en-US" sz="2200" dirty="0" err="1"/>
              <a:t>nikel</a:t>
            </a:r>
            <a:r>
              <a:rPr lang="en-US" sz="2200" dirty="0"/>
              <a:t> </a:t>
            </a:r>
            <a:r>
              <a:rPr lang="en-US" sz="2200" dirty="0" err="1"/>
              <a:t>gallat</a:t>
            </a:r>
            <a:r>
              <a:rPr lang="en-US" sz="2200" dirty="0"/>
              <a:t>, NiGa2O4, MgAl2O4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aynı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yapıya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oldukları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spinel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028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4981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Kimyasal isimler ve formüller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489109"/>
            <a:ext cx="1167293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Kristal </a:t>
            </a:r>
            <a:r>
              <a:rPr lang="en-US" sz="2200" dirty="0" err="1"/>
              <a:t>yapılarla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ilişkiden</a:t>
            </a:r>
            <a:r>
              <a:rPr lang="en-US" sz="2200" dirty="0"/>
              <a:t> </a:t>
            </a:r>
            <a:r>
              <a:rPr lang="en-US" sz="2200" dirty="0" err="1"/>
              <a:t>dolayı</a:t>
            </a:r>
            <a:r>
              <a:rPr lang="en-US" sz="2200" dirty="0"/>
              <a:t>, mineral </a:t>
            </a:r>
            <a:r>
              <a:rPr lang="en-US" sz="2200" dirty="0" err="1"/>
              <a:t>isimlerinin</a:t>
            </a:r>
            <a:r>
              <a:rPr lang="en-US" sz="2200" dirty="0"/>
              <a:t> </a:t>
            </a:r>
            <a:r>
              <a:rPr lang="en-US" sz="2200" dirty="0" err="1"/>
              <a:t>kullanımı</a:t>
            </a:r>
            <a:r>
              <a:rPr lang="en-US" sz="2200" dirty="0"/>
              <a:t>, </a:t>
            </a:r>
            <a:r>
              <a:rPr lang="en-US" sz="2200" dirty="0" err="1"/>
              <a:t>kesin</a:t>
            </a:r>
            <a:r>
              <a:rPr lang="en-US" sz="2200" dirty="0"/>
              <a:t> </a:t>
            </a:r>
            <a:r>
              <a:rPr lang="en-US" sz="2200" dirty="0" err="1"/>
              <a:t>olmayan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formüle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olabilecek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 </a:t>
            </a:r>
            <a:r>
              <a:rPr lang="en-US" sz="2200" dirty="0" err="1"/>
              <a:t>tartışılırken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meseleleri</a:t>
            </a:r>
            <a:r>
              <a:rPr lang="en-US" sz="2200" dirty="0"/>
              <a:t> </a:t>
            </a:r>
            <a:r>
              <a:rPr lang="en-US" sz="2200" dirty="0" err="1"/>
              <a:t>basitleştirir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bileşik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refrakter</a:t>
            </a:r>
            <a:r>
              <a:rPr lang="en-US" sz="2200" dirty="0"/>
              <a:t> </a:t>
            </a:r>
            <a:r>
              <a:rPr lang="en-US" sz="2200" dirty="0" err="1"/>
              <a:t>oksitler</a:t>
            </a:r>
            <a:r>
              <a:rPr lang="en-US" sz="2200" dirty="0"/>
              <a:t> (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sıcaklıklarda</a:t>
            </a:r>
            <a:r>
              <a:rPr lang="en-US" sz="2200" dirty="0"/>
              <a:t> </a:t>
            </a:r>
            <a:r>
              <a:rPr lang="en-US" sz="2200" dirty="0" err="1"/>
              <a:t>stabil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), </a:t>
            </a:r>
            <a:r>
              <a:rPr lang="en-US" sz="2200" dirty="0" err="1" smtClean="0"/>
              <a:t>kalsiyum</a:t>
            </a:r>
            <a:r>
              <a:rPr lang="en-US" sz="2200" dirty="0" smtClean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calcia</a:t>
            </a:r>
            <a:r>
              <a:rPr lang="en-US" sz="2200" dirty="0"/>
              <a:t>, </a:t>
            </a:r>
            <a:r>
              <a:rPr lang="en-US" sz="2200" dirty="0" err="1"/>
              <a:t>CaO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eski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isimlerle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; </a:t>
            </a:r>
            <a:r>
              <a:rPr lang="en-US" sz="2200" dirty="0" err="1"/>
              <a:t>magnezyum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magnezya</a:t>
            </a:r>
            <a:r>
              <a:rPr lang="en-US" sz="2200" dirty="0"/>
              <a:t>, </a:t>
            </a:r>
            <a:r>
              <a:rPr lang="en-US" sz="2200" dirty="0" err="1"/>
              <a:t>MgO</a:t>
            </a:r>
            <a:r>
              <a:rPr lang="en-US" sz="2200" dirty="0"/>
              <a:t>; </a:t>
            </a:r>
            <a:r>
              <a:rPr lang="en-US" sz="2200" dirty="0" err="1"/>
              <a:t>titanyum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titanya</a:t>
            </a:r>
            <a:r>
              <a:rPr lang="en-US" sz="2200" dirty="0"/>
              <a:t>, TiO2; </a:t>
            </a:r>
            <a:r>
              <a:rPr lang="en-US" sz="2200" dirty="0" err="1"/>
              <a:t>zirkonyum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zirkonya</a:t>
            </a:r>
            <a:r>
              <a:rPr lang="en-US" sz="2200" dirty="0"/>
              <a:t>, ZrO2; </a:t>
            </a:r>
            <a:r>
              <a:rPr lang="en-US" sz="2200" dirty="0" err="1"/>
              <a:t>silikon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silika</a:t>
            </a:r>
            <a:r>
              <a:rPr lang="en-US" sz="2200" dirty="0"/>
              <a:t>, Si02;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alüminyum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alümina</a:t>
            </a:r>
            <a:r>
              <a:rPr lang="en-US" sz="2200" dirty="0"/>
              <a:t>, Al2O3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/>
              <a:t>Fizikçiler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b="1" dirty="0" err="1"/>
              <a:t>renksiz</a:t>
            </a:r>
            <a:r>
              <a:rPr lang="en-US" sz="2200" b="1" dirty="0"/>
              <a:t> </a:t>
            </a:r>
            <a:r>
              <a:rPr lang="en-US" sz="2200" b="1" dirty="0" err="1"/>
              <a:t>alüminyum</a:t>
            </a:r>
            <a:r>
              <a:rPr lang="en-US" sz="2200" b="1" dirty="0"/>
              <a:t> </a:t>
            </a:r>
            <a:r>
              <a:rPr lang="en-US" sz="2200" b="1" dirty="0" err="1"/>
              <a:t>oksidi</a:t>
            </a:r>
            <a:r>
              <a:rPr lang="en-US" sz="2200" b="1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safir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adlandırır</a:t>
            </a:r>
            <a:r>
              <a:rPr lang="en-US" sz="2200" dirty="0"/>
              <a:t>,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ancak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safir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mavi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renktedir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2200" dirty="0"/>
              <a:t>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Renksiz</a:t>
            </a:r>
            <a:r>
              <a:rPr lang="en-US" sz="2200" dirty="0" smtClean="0"/>
              <a:t> </a:t>
            </a:r>
            <a:r>
              <a:rPr lang="en-US" sz="2200" dirty="0" err="1"/>
              <a:t>alüminyum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formu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doğru</a:t>
            </a:r>
            <a:r>
              <a:rPr lang="en-US" sz="2200" dirty="0"/>
              <a:t> mineral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b="1" i="1" dirty="0" err="1" smtClean="0"/>
              <a:t>kor</a:t>
            </a:r>
            <a:r>
              <a:rPr lang="tr-TR" sz="2200" b="1" i="1" dirty="0" smtClean="0"/>
              <a:t>e</a:t>
            </a:r>
            <a:r>
              <a:rPr lang="en-US" sz="2200" b="1" i="1" dirty="0" err="1" smtClean="0"/>
              <a:t>ndondur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Organik</a:t>
            </a:r>
            <a:r>
              <a:rPr lang="en-US" sz="2200" dirty="0" smtClean="0"/>
              <a:t> </a:t>
            </a:r>
            <a:r>
              <a:rPr lang="en-US" sz="2200" dirty="0" err="1"/>
              <a:t>bileşikler</a:t>
            </a:r>
            <a:r>
              <a:rPr lang="en-US" sz="2200" dirty="0"/>
              <a:t>,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moleküllerin</a:t>
            </a:r>
            <a:r>
              <a:rPr lang="en-US" sz="2200" dirty="0"/>
              <a:t> </a:t>
            </a:r>
            <a:r>
              <a:rPr lang="en-US" sz="2200" dirty="0" err="1"/>
              <a:t>sergilediği</a:t>
            </a:r>
            <a:r>
              <a:rPr lang="en-US" sz="2200" dirty="0"/>
              <a:t> </a:t>
            </a:r>
            <a:r>
              <a:rPr lang="en-US" sz="2200" dirty="0" err="1"/>
              <a:t>muazzam</a:t>
            </a:r>
            <a:r>
              <a:rPr lang="en-US" sz="2200" dirty="0"/>
              <a:t> </a:t>
            </a:r>
            <a:r>
              <a:rPr lang="en-US" sz="2200" dirty="0" err="1"/>
              <a:t>karmaşıklık</a:t>
            </a:r>
            <a:r>
              <a:rPr lang="en-US" sz="2200" dirty="0"/>
              <a:t> </a:t>
            </a:r>
            <a:r>
              <a:rPr lang="en-US" sz="2200" dirty="0" err="1"/>
              <a:t>nedeniyle</a:t>
            </a:r>
            <a:r>
              <a:rPr lang="en-US" sz="2200" dirty="0"/>
              <a:t> </a:t>
            </a:r>
            <a:r>
              <a:rPr lang="en-US" sz="2200" dirty="0" err="1"/>
              <a:t>gerekli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ayrıntılı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adlandırma</a:t>
            </a:r>
            <a:r>
              <a:rPr lang="en-US" sz="2200" dirty="0"/>
              <a:t> </a:t>
            </a:r>
            <a:r>
              <a:rPr lang="en-US" sz="2200" dirty="0" err="1"/>
              <a:t>sistemine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572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301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Çok biçimlilik ve diğer dönüşümler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(</a:t>
            </a:r>
            <a:r>
              <a:rPr lang="tr-TR" sz="3200" dirty="0" err="1">
                <a:solidFill>
                  <a:srgbClr val="FF0000"/>
                </a:solidFill>
              </a:rPr>
              <a:t>Polymorphism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and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other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transformations</a:t>
            </a:r>
            <a:r>
              <a:rPr lang="tr-TR" sz="3200" dirty="0" smtClean="0">
                <a:solidFill>
                  <a:srgbClr val="FF0000"/>
                </a:solidFill>
              </a:rPr>
              <a:t>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489109"/>
            <a:ext cx="1167293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Kristal </a:t>
            </a:r>
            <a:r>
              <a:rPr lang="en-US" sz="2200" dirty="0" err="1"/>
              <a:t>yapılarla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ilişkiden</a:t>
            </a:r>
            <a:r>
              <a:rPr lang="en-US" sz="2200" dirty="0"/>
              <a:t> </a:t>
            </a:r>
            <a:r>
              <a:rPr lang="en-US" sz="2200" dirty="0" err="1"/>
              <a:t>dolayı</a:t>
            </a:r>
            <a:r>
              <a:rPr lang="en-US" sz="2200" dirty="0"/>
              <a:t>, mineral </a:t>
            </a:r>
            <a:r>
              <a:rPr lang="en-US" sz="2200" dirty="0" err="1"/>
              <a:t>isimlerinin</a:t>
            </a:r>
            <a:r>
              <a:rPr lang="en-US" sz="2200" dirty="0"/>
              <a:t> </a:t>
            </a:r>
            <a:r>
              <a:rPr lang="en-US" sz="2200" dirty="0" err="1"/>
              <a:t>kullanımı</a:t>
            </a:r>
            <a:r>
              <a:rPr lang="en-US" sz="2200" dirty="0"/>
              <a:t>, </a:t>
            </a:r>
            <a:r>
              <a:rPr lang="en-US" sz="2200" dirty="0" err="1"/>
              <a:t>kesin</a:t>
            </a:r>
            <a:r>
              <a:rPr lang="en-US" sz="2200" dirty="0"/>
              <a:t> </a:t>
            </a:r>
            <a:r>
              <a:rPr lang="en-US" sz="2200" dirty="0" err="1"/>
              <a:t>olmayan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formüle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olabilecek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 </a:t>
            </a:r>
            <a:r>
              <a:rPr lang="en-US" sz="2200" dirty="0" err="1"/>
              <a:t>tartışılırken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meseleleri</a:t>
            </a:r>
            <a:r>
              <a:rPr lang="en-US" sz="2200" dirty="0"/>
              <a:t> </a:t>
            </a:r>
            <a:r>
              <a:rPr lang="en-US" sz="2200" dirty="0" err="1"/>
              <a:t>basitleştirir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bileşik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refrakter</a:t>
            </a:r>
            <a:r>
              <a:rPr lang="en-US" sz="2200" dirty="0"/>
              <a:t> </a:t>
            </a:r>
            <a:r>
              <a:rPr lang="en-US" sz="2200" dirty="0" err="1"/>
              <a:t>oksitler</a:t>
            </a:r>
            <a:r>
              <a:rPr lang="en-US" sz="2200" dirty="0"/>
              <a:t> (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sıcaklıklarda</a:t>
            </a:r>
            <a:r>
              <a:rPr lang="en-US" sz="2200" dirty="0"/>
              <a:t> </a:t>
            </a:r>
            <a:r>
              <a:rPr lang="en-US" sz="2200" dirty="0" err="1"/>
              <a:t>stabil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), </a:t>
            </a:r>
            <a:r>
              <a:rPr lang="en-US" sz="2200" dirty="0" err="1" smtClean="0"/>
              <a:t>kalsiyum</a:t>
            </a:r>
            <a:r>
              <a:rPr lang="en-US" sz="2200" dirty="0" smtClean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calcia</a:t>
            </a:r>
            <a:r>
              <a:rPr lang="en-US" sz="2200" dirty="0"/>
              <a:t>, </a:t>
            </a:r>
            <a:r>
              <a:rPr lang="en-US" sz="2200" dirty="0" err="1"/>
              <a:t>CaO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eski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isimlerle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; </a:t>
            </a:r>
            <a:r>
              <a:rPr lang="en-US" sz="2200" dirty="0" err="1"/>
              <a:t>magnezyum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magnezya</a:t>
            </a:r>
            <a:r>
              <a:rPr lang="en-US" sz="2200" dirty="0"/>
              <a:t>, </a:t>
            </a:r>
            <a:r>
              <a:rPr lang="en-US" sz="2200" dirty="0" err="1"/>
              <a:t>MgO</a:t>
            </a:r>
            <a:r>
              <a:rPr lang="en-US" sz="2200" dirty="0"/>
              <a:t>; </a:t>
            </a:r>
            <a:r>
              <a:rPr lang="en-US" sz="2200" dirty="0" err="1"/>
              <a:t>titanyum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titanya</a:t>
            </a:r>
            <a:r>
              <a:rPr lang="en-US" sz="2200" dirty="0"/>
              <a:t>, TiO2; </a:t>
            </a:r>
            <a:r>
              <a:rPr lang="en-US" sz="2200" dirty="0" err="1"/>
              <a:t>zirkonyum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zirkonya</a:t>
            </a:r>
            <a:r>
              <a:rPr lang="en-US" sz="2200" dirty="0"/>
              <a:t>, ZrO2; </a:t>
            </a:r>
            <a:r>
              <a:rPr lang="en-US" sz="2200" dirty="0" err="1"/>
              <a:t>silikon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silika</a:t>
            </a:r>
            <a:r>
              <a:rPr lang="en-US" sz="2200" dirty="0"/>
              <a:t>, Si02;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alüminyum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alümina</a:t>
            </a:r>
            <a:r>
              <a:rPr lang="en-US" sz="2200" dirty="0"/>
              <a:t>, Al2O3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/>
              <a:t>Fizikçiler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b="1" dirty="0" err="1"/>
              <a:t>renksiz</a:t>
            </a:r>
            <a:r>
              <a:rPr lang="en-US" sz="2200" b="1" dirty="0"/>
              <a:t> </a:t>
            </a:r>
            <a:r>
              <a:rPr lang="en-US" sz="2200" b="1" dirty="0" err="1"/>
              <a:t>alüminyum</a:t>
            </a:r>
            <a:r>
              <a:rPr lang="en-US" sz="2200" b="1" dirty="0"/>
              <a:t> </a:t>
            </a:r>
            <a:r>
              <a:rPr lang="en-US" sz="2200" b="1" dirty="0" err="1"/>
              <a:t>oksidi</a:t>
            </a:r>
            <a:r>
              <a:rPr lang="en-US" sz="2200" b="1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safir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adlandırır</a:t>
            </a:r>
            <a:r>
              <a:rPr lang="en-US" sz="2200" dirty="0"/>
              <a:t>,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ancak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safir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mavi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</a:rPr>
              <a:t>renktedir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2200" dirty="0"/>
              <a:t>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Renksiz</a:t>
            </a:r>
            <a:r>
              <a:rPr lang="en-US" sz="2200" dirty="0" smtClean="0"/>
              <a:t> </a:t>
            </a:r>
            <a:r>
              <a:rPr lang="en-US" sz="2200" dirty="0" err="1"/>
              <a:t>alüminyum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formu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doğru</a:t>
            </a:r>
            <a:r>
              <a:rPr lang="en-US" sz="2200" dirty="0"/>
              <a:t> mineral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b="1" i="1" dirty="0" err="1" smtClean="0"/>
              <a:t>kor</a:t>
            </a:r>
            <a:r>
              <a:rPr lang="tr-TR" sz="2200" b="1" i="1" dirty="0" smtClean="0"/>
              <a:t>e</a:t>
            </a:r>
            <a:r>
              <a:rPr lang="en-US" sz="2200" b="1" i="1" dirty="0" err="1" smtClean="0"/>
              <a:t>ndondur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Organik</a:t>
            </a:r>
            <a:r>
              <a:rPr lang="en-US" sz="2200" dirty="0" smtClean="0"/>
              <a:t> </a:t>
            </a:r>
            <a:r>
              <a:rPr lang="en-US" sz="2200" dirty="0" err="1"/>
              <a:t>bileşikler</a:t>
            </a:r>
            <a:r>
              <a:rPr lang="en-US" sz="2200" dirty="0"/>
              <a:t>,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moleküllerin</a:t>
            </a:r>
            <a:r>
              <a:rPr lang="en-US" sz="2200" dirty="0"/>
              <a:t> </a:t>
            </a:r>
            <a:r>
              <a:rPr lang="en-US" sz="2200" dirty="0" err="1"/>
              <a:t>sergilediği</a:t>
            </a:r>
            <a:r>
              <a:rPr lang="en-US" sz="2200" dirty="0"/>
              <a:t> </a:t>
            </a:r>
            <a:r>
              <a:rPr lang="en-US" sz="2200" dirty="0" err="1"/>
              <a:t>muazzam</a:t>
            </a:r>
            <a:r>
              <a:rPr lang="en-US" sz="2200" dirty="0"/>
              <a:t> </a:t>
            </a:r>
            <a:r>
              <a:rPr lang="en-US" sz="2200" dirty="0" err="1"/>
              <a:t>karmaşıklık</a:t>
            </a:r>
            <a:r>
              <a:rPr lang="en-US" sz="2200" dirty="0"/>
              <a:t> </a:t>
            </a:r>
            <a:r>
              <a:rPr lang="en-US" sz="2200" dirty="0" err="1"/>
              <a:t>nedeniyle</a:t>
            </a:r>
            <a:r>
              <a:rPr lang="en-US" sz="2200" dirty="0"/>
              <a:t> </a:t>
            </a:r>
            <a:r>
              <a:rPr lang="en-US" sz="2200" dirty="0" err="1"/>
              <a:t>gerekli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ayrıntılı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adlandırma</a:t>
            </a:r>
            <a:r>
              <a:rPr lang="en-US" sz="2200" dirty="0"/>
              <a:t> </a:t>
            </a:r>
            <a:r>
              <a:rPr lang="en-US" sz="2200" dirty="0" err="1"/>
              <a:t>sistemine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072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301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Çok biçimlilik ve diğer dönüşümler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(</a:t>
            </a:r>
            <a:r>
              <a:rPr lang="tr-TR" sz="3200" dirty="0" err="1">
                <a:solidFill>
                  <a:srgbClr val="FF0000"/>
                </a:solidFill>
              </a:rPr>
              <a:t>Polymorphism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and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other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transformations</a:t>
            </a:r>
            <a:r>
              <a:rPr lang="tr-TR" sz="3200" dirty="0" smtClean="0">
                <a:solidFill>
                  <a:srgbClr val="FF0000"/>
                </a:solidFill>
              </a:rPr>
              <a:t>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104098"/>
            <a:ext cx="854701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Sıcaklık</a:t>
            </a:r>
            <a:r>
              <a:rPr lang="en-US" sz="2200" dirty="0"/>
              <a:t> </a:t>
            </a:r>
            <a:r>
              <a:rPr lang="en-US" sz="2200" dirty="0" err="1"/>
              <a:t>yükseldikçe</a:t>
            </a:r>
            <a:r>
              <a:rPr lang="en-US" sz="2200" dirty="0"/>
              <a:t>, </a:t>
            </a:r>
            <a:r>
              <a:rPr lang="en-US" sz="2200" dirty="0" err="1"/>
              <a:t>katının</a:t>
            </a:r>
            <a:r>
              <a:rPr lang="en-US" sz="2200" dirty="0"/>
              <a:t> </a:t>
            </a:r>
            <a:r>
              <a:rPr lang="en-US" sz="2200" dirty="0" err="1"/>
              <a:t>titreşim</a:t>
            </a:r>
            <a:r>
              <a:rPr lang="en-US" sz="2200" dirty="0"/>
              <a:t> </a:t>
            </a:r>
            <a:r>
              <a:rPr lang="en-US" sz="2200" dirty="0" err="1"/>
              <a:t>enerjisi</a:t>
            </a:r>
            <a:r>
              <a:rPr lang="en-US" sz="2200" dirty="0"/>
              <a:t>, </a:t>
            </a:r>
            <a:r>
              <a:rPr lang="en-US" sz="2200" dirty="0" err="1"/>
              <a:t>atomları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arada</a:t>
            </a:r>
            <a:r>
              <a:rPr lang="en-US" sz="2200" dirty="0"/>
              <a:t> </a:t>
            </a:r>
            <a:r>
              <a:rPr lang="en-US" sz="2200" dirty="0" err="1"/>
              <a:t>tutan</a:t>
            </a:r>
            <a:r>
              <a:rPr lang="en-US" sz="2200" dirty="0"/>
              <a:t> </a:t>
            </a:r>
            <a:r>
              <a:rPr lang="en-US" sz="2200" dirty="0" err="1"/>
              <a:t>bağ</a:t>
            </a:r>
            <a:r>
              <a:rPr lang="en-US" sz="2200" dirty="0"/>
              <a:t> </a:t>
            </a:r>
            <a:r>
              <a:rPr lang="en-US" sz="2200" dirty="0" err="1"/>
              <a:t>enerjisine</a:t>
            </a:r>
            <a:r>
              <a:rPr lang="en-US" sz="2200" dirty="0"/>
              <a:t> </a:t>
            </a:r>
            <a:r>
              <a:rPr lang="en-US" sz="2200" dirty="0" err="1"/>
              <a:t>büyüklük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benzer</a:t>
            </a:r>
            <a:r>
              <a:rPr lang="en-US" sz="2200" dirty="0"/>
              <a:t> hale </a:t>
            </a:r>
            <a:r>
              <a:rPr lang="en-US" sz="2200" dirty="0" err="1"/>
              <a:t>gelir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dönüşüm</a:t>
            </a:r>
            <a:r>
              <a:rPr lang="en-US" sz="2200" dirty="0"/>
              <a:t> </a:t>
            </a:r>
            <a:r>
              <a:rPr lang="en-US" sz="2200" dirty="0" err="1"/>
              <a:t>gerçekleşir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Bunların</a:t>
            </a:r>
            <a:r>
              <a:rPr lang="en-US" sz="2200" dirty="0" smtClean="0"/>
              <a:t> </a:t>
            </a:r>
            <a:r>
              <a:rPr lang="en-US" sz="2200" dirty="0" err="1"/>
              <a:t>meydana</a:t>
            </a:r>
            <a:r>
              <a:rPr lang="en-US" sz="2200" dirty="0"/>
              <a:t> </a:t>
            </a:r>
            <a:r>
              <a:rPr lang="en-US" sz="2200" dirty="0" err="1"/>
              <a:t>geldiği</a:t>
            </a:r>
            <a:r>
              <a:rPr lang="en-US" sz="2200" dirty="0"/>
              <a:t> </a:t>
            </a:r>
            <a:r>
              <a:rPr lang="en-US" sz="2200" dirty="0" err="1"/>
              <a:t>sıcaklık</a:t>
            </a:r>
            <a:r>
              <a:rPr lang="en-US" sz="2200" dirty="0"/>
              <a:t>, </a:t>
            </a:r>
            <a:r>
              <a:rPr lang="en-US" sz="2200" dirty="0" err="1"/>
              <a:t>sisteme</a:t>
            </a:r>
            <a:r>
              <a:rPr lang="en-US" sz="2200" dirty="0"/>
              <a:t> </a:t>
            </a:r>
            <a:r>
              <a:rPr lang="en-US" sz="2200" dirty="0" err="1"/>
              <a:t>uygulanan</a:t>
            </a:r>
            <a:r>
              <a:rPr lang="en-US" sz="2200" dirty="0"/>
              <a:t> </a:t>
            </a:r>
            <a:r>
              <a:rPr lang="en-US" sz="2200" dirty="0" err="1"/>
              <a:t>basınca</a:t>
            </a:r>
            <a:r>
              <a:rPr lang="en-US" sz="2200" dirty="0"/>
              <a:t> </a:t>
            </a:r>
            <a:r>
              <a:rPr lang="en-US" sz="2200" dirty="0" err="1"/>
              <a:t>göre</a:t>
            </a:r>
            <a:r>
              <a:rPr lang="en-US" sz="2200" dirty="0"/>
              <a:t> </a:t>
            </a:r>
            <a:r>
              <a:rPr lang="en-US" sz="2200" dirty="0" err="1"/>
              <a:t>değişir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normal </a:t>
            </a:r>
            <a:r>
              <a:rPr lang="en-US" sz="2200" dirty="0" err="1"/>
              <a:t>atmosferik</a:t>
            </a:r>
            <a:r>
              <a:rPr lang="en-US" sz="2200" dirty="0"/>
              <a:t> </a:t>
            </a:r>
            <a:r>
              <a:rPr lang="en-US" sz="2200" dirty="0" err="1"/>
              <a:t>basınçta</a:t>
            </a:r>
            <a:r>
              <a:rPr lang="en-US" sz="2200" dirty="0"/>
              <a:t> </a:t>
            </a:r>
            <a:r>
              <a:rPr lang="en-US" sz="2200" dirty="0" err="1"/>
              <a:t>tüm</a:t>
            </a:r>
            <a:r>
              <a:rPr lang="en-US" sz="2200" dirty="0"/>
              <a:t> </a:t>
            </a:r>
            <a:r>
              <a:rPr lang="en-US" sz="2200" dirty="0" err="1"/>
              <a:t>değişiklikler</a:t>
            </a:r>
            <a:r>
              <a:rPr lang="en-US" sz="2200" dirty="0"/>
              <a:t> </a:t>
            </a:r>
            <a:r>
              <a:rPr lang="en-US" sz="2200" dirty="0" err="1"/>
              <a:t>mümkün</a:t>
            </a:r>
            <a:r>
              <a:rPr lang="en-US" sz="2200" dirty="0"/>
              <a:t> </a:t>
            </a:r>
            <a:r>
              <a:rPr lang="en-US" sz="2200" dirty="0" err="1"/>
              <a:t>olmayabilir</a:t>
            </a:r>
            <a:r>
              <a:rPr lang="en-US" sz="2200" dirty="0"/>
              <a:t>. </a:t>
            </a:r>
            <a:r>
              <a:rPr lang="en-US" sz="2200" dirty="0" err="1"/>
              <a:t>Değişiklikler</a:t>
            </a:r>
            <a:r>
              <a:rPr lang="en-US" sz="2200" dirty="0"/>
              <a:t>, </a:t>
            </a:r>
            <a:r>
              <a:rPr lang="en-US" sz="2200" dirty="0" err="1"/>
              <a:t>sıcaklık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basıncın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fonksiyonu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mevcut</a:t>
            </a:r>
            <a:r>
              <a:rPr lang="en-US" sz="2200" dirty="0"/>
              <a:t> </a:t>
            </a:r>
            <a:r>
              <a:rPr lang="en-US" sz="2200" dirty="0" err="1"/>
              <a:t>fazları</a:t>
            </a:r>
            <a:r>
              <a:rPr lang="en-US" sz="2200" dirty="0"/>
              <a:t> </a:t>
            </a:r>
            <a:r>
              <a:rPr lang="en-US" sz="2200" dirty="0" err="1"/>
              <a:t>gösteren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diyagram</a:t>
            </a:r>
            <a:r>
              <a:rPr lang="en-US" sz="2200" dirty="0"/>
              <a:t> </a:t>
            </a:r>
            <a:r>
              <a:rPr lang="en-US" sz="2200" dirty="0" err="1"/>
              <a:t>üzerinde</a:t>
            </a:r>
            <a:r>
              <a:rPr lang="en-US" sz="2200" dirty="0"/>
              <a:t> </a:t>
            </a:r>
            <a:r>
              <a:rPr lang="en-US" sz="2200" dirty="0" err="1"/>
              <a:t>şematik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gösterilebilir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en-US" sz="2200" dirty="0" smtClean="0"/>
              <a:t>).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tipteki</a:t>
            </a:r>
            <a:r>
              <a:rPr lang="en-US" sz="2200" dirty="0"/>
              <a:t> </a:t>
            </a:r>
            <a:r>
              <a:rPr lang="en-US" sz="2200" dirty="0" err="1"/>
              <a:t>diyagramlara</a:t>
            </a:r>
            <a:r>
              <a:rPr lang="en-US" sz="2200" dirty="0"/>
              <a:t> </a:t>
            </a:r>
            <a:r>
              <a:rPr lang="en-US" sz="2200" dirty="0" err="1"/>
              <a:t>faz</a:t>
            </a:r>
            <a:r>
              <a:rPr lang="en-US" sz="2200" dirty="0"/>
              <a:t> </a:t>
            </a:r>
            <a:r>
              <a:rPr lang="en-US" sz="2200" dirty="0" err="1"/>
              <a:t>diyagramları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varlık</a:t>
            </a:r>
            <a:r>
              <a:rPr lang="en-US" sz="2200" dirty="0"/>
              <a:t> </a:t>
            </a:r>
            <a:r>
              <a:rPr lang="en-US" sz="2200" dirty="0" err="1"/>
              <a:t>diyagramları</a:t>
            </a:r>
            <a:r>
              <a:rPr lang="en-US" sz="2200" dirty="0"/>
              <a:t> </a:t>
            </a:r>
            <a:r>
              <a:rPr lang="en-US" sz="2200" dirty="0" err="1"/>
              <a:t>denir</a:t>
            </a:r>
            <a:r>
              <a:rPr lang="en-US" sz="2200" dirty="0"/>
              <a:t>.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tr-TR" sz="2200" dirty="0" smtClean="0"/>
              <a:t>sonra detaylı bakacağız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Katıda</a:t>
            </a:r>
            <a:r>
              <a:rPr lang="en-US" sz="2200" dirty="0"/>
              <a:t>, </a:t>
            </a:r>
            <a:r>
              <a:rPr lang="en-US" sz="2200" dirty="0" err="1"/>
              <a:t>polimorfizm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bilinen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yapı</a:t>
            </a:r>
            <a:r>
              <a:rPr lang="en-US" sz="2200" dirty="0"/>
              <a:t> </a:t>
            </a:r>
            <a:r>
              <a:rPr lang="en-US" sz="2200" dirty="0" err="1"/>
              <a:t>değişiklikleri</a:t>
            </a:r>
            <a:r>
              <a:rPr lang="en-US" sz="2200" dirty="0"/>
              <a:t> </a:t>
            </a:r>
            <a:r>
              <a:rPr lang="en-US" sz="2200" dirty="0" err="1"/>
              <a:t>sıklıkla</a:t>
            </a:r>
            <a:r>
              <a:rPr lang="en-US" sz="2200" dirty="0"/>
              <a:t> </a:t>
            </a:r>
            <a:r>
              <a:rPr lang="en-US" sz="2200" dirty="0" err="1"/>
              <a:t>meydana</a:t>
            </a:r>
            <a:r>
              <a:rPr lang="en-US" sz="2200" dirty="0"/>
              <a:t> </a:t>
            </a:r>
            <a:r>
              <a:rPr lang="en-US" sz="2200" dirty="0" err="1"/>
              <a:t>gelir</a:t>
            </a:r>
            <a:r>
              <a:rPr lang="en-US" sz="2200" dirty="0"/>
              <a:t>.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katılarda</a:t>
            </a:r>
            <a:r>
              <a:rPr lang="en-US" sz="2200" dirty="0"/>
              <a:t> </a:t>
            </a:r>
            <a:r>
              <a:rPr lang="en-US" sz="2200" dirty="0" err="1"/>
              <a:t>hidrojen</a:t>
            </a:r>
            <a:r>
              <a:rPr lang="en-US" sz="2200" dirty="0"/>
              <a:t> </a:t>
            </a:r>
            <a:r>
              <a:rPr lang="en-US" sz="2200" dirty="0" err="1"/>
              <a:t>bağlarındaki</a:t>
            </a:r>
            <a:r>
              <a:rPr lang="en-US" sz="2200" dirty="0"/>
              <a:t> </a:t>
            </a:r>
            <a:r>
              <a:rPr lang="en-US" sz="2200" dirty="0" err="1"/>
              <a:t>hidrojen</a:t>
            </a:r>
            <a:r>
              <a:rPr lang="en-US" sz="2200" dirty="0"/>
              <a:t> </a:t>
            </a:r>
            <a:r>
              <a:rPr lang="en-US" sz="2200" dirty="0" err="1"/>
              <a:t>atomlarının</a:t>
            </a:r>
            <a:r>
              <a:rPr lang="en-US" sz="2200" dirty="0"/>
              <a:t> </a:t>
            </a:r>
            <a:r>
              <a:rPr lang="en-US" sz="2200" dirty="0" err="1"/>
              <a:t>asimetrik</a:t>
            </a:r>
            <a:r>
              <a:rPr lang="en-US" sz="2200" dirty="0"/>
              <a:t> </a:t>
            </a:r>
            <a:r>
              <a:rPr lang="en-US" sz="2200" dirty="0" err="1"/>
              <a:t>ortamı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sıcaklıklarda</a:t>
            </a:r>
            <a:r>
              <a:rPr lang="en-US" sz="2200" dirty="0"/>
              <a:t> </a:t>
            </a:r>
            <a:r>
              <a:rPr lang="en-US" sz="2200" dirty="0" err="1"/>
              <a:t>kalmaz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kafes</a:t>
            </a:r>
            <a:r>
              <a:rPr lang="en-US" sz="2200" dirty="0"/>
              <a:t> </a:t>
            </a:r>
            <a:r>
              <a:rPr lang="en-US" sz="2200" dirty="0" err="1"/>
              <a:t>titreşimleri</a:t>
            </a:r>
            <a:r>
              <a:rPr lang="en-US" sz="2200" dirty="0"/>
              <a:t>, </a:t>
            </a:r>
            <a:r>
              <a:rPr lang="en-US" sz="2200" dirty="0" err="1"/>
              <a:t>hidrojen</a:t>
            </a:r>
            <a:r>
              <a:rPr lang="en-US" sz="2200" dirty="0"/>
              <a:t> </a:t>
            </a:r>
            <a:r>
              <a:rPr lang="en-US" sz="2200" dirty="0" err="1"/>
              <a:t>atomlarının</a:t>
            </a:r>
            <a:r>
              <a:rPr lang="en-US" sz="2200" dirty="0"/>
              <a:t> </a:t>
            </a:r>
            <a:r>
              <a:rPr lang="en-US" sz="2200" dirty="0" err="1"/>
              <a:t>komşu</a:t>
            </a:r>
            <a:r>
              <a:rPr lang="en-US" sz="2200" dirty="0"/>
              <a:t> </a:t>
            </a:r>
            <a:r>
              <a:rPr lang="en-US" sz="2200" dirty="0" err="1"/>
              <a:t>nitrojen</a:t>
            </a:r>
            <a:r>
              <a:rPr lang="en-US" sz="2200" dirty="0"/>
              <a:t>, </a:t>
            </a:r>
            <a:r>
              <a:rPr lang="en-US" sz="2200" dirty="0" err="1"/>
              <a:t>oksijen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flor</a:t>
            </a:r>
            <a:r>
              <a:rPr lang="en-US" sz="2200" dirty="0"/>
              <a:t> </a:t>
            </a:r>
            <a:r>
              <a:rPr lang="en-US" sz="2200" dirty="0" err="1"/>
              <a:t>atomları</a:t>
            </a:r>
            <a:r>
              <a:rPr lang="en-US" sz="2200" dirty="0"/>
              <a:t> </a:t>
            </a:r>
            <a:r>
              <a:rPr lang="en-US" sz="2200" dirty="0" err="1"/>
              <a:t>arasında</a:t>
            </a:r>
            <a:r>
              <a:rPr lang="en-US" sz="2200" dirty="0"/>
              <a:t> </a:t>
            </a:r>
            <a:r>
              <a:rPr lang="en-US" sz="2200" dirty="0" err="1"/>
              <a:t>ortada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'</a:t>
            </a:r>
            <a:r>
              <a:rPr lang="en-US" sz="2200" dirty="0" err="1"/>
              <a:t>ortalama</a:t>
            </a:r>
            <a:r>
              <a:rPr lang="en-US" sz="2200" dirty="0"/>
              <a:t>' </a:t>
            </a:r>
            <a:r>
              <a:rPr lang="en-US" sz="2200" dirty="0" err="1"/>
              <a:t>pozisyon</a:t>
            </a:r>
            <a:r>
              <a:rPr lang="en-US" sz="2200" dirty="0"/>
              <a:t> </a:t>
            </a:r>
            <a:r>
              <a:rPr lang="en-US" sz="2200" dirty="0" err="1"/>
              <a:t>işgal</a:t>
            </a:r>
            <a:r>
              <a:rPr lang="en-US" sz="2200" dirty="0"/>
              <a:t> </a:t>
            </a:r>
            <a:r>
              <a:rPr lang="en-US" sz="2200" dirty="0" err="1"/>
              <a:t>etmesine</a:t>
            </a:r>
            <a:r>
              <a:rPr lang="en-US" sz="2200" dirty="0"/>
              <a:t> </a:t>
            </a:r>
            <a:r>
              <a:rPr lang="en-US" sz="2200" dirty="0" err="1"/>
              <a:t>neden</a:t>
            </a:r>
            <a:r>
              <a:rPr lang="en-US" sz="2200" dirty="0"/>
              <a:t> </a:t>
            </a:r>
            <a:r>
              <a:rPr lang="en-US" sz="2200" dirty="0" err="1" smtClean="0"/>
              <a:t>olur</a:t>
            </a:r>
            <a:r>
              <a:rPr lang="tr-TR" sz="2200" dirty="0" smtClean="0"/>
              <a:t>  ve </a:t>
            </a:r>
            <a:r>
              <a:rPr lang="en-US" sz="2200" dirty="0" err="1" smtClean="0"/>
              <a:t>yeni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 smtClean="0"/>
              <a:t>yapı</a:t>
            </a:r>
            <a:r>
              <a:rPr lang="tr-TR" sz="2200" dirty="0" smtClean="0"/>
              <a:t> oluşur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tür</a:t>
            </a:r>
            <a:r>
              <a:rPr lang="en-US" sz="2200" dirty="0"/>
              <a:t> </a:t>
            </a:r>
            <a:r>
              <a:rPr lang="en-US" sz="2200" dirty="0" err="1"/>
              <a:t>geçişler</a:t>
            </a:r>
            <a:r>
              <a:rPr lang="en-US" sz="2200" dirty="0"/>
              <a:t>,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ferroelektrik</a:t>
            </a:r>
            <a:r>
              <a:rPr lang="en-US" sz="2200" dirty="0"/>
              <a:t> </a:t>
            </a:r>
            <a:r>
              <a:rPr lang="en-US" sz="2200" dirty="0" err="1"/>
              <a:t>malzemede</a:t>
            </a:r>
            <a:r>
              <a:rPr lang="en-US" sz="2200" dirty="0"/>
              <a:t> </a:t>
            </a:r>
            <a:r>
              <a:rPr lang="en-US" sz="2200" dirty="0" err="1" smtClean="0"/>
              <a:t>önemlidir</a:t>
            </a:r>
            <a:endParaRPr lang="en-US" sz="2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810" y="1688873"/>
            <a:ext cx="3502190" cy="309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73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301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Çok biçimlilik ve diğer dönüşümler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(</a:t>
            </a:r>
            <a:r>
              <a:rPr lang="tr-TR" sz="3200" dirty="0" err="1">
                <a:solidFill>
                  <a:srgbClr val="FF0000"/>
                </a:solidFill>
              </a:rPr>
              <a:t>Polymorphism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and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other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transformations</a:t>
            </a:r>
            <a:r>
              <a:rPr lang="tr-TR" sz="3200" dirty="0" smtClean="0">
                <a:solidFill>
                  <a:srgbClr val="FF0000"/>
                </a:solidFill>
              </a:rPr>
              <a:t>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546860"/>
            <a:ext cx="1117470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Sıcaklıktaki</a:t>
            </a:r>
            <a:r>
              <a:rPr lang="en-US" sz="2200" dirty="0"/>
              <a:t> </a:t>
            </a:r>
            <a:r>
              <a:rPr lang="en-US" sz="2200" dirty="0" err="1"/>
              <a:t>artış</a:t>
            </a:r>
            <a:r>
              <a:rPr lang="en-US" sz="2200" dirty="0"/>
              <a:t>,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ortalama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düşük</a:t>
            </a:r>
            <a:r>
              <a:rPr lang="en-US" sz="2200" dirty="0"/>
              <a:t> </a:t>
            </a:r>
            <a:r>
              <a:rPr lang="en-US" sz="2200" dirty="0" err="1"/>
              <a:t>sıcaklık</a:t>
            </a:r>
            <a:r>
              <a:rPr lang="en-US" sz="2200" dirty="0"/>
              <a:t> </a:t>
            </a:r>
            <a:r>
              <a:rPr lang="en-US" sz="2200" dirty="0" err="1"/>
              <a:t>denge</a:t>
            </a:r>
            <a:r>
              <a:rPr lang="en-US" sz="2200" dirty="0"/>
              <a:t> </a:t>
            </a:r>
            <a:r>
              <a:rPr lang="en-US" sz="2200" dirty="0" err="1"/>
              <a:t>pozisyonu</a:t>
            </a:r>
            <a:r>
              <a:rPr lang="en-US" sz="2200" dirty="0"/>
              <a:t> </a:t>
            </a:r>
            <a:r>
              <a:rPr lang="en-US" sz="2200" dirty="0" err="1"/>
              <a:t>etrafında</a:t>
            </a:r>
            <a:r>
              <a:rPr lang="en-US" sz="2200" dirty="0"/>
              <a:t> </a:t>
            </a:r>
            <a:r>
              <a:rPr lang="en-US" sz="2200" dirty="0" err="1"/>
              <a:t>gittikçe</a:t>
            </a:r>
            <a:r>
              <a:rPr lang="en-US" sz="2200" dirty="0"/>
              <a:t> </a:t>
            </a:r>
            <a:r>
              <a:rPr lang="en-US" sz="2200" dirty="0" err="1"/>
              <a:t>artan</a:t>
            </a:r>
            <a:r>
              <a:rPr lang="en-US" sz="2200" dirty="0"/>
              <a:t> </a:t>
            </a:r>
            <a:r>
              <a:rPr lang="en-US" sz="2200" dirty="0" err="1"/>
              <a:t>atomik</a:t>
            </a:r>
            <a:r>
              <a:rPr lang="en-US" sz="2200" dirty="0"/>
              <a:t> </a:t>
            </a:r>
            <a:r>
              <a:rPr lang="en-US" sz="2200" dirty="0" err="1"/>
              <a:t>titreşime</a:t>
            </a:r>
            <a:r>
              <a:rPr lang="en-US" sz="2200" dirty="0"/>
              <a:t> </a:t>
            </a:r>
            <a:r>
              <a:rPr lang="en-US" sz="2200" dirty="0" err="1"/>
              <a:t>karşılık</a:t>
            </a:r>
            <a:r>
              <a:rPr lang="en-US" sz="2200" dirty="0"/>
              <a:t> </a:t>
            </a:r>
            <a:r>
              <a:rPr lang="en-US" sz="2200" dirty="0" err="1"/>
              <a:t>gelir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noktada</a:t>
            </a:r>
            <a:r>
              <a:rPr lang="en-US" sz="2200" dirty="0"/>
              <a:t>,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titreşimler</a:t>
            </a:r>
            <a:r>
              <a:rPr lang="en-US" sz="2200" dirty="0"/>
              <a:t> o </a:t>
            </a:r>
            <a:r>
              <a:rPr lang="en-US" sz="2200" dirty="0" err="1"/>
              <a:t>kadar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hale </a:t>
            </a:r>
            <a:r>
              <a:rPr lang="en-US" sz="2200" dirty="0" err="1"/>
              <a:t>gelir</a:t>
            </a:r>
            <a:r>
              <a:rPr lang="en-US" sz="2200" dirty="0"/>
              <a:t> </a:t>
            </a:r>
            <a:r>
              <a:rPr lang="en-US" sz="2200" dirty="0" err="1"/>
              <a:t>ki</a:t>
            </a:r>
            <a:r>
              <a:rPr lang="en-US" sz="2200" dirty="0"/>
              <a:t>,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moleküller</a:t>
            </a:r>
            <a:r>
              <a:rPr lang="en-US" sz="2200" dirty="0"/>
              <a:t>, </a:t>
            </a:r>
            <a:r>
              <a:rPr lang="en-US" sz="2200" dirty="0" err="1"/>
              <a:t>hala</a:t>
            </a:r>
            <a:r>
              <a:rPr lang="en-US" sz="2200" dirty="0"/>
              <a:t> </a:t>
            </a:r>
            <a:r>
              <a:rPr lang="en-US" sz="2200" dirty="0" err="1"/>
              <a:t>birbirine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olsalar</a:t>
            </a:r>
            <a:r>
              <a:rPr lang="en-US" sz="2200" dirty="0"/>
              <a:t> da, </a:t>
            </a:r>
            <a:r>
              <a:rPr lang="en-US" sz="2200" dirty="0" err="1"/>
              <a:t>oldukça</a:t>
            </a:r>
            <a:r>
              <a:rPr lang="en-US" sz="2200" dirty="0"/>
              <a:t> </a:t>
            </a:r>
            <a:r>
              <a:rPr lang="en-US" sz="2200" dirty="0" err="1"/>
              <a:t>serbestçe</a:t>
            </a:r>
            <a:r>
              <a:rPr lang="en-US" sz="2200" dirty="0"/>
              <a:t> </a:t>
            </a:r>
            <a:r>
              <a:rPr lang="en-US" sz="2200" dirty="0" err="1"/>
              <a:t>hareket</a:t>
            </a:r>
            <a:r>
              <a:rPr lang="en-US" sz="2200" dirty="0"/>
              <a:t> </a:t>
            </a:r>
            <a:r>
              <a:rPr lang="en-US" sz="2200" dirty="0" err="1"/>
              <a:t>edebilirler</a:t>
            </a:r>
            <a:r>
              <a:rPr lang="en-US" sz="2200" dirty="0"/>
              <a:t>. Bu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sıvı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duruma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b="1" i="1" dirty="0" err="1">
                <a:solidFill>
                  <a:schemeClr val="accent1">
                    <a:lumMod val="50000"/>
                  </a:schemeClr>
                </a:solidFill>
              </a:rPr>
              <a:t>karşılık</a:t>
            </a:r>
            <a:r>
              <a:rPr lang="en-US" sz="2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/>
              <a:t>gelir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Artan</a:t>
            </a:r>
            <a:r>
              <a:rPr lang="en-US" sz="2200" dirty="0" smtClean="0"/>
              <a:t> </a:t>
            </a:r>
            <a:r>
              <a:rPr lang="en-US" sz="2200" dirty="0" err="1"/>
              <a:t>sıcaklık</a:t>
            </a:r>
            <a:r>
              <a:rPr lang="en-US" sz="2200" dirty="0"/>
              <a:t>,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atom </a:t>
            </a:r>
            <a:r>
              <a:rPr lang="en-US" sz="2200" dirty="0" err="1"/>
              <a:t>gruplarının</a:t>
            </a:r>
            <a:r>
              <a:rPr lang="en-US" sz="2200" dirty="0"/>
              <a:t> </a:t>
            </a:r>
            <a:r>
              <a:rPr lang="en-US" sz="2200" dirty="0" err="1"/>
              <a:t>yüzeyden</a:t>
            </a:r>
            <a:r>
              <a:rPr lang="en-US" sz="2200" dirty="0"/>
              <a:t> </a:t>
            </a:r>
            <a:r>
              <a:rPr lang="en-US" sz="2200" dirty="0" err="1"/>
              <a:t>koparak</a:t>
            </a:r>
            <a:r>
              <a:rPr lang="en-US" sz="2200" dirty="0"/>
              <a:t> </a:t>
            </a:r>
            <a:r>
              <a:rPr lang="en-US" sz="2200" dirty="0" err="1"/>
              <a:t>gaz</a:t>
            </a:r>
            <a:r>
              <a:rPr lang="en-US" sz="2200" dirty="0"/>
              <a:t> </a:t>
            </a:r>
            <a:r>
              <a:rPr lang="en-US" sz="2200" dirty="0" err="1"/>
              <a:t>türlerini</a:t>
            </a:r>
            <a:r>
              <a:rPr lang="en-US" sz="2200" dirty="0"/>
              <a:t> </a:t>
            </a:r>
            <a:r>
              <a:rPr lang="en-US" sz="2200" dirty="0" err="1"/>
              <a:t>oluşturmasına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verecektir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Nihayetinde</a:t>
            </a:r>
            <a:r>
              <a:rPr lang="en-US" sz="2200" dirty="0" smtClean="0"/>
              <a:t> </a:t>
            </a:r>
            <a:r>
              <a:rPr lang="en-US" sz="2200" dirty="0" err="1"/>
              <a:t>sıvının</a:t>
            </a:r>
            <a:r>
              <a:rPr lang="en-US" sz="2200" dirty="0"/>
              <a:t> </a:t>
            </a:r>
            <a:r>
              <a:rPr lang="en-US" sz="2200" dirty="0" err="1"/>
              <a:t>tamamı</a:t>
            </a:r>
            <a:r>
              <a:rPr lang="en-US" sz="2200" dirty="0"/>
              <a:t> </a:t>
            </a:r>
            <a:r>
              <a:rPr lang="en-US" sz="2200" dirty="0" err="1"/>
              <a:t>buharlaşabilir</a:t>
            </a:r>
            <a:r>
              <a:rPr lang="en-US" sz="2200" dirty="0"/>
              <a:t>. </a:t>
            </a:r>
            <a:r>
              <a:rPr lang="en-US" sz="2200" dirty="0" err="1"/>
              <a:t>Buharı</a:t>
            </a:r>
            <a:r>
              <a:rPr lang="en-US" sz="2200" dirty="0"/>
              <a:t> </a:t>
            </a:r>
            <a:r>
              <a:rPr lang="en-US" sz="2200" dirty="0" err="1"/>
              <a:t>oluşturan</a:t>
            </a:r>
            <a:r>
              <a:rPr lang="en-US" sz="2200" dirty="0"/>
              <a:t> </a:t>
            </a:r>
            <a:r>
              <a:rPr lang="en-US" sz="2200" dirty="0" err="1"/>
              <a:t>türlerin</a:t>
            </a:r>
            <a:r>
              <a:rPr lang="en-US" sz="2200" dirty="0"/>
              <a:t> </a:t>
            </a:r>
            <a:r>
              <a:rPr lang="en-US" sz="2200" dirty="0" err="1"/>
              <a:t>gerçek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,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ölçüde</a:t>
            </a:r>
            <a:r>
              <a:rPr lang="en-US" sz="2200" dirty="0"/>
              <a:t> </a:t>
            </a:r>
            <a:r>
              <a:rPr lang="en-US" sz="2200" dirty="0" err="1"/>
              <a:t>katıdaki</a:t>
            </a:r>
            <a:r>
              <a:rPr lang="en-US" sz="2200" dirty="0"/>
              <a:t> </a:t>
            </a:r>
            <a:r>
              <a:rPr lang="en-US" sz="2200" dirty="0" err="1"/>
              <a:t>bağlanmaya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olacaktır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Metaller</a:t>
            </a:r>
            <a:r>
              <a:rPr lang="en-US" sz="2200" dirty="0" smtClean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atomlu</a:t>
            </a:r>
            <a:r>
              <a:rPr lang="en-US" sz="2200" dirty="0"/>
              <a:t> </a:t>
            </a:r>
            <a:r>
              <a:rPr lang="en-US" sz="2200" dirty="0" err="1"/>
              <a:t>buharlar</a:t>
            </a:r>
            <a:r>
              <a:rPr lang="en-US" sz="2200" dirty="0"/>
              <a:t> </a:t>
            </a:r>
            <a:r>
              <a:rPr lang="en-US" sz="2200" dirty="0" err="1"/>
              <a:t>verir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Ağırlıklı</a:t>
            </a:r>
            <a:r>
              <a:rPr lang="en-US" sz="2200" dirty="0" smtClean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iyonik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,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az</a:t>
            </a:r>
            <a:r>
              <a:rPr lang="en-US" sz="2200" dirty="0"/>
              <a:t> </a:t>
            </a:r>
            <a:r>
              <a:rPr lang="en-US" sz="2200" dirty="0" err="1"/>
              <a:t>sayıda</a:t>
            </a:r>
            <a:r>
              <a:rPr lang="en-US" sz="2200" dirty="0"/>
              <a:t> </a:t>
            </a:r>
            <a:r>
              <a:rPr lang="en-US" sz="2200" dirty="0" err="1"/>
              <a:t>iyon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atom </a:t>
            </a:r>
            <a:r>
              <a:rPr lang="en-US" sz="2200" dirty="0" err="1"/>
              <a:t>içeren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yüklü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nötr</a:t>
            </a:r>
            <a:r>
              <a:rPr lang="en-US" sz="2200" dirty="0"/>
              <a:t> </a:t>
            </a:r>
            <a:r>
              <a:rPr lang="en-US" sz="2200" dirty="0" err="1"/>
              <a:t>parçalar</a:t>
            </a:r>
            <a:r>
              <a:rPr lang="en-US" sz="2200" dirty="0"/>
              <a:t> </a:t>
            </a:r>
            <a:r>
              <a:rPr lang="en-US" sz="2200" dirty="0" err="1"/>
              <a:t>halinde</a:t>
            </a:r>
            <a:r>
              <a:rPr lang="en-US" sz="2200" dirty="0"/>
              <a:t> </a:t>
            </a:r>
            <a:r>
              <a:rPr lang="en-US" sz="2200" dirty="0" err="1"/>
              <a:t>buharlaşır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Örneğin</a:t>
            </a:r>
            <a:r>
              <a:rPr lang="en-US" sz="2200" dirty="0"/>
              <a:t>, tungsten </a:t>
            </a:r>
            <a:r>
              <a:rPr lang="en-US" sz="2200" dirty="0" err="1"/>
              <a:t>trioksit</a:t>
            </a:r>
            <a:r>
              <a:rPr lang="en-US" sz="2200" dirty="0"/>
              <a:t>, WO3, </a:t>
            </a:r>
            <a:r>
              <a:rPr lang="en-US" sz="2200" dirty="0" err="1"/>
              <a:t>n'nin</a:t>
            </a:r>
            <a:r>
              <a:rPr lang="en-US" sz="2200" dirty="0"/>
              <a:t> 1, 2 </a:t>
            </a:r>
            <a:r>
              <a:rPr lang="en-US" sz="2200" dirty="0" err="1"/>
              <a:t>ve</a:t>
            </a:r>
            <a:r>
              <a:rPr lang="en-US" sz="2200" dirty="0"/>
              <a:t> 3 </a:t>
            </a:r>
            <a:r>
              <a:rPr lang="en-US" sz="2200" dirty="0" err="1"/>
              <a:t>değerlerini</a:t>
            </a:r>
            <a:r>
              <a:rPr lang="en-US" sz="2200" dirty="0"/>
              <a:t> </a:t>
            </a:r>
            <a:r>
              <a:rPr lang="en-US" sz="2200" dirty="0" err="1"/>
              <a:t>aldığı</a:t>
            </a:r>
            <a:r>
              <a:rPr lang="en-US" sz="2200" dirty="0"/>
              <a:t> </a:t>
            </a:r>
            <a:r>
              <a:rPr lang="en-US" sz="2200" dirty="0" err="1"/>
              <a:t>moleküler</a:t>
            </a:r>
            <a:r>
              <a:rPr lang="en-US" sz="2200" dirty="0"/>
              <a:t> </a:t>
            </a:r>
            <a:r>
              <a:rPr lang="en-US" sz="2200" dirty="0" err="1"/>
              <a:t>fragmanları</a:t>
            </a:r>
            <a:r>
              <a:rPr lang="en-US" sz="2200" dirty="0"/>
              <a:t> (WO3) n </a:t>
            </a:r>
            <a:r>
              <a:rPr lang="en-US" sz="2200" dirty="0" err="1"/>
              <a:t>verecek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 </a:t>
            </a:r>
            <a:r>
              <a:rPr lang="en-US" sz="2200" dirty="0" err="1"/>
              <a:t>buharlaşır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70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301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Çok biçimlilik ve diğer dönüşümler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(</a:t>
            </a:r>
            <a:r>
              <a:rPr lang="tr-TR" sz="3200" dirty="0" err="1">
                <a:solidFill>
                  <a:srgbClr val="FF0000"/>
                </a:solidFill>
              </a:rPr>
              <a:t>Polymorphism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and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other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transformations</a:t>
            </a:r>
            <a:r>
              <a:rPr lang="tr-TR" sz="3200" dirty="0" smtClean="0">
                <a:solidFill>
                  <a:srgbClr val="FF0000"/>
                </a:solidFill>
              </a:rPr>
              <a:t>)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874119"/>
            <a:ext cx="1117470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Bazı</a:t>
            </a:r>
            <a:r>
              <a:rPr lang="en-US" sz="2200" dirty="0"/>
              <a:t> </a:t>
            </a:r>
            <a:r>
              <a:rPr lang="en-US" sz="2200" dirty="0" err="1"/>
              <a:t>katılarda</a:t>
            </a:r>
            <a:r>
              <a:rPr lang="en-US" sz="2200" dirty="0"/>
              <a:t>,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hali</a:t>
            </a:r>
            <a:r>
              <a:rPr lang="en-US" sz="2200" dirty="0"/>
              <a:t> </a:t>
            </a:r>
            <a:r>
              <a:rPr lang="en-US" sz="2200" dirty="0" err="1"/>
              <a:t>oluşturan</a:t>
            </a:r>
            <a:r>
              <a:rPr lang="en-US" sz="2200" dirty="0"/>
              <a:t> </a:t>
            </a:r>
            <a:r>
              <a:rPr lang="en-US" sz="2200" dirty="0" err="1"/>
              <a:t>enerji</a:t>
            </a:r>
            <a:r>
              <a:rPr lang="en-US" sz="2200" dirty="0"/>
              <a:t>, </a:t>
            </a:r>
            <a:r>
              <a:rPr lang="en-US" sz="2200" dirty="0" err="1"/>
              <a:t>gaz</a:t>
            </a:r>
            <a:r>
              <a:rPr lang="en-US" sz="2200" dirty="0"/>
              <a:t> </a:t>
            </a:r>
            <a:r>
              <a:rPr lang="en-US" sz="2200" dirty="0" err="1"/>
              <a:t>halindeki</a:t>
            </a:r>
            <a:r>
              <a:rPr lang="en-US" sz="2200" dirty="0"/>
              <a:t> </a:t>
            </a:r>
            <a:r>
              <a:rPr lang="en-US" sz="2200" dirty="0" err="1"/>
              <a:t>türleri</a:t>
            </a:r>
            <a:r>
              <a:rPr lang="en-US" sz="2200" dirty="0"/>
              <a:t> </a:t>
            </a:r>
            <a:r>
              <a:rPr lang="en-US" sz="2200" dirty="0" err="1"/>
              <a:t>oluşturan</a:t>
            </a:r>
            <a:r>
              <a:rPr lang="en-US" sz="2200" dirty="0"/>
              <a:t> </a:t>
            </a:r>
            <a:r>
              <a:rPr lang="en-US" sz="2200" dirty="0" err="1"/>
              <a:t>enerjiye</a:t>
            </a:r>
            <a:r>
              <a:rPr lang="en-US" sz="2200" dirty="0"/>
              <a:t> </a:t>
            </a:r>
            <a:r>
              <a:rPr lang="en-US" sz="2200" dirty="0" err="1"/>
              <a:t>benzer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durumda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,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müdahalesi</a:t>
            </a:r>
            <a:r>
              <a:rPr lang="en-US" sz="2200" dirty="0"/>
              <a:t> </a:t>
            </a:r>
            <a:r>
              <a:rPr lang="en-US" sz="2200" dirty="0" err="1"/>
              <a:t>olmadan</a:t>
            </a:r>
            <a:r>
              <a:rPr lang="en-US" sz="2200" dirty="0"/>
              <a:t> </a:t>
            </a:r>
            <a:r>
              <a:rPr lang="en-US" sz="2200" dirty="0" err="1"/>
              <a:t>doğrudan</a:t>
            </a:r>
            <a:r>
              <a:rPr lang="en-US" sz="2200" dirty="0"/>
              <a:t> </a:t>
            </a:r>
            <a:r>
              <a:rPr lang="en-US" sz="2200" dirty="0" err="1"/>
              <a:t>buhara</a:t>
            </a:r>
            <a:r>
              <a:rPr lang="en-US" sz="2200" dirty="0"/>
              <a:t> </a:t>
            </a:r>
            <a:r>
              <a:rPr lang="en-US" sz="2200" dirty="0" err="1"/>
              <a:t>dönüşebilir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sürece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süblimasyon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 err="1"/>
              <a:t>denir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Katı </a:t>
            </a:r>
            <a:r>
              <a:rPr lang="en-US" sz="2200" dirty="0" err="1"/>
              <a:t>iyot</a:t>
            </a:r>
            <a:r>
              <a:rPr lang="en-US" sz="2200" dirty="0"/>
              <a:t>, van der Waals </a:t>
            </a:r>
            <a:r>
              <a:rPr lang="en-US" sz="2200" dirty="0" err="1"/>
              <a:t>bağları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bağlanan</a:t>
            </a:r>
            <a:r>
              <a:rPr lang="en-US" sz="2200" dirty="0"/>
              <a:t> I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dirty="0" err="1"/>
              <a:t>moleküllerinden</a:t>
            </a:r>
            <a:r>
              <a:rPr lang="en-US" sz="2200" dirty="0"/>
              <a:t>, </a:t>
            </a:r>
            <a:r>
              <a:rPr lang="en-US" sz="2200" dirty="0" err="1"/>
              <a:t>ısıtıldığında</a:t>
            </a:r>
            <a:r>
              <a:rPr lang="en-US" sz="2200" dirty="0"/>
              <a:t> </a:t>
            </a:r>
            <a:r>
              <a:rPr lang="en-US" sz="2200" dirty="0" err="1"/>
              <a:t>doğrudan</a:t>
            </a:r>
            <a:r>
              <a:rPr lang="en-US" sz="2200" dirty="0"/>
              <a:t> I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dirty="0" err="1"/>
              <a:t>molekül</a:t>
            </a:r>
            <a:r>
              <a:rPr lang="en-US" sz="2200" dirty="0"/>
              <a:t> </a:t>
            </a:r>
            <a:r>
              <a:rPr lang="en-US" sz="2200" dirty="0" err="1"/>
              <a:t>buharına</a:t>
            </a:r>
            <a:r>
              <a:rPr lang="en-US" sz="2200" dirty="0"/>
              <a:t> </a:t>
            </a:r>
            <a:r>
              <a:rPr lang="en-US" sz="2200" dirty="0" err="1"/>
              <a:t>dönüşür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93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7" y="1301117"/>
            <a:ext cx="72102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nesnenin</a:t>
            </a:r>
            <a:r>
              <a:rPr lang="en-US" sz="2200" dirty="0"/>
              <a:t> </a:t>
            </a:r>
            <a:r>
              <a:rPr lang="en-US" sz="2200" dirty="0" err="1"/>
              <a:t>şekli</a:t>
            </a:r>
            <a:r>
              <a:rPr lang="en-US" sz="2200" dirty="0"/>
              <a:t>, </a:t>
            </a:r>
            <a:r>
              <a:rPr lang="en-US" sz="2200" dirty="0" err="1"/>
              <a:t>işlevini</a:t>
            </a:r>
            <a:r>
              <a:rPr lang="en-US" sz="2200" dirty="0"/>
              <a:t> </a:t>
            </a:r>
            <a:r>
              <a:rPr lang="en-US" sz="2200" dirty="0" err="1"/>
              <a:t>yansıtır</a:t>
            </a:r>
            <a:r>
              <a:rPr lang="en-US" sz="2200" dirty="0"/>
              <a:t>.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kabın</a:t>
            </a:r>
            <a:r>
              <a:rPr lang="en-US" sz="2200" dirty="0"/>
              <a:t> </a:t>
            </a:r>
            <a:r>
              <a:rPr lang="en-US" sz="2200" dirty="0" err="1"/>
              <a:t>şekli</a:t>
            </a:r>
            <a:r>
              <a:rPr lang="en-US" sz="2200" dirty="0"/>
              <a:t>, </a:t>
            </a:r>
            <a:r>
              <a:rPr lang="en-US" sz="2200" dirty="0" err="1"/>
              <a:t>bıçak</a:t>
            </a:r>
            <a:r>
              <a:rPr lang="en-US" sz="2200" dirty="0"/>
              <a:t> </a:t>
            </a:r>
            <a:r>
              <a:rPr lang="en-US" sz="2200" dirty="0" err="1"/>
              <a:t>şeklinden</a:t>
            </a:r>
            <a:r>
              <a:rPr lang="en-US" sz="2200" dirty="0"/>
              <a:t> </a:t>
            </a:r>
            <a:r>
              <a:rPr lang="en-US" sz="2200" dirty="0" err="1"/>
              <a:t>farklıdır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nesnenin</a:t>
            </a:r>
            <a:r>
              <a:rPr lang="en-US" sz="2200" dirty="0"/>
              <a:t> </a:t>
            </a:r>
            <a:r>
              <a:rPr lang="en-US" sz="2200" dirty="0" err="1"/>
              <a:t>amaçları</a:t>
            </a:r>
            <a:r>
              <a:rPr lang="en-US" sz="2200" dirty="0"/>
              <a:t> </a:t>
            </a:r>
            <a:r>
              <a:rPr lang="en-US" sz="2200" dirty="0" err="1"/>
              <a:t>kolaylıkla</a:t>
            </a:r>
            <a:r>
              <a:rPr lang="en-US" sz="2200" dirty="0"/>
              <a:t> </a:t>
            </a:r>
            <a:r>
              <a:rPr lang="en-US" sz="2200" dirty="0" err="1"/>
              <a:t>gözle</a:t>
            </a:r>
            <a:r>
              <a:rPr lang="en-US" sz="2200" dirty="0"/>
              <a:t> </a:t>
            </a:r>
            <a:r>
              <a:rPr lang="en-US" sz="2200" dirty="0" err="1"/>
              <a:t>ayırt</a:t>
            </a:r>
            <a:r>
              <a:rPr lang="en-US" sz="2200" dirty="0"/>
              <a:t> </a:t>
            </a:r>
            <a:r>
              <a:rPr lang="en-US" sz="2200" dirty="0" err="1"/>
              <a:t>edilebilir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a).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İşlevsel</a:t>
            </a:r>
            <a:r>
              <a:rPr lang="en-US" sz="2200" dirty="0" smtClean="0"/>
              <a:t> </a:t>
            </a:r>
            <a:r>
              <a:rPr lang="en-US" sz="2200" dirty="0" err="1"/>
              <a:t>kullanımına</a:t>
            </a:r>
            <a:r>
              <a:rPr lang="en-US" sz="2200" dirty="0"/>
              <a:t> </a:t>
            </a:r>
            <a:r>
              <a:rPr lang="en-US" sz="2200" dirty="0" err="1"/>
              <a:t>uyan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nesnenin</a:t>
            </a:r>
            <a:r>
              <a:rPr lang="en-US" sz="2200" dirty="0"/>
              <a:t> </a:t>
            </a:r>
            <a:r>
              <a:rPr lang="en-US" sz="2200" dirty="0" err="1"/>
              <a:t>özellikleri</a:t>
            </a:r>
            <a:r>
              <a:rPr lang="en-US" sz="2200" dirty="0"/>
              <a:t>, </a:t>
            </a:r>
            <a:r>
              <a:rPr lang="en-US" sz="2200" dirty="0" err="1"/>
              <a:t>makro</a:t>
            </a:r>
            <a:r>
              <a:rPr lang="en-US" sz="2200" dirty="0"/>
              <a:t> </a:t>
            </a:r>
            <a:r>
              <a:rPr lang="en-US" sz="2200" dirty="0" err="1"/>
              <a:t>yapı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adlandırılabilecek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ölçeğe</a:t>
            </a:r>
            <a:r>
              <a:rPr lang="en-US" sz="2200" dirty="0"/>
              <a:t> </a:t>
            </a:r>
            <a:r>
              <a:rPr lang="en-US" sz="2200" dirty="0" err="1"/>
              <a:t>dayanmaktadır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-b</a:t>
            </a:r>
            <a:r>
              <a:rPr lang="en-US" sz="2200" dirty="0" smtClean="0"/>
              <a:t>).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kap</a:t>
            </a:r>
            <a:r>
              <a:rPr lang="en-US" sz="2200" dirty="0"/>
              <a:t> </a:t>
            </a:r>
            <a:r>
              <a:rPr lang="en-US" sz="2200" dirty="0" err="1"/>
              <a:t>sırlı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gözenekli</a:t>
            </a:r>
            <a:r>
              <a:rPr lang="en-US" sz="2200" dirty="0"/>
              <a:t> </a:t>
            </a:r>
            <a:r>
              <a:rPr lang="en-US" sz="2200" dirty="0" err="1" smtClean="0"/>
              <a:t>olabilir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Dökme</a:t>
            </a:r>
            <a:r>
              <a:rPr lang="en-US" sz="2200" dirty="0" smtClean="0"/>
              <a:t> </a:t>
            </a:r>
            <a:r>
              <a:rPr lang="en-US" sz="2200" dirty="0" err="1"/>
              <a:t>malzemelerin</a:t>
            </a:r>
            <a:r>
              <a:rPr lang="en-US" sz="2200" dirty="0"/>
              <a:t> </a:t>
            </a:r>
            <a:r>
              <a:rPr lang="en-US" sz="2200" dirty="0" err="1"/>
              <a:t>ölçülen</a:t>
            </a:r>
            <a:r>
              <a:rPr lang="en-US" sz="2200" dirty="0"/>
              <a:t> </a:t>
            </a:r>
            <a:r>
              <a:rPr lang="en-US" sz="2200" dirty="0" err="1"/>
              <a:t>özelliklerinin</a:t>
            </a:r>
            <a:r>
              <a:rPr lang="en-US" sz="2200" dirty="0"/>
              <a:t> </a:t>
            </a:r>
            <a:r>
              <a:rPr lang="en-US" sz="2200" dirty="0" err="1"/>
              <a:t>çoğuna</a:t>
            </a:r>
            <a:r>
              <a:rPr lang="en-US" sz="2200" dirty="0"/>
              <a:t>, </a:t>
            </a:r>
            <a:r>
              <a:rPr lang="en-US" sz="2200" dirty="0" err="1"/>
              <a:t>malzemenin</a:t>
            </a:r>
            <a:r>
              <a:rPr lang="en-US" sz="2200" dirty="0"/>
              <a:t> </a:t>
            </a:r>
            <a:r>
              <a:rPr lang="en-US" sz="2200" dirty="0" err="1"/>
              <a:t>mikro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dirty="0" err="1"/>
              <a:t>verilen</a:t>
            </a:r>
            <a:r>
              <a:rPr lang="en-US" sz="2200" dirty="0"/>
              <a:t> </a:t>
            </a:r>
            <a:r>
              <a:rPr lang="en-US" sz="2200" dirty="0" err="1"/>
              <a:t>milimetre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mikrometre</a:t>
            </a:r>
            <a:r>
              <a:rPr lang="en-US" sz="2200" dirty="0"/>
              <a:t> </a:t>
            </a:r>
            <a:r>
              <a:rPr lang="en-US" sz="2200" dirty="0" err="1"/>
              <a:t>arasındaki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ölçekte</a:t>
            </a:r>
            <a:r>
              <a:rPr lang="en-US" sz="2200" dirty="0"/>
              <a:t> </a:t>
            </a:r>
            <a:r>
              <a:rPr lang="en-US" sz="2200" dirty="0" err="1"/>
              <a:t>yapılar</a:t>
            </a:r>
            <a:r>
              <a:rPr lang="en-US" sz="2200" dirty="0"/>
              <a:t> </a:t>
            </a:r>
            <a:r>
              <a:rPr lang="en-US" sz="2200" dirty="0" err="1"/>
              <a:t>hakimdir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c</a:t>
            </a:r>
            <a:r>
              <a:rPr lang="en-US" sz="2200" dirty="0"/>
              <a:t>).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kaliteli</a:t>
            </a:r>
            <a:r>
              <a:rPr lang="en-US" sz="2200" dirty="0"/>
              <a:t> </a:t>
            </a:r>
            <a:r>
              <a:rPr lang="en-US" sz="2200" dirty="0" err="1"/>
              <a:t>seramikler</a:t>
            </a:r>
            <a:r>
              <a:rPr lang="en-US" sz="2200" dirty="0"/>
              <a:t>, </a:t>
            </a:r>
            <a:r>
              <a:rPr lang="en-US" sz="2200" dirty="0" err="1"/>
              <a:t>camdaki</a:t>
            </a:r>
            <a:r>
              <a:rPr lang="en-US" sz="2200" dirty="0"/>
              <a:t> </a:t>
            </a:r>
            <a:r>
              <a:rPr lang="en-US" sz="2200" dirty="0" err="1"/>
              <a:t>kristalitlerin</a:t>
            </a:r>
            <a:r>
              <a:rPr lang="en-US" sz="2200" dirty="0"/>
              <a:t> </a:t>
            </a:r>
            <a:r>
              <a:rPr lang="en-US" sz="2200" dirty="0" err="1"/>
              <a:t>karışımı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mikroyapıya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r>
              <a:rPr lang="en-US" sz="2200" dirty="0" err="1"/>
              <a:t>Malzemelerin</a:t>
            </a:r>
            <a:r>
              <a:rPr lang="en-US" sz="2200" dirty="0"/>
              <a:t> </a:t>
            </a:r>
            <a:r>
              <a:rPr lang="en-US" sz="2200" dirty="0" err="1"/>
              <a:t>işlenmesinin</a:t>
            </a:r>
            <a:r>
              <a:rPr lang="en-US" sz="2200" dirty="0"/>
              <a:t> </a:t>
            </a:r>
            <a:r>
              <a:rPr lang="en-US" sz="2200" dirty="0" err="1"/>
              <a:t>çoğu</a:t>
            </a:r>
            <a:r>
              <a:rPr lang="en-US" sz="2200" dirty="0"/>
              <a:t>, </a:t>
            </a:r>
            <a:r>
              <a:rPr lang="en-US" sz="2200" dirty="0" err="1"/>
              <a:t>bitmiş</a:t>
            </a:r>
            <a:r>
              <a:rPr lang="en-US" sz="2200" dirty="0"/>
              <a:t> </a:t>
            </a:r>
            <a:r>
              <a:rPr lang="en-US" sz="2200" dirty="0" err="1"/>
              <a:t>üründe</a:t>
            </a:r>
            <a:r>
              <a:rPr lang="en-US" sz="2200" dirty="0"/>
              <a:t> </a:t>
            </a:r>
            <a:r>
              <a:rPr lang="en-US" sz="2200" dirty="0" err="1"/>
              <a:t>doğru</a:t>
            </a:r>
            <a:r>
              <a:rPr lang="en-US" sz="2200" dirty="0"/>
              <a:t> </a:t>
            </a:r>
            <a:r>
              <a:rPr lang="en-US" sz="2200" dirty="0" err="1"/>
              <a:t>mikro</a:t>
            </a:r>
            <a:r>
              <a:rPr lang="en-US" sz="2200" dirty="0"/>
              <a:t> </a:t>
            </a:r>
            <a:r>
              <a:rPr lang="en-US" sz="2200" dirty="0" err="1"/>
              <a:t>yapının</a:t>
            </a:r>
            <a:r>
              <a:rPr lang="en-US" sz="2200" dirty="0"/>
              <a:t> </a:t>
            </a:r>
            <a:r>
              <a:rPr lang="en-US" sz="2200" dirty="0" err="1"/>
              <a:t>üretilmesine</a:t>
            </a:r>
            <a:r>
              <a:rPr lang="en-US" sz="2200" dirty="0"/>
              <a:t> </a:t>
            </a:r>
            <a:r>
              <a:rPr lang="en-US" sz="2200" dirty="0" err="1"/>
              <a:t>odaklanır</a:t>
            </a:r>
            <a:r>
              <a:rPr lang="en-US" sz="2200" dirty="0" smtClean="0"/>
              <a:t>.</a:t>
            </a:r>
            <a:endParaRPr lang="tr-TR" sz="22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50478" y="747119"/>
            <a:ext cx="39193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err="1">
                <a:solidFill>
                  <a:srgbClr val="00B050"/>
                </a:solidFill>
              </a:rPr>
              <a:t>Yapılar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ve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mikro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yapılar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007" y="747119"/>
            <a:ext cx="1909011" cy="256523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702" y="2723949"/>
            <a:ext cx="2247671" cy="202779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453" y="4751739"/>
            <a:ext cx="1989078" cy="179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2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7" y="1301117"/>
            <a:ext cx="86913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Nanoyapı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adlandırılan</a:t>
            </a:r>
            <a:r>
              <a:rPr lang="en-US" sz="2200" dirty="0"/>
              <a:t> </a:t>
            </a:r>
            <a:r>
              <a:rPr lang="en-US" sz="2200" dirty="0" err="1"/>
              <a:t>nesnenin</a:t>
            </a:r>
            <a:r>
              <a:rPr lang="en-US" sz="2200" dirty="0"/>
              <a:t> </a:t>
            </a:r>
            <a:r>
              <a:rPr lang="en-US" sz="2200" dirty="0" err="1"/>
              <a:t>atomik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yine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temel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seviyededir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Atomik</a:t>
            </a:r>
            <a:r>
              <a:rPr lang="en-US" sz="2200" dirty="0" smtClean="0"/>
              <a:t> </a:t>
            </a:r>
            <a:r>
              <a:rPr lang="en-US" sz="2200" dirty="0" err="1"/>
              <a:t>yapı</a:t>
            </a:r>
            <a:r>
              <a:rPr lang="en-US" sz="2200" dirty="0"/>
              <a:t>, </a:t>
            </a:r>
            <a:r>
              <a:rPr lang="en-US" sz="2200" dirty="0" err="1"/>
              <a:t>mevcut</a:t>
            </a:r>
            <a:r>
              <a:rPr lang="en-US" sz="2200" dirty="0"/>
              <a:t> </a:t>
            </a:r>
            <a:r>
              <a:rPr lang="en-US" sz="2200" dirty="0" err="1"/>
              <a:t>atomları</a:t>
            </a:r>
            <a:r>
              <a:rPr lang="en-US" sz="2200" dirty="0"/>
              <a:t>, </a:t>
            </a:r>
            <a:r>
              <a:rPr lang="en-US" sz="2200" dirty="0" err="1"/>
              <a:t>konumlarını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sıralı</a:t>
            </a:r>
            <a:r>
              <a:rPr lang="en-US" sz="2200" dirty="0"/>
              <a:t> </a:t>
            </a:r>
            <a:r>
              <a:rPr lang="en-US" sz="2200" dirty="0" err="1"/>
              <a:t>olup</a:t>
            </a:r>
            <a:r>
              <a:rPr lang="en-US" sz="2200" dirty="0"/>
              <a:t> </a:t>
            </a:r>
            <a:r>
              <a:rPr lang="en-US" sz="2200" dirty="0" err="1"/>
              <a:t>olmadıklarını</a:t>
            </a:r>
            <a:r>
              <a:rPr lang="en-US" sz="2200" dirty="0"/>
              <a:t>,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mı</a:t>
            </a:r>
            <a:r>
              <a:rPr lang="en-US" sz="2200" dirty="0"/>
              <a:t> </a:t>
            </a:r>
            <a:r>
              <a:rPr lang="en-US" sz="2200" dirty="0" err="1"/>
              <a:t>yoksa</a:t>
            </a:r>
            <a:r>
              <a:rPr lang="en-US" sz="2200" dirty="0"/>
              <a:t> cam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düzensiz</a:t>
            </a:r>
            <a:r>
              <a:rPr lang="en-US" sz="2200" dirty="0"/>
              <a:t> mi </a:t>
            </a:r>
            <a:r>
              <a:rPr lang="en-US" sz="2200" dirty="0" err="1"/>
              <a:t>olduklarını</a:t>
            </a:r>
            <a:r>
              <a:rPr lang="en-US" sz="2200" dirty="0"/>
              <a:t> </a:t>
            </a:r>
            <a:r>
              <a:rPr lang="en-US" sz="2200" dirty="0" err="1"/>
              <a:t>listeler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d).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katının</a:t>
            </a:r>
            <a:r>
              <a:rPr lang="en-US" sz="2200" dirty="0"/>
              <a:t> </a:t>
            </a:r>
            <a:r>
              <a:rPr lang="en-US" sz="2200" dirty="0" err="1"/>
              <a:t>yüzeyindeki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atomun</a:t>
            </a:r>
            <a:r>
              <a:rPr lang="en-US" sz="2200" dirty="0"/>
              <a:t> </a:t>
            </a:r>
            <a:r>
              <a:rPr lang="en-US" sz="2200" dirty="0" err="1"/>
              <a:t>ortamı</a:t>
            </a:r>
            <a:r>
              <a:rPr lang="en-US" sz="2200" dirty="0"/>
              <a:t>, </a:t>
            </a:r>
            <a:r>
              <a:rPr lang="en-US" sz="2200" dirty="0" err="1"/>
              <a:t>kütlenin</a:t>
            </a:r>
            <a:r>
              <a:rPr lang="en-US" sz="2200" dirty="0"/>
              <a:t> </a:t>
            </a:r>
            <a:r>
              <a:rPr lang="en-US" sz="2200" dirty="0" err="1"/>
              <a:t>ortamından</a:t>
            </a:r>
            <a:r>
              <a:rPr lang="en-US" sz="2200" dirty="0"/>
              <a:t> </a:t>
            </a:r>
            <a:r>
              <a:rPr lang="en-US" sz="2200" dirty="0" err="1"/>
              <a:t>farklıdır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e).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Kristali</a:t>
            </a:r>
            <a:r>
              <a:rPr lang="en-US" sz="2200" dirty="0" smtClean="0"/>
              <a:t> </a:t>
            </a:r>
            <a:r>
              <a:rPr lang="en-US" sz="2200" dirty="0" err="1"/>
              <a:t>birkaç</a:t>
            </a:r>
            <a:r>
              <a:rPr lang="en-US" sz="2200" dirty="0"/>
              <a:t> atom </a:t>
            </a:r>
            <a:r>
              <a:rPr lang="en-US" sz="2200" dirty="0" err="1"/>
              <a:t>türü</a:t>
            </a:r>
            <a:r>
              <a:rPr lang="en-US" sz="2200" dirty="0"/>
              <a:t> </a:t>
            </a:r>
            <a:r>
              <a:rPr lang="en-US" sz="2200" dirty="0" err="1"/>
              <a:t>oluşturuyorsa</a:t>
            </a:r>
            <a:r>
              <a:rPr lang="en-US" sz="2200" dirty="0"/>
              <a:t>, o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bazı</a:t>
            </a:r>
            <a:r>
              <a:rPr lang="en-US" sz="2200" dirty="0"/>
              <a:t> </a:t>
            </a:r>
            <a:r>
              <a:rPr lang="en-US" sz="2200" dirty="0" err="1"/>
              <a:t>yüzeyler</a:t>
            </a:r>
            <a:r>
              <a:rPr lang="en-US" sz="2200" dirty="0"/>
              <a:t> </a:t>
            </a:r>
            <a:r>
              <a:rPr lang="en-US" sz="2200" dirty="0" err="1"/>
              <a:t>tercihen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türe</a:t>
            </a:r>
            <a:r>
              <a:rPr lang="en-US" sz="2200" dirty="0"/>
              <a:t> </a:t>
            </a:r>
            <a:r>
              <a:rPr lang="en-US" sz="2200" dirty="0" err="1"/>
              <a:t>ait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yüzeyler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türler</a:t>
            </a:r>
            <a:r>
              <a:rPr lang="en-US" sz="2200" dirty="0"/>
              <a:t> </a:t>
            </a:r>
            <a:r>
              <a:rPr lang="en-US" sz="2200" dirty="0" err="1"/>
              <a:t>içerecektir</a:t>
            </a:r>
            <a:r>
              <a:rPr lang="en-US" sz="2200" dirty="0"/>
              <a:t>. </a:t>
            </a:r>
            <a:r>
              <a:rPr lang="en-US" sz="2200" dirty="0" err="1"/>
              <a:t>Hiçbir</a:t>
            </a:r>
            <a:r>
              <a:rPr lang="en-US" sz="2200" dirty="0"/>
              <a:t> </a:t>
            </a:r>
            <a:r>
              <a:rPr lang="en-US" sz="2200" dirty="0" err="1"/>
              <a:t>şey</a:t>
            </a:r>
            <a:r>
              <a:rPr lang="en-US" sz="2200" dirty="0"/>
              <a:t> </a:t>
            </a:r>
            <a:r>
              <a:rPr lang="en-US" sz="2200" dirty="0" err="1"/>
              <a:t>değilse</a:t>
            </a:r>
            <a:r>
              <a:rPr lang="en-US" sz="2200" dirty="0"/>
              <a:t>, </a:t>
            </a:r>
            <a:r>
              <a:rPr lang="en-US" sz="2200" dirty="0" err="1"/>
              <a:t>yüzey</a:t>
            </a:r>
            <a:r>
              <a:rPr lang="en-US" sz="2200" dirty="0"/>
              <a:t> </a:t>
            </a:r>
            <a:r>
              <a:rPr lang="en-US" sz="2200" dirty="0" err="1"/>
              <a:t>atomlarının</a:t>
            </a:r>
            <a:r>
              <a:rPr lang="en-US" sz="2200" dirty="0"/>
              <a:t> </a:t>
            </a:r>
            <a:r>
              <a:rPr lang="en-US" sz="2200" dirty="0" err="1"/>
              <a:t>bağlanması</a:t>
            </a:r>
            <a:r>
              <a:rPr lang="en-US" sz="2200" dirty="0"/>
              <a:t> </a:t>
            </a:r>
            <a:r>
              <a:rPr lang="en-US" sz="2200" dirty="0" err="1"/>
              <a:t>eksiktir</a:t>
            </a:r>
            <a:r>
              <a:rPr lang="en-US" sz="2200" dirty="0"/>
              <a:t>, </a:t>
            </a:r>
            <a:r>
              <a:rPr lang="en-US" sz="2200" dirty="0" err="1"/>
              <a:t>yani</a:t>
            </a:r>
            <a:r>
              <a:rPr lang="en-US" sz="2200" dirty="0"/>
              <a:t> </a:t>
            </a:r>
            <a:r>
              <a:rPr lang="en-US" sz="2200" dirty="0" err="1"/>
              <a:t>elektron</a:t>
            </a:r>
            <a:r>
              <a:rPr lang="en-US" sz="2200" dirty="0"/>
              <a:t> </a:t>
            </a:r>
            <a:r>
              <a:rPr lang="en-US" sz="2200" dirty="0" err="1"/>
              <a:t>orbitalleri</a:t>
            </a:r>
            <a:r>
              <a:rPr lang="en-US" sz="2200" dirty="0"/>
              <a:t> </a:t>
            </a:r>
            <a:r>
              <a:rPr lang="en-US" sz="2200" dirty="0" err="1"/>
              <a:t>dış</a:t>
            </a:r>
            <a:r>
              <a:rPr lang="en-US" sz="2200" dirty="0"/>
              <a:t> </a:t>
            </a:r>
            <a:r>
              <a:rPr lang="en-US" sz="2200" dirty="0" err="1"/>
              <a:t>etkilere</a:t>
            </a:r>
            <a:r>
              <a:rPr lang="en-US" sz="2200" dirty="0"/>
              <a:t> </a:t>
            </a:r>
            <a:r>
              <a:rPr lang="en-US" sz="2200" dirty="0" err="1"/>
              <a:t>maruz</a:t>
            </a:r>
            <a:r>
              <a:rPr lang="en-US" sz="2200" dirty="0"/>
              <a:t> </a:t>
            </a:r>
            <a:r>
              <a:rPr lang="en-US" sz="2200" dirty="0" err="1"/>
              <a:t>kalır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da </a:t>
            </a:r>
            <a:r>
              <a:rPr lang="en-US" sz="2200" dirty="0" err="1"/>
              <a:t>artan</a:t>
            </a:r>
            <a:r>
              <a:rPr lang="en-US" sz="2200" dirty="0"/>
              <a:t> </a:t>
            </a:r>
            <a:r>
              <a:rPr lang="en-US" sz="2200" dirty="0" err="1"/>
              <a:t>reaktiviteye</a:t>
            </a:r>
            <a:r>
              <a:rPr lang="en-US" sz="2200" dirty="0"/>
              <a:t>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/>
              <a:t>açar</a:t>
            </a:r>
            <a:r>
              <a:rPr lang="en-US" sz="2200" dirty="0"/>
              <a:t>. </a:t>
            </a:r>
            <a:r>
              <a:rPr lang="en-US" sz="2200" dirty="0" err="1"/>
              <a:t>Yüzeyler</a:t>
            </a:r>
            <a:r>
              <a:rPr lang="en-US" sz="2200" dirty="0"/>
              <a:t>, </a:t>
            </a:r>
            <a:r>
              <a:rPr lang="en-US" sz="2200" dirty="0" err="1"/>
              <a:t>heterojen</a:t>
            </a:r>
            <a:r>
              <a:rPr lang="en-US" sz="2200" dirty="0"/>
              <a:t> </a:t>
            </a:r>
            <a:r>
              <a:rPr lang="en-US" sz="2200" dirty="0" err="1"/>
              <a:t>kataliz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korozyon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işlemin</a:t>
            </a:r>
            <a:r>
              <a:rPr lang="en-US" sz="2200" dirty="0"/>
              <a:t> </a:t>
            </a:r>
            <a:r>
              <a:rPr lang="en-US" sz="2200" dirty="0" err="1"/>
              <a:t>merkezinde</a:t>
            </a:r>
            <a:r>
              <a:rPr lang="en-US" sz="2200" dirty="0"/>
              <a:t> </a:t>
            </a:r>
            <a:r>
              <a:rPr lang="en-US" sz="2200" dirty="0" err="1"/>
              <a:t>yer</a:t>
            </a:r>
            <a:r>
              <a:rPr lang="en-US" sz="2200" dirty="0"/>
              <a:t> </a:t>
            </a:r>
            <a:r>
              <a:rPr lang="en-US" sz="2200" dirty="0" err="1"/>
              <a:t>alır</a:t>
            </a:r>
            <a:r>
              <a:rPr lang="en-US" sz="2200" dirty="0"/>
              <a:t>. </a:t>
            </a:r>
            <a:r>
              <a:rPr lang="en-US" sz="2200" dirty="0" err="1"/>
              <a:t>Ayrıca</a:t>
            </a:r>
            <a:r>
              <a:rPr lang="en-US" sz="2200" dirty="0"/>
              <a:t> </a:t>
            </a: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elektronik</a:t>
            </a:r>
            <a:r>
              <a:rPr lang="en-US" sz="2200" dirty="0"/>
              <a:t> </a:t>
            </a:r>
            <a:r>
              <a:rPr lang="en-US" sz="2200" dirty="0" err="1"/>
              <a:t>cihazın</a:t>
            </a:r>
            <a:r>
              <a:rPr lang="en-US" sz="2200" dirty="0"/>
              <a:t> </a:t>
            </a:r>
            <a:r>
              <a:rPr lang="en-US" sz="2200" dirty="0" err="1"/>
              <a:t>çalışmasında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rol</a:t>
            </a:r>
            <a:r>
              <a:rPr lang="en-US" sz="2200" dirty="0"/>
              <a:t> </a:t>
            </a:r>
            <a:r>
              <a:rPr lang="en-US" sz="2200" dirty="0" err="1"/>
              <a:t>oynarlar</a:t>
            </a:r>
            <a:r>
              <a:rPr lang="en-US" sz="2200" dirty="0"/>
              <a:t>. Son </a:t>
            </a:r>
            <a:r>
              <a:rPr lang="en-US" sz="2200" dirty="0" err="1"/>
              <a:t>zamanlarda</a:t>
            </a:r>
            <a:r>
              <a:rPr lang="en-US" sz="2200" dirty="0"/>
              <a:t>, atom </a:t>
            </a:r>
            <a:r>
              <a:rPr lang="en-US" sz="2200" dirty="0" err="1"/>
              <a:t>ölçeğine</a:t>
            </a:r>
            <a:r>
              <a:rPr lang="en-US" sz="2200" dirty="0"/>
              <a:t> </a:t>
            </a:r>
            <a:r>
              <a:rPr lang="en-US" sz="2200" dirty="0" err="1"/>
              <a:t>yakın</a:t>
            </a:r>
            <a:r>
              <a:rPr lang="en-US" sz="2200" dirty="0"/>
              <a:t>, </a:t>
            </a:r>
            <a:r>
              <a:rPr lang="en-US" sz="2200" dirty="0" err="1"/>
              <a:t>yaklaşık</a:t>
            </a:r>
            <a:r>
              <a:rPr lang="en-US" sz="2200" dirty="0"/>
              <a:t> 10 </a:t>
            </a:r>
            <a:r>
              <a:rPr lang="en-US" sz="2200" dirty="0" err="1"/>
              <a:t>nm'den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cihazların</a:t>
            </a:r>
            <a:r>
              <a:rPr lang="en-US" sz="2200" dirty="0"/>
              <a:t> </a:t>
            </a:r>
            <a:r>
              <a:rPr lang="en-US" sz="2200" dirty="0" err="1"/>
              <a:t>üretimi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çaba</a:t>
            </a:r>
            <a:r>
              <a:rPr lang="en-US" sz="2200" dirty="0"/>
              <a:t> </a:t>
            </a:r>
            <a:r>
              <a:rPr lang="en-US" sz="2200" dirty="0" err="1"/>
              <a:t>sarf</a:t>
            </a:r>
            <a:r>
              <a:rPr lang="en-US" sz="2200" dirty="0"/>
              <a:t> </a:t>
            </a:r>
            <a:r>
              <a:rPr lang="en-US" sz="2200" dirty="0" err="1" smtClean="0"/>
              <a:t>edil</a:t>
            </a:r>
            <a:r>
              <a:rPr lang="tr-TR" sz="2200" dirty="0" err="1" smtClean="0"/>
              <a:t>mekted</a:t>
            </a:r>
            <a:r>
              <a:rPr lang="en-US" sz="2200" dirty="0" err="1" smtClean="0"/>
              <a:t>i</a:t>
            </a:r>
            <a:r>
              <a:rPr lang="tr-TR" sz="2200" dirty="0" smtClean="0"/>
              <a:t>r</a:t>
            </a:r>
            <a:r>
              <a:rPr lang="en-US" sz="2200" dirty="0" smtClean="0"/>
              <a:t>. </a:t>
            </a:r>
            <a:r>
              <a:rPr lang="en-US" sz="2200" dirty="0"/>
              <a:t>Bu </a:t>
            </a:r>
            <a:r>
              <a:rPr lang="en-US" sz="2200" dirty="0" err="1"/>
              <a:t>alan</a:t>
            </a:r>
            <a:r>
              <a:rPr lang="en-US" sz="2200" dirty="0"/>
              <a:t> </a:t>
            </a:r>
            <a:r>
              <a:rPr lang="en-US" sz="2200" dirty="0" err="1"/>
              <a:t>nanoteknoloji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bilinir</a:t>
            </a:r>
            <a:r>
              <a:rPr lang="en-US" sz="2200" dirty="0" smtClean="0"/>
              <a:t>.</a:t>
            </a:r>
            <a:endParaRPr lang="tr-TR" sz="22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250478" y="747119"/>
            <a:ext cx="39193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err="1">
                <a:solidFill>
                  <a:srgbClr val="00B050"/>
                </a:solidFill>
              </a:rPr>
              <a:t>Yapılar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ve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mikro</a:t>
            </a:r>
            <a:r>
              <a:rPr lang="en-US" sz="3000" b="1" u="sng" dirty="0">
                <a:solidFill>
                  <a:srgbClr val="00B050"/>
                </a:solidFill>
              </a:rPr>
              <a:t> </a:t>
            </a:r>
            <a:r>
              <a:rPr lang="en-US" sz="3000" b="1" u="sng" dirty="0" err="1">
                <a:solidFill>
                  <a:srgbClr val="00B050"/>
                </a:solidFill>
              </a:rPr>
              <a:t>yapılar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246" y="943275"/>
            <a:ext cx="2573780" cy="249409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869" y="3749362"/>
            <a:ext cx="3212372" cy="20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09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0478" y="747119"/>
            <a:ext cx="25869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Kristal KATILAR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758791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Kristaller</a:t>
            </a:r>
            <a:r>
              <a:rPr lang="en-US" sz="2200" dirty="0"/>
              <a:t>, </a:t>
            </a:r>
            <a:r>
              <a:rPr lang="en-US" sz="2200" dirty="0" err="1"/>
              <a:t>tüm</a:t>
            </a:r>
            <a:r>
              <a:rPr lang="en-US" sz="2200" dirty="0"/>
              <a:t>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iyi</a:t>
            </a:r>
            <a:r>
              <a:rPr lang="en-US" sz="2200" dirty="0"/>
              <a:t> </a:t>
            </a:r>
            <a:r>
              <a:rPr lang="en-US" sz="2200" dirty="0" err="1"/>
              <a:t>tanımlanmış</a:t>
            </a:r>
            <a:r>
              <a:rPr lang="en-US" sz="2200" dirty="0"/>
              <a:t> </a:t>
            </a:r>
            <a:r>
              <a:rPr lang="en-US" sz="2200" dirty="0" err="1"/>
              <a:t>yerleri</a:t>
            </a:r>
            <a:r>
              <a:rPr lang="en-US" sz="2200" dirty="0"/>
              <a:t> </a:t>
            </a:r>
            <a:r>
              <a:rPr lang="en-US" sz="2200" dirty="0" err="1"/>
              <a:t>işgal</a:t>
            </a:r>
            <a:r>
              <a:rPr lang="en-US" sz="2200" dirty="0"/>
              <a:t> </a:t>
            </a:r>
            <a:r>
              <a:rPr lang="en-US" sz="2200" dirty="0" err="1"/>
              <a:t>ettiği</a:t>
            </a:r>
            <a:r>
              <a:rPr lang="en-US" sz="2200" dirty="0"/>
              <a:t>, </a:t>
            </a:r>
            <a:r>
              <a:rPr lang="en-US" sz="2200" dirty="0" err="1"/>
              <a:t>malzemenin</a:t>
            </a:r>
            <a:r>
              <a:rPr lang="en-US" sz="2200" dirty="0"/>
              <a:t> </a:t>
            </a:r>
            <a:r>
              <a:rPr lang="en-US" sz="2200" dirty="0" err="1"/>
              <a:t>tamamı</a:t>
            </a:r>
            <a:r>
              <a:rPr lang="en-US" sz="2200" dirty="0"/>
              <a:t> </a:t>
            </a:r>
            <a:r>
              <a:rPr lang="en-US" sz="2200" dirty="0" err="1"/>
              <a:t>boyunca</a:t>
            </a:r>
            <a:r>
              <a:rPr lang="en-US" sz="2200" dirty="0"/>
              <a:t> </a:t>
            </a:r>
            <a:r>
              <a:rPr lang="en-US" sz="2200" dirty="0" err="1"/>
              <a:t>sıralanmış</a:t>
            </a:r>
            <a:r>
              <a:rPr lang="en-US" sz="2200" dirty="0"/>
              <a:t> </a:t>
            </a:r>
            <a:r>
              <a:rPr lang="tr-TR" sz="2200" dirty="0" smtClean="0"/>
              <a:t>oldukları </a:t>
            </a:r>
            <a:r>
              <a:rPr lang="en-US" sz="2200" dirty="0" err="1" smtClean="0"/>
              <a:t>katılardır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a</a:t>
            </a:r>
            <a:r>
              <a:rPr lang="en-US" sz="2200" dirty="0"/>
              <a:t>).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Kimyasal</a:t>
            </a:r>
            <a:r>
              <a:rPr lang="en-US" sz="2200" dirty="0" smtClean="0"/>
              <a:t> </a:t>
            </a:r>
            <a:r>
              <a:rPr lang="en-US" sz="2200" dirty="0" err="1"/>
              <a:t>bağların</a:t>
            </a:r>
            <a:r>
              <a:rPr lang="en-US" sz="2200" dirty="0"/>
              <a:t> </a:t>
            </a:r>
            <a:r>
              <a:rPr lang="en-US" sz="2200" dirty="0" err="1"/>
              <a:t>yalnızca</a:t>
            </a:r>
            <a:r>
              <a:rPr lang="en-US" sz="2200" dirty="0"/>
              <a:t> </a:t>
            </a:r>
            <a:r>
              <a:rPr lang="en-US" sz="2200" dirty="0" err="1"/>
              <a:t>birkaç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arası</a:t>
            </a:r>
            <a:r>
              <a:rPr lang="en-US" sz="2200" dirty="0"/>
              <a:t> </a:t>
            </a:r>
            <a:r>
              <a:rPr lang="en-US" sz="2200" dirty="0" err="1"/>
              <a:t>mesafe</a:t>
            </a:r>
            <a:r>
              <a:rPr lang="en-US" sz="2200" dirty="0"/>
              <a:t> </a:t>
            </a:r>
            <a:r>
              <a:rPr lang="en-US" sz="2200" dirty="0" err="1"/>
              <a:t>üzerinde</a:t>
            </a:r>
            <a:r>
              <a:rPr lang="en-US" sz="2200" dirty="0"/>
              <a:t> </a:t>
            </a:r>
            <a:r>
              <a:rPr lang="en-US" sz="2200" dirty="0" err="1"/>
              <a:t>faaliyet</a:t>
            </a:r>
            <a:r>
              <a:rPr lang="en-US" sz="2200" dirty="0"/>
              <a:t> </a:t>
            </a:r>
            <a:r>
              <a:rPr lang="en-US" sz="2200" dirty="0" err="1"/>
              <a:t>gösterme</a:t>
            </a:r>
            <a:r>
              <a:rPr lang="en-US" sz="2200" dirty="0"/>
              <a:t> </a:t>
            </a:r>
            <a:r>
              <a:rPr lang="en-US" sz="2200" dirty="0" err="1"/>
              <a:t>eğiliminde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düşünüldüğünde</a:t>
            </a:r>
            <a:r>
              <a:rPr lang="en-US" sz="2200" dirty="0"/>
              <a:t>,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halin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kısmının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dirty="0" err="1"/>
              <a:t>olması</a:t>
            </a:r>
            <a:r>
              <a:rPr lang="en-US" sz="2200" dirty="0"/>
              <a:t> </a:t>
            </a:r>
            <a:r>
              <a:rPr lang="en-US" sz="2200" dirty="0" err="1"/>
              <a:t>oldukça</a:t>
            </a:r>
            <a:r>
              <a:rPr lang="en-US" sz="2200" dirty="0"/>
              <a:t> </a:t>
            </a:r>
            <a:r>
              <a:rPr lang="en-US" sz="2200" dirty="0" err="1"/>
              <a:t>şaşırtıcıdır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Yine</a:t>
            </a:r>
            <a:r>
              <a:rPr lang="en-US" sz="2200" dirty="0" smtClean="0"/>
              <a:t> </a:t>
            </a:r>
            <a:r>
              <a:rPr lang="en-US" sz="2200" dirty="0"/>
              <a:t>de,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böyledir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sadece</a:t>
            </a:r>
            <a:r>
              <a:rPr lang="en-US" sz="2200" dirty="0"/>
              <a:t> </a:t>
            </a:r>
            <a:r>
              <a:rPr lang="en-US" sz="2200" dirty="0" err="1"/>
              <a:t>güçlükle</a:t>
            </a:r>
            <a:r>
              <a:rPr lang="en-US" sz="2200" dirty="0"/>
              <a:t>, </a:t>
            </a: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sıradan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dirty="0" err="1"/>
              <a:t>olmayan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biçimde</a:t>
            </a:r>
            <a:r>
              <a:rPr lang="en-US" sz="2200" dirty="0"/>
              <a:t> </a:t>
            </a:r>
            <a:r>
              <a:rPr lang="en-US" sz="2200" dirty="0" err="1"/>
              <a:t>hazırlanabilmektedir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Katı </a:t>
            </a:r>
            <a:r>
              <a:rPr lang="en-US" sz="2200" dirty="0" err="1"/>
              <a:t>özelliklerin</a:t>
            </a:r>
            <a:r>
              <a:rPr lang="en-US" sz="2200" dirty="0"/>
              <a:t> </a:t>
            </a:r>
            <a:r>
              <a:rPr lang="en-US" sz="2200" dirty="0" err="1"/>
              <a:t>temel</a:t>
            </a:r>
            <a:r>
              <a:rPr lang="en-US" sz="2200" dirty="0"/>
              <a:t> </a:t>
            </a:r>
            <a:r>
              <a:rPr lang="en-US" sz="2200" dirty="0" err="1"/>
              <a:t>araştırmaları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 smtClean="0"/>
              <a:t>tek</a:t>
            </a:r>
            <a:r>
              <a:rPr lang="en-US" sz="2200" dirty="0" smtClean="0"/>
              <a:t> </a:t>
            </a:r>
            <a:r>
              <a:rPr lang="en-US" sz="2200" dirty="0" err="1"/>
              <a:t>kristaller</a:t>
            </a:r>
            <a:r>
              <a:rPr lang="en-US" sz="2200" dirty="0"/>
              <a:t> </a:t>
            </a:r>
            <a:r>
              <a:rPr lang="en-US" sz="2200" dirty="0" err="1"/>
              <a:t>kullanılmıştır</a:t>
            </a:r>
            <a:r>
              <a:rPr lang="en-US" sz="2200" dirty="0"/>
              <a:t>. </a:t>
            </a:r>
            <a:r>
              <a:rPr lang="en-US" sz="2200" dirty="0" err="1"/>
              <a:t>Yarı</a:t>
            </a:r>
            <a:r>
              <a:rPr lang="en-US" sz="2200" dirty="0"/>
              <a:t> </a:t>
            </a:r>
            <a:r>
              <a:rPr lang="en-US" sz="2200" dirty="0" err="1"/>
              <a:t>iletken</a:t>
            </a:r>
            <a:r>
              <a:rPr lang="en-US" sz="2200" dirty="0"/>
              <a:t> </a:t>
            </a:r>
            <a:r>
              <a:rPr lang="en-US" sz="2200" dirty="0" err="1"/>
              <a:t>cihazlar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kristaller</a:t>
            </a:r>
            <a:r>
              <a:rPr lang="en-US" sz="2200" dirty="0"/>
              <a:t> </a:t>
            </a:r>
            <a:r>
              <a:rPr lang="en-US" sz="2200" dirty="0" err="1" smtClean="0"/>
              <a:t>zorunludur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Tek</a:t>
            </a:r>
            <a:r>
              <a:rPr lang="en-US" sz="2200" dirty="0" smtClean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türbin</a:t>
            </a:r>
            <a:r>
              <a:rPr lang="en-US" sz="2200" dirty="0"/>
              <a:t> </a:t>
            </a:r>
            <a:r>
              <a:rPr lang="en-US" sz="2200" dirty="0" err="1"/>
              <a:t>kanatları</a:t>
            </a:r>
            <a:r>
              <a:rPr lang="en-US" sz="2200" dirty="0"/>
              <a:t>, </a:t>
            </a:r>
            <a:r>
              <a:rPr lang="en-US" sz="2200" dirty="0" err="1"/>
              <a:t>üstün</a:t>
            </a:r>
            <a:r>
              <a:rPr lang="en-US" sz="2200" dirty="0"/>
              <a:t> </a:t>
            </a:r>
            <a:r>
              <a:rPr lang="en-US" sz="2200" dirty="0" err="1"/>
              <a:t>performans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 smtClean="0"/>
              <a:t>üretilmiştir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Kristaller</a:t>
            </a:r>
            <a:r>
              <a:rPr lang="en-US" sz="2200" dirty="0" smtClean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belirli</a:t>
            </a:r>
            <a:r>
              <a:rPr lang="en-US" sz="2200" dirty="0"/>
              <a:t> </a:t>
            </a:r>
            <a:r>
              <a:rPr lang="en-US" sz="2200" dirty="0" err="1"/>
              <a:t>düzlemlerde</a:t>
            </a:r>
            <a:r>
              <a:rPr lang="en-US" sz="2200" dirty="0"/>
              <a:t> </a:t>
            </a:r>
            <a:r>
              <a:rPr lang="en-US" sz="2200" dirty="0" err="1"/>
              <a:t>bölünme</a:t>
            </a:r>
            <a:r>
              <a:rPr lang="en-US" sz="2200" dirty="0"/>
              <a:t> </a:t>
            </a:r>
            <a:r>
              <a:rPr lang="en-US" sz="2200" dirty="0" err="1"/>
              <a:t>gösterir</a:t>
            </a:r>
            <a:r>
              <a:rPr lang="en-US" sz="2200" dirty="0"/>
              <a:t>, </a:t>
            </a:r>
            <a:r>
              <a:rPr lang="en-US" sz="2200" dirty="0" err="1"/>
              <a:t>bu</a:t>
            </a:r>
            <a:r>
              <a:rPr lang="en-US" sz="2200" dirty="0"/>
              <a:t> da </a:t>
            </a:r>
            <a:r>
              <a:rPr lang="en-US" sz="2200" dirty="0" err="1"/>
              <a:t>bazı</a:t>
            </a:r>
            <a:r>
              <a:rPr lang="en-US" sz="2200" dirty="0"/>
              <a:t> atom </a:t>
            </a:r>
            <a:r>
              <a:rPr lang="en-US" sz="2200" dirty="0" err="1"/>
              <a:t>düzlemlerinin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bağlarla</a:t>
            </a:r>
            <a:r>
              <a:rPr lang="en-US" sz="2200" dirty="0"/>
              <a:t> </a:t>
            </a:r>
            <a:r>
              <a:rPr lang="en-US" sz="2200" dirty="0" err="1"/>
              <a:t>bağlandığını</a:t>
            </a:r>
            <a:r>
              <a:rPr lang="en-US" sz="2200" dirty="0"/>
              <a:t> </a:t>
            </a:r>
            <a:r>
              <a:rPr lang="en-US" sz="2200" dirty="0" err="1"/>
              <a:t>gösterir</a:t>
            </a:r>
            <a:r>
              <a:rPr lang="en-US" sz="2200" dirty="0" smtClean="0"/>
              <a:t>.</a:t>
            </a:r>
            <a:endParaRPr lang="tr-TR" sz="22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384" y="2112695"/>
            <a:ext cx="3467100" cy="1362075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9711891" y="3821229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Tek kristal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1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0478" y="747119"/>
            <a:ext cx="25869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Kristal KATILAR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75879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Polikristalin</a:t>
            </a:r>
            <a:r>
              <a:rPr lang="en-US" sz="2200" dirty="0" smtClean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, </a:t>
            </a:r>
            <a:r>
              <a:rPr lang="en-US" sz="2200" dirty="0" err="1"/>
              <a:t>birbirine</a:t>
            </a:r>
            <a:r>
              <a:rPr lang="en-US" sz="2200" dirty="0"/>
              <a:t> </a:t>
            </a:r>
            <a:r>
              <a:rPr lang="en-US" sz="2200" dirty="0" err="1"/>
              <a:t>kenetlenen</a:t>
            </a:r>
            <a:r>
              <a:rPr lang="en-US" sz="2200" dirty="0"/>
              <a:t> </a:t>
            </a: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kristalden</a:t>
            </a:r>
            <a:r>
              <a:rPr lang="en-US" sz="2200" dirty="0"/>
              <a:t> </a:t>
            </a:r>
            <a:r>
              <a:rPr lang="en-US" sz="2200" dirty="0" err="1"/>
              <a:t>oluşur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b</a:t>
            </a:r>
            <a:r>
              <a:rPr lang="en-US" sz="2200" dirty="0"/>
              <a:t>). Normal </a:t>
            </a:r>
            <a:r>
              <a:rPr lang="en-US" sz="2200" dirty="0" err="1"/>
              <a:t>durumdaki</a:t>
            </a:r>
            <a:r>
              <a:rPr lang="en-US" sz="2200" dirty="0"/>
              <a:t> </a:t>
            </a:r>
            <a:r>
              <a:rPr lang="en-US" sz="2200" dirty="0" err="1"/>
              <a:t>çoğu</a:t>
            </a:r>
            <a:r>
              <a:rPr lang="en-US" sz="2200" dirty="0"/>
              <a:t> metal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seramik</a:t>
            </a:r>
            <a:r>
              <a:rPr lang="en-US" sz="2200" dirty="0"/>
              <a:t> </a:t>
            </a:r>
            <a:r>
              <a:rPr lang="en-US" sz="2200" dirty="0" err="1"/>
              <a:t>polikristalindir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Küçük</a:t>
            </a:r>
            <a:r>
              <a:rPr lang="en-US" sz="2200" dirty="0" smtClean="0"/>
              <a:t> </a:t>
            </a:r>
            <a:r>
              <a:rPr lang="en-US" sz="2200" dirty="0" err="1"/>
              <a:t>kristaller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metalurjide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tahıl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Özellikleri</a:t>
            </a:r>
            <a:r>
              <a:rPr lang="tr-TR" sz="2200" dirty="0" smtClean="0"/>
              <a:t> </a:t>
            </a:r>
            <a:r>
              <a:rPr lang="en-US" sz="2200" dirty="0" err="1" smtClean="0"/>
              <a:t>Polikristalin</a:t>
            </a:r>
            <a:r>
              <a:rPr lang="en-US" sz="2200" dirty="0" smtClean="0"/>
              <a:t> </a:t>
            </a:r>
            <a:r>
              <a:rPr lang="en-US" sz="2200" dirty="0" err="1"/>
              <a:t>malzemelere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tane</a:t>
            </a:r>
            <a:r>
              <a:rPr lang="en-US" sz="2200" dirty="0"/>
              <a:t> </a:t>
            </a:r>
            <a:r>
              <a:rPr lang="en-US" sz="2200" dirty="0" err="1"/>
              <a:t>sınırları</a:t>
            </a:r>
            <a:r>
              <a:rPr lang="en-US" sz="2200" dirty="0"/>
              <a:t>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dirty="0" err="1"/>
              <a:t>verilen</a:t>
            </a:r>
            <a:r>
              <a:rPr lang="en-US" sz="2200" dirty="0"/>
              <a:t> </a:t>
            </a:r>
            <a:r>
              <a:rPr lang="en-US" sz="2200" dirty="0" err="1"/>
              <a:t>kristalitler</a:t>
            </a:r>
            <a:r>
              <a:rPr lang="en-US" sz="2200" dirty="0"/>
              <a:t> </a:t>
            </a:r>
            <a:r>
              <a:rPr lang="en-US" sz="2200" dirty="0" err="1"/>
              <a:t>arasındaki</a:t>
            </a:r>
            <a:r>
              <a:rPr lang="en-US" sz="2200" dirty="0"/>
              <a:t> </a:t>
            </a:r>
            <a:r>
              <a:rPr lang="en-US" sz="2200" dirty="0" err="1"/>
              <a:t>sınırlar</a:t>
            </a:r>
            <a:r>
              <a:rPr lang="en-US" sz="2200" dirty="0"/>
              <a:t> </a:t>
            </a:r>
            <a:r>
              <a:rPr lang="en-US" sz="2200" dirty="0" err="1"/>
              <a:t>hakimdir</a:t>
            </a:r>
            <a:r>
              <a:rPr lang="en-US" sz="2200" dirty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758" y="4107080"/>
            <a:ext cx="4914900" cy="264795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9711891" y="3821229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Polikristal</a:t>
            </a: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9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0" y="-119219"/>
            <a:ext cx="9144000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93042" y="1229630"/>
            <a:ext cx="55481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000000"/>
                </a:solidFill>
              </a:rPr>
              <a:t>Asal gazların sıvılara yoğunlaşmasına ne tür bir bağlanma neden olur</a:t>
            </a:r>
            <a:r>
              <a:rPr lang="tr-TR" sz="2200" dirty="0" smtClean="0">
                <a:solidFill>
                  <a:srgbClr val="000000"/>
                </a:solidFill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"</a:t>
            </a:r>
            <a:r>
              <a:rPr lang="tr-TR" sz="2200" dirty="0" err="1">
                <a:solidFill>
                  <a:srgbClr val="000000"/>
                </a:solidFill>
              </a:rPr>
              <a:t>Nanoyapı</a:t>
            </a:r>
            <a:r>
              <a:rPr lang="tr-TR" sz="2200" dirty="0">
                <a:solidFill>
                  <a:srgbClr val="000000"/>
                </a:solidFill>
              </a:rPr>
              <a:t>" teriminin ima ettiği ölçek nedir</a:t>
            </a:r>
            <a:r>
              <a:rPr lang="tr-TR" sz="2200" dirty="0" smtClean="0">
                <a:solidFill>
                  <a:srgbClr val="000000"/>
                </a:solidFill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Kristallerde neden kusurlar </a:t>
            </a:r>
            <a:r>
              <a:rPr lang="tr-TR" sz="2200" dirty="0">
                <a:solidFill>
                  <a:srgbClr val="000000"/>
                </a:solidFill>
              </a:rPr>
              <a:t>oluşur?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904072" y="701037"/>
            <a:ext cx="6096000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200" dirty="0"/>
              <a:t>Soy </a:t>
            </a:r>
            <a:r>
              <a:rPr lang="en-US" sz="2200" dirty="0" err="1"/>
              <a:t>gaz</a:t>
            </a:r>
            <a:r>
              <a:rPr lang="en-US" sz="2200" dirty="0"/>
              <a:t> </a:t>
            </a:r>
            <a:r>
              <a:rPr lang="en-US" sz="2200" dirty="0" err="1"/>
              <a:t>atomları</a:t>
            </a:r>
            <a:r>
              <a:rPr lang="en-US" sz="2200" dirty="0"/>
              <a:t> bile </a:t>
            </a:r>
            <a:r>
              <a:rPr lang="en-US" sz="2200" dirty="0" err="1"/>
              <a:t>sıvılaşmaya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helyum</a:t>
            </a:r>
            <a:r>
              <a:rPr lang="en-US" sz="2200" dirty="0"/>
              <a:t> </a:t>
            </a:r>
            <a:r>
              <a:rPr lang="en-US" sz="2200" dirty="0" err="1"/>
              <a:t>dışında</a:t>
            </a:r>
            <a:r>
              <a:rPr lang="en-US" sz="2200" dirty="0"/>
              <a:t> </a:t>
            </a:r>
            <a:r>
              <a:rPr lang="en-US" sz="2200" dirty="0" err="1"/>
              <a:t>düşük</a:t>
            </a:r>
            <a:r>
              <a:rPr lang="en-US" sz="2200" dirty="0"/>
              <a:t> </a:t>
            </a:r>
            <a:r>
              <a:rPr lang="en-US" sz="2200" dirty="0" err="1"/>
              <a:t>sıcaklıklarda</a:t>
            </a:r>
            <a:r>
              <a:rPr lang="en-US" sz="2200" dirty="0"/>
              <a:t> </a:t>
            </a:r>
            <a:r>
              <a:rPr lang="en-US" sz="2200" dirty="0" err="1"/>
              <a:t>katılaşmaya</a:t>
            </a:r>
            <a:r>
              <a:rPr lang="en-US" sz="2200" dirty="0"/>
              <a:t>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/>
              <a:t>açan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atomlararası</a:t>
            </a:r>
            <a:r>
              <a:rPr lang="en-US" sz="2200" dirty="0"/>
              <a:t> </a:t>
            </a:r>
            <a:r>
              <a:rPr lang="en-US" sz="2200" dirty="0" err="1"/>
              <a:t>kuvvetlerle</a:t>
            </a:r>
            <a:r>
              <a:rPr lang="en-US" sz="2200" dirty="0"/>
              <a:t> </a:t>
            </a:r>
            <a:r>
              <a:rPr lang="en-US" sz="2200" dirty="0" err="1"/>
              <a:t>karşılaşır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algn="just"/>
            <a:r>
              <a:rPr lang="en-US" sz="2200" dirty="0" smtClean="0"/>
              <a:t>Bu </a:t>
            </a:r>
            <a:r>
              <a:rPr lang="en-US" sz="2200" dirty="0" err="1"/>
              <a:t>etkileşimler</a:t>
            </a:r>
            <a:r>
              <a:rPr lang="en-US" sz="2200" dirty="0"/>
              <a:t> </a:t>
            </a:r>
            <a:r>
              <a:rPr lang="en-US" sz="2200" dirty="0" err="1"/>
              <a:t>bağ</a:t>
            </a:r>
            <a:r>
              <a:rPr lang="en-US" sz="2200" dirty="0"/>
              <a:t> </a:t>
            </a:r>
            <a:r>
              <a:rPr lang="en-US" sz="2200" dirty="0" err="1"/>
              <a:t>enerjisi</a:t>
            </a:r>
            <a:r>
              <a:rPr lang="en-US" sz="2200" dirty="0"/>
              <a:t> </a:t>
            </a:r>
            <a:r>
              <a:rPr lang="en-US" sz="2200" dirty="0" err="1"/>
              <a:t>açısından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olmakla</a:t>
            </a:r>
            <a:r>
              <a:rPr lang="en-US" sz="2200" dirty="0"/>
              <a:t> </a:t>
            </a:r>
            <a:r>
              <a:rPr lang="en-US" sz="2200" dirty="0" err="1"/>
              <a:t>birlikte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canlı</a:t>
            </a:r>
            <a:r>
              <a:rPr lang="en-US" sz="2200" dirty="0"/>
              <a:t> </a:t>
            </a:r>
            <a:r>
              <a:rPr lang="en-US" sz="2200" dirty="0" err="1"/>
              <a:t>organizmalarda</a:t>
            </a:r>
            <a:r>
              <a:rPr lang="en-US" sz="2200" dirty="0"/>
              <a:t> </a:t>
            </a:r>
            <a:r>
              <a:rPr lang="en-US" sz="2200" dirty="0" err="1"/>
              <a:t>hayati</a:t>
            </a:r>
            <a:r>
              <a:rPr lang="en-US" sz="2200" dirty="0"/>
              <a:t> </a:t>
            </a:r>
            <a:r>
              <a:rPr lang="en-US" sz="2200" dirty="0" err="1"/>
              <a:t>öneme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endParaRPr lang="tr-TR" sz="2200" dirty="0" smtClean="0"/>
          </a:p>
          <a:p>
            <a:pPr algn="just"/>
            <a:r>
              <a:rPr lang="en-US" sz="2200" dirty="0" err="1" smtClean="0"/>
              <a:t>Ayrıca</a:t>
            </a:r>
            <a:r>
              <a:rPr lang="en-US" sz="2200" dirty="0" smtClean="0"/>
              <a:t> </a:t>
            </a:r>
            <a:r>
              <a:rPr lang="en-US" sz="2200" dirty="0" err="1"/>
              <a:t>manyetik</a:t>
            </a:r>
            <a:r>
              <a:rPr lang="en-US" sz="2200" dirty="0"/>
              <a:t> </a:t>
            </a:r>
            <a:r>
              <a:rPr lang="tr-TR" sz="2200" dirty="0" smtClean="0"/>
              <a:t>domain</a:t>
            </a:r>
            <a:r>
              <a:rPr lang="en-US" sz="2200" dirty="0" smtClean="0"/>
              <a:t> </a:t>
            </a:r>
            <a:r>
              <a:rPr lang="en-US" sz="2200" dirty="0" err="1"/>
              <a:t>oluşumuna</a:t>
            </a:r>
            <a:r>
              <a:rPr lang="en-US" sz="2200" dirty="0"/>
              <a:t> da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/>
              <a:t>açar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tr-TR" sz="2200" dirty="0" smtClean="0"/>
              <a:t>ÖNEMLİDİR</a:t>
            </a:r>
            <a:endParaRPr lang="en-US" sz="2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887" y="3581590"/>
            <a:ext cx="7640369" cy="327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66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0478" y="747119"/>
            <a:ext cx="51566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KATILARIN </a:t>
            </a:r>
            <a:r>
              <a:rPr lang="tr-TR" sz="3000" b="1" u="sng" dirty="0" err="1" smtClean="0">
                <a:solidFill>
                  <a:srgbClr val="00B050"/>
                </a:solidFill>
              </a:rPr>
              <a:t>Nanokristalin</a:t>
            </a:r>
            <a:r>
              <a:rPr lang="tr-TR" sz="3000" b="1" u="sng" dirty="0" smtClean="0">
                <a:solidFill>
                  <a:srgbClr val="00B050"/>
                </a:solidFill>
              </a:rPr>
              <a:t> YAPISI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837718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Kristal </a:t>
            </a:r>
            <a:r>
              <a:rPr lang="en-US" sz="2200" dirty="0" err="1"/>
              <a:t>olmayan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 smtClean="0"/>
              <a:t>, </a:t>
            </a:r>
            <a:r>
              <a:rPr lang="en-US" sz="2200" dirty="0" err="1"/>
              <a:t>yapıdaki</a:t>
            </a:r>
            <a:r>
              <a:rPr lang="en-US" sz="2200" dirty="0"/>
              <a:t>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uzun</a:t>
            </a:r>
            <a:r>
              <a:rPr lang="en-US" sz="2200" dirty="0"/>
              <a:t> </a:t>
            </a:r>
            <a:r>
              <a:rPr lang="en-US" sz="2200" dirty="0" err="1"/>
              <a:t>menzilli</a:t>
            </a:r>
            <a:r>
              <a:rPr lang="en-US" sz="2200" dirty="0"/>
              <a:t> </a:t>
            </a:r>
            <a:r>
              <a:rPr lang="en-US" sz="2200" dirty="0" err="1"/>
              <a:t>düzenine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değildir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c</a:t>
            </a:r>
            <a:r>
              <a:rPr lang="en-US" sz="2200" dirty="0"/>
              <a:t>).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birkaç</a:t>
            </a:r>
            <a:r>
              <a:rPr lang="en-US" sz="2200" dirty="0"/>
              <a:t> atom </a:t>
            </a:r>
            <a:r>
              <a:rPr lang="en-US" sz="2200" dirty="0" err="1"/>
              <a:t>yarıçapına</a:t>
            </a:r>
            <a:r>
              <a:rPr lang="en-US" sz="2200" dirty="0"/>
              <a:t> </a:t>
            </a:r>
            <a:r>
              <a:rPr lang="en-US" sz="2200" dirty="0" err="1"/>
              <a:t>yayılan</a:t>
            </a:r>
            <a:r>
              <a:rPr lang="en-US" sz="2200" dirty="0"/>
              <a:t> </a:t>
            </a:r>
            <a:r>
              <a:rPr lang="en-US" sz="2200" dirty="0" err="1"/>
              <a:t>bazı</a:t>
            </a:r>
            <a:r>
              <a:rPr lang="en-US" sz="2200" dirty="0"/>
              <a:t> </a:t>
            </a:r>
            <a:r>
              <a:rPr lang="en-US" sz="2200" dirty="0" err="1"/>
              <a:t>kısa</a:t>
            </a:r>
            <a:r>
              <a:rPr lang="en-US" sz="2200" dirty="0"/>
              <a:t> </a:t>
            </a:r>
            <a:r>
              <a:rPr lang="en-US" sz="2200" dirty="0" err="1"/>
              <a:t>menzilli</a:t>
            </a:r>
            <a:r>
              <a:rPr lang="en-US" sz="2200" dirty="0"/>
              <a:t> </a:t>
            </a:r>
            <a:r>
              <a:rPr lang="en-US" sz="2200" dirty="0" err="1"/>
              <a:t>düzen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, </a:t>
            </a:r>
            <a:r>
              <a:rPr lang="en-US" sz="2200" dirty="0" err="1"/>
              <a:t>ancak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uzun</a:t>
            </a:r>
            <a:r>
              <a:rPr lang="en-US" sz="2200" dirty="0"/>
              <a:t> </a:t>
            </a:r>
            <a:r>
              <a:rPr lang="en-US" sz="2200" dirty="0" err="1"/>
              <a:t>mesafelerde</a:t>
            </a:r>
            <a:r>
              <a:rPr lang="en-US" sz="2200" dirty="0"/>
              <a:t> atom </a:t>
            </a:r>
            <a:r>
              <a:rPr lang="en-US" sz="2200" dirty="0" err="1"/>
              <a:t>konumlarının</a:t>
            </a:r>
            <a:r>
              <a:rPr lang="en-US" sz="2200" dirty="0"/>
              <a:t> </a:t>
            </a:r>
            <a:r>
              <a:rPr lang="en-US" sz="2200" dirty="0" err="1"/>
              <a:t>korelasyonu</a:t>
            </a:r>
            <a:r>
              <a:rPr lang="en-US" sz="2200" dirty="0"/>
              <a:t> </a:t>
            </a:r>
            <a:r>
              <a:rPr lang="en-US" sz="2200" dirty="0" err="1"/>
              <a:t>yoktur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En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üç</a:t>
            </a:r>
            <a:r>
              <a:rPr lang="en-US" sz="2200" dirty="0"/>
              <a:t> </a:t>
            </a:r>
            <a:r>
              <a:rPr lang="en-US" sz="2200" dirty="0" err="1"/>
              <a:t>tür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olmayan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: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A- </a:t>
            </a:r>
            <a:r>
              <a:rPr lang="en-US" sz="2200" dirty="0" err="1" smtClean="0"/>
              <a:t>camlar</a:t>
            </a:r>
            <a:r>
              <a:rPr lang="en-US" sz="2200" dirty="0"/>
              <a:t>,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B-</a:t>
            </a:r>
            <a:r>
              <a:rPr lang="en-US" sz="2200" dirty="0" err="1" smtClean="0"/>
              <a:t>polimerler</a:t>
            </a:r>
            <a:r>
              <a:rPr lang="en-US" sz="2200" dirty="0" smtClean="0"/>
              <a:t>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C- </a:t>
            </a:r>
            <a:r>
              <a:rPr lang="en-US" sz="2200" dirty="0" err="1" smtClean="0"/>
              <a:t>amorf</a:t>
            </a:r>
            <a:r>
              <a:rPr lang="en-US" sz="2200" dirty="0" smtClean="0"/>
              <a:t> </a:t>
            </a:r>
            <a:r>
              <a:rPr lang="en-US" sz="2200" dirty="0" err="1"/>
              <a:t>katılar</a:t>
            </a:r>
            <a:r>
              <a:rPr lang="en-US" sz="2200" dirty="0" smtClean="0"/>
              <a:t>.</a:t>
            </a: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2711499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83771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/>
              <a:t>cam </a:t>
            </a:r>
            <a:r>
              <a:rPr lang="en-US" sz="2200" dirty="0" err="1"/>
              <a:t>normalde</a:t>
            </a:r>
            <a:r>
              <a:rPr lang="en-US" sz="2200" dirty="0"/>
              <a:t>, 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sıcaklıkta</a:t>
            </a:r>
            <a:r>
              <a:rPr lang="en-US" sz="2200" dirty="0"/>
              <a:t>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halden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oluşumu</a:t>
            </a:r>
            <a:r>
              <a:rPr lang="en-US" sz="2200" dirty="0"/>
              <a:t> </a:t>
            </a:r>
            <a:r>
              <a:rPr lang="en-US" sz="2200" dirty="0" err="1"/>
              <a:t>olmaksızın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hale </a:t>
            </a:r>
            <a:r>
              <a:rPr lang="en-US" sz="2200" dirty="0" err="1"/>
              <a:t>geçen</a:t>
            </a:r>
            <a:r>
              <a:rPr lang="en-US" sz="2200" dirty="0"/>
              <a:t>, </a:t>
            </a:r>
            <a:r>
              <a:rPr lang="en-US" sz="2200" dirty="0" err="1"/>
              <a:t>çoğunlukla</a:t>
            </a:r>
            <a:r>
              <a:rPr lang="en-US" sz="2200" dirty="0"/>
              <a:t> </a:t>
            </a:r>
            <a:r>
              <a:rPr lang="en-US" sz="2200" dirty="0" err="1"/>
              <a:t>şeffaf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inorganik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madde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tanımlanır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En </a:t>
            </a:r>
            <a:r>
              <a:rPr lang="en-US" sz="2200" dirty="0" err="1"/>
              <a:t>iyi</a:t>
            </a:r>
            <a:r>
              <a:rPr lang="en-US" sz="2200" dirty="0"/>
              <a:t> </a:t>
            </a:r>
            <a:r>
              <a:rPr lang="en-US" sz="2200" dirty="0" err="1"/>
              <a:t>bilinen</a:t>
            </a:r>
            <a:r>
              <a:rPr lang="en-US" sz="2200" dirty="0"/>
              <a:t> </a:t>
            </a:r>
            <a:r>
              <a:rPr lang="en-US" sz="2200" dirty="0" err="1"/>
              <a:t>camlar</a:t>
            </a:r>
            <a:r>
              <a:rPr lang="en-US" sz="2200" dirty="0"/>
              <a:t>,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oksitlerle</a:t>
            </a:r>
            <a:r>
              <a:rPr lang="en-US" sz="2200" dirty="0"/>
              <a:t> </a:t>
            </a:r>
            <a:r>
              <a:rPr lang="en-US" sz="2200" dirty="0" err="1"/>
              <a:t>karıştırılmış</a:t>
            </a:r>
            <a:r>
              <a:rPr lang="en-US" sz="2200" dirty="0"/>
              <a:t> </a:t>
            </a:r>
            <a:r>
              <a:rPr lang="en-US" sz="2200" dirty="0" err="1"/>
              <a:t>silikon</a:t>
            </a:r>
            <a:r>
              <a:rPr lang="en-US" sz="2200" dirty="0"/>
              <a:t> </a:t>
            </a:r>
            <a:r>
              <a:rPr lang="en-US" sz="2200" dirty="0" err="1"/>
              <a:t>dioksit</a:t>
            </a:r>
            <a:r>
              <a:rPr lang="en-US" sz="2200" dirty="0"/>
              <a:t>, SiO2'den </a:t>
            </a:r>
            <a:r>
              <a:rPr lang="en-US" sz="2200" dirty="0" err="1"/>
              <a:t>üretilir</a:t>
            </a:r>
            <a:r>
              <a:rPr lang="en-US" sz="2200" dirty="0"/>
              <a:t>. </a:t>
            </a:r>
            <a:r>
              <a:rPr lang="en-US" sz="2200" dirty="0" err="1"/>
              <a:t>Silikat</a:t>
            </a:r>
            <a:r>
              <a:rPr lang="en-US" sz="2200" dirty="0"/>
              <a:t> </a:t>
            </a:r>
            <a:r>
              <a:rPr lang="en-US" sz="2200" dirty="0" err="1"/>
              <a:t>camlar</a:t>
            </a:r>
            <a:r>
              <a:rPr lang="en-US" sz="2200" dirty="0"/>
              <a:t> </a:t>
            </a:r>
            <a:r>
              <a:rPr lang="en-US" sz="2200" dirty="0" err="1"/>
              <a:t>denir</a:t>
            </a:r>
            <a:r>
              <a:rPr lang="en-US" sz="2200" dirty="0" smtClean="0"/>
              <a:t>.</a:t>
            </a:r>
            <a:r>
              <a:rPr lang="tr-TR" sz="2200" dirty="0" smtClean="0"/>
              <a:t> </a:t>
            </a:r>
            <a:r>
              <a:rPr lang="en-US" sz="2200" dirty="0" err="1" smtClean="0"/>
              <a:t>Obsidiyen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oksit</a:t>
            </a:r>
            <a:r>
              <a:rPr lang="en-US" sz="2200" dirty="0"/>
              <a:t> </a:t>
            </a:r>
            <a:r>
              <a:rPr lang="en-US" sz="2200" dirty="0" err="1"/>
              <a:t>safsızlıkları</a:t>
            </a:r>
            <a:r>
              <a:rPr lang="en-US" sz="2200" dirty="0"/>
              <a:t> </a:t>
            </a:r>
            <a:r>
              <a:rPr lang="en-US" sz="2200" dirty="0" err="1"/>
              <a:t>nedeniyle</a:t>
            </a:r>
            <a:r>
              <a:rPr lang="en-US" sz="2200" dirty="0"/>
              <a:t> </a:t>
            </a:r>
            <a:r>
              <a:rPr lang="en-US" sz="2200" dirty="0" err="1"/>
              <a:t>siyah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volkanik</a:t>
            </a:r>
            <a:r>
              <a:rPr lang="en-US" sz="2200" dirty="0"/>
              <a:t> kaya), </a:t>
            </a:r>
            <a:r>
              <a:rPr lang="en-US" sz="2200" dirty="0" err="1"/>
              <a:t>süngertaşı</a:t>
            </a:r>
            <a:r>
              <a:rPr lang="en-US" sz="2200" dirty="0"/>
              <a:t> (</a:t>
            </a:r>
            <a:r>
              <a:rPr lang="en-US" sz="2200" dirty="0" err="1"/>
              <a:t>camsı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köpük</a:t>
            </a:r>
            <a:r>
              <a:rPr lang="en-US" sz="2200" dirty="0"/>
              <a:t>), </a:t>
            </a:r>
            <a:r>
              <a:rPr lang="en-US" sz="2200" dirty="0" err="1"/>
              <a:t>çakmaktaşı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opal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doğal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silikat</a:t>
            </a:r>
            <a:r>
              <a:rPr lang="en-US" sz="2200" dirty="0"/>
              <a:t> cam </a:t>
            </a:r>
            <a:r>
              <a:rPr lang="en-US" sz="2200" dirty="0" err="1"/>
              <a:t>vardır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Bunların</a:t>
            </a:r>
            <a:r>
              <a:rPr lang="en-US" sz="2200" dirty="0"/>
              <a:t> </a:t>
            </a:r>
            <a:r>
              <a:rPr lang="en-US" sz="2200" dirty="0" err="1"/>
              <a:t>tümü</a:t>
            </a:r>
            <a:r>
              <a:rPr lang="en-US" sz="2200" dirty="0"/>
              <a:t>, </a:t>
            </a:r>
            <a:r>
              <a:rPr lang="en-US" sz="2200" dirty="0" err="1"/>
              <a:t>sertlik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kırılganlığın</a:t>
            </a:r>
            <a:r>
              <a:rPr lang="en-US" sz="2200" dirty="0"/>
              <a:t> </a:t>
            </a:r>
            <a:r>
              <a:rPr lang="en-US" sz="2200" dirty="0" err="1"/>
              <a:t>tipik</a:t>
            </a:r>
            <a:r>
              <a:rPr lang="en-US" sz="2200" dirty="0"/>
              <a:t> cam </a:t>
            </a:r>
            <a:r>
              <a:rPr lang="en-US" sz="2200" dirty="0" err="1"/>
              <a:t>özelliklerini</a:t>
            </a:r>
            <a:r>
              <a:rPr lang="en-US" sz="2200" dirty="0"/>
              <a:t> </a:t>
            </a:r>
            <a:r>
              <a:rPr lang="en-US" sz="2200" dirty="0" err="1"/>
              <a:t>gösterir</a:t>
            </a:r>
            <a:r>
              <a:rPr lang="en-US" sz="2200" dirty="0"/>
              <a:t>.</a:t>
            </a:r>
            <a:endParaRPr lang="tr-TR" sz="2200" dirty="0"/>
          </a:p>
          <a:p>
            <a:pPr algn="just"/>
            <a:endParaRPr lang="en-US" sz="22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927" y="1919037"/>
            <a:ext cx="3390900" cy="20574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9711891" y="3821229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Cam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37444" y="769979"/>
            <a:ext cx="51566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KATILARIN </a:t>
            </a:r>
            <a:r>
              <a:rPr lang="tr-TR" sz="3000" b="1" u="sng" dirty="0" err="1" smtClean="0">
                <a:solidFill>
                  <a:srgbClr val="00B050"/>
                </a:solidFill>
              </a:rPr>
              <a:t>Nanokristalin</a:t>
            </a:r>
            <a:r>
              <a:rPr lang="tr-TR" sz="3000" b="1" u="sng" dirty="0" smtClean="0">
                <a:solidFill>
                  <a:srgbClr val="00B050"/>
                </a:solidFill>
              </a:rPr>
              <a:t> YAPISI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8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75879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Ancak</a:t>
            </a:r>
            <a:r>
              <a:rPr lang="en-US" sz="2200" dirty="0" smtClean="0"/>
              <a:t> </a:t>
            </a:r>
            <a:r>
              <a:rPr lang="en-US" sz="2200" dirty="0" err="1"/>
              <a:t>metaller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organik</a:t>
            </a:r>
            <a:r>
              <a:rPr lang="en-US" sz="2200" dirty="0"/>
              <a:t> </a:t>
            </a:r>
            <a:r>
              <a:rPr lang="en-US" sz="2200" dirty="0" err="1"/>
              <a:t>bileşikler</a:t>
            </a:r>
            <a:r>
              <a:rPr lang="en-US" sz="2200" dirty="0"/>
              <a:t> de cam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katılaşabilir</a:t>
            </a:r>
            <a:r>
              <a:rPr lang="en-US" sz="2200" dirty="0"/>
              <a:t>.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organik</a:t>
            </a:r>
            <a:r>
              <a:rPr lang="en-US" sz="2200" dirty="0"/>
              <a:t> </a:t>
            </a:r>
            <a:r>
              <a:rPr lang="en-US" sz="2200" dirty="0" err="1"/>
              <a:t>moleküler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bileşik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şekerin</a:t>
            </a:r>
            <a:r>
              <a:rPr lang="en-US" sz="2200" dirty="0"/>
              <a:t> </a:t>
            </a:r>
            <a:r>
              <a:rPr lang="en-US" sz="2200" dirty="0" err="1"/>
              <a:t>kaynatılması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soğutulmasıyla</a:t>
            </a:r>
            <a:r>
              <a:rPr lang="en-US" sz="2200" dirty="0"/>
              <a:t>, </a:t>
            </a:r>
            <a:r>
              <a:rPr lang="en-US" sz="2200" dirty="0" err="1"/>
              <a:t>içerilen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bileşenlere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"</a:t>
            </a:r>
            <a:r>
              <a:rPr lang="en-US" sz="2200" dirty="0" err="1"/>
              <a:t>haşlanmış</a:t>
            </a:r>
            <a:r>
              <a:rPr lang="en-US" sz="2200" dirty="0"/>
              <a:t> </a:t>
            </a:r>
            <a:r>
              <a:rPr lang="en-US" sz="2200" dirty="0" err="1"/>
              <a:t>tatlılar</a:t>
            </a:r>
            <a:r>
              <a:rPr lang="en-US" sz="2200" dirty="0"/>
              <a:t>"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şekerleme</a:t>
            </a:r>
            <a:r>
              <a:rPr lang="en-US" sz="2200" dirty="0"/>
              <a:t>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dirty="0" err="1"/>
              <a:t>verilen</a:t>
            </a:r>
            <a:r>
              <a:rPr lang="en-US" sz="2200" dirty="0"/>
              <a:t> </a:t>
            </a:r>
            <a:r>
              <a:rPr lang="tr-TR" sz="2200" dirty="0" smtClean="0"/>
              <a:t>formlar</a:t>
            </a:r>
            <a:r>
              <a:rPr lang="en-US" sz="2200" dirty="0" smtClean="0"/>
              <a:t> </a:t>
            </a:r>
            <a:r>
              <a:rPr lang="en-US" sz="2200" dirty="0" err="1"/>
              <a:t>oluşturulabilir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Metaller</a:t>
            </a:r>
            <a:r>
              <a:rPr lang="en-US" sz="2200" dirty="0" smtClean="0"/>
              <a:t> </a:t>
            </a:r>
            <a:r>
              <a:rPr lang="en-US" sz="2200" dirty="0" err="1"/>
              <a:t>söz</a:t>
            </a:r>
            <a:r>
              <a:rPr lang="en-US" sz="2200" dirty="0"/>
              <a:t> </a:t>
            </a:r>
            <a:r>
              <a:rPr lang="en-US" sz="2200" dirty="0" err="1"/>
              <a:t>konusu</a:t>
            </a:r>
            <a:r>
              <a:rPr lang="en-US" sz="2200" dirty="0"/>
              <a:t> </a:t>
            </a:r>
            <a:r>
              <a:rPr lang="en-US" sz="2200" dirty="0" err="1"/>
              <a:t>olduğunda</a:t>
            </a:r>
            <a:r>
              <a:rPr lang="en-US" sz="2200" dirty="0"/>
              <a:t>, cam </a:t>
            </a:r>
            <a:r>
              <a:rPr lang="en-US" sz="2200" dirty="0" err="1"/>
              <a:t>haline</a:t>
            </a:r>
            <a:r>
              <a:rPr lang="en-US" sz="2200" dirty="0"/>
              <a:t> </a:t>
            </a:r>
            <a:r>
              <a:rPr lang="en-US" sz="2200" dirty="0" err="1"/>
              <a:t>ulaşmak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zordur</a:t>
            </a:r>
            <a:r>
              <a:rPr lang="en-US" sz="2200" dirty="0"/>
              <a:t>. </a:t>
            </a:r>
            <a:r>
              <a:rPr lang="en-US" sz="2200" dirty="0" err="1"/>
              <a:t>Erimiş</a:t>
            </a:r>
            <a:r>
              <a:rPr lang="en-US" sz="2200" dirty="0"/>
              <a:t> </a:t>
            </a:r>
            <a:r>
              <a:rPr lang="en-US" sz="2200" dirty="0" err="1"/>
              <a:t>materyal</a:t>
            </a:r>
            <a:r>
              <a:rPr lang="en-US" sz="2200" dirty="0"/>
              <a:t>, </a:t>
            </a:r>
            <a:r>
              <a:rPr lang="en-US" sz="2200" dirty="0" smtClean="0"/>
              <a:t>10</a:t>
            </a:r>
            <a:r>
              <a:rPr lang="tr-TR" sz="2200" baseline="30000" dirty="0" smtClean="0"/>
              <a:t>-6</a:t>
            </a:r>
            <a:r>
              <a:rPr lang="en-US" sz="2200" dirty="0" smtClean="0"/>
              <a:t> </a:t>
            </a:r>
            <a:r>
              <a:rPr lang="en-US" sz="2200" dirty="0" err="1"/>
              <a:t>saniyelik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aralığı</a:t>
            </a:r>
            <a:r>
              <a:rPr lang="en-US" sz="2200" dirty="0"/>
              <a:t> </a:t>
            </a:r>
            <a:r>
              <a:rPr lang="en-US" sz="2200" dirty="0" err="1"/>
              <a:t>içinde</a:t>
            </a:r>
            <a:r>
              <a:rPr lang="en-US" sz="2200" dirty="0"/>
              <a:t> son </a:t>
            </a:r>
            <a:r>
              <a:rPr lang="en-US" sz="2200" dirty="0" err="1"/>
              <a:t>derece</a:t>
            </a:r>
            <a:r>
              <a:rPr lang="en-US" sz="2200" dirty="0"/>
              <a:t> </a:t>
            </a:r>
            <a:r>
              <a:rPr lang="en-US" sz="2200" dirty="0" err="1"/>
              <a:t>hızlı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 </a:t>
            </a:r>
            <a:r>
              <a:rPr lang="en-US" sz="2200" dirty="0" err="1"/>
              <a:t>soğutulmalıdır</a:t>
            </a:r>
            <a:r>
              <a:rPr lang="en-US" sz="2200" dirty="0"/>
              <a:t>. Bu,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nitrojen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soğutulmuş</a:t>
            </a:r>
            <a:r>
              <a:rPr lang="en-US" sz="2200" dirty="0"/>
              <a:t>, </a:t>
            </a:r>
            <a:r>
              <a:rPr lang="en-US" sz="2200" dirty="0" err="1"/>
              <a:t>hızla</a:t>
            </a:r>
            <a:r>
              <a:rPr lang="en-US" sz="2200" dirty="0"/>
              <a:t> </a:t>
            </a:r>
            <a:r>
              <a:rPr lang="en-US" sz="2200" dirty="0" err="1"/>
              <a:t>dönen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bakır</a:t>
            </a:r>
            <a:r>
              <a:rPr lang="en-US" sz="2200" dirty="0"/>
              <a:t> </a:t>
            </a:r>
            <a:r>
              <a:rPr lang="en-US" sz="2200" dirty="0" err="1"/>
              <a:t>diske</a:t>
            </a:r>
            <a:r>
              <a:rPr lang="en-US" sz="2200" dirty="0"/>
              <a:t> </a:t>
            </a:r>
            <a:r>
              <a:rPr lang="en-US" sz="2200" dirty="0" err="1"/>
              <a:t>ince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erimiş</a:t>
            </a:r>
            <a:r>
              <a:rPr lang="en-US" sz="2200" dirty="0"/>
              <a:t> metal </a:t>
            </a:r>
            <a:r>
              <a:rPr lang="en-US" sz="2200" dirty="0" err="1"/>
              <a:t>jeti</a:t>
            </a:r>
            <a:r>
              <a:rPr lang="en-US" sz="2200" dirty="0"/>
              <a:t> </a:t>
            </a:r>
            <a:r>
              <a:rPr lang="en-US" sz="2200" dirty="0" err="1"/>
              <a:t>püskürtülerek</a:t>
            </a:r>
            <a:r>
              <a:rPr lang="en-US" sz="2200" dirty="0"/>
              <a:t> </a:t>
            </a:r>
            <a:r>
              <a:rPr lang="en-US" sz="2200" dirty="0" err="1"/>
              <a:t>elde</a:t>
            </a:r>
            <a:r>
              <a:rPr lang="en-US" sz="2200" dirty="0"/>
              <a:t> </a:t>
            </a:r>
            <a:r>
              <a:rPr lang="en-US" sz="2200" dirty="0" err="1"/>
              <a:t>edilir</a:t>
            </a:r>
            <a:r>
              <a:rPr lang="en-US" sz="2200" dirty="0"/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0478" y="747119"/>
            <a:ext cx="51566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KATILARIN </a:t>
            </a:r>
            <a:r>
              <a:rPr lang="tr-TR" sz="3000" b="1" u="sng" dirty="0" err="1" smtClean="0">
                <a:solidFill>
                  <a:srgbClr val="00B050"/>
                </a:solidFill>
              </a:rPr>
              <a:t>Nanokristalin</a:t>
            </a:r>
            <a:r>
              <a:rPr lang="tr-TR" sz="3000" b="1" u="sng" dirty="0" smtClean="0">
                <a:solidFill>
                  <a:srgbClr val="00B050"/>
                </a:solidFill>
              </a:rPr>
              <a:t> YAPISI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79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75879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Polimerler</a:t>
            </a:r>
            <a:r>
              <a:rPr lang="en-US" sz="2200" dirty="0"/>
              <a:t>,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sayıda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molekül</a:t>
            </a:r>
            <a:r>
              <a:rPr lang="en-US" sz="2200" dirty="0"/>
              <a:t>, </a:t>
            </a:r>
            <a:r>
              <a:rPr lang="en-US" sz="2200" dirty="0" err="1"/>
              <a:t>monomerden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moleküllerden</a:t>
            </a:r>
            <a:r>
              <a:rPr lang="en-US" sz="2200" dirty="0"/>
              <a:t>, </a:t>
            </a:r>
            <a:r>
              <a:rPr lang="en-US" sz="2200" dirty="0" err="1"/>
              <a:t>makromoleküllerden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madde</a:t>
            </a:r>
            <a:r>
              <a:rPr lang="en-US" sz="2200" dirty="0"/>
              <a:t> </a:t>
            </a:r>
            <a:r>
              <a:rPr lang="en-US" sz="2200" dirty="0" err="1"/>
              <a:t>sınıfıdır</a:t>
            </a:r>
            <a:r>
              <a:rPr lang="en-US" sz="2200" dirty="0"/>
              <a:t>. </a:t>
            </a:r>
            <a:r>
              <a:rPr lang="en-US" sz="2200" dirty="0" err="1"/>
              <a:t>Sentetik</a:t>
            </a:r>
            <a:r>
              <a:rPr lang="en-US" sz="2200" dirty="0"/>
              <a:t> (</a:t>
            </a:r>
            <a:r>
              <a:rPr lang="en-US" sz="2200" dirty="0" err="1"/>
              <a:t>polietilen</a:t>
            </a:r>
            <a:r>
              <a:rPr lang="en-US" sz="2200" dirty="0"/>
              <a:t>, </a:t>
            </a:r>
            <a:r>
              <a:rPr lang="en-US" sz="2200" dirty="0" err="1"/>
              <a:t>naylon</a:t>
            </a:r>
            <a:r>
              <a:rPr lang="en-US" sz="2200" dirty="0"/>
              <a:t>)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doğal</a:t>
            </a:r>
            <a:r>
              <a:rPr lang="en-US" sz="2200" dirty="0"/>
              <a:t> (protein, </a:t>
            </a:r>
            <a:r>
              <a:rPr lang="en-US" sz="2200" dirty="0" err="1"/>
              <a:t>kauçuk</a:t>
            </a:r>
            <a:r>
              <a:rPr lang="en-US" sz="2200" dirty="0"/>
              <a:t>) </a:t>
            </a:r>
            <a:r>
              <a:rPr lang="en-US" sz="2200" dirty="0" err="1"/>
              <a:t>olabilirler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canlı</a:t>
            </a:r>
            <a:r>
              <a:rPr lang="en-US" sz="2200" dirty="0"/>
              <a:t> </a:t>
            </a:r>
            <a:r>
              <a:rPr lang="en-US" sz="2200" dirty="0" err="1"/>
              <a:t>organizmaların</a:t>
            </a:r>
            <a:r>
              <a:rPr lang="en-US" sz="2200" dirty="0"/>
              <a:t> </a:t>
            </a:r>
            <a:r>
              <a:rPr lang="en-US" sz="2200" dirty="0" err="1"/>
              <a:t>hayati</a:t>
            </a:r>
            <a:r>
              <a:rPr lang="en-US" sz="2200" dirty="0"/>
              <a:t> </a:t>
            </a:r>
            <a:r>
              <a:rPr lang="en-US" sz="2200" dirty="0" err="1"/>
              <a:t>bileşenleri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doğada</a:t>
            </a:r>
            <a:r>
              <a:rPr lang="en-US" sz="2200" dirty="0"/>
              <a:t> </a:t>
            </a:r>
            <a:r>
              <a:rPr lang="en-US" sz="2200" dirty="0" err="1"/>
              <a:t>yaygın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bulunurlar</a:t>
            </a:r>
            <a:r>
              <a:rPr lang="en-US" sz="2200" dirty="0"/>
              <a:t>. Hem </a:t>
            </a:r>
            <a:r>
              <a:rPr lang="en-US" sz="2200" dirty="0" err="1"/>
              <a:t>doğal</a:t>
            </a:r>
            <a:r>
              <a:rPr lang="en-US" sz="2200" dirty="0"/>
              <a:t> hem de </a:t>
            </a:r>
            <a:r>
              <a:rPr lang="en-US" sz="2200" dirty="0" err="1"/>
              <a:t>sentetik</a:t>
            </a:r>
            <a:r>
              <a:rPr lang="en-US" sz="2200" dirty="0"/>
              <a:t> </a:t>
            </a:r>
            <a:r>
              <a:rPr lang="en-US" sz="2200" dirty="0" err="1"/>
              <a:t>polimerlerin</a:t>
            </a:r>
            <a:r>
              <a:rPr lang="en-US" sz="2200" dirty="0"/>
              <a:t> </a:t>
            </a:r>
            <a:r>
              <a:rPr lang="en-US" sz="2200" dirty="0" err="1"/>
              <a:t>çoğu</a:t>
            </a:r>
            <a:r>
              <a:rPr lang="en-US" sz="2200" dirty="0"/>
              <a:t>,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atomlarından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çerçeveye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r>
              <a:rPr lang="en-US" sz="2200" dirty="0" err="1"/>
              <a:t>Bunlar</a:t>
            </a:r>
            <a:r>
              <a:rPr lang="en-US" sz="2200" dirty="0"/>
              <a:t> </a:t>
            </a:r>
            <a:r>
              <a:rPr lang="en-US" sz="2200" dirty="0" err="1"/>
              <a:t>güçlüdür</a:t>
            </a:r>
            <a:r>
              <a:rPr lang="en-US" sz="2200" dirty="0"/>
              <a:t> </a:t>
            </a:r>
            <a:r>
              <a:rPr lang="en-US" sz="2200" dirty="0" err="1"/>
              <a:t>çünkü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atomları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bağlarla</a:t>
            </a:r>
            <a:r>
              <a:rPr lang="en-US" sz="2200" dirty="0"/>
              <a:t> </a:t>
            </a:r>
            <a:r>
              <a:rPr lang="en-US" sz="2200" dirty="0" err="1"/>
              <a:t>bağlıdır</a:t>
            </a:r>
            <a:r>
              <a:rPr lang="en-US" sz="2200" dirty="0"/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873" y="3917432"/>
            <a:ext cx="3505200" cy="227647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408296" y="3548100"/>
            <a:ext cx="1154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Polimerler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250478" y="747119"/>
            <a:ext cx="51566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KATILARIN </a:t>
            </a:r>
            <a:r>
              <a:rPr lang="tr-TR" sz="3000" b="1" u="sng" dirty="0" err="1" smtClean="0">
                <a:solidFill>
                  <a:srgbClr val="00B050"/>
                </a:solidFill>
              </a:rPr>
              <a:t>Nanokristalin</a:t>
            </a:r>
            <a:r>
              <a:rPr lang="tr-TR" sz="3000" b="1" u="sng" dirty="0" smtClean="0">
                <a:solidFill>
                  <a:srgbClr val="00B050"/>
                </a:solidFill>
              </a:rPr>
              <a:t> YAPISI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47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75879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Uzun</a:t>
            </a:r>
            <a:r>
              <a:rPr lang="en-US" sz="2200" dirty="0"/>
              <a:t> </a:t>
            </a:r>
            <a:r>
              <a:rPr lang="en-US" sz="2200" dirty="0" err="1"/>
              <a:t>moleküllerin</a:t>
            </a:r>
            <a:r>
              <a:rPr lang="en-US" sz="2200" dirty="0"/>
              <a:t> </a:t>
            </a:r>
            <a:r>
              <a:rPr lang="en-US" sz="2200" dirty="0" err="1"/>
              <a:t>kendileri</a:t>
            </a:r>
            <a:r>
              <a:rPr lang="en-US" sz="2200" dirty="0"/>
              <a:t> </a:t>
            </a:r>
            <a:r>
              <a:rPr lang="en-US" sz="2200" dirty="0" err="1"/>
              <a:t>Tablo</a:t>
            </a:r>
            <a:r>
              <a:rPr lang="en-US" sz="2200" dirty="0"/>
              <a:t> 3.1'de </a:t>
            </a:r>
            <a:r>
              <a:rPr lang="en-US" sz="2200" dirty="0" err="1"/>
              <a:t>listelenen</a:t>
            </a:r>
            <a:r>
              <a:rPr lang="en-US" sz="2200" dirty="0"/>
              <a:t> </a:t>
            </a:r>
            <a:r>
              <a:rPr lang="en-US" sz="2200" dirty="0" err="1"/>
              <a:t>bazı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bağlarla</a:t>
            </a:r>
            <a:r>
              <a:rPr lang="en-US" sz="2200" dirty="0"/>
              <a:t> </a:t>
            </a:r>
            <a:r>
              <a:rPr lang="en-US" sz="2200" dirty="0" err="1"/>
              <a:t>bağlanır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düzensiz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durumda</a:t>
            </a:r>
            <a:r>
              <a:rPr lang="en-US" sz="2200" dirty="0"/>
              <a:t> </a:t>
            </a:r>
            <a:r>
              <a:rPr lang="en-US" sz="2200" dirty="0" err="1"/>
              <a:t>bulunur</a:t>
            </a:r>
            <a:r>
              <a:rPr lang="en-US" sz="2200" dirty="0"/>
              <a:t> (</a:t>
            </a:r>
            <a:r>
              <a:rPr lang="en-US" sz="2200" dirty="0" err="1"/>
              <a:t>Şekil</a:t>
            </a:r>
            <a:r>
              <a:rPr lang="en-US" sz="2200" dirty="0"/>
              <a:t> 3.6d). </a:t>
            </a:r>
            <a:r>
              <a:rPr lang="en-US" sz="2200" dirty="0" err="1"/>
              <a:t>Metil</a:t>
            </a:r>
            <a:r>
              <a:rPr lang="en-US" sz="2200" dirty="0"/>
              <a:t> </a:t>
            </a:r>
            <a:r>
              <a:rPr lang="en-US" sz="2200" dirty="0" err="1"/>
              <a:t>metakrilat</a:t>
            </a:r>
            <a:r>
              <a:rPr lang="en-US" sz="2200" dirty="0"/>
              <a:t> (Pleksiglas1 </a:t>
            </a:r>
            <a:r>
              <a:rPr lang="en-US" sz="2200" dirty="0" err="1"/>
              <a:t>veya</a:t>
            </a:r>
            <a:r>
              <a:rPr lang="en-US" sz="2200" dirty="0"/>
              <a:t> Perspex1)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şeffaf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polimer</a:t>
            </a:r>
            <a:r>
              <a:rPr lang="en-US" sz="2200" dirty="0"/>
              <a:t> </a:t>
            </a:r>
            <a:r>
              <a:rPr lang="en-US" sz="2200" dirty="0" err="1"/>
              <a:t>tabakasının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pencere</a:t>
            </a:r>
            <a:r>
              <a:rPr lang="en-US" sz="2200" dirty="0"/>
              <a:t> </a:t>
            </a:r>
            <a:r>
              <a:rPr lang="en-US" sz="2200" dirty="0" err="1"/>
              <a:t>camı</a:t>
            </a:r>
            <a:r>
              <a:rPr lang="en-US" sz="2200" dirty="0"/>
              <a:t> </a:t>
            </a:r>
            <a:r>
              <a:rPr lang="en-US" sz="2200" dirty="0" err="1"/>
              <a:t>tabakasından</a:t>
            </a:r>
            <a:r>
              <a:rPr lang="en-US" sz="2200" dirty="0"/>
              <a:t>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başına</a:t>
            </a:r>
            <a:r>
              <a:rPr lang="en-US" sz="2200" dirty="0"/>
              <a:t> </a:t>
            </a:r>
            <a:r>
              <a:rPr lang="en-US" sz="2200" dirty="0" err="1"/>
              <a:t>görünerek</a:t>
            </a:r>
            <a:r>
              <a:rPr lang="en-US" sz="2200" dirty="0"/>
              <a:t> </a:t>
            </a:r>
            <a:r>
              <a:rPr lang="en-US" sz="2200" dirty="0" err="1"/>
              <a:t>ayırt</a:t>
            </a:r>
            <a:r>
              <a:rPr lang="en-US" sz="2200" dirty="0"/>
              <a:t> </a:t>
            </a:r>
            <a:r>
              <a:rPr lang="en-US" sz="2200" dirty="0" err="1"/>
              <a:t>edilmesi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zordur</a:t>
            </a:r>
            <a:r>
              <a:rPr lang="en-US" sz="2200" dirty="0"/>
              <a:t> </a:t>
            </a:r>
            <a:r>
              <a:rPr lang="en-US" sz="2200" dirty="0" err="1"/>
              <a:t>çünkü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polimerik</a:t>
            </a:r>
            <a:r>
              <a:rPr lang="en-US" sz="2200" dirty="0"/>
              <a:t> </a:t>
            </a:r>
            <a:r>
              <a:rPr lang="en-US" sz="2200" dirty="0" err="1"/>
              <a:t>katıların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dirty="0" err="1"/>
              <a:t>değildir</a:t>
            </a:r>
            <a:endParaRPr lang="en-US" sz="22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873" y="3917432"/>
            <a:ext cx="3505200" cy="227647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408296" y="3548100"/>
            <a:ext cx="1154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Polimerler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51566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KATILARIN </a:t>
            </a:r>
            <a:r>
              <a:rPr lang="tr-TR" sz="3000" b="1" u="sng" dirty="0" err="1" smtClean="0">
                <a:solidFill>
                  <a:srgbClr val="00B050"/>
                </a:solidFill>
              </a:rPr>
              <a:t>Nanokristalin</a:t>
            </a:r>
            <a:r>
              <a:rPr lang="tr-TR" sz="3000" b="1" u="sng" dirty="0" smtClean="0">
                <a:solidFill>
                  <a:srgbClr val="00B050"/>
                </a:solidFill>
              </a:rPr>
              <a:t> YAPISI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66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82231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Katıların</a:t>
            </a:r>
            <a:r>
              <a:rPr lang="en-US" sz="2200" dirty="0"/>
              <a:t> </a:t>
            </a:r>
            <a:r>
              <a:rPr lang="en-US" sz="2200" dirty="0" err="1"/>
              <a:t>çoğunun</a:t>
            </a:r>
            <a:r>
              <a:rPr lang="en-US" sz="2200" dirty="0"/>
              <a:t> </a:t>
            </a:r>
            <a:r>
              <a:rPr lang="en-US" sz="2200" dirty="0" err="1"/>
              <a:t>kristalize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ortaya</a:t>
            </a:r>
            <a:r>
              <a:rPr lang="en-US" sz="2200" dirty="0"/>
              <a:t> </a:t>
            </a:r>
            <a:r>
              <a:rPr lang="en-US" sz="2200" dirty="0" err="1"/>
              <a:t>çıkmasına</a:t>
            </a:r>
            <a:r>
              <a:rPr lang="en-US" sz="2200" dirty="0"/>
              <a:t> </a:t>
            </a:r>
            <a:r>
              <a:rPr lang="en-US" sz="2200" dirty="0" err="1"/>
              <a:t>rağmen</a:t>
            </a:r>
            <a:r>
              <a:rPr lang="en-US" sz="2200" dirty="0"/>
              <a:t>, </a:t>
            </a:r>
            <a:r>
              <a:rPr lang="en-US" sz="2200" dirty="0" err="1"/>
              <a:t>kısmen</a:t>
            </a:r>
            <a:r>
              <a:rPr lang="en-US" sz="2200" dirty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kısmen</a:t>
            </a:r>
            <a:r>
              <a:rPr lang="en-US" sz="2200" dirty="0"/>
              <a:t> </a:t>
            </a:r>
            <a:r>
              <a:rPr lang="en-US" sz="2200" dirty="0" err="1"/>
              <a:t>düzensiz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gruplar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.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camlar</a:t>
            </a:r>
            <a:r>
              <a:rPr lang="en-US" sz="2200" dirty="0"/>
              <a:t> </a:t>
            </a:r>
            <a:r>
              <a:rPr lang="en-US" sz="2200" dirty="0" err="1"/>
              <a:t>termodinamik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stabil</a:t>
            </a:r>
            <a:r>
              <a:rPr lang="en-US" sz="2200" dirty="0"/>
              <a:t> </a:t>
            </a:r>
            <a:r>
              <a:rPr lang="en-US" sz="2200" dirty="0" err="1"/>
              <a:t>değildir</a:t>
            </a:r>
            <a:r>
              <a:rPr lang="en-US" sz="2200" dirty="0"/>
              <a:t>. </a:t>
            </a:r>
            <a:r>
              <a:rPr lang="en-US" sz="2200" dirty="0" err="1"/>
              <a:t>Yeterince</a:t>
            </a:r>
            <a:r>
              <a:rPr lang="en-US" sz="2200" dirty="0"/>
              <a:t>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verildiğinde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bardak</a:t>
            </a:r>
            <a:r>
              <a:rPr lang="en-US" sz="2200" dirty="0"/>
              <a:t> </a:t>
            </a:r>
            <a:r>
              <a:rPr lang="en-US" sz="2200" dirty="0" err="1"/>
              <a:t>kristalleşir</a:t>
            </a:r>
            <a:r>
              <a:rPr lang="en-US" sz="2200" dirty="0"/>
              <a:t>. Cam </a:t>
            </a:r>
            <a:r>
              <a:rPr lang="en-US" sz="2200" dirty="0" err="1"/>
              <a:t>kristalizasyon</a:t>
            </a:r>
            <a:r>
              <a:rPr lang="en-US" sz="2200" dirty="0"/>
              <a:t> </a:t>
            </a:r>
            <a:r>
              <a:rPr lang="en-US" sz="2200" dirty="0" err="1"/>
              <a:t>sürecine</a:t>
            </a:r>
            <a:r>
              <a:rPr lang="en-US" sz="2200" dirty="0"/>
              <a:t> </a:t>
            </a:r>
            <a:r>
              <a:rPr lang="en-US" sz="2200" b="1" dirty="0" err="1"/>
              <a:t>devitrifikasyon</a:t>
            </a:r>
            <a:r>
              <a:rPr lang="en-US" sz="2200" dirty="0"/>
              <a:t> </a:t>
            </a:r>
            <a:r>
              <a:rPr lang="en-US" sz="2200" dirty="0" err="1"/>
              <a:t>denir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Opal </a:t>
            </a:r>
            <a:r>
              <a:rPr lang="en-US" sz="2200" dirty="0"/>
              <a:t>cam, </a:t>
            </a:r>
            <a:r>
              <a:rPr lang="en-US" sz="2200" dirty="0" err="1"/>
              <a:t>yığın</a:t>
            </a:r>
            <a:r>
              <a:rPr lang="en-US" sz="2200" dirty="0"/>
              <a:t> </a:t>
            </a:r>
            <a:r>
              <a:rPr lang="en-US" sz="2200" dirty="0" err="1"/>
              <a:t>içinde</a:t>
            </a:r>
            <a:r>
              <a:rPr lang="en-US" sz="2200" dirty="0"/>
              <a:t> </a:t>
            </a:r>
            <a:r>
              <a:rPr lang="en-US" sz="2200" dirty="0" err="1"/>
              <a:t>dağılmış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kristalitler</a:t>
            </a:r>
            <a:r>
              <a:rPr lang="en-US" sz="2200" dirty="0"/>
              <a:t> </a:t>
            </a:r>
            <a:r>
              <a:rPr lang="en-US" sz="2200" dirty="0" err="1"/>
              <a:t>içeren</a:t>
            </a:r>
            <a:r>
              <a:rPr lang="en-US" sz="2200" dirty="0"/>
              <a:t> </a:t>
            </a:r>
            <a:r>
              <a:rPr lang="en-US" sz="2200" dirty="0" err="1"/>
              <a:t>camsı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matris</a:t>
            </a:r>
            <a:r>
              <a:rPr lang="en-US" sz="2200" dirty="0"/>
              <a:t> </a:t>
            </a:r>
            <a:r>
              <a:rPr lang="en-US" sz="2200" dirty="0" err="1"/>
              <a:t>vermek</a:t>
            </a:r>
            <a:r>
              <a:rPr lang="en-US" sz="2200" dirty="0"/>
              <a:t> </a:t>
            </a:r>
            <a:r>
              <a:rPr lang="en-US" sz="2200" dirty="0" err="1"/>
              <a:t>üzere</a:t>
            </a:r>
            <a:r>
              <a:rPr lang="en-US" sz="2200" dirty="0"/>
              <a:t> </a:t>
            </a:r>
            <a:r>
              <a:rPr lang="en-US" sz="2200" dirty="0" err="1"/>
              <a:t>kısmen</a:t>
            </a:r>
            <a:r>
              <a:rPr lang="en-US" sz="2200" dirty="0"/>
              <a:t> </a:t>
            </a:r>
            <a:r>
              <a:rPr lang="en-US" sz="2200" dirty="0" err="1"/>
              <a:t>yeniden</a:t>
            </a:r>
            <a:r>
              <a:rPr lang="en-US" sz="2200" dirty="0"/>
              <a:t> </a:t>
            </a:r>
            <a:r>
              <a:rPr lang="en-US" sz="2200" dirty="0" err="1"/>
              <a:t>kristalleştirilecek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 </a:t>
            </a:r>
            <a:r>
              <a:rPr lang="en-US" sz="2200" dirty="0" err="1"/>
              <a:t>hazırlanmış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silika</a:t>
            </a:r>
            <a:r>
              <a:rPr lang="en-US" sz="2200" dirty="0"/>
              <a:t> (SiO2) </a:t>
            </a:r>
            <a:r>
              <a:rPr lang="en-US" sz="2200" dirty="0" err="1"/>
              <a:t>camdır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kristalitler</a:t>
            </a:r>
            <a:r>
              <a:rPr lang="en-US" sz="2200" dirty="0"/>
              <a:t>, </a:t>
            </a:r>
            <a:r>
              <a:rPr lang="en-US" sz="2200" dirty="0" err="1"/>
              <a:t>katının</a:t>
            </a:r>
            <a:r>
              <a:rPr lang="en-US" sz="2200" dirty="0"/>
              <a:t> </a:t>
            </a:r>
            <a:r>
              <a:rPr lang="en-US" sz="2200" dirty="0" err="1"/>
              <a:t>opaklığını</a:t>
            </a:r>
            <a:r>
              <a:rPr lang="en-US" sz="2200" dirty="0"/>
              <a:t> </a:t>
            </a:r>
            <a:r>
              <a:rPr lang="en-US" sz="2200" dirty="0" err="1"/>
              <a:t>oluşturmak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ışığı</a:t>
            </a:r>
            <a:r>
              <a:rPr lang="en-US" sz="2200" dirty="0"/>
              <a:t> </a:t>
            </a:r>
            <a:r>
              <a:rPr lang="en-US" sz="2200" dirty="0" err="1"/>
              <a:t>yüzeylerinden</a:t>
            </a:r>
            <a:r>
              <a:rPr lang="en-US" sz="2200" dirty="0"/>
              <a:t> </a:t>
            </a:r>
            <a:r>
              <a:rPr lang="en-US" sz="2200" dirty="0" err="1"/>
              <a:t>yansıtır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Cam </a:t>
            </a:r>
            <a:r>
              <a:rPr lang="en-US" sz="2200" dirty="0" err="1"/>
              <a:t>seramikler</a:t>
            </a:r>
            <a:r>
              <a:rPr lang="en-US" sz="2200" dirty="0"/>
              <a:t>, </a:t>
            </a:r>
            <a:r>
              <a:rPr lang="en-US" sz="2200" dirty="0" err="1"/>
              <a:t>camın</a:t>
            </a:r>
            <a:r>
              <a:rPr lang="en-US" sz="2200" dirty="0"/>
              <a:t> </a:t>
            </a:r>
            <a:r>
              <a:rPr lang="en-US" sz="2200" dirty="0" err="1"/>
              <a:t>şekillendirilebilirliği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polikristalin</a:t>
            </a:r>
            <a:r>
              <a:rPr lang="en-US" sz="2200" dirty="0"/>
              <a:t> </a:t>
            </a:r>
            <a:r>
              <a:rPr lang="en-US" sz="2200" dirty="0" err="1"/>
              <a:t>seramiğin</a:t>
            </a:r>
            <a:r>
              <a:rPr lang="en-US" sz="2200" dirty="0"/>
              <a:t> </a:t>
            </a:r>
            <a:r>
              <a:rPr lang="en-US" sz="2200" dirty="0" err="1"/>
              <a:t>geliştirilmiş</a:t>
            </a:r>
            <a:r>
              <a:rPr lang="en-US" sz="2200" dirty="0"/>
              <a:t> </a:t>
            </a:r>
            <a:r>
              <a:rPr lang="en-US" sz="2200" dirty="0" err="1"/>
              <a:t>mekanik</a:t>
            </a:r>
            <a:r>
              <a:rPr lang="en-US" sz="2200" dirty="0"/>
              <a:t> </a:t>
            </a:r>
            <a:r>
              <a:rPr lang="en-US" sz="2200" dirty="0" err="1"/>
              <a:t>özelliklerine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malzeme</a:t>
            </a:r>
            <a:r>
              <a:rPr lang="en-US" sz="2200" dirty="0"/>
              <a:t> </a:t>
            </a:r>
            <a:r>
              <a:rPr lang="en-US" sz="2200" dirty="0" err="1"/>
              <a:t>vermek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işleme</a:t>
            </a:r>
            <a:r>
              <a:rPr lang="en-US" sz="2200" dirty="0"/>
              <a:t> </a:t>
            </a:r>
            <a:r>
              <a:rPr lang="en-US" sz="2200" dirty="0" err="1"/>
              <a:t>sırasında</a:t>
            </a:r>
            <a:r>
              <a:rPr lang="en-US" sz="2200" dirty="0"/>
              <a:t> </a:t>
            </a:r>
            <a:r>
              <a:rPr lang="en-US" sz="2200" dirty="0" err="1"/>
              <a:t>kasıtlı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(</a:t>
            </a:r>
            <a:r>
              <a:rPr lang="en-US" sz="2200" dirty="0" err="1"/>
              <a:t>neredeyse</a:t>
            </a:r>
            <a:r>
              <a:rPr lang="en-US" sz="2200" dirty="0"/>
              <a:t> </a:t>
            </a:r>
            <a:r>
              <a:rPr lang="en-US" sz="2200" dirty="0" err="1"/>
              <a:t>tamamen</a:t>
            </a:r>
            <a:r>
              <a:rPr lang="en-US" sz="2200" dirty="0"/>
              <a:t>) </a:t>
            </a:r>
            <a:r>
              <a:rPr lang="en-US" sz="2200" dirty="0" err="1"/>
              <a:t>yeniden</a:t>
            </a:r>
            <a:r>
              <a:rPr lang="en-US" sz="2200" dirty="0"/>
              <a:t> </a:t>
            </a:r>
            <a:r>
              <a:rPr lang="en-US" sz="2200" dirty="0" err="1"/>
              <a:t>kristalleştirilir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Porselen</a:t>
            </a:r>
            <a:r>
              <a:rPr lang="en-US" sz="2200" dirty="0"/>
              <a:t>,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oksitlerin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kristallerinin</a:t>
            </a:r>
            <a:r>
              <a:rPr lang="en-US" sz="2200" dirty="0"/>
              <a:t> </a:t>
            </a:r>
            <a:r>
              <a:rPr lang="en-US" sz="2200" dirty="0" err="1"/>
              <a:t>gömülü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camsı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matristen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malzemedir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a).</a:t>
            </a:r>
            <a:endParaRPr lang="en-US" sz="2200" dirty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36895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Kısmen Kristal Katılar 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1438" y="2319688"/>
            <a:ext cx="3540562" cy="206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85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08605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Polimerler</a:t>
            </a:r>
            <a:r>
              <a:rPr lang="en-US" sz="2200" dirty="0" smtClean="0"/>
              <a:t> </a:t>
            </a:r>
            <a:r>
              <a:rPr lang="en-US" sz="2200" dirty="0" err="1"/>
              <a:t>ayrıca</a:t>
            </a:r>
            <a:r>
              <a:rPr lang="en-US" sz="2200" dirty="0"/>
              <a:t>, </a:t>
            </a:r>
            <a:r>
              <a:rPr lang="en-US" sz="2200" dirty="0" err="1"/>
              <a:t>polimer</a:t>
            </a:r>
            <a:r>
              <a:rPr lang="en-US" sz="2200" dirty="0"/>
              <a:t> </a:t>
            </a:r>
            <a:r>
              <a:rPr lang="en-US" sz="2200" dirty="0" err="1"/>
              <a:t>moleküllerinin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ölçüde</a:t>
            </a:r>
            <a:r>
              <a:rPr lang="en-US" sz="2200" dirty="0"/>
              <a:t> </a:t>
            </a:r>
            <a:r>
              <a:rPr lang="en-US" sz="2200" dirty="0" err="1"/>
              <a:t>engellenen</a:t>
            </a:r>
            <a:r>
              <a:rPr lang="en-US" sz="2200" dirty="0"/>
              <a:t> </a:t>
            </a:r>
            <a:r>
              <a:rPr lang="en-US" sz="2200" dirty="0" err="1"/>
              <a:t>doğal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kristalleşme</a:t>
            </a:r>
            <a:r>
              <a:rPr lang="en-US" sz="2200" dirty="0"/>
              <a:t> </a:t>
            </a:r>
            <a:r>
              <a:rPr lang="en-US" sz="2200" dirty="0" err="1"/>
              <a:t>eğilimi</a:t>
            </a:r>
            <a:r>
              <a:rPr lang="en-US" sz="2200" dirty="0"/>
              <a:t> </a:t>
            </a:r>
            <a:r>
              <a:rPr lang="en-US" sz="2200" dirty="0" err="1"/>
              <a:t>gösterir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Çoğu</a:t>
            </a:r>
            <a:r>
              <a:rPr lang="en-US" sz="2200" dirty="0" smtClean="0"/>
              <a:t> </a:t>
            </a:r>
            <a:r>
              <a:rPr lang="en-US" sz="2200" dirty="0" err="1"/>
              <a:t>polimerin</a:t>
            </a:r>
            <a:r>
              <a:rPr lang="en-US" sz="2200" dirty="0"/>
              <a:t> </a:t>
            </a:r>
            <a:r>
              <a:rPr lang="en-US" sz="2200" dirty="0" err="1"/>
              <a:t>zincir</a:t>
            </a:r>
            <a:r>
              <a:rPr lang="en-US" sz="2200" dirty="0"/>
              <a:t> </a:t>
            </a:r>
            <a:r>
              <a:rPr lang="en-US" sz="2200" dirty="0" err="1"/>
              <a:t>benzeri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formu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. </a:t>
            </a:r>
            <a:r>
              <a:rPr lang="tr-TR" sz="2200" dirty="0" err="1" smtClean="0"/>
              <a:t>Polimerizasyon</a:t>
            </a:r>
            <a:r>
              <a:rPr lang="tr-TR" sz="2200" dirty="0" smtClean="0"/>
              <a:t> s</a:t>
            </a:r>
            <a:r>
              <a:rPr lang="en-US" sz="2200" dirty="0" err="1" smtClean="0"/>
              <a:t>ırasında</a:t>
            </a:r>
            <a:r>
              <a:rPr lang="en-US" sz="2200" dirty="0" smtClean="0"/>
              <a:t> </a:t>
            </a:r>
            <a:r>
              <a:rPr lang="en-US" sz="2200" dirty="0" err="1"/>
              <a:t>oluşturulan</a:t>
            </a:r>
            <a:r>
              <a:rPr lang="en-US" sz="2200" dirty="0"/>
              <a:t> </a:t>
            </a:r>
            <a:r>
              <a:rPr lang="en-US" sz="2200" dirty="0" err="1"/>
              <a:t>ortalama</a:t>
            </a:r>
            <a:r>
              <a:rPr lang="en-US" sz="2200" dirty="0"/>
              <a:t> </a:t>
            </a:r>
            <a:r>
              <a:rPr lang="en-US" sz="2200" dirty="0" err="1"/>
              <a:t>zincir</a:t>
            </a:r>
            <a:r>
              <a:rPr lang="en-US" sz="2200" dirty="0"/>
              <a:t> </a:t>
            </a:r>
            <a:r>
              <a:rPr lang="en-US" sz="2200" dirty="0" err="1"/>
              <a:t>uzunluğunu</a:t>
            </a:r>
            <a:r>
              <a:rPr lang="en-US" sz="2200" dirty="0"/>
              <a:t> </a:t>
            </a:r>
            <a:r>
              <a:rPr lang="en-US" sz="2200" dirty="0" err="1"/>
              <a:t>değiştirmek</a:t>
            </a:r>
            <a:r>
              <a:rPr lang="en-US" sz="2200" dirty="0"/>
              <a:t> </a:t>
            </a:r>
            <a:r>
              <a:rPr lang="en-US" sz="2200" dirty="0" err="1"/>
              <a:t>mümkündür</a:t>
            </a:r>
            <a:r>
              <a:rPr lang="en-US" sz="2200" dirty="0" smtClean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Zincire</a:t>
            </a:r>
            <a:r>
              <a:rPr lang="en-US" sz="2200" dirty="0" smtClean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yan</a:t>
            </a:r>
            <a:r>
              <a:rPr lang="en-US" sz="2200" dirty="0"/>
              <a:t> </a:t>
            </a:r>
            <a:r>
              <a:rPr lang="en-US" sz="2200" dirty="0" err="1"/>
              <a:t>grupların</a:t>
            </a:r>
            <a:r>
              <a:rPr lang="en-US" sz="2200" dirty="0"/>
              <a:t> </a:t>
            </a:r>
            <a:r>
              <a:rPr lang="en-US" sz="2200" dirty="0" err="1"/>
              <a:t>varlığı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yokluğu</a:t>
            </a:r>
            <a:r>
              <a:rPr lang="en-US" sz="2200" dirty="0"/>
              <a:t>,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polimer</a:t>
            </a:r>
            <a:r>
              <a:rPr lang="en-US" sz="2200" dirty="0"/>
              <a:t> </a:t>
            </a:r>
            <a:r>
              <a:rPr lang="en-US" sz="2200" dirty="0" err="1"/>
              <a:t>zincirinin</a:t>
            </a:r>
            <a:r>
              <a:rPr lang="en-US" sz="2200" dirty="0"/>
              <a:t> </a:t>
            </a:r>
            <a:r>
              <a:rPr lang="en-US" sz="2200" dirty="0" err="1"/>
              <a:t>kristalleşebilme</a:t>
            </a:r>
            <a:r>
              <a:rPr lang="en-US" sz="2200" dirty="0"/>
              <a:t> </a:t>
            </a:r>
            <a:r>
              <a:rPr lang="en-US" sz="2200" dirty="0" err="1"/>
              <a:t>kolaylığı</a:t>
            </a:r>
            <a:r>
              <a:rPr lang="en-US" sz="2200" dirty="0"/>
              <a:t> </a:t>
            </a:r>
            <a:r>
              <a:rPr lang="en-US" sz="2200" dirty="0" err="1"/>
              <a:t>üzerinde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etkiye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Birçok</a:t>
            </a:r>
            <a:r>
              <a:rPr lang="en-US" sz="2200" dirty="0" smtClean="0"/>
              <a:t> </a:t>
            </a:r>
            <a:r>
              <a:rPr lang="en-US" sz="2200" dirty="0" err="1"/>
              <a:t>doğrusal</a:t>
            </a:r>
            <a:r>
              <a:rPr lang="en-US" sz="2200" dirty="0"/>
              <a:t> </a:t>
            </a:r>
            <a:r>
              <a:rPr lang="en-US" sz="2200" dirty="0" err="1"/>
              <a:t>polimerin</a:t>
            </a:r>
            <a:r>
              <a:rPr lang="en-US" sz="2200" dirty="0"/>
              <a:t> </a:t>
            </a:r>
            <a:r>
              <a:rPr lang="en-US" sz="2200" dirty="0" err="1"/>
              <a:t>kısmen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b</a:t>
            </a:r>
            <a:r>
              <a:rPr lang="en-US" sz="2200" dirty="0"/>
              <a:t>), en </a:t>
            </a:r>
            <a:r>
              <a:rPr lang="en-US" sz="2200" dirty="0" err="1"/>
              <a:t>basit</a:t>
            </a:r>
            <a:r>
              <a:rPr lang="en-US" sz="2200" dirty="0"/>
              <a:t> </a:t>
            </a:r>
            <a:r>
              <a:rPr lang="en-US" sz="2200" dirty="0" err="1"/>
              <a:t>polimerlerden</a:t>
            </a:r>
            <a:r>
              <a:rPr lang="en-US" sz="2200" dirty="0"/>
              <a:t> </a:t>
            </a:r>
            <a:r>
              <a:rPr lang="en-US" sz="2200" dirty="0" err="1"/>
              <a:t>biri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polietilen</a:t>
            </a:r>
            <a:r>
              <a:rPr lang="en-US" sz="2200" dirty="0"/>
              <a:t> (</a:t>
            </a:r>
            <a:r>
              <a:rPr lang="en-US" sz="2200" dirty="0" err="1"/>
              <a:t>polietilen</a:t>
            </a:r>
            <a:r>
              <a:rPr lang="en-US" sz="2200" dirty="0"/>
              <a:t>)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karakterize</a:t>
            </a:r>
            <a:r>
              <a:rPr lang="en-US" sz="2200" dirty="0"/>
              <a:t> </a:t>
            </a:r>
            <a:r>
              <a:rPr lang="en-US" sz="2200" dirty="0" err="1"/>
              <a:t>edilir</a:t>
            </a:r>
            <a:r>
              <a:rPr lang="en-US" sz="2200" dirty="0" smtClean="0"/>
              <a:t>.</a:t>
            </a:r>
            <a:r>
              <a:rPr lang="tr-TR" sz="2200" dirty="0" smtClean="0"/>
              <a:t> </a:t>
            </a:r>
            <a:r>
              <a:rPr lang="en-US" sz="2200" dirty="0" err="1" smtClean="0"/>
              <a:t>Polietilen</a:t>
            </a:r>
            <a:r>
              <a:rPr lang="en-US" sz="2200" dirty="0" smtClean="0"/>
              <a:t> </a:t>
            </a:r>
            <a:r>
              <a:rPr lang="en-US" sz="2200" dirty="0" err="1"/>
              <a:t>molekülleri</a:t>
            </a:r>
            <a:r>
              <a:rPr lang="en-US" sz="2200" dirty="0"/>
              <a:t> 10</a:t>
            </a:r>
            <a:r>
              <a:rPr lang="en-US" sz="2200" baseline="30000" dirty="0"/>
              <a:t>4</a:t>
            </a:r>
            <a:r>
              <a:rPr lang="en-US" sz="2200" dirty="0"/>
              <a:t> monomer </a:t>
            </a:r>
            <a:r>
              <a:rPr lang="en-US" sz="2200" dirty="0" err="1"/>
              <a:t>birimi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uzundur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ince</a:t>
            </a:r>
            <a:r>
              <a:rPr lang="en-US" sz="2200" dirty="0"/>
              <a:t> </a:t>
            </a:r>
            <a:r>
              <a:rPr lang="en-US" sz="2200" dirty="0" err="1"/>
              <a:t>sicimlere</a:t>
            </a:r>
            <a:r>
              <a:rPr lang="en-US" sz="2200" dirty="0"/>
              <a:t> </a:t>
            </a:r>
            <a:r>
              <a:rPr lang="en-US" sz="2200" dirty="0" err="1"/>
              <a:t>benzer</a:t>
            </a:r>
            <a:r>
              <a:rPr lang="en-US" sz="2200" dirty="0"/>
              <a:t>. 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36895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Kısmen Kristal Katılar 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345" y="4149742"/>
            <a:ext cx="4095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25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08605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malzemenin</a:t>
            </a:r>
            <a:r>
              <a:rPr lang="en-US" sz="2200" dirty="0"/>
              <a:t> </a:t>
            </a:r>
            <a:r>
              <a:rPr lang="en-US" sz="2200" dirty="0" err="1"/>
              <a:t>nanoyapı</a:t>
            </a:r>
            <a:r>
              <a:rPr lang="en-US" sz="2200" dirty="0"/>
              <a:t>, atom </a:t>
            </a:r>
            <a:r>
              <a:rPr lang="en-US" sz="2200" dirty="0" err="1"/>
              <a:t>ölçeğindeki</a:t>
            </a:r>
            <a:r>
              <a:rPr lang="en-US" sz="2200" dirty="0"/>
              <a:t> </a:t>
            </a:r>
            <a:r>
              <a:rPr lang="en-US" sz="2200" dirty="0" err="1"/>
              <a:t>yapısıdır</a:t>
            </a:r>
            <a:r>
              <a:rPr lang="en-US" sz="2200" dirty="0"/>
              <a:t>. </a:t>
            </a:r>
            <a:r>
              <a:rPr lang="en-US" sz="2200" dirty="0" err="1"/>
              <a:t>Nanopartiküller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nano</a:t>
            </a:r>
            <a:r>
              <a:rPr lang="en-US" sz="2200" dirty="0"/>
              <a:t> </a:t>
            </a:r>
            <a:r>
              <a:rPr lang="en-US" sz="2200" dirty="0" err="1"/>
              <a:t>yapılar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,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fiziksel</a:t>
            </a:r>
            <a:r>
              <a:rPr lang="en-US" sz="2200" dirty="0"/>
              <a:t> </a:t>
            </a:r>
            <a:r>
              <a:rPr lang="en-US" sz="2200" dirty="0" err="1"/>
              <a:t>özelliklerin</a:t>
            </a:r>
            <a:r>
              <a:rPr lang="en-US" sz="2200" dirty="0"/>
              <a:t>, </a:t>
            </a:r>
            <a:r>
              <a:rPr lang="en-US" sz="2200" dirty="0" err="1"/>
              <a:t>dökme</a:t>
            </a:r>
            <a:r>
              <a:rPr lang="en-US" sz="2200" dirty="0"/>
              <a:t> </a:t>
            </a:r>
            <a:r>
              <a:rPr lang="en-US" sz="2200" dirty="0" err="1"/>
              <a:t>katıların</a:t>
            </a:r>
            <a:r>
              <a:rPr lang="en-US" sz="2200" dirty="0"/>
              <a:t> normal </a:t>
            </a:r>
            <a:r>
              <a:rPr lang="en-US" sz="2200" dirty="0" err="1"/>
              <a:t>veya</a:t>
            </a:r>
            <a:r>
              <a:rPr lang="en-US" sz="2200" dirty="0"/>
              <a:t> '</a:t>
            </a:r>
            <a:r>
              <a:rPr lang="en-US" sz="2200" dirty="0" err="1"/>
              <a:t>klasik</a:t>
            </a:r>
            <a:r>
              <a:rPr lang="en-US" sz="2200" dirty="0"/>
              <a:t>' </a:t>
            </a:r>
            <a:r>
              <a:rPr lang="en-US" sz="2200" dirty="0" err="1"/>
              <a:t>özelliklerinden</a:t>
            </a:r>
            <a:r>
              <a:rPr lang="en-US" sz="2200" dirty="0"/>
              <a:t> </a:t>
            </a:r>
            <a:r>
              <a:rPr lang="en-US" sz="2200" dirty="0" err="1"/>
              <a:t>gözle</a:t>
            </a:r>
            <a:r>
              <a:rPr lang="en-US" sz="2200" dirty="0"/>
              <a:t> </a:t>
            </a:r>
            <a:r>
              <a:rPr lang="en-US" sz="2200" dirty="0" err="1"/>
              <a:t>görülür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 </a:t>
            </a:r>
            <a:r>
              <a:rPr lang="en-US" sz="2200" dirty="0" err="1"/>
              <a:t>farklı</a:t>
            </a:r>
            <a:r>
              <a:rPr lang="en-US" sz="2200" dirty="0"/>
              <a:t> </a:t>
            </a:r>
            <a:r>
              <a:rPr lang="en-US" sz="2200" dirty="0" err="1"/>
              <a:t>olmasını</a:t>
            </a:r>
            <a:r>
              <a:rPr lang="en-US" sz="2200" dirty="0"/>
              <a:t> </a:t>
            </a:r>
            <a:r>
              <a:rPr lang="en-US" sz="2200" dirty="0" err="1"/>
              <a:t>sağlayacak</a:t>
            </a:r>
            <a:r>
              <a:rPr lang="en-US" sz="2200" dirty="0"/>
              <a:t> </a:t>
            </a:r>
            <a:r>
              <a:rPr lang="en-US" sz="2200" dirty="0" err="1"/>
              <a:t>kadar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yapıları</a:t>
            </a:r>
            <a:r>
              <a:rPr lang="en-US" sz="2200" dirty="0"/>
              <a:t> </a:t>
            </a:r>
            <a:r>
              <a:rPr lang="en-US" sz="2200" dirty="0" err="1"/>
              <a:t>ifade</a:t>
            </a:r>
            <a:r>
              <a:rPr lang="en-US" sz="2200" dirty="0"/>
              <a:t> </a:t>
            </a:r>
            <a:r>
              <a:rPr lang="en-US" sz="2200" dirty="0" err="1"/>
              <a:t>eder</a:t>
            </a:r>
            <a:r>
              <a:rPr lang="en-US" sz="2200" dirty="0"/>
              <a:t>. </a:t>
            </a:r>
            <a:r>
              <a:rPr lang="en-US" sz="2200" dirty="0" err="1"/>
              <a:t>Örneğin</a:t>
            </a:r>
            <a:r>
              <a:rPr lang="en-US" sz="2200" dirty="0"/>
              <a:t>, </a:t>
            </a:r>
            <a:r>
              <a:rPr lang="en-US" sz="2200" dirty="0" err="1"/>
              <a:t>izole</a:t>
            </a:r>
            <a:r>
              <a:rPr lang="en-US" sz="2200" dirty="0"/>
              <a:t> </a:t>
            </a:r>
            <a:r>
              <a:rPr lang="en-US" sz="2200" dirty="0" err="1"/>
              <a:t>edilmiş</a:t>
            </a:r>
            <a:r>
              <a:rPr lang="en-US" sz="2200" dirty="0"/>
              <a:t>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enerji</a:t>
            </a:r>
            <a:r>
              <a:rPr lang="en-US" sz="2200" dirty="0"/>
              <a:t> </a:t>
            </a:r>
            <a:r>
              <a:rPr lang="en-US" sz="2200" dirty="0" err="1"/>
              <a:t>seviyeleri</a:t>
            </a:r>
            <a:r>
              <a:rPr lang="en-US" sz="2200" dirty="0"/>
              <a:t> </a:t>
            </a:r>
            <a:r>
              <a:rPr lang="en-US" sz="2200" dirty="0" err="1"/>
              <a:t>keskindir</a:t>
            </a:r>
            <a:r>
              <a:rPr lang="en-US" sz="2200" dirty="0"/>
              <a:t>, </a:t>
            </a:r>
            <a:r>
              <a:rPr lang="en-US" sz="2200" dirty="0" err="1"/>
              <a:t>oysa</a:t>
            </a:r>
            <a:r>
              <a:rPr lang="en-US" sz="2200" dirty="0"/>
              <a:t> </a:t>
            </a:r>
            <a:r>
              <a:rPr lang="en-US" sz="2200" dirty="0" err="1"/>
              <a:t>katıdaki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enerji</a:t>
            </a:r>
            <a:r>
              <a:rPr lang="en-US" sz="2200" dirty="0"/>
              <a:t> </a:t>
            </a:r>
            <a:r>
              <a:rPr lang="en-US" sz="2200" dirty="0" err="1"/>
              <a:t>bandına</a:t>
            </a:r>
            <a:r>
              <a:rPr lang="en-US" sz="2200" dirty="0"/>
              <a:t> </a:t>
            </a:r>
            <a:r>
              <a:rPr lang="en-US" sz="2200" dirty="0" err="1"/>
              <a:t>katkıda</a:t>
            </a:r>
            <a:r>
              <a:rPr lang="en-US" sz="2200" dirty="0"/>
              <a:t> </a:t>
            </a:r>
            <a:r>
              <a:rPr lang="en-US" sz="2200" dirty="0" err="1" smtClean="0"/>
              <a:t>bulunur</a:t>
            </a:r>
            <a:r>
              <a:rPr lang="en-US" sz="2200" dirty="0" smtClean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/>
              <a:t>aşamada</a:t>
            </a:r>
            <a:r>
              <a:rPr lang="en-US" sz="2200" dirty="0"/>
              <a:t>, </a:t>
            </a:r>
            <a:r>
              <a:rPr lang="en-US" sz="2200" dirty="0" err="1"/>
              <a:t>katının</a:t>
            </a:r>
            <a:r>
              <a:rPr lang="en-US" sz="2200" dirty="0"/>
              <a:t> </a:t>
            </a:r>
            <a:r>
              <a:rPr lang="en-US" sz="2200" dirty="0" err="1"/>
              <a:t>gittikçe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birimlere</a:t>
            </a:r>
            <a:r>
              <a:rPr lang="en-US" sz="2200" dirty="0"/>
              <a:t> </a:t>
            </a:r>
            <a:r>
              <a:rPr lang="en-US" sz="2200" dirty="0" err="1"/>
              <a:t>bölündüğü</a:t>
            </a:r>
            <a:r>
              <a:rPr lang="en-US" sz="2200" dirty="0"/>
              <a:t> </a:t>
            </a:r>
            <a:r>
              <a:rPr lang="en-US" sz="2200" dirty="0" err="1"/>
              <a:t>hayal</a:t>
            </a:r>
            <a:r>
              <a:rPr lang="en-US" sz="2200" dirty="0"/>
              <a:t> </a:t>
            </a:r>
            <a:r>
              <a:rPr lang="en-US" sz="2200" dirty="0" err="1"/>
              <a:t>edildiğinden</a:t>
            </a:r>
            <a:r>
              <a:rPr lang="en-US" sz="2200" dirty="0"/>
              <a:t>, </a:t>
            </a:r>
            <a:r>
              <a:rPr lang="en-US" sz="2200" dirty="0" err="1"/>
              <a:t>enerji</a:t>
            </a:r>
            <a:r>
              <a:rPr lang="en-US" sz="2200" dirty="0"/>
              <a:t> </a:t>
            </a:r>
            <a:r>
              <a:rPr lang="en-US" sz="2200" dirty="0" err="1"/>
              <a:t>seviyeleri</a:t>
            </a:r>
            <a:r>
              <a:rPr lang="en-US" sz="2200" dirty="0"/>
              <a:t> </a:t>
            </a:r>
            <a:r>
              <a:rPr lang="en-US" sz="2200" dirty="0" err="1"/>
              <a:t>tipik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yığın</a:t>
            </a:r>
            <a:r>
              <a:rPr lang="en-US" sz="2200" dirty="0"/>
              <a:t> </a:t>
            </a:r>
            <a:r>
              <a:rPr lang="en-US" sz="2200" dirty="0" err="1"/>
              <a:t>benzeri</a:t>
            </a:r>
            <a:r>
              <a:rPr lang="en-US" sz="2200" dirty="0"/>
              <a:t> </a:t>
            </a:r>
            <a:r>
              <a:rPr lang="en-US" sz="2200" dirty="0" err="1"/>
              <a:t>bantlardan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atom </a:t>
            </a:r>
            <a:r>
              <a:rPr lang="en-US" sz="2200" dirty="0" err="1"/>
              <a:t>benzeri</a:t>
            </a:r>
            <a:r>
              <a:rPr lang="en-US" sz="2200" dirty="0"/>
              <a:t> </a:t>
            </a:r>
            <a:r>
              <a:rPr lang="en-US" sz="2200" dirty="0" err="1"/>
              <a:t>keskin</a:t>
            </a:r>
            <a:r>
              <a:rPr lang="en-US" sz="2200" dirty="0"/>
              <a:t> </a:t>
            </a:r>
            <a:r>
              <a:rPr lang="en-US" sz="2200" dirty="0" err="1"/>
              <a:t>seviyelere</a:t>
            </a:r>
            <a:r>
              <a:rPr lang="en-US" sz="2200" dirty="0"/>
              <a:t> </a:t>
            </a:r>
            <a:r>
              <a:rPr lang="en-US" sz="2200" dirty="0" err="1"/>
              <a:t>değişmelidir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dönüşümün</a:t>
            </a:r>
            <a:r>
              <a:rPr lang="en-US" sz="2200" dirty="0"/>
              <a:t> </a:t>
            </a:r>
            <a:r>
              <a:rPr lang="en-US" sz="2200" dirty="0" err="1"/>
              <a:t>belirgin</a:t>
            </a:r>
            <a:r>
              <a:rPr lang="en-US" sz="2200" dirty="0"/>
              <a:t> hale </a:t>
            </a:r>
            <a:r>
              <a:rPr lang="en-US" sz="2200" dirty="0" err="1"/>
              <a:t>geldiği</a:t>
            </a:r>
            <a:r>
              <a:rPr lang="en-US" sz="2200" dirty="0"/>
              <a:t> </a:t>
            </a:r>
            <a:r>
              <a:rPr lang="en-US" sz="2200" dirty="0" err="1"/>
              <a:t>boyut</a:t>
            </a:r>
            <a:r>
              <a:rPr lang="en-US" sz="2200" dirty="0"/>
              <a:t>, </a:t>
            </a:r>
            <a:r>
              <a:rPr lang="en-US" sz="2200" dirty="0" err="1"/>
              <a:t>araştırılan</a:t>
            </a:r>
            <a:r>
              <a:rPr lang="en-US" sz="2200" dirty="0"/>
              <a:t> </a:t>
            </a:r>
            <a:r>
              <a:rPr lang="en-US" sz="2200" dirty="0" err="1"/>
              <a:t>fenomene</a:t>
            </a:r>
            <a:r>
              <a:rPr lang="en-US" sz="2200" dirty="0"/>
              <a:t> </a:t>
            </a:r>
            <a:r>
              <a:rPr lang="en-US" sz="2200" dirty="0" err="1"/>
              <a:t>bağlıdır</a:t>
            </a:r>
            <a:r>
              <a:rPr lang="en-US" sz="2200" dirty="0"/>
              <a:t>. </a:t>
            </a:r>
            <a:r>
              <a:rPr lang="en-US" sz="2200" dirty="0" err="1"/>
              <a:t>Termal</a:t>
            </a:r>
            <a:r>
              <a:rPr lang="en-US" sz="2200" dirty="0"/>
              <a:t> </a:t>
            </a:r>
            <a:r>
              <a:rPr lang="en-US" sz="2200" dirty="0" err="1"/>
              <a:t>etkiler</a:t>
            </a:r>
            <a:r>
              <a:rPr lang="en-US" sz="2200" dirty="0"/>
              <a:t> </a:t>
            </a:r>
            <a:r>
              <a:rPr lang="en-US" sz="2200" dirty="0" err="1"/>
              <a:t>söz</a:t>
            </a:r>
            <a:r>
              <a:rPr lang="en-US" sz="2200" dirty="0"/>
              <a:t> </a:t>
            </a:r>
            <a:r>
              <a:rPr lang="en-US" sz="2200" dirty="0" err="1"/>
              <a:t>konusu</a:t>
            </a:r>
            <a:r>
              <a:rPr lang="en-US" sz="2200" dirty="0"/>
              <a:t> </a:t>
            </a:r>
            <a:r>
              <a:rPr lang="en-US" sz="2200" dirty="0" err="1"/>
              <a:t>olduğunda</a:t>
            </a:r>
            <a:r>
              <a:rPr lang="en-US" sz="2200" dirty="0"/>
              <a:t>, </a:t>
            </a:r>
            <a:r>
              <a:rPr lang="en-US" sz="2200" dirty="0" err="1"/>
              <a:t>sınır</a:t>
            </a:r>
            <a:r>
              <a:rPr lang="en-US" sz="2200" dirty="0"/>
              <a:t> </a:t>
            </a:r>
            <a:r>
              <a:rPr lang="en-US" sz="2200" dirty="0" err="1"/>
              <a:t>yaklaşık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smtClean="0"/>
              <a:t>4</a:t>
            </a:r>
            <a:r>
              <a:rPr lang="tr-TR" sz="2200" dirty="0" smtClean="0"/>
              <a:t>x</a:t>
            </a:r>
            <a:r>
              <a:rPr lang="en-US" sz="2200" dirty="0" smtClean="0"/>
              <a:t>10</a:t>
            </a:r>
            <a:r>
              <a:rPr lang="tr-TR" sz="2200" baseline="30000" dirty="0" smtClean="0"/>
              <a:t>-</a:t>
            </a:r>
            <a:r>
              <a:rPr lang="en-US" sz="2200" baseline="30000" dirty="0" smtClean="0"/>
              <a:t>21</a:t>
            </a:r>
            <a:r>
              <a:rPr lang="en-US" sz="2200" dirty="0" smtClean="0"/>
              <a:t> </a:t>
            </a:r>
            <a:r>
              <a:rPr lang="en-US" sz="2200" dirty="0"/>
              <a:t>J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termal</a:t>
            </a:r>
            <a:r>
              <a:rPr lang="en-US" sz="2200" dirty="0"/>
              <a:t> </a:t>
            </a:r>
            <a:r>
              <a:rPr lang="en-US" sz="2200" dirty="0" err="1"/>
              <a:t>enerji</a:t>
            </a:r>
            <a:r>
              <a:rPr lang="en-US" sz="2200" dirty="0"/>
              <a:t> </a:t>
            </a:r>
            <a:r>
              <a:rPr lang="en-US" sz="2200" dirty="0" err="1"/>
              <a:t>değerinde</a:t>
            </a:r>
            <a:r>
              <a:rPr lang="en-US" sz="2200" dirty="0"/>
              <a:t> (</a:t>
            </a:r>
            <a:r>
              <a:rPr lang="en-US" sz="2200" dirty="0" err="1"/>
              <a:t>kT</a:t>
            </a:r>
            <a:r>
              <a:rPr lang="en-US" sz="2200" dirty="0"/>
              <a:t>) </a:t>
            </a:r>
            <a:r>
              <a:rPr lang="en-US" sz="2200" dirty="0" err="1" smtClean="0"/>
              <a:t>oluşur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Optik</a:t>
            </a:r>
            <a:r>
              <a:rPr lang="en-US" sz="2200" dirty="0" smtClean="0"/>
              <a:t> </a:t>
            </a:r>
            <a:r>
              <a:rPr lang="en-US" sz="2200" dirty="0" err="1"/>
              <a:t>etkiler</a:t>
            </a:r>
            <a:r>
              <a:rPr lang="en-US" sz="2200" dirty="0"/>
              <a:t> </a:t>
            </a:r>
            <a:r>
              <a:rPr lang="en-US" sz="2200" dirty="0" err="1"/>
              <a:t>söz</a:t>
            </a:r>
            <a:r>
              <a:rPr lang="en-US" sz="2200" dirty="0"/>
              <a:t> </a:t>
            </a:r>
            <a:r>
              <a:rPr lang="en-US" sz="2200" dirty="0" err="1"/>
              <a:t>konusu</a:t>
            </a:r>
            <a:r>
              <a:rPr lang="en-US" sz="2200" dirty="0"/>
              <a:t> </a:t>
            </a:r>
            <a:r>
              <a:rPr lang="en-US" sz="2200" dirty="0" err="1"/>
              <a:t>olduğunda</a:t>
            </a:r>
            <a:r>
              <a:rPr lang="en-US" sz="2200" dirty="0"/>
              <a:t>, </a:t>
            </a:r>
            <a:r>
              <a:rPr lang="en-US" sz="2200" dirty="0" err="1"/>
              <a:t>aydınlatılan</a:t>
            </a:r>
            <a:r>
              <a:rPr lang="en-US" sz="2200" dirty="0"/>
              <a:t> </a:t>
            </a:r>
            <a:r>
              <a:rPr lang="en-US" sz="2200" dirty="0" err="1"/>
              <a:t>nesnenin</a:t>
            </a:r>
            <a:r>
              <a:rPr lang="en-US" sz="2200" dirty="0"/>
              <a:t> </a:t>
            </a:r>
            <a:r>
              <a:rPr lang="en-US" sz="2200" dirty="0" err="1"/>
              <a:t>ölçeği</a:t>
            </a:r>
            <a:r>
              <a:rPr lang="en-US" sz="2200" dirty="0"/>
              <a:t> </a:t>
            </a:r>
            <a:r>
              <a:rPr lang="en-US" sz="2200" dirty="0" err="1"/>
              <a:t>yaklaşık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ışık</a:t>
            </a:r>
            <a:r>
              <a:rPr lang="en-US" sz="2200" dirty="0"/>
              <a:t> </a:t>
            </a:r>
            <a:r>
              <a:rPr lang="en-US" sz="2200" dirty="0" err="1"/>
              <a:t>dalgasıyla</a:t>
            </a:r>
            <a:r>
              <a:rPr lang="en-US" sz="2200" dirty="0"/>
              <a:t> </a:t>
            </a:r>
            <a:r>
              <a:rPr lang="en-US" sz="2200" dirty="0" err="1"/>
              <a:t>aynı</a:t>
            </a:r>
            <a:r>
              <a:rPr lang="en-US" sz="2200" dirty="0"/>
              <a:t> </a:t>
            </a:r>
            <a:r>
              <a:rPr lang="en-US" sz="2200" dirty="0" err="1"/>
              <a:t>büyüklükte</a:t>
            </a:r>
            <a:r>
              <a:rPr lang="en-US" sz="2200" dirty="0"/>
              <a:t>, </a:t>
            </a:r>
            <a:r>
              <a:rPr lang="en-US" sz="2200" dirty="0" err="1"/>
              <a:t>yaklaşık</a:t>
            </a:r>
            <a:r>
              <a:rPr lang="en-US" sz="2200" dirty="0"/>
              <a:t> </a:t>
            </a:r>
            <a:r>
              <a:rPr lang="en-US" sz="2200" dirty="0" smtClean="0"/>
              <a:t>5</a:t>
            </a:r>
            <a:r>
              <a:rPr lang="tr-TR" sz="2200" dirty="0" smtClean="0"/>
              <a:t>x</a:t>
            </a:r>
            <a:r>
              <a:rPr lang="en-US" sz="2200" dirty="0" smtClean="0"/>
              <a:t>10</a:t>
            </a:r>
            <a:r>
              <a:rPr lang="tr-TR" sz="2200" baseline="30000" dirty="0" smtClean="0"/>
              <a:t>-</a:t>
            </a:r>
            <a:r>
              <a:rPr lang="en-US" sz="2200" baseline="30000" dirty="0" smtClean="0"/>
              <a:t>7</a:t>
            </a:r>
            <a:r>
              <a:rPr lang="en-US" sz="2200" dirty="0" smtClean="0"/>
              <a:t> m.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/>
              <a:t>Elektron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parçacıklar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ölçek</a:t>
            </a:r>
            <a:r>
              <a:rPr lang="en-US" sz="2200" dirty="0"/>
              <a:t> </a:t>
            </a:r>
            <a:r>
              <a:rPr lang="en-US" sz="2200" dirty="0" err="1"/>
              <a:t>yaklaşık</a:t>
            </a:r>
            <a:r>
              <a:rPr lang="en-US" sz="2200" dirty="0"/>
              <a:t> </a:t>
            </a:r>
            <a:r>
              <a:rPr lang="en-US" sz="2200" dirty="0" smtClean="0"/>
              <a:t>3</a:t>
            </a:r>
            <a:r>
              <a:rPr lang="tr-TR" sz="2200" dirty="0" smtClean="0"/>
              <a:t>x</a:t>
            </a:r>
            <a:r>
              <a:rPr lang="en-US" sz="2200" dirty="0" smtClean="0"/>
              <a:t>10</a:t>
            </a:r>
            <a:r>
              <a:rPr lang="tr-TR" sz="2200" baseline="30000" dirty="0" smtClean="0"/>
              <a:t>-</a:t>
            </a:r>
            <a:r>
              <a:rPr lang="en-US" sz="2200" baseline="30000" dirty="0" smtClean="0"/>
              <a:t>8</a:t>
            </a:r>
            <a:r>
              <a:rPr lang="en-US" sz="2200" dirty="0" smtClean="0"/>
              <a:t> </a:t>
            </a:r>
            <a:r>
              <a:rPr lang="en-US" sz="2200" dirty="0" err="1"/>
              <a:t>m'de</a:t>
            </a:r>
            <a:r>
              <a:rPr lang="en-US" sz="2200" dirty="0"/>
              <a:t> Heisenberg </a:t>
            </a:r>
            <a:r>
              <a:rPr lang="en-US" sz="2200" dirty="0" err="1"/>
              <a:t>belirsizlik</a:t>
            </a:r>
            <a:r>
              <a:rPr lang="en-US" sz="2200" dirty="0"/>
              <a:t> </a:t>
            </a:r>
            <a:r>
              <a:rPr lang="en-US" sz="2200" dirty="0" err="1"/>
              <a:t>ilkesine</a:t>
            </a:r>
            <a:r>
              <a:rPr lang="en-US" sz="2200" dirty="0"/>
              <a:t> </a:t>
            </a:r>
            <a:r>
              <a:rPr lang="en-US" sz="2200" dirty="0" err="1"/>
              <a:t>göre</a:t>
            </a:r>
            <a:r>
              <a:rPr lang="en-US" sz="2200" dirty="0"/>
              <a:t> </a:t>
            </a:r>
            <a:r>
              <a:rPr lang="en-US" sz="2200" dirty="0" err="1" smtClean="0"/>
              <a:t>belirlenir</a:t>
            </a:r>
            <a:r>
              <a:rPr lang="en-US" sz="2200" dirty="0" smtClean="0"/>
              <a:t>.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1834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err="1" smtClean="0">
                <a:solidFill>
                  <a:srgbClr val="00B050"/>
                </a:solidFill>
              </a:rPr>
              <a:t>Nano</a:t>
            </a:r>
            <a:r>
              <a:rPr lang="tr-TR" sz="3000" b="1" u="sng" dirty="0" smtClean="0">
                <a:solidFill>
                  <a:srgbClr val="00B050"/>
                </a:solidFill>
              </a:rPr>
              <a:t> YAPI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20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1" y="1301117"/>
            <a:ext cx="116567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geçişin</a:t>
            </a:r>
            <a:r>
              <a:rPr lang="en-US" sz="2200" dirty="0"/>
              <a:t> en </a:t>
            </a:r>
            <a:r>
              <a:rPr lang="en-US" sz="2200" dirty="0" err="1"/>
              <a:t>belirgin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alanlar</a:t>
            </a:r>
            <a:r>
              <a:rPr lang="en-US" sz="2200" dirty="0"/>
              <a:t> </a:t>
            </a:r>
            <a:r>
              <a:rPr lang="en-US" sz="2200" dirty="0" err="1"/>
              <a:t>mikroelektronik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optoelektroniktir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Mikroelektronik</a:t>
            </a:r>
            <a:r>
              <a:rPr lang="en-US" sz="2200" dirty="0" smtClean="0"/>
              <a:t> </a:t>
            </a:r>
            <a:r>
              <a:rPr lang="en-US" sz="2200" dirty="0" err="1"/>
              <a:t>devre</a:t>
            </a:r>
            <a:r>
              <a:rPr lang="en-US" sz="2200" dirty="0"/>
              <a:t> </a:t>
            </a:r>
            <a:r>
              <a:rPr lang="en-US" sz="2200" dirty="0" err="1"/>
              <a:t>elemanlarının</a:t>
            </a:r>
            <a:r>
              <a:rPr lang="en-US" sz="2200" dirty="0"/>
              <a:t> </a:t>
            </a:r>
            <a:r>
              <a:rPr lang="en-US" sz="2200" dirty="0" err="1"/>
              <a:t>boyutları</a:t>
            </a:r>
            <a:r>
              <a:rPr lang="en-US" sz="2200" dirty="0"/>
              <a:t> </a:t>
            </a:r>
            <a:r>
              <a:rPr lang="en-US" sz="2200" dirty="0" err="1"/>
              <a:t>küçüldükçe</a:t>
            </a:r>
            <a:r>
              <a:rPr lang="en-US" sz="2200" dirty="0"/>
              <a:t>, </a:t>
            </a:r>
            <a:r>
              <a:rPr lang="en-US" sz="2200" dirty="0" err="1"/>
              <a:t>nanoyapılar</a:t>
            </a:r>
            <a:r>
              <a:rPr lang="en-US" sz="2200" dirty="0"/>
              <a:t> </a:t>
            </a:r>
            <a:r>
              <a:rPr lang="en-US" sz="2200" dirty="0" err="1"/>
              <a:t>giderek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fazla</a:t>
            </a:r>
            <a:r>
              <a:rPr lang="en-US" sz="2200" dirty="0"/>
              <a:t> </a:t>
            </a:r>
            <a:r>
              <a:rPr lang="en-US" sz="2200" dirty="0" err="1"/>
              <a:t>kanıtlanmaktadır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İnce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katmanı</a:t>
            </a:r>
            <a:r>
              <a:rPr lang="en-US" sz="2200" dirty="0"/>
              <a:t>, </a:t>
            </a:r>
            <a:r>
              <a:rPr lang="en-US" sz="2200" dirty="0" err="1"/>
              <a:t>katmanlara</a:t>
            </a:r>
            <a:r>
              <a:rPr lang="en-US" sz="2200" dirty="0"/>
              <a:t> normal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yönde</a:t>
            </a:r>
            <a:r>
              <a:rPr lang="en-US" sz="2200" dirty="0"/>
              <a:t> atom </a:t>
            </a:r>
            <a:r>
              <a:rPr lang="en-US" sz="2200" dirty="0" err="1"/>
              <a:t>benzeri</a:t>
            </a:r>
            <a:r>
              <a:rPr lang="en-US" sz="2200" dirty="0"/>
              <a:t> </a:t>
            </a:r>
            <a:r>
              <a:rPr lang="en-US" sz="2200" dirty="0" err="1"/>
              <a:t>özelliklere</a:t>
            </a:r>
            <a:r>
              <a:rPr lang="en-US" sz="2200" dirty="0"/>
              <a:t> </a:t>
            </a:r>
            <a:r>
              <a:rPr lang="en-US" sz="2200" dirty="0" err="1"/>
              <a:t>doğru</a:t>
            </a:r>
            <a:r>
              <a:rPr lang="en-US" sz="2200" dirty="0"/>
              <a:t> </a:t>
            </a:r>
            <a:r>
              <a:rPr lang="en-US" sz="2200" dirty="0" err="1"/>
              <a:t>değiştirilmiş</a:t>
            </a:r>
            <a:r>
              <a:rPr lang="en-US" sz="2200" dirty="0"/>
              <a:t> </a:t>
            </a:r>
            <a:r>
              <a:rPr lang="en-US" sz="2200" dirty="0" err="1"/>
              <a:t>kütle</a:t>
            </a:r>
            <a:r>
              <a:rPr lang="en-US" sz="2200" dirty="0"/>
              <a:t> </a:t>
            </a:r>
            <a:r>
              <a:rPr lang="en-US" sz="2200" dirty="0" err="1"/>
              <a:t>özelliklerine</a:t>
            </a:r>
            <a:r>
              <a:rPr lang="en-US" sz="2200" dirty="0"/>
              <a:t> </a:t>
            </a:r>
            <a:r>
              <a:rPr lang="en-US" sz="2200" dirty="0" err="1"/>
              <a:t>sahip</a:t>
            </a:r>
            <a:r>
              <a:rPr lang="en-US" sz="2200" dirty="0"/>
              <a:t> </a:t>
            </a:r>
            <a:r>
              <a:rPr lang="en-US" sz="2200" dirty="0" err="1"/>
              <a:t>olacaktır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Farklı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yarı</a:t>
            </a:r>
            <a:r>
              <a:rPr lang="en-US" sz="2200" dirty="0"/>
              <a:t> </a:t>
            </a:r>
            <a:r>
              <a:rPr lang="en-US" sz="2200" dirty="0" err="1"/>
              <a:t>iletkenin</a:t>
            </a:r>
            <a:r>
              <a:rPr lang="en-US" sz="2200" dirty="0"/>
              <a:t> </a:t>
            </a:r>
            <a:r>
              <a:rPr lang="en-US" sz="2200" dirty="0" err="1"/>
              <a:t>katmanları</a:t>
            </a:r>
            <a:r>
              <a:rPr lang="en-US" sz="2200" dirty="0"/>
              <a:t> </a:t>
            </a:r>
            <a:r>
              <a:rPr lang="en-US" sz="2200" dirty="0" err="1"/>
              <a:t>arasına</a:t>
            </a:r>
            <a:r>
              <a:rPr lang="en-US" sz="2200" dirty="0"/>
              <a:t> </a:t>
            </a:r>
            <a:r>
              <a:rPr lang="en-US" sz="2200" dirty="0" err="1"/>
              <a:t>sıkıştırılmış</a:t>
            </a:r>
            <a:r>
              <a:rPr lang="en-US" sz="2200" dirty="0"/>
              <a:t> </a:t>
            </a:r>
            <a:r>
              <a:rPr lang="en-US" sz="2200" dirty="0" err="1"/>
              <a:t>ince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yarı</a:t>
            </a:r>
            <a:r>
              <a:rPr lang="en-US" sz="2200" dirty="0"/>
              <a:t> </a:t>
            </a:r>
            <a:r>
              <a:rPr lang="en-US" sz="2200" dirty="0" err="1"/>
              <a:t>iletken</a:t>
            </a:r>
            <a:r>
              <a:rPr lang="en-US" sz="2200" dirty="0"/>
              <a:t> </a:t>
            </a:r>
            <a:r>
              <a:rPr lang="en-US" sz="2200" dirty="0" err="1"/>
              <a:t>katmanına</a:t>
            </a:r>
            <a:r>
              <a:rPr lang="en-US" sz="2200" dirty="0"/>
              <a:t> </a:t>
            </a:r>
            <a:r>
              <a:rPr lang="en-US" sz="2200" dirty="0" err="1"/>
              <a:t>kuantum</a:t>
            </a:r>
            <a:r>
              <a:rPr lang="en-US" sz="2200" dirty="0"/>
              <a:t> </a:t>
            </a:r>
            <a:r>
              <a:rPr lang="en-US" sz="2200" dirty="0" err="1"/>
              <a:t>kuyusu</a:t>
            </a:r>
            <a:r>
              <a:rPr lang="en-US" sz="2200" dirty="0"/>
              <a:t> </a:t>
            </a:r>
            <a:r>
              <a:rPr lang="en-US" sz="2200" dirty="0" err="1"/>
              <a:t>denir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a).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yapıda</a:t>
            </a:r>
            <a:r>
              <a:rPr lang="en-US" sz="2200" dirty="0"/>
              <a:t>, </a:t>
            </a:r>
            <a:r>
              <a:rPr lang="en-US" sz="2200" dirty="0" err="1"/>
              <a:t>elektronlar</a:t>
            </a:r>
            <a:r>
              <a:rPr lang="en-US" sz="2200" dirty="0"/>
              <a:t>,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malzemenin</a:t>
            </a:r>
            <a:r>
              <a:rPr lang="en-US" sz="2200" dirty="0"/>
              <a:t> </a:t>
            </a:r>
            <a:r>
              <a:rPr lang="en-US" sz="2200" dirty="0" err="1"/>
              <a:t>bant</a:t>
            </a:r>
            <a:r>
              <a:rPr lang="en-US" sz="2200" dirty="0"/>
              <a:t> </a:t>
            </a:r>
            <a:r>
              <a:rPr lang="en-US" sz="2200" dirty="0" err="1"/>
              <a:t>yapılarındaki</a:t>
            </a:r>
            <a:r>
              <a:rPr lang="en-US" sz="2200" dirty="0"/>
              <a:t> </a:t>
            </a:r>
            <a:r>
              <a:rPr lang="en-US" sz="2200" dirty="0" err="1"/>
              <a:t>farklılık</a:t>
            </a:r>
            <a:r>
              <a:rPr lang="en-US" sz="2200" dirty="0"/>
              <a:t> </a:t>
            </a:r>
            <a:r>
              <a:rPr lang="en-US" sz="2200" dirty="0" err="1"/>
              <a:t>nedeniyle</a:t>
            </a:r>
            <a:r>
              <a:rPr lang="en-US" sz="2200" dirty="0"/>
              <a:t> </a:t>
            </a:r>
            <a:r>
              <a:rPr lang="en-US" sz="2200" dirty="0" err="1"/>
              <a:t>esasen</a:t>
            </a:r>
            <a:r>
              <a:rPr lang="en-US" sz="2200" dirty="0"/>
              <a:t> </a:t>
            </a:r>
            <a:r>
              <a:rPr lang="en-US" sz="2200" dirty="0" err="1"/>
              <a:t>katmanların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boyutlu</a:t>
            </a:r>
            <a:r>
              <a:rPr lang="en-US" sz="2200" dirty="0"/>
              <a:t> </a:t>
            </a:r>
            <a:r>
              <a:rPr lang="en-US" sz="2200" dirty="0" err="1"/>
              <a:t>düzlemiyle</a:t>
            </a:r>
            <a:r>
              <a:rPr lang="en-US" sz="2200" dirty="0"/>
              <a:t> </a:t>
            </a:r>
            <a:r>
              <a:rPr lang="en-US" sz="2200" dirty="0" err="1"/>
              <a:t>sınırlıdır</a:t>
            </a:r>
            <a:r>
              <a:rPr lang="en-US" sz="2200" dirty="0"/>
              <a:t>. 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1834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err="1" smtClean="0">
                <a:solidFill>
                  <a:srgbClr val="00B050"/>
                </a:solidFill>
              </a:rPr>
              <a:t>Nano</a:t>
            </a:r>
            <a:r>
              <a:rPr lang="tr-TR" sz="3000" b="1" u="sng" dirty="0" smtClean="0">
                <a:solidFill>
                  <a:srgbClr val="00B050"/>
                </a:solidFill>
              </a:rPr>
              <a:t> YAPI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109" y="4273616"/>
            <a:ext cx="6079184" cy="243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82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14765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Mikroelektronik</a:t>
            </a:r>
            <a:r>
              <a:rPr lang="en-US" sz="2200" dirty="0" smtClean="0"/>
              <a:t> </a:t>
            </a:r>
            <a:r>
              <a:rPr lang="en-US" sz="2200" dirty="0" err="1"/>
              <a:t>açısından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boyutlu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kabul</a:t>
            </a:r>
            <a:r>
              <a:rPr lang="en-US" sz="2200" dirty="0"/>
              <a:t> </a:t>
            </a:r>
            <a:r>
              <a:rPr lang="en-US" sz="2200" dirty="0" err="1"/>
              <a:t>edilirler</a:t>
            </a:r>
            <a:r>
              <a:rPr lang="en-US" sz="2200" dirty="0" smtClean="0"/>
              <a:t>.</a:t>
            </a:r>
            <a:r>
              <a:rPr lang="tr-TR" sz="2200" dirty="0" smtClean="0"/>
              <a:t> </a:t>
            </a:r>
            <a:r>
              <a:rPr lang="en-US" sz="2200" dirty="0" err="1" smtClean="0"/>
              <a:t>Birkaç</a:t>
            </a:r>
            <a:r>
              <a:rPr lang="en-US" sz="2200" dirty="0" smtClean="0"/>
              <a:t> </a:t>
            </a:r>
            <a:r>
              <a:rPr lang="en-US" sz="2200" dirty="0" err="1"/>
              <a:t>alternatif</a:t>
            </a:r>
            <a:r>
              <a:rPr lang="en-US" sz="2200" dirty="0"/>
              <a:t> </a:t>
            </a:r>
            <a:r>
              <a:rPr lang="en-US" sz="2200" dirty="0" err="1"/>
              <a:t>yarı</a:t>
            </a:r>
            <a:r>
              <a:rPr lang="en-US" sz="2200" dirty="0"/>
              <a:t> </a:t>
            </a:r>
            <a:r>
              <a:rPr lang="en-US" sz="2200" dirty="0" err="1"/>
              <a:t>iletken</a:t>
            </a:r>
            <a:r>
              <a:rPr lang="en-US" sz="2200" dirty="0"/>
              <a:t> </a:t>
            </a:r>
            <a:r>
              <a:rPr lang="en-US" sz="2200" dirty="0" err="1"/>
              <a:t>katmanından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benzer</a:t>
            </a:r>
            <a:r>
              <a:rPr lang="en-US" sz="2200" dirty="0"/>
              <a:t> </a:t>
            </a:r>
            <a:r>
              <a:rPr lang="en-US" sz="2200" dirty="0" err="1"/>
              <a:t>cihazlara</a:t>
            </a:r>
            <a:r>
              <a:rPr lang="en-US" sz="2200" dirty="0"/>
              <a:t> </a:t>
            </a:r>
            <a:r>
              <a:rPr lang="en-US" sz="2200" dirty="0" err="1"/>
              <a:t>çoklu</a:t>
            </a:r>
            <a:r>
              <a:rPr lang="en-US" sz="2200" dirty="0"/>
              <a:t> </a:t>
            </a:r>
            <a:r>
              <a:rPr lang="en-US" sz="2200" b="1" dirty="0" err="1"/>
              <a:t>kuantum</a:t>
            </a:r>
            <a:r>
              <a:rPr lang="en-US" sz="2200" b="1" dirty="0"/>
              <a:t> </a:t>
            </a:r>
            <a:r>
              <a:rPr lang="en-US" sz="2200" b="1" dirty="0" err="1"/>
              <a:t>kuyusu</a:t>
            </a:r>
            <a:r>
              <a:rPr lang="en-US" sz="2200" b="1" dirty="0"/>
              <a:t> </a:t>
            </a:r>
            <a:r>
              <a:rPr lang="en-US" sz="2200" dirty="0" err="1"/>
              <a:t>yapıları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b="1" dirty="0" err="1"/>
              <a:t>süper</a:t>
            </a:r>
            <a:r>
              <a:rPr lang="en-US" sz="2200" b="1" dirty="0"/>
              <a:t> </a:t>
            </a:r>
            <a:r>
              <a:rPr lang="en-US" sz="2200" b="1" dirty="0" err="1"/>
              <a:t>örgüler</a:t>
            </a:r>
            <a:r>
              <a:rPr lang="en-US" sz="2200" b="1" dirty="0"/>
              <a:t> </a:t>
            </a:r>
            <a:r>
              <a:rPr lang="en-US" sz="2200" dirty="0" err="1"/>
              <a:t>denir</a:t>
            </a:r>
            <a:r>
              <a:rPr lang="en-US" sz="2200" dirty="0"/>
              <a:t> (</a:t>
            </a:r>
            <a:r>
              <a:rPr lang="en-US" sz="2200" dirty="0" err="1"/>
              <a:t>Şekil</a:t>
            </a:r>
            <a:r>
              <a:rPr lang="en-US" sz="2200" dirty="0"/>
              <a:t> </a:t>
            </a:r>
            <a:r>
              <a:rPr lang="tr-TR" sz="2200" dirty="0"/>
              <a:t>-</a:t>
            </a:r>
            <a:r>
              <a:rPr lang="en-US" sz="2200" dirty="0" smtClean="0"/>
              <a:t>b).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Atomik</a:t>
            </a:r>
            <a:r>
              <a:rPr lang="en-US" sz="2200" dirty="0" smtClean="0"/>
              <a:t> </a:t>
            </a:r>
            <a:r>
              <a:rPr lang="en-US" sz="2200" dirty="0" err="1"/>
              <a:t>ölçekte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yönde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yapılar</a:t>
            </a:r>
            <a:r>
              <a:rPr lang="en-US" sz="2200" dirty="0"/>
              <a:t> </a:t>
            </a:r>
            <a:r>
              <a:rPr lang="en-US" sz="2200" b="1" dirty="0" err="1"/>
              <a:t>kuantum</a:t>
            </a:r>
            <a:r>
              <a:rPr lang="en-US" sz="2200" b="1" dirty="0"/>
              <a:t> teller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c</a:t>
            </a:r>
            <a:r>
              <a:rPr lang="en-US" sz="2200" dirty="0"/>
              <a:t>). Bu </a:t>
            </a:r>
            <a:r>
              <a:rPr lang="en-US" sz="2200" dirty="0" err="1"/>
              <a:t>yapılarda</a:t>
            </a:r>
            <a:r>
              <a:rPr lang="en-US" sz="2200" dirty="0"/>
              <a:t> </a:t>
            </a:r>
            <a:r>
              <a:rPr lang="en-US" sz="2200" dirty="0" err="1"/>
              <a:t>elektronlar</a:t>
            </a:r>
            <a:r>
              <a:rPr lang="en-US" sz="2200" dirty="0"/>
              <a:t>, </a:t>
            </a:r>
            <a:r>
              <a:rPr lang="en-US" sz="2200" dirty="0" err="1"/>
              <a:t>çevreleyen</a:t>
            </a:r>
            <a:r>
              <a:rPr lang="en-US" sz="2200" dirty="0"/>
              <a:t> </a:t>
            </a:r>
            <a:r>
              <a:rPr lang="en-US" sz="2200" dirty="0" err="1"/>
              <a:t>malzemelerin</a:t>
            </a:r>
            <a:r>
              <a:rPr lang="en-US" sz="2200" dirty="0"/>
              <a:t> </a:t>
            </a:r>
            <a:r>
              <a:rPr lang="en-US" sz="2200" dirty="0" err="1"/>
              <a:t>bant</a:t>
            </a:r>
            <a:r>
              <a:rPr lang="en-US" sz="2200" dirty="0"/>
              <a:t>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boyutta</a:t>
            </a:r>
            <a:r>
              <a:rPr lang="en-US" sz="2200" dirty="0"/>
              <a:t> </a:t>
            </a:r>
            <a:r>
              <a:rPr lang="en-US" sz="2200" dirty="0" err="1"/>
              <a:t>hapsedilir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mikroelektonik</a:t>
            </a:r>
            <a:r>
              <a:rPr lang="en-US" sz="2200" dirty="0"/>
              <a:t> </a:t>
            </a:r>
            <a:r>
              <a:rPr lang="en-US" sz="2200" dirty="0" err="1"/>
              <a:t>açıdan</a:t>
            </a:r>
            <a:r>
              <a:rPr lang="en-US" sz="2200" dirty="0"/>
              <a:t>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boyutlu</a:t>
            </a:r>
            <a:r>
              <a:rPr lang="en-US" sz="2200" dirty="0"/>
              <a:t> </a:t>
            </a:r>
            <a:r>
              <a:rPr lang="en-US" sz="2200" dirty="0" err="1"/>
              <a:t>iletkenlerdir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/>
              <a:t>atom </a:t>
            </a:r>
            <a:r>
              <a:rPr lang="en-US" sz="2200" dirty="0" err="1"/>
              <a:t>kümesi</a:t>
            </a:r>
            <a:r>
              <a:rPr lang="en-US" sz="2200" dirty="0"/>
              <a:t>, </a:t>
            </a:r>
            <a:r>
              <a:rPr lang="en-US" sz="2200" dirty="0" err="1"/>
              <a:t>izole</a:t>
            </a:r>
            <a:r>
              <a:rPr lang="en-US" sz="2200" dirty="0"/>
              <a:t> </a:t>
            </a:r>
            <a:r>
              <a:rPr lang="en-US" sz="2200" dirty="0" err="1"/>
              <a:t>edilmiş</a:t>
            </a:r>
            <a:r>
              <a:rPr lang="en-US" sz="2200" dirty="0"/>
              <a:t> </a:t>
            </a:r>
            <a:r>
              <a:rPr lang="en-US" sz="2200" dirty="0" err="1"/>
              <a:t>atomlarınkine</a:t>
            </a:r>
            <a:r>
              <a:rPr lang="en-US" sz="2200" dirty="0"/>
              <a:t> </a:t>
            </a:r>
            <a:r>
              <a:rPr lang="en-US" sz="2200" dirty="0" err="1"/>
              <a:t>hızla</a:t>
            </a:r>
            <a:r>
              <a:rPr lang="en-US" sz="2200" dirty="0"/>
              <a:t> </a:t>
            </a:r>
            <a:r>
              <a:rPr lang="en-US" sz="2200" dirty="0" err="1"/>
              <a:t>yaklaşan</a:t>
            </a:r>
            <a:r>
              <a:rPr lang="en-US" sz="2200" dirty="0"/>
              <a:t> </a:t>
            </a:r>
            <a:r>
              <a:rPr lang="en-US" sz="2200" dirty="0" err="1"/>
              <a:t>özelliklere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r>
              <a:rPr lang="en-US" sz="2200" dirty="0" err="1"/>
              <a:t>Elektronlar</a:t>
            </a:r>
            <a:r>
              <a:rPr lang="en-US" sz="2200" dirty="0"/>
              <a:t>, </a:t>
            </a:r>
            <a:r>
              <a:rPr lang="en-US" sz="2200" dirty="0" err="1"/>
              <a:t>uzayın</a:t>
            </a:r>
            <a:r>
              <a:rPr lang="en-US" sz="2200" dirty="0"/>
              <a:t> </a:t>
            </a:r>
            <a:r>
              <a:rPr lang="en-US" sz="2200" dirty="0" err="1"/>
              <a:t>yerel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bölgesi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sınırlıdır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 smtClean="0"/>
              <a:t>yapı</a:t>
            </a:r>
            <a:r>
              <a:rPr lang="tr-TR" sz="2200" dirty="0" smtClean="0"/>
              <a:t> </a:t>
            </a:r>
            <a:r>
              <a:rPr lang="en-US" sz="2200" b="1" dirty="0" err="1" smtClean="0"/>
              <a:t>kuantum</a:t>
            </a:r>
            <a:r>
              <a:rPr lang="en-US" sz="2200" b="1" dirty="0" smtClean="0"/>
              <a:t> </a:t>
            </a:r>
            <a:r>
              <a:rPr lang="en-US" sz="2200" b="1" dirty="0" err="1"/>
              <a:t>noktası</a:t>
            </a:r>
            <a:r>
              <a:rPr lang="en-US" sz="2200" b="1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adlandırılır</a:t>
            </a:r>
            <a:r>
              <a:rPr lang="en-US" sz="2200" dirty="0"/>
              <a:t> (</a:t>
            </a:r>
            <a:r>
              <a:rPr lang="en-US" sz="2200" dirty="0" err="1"/>
              <a:t>Şekil</a:t>
            </a:r>
            <a:r>
              <a:rPr lang="en-US" sz="2200" dirty="0"/>
              <a:t> 3.8d).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1834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err="1" smtClean="0">
                <a:solidFill>
                  <a:srgbClr val="00B050"/>
                </a:solidFill>
              </a:rPr>
              <a:t>Nano</a:t>
            </a:r>
            <a:r>
              <a:rPr lang="tr-TR" sz="3000" b="1" u="sng" dirty="0" smtClean="0">
                <a:solidFill>
                  <a:srgbClr val="00B050"/>
                </a:solidFill>
              </a:rPr>
              <a:t> YAPI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701" y="4155729"/>
            <a:ext cx="6742728" cy="27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7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0" y="-119219"/>
            <a:ext cx="9144000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-1" y="674683"/>
            <a:ext cx="634452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000000"/>
                </a:solidFill>
              </a:rPr>
              <a:t>Zayıf bağların en güçlüsü, </a:t>
            </a:r>
            <a:r>
              <a:rPr lang="tr-TR" sz="2200" dirty="0" err="1">
                <a:solidFill>
                  <a:srgbClr val="000000"/>
                </a:solidFill>
              </a:rPr>
              <a:t>dipolleri</a:t>
            </a:r>
            <a:r>
              <a:rPr lang="tr-TR" sz="2200" dirty="0">
                <a:solidFill>
                  <a:srgbClr val="000000"/>
                </a:solidFill>
              </a:rPr>
              <a:t> içerir. Kalıcı </a:t>
            </a:r>
            <a:r>
              <a:rPr lang="tr-TR" sz="2200" dirty="0" err="1">
                <a:solidFill>
                  <a:srgbClr val="000000"/>
                </a:solidFill>
              </a:rPr>
              <a:t>dipoller</a:t>
            </a:r>
            <a:r>
              <a:rPr lang="tr-TR" sz="2200" dirty="0">
                <a:solidFill>
                  <a:srgbClr val="000000"/>
                </a:solidFill>
              </a:rPr>
              <a:t> genellikle </a:t>
            </a:r>
            <a:r>
              <a:rPr lang="tr-TR" sz="2200" dirty="0" smtClean="0">
                <a:solidFill>
                  <a:srgbClr val="000000"/>
                </a:solidFill>
              </a:rPr>
              <a:t>çok </a:t>
            </a:r>
            <a:r>
              <a:rPr lang="tr-TR" sz="2200" dirty="0">
                <a:solidFill>
                  <a:srgbClr val="000000"/>
                </a:solidFill>
              </a:rPr>
              <a:t>farklı elektronegatifliklere sahip iki atom içeren moleküllerde bulunur. </a:t>
            </a:r>
            <a:endParaRPr lang="tr-TR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Örneğin</a:t>
            </a:r>
            <a:r>
              <a:rPr lang="tr-TR" sz="2200" dirty="0">
                <a:solidFill>
                  <a:srgbClr val="000000"/>
                </a:solidFill>
              </a:rPr>
              <a:t>, bir </a:t>
            </a:r>
            <a:r>
              <a:rPr lang="tr-TR" sz="2200" dirty="0" err="1">
                <a:solidFill>
                  <a:srgbClr val="000000"/>
                </a:solidFill>
              </a:rPr>
              <a:t>HCl</a:t>
            </a:r>
            <a:r>
              <a:rPr lang="tr-TR" sz="2200" dirty="0">
                <a:solidFill>
                  <a:srgbClr val="000000"/>
                </a:solidFill>
              </a:rPr>
              <a:t> molekülü, hidrojen atomuyla ilişkili pozitif yüklü bir bölgeye ve klor atomuyla ilişkili bir negatif yüklü bölgeye </a:t>
            </a:r>
            <a:r>
              <a:rPr lang="tr-TR" sz="2200" dirty="0" smtClean="0">
                <a:solidFill>
                  <a:srgbClr val="000000"/>
                </a:solidFill>
              </a:rPr>
              <a:t>sahiptir. Molekülün </a:t>
            </a:r>
            <a:r>
              <a:rPr lang="tr-TR" sz="2200" dirty="0" err="1">
                <a:solidFill>
                  <a:srgbClr val="000000"/>
                </a:solidFill>
              </a:rPr>
              <a:t>dipol</a:t>
            </a:r>
            <a:r>
              <a:rPr lang="tr-TR" sz="2200" dirty="0">
                <a:solidFill>
                  <a:srgbClr val="000000"/>
                </a:solidFill>
              </a:rPr>
              <a:t> momenti </a:t>
            </a:r>
            <a:r>
              <a:rPr lang="tr-TR" sz="2200" dirty="0" smtClean="0">
                <a:solidFill>
                  <a:srgbClr val="000000"/>
                </a:solidFill>
              </a:rPr>
              <a:t>3.60 10</a:t>
            </a:r>
            <a:r>
              <a:rPr lang="tr-TR" sz="2200" baseline="30000" dirty="0" smtClean="0">
                <a:solidFill>
                  <a:srgbClr val="000000"/>
                </a:solidFill>
              </a:rPr>
              <a:t>-30</a:t>
            </a:r>
            <a:r>
              <a:rPr lang="tr-TR" sz="2200" dirty="0" smtClean="0">
                <a:solidFill>
                  <a:srgbClr val="000000"/>
                </a:solidFill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</a:rPr>
              <a:t>C·m</a:t>
            </a:r>
            <a:r>
              <a:rPr lang="tr-TR" sz="2200" dirty="0" smtClean="0">
                <a:solidFill>
                  <a:srgbClr val="000000"/>
                </a:solidFill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</a:rPr>
              <a:t>dir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tr-TR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Köşeli </a:t>
            </a:r>
            <a:r>
              <a:rPr lang="tr-TR" sz="2200" dirty="0">
                <a:solidFill>
                  <a:srgbClr val="000000"/>
                </a:solidFill>
              </a:rPr>
              <a:t>bir molekül olan su da </a:t>
            </a:r>
            <a:r>
              <a:rPr lang="tr-TR" sz="2200" dirty="0" smtClean="0">
                <a:solidFill>
                  <a:srgbClr val="000000"/>
                </a:solidFill>
              </a:rPr>
              <a:t>6.17 10</a:t>
            </a:r>
            <a:r>
              <a:rPr lang="tr-TR" sz="2200" baseline="30000" dirty="0" smtClean="0">
                <a:solidFill>
                  <a:srgbClr val="000000"/>
                </a:solidFill>
              </a:rPr>
              <a:t>-30</a:t>
            </a:r>
            <a:r>
              <a:rPr lang="tr-TR" sz="2200" dirty="0" smtClean="0">
                <a:solidFill>
                  <a:srgbClr val="000000"/>
                </a:solidFill>
              </a:rPr>
              <a:t> </a:t>
            </a:r>
            <a:r>
              <a:rPr lang="tr-TR" sz="2200" dirty="0" err="1" smtClean="0">
                <a:solidFill>
                  <a:srgbClr val="000000"/>
                </a:solidFill>
              </a:rPr>
              <a:t>C.m'lik</a:t>
            </a:r>
            <a:r>
              <a:rPr lang="tr-TR" sz="2200" dirty="0" smtClean="0">
                <a:solidFill>
                  <a:srgbClr val="000000"/>
                </a:solidFill>
              </a:rPr>
              <a:t> </a:t>
            </a:r>
            <a:r>
              <a:rPr lang="tr-TR" sz="2200" dirty="0">
                <a:solidFill>
                  <a:srgbClr val="000000"/>
                </a:solidFill>
              </a:rPr>
              <a:t>kalıcı bir </a:t>
            </a:r>
            <a:r>
              <a:rPr lang="tr-TR" sz="2200" dirty="0" err="1">
                <a:solidFill>
                  <a:srgbClr val="000000"/>
                </a:solidFill>
              </a:rPr>
              <a:t>dipol</a:t>
            </a:r>
            <a:r>
              <a:rPr lang="tr-TR" sz="2200" dirty="0">
                <a:solidFill>
                  <a:srgbClr val="000000"/>
                </a:solidFill>
              </a:rPr>
              <a:t> momentine sahiptir. </a:t>
            </a:r>
            <a:r>
              <a:rPr lang="tr-TR" sz="2200" dirty="0" err="1">
                <a:solidFill>
                  <a:srgbClr val="000000"/>
                </a:solidFill>
              </a:rPr>
              <a:t>Dipol</a:t>
            </a:r>
            <a:r>
              <a:rPr lang="tr-TR" sz="2200" dirty="0">
                <a:solidFill>
                  <a:srgbClr val="000000"/>
                </a:solidFill>
              </a:rPr>
              <a:t>, oksijen atomundan uzağa yönlendirilir ve iki yalnız elektron çifti tarafından büyütülür (Şekil </a:t>
            </a:r>
            <a:r>
              <a:rPr lang="tr-TR" sz="2200" dirty="0" smtClean="0">
                <a:solidFill>
                  <a:srgbClr val="000000"/>
                </a:solidFill>
              </a:rPr>
              <a:t>b).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Kalıcı</a:t>
            </a:r>
            <a:r>
              <a:rPr lang="en-US" sz="2200" dirty="0" smtClean="0"/>
              <a:t> </a:t>
            </a:r>
            <a:r>
              <a:rPr lang="en-US" sz="2200" dirty="0" err="1"/>
              <a:t>dipoller</a:t>
            </a:r>
            <a:r>
              <a:rPr lang="en-US" sz="2200" dirty="0"/>
              <a:t> </a:t>
            </a:r>
            <a:r>
              <a:rPr lang="en-US" sz="2200" dirty="0" err="1"/>
              <a:t>ayrıca</a:t>
            </a:r>
            <a:r>
              <a:rPr lang="en-US" sz="2200" dirty="0"/>
              <a:t> </a:t>
            </a:r>
            <a:r>
              <a:rPr lang="en-US" sz="2200" dirty="0" err="1"/>
              <a:t>dipol-dipol</a:t>
            </a:r>
            <a:r>
              <a:rPr lang="en-US" sz="2200" dirty="0"/>
              <a:t> </a:t>
            </a:r>
            <a:r>
              <a:rPr lang="en-US" sz="2200" dirty="0" err="1"/>
              <a:t>etkileşimlerinde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dipoller</a:t>
            </a:r>
            <a:r>
              <a:rPr lang="en-US" sz="2200" dirty="0"/>
              <a:t> </a:t>
            </a:r>
            <a:r>
              <a:rPr lang="en-US" sz="2200" dirty="0" err="1"/>
              <a:t>üzerindeki</a:t>
            </a:r>
            <a:r>
              <a:rPr lang="en-US" sz="2200" dirty="0"/>
              <a:t> </a:t>
            </a:r>
            <a:r>
              <a:rPr lang="en-US" sz="2200" dirty="0" err="1"/>
              <a:t>yüklerle</a:t>
            </a:r>
            <a:r>
              <a:rPr lang="en-US" sz="2200" dirty="0"/>
              <a:t> de </a:t>
            </a:r>
            <a:r>
              <a:rPr lang="en-US" sz="2200" dirty="0" err="1"/>
              <a:t>etkileşime</a:t>
            </a:r>
            <a:r>
              <a:rPr lang="en-US" sz="2200" dirty="0"/>
              <a:t> </a:t>
            </a:r>
            <a:r>
              <a:rPr lang="en-US" sz="2200" dirty="0" err="1"/>
              <a:t>girebilir</a:t>
            </a:r>
            <a:r>
              <a:rPr lang="en-US" sz="2200" dirty="0"/>
              <a:t>. </a:t>
            </a:r>
            <a:r>
              <a:rPr lang="en-US" sz="2200" dirty="0" err="1"/>
              <a:t>Bunlar</a:t>
            </a:r>
            <a:r>
              <a:rPr lang="en-US" sz="2200" dirty="0"/>
              <a:t> </a:t>
            </a:r>
            <a:r>
              <a:rPr lang="en-US" sz="2200" dirty="0" err="1"/>
              <a:t>sabit</a:t>
            </a:r>
            <a:r>
              <a:rPr lang="en-US" sz="2200" dirty="0"/>
              <a:t> </a:t>
            </a:r>
            <a:r>
              <a:rPr lang="en-US" sz="2200" dirty="0" err="1"/>
              <a:t>moleküller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2 </a:t>
            </a:r>
            <a:r>
              <a:rPr lang="en-US" sz="2200" dirty="0" smtClean="0"/>
              <a:t>kJ</a:t>
            </a:r>
            <a:r>
              <a:rPr lang="tr-TR" sz="2200" dirty="0" smtClean="0"/>
              <a:t>/</a:t>
            </a:r>
            <a:r>
              <a:rPr lang="en-US" sz="2200" dirty="0" err="1" smtClean="0"/>
              <a:t>mol</a:t>
            </a:r>
            <a:r>
              <a:rPr lang="en-US" sz="2200" dirty="0" smtClean="0"/>
              <a:t> </a:t>
            </a:r>
            <a:r>
              <a:rPr lang="en-US" sz="2200" dirty="0" err="1" smtClean="0"/>
              <a:t>mertebesindedir</a:t>
            </a:r>
            <a:r>
              <a:rPr lang="tr-TR" sz="2200" dirty="0"/>
              <a:t>.</a:t>
            </a:r>
            <a:endParaRPr lang="tr-TR" sz="2200" dirty="0">
              <a:solidFill>
                <a:srgbClr val="0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924" y="941750"/>
            <a:ext cx="4543425" cy="24384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528" y="3504438"/>
            <a:ext cx="4972971" cy="30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02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147652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En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araştırılan</a:t>
            </a:r>
            <a:r>
              <a:rPr lang="en-US" sz="2200" dirty="0"/>
              <a:t> </a:t>
            </a:r>
            <a:r>
              <a:rPr lang="en-US" sz="2200" dirty="0" err="1"/>
              <a:t>nanopartiküller</a:t>
            </a:r>
            <a:r>
              <a:rPr lang="en-US" sz="2200" dirty="0"/>
              <a:t> </a:t>
            </a:r>
            <a:r>
              <a:rPr lang="en-US" sz="2200" dirty="0" err="1"/>
              <a:t>arasında</a:t>
            </a:r>
            <a:r>
              <a:rPr lang="en-US" sz="2200" dirty="0"/>
              <a:t>, </a:t>
            </a:r>
            <a:r>
              <a:rPr lang="en-US" sz="2200" dirty="0" err="1"/>
              <a:t>fullerenler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nanotüpler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adlandırılan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formları</a:t>
            </a:r>
            <a:r>
              <a:rPr lang="en-US" sz="2200" dirty="0"/>
              <a:t> </a:t>
            </a:r>
            <a:r>
              <a:rPr lang="en-US" sz="2200" dirty="0" err="1"/>
              <a:t>yer</a:t>
            </a:r>
            <a:r>
              <a:rPr lang="en-US" sz="2200" dirty="0"/>
              <a:t> </a:t>
            </a:r>
            <a:r>
              <a:rPr lang="en-US" sz="2200" dirty="0" err="1"/>
              <a:t>alır</a:t>
            </a:r>
            <a:r>
              <a:rPr lang="en-US" sz="2200" dirty="0"/>
              <a:t>. </a:t>
            </a:r>
            <a:r>
              <a:rPr lang="en-US" sz="2200" dirty="0" err="1"/>
              <a:t>Fullerenler</a:t>
            </a:r>
            <a:r>
              <a:rPr lang="en-US" sz="2200" dirty="0"/>
              <a:t>, </a:t>
            </a:r>
            <a:r>
              <a:rPr lang="en-US" sz="2200" dirty="0" err="1"/>
              <a:t>güçlü</a:t>
            </a:r>
            <a:r>
              <a:rPr lang="en-US" sz="2200" dirty="0"/>
              <a:t> </a:t>
            </a:r>
            <a:r>
              <a:rPr lang="en-US" sz="2200" dirty="0" err="1"/>
              <a:t>kovalent</a:t>
            </a:r>
            <a:r>
              <a:rPr lang="en-US" sz="2200" dirty="0"/>
              <a:t> </a:t>
            </a:r>
            <a:r>
              <a:rPr lang="en-US" sz="2200" dirty="0" err="1"/>
              <a:t>bağlarla</a:t>
            </a:r>
            <a:r>
              <a:rPr lang="en-US" sz="2200" dirty="0"/>
              <a:t> </a:t>
            </a:r>
            <a:r>
              <a:rPr lang="en-US" sz="2200" dirty="0" err="1"/>
              <a:t>bağlanan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atomlarının</a:t>
            </a:r>
            <a:r>
              <a:rPr lang="en-US" sz="2200" dirty="0"/>
              <a:t> </a:t>
            </a:r>
            <a:r>
              <a:rPr lang="en-US" sz="2200" dirty="0" err="1"/>
              <a:t>kabaca</a:t>
            </a:r>
            <a:r>
              <a:rPr lang="en-US" sz="2200" dirty="0"/>
              <a:t> </a:t>
            </a:r>
            <a:r>
              <a:rPr lang="en-US" sz="2200" dirty="0" err="1"/>
              <a:t>küresel</a:t>
            </a:r>
            <a:r>
              <a:rPr lang="en-US" sz="2200" dirty="0"/>
              <a:t> </a:t>
            </a:r>
            <a:r>
              <a:rPr lang="en-US" sz="2200" dirty="0" err="1"/>
              <a:t>topluluklarıdır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Tanımlanacak</a:t>
            </a:r>
            <a:r>
              <a:rPr lang="en-US" sz="2200" dirty="0" smtClean="0"/>
              <a:t> </a:t>
            </a:r>
            <a:r>
              <a:rPr lang="en-US" sz="2200" dirty="0"/>
              <a:t>ilk </a:t>
            </a:r>
            <a:r>
              <a:rPr lang="en-US" sz="2200" dirty="0" err="1"/>
              <a:t>örnek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C60, </a:t>
            </a:r>
            <a:r>
              <a:rPr lang="en-US" sz="2200" dirty="0" err="1"/>
              <a:t>yapı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a</a:t>
            </a:r>
            <a:r>
              <a:rPr lang="en-US" sz="2200" dirty="0"/>
              <a:t>) R. Buckminster Fuller </a:t>
            </a:r>
            <a:r>
              <a:rPr lang="en-US" sz="2200" dirty="0" err="1"/>
              <a:t>tarafından</a:t>
            </a:r>
            <a:r>
              <a:rPr lang="en-US" sz="2200" dirty="0"/>
              <a:t> </a:t>
            </a:r>
            <a:r>
              <a:rPr lang="en-US" sz="2200" dirty="0" err="1"/>
              <a:t>geliştirilen</a:t>
            </a:r>
            <a:r>
              <a:rPr lang="en-US" sz="2200" dirty="0"/>
              <a:t> </a:t>
            </a:r>
            <a:r>
              <a:rPr lang="en-US" sz="2200" dirty="0" err="1"/>
              <a:t>jeodezik</a:t>
            </a:r>
            <a:r>
              <a:rPr lang="en-US" sz="2200" dirty="0"/>
              <a:t> </a:t>
            </a:r>
            <a:r>
              <a:rPr lang="en-US" sz="2200" dirty="0" err="1"/>
              <a:t>kubbe</a:t>
            </a:r>
            <a:r>
              <a:rPr lang="en-US" sz="2200" dirty="0"/>
              <a:t> </a:t>
            </a:r>
            <a:r>
              <a:rPr lang="en-US" sz="2200" dirty="0" err="1"/>
              <a:t>yapısına</a:t>
            </a:r>
            <a:r>
              <a:rPr lang="en-US" sz="2200" dirty="0"/>
              <a:t> </a:t>
            </a:r>
            <a:r>
              <a:rPr lang="en-US" sz="2200" dirty="0" err="1"/>
              <a:t>benzediği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Buckminsterfullerene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adlandırıldı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C60'ın </a:t>
            </a:r>
            <a:r>
              <a:rPr lang="en-US" sz="2200" dirty="0" err="1"/>
              <a:t>yapısı</a:t>
            </a:r>
            <a:r>
              <a:rPr lang="en-US" sz="2200" dirty="0"/>
              <a:t> </a:t>
            </a:r>
            <a:r>
              <a:rPr lang="en-US" sz="2200" dirty="0" err="1"/>
              <a:t>kesik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ikosahedrondur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beşgen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altıgenlerden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yüzlerden</a:t>
            </a:r>
            <a:r>
              <a:rPr lang="en-US" sz="2200" dirty="0"/>
              <a:t> </a:t>
            </a:r>
            <a:r>
              <a:rPr lang="en-US" sz="2200" dirty="0" err="1"/>
              <a:t>yapılmıştır</a:t>
            </a:r>
            <a:r>
              <a:rPr lang="en-US" sz="2200" dirty="0"/>
              <a:t>. </a:t>
            </a:r>
            <a:r>
              <a:rPr lang="en-US" sz="2200" dirty="0" err="1"/>
              <a:t>Yapının</a:t>
            </a:r>
            <a:r>
              <a:rPr lang="en-US" sz="2200" dirty="0"/>
              <a:t> her </a:t>
            </a:r>
            <a:r>
              <a:rPr lang="en-US" sz="2200" dirty="0" err="1"/>
              <a:t>köşesinde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atomu</a:t>
            </a:r>
            <a:r>
              <a:rPr lang="en-US" sz="2200" dirty="0"/>
              <a:t> </a:t>
            </a:r>
            <a:r>
              <a:rPr lang="en-US" sz="2200" dirty="0" err="1"/>
              <a:t>bulunur</a:t>
            </a:r>
            <a:r>
              <a:rPr lang="en-US" sz="2200" dirty="0"/>
              <a:t>. 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1834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err="1" smtClean="0">
                <a:solidFill>
                  <a:srgbClr val="00B050"/>
                </a:solidFill>
              </a:rPr>
              <a:t>Nano</a:t>
            </a:r>
            <a:r>
              <a:rPr lang="tr-TR" sz="3000" b="1" u="sng" dirty="0" smtClean="0">
                <a:solidFill>
                  <a:srgbClr val="00B050"/>
                </a:solidFill>
              </a:rPr>
              <a:t> YAPI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379" y="3592680"/>
            <a:ext cx="48196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19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147652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Fullerenler</a:t>
            </a:r>
            <a:r>
              <a:rPr lang="en-US" sz="2200" dirty="0"/>
              <a:t>, </a:t>
            </a:r>
            <a:r>
              <a:rPr lang="en-US" sz="2200" dirty="0" err="1"/>
              <a:t>kuantum</a:t>
            </a:r>
            <a:r>
              <a:rPr lang="en-US" sz="2200" dirty="0"/>
              <a:t> </a:t>
            </a:r>
            <a:r>
              <a:rPr lang="en-US" sz="2200" dirty="0" err="1"/>
              <a:t>noktalarının</a:t>
            </a:r>
            <a:r>
              <a:rPr lang="en-US" sz="2200" dirty="0"/>
              <a:t> </a:t>
            </a:r>
            <a:r>
              <a:rPr lang="en-US" sz="2200" dirty="0" err="1"/>
              <a:t>elektronik</a:t>
            </a:r>
            <a:r>
              <a:rPr lang="en-US" sz="2200" dirty="0"/>
              <a:t> </a:t>
            </a:r>
            <a:r>
              <a:rPr lang="en-US" sz="2200" dirty="0" err="1"/>
              <a:t>özelliklerine</a:t>
            </a:r>
            <a:r>
              <a:rPr lang="en-US" sz="2200" dirty="0"/>
              <a:t> </a:t>
            </a:r>
            <a:r>
              <a:rPr lang="en-US" sz="2200" dirty="0" err="1"/>
              <a:t>sahiptir</a:t>
            </a:r>
            <a:r>
              <a:rPr lang="en-US" sz="2200" dirty="0"/>
              <a:t>.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nanotüpler</a:t>
            </a:r>
            <a:r>
              <a:rPr lang="en-US" sz="2200" dirty="0"/>
              <a:t>, </a:t>
            </a:r>
            <a:r>
              <a:rPr lang="en-US" sz="2200" dirty="0" err="1"/>
              <a:t>içinde</a:t>
            </a:r>
            <a:r>
              <a:rPr lang="en-US" sz="2200" dirty="0"/>
              <a:t> </a:t>
            </a:r>
            <a:r>
              <a:rPr lang="en-US" sz="2200" dirty="0" err="1"/>
              <a:t>bulunan</a:t>
            </a:r>
            <a:r>
              <a:rPr lang="en-US" sz="2200" dirty="0"/>
              <a:t> </a:t>
            </a:r>
            <a:r>
              <a:rPr lang="en-US" sz="2200" dirty="0" err="1"/>
              <a:t>türden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atomu</a:t>
            </a:r>
            <a:r>
              <a:rPr lang="en-US" sz="2200" dirty="0"/>
              <a:t> </a:t>
            </a:r>
            <a:r>
              <a:rPr lang="en-US" sz="2200" dirty="0" err="1"/>
              <a:t>tabakası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düşünülebilir.bir</a:t>
            </a:r>
            <a:r>
              <a:rPr lang="en-US" sz="2200" dirty="0"/>
              <a:t> </a:t>
            </a:r>
            <a:r>
              <a:rPr lang="en-US" sz="2200" dirty="0" err="1"/>
              <a:t>tüpe</a:t>
            </a:r>
            <a:r>
              <a:rPr lang="en-US" sz="2200" dirty="0"/>
              <a:t> </a:t>
            </a:r>
            <a:r>
              <a:rPr lang="en-US" sz="2200" dirty="0" err="1"/>
              <a:t>sarılmış</a:t>
            </a:r>
            <a:r>
              <a:rPr lang="en-US" sz="2200" dirty="0"/>
              <a:t> </a:t>
            </a:r>
            <a:r>
              <a:rPr lang="en-US" sz="2200" dirty="0" err="1"/>
              <a:t>grafit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b</a:t>
            </a:r>
            <a:r>
              <a:rPr lang="en-US" sz="2200" dirty="0"/>
              <a:t>)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c</a:t>
            </a:r>
            <a:r>
              <a:rPr lang="en-US" sz="2200" dirty="0"/>
              <a:t>; </a:t>
            </a:r>
            <a:r>
              <a:rPr lang="en-US" sz="2200" dirty="0" err="1"/>
              <a:t>grafitin</a:t>
            </a:r>
            <a:r>
              <a:rPr lang="en-US" sz="2200" dirty="0"/>
              <a:t> </a:t>
            </a:r>
            <a:r>
              <a:rPr lang="en-US" sz="2200" dirty="0" err="1" smtClean="0"/>
              <a:t>yapısı</a:t>
            </a:r>
            <a:r>
              <a:rPr lang="en-US" sz="2200" dirty="0" smtClean="0"/>
              <a:t>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Karbon</a:t>
            </a:r>
            <a:r>
              <a:rPr lang="en-US" sz="2200" dirty="0" smtClean="0"/>
              <a:t> </a:t>
            </a:r>
            <a:r>
              <a:rPr lang="en-US" sz="2200" dirty="0" err="1"/>
              <a:t>nanotüpler</a:t>
            </a:r>
            <a:r>
              <a:rPr lang="en-US" sz="2200" dirty="0"/>
              <a:t>, </a:t>
            </a:r>
            <a:r>
              <a:rPr lang="en-US" sz="2200" dirty="0" err="1"/>
              <a:t>kuantum</a:t>
            </a:r>
            <a:r>
              <a:rPr lang="en-US" sz="2200" dirty="0"/>
              <a:t> </a:t>
            </a:r>
            <a:r>
              <a:rPr lang="en-US" sz="2200" dirty="0" err="1"/>
              <a:t>telleri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davranır</a:t>
            </a:r>
            <a:r>
              <a:rPr lang="en-US" sz="2200" dirty="0"/>
              <a:t>. </a:t>
            </a:r>
            <a:r>
              <a:rPr lang="en-US" sz="2200" dirty="0" err="1"/>
              <a:t>Fullerenlerin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nanotüplerin</a:t>
            </a:r>
            <a:r>
              <a:rPr lang="en-US" sz="2200" dirty="0"/>
              <a:t> </a:t>
            </a:r>
            <a:r>
              <a:rPr lang="en-US" sz="2200" dirty="0" err="1"/>
              <a:t>elektronik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optik</a:t>
            </a:r>
            <a:r>
              <a:rPr lang="en-US" sz="2200" dirty="0"/>
              <a:t> </a:t>
            </a:r>
            <a:r>
              <a:rPr lang="en-US" sz="2200" dirty="0" err="1"/>
              <a:t>özellikleri</a:t>
            </a:r>
            <a:r>
              <a:rPr lang="en-US" sz="2200" dirty="0"/>
              <a:t>, </a:t>
            </a:r>
            <a:r>
              <a:rPr lang="en-US" sz="2200" dirty="0" err="1"/>
              <a:t>diğer</a:t>
            </a:r>
            <a:r>
              <a:rPr lang="en-US" sz="2200" dirty="0"/>
              <a:t> </a:t>
            </a:r>
            <a:r>
              <a:rPr lang="en-US" sz="2200" dirty="0" err="1"/>
              <a:t>atomları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metal </a:t>
            </a:r>
            <a:r>
              <a:rPr lang="en-US" sz="2200" dirty="0" err="1"/>
              <a:t>atomlarını</a:t>
            </a:r>
            <a:r>
              <a:rPr lang="en-US" sz="2200" dirty="0"/>
              <a:t> </a:t>
            </a:r>
            <a:r>
              <a:rPr lang="en-US" sz="2200" dirty="0" err="1"/>
              <a:t>yapıya</a:t>
            </a:r>
            <a:r>
              <a:rPr lang="en-US" sz="2200" dirty="0"/>
              <a:t> </a:t>
            </a:r>
            <a:r>
              <a:rPr lang="en-US" sz="2200" dirty="0" err="1"/>
              <a:t>kapsülleyerek</a:t>
            </a:r>
            <a:r>
              <a:rPr lang="en-US" sz="2200" dirty="0"/>
              <a:t> </a:t>
            </a:r>
            <a:r>
              <a:rPr lang="en-US" sz="2200" dirty="0" err="1"/>
              <a:t>değiştirilebilir</a:t>
            </a:r>
            <a:r>
              <a:rPr lang="en-US" sz="2200" dirty="0"/>
              <a:t>.</a:t>
            </a: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18349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err="1" smtClean="0">
                <a:solidFill>
                  <a:srgbClr val="00B050"/>
                </a:solidFill>
              </a:rPr>
              <a:t>Nano</a:t>
            </a:r>
            <a:r>
              <a:rPr lang="tr-TR" sz="3000" b="1" u="sng" dirty="0" smtClean="0">
                <a:solidFill>
                  <a:srgbClr val="00B050"/>
                </a:solidFill>
              </a:rPr>
              <a:t> YAPI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561" y="3284671"/>
            <a:ext cx="48196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70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14765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20349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KATILAŞMA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52387" y="1305342"/>
            <a:ext cx="112711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Birçok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metaller</a:t>
            </a:r>
            <a:r>
              <a:rPr lang="en-US" sz="2200" dirty="0"/>
              <a:t>,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öncüllerden</a:t>
            </a:r>
            <a:r>
              <a:rPr lang="en-US" sz="2200" dirty="0"/>
              <a:t> </a:t>
            </a:r>
            <a:r>
              <a:rPr lang="en-US" sz="2200" dirty="0" err="1"/>
              <a:t>üretilir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katılaşmanın</a:t>
            </a:r>
            <a:r>
              <a:rPr lang="en-US" sz="2200" dirty="0"/>
              <a:t> </a:t>
            </a:r>
            <a:r>
              <a:rPr lang="en-US" sz="2200" dirty="0" err="1"/>
              <a:t>kontrolü</a:t>
            </a:r>
            <a:r>
              <a:rPr lang="en-US" sz="2200" dirty="0"/>
              <a:t>, </a:t>
            </a:r>
            <a:r>
              <a:rPr lang="en-US" sz="2200" dirty="0" err="1"/>
              <a:t>uygun</a:t>
            </a:r>
            <a:r>
              <a:rPr lang="en-US" sz="2200" dirty="0"/>
              <a:t> </a:t>
            </a:r>
            <a:r>
              <a:rPr lang="en-US" sz="2200" dirty="0" err="1"/>
              <a:t>mikro</a:t>
            </a:r>
            <a:r>
              <a:rPr lang="en-US" sz="2200" dirty="0"/>
              <a:t> </a:t>
            </a:r>
            <a:r>
              <a:rPr lang="en-US" sz="2200" dirty="0" err="1"/>
              <a:t>yapının</a:t>
            </a:r>
            <a:r>
              <a:rPr lang="en-US" sz="2200" dirty="0"/>
              <a:t> </a:t>
            </a:r>
            <a:r>
              <a:rPr lang="en-US" sz="2200" dirty="0" err="1"/>
              <a:t>geliştirilmesinde</a:t>
            </a:r>
            <a:r>
              <a:rPr lang="en-US" sz="2200" dirty="0"/>
              <a:t> </a:t>
            </a:r>
            <a:r>
              <a:rPr lang="en-US" sz="2200" dirty="0" err="1"/>
              <a:t>önemlidir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Hızlı</a:t>
            </a:r>
            <a:r>
              <a:rPr lang="en-US" sz="2200" dirty="0" smtClean="0"/>
              <a:t> </a:t>
            </a:r>
            <a:r>
              <a:rPr lang="en-US" sz="2200" dirty="0" err="1"/>
              <a:t>katılaşma</a:t>
            </a:r>
            <a:r>
              <a:rPr lang="en-US" sz="2200" dirty="0"/>
              <a:t>, </a:t>
            </a:r>
            <a:r>
              <a:rPr lang="en-US" sz="2200" dirty="0" err="1"/>
              <a:t>şekilsiz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kristalli</a:t>
            </a:r>
            <a:r>
              <a:rPr lang="en-US" sz="2200" dirty="0"/>
              <a:t> </a:t>
            </a:r>
            <a:r>
              <a:rPr lang="en-US" sz="2200" dirty="0" err="1"/>
              <a:t>ürünlere</a:t>
            </a:r>
            <a:r>
              <a:rPr lang="en-US" sz="2200" dirty="0"/>
              <a:t>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/>
              <a:t>açabilir</a:t>
            </a:r>
            <a:r>
              <a:rPr lang="en-US" sz="2200" dirty="0"/>
              <a:t>. </a:t>
            </a:r>
            <a:r>
              <a:rPr lang="en-US" sz="2200" dirty="0" err="1"/>
              <a:t>Yavaş</a:t>
            </a:r>
            <a:r>
              <a:rPr lang="en-US" sz="2200" dirty="0"/>
              <a:t> </a:t>
            </a:r>
            <a:r>
              <a:rPr lang="en-US" sz="2200" dirty="0" err="1"/>
              <a:t>soğutma</a:t>
            </a:r>
            <a:r>
              <a:rPr lang="en-US" sz="2200" dirty="0"/>
              <a:t>,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kristallerin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kristallerin</a:t>
            </a:r>
            <a:r>
              <a:rPr lang="en-US" sz="2200" dirty="0"/>
              <a:t> </a:t>
            </a:r>
            <a:r>
              <a:rPr lang="en-US" sz="2200" dirty="0" err="1"/>
              <a:t>oluşumuna</a:t>
            </a:r>
            <a:r>
              <a:rPr lang="en-US" sz="2200" dirty="0"/>
              <a:t>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/>
              <a:t>açabilir</a:t>
            </a:r>
            <a:r>
              <a:rPr lang="en-US" sz="2200" dirty="0"/>
              <a:t>. </a:t>
            </a:r>
            <a:r>
              <a:rPr lang="en-US" sz="2200" dirty="0" smtClean="0"/>
              <a:t>Bu </a:t>
            </a:r>
            <a:r>
              <a:rPr lang="en-US" sz="2200" dirty="0" err="1"/>
              <a:t>gözlemlerin</a:t>
            </a:r>
            <a:r>
              <a:rPr lang="en-US" sz="2200" dirty="0"/>
              <a:t> </a:t>
            </a:r>
            <a:r>
              <a:rPr lang="en-US" sz="2200" dirty="0" err="1"/>
              <a:t>gösterdiği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,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mikro</a:t>
            </a:r>
            <a:r>
              <a:rPr lang="en-US" sz="2200" dirty="0"/>
              <a:t> </a:t>
            </a:r>
            <a:r>
              <a:rPr lang="en-US" sz="2200" dirty="0" err="1"/>
              <a:t>yapı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katılaşma</a:t>
            </a:r>
            <a:r>
              <a:rPr lang="en-US" sz="2200" dirty="0"/>
              <a:t> </a:t>
            </a:r>
            <a:r>
              <a:rPr lang="en-US" sz="2200" dirty="0" err="1"/>
              <a:t>oranına</a:t>
            </a:r>
            <a:r>
              <a:rPr lang="en-US" sz="2200" dirty="0"/>
              <a:t> </a:t>
            </a:r>
            <a:r>
              <a:rPr lang="en-US" sz="2200" dirty="0" err="1"/>
              <a:t>bağlıdır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İlgili</a:t>
            </a:r>
            <a:r>
              <a:rPr lang="en-US" sz="2200" dirty="0" smtClean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adım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1- </a:t>
            </a:r>
            <a:r>
              <a:rPr lang="en-US" sz="2200" dirty="0" err="1" smtClean="0"/>
              <a:t>Çekirdeklenme</a:t>
            </a:r>
            <a:r>
              <a:rPr lang="en-US" sz="2200" dirty="0"/>
              <a:t>, </a:t>
            </a:r>
            <a:r>
              <a:rPr lang="en-US" sz="2200" dirty="0" err="1" smtClean="0"/>
              <a:t>küçük</a:t>
            </a:r>
            <a:r>
              <a:rPr lang="en-US" sz="2200" dirty="0" smtClean="0"/>
              <a:t> </a:t>
            </a:r>
            <a:r>
              <a:rPr lang="en-US" sz="2200" dirty="0" err="1"/>
              <a:t>kristalitlerin</a:t>
            </a:r>
            <a:r>
              <a:rPr lang="en-US" sz="2200" dirty="0"/>
              <a:t> ilk </a:t>
            </a:r>
            <a:r>
              <a:rPr lang="en-US" sz="2200" dirty="0" err="1"/>
              <a:t>oluşumudur</a:t>
            </a:r>
            <a:r>
              <a:rPr lang="en-US" sz="2200" dirty="0"/>
              <a:t>.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soğudukça</a:t>
            </a:r>
            <a:r>
              <a:rPr lang="en-US" sz="2200" dirty="0"/>
              <a:t>,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hacimler</a:t>
            </a:r>
            <a:r>
              <a:rPr lang="en-US" sz="2200" dirty="0"/>
              <a:t>, </a:t>
            </a:r>
            <a:r>
              <a:rPr lang="en-US" sz="2200" dirty="0" err="1"/>
              <a:t>nihayetinde</a:t>
            </a:r>
            <a:r>
              <a:rPr lang="en-US" sz="2200" dirty="0"/>
              <a:t> </a:t>
            </a:r>
            <a:r>
              <a:rPr lang="en-US" sz="2200" dirty="0" err="1"/>
              <a:t>oluşacak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kristallere</a:t>
            </a:r>
            <a:r>
              <a:rPr lang="en-US" sz="2200" dirty="0"/>
              <a:t> </a:t>
            </a:r>
            <a:r>
              <a:rPr lang="en-US" sz="2200" dirty="0" err="1"/>
              <a:t>benzer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yapı</a:t>
            </a:r>
            <a:r>
              <a:rPr lang="en-US" sz="2200" dirty="0"/>
              <a:t> alma </a:t>
            </a:r>
            <a:r>
              <a:rPr lang="en-US" sz="2200" dirty="0" err="1"/>
              <a:t>eğilimindedir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</a:t>
            </a:r>
            <a:r>
              <a:rPr lang="en-US" sz="2200" dirty="0"/>
              <a:t>, </a:t>
            </a:r>
            <a:r>
              <a:rPr lang="en-US" sz="2200" dirty="0" err="1"/>
              <a:t>özellikle</a:t>
            </a:r>
            <a:r>
              <a:rPr lang="en-US" sz="2200" dirty="0"/>
              <a:t> </a:t>
            </a:r>
            <a:r>
              <a:rPr lang="en-US" sz="2200" dirty="0" err="1"/>
              <a:t>çekirdeklenme</a:t>
            </a:r>
            <a:r>
              <a:rPr lang="en-US" sz="2200" dirty="0"/>
              <a:t> </a:t>
            </a:r>
            <a:r>
              <a:rPr lang="en-US" sz="2200" dirty="0" err="1"/>
              <a:t>yerleri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işlev</a:t>
            </a:r>
            <a:r>
              <a:rPr lang="en-US" sz="2200" dirty="0"/>
              <a:t> </a:t>
            </a:r>
            <a:r>
              <a:rPr lang="en-US" sz="2200" dirty="0" err="1"/>
              <a:t>gören</a:t>
            </a:r>
            <a:r>
              <a:rPr lang="en-US" sz="2200" dirty="0"/>
              <a:t> </a:t>
            </a:r>
            <a:r>
              <a:rPr lang="en-US" sz="2200" dirty="0" err="1"/>
              <a:t>kalıp</a:t>
            </a:r>
            <a:r>
              <a:rPr lang="en-US" sz="2200" dirty="0"/>
              <a:t> </a:t>
            </a:r>
            <a:r>
              <a:rPr lang="en-US" sz="2200" dirty="0" err="1"/>
              <a:t>kenarlarında</a:t>
            </a:r>
            <a:r>
              <a:rPr lang="en-US" sz="2200" dirty="0"/>
              <a:t>, </a:t>
            </a:r>
            <a:r>
              <a:rPr lang="en-US" sz="2200" dirty="0" err="1"/>
              <a:t>toz</a:t>
            </a:r>
            <a:r>
              <a:rPr lang="en-US" sz="2200" dirty="0"/>
              <a:t> </a:t>
            </a:r>
            <a:r>
              <a:rPr lang="en-US" sz="2200" dirty="0" err="1"/>
              <a:t>parçacıkları</a:t>
            </a:r>
            <a:r>
              <a:rPr lang="en-US" sz="2200" dirty="0"/>
              <a:t> </a:t>
            </a:r>
            <a:r>
              <a:rPr lang="en-US" sz="2200" dirty="0" err="1"/>
              <a:t>üzerinde</a:t>
            </a:r>
            <a:r>
              <a:rPr lang="en-US" sz="2200" dirty="0"/>
              <a:t> vb. </a:t>
            </a:r>
            <a:r>
              <a:rPr lang="tr-TR" sz="2200" dirty="0" err="1" smtClean="0"/>
              <a:t>m</a:t>
            </a:r>
            <a:r>
              <a:rPr lang="en-US" sz="2200" dirty="0" err="1" smtClean="0"/>
              <a:t>eydana</a:t>
            </a:r>
            <a:r>
              <a:rPr lang="en-US" sz="2200" dirty="0" smtClean="0"/>
              <a:t> </a:t>
            </a:r>
            <a:r>
              <a:rPr lang="en-US" sz="2200" dirty="0" err="1"/>
              <a:t>gelir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Bunun</a:t>
            </a:r>
            <a:r>
              <a:rPr lang="en-US" sz="2200" dirty="0" smtClean="0"/>
              <a:t> </a:t>
            </a:r>
            <a:r>
              <a:rPr lang="en-US" sz="2200" dirty="0" err="1"/>
              <a:t>olmasına</a:t>
            </a:r>
            <a:r>
              <a:rPr lang="en-US" sz="2200" dirty="0"/>
              <a:t> </a:t>
            </a:r>
            <a:r>
              <a:rPr lang="en-US" sz="2200" dirty="0" err="1"/>
              <a:t>neden</a:t>
            </a:r>
            <a:r>
              <a:rPr lang="en-US" sz="2200" dirty="0"/>
              <a:t> </a:t>
            </a:r>
            <a:r>
              <a:rPr lang="en-US" sz="2200" dirty="0" err="1"/>
              <a:t>olmak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kasıtlı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nükleer</a:t>
            </a:r>
            <a:r>
              <a:rPr lang="en-US" sz="2200" dirty="0"/>
              <a:t> </a:t>
            </a:r>
            <a:r>
              <a:rPr lang="en-US" sz="2200" dirty="0" err="1"/>
              <a:t>ajanlar</a:t>
            </a:r>
            <a:r>
              <a:rPr lang="en-US" sz="2200" dirty="0"/>
              <a:t> </a:t>
            </a:r>
            <a:r>
              <a:rPr lang="en-US" sz="2200" dirty="0" err="1"/>
              <a:t>eklenebilir</a:t>
            </a:r>
            <a:r>
              <a:rPr lang="en-US" sz="2200" dirty="0"/>
              <a:t>. Cam </a:t>
            </a:r>
            <a:r>
              <a:rPr lang="en-US" sz="2200" dirty="0" err="1"/>
              <a:t>oluşumu</a:t>
            </a:r>
            <a:r>
              <a:rPr lang="en-US" sz="2200" dirty="0"/>
              <a:t> </a:t>
            </a:r>
            <a:r>
              <a:rPr lang="en-US" sz="2200" dirty="0" err="1"/>
              <a:t>sırasında</a:t>
            </a:r>
            <a:r>
              <a:rPr lang="en-US" sz="2200" dirty="0"/>
              <a:t> </a:t>
            </a:r>
            <a:r>
              <a:rPr lang="en-US" sz="2200" dirty="0" err="1"/>
              <a:t>çekirdek</a:t>
            </a:r>
            <a:r>
              <a:rPr lang="en-US" sz="2200" dirty="0"/>
              <a:t> </a:t>
            </a:r>
            <a:r>
              <a:rPr lang="en-US" sz="2200" dirty="0" err="1"/>
              <a:t>oluşumu</a:t>
            </a:r>
            <a:r>
              <a:rPr lang="en-US" sz="2200" dirty="0"/>
              <a:t> </a:t>
            </a:r>
            <a:r>
              <a:rPr lang="en-US" sz="2200" dirty="0" err="1"/>
              <a:t>baskılanır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Yalnızca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çekirdek</a:t>
            </a:r>
            <a:r>
              <a:rPr lang="en-US" sz="2200" dirty="0"/>
              <a:t> </a:t>
            </a:r>
            <a:r>
              <a:rPr lang="en-US" sz="2200" dirty="0" err="1"/>
              <a:t>oluşursa</a:t>
            </a:r>
            <a:r>
              <a:rPr lang="en-US" sz="2200" dirty="0"/>
              <a:t>, </a:t>
            </a:r>
            <a:r>
              <a:rPr lang="en-US" sz="2200" dirty="0" err="1"/>
              <a:t>tek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 </a:t>
            </a:r>
            <a:r>
              <a:rPr lang="en-US" sz="2200" dirty="0" err="1"/>
              <a:t>üretilir</a:t>
            </a:r>
            <a:r>
              <a:rPr lang="en-US" sz="2200" dirty="0"/>
              <a:t>.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sayıda</a:t>
            </a:r>
            <a:r>
              <a:rPr lang="en-US" sz="2200" dirty="0"/>
              <a:t> </a:t>
            </a:r>
            <a:r>
              <a:rPr lang="en-US" sz="2200" dirty="0" err="1"/>
              <a:t>çekirdek</a:t>
            </a:r>
            <a:r>
              <a:rPr lang="en-US" sz="2200" dirty="0"/>
              <a:t> </a:t>
            </a:r>
            <a:r>
              <a:rPr lang="en-US" sz="2200" dirty="0" err="1"/>
              <a:t>oluşursa</a:t>
            </a:r>
            <a:r>
              <a:rPr lang="en-US" sz="2200" dirty="0"/>
              <a:t>,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kristalli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oluşur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043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7367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Makro yapılar, mikro </a:t>
            </a:r>
            <a:r>
              <a:rPr lang="tr-TR" sz="3200" dirty="0" err="1">
                <a:solidFill>
                  <a:srgbClr val="FF0000"/>
                </a:solidFill>
              </a:rPr>
              <a:t>yapılarve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nano</a:t>
            </a:r>
            <a:r>
              <a:rPr lang="tr-TR" sz="3200" dirty="0">
                <a:solidFill>
                  <a:srgbClr val="FF0000"/>
                </a:solidFill>
              </a:rPr>
              <a:t> yapılar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43300" y="1301117"/>
            <a:ext cx="114765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250478" y="747119"/>
            <a:ext cx="20349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u="sng" dirty="0" smtClean="0">
                <a:solidFill>
                  <a:srgbClr val="00B050"/>
                </a:solidFill>
              </a:rPr>
              <a:t>KATILAŞMA</a:t>
            </a:r>
            <a:endParaRPr lang="en-US" sz="3000" b="1" u="sng" dirty="0">
              <a:solidFill>
                <a:srgbClr val="00B05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52387" y="1305342"/>
            <a:ext cx="67761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2- </a:t>
            </a:r>
            <a:r>
              <a:rPr lang="en-US" sz="2200" dirty="0" smtClean="0"/>
              <a:t>Kristal </a:t>
            </a:r>
            <a:r>
              <a:rPr lang="en-US" sz="2200" dirty="0" err="1"/>
              <a:t>büyümesi</a:t>
            </a:r>
            <a:r>
              <a:rPr lang="en-US" sz="2200" dirty="0"/>
              <a:t> </a:t>
            </a:r>
            <a:r>
              <a:rPr lang="en-US" sz="2200" dirty="0" err="1"/>
              <a:t>çekirdeklenmeyi</a:t>
            </a:r>
            <a:r>
              <a:rPr lang="en-US" sz="2200" dirty="0"/>
              <a:t> </a:t>
            </a:r>
            <a:r>
              <a:rPr lang="en-US" sz="2200" dirty="0" err="1"/>
              <a:t>takip</a:t>
            </a:r>
            <a:r>
              <a:rPr lang="en-US" sz="2200" dirty="0"/>
              <a:t> </a:t>
            </a:r>
            <a:r>
              <a:rPr lang="en-US" sz="2200" dirty="0" err="1"/>
              <a:t>eder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mikro</a:t>
            </a:r>
            <a:r>
              <a:rPr lang="en-US" sz="2200" dirty="0"/>
              <a:t> </a:t>
            </a:r>
            <a:r>
              <a:rPr lang="en-US" sz="2200" dirty="0" err="1"/>
              <a:t>yapının</a:t>
            </a:r>
            <a:r>
              <a:rPr lang="en-US" sz="2200" dirty="0"/>
              <a:t> </a:t>
            </a:r>
            <a:r>
              <a:rPr lang="en-US" sz="2200" dirty="0" err="1"/>
              <a:t>gelişimine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katkı</a:t>
            </a:r>
            <a:r>
              <a:rPr lang="en-US" sz="2200" dirty="0"/>
              <a:t> </a:t>
            </a:r>
            <a:r>
              <a:rPr lang="en-US" sz="2200" dirty="0" err="1"/>
              <a:t>sağlar</a:t>
            </a:r>
            <a:r>
              <a:rPr lang="en-US" sz="2200" dirty="0"/>
              <a:t>. </a:t>
            </a:r>
            <a:r>
              <a:rPr lang="en-US" sz="2200" dirty="0" err="1"/>
              <a:t>Ortaya</a:t>
            </a:r>
            <a:r>
              <a:rPr lang="en-US" sz="2200" dirty="0"/>
              <a:t> </a:t>
            </a:r>
            <a:r>
              <a:rPr lang="en-US" sz="2200" dirty="0" err="1"/>
              <a:t>çıkan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, </a:t>
            </a:r>
            <a:r>
              <a:rPr lang="en-US" sz="2200" dirty="0" err="1"/>
              <a:t>esas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mika</a:t>
            </a:r>
            <a:r>
              <a:rPr lang="en-US" sz="2200" dirty="0"/>
              <a:t>, </a:t>
            </a:r>
            <a:r>
              <a:rPr lang="en-US" sz="2200" dirty="0" err="1"/>
              <a:t>kuvars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feldispatlardan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kaya </a:t>
            </a:r>
            <a:r>
              <a:rPr lang="en-US" sz="2200" dirty="0" err="1"/>
              <a:t>granitinde</a:t>
            </a:r>
            <a:r>
              <a:rPr lang="en-US" sz="2200" dirty="0"/>
              <a:t> </a:t>
            </a:r>
            <a:r>
              <a:rPr lang="en-US" sz="2200" dirty="0" err="1"/>
              <a:t>olduğu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farklı</a:t>
            </a:r>
            <a:r>
              <a:rPr lang="en-US" sz="2200" dirty="0"/>
              <a:t> </a:t>
            </a:r>
            <a:r>
              <a:rPr lang="en-US" sz="2200" dirty="0" err="1"/>
              <a:t>bileşiklerin</a:t>
            </a:r>
            <a:r>
              <a:rPr lang="en-US" sz="2200" dirty="0"/>
              <a:t> </a:t>
            </a:r>
            <a:r>
              <a:rPr lang="en-US" sz="2200" dirty="0" err="1"/>
              <a:t>kristallerini</a:t>
            </a:r>
            <a:r>
              <a:rPr lang="en-US" sz="2200" dirty="0"/>
              <a:t> </a:t>
            </a:r>
            <a:r>
              <a:rPr lang="en-US" sz="2200" dirty="0" err="1"/>
              <a:t>içerecektir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 </a:t>
            </a:r>
            <a:r>
              <a:rPr lang="en-US" sz="2200" dirty="0" smtClean="0"/>
              <a:t>a).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Saf</a:t>
            </a:r>
            <a:r>
              <a:rPr lang="en-US" sz="2200" dirty="0" smtClean="0"/>
              <a:t> </a:t>
            </a:r>
            <a:r>
              <a:rPr lang="en-US" sz="2200" dirty="0" err="1"/>
              <a:t>metaller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alaşımlar</a:t>
            </a:r>
            <a:r>
              <a:rPr lang="en-US" sz="2200" dirty="0"/>
              <a:t> da </a:t>
            </a:r>
            <a:r>
              <a:rPr lang="en-US" sz="2200" dirty="0" err="1"/>
              <a:t>normalde</a:t>
            </a:r>
            <a:r>
              <a:rPr lang="en-US" sz="2200" dirty="0"/>
              <a:t> </a:t>
            </a:r>
            <a:r>
              <a:rPr lang="en-US" sz="2200" dirty="0" err="1"/>
              <a:t>polikristalindir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</a:t>
            </a:r>
            <a:r>
              <a:rPr lang="en-US" sz="2200" dirty="0" smtClean="0"/>
              <a:t>b).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Pek</a:t>
            </a:r>
            <a:r>
              <a:rPr lang="en-US" sz="2200" dirty="0" smtClean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kristal</a:t>
            </a:r>
            <a:r>
              <a:rPr lang="en-US" sz="2200" dirty="0"/>
              <a:t>, </a:t>
            </a:r>
            <a:r>
              <a:rPr lang="en-US" sz="2200" dirty="0" err="1"/>
              <a:t>eriyikten</a:t>
            </a:r>
            <a:r>
              <a:rPr lang="en-US" sz="2200" dirty="0"/>
              <a:t> </a:t>
            </a:r>
            <a:r>
              <a:rPr lang="en-US" sz="2200" dirty="0" err="1"/>
              <a:t>dallanma</a:t>
            </a:r>
            <a:r>
              <a:rPr lang="en-US" sz="2200" dirty="0"/>
              <a:t> </a:t>
            </a:r>
            <a:r>
              <a:rPr lang="en-US" sz="2200" dirty="0" err="1"/>
              <a:t>şeklinde</a:t>
            </a:r>
            <a:r>
              <a:rPr lang="en-US" sz="2200" dirty="0"/>
              <a:t> </a:t>
            </a:r>
            <a:r>
              <a:rPr lang="en-US" sz="2200" dirty="0" err="1"/>
              <a:t>büyür</a:t>
            </a:r>
            <a:r>
              <a:rPr lang="en-US" sz="2200" dirty="0"/>
              <a:t> </a:t>
            </a:r>
            <a:r>
              <a:rPr lang="en-US" sz="2200" dirty="0" err="1" smtClean="0"/>
              <a:t>veya</a:t>
            </a:r>
            <a:r>
              <a:rPr lang="tr-TR" sz="2200" dirty="0"/>
              <a:t> </a:t>
            </a:r>
            <a:r>
              <a:rPr lang="en-US" sz="2200" dirty="0" err="1" smtClean="0"/>
              <a:t>formda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ağaca</a:t>
            </a:r>
            <a:r>
              <a:rPr lang="en-US" sz="2200" dirty="0"/>
              <a:t> </a:t>
            </a:r>
            <a:r>
              <a:rPr lang="en-US" sz="2200" dirty="0" err="1"/>
              <a:t>benzeyen</a:t>
            </a:r>
            <a:r>
              <a:rPr lang="en-US" sz="2200" dirty="0"/>
              <a:t> </a:t>
            </a:r>
            <a:r>
              <a:rPr lang="en-US" sz="2200" dirty="0" err="1" smtClean="0"/>
              <a:t>morfoloji</a:t>
            </a:r>
            <a:r>
              <a:rPr lang="tr-TR" sz="2200" dirty="0" smtClean="0"/>
              <a:t>ye </a:t>
            </a:r>
            <a:r>
              <a:rPr lang="en-US" sz="2200" b="1" dirty="0" err="1" smtClean="0"/>
              <a:t>dendrit</a:t>
            </a:r>
            <a:r>
              <a:rPr lang="en-US" sz="2200" dirty="0" smtClean="0"/>
              <a:t> </a:t>
            </a:r>
            <a:r>
              <a:rPr lang="en-US" sz="2200" dirty="0" err="1"/>
              <a:t>denir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büyümeye</a:t>
            </a:r>
            <a:r>
              <a:rPr lang="en-US" sz="2200" dirty="0"/>
              <a:t> </a:t>
            </a:r>
            <a:r>
              <a:rPr lang="en-US" sz="2200" b="1" dirty="0" err="1"/>
              <a:t>dendritik</a:t>
            </a:r>
            <a:r>
              <a:rPr lang="en-US" sz="2200" b="1" dirty="0"/>
              <a:t> </a:t>
            </a:r>
            <a:r>
              <a:rPr lang="en-US" sz="2200" b="1" dirty="0" err="1"/>
              <a:t>büyüme</a:t>
            </a:r>
            <a:r>
              <a:rPr lang="en-US" sz="2200" b="1" dirty="0"/>
              <a:t> </a:t>
            </a:r>
            <a:r>
              <a:rPr lang="en-US" sz="2200" dirty="0" err="1"/>
              <a:t>denir</a:t>
            </a:r>
            <a:r>
              <a:rPr lang="en-US" sz="2200" dirty="0"/>
              <a:t> (</a:t>
            </a:r>
            <a:r>
              <a:rPr lang="en-US" sz="2200" dirty="0" err="1" smtClean="0"/>
              <a:t>Şekil</a:t>
            </a:r>
            <a:r>
              <a:rPr lang="tr-TR" sz="2200" dirty="0" smtClean="0"/>
              <a:t>-c</a:t>
            </a:r>
            <a:r>
              <a:rPr lang="en-US" sz="2200" dirty="0" smtClean="0"/>
              <a:t>).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Dendritik</a:t>
            </a:r>
            <a:r>
              <a:rPr lang="en-US" sz="2200" dirty="0" smtClean="0"/>
              <a:t> </a:t>
            </a:r>
            <a:r>
              <a:rPr lang="en-US" sz="2200" dirty="0" err="1"/>
              <a:t>kristalin</a:t>
            </a:r>
            <a:r>
              <a:rPr lang="en-US" sz="2200" dirty="0"/>
              <a:t> </a:t>
            </a:r>
            <a:r>
              <a:rPr lang="en-US" sz="2200" dirty="0" err="1"/>
              <a:t>şekli</a:t>
            </a:r>
            <a:r>
              <a:rPr lang="en-US" sz="2200" dirty="0"/>
              <a:t>, </a:t>
            </a:r>
            <a:r>
              <a:rPr lang="en-US" sz="2200" dirty="0" err="1"/>
              <a:t>iç</a:t>
            </a:r>
            <a:r>
              <a:rPr lang="en-US" sz="2200" dirty="0"/>
              <a:t> </a:t>
            </a:r>
            <a:r>
              <a:rPr lang="en-US" sz="2200" dirty="0" err="1"/>
              <a:t>kısmı</a:t>
            </a:r>
            <a:r>
              <a:rPr lang="en-US" sz="2200" dirty="0"/>
              <a:t> </a:t>
            </a:r>
            <a:r>
              <a:rPr lang="en-US" sz="2200" dirty="0" err="1"/>
              <a:t>yansıtır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Kübik</a:t>
            </a:r>
            <a:r>
              <a:rPr lang="en-US" sz="2200" dirty="0" smtClean="0"/>
              <a:t> </a:t>
            </a:r>
            <a:r>
              <a:rPr lang="en-US" sz="2200" dirty="0" err="1"/>
              <a:t>metaller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uzun</a:t>
            </a:r>
            <a:r>
              <a:rPr lang="en-US" sz="2200" dirty="0"/>
              <a:t> </a:t>
            </a:r>
            <a:r>
              <a:rPr lang="en-US" sz="2200" dirty="0" err="1"/>
              <a:t>büyüme</a:t>
            </a:r>
            <a:r>
              <a:rPr lang="en-US" sz="2200" dirty="0"/>
              <a:t> </a:t>
            </a:r>
            <a:r>
              <a:rPr lang="en-US" sz="2200" dirty="0" err="1"/>
              <a:t>eksenine</a:t>
            </a:r>
            <a:r>
              <a:rPr lang="en-US" sz="2200" dirty="0"/>
              <a:t> </a:t>
            </a:r>
            <a:r>
              <a:rPr lang="en-US" sz="2200" dirty="0" err="1"/>
              <a:t>dik</a:t>
            </a:r>
            <a:r>
              <a:rPr lang="en-US" sz="2200" dirty="0"/>
              <a:t> '</a:t>
            </a:r>
            <a:r>
              <a:rPr lang="en-US" sz="2200" dirty="0" err="1"/>
              <a:t>yan</a:t>
            </a:r>
            <a:r>
              <a:rPr lang="en-US" sz="2200" dirty="0"/>
              <a:t> </a:t>
            </a:r>
            <a:r>
              <a:rPr lang="en-US" sz="2200" dirty="0" err="1"/>
              <a:t>kollara</a:t>
            </a:r>
            <a:r>
              <a:rPr lang="en-US" sz="2200" dirty="0"/>
              <a:t>' </a:t>
            </a:r>
            <a:r>
              <a:rPr lang="en-US" sz="2200" dirty="0" err="1"/>
              <a:t>sahipken</a:t>
            </a:r>
            <a:r>
              <a:rPr lang="en-US" sz="2200" dirty="0"/>
              <a:t>, </a:t>
            </a:r>
            <a:r>
              <a:rPr lang="en-US" sz="2200" dirty="0" err="1"/>
              <a:t>altıgen</a:t>
            </a:r>
            <a:r>
              <a:rPr lang="en-US" sz="2200" dirty="0"/>
              <a:t> </a:t>
            </a:r>
            <a:r>
              <a:rPr lang="en-US" sz="2200" dirty="0" err="1"/>
              <a:t>kristallerde</a:t>
            </a:r>
            <a:r>
              <a:rPr lang="en-US" sz="2200" dirty="0"/>
              <a:t> </a:t>
            </a:r>
            <a:r>
              <a:rPr lang="en-US" sz="2200" dirty="0" err="1"/>
              <a:t>yan</a:t>
            </a:r>
            <a:r>
              <a:rPr lang="en-US" sz="2200" dirty="0"/>
              <a:t> </a:t>
            </a:r>
            <a:r>
              <a:rPr lang="en-US" sz="2200" dirty="0" err="1"/>
              <a:t>kollar</a:t>
            </a:r>
            <a:r>
              <a:rPr lang="en-US" sz="2200" dirty="0"/>
              <a:t> 60 ° </a:t>
            </a:r>
            <a:r>
              <a:rPr lang="en-US" sz="2200" dirty="0" err="1"/>
              <a:t>açıdadır</a:t>
            </a:r>
            <a:r>
              <a:rPr lang="en-US" sz="2200" dirty="0"/>
              <a:t>. Bu, </a:t>
            </a:r>
            <a:r>
              <a:rPr lang="en-US" sz="2200" dirty="0" err="1"/>
              <a:t>dendritik</a:t>
            </a:r>
            <a:r>
              <a:rPr lang="en-US" sz="2200" dirty="0"/>
              <a:t> </a:t>
            </a:r>
            <a:r>
              <a:rPr lang="en-US" sz="2200" dirty="0" err="1"/>
              <a:t>buz</a:t>
            </a:r>
            <a:r>
              <a:rPr lang="en-US" sz="2200" dirty="0"/>
              <a:t> </a:t>
            </a:r>
            <a:r>
              <a:rPr lang="en-US" sz="2200" dirty="0" err="1"/>
              <a:t>kristalleri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kar</a:t>
            </a:r>
            <a:r>
              <a:rPr lang="en-US" sz="2200" dirty="0"/>
              <a:t> </a:t>
            </a:r>
            <a:r>
              <a:rPr lang="en-US" sz="2200" dirty="0" err="1"/>
              <a:t>taneleri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donun</a:t>
            </a:r>
            <a:r>
              <a:rPr lang="en-US" sz="2200" dirty="0"/>
              <a:t> </a:t>
            </a:r>
            <a:r>
              <a:rPr lang="en-US" sz="2200" dirty="0" err="1"/>
              <a:t>kesin</a:t>
            </a:r>
            <a:r>
              <a:rPr lang="en-US" sz="2200" dirty="0"/>
              <a:t> </a:t>
            </a:r>
            <a:r>
              <a:rPr lang="en-US" sz="2200" dirty="0" err="1"/>
              <a:t>biçimini</a:t>
            </a:r>
            <a:r>
              <a:rPr lang="en-US" sz="2200" dirty="0"/>
              <a:t> </a:t>
            </a:r>
            <a:r>
              <a:rPr lang="en-US" sz="2200" dirty="0" err="1"/>
              <a:t>verir</a:t>
            </a:r>
            <a:r>
              <a:rPr lang="en-US" sz="2200" dirty="0"/>
              <a:t>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905" y="860804"/>
            <a:ext cx="2534676" cy="183712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355" y="2502568"/>
            <a:ext cx="2357468" cy="17743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7660" y="3752808"/>
            <a:ext cx="2181962" cy="27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392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4306" y="1006460"/>
            <a:ext cx="1126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</a:t>
            </a:r>
          </a:p>
          <a:p>
            <a:endParaRPr lang="tr-TR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555555"/>
                </a:solidFill>
                <a:latin typeface="Arial" panose="020B0604020202020204" pitchFamily="34" charset="0"/>
              </a:rPr>
              <a:t>Richard </a:t>
            </a:r>
            <a:r>
              <a:rPr lang="en-US" dirty="0">
                <a:solidFill>
                  <a:srgbClr val="555555"/>
                </a:solidFill>
                <a:latin typeface="Arial" panose="020B0604020202020204" pitchFamily="34" charset="0"/>
              </a:rPr>
              <a:t>J. D. Tilley, Understanding Solids, Wiley, 2004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70A2-11BE-41D8-B0C0-86F4CEF26A5D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96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1005869"/>
            <a:ext cx="4951829" cy="550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000000"/>
                </a:solidFill>
              </a:rPr>
              <a:t>Normal koşullar altında atom olarak var olan tek element, periyodik tablonun 18. grubundaki soy gazlardır</a:t>
            </a:r>
            <a:r>
              <a:rPr lang="tr-TR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Bunların </a:t>
            </a:r>
            <a:r>
              <a:rPr lang="tr-TR" sz="2200" dirty="0">
                <a:solidFill>
                  <a:srgbClr val="000000"/>
                </a:solidFill>
              </a:rPr>
              <a:t>hepsi ns2np6 dış elektron yapısına sahiptir ve normal sıcaklıklarda </a:t>
            </a:r>
            <a:r>
              <a:rPr lang="tr-TR" sz="2200" dirty="0" err="1">
                <a:solidFill>
                  <a:srgbClr val="000000"/>
                </a:solidFill>
              </a:rPr>
              <a:t>monatomik</a:t>
            </a:r>
            <a:r>
              <a:rPr lang="tr-TR" sz="2200" dirty="0">
                <a:solidFill>
                  <a:srgbClr val="000000"/>
                </a:solidFill>
              </a:rPr>
              <a:t> gazlar olarak bulunurlar. </a:t>
            </a:r>
            <a:endParaRPr lang="tr-TR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>
                <a:solidFill>
                  <a:srgbClr val="000000"/>
                </a:solidFill>
              </a:rPr>
              <a:t>Soğutulduğunda, en hafif olan helyum (He), bir elementin bilinen en düşük kaynama noktası olan 4,2 K'de (çok ilginç özelliklere sahip) bir sıvıya dönüşür. </a:t>
            </a:r>
            <a:endParaRPr lang="tr-TR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Helyum </a:t>
            </a:r>
            <a:r>
              <a:rPr lang="tr-TR" sz="2200" dirty="0">
                <a:solidFill>
                  <a:srgbClr val="000000"/>
                </a:solidFill>
              </a:rPr>
              <a:t>ancak basınç uygulanarak katı hale getirilebilir. Ailenin diğer üyeleri sıvılaştırılabilir ve soğutularak katılaştırılabilir</a:t>
            </a:r>
            <a:r>
              <a:rPr lang="tr-TR" sz="2200" dirty="0" smtClean="0">
                <a:solidFill>
                  <a:srgbClr val="000000"/>
                </a:solidFill>
              </a:rPr>
              <a:t>.)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172222" y="674683"/>
            <a:ext cx="6096000" cy="53860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Bu yoğunlaşma, atomlar üzerindeki dış elektronlar arasındaki zayıf etkileşimlerden kaynaklanmaktadır. Bu atomları çevreleyen elektron bulutundaki anlık dalgalanmalar, hafif negatif yüklü bölgelere göre hafif pozitif yüklü bölgeler olan anlık çift kutuplar yaratır.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Bu anlık yükler, nötr atomlar da dahil olmak üzere tüm atomlar ve moleküller arasında meydana gelen zayıf bir çekime yol açar.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Ortaya çıkan çekim gücüne </a:t>
            </a:r>
            <a:r>
              <a:rPr lang="tr-TR" sz="2000" dirty="0" err="1">
                <a:solidFill>
                  <a:srgbClr val="000000"/>
                </a:solidFill>
              </a:rPr>
              <a:t>London</a:t>
            </a:r>
            <a:r>
              <a:rPr lang="tr-TR" sz="2000" dirty="0">
                <a:solidFill>
                  <a:srgbClr val="000000"/>
                </a:solidFill>
              </a:rPr>
              <a:t> veya dağılım kuvveti denir ve etkileşime </a:t>
            </a:r>
            <a:r>
              <a:rPr lang="tr-TR" sz="2400" b="1" i="1" u="sng" dirty="0" err="1">
                <a:solidFill>
                  <a:srgbClr val="FF0000"/>
                </a:solidFill>
              </a:rPr>
              <a:t>van</a:t>
            </a:r>
            <a:r>
              <a:rPr lang="tr-TR" sz="2400" b="1" i="1" u="sng" dirty="0">
                <a:solidFill>
                  <a:srgbClr val="FF0000"/>
                </a:solidFill>
              </a:rPr>
              <a:t> der </a:t>
            </a:r>
            <a:r>
              <a:rPr lang="tr-TR" sz="2400" b="1" i="1" u="sng" dirty="0" err="1">
                <a:solidFill>
                  <a:srgbClr val="FF0000"/>
                </a:solidFill>
              </a:rPr>
              <a:t>Waals</a:t>
            </a:r>
            <a:r>
              <a:rPr lang="tr-TR" sz="2400" b="1" i="1" u="sng" dirty="0">
                <a:solidFill>
                  <a:srgbClr val="FF0000"/>
                </a:solidFill>
              </a:rPr>
              <a:t> bağı </a:t>
            </a:r>
            <a:r>
              <a:rPr lang="tr-TR" sz="2000" dirty="0">
                <a:solidFill>
                  <a:srgbClr val="000000"/>
                </a:solidFill>
              </a:rPr>
              <a:t>denir.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Bağ enerjisi yaklaşık 2 </a:t>
            </a:r>
            <a:r>
              <a:rPr lang="tr-TR" sz="2000" dirty="0" err="1">
                <a:solidFill>
                  <a:srgbClr val="000000"/>
                </a:solidFill>
              </a:rPr>
              <a:t>kJ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 err="1">
                <a:solidFill>
                  <a:srgbClr val="000000"/>
                </a:solidFill>
              </a:rPr>
              <a:t>mol</a:t>
            </a:r>
            <a:r>
              <a:rPr lang="tr-TR" sz="2000" dirty="0">
                <a:solidFill>
                  <a:srgbClr val="000000"/>
                </a:solidFill>
              </a:rPr>
              <a:t> 1'dir.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Bu kuvvet, H2, benzen ve soy gazlar gibi çoğu moleküler türün sıvı hallerinden sorumludur.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000000"/>
                </a:solidFill>
              </a:rPr>
              <a:t>Atomların veya moleküllerin boyutu (kütlesi ve yarıçapı) arttıkça etkileşimin gücü artar.</a:t>
            </a:r>
          </a:p>
          <a:p>
            <a:pPr algn="just"/>
            <a:endParaRPr lang="tr-TR" sz="20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3043" y="463864"/>
            <a:ext cx="460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Zayıf Bağlar-Van der </a:t>
            </a:r>
            <a:r>
              <a:rPr lang="tr-TR" sz="3200" dirty="0" err="1" smtClean="0">
                <a:solidFill>
                  <a:srgbClr val="FF0000"/>
                </a:solidFill>
              </a:rPr>
              <a:t>Waals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91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97268" y="707510"/>
            <a:ext cx="5332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</a:rPr>
              <a:t>Bu </a:t>
            </a:r>
            <a:r>
              <a:rPr lang="tr-TR" dirty="0">
                <a:solidFill>
                  <a:srgbClr val="000000"/>
                </a:solidFill>
              </a:rPr>
              <a:t>nedenle, büyük moleküller katılar, daha küçük olanlar sıvılar ve hafif moleküller gazlar olarak var olma eğilimindedir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</a:rPr>
              <a:t>Bu </a:t>
            </a:r>
            <a:r>
              <a:rPr lang="tr-TR" dirty="0">
                <a:solidFill>
                  <a:srgbClr val="000000"/>
                </a:solidFill>
              </a:rPr>
              <a:t>eğilim, </a:t>
            </a:r>
            <a:r>
              <a:rPr lang="tr-TR" dirty="0" smtClean="0">
                <a:solidFill>
                  <a:srgbClr val="000000"/>
                </a:solidFill>
              </a:rPr>
              <a:t>CnH</a:t>
            </a:r>
            <a:r>
              <a:rPr lang="tr-TR" baseline="-25000" dirty="0" smtClean="0">
                <a:solidFill>
                  <a:srgbClr val="000000"/>
                </a:solidFill>
              </a:rPr>
              <a:t>2n+2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seri formülüne sahip doymuş hidrokarbonların kaynama noktasındaki yumuşak artışla örneklendirilir (</a:t>
            </a:r>
            <a:r>
              <a:rPr lang="tr-TR" dirty="0" smtClean="0">
                <a:solidFill>
                  <a:srgbClr val="000000"/>
                </a:solidFill>
              </a:rPr>
              <a:t>Şekil).</a:t>
            </a:r>
            <a:endParaRPr lang="tr-TR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</a:rPr>
              <a:t>Bir çift atom veya molekül arasındaki etkileşim enerjisinin yaygın olarak kullanılan bir biçimi, </a:t>
            </a:r>
            <a:r>
              <a:rPr lang="tr-TR" dirty="0" err="1">
                <a:solidFill>
                  <a:srgbClr val="000000"/>
                </a:solidFill>
              </a:rPr>
              <a:t>Lennard-Jones</a:t>
            </a:r>
            <a:r>
              <a:rPr lang="tr-TR" dirty="0">
                <a:solidFill>
                  <a:srgbClr val="000000"/>
                </a:solidFill>
              </a:rPr>
              <a:t> potansiyeli, V (r):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633" y="674683"/>
            <a:ext cx="3734334" cy="398281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057" y="3366870"/>
            <a:ext cx="3484976" cy="950448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93043" y="4317318"/>
            <a:ext cx="6575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burada</a:t>
            </a:r>
            <a:r>
              <a:rPr lang="en-US" sz="2000" dirty="0"/>
              <a:t> A </a:t>
            </a:r>
            <a:r>
              <a:rPr lang="en-US" sz="2000" dirty="0" err="1"/>
              <a:t>ve</a:t>
            </a:r>
            <a:r>
              <a:rPr lang="en-US" sz="2000" dirty="0"/>
              <a:t> B </a:t>
            </a:r>
            <a:r>
              <a:rPr lang="en-US" sz="2000" dirty="0" err="1"/>
              <a:t>sabittir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r, </a:t>
            </a:r>
            <a:r>
              <a:rPr lang="en-US" sz="2000" dirty="0" err="1"/>
              <a:t>atomlar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moleküller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mesafedir</a:t>
            </a:r>
            <a:r>
              <a:rPr lang="en-US" sz="2000" dirty="0"/>
              <a:t>. </a:t>
            </a:r>
            <a:r>
              <a:rPr lang="tr-TR" sz="2000" dirty="0" smtClean="0"/>
              <a:t> </a:t>
            </a:r>
            <a:r>
              <a:rPr lang="en-US" sz="2000" dirty="0" smtClean="0"/>
              <a:t>Bu </a:t>
            </a:r>
            <a:r>
              <a:rPr lang="en-US" sz="2000" dirty="0" err="1"/>
              <a:t>denklemin</a:t>
            </a:r>
            <a:r>
              <a:rPr lang="en-US" sz="2000" dirty="0"/>
              <a:t> </a:t>
            </a:r>
            <a:r>
              <a:rPr lang="en-US" sz="2000" dirty="0" err="1"/>
              <a:t>sağ</a:t>
            </a:r>
            <a:r>
              <a:rPr lang="en-US" sz="2000" dirty="0"/>
              <a:t> </a:t>
            </a:r>
            <a:r>
              <a:rPr lang="en-US" sz="2000" dirty="0" err="1"/>
              <a:t>tarafındaki</a:t>
            </a:r>
            <a:r>
              <a:rPr lang="en-US" sz="2000" dirty="0"/>
              <a:t> ilk </a:t>
            </a:r>
            <a:r>
              <a:rPr lang="en-US" sz="2000" dirty="0" err="1"/>
              <a:t>terim</a:t>
            </a:r>
            <a:r>
              <a:rPr lang="en-US" sz="2000" dirty="0"/>
              <a:t> </a:t>
            </a:r>
            <a:r>
              <a:rPr lang="en-US" sz="2000" dirty="0" err="1"/>
              <a:t>itici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/>
              <a:t>terimidir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ikincisi</a:t>
            </a:r>
            <a:r>
              <a:rPr lang="en-US" sz="2000" dirty="0"/>
              <a:t> </a:t>
            </a:r>
            <a:r>
              <a:rPr lang="en-US" sz="2000" dirty="0" err="1"/>
              <a:t>çekici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enerjidir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</a:p>
          <a:p>
            <a:pPr algn="just"/>
            <a:r>
              <a:rPr lang="en-US" sz="2000" dirty="0" err="1" smtClean="0"/>
              <a:t>Potansiyel</a:t>
            </a:r>
            <a:r>
              <a:rPr lang="en-US" sz="2000" dirty="0" smtClean="0"/>
              <a:t> </a:t>
            </a:r>
            <a:r>
              <a:rPr lang="en-US" sz="2000" dirty="0" err="1"/>
              <a:t>enerji</a:t>
            </a:r>
            <a:r>
              <a:rPr lang="en-US" sz="2000" dirty="0"/>
              <a:t>, V (r), </a:t>
            </a:r>
            <a:r>
              <a:rPr lang="en-US" sz="2000" dirty="0" err="1"/>
              <a:t>r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  <a:r>
              <a:rPr lang="en-US" sz="2000" dirty="0" err="1"/>
              <a:t>mesafede</a:t>
            </a:r>
            <a:r>
              <a:rPr lang="en-US" sz="2000" dirty="0"/>
              <a:t> minimum, </a:t>
            </a:r>
            <a:r>
              <a:rPr lang="en-US" sz="2000" dirty="0" err="1"/>
              <a:t>V</a:t>
            </a:r>
            <a:r>
              <a:rPr lang="en-US" sz="2000" baseline="-25000" dirty="0" err="1"/>
              <a:t>min</a:t>
            </a:r>
            <a:r>
              <a:rPr lang="en-US" sz="2000" dirty="0" err="1"/>
              <a:t>'den</a:t>
            </a:r>
            <a:r>
              <a:rPr lang="en-US" sz="2000" dirty="0"/>
              <a:t> </a:t>
            </a:r>
            <a:r>
              <a:rPr lang="en-US" sz="2000" dirty="0" err="1"/>
              <a:t>geçer</a:t>
            </a:r>
            <a:r>
              <a:rPr lang="en-US" sz="2000" dirty="0"/>
              <a:t>. Normal </a:t>
            </a:r>
            <a:r>
              <a:rPr lang="en-US" sz="2000" dirty="0" err="1"/>
              <a:t>koşullar</a:t>
            </a:r>
            <a:r>
              <a:rPr lang="en-US" sz="2000" dirty="0"/>
              <a:t> </a:t>
            </a:r>
            <a:r>
              <a:rPr lang="en-US" sz="2000" dirty="0" err="1"/>
              <a:t>altında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, </a:t>
            </a:r>
            <a:r>
              <a:rPr lang="en-US" sz="2000" dirty="0" err="1"/>
              <a:t>r</a:t>
            </a:r>
            <a:r>
              <a:rPr lang="en-US" sz="2000" baseline="-25000" dirty="0" err="1"/>
              <a:t>min</a:t>
            </a:r>
            <a:r>
              <a:rPr lang="en-US" sz="2000" dirty="0" err="1"/>
              <a:t>'lik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denge</a:t>
            </a:r>
            <a:r>
              <a:rPr lang="en-US" sz="2000" dirty="0"/>
              <a:t> </a:t>
            </a:r>
            <a:r>
              <a:rPr lang="en-US" sz="2000" dirty="0" err="1"/>
              <a:t>ayrımındaki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çift</a:t>
            </a:r>
            <a:r>
              <a:rPr lang="en-US" sz="2000" dirty="0"/>
              <a:t> atom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molekülün</a:t>
            </a:r>
            <a:r>
              <a:rPr lang="en-US" sz="2000" dirty="0"/>
              <a:t> </a:t>
            </a:r>
            <a:r>
              <a:rPr lang="en-US" sz="2000" dirty="0" err="1"/>
              <a:t>bağlanma</a:t>
            </a:r>
            <a:r>
              <a:rPr lang="en-US" sz="2000" dirty="0"/>
              <a:t> </a:t>
            </a:r>
            <a:r>
              <a:rPr lang="en-US" sz="2000" dirty="0" err="1"/>
              <a:t>enerjisini</a:t>
            </a:r>
            <a:r>
              <a:rPr lang="en-US" sz="2000" dirty="0"/>
              <a:t> </a:t>
            </a:r>
            <a:r>
              <a:rPr lang="en-US" sz="2000" dirty="0" err="1"/>
              <a:t>temsil</a:t>
            </a:r>
            <a:r>
              <a:rPr lang="en-US" sz="2000" dirty="0"/>
              <a:t> </a:t>
            </a:r>
            <a:r>
              <a:rPr lang="en-US" sz="2000" dirty="0" err="1"/>
              <a:t>eder</a:t>
            </a:r>
            <a:r>
              <a:rPr lang="en-US" sz="2000" dirty="0"/>
              <a:t>. </a:t>
            </a:r>
            <a:r>
              <a:rPr lang="en-US" sz="2000" dirty="0" err="1"/>
              <a:t>Lennard</a:t>
            </a:r>
            <a:r>
              <a:rPr lang="en-US" sz="2000" dirty="0"/>
              <a:t>-Jones </a:t>
            </a:r>
            <a:r>
              <a:rPr lang="en-US" sz="2000" dirty="0" err="1"/>
              <a:t>potansiyeli</a:t>
            </a:r>
            <a:r>
              <a:rPr lang="en-US" sz="2000" dirty="0"/>
              <a:t>, </a:t>
            </a:r>
            <a:r>
              <a:rPr lang="en-US" sz="2000" dirty="0" err="1"/>
              <a:t>V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şu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yazılabilir</a:t>
            </a:r>
            <a:r>
              <a:rPr lang="en-US" sz="2000" dirty="0"/>
              <a:t>: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268" y="5006237"/>
            <a:ext cx="4437556" cy="1324223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7329268" y="6186237"/>
            <a:ext cx="448449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burada</a:t>
            </a:r>
            <a:r>
              <a:rPr lang="en-US" dirty="0"/>
              <a:t> r</a:t>
            </a:r>
            <a:r>
              <a:rPr lang="en-US" baseline="-25000" dirty="0"/>
              <a:t>0</a:t>
            </a:r>
            <a:r>
              <a:rPr lang="en-US" dirty="0"/>
              <a:t>, V (r) </a:t>
            </a:r>
            <a:r>
              <a:rPr lang="en-US" dirty="0" err="1"/>
              <a:t>sıfır</a:t>
            </a:r>
            <a:r>
              <a:rPr lang="en-US" dirty="0"/>
              <a:t> </a:t>
            </a:r>
            <a:r>
              <a:rPr lang="en-US" dirty="0" err="1"/>
              <a:t>olduğunda</a:t>
            </a:r>
            <a:r>
              <a:rPr lang="en-US" dirty="0"/>
              <a:t> </a:t>
            </a:r>
            <a:r>
              <a:rPr lang="en-US" dirty="0" err="1"/>
              <a:t>r'nin</a:t>
            </a:r>
            <a:r>
              <a:rPr lang="en-US" dirty="0"/>
              <a:t> </a:t>
            </a:r>
            <a:r>
              <a:rPr lang="en-US" dirty="0" err="1"/>
              <a:t>değeridir</a:t>
            </a:r>
            <a:r>
              <a:rPr lang="en-US" dirty="0"/>
              <a:t>.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54506" y="24622"/>
            <a:ext cx="460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Zayıf Bağlar-Van der </a:t>
            </a:r>
            <a:r>
              <a:rPr lang="tr-TR" sz="3200" dirty="0" err="1" smtClean="0">
                <a:solidFill>
                  <a:srgbClr val="FF0000"/>
                </a:solidFill>
              </a:rPr>
              <a:t>Waals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266" y="1269581"/>
            <a:ext cx="3484976" cy="950448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5616957" y="1073935"/>
            <a:ext cx="65750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burada</a:t>
            </a:r>
            <a:r>
              <a:rPr lang="en-US" sz="2000" dirty="0"/>
              <a:t> A </a:t>
            </a:r>
            <a:r>
              <a:rPr lang="en-US" sz="2000" dirty="0" err="1"/>
              <a:t>ve</a:t>
            </a:r>
            <a:r>
              <a:rPr lang="en-US" sz="2000" dirty="0"/>
              <a:t> B </a:t>
            </a:r>
            <a:r>
              <a:rPr lang="en-US" sz="2000" dirty="0" err="1"/>
              <a:t>sabittir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r, </a:t>
            </a:r>
            <a:r>
              <a:rPr lang="en-US" sz="2000" dirty="0" err="1"/>
              <a:t>atomlar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moleküller</a:t>
            </a:r>
            <a:r>
              <a:rPr lang="en-US" sz="2000" dirty="0"/>
              <a:t> </a:t>
            </a:r>
            <a:r>
              <a:rPr lang="en-US" sz="2000" dirty="0" err="1"/>
              <a:t>arasındaki</a:t>
            </a:r>
            <a:r>
              <a:rPr lang="en-US" sz="2000" dirty="0"/>
              <a:t> </a:t>
            </a:r>
            <a:r>
              <a:rPr lang="en-US" sz="2000" dirty="0" err="1"/>
              <a:t>mesafedir</a:t>
            </a:r>
            <a:r>
              <a:rPr lang="en-US" sz="2000" dirty="0"/>
              <a:t>. </a:t>
            </a:r>
            <a:r>
              <a:rPr lang="tr-TR" sz="2000" dirty="0" smtClean="0"/>
              <a:t> </a:t>
            </a:r>
            <a:r>
              <a:rPr lang="en-US" sz="2000" dirty="0" smtClean="0"/>
              <a:t>Bu </a:t>
            </a:r>
            <a:r>
              <a:rPr lang="en-US" sz="2000" dirty="0" err="1"/>
              <a:t>denklemin</a:t>
            </a:r>
            <a:r>
              <a:rPr lang="en-US" sz="2000" dirty="0"/>
              <a:t> </a:t>
            </a:r>
            <a:r>
              <a:rPr lang="en-US" sz="2000" dirty="0" err="1"/>
              <a:t>sağ</a:t>
            </a:r>
            <a:r>
              <a:rPr lang="en-US" sz="2000" dirty="0"/>
              <a:t> </a:t>
            </a:r>
            <a:r>
              <a:rPr lang="en-US" sz="2000" dirty="0" err="1"/>
              <a:t>tarafındaki</a:t>
            </a:r>
            <a:r>
              <a:rPr lang="en-US" sz="2000" dirty="0"/>
              <a:t> ilk </a:t>
            </a:r>
            <a:r>
              <a:rPr lang="en-US" sz="2000" dirty="0" err="1"/>
              <a:t>terim</a:t>
            </a:r>
            <a:r>
              <a:rPr lang="en-US" sz="2000" dirty="0"/>
              <a:t> </a:t>
            </a:r>
            <a:r>
              <a:rPr lang="en-US" sz="2000" dirty="0" err="1"/>
              <a:t>itici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/>
              <a:t>terimidir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ikincisi</a:t>
            </a:r>
            <a:r>
              <a:rPr lang="en-US" sz="2000" dirty="0"/>
              <a:t> </a:t>
            </a:r>
            <a:r>
              <a:rPr lang="en-US" sz="2000" dirty="0" err="1"/>
              <a:t>çekici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enerjidir</a:t>
            </a:r>
            <a:r>
              <a:rPr lang="en-US" sz="2000" dirty="0" smtClean="0"/>
              <a:t>.</a:t>
            </a:r>
            <a:r>
              <a:rPr lang="tr-TR" sz="2000" dirty="0" smtClean="0"/>
              <a:t> </a:t>
            </a:r>
          </a:p>
          <a:p>
            <a:pPr algn="just"/>
            <a:r>
              <a:rPr lang="en-US" sz="2000" dirty="0" err="1" smtClean="0"/>
              <a:t>Potansiyel</a:t>
            </a:r>
            <a:r>
              <a:rPr lang="en-US" sz="2000" dirty="0" smtClean="0"/>
              <a:t> </a:t>
            </a:r>
            <a:r>
              <a:rPr lang="en-US" sz="2000" dirty="0" err="1"/>
              <a:t>enerji</a:t>
            </a:r>
            <a:r>
              <a:rPr lang="en-US" sz="2000" dirty="0"/>
              <a:t>, V (r), </a:t>
            </a:r>
            <a:r>
              <a:rPr lang="en-US" sz="2000" dirty="0" err="1"/>
              <a:t>r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  <a:r>
              <a:rPr lang="en-US" sz="2000" dirty="0" err="1"/>
              <a:t>mesafede</a:t>
            </a:r>
            <a:r>
              <a:rPr lang="en-US" sz="2000" dirty="0"/>
              <a:t> minimum, </a:t>
            </a:r>
            <a:r>
              <a:rPr lang="en-US" sz="2000" dirty="0" err="1"/>
              <a:t>V</a:t>
            </a:r>
            <a:r>
              <a:rPr lang="en-US" sz="2000" baseline="-25000" dirty="0" err="1"/>
              <a:t>min</a:t>
            </a:r>
            <a:r>
              <a:rPr lang="en-US" sz="2000" dirty="0" err="1"/>
              <a:t>'den</a:t>
            </a:r>
            <a:r>
              <a:rPr lang="en-US" sz="2000" dirty="0"/>
              <a:t> </a:t>
            </a:r>
            <a:r>
              <a:rPr lang="en-US" sz="2000" dirty="0" err="1"/>
              <a:t>geçer</a:t>
            </a:r>
            <a:r>
              <a:rPr lang="en-US" sz="2000" dirty="0"/>
              <a:t>. Normal </a:t>
            </a:r>
            <a:r>
              <a:rPr lang="en-US" sz="2000" dirty="0" err="1"/>
              <a:t>koşullar</a:t>
            </a:r>
            <a:r>
              <a:rPr lang="en-US" sz="2000" dirty="0"/>
              <a:t> </a:t>
            </a:r>
            <a:r>
              <a:rPr lang="en-US" sz="2000" dirty="0" err="1"/>
              <a:t>altında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, </a:t>
            </a:r>
            <a:r>
              <a:rPr lang="en-US" sz="2000" dirty="0" err="1"/>
              <a:t>r</a:t>
            </a:r>
            <a:r>
              <a:rPr lang="en-US" sz="2000" baseline="-25000" dirty="0" err="1"/>
              <a:t>min</a:t>
            </a:r>
            <a:r>
              <a:rPr lang="en-US" sz="2000" dirty="0" err="1"/>
              <a:t>'lik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denge</a:t>
            </a:r>
            <a:r>
              <a:rPr lang="en-US" sz="2000" dirty="0"/>
              <a:t> </a:t>
            </a:r>
            <a:r>
              <a:rPr lang="en-US" sz="2000" dirty="0" err="1"/>
              <a:t>ayrımındaki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çift</a:t>
            </a:r>
            <a:r>
              <a:rPr lang="en-US" sz="2000" dirty="0"/>
              <a:t> atom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molekülün</a:t>
            </a:r>
            <a:r>
              <a:rPr lang="en-US" sz="2000" dirty="0"/>
              <a:t> </a:t>
            </a:r>
            <a:r>
              <a:rPr lang="en-US" sz="2000" dirty="0" err="1"/>
              <a:t>bağlanma</a:t>
            </a:r>
            <a:r>
              <a:rPr lang="en-US" sz="2000" dirty="0"/>
              <a:t> </a:t>
            </a:r>
            <a:r>
              <a:rPr lang="en-US" sz="2000" dirty="0" err="1"/>
              <a:t>enerjisini</a:t>
            </a:r>
            <a:r>
              <a:rPr lang="en-US" sz="2000" dirty="0"/>
              <a:t> </a:t>
            </a:r>
            <a:r>
              <a:rPr lang="en-US" sz="2000" dirty="0" err="1"/>
              <a:t>temsil</a:t>
            </a:r>
            <a:r>
              <a:rPr lang="en-US" sz="2000" dirty="0"/>
              <a:t> </a:t>
            </a:r>
            <a:r>
              <a:rPr lang="en-US" sz="2000" dirty="0" err="1"/>
              <a:t>eder</a:t>
            </a:r>
            <a:r>
              <a:rPr lang="en-US" sz="2000" dirty="0"/>
              <a:t>. </a:t>
            </a:r>
            <a:r>
              <a:rPr lang="en-US" sz="2000" dirty="0" err="1"/>
              <a:t>Lennard</a:t>
            </a:r>
            <a:r>
              <a:rPr lang="en-US" sz="2000" dirty="0"/>
              <a:t>-Jones </a:t>
            </a:r>
            <a:r>
              <a:rPr lang="en-US" sz="2000" dirty="0" err="1"/>
              <a:t>potansiyeli</a:t>
            </a:r>
            <a:r>
              <a:rPr lang="en-US" sz="2000" dirty="0"/>
              <a:t>, </a:t>
            </a:r>
            <a:r>
              <a:rPr lang="en-US" sz="2000" dirty="0" err="1"/>
              <a:t>V</a:t>
            </a:r>
            <a:r>
              <a:rPr lang="en-US" sz="2000" baseline="-25000" dirty="0" err="1"/>
              <a:t>min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şu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yazılabilir</a:t>
            </a:r>
            <a:r>
              <a:rPr lang="en-US" sz="2000" dirty="0"/>
              <a:t>: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93043" y="435728"/>
            <a:ext cx="2111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Zayıf </a:t>
            </a:r>
            <a:r>
              <a:rPr lang="tr-TR" sz="3200" dirty="0">
                <a:solidFill>
                  <a:srgbClr val="FF0000"/>
                </a:solidFill>
              </a:rPr>
              <a:t>Bağlar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222" y="3974300"/>
            <a:ext cx="4437556" cy="1324223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7118253" y="5644343"/>
            <a:ext cx="448449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burada</a:t>
            </a:r>
            <a:r>
              <a:rPr lang="en-US" dirty="0"/>
              <a:t> r</a:t>
            </a:r>
            <a:r>
              <a:rPr lang="en-US" baseline="-25000" dirty="0"/>
              <a:t>0</a:t>
            </a:r>
            <a:r>
              <a:rPr lang="en-US" dirty="0"/>
              <a:t>, V (r) </a:t>
            </a:r>
            <a:r>
              <a:rPr lang="en-US" dirty="0" err="1"/>
              <a:t>sıfır</a:t>
            </a:r>
            <a:r>
              <a:rPr lang="en-US" dirty="0"/>
              <a:t> </a:t>
            </a:r>
            <a:r>
              <a:rPr lang="en-US" dirty="0" err="1"/>
              <a:t>olduğunda</a:t>
            </a:r>
            <a:r>
              <a:rPr lang="en-US" dirty="0"/>
              <a:t> </a:t>
            </a:r>
            <a:r>
              <a:rPr lang="en-US" dirty="0" err="1"/>
              <a:t>r'nin</a:t>
            </a:r>
            <a:r>
              <a:rPr lang="en-US" dirty="0"/>
              <a:t> </a:t>
            </a:r>
            <a:r>
              <a:rPr lang="en-US" dirty="0" err="1"/>
              <a:t>değeridir</a:t>
            </a:r>
            <a:r>
              <a:rPr lang="en-US" dirty="0"/>
              <a:t>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73612" y="4027732"/>
            <a:ext cx="55895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Termal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/>
              <a:t>kT</a:t>
            </a:r>
            <a:r>
              <a:rPr lang="en-US" sz="2000" dirty="0"/>
              <a:t> </a:t>
            </a:r>
            <a:r>
              <a:rPr lang="en-US" sz="2000" dirty="0" err="1"/>
              <a:t>düzeyinde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, </a:t>
            </a:r>
            <a:r>
              <a:rPr lang="en-US" sz="2000" dirty="0" err="1"/>
              <a:t>burada</a:t>
            </a:r>
            <a:r>
              <a:rPr lang="en-US" sz="2000" dirty="0"/>
              <a:t> k Boltzmann </a:t>
            </a:r>
            <a:r>
              <a:rPr lang="en-US" sz="2000" dirty="0" err="1"/>
              <a:t>sabiti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T </a:t>
            </a:r>
            <a:r>
              <a:rPr lang="en-US" sz="2000" dirty="0" err="1"/>
              <a:t>mutlak</a:t>
            </a:r>
            <a:r>
              <a:rPr lang="en-US" sz="2000" dirty="0"/>
              <a:t> </a:t>
            </a:r>
            <a:r>
              <a:rPr lang="en-US" sz="2000" dirty="0" err="1"/>
              <a:t>sıcaklıktır.Bağın</a:t>
            </a:r>
            <a:r>
              <a:rPr lang="en-US" sz="2000" dirty="0"/>
              <a:t> </a:t>
            </a:r>
            <a:r>
              <a:rPr lang="en-US" sz="2000" dirty="0" err="1"/>
              <a:t>enerjisinin</a:t>
            </a:r>
            <a:r>
              <a:rPr lang="en-US" sz="2000" dirty="0"/>
              <a:t>, </a:t>
            </a:r>
            <a:r>
              <a:rPr lang="en-US" sz="2000" dirty="0" err="1"/>
              <a:t>Vmin'in</a:t>
            </a:r>
            <a:r>
              <a:rPr lang="en-US" sz="2000" dirty="0"/>
              <a:t> </a:t>
            </a:r>
            <a:r>
              <a:rPr lang="en-US" sz="2000" dirty="0" err="1"/>
              <a:t>kT'den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olduğu</a:t>
            </a:r>
            <a:r>
              <a:rPr lang="en-US" sz="2000" dirty="0"/>
              <a:t> </a:t>
            </a:r>
            <a:r>
              <a:rPr lang="en-US" sz="2000" dirty="0" err="1"/>
              <a:t>durumlarda</a:t>
            </a:r>
            <a:r>
              <a:rPr lang="en-US" sz="2000" dirty="0"/>
              <a:t>, atom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molekül</a:t>
            </a:r>
            <a:r>
              <a:rPr lang="en-US" sz="2000" dirty="0"/>
              <a:t> </a:t>
            </a:r>
            <a:r>
              <a:rPr lang="en-US" sz="2000" dirty="0" err="1"/>
              <a:t>çiftlerinin</a:t>
            </a:r>
            <a:r>
              <a:rPr lang="en-US" sz="2000" dirty="0"/>
              <a:t> </a:t>
            </a:r>
            <a:r>
              <a:rPr lang="en-US" sz="2000" dirty="0" err="1"/>
              <a:t>kararlı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sıvı</a:t>
            </a:r>
            <a:r>
              <a:rPr lang="en-US" sz="2000" dirty="0"/>
              <a:t> </a:t>
            </a:r>
            <a:r>
              <a:rPr lang="en-US" sz="2000" dirty="0" err="1"/>
              <a:t>fazın</a:t>
            </a:r>
            <a:r>
              <a:rPr lang="en-US" sz="2000" dirty="0"/>
              <a:t> </a:t>
            </a:r>
            <a:r>
              <a:rPr lang="en-US" sz="2000" dirty="0" err="1"/>
              <a:t>yoğunlaşması</a:t>
            </a:r>
            <a:r>
              <a:rPr lang="en-US" sz="2000" dirty="0"/>
              <a:t> </a:t>
            </a:r>
            <a:r>
              <a:rPr lang="en-US" sz="2000" dirty="0" err="1"/>
              <a:t>beklenebilir</a:t>
            </a:r>
            <a:r>
              <a:rPr lang="en-US" sz="2000" dirty="0"/>
              <a:t>. </a:t>
            </a:r>
            <a:r>
              <a:rPr lang="en-US" sz="2000" dirty="0" err="1"/>
              <a:t>Vmin</a:t>
            </a:r>
            <a:r>
              <a:rPr lang="en-US" sz="2000" dirty="0"/>
              <a:t> </a:t>
            </a:r>
            <a:r>
              <a:rPr lang="en-US" sz="2000" dirty="0" err="1"/>
              <a:t>kT'den</a:t>
            </a:r>
            <a:r>
              <a:rPr lang="en-US" sz="2000" dirty="0"/>
              <a:t> </a:t>
            </a:r>
            <a:r>
              <a:rPr lang="en-US" sz="2000" dirty="0" err="1"/>
              <a:t>düşük</a:t>
            </a:r>
            <a:r>
              <a:rPr lang="en-US" sz="2000" dirty="0"/>
              <a:t> </a:t>
            </a:r>
            <a:r>
              <a:rPr lang="en-US" sz="2000" dirty="0" err="1"/>
              <a:t>olduğunda</a:t>
            </a:r>
            <a:r>
              <a:rPr lang="en-US" sz="2000" dirty="0"/>
              <a:t>, </a:t>
            </a:r>
            <a:r>
              <a:rPr lang="en-US" sz="2000" dirty="0" err="1"/>
              <a:t>bağın</a:t>
            </a:r>
            <a:r>
              <a:rPr lang="en-US" sz="2000" dirty="0"/>
              <a:t> </a:t>
            </a:r>
            <a:r>
              <a:rPr lang="en-US" sz="2000" dirty="0" err="1"/>
              <a:t>çifti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arada</a:t>
            </a:r>
            <a:r>
              <a:rPr lang="en-US" sz="2000" dirty="0"/>
              <a:t> </a:t>
            </a:r>
            <a:r>
              <a:rPr lang="en-US" sz="2000" dirty="0" err="1"/>
              <a:t>tutamayacak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zayıf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r>
              <a:rPr lang="en-US" sz="2000" dirty="0"/>
              <a:t> </a:t>
            </a:r>
            <a:r>
              <a:rPr lang="en-US" sz="2000" dirty="0" err="1"/>
              <a:t>beklenir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muhtemelen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gaz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.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93043" y="435728"/>
            <a:ext cx="460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Zayıf Bağlar-Van der </a:t>
            </a:r>
            <a:r>
              <a:rPr lang="tr-TR" sz="3200" dirty="0" err="1" smtClean="0">
                <a:solidFill>
                  <a:srgbClr val="FF0000"/>
                </a:solidFill>
              </a:rPr>
              <a:t>Waals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801975"/>
            <a:ext cx="80984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Hidrojen</a:t>
            </a:r>
            <a:r>
              <a:rPr lang="en-US" sz="2200" dirty="0" smtClean="0"/>
              <a:t> </a:t>
            </a:r>
            <a:r>
              <a:rPr lang="en-US" sz="2200" dirty="0" err="1"/>
              <a:t>bağı</a:t>
            </a:r>
            <a:r>
              <a:rPr lang="en-US" sz="2200" dirty="0"/>
              <a:t>,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hidrojen</a:t>
            </a:r>
            <a:r>
              <a:rPr lang="en-US" sz="2200" dirty="0"/>
              <a:t> </a:t>
            </a:r>
            <a:r>
              <a:rPr lang="en-US" sz="2200" dirty="0" err="1"/>
              <a:t>atomu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elektronegatif</a:t>
            </a:r>
            <a:r>
              <a:rPr lang="en-US" sz="2200" dirty="0"/>
              <a:t> atom - </a:t>
            </a:r>
            <a:r>
              <a:rPr lang="en-US" sz="2200" dirty="0" err="1"/>
              <a:t>flor</a:t>
            </a:r>
            <a:r>
              <a:rPr lang="en-US" sz="2200" dirty="0"/>
              <a:t>, </a:t>
            </a:r>
            <a:r>
              <a:rPr lang="en-US" sz="2200" dirty="0" err="1"/>
              <a:t>oksijen</a:t>
            </a:r>
            <a:r>
              <a:rPr lang="en-US" sz="2200" dirty="0"/>
              <a:t>, </a:t>
            </a:r>
            <a:r>
              <a:rPr lang="en-US" sz="2200" dirty="0" err="1"/>
              <a:t>klor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nitrojen</a:t>
            </a:r>
            <a:r>
              <a:rPr lang="en-US" sz="2200" dirty="0"/>
              <a:t> - </a:t>
            </a:r>
            <a:r>
              <a:rPr lang="en-US" sz="2200" dirty="0" err="1"/>
              <a:t>arasında</a:t>
            </a:r>
            <a:r>
              <a:rPr lang="en-US" sz="2200" dirty="0"/>
              <a:t> </a:t>
            </a:r>
            <a:r>
              <a:rPr lang="en-US" sz="2200" dirty="0" err="1"/>
              <a:t>olduğunda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zayıf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bağdır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Bağ</a:t>
            </a:r>
            <a:r>
              <a:rPr lang="en-US" sz="2200" dirty="0"/>
              <a:t>, </a:t>
            </a:r>
            <a:r>
              <a:rPr lang="en-US" sz="2200" dirty="0" err="1"/>
              <a:t>hidrojen</a:t>
            </a:r>
            <a:r>
              <a:rPr lang="en-US" sz="2200" dirty="0"/>
              <a:t> </a:t>
            </a:r>
            <a:r>
              <a:rPr lang="en-US" sz="2200" dirty="0" err="1"/>
              <a:t>içeren</a:t>
            </a:r>
            <a:r>
              <a:rPr lang="en-US" sz="2200" dirty="0"/>
              <a:t> dipolar </a:t>
            </a:r>
            <a:r>
              <a:rPr lang="en-US" sz="2200" dirty="0" err="1"/>
              <a:t>moleküllerde</a:t>
            </a:r>
            <a:r>
              <a:rPr lang="en-US" sz="2200" dirty="0"/>
              <a:t> </a:t>
            </a:r>
            <a:r>
              <a:rPr lang="en-US" sz="2200" dirty="0" err="1"/>
              <a:t>bulunan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pozitif</a:t>
            </a:r>
            <a:r>
              <a:rPr lang="en-US" sz="2200" dirty="0"/>
              <a:t> </a:t>
            </a:r>
            <a:r>
              <a:rPr lang="en-US" sz="2200" dirty="0" err="1"/>
              <a:t>yükün</a:t>
            </a:r>
            <a:r>
              <a:rPr lang="en-US" sz="2200" dirty="0"/>
              <a:t>, </a:t>
            </a:r>
            <a:r>
              <a:rPr lang="en-US" sz="2200" dirty="0" err="1"/>
              <a:t>elektronegatif</a:t>
            </a:r>
            <a:r>
              <a:rPr lang="en-US" sz="2200" dirty="0"/>
              <a:t> </a:t>
            </a:r>
            <a:r>
              <a:rPr lang="en-US" sz="2200" dirty="0" err="1"/>
              <a:t>partnerde</a:t>
            </a:r>
            <a:r>
              <a:rPr lang="en-US" sz="2200" dirty="0"/>
              <a:t> </a:t>
            </a:r>
            <a:r>
              <a:rPr lang="en-US" sz="2200" dirty="0" err="1"/>
              <a:t>bulunan</a:t>
            </a:r>
            <a:r>
              <a:rPr lang="en-US" sz="2200" dirty="0"/>
              <a:t> </a:t>
            </a:r>
            <a:r>
              <a:rPr lang="tr-TR" sz="2200" dirty="0" smtClean="0"/>
              <a:t>- </a:t>
            </a:r>
            <a:r>
              <a:rPr lang="en-US" sz="2200" dirty="0" err="1" smtClean="0"/>
              <a:t>kısmi</a:t>
            </a:r>
            <a:r>
              <a:rPr lang="en-US" sz="2200" dirty="0" smtClean="0"/>
              <a:t> </a:t>
            </a:r>
            <a:r>
              <a:rPr lang="en-US" sz="2200" dirty="0" err="1"/>
              <a:t>yük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etkileşiminden</a:t>
            </a:r>
            <a:r>
              <a:rPr lang="en-US" sz="2200" dirty="0"/>
              <a:t> </a:t>
            </a:r>
            <a:r>
              <a:rPr lang="en-US" sz="2200" dirty="0" err="1"/>
              <a:t>kaynaklanır</a:t>
            </a:r>
            <a:r>
              <a:rPr lang="en-US" sz="2200" dirty="0"/>
              <a:t>. </a:t>
            </a:r>
            <a:r>
              <a:rPr lang="tr-TR" sz="2200" dirty="0" smtClean="0"/>
              <a:t>Oksijen </a:t>
            </a:r>
            <a:r>
              <a:rPr lang="tr-TR" sz="2200" dirty="0"/>
              <a:t>ve nitrojen gibi atomlar üzerindeki açıkta kalan yalnız çift elektronlara doğal olarak bağlıdır</a:t>
            </a:r>
            <a:r>
              <a:rPr lang="tr-TR" sz="2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Hidrojen </a:t>
            </a:r>
            <a:r>
              <a:rPr lang="tr-TR" sz="2200" dirty="0"/>
              <a:t>bağı genellikle elektronegatif atomlar arasında noktalı bir bağ olarak çizilir (Şekil 3.3). Bu temsil, hidrojen atomunun bağda belirsiz bir konuma sahip olduğu gerçeğini vurgular</a:t>
            </a:r>
            <a:r>
              <a:rPr lang="tr-TR" sz="22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Düşük </a:t>
            </a:r>
            <a:r>
              <a:rPr lang="tr-TR" sz="2200" dirty="0"/>
              <a:t>sıcaklıklarda elektronegatif atomlardan birine veya diğerine daha yakın bir pozisyon alır ve yüksek sıcaklıklarda bunların ortasında bulunur. Daha yakın atoma bağlanma daha sonra normal </a:t>
            </a:r>
            <a:r>
              <a:rPr lang="tr-TR" sz="2200" dirty="0" smtClean="0"/>
              <a:t>bir </a:t>
            </a:r>
            <a:r>
              <a:rPr lang="tr-TR" sz="2200" dirty="0" smtClean="0">
                <a:latin typeface="Symbol" panose="05050102010706020507" pitchFamily="18" charset="2"/>
              </a:rPr>
              <a:t>s</a:t>
            </a:r>
            <a:r>
              <a:rPr lang="tr-TR" sz="2200" dirty="0" smtClean="0"/>
              <a:t> </a:t>
            </a:r>
            <a:r>
              <a:rPr lang="tr-TR" sz="2200" dirty="0" err="1"/>
              <a:t>kovalent</a:t>
            </a:r>
            <a:r>
              <a:rPr lang="tr-TR" sz="2200" dirty="0"/>
              <a:t> bağ olarak tanımlanır ve diğer atoma bağlanma hidrojen bağıdır.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200" dirty="0" smtClean="0"/>
              <a:t>Genel </a:t>
            </a:r>
            <a:r>
              <a:rPr lang="tr-TR" sz="2200" dirty="0"/>
              <a:t>olarak, örneğin </a:t>
            </a:r>
            <a:r>
              <a:rPr lang="tr-TR" sz="2200" dirty="0" smtClean="0"/>
              <a:t>O-H </a:t>
            </a:r>
            <a:r>
              <a:rPr lang="tr-TR" sz="2200" dirty="0"/>
              <a:t>ve </a:t>
            </a:r>
            <a:r>
              <a:rPr lang="tr-TR" sz="2200" dirty="0" smtClean="0"/>
              <a:t>H---O </a:t>
            </a:r>
            <a:r>
              <a:rPr lang="tr-TR" sz="2200" dirty="0"/>
              <a:t>olmak üzere iki bağlantı aynı düz çizgide değildir. Aralarındaki açı genellikle </a:t>
            </a:r>
            <a:r>
              <a:rPr lang="tr-TR" sz="2200" dirty="0" smtClean="0"/>
              <a:t>180</a:t>
            </a:r>
            <a:r>
              <a:rPr lang="tr-TR" sz="2200" baseline="30000" dirty="0" smtClean="0"/>
              <a:t>o</a:t>
            </a:r>
            <a:r>
              <a:rPr lang="tr-TR" sz="2200" dirty="0" smtClean="0"/>
              <a:t>'den 10</a:t>
            </a:r>
            <a:r>
              <a:rPr lang="tr-TR" sz="2200" baseline="30000" dirty="0" smtClean="0"/>
              <a:t>o</a:t>
            </a:r>
            <a:r>
              <a:rPr lang="tr-TR" sz="2200" dirty="0" smtClean="0"/>
              <a:t> -20</a:t>
            </a:r>
            <a:r>
              <a:rPr lang="tr-TR" sz="2200" baseline="30000" dirty="0" smtClean="0"/>
              <a:t>o </a:t>
            </a:r>
            <a:r>
              <a:rPr lang="tr-TR" sz="2200" dirty="0" smtClean="0"/>
              <a:t>'ye </a:t>
            </a:r>
            <a:r>
              <a:rPr lang="tr-TR" sz="2200" dirty="0"/>
              <a:t>ve bazen çok daha fazla sapma gösterir</a:t>
            </a:r>
            <a:r>
              <a:rPr lang="tr-TR" sz="2200" dirty="0" smtClean="0"/>
              <a:t>.</a:t>
            </a:r>
            <a:endParaRPr lang="en-US" sz="2200" dirty="0"/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4475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Zayıf Bağlar-Hidrojen Bağı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384" y="2378910"/>
            <a:ext cx="3524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9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4981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Kimyasal isimler ve formüller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489109"/>
            <a:ext cx="11672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Bileşikler</a:t>
            </a:r>
            <a:r>
              <a:rPr lang="en-US" sz="2200" dirty="0" smtClean="0"/>
              <a:t> </a:t>
            </a:r>
            <a:r>
              <a:rPr lang="en-US" sz="2200" dirty="0" err="1"/>
              <a:t>genel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endParaRPr lang="tr-TR" sz="2200" dirty="0" smtClean="0"/>
          </a:p>
          <a:p>
            <a:pPr algn="just"/>
            <a:r>
              <a:rPr lang="tr-TR" sz="2200" dirty="0" smtClean="0"/>
              <a:t>1- </a:t>
            </a:r>
            <a:r>
              <a:rPr lang="tr-TR" sz="2200" b="1" dirty="0">
                <a:solidFill>
                  <a:srgbClr val="FF0000"/>
                </a:solidFill>
              </a:rPr>
              <a:t>A</a:t>
            </a:r>
            <a:r>
              <a:rPr lang="en-US" sz="2200" b="1" dirty="0" err="1" smtClean="0">
                <a:solidFill>
                  <a:srgbClr val="FF0000"/>
                </a:solidFill>
              </a:rPr>
              <a:t>laşımlar</a:t>
            </a:r>
            <a:r>
              <a:rPr lang="tr-TR" sz="2200" dirty="0" smtClean="0"/>
              <a:t>: D</a:t>
            </a:r>
            <a:r>
              <a:rPr lang="en-US" sz="2200" dirty="0" err="1" smtClean="0"/>
              <a:t>eğişen</a:t>
            </a:r>
            <a:r>
              <a:rPr lang="en-US" sz="2200" dirty="0" smtClean="0"/>
              <a:t> </a:t>
            </a:r>
            <a:r>
              <a:rPr lang="en-US" sz="2200" dirty="0" err="1"/>
              <a:t>oranlarda</a:t>
            </a:r>
            <a:r>
              <a:rPr lang="en-US" sz="2200" dirty="0"/>
              <a:t> </a:t>
            </a:r>
            <a:r>
              <a:rPr lang="en-US" sz="2200" dirty="0" err="1"/>
              <a:t>metalik</a:t>
            </a:r>
            <a:r>
              <a:rPr lang="en-US" sz="2200" dirty="0"/>
              <a:t> </a:t>
            </a:r>
            <a:r>
              <a:rPr lang="en-US" sz="2200" dirty="0" err="1"/>
              <a:t>elementlerden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metalik</a:t>
            </a:r>
            <a:r>
              <a:rPr lang="en-US" sz="2200" dirty="0"/>
              <a:t> </a:t>
            </a:r>
            <a:r>
              <a:rPr lang="en-US" sz="2200" dirty="0" err="1"/>
              <a:t>malzemelerdir</a:t>
            </a:r>
            <a:endParaRPr lang="tr-TR" sz="2200" dirty="0" smtClean="0"/>
          </a:p>
          <a:p>
            <a:pPr algn="just"/>
            <a:r>
              <a:rPr lang="tr-TR" sz="2200" dirty="0" smtClean="0"/>
              <a:t>2- </a:t>
            </a:r>
            <a:r>
              <a:rPr lang="tr-TR" sz="2200" b="1" dirty="0" smtClean="0">
                <a:solidFill>
                  <a:srgbClr val="FF0000"/>
                </a:solidFill>
              </a:rPr>
              <a:t>İ</a:t>
            </a:r>
            <a:r>
              <a:rPr lang="en-US" sz="2200" b="1" dirty="0" err="1" smtClean="0">
                <a:solidFill>
                  <a:srgbClr val="FF0000"/>
                </a:solidFill>
              </a:rPr>
              <a:t>norganik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bileşikler</a:t>
            </a:r>
            <a:r>
              <a:rPr lang="tr-TR" sz="2200" dirty="0" smtClean="0"/>
              <a:t>: </a:t>
            </a:r>
            <a:r>
              <a:rPr lang="en-US" sz="2200" dirty="0" err="1"/>
              <a:t>İnorganik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, </a:t>
            </a:r>
            <a:r>
              <a:rPr lang="en-US" sz="2200" dirty="0" err="1"/>
              <a:t>kayalar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mineraller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diğer</a:t>
            </a:r>
            <a:r>
              <a:rPr lang="en-US" sz="2200" dirty="0"/>
              <a:t> her </a:t>
            </a:r>
            <a:r>
              <a:rPr lang="en-US" sz="2200" dirty="0" err="1"/>
              <a:t>şeyi</a:t>
            </a:r>
            <a:r>
              <a:rPr lang="en-US" sz="2200" dirty="0"/>
              <a:t> </a:t>
            </a:r>
            <a:r>
              <a:rPr lang="en-US" sz="2200" dirty="0" err="1"/>
              <a:t>içerir</a:t>
            </a:r>
            <a:r>
              <a:rPr lang="en-US" sz="2200" dirty="0"/>
              <a:t>.</a:t>
            </a:r>
            <a:endParaRPr lang="tr-TR" sz="2200" dirty="0" smtClean="0"/>
          </a:p>
          <a:p>
            <a:pPr algn="just"/>
            <a:r>
              <a:rPr lang="tr-TR" sz="2200" dirty="0" smtClean="0"/>
              <a:t>3- </a:t>
            </a:r>
            <a:r>
              <a:rPr lang="tr-TR" sz="2200" b="1" dirty="0" smtClean="0">
                <a:solidFill>
                  <a:srgbClr val="FF0000"/>
                </a:solidFill>
              </a:rPr>
              <a:t>O</a:t>
            </a:r>
            <a:r>
              <a:rPr lang="en-US" sz="2200" b="1" dirty="0" err="1" smtClean="0">
                <a:solidFill>
                  <a:srgbClr val="FF0000"/>
                </a:solidFill>
              </a:rPr>
              <a:t>rganik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bileşikler</a:t>
            </a:r>
            <a:r>
              <a:rPr lang="tr-TR" sz="2200" dirty="0" smtClean="0"/>
              <a:t>: </a:t>
            </a:r>
            <a:r>
              <a:rPr lang="en-US" sz="2200" dirty="0" err="1"/>
              <a:t>Organik</a:t>
            </a:r>
            <a:r>
              <a:rPr lang="en-US" sz="2200" dirty="0"/>
              <a:t> </a:t>
            </a:r>
            <a:r>
              <a:rPr lang="en-US" sz="2200" dirty="0" err="1"/>
              <a:t>bileşikler</a:t>
            </a:r>
            <a:r>
              <a:rPr lang="en-US" sz="2200" dirty="0"/>
              <a:t>, </a:t>
            </a:r>
            <a:r>
              <a:rPr lang="en-US" sz="2200" dirty="0" err="1"/>
              <a:t>karbon</a:t>
            </a:r>
            <a:r>
              <a:rPr lang="en-US" sz="2200" dirty="0"/>
              <a:t> </a:t>
            </a:r>
            <a:r>
              <a:rPr lang="en-US" sz="2200" dirty="0" err="1"/>
              <a:t>bileşikleridir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yaşayan</a:t>
            </a:r>
            <a:r>
              <a:rPr lang="en-US" sz="2200" dirty="0"/>
              <a:t> </a:t>
            </a:r>
            <a:r>
              <a:rPr lang="en-US" sz="2200" dirty="0" err="1"/>
              <a:t>dünyayı</a:t>
            </a:r>
            <a:r>
              <a:rPr lang="en-US" sz="2200" dirty="0"/>
              <a:t> </a:t>
            </a:r>
            <a:r>
              <a:rPr lang="en-US" sz="2200" dirty="0" err="1" smtClean="0"/>
              <a:t>oluşturur</a:t>
            </a:r>
            <a:r>
              <a:rPr lang="en-US" sz="2200" dirty="0" smtClean="0"/>
              <a:t>.</a:t>
            </a:r>
            <a:endParaRPr lang="tr-TR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 err="1" smtClean="0"/>
              <a:t>Moleküller</a:t>
            </a:r>
            <a:r>
              <a:rPr lang="en-US" sz="2200" dirty="0"/>
              <a:t>, </a:t>
            </a:r>
            <a:r>
              <a:rPr lang="en-US" sz="2200" dirty="0" err="1"/>
              <a:t>kararlı</a:t>
            </a:r>
            <a:r>
              <a:rPr lang="en-US" sz="2200" dirty="0"/>
              <a:t> </a:t>
            </a:r>
            <a:r>
              <a:rPr lang="en-US" sz="2200" dirty="0" err="1"/>
              <a:t>yapılarda</a:t>
            </a:r>
            <a:r>
              <a:rPr lang="en-US" sz="2200" dirty="0"/>
              <a:t> </a:t>
            </a:r>
            <a:r>
              <a:rPr lang="en-US" sz="2200" dirty="0" err="1"/>
              <a:t>tanınabilir</a:t>
            </a:r>
            <a:r>
              <a:rPr lang="en-US" sz="2200" dirty="0"/>
              <a:t> </a:t>
            </a:r>
            <a:r>
              <a:rPr lang="en-US" sz="2200" dirty="0" err="1"/>
              <a:t>birimler</a:t>
            </a:r>
            <a:r>
              <a:rPr lang="en-US" sz="2200" dirty="0"/>
              <a:t> </a:t>
            </a:r>
            <a:r>
              <a:rPr lang="en-US" sz="2200" dirty="0" err="1"/>
              <a:t>oluşturmak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kimyasal</a:t>
            </a:r>
            <a:r>
              <a:rPr lang="en-US" sz="2200" dirty="0"/>
              <a:t> </a:t>
            </a:r>
            <a:r>
              <a:rPr lang="en-US" sz="2200" dirty="0" err="1"/>
              <a:t>bağlarla</a:t>
            </a:r>
            <a:r>
              <a:rPr lang="en-US" sz="2200" dirty="0"/>
              <a:t> </a:t>
            </a:r>
            <a:r>
              <a:rPr lang="en-US" sz="2200" dirty="0" err="1"/>
              <a:t>birbirine</a:t>
            </a:r>
            <a:r>
              <a:rPr lang="en-US" sz="2200" dirty="0"/>
              <a:t> </a:t>
            </a:r>
            <a:r>
              <a:rPr lang="en-US" sz="2200" dirty="0" err="1"/>
              <a:t>bağlanan</a:t>
            </a:r>
            <a:r>
              <a:rPr lang="en-US" sz="2200" dirty="0"/>
              <a:t> atom </a:t>
            </a:r>
            <a:r>
              <a:rPr lang="en-US" sz="2200" dirty="0" err="1"/>
              <a:t>gruplarıdır</a:t>
            </a:r>
            <a:r>
              <a:rPr lang="en-US" sz="2200" dirty="0"/>
              <a:t>. </a:t>
            </a:r>
            <a:endParaRPr lang="tr-TR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Moleküllerin</a:t>
            </a:r>
            <a:r>
              <a:rPr lang="en-US" sz="2200" dirty="0" smtClean="0"/>
              <a:t> </a:t>
            </a:r>
            <a:r>
              <a:rPr lang="en-US" sz="2200" dirty="0" err="1"/>
              <a:t>formülleri</a:t>
            </a:r>
            <a:r>
              <a:rPr lang="en-US" sz="2200" dirty="0"/>
              <a:t>, </a:t>
            </a:r>
            <a:r>
              <a:rPr lang="en-US" sz="2200" dirty="0" err="1"/>
              <a:t>atomik</a:t>
            </a:r>
            <a:r>
              <a:rPr lang="en-US" sz="2200" dirty="0"/>
              <a:t> </a:t>
            </a:r>
            <a:r>
              <a:rPr lang="en-US" sz="2200" dirty="0" err="1"/>
              <a:t>sembole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alt </a:t>
            </a:r>
            <a:r>
              <a:rPr lang="en-US" sz="2200" dirty="0" err="1"/>
              <a:t>simge</a:t>
            </a:r>
            <a:r>
              <a:rPr lang="en-US" sz="2200" dirty="0"/>
              <a:t> </a:t>
            </a:r>
            <a:r>
              <a:rPr lang="en-US" sz="2200" dirty="0" err="1"/>
              <a:t>verilen</a:t>
            </a:r>
            <a:r>
              <a:rPr lang="en-US" sz="2200" dirty="0"/>
              <a:t> </a:t>
            </a:r>
            <a:r>
              <a:rPr lang="en-US" sz="2200" dirty="0" err="1"/>
              <a:t>atomların</a:t>
            </a:r>
            <a:r>
              <a:rPr lang="en-US" sz="2200" dirty="0"/>
              <a:t> </a:t>
            </a:r>
            <a:r>
              <a:rPr lang="en-US" sz="2200" dirty="0" err="1"/>
              <a:t>sayısıyla</a:t>
            </a:r>
            <a:r>
              <a:rPr lang="en-US" sz="2200" dirty="0"/>
              <a:t> </a:t>
            </a:r>
            <a:r>
              <a:rPr lang="en-US" sz="2200" dirty="0" err="1"/>
              <a:t>birlikte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dizi</a:t>
            </a:r>
            <a:r>
              <a:rPr lang="en-US" sz="2200" dirty="0"/>
              <a:t> </a:t>
            </a:r>
            <a:r>
              <a:rPr lang="en-US" sz="2200" dirty="0" err="1"/>
              <a:t>atomik</a:t>
            </a:r>
            <a:r>
              <a:rPr lang="en-US" sz="2200" dirty="0"/>
              <a:t> </a:t>
            </a:r>
            <a:r>
              <a:rPr lang="en-US" sz="2200" dirty="0" err="1"/>
              <a:t>sembol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yazılır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algn="just"/>
            <a:r>
              <a:rPr lang="en-US" sz="2200" dirty="0" smtClean="0"/>
              <a:t> </a:t>
            </a:r>
            <a:r>
              <a:rPr lang="en-US" sz="2200" dirty="0" err="1"/>
              <a:t>Örnekler</a:t>
            </a:r>
            <a:r>
              <a:rPr lang="en-US" sz="2200" dirty="0"/>
              <a:t> </a:t>
            </a:r>
            <a:r>
              <a:rPr lang="en-US" sz="2200" dirty="0" err="1"/>
              <a:t>şunlardır</a:t>
            </a:r>
            <a:r>
              <a:rPr lang="en-US" sz="2200" dirty="0"/>
              <a:t>: </a:t>
            </a:r>
            <a:r>
              <a:rPr lang="en-US" sz="2200" dirty="0" err="1"/>
              <a:t>su</a:t>
            </a:r>
            <a:r>
              <a:rPr lang="en-US" sz="2200" dirty="0"/>
              <a:t>, H</a:t>
            </a:r>
            <a:r>
              <a:rPr lang="en-US" sz="2200" baseline="-25000" dirty="0"/>
              <a:t>2</a:t>
            </a:r>
            <a:r>
              <a:rPr lang="en-US" sz="2200" dirty="0"/>
              <a:t>O; </a:t>
            </a:r>
            <a:r>
              <a:rPr lang="en-US" sz="2200" dirty="0" err="1"/>
              <a:t>metan</a:t>
            </a:r>
            <a:r>
              <a:rPr lang="en-US" sz="2200" dirty="0"/>
              <a:t>, CH</a:t>
            </a:r>
            <a:r>
              <a:rPr lang="en-US" sz="2200" baseline="-25000" dirty="0"/>
              <a:t>4</a:t>
            </a:r>
            <a:r>
              <a:rPr lang="en-US" sz="2200" dirty="0"/>
              <a:t>; </a:t>
            </a:r>
            <a:r>
              <a:rPr lang="en-US" sz="2200" dirty="0" err="1"/>
              <a:t>amonyak</a:t>
            </a:r>
            <a:r>
              <a:rPr lang="en-US" sz="2200" dirty="0"/>
              <a:t>, NH</a:t>
            </a:r>
            <a:r>
              <a:rPr lang="en-US" sz="2200" baseline="-25000" dirty="0"/>
              <a:t>3</a:t>
            </a:r>
            <a:r>
              <a:rPr lang="en-US" sz="2200" dirty="0"/>
              <a:t>. </a:t>
            </a:r>
            <a:endParaRPr lang="tr-TR" sz="2200" dirty="0" smtClean="0"/>
          </a:p>
          <a:p>
            <a:pPr algn="just"/>
            <a:r>
              <a:rPr lang="en-US" sz="2200" dirty="0" err="1" smtClean="0"/>
              <a:t>Proteinler</a:t>
            </a:r>
            <a:r>
              <a:rPr lang="en-US" sz="2200" dirty="0" smtClean="0"/>
              <a:t> </a:t>
            </a:r>
            <a:r>
              <a:rPr lang="en-US" sz="2200" dirty="0" err="1"/>
              <a:t>ve</a:t>
            </a:r>
            <a:r>
              <a:rPr lang="en-US" sz="2200" dirty="0"/>
              <a:t> DNA (</a:t>
            </a:r>
            <a:r>
              <a:rPr lang="en-US" sz="2200" dirty="0" err="1"/>
              <a:t>deoksiribonükleik</a:t>
            </a:r>
            <a:r>
              <a:rPr lang="en-US" sz="2200" dirty="0"/>
              <a:t> </a:t>
            </a:r>
            <a:r>
              <a:rPr lang="en-US" sz="2200" dirty="0" err="1"/>
              <a:t>asit</a:t>
            </a:r>
            <a:r>
              <a:rPr lang="en-US" sz="2200" dirty="0"/>
              <a:t>)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yaşam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önemli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moleküller</a:t>
            </a:r>
            <a:r>
              <a:rPr lang="en-US" sz="2200" dirty="0"/>
              <a:t> son </a:t>
            </a:r>
            <a:r>
              <a:rPr lang="en-US" sz="2200" dirty="0" err="1"/>
              <a:t>derece</a:t>
            </a:r>
            <a:r>
              <a:rPr lang="en-US" sz="2200" dirty="0"/>
              <a:t> </a:t>
            </a:r>
            <a:r>
              <a:rPr lang="en-US" sz="2200" dirty="0" err="1"/>
              <a:t>büyüktür</a:t>
            </a:r>
            <a:r>
              <a:rPr lang="en-US" sz="2200" dirty="0"/>
              <a:t>. </a:t>
            </a:r>
            <a:endParaRPr lang="tr-TR" sz="2200" dirty="0" smtClean="0"/>
          </a:p>
          <a:p>
            <a:pPr algn="just"/>
            <a:r>
              <a:rPr lang="en-US" sz="2200" dirty="0" err="1" smtClean="0"/>
              <a:t>Polimerler</a:t>
            </a:r>
            <a:r>
              <a:rPr lang="en-US" sz="2200" dirty="0"/>
              <a:t>, monomer </a:t>
            </a:r>
            <a:r>
              <a:rPr lang="en-US" sz="2200" dirty="0" err="1"/>
              <a:t>adı</a:t>
            </a:r>
            <a:r>
              <a:rPr lang="en-US" sz="2200" dirty="0"/>
              <a:t> </a:t>
            </a:r>
            <a:r>
              <a:rPr lang="en-US" sz="2200" dirty="0" err="1"/>
              <a:t>verilen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küçük</a:t>
            </a:r>
            <a:r>
              <a:rPr lang="en-US" sz="2200" dirty="0"/>
              <a:t> </a:t>
            </a:r>
            <a:r>
              <a:rPr lang="en-US" sz="2200" dirty="0" err="1"/>
              <a:t>moleküllerden</a:t>
            </a:r>
            <a:r>
              <a:rPr lang="en-US" sz="2200" dirty="0"/>
              <a:t> </a:t>
            </a:r>
            <a:r>
              <a:rPr lang="en-US" sz="2200" dirty="0" err="1"/>
              <a:t>oluşan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moleküllerdir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16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 txBox="1">
            <a:spLocks/>
          </p:cNvSpPr>
          <p:nvPr/>
        </p:nvSpPr>
        <p:spPr>
          <a:xfrm>
            <a:off x="8327384" y="-65787"/>
            <a:ext cx="3672689" cy="793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rgbClr val="0070C0"/>
                </a:solidFill>
              </a:rPr>
              <a:t>AGREGASYON</a:t>
            </a:r>
            <a:endParaRPr lang="tr-TR" b="1" i="1" dirty="0">
              <a:solidFill>
                <a:srgbClr val="0070C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93043" y="143340"/>
            <a:ext cx="4981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Kimyasal isimler ve formüller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0478" y="1489109"/>
            <a:ext cx="11672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Moleküller</a:t>
            </a:r>
            <a:r>
              <a:rPr lang="en-US" sz="2200" dirty="0"/>
              <a:t> </a:t>
            </a:r>
            <a:r>
              <a:rPr lang="en-US" sz="2200" dirty="0" err="1"/>
              <a:t>içindeki</a:t>
            </a:r>
            <a:r>
              <a:rPr lang="en-US" sz="2200" dirty="0"/>
              <a:t> </a:t>
            </a:r>
            <a:r>
              <a:rPr lang="en-US" sz="2200" dirty="0" err="1"/>
              <a:t>atomlar</a:t>
            </a:r>
            <a:r>
              <a:rPr lang="en-US" sz="2200" dirty="0"/>
              <a:t> </a:t>
            </a:r>
            <a:r>
              <a:rPr lang="en-US" sz="2200" dirty="0" err="1"/>
              <a:t>arasındaki</a:t>
            </a:r>
            <a:r>
              <a:rPr lang="en-US" sz="2200" dirty="0"/>
              <a:t> </a:t>
            </a:r>
            <a:r>
              <a:rPr lang="en-US" sz="2200" dirty="0" err="1"/>
              <a:t>bağlar</a:t>
            </a:r>
            <a:r>
              <a:rPr lang="en-US" sz="2200" dirty="0"/>
              <a:t> </a:t>
            </a:r>
            <a:r>
              <a:rPr lang="en-US" sz="2200" dirty="0" err="1"/>
              <a:t>güçlü</a:t>
            </a:r>
            <a:r>
              <a:rPr lang="en-US" sz="2200" dirty="0"/>
              <a:t> </a:t>
            </a:r>
            <a:r>
              <a:rPr lang="en-US" sz="2200" dirty="0" err="1"/>
              <a:t>olmasına</a:t>
            </a:r>
            <a:r>
              <a:rPr lang="en-US" sz="2200" dirty="0"/>
              <a:t> </a:t>
            </a:r>
            <a:r>
              <a:rPr lang="en-US" sz="2200" dirty="0" err="1"/>
              <a:t>rağmen</a:t>
            </a:r>
            <a:r>
              <a:rPr lang="en-US" sz="2200" dirty="0"/>
              <a:t>, </a:t>
            </a:r>
            <a:r>
              <a:rPr lang="en-US" sz="2200" dirty="0" err="1"/>
              <a:t>moleküller</a:t>
            </a:r>
            <a:r>
              <a:rPr lang="en-US" sz="2200" dirty="0"/>
              <a:t> </a:t>
            </a:r>
            <a:r>
              <a:rPr lang="en-US" sz="2200" dirty="0" err="1"/>
              <a:t>arasındakiler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çok</a:t>
            </a:r>
            <a:r>
              <a:rPr lang="en-US" sz="2200" dirty="0"/>
              <a:t>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zayıftır</a:t>
            </a:r>
            <a:r>
              <a:rPr lang="en-US" sz="2200" dirty="0"/>
              <a:t>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Küçük</a:t>
            </a:r>
            <a:r>
              <a:rPr lang="en-US" sz="2200" dirty="0" smtClean="0"/>
              <a:t> </a:t>
            </a:r>
            <a:r>
              <a:rPr lang="en-US" sz="2200" dirty="0" err="1"/>
              <a:t>moleküller</a:t>
            </a:r>
            <a:r>
              <a:rPr lang="en-US" sz="2200" dirty="0"/>
              <a:t>, </a:t>
            </a:r>
            <a:r>
              <a:rPr lang="en-US" sz="2200" dirty="0" err="1"/>
              <a:t>oda</a:t>
            </a:r>
            <a:r>
              <a:rPr lang="en-US" sz="2200" dirty="0"/>
              <a:t> </a:t>
            </a:r>
            <a:r>
              <a:rPr lang="en-US" sz="2200" dirty="0" err="1"/>
              <a:t>sıcaklığında</a:t>
            </a:r>
            <a:r>
              <a:rPr lang="en-US" sz="2200" dirty="0"/>
              <a:t> </a:t>
            </a:r>
            <a:r>
              <a:rPr lang="en-US" sz="2200" dirty="0" err="1"/>
              <a:t>gaz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var</a:t>
            </a:r>
            <a:r>
              <a:rPr lang="en-US" sz="2200" dirty="0"/>
              <a:t> </a:t>
            </a:r>
            <a:r>
              <a:rPr lang="en-US" sz="2200" dirty="0" err="1"/>
              <a:t>olma</a:t>
            </a:r>
            <a:r>
              <a:rPr lang="en-US" sz="2200" dirty="0"/>
              <a:t> </a:t>
            </a:r>
            <a:r>
              <a:rPr lang="en-US" sz="2200" dirty="0" err="1"/>
              <a:t>eğilimindeyken</a:t>
            </a:r>
            <a:r>
              <a:rPr lang="en-US" sz="2200" dirty="0"/>
              <a:t>, </a:t>
            </a:r>
            <a:r>
              <a:rPr lang="en-US" sz="2200" dirty="0" err="1"/>
              <a:t>daha</a:t>
            </a:r>
            <a:r>
              <a:rPr lang="en-US" sz="2200" dirty="0"/>
              <a:t> </a:t>
            </a:r>
            <a:r>
              <a:rPr lang="en-US" sz="2200" dirty="0" err="1"/>
              <a:t>büyük</a:t>
            </a:r>
            <a:r>
              <a:rPr lang="en-US" sz="2200" dirty="0"/>
              <a:t> </a:t>
            </a:r>
            <a:r>
              <a:rPr lang="en-US" sz="2200" dirty="0" err="1"/>
              <a:t>moleküller</a:t>
            </a:r>
            <a:r>
              <a:rPr lang="en-US" sz="2200" dirty="0"/>
              <a:t> </a:t>
            </a:r>
            <a:r>
              <a:rPr lang="en-US" sz="2200" dirty="0" err="1"/>
              <a:t>sıvılar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var</a:t>
            </a:r>
            <a:r>
              <a:rPr lang="en-US" sz="2200" dirty="0"/>
              <a:t> </a:t>
            </a:r>
            <a:r>
              <a:rPr lang="en-US" sz="2200" dirty="0" err="1"/>
              <a:t>olur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 </a:t>
            </a:r>
            <a:r>
              <a:rPr lang="en-US" sz="2200" dirty="0" err="1"/>
              <a:t>oluşturur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Moleküler</a:t>
            </a:r>
            <a:r>
              <a:rPr lang="en-US" sz="2200" dirty="0" smtClean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katının</a:t>
            </a:r>
            <a:r>
              <a:rPr lang="en-US" sz="2200" dirty="0"/>
              <a:t> </a:t>
            </a:r>
            <a:r>
              <a:rPr lang="en-US" sz="2200" dirty="0" err="1"/>
              <a:t>formülü</a:t>
            </a:r>
            <a:r>
              <a:rPr lang="en-US" sz="2200" dirty="0"/>
              <a:t>, </a:t>
            </a:r>
            <a:r>
              <a:rPr lang="en-US" sz="2200" dirty="0" err="1"/>
              <a:t>katıyı</a:t>
            </a:r>
            <a:r>
              <a:rPr lang="en-US" sz="2200" dirty="0"/>
              <a:t> </a:t>
            </a:r>
            <a:r>
              <a:rPr lang="en-US" sz="2200" dirty="0" err="1"/>
              <a:t>oluşturan</a:t>
            </a:r>
            <a:r>
              <a:rPr lang="en-US" sz="2200" dirty="0"/>
              <a:t> </a:t>
            </a:r>
            <a:r>
              <a:rPr lang="en-US" sz="2200" dirty="0" err="1"/>
              <a:t>moleküllerin</a:t>
            </a:r>
            <a:r>
              <a:rPr lang="en-US" sz="2200" dirty="0"/>
              <a:t> </a:t>
            </a:r>
            <a:r>
              <a:rPr lang="en-US" sz="2200" dirty="0" err="1"/>
              <a:t>formülü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aynıdır</a:t>
            </a:r>
            <a:r>
              <a:rPr lang="en-US" sz="2200" dirty="0" smtClean="0"/>
              <a:t>.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Tüm</a:t>
            </a:r>
            <a:r>
              <a:rPr lang="en-US" sz="2200" dirty="0" smtClean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sıvılar</a:t>
            </a:r>
            <a:r>
              <a:rPr lang="en-US" sz="2200" dirty="0"/>
              <a:t> </a:t>
            </a:r>
            <a:r>
              <a:rPr lang="en-US" sz="2200" dirty="0" err="1"/>
              <a:t>moleküler</a:t>
            </a:r>
            <a:r>
              <a:rPr lang="en-US" sz="2200" dirty="0"/>
              <a:t> </a:t>
            </a:r>
            <a:r>
              <a:rPr lang="en-US" sz="2200" dirty="0" err="1"/>
              <a:t>değildir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 smtClean="0"/>
              <a:t>Birçok</a:t>
            </a:r>
            <a:r>
              <a:rPr lang="en-US" sz="2200" dirty="0" smtClean="0"/>
              <a:t> </a:t>
            </a:r>
            <a:r>
              <a:rPr lang="en-US" sz="2200" dirty="0" err="1"/>
              <a:t>inorganik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sıvı</a:t>
            </a:r>
            <a:r>
              <a:rPr lang="en-US" sz="2200" dirty="0"/>
              <a:t> </a:t>
            </a:r>
            <a:r>
              <a:rPr lang="en-US" sz="2200" dirty="0" err="1"/>
              <a:t>iyonlardan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yüksüz</a:t>
            </a:r>
            <a:r>
              <a:rPr lang="en-US" sz="2200" dirty="0"/>
              <a:t> </a:t>
            </a:r>
            <a:r>
              <a:rPr lang="en-US" sz="2200" dirty="0" err="1"/>
              <a:t>atomlardan</a:t>
            </a:r>
            <a:r>
              <a:rPr lang="en-US" sz="2200" dirty="0"/>
              <a:t> </a:t>
            </a:r>
            <a:r>
              <a:rPr lang="en-US" sz="2200" dirty="0" err="1"/>
              <a:t>oluşur</a:t>
            </a:r>
            <a:r>
              <a:rPr lang="en-US" sz="2200" dirty="0"/>
              <a:t>. </a:t>
            </a:r>
            <a:endParaRPr lang="tr-TR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 </a:t>
            </a:r>
            <a:r>
              <a:rPr lang="en-US" sz="2200" dirty="0" err="1"/>
              <a:t>tür</a:t>
            </a:r>
            <a:r>
              <a:rPr lang="en-US" sz="2200" dirty="0"/>
              <a:t> </a:t>
            </a:r>
            <a:r>
              <a:rPr lang="en-US" sz="2200" dirty="0" err="1"/>
              <a:t>katılar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formül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mevcut</a:t>
            </a:r>
            <a:r>
              <a:rPr lang="en-US" sz="2200" dirty="0"/>
              <a:t> </a:t>
            </a:r>
            <a:r>
              <a:rPr lang="en-US" sz="2200" dirty="0" err="1"/>
              <a:t>atomik</a:t>
            </a:r>
            <a:r>
              <a:rPr lang="en-US" sz="2200" dirty="0"/>
              <a:t> </a:t>
            </a:r>
            <a:r>
              <a:rPr lang="en-US" sz="2200" dirty="0" err="1"/>
              <a:t>türlerin</a:t>
            </a:r>
            <a:r>
              <a:rPr lang="en-US" sz="2200" dirty="0"/>
              <a:t> </a:t>
            </a:r>
            <a:r>
              <a:rPr lang="en-US" sz="2200" dirty="0" err="1"/>
              <a:t>oranını</a:t>
            </a:r>
            <a:r>
              <a:rPr lang="en-US" sz="2200" dirty="0"/>
              <a:t> </a:t>
            </a:r>
            <a:r>
              <a:rPr lang="en-US" sz="2200" dirty="0" err="1"/>
              <a:t>ifade</a:t>
            </a:r>
            <a:r>
              <a:rPr lang="en-US" sz="2200" dirty="0"/>
              <a:t> </a:t>
            </a:r>
            <a:r>
              <a:rPr lang="en-US" sz="2200" dirty="0" err="1"/>
              <a:t>eder</a:t>
            </a:r>
            <a:r>
              <a:rPr lang="en-US" sz="2200" dirty="0"/>
              <a:t>. </a:t>
            </a:r>
            <a:r>
              <a:rPr lang="en-US" sz="2200" dirty="0" err="1"/>
              <a:t>Örneğin</a:t>
            </a:r>
            <a:r>
              <a:rPr lang="en-US" sz="2200" dirty="0"/>
              <a:t>: </a:t>
            </a:r>
            <a:r>
              <a:rPr lang="en-US" sz="2200" dirty="0" err="1"/>
              <a:t>kristalin</a:t>
            </a:r>
            <a:r>
              <a:rPr lang="en-US" sz="2200" dirty="0"/>
              <a:t> kaya </a:t>
            </a:r>
            <a:r>
              <a:rPr lang="en-US" sz="2200" dirty="0" err="1"/>
              <a:t>tuzu</a:t>
            </a:r>
            <a:r>
              <a:rPr lang="en-US" sz="2200" dirty="0"/>
              <a:t>, </a:t>
            </a:r>
            <a:r>
              <a:rPr lang="en-US" sz="2200" dirty="0" err="1"/>
              <a:t>NaCl</a:t>
            </a:r>
            <a:r>
              <a:rPr lang="en-US" sz="2200" dirty="0"/>
              <a:t>, </a:t>
            </a:r>
            <a:r>
              <a:rPr lang="en-US" sz="2200" dirty="0" err="1"/>
              <a:t>aynı</a:t>
            </a:r>
            <a:r>
              <a:rPr lang="en-US" sz="2200" dirty="0"/>
              <a:t> </a:t>
            </a:r>
            <a:r>
              <a:rPr lang="en-US" sz="2200" dirty="0" err="1"/>
              <a:t>zamanda</a:t>
            </a:r>
            <a:r>
              <a:rPr lang="en-US" sz="2200" dirty="0"/>
              <a:t> </a:t>
            </a:r>
            <a:r>
              <a:rPr lang="en-US" sz="2200" dirty="0" err="1"/>
              <a:t>halit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sodyum</a:t>
            </a:r>
            <a:r>
              <a:rPr lang="en-US" sz="2200" dirty="0"/>
              <a:t> </a:t>
            </a:r>
            <a:r>
              <a:rPr lang="en-US" sz="2200" dirty="0" err="1"/>
              <a:t>klorür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da </a:t>
            </a:r>
            <a:r>
              <a:rPr lang="en-US" sz="2200" dirty="0" err="1"/>
              <a:t>adlandırılır</a:t>
            </a:r>
            <a:r>
              <a:rPr lang="en-US" sz="2200" dirty="0"/>
              <a:t>, </a:t>
            </a:r>
            <a:r>
              <a:rPr lang="en-US" sz="2200" dirty="0" err="1"/>
              <a:t>eşit</a:t>
            </a:r>
            <a:r>
              <a:rPr lang="en-US" sz="2200" dirty="0"/>
              <a:t> </a:t>
            </a:r>
            <a:r>
              <a:rPr lang="en-US" sz="2200" dirty="0" err="1"/>
              <a:t>sayıda</a:t>
            </a:r>
            <a:r>
              <a:rPr lang="en-US" sz="2200" dirty="0"/>
              <a:t> </a:t>
            </a:r>
            <a:r>
              <a:rPr lang="en-US" sz="2200" dirty="0" err="1"/>
              <a:t>sodyum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klor</a:t>
            </a:r>
            <a:r>
              <a:rPr lang="en-US" sz="2200" dirty="0"/>
              <a:t> </a:t>
            </a:r>
            <a:r>
              <a:rPr lang="en-US" sz="2200" dirty="0" err="1"/>
              <a:t>atomu</a:t>
            </a:r>
            <a:r>
              <a:rPr lang="en-US" sz="2200" dirty="0"/>
              <a:t> </a:t>
            </a:r>
            <a:r>
              <a:rPr lang="en-US" sz="2200" dirty="0" err="1"/>
              <a:t>içerir</a:t>
            </a:r>
            <a:r>
              <a:rPr lang="en-US" sz="2200" dirty="0"/>
              <a:t>, </a:t>
            </a:r>
            <a:r>
              <a:rPr lang="en-US" sz="2200" dirty="0" err="1"/>
              <a:t>ancak</a:t>
            </a:r>
            <a:r>
              <a:rPr lang="en-US" sz="2200" dirty="0"/>
              <a:t> her </a:t>
            </a:r>
            <a:r>
              <a:rPr lang="en-US" sz="2200" dirty="0" err="1"/>
              <a:t>birinin</a:t>
            </a:r>
            <a:r>
              <a:rPr lang="en-US" sz="2200" dirty="0"/>
              <a:t> </a:t>
            </a:r>
            <a:r>
              <a:rPr lang="en-US" sz="2200" dirty="0" err="1"/>
              <a:t>toplam</a:t>
            </a:r>
            <a:r>
              <a:rPr lang="en-US" sz="2200" dirty="0"/>
              <a:t> </a:t>
            </a:r>
            <a:r>
              <a:rPr lang="en-US" sz="2200" dirty="0" err="1"/>
              <a:t>sayısı</a:t>
            </a:r>
            <a:r>
              <a:rPr lang="en-US" sz="2200" dirty="0"/>
              <a:t> </a:t>
            </a:r>
            <a:r>
              <a:rPr lang="en-US" sz="2200" dirty="0" err="1"/>
              <a:t>numunenin</a:t>
            </a:r>
            <a:r>
              <a:rPr lang="en-US" sz="2200" dirty="0"/>
              <a:t> </a:t>
            </a:r>
            <a:r>
              <a:rPr lang="en-US" sz="2200" dirty="0" err="1"/>
              <a:t>boyutuna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olacaktır</a:t>
            </a:r>
            <a:r>
              <a:rPr lang="en-US" sz="2200" dirty="0"/>
              <a:t>. </a:t>
            </a:r>
            <a:r>
              <a:rPr lang="en-US" sz="2200" dirty="0" err="1"/>
              <a:t>Benzer</a:t>
            </a:r>
            <a:r>
              <a:rPr lang="en-US" sz="2200" dirty="0"/>
              <a:t> </a:t>
            </a:r>
            <a:r>
              <a:rPr lang="en-US" sz="2200" dirty="0" err="1"/>
              <a:t>şekilde</a:t>
            </a:r>
            <a:r>
              <a:rPr lang="en-US" sz="2200" dirty="0"/>
              <a:t>, </a:t>
            </a:r>
            <a:r>
              <a:rPr lang="en-US" sz="2200" dirty="0" smtClean="0"/>
              <a:t>FeS2</a:t>
            </a:r>
            <a:r>
              <a:rPr lang="en-US" sz="2200" dirty="0"/>
              <a:t>,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piritleri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sülfit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da </a:t>
            </a:r>
            <a:r>
              <a:rPr lang="en-US" sz="2200" dirty="0" err="1"/>
              <a:t>adlandırılır</a:t>
            </a:r>
            <a:r>
              <a:rPr lang="en-US" sz="2200" dirty="0"/>
              <a:t>, </a:t>
            </a:r>
            <a:r>
              <a:rPr lang="en-US" sz="2200" dirty="0" err="1"/>
              <a:t>kristallerde</a:t>
            </a:r>
            <a:r>
              <a:rPr lang="en-US" sz="2200" dirty="0"/>
              <a:t> FeS2 </a:t>
            </a:r>
            <a:r>
              <a:rPr lang="en-US" sz="2200" dirty="0" err="1"/>
              <a:t>molekülü</a:t>
            </a:r>
            <a:r>
              <a:rPr lang="en-US" sz="2200" dirty="0"/>
              <a:t> </a:t>
            </a:r>
            <a:r>
              <a:rPr lang="en-US" sz="2200" dirty="0" err="1"/>
              <a:t>bulunmamasına</a:t>
            </a:r>
            <a:r>
              <a:rPr lang="en-US" sz="2200" dirty="0"/>
              <a:t> </a:t>
            </a:r>
            <a:r>
              <a:rPr lang="en-US" sz="2200" dirty="0" err="1"/>
              <a:t>rağmen</a:t>
            </a:r>
            <a:r>
              <a:rPr lang="en-US" sz="2200" dirty="0"/>
              <a:t> her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atomlarının</a:t>
            </a:r>
            <a:r>
              <a:rPr lang="en-US" sz="2200" dirty="0"/>
              <a:t> </a:t>
            </a:r>
            <a:r>
              <a:rPr lang="en-US" sz="2200" dirty="0" err="1"/>
              <a:t>iki</a:t>
            </a:r>
            <a:r>
              <a:rPr lang="en-US" sz="2200" dirty="0"/>
              <a:t> </a:t>
            </a:r>
            <a:r>
              <a:rPr lang="en-US" sz="2200" dirty="0" err="1"/>
              <a:t>katı</a:t>
            </a:r>
            <a:r>
              <a:rPr lang="en-US" sz="2200" dirty="0"/>
              <a:t> </a:t>
            </a:r>
            <a:r>
              <a:rPr lang="en-US" sz="2200" dirty="0" err="1"/>
              <a:t>kükürt</a:t>
            </a:r>
            <a:r>
              <a:rPr lang="en-US" sz="2200" dirty="0"/>
              <a:t> </a:t>
            </a:r>
            <a:r>
              <a:rPr lang="en-US" sz="2200" dirty="0" err="1"/>
              <a:t>atomu</a:t>
            </a:r>
            <a:r>
              <a:rPr lang="en-US" sz="2200" dirty="0"/>
              <a:t> </a:t>
            </a:r>
            <a:r>
              <a:rPr lang="en-US" sz="2200" dirty="0" err="1"/>
              <a:t>içerir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15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6722</TotalTime>
  <Words>3875</Words>
  <Application>Microsoft Office PowerPoint</Application>
  <PresentationFormat>Geniş ekran</PresentationFormat>
  <Paragraphs>252</Paragraphs>
  <Slides>34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Office Teması</vt:lpstr>
      <vt:lpstr>KİMYASAL BAĞLAR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 VE FAZ DİYAGRAMLARI</dc:title>
  <dc:creator>sony</dc:creator>
  <cp:lastModifiedBy>sony</cp:lastModifiedBy>
  <cp:revision>168</cp:revision>
  <dcterms:created xsi:type="dcterms:W3CDTF">2020-04-18T13:10:35Z</dcterms:created>
  <dcterms:modified xsi:type="dcterms:W3CDTF">2021-03-28T14:21:07Z</dcterms:modified>
</cp:coreProperties>
</file>