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59" r:id="rId2"/>
    <p:sldId id="360" r:id="rId3"/>
    <p:sldId id="361" r:id="rId4"/>
    <p:sldId id="362" r:id="rId5"/>
    <p:sldId id="363" r:id="rId6"/>
    <p:sldId id="364" r:id="rId7"/>
    <p:sldId id="365" r:id="rId8"/>
    <p:sldId id="366" r:id="rId9"/>
    <p:sldId id="367" r:id="rId10"/>
    <p:sldId id="368" r:id="rId11"/>
    <p:sldId id="369" r:id="rId12"/>
    <p:sldId id="370" r:id="rId13"/>
    <p:sldId id="371" r:id="rId14"/>
    <p:sldId id="373" r:id="rId15"/>
    <p:sldId id="372"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387" r:id="rId47"/>
    <p:sldId id="388" r:id="rId48"/>
    <p:sldId id="389" r:id="rId49"/>
    <p:sldId id="414" r:id="rId50"/>
    <p:sldId id="413" r:id="rId51"/>
    <p:sldId id="415" r:id="rId52"/>
    <p:sldId id="416" r:id="rId53"/>
    <p:sldId id="417" r:id="rId54"/>
    <p:sldId id="418" r:id="rId55"/>
    <p:sldId id="419" r:id="rId56"/>
    <p:sldId id="420" r:id="rId57"/>
    <p:sldId id="425" r:id="rId58"/>
    <p:sldId id="426" r:id="rId59"/>
    <p:sldId id="427" r:id="rId60"/>
    <p:sldId id="421" r:id="rId61"/>
    <p:sldId id="428" r:id="rId62"/>
    <p:sldId id="429" r:id="rId63"/>
    <p:sldId id="422" r:id="rId64"/>
    <p:sldId id="430" r:id="rId65"/>
    <p:sldId id="423" r:id="rId66"/>
    <p:sldId id="431" r:id="rId67"/>
    <p:sldId id="432" r:id="rId68"/>
    <p:sldId id="424" r:id="rId69"/>
    <p:sldId id="433" r:id="rId70"/>
    <p:sldId id="434"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330" y="7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3DA7D-6B2E-4EF9-9D0E-959171409F66}" type="datetimeFigureOut">
              <a:rPr lang="tr-TR" smtClean="0"/>
              <a:t>10.10.2022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5C13A-FC1E-44A4-A78B-9DB988D58F98}" type="slidenum">
              <a:rPr lang="tr-TR" smtClean="0"/>
              <a:t>‹#›</a:t>
            </a:fld>
            <a:endParaRPr lang="tr-TR"/>
          </a:p>
        </p:txBody>
      </p:sp>
    </p:spTree>
    <p:extLst>
      <p:ext uri="{BB962C8B-B14F-4D97-AF65-F5344CB8AC3E}">
        <p14:creationId xmlns:p14="http://schemas.microsoft.com/office/powerpoint/2010/main" val="266665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8228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77326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36989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851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34B0777-9F57-4F09-B3E0-05874A085A2D}" type="datetimeFigureOut">
              <a:rPr lang="tr-TR" smtClean="0"/>
              <a:t>10.10.2022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559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34B0777-9F57-4F09-B3E0-05874A085A2D}" type="datetimeFigureOut">
              <a:rPr lang="tr-TR" smtClean="0"/>
              <a:t>10.10.2022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00648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34B0777-9F57-4F09-B3E0-05874A085A2D}" type="datetimeFigureOut">
              <a:rPr lang="tr-TR" smtClean="0"/>
              <a:t>10.10.2022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18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34B0777-9F57-4F09-B3E0-05874A085A2D}" type="datetimeFigureOut">
              <a:rPr lang="tr-TR" smtClean="0"/>
              <a:t>10.10.2022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94341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34B0777-9F57-4F09-B3E0-05874A085A2D}" type="datetimeFigureOut">
              <a:rPr lang="tr-TR" smtClean="0"/>
              <a:t>10.10.2022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391477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10.10.2022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426213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10.10.2022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20098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B0777-9F57-4F09-B3E0-05874A085A2D}" type="datetimeFigureOut">
              <a:rPr lang="tr-TR" smtClean="0"/>
              <a:t>10.10.2022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7726A-5902-4726-BA74-8F3EDC4BD855}" type="slidenum">
              <a:rPr lang="tr-TR" smtClean="0"/>
              <a:t>‹#›</a:t>
            </a:fld>
            <a:endParaRPr lang="tr-TR"/>
          </a:p>
        </p:txBody>
      </p:sp>
    </p:spTree>
    <p:extLst>
      <p:ext uri="{BB962C8B-B14F-4D97-AF65-F5344CB8AC3E}">
        <p14:creationId xmlns:p14="http://schemas.microsoft.com/office/powerpoint/2010/main" val="326332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7098418" cy="1077218"/>
          </a:xfrm>
          <a:prstGeom prst="rect">
            <a:avLst/>
          </a:prstGeom>
        </p:spPr>
        <p:txBody>
          <a:bodyPr wrap="none">
            <a:spAutoFit/>
          </a:bodyPr>
          <a:lstStyle/>
          <a:p>
            <a:r>
              <a:rPr lang="en-US" sz="3200" b="1" u="sng" dirty="0">
                <a:solidFill>
                  <a:srgbClr val="FF0000"/>
                </a:solidFill>
              </a:rPr>
              <a:t>Displacement, Velocity, and </a:t>
            </a:r>
            <a:r>
              <a:rPr lang="en-US" sz="3200" b="1" u="sng" dirty="0" smtClean="0">
                <a:solidFill>
                  <a:srgbClr val="FF0000"/>
                </a:solidFill>
              </a:rPr>
              <a:t>Acceleration</a:t>
            </a:r>
            <a:endParaRPr lang="tr-TR" sz="3200" b="1" u="sng" dirty="0" smtClean="0">
              <a:solidFill>
                <a:srgbClr val="FF0000"/>
              </a:solidFill>
            </a:endParaRPr>
          </a:p>
          <a:p>
            <a:r>
              <a:rPr lang="tr-TR" sz="3200" b="1" u="sng" dirty="0" smtClean="0">
                <a:solidFill>
                  <a:srgbClr val="FF0000"/>
                </a:solidFill>
              </a:rPr>
              <a:t> </a:t>
            </a:r>
            <a:r>
              <a:rPr lang="en-US" sz="3200" dirty="0"/>
              <a:t>in Two Dimensions </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36281" y="1444682"/>
            <a:ext cx="8976946" cy="2031325"/>
          </a:xfrm>
          <a:prstGeom prst="rect">
            <a:avLst/>
          </a:prstGeom>
        </p:spPr>
        <p:txBody>
          <a:bodyPr wrap="square">
            <a:spAutoFit/>
          </a:bodyPr>
          <a:lstStyle/>
          <a:p>
            <a:r>
              <a:rPr lang="en-US" dirty="0" smtClean="0"/>
              <a:t>In </a:t>
            </a:r>
            <a:r>
              <a:rPr lang="en-US" dirty="0"/>
              <a:t>one-dimensional motion, as discussed in </a:t>
            </a:r>
            <a:r>
              <a:rPr lang="tr-TR" dirty="0" err="1" smtClean="0"/>
              <a:t>before</a:t>
            </a:r>
            <a:r>
              <a:rPr lang="tr-TR" dirty="0" smtClean="0"/>
              <a:t> </a:t>
            </a:r>
            <a:r>
              <a:rPr lang="tr-TR" dirty="0" err="1" smtClean="0"/>
              <a:t>lecture</a:t>
            </a:r>
            <a:r>
              <a:rPr lang="en-US" dirty="0" smtClean="0"/>
              <a:t>, </a:t>
            </a:r>
            <a:r>
              <a:rPr lang="en-US" dirty="0"/>
              <a:t>the direction of a vector quantity such as a velocity or acceleration can be taken into account by specifying whether the quantity is positive or negative. </a:t>
            </a:r>
            <a:endParaRPr lang="tr-TR" dirty="0" smtClean="0"/>
          </a:p>
          <a:p>
            <a:r>
              <a:rPr lang="en-US" dirty="0" smtClean="0"/>
              <a:t>The </a:t>
            </a:r>
            <a:r>
              <a:rPr lang="en-US" dirty="0"/>
              <a:t>velocity of a rocket, for example, is positive if the rocket is going up and negative if it’s going down. This simple solution is no longer available in two or three dimensions. Instead, we must make full use of the vector concept. </a:t>
            </a:r>
            <a:endParaRPr lang="tr-TR" dirty="0" smtClean="0"/>
          </a:p>
          <a:p>
            <a:r>
              <a:rPr lang="en-US" dirty="0" smtClean="0"/>
              <a:t>Consider </a:t>
            </a:r>
            <a:r>
              <a:rPr lang="en-US" dirty="0"/>
              <a:t>an object moving through space as shown in Figure</a:t>
            </a:r>
            <a:endParaRPr lang="tr-TR" dirty="0"/>
          </a:p>
        </p:txBody>
      </p:sp>
      <p:pic>
        <p:nvPicPr>
          <p:cNvPr id="8" name="Resim 7"/>
          <p:cNvPicPr>
            <a:picLocks noChangeAspect="1"/>
          </p:cNvPicPr>
          <p:nvPr/>
        </p:nvPicPr>
        <p:blipFill>
          <a:blip r:embed="rId2"/>
          <a:stretch>
            <a:fillRect/>
          </a:stretch>
        </p:blipFill>
        <p:spPr>
          <a:xfrm>
            <a:off x="7930137" y="2990662"/>
            <a:ext cx="3927113" cy="3450602"/>
          </a:xfrm>
          <a:prstGeom prst="rect">
            <a:avLst/>
          </a:prstGeom>
        </p:spPr>
      </p:pic>
      <mc:AlternateContent xmlns:mc="http://schemas.openxmlformats.org/markup-compatibility/2006">
        <mc:Choice xmlns:a14="http://schemas.microsoft.com/office/drawing/2010/main" Requires="a14">
          <p:sp>
            <p:nvSpPr>
              <p:cNvPr id="10" name="Dikdörtgen 9"/>
              <p:cNvSpPr/>
              <p:nvPr/>
            </p:nvSpPr>
            <p:spPr>
              <a:xfrm>
                <a:off x="381199" y="3741696"/>
                <a:ext cx="6096000" cy="2330574"/>
              </a:xfrm>
              <a:prstGeom prst="rect">
                <a:avLst/>
              </a:prstGeom>
            </p:spPr>
            <p:txBody>
              <a:bodyPr>
                <a:spAutoFit/>
              </a:bodyPr>
              <a:lstStyle/>
              <a:p>
                <a:pPr algn="just"/>
                <a:r>
                  <a:rPr lang="en-US" dirty="0" smtClean="0"/>
                  <a:t>When the object is at some point </a:t>
                </a:r>
                <a:r>
                  <a:rPr lang="tr-TR" dirty="0" smtClean="0"/>
                  <a:t>P </a:t>
                </a:r>
                <a:r>
                  <a:rPr lang="en-US" dirty="0" smtClean="0"/>
                  <a:t>at </a:t>
                </a:r>
                <a:r>
                  <a:rPr lang="en-US" dirty="0"/>
                  <a:t>time </a:t>
                </a:r>
                <a:r>
                  <a:rPr lang="tr-TR" dirty="0" smtClean="0"/>
                  <a:t>t</a:t>
                </a:r>
                <a:r>
                  <a:rPr lang="en-US" baseline="-25000" dirty="0" err="1" smtClean="0"/>
                  <a:t>i</a:t>
                </a:r>
                <a:r>
                  <a:rPr lang="en-US" dirty="0" smtClean="0"/>
                  <a:t>, </a:t>
                </a:r>
                <a:r>
                  <a:rPr lang="en-US" dirty="0"/>
                  <a:t>its position is described by the position vector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𝑖</m:t>
                            </m:r>
                          </m:sub>
                        </m:sSub>
                      </m:e>
                    </m:acc>
                  </m:oMath>
                </a14:m>
                <a:r>
                  <a:rPr lang="en-US" dirty="0" smtClean="0"/>
                  <a:t>, </a:t>
                </a:r>
                <a:r>
                  <a:rPr lang="en-US" dirty="0"/>
                  <a:t>drawn from the origin to </a:t>
                </a:r>
                <a:r>
                  <a:rPr lang="tr-TR" dirty="0" smtClean="0"/>
                  <a:t>P</a:t>
                </a:r>
                <a:r>
                  <a:rPr lang="en-US" dirty="0" smtClean="0"/>
                  <a:t>. </a:t>
                </a:r>
                <a:r>
                  <a:rPr lang="en-US" dirty="0"/>
                  <a:t>When the object has moved to some other point at time </a:t>
                </a:r>
                <a:r>
                  <a:rPr lang="en-US" dirty="0" smtClean="0"/>
                  <a:t>t</a:t>
                </a:r>
                <a:r>
                  <a:rPr lang="tr-TR" baseline="-25000" dirty="0" smtClean="0"/>
                  <a:t>f</a:t>
                </a:r>
                <a:r>
                  <a:rPr lang="en-US" dirty="0" smtClean="0"/>
                  <a:t>, </a:t>
                </a:r>
                <a:r>
                  <a:rPr lang="en-US" dirty="0"/>
                  <a:t>its position </a:t>
                </a:r>
                <a:r>
                  <a:rPr lang="en-US" dirty="0" smtClean="0"/>
                  <a:t>vector</a:t>
                </a:r>
                <a:r>
                  <a:rPr lang="tr-TR" dirty="0" smtClean="0"/>
                  <a:t> is </a:t>
                </a:r>
                <a:r>
                  <a:rPr lang="en-US" dirty="0" smtClean="0"/>
                  <a:t>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𝑓</m:t>
                            </m:r>
                          </m:sub>
                        </m:sSub>
                      </m:e>
                    </m:acc>
                  </m:oMath>
                </a14:m>
                <a:r>
                  <a:rPr lang="en-US" dirty="0"/>
                  <a:t>, </a:t>
                </a:r>
                <a:r>
                  <a:rPr lang="en-US" dirty="0"/>
                  <a:t>. From the vector diagram in </a:t>
                </a:r>
                <a:r>
                  <a:rPr lang="en-US" dirty="0" smtClean="0"/>
                  <a:t>Figure, </a:t>
                </a:r>
                <a:r>
                  <a:rPr lang="en-US" dirty="0"/>
                  <a:t>the final position vector is the sum of the initial position vector and the displacement </a:t>
                </a:r>
                <a:endParaRPr lang="tr-TR" dirty="0" smtClean="0"/>
              </a:p>
              <a:p>
                <a:pPr algn="just"/>
                <a:endParaRPr lang="tr-TR" dirty="0" smtClean="0"/>
              </a:p>
              <a:p>
                <a:pPr algn="just"/>
                <a:r>
                  <a:rPr lang="en-US" dirty="0" smtClean="0"/>
                  <a:t>From </a:t>
                </a:r>
                <a:r>
                  <a:rPr lang="en-US" dirty="0"/>
                  <a:t>this relationship, we obtain the following one:</a:t>
                </a:r>
                <a:endParaRPr lang="tr-TR" dirty="0"/>
              </a:p>
            </p:txBody>
          </p:sp>
        </mc:Choice>
        <mc:Fallback>
          <p:sp>
            <p:nvSpPr>
              <p:cNvPr id="10" name="Dikdörtgen 9"/>
              <p:cNvSpPr>
                <a:spLocks noRot="1" noChangeAspect="1" noMove="1" noResize="1" noEditPoints="1" noAdjustHandles="1" noChangeArrowheads="1" noChangeShapeType="1" noTextEdit="1"/>
              </p:cNvSpPr>
              <p:nvPr/>
            </p:nvSpPr>
            <p:spPr>
              <a:xfrm>
                <a:off x="381199" y="3741696"/>
                <a:ext cx="6096000" cy="2330574"/>
              </a:xfrm>
              <a:prstGeom prst="rect">
                <a:avLst/>
              </a:prstGeom>
              <a:blipFill>
                <a:blip r:embed="rId3"/>
                <a:stretch>
                  <a:fillRect l="-900" t="-1571" r="-800" b="-3403"/>
                </a:stretch>
              </a:blipFill>
            </p:spPr>
            <p:txBody>
              <a:bodyPr/>
              <a:lstStyle/>
              <a:p>
                <a:r>
                  <a:rPr lang="tr-TR">
                    <a:noFill/>
                  </a:rPr>
                  <a:t> </a:t>
                </a:r>
              </a:p>
            </p:txBody>
          </p:sp>
        </mc:Fallback>
      </mc:AlternateContent>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21" name="Dikdörtgen 20"/>
              <p:cNvSpPr/>
              <p:nvPr/>
            </p:nvSpPr>
            <p:spPr>
              <a:xfrm>
                <a:off x="2118793" y="5143500"/>
                <a:ext cx="2620812" cy="391582"/>
              </a:xfrm>
              <a:prstGeom prst="rect">
                <a:avLst/>
              </a:prstGeom>
            </p:spPr>
            <p:txBody>
              <a:bodyPr wrap="square">
                <a:spAutoFit/>
              </a:bodyPr>
              <a:lstStyle/>
              <a:p>
                <a:r>
                  <a:rPr lang="tr-TR" dirty="0" smtClean="0"/>
                  <a:t> </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tr-TR" i="1">
                            <a:latin typeface="Cambria Math" panose="02040503050406030204" pitchFamily="18" charset="0"/>
                          </a:rPr>
                          <m:t>𝑟</m:t>
                        </m:r>
                      </m:e>
                    </m:acc>
                    <m:r>
                      <a:rPr lang="tr-TR" b="0" i="1" smtClean="0">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𝑓</m:t>
                            </m:r>
                          </m:sub>
                        </m:sSub>
                      </m:e>
                    </m:acc>
                    <m:r>
                      <a:rPr lang="tr-TR"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𝑖</m:t>
                            </m:r>
                          </m:sub>
                        </m:sSub>
                      </m:e>
                    </m:acc>
                  </m:oMath>
                </a14:m>
                <a:r>
                  <a:rPr lang="tr-TR" dirty="0" smtClean="0"/>
                  <a:t>+</a:t>
                </a:r>
                <a14:m>
                  <m:oMath xmlns:m="http://schemas.openxmlformats.org/officeDocument/2006/math">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tr-TR" b="0" i="1" smtClean="0">
                            <a:latin typeface="Cambria Math" panose="02040503050406030204" pitchFamily="18" charset="0"/>
                          </a:rPr>
                          <m:t>𝑟</m:t>
                        </m:r>
                      </m:e>
                    </m:acc>
                  </m:oMath>
                </a14:m>
                <a:endParaRPr lang="tr-TR" dirty="0"/>
              </a:p>
            </p:txBody>
          </p:sp>
        </mc:Choice>
        <mc:Fallback>
          <p:sp>
            <p:nvSpPr>
              <p:cNvPr id="21" name="Dikdörtgen 20"/>
              <p:cNvSpPr>
                <a:spLocks noRot="1" noChangeAspect="1" noMove="1" noResize="1" noEditPoints="1" noAdjustHandles="1" noChangeArrowheads="1" noChangeShapeType="1" noTextEdit="1"/>
              </p:cNvSpPr>
              <p:nvPr/>
            </p:nvSpPr>
            <p:spPr>
              <a:xfrm>
                <a:off x="2118793" y="5143500"/>
                <a:ext cx="2620812" cy="391582"/>
              </a:xfrm>
              <a:prstGeom prst="rect">
                <a:avLst/>
              </a:prstGeom>
              <a:blipFill>
                <a:blip r:embed="rId4"/>
                <a:stretch>
                  <a:fillRect t="-20313" b="-20313"/>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6" name="Dikdörtgen 25"/>
              <p:cNvSpPr/>
              <p:nvPr/>
            </p:nvSpPr>
            <p:spPr>
              <a:xfrm>
                <a:off x="3136965" y="6114726"/>
                <a:ext cx="4485966" cy="391582"/>
              </a:xfrm>
              <a:prstGeom prst="rect">
                <a:avLst/>
              </a:prstGeom>
              <a:ln>
                <a:solidFill>
                  <a:srgbClr val="FF0000"/>
                </a:solidFill>
              </a:ln>
            </p:spPr>
            <p:txBody>
              <a:bodyPr wrap="square">
                <a:spAutoFit/>
              </a:bodyPr>
              <a:lstStyle/>
              <a:p>
                <a:r>
                  <a:rPr lang="tr-TR" dirty="0" smtClean="0"/>
                  <a:t> </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tr-TR" i="1">
                            <a:latin typeface="Cambria Math" panose="02040503050406030204" pitchFamily="18" charset="0"/>
                          </a:rPr>
                          <m:t>𝑟</m:t>
                        </m:r>
                      </m:e>
                    </m:acc>
                    <m:r>
                      <a:rPr lang="tr-TR"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𝑓</m:t>
                            </m:r>
                          </m:sub>
                        </m:sSub>
                      </m:e>
                    </m:acc>
                    <m:r>
                      <a:rPr lang="tr-TR"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𝑖</m:t>
                            </m:r>
                          </m:sub>
                        </m:sSub>
                      </m:e>
                    </m:acc>
                    <m:r>
                      <a:rPr lang="tr-TR" b="0" i="1" smtClean="0">
                        <a:latin typeface="Cambria Math" panose="02040503050406030204" pitchFamily="18" charset="0"/>
                      </a:rPr>
                      <m:t>            </m:t>
                    </m:r>
                    <m:r>
                      <a:rPr lang="tr-TR" b="0" i="1" smtClean="0">
                        <a:latin typeface="Cambria Math" panose="02040503050406030204" pitchFamily="18" charset="0"/>
                      </a:rPr>
                      <m:t>𝑆𝐼</m:t>
                    </m:r>
                    <m:r>
                      <a:rPr lang="tr-TR" b="0" i="1" smtClean="0">
                        <a:latin typeface="Cambria Math" panose="02040503050406030204" pitchFamily="18" charset="0"/>
                      </a:rPr>
                      <m:t> </m:t>
                    </m:r>
                    <m:r>
                      <a:rPr lang="tr-TR" b="0" i="1" smtClean="0">
                        <a:latin typeface="Cambria Math" panose="02040503050406030204" pitchFamily="18" charset="0"/>
                      </a:rPr>
                      <m:t>𝑢𝑛𝑖𝑡</m:t>
                    </m:r>
                    <m:r>
                      <a:rPr lang="tr-TR" b="0" i="1" smtClean="0">
                        <a:latin typeface="Cambria Math" panose="02040503050406030204" pitchFamily="18" charset="0"/>
                      </a:rPr>
                      <m:t>:</m:t>
                    </m:r>
                    <m:r>
                      <a:rPr lang="tr-TR" b="0" i="1" smtClean="0">
                        <a:latin typeface="Cambria Math" panose="02040503050406030204" pitchFamily="18" charset="0"/>
                      </a:rPr>
                      <m:t>𝑚𝑒𝑡𝑒𝑟</m:t>
                    </m:r>
                    <m:r>
                      <a:rPr lang="tr-TR" b="0" i="1" smtClean="0">
                        <a:latin typeface="Cambria Math" panose="02040503050406030204" pitchFamily="18" charset="0"/>
                      </a:rPr>
                      <m:t> (</m:t>
                    </m:r>
                    <m:r>
                      <a:rPr lang="tr-TR" b="0" i="1" smtClean="0">
                        <a:latin typeface="Cambria Math" panose="02040503050406030204" pitchFamily="18" charset="0"/>
                      </a:rPr>
                      <m:t>𝑚</m:t>
                    </m:r>
                    <m:r>
                      <a:rPr lang="tr-TR" b="0" i="1" smtClean="0">
                        <a:latin typeface="Cambria Math" panose="02040503050406030204" pitchFamily="18" charset="0"/>
                      </a:rPr>
                      <m:t>)</m:t>
                    </m:r>
                  </m:oMath>
                </a14:m>
                <a:endParaRPr lang="tr-TR" dirty="0"/>
              </a:p>
            </p:txBody>
          </p:sp>
        </mc:Choice>
        <mc:Fallback>
          <p:sp>
            <p:nvSpPr>
              <p:cNvPr id="26" name="Dikdörtgen 25"/>
              <p:cNvSpPr>
                <a:spLocks noRot="1" noChangeAspect="1" noMove="1" noResize="1" noEditPoints="1" noAdjustHandles="1" noChangeArrowheads="1" noChangeShapeType="1" noTextEdit="1"/>
              </p:cNvSpPr>
              <p:nvPr/>
            </p:nvSpPr>
            <p:spPr>
              <a:xfrm>
                <a:off x="3136965" y="6114726"/>
                <a:ext cx="4485966" cy="391582"/>
              </a:xfrm>
              <a:prstGeom prst="rect">
                <a:avLst/>
              </a:prstGeom>
              <a:blipFill>
                <a:blip r:embed="rId5"/>
                <a:stretch>
                  <a:fillRect t="-18182" b="-9091"/>
                </a:stretch>
              </a:blipFill>
              <a:ln>
                <a:solidFill>
                  <a:srgbClr val="FF0000"/>
                </a:solidFill>
              </a:ln>
            </p:spPr>
            <p:txBody>
              <a:bodyPr/>
              <a:lstStyle/>
              <a:p>
                <a:r>
                  <a:rPr lang="tr-TR">
                    <a:noFill/>
                  </a:rPr>
                  <a:t> </a:t>
                </a:r>
              </a:p>
            </p:txBody>
          </p:sp>
        </mc:Fallback>
      </mc:AlternateContent>
    </p:spTree>
    <p:extLst>
      <p:ext uri="{BB962C8B-B14F-4D97-AF65-F5344CB8AC3E}">
        <p14:creationId xmlns:p14="http://schemas.microsoft.com/office/powerpoint/2010/main" val="306889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2"/>
          <a:stretch>
            <a:fillRect/>
          </a:stretch>
        </p:blipFill>
        <p:spPr>
          <a:xfrm>
            <a:off x="5419860" y="1531943"/>
            <a:ext cx="6639388" cy="4217726"/>
          </a:xfrm>
          <a:prstGeom prst="rect">
            <a:avLst/>
          </a:prstGeom>
        </p:spPr>
      </p:pic>
      <p:sp>
        <p:nvSpPr>
          <p:cNvPr id="8" name="Dikdörtgen 7"/>
          <p:cNvSpPr/>
          <p:nvPr/>
        </p:nvSpPr>
        <p:spPr>
          <a:xfrm>
            <a:off x="0" y="749298"/>
            <a:ext cx="6096000" cy="1200329"/>
          </a:xfrm>
          <a:prstGeom prst="rect">
            <a:avLst/>
          </a:prstGeom>
        </p:spPr>
        <p:txBody>
          <a:bodyPr>
            <a:spAutoFit/>
          </a:bodyPr>
          <a:lstStyle/>
          <a:p>
            <a:pPr algn="just"/>
            <a:r>
              <a:rPr lang="en-US" sz="2400" dirty="0"/>
              <a:t>The object’s speed v can be calculated from the components of the velocity using the Pythagorean theorem: </a:t>
            </a:r>
            <a:endParaRPr lang="tr-TR" sz="2400" dirty="0"/>
          </a:p>
        </p:txBody>
      </p:sp>
      <p:pic>
        <p:nvPicPr>
          <p:cNvPr id="11" name="Resim 10"/>
          <p:cNvPicPr>
            <a:picLocks noChangeAspect="1"/>
          </p:cNvPicPr>
          <p:nvPr/>
        </p:nvPicPr>
        <p:blipFill>
          <a:blip r:embed="rId3"/>
          <a:stretch>
            <a:fillRect/>
          </a:stretch>
        </p:blipFill>
        <p:spPr>
          <a:xfrm>
            <a:off x="1236434" y="2194280"/>
            <a:ext cx="3328700" cy="901522"/>
          </a:xfrm>
          <a:prstGeom prst="rect">
            <a:avLst/>
          </a:prstGeom>
        </p:spPr>
      </p:pic>
      <p:pic>
        <p:nvPicPr>
          <p:cNvPr id="30" name="Resim 29"/>
          <p:cNvPicPr>
            <a:picLocks noChangeAspect="1"/>
          </p:cNvPicPr>
          <p:nvPr/>
        </p:nvPicPr>
        <p:blipFill>
          <a:blip r:embed="rId4"/>
          <a:stretch>
            <a:fillRect/>
          </a:stretch>
        </p:blipFill>
        <p:spPr>
          <a:xfrm>
            <a:off x="1370660" y="4089038"/>
            <a:ext cx="2825080" cy="1032825"/>
          </a:xfrm>
          <a:prstGeom prst="rect">
            <a:avLst/>
          </a:prstGeom>
        </p:spPr>
      </p:pic>
      <p:sp>
        <p:nvSpPr>
          <p:cNvPr id="31" name="Dikdörtgen 30"/>
          <p:cNvSpPr/>
          <p:nvPr/>
        </p:nvSpPr>
        <p:spPr>
          <a:xfrm>
            <a:off x="146539" y="3152529"/>
            <a:ext cx="5386160" cy="830997"/>
          </a:xfrm>
          <a:prstGeom prst="rect">
            <a:avLst/>
          </a:prstGeom>
        </p:spPr>
        <p:txBody>
          <a:bodyPr wrap="square">
            <a:spAutoFit/>
          </a:bodyPr>
          <a:lstStyle/>
          <a:p>
            <a:r>
              <a:rPr lang="en-US" sz="2400" dirty="0"/>
              <a:t>The angle that the velocity vector makes with the x-axis is given by</a:t>
            </a:r>
            <a:endParaRPr lang="tr-TR" sz="2400" dirty="0"/>
          </a:p>
        </p:txBody>
      </p:sp>
      <p:sp>
        <p:nvSpPr>
          <p:cNvPr id="32" name="Dikdörtgen 31"/>
          <p:cNvSpPr/>
          <p:nvPr/>
        </p:nvSpPr>
        <p:spPr>
          <a:xfrm>
            <a:off x="91013" y="5565338"/>
            <a:ext cx="9756854" cy="1200329"/>
          </a:xfrm>
          <a:prstGeom prst="rect">
            <a:avLst/>
          </a:prstGeom>
          <a:ln>
            <a:solidFill>
              <a:srgbClr val="C00000"/>
            </a:solidFill>
          </a:ln>
        </p:spPr>
        <p:txBody>
          <a:bodyPr wrap="square">
            <a:spAutoFit/>
          </a:bodyPr>
          <a:lstStyle/>
          <a:p>
            <a:r>
              <a:rPr lang="en-US" sz="2400" dirty="0"/>
              <a:t>This formula for u, as previously stated, must be used with care, because the inverse tangent function returns values only between </a:t>
            </a:r>
            <a:r>
              <a:rPr lang="tr-TR" sz="2400" dirty="0" smtClean="0"/>
              <a:t>-</a:t>
            </a:r>
            <a:r>
              <a:rPr lang="en-US" sz="2400" dirty="0" smtClean="0"/>
              <a:t>90</a:t>
            </a:r>
            <a:r>
              <a:rPr lang="en-US" sz="2400" dirty="0"/>
              <a:t>° and </a:t>
            </a:r>
            <a:r>
              <a:rPr lang="tr-TR" sz="2400" dirty="0" smtClean="0"/>
              <a:t>+</a:t>
            </a:r>
            <a:r>
              <a:rPr lang="en-US" sz="2400" dirty="0" smtClean="0"/>
              <a:t>90</a:t>
            </a:r>
            <a:r>
              <a:rPr lang="en-US" sz="2400" dirty="0"/>
              <a:t>°. Adding 180° is necessary for vectors lying in the second or third quadrant.</a:t>
            </a:r>
            <a:endParaRPr lang="tr-TR" sz="2400" dirty="0"/>
          </a:p>
        </p:txBody>
      </p:sp>
    </p:spTree>
    <p:extLst>
      <p:ext uri="{BB962C8B-B14F-4D97-AF65-F5344CB8AC3E}">
        <p14:creationId xmlns:p14="http://schemas.microsoft.com/office/powerpoint/2010/main" val="308892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37226" y="797368"/>
            <a:ext cx="10480697" cy="2088767"/>
          </a:xfrm>
          <a:prstGeom prst="rect">
            <a:avLst/>
          </a:prstGeom>
        </p:spPr>
      </p:pic>
      <p:pic>
        <p:nvPicPr>
          <p:cNvPr id="9" name="Resim 8"/>
          <p:cNvPicPr>
            <a:picLocks noChangeAspect="1"/>
          </p:cNvPicPr>
          <p:nvPr/>
        </p:nvPicPr>
        <p:blipFill>
          <a:blip r:embed="rId3"/>
          <a:stretch>
            <a:fillRect/>
          </a:stretch>
        </p:blipFill>
        <p:spPr>
          <a:xfrm>
            <a:off x="396245" y="2803824"/>
            <a:ext cx="8923602" cy="1914733"/>
          </a:xfrm>
          <a:prstGeom prst="rect">
            <a:avLst/>
          </a:prstGeom>
          <a:ln>
            <a:solidFill>
              <a:srgbClr val="C00000"/>
            </a:solidFill>
          </a:ln>
        </p:spPr>
      </p:pic>
      <p:pic>
        <p:nvPicPr>
          <p:cNvPr id="10" name="Resim 9"/>
          <p:cNvPicPr>
            <a:picLocks noChangeAspect="1"/>
          </p:cNvPicPr>
          <p:nvPr/>
        </p:nvPicPr>
        <p:blipFill>
          <a:blip r:embed="rId4"/>
          <a:stretch>
            <a:fillRect/>
          </a:stretch>
        </p:blipFill>
        <p:spPr>
          <a:xfrm>
            <a:off x="8233999" y="4861733"/>
            <a:ext cx="3763102" cy="1989686"/>
          </a:xfrm>
          <a:prstGeom prst="rect">
            <a:avLst/>
          </a:prstGeom>
          <a:ln>
            <a:solidFill>
              <a:srgbClr val="C00000"/>
            </a:solidFill>
          </a:ln>
        </p:spPr>
      </p:pic>
    </p:spTree>
    <p:extLst>
      <p:ext uri="{BB962C8B-B14F-4D97-AF65-F5344CB8AC3E}">
        <p14:creationId xmlns:p14="http://schemas.microsoft.com/office/powerpoint/2010/main" val="313613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91013" y="1008766"/>
            <a:ext cx="12114542" cy="4629016"/>
          </a:xfrm>
          <a:prstGeom prst="rect">
            <a:avLst/>
          </a:prstGeom>
        </p:spPr>
      </p:pic>
    </p:spTree>
    <p:extLst>
      <p:ext uri="{BB962C8B-B14F-4D97-AF65-F5344CB8AC3E}">
        <p14:creationId xmlns:p14="http://schemas.microsoft.com/office/powerpoint/2010/main" val="181972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0" y="692507"/>
            <a:ext cx="7387213" cy="1477443"/>
          </a:xfrm>
          <a:prstGeom prst="rect">
            <a:avLst/>
          </a:prstGeom>
        </p:spPr>
      </p:pic>
      <p:pic>
        <p:nvPicPr>
          <p:cNvPr id="9" name="Resim 8"/>
          <p:cNvPicPr>
            <a:picLocks noChangeAspect="1"/>
          </p:cNvPicPr>
          <p:nvPr/>
        </p:nvPicPr>
        <p:blipFill>
          <a:blip r:embed="rId3"/>
          <a:stretch>
            <a:fillRect/>
          </a:stretch>
        </p:blipFill>
        <p:spPr>
          <a:xfrm>
            <a:off x="4976385" y="2453054"/>
            <a:ext cx="7170058" cy="4286992"/>
          </a:xfrm>
          <a:prstGeom prst="rect">
            <a:avLst/>
          </a:prstGeom>
        </p:spPr>
      </p:pic>
    </p:spTree>
    <p:extLst>
      <p:ext uri="{BB962C8B-B14F-4D97-AF65-F5344CB8AC3E}">
        <p14:creationId xmlns:p14="http://schemas.microsoft.com/office/powerpoint/2010/main" val="125124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4976385" y="2453054"/>
            <a:ext cx="7170058" cy="4286992"/>
          </a:xfrm>
          <a:prstGeom prst="rect">
            <a:avLst/>
          </a:prstGeom>
        </p:spPr>
      </p:pic>
      <p:pic>
        <p:nvPicPr>
          <p:cNvPr id="11" name="Resim 10"/>
          <p:cNvPicPr>
            <a:picLocks noChangeAspect="1"/>
          </p:cNvPicPr>
          <p:nvPr/>
        </p:nvPicPr>
        <p:blipFill>
          <a:blip r:embed="rId3"/>
          <a:stretch>
            <a:fillRect/>
          </a:stretch>
        </p:blipFill>
        <p:spPr>
          <a:xfrm>
            <a:off x="134555" y="774050"/>
            <a:ext cx="9625159" cy="2945095"/>
          </a:xfrm>
          <a:prstGeom prst="rect">
            <a:avLst/>
          </a:prstGeom>
        </p:spPr>
      </p:pic>
    </p:spTree>
    <p:extLst>
      <p:ext uri="{BB962C8B-B14F-4D97-AF65-F5344CB8AC3E}">
        <p14:creationId xmlns:p14="http://schemas.microsoft.com/office/powerpoint/2010/main" val="111200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4939113" y="1975321"/>
            <a:ext cx="7170058" cy="4286992"/>
          </a:xfrm>
          <a:prstGeom prst="rect">
            <a:avLst/>
          </a:prstGeom>
        </p:spPr>
      </p:pic>
      <p:sp>
        <p:nvSpPr>
          <p:cNvPr id="10" name="Dikdörtgen 9"/>
          <p:cNvSpPr/>
          <p:nvPr/>
        </p:nvSpPr>
        <p:spPr>
          <a:xfrm>
            <a:off x="131559" y="705376"/>
            <a:ext cx="12014883" cy="1446550"/>
          </a:xfrm>
          <a:prstGeom prst="rect">
            <a:avLst/>
          </a:prstGeom>
        </p:spPr>
        <p:txBody>
          <a:bodyPr wrap="square">
            <a:spAutoFit/>
          </a:bodyPr>
          <a:lstStyle/>
          <a:p>
            <a:r>
              <a:rPr lang="en-US" sz="2200" smtClean="0"/>
              <a:t>In the motion diagram shown in Figure, the acceleration vectors are all the same, pointing downward with magnitude of nearly 10 m/s</a:t>
            </a:r>
            <a:r>
              <a:rPr lang="en-US" sz="2200" baseline="30000" smtClean="0"/>
              <a:t>2</a:t>
            </a:r>
            <a:r>
              <a:rPr lang="en-US" sz="2200" smtClean="0"/>
              <a:t>. By symmetry, we know that the ball will hit the ground at the same speed in the y-direction as when it was thrown, so the velocity in the y-direction goes from 40 m/s to 240 m/s in steps of 210 m/s every second; hence, approximately 8 seconds elapse during the motion. </a:t>
            </a:r>
            <a:endParaRPr lang="tr-TR" sz="2200" dirty="0"/>
          </a:p>
        </p:txBody>
      </p:sp>
      <p:sp>
        <p:nvSpPr>
          <p:cNvPr id="8" name="Dikdörtgen 7"/>
          <p:cNvSpPr/>
          <p:nvPr/>
        </p:nvSpPr>
        <p:spPr>
          <a:xfrm>
            <a:off x="190500" y="2401535"/>
            <a:ext cx="4495739" cy="4154984"/>
          </a:xfrm>
          <a:prstGeom prst="rect">
            <a:avLst/>
          </a:prstGeom>
        </p:spPr>
        <p:txBody>
          <a:bodyPr wrap="square">
            <a:spAutoFit/>
          </a:bodyPr>
          <a:lstStyle/>
          <a:p>
            <a:pPr algn="just"/>
            <a:r>
              <a:rPr lang="en-US" sz="2200" dirty="0"/>
              <a:t>The velocity vector constantly changes direction, but the horizontal velocity never changes because the acceleration in the horizontal direction is zero. Therefore, the displacement of the ball in the x-direction is given </a:t>
            </a:r>
            <a:r>
              <a:rPr lang="en-US" sz="2200" dirty="0" smtClean="0"/>
              <a:t>by</a:t>
            </a:r>
            <a:endParaRPr lang="tr-TR" sz="2200" dirty="0" smtClean="0"/>
          </a:p>
          <a:p>
            <a:pPr algn="just"/>
            <a:endParaRPr lang="tr-TR" sz="2200" dirty="0"/>
          </a:p>
          <a:p>
            <a:pPr algn="just"/>
            <a:endParaRPr lang="tr-TR" sz="2200" dirty="0" smtClean="0"/>
          </a:p>
          <a:p>
            <a:pPr algn="just"/>
            <a:endParaRPr lang="tr-TR" sz="2200" dirty="0"/>
          </a:p>
          <a:p>
            <a:pPr algn="just"/>
            <a:endParaRPr lang="tr-TR" sz="2200" dirty="0" smtClean="0"/>
          </a:p>
          <a:p>
            <a:pPr algn="just"/>
            <a:endParaRPr lang="tr-TR" sz="2200" dirty="0"/>
          </a:p>
        </p:txBody>
      </p:sp>
      <p:pic>
        <p:nvPicPr>
          <p:cNvPr id="11" name="Resim 10"/>
          <p:cNvPicPr>
            <a:picLocks noChangeAspect="1"/>
          </p:cNvPicPr>
          <p:nvPr/>
        </p:nvPicPr>
        <p:blipFill>
          <a:blip r:embed="rId3"/>
          <a:stretch>
            <a:fillRect/>
          </a:stretch>
        </p:blipFill>
        <p:spPr>
          <a:xfrm>
            <a:off x="668716" y="4931623"/>
            <a:ext cx="3438044" cy="496904"/>
          </a:xfrm>
          <a:prstGeom prst="rect">
            <a:avLst/>
          </a:prstGeom>
        </p:spPr>
      </p:pic>
      <p:pic>
        <p:nvPicPr>
          <p:cNvPr id="12" name="Resim 11"/>
          <p:cNvPicPr>
            <a:picLocks noChangeAspect="1"/>
          </p:cNvPicPr>
          <p:nvPr/>
        </p:nvPicPr>
        <p:blipFill>
          <a:blip r:embed="rId4"/>
          <a:stretch>
            <a:fillRect/>
          </a:stretch>
        </p:blipFill>
        <p:spPr>
          <a:xfrm>
            <a:off x="181396" y="6245309"/>
            <a:ext cx="5818394" cy="488941"/>
          </a:xfrm>
          <a:prstGeom prst="rect">
            <a:avLst/>
          </a:prstGeom>
        </p:spPr>
      </p:pic>
    </p:spTree>
    <p:extLst>
      <p:ext uri="{BB962C8B-B14F-4D97-AF65-F5344CB8AC3E}">
        <p14:creationId xmlns:p14="http://schemas.microsoft.com/office/powerpoint/2010/main" val="282826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pic>
        <p:nvPicPr>
          <p:cNvPr id="2" name="Resim 1"/>
          <p:cNvPicPr>
            <a:picLocks noChangeAspect="1"/>
          </p:cNvPicPr>
          <p:nvPr/>
        </p:nvPicPr>
        <p:blipFill>
          <a:blip r:embed="rId2"/>
          <a:stretch>
            <a:fillRect/>
          </a:stretch>
        </p:blipFill>
        <p:spPr>
          <a:xfrm>
            <a:off x="168960" y="797444"/>
            <a:ext cx="11489324" cy="1980480"/>
          </a:xfrm>
          <a:prstGeom prst="rect">
            <a:avLst/>
          </a:prstGeom>
        </p:spPr>
      </p:pic>
      <p:sp>
        <p:nvSpPr>
          <p:cNvPr id="21" name="Dikdörtgen 20"/>
          <p:cNvSpPr/>
          <p:nvPr/>
        </p:nvSpPr>
        <p:spPr>
          <a:xfrm>
            <a:off x="3541853" y="1261641"/>
            <a:ext cx="544010" cy="34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1" name="Resim 30"/>
          <p:cNvPicPr>
            <a:picLocks noChangeAspect="1"/>
          </p:cNvPicPr>
          <p:nvPr/>
        </p:nvPicPr>
        <p:blipFill>
          <a:blip r:embed="rId3"/>
          <a:stretch>
            <a:fillRect/>
          </a:stretch>
        </p:blipFill>
        <p:spPr>
          <a:xfrm>
            <a:off x="7792652" y="2777924"/>
            <a:ext cx="4106123" cy="4038141"/>
          </a:xfrm>
          <a:prstGeom prst="rect">
            <a:avLst/>
          </a:prstGeom>
        </p:spPr>
      </p:pic>
    </p:spTree>
    <p:extLst>
      <p:ext uri="{BB962C8B-B14F-4D97-AF65-F5344CB8AC3E}">
        <p14:creationId xmlns:p14="http://schemas.microsoft.com/office/powerpoint/2010/main" val="108648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91527" y="2982682"/>
            <a:ext cx="10642377" cy="3786858"/>
          </a:xfrm>
          <a:prstGeom prst="rect">
            <a:avLst/>
          </a:prstGeom>
        </p:spPr>
      </p:pic>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21" name="Dikdörtgen 20"/>
          <p:cNvSpPr/>
          <p:nvPr/>
        </p:nvSpPr>
        <p:spPr>
          <a:xfrm>
            <a:off x="1662095" y="3912243"/>
            <a:ext cx="629692" cy="33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1" name="Resim 30"/>
          <p:cNvPicPr>
            <a:picLocks noChangeAspect="1"/>
          </p:cNvPicPr>
          <p:nvPr/>
        </p:nvPicPr>
        <p:blipFill>
          <a:blip r:embed="rId3"/>
          <a:stretch>
            <a:fillRect/>
          </a:stretch>
        </p:blipFill>
        <p:spPr>
          <a:xfrm>
            <a:off x="8884407" y="86810"/>
            <a:ext cx="3095390" cy="3044142"/>
          </a:xfrm>
          <a:prstGeom prst="rect">
            <a:avLst/>
          </a:prstGeom>
        </p:spPr>
      </p:pic>
      <p:sp>
        <p:nvSpPr>
          <p:cNvPr id="7" name="Dikdörtgen 6"/>
          <p:cNvSpPr/>
          <p:nvPr/>
        </p:nvSpPr>
        <p:spPr>
          <a:xfrm>
            <a:off x="1685244" y="5754547"/>
            <a:ext cx="629692" cy="33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9255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21" name="Dikdörtgen 20"/>
          <p:cNvSpPr/>
          <p:nvPr/>
        </p:nvSpPr>
        <p:spPr>
          <a:xfrm>
            <a:off x="1662095" y="3912243"/>
            <a:ext cx="629692" cy="33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1" name="Resim 30"/>
          <p:cNvPicPr>
            <a:picLocks noChangeAspect="1"/>
          </p:cNvPicPr>
          <p:nvPr/>
        </p:nvPicPr>
        <p:blipFill>
          <a:blip r:embed="rId2"/>
          <a:stretch>
            <a:fillRect/>
          </a:stretch>
        </p:blipFill>
        <p:spPr>
          <a:xfrm>
            <a:off x="8884407" y="86810"/>
            <a:ext cx="3095390" cy="3044142"/>
          </a:xfrm>
          <a:prstGeom prst="rect">
            <a:avLst/>
          </a:prstGeom>
        </p:spPr>
      </p:pic>
      <p:sp>
        <p:nvSpPr>
          <p:cNvPr id="7" name="Dikdörtgen 6"/>
          <p:cNvSpPr/>
          <p:nvPr/>
        </p:nvSpPr>
        <p:spPr>
          <a:xfrm>
            <a:off x="1685244" y="5754547"/>
            <a:ext cx="629692" cy="33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297799" y="3688363"/>
            <a:ext cx="11894201" cy="2092044"/>
          </a:xfrm>
          <a:prstGeom prst="rect">
            <a:avLst/>
          </a:prstGeom>
        </p:spPr>
      </p:pic>
    </p:spTree>
    <p:extLst>
      <p:ext uri="{BB962C8B-B14F-4D97-AF65-F5344CB8AC3E}">
        <p14:creationId xmlns:p14="http://schemas.microsoft.com/office/powerpoint/2010/main" val="5791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21" name="Dikdörtgen 20"/>
          <p:cNvSpPr/>
          <p:nvPr/>
        </p:nvSpPr>
        <p:spPr>
          <a:xfrm>
            <a:off x="1662095" y="3912243"/>
            <a:ext cx="629692" cy="33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1" name="Resim 30"/>
          <p:cNvPicPr>
            <a:picLocks noChangeAspect="1"/>
          </p:cNvPicPr>
          <p:nvPr/>
        </p:nvPicPr>
        <p:blipFill>
          <a:blip r:embed="rId2"/>
          <a:stretch>
            <a:fillRect/>
          </a:stretch>
        </p:blipFill>
        <p:spPr>
          <a:xfrm>
            <a:off x="8884407" y="86810"/>
            <a:ext cx="3095390" cy="3044142"/>
          </a:xfrm>
          <a:prstGeom prst="rect">
            <a:avLst/>
          </a:prstGeom>
        </p:spPr>
      </p:pic>
      <p:pic>
        <p:nvPicPr>
          <p:cNvPr id="3" name="Resim 2"/>
          <p:cNvPicPr>
            <a:picLocks noChangeAspect="1"/>
          </p:cNvPicPr>
          <p:nvPr/>
        </p:nvPicPr>
        <p:blipFill>
          <a:blip r:embed="rId3"/>
          <a:stretch>
            <a:fillRect/>
          </a:stretch>
        </p:blipFill>
        <p:spPr>
          <a:xfrm>
            <a:off x="81792" y="3452533"/>
            <a:ext cx="11808359" cy="1941270"/>
          </a:xfrm>
          <a:prstGeom prst="rect">
            <a:avLst/>
          </a:prstGeom>
        </p:spPr>
      </p:pic>
      <p:sp>
        <p:nvSpPr>
          <p:cNvPr id="8" name="Dikdörtgen 7"/>
          <p:cNvSpPr/>
          <p:nvPr/>
        </p:nvSpPr>
        <p:spPr>
          <a:xfrm>
            <a:off x="2018580" y="3993264"/>
            <a:ext cx="337995" cy="335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576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7098418" cy="1077218"/>
          </a:xfrm>
          <a:prstGeom prst="rect">
            <a:avLst/>
          </a:prstGeom>
        </p:spPr>
        <p:txBody>
          <a:bodyPr wrap="none">
            <a:spAutoFit/>
          </a:bodyPr>
          <a:lstStyle/>
          <a:p>
            <a:r>
              <a:rPr lang="en-US" sz="3200" b="1" u="sng" dirty="0">
                <a:solidFill>
                  <a:srgbClr val="FF0000"/>
                </a:solidFill>
              </a:rPr>
              <a:t>Displacement, Velocity, and </a:t>
            </a:r>
            <a:r>
              <a:rPr lang="en-US" sz="3200" b="1" u="sng" dirty="0" smtClean="0">
                <a:solidFill>
                  <a:srgbClr val="FF0000"/>
                </a:solidFill>
              </a:rPr>
              <a:t>Acceleration</a:t>
            </a:r>
            <a:endParaRPr lang="tr-TR" sz="3200" b="1" u="sng" dirty="0" smtClean="0">
              <a:solidFill>
                <a:srgbClr val="FF0000"/>
              </a:solidFill>
            </a:endParaRPr>
          </a:p>
          <a:p>
            <a:r>
              <a:rPr lang="tr-TR" sz="3200" b="1" u="sng" dirty="0" smtClean="0">
                <a:solidFill>
                  <a:srgbClr val="FF0000"/>
                </a:solidFill>
              </a:rPr>
              <a:t> </a:t>
            </a:r>
            <a:r>
              <a:rPr lang="en-US" sz="3200" dirty="0"/>
              <a:t>in Two Dimensions </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8029036" y="752120"/>
            <a:ext cx="3927113" cy="3450602"/>
          </a:xfrm>
          <a:prstGeom prst="rect">
            <a:avLst/>
          </a:prstGeom>
        </p:spPr>
      </p:pic>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26" name="Dikdörtgen 25"/>
              <p:cNvSpPr/>
              <p:nvPr/>
            </p:nvSpPr>
            <p:spPr>
              <a:xfrm>
                <a:off x="1958796" y="1364519"/>
                <a:ext cx="4485966" cy="391582"/>
              </a:xfrm>
              <a:prstGeom prst="rect">
                <a:avLst/>
              </a:prstGeom>
              <a:ln>
                <a:solidFill>
                  <a:srgbClr val="FF0000"/>
                </a:solidFill>
              </a:ln>
            </p:spPr>
            <p:txBody>
              <a:bodyPr wrap="square">
                <a:spAutoFit/>
              </a:bodyPr>
              <a:lstStyle/>
              <a:p>
                <a:r>
                  <a:rPr lang="tr-TR" dirty="0" smtClean="0"/>
                  <a:t> </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tr-TR" i="1">
                            <a:latin typeface="Cambria Math" panose="02040503050406030204" pitchFamily="18" charset="0"/>
                          </a:rPr>
                          <m:t>𝑟</m:t>
                        </m:r>
                      </m:e>
                    </m:acc>
                    <m:r>
                      <a:rPr lang="tr-TR"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𝑓</m:t>
                            </m:r>
                          </m:sub>
                        </m:sSub>
                      </m:e>
                    </m:acc>
                    <m:r>
                      <a:rPr lang="tr-TR"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𝑖</m:t>
                            </m:r>
                          </m:sub>
                        </m:sSub>
                      </m:e>
                    </m:acc>
                    <m:r>
                      <a:rPr lang="tr-TR" b="0" i="1" smtClean="0">
                        <a:latin typeface="Cambria Math" panose="02040503050406030204" pitchFamily="18" charset="0"/>
                      </a:rPr>
                      <m:t>            </m:t>
                    </m:r>
                    <m:r>
                      <a:rPr lang="tr-TR" b="0" i="1" smtClean="0">
                        <a:latin typeface="Cambria Math" panose="02040503050406030204" pitchFamily="18" charset="0"/>
                      </a:rPr>
                      <m:t>𝑆𝐼</m:t>
                    </m:r>
                    <m:r>
                      <a:rPr lang="tr-TR" b="0" i="1" smtClean="0">
                        <a:latin typeface="Cambria Math" panose="02040503050406030204" pitchFamily="18" charset="0"/>
                      </a:rPr>
                      <m:t> </m:t>
                    </m:r>
                    <m:r>
                      <a:rPr lang="tr-TR" b="0" i="1" smtClean="0">
                        <a:latin typeface="Cambria Math" panose="02040503050406030204" pitchFamily="18" charset="0"/>
                      </a:rPr>
                      <m:t>𝑢𝑛𝑖𝑡</m:t>
                    </m:r>
                    <m:r>
                      <a:rPr lang="tr-TR" b="0" i="1" smtClean="0">
                        <a:latin typeface="Cambria Math" panose="02040503050406030204" pitchFamily="18" charset="0"/>
                      </a:rPr>
                      <m:t>:</m:t>
                    </m:r>
                    <m:r>
                      <a:rPr lang="tr-TR" b="0" i="1" smtClean="0">
                        <a:latin typeface="Cambria Math" panose="02040503050406030204" pitchFamily="18" charset="0"/>
                      </a:rPr>
                      <m:t>𝑚𝑒𝑡𝑒𝑟</m:t>
                    </m:r>
                    <m:r>
                      <a:rPr lang="tr-TR" b="0" i="1" smtClean="0">
                        <a:latin typeface="Cambria Math" panose="02040503050406030204" pitchFamily="18" charset="0"/>
                      </a:rPr>
                      <m:t> (</m:t>
                    </m:r>
                    <m:r>
                      <a:rPr lang="tr-TR" b="0" i="1" smtClean="0">
                        <a:latin typeface="Cambria Math" panose="02040503050406030204" pitchFamily="18" charset="0"/>
                      </a:rPr>
                      <m:t>𝑚</m:t>
                    </m:r>
                    <m:r>
                      <a:rPr lang="tr-TR" b="0" i="1" smtClean="0">
                        <a:latin typeface="Cambria Math" panose="02040503050406030204" pitchFamily="18" charset="0"/>
                      </a:rPr>
                      <m:t>)</m:t>
                    </m:r>
                  </m:oMath>
                </a14:m>
                <a:endParaRPr lang="tr-TR" dirty="0"/>
              </a:p>
            </p:txBody>
          </p:sp>
        </mc:Choice>
        <mc:Fallback>
          <p:sp>
            <p:nvSpPr>
              <p:cNvPr id="26" name="Dikdörtgen 25"/>
              <p:cNvSpPr>
                <a:spLocks noRot="1" noChangeAspect="1" noMove="1" noResize="1" noEditPoints="1" noAdjustHandles="1" noChangeArrowheads="1" noChangeShapeType="1" noTextEdit="1"/>
              </p:cNvSpPr>
              <p:nvPr/>
            </p:nvSpPr>
            <p:spPr>
              <a:xfrm>
                <a:off x="1958796" y="1364519"/>
                <a:ext cx="4485966" cy="391582"/>
              </a:xfrm>
              <a:prstGeom prst="rect">
                <a:avLst/>
              </a:prstGeom>
              <a:blipFill>
                <a:blip r:embed="rId3"/>
                <a:stretch>
                  <a:fillRect t="-18182" b="-7576"/>
                </a:stretch>
              </a:blipFill>
              <a:ln>
                <a:solidFill>
                  <a:srgbClr val="FF0000"/>
                </a:solidFill>
              </a:ln>
            </p:spPr>
            <p:txBody>
              <a:bodyPr/>
              <a:lstStyle/>
              <a:p>
                <a:r>
                  <a:rPr lang="tr-TR">
                    <a:noFill/>
                  </a:rPr>
                  <a:t> </a:t>
                </a:r>
              </a:p>
            </p:txBody>
          </p:sp>
        </mc:Fallback>
      </mc:AlternateContent>
      <p:pic>
        <p:nvPicPr>
          <p:cNvPr id="11" name="Resim 10"/>
          <p:cNvPicPr>
            <a:picLocks noChangeAspect="1"/>
          </p:cNvPicPr>
          <p:nvPr/>
        </p:nvPicPr>
        <p:blipFill>
          <a:blip r:embed="rId4"/>
          <a:stretch>
            <a:fillRect/>
          </a:stretch>
        </p:blipFill>
        <p:spPr>
          <a:xfrm>
            <a:off x="213643" y="2013314"/>
            <a:ext cx="8205973" cy="1631126"/>
          </a:xfrm>
          <a:prstGeom prst="rect">
            <a:avLst/>
          </a:prstGeom>
          <a:ln>
            <a:solidFill>
              <a:srgbClr val="C00000"/>
            </a:solidFill>
          </a:ln>
        </p:spPr>
      </p:pic>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Resim 24"/>
          <p:cNvPicPr>
            <a:picLocks noChangeAspect="1"/>
          </p:cNvPicPr>
          <p:nvPr/>
        </p:nvPicPr>
        <p:blipFill>
          <a:blip r:embed="rId5"/>
          <a:stretch>
            <a:fillRect/>
          </a:stretch>
        </p:blipFill>
        <p:spPr>
          <a:xfrm>
            <a:off x="3464321" y="5024680"/>
            <a:ext cx="8491828" cy="1740043"/>
          </a:xfrm>
          <a:prstGeom prst="rect">
            <a:avLst/>
          </a:prstGeom>
          <a:ln>
            <a:solidFill>
              <a:srgbClr val="C00000"/>
            </a:solidFill>
          </a:ln>
        </p:spPr>
      </p:pic>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27" name="Dikdörtgen 26"/>
              <p:cNvSpPr/>
              <p:nvPr/>
            </p:nvSpPr>
            <p:spPr>
              <a:xfrm>
                <a:off x="228599" y="3773933"/>
                <a:ext cx="7290483" cy="1200329"/>
              </a:xfrm>
              <a:prstGeom prst="rect">
                <a:avLst/>
              </a:prstGeom>
              <a:ln>
                <a:solidFill>
                  <a:srgbClr val="C00000"/>
                </a:solidFill>
              </a:ln>
            </p:spPr>
            <p:txBody>
              <a:bodyPr wrap="square">
                <a:spAutoFit/>
              </a:bodyPr>
              <a:lstStyle/>
              <a:p>
                <a:pPr algn="just"/>
                <a:r>
                  <a:rPr lang="en-US" sz="2400" dirty="0"/>
                  <a:t>Because the displacement is a vector quantity and the time interval is a scalar quantity, we conclude that the average velocity is a vector quantity directed </a:t>
                </a:r>
                <a:r>
                  <a:rPr lang="en-US" sz="2400" dirty="0" smtClean="0"/>
                  <a:t>along</a:t>
                </a:r>
                <a:r>
                  <a:rPr lang="tr-TR" sz="2400" dirty="0" smtClean="0"/>
                  <a:t> </a:t>
                </a: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a:rPr lang="tr-TR" sz="2400" i="1">
                            <a:latin typeface="Cambria Math" panose="02040503050406030204" pitchFamily="18" charset="0"/>
                          </a:rPr>
                          <m:t>𝑟</m:t>
                        </m:r>
                      </m:e>
                    </m:acc>
                  </m:oMath>
                </a14:m>
                <a:endParaRPr lang="tr-TR" sz="2400" dirty="0"/>
              </a:p>
            </p:txBody>
          </p:sp>
        </mc:Choice>
        <mc:Fallback>
          <p:sp>
            <p:nvSpPr>
              <p:cNvPr id="27" name="Dikdörtgen 26"/>
              <p:cNvSpPr>
                <a:spLocks noRot="1" noChangeAspect="1" noMove="1" noResize="1" noEditPoints="1" noAdjustHandles="1" noChangeArrowheads="1" noChangeShapeType="1" noTextEdit="1"/>
              </p:cNvSpPr>
              <p:nvPr/>
            </p:nvSpPr>
            <p:spPr>
              <a:xfrm>
                <a:off x="228599" y="3773933"/>
                <a:ext cx="7290483" cy="1200329"/>
              </a:xfrm>
              <a:prstGeom prst="rect">
                <a:avLst/>
              </a:prstGeom>
              <a:blipFill>
                <a:blip r:embed="rId6"/>
                <a:stretch>
                  <a:fillRect l="-1169" t="-3518" r="-1252" b="-10050"/>
                </a:stretch>
              </a:blipFill>
              <a:ln>
                <a:solidFill>
                  <a:srgbClr val="C00000"/>
                </a:solidFill>
              </a:ln>
            </p:spPr>
            <p:txBody>
              <a:bodyPr/>
              <a:lstStyle/>
              <a:p>
                <a:r>
                  <a:rPr lang="tr-TR">
                    <a:noFill/>
                  </a:rPr>
                  <a:t> </a:t>
                </a:r>
              </a:p>
            </p:txBody>
          </p:sp>
        </mc:Fallback>
      </mc:AlternateContent>
      <p:sp>
        <p:nvSpPr>
          <p:cNvPr id="30" name="Dikdörtgen 29"/>
          <p:cNvSpPr/>
          <p:nvPr/>
        </p:nvSpPr>
        <p:spPr>
          <a:xfrm>
            <a:off x="213644" y="5219081"/>
            <a:ext cx="2996558" cy="1477328"/>
          </a:xfrm>
          <a:prstGeom prst="rect">
            <a:avLst/>
          </a:prstGeom>
          <a:ln>
            <a:solidFill>
              <a:srgbClr val="C00000"/>
            </a:solidFill>
          </a:ln>
        </p:spPr>
        <p:txBody>
          <a:bodyPr wrap="square">
            <a:spAutoFit/>
          </a:bodyPr>
          <a:lstStyle/>
          <a:p>
            <a:pPr algn="just"/>
            <a:r>
              <a:rPr lang="en-US" dirty="0"/>
              <a:t>The direction of the instantaneous velocity vector is along a line that is tangent to the object’s path and in the direction of its motion.</a:t>
            </a:r>
            <a:endParaRPr lang="tr-TR" dirty="0"/>
          </a:p>
        </p:txBody>
      </p:sp>
    </p:spTree>
    <p:extLst>
      <p:ext uri="{BB962C8B-B14F-4D97-AF65-F5344CB8AC3E}">
        <p14:creationId xmlns:p14="http://schemas.microsoft.com/office/powerpoint/2010/main" val="86938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21" name="Dikdörtgen 20"/>
          <p:cNvSpPr/>
          <p:nvPr/>
        </p:nvSpPr>
        <p:spPr>
          <a:xfrm>
            <a:off x="1662095" y="3912243"/>
            <a:ext cx="629692" cy="33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23191" y="889397"/>
            <a:ext cx="11968809" cy="615312"/>
          </a:xfrm>
          <a:prstGeom prst="rect">
            <a:avLst/>
          </a:prstGeom>
        </p:spPr>
      </p:pic>
      <p:pic>
        <p:nvPicPr>
          <p:cNvPr id="4" name="Resim 3"/>
          <p:cNvPicPr>
            <a:picLocks noChangeAspect="1"/>
          </p:cNvPicPr>
          <p:nvPr/>
        </p:nvPicPr>
        <p:blipFill>
          <a:blip r:embed="rId3"/>
          <a:stretch>
            <a:fillRect/>
          </a:stretch>
        </p:blipFill>
        <p:spPr>
          <a:xfrm>
            <a:off x="114830" y="1688730"/>
            <a:ext cx="11950524" cy="4029164"/>
          </a:xfrm>
          <a:prstGeom prst="rect">
            <a:avLst/>
          </a:prstGeom>
        </p:spPr>
      </p:pic>
      <p:sp>
        <p:nvSpPr>
          <p:cNvPr id="9" name="Dikdörtgen 8"/>
          <p:cNvSpPr/>
          <p:nvPr/>
        </p:nvSpPr>
        <p:spPr>
          <a:xfrm>
            <a:off x="223190" y="2181333"/>
            <a:ext cx="451085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14830" y="3073757"/>
            <a:ext cx="5915580" cy="838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762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pic>
        <p:nvPicPr>
          <p:cNvPr id="3" name="Resim 2"/>
          <p:cNvPicPr>
            <a:picLocks noChangeAspect="1"/>
          </p:cNvPicPr>
          <p:nvPr/>
        </p:nvPicPr>
        <p:blipFill>
          <a:blip r:embed="rId2"/>
          <a:stretch>
            <a:fillRect/>
          </a:stretch>
        </p:blipFill>
        <p:spPr>
          <a:xfrm>
            <a:off x="0" y="705376"/>
            <a:ext cx="9728399" cy="1895790"/>
          </a:xfrm>
          <a:prstGeom prst="rect">
            <a:avLst/>
          </a:prstGeom>
        </p:spPr>
      </p:pic>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7135024" y="2357647"/>
            <a:ext cx="5056976" cy="4500353"/>
          </a:xfrm>
          <a:prstGeom prst="rect">
            <a:avLst/>
          </a:prstGeom>
        </p:spPr>
      </p:pic>
    </p:spTree>
    <p:extLst>
      <p:ext uri="{BB962C8B-B14F-4D97-AF65-F5344CB8AC3E}">
        <p14:creationId xmlns:p14="http://schemas.microsoft.com/office/powerpoint/2010/main" val="2519966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7500395" y="0"/>
            <a:ext cx="4587433" cy="4082493"/>
          </a:xfrm>
          <a:prstGeom prst="rect">
            <a:avLst/>
          </a:prstGeom>
        </p:spPr>
      </p:pic>
      <p:pic>
        <p:nvPicPr>
          <p:cNvPr id="2" name="Resim 1"/>
          <p:cNvPicPr>
            <a:picLocks noChangeAspect="1"/>
          </p:cNvPicPr>
          <p:nvPr/>
        </p:nvPicPr>
        <p:blipFill>
          <a:blip r:embed="rId3"/>
          <a:stretch>
            <a:fillRect/>
          </a:stretch>
        </p:blipFill>
        <p:spPr>
          <a:xfrm>
            <a:off x="168522" y="3534852"/>
            <a:ext cx="11919306" cy="3323148"/>
          </a:xfrm>
          <a:prstGeom prst="rect">
            <a:avLst/>
          </a:prstGeom>
        </p:spPr>
      </p:pic>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3501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7500395" y="0"/>
            <a:ext cx="4587433" cy="4082493"/>
          </a:xfrm>
          <a:prstGeom prst="rect">
            <a:avLst/>
          </a:prstGeom>
        </p:spPr>
      </p:pic>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1" y="4082493"/>
            <a:ext cx="12087829" cy="2272470"/>
          </a:xfrm>
          <a:prstGeom prst="rect">
            <a:avLst/>
          </a:prstGeom>
        </p:spPr>
      </p:pic>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14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7500395" y="0"/>
            <a:ext cx="4587433" cy="4082493"/>
          </a:xfrm>
          <a:prstGeom prst="rect">
            <a:avLst/>
          </a:prstGeom>
        </p:spPr>
      </p:pic>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30627" y="4645993"/>
            <a:ext cx="12057201" cy="1152224"/>
          </a:xfrm>
          <a:prstGeom prst="rect">
            <a:avLst/>
          </a:prstGeom>
        </p:spPr>
      </p:pic>
    </p:spTree>
    <p:extLst>
      <p:ext uri="{BB962C8B-B14F-4D97-AF65-F5344CB8AC3E}">
        <p14:creationId xmlns:p14="http://schemas.microsoft.com/office/powerpoint/2010/main" val="3106804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0" y="720945"/>
            <a:ext cx="11976892" cy="2392645"/>
          </a:xfrm>
          <a:prstGeom prst="rect">
            <a:avLst/>
          </a:prstGeom>
        </p:spPr>
      </p:pic>
      <p:sp>
        <p:nvSpPr>
          <p:cNvPr id="9" name="Dikdörtgen 8"/>
          <p:cNvSpPr/>
          <p:nvPr/>
        </p:nvSpPr>
        <p:spPr>
          <a:xfrm>
            <a:off x="3017804" y="1139612"/>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stretch>
            <a:fillRect/>
          </a:stretch>
        </p:blipFill>
        <p:spPr>
          <a:xfrm>
            <a:off x="6756010" y="2754775"/>
            <a:ext cx="5345199" cy="4103225"/>
          </a:xfrm>
          <a:prstGeom prst="rect">
            <a:avLst/>
          </a:prstGeom>
        </p:spPr>
      </p:pic>
    </p:spTree>
    <p:extLst>
      <p:ext uri="{BB962C8B-B14F-4D97-AF65-F5344CB8AC3E}">
        <p14:creationId xmlns:p14="http://schemas.microsoft.com/office/powerpoint/2010/main" val="127864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6756010" y="2754775"/>
            <a:ext cx="5345199" cy="4103225"/>
          </a:xfrm>
          <a:prstGeom prst="rect">
            <a:avLst/>
          </a:prstGeom>
        </p:spPr>
      </p:pic>
      <p:pic>
        <p:nvPicPr>
          <p:cNvPr id="2" name="Resim 1"/>
          <p:cNvPicPr>
            <a:picLocks noChangeAspect="1"/>
          </p:cNvPicPr>
          <p:nvPr/>
        </p:nvPicPr>
        <p:blipFill>
          <a:blip r:embed="rId3"/>
          <a:stretch>
            <a:fillRect/>
          </a:stretch>
        </p:blipFill>
        <p:spPr>
          <a:xfrm>
            <a:off x="0" y="760143"/>
            <a:ext cx="10833904" cy="1931215"/>
          </a:xfrm>
          <a:prstGeom prst="rect">
            <a:avLst/>
          </a:prstGeom>
        </p:spPr>
      </p:pic>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2714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6756010" y="2754775"/>
            <a:ext cx="5345199" cy="4103225"/>
          </a:xfrm>
          <a:prstGeom prst="rect">
            <a:avLst/>
          </a:prstGeom>
        </p:spPr>
      </p:pic>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1" y="705376"/>
            <a:ext cx="11631667" cy="1945227"/>
          </a:xfrm>
          <a:prstGeom prst="rect">
            <a:avLst/>
          </a:prstGeom>
        </p:spPr>
      </p:pic>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95481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6756010" y="2754775"/>
            <a:ext cx="5345199" cy="4103225"/>
          </a:xfrm>
          <a:prstGeom prst="rect">
            <a:avLst/>
          </a:prstGeom>
        </p:spPr>
      </p:pic>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0" y="765198"/>
            <a:ext cx="12101209" cy="2048989"/>
          </a:xfrm>
          <a:prstGeom prst="rect">
            <a:avLst/>
          </a:prstGeom>
        </p:spPr>
      </p:pic>
    </p:spTree>
    <p:extLst>
      <p:ext uri="{BB962C8B-B14F-4D97-AF65-F5344CB8AC3E}">
        <p14:creationId xmlns:p14="http://schemas.microsoft.com/office/powerpoint/2010/main" val="394172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1077218"/>
          </a:xfrm>
          <a:prstGeom prst="rect">
            <a:avLst/>
          </a:prstGeom>
        </p:spPr>
        <p:txBody>
          <a:bodyPr wrap="square">
            <a:spAutoFit/>
          </a:bodyPr>
          <a:lstStyle/>
          <a:p>
            <a:r>
              <a:rPr lang="en-US" sz="3200" b="1" u="sng" dirty="0">
                <a:solidFill>
                  <a:srgbClr val="FF0000"/>
                </a:solidFill>
              </a:rPr>
              <a:t>Motion in Two </a:t>
            </a:r>
            <a:r>
              <a:rPr lang="en-US" sz="3200" b="1" u="sng" dirty="0" smtClean="0">
                <a:solidFill>
                  <a:srgbClr val="FF0000"/>
                </a:solidFill>
              </a:rPr>
              <a:t>Dimensions</a:t>
            </a:r>
            <a:r>
              <a:rPr lang="tr-TR" sz="3200" b="1" u="sng" dirty="0" smtClean="0">
                <a:solidFill>
                  <a:srgbClr val="FF0000"/>
                </a:solidFill>
              </a:rPr>
              <a:t> </a:t>
            </a:r>
            <a:r>
              <a:rPr lang="en-US" sz="3200" dirty="0"/>
              <a:t>Centripetal Acceleration </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0896" y="1197818"/>
            <a:ext cx="7810658" cy="1569660"/>
          </a:xfrm>
          <a:prstGeom prst="rect">
            <a:avLst/>
          </a:prstGeom>
        </p:spPr>
        <p:txBody>
          <a:bodyPr wrap="square">
            <a:spAutoFit/>
          </a:bodyPr>
          <a:lstStyle/>
          <a:p>
            <a:pPr algn="just"/>
            <a:r>
              <a:rPr lang="en-US" sz="2400" dirty="0" smtClean="0"/>
              <a:t>Figure shows </a:t>
            </a:r>
            <a:r>
              <a:rPr lang="en-US" sz="2400" dirty="0"/>
              <a:t>a car moving in a circular path with constant linear speed v. Even though the car moves at a constant speed, it still has </a:t>
            </a:r>
            <a:r>
              <a:rPr lang="en-US" sz="2400" dirty="0" smtClean="0"/>
              <a:t>acceleration</a:t>
            </a:r>
            <a:r>
              <a:rPr lang="en-US" sz="2400" dirty="0"/>
              <a:t>. To understand this, consider the defining equation for average acceleration:</a:t>
            </a:r>
            <a:endParaRPr lang="tr-TR" sz="2400" dirty="0"/>
          </a:p>
        </p:txBody>
      </p:sp>
      <p:pic>
        <p:nvPicPr>
          <p:cNvPr id="6" name="Resim 5"/>
          <p:cNvPicPr>
            <a:picLocks noChangeAspect="1"/>
          </p:cNvPicPr>
          <p:nvPr/>
        </p:nvPicPr>
        <p:blipFill>
          <a:blip r:embed="rId2"/>
          <a:stretch>
            <a:fillRect/>
          </a:stretch>
        </p:blipFill>
        <p:spPr>
          <a:xfrm>
            <a:off x="8117967" y="42402"/>
            <a:ext cx="3641911" cy="3022638"/>
          </a:xfrm>
          <a:prstGeom prst="rect">
            <a:avLst/>
          </a:prstGeom>
        </p:spPr>
      </p:pic>
      <p:pic>
        <p:nvPicPr>
          <p:cNvPr id="9" name="Resim 8"/>
          <p:cNvPicPr>
            <a:picLocks noChangeAspect="1"/>
          </p:cNvPicPr>
          <p:nvPr/>
        </p:nvPicPr>
        <p:blipFill>
          <a:blip r:embed="rId3"/>
          <a:stretch>
            <a:fillRect/>
          </a:stretch>
        </p:blipFill>
        <p:spPr>
          <a:xfrm>
            <a:off x="2521728" y="2810024"/>
            <a:ext cx="2634370" cy="1208712"/>
          </a:xfrm>
          <a:prstGeom prst="rect">
            <a:avLst/>
          </a:prstGeom>
        </p:spPr>
      </p:pic>
      <p:pic>
        <p:nvPicPr>
          <p:cNvPr id="13" name="Resim 12"/>
          <p:cNvPicPr>
            <a:picLocks noChangeAspect="1"/>
          </p:cNvPicPr>
          <p:nvPr/>
        </p:nvPicPr>
        <p:blipFill>
          <a:blip r:embed="rId4"/>
          <a:stretch>
            <a:fillRect/>
          </a:stretch>
        </p:blipFill>
        <p:spPr>
          <a:xfrm>
            <a:off x="87058" y="4013926"/>
            <a:ext cx="9695917" cy="2301498"/>
          </a:xfrm>
          <a:prstGeom prst="rect">
            <a:avLst/>
          </a:prstGeom>
        </p:spPr>
      </p:pic>
    </p:spTree>
    <p:extLst>
      <p:ext uri="{BB962C8B-B14F-4D97-AF65-F5344CB8AC3E}">
        <p14:creationId xmlns:p14="http://schemas.microsoft.com/office/powerpoint/2010/main" val="197833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7098418" cy="1077218"/>
          </a:xfrm>
          <a:prstGeom prst="rect">
            <a:avLst/>
          </a:prstGeom>
        </p:spPr>
        <p:txBody>
          <a:bodyPr wrap="none">
            <a:spAutoFit/>
          </a:bodyPr>
          <a:lstStyle/>
          <a:p>
            <a:r>
              <a:rPr lang="en-US" sz="3200" b="1" u="sng" dirty="0">
                <a:solidFill>
                  <a:srgbClr val="FF0000"/>
                </a:solidFill>
              </a:rPr>
              <a:t>Displacement, Velocity, and </a:t>
            </a:r>
            <a:r>
              <a:rPr lang="en-US" sz="3200" b="1" u="sng" dirty="0" smtClean="0">
                <a:solidFill>
                  <a:srgbClr val="FF0000"/>
                </a:solidFill>
              </a:rPr>
              <a:t>Acceleration</a:t>
            </a:r>
            <a:endParaRPr lang="tr-TR" sz="3200" b="1" u="sng" dirty="0" smtClean="0">
              <a:solidFill>
                <a:srgbClr val="FF0000"/>
              </a:solidFill>
            </a:endParaRPr>
          </a:p>
          <a:p>
            <a:r>
              <a:rPr lang="tr-TR" sz="3200" b="1" u="sng" dirty="0" smtClean="0">
                <a:solidFill>
                  <a:srgbClr val="FF0000"/>
                </a:solidFill>
              </a:rPr>
              <a:t> </a:t>
            </a:r>
            <a:r>
              <a:rPr lang="en-US" sz="3200" dirty="0"/>
              <a:t>in Two Dimensions </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8583961" y="918700"/>
            <a:ext cx="3562527" cy="3130254"/>
          </a:xfrm>
          <a:prstGeom prst="rect">
            <a:avLst/>
          </a:prstGeom>
        </p:spPr>
      </p:pic>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158618" y="1197819"/>
            <a:ext cx="8202867" cy="1817282"/>
          </a:xfrm>
          <a:prstGeom prst="rect">
            <a:avLst/>
          </a:prstGeom>
          <a:ln>
            <a:solidFill>
              <a:srgbClr val="C00000"/>
            </a:solidFill>
          </a:ln>
        </p:spPr>
      </p:pic>
      <p:sp>
        <p:nvSpPr>
          <p:cNvPr id="30" name="Dikdörtgen 29"/>
          <p:cNvSpPr/>
          <p:nvPr/>
        </p:nvSpPr>
        <p:spPr>
          <a:xfrm>
            <a:off x="7498450" y="2006578"/>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4"/>
          <a:stretch>
            <a:fillRect/>
          </a:stretch>
        </p:blipFill>
        <p:spPr>
          <a:xfrm>
            <a:off x="102382" y="3235629"/>
            <a:ext cx="8287028" cy="1685842"/>
          </a:xfrm>
          <a:prstGeom prst="rect">
            <a:avLst/>
          </a:prstGeom>
          <a:ln>
            <a:solidFill>
              <a:srgbClr val="C00000"/>
            </a:solidFill>
          </a:ln>
        </p:spPr>
      </p:pic>
      <p:sp>
        <p:nvSpPr>
          <p:cNvPr id="31" name="Dikdörtgen 30"/>
          <p:cNvSpPr/>
          <p:nvPr/>
        </p:nvSpPr>
        <p:spPr>
          <a:xfrm>
            <a:off x="7474236" y="3973355"/>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0169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Motion in Two </a:t>
            </a:r>
            <a:r>
              <a:rPr lang="en-US" sz="3200" b="1" u="sng" dirty="0" smtClean="0">
                <a:solidFill>
                  <a:srgbClr val="FF0000"/>
                </a:solidFill>
              </a:rPr>
              <a:t>Dimensions</a:t>
            </a:r>
            <a:r>
              <a:rPr lang="tr-TR" sz="3200" b="1" u="sng" dirty="0" smtClean="0">
                <a:solidFill>
                  <a:srgbClr val="FF0000"/>
                </a:solidFill>
              </a:rPr>
              <a:t> </a:t>
            </a:r>
            <a:r>
              <a:rPr lang="en-US" sz="3200" dirty="0" smtClean="0"/>
              <a:t>Centripetal </a:t>
            </a:r>
            <a:r>
              <a:rPr lang="en-US" sz="3200" dirty="0"/>
              <a:t>Acceleration </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2"/>
          <a:stretch>
            <a:fillRect/>
          </a:stretch>
        </p:blipFill>
        <p:spPr>
          <a:xfrm>
            <a:off x="-1" y="760999"/>
            <a:ext cx="12156938" cy="2885665"/>
          </a:xfrm>
          <a:prstGeom prst="rect">
            <a:avLst/>
          </a:prstGeom>
        </p:spPr>
      </p:pic>
      <p:sp>
        <p:nvSpPr>
          <p:cNvPr id="2" name="Dikdörtgen 1"/>
          <p:cNvSpPr/>
          <p:nvPr/>
        </p:nvSpPr>
        <p:spPr>
          <a:xfrm>
            <a:off x="3044142" y="239996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stretch>
            <a:fillRect/>
          </a:stretch>
        </p:blipFill>
        <p:spPr>
          <a:xfrm>
            <a:off x="8287473" y="3538134"/>
            <a:ext cx="3869464" cy="3350391"/>
          </a:xfrm>
          <a:prstGeom prst="rect">
            <a:avLst/>
          </a:prstGeom>
        </p:spPr>
      </p:pic>
      <p:pic>
        <p:nvPicPr>
          <p:cNvPr id="14" name="Resim 13"/>
          <p:cNvPicPr>
            <a:picLocks noChangeAspect="1"/>
          </p:cNvPicPr>
          <p:nvPr/>
        </p:nvPicPr>
        <p:blipFill>
          <a:blip r:embed="rId4"/>
          <a:stretch>
            <a:fillRect/>
          </a:stretch>
        </p:blipFill>
        <p:spPr>
          <a:xfrm>
            <a:off x="3017804" y="3795369"/>
            <a:ext cx="2993141" cy="1683643"/>
          </a:xfrm>
          <a:prstGeom prst="rect">
            <a:avLst/>
          </a:prstGeom>
        </p:spPr>
      </p:pic>
    </p:spTree>
    <p:extLst>
      <p:ext uri="{BB962C8B-B14F-4D97-AF65-F5344CB8AC3E}">
        <p14:creationId xmlns:p14="http://schemas.microsoft.com/office/powerpoint/2010/main" val="2099489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Motion in Two </a:t>
            </a:r>
            <a:r>
              <a:rPr lang="en-US" sz="3200" b="1" u="sng" dirty="0" smtClean="0">
                <a:solidFill>
                  <a:srgbClr val="FF0000"/>
                </a:solidFill>
              </a:rPr>
              <a:t>Dimensions</a:t>
            </a:r>
            <a:r>
              <a:rPr lang="tr-TR" sz="3200" b="1" u="sng" dirty="0" smtClean="0">
                <a:solidFill>
                  <a:srgbClr val="FF0000"/>
                </a:solidFill>
              </a:rPr>
              <a:t> </a:t>
            </a:r>
            <a:r>
              <a:rPr lang="en-US" sz="3200" dirty="0" smtClean="0"/>
              <a:t>Centripetal </a:t>
            </a:r>
            <a:r>
              <a:rPr lang="en-US" sz="3200" dirty="0"/>
              <a:t>Acceleration </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044142" y="239996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2"/>
          <a:stretch>
            <a:fillRect/>
          </a:stretch>
        </p:blipFill>
        <p:spPr>
          <a:xfrm>
            <a:off x="418210" y="2899118"/>
            <a:ext cx="2109767" cy="1186745"/>
          </a:xfrm>
          <a:prstGeom prst="rect">
            <a:avLst/>
          </a:prstGeom>
        </p:spPr>
      </p:pic>
      <p:pic>
        <p:nvPicPr>
          <p:cNvPr id="3" name="Resim 2"/>
          <p:cNvPicPr>
            <a:picLocks noChangeAspect="1"/>
          </p:cNvPicPr>
          <p:nvPr/>
        </p:nvPicPr>
        <p:blipFill>
          <a:blip r:embed="rId3"/>
          <a:stretch>
            <a:fillRect/>
          </a:stretch>
        </p:blipFill>
        <p:spPr>
          <a:xfrm>
            <a:off x="112784" y="824401"/>
            <a:ext cx="11751267" cy="1665105"/>
          </a:xfrm>
          <a:prstGeom prst="rect">
            <a:avLst/>
          </a:prstGeom>
        </p:spPr>
      </p:pic>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4"/>
          <a:stretch>
            <a:fillRect/>
          </a:stretch>
        </p:blipFill>
        <p:spPr>
          <a:xfrm>
            <a:off x="7462499" y="2682738"/>
            <a:ext cx="4729501" cy="4175262"/>
          </a:xfrm>
          <a:prstGeom prst="rect">
            <a:avLst/>
          </a:prstGeom>
        </p:spPr>
      </p:pic>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p:cNvPicPr>
            <a:picLocks noChangeAspect="1"/>
          </p:cNvPicPr>
          <p:nvPr/>
        </p:nvPicPr>
        <p:blipFill>
          <a:blip r:embed="rId5"/>
          <a:stretch>
            <a:fillRect/>
          </a:stretch>
        </p:blipFill>
        <p:spPr>
          <a:xfrm>
            <a:off x="3711783" y="2634374"/>
            <a:ext cx="4395966" cy="1426172"/>
          </a:xfrm>
          <a:prstGeom prst="rect">
            <a:avLst/>
          </a:prstGeom>
        </p:spPr>
      </p:pic>
    </p:spTree>
    <p:extLst>
      <p:ext uri="{BB962C8B-B14F-4D97-AF65-F5344CB8AC3E}">
        <p14:creationId xmlns:p14="http://schemas.microsoft.com/office/powerpoint/2010/main" val="515556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Motion in Two </a:t>
            </a:r>
            <a:r>
              <a:rPr lang="en-US" sz="3200" b="1" u="sng" dirty="0" smtClean="0">
                <a:solidFill>
                  <a:srgbClr val="FF0000"/>
                </a:solidFill>
              </a:rPr>
              <a:t>Dimensions</a:t>
            </a:r>
            <a:r>
              <a:rPr lang="tr-TR" sz="3200" b="1" u="sng" dirty="0" smtClean="0">
                <a:solidFill>
                  <a:srgbClr val="FF0000"/>
                </a:solidFill>
              </a:rPr>
              <a:t> </a:t>
            </a:r>
            <a:r>
              <a:rPr lang="en-US" sz="3200" dirty="0" smtClean="0"/>
              <a:t>Centripetal </a:t>
            </a:r>
            <a:r>
              <a:rPr lang="en-US" sz="3200" dirty="0"/>
              <a:t>Acceleration </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044142" y="239996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8606843" y="49343"/>
            <a:ext cx="3484117" cy="3075822"/>
          </a:xfrm>
          <a:prstGeom prst="rect">
            <a:avLst/>
          </a:prstGeom>
        </p:spPr>
      </p:pic>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p:cNvPicPr>
            <a:picLocks noChangeAspect="1"/>
          </p:cNvPicPr>
          <p:nvPr/>
        </p:nvPicPr>
        <p:blipFill>
          <a:blip r:embed="rId3"/>
          <a:stretch>
            <a:fillRect/>
          </a:stretch>
        </p:blipFill>
        <p:spPr>
          <a:xfrm>
            <a:off x="1000990" y="2040619"/>
            <a:ext cx="4395966" cy="1426172"/>
          </a:xfrm>
          <a:prstGeom prst="rect">
            <a:avLst/>
          </a:prstGeom>
        </p:spPr>
      </p:pic>
      <p:pic>
        <p:nvPicPr>
          <p:cNvPr id="4" name="Resim 3"/>
          <p:cNvPicPr>
            <a:picLocks noChangeAspect="1"/>
          </p:cNvPicPr>
          <p:nvPr/>
        </p:nvPicPr>
        <p:blipFill>
          <a:blip r:embed="rId4"/>
          <a:stretch>
            <a:fillRect/>
          </a:stretch>
        </p:blipFill>
        <p:spPr>
          <a:xfrm>
            <a:off x="0" y="3993509"/>
            <a:ext cx="11824302" cy="2721247"/>
          </a:xfrm>
          <a:prstGeom prst="rect">
            <a:avLst/>
          </a:prstGeom>
        </p:spPr>
      </p:pic>
      <p:pic>
        <p:nvPicPr>
          <p:cNvPr id="13" name="Resim 12"/>
          <p:cNvPicPr>
            <a:picLocks noChangeAspect="1"/>
          </p:cNvPicPr>
          <p:nvPr/>
        </p:nvPicPr>
        <p:blipFill>
          <a:blip r:embed="rId5"/>
          <a:stretch>
            <a:fillRect/>
          </a:stretch>
        </p:blipFill>
        <p:spPr>
          <a:xfrm>
            <a:off x="5740086" y="1665594"/>
            <a:ext cx="3221889" cy="2162057"/>
          </a:xfrm>
          <a:prstGeom prst="rect">
            <a:avLst/>
          </a:prstGeom>
        </p:spPr>
      </p:pic>
      <p:sp>
        <p:nvSpPr>
          <p:cNvPr id="18" name="Dikdörtgen 17"/>
          <p:cNvSpPr/>
          <p:nvPr/>
        </p:nvSpPr>
        <p:spPr>
          <a:xfrm>
            <a:off x="4377276" y="445625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Düz Ok Bağlayıcısı 19"/>
          <p:cNvCxnSpPr/>
          <p:nvPr/>
        </p:nvCxnSpPr>
        <p:spPr>
          <a:xfrm flipV="1">
            <a:off x="4838218" y="3227698"/>
            <a:ext cx="1724628" cy="1390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7664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8477" y="4041822"/>
            <a:ext cx="12073523" cy="844303"/>
          </a:xfrm>
          <a:prstGeom prst="rect">
            <a:avLst/>
          </a:prstGeom>
        </p:spPr>
      </p:pic>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Motion in Two </a:t>
            </a:r>
            <a:r>
              <a:rPr lang="en-US" sz="3200" b="1" u="sng" dirty="0" smtClean="0">
                <a:solidFill>
                  <a:srgbClr val="FF0000"/>
                </a:solidFill>
              </a:rPr>
              <a:t>Dimensions</a:t>
            </a:r>
            <a:r>
              <a:rPr lang="tr-TR" sz="3200" b="1" u="sng" dirty="0" smtClean="0">
                <a:solidFill>
                  <a:srgbClr val="FF0000"/>
                </a:solidFill>
              </a:rPr>
              <a:t> </a:t>
            </a:r>
            <a:r>
              <a:rPr lang="en-US" sz="3200" dirty="0" smtClean="0"/>
              <a:t>Centripetal </a:t>
            </a:r>
            <a:r>
              <a:rPr lang="en-US" sz="3200" dirty="0"/>
              <a:t>Acceleration </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2164228" y="746529"/>
            <a:ext cx="3484117" cy="3075822"/>
          </a:xfrm>
          <a:prstGeom prst="rect">
            <a:avLst/>
          </a:prstGeom>
        </p:spPr>
      </p:pic>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4"/>
          <a:stretch>
            <a:fillRect/>
          </a:stretch>
        </p:blipFill>
        <p:spPr>
          <a:xfrm>
            <a:off x="171765" y="4835240"/>
            <a:ext cx="2717468" cy="1823564"/>
          </a:xfrm>
          <a:prstGeom prst="rect">
            <a:avLst/>
          </a:prstGeom>
        </p:spPr>
      </p:pic>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5"/>
          <a:stretch>
            <a:fillRect/>
          </a:stretch>
        </p:blipFill>
        <p:spPr>
          <a:xfrm>
            <a:off x="7859311" y="785907"/>
            <a:ext cx="3260735" cy="3108566"/>
          </a:xfrm>
          <a:prstGeom prst="rect">
            <a:avLst/>
          </a:prstGeom>
        </p:spPr>
      </p:pic>
      <p:pic>
        <p:nvPicPr>
          <p:cNvPr id="19" name="Resim 18"/>
          <p:cNvPicPr>
            <a:picLocks noChangeAspect="1"/>
          </p:cNvPicPr>
          <p:nvPr/>
        </p:nvPicPr>
        <p:blipFill>
          <a:blip r:embed="rId6"/>
          <a:stretch>
            <a:fillRect/>
          </a:stretch>
        </p:blipFill>
        <p:spPr>
          <a:xfrm>
            <a:off x="3209620" y="5245540"/>
            <a:ext cx="8848503" cy="1441081"/>
          </a:xfrm>
          <a:prstGeom prst="rect">
            <a:avLst/>
          </a:prstGeom>
        </p:spPr>
      </p:pic>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73127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Motion in Two </a:t>
            </a:r>
            <a:r>
              <a:rPr lang="en-US" sz="3200" b="1" u="sng" dirty="0" smtClean="0">
                <a:solidFill>
                  <a:srgbClr val="FF0000"/>
                </a:solidFill>
              </a:rPr>
              <a:t>Dimensions</a:t>
            </a:r>
            <a:r>
              <a:rPr lang="tr-TR" sz="3200" b="1" u="sng" dirty="0" smtClean="0">
                <a:solidFill>
                  <a:srgbClr val="FF0000"/>
                </a:solidFill>
              </a:rPr>
              <a:t> </a:t>
            </a:r>
            <a:r>
              <a:rPr lang="en-US" sz="3200" dirty="0" smtClean="0"/>
              <a:t>Centripetal </a:t>
            </a:r>
            <a:r>
              <a:rPr lang="en-US" sz="3200" dirty="0"/>
              <a:t>Acceleration </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4858167" y="589095"/>
            <a:ext cx="3046691" cy="2689657"/>
          </a:xfrm>
          <a:prstGeom prst="rect">
            <a:avLst/>
          </a:prstGeom>
        </p:spPr>
      </p:pic>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3"/>
          <a:stretch>
            <a:fillRect/>
          </a:stretch>
        </p:blipFill>
        <p:spPr>
          <a:xfrm>
            <a:off x="8551930" y="901507"/>
            <a:ext cx="2717468" cy="1823564"/>
          </a:xfrm>
          <a:prstGeom prst="rect">
            <a:avLst/>
          </a:prstGeom>
        </p:spPr>
      </p:pic>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4"/>
          <a:stretch>
            <a:fillRect/>
          </a:stretch>
        </p:blipFill>
        <p:spPr>
          <a:xfrm>
            <a:off x="0" y="3278753"/>
            <a:ext cx="11573837" cy="1816823"/>
          </a:xfrm>
          <a:prstGeom prst="rect">
            <a:avLst/>
          </a:prstGeom>
        </p:spPr>
      </p:pic>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 name="Resim 19"/>
          <p:cNvPicPr>
            <a:picLocks noChangeAspect="1"/>
          </p:cNvPicPr>
          <p:nvPr/>
        </p:nvPicPr>
        <p:blipFill>
          <a:blip r:embed="rId5"/>
          <a:stretch>
            <a:fillRect/>
          </a:stretch>
        </p:blipFill>
        <p:spPr>
          <a:xfrm>
            <a:off x="8360998" y="4747489"/>
            <a:ext cx="2328157" cy="1271532"/>
          </a:xfrm>
          <a:prstGeom prst="rect">
            <a:avLst/>
          </a:prstGeom>
        </p:spPr>
      </p:pic>
      <p:pic>
        <p:nvPicPr>
          <p:cNvPr id="23" name="Resim 22"/>
          <p:cNvPicPr>
            <a:picLocks noChangeAspect="1"/>
          </p:cNvPicPr>
          <p:nvPr/>
        </p:nvPicPr>
        <p:blipFill>
          <a:blip r:embed="rId6"/>
          <a:stretch>
            <a:fillRect/>
          </a:stretch>
        </p:blipFill>
        <p:spPr>
          <a:xfrm>
            <a:off x="682906" y="4713966"/>
            <a:ext cx="1619311" cy="935291"/>
          </a:xfrm>
          <a:prstGeom prst="rect">
            <a:avLst/>
          </a:prstGeom>
        </p:spPr>
      </p:pic>
      <p:pic>
        <p:nvPicPr>
          <p:cNvPr id="24" name="Resim 23"/>
          <p:cNvPicPr>
            <a:picLocks noChangeAspect="1"/>
          </p:cNvPicPr>
          <p:nvPr/>
        </p:nvPicPr>
        <p:blipFill>
          <a:blip r:embed="rId7"/>
          <a:stretch>
            <a:fillRect/>
          </a:stretch>
        </p:blipFill>
        <p:spPr>
          <a:xfrm>
            <a:off x="350410" y="5821785"/>
            <a:ext cx="7969937" cy="929080"/>
          </a:xfrm>
          <a:prstGeom prst="rect">
            <a:avLst/>
          </a:prstGeom>
          <a:ln>
            <a:solidFill>
              <a:srgbClr val="C00000"/>
            </a:solidFill>
          </a:ln>
        </p:spPr>
      </p:pic>
    </p:spTree>
    <p:extLst>
      <p:ext uri="{BB962C8B-B14F-4D97-AF65-F5344CB8AC3E}">
        <p14:creationId xmlns:p14="http://schemas.microsoft.com/office/powerpoint/2010/main" val="563917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Motion in Two </a:t>
            </a:r>
            <a:r>
              <a:rPr lang="en-US" sz="3200" b="1" u="sng" dirty="0" smtClean="0">
                <a:solidFill>
                  <a:srgbClr val="FF0000"/>
                </a:solidFill>
              </a:rPr>
              <a:t>Dimensions</a:t>
            </a:r>
            <a:r>
              <a:rPr lang="tr-TR" sz="3200" b="1" u="sng" dirty="0" smtClean="0">
                <a:solidFill>
                  <a:srgbClr val="FF0000"/>
                </a:solidFill>
              </a:rPr>
              <a:t> </a:t>
            </a:r>
            <a:r>
              <a:rPr lang="en-US" sz="3200" dirty="0" smtClean="0"/>
              <a:t>Centripetal </a:t>
            </a:r>
            <a:r>
              <a:rPr lang="en-US" sz="3200" dirty="0"/>
              <a:t>Acceleration </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30237" y="798431"/>
            <a:ext cx="12222237" cy="1175022"/>
          </a:xfrm>
          <a:prstGeom prst="rect">
            <a:avLst/>
          </a:prstGeom>
        </p:spPr>
      </p:pic>
      <p:pic>
        <p:nvPicPr>
          <p:cNvPr id="7" name="Resim 6"/>
          <p:cNvPicPr>
            <a:picLocks noChangeAspect="1"/>
          </p:cNvPicPr>
          <p:nvPr/>
        </p:nvPicPr>
        <p:blipFill>
          <a:blip r:embed="rId3"/>
          <a:stretch>
            <a:fillRect/>
          </a:stretch>
        </p:blipFill>
        <p:spPr>
          <a:xfrm>
            <a:off x="84402" y="2115476"/>
            <a:ext cx="11881483" cy="3613992"/>
          </a:xfrm>
          <a:prstGeom prst="rect">
            <a:avLst/>
          </a:prstGeom>
        </p:spPr>
      </p:pic>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p:cNvPicPr>
            <a:picLocks noChangeAspect="1"/>
          </p:cNvPicPr>
          <p:nvPr/>
        </p:nvPicPr>
        <p:blipFill>
          <a:blip r:embed="rId4"/>
          <a:stretch>
            <a:fillRect/>
          </a:stretch>
        </p:blipFill>
        <p:spPr>
          <a:xfrm>
            <a:off x="84401" y="5669204"/>
            <a:ext cx="11409259" cy="1179225"/>
          </a:xfrm>
          <a:prstGeom prst="rect">
            <a:avLst/>
          </a:prstGeom>
        </p:spPr>
      </p:pic>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24520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85194" y="915352"/>
            <a:ext cx="11898775" cy="3662541"/>
          </a:xfrm>
          <a:prstGeom prst="rect">
            <a:avLst/>
          </a:prstGeom>
        </p:spPr>
        <p:txBody>
          <a:bodyPr wrap="square">
            <a:spAutoFit/>
          </a:bodyPr>
          <a:lstStyle/>
          <a:p>
            <a:r>
              <a:rPr lang="en-US" sz="2200" dirty="0" smtClean="0"/>
              <a:t>Relative </a:t>
            </a:r>
            <a:r>
              <a:rPr lang="en-US" sz="2200" dirty="0"/>
              <a:t>velocity is all about relating the measurements of two different observers, one moving with respect to the other. The measured velocity of an object depends on the velocity of the observer with respect to the object. On highways, for example, cars moving in the same direction are often moving at high speed relative to Earth, but relative to each other they hardly move at all. To an observer at rest at the side of the road, a car might be traveling at 60 mi/h, but to an observer in </a:t>
            </a:r>
            <a:r>
              <a:rPr lang="en-US" sz="2200" dirty="0" smtClean="0"/>
              <a:t>a</a:t>
            </a:r>
            <a:r>
              <a:rPr lang="tr-TR" sz="2200" dirty="0" smtClean="0"/>
              <a:t> </a:t>
            </a:r>
            <a:r>
              <a:rPr lang="en-US" sz="2400" dirty="0"/>
              <a:t>truck traveling in the same direction at 50 mi/h, the car would appear to be traveling only 10 mi/h. So measurements of velocity depend on the reference frame of the observer. Reference frames are just coordinate systems. Most of the time, we use a stationary frame of reference relative to Earth, but occasionally we use a moving frame of reference associated with a bus, car, or plane moving with constant velocity relative to Earth. </a:t>
            </a:r>
            <a:endParaRPr lang="tr-TR" sz="2200" dirty="0"/>
          </a:p>
        </p:txBody>
      </p:sp>
    </p:spTree>
    <p:extLst>
      <p:ext uri="{BB962C8B-B14F-4D97-AF65-F5344CB8AC3E}">
        <p14:creationId xmlns:p14="http://schemas.microsoft.com/office/powerpoint/2010/main" val="109801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85194" y="915352"/>
            <a:ext cx="11898775" cy="1200329"/>
          </a:xfrm>
          <a:prstGeom prst="rect">
            <a:avLst/>
          </a:prstGeom>
        </p:spPr>
        <p:txBody>
          <a:bodyPr wrap="square">
            <a:spAutoFit/>
          </a:bodyPr>
          <a:lstStyle/>
          <a:p>
            <a:r>
              <a:rPr lang="en-US" sz="2400" dirty="0"/>
              <a:t>In two dimensions relative velocity calculations can be confusing, so a systematic approach is important and useful. Let E be an observer, assumed stationary with respect to Earth. Let two cars be labeled A and B, and introduce the following notation </a:t>
            </a:r>
            <a:endParaRPr lang="tr-TR" sz="2400" dirty="0"/>
          </a:p>
        </p:txBody>
      </p:sp>
      <p:pic>
        <p:nvPicPr>
          <p:cNvPr id="3" name="Resim 2"/>
          <p:cNvPicPr>
            <a:picLocks noChangeAspect="1"/>
          </p:cNvPicPr>
          <p:nvPr/>
        </p:nvPicPr>
        <p:blipFill>
          <a:blip r:embed="rId2"/>
          <a:stretch>
            <a:fillRect/>
          </a:stretch>
        </p:blipFill>
        <p:spPr>
          <a:xfrm>
            <a:off x="7812911" y="2924685"/>
            <a:ext cx="4394740" cy="3811883"/>
          </a:xfrm>
          <a:prstGeom prst="rect">
            <a:avLst/>
          </a:prstGeom>
        </p:spPr>
      </p:pic>
      <p:pic>
        <p:nvPicPr>
          <p:cNvPr id="7" name="Resim 6"/>
          <p:cNvPicPr>
            <a:picLocks noChangeAspect="1"/>
          </p:cNvPicPr>
          <p:nvPr/>
        </p:nvPicPr>
        <p:blipFill>
          <a:blip r:embed="rId3"/>
          <a:stretch>
            <a:fillRect/>
          </a:stretch>
        </p:blipFill>
        <p:spPr>
          <a:xfrm>
            <a:off x="65561" y="2204580"/>
            <a:ext cx="8338089" cy="1557432"/>
          </a:xfrm>
          <a:prstGeom prst="rect">
            <a:avLst/>
          </a:prstGeom>
        </p:spPr>
      </p:pic>
    </p:spTree>
    <p:extLst>
      <p:ext uri="{BB962C8B-B14F-4D97-AF65-F5344CB8AC3E}">
        <p14:creationId xmlns:p14="http://schemas.microsoft.com/office/powerpoint/2010/main" val="1285123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7812911" y="2924685"/>
            <a:ext cx="4394740" cy="3811883"/>
          </a:xfrm>
          <a:prstGeom prst="rect">
            <a:avLst/>
          </a:prstGeom>
        </p:spPr>
      </p:pic>
      <p:pic>
        <p:nvPicPr>
          <p:cNvPr id="9" name="Resim 8"/>
          <p:cNvPicPr>
            <a:picLocks noChangeAspect="1"/>
          </p:cNvPicPr>
          <p:nvPr/>
        </p:nvPicPr>
        <p:blipFill>
          <a:blip r:embed="rId3"/>
          <a:stretch>
            <a:fillRect/>
          </a:stretch>
        </p:blipFill>
        <p:spPr>
          <a:xfrm>
            <a:off x="60004" y="670652"/>
            <a:ext cx="11611684" cy="2254033"/>
          </a:xfrm>
          <a:prstGeom prst="rect">
            <a:avLst/>
          </a:prstGeom>
        </p:spPr>
      </p:pic>
      <p:pic>
        <p:nvPicPr>
          <p:cNvPr id="13" name="Resim 12"/>
          <p:cNvPicPr>
            <a:picLocks noChangeAspect="1"/>
          </p:cNvPicPr>
          <p:nvPr/>
        </p:nvPicPr>
        <p:blipFill>
          <a:blip r:embed="rId4"/>
          <a:stretch>
            <a:fillRect/>
          </a:stretch>
        </p:blipFill>
        <p:spPr>
          <a:xfrm>
            <a:off x="3076686" y="3238483"/>
            <a:ext cx="3792811" cy="934190"/>
          </a:xfrm>
          <a:prstGeom prst="rect">
            <a:avLst/>
          </a:prstGeom>
        </p:spPr>
      </p:pic>
    </p:spTree>
    <p:extLst>
      <p:ext uri="{BB962C8B-B14F-4D97-AF65-F5344CB8AC3E}">
        <p14:creationId xmlns:p14="http://schemas.microsoft.com/office/powerpoint/2010/main" val="2068789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7812911" y="2924685"/>
            <a:ext cx="4394740" cy="3811883"/>
          </a:xfrm>
          <a:prstGeom prst="rect">
            <a:avLst/>
          </a:prstGeom>
        </p:spPr>
      </p:pic>
      <p:pic>
        <p:nvPicPr>
          <p:cNvPr id="4" name="Resim 3"/>
          <p:cNvPicPr>
            <a:picLocks noChangeAspect="1"/>
          </p:cNvPicPr>
          <p:nvPr/>
        </p:nvPicPr>
        <p:blipFill>
          <a:blip r:embed="rId3"/>
          <a:stretch>
            <a:fillRect/>
          </a:stretch>
        </p:blipFill>
        <p:spPr>
          <a:xfrm>
            <a:off x="0" y="763221"/>
            <a:ext cx="11644132" cy="917831"/>
          </a:xfrm>
          <a:prstGeom prst="rect">
            <a:avLst/>
          </a:prstGeom>
        </p:spPr>
      </p:pic>
      <p:pic>
        <p:nvPicPr>
          <p:cNvPr id="7" name="Resim 6"/>
          <p:cNvPicPr>
            <a:picLocks noChangeAspect="1"/>
          </p:cNvPicPr>
          <p:nvPr/>
        </p:nvPicPr>
        <p:blipFill>
          <a:blip r:embed="rId4"/>
          <a:stretch>
            <a:fillRect/>
          </a:stretch>
        </p:blipFill>
        <p:spPr>
          <a:xfrm>
            <a:off x="2288361" y="1885033"/>
            <a:ext cx="4511450" cy="1144367"/>
          </a:xfrm>
          <a:prstGeom prst="rect">
            <a:avLst/>
          </a:prstGeom>
        </p:spPr>
      </p:pic>
    </p:spTree>
    <p:extLst>
      <p:ext uri="{BB962C8B-B14F-4D97-AF65-F5344CB8AC3E}">
        <p14:creationId xmlns:p14="http://schemas.microsoft.com/office/powerpoint/2010/main" val="60030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49965" y="878331"/>
            <a:ext cx="5266097" cy="6001643"/>
          </a:xfrm>
          <a:prstGeom prst="rect">
            <a:avLst/>
          </a:prstGeom>
        </p:spPr>
        <p:txBody>
          <a:bodyPr wrap="square">
            <a:spAutoFit/>
          </a:bodyPr>
          <a:lstStyle/>
          <a:p>
            <a:pPr algn="just"/>
            <a:r>
              <a:rPr lang="tr-TR" sz="2400" dirty="0" err="1" smtClean="0"/>
              <a:t>Before</a:t>
            </a:r>
            <a:r>
              <a:rPr lang="tr-TR" sz="2400" dirty="0" smtClean="0"/>
              <a:t> </a:t>
            </a:r>
            <a:r>
              <a:rPr lang="en-US" sz="2400" dirty="0" smtClean="0"/>
              <a:t>we </a:t>
            </a:r>
            <a:r>
              <a:rPr lang="en-US" sz="2400" dirty="0"/>
              <a:t>studied objects moving along straight-line paths, such as the x-axis. </a:t>
            </a:r>
            <a:endParaRPr lang="tr-TR" sz="2400" dirty="0" smtClean="0"/>
          </a:p>
          <a:p>
            <a:pPr algn="just"/>
            <a:r>
              <a:rPr lang="en-US" sz="2400" dirty="0" smtClean="0"/>
              <a:t>In </a:t>
            </a:r>
            <a:r>
              <a:rPr lang="en-US" sz="2400" dirty="0"/>
              <a:t>this </a:t>
            </a:r>
            <a:r>
              <a:rPr lang="tr-TR" sz="2400" dirty="0" err="1" smtClean="0"/>
              <a:t>lecture</a:t>
            </a:r>
            <a:r>
              <a:rPr lang="en-US" sz="2400" dirty="0" smtClean="0"/>
              <a:t>, </a:t>
            </a:r>
            <a:r>
              <a:rPr lang="en-US" sz="2400" dirty="0"/>
              <a:t>we look at objects that move in both the x- and y-directions simultaneously under constant acceleration. </a:t>
            </a:r>
            <a:endParaRPr lang="tr-TR" sz="2400" dirty="0" smtClean="0"/>
          </a:p>
          <a:p>
            <a:pPr algn="just"/>
            <a:r>
              <a:rPr lang="en-US" sz="2400" dirty="0" smtClean="0"/>
              <a:t>An </a:t>
            </a:r>
            <a:r>
              <a:rPr lang="en-US" sz="2400" dirty="0"/>
              <a:t>important special case of this </a:t>
            </a:r>
            <a:r>
              <a:rPr lang="en-US" sz="2400" dirty="0" smtClean="0"/>
              <a:t>two</a:t>
            </a:r>
            <a:r>
              <a:rPr lang="tr-TR" sz="2400" dirty="0" smtClean="0"/>
              <a:t> </a:t>
            </a:r>
            <a:r>
              <a:rPr lang="en-US" sz="2400" dirty="0" smtClean="0"/>
              <a:t>dimensional </a:t>
            </a:r>
            <a:r>
              <a:rPr lang="en-US" sz="2400" dirty="0"/>
              <a:t>motion is called projectile motion. Anyone who has tossed any kind of object into the air has observed projectile motion</a:t>
            </a:r>
            <a:r>
              <a:rPr lang="en-US" sz="2400" dirty="0" smtClean="0"/>
              <a:t>.</a:t>
            </a:r>
            <a:endParaRPr lang="tr-TR" sz="2400" dirty="0" smtClean="0"/>
          </a:p>
          <a:p>
            <a:pPr algn="just"/>
            <a:r>
              <a:rPr lang="en-US" sz="2400" dirty="0" smtClean="0"/>
              <a:t> </a:t>
            </a:r>
            <a:r>
              <a:rPr lang="en-US" sz="2400" dirty="0"/>
              <a:t>If the effects of air resistance and the rotation of Earth are neglected, the path of a projectile in </a:t>
            </a:r>
            <a:r>
              <a:rPr lang="en-US" sz="2400" dirty="0" smtClean="0"/>
              <a:t>Earth’s </a:t>
            </a:r>
            <a:r>
              <a:rPr lang="en-US" sz="2400" dirty="0"/>
              <a:t>gravity field is curved in the shape of a parabola, as shown in </a:t>
            </a:r>
            <a:r>
              <a:rPr lang="en-US" sz="2400" dirty="0" smtClean="0"/>
              <a:t>Figure </a:t>
            </a:r>
            <a:endParaRPr lang="tr-TR" sz="2400" dirty="0"/>
          </a:p>
        </p:txBody>
      </p:sp>
      <p:pic>
        <p:nvPicPr>
          <p:cNvPr id="21" name="Resim 20"/>
          <p:cNvPicPr>
            <a:picLocks noChangeAspect="1"/>
          </p:cNvPicPr>
          <p:nvPr/>
        </p:nvPicPr>
        <p:blipFill>
          <a:blip r:embed="rId2"/>
          <a:stretch>
            <a:fillRect/>
          </a:stretch>
        </p:blipFill>
        <p:spPr>
          <a:xfrm>
            <a:off x="5416062" y="27668"/>
            <a:ext cx="6639388" cy="4217726"/>
          </a:xfrm>
          <a:prstGeom prst="rect">
            <a:avLst/>
          </a:prstGeom>
        </p:spPr>
      </p:pic>
      <p:sp>
        <p:nvSpPr>
          <p:cNvPr id="25" name="Dikdörtgen 24"/>
          <p:cNvSpPr/>
          <p:nvPr/>
        </p:nvSpPr>
        <p:spPr>
          <a:xfrm>
            <a:off x="5638799" y="4130257"/>
            <a:ext cx="6317349" cy="2585323"/>
          </a:xfrm>
          <a:prstGeom prst="rect">
            <a:avLst/>
          </a:prstGeom>
          <a:ln>
            <a:solidFill>
              <a:srgbClr val="C00000"/>
            </a:solidFill>
          </a:ln>
        </p:spPr>
        <p:txBody>
          <a:bodyPr wrap="square">
            <a:spAutoFit/>
          </a:bodyPr>
          <a:lstStyle/>
          <a:p>
            <a:pPr algn="just"/>
            <a:r>
              <a:rPr lang="en-US" dirty="0"/>
              <a:t>The positive x-direction is horizontal and to the right, and the y-direction is vertical and positive upward. The most important experimental fact about </a:t>
            </a:r>
            <a:r>
              <a:rPr lang="en-US" dirty="0" smtClean="0"/>
              <a:t>projectile</a:t>
            </a:r>
            <a:r>
              <a:rPr lang="tr-TR" dirty="0" smtClean="0"/>
              <a:t> </a:t>
            </a:r>
            <a:r>
              <a:rPr lang="en-US" dirty="0"/>
              <a:t>motion in two dimensions is that the horizontal and vertical motions are completely independent of each </a:t>
            </a:r>
            <a:r>
              <a:rPr lang="en-US" dirty="0" smtClean="0"/>
              <a:t>other</a:t>
            </a:r>
            <a:r>
              <a:rPr lang="tr-TR" dirty="0" smtClean="0"/>
              <a:t> </a:t>
            </a:r>
            <a:r>
              <a:rPr lang="en-US" dirty="0"/>
              <a:t>This means that motion in one direction has no effect on motion in the other direction. If a baseball is tossed in a parabolic path, as </a:t>
            </a:r>
            <a:r>
              <a:rPr lang="en-US" dirty="0" smtClean="0"/>
              <a:t>in Figure, </a:t>
            </a:r>
            <a:r>
              <a:rPr lang="en-US" dirty="0"/>
              <a:t>the motion in the y-direction will look just like a ball tossed straight up under the influence of gravity. </a:t>
            </a:r>
            <a:endParaRPr lang="tr-TR" dirty="0"/>
          </a:p>
        </p:txBody>
      </p:sp>
    </p:spTree>
    <p:extLst>
      <p:ext uri="{BB962C8B-B14F-4D97-AF65-F5344CB8AC3E}">
        <p14:creationId xmlns:p14="http://schemas.microsoft.com/office/powerpoint/2010/main" val="1423500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0" y="785699"/>
            <a:ext cx="12143146" cy="1228295"/>
          </a:xfrm>
          <a:prstGeom prst="rect">
            <a:avLst/>
          </a:prstGeom>
        </p:spPr>
      </p:pic>
    </p:spTree>
    <p:extLst>
      <p:ext uri="{BB962C8B-B14F-4D97-AF65-F5344CB8AC3E}">
        <p14:creationId xmlns:p14="http://schemas.microsoft.com/office/powerpoint/2010/main" val="3160009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2"/>
          <a:stretch>
            <a:fillRect/>
          </a:stretch>
        </p:blipFill>
        <p:spPr>
          <a:xfrm>
            <a:off x="-1" y="705376"/>
            <a:ext cx="11417480" cy="6045256"/>
          </a:xfrm>
          <a:prstGeom prst="rect">
            <a:avLst/>
          </a:prstGeom>
        </p:spPr>
      </p:pic>
      <p:sp>
        <p:nvSpPr>
          <p:cNvPr id="3" name="Dikdörtgen 2"/>
          <p:cNvSpPr/>
          <p:nvPr/>
        </p:nvSpPr>
        <p:spPr>
          <a:xfrm>
            <a:off x="1956122" y="2974694"/>
            <a:ext cx="787078" cy="41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7441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1956122" y="2974694"/>
            <a:ext cx="787078" cy="41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0" y="713064"/>
            <a:ext cx="11887096" cy="1423909"/>
          </a:xfrm>
          <a:prstGeom prst="rect">
            <a:avLst/>
          </a:prstGeom>
        </p:spPr>
      </p:pic>
      <p:sp>
        <p:nvSpPr>
          <p:cNvPr id="7" name="Dikdörtgen 6"/>
          <p:cNvSpPr/>
          <p:nvPr/>
        </p:nvSpPr>
        <p:spPr>
          <a:xfrm>
            <a:off x="4247909" y="705376"/>
            <a:ext cx="590309" cy="43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8263689" y="1804010"/>
            <a:ext cx="3901200" cy="5062273"/>
          </a:xfrm>
          <a:prstGeom prst="rect">
            <a:avLst/>
          </a:prstGeom>
        </p:spPr>
      </p:pic>
      <p:pic>
        <p:nvPicPr>
          <p:cNvPr id="19" name="Resim 18"/>
          <p:cNvPicPr>
            <a:picLocks noChangeAspect="1"/>
          </p:cNvPicPr>
          <p:nvPr/>
        </p:nvPicPr>
        <p:blipFill>
          <a:blip r:embed="rId4"/>
          <a:stretch>
            <a:fillRect/>
          </a:stretch>
        </p:blipFill>
        <p:spPr>
          <a:xfrm>
            <a:off x="0" y="3042489"/>
            <a:ext cx="9194192" cy="1264202"/>
          </a:xfrm>
          <a:prstGeom prst="rect">
            <a:avLst/>
          </a:prstGeom>
        </p:spPr>
      </p:pic>
    </p:spTree>
    <p:extLst>
      <p:ext uri="{BB962C8B-B14F-4D97-AF65-F5344CB8AC3E}">
        <p14:creationId xmlns:p14="http://schemas.microsoft.com/office/powerpoint/2010/main" val="3015729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1956122" y="2974694"/>
            <a:ext cx="787078" cy="41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247909" y="705376"/>
            <a:ext cx="590309" cy="43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9994698" y="0"/>
            <a:ext cx="2197302" cy="2851262"/>
          </a:xfrm>
          <a:prstGeom prst="rect">
            <a:avLst/>
          </a:prstGeom>
        </p:spPr>
      </p:pic>
      <p:pic>
        <p:nvPicPr>
          <p:cNvPr id="13" name="Resim 12"/>
          <p:cNvPicPr>
            <a:picLocks noChangeAspect="1"/>
          </p:cNvPicPr>
          <p:nvPr/>
        </p:nvPicPr>
        <p:blipFill>
          <a:blip r:embed="rId3"/>
          <a:stretch>
            <a:fillRect/>
          </a:stretch>
        </p:blipFill>
        <p:spPr>
          <a:xfrm>
            <a:off x="16390" y="2652356"/>
            <a:ext cx="11948913" cy="4003087"/>
          </a:xfrm>
          <a:prstGeom prst="rect">
            <a:avLst/>
          </a:prstGeom>
        </p:spPr>
      </p:pic>
    </p:spTree>
    <p:extLst>
      <p:ext uri="{BB962C8B-B14F-4D97-AF65-F5344CB8AC3E}">
        <p14:creationId xmlns:p14="http://schemas.microsoft.com/office/powerpoint/2010/main" val="3191073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1956122" y="2974694"/>
            <a:ext cx="787078" cy="41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247909" y="705376"/>
            <a:ext cx="590309" cy="43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50193" y="791263"/>
            <a:ext cx="5828197" cy="3105815"/>
          </a:xfrm>
          <a:prstGeom prst="rect">
            <a:avLst/>
          </a:prstGeom>
        </p:spPr>
      </p:pic>
      <p:sp>
        <p:nvSpPr>
          <p:cNvPr id="19" name="Metin kutusu 18"/>
          <p:cNvSpPr txBox="1"/>
          <p:nvPr/>
        </p:nvSpPr>
        <p:spPr>
          <a:xfrm>
            <a:off x="214019" y="1288562"/>
            <a:ext cx="1798316" cy="400110"/>
          </a:xfrm>
          <a:prstGeom prst="rect">
            <a:avLst/>
          </a:prstGeom>
          <a:solidFill>
            <a:schemeClr val="bg1"/>
          </a:solidFill>
          <a:ln>
            <a:solidFill>
              <a:schemeClr val="bg1"/>
            </a:solidFill>
          </a:ln>
        </p:spPr>
        <p:txBody>
          <a:bodyPr wrap="square" rtlCol="0">
            <a:spAutoFit/>
          </a:bodyPr>
          <a:lstStyle/>
          <a:p>
            <a:r>
              <a:rPr lang="tr-TR" sz="2000" dirty="0" err="1" smtClean="0"/>
              <a:t>Before</a:t>
            </a:r>
            <a:r>
              <a:rPr lang="tr-TR" sz="2000" dirty="0" smtClean="0"/>
              <a:t> problem</a:t>
            </a:r>
            <a:endParaRPr lang="tr-TR" sz="2000" dirty="0"/>
          </a:p>
        </p:txBody>
      </p:sp>
      <p:sp>
        <p:nvSpPr>
          <p:cNvPr id="23" name="Dikdörtgen 22"/>
          <p:cNvSpPr/>
          <p:nvPr/>
        </p:nvSpPr>
        <p:spPr>
          <a:xfrm>
            <a:off x="5085572" y="2083743"/>
            <a:ext cx="747590" cy="235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Resim 23"/>
          <p:cNvPicPr>
            <a:picLocks noChangeAspect="1"/>
          </p:cNvPicPr>
          <p:nvPr/>
        </p:nvPicPr>
        <p:blipFill>
          <a:blip r:embed="rId3"/>
          <a:stretch>
            <a:fillRect/>
          </a:stretch>
        </p:blipFill>
        <p:spPr>
          <a:xfrm>
            <a:off x="8233626" y="130803"/>
            <a:ext cx="3876388" cy="4856976"/>
          </a:xfrm>
          <a:prstGeom prst="rect">
            <a:avLst/>
          </a:prstGeom>
        </p:spPr>
      </p:pic>
    </p:spTree>
    <p:extLst>
      <p:ext uri="{BB962C8B-B14F-4D97-AF65-F5344CB8AC3E}">
        <p14:creationId xmlns:p14="http://schemas.microsoft.com/office/powerpoint/2010/main" val="2244399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7" y="120601"/>
            <a:ext cx="9384815" cy="584775"/>
          </a:xfrm>
          <a:prstGeom prst="rect">
            <a:avLst/>
          </a:prstGeom>
        </p:spPr>
        <p:txBody>
          <a:bodyPr wrap="square">
            <a:spAutoFit/>
          </a:bodyPr>
          <a:lstStyle/>
          <a:p>
            <a:r>
              <a:rPr lang="en-US" sz="3200" b="1" u="sng" dirty="0">
                <a:solidFill>
                  <a:srgbClr val="FF0000"/>
                </a:solidFill>
              </a:rPr>
              <a:t>Relative Velocity</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845412" y="4075953"/>
            <a:ext cx="698674"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435524" y="901507"/>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393479" y="849903"/>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233626" y="2136974"/>
            <a:ext cx="636608" cy="40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66558" y="4503624"/>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532511" y="6027673"/>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055292" y="5277289"/>
            <a:ext cx="611413" cy="331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8360998" y="4375230"/>
            <a:ext cx="548153" cy="29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69580" y="3194613"/>
            <a:ext cx="729205"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646605" y="4172673"/>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569580" y="6045506"/>
            <a:ext cx="494712" cy="3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1956122" y="2974694"/>
            <a:ext cx="787078" cy="41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247909" y="705376"/>
            <a:ext cx="590309" cy="43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5085572" y="2083743"/>
            <a:ext cx="747590" cy="235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25401" y="2020668"/>
            <a:ext cx="11802576" cy="4174796"/>
          </a:xfrm>
          <a:prstGeom prst="rect">
            <a:avLst/>
          </a:prstGeom>
        </p:spPr>
      </p:pic>
      <p:pic>
        <p:nvPicPr>
          <p:cNvPr id="13" name="Resim 12"/>
          <p:cNvPicPr>
            <a:picLocks noChangeAspect="1"/>
          </p:cNvPicPr>
          <p:nvPr/>
        </p:nvPicPr>
        <p:blipFill>
          <a:blip r:embed="rId3"/>
          <a:stretch>
            <a:fillRect/>
          </a:stretch>
        </p:blipFill>
        <p:spPr>
          <a:xfrm>
            <a:off x="1467105" y="6206516"/>
            <a:ext cx="10494307" cy="649832"/>
          </a:xfrm>
          <a:prstGeom prst="rect">
            <a:avLst/>
          </a:prstGeom>
        </p:spPr>
      </p:pic>
      <p:pic>
        <p:nvPicPr>
          <p:cNvPr id="24" name="Resim 23"/>
          <p:cNvPicPr>
            <a:picLocks noChangeAspect="1"/>
          </p:cNvPicPr>
          <p:nvPr/>
        </p:nvPicPr>
        <p:blipFill>
          <a:blip r:embed="rId4"/>
          <a:stretch>
            <a:fillRect/>
          </a:stretch>
        </p:blipFill>
        <p:spPr>
          <a:xfrm>
            <a:off x="9712661" y="118334"/>
            <a:ext cx="2115316" cy="2650416"/>
          </a:xfrm>
          <a:prstGeom prst="rect">
            <a:avLst/>
          </a:prstGeom>
        </p:spPr>
      </p:pic>
    </p:spTree>
    <p:extLst>
      <p:ext uri="{BB962C8B-B14F-4D97-AF65-F5344CB8AC3E}">
        <p14:creationId xmlns:p14="http://schemas.microsoft.com/office/powerpoint/2010/main" val="1423693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52915" y="874142"/>
            <a:ext cx="12050301" cy="1521817"/>
          </a:xfrm>
          <a:prstGeom prst="rect">
            <a:avLst/>
          </a:prstGeom>
        </p:spPr>
      </p:pic>
      <p:pic>
        <p:nvPicPr>
          <p:cNvPr id="6" name="Resim 5"/>
          <p:cNvPicPr>
            <a:picLocks noChangeAspect="1"/>
          </p:cNvPicPr>
          <p:nvPr/>
        </p:nvPicPr>
        <p:blipFill>
          <a:blip r:embed="rId3"/>
          <a:stretch>
            <a:fillRect/>
          </a:stretch>
        </p:blipFill>
        <p:spPr>
          <a:xfrm>
            <a:off x="0" y="2203832"/>
            <a:ext cx="8704162" cy="4631857"/>
          </a:xfrm>
          <a:prstGeom prst="rect">
            <a:avLst/>
          </a:prstGeom>
        </p:spPr>
      </p:pic>
    </p:spTree>
    <p:extLst>
      <p:ext uri="{BB962C8B-B14F-4D97-AF65-F5344CB8AC3E}">
        <p14:creationId xmlns:p14="http://schemas.microsoft.com/office/powerpoint/2010/main" val="2087093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52915" y="874142"/>
            <a:ext cx="12050301" cy="1521817"/>
          </a:xfrm>
          <a:prstGeom prst="rect">
            <a:avLst/>
          </a:prstGeom>
        </p:spPr>
      </p:pic>
      <p:pic>
        <p:nvPicPr>
          <p:cNvPr id="2" name="Resim 1"/>
          <p:cNvPicPr>
            <a:picLocks noChangeAspect="1"/>
          </p:cNvPicPr>
          <p:nvPr/>
        </p:nvPicPr>
        <p:blipFill>
          <a:blip r:embed="rId3"/>
          <a:stretch>
            <a:fillRect/>
          </a:stretch>
        </p:blipFill>
        <p:spPr>
          <a:xfrm>
            <a:off x="212055" y="2297332"/>
            <a:ext cx="11142710" cy="4466106"/>
          </a:xfrm>
          <a:prstGeom prst="rect">
            <a:avLst/>
          </a:prstGeom>
        </p:spPr>
      </p:pic>
    </p:spTree>
    <p:extLst>
      <p:ext uri="{BB962C8B-B14F-4D97-AF65-F5344CB8AC3E}">
        <p14:creationId xmlns:p14="http://schemas.microsoft.com/office/powerpoint/2010/main" val="561502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52915" y="874142"/>
            <a:ext cx="12050301" cy="1521817"/>
          </a:xfrm>
          <a:prstGeom prst="rect">
            <a:avLst/>
          </a:prstGeom>
        </p:spPr>
      </p:pic>
      <p:pic>
        <p:nvPicPr>
          <p:cNvPr id="4" name="Resim 3"/>
          <p:cNvPicPr>
            <a:picLocks noChangeAspect="1"/>
          </p:cNvPicPr>
          <p:nvPr/>
        </p:nvPicPr>
        <p:blipFill>
          <a:blip r:embed="rId3"/>
          <a:stretch>
            <a:fillRect/>
          </a:stretch>
        </p:blipFill>
        <p:spPr>
          <a:xfrm>
            <a:off x="152914" y="2395958"/>
            <a:ext cx="10461363" cy="4004841"/>
          </a:xfrm>
          <a:prstGeom prst="rect">
            <a:avLst/>
          </a:prstGeom>
        </p:spPr>
      </p:pic>
    </p:spTree>
    <p:extLst>
      <p:ext uri="{BB962C8B-B14F-4D97-AF65-F5344CB8AC3E}">
        <p14:creationId xmlns:p14="http://schemas.microsoft.com/office/powerpoint/2010/main" val="386587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57003" y="2801519"/>
            <a:ext cx="11780133" cy="1689459"/>
          </a:xfrm>
          <a:prstGeom prst="rect">
            <a:avLst/>
          </a:prstGeom>
        </p:spPr>
      </p:pic>
    </p:spTree>
    <p:extLst>
      <p:ext uri="{BB962C8B-B14F-4D97-AF65-F5344CB8AC3E}">
        <p14:creationId xmlns:p14="http://schemas.microsoft.com/office/powerpoint/2010/main" val="367181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49966" y="878331"/>
            <a:ext cx="4035174" cy="1569660"/>
          </a:xfrm>
          <a:prstGeom prst="rect">
            <a:avLst/>
          </a:prstGeom>
        </p:spPr>
        <p:txBody>
          <a:bodyPr wrap="square">
            <a:spAutoFit/>
          </a:bodyPr>
          <a:lstStyle/>
          <a:p>
            <a:pPr algn="just"/>
            <a:r>
              <a:rPr lang="tr-TR" sz="2400" dirty="0" err="1" smtClean="0"/>
              <a:t>This</a:t>
            </a:r>
            <a:r>
              <a:rPr lang="en-US" sz="2400" dirty="0" smtClean="0"/>
              <a:t> </a:t>
            </a:r>
            <a:r>
              <a:rPr lang="en-US" sz="2400" dirty="0"/>
              <a:t>Figure </a:t>
            </a:r>
            <a:r>
              <a:rPr lang="en-US" sz="2400" dirty="0" smtClean="0"/>
              <a:t> </a:t>
            </a:r>
            <a:r>
              <a:rPr lang="en-US" sz="2400" dirty="0"/>
              <a:t>shows the effect of various initial angles; note that complementary angles give the same horizontal range</a:t>
            </a:r>
            <a:endParaRPr lang="tr-TR" sz="2400" dirty="0"/>
          </a:p>
        </p:txBody>
      </p:sp>
      <p:pic>
        <p:nvPicPr>
          <p:cNvPr id="2" name="Resim 1"/>
          <p:cNvPicPr>
            <a:picLocks noChangeAspect="1"/>
          </p:cNvPicPr>
          <p:nvPr/>
        </p:nvPicPr>
        <p:blipFill>
          <a:blip r:embed="rId2"/>
          <a:stretch>
            <a:fillRect/>
          </a:stretch>
        </p:blipFill>
        <p:spPr>
          <a:xfrm>
            <a:off x="4624754" y="1018930"/>
            <a:ext cx="7483317" cy="3968022"/>
          </a:xfrm>
          <a:prstGeom prst="rect">
            <a:avLst/>
          </a:prstGeom>
        </p:spPr>
      </p:pic>
      <p:sp>
        <p:nvSpPr>
          <p:cNvPr id="8" name="Dikdörtgen 7"/>
          <p:cNvSpPr/>
          <p:nvPr/>
        </p:nvSpPr>
        <p:spPr>
          <a:xfrm>
            <a:off x="5809994" y="4944843"/>
            <a:ext cx="6096000" cy="646331"/>
          </a:xfrm>
          <a:prstGeom prst="rect">
            <a:avLst/>
          </a:prstGeom>
        </p:spPr>
        <p:txBody>
          <a:bodyPr>
            <a:spAutoFit/>
          </a:bodyPr>
          <a:lstStyle/>
          <a:p>
            <a:r>
              <a:rPr lang="en-US" dirty="0"/>
              <a:t>A projectile launched from the origin with an initial speed of 50 m/s at various angles of projection. </a:t>
            </a:r>
            <a:endParaRPr lang="tr-TR" dirty="0"/>
          </a:p>
        </p:txBody>
      </p:sp>
    </p:spTree>
    <p:extLst>
      <p:ext uri="{BB962C8B-B14F-4D97-AF65-F5344CB8AC3E}">
        <p14:creationId xmlns:p14="http://schemas.microsoft.com/office/powerpoint/2010/main" val="1797296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618354" y="755501"/>
            <a:ext cx="10551216" cy="5559923"/>
          </a:xfrm>
          <a:prstGeom prst="rect">
            <a:avLst/>
          </a:prstGeom>
        </p:spPr>
      </p:pic>
    </p:spTree>
    <p:extLst>
      <p:ext uri="{BB962C8B-B14F-4D97-AF65-F5344CB8AC3E}">
        <p14:creationId xmlns:p14="http://schemas.microsoft.com/office/powerpoint/2010/main" val="4071669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571826" y="1880132"/>
            <a:ext cx="10744381" cy="3430194"/>
          </a:xfrm>
          <a:prstGeom prst="rect">
            <a:avLst/>
          </a:prstGeom>
        </p:spPr>
      </p:pic>
    </p:spTree>
    <p:extLst>
      <p:ext uri="{BB962C8B-B14F-4D97-AF65-F5344CB8AC3E}">
        <p14:creationId xmlns:p14="http://schemas.microsoft.com/office/powerpoint/2010/main" val="3053527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554623" y="1553721"/>
            <a:ext cx="11409261" cy="3585769"/>
          </a:xfrm>
          <a:prstGeom prst="rect">
            <a:avLst/>
          </a:prstGeom>
        </p:spPr>
      </p:pic>
    </p:spTree>
    <p:extLst>
      <p:ext uri="{BB962C8B-B14F-4D97-AF65-F5344CB8AC3E}">
        <p14:creationId xmlns:p14="http://schemas.microsoft.com/office/powerpoint/2010/main" val="342435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252745" y="1691661"/>
            <a:ext cx="11722931" cy="3642636"/>
          </a:xfrm>
          <a:prstGeom prst="rect">
            <a:avLst/>
          </a:prstGeom>
        </p:spPr>
      </p:pic>
    </p:spTree>
    <p:extLst>
      <p:ext uri="{BB962C8B-B14F-4D97-AF65-F5344CB8AC3E}">
        <p14:creationId xmlns:p14="http://schemas.microsoft.com/office/powerpoint/2010/main" val="1811484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169044" y="773030"/>
            <a:ext cx="9375494" cy="5942215"/>
          </a:xfrm>
          <a:prstGeom prst="rect">
            <a:avLst/>
          </a:prstGeom>
        </p:spPr>
      </p:pic>
    </p:spTree>
    <p:extLst>
      <p:ext uri="{BB962C8B-B14F-4D97-AF65-F5344CB8AC3E}">
        <p14:creationId xmlns:p14="http://schemas.microsoft.com/office/powerpoint/2010/main" val="3685056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16598" y="1139612"/>
            <a:ext cx="10478410" cy="5329982"/>
          </a:xfrm>
          <a:prstGeom prst="rect">
            <a:avLst/>
          </a:prstGeom>
        </p:spPr>
      </p:pic>
    </p:spTree>
    <p:extLst>
      <p:ext uri="{BB962C8B-B14F-4D97-AF65-F5344CB8AC3E}">
        <p14:creationId xmlns:p14="http://schemas.microsoft.com/office/powerpoint/2010/main" val="2742242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74500" y="796887"/>
            <a:ext cx="10400134" cy="2414067"/>
          </a:xfrm>
          <a:prstGeom prst="rect">
            <a:avLst/>
          </a:prstGeom>
        </p:spPr>
      </p:pic>
    </p:spTree>
    <p:extLst>
      <p:ext uri="{BB962C8B-B14F-4D97-AF65-F5344CB8AC3E}">
        <p14:creationId xmlns:p14="http://schemas.microsoft.com/office/powerpoint/2010/main" val="3288281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459183" y="705376"/>
            <a:ext cx="11011328" cy="6061792"/>
          </a:xfrm>
          <a:prstGeom prst="rect">
            <a:avLst/>
          </a:prstGeom>
        </p:spPr>
      </p:pic>
    </p:spTree>
    <p:extLst>
      <p:ext uri="{BB962C8B-B14F-4D97-AF65-F5344CB8AC3E}">
        <p14:creationId xmlns:p14="http://schemas.microsoft.com/office/powerpoint/2010/main" val="224122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41429" y="871921"/>
            <a:ext cx="11923244" cy="3619055"/>
          </a:xfrm>
          <a:prstGeom prst="rect">
            <a:avLst/>
          </a:prstGeom>
        </p:spPr>
      </p:pic>
    </p:spTree>
    <p:extLst>
      <p:ext uri="{BB962C8B-B14F-4D97-AF65-F5344CB8AC3E}">
        <p14:creationId xmlns:p14="http://schemas.microsoft.com/office/powerpoint/2010/main" val="1792936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05496" y="968888"/>
            <a:ext cx="11681704" cy="4221120"/>
          </a:xfrm>
          <a:prstGeom prst="rect">
            <a:avLst/>
          </a:prstGeom>
        </p:spPr>
      </p:pic>
    </p:spTree>
    <p:extLst>
      <p:ext uri="{BB962C8B-B14F-4D97-AF65-F5344CB8AC3E}">
        <p14:creationId xmlns:p14="http://schemas.microsoft.com/office/powerpoint/2010/main" val="99183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49966" y="878331"/>
            <a:ext cx="4035174" cy="6001643"/>
          </a:xfrm>
          <a:prstGeom prst="rect">
            <a:avLst/>
          </a:prstGeom>
        </p:spPr>
        <p:txBody>
          <a:bodyPr wrap="square">
            <a:spAutoFit/>
          </a:bodyPr>
          <a:lstStyle/>
          <a:p>
            <a:pPr algn="just"/>
            <a:r>
              <a:rPr lang="en-US" sz="2400" dirty="0"/>
              <a:t>Figure </a:t>
            </a:r>
            <a:r>
              <a:rPr lang="en-US" sz="2400" dirty="0" smtClean="0"/>
              <a:t> </a:t>
            </a:r>
            <a:r>
              <a:rPr lang="en-US" sz="2400" dirty="0"/>
              <a:t>is an experiment illustrating the independence of horizontal and vertical motion. The gun is aimed directly at the target ball and fired at the instant the target is released. In the absence of gravity, the projectile would hit the target because the target wouldn’t move. However, the projectile still hits the target in the presence of gravity. That means the projectile is falling through the same vertical displacement as the target despite its horizontal motion. </a:t>
            </a:r>
            <a:endParaRPr lang="tr-TR" sz="2400" dirty="0"/>
          </a:p>
        </p:txBody>
      </p:sp>
      <p:sp>
        <p:nvSpPr>
          <p:cNvPr id="8" name="Dikdörtgen 7"/>
          <p:cNvSpPr/>
          <p:nvPr/>
        </p:nvSpPr>
        <p:spPr>
          <a:xfrm>
            <a:off x="5809994" y="4944843"/>
            <a:ext cx="6096000" cy="646331"/>
          </a:xfrm>
          <a:prstGeom prst="rect">
            <a:avLst/>
          </a:prstGeom>
        </p:spPr>
        <p:txBody>
          <a:bodyPr>
            <a:spAutoFit/>
          </a:bodyPr>
          <a:lstStyle/>
          <a:p>
            <a:r>
              <a:rPr lang="en-US" dirty="0"/>
              <a:t>A ball is fired at a target at the same instant the target is released. Both fall vertically at the same rate and collide.</a:t>
            </a:r>
            <a:endParaRPr lang="tr-TR" dirty="0"/>
          </a:p>
        </p:txBody>
      </p:sp>
      <p:pic>
        <p:nvPicPr>
          <p:cNvPr id="10" name="Resim 9"/>
          <p:cNvPicPr>
            <a:picLocks noChangeAspect="1"/>
          </p:cNvPicPr>
          <p:nvPr/>
        </p:nvPicPr>
        <p:blipFill>
          <a:blip r:embed="rId2"/>
          <a:stretch>
            <a:fillRect/>
          </a:stretch>
        </p:blipFill>
        <p:spPr>
          <a:xfrm>
            <a:off x="4611839" y="705376"/>
            <a:ext cx="5805375" cy="4271186"/>
          </a:xfrm>
          <a:prstGeom prst="rect">
            <a:avLst/>
          </a:prstGeom>
        </p:spPr>
      </p:pic>
    </p:spTree>
    <p:extLst>
      <p:ext uri="{BB962C8B-B14F-4D97-AF65-F5344CB8AC3E}">
        <p14:creationId xmlns:p14="http://schemas.microsoft.com/office/powerpoint/2010/main" val="1600061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38920" y="711457"/>
            <a:ext cx="11564717" cy="2185107"/>
          </a:xfrm>
          <a:prstGeom prst="rect">
            <a:avLst/>
          </a:prstGeom>
        </p:spPr>
      </p:pic>
    </p:spTree>
    <p:extLst>
      <p:ext uri="{BB962C8B-B14F-4D97-AF65-F5344CB8AC3E}">
        <p14:creationId xmlns:p14="http://schemas.microsoft.com/office/powerpoint/2010/main" val="679415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28044" y="810538"/>
            <a:ext cx="10991055" cy="5613009"/>
          </a:xfrm>
          <a:prstGeom prst="rect">
            <a:avLst/>
          </a:prstGeom>
        </p:spPr>
      </p:pic>
    </p:spTree>
    <p:extLst>
      <p:ext uri="{BB962C8B-B14F-4D97-AF65-F5344CB8AC3E}">
        <p14:creationId xmlns:p14="http://schemas.microsoft.com/office/powerpoint/2010/main" val="1135200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960699" y="705376"/>
            <a:ext cx="8565266" cy="6028674"/>
          </a:xfrm>
          <a:prstGeom prst="rect">
            <a:avLst/>
          </a:prstGeom>
        </p:spPr>
      </p:pic>
      <p:pic>
        <p:nvPicPr>
          <p:cNvPr id="4" name="Resim 3"/>
          <p:cNvPicPr>
            <a:picLocks noChangeAspect="1"/>
          </p:cNvPicPr>
          <p:nvPr/>
        </p:nvPicPr>
        <p:blipFill>
          <a:blip r:embed="rId3"/>
          <a:stretch>
            <a:fillRect/>
          </a:stretch>
        </p:blipFill>
        <p:spPr>
          <a:xfrm>
            <a:off x="8030973" y="6084166"/>
            <a:ext cx="3545569" cy="773834"/>
          </a:xfrm>
          <a:prstGeom prst="rect">
            <a:avLst/>
          </a:prstGeom>
        </p:spPr>
      </p:pic>
    </p:spTree>
    <p:extLst>
      <p:ext uri="{BB962C8B-B14F-4D97-AF65-F5344CB8AC3E}">
        <p14:creationId xmlns:p14="http://schemas.microsoft.com/office/powerpoint/2010/main" val="3741445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0" y="875013"/>
            <a:ext cx="12021136" cy="3812733"/>
          </a:xfrm>
          <a:prstGeom prst="rect">
            <a:avLst/>
          </a:prstGeom>
        </p:spPr>
      </p:pic>
    </p:spTree>
    <p:extLst>
      <p:ext uri="{BB962C8B-B14F-4D97-AF65-F5344CB8AC3E}">
        <p14:creationId xmlns:p14="http://schemas.microsoft.com/office/powerpoint/2010/main" val="2537369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41452" y="824054"/>
            <a:ext cx="10874416" cy="5565647"/>
          </a:xfrm>
          <a:prstGeom prst="rect">
            <a:avLst/>
          </a:prstGeom>
        </p:spPr>
      </p:pic>
    </p:spTree>
    <p:extLst>
      <p:ext uri="{BB962C8B-B14F-4D97-AF65-F5344CB8AC3E}">
        <p14:creationId xmlns:p14="http://schemas.microsoft.com/office/powerpoint/2010/main" val="259461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 y="951903"/>
            <a:ext cx="12000867" cy="2682547"/>
          </a:xfrm>
          <a:prstGeom prst="rect">
            <a:avLst/>
          </a:prstGeom>
        </p:spPr>
      </p:pic>
    </p:spTree>
    <p:extLst>
      <p:ext uri="{BB962C8B-B14F-4D97-AF65-F5344CB8AC3E}">
        <p14:creationId xmlns:p14="http://schemas.microsoft.com/office/powerpoint/2010/main" val="3596738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78881" y="797775"/>
            <a:ext cx="11175883" cy="5917470"/>
          </a:xfrm>
          <a:prstGeom prst="rect">
            <a:avLst/>
          </a:prstGeom>
        </p:spPr>
      </p:pic>
    </p:spTree>
    <p:extLst>
      <p:ext uri="{BB962C8B-B14F-4D97-AF65-F5344CB8AC3E}">
        <p14:creationId xmlns:p14="http://schemas.microsoft.com/office/powerpoint/2010/main" val="97518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22162" y="1139612"/>
            <a:ext cx="11905973" cy="4786626"/>
          </a:xfrm>
          <a:prstGeom prst="rect">
            <a:avLst/>
          </a:prstGeom>
        </p:spPr>
      </p:pic>
    </p:spTree>
    <p:extLst>
      <p:ext uri="{BB962C8B-B14F-4D97-AF65-F5344CB8AC3E}">
        <p14:creationId xmlns:p14="http://schemas.microsoft.com/office/powerpoint/2010/main" val="45239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 y="818194"/>
            <a:ext cx="12095135" cy="2237521"/>
          </a:xfrm>
          <a:prstGeom prst="rect">
            <a:avLst/>
          </a:prstGeom>
        </p:spPr>
      </p:pic>
    </p:spTree>
    <p:extLst>
      <p:ext uri="{BB962C8B-B14F-4D97-AF65-F5344CB8AC3E}">
        <p14:creationId xmlns:p14="http://schemas.microsoft.com/office/powerpoint/2010/main" val="3138625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73854" y="634578"/>
            <a:ext cx="11662875" cy="5777797"/>
          </a:xfrm>
          <a:prstGeom prst="rect">
            <a:avLst/>
          </a:prstGeom>
        </p:spPr>
      </p:pic>
    </p:spTree>
    <p:extLst>
      <p:ext uri="{BB962C8B-B14F-4D97-AF65-F5344CB8AC3E}">
        <p14:creationId xmlns:p14="http://schemas.microsoft.com/office/powerpoint/2010/main" val="9054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49966" y="878331"/>
            <a:ext cx="4035174" cy="1938992"/>
          </a:xfrm>
          <a:prstGeom prst="rect">
            <a:avLst/>
          </a:prstGeom>
        </p:spPr>
        <p:txBody>
          <a:bodyPr wrap="square">
            <a:spAutoFit/>
          </a:bodyPr>
          <a:lstStyle/>
          <a:p>
            <a:pPr algn="just"/>
            <a:r>
              <a:rPr lang="en-US" sz="2400" dirty="0"/>
              <a:t>The experiment also works when set up as in </a:t>
            </a:r>
            <a:r>
              <a:rPr lang="en-US" sz="2400" dirty="0" smtClean="0"/>
              <a:t>Figure, </a:t>
            </a:r>
            <a:r>
              <a:rPr lang="en-US" sz="2400" dirty="0"/>
              <a:t>when the initial velocity has a vertical component.</a:t>
            </a:r>
            <a:endParaRPr lang="tr-TR" sz="2400" dirty="0"/>
          </a:p>
          <a:p>
            <a:pPr algn="just"/>
            <a:r>
              <a:rPr lang="en-US" sz="2400" dirty="0" smtClean="0"/>
              <a:t> </a:t>
            </a:r>
            <a:endParaRPr lang="tr-TR" sz="2400" dirty="0"/>
          </a:p>
        </p:txBody>
      </p:sp>
      <p:sp>
        <p:nvSpPr>
          <p:cNvPr id="8" name="Dikdörtgen 7"/>
          <p:cNvSpPr/>
          <p:nvPr/>
        </p:nvSpPr>
        <p:spPr>
          <a:xfrm>
            <a:off x="5839274" y="5631377"/>
            <a:ext cx="6096000" cy="646331"/>
          </a:xfrm>
          <a:prstGeom prst="rect">
            <a:avLst/>
          </a:prstGeom>
        </p:spPr>
        <p:txBody>
          <a:bodyPr>
            <a:spAutoFit/>
          </a:bodyPr>
          <a:lstStyle/>
          <a:p>
            <a:r>
              <a:rPr lang="en-US" dirty="0"/>
              <a:t>A projectile launched from the origin with an initial speed of 50 m/s at various angles of projection. </a:t>
            </a:r>
            <a:endParaRPr lang="tr-TR" dirty="0"/>
          </a:p>
        </p:txBody>
      </p:sp>
      <p:pic>
        <p:nvPicPr>
          <p:cNvPr id="10" name="Resim 9"/>
          <p:cNvPicPr>
            <a:picLocks noChangeAspect="1"/>
          </p:cNvPicPr>
          <p:nvPr/>
        </p:nvPicPr>
        <p:blipFill>
          <a:blip r:embed="rId2"/>
          <a:stretch>
            <a:fillRect/>
          </a:stretch>
        </p:blipFill>
        <p:spPr>
          <a:xfrm>
            <a:off x="5354247" y="870443"/>
            <a:ext cx="6810222" cy="5631263"/>
          </a:xfrm>
          <a:prstGeom prst="rect">
            <a:avLst/>
          </a:prstGeom>
        </p:spPr>
      </p:pic>
    </p:spTree>
    <p:extLst>
      <p:ext uri="{BB962C8B-B14F-4D97-AF65-F5344CB8AC3E}">
        <p14:creationId xmlns:p14="http://schemas.microsoft.com/office/powerpoint/2010/main" val="3304975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96" y="120601"/>
            <a:ext cx="4754942" cy="584775"/>
          </a:xfrm>
          <a:prstGeom prst="rect">
            <a:avLst/>
          </a:prstGeom>
        </p:spPr>
        <p:txBody>
          <a:bodyPr wrap="squar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11" name="Dikdörtgen 10"/>
          <p:cNvSpPr/>
          <p:nvPr/>
        </p:nvSpPr>
        <p:spPr>
          <a:xfrm>
            <a:off x="9008374" y="1139612"/>
            <a:ext cx="7200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88642" y="6315424"/>
            <a:ext cx="1858325"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4787869"/>
            <a:ext cx="682907"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530499" y="1153900"/>
            <a:ext cx="1982459"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2816" y="1804011"/>
            <a:ext cx="505093" cy="3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810227" y="614615"/>
            <a:ext cx="9734309" cy="6243385"/>
          </a:xfrm>
          <a:prstGeom prst="rect">
            <a:avLst/>
          </a:prstGeom>
        </p:spPr>
      </p:pic>
    </p:spTree>
    <p:extLst>
      <p:ext uri="{BB962C8B-B14F-4D97-AF65-F5344CB8AC3E}">
        <p14:creationId xmlns:p14="http://schemas.microsoft.com/office/powerpoint/2010/main" val="37836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11" name="Dikdörtgen 10"/>
              <p:cNvSpPr/>
              <p:nvPr/>
            </p:nvSpPr>
            <p:spPr>
              <a:xfrm>
                <a:off x="149965" y="878331"/>
                <a:ext cx="5266097" cy="5342040"/>
              </a:xfrm>
              <a:prstGeom prst="rect">
                <a:avLst/>
              </a:prstGeom>
            </p:spPr>
            <p:txBody>
              <a:bodyPr wrap="square">
                <a:spAutoFit/>
              </a:bodyPr>
              <a:lstStyle/>
              <a:p>
                <a:pPr algn="just"/>
                <a:r>
                  <a:rPr lang="en-US" sz="2400" dirty="0" smtClean="0"/>
                  <a:t>In general, the equations of constant acceleration developed in </a:t>
                </a:r>
                <a:r>
                  <a:rPr lang="tr-TR" sz="2400" dirty="0" err="1" smtClean="0"/>
                  <a:t>the</a:t>
                </a:r>
                <a:r>
                  <a:rPr lang="tr-TR" sz="2400" dirty="0" smtClean="0"/>
                  <a:t> </a:t>
                </a:r>
                <a:r>
                  <a:rPr lang="tr-TR" sz="2400" dirty="0" err="1" smtClean="0"/>
                  <a:t>before</a:t>
                </a:r>
                <a:r>
                  <a:rPr lang="tr-TR" sz="2400" dirty="0" smtClean="0"/>
                  <a:t> </a:t>
                </a:r>
                <a:r>
                  <a:rPr lang="tr-TR" sz="2400" dirty="0" err="1" smtClean="0"/>
                  <a:t>lecture</a:t>
                </a:r>
                <a:r>
                  <a:rPr lang="en-US" sz="2400" dirty="0" smtClean="0"/>
                  <a:t> </a:t>
                </a:r>
                <a:r>
                  <a:rPr lang="en-US" sz="2400" dirty="0"/>
                  <a:t>follow separately for both the x-direction and the y-direction. </a:t>
                </a:r>
                <a:endParaRPr lang="tr-TR" sz="2400" dirty="0" smtClean="0"/>
              </a:p>
              <a:p>
                <a:pPr algn="just"/>
                <a:r>
                  <a:rPr lang="en-US" sz="2400" dirty="0" smtClean="0"/>
                  <a:t>An </a:t>
                </a:r>
                <a:r>
                  <a:rPr lang="en-US" sz="2400" dirty="0"/>
                  <a:t>important difference is that the initial velocity now has two components, not just one as in that </a:t>
                </a:r>
                <a:r>
                  <a:rPr lang="tr-TR" sz="2400" dirty="0" err="1" smtClean="0"/>
                  <a:t>lecture</a:t>
                </a:r>
                <a:r>
                  <a:rPr lang="en-US" sz="2400" dirty="0" smtClean="0"/>
                  <a:t>. </a:t>
                </a:r>
                <a:endParaRPr lang="tr-TR" sz="2400" dirty="0"/>
              </a:p>
              <a:p>
                <a:pPr algn="just"/>
                <a:r>
                  <a:rPr lang="en-US" sz="2400" dirty="0" smtClean="0"/>
                  <a:t>We </a:t>
                </a:r>
                <a:r>
                  <a:rPr lang="en-US" sz="2400" dirty="0"/>
                  <a:t>assume that at </a:t>
                </a:r>
                <a:r>
                  <a:rPr lang="en-US" sz="2400" dirty="0" smtClean="0"/>
                  <a:t>t</a:t>
                </a:r>
                <a:r>
                  <a:rPr lang="tr-TR" sz="2400" dirty="0" smtClean="0"/>
                  <a:t>=</a:t>
                </a:r>
                <a:r>
                  <a:rPr lang="en-US" sz="2400" dirty="0" smtClean="0"/>
                  <a:t>0 </a:t>
                </a:r>
                <a:r>
                  <a:rPr lang="en-US" sz="2400" dirty="0"/>
                  <a:t>the projectile leaves the origin with an initial </a:t>
                </a:r>
                <a:r>
                  <a:rPr lang="en-US" sz="2400" dirty="0" smtClean="0"/>
                  <a:t>velocity</a:t>
                </a:r>
                <a:r>
                  <a:rPr lang="tr-TR" sz="2400" dirty="0" smtClean="0"/>
                  <a:t> </a:t>
                </a:r>
                <a14:m>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𝜗</m:t>
                            </m:r>
                          </m:e>
                          <m:sub>
                            <m:r>
                              <a:rPr lang="tr-TR" sz="2400" b="0" i="1" smtClean="0">
                                <a:latin typeface="Cambria Math" panose="02040503050406030204" pitchFamily="18" charset="0"/>
                              </a:rPr>
                              <m:t>0</m:t>
                            </m:r>
                          </m:sub>
                        </m:sSub>
                      </m:e>
                    </m:acc>
                  </m:oMath>
                </a14:m>
                <a:r>
                  <a:rPr lang="en-US" sz="2400" dirty="0" smtClean="0"/>
                  <a:t> the </a:t>
                </a:r>
                <a:r>
                  <a:rPr lang="en-US" sz="2400" dirty="0"/>
                  <a:t>velocity vector makes an angle </a:t>
                </a:r>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tr-TR" sz="2400" i="1">
                            <a:latin typeface="Cambria Math" panose="02040503050406030204" pitchFamily="18" charset="0"/>
                          </a:rPr>
                          <m:t>0</m:t>
                        </m:r>
                      </m:sub>
                    </m:sSub>
                  </m:oMath>
                </a14:m>
                <a:r>
                  <a:rPr lang="en-US" sz="2400" dirty="0" smtClean="0"/>
                  <a:t> </a:t>
                </a:r>
                <a:r>
                  <a:rPr lang="en-US" sz="2400" dirty="0"/>
                  <a:t>with the horizontal,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tr-TR" sz="2400" i="1">
                            <a:latin typeface="Cambria Math" panose="02040503050406030204" pitchFamily="18" charset="0"/>
                          </a:rPr>
                          <m:t>0</m:t>
                        </m:r>
                      </m:sub>
                    </m:sSub>
                  </m:oMath>
                </a14:m>
                <a:r>
                  <a:rPr lang="en-US" sz="2400" dirty="0" smtClean="0"/>
                  <a:t> </a:t>
                </a:r>
                <a:r>
                  <a:rPr lang="en-US" sz="2400" dirty="0"/>
                  <a:t>is called the projection angle, then from the definitions of the cosine and sine functions and </a:t>
                </a:r>
                <a:r>
                  <a:rPr lang="tr-TR" sz="2400" dirty="0" err="1" smtClean="0"/>
                  <a:t>figure</a:t>
                </a:r>
                <a:r>
                  <a:rPr lang="en-US" sz="2400" dirty="0" smtClean="0"/>
                  <a:t> </a:t>
                </a:r>
                <a:r>
                  <a:rPr lang="en-US" sz="2400" dirty="0"/>
                  <a:t>we have</a:t>
                </a:r>
                <a:endParaRPr lang="tr-TR" sz="2400" dirty="0"/>
              </a:p>
            </p:txBody>
          </p:sp>
        </mc:Choice>
        <mc:Fallback>
          <p:sp>
            <p:nvSpPr>
              <p:cNvPr id="11" name="Dikdörtgen 10"/>
              <p:cNvSpPr>
                <a:spLocks noRot="1" noChangeAspect="1" noMove="1" noResize="1" noEditPoints="1" noAdjustHandles="1" noChangeArrowheads="1" noChangeShapeType="1" noTextEdit="1"/>
              </p:cNvSpPr>
              <p:nvPr/>
            </p:nvSpPr>
            <p:spPr>
              <a:xfrm>
                <a:off x="149965" y="878331"/>
                <a:ext cx="5266097" cy="5342040"/>
              </a:xfrm>
              <a:prstGeom prst="rect">
                <a:avLst/>
              </a:prstGeom>
              <a:blipFill>
                <a:blip r:embed="rId2"/>
                <a:stretch>
                  <a:fillRect l="-1854" t="-913" r="-1854" b="-1142"/>
                </a:stretch>
              </a:blipFill>
            </p:spPr>
            <p:txBody>
              <a:bodyPr/>
              <a:lstStyle/>
              <a:p>
                <a:r>
                  <a:rPr lang="tr-TR">
                    <a:noFill/>
                  </a:rPr>
                  <a:t> </a:t>
                </a:r>
              </a:p>
            </p:txBody>
          </p:sp>
        </mc:Fallback>
      </mc:AlternateContent>
      <p:pic>
        <p:nvPicPr>
          <p:cNvPr id="21" name="Resim 20"/>
          <p:cNvPicPr>
            <a:picLocks noChangeAspect="1"/>
          </p:cNvPicPr>
          <p:nvPr/>
        </p:nvPicPr>
        <p:blipFill>
          <a:blip r:embed="rId3"/>
          <a:stretch>
            <a:fillRect/>
          </a:stretch>
        </p:blipFill>
        <p:spPr>
          <a:xfrm>
            <a:off x="5503412" y="282932"/>
            <a:ext cx="6639388" cy="4217726"/>
          </a:xfrm>
          <a:prstGeom prst="rect">
            <a:avLst/>
          </a:prstGeom>
        </p:spPr>
      </p:pic>
      <p:pic>
        <p:nvPicPr>
          <p:cNvPr id="2" name="Resim 1"/>
          <p:cNvPicPr>
            <a:picLocks noChangeAspect="1"/>
          </p:cNvPicPr>
          <p:nvPr/>
        </p:nvPicPr>
        <p:blipFill>
          <a:blip r:embed="rId4"/>
          <a:stretch>
            <a:fillRect/>
          </a:stretch>
        </p:blipFill>
        <p:spPr>
          <a:xfrm>
            <a:off x="5502949" y="4505116"/>
            <a:ext cx="6299286" cy="746843"/>
          </a:xfrm>
          <a:prstGeom prst="rect">
            <a:avLst/>
          </a:prstGeom>
          <a:ln>
            <a:solidFill>
              <a:srgbClr val="C00000"/>
            </a:solidFill>
          </a:ln>
        </p:spPr>
      </p:pic>
      <p:pic>
        <p:nvPicPr>
          <p:cNvPr id="8" name="Resim 7"/>
          <p:cNvPicPr>
            <a:picLocks noChangeAspect="1"/>
          </p:cNvPicPr>
          <p:nvPr/>
        </p:nvPicPr>
        <p:blipFill>
          <a:blip r:embed="rId5"/>
          <a:stretch>
            <a:fillRect/>
          </a:stretch>
        </p:blipFill>
        <p:spPr>
          <a:xfrm>
            <a:off x="3199844" y="6187178"/>
            <a:ext cx="8897978" cy="637810"/>
          </a:xfrm>
          <a:prstGeom prst="rect">
            <a:avLst/>
          </a:prstGeom>
          <a:ln>
            <a:solidFill>
              <a:srgbClr val="C00000"/>
            </a:solidFill>
          </a:ln>
        </p:spPr>
      </p:pic>
    </p:spTree>
    <p:extLst>
      <p:ext uri="{BB962C8B-B14F-4D97-AF65-F5344CB8AC3E}">
        <p14:creationId xmlns:p14="http://schemas.microsoft.com/office/powerpoint/2010/main" val="201771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20601"/>
            <a:ext cx="4713150" cy="584775"/>
          </a:xfrm>
          <a:prstGeom prst="rect">
            <a:avLst/>
          </a:prstGeom>
        </p:spPr>
        <p:txBody>
          <a:bodyPr wrap="none">
            <a:spAutoFit/>
          </a:bodyPr>
          <a:lstStyle/>
          <a:p>
            <a:r>
              <a:rPr lang="en-US" sz="3200" b="1" u="sng" dirty="0">
                <a:solidFill>
                  <a:srgbClr val="FF0000"/>
                </a:solidFill>
              </a:rPr>
              <a:t>Motion in Two Dimensions</a:t>
            </a:r>
            <a:endParaRPr lang="tr-TR" sz="3000" b="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970489" y="5143500"/>
            <a:ext cx="458710" cy="17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7508631" y="263769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1103295" y="5637782"/>
            <a:ext cx="852854" cy="639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2"/>
          <a:stretch>
            <a:fillRect/>
          </a:stretch>
        </p:blipFill>
        <p:spPr>
          <a:xfrm>
            <a:off x="5552612" y="1863582"/>
            <a:ext cx="6639388" cy="4217726"/>
          </a:xfrm>
          <a:prstGeom prst="rect">
            <a:avLst/>
          </a:prstGeom>
        </p:spPr>
      </p:pic>
      <p:pic>
        <p:nvPicPr>
          <p:cNvPr id="2" name="Resim 1"/>
          <p:cNvPicPr>
            <a:picLocks noChangeAspect="1"/>
          </p:cNvPicPr>
          <p:nvPr/>
        </p:nvPicPr>
        <p:blipFill>
          <a:blip r:embed="rId3"/>
          <a:stretch>
            <a:fillRect/>
          </a:stretch>
        </p:blipFill>
        <p:spPr>
          <a:xfrm>
            <a:off x="2818337" y="792595"/>
            <a:ext cx="6299286" cy="746843"/>
          </a:xfrm>
          <a:prstGeom prst="rect">
            <a:avLst/>
          </a:prstGeom>
          <a:ln>
            <a:solidFill>
              <a:srgbClr val="C00000"/>
            </a:solidFill>
          </a:ln>
        </p:spPr>
      </p:pic>
      <p:pic>
        <p:nvPicPr>
          <p:cNvPr id="9" name="Resim 8"/>
          <p:cNvPicPr>
            <a:picLocks noChangeAspect="1"/>
          </p:cNvPicPr>
          <p:nvPr/>
        </p:nvPicPr>
        <p:blipFill>
          <a:blip r:embed="rId4"/>
          <a:stretch>
            <a:fillRect/>
          </a:stretch>
        </p:blipFill>
        <p:spPr>
          <a:xfrm>
            <a:off x="-33498" y="2227942"/>
            <a:ext cx="3599839" cy="2177681"/>
          </a:xfrm>
          <a:prstGeom prst="rect">
            <a:avLst/>
          </a:prstGeom>
        </p:spPr>
      </p:pic>
      <p:pic>
        <p:nvPicPr>
          <p:cNvPr id="10" name="Resim 9"/>
          <p:cNvPicPr>
            <a:picLocks noChangeAspect="1"/>
          </p:cNvPicPr>
          <p:nvPr/>
        </p:nvPicPr>
        <p:blipFill>
          <a:blip r:embed="rId5"/>
          <a:stretch>
            <a:fillRect/>
          </a:stretch>
        </p:blipFill>
        <p:spPr>
          <a:xfrm>
            <a:off x="177527" y="1863582"/>
            <a:ext cx="5849217" cy="312459"/>
          </a:xfrm>
          <a:prstGeom prst="rect">
            <a:avLst/>
          </a:prstGeom>
          <a:ln>
            <a:solidFill>
              <a:srgbClr val="C00000"/>
            </a:solidFill>
          </a:ln>
        </p:spPr>
      </p:pic>
      <p:pic>
        <p:nvPicPr>
          <p:cNvPr id="25" name="Resim 24"/>
          <p:cNvPicPr>
            <a:picLocks noChangeAspect="1"/>
          </p:cNvPicPr>
          <p:nvPr/>
        </p:nvPicPr>
        <p:blipFill>
          <a:blip r:embed="rId6"/>
          <a:stretch>
            <a:fillRect/>
          </a:stretch>
        </p:blipFill>
        <p:spPr>
          <a:xfrm>
            <a:off x="53978" y="4475438"/>
            <a:ext cx="5796933" cy="308105"/>
          </a:xfrm>
          <a:prstGeom prst="rect">
            <a:avLst/>
          </a:prstGeom>
          <a:ln>
            <a:solidFill>
              <a:srgbClr val="C00000"/>
            </a:solidFill>
          </a:ln>
        </p:spPr>
      </p:pic>
      <p:pic>
        <p:nvPicPr>
          <p:cNvPr id="26" name="Resim 25"/>
          <p:cNvPicPr>
            <a:picLocks noChangeAspect="1"/>
          </p:cNvPicPr>
          <p:nvPr/>
        </p:nvPicPr>
        <p:blipFill>
          <a:blip r:embed="rId7"/>
          <a:stretch>
            <a:fillRect/>
          </a:stretch>
        </p:blipFill>
        <p:spPr>
          <a:xfrm>
            <a:off x="2010587" y="4825598"/>
            <a:ext cx="3048605" cy="2032402"/>
          </a:xfrm>
          <a:prstGeom prst="rect">
            <a:avLst/>
          </a:prstGeom>
        </p:spPr>
      </p:pic>
      <p:pic>
        <p:nvPicPr>
          <p:cNvPr id="27" name="Resim 26"/>
          <p:cNvPicPr>
            <a:picLocks noChangeAspect="1"/>
          </p:cNvPicPr>
          <p:nvPr/>
        </p:nvPicPr>
        <p:blipFill>
          <a:blip r:embed="rId8"/>
          <a:stretch>
            <a:fillRect/>
          </a:stretch>
        </p:blipFill>
        <p:spPr>
          <a:xfrm>
            <a:off x="5464419" y="6115267"/>
            <a:ext cx="4879557" cy="373609"/>
          </a:xfrm>
          <a:prstGeom prst="rect">
            <a:avLst/>
          </a:prstGeom>
        </p:spPr>
      </p:pic>
    </p:spTree>
    <p:extLst>
      <p:ext uri="{BB962C8B-B14F-4D97-AF65-F5344CB8AC3E}">
        <p14:creationId xmlns:p14="http://schemas.microsoft.com/office/powerpoint/2010/main" val="216870406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2429</TotalTime>
  <Words>1308</Words>
  <Application>Microsoft Office PowerPoint</Application>
  <PresentationFormat>Geniş ekran</PresentationFormat>
  <Paragraphs>114</Paragraphs>
  <Slides>70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70</vt:i4>
      </vt:variant>
    </vt:vector>
  </HeadingPairs>
  <TitlesOfParts>
    <vt:vector size="76" baseType="lpstr">
      <vt:lpstr>Arial</vt:lpstr>
      <vt:lpstr>Calibri</vt:lpstr>
      <vt:lpstr>Calibri gövde</vt:lpstr>
      <vt:lpstr>Calibri Light</vt:lpstr>
      <vt:lpstr>Cambria Math</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Physics and Measurements   1.1 Standards of Length, Mass and Time  1.2 Matter and Model Building  1.3. Density and Atomic Mass  1.4 Dimensional Analysis  1.5 Conversion of Units  1.6 Estimates and Order of Magnitude Calculations  1.7 Significant Figures</dc:title>
  <dc:creator>SÜREYYA AYDIN YÜKSEL</dc:creator>
  <cp:lastModifiedBy>SÜREYYA AYDIN YÜKSEL</cp:lastModifiedBy>
  <cp:revision>200</cp:revision>
  <dcterms:created xsi:type="dcterms:W3CDTF">2022-10-01T11:27:28Z</dcterms:created>
  <dcterms:modified xsi:type="dcterms:W3CDTF">2022-10-10T00:25:22Z</dcterms:modified>
</cp:coreProperties>
</file>