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07" r:id="rId4"/>
    <p:sldId id="308" r:id="rId5"/>
    <p:sldId id="309" r:id="rId6"/>
    <p:sldId id="310" r:id="rId7"/>
    <p:sldId id="311" r:id="rId8"/>
    <p:sldId id="312" r:id="rId9"/>
    <p:sldId id="313" r:id="rId10"/>
    <p:sldId id="280" r:id="rId11"/>
    <p:sldId id="314" r:id="rId12"/>
    <p:sldId id="315" r:id="rId13"/>
    <p:sldId id="316" r:id="rId14"/>
    <p:sldId id="317" r:id="rId15"/>
    <p:sldId id="318" r:id="rId16"/>
    <p:sldId id="319" r:id="rId17"/>
    <p:sldId id="320" r:id="rId18"/>
    <p:sldId id="285" r:id="rId19"/>
    <p:sldId id="286" r:id="rId20"/>
    <p:sldId id="287" r:id="rId21"/>
    <p:sldId id="321" r:id="rId22"/>
    <p:sldId id="322" r:id="rId23"/>
    <p:sldId id="323" r:id="rId24"/>
    <p:sldId id="338" r:id="rId25"/>
    <p:sldId id="339" r:id="rId26"/>
    <p:sldId id="340" r:id="rId27"/>
    <p:sldId id="324" r:id="rId28"/>
    <p:sldId id="325" r:id="rId29"/>
    <p:sldId id="326" r:id="rId30"/>
    <p:sldId id="328" r:id="rId31"/>
    <p:sldId id="329" r:id="rId32"/>
    <p:sldId id="330" r:id="rId33"/>
    <p:sldId id="331" r:id="rId34"/>
    <p:sldId id="332" r:id="rId35"/>
    <p:sldId id="333" r:id="rId36"/>
    <p:sldId id="335" r:id="rId37"/>
    <p:sldId id="336" r:id="rId38"/>
    <p:sldId id="337" r:id="rId39"/>
    <p:sldId id="341" r:id="rId40"/>
    <p:sldId id="342" r:id="rId41"/>
    <p:sldId id="343" r:id="rId42"/>
    <p:sldId id="344" r:id="rId43"/>
    <p:sldId id="345" r:id="rId44"/>
    <p:sldId id="346" r:id="rId45"/>
    <p:sldId id="347" r:id="rId46"/>
    <p:sldId id="348" r:id="rId47"/>
    <p:sldId id="349" r:id="rId48"/>
    <p:sldId id="350"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87" d="100"/>
          <a:sy n="87" d="100"/>
        </p:scale>
        <p:origin x="45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3.10.2022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8228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3.10.2022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77326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3.10.2022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136989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3.10.2022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851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34B0777-9F57-4F09-B3E0-05874A085A2D}" type="datetimeFigureOut">
              <a:rPr lang="tr-TR" smtClean="0"/>
              <a:t>3.10.2022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559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34B0777-9F57-4F09-B3E0-05874A085A2D}" type="datetimeFigureOut">
              <a:rPr lang="tr-TR" smtClean="0"/>
              <a:t>3.10.2022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00648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34B0777-9F57-4F09-B3E0-05874A085A2D}" type="datetimeFigureOut">
              <a:rPr lang="tr-TR" smtClean="0"/>
              <a:t>3.10.2022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185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34B0777-9F57-4F09-B3E0-05874A085A2D}" type="datetimeFigureOut">
              <a:rPr lang="tr-TR" smtClean="0"/>
              <a:t>3.10.2022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94341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34B0777-9F57-4F09-B3E0-05874A085A2D}" type="datetimeFigureOut">
              <a:rPr lang="tr-TR" smtClean="0"/>
              <a:t>3.10.2022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391477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4B0777-9F57-4F09-B3E0-05874A085A2D}" type="datetimeFigureOut">
              <a:rPr lang="tr-TR" smtClean="0"/>
              <a:t>3.10.2022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426213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4B0777-9F57-4F09-B3E0-05874A085A2D}" type="datetimeFigureOut">
              <a:rPr lang="tr-TR" smtClean="0"/>
              <a:t>3.10.2022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120098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B0777-9F57-4F09-B3E0-05874A085A2D}" type="datetimeFigureOut">
              <a:rPr lang="tr-TR" smtClean="0"/>
              <a:t>3.10.2022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7726A-5902-4726-BA74-8F3EDC4BD855}" type="slidenum">
              <a:rPr lang="tr-TR" smtClean="0"/>
              <a:t>‹#›</a:t>
            </a:fld>
            <a:endParaRPr lang="tr-TR"/>
          </a:p>
        </p:txBody>
      </p:sp>
    </p:spTree>
    <p:extLst>
      <p:ext uri="{BB962C8B-B14F-4D97-AF65-F5344CB8AC3E}">
        <p14:creationId xmlns:p14="http://schemas.microsoft.com/office/powerpoint/2010/main" val="326332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2399" y="81895"/>
            <a:ext cx="7874977" cy="2308324"/>
          </a:xfrm>
          <a:prstGeom prst="rect">
            <a:avLst/>
          </a:prstGeom>
        </p:spPr>
        <p:txBody>
          <a:bodyPr wrap="square">
            <a:spAutoFit/>
          </a:bodyPr>
          <a:lstStyle/>
          <a:p>
            <a:r>
              <a:rPr lang="en-US" sz="2400" b="1" i="1" dirty="0" smtClean="0">
                <a:solidFill>
                  <a:srgbClr val="FF0000"/>
                </a:solidFill>
              </a:rPr>
              <a:t>Chapter 3 Vectors </a:t>
            </a:r>
            <a:endParaRPr lang="tr-TR" sz="2400" b="1" i="1" dirty="0" smtClean="0">
              <a:solidFill>
                <a:srgbClr val="FF0000"/>
              </a:solidFill>
            </a:endParaRPr>
          </a:p>
          <a:p>
            <a:r>
              <a:rPr lang="en-US" sz="2400" b="1" i="1" dirty="0" smtClean="0">
                <a:solidFill>
                  <a:srgbClr val="FF0000"/>
                </a:solidFill>
              </a:rPr>
              <a:t>3.1 Vectors and Their Properties </a:t>
            </a:r>
            <a:endParaRPr lang="tr-TR" sz="2400" b="1" i="1" dirty="0" smtClean="0">
              <a:solidFill>
                <a:srgbClr val="FF0000"/>
              </a:solidFill>
            </a:endParaRPr>
          </a:p>
          <a:p>
            <a:r>
              <a:rPr lang="en-US" sz="2400" b="1" i="1" dirty="0" smtClean="0">
                <a:solidFill>
                  <a:srgbClr val="FF0000"/>
                </a:solidFill>
              </a:rPr>
              <a:t>3.2 Components of a Vector </a:t>
            </a:r>
            <a:endParaRPr lang="tr-TR" sz="2400" b="1" i="1" dirty="0" smtClean="0">
              <a:solidFill>
                <a:srgbClr val="FF0000"/>
              </a:solidFill>
            </a:endParaRPr>
          </a:p>
          <a:p>
            <a:r>
              <a:rPr lang="en-US" sz="2400" b="1" i="1" dirty="0" smtClean="0">
                <a:solidFill>
                  <a:srgbClr val="FF0000"/>
                </a:solidFill>
              </a:rPr>
              <a:t>3.3 Displacement, Velocity, and Acceleration in Two Dimensions </a:t>
            </a:r>
            <a:endParaRPr lang="tr-TR" sz="2400" b="1" i="1" dirty="0" smtClean="0">
              <a:solidFill>
                <a:srgbClr val="FF0000"/>
              </a:solidFill>
            </a:endParaRPr>
          </a:p>
          <a:p>
            <a:r>
              <a:rPr lang="en-US" sz="2400" b="1" i="1" dirty="0" smtClean="0">
                <a:solidFill>
                  <a:srgbClr val="FF0000"/>
                </a:solidFill>
              </a:rPr>
              <a:t>3.4 Motion in Two Dimensions</a:t>
            </a:r>
            <a:endParaRPr lang="tr-TR" sz="2400" b="1" i="1" dirty="0">
              <a:solidFill>
                <a:srgbClr val="FF0000"/>
              </a:solidFill>
            </a:endParaRPr>
          </a:p>
        </p:txBody>
      </p:sp>
    </p:spTree>
    <p:extLst>
      <p:ext uri="{BB962C8B-B14F-4D97-AF65-F5344CB8AC3E}">
        <p14:creationId xmlns:p14="http://schemas.microsoft.com/office/powerpoint/2010/main" val="10833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p:cNvPicPr>
            <a:picLocks noChangeAspect="1"/>
          </p:cNvPicPr>
          <p:nvPr/>
        </p:nvPicPr>
        <p:blipFill>
          <a:blip r:embed="rId2"/>
          <a:stretch>
            <a:fillRect/>
          </a:stretch>
        </p:blipFill>
        <p:spPr>
          <a:xfrm>
            <a:off x="4541521" y="1079485"/>
            <a:ext cx="2665404" cy="2596104"/>
          </a:xfrm>
          <a:prstGeom prst="rect">
            <a:avLst/>
          </a:prstGeom>
        </p:spPr>
      </p:pic>
      <mc:AlternateContent xmlns:mc="http://schemas.openxmlformats.org/markup-compatibility/2006" xmlns:a14="http://schemas.microsoft.com/office/drawing/2010/main">
        <mc:Choice Requires="a14">
          <p:sp>
            <p:nvSpPr>
              <p:cNvPr id="9" name="Dikdörtgen 8"/>
              <p:cNvSpPr/>
              <p:nvPr/>
            </p:nvSpPr>
            <p:spPr>
              <a:xfrm>
                <a:off x="152399" y="720788"/>
                <a:ext cx="5814646" cy="1151341"/>
              </a:xfrm>
              <a:prstGeom prst="rect">
                <a:avLst/>
              </a:prstGeom>
            </p:spPr>
            <p:txBody>
              <a:bodyPr wrap="square">
                <a:spAutoFit/>
              </a:bodyPr>
              <a:lstStyle/>
              <a:p>
                <a:pPr marL="342900" indent="-342900">
                  <a:buFont typeface="Arial" panose="020B0604020202020204" pitchFamily="34" charset="0"/>
                  <a:buChar char="•"/>
                </a:pPr>
                <a:r>
                  <a:rPr lang="en-US" sz="2200" dirty="0" smtClean="0"/>
                  <a:t>When a vector quantity is handwritten, it is often represented with an arrow over the letter </a:t>
                </a:r>
                <a14:m>
                  <m:oMath xmlns:m="http://schemas.openxmlformats.org/officeDocument/2006/math">
                    <m:acc>
                      <m:accPr>
                        <m:chr m:val="⃗"/>
                        <m:ctrlPr>
                          <a:rPr lang="en-US" sz="2200" i="1" dirty="0" smtClean="0">
                            <a:latin typeface="Cambria Math" panose="02040503050406030204" pitchFamily="18" charset="0"/>
                          </a:rPr>
                        </m:ctrlPr>
                      </m:accPr>
                      <m:e>
                        <m:r>
                          <a:rPr lang="tr-TR" sz="2200" b="0" i="1" dirty="0" smtClean="0">
                            <a:latin typeface="Cambria Math" panose="02040503050406030204" pitchFamily="18" charset="0"/>
                          </a:rPr>
                          <m:t>𝐴</m:t>
                        </m:r>
                      </m:e>
                    </m:acc>
                    <m:r>
                      <a:rPr lang="en-US" sz="2200" b="0" i="1" dirty="0" smtClean="0">
                        <a:latin typeface="Cambria Math" panose="02040503050406030204" pitchFamily="18" charset="0"/>
                      </a:rPr>
                      <m:t>.</m:t>
                    </m:r>
                  </m:oMath>
                </a14:m>
                <a:endParaRPr lang="tr-TR" sz="2200" dirty="0"/>
              </a:p>
            </p:txBody>
          </p:sp>
        </mc:Choice>
        <mc:Fallback xmlns="">
          <p:sp>
            <p:nvSpPr>
              <p:cNvPr id="9" name="Dikdörtgen 8"/>
              <p:cNvSpPr>
                <a:spLocks noRot="1" noChangeAspect="1" noMove="1" noResize="1" noEditPoints="1" noAdjustHandles="1" noChangeArrowheads="1" noChangeShapeType="1" noTextEdit="1"/>
              </p:cNvSpPr>
              <p:nvPr/>
            </p:nvSpPr>
            <p:spPr>
              <a:xfrm>
                <a:off x="152399" y="720788"/>
                <a:ext cx="5814646" cy="1151341"/>
              </a:xfrm>
              <a:prstGeom prst="rect">
                <a:avLst/>
              </a:prstGeom>
              <a:blipFill>
                <a:blip r:embed="rId3"/>
                <a:stretch>
                  <a:fillRect l="-1153" t="-3704" b="-10053"/>
                </a:stretch>
              </a:blipFill>
            </p:spPr>
            <p:txBody>
              <a:bodyPr/>
              <a:lstStyle/>
              <a:p>
                <a:r>
                  <a:rPr lang="tr-TR">
                    <a:noFill/>
                  </a:rPr>
                  <a:t> </a:t>
                </a:r>
              </a:p>
            </p:txBody>
          </p:sp>
        </mc:Fallback>
      </mc:AlternateContent>
      <p:sp>
        <p:nvSpPr>
          <p:cNvPr id="10" name="Dikdörtgen 9"/>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11" name="Dikdörtgen 10"/>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pic>
        <p:nvPicPr>
          <p:cNvPr id="12" name="Resim 11"/>
          <p:cNvPicPr>
            <a:picLocks noChangeAspect="1"/>
          </p:cNvPicPr>
          <p:nvPr/>
        </p:nvPicPr>
        <p:blipFill>
          <a:blip r:embed="rId4"/>
          <a:stretch>
            <a:fillRect/>
          </a:stretch>
        </p:blipFill>
        <p:spPr>
          <a:xfrm>
            <a:off x="8573540" y="3248613"/>
            <a:ext cx="3063505" cy="3314987"/>
          </a:xfrm>
          <a:prstGeom prst="rect">
            <a:avLst/>
          </a:prstGeom>
        </p:spPr>
      </p:pic>
      <mc:AlternateContent xmlns:mc="http://schemas.openxmlformats.org/markup-compatibility/2006" xmlns:a14="http://schemas.microsoft.com/office/drawing/2010/main">
        <mc:Choice Requires="a14">
          <p:sp>
            <p:nvSpPr>
              <p:cNvPr id="13" name="Dikdörtgen 12"/>
              <p:cNvSpPr/>
              <p:nvPr/>
            </p:nvSpPr>
            <p:spPr>
              <a:xfrm>
                <a:off x="152399" y="3505523"/>
                <a:ext cx="7388469" cy="2286139"/>
              </a:xfrm>
              <a:prstGeom prst="rect">
                <a:avLst/>
              </a:prstGeom>
            </p:spPr>
            <p:txBody>
              <a:bodyPr wrap="square">
                <a:spAutoFit/>
              </a:bodyPr>
              <a:lstStyle/>
              <a:p>
                <a:pPr algn="just"/>
                <a:r>
                  <a:rPr lang="en-US" sz="2000" b="1" i="1" u="sng" dirty="0" smtClean="0">
                    <a:solidFill>
                      <a:srgbClr val="FF0000"/>
                    </a:solidFill>
                  </a:rPr>
                  <a:t>Equality of Two Vectors </a:t>
                </a:r>
                <a:endParaRPr lang="tr-TR" sz="2000" b="1" i="1" u="sng" dirty="0" smtClean="0">
                  <a:solidFill>
                    <a:srgbClr val="FF0000"/>
                  </a:solidFill>
                </a:endParaRPr>
              </a:p>
              <a:p>
                <a:pPr marL="342900" indent="-342900" algn="just">
                  <a:buFont typeface="Arial" panose="020B0604020202020204" pitchFamily="34" charset="0"/>
                  <a:buChar char="•"/>
                </a:pPr>
                <a:r>
                  <a:rPr lang="en-US" sz="2000" dirty="0" smtClean="0"/>
                  <a:t>Two vectors </a:t>
                </a:r>
                <a14:m>
                  <m:oMath xmlns:m="http://schemas.openxmlformats.org/officeDocument/2006/math">
                    <m:acc>
                      <m:accPr>
                        <m:chr m:val="⃗"/>
                        <m:ctrlPr>
                          <a:rPr lang="en-US" sz="2000" i="1" dirty="0">
                            <a:latin typeface="Cambria Math" panose="02040503050406030204" pitchFamily="18" charset="0"/>
                          </a:rPr>
                        </m:ctrlPr>
                      </m:accPr>
                      <m:e>
                        <m:r>
                          <a:rPr lang="tr-TR" sz="2000" i="1" dirty="0">
                            <a:latin typeface="Cambria Math" panose="02040503050406030204" pitchFamily="18" charset="0"/>
                          </a:rPr>
                          <m:t>𝐴</m:t>
                        </m:r>
                      </m:e>
                    </m:acc>
                  </m:oMath>
                </a14:m>
                <a:r>
                  <a:rPr lang="en-US" sz="2000" dirty="0" smtClean="0"/>
                  <a:t> and </a:t>
                </a:r>
                <a14:m>
                  <m:oMath xmlns:m="http://schemas.openxmlformats.org/officeDocument/2006/math">
                    <m:acc>
                      <m:accPr>
                        <m:chr m:val="⃗"/>
                        <m:ctrlPr>
                          <a:rPr lang="en-US" sz="2000" i="1" dirty="0">
                            <a:latin typeface="Cambria Math" panose="02040503050406030204" pitchFamily="18" charset="0"/>
                          </a:rPr>
                        </m:ctrlPr>
                      </m:accPr>
                      <m:e>
                        <m:r>
                          <a:rPr lang="tr-TR" sz="2000" b="0" i="1" dirty="0" smtClean="0">
                            <a:latin typeface="Cambria Math" panose="02040503050406030204" pitchFamily="18" charset="0"/>
                          </a:rPr>
                          <m:t>𝐵</m:t>
                        </m:r>
                      </m:e>
                    </m:acc>
                  </m:oMath>
                </a14:m>
                <a:r>
                  <a:rPr lang="en-US" sz="2000" dirty="0" smtClean="0"/>
                  <a:t> are equal if they have the same magnitude and the same direction. </a:t>
                </a:r>
                <a:endParaRPr lang="tr-TR" sz="2000" dirty="0"/>
              </a:p>
              <a:p>
                <a:pPr marL="342900" indent="-342900" algn="just">
                  <a:buFont typeface="Arial" panose="020B0604020202020204" pitchFamily="34" charset="0"/>
                  <a:buChar char="•"/>
                </a:pPr>
                <a:r>
                  <a:rPr lang="en-US" sz="2000" dirty="0" smtClean="0"/>
                  <a:t>This property allows us to translate a vector parallel to itself in a diagram without affecting the vector.</a:t>
                </a:r>
                <a:endParaRPr lang="tr-TR" sz="2000" dirty="0"/>
              </a:p>
              <a:p>
                <a:pPr marL="342900" indent="-342900" algn="just">
                  <a:buFont typeface="Arial" panose="020B0604020202020204" pitchFamily="34" charset="0"/>
                  <a:buChar char="•"/>
                </a:pPr>
                <a:r>
                  <a:rPr lang="en-US" sz="2000" dirty="0" smtClean="0"/>
                  <a:t>In fact, for most purposes, any vector can be moved parallel to itself without being affected</a:t>
                </a:r>
                <a:r>
                  <a:rPr lang="tr-TR" sz="2000" dirty="0" smtClean="0"/>
                  <a:t>.</a:t>
                </a:r>
                <a:endParaRPr lang="tr-TR" sz="2000" dirty="0"/>
              </a:p>
            </p:txBody>
          </p:sp>
        </mc:Choice>
        <mc:Fallback xmlns="">
          <p:sp>
            <p:nvSpPr>
              <p:cNvPr id="13" name="Dikdörtgen 12"/>
              <p:cNvSpPr>
                <a:spLocks noRot="1" noChangeAspect="1" noMove="1" noResize="1" noEditPoints="1" noAdjustHandles="1" noChangeArrowheads="1" noChangeShapeType="1" noTextEdit="1"/>
              </p:cNvSpPr>
              <p:nvPr/>
            </p:nvSpPr>
            <p:spPr>
              <a:xfrm>
                <a:off x="152399" y="3505523"/>
                <a:ext cx="7388469" cy="2286139"/>
              </a:xfrm>
              <a:prstGeom prst="rect">
                <a:avLst/>
              </a:prstGeom>
              <a:blipFill>
                <a:blip r:embed="rId5"/>
                <a:stretch>
                  <a:fillRect l="-825" t="-1333" r="-825" b="-3733"/>
                </a:stretch>
              </a:blipFill>
            </p:spPr>
            <p:txBody>
              <a:bodyPr/>
              <a:lstStyle/>
              <a:p>
                <a:r>
                  <a:rPr lang="tr-TR">
                    <a:noFill/>
                  </a:rPr>
                  <a:t> </a:t>
                </a:r>
              </a:p>
            </p:txBody>
          </p:sp>
        </mc:Fallback>
      </mc:AlternateContent>
      <p:pic>
        <p:nvPicPr>
          <p:cNvPr id="14" name="Resim 13"/>
          <p:cNvPicPr>
            <a:picLocks noChangeAspect="1"/>
          </p:cNvPicPr>
          <p:nvPr/>
        </p:nvPicPr>
        <p:blipFill>
          <a:blip r:embed="rId6"/>
          <a:stretch>
            <a:fillRect/>
          </a:stretch>
        </p:blipFill>
        <p:spPr>
          <a:xfrm>
            <a:off x="7327020" y="720788"/>
            <a:ext cx="4519052" cy="1737511"/>
          </a:xfrm>
          <a:prstGeom prst="rect">
            <a:avLst/>
          </a:prstGeom>
        </p:spPr>
      </p:pic>
    </p:spTree>
    <p:extLst>
      <p:ext uri="{BB962C8B-B14F-4D97-AF65-F5344CB8AC3E}">
        <p14:creationId xmlns:p14="http://schemas.microsoft.com/office/powerpoint/2010/main" val="117879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11" name="Dikdörtgen 10"/>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2" name="Dikdörtgen 1"/>
          <p:cNvSpPr/>
          <p:nvPr/>
        </p:nvSpPr>
        <p:spPr>
          <a:xfrm>
            <a:off x="75472" y="755622"/>
            <a:ext cx="6096000" cy="2677656"/>
          </a:xfrm>
          <a:prstGeom prst="rect">
            <a:avLst/>
          </a:prstGeom>
        </p:spPr>
        <p:txBody>
          <a:bodyPr>
            <a:spAutoFit/>
          </a:bodyPr>
          <a:lstStyle/>
          <a:p>
            <a:r>
              <a:rPr lang="en-US" sz="2400" b="1" i="1" u="sng" dirty="0" smtClean="0">
                <a:solidFill>
                  <a:srgbClr val="FF0000"/>
                </a:solidFill>
              </a:rPr>
              <a:t>Adding Vectors </a:t>
            </a:r>
            <a:endParaRPr lang="tr-TR" sz="2400" b="1" i="1" u="sng" dirty="0" smtClean="0">
              <a:solidFill>
                <a:srgbClr val="FF0000"/>
              </a:solidFill>
            </a:endParaRPr>
          </a:p>
          <a:p>
            <a:pPr marL="285750" indent="-285750">
              <a:buFont typeface="Arial" panose="020B0604020202020204" pitchFamily="34" charset="0"/>
              <a:buChar char="•"/>
            </a:pPr>
            <a:r>
              <a:rPr lang="en-US" dirty="0" smtClean="0"/>
              <a:t>When two or more vectors are added, they must all have the same units. </a:t>
            </a:r>
            <a:endParaRPr lang="tr-TR" dirty="0" smtClean="0"/>
          </a:p>
          <a:p>
            <a:pPr marL="285750" indent="-285750">
              <a:buFont typeface="Arial" panose="020B0604020202020204" pitchFamily="34" charset="0"/>
              <a:buChar char="•"/>
            </a:pPr>
            <a:r>
              <a:rPr lang="en-US" dirty="0" smtClean="0"/>
              <a:t>For example, it doesn’t make sense to add a velocity vector, carrying units of meters per second, to a displacement vector, carrying units of meters. </a:t>
            </a:r>
            <a:endParaRPr lang="tr-TR" dirty="0" smtClean="0"/>
          </a:p>
          <a:p>
            <a:pPr marL="285750" indent="-285750">
              <a:buFont typeface="Arial" panose="020B0604020202020204" pitchFamily="34" charset="0"/>
              <a:buChar char="•"/>
            </a:pPr>
            <a:r>
              <a:rPr lang="en-US" dirty="0" smtClean="0"/>
              <a:t>Scalars obey the same rule: It would be similarly meaningless to add temperatures to volumes or masses to time intervals.</a:t>
            </a:r>
            <a:endParaRPr lang="tr-TR" dirty="0"/>
          </a:p>
        </p:txBody>
      </p:sp>
      <p:sp>
        <p:nvSpPr>
          <p:cNvPr id="18" name="Dikdörtgen 17"/>
          <p:cNvSpPr/>
          <p:nvPr/>
        </p:nvSpPr>
        <p:spPr>
          <a:xfrm>
            <a:off x="152399" y="3446122"/>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19" name="Resim 18"/>
          <p:cNvPicPr>
            <a:picLocks noChangeAspect="1"/>
          </p:cNvPicPr>
          <p:nvPr/>
        </p:nvPicPr>
        <p:blipFill>
          <a:blip r:embed="rId2"/>
          <a:stretch>
            <a:fillRect/>
          </a:stretch>
        </p:blipFill>
        <p:spPr>
          <a:xfrm>
            <a:off x="2145972" y="3828298"/>
            <a:ext cx="4182416" cy="2621342"/>
          </a:xfrm>
          <a:prstGeom prst="rect">
            <a:avLst/>
          </a:prstGeom>
        </p:spPr>
      </p:pic>
      <p:pic>
        <p:nvPicPr>
          <p:cNvPr id="3" name="Resim 2"/>
          <p:cNvPicPr>
            <a:picLocks noChangeAspect="1"/>
          </p:cNvPicPr>
          <p:nvPr/>
        </p:nvPicPr>
        <p:blipFill>
          <a:blip r:embed="rId3"/>
          <a:stretch>
            <a:fillRect/>
          </a:stretch>
        </p:blipFill>
        <p:spPr>
          <a:xfrm>
            <a:off x="7645525" y="2296161"/>
            <a:ext cx="4365601" cy="3809796"/>
          </a:xfrm>
          <a:prstGeom prst="rect">
            <a:avLst/>
          </a:prstGeom>
        </p:spPr>
      </p:pic>
    </p:spTree>
    <p:extLst>
      <p:ext uri="{BB962C8B-B14F-4D97-AF65-F5344CB8AC3E}">
        <p14:creationId xmlns:p14="http://schemas.microsoft.com/office/powerpoint/2010/main" val="261683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11" name="Dikdörtgen 10"/>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2" name="Dikdörtgen 1"/>
          <p:cNvSpPr/>
          <p:nvPr/>
        </p:nvSpPr>
        <p:spPr>
          <a:xfrm>
            <a:off x="75472" y="755622"/>
            <a:ext cx="6096000" cy="461665"/>
          </a:xfrm>
          <a:prstGeom prst="rect">
            <a:avLst/>
          </a:prstGeom>
        </p:spPr>
        <p:txBody>
          <a:bodyPr>
            <a:spAutoFit/>
          </a:bodyPr>
          <a:lstStyle/>
          <a:p>
            <a:r>
              <a:rPr lang="en-US" sz="2400" b="1" i="1" u="sng" dirty="0" smtClean="0">
                <a:solidFill>
                  <a:srgbClr val="FF0000"/>
                </a:solidFill>
              </a:rPr>
              <a:t>Adding Vectors </a:t>
            </a:r>
            <a:endParaRPr lang="tr-TR" sz="2400" b="1" i="1" u="sng" dirty="0" smtClean="0">
              <a:solidFill>
                <a:srgbClr val="FF0000"/>
              </a:solidFill>
            </a:endParaRPr>
          </a:p>
        </p:txBody>
      </p:sp>
      <p:pic>
        <p:nvPicPr>
          <p:cNvPr id="4" name="Resim 3"/>
          <p:cNvPicPr>
            <a:picLocks noChangeAspect="1"/>
          </p:cNvPicPr>
          <p:nvPr/>
        </p:nvPicPr>
        <p:blipFill>
          <a:blip r:embed="rId2"/>
          <a:stretch>
            <a:fillRect/>
          </a:stretch>
        </p:blipFill>
        <p:spPr>
          <a:xfrm>
            <a:off x="152399" y="1134708"/>
            <a:ext cx="9084558" cy="3162971"/>
          </a:xfrm>
          <a:prstGeom prst="rect">
            <a:avLst/>
          </a:prstGeom>
        </p:spPr>
      </p:pic>
      <p:pic>
        <p:nvPicPr>
          <p:cNvPr id="5" name="Resim 4"/>
          <p:cNvPicPr>
            <a:picLocks noChangeAspect="1"/>
          </p:cNvPicPr>
          <p:nvPr/>
        </p:nvPicPr>
        <p:blipFill>
          <a:blip r:embed="rId3"/>
          <a:stretch>
            <a:fillRect/>
          </a:stretch>
        </p:blipFill>
        <p:spPr>
          <a:xfrm>
            <a:off x="5580099" y="4419389"/>
            <a:ext cx="6477561" cy="2438611"/>
          </a:xfrm>
          <a:prstGeom prst="rect">
            <a:avLst/>
          </a:prstGeom>
        </p:spPr>
      </p:pic>
      <p:sp>
        <p:nvSpPr>
          <p:cNvPr id="6" name="Dikdörtgen 5"/>
          <p:cNvSpPr/>
          <p:nvPr/>
        </p:nvSpPr>
        <p:spPr>
          <a:xfrm>
            <a:off x="7813040" y="2296160"/>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580640" y="4043679"/>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6194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11" name="Dikdörtgen 10"/>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2" name="Dikdörtgen 1"/>
          <p:cNvSpPr/>
          <p:nvPr/>
        </p:nvSpPr>
        <p:spPr>
          <a:xfrm>
            <a:off x="75472" y="755622"/>
            <a:ext cx="6096000" cy="461665"/>
          </a:xfrm>
          <a:prstGeom prst="rect">
            <a:avLst/>
          </a:prstGeom>
        </p:spPr>
        <p:txBody>
          <a:bodyPr>
            <a:spAutoFit/>
          </a:bodyPr>
          <a:lstStyle/>
          <a:p>
            <a:r>
              <a:rPr lang="en-US" sz="2400" b="1" i="1" u="sng" dirty="0" smtClean="0">
                <a:solidFill>
                  <a:srgbClr val="FF0000"/>
                </a:solidFill>
              </a:rPr>
              <a:t>Adding Vectors </a:t>
            </a:r>
            <a:endParaRPr lang="tr-TR" sz="2400" b="1" i="1" u="sng" dirty="0" smtClean="0">
              <a:solidFill>
                <a:srgbClr val="FF0000"/>
              </a:solidFill>
            </a:endParaRPr>
          </a:p>
        </p:txBody>
      </p:sp>
      <p:sp>
        <p:nvSpPr>
          <p:cNvPr id="6" name="Dikdörtgen 5"/>
          <p:cNvSpPr/>
          <p:nvPr/>
        </p:nvSpPr>
        <p:spPr>
          <a:xfrm>
            <a:off x="7813040" y="2296160"/>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580640" y="4043679"/>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227684" y="1360524"/>
            <a:ext cx="9997411" cy="2415618"/>
          </a:xfrm>
          <a:prstGeom prst="rect">
            <a:avLst/>
          </a:prstGeom>
        </p:spPr>
      </p:pic>
      <p:pic>
        <p:nvPicPr>
          <p:cNvPr id="7" name="Resim 6"/>
          <p:cNvPicPr>
            <a:picLocks noChangeAspect="1"/>
          </p:cNvPicPr>
          <p:nvPr/>
        </p:nvPicPr>
        <p:blipFill>
          <a:blip r:embed="rId3"/>
          <a:stretch>
            <a:fillRect/>
          </a:stretch>
        </p:blipFill>
        <p:spPr>
          <a:xfrm>
            <a:off x="7813040" y="3485796"/>
            <a:ext cx="3921892" cy="3304195"/>
          </a:xfrm>
          <a:prstGeom prst="rect">
            <a:avLst/>
          </a:prstGeom>
        </p:spPr>
      </p:pic>
    </p:spTree>
    <p:extLst>
      <p:ext uri="{BB962C8B-B14F-4D97-AF65-F5344CB8AC3E}">
        <p14:creationId xmlns:p14="http://schemas.microsoft.com/office/powerpoint/2010/main" val="8183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11" name="Dikdörtgen 10"/>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2" name="Dikdörtgen 1"/>
          <p:cNvSpPr/>
          <p:nvPr/>
        </p:nvSpPr>
        <p:spPr>
          <a:xfrm>
            <a:off x="75472" y="755622"/>
            <a:ext cx="6096000" cy="461665"/>
          </a:xfrm>
          <a:prstGeom prst="rect">
            <a:avLst/>
          </a:prstGeom>
        </p:spPr>
        <p:txBody>
          <a:bodyPr>
            <a:spAutoFit/>
          </a:bodyPr>
          <a:lstStyle/>
          <a:p>
            <a:r>
              <a:rPr lang="en-US" sz="2400" b="1" i="1" u="sng" dirty="0" smtClean="0">
                <a:solidFill>
                  <a:srgbClr val="FF0000"/>
                </a:solidFill>
              </a:rPr>
              <a:t>Adding Vectors </a:t>
            </a:r>
            <a:endParaRPr lang="tr-TR" sz="2400" b="1" i="1" u="sng" dirty="0" smtClean="0">
              <a:solidFill>
                <a:srgbClr val="FF0000"/>
              </a:solidFill>
            </a:endParaRPr>
          </a:p>
        </p:txBody>
      </p:sp>
      <p:sp>
        <p:nvSpPr>
          <p:cNvPr id="6" name="Dikdörtgen 5"/>
          <p:cNvSpPr/>
          <p:nvPr/>
        </p:nvSpPr>
        <p:spPr>
          <a:xfrm>
            <a:off x="7813040" y="2296160"/>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580640" y="4043679"/>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52400" y="1217286"/>
            <a:ext cx="11015482" cy="1332873"/>
          </a:xfrm>
          <a:prstGeom prst="rect">
            <a:avLst/>
          </a:prstGeom>
        </p:spPr>
      </p:pic>
      <p:pic>
        <p:nvPicPr>
          <p:cNvPr id="13" name="Resim 12"/>
          <p:cNvPicPr>
            <a:picLocks noChangeAspect="1"/>
          </p:cNvPicPr>
          <p:nvPr/>
        </p:nvPicPr>
        <p:blipFill>
          <a:blip r:embed="rId3"/>
          <a:stretch>
            <a:fillRect/>
          </a:stretch>
        </p:blipFill>
        <p:spPr>
          <a:xfrm>
            <a:off x="7422246" y="2884287"/>
            <a:ext cx="3592769" cy="1159392"/>
          </a:xfrm>
          <a:prstGeom prst="rect">
            <a:avLst/>
          </a:prstGeom>
        </p:spPr>
      </p:pic>
    </p:spTree>
    <p:extLst>
      <p:ext uri="{BB962C8B-B14F-4D97-AF65-F5344CB8AC3E}">
        <p14:creationId xmlns:p14="http://schemas.microsoft.com/office/powerpoint/2010/main" val="193244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11" name="Dikdörtgen 10"/>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2" name="Dikdörtgen 1"/>
          <p:cNvSpPr/>
          <p:nvPr/>
        </p:nvSpPr>
        <p:spPr>
          <a:xfrm>
            <a:off x="75472" y="755622"/>
            <a:ext cx="6096000" cy="461665"/>
          </a:xfrm>
          <a:prstGeom prst="rect">
            <a:avLst/>
          </a:prstGeom>
        </p:spPr>
        <p:txBody>
          <a:bodyPr>
            <a:spAutoFit/>
          </a:bodyPr>
          <a:lstStyle/>
          <a:p>
            <a:r>
              <a:rPr lang="en-US" sz="2400" b="1" i="1" u="sng" dirty="0" smtClean="0">
                <a:solidFill>
                  <a:srgbClr val="FF0000"/>
                </a:solidFill>
              </a:rPr>
              <a:t>Adding Vectors </a:t>
            </a:r>
            <a:endParaRPr lang="tr-TR" sz="2400" b="1" i="1" u="sng" dirty="0" smtClean="0">
              <a:solidFill>
                <a:srgbClr val="FF0000"/>
              </a:solidFill>
            </a:endParaRPr>
          </a:p>
        </p:txBody>
      </p:sp>
      <p:sp>
        <p:nvSpPr>
          <p:cNvPr id="6" name="Dikdörtgen 5"/>
          <p:cNvSpPr/>
          <p:nvPr/>
        </p:nvSpPr>
        <p:spPr>
          <a:xfrm>
            <a:off x="7813040" y="2296160"/>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580640" y="4043679"/>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7950351" y="2423160"/>
            <a:ext cx="4241649" cy="4414777"/>
          </a:xfrm>
          <a:prstGeom prst="rect">
            <a:avLst/>
          </a:prstGeom>
        </p:spPr>
      </p:pic>
      <p:pic>
        <p:nvPicPr>
          <p:cNvPr id="8" name="Resim 7"/>
          <p:cNvPicPr>
            <a:picLocks noChangeAspect="1"/>
          </p:cNvPicPr>
          <p:nvPr/>
        </p:nvPicPr>
        <p:blipFill>
          <a:blip r:embed="rId3"/>
          <a:stretch>
            <a:fillRect/>
          </a:stretch>
        </p:blipFill>
        <p:spPr>
          <a:xfrm>
            <a:off x="-18065" y="1243642"/>
            <a:ext cx="11066313" cy="1306517"/>
          </a:xfrm>
          <a:prstGeom prst="rect">
            <a:avLst/>
          </a:prstGeom>
        </p:spPr>
      </p:pic>
      <p:pic>
        <p:nvPicPr>
          <p:cNvPr id="3" name="Resim 2"/>
          <p:cNvPicPr>
            <a:picLocks noChangeAspect="1"/>
          </p:cNvPicPr>
          <p:nvPr/>
        </p:nvPicPr>
        <p:blipFill>
          <a:blip r:embed="rId4"/>
          <a:stretch>
            <a:fillRect/>
          </a:stretch>
        </p:blipFill>
        <p:spPr>
          <a:xfrm>
            <a:off x="2007872" y="3250241"/>
            <a:ext cx="4678779" cy="1158264"/>
          </a:xfrm>
          <a:prstGeom prst="rect">
            <a:avLst/>
          </a:prstGeom>
        </p:spPr>
      </p:pic>
    </p:spTree>
    <p:extLst>
      <p:ext uri="{BB962C8B-B14F-4D97-AF65-F5344CB8AC3E}">
        <p14:creationId xmlns:p14="http://schemas.microsoft.com/office/powerpoint/2010/main" val="316406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11" name="Dikdörtgen 10"/>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2" name="Dikdörtgen 1"/>
          <p:cNvSpPr/>
          <p:nvPr/>
        </p:nvSpPr>
        <p:spPr>
          <a:xfrm>
            <a:off x="75472" y="755622"/>
            <a:ext cx="6096000" cy="461665"/>
          </a:xfrm>
          <a:prstGeom prst="rect">
            <a:avLst/>
          </a:prstGeom>
        </p:spPr>
        <p:txBody>
          <a:bodyPr>
            <a:spAutoFit/>
          </a:bodyPr>
          <a:lstStyle/>
          <a:p>
            <a:r>
              <a:rPr lang="en-US" sz="2400" b="1" i="1" u="sng" dirty="0" smtClean="0">
                <a:solidFill>
                  <a:srgbClr val="FF0000"/>
                </a:solidFill>
              </a:rPr>
              <a:t>Adding Vectors </a:t>
            </a:r>
            <a:endParaRPr lang="tr-TR" sz="2400" b="1" i="1" u="sng" dirty="0" smtClean="0">
              <a:solidFill>
                <a:srgbClr val="FF0000"/>
              </a:solidFill>
            </a:endParaRPr>
          </a:p>
        </p:txBody>
      </p:sp>
      <p:sp>
        <p:nvSpPr>
          <p:cNvPr id="6" name="Dikdörtgen 5"/>
          <p:cNvSpPr/>
          <p:nvPr/>
        </p:nvSpPr>
        <p:spPr>
          <a:xfrm>
            <a:off x="7813040" y="2296160"/>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580640" y="4043679"/>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75472" y="755622"/>
            <a:ext cx="11918970" cy="2614330"/>
          </a:xfrm>
          <a:prstGeom prst="rect">
            <a:avLst/>
          </a:prstGeom>
        </p:spPr>
      </p:pic>
    </p:spTree>
    <p:extLst>
      <p:ext uri="{BB962C8B-B14F-4D97-AF65-F5344CB8AC3E}">
        <p14:creationId xmlns:p14="http://schemas.microsoft.com/office/powerpoint/2010/main" val="3615033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11" name="Dikdörtgen 10"/>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6" name="Dikdörtgen 5"/>
          <p:cNvSpPr/>
          <p:nvPr/>
        </p:nvSpPr>
        <p:spPr>
          <a:xfrm>
            <a:off x="7813040" y="2296160"/>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580640" y="4043679"/>
            <a:ext cx="294640" cy="2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0" y="796225"/>
            <a:ext cx="6502021" cy="2038415"/>
          </a:xfrm>
          <a:prstGeom prst="rect">
            <a:avLst/>
          </a:prstGeom>
        </p:spPr>
      </p:pic>
      <p:pic>
        <p:nvPicPr>
          <p:cNvPr id="5" name="Resim 4"/>
          <p:cNvPicPr>
            <a:picLocks noChangeAspect="1"/>
          </p:cNvPicPr>
          <p:nvPr/>
        </p:nvPicPr>
        <p:blipFill>
          <a:blip r:embed="rId3"/>
          <a:stretch>
            <a:fillRect/>
          </a:stretch>
        </p:blipFill>
        <p:spPr>
          <a:xfrm>
            <a:off x="7009166" y="664712"/>
            <a:ext cx="4553943" cy="3647985"/>
          </a:xfrm>
          <a:prstGeom prst="rect">
            <a:avLst/>
          </a:prstGeom>
        </p:spPr>
      </p:pic>
      <p:pic>
        <p:nvPicPr>
          <p:cNvPr id="7" name="Resim 6"/>
          <p:cNvPicPr>
            <a:picLocks noChangeAspect="1"/>
          </p:cNvPicPr>
          <p:nvPr/>
        </p:nvPicPr>
        <p:blipFill>
          <a:blip r:embed="rId4"/>
          <a:stretch>
            <a:fillRect/>
          </a:stretch>
        </p:blipFill>
        <p:spPr>
          <a:xfrm>
            <a:off x="0" y="4312697"/>
            <a:ext cx="12005200" cy="1520944"/>
          </a:xfrm>
          <a:prstGeom prst="rect">
            <a:avLst/>
          </a:prstGeom>
        </p:spPr>
      </p:pic>
    </p:spTree>
    <p:extLst>
      <p:ext uri="{BB962C8B-B14F-4D97-AF65-F5344CB8AC3E}">
        <p14:creationId xmlns:p14="http://schemas.microsoft.com/office/powerpoint/2010/main" val="322869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2" name="Resim 1"/>
          <p:cNvPicPr>
            <a:picLocks noChangeAspect="1"/>
          </p:cNvPicPr>
          <p:nvPr/>
        </p:nvPicPr>
        <p:blipFill>
          <a:blip r:embed="rId2"/>
          <a:stretch>
            <a:fillRect/>
          </a:stretch>
        </p:blipFill>
        <p:spPr>
          <a:xfrm>
            <a:off x="1174471" y="1310477"/>
            <a:ext cx="10321922" cy="4755043"/>
          </a:xfrm>
          <a:prstGeom prst="rect">
            <a:avLst/>
          </a:prstGeom>
        </p:spPr>
      </p:pic>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Tree>
    <p:extLst>
      <p:ext uri="{BB962C8B-B14F-4D97-AF65-F5344CB8AC3E}">
        <p14:creationId xmlns:p14="http://schemas.microsoft.com/office/powerpoint/2010/main" val="88454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3" name="Resim 2"/>
          <p:cNvPicPr>
            <a:picLocks noChangeAspect="1"/>
          </p:cNvPicPr>
          <p:nvPr/>
        </p:nvPicPr>
        <p:blipFill>
          <a:blip r:embed="rId2"/>
          <a:stretch>
            <a:fillRect/>
          </a:stretch>
        </p:blipFill>
        <p:spPr>
          <a:xfrm>
            <a:off x="1178463" y="1042446"/>
            <a:ext cx="9663914" cy="5587079"/>
          </a:xfrm>
          <a:prstGeom prst="rect">
            <a:avLst/>
          </a:prstGeom>
        </p:spPr>
      </p:pic>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Tree>
    <p:extLst>
      <p:ext uri="{BB962C8B-B14F-4D97-AF65-F5344CB8AC3E}">
        <p14:creationId xmlns:p14="http://schemas.microsoft.com/office/powerpoint/2010/main" val="338169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428557" y="3806000"/>
            <a:ext cx="4509486" cy="3052000"/>
          </a:xfrm>
          <a:prstGeom prst="rect">
            <a:avLst/>
          </a:prstGeom>
        </p:spPr>
      </p:pic>
      <p:sp>
        <p:nvSpPr>
          <p:cNvPr id="3" name="Dikdörtgen 2"/>
          <p:cNvSpPr/>
          <p:nvPr/>
        </p:nvSpPr>
        <p:spPr>
          <a:xfrm>
            <a:off x="0" y="537652"/>
            <a:ext cx="7866186" cy="3170099"/>
          </a:xfrm>
          <a:prstGeom prst="rect">
            <a:avLst/>
          </a:prstGeom>
          <a:ln>
            <a:solidFill>
              <a:schemeClr val="tx1"/>
            </a:solidFill>
          </a:ln>
        </p:spPr>
        <p:txBody>
          <a:bodyPr wrap="square">
            <a:spAutoFit/>
          </a:bodyPr>
          <a:lstStyle/>
          <a:p>
            <a:r>
              <a:rPr lang="en-US" sz="2000" dirty="0" smtClean="0"/>
              <a:t>Many aspects of physics deal with locations in space, which require the definition of a coordinate system.</a:t>
            </a:r>
            <a:endParaRPr lang="tr-TR" sz="2000" dirty="0" smtClean="0"/>
          </a:p>
          <a:p>
            <a:r>
              <a:rPr lang="en-US" sz="2000" dirty="0" smtClean="0"/>
              <a:t> A point on a line can be located with one coordinate, a point in a plane with two coordinates, and a point in space with three. </a:t>
            </a:r>
            <a:endParaRPr lang="tr-TR" sz="2000" dirty="0" smtClean="0"/>
          </a:p>
          <a:p>
            <a:r>
              <a:rPr lang="en-US" sz="2000" dirty="0" smtClean="0"/>
              <a:t>A coordinate system used to specify locations in space consists of the following: </a:t>
            </a:r>
            <a:endParaRPr lang="tr-TR" sz="2000" dirty="0" smtClean="0"/>
          </a:p>
          <a:p>
            <a:r>
              <a:rPr lang="en-US" sz="2000" dirty="0" smtClean="0"/>
              <a:t>■ A fixed reference point O, called the origin </a:t>
            </a:r>
            <a:endParaRPr lang="tr-TR" sz="2000" dirty="0" smtClean="0"/>
          </a:p>
          <a:p>
            <a:r>
              <a:rPr lang="en-US" sz="2000" dirty="0" smtClean="0"/>
              <a:t>■ A set of specified axes, or directions, with an appropriate scale and labels on the axes </a:t>
            </a:r>
            <a:endParaRPr lang="tr-TR" sz="2000" dirty="0" smtClean="0"/>
          </a:p>
          <a:p>
            <a:r>
              <a:rPr lang="en-US" sz="2000" dirty="0" smtClean="0"/>
              <a:t>■ Instructions on labeling a point in space relative to the origin and axes</a:t>
            </a:r>
            <a:endParaRPr lang="tr-TR" sz="2000" dirty="0" smtClean="0">
              <a:solidFill>
                <a:srgbClr val="FF0000"/>
              </a:solidFill>
            </a:endParaRPr>
          </a:p>
        </p:txBody>
      </p:sp>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4" name="Dikdörtgen 3"/>
          <p:cNvSpPr/>
          <p:nvPr/>
        </p:nvSpPr>
        <p:spPr>
          <a:xfrm>
            <a:off x="2001716" y="3791415"/>
            <a:ext cx="6096000" cy="923330"/>
          </a:xfrm>
          <a:prstGeom prst="rect">
            <a:avLst/>
          </a:prstGeom>
        </p:spPr>
        <p:txBody>
          <a:bodyPr>
            <a:spAutoFit/>
          </a:bodyPr>
          <a:lstStyle/>
          <a:p>
            <a:r>
              <a:rPr lang="en-US" b="1" u="sng" dirty="0" smtClean="0">
                <a:solidFill>
                  <a:srgbClr val="FF0000"/>
                </a:solidFill>
              </a:rPr>
              <a:t>Designation of points in a two-dimensional </a:t>
            </a:r>
            <a:r>
              <a:rPr lang="en-US" b="1" u="sng" dirty="0" smtClean="0">
                <a:solidFill>
                  <a:srgbClr val="0070C0"/>
                </a:solidFill>
              </a:rPr>
              <a:t>Cartesian coordinate system.</a:t>
            </a:r>
            <a:r>
              <a:rPr lang="en-US" b="1" u="sng" dirty="0" smtClean="0">
                <a:solidFill>
                  <a:srgbClr val="FF0000"/>
                </a:solidFill>
              </a:rPr>
              <a:t> </a:t>
            </a:r>
            <a:endParaRPr lang="tr-TR" b="1" u="sng" dirty="0" smtClean="0">
              <a:solidFill>
                <a:srgbClr val="FF0000"/>
              </a:solidFill>
            </a:endParaRPr>
          </a:p>
          <a:p>
            <a:r>
              <a:rPr lang="en-US" b="1" u="sng" dirty="0" smtClean="0">
                <a:solidFill>
                  <a:srgbClr val="FF0000"/>
                </a:solidFill>
              </a:rPr>
              <a:t>Every point is labeled with coordinates (x, y).</a:t>
            </a:r>
            <a:endParaRPr lang="tr-TR" b="1" u="sng" dirty="0">
              <a:solidFill>
                <a:srgbClr val="FF0000"/>
              </a:solidFill>
            </a:endParaRPr>
          </a:p>
        </p:txBody>
      </p:sp>
      <p:sp>
        <p:nvSpPr>
          <p:cNvPr id="5" name="Sağ Ok 4"/>
          <p:cNvSpPr/>
          <p:nvPr/>
        </p:nvSpPr>
        <p:spPr>
          <a:xfrm>
            <a:off x="7069015" y="4064045"/>
            <a:ext cx="562708" cy="378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43254" y="4911243"/>
            <a:ext cx="7185303" cy="1754326"/>
          </a:xfrm>
          <a:prstGeom prst="rect">
            <a:avLst/>
          </a:prstGeom>
        </p:spPr>
        <p:txBody>
          <a:bodyPr wrap="square">
            <a:spAutoFit/>
          </a:bodyPr>
          <a:lstStyle/>
          <a:p>
            <a:r>
              <a:rPr lang="en-US" dirty="0" smtClean="0"/>
              <a:t>For example, the point P in the figure has coordinates (5, 3). If we start at the origin O, we can reach P by moving 5 meters horizontally to the right and then 3 meters vertically upward. </a:t>
            </a:r>
            <a:endParaRPr lang="tr-TR" dirty="0" smtClean="0"/>
          </a:p>
          <a:p>
            <a:r>
              <a:rPr lang="en-US" dirty="0" smtClean="0"/>
              <a:t>In the same way, the point Q has coordinates (23, 4), which corresponds to going 3 meters horizontally to the left of the origin and 4 meters vertically upward from there.</a:t>
            </a:r>
            <a:endParaRPr lang="tr-TR" dirty="0"/>
          </a:p>
        </p:txBody>
      </p:sp>
      <p:sp>
        <p:nvSpPr>
          <p:cNvPr id="7" name="Dikdörtgen 6"/>
          <p:cNvSpPr/>
          <p:nvPr/>
        </p:nvSpPr>
        <p:spPr>
          <a:xfrm>
            <a:off x="7850576" y="1648160"/>
            <a:ext cx="4334608" cy="2308324"/>
          </a:xfrm>
          <a:prstGeom prst="rect">
            <a:avLst/>
          </a:prstGeom>
          <a:ln>
            <a:solidFill>
              <a:schemeClr val="tx1"/>
            </a:solidFill>
          </a:ln>
        </p:spPr>
        <p:txBody>
          <a:bodyPr wrap="square">
            <a:spAutoFit/>
          </a:bodyPr>
          <a:lstStyle/>
          <a:p>
            <a:pPr algn="just"/>
            <a:r>
              <a:rPr lang="en-US" dirty="0" smtClean="0"/>
              <a:t>Positive x is usually selected as right of the origin and positive y upward from the origin, but in two dimensions this choice is largely a matter of taste. (In three dimensions, however, there are “right-handed” and “left-handed” coordinates, which lead to minus sign differences in certain operations. These will be addressed as needed.)</a:t>
            </a:r>
            <a:endParaRPr lang="tr-TR" dirty="0"/>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spTree>
    <p:extLst>
      <p:ext uri="{BB962C8B-B14F-4D97-AF65-F5344CB8AC3E}">
        <p14:creationId xmlns:p14="http://schemas.microsoft.com/office/powerpoint/2010/main" val="1517579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2" name="Resim 1"/>
          <p:cNvPicPr>
            <a:picLocks noChangeAspect="1"/>
          </p:cNvPicPr>
          <p:nvPr/>
        </p:nvPicPr>
        <p:blipFill>
          <a:blip r:embed="rId2"/>
          <a:stretch>
            <a:fillRect/>
          </a:stretch>
        </p:blipFill>
        <p:spPr>
          <a:xfrm>
            <a:off x="172721" y="928454"/>
            <a:ext cx="11876160" cy="5289466"/>
          </a:xfrm>
          <a:prstGeom prst="rect">
            <a:avLst/>
          </a:prstGeom>
        </p:spPr>
      </p:pic>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Tree>
    <p:extLst>
      <p:ext uri="{BB962C8B-B14F-4D97-AF65-F5344CB8AC3E}">
        <p14:creationId xmlns:p14="http://schemas.microsoft.com/office/powerpoint/2010/main" val="894502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152399" y="0"/>
            <a:ext cx="12039601" cy="4173308"/>
            <a:chOff x="152399" y="0"/>
            <a:chExt cx="12039601" cy="4173308"/>
          </a:xfrm>
        </p:grpSpPr>
        <p:pic>
          <p:nvPicPr>
            <p:cNvPr id="8" name="Resim 7"/>
            <p:cNvPicPr>
              <a:picLocks noChangeAspect="1"/>
            </p:cNvPicPr>
            <p:nvPr/>
          </p:nvPicPr>
          <p:blipFill>
            <a:blip r:embed="rId2"/>
            <a:stretch>
              <a:fillRect/>
            </a:stretch>
          </p:blipFill>
          <p:spPr>
            <a:xfrm>
              <a:off x="7864717" y="921266"/>
              <a:ext cx="4234804" cy="3252042"/>
            </a:xfrm>
            <a:prstGeom prst="rect">
              <a:avLst/>
            </a:prstGeom>
          </p:spPr>
        </p:pic>
        <p:sp>
          <p:nvSpPr>
            <p:cNvPr id="4" name="Dikdörtgen 3"/>
            <p:cNvSpPr/>
            <p:nvPr/>
          </p:nvSpPr>
          <p:spPr>
            <a:xfrm>
              <a:off x="893982" y="551934"/>
              <a:ext cx="3226011" cy="461665"/>
            </a:xfrm>
            <a:prstGeom prst="rect">
              <a:avLst/>
            </a:prstGeom>
          </p:spPr>
          <p:txBody>
            <a:bodyPr wrap="none">
              <a:spAutoFit/>
            </a:bodyPr>
            <a:lstStyle/>
            <a:p>
              <a:r>
                <a:rPr lang="en-US" sz="2400" b="1" i="1" dirty="0">
                  <a:solidFill>
                    <a:srgbClr val="FF0000"/>
                  </a:solidFill>
                </a:rPr>
                <a:t>Components of a </a:t>
              </a:r>
              <a:r>
                <a:rPr lang="en-US" sz="2400" b="1" i="1" dirty="0" smtClean="0">
                  <a:solidFill>
                    <a:srgbClr val="FF0000"/>
                  </a:solidFill>
                </a:rPr>
                <a:t>Vector</a:t>
              </a:r>
              <a:endParaRPr lang="tr-TR" sz="2400" b="1" i="1" dirty="0">
                <a:solidFill>
                  <a:srgbClr val="FF0000"/>
                </a:solidFill>
              </a:endParaRPr>
            </a:p>
          </p:txBody>
        </p:sp>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pic>
          <p:nvPicPr>
            <p:cNvPr id="3" name="Resim 2"/>
            <p:cNvPicPr>
              <a:picLocks noChangeAspect="1"/>
            </p:cNvPicPr>
            <p:nvPr/>
          </p:nvPicPr>
          <p:blipFill>
            <a:blip r:embed="rId3"/>
            <a:stretch>
              <a:fillRect/>
            </a:stretch>
          </p:blipFill>
          <p:spPr>
            <a:xfrm>
              <a:off x="285996" y="1181614"/>
              <a:ext cx="7952898" cy="2739755"/>
            </a:xfrm>
            <a:prstGeom prst="rect">
              <a:avLst/>
            </a:prstGeom>
          </p:spPr>
        </p:pic>
        <p:sp>
          <p:nvSpPr>
            <p:cNvPr id="7" name="Dikdörtgen 6"/>
            <p:cNvSpPr/>
            <p:nvPr/>
          </p:nvSpPr>
          <p:spPr>
            <a:xfrm>
              <a:off x="7631723" y="1951891"/>
              <a:ext cx="395653" cy="25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18592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 14"/>
          <p:cNvGrpSpPr/>
          <p:nvPr/>
        </p:nvGrpSpPr>
        <p:grpSpPr>
          <a:xfrm>
            <a:off x="14603" y="0"/>
            <a:ext cx="12177397" cy="6858000"/>
            <a:chOff x="14603" y="0"/>
            <a:chExt cx="12177397" cy="685800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631723" y="1951891"/>
              <a:ext cx="395653" cy="25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5542323" y="4033837"/>
              <a:ext cx="6564270" cy="2824163"/>
            </a:xfrm>
            <a:prstGeom prst="rect">
              <a:avLst/>
            </a:prstGeom>
          </p:spPr>
        </p:pic>
        <p:pic>
          <p:nvPicPr>
            <p:cNvPr id="9" name="Resim 8"/>
            <p:cNvPicPr>
              <a:picLocks noChangeAspect="1"/>
            </p:cNvPicPr>
            <p:nvPr/>
          </p:nvPicPr>
          <p:blipFill>
            <a:blip r:embed="rId3"/>
            <a:stretch>
              <a:fillRect/>
            </a:stretch>
          </p:blipFill>
          <p:spPr>
            <a:xfrm>
              <a:off x="152398" y="1033286"/>
              <a:ext cx="6877167" cy="3378257"/>
            </a:xfrm>
            <a:prstGeom prst="rect">
              <a:avLst/>
            </a:prstGeom>
          </p:spPr>
        </p:pic>
        <p:sp>
          <p:nvSpPr>
            <p:cNvPr id="10" name="Dikdörtgen 9"/>
            <p:cNvSpPr/>
            <p:nvPr/>
          </p:nvSpPr>
          <p:spPr>
            <a:xfrm>
              <a:off x="6154615" y="1767254"/>
              <a:ext cx="905608" cy="729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6154615" y="3475892"/>
              <a:ext cx="905608" cy="848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893982" y="551934"/>
              <a:ext cx="3226011" cy="461665"/>
            </a:xfrm>
            <a:prstGeom prst="rect">
              <a:avLst/>
            </a:prstGeom>
          </p:spPr>
          <p:txBody>
            <a:bodyPr wrap="none">
              <a:spAutoFit/>
            </a:bodyPr>
            <a:lstStyle/>
            <a:p>
              <a:r>
                <a:rPr lang="en-US" sz="2400" b="1" i="1" dirty="0">
                  <a:solidFill>
                    <a:srgbClr val="FF0000"/>
                  </a:solidFill>
                </a:rPr>
                <a:t>Components of a </a:t>
              </a:r>
              <a:r>
                <a:rPr lang="en-US" sz="2400" b="1" i="1" dirty="0" smtClean="0">
                  <a:solidFill>
                    <a:srgbClr val="FF0000"/>
                  </a:solidFill>
                </a:rPr>
                <a:t>Vector</a:t>
              </a:r>
              <a:endParaRPr lang="tr-TR" sz="2400" b="1" i="1" dirty="0">
                <a:solidFill>
                  <a:srgbClr val="FF0000"/>
                </a:solidFill>
              </a:endParaRPr>
            </a:p>
          </p:txBody>
        </p:sp>
        <p:pic>
          <p:nvPicPr>
            <p:cNvPr id="13" name="Resim 12"/>
            <p:cNvPicPr>
              <a:picLocks noChangeAspect="1"/>
            </p:cNvPicPr>
            <p:nvPr/>
          </p:nvPicPr>
          <p:blipFill>
            <a:blip r:embed="rId4"/>
            <a:stretch>
              <a:fillRect/>
            </a:stretch>
          </p:blipFill>
          <p:spPr>
            <a:xfrm>
              <a:off x="14603" y="4490826"/>
              <a:ext cx="6140012" cy="1144411"/>
            </a:xfrm>
            <a:prstGeom prst="rect">
              <a:avLst/>
            </a:prstGeom>
          </p:spPr>
        </p:pic>
        <p:sp>
          <p:nvSpPr>
            <p:cNvPr id="14" name="Dikdörtgen 13"/>
            <p:cNvSpPr/>
            <p:nvPr/>
          </p:nvSpPr>
          <p:spPr>
            <a:xfrm>
              <a:off x="5322277" y="4742900"/>
              <a:ext cx="905608" cy="848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719362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66826" y="28861"/>
            <a:ext cx="2541648" cy="461665"/>
          </a:xfrm>
          <a:prstGeom prst="rect">
            <a:avLst/>
          </a:prstGeom>
        </p:spPr>
        <p:txBody>
          <a:bodyPr wrap="squar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00687" y="110756"/>
            <a:ext cx="7978402"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629125" y="1967831"/>
            <a:ext cx="400850" cy="223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148668" y="1812875"/>
            <a:ext cx="917502" cy="638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6148668" y="3528910"/>
            <a:ext cx="917502" cy="74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872798" y="580795"/>
            <a:ext cx="3268380" cy="461665"/>
          </a:xfrm>
          <a:prstGeom prst="rect">
            <a:avLst/>
          </a:prstGeom>
        </p:spPr>
        <p:txBody>
          <a:bodyPr wrap="square">
            <a:spAutoFit/>
          </a:bodyPr>
          <a:lstStyle/>
          <a:p>
            <a:r>
              <a:rPr lang="en-US" sz="2400" b="1" i="1" dirty="0">
                <a:solidFill>
                  <a:srgbClr val="FF0000"/>
                </a:solidFill>
              </a:rPr>
              <a:t>Components of a </a:t>
            </a:r>
            <a:r>
              <a:rPr lang="en-US" sz="2400" b="1" i="1" dirty="0" smtClean="0">
                <a:solidFill>
                  <a:srgbClr val="FF0000"/>
                </a:solidFill>
              </a:rPr>
              <a:t>Vector</a:t>
            </a:r>
            <a:endParaRPr lang="tr-TR" sz="2400" b="1" i="1" dirty="0">
              <a:solidFill>
                <a:srgbClr val="FF0000"/>
              </a:solidFill>
            </a:endParaRPr>
          </a:p>
        </p:txBody>
      </p:sp>
      <p:sp>
        <p:nvSpPr>
          <p:cNvPr id="4" name="Dikdörtgen 3"/>
          <p:cNvSpPr/>
          <p:nvPr/>
        </p:nvSpPr>
        <p:spPr>
          <a:xfrm>
            <a:off x="5537422" y="1583169"/>
            <a:ext cx="267234"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230299" y="2984076"/>
            <a:ext cx="267234"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5620322" y="3198020"/>
            <a:ext cx="1042210"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566433" y="2765550"/>
            <a:ext cx="329686" cy="189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Resim 22"/>
          <p:cNvPicPr>
            <a:picLocks noChangeAspect="1"/>
          </p:cNvPicPr>
          <p:nvPr/>
        </p:nvPicPr>
        <p:blipFill>
          <a:blip r:embed="rId2"/>
          <a:stretch>
            <a:fillRect/>
          </a:stretch>
        </p:blipFill>
        <p:spPr>
          <a:xfrm>
            <a:off x="2628599" y="1459059"/>
            <a:ext cx="8845363" cy="5025332"/>
          </a:xfrm>
          <a:prstGeom prst="rect">
            <a:avLst/>
          </a:prstGeom>
        </p:spPr>
      </p:pic>
    </p:spTree>
    <p:extLst>
      <p:ext uri="{BB962C8B-B14F-4D97-AF65-F5344CB8AC3E}">
        <p14:creationId xmlns:p14="http://schemas.microsoft.com/office/powerpoint/2010/main" val="1060493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66826" y="28861"/>
            <a:ext cx="2541648" cy="461665"/>
          </a:xfrm>
          <a:prstGeom prst="rect">
            <a:avLst/>
          </a:prstGeom>
        </p:spPr>
        <p:txBody>
          <a:bodyPr wrap="squar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00687" y="110756"/>
            <a:ext cx="7978402"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629125" y="1967831"/>
            <a:ext cx="400850" cy="223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148668" y="1812875"/>
            <a:ext cx="917502" cy="638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6148668" y="3528910"/>
            <a:ext cx="917502" cy="74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872798" y="580795"/>
            <a:ext cx="3268380" cy="461665"/>
          </a:xfrm>
          <a:prstGeom prst="rect">
            <a:avLst/>
          </a:prstGeom>
        </p:spPr>
        <p:txBody>
          <a:bodyPr wrap="square">
            <a:spAutoFit/>
          </a:bodyPr>
          <a:lstStyle/>
          <a:p>
            <a:r>
              <a:rPr lang="en-US" sz="2400" b="1" i="1" dirty="0">
                <a:solidFill>
                  <a:srgbClr val="FF0000"/>
                </a:solidFill>
              </a:rPr>
              <a:t>Components of a </a:t>
            </a:r>
            <a:r>
              <a:rPr lang="en-US" sz="2400" b="1" i="1" dirty="0" smtClean="0">
                <a:solidFill>
                  <a:srgbClr val="FF0000"/>
                </a:solidFill>
              </a:rPr>
              <a:t>Vector</a:t>
            </a:r>
            <a:endParaRPr lang="tr-TR" sz="2400" b="1" i="1" dirty="0">
              <a:solidFill>
                <a:srgbClr val="FF0000"/>
              </a:solidFill>
            </a:endParaRPr>
          </a:p>
        </p:txBody>
      </p:sp>
      <p:sp>
        <p:nvSpPr>
          <p:cNvPr id="4" name="Dikdörtgen 3"/>
          <p:cNvSpPr/>
          <p:nvPr/>
        </p:nvSpPr>
        <p:spPr>
          <a:xfrm>
            <a:off x="5537422" y="1583169"/>
            <a:ext cx="267234"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230299" y="2984076"/>
            <a:ext cx="267234"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5620322" y="3198020"/>
            <a:ext cx="1042210"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566433" y="2765550"/>
            <a:ext cx="329686" cy="189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Resim 22"/>
          <p:cNvPicPr>
            <a:picLocks noChangeAspect="1"/>
          </p:cNvPicPr>
          <p:nvPr/>
        </p:nvPicPr>
        <p:blipFill>
          <a:blip r:embed="rId2"/>
          <a:stretch>
            <a:fillRect/>
          </a:stretch>
        </p:blipFill>
        <p:spPr>
          <a:xfrm>
            <a:off x="2628599" y="1459059"/>
            <a:ext cx="8845363" cy="5025332"/>
          </a:xfrm>
          <a:prstGeom prst="rect">
            <a:avLst/>
          </a:prstGeom>
        </p:spPr>
      </p:pic>
      <p:pic>
        <p:nvPicPr>
          <p:cNvPr id="2" name="Resim 1"/>
          <p:cNvPicPr>
            <a:picLocks noChangeAspect="1"/>
          </p:cNvPicPr>
          <p:nvPr/>
        </p:nvPicPr>
        <p:blipFill>
          <a:blip r:embed="rId3"/>
          <a:stretch>
            <a:fillRect/>
          </a:stretch>
        </p:blipFill>
        <p:spPr>
          <a:xfrm>
            <a:off x="473332" y="1540954"/>
            <a:ext cx="6462320" cy="3406435"/>
          </a:xfrm>
          <a:prstGeom prst="rect">
            <a:avLst/>
          </a:prstGeom>
        </p:spPr>
      </p:pic>
      <p:sp>
        <p:nvSpPr>
          <p:cNvPr id="3" name="Dikdörtgen 2"/>
          <p:cNvSpPr/>
          <p:nvPr/>
        </p:nvSpPr>
        <p:spPr>
          <a:xfrm>
            <a:off x="2769577" y="4879731"/>
            <a:ext cx="3379091"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4363916" y="5024409"/>
            <a:ext cx="3379091"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49404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100687" y="28861"/>
            <a:ext cx="12107787" cy="6455530"/>
            <a:chOff x="100687" y="28861"/>
            <a:chExt cx="12107787" cy="6455530"/>
          </a:xfrm>
        </p:grpSpPr>
        <p:sp>
          <p:nvSpPr>
            <p:cNvPr id="5" name="Dikdörtgen 4"/>
            <p:cNvSpPr/>
            <p:nvPr/>
          </p:nvSpPr>
          <p:spPr>
            <a:xfrm>
              <a:off x="9666826" y="28861"/>
              <a:ext cx="2541648" cy="461665"/>
            </a:xfrm>
            <a:prstGeom prst="rect">
              <a:avLst/>
            </a:prstGeom>
          </p:spPr>
          <p:txBody>
            <a:bodyPr wrap="squar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00687" y="110756"/>
              <a:ext cx="7978402"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629125" y="1967831"/>
              <a:ext cx="400850" cy="223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148668" y="1812875"/>
              <a:ext cx="917502" cy="638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6148668" y="3528910"/>
              <a:ext cx="917502" cy="74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872798" y="580795"/>
              <a:ext cx="3268380" cy="461665"/>
            </a:xfrm>
            <a:prstGeom prst="rect">
              <a:avLst/>
            </a:prstGeom>
          </p:spPr>
          <p:txBody>
            <a:bodyPr wrap="square">
              <a:spAutoFit/>
            </a:bodyPr>
            <a:lstStyle/>
            <a:p>
              <a:r>
                <a:rPr lang="en-US" sz="2400" b="1" i="1" dirty="0">
                  <a:solidFill>
                    <a:srgbClr val="FF0000"/>
                  </a:solidFill>
                </a:rPr>
                <a:t>Components of a </a:t>
              </a:r>
              <a:r>
                <a:rPr lang="en-US" sz="2400" b="1" i="1" dirty="0" smtClean="0">
                  <a:solidFill>
                    <a:srgbClr val="FF0000"/>
                  </a:solidFill>
                </a:rPr>
                <a:t>Vector</a:t>
              </a:r>
              <a:endParaRPr lang="tr-TR" sz="2400" b="1" i="1" dirty="0">
                <a:solidFill>
                  <a:srgbClr val="FF0000"/>
                </a:solidFill>
              </a:endParaRPr>
            </a:p>
          </p:txBody>
        </p:sp>
        <p:sp>
          <p:nvSpPr>
            <p:cNvPr id="4" name="Dikdörtgen 3"/>
            <p:cNvSpPr/>
            <p:nvPr/>
          </p:nvSpPr>
          <p:spPr>
            <a:xfrm>
              <a:off x="5537422" y="1583169"/>
              <a:ext cx="267234"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230299" y="2984076"/>
              <a:ext cx="267234"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5620322" y="3198020"/>
              <a:ext cx="1042210"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566433" y="2765550"/>
              <a:ext cx="329686" cy="189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Resim 22"/>
            <p:cNvPicPr>
              <a:picLocks noChangeAspect="1"/>
            </p:cNvPicPr>
            <p:nvPr/>
          </p:nvPicPr>
          <p:blipFill>
            <a:blip r:embed="rId2"/>
            <a:stretch>
              <a:fillRect/>
            </a:stretch>
          </p:blipFill>
          <p:spPr>
            <a:xfrm>
              <a:off x="2628599" y="1459059"/>
              <a:ext cx="8845363" cy="5025332"/>
            </a:xfrm>
            <a:prstGeom prst="rect">
              <a:avLst/>
            </a:prstGeom>
          </p:spPr>
        </p:pic>
        <p:pic>
          <p:nvPicPr>
            <p:cNvPr id="2" name="Resim 1"/>
            <p:cNvPicPr>
              <a:picLocks noChangeAspect="1"/>
            </p:cNvPicPr>
            <p:nvPr/>
          </p:nvPicPr>
          <p:blipFill>
            <a:blip r:embed="rId3"/>
            <a:stretch>
              <a:fillRect/>
            </a:stretch>
          </p:blipFill>
          <p:spPr>
            <a:xfrm>
              <a:off x="473332" y="1540954"/>
              <a:ext cx="6462320" cy="3406435"/>
            </a:xfrm>
            <a:prstGeom prst="rect">
              <a:avLst/>
            </a:prstGeom>
          </p:spPr>
        </p:pic>
        <p:sp>
          <p:nvSpPr>
            <p:cNvPr id="3" name="Dikdörtgen 2"/>
            <p:cNvSpPr/>
            <p:nvPr/>
          </p:nvSpPr>
          <p:spPr>
            <a:xfrm>
              <a:off x="2769577" y="4879731"/>
              <a:ext cx="3379091"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4363916" y="5024409"/>
              <a:ext cx="3379091"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a:stretch>
              <a:fillRect/>
            </a:stretch>
          </p:blipFill>
          <p:spPr>
            <a:xfrm>
              <a:off x="270811" y="1397030"/>
              <a:ext cx="6591871" cy="4168501"/>
            </a:xfrm>
            <a:prstGeom prst="rect">
              <a:avLst/>
            </a:prstGeom>
          </p:spPr>
        </p:pic>
      </p:grpSp>
    </p:spTree>
    <p:extLst>
      <p:ext uri="{BB962C8B-B14F-4D97-AF65-F5344CB8AC3E}">
        <p14:creationId xmlns:p14="http://schemas.microsoft.com/office/powerpoint/2010/main" val="52193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 18"/>
          <p:cNvGrpSpPr/>
          <p:nvPr/>
        </p:nvGrpSpPr>
        <p:grpSpPr>
          <a:xfrm>
            <a:off x="100687" y="28861"/>
            <a:ext cx="12107787" cy="6455530"/>
            <a:chOff x="100687" y="28861"/>
            <a:chExt cx="12107787" cy="6455530"/>
          </a:xfrm>
        </p:grpSpPr>
        <p:grpSp>
          <p:nvGrpSpPr>
            <p:cNvPr id="9" name="Grup 8"/>
            <p:cNvGrpSpPr/>
            <p:nvPr/>
          </p:nvGrpSpPr>
          <p:grpSpPr>
            <a:xfrm>
              <a:off x="100687" y="28861"/>
              <a:ext cx="12107787" cy="6455530"/>
              <a:chOff x="100687" y="28861"/>
              <a:chExt cx="12107787" cy="6455530"/>
            </a:xfrm>
          </p:grpSpPr>
          <p:sp>
            <p:nvSpPr>
              <p:cNvPr id="5" name="Dikdörtgen 4"/>
              <p:cNvSpPr/>
              <p:nvPr/>
            </p:nvSpPr>
            <p:spPr>
              <a:xfrm>
                <a:off x="9666826" y="28861"/>
                <a:ext cx="2541648" cy="461665"/>
              </a:xfrm>
              <a:prstGeom prst="rect">
                <a:avLst/>
              </a:prstGeom>
            </p:spPr>
            <p:txBody>
              <a:bodyPr wrap="squar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00687" y="110756"/>
                <a:ext cx="7978402"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629125" y="1967831"/>
                <a:ext cx="400850" cy="223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148668" y="1812875"/>
                <a:ext cx="917502" cy="638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6148668" y="3528910"/>
                <a:ext cx="917502" cy="74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872798" y="580795"/>
                <a:ext cx="3268380" cy="461665"/>
              </a:xfrm>
              <a:prstGeom prst="rect">
                <a:avLst/>
              </a:prstGeom>
            </p:spPr>
            <p:txBody>
              <a:bodyPr wrap="square">
                <a:spAutoFit/>
              </a:bodyPr>
              <a:lstStyle/>
              <a:p>
                <a:r>
                  <a:rPr lang="en-US" sz="2400" b="1" i="1" dirty="0">
                    <a:solidFill>
                      <a:srgbClr val="FF0000"/>
                    </a:solidFill>
                  </a:rPr>
                  <a:t>Components of a </a:t>
                </a:r>
                <a:r>
                  <a:rPr lang="en-US" sz="2400" b="1" i="1" dirty="0" smtClean="0">
                    <a:solidFill>
                      <a:srgbClr val="FF0000"/>
                    </a:solidFill>
                  </a:rPr>
                  <a:t>Vector</a:t>
                </a:r>
                <a:endParaRPr lang="tr-TR" sz="2400" b="1" i="1" dirty="0">
                  <a:solidFill>
                    <a:srgbClr val="FF0000"/>
                  </a:solidFill>
                </a:endParaRPr>
              </a:p>
            </p:txBody>
          </p:sp>
          <p:sp>
            <p:nvSpPr>
              <p:cNvPr id="4" name="Dikdörtgen 3"/>
              <p:cNvSpPr/>
              <p:nvPr/>
            </p:nvSpPr>
            <p:spPr>
              <a:xfrm>
                <a:off x="5537422" y="1583169"/>
                <a:ext cx="267234"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230299" y="2984076"/>
                <a:ext cx="267234"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5620322" y="3198020"/>
                <a:ext cx="1042210" cy="25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566433" y="2765550"/>
                <a:ext cx="329686" cy="189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Resim 22"/>
              <p:cNvPicPr>
                <a:picLocks noChangeAspect="1"/>
              </p:cNvPicPr>
              <p:nvPr/>
            </p:nvPicPr>
            <p:blipFill>
              <a:blip r:embed="rId2"/>
              <a:stretch>
                <a:fillRect/>
              </a:stretch>
            </p:blipFill>
            <p:spPr>
              <a:xfrm>
                <a:off x="2628599" y="1459059"/>
                <a:ext cx="8845363" cy="5025332"/>
              </a:xfrm>
              <a:prstGeom prst="rect">
                <a:avLst/>
              </a:prstGeom>
            </p:spPr>
          </p:pic>
          <p:pic>
            <p:nvPicPr>
              <p:cNvPr id="2" name="Resim 1"/>
              <p:cNvPicPr>
                <a:picLocks noChangeAspect="1"/>
              </p:cNvPicPr>
              <p:nvPr/>
            </p:nvPicPr>
            <p:blipFill>
              <a:blip r:embed="rId3"/>
              <a:stretch>
                <a:fillRect/>
              </a:stretch>
            </p:blipFill>
            <p:spPr>
              <a:xfrm>
                <a:off x="473332" y="1540954"/>
                <a:ext cx="6462320" cy="3406435"/>
              </a:xfrm>
              <a:prstGeom prst="rect">
                <a:avLst/>
              </a:prstGeom>
            </p:spPr>
          </p:pic>
          <p:sp>
            <p:nvSpPr>
              <p:cNvPr id="3" name="Dikdörtgen 2"/>
              <p:cNvSpPr/>
              <p:nvPr/>
            </p:nvSpPr>
            <p:spPr>
              <a:xfrm>
                <a:off x="2769577" y="4879731"/>
                <a:ext cx="3379091"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4363916" y="5024409"/>
                <a:ext cx="3379091"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a:stretch>
                <a:fillRect/>
              </a:stretch>
            </p:blipFill>
            <p:spPr>
              <a:xfrm>
                <a:off x="270811" y="1397030"/>
                <a:ext cx="6591871" cy="4168501"/>
              </a:xfrm>
              <a:prstGeom prst="rect">
                <a:avLst/>
              </a:prstGeom>
            </p:spPr>
          </p:pic>
        </p:grpSp>
        <p:pic>
          <p:nvPicPr>
            <p:cNvPr id="17" name="Resim 16"/>
            <p:cNvPicPr>
              <a:picLocks noChangeAspect="1"/>
            </p:cNvPicPr>
            <p:nvPr/>
          </p:nvPicPr>
          <p:blipFill>
            <a:blip r:embed="rId5"/>
            <a:stretch>
              <a:fillRect/>
            </a:stretch>
          </p:blipFill>
          <p:spPr>
            <a:xfrm>
              <a:off x="316438" y="1452572"/>
              <a:ext cx="6619214" cy="3109229"/>
            </a:xfrm>
            <a:prstGeom prst="rect">
              <a:avLst/>
            </a:prstGeom>
          </p:spPr>
        </p:pic>
        <p:sp>
          <p:nvSpPr>
            <p:cNvPr id="18" name="Dikdörtgen 17"/>
            <p:cNvSpPr/>
            <p:nvPr/>
          </p:nvSpPr>
          <p:spPr>
            <a:xfrm>
              <a:off x="896119" y="4492869"/>
              <a:ext cx="2568050" cy="1169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62786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12" name="Dikdörtgen 11"/>
          <p:cNvSpPr/>
          <p:nvPr/>
        </p:nvSpPr>
        <p:spPr>
          <a:xfrm>
            <a:off x="893982" y="551934"/>
            <a:ext cx="3226011" cy="461665"/>
          </a:xfrm>
          <a:prstGeom prst="rect">
            <a:avLst/>
          </a:prstGeom>
        </p:spPr>
        <p:txBody>
          <a:bodyPr wrap="none">
            <a:spAutoFit/>
          </a:bodyPr>
          <a:lstStyle/>
          <a:p>
            <a:r>
              <a:rPr lang="en-US" sz="2400" b="1" i="1" dirty="0">
                <a:solidFill>
                  <a:srgbClr val="FF0000"/>
                </a:solidFill>
              </a:rPr>
              <a:t>Components of a </a:t>
            </a:r>
            <a:r>
              <a:rPr lang="en-US" sz="2400" b="1" i="1" dirty="0" smtClean="0">
                <a:solidFill>
                  <a:srgbClr val="FF0000"/>
                </a:solidFill>
              </a:rPr>
              <a:t>Vector</a:t>
            </a:r>
            <a:endParaRPr lang="tr-TR" sz="2400" b="1" i="1" dirty="0">
              <a:solidFill>
                <a:srgbClr val="FF0000"/>
              </a:solidFill>
            </a:endParaRPr>
          </a:p>
        </p:txBody>
      </p:sp>
      <p:pic>
        <p:nvPicPr>
          <p:cNvPr id="2" name="Resim 1"/>
          <p:cNvPicPr>
            <a:picLocks noChangeAspect="1"/>
          </p:cNvPicPr>
          <p:nvPr/>
        </p:nvPicPr>
        <p:blipFill>
          <a:blip r:embed="rId2"/>
          <a:stretch>
            <a:fillRect/>
          </a:stretch>
        </p:blipFill>
        <p:spPr>
          <a:xfrm>
            <a:off x="0" y="1124479"/>
            <a:ext cx="5635052" cy="2225390"/>
          </a:xfrm>
          <a:prstGeom prst="rect">
            <a:avLst/>
          </a:prstGeom>
        </p:spPr>
      </p:pic>
      <p:pic>
        <p:nvPicPr>
          <p:cNvPr id="9" name="Resim 8"/>
          <p:cNvPicPr>
            <a:picLocks noChangeAspect="1"/>
          </p:cNvPicPr>
          <p:nvPr/>
        </p:nvPicPr>
        <p:blipFill>
          <a:blip r:embed="rId3"/>
          <a:stretch>
            <a:fillRect/>
          </a:stretch>
        </p:blipFill>
        <p:spPr>
          <a:xfrm>
            <a:off x="6874015" y="461664"/>
            <a:ext cx="5206616" cy="6231411"/>
          </a:xfrm>
          <a:prstGeom prst="rect">
            <a:avLst/>
          </a:prstGeom>
        </p:spPr>
      </p:pic>
    </p:spTree>
    <p:extLst>
      <p:ext uri="{BB962C8B-B14F-4D97-AF65-F5344CB8AC3E}">
        <p14:creationId xmlns:p14="http://schemas.microsoft.com/office/powerpoint/2010/main" val="298363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12" name="Dikdörtgen 11"/>
          <p:cNvSpPr/>
          <p:nvPr/>
        </p:nvSpPr>
        <p:spPr>
          <a:xfrm>
            <a:off x="893982" y="551934"/>
            <a:ext cx="3226011" cy="461665"/>
          </a:xfrm>
          <a:prstGeom prst="rect">
            <a:avLst/>
          </a:prstGeom>
        </p:spPr>
        <p:txBody>
          <a:bodyPr wrap="none">
            <a:spAutoFit/>
          </a:bodyPr>
          <a:lstStyle/>
          <a:p>
            <a:r>
              <a:rPr lang="en-US" sz="2400" b="1" i="1" dirty="0">
                <a:solidFill>
                  <a:srgbClr val="FF0000"/>
                </a:solidFill>
              </a:rPr>
              <a:t>Components of a </a:t>
            </a:r>
            <a:r>
              <a:rPr lang="en-US" sz="2400" b="1" i="1" dirty="0" smtClean="0">
                <a:solidFill>
                  <a:srgbClr val="FF0000"/>
                </a:solidFill>
              </a:rPr>
              <a:t>Vector</a:t>
            </a:r>
            <a:endParaRPr lang="tr-TR" sz="2400" b="1" i="1" dirty="0">
              <a:solidFill>
                <a:srgbClr val="FF0000"/>
              </a:solidFill>
            </a:endParaRPr>
          </a:p>
        </p:txBody>
      </p:sp>
      <p:pic>
        <p:nvPicPr>
          <p:cNvPr id="9" name="Resim 8"/>
          <p:cNvPicPr>
            <a:picLocks noChangeAspect="1"/>
          </p:cNvPicPr>
          <p:nvPr/>
        </p:nvPicPr>
        <p:blipFill>
          <a:blip r:embed="rId2"/>
          <a:stretch>
            <a:fillRect/>
          </a:stretch>
        </p:blipFill>
        <p:spPr>
          <a:xfrm>
            <a:off x="1257299" y="553238"/>
            <a:ext cx="4101715" cy="4909037"/>
          </a:xfrm>
          <a:prstGeom prst="rect">
            <a:avLst/>
          </a:prstGeom>
        </p:spPr>
      </p:pic>
      <p:pic>
        <p:nvPicPr>
          <p:cNvPr id="3" name="Resim 2"/>
          <p:cNvPicPr>
            <a:picLocks noChangeAspect="1"/>
          </p:cNvPicPr>
          <p:nvPr/>
        </p:nvPicPr>
        <p:blipFill>
          <a:blip r:embed="rId3"/>
          <a:stretch>
            <a:fillRect/>
          </a:stretch>
        </p:blipFill>
        <p:spPr>
          <a:xfrm>
            <a:off x="152400" y="2533719"/>
            <a:ext cx="11455622" cy="4227215"/>
          </a:xfrm>
          <a:prstGeom prst="rect">
            <a:avLst/>
          </a:prstGeom>
        </p:spPr>
      </p:pic>
      <p:pic>
        <p:nvPicPr>
          <p:cNvPr id="4" name="Resim 3"/>
          <p:cNvPicPr>
            <a:picLocks noChangeAspect="1"/>
          </p:cNvPicPr>
          <p:nvPr/>
        </p:nvPicPr>
        <p:blipFill>
          <a:blip r:embed="rId4"/>
          <a:stretch>
            <a:fillRect/>
          </a:stretch>
        </p:blipFill>
        <p:spPr>
          <a:xfrm>
            <a:off x="5605194" y="230832"/>
            <a:ext cx="3375953" cy="2568163"/>
          </a:xfrm>
          <a:prstGeom prst="rect">
            <a:avLst/>
          </a:prstGeom>
        </p:spPr>
      </p:pic>
    </p:spTree>
    <p:extLst>
      <p:ext uri="{BB962C8B-B14F-4D97-AF65-F5344CB8AC3E}">
        <p14:creationId xmlns:p14="http://schemas.microsoft.com/office/powerpoint/2010/main" val="26171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12" name="Dikdörtgen 11"/>
          <p:cNvSpPr/>
          <p:nvPr/>
        </p:nvSpPr>
        <p:spPr>
          <a:xfrm>
            <a:off x="893982" y="551934"/>
            <a:ext cx="3803477" cy="461665"/>
          </a:xfrm>
          <a:prstGeom prst="rect">
            <a:avLst/>
          </a:prstGeom>
        </p:spPr>
        <p:txBody>
          <a:bodyPr wrap="none">
            <a:spAutoFit/>
          </a:bodyPr>
          <a:lstStyle/>
          <a:p>
            <a:r>
              <a:rPr lang="tr-TR" sz="2400" b="1" i="1" u="sng" dirty="0" err="1">
                <a:solidFill>
                  <a:srgbClr val="FF0000"/>
                </a:solidFill>
              </a:rPr>
              <a:t>Adding</a:t>
            </a:r>
            <a:r>
              <a:rPr lang="tr-TR" sz="2400" b="1" i="1" u="sng" dirty="0">
                <a:solidFill>
                  <a:srgbClr val="FF0000"/>
                </a:solidFill>
              </a:rPr>
              <a:t> </a:t>
            </a:r>
            <a:r>
              <a:rPr lang="tr-TR" sz="2400" b="1" i="1" u="sng" dirty="0" err="1">
                <a:solidFill>
                  <a:srgbClr val="FF0000"/>
                </a:solidFill>
              </a:rPr>
              <a:t>Vectors</a:t>
            </a:r>
            <a:r>
              <a:rPr lang="tr-TR" sz="2400" b="1" i="1" u="sng" dirty="0">
                <a:solidFill>
                  <a:srgbClr val="FF0000"/>
                </a:solidFill>
              </a:rPr>
              <a:t> </a:t>
            </a:r>
            <a:r>
              <a:rPr lang="tr-TR" sz="2400" b="1" i="1" u="sng" dirty="0" err="1">
                <a:solidFill>
                  <a:srgbClr val="FF0000"/>
                </a:solidFill>
              </a:rPr>
              <a:t>Algebraically</a:t>
            </a:r>
            <a:endParaRPr lang="tr-TR" sz="2400" b="1" i="1" u="sng" dirty="0">
              <a:solidFill>
                <a:srgbClr val="FF0000"/>
              </a:solidFill>
            </a:endParaRPr>
          </a:p>
        </p:txBody>
      </p:sp>
      <p:pic>
        <p:nvPicPr>
          <p:cNvPr id="2" name="Resim 1"/>
          <p:cNvPicPr>
            <a:picLocks noChangeAspect="1"/>
          </p:cNvPicPr>
          <p:nvPr/>
        </p:nvPicPr>
        <p:blipFill>
          <a:blip r:embed="rId2"/>
          <a:stretch>
            <a:fillRect/>
          </a:stretch>
        </p:blipFill>
        <p:spPr>
          <a:xfrm>
            <a:off x="152399" y="1250211"/>
            <a:ext cx="8545022" cy="2205167"/>
          </a:xfrm>
          <a:prstGeom prst="rect">
            <a:avLst/>
          </a:prstGeom>
        </p:spPr>
      </p:pic>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3"/>
          <a:stretch>
            <a:fillRect/>
          </a:stretch>
        </p:blipFill>
        <p:spPr>
          <a:xfrm>
            <a:off x="1470657" y="4128501"/>
            <a:ext cx="3226802" cy="1307058"/>
          </a:xfrm>
          <a:prstGeom prst="rect">
            <a:avLst/>
          </a:prstGeom>
        </p:spPr>
      </p:pic>
      <p:pic>
        <p:nvPicPr>
          <p:cNvPr id="11" name="Resim 10"/>
          <p:cNvPicPr>
            <a:picLocks noChangeAspect="1"/>
          </p:cNvPicPr>
          <p:nvPr/>
        </p:nvPicPr>
        <p:blipFill>
          <a:blip r:embed="rId4"/>
          <a:stretch>
            <a:fillRect/>
          </a:stretch>
        </p:blipFill>
        <p:spPr>
          <a:xfrm>
            <a:off x="26143" y="3314700"/>
            <a:ext cx="9207608" cy="668215"/>
          </a:xfrm>
          <a:prstGeom prst="rect">
            <a:avLst/>
          </a:prstGeom>
        </p:spPr>
      </p:pic>
      <p:pic>
        <p:nvPicPr>
          <p:cNvPr id="13" name="Resim 12"/>
          <p:cNvPicPr>
            <a:picLocks noChangeAspect="1"/>
          </p:cNvPicPr>
          <p:nvPr/>
        </p:nvPicPr>
        <p:blipFill>
          <a:blip r:embed="rId5"/>
          <a:stretch>
            <a:fillRect/>
          </a:stretch>
        </p:blipFill>
        <p:spPr>
          <a:xfrm>
            <a:off x="1823802" y="5484697"/>
            <a:ext cx="9917148" cy="1287527"/>
          </a:xfrm>
          <a:prstGeom prst="rect">
            <a:avLst/>
          </a:prstGeom>
        </p:spPr>
      </p:pic>
    </p:spTree>
    <p:extLst>
      <p:ext uri="{BB962C8B-B14F-4D97-AF65-F5344CB8AC3E}">
        <p14:creationId xmlns:p14="http://schemas.microsoft.com/office/powerpoint/2010/main" val="270403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537652"/>
            <a:ext cx="7866186" cy="2862322"/>
          </a:xfrm>
          <a:prstGeom prst="rect">
            <a:avLst/>
          </a:prstGeom>
          <a:ln>
            <a:solidFill>
              <a:schemeClr val="tx1"/>
            </a:solidFill>
          </a:ln>
        </p:spPr>
        <p:txBody>
          <a:bodyPr wrap="square">
            <a:spAutoFit/>
          </a:bodyPr>
          <a:lstStyle/>
          <a:p>
            <a:r>
              <a:rPr lang="en-US" sz="2000" dirty="0" smtClean="0"/>
              <a:t>Sometimes it’s more convenient to locate a point in space by its plane polar coordinates (r, u), as in Figure 1.5. In this coordinate system, an origin O and a reference line are selected as shown. A point is then specified by the distance r from the origin to the point and by the angle u between the reference line and a line drawn from the origin to the point. The standard reference line is usually selected to be the positive x-axis of a Cartesian coordinate system. The angle u is considered positive when measured counterclockwise from the reference line and negative when measured clockwise.</a:t>
            </a:r>
            <a:endParaRPr lang="tr-TR" sz="2000" dirty="0" smtClean="0">
              <a:solidFill>
                <a:srgbClr val="FF0000"/>
              </a:solidFill>
            </a:endParaRPr>
          </a:p>
        </p:txBody>
      </p:sp>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4" name="Dikdörtgen 3"/>
          <p:cNvSpPr/>
          <p:nvPr/>
        </p:nvSpPr>
        <p:spPr>
          <a:xfrm>
            <a:off x="771328" y="3693943"/>
            <a:ext cx="6561992" cy="923330"/>
          </a:xfrm>
          <a:prstGeom prst="rect">
            <a:avLst/>
          </a:prstGeom>
          <a:ln>
            <a:solidFill>
              <a:schemeClr val="tx1"/>
            </a:solidFill>
          </a:ln>
        </p:spPr>
        <p:txBody>
          <a:bodyPr wrap="square">
            <a:spAutoFit/>
          </a:bodyPr>
          <a:lstStyle/>
          <a:p>
            <a:r>
              <a:rPr lang="en-US" dirty="0" smtClean="0"/>
              <a:t>The plane </a:t>
            </a:r>
            <a:r>
              <a:rPr lang="en-US" b="1" dirty="0" smtClean="0">
                <a:solidFill>
                  <a:srgbClr val="0070C0"/>
                </a:solidFill>
              </a:rPr>
              <a:t>polar coordinates </a:t>
            </a:r>
            <a:r>
              <a:rPr lang="en-US" dirty="0" smtClean="0"/>
              <a:t>of a point are represented by the distance r and the angle u, where u is measured counterclockwise from the positive x-axis.</a:t>
            </a:r>
            <a:endParaRPr lang="tr-TR" b="1" u="sng" dirty="0">
              <a:solidFill>
                <a:srgbClr val="FF0000"/>
              </a:solidFill>
            </a:endParaRPr>
          </a:p>
        </p:txBody>
      </p:sp>
      <p:sp>
        <p:nvSpPr>
          <p:cNvPr id="5" name="Sağ Ok 4"/>
          <p:cNvSpPr/>
          <p:nvPr/>
        </p:nvSpPr>
        <p:spPr>
          <a:xfrm>
            <a:off x="7147203" y="4473768"/>
            <a:ext cx="562708" cy="378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43254" y="4911243"/>
            <a:ext cx="7185303" cy="1477328"/>
          </a:xfrm>
          <a:prstGeom prst="rect">
            <a:avLst/>
          </a:prstGeom>
        </p:spPr>
        <p:txBody>
          <a:bodyPr wrap="square">
            <a:spAutoFit/>
          </a:bodyPr>
          <a:lstStyle/>
          <a:p>
            <a:r>
              <a:rPr lang="en-US" dirty="0" smtClean="0"/>
              <a:t>For example, if a point is specified by the polar coordinates 3 m and 60°, we locate this point by moving out 3 m from the origin at an angle of 60° above (counterclockwise from) the reference line. A point specified by polar coordinates 3 m and 260° is located 3 m out from the origin and 60° below (clockwise from) the reference line.</a:t>
            </a:r>
            <a:endParaRPr lang="tr-TR" dirty="0"/>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10" name="Resim 9"/>
          <p:cNvPicPr>
            <a:picLocks noChangeAspect="1"/>
          </p:cNvPicPr>
          <p:nvPr/>
        </p:nvPicPr>
        <p:blipFill>
          <a:blip r:embed="rId2"/>
          <a:stretch>
            <a:fillRect/>
          </a:stretch>
        </p:blipFill>
        <p:spPr>
          <a:xfrm>
            <a:off x="7951343" y="3591810"/>
            <a:ext cx="4085326" cy="3306660"/>
          </a:xfrm>
          <a:prstGeom prst="rect">
            <a:avLst/>
          </a:prstGeom>
        </p:spPr>
      </p:pic>
    </p:spTree>
    <p:extLst>
      <p:ext uri="{BB962C8B-B14F-4D97-AF65-F5344CB8AC3E}">
        <p14:creationId xmlns:p14="http://schemas.microsoft.com/office/powerpoint/2010/main" val="4030337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12" name="Dikdörtgen 11"/>
          <p:cNvSpPr/>
          <p:nvPr/>
        </p:nvSpPr>
        <p:spPr>
          <a:xfrm>
            <a:off x="893982" y="551934"/>
            <a:ext cx="3803477" cy="461665"/>
          </a:xfrm>
          <a:prstGeom prst="rect">
            <a:avLst/>
          </a:prstGeom>
        </p:spPr>
        <p:txBody>
          <a:bodyPr wrap="none">
            <a:spAutoFit/>
          </a:bodyPr>
          <a:lstStyle/>
          <a:p>
            <a:r>
              <a:rPr lang="tr-TR" sz="2400" b="1" i="1" u="sng" dirty="0" err="1">
                <a:solidFill>
                  <a:srgbClr val="FF0000"/>
                </a:solidFill>
              </a:rPr>
              <a:t>Adding</a:t>
            </a:r>
            <a:r>
              <a:rPr lang="tr-TR" sz="2400" b="1" i="1" u="sng" dirty="0">
                <a:solidFill>
                  <a:srgbClr val="FF0000"/>
                </a:solidFill>
              </a:rPr>
              <a:t> </a:t>
            </a:r>
            <a:r>
              <a:rPr lang="tr-TR" sz="2400" b="1" i="1" u="sng" dirty="0" err="1">
                <a:solidFill>
                  <a:srgbClr val="FF0000"/>
                </a:solidFill>
              </a:rPr>
              <a:t>Vectors</a:t>
            </a:r>
            <a:r>
              <a:rPr lang="tr-TR" sz="2400" b="1" i="1" u="sng" dirty="0">
                <a:solidFill>
                  <a:srgbClr val="FF0000"/>
                </a:solidFill>
              </a:rPr>
              <a:t> </a:t>
            </a:r>
            <a:r>
              <a:rPr lang="tr-TR" sz="2400" b="1" i="1" u="sng" dirty="0" err="1">
                <a:solidFill>
                  <a:srgbClr val="FF0000"/>
                </a:solidFill>
              </a:rPr>
              <a:t>Algebraically</a:t>
            </a:r>
            <a:endParaRPr lang="tr-TR" sz="2400" b="1" i="1" u="sng" dirty="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0" y="1092815"/>
            <a:ext cx="4894507" cy="2738279"/>
          </a:xfrm>
          <a:prstGeom prst="rect">
            <a:avLst/>
          </a:prstGeom>
        </p:spPr>
      </p:pic>
      <p:pic>
        <p:nvPicPr>
          <p:cNvPr id="4" name="Resim 3"/>
          <p:cNvPicPr>
            <a:picLocks noChangeAspect="1"/>
          </p:cNvPicPr>
          <p:nvPr/>
        </p:nvPicPr>
        <p:blipFill>
          <a:blip r:embed="rId3"/>
          <a:stretch>
            <a:fillRect/>
          </a:stretch>
        </p:blipFill>
        <p:spPr>
          <a:xfrm>
            <a:off x="5020531" y="551934"/>
            <a:ext cx="6980257" cy="3782674"/>
          </a:xfrm>
          <a:prstGeom prst="rect">
            <a:avLst/>
          </a:prstGeom>
        </p:spPr>
      </p:pic>
    </p:spTree>
    <p:extLst>
      <p:ext uri="{BB962C8B-B14F-4D97-AF65-F5344CB8AC3E}">
        <p14:creationId xmlns:p14="http://schemas.microsoft.com/office/powerpoint/2010/main" val="237199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12" name="Dikdörtgen 11"/>
          <p:cNvSpPr/>
          <p:nvPr/>
        </p:nvSpPr>
        <p:spPr>
          <a:xfrm>
            <a:off x="893982" y="551934"/>
            <a:ext cx="3803477" cy="461665"/>
          </a:xfrm>
          <a:prstGeom prst="rect">
            <a:avLst/>
          </a:prstGeom>
        </p:spPr>
        <p:txBody>
          <a:bodyPr wrap="none">
            <a:spAutoFit/>
          </a:bodyPr>
          <a:lstStyle/>
          <a:p>
            <a:r>
              <a:rPr lang="tr-TR" sz="2400" b="1" i="1" u="sng" dirty="0" err="1">
                <a:solidFill>
                  <a:srgbClr val="FF0000"/>
                </a:solidFill>
              </a:rPr>
              <a:t>Adding</a:t>
            </a:r>
            <a:r>
              <a:rPr lang="tr-TR" sz="2400" b="1" i="1" u="sng" dirty="0">
                <a:solidFill>
                  <a:srgbClr val="FF0000"/>
                </a:solidFill>
              </a:rPr>
              <a:t> </a:t>
            </a:r>
            <a:r>
              <a:rPr lang="tr-TR" sz="2400" b="1" i="1" u="sng" dirty="0" err="1">
                <a:solidFill>
                  <a:srgbClr val="FF0000"/>
                </a:solidFill>
              </a:rPr>
              <a:t>Vectors</a:t>
            </a:r>
            <a:r>
              <a:rPr lang="tr-TR" sz="2400" b="1" i="1" u="sng" dirty="0">
                <a:solidFill>
                  <a:srgbClr val="FF0000"/>
                </a:solidFill>
              </a:rPr>
              <a:t> </a:t>
            </a:r>
            <a:r>
              <a:rPr lang="tr-TR" sz="2400" b="1" i="1" u="sng" dirty="0" err="1">
                <a:solidFill>
                  <a:srgbClr val="FF0000"/>
                </a:solidFill>
              </a:rPr>
              <a:t>Algebraically</a:t>
            </a:r>
            <a:endParaRPr lang="tr-TR" sz="2400" b="1" i="1" u="sng" dirty="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5020531" y="551934"/>
            <a:ext cx="6980257" cy="3782674"/>
          </a:xfrm>
          <a:prstGeom prst="rect">
            <a:avLst/>
          </a:prstGeom>
        </p:spPr>
      </p:pic>
      <p:pic>
        <p:nvPicPr>
          <p:cNvPr id="2" name="Resim 1"/>
          <p:cNvPicPr>
            <a:picLocks noChangeAspect="1"/>
          </p:cNvPicPr>
          <p:nvPr/>
        </p:nvPicPr>
        <p:blipFill>
          <a:blip r:embed="rId3"/>
          <a:stretch>
            <a:fillRect/>
          </a:stretch>
        </p:blipFill>
        <p:spPr>
          <a:xfrm>
            <a:off x="303553" y="3943581"/>
            <a:ext cx="11458163" cy="2589104"/>
          </a:xfrm>
          <a:prstGeom prst="rect">
            <a:avLst/>
          </a:prstGeom>
        </p:spPr>
      </p:pic>
      <p:sp>
        <p:nvSpPr>
          <p:cNvPr id="8" name="Dikdörtgen 7"/>
          <p:cNvSpPr/>
          <p:nvPr/>
        </p:nvSpPr>
        <p:spPr>
          <a:xfrm>
            <a:off x="8634046" y="1178169"/>
            <a:ext cx="3191608" cy="2760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34915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12" name="Dikdörtgen 11"/>
          <p:cNvSpPr/>
          <p:nvPr/>
        </p:nvSpPr>
        <p:spPr>
          <a:xfrm>
            <a:off x="893982" y="551934"/>
            <a:ext cx="3803477" cy="461665"/>
          </a:xfrm>
          <a:prstGeom prst="rect">
            <a:avLst/>
          </a:prstGeom>
        </p:spPr>
        <p:txBody>
          <a:bodyPr wrap="none">
            <a:spAutoFit/>
          </a:bodyPr>
          <a:lstStyle/>
          <a:p>
            <a:r>
              <a:rPr lang="tr-TR" sz="2400" b="1" i="1" u="sng" dirty="0" err="1">
                <a:solidFill>
                  <a:srgbClr val="FF0000"/>
                </a:solidFill>
              </a:rPr>
              <a:t>Adding</a:t>
            </a:r>
            <a:r>
              <a:rPr lang="tr-TR" sz="2400" b="1" i="1" u="sng" dirty="0">
                <a:solidFill>
                  <a:srgbClr val="FF0000"/>
                </a:solidFill>
              </a:rPr>
              <a:t> </a:t>
            </a:r>
            <a:r>
              <a:rPr lang="tr-TR" sz="2400" b="1" i="1" u="sng" dirty="0" err="1">
                <a:solidFill>
                  <a:srgbClr val="FF0000"/>
                </a:solidFill>
              </a:rPr>
              <a:t>Vectors</a:t>
            </a:r>
            <a:r>
              <a:rPr lang="tr-TR" sz="2400" b="1" i="1" u="sng" dirty="0">
                <a:solidFill>
                  <a:srgbClr val="FF0000"/>
                </a:solidFill>
              </a:rPr>
              <a:t> </a:t>
            </a:r>
            <a:r>
              <a:rPr lang="tr-TR" sz="2400" b="1" i="1" u="sng" dirty="0" err="1">
                <a:solidFill>
                  <a:srgbClr val="FF0000"/>
                </a:solidFill>
              </a:rPr>
              <a:t>Algebraically</a:t>
            </a:r>
            <a:endParaRPr lang="tr-TR" sz="2400" b="1" i="1" u="sng" dirty="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4810228" y="461456"/>
            <a:ext cx="6980257" cy="3782674"/>
          </a:xfrm>
          <a:prstGeom prst="rect">
            <a:avLst/>
          </a:prstGeom>
        </p:spPr>
      </p:pic>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stretch>
            <a:fillRect/>
          </a:stretch>
        </p:blipFill>
        <p:spPr>
          <a:xfrm>
            <a:off x="1097281" y="3830191"/>
            <a:ext cx="10693204" cy="2911935"/>
          </a:xfrm>
          <a:prstGeom prst="rect">
            <a:avLst/>
          </a:prstGeom>
        </p:spPr>
      </p:pic>
    </p:spTree>
    <p:extLst>
      <p:ext uri="{BB962C8B-B14F-4D97-AF65-F5344CB8AC3E}">
        <p14:creationId xmlns:p14="http://schemas.microsoft.com/office/powerpoint/2010/main" val="639837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2048609" y="1058974"/>
            <a:ext cx="7240448" cy="5374176"/>
          </a:xfrm>
          <a:prstGeom prst="rect">
            <a:avLst/>
          </a:prstGeom>
        </p:spPr>
      </p:pic>
    </p:spTree>
    <p:extLst>
      <p:ext uri="{BB962C8B-B14F-4D97-AF65-F5344CB8AC3E}">
        <p14:creationId xmlns:p14="http://schemas.microsoft.com/office/powerpoint/2010/main" val="355107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257301" y="818953"/>
            <a:ext cx="8602400" cy="5643250"/>
          </a:xfrm>
          <a:prstGeom prst="rect">
            <a:avLst/>
          </a:prstGeom>
        </p:spPr>
      </p:pic>
    </p:spTree>
    <p:extLst>
      <p:ext uri="{BB962C8B-B14F-4D97-AF65-F5344CB8AC3E}">
        <p14:creationId xmlns:p14="http://schemas.microsoft.com/office/powerpoint/2010/main" val="39415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318873" y="1340939"/>
            <a:ext cx="8225476" cy="4980730"/>
          </a:xfrm>
          <a:prstGeom prst="rect">
            <a:avLst/>
          </a:prstGeom>
        </p:spPr>
      </p:pic>
    </p:spTree>
    <p:extLst>
      <p:ext uri="{BB962C8B-B14F-4D97-AF65-F5344CB8AC3E}">
        <p14:creationId xmlns:p14="http://schemas.microsoft.com/office/powerpoint/2010/main" val="3846935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547446" y="868458"/>
            <a:ext cx="8191229" cy="5757852"/>
          </a:xfrm>
          <a:prstGeom prst="rect">
            <a:avLst/>
          </a:prstGeom>
        </p:spPr>
      </p:pic>
    </p:spTree>
    <p:extLst>
      <p:ext uri="{BB962C8B-B14F-4D97-AF65-F5344CB8AC3E}">
        <p14:creationId xmlns:p14="http://schemas.microsoft.com/office/powerpoint/2010/main" val="2527202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811214" y="650874"/>
            <a:ext cx="8062547" cy="5883752"/>
          </a:xfrm>
          <a:prstGeom prst="rect">
            <a:avLst/>
          </a:prstGeom>
        </p:spPr>
      </p:pic>
    </p:spTree>
    <p:extLst>
      <p:ext uri="{BB962C8B-B14F-4D97-AF65-F5344CB8AC3E}">
        <p14:creationId xmlns:p14="http://schemas.microsoft.com/office/powerpoint/2010/main" val="1793823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415665" y="2140592"/>
            <a:ext cx="9204270" cy="3116672"/>
          </a:xfrm>
          <a:prstGeom prst="rect">
            <a:avLst/>
          </a:prstGeom>
        </p:spPr>
      </p:pic>
    </p:spTree>
    <p:extLst>
      <p:ext uri="{BB962C8B-B14F-4D97-AF65-F5344CB8AC3E}">
        <p14:creationId xmlns:p14="http://schemas.microsoft.com/office/powerpoint/2010/main" val="7133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714499" y="543560"/>
            <a:ext cx="9645623" cy="4253419"/>
          </a:xfrm>
          <a:prstGeom prst="rect">
            <a:avLst/>
          </a:prstGeom>
        </p:spPr>
      </p:pic>
      <p:pic>
        <p:nvPicPr>
          <p:cNvPr id="4" name="Resim 3"/>
          <p:cNvPicPr>
            <a:picLocks noChangeAspect="1"/>
          </p:cNvPicPr>
          <p:nvPr/>
        </p:nvPicPr>
        <p:blipFill>
          <a:blip r:embed="rId3"/>
          <a:stretch>
            <a:fillRect/>
          </a:stretch>
        </p:blipFill>
        <p:spPr>
          <a:xfrm>
            <a:off x="217508" y="4580236"/>
            <a:ext cx="7387838" cy="1982584"/>
          </a:xfrm>
          <a:prstGeom prst="rect">
            <a:avLst/>
          </a:prstGeom>
          <a:ln w="38100">
            <a:solidFill>
              <a:srgbClr val="FF0000"/>
            </a:solidFill>
          </a:ln>
        </p:spPr>
      </p:pic>
    </p:spTree>
    <p:extLst>
      <p:ext uri="{BB962C8B-B14F-4D97-AF65-F5344CB8AC3E}">
        <p14:creationId xmlns:p14="http://schemas.microsoft.com/office/powerpoint/2010/main" val="92445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537652"/>
            <a:ext cx="6532685" cy="3170099"/>
          </a:xfrm>
          <a:prstGeom prst="rect">
            <a:avLst/>
          </a:prstGeom>
          <a:ln>
            <a:solidFill>
              <a:schemeClr val="tx1"/>
            </a:solidFill>
          </a:ln>
        </p:spPr>
        <p:txBody>
          <a:bodyPr wrap="square">
            <a:spAutoFit/>
          </a:bodyPr>
          <a:lstStyle/>
          <a:p>
            <a:r>
              <a:rPr lang="en-US" sz="2000" dirty="0" smtClean="0"/>
              <a:t>Trigonometry </a:t>
            </a:r>
            <a:endParaRPr lang="tr-TR" sz="2000" dirty="0" smtClean="0"/>
          </a:p>
          <a:p>
            <a:pPr marL="342900" indent="-342900">
              <a:buFont typeface="Arial" panose="020B0604020202020204" pitchFamily="34" charset="0"/>
              <a:buChar char="•"/>
            </a:pPr>
            <a:r>
              <a:rPr lang="en-US" sz="2000" dirty="0" smtClean="0"/>
              <a:t>Consider the right triangle shown in Active Figure , where side y is opposite the angle </a:t>
            </a:r>
            <a:r>
              <a:rPr lang="tr-TR" sz="2000" dirty="0" smtClean="0">
                <a:latin typeface="Symbol" panose="05050102010706020507" pitchFamily="18" charset="2"/>
              </a:rPr>
              <a:t>q</a:t>
            </a:r>
            <a:r>
              <a:rPr lang="en-US" sz="2000" dirty="0" smtClean="0"/>
              <a:t>, side x is adjacent to the angle </a:t>
            </a:r>
            <a:r>
              <a:rPr lang="tr-TR" sz="2000" dirty="0" smtClean="0">
                <a:latin typeface="Symbol" panose="05050102010706020507" pitchFamily="18" charset="2"/>
              </a:rPr>
              <a:t>q</a:t>
            </a:r>
            <a:r>
              <a:rPr lang="en-US" sz="2000" dirty="0" smtClean="0"/>
              <a:t>, and side r is the hypotenuse of the triangle. </a:t>
            </a:r>
            <a:endParaRPr lang="tr-TR" sz="2000" dirty="0" smtClean="0"/>
          </a:p>
          <a:p>
            <a:pPr marL="342900" indent="-342900">
              <a:buFont typeface="Arial" panose="020B0604020202020204" pitchFamily="34" charset="0"/>
              <a:buChar char="•"/>
            </a:pPr>
            <a:r>
              <a:rPr lang="en-US" sz="2000" dirty="0" smtClean="0"/>
              <a:t>The basic trigonometric functions defined by such a triangle are the ratios of the lengths of the sides of the triangle. </a:t>
            </a:r>
            <a:endParaRPr lang="tr-TR" sz="2000" dirty="0" smtClean="0"/>
          </a:p>
          <a:p>
            <a:pPr marL="342900" indent="-342900">
              <a:buFont typeface="Arial" panose="020B0604020202020204" pitchFamily="34" charset="0"/>
              <a:buChar char="•"/>
            </a:pPr>
            <a:r>
              <a:rPr lang="en-US" sz="2000" dirty="0" smtClean="0"/>
              <a:t>These relationships are called the sine (sin), cosine (cos), and tangent (tan) functions. In terms of</a:t>
            </a:r>
            <a:r>
              <a:rPr lang="en-US" sz="2000" dirty="0" smtClean="0">
                <a:latin typeface="Symbol" panose="05050102010706020507" pitchFamily="18" charset="2"/>
              </a:rPr>
              <a:t> </a:t>
            </a:r>
            <a:r>
              <a:rPr lang="tr-TR" sz="2000" dirty="0" smtClean="0">
                <a:latin typeface="Symbol" panose="05050102010706020507" pitchFamily="18" charset="2"/>
              </a:rPr>
              <a:t>q</a:t>
            </a:r>
            <a:r>
              <a:rPr lang="en-US" sz="2000" dirty="0" smtClean="0"/>
              <a:t>, the basic trigonometric functions are as follows:</a:t>
            </a:r>
            <a:endParaRPr lang="tr-TR" sz="2000" dirty="0" smtClean="0">
              <a:solidFill>
                <a:srgbClr val="FF0000"/>
              </a:solidFill>
            </a:endParaRPr>
          </a:p>
        </p:txBody>
      </p:sp>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4" name="Dikdörtgen 3"/>
          <p:cNvSpPr/>
          <p:nvPr/>
        </p:nvSpPr>
        <p:spPr>
          <a:xfrm>
            <a:off x="2863897" y="3786276"/>
            <a:ext cx="6561992" cy="369332"/>
          </a:xfrm>
          <a:prstGeom prst="rect">
            <a:avLst/>
          </a:prstGeom>
          <a:ln>
            <a:solidFill>
              <a:schemeClr val="tx1"/>
            </a:solidFill>
          </a:ln>
        </p:spPr>
        <p:txBody>
          <a:bodyPr wrap="square">
            <a:spAutoFit/>
          </a:bodyPr>
          <a:lstStyle/>
          <a:p>
            <a:r>
              <a:rPr lang="en-US" dirty="0" smtClean="0"/>
              <a:t>Certain trigonometric functions of a right triangle.</a:t>
            </a:r>
            <a:endParaRPr lang="tr-TR" b="1" u="sng" dirty="0">
              <a:solidFill>
                <a:srgbClr val="FF0000"/>
              </a:solidFill>
            </a:endParaRPr>
          </a:p>
        </p:txBody>
      </p:sp>
      <p:sp>
        <p:nvSpPr>
          <p:cNvPr id="5" name="Sağ Ok 4"/>
          <p:cNvSpPr/>
          <p:nvPr/>
        </p:nvSpPr>
        <p:spPr>
          <a:xfrm>
            <a:off x="7584832" y="3777538"/>
            <a:ext cx="562708" cy="378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2" name="Resim 1"/>
          <p:cNvPicPr>
            <a:picLocks noChangeAspect="1"/>
          </p:cNvPicPr>
          <p:nvPr/>
        </p:nvPicPr>
        <p:blipFill>
          <a:blip r:embed="rId2"/>
          <a:stretch>
            <a:fillRect/>
          </a:stretch>
        </p:blipFill>
        <p:spPr>
          <a:xfrm>
            <a:off x="8196061" y="2886631"/>
            <a:ext cx="3893362" cy="3762915"/>
          </a:xfrm>
          <a:prstGeom prst="rect">
            <a:avLst/>
          </a:prstGeom>
        </p:spPr>
      </p:pic>
      <p:pic>
        <p:nvPicPr>
          <p:cNvPr id="7" name="Resim 6"/>
          <p:cNvPicPr>
            <a:picLocks noChangeAspect="1"/>
          </p:cNvPicPr>
          <p:nvPr/>
        </p:nvPicPr>
        <p:blipFill>
          <a:blip r:embed="rId3"/>
          <a:stretch>
            <a:fillRect/>
          </a:stretch>
        </p:blipFill>
        <p:spPr>
          <a:xfrm>
            <a:off x="273817" y="4164346"/>
            <a:ext cx="4185862" cy="2569738"/>
          </a:xfrm>
          <a:prstGeom prst="rect">
            <a:avLst/>
          </a:prstGeom>
        </p:spPr>
      </p:pic>
      <p:sp>
        <p:nvSpPr>
          <p:cNvPr id="11" name="Dikdörtgen 10"/>
          <p:cNvSpPr/>
          <p:nvPr/>
        </p:nvSpPr>
        <p:spPr>
          <a:xfrm>
            <a:off x="4646905" y="5642037"/>
            <a:ext cx="3524896" cy="923330"/>
          </a:xfrm>
          <a:prstGeom prst="rect">
            <a:avLst/>
          </a:prstGeom>
          <a:ln>
            <a:solidFill>
              <a:schemeClr val="tx1"/>
            </a:solidFill>
          </a:ln>
        </p:spPr>
        <p:txBody>
          <a:bodyPr wrap="square">
            <a:spAutoFit/>
          </a:bodyPr>
          <a:lstStyle/>
          <a:p>
            <a:r>
              <a:rPr lang="en-US" b="1" dirty="0" smtClean="0">
                <a:solidFill>
                  <a:srgbClr val="0070C0"/>
                </a:solidFill>
              </a:rPr>
              <a:t>For example, if the angle </a:t>
            </a:r>
            <a:r>
              <a:rPr lang="tr-TR" b="1" dirty="0" smtClean="0">
                <a:solidFill>
                  <a:srgbClr val="0070C0"/>
                </a:solidFill>
                <a:latin typeface="Symbol" panose="05050102010706020507" pitchFamily="18" charset="2"/>
              </a:rPr>
              <a:t>q</a:t>
            </a:r>
            <a:r>
              <a:rPr lang="en-US" b="1" dirty="0" smtClean="0">
                <a:solidFill>
                  <a:srgbClr val="0070C0"/>
                </a:solidFill>
              </a:rPr>
              <a:t> is equal to 30°, then the ratio of y to r is always 0.50; that is, sin 30° </a:t>
            </a:r>
            <a:r>
              <a:rPr lang="tr-TR" b="1" dirty="0" smtClean="0">
                <a:solidFill>
                  <a:srgbClr val="0070C0"/>
                </a:solidFill>
              </a:rPr>
              <a:t>=</a:t>
            </a:r>
            <a:r>
              <a:rPr lang="en-US" b="1" dirty="0" smtClean="0">
                <a:solidFill>
                  <a:srgbClr val="0070C0"/>
                </a:solidFill>
              </a:rPr>
              <a:t> 0.50. </a:t>
            </a:r>
            <a:endParaRPr lang="tr-TR" b="1" dirty="0">
              <a:solidFill>
                <a:srgbClr val="0070C0"/>
              </a:solidFill>
            </a:endParaRPr>
          </a:p>
        </p:txBody>
      </p:sp>
      <p:sp>
        <p:nvSpPr>
          <p:cNvPr id="12" name="Dikdörtgen 11"/>
          <p:cNvSpPr/>
          <p:nvPr/>
        </p:nvSpPr>
        <p:spPr>
          <a:xfrm>
            <a:off x="6963509" y="643654"/>
            <a:ext cx="5125914" cy="1754326"/>
          </a:xfrm>
          <a:prstGeom prst="rect">
            <a:avLst/>
          </a:prstGeom>
        </p:spPr>
        <p:txBody>
          <a:bodyPr wrap="square">
            <a:spAutoFit/>
          </a:bodyPr>
          <a:lstStyle/>
          <a:p>
            <a:r>
              <a:rPr lang="en-US" dirty="0" smtClean="0"/>
              <a:t>Note that the sine, cosine, and tangent functions are quantities without units because each represents the ratio of two lengths. </a:t>
            </a:r>
            <a:endParaRPr lang="tr-TR" dirty="0" smtClean="0"/>
          </a:p>
          <a:p>
            <a:r>
              <a:rPr lang="en-US" dirty="0" smtClean="0"/>
              <a:t>Another important relationship, called the Pythagorean theorem, exists between the lengths of the sides of a right triangle:</a:t>
            </a:r>
            <a:endParaRPr lang="tr-TR" dirty="0"/>
          </a:p>
        </p:txBody>
      </p:sp>
      <p:pic>
        <p:nvPicPr>
          <p:cNvPr id="13" name="Resim 12"/>
          <p:cNvPicPr>
            <a:picLocks noChangeAspect="1"/>
          </p:cNvPicPr>
          <p:nvPr/>
        </p:nvPicPr>
        <p:blipFill>
          <a:blip r:embed="rId4"/>
          <a:stretch>
            <a:fillRect/>
          </a:stretch>
        </p:blipFill>
        <p:spPr>
          <a:xfrm>
            <a:off x="9906241" y="2397980"/>
            <a:ext cx="1958608" cy="523813"/>
          </a:xfrm>
          <a:prstGeom prst="rect">
            <a:avLst/>
          </a:prstGeom>
        </p:spPr>
      </p:pic>
    </p:spTree>
    <p:extLst>
      <p:ext uri="{BB962C8B-B14F-4D97-AF65-F5344CB8AC3E}">
        <p14:creationId xmlns:p14="http://schemas.microsoft.com/office/powerpoint/2010/main" val="2701712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3527017" y="812899"/>
            <a:ext cx="4500359" cy="5509530"/>
          </a:xfrm>
          <a:prstGeom prst="rect">
            <a:avLst/>
          </a:prstGeom>
        </p:spPr>
      </p:pic>
    </p:spTree>
    <p:extLst>
      <p:ext uri="{BB962C8B-B14F-4D97-AF65-F5344CB8AC3E}">
        <p14:creationId xmlns:p14="http://schemas.microsoft.com/office/powerpoint/2010/main" val="2530266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562707" y="543560"/>
            <a:ext cx="9038493" cy="6111002"/>
          </a:xfrm>
          <a:prstGeom prst="rect">
            <a:avLst/>
          </a:prstGeom>
        </p:spPr>
      </p:pic>
    </p:spTree>
    <p:extLst>
      <p:ext uri="{BB962C8B-B14F-4D97-AF65-F5344CB8AC3E}">
        <p14:creationId xmlns:p14="http://schemas.microsoft.com/office/powerpoint/2010/main" val="1172064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52399" y="588223"/>
            <a:ext cx="7402872" cy="1624454"/>
          </a:xfrm>
          <a:prstGeom prst="rect">
            <a:avLst/>
          </a:prstGeom>
        </p:spPr>
      </p:pic>
      <p:pic>
        <p:nvPicPr>
          <p:cNvPr id="4" name="Resim 3"/>
          <p:cNvPicPr>
            <a:picLocks noChangeAspect="1"/>
          </p:cNvPicPr>
          <p:nvPr/>
        </p:nvPicPr>
        <p:blipFill>
          <a:blip r:embed="rId3"/>
          <a:stretch>
            <a:fillRect/>
          </a:stretch>
        </p:blipFill>
        <p:spPr>
          <a:xfrm>
            <a:off x="3308839" y="2257340"/>
            <a:ext cx="8797538" cy="4357659"/>
          </a:xfrm>
          <a:prstGeom prst="rect">
            <a:avLst/>
          </a:prstGeom>
        </p:spPr>
      </p:pic>
    </p:spTree>
    <p:extLst>
      <p:ext uri="{BB962C8B-B14F-4D97-AF65-F5344CB8AC3E}">
        <p14:creationId xmlns:p14="http://schemas.microsoft.com/office/powerpoint/2010/main" val="3069720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52398" y="705885"/>
            <a:ext cx="10493831" cy="5826800"/>
          </a:xfrm>
          <a:prstGeom prst="rect">
            <a:avLst/>
          </a:prstGeom>
        </p:spPr>
      </p:pic>
    </p:spTree>
    <p:extLst>
      <p:ext uri="{BB962C8B-B14F-4D97-AF65-F5344CB8AC3E}">
        <p14:creationId xmlns:p14="http://schemas.microsoft.com/office/powerpoint/2010/main" val="1654443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52398" y="672182"/>
            <a:ext cx="10811609" cy="6035750"/>
          </a:xfrm>
          <a:prstGeom prst="rect">
            <a:avLst/>
          </a:prstGeom>
        </p:spPr>
      </p:pic>
    </p:spTree>
    <p:extLst>
      <p:ext uri="{BB962C8B-B14F-4D97-AF65-F5344CB8AC3E}">
        <p14:creationId xmlns:p14="http://schemas.microsoft.com/office/powerpoint/2010/main" val="4060873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232129" y="685201"/>
            <a:ext cx="11046371" cy="5029799"/>
          </a:xfrm>
          <a:prstGeom prst="rect">
            <a:avLst/>
          </a:prstGeom>
        </p:spPr>
      </p:pic>
    </p:spTree>
    <p:extLst>
      <p:ext uri="{BB962C8B-B14F-4D97-AF65-F5344CB8AC3E}">
        <p14:creationId xmlns:p14="http://schemas.microsoft.com/office/powerpoint/2010/main" val="1954831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232129" y="685201"/>
            <a:ext cx="11046371" cy="5029799"/>
          </a:xfrm>
          <a:prstGeom prst="rect">
            <a:avLst/>
          </a:prstGeom>
        </p:spPr>
      </p:pic>
    </p:spTree>
    <p:extLst>
      <p:ext uri="{BB962C8B-B14F-4D97-AF65-F5344CB8AC3E}">
        <p14:creationId xmlns:p14="http://schemas.microsoft.com/office/powerpoint/2010/main" val="563085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923193" y="543560"/>
            <a:ext cx="8282914" cy="5963287"/>
          </a:xfrm>
          <a:prstGeom prst="rect">
            <a:avLst/>
          </a:prstGeom>
        </p:spPr>
      </p:pic>
    </p:spTree>
    <p:extLst>
      <p:ext uri="{BB962C8B-B14F-4D97-AF65-F5344CB8AC3E}">
        <p14:creationId xmlns:p14="http://schemas.microsoft.com/office/powerpoint/2010/main" val="2098363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6" name="Dikdörtgen 5"/>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sp>
        <p:nvSpPr>
          <p:cNvPr id="7" name="Dikdörtgen 6"/>
          <p:cNvSpPr/>
          <p:nvPr/>
        </p:nvSpPr>
        <p:spPr>
          <a:xfrm>
            <a:off x="7491046" y="2352794"/>
            <a:ext cx="1063869" cy="96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184113" y="1400450"/>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141784" y="1137923"/>
            <a:ext cx="2945423" cy="242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863969" y="773249"/>
            <a:ext cx="7401320" cy="5390841"/>
          </a:xfrm>
          <a:prstGeom prst="rect">
            <a:avLst/>
          </a:prstGeom>
        </p:spPr>
      </p:pic>
    </p:spTree>
    <p:extLst>
      <p:ext uri="{BB962C8B-B14F-4D97-AF65-F5344CB8AC3E}">
        <p14:creationId xmlns:p14="http://schemas.microsoft.com/office/powerpoint/2010/main" val="240882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298638" y="2737162"/>
            <a:ext cx="3893362" cy="3762915"/>
          </a:xfrm>
          <a:prstGeom prst="rect">
            <a:avLst/>
          </a:prstGeom>
        </p:spPr>
      </p:pic>
      <p:sp>
        <p:nvSpPr>
          <p:cNvPr id="3" name="Dikdörtgen 2"/>
          <p:cNvSpPr/>
          <p:nvPr/>
        </p:nvSpPr>
        <p:spPr>
          <a:xfrm>
            <a:off x="78493" y="709458"/>
            <a:ext cx="8309368" cy="5940088"/>
          </a:xfrm>
          <a:prstGeom prst="rect">
            <a:avLst/>
          </a:prstGeom>
          <a:ln>
            <a:solidFill>
              <a:schemeClr val="tx1"/>
            </a:solidFill>
          </a:ln>
        </p:spPr>
        <p:txBody>
          <a:bodyPr wrap="square">
            <a:spAutoFit/>
          </a:bodyPr>
          <a:lstStyle/>
          <a:p>
            <a:pPr marL="342900" indent="-342900">
              <a:buFont typeface="Arial" panose="020B0604020202020204" pitchFamily="34" charset="0"/>
              <a:buChar char="•"/>
            </a:pPr>
            <a:r>
              <a:rPr lang="en-US" sz="2000" dirty="0" smtClean="0"/>
              <a:t>Finally, it will often be necessary to find the values of inverse relationships. </a:t>
            </a:r>
            <a:endParaRPr lang="tr-TR" sz="2000" dirty="0" smtClean="0"/>
          </a:p>
          <a:p>
            <a:pPr marL="342900" indent="-342900">
              <a:buFont typeface="Arial" panose="020B0604020202020204" pitchFamily="34" charset="0"/>
              <a:buChar char="•"/>
            </a:pPr>
            <a:r>
              <a:rPr lang="en-US" sz="2000" dirty="0" smtClean="0"/>
              <a:t>For example, suppose you know that the sine of an angle is 0.866, but you need to know the value of the angle itself. </a:t>
            </a:r>
            <a:endParaRPr lang="tr-TR" sz="2000" dirty="0" smtClean="0"/>
          </a:p>
          <a:p>
            <a:pPr marL="342900" indent="-342900">
              <a:buFont typeface="Arial" panose="020B0604020202020204" pitchFamily="34" charset="0"/>
              <a:buChar char="•"/>
            </a:pPr>
            <a:r>
              <a:rPr lang="en-US" sz="2000" dirty="0" smtClean="0"/>
              <a:t>The inverse sine function may be expressed as sin</a:t>
            </a:r>
            <a:r>
              <a:rPr lang="tr-TR" sz="2000" baseline="30000" dirty="0" smtClean="0"/>
              <a:t>-</a:t>
            </a:r>
            <a:r>
              <a:rPr lang="en-US" sz="2000" baseline="30000" dirty="0" smtClean="0"/>
              <a:t>1</a:t>
            </a:r>
            <a:r>
              <a:rPr lang="en-US" sz="2000" dirty="0" smtClean="0"/>
              <a:t>(0.866), which is a shorthand way of asking the question </a:t>
            </a:r>
            <a:endParaRPr lang="tr-TR" sz="2000" dirty="0" smtClean="0"/>
          </a:p>
          <a:p>
            <a:pPr marL="342900" indent="-342900">
              <a:buFont typeface="Arial" panose="020B0604020202020204" pitchFamily="34" charset="0"/>
              <a:buChar char="•"/>
            </a:pPr>
            <a:r>
              <a:rPr lang="en-US" sz="2000" dirty="0" smtClean="0"/>
              <a:t>“What angle has a sine of 0.866?” </a:t>
            </a:r>
            <a:endParaRPr lang="tr-TR" sz="2000" dirty="0" smtClean="0"/>
          </a:p>
          <a:p>
            <a:pPr marL="342900" indent="-342900">
              <a:buFont typeface="Arial" panose="020B0604020202020204" pitchFamily="34" charset="0"/>
              <a:buChar char="•"/>
            </a:pPr>
            <a:r>
              <a:rPr lang="en-US" sz="2000" dirty="0" smtClean="0"/>
              <a:t>Punching a couple of buttons on your calculator reveals that this angle is 60.0°. </a:t>
            </a:r>
            <a:endParaRPr lang="tr-TR" sz="2000" dirty="0" smtClean="0"/>
          </a:p>
          <a:p>
            <a:pPr marL="342900" indent="-342900">
              <a:buFont typeface="Arial" panose="020B0604020202020204" pitchFamily="34" charset="0"/>
              <a:buChar char="•"/>
            </a:pPr>
            <a:r>
              <a:rPr lang="en-US" sz="2000" dirty="0" smtClean="0"/>
              <a:t>Try it for yourself and show that tan</a:t>
            </a:r>
            <a:r>
              <a:rPr lang="tr-TR" sz="2000" baseline="30000" dirty="0" smtClean="0"/>
              <a:t>-1</a:t>
            </a:r>
            <a:r>
              <a:rPr lang="en-US" sz="2000" dirty="0" smtClean="0"/>
              <a:t> (0.400) </a:t>
            </a:r>
            <a:r>
              <a:rPr lang="tr-TR" sz="2000" dirty="0" smtClean="0"/>
              <a:t>=</a:t>
            </a:r>
            <a:r>
              <a:rPr lang="en-US" sz="2000" dirty="0" smtClean="0"/>
              <a:t> 21.8°. </a:t>
            </a:r>
            <a:endParaRPr lang="tr-TR" sz="2000" dirty="0" smtClean="0"/>
          </a:p>
          <a:p>
            <a:pPr marL="342900" indent="-342900">
              <a:buFont typeface="Arial" panose="020B0604020202020204" pitchFamily="34" charset="0"/>
              <a:buChar char="•"/>
            </a:pPr>
            <a:r>
              <a:rPr lang="en-US" sz="2000" dirty="0" smtClean="0"/>
              <a:t>Be sure that your calculator is set for degrees and not radians.</a:t>
            </a:r>
            <a:endParaRPr lang="tr-TR" sz="2000" dirty="0" smtClean="0"/>
          </a:p>
          <a:p>
            <a:pPr marL="342900" indent="-342900">
              <a:buFont typeface="Arial" panose="020B0604020202020204" pitchFamily="34" charset="0"/>
              <a:buChar char="•"/>
            </a:pPr>
            <a:r>
              <a:rPr lang="en-US" sz="2000" dirty="0" smtClean="0"/>
              <a:t> In addition, the inverse tangent function can return only values between 290° and 190°, so when an angle is in the second or third quadrant, it’s necessary to add 180° to the answer in the calculator window. </a:t>
            </a:r>
            <a:endParaRPr lang="tr-TR" sz="2000" dirty="0" smtClean="0"/>
          </a:p>
          <a:p>
            <a:pPr marL="342900" indent="-342900">
              <a:buFont typeface="Arial" panose="020B0604020202020204" pitchFamily="34" charset="0"/>
              <a:buChar char="•"/>
            </a:pPr>
            <a:r>
              <a:rPr lang="en-US" sz="2000" dirty="0" smtClean="0"/>
              <a:t>The definitions of the trigonometric functions and the inverse trigonometric functions, as well as the Pythagorean theorem, can be applied to any right triangle, regardless of whether its sides correspond to x- and y-coordinates. </a:t>
            </a:r>
            <a:endParaRPr lang="tr-TR" sz="2000" dirty="0" smtClean="0"/>
          </a:p>
          <a:p>
            <a:pPr marL="342900" indent="-342900">
              <a:buFont typeface="Arial" panose="020B0604020202020204" pitchFamily="34" charset="0"/>
              <a:buChar char="•"/>
            </a:pPr>
            <a:r>
              <a:rPr lang="en-US" sz="2000" dirty="0" smtClean="0"/>
              <a:t>These results from trigonometry are useful in converting from rectangular coordinates to polar coordinates, or vice versa, as the next example shows.</a:t>
            </a:r>
            <a:endParaRPr lang="tr-TR" sz="2000" dirty="0" smtClean="0">
              <a:solidFill>
                <a:srgbClr val="FF0000"/>
              </a:solidFill>
            </a:endParaRPr>
          </a:p>
        </p:txBody>
      </p:sp>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13" name="Resim 12"/>
          <p:cNvPicPr>
            <a:picLocks noChangeAspect="1"/>
          </p:cNvPicPr>
          <p:nvPr/>
        </p:nvPicPr>
        <p:blipFill>
          <a:blip r:embed="rId3"/>
          <a:stretch>
            <a:fillRect/>
          </a:stretch>
        </p:blipFill>
        <p:spPr>
          <a:xfrm>
            <a:off x="9958346" y="2886631"/>
            <a:ext cx="1958608" cy="523813"/>
          </a:xfrm>
          <a:prstGeom prst="rect">
            <a:avLst/>
          </a:prstGeom>
        </p:spPr>
      </p:pic>
    </p:spTree>
    <p:extLst>
      <p:ext uri="{BB962C8B-B14F-4D97-AF65-F5344CB8AC3E}">
        <p14:creationId xmlns:p14="http://schemas.microsoft.com/office/powerpoint/2010/main" val="71567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7031051" y="126313"/>
            <a:ext cx="3906599" cy="3094686"/>
          </a:xfrm>
          <a:prstGeom prst="rect">
            <a:avLst/>
          </a:prstGeom>
        </p:spPr>
      </p:pic>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4" name="Resim 3"/>
          <p:cNvPicPr>
            <a:picLocks noChangeAspect="1"/>
          </p:cNvPicPr>
          <p:nvPr/>
        </p:nvPicPr>
        <p:blipFill>
          <a:blip r:embed="rId3"/>
          <a:stretch>
            <a:fillRect/>
          </a:stretch>
        </p:blipFill>
        <p:spPr>
          <a:xfrm>
            <a:off x="232042" y="667279"/>
            <a:ext cx="5751037" cy="1565967"/>
          </a:xfrm>
          <a:prstGeom prst="rect">
            <a:avLst/>
          </a:prstGeom>
        </p:spPr>
      </p:pic>
      <p:sp>
        <p:nvSpPr>
          <p:cNvPr id="6" name="Dikdörtgen 5"/>
          <p:cNvSpPr/>
          <p:nvPr/>
        </p:nvSpPr>
        <p:spPr>
          <a:xfrm>
            <a:off x="4636475" y="2014619"/>
            <a:ext cx="3121269" cy="923330"/>
          </a:xfrm>
          <a:prstGeom prst="rect">
            <a:avLst/>
          </a:prstGeom>
        </p:spPr>
        <p:txBody>
          <a:bodyPr wrap="square">
            <a:spAutoFit/>
          </a:bodyPr>
          <a:lstStyle/>
          <a:p>
            <a:r>
              <a:rPr lang="en-US" dirty="0" smtClean="0"/>
              <a:t>Converting from Cartesian coordinates to polar coordinates.</a:t>
            </a:r>
            <a:endParaRPr lang="tr-TR" dirty="0"/>
          </a:p>
        </p:txBody>
      </p:sp>
      <p:pic>
        <p:nvPicPr>
          <p:cNvPr id="7" name="Resim 6"/>
          <p:cNvPicPr>
            <a:picLocks noChangeAspect="1"/>
          </p:cNvPicPr>
          <p:nvPr/>
        </p:nvPicPr>
        <p:blipFill>
          <a:blip r:embed="rId4"/>
          <a:stretch>
            <a:fillRect/>
          </a:stretch>
        </p:blipFill>
        <p:spPr>
          <a:xfrm>
            <a:off x="0" y="2937948"/>
            <a:ext cx="11735072" cy="3735413"/>
          </a:xfrm>
          <a:prstGeom prst="rect">
            <a:avLst/>
          </a:prstGeom>
        </p:spPr>
      </p:pic>
    </p:spTree>
    <p:extLst>
      <p:ext uri="{BB962C8B-B14F-4D97-AF65-F5344CB8AC3E}">
        <p14:creationId xmlns:p14="http://schemas.microsoft.com/office/powerpoint/2010/main" val="319353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2" name="Resim 1"/>
          <p:cNvPicPr>
            <a:picLocks noChangeAspect="1"/>
          </p:cNvPicPr>
          <p:nvPr/>
        </p:nvPicPr>
        <p:blipFill>
          <a:blip r:embed="rId2"/>
          <a:stretch>
            <a:fillRect/>
          </a:stretch>
        </p:blipFill>
        <p:spPr>
          <a:xfrm>
            <a:off x="100856" y="599264"/>
            <a:ext cx="6751474" cy="2047221"/>
          </a:xfrm>
          <a:prstGeom prst="rect">
            <a:avLst/>
          </a:prstGeom>
        </p:spPr>
      </p:pic>
      <p:pic>
        <p:nvPicPr>
          <p:cNvPr id="3" name="Resim 2"/>
          <p:cNvPicPr>
            <a:picLocks noChangeAspect="1"/>
          </p:cNvPicPr>
          <p:nvPr/>
        </p:nvPicPr>
        <p:blipFill>
          <a:blip r:embed="rId3"/>
          <a:stretch>
            <a:fillRect/>
          </a:stretch>
        </p:blipFill>
        <p:spPr>
          <a:xfrm>
            <a:off x="7467402" y="699149"/>
            <a:ext cx="4572396" cy="3033023"/>
          </a:xfrm>
          <a:prstGeom prst="rect">
            <a:avLst/>
          </a:prstGeom>
        </p:spPr>
      </p:pic>
      <p:pic>
        <p:nvPicPr>
          <p:cNvPr id="10" name="Resim 9"/>
          <p:cNvPicPr>
            <a:picLocks noChangeAspect="1"/>
          </p:cNvPicPr>
          <p:nvPr/>
        </p:nvPicPr>
        <p:blipFill>
          <a:blip r:embed="rId4"/>
          <a:stretch>
            <a:fillRect/>
          </a:stretch>
        </p:blipFill>
        <p:spPr>
          <a:xfrm>
            <a:off x="165128" y="3732172"/>
            <a:ext cx="11323670" cy="3011528"/>
          </a:xfrm>
          <a:prstGeom prst="rect">
            <a:avLst/>
          </a:prstGeom>
        </p:spPr>
      </p:pic>
    </p:spTree>
    <p:extLst>
      <p:ext uri="{BB962C8B-B14F-4D97-AF65-F5344CB8AC3E}">
        <p14:creationId xmlns:p14="http://schemas.microsoft.com/office/powerpoint/2010/main" val="353958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4" name="Resim 3"/>
          <p:cNvPicPr>
            <a:picLocks noChangeAspect="1"/>
          </p:cNvPicPr>
          <p:nvPr/>
        </p:nvPicPr>
        <p:blipFill>
          <a:blip r:embed="rId2"/>
          <a:stretch>
            <a:fillRect/>
          </a:stretch>
        </p:blipFill>
        <p:spPr>
          <a:xfrm>
            <a:off x="165128" y="675543"/>
            <a:ext cx="7864522" cy="876376"/>
          </a:xfrm>
          <a:prstGeom prst="rect">
            <a:avLst/>
          </a:prstGeom>
        </p:spPr>
      </p:pic>
      <p:pic>
        <p:nvPicPr>
          <p:cNvPr id="5" name="Resim 4"/>
          <p:cNvPicPr>
            <a:picLocks noChangeAspect="1"/>
          </p:cNvPicPr>
          <p:nvPr/>
        </p:nvPicPr>
        <p:blipFill>
          <a:blip r:embed="rId3"/>
          <a:stretch>
            <a:fillRect/>
          </a:stretch>
        </p:blipFill>
        <p:spPr>
          <a:xfrm>
            <a:off x="8405619" y="675543"/>
            <a:ext cx="3371743" cy="2331426"/>
          </a:xfrm>
          <a:prstGeom prst="rect">
            <a:avLst/>
          </a:prstGeom>
        </p:spPr>
      </p:pic>
      <p:pic>
        <p:nvPicPr>
          <p:cNvPr id="6" name="Resim 5"/>
          <p:cNvPicPr>
            <a:picLocks noChangeAspect="1"/>
          </p:cNvPicPr>
          <p:nvPr/>
        </p:nvPicPr>
        <p:blipFill>
          <a:blip r:embed="rId4"/>
          <a:stretch>
            <a:fillRect/>
          </a:stretch>
        </p:blipFill>
        <p:spPr>
          <a:xfrm>
            <a:off x="203266" y="3449446"/>
            <a:ext cx="11815422" cy="1922653"/>
          </a:xfrm>
          <a:prstGeom prst="rect">
            <a:avLst/>
          </a:prstGeom>
        </p:spPr>
      </p:pic>
    </p:spTree>
    <p:extLst>
      <p:ext uri="{BB962C8B-B14F-4D97-AF65-F5344CB8AC3E}">
        <p14:creationId xmlns:p14="http://schemas.microsoft.com/office/powerpoint/2010/main" val="18334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2" name="Dikdörtgen 1"/>
          <p:cNvSpPr/>
          <p:nvPr/>
        </p:nvSpPr>
        <p:spPr>
          <a:xfrm>
            <a:off x="152400" y="619707"/>
            <a:ext cx="8563874" cy="1754326"/>
          </a:xfrm>
          <a:prstGeom prst="rect">
            <a:avLst/>
          </a:prstGeom>
        </p:spPr>
        <p:txBody>
          <a:bodyPr wrap="square">
            <a:spAutoFit/>
          </a:bodyPr>
          <a:lstStyle/>
          <a:p>
            <a:endParaRPr lang="tr-TR" dirty="0"/>
          </a:p>
          <a:p>
            <a:r>
              <a:rPr lang="en-US" dirty="0" smtClean="0"/>
              <a:t>Each of the physical quantities we will encounter in this book can be categorized as either a vector quantity or a scalar quantity. </a:t>
            </a:r>
            <a:endParaRPr lang="tr-TR" dirty="0" smtClean="0"/>
          </a:p>
          <a:p>
            <a:r>
              <a:rPr lang="en-US" dirty="0" smtClean="0"/>
              <a:t>A scalar can be completely specified by its magnitude with appropriate units; it has no direction. </a:t>
            </a:r>
            <a:endParaRPr lang="tr-TR" dirty="0" smtClean="0"/>
          </a:p>
          <a:p>
            <a:r>
              <a:rPr lang="en-US" dirty="0" smtClean="0"/>
              <a:t>An example of each kind of quantity is shown in Figure</a:t>
            </a:r>
            <a:r>
              <a:rPr lang="tr-TR" dirty="0" smtClean="0"/>
              <a:t> 3.1</a:t>
            </a:r>
            <a:endParaRPr lang="tr-TR" dirty="0"/>
          </a:p>
        </p:txBody>
      </p:sp>
      <p:sp>
        <p:nvSpPr>
          <p:cNvPr id="10" name="Dikdörtgen 9"/>
          <p:cNvSpPr/>
          <p:nvPr/>
        </p:nvSpPr>
        <p:spPr>
          <a:xfrm>
            <a:off x="152399" y="81895"/>
            <a:ext cx="7874977" cy="461665"/>
          </a:xfrm>
          <a:prstGeom prst="rect">
            <a:avLst/>
          </a:prstGeom>
        </p:spPr>
        <p:txBody>
          <a:bodyPr wrap="square">
            <a:spAutoFit/>
          </a:bodyPr>
          <a:lstStyle/>
          <a:p>
            <a:r>
              <a:rPr lang="en-US" sz="2400" b="1" i="1" dirty="0" smtClean="0">
                <a:solidFill>
                  <a:srgbClr val="FF0000"/>
                </a:solidFill>
              </a:rPr>
              <a:t>3.1 Vectors and Their Properties </a:t>
            </a:r>
            <a:endParaRPr lang="tr-TR" sz="2400" b="1" i="1" dirty="0" smtClean="0">
              <a:solidFill>
                <a:srgbClr val="FF0000"/>
              </a:solidFill>
            </a:endParaRPr>
          </a:p>
        </p:txBody>
      </p:sp>
      <p:pic>
        <p:nvPicPr>
          <p:cNvPr id="7" name="Resim 6"/>
          <p:cNvPicPr>
            <a:picLocks noChangeAspect="1"/>
          </p:cNvPicPr>
          <p:nvPr/>
        </p:nvPicPr>
        <p:blipFill>
          <a:blip r:embed="rId2"/>
          <a:stretch>
            <a:fillRect/>
          </a:stretch>
        </p:blipFill>
        <p:spPr>
          <a:xfrm>
            <a:off x="8716273" y="817821"/>
            <a:ext cx="3311604" cy="4089787"/>
          </a:xfrm>
          <a:prstGeom prst="rect">
            <a:avLst/>
          </a:prstGeom>
        </p:spPr>
      </p:pic>
      <p:sp>
        <p:nvSpPr>
          <p:cNvPr id="12" name="Dikdörtgen 11"/>
          <p:cNvSpPr/>
          <p:nvPr/>
        </p:nvSpPr>
        <p:spPr>
          <a:xfrm>
            <a:off x="266700" y="2539610"/>
            <a:ext cx="4866640" cy="3416320"/>
          </a:xfrm>
          <a:prstGeom prst="rect">
            <a:avLst/>
          </a:prstGeom>
          <a:solidFill>
            <a:schemeClr val="accent2"/>
          </a:solidFill>
          <a:ln>
            <a:solidFill>
              <a:srgbClr val="FF0000"/>
            </a:solidFill>
          </a:ln>
        </p:spPr>
        <p:txBody>
          <a:bodyPr wrap="square">
            <a:spAutoFit/>
          </a:bodyPr>
          <a:lstStyle/>
          <a:p>
            <a:r>
              <a:rPr lang="en-US" b="1" dirty="0" smtClean="0"/>
              <a:t>Scalar quantities :</a:t>
            </a:r>
            <a:endParaRPr lang="tr-TR" b="1" dirty="0" smtClean="0"/>
          </a:p>
          <a:p>
            <a:r>
              <a:rPr lang="en-US" b="1" dirty="0" smtClean="0"/>
              <a:t> </a:t>
            </a:r>
            <a:r>
              <a:rPr lang="en-US" dirty="0" smtClean="0"/>
              <a:t>• A scalar quantity is completely specified by a single value with an appropriate unit and has no direction. </a:t>
            </a:r>
            <a:endParaRPr lang="tr-TR" dirty="0" smtClean="0"/>
          </a:p>
          <a:p>
            <a:pPr marL="285750" indent="-285750">
              <a:buFont typeface="Arial" panose="020B0604020202020204" pitchFamily="34" charset="0"/>
              <a:buChar char="•"/>
            </a:pPr>
            <a:r>
              <a:rPr lang="en-US" dirty="0" smtClean="0"/>
              <a:t>Temperature is an example of a scalar quantity. If the temperature of an object is 25°C, that information completely specifies the temperature of the object; no direction is required. </a:t>
            </a:r>
            <a:endParaRPr lang="tr-TR" dirty="0" smtClean="0"/>
          </a:p>
          <a:p>
            <a:pPr marL="285750" indent="-285750">
              <a:buFont typeface="Arial" panose="020B0604020202020204" pitchFamily="34" charset="0"/>
              <a:buChar char="•"/>
            </a:pPr>
            <a:r>
              <a:rPr lang="en-US" dirty="0" smtClean="0"/>
              <a:t>Masses, time intervals, and volumes are scalars as well. Scalar quantities can be manipulated with the rules of ordinary arithmetic.</a:t>
            </a:r>
            <a:endParaRPr lang="tr-TR" dirty="0"/>
          </a:p>
        </p:txBody>
      </p:sp>
      <p:sp>
        <p:nvSpPr>
          <p:cNvPr id="13" name="Dikdörtgen 12"/>
          <p:cNvSpPr/>
          <p:nvPr/>
        </p:nvSpPr>
        <p:spPr>
          <a:xfrm>
            <a:off x="5448968" y="5417447"/>
            <a:ext cx="6332724" cy="1200329"/>
          </a:xfrm>
          <a:prstGeom prst="rect">
            <a:avLst/>
          </a:prstGeom>
          <a:solidFill>
            <a:schemeClr val="accent2"/>
          </a:solidFill>
          <a:ln>
            <a:solidFill>
              <a:srgbClr val="FF0000"/>
            </a:solidFill>
          </a:ln>
        </p:spPr>
        <p:txBody>
          <a:bodyPr wrap="square">
            <a:spAutoFit/>
          </a:bodyPr>
          <a:lstStyle/>
          <a:p>
            <a:r>
              <a:rPr lang="tr-TR" b="1" dirty="0" err="1" smtClean="0"/>
              <a:t>Vector</a:t>
            </a:r>
            <a:r>
              <a:rPr lang="en-US" b="1" dirty="0" smtClean="0"/>
              <a:t> quantities : </a:t>
            </a:r>
            <a:endParaRPr lang="tr-TR" b="1" dirty="0" smtClean="0"/>
          </a:p>
          <a:p>
            <a:pPr marL="285750" indent="-285750">
              <a:buFont typeface="Arial" panose="020B0604020202020204" pitchFamily="34" charset="0"/>
              <a:buChar char="•"/>
            </a:pPr>
            <a:r>
              <a:rPr lang="en-US" b="1" dirty="0" smtClean="0"/>
              <a:t>A vector quantity </a:t>
            </a:r>
            <a:r>
              <a:rPr lang="en-US" dirty="0" smtClean="0"/>
              <a:t>is completely specified by a number and appropriate units plus a direction.</a:t>
            </a:r>
            <a:endParaRPr lang="tr-TR" dirty="0" smtClean="0"/>
          </a:p>
          <a:p>
            <a:pPr marL="285750" indent="-285750">
              <a:buFont typeface="Arial" panose="020B0604020202020204" pitchFamily="34" charset="0"/>
              <a:buChar char="•"/>
            </a:pPr>
            <a:r>
              <a:rPr lang="en-US" dirty="0" smtClean="0"/>
              <a:t>displacement, velocity, and acceleration are vector quantities. </a:t>
            </a:r>
            <a:endParaRPr lang="tr-TR" dirty="0"/>
          </a:p>
        </p:txBody>
      </p:sp>
    </p:spTree>
    <p:extLst>
      <p:ext uri="{BB962C8B-B14F-4D97-AF65-F5344CB8AC3E}">
        <p14:creationId xmlns:p14="http://schemas.microsoft.com/office/powerpoint/2010/main" val="213574555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1524</Words>
  <Application>Microsoft Office PowerPoint</Application>
  <PresentationFormat>Geniş ekran</PresentationFormat>
  <Paragraphs>173</Paragraphs>
  <Slides>48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48</vt:i4>
      </vt:variant>
    </vt:vector>
  </HeadingPairs>
  <TitlesOfParts>
    <vt:vector size="54" baseType="lpstr">
      <vt:lpstr>Arial</vt:lpstr>
      <vt:lpstr>Calibri</vt:lpstr>
      <vt:lpstr>Calibri Light</vt:lpstr>
      <vt:lpstr>Cambria Math</vt:lpstr>
      <vt:lpstr>Symbol</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Physics and Measurements   1.1 Standards of Length, Mass and Time  1.2 Matter and Model Building  1.3. Density and Atomic Mass  1.4 Dimensional Analysis  1.5 Conversion of Units  1.6 Estimates and Order of Magnitude Calculations  1.7 Significant Figures</dc:title>
  <dc:creator>SÜREYYA AYDIN YÜKSEL</dc:creator>
  <cp:lastModifiedBy>SÜREYYA AYDIN YÜKSEL</cp:lastModifiedBy>
  <cp:revision>75</cp:revision>
  <dcterms:created xsi:type="dcterms:W3CDTF">2022-10-01T11:27:28Z</dcterms:created>
  <dcterms:modified xsi:type="dcterms:W3CDTF">2022-10-03T18:14:02Z</dcterms:modified>
</cp:coreProperties>
</file>